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theme/themeOverride8.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heme/themeOverride6.xml" ContentType="application/vnd.openxmlformats-officedocument.themeOverrid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7" r:id="rId3"/>
    <p:sldId id="258" r:id="rId4"/>
    <p:sldId id="279" r:id="rId5"/>
    <p:sldId id="259" r:id="rId6"/>
    <p:sldId id="262" r:id="rId7"/>
    <p:sldId id="261" r:id="rId8"/>
    <p:sldId id="266" r:id="rId9"/>
    <p:sldId id="265" r:id="rId10"/>
    <p:sldId id="287" r:id="rId11"/>
    <p:sldId id="280" r:id="rId12"/>
    <p:sldId id="267" r:id="rId13"/>
    <p:sldId id="281" r:id="rId14"/>
    <p:sldId id="268" r:id="rId15"/>
    <p:sldId id="282" r:id="rId16"/>
    <p:sldId id="269" r:id="rId17"/>
    <p:sldId id="283" r:id="rId18"/>
    <p:sldId id="284" r:id="rId19"/>
    <p:sldId id="286" r:id="rId20"/>
    <p:sldId id="273" r:id="rId21"/>
    <p:sldId id="271" r:id="rId22"/>
    <p:sldId id="272" r:id="rId23"/>
    <p:sldId id="274" r:id="rId24"/>
    <p:sldId id="288" r:id="rId25"/>
    <p:sldId id="275"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8%20-%20UNI%20-%20Controles%20positivos%20(5%20ng%20ul).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9%20-%20OGP%20y%20OGN%20-%20Controles%20positivos%20(5%20ng%20ul).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9%20-%20OGP%20y%20OGN%20-%20Controles%20positivos%20(5%20ng%20ul).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10%20-%20SAU%20y%20SEP%20-%20S.%20aureus,%20S.%20epidermidi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11%20-%20SAG%20y%20SPN%20-%20S.%20agalactiae,%20S.%20pneumoniae.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12%20-%20ECO%20y%20NGH%20-%20E.%20coli,%20N.%20gonorrhoeae.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14%20-%20UNI%20-%20Diluciones%20ADN%20-%20S.%20aureu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Owner.YOUR-A19975A930\My%20Documents\Gaby\ESPE\TESIS\Prueba%2014%20-%20UNI%20-%20Diluciones%20ADN%20-%20S.%20aureus.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Owner.YOUR-A19975A930\My%20Documents\Gaby\ESPE\TESIS\Prueba%2013%20-%20UNI%20-%20UFC%20-%20S.%20aure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89074074074077E-2"/>
          <c:y val="4.1860737995986046E-2"/>
          <c:w val="0.87097481481481676"/>
          <c:h val="0.78942678319056259"/>
        </c:manualLayout>
      </c:layout>
      <c:scatterChart>
        <c:scatterStyle val="smoothMarker"/>
        <c:ser>
          <c:idx val="0"/>
          <c:order val="0"/>
          <c:tx>
            <c:strRef>
              <c:f>Promedios!$A$3</c:f>
              <c:strCache>
                <c:ptCount val="1"/>
                <c:pt idx="0">
                  <c:v>S. pneumoniae</c:v>
                </c:pt>
              </c:strCache>
            </c:strRef>
          </c:tx>
          <c:spPr>
            <a:ln w="12700">
              <a:solidFill>
                <a:srgbClr val="C0504D"/>
              </a:solidFill>
              <a:prstDash val="solid"/>
            </a:ln>
          </c:spPr>
          <c:marker>
            <c:symbol val="square"/>
            <c:size val="3"/>
            <c:spPr>
              <a:solidFill>
                <a:srgbClr val="C0504D"/>
              </a:solidFill>
              <a:ln>
                <a:solidFill>
                  <a:srgbClr val="C0504D"/>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Promedios!$B$3:$AE$3</c:f>
              <c:numCache>
                <c:formatCode>General</c:formatCode>
                <c:ptCount val="30"/>
                <c:pt idx="0">
                  <c:v>5.0196666666666974E-3</c:v>
                </c:pt>
                <c:pt idx="1">
                  <c:v>2.8816666666666682E-3</c:v>
                </c:pt>
                <c:pt idx="2">
                  <c:v>1.3673333333333382E-3</c:v>
                </c:pt>
                <c:pt idx="3">
                  <c:v>-5.9800000000000673E-4</c:v>
                </c:pt>
                <c:pt idx="4">
                  <c:v>-3.3410000000000054E-3</c:v>
                </c:pt>
                <c:pt idx="5">
                  <c:v>-6.1550000000000034E-3</c:v>
                </c:pt>
                <c:pt idx="6">
                  <c:v>-7.0456666666666974E-3</c:v>
                </c:pt>
                <c:pt idx="7">
                  <c:v>-5.7813333333334178E-3</c:v>
                </c:pt>
                <c:pt idx="8">
                  <c:v>-1.8666666666666848E-4</c:v>
                </c:pt>
                <c:pt idx="9">
                  <c:v>1.3839666666666691E-2</c:v>
                </c:pt>
                <c:pt idx="10">
                  <c:v>4.211433333333385E-2</c:v>
                </c:pt>
                <c:pt idx="11">
                  <c:v>9.4298000000000284E-2</c:v>
                </c:pt>
                <c:pt idx="12">
                  <c:v>0.17909333333333496</c:v>
                </c:pt>
                <c:pt idx="13">
                  <c:v>0.30266333333333334</c:v>
                </c:pt>
                <c:pt idx="14">
                  <c:v>0.4577486666666668</c:v>
                </c:pt>
                <c:pt idx="15">
                  <c:v>0.63336466666666669</c:v>
                </c:pt>
                <c:pt idx="16">
                  <c:v>0.82057900000000061</c:v>
                </c:pt>
                <c:pt idx="17">
                  <c:v>1.0159196666666668</c:v>
                </c:pt>
                <c:pt idx="18">
                  <c:v>1.2115629999999922</c:v>
                </c:pt>
                <c:pt idx="19">
                  <c:v>1.4040309999999998</c:v>
                </c:pt>
                <c:pt idx="20">
                  <c:v>1.5969530000000001</c:v>
                </c:pt>
                <c:pt idx="21">
                  <c:v>1.7861273333333367</c:v>
                </c:pt>
                <c:pt idx="22">
                  <c:v>1.9683853333333434</c:v>
                </c:pt>
                <c:pt idx="23">
                  <c:v>2.1349089999999977</c:v>
                </c:pt>
                <c:pt idx="24">
                  <c:v>2.2980773333333331</c:v>
                </c:pt>
                <c:pt idx="25">
                  <c:v>2.4494973333333334</c:v>
                </c:pt>
                <c:pt idx="26">
                  <c:v>2.5877220000000012</c:v>
                </c:pt>
                <c:pt idx="27">
                  <c:v>2.7178810000000002</c:v>
                </c:pt>
                <c:pt idx="28">
                  <c:v>2.8347156666666664</c:v>
                </c:pt>
                <c:pt idx="29">
                  <c:v>2.9445223333333335</c:v>
                </c:pt>
              </c:numCache>
            </c:numRef>
          </c:yVal>
          <c:smooth val="1"/>
        </c:ser>
        <c:ser>
          <c:idx val="1"/>
          <c:order val="1"/>
          <c:tx>
            <c:strRef>
              <c:f>Promedios!$A$4</c:f>
              <c:strCache>
                <c:ptCount val="1"/>
                <c:pt idx="0">
                  <c:v>S. epidermidis</c:v>
                </c:pt>
              </c:strCache>
            </c:strRef>
          </c:tx>
          <c:spPr>
            <a:ln w="12700">
              <a:solidFill>
                <a:srgbClr val="9BBB59"/>
              </a:solidFill>
            </a:ln>
          </c:spPr>
          <c:marker>
            <c:symbol val="diamond"/>
            <c:size val="3"/>
            <c:spPr>
              <a:solidFill>
                <a:srgbClr val="9BBB59"/>
              </a:solidFill>
              <a:ln>
                <a:solidFill>
                  <a:srgbClr val="9BBB59"/>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Promedios!$B$4:$AE$4</c:f>
              <c:numCache>
                <c:formatCode>General</c:formatCode>
                <c:ptCount val="30"/>
                <c:pt idx="0">
                  <c:v>1.2070000000000021E-3</c:v>
                </c:pt>
                <c:pt idx="1">
                  <c:v>1.2916666666666682E-3</c:v>
                </c:pt>
                <c:pt idx="2">
                  <c:v>8.5200000000000412E-4</c:v>
                </c:pt>
                <c:pt idx="3">
                  <c:v>-1.2999999999999999E-4</c:v>
                </c:pt>
                <c:pt idx="4">
                  <c:v>-1.6116666666666714E-3</c:v>
                </c:pt>
                <c:pt idx="5">
                  <c:v>-2.1753333333333412E-3</c:v>
                </c:pt>
                <c:pt idx="6">
                  <c:v>-2.2110000000000012E-3</c:v>
                </c:pt>
                <c:pt idx="7">
                  <c:v>-1.568333333333345E-3</c:v>
                </c:pt>
                <c:pt idx="8">
                  <c:v>1.5266666666666792E-4</c:v>
                </c:pt>
                <c:pt idx="9">
                  <c:v>4.1939999999999998E-3</c:v>
                </c:pt>
                <c:pt idx="10">
                  <c:v>1.2626666666666696E-2</c:v>
                </c:pt>
                <c:pt idx="11">
                  <c:v>2.9521666666666682E-2</c:v>
                </c:pt>
                <c:pt idx="12">
                  <c:v>6.1906333333333841E-2</c:v>
                </c:pt>
                <c:pt idx="13">
                  <c:v>0.11948066666666669</c:v>
                </c:pt>
                <c:pt idx="14">
                  <c:v>0.21040433333333508</c:v>
                </c:pt>
                <c:pt idx="15">
                  <c:v>0.33560266666667016</c:v>
                </c:pt>
                <c:pt idx="16">
                  <c:v>0.4885153333333333</c:v>
                </c:pt>
                <c:pt idx="17">
                  <c:v>0.65987300000000504</c:v>
                </c:pt>
                <c:pt idx="18">
                  <c:v>0.8405303333333336</c:v>
                </c:pt>
                <c:pt idx="19">
                  <c:v>1.0248933333333332</c:v>
                </c:pt>
                <c:pt idx="20">
                  <c:v>1.210750333333334</c:v>
                </c:pt>
                <c:pt idx="21">
                  <c:v>1.394728</c:v>
                </c:pt>
                <c:pt idx="22">
                  <c:v>1.5756359999999998</c:v>
                </c:pt>
                <c:pt idx="23">
                  <c:v>1.7476786666666682</c:v>
                </c:pt>
                <c:pt idx="24">
                  <c:v>1.9121989999999998</c:v>
                </c:pt>
                <c:pt idx="25">
                  <c:v>2.0675813333333402</c:v>
                </c:pt>
                <c:pt idx="26">
                  <c:v>2.2158019999999987</c:v>
                </c:pt>
                <c:pt idx="27">
                  <c:v>2.3561426666666567</c:v>
                </c:pt>
                <c:pt idx="28">
                  <c:v>2.4849043333333332</c:v>
                </c:pt>
                <c:pt idx="29">
                  <c:v>2.6026629999999829</c:v>
                </c:pt>
              </c:numCache>
            </c:numRef>
          </c:yVal>
          <c:smooth val="1"/>
        </c:ser>
        <c:ser>
          <c:idx val="2"/>
          <c:order val="2"/>
          <c:tx>
            <c:strRef>
              <c:f>Promedios!$A$5</c:f>
              <c:strCache>
                <c:ptCount val="1"/>
                <c:pt idx="0">
                  <c:v>S. aureus</c:v>
                </c:pt>
              </c:strCache>
            </c:strRef>
          </c:tx>
          <c:spPr>
            <a:ln w="12700">
              <a:solidFill>
                <a:srgbClr val="8064A2"/>
              </a:solidFill>
            </a:ln>
          </c:spPr>
          <c:marker>
            <c:symbol val="triangle"/>
            <c:size val="3"/>
            <c:spPr>
              <a:solidFill>
                <a:srgbClr val="8064A2"/>
              </a:solidFill>
              <a:ln>
                <a:solidFill>
                  <a:srgbClr val="8064A2"/>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Promedios!$B$5:$AE$5</c:f>
              <c:numCache>
                <c:formatCode>General</c:formatCode>
                <c:ptCount val="30"/>
                <c:pt idx="0">
                  <c:v>9.9700000000000873E-4</c:v>
                </c:pt>
                <c:pt idx="1">
                  <c:v>1.4109999999999999E-3</c:v>
                </c:pt>
                <c:pt idx="2">
                  <c:v>1.0266666666666681E-3</c:v>
                </c:pt>
                <c:pt idx="3">
                  <c:v>3.2800000000000402E-4</c:v>
                </c:pt>
                <c:pt idx="4">
                  <c:v>-8.8500000000001197E-4</c:v>
                </c:pt>
                <c:pt idx="5">
                  <c:v>-2.4119999999999996E-3</c:v>
                </c:pt>
                <c:pt idx="6">
                  <c:v>-3.2546666666666804E-3</c:v>
                </c:pt>
                <c:pt idx="7">
                  <c:v>-2.7076666666666946E-3</c:v>
                </c:pt>
                <c:pt idx="8">
                  <c:v>-1.6333333333333475E-4</c:v>
                </c:pt>
                <c:pt idx="9">
                  <c:v>5.6603333333333575E-3</c:v>
                </c:pt>
                <c:pt idx="10">
                  <c:v>1.8362666666666756E-2</c:v>
                </c:pt>
                <c:pt idx="11">
                  <c:v>4.2653333333333668E-2</c:v>
                </c:pt>
                <c:pt idx="12">
                  <c:v>8.6508000000000265E-2</c:v>
                </c:pt>
                <c:pt idx="13">
                  <c:v>0.15671466666666772</c:v>
                </c:pt>
                <c:pt idx="14">
                  <c:v>0.25425766666666666</c:v>
                </c:pt>
                <c:pt idx="15">
                  <c:v>0.37181233333333585</c:v>
                </c:pt>
                <c:pt idx="16">
                  <c:v>0.50147333333333333</c:v>
                </c:pt>
                <c:pt idx="17">
                  <c:v>0.63748666666666653</c:v>
                </c:pt>
                <c:pt idx="18">
                  <c:v>0.7784449999999995</c:v>
                </c:pt>
                <c:pt idx="19">
                  <c:v>0.92098200000000008</c:v>
                </c:pt>
                <c:pt idx="20">
                  <c:v>1.0661076666666753</c:v>
                </c:pt>
                <c:pt idx="21">
                  <c:v>1.2119146666666658</c:v>
                </c:pt>
                <c:pt idx="22">
                  <c:v>1.354938</c:v>
                </c:pt>
                <c:pt idx="23">
                  <c:v>1.4865776666666681</c:v>
                </c:pt>
                <c:pt idx="24">
                  <c:v>1.6107613333333333</c:v>
                </c:pt>
                <c:pt idx="25">
                  <c:v>1.7321036666666687</c:v>
                </c:pt>
                <c:pt idx="26">
                  <c:v>1.8455696666666668</c:v>
                </c:pt>
                <c:pt idx="27">
                  <c:v>1.9498119999999981</c:v>
                </c:pt>
                <c:pt idx="28">
                  <c:v>2.0436926666666682</c:v>
                </c:pt>
                <c:pt idx="29">
                  <c:v>2.1361953333333328</c:v>
                </c:pt>
              </c:numCache>
            </c:numRef>
          </c:yVal>
          <c:smooth val="1"/>
        </c:ser>
        <c:ser>
          <c:idx val="3"/>
          <c:order val="3"/>
          <c:tx>
            <c:strRef>
              <c:f>Promedios!$A$6</c:f>
              <c:strCache>
                <c:ptCount val="1"/>
                <c:pt idx="0">
                  <c:v>S. agalactiae</c:v>
                </c:pt>
              </c:strCache>
            </c:strRef>
          </c:tx>
          <c:spPr>
            <a:ln w="12700">
              <a:solidFill>
                <a:srgbClr val="4BACC6"/>
              </a:solidFill>
            </a:ln>
          </c:spPr>
          <c:marker>
            <c:symbol val="x"/>
            <c:size val="3"/>
            <c:spPr>
              <a:solidFill>
                <a:srgbClr val="4BACC6"/>
              </a:solidFill>
              <a:ln>
                <a:solidFill>
                  <a:srgbClr val="4BACC6"/>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Promedios!$B$6:$AE$6</c:f>
              <c:numCache>
                <c:formatCode>General</c:formatCode>
                <c:ptCount val="30"/>
                <c:pt idx="0">
                  <c:v>3.4090000000000171E-3</c:v>
                </c:pt>
                <c:pt idx="1">
                  <c:v>2.6210000000000174E-3</c:v>
                </c:pt>
                <c:pt idx="2">
                  <c:v>9.3133333333334227E-4</c:v>
                </c:pt>
                <c:pt idx="3">
                  <c:v>-9.5900000000000726E-4</c:v>
                </c:pt>
                <c:pt idx="4">
                  <c:v>-2.9463333333333412E-3</c:v>
                </c:pt>
                <c:pt idx="5">
                  <c:v>-3.9903333333333457E-3</c:v>
                </c:pt>
                <c:pt idx="6">
                  <c:v>-4.8160000000000034E-3</c:v>
                </c:pt>
                <c:pt idx="7">
                  <c:v>-3.7100000000000245E-3</c:v>
                </c:pt>
                <c:pt idx="8">
                  <c:v>1.4166666666666711E-4</c:v>
                </c:pt>
                <c:pt idx="9">
                  <c:v>9.3180000000000068E-3</c:v>
                </c:pt>
                <c:pt idx="10">
                  <c:v>2.7080000000000215E-2</c:v>
                </c:pt>
                <c:pt idx="11">
                  <c:v>6.2142666666666804E-2</c:v>
                </c:pt>
                <c:pt idx="12">
                  <c:v>0.12324366666666672</c:v>
                </c:pt>
                <c:pt idx="13">
                  <c:v>0.22103000000000028</c:v>
                </c:pt>
                <c:pt idx="14">
                  <c:v>0.35622400000000032</c:v>
                </c:pt>
                <c:pt idx="15">
                  <c:v>0.51845433333333335</c:v>
                </c:pt>
                <c:pt idx="16">
                  <c:v>0.69600900000000321</c:v>
                </c:pt>
                <c:pt idx="17">
                  <c:v>0.8814983333333346</c:v>
                </c:pt>
                <c:pt idx="18">
                  <c:v>1.0701466666666681</c:v>
                </c:pt>
                <c:pt idx="19">
                  <c:v>1.2581763333333333</c:v>
                </c:pt>
                <c:pt idx="20">
                  <c:v>1.4410919999999889</c:v>
                </c:pt>
                <c:pt idx="21">
                  <c:v>1.6200246666666667</c:v>
                </c:pt>
                <c:pt idx="22">
                  <c:v>1.7927630000000001</c:v>
                </c:pt>
                <c:pt idx="23">
                  <c:v>1.9557266666666653</c:v>
                </c:pt>
                <c:pt idx="24">
                  <c:v>2.1119859999999977</c:v>
                </c:pt>
                <c:pt idx="25">
                  <c:v>2.2608519999999999</c:v>
                </c:pt>
                <c:pt idx="26">
                  <c:v>2.3996386666666667</c:v>
                </c:pt>
                <c:pt idx="27">
                  <c:v>2.5268223333333153</c:v>
                </c:pt>
                <c:pt idx="28">
                  <c:v>2.6459410000000001</c:v>
                </c:pt>
                <c:pt idx="29">
                  <c:v>2.7586370000000002</c:v>
                </c:pt>
              </c:numCache>
            </c:numRef>
          </c:yVal>
          <c:smooth val="1"/>
        </c:ser>
        <c:ser>
          <c:idx val="4"/>
          <c:order val="4"/>
          <c:tx>
            <c:strRef>
              <c:f>Promedios!$A$7</c:f>
              <c:strCache>
                <c:ptCount val="1"/>
                <c:pt idx="0">
                  <c:v>P. mirabilis</c:v>
                </c:pt>
              </c:strCache>
            </c:strRef>
          </c:tx>
          <c:spPr>
            <a:ln w="12700">
              <a:solidFill>
                <a:srgbClr val="F79646"/>
              </a:solidFill>
            </a:ln>
          </c:spPr>
          <c:marker>
            <c:symbol val="star"/>
            <c:size val="3"/>
            <c:spPr>
              <a:noFill/>
              <a:ln>
                <a:solidFill>
                  <a:srgbClr val="F79646"/>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Promedios!$B$7:$AE$7</c:f>
              <c:numCache>
                <c:formatCode>General</c:formatCode>
                <c:ptCount val="30"/>
                <c:pt idx="0">
                  <c:v>1.9286666666666809E-3</c:v>
                </c:pt>
                <c:pt idx="1">
                  <c:v>9.2666666666668088E-5</c:v>
                </c:pt>
                <c:pt idx="2">
                  <c:v>-1.5700000000000157E-4</c:v>
                </c:pt>
                <c:pt idx="3">
                  <c:v>-2.9700000000000104E-4</c:v>
                </c:pt>
                <c:pt idx="4">
                  <c:v>-8.8600000000001145E-4</c:v>
                </c:pt>
                <c:pt idx="5">
                  <c:v>-1.4450000000000001E-3</c:v>
                </c:pt>
                <c:pt idx="6">
                  <c:v>-1.0463333333333407E-3</c:v>
                </c:pt>
                <c:pt idx="7">
                  <c:v>-8.3366666666667873E-4</c:v>
                </c:pt>
                <c:pt idx="8">
                  <c:v>-2.0000000000000174E-4</c:v>
                </c:pt>
                <c:pt idx="9">
                  <c:v>2.8433333333333509E-3</c:v>
                </c:pt>
                <c:pt idx="10">
                  <c:v>1.0516333333333341E-2</c:v>
                </c:pt>
                <c:pt idx="11">
                  <c:v>2.6899000000000194E-2</c:v>
                </c:pt>
                <c:pt idx="12">
                  <c:v>5.8550333333333544E-2</c:v>
                </c:pt>
                <c:pt idx="13">
                  <c:v>0.11621633333333352</c:v>
                </c:pt>
                <c:pt idx="14">
                  <c:v>0.20958266666666669</c:v>
                </c:pt>
                <c:pt idx="15">
                  <c:v>0.34159666666666855</c:v>
                </c:pt>
                <c:pt idx="16">
                  <c:v>0.5072126666666622</c:v>
                </c:pt>
                <c:pt idx="17">
                  <c:v>0.69389566666667324</c:v>
                </c:pt>
                <c:pt idx="18">
                  <c:v>0.8908016666666676</c:v>
                </c:pt>
                <c:pt idx="19">
                  <c:v>1.0941653333333341</c:v>
                </c:pt>
                <c:pt idx="20">
                  <c:v>1.3007116666666667</c:v>
                </c:pt>
                <c:pt idx="21">
                  <c:v>1.5074723333333333</c:v>
                </c:pt>
                <c:pt idx="22">
                  <c:v>1.7116209999999916</c:v>
                </c:pt>
                <c:pt idx="23">
                  <c:v>1.9061616666666679</c:v>
                </c:pt>
                <c:pt idx="24">
                  <c:v>2.1026783333333117</c:v>
                </c:pt>
                <c:pt idx="25">
                  <c:v>2.292022666666667</c:v>
                </c:pt>
                <c:pt idx="26">
                  <c:v>2.4756946666666666</c:v>
                </c:pt>
                <c:pt idx="27">
                  <c:v>2.6451889999999998</c:v>
                </c:pt>
                <c:pt idx="28">
                  <c:v>2.804783</c:v>
                </c:pt>
                <c:pt idx="29">
                  <c:v>2.9472970000000012</c:v>
                </c:pt>
              </c:numCache>
            </c:numRef>
          </c:yVal>
          <c:smooth val="1"/>
        </c:ser>
        <c:ser>
          <c:idx val="5"/>
          <c:order val="5"/>
          <c:tx>
            <c:strRef>
              <c:f>Promedios!$A$8</c:f>
              <c:strCache>
                <c:ptCount val="1"/>
                <c:pt idx="0">
                  <c:v>P. aeruginosa</c:v>
                </c:pt>
              </c:strCache>
            </c:strRef>
          </c:tx>
          <c:spPr>
            <a:ln w="12700">
              <a:solidFill>
                <a:srgbClr val="1F497D"/>
              </a:solidFill>
            </a:ln>
          </c:spPr>
          <c:marker>
            <c:symbol val="circle"/>
            <c:size val="3"/>
            <c:spPr>
              <a:solidFill>
                <a:srgbClr val="1F497D"/>
              </a:solidFill>
              <a:ln>
                <a:solidFill>
                  <a:srgbClr val="1F497D"/>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Promedios!$B$8:$AE$8</c:f>
              <c:numCache>
                <c:formatCode>General</c:formatCode>
                <c:ptCount val="30"/>
                <c:pt idx="0">
                  <c:v>1.301000000000002E-3</c:v>
                </c:pt>
                <c:pt idx="1">
                  <c:v>1.309000000000007E-3</c:v>
                </c:pt>
                <c:pt idx="2">
                  <c:v>9.5600000000000925E-4</c:v>
                </c:pt>
                <c:pt idx="3">
                  <c:v>-6.5666666666667174E-5</c:v>
                </c:pt>
                <c:pt idx="4">
                  <c:v>-1.5263333333333431E-3</c:v>
                </c:pt>
                <c:pt idx="5">
                  <c:v>-2.4456666666666702E-3</c:v>
                </c:pt>
                <c:pt idx="6">
                  <c:v>-2.4613333333333423E-3</c:v>
                </c:pt>
                <c:pt idx="7">
                  <c:v>-1.9800000000000173E-3</c:v>
                </c:pt>
                <c:pt idx="8">
                  <c:v>2.7700000000000261E-4</c:v>
                </c:pt>
                <c:pt idx="9">
                  <c:v>4.6360000000000134E-3</c:v>
                </c:pt>
                <c:pt idx="10">
                  <c:v>1.4794333333333343E-2</c:v>
                </c:pt>
                <c:pt idx="11">
                  <c:v>3.4991000000000057E-2</c:v>
                </c:pt>
                <c:pt idx="12">
                  <c:v>7.2624333333333596E-2</c:v>
                </c:pt>
                <c:pt idx="13">
                  <c:v>0.13764299999999999</c:v>
                </c:pt>
                <c:pt idx="14">
                  <c:v>0.24051033333333488</c:v>
                </c:pt>
                <c:pt idx="15">
                  <c:v>0.38091300000000194</c:v>
                </c:pt>
                <c:pt idx="16">
                  <c:v>0.5511159999999995</c:v>
                </c:pt>
                <c:pt idx="17">
                  <c:v>0.73990333333333813</c:v>
                </c:pt>
                <c:pt idx="18">
                  <c:v>0.93678333333333363</c:v>
                </c:pt>
                <c:pt idx="19">
                  <c:v>1.1384350000000001</c:v>
                </c:pt>
                <c:pt idx="20">
                  <c:v>1.3371096666666666</c:v>
                </c:pt>
                <c:pt idx="21">
                  <c:v>1.5370996666666659</c:v>
                </c:pt>
                <c:pt idx="22">
                  <c:v>1.737951</c:v>
                </c:pt>
                <c:pt idx="23">
                  <c:v>1.9293329999999984</c:v>
                </c:pt>
                <c:pt idx="24">
                  <c:v>2.1081800000000173</c:v>
                </c:pt>
                <c:pt idx="25">
                  <c:v>2.2774733333333335</c:v>
                </c:pt>
                <c:pt idx="26">
                  <c:v>2.4396253333333093</c:v>
                </c:pt>
                <c:pt idx="27">
                  <c:v>2.5953330000000001</c:v>
                </c:pt>
                <c:pt idx="28">
                  <c:v>2.7390823333333327</c:v>
                </c:pt>
                <c:pt idx="29">
                  <c:v>2.8797749999999978</c:v>
                </c:pt>
              </c:numCache>
            </c:numRef>
          </c:yVal>
          <c:smooth val="1"/>
        </c:ser>
        <c:ser>
          <c:idx val="6"/>
          <c:order val="6"/>
          <c:tx>
            <c:strRef>
              <c:f>Promedios!$A$9</c:f>
              <c:strCache>
                <c:ptCount val="1"/>
                <c:pt idx="0">
                  <c:v>N. gonorrhoeae</c:v>
                </c:pt>
              </c:strCache>
            </c:strRef>
          </c:tx>
          <c:spPr>
            <a:ln w="12700">
              <a:solidFill>
                <a:srgbClr val="FF0066"/>
              </a:solidFill>
            </a:ln>
          </c:spPr>
          <c:marker>
            <c:symbol val="plus"/>
            <c:size val="3"/>
            <c:spPr>
              <a:solidFill>
                <a:srgbClr val="FF0066"/>
              </a:solidFill>
              <a:ln>
                <a:solidFill>
                  <a:srgbClr val="FF0066"/>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Promedios!$B$9:$AE$9</c:f>
              <c:numCache>
                <c:formatCode>General</c:formatCode>
                <c:ptCount val="30"/>
                <c:pt idx="0">
                  <c:v>-2.2400000000000317E-4</c:v>
                </c:pt>
                <c:pt idx="1">
                  <c:v>6.3233333333333999E-4</c:v>
                </c:pt>
                <c:pt idx="2">
                  <c:v>4.5466666666667065E-4</c:v>
                </c:pt>
                <c:pt idx="3">
                  <c:v>-1.846666666666684E-4</c:v>
                </c:pt>
                <c:pt idx="4">
                  <c:v>-1.3166666666666782E-4</c:v>
                </c:pt>
                <c:pt idx="5">
                  <c:v>-2.5233333333333629E-4</c:v>
                </c:pt>
                <c:pt idx="6">
                  <c:v>-2.0166666666666681E-4</c:v>
                </c:pt>
                <c:pt idx="7">
                  <c:v>-1.0940000000000108E-3</c:v>
                </c:pt>
                <c:pt idx="8">
                  <c:v>-6.523333333333407E-4</c:v>
                </c:pt>
                <c:pt idx="9">
                  <c:v>1.6536666666666768E-3</c:v>
                </c:pt>
                <c:pt idx="10">
                  <c:v>8.1853333333333795E-3</c:v>
                </c:pt>
                <c:pt idx="11">
                  <c:v>2.0389333333333346E-2</c:v>
                </c:pt>
                <c:pt idx="12">
                  <c:v>4.156333333333375E-2</c:v>
                </c:pt>
                <c:pt idx="13">
                  <c:v>7.4602666666666886E-2</c:v>
                </c:pt>
                <c:pt idx="14">
                  <c:v>0.11989833333333343</c:v>
                </c:pt>
                <c:pt idx="15">
                  <c:v>0.17594600000000163</c:v>
                </c:pt>
                <c:pt idx="16">
                  <c:v>0.24308066666666664</c:v>
                </c:pt>
                <c:pt idx="17">
                  <c:v>0.3193353333333333</c:v>
                </c:pt>
                <c:pt idx="18">
                  <c:v>0.4022170000000001</c:v>
                </c:pt>
                <c:pt idx="19">
                  <c:v>0.48886766666666953</c:v>
                </c:pt>
                <c:pt idx="20">
                  <c:v>0.58134500000000089</c:v>
                </c:pt>
                <c:pt idx="21">
                  <c:v>0.67782266666667201</c:v>
                </c:pt>
                <c:pt idx="22">
                  <c:v>0.77466800000000391</c:v>
                </c:pt>
                <c:pt idx="23">
                  <c:v>0.87105533333333907</c:v>
                </c:pt>
                <c:pt idx="24">
                  <c:v>0.96966533333333826</c:v>
                </c:pt>
                <c:pt idx="25">
                  <c:v>1.0700700000000001</c:v>
                </c:pt>
                <c:pt idx="26">
                  <c:v>1.1696126666666744</c:v>
                </c:pt>
                <c:pt idx="27">
                  <c:v>1.264656333333334</c:v>
                </c:pt>
                <c:pt idx="28">
                  <c:v>1.356128333333334</c:v>
                </c:pt>
                <c:pt idx="29">
                  <c:v>1.4463299999999912</c:v>
                </c:pt>
              </c:numCache>
            </c:numRef>
          </c:yVal>
          <c:smooth val="1"/>
        </c:ser>
        <c:ser>
          <c:idx val="7"/>
          <c:order val="7"/>
          <c:tx>
            <c:strRef>
              <c:f>Promedios!$A$10</c:f>
              <c:strCache>
                <c:ptCount val="1"/>
                <c:pt idx="0">
                  <c:v>K. pneumoniae</c:v>
                </c:pt>
              </c:strCache>
            </c:strRef>
          </c:tx>
          <c:spPr>
            <a:ln w="12700">
              <a:solidFill>
                <a:srgbClr val="FFC000"/>
              </a:solidFill>
            </a:ln>
          </c:spPr>
          <c:marker>
            <c:symbol val="dot"/>
            <c:size val="3"/>
            <c:spPr>
              <a:solidFill>
                <a:srgbClr val="FFC000"/>
              </a:solidFill>
              <a:ln>
                <a:solidFill>
                  <a:srgbClr val="FFC000"/>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Promedios!$B$10:$AE$10</c:f>
              <c:numCache>
                <c:formatCode>General</c:formatCode>
                <c:ptCount val="30"/>
                <c:pt idx="0">
                  <c:v>7.9000000000000771E-4</c:v>
                </c:pt>
                <c:pt idx="1">
                  <c:v>1.0659999999999999E-3</c:v>
                </c:pt>
                <c:pt idx="2">
                  <c:v>9.2100000000000265E-4</c:v>
                </c:pt>
                <c:pt idx="3">
                  <c:v>3.4933333333333566E-4</c:v>
                </c:pt>
                <c:pt idx="4">
                  <c:v>-9.8933333333334314E-4</c:v>
                </c:pt>
                <c:pt idx="5">
                  <c:v>-1.9556666666666741E-3</c:v>
                </c:pt>
                <c:pt idx="6">
                  <c:v>-2.3666666666666671E-3</c:v>
                </c:pt>
                <c:pt idx="7">
                  <c:v>-2.0330000000000036E-3</c:v>
                </c:pt>
                <c:pt idx="8">
                  <c:v>-2.4233333333333591E-4</c:v>
                </c:pt>
                <c:pt idx="9">
                  <c:v>4.4610000000000396E-3</c:v>
                </c:pt>
                <c:pt idx="10">
                  <c:v>1.3721333333333441E-2</c:v>
                </c:pt>
                <c:pt idx="11">
                  <c:v>3.2394333333333351E-2</c:v>
                </c:pt>
                <c:pt idx="12">
                  <c:v>6.7686666666666825E-2</c:v>
                </c:pt>
                <c:pt idx="13">
                  <c:v>0.13138900000000001</c:v>
                </c:pt>
                <c:pt idx="14">
                  <c:v>0.22998500000000063</c:v>
                </c:pt>
                <c:pt idx="15">
                  <c:v>0.36226833333333336</c:v>
                </c:pt>
                <c:pt idx="16">
                  <c:v>0.51845599999999958</c:v>
                </c:pt>
                <c:pt idx="17">
                  <c:v>0.6874509999999997</c:v>
                </c:pt>
                <c:pt idx="18">
                  <c:v>0.86282633333333836</c:v>
                </c:pt>
                <c:pt idx="19">
                  <c:v>1.0429676666666667</c:v>
                </c:pt>
                <c:pt idx="20">
                  <c:v>1.2237396666666658</c:v>
                </c:pt>
                <c:pt idx="21">
                  <c:v>1.4033169999999922</c:v>
                </c:pt>
                <c:pt idx="22">
                  <c:v>1.5789929999999999</c:v>
                </c:pt>
                <c:pt idx="23">
                  <c:v>1.7532346666666661</c:v>
                </c:pt>
                <c:pt idx="24">
                  <c:v>1.9170856666666745</c:v>
                </c:pt>
                <c:pt idx="25">
                  <c:v>2.0680056666666666</c:v>
                </c:pt>
                <c:pt idx="26">
                  <c:v>2.2031566666666853</c:v>
                </c:pt>
                <c:pt idx="27">
                  <c:v>2.3336936666666666</c:v>
                </c:pt>
                <c:pt idx="28">
                  <c:v>2.4605679999999999</c:v>
                </c:pt>
                <c:pt idx="29">
                  <c:v>2.5791093333333333</c:v>
                </c:pt>
              </c:numCache>
            </c:numRef>
          </c:yVal>
          <c:smooth val="1"/>
        </c:ser>
        <c:ser>
          <c:idx val="8"/>
          <c:order val="8"/>
          <c:tx>
            <c:strRef>
              <c:f>Promedios!$A$11</c:f>
              <c:strCache>
                <c:ptCount val="1"/>
                <c:pt idx="0">
                  <c:v>E. faecium</c:v>
                </c:pt>
              </c:strCache>
            </c:strRef>
          </c:tx>
          <c:spPr>
            <a:ln w="12700">
              <a:solidFill>
                <a:srgbClr val="00CC00"/>
              </a:solidFill>
            </a:ln>
          </c:spPr>
          <c:marker>
            <c:symbol val="dash"/>
            <c:size val="3"/>
            <c:spPr>
              <a:solidFill>
                <a:srgbClr val="00CC00"/>
              </a:solidFill>
              <a:ln>
                <a:solidFill>
                  <a:srgbClr val="00CC00"/>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Promedios!$B$11:$AE$11</c:f>
              <c:numCache>
                <c:formatCode>General</c:formatCode>
                <c:ptCount val="30"/>
                <c:pt idx="0">
                  <c:v>-2.9000000000000275E-5</c:v>
                </c:pt>
                <c:pt idx="1">
                  <c:v>2.27333333333336E-4</c:v>
                </c:pt>
                <c:pt idx="2">
                  <c:v>2.9800000000000269E-4</c:v>
                </c:pt>
                <c:pt idx="3">
                  <c:v>4.7200000000000172E-4</c:v>
                </c:pt>
                <c:pt idx="4">
                  <c:v>-1.056666666666675E-4</c:v>
                </c:pt>
                <c:pt idx="5">
                  <c:v>-5.1033333333333963E-4</c:v>
                </c:pt>
                <c:pt idx="6">
                  <c:v>-9.6533333333334115E-4</c:v>
                </c:pt>
                <c:pt idx="7">
                  <c:v>-3.6600000000000402E-4</c:v>
                </c:pt>
                <c:pt idx="8">
                  <c:v>-2.8066666666666691E-4</c:v>
                </c:pt>
                <c:pt idx="9">
                  <c:v>1.2589999999999999E-3</c:v>
                </c:pt>
                <c:pt idx="10">
                  <c:v>5.2580000000000161E-3</c:v>
                </c:pt>
                <c:pt idx="11">
                  <c:v>1.5706666666666681E-2</c:v>
                </c:pt>
                <c:pt idx="12">
                  <c:v>3.4201333333333431E-2</c:v>
                </c:pt>
                <c:pt idx="13">
                  <c:v>6.9404333333333998E-2</c:v>
                </c:pt>
                <c:pt idx="14">
                  <c:v>0.13442933333333468</c:v>
                </c:pt>
                <c:pt idx="15">
                  <c:v>0.2413066666666667</c:v>
                </c:pt>
                <c:pt idx="16">
                  <c:v>0.39366233333333528</c:v>
                </c:pt>
                <c:pt idx="17">
                  <c:v>0.58262266666666662</c:v>
                </c:pt>
                <c:pt idx="18">
                  <c:v>0.79510566666666671</c:v>
                </c:pt>
                <c:pt idx="19">
                  <c:v>1.0175826666666667</c:v>
                </c:pt>
                <c:pt idx="20">
                  <c:v>1.2427813333333333</c:v>
                </c:pt>
                <c:pt idx="21">
                  <c:v>1.4671939999999912</c:v>
                </c:pt>
                <c:pt idx="22">
                  <c:v>1.6876366666666669</c:v>
                </c:pt>
                <c:pt idx="23">
                  <c:v>1.9017166666666658</c:v>
                </c:pt>
                <c:pt idx="24">
                  <c:v>2.1084429999999967</c:v>
                </c:pt>
                <c:pt idx="25">
                  <c:v>2.304513</c:v>
                </c:pt>
                <c:pt idx="26">
                  <c:v>2.4917523333333116</c:v>
                </c:pt>
                <c:pt idx="27">
                  <c:v>2.679045333333308</c:v>
                </c:pt>
                <c:pt idx="28">
                  <c:v>2.8574136666666665</c:v>
                </c:pt>
                <c:pt idx="29">
                  <c:v>3.0187706666666672</c:v>
                </c:pt>
              </c:numCache>
            </c:numRef>
          </c:yVal>
          <c:smooth val="1"/>
        </c:ser>
        <c:ser>
          <c:idx val="9"/>
          <c:order val="9"/>
          <c:tx>
            <c:strRef>
              <c:f>Promedios!$A$12</c:f>
              <c:strCache>
                <c:ptCount val="1"/>
                <c:pt idx="0">
                  <c:v>E. faecalis</c:v>
                </c:pt>
              </c:strCache>
            </c:strRef>
          </c:tx>
          <c:spPr>
            <a:ln w="12700">
              <a:solidFill>
                <a:srgbClr val="993300"/>
              </a:solidFill>
            </a:ln>
          </c:spPr>
          <c:marker>
            <c:symbol val="diamond"/>
            <c:size val="3"/>
            <c:spPr>
              <a:solidFill>
                <a:srgbClr val="993300"/>
              </a:solidFill>
              <a:ln>
                <a:solidFill>
                  <a:srgbClr val="993300"/>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Promedios!$B$12:$AE$12</c:f>
              <c:numCache>
                <c:formatCode>General</c:formatCode>
                <c:ptCount val="30"/>
                <c:pt idx="0">
                  <c:v>8.7366666666667265E-4</c:v>
                </c:pt>
                <c:pt idx="1">
                  <c:v>3.9900000000000281E-4</c:v>
                </c:pt>
                <c:pt idx="2">
                  <c:v>1.1666666666666813E-4</c:v>
                </c:pt>
                <c:pt idx="3">
                  <c:v>-1.9333333333333501E-4</c:v>
                </c:pt>
                <c:pt idx="4">
                  <c:v>-3.7600000000000437E-4</c:v>
                </c:pt>
                <c:pt idx="5">
                  <c:v>-9.980000000000093E-4</c:v>
                </c:pt>
                <c:pt idx="6">
                  <c:v>-1.0770000000000018E-3</c:v>
                </c:pt>
                <c:pt idx="7">
                  <c:v>-8.1566666666668035E-4</c:v>
                </c:pt>
                <c:pt idx="8">
                  <c:v>2.1000000000000294E-5</c:v>
                </c:pt>
                <c:pt idx="9">
                  <c:v>2.0490000000000052E-3</c:v>
                </c:pt>
                <c:pt idx="10">
                  <c:v>6.8186666666666847E-3</c:v>
                </c:pt>
                <c:pt idx="11">
                  <c:v>1.7136333333333358E-2</c:v>
                </c:pt>
                <c:pt idx="12">
                  <c:v>3.5678333333333402E-2</c:v>
                </c:pt>
                <c:pt idx="13">
                  <c:v>7.1367666666666843E-2</c:v>
                </c:pt>
                <c:pt idx="14">
                  <c:v>0.13521600000000103</c:v>
                </c:pt>
                <c:pt idx="15">
                  <c:v>0.2383116666666667</c:v>
                </c:pt>
                <c:pt idx="16">
                  <c:v>0.38331000000000343</c:v>
                </c:pt>
                <c:pt idx="17">
                  <c:v>0.5614163333333333</c:v>
                </c:pt>
                <c:pt idx="18">
                  <c:v>0.75890399999999991</c:v>
                </c:pt>
                <c:pt idx="19">
                  <c:v>0.96532333333333364</c:v>
                </c:pt>
                <c:pt idx="20">
                  <c:v>1.1775683333333333</c:v>
                </c:pt>
                <c:pt idx="21">
                  <c:v>1.3898876666666744</c:v>
                </c:pt>
                <c:pt idx="22">
                  <c:v>1.5988236666666669</c:v>
                </c:pt>
                <c:pt idx="23">
                  <c:v>1.7974076666666694</c:v>
                </c:pt>
                <c:pt idx="24">
                  <c:v>1.9920939999999998</c:v>
                </c:pt>
                <c:pt idx="25">
                  <c:v>2.1738746666666682</c:v>
                </c:pt>
                <c:pt idx="26">
                  <c:v>2.3450943333333334</c:v>
                </c:pt>
                <c:pt idx="27">
                  <c:v>2.4993193333333337</c:v>
                </c:pt>
                <c:pt idx="28">
                  <c:v>2.641651</c:v>
                </c:pt>
                <c:pt idx="29">
                  <c:v>2.7733243333333402</c:v>
                </c:pt>
              </c:numCache>
            </c:numRef>
          </c:yVal>
          <c:smooth val="1"/>
        </c:ser>
        <c:ser>
          <c:idx val="10"/>
          <c:order val="10"/>
          <c:tx>
            <c:strRef>
              <c:f>Promedios!$A$13</c:f>
              <c:strCache>
                <c:ptCount val="1"/>
                <c:pt idx="0">
                  <c:v>E. coli</c:v>
                </c:pt>
              </c:strCache>
            </c:strRef>
          </c:tx>
          <c:spPr>
            <a:ln w="12700">
              <a:solidFill>
                <a:srgbClr val="FFCC00"/>
              </a:solidFill>
            </a:ln>
          </c:spPr>
          <c:marker>
            <c:symbol val="square"/>
            <c:size val="3"/>
            <c:spPr>
              <a:solidFill>
                <a:srgbClr val="FFCC00"/>
              </a:solidFill>
              <a:ln>
                <a:solidFill>
                  <a:srgbClr val="FFCC00"/>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Promedios!$B$13:$AE$13</c:f>
              <c:numCache>
                <c:formatCode>General</c:formatCode>
                <c:ptCount val="30"/>
                <c:pt idx="0">
                  <c:v>7.3500000000000518E-4</c:v>
                </c:pt>
                <c:pt idx="1">
                  <c:v>2.5100000000000106E-4</c:v>
                </c:pt>
                <c:pt idx="2">
                  <c:v>-9.3750000000001384E-4</c:v>
                </c:pt>
                <c:pt idx="3">
                  <c:v>-7.2100000000000582E-4</c:v>
                </c:pt>
                <c:pt idx="4">
                  <c:v>-2.9600000000000259E-4</c:v>
                </c:pt>
                <c:pt idx="5">
                  <c:v>-1.4249999999999999E-4</c:v>
                </c:pt>
                <c:pt idx="6">
                  <c:v>4.1800000000000132E-4</c:v>
                </c:pt>
                <c:pt idx="7">
                  <c:v>2.1510000000000001E-3</c:v>
                </c:pt>
                <c:pt idx="8">
                  <c:v>7.6320000000000233E-3</c:v>
                </c:pt>
                <c:pt idx="9">
                  <c:v>1.7645000000000043E-2</c:v>
                </c:pt>
                <c:pt idx="10">
                  <c:v>3.3644500000000001E-2</c:v>
                </c:pt>
                <c:pt idx="11">
                  <c:v>5.3993500000000159E-2</c:v>
                </c:pt>
                <c:pt idx="12">
                  <c:v>8.0836000000000352E-2</c:v>
                </c:pt>
                <c:pt idx="13">
                  <c:v>0.11419799999999999</c:v>
                </c:pt>
                <c:pt idx="14">
                  <c:v>0.15526650000000103</c:v>
                </c:pt>
                <c:pt idx="15">
                  <c:v>0.20325900000000041</c:v>
                </c:pt>
                <c:pt idx="16">
                  <c:v>0.25697950000000008</c:v>
                </c:pt>
                <c:pt idx="17">
                  <c:v>0.31475300000000006</c:v>
                </c:pt>
                <c:pt idx="18">
                  <c:v>0.37618450000000297</c:v>
                </c:pt>
                <c:pt idx="19">
                  <c:v>0.44025750000000002</c:v>
                </c:pt>
                <c:pt idx="20">
                  <c:v>0.50628950000000006</c:v>
                </c:pt>
                <c:pt idx="21">
                  <c:v>0.57230300000000001</c:v>
                </c:pt>
                <c:pt idx="22">
                  <c:v>0.63710400000000433</c:v>
                </c:pt>
                <c:pt idx="23">
                  <c:v>0.6994549999999996</c:v>
                </c:pt>
                <c:pt idx="24">
                  <c:v>0.76222499999999993</c:v>
                </c:pt>
                <c:pt idx="25">
                  <c:v>0.82384950000000423</c:v>
                </c:pt>
                <c:pt idx="26">
                  <c:v>0.88387550000000126</c:v>
                </c:pt>
                <c:pt idx="27">
                  <c:v>0.93764350000000063</c:v>
                </c:pt>
                <c:pt idx="28">
                  <c:v>0.99123449999999957</c:v>
                </c:pt>
                <c:pt idx="29">
                  <c:v>1.0418864999999922</c:v>
                </c:pt>
              </c:numCache>
            </c:numRef>
          </c:yVal>
          <c:smooth val="1"/>
        </c:ser>
        <c:ser>
          <c:idx val="11"/>
          <c:order val="11"/>
          <c:tx>
            <c:strRef>
              <c:f>Promedios!$A$14</c:f>
              <c:strCache>
                <c:ptCount val="1"/>
                <c:pt idx="0">
                  <c:v>CN2</c:v>
                </c:pt>
              </c:strCache>
            </c:strRef>
          </c:tx>
          <c:spPr>
            <a:ln w="12700">
              <a:solidFill>
                <a:srgbClr val="CC0099"/>
              </a:solidFill>
            </a:ln>
          </c:spPr>
          <c:marker>
            <c:symbol val="triangle"/>
            <c:size val="3"/>
            <c:spPr>
              <a:solidFill>
                <a:srgbClr val="CC0099"/>
              </a:solidFill>
              <a:ln>
                <a:solidFill>
                  <a:srgbClr val="CC0099"/>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Promedios!$B$14:$AE$14</c:f>
              <c:numCache>
                <c:formatCode>General</c:formatCode>
                <c:ptCount val="30"/>
                <c:pt idx="0">
                  <c:v>-1.9400000000000222E-4</c:v>
                </c:pt>
                <c:pt idx="1">
                  <c:v>-1.4680000000000068E-3</c:v>
                </c:pt>
                <c:pt idx="2">
                  <c:v>-1.0639999999999998E-3</c:v>
                </c:pt>
                <c:pt idx="3">
                  <c:v>5.8500000000000208E-4</c:v>
                </c:pt>
                <c:pt idx="4">
                  <c:v>1.6315000000000097E-3</c:v>
                </c:pt>
                <c:pt idx="5">
                  <c:v>1.9815000000000141E-3</c:v>
                </c:pt>
                <c:pt idx="6">
                  <c:v>1.0414999999999999E-3</c:v>
                </c:pt>
                <c:pt idx="7">
                  <c:v>-2.6450000000000258E-4</c:v>
                </c:pt>
                <c:pt idx="8">
                  <c:v>-1.2539999999999958E-3</c:v>
                </c:pt>
                <c:pt idx="9">
                  <c:v>-9.9500000000001128E-4</c:v>
                </c:pt>
                <c:pt idx="10">
                  <c:v>-1.3510000000000056E-3</c:v>
                </c:pt>
                <c:pt idx="11">
                  <c:v>-1.8025000000000113E-3</c:v>
                </c:pt>
                <c:pt idx="12">
                  <c:v>-2.9630000000000259E-3</c:v>
                </c:pt>
                <c:pt idx="13">
                  <c:v>-3.339000000000003E-3</c:v>
                </c:pt>
                <c:pt idx="14">
                  <c:v>-3.562500000000024E-3</c:v>
                </c:pt>
                <c:pt idx="15">
                  <c:v>-4.3409999999999994E-3</c:v>
                </c:pt>
                <c:pt idx="16">
                  <c:v>-5.5005000000000123E-3</c:v>
                </c:pt>
                <c:pt idx="17">
                  <c:v>-6.1770000000000123E-3</c:v>
                </c:pt>
                <c:pt idx="18">
                  <c:v>-7.06500000000002E-3</c:v>
                </c:pt>
                <c:pt idx="19">
                  <c:v>-7.905000000000063E-3</c:v>
                </c:pt>
                <c:pt idx="20">
                  <c:v>-8.6120000000000068E-3</c:v>
                </c:pt>
                <c:pt idx="21">
                  <c:v>-8.6065000000000533E-3</c:v>
                </c:pt>
                <c:pt idx="22">
                  <c:v>-9.0390000000000227E-3</c:v>
                </c:pt>
                <c:pt idx="23">
                  <c:v>-1.0432E-2</c:v>
                </c:pt>
                <c:pt idx="24">
                  <c:v>-1.0614999999999999E-2</c:v>
                </c:pt>
                <c:pt idx="25">
                  <c:v>-9.3940000000000464E-3</c:v>
                </c:pt>
                <c:pt idx="26">
                  <c:v>-5.5105000000000024E-3</c:v>
                </c:pt>
                <c:pt idx="27">
                  <c:v>3.2540000000000229E-3</c:v>
                </c:pt>
                <c:pt idx="28">
                  <c:v>2.0405000000000163E-2</c:v>
                </c:pt>
                <c:pt idx="29">
                  <c:v>5.3600000000000002E-2</c:v>
                </c:pt>
              </c:numCache>
            </c:numRef>
          </c:yVal>
          <c:smooth val="1"/>
        </c:ser>
        <c:ser>
          <c:idx val="12"/>
          <c:order val="12"/>
          <c:tx>
            <c:strRef>
              <c:f>Promedios!$A$15</c:f>
              <c:strCache>
                <c:ptCount val="1"/>
                <c:pt idx="0">
                  <c:v>CN1</c:v>
                </c:pt>
              </c:strCache>
            </c:strRef>
          </c:tx>
          <c:spPr>
            <a:ln w="12700">
              <a:solidFill>
                <a:srgbClr val="00B0F0"/>
              </a:solidFill>
            </a:ln>
          </c:spPr>
          <c:marker>
            <c:symbol val="x"/>
            <c:size val="3"/>
            <c:spPr>
              <a:ln>
                <a:solidFill>
                  <a:srgbClr val="00B0F0"/>
                </a:solidFill>
              </a:ln>
            </c:spPr>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Promedios!$B$15:$AE$15</c:f>
              <c:numCache>
                <c:formatCode>General</c:formatCode>
                <c:ptCount val="30"/>
                <c:pt idx="0">
                  <c:v>2.0348000000000002E-4</c:v>
                </c:pt>
                <c:pt idx="1">
                  <c:v>3.4170000000000104E-4</c:v>
                </c:pt>
                <c:pt idx="2">
                  <c:v>6.7120000000000341E-4</c:v>
                </c:pt>
                <c:pt idx="3">
                  <c:v>5.225000000000017E-4</c:v>
                </c:pt>
                <c:pt idx="4">
                  <c:v>3.7380000000000339E-4</c:v>
                </c:pt>
                <c:pt idx="5">
                  <c:v>1.1815000000000068E-3</c:v>
                </c:pt>
                <c:pt idx="6">
                  <c:v>-3.9150000000000144E-4</c:v>
                </c:pt>
                <c:pt idx="7">
                  <c:v>-1.2470000000000014E-3</c:v>
                </c:pt>
                <c:pt idx="8">
                  <c:v>-2.9350000000000052E-4</c:v>
                </c:pt>
                <c:pt idx="9">
                  <c:v>3.8900000000000225E-4</c:v>
                </c:pt>
                <c:pt idx="10">
                  <c:v>4.2900000000000387E-4</c:v>
                </c:pt>
                <c:pt idx="11">
                  <c:v>-1.70500000000001E-4</c:v>
                </c:pt>
                <c:pt idx="12">
                  <c:v>-1.555000000000012E-4</c:v>
                </c:pt>
                <c:pt idx="13">
                  <c:v>1.4899999999999999E-4</c:v>
                </c:pt>
                <c:pt idx="14">
                  <c:v>1.0900000000000138E-4</c:v>
                </c:pt>
                <c:pt idx="15">
                  <c:v>1.3850000000000133E-4</c:v>
                </c:pt>
                <c:pt idx="16">
                  <c:v>4.9250000000000205E-4</c:v>
                </c:pt>
                <c:pt idx="17">
                  <c:v>1.0490000000000035E-3</c:v>
                </c:pt>
                <c:pt idx="18">
                  <c:v>1.453499999999998E-3</c:v>
                </c:pt>
                <c:pt idx="19">
                  <c:v>8.6500000000000812E-4</c:v>
                </c:pt>
                <c:pt idx="20">
                  <c:v>-4.1049999999999984E-4</c:v>
                </c:pt>
                <c:pt idx="21">
                  <c:v>-1.156500000000011E-3</c:v>
                </c:pt>
                <c:pt idx="22">
                  <c:v>-1.8699999999999991E-4</c:v>
                </c:pt>
                <c:pt idx="23">
                  <c:v>4.7100000000000413E-4</c:v>
                </c:pt>
                <c:pt idx="24">
                  <c:v>3.4435000000000307E-3</c:v>
                </c:pt>
                <c:pt idx="25">
                  <c:v>9.1770000000000046E-3</c:v>
                </c:pt>
                <c:pt idx="26">
                  <c:v>2.2259000000000206E-2</c:v>
                </c:pt>
                <c:pt idx="27">
                  <c:v>4.4236500000000227E-2</c:v>
                </c:pt>
                <c:pt idx="28">
                  <c:v>8.4337500000000065E-2</c:v>
                </c:pt>
                <c:pt idx="29">
                  <c:v>0.15422150000000001</c:v>
                </c:pt>
              </c:numCache>
            </c:numRef>
          </c:yVal>
          <c:smooth val="1"/>
        </c:ser>
        <c:ser>
          <c:idx val="13"/>
          <c:order val="13"/>
          <c:tx>
            <c:strRef>
              <c:f>Promedios!$A$16</c:f>
              <c:strCache>
                <c:ptCount val="1"/>
                <c:pt idx="0">
                  <c:v>Umbral</c:v>
                </c:pt>
              </c:strCache>
            </c:strRef>
          </c:tx>
          <c:spPr>
            <a:ln w="12700">
              <a:solidFill>
                <a:srgbClr val="1F497D">
                  <a:lumMod val="60000"/>
                  <a:lumOff val="40000"/>
                </a:srgbClr>
              </a:solidFill>
              <a:prstDash val="sysDash"/>
            </a:ln>
          </c:spPr>
          <c:marker>
            <c:symbol val="none"/>
          </c:marker>
          <c:xVal>
            <c:strRef>
              <c:f>Promedios!$B$2:$AE$2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Promedios!$B$16:$AE$16</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89439616"/>
        <c:axId val="89454080"/>
      </c:scatterChart>
      <c:valAx>
        <c:axId val="89439616"/>
        <c:scaling>
          <c:orientation val="minMax"/>
        </c:scaling>
        <c:axPos val="b"/>
        <c:title>
          <c:tx>
            <c:rich>
              <a:bodyPr/>
              <a:lstStyle/>
              <a:p>
                <a:pPr>
                  <a:defRPr/>
                </a:pPr>
                <a:r>
                  <a:rPr lang="es-ES"/>
                  <a:t>Ciclos</a:t>
                </a:r>
              </a:p>
            </c:rich>
          </c:tx>
          <c:layout>
            <c:manualLayout>
              <c:xMode val="edge"/>
              <c:yMode val="edge"/>
              <c:x val="0.47876777777777935"/>
              <c:y val="0.77339601667439195"/>
            </c:manualLayout>
          </c:layout>
          <c:spPr>
            <a:noFill/>
          </c:spPr>
        </c:title>
        <c:majorTickMark val="none"/>
        <c:tickLblPos val="nextTo"/>
        <c:spPr>
          <a:noFill/>
          <a:ln w="12700">
            <a:solidFill>
              <a:schemeClr val="tx1"/>
            </a:solidFill>
          </a:ln>
        </c:spPr>
        <c:txPr>
          <a:bodyPr/>
          <a:lstStyle/>
          <a:p>
            <a:pPr>
              <a:defRPr sz="800"/>
            </a:pPr>
            <a:endParaRPr lang="es-ES"/>
          </a:p>
        </c:txPr>
        <c:crossAx val="89454080"/>
        <c:crosses val="autoZero"/>
        <c:crossBetween val="midCat"/>
      </c:valAx>
      <c:valAx>
        <c:axId val="89454080"/>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sz="800">
                    <a:latin typeface="Calibri"/>
                    <a:cs typeface="Arial" pitchFamily="34" charset="0"/>
                  </a:rPr>
                  <a:t>∆ </a:t>
                </a:r>
                <a:r>
                  <a:rPr lang="es-ES" sz="800">
                    <a:latin typeface="Arial" pitchFamily="34" charset="0"/>
                    <a:cs typeface="Arial" pitchFamily="34" charset="0"/>
                  </a:rPr>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89439616"/>
        <c:crosses val="autoZero"/>
        <c:crossBetween val="midCat"/>
      </c:valAx>
    </c:plotArea>
    <c:legend>
      <c:legendPos val="b"/>
      <c:layout>
        <c:manualLayout>
          <c:xMode val="edge"/>
          <c:yMode val="edge"/>
          <c:x val="0"/>
          <c:y val="0.86104153157326224"/>
          <c:w val="0.99714468538663059"/>
          <c:h val="0.13710974484353838"/>
        </c:manualLayout>
      </c:layout>
      <c:spPr>
        <a:ln>
          <a:solidFill>
            <a:sysClr val="windowText" lastClr="000000"/>
          </a:solidFill>
        </a:ln>
        <a:effectLst/>
      </c:spPr>
      <c:txPr>
        <a:bodyPr/>
        <a:lstStyle/>
        <a:p>
          <a:pPr>
            <a:defRPr sz="12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744629629629766E-2"/>
          <c:y val="3.7939169368534816E-2"/>
          <c:w val="0.8662711111111121"/>
          <c:h val="0.75042550563532495"/>
        </c:manualLayout>
      </c:layout>
      <c:scatterChart>
        <c:scatterStyle val="smoothMarker"/>
        <c:ser>
          <c:idx val="0"/>
          <c:order val="0"/>
          <c:tx>
            <c:strRef>
              <c:f>Promedios!$A$3:$B$3</c:f>
              <c:strCache>
                <c:ptCount val="1"/>
                <c:pt idx="0">
                  <c:v>S. pneumoniae  - OGP</c:v>
                </c:pt>
              </c:strCache>
            </c:strRef>
          </c:tx>
          <c:spPr>
            <a:ln w="12700">
              <a:solidFill>
                <a:srgbClr val="0070C0"/>
              </a:solidFill>
              <a:prstDash val="solid"/>
            </a:ln>
          </c:spPr>
          <c:marker>
            <c:symbol val="square"/>
            <c:size val="3"/>
            <c:spPr>
              <a:solidFill>
                <a:srgbClr val="0070C0"/>
              </a:solidFill>
              <a:ln>
                <a:solidFill>
                  <a:srgbClr val="0070C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Promedios!$C$3:$AF$3</c:f>
              <c:numCache>
                <c:formatCode>General</c:formatCode>
                <c:ptCount val="30"/>
                <c:pt idx="0">
                  <c:v>7.5816666666667122E-3</c:v>
                </c:pt>
                <c:pt idx="1">
                  <c:v>2.7580000000000052E-3</c:v>
                </c:pt>
                <c:pt idx="2">
                  <c:v>-3.8000000000000314E-5</c:v>
                </c:pt>
                <c:pt idx="3">
                  <c:v>-1.8736666666666721E-3</c:v>
                </c:pt>
                <c:pt idx="4">
                  <c:v>-3.9146666666666661E-3</c:v>
                </c:pt>
                <c:pt idx="5">
                  <c:v>-6.2680000000000114E-3</c:v>
                </c:pt>
                <c:pt idx="6">
                  <c:v>-7.2503333333333994E-3</c:v>
                </c:pt>
                <c:pt idx="7">
                  <c:v>-6.1126666666666664E-3</c:v>
                </c:pt>
                <c:pt idx="8">
                  <c:v>-1.7066666666666768E-4</c:v>
                </c:pt>
                <c:pt idx="9">
                  <c:v>1.5288333333333341E-2</c:v>
                </c:pt>
                <c:pt idx="10">
                  <c:v>4.3094999999999994E-2</c:v>
                </c:pt>
                <c:pt idx="11">
                  <c:v>8.9024666666667904E-2</c:v>
                </c:pt>
                <c:pt idx="12">
                  <c:v>0.1585266666666667</c:v>
                </c:pt>
                <c:pt idx="13">
                  <c:v>0.25235533333333326</c:v>
                </c:pt>
                <c:pt idx="14">
                  <c:v>0.36148433333333557</c:v>
                </c:pt>
                <c:pt idx="15">
                  <c:v>0.4786956666666668</c:v>
                </c:pt>
                <c:pt idx="16">
                  <c:v>0.60400433333333803</c:v>
                </c:pt>
                <c:pt idx="17">
                  <c:v>0.73511266666666653</c:v>
                </c:pt>
                <c:pt idx="18">
                  <c:v>0.86888066666666663</c:v>
                </c:pt>
                <c:pt idx="19">
                  <c:v>1.0069996666666658</c:v>
                </c:pt>
                <c:pt idx="20">
                  <c:v>1.151802333333334</c:v>
                </c:pt>
                <c:pt idx="21">
                  <c:v>1.2974913333333318</c:v>
                </c:pt>
                <c:pt idx="22">
                  <c:v>1.4445033333333333</c:v>
                </c:pt>
                <c:pt idx="23">
                  <c:v>1.595235</c:v>
                </c:pt>
                <c:pt idx="24">
                  <c:v>1.7469846666666669</c:v>
                </c:pt>
                <c:pt idx="25">
                  <c:v>1.894417000000008</c:v>
                </c:pt>
                <c:pt idx="26">
                  <c:v>2.04501</c:v>
                </c:pt>
                <c:pt idx="27">
                  <c:v>2.1956673333333327</c:v>
                </c:pt>
                <c:pt idx="28">
                  <c:v>2.337377</c:v>
                </c:pt>
                <c:pt idx="29">
                  <c:v>2.4746359999999967</c:v>
                </c:pt>
              </c:numCache>
            </c:numRef>
          </c:yVal>
          <c:smooth val="1"/>
        </c:ser>
        <c:ser>
          <c:idx val="1"/>
          <c:order val="1"/>
          <c:tx>
            <c:strRef>
              <c:f>Promedios!$A$4:$B$4</c:f>
              <c:strCache>
                <c:ptCount val="1"/>
                <c:pt idx="0">
                  <c:v>S. pneumoniae  - OGN</c:v>
                </c:pt>
              </c:strCache>
            </c:strRef>
          </c:tx>
          <c:spPr>
            <a:ln w="12700">
              <a:solidFill>
                <a:srgbClr val="0070C0"/>
              </a:solidFill>
            </a:ln>
          </c:spPr>
          <c:marker>
            <c:symbol val="square"/>
            <c:size val="4"/>
            <c:spPr>
              <a:noFill/>
              <a:ln w="6350">
                <a:solidFill>
                  <a:srgbClr val="0070C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Promedios!$C$4:$AF$4</c:f>
              <c:numCache>
                <c:formatCode>General</c:formatCode>
                <c:ptCount val="30"/>
                <c:pt idx="0">
                  <c:v>2.9900000000000011E-4</c:v>
                </c:pt>
                <c:pt idx="1">
                  <c:v>-8.2166666666667486E-4</c:v>
                </c:pt>
                <c:pt idx="2">
                  <c:v>-3.4666666666666902E-5</c:v>
                </c:pt>
                <c:pt idx="3">
                  <c:v>2.7400000000000287E-4</c:v>
                </c:pt>
                <c:pt idx="4">
                  <c:v>3.6366666666666681E-4</c:v>
                </c:pt>
                <c:pt idx="5">
                  <c:v>4.4833333333334105E-4</c:v>
                </c:pt>
                <c:pt idx="6">
                  <c:v>7.2766666666667344E-4</c:v>
                </c:pt>
                <c:pt idx="7">
                  <c:v>-9.9833333333334065E-4</c:v>
                </c:pt>
                <c:pt idx="8">
                  <c:v>-1.3166666666666721E-3</c:v>
                </c:pt>
                <c:pt idx="9">
                  <c:v>1.0589999999999998E-3</c:v>
                </c:pt>
                <c:pt idx="10">
                  <c:v>4.2746666666666714E-3</c:v>
                </c:pt>
                <c:pt idx="11">
                  <c:v>7.0416666666667108E-3</c:v>
                </c:pt>
                <c:pt idx="12">
                  <c:v>1.3392666666666667E-2</c:v>
                </c:pt>
                <c:pt idx="13">
                  <c:v>2.2236666666666852E-2</c:v>
                </c:pt>
                <c:pt idx="14">
                  <c:v>3.2500333333333332E-2</c:v>
                </c:pt>
                <c:pt idx="15">
                  <c:v>4.211200000000042E-2</c:v>
                </c:pt>
                <c:pt idx="16">
                  <c:v>5.2637666666666694E-2</c:v>
                </c:pt>
                <c:pt idx="17">
                  <c:v>6.0075666666666673E-2</c:v>
                </c:pt>
                <c:pt idx="18">
                  <c:v>6.4828333333333876E-2</c:v>
                </c:pt>
                <c:pt idx="19">
                  <c:v>7.1582999999999994E-2</c:v>
                </c:pt>
                <c:pt idx="20">
                  <c:v>8.006666666666748E-2</c:v>
                </c:pt>
                <c:pt idx="21">
                  <c:v>8.8110000000000008E-2</c:v>
                </c:pt>
                <c:pt idx="22">
                  <c:v>9.3185000000000046E-2</c:v>
                </c:pt>
                <c:pt idx="23">
                  <c:v>9.7225333333333566E-2</c:v>
                </c:pt>
                <c:pt idx="24">
                  <c:v>9.8973000000000047E-2</c:v>
                </c:pt>
                <c:pt idx="25">
                  <c:v>0.10206533333333342</c:v>
                </c:pt>
                <c:pt idx="26">
                  <c:v>0.10860200000000059</c:v>
                </c:pt>
                <c:pt idx="27">
                  <c:v>0.11320433333333339</c:v>
                </c:pt>
                <c:pt idx="28">
                  <c:v>0.11086433333333334</c:v>
                </c:pt>
                <c:pt idx="29">
                  <c:v>0.10848966666666665</c:v>
                </c:pt>
              </c:numCache>
            </c:numRef>
          </c:yVal>
          <c:smooth val="1"/>
        </c:ser>
        <c:ser>
          <c:idx val="2"/>
          <c:order val="2"/>
          <c:tx>
            <c:strRef>
              <c:f>Promedios!$A$5:$B$5</c:f>
              <c:strCache>
                <c:ptCount val="1"/>
                <c:pt idx="0">
                  <c:v>S. epidermidis  - OGP</c:v>
                </c:pt>
              </c:strCache>
            </c:strRef>
          </c:tx>
          <c:spPr>
            <a:ln w="12700">
              <a:solidFill>
                <a:srgbClr val="FF0066"/>
              </a:solidFill>
            </a:ln>
          </c:spPr>
          <c:marker>
            <c:symbol val="diamond"/>
            <c:size val="4"/>
            <c:spPr>
              <a:solidFill>
                <a:srgbClr val="FF0066"/>
              </a:solidFill>
              <a:ln>
                <a:solidFill>
                  <a:srgbClr val="FF006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Promedios!$C$5:$AF$5</c:f>
              <c:numCache>
                <c:formatCode>General</c:formatCode>
                <c:ptCount val="30"/>
                <c:pt idx="0">
                  <c:v>7.8833333333334173E-4</c:v>
                </c:pt>
                <c:pt idx="1">
                  <c:v>1.0656666666666681E-3</c:v>
                </c:pt>
                <c:pt idx="2">
                  <c:v>5.9000000000000523E-4</c:v>
                </c:pt>
                <c:pt idx="3">
                  <c:v>-7.5666666666667133E-5</c:v>
                </c:pt>
                <c:pt idx="4">
                  <c:v>-3.2600000000000337E-4</c:v>
                </c:pt>
                <c:pt idx="5">
                  <c:v>-1.8730000000000107E-3</c:v>
                </c:pt>
                <c:pt idx="6">
                  <c:v>-2.2840000000000256E-3</c:v>
                </c:pt>
                <c:pt idx="7">
                  <c:v>-1.8326666666666769E-3</c:v>
                </c:pt>
                <c:pt idx="8">
                  <c:v>3.4066666666666691E-4</c:v>
                </c:pt>
                <c:pt idx="9">
                  <c:v>3.6070000000000286E-3</c:v>
                </c:pt>
                <c:pt idx="10">
                  <c:v>1.2764666666666667E-2</c:v>
                </c:pt>
                <c:pt idx="11">
                  <c:v>3.1276000000000012E-2</c:v>
                </c:pt>
                <c:pt idx="12">
                  <c:v>6.7634333333333532E-2</c:v>
                </c:pt>
                <c:pt idx="13">
                  <c:v>0.12751233333333445</c:v>
                </c:pt>
                <c:pt idx="14">
                  <c:v>0.21556366666666671</c:v>
                </c:pt>
                <c:pt idx="15">
                  <c:v>0.32934400000000252</c:v>
                </c:pt>
                <c:pt idx="16">
                  <c:v>0.46126133333333325</c:v>
                </c:pt>
                <c:pt idx="17">
                  <c:v>0.60227233333333363</c:v>
                </c:pt>
                <c:pt idx="18">
                  <c:v>0.74728100000000064</c:v>
                </c:pt>
                <c:pt idx="19">
                  <c:v>0.89867266666666668</c:v>
                </c:pt>
                <c:pt idx="20">
                  <c:v>1.0550333333333333</c:v>
                </c:pt>
                <c:pt idx="21">
                  <c:v>1.2160393333333335</c:v>
                </c:pt>
                <c:pt idx="22">
                  <c:v>1.3766860000000001</c:v>
                </c:pt>
                <c:pt idx="23">
                  <c:v>1.5402000000000002</c:v>
                </c:pt>
                <c:pt idx="24">
                  <c:v>1.7051273333333334</c:v>
                </c:pt>
                <c:pt idx="25">
                  <c:v>1.8738516666666667</c:v>
                </c:pt>
                <c:pt idx="26">
                  <c:v>2.0445736666666692</c:v>
                </c:pt>
                <c:pt idx="27">
                  <c:v>2.2138123333333333</c:v>
                </c:pt>
                <c:pt idx="28">
                  <c:v>2.380579</c:v>
                </c:pt>
                <c:pt idx="29">
                  <c:v>2.5418323333333328</c:v>
                </c:pt>
              </c:numCache>
            </c:numRef>
          </c:yVal>
          <c:smooth val="1"/>
        </c:ser>
        <c:ser>
          <c:idx val="3"/>
          <c:order val="3"/>
          <c:tx>
            <c:strRef>
              <c:f>Promedios!$A$6:$B$6</c:f>
              <c:strCache>
                <c:ptCount val="1"/>
                <c:pt idx="0">
                  <c:v>S. epidermidis  - OGN</c:v>
                </c:pt>
              </c:strCache>
            </c:strRef>
          </c:tx>
          <c:spPr>
            <a:ln w="12700">
              <a:solidFill>
                <a:srgbClr val="FF0066"/>
              </a:solidFill>
            </a:ln>
          </c:spPr>
          <c:marker>
            <c:symbol val="diamond"/>
            <c:size val="5"/>
            <c:spPr>
              <a:noFill/>
              <a:ln w="6350">
                <a:solidFill>
                  <a:srgbClr val="FF006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Promedios!$C$6:$AF$6</c:f>
              <c:numCache>
                <c:formatCode>General</c:formatCode>
                <c:ptCount val="30"/>
                <c:pt idx="0">
                  <c:v>-9.7400000000000004E-4</c:v>
                </c:pt>
                <c:pt idx="1">
                  <c:v>4.3566666666666824E-4</c:v>
                </c:pt>
                <c:pt idx="2">
                  <c:v>1.0303333333333341E-3</c:v>
                </c:pt>
                <c:pt idx="3">
                  <c:v>6.4966666666667133E-4</c:v>
                </c:pt>
                <c:pt idx="4">
                  <c:v>-4.4033333333334091E-4</c:v>
                </c:pt>
                <c:pt idx="5">
                  <c:v>-9.8133333333334208E-4</c:v>
                </c:pt>
                <c:pt idx="6">
                  <c:v>-2.1800000000000245E-4</c:v>
                </c:pt>
                <c:pt idx="7">
                  <c:v>3.8500000000000052E-4</c:v>
                </c:pt>
                <c:pt idx="8">
                  <c:v>1.7933333333333443E-4</c:v>
                </c:pt>
                <c:pt idx="9">
                  <c:v>-6.6666666666666832E-5</c:v>
                </c:pt>
                <c:pt idx="10">
                  <c:v>-1.9266666666666851E-4</c:v>
                </c:pt>
                <c:pt idx="11">
                  <c:v>-7.9266666666667133E-4</c:v>
                </c:pt>
                <c:pt idx="12">
                  <c:v>-9.950000000000102E-4</c:v>
                </c:pt>
                <c:pt idx="13">
                  <c:v>-4.4000000000000534E-5</c:v>
                </c:pt>
                <c:pt idx="14">
                  <c:v>2.7266666666666802E-3</c:v>
                </c:pt>
                <c:pt idx="15">
                  <c:v>7.3033333333333995E-3</c:v>
                </c:pt>
                <c:pt idx="16">
                  <c:v>1.1013E-2</c:v>
                </c:pt>
                <c:pt idx="17">
                  <c:v>1.3900666666666764E-2</c:v>
                </c:pt>
                <c:pt idx="18">
                  <c:v>1.529533333333334E-2</c:v>
                </c:pt>
                <c:pt idx="19">
                  <c:v>1.9170333333333341E-2</c:v>
                </c:pt>
                <c:pt idx="20">
                  <c:v>2.5160999999999989E-2</c:v>
                </c:pt>
                <c:pt idx="21">
                  <c:v>3.1462333333333335E-2</c:v>
                </c:pt>
                <c:pt idx="22">
                  <c:v>3.3216000000000002E-2</c:v>
                </c:pt>
                <c:pt idx="23">
                  <c:v>3.4460999999999999E-2</c:v>
                </c:pt>
                <c:pt idx="24">
                  <c:v>3.9197333333333334E-2</c:v>
                </c:pt>
                <c:pt idx="25">
                  <c:v>4.3666000000000003E-2</c:v>
                </c:pt>
                <c:pt idx="26">
                  <c:v>4.4535000000000012E-2</c:v>
                </c:pt>
                <c:pt idx="27">
                  <c:v>4.6114333333333424E-2</c:v>
                </c:pt>
                <c:pt idx="28">
                  <c:v>4.9772000000000441E-2</c:v>
                </c:pt>
                <c:pt idx="29">
                  <c:v>5.3802000000000114E-2</c:v>
                </c:pt>
              </c:numCache>
            </c:numRef>
          </c:yVal>
          <c:smooth val="1"/>
        </c:ser>
        <c:ser>
          <c:idx val="4"/>
          <c:order val="4"/>
          <c:tx>
            <c:strRef>
              <c:f>Promedios!$A$7:$B$7</c:f>
              <c:strCache>
                <c:ptCount val="1"/>
                <c:pt idx="0">
                  <c:v>S. aureus  - OGP</c:v>
                </c:pt>
              </c:strCache>
            </c:strRef>
          </c:tx>
          <c:spPr>
            <a:ln w="12700">
              <a:solidFill>
                <a:srgbClr val="00CC00"/>
              </a:solidFill>
            </a:ln>
          </c:spPr>
          <c:marker>
            <c:symbol val="triangle"/>
            <c:size val="4"/>
            <c:spPr>
              <a:solidFill>
                <a:srgbClr val="00CC00"/>
              </a:solidFill>
              <a:ln>
                <a:solidFill>
                  <a:srgbClr val="00CC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Promedios!$C$7:$AF$7</c:f>
              <c:numCache>
                <c:formatCode>General</c:formatCode>
                <c:ptCount val="30"/>
                <c:pt idx="0">
                  <c:v>1.2749999999999999E-3</c:v>
                </c:pt>
                <c:pt idx="1">
                  <c:v>1.8896666666666753E-3</c:v>
                </c:pt>
                <c:pt idx="2">
                  <c:v>1.3246666666666721E-3</c:v>
                </c:pt>
                <c:pt idx="3">
                  <c:v>3.5033333333333655E-4</c:v>
                </c:pt>
                <c:pt idx="4">
                  <c:v>-1.610000000000012E-3</c:v>
                </c:pt>
                <c:pt idx="5">
                  <c:v>-3.080333333333355E-3</c:v>
                </c:pt>
                <c:pt idx="6">
                  <c:v>-3.8946666666666682E-3</c:v>
                </c:pt>
                <c:pt idx="7">
                  <c:v>-3.0350000000000012E-3</c:v>
                </c:pt>
                <c:pt idx="8">
                  <c:v>1.5799999999999996E-4</c:v>
                </c:pt>
                <c:pt idx="9">
                  <c:v>6.6223333333333533E-3</c:v>
                </c:pt>
                <c:pt idx="10">
                  <c:v>2.0659000000000011E-2</c:v>
                </c:pt>
                <c:pt idx="11">
                  <c:v>4.7642666666666673E-2</c:v>
                </c:pt>
                <c:pt idx="12">
                  <c:v>9.6992000000000023E-2</c:v>
                </c:pt>
                <c:pt idx="13">
                  <c:v>0.17307866666666669</c:v>
                </c:pt>
                <c:pt idx="14">
                  <c:v>0.27639600000000031</c:v>
                </c:pt>
                <c:pt idx="15">
                  <c:v>0.39884266666667073</c:v>
                </c:pt>
                <c:pt idx="16">
                  <c:v>0.53339133333333699</c:v>
                </c:pt>
                <c:pt idx="17">
                  <c:v>0.67406899999999992</c:v>
                </c:pt>
                <c:pt idx="18">
                  <c:v>0.8180019999999999</c:v>
                </c:pt>
                <c:pt idx="19">
                  <c:v>0.96507433333333814</c:v>
                </c:pt>
                <c:pt idx="20">
                  <c:v>1.1172336666666667</c:v>
                </c:pt>
                <c:pt idx="21">
                  <c:v>1.2725356666666665</c:v>
                </c:pt>
                <c:pt idx="22">
                  <c:v>1.4329433333333335</c:v>
                </c:pt>
                <c:pt idx="23">
                  <c:v>1.5967560000000001</c:v>
                </c:pt>
                <c:pt idx="24">
                  <c:v>1.762135</c:v>
                </c:pt>
                <c:pt idx="25">
                  <c:v>1.9239536666666681</c:v>
                </c:pt>
                <c:pt idx="26">
                  <c:v>2.0906913333333335</c:v>
                </c:pt>
                <c:pt idx="27">
                  <c:v>2.259225666666667</c:v>
                </c:pt>
                <c:pt idx="28">
                  <c:v>2.422836666666667</c:v>
                </c:pt>
                <c:pt idx="29">
                  <c:v>2.5782193333333328</c:v>
                </c:pt>
              </c:numCache>
            </c:numRef>
          </c:yVal>
          <c:smooth val="1"/>
        </c:ser>
        <c:ser>
          <c:idx val="5"/>
          <c:order val="5"/>
          <c:tx>
            <c:strRef>
              <c:f>Promedios!$A$8:$B$8</c:f>
              <c:strCache>
                <c:ptCount val="1"/>
                <c:pt idx="0">
                  <c:v>S. aureus  - OGN</c:v>
                </c:pt>
              </c:strCache>
            </c:strRef>
          </c:tx>
          <c:spPr>
            <a:ln w="12700">
              <a:solidFill>
                <a:srgbClr val="00CC00"/>
              </a:solidFill>
            </a:ln>
          </c:spPr>
          <c:marker>
            <c:symbol val="triangle"/>
            <c:size val="5"/>
            <c:spPr>
              <a:noFill/>
              <a:ln w="6350">
                <a:solidFill>
                  <a:srgbClr val="00CC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Promedios!$C$8:$AF$8</c:f>
              <c:numCache>
                <c:formatCode>General</c:formatCode>
                <c:ptCount val="30"/>
                <c:pt idx="0">
                  <c:v>-4.8366666666667033E-4</c:v>
                </c:pt>
                <c:pt idx="1">
                  <c:v>-2.8700000000000015E-4</c:v>
                </c:pt>
                <c:pt idx="2">
                  <c:v>4.6066666666666923E-4</c:v>
                </c:pt>
                <c:pt idx="3">
                  <c:v>7.0200000000000113E-4</c:v>
                </c:pt>
                <c:pt idx="4">
                  <c:v>-1.6700000000000186E-4</c:v>
                </c:pt>
                <c:pt idx="5">
                  <c:v>-3.7333333333333744E-5</c:v>
                </c:pt>
                <c:pt idx="6">
                  <c:v>1.3566666666666783E-4</c:v>
                </c:pt>
                <c:pt idx="7">
                  <c:v>-1.1333333333333439E-5</c:v>
                </c:pt>
                <c:pt idx="8">
                  <c:v>-1.8266666666666808E-4</c:v>
                </c:pt>
                <c:pt idx="9">
                  <c:v>-1.2866666666666701E-4</c:v>
                </c:pt>
                <c:pt idx="10">
                  <c:v>-9.2900000000000025E-4</c:v>
                </c:pt>
                <c:pt idx="11">
                  <c:v>-2.083333333333352E-3</c:v>
                </c:pt>
                <c:pt idx="12">
                  <c:v>-2.9359999999999994E-3</c:v>
                </c:pt>
                <c:pt idx="13">
                  <c:v>-1.3213333333333341E-3</c:v>
                </c:pt>
                <c:pt idx="14">
                  <c:v>-4.7800000000000419E-4</c:v>
                </c:pt>
                <c:pt idx="15">
                  <c:v>1.0086666666666681E-3</c:v>
                </c:pt>
                <c:pt idx="16">
                  <c:v>2.5176666666666672E-3</c:v>
                </c:pt>
                <c:pt idx="17">
                  <c:v>5.1936666666666693E-3</c:v>
                </c:pt>
                <c:pt idx="18">
                  <c:v>5.3650000000000008E-3</c:v>
                </c:pt>
                <c:pt idx="19">
                  <c:v>5.5669999999999999E-3</c:v>
                </c:pt>
                <c:pt idx="20">
                  <c:v>6.7156666666666814E-3</c:v>
                </c:pt>
                <c:pt idx="21">
                  <c:v>8.6240000000000015E-3</c:v>
                </c:pt>
                <c:pt idx="22">
                  <c:v>1.0087E-2</c:v>
                </c:pt>
                <c:pt idx="23">
                  <c:v>9.7580000000000028E-3</c:v>
                </c:pt>
                <c:pt idx="24">
                  <c:v>9.2723333333333546E-3</c:v>
                </c:pt>
                <c:pt idx="25">
                  <c:v>7.8076666666666824E-3</c:v>
                </c:pt>
                <c:pt idx="26">
                  <c:v>8.4010000000000005E-3</c:v>
                </c:pt>
                <c:pt idx="27">
                  <c:v>9.4610000000000267E-3</c:v>
                </c:pt>
                <c:pt idx="28">
                  <c:v>7.4306666666667165E-3</c:v>
                </c:pt>
                <c:pt idx="29">
                  <c:v>4.2746666666666714E-3</c:v>
                </c:pt>
              </c:numCache>
            </c:numRef>
          </c:yVal>
          <c:smooth val="1"/>
        </c:ser>
        <c:ser>
          <c:idx val="6"/>
          <c:order val="6"/>
          <c:tx>
            <c:strRef>
              <c:f>Promedios!$A$9:$B$9</c:f>
              <c:strCache>
                <c:ptCount val="1"/>
                <c:pt idx="0">
                  <c:v>S. agalactiae  - OGP</c:v>
                </c:pt>
              </c:strCache>
            </c:strRef>
          </c:tx>
          <c:spPr>
            <a:ln w="12700">
              <a:solidFill>
                <a:srgbClr val="9900CC"/>
              </a:solidFill>
            </a:ln>
          </c:spPr>
          <c:marker>
            <c:symbol val="circle"/>
            <c:size val="4"/>
            <c:spPr>
              <a:solidFill>
                <a:srgbClr val="9900CC"/>
              </a:solidFill>
              <a:ln>
                <a:solidFill>
                  <a:srgbClr val="9900CC"/>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Promedios!$C$9:$AF$9</c:f>
              <c:numCache>
                <c:formatCode>General</c:formatCode>
                <c:ptCount val="30"/>
                <c:pt idx="0">
                  <c:v>3.6550000000000011E-3</c:v>
                </c:pt>
                <c:pt idx="1">
                  <c:v>2.6806666666666862E-3</c:v>
                </c:pt>
                <c:pt idx="2">
                  <c:v>1.1866666666666777E-3</c:v>
                </c:pt>
                <c:pt idx="3">
                  <c:v>-1.1193333333333361E-3</c:v>
                </c:pt>
                <c:pt idx="4">
                  <c:v>-2.8716666666666665E-3</c:v>
                </c:pt>
                <c:pt idx="5">
                  <c:v>-5.0333333333333992E-3</c:v>
                </c:pt>
                <c:pt idx="6">
                  <c:v>-4.8886666666666714E-3</c:v>
                </c:pt>
                <c:pt idx="7">
                  <c:v>-3.3796666666666662E-3</c:v>
                </c:pt>
                <c:pt idx="8">
                  <c:v>-1.8000000000000211E-5</c:v>
                </c:pt>
                <c:pt idx="9">
                  <c:v>9.7876666666667066E-3</c:v>
                </c:pt>
                <c:pt idx="10">
                  <c:v>2.9757666666666672E-2</c:v>
                </c:pt>
                <c:pt idx="11">
                  <c:v>6.4642000000000019E-2</c:v>
                </c:pt>
                <c:pt idx="12">
                  <c:v>0.12184066666666667</c:v>
                </c:pt>
                <c:pt idx="13">
                  <c:v>0.20936900000000044</c:v>
                </c:pt>
                <c:pt idx="14">
                  <c:v>0.32337233333333654</c:v>
                </c:pt>
                <c:pt idx="15">
                  <c:v>0.4537256666666668</c:v>
                </c:pt>
                <c:pt idx="16">
                  <c:v>0.59270166666666668</c:v>
                </c:pt>
                <c:pt idx="17">
                  <c:v>0.73745033333333365</c:v>
                </c:pt>
                <c:pt idx="18">
                  <c:v>0.88487666666666653</c:v>
                </c:pt>
                <c:pt idx="19">
                  <c:v>1.0347043333333332</c:v>
                </c:pt>
                <c:pt idx="20">
                  <c:v>1.1891696666666667</c:v>
                </c:pt>
                <c:pt idx="21">
                  <c:v>1.3450596666666665</c:v>
                </c:pt>
                <c:pt idx="22">
                  <c:v>1.502167</c:v>
                </c:pt>
                <c:pt idx="23">
                  <c:v>1.6622956666666742</c:v>
                </c:pt>
                <c:pt idx="24">
                  <c:v>1.8279389999999998</c:v>
                </c:pt>
                <c:pt idx="25">
                  <c:v>1.9927026666666769</c:v>
                </c:pt>
                <c:pt idx="26">
                  <c:v>2.1568083333333039</c:v>
                </c:pt>
                <c:pt idx="27">
                  <c:v>2.3228209999999967</c:v>
                </c:pt>
                <c:pt idx="28">
                  <c:v>2.4871556666666672</c:v>
                </c:pt>
                <c:pt idx="29">
                  <c:v>2.6492253333333333</c:v>
                </c:pt>
              </c:numCache>
            </c:numRef>
          </c:yVal>
          <c:smooth val="1"/>
        </c:ser>
        <c:ser>
          <c:idx val="7"/>
          <c:order val="7"/>
          <c:tx>
            <c:strRef>
              <c:f>Promedios!$A$10:$B$10</c:f>
              <c:strCache>
                <c:ptCount val="1"/>
                <c:pt idx="0">
                  <c:v>S. agalactiae  - OGN</c:v>
                </c:pt>
              </c:strCache>
            </c:strRef>
          </c:tx>
          <c:spPr>
            <a:ln w="12700">
              <a:solidFill>
                <a:srgbClr val="9900CC"/>
              </a:solidFill>
            </a:ln>
          </c:spPr>
          <c:marker>
            <c:symbol val="circle"/>
            <c:size val="4"/>
            <c:spPr>
              <a:noFill/>
              <a:ln w="6350">
                <a:solidFill>
                  <a:srgbClr val="9900CC"/>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Promedios!$C$10:$AF$10</c:f>
              <c:numCache>
                <c:formatCode>General</c:formatCode>
                <c:ptCount val="30"/>
                <c:pt idx="0">
                  <c:v>-6.5000000000000485E-4</c:v>
                </c:pt>
                <c:pt idx="1">
                  <c:v>1.086666666666676E-4</c:v>
                </c:pt>
                <c:pt idx="2">
                  <c:v>1.1963333333333457E-3</c:v>
                </c:pt>
                <c:pt idx="3">
                  <c:v>1.1919999999999999E-3</c:v>
                </c:pt>
                <c:pt idx="4">
                  <c:v>-1.8800000000000191E-4</c:v>
                </c:pt>
                <c:pt idx="5">
                  <c:v>-1.5636666666666665E-3</c:v>
                </c:pt>
                <c:pt idx="6">
                  <c:v>-1.1463333333333436E-3</c:v>
                </c:pt>
                <c:pt idx="7">
                  <c:v>-2.2166666666666672E-4</c:v>
                </c:pt>
                <c:pt idx="8">
                  <c:v>5.3300000000000114E-4</c:v>
                </c:pt>
                <c:pt idx="9">
                  <c:v>7.4066666666667256E-4</c:v>
                </c:pt>
                <c:pt idx="10">
                  <c:v>8.6933333333333545E-4</c:v>
                </c:pt>
                <c:pt idx="11">
                  <c:v>-5.7333333333334318E-5</c:v>
                </c:pt>
                <c:pt idx="12">
                  <c:v>3.1200000000000314E-4</c:v>
                </c:pt>
                <c:pt idx="13">
                  <c:v>1.5030000000000041E-3</c:v>
                </c:pt>
                <c:pt idx="14">
                  <c:v>3.8820000000000052E-3</c:v>
                </c:pt>
                <c:pt idx="15">
                  <c:v>6.6816666666666934E-3</c:v>
                </c:pt>
                <c:pt idx="16">
                  <c:v>8.5423333333333323E-3</c:v>
                </c:pt>
                <c:pt idx="17">
                  <c:v>1.0223999999999999E-2</c:v>
                </c:pt>
                <c:pt idx="18">
                  <c:v>1.1767666666666681E-2</c:v>
                </c:pt>
                <c:pt idx="19">
                  <c:v>1.5302333333333341E-2</c:v>
                </c:pt>
                <c:pt idx="20">
                  <c:v>1.9642000000000132E-2</c:v>
                </c:pt>
                <c:pt idx="21">
                  <c:v>2.2202000000000052E-2</c:v>
                </c:pt>
                <c:pt idx="22">
                  <c:v>2.1571666666666812E-2</c:v>
                </c:pt>
                <c:pt idx="23">
                  <c:v>2.0463333333333351E-2</c:v>
                </c:pt>
                <c:pt idx="24">
                  <c:v>2.2201333333333496E-2</c:v>
                </c:pt>
                <c:pt idx="25">
                  <c:v>2.2632000000000218E-2</c:v>
                </c:pt>
                <c:pt idx="26">
                  <c:v>2.3419666666666672E-2</c:v>
                </c:pt>
                <c:pt idx="27">
                  <c:v>2.3795666666666666E-2</c:v>
                </c:pt>
                <c:pt idx="28">
                  <c:v>2.5161999999999997E-2</c:v>
                </c:pt>
                <c:pt idx="29">
                  <c:v>2.7148000000000002E-2</c:v>
                </c:pt>
              </c:numCache>
            </c:numRef>
          </c:yVal>
          <c:smooth val="1"/>
        </c:ser>
        <c:ser>
          <c:idx val="8"/>
          <c:order val="8"/>
          <c:tx>
            <c:strRef>
              <c:f>Promedios!$A$11:$B$11</c:f>
              <c:strCache>
                <c:ptCount val="1"/>
                <c:pt idx="0">
                  <c:v>E. faecium  - OGP</c:v>
                </c:pt>
              </c:strCache>
            </c:strRef>
          </c:tx>
          <c:spPr>
            <a:ln w="12700">
              <a:solidFill>
                <a:srgbClr val="F79646"/>
              </a:solidFill>
            </a:ln>
          </c:spPr>
          <c:marker>
            <c:symbol val="dash"/>
            <c:size val="7"/>
            <c:spPr>
              <a:solidFill>
                <a:srgbClr val="F79646"/>
              </a:solidFill>
              <a:ln>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Promedios!$C$11:$AF$11</c:f>
              <c:numCache>
                <c:formatCode>General</c:formatCode>
                <c:ptCount val="30"/>
                <c:pt idx="0">
                  <c:v>-8.3333333333334354E-6</c:v>
                </c:pt>
                <c:pt idx="1">
                  <c:v>3.4566666666666676E-4</c:v>
                </c:pt>
                <c:pt idx="2">
                  <c:v>6.1200000000000002E-4</c:v>
                </c:pt>
                <c:pt idx="3">
                  <c:v>7.8933333333334121E-4</c:v>
                </c:pt>
                <c:pt idx="4">
                  <c:v>-1.4699999999999997E-4</c:v>
                </c:pt>
                <c:pt idx="5">
                  <c:v>-8.7100000000000025E-4</c:v>
                </c:pt>
                <c:pt idx="6">
                  <c:v>-1.4523333333333341E-3</c:v>
                </c:pt>
                <c:pt idx="7">
                  <c:v>-1.2470000000000001E-3</c:v>
                </c:pt>
                <c:pt idx="8">
                  <c:v>-6.3800000000000434E-4</c:v>
                </c:pt>
                <c:pt idx="9">
                  <c:v>2.6170000000000052E-3</c:v>
                </c:pt>
                <c:pt idx="10">
                  <c:v>1.0184333333333333E-2</c:v>
                </c:pt>
                <c:pt idx="11">
                  <c:v>2.3032E-2</c:v>
                </c:pt>
                <c:pt idx="12">
                  <c:v>4.4735000000000122E-2</c:v>
                </c:pt>
                <c:pt idx="13">
                  <c:v>7.6921000000000003E-2</c:v>
                </c:pt>
                <c:pt idx="14">
                  <c:v>0.12107333333333332</c:v>
                </c:pt>
                <c:pt idx="15">
                  <c:v>0.17382799999999998</c:v>
                </c:pt>
                <c:pt idx="16">
                  <c:v>0.23346666666666671</c:v>
                </c:pt>
                <c:pt idx="17">
                  <c:v>0.29445466666666942</c:v>
                </c:pt>
                <c:pt idx="18">
                  <c:v>0.35443200000000002</c:v>
                </c:pt>
                <c:pt idx="19">
                  <c:v>0.41336400000000206</c:v>
                </c:pt>
                <c:pt idx="20">
                  <c:v>0.47264933333333325</c:v>
                </c:pt>
                <c:pt idx="21">
                  <c:v>0.533331</c:v>
                </c:pt>
                <c:pt idx="22">
                  <c:v>0.59399633333333324</c:v>
                </c:pt>
                <c:pt idx="23">
                  <c:v>0.65691133333333884</c:v>
                </c:pt>
                <c:pt idx="24">
                  <c:v>0.72117133333333805</c:v>
                </c:pt>
                <c:pt idx="25">
                  <c:v>0.78548033333333322</c:v>
                </c:pt>
                <c:pt idx="26">
                  <c:v>0.85054866666666662</c:v>
                </c:pt>
                <c:pt idx="27">
                  <c:v>0.91711633333333331</c:v>
                </c:pt>
                <c:pt idx="28">
                  <c:v>0.98163733333333369</c:v>
                </c:pt>
                <c:pt idx="29">
                  <c:v>1.0478059999999998</c:v>
                </c:pt>
              </c:numCache>
            </c:numRef>
          </c:yVal>
          <c:smooth val="1"/>
        </c:ser>
        <c:ser>
          <c:idx val="9"/>
          <c:order val="9"/>
          <c:tx>
            <c:strRef>
              <c:f>Promedios!$A$12:$B$12</c:f>
              <c:strCache>
                <c:ptCount val="1"/>
                <c:pt idx="0">
                  <c:v>E. faecium  - OGN</c:v>
                </c:pt>
              </c:strCache>
            </c:strRef>
          </c:tx>
          <c:spPr>
            <a:ln w="12700">
              <a:solidFill>
                <a:srgbClr val="F79646"/>
              </a:solidFill>
            </a:ln>
          </c:spPr>
          <c:marker>
            <c:symbol val="dash"/>
            <c:size val="8"/>
            <c:spPr>
              <a:noFill/>
              <a:ln w="3175">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Promedios!$C$12:$AF$12</c:f>
              <c:numCache>
                <c:formatCode>General</c:formatCode>
                <c:ptCount val="30"/>
                <c:pt idx="0">
                  <c:v>-5.1233333333333523E-4</c:v>
                </c:pt>
                <c:pt idx="1">
                  <c:v>-5.2200000000000022E-4</c:v>
                </c:pt>
                <c:pt idx="2">
                  <c:v>3.2000000000000328E-4</c:v>
                </c:pt>
                <c:pt idx="3">
                  <c:v>1.0129999999999998E-3</c:v>
                </c:pt>
                <c:pt idx="4">
                  <c:v>7.4433333333334293E-4</c:v>
                </c:pt>
                <c:pt idx="5">
                  <c:v>2.826666666666668E-4</c:v>
                </c:pt>
                <c:pt idx="6">
                  <c:v>-4.5900000000000113E-4</c:v>
                </c:pt>
                <c:pt idx="7">
                  <c:v>-9.1233333333333346E-4</c:v>
                </c:pt>
                <c:pt idx="8">
                  <c:v>-1.1833333333333361E-3</c:v>
                </c:pt>
                <c:pt idx="9">
                  <c:v>1.2289999999999998E-3</c:v>
                </c:pt>
                <c:pt idx="10">
                  <c:v>5.6816666666666734E-3</c:v>
                </c:pt>
                <c:pt idx="11">
                  <c:v>1.4198666666666662E-2</c:v>
                </c:pt>
                <c:pt idx="12">
                  <c:v>2.7955666666666691E-2</c:v>
                </c:pt>
                <c:pt idx="13">
                  <c:v>4.9538666666666703E-2</c:v>
                </c:pt>
                <c:pt idx="14">
                  <c:v>7.8722000000000014E-2</c:v>
                </c:pt>
                <c:pt idx="15">
                  <c:v>0.11494133333333334</c:v>
                </c:pt>
                <c:pt idx="16">
                  <c:v>0.15915899999999999</c:v>
                </c:pt>
                <c:pt idx="17">
                  <c:v>0.2093936666666667</c:v>
                </c:pt>
                <c:pt idx="18">
                  <c:v>0.26249900000000004</c:v>
                </c:pt>
                <c:pt idx="19">
                  <c:v>0.31655533333333336</c:v>
                </c:pt>
                <c:pt idx="20">
                  <c:v>0.37296000000000207</c:v>
                </c:pt>
                <c:pt idx="21">
                  <c:v>0.43394933333333335</c:v>
                </c:pt>
                <c:pt idx="22">
                  <c:v>0.49674666666666856</c:v>
                </c:pt>
                <c:pt idx="23">
                  <c:v>0.5607790000000048</c:v>
                </c:pt>
                <c:pt idx="24">
                  <c:v>0.62459266666666668</c:v>
                </c:pt>
                <c:pt idx="25">
                  <c:v>0.69129333333333365</c:v>
                </c:pt>
                <c:pt idx="26">
                  <c:v>0.75995233333333734</c:v>
                </c:pt>
                <c:pt idx="27">
                  <c:v>0.8296579999999999</c:v>
                </c:pt>
                <c:pt idx="28">
                  <c:v>0.89768333333333361</c:v>
                </c:pt>
                <c:pt idx="29">
                  <c:v>0.96782533333333987</c:v>
                </c:pt>
              </c:numCache>
            </c:numRef>
          </c:yVal>
          <c:smooth val="1"/>
        </c:ser>
        <c:ser>
          <c:idx val="10"/>
          <c:order val="10"/>
          <c:tx>
            <c:strRef>
              <c:f>Promedios!$A$13:$B$13</c:f>
              <c:strCache>
                <c:ptCount val="1"/>
                <c:pt idx="0">
                  <c:v>E. faecalis  - OGP</c:v>
                </c:pt>
              </c:strCache>
            </c:strRef>
          </c:tx>
          <c:spPr>
            <a:ln w="12700">
              <a:solidFill>
                <a:srgbClr val="FFC000"/>
              </a:solidFill>
            </a:ln>
          </c:spPr>
          <c:marker>
            <c:symbol val="square"/>
            <c:size val="3"/>
            <c:spPr>
              <a:solidFill>
                <a:srgbClr val="FFC000"/>
              </a:solidFill>
              <a:ln w="3175">
                <a:solidFill>
                  <a:srgbClr val="FFC0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Promedios!$C$13:$AF$13</c:f>
              <c:numCache>
                <c:formatCode>General</c:formatCode>
                <c:ptCount val="30"/>
                <c:pt idx="0">
                  <c:v>1.6013333333333361E-3</c:v>
                </c:pt>
                <c:pt idx="1">
                  <c:v>6.1800000000000104E-4</c:v>
                </c:pt>
                <c:pt idx="2">
                  <c:v>6.7633333333334085E-4</c:v>
                </c:pt>
                <c:pt idx="3">
                  <c:v>2.6333333333333547E-4</c:v>
                </c:pt>
                <c:pt idx="4">
                  <c:v>-9.4766666666668106E-4</c:v>
                </c:pt>
                <c:pt idx="5">
                  <c:v>-2.4820000000000011E-3</c:v>
                </c:pt>
                <c:pt idx="6">
                  <c:v>-2.5416666666666682E-3</c:v>
                </c:pt>
                <c:pt idx="7">
                  <c:v>-1.8613333333333431E-3</c:v>
                </c:pt>
                <c:pt idx="8">
                  <c:v>3.4433333333333635E-4</c:v>
                </c:pt>
                <c:pt idx="9">
                  <c:v>4.3296666666666804E-3</c:v>
                </c:pt>
                <c:pt idx="10">
                  <c:v>1.2711333333333333E-2</c:v>
                </c:pt>
                <c:pt idx="11">
                  <c:v>2.9867000000000001E-2</c:v>
                </c:pt>
                <c:pt idx="12">
                  <c:v>6.2415000000000033E-2</c:v>
                </c:pt>
                <c:pt idx="13">
                  <c:v>0.11841400000000002</c:v>
                </c:pt>
                <c:pt idx="14">
                  <c:v>0.20272666666666664</c:v>
                </c:pt>
                <c:pt idx="15">
                  <c:v>0.3131016666666685</c:v>
                </c:pt>
                <c:pt idx="16">
                  <c:v>0.4430076666666668</c:v>
                </c:pt>
                <c:pt idx="17">
                  <c:v>0.58488400000000007</c:v>
                </c:pt>
                <c:pt idx="18">
                  <c:v>0.73338133333333699</c:v>
                </c:pt>
                <c:pt idx="19">
                  <c:v>0.88569166666666665</c:v>
                </c:pt>
                <c:pt idx="20">
                  <c:v>1.0423349999999998</c:v>
                </c:pt>
                <c:pt idx="21">
                  <c:v>1.2022063333333335</c:v>
                </c:pt>
                <c:pt idx="22">
                  <c:v>1.3640396666666681</c:v>
                </c:pt>
                <c:pt idx="23">
                  <c:v>1.5273939999999917</c:v>
                </c:pt>
                <c:pt idx="24">
                  <c:v>1.6922846666666749</c:v>
                </c:pt>
                <c:pt idx="25">
                  <c:v>1.8590259999999998</c:v>
                </c:pt>
                <c:pt idx="26">
                  <c:v>2.0270436666666671</c:v>
                </c:pt>
                <c:pt idx="27">
                  <c:v>2.1938099999999987</c:v>
                </c:pt>
                <c:pt idx="28">
                  <c:v>2.3551763333333167</c:v>
                </c:pt>
                <c:pt idx="29">
                  <c:v>2.5165973333333334</c:v>
                </c:pt>
              </c:numCache>
            </c:numRef>
          </c:yVal>
          <c:smooth val="1"/>
        </c:ser>
        <c:ser>
          <c:idx val="11"/>
          <c:order val="11"/>
          <c:tx>
            <c:strRef>
              <c:f>Promedios!$A$14:$B$14</c:f>
              <c:strCache>
                <c:ptCount val="1"/>
                <c:pt idx="0">
                  <c:v>E. faecalis  - OGN</c:v>
                </c:pt>
              </c:strCache>
            </c:strRef>
          </c:tx>
          <c:spPr>
            <a:ln w="12700">
              <a:solidFill>
                <a:srgbClr val="FFC000"/>
              </a:solidFill>
            </a:ln>
          </c:spPr>
          <c:marker>
            <c:symbol val="square"/>
            <c:size val="3"/>
            <c:spPr>
              <a:noFill/>
              <a:ln w="6350">
                <a:solidFill>
                  <a:srgbClr val="FFC0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Promedios!$C$14:$AF$14</c:f>
              <c:numCache>
                <c:formatCode>General</c:formatCode>
                <c:ptCount val="30"/>
                <c:pt idx="0">
                  <c:v>-4.4100000000000134E-4</c:v>
                </c:pt>
                <c:pt idx="1">
                  <c:v>-6.1033333333333978E-4</c:v>
                </c:pt>
                <c:pt idx="2">
                  <c:v>-2.5333333333333452E-4</c:v>
                </c:pt>
                <c:pt idx="3">
                  <c:v>1.8499999999999997E-4</c:v>
                </c:pt>
                <c:pt idx="4">
                  <c:v>3.7833333333333767E-4</c:v>
                </c:pt>
                <c:pt idx="5">
                  <c:v>7.1500000000000014E-4</c:v>
                </c:pt>
                <c:pt idx="6">
                  <c:v>1.3740000000000124E-3</c:v>
                </c:pt>
                <c:pt idx="7">
                  <c:v>7.0433333333334142E-4</c:v>
                </c:pt>
                <c:pt idx="8">
                  <c:v>-7.6833333333334091E-4</c:v>
                </c:pt>
                <c:pt idx="9">
                  <c:v>-1.2840000000000089E-3</c:v>
                </c:pt>
                <c:pt idx="10">
                  <c:v>-1.3993333333333381E-3</c:v>
                </c:pt>
                <c:pt idx="11">
                  <c:v>-1.9640000000000156E-3</c:v>
                </c:pt>
                <c:pt idx="12">
                  <c:v>-1.8173333333333381E-3</c:v>
                </c:pt>
                <c:pt idx="13">
                  <c:v>-1.4096666666666669E-3</c:v>
                </c:pt>
                <c:pt idx="14">
                  <c:v>-7.1000000000000034E-4</c:v>
                </c:pt>
                <c:pt idx="15">
                  <c:v>-1.2733333333333341E-4</c:v>
                </c:pt>
                <c:pt idx="16">
                  <c:v>1.0336666666666673E-3</c:v>
                </c:pt>
                <c:pt idx="17">
                  <c:v>2.1846666666666802E-3</c:v>
                </c:pt>
                <c:pt idx="18">
                  <c:v>6.1110000000000114E-3</c:v>
                </c:pt>
                <c:pt idx="19">
                  <c:v>1.2008333333333331E-2</c:v>
                </c:pt>
                <c:pt idx="20">
                  <c:v>1.8899333333333337E-2</c:v>
                </c:pt>
                <c:pt idx="21">
                  <c:v>2.4850666666666681E-2</c:v>
                </c:pt>
                <c:pt idx="22">
                  <c:v>2.9781000000000002E-2</c:v>
                </c:pt>
                <c:pt idx="23">
                  <c:v>3.2383333333333382E-2</c:v>
                </c:pt>
                <c:pt idx="24">
                  <c:v>3.526933333333334E-2</c:v>
                </c:pt>
                <c:pt idx="25">
                  <c:v>3.819733333333334E-2</c:v>
                </c:pt>
                <c:pt idx="26">
                  <c:v>4.3199666666666664E-2</c:v>
                </c:pt>
                <c:pt idx="27">
                  <c:v>4.6897666666666712E-2</c:v>
                </c:pt>
                <c:pt idx="28">
                  <c:v>4.9218666666666702E-2</c:v>
                </c:pt>
                <c:pt idx="29">
                  <c:v>5.0379666666666663E-2</c:v>
                </c:pt>
              </c:numCache>
            </c:numRef>
          </c:yVal>
          <c:smooth val="1"/>
        </c:ser>
        <c:ser>
          <c:idx val="12"/>
          <c:order val="12"/>
          <c:tx>
            <c:strRef>
              <c:f>Promedios!$A$15:$B$15</c:f>
              <c:strCache>
                <c:ptCount val="1"/>
                <c:pt idx="0">
                  <c:v>CN2  - OGP</c:v>
                </c:pt>
              </c:strCache>
            </c:strRef>
          </c:tx>
          <c:spPr>
            <a:ln w="12700">
              <a:solidFill>
                <a:srgbClr val="00B0F0"/>
              </a:solidFill>
            </a:ln>
          </c:spPr>
          <c:marker>
            <c:symbol val="x"/>
            <c:size val="3"/>
            <c:spPr>
              <a:ln w="3175">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Promedios!$C$15:$AF$15</c:f>
              <c:numCache>
                <c:formatCode>General</c:formatCode>
                <c:ptCount val="30"/>
                <c:pt idx="0">
                  <c:v>-4.2144850000000005E-2</c:v>
                </c:pt>
                <c:pt idx="1">
                  <c:v>-3.1782999999999992E-2</c:v>
                </c:pt>
                <c:pt idx="2">
                  <c:v>-3.0073500000000204E-2</c:v>
                </c:pt>
                <c:pt idx="3">
                  <c:v>-2.7932499999999999E-2</c:v>
                </c:pt>
                <c:pt idx="4">
                  <c:v>-2.1731000000000052E-2</c:v>
                </c:pt>
                <c:pt idx="5">
                  <c:v>-1.41995E-2</c:v>
                </c:pt>
                <c:pt idx="6">
                  <c:v>-6.7110000000000477E-3</c:v>
                </c:pt>
                <c:pt idx="7">
                  <c:v>-9.9650000000001213E-4</c:v>
                </c:pt>
                <c:pt idx="8">
                  <c:v>2.8850000000000052E-3</c:v>
                </c:pt>
                <c:pt idx="9">
                  <c:v>8.1355000000000247E-3</c:v>
                </c:pt>
                <c:pt idx="10">
                  <c:v>1.6353500000000003E-2</c:v>
                </c:pt>
                <c:pt idx="11">
                  <c:v>2.38885E-2</c:v>
                </c:pt>
                <c:pt idx="12">
                  <c:v>3.1239500000000222E-2</c:v>
                </c:pt>
                <c:pt idx="13">
                  <c:v>4.0504999999999999E-2</c:v>
                </c:pt>
                <c:pt idx="14">
                  <c:v>5.1286999999999999E-2</c:v>
                </c:pt>
                <c:pt idx="15">
                  <c:v>5.7687500000000003E-2</c:v>
                </c:pt>
                <c:pt idx="16">
                  <c:v>6.3587499999999991E-2</c:v>
                </c:pt>
                <c:pt idx="17">
                  <c:v>7.1673500000000001E-2</c:v>
                </c:pt>
                <c:pt idx="18">
                  <c:v>8.1335500000000005E-2</c:v>
                </c:pt>
                <c:pt idx="19">
                  <c:v>8.6961500000000025E-2</c:v>
                </c:pt>
                <c:pt idx="20">
                  <c:v>9.4868500000000064E-2</c:v>
                </c:pt>
                <c:pt idx="21">
                  <c:v>0.10459650000000072</c:v>
                </c:pt>
                <c:pt idx="22">
                  <c:v>0.1128825</c:v>
                </c:pt>
                <c:pt idx="23">
                  <c:v>0.11942600000000057</c:v>
                </c:pt>
                <c:pt idx="24">
                  <c:v>0.12742400000000001</c:v>
                </c:pt>
                <c:pt idx="25">
                  <c:v>0.13699500000000109</c:v>
                </c:pt>
                <c:pt idx="26">
                  <c:v>0.14490700000000109</c:v>
                </c:pt>
                <c:pt idx="27">
                  <c:v>0.15384000000000106</c:v>
                </c:pt>
                <c:pt idx="28">
                  <c:v>0.16305350000000002</c:v>
                </c:pt>
                <c:pt idx="29">
                  <c:v>0.16867299999999988</c:v>
                </c:pt>
              </c:numCache>
            </c:numRef>
          </c:yVal>
          <c:smooth val="1"/>
        </c:ser>
        <c:ser>
          <c:idx val="13"/>
          <c:order val="13"/>
          <c:tx>
            <c:strRef>
              <c:f>Promedios!$A$16:$B$16</c:f>
              <c:strCache>
                <c:ptCount val="1"/>
                <c:pt idx="0">
                  <c:v>CN2  - OGN</c:v>
                </c:pt>
              </c:strCache>
            </c:strRef>
          </c:tx>
          <c:spPr>
            <a:ln w="12700">
              <a:solidFill>
                <a:srgbClr val="00B0F0"/>
              </a:solidFill>
              <a:prstDash val="solid"/>
            </a:ln>
          </c:spPr>
          <c:marker>
            <c:symbol val="x"/>
            <c:size val="3"/>
            <c:spPr>
              <a:ln w="3175">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Promedios!$C$16:$AF$16</c:f>
              <c:numCache>
                <c:formatCode>General</c:formatCode>
                <c:ptCount val="30"/>
                <c:pt idx="0">
                  <c:v>-2.90295E-2</c:v>
                </c:pt>
                <c:pt idx="1">
                  <c:v>5.8320000000000134E-3</c:v>
                </c:pt>
                <c:pt idx="2">
                  <c:v>1.3471500000000084E-2</c:v>
                </c:pt>
                <c:pt idx="3">
                  <c:v>9.965000000000104E-3</c:v>
                </c:pt>
                <c:pt idx="4">
                  <c:v>8.2870000000000027E-3</c:v>
                </c:pt>
                <c:pt idx="5">
                  <c:v>4.7109999999999999E-3</c:v>
                </c:pt>
                <c:pt idx="6">
                  <c:v>3.5105000000000184E-3</c:v>
                </c:pt>
                <c:pt idx="7">
                  <c:v>2.7254999999999996E-3</c:v>
                </c:pt>
                <c:pt idx="8">
                  <c:v>4.8435000000000023E-3</c:v>
                </c:pt>
                <c:pt idx="9">
                  <c:v>9.1790000000000066E-3</c:v>
                </c:pt>
                <c:pt idx="10">
                  <c:v>1.2088499999999999E-2</c:v>
                </c:pt>
                <c:pt idx="11">
                  <c:v>1.7323499999999999E-2</c:v>
                </c:pt>
                <c:pt idx="12">
                  <c:v>2.2856500000000002E-2</c:v>
                </c:pt>
                <c:pt idx="13">
                  <c:v>2.81E-2</c:v>
                </c:pt>
                <c:pt idx="14">
                  <c:v>3.5512500000000002E-2</c:v>
                </c:pt>
                <c:pt idx="15">
                  <c:v>4.0966000000000113E-2</c:v>
                </c:pt>
                <c:pt idx="16">
                  <c:v>4.5215999999999999E-2</c:v>
                </c:pt>
                <c:pt idx="17">
                  <c:v>4.8010000000000004E-2</c:v>
                </c:pt>
                <c:pt idx="18">
                  <c:v>5.0950000000000002E-2</c:v>
                </c:pt>
                <c:pt idx="19">
                  <c:v>5.4878000000000003E-2</c:v>
                </c:pt>
                <c:pt idx="20">
                  <c:v>5.8880500000000002E-2</c:v>
                </c:pt>
                <c:pt idx="21">
                  <c:v>6.3965999999999995E-2</c:v>
                </c:pt>
                <c:pt idx="22">
                  <c:v>6.6354499999999997E-2</c:v>
                </c:pt>
                <c:pt idx="23">
                  <c:v>6.9167000000000034E-2</c:v>
                </c:pt>
                <c:pt idx="24">
                  <c:v>7.6361999999999999E-2</c:v>
                </c:pt>
                <c:pt idx="25">
                  <c:v>8.3131000000000024E-2</c:v>
                </c:pt>
                <c:pt idx="26">
                  <c:v>8.7287999999999991E-2</c:v>
                </c:pt>
                <c:pt idx="27">
                  <c:v>8.8492500000000002E-2</c:v>
                </c:pt>
                <c:pt idx="28">
                  <c:v>9.0685000000000043E-2</c:v>
                </c:pt>
                <c:pt idx="29">
                  <c:v>8.9831500000000064E-2</c:v>
                </c:pt>
              </c:numCache>
            </c:numRef>
          </c:yVal>
          <c:smooth val="1"/>
        </c:ser>
        <c:ser>
          <c:idx val="14"/>
          <c:order val="14"/>
          <c:tx>
            <c:strRef>
              <c:f>Promedios!$A$17:$B$17</c:f>
              <c:strCache>
                <c:ptCount val="1"/>
                <c:pt idx="0">
                  <c:v>CN1  - OGP</c:v>
                </c:pt>
              </c:strCache>
            </c:strRef>
          </c:tx>
          <c:spPr>
            <a:ln w="12700">
              <a:solidFill>
                <a:srgbClr val="CC3399"/>
              </a:solidFill>
            </a:ln>
          </c:spPr>
          <c:marker>
            <c:symbol val="plus"/>
            <c:size val="3"/>
            <c:spPr>
              <a:ln w="3175">
                <a:solidFill>
                  <a:srgbClr val="CC339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Promedios!$C$17:$AF$17</c:f>
              <c:numCache>
                <c:formatCode>General</c:formatCode>
                <c:ptCount val="30"/>
                <c:pt idx="0">
                  <c:v>-1.3940000000000129E-3</c:v>
                </c:pt>
                <c:pt idx="1">
                  <c:v>-1.0274999999999978E-3</c:v>
                </c:pt>
                <c:pt idx="2">
                  <c:v>-7.3700000000000534E-4</c:v>
                </c:pt>
                <c:pt idx="3">
                  <c:v>-2.240000000000026E-4</c:v>
                </c:pt>
                <c:pt idx="4">
                  <c:v>-2.7600000000000291E-4</c:v>
                </c:pt>
                <c:pt idx="5">
                  <c:v>6.4900000000000548E-4</c:v>
                </c:pt>
                <c:pt idx="6">
                  <c:v>1.5260000000000096E-3</c:v>
                </c:pt>
                <c:pt idx="7">
                  <c:v>5.9350000000000602E-4</c:v>
                </c:pt>
                <c:pt idx="8">
                  <c:v>-6.335000000000045E-4</c:v>
                </c:pt>
                <c:pt idx="9">
                  <c:v>-6.1549999999999994E-4</c:v>
                </c:pt>
                <c:pt idx="10">
                  <c:v>-4.0549999999999999E-4</c:v>
                </c:pt>
                <c:pt idx="11">
                  <c:v>1.2350000000000005E-4</c:v>
                </c:pt>
                <c:pt idx="12">
                  <c:v>5.0850000000000114E-4</c:v>
                </c:pt>
                <c:pt idx="13">
                  <c:v>-4.4950000000000133E-4</c:v>
                </c:pt>
                <c:pt idx="14">
                  <c:v>-1.3495000000000041E-3</c:v>
                </c:pt>
                <c:pt idx="15">
                  <c:v>-1.1285000000000093E-3</c:v>
                </c:pt>
                <c:pt idx="16">
                  <c:v>-1.1635000000000061E-3</c:v>
                </c:pt>
                <c:pt idx="17">
                  <c:v>-1.9455000000000121E-3</c:v>
                </c:pt>
                <c:pt idx="18">
                  <c:v>-1.4349999999999999E-3</c:v>
                </c:pt>
                <c:pt idx="19">
                  <c:v>-7.7850000000000618E-4</c:v>
                </c:pt>
                <c:pt idx="20">
                  <c:v>-1.0165E-3</c:v>
                </c:pt>
                <c:pt idx="21">
                  <c:v>-1.250000000000012E-4</c:v>
                </c:pt>
                <c:pt idx="22">
                  <c:v>2.277500000000026E-3</c:v>
                </c:pt>
                <c:pt idx="23">
                  <c:v>6.5095000000000396E-3</c:v>
                </c:pt>
                <c:pt idx="24">
                  <c:v>1.3601000000000087E-2</c:v>
                </c:pt>
                <c:pt idx="25">
                  <c:v>2.8667499999999988E-2</c:v>
                </c:pt>
                <c:pt idx="26">
                  <c:v>5.3477999999999998E-2</c:v>
                </c:pt>
                <c:pt idx="27">
                  <c:v>8.8198500000000207E-2</c:v>
                </c:pt>
                <c:pt idx="28">
                  <c:v>0.1322315</c:v>
                </c:pt>
                <c:pt idx="29">
                  <c:v>0.17963600000000021</c:v>
                </c:pt>
              </c:numCache>
            </c:numRef>
          </c:yVal>
          <c:smooth val="1"/>
        </c:ser>
        <c:ser>
          <c:idx val="15"/>
          <c:order val="15"/>
          <c:tx>
            <c:strRef>
              <c:f>Promedios!$A$18:$B$18</c:f>
              <c:strCache>
                <c:ptCount val="1"/>
                <c:pt idx="0">
                  <c:v>CN1  - OGN</c:v>
                </c:pt>
              </c:strCache>
            </c:strRef>
          </c:tx>
          <c:spPr>
            <a:ln w="12700">
              <a:solidFill>
                <a:srgbClr val="CC3399"/>
              </a:solidFill>
            </a:ln>
          </c:spPr>
          <c:marker>
            <c:symbol val="plus"/>
            <c:size val="3"/>
            <c:spPr>
              <a:noFill/>
              <a:ln w="3175">
                <a:solidFill>
                  <a:srgbClr val="CC339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Promedios!$C$18:$AF$18</c:f>
              <c:numCache>
                <c:formatCode>General</c:formatCode>
                <c:ptCount val="30"/>
                <c:pt idx="0">
                  <c:v>3.1109857142857201E-3</c:v>
                </c:pt>
                <c:pt idx="1">
                  <c:v>2.3551000000000015E-3</c:v>
                </c:pt>
                <c:pt idx="2">
                  <c:v>2.2569999999999999E-3</c:v>
                </c:pt>
                <c:pt idx="3">
                  <c:v>-1.1850000000000121E-4</c:v>
                </c:pt>
                <c:pt idx="4">
                  <c:v>-3.0050000000000096E-4</c:v>
                </c:pt>
                <c:pt idx="5">
                  <c:v>5.8500000000000134E-5</c:v>
                </c:pt>
                <c:pt idx="6">
                  <c:v>-1.1559999999999999E-3</c:v>
                </c:pt>
                <c:pt idx="7">
                  <c:v>-2.4834999999999996E-3</c:v>
                </c:pt>
                <c:pt idx="8">
                  <c:v>-1.3710000000000083E-3</c:v>
                </c:pt>
                <c:pt idx="9">
                  <c:v>5.1800000000000012E-4</c:v>
                </c:pt>
                <c:pt idx="10">
                  <c:v>1.1810000000000021E-3</c:v>
                </c:pt>
                <c:pt idx="11">
                  <c:v>1.4155000000000001E-3</c:v>
                </c:pt>
                <c:pt idx="12">
                  <c:v>1.7624999999999997E-3</c:v>
                </c:pt>
                <c:pt idx="13">
                  <c:v>1.4909999999999999E-3</c:v>
                </c:pt>
                <c:pt idx="14">
                  <c:v>1.0805000000000077E-3</c:v>
                </c:pt>
                <c:pt idx="15">
                  <c:v>5.9850000000000539E-4</c:v>
                </c:pt>
                <c:pt idx="16">
                  <c:v>-5.1049999999999999E-4</c:v>
                </c:pt>
                <c:pt idx="17">
                  <c:v>-4.985000000000048E-4</c:v>
                </c:pt>
                <c:pt idx="18">
                  <c:v>1.2800000000000113E-4</c:v>
                </c:pt>
                <c:pt idx="19">
                  <c:v>-1.0850000000000041E-4</c:v>
                </c:pt>
                <c:pt idx="20">
                  <c:v>-1.4889999999999999E-3</c:v>
                </c:pt>
                <c:pt idx="21">
                  <c:v>-6.5400000000000484E-4</c:v>
                </c:pt>
                <c:pt idx="22">
                  <c:v>2.2285000000000269E-3</c:v>
                </c:pt>
                <c:pt idx="23">
                  <c:v>4.7945000000000002E-3</c:v>
                </c:pt>
                <c:pt idx="24">
                  <c:v>1.021E-2</c:v>
                </c:pt>
                <c:pt idx="25">
                  <c:v>2.0344499999999977E-2</c:v>
                </c:pt>
                <c:pt idx="26">
                  <c:v>3.6768500000000003E-2</c:v>
                </c:pt>
                <c:pt idx="27">
                  <c:v>6.0961500000000002E-2</c:v>
                </c:pt>
                <c:pt idx="28">
                  <c:v>9.3610500000000207E-2</c:v>
                </c:pt>
                <c:pt idx="29">
                  <c:v>0.12872449999999999</c:v>
                </c:pt>
              </c:numCache>
            </c:numRef>
          </c:yVal>
          <c:smooth val="1"/>
        </c:ser>
        <c:ser>
          <c:idx val="16"/>
          <c:order val="16"/>
          <c:tx>
            <c:strRef>
              <c:f>Promedios!$A$19:$B$19</c:f>
              <c:strCache>
                <c:ptCount val="1"/>
                <c:pt idx="0">
                  <c:v>Umbral  </c:v>
                </c:pt>
              </c:strCache>
            </c:strRef>
          </c:tx>
          <c:spPr>
            <a:ln w="12700">
              <a:solidFill>
                <a:srgbClr val="1F497D">
                  <a:lumMod val="60000"/>
                  <a:lumOff val="40000"/>
                </a:srgbClr>
              </a:solidFill>
              <a:prstDash val="sysDash"/>
            </a:ln>
          </c:spPr>
          <c:marker>
            <c:symbol val="none"/>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Promedios!$C$19:$AF$19</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89873792"/>
        <c:axId val="89888256"/>
      </c:scatterChart>
      <c:valAx>
        <c:axId val="89873792"/>
        <c:scaling>
          <c:orientation val="minMax"/>
        </c:scaling>
        <c:axPos val="b"/>
        <c:title>
          <c:tx>
            <c:rich>
              <a:bodyPr/>
              <a:lstStyle/>
              <a:p>
                <a:pPr>
                  <a:defRPr/>
                </a:pPr>
                <a:r>
                  <a:rPr lang="es-ES"/>
                  <a:t>Ciclos</a:t>
                </a:r>
              </a:p>
            </c:rich>
          </c:tx>
          <c:layout>
            <c:manualLayout>
              <c:xMode val="edge"/>
              <c:yMode val="edge"/>
              <c:x val="0.47406462962963153"/>
              <c:y val="0.73217044928207564"/>
            </c:manualLayout>
          </c:layout>
          <c:spPr>
            <a:noFill/>
          </c:spPr>
        </c:title>
        <c:numFmt formatCode="General" sourceLinked="1"/>
        <c:majorTickMark val="none"/>
        <c:tickLblPos val="nextTo"/>
        <c:spPr>
          <a:noFill/>
          <a:ln w="12700">
            <a:solidFill>
              <a:schemeClr val="tx1"/>
            </a:solidFill>
          </a:ln>
        </c:spPr>
        <c:txPr>
          <a:bodyPr/>
          <a:lstStyle/>
          <a:p>
            <a:pPr>
              <a:defRPr sz="800"/>
            </a:pPr>
            <a:endParaRPr lang="es-ES"/>
          </a:p>
        </c:txPr>
        <c:crossAx val="89888256"/>
        <c:crosses val="autoZero"/>
        <c:crossBetween val="midCat"/>
      </c:valAx>
      <c:valAx>
        <c:axId val="89888256"/>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89873792"/>
        <c:crosses val="autoZero"/>
        <c:crossBetween val="midCat"/>
      </c:valAx>
    </c:plotArea>
    <c:legend>
      <c:legendPos val="b"/>
      <c:layout>
        <c:manualLayout>
          <c:xMode val="edge"/>
          <c:yMode val="edge"/>
          <c:x val="0"/>
          <c:y val="0.81696834954454223"/>
          <c:w val="0.99886654177635303"/>
          <c:h val="0.18212814574648828"/>
        </c:manualLayout>
      </c:layout>
      <c:spPr>
        <a:ln>
          <a:solidFill>
            <a:sysClr val="windowText" lastClr="000000"/>
          </a:solidFill>
        </a:ln>
        <a:effectLst/>
      </c:spPr>
      <c:txPr>
        <a:bodyPr/>
        <a:lstStyle/>
        <a:p>
          <a:pPr>
            <a:defRPr sz="11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89074074074077E-2"/>
          <c:y val="3.4017600741083842E-2"/>
          <c:w val="0.8733266666666667"/>
          <c:h val="0.73200463177396968"/>
        </c:manualLayout>
      </c:layout>
      <c:scatterChart>
        <c:scatterStyle val="smoothMarker"/>
        <c:ser>
          <c:idx val="0"/>
          <c:order val="0"/>
          <c:tx>
            <c:strRef>
              <c:f>Promedios!$A$22:$B$22</c:f>
              <c:strCache>
                <c:ptCount val="1"/>
                <c:pt idx="0">
                  <c:v>P. mirabilis  - OGN</c:v>
                </c:pt>
              </c:strCache>
            </c:strRef>
          </c:tx>
          <c:spPr>
            <a:ln w="12700">
              <a:solidFill>
                <a:srgbClr val="0070C0"/>
              </a:solidFill>
              <a:prstDash val="solid"/>
            </a:ln>
          </c:spPr>
          <c:marker>
            <c:symbol val="square"/>
            <c:size val="4"/>
            <c:spPr>
              <a:solidFill>
                <a:srgbClr val="0070C0"/>
              </a:solidFill>
              <a:ln w="6350">
                <a:solidFill>
                  <a:srgbClr val="0070C0"/>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Promedios!$C$22:$AF$22</c:f>
              <c:numCache>
                <c:formatCode>General</c:formatCode>
                <c:ptCount val="30"/>
                <c:pt idx="0">
                  <c:v>1.2266666666666689E-4</c:v>
                </c:pt>
                <c:pt idx="1">
                  <c:v>-1.4966666666666712E-4</c:v>
                </c:pt>
                <c:pt idx="2">
                  <c:v>8.1366666666667325E-4</c:v>
                </c:pt>
                <c:pt idx="3">
                  <c:v>1.4856666666666681E-3</c:v>
                </c:pt>
                <c:pt idx="4">
                  <c:v>2.1900000000000023E-4</c:v>
                </c:pt>
                <c:pt idx="5">
                  <c:v>-1.5926666666666743E-3</c:v>
                </c:pt>
                <c:pt idx="6">
                  <c:v>-2.0086666666666686E-3</c:v>
                </c:pt>
                <c:pt idx="7">
                  <c:v>-1.4909999999999999E-3</c:v>
                </c:pt>
                <c:pt idx="8">
                  <c:v>-2.2600000000000235E-4</c:v>
                </c:pt>
                <c:pt idx="9">
                  <c:v>2.8280000000000011E-3</c:v>
                </c:pt>
                <c:pt idx="10">
                  <c:v>9.482000000000065E-3</c:v>
                </c:pt>
                <c:pt idx="11">
                  <c:v>2.2564666666666674E-2</c:v>
                </c:pt>
                <c:pt idx="12">
                  <c:v>4.4257666666666681E-2</c:v>
                </c:pt>
                <c:pt idx="13">
                  <c:v>7.8397000000000175E-2</c:v>
                </c:pt>
                <c:pt idx="14">
                  <c:v>0.12530933333333341</c:v>
                </c:pt>
                <c:pt idx="15">
                  <c:v>0.18547900000000095</c:v>
                </c:pt>
                <c:pt idx="16">
                  <c:v>0.25488500000000008</c:v>
                </c:pt>
                <c:pt idx="17">
                  <c:v>0.33176833333333489</c:v>
                </c:pt>
                <c:pt idx="18">
                  <c:v>0.41356766666666811</c:v>
                </c:pt>
                <c:pt idx="19">
                  <c:v>0.50012633333333334</c:v>
                </c:pt>
                <c:pt idx="20">
                  <c:v>0.59339566666666654</c:v>
                </c:pt>
                <c:pt idx="21">
                  <c:v>0.69183633333333372</c:v>
                </c:pt>
                <c:pt idx="22">
                  <c:v>0.79367333333333678</c:v>
                </c:pt>
                <c:pt idx="23">
                  <c:v>0.89584166666666698</c:v>
                </c:pt>
                <c:pt idx="24">
                  <c:v>1.0027539999999999</c:v>
                </c:pt>
                <c:pt idx="25">
                  <c:v>1.1084570000000071</c:v>
                </c:pt>
                <c:pt idx="26">
                  <c:v>1.2162139999999999</c:v>
                </c:pt>
                <c:pt idx="27">
                  <c:v>1.3193543333333333</c:v>
                </c:pt>
                <c:pt idx="28">
                  <c:v>1.4235413333333318</c:v>
                </c:pt>
                <c:pt idx="29">
                  <c:v>1.5256523333333341</c:v>
                </c:pt>
              </c:numCache>
            </c:numRef>
          </c:yVal>
          <c:smooth val="1"/>
        </c:ser>
        <c:ser>
          <c:idx val="1"/>
          <c:order val="1"/>
          <c:tx>
            <c:strRef>
              <c:f>Promedios!$A$23:$B$23</c:f>
              <c:strCache>
                <c:ptCount val="1"/>
                <c:pt idx="0">
                  <c:v>P. mirabilis  - OGP</c:v>
                </c:pt>
              </c:strCache>
            </c:strRef>
          </c:tx>
          <c:spPr>
            <a:ln w="12700">
              <a:solidFill>
                <a:srgbClr val="0070C0"/>
              </a:solidFill>
            </a:ln>
          </c:spPr>
          <c:marker>
            <c:symbol val="square"/>
            <c:size val="4"/>
            <c:spPr>
              <a:noFill/>
              <a:ln w="6350">
                <a:solidFill>
                  <a:srgbClr val="0070C0"/>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Promedios!$C$23:$AF$23</c:f>
              <c:numCache>
                <c:formatCode>General</c:formatCode>
                <c:ptCount val="30"/>
                <c:pt idx="0">
                  <c:v>4.2718888888889014E-3</c:v>
                </c:pt>
                <c:pt idx="1">
                  <c:v>3.6528888888888995E-3</c:v>
                </c:pt>
                <c:pt idx="2">
                  <c:v>3.0338888888889136E-3</c:v>
                </c:pt>
                <c:pt idx="3">
                  <c:v>2.4148888888888866E-3</c:v>
                </c:pt>
                <c:pt idx="4">
                  <c:v>1.7958888888888981E-3</c:v>
                </c:pt>
                <c:pt idx="5">
                  <c:v>1.176888888888902E-3</c:v>
                </c:pt>
                <c:pt idx="6">
                  <c:v>6.9933333333334054E-4</c:v>
                </c:pt>
                <c:pt idx="7">
                  <c:v>-3.4400000000000018E-4</c:v>
                </c:pt>
                <c:pt idx="8">
                  <c:v>-5.3866666666667004E-4</c:v>
                </c:pt>
                <c:pt idx="9">
                  <c:v>1.1100000000000006E-4</c:v>
                </c:pt>
                <c:pt idx="10">
                  <c:v>2.9133333333333452E-4</c:v>
                </c:pt>
                <c:pt idx="11">
                  <c:v>1.7133333333333372E-4</c:v>
                </c:pt>
                <c:pt idx="12">
                  <c:v>-3.0900000000000073E-4</c:v>
                </c:pt>
                <c:pt idx="13">
                  <c:v>-7.1533333333333919E-4</c:v>
                </c:pt>
                <c:pt idx="14">
                  <c:v>-2.256666666666669E-4</c:v>
                </c:pt>
                <c:pt idx="15">
                  <c:v>8.5933333333333608E-4</c:v>
                </c:pt>
                <c:pt idx="16">
                  <c:v>2.5360000000000001E-3</c:v>
                </c:pt>
                <c:pt idx="17">
                  <c:v>5.1940000000000007E-3</c:v>
                </c:pt>
                <c:pt idx="18">
                  <c:v>1.1809666666666729E-2</c:v>
                </c:pt>
                <c:pt idx="19">
                  <c:v>2.1766999999999998E-2</c:v>
                </c:pt>
                <c:pt idx="20">
                  <c:v>3.4655666666666696E-2</c:v>
                </c:pt>
                <c:pt idx="21">
                  <c:v>4.8640999999999976E-2</c:v>
                </c:pt>
                <c:pt idx="22">
                  <c:v>6.3971E-2</c:v>
                </c:pt>
                <c:pt idx="23">
                  <c:v>7.9263666666666732E-2</c:v>
                </c:pt>
                <c:pt idx="24">
                  <c:v>9.4840000000000063E-2</c:v>
                </c:pt>
                <c:pt idx="25">
                  <c:v>0.11111333333333334</c:v>
                </c:pt>
                <c:pt idx="26">
                  <c:v>0.12905166666666668</c:v>
                </c:pt>
                <c:pt idx="27">
                  <c:v>0.1485846666666667</c:v>
                </c:pt>
                <c:pt idx="28">
                  <c:v>0.16944100000000092</c:v>
                </c:pt>
                <c:pt idx="29">
                  <c:v>0.19116933333333344</c:v>
                </c:pt>
              </c:numCache>
            </c:numRef>
          </c:yVal>
          <c:smooth val="1"/>
        </c:ser>
        <c:ser>
          <c:idx val="2"/>
          <c:order val="2"/>
          <c:tx>
            <c:strRef>
              <c:f>Promedios!$A$24:$B$24</c:f>
              <c:strCache>
                <c:ptCount val="1"/>
                <c:pt idx="0">
                  <c:v>P. aeruginosa  - OGN</c:v>
                </c:pt>
              </c:strCache>
            </c:strRef>
          </c:tx>
          <c:spPr>
            <a:ln w="12700">
              <a:solidFill>
                <a:srgbClr val="8064A2">
                  <a:lumMod val="75000"/>
                </a:srgbClr>
              </a:solidFill>
            </a:ln>
          </c:spPr>
          <c:marker>
            <c:symbol val="triangle"/>
            <c:size val="3"/>
            <c:spPr>
              <a:solidFill>
                <a:srgbClr val="8064A2"/>
              </a:solidFill>
              <a:ln w="0">
                <a:solidFill>
                  <a:srgbClr val="8064A2">
                    <a:lumMod val="40000"/>
                    <a:lumOff val="60000"/>
                  </a:srgbClr>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Promedios!$C$24:$AF$24</c:f>
              <c:numCache>
                <c:formatCode>General</c:formatCode>
                <c:ptCount val="30"/>
                <c:pt idx="0">
                  <c:v>1.3933333333333404E-3</c:v>
                </c:pt>
                <c:pt idx="1">
                  <c:v>4.3466666666666935E-4</c:v>
                </c:pt>
                <c:pt idx="2">
                  <c:v>4.8166666666666854E-4</c:v>
                </c:pt>
                <c:pt idx="3">
                  <c:v>-3.1333333333333605E-5</c:v>
                </c:pt>
                <c:pt idx="4">
                  <c:v>-1.0549999999999997E-3</c:v>
                </c:pt>
                <c:pt idx="5">
                  <c:v>-1.7356666666666683E-3</c:v>
                </c:pt>
                <c:pt idx="6">
                  <c:v>-1.4263333333333341E-3</c:v>
                </c:pt>
                <c:pt idx="7">
                  <c:v>-1.3376666666666669E-3</c:v>
                </c:pt>
                <c:pt idx="8">
                  <c:v>-2.3000000000000173E-5</c:v>
                </c:pt>
                <c:pt idx="9">
                  <c:v>3.3000000000000056E-3</c:v>
                </c:pt>
                <c:pt idx="10">
                  <c:v>9.6693333333333891E-3</c:v>
                </c:pt>
                <c:pt idx="11">
                  <c:v>2.2404333333333356E-2</c:v>
                </c:pt>
                <c:pt idx="12">
                  <c:v>4.5639333333333421E-2</c:v>
                </c:pt>
                <c:pt idx="13">
                  <c:v>8.1380666666666698E-2</c:v>
                </c:pt>
                <c:pt idx="14">
                  <c:v>0.12907133333333334</c:v>
                </c:pt>
                <c:pt idx="15">
                  <c:v>0.18813100000000021</c:v>
                </c:pt>
                <c:pt idx="16">
                  <c:v>0.25898133333333334</c:v>
                </c:pt>
                <c:pt idx="17">
                  <c:v>0.33653100000000008</c:v>
                </c:pt>
                <c:pt idx="18">
                  <c:v>0.41974833333333333</c:v>
                </c:pt>
                <c:pt idx="19">
                  <c:v>0.50872266666666677</c:v>
                </c:pt>
                <c:pt idx="20">
                  <c:v>0.60315066666666661</c:v>
                </c:pt>
                <c:pt idx="21">
                  <c:v>0.70041033333333369</c:v>
                </c:pt>
                <c:pt idx="22">
                  <c:v>0.80025666666666651</c:v>
                </c:pt>
                <c:pt idx="23">
                  <c:v>0.90176299999999665</c:v>
                </c:pt>
                <c:pt idx="24">
                  <c:v>1.0048083333333333</c:v>
                </c:pt>
                <c:pt idx="25">
                  <c:v>1.1076079999999999</c:v>
                </c:pt>
                <c:pt idx="26">
                  <c:v>1.2143216666666659</c:v>
                </c:pt>
                <c:pt idx="27">
                  <c:v>1.3186726666666728</c:v>
                </c:pt>
                <c:pt idx="28">
                  <c:v>1.4223126666666681</c:v>
                </c:pt>
                <c:pt idx="29">
                  <c:v>1.522308333333334</c:v>
                </c:pt>
              </c:numCache>
            </c:numRef>
          </c:yVal>
          <c:smooth val="1"/>
        </c:ser>
        <c:ser>
          <c:idx val="3"/>
          <c:order val="3"/>
          <c:tx>
            <c:strRef>
              <c:f>Promedios!$A$25:$B$25</c:f>
              <c:strCache>
                <c:ptCount val="1"/>
                <c:pt idx="0">
                  <c:v>P. aeruginosa  - OGP</c:v>
                </c:pt>
              </c:strCache>
            </c:strRef>
          </c:tx>
          <c:spPr>
            <a:ln w="12700">
              <a:solidFill>
                <a:srgbClr val="8064A2"/>
              </a:solidFill>
            </a:ln>
          </c:spPr>
          <c:marker>
            <c:symbol val="triangle"/>
            <c:size val="4"/>
            <c:spPr>
              <a:noFill/>
              <a:ln w="6350">
                <a:solidFill>
                  <a:srgbClr val="8064A2"/>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Promedios!$C$25:$AF$25</c:f>
              <c:numCache>
                <c:formatCode>General</c:formatCode>
                <c:ptCount val="30"/>
                <c:pt idx="0">
                  <c:v>-2.1096634924049668E-19</c:v>
                </c:pt>
                <c:pt idx="1">
                  <c:v>-1.9096401912148089E-19</c:v>
                </c:pt>
                <c:pt idx="2">
                  <c:v>-1.7096610063239755E-19</c:v>
                </c:pt>
                <c:pt idx="3">
                  <c:v>-1.5113141245086003E-19</c:v>
                </c:pt>
                <c:pt idx="4">
                  <c:v>-1.3126804867475245E-19</c:v>
                </c:pt>
                <c:pt idx="5">
                  <c:v>-1.1106719520872326E-19</c:v>
                </c:pt>
                <c:pt idx="6">
                  <c:v>-9.6666666666667792E-5</c:v>
                </c:pt>
                <c:pt idx="7">
                  <c:v>-5.4766666666667167E-4</c:v>
                </c:pt>
                <c:pt idx="8">
                  <c:v>2.1300000000000027E-4</c:v>
                </c:pt>
                <c:pt idx="9">
                  <c:v>8.4166666666667643E-4</c:v>
                </c:pt>
                <c:pt idx="10">
                  <c:v>5.530000000000039E-4</c:v>
                </c:pt>
                <c:pt idx="11">
                  <c:v>-2.7500000000000034E-4</c:v>
                </c:pt>
                <c:pt idx="12">
                  <c:v>-4.7000000000000172E-4</c:v>
                </c:pt>
                <c:pt idx="13">
                  <c:v>-7.8333333333334085E-4</c:v>
                </c:pt>
                <c:pt idx="14">
                  <c:v>2.2000000000000213E-5</c:v>
                </c:pt>
                <c:pt idx="15">
                  <c:v>5.4300000000000485E-4</c:v>
                </c:pt>
                <c:pt idx="16">
                  <c:v>2.0306666666666672E-3</c:v>
                </c:pt>
                <c:pt idx="17">
                  <c:v>5.6430000000000004E-3</c:v>
                </c:pt>
                <c:pt idx="18">
                  <c:v>1.3993999999999999E-2</c:v>
                </c:pt>
                <c:pt idx="19">
                  <c:v>2.5115333333333351E-2</c:v>
                </c:pt>
                <c:pt idx="20">
                  <c:v>3.9284333333333352E-2</c:v>
                </c:pt>
                <c:pt idx="21">
                  <c:v>5.505633333333379E-2</c:v>
                </c:pt>
                <c:pt idx="22">
                  <c:v>7.2565333333333565E-2</c:v>
                </c:pt>
                <c:pt idx="23">
                  <c:v>8.9440333333333358E-2</c:v>
                </c:pt>
                <c:pt idx="24">
                  <c:v>0.10714533333333352</c:v>
                </c:pt>
                <c:pt idx="25">
                  <c:v>0.12639766666666666</c:v>
                </c:pt>
                <c:pt idx="26">
                  <c:v>0.14630933333333437</c:v>
                </c:pt>
                <c:pt idx="27">
                  <c:v>0.16612266666666667</c:v>
                </c:pt>
                <c:pt idx="28">
                  <c:v>0.18683833333333469</c:v>
                </c:pt>
                <c:pt idx="29">
                  <c:v>0.20941933333333509</c:v>
                </c:pt>
              </c:numCache>
            </c:numRef>
          </c:yVal>
          <c:smooth val="1"/>
        </c:ser>
        <c:ser>
          <c:idx val="4"/>
          <c:order val="4"/>
          <c:tx>
            <c:strRef>
              <c:f>Promedios!$A$26:$B$26</c:f>
              <c:strCache>
                <c:ptCount val="1"/>
                <c:pt idx="0">
                  <c:v>N. gonorrhoeae  - OGN</c:v>
                </c:pt>
              </c:strCache>
            </c:strRef>
          </c:tx>
          <c:spPr>
            <a:ln w="12700">
              <a:solidFill>
                <a:srgbClr val="00CC00"/>
              </a:solidFill>
            </a:ln>
          </c:spPr>
          <c:marker>
            <c:symbol val="diamond"/>
            <c:size val="4"/>
            <c:spPr>
              <a:solidFill>
                <a:srgbClr val="00CC00"/>
              </a:solidFill>
              <a:ln>
                <a:solidFill>
                  <a:srgbClr val="00CC00"/>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Promedios!$C$26:$AF$26</c:f>
              <c:numCache>
                <c:formatCode>General</c:formatCode>
                <c:ptCount val="30"/>
                <c:pt idx="0">
                  <c:v>-1.745333333333337E-3</c:v>
                </c:pt>
                <c:pt idx="1">
                  <c:v>-8.363333333333417E-4</c:v>
                </c:pt>
                <c:pt idx="2">
                  <c:v>2.5200000000000011E-4</c:v>
                </c:pt>
                <c:pt idx="3">
                  <c:v>1.0706666666666683E-3</c:v>
                </c:pt>
                <c:pt idx="4">
                  <c:v>9.7866666666667455E-4</c:v>
                </c:pt>
                <c:pt idx="5">
                  <c:v>1.381000000000007E-3</c:v>
                </c:pt>
                <c:pt idx="6">
                  <c:v>1.4393333333333339E-3</c:v>
                </c:pt>
                <c:pt idx="7">
                  <c:v>2.9533333333333419E-4</c:v>
                </c:pt>
                <c:pt idx="8">
                  <c:v>-1.1213333333333383E-3</c:v>
                </c:pt>
                <c:pt idx="9">
                  <c:v>-1.7146666666666705E-3</c:v>
                </c:pt>
                <c:pt idx="10">
                  <c:v>-1.5276666666666683E-3</c:v>
                </c:pt>
                <c:pt idx="11">
                  <c:v>-2.9003333333333416E-3</c:v>
                </c:pt>
                <c:pt idx="12">
                  <c:v>-3.23466666666667E-3</c:v>
                </c:pt>
                <c:pt idx="13">
                  <c:v>-4.2430000000000133E-3</c:v>
                </c:pt>
                <c:pt idx="14">
                  <c:v>-3.2543333333333469E-3</c:v>
                </c:pt>
                <c:pt idx="15">
                  <c:v>-2.5990000000000002E-3</c:v>
                </c:pt>
                <c:pt idx="16">
                  <c:v>1.1260000000000085E-3</c:v>
                </c:pt>
                <c:pt idx="17">
                  <c:v>4.2726666666666833E-3</c:v>
                </c:pt>
                <c:pt idx="18">
                  <c:v>5.7676666666666813E-3</c:v>
                </c:pt>
                <c:pt idx="19">
                  <c:v>5.8350000000000025E-3</c:v>
                </c:pt>
                <c:pt idx="20">
                  <c:v>7.0503333333333841E-3</c:v>
                </c:pt>
                <c:pt idx="21">
                  <c:v>9.9193333333333564E-3</c:v>
                </c:pt>
                <c:pt idx="22">
                  <c:v>1.1902000000000083E-2</c:v>
                </c:pt>
                <c:pt idx="23">
                  <c:v>1.2505000000000002E-2</c:v>
                </c:pt>
                <c:pt idx="24">
                  <c:v>1.1390333333333346E-2</c:v>
                </c:pt>
                <c:pt idx="25">
                  <c:v>9.5706666666667533E-3</c:v>
                </c:pt>
                <c:pt idx="26">
                  <c:v>1.0623666666666686E-2</c:v>
                </c:pt>
                <c:pt idx="27">
                  <c:v>1.0471666666666667E-2</c:v>
                </c:pt>
                <c:pt idx="28">
                  <c:v>9.1456666666667324E-3</c:v>
                </c:pt>
                <c:pt idx="29">
                  <c:v>8.4856666666667767E-3</c:v>
                </c:pt>
              </c:numCache>
            </c:numRef>
          </c:yVal>
          <c:smooth val="1"/>
        </c:ser>
        <c:ser>
          <c:idx val="5"/>
          <c:order val="5"/>
          <c:tx>
            <c:strRef>
              <c:f>Promedios!$A$27:$B$27</c:f>
              <c:strCache>
                <c:ptCount val="1"/>
                <c:pt idx="0">
                  <c:v>N. gonorrhoeae  - OGP</c:v>
                </c:pt>
              </c:strCache>
            </c:strRef>
          </c:tx>
          <c:spPr>
            <a:ln w="12700">
              <a:solidFill>
                <a:srgbClr val="00CC00"/>
              </a:solidFill>
            </a:ln>
          </c:spPr>
          <c:marker>
            <c:symbol val="diamond"/>
            <c:size val="4"/>
            <c:spPr>
              <a:noFill/>
              <a:ln w="6350">
                <a:solidFill>
                  <a:srgbClr val="00CC00"/>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Promedios!$C$27:$AF$27</c:f>
              <c:numCache>
                <c:formatCode>General</c:formatCode>
                <c:ptCount val="30"/>
                <c:pt idx="0">
                  <c:v>1.1420000000000091E-3</c:v>
                </c:pt>
                <c:pt idx="1">
                  <c:v>9.5800000000000594E-4</c:v>
                </c:pt>
                <c:pt idx="2">
                  <c:v>8.3233333333333802E-4</c:v>
                </c:pt>
                <c:pt idx="3">
                  <c:v>2.9466666666666682E-4</c:v>
                </c:pt>
                <c:pt idx="4">
                  <c:v>-5.3966666666666865E-4</c:v>
                </c:pt>
                <c:pt idx="5">
                  <c:v>-2.2696666666666811E-3</c:v>
                </c:pt>
                <c:pt idx="6">
                  <c:v>-2.8913333333333352E-3</c:v>
                </c:pt>
                <c:pt idx="7">
                  <c:v>-2.3880000000000012E-3</c:v>
                </c:pt>
                <c:pt idx="8">
                  <c:v>-3.1033333333333591E-4</c:v>
                </c:pt>
                <c:pt idx="9">
                  <c:v>5.1713333333333888E-3</c:v>
                </c:pt>
                <c:pt idx="10">
                  <c:v>1.6541666666666763E-2</c:v>
                </c:pt>
                <c:pt idx="11">
                  <c:v>3.8764666666666669E-2</c:v>
                </c:pt>
                <c:pt idx="12">
                  <c:v>8.0260000000000026E-2</c:v>
                </c:pt>
                <c:pt idx="13">
                  <c:v>0.14676833333333486</c:v>
                </c:pt>
                <c:pt idx="14">
                  <c:v>0.23994766666666748</c:v>
                </c:pt>
                <c:pt idx="15">
                  <c:v>0.35497400000000168</c:v>
                </c:pt>
                <c:pt idx="16">
                  <c:v>0.48816266666666858</c:v>
                </c:pt>
                <c:pt idx="17">
                  <c:v>0.63068899999999994</c:v>
                </c:pt>
                <c:pt idx="18">
                  <c:v>0.77595100000000417</c:v>
                </c:pt>
                <c:pt idx="19">
                  <c:v>0.92183999999999999</c:v>
                </c:pt>
                <c:pt idx="20">
                  <c:v>1.0711216666666659</c:v>
                </c:pt>
                <c:pt idx="21">
                  <c:v>1.2250403333333333</c:v>
                </c:pt>
                <c:pt idx="22">
                  <c:v>1.3853946666666666</c:v>
                </c:pt>
                <c:pt idx="23">
                  <c:v>1.547704666666667</c:v>
                </c:pt>
                <c:pt idx="24">
                  <c:v>1.7110506666666669</c:v>
                </c:pt>
                <c:pt idx="25">
                  <c:v>1.8726446666666667</c:v>
                </c:pt>
                <c:pt idx="26">
                  <c:v>2.0387053333333327</c:v>
                </c:pt>
                <c:pt idx="27">
                  <c:v>2.2001623333333336</c:v>
                </c:pt>
                <c:pt idx="28">
                  <c:v>2.3597370000000004</c:v>
                </c:pt>
                <c:pt idx="29">
                  <c:v>2.5191026666666665</c:v>
                </c:pt>
              </c:numCache>
            </c:numRef>
          </c:yVal>
          <c:smooth val="1"/>
        </c:ser>
        <c:ser>
          <c:idx val="6"/>
          <c:order val="6"/>
          <c:tx>
            <c:strRef>
              <c:f>Promedios!$A$28:$B$28</c:f>
              <c:strCache>
                <c:ptCount val="1"/>
                <c:pt idx="0">
                  <c:v>K. pneumoniae  - OGN</c:v>
                </c:pt>
              </c:strCache>
            </c:strRef>
          </c:tx>
          <c:spPr>
            <a:ln w="12700">
              <a:solidFill>
                <a:srgbClr val="F79646"/>
              </a:solidFill>
            </a:ln>
          </c:spPr>
          <c:marker>
            <c:symbol val="circle"/>
            <c:size val="3"/>
            <c:spPr>
              <a:solidFill>
                <a:srgbClr val="F79646"/>
              </a:solidFill>
              <a:ln>
                <a:solidFill>
                  <a:srgbClr val="F79646"/>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Promedios!$C$28:$AF$28</c:f>
              <c:numCache>
                <c:formatCode>General</c:formatCode>
                <c:ptCount val="30"/>
                <c:pt idx="0">
                  <c:v>1.0429999999999999E-3</c:v>
                </c:pt>
                <c:pt idx="1">
                  <c:v>4.6800000000000053E-4</c:v>
                </c:pt>
                <c:pt idx="2">
                  <c:v>6.6033333333333926E-4</c:v>
                </c:pt>
                <c:pt idx="3">
                  <c:v>2.0433333333333517E-4</c:v>
                </c:pt>
                <c:pt idx="4">
                  <c:v>-1.3343333333333408E-3</c:v>
                </c:pt>
                <c:pt idx="5">
                  <c:v>-1.59000000000001E-3</c:v>
                </c:pt>
                <c:pt idx="6">
                  <c:v>-1.2196666666666666E-3</c:v>
                </c:pt>
                <c:pt idx="7">
                  <c:v>-8.0666666666667709E-4</c:v>
                </c:pt>
                <c:pt idx="8">
                  <c:v>-6.7300000000000508E-4</c:v>
                </c:pt>
                <c:pt idx="9">
                  <c:v>3.2483333333333574E-3</c:v>
                </c:pt>
                <c:pt idx="10">
                  <c:v>1.0571333333333341E-2</c:v>
                </c:pt>
                <c:pt idx="11">
                  <c:v>2.2211666666666848E-2</c:v>
                </c:pt>
                <c:pt idx="12">
                  <c:v>4.210666666666673E-2</c:v>
                </c:pt>
                <c:pt idx="13">
                  <c:v>7.4291333333333806E-2</c:v>
                </c:pt>
                <c:pt idx="14">
                  <c:v>0.11873200000000045</c:v>
                </c:pt>
                <c:pt idx="15">
                  <c:v>0.17404566666666671</c:v>
                </c:pt>
                <c:pt idx="16">
                  <c:v>0.2392963333333348</c:v>
                </c:pt>
                <c:pt idx="17">
                  <c:v>0.31130966666666937</c:v>
                </c:pt>
                <c:pt idx="18">
                  <c:v>0.38636466666667008</c:v>
                </c:pt>
                <c:pt idx="19">
                  <c:v>0.46678566666666682</c:v>
                </c:pt>
                <c:pt idx="20">
                  <c:v>0.55162233333333632</c:v>
                </c:pt>
                <c:pt idx="21">
                  <c:v>0.64032933333333875</c:v>
                </c:pt>
                <c:pt idx="22">
                  <c:v>0.73102466666666865</c:v>
                </c:pt>
                <c:pt idx="23">
                  <c:v>0.82579533333333921</c:v>
                </c:pt>
                <c:pt idx="24">
                  <c:v>0.91933699999999607</c:v>
                </c:pt>
                <c:pt idx="25">
                  <c:v>1.0144293333333334</c:v>
                </c:pt>
                <c:pt idx="26">
                  <c:v>1.1110123333333393</c:v>
                </c:pt>
                <c:pt idx="27">
                  <c:v>1.2080739999999999</c:v>
                </c:pt>
                <c:pt idx="28">
                  <c:v>1.3016669999999935</c:v>
                </c:pt>
                <c:pt idx="29">
                  <c:v>1.3949850000000001</c:v>
                </c:pt>
              </c:numCache>
            </c:numRef>
          </c:yVal>
          <c:smooth val="1"/>
        </c:ser>
        <c:ser>
          <c:idx val="7"/>
          <c:order val="7"/>
          <c:tx>
            <c:strRef>
              <c:f>Promedios!$A$29:$B$29</c:f>
              <c:strCache>
                <c:ptCount val="1"/>
                <c:pt idx="0">
                  <c:v>K. pneumoniae  - OGP</c:v>
                </c:pt>
              </c:strCache>
            </c:strRef>
          </c:tx>
          <c:spPr>
            <a:ln w="12700">
              <a:solidFill>
                <a:srgbClr val="F79646"/>
              </a:solidFill>
            </a:ln>
          </c:spPr>
          <c:marker>
            <c:symbol val="circle"/>
            <c:size val="4"/>
            <c:spPr>
              <a:noFill/>
              <a:ln w="6350">
                <a:solidFill>
                  <a:srgbClr val="F79646"/>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Promedios!$C$29:$AF$29</c:f>
              <c:numCache>
                <c:formatCode>General</c:formatCode>
                <c:ptCount val="30"/>
                <c:pt idx="0">
                  <c:v>-1.5443333333333413E-3</c:v>
                </c:pt>
                <c:pt idx="1">
                  <c:v>-5.2233333333333884E-4</c:v>
                </c:pt>
                <c:pt idx="2">
                  <c:v>9.0433333333333565E-4</c:v>
                </c:pt>
                <c:pt idx="3">
                  <c:v>1.4490000000000002E-3</c:v>
                </c:pt>
                <c:pt idx="4">
                  <c:v>8.5700000000000576E-4</c:v>
                </c:pt>
                <c:pt idx="5">
                  <c:v>-3.3933333333333434E-4</c:v>
                </c:pt>
                <c:pt idx="6">
                  <c:v>5.1000000000000311E-5</c:v>
                </c:pt>
                <c:pt idx="7">
                  <c:v>3.5866666666666718E-4</c:v>
                </c:pt>
                <c:pt idx="8">
                  <c:v>-7.4800000000000593E-4</c:v>
                </c:pt>
                <c:pt idx="9">
                  <c:v>-4.6600000000000021E-4</c:v>
                </c:pt>
                <c:pt idx="10">
                  <c:v>2.7666666666666962E-5</c:v>
                </c:pt>
                <c:pt idx="11">
                  <c:v>5.3966666666666865E-4</c:v>
                </c:pt>
                <c:pt idx="12">
                  <c:v>2.4876666666666814E-3</c:v>
                </c:pt>
                <c:pt idx="13">
                  <c:v>8.8670000000000155E-3</c:v>
                </c:pt>
                <c:pt idx="14">
                  <c:v>1.5919333333333337E-2</c:v>
                </c:pt>
                <c:pt idx="15">
                  <c:v>2.2503333333333406E-2</c:v>
                </c:pt>
                <c:pt idx="16">
                  <c:v>3.0068666666666674E-2</c:v>
                </c:pt>
                <c:pt idx="17">
                  <c:v>3.8938000000000007E-2</c:v>
                </c:pt>
                <c:pt idx="18">
                  <c:v>4.6607000000000003E-2</c:v>
                </c:pt>
                <c:pt idx="19">
                  <c:v>5.4547000000000033E-2</c:v>
                </c:pt>
                <c:pt idx="20">
                  <c:v>6.2860000000000166E-2</c:v>
                </c:pt>
                <c:pt idx="21">
                  <c:v>7.1611666666666685E-2</c:v>
                </c:pt>
                <c:pt idx="22">
                  <c:v>8.0972333333333327E-2</c:v>
                </c:pt>
                <c:pt idx="23">
                  <c:v>9.1719333333333347E-2</c:v>
                </c:pt>
                <c:pt idx="24">
                  <c:v>0.10148466666666667</c:v>
                </c:pt>
                <c:pt idx="25">
                  <c:v>0.11135466666666655</c:v>
                </c:pt>
                <c:pt idx="26">
                  <c:v>0.12370700000000009</c:v>
                </c:pt>
                <c:pt idx="27">
                  <c:v>0.1372626666666667</c:v>
                </c:pt>
                <c:pt idx="28">
                  <c:v>0.14802433333333426</c:v>
                </c:pt>
                <c:pt idx="29">
                  <c:v>0.15850300000000092</c:v>
                </c:pt>
              </c:numCache>
            </c:numRef>
          </c:yVal>
          <c:smooth val="1"/>
        </c:ser>
        <c:ser>
          <c:idx val="8"/>
          <c:order val="8"/>
          <c:tx>
            <c:strRef>
              <c:f>Promedios!$A$30:$B$30</c:f>
              <c:strCache>
                <c:ptCount val="1"/>
                <c:pt idx="0">
                  <c:v>E. coli  - OGN</c:v>
                </c:pt>
              </c:strCache>
            </c:strRef>
          </c:tx>
          <c:spPr>
            <a:ln w="12700">
              <a:solidFill>
                <a:srgbClr val="FF0066"/>
              </a:solidFill>
            </a:ln>
          </c:spPr>
          <c:marker>
            <c:symbol val="dash"/>
            <c:size val="7"/>
            <c:spPr>
              <a:solidFill>
                <a:srgbClr val="FF0066"/>
              </a:solidFill>
              <a:ln w="6350">
                <a:solidFill>
                  <a:srgbClr val="FF0066"/>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Promedios!$C$30:$AF$30</c:f>
              <c:numCache>
                <c:formatCode>General</c:formatCode>
                <c:ptCount val="30"/>
                <c:pt idx="0">
                  <c:v>2.5136666666666792E-3</c:v>
                </c:pt>
                <c:pt idx="1">
                  <c:v>1.3760000000000005E-3</c:v>
                </c:pt>
                <c:pt idx="2">
                  <c:v>1.8700000000000162E-4</c:v>
                </c:pt>
                <c:pt idx="3">
                  <c:v>-8.1300000000000025E-4</c:v>
                </c:pt>
                <c:pt idx="4">
                  <c:v>-2.1536666666666692E-3</c:v>
                </c:pt>
                <c:pt idx="5">
                  <c:v>-2.4080000000000052E-3</c:v>
                </c:pt>
                <c:pt idx="6">
                  <c:v>-2.3846666666666682E-3</c:v>
                </c:pt>
                <c:pt idx="7">
                  <c:v>-1.7193333333333344E-3</c:v>
                </c:pt>
                <c:pt idx="8">
                  <c:v>9.3100000000000723E-4</c:v>
                </c:pt>
                <c:pt idx="9">
                  <c:v>4.4713333333334035E-3</c:v>
                </c:pt>
                <c:pt idx="10">
                  <c:v>1.0607999999999999E-2</c:v>
                </c:pt>
                <c:pt idx="11">
                  <c:v>2.2497333333333421E-2</c:v>
                </c:pt>
                <c:pt idx="12">
                  <c:v>4.145766666666667E-2</c:v>
                </c:pt>
                <c:pt idx="13">
                  <c:v>6.7465666666666702E-2</c:v>
                </c:pt>
                <c:pt idx="14">
                  <c:v>9.8477333333333389E-2</c:v>
                </c:pt>
                <c:pt idx="15">
                  <c:v>0.13583000000000001</c:v>
                </c:pt>
                <c:pt idx="16">
                  <c:v>0.17853633333333452</c:v>
                </c:pt>
                <c:pt idx="17">
                  <c:v>0.22854633333333457</c:v>
                </c:pt>
                <c:pt idx="18">
                  <c:v>0.28142033333333338</c:v>
                </c:pt>
                <c:pt idx="19">
                  <c:v>0.33691366666666972</c:v>
                </c:pt>
                <c:pt idx="20">
                  <c:v>0.39653000000000038</c:v>
                </c:pt>
                <c:pt idx="21">
                  <c:v>0.45991633333333337</c:v>
                </c:pt>
                <c:pt idx="22">
                  <c:v>0.52364233333333365</c:v>
                </c:pt>
                <c:pt idx="23">
                  <c:v>0.58907633333333342</c:v>
                </c:pt>
                <c:pt idx="24">
                  <c:v>0.65997200000000344</c:v>
                </c:pt>
                <c:pt idx="25">
                  <c:v>0.73364266666666977</c:v>
                </c:pt>
                <c:pt idx="26">
                  <c:v>0.8085599999999995</c:v>
                </c:pt>
                <c:pt idx="27">
                  <c:v>0.88373766666666653</c:v>
                </c:pt>
                <c:pt idx="28">
                  <c:v>0.96141066666666652</c:v>
                </c:pt>
                <c:pt idx="29">
                  <c:v>1.0399933333333318</c:v>
                </c:pt>
              </c:numCache>
            </c:numRef>
          </c:yVal>
          <c:smooth val="1"/>
        </c:ser>
        <c:ser>
          <c:idx val="9"/>
          <c:order val="9"/>
          <c:tx>
            <c:strRef>
              <c:f>Promedios!$A$31:$B$31</c:f>
              <c:strCache>
                <c:ptCount val="1"/>
                <c:pt idx="0">
                  <c:v>E. coli  - OGP</c:v>
                </c:pt>
              </c:strCache>
            </c:strRef>
          </c:tx>
          <c:spPr>
            <a:ln w="12700">
              <a:solidFill>
                <a:srgbClr val="FF0066"/>
              </a:solidFill>
            </a:ln>
          </c:spPr>
          <c:marker>
            <c:symbol val="dash"/>
            <c:size val="8"/>
            <c:spPr>
              <a:noFill/>
              <a:ln w="6350">
                <a:solidFill>
                  <a:srgbClr val="FF0066"/>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Promedios!$C$31:$AF$31</c:f>
              <c:numCache>
                <c:formatCode>General</c:formatCode>
                <c:ptCount val="30"/>
                <c:pt idx="0">
                  <c:v>-3.1520000000000012E-3</c:v>
                </c:pt>
                <c:pt idx="1">
                  <c:v>7.1200000000000072E-4</c:v>
                </c:pt>
                <c:pt idx="2">
                  <c:v>2.2320000000000005E-3</c:v>
                </c:pt>
                <c:pt idx="3">
                  <c:v>1.2286666666666683E-3</c:v>
                </c:pt>
                <c:pt idx="4">
                  <c:v>3.0900000000000073E-4</c:v>
                </c:pt>
                <c:pt idx="5">
                  <c:v>-3.4166666666666682E-4</c:v>
                </c:pt>
                <c:pt idx="6">
                  <c:v>1.1333333333333405E-4</c:v>
                </c:pt>
                <c:pt idx="7">
                  <c:v>-1.7766666666666774E-4</c:v>
                </c:pt>
                <c:pt idx="8">
                  <c:v>-4.9000000000000378E-4</c:v>
                </c:pt>
                <c:pt idx="9">
                  <c:v>-4.3466666666666935E-4</c:v>
                </c:pt>
                <c:pt idx="10">
                  <c:v>1.3833333333333419E-4</c:v>
                </c:pt>
                <c:pt idx="11">
                  <c:v>9.1733333333333771E-4</c:v>
                </c:pt>
                <c:pt idx="12">
                  <c:v>2.8293333333333356E-3</c:v>
                </c:pt>
                <c:pt idx="13">
                  <c:v>6.3736666666666933E-3</c:v>
                </c:pt>
                <c:pt idx="14">
                  <c:v>1.0759333333333339E-2</c:v>
                </c:pt>
                <c:pt idx="15">
                  <c:v>1.5699999999999999E-2</c:v>
                </c:pt>
                <c:pt idx="16">
                  <c:v>2.1278000000000016E-2</c:v>
                </c:pt>
                <c:pt idx="17">
                  <c:v>2.6900000000000014E-2</c:v>
                </c:pt>
                <c:pt idx="18">
                  <c:v>3.1037000000000196E-2</c:v>
                </c:pt>
                <c:pt idx="19">
                  <c:v>3.6681000000000227E-2</c:v>
                </c:pt>
                <c:pt idx="20">
                  <c:v>4.4515666666666724E-2</c:v>
                </c:pt>
                <c:pt idx="21">
                  <c:v>5.1947999999999987E-2</c:v>
                </c:pt>
                <c:pt idx="22">
                  <c:v>5.7569666666666713E-2</c:v>
                </c:pt>
                <c:pt idx="23">
                  <c:v>6.3979333333333333E-2</c:v>
                </c:pt>
                <c:pt idx="24">
                  <c:v>7.2846333333333804E-2</c:v>
                </c:pt>
                <c:pt idx="25">
                  <c:v>8.1433666666666668E-2</c:v>
                </c:pt>
                <c:pt idx="26">
                  <c:v>9.0816666666666837E-2</c:v>
                </c:pt>
                <c:pt idx="27">
                  <c:v>0.10057100000000002</c:v>
                </c:pt>
                <c:pt idx="28">
                  <c:v>0.11182500000000006</c:v>
                </c:pt>
                <c:pt idx="29">
                  <c:v>0.12196499999999999</c:v>
                </c:pt>
              </c:numCache>
            </c:numRef>
          </c:yVal>
          <c:smooth val="1"/>
        </c:ser>
        <c:ser>
          <c:idx val="10"/>
          <c:order val="10"/>
          <c:tx>
            <c:strRef>
              <c:f>Promedios!$A$32:$B$32</c:f>
              <c:strCache>
                <c:ptCount val="1"/>
                <c:pt idx="0">
                  <c:v>CN2  - OGN</c:v>
                </c:pt>
              </c:strCache>
            </c:strRef>
          </c:tx>
          <c:spPr>
            <a:ln w="12700">
              <a:solidFill>
                <a:srgbClr val="00B0F0"/>
              </a:solidFill>
            </a:ln>
          </c:spPr>
          <c:marker>
            <c:symbol val="x"/>
            <c:size val="3"/>
            <c:spPr>
              <a:noFill/>
              <a:ln w="6350">
                <a:solidFill>
                  <a:srgbClr val="00B0F0"/>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Promedios!$C$32:$AF$32</c:f>
              <c:numCache>
                <c:formatCode>General</c:formatCode>
                <c:ptCount val="30"/>
                <c:pt idx="0">
                  <c:v>-2.9029500000000003E-2</c:v>
                </c:pt>
                <c:pt idx="1">
                  <c:v>5.8320000000000134E-3</c:v>
                </c:pt>
                <c:pt idx="2">
                  <c:v>1.3471500000000068E-2</c:v>
                </c:pt>
                <c:pt idx="3">
                  <c:v>9.9650000000000849E-3</c:v>
                </c:pt>
                <c:pt idx="4">
                  <c:v>8.2870000000000027E-3</c:v>
                </c:pt>
                <c:pt idx="5">
                  <c:v>4.7110000000000025E-3</c:v>
                </c:pt>
                <c:pt idx="6">
                  <c:v>3.510500000000014E-3</c:v>
                </c:pt>
                <c:pt idx="7">
                  <c:v>2.7255000000000018E-3</c:v>
                </c:pt>
                <c:pt idx="8">
                  <c:v>4.8435000000000023E-3</c:v>
                </c:pt>
                <c:pt idx="9">
                  <c:v>9.1790000000000118E-3</c:v>
                </c:pt>
                <c:pt idx="10">
                  <c:v>1.20885E-2</c:v>
                </c:pt>
                <c:pt idx="11">
                  <c:v>1.7323500000000012E-2</c:v>
                </c:pt>
                <c:pt idx="12">
                  <c:v>2.2856500000000005E-2</c:v>
                </c:pt>
                <c:pt idx="13">
                  <c:v>2.81E-2</c:v>
                </c:pt>
                <c:pt idx="14">
                  <c:v>3.5512500000000002E-2</c:v>
                </c:pt>
                <c:pt idx="15">
                  <c:v>4.0966000000000134E-2</c:v>
                </c:pt>
                <c:pt idx="16">
                  <c:v>4.5216000000000027E-2</c:v>
                </c:pt>
                <c:pt idx="17">
                  <c:v>4.8010000000000025E-2</c:v>
                </c:pt>
                <c:pt idx="18">
                  <c:v>5.0950000000000009E-2</c:v>
                </c:pt>
                <c:pt idx="19">
                  <c:v>5.4878000000000024E-2</c:v>
                </c:pt>
                <c:pt idx="20">
                  <c:v>5.8880500000000023E-2</c:v>
                </c:pt>
                <c:pt idx="21">
                  <c:v>6.3966000000000023E-2</c:v>
                </c:pt>
                <c:pt idx="22">
                  <c:v>6.6354500000000011E-2</c:v>
                </c:pt>
                <c:pt idx="23">
                  <c:v>6.9167000000000076E-2</c:v>
                </c:pt>
                <c:pt idx="24">
                  <c:v>7.6362000000000041E-2</c:v>
                </c:pt>
                <c:pt idx="25">
                  <c:v>8.3131000000000066E-2</c:v>
                </c:pt>
                <c:pt idx="26">
                  <c:v>8.7287999999999991E-2</c:v>
                </c:pt>
                <c:pt idx="27">
                  <c:v>8.8492500000000043E-2</c:v>
                </c:pt>
                <c:pt idx="28">
                  <c:v>9.0685000000000085E-2</c:v>
                </c:pt>
                <c:pt idx="29">
                  <c:v>8.9831500000000078E-2</c:v>
                </c:pt>
              </c:numCache>
            </c:numRef>
          </c:yVal>
          <c:smooth val="1"/>
        </c:ser>
        <c:ser>
          <c:idx val="11"/>
          <c:order val="11"/>
          <c:tx>
            <c:strRef>
              <c:f>Promedios!$A$33:$B$33</c:f>
              <c:strCache>
                <c:ptCount val="1"/>
                <c:pt idx="0">
                  <c:v>CN2  - OGP</c:v>
                </c:pt>
              </c:strCache>
            </c:strRef>
          </c:tx>
          <c:spPr>
            <a:ln w="12700">
              <a:solidFill>
                <a:srgbClr val="00B0F0"/>
              </a:solidFill>
            </a:ln>
          </c:spPr>
          <c:marker>
            <c:symbol val="x"/>
            <c:size val="3"/>
            <c:spPr>
              <a:noFill/>
              <a:ln w="6350">
                <a:solidFill>
                  <a:srgbClr val="00B0F0"/>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Promedios!$C$33:$AF$33</c:f>
              <c:numCache>
                <c:formatCode>General</c:formatCode>
                <c:ptCount val="30"/>
                <c:pt idx="0">
                  <c:v>-4.2144850000000005E-2</c:v>
                </c:pt>
                <c:pt idx="1">
                  <c:v>-3.1782999999999992E-2</c:v>
                </c:pt>
                <c:pt idx="2">
                  <c:v>-3.0073500000000159E-2</c:v>
                </c:pt>
                <c:pt idx="3">
                  <c:v>-2.7932500000000002E-2</c:v>
                </c:pt>
                <c:pt idx="4">
                  <c:v>-2.1731000000000063E-2</c:v>
                </c:pt>
                <c:pt idx="5">
                  <c:v>-1.41995E-2</c:v>
                </c:pt>
                <c:pt idx="6">
                  <c:v>-6.7110000000000381E-3</c:v>
                </c:pt>
                <c:pt idx="7">
                  <c:v>-9.9650000000001018E-4</c:v>
                </c:pt>
                <c:pt idx="8">
                  <c:v>2.8850000000000052E-3</c:v>
                </c:pt>
                <c:pt idx="9">
                  <c:v>8.1355000000000247E-3</c:v>
                </c:pt>
                <c:pt idx="10">
                  <c:v>1.6353500000000014E-2</c:v>
                </c:pt>
                <c:pt idx="11">
                  <c:v>2.38885E-2</c:v>
                </c:pt>
                <c:pt idx="12">
                  <c:v>3.1239500000000191E-2</c:v>
                </c:pt>
                <c:pt idx="13">
                  <c:v>4.0505000000000006E-2</c:v>
                </c:pt>
                <c:pt idx="14">
                  <c:v>5.1287000000000006E-2</c:v>
                </c:pt>
                <c:pt idx="15">
                  <c:v>5.7687500000000023E-2</c:v>
                </c:pt>
                <c:pt idx="16">
                  <c:v>6.3587500000000019E-2</c:v>
                </c:pt>
                <c:pt idx="17">
                  <c:v>7.1673500000000001E-2</c:v>
                </c:pt>
                <c:pt idx="18">
                  <c:v>8.1335500000000005E-2</c:v>
                </c:pt>
                <c:pt idx="19">
                  <c:v>8.6961500000000025E-2</c:v>
                </c:pt>
                <c:pt idx="20">
                  <c:v>9.4868500000000106E-2</c:v>
                </c:pt>
                <c:pt idx="21">
                  <c:v>0.10459650000000058</c:v>
                </c:pt>
                <c:pt idx="22">
                  <c:v>0.11288250000000001</c:v>
                </c:pt>
                <c:pt idx="23">
                  <c:v>0.11942600000000045</c:v>
                </c:pt>
                <c:pt idx="24">
                  <c:v>0.12742400000000001</c:v>
                </c:pt>
                <c:pt idx="25">
                  <c:v>0.13699500000000092</c:v>
                </c:pt>
                <c:pt idx="26">
                  <c:v>0.14490700000000092</c:v>
                </c:pt>
                <c:pt idx="27">
                  <c:v>0.15384000000000089</c:v>
                </c:pt>
                <c:pt idx="28">
                  <c:v>0.16305350000000005</c:v>
                </c:pt>
                <c:pt idx="29">
                  <c:v>0.16867299999999988</c:v>
                </c:pt>
              </c:numCache>
            </c:numRef>
          </c:yVal>
          <c:smooth val="1"/>
        </c:ser>
        <c:ser>
          <c:idx val="12"/>
          <c:order val="12"/>
          <c:tx>
            <c:strRef>
              <c:f>Promedios!$A$34:$B$34</c:f>
              <c:strCache>
                <c:ptCount val="1"/>
                <c:pt idx="0">
                  <c:v>CN1  - OGN</c:v>
                </c:pt>
              </c:strCache>
            </c:strRef>
          </c:tx>
          <c:spPr>
            <a:ln w="12700">
              <a:solidFill>
                <a:srgbClr val="CC3399"/>
              </a:solidFill>
            </a:ln>
          </c:spPr>
          <c:marker>
            <c:symbol val="plus"/>
            <c:size val="3"/>
            <c:spPr>
              <a:ln w="6350">
                <a:solidFill>
                  <a:srgbClr val="CC3399"/>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Promedios!$C$34:$AF$34</c:f>
              <c:numCache>
                <c:formatCode>General</c:formatCode>
                <c:ptCount val="30"/>
                <c:pt idx="0">
                  <c:v>3.1109857142857206E-3</c:v>
                </c:pt>
                <c:pt idx="1">
                  <c:v>2.3551000000000015E-3</c:v>
                </c:pt>
                <c:pt idx="2">
                  <c:v>2.2570000000000012E-3</c:v>
                </c:pt>
                <c:pt idx="3">
                  <c:v>-1.1850000000000097E-4</c:v>
                </c:pt>
                <c:pt idx="4">
                  <c:v>-3.0050000000000118E-4</c:v>
                </c:pt>
                <c:pt idx="5">
                  <c:v>5.8500000000000175E-5</c:v>
                </c:pt>
                <c:pt idx="6">
                  <c:v>-1.1559999999999999E-3</c:v>
                </c:pt>
                <c:pt idx="7">
                  <c:v>-2.4835000000000013E-3</c:v>
                </c:pt>
                <c:pt idx="8">
                  <c:v>-1.3710000000000065E-3</c:v>
                </c:pt>
                <c:pt idx="9">
                  <c:v>5.1800000000000023E-4</c:v>
                </c:pt>
                <c:pt idx="10">
                  <c:v>1.1810000000000032E-3</c:v>
                </c:pt>
                <c:pt idx="11">
                  <c:v>1.4155000000000001E-3</c:v>
                </c:pt>
                <c:pt idx="12">
                  <c:v>1.7625000000000006E-3</c:v>
                </c:pt>
                <c:pt idx="13">
                  <c:v>1.4909999999999999E-3</c:v>
                </c:pt>
                <c:pt idx="14">
                  <c:v>1.0805000000000066E-3</c:v>
                </c:pt>
                <c:pt idx="15">
                  <c:v>5.9850000000000463E-4</c:v>
                </c:pt>
                <c:pt idx="16">
                  <c:v>-5.1049999999999999E-4</c:v>
                </c:pt>
                <c:pt idx="17">
                  <c:v>-4.9850000000000393E-4</c:v>
                </c:pt>
                <c:pt idx="18">
                  <c:v>1.2800000000000092E-4</c:v>
                </c:pt>
                <c:pt idx="19">
                  <c:v>-1.0850000000000047E-4</c:v>
                </c:pt>
                <c:pt idx="20">
                  <c:v>-1.4890000000000001E-3</c:v>
                </c:pt>
                <c:pt idx="21">
                  <c:v>-6.5400000000000408E-4</c:v>
                </c:pt>
                <c:pt idx="22">
                  <c:v>2.2285000000000226E-3</c:v>
                </c:pt>
                <c:pt idx="23">
                  <c:v>4.7945000000000002E-3</c:v>
                </c:pt>
                <c:pt idx="24">
                  <c:v>1.021E-2</c:v>
                </c:pt>
                <c:pt idx="25">
                  <c:v>2.0344499999999977E-2</c:v>
                </c:pt>
                <c:pt idx="26">
                  <c:v>3.676850000000001E-2</c:v>
                </c:pt>
                <c:pt idx="27">
                  <c:v>6.0961500000000023E-2</c:v>
                </c:pt>
                <c:pt idx="28">
                  <c:v>9.3610500000000249E-2</c:v>
                </c:pt>
                <c:pt idx="29">
                  <c:v>0.12872449999999999</c:v>
                </c:pt>
              </c:numCache>
            </c:numRef>
          </c:yVal>
          <c:smooth val="1"/>
        </c:ser>
        <c:ser>
          <c:idx val="13"/>
          <c:order val="13"/>
          <c:tx>
            <c:strRef>
              <c:f>Promedios!$A$35:$B$35</c:f>
              <c:strCache>
                <c:ptCount val="1"/>
                <c:pt idx="0">
                  <c:v>CN1  - OGP</c:v>
                </c:pt>
              </c:strCache>
            </c:strRef>
          </c:tx>
          <c:spPr>
            <a:ln w="12700">
              <a:solidFill>
                <a:srgbClr val="CC3399"/>
              </a:solidFill>
              <a:prstDash val="solid"/>
            </a:ln>
          </c:spPr>
          <c:marker>
            <c:symbol val="plus"/>
            <c:size val="3"/>
            <c:spPr>
              <a:ln w="6350">
                <a:solidFill>
                  <a:srgbClr val="CC3399"/>
                </a:solidFill>
              </a:ln>
            </c:spPr>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Promedios!$C$35:$AF$35</c:f>
              <c:numCache>
                <c:formatCode>General</c:formatCode>
                <c:ptCount val="30"/>
                <c:pt idx="0">
                  <c:v>-1.3940000000000107E-3</c:v>
                </c:pt>
                <c:pt idx="1">
                  <c:v>-1.0274999999999978E-3</c:v>
                </c:pt>
                <c:pt idx="2">
                  <c:v>-7.3700000000000469E-4</c:v>
                </c:pt>
                <c:pt idx="3">
                  <c:v>-2.2400000000000225E-4</c:v>
                </c:pt>
                <c:pt idx="4">
                  <c:v>-2.7600000000000248E-4</c:v>
                </c:pt>
                <c:pt idx="5">
                  <c:v>6.4900000000000482E-4</c:v>
                </c:pt>
                <c:pt idx="6">
                  <c:v>1.5260000000000083E-3</c:v>
                </c:pt>
                <c:pt idx="7">
                  <c:v>5.9350000000000505E-4</c:v>
                </c:pt>
                <c:pt idx="8">
                  <c:v>-6.3350000000000385E-4</c:v>
                </c:pt>
                <c:pt idx="9">
                  <c:v>-6.1549999999999994E-4</c:v>
                </c:pt>
                <c:pt idx="10">
                  <c:v>-4.0549999999999999E-4</c:v>
                </c:pt>
                <c:pt idx="11">
                  <c:v>1.2350000000000007E-4</c:v>
                </c:pt>
                <c:pt idx="12">
                  <c:v>5.0850000000000146E-4</c:v>
                </c:pt>
                <c:pt idx="13">
                  <c:v>-4.4950000000000155E-4</c:v>
                </c:pt>
                <c:pt idx="14">
                  <c:v>-1.3495000000000043E-3</c:v>
                </c:pt>
                <c:pt idx="15">
                  <c:v>-1.1285000000000082E-3</c:v>
                </c:pt>
                <c:pt idx="16">
                  <c:v>-1.1635000000000061E-3</c:v>
                </c:pt>
                <c:pt idx="17">
                  <c:v>-1.9455000000000093E-3</c:v>
                </c:pt>
                <c:pt idx="18">
                  <c:v>-1.4349999999999999E-3</c:v>
                </c:pt>
                <c:pt idx="19">
                  <c:v>-7.7850000000000532E-4</c:v>
                </c:pt>
                <c:pt idx="20">
                  <c:v>-1.0165000000000003E-3</c:v>
                </c:pt>
                <c:pt idx="21">
                  <c:v>-1.2500000000000098E-4</c:v>
                </c:pt>
                <c:pt idx="22">
                  <c:v>2.2775000000000217E-3</c:v>
                </c:pt>
                <c:pt idx="23">
                  <c:v>6.5095000000000292E-3</c:v>
                </c:pt>
                <c:pt idx="24">
                  <c:v>1.3601000000000073E-2</c:v>
                </c:pt>
                <c:pt idx="25">
                  <c:v>2.8667499999999988E-2</c:v>
                </c:pt>
                <c:pt idx="26">
                  <c:v>5.3478000000000012E-2</c:v>
                </c:pt>
                <c:pt idx="27">
                  <c:v>8.8198500000000249E-2</c:v>
                </c:pt>
                <c:pt idx="28">
                  <c:v>0.1322315</c:v>
                </c:pt>
                <c:pt idx="29">
                  <c:v>0.17963600000000021</c:v>
                </c:pt>
              </c:numCache>
            </c:numRef>
          </c:yVal>
          <c:smooth val="1"/>
        </c:ser>
        <c:ser>
          <c:idx val="14"/>
          <c:order val="14"/>
          <c:tx>
            <c:strRef>
              <c:f>Promedios!$A$36:$B$36</c:f>
              <c:strCache>
                <c:ptCount val="1"/>
                <c:pt idx="0">
                  <c:v>Umbral  </c:v>
                </c:pt>
              </c:strCache>
            </c:strRef>
          </c:tx>
          <c:spPr>
            <a:ln w="12700">
              <a:solidFill>
                <a:srgbClr val="1F497D">
                  <a:lumMod val="60000"/>
                  <a:lumOff val="40000"/>
                </a:srgbClr>
              </a:solidFill>
              <a:prstDash val="sysDash"/>
            </a:ln>
          </c:spPr>
          <c:marker>
            <c:symbol val="none"/>
          </c:marker>
          <c:xVal>
            <c:strRef>
              <c:f>Promedios!$C$21:$AF$21</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Promedios!$C$36:$AF$36</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89763200"/>
        <c:axId val="90084864"/>
      </c:scatterChart>
      <c:valAx>
        <c:axId val="89763200"/>
        <c:scaling>
          <c:orientation val="minMax"/>
        </c:scaling>
        <c:axPos val="b"/>
        <c:title>
          <c:tx>
            <c:rich>
              <a:bodyPr/>
              <a:lstStyle/>
              <a:p>
                <a:pPr>
                  <a:defRPr/>
                </a:pPr>
                <a:r>
                  <a:rPr lang="es-ES"/>
                  <a:t>Ciclos</a:t>
                </a:r>
              </a:p>
            </c:rich>
          </c:tx>
          <c:layout>
            <c:manualLayout>
              <c:xMode val="edge"/>
              <c:yMode val="edge"/>
              <c:x val="0.47876833333333335"/>
              <c:y val="0.70592990582059889"/>
            </c:manualLayout>
          </c:layout>
          <c:spPr>
            <a:noFill/>
          </c:spPr>
        </c:title>
        <c:majorTickMark val="none"/>
        <c:tickLblPos val="nextTo"/>
        <c:spPr>
          <a:noFill/>
          <a:ln w="12700">
            <a:solidFill>
              <a:schemeClr val="tx1"/>
            </a:solidFill>
          </a:ln>
        </c:spPr>
        <c:txPr>
          <a:bodyPr/>
          <a:lstStyle/>
          <a:p>
            <a:pPr>
              <a:defRPr sz="800"/>
            </a:pPr>
            <a:endParaRPr lang="es-ES"/>
          </a:p>
        </c:txPr>
        <c:crossAx val="90084864"/>
        <c:crosses val="autoZero"/>
        <c:crossBetween val="midCat"/>
      </c:valAx>
      <c:valAx>
        <c:axId val="90084864"/>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89763200"/>
        <c:crosses val="autoZero"/>
        <c:crossBetween val="midCat"/>
      </c:valAx>
    </c:plotArea>
    <c:legend>
      <c:legendPos val="b"/>
      <c:layout>
        <c:manualLayout>
          <c:xMode val="edge"/>
          <c:yMode val="edge"/>
          <c:x val="0"/>
          <c:y val="0.79823467654778735"/>
          <c:w val="0.99714468538663059"/>
          <c:h val="0.20170541917554424"/>
        </c:manualLayout>
      </c:layout>
      <c:spPr>
        <a:ln>
          <a:solidFill>
            <a:sysClr val="windowText" lastClr="000000"/>
          </a:solidFill>
        </a:ln>
        <a:effectLst/>
      </c:spPr>
      <c:txPr>
        <a:bodyPr/>
        <a:lstStyle/>
        <a:p>
          <a:pPr>
            <a:defRPr sz="12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44558242991603"/>
          <c:y val="2.2252873240975812E-2"/>
          <c:w val="0.87097485741484715"/>
          <c:h val="0.81316080246913902"/>
        </c:manualLayout>
      </c:layout>
      <c:scatterChart>
        <c:scatterStyle val="smoothMarker"/>
        <c:ser>
          <c:idx val="0"/>
          <c:order val="0"/>
          <c:tx>
            <c:strRef>
              <c:f>Promedios!$A$3:$B$3</c:f>
              <c:strCache>
                <c:ptCount val="1"/>
                <c:pt idx="0">
                  <c:v>S. epidermidis  - SAU</c:v>
                </c:pt>
              </c:strCache>
            </c:strRef>
          </c:tx>
          <c:spPr>
            <a:ln w="12700">
              <a:solidFill>
                <a:srgbClr val="00B0F0"/>
              </a:solidFill>
              <a:prstDash val="solid"/>
            </a:ln>
          </c:spPr>
          <c:marker>
            <c:symbol val="square"/>
            <c:size val="4"/>
            <c:spPr>
              <a:no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Promedios!$C$3:$AF$3</c:f>
              <c:numCache>
                <c:formatCode>General</c:formatCode>
                <c:ptCount val="30"/>
                <c:pt idx="0">
                  <c:v>1.4683666666666671E-2</c:v>
                </c:pt>
                <c:pt idx="1">
                  <c:v>2.0571000000000002E-2</c:v>
                </c:pt>
                <c:pt idx="2">
                  <c:v>1.3206666666666681E-3</c:v>
                </c:pt>
                <c:pt idx="3">
                  <c:v>-1.7957666666666667E-2</c:v>
                </c:pt>
                <c:pt idx="4">
                  <c:v>-2.1227333333333341E-2</c:v>
                </c:pt>
                <c:pt idx="5">
                  <c:v>-1.517733333333334E-2</c:v>
                </c:pt>
                <c:pt idx="6">
                  <c:v>-1.2684666666666681E-2</c:v>
                </c:pt>
                <c:pt idx="7">
                  <c:v>-3.4793333333333351E-3</c:v>
                </c:pt>
                <c:pt idx="8">
                  <c:v>1.3646333333333361E-2</c:v>
                </c:pt>
                <c:pt idx="9">
                  <c:v>2.030566666666668E-2</c:v>
                </c:pt>
                <c:pt idx="10">
                  <c:v>1.9886000000000126E-2</c:v>
                </c:pt>
                <c:pt idx="11">
                  <c:v>1.9792333333333401E-2</c:v>
                </c:pt>
                <c:pt idx="12">
                  <c:v>2.9284000000000001E-2</c:v>
                </c:pt>
                <c:pt idx="13">
                  <c:v>4.0550999999999997E-2</c:v>
                </c:pt>
                <c:pt idx="14">
                  <c:v>4.6559333333333383E-2</c:v>
                </c:pt>
                <c:pt idx="15">
                  <c:v>6.4782666666666933E-2</c:v>
                </c:pt>
                <c:pt idx="16">
                  <c:v>8.7036000000000002E-2</c:v>
                </c:pt>
                <c:pt idx="17">
                  <c:v>0.10919233333333372</c:v>
                </c:pt>
                <c:pt idx="18">
                  <c:v>0.10672266666666728</c:v>
                </c:pt>
                <c:pt idx="19">
                  <c:v>0.11293566666666666</c:v>
                </c:pt>
                <c:pt idx="20">
                  <c:v>0.13191266666666671</c:v>
                </c:pt>
                <c:pt idx="21">
                  <c:v>0.16866499999999998</c:v>
                </c:pt>
                <c:pt idx="22">
                  <c:v>0.20418233333333341</c:v>
                </c:pt>
                <c:pt idx="23">
                  <c:v>0.22533333333333341</c:v>
                </c:pt>
                <c:pt idx="24">
                  <c:v>0.24610733333333457</c:v>
                </c:pt>
                <c:pt idx="25">
                  <c:v>0.26558333333333334</c:v>
                </c:pt>
                <c:pt idx="26">
                  <c:v>0.28362066666666902</c:v>
                </c:pt>
                <c:pt idx="27">
                  <c:v>0.29392733333333332</c:v>
                </c:pt>
                <c:pt idx="28">
                  <c:v>0.31214066666666873</c:v>
                </c:pt>
                <c:pt idx="29">
                  <c:v>0.32796000000000275</c:v>
                </c:pt>
              </c:numCache>
            </c:numRef>
          </c:yVal>
          <c:smooth val="1"/>
        </c:ser>
        <c:ser>
          <c:idx val="1"/>
          <c:order val="1"/>
          <c:tx>
            <c:strRef>
              <c:f>Promedios!$A$4:$B$4</c:f>
              <c:strCache>
                <c:ptCount val="1"/>
                <c:pt idx="0">
                  <c:v>S. epidermidis  - SEP</c:v>
                </c:pt>
              </c:strCache>
            </c:strRef>
          </c:tx>
          <c:spPr>
            <a:ln w="12700">
              <a:solidFill>
                <a:srgbClr val="00B0F0"/>
              </a:solidFill>
            </a:ln>
          </c:spPr>
          <c:marker>
            <c:symbol val="square"/>
            <c:size val="4"/>
            <c:spPr>
              <a:solidFill>
                <a:srgbClr val="00B0F0"/>
              </a:solid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Promedios!$C$4:$AF$4</c:f>
              <c:numCache>
                <c:formatCode>General</c:formatCode>
                <c:ptCount val="30"/>
                <c:pt idx="0">
                  <c:v>5.6113333333333839E-3</c:v>
                </c:pt>
                <c:pt idx="1">
                  <c:v>4.0923333333333523E-3</c:v>
                </c:pt>
                <c:pt idx="2">
                  <c:v>-1.756333333333343E-3</c:v>
                </c:pt>
                <c:pt idx="3">
                  <c:v>-4.8256666666666673E-3</c:v>
                </c:pt>
                <c:pt idx="4">
                  <c:v>-5.448000000000044E-3</c:v>
                </c:pt>
                <c:pt idx="5">
                  <c:v>-2.5560000000000001E-3</c:v>
                </c:pt>
                <c:pt idx="6">
                  <c:v>-2.2016666666666682E-3</c:v>
                </c:pt>
                <c:pt idx="7">
                  <c:v>-1.183333333333344E-4</c:v>
                </c:pt>
                <c:pt idx="8">
                  <c:v>2.3156666666666668E-3</c:v>
                </c:pt>
                <c:pt idx="9">
                  <c:v>4.8873333333333728E-3</c:v>
                </c:pt>
                <c:pt idx="10">
                  <c:v>5.1470000000000014E-3</c:v>
                </c:pt>
                <c:pt idx="11">
                  <c:v>-1.5526666666666681E-3</c:v>
                </c:pt>
                <c:pt idx="12">
                  <c:v>-5.8400000000000014E-3</c:v>
                </c:pt>
                <c:pt idx="13">
                  <c:v>-5.0143333333333524E-3</c:v>
                </c:pt>
                <c:pt idx="14">
                  <c:v>-1.1609999999999995E-3</c:v>
                </c:pt>
                <c:pt idx="15">
                  <c:v>1.893333333333343E-3</c:v>
                </c:pt>
                <c:pt idx="16">
                  <c:v>5.0783333333333999E-3</c:v>
                </c:pt>
                <c:pt idx="17">
                  <c:v>1.0034999999999994E-2</c:v>
                </c:pt>
                <c:pt idx="18">
                  <c:v>1.2116999999999998E-2</c:v>
                </c:pt>
                <c:pt idx="19">
                  <c:v>2.5127E-2</c:v>
                </c:pt>
                <c:pt idx="20">
                  <c:v>5.2050333333333816E-2</c:v>
                </c:pt>
                <c:pt idx="21">
                  <c:v>9.4636000000000747E-2</c:v>
                </c:pt>
                <c:pt idx="22">
                  <c:v>0.14594366666666694</c:v>
                </c:pt>
                <c:pt idx="23">
                  <c:v>0.20038633333333344</c:v>
                </c:pt>
                <c:pt idx="24">
                  <c:v>0.26968466666666902</c:v>
                </c:pt>
                <c:pt idx="25">
                  <c:v>0.34625</c:v>
                </c:pt>
                <c:pt idx="26">
                  <c:v>0.43234300000000031</c:v>
                </c:pt>
                <c:pt idx="27">
                  <c:v>0.5166909999999999</c:v>
                </c:pt>
                <c:pt idx="28">
                  <c:v>0.61011133333333745</c:v>
                </c:pt>
                <c:pt idx="29">
                  <c:v>0.7015570000000001</c:v>
                </c:pt>
              </c:numCache>
            </c:numRef>
          </c:yVal>
          <c:smooth val="1"/>
        </c:ser>
        <c:ser>
          <c:idx val="2"/>
          <c:order val="2"/>
          <c:tx>
            <c:strRef>
              <c:f>Promedios!$A$5:$B$5</c:f>
              <c:strCache>
                <c:ptCount val="1"/>
                <c:pt idx="0">
                  <c:v>S. aureus  - SAU</c:v>
                </c:pt>
              </c:strCache>
            </c:strRef>
          </c:tx>
          <c:spPr>
            <a:ln w="12700">
              <a:solidFill>
                <a:srgbClr val="7030A0"/>
              </a:solidFill>
            </a:ln>
          </c:spPr>
          <c:marker>
            <c:symbol val="triangle"/>
            <c:size val="4"/>
            <c:spPr>
              <a:solidFill>
                <a:srgbClr val="7030A0"/>
              </a:solidFill>
              <a:ln w="6350">
                <a:solidFill>
                  <a:srgbClr val="7030A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Promedios!$C$5:$AF$5</c:f>
              <c:numCache>
                <c:formatCode>General</c:formatCode>
                <c:ptCount val="30"/>
                <c:pt idx="0">
                  <c:v>4.3813333333333959E-3</c:v>
                </c:pt>
                <c:pt idx="1">
                  <c:v>9.7123333333333367E-3</c:v>
                </c:pt>
                <c:pt idx="2">
                  <c:v>5.5646666666666674E-3</c:v>
                </c:pt>
                <c:pt idx="3">
                  <c:v>-1.3746666666666759E-3</c:v>
                </c:pt>
                <c:pt idx="4">
                  <c:v>-1.2597333333333335E-2</c:v>
                </c:pt>
                <c:pt idx="5">
                  <c:v>-1.2722333333333341E-2</c:v>
                </c:pt>
                <c:pt idx="6">
                  <c:v>-1.0210333333333333E-2</c:v>
                </c:pt>
                <c:pt idx="7">
                  <c:v>-4.7733333333334037E-3</c:v>
                </c:pt>
                <c:pt idx="8">
                  <c:v>6.2206666666666834E-3</c:v>
                </c:pt>
                <c:pt idx="9">
                  <c:v>1.5799666666666667E-2</c:v>
                </c:pt>
                <c:pt idx="10">
                  <c:v>3.5888666666666694E-2</c:v>
                </c:pt>
                <c:pt idx="11">
                  <c:v>4.9895000000000134E-2</c:v>
                </c:pt>
                <c:pt idx="12">
                  <c:v>6.8673999999999999E-2</c:v>
                </c:pt>
                <c:pt idx="13">
                  <c:v>8.7968333333333343E-2</c:v>
                </c:pt>
                <c:pt idx="14">
                  <c:v>9.5396666666666768E-2</c:v>
                </c:pt>
                <c:pt idx="15">
                  <c:v>0.11489333333333333</c:v>
                </c:pt>
                <c:pt idx="16">
                  <c:v>0.137153</c:v>
                </c:pt>
                <c:pt idx="17">
                  <c:v>0.18691300000000169</c:v>
                </c:pt>
                <c:pt idx="18">
                  <c:v>0.22206133333333344</c:v>
                </c:pt>
                <c:pt idx="19">
                  <c:v>0.28511700000000001</c:v>
                </c:pt>
                <c:pt idx="20">
                  <c:v>0.35213</c:v>
                </c:pt>
                <c:pt idx="21">
                  <c:v>0.44592033333333331</c:v>
                </c:pt>
                <c:pt idx="22">
                  <c:v>0.55920333333333361</c:v>
                </c:pt>
                <c:pt idx="23">
                  <c:v>0.72329633333333365</c:v>
                </c:pt>
                <c:pt idx="24">
                  <c:v>0.92227999999999988</c:v>
                </c:pt>
                <c:pt idx="25">
                  <c:v>1.1794139999999997</c:v>
                </c:pt>
                <c:pt idx="26">
                  <c:v>1.4695039999999917</c:v>
                </c:pt>
                <c:pt idx="27">
                  <c:v>1.785137</c:v>
                </c:pt>
                <c:pt idx="28">
                  <c:v>2.0751716666666682</c:v>
                </c:pt>
                <c:pt idx="29">
                  <c:v>2.3899163333333333</c:v>
                </c:pt>
              </c:numCache>
            </c:numRef>
          </c:yVal>
          <c:smooth val="1"/>
        </c:ser>
        <c:ser>
          <c:idx val="3"/>
          <c:order val="3"/>
          <c:tx>
            <c:strRef>
              <c:f>Promedios!$A$6:$B$6</c:f>
              <c:strCache>
                <c:ptCount val="1"/>
                <c:pt idx="0">
                  <c:v>S. aureus  - SEP</c:v>
                </c:pt>
              </c:strCache>
            </c:strRef>
          </c:tx>
          <c:spPr>
            <a:ln w="12700">
              <a:solidFill>
                <a:srgbClr val="7030A0"/>
              </a:solidFill>
            </a:ln>
          </c:spPr>
          <c:marker>
            <c:symbol val="triangle"/>
            <c:size val="4"/>
            <c:spPr>
              <a:noFill/>
              <a:ln w="6350">
                <a:solidFill>
                  <a:srgbClr val="7030A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Promedios!$C$6:$AF$6</c:f>
              <c:numCache>
                <c:formatCode>General</c:formatCode>
                <c:ptCount val="30"/>
                <c:pt idx="0">
                  <c:v>8.5603333333333746E-3</c:v>
                </c:pt>
                <c:pt idx="1">
                  <c:v>5.1800000000000012E-4</c:v>
                </c:pt>
                <c:pt idx="2">
                  <c:v>-3.6860000000000052E-3</c:v>
                </c:pt>
                <c:pt idx="3">
                  <c:v>-3.6046666666666909E-3</c:v>
                </c:pt>
                <c:pt idx="4">
                  <c:v>-5.9106666666666934E-3</c:v>
                </c:pt>
                <c:pt idx="5">
                  <c:v>-2.6380000000000002E-3</c:v>
                </c:pt>
                <c:pt idx="6">
                  <c:v>-7.100000000000056E-5</c:v>
                </c:pt>
                <c:pt idx="7">
                  <c:v>2.3173333333333392E-3</c:v>
                </c:pt>
                <c:pt idx="8">
                  <c:v>1.9260000000000169E-3</c:v>
                </c:pt>
                <c:pt idx="9">
                  <c:v>2.5886666666666692E-3</c:v>
                </c:pt>
                <c:pt idx="10">
                  <c:v>7.7153333333334012E-3</c:v>
                </c:pt>
                <c:pt idx="11">
                  <c:v>1.271133333333334E-2</c:v>
                </c:pt>
                <c:pt idx="12">
                  <c:v>1.5179E-2</c:v>
                </c:pt>
                <c:pt idx="13">
                  <c:v>1.4126333333333333E-2</c:v>
                </c:pt>
                <c:pt idx="14">
                  <c:v>1.0151333333333333E-2</c:v>
                </c:pt>
                <c:pt idx="15">
                  <c:v>1.0416E-2</c:v>
                </c:pt>
                <c:pt idx="16">
                  <c:v>1.3419666666666668E-2</c:v>
                </c:pt>
                <c:pt idx="17">
                  <c:v>2.3079000000000002E-2</c:v>
                </c:pt>
                <c:pt idx="18">
                  <c:v>2.3100333333333334E-2</c:v>
                </c:pt>
                <c:pt idx="19">
                  <c:v>3.2197333333333342E-2</c:v>
                </c:pt>
                <c:pt idx="20">
                  <c:v>3.820666666666668E-2</c:v>
                </c:pt>
                <c:pt idx="21">
                  <c:v>4.6075666666666668E-2</c:v>
                </c:pt>
                <c:pt idx="22">
                  <c:v>4.5851666666666673E-2</c:v>
                </c:pt>
                <c:pt idx="23">
                  <c:v>5.8210333333333523E-2</c:v>
                </c:pt>
                <c:pt idx="24">
                  <c:v>7.6340666666666668E-2</c:v>
                </c:pt>
                <c:pt idx="25">
                  <c:v>0.10060533333333339</c:v>
                </c:pt>
                <c:pt idx="26">
                  <c:v>0.13058733333333344</c:v>
                </c:pt>
                <c:pt idx="27">
                  <c:v>0.15187933333333445</c:v>
                </c:pt>
                <c:pt idx="28">
                  <c:v>0.15245766666666671</c:v>
                </c:pt>
                <c:pt idx="29">
                  <c:v>0.15057066666666666</c:v>
                </c:pt>
              </c:numCache>
            </c:numRef>
          </c:yVal>
          <c:smooth val="1"/>
        </c:ser>
        <c:ser>
          <c:idx val="4"/>
          <c:order val="4"/>
          <c:tx>
            <c:strRef>
              <c:f>Promedios!$A$7:$B$7</c:f>
              <c:strCache>
                <c:ptCount val="1"/>
                <c:pt idx="0">
                  <c:v>CN2  - SAU</c:v>
                </c:pt>
              </c:strCache>
            </c:strRef>
          </c:tx>
          <c:spPr>
            <a:ln w="12700">
              <a:solidFill>
                <a:srgbClr val="00B050"/>
              </a:solidFill>
            </a:ln>
          </c:spPr>
          <c:marker>
            <c:symbol val="star"/>
            <c:size val="4"/>
            <c:spPr>
              <a:noFill/>
              <a:ln w="6350">
                <a:solidFill>
                  <a:srgbClr val="00B05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Promedios!$C$7:$AF$7</c:f>
              <c:numCache>
                <c:formatCode>General</c:formatCode>
                <c:ptCount val="30"/>
                <c:pt idx="0">
                  <c:v>-8.3450000000000208E-3</c:v>
                </c:pt>
                <c:pt idx="1">
                  <c:v>-5.8885000000000014E-3</c:v>
                </c:pt>
                <c:pt idx="2">
                  <c:v>-3.6785000000000251E-3</c:v>
                </c:pt>
                <c:pt idx="3">
                  <c:v>-2.2580000000000052E-3</c:v>
                </c:pt>
                <c:pt idx="4">
                  <c:v>-2.8765000000000002E-3</c:v>
                </c:pt>
                <c:pt idx="5">
                  <c:v>-1.8360000000000128E-3</c:v>
                </c:pt>
                <c:pt idx="6">
                  <c:v>-1.8745000000000122E-3</c:v>
                </c:pt>
                <c:pt idx="7">
                  <c:v>-1.6530000000000108E-3</c:v>
                </c:pt>
                <c:pt idx="8">
                  <c:v>-9.415000000000095E-4</c:v>
                </c:pt>
                <c:pt idx="9">
                  <c:v>6.3750000000000482E-4</c:v>
                </c:pt>
                <c:pt idx="10">
                  <c:v>1.7510000000000021E-3</c:v>
                </c:pt>
                <c:pt idx="11">
                  <c:v>1.6720000000000148E-3</c:v>
                </c:pt>
                <c:pt idx="12">
                  <c:v>3.4770000000000092E-3</c:v>
                </c:pt>
                <c:pt idx="13">
                  <c:v>2.8725000000000001E-3</c:v>
                </c:pt>
                <c:pt idx="14">
                  <c:v>2.7930000000000238E-3</c:v>
                </c:pt>
                <c:pt idx="15">
                  <c:v>1.5695000000000001E-3</c:v>
                </c:pt>
                <c:pt idx="16">
                  <c:v>1.7505000000000081E-3</c:v>
                </c:pt>
                <c:pt idx="17">
                  <c:v>1.2000000000000082E-4</c:v>
                </c:pt>
                <c:pt idx="18">
                  <c:v>-6.4100000000000506E-4</c:v>
                </c:pt>
                <c:pt idx="19">
                  <c:v>-6.3049999999999998E-4</c:v>
                </c:pt>
                <c:pt idx="20">
                  <c:v>-7.4800000000000723E-4</c:v>
                </c:pt>
                <c:pt idx="21">
                  <c:v>-9.4950000000000958E-4</c:v>
                </c:pt>
                <c:pt idx="22">
                  <c:v>-1.3155E-3</c:v>
                </c:pt>
                <c:pt idx="23">
                  <c:v>-1.1490000000000061E-3</c:v>
                </c:pt>
                <c:pt idx="24">
                  <c:v>-2.1240000000000052E-3</c:v>
                </c:pt>
                <c:pt idx="25">
                  <c:v>-1.5539999999999998E-3</c:v>
                </c:pt>
                <c:pt idx="26">
                  <c:v>2.9550000000000014E-4</c:v>
                </c:pt>
                <c:pt idx="27">
                  <c:v>5.1350000000000024E-3</c:v>
                </c:pt>
                <c:pt idx="28">
                  <c:v>1.453E-2</c:v>
                </c:pt>
                <c:pt idx="29">
                  <c:v>3.5604000000000011E-2</c:v>
                </c:pt>
              </c:numCache>
            </c:numRef>
          </c:yVal>
          <c:smooth val="1"/>
        </c:ser>
        <c:ser>
          <c:idx val="5"/>
          <c:order val="5"/>
          <c:tx>
            <c:strRef>
              <c:f>Promedios!$A$8:$B$8</c:f>
              <c:strCache>
                <c:ptCount val="1"/>
                <c:pt idx="0">
                  <c:v>CN2  - SEP</c:v>
                </c:pt>
              </c:strCache>
            </c:strRef>
          </c:tx>
          <c:spPr>
            <a:ln w="12700">
              <a:solidFill>
                <a:srgbClr val="00B050"/>
              </a:solidFill>
            </a:ln>
          </c:spPr>
          <c:marker>
            <c:symbol val="x"/>
            <c:size val="4"/>
            <c:spPr>
              <a:noFill/>
              <a:ln w="6350">
                <a:solidFill>
                  <a:srgbClr val="00B05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Promedios!$C$8:$AF$8</c:f>
              <c:numCache>
                <c:formatCode>General</c:formatCode>
                <c:ptCount val="30"/>
                <c:pt idx="0">
                  <c:v>-1.7822000000000001E-2</c:v>
                </c:pt>
                <c:pt idx="1">
                  <c:v>3.150000000000024E-4</c:v>
                </c:pt>
                <c:pt idx="2">
                  <c:v>7.7865000000000521E-3</c:v>
                </c:pt>
                <c:pt idx="3">
                  <c:v>6.5895000000000406E-3</c:v>
                </c:pt>
                <c:pt idx="4">
                  <c:v>1.2985500000000089E-2</c:v>
                </c:pt>
                <c:pt idx="5">
                  <c:v>3.9795000000000056E-3</c:v>
                </c:pt>
                <c:pt idx="6">
                  <c:v>-1.7380000000000095E-3</c:v>
                </c:pt>
                <c:pt idx="7">
                  <c:v>-5.5844999999999992E-3</c:v>
                </c:pt>
                <c:pt idx="8">
                  <c:v>-6.295000000000043E-4</c:v>
                </c:pt>
                <c:pt idx="9">
                  <c:v>-5.8825000000000014E-3</c:v>
                </c:pt>
                <c:pt idx="10">
                  <c:v>-6.5385000000000104E-3</c:v>
                </c:pt>
                <c:pt idx="11">
                  <c:v>-2.6400000000000212E-3</c:v>
                </c:pt>
                <c:pt idx="12">
                  <c:v>-2.8800000000000012E-4</c:v>
                </c:pt>
                <c:pt idx="13">
                  <c:v>-8.0755000000000948E-3</c:v>
                </c:pt>
                <c:pt idx="14">
                  <c:v>-1.8490500000000003E-2</c:v>
                </c:pt>
                <c:pt idx="15">
                  <c:v>-2.7087500000000202E-2</c:v>
                </c:pt>
                <c:pt idx="16">
                  <c:v>-2.7460500000000002E-2</c:v>
                </c:pt>
                <c:pt idx="17">
                  <c:v>-2.6010000000000002E-2</c:v>
                </c:pt>
                <c:pt idx="18">
                  <c:v>-1.8426000000000001E-2</c:v>
                </c:pt>
                <c:pt idx="19">
                  <c:v>-1.5764499999999997E-2</c:v>
                </c:pt>
                <c:pt idx="20">
                  <c:v>-7.7220000000000014E-3</c:v>
                </c:pt>
                <c:pt idx="21">
                  <c:v>-1.2680500000000094E-2</c:v>
                </c:pt>
                <c:pt idx="22">
                  <c:v>-1.4713499999999997E-2</c:v>
                </c:pt>
                <c:pt idx="23">
                  <c:v>-1.7079499999999997E-2</c:v>
                </c:pt>
                <c:pt idx="24">
                  <c:v>-1.2478999999999924E-2</c:v>
                </c:pt>
                <c:pt idx="25">
                  <c:v>-4.5524999999999993E-3</c:v>
                </c:pt>
                <c:pt idx="26">
                  <c:v>7.6045000000000019E-3</c:v>
                </c:pt>
                <c:pt idx="27">
                  <c:v>1.9411000000000001E-2</c:v>
                </c:pt>
                <c:pt idx="28">
                  <c:v>1.7344500000000023E-2</c:v>
                </c:pt>
                <c:pt idx="29">
                  <c:v>2.3393499999999977E-2</c:v>
                </c:pt>
              </c:numCache>
            </c:numRef>
          </c:yVal>
          <c:smooth val="1"/>
        </c:ser>
        <c:ser>
          <c:idx val="6"/>
          <c:order val="6"/>
          <c:tx>
            <c:strRef>
              <c:f>Promedios!$A$9:$B$9</c:f>
              <c:strCache>
                <c:ptCount val="1"/>
                <c:pt idx="0">
                  <c:v>CN1  - SAU</c:v>
                </c:pt>
              </c:strCache>
            </c:strRef>
          </c:tx>
          <c:spPr>
            <a:ln w="12700">
              <a:solidFill>
                <a:srgbClr val="F79646"/>
              </a:solidFill>
            </a:ln>
          </c:spPr>
          <c:marker>
            <c:symbol val="star"/>
            <c:size val="4"/>
            <c:spPr>
              <a:no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Promedios!$C$9:$AF$9</c:f>
              <c:numCache>
                <c:formatCode>General</c:formatCode>
                <c:ptCount val="30"/>
                <c:pt idx="0">
                  <c:v>5.4895000000000438E-3</c:v>
                </c:pt>
                <c:pt idx="1">
                  <c:v>-7.9000000000000673E-4</c:v>
                </c:pt>
                <c:pt idx="2">
                  <c:v>-2.3600000000000001E-3</c:v>
                </c:pt>
                <c:pt idx="3">
                  <c:v>-1.7555000000000001E-3</c:v>
                </c:pt>
                <c:pt idx="4">
                  <c:v>-1.6555000000000061E-3</c:v>
                </c:pt>
                <c:pt idx="5">
                  <c:v>-1.7515E-3</c:v>
                </c:pt>
                <c:pt idx="6">
                  <c:v>-9.6250000000000567E-4</c:v>
                </c:pt>
                <c:pt idx="7">
                  <c:v>5.4350000000000546E-4</c:v>
                </c:pt>
                <c:pt idx="8">
                  <c:v>1.0530000000000001E-3</c:v>
                </c:pt>
                <c:pt idx="9">
                  <c:v>2.1890000000000052E-3</c:v>
                </c:pt>
                <c:pt idx="10">
                  <c:v>3.0960000000000002E-3</c:v>
                </c:pt>
                <c:pt idx="11">
                  <c:v>5.4129999999999994E-3</c:v>
                </c:pt>
                <c:pt idx="12">
                  <c:v>8.6980000000000026E-3</c:v>
                </c:pt>
                <c:pt idx="13">
                  <c:v>1.0422500000000093E-2</c:v>
                </c:pt>
                <c:pt idx="14">
                  <c:v>1.2262E-2</c:v>
                </c:pt>
                <c:pt idx="15">
                  <c:v>1.3802000000000092E-2</c:v>
                </c:pt>
                <c:pt idx="16">
                  <c:v>1.7040000000000003E-2</c:v>
                </c:pt>
                <c:pt idx="17">
                  <c:v>1.9998999999999999E-2</c:v>
                </c:pt>
                <c:pt idx="18">
                  <c:v>2.2592500000000001E-2</c:v>
                </c:pt>
                <c:pt idx="19">
                  <c:v>2.5026E-2</c:v>
                </c:pt>
                <c:pt idx="20">
                  <c:v>2.7764500000000001E-2</c:v>
                </c:pt>
                <c:pt idx="21">
                  <c:v>3.1822500000000004E-2</c:v>
                </c:pt>
                <c:pt idx="22">
                  <c:v>3.4386E-2</c:v>
                </c:pt>
                <c:pt idx="23">
                  <c:v>3.8239499999999996E-2</c:v>
                </c:pt>
                <c:pt idx="24">
                  <c:v>4.1678999999999966E-2</c:v>
                </c:pt>
                <c:pt idx="25">
                  <c:v>4.7181000000000001E-2</c:v>
                </c:pt>
                <c:pt idx="26">
                  <c:v>5.31745E-2</c:v>
                </c:pt>
                <c:pt idx="27">
                  <c:v>6.2494000000000417E-2</c:v>
                </c:pt>
                <c:pt idx="28">
                  <c:v>7.0905999999999997E-2</c:v>
                </c:pt>
                <c:pt idx="29">
                  <c:v>8.2837000000000022E-2</c:v>
                </c:pt>
              </c:numCache>
            </c:numRef>
          </c:yVal>
          <c:smooth val="1"/>
        </c:ser>
        <c:ser>
          <c:idx val="7"/>
          <c:order val="7"/>
          <c:tx>
            <c:strRef>
              <c:f>Promedios!$A$10:$B$10</c:f>
              <c:strCache>
                <c:ptCount val="1"/>
                <c:pt idx="0">
                  <c:v>CN1  - SEP</c:v>
                </c:pt>
              </c:strCache>
            </c:strRef>
          </c:tx>
          <c:spPr>
            <a:ln w="12700">
              <a:solidFill>
                <a:srgbClr val="F79646"/>
              </a:solidFill>
            </a:ln>
          </c:spPr>
          <c:marker>
            <c:symbol val="x"/>
            <c:size val="4"/>
            <c:spPr>
              <a:no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Promedios!$C$10:$AF$10</c:f>
              <c:numCache>
                <c:formatCode>General</c:formatCode>
                <c:ptCount val="30"/>
                <c:pt idx="0">
                  <c:v>9.9110000000000066E-3</c:v>
                </c:pt>
                <c:pt idx="1">
                  <c:v>-2.4194999999999998E-3</c:v>
                </c:pt>
                <c:pt idx="2">
                  <c:v>-3.3115000000000002E-3</c:v>
                </c:pt>
                <c:pt idx="3">
                  <c:v>1.5780000000000119E-3</c:v>
                </c:pt>
                <c:pt idx="4">
                  <c:v>-6.1219999999999998E-3</c:v>
                </c:pt>
                <c:pt idx="5">
                  <c:v>-6.2950000000000124E-3</c:v>
                </c:pt>
                <c:pt idx="6">
                  <c:v>-3.3740000000000011E-3</c:v>
                </c:pt>
                <c:pt idx="7">
                  <c:v>2.8494999999999996E-3</c:v>
                </c:pt>
                <c:pt idx="8">
                  <c:v>4.0770000000000034E-3</c:v>
                </c:pt>
                <c:pt idx="9">
                  <c:v>3.1050000000000092E-3</c:v>
                </c:pt>
                <c:pt idx="10">
                  <c:v>5.9740000000000114E-3</c:v>
                </c:pt>
                <c:pt idx="11">
                  <c:v>1.2593999999999998E-2</c:v>
                </c:pt>
                <c:pt idx="12">
                  <c:v>1.5751500000000005E-2</c:v>
                </c:pt>
                <c:pt idx="13">
                  <c:v>1.7299000000000002E-2</c:v>
                </c:pt>
                <c:pt idx="14">
                  <c:v>2.0708999999999998E-2</c:v>
                </c:pt>
                <c:pt idx="15">
                  <c:v>3.1183000000000016E-2</c:v>
                </c:pt>
                <c:pt idx="16">
                  <c:v>3.4627000000000005E-2</c:v>
                </c:pt>
                <c:pt idx="17">
                  <c:v>4.15535E-2</c:v>
                </c:pt>
                <c:pt idx="18">
                  <c:v>4.8564500000000003E-2</c:v>
                </c:pt>
                <c:pt idx="19">
                  <c:v>5.7164000000000013E-2</c:v>
                </c:pt>
                <c:pt idx="20">
                  <c:v>5.4558000000000023E-2</c:v>
                </c:pt>
                <c:pt idx="21">
                  <c:v>5.8384500000000013E-2</c:v>
                </c:pt>
                <c:pt idx="22">
                  <c:v>7.0942000000000019E-2</c:v>
                </c:pt>
                <c:pt idx="23">
                  <c:v>8.2380999999999996E-2</c:v>
                </c:pt>
                <c:pt idx="24">
                  <c:v>8.4745000000000265E-2</c:v>
                </c:pt>
                <c:pt idx="25">
                  <c:v>8.9312000000000002E-2</c:v>
                </c:pt>
                <c:pt idx="26">
                  <c:v>9.7951500000000025E-2</c:v>
                </c:pt>
                <c:pt idx="27">
                  <c:v>0.10429350000000079</c:v>
                </c:pt>
                <c:pt idx="28">
                  <c:v>0.1110415</c:v>
                </c:pt>
                <c:pt idx="29">
                  <c:v>0.12209700000000002</c:v>
                </c:pt>
              </c:numCache>
            </c:numRef>
          </c:yVal>
          <c:smooth val="1"/>
        </c:ser>
        <c:ser>
          <c:idx val="8"/>
          <c:order val="8"/>
          <c:tx>
            <c:strRef>
              <c:f>Promedios!$A$11:$B$11</c:f>
              <c:strCache>
                <c:ptCount val="1"/>
                <c:pt idx="0">
                  <c:v>Umbral   </c:v>
                </c:pt>
              </c:strCache>
            </c:strRef>
          </c:tx>
          <c:spPr>
            <a:ln w="12700">
              <a:solidFill>
                <a:srgbClr val="1F497D">
                  <a:lumMod val="60000"/>
                  <a:lumOff val="40000"/>
                </a:srgbClr>
              </a:solidFill>
              <a:prstDash val="sysDash"/>
            </a:ln>
          </c:spPr>
          <c:marker>
            <c:symbol val="none"/>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Promedios!$C$11:$AF$11</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90124672"/>
        <c:axId val="90126592"/>
      </c:scatterChart>
      <c:valAx>
        <c:axId val="90124672"/>
        <c:scaling>
          <c:orientation val="minMax"/>
        </c:scaling>
        <c:axPos val="b"/>
        <c:title>
          <c:tx>
            <c:rich>
              <a:bodyPr/>
              <a:lstStyle/>
              <a:p>
                <a:pPr>
                  <a:defRPr/>
                </a:pPr>
                <a:r>
                  <a:rPr lang="es-ES"/>
                  <a:t>Ciclos</a:t>
                </a:r>
              </a:p>
            </c:rich>
          </c:tx>
          <c:layout>
            <c:manualLayout>
              <c:xMode val="edge"/>
              <c:yMode val="edge"/>
              <c:x val="0.49287893758664469"/>
              <c:y val="0.80427505073714445"/>
            </c:manualLayout>
          </c:layout>
          <c:spPr>
            <a:noFill/>
          </c:spPr>
        </c:title>
        <c:majorTickMark val="none"/>
        <c:tickLblPos val="nextTo"/>
        <c:spPr>
          <a:noFill/>
          <a:ln w="12700">
            <a:solidFill>
              <a:schemeClr val="tx1"/>
            </a:solidFill>
          </a:ln>
        </c:spPr>
        <c:txPr>
          <a:bodyPr/>
          <a:lstStyle/>
          <a:p>
            <a:pPr>
              <a:defRPr sz="800"/>
            </a:pPr>
            <a:endParaRPr lang="es-ES"/>
          </a:p>
        </c:txPr>
        <c:crossAx val="90126592"/>
        <c:crosses val="autoZero"/>
        <c:crossBetween val="midCat"/>
      </c:valAx>
      <c:valAx>
        <c:axId val="90126592"/>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90124672"/>
        <c:crosses val="autoZero"/>
        <c:crossBetween val="midCat"/>
      </c:valAx>
    </c:plotArea>
    <c:legend>
      <c:legendPos val="b"/>
      <c:layout>
        <c:manualLayout>
          <c:xMode val="edge"/>
          <c:yMode val="edge"/>
          <c:x val="0"/>
          <c:y val="0.88341265432098759"/>
          <c:w val="0.99727932985208556"/>
          <c:h val="0.11631111111111112"/>
        </c:manualLayout>
      </c:layout>
      <c:spPr>
        <a:ln>
          <a:solidFill>
            <a:sysClr val="windowText" lastClr="000000"/>
          </a:solidFill>
        </a:ln>
        <a:effectLst/>
      </c:spPr>
      <c:txPr>
        <a:bodyPr/>
        <a:lstStyle/>
        <a:p>
          <a:pPr>
            <a:defRPr sz="12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685027331715214E-2"/>
          <c:y val="2.2252777777778E-2"/>
          <c:w val="0.87567907945412726"/>
          <c:h val="0.79667932098765437"/>
        </c:manualLayout>
      </c:layout>
      <c:scatterChart>
        <c:scatterStyle val="smoothMarker"/>
        <c:ser>
          <c:idx val="0"/>
          <c:order val="0"/>
          <c:tx>
            <c:strRef>
              <c:f>Promedios!$A$3:$B$3</c:f>
              <c:strCache>
                <c:ptCount val="1"/>
                <c:pt idx="0">
                  <c:v>S. pneumoniae  - SAG</c:v>
                </c:pt>
              </c:strCache>
            </c:strRef>
          </c:tx>
          <c:spPr>
            <a:ln w="12700">
              <a:solidFill>
                <a:srgbClr val="00B0F0"/>
              </a:solidFill>
              <a:prstDash val="solid"/>
            </a:ln>
          </c:spPr>
          <c:marker>
            <c:symbol val="square"/>
            <c:size val="4"/>
            <c:spPr>
              <a:no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Promedios!$C$3:$AF$3</c:f>
              <c:numCache>
                <c:formatCode>General</c:formatCode>
                <c:ptCount val="30"/>
                <c:pt idx="0">
                  <c:v>-1.0137999999999998E-2</c:v>
                </c:pt>
                <c:pt idx="1">
                  <c:v>-4.5000000000000023E-3</c:v>
                </c:pt>
                <c:pt idx="2">
                  <c:v>3.0440000000000211E-3</c:v>
                </c:pt>
                <c:pt idx="3">
                  <c:v>8.3063333333333565E-3</c:v>
                </c:pt>
                <c:pt idx="4">
                  <c:v>8.3973333333333365E-3</c:v>
                </c:pt>
                <c:pt idx="5">
                  <c:v>2.744333333333359E-3</c:v>
                </c:pt>
                <c:pt idx="6">
                  <c:v>1.4826666666666703E-3</c:v>
                </c:pt>
                <c:pt idx="7">
                  <c:v>7.1633333333333922E-4</c:v>
                </c:pt>
                <c:pt idx="8">
                  <c:v>-2.7500000000000016E-3</c:v>
                </c:pt>
                <c:pt idx="9">
                  <c:v>-7.3033333333334003E-3</c:v>
                </c:pt>
                <c:pt idx="10">
                  <c:v>-6.9043333333334003E-3</c:v>
                </c:pt>
                <c:pt idx="11">
                  <c:v>-9.3760000000000891E-3</c:v>
                </c:pt>
                <c:pt idx="12">
                  <c:v>-1.3061000000000007E-2</c:v>
                </c:pt>
                <c:pt idx="13">
                  <c:v>-1.5554666666666673E-2</c:v>
                </c:pt>
                <c:pt idx="14">
                  <c:v>-8.9050000000000813E-3</c:v>
                </c:pt>
                <c:pt idx="15">
                  <c:v>2.2566666666666696E-4</c:v>
                </c:pt>
                <c:pt idx="16">
                  <c:v>5.7123333333333861E-3</c:v>
                </c:pt>
                <c:pt idx="17">
                  <c:v>3.7916666666666836E-3</c:v>
                </c:pt>
                <c:pt idx="18">
                  <c:v>2.4353333333333336E-3</c:v>
                </c:pt>
                <c:pt idx="19">
                  <c:v>6.204666666666676E-3</c:v>
                </c:pt>
                <c:pt idx="20">
                  <c:v>1.3704666666666749E-2</c:v>
                </c:pt>
                <c:pt idx="21">
                  <c:v>2.1289666666666717E-2</c:v>
                </c:pt>
                <c:pt idx="22">
                  <c:v>2.495066666666667E-2</c:v>
                </c:pt>
                <c:pt idx="23">
                  <c:v>2.9194999999999988E-2</c:v>
                </c:pt>
                <c:pt idx="24">
                  <c:v>3.2919666666666715E-2</c:v>
                </c:pt>
                <c:pt idx="25">
                  <c:v>3.8356666666666671E-2</c:v>
                </c:pt>
                <c:pt idx="26">
                  <c:v>4.0162333333333911E-2</c:v>
                </c:pt>
                <c:pt idx="27">
                  <c:v>4.1286999999999997E-2</c:v>
                </c:pt>
                <c:pt idx="28">
                  <c:v>3.9188000000000001E-2</c:v>
                </c:pt>
                <c:pt idx="29">
                  <c:v>3.8285000000000055E-2</c:v>
                </c:pt>
              </c:numCache>
            </c:numRef>
          </c:yVal>
          <c:smooth val="1"/>
        </c:ser>
        <c:ser>
          <c:idx val="1"/>
          <c:order val="1"/>
          <c:tx>
            <c:strRef>
              <c:f>Promedios!$A$4:$B$4</c:f>
              <c:strCache>
                <c:ptCount val="1"/>
                <c:pt idx="0">
                  <c:v>S. pneumoniae  - SPN</c:v>
                </c:pt>
              </c:strCache>
            </c:strRef>
          </c:tx>
          <c:spPr>
            <a:ln w="12700">
              <a:solidFill>
                <a:srgbClr val="00B0F0"/>
              </a:solidFill>
            </a:ln>
          </c:spPr>
          <c:marker>
            <c:symbol val="square"/>
            <c:size val="4"/>
            <c:spPr>
              <a:solidFill>
                <a:srgbClr val="00B0F0"/>
              </a:solid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Promedios!$C$4:$AF$4</c:f>
              <c:numCache>
                <c:formatCode>General</c:formatCode>
                <c:ptCount val="30"/>
                <c:pt idx="0">
                  <c:v>4.4603333333333847E-3</c:v>
                </c:pt>
                <c:pt idx="1">
                  <c:v>3.5296666666666705E-3</c:v>
                </c:pt>
                <c:pt idx="2">
                  <c:v>6.163333333333383E-4</c:v>
                </c:pt>
                <c:pt idx="3">
                  <c:v>-2.3516666666666673E-3</c:v>
                </c:pt>
                <c:pt idx="4">
                  <c:v>-2.4343333333333352E-3</c:v>
                </c:pt>
                <c:pt idx="5">
                  <c:v>-7.4576666666666923E-3</c:v>
                </c:pt>
                <c:pt idx="6">
                  <c:v>-4.7076666666666734E-3</c:v>
                </c:pt>
                <c:pt idx="7">
                  <c:v>-2.2810000000000065E-3</c:v>
                </c:pt>
                <c:pt idx="8">
                  <c:v>2.1010000000000052E-3</c:v>
                </c:pt>
                <c:pt idx="9">
                  <c:v>8.5240000000000038E-3</c:v>
                </c:pt>
                <c:pt idx="10">
                  <c:v>2.9212666666666675E-2</c:v>
                </c:pt>
                <c:pt idx="11">
                  <c:v>5.8432666666666744E-2</c:v>
                </c:pt>
                <c:pt idx="12">
                  <c:v>0.10552966666666667</c:v>
                </c:pt>
                <c:pt idx="13">
                  <c:v>0.17444300000000129</c:v>
                </c:pt>
                <c:pt idx="14">
                  <c:v>0.26747933333333335</c:v>
                </c:pt>
                <c:pt idx="15">
                  <c:v>0.37069800000000008</c:v>
                </c:pt>
                <c:pt idx="16">
                  <c:v>0.47532566666666942</c:v>
                </c:pt>
                <c:pt idx="17">
                  <c:v>0.57641466666666652</c:v>
                </c:pt>
                <c:pt idx="18">
                  <c:v>0.68839500000000031</c:v>
                </c:pt>
                <c:pt idx="19">
                  <c:v>0.80393266666666652</c:v>
                </c:pt>
                <c:pt idx="20">
                  <c:v>0.92412566666666673</c:v>
                </c:pt>
                <c:pt idx="21">
                  <c:v>1.0461133333333341</c:v>
                </c:pt>
                <c:pt idx="22">
                  <c:v>1.1744163333333406</c:v>
                </c:pt>
                <c:pt idx="23">
                  <c:v>1.2981149999999999</c:v>
                </c:pt>
                <c:pt idx="24">
                  <c:v>1.4107519999999998</c:v>
                </c:pt>
                <c:pt idx="25">
                  <c:v>1.5257373333333335</c:v>
                </c:pt>
                <c:pt idx="26">
                  <c:v>1.6403030000000001</c:v>
                </c:pt>
                <c:pt idx="27">
                  <c:v>1.7642646666666668</c:v>
                </c:pt>
                <c:pt idx="28">
                  <c:v>1.8828003333333341</c:v>
                </c:pt>
                <c:pt idx="29">
                  <c:v>1.9999926666666681</c:v>
                </c:pt>
              </c:numCache>
            </c:numRef>
          </c:yVal>
          <c:smooth val="1"/>
        </c:ser>
        <c:ser>
          <c:idx val="2"/>
          <c:order val="2"/>
          <c:tx>
            <c:strRef>
              <c:f>Promedios!$A$5:$B$5</c:f>
              <c:strCache>
                <c:ptCount val="1"/>
                <c:pt idx="0">
                  <c:v>S. agalactiae  - SAG</c:v>
                </c:pt>
              </c:strCache>
            </c:strRef>
          </c:tx>
          <c:spPr>
            <a:ln w="12700">
              <a:solidFill>
                <a:srgbClr val="7030A0"/>
              </a:solidFill>
            </a:ln>
          </c:spPr>
          <c:marker>
            <c:symbol val="triangle"/>
            <c:size val="4"/>
            <c:spPr>
              <a:solidFill>
                <a:srgbClr val="7030A0"/>
              </a:solidFill>
              <a:ln w="6350">
                <a:solidFill>
                  <a:srgbClr val="7030A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Promedios!$C$5:$AF$5</c:f>
              <c:numCache>
                <c:formatCode>General</c:formatCode>
                <c:ptCount val="30"/>
                <c:pt idx="0">
                  <c:v>-1.9473333333333454E-3</c:v>
                </c:pt>
                <c:pt idx="1">
                  <c:v>-9.1033333333333591E-4</c:v>
                </c:pt>
                <c:pt idx="2">
                  <c:v>2.6300000000000113E-4</c:v>
                </c:pt>
                <c:pt idx="3">
                  <c:v>-1.5260000000000004E-3</c:v>
                </c:pt>
                <c:pt idx="4">
                  <c:v>8.1200000000000066E-4</c:v>
                </c:pt>
                <c:pt idx="5">
                  <c:v>4.7376666666666834E-3</c:v>
                </c:pt>
                <c:pt idx="6">
                  <c:v>6.5033333333334E-3</c:v>
                </c:pt>
                <c:pt idx="7">
                  <c:v>-1.8626666666666783E-3</c:v>
                </c:pt>
                <c:pt idx="8">
                  <c:v>-6.675000000000016E-3</c:v>
                </c:pt>
                <c:pt idx="9">
                  <c:v>6.0500000000000137E-4</c:v>
                </c:pt>
                <c:pt idx="10">
                  <c:v>1.3364666666666671E-2</c:v>
                </c:pt>
                <c:pt idx="11">
                  <c:v>2.0404333333333354E-2</c:v>
                </c:pt>
                <c:pt idx="12">
                  <c:v>2.7012000000000015E-2</c:v>
                </c:pt>
                <c:pt idx="13">
                  <c:v>4.4112333333334031E-2</c:v>
                </c:pt>
                <c:pt idx="14">
                  <c:v>6.832066666666671E-2</c:v>
                </c:pt>
                <c:pt idx="15">
                  <c:v>9.1239666666666747E-2</c:v>
                </c:pt>
                <c:pt idx="16">
                  <c:v>0.11148699999999998</c:v>
                </c:pt>
                <c:pt idx="17">
                  <c:v>0.13210599999999997</c:v>
                </c:pt>
                <c:pt idx="18">
                  <c:v>0.15839166666666671</c:v>
                </c:pt>
                <c:pt idx="19">
                  <c:v>0.18627733333333482</c:v>
                </c:pt>
                <c:pt idx="20">
                  <c:v>0.20807266666666666</c:v>
                </c:pt>
                <c:pt idx="21">
                  <c:v>0.22477000000000003</c:v>
                </c:pt>
                <c:pt idx="22">
                  <c:v>0.24384633333333497</c:v>
                </c:pt>
                <c:pt idx="23">
                  <c:v>0.26485700000000006</c:v>
                </c:pt>
                <c:pt idx="24">
                  <c:v>0.28253900000000004</c:v>
                </c:pt>
                <c:pt idx="25">
                  <c:v>0.3023893333333354</c:v>
                </c:pt>
                <c:pt idx="26">
                  <c:v>0.32289000000000206</c:v>
                </c:pt>
                <c:pt idx="27">
                  <c:v>0.34078933333333339</c:v>
                </c:pt>
                <c:pt idx="28">
                  <c:v>0.34943466666666873</c:v>
                </c:pt>
                <c:pt idx="29">
                  <c:v>0.36098833333333574</c:v>
                </c:pt>
              </c:numCache>
            </c:numRef>
          </c:yVal>
          <c:smooth val="1"/>
        </c:ser>
        <c:ser>
          <c:idx val="3"/>
          <c:order val="3"/>
          <c:tx>
            <c:strRef>
              <c:f>Promedios!$A$6:$B$6</c:f>
              <c:strCache>
                <c:ptCount val="1"/>
                <c:pt idx="0">
                  <c:v>S. agalactiae  - SPN</c:v>
                </c:pt>
              </c:strCache>
            </c:strRef>
          </c:tx>
          <c:spPr>
            <a:ln w="12700">
              <a:solidFill>
                <a:srgbClr val="7030A0"/>
              </a:solidFill>
            </a:ln>
          </c:spPr>
          <c:marker>
            <c:symbol val="triangle"/>
            <c:size val="4"/>
            <c:spPr>
              <a:noFill/>
              <a:ln w="6350">
                <a:solidFill>
                  <a:srgbClr val="7030A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Promedios!$C$6:$AF$6</c:f>
              <c:numCache>
                <c:formatCode>General</c:formatCode>
                <c:ptCount val="30"/>
                <c:pt idx="0">
                  <c:v>-1.3392333333333341E-2</c:v>
                </c:pt>
                <c:pt idx="1">
                  <c:v>-6.6700000000000379E-3</c:v>
                </c:pt>
                <c:pt idx="2">
                  <c:v>4.607E-3</c:v>
                </c:pt>
                <c:pt idx="3">
                  <c:v>9.5570000000000065E-3</c:v>
                </c:pt>
                <c:pt idx="4">
                  <c:v>9.7113333333333322E-3</c:v>
                </c:pt>
                <c:pt idx="5">
                  <c:v>5.9446666666666823E-3</c:v>
                </c:pt>
                <c:pt idx="6">
                  <c:v>6.0463333333334044E-3</c:v>
                </c:pt>
                <c:pt idx="7">
                  <c:v>4.8400000000000136E-4</c:v>
                </c:pt>
                <c:pt idx="8">
                  <c:v>-7.1406666666666823E-3</c:v>
                </c:pt>
                <c:pt idx="9">
                  <c:v>-9.1470000000000006E-3</c:v>
                </c:pt>
                <c:pt idx="10">
                  <c:v>-8.076000000000012E-3</c:v>
                </c:pt>
                <c:pt idx="11">
                  <c:v>-1.0090666666666671E-2</c:v>
                </c:pt>
                <c:pt idx="12">
                  <c:v>-1.64916666666667E-2</c:v>
                </c:pt>
                <c:pt idx="13">
                  <c:v>-1.9220333333333461E-2</c:v>
                </c:pt>
                <c:pt idx="14">
                  <c:v>-1.6633999999999999E-2</c:v>
                </c:pt>
                <c:pt idx="15">
                  <c:v>-1.4622999999999997E-2</c:v>
                </c:pt>
                <c:pt idx="16">
                  <c:v>-1.4539000000000002E-2</c:v>
                </c:pt>
                <c:pt idx="17">
                  <c:v>-1.9392000000000041E-2</c:v>
                </c:pt>
                <c:pt idx="18">
                  <c:v>-2.0084666666666685E-2</c:v>
                </c:pt>
                <c:pt idx="19">
                  <c:v>-1.7381333333333349E-2</c:v>
                </c:pt>
                <c:pt idx="20">
                  <c:v>-1.6668000000000009E-2</c:v>
                </c:pt>
                <c:pt idx="21">
                  <c:v>-2.1377000000000056E-2</c:v>
                </c:pt>
                <c:pt idx="22">
                  <c:v>-2.5898666666666684E-2</c:v>
                </c:pt>
                <c:pt idx="23">
                  <c:v>-2.3809000000000021E-2</c:v>
                </c:pt>
                <c:pt idx="24">
                  <c:v>-2.1484333333333355E-2</c:v>
                </c:pt>
                <c:pt idx="25">
                  <c:v>-1.9250000000000003E-2</c:v>
                </c:pt>
                <c:pt idx="26">
                  <c:v>-2.3614666666666676E-2</c:v>
                </c:pt>
                <c:pt idx="27">
                  <c:v>-3.0513666666666685E-2</c:v>
                </c:pt>
                <c:pt idx="28">
                  <c:v>-3.7338333333333355E-2</c:v>
                </c:pt>
                <c:pt idx="29">
                  <c:v>-4.2882000000000392E-2</c:v>
                </c:pt>
              </c:numCache>
            </c:numRef>
          </c:yVal>
          <c:smooth val="1"/>
        </c:ser>
        <c:ser>
          <c:idx val="4"/>
          <c:order val="4"/>
          <c:tx>
            <c:strRef>
              <c:f>Promedios!$A$7:$B$7</c:f>
              <c:strCache>
                <c:ptCount val="1"/>
                <c:pt idx="0">
                  <c:v>CN2  - SAG</c:v>
                </c:pt>
              </c:strCache>
            </c:strRef>
          </c:tx>
          <c:spPr>
            <a:ln w="12700">
              <a:solidFill>
                <a:srgbClr val="F79646"/>
              </a:solidFill>
            </a:ln>
          </c:spPr>
          <c:marker>
            <c:symbol val="star"/>
            <c:size val="3"/>
            <c:spPr>
              <a:no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Promedios!$C$7:$AF$7</c:f>
              <c:numCache>
                <c:formatCode>General</c:formatCode>
                <c:ptCount val="30"/>
                <c:pt idx="0">
                  <c:v>1.3149999999999881E-4</c:v>
                </c:pt>
                <c:pt idx="1">
                  <c:v>-5.1474999999999993E-3</c:v>
                </c:pt>
                <c:pt idx="2">
                  <c:v>-8.2850000000000144E-4</c:v>
                </c:pt>
                <c:pt idx="3">
                  <c:v>3.3260000000000013E-3</c:v>
                </c:pt>
                <c:pt idx="4">
                  <c:v>1.0935000000000001E-3</c:v>
                </c:pt>
                <c:pt idx="5">
                  <c:v>1.1370000000000043E-3</c:v>
                </c:pt>
                <c:pt idx="6">
                  <c:v>4.3750000000000004E-3</c:v>
                </c:pt>
                <c:pt idx="7">
                  <c:v>2.5365000000000001E-3</c:v>
                </c:pt>
                <c:pt idx="8">
                  <c:v>-2.3730000000000005E-3</c:v>
                </c:pt>
                <c:pt idx="9">
                  <c:v>-4.2500000000000012E-3</c:v>
                </c:pt>
                <c:pt idx="10">
                  <c:v>-1.9565000000000147E-3</c:v>
                </c:pt>
                <c:pt idx="11">
                  <c:v>-2.4729999999999995E-3</c:v>
                </c:pt>
                <c:pt idx="12">
                  <c:v>-5.5400000000000033E-3</c:v>
                </c:pt>
                <c:pt idx="13">
                  <c:v>-9.5830000000000064E-3</c:v>
                </c:pt>
                <c:pt idx="14">
                  <c:v>-9.9370000000000066E-3</c:v>
                </c:pt>
                <c:pt idx="15">
                  <c:v>-9.4665000000000998E-3</c:v>
                </c:pt>
                <c:pt idx="16">
                  <c:v>-1.2166E-2</c:v>
                </c:pt>
                <c:pt idx="17">
                  <c:v>-1.3488500000000091E-2</c:v>
                </c:pt>
                <c:pt idx="18">
                  <c:v>-1.6184000000000018E-2</c:v>
                </c:pt>
                <c:pt idx="19">
                  <c:v>-1.6015000000000001E-2</c:v>
                </c:pt>
                <c:pt idx="20">
                  <c:v>-2.0480000000000012E-2</c:v>
                </c:pt>
                <c:pt idx="21">
                  <c:v>-2.4612499999999978E-2</c:v>
                </c:pt>
                <c:pt idx="22">
                  <c:v>-3.1449500000000033E-2</c:v>
                </c:pt>
                <c:pt idx="23">
                  <c:v>-2.9441000000000023E-2</c:v>
                </c:pt>
                <c:pt idx="24">
                  <c:v>-2.5159000000000011E-2</c:v>
                </c:pt>
                <c:pt idx="25">
                  <c:v>-2.6453500000000008E-2</c:v>
                </c:pt>
                <c:pt idx="26">
                  <c:v>-3.7719500000000031E-2</c:v>
                </c:pt>
                <c:pt idx="27">
                  <c:v>-4.26215E-2</c:v>
                </c:pt>
                <c:pt idx="28">
                  <c:v>-3.7236500000000096E-2</c:v>
                </c:pt>
                <c:pt idx="29">
                  <c:v>-3.5267500000000021E-2</c:v>
                </c:pt>
              </c:numCache>
            </c:numRef>
          </c:yVal>
          <c:smooth val="1"/>
        </c:ser>
        <c:ser>
          <c:idx val="5"/>
          <c:order val="5"/>
          <c:tx>
            <c:strRef>
              <c:f>Promedios!$A$8:$B$8</c:f>
              <c:strCache>
                <c:ptCount val="1"/>
                <c:pt idx="0">
                  <c:v>CN2  - SPN</c:v>
                </c:pt>
              </c:strCache>
            </c:strRef>
          </c:tx>
          <c:spPr>
            <a:ln w="12700">
              <a:solidFill>
                <a:srgbClr val="F79646"/>
              </a:solidFill>
            </a:ln>
          </c:spPr>
          <c:marker>
            <c:symbol val="plus"/>
            <c:size val="3"/>
            <c:spPr>
              <a:no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Promedios!$C$8:$AF$8</c:f>
              <c:numCache>
                <c:formatCode>General</c:formatCode>
                <c:ptCount val="30"/>
                <c:pt idx="0">
                  <c:v>8.3830000000000154E-3</c:v>
                </c:pt>
                <c:pt idx="1">
                  <c:v>9.2250000000000123E-4</c:v>
                </c:pt>
                <c:pt idx="2">
                  <c:v>-1.4670000000000041E-3</c:v>
                </c:pt>
                <c:pt idx="3">
                  <c:v>-4.0270000000000002E-3</c:v>
                </c:pt>
                <c:pt idx="4">
                  <c:v>-5.1320000000000003E-3</c:v>
                </c:pt>
                <c:pt idx="5">
                  <c:v>-6.6929999999999993E-3</c:v>
                </c:pt>
                <c:pt idx="6">
                  <c:v>-3.6200000000000327E-4</c:v>
                </c:pt>
                <c:pt idx="7">
                  <c:v>1.1460000000000109E-3</c:v>
                </c:pt>
                <c:pt idx="8">
                  <c:v>2.8290000000000012E-3</c:v>
                </c:pt>
                <c:pt idx="9">
                  <c:v>4.4000000000000133E-3</c:v>
                </c:pt>
                <c:pt idx="10">
                  <c:v>1.2545000000000002E-2</c:v>
                </c:pt>
                <c:pt idx="11">
                  <c:v>1.8915500000000054E-2</c:v>
                </c:pt>
                <c:pt idx="12">
                  <c:v>2.4344999999999999E-2</c:v>
                </c:pt>
                <c:pt idx="13">
                  <c:v>2.7673000000000305E-2</c:v>
                </c:pt>
                <c:pt idx="14">
                  <c:v>3.3022500000000003E-2</c:v>
                </c:pt>
                <c:pt idx="15">
                  <c:v>3.6684000000000036E-2</c:v>
                </c:pt>
                <c:pt idx="16">
                  <c:v>3.6726000000000002E-2</c:v>
                </c:pt>
                <c:pt idx="17">
                  <c:v>4.1071999999999977E-2</c:v>
                </c:pt>
                <c:pt idx="18">
                  <c:v>4.7203500000000009E-2</c:v>
                </c:pt>
                <c:pt idx="19">
                  <c:v>5.2720500000000031E-2</c:v>
                </c:pt>
                <c:pt idx="20">
                  <c:v>5.0915000000000023E-2</c:v>
                </c:pt>
                <c:pt idx="21">
                  <c:v>5.3488000000000022E-2</c:v>
                </c:pt>
                <c:pt idx="22">
                  <c:v>5.5291500000000007E-2</c:v>
                </c:pt>
                <c:pt idx="23">
                  <c:v>6.434800000000003E-2</c:v>
                </c:pt>
                <c:pt idx="24">
                  <c:v>7.1616500000000013E-2</c:v>
                </c:pt>
                <c:pt idx="25">
                  <c:v>7.3114500000000027E-2</c:v>
                </c:pt>
                <c:pt idx="26">
                  <c:v>6.7200000000000024E-2</c:v>
                </c:pt>
                <c:pt idx="27">
                  <c:v>7.1800500000000003E-2</c:v>
                </c:pt>
                <c:pt idx="28">
                  <c:v>8.6780000000000024E-2</c:v>
                </c:pt>
                <c:pt idx="29">
                  <c:v>9.8298500000000122E-2</c:v>
                </c:pt>
              </c:numCache>
            </c:numRef>
          </c:yVal>
          <c:smooth val="1"/>
        </c:ser>
        <c:ser>
          <c:idx val="6"/>
          <c:order val="6"/>
          <c:tx>
            <c:strRef>
              <c:f>Promedios!$A$9:$B$9</c:f>
              <c:strCache>
                <c:ptCount val="1"/>
                <c:pt idx="0">
                  <c:v>CN1  - SAG</c:v>
                </c:pt>
              </c:strCache>
            </c:strRef>
          </c:tx>
          <c:spPr>
            <a:ln w="12700">
              <a:solidFill>
                <a:srgbClr val="9BBB59"/>
              </a:solidFill>
            </a:ln>
          </c:spPr>
          <c:marker>
            <c:symbol val="star"/>
            <c:size val="3"/>
            <c:spPr>
              <a:noFill/>
              <a:ln w="6350">
                <a:solidFill>
                  <a:srgbClr val="9BBB5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Promedios!$C$9:$AF$9</c:f>
              <c:numCache>
                <c:formatCode>General</c:formatCode>
                <c:ptCount val="30"/>
                <c:pt idx="0">
                  <c:v>-1.4280000000000048E-3</c:v>
                </c:pt>
                <c:pt idx="1">
                  <c:v>-1.0505000000000043E-3</c:v>
                </c:pt>
                <c:pt idx="2">
                  <c:v>1.3405000000000081E-3</c:v>
                </c:pt>
                <c:pt idx="3">
                  <c:v>1.3865000000000101E-3</c:v>
                </c:pt>
                <c:pt idx="4">
                  <c:v>-6.4500000000000527E-4</c:v>
                </c:pt>
                <c:pt idx="5">
                  <c:v>-1.1385000000000093E-3</c:v>
                </c:pt>
                <c:pt idx="6">
                  <c:v>1.8535000000000081E-3</c:v>
                </c:pt>
                <c:pt idx="7">
                  <c:v>2.6440000000000213E-3</c:v>
                </c:pt>
                <c:pt idx="8">
                  <c:v>4.8650000000000012E-4</c:v>
                </c:pt>
                <c:pt idx="9">
                  <c:v>-3.4485000000000236E-3</c:v>
                </c:pt>
                <c:pt idx="10">
                  <c:v>-3.8220000000000016E-3</c:v>
                </c:pt>
                <c:pt idx="11">
                  <c:v>-2.1854999999999999E-3</c:v>
                </c:pt>
                <c:pt idx="12">
                  <c:v>-3.3000000000000056E-3</c:v>
                </c:pt>
                <c:pt idx="13">
                  <c:v>-4.1335000000000009E-3</c:v>
                </c:pt>
                <c:pt idx="14">
                  <c:v>-3.7550000000000096E-3</c:v>
                </c:pt>
                <c:pt idx="15">
                  <c:v>-2.4500000000000012E-3</c:v>
                </c:pt>
                <c:pt idx="16">
                  <c:v>-5.0265000000000023E-3</c:v>
                </c:pt>
                <c:pt idx="17">
                  <c:v>-6.647000000000001E-3</c:v>
                </c:pt>
                <c:pt idx="18">
                  <c:v>-6.6335000000000022E-3</c:v>
                </c:pt>
                <c:pt idx="19">
                  <c:v>-2.1235000000000255E-3</c:v>
                </c:pt>
                <c:pt idx="20">
                  <c:v>1.0849999999999925E-4</c:v>
                </c:pt>
                <c:pt idx="21">
                  <c:v>3.0714999999999996E-3</c:v>
                </c:pt>
                <c:pt idx="22">
                  <c:v>1.5499999999999892E-5</c:v>
                </c:pt>
                <c:pt idx="23">
                  <c:v>-4.4770000000000122E-3</c:v>
                </c:pt>
                <c:pt idx="24">
                  <c:v>-6.6080000000000123E-3</c:v>
                </c:pt>
                <c:pt idx="25">
                  <c:v>-3.54900000000002E-3</c:v>
                </c:pt>
                <c:pt idx="26">
                  <c:v>-1.1265000000000081E-3</c:v>
                </c:pt>
                <c:pt idx="27">
                  <c:v>-4.5500000000000062E-5</c:v>
                </c:pt>
                <c:pt idx="28">
                  <c:v>-9.9150000000001017E-4</c:v>
                </c:pt>
                <c:pt idx="29">
                  <c:v>-1.0700000000000095E-3</c:v>
                </c:pt>
              </c:numCache>
            </c:numRef>
          </c:yVal>
          <c:smooth val="1"/>
        </c:ser>
        <c:ser>
          <c:idx val="7"/>
          <c:order val="7"/>
          <c:tx>
            <c:strRef>
              <c:f>Promedios!$A$10:$B$10</c:f>
              <c:strCache>
                <c:ptCount val="1"/>
                <c:pt idx="0">
                  <c:v>CN1  - SPN</c:v>
                </c:pt>
              </c:strCache>
            </c:strRef>
          </c:tx>
          <c:spPr>
            <a:ln w="12700">
              <a:solidFill>
                <a:srgbClr val="9BBB59"/>
              </a:solidFill>
            </a:ln>
          </c:spPr>
          <c:marker>
            <c:symbol val="plus"/>
            <c:size val="3"/>
            <c:spPr>
              <a:noFill/>
              <a:ln w="6350">
                <a:solidFill>
                  <a:srgbClr val="9BBB5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Promedios!$C$10:$AF$10</c:f>
              <c:numCache>
                <c:formatCode>General</c:formatCode>
                <c:ptCount val="30"/>
                <c:pt idx="0">
                  <c:v>8.327500000000012E-3</c:v>
                </c:pt>
                <c:pt idx="1">
                  <c:v>-8.6000000000000247E-4</c:v>
                </c:pt>
                <c:pt idx="2">
                  <c:v>-3.2050000000000286E-4</c:v>
                </c:pt>
                <c:pt idx="3">
                  <c:v>6.6649999999999999E-4</c:v>
                </c:pt>
                <c:pt idx="4">
                  <c:v>-4.3765000000000123E-3</c:v>
                </c:pt>
                <c:pt idx="5">
                  <c:v>-8.7770000000000018E-3</c:v>
                </c:pt>
                <c:pt idx="6">
                  <c:v>-5.5925000000000011E-3</c:v>
                </c:pt>
                <c:pt idx="7">
                  <c:v>-4.6300000000000133E-4</c:v>
                </c:pt>
                <c:pt idx="8">
                  <c:v>4.8655E-3</c:v>
                </c:pt>
                <c:pt idx="9">
                  <c:v>6.5290000000000122E-3</c:v>
                </c:pt>
                <c:pt idx="10">
                  <c:v>3.8220000000000016E-3</c:v>
                </c:pt>
                <c:pt idx="11">
                  <c:v>7.435000000000075E-4</c:v>
                </c:pt>
                <c:pt idx="12">
                  <c:v>-4.4810000000000483E-3</c:v>
                </c:pt>
                <c:pt idx="13">
                  <c:v>-7.626000000000006E-3</c:v>
                </c:pt>
                <c:pt idx="14">
                  <c:v>-6.4325000000000415E-3</c:v>
                </c:pt>
                <c:pt idx="15">
                  <c:v>-1.0725000000000003E-3</c:v>
                </c:pt>
                <c:pt idx="16">
                  <c:v>-1.763000000000005E-3</c:v>
                </c:pt>
                <c:pt idx="17">
                  <c:v>-5.3165000000000009E-3</c:v>
                </c:pt>
                <c:pt idx="18">
                  <c:v>-2.9729999999999999E-3</c:v>
                </c:pt>
                <c:pt idx="19">
                  <c:v>5.4605000000000114E-3</c:v>
                </c:pt>
                <c:pt idx="20">
                  <c:v>1.1316500000000011E-2</c:v>
                </c:pt>
                <c:pt idx="21">
                  <c:v>1.5222500000000102E-2</c:v>
                </c:pt>
                <c:pt idx="22">
                  <c:v>1.7784000000000005E-2</c:v>
                </c:pt>
                <c:pt idx="23">
                  <c:v>1.7042500000000009E-2</c:v>
                </c:pt>
                <c:pt idx="24">
                  <c:v>1.6332500000000014E-2</c:v>
                </c:pt>
                <c:pt idx="25">
                  <c:v>2.0995500000000004E-2</c:v>
                </c:pt>
                <c:pt idx="26">
                  <c:v>2.8951999999999999E-2</c:v>
                </c:pt>
                <c:pt idx="27">
                  <c:v>2.9601000000000214E-2</c:v>
                </c:pt>
                <c:pt idx="28">
                  <c:v>2.9856500000000001E-2</c:v>
                </c:pt>
                <c:pt idx="29">
                  <c:v>3.1800500000000016E-2</c:v>
                </c:pt>
              </c:numCache>
            </c:numRef>
          </c:yVal>
          <c:smooth val="1"/>
        </c:ser>
        <c:ser>
          <c:idx val="8"/>
          <c:order val="8"/>
          <c:tx>
            <c:strRef>
              <c:f>Promedios!$A$11:$B$11</c:f>
              <c:strCache>
                <c:ptCount val="1"/>
                <c:pt idx="0">
                  <c:v>Umbral  </c:v>
                </c:pt>
              </c:strCache>
            </c:strRef>
          </c:tx>
          <c:spPr>
            <a:ln w="12700">
              <a:solidFill>
                <a:srgbClr val="1F497D">
                  <a:lumMod val="60000"/>
                  <a:lumOff val="40000"/>
                </a:srgbClr>
              </a:solidFill>
              <a:prstDash val="sysDash"/>
            </a:ln>
          </c:spPr>
          <c:marker>
            <c:symbol val="none"/>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Promedios!$C$11:$AF$11</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90249088"/>
        <c:axId val="90308608"/>
      </c:scatterChart>
      <c:valAx>
        <c:axId val="90249088"/>
        <c:scaling>
          <c:orientation val="minMax"/>
        </c:scaling>
        <c:axPos val="b"/>
        <c:title>
          <c:tx>
            <c:rich>
              <a:bodyPr/>
              <a:lstStyle/>
              <a:p>
                <a:pPr>
                  <a:defRPr/>
                </a:pPr>
                <a:r>
                  <a:rPr lang="es-ES"/>
                  <a:t>Ciclos</a:t>
                </a:r>
              </a:p>
            </c:rich>
          </c:tx>
          <c:layout>
            <c:manualLayout>
              <c:xMode val="edge"/>
              <c:yMode val="edge"/>
              <c:x val="0.47170993840988035"/>
              <c:y val="0.74974938271604963"/>
            </c:manualLayout>
          </c:layout>
          <c:spPr>
            <a:noFill/>
          </c:spPr>
        </c:title>
        <c:majorTickMark val="none"/>
        <c:tickLblPos val="nextTo"/>
        <c:spPr>
          <a:noFill/>
          <a:ln w="12700">
            <a:solidFill>
              <a:schemeClr val="tx1"/>
            </a:solidFill>
          </a:ln>
        </c:spPr>
        <c:txPr>
          <a:bodyPr/>
          <a:lstStyle/>
          <a:p>
            <a:pPr>
              <a:defRPr sz="800"/>
            </a:pPr>
            <a:endParaRPr lang="es-ES"/>
          </a:p>
        </c:txPr>
        <c:crossAx val="90308608"/>
        <c:crosses val="autoZero"/>
        <c:crossBetween val="midCat"/>
      </c:valAx>
      <c:valAx>
        <c:axId val="90308608"/>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90249088"/>
        <c:crosses val="autoZero"/>
        <c:crossBetween val="midCat"/>
      </c:valAx>
    </c:plotArea>
    <c:legend>
      <c:legendPos val="b"/>
      <c:layout>
        <c:manualLayout>
          <c:xMode val="edge"/>
          <c:yMode val="edge"/>
          <c:x val="0"/>
          <c:y val="0.86306141975308981"/>
          <c:w val="0.99714468538663059"/>
          <c:h val="0.13631604938271621"/>
        </c:manualLayout>
      </c:layout>
      <c:spPr>
        <a:ln>
          <a:solidFill>
            <a:sysClr val="windowText" lastClr="000000"/>
          </a:solidFill>
        </a:ln>
        <a:effectLst/>
      </c:spPr>
      <c:txPr>
        <a:bodyPr/>
        <a:lstStyle/>
        <a:p>
          <a:pPr>
            <a:defRPr sz="14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0613752811672"/>
          <c:y val="2.2252777777778E-2"/>
          <c:w val="0.85686219129700358"/>
          <c:h val="0.78180277777777751"/>
        </c:manualLayout>
      </c:layout>
      <c:scatterChart>
        <c:scatterStyle val="smoothMarker"/>
        <c:ser>
          <c:idx val="0"/>
          <c:order val="0"/>
          <c:tx>
            <c:strRef>
              <c:f>Promedios!$A$3:$B$3</c:f>
              <c:strCache>
                <c:ptCount val="1"/>
                <c:pt idx="0">
                  <c:v>N. gonorrhoeae  - ECO</c:v>
                </c:pt>
              </c:strCache>
            </c:strRef>
          </c:tx>
          <c:spPr>
            <a:ln w="12700">
              <a:solidFill>
                <a:srgbClr val="00B0F0"/>
              </a:solidFill>
              <a:prstDash val="solid"/>
            </a:ln>
          </c:spPr>
          <c:marker>
            <c:symbol val="square"/>
            <c:size val="4"/>
            <c:spPr>
              <a:no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Promedios!$C$3:$AF$3</c:f>
              <c:numCache>
                <c:formatCode>General</c:formatCode>
                <c:ptCount val="30"/>
                <c:pt idx="0">
                  <c:v>1.5167333333333345E-2</c:v>
                </c:pt>
                <c:pt idx="1">
                  <c:v>-1.3236E-2</c:v>
                </c:pt>
                <c:pt idx="2">
                  <c:v>-4.537000000000002E-3</c:v>
                </c:pt>
                <c:pt idx="3">
                  <c:v>2.6573333333333496E-3</c:v>
                </c:pt>
                <c:pt idx="4">
                  <c:v>5.2246666666666683E-3</c:v>
                </c:pt>
                <c:pt idx="5">
                  <c:v>-4.8079999999999998E-3</c:v>
                </c:pt>
                <c:pt idx="6">
                  <c:v>-5.4763333333334155E-3</c:v>
                </c:pt>
                <c:pt idx="7">
                  <c:v>-2.7346666666666691E-3</c:v>
                </c:pt>
                <c:pt idx="8">
                  <c:v>2.026666666666668E-4</c:v>
                </c:pt>
                <c:pt idx="9">
                  <c:v>7.5386666666667091E-3</c:v>
                </c:pt>
                <c:pt idx="10">
                  <c:v>-4.5933333333333942E-4</c:v>
                </c:pt>
                <c:pt idx="11">
                  <c:v>-1.711466666666667E-2</c:v>
                </c:pt>
                <c:pt idx="12">
                  <c:v>-2.5788333333333344E-2</c:v>
                </c:pt>
                <c:pt idx="13">
                  <c:v>-1.6657000000000009E-2</c:v>
                </c:pt>
                <c:pt idx="14">
                  <c:v>-1.0583666666666686E-2</c:v>
                </c:pt>
                <c:pt idx="15">
                  <c:v>-1.0933999999999998E-2</c:v>
                </c:pt>
                <c:pt idx="16">
                  <c:v>-1.6138666666666673E-2</c:v>
                </c:pt>
                <c:pt idx="17">
                  <c:v>-1.0203E-2</c:v>
                </c:pt>
                <c:pt idx="18">
                  <c:v>-1.2621666666666692E-2</c:v>
                </c:pt>
                <c:pt idx="19">
                  <c:v>-1.6145666666666694E-2</c:v>
                </c:pt>
                <c:pt idx="20">
                  <c:v>-9.0353333333333726E-3</c:v>
                </c:pt>
                <c:pt idx="21">
                  <c:v>-9.9230000000000065E-3</c:v>
                </c:pt>
                <c:pt idx="22">
                  <c:v>-7.348666666666696E-3</c:v>
                </c:pt>
                <c:pt idx="23">
                  <c:v>-8.0563333333334118E-3</c:v>
                </c:pt>
                <c:pt idx="24">
                  <c:v>-4.4330000000000532E-3</c:v>
                </c:pt>
                <c:pt idx="25">
                  <c:v>6.275000000000054E-3</c:v>
                </c:pt>
                <c:pt idx="26">
                  <c:v>5.4300000000000407E-3</c:v>
                </c:pt>
                <c:pt idx="27">
                  <c:v>1.4073333333333335E-2</c:v>
                </c:pt>
                <c:pt idx="28">
                  <c:v>1.403833333333333E-2</c:v>
                </c:pt>
                <c:pt idx="29">
                  <c:v>1.4968333333333339E-2</c:v>
                </c:pt>
              </c:numCache>
            </c:numRef>
          </c:yVal>
          <c:smooth val="1"/>
        </c:ser>
        <c:ser>
          <c:idx val="1"/>
          <c:order val="1"/>
          <c:tx>
            <c:strRef>
              <c:f>Promedios!$A$4:$B$4</c:f>
              <c:strCache>
                <c:ptCount val="1"/>
                <c:pt idx="0">
                  <c:v>N. gonorrhoeae  - NGH</c:v>
                </c:pt>
              </c:strCache>
            </c:strRef>
          </c:tx>
          <c:spPr>
            <a:ln w="12700">
              <a:solidFill>
                <a:srgbClr val="00B0F0"/>
              </a:solidFill>
            </a:ln>
          </c:spPr>
          <c:marker>
            <c:symbol val="square"/>
            <c:size val="4"/>
            <c:spPr>
              <a:solidFill>
                <a:srgbClr val="00B0F0"/>
              </a:solid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Promedios!$C$4:$AF$4</c:f>
              <c:numCache>
                <c:formatCode>General</c:formatCode>
                <c:ptCount val="30"/>
                <c:pt idx="0">
                  <c:v>-5.3313333333334057E-3</c:v>
                </c:pt>
                <c:pt idx="1">
                  <c:v>7.2300000000000695E-4</c:v>
                </c:pt>
                <c:pt idx="2">
                  <c:v>5.4806666666667022E-3</c:v>
                </c:pt>
                <c:pt idx="3">
                  <c:v>1.8783333333333473E-3</c:v>
                </c:pt>
                <c:pt idx="4">
                  <c:v>1.0963333333333348E-3</c:v>
                </c:pt>
                <c:pt idx="5">
                  <c:v>-1.3583333333333433E-3</c:v>
                </c:pt>
                <c:pt idx="6">
                  <c:v>-4.3333333333334004E-4</c:v>
                </c:pt>
                <c:pt idx="7">
                  <c:v>-2.2850000000000105E-3</c:v>
                </c:pt>
                <c:pt idx="8">
                  <c:v>-1.6166666666666773E-3</c:v>
                </c:pt>
                <c:pt idx="9">
                  <c:v>1.8460000000000136E-3</c:v>
                </c:pt>
                <c:pt idx="10">
                  <c:v>1.4326666666666665E-3</c:v>
                </c:pt>
                <c:pt idx="11">
                  <c:v>-5.7900000000000442E-4</c:v>
                </c:pt>
                <c:pt idx="12">
                  <c:v>9.0000000000000738E-5</c:v>
                </c:pt>
                <c:pt idx="13">
                  <c:v>4.482666666666686E-3</c:v>
                </c:pt>
                <c:pt idx="14">
                  <c:v>7.1220000000000007E-3</c:v>
                </c:pt>
                <c:pt idx="15">
                  <c:v>7.8239999999999994E-3</c:v>
                </c:pt>
                <c:pt idx="16">
                  <c:v>1.1124333333333351E-2</c:v>
                </c:pt>
                <c:pt idx="17">
                  <c:v>1.7910333333333344E-2</c:v>
                </c:pt>
                <c:pt idx="18">
                  <c:v>2.0020666666666676E-2</c:v>
                </c:pt>
                <c:pt idx="19">
                  <c:v>2.2700666666666692E-2</c:v>
                </c:pt>
                <c:pt idx="20">
                  <c:v>2.4868000000000001E-2</c:v>
                </c:pt>
                <c:pt idx="21">
                  <c:v>2.6623000000000022E-2</c:v>
                </c:pt>
                <c:pt idx="22">
                  <c:v>2.9159666666666681E-2</c:v>
                </c:pt>
                <c:pt idx="23">
                  <c:v>3.0591333333333345E-2</c:v>
                </c:pt>
                <c:pt idx="24">
                  <c:v>3.5964333333333341E-2</c:v>
                </c:pt>
                <c:pt idx="25">
                  <c:v>4.0166333333333866E-2</c:v>
                </c:pt>
                <c:pt idx="26">
                  <c:v>4.1688333333333334E-2</c:v>
                </c:pt>
                <c:pt idx="27">
                  <c:v>4.3564333333333469E-2</c:v>
                </c:pt>
                <c:pt idx="28">
                  <c:v>4.2999000000000023E-2</c:v>
                </c:pt>
                <c:pt idx="29">
                  <c:v>4.5253666666666678E-2</c:v>
                </c:pt>
              </c:numCache>
            </c:numRef>
          </c:yVal>
          <c:smooth val="1"/>
        </c:ser>
        <c:ser>
          <c:idx val="2"/>
          <c:order val="2"/>
          <c:tx>
            <c:strRef>
              <c:f>Promedios!$A$5:$B$5</c:f>
              <c:strCache>
                <c:ptCount val="1"/>
                <c:pt idx="0">
                  <c:v>E. coli  - ECO</c:v>
                </c:pt>
              </c:strCache>
            </c:strRef>
          </c:tx>
          <c:spPr>
            <a:ln w="12700">
              <a:solidFill>
                <a:srgbClr val="7030A0"/>
              </a:solidFill>
            </a:ln>
          </c:spPr>
          <c:marker>
            <c:symbol val="triangle"/>
            <c:size val="4"/>
            <c:spPr>
              <a:solidFill>
                <a:srgbClr val="7030A0"/>
              </a:solidFill>
              <a:ln w="6350">
                <a:solidFill>
                  <a:srgbClr val="7030A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Promedios!$C$5:$AF$5</c:f>
              <c:numCache>
                <c:formatCode>General</c:formatCode>
                <c:ptCount val="30"/>
                <c:pt idx="0">
                  <c:v>3.2011333333333412E-2</c:v>
                </c:pt>
                <c:pt idx="1">
                  <c:v>-1.1930000000000007E-2</c:v>
                </c:pt>
                <c:pt idx="2">
                  <c:v>-1.9984333333333468E-2</c:v>
                </c:pt>
                <c:pt idx="3">
                  <c:v>-8.9456666666667718E-3</c:v>
                </c:pt>
                <c:pt idx="4">
                  <c:v>-1.2466666666666729E-4</c:v>
                </c:pt>
                <c:pt idx="5">
                  <c:v>2.9930000000000056E-3</c:v>
                </c:pt>
                <c:pt idx="6">
                  <c:v>-3.5400000000000206E-3</c:v>
                </c:pt>
                <c:pt idx="7">
                  <c:v>-1.0143333333333343E-3</c:v>
                </c:pt>
                <c:pt idx="8">
                  <c:v>2.2013333333333416E-3</c:v>
                </c:pt>
                <c:pt idx="9">
                  <c:v>8.3330000000000227E-3</c:v>
                </c:pt>
                <c:pt idx="10">
                  <c:v>1.2339333333333334E-2</c:v>
                </c:pt>
                <c:pt idx="11">
                  <c:v>2.6483666666666898E-2</c:v>
                </c:pt>
                <c:pt idx="12">
                  <c:v>6.028333333333373E-2</c:v>
                </c:pt>
                <c:pt idx="13">
                  <c:v>0.10248800000000001</c:v>
                </c:pt>
                <c:pt idx="14">
                  <c:v>0.15118733333333445</c:v>
                </c:pt>
                <c:pt idx="15">
                  <c:v>0.22118933333333343</c:v>
                </c:pt>
                <c:pt idx="16">
                  <c:v>0.30104400000000031</c:v>
                </c:pt>
                <c:pt idx="17">
                  <c:v>0.41100633333333336</c:v>
                </c:pt>
                <c:pt idx="18">
                  <c:v>0.52727233333333323</c:v>
                </c:pt>
                <c:pt idx="19">
                  <c:v>0.67030833333333883</c:v>
                </c:pt>
                <c:pt idx="20">
                  <c:v>0.8135249999999995</c:v>
                </c:pt>
                <c:pt idx="21">
                  <c:v>0.95599800000000412</c:v>
                </c:pt>
                <c:pt idx="22">
                  <c:v>1.1151026666666681</c:v>
                </c:pt>
                <c:pt idx="23">
                  <c:v>1.2739689999999917</c:v>
                </c:pt>
                <c:pt idx="24">
                  <c:v>1.4509949999999894</c:v>
                </c:pt>
                <c:pt idx="25">
                  <c:v>1.6352263333333334</c:v>
                </c:pt>
                <c:pt idx="26">
                  <c:v>1.8219369999999921</c:v>
                </c:pt>
                <c:pt idx="27">
                  <c:v>2.0057113333333332</c:v>
                </c:pt>
                <c:pt idx="28">
                  <c:v>2.1844583333333327</c:v>
                </c:pt>
                <c:pt idx="29">
                  <c:v>2.3611276666666692</c:v>
                </c:pt>
              </c:numCache>
            </c:numRef>
          </c:yVal>
          <c:smooth val="1"/>
        </c:ser>
        <c:ser>
          <c:idx val="3"/>
          <c:order val="3"/>
          <c:tx>
            <c:strRef>
              <c:f>Promedios!$A$6:$B$6</c:f>
              <c:strCache>
                <c:ptCount val="1"/>
                <c:pt idx="0">
                  <c:v>E. coli  - NGH</c:v>
                </c:pt>
              </c:strCache>
            </c:strRef>
          </c:tx>
          <c:spPr>
            <a:ln w="12700">
              <a:solidFill>
                <a:srgbClr val="7030A0"/>
              </a:solidFill>
            </a:ln>
          </c:spPr>
          <c:marker>
            <c:symbol val="triangle"/>
            <c:size val="4"/>
            <c:spPr>
              <a:noFill/>
              <a:ln w="6350">
                <a:solidFill>
                  <a:srgbClr val="7030A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Promedios!$C$6:$AF$6</c:f>
              <c:numCache>
                <c:formatCode>General</c:formatCode>
                <c:ptCount val="30"/>
                <c:pt idx="0">
                  <c:v>-1.4083182222222209E-2</c:v>
                </c:pt>
                <c:pt idx="1">
                  <c:v>-9.5650666666667883E-3</c:v>
                </c:pt>
                <c:pt idx="2">
                  <c:v>-7.6972666666666511E-3</c:v>
                </c:pt>
                <c:pt idx="3">
                  <c:v>-5.8294666666666699E-3</c:v>
                </c:pt>
                <c:pt idx="4">
                  <c:v>-9.9406666666667452E-3</c:v>
                </c:pt>
                <c:pt idx="5">
                  <c:v>1.3313333333333343E-3</c:v>
                </c:pt>
                <c:pt idx="6">
                  <c:v>5.1590000000000013E-3</c:v>
                </c:pt>
                <c:pt idx="7">
                  <c:v>2.1040000000000056E-3</c:v>
                </c:pt>
                <c:pt idx="8">
                  <c:v>2.6240000000000074E-3</c:v>
                </c:pt>
                <c:pt idx="9">
                  <c:v>2.9693333333333416E-3</c:v>
                </c:pt>
                <c:pt idx="10">
                  <c:v>2.6026666666666676E-3</c:v>
                </c:pt>
                <c:pt idx="11">
                  <c:v>-2.2633333333333639E-4</c:v>
                </c:pt>
                <c:pt idx="12">
                  <c:v>-2.2740000000000056E-3</c:v>
                </c:pt>
                <c:pt idx="13">
                  <c:v>-4.3490000000000134E-3</c:v>
                </c:pt>
                <c:pt idx="14">
                  <c:v>-3.2913333333333505E-3</c:v>
                </c:pt>
                <c:pt idx="15">
                  <c:v>-1.9046666666666804E-3</c:v>
                </c:pt>
                <c:pt idx="16">
                  <c:v>4.6963333333333796E-3</c:v>
                </c:pt>
                <c:pt idx="17">
                  <c:v>1.0738999999999992E-2</c:v>
                </c:pt>
                <c:pt idx="18">
                  <c:v>2.3776666666666672E-2</c:v>
                </c:pt>
                <c:pt idx="19">
                  <c:v>3.815700000000001E-2</c:v>
                </c:pt>
                <c:pt idx="20">
                  <c:v>4.9337000000000505E-2</c:v>
                </c:pt>
                <c:pt idx="21">
                  <c:v>6.2754333333333925E-2</c:v>
                </c:pt>
                <c:pt idx="22">
                  <c:v>7.5691000000000022E-2</c:v>
                </c:pt>
                <c:pt idx="23">
                  <c:v>9.6185666666666766E-2</c:v>
                </c:pt>
                <c:pt idx="24">
                  <c:v>0.11076766666666668</c:v>
                </c:pt>
                <c:pt idx="25">
                  <c:v>0.125108</c:v>
                </c:pt>
                <c:pt idx="26">
                  <c:v>0.13891500000000129</c:v>
                </c:pt>
                <c:pt idx="27">
                  <c:v>0.15082666666666666</c:v>
                </c:pt>
                <c:pt idx="28">
                  <c:v>0.16906066666666669</c:v>
                </c:pt>
                <c:pt idx="29">
                  <c:v>0.18728566666666671</c:v>
                </c:pt>
              </c:numCache>
            </c:numRef>
          </c:yVal>
          <c:smooth val="1"/>
        </c:ser>
        <c:ser>
          <c:idx val="4"/>
          <c:order val="4"/>
          <c:tx>
            <c:strRef>
              <c:f>Promedios!$A$7:$B$7</c:f>
              <c:strCache>
                <c:ptCount val="1"/>
                <c:pt idx="0">
                  <c:v>CN2  - ECO</c:v>
                </c:pt>
              </c:strCache>
            </c:strRef>
          </c:tx>
          <c:spPr>
            <a:ln w="12700">
              <a:solidFill>
                <a:srgbClr val="F79646"/>
              </a:solidFill>
            </a:ln>
          </c:spPr>
          <c:marker>
            <c:symbol val="star"/>
            <c:size val="3"/>
            <c:spPr>
              <a:no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Promedios!$C$7:$AF$7</c:f>
              <c:numCache>
                <c:formatCode>General</c:formatCode>
                <c:ptCount val="30"/>
                <c:pt idx="0">
                  <c:v>2.6223000000000055E-2</c:v>
                </c:pt>
                <c:pt idx="1">
                  <c:v>-8.811500000000012E-3</c:v>
                </c:pt>
                <c:pt idx="2">
                  <c:v>-1.0163999999999999E-2</c:v>
                </c:pt>
                <c:pt idx="3">
                  <c:v>-1.0976E-2</c:v>
                </c:pt>
                <c:pt idx="4">
                  <c:v>-6.7070000000000133E-3</c:v>
                </c:pt>
                <c:pt idx="5">
                  <c:v>-2.5075000000000232E-3</c:v>
                </c:pt>
                <c:pt idx="6">
                  <c:v>3.1715000000000198E-3</c:v>
                </c:pt>
                <c:pt idx="7">
                  <c:v>4.2515000000000113E-3</c:v>
                </c:pt>
                <c:pt idx="8">
                  <c:v>-2.9700000000000052E-3</c:v>
                </c:pt>
                <c:pt idx="9">
                  <c:v>8.4885000000000065E-3</c:v>
                </c:pt>
                <c:pt idx="10">
                  <c:v>1.3543500000000113E-2</c:v>
                </c:pt>
                <c:pt idx="11">
                  <c:v>2.4108499999999967E-2</c:v>
                </c:pt>
                <c:pt idx="12">
                  <c:v>2.9134500000000001E-2</c:v>
                </c:pt>
                <c:pt idx="13">
                  <c:v>3.9044499999999996E-2</c:v>
                </c:pt>
                <c:pt idx="14">
                  <c:v>3.995400000000001E-2</c:v>
                </c:pt>
                <c:pt idx="15">
                  <c:v>3.5500000000000011E-2</c:v>
                </c:pt>
                <c:pt idx="16">
                  <c:v>3.538800000000001E-2</c:v>
                </c:pt>
                <c:pt idx="17">
                  <c:v>4.62225E-2</c:v>
                </c:pt>
                <c:pt idx="18">
                  <c:v>5.5643500000000005E-2</c:v>
                </c:pt>
                <c:pt idx="19">
                  <c:v>6.1726000000000045E-2</c:v>
                </c:pt>
                <c:pt idx="20">
                  <c:v>7.2524000000000033E-2</c:v>
                </c:pt>
                <c:pt idx="21">
                  <c:v>6.8903500000000034E-2</c:v>
                </c:pt>
                <c:pt idx="22">
                  <c:v>7.2478000000000029E-2</c:v>
                </c:pt>
                <c:pt idx="23">
                  <c:v>7.7477000000000032E-2</c:v>
                </c:pt>
                <c:pt idx="24">
                  <c:v>8.762450000000073E-2</c:v>
                </c:pt>
                <c:pt idx="25">
                  <c:v>9.4189500000000023E-2</c:v>
                </c:pt>
                <c:pt idx="26">
                  <c:v>0.10152100000000019</c:v>
                </c:pt>
                <c:pt idx="27">
                  <c:v>0.11761050000000003</c:v>
                </c:pt>
                <c:pt idx="28">
                  <c:v>0.13166949999999999</c:v>
                </c:pt>
                <c:pt idx="29">
                  <c:v>0.15011650000000001</c:v>
                </c:pt>
              </c:numCache>
            </c:numRef>
          </c:yVal>
          <c:smooth val="1"/>
        </c:ser>
        <c:ser>
          <c:idx val="5"/>
          <c:order val="5"/>
          <c:tx>
            <c:strRef>
              <c:f>Promedios!$A$8:$B$8</c:f>
              <c:strCache>
                <c:ptCount val="1"/>
                <c:pt idx="0">
                  <c:v>CN2  - NGH</c:v>
                </c:pt>
              </c:strCache>
            </c:strRef>
          </c:tx>
          <c:spPr>
            <a:ln w="12700">
              <a:solidFill>
                <a:srgbClr val="F79646"/>
              </a:solidFill>
            </a:ln>
          </c:spPr>
          <c:marker>
            <c:symbol val="x"/>
            <c:size val="3"/>
            <c:spPr>
              <a:no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Promedios!$C$8:$AF$8</c:f>
              <c:numCache>
                <c:formatCode>General</c:formatCode>
                <c:ptCount val="30"/>
                <c:pt idx="0">
                  <c:v>-5.2140000000000034E-3</c:v>
                </c:pt>
                <c:pt idx="1">
                  <c:v>-1.2540000000000003E-3</c:v>
                </c:pt>
                <c:pt idx="2">
                  <c:v>1.4520000000000023E-3</c:v>
                </c:pt>
                <c:pt idx="3">
                  <c:v>9.220000000000004E-4</c:v>
                </c:pt>
                <c:pt idx="4">
                  <c:v>2.3420000000000008E-3</c:v>
                </c:pt>
                <c:pt idx="5">
                  <c:v>4.4110000000000408E-3</c:v>
                </c:pt>
                <c:pt idx="6">
                  <c:v>4.1659999999999996E-3</c:v>
                </c:pt>
                <c:pt idx="7">
                  <c:v>1.1315000000000001E-3</c:v>
                </c:pt>
                <c:pt idx="8">
                  <c:v>-2.8505000000000006E-3</c:v>
                </c:pt>
                <c:pt idx="9">
                  <c:v>-5.1060000000000029E-3</c:v>
                </c:pt>
                <c:pt idx="10">
                  <c:v>-7.1585000000000034E-3</c:v>
                </c:pt>
                <c:pt idx="11">
                  <c:v>-1.0333499999999999E-2</c:v>
                </c:pt>
                <c:pt idx="12">
                  <c:v>-1.0055E-2</c:v>
                </c:pt>
                <c:pt idx="13">
                  <c:v>-1.0334500000000003E-2</c:v>
                </c:pt>
                <c:pt idx="14">
                  <c:v>-1.0762000000000028E-2</c:v>
                </c:pt>
                <c:pt idx="15">
                  <c:v>-1.4773500000000007E-2</c:v>
                </c:pt>
                <c:pt idx="16">
                  <c:v>-1.7860500000000123E-2</c:v>
                </c:pt>
                <c:pt idx="17">
                  <c:v>-1.9352000000000001E-2</c:v>
                </c:pt>
                <c:pt idx="18">
                  <c:v>-2.0608000000000005E-2</c:v>
                </c:pt>
                <c:pt idx="19">
                  <c:v>-1.9748000000000123E-2</c:v>
                </c:pt>
                <c:pt idx="20">
                  <c:v>-2.2240000000000114E-2</c:v>
                </c:pt>
                <c:pt idx="21">
                  <c:v>-2.7092499999999999E-2</c:v>
                </c:pt>
                <c:pt idx="22">
                  <c:v>-2.9938500000000003E-2</c:v>
                </c:pt>
                <c:pt idx="23">
                  <c:v>-3.2723000000000009E-2</c:v>
                </c:pt>
                <c:pt idx="24">
                  <c:v>-3.1670000000000073E-2</c:v>
                </c:pt>
                <c:pt idx="25">
                  <c:v>-2.9436000000000021E-2</c:v>
                </c:pt>
                <c:pt idx="26">
                  <c:v>-2.771800000000001E-2</c:v>
                </c:pt>
                <c:pt idx="27">
                  <c:v>-3.0956499999999987E-2</c:v>
                </c:pt>
                <c:pt idx="28">
                  <c:v>-3.7055000000000261E-2</c:v>
                </c:pt>
                <c:pt idx="29">
                  <c:v>-3.8971500000000027E-2</c:v>
                </c:pt>
              </c:numCache>
            </c:numRef>
          </c:yVal>
          <c:smooth val="1"/>
        </c:ser>
        <c:ser>
          <c:idx val="6"/>
          <c:order val="6"/>
          <c:tx>
            <c:strRef>
              <c:f>Promedios!$A$9:$B$9</c:f>
              <c:strCache>
                <c:ptCount val="1"/>
                <c:pt idx="0">
                  <c:v>CN1  - ECO</c:v>
                </c:pt>
              </c:strCache>
            </c:strRef>
          </c:tx>
          <c:spPr>
            <a:ln w="12700">
              <a:solidFill>
                <a:srgbClr val="00B050"/>
              </a:solidFill>
            </a:ln>
          </c:spPr>
          <c:marker>
            <c:symbol val="star"/>
            <c:size val="3"/>
            <c:spPr>
              <a:noFill/>
              <a:ln w="6350">
                <a:solidFill>
                  <a:srgbClr val="00B05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Promedios!$C$9:$AF$9</c:f>
              <c:numCache>
                <c:formatCode>General</c:formatCode>
                <c:ptCount val="30"/>
                <c:pt idx="0">
                  <c:v>1.7403500000000009E-2</c:v>
                </c:pt>
                <c:pt idx="1">
                  <c:v>-9.0220000000000248E-3</c:v>
                </c:pt>
                <c:pt idx="2">
                  <c:v>-4.6584999999999994E-3</c:v>
                </c:pt>
                <c:pt idx="3">
                  <c:v>-2.8570000000000006E-3</c:v>
                </c:pt>
                <c:pt idx="4">
                  <c:v>-3.5160000000000005E-3</c:v>
                </c:pt>
                <c:pt idx="5">
                  <c:v>-5.6095000000000034E-3</c:v>
                </c:pt>
                <c:pt idx="6">
                  <c:v>-1.1980000000000005E-3</c:v>
                </c:pt>
                <c:pt idx="7">
                  <c:v>3.1595000000000056E-3</c:v>
                </c:pt>
                <c:pt idx="8">
                  <c:v>2.5910000000000004E-3</c:v>
                </c:pt>
                <c:pt idx="9">
                  <c:v>3.7070000000000341E-3</c:v>
                </c:pt>
                <c:pt idx="10">
                  <c:v>5.6060000000000025E-3</c:v>
                </c:pt>
                <c:pt idx="11">
                  <c:v>1.0643500000000089E-2</c:v>
                </c:pt>
                <c:pt idx="12">
                  <c:v>1.4382500000000001E-2</c:v>
                </c:pt>
                <c:pt idx="13">
                  <c:v>1.6085000000000009E-2</c:v>
                </c:pt>
                <c:pt idx="14">
                  <c:v>1.7841000000000017E-2</c:v>
                </c:pt>
                <c:pt idx="15">
                  <c:v>1.6030500000000052E-2</c:v>
                </c:pt>
                <c:pt idx="16">
                  <c:v>1.1983500000000133E-2</c:v>
                </c:pt>
                <c:pt idx="17">
                  <c:v>1.9774500000000129E-2</c:v>
                </c:pt>
                <c:pt idx="18">
                  <c:v>2.6761500000000004E-2</c:v>
                </c:pt>
                <c:pt idx="19">
                  <c:v>2.9669000000000011E-2</c:v>
                </c:pt>
                <c:pt idx="20">
                  <c:v>3.5576499999999997E-2</c:v>
                </c:pt>
                <c:pt idx="21">
                  <c:v>3.0779500000000015E-2</c:v>
                </c:pt>
                <c:pt idx="22">
                  <c:v>3.5731500000000006E-2</c:v>
                </c:pt>
                <c:pt idx="23">
                  <c:v>4.9144500000000008E-2</c:v>
                </c:pt>
                <c:pt idx="24">
                  <c:v>5.8439000000000019E-2</c:v>
                </c:pt>
                <c:pt idx="25">
                  <c:v>6.9482000000000543E-2</c:v>
                </c:pt>
                <c:pt idx="26">
                  <c:v>6.5470000000000014E-2</c:v>
                </c:pt>
                <c:pt idx="27">
                  <c:v>8.1807000000000046E-2</c:v>
                </c:pt>
                <c:pt idx="28">
                  <c:v>9.6692000000000042E-2</c:v>
                </c:pt>
                <c:pt idx="29">
                  <c:v>0.11688399999999995</c:v>
                </c:pt>
              </c:numCache>
            </c:numRef>
          </c:yVal>
          <c:smooth val="1"/>
        </c:ser>
        <c:ser>
          <c:idx val="7"/>
          <c:order val="7"/>
          <c:tx>
            <c:strRef>
              <c:f>Promedios!$A$10:$B$10</c:f>
              <c:strCache>
                <c:ptCount val="1"/>
                <c:pt idx="0">
                  <c:v>CN1  - NGH</c:v>
                </c:pt>
              </c:strCache>
            </c:strRef>
          </c:tx>
          <c:spPr>
            <a:ln w="12700">
              <a:solidFill>
                <a:srgbClr val="00B050"/>
              </a:solidFill>
            </a:ln>
          </c:spPr>
          <c:marker>
            <c:symbol val="x"/>
            <c:size val="3"/>
            <c:spPr>
              <a:noFill/>
              <a:ln w="6350">
                <a:solidFill>
                  <a:srgbClr val="00B05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Promedios!$C$10:$AF$10</c:f>
              <c:numCache>
                <c:formatCode>General</c:formatCode>
                <c:ptCount val="30"/>
                <c:pt idx="0">
                  <c:v>-2.6880000000000237E-3</c:v>
                </c:pt>
                <c:pt idx="1">
                  <c:v>-2.0270000000000171E-3</c:v>
                </c:pt>
                <c:pt idx="2">
                  <c:v>2.3995000000000002E-3</c:v>
                </c:pt>
                <c:pt idx="3">
                  <c:v>2.2300000000000006E-3</c:v>
                </c:pt>
                <c:pt idx="4">
                  <c:v>2.8180000000000002E-3</c:v>
                </c:pt>
                <c:pt idx="5">
                  <c:v>7.2400000000000589E-4</c:v>
                </c:pt>
                <c:pt idx="6">
                  <c:v>-4.5949999999999978E-4</c:v>
                </c:pt>
                <c:pt idx="7">
                  <c:v>-1.8595000000000085E-3</c:v>
                </c:pt>
                <c:pt idx="8">
                  <c:v>-1.6625000000000129E-3</c:v>
                </c:pt>
                <c:pt idx="9">
                  <c:v>5.2450000000000424E-4</c:v>
                </c:pt>
                <c:pt idx="10">
                  <c:v>-1.1375000000000005E-3</c:v>
                </c:pt>
                <c:pt idx="11">
                  <c:v>-3.6180000000000105E-3</c:v>
                </c:pt>
                <c:pt idx="12">
                  <c:v>-6.0120000000000104E-3</c:v>
                </c:pt>
                <c:pt idx="13">
                  <c:v>-6.0785000000000361E-3</c:v>
                </c:pt>
                <c:pt idx="14">
                  <c:v>-4.071500000000036E-3</c:v>
                </c:pt>
                <c:pt idx="15">
                  <c:v>-6.2795000000000524E-3</c:v>
                </c:pt>
                <c:pt idx="16">
                  <c:v>-7.7980000000000436E-3</c:v>
                </c:pt>
                <c:pt idx="17">
                  <c:v>-5.5850000000000023E-3</c:v>
                </c:pt>
                <c:pt idx="18">
                  <c:v>-4.6425000000000008E-3</c:v>
                </c:pt>
                <c:pt idx="19">
                  <c:v>-7.1750000000000017E-3</c:v>
                </c:pt>
                <c:pt idx="20">
                  <c:v>-1.1222000000000084E-2</c:v>
                </c:pt>
                <c:pt idx="21">
                  <c:v>-1.4985999999999999E-2</c:v>
                </c:pt>
                <c:pt idx="22">
                  <c:v>-1.4952000000000002E-2</c:v>
                </c:pt>
                <c:pt idx="23">
                  <c:v>-1.362450000000011E-2</c:v>
                </c:pt>
                <c:pt idx="24">
                  <c:v>-1.0553000000000002E-2</c:v>
                </c:pt>
                <c:pt idx="25">
                  <c:v>-8.7475000000000018E-3</c:v>
                </c:pt>
                <c:pt idx="26">
                  <c:v>-1.0404999999999999E-2</c:v>
                </c:pt>
                <c:pt idx="27">
                  <c:v>-1.0105500000000009E-2</c:v>
                </c:pt>
                <c:pt idx="28">
                  <c:v>-5.7920000000000124E-3</c:v>
                </c:pt>
                <c:pt idx="29">
                  <c:v>4.2410000000000433E-3</c:v>
                </c:pt>
              </c:numCache>
            </c:numRef>
          </c:yVal>
          <c:smooth val="1"/>
        </c:ser>
        <c:ser>
          <c:idx val="8"/>
          <c:order val="8"/>
          <c:tx>
            <c:strRef>
              <c:f>Promedios!$A$11:$B$11</c:f>
              <c:strCache>
                <c:ptCount val="1"/>
                <c:pt idx="0">
                  <c:v>Umbral  </c:v>
                </c:pt>
              </c:strCache>
            </c:strRef>
          </c:tx>
          <c:spPr>
            <a:ln w="12700">
              <a:solidFill>
                <a:srgbClr val="1F497D">
                  <a:lumMod val="60000"/>
                  <a:lumOff val="40000"/>
                </a:srgbClr>
              </a:solidFill>
              <a:prstDash val="sysDash"/>
            </a:ln>
          </c:spPr>
          <c:marker>
            <c:symbol val="none"/>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Promedios!$C$11:$AF$11</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90437504"/>
        <c:axId val="90492928"/>
      </c:scatterChart>
      <c:valAx>
        <c:axId val="90437504"/>
        <c:scaling>
          <c:orientation val="minMax"/>
        </c:scaling>
        <c:axPos val="b"/>
        <c:title>
          <c:tx>
            <c:rich>
              <a:bodyPr/>
              <a:lstStyle/>
              <a:p>
                <a:pPr>
                  <a:defRPr/>
                </a:pPr>
                <a:r>
                  <a:rPr lang="es-ES"/>
                  <a:t>Ciclos</a:t>
                </a:r>
              </a:p>
            </c:rich>
          </c:tx>
          <c:layout>
            <c:manualLayout>
              <c:xMode val="edge"/>
              <c:yMode val="edge"/>
              <c:x val="0.47876627146880241"/>
              <c:y val="0.73706512345679065"/>
            </c:manualLayout>
          </c:layout>
          <c:spPr>
            <a:noFill/>
          </c:spPr>
        </c:title>
        <c:majorTickMark val="none"/>
        <c:tickLblPos val="nextTo"/>
        <c:spPr>
          <a:noFill/>
          <a:ln w="12700">
            <a:solidFill>
              <a:schemeClr val="tx1"/>
            </a:solidFill>
          </a:ln>
        </c:spPr>
        <c:txPr>
          <a:bodyPr/>
          <a:lstStyle/>
          <a:p>
            <a:pPr>
              <a:defRPr sz="800"/>
            </a:pPr>
            <a:endParaRPr lang="es-ES"/>
          </a:p>
        </c:txPr>
        <c:crossAx val="90492928"/>
        <c:crosses val="autoZero"/>
        <c:crossBetween val="midCat"/>
      </c:valAx>
      <c:valAx>
        <c:axId val="90492928"/>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90437504"/>
        <c:crosses val="autoZero"/>
        <c:crossBetween val="midCat"/>
      </c:valAx>
    </c:plotArea>
    <c:legend>
      <c:legendPos val="b"/>
      <c:layout>
        <c:manualLayout>
          <c:xMode val="edge"/>
          <c:yMode val="edge"/>
          <c:x val="0"/>
          <c:y val="0.83647037037037064"/>
          <c:w val="0.99714468538663059"/>
          <c:h val="0.16232160493827097"/>
        </c:manualLayout>
      </c:layout>
      <c:spPr>
        <a:ln>
          <a:solidFill>
            <a:sysClr val="windowText" lastClr="000000"/>
          </a:solidFill>
        </a:ln>
        <a:effectLst/>
      </c:spPr>
      <c:txPr>
        <a:bodyPr/>
        <a:lstStyle/>
        <a:p>
          <a:pPr>
            <a:defRPr sz="14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77391943273802"/>
          <c:y val="2.2252873240975822E-2"/>
          <c:w val="0.87097480458633025"/>
          <c:h val="0.81258649758465851"/>
        </c:manualLayout>
      </c:layout>
      <c:scatterChart>
        <c:scatterStyle val="smoothMarker"/>
        <c:ser>
          <c:idx val="0"/>
          <c:order val="0"/>
          <c:tx>
            <c:strRef>
              <c:f>Promedios!$B$3</c:f>
              <c:strCache>
                <c:ptCount val="1"/>
                <c:pt idx="0">
                  <c:v>S. aureus (5 ng/uL)</c:v>
                </c:pt>
              </c:strCache>
            </c:strRef>
          </c:tx>
          <c:spPr>
            <a:ln w="12700">
              <a:solidFill>
                <a:srgbClr val="C0504D"/>
              </a:solidFill>
              <a:prstDash val="solid"/>
            </a:ln>
          </c:spPr>
          <c:marker>
            <c:symbol val="square"/>
            <c:size val="3"/>
            <c:spPr>
              <a:solidFill>
                <a:srgbClr val="C0504D"/>
              </a:solidFill>
              <a:ln w="6350">
                <a:solidFill>
                  <a:srgbClr val="C0504D"/>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Promedios!$C$3:$AF$3</c:f>
              <c:numCache>
                <c:formatCode>General</c:formatCode>
                <c:ptCount val="30"/>
                <c:pt idx="0">
                  <c:v>2.2710000000000052E-3</c:v>
                </c:pt>
                <c:pt idx="1">
                  <c:v>2.7913333333333397E-3</c:v>
                </c:pt>
                <c:pt idx="2">
                  <c:v>1.8840000000000063E-3</c:v>
                </c:pt>
                <c:pt idx="3">
                  <c:v>-3.2200000000000127E-4</c:v>
                </c:pt>
                <c:pt idx="4">
                  <c:v>-2.4350000000000001E-3</c:v>
                </c:pt>
                <c:pt idx="5">
                  <c:v>-4.462333333333352E-3</c:v>
                </c:pt>
                <c:pt idx="6">
                  <c:v>-5.306000000000006E-3</c:v>
                </c:pt>
                <c:pt idx="7">
                  <c:v>-4.190333333333348E-3</c:v>
                </c:pt>
                <c:pt idx="8">
                  <c:v>2.9666666666666692E-4</c:v>
                </c:pt>
                <c:pt idx="9">
                  <c:v>9.4723333333333708E-3</c:v>
                </c:pt>
                <c:pt idx="10">
                  <c:v>2.7287333333333417E-2</c:v>
                </c:pt>
                <c:pt idx="11">
                  <c:v>6.050933333333347E-2</c:v>
                </c:pt>
                <c:pt idx="12">
                  <c:v>0.11744333333333336</c:v>
                </c:pt>
                <c:pt idx="13">
                  <c:v>0.20516599999999999</c:v>
                </c:pt>
                <c:pt idx="14">
                  <c:v>0.32126900000000008</c:v>
                </c:pt>
                <c:pt idx="15">
                  <c:v>0.45814133333333329</c:v>
                </c:pt>
                <c:pt idx="16">
                  <c:v>0.61115399999999998</c:v>
                </c:pt>
                <c:pt idx="17">
                  <c:v>0.77550466666666662</c:v>
                </c:pt>
                <c:pt idx="18">
                  <c:v>0.94425833333333364</c:v>
                </c:pt>
                <c:pt idx="19">
                  <c:v>1.1121259999999999</c:v>
                </c:pt>
                <c:pt idx="20">
                  <c:v>1.2777936666666658</c:v>
                </c:pt>
                <c:pt idx="21">
                  <c:v>1.4401673333333331</c:v>
                </c:pt>
                <c:pt idx="22">
                  <c:v>1.6001920000000001</c:v>
                </c:pt>
                <c:pt idx="23">
                  <c:v>1.7526379999999999</c:v>
                </c:pt>
                <c:pt idx="24">
                  <c:v>1.8967279999999997</c:v>
                </c:pt>
                <c:pt idx="25">
                  <c:v>2.0321813333333334</c:v>
                </c:pt>
                <c:pt idx="26">
                  <c:v>2.1609496666666672</c:v>
                </c:pt>
                <c:pt idx="27">
                  <c:v>2.276631333333333</c:v>
                </c:pt>
                <c:pt idx="28">
                  <c:v>2.3853336666666682</c:v>
                </c:pt>
                <c:pt idx="29">
                  <c:v>2.4900166666666665</c:v>
                </c:pt>
              </c:numCache>
            </c:numRef>
          </c:yVal>
          <c:smooth val="1"/>
        </c:ser>
        <c:ser>
          <c:idx val="1"/>
          <c:order val="1"/>
          <c:tx>
            <c:strRef>
              <c:f>Promedios!$B$4</c:f>
              <c:strCache>
                <c:ptCount val="1"/>
                <c:pt idx="0">
                  <c:v>S. aureus (0,25 ng/uL)</c:v>
                </c:pt>
              </c:strCache>
            </c:strRef>
          </c:tx>
          <c:spPr>
            <a:ln w="12700">
              <a:solidFill>
                <a:srgbClr val="9BBB59"/>
              </a:solidFill>
            </a:ln>
          </c:spPr>
          <c:marker>
            <c:symbol val="square"/>
            <c:size val="3"/>
            <c:spPr>
              <a:solidFill>
                <a:srgbClr val="9BBB59"/>
              </a:solidFill>
              <a:ln w="6350">
                <a:solidFill>
                  <a:srgbClr val="9BBB5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Promedios!$C$4:$AF$4</c:f>
              <c:numCache>
                <c:formatCode>General</c:formatCode>
                <c:ptCount val="30"/>
                <c:pt idx="0">
                  <c:v>-6.400000000000039E-5</c:v>
                </c:pt>
                <c:pt idx="1">
                  <c:v>1.2100000000000038E-4</c:v>
                </c:pt>
                <c:pt idx="2">
                  <c:v>2.1133333333333412E-4</c:v>
                </c:pt>
                <c:pt idx="3">
                  <c:v>-2.2600000000000097E-4</c:v>
                </c:pt>
                <c:pt idx="4">
                  <c:v>2.1733333333333435E-4</c:v>
                </c:pt>
                <c:pt idx="5">
                  <c:v>2.5000000000000042E-5</c:v>
                </c:pt>
                <c:pt idx="6">
                  <c:v>-3.3233333333333449E-4</c:v>
                </c:pt>
                <c:pt idx="7">
                  <c:v>-3.3200000000000086E-4</c:v>
                </c:pt>
                <c:pt idx="8">
                  <c:v>-4.0666666666666844E-5</c:v>
                </c:pt>
                <c:pt idx="9">
                  <c:v>4.2000000000000137E-4</c:v>
                </c:pt>
                <c:pt idx="10">
                  <c:v>1.1153333333333343E-3</c:v>
                </c:pt>
                <c:pt idx="11">
                  <c:v>3.4146666666666691E-3</c:v>
                </c:pt>
                <c:pt idx="12">
                  <c:v>7.4956666666666843E-3</c:v>
                </c:pt>
                <c:pt idx="13">
                  <c:v>1.5714333333333341E-2</c:v>
                </c:pt>
                <c:pt idx="14">
                  <c:v>3.2007333333333415E-2</c:v>
                </c:pt>
                <c:pt idx="15">
                  <c:v>6.3297000000000034E-2</c:v>
                </c:pt>
                <c:pt idx="16">
                  <c:v>0.11979733333333342</c:v>
                </c:pt>
                <c:pt idx="17">
                  <c:v>0.20863000000000001</c:v>
                </c:pt>
                <c:pt idx="18">
                  <c:v>0.32831100000000096</c:v>
                </c:pt>
                <c:pt idx="19">
                  <c:v>0.471798</c:v>
                </c:pt>
                <c:pt idx="20">
                  <c:v>0.62902566666666848</c:v>
                </c:pt>
                <c:pt idx="21">
                  <c:v>0.79196066666666654</c:v>
                </c:pt>
                <c:pt idx="22">
                  <c:v>0.95412633333333363</c:v>
                </c:pt>
                <c:pt idx="23">
                  <c:v>1.1122176666666712</c:v>
                </c:pt>
                <c:pt idx="24">
                  <c:v>1.2650709999999998</c:v>
                </c:pt>
                <c:pt idx="25">
                  <c:v>1.4134869999999971</c:v>
                </c:pt>
                <c:pt idx="26">
                  <c:v>1.5570706666666665</c:v>
                </c:pt>
                <c:pt idx="27">
                  <c:v>1.6913073333333362</c:v>
                </c:pt>
                <c:pt idx="28">
                  <c:v>1.8153403333333333</c:v>
                </c:pt>
                <c:pt idx="29">
                  <c:v>1.9338226666666665</c:v>
                </c:pt>
              </c:numCache>
            </c:numRef>
          </c:yVal>
          <c:smooth val="1"/>
        </c:ser>
        <c:ser>
          <c:idx val="2"/>
          <c:order val="2"/>
          <c:tx>
            <c:strRef>
              <c:f>Promedios!$B$5</c:f>
              <c:strCache>
                <c:ptCount val="1"/>
                <c:pt idx="0">
                  <c:v>S. aureus (0,0125 ng/uL)</c:v>
                </c:pt>
              </c:strCache>
            </c:strRef>
          </c:tx>
          <c:spPr>
            <a:ln w="12700">
              <a:solidFill>
                <a:srgbClr val="8064A2"/>
              </a:solidFill>
            </a:ln>
          </c:spPr>
          <c:marker>
            <c:symbol val="square"/>
            <c:size val="3"/>
            <c:spPr>
              <a:solidFill>
                <a:srgbClr val="8064A2"/>
              </a:solidFill>
              <a:ln w="6350">
                <a:solidFill>
                  <a:srgbClr val="8064A2"/>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Promedios!$C$5:$AF$5</c:f>
              <c:numCache>
                <c:formatCode>General</c:formatCode>
                <c:ptCount val="30"/>
                <c:pt idx="0">
                  <c:v>2.3606666666666676E-3</c:v>
                </c:pt>
                <c:pt idx="1">
                  <c:v>-1.5633333333333382E-4</c:v>
                </c:pt>
                <c:pt idx="2">
                  <c:v>-9.9200000000000113E-4</c:v>
                </c:pt>
                <c:pt idx="3">
                  <c:v>-1.6443333333333394E-3</c:v>
                </c:pt>
                <c:pt idx="4">
                  <c:v>-8.6200000000000046E-4</c:v>
                </c:pt>
                <c:pt idx="5">
                  <c:v>-1.5833333333333381E-4</c:v>
                </c:pt>
                <c:pt idx="6">
                  <c:v>3.3833333333333447E-4</c:v>
                </c:pt>
                <c:pt idx="7">
                  <c:v>1.3066666666666706E-4</c:v>
                </c:pt>
                <c:pt idx="8">
                  <c:v>4.8233333333333532E-4</c:v>
                </c:pt>
                <c:pt idx="9">
                  <c:v>5.0100000000000047E-4</c:v>
                </c:pt>
                <c:pt idx="10">
                  <c:v>5.3900000000000063E-4</c:v>
                </c:pt>
                <c:pt idx="11">
                  <c:v>7.4966666666666942E-4</c:v>
                </c:pt>
                <c:pt idx="12">
                  <c:v>1.2726666666666667E-3</c:v>
                </c:pt>
                <c:pt idx="13">
                  <c:v>1.7723333333333376E-3</c:v>
                </c:pt>
                <c:pt idx="14">
                  <c:v>3.2820000000000076E-3</c:v>
                </c:pt>
                <c:pt idx="15">
                  <c:v>5.5963333333333585E-3</c:v>
                </c:pt>
                <c:pt idx="16">
                  <c:v>1.0815666666666671E-2</c:v>
                </c:pt>
                <c:pt idx="17">
                  <c:v>2.1019333333333355E-2</c:v>
                </c:pt>
                <c:pt idx="18">
                  <c:v>4.0619666666666672E-2</c:v>
                </c:pt>
                <c:pt idx="19">
                  <c:v>7.7653333333333532E-2</c:v>
                </c:pt>
                <c:pt idx="20">
                  <c:v>0.14395766666666671</c:v>
                </c:pt>
                <c:pt idx="21">
                  <c:v>0.24760133333333378</c:v>
                </c:pt>
                <c:pt idx="22">
                  <c:v>0.39056133333333332</c:v>
                </c:pt>
                <c:pt idx="23">
                  <c:v>0.56105866666666671</c:v>
                </c:pt>
                <c:pt idx="24">
                  <c:v>0.74492933333333622</c:v>
                </c:pt>
                <c:pt idx="25">
                  <c:v>0.93235699999999855</c:v>
                </c:pt>
                <c:pt idx="26">
                  <c:v>1.1218926666666666</c:v>
                </c:pt>
                <c:pt idx="27">
                  <c:v>1.3084683333333331</c:v>
                </c:pt>
                <c:pt idx="28">
                  <c:v>1.4894193333333334</c:v>
                </c:pt>
                <c:pt idx="29">
                  <c:v>1.660984</c:v>
                </c:pt>
              </c:numCache>
            </c:numRef>
          </c:yVal>
          <c:smooth val="1"/>
        </c:ser>
        <c:ser>
          <c:idx val="3"/>
          <c:order val="3"/>
          <c:tx>
            <c:strRef>
              <c:f>Promedios!$B$6</c:f>
              <c:strCache>
                <c:ptCount val="1"/>
                <c:pt idx="0">
                  <c:v>S. aureus (6,25x10-4 ng/uL)</c:v>
                </c:pt>
              </c:strCache>
            </c:strRef>
          </c:tx>
          <c:spPr>
            <a:ln w="12700">
              <a:solidFill>
                <a:srgbClr val="00B0F0"/>
              </a:solidFill>
            </a:ln>
          </c:spPr>
          <c:marker>
            <c:symbol val="square"/>
            <c:size val="3"/>
            <c:spPr>
              <a:solidFill>
                <a:srgbClr val="00B0F0"/>
              </a:solidFill>
              <a:ln w="6350">
                <a:solidFill>
                  <a:srgbClr val="00B0F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Promedios!$C$6:$AF$6</c:f>
              <c:numCache>
                <c:formatCode>General</c:formatCode>
                <c:ptCount val="30"/>
                <c:pt idx="0">
                  <c:v>4.2333333333333533E-5</c:v>
                </c:pt>
                <c:pt idx="1">
                  <c:v>-4.386666666666682E-4</c:v>
                </c:pt>
                <c:pt idx="2">
                  <c:v>1.1166666666666714E-4</c:v>
                </c:pt>
                <c:pt idx="3">
                  <c:v>2.9866666666666692E-4</c:v>
                </c:pt>
                <c:pt idx="4">
                  <c:v>4.9700000000000221E-4</c:v>
                </c:pt>
                <c:pt idx="5">
                  <c:v>-8.7333333333333346E-5</c:v>
                </c:pt>
                <c:pt idx="6">
                  <c:v>-6.1333333333333639E-4</c:v>
                </c:pt>
                <c:pt idx="7">
                  <c:v>-1.4499999999999997E-4</c:v>
                </c:pt>
                <c:pt idx="8">
                  <c:v>5.5333333333333656E-4</c:v>
                </c:pt>
                <c:pt idx="9">
                  <c:v>-2.1766666666666684E-4</c:v>
                </c:pt>
                <c:pt idx="10">
                  <c:v>-1.9020000000000059E-3</c:v>
                </c:pt>
                <c:pt idx="11">
                  <c:v>-2.9380000000000001E-3</c:v>
                </c:pt>
                <c:pt idx="12">
                  <c:v>-3.8103333333333392E-3</c:v>
                </c:pt>
                <c:pt idx="13">
                  <c:v>-4.7283333333333517E-3</c:v>
                </c:pt>
                <c:pt idx="14">
                  <c:v>-4.9816666666666872E-3</c:v>
                </c:pt>
                <c:pt idx="15">
                  <c:v>-5.8970000000000003E-3</c:v>
                </c:pt>
                <c:pt idx="16">
                  <c:v>-6.8956666666666732E-3</c:v>
                </c:pt>
                <c:pt idx="17">
                  <c:v>-6.4106666666666826E-3</c:v>
                </c:pt>
                <c:pt idx="18">
                  <c:v>-5.0700000000000033E-3</c:v>
                </c:pt>
                <c:pt idx="19">
                  <c:v>-2.9586666666666676E-3</c:v>
                </c:pt>
                <c:pt idx="20">
                  <c:v>1.7376666666666701E-3</c:v>
                </c:pt>
                <c:pt idx="21">
                  <c:v>1.2132666666666667E-2</c:v>
                </c:pt>
                <c:pt idx="22">
                  <c:v>3.2483000000000116E-2</c:v>
                </c:pt>
                <c:pt idx="23">
                  <c:v>6.9397666666666885E-2</c:v>
                </c:pt>
                <c:pt idx="24">
                  <c:v>0.13422900000000001</c:v>
                </c:pt>
                <c:pt idx="25">
                  <c:v>0.23893433333333397</c:v>
                </c:pt>
                <c:pt idx="26">
                  <c:v>0.38643800000000084</c:v>
                </c:pt>
                <c:pt idx="27">
                  <c:v>0.56359799999999949</c:v>
                </c:pt>
                <c:pt idx="28">
                  <c:v>0.75587833333333598</c:v>
                </c:pt>
                <c:pt idx="29">
                  <c:v>0.95309133333333562</c:v>
                </c:pt>
              </c:numCache>
            </c:numRef>
          </c:yVal>
          <c:smooth val="1"/>
        </c:ser>
        <c:ser>
          <c:idx val="4"/>
          <c:order val="4"/>
          <c:tx>
            <c:strRef>
              <c:f>Promedios!$B$7</c:f>
              <c:strCache>
                <c:ptCount val="1"/>
                <c:pt idx="0">
                  <c:v>S. aureus (3,125x10-5 ng/uL)</c:v>
                </c:pt>
              </c:strCache>
            </c:strRef>
          </c:tx>
          <c:spPr>
            <a:ln w="12700">
              <a:solidFill>
                <a:srgbClr val="F79646"/>
              </a:solidFill>
            </a:ln>
          </c:spPr>
          <c:marker>
            <c:symbol val="square"/>
            <c:size val="3"/>
            <c:spPr>
              <a:solidFill>
                <a:srgbClr val="F79646"/>
              </a:solid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Promedios!$C$7:$AF$7</c:f>
              <c:numCache>
                <c:formatCode>General</c:formatCode>
                <c:ptCount val="30"/>
                <c:pt idx="0">
                  <c:v>2.0969999999999999E-3</c:v>
                </c:pt>
                <c:pt idx="1">
                  <c:v>3.2733333333333459E-4</c:v>
                </c:pt>
                <c:pt idx="2">
                  <c:v>-4.4966666666666885E-4</c:v>
                </c:pt>
                <c:pt idx="3">
                  <c:v>-9.3000000000000352E-4</c:v>
                </c:pt>
                <c:pt idx="4">
                  <c:v>-1.0466666666666695E-3</c:v>
                </c:pt>
                <c:pt idx="5">
                  <c:v>-1.3466666666666709E-3</c:v>
                </c:pt>
                <c:pt idx="6">
                  <c:v>-1.1626666666666704E-3</c:v>
                </c:pt>
                <c:pt idx="7">
                  <c:v>4.0000000000000213E-5</c:v>
                </c:pt>
                <c:pt idx="8">
                  <c:v>1.2670000000000001E-3</c:v>
                </c:pt>
                <c:pt idx="9">
                  <c:v>1.2049999999999999E-3</c:v>
                </c:pt>
                <c:pt idx="10">
                  <c:v>6.9000000000000257E-4</c:v>
                </c:pt>
                <c:pt idx="11">
                  <c:v>1.4930000000000021E-3</c:v>
                </c:pt>
                <c:pt idx="12">
                  <c:v>2.0373333333333398E-3</c:v>
                </c:pt>
                <c:pt idx="13">
                  <c:v>3.4550000000000006E-3</c:v>
                </c:pt>
                <c:pt idx="14">
                  <c:v>4.6393333333333573E-3</c:v>
                </c:pt>
                <c:pt idx="15">
                  <c:v>4.473000000000016E-3</c:v>
                </c:pt>
                <c:pt idx="16">
                  <c:v>4.7216666666666796E-3</c:v>
                </c:pt>
                <c:pt idx="17">
                  <c:v>5.8140000000000023E-3</c:v>
                </c:pt>
                <c:pt idx="18">
                  <c:v>6.1233333333333495E-3</c:v>
                </c:pt>
                <c:pt idx="19">
                  <c:v>5.4406666666666865E-3</c:v>
                </c:pt>
                <c:pt idx="20">
                  <c:v>6.2143333333333538E-3</c:v>
                </c:pt>
                <c:pt idx="21">
                  <c:v>8.4700000000000226E-3</c:v>
                </c:pt>
                <c:pt idx="22">
                  <c:v>1.1380333333333371E-2</c:v>
                </c:pt>
                <c:pt idx="23">
                  <c:v>1.6310333333333347E-2</c:v>
                </c:pt>
                <c:pt idx="24">
                  <c:v>2.369400000000001E-2</c:v>
                </c:pt>
                <c:pt idx="25">
                  <c:v>4.0139000000000001E-2</c:v>
                </c:pt>
                <c:pt idx="26">
                  <c:v>7.1262333333333525E-2</c:v>
                </c:pt>
                <c:pt idx="27">
                  <c:v>0.12843433333333382</c:v>
                </c:pt>
                <c:pt idx="28">
                  <c:v>0.22570466666666669</c:v>
                </c:pt>
                <c:pt idx="29">
                  <c:v>0.37363533333333326</c:v>
                </c:pt>
              </c:numCache>
            </c:numRef>
          </c:yVal>
          <c:smooth val="1"/>
        </c:ser>
        <c:ser>
          <c:idx val="5"/>
          <c:order val="5"/>
          <c:tx>
            <c:strRef>
              <c:f>Promedios!$B$8</c:f>
              <c:strCache>
                <c:ptCount val="1"/>
                <c:pt idx="0">
                  <c:v>S. aureus (1,5625x10-6 ng/uL)</c:v>
                </c:pt>
              </c:strCache>
            </c:strRef>
          </c:tx>
          <c:spPr>
            <a:ln w="12700">
              <a:solidFill>
                <a:srgbClr val="CC0099"/>
              </a:solidFill>
            </a:ln>
          </c:spPr>
          <c:marker>
            <c:symbol val="square"/>
            <c:size val="3"/>
            <c:spPr>
              <a:solidFill>
                <a:srgbClr val="CC0099"/>
              </a:solidFill>
              <a:ln w="6350">
                <a:solidFill>
                  <a:srgbClr val="CC009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Promedios!$C$8:$AF$8</c:f>
              <c:numCache>
                <c:formatCode>General</c:formatCode>
                <c:ptCount val="30"/>
                <c:pt idx="0">
                  <c:v>-1.3156666666666681E-3</c:v>
                </c:pt>
                <c:pt idx="1">
                  <c:v>-1.4166666666666673E-4</c:v>
                </c:pt>
                <c:pt idx="2">
                  <c:v>8.3966666666667204E-4</c:v>
                </c:pt>
                <c:pt idx="3">
                  <c:v>3.9266666666666714E-4</c:v>
                </c:pt>
                <c:pt idx="4">
                  <c:v>1.0883333333333361E-3</c:v>
                </c:pt>
                <c:pt idx="5">
                  <c:v>1.5666666666666748E-5</c:v>
                </c:pt>
                <c:pt idx="6">
                  <c:v>-4.2666666666666845E-5</c:v>
                </c:pt>
                <c:pt idx="7">
                  <c:v>-2.8933333333333415E-4</c:v>
                </c:pt>
                <c:pt idx="8">
                  <c:v>-5.933333333333377E-5</c:v>
                </c:pt>
                <c:pt idx="9">
                  <c:v>-4.8800000000000124E-4</c:v>
                </c:pt>
                <c:pt idx="10">
                  <c:v>-2.1466666666666691E-4</c:v>
                </c:pt>
                <c:pt idx="11">
                  <c:v>-1.976666666666675E-4</c:v>
                </c:pt>
                <c:pt idx="12">
                  <c:v>2.6100000000000016E-4</c:v>
                </c:pt>
                <c:pt idx="13">
                  <c:v>4.1100000000000023E-4</c:v>
                </c:pt>
                <c:pt idx="14">
                  <c:v>1.1266666666666697E-3</c:v>
                </c:pt>
                <c:pt idx="15">
                  <c:v>-4.7200000000000123E-4</c:v>
                </c:pt>
                <c:pt idx="16">
                  <c:v>-6.83333333333337E-4</c:v>
                </c:pt>
                <c:pt idx="17">
                  <c:v>-1.0313333333333333E-3</c:v>
                </c:pt>
                <c:pt idx="18">
                  <c:v>-1.5166666666666683E-3</c:v>
                </c:pt>
                <c:pt idx="19">
                  <c:v>-2.0870000000000016E-3</c:v>
                </c:pt>
                <c:pt idx="20">
                  <c:v>-2.7966666666666682E-3</c:v>
                </c:pt>
                <c:pt idx="21">
                  <c:v>-3.1440000000000083E-3</c:v>
                </c:pt>
                <c:pt idx="22">
                  <c:v>-3.2973333333333426E-3</c:v>
                </c:pt>
                <c:pt idx="23">
                  <c:v>-2.0099999999999996E-3</c:v>
                </c:pt>
                <c:pt idx="24">
                  <c:v>-1.8210000000000038E-3</c:v>
                </c:pt>
                <c:pt idx="25">
                  <c:v>5.5033333333333605E-4</c:v>
                </c:pt>
                <c:pt idx="26">
                  <c:v>5.0356666666666796E-3</c:v>
                </c:pt>
                <c:pt idx="27">
                  <c:v>1.3687000000000006E-2</c:v>
                </c:pt>
                <c:pt idx="28">
                  <c:v>3.0741333333333391E-2</c:v>
                </c:pt>
                <c:pt idx="29">
                  <c:v>6.5611000000000017E-2</c:v>
                </c:pt>
              </c:numCache>
            </c:numRef>
          </c:yVal>
          <c:smooth val="1"/>
        </c:ser>
        <c:ser>
          <c:idx val="6"/>
          <c:order val="6"/>
          <c:tx>
            <c:strRef>
              <c:f>Promedios!$B$9</c:f>
              <c:strCache>
                <c:ptCount val="1"/>
                <c:pt idx="0">
                  <c:v>S. aureus (7,8125x10-8 ng/uL)</c:v>
                </c:pt>
              </c:strCache>
            </c:strRef>
          </c:tx>
          <c:spPr>
            <a:ln w="12700">
              <a:solidFill>
                <a:srgbClr val="EEECE1">
                  <a:lumMod val="50000"/>
                </a:srgbClr>
              </a:solidFill>
            </a:ln>
          </c:spPr>
          <c:marker>
            <c:symbol val="square"/>
            <c:size val="3"/>
            <c:spPr>
              <a:solidFill>
                <a:srgbClr val="EEECE1">
                  <a:lumMod val="50000"/>
                </a:srgbClr>
              </a:solidFill>
              <a:ln w="6350">
                <a:solidFill>
                  <a:srgbClr val="EEECE1">
                    <a:lumMod val="50000"/>
                  </a:srgbClr>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Promedios!$C$9:$AF$9</c:f>
              <c:numCache>
                <c:formatCode>General</c:formatCode>
                <c:ptCount val="30"/>
                <c:pt idx="0">
                  <c:v>1.0550000000000021E-3</c:v>
                </c:pt>
                <c:pt idx="1">
                  <c:v>9.7200000000000064E-4</c:v>
                </c:pt>
                <c:pt idx="2">
                  <c:v>4.8966666666666776E-4</c:v>
                </c:pt>
                <c:pt idx="3">
                  <c:v>-1.2073333333333337E-3</c:v>
                </c:pt>
                <c:pt idx="4">
                  <c:v>-9.8900000000000355E-4</c:v>
                </c:pt>
                <c:pt idx="5">
                  <c:v>-1.0956666666666669E-3</c:v>
                </c:pt>
                <c:pt idx="6">
                  <c:v>-8.4133333333333629E-4</c:v>
                </c:pt>
                <c:pt idx="7">
                  <c:v>-1.1086666666666697E-3</c:v>
                </c:pt>
                <c:pt idx="8">
                  <c:v>6.1566666666666822E-4</c:v>
                </c:pt>
                <c:pt idx="9">
                  <c:v>2.1100000000000012E-3</c:v>
                </c:pt>
                <c:pt idx="10">
                  <c:v>3.1560000000000052E-3</c:v>
                </c:pt>
                <c:pt idx="11">
                  <c:v>2.6676666666666763E-3</c:v>
                </c:pt>
                <c:pt idx="12">
                  <c:v>3.3440000000000071E-3</c:v>
                </c:pt>
                <c:pt idx="13">
                  <c:v>4.5800000000000059E-3</c:v>
                </c:pt>
                <c:pt idx="14">
                  <c:v>6.45033333333336E-3</c:v>
                </c:pt>
                <c:pt idx="15">
                  <c:v>6.339666666666687E-3</c:v>
                </c:pt>
                <c:pt idx="16">
                  <c:v>6.6373333333333527E-3</c:v>
                </c:pt>
                <c:pt idx="17">
                  <c:v>7.259333333333365E-3</c:v>
                </c:pt>
                <c:pt idx="18">
                  <c:v>7.5663333333333589E-3</c:v>
                </c:pt>
                <c:pt idx="19">
                  <c:v>7.6873333333333533E-3</c:v>
                </c:pt>
                <c:pt idx="20">
                  <c:v>7.3493333333333622E-3</c:v>
                </c:pt>
                <c:pt idx="21">
                  <c:v>7.4280000000000171E-3</c:v>
                </c:pt>
                <c:pt idx="22">
                  <c:v>9.1126666666667081E-3</c:v>
                </c:pt>
                <c:pt idx="23">
                  <c:v>1.1216666666666672E-2</c:v>
                </c:pt>
                <c:pt idx="24">
                  <c:v>1.2152E-2</c:v>
                </c:pt>
                <c:pt idx="25">
                  <c:v>1.3757E-2</c:v>
                </c:pt>
                <c:pt idx="26">
                  <c:v>1.7917666666666672E-2</c:v>
                </c:pt>
                <c:pt idx="27">
                  <c:v>2.3699333333333347E-2</c:v>
                </c:pt>
                <c:pt idx="28">
                  <c:v>3.4301666666666689E-2</c:v>
                </c:pt>
                <c:pt idx="29">
                  <c:v>5.5671000000000005E-2</c:v>
                </c:pt>
              </c:numCache>
            </c:numRef>
          </c:yVal>
          <c:smooth val="1"/>
        </c:ser>
        <c:ser>
          <c:idx val="7"/>
          <c:order val="7"/>
          <c:tx>
            <c:strRef>
              <c:f>Promedios!$B$10</c:f>
              <c:strCache>
                <c:ptCount val="1"/>
                <c:pt idx="0">
                  <c:v>S. aureus (3,90625x10-9 ng/uL)</c:v>
                </c:pt>
              </c:strCache>
            </c:strRef>
          </c:tx>
          <c:spPr>
            <a:ln w="12700">
              <a:solidFill>
                <a:srgbClr val="663300"/>
              </a:solidFill>
            </a:ln>
          </c:spPr>
          <c:marker>
            <c:symbol val="square"/>
            <c:size val="3"/>
            <c:spPr>
              <a:solidFill>
                <a:srgbClr val="663300"/>
              </a:solidFill>
              <a:ln w="6350">
                <a:solidFill>
                  <a:srgbClr val="6633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Promedios!$C$10:$AF$10</c:f>
              <c:numCache>
                <c:formatCode>General</c:formatCode>
                <c:ptCount val="30"/>
                <c:pt idx="0">
                  <c:v>1.4916666666666665E-3</c:v>
                </c:pt>
                <c:pt idx="1">
                  <c:v>2.4006666666666686E-3</c:v>
                </c:pt>
                <c:pt idx="2">
                  <c:v>5.3433333333333588E-4</c:v>
                </c:pt>
                <c:pt idx="3">
                  <c:v>-1.9270000000000042E-3</c:v>
                </c:pt>
                <c:pt idx="4">
                  <c:v>-2.9106666666666682E-3</c:v>
                </c:pt>
                <c:pt idx="5">
                  <c:v>-2.0016666666666672E-3</c:v>
                </c:pt>
                <c:pt idx="6">
                  <c:v>-1.1293333333333361E-3</c:v>
                </c:pt>
                <c:pt idx="7">
                  <c:v>-1.1333333333333381E-5</c:v>
                </c:pt>
                <c:pt idx="8">
                  <c:v>1.1606666666666707E-3</c:v>
                </c:pt>
                <c:pt idx="9">
                  <c:v>2.3923333333333331E-3</c:v>
                </c:pt>
                <c:pt idx="10">
                  <c:v>3.7720000000000071E-3</c:v>
                </c:pt>
                <c:pt idx="11">
                  <c:v>4.7890000000000163E-3</c:v>
                </c:pt>
                <c:pt idx="12">
                  <c:v>6.0100000000000032E-3</c:v>
                </c:pt>
                <c:pt idx="13">
                  <c:v>6.6730000000000114E-3</c:v>
                </c:pt>
                <c:pt idx="14">
                  <c:v>7.6070000000000113E-3</c:v>
                </c:pt>
                <c:pt idx="15">
                  <c:v>8.4313333333333341E-3</c:v>
                </c:pt>
                <c:pt idx="16">
                  <c:v>9.2750000000000245E-3</c:v>
                </c:pt>
                <c:pt idx="17">
                  <c:v>1.0384333333333343E-2</c:v>
                </c:pt>
                <c:pt idx="18">
                  <c:v>1.0603333333333343E-2</c:v>
                </c:pt>
                <c:pt idx="19">
                  <c:v>1.0061666666666686E-2</c:v>
                </c:pt>
                <c:pt idx="20">
                  <c:v>1.0080333333333346E-2</c:v>
                </c:pt>
                <c:pt idx="21">
                  <c:v>1.0770000000000005E-2</c:v>
                </c:pt>
                <c:pt idx="22">
                  <c:v>1.2281E-2</c:v>
                </c:pt>
                <c:pt idx="23">
                  <c:v>1.4093999999999973E-2</c:v>
                </c:pt>
                <c:pt idx="24">
                  <c:v>1.5054999999999994E-2</c:v>
                </c:pt>
                <c:pt idx="25">
                  <c:v>1.5902000000000003E-2</c:v>
                </c:pt>
                <c:pt idx="26">
                  <c:v>1.7765000000000013E-2</c:v>
                </c:pt>
                <c:pt idx="27">
                  <c:v>2.2110666666666681E-2</c:v>
                </c:pt>
                <c:pt idx="28">
                  <c:v>2.9595333333333345E-2</c:v>
                </c:pt>
                <c:pt idx="29">
                  <c:v>4.5624999999999999E-2</c:v>
                </c:pt>
              </c:numCache>
            </c:numRef>
          </c:yVal>
          <c:smooth val="1"/>
        </c:ser>
        <c:ser>
          <c:idx val="8"/>
          <c:order val="8"/>
          <c:tx>
            <c:strRef>
              <c:f>Promedios!$B$11</c:f>
              <c:strCache>
                <c:ptCount val="1"/>
                <c:pt idx="0">
                  <c:v>CN1</c:v>
                </c:pt>
              </c:strCache>
            </c:strRef>
          </c:tx>
          <c:spPr>
            <a:ln w="12700">
              <a:solidFill>
                <a:srgbClr val="9BBB59">
                  <a:lumMod val="60000"/>
                  <a:lumOff val="40000"/>
                </a:srgbClr>
              </a:solidFill>
              <a:prstDash val="solid"/>
            </a:ln>
          </c:spPr>
          <c:marker>
            <c:symbol val="x"/>
            <c:size val="3"/>
            <c:spPr>
              <a:noFill/>
              <a:ln w="6350"/>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Promedios!$C$11:$AF$11</c:f>
              <c:numCache>
                <c:formatCode>General</c:formatCode>
                <c:ptCount val="30"/>
                <c:pt idx="0">
                  <c:v>-1.2505000000000001E-3</c:v>
                </c:pt>
                <c:pt idx="1">
                  <c:v>1.2915000000000001E-3</c:v>
                </c:pt>
                <c:pt idx="2">
                  <c:v>1.3745000000000035E-3</c:v>
                </c:pt>
                <c:pt idx="3">
                  <c:v>-7.9000000000000348E-5</c:v>
                </c:pt>
                <c:pt idx="4">
                  <c:v>-4.7300000000000174E-4</c:v>
                </c:pt>
                <c:pt idx="5">
                  <c:v>-9.8850000000000478E-4</c:v>
                </c:pt>
                <c:pt idx="6">
                  <c:v>-9.6950000000000345E-4</c:v>
                </c:pt>
                <c:pt idx="7">
                  <c:v>1.145000000000004E-4</c:v>
                </c:pt>
                <c:pt idx="8">
                  <c:v>7.7400000000000255E-4</c:v>
                </c:pt>
                <c:pt idx="9">
                  <c:v>2.0600000000000075E-4</c:v>
                </c:pt>
                <c:pt idx="10">
                  <c:v>-9.3500000000000527E-4</c:v>
                </c:pt>
                <c:pt idx="11">
                  <c:v>-1.630000000000001E-3</c:v>
                </c:pt>
                <c:pt idx="12">
                  <c:v>-1.325000000000003E-3</c:v>
                </c:pt>
                <c:pt idx="13">
                  <c:v>-1.4385000000000003E-3</c:v>
                </c:pt>
                <c:pt idx="14">
                  <c:v>-1.6515000000000032E-3</c:v>
                </c:pt>
                <c:pt idx="15">
                  <c:v>-2.1910000000000002E-3</c:v>
                </c:pt>
                <c:pt idx="16">
                  <c:v>-2.2215000000000095E-3</c:v>
                </c:pt>
                <c:pt idx="17">
                  <c:v>-1.5105000000000003E-3</c:v>
                </c:pt>
                <c:pt idx="18">
                  <c:v>-1.5290000000000028E-3</c:v>
                </c:pt>
                <c:pt idx="19">
                  <c:v>-8.3100000000000329E-4</c:v>
                </c:pt>
                <c:pt idx="20">
                  <c:v>-6.5000000000000181E-4</c:v>
                </c:pt>
                <c:pt idx="21">
                  <c:v>-5.1700000000000151E-4</c:v>
                </c:pt>
                <c:pt idx="22">
                  <c:v>6.9999999999996755E-6</c:v>
                </c:pt>
                <c:pt idx="23">
                  <c:v>1.1490000000000035E-3</c:v>
                </c:pt>
                <c:pt idx="24">
                  <c:v>2.8615000000000016E-3</c:v>
                </c:pt>
                <c:pt idx="25">
                  <c:v>5.1700000000000114E-3</c:v>
                </c:pt>
                <c:pt idx="26">
                  <c:v>1.2407500000000011E-2</c:v>
                </c:pt>
                <c:pt idx="27">
                  <c:v>2.6288499999999989E-2</c:v>
                </c:pt>
                <c:pt idx="28">
                  <c:v>5.3376000000000035E-2</c:v>
                </c:pt>
                <c:pt idx="29">
                  <c:v>0.10578750000000002</c:v>
                </c:pt>
              </c:numCache>
            </c:numRef>
          </c:yVal>
          <c:smooth val="1"/>
        </c:ser>
        <c:ser>
          <c:idx val="9"/>
          <c:order val="9"/>
          <c:tx>
            <c:strRef>
              <c:f>Promedios!$B$12</c:f>
              <c:strCache>
                <c:ptCount val="1"/>
                <c:pt idx="0">
                  <c:v>CN2</c:v>
                </c:pt>
              </c:strCache>
            </c:strRef>
          </c:tx>
          <c:spPr>
            <a:ln w="12700">
              <a:solidFill>
                <a:srgbClr val="F79646">
                  <a:lumMod val="60000"/>
                  <a:lumOff val="40000"/>
                </a:srgbClr>
              </a:solidFill>
            </a:ln>
          </c:spPr>
          <c:marker>
            <c:symbol val="x"/>
            <c:size val="3"/>
            <c:spPr>
              <a:ln w="6350">
                <a:solidFill>
                  <a:srgbClr val="F79646">
                    <a:lumMod val="60000"/>
                    <a:lumOff val="40000"/>
                  </a:srgbClr>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Promedios!$C$12:$AF$12</c:f>
              <c:numCache>
                <c:formatCode>General</c:formatCode>
                <c:ptCount val="30"/>
                <c:pt idx="0">
                  <c:v>-9.9950000000000472E-4</c:v>
                </c:pt>
                <c:pt idx="1">
                  <c:v>3.6950000000000096E-4</c:v>
                </c:pt>
                <c:pt idx="2">
                  <c:v>8.1850000000000293E-4</c:v>
                </c:pt>
                <c:pt idx="3">
                  <c:v>-8.0600000000000344E-4</c:v>
                </c:pt>
                <c:pt idx="4">
                  <c:v>8.5200000000000109E-4</c:v>
                </c:pt>
                <c:pt idx="5">
                  <c:v>4.1750000000000007E-4</c:v>
                </c:pt>
                <c:pt idx="6">
                  <c:v>1.9350000000000069E-4</c:v>
                </c:pt>
                <c:pt idx="7">
                  <c:v>-6.9650000000000181E-4</c:v>
                </c:pt>
                <c:pt idx="8">
                  <c:v>2.8500000000000025E-5</c:v>
                </c:pt>
                <c:pt idx="9">
                  <c:v>-1.770000000000001E-4</c:v>
                </c:pt>
                <c:pt idx="10">
                  <c:v>-9.1750000000000349E-4</c:v>
                </c:pt>
                <c:pt idx="11">
                  <c:v>-1.5340000000000045E-3</c:v>
                </c:pt>
                <c:pt idx="12">
                  <c:v>-6.9900000000000225E-4</c:v>
                </c:pt>
                <c:pt idx="13">
                  <c:v>-1.3650000000000001E-4</c:v>
                </c:pt>
                <c:pt idx="14">
                  <c:v>2.3200000000000025E-4</c:v>
                </c:pt>
                <c:pt idx="15">
                  <c:v>-1.1860000000000056E-3</c:v>
                </c:pt>
                <c:pt idx="16">
                  <c:v>-2.0020000000000012E-3</c:v>
                </c:pt>
                <c:pt idx="17">
                  <c:v>-1.4105000000000001E-3</c:v>
                </c:pt>
                <c:pt idx="18">
                  <c:v>-1.3194999999999999E-3</c:v>
                </c:pt>
                <c:pt idx="19">
                  <c:v>-1.3630000000000033E-3</c:v>
                </c:pt>
                <c:pt idx="20">
                  <c:v>-1.4074999999999977E-3</c:v>
                </c:pt>
                <c:pt idx="21">
                  <c:v>-1.8495000000000028E-3</c:v>
                </c:pt>
                <c:pt idx="22">
                  <c:v>-2.6475000000000118E-3</c:v>
                </c:pt>
                <c:pt idx="23">
                  <c:v>-2.1140000000000052E-3</c:v>
                </c:pt>
                <c:pt idx="24">
                  <c:v>-1.6980000000000059E-3</c:v>
                </c:pt>
                <c:pt idx="25">
                  <c:v>-6.5149999999999963E-4</c:v>
                </c:pt>
                <c:pt idx="26">
                  <c:v>1.8650000000000036E-3</c:v>
                </c:pt>
                <c:pt idx="27">
                  <c:v>6.1570000000000019E-3</c:v>
                </c:pt>
                <c:pt idx="28">
                  <c:v>1.5548500000000033E-2</c:v>
                </c:pt>
                <c:pt idx="29">
                  <c:v>3.3785499999999989E-2</c:v>
                </c:pt>
              </c:numCache>
            </c:numRef>
          </c:yVal>
          <c:smooth val="1"/>
        </c:ser>
        <c:ser>
          <c:idx val="10"/>
          <c:order val="10"/>
          <c:tx>
            <c:strRef>
              <c:f>Promedios!$B$13</c:f>
              <c:strCache>
                <c:ptCount val="1"/>
                <c:pt idx="0">
                  <c:v>Umbral</c:v>
                </c:pt>
              </c:strCache>
            </c:strRef>
          </c:tx>
          <c:spPr>
            <a:ln w="12700">
              <a:solidFill>
                <a:srgbClr val="1F497D">
                  <a:lumMod val="60000"/>
                  <a:lumOff val="40000"/>
                </a:srgbClr>
              </a:solidFill>
              <a:prstDash val="sysDash"/>
            </a:ln>
          </c:spPr>
          <c:marker>
            <c:symbol val="none"/>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Promedios!$C$13:$AF$13</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90689536"/>
        <c:axId val="90691456"/>
      </c:scatterChart>
      <c:valAx>
        <c:axId val="90689536"/>
        <c:scaling>
          <c:orientation val="minMax"/>
        </c:scaling>
        <c:axPos val="b"/>
        <c:title>
          <c:tx>
            <c:rich>
              <a:bodyPr/>
              <a:lstStyle/>
              <a:p>
                <a:pPr>
                  <a:defRPr/>
                </a:pPr>
                <a:r>
                  <a:rPr lang="es-ES"/>
                  <a:t>Ciclos</a:t>
                </a:r>
              </a:p>
            </c:rich>
          </c:tx>
          <c:layout>
            <c:manualLayout>
              <c:xMode val="edge"/>
              <c:yMode val="edge"/>
              <c:x val="0.49758315962592181"/>
              <c:y val="0.788021759445658"/>
            </c:manualLayout>
          </c:layout>
          <c:spPr>
            <a:noFill/>
          </c:spPr>
        </c:title>
        <c:majorTickMark val="none"/>
        <c:tickLblPos val="nextTo"/>
        <c:spPr>
          <a:noFill/>
          <a:ln w="12700">
            <a:solidFill>
              <a:schemeClr val="tx1"/>
            </a:solidFill>
          </a:ln>
        </c:spPr>
        <c:txPr>
          <a:bodyPr/>
          <a:lstStyle/>
          <a:p>
            <a:pPr>
              <a:defRPr sz="800"/>
            </a:pPr>
            <a:endParaRPr lang="es-ES"/>
          </a:p>
        </c:txPr>
        <c:crossAx val="90691456"/>
        <c:crosses val="autoZero"/>
        <c:crossBetween val="midCat"/>
      </c:valAx>
      <c:valAx>
        <c:axId val="90691456"/>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800"/>
            </a:pPr>
            <a:endParaRPr lang="es-ES"/>
          </a:p>
        </c:txPr>
        <c:crossAx val="90689536"/>
        <c:crosses val="autoZero"/>
        <c:crossBetween val="midCat"/>
      </c:valAx>
    </c:plotArea>
    <c:legend>
      <c:legendPos val="b"/>
      <c:layout>
        <c:manualLayout>
          <c:xMode val="edge"/>
          <c:yMode val="edge"/>
          <c:x val="0"/>
          <c:y val="0.86467253713365411"/>
          <c:w val="0.99928473600331891"/>
          <c:h val="0.13257924887270073"/>
        </c:manualLayout>
      </c:layout>
      <c:spPr>
        <a:ln>
          <a:solidFill>
            <a:sysClr val="windowText" lastClr="000000"/>
          </a:solidFill>
        </a:ln>
        <a:effectLst/>
      </c:spPr>
      <c:txPr>
        <a:bodyPr/>
        <a:lstStyle/>
        <a:p>
          <a:pPr>
            <a:defRPr sz="12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675398492981846E-2"/>
          <c:y val="3.5255564448651251E-2"/>
          <c:w val="0.91331285576836341"/>
          <c:h val="0.7996497487012223"/>
        </c:manualLayout>
      </c:layout>
      <c:scatterChart>
        <c:scatterStyle val="smoothMarker"/>
        <c:ser>
          <c:idx val="0"/>
          <c:order val="0"/>
          <c:tx>
            <c:v>Concentración de ADN inicial</c:v>
          </c:tx>
          <c:spPr>
            <a:ln w="25400">
              <a:solidFill>
                <a:srgbClr val="C0504D"/>
              </a:solidFill>
              <a:prstDash val="solid"/>
            </a:ln>
          </c:spPr>
          <c:marker>
            <c:symbol val="square"/>
            <c:size val="3"/>
            <c:spPr>
              <a:solidFill>
                <a:srgbClr val="C0504D"/>
              </a:solidFill>
              <a:ln w="6350">
                <a:solidFill>
                  <a:srgbClr val="C0504D"/>
                </a:solidFill>
              </a:ln>
            </c:spPr>
          </c:marker>
          <c:dLbls>
            <c:dLbl>
              <c:idx val="0"/>
              <c:layout>
                <c:manualLayout>
                  <c:x val="-9.2797008547008744E-3"/>
                  <c:y val="-1.9223405897792315E-2"/>
                </c:manualLayout>
              </c:layout>
              <c:tx>
                <c:rich>
                  <a:bodyPr/>
                  <a:lstStyle/>
                  <a:p>
                    <a:pPr>
                      <a:defRPr sz="800">
                        <a:solidFill>
                          <a:schemeClr val="accent2">
                            <a:lumMod val="50000"/>
                          </a:schemeClr>
                        </a:solidFill>
                      </a:defRPr>
                    </a:pPr>
                    <a:r>
                      <a:rPr lang="en-US" sz="800">
                        <a:solidFill>
                          <a:schemeClr val="accent2">
                            <a:lumMod val="50000"/>
                          </a:schemeClr>
                        </a:solidFill>
                      </a:rPr>
                      <a:t>5ng/µL</a:t>
                    </a:r>
                  </a:p>
                </c:rich>
              </c:tx>
              <c:spPr/>
              <c:dLblPos val="r"/>
              <c:showCatName val="1"/>
            </c:dLbl>
            <c:dLbl>
              <c:idx val="1"/>
              <c:layout>
                <c:manualLayout>
                  <c:x val="-1.8504273504273503E-2"/>
                  <c:y val="-2.5053882970511074E-2"/>
                </c:manualLayout>
              </c:layout>
              <c:tx>
                <c:rich>
                  <a:bodyPr/>
                  <a:lstStyle/>
                  <a:p>
                    <a:pPr algn="ctr" rtl="0">
                      <a:defRPr lang="es-ES" sz="800" b="0" i="0" u="none" strike="noStrike" kern="1200" baseline="0">
                        <a:solidFill>
                          <a:schemeClr val="accent2">
                            <a:lumMod val="50000"/>
                          </a:schemeClr>
                        </a:solidFill>
                        <a:latin typeface="Arial" pitchFamily="34" charset="0"/>
                        <a:ea typeface="+mn-ea"/>
                        <a:cs typeface="Arial" pitchFamily="34" charset="0"/>
                      </a:defRPr>
                    </a:pPr>
                    <a:r>
                      <a:rPr lang="en-US" sz="800" b="0" i="0" u="none" strike="noStrike" kern="1200" baseline="0">
                        <a:solidFill>
                          <a:schemeClr val="accent2">
                            <a:lumMod val="50000"/>
                          </a:schemeClr>
                        </a:solidFill>
                        <a:latin typeface="Arial" pitchFamily="34" charset="0"/>
                        <a:ea typeface="+mn-ea"/>
                        <a:cs typeface="Arial" pitchFamily="34" charset="0"/>
                      </a:rPr>
                      <a:t>0,25ng/µL</a:t>
                    </a:r>
                    <a:endParaRPr lang="es-ES" sz="800" b="0" i="0" u="none" strike="noStrike" kern="1200" baseline="0">
                      <a:solidFill>
                        <a:schemeClr val="accent2">
                          <a:lumMod val="50000"/>
                        </a:schemeClr>
                      </a:solidFill>
                      <a:latin typeface="Arial" pitchFamily="34" charset="0"/>
                      <a:ea typeface="+mn-ea"/>
                      <a:cs typeface="Arial" pitchFamily="34" charset="0"/>
                    </a:endParaRPr>
                  </a:p>
                </c:rich>
              </c:tx>
              <c:spPr/>
              <c:dLblPos val="r"/>
              <c:showCatName val="1"/>
            </c:dLbl>
            <c:dLbl>
              <c:idx val="2"/>
              <c:layout>
                <c:manualLayout>
                  <c:x val="-1.0311111111111116E-2"/>
                  <c:y val="-2.1132005558128813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800" b="0" i="0" u="none" strike="noStrike" kern="1200" baseline="0">
                        <a:solidFill>
                          <a:schemeClr val="accent2">
                            <a:lumMod val="50000"/>
                          </a:schemeClr>
                        </a:solidFill>
                        <a:latin typeface="Arial" pitchFamily="34" charset="0"/>
                        <a:ea typeface="+mn-ea"/>
                        <a:cs typeface="Arial" pitchFamily="34" charset="0"/>
                      </a:defRPr>
                    </a:pPr>
                    <a:r>
                      <a:rPr lang="en-US" sz="800" b="0" i="0" u="none" strike="noStrike" kern="1200" baseline="0">
                        <a:solidFill>
                          <a:schemeClr val="accent2">
                            <a:lumMod val="50000"/>
                          </a:schemeClr>
                        </a:solidFill>
                        <a:latin typeface="Arial" pitchFamily="34" charset="0"/>
                        <a:ea typeface="+mn-ea"/>
                        <a:cs typeface="Arial" pitchFamily="34" charset="0"/>
                      </a:rPr>
                      <a:t>0,0125 ng/µL</a:t>
                    </a:r>
                  </a:p>
                </c:rich>
              </c:tx>
              <c:spPr/>
              <c:dLblPos val="r"/>
              <c:showCatName val="1"/>
            </c:dLbl>
            <c:dLbl>
              <c:idx val="3"/>
              <c:layout>
                <c:manualLayout>
                  <c:x val="-1.5397435897435913E-2"/>
                  <c:y val="-2.3940404508259999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800" b="0" i="0" u="none" strike="noStrike" kern="1200" baseline="0">
                        <a:solidFill>
                          <a:schemeClr val="accent2">
                            <a:lumMod val="50000"/>
                          </a:schemeClr>
                        </a:solidFill>
                        <a:latin typeface="Arial" pitchFamily="34" charset="0"/>
                        <a:ea typeface="+mn-ea"/>
                        <a:cs typeface="Arial" pitchFamily="34" charset="0"/>
                      </a:defRPr>
                    </a:pPr>
                    <a:r>
                      <a:rPr lang="en-US" sz="800" b="0" i="0" u="none" strike="noStrike" kern="1200" baseline="0">
                        <a:solidFill>
                          <a:schemeClr val="accent2">
                            <a:lumMod val="50000"/>
                          </a:schemeClr>
                        </a:solidFill>
                        <a:latin typeface="Arial" pitchFamily="34" charset="0"/>
                        <a:ea typeface="+mn-ea"/>
                        <a:cs typeface="Arial" pitchFamily="34" charset="0"/>
                      </a:rPr>
                      <a:t>6,25x10</a:t>
                    </a:r>
                    <a:r>
                      <a:rPr lang="en-US" sz="800" b="0" i="0" u="none" strike="noStrike" kern="1200" baseline="30000">
                        <a:solidFill>
                          <a:schemeClr val="accent2">
                            <a:lumMod val="50000"/>
                          </a:schemeClr>
                        </a:solidFill>
                        <a:latin typeface="Arial" pitchFamily="34" charset="0"/>
                        <a:ea typeface="+mn-ea"/>
                        <a:cs typeface="Arial" pitchFamily="34" charset="0"/>
                      </a:rPr>
                      <a:t>-4</a:t>
                    </a:r>
                    <a:r>
                      <a:rPr lang="en-US" sz="800" b="0" i="0" u="none" strike="noStrike" kern="1200" baseline="0">
                        <a:solidFill>
                          <a:schemeClr val="accent2">
                            <a:lumMod val="50000"/>
                          </a:schemeClr>
                        </a:solidFill>
                        <a:latin typeface="Arial" pitchFamily="34" charset="0"/>
                        <a:ea typeface="+mn-ea"/>
                        <a:cs typeface="Arial" pitchFamily="34" charset="0"/>
                      </a:rPr>
                      <a:t> ng/µL</a:t>
                    </a:r>
                  </a:p>
                </c:rich>
              </c:tx>
              <c:spPr/>
              <c:dLblPos val="r"/>
              <c:showCatName val="1"/>
            </c:dLbl>
            <c:dLbl>
              <c:idx val="4"/>
              <c:layout>
                <c:manualLayout>
                  <c:x val="-1.387414529914538E-2"/>
                  <c:y val="-1.8552107457156113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800" b="0" i="0" u="none" strike="noStrike" kern="1200" baseline="0">
                        <a:solidFill>
                          <a:schemeClr val="accent2">
                            <a:lumMod val="50000"/>
                          </a:schemeClr>
                        </a:solidFill>
                        <a:latin typeface="Arial" pitchFamily="34" charset="0"/>
                        <a:ea typeface="+mn-ea"/>
                        <a:cs typeface="Arial" pitchFamily="34" charset="0"/>
                      </a:defRPr>
                    </a:pPr>
                    <a:r>
                      <a:rPr lang="en-US" sz="800" b="0" i="0" u="none" strike="noStrike" kern="1200" baseline="0">
                        <a:solidFill>
                          <a:schemeClr val="accent2">
                            <a:lumMod val="50000"/>
                          </a:schemeClr>
                        </a:solidFill>
                        <a:latin typeface="Arial" pitchFamily="34" charset="0"/>
                        <a:ea typeface="+mn-ea"/>
                        <a:cs typeface="Arial" pitchFamily="34" charset="0"/>
                      </a:rPr>
                      <a:t>3,125x10</a:t>
                    </a:r>
                    <a:r>
                      <a:rPr lang="en-US" sz="800" b="0" i="0" u="none" strike="noStrike" kern="1200" baseline="30000">
                        <a:solidFill>
                          <a:schemeClr val="accent2">
                            <a:lumMod val="50000"/>
                          </a:schemeClr>
                        </a:solidFill>
                        <a:latin typeface="Arial" pitchFamily="34" charset="0"/>
                        <a:ea typeface="+mn-ea"/>
                        <a:cs typeface="Arial" pitchFamily="34" charset="0"/>
                      </a:rPr>
                      <a:t>-5</a:t>
                    </a:r>
                    <a:r>
                      <a:rPr lang="en-US" sz="800" b="0" i="0" u="none" strike="noStrike" kern="1200" baseline="0">
                        <a:solidFill>
                          <a:schemeClr val="accent2">
                            <a:lumMod val="50000"/>
                          </a:schemeClr>
                        </a:solidFill>
                        <a:latin typeface="Arial" pitchFamily="34" charset="0"/>
                        <a:ea typeface="+mn-ea"/>
                        <a:cs typeface="Arial" pitchFamily="34" charset="0"/>
                      </a:rPr>
                      <a:t> ng/µL</a:t>
                    </a:r>
                  </a:p>
                </c:rich>
              </c:tx>
              <c:spPr/>
              <c:dLblPos val="r"/>
              <c:showCatName val="1"/>
            </c:dLbl>
            <c:dLbl>
              <c:idx val="5"/>
              <c:layout>
                <c:manualLayout>
                  <c:x val="-1.7698290598290596E-2"/>
                  <c:y val="-2.4814574648757141E-2"/>
                </c:manualLayout>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800" b="0" i="0" u="none" strike="noStrike" kern="1200" baseline="0">
                        <a:solidFill>
                          <a:schemeClr val="accent2">
                            <a:lumMod val="50000"/>
                          </a:schemeClr>
                        </a:solidFill>
                        <a:latin typeface="Arial" pitchFamily="34" charset="0"/>
                        <a:ea typeface="+mn-ea"/>
                        <a:cs typeface="Arial" pitchFamily="34" charset="0"/>
                      </a:defRPr>
                    </a:pPr>
                    <a:r>
                      <a:rPr lang="en-US" sz="800" b="0" i="0" u="none" strike="noStrike" kern="1200" baseline="0">
                        <a:solidFill>
                          <a:schemeClr val="accent2">
                            <a:lumMod val="50000"/>
                          </a:schemeClr>
                        </a:solidFill>
                        <a:latin typeface="Arial" pitchFamily="34" charset="0"/>
                        <a:ea typeface="+mn-ea"/>
                        <a:cs typeface="Arial" pitchFamily="34" charset="0"/>
                      </a:rPr>
                      <a:t>1,5625x10</a:t>
                    </a:r>
                    <a:r>
                      <a:rPr lang="en-US" sz="800" b="0" i="0" u="none" strike="noStrike" kern="1200" baseline="30000">
                        <a:solidFill>
                          <a:schemeClr val="accent2">
                            <a:lumMod val="50000"/>
                          </a:schemeClr>
                        </a:solidFill>
                        <a:latin typeface="Arial" pitchFamily="34" charset="0"/>
                        <a:ea typeface="+mn-ea"/>
                        <a:cs typeface="Arial" pitchFamily="34" charset="0"/>
                      </a:rPr>
                      <a:t>-6</a:t>
                    </a:r>
                    <a:r>
                      <a:rPr lang="en-US" sz="800" b="0" i="0" u="none" strike="noStrike" kern="1200" baseline="0">
                        <a:solidFill>
                          <a:schemeClr val="accent2">
                            <a:lumMod val="50000"/>
                          </a:schemeClr>
                        </a:solidFill>
                        <a:latin typeface="Arial" pitchFamily="34" charset="0"/>
                        <a:ea typeface="+mn-ea"/>
                        <a:cs typeface="Arial" pitchFamily="34" charset="0"/>
                      </a:rPr>
                      <a:t> ng/µL</a:t>
                    </a:r>
                  </a:p>
                </c:rich>
              </c:tx>
              <c:spPr/>
              <c:dLblPos val="r"/>
              <c:showCatName val="1"/>
            </c:dLbl>
            <c:txPr>
              <a:bodyPr/>
              <a:lstStyle/>
              <a:p>
                <a:pPr>
                  <a:defRPr sz="800"/>
                </a:pPr>
                <a:endParaRPr lang="es-ES"/>
              </a:p>
            </c:txPr>
            <c:dLblPos val="ctr"/>
            <c:showCatName val="1"/>
          </c:dLbls>
          <c:trendline>
            <c:spPr>
              <a:ln w="25400">
                <a:solidFill>
                  <a:srgbClr val="1F497D">
                    <a:lumMod val="60000"/>
                    <a:lumOff val="40000"/>
                  </a:srgbClr>
                </a:solidFill>
                <a:prstDash val="sysDash"/>
              </a:ln>
            </c:spPr>
            <c:trendlineType val="linear"/>
            <c:dispRSqr val="1"/>
            <c:dispEq val="1"/>
            <c:trendlineLbl>
              <c:layout>
                <c:manualLayout>
                  <c:x val="-0.42923760683760681"/>
                  <c:y val="-0.12593731665894706"/>
                </c:manualLayout>
              </c:layout>
              <c:tx>
                <c:rich>
                  <a:bodyPr/>
                  <a:lstStyle/>
                  <a:p>
                    <a:pPr>
                      <a:defRPr sz="1200" b="0" i="1"/>
                    </a:pPr>
                    <a:r>
                      <a:rPr lang="en-US" baseline="0"/>
                      <a:t>y = -3,3664x + 13,64
</a:t>
                    </a:r>
                  </a:p>
                  <a:p>
                    <a:pPr>
                      <a:defRPr sz="1200" b="0" i="1"/>
                    </a:pPr>
                    <a:r>
                      <a:rPr lang="en-US" baseline="0"/>
                      <a:t>   R² = 0,988</a:t>
                    </a:r>
                    <a:endParaRPr lang="en-US"/>
                  </a:p>
                </c:rich>
              </c:tx>
              <c:numFmt formatCode="General" sourceLinked="0"/>
            </c:trendlineLbl>
          </c:trendline>
          <c:xVal>
            <c:numRef>
              <c:f>'Curva de calibración'!$F$4:$F$9</c:f>
              <c:numCache>
                <c:formatCode>General</c:formatCode>
                <c:ptCount val="6"/>
                <c:pt idx="0">
                  <c:v>0.69897000433601975</c:v>
                </c:pt>
                <c:pt idx="1">
                  <c:v>-0.6020599913279624</c:v>
                </c:pt>
                <c:pt idx="2">
                  <c:v>-1.9030899869919495</c:v>
                </c:pt>
                <c:pt idx="3">
                  <c:v>-3.204119982655941</c:v>
                </c:pt>
                <c:pt idx="4">
                  <c:v>-4.5051499783199045</c:v>
                </c:pt>
                <c:pt idx="5">
                  <c:v>-5.8061799739838884</c:v>
                </c:pt>
              </c:numCache>
            </c:numRef>
          </c:xVal>
          <c:yVal>
            <c:numRef>
              <c:f>'Curva de calibración'!$E$4:$E$9</c:f>
              <c:numCache>
                <c:formatCode>General</c:formatCode>
                <c:ptCount val="6"/>
                <c:pt idx="0">
                  <c:v>11.010666666666674</c:v>
                </c:pt>
                <c:pt idx="1">
                  <c:v>15.232100000000001</c:v>
                </c:pt>
                <c:pt idx="2">
                  <c:v>19.944266666666667</c:v>
                </c:pt>
                <c:pt idx="3">
                  <c:v>25.834733333333183</c:v>
                </c:pt>
                <c:pt idx="4">
                  <c:v>29.415300000000002</c:v>
                </c:pt>
                <c:pt idx="5">
                  <c:v>31.981299999999877</c:v>
                </c:pt>
              </c:numCache>
            </c:numRef>
          </c:yVal>
          <c:smooth val="1"/>
        </c:ser>
        <c:axId val="90614784"/>
        <c:axId val="90711168"/>
      </c:scatterChart>
      <c:valAx>
        <c:axId val="90614784"/>
        <c:scaling>
          <c:orientation val="minMax"/>
        </c:scaling>
        <c:axPos val="b"/>
        <c:title>
          <c:tx>
            <c:rich>
              <a:bodyPr/>
              <a:lstStyle/>
              <a:p>
                <a:pPr>
                  <a:defRPr sz="800"/>
                </a:pPr>
                <a:r>
                  <a:rPr lang="es-ES" sz="800"/>
                  <a:t>Log [ADN]o</a:t>
                </a:r>
              </a:p>
            </c:rich>
          </c:tx>
          <c:layout/>
          <c:spPr>
            <a:noFill/>
          </c:spPr>
        </c:title>
        <c:numFmt formatCode="General" sourceLinked="1"/>
        <c:majorTickMark val="none"/>
        <c:tickLblPos val="nextTo"/>
        <c:spPr>
          <a:noFill/>
          <a:ln w="12700">
            <a:solidFill>
              <a:schemeClr val="tx1"/>
            </a:solidFill>
          </a:ln>
        </c:spPr>
        <c:txPr>
          <a:bodyPr/>
          <a:lstStyle/>
          <a:p>
            <a:pPr>
              <a:defRPr sz="600"/>
            </a:pPr>
            <a:endParaRPr lang="es-ES"/>
          </a:p>
        </c:txPr>
        <c:crossAx val="90711168"/>
        <c:crosses val="autoZero"/>
        <c:crossBetween val="midCat"/>
      </c:valAx>
      <c:valAx>
        <c:axId val="90711168"/>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t>Ct</a:t>
                </a:r>
              </a:p>
            </c:rich>
          </c:tx>
          <c:layout/>
        </c:title>
        <c:numFmt formatCode="General" sourceLinked="1"/>
        <c:majorTickMark val="none"/>
        <c:tickLblPos val="nextTo"/>
        <c:spPr>
          <a:ln w="12700">
            <a:solidFill>
              <a:schemeClr val="tx1"/>
            </a:solidFill>
          </a:ln>
        </c:spPr>
        <c:txPr>
          <a:bodyPr/>
          <a:lstStyle/>
          <a:p>
            <a:pPr>
              <a:defRPr sz="600"/>
            </a:pPr>
            <a:endParaRPr lang="es-ES"/>
          </a:p>
        </c:txPr>
        <c:crossAx val="90614784"/>
        <c:crosses val="autoZero"/>
        <c:crossBetween val="midCat"/>
      </c:valAx>
    </c:plotArea>
    <c:legend>
      <c:legendPos val="b"/>
      <c:layout>
        <c:manualLayout>
          <c:xMode val="edge"/>
          <c:yMode val="edge"/>
          <c:x val="0"/>
          <c:y val="0.90259698621353002"/>
          <c:w val="0.99741508555109248"/>
          <c:h val="9.7403013786470011E-2"/>
        </c:manualLayout>
      </c:layout>
      <c:spPr>
        <a:ln>
          <a:solidFill>
            <a:sysClr val="windowText" lastClr="000000"/>
          </a:solidFill>
        </a:ln>
        <a:effectLst/>
      </c:spPr>
      <c:txPr>
        <a:bodyPr/>
        <a:lstStyle/>
        <a:p>
          <a:pPr>
            <a:defRPr sz="14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9.4821666666666873E-2"/>
          <c:y val="3.0290341179292812E-2"/>
          <c:w val="0.87983944444444584"/>
          <c:h val="0.75598672224795427"/>
        </c:manualLayout>
      </c:layout>
      <c:scatterChart>
        <c:scatterStyle val="smoothMarker"/>
        <c:ser>
          <c:idx val="0"/>
          <c:order val="0"/>
          <c:tx>
            <c:strRef>
              <c:f>Promedios!$B$3:$B$3</c:f>
              <c:strCache>
                <c:ptCount val="1"/>
                <c:pt idx="0">
                  <c:v>S. aureus (Cultivo inicial)</c:v>
                </c:pt>
              </c:strCache>
            </c:strRef>
          </c:tx>
          <c:spPr>
            <a:ln w="12700">
              <a:solidFill>
                <a:srgbClr val="C0504D"/>
              </a:solidFill>
              <a:prstDash val="solid"/>
            </a:ln>
          </c:spPr>
          <c:marker>
            <c:symbol val="square"/>
            <c:size val="3"/>
            <c:spPr>
              <a:solidFill>
                <a:srgbClr val="C0504D"/>
              </a:solidFill>
              <a:ln w="6350">
                <a:solidFill>
                  <a:srgbClr val="C0504D"/>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Promedios!$C$3:$AF$3</c:f>
              <c:numCache>
                <c:formatCode>General</c:formatCode>
                <c:ptCount val="30"/>
                <c:pt idx="0">
                  <c:v>-5.8246666666666672E-3</c:v>
                </c:pt>
                <c:pt idx="1">
                  <c:v>-3.3286666666666686E-3</c:v>
                </c:pt>
                <c:pt idx="2">
                  <c:v>7.2590000000000172E-3</c:v>
                </c:pt>
                <c:pt idx="3">
                  <c:v>2.9193333333333335E-2</c:v>
                </c:pt>
                <c:pt idx="4">
                  <c:v>7.2213666666666732E-2</c:v>
                </c:pt>
                <c:pt idx="5">
                  <c:v>0.14280533333333376</c:v>
                </c:pt>
                <c:pt idx="6">
                  <c:v>0.24628333333333396</c:v>
                </c:pt>
                <c:pt idx="7">
                  <c:v>0.38133833333333406</c:v>
                </c:pt>
                <c:pt idx="8">
                  <c:v>0.54343199999999958</c:v>
                </c:pt>
                <c:pt idx="9">
                  <c:v>0.72178233333333364</c:v>
                </c:pt>
                <c:pt idx="10">
                  <c:v>0.91205999999999998</c:v>
                </c:pt>
                <c:pt idx="11">
                  <c:v>1.1138336666666666</c:v>
                </c:pt>
                <c:pt idx="12">
                  <c:v>1.3213679999999999</c:v>
                </c:pt>
                <c:pt idx="13">
                  <c:v>1.52655266666667</c:v>
                </c:pt>
                <c:pt idx="14">
                  <c:v>1.7238343333333304</c:v>
                </c:pt>
                <c:pt idx="15">
                  <c:v>1.9240156666666717</c:v>
                </c:pt>
                <c:pt idx="16">
                  <c:v>2.1243336666666757</c:v>
                </c:pt>
                <c:pt idx="17">
                  <c:v>2.3128583333333159</c:v>
                </c:pt>
                <c:pt idx="18">
                  <c:v>2.4831686666666672</c:v>
                </c:pt>
                <c:pt idx="19">
                  <c:v>2.6499239999999999</c:v>
                </c:pt>
                <c:pt idx="20">
                  <c:v>2.8122816666666668</c:v>
                </c:pt>
                <c:pt idx="21">
                  <c:v>2.9622009999999968</c:v>
                </c:pt>
                <c:pt idx="22">
                  <c:v>3.092654333333325</c:v>
                </c:pt>
                <c:pt idx="23">
                  <c:v>3.2166613333333327</c:v>
                </c:pt>
                <c:pt idx="24">
                  <c:v>3.3332289999999967</c:v>
                </c:pt>
                <c:pt idx="25">
                  <c:v>3.4402043333333334</c:v>
                </c:pt>
                <c:pt idx="26">
                  <c:v>3.5299363333333336</c:v>
                </c:pt>
                <c:pt idx="27">
                  <c:v>3.6213726666666672</c:v>
                </c:pt>
                <c:pt idx="28">
                  <c:v>3.7100813333333336</c:v>
                </c:pt>
                <c:pt idx="29">
                  <c:v>3.7853616666666747</c:v>
                </c:pt>
              </c:numCache>
            </c:numRef>
          </c:yVal>
          <c:smooth val="1"/>
        </c:ser>
        <c:ser>
          <c:idx val="1"/>
          <c:order val="1"/>
          <c:tx>
            <c:strRef>
              <c:f>Promedios!$B$4:$B$4</c:f>
              <c:strCache>
                <c:ptCount val="1"/>
                <c:pt idx="0">
                  <c:v>S. aureus (10-1)</c:v>
                </c:pt>
              </c:strCache>
            </c:strRef>
          </c:tx>
          <c:spPr>
            <a:ln w="12700">
              <a:solidFill>
                <a:srgbClr val="9BBB59"/>
              </a:solidFill>
            </a:ln>
          </c:spPr>
          <c:marker>
            <c:symbol val="square"/>
            <c:size val="3"/>
            <c:spPr>
              <a:solidFill>
                <a:srgbClr val="9BBB59"/>
              </a:solidFill>
              <a:ln w="6350">
                <a:solidFill>
                  <a:srgbClr val="9BBB59"/>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Promedios!$C$4:$AF$4</c:f>
              <c:numCache>
                <c:formatCode>General</c:formatCode>
                <c:ptCount val="30"/>
                <c:pt idx="0">
                  <c:v>8.4966666666667163E-4</c:v>
                </c:pt>
                <c:pt idx="1">
                  <c:v>3.5380000000000016E-3</c:v>
                </c:pt>
                <c:pt idx="2">
                  <c:v>8.2216666666666705E-3</c:v>
                </c:pt>
                <c:pt idx="3">
                  <c:v>2.4300000000000011E-4</c:v>
                </c:pt>
                <c:pt idx="4">
                  <c:v>-6.3520000000000104E-3</c:v>
                </c:pt>
                <c:pt idx="5">
                  <c:v>-9.184333333333336E-3</c:v>
                </c:pt>
                <c:pt idx="6">
                  <c:v>-4.6559999999999995E-3</c:v>
                </c:pt>
                <c:pt idx="7">
                  <c:v>1.1727666666666687E-2</c:v>
                </c:pt>
                <c:pt idx="8">
                  <c:v>4.8304000000000021E-2</c:v>
                </c:pt>
                <c:pt idx="9">
                  <c:v>0.11411300000000003</c:v>
                </c:pt>
                <c:pt idx="10">
                  <c:v>0.21090166666666671</c:v>
                </c:pt>
                <c:pt idx="11">
                  <c:v>0.3355973333333333</c:v>
                </c:pt>
                <c:pt idx="12">
                  <c:v>0.48467533333333335</c:v>
                </c:pt>
                <c:pt idx="13">
                  <c:v>0.65294433333333646</c:v>
                </c:pt>
                <c:pt idx="14">
                  <c:v>0.83379600000000065</c:v>
                </c:pt>
                <c:pt idx="15">
                  <c:v>1.022389333333334</c:v>
                </c:pt>
                <c:pt idx="16">
                  <c:v>1.2190326666666667</c:v>
                </c:pt>
                <c:pt idx="17">
                  <c:v>1.4173866666666666</c:v>
                </c:pt>
                <c:pt idx="18">
                  <c:v>1.6091433333333331</c:v>
                </c:pt>
                <c:pt idx="19">
                  <c:v>1.7940596666666697</c:v>
                </c:pt>
                <c:pt idx="20">
                  <c:v>1.9849830000000026</c:v>
                </c:pt>
                <c:pt idx="21">
                  <c:v>2.1743920000000001</c:v>
                </c:pt>
                <c:pt idx="22">
                  <c:v>2.3470399999999998</c:v>
                </c:pt>
                <c:pt idx="23">
                  <c:v>2.5050829999999977</c:v>
                </c:pt>
                <c:pt idx="24">
                  <c:v>2.6630503333333331</c:v>
                </c:pt>
                <c:pt idx="25">
                  <c:v>2.8150119999999967</c:v>
                </c:pt>
                <c:pt idx="26">
                  <c:v>2.9444563333333327</c:v>
                </c:pt>
                <c:pt idx="27">
                  <c:v>3.0651960000000011</c:v>
                </c:pt>
                <c:pt idx="28">
                  <c:v>3.1833243333333394</c:v>
                </c:pt>
                <c:pt idx="29">
                  <c:v>3.2907069999999998</c:v>
                </c:pt>
              </c:numCache>
            </c:numRef>
          </c:yVal>
          <c:smooth val="1"/>
        </c:ser>
        <c:ser>
          <c:idx val="2"/>
          <c:order val="2"/>
          <c:tx>
            <c:strRef>
              <c:f>Promedios!$B$5:$B$5</c:f>
              <c:strCache>
                <c:ptCount val="1"/>
                <c:pt idx="0">
                  <c:v>S. aureus (10-2)</c:v>
                </c:pt>
              </c:strCache>
            </c:strRef>
          </c:tx>
          <c:spPr>
            <a:ln w="12700">
              <a:solidFill>
                <a:srgbClr val="8064A2"/>
              </a:solidFill>
            </a:ln>
          </c:spPr>
          <c:marker>
            <c:symbol val="square"/>
            <c:size val="3"/>
            <c:spPr>
              <a:solidFill>
                <a:srgbClr val="8064A2"/>
              </a:solidFill>
              <a:ln w="6350">
                <a:solidFill>
                  <a:srgbClr val="8064A2"/>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Promedios!$C$5:$AF$5</c:f>
              <c:numCache>
                <c:formatCode>General</c:formatCode>
                <c:ptCount val="30"/>
                <c:pt idx="0">
                  <c:v>2.5256666666666699E-4</c:v>
                </c:pt>
                <c:pt idx="1">
                  <c:v>2.2766666666666692E-4</c:v>
                </c:pt>
                <c:pt idx="2">
                  <c:v>5.8900000000000076E-4</c:v>
                </c:pt>
                <c:pt idx="3">
                  <c:v>0</c:v>
                </c:pt>
                <c:pt idx="4">
                  <c:v>9.0400000000000105E-4</c:v>
                </c:pt>
                <c:pt idx="5">
                  <c:v>1.3303333333333368E-3</c:v>
                </c:pt>
                <c:pt idx="6">
                  <c:v>-9.3833333333333724E-4</c:v>
                </c:pt>
                <c:pt idx="7">
                  <c:v>-2.6593333333333356E-3</c:v>
                </c:pt>
                <c:pt idx="8">
                  <c:v>-1.7083333333333375E-3</c:v>
                </c:pt>
                <c:pt idx="9">
                  <c:v>3.0713333333333356E-3</c:v>
                </c:pt>
                <c:pt idx="10">
                  <c:v>1.4134666666666662E-2</c:v>
                </c:pt>
                <c:pt idx="11">
                  <c:v>3.8200666666666688E-2</c:v>
                </c:pt>
                <c:pt idx="12">
                  <c:v>8.0058666666667E-2</c:v>
                </c:pt>
                <c:pt idx="13">
                  <c:v>0.14634600000000039</c:v>
                </c:pt>
                <c:pt idx="14">
                  <c:v>0.24583366666666664</c:v>
                </c:pt>
                <c:pt idx="15">
                  <c:v>0.37754500000000002</c:v>
                </c:pt>
                <c:pt idx="16">
                  <c:v>0.53207499999999996</c:v>
                </c:pt>
                <c:pt idx="17">
                  <c:v>0.70304700000000064</c:v>
                </c:pt>
                <c:pt idx="18">
                  <c:v>0.8866386666666668</c:v>
                </c:pt>
                <c:pt idx="19">
                  <c:v>1.0785423333333362</c:v>
                </c:pt>
                <c:pt idx="20">
                  <c:v>1.2754299999999963</c:v>
                </c:pt>
                <c:pt idx="21">
                  <c:v>1.4744020000000002</c:v>
                </c:pt>
                <c:pt idx="22">
                  <c:v>1.6700060000000001</c:v>
                </c:pt>
                <c:pt idx="23">
                  <c:v>1.8580730000000001</c:v>
                </c:pt>
                <c:pt idx="24">
                  <c:v>2.0418769999999977</c:v>
                </c:pt>
                <c:pt idx="25">
                  <c:v>2.2216906666666691</c:v>
                </c:pt>
                <c:pt idx="26">
                  <c:v>2.397251666666667</c:v>
                </c:pt>
                <c:pt idx="27">
                  <c:v>2.5641200000000062</c:v>
                </c:pt>
                <c:pt idx="28">
                  <c:v>2.7205820000000012</c:v>
                </c:pt>
                <c:pt idx="29">
                  <c:v>2.8638443333333328</c:v>
                </c:pt>
              </c:numCache>
            </c:numRef>
          </c:yVal>
          <c:smooth val="1"/>
        </c:ser>
        <c:ser>
          <c:idx val="3"/>
          <c:order val="3"/>
          <c:tx>
            <c:strRef>
              <c:f>Promedios!$B$6:$B$6</c:f>
              <c:strCache>
                <c:ptCount val="1"/>
                <c:pt idx="0">
                  <c:v>S. aureus (10-3)</c:v>
                </c:pt>
              </c:strCache>
            </c:strRef>
          </c:tx>
          <c:spPr>
            <a:ln w="12700">
              <a:solidFill>
                <a:srgbClr val="4BACC6"/>
              </a:solidFill>
            </a:ln>
          </c:spPr>
          <c:marker>
            <c:symbol val="square"/>
            <c:size val="3"/>
            <c:spPr>
              <a:solidFill>
                <a:srgbClr val="4BACC6"/>
              </a:solidFill>
              <a:ln w="6350">
                <a:solidFill>
                  <a:srgbClr val="4BACC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Promedios!$C$6:$AF$6</c:f>
              <c:numCache>
                <c:formatCode>General</c:formatCode>
                <c:ptCount val="30"/>
                <c:pt idx="0">
                  <c:v>2.8333333333333406E-4</c:v>
                </c:pt>
                <c:pt idx="1">
                  <c:v>1.8566666666666726E-4</c:v>
                </c:pt>
                <c:pt idx="2">
                  <c:v>-4.7000000000000134E-4</c:v>
                </c:pt>
                <c:pt idx="3">
                  <c:v>-3.3466666666666681E-4</c:v>
                </c:pt>
                <c:pt idx="4">
                  <c:v>-8.2000000000000069E-5</c:v>
                </c:pt>
                <c:pt idx="5">
                  <c:v>4.1733333333333585E-4</c:v>
                </c:pt>
                <c:pt idx="6">
                  <c:v>-6.5966666666666875E-4</c:v>
                </c:pt>
                <c:pt idx="7">
                  <c:v>-4.9833333333333674E-4</c:v>
                </c:pt>
                <c:pt idx="8">
                  <c:v>-8.9366666666667119E-4</c:v>
                </c:pt>
                <c:pt idx="9">
                  <c:v>-1.7080000000000042E-3</c:v>
                </c:pt>
                <c:pt idx="10">
                  <c:v>-2.724000000000009E-3</c:v>
                </c:pt>
                <c:pt idx="11">
                  <c:v>-1.6140000000000056E-3</c:v>
                </c:pt>
                <c:pt idx="12">
                  <c:v>-2.8866666666666694E-4</c:v>
                </c:pt>
                <c:pt idx="13">
                  <c:v>1.8556666666666702E-3</c:v>
                </c:pt>
                <c:pt idx="14">
                  <c:v>7.1686666666666713E-3</c:v>
                </c:pt>
                <c:pt idx="15">
                  <c:v>1.8091333333333341E-2</c:v>
                </c:pt>
                <c:pt idx="16">
                  <c:v>3.8626666666666677E-2</c:v>
                </c:pt>
                <c:pt idx="17">
                  <c:v>7.7274000000000009E-2</c:v>
                </c:pt>
                <c:pt idx="18">
                  <c:v>0.1487836666666667</c:v>
                </c:pt>
                <c:pt idx="19">
                  <c:v>0.26351466666666751</c:v>
                </c:pt>
                <c:pt idx="20">
                  <c:v>0.422238</c:v>
                </c:pt>
                <c:pt idx="21">
                  <c:v>0.61522866666666665</c:v>
                </c:pt>
                <c:pt idx="22">
                  <c:v>0.83014766666666662</c:v>
                </c:pt>
                <c:pt idx="23">
                  <c:v>1.0528839999999999</c:v>
                </c:pt>
                <c:pt idx="24">
                  <c:v>1.274408333333334</c:v>
                </c:pt>
                <c:pt idx="25">
                  <c:v>1.4893139999999998</c:v>
                </c:pt>
                <c:pt idx="26">
                  <c:v>1.7061883333333343</c:v>
                </c:pt>
                <c:pt idx="27">
                  <c:v>1.9173673333333341</c:v>
                </c:pt>
                <c:pt idx="28">
                  <c:v>2.1186736666666666</c:v>
                </c:pt>
                <c:pt idx="29">
                  <c:v>2.3008473333333241</c:v>
                </c:pt>
              </c:numCache>
            </c:numRef>
          </c:yVal>
          <c:smooth val="1"/>
        </c:ser>
        <c:ser>
          <c:idx val="4"/>
          <c:order val="4"/>
          <c:tx>
            <c:strRef>
              <c:f>Promedios!$B$7:$B$7</c:f>
              <c:strCache>
                <c:ptCount val="1"/>
                <c:pt idx="0">
                  <c:v>S. aureus (10-4)</c:v>
                </c:pt>
              </c:strCache>
            </c:strRef>
          </c:tx>
          <c:spPr>
            <a:ln w="12700">
              <a:solidFill>
                <a:srgbClr val="F79646"/>
              </a:solidFill>
            </a:ln>
          </c:spPr>
          <c:marker>
            <c:symbol val="square"/>
            <c:size val="3"/>
            <c:spPr>
              <a:solidFill>
                <a:srgbClr val="F79646"/>
              </a:solidFill>
              <a:ln w="6350">
                <a:solidFill>
                  <a:srgbClr val="F7964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Promedios!$C$7:$AF$7</c:f>
              <c:numCache>
                <c:formatCode>General</c:formatCode>
                <c:ptCount val="30"/>
                <c:pt idx="0">
                  <c:v>-1.1886666666666719E-3</c:v>
                </c:pt>
                <c:pt idx="1">
                  <c:v>1.0793333333333343E-3</c:v>
                </c:pt>
                <c:pt idx="2">
                  <c:v>8.2266666666666968E-4</c:v>
                </c:pt>
                <c:pt idx="3">
                  <c:v>-2.4933333333333415E-4</c:v>
                </c:pt>
                <c:pt idx="4">
                  <c:v>-3.4200000000000094E-4</c:v>
                </c:pt>
                <c:pt idx="5">
                  <c:v>-1.2133333333333341E-4</c:v>
                </c:pt>
                <c:pt idx="6">
                  <c:v>-1.0536666666666665E-3</c:v>
                </c:pt>
                <c:pt idx="7">
                  <c:v>-8.8466666666667162E-4</c:v>
                </c:pt>
                <c:pt idx="8">
                  <c:v>-1.0839999999999999E-3</c:v>
                </c:pt>
                <c:pt idx="9">
                  <c:v>-1.3663333333333377E-3</c:v>
                </c:pt>
                <c:pt idx="10">
                  <c:v>-2.2566666666666672E-3</c:v>
                </c:pt>
                <c:pt idx="11">
                  <c:v>-1.6563333333333384E-3</c:v>
                </c:pt>
                <c:pt idx="12">
                  <c:v>-2.8813333333333356E-3</c:v>
                </c:pt>
                <c:pt idx="13">
                  <c:v>-4.1983333333333499E-3</c:v>
                </c:pt>
                <c:pt idx="14">
                  <c:v>-5.0036666666666814E-3</c:v>
                </c:pt>
                <c:pt idx="15">
                  <c:v>-4.3276666666666672E-3</c:v>
                </c:pt>
                <c:pt idx="16">
                  <c:v>-4.4763333333333651E-3</c:v>
                </c:pt>
                <c:pt idx="17">
                  <c:v>-4.1266666666666682E-3</c:v>
                </c:pt>
                <c:pt idx="18">
                  <c:v>-2.0820000000000005E-3</c:v>
                </c:pt>
                <c:pt idx="19">
                  <c:v>1.3863333333333382E-3</c:v>
                </c:pt>
                <c:pt idx="20">
                  <c:v>6.3563333333333562E-3</c:v>
                </c:pt>
                <c:pt idx="21">
                  <c:v>1.7870333333333342E-2</c:v>
                </c:pt>
                <c:pt idx="22">
                  <c:v>4.387933333333336E-2</c:v>
                </c:pt>
                <c:pt idx="23">
                  <c:v>9.3411000000000008E-2</c:v>
                </c:pt>
                <c:pt idx="24">
                  <c:v>0.17885700000000004</c:v>
                </c:pt>
                <c:pt idx="25">
                  <c:v>0.31340566666666775</c:v>
                </c:pt>
                <c:pt idx="26">
                  <c:v>0.49856733333333336</c:v>
                </c:pt>
                <c:pt idx="27">
                  <c:v>0.71983399999999997</c:v>
                </c:pt>
                <c:pt idx="28">
                  <c:v>0.95460033333333516</c:v>
                </c:pt>
                <c:pt idx="29">
                  <c:v>1.190771</c:v>
                </c:pt>
              </c:numCache>
            </c:numRef>
          </c:yVal>
          <c:smooth val="1"/>
        </c:ser>
        <c:ser>
          <c:idx val="5"/>
          <c:order val="5"/>
          <c:tx>
            <c:strRef>
              <c:f>Promedios!$B$8:$B$8</c:f>
              <c:strCache>
                <c:ptCount val="1"/>
                <c:pt idx="0">
                  <c:v>S. aureus (10-5) - (x1000 UFC/mL)</c:v>
                </c:pt>
              </c:strCache>
            </c:strRef>
          </c:tx>
          <c:spPr>
            <a:ln w="12700">
              <a:solidFill>
                <a:srgbClr val="1F497D"/>
              </a:solidFill>
            </a:ln>
          </c:spPr>
          <c:marker>
            <c:symbol val="square"/>
            <c:size val="3"/>
            <c:spPr>
              <a:solidFill>
                <a:srgbClr val="1F497D"/>
              </a:solidFill>
              <a:ln w="6350">
                <a:solidFill>
                  <a:srgbClr val="1F497D"/>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Promedios!$C$8:$AF$8</c:f>
              <c:numCache>
                <c:formatCode>General</c:formatCode>
                <c:ptCount val="30"/>
                <c:pt idx="0">
                  <c:v>-1.3193333333333342E-3</c:v>
                </c:pt>
                <c:pt idx="1">
                  <c:v>6.3100000000000113E-4</c:v>
                </c:pt>
                <c:pt idx="2">
                  <c:v>9.2700000000000247E-4</c:v>
                </c:pt>
                <c:pt idx="3">
                  <c:v>5.5766666666666909E-4</c:v>
                </c:pt>
                <c:pt idx="4">
                  <c:v>1.7866666666666725E-4</c:v>
                </c:pt>
                <c:pt idx="5">
                  <c:v>-9.7433333333333367E-4</c:v>
                </c:pt>
                <c:pt idx="6">
                  <c:v>-2.1560000000000004E-3</c:v>
                </c:pt>
                <c:pt idx="7">
                  <c:v>-1.8810000000000033E-3</c:v>
                </c:pt>
                <c:pt idx="8">
                  <c:v>-2.0273333333333406E-3</c:v>
                </c:pt>
                <c:pt idx="9">
                  <c:v>-3.7306666666666747E-3</c:v>
                </c:pt>
                <c:pt idx="10">
                  <c:v>-5.191666666666676E-3</c:v>
                </c:pt>
                <c:pt idx="11">
                  <c:v>-4.9113333333333604E-3</c:v>
                </c:pt>
                <c:pt idx="12">
                  <c:v>-6.0493333333333631E-3</c:v>
                </c:pt>
                <c:pt idx="13">
                  <c:v>-8.1200000000000005E-3</c:v>
                </c:pt>
                <c:pt idx="14">
                  <c:v>-9.6396666666666766E-3</c:v>
                </c:pt>
                <c:pt idx="15">
                  <c:v>-1.0716666666666669E-2</c:v>
                </c:pt>
                <c:pt idx="16">
                  <c:v>-1.3007333333333343E-2</c:v>
                </c:pt>
                <c:pt idx="17">
                  <c:v>-1.5214000000000002E-2</c:v>
                </c:pt>
                <c:pt idx="18">
                  <c:v>-1.656533333333338E-2</c:v>
                </c:pt>
                <c:pt idx="19">
                  <c:v>-1.688666666666671E-2</c:v>
                </c:pt>
                <c:pt idx="20">
                  <c:v>-1.7651000000000003E-2</c:v>
                </c:pt>
                <c:pt idx="21">
                  <c:v>-1.6849666666666693E-2</c:v>
                </c:pt>
                <c:pt idx="22">
                  <c:v>-1.2729666666666669E-2</c:v>
                </c:pt>
                <c:pt idx="23">
                  <c:v>-2.9563333333333351E-3</c:v>
                </c:pt>
                <c:pt idx="24">
                  <c:v>1.4938333333333342E-2</c:v>
                </c:pt>
                <c:pt idx="25">
                  <c:v>5.0413000000000145E-2</c:v>
                </c:pt>
                <c:pt idx="26">
                  <c:v>0.11827833333333336</c:v>
                </c:pt>
                <c:pt idx="27">
                  <c:v>0.22866999999999998</c:v>
                </c:pt>
                <c:pt idx="28">
                  <c:v>0.37972633333333405</c:v>
                </c:pt>
                <c:pt idx="29">
                  <c:v>0.56102099999999999</c:v>
                </c:pt>
              </c:numCache>
            </c:numRef>
          </c:yVal>
          <c:smooth val="1"/>
        </c:ser>
        <c:ser>
          <c:idx val="6"/>
          <c:order val="6"/>
          <c:tx>
            <c:strRef>
              <c:f>Promedios!$B$9:$B$9</c:f>
              <c:strCache>
                <c:ptCount val="1"/>
                <c:pt idx="0">
                  <c:v>S. aureus (10-6) - (x100 UFC/mL)</c:v>
                </c:pt>
              </c:strCache>
            </c:strRef>
          </c:tx>
          <c:spPr>
            <a:ln w="12700">
              <a:solidFill>
                <a:srgbClr val="FF0066"/>
              </a:solidFill>
            </a:ln>
          </c:spPr>
          <c:marker>
            <c:symbol val="square"/>
            <c:size val="3"/>
            <c:spPr>
              <a:solidFill>
                <a:srgbClr val="FF0066"/>
              </a:solidFill>
              <a:ln w="6350">
                <a:solidFill>
                  <a:srgbClr val="FF0066"/>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Promedios!$C$9:$AF$9</c:f>
              <c:numCache>
                <c:formatCode>General</c:formatCode>
                <c:ptCount val="30"/>
                <c:pt idx="0">
                  <c:v>-1.1006666666666697E-3</c:v>
                </c:pt>
                <c:pt idx="1">
                  <c:v>7.0166666666666901E-4</c:v>
                </c:pt>
                <c:pt idx="2">
                  <c:v>6.916666666666691E-4</c:v>
                </c:pt>
                <c:pt idx="3">
                  <c:v>2.8566666666666671E-4</c:v>
                </c:pt>
                <c:pt idx="4">
                  <c:v>5.0333333333333735E-5</c:v>
                </c:pt>
                <c:pt idx="5">
                  <c:v>-6.2833333333333686E-4</c:v>
                </c:pt>
                <c:pt idx="6">
                  <c:v>-2.5576666666666686E-3</c:v>
                </c:pt>
                <c:pt idx="7">
                  <c:v>-3.2303333333333416E-3</c:v>
                </c:pt>
                <c:pt idx="8">
                  <c:v>-3.3860000000000006E-3</c:v>
                </c:pt>
                <c:pt idx="9">
                  <c:v>-3.6413333333333436E-3</c:v>
                </c:pt>
                <c:pt idx="10">
                  <c:v>-4.9723333333333607E-3</c:v>
                </c:pt>
                <c:pt idx="11">
                  <c:v>-5.3573333333333459E-3</c:v>
                </c:pt>
                <c:pt idx="12">
                  <c:v>-6.688333333333356E-3</c:v>
                </c:pt>
                <c:pt idx="13">
                  <c:v>-7.5530000000000163E-3</c:v>
                </c:pt>
                <c:pt idx="14">
                  <c:v>-8.548E-3</c:v>
                </c:pt>
                <c:pt idx="15">
                  <c:v>-8.7513333333333367E-3</c:v>
                </c:pt>
                <c:pt idx="16">
                  <c:v>-9.6330000000000027E-3</c:v>
                </c:pt>
                <c:pt idx="17">
                  <c:v>-1.0751333333333345E-2</c:v>
                </c:pt>
                <c:pt idx="18">
                  <c:v>-1.1085333333333346E-2</c:v>
                </c:pt>
                <c:pt idx="19">
                  <c:v>-1.1094999999999999E-2</c:v>
                </c:pt>
                <c:pt idx="20">
                  <c:v>-1.1511000000000013E-2</c:v>
                </c:pt>
                <c:pt idx="21">
                  <c:v>-1.1873333333333345E-2</c:v>
                </c:pt>
                <c:pt idx="22">
                  <c:v>-9.6406666666666776E-3</c:v>
                </c:pt>
                <c:pt idx="23">
                  <c:v>-3.5806666666666756E-3</c:v>
                </c:pt>
                <c:pt idx="24">
                  <c:v>7.974333333333361E-3</c:v>
                </c:pt>
                <c:pt idx="25">
                  <c:v>3.0273333333333412E-2</c:v>
                </c:pt>
                <c:pt idx="26">
                  <c:v>7.4146333333333536E-2</c:v>
                </c:pt>
                <c:pt idx="27">
                  <c:v>0.15208099999999999</c:v>
                </c:pt>
                <c:pt idx="28">
                  <c:v>0.26750733333333326</c:v>
                </c:pt>
                <c:pt idx="29">
                  <c:v>0.41148733333333332</c:v>
                </c:pt>
              </c:numCache>
            </c:numRef>
          </c:yVal>
          <c:smooth val="1"/>
        </c:ser>
        <c:ser>
          <c:idx val="7"/>
          <c:order val="7"/>
          <c:tx>
            <c:strRef>
              <c:f>Promedios!$B$10:$B$10</c:f>
              <c:strCache>
                <c:ptCount val="1"/>
                <c:pt idx="0">
                  <c:v>S. aureus (10-7) - (x10 UFC/mL)</c:v>
                </c:pt>
              </c:strCache>
            </c:strRef>
          </c:tx>
          <c:spPr>
            <a:ln w="12700">
              <a:solidFill>
                <a:srgbClr val="FFC000"/>
              </a:solidFill>
            </a:ln>
          </c:spPr>
          <c:marker>
            <c:symbol val="square"/>
            <c:size val="3"/>
            <c:spPr>
              <a:solidFill>
                <a:srgbClr val="FFC000"/>
              </a:solidFill>
              <a:ln w="6350">
                <a:solidFill>
                  <a:srgbClr val="FFC0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Promedios!$C$10:$AF$10</c:f>
              <c:numCache>
                <c:formatCode>General</c:formatCode>
                <c:ptCount val="30"/>
                <c:pt idx="0">
                  <c:v>9.1200000000000048E-4</c:v>
                </c:pt>
                <c:pt idx="1">
                  <c:v>1.9333333333333405E-5</c:v>
                </c:pt>
                <c:pt idx="2">
                  <c:v>-1.0429999999999999E-3</c:v>
                </c:pt>
                <c:pt idx="3">
                  <c:v>-9.0966666666667158E-4</c:v>
                </c:pt>
                <c:pt idx="4">
                  <c:v>3.1066666666666748E-4</c:v>
                </c:pt>
                <c:pt idx="5">
                  <c:v>7.1066666666666869E-4</c:v>
                </c:pt>
                <c:pt idx="6">
                  <c:v>-1.1133333333333347E-4</c:v>
                </c:pt>
                <c:pt idx="7">
                  <c:v>-1.1933333333333368E-3</c:v>
                </c:pt>
                <c:pt idx="8">
                  <c:v>-7.3966666666666874E-4</c:v>
                </c:pt>
                <c:pt idx="9">
                  <c:v>-1.2903333333333371E-3</c:v>
                </c:pt>
                <c:pt idx="10">
                  <c:v>-1.7763333333333383E-3</c:v>
                </c:pt>
                <c:pt idx="11">
                  <c:v>-2.3543333333333346E-3</c:v>
                </c:pt>
                <c:pt idx="12">
                  <c:v>-3.5333333333333414E-3</c:v>
                </c:pt>
                <c:pt idx="13">
                  <c:v>-5.8013333333333632E-3</c:v>
                </c:pt>
                <c:pt idx="14">
                  <c:v>-7.2930000000000182E-3</c:v>
                </c:pt>
                <c:pt idx="15">
                  <c:v>-6.839333333333363E-3</c:v>
                </c:pt>
                <c:pt idx="16">
                  <c:v>-8.2153333333333366E-3</c:v>
                </c:pt>
                <c:pt idx="17">
                  <c:v>-1.0502000000000025E-2</c:v>
                </c:pt>
                <c:pt idx="18">
                  <c:v>-1.1576999999999999E-2</c:v>
                </c:pt>
                <c:pt idx="19">
                  <c:v>-1.1183333333333366E-2</c:v>
                </c:pt>
                <c:pt idx="20">
                  <c:v>-1.2796999999999998E-2</c:v>
                </c:pt>
                <c:pt idx="21">
                  <c:v>-1.3682000000000031E-2</c:v>
                </c:pt>
                <c:pt idx="22">
                  <c:v>-1.1518666666666681E-2</c:v>
                </c:pt>
                <c:pt idx="23">
                  <c:v>-5.0849999999999992E-3</c:v>
                </c:pt>
                <c:pt idx="24">
                  <c:v>2.5656666666666692E-3</c:v>
                </c:pt>
                <c:pt idx="25">
                  <c:v>1.9386000000000049E-2</c:v>
                </c:pt>
                <c:pt idx="26">
                  <c:v>5.6135333333333405E-2</c:v>
                </c:pt>
                <c:pt idx="27">
                  <c:v>0.12565099999999987</c:v>
                </c:pt>
                <c:pt idx="28">
                  <c:v>0.22711000000000003</c:v>
                </c:pt>
                <c:pt idx="29">
                  <c:v>0.35475666666666739</c:v>
                </c:pt>
              </c:numCache>
            </c:numRef>
          </c:yVal>
          <c:smooth val="1"/>
        </c:ser>
        <c:ser>
          <c:idx val="8"/>
          <c:order val="8"/>
          <c:tx>
            <c:strRef>
              <c:f>Promedios!$B$11:$B$11</c:f>
              <c:strCache>
                <c:ptCount val="1"/>
                <c:pt idx="0">
                  <c:v>S. aureus (10-8) - (0 UFC/mL)</c:v>
                </c:pt>
              </c:strCache>
            </c:strRef>
          </c:tx>
          <c:spPr>
            <a:ln w="12700">
              <a:solidFill>
                <a:srgbClr val="00CC00"/>
              </a:solidFill>
            </a:ln>
          </c:spPr>
          <c:marker>
            <c:symbol val="square"/>
            <c:size val="3"/>
            <c:spPr>
              <a:solidFill>
                <a:srgbClr val="00CC00"/>
              </a:solidFill>
              <a:ln w="6350">
                <a:solidFill>
                  <a:srgbClr val="00CC00"/>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Promedios!$C$11:$AF$11</c:f>
              <c:numCache>
                <c:formatCode>General</c:formatCode>
                <c:ptCount val="30"/>
                <c:pt idx="0">
                  <c:v>1.0317037037037131E-3</c:v>
                </c:pt>
                <c:pt idx="1">
                  <c:v>7.4705555555555853E-4</c:v>
                </c:pt>
                <c:pt idx="2">
                  <c:v>4.5155555555555671E-4</c:v>
                </c:pt>
                <c:pt idx="3">
                  <c:v>1.7233333333333361E-4</c:v>
                </c:pt>
                <c:pt idx="4">
                  <c:v>-1.7200000000000012E-4</c:v>
                </c:pt>
                <c:pt idx="5">
                  <c:v>-4.186666666666681E-4</c:v>
                </c:pt>
                <c:pt idx="6">
                  <c:v>2.2700000000000077E-4</c:v>
                </c:pt>
                <c:pt idx="7">
                  <c:v>6.2700000000000223E-4</c:v>
                </c:pt>
                <c:pt idx="8">
                  <c:v>-4.3600000000000014E-4</c:v>
                </c:pt>
                <c:pt idx="9">
                  <c:v>-2.2710000000000052E-3</c:v>
                </c:pt>
                <c:pt idx="10">
                  <c:v>-3.0190000000000017E-3</c:v>
                </c:pt>
                <c:pt idx="11">
                  <c:v>-4.1470000000000005E-3</c:v>
                </c:pt>
                <c:pt idx="12">
                  <c:v>-6.0283333333333508E-3</c:v>
                </c:pt>
                <c:pt idx="13">
                  <c:v>-7.5336666666666911E-3</c:v>
                </c:pt>
                <c:pt idx="14">
                  <c:v>-7.6676666666666733E-3</c:v>
                </c:pt>
                <c:pt idx="15">
                  <c:v>-9.0183333333333348E-3</c:v>
                </c:pt>
                <c:pt idx="16">
                  <c:v>-1.0943666666666683E-2</c:v>
                </c:pt>
                <c:pt idx="17">
                  <c:v>-1.3370999999999999E-2</c:v>
                </c:pt>
                <c:pt idx="18">
                  <c:v>-1.4182333333333338E-2</c:v>
                </c:pt>
                <c:pt idx="19">
                  <c:v>-1.5041666666666694E-2</c:v>
                </c:pt>
                <c:pt idx="20">
                  <c:v>-1.6966666666666713E-2</c:v>
                </c:pt>
                <c:pt idx="21">
                  <c:v>-1.9772000000000001E-2</c:v>
                </c:pt>
                <c:pt idx="22">
                  <c:v>-2.1287000000000063E-2</c:v>
                </c:pt>
                <c:pt idx="23">
                  <c:v>-2.2545000000000013E-2</c:v>
                </c:pt>
                <c:pt idx="24">
                  <c:v>-2.3079666666666686E-2</c:v>
                </c:pt>
                <c:pt idx="25">
                  <c:v>-2.0889666666666702E-2</c:v>
                </c:pt>
                <c:pt idx="26">
                  <c:v>-1.3978666666666672E-2</c:v>
                </c:pt>
                <c:pt idx="27">
                  <c:v>-1.0993333333333341E-3</c:v>
                </c:pt>
                <c:pt idx="28">
                  <c:v>2.3460666666666671E-2</c:v>
                </c:pt>
                <c:pt idx="29">
                  <c:v>7.314166666666666E-2</c:v>
                </c:pt>
              </c:numCache>
            </c:numRef>
          </c:yVal>
          <c:smooth val="1"/>
        </c:ser>
        <c:ser>
          <c:idx val="9"/>
          <c:order val="9"/>
          <c:tx>
            <c:strRef>
              <c:f>Promedios!$B$12:$B$12</c:f>
              <c:strCache>
                <c:ptCount val="1"/>
                <c:pt idx="0">
                  <c:v>CN1</c:v>
                </c:pt>
              </c:strCache>
            </c:strRef>
          </c:tx>
          <c:spPr>
            <a:ln w="12700">
              <a:solidFill>
                <a:srgbClr val="C0504D">
                  <a:lumMod val="60000"/>
                  <a:lumOff val="40000"/>
                </a:srgbClr>
              </a:solidFill>
            </a:ln>
          </c:spPr>
          <c:marker>
            <c:symbol val="x"/>
            <c:size val="3"/>
            <c:spPr>
              <a:noFill/>
              <a:ln w="6350">
                <a:solidFill>
                  <a:srgbClr val="C0504D">
                    <a:lumMod val="60000"/>
                    <a:lumOff val="40000"/>
                  </a:srgbClr>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Promedios!$C$12:$AF$12</c:f>
              <c:numCache>
                <c:formatCode>General</c:formatCode>
                <c:ptCount val="30"/>
                <c:pt idx="0">
                  <c:v>6.4250000000000234E-5</c:v>
                </c:pt>
                <c:pt idx="1">
                  <c:v>-6.0350000000000171E-4</c:v>
                </c:pt>
                <c:pt idx="2">
                  <c:v>8.0950000000000293E-4</c:v>
                </c:pt>
                <c:pt idx="3">
                  <c:v>2.0200000000000063E-4</c:v>
                </c:pt>
                <c:pt idx="4">
                  <c:v>-3.2700000000000096E-4</c:v>
                </c:pt>
                <c:pt idx="5">
                  <c:v>-1.7300000000000052E-4</c:v>
                </c:pt>
                <c:pt idx="6">
                  <c:v>9.1500000000000381E-5</c:v>
                </c:pt>
                <c:pt idx="7">
                  <c:v>-6.5150000000000136E-4</c:v>
                </c:pt>
                <c:pt idx="8">
                  <c:v>-2.5500000000000227E-5</c:v>
                </c:pt>
                <c:pt idx="9">
                  <c:v>1.1240000000000043E-3</c:v>
                </c:pt>
                <c:pt idx="10">
                  <c:v>8.4500000000000363E-4</c:v>
                </c:pt>
                <c:pt idx="11">
                  <c:v>-1.0599999999999996E-4</c:v>
                </c:pt>
                <c:pt idx="12">
                  <c:v>-1.4649999999999998E-4</c:v>
                </c:pt>
                <c:pt idx="13">
                  <c:v>-4.1649999999999966E-4</c:v>
                </c:pt>
                <c:pt idx="14">
                  <c:v>-1.9725000000000068E-3</c:v>
                </c:pt>
                <c:pt idx="15">
                  <c:v>-2.4585000000000002E-3</c:v>
                </c:pt>
                <c:pt idx="16">
                  <c:v>-9.3100000000000366E-4</c:v>
                </c:pt>
                <c:pt idx="17">
                  <c:v>-4.2700000000000181E-4</c:v>
                </c:pt>
                <c:pt idx="18">
                  <c:v>-1.5715000000000028E-3</c:v>
                </c:pt>
                <c:pt idx="19">
                  <c:v>-2.366E-3</c:v>
                </c:pt>
                <c:pt idx="20">
                  <c:v>-2.3519999999999999E-3</c:v>
                </c:pt>
                <c:pt idx="21">
                  <c:v>-3.5405000000000111E-3</c:v>
                </c:pt>
                <c:pt idx="22">
                  <c:v>-3.9214999999999996E-3</c:v>
                </c:pt>
                <c:pt idx="23">
                  <c:v>-2.0575000000000012E-3</c:v>
                </c:pt>
                <c:pt idx="24">
                  <c:v>6.8900000000000124E-4</c:v>
                </c:pt>
                <c:pt idx="25">
                  <c:v>3.2085000000000113E-3</c:v>
                </c:pt>
                <c:pt idx="26">
                  <c:v>9.2330000000000051E-3</c:v>
                </c:pt>
                <c:pt idx="27">
                  <c:v>2.4278000000000011E-2</c:v>
                </c:pt>
                <c:pt idx="28">
                  <c:v>5.4904000000000043E-2</c:v>
                </c:pt>
                <c:pt idx="29">
                  <c:v>0.1116240000000002</c:v>
                </c:pt>
              </c:numCache>
            </c:numRef>
          </c:yVal>
          <c:smooth val="1"/>
        </c:ser>
        <c:ser>
          <c:idx val="10"/>
          <c:order val="10"/>
          <c:tx>
            <c:strRef>
              <c:f>Promedios!$B$13:$B$13</c:f>
              <c:strCache>
                <c:ptCount val="1"/>
                <c:pt idx="0">
                  <c:v>CN2</c:v>
                </c:pt>
              </c:strCache>
            </c:strRef>
          </c:tx>
          <c:spPr>
            <a:ln w="12700">
              <a:solidFill>
                <a:srgbClr val="8064A2">
                  <a:lumMod val="60000"/>
                  <a:lumOff val="40000"/>
                </a:srgbClr>
              </a:solidFill>
            </a:ln>
          </c:spPr>
          <c:marker>
            <c:symbol val="x"/>
            <c:size val="3"/>
            <c:spPr>
              <a:noFill/>
              <a:ln w="6350">
                <a:solidFill>
                  <a:srgbClr val="8064A2">
                    <a:lumMod val="60000"/>
                    <a:lumOff val="40000"/>
                  </a:srgbClr>
                </a:solidFill>
              </a:ln>
            </c:spPr>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Promedios!$C$13:$AF$13</c:f>
              <c:numCache>
                <c:formatCode>General</c:formatCode>
                <c:ptCount val="30"/>
                <c:pt idx="0">
                  <c:v>-1.3830000000000036E-3</c:v>
                </c:pt>
                <c:pt idx="1">
                  <c:v>7.0500000000000163E-4</c:v>
                </c:pt>
                <c:pt idx="2">
                  <c:v>1.0830000000000021E-3</c:v>
                </c:pt>
                <c:pt idx="3">
                  <c:v>4.4200000000000055E-4</c:v>
                </c:pt>
                <c:pt idx="4">
                  <c:v>-3.8500000000000096E-5</c:v>
                </c:pt>
                <c:pt idx="5">
                  <c:v>-8.080000000000011E-4</c:v>
                </c:pt>
                <c:pt idx="6">
                  <c:v>-1.9955000000000055E-3</c:v>
                </c:pt>
                <c:pt idx="7">
                  <c:v>-3.1515000000000076E-3</c:v>
                </c:pt>
                <c:pt idx="8">
                  <c:v>-4.1539999999999997E-3</c:v>
                </c:pt>
                <c:pt idx="9">
                  <c:v>-5.9140000000000104E-3</c:v>
                </c:pt>
                <c:pt idx="10">
                  <c:v>-6.9170000000000134E-3</c:v>
                </c:pt>
                <c:pt idx="11">
                  <c:v>-7.4355000000000159E-3</c:v>
                </c:pt>
                <c:pt idx="12">
                  <c:v>-8.0465000000000068E-3</c:v>
                </c:pt>
                <c:pt idx="13">
                  <c:v>-1.0111499999999999E-2</c:v>
                </c:pt>
                <c:pt idx="14">
                  <c:v>-1.1288000000000003E-2</c:v>
                </c:pt>
                <c:pt idx="15">
                  <c:v>-1.2391500000000001E-2</c:v>
                </c:pt>
                <c:pt idx="16">
                  <c:v>-1.4085500000000001E-2</c:v>
                </c:pt>
                <c:pt idx="17">
                  <c:v>-1.6489000000000018E-2</c:v>
                </c:pt>
                <c:pt idx="18">
                  <c:v>-1.7645000000000004E-2</c:v>
                </c:pt>
                <c:pt idx="19">
                  <c:v>-1.8226500000000048E-2</c:v>
                </c:pt>
                <c:pt idx="20">
                  <c:v>-1.9761500000000078E-2</c:v>
                </c:pt>
                <c:pt idx="21">
                  <c:v>-2.2103500000000002E-2</c:v>
                </c:pt>
                <c:pt idx="22">
                  <c:v>-2.3184499999999934E-2</c:v>
                </c:pt>
                <c:pt idx="23">
                  <c:v>-2.3402000000000006E-2</c:v>
                </c:pt>
                <c:pt idx="24">
                  <c:v>-2.3652000000000003E-2</c:v>
                </c:pt>
                <c:pt idx="25">
                  <c:v>-2.3574999999999999E-2</c:v>
                </c:pt>
                <c:pt idx="26">
                  <c:v>-1.9160000000000049E-2</c:v>
                </c:pt>
                <c:pt idx="27">
                  <c:v>-8.0790000000000358E-3</c:v>
                </c:pt>
                <c:pt idx="28">
                  <c:v>1.3059500000000003E-2</c:v>
                </c:pt>
                <c:pt idx="29">
                  <c:v>5.4142500000000024E-2</c:v>
                </c:pt>
              </c:numCache>
            </c:numRef>
          </c:yVal>
          <c:smooth val="1"/>
        </c:ser>
        <c:ser>
          <c:idx val="11"/>
          <c:order val="11"/>
          <c:tx>
            <c:strRef>
              <c:f>Promedios!$B$14:$B$14</c:f>
              <c:strCache>
                <c:ptCount val="1"/>
                <c:pt idx="0">
                  <c:v>Umbral</c:v>
                </c:pt>
              </c:strCache>
            </c:strRef>
          </c:tx>
          <c:spPr>
            <a:ln w="12700">
              <a:solidFill>
                <a:srgbClr val="1F497D">
                  <a:lumMod val="60000"/>
                  <a:lumOff val="40000"/>
                </a:srgbClr>
              </a:solidFill>
              <a:prstDash val="sysDash"/>
            </a:ln>
          </c:spPr>
          <c:marker>
            <c:symbol val="none"/>
          </c:marker>
          <c:xVal>
            <c:strRef>
              <c:f>Promedios!$C$2:$AF$2</c:f>
              <c:strCache>
                <c:ptCount val="30"/>
                <c:pt idx="0">
                  <c:v>Ciclo 1</c:v>
                </c:pt>
                <c:pt idx="1">
                  <c:v>Ciclo 2</c:v>
                </c:pt>
                <c:pt idx="2">
                  <c:v>Ciclo 3</c:v>
                </c:pt>
                <c:pt idx="3">
                  <c:v>Ciclo 4</c:v>
                </c:pt>
                <c:pt idx="4">
                  <c:v>Ciclo 5</c:v>
                </c:pt>
                <c:pt idx="5">
                  <c:v>Ciclo 6</c:v>
                </c:pt>
                <c:pt idx="6">
                  <c:v>Ciclo 7</c:v>
                </c:pt>
                <c:pt idx="7">
                  <c:v>Ciclo 8</c:v>
                </c:pt>
                <c:pt idx="8">
                  <c:v>Ciclo 9</c:v>
                </c:pt>
                <c:pt idx="9">
                  <c:v>Ciclo 10</c:v>
                </c:pt>
                <c:pt idx="10">
                  <c:v>Ciclo 11</c:v>
                </c:pt>
                <c:pt idx="11">
                  <c:v>Ciclo 12</c:v>
                </c:pt>
                <c:pt idx="12">
                  <c:v>Ciclo 13</c:v>
                </c:pt>
                <c:pt idx="13">
                  <c:v>Ciclo 14</c:v>
                </c:pt>
                <c:pt idx="14">
                  <c:v>Ciclo 15</c:v>
                </c:pt>
                <c:pt idx="15">
                  <c:v>Ciclo 16</c:v>
                </c:pt>
                <c:pt idx="16">
                  <c:v>Ciclo 17</c:v>
                </c:pt>
                <c:pt idx="17">
                  <c:v>Ciclo 18</c:v>
                </c:pt>
                <c:pt idx="18">
                  <c:v>Ciclo 19</c:v>
                </c:pt>
                <c:pt idx="19">
                  <c:v>Ciclo 20</c:v>
                </c:pt>
                <c:pt idx="20">
                  <c:v>Ciclo 21</c:v>
                </c:pt>
                <c:pt idx="21">
                  <c:v>Ciclo 22</c:v>
                </c:pt>
                <c:pt idx="22">
                  <c:v>Ciclo 23</c:v>
                </c:pt>
                <c:pt idx="23">
                  <c:v>Ciclo 24</c:v>
                </c:pt>
                <c:pt idx="24">
                  <c:v>Ciclo 25</c:v>
                </c:pt>
                <c:pt idx="25">
                  <c:v>Ciclo 26</c:v>
                </c:pt>
                <c:pt idx="26">
                  <c:v>Ciclo 27</c:v>
                </c:pt>
                <c:pt idx="27">
                  <c:v>Ciclo 28</c:v>
                </c:pt>
                <c:pt idx="28">
                  <c:v>Ciclo 29</c:v>
                </c:pt>
                <c:pt idx="29">
                  <c:v>Ciclo 30</c:v>
                </c:pt>
              </c:strCache>
            </c:strRef>
          </c:xVal>
          <c:yVal>
            <c:numRef>
              <c:f>Promedios!$C$14:$AF$14</c:f>
              <c:numCache>
                <c:formatCode>General</c:formatCode>
                <c:ptCount val="3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numCache>
            </c:numRef>
          </c:yVal>
          <c:smooth val="1"/>
        </c:ser>
        <c:axId val="91196032"/>
        <c:axId val="91202304"/>
      </c:scatterChart>
      <c:valAx>
        <c:axId val="91196032"/>
        <c:scaling>
          <c:orientation val="minMax"/>
        </c:scaling>
        <c:axPos val="b"/>
        <c:title>
          <c:tx>
            <c:rich>
              <a:bodyPr/>
              <a:lstStyle/>
              <a:p>
                <a:pPr>
                  <a:defRPr sz="800"/>
                </a:pPr>
                <a:r>
                  <a:rPr lang="es-ES" sz="800"/>
                  <a:t>Ciclos</a:t>
                </a:r>
              </a:p>
            </c:rich>
          </c:tx>
          <c:layout>
            <c:manualLayout>
              <c:xMode val="edge"/>
              <c:yMode val="edge"/>
              <c:x val="0.47676324786324786"/>
              <c:y val="0.74491050724485264"/>
            </c:manualLayout>
          </c:layout>
          <c:spPr>
            <a:noFill/>
          </c:spPr>
        </c:title>
        <c:majorTickMark val="none"/>
        <c:tickLblPos val="nextTo"/>
        <c:spPr>
          <a:noFill/>
          <a:ln w="12700">
            <a:solidFill>
              <a:schemeClr val="tx1"/>
            </a:solidFill>
          </a:ln>
        </c:spPr>
        <c:txPr>
          <a:bodyPr/>
          <a:lstStyle/>
          <a:p>
            <a:pPr>
              <a:defRPr sz="600"/>
            </a:pPr>
            <a:endParaRPr lang="es-ES"/>
          </a:p>
        </c:txPr>
        <c:crossAx val="91202304"/>
        <c:crosses val="autoZero"/>
        <c:crossBetween val="midCat"/>
      </c:valAx>
      <c:valAx>
        <c:axId val="91202304"/>
        <c:scaling>
          <c:orientation val="minMax"/>
        </c:scaling>
        <c:axPos val="l"/>
        <c:majorGridlines>
          <c:spPr>
            <a:ln w="3175">
              <a:solidFill>
                <a:sysClr val="window" lastClr="FFFFFF">
                  <a:lumMod val="85000"/>
                </a:sysClr>
              </a:solidFill>
            </a:ln>
          </c:spPr>
        </c:majorGridlines>
        <c:title>
          <c:tx>
            <c:rich>
              <a:bodyPr rot="0" vert="horz"/>
              <a:lstStyle/>
              <a:p>
                <a:pPr>
                  <a:defRPr sz="800">
                    <a:latin typeface="Arial" pitchFamily="34" charset="0"/>
                    <a:cs typeface="Arial" pitchFamily="34" charset="0"/>
                  </a:defRPr>
                </a:pPr>
                <a:r>
                  <a:rPr lang="es-ES">
                    <a:latin typeface="Calibri"/>
                  </a:rPr>
                  <a:t>∆ </a:t>
                </a:r>
                <a:r>
                  <a:rPr lang="es-ES"/>
                  <a:t>Rn</a:t>
                </a:r>
              </a:p>
            </c:rich>
          </c:tx>
          <c:layout/>
        </c:title>
        <c:numFmt formatCode="General" sourceLinked="1"/>
        <c:majorTickMark val="none"/>
        <c:tickLblPos val="nextTo"/>
        <c:spPr>
          <a:ln w="12700">
            <a:solidFill>
              <a:schemeClr val="tx1"/>
            </a:solidFill>
          </a:ln>
        </c:spPr>
        <c:txPr>
          <a:bodyPr/>
          <a:lstStyle/>
          <a:p>
            <a:pPr>
              <a:defRPr sz="600"/>
            </a:pPr>
            <a:endParaRPr lang="es-ES"/>
          </a:p>
        </c:txPr>
        <c:crossAx val="91196032"/>
        <c:crosses val="autoZero"/>
        <c:crossBetween val="midCat"/>
      </c:valAx>
    </c:plotArea>
    <c:legend>
      <c:legendPos val="b"/>
      <c:layout>
        <c:manualLayout>
          <c:xMode val="edge"/>
          <c:yMode val="edge"/>
          <c:x val="0"/>
          <c:y val="0.83596047552879749"/>
          <c:w val="0.99714468538663059"/>
          <c:h val="0.16283433688436127"/>
        </c:manualLayout>
      </c:layout>
      <c:spPr>
        <a:ln>
          <a:solidFill>
            <a:sysClr val="windowText" lastClr="000000"/>
          </a:solidFill>
        </a:ln>
        <a:effectLst/>
      </c:spPr>
      <c:txPr>
        <a:bodyPr/>
        <a:lstStyle/>
        <a:p>
          <a:pPr>
            <a:defRPr sz="1100" i="1"/>
          </a:pPr>
          <a:endParaRPr lang="es-ES"/>
        </a:p>
      </c:txPr>
    </c:legend>
    <c:plotVisOnly val="1"/>
  </c:chart>
  <c:spPr>
    <a:ln>
      <a:solidFill>
        <a:sysClr val="windowText" lastClr="000000"/>
      </a:solidFill>
    </a:ln>
  </c:spPr>
  <c:txPr>
    <a:bodyPr/>
    <a:lstStyle/>
    <a:p>
      <a:pPr>
        <a:defRPr sz="1000">
          <a:latin typeface="Arial" pitchFamily="34" charset="0"/>
          <a:cs typeface="Arial" pitchFamily="34" charset="0"/>
        </a:defRPr>
      </a:pPr>
      <a:endParaRPr lang="es-ES"/>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slide" Target="../slides/slide23.xml"/><Relationship Id="rId7" Type="http://schemas.openxmlformats.org/officeDocument/2006/relationships/image" Target="../media/image4.gif"/><Relationship Id="rId2" Type="http://schemas.openxmlformats.org/officeDocument/2006/relationships/slide" Target="../slides/slide20.xml"/><Relationship Id="rId1" Type="http://schemas.openxmlformats.org/officeDocument/2006/relationships/slide" Target="../slides/slide3.xml"/><Relationship Id="rId6" Type="http://schemas.openxmlformats.org/officeDocument/2006/relationships/slide" Target="../slides/slide25.xml"/><Relationship Id="rId5" Type="http://schemas.openxmlformats.org/officeDocument/2006/relationships/slide" Target="../slides/slide9.xml"/><Relationship Id="rId4" Type="http://schemas.openxmlformats.org/officeDocument/2006/relationships/slide" Target="../slides/slide6.xml"/></Relationships>
</file>

<file path=ppt/diagrams/_rels/drawing1.xml.rels><?xml version="1.0" encoding="UTF-8" standalone="yes"?>
<Relationships xmlns="http://schemas.openxmlformats.org/package/2006/relationships"><Relationship Id="rId1" Type="http://schemas.openxmlformats.org/officeDocument/2006/relationships/image" Target="../media/image4.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7C035-FF4D-401B-BE9B-CE2C794CF261}" type="doc">
      <dgm:prSet loTypeId="urn:microsoft.com/office/officeart/2005/8/layout/vList3" loCatId="list" qsTypeId="urn:microsoft.com/office/officeart/2005/8/quickstyle/simple1" qsCatId="simple" csTypeId="urn:microsoft.com/office/officeart/2005/8/colors/accent1_2" csCatId="accent1" phldr="1"/>
      <dgm:spPr/>
    </dgm:pt>
    <dgm:pt modelId="{EC09906A-1565-455B-A9B2-5443263EF6F7}">
      <dgm:prSet phldrT="[Texto]"/>
      <dgm:spPr/>
      <dgm:t>
        <a:bodyPr/>
        <a:lstStyle/>
        <a:p>
          <a:r>
            <a:rPr lang="es-ES" dirty="0" smtClean="0">
              <a:hlinkClick xmlns:r="http://schemas.openxmlformats.org/officeDocument/2006/relationships" r:id="rId1" action="ppaction://hlinksldjump"/>
            </a:rPr>
            <a:t>INTRODUCCIÓN</a:t>
          </a:r>
          <a:endParaRPr lang="es-ES" dirty="0"/>
        </a:p>
      </dgm:t>
    </dgm:pt>
    <dgm:pt modelId="{7A267810-1300-4DAC-9927-22D615594CAA}" type="parTrans" cxnId="{C7ADBF38-8913-4631-9592-37FA212E3311}">
      <dgm:prSet/>
      <dgm:spPr/>
      <dgm:t>
        <a:bodyPr/>
        <a:lstStyle/>
        <a:p>
          <a:endParaRPr lang="es-ES"/>
        </a:p>
      </dgm:t>
    </dgm:pt>
    <dgm:pt modelId="{05C133D2-31E6-4EB9-A88F-DFC633C77AFB}" type="sibTrans" cxnId="{C7ADBF38-8913-4631-9592-37FA212E3311}">
      <dgm:prSet/>
      <dgm:spPr/>
      <dgm:t>
        <a:bodyPr/>
        <a:lstStyle/>
        <a:p>
          <a:endParaRPr lang="es-ES"/>
        </a:p>
      </dgm:t>
    </dgm:pt>
    <dgm:pt modelId="{FA4EAD95-C2E2-471F-8DF9-1BCD107FE3DD}">
      <dgm:prSet phldrT="[Texto]"/>
      <dgm:spPr/>
      <dgm:t>
        <a:bodyPr/>
        <a:lstStyle/>
        <a:p>
          <a:r>
            <a:rPr lang="es-ES_tradnl" dirty="0" smtClean="0">
              <a:hlinkClick xmlns:r="http://schemas.openxmlformats.org/officeDocument/2006/relationships" r:id="rId2" action="ppaction://hlinksldjump"/>
            </a:rPr>
            <a:t>CONCLUSIONES</a:t>
          </a:r>
          <a:endParaRPr lang="es-ES" dirty="0"/>
        </a:p>
      </dgm:t>
    </dgm:pt>
    <dgm:pt modelId="{130F63EB-035F-46B2-A000-E09B8FA7A155}" type="parTrans" cxnId="{76E4ABD6-187C-43B2-B8A9-500A345FF71B}">
      <dgm:prSet/>
      <dgm:spPr/>
      <dgm:t>
        <a:bodyPr/>
        <a:lstStyle/>
        <a:p>
          <a:endParaRPr lang="es-ES"/>
        </a:p>
      </dgm:t>
    </dgm:pt>
    <dgm:pt modelId="{11742F98-E418-4032-A01E-31A412E56F6B}" type="sibTrans" cxnId="{76E4ABD6-187C-43B2-B8A9-500A345FF71B}">
      <dgm:prSet/>
      <dgm:spPr/>
      <dgm:t>
        <a:bodyPr/>
        <a:lstStyle/>
        <a:p>
          <a:endParaRPr lang="es-ES"/>
        </a:p>
      </dgm:t>
    </dgm:pt>
    <dgm:pt modelId="{0570449B-2713-4476-9487-13AAF26223EF}">
      <dgm:prSet phldrT="[Texto]"/>
      <dgm:spPr/>
      <dgm:t>
        <a:bodyPr/>
        <a:lstStyle/>
        <a:p>
          <a:r>
            <a:rPr lang="es-ES_tradnl" dirty="0" smtClean="0">
              <a:hlinkClick xmlns:r="http://schemas.openxmlformats.org/officeDocument/2006/relationships" r:id="rId3" action="ppaction://hlinksldjump"/>
            </a:rPr>
            <a:t>RECOMENDACIONES</a:t>
          </a:r>
          <a:endParaRPr lang="es-ES" dirty="0"/>
        </a:p>
      </dgm:t>
    </dgm:pt>
    <dgm:pt modelId="{AB7EEFDE-5A0D-44A2-AC14-F1B29E4E7883}" type="parTrans" cxnId="{DB22B690-3761-45D7-9C8F-4FEEBFCF7202}">
      <dgm:prSet/>
      <dgm:spPr/>
      <dgm:t>
        <a:bodyPr/>
        <a:lstStyle/>
        <a:p>
          <a:endParaRPr lang="es-ES"/>
        </a:p>
      </dgm:t>
    </dgm:pt>
    <dgm:pt modelId="{93C24F07-9E45-4F48-BF7A-6163ACC9F9BB}" type="sibTrans" cxnId="{DB22B690-3761-45D7-9C8F-4FEEBFCF7202}">
      <dgm:prSet/>
      <dgm:spPr/>
      <dgm:t>
        <a:bodyPr/>
        <a:lstStyle/>
        <a:p>
          <a:endParaRPr lang="es-ES"/>
        </a:p>
      </dgm:t>
    </dgm:pt>
    <dgm:pt modelId="{905D1584-6932-419D-A46E-90B049F473AA}">
      <dgm:prSet phldrT="[Texto]"/>
      <dgm:spPr/>
      <dgm:t>
        <a:bodyPr/>
        <a:lstStyle/>
        <a:p>
          <a:r>
            <a:rPr lang="es-ES" dirty="0" smtClean="0">
              <a:hlinkClick xmlns:r="http://schemas.openxmlformats.org/officeDocument/2006/relationships" r:id="rId4" action="ppaction://hlinksldjump"/>
            </a:rPr>
            <a:t>MATERIALES Y MÉTODOS</a:t>
          </a:r>
          <a:endParaRPr lang="es-ES" dirty="0"/>
        </a:p>
      </dgm:t>
    </dgm:pt>
    <dgm:pt modelId="{BE75AFFA-8320-48D5-830E-D756A08A81C1}" type="parTrans" cxnId="{DD173034-690A-422C-A8A6-FC498D4E643D}">
      <dgm:prSet/>
      <dgm:spPr/>
      <dgm:t>
        <a:bodyPr/>
        <a:lstStyle/>
        <a:p>
          <a:endParaRPr lang="es-ES"/>
        </a:p>
      </dgm:t>
    </dgm:pt>
    <dgm:pt modelId="{C97217BA-63C2-4E62-9C6F-B868221862F8}" type="sibTrans" cxnId="{DD173034-690A-422C-A8A6-FC498D4E643D}">
      <dgm:prSet/>
      <dgm:spPr/>
      <dgm:t>
        <a:bodyPr/>
        <a:lstStyle/>
        <a:p>
          <a:endParaRPr lang="es-ES"/>
        </a:p>
      </dgm:t>
    </dgm:pt>
    <dgm:pt modelId="{51EB8DFB-9056-4154-A442-E44AD7245A42}">
      <dgm:prSet phldrT="[Texto]"/>
      <dgm:spPr/>
      <dgm:t>
        <a:bodyPr/>
        <a:lstStyle/>
        <a:p>
          <a:r>
            <a:rPr lang="es-ES" dirty="0" smtClean="0">
              <a:hlinkClick xmlns:r="http://schemas.openxmlformats.org/officeDocument/2006/relationships" r:id="rId5" action="ppaction://hlinksldjump"/>
            </a:rPr>
            <a:t>RESULTADOS Y DISCUSIÓN</a:t>
          </a:r>
          <a:endParaRPr lang="es-ES" dirty="0"/>
        </a:p>
      </dgm:t>
    </dgm:pt>
    <dgm:pt modelId="{1C80037C-9015-4626-89B5-73CE7B312955}" type="parTrans" cxnId="{3253495B-0D67-4D45-A74C-FBC9DF0FDB65}">
      <dgm:prSet/>
      <dgm:spPr/>
      <dgm:t>
        <a:bodyPr/>
        <a:lstStyle/>
        <a:p>
          <a:endParaRPr lang="es-ES"/>
        </a:p>
      </dgm:t>
    </dgm:pt>
    <dgm:pt modelId="{D6831B66-0BEF-48DC-BBEE-052113DB43A4}" type="sibTrans" cxnId="{3253495B-0D67-4D45-A74C-FBC9DF0FDB65}">
      <dgm:prSet/>
      <dgm:spPr/>
      <dgm:t>
        <a:bodyPr/>
        <a:lstStyle/>
        <a:p>
          <a:endParaRPr lang="es-ES"/>
        </a:p>
      </dgm:t>
    </dgm:pt>
    <dgm:pt modelId="{6C6BF688-B6F0-4225-A06B-2B3573333109}">
      <dgm:prSet phldrT="[Texto]"/>
      <dgm:spPr/>
      <dgm:t>
        <a:bodyPr/>
        <a:lstStyle/>
        <a:p>
          <a:r>
            <a:rPr lang="es-ES_tradnl" dirty="0" smtClean="0">
              <a:hlinkClick xmlns:r="http://schemas.openxmlformats.org/officeDocument/2006/relationships" r:id="rId6" action="ppaction://hlinksldjump"/>
            </a:rPr>
            <a:t>BIBLIOGRAFÍA</a:t>
          </a:r>
          <a:endParaRPr lang="es-ES" dirty="0"/>
        </a:p>
      </dgm:t>
    </dgm:pt>
    <dgm:pt modelId="{43168FEB-E588-476B-9D22-B0E19FAB25DB}" type="parTrans" cxnId="{02808111-C085-4BB9-A28C-C8DB4749590F}">
      <dgm:prSet/>
      <dgm:spPr/>
      <dgm:t>
        <a:bodyPr/>
        <a:lstStyle/>
        <a:p>
          <a:endParaRPr lang="es-ES"/>
        </a:p>
      </dgm:t>
    </dgm:pt>
    <dgm:pt modelId="{ACD42CDD-5109-445A-AD4A-8151C85F806E}" type="sibTrans" cxnId="{02808111-C085-4BB9-A28C-C8DB4749590F}">
      <dgm:prSet/>
      <dgm:spPr/>
      <dgm:t>
        <a:bodyPr/>
        <a:lstStyle/>
        <a:p>
          <a:endParaRPr lang="es-ES"/>
        </a:p>
      </dgm:t>
    </dgm:pt>
    <dgm:pt modelId="{F4DBD41B-2FC0-47E3-9B6A-58E0BACD5767}" type="pres">
      <dgm:prSet presAssocID="{E6E7C035-FF4D-401B-BE9B-CE2C794CF261}" presName="linearFlow" presStyleCnt="0">
        <dgm:presLayoutVars>
          <dgm:dir/>
          <dgm:resizeHandles val="exact"/>
        </dgm:presLayoutVars>
      </dgm:prSet>
      <dgm:spPr/>
    </dgm:pt>
    <dgm:pt modelId="{6F01870A-6ECD-4C33-88D6-4E2F7505A602}" type="pres">
      <dgm:prSet presAssocID="{EC09906A-1565-455B-A9B2-5443263EF6F7}" presName="composite" presStyleCnt="0"/>
      <dgm:spPr/>
    </dgm:pt>
    <dgm:pt modelId="{FD2DA859-ED52-4AB9-942F-75D6AC348D31}" type="pres">
      <dgm:prSet presAssocID="{EC09906A-1565-455B-A9B2-5443263EF6F7}" presName="imgShp" presStyleLbl="fgImgPlace1" presStyleIdx="0" presStyleCnt="6"/>
      <dgm:spPr>
        <a:blipFill rotWithShape="0">
          <a:blip xmlns:r="http://schemas.openxmlformats.org/officeDocument/2006/relationships" r:embed="rId7"/>
          <a:stretch>
            <a:fillRect/>
          </a:stretch>
        </a:blipFill>
      </dgm:spPr>
    </dgm:pt>
    <dgm:pt modelId="{58328236-D19D-4FEE-AA6D-37B35AFA91DC}" type="pres">
      <dgm:prSet presAssocID="{EC09906A-1565-455B-A9B2-5443263EF6F7}" presName="txShp" presStyleLbl="node1" presStyleIdx="0" presStyleCnt="6">
        <dgm:presLayoutVars>
          <dgm:bulletEnabled val="1"/>
        </dgm:presLayoutVars>
      </dgm:prSet>
      <dgm:spPr/>
      <dgm:t>
        <a:bodyPr/>
        <a:lstStyle/>
        <a:p>
          <a:endParaRPr lang="es-ES"/>
        </a:p>
      </dgm:t>
    </dgm:pt>
    <dgm:pt modelId="{3B7B1EF7-CF47-4FB3-A56E-856CA5DDFD34}" type="pres">
      <dgm:prSet presAssocID="{05C133D2-31E6-4EB9-A88F-DFC633C77AFB}" presName="spacing" presStyleCnt="0"/>
      <dgm:spPr/>
    </dgm:pt>
    <dgm:pt modelId="{5B96AFF5-57A1-4451-A195-2E055E3F9140}" type="pres">
      <dgm:prSet presAssocID="{905D1584-6932-419D-A46E-90B049F473AA}" presName="composite" presStyleCnt="0"/>
      <dgm:spPr/>
    </dgm:pt>
    <dgm:pt modelId="{A469C491-4703-4B54-B2B7-B819AD9A96C2}" type="pres">
      <dgm:prSet presAssocID="{905D1584-6932-419D-A46E-90B049F473AA}" presName="imgShp" presStyleLbl="fgImgPlace1" presStyleIdx="1" presStyleCnt="6"/>
      <dgm:spPr>
        <a:blipFill rotWithShape="0">
          <a:blip xmlns:r="http://schemas.openxmlformats.org/officeDocument/2006/relationships" r:embed="rId7"/>
          <a:stretch>
            <a:fillRect/>
          </a:stretch>
        </a:blipFill>
      </dgm:spPr>
    </dgm:pt>
    <dgm:pt modelId="{9D4E5F39-E86F-431A-8711-58D4E1D0727F}" type="pres">
      <dgm:prSet presAssocID="{905D1584-6932-419D-A46E-90B049F473AA}" presName="txShp" presStyleLbl="node1" presStyleIdx="1" presStyleCnt="6">
        <dgm:presLayoutVars>
          <dgm:bulletEnabled val="1"/>
        </dgm:presLayoutVars>
      </dgm:prSet>
      <dgm:spPr/>
      <dgm:t>
        <a:bodyPr/>
        <a:lstStyle/>
        <a:p>
          <a:endParaRPr lang="es-ES"/>
        </a:p>
      </dgm:t>
    </dgm:pt>
    <dgm:pt modelId="{944432DD-C34D-44DD-ADDB-785D4203A348}" type="pres">
      <dgm:prSet presAssocID="{C97217BA-63C2-4E62-9C6F-B868221862F8}" presName="spacing" presStyleCnt="0"/>
      <dgm:spPr/>
    </dgm:pt>
    <dgm:pt modelId="{DF55F114-4270-4384-AB1D-F037EE77FE9E}" type="pres">
      <dgm:prSet presAssocID="{51EB8DFB-9056-4154-A442-E44AD7245A42}" presName="composite" presStyleCnt="0"/>
      <dgm:spPr/>
    </dgm:pt>
    <dgm:pt modelId="{FEA67C04-921F-42A4-8B88-763191590290}" type="pres">
      <dgm:prSet presAssocID="{51EB8DFB-9056-4154-A442-E44AD7245A42}" presName="imgShp" presStyleLbl="fgImgPlace1" presStyleIdx="2" presStyleCnt="6"/>
      <dgm:spPr>
        <a:blipFill rotWithShape="0">
          <a:blip xmlns:r="http://schemas.openxmlformats.org/officeDocument/2006/relationships" r:embed="rId7"/>
          <a:stretch>
            <a:fillRect/>
          </a:stretch>
        </a:blipFill>
      </dgm:spPr>
    </dgm:pt>
    <dgm:pt modelId="{A6A89ECD-253E-4A17-BE8B-C3D585DAF88C}" type="pres">
      <dgm:prSet presAssocID="{51EB8DFB-9056-4154-A442-E44AD7245A42}" presName="txShp" presStyleLbl="node1" presStyleIdx="2" presStyleCnt="6">
        <dgm:presLayoutVars>
          <dgm:bulletEnabled val="1"/>
        </dgm:presLayoutVars>
      </dgm:prSet>
      <dgm:spPr/>
      <dgm:t>
        <a:bodyPr/>
        <a:lstStyle/>
        <a:p>
          <a:endParaRPr lang="es-ES"/>
        </a:p>
      </dgm:t>
    </dgm:pt>
    <dgm:pt modelId="{63DA6604-830C-441E-BFC9-5687E1F1D9EA}" type="pres">
      <dgm:prSet presAssocID="{D6831B66-0BEF-48DC-BBEE-052113DB43A4}" presName="spacing" presStyleCnt="0"/>
      <dgm:spPr/>
    </dgm:pt>
    <dgm:pt modelId="{E1B038A3-4844-4AE1-951F-B085E98758E0}" type="pres">
      <dgm:prSet presAssocID="{FA4EAD95-C2E2-471F-8DF9-1BCD107FE3DD}" presName="composite" presStyleCnt="0"/>
      <dgm:spPr/>
    </dgm:pt>
    <dgm:pt modelId="{72AB48DD-D63B-401C-81EC-F39339B973D2}" type="pres">
      <dgm:prSet presAssocID="{FA4EAD95-C2E2-471F-8DF9-1BCD107FE3DD}" presName="imgShp" presStyleLbl="fgImgPlace1" presStyleIdx="3" presStyleCnt="6"/>
      <dgm:spPr>
        <a:blipFill rotWithShape="0">
          <a:blip xmlns:r="http://schemas.openxmlformats.org/officeDocument/2006/relationships" r:embed="rId7"/>
          <a:stretch>
            <a:fillRect/>
          </a:stretch>
        </a:blipFill>
      </dgm:spPr>
    </dgm:pt>
    <dgm:pt modelId="{0504D45A-DD5F-4D2D-B288-AE681FFFD2C1}" type="pres">
      <dgm:prSet presAssocID="{FA4EAD95-C2E2-471F-8DF9-1BCD107FE3DD}" presName="txShp" presStyleLbl="node1" presStyleIdx="3" presStyleCnt="6">
        <dgm:presLayoutVars>
          <dgm:bulletEnabled val="1"/>
        </dgm:presLayoutVars>
      </dgm:prSet>
      <dgm:spPr/>
      <dgm:t>
        <a:bodyPr/>
        <a:lstStyle/>
        <a:p>
          <a:endParaRPr lang="es-ES"/>
        </a:p>
      </dgm:t>
    </dgm:pt>
    <dgm:pt modelId="{118EEBBE-E9A0-4899-961A-37003C97E4AF}" type="pres">
      <dgm:prSet presAssocID="{11742F98-E418-4032-A01E-31A412E56F6B}" presName="spacing" presStyleCnt="0"/>
      <dgm:spPr/>
    </dgm:pt>
    <dgm:pt modelId="{73EA0B32-CFED-4C9D-898E-15D40105437F}" type="pres">
      <dgm:prSet presAssocID="{0570449B-2713-4476-9487-13AAF26223EF}" presName="composite" presStyleCnt="0"/>
      <dgm:spPr/>
    </dgm:pt>
    <dgm:pt modelId="{8BF2EDA2-F4A0-425F-A6E3-396FF3ADC816}" type="pres">
      <dgm:prSet presAssocID="{0570449B-2713-4476-9487-13AAF26223EF}" presName="imgShp" presStyleLbl="fgImgPlace1" presStyleIdx="4" presStyleCnt="6"/>
      <dgm:spPr>
        <a:blipFill rotWithShape="0">
          <a:blip xmlns:r="http://schemas.openxmlformats.org/officeDocument/2006/relationships" r:embed="rId7"/>
          <a:stretch>
            <a:fillRect/>
          </a:stretch>
        </a:blipFill>
      </dgm:spPr>
    </dgm:pt>
    <dgm:pt modelId="{9082A1FC-5E3A-47E0-8B40-BFAC3F8CF100}" type="pres">
      <dgm:prSet presAssocID="{0570449B-2713-4476-9487-13AAF26223EF}" presName="txShp" presStyleLbl="node1" presStyleIdx="4" presStyleCnt="6">
        <dgm:presLayoutVars>
          <dgm:bulletEnabled val="1"/>
        </dgm:presLayoutVars>
      </dgm:prSet>
      <dgm:spPr/>
      <dgm:t>
        <a:bodyPr/>
        <a:lstStyle/>
        <a:p>
          <a:endParaRPr lang="es-ES"/>
        </a:p>
      </dgm:t>
    </dgm:pt>
    <dgm:pt modelId="{4293B9FE-0AE1-4D5F-AA04-2A3D2CD77CD2}" type="pres">
      <dgm:prSet presAssocID="{93C24F07-9E45-4F48-BF7A-6163ACC9F9BB}" presName="spacing" presStyleCnt="0"/>
      <dgm:spPr/>
    </dgm:pt>
    <dgm:pt modelId="{C62D8B3B-3955-4C90-B2A4-1B46B51CA471}" type="pres">
      <dgm:prSet presAssocID="{6C6BF688-B6F0-4225-A06B-2B3573333109}" presName="composite" presStyleCnt="0"/>
      <dgm:spPr/>
    </dgm:pt>
    <dgm:pt modelId="{51740EC3-70AD-4EE2-A1C5-713275841358}" type="pres">
      <dgm:prSet presAssocID="{6C6BF688-B6F0-4225-A06B-2B3573333109}" presName="imgShp" presStyleLbl="fgImgPlace1" presStyleIdx="5" presStyleCnt="6"/>
      <dgm:spPr>
        <a:blipFill rotWithShape="0">
          <a:blip xmlns:r="http://schemas.openxmlformats.org/officeDocument/2006/relationships" r:embed="rId7"/>
          <a:stretch>
            <a:fillRect/>
          </a:stretch>
        </a:blipFill>
      </dgm:spPr>
    </dgm:pt>
    <dgm:pt modelId="{EAFC519C-5B3D-496F-9ABB-620A4099E6C1}" type="pres">
      <dgm:prSet presAssocID="{6C6BF688-B6F0-4225-A06B-2B3573333109}" presName="txShp" presStyleLbl="node1" presStyleIdx="5" presStyleCnt="6">
        <dgm:presLayoutVars>
          <dgm:bulletEnabled val="1"/>
        </dgm:presLayoutVars>
      </dgm:prSet>
      <dgm:spPr/>
      <dgm:t>
        <a:bodyPr/>
        <a:lstStyle/>
        <a:p>
          <a:endParaRPr lang="es-ES"/>
        </a:p>
      </dgm:t>
    </dgm:pt>
  </dgm:ptLst>
  <dgm:cxnLst>
    <dgm:cxn modelId="{76E4ABD6-187C-43B2-B8A9-500A345FF71B}" srcId="{E6E7C035-FF4D-401B-BE9B-CE2C794CF261}" destId="{FA4EAD95-C2E2-471F-8DF9-1BCD107FE3DD}" srcOrd="3" destOrd="0" parTransId="{130F63EB-035F-46B2-A000-E09B8FA7A155}" sibTransId="{11742F98-E418-4032-A01E-31A412E56F6B}"/>
    <dgm:cxn modelId="{81D3D253-3420-4322-B88A-2F4BE31BA74B}" type="presOf" srcId="{51EB8DFB-9056-4154-A442-E44AD7245A42}" destId="{A6A89ECD-253E-4A17-BE8B-C3D585DAF88C}" srcOrd="0" destOrd="0" presId="urn:microsoft.com/office/officeart/2005/8/layout/vList3"/>
    <dgm:cxn modelId="{DB22B690-3761-45D7-9C8F-4FEEBFCF7202}" srcId="{E6E7C035-FF4D-401B-BE9B-CE2C794CF261}" destId="{0570449B-2713-4476-9487-13AAF26223EF}" srcOrd="4" destOrd="0" parTransId="{AB7EEFDE-5A0D-44A2-AC14-F1B29E4E7883}" sibTransId="{93C24F07-9E45-4F48-BF7A-6163ACC9F9BB}"/>
    <dgm:cxn modelId="{DD173034-690A-422C-A8A6-FC498D4E643D}" srcId="{E6E7C035-FF4D-401B-BE9B-CE2C794CF261}" destId="{905D1584-6932-419D-A46E-90B049F473AA}" srcOrd="1" destOrd="0" parTransId="{BE75AFFA-8320-48D5-830E-D756A08A81C1}" sibTransId="{C97217BA-63C2-4E62-9C6F-B868221862F8}"/>
    <dgm:cxn modelId="{36EE8F79-BE9F-4849-BB2A-03CFB74CA81E}" type="presOf" srcId="{6C6BF688-B6F0-4225-A06B-2B3573333109}" destId="{EAFC519C-5B3D-496F-9ABB-620A4099E6C1}" srcOrd="0" destOrd="0" presId="urn:microsoft.com/office/officeart/2005/8/layout/vList3"/>
    <dgm:cxn modelId="{C7ADBF38-8913-4631-9592-37FA212E3311}" srcId="{E6E7C035-FF4D-401B-BE9B-CE2C794CF261}" destId="{EC09906A-1565-455B-A9B2-5443263EF6F7}" srcOrd="0" destOrd="0" parTransId="{7A267810-1300-4DAC-9927-22D615594CAA}" sibTransId="{05C133D2-31E6-4EB9-A88F-DFC633C77AFB}"/>
    <dgm:cxn modelId="{4EFE3170-9544-40AD-BA00-8989FBB9644A}" type="presOf" srcId="{905D1584-6932-419D-A46E-90B049F473AA}" destId="{9D4E5F39-E86F-431A-8711-58D4E1D0727F}" srcOrd="0" destOrd="0" presId="urn:microsoft.com/office/officeart/2005/8/layout/vList3"/>
    <dgm:cxn modelId="{38A78488-3056-4977-874A-9147F1984D11}" type="presOf" srcId="{E6E7C035-FF4D-401B-BE9B-CE2C794CF261}" destId="{F4DBD41B-2FC0-47E3-9B6A-58E0BACD5767}" srcOrd="0" destOrd="0" presId="urn:microsoft.com/office/officeart/2005/8/layout/vList3"/>
    <dgm:cxn modelId="{FCE654F4-87F9-4418-B50E-7057DCE13998}" type="presOf" srcId="{EC09906A-1565-455B-A9B2-5443263EF6F7}" destId="{58328236-D19D-4FEE-AA6D-37B35AFA91DC}" srcOrd="0" destOrd="0" presId="urn:microsoft.com/office/officeart/2005/8/layout/vList3"/>
    <dgm:cxn modelId="{02808111-C085-4BB9-A28C-C8DB4749590F}" srcId="{E6E7C035-FF4D-401B-BE9B-CE2C794CF261}" destId="{6C6BF688-B6F0-4225-A06B-2B3573333109}" srcOrd="5" destOrd="0" parTransId="{43168FEB-E588-476B-9D22-B0E19FAB25DB}" sibTransId="{ACD42CDD-5109-445A-AD4A-8151C85F806E}"/>
    <dgm:cxn modelId="{E7E56FAA-8E18-4791-974A-E0F8074FDC15}" type="presOf" srcId="{0570449B-2713-4476-9487-13AAF26223EF}" destId="{9082A1FC-5E3A-47E0-8B40-BFAC3F8CF100}" srcOrd="0" destOrd="0" presId="urn:microsoft.com/office/officeart/2005/8/layout/vList3"/>
    <dgm:cxn modelId="{493A04CE-305D-48A3-8ED0-F422666C1CE4}" type="presOf" srcId="{FA4EAD95-C2E2-471F-8DF9-1BCD107FE3DD}" destId="{0504D45A-DD5F-4D2D-B288-AE681FFFD2C1}" srcOrd="0" destOrd="0" presId="urn:microsoft.com/office/officeart/2005/8/layout/vList3"/>
    <dgm:cxn modelId="{3253495B-0D67-4D45-A74C-FBC9DF0FDB65}" srcId="{E6E7C035-FF4D-401B-BE9B-CE2C794CF261}" destId="{51EB8DFB-9056-4154-A442-E44AD7245A42}" srcOrd="2" destOrd="0" parTransId="{1C80037C-9015-4626-89B5-73CE7B312955}" sibTransId="{D6831B66-0BEF-48DC-BBEE-052113DB43A4}"/>
    <dgm:cxn modelId="{662E9889-CC53-4103-AEDE-AA9C547108E2}" type="presParOf" srcId="{F4DBD41B-2FC0-47E3-9B6A-58E0BACD5767}" destId="{6F01870A-6ECD-4C33-88D6-4E2F7505A602}" srcOrd="0" destOrd="0" presId="urn:microsoft.com/office/officeart/2005/8/layout/vList3"/>
    <dgm:cxn modelId="{97F1602E-C5E5-4D3C-85B3-84FF8F742E41}" type="presParOf" srcId="{6F01870A-6ECD-4C33-88D6-4E2F7505A602}" destId="{FD2DA859-ED52-4AB9-942F-75D6AC348D31}" srcOrd="0" destOrd="0" presId="urn:microsoft.com/office/officeart/2005/8/layout/vList3"/>
    <dgm:cxn modelId="{CBCFEA5A-8E3C-4CE4-8547-DBB02C11D956}" type="presParOf" srcId="{6F01870A-6ECD-4C33-88D6-4E2F7505A602}" destId="{58328236-D19D-4FEE-AA6D-37B35AFA91DC}" srcOrd="1" destOrd="0" presId="urn:microsoft.com/office/officeart/2005/8/layout/vList3"/>
    <dgm:cxn modelId="{87398039-2401-488F-836B-D3B32CE8B6E0}" type="presParOf" srcId="{F4DBD41B-2FC0-47E3-9B6A-58E0BACD5767}" destId="{3B7B1EF7-CF47-4FB3-A56E-856CA5DDFD34}" srcOrd="1" destOrd="0" presId="urn:microsoft.com/office/officeart/2005/8/layout/vList3"/>
    <dgm:cxn modelId="{5A8DCD50-3CD2-4676-B5AA-5B2522BAB611}" type="presParOf" srcId="{F4DBD41B-2FC0-47E3-9B6A-58E0BACD5767}" destId="{5B96AFF5-57A1-4451-A195-2E055E3F9140}" srcOrd="2" destOrd="0" presId="urn:microsoft.com/office/officeart/2005/8/layout/vList3"/>
    <dgm:cxn modelId="{3B0D88A2-8611-446E-A616-558496E6A634}" type="presParOf" srcId="{5B96AFF5-57A1-4451-A195-2E055E3F9140}" destId="{A469C491-4703-4B54-B2B7-B819AD9A96C2}" srcOrd="0" destOrd="0" presId="urn:microsoft.com/office/officeart/2005/8/layout/vList3"/>
    <dgm:cxn modelId="{48BDF60F-E5CC-41AF-B8ED-A2568213AB3C}" type="presParOf" srcId="{5B96AFF5-57A1-4451-A195-2E055E3F9140}" destId="{9D4E5F39-E86F-431A-8711-58D4E1D0727F}" srcOrd="1" destOrd="0" presId="urn:microsoft.com/office/officeart/2005/8/layout/vList3"/>
    <dgm:cxn modelId="{5B4D5F8E-4DF8-4FDD-8D79-EC9254BD5099}" type="presParOf" srcId="{F4DBD41B-2FC0-47E3-9B6A-58E0BACD5767}" destId="{944432DD-C34D-44DD-ADDB-785D4203A348}" srcOrd="3" destOrd="0" presId="urn:microsoft.com/office/officeart/2005/8/layout/vList3"/>
    <dgm:cxn modelId="{8CDF476A-19D6-43D8-9406-C16B08F3F9D7}" type="presParOf" srcId="{F4DBD41B-2FC0-47E3-9B6A-58E0BACD5767}" destId="{DF55F114-4270-4384-AB1D-F037EE77FE9E}" srcOrd="4" destOrd="0" presId="urn:microsoft.com/office/officeart/2005/8/layout/vList3"/>
    <dgm:cxn modelId="{3D6317FA-0E2E-49BB-A24A-6FDEAB73A8ED}" type="presParOf" srcId="{DF55F114-4270-4384-AB1D-F037EE77FE9E}" destId="{FEA67C04-921F-42A4-8B88-763191590290}" srcOrd="0" destOrd="0" presId="urn:microsoft.com/office/officeart/2005/8/layout/vList3"/>
    <dgm:cxn modelId="{920458D0-63DD-411C-8D1D-B97286404BA4}" type="presParOf" srcId="{DF55F114-4270-4384-AB1D-F037EE77FE9E}" destId="{A6A89ECD-253E-4A17-BE8B-C3D585DAF88C}" srcOrd="1" destOrd="0" presId="urn:microsoft.com/office/officeart/2005/8/layout/vList3"/>
    <dgm:cxn modelId="{DA6128C5-613C-48CB-A0A8-7FBB5EE2DA12}" type="presParOf" srcId="{F4DBD41B-2FC0-47E3-9B6A-58E0BACD5767}" destId="{63DA6604-830C-441E-BFC9-5687E1F1D9EA}" srcOrd="5" destOrd="0" presId="urn:microsoft.com/office/officeart/2005/8/layout/vList3"/>
    <dgm:cxn modelId="{BCE8DDFC-CC6C-40EC-8C04-4838D69EFAE1}" type="presParOf" srcId="{F4DBD41B-2FC0-47E3-9B6A-58E0BACD5767}" destId="{E1B038A3-4844-4AE1-951F-B085E98758E0}" srcOrd="6" destOrd="0" presId="urn:microsoft.com/office/officeart/2005/8/layout/vList3"/>
    <dgm:cxn modelId="{29376CC5-6433-4C86-99C3-FAB6369D615B}" type="presParOf" srcId="{E1B038A3-4844-4AE1-951F-B085E98758E0}" destId="{72AB48DD-D63B-401C-81EC-F39339B973D2}" srcOrd="0" destOrd="0" presId="urn:microsoft.com/office/officeart/2005/8/layout/vList3"/>
    <dgm:cxn modelId="{392C07B7-5F40-46C5-A8E2-AD67227A2022}" type="presParOf" srcId="{E1B038A3-4844-4AE1-951F-B085E98758E0}" destId="{0504D45A-DD5F-4D2D-B288-AE681FFFD2C1}" srcOrd="1" destOrd="0" presId="urn:microsoft.com/office/officeart/2005/8/layout/vList3"/>
    <dgm:cxn modelId="{B0C733A0-A6FE-4DD1-9559-EBB82C099FCD}" type="presParOf" srcId="{F4DBD41B-2FC0-47E3-9B6A-58E0BACD5767}" destId="{118EEBBE-E9A0-4899-961A-37003C97E4AF}" srcOrd="7" destOrd="0" presId="urn:microsoft.com/office/officeart/2005/8/layout/vList3"/>
    <dgm:cxn modelId="{14DF1061-179B-457E-B011-B4F050A01561}" type="presParOf" srcId="{F4DBD41B-2FC0-47E3-9B6A-58E0BACD5767}" destId="{73EA0B32-CFED-4C9D-898E-15D40105437F}" srcOrd="8" destOrd="0" presId="urn:microsoft.com/office/officeart/2005/8/layout/vList3"/>
    <dgm:cxn modelId="{31ED5627-2679-4D0C-B59C-1F5241C0056D}" type="presParOf" srcId="{73EA0B32-CFED-4C9D-898E-15D40105437F}" destId="{8BF2EDA2-F4A0-425F-A6E3-396FF3ADC816}" srcOrd="0" destOrd="0" presId="urn:microsoft.com/office/officeart/2005/8/layout/vList3"/>
    <dgm:cxn modelId="{4DD7CAF4-7AD0-495E-A6DC-4D0A2B25DD8E}" type="presParOf" srcId="{73EA0B32-CFED-4C9D-898E-15D40105437F}" destId="{9082A1FC-5E3A-47E0-8B40-BFAC3F8CF100}" srcOrd="1" destOrd="0" presId="urn:microsoft.com/office/officeart/2005/8/layout/vList3"/>
    <dgm:cxn modelId="{EF0F731E-CC5C-4F1C-9950-50CB8458D36E}" type="presParOf" srcId="{F4DBD41B-2FC0-47E3-9B6A-58E0BACD5767}" destId="{4293B9FE-0AE1-4D5F-AA04-2A3D2CD77CD2}" srcOrd="9" destOrd="0" presId="urn:microsoft.com/office/officeart/2005/8/layout/vList3"/>
    <dgm:cxn modelId="{DEE6871B-9BE0-4F76-8FF9-D279E3B8DDDA}" type="presParOf" srcId="{F4DBD41B-2FC0-47E3-9B6A-58E0BACD5767}" destId="{C62D8B3B-3955-4C90-B2A4-1B46B51CA471}" srcOrd="10" destOrd="0" presId="urn:microsoft.com/office/officeart/2005/8/layout/vList3"/>
    <dgm:cxn modelId="{9F3576C0-8C24-4EB4-84E6-4BC6F99FE9CE}" type="presParOf" srcId="{C62D8B3B-3955-4C90-B2A4-1B46B51CA471}" destId="{51740EC3-70AD-4EE2-A1C5-713275841358}" srcOrd="0" destOrd="0" presId="urn:microsoft.com/office/officeart/2005/8/layout/vList3"/>
    <dgm:cxn modelId="{3226AC97-5456-4045-9DD9-FD42C44C783F}" type="presParOf" srcId="{C62D8B3B-3955-4C90-B2A4-1B46B51CA471}" destId="{EAFC519C-5B3D-496F-9ABB-620A4099E6C1}"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7632A-C236-4351-9514-033B16624B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F99C710-B454-43D4-BDD0-4ECFA4FA512F}">
      <dgm:prSet phldrT="[Texto]" custT="1"/>
      <dgm:spPr/>
      <dgm:t>
        <a:bodyPr/>
        <a:lstStyle/>
        <a:p>
          <a:r>
            <a:rPr lang="es-ES_tradnl" sz="1800" dirty="0" smtClean="0"/>
            <a:t>General</a:t>
          </a:r>
          <a:endParaRPr lang="es-ES" sz="1800" dirty="0"/>
        </a:p>
      </dgm:t>
    </dgm:pt>
    <dgm:pt modelId="{57E8D828-12F1-4184-8EDB-0EDF46DB8B24}" type="parTrans" cxnId="{6EF47D46-F5A7-4657-89E5-3EF3C37F9BEE}">
      <dgm:prSet/>
      <dgm:spPr/>
      <dgm:t>
        <a:bodyPr/>
        <a:lstStyle/>
        <a:p>
          <a:endParaRPr lang="es-ES"/>
        </a:p>
      </dgm:t>
    </dgm:pt>
    <dgm:pt modelId="{667F1F2E-2AB4-417D-B4BF-877182B1ED6D}" type="sibTrans" cxnId="{6EF47D46-F5A7-4657-89E5-3EF3C37F9BEE}">
      <dgm:prSet/>
      <dgm:spPr/>
      <dgm:t>
        <a:bodyPr/>
        <a:lstStyle/>
        <a:p>
          <a:endParaRPr lang="es-ES"/>
        </a:p>
      </dgm:t>
    </dgm:pt>
    <dgm:pt modelId="{9333C1C3-1F9C-4C9F-AE6A-A3285A267942}">
      <dgm:prSet phldrT="[Texto]" custT="1"/>
      <dgm:spPr/>
      <dgm:t>
        <a:bodyPr/>
        <a:lstStyle/>
        <a:p>
          <a:r>
            <a:rPr lang="es-ES" sz="1400" dirty="0" smtClean="0"/>
            <a:t>Diseñar y optimizar un sistema de amplio espectro basado en la amplificación de un fragmento del gen </a:t>
          </a:r>
          <a:r>
            <a:rPr lang="es-ES" sz="1400" dirty="0" err="1" smtClean="0"/>
            <a:t>ADNr</a:t>
          </a:r>
          <a:r>
            <a:rPr lang="es-ES" sz="1400" dirty="0" smtClean="0"/>
            <a:t> 16S mediante PCR en tiempo real, haciendo uso de un diseño </a:t>
          </a:r>
          <a:r>
            <a:rPr lang="es-ES" sz="1400" dirty="0" err="1" smtClean="0"/>
            <a:t>multisondas</a:t>
          </a:r>
          <a:r>
            <a:rPr lang="es-ES" sz="1400" dirty="0" smtClean="0"/>
            <a:t> para la detección e identificación de seis especies bacterianas de relevancia clínica, y evaluarlo como método de diagnóstico molecular en pacientes con sospecha de infección.</a:t>
          </a:r>
          <a:endParaRPr lang="es-ES" sz="1400" dirty="0"/>
        </a:p>
      </dgm:t>
    </dgm:pt>
    <dgm:pt modelId="{6EEEC3C6-B63E-4899-AC2C-758E2160B8AD}" type="parTrans" cxnId="{5F8B9CCC-0C77-47F0-B906-CEA8B4E15814}">
      <dgm:prSet/>
      <dgm:spPr/>
      <dgm:t>
        <a:bodyPr/>
        <a:lstStyle/>
        <a:p>
          <a:endParaRPr lang="es-ES"/>
        </a:p>
      </dgm:t>
    </dgm:pt>
    <dgm:pt modelId="{37DDC3D0-A0EA-4FE5-8D27-F1E14A3B88B8}" type="sibTrans" cxnId="{5F8B9CCC-0C77-47F0-B906-CEA8B4E15814}">
      <dgm:prSet/>
      <dgm:spPr/>
      <dgm:t>
        <a:bodyPr/>
        <a:lstStyle/>
        <a:p>
          <a:endParaRPr lang="es-ES"/>
        </a:p>
      </dgm:t>
    </dgm:pt>
    <dgm:pt modelId="{F42204B0-5DC2-43AE-8ECE-BC414F2F8AB4}">
      <dgm:prSet phldrT="[Texto]" custT="1"/>
      <dgm:spPr/>
      <dgm:t>
        <a:bodyPr/>
        <a:lstStyle/>
        <a:p>
          <a:r>
            <a:rPr lang="es-ES_tradnl" sz="1800" dirty="0" smtClean="0"/>
            <a:t>Específicos</a:t>
          </a:r>
          <a:endParaRPr lang="es-ES" sz="1800" dirty="0"/>
        </a:p>
      </dgm:t>
    </dgm:pt>
    <dgm:pt modelId="{17D61300-898B-464F-832A-9CCB3CAF0AD2}" type="parTrans" cxnId="{C5A0A1E2-AAC8-478E-BDF1-C9DB4BA86ECE}">
      <dgm:prSet/>
      <dgm:spPr/>
      <dgm:t>
        <a:bodyPr/>
        <a:lstStyle/>
        <a:p>
          <a:endParaRPr lang="es-ES"/>
        </a:p>
      </dgm:t>
    </dgm:pt>
    <dgm:pt modelId="{78CE46BF-3836-416A-B23D-21A8B9B7C908}" type="sibTrans" cxnId="{C5A0A1E2-AAC8-478E-BDF1-C9DB4BA86ECE}">
      <dgm:prSet/>
      <dgm:spPr/>
      <dgm:t>
        <a:bodyPr/>
        <a:lstStyle/>
        <a:p>
          <a:endParaRPr lang="es-ES"/>
        </a:p>
      </dgm:t>
    </dgm:pt>
    <dgm:pt modelId="{01AFD517-139B-4551-B447-97D036DBC4C4}">
      <dgm:prSet phldrT="[Texto]" custT="1"/>
      <dgm:spPr/>
      <dgm:t>
        <a:bodyPr/>
        <a:lstStyle/>
        <a:p>
          <a:r>
            <a:rPr lang="es-ES" sz="1400" dirty="0" smtClean="0"/>
            <a:t>Diseñar y optimizar un sistema de PCR en tiempo real de amplio espectro para la detección e identificación molecular de especies bacterianas asociadas a infecciones.</a:t>
          </a:r>
          <a:endParaRPr lang="es-ES" sz="1400" dirty="0"/>
        </a:p>
      </dgm:t>
    </dgm:pt>
    <dgm:pt modelId="{825085C3-E0C5-4890-B5BE-15AF0065AFB5}" type="parTrans" cxnId="{432221DE-1F0C-4413-B1AE-A56598210A81}">
      <dgm:prSet/>
      <dgm:spPr/>
      <dgm:t>
        <a:bodyPr/>
        <a:lstStyle/>
        <a:p>
          <a:endParaRPr lang="es-ES"/>
        </a:p>
      </dgm:t>
    </dgm:pt>
    <dgm:pt modelId="{049E3605-0822-43C0-B063-9AD32EAB2857}" type="sibTrans" cxnId="{432221DE-1F0C-4413-B1AE-A56598210A81}">
      <dgm:prSet/>
      <dgm:spPr/>
      <dgm:t>
        <a:bodyPr/>
        <a:lstStyle/>
        <a:p>
          <a:endParaRPr lang="es-ES"/>
        </a:p>
      </dgm:t>
    </dgm:pt>
    <dgm:pt modelId="{599E99CC-E8D3-4CFD-AFFD-560A38511FEB}">
      <dgm:prSet custT="1"/>
      <dgm:spPr/>
      <dgm:t>
        <a:bodyPr/>
        <a:lstStyle/>
        <a:p>
          <a:r>
            <a:rPr lang="es-ES" sz="1400" dirty="0" smtClean="0"/>
            <a:t>Utilizar cebadores universales y una sonda tipo </a:t>
          </a:r>
          <a:r>
            <a:rPr lang="es-ES" sz="1400" dirty="0" err="1" smtClean="0"/>
            <a:t>TaqMan</a:t>
          </a:r>
          <a:r>
            <a:rPr lang="es-ES" sz="1400" dirty="0" smtClean="0"/>
            <a:t>, dirigidos a secuencias conservadas del gen ADN </a:t>
          </a:r>
          <a:r>
            <a:rPr lang="es-ES" sz="1400" dirty="0" err="1" smtClean="0"/>
            <a:t>ribosomal</a:t>
          </a:r>
          <a:r>
            <a:rPr lang="es-ES" sz="1400" dirty="0" smtClean="0"/>
            <a:t> 16S, que permitan amplificar un fragmento de este, para la detección de la presencia de patógenos en muestras clínicas mediante un sistema de PCR en tiempo real de amplio espectro.</a:t>
          </a:r>
          <a:endParaRPr lang="es-ES" sz="1400" dirty="0"/>
        </a:p>
      </dgm:t>
    </dgm:pt>
    <dgm:pt modelId="{47456760-F78D-455A-A84F-F61CF778DD23}" type="parTrans" cxnId="{BF949E09-B9AA-44B7-9E9E-5566EE6DE084}">
      <dgm:prSet/>
      <dgm:spPr/>
      <dgm:t>
        <a:bodyPr/>
        <a:lstStyle/>
        <a:p>
          <a:endParaRPr lang="es-ES"/>
        </a:p>
      </dgm:t>
    </dgm:pt>
    <dgm:pt modelId="{5537F466-58EE-495D-A595-2D3C03839187}" type="sibTrans" cxnId="{BF949E09-B9AA-44B7-9E9E-5566EE6DE084}">
      <dgm:prSet/>
      <dgm:spPr/>
      <dgm:t>
        <a:bodyPr/>
        <a:lstStyle/>
        <a:p>
          <a:endParaRPr lang="es-ES"/>
        </a:p>
      </dgm:t>
    </dgm:pt>
    <dgm:pt modelId="{86E8BA8D-874B-4A59-95FB-6D5CF9BE8BEC}">
      <dgm:prSet custT="1"/>
      <dgm:spPr/>
      <dgm:t>
        <a:bodyPr/>
        <a:lstStyle/>
        <a:p>
          <a:r>
            <a:rPr lang="es-ES" sz="1400" dirty="0" smtClean="0"/>
            <a:t>Utilizar sondas tipo </a:t>
          </a:r>
          <a:r>
            <a:rPr lang="es-ES" sz="1400" dirty="0" err="1" smtClean="0"/>
            <a:t>TaqMan</a:t>
          </a:r>
          <a:r>
            <a:rPr lang="es-ES" sz="1400" dirty="0" smtClean="0"/>
            <a:t> para discriminar grupos de bacterias </a:t>
          </a:r>
          <a:r>
            <a:rPr lang="es-ES" sz="1400" dirty="0" err="1" smtClean="0"/>
            <a:t>Gram</a:t>
          </a:r>
          <a:r>
            <a:rPr lang="es-ES" sz="1400" dirty="0" smtClean="0"/>
            <a:t> positivas y </a:t>
          </a:r>
          <a:r>
            <a:rPr lang="es-ES" sz="1400" dirty="0" err="1" smtClean="0"/>
            <a:t>Gram</a:t>
          </a:r>
          <a:r>
            <a:rPr lang="es-ES" sz="1400" dirty="0" smtClean="0"/>
            <a:t> negativas, y simultáneamente hacer uso de sondas específicas tipo </a:t>
          </a:r>
          <a:r>
            <a:rPr lang="es-ES" sz="1400" dirty="0" err="1" smtClean="0"/>
            <a:t>TaqMan</a:t>
          </a:r>
          <a:r>
            <a:rPr lang="es-ES" sz="1400" dirty="0" smtClean="0"/>
            <a:t> para la identificación bacteriana, en las muestras que resulten positivas del primer ensayo de detección de ácidos </a:t>
          </a:r>
          <a:r>
            <a:rPr lang="es-ES" sz="1400" dirty="0" err="1" smtClean="0"/>
            <a:t>nucleicos</a:t>
          </a:r>
          <a:r>
            <a:rPr lang="es-ES" sz="1400" dirty="0" smtClean="0"/>
            <a:t> de patógenos.</a:t>
          </a:r>
          <a:endParaRPr lang="es-ES" sz="1400" dirty="0"/>
        </a:p>
      </dgm:t>
    </dgm:pt>
    <dgm:pt modelId="{EBD5B48C-5FF7-42DB-8CE0-D89217F946D0}" type="parTrans" cxnId="{0618C0D3-C3AB-4FF4-87FF-DFD71A377F8E}">
      <dgm:prSet/>
      <dgm:spPr/>
      <dgm:t>
        <a:bodyPr/>
        <a:lstStyle/>
        <a:p>
          <a:endParaRPr lang="es-ES"/>
        </a:p>
      </dgm:t>
    </dgm:pt>
    <dgm:pt modelId="{FDC5A884-14C8-4789-B724-0CEAC3AE48F8}" type="sibTrans" cxnId="{0618C0D3-C3AB-4FF4-87FF-DFD71A377F8E}">
      <dgm:prSet/>
      <dgm:spPr/>
      <dgm:t>
        <a:bodyPr/>
        <a:lstStyle/>
        <a:p>
          <a:endParaRPr lang="es-ES"/>
        </a:p>
      </dgm:t>
    </dgm:pt>
    <dgm:pt modelId="{0DEC0B4E-9A9B-4A2A-9ECA-2B21432E0310}">
      <dgm:prSet custT="1"/>
      <dgm:spPr/>
      <dgm:t>
        <a:bodyPr/>
        <a:lstStyle/>
        <a:p>
          <a:r>
            <a:rPr lang="es-ES" sz="1400" dirty="0" smtClean="0"/>
            <a:t>Determinar la eficiencia del sistema de PCR en tiempo real de amplio espectro mediante ensayos de límite de detección.</a:t>
          </a:r>
          <a:endParaRPr lang="es-ES" sz="1400" dirty="0"/>
        </a:p>
      </dgm:t>
    </dgm:pt>
    <dgm:pt modelId="{54B180A9-FB73-4999-915C-3C7895AB420F}" type="parTrans" cxnId="{C8335E5D-CEAC-4FB7-9EC8-E90C80CC3586}">
      <dgm:prSet/>
      <dgm:spPr/>
      <dgm:t>
        <a:bodyPr/>
        <a:lstStyle/>
        <a:p>
          <a:endParaRPr lang="es-ES"/>
        </a:p>
      </dgm:t>
    </dgm:pt>
    <dgm:pt modelId="{4732192C-34A2-4000-958C-7689BED6C490}" type="sibTrans" cxnId="{C8335E5D-CEAC-4FB7-9EC8-E90C80CC3586}">
      <dgm:prSet/>
      <dgm:spPr/>
      <dgm:t>
        <a:bodyPr/>
        <a:lstStyle/>
        <a:p>
          <a:endParaRPr lang="es-ES"/>
        </a:p>
      </dgm:t>
    </dgm:pt>
    <dgm:pt modelId="{7E0DDBF3-5D58-49BC-9603-D5E7A6C7E79A}">
      <dgm:prSet custT="1"/>
      <dgm:spPr/>
      <dgm:t>
        <a:bodyPr/>
        <a:lstStyle/>
        <a:p>
          <a:r>
            <a:rPr lang="es-ES" sz="1400" dirty="0" smtClean="0"/>
            <a:t>Evaluar el sistema optimizado en muestras clínicas de pacientes con sospecha de infección.</a:t>
          </a:r>
          <a:endParaRPr lang="es-ES" sz="1400" dirty="0"/>
        </a:p>
      </dgm:t>
    </dgm:pt>
    <dgm:pt modelId="{84D5B903-888C-450C-BD93-D66B874E6480}" type="parTrans" cxnId="{87D269FE-E13E-49B1-A5B9-F747C98942A8}">
      <dgm:prSet/>
      <dgm:spPr/>
      <dgm:t>
        <a:bodyPr/>
        <a:lstStyle/>
        <a:p>
          <a:endParaRPr lang="es-ES"/>
        </a:p>
      </dgm:t>
    </dgm:pt>
    <dgm:pt modelId="{CEAB24B1-09B9-4157-9813-71B0F1D84CA0}" type="sibTrans" cxnId="{87D269FE-E13E-49B1-A5B9-F747C98942A8}">
      <dgm:prSet/>
      <dgm:spPr/>
      <dgm:t>
        <a:bodyPr/>
        <a:lstStyle/>
        <a:p>
          <a:endParaRPr lang="es-ES"/>
        </a:p>
      </dgm:t>
    </dgm:pt>
    <dgm:pt modelId="{96E3D015-A9D4-41CB-9AE1-B6D09918C7B9}" type="pres">
      <dgm:prSet presAssocID="{44C7632A-C236-4351-9514-033B16624B0A}" presName="linear" presStyleCnt="0">
        <dgm:presLayoutVars>
          <dgm:animLvl val="lvl"/>
          <dgm:resizeHandles val="exact"/>
        </dgm:presLayoutVars>
      </dgm:prSet>
      <dgm:spPr/>
      <dgm:t>
        <a:bodyPr/>
        <a:lstStyle/>
        <a:p>
          <a:endParaRPr lang="es-ES"/>
        </a:p>
      </dgm:t>
    </dgm:pt>
    <dgm:pt modelId="{4248CDFD-B2D0-4909-9699-63D0B7362C1C}" type="pres">
      <dgm:prSet presAssocID="{FF99C710-B454-43D4-BDD0-4ECFA4FA512F}" presName="parentText" presStyleLbl="node1" presStyleIdx="0" presStyleCnt="2" custScaleY="33499" custLinFactNeighborY="-70146">
        <dgm:presLayoutVars>
          <dgm:chMax val="0"/>
          <dgm:bulletEnabled val="1"/>
        </dgm:presLayoutVars>
      </dgm:prSet>
      <dgm:spPr/>
      <dgm:t>
        <a:bodyPr/>
        <a:lstStyle/>
        <a:p>
          <a:endParaRPr lang="es-ES"/>
        </a:p>
      </dgm:t>
    </dgm:pt>
    <dgm:pt modelId="{52D7D80D-A030-4B36-96CA-A31DEB1F205B}" type="pres">
      <dgm:prSet presAssocID="{FF99C710-B454-43D4-BDD0-4ECFA4FA512F}" presName="childText" presStyleLbl="revTx" presStyleIdx="0" presStyleCnt="2" custScaleY="118080" custLinFactNeighborY="-13511">
        <dgm:presLayoutVars>
          <dgm:bulletEnabled val="1"/>
        </dgm:presLayoutVars>
      </dgm:prSet>
      <dgm:spPr/>
      <dgm:t>
        <a:bodyPr/>
        <a:lstStyle/>
        <a:p>
          <a:endParaRPr lang="es-ES"/>
        </a:p>
      </dgm:t>
    </dgm:pt>
    <dgm:pt modelId="{40C47235-6900-4C0D-9082-5AE464B7BAE8}" type="pres">
      <dgm:prSet presAssocID="{F42204B0-5DC2-43AE-8ECE-BC414F2F8AB4}" presName="parentText" presStyleLbl="node1" presStyleIdx="1" presStyleCnt="2" custScaleY="37661" custLinFactNeighborY="3671">
        <dgm:presLayoutVars>
          <dgm:chMax val="0"/>
          <dgm:bulletEnabled val="1"/>
        </dgm:presLayoutVars>
      </dgm:prSet>
      <dgm:spPr/>
      <dgm:t>
        <a:bodyPr/>
        <a:lstStyle/>
        <a:p>
          <a:endParaRPr lang="es-ES"/>
        </a:p>
      </dgm:t>
    </dgm:pt>
    <dgm:pt modelId="{9BB71A0C-DE9D-4A62-B1CA-B15E69AD8965}" type="pres">
      <dgm:prSet presAssocID="{F42204B0-5DC2-43AE-8ECE-BC414F2F8AB4}" presName="childText" presStyleLbl="revTx" presStyleIdx="1" presStyleCnt="2" custLinFactNeighborY="40479">
        <dgm:presLayoutVars>
          <dgm:bulletEnabled val="1"/>
        </dgm:presLayoutVars>
      </dgm:prSet>
      <dgm:spPr/>
      <dgm:t>
        <a:bodyPr/>
        <a:lstStyle/>
        <a:p>
          <a:endParaRPr lang="es-ES"/>
        </a:p>
      </dgm:t>
    </dgm:pt>
  </dgm:ptLst>
  <dgm:cxnLst>
    <dgm:cxn modelId="{E3F429C8-F2D8-43BA-A05B-B4279145D5A6}" type="presOf" srcId="{9333C1C3-1F9C-4C9F-AE6A-A3285A267942}" destId="{52D7D80D-A030-4B36-96CA-A31DEB1F205B}" srcOrd="0" destOrd="0" presId="urn:microsoft.com/office/officeart/2005/8/layout/vList2"/>
    <dgm:cxn modelId="{C8335E5D-CEAC-4FB7-9EC8-E90C80CC3586}" srcId="{F42204B0-5DC2-43AE-8ECE-BC414F2F8AB4}" destId="{0DEC0B4E-9A9B-4A2A-9ECA-2B21432E0310}" srcOrd="3" destOrd="0" parTransId="{54B180A9-FB73-4999-915C-3C7895AB420F}" sibTransId="{4732192C-34A2-4000-958C-7689BED6C490}"/>
    <dgm:cxn modelId="{1E784166-058E-40DD-894A-6B711D68D46B}" type="presOf" srcId="{86E8BA8D-874B-4A59-95FB-6D5CF9BE8BEC}" destId="{9BB71A0C-DE9D-4A62-B1CA-B15E69AD8965}" srcOrd="0" destOrd="2" presId="urn:microsoft.com/office/officeart/2005/8/layout/vList2"/>
    <dgm:cxn modelId="{BF949E09-B9AA-44B7-9E9E-5566EE6DE084}" srcId="{F42204B0-5DC2-43AE-8ECE-BC414F2F8AB4}" destId="{599E99CC-E8D3-4CFD-AFFD-560A38511FEB}" srcOrd="1" destOrd="0" parTransId="{47456760-F78D-455A-A84F-F61CF778DD23}" sibTransId="{5537F466-58EE-495D-A595-2D3C03839187}"/>
    <dgm:cxn modelId="{5F8B9CCC-0C77-47F0-B906-CEA8B4E15814}" srcId="{FF99C710-B454-43D4-BDD0-4ECFA4FA512F}" destId="{9333C1C3-1F9C-4C9F-AE6A-A3285A267942}" srcOrd="0" destOrd="0" parTransId="{6EEEC3C6-B63E-4899-AC2C-758E2160B8AD}" sibTransId="{37DDC3D0-A0EA-4FE5-8D27-F1E14A3B88B8}"/>
    <dgm:cxn modelId="{87D269FE-E13E-49B1-A5B9-F747C98942A8}" srcId="{F42204B0-5DC2-43AE-8ECE-BC414F2F8AB4}" destId="{7E0DDBF3-5D58-49BC-9603-D5E7A6C7E79A}" srcOrd="4" destOrd="0" parTransId="{84D5B903-888C-450C-BD93-D66B874E6480}" sibTransId="{CEAB24B1-09B9-4157-9813-71B0F1D84CA0}"/>
    <dgm:cxn modelId="{EAB05AD2-2A88-4DA3-A7ED-CF649EBDE2B1}" type="presOf" srcId="{01AFD517-139B-4551-B447-97D036DBC4C4}" destId="{9BB71A0C-DE9D-4A62-B1CA-B15E69AD8965}" srcOrd="0" destOrd="0" presId="urn:microsoft.com/office/officeart/2005/8/layout/vList2"/>
    <dgm:cxn modelId="{8A542376-94AE-4258-A2C4-5AB43B6CEA92}" type="presOf" srcId="{FF99C710-B454-43D4-BDD0-4ECFA4FA512F}" destId="{4248CDFD-B2D0-4909-9699-63D0B7362C1C}" srcOrd="0" destOrd="0" presId="urn:microsoft.com/office/officeart/2005/8/layout/vList2"/>
    <dgm:cxn modelId="{2CB1ED9B-1974-424A-A9A9-B4483B158F93}" type="presOf" srcId="{7E0DDBF3-5D58-49BC-9603-D5E7A6C7E79A}" destId="{9BB71A0C-DE9D-4A62-B1CA-B15E69AD8965}" srcOrd="0" destOrd="4" presId="urn:microsoft.com/office/officeart/2005/8/layout/vList2"/>
    <dgm:cxn modelId="{0618C0D3-C3AB-4FF4-87FF-DFD71A377F8E}" srcId="{F42204B0-5DC2-43AE-8ECE-BC414F2F8AB4}" destId="{86E8BA8D-874B-4A59-95FB-6D5CF9BE8BEC}" srcOrd="2" destOrd="0" parTransId="{EBD5B48C-5FF7-42DB-8CE0-D89217F946D0}" sibTransId="{FDC5A884-14C8-4789-B724-0CEAC3AE48F8}"/>
    <dgm:cxn modelId="{94225BC9-9014-4148-B48C-5C8AE19E4D74}" type="presOf" srcId="{44C7632A-C236-4351-9514-033B16624B0A}" destId="{96E3D015-A9D4-41CB-9AE1-B6D09918C7B9}" srcOrd="0" destOrd="0" presId="urn:microsoft.com/office/officeart/2005/8/layout/vList2"/>
    <dgm:cxn modelId="{C5A0A1E2-AAC8-478E-BDF1-C9DB4BA86ECE}" srcId="{44C7632A-C236-4351-9514-033B16624B0A}" destId="{F42204B0-5DC2-43AE-8ECE-BC414F2F8AB4}" srcOrd="1" destOrd="0" parTransId="{17D61300-898B-464F-832A-9CCB3CAF0AD2}" sibTransId="{78CE46BF-3836-416A-B23D-21A8B9B7C908}"/>
    <dgm:cxn modelId="{4ADB426B-8D52-45F4-A61A-728245109AB4}" type="presOf" srcId="{599E99CC-E8D3-4CFD-AFFD-560A38511FEB}" destId="{9BB71A0C-DE9D-4A62-B1CA-B15E69AD8965}" srcOrd="0" destOrd="1" presId="urn:microsoft.com/office/officeart/2005/8/layout/vList2"/>
    <dgm:cxn modelId="{C7B775C1-F8D0-4C8A-9C76-879B557ABFA3}" type="presOf" srcId="{F42204B0-5DC2-43AE-8ECE-BC414F2F8AB4}" destId="{40C47235-6900-4C0D-9082-5AE464B7BAE8}" srcOrd="0" destOrd="0" presId="urn:microsoft.com/office/officeart/2005/8/layout/vList2"/>
    <dgm:cxn modelId="{87F65997-E803-4D0D-9E3B-3D3B88B7D8F1}" type="presOf" srcId="{0DEC0B4E-9A9B-4A2A-9ECA-2B21432E0310}" destId="{9BB71A0C-DE9D-4A62-B1CA-B15E69AD8965}" srcOrd="0" destOrd="3" presId="urn:microsoft.com/office/officeart/2005/8/layout/vList2"/>
    <dgm:cxn modelId="{432221DE-1F0C-4413-B1AE-A56598210A81}" srcId="{F42204B0-5DC2-43AE-8ECE-BC414F2F8AB4}" destId="{01AFD517-139B-4551-B447-97D036DBC4C4}" srcOrd="0" destOrd="0" parTransId="{825085C3-E0C5-4890-B5BE-15AF0065AFB5}" sibTransId="{049E3605-0822-43C0-B063-9AD32EAB2857}"/>
    <dgm:cxn modelId="{6EF47D46-F5A7-4657-89E5-3EF3C37F9BEE}" srcId="{44C7632A-C236-4351-9514-033B16624B0A}" destId="{FF99C710-B454-43D4-BDD0-4ECFA4FA512F}" srcOrd="0" destOrd="0" parTransId="{57E8D828-12F1-4184-8EDB-0EDF46DB8B24}" sibTransId="{667F1F2E-2AB4-417D-B4BF-877182B1ED6D}"/>
    <dgm:cxn modelId="{47603EFF-B870-45CC-8D6A-CD4DD9AC8B0F}" type="presParOf" srcId="{96E3D015-A9D4-41CB-9AE1-B6D09918C7B9}" destId="{4248CDFD-B2D0-4909-9699-63D0B7362C1C}" srcOrd="0" destOrd="0" presId="urn:microsoft.com/office/officeart/2005/8/layout/vList2"/>
    <dgm:cxn modelId="{BEE7BEC8-B552-44B7-B327-0F176BDF28B0}" type="presParOf" srcId="{96E3D015-A9D4-41CB-9AE1-B6D09918C7B9}" destId="{52D7D80D-A030-4B36-96CA-A31DEB1F205B}" srcOrd="1" destOrd="0" presId="urn:microsoft.com/office/officeart/2005/8/layout/vList2"/>
    <dgm:cxn modelId="{01AE01F8-5766-472E-B9F9-0E1FCA2DEA4C}" type="presParOf" srcId="{96E3D015-A9D4-41CB-9AE1-B6D09918C7B9}" destId="{40C47235-6900-4C0D-9082-5AE464B7BAE8}" srcOrd="2" destOrd="0" presId="urn:microsoft.com/office/officeart/2005/8/layout/vList2"/>
    <dgm:cxn modelId="{2A14EF08-47CB-4277-9256-CB1C457E8D75}" type="presParOf" srcId="{96E3D015-A9D4-41CB-9AE1-B6D09918C7B9}" destId="{9BB71A0C-DE9D-4A62-B1CA-B15E69AD8965}"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1AADF5-F0A4-44E0-A946-A170DF9AF8A2}" type="doc">
      <dgm:prSet loTypeId="urn:microsoft.com/office/officeart/2005/8/layout/hierarchy1" loCatId="hierarchy" qsTypeId="urn:microsoft.com/office/officeart/2005/8/quickstyle/simple5" qsCatId="simple" csTypeId="urn:microsoft.com/office/officeart/2005/8/colors/accent3_4" csCatId="accent3" phldr="1"/>
      <dgm:spPr/>
      <dgm:t>
        <a:bodyPr/>
        <a:lstStyle/>
        <a:p>
          <a:endParaRPr lang="es-ES"/>
        </a:p>
      </dgm:t>
    </dgm:pt>
    <dgm:pt modelId="{FAF29B83-282D-46DF-BA46-38D1EC1413C0}">
      <dgm:prSet phldrT="[Texto]" custT="1"/>
      <dgm:spPr/>
      <dgm:t>
        <a:bodyPr/>
        <a:lstStyle/>
        <a:p>
          <a:pPr algn="ctr"/>
          <a:r>
            <a:rPr lang="es-ES" sz="1400" b="1" u="sng" dirty="0">
              <a:latin typeface="Arial" pitchFamily="34" charset="0"/>
              <a:cs typeface="Arial" pitchFamily="34" charset="0"/>
            </a:rPr>
            <a:t>PRIMER ENSAYO</a:t>
          </a:r>
          <a:r>
            <a:rPr lang="es-ES" sz="1400" b="1" u="none" dirty="0">
              <a:latin typeface="Arial" pitchFamily="34" charset="0"/>
              <a:cs typeface="Arial" pitchFamily="34" charset="0"/>
            </a:rPr>
            <a:t>: </a:t>
          </a:r>
        </a:p>
        <a:p>
          <a:pPr algn="ctr"/>
          <a:r>
            <a:rPr lang="es-ES" sz="1400" b="1" u="none" dirty="0">
              <a:latin typeface="Arial" pitchFamily="34" charset="0"/>
              <a:cs typeface="Arial" pitchFamily="34" charset="0"/>
            </a:rPr>
            <a:t>Presencia de </a:t>
          </a:r>
          <a:r>
            <a:rPr lang="es-ES" sz="1400" b="1" u="none" dirty="0" smtClean="0">
              <a:latin typeface="Arial" pitchFamily="34" charset="0"/>
              <a:cs typeface="Arial" pitchFamily="34" charset="0"/>
            </a:rPr>
            <a:t>bacteria (UNI)</a:t>
          </a:r>
          <a:endParaRPr lang="es-ES" sz="1400" b="1" u="none" dirty="0">
            <a:latin typeface="Arial" pitchFamily="34" charset="0"/>
            <a:cs typeface="Arial" pitchFamily="34" charset="0"/>
          </a:endParaRPr>
        </a:p>
      </dgm:t>
    </dgm:pt>
    <dgm:pt modelId="{A6700D07-77A8-4BDD-9F4F-AD34ABDB1656}" type="parTrans" cxnId="{8580E034-CB4D-47AB-9EEF-A44B3F3ACFA6}">
      <dgm:prSet/>
      <dgm:spPr/>
      <dgm:t>
        <a:bodyPr/>
        <a:lstStyle/>
        <a:p>
          <a:pPr algn="ctr"/>
          <a:endParaRPr lang="es-ES" sz="1400">
            <a:latin typeface="Arial" pitchFamily="34" charset="0"/>
            <a:cs typeface="Arial" pitchFamily="34" charset="0"/>
          </a:endParaRPr>
        </a:p>
      </dgm:t>
    </dgm:pt>
    <dgm:pt modelId="{51DF550F-6BEC-4FC2-9EF5-DE522C745F84}" type="sibTrans" cxnId="{8580E034-CB4D-47AB-9EEF-A44B3F3ACFA6}">
      <dgm:prSet/>
      <dgm:spPr/>
      <dgm:t>
        <a:bodyPr/>
        <a:lstStyle/>
        <a:p>
          <a:pPr algn="ctr"/>
          <a:endParaRPr lang="es-ES" sz="1400">
            <a:latin typeface="Arial" pitchFamily="34" charset="0"/>
            <a:cs typeface="Arial" pitchFamily="34" charset="0"/>
          </a:endParaRPr>
        </a:p>
      </dgm:t>
    </dgm:pt>
    <dgm:pt modelId="{6AA54674-B8CF-40DB-A629-0F61C90B041D}">
      <dgm:prSet phldrT="[Texto]" custT="1"/>
      <dgm:spPr/>
      <dgm:t>
        <a:bodyPr/>
        <a:lstStyle/>
        <a:p>
          <a:pPr algn="ctr"/>
          <a:r>
            <a:rPr lang="es-ES" sz="1400" b="1" u="sng" dirty="0">
              <a:latin typeface="Arial" pitchFamily="34" charset="0"/>
              <a:cs typeface="Arial" pitchFamily="34" charset="0"/>
            </a:rPr>
            <a:t>SEGUNDO ENSAYO</a:t>
          </a:r>
          <a:r>
            <a:rPr lang="es-ES" sz="1400" b="1" u="none" dirty="0">
              <a:latin typeface="Arial" pitchFamily="34" charset="0"/>
              <a:cs typeface="Arial" pitchFamily="34" charset="0"/>
            </a:rPr>
            <a:t>: </a:t>
          </a:r>
        </a:p>
        <a:p>
          <a:pPr algn="ctr"/>
          <a:r>
            <a:rPr lang="es-ES" sz="1400" b="1" dirty="0">
              <a:latin typeface="Arial" pitchFamily="34" charset="0"/>
              <a:cs typeface="Arial" pitchFamily="34" charset="0"/>
            </a:rPr>
            <a:t>Organismos </a:t>
          </a:r>
          <a:r>
            <a:rPr lang="es-ES" sz="1400" b="1" dirty="0" err="1">
              <a:latin typeface="Arial" pitchFamily="34" charset="0"/>
              <a:cs typeface="Arial" pitchFamily="34" charset="0"/>
            </a:rPr>
            <a:t>Gram</a:t>
          </a:r>
          <a:r>
            <a:rPr lang="es-ES" sz="1400" b="1" dirty="0">
              <a:latin typeface="Arial" pitchFamily="34" charset="0"/>
              <a:cs typeface="Arial" pitchFamily="34" charset="0"/>
            </a:rPr>
            <a:t> (+) y </a:t>
          </a:r>
          <a:r>
            <a:rPr lang="es-ES" sz="1400" b="1" dirty="0" err="1">
              <a:latin typeface="Arial" pitchFamily="34" charset="0"/>
              <a:cs typeface="Arial" pitchFamily="34" charset="0"/>
            </a:rPr>
            <a:t>Gram</a:t>
          </a:r>
          <a:r>
            <a:rPr lang="es-ES" sz="1400" b="1" dirty="0">
              <a:latin typeface="Arial" pitchFamily="34" charset="0"/>
              <a:cs typeface="Arial" pitchFamily="34" charset="0"/>
            </a:rPr>
            <a:t> (–)</a:t>
          </a:r>
        </a:p>
        <a:p>
          <a:pPr algn="ctr"/>
          <a:r>
            <a:rPr lang="es-ES" sz="1400" b="0" dirty="0" smtClean="0">
              <a:latin typeface="Arial" pitchFamily="34" charset="0"/>
              <a:cs typeface="Arial" pitchFamily="34" charset="0"/>
            </a:rPr>
            <a:t>(OGP y OGN)</a:t>
          </a:r>
          <a:endParaRPr lang="es-ES" sz="1400" b="0" dirty="0">
            <a:latin typeface="Arial" pitchFamily="34" charset="0"/>
            <a:cs typeface="Arial" pitchFamily="34" charset="0"/>
          </a:endParaRPr>
        </a:p>
      </dgm:t>
    </dgm:pt>
    <dgm:pt modelId="{9ED5C393-895B-4078-BB16-6A83A205145C}" type="parTrans" cxnId="{5ECBBAAA-3FE3-42CA-847F-B12F72ED6752}">
      <dgm:prSet/>
      <dgm:spPr/>
      <dgm:t>
        <a:bodyPr/>
        <a:lstStyle/>
        <a:p>
          <a:pPr algn="ctr"/>
          <a:endParaRPr lang="es-ES" sz="1400">
            <a:latin typeface="Arial" pitchFamily="34" charset="0"/>
            <a:cs typeface="Arial" pitchFamily="34" charset="0"/>
          </a:endParaRPr>
        </a:p>
      </dgm:t>
    </dgm:pt>
    <dgm:pt modelId="{A72BFED7-3D57-459E-8156-4077F4E72443}" type="sibTrans" cxnId="{5ECBBAAA-3FE3-42CA-847F-B12F72ED6752}">
      <dgm:prSet/>
      <dgm:spPr/>
      <dgm:t>
        <a:bodyPr/>
        <a:lstStyle/>
        <a:p>
          <a:pPr algn="ctr"/>
          <a:endParaRPr lang="es-ES" sz="1400">
            <a:latin typeface="Arial" pitchFamily="34" charset="0"/>
            <a:cs typeface="Arial" pitchFamily="34" charset="0"/>
          </a:endParaRPr>
        </a:p>
      </dgm:t>
    </dgm:pt>
    <dgm:pt modelId="{4693D3E2-FFC0-426B-90A6-0E7534A6B9D1}">
      <dgm:prSet custT="1"/>
      <dgm:spPr/>
      <dgm:t>
        <a:bodyPr/>
        <a:lstStyle/>
        <a:p>
          <a:pPr algn="ctr"/>
          <a:r>
            <a:rPr lang="es-ES" sz="1400" b="1" u="sng" dirty="0">
              <a:latin typeface="Arial" pitchFamily="34" charset="0"/>
              <a:cs typeface="Arial" pitchFamily="34" charset="0"/>
            </a:rPr>
            <a:t>TERCER ENSAYO</a:t>
          </a:r>
          <a:r>
            <a:rPr lang="es-ES" sz="1400" b="1" dirty="0">
              <a:latin typeface="Arial" pitchFamily="34" charset="0"/>
              <a:cs typeface="Arial" pitchFamily="34" charset="0"/>
            </a:rPr>
            <a:t>: </a:t>
          </a:r>
        </a:p>
        <a:p>
          <a:pPr algn="ctr"/>
          <a:r>
            <a:rPr lang="es-ES" sz="1400" b="1" dirty="0">
              <a:latin typeface="Arial" pitchFamily="34" charset="0"/>
              <a:cs typeface="Arial" pitchFamily="34" charset="0"/>
            </a:rPr>
            <a:t>Identificación bacteriana </a:t>
          </a:r>
          <a:r>
            <a:rPr lang="es-ES" sz="1400" b="1" i="0" dirty="0">
              <a:latin typeface="Arial" pitchFamily="34" charset="0"/>
              <a:cs typeface="Arial" pitchFamily="34" charset="0"/>
            </a:rPr>
            <a:t>(</a:t>
          </a:r>
          <a:r>
            <a:rPr lang="es-ES" sz="1400" b="1" i="0" dirty="0" smtClean="0">
              <a:latin typeface="Arial" pitchFamily="34" charset="0"/>
              <a:cs typeface="Arial" pitchFamily="34" charset="0"/>
            </a:rPr>
            <a:t>Estafilococos, Estreptococos y </a:t>
          </a:r>
          <a:r>
            <a:rPr lang="es-ES" sz="1400" b="1" i="0" dirty="0" err="1" smtClean="0">
              <a:latin typeface="Arial" pitchFamily="34" charset="0"/>
              <a:cs typeface="Arial" pitchFamily="34" charset="0"/>
            </a:rPr>
            <a:t>Gram</a:t>
          </a:r>
          <a:r>
            <a:rPr lang="es-ES" sz="1400" b="1" i="0" dirty="0" smtClean="0">
              <a:latin typeface="Arial" pitchFamily="34" charset="0"/>
              <a:cs typeface="Arial" pitchFamily="34" charset="0"/>
            </a:rPr>
            <a:t> Negativos)</a:t>
          </a:r>
          <a:endParaRPr lang="es-ES" sz="1400" b="1" i="0" dirty="0">
            <a:latin typeface="Arial" pitchFamily="34" charset="0"/>
            <a:cs typeface="Arial" pitchFamily="34" charset="0"/>
          </a:endParaRPr>
        </a:p>
        <a:p>
          <a:pPr algn="ctr"/>
          <a:r>
            <a:rPr lang="es-ES" sz="1400" b="0" dirty="0" smtClean="0">
              <a:latin typeface="Arial" pitchFamily="34" charset="0"/>
              <a:cs typeface="Arial" pitchFamily="34" charset="0"/>
            </a:rPr>
            <a:t>(SAU, SEP, SAG, SPN, ECO, NGH)</a:t>
          </a:r>
          <a:endParaRPr lang="es-ES" sz="1400" b="1" i="0" dirty="0">
            <a:latin typeface="Arial" pitchFamily="34" charset="0"/>
            <a:cs typeface="Arial" pitchFamily="34" charset="0"/>
          </a:endParaRPr>
        </a:p>
      </dgm:t>
    </dgm:pt>
    <dgm:pt modelId="{B212DB9E-29BC-4F4F-9A6B-672774BF7FB1}" type="parTrans" cxnId="{C9D8FC3B-CD9A-4C5B-812C-DC2A5AC2C308}">
      <dgm:prSet/>
      <dgm:spPr/>
      <dgm:t>
        <a:bodyPr/>
        <a:lstStyle/>
        <a:p>
          <a:pPr algn="ctr"/>
          <a:endParaRPr lang="es-ES" sz="1400">
            <a:latin typeface="Arial" pitchFamily="34" charset="0"/>
            <a:cs typeface="Arial" pitchFamily="34" charset="0"/>
          </a:endParaRPr>
        </a:p>
      </dgm:t>
    </dgm:pt>
    <dgm:pt modelId="{26DA4279-9100-445B-8D0D-422421B0EAED}" type="sibTrans" cxnId="{C9D8FC3B-CD9A-4C5B-812C-DC2A5AC2C308}">
      <dgm:prSet/>
      <dgm:spPr/>
      <dgm:t>
        <a:bodyPr/>
        <a:lstStyle/>
        <a:p>
          <a:pPr algn="ctr"/>
          <a:endParaRPr lang="es-ES" sz="1400">
            <a:latin typeface="Arial" pitchFamily="34" charset="0"/>
            <a:cs typeface="Arial" pitchFamily="34" charset="0"/>
          </a:endParaRPr>
        </a:p>
      </dgm:t>
    </dgm:pt>
    <dgm:pt modelId="{418BE6AC-8550-40AF-B508-70F001655E9C}" type="pres">
      <dgm:prSet presAssocID="{361AADF5-F0A4-44E0-A946-A170DF9AF8A2}" presName="hierChild1" presStyleCnt="0">
        <dgm:presLayoutVars>
          <dgm:chPref val="1"/>
          <dgm:dir/>
          <dgm:animOne val="branch"/>
          <dgm:animLvl val="lvl"/>
          <dgm:resizeHandles/>
        </dgm:presLayoutVars>
      </dgm:prSet>
      <dgm:spPr/>
      <dgm:t>
        <a:bodyPr/>
        <a:lstStyle/>
        <a:p>
          <a:endParaRPr lang="es-ES"/>
        </a:p>
      </dgm:t>
    </dgm:pt>
    <dgm:pt modelId="{BC6CA0F6-2259-45DC-8622-1EA34829B513}" type="pres">
      <dgm:prSet presAssocID="{FAF29B83-282D-46DF-BA46-38D1EC1413C0}" presName="hierRoot1" presStyleCnt="0"/>
      <dgm:spPr/>
      <dgm:t>
        <a:bodyPr/>
        <a:lstStyle/>
        <a:p>
          <a:endParaRPr lang="es-ES"/>
        </a:p>
      </dgm:t>
    </dgm:pt>
    <dgm:pt modelId="{3CD3678C-0865-4AAF-8363-A0EDA38CA94B}" type="pres">
      <dgm:prSet presAssocID="{FAF29B83-282D-46DF-BA46-38D1EC1413C0}" presName="composite" presStyleCnt="0"/>
      <dgm:spPr/>
      <dgm:t>
        <a:bodyPr/>
        <a:lstStyle/>
        <a:p>
          <a:endParaRPr lang="es-ES"/>
        </a:p>
      </dgm:t>
    </dgm:pt>
    <dgm:pt modelId="{9257DF6C-FE36-4E76-9325-E466D6DB51BA}" type="pres">
      <dgm:prSet presAssocID="{FAF29B83-282D-46DF-BA46-38D1EC1413C0}" presName="background" presStyleLbl="node0" presStyleIdx="0" presStyleCnt="1"/>
      <dgm:spPr/>
      <dgm:t>
        <a:bodyPr/>
        <a:lstStyle/>
        <a:p>
          <a:endParaRPr lang="es-ES"/>
        </a:p>
      </dgm:t>
    </dgm:pt>
    <dgm:pt modelId="{0BFF8E31-D49F-469A-9615-037BDAA7EF29}" type="pres">
      <dgm:prSet presAssocID="{FAF29B83-282D-46DF-BA46-38D1EC1413C0}" presName="text" presStyleLbl="fgAcc0" presStyleIdx="0" presStyleCnt="1" custScaleX="330154" custScaleY="159538" custLinFactNeighborY="-47115">
        <dgm:presLayoutVars>
          <dgm:chPref val="3"/>
        </dgm:presLayoutVars>
      </dgm:prSet>
      <dgm:spPr/>
      <dgm:t>
        <a:bodyPr/>
        <a:lstStyle/>
        <a:p>
          <a:endParaRPr lang="es-ES"/>
        </a:p>
      </dgm:t>
    </dgm:pt>
    <dgm:pt modelId="{96656158-8C8B-4A13-8AE3-7A472A95EE84}" type="pres">
      <dgm:prSet presAssocID="{FAF29B83-282D-46DF-BA46-38D1EC1413C0}" presName="hierChild2" presStyleCnt="0"/>
      <dgm:spPr/>
      <dgm:t>
        <a:bodyPr/>
        <a:lstStyle/>
        <a:p>
          <a:endParaRPr lang="es-ES"/>
        </a:p>
      </dgm:t>
    </dgm:pt>
    <dgm:pt modelId="{23CDAE08-1E12-4E1D-B4BD-ABFC5B57307F}" type="pres">
      <dgm:prSet presAssocID="{9ED5C393-895B-4078-BB16-6A83A205145C}" presName="Name10" presStyleLbl="parChTrans1D2" presStyleIdx="0" presStyleCnt="1"/>
      <dgm:spPr/>
      <dgm:t>
        <a:bodyPr/>
        <a:lstStyle/>
        <a:p>
          <a:endParaRPr lang="es-ES"/>
        </a:p>
      </dgm:t>
    </dgm:pt>
    <dgm:pt modelId="{62E9C0E5-5C31-4D48-A44D-1FD4A3919475}" type="pres">
      <dgm:prSet presAssocID="{6AA54674-B8CF-40DB-A629-0F61C90B041D}" presName="hierRoot2" presStyleCnt="0"/>
      <dgm:spPr/>
    </dgm:pt>
    <dgm:pt modelId="{3E7276E4-D18B-441B-B75E-A9FFF675BBDE}" type="pres">
      <dgm:prSet presAssocID="{6AA54674-B8CF-40DB-A629-0F61C90B041D}" presName="composite2" presStyleCnt="0"/>
      <dgm:spPr/>
    </dgm:pt>
    <dgm:pt modelId="{286D0234-260A-4D77-8B6B-357F6BB41CE0}" type="pres">
      <dgm:prSet presAssocID="{6AA54674-B8CF-40DB-A629-0F61C90B041D}" presName="background2" presStyleLbl="node2" presStyleIdx="0" presStyleCnt="1"/>
      <dgm:spPr/>
    </dgm:pt>
    <dgm:pt modelId="{0599F808-FEA9-4CFF-AF4E-B46F20185C1A}" type="pres">
      <dgm:prSet presAssocID="{6AA54674-B8CF-40DB-A629-0F61C90B041D}" presName="text2" presStyleLbl="fgAcc2" presStyleIdx="0" presStyleCnt="1" custScaleX="332306" custScaleY="188253" custLinFactNeighborX="944" custLinFactNeighborY="-11115">
        <dgm:presLayoutVars>
          <dgm:chPref val="3"/>
        </dgm:presLayoutVars>
      </dgm:prSet>
      <dgm:spPr/>
      <dgm:t>
        <a:bodyPr/>
        <a:lstStyle/>
        <a:p>
          <a:endParaRPr lang="es-ES"/>
        </a:p>
      </dgm:t>
    </dgm:pt>
    <dgm:pt modelId="{FCD6D406-5587-484E-B964-DC3245AE487B}" type="pres">
      <dgm:prSet presAssocID="{6AA54674-B8CF-40DB-A629-0F61C90B041D}" presName="hierChild3" presStyleCnt="0"/>
      <dgm:spPr/>
    </dgm:pt>
    <dgm:pt modelId="{13CD2565-EBBB-4F2C-8492-D97AFDF16B50}" type="pres">
      <dgm:prSet presAssocID="{B212DB9E-29BC-4F4F-9A6B-672774BF7FB1}" presName="Name17" presStyleLbl="parChTrans1D3" presStyleIdx="0" presStyleCnt="1"/>
      <dgm:spPr/>
      <dgm:t>
        <a:bodyPr/>
        <a:lstStyle/>
        <a:p>
          <a:endParaRPr lang="es-ES"/>
        </a:p>
      </dgm:t>
    </dgm:pt>
    <dgm:pt modelId="{BAF99547-1402-48C8-8729-F1B94EE9F359}" type="pres">
      <dgm:prSet presAssocID="{4693D3E2-FFC0-426B-90A6-0E7534A6B9D1}" presName="hierRoot3" presStyleCnt="0"/>
      <dgm:spPr/>
    </dgm:pt>
    <dgm:pt modelId="{A2C3A5D2-5729-47A6-BED2-EAF7D9E5C699}" type="pres">
      <dgm:prSet presAssocID="{4693D3E2-FFC0-426B-90A6-0E7534A6B9D1}" presName="composite3" presStyleCnt="0"/>
      <dgm:spPr/>
    </dgm:pt>
    <dgm:pt modelId="{96EF4BA4-0E3C-4063-BFD4-DD2B7B970460}" type="pres">
      <dgm:prSet presAssocID="{4693D3E2-FFC0-426B-90A6-0E7534A6B9D1}" presName="background3" presStyleLbl="node3" presStyleIdx="0" presStyleCnt="1"/>
      <dgm:spPr/>
    </dgm:pt>
    <dgm:pt modelId="{BE181755-D480-4219-8528-57705281E22C}" type="pres">
      <dgm:prSet presAssocID="{4693D3E2-FFC0-426B-90A6-0E7534A6B9D1}" presName="text3" presStyleLbl="fgAcc3" presStyleIdx="0" presStyleCnt="1" custScaleX="334031" custScaleY="244302" custLinFactNeighborY="-7573">
        <dgm:presLayoutVars>
          <dgm:chPref val="3"/>
        </dgm:presLayoutVars>
      </dgm:prSet>
      <dgm:spPr/>
      <dgm:t>
        <a:bodyPr/>
        <a:lstStyle/>
        <a:p>
          <a:endParaRPr lang="es-ES"/>
        </a:p>
      </dgm:t>
    </dgm:pt>
    <dgm:pt modelId="{337C2FF0-CC60-486D-A8B7-809D405DEF5A}" type="pres">
      <dgm:prSet presAssocID="{4693D3E2-FFC0-426B-90A6-0E7534A6B9D1}" presName="hierChild4" presStyleCnt="0"/>
      <dgm:spPr/>
    </dgm:pt>
  </dgm:ptLst>
  <dgm:cxnLst>
    <dgm:cxn modelId="{8580E034-CB4D-47AB-9EEF-A44B3F3ACFA6}" srcId="{361AADF5-F0A4-44E0-A946-A170DF9AF8A2}" destId="{FAF29B83-282D-46DF-BA46-38D1EC1413C0}" srcOrd="0" destOrd="0" parTransId="{A6700D07-77A8-4BDD-9F4F-AD34ABDB1656}" sibTransId="{51DF550F-6BEC-4FC2-9EF5-DE522C745F84}"/>
    <dgm:cxn modelId="{C9D8FC3B-CD9A-4C5B-812C-DC2A5AC2C308}" srcId="{6AA54674-B8CF-40DB-A629-0F61C90B041D}" destId="{4693D3E2-FFC0-426B-90A6-0E7534A6B9D1}" srcOrd="0" destOrd="0" parTransId="{B212DB9E-29BC-4F4F-9A6B-672774BF7FB1}" sibTransId="{26DA4279-9100-445B-8D0D-422421B0EAED}"/>
    <dgm:cxn modelId="{A8F4C899-B49C-43E5-AF34-D077670ACFC0}" type="presOf" srcId="{9ED5C393-895B-4078-BB16-6A83A205145C}" destId="{23CDAE08-1E12-4E1D-B4BD-ABFC5B57307F}" srcOrd="0" destOrd="0" presId="urn:microsoft.com/office/officeart/2005/8/layout/hierarchy1"/>
    <dgm:cxn modelId="{E167005D-75F1-4319-9EFF-6BC7F5F0972F}" type="presOf" srcId="{4693D3E2-FFC0-426B-90A6-0E7534A6B9D1}" destId="{BE181755-D480-4219-8528-57705281E22C}" srcOrd="0" destOrd="0" presId="urn:microsoft.com/office/officeart/2005/8/layout/hierarchy1"/>
    <dgm:cxn modelId="{5ECBBAAA-3FE3-42CA-847F-B12F72ED6752}" srcId="{FAF29B83-282D-46DF-BA46-38D1EC1413C0}" destId="{6AA54674-B8CF-40DB-A629-0F61C90B041D}" srcOrd="0" destOrd="0" parTransId="{9ED5C393-895B-4078-BB16-6A83A205145C}" sibTransId="{A72BFED7-3D57-459E-8156-4077F4E72443}"/>
    <dgm:cxn modelId="{B4F9B1EB-64CC-4B4B-9975-AC3515FE994F}" type="presOf" srcId="{FAF29B83-282D-46DF-BA46-38D1EC1413C0}" destId="{0BFF8E31-D49F-469A-9615-037BDAA7EF29}" srcOrd="0" destOrd="0" presId="urn:microsoft.com/office/officeart/2005/8/layout/hierarchy1"/>
    <dgm:cxn modelId="{C13AE2C0-1DC3-4F8E-996A-BF3320E40066}" type="presOf" srcId="{361AADF5-F0A4-44E0-A946-A170DF9AF8A2}" destId="{418BE6AC-8550-40AF-B508-70F001655E9C}" srcOrd="0" destOrd="0" presId="urn:microsoft.com/office/officeart/2005/8/layout/hierarchy1"/>
    <dgm:cxn modelId="{8D9089FB-64AC-4661-929C-025A813527AF}" type="presOf" srcId="{6AA54674-B8CF-40DB-A629-0F61C90B041D}" destId="{0599F808-FEA9-4CFF-AF4E-B46F20185C1A}" srcOrd="0" destOrd="0" presId="urn:microsoft.com/office/officeart/2005/8/layout/hierarchy1"/>
    <dgm:cxn modelId="{1A1C7484-97E3-401B-B9CE-5B9F4D4F517C}" type="presOf" srcId="{B212DB9E-29BC-4F4F-9A6B-672774BF7FB1}" destId="{13CD2565-EBBB-4F2C-8492-D97AFDF16B50}" srcOrd="0" destOrd="0" presId="urn:microsoft.com/office/officeart/2005/8/layout/hierarchy1"/>
    <dgm:cxn modelId="{8E090F98-6DAF-4790-A36C-1A888C95E0C5}" type="presParOf" srcId="{418BE6AC-8550-40AF-B508-70F001655E9C}" destId="{BC6CA0F6-2259-45DC-8622-1EA34829B513}" srcOrd="0" destOrd="0" presId="urn:microsoft.com/office/officeart/2005/8/layout/hierarchy1"/>
    <dgm:cxn modelId="{3758035D-76F7-4285-B98A-587099B91F69}" type="presParOf" srcId="{BC6CA0F6-2259-45DC-8622-1EA34829B513}" destId="{3CD3678C-0865-4AAF-8363-A0EDA38CA94B}" srcOrd="0" destOrd="0" presId="urn:microsoft.com/office/officeart/2005/8/layout/hierarchy1"/>
    <dgm:cxn modelId="{E9938221-6F66-4EFD-928A-370BF7BAEC32}" type="presParOf" srcId="{3CD3678C-0865-4AAF-8363-A0EDA38CA94B}" destId="{9257DF6C-FE36-4E76-9325-E466D6DB51BA}" srcOrd="0" destOrd="0" presId="urn:microsoft.com/office/officeart/2005/8/layout/hierarchy1"/>
    <dgm:cxn modelId="{922DE074-19CC-4B5F-94AA-F548821BF902}" type="presParOf" srcId="{3CD3678C-0865-4AAF-8363-A0EDA38CA94B}" destId="{0BFF8E31-D49F-469A-9615-037BDAA7EF29}" srcOrd="1" destOrd="0" presId="urn:microsoft.com/office/officeart/2005/8/layout/hierarchy1"/>
    <dgm:cxn modelId="{A4DD3DF7-AD40-43A6-98D0-8C023995C7F7}" type="presParOf" srcId="{BC6CA0F6-2259-45DC-8622-1EA34829B513}" destId="{96656158-8C8B-4A13-8AE3-7A472A95EE84}" srcOrd="1" destOrd="0" presId="urn:microsoft.com/office/officeart/2005/8/layout/hierarchy1"/>
    <dgm:cxn modelId="{DC665CCD-88D9-4E02-9F9B-5C10BC8103DF}" type="presParOf" srcId="{96656158-8C8B-4A13-8AE3-7A472A95EE84}" destId="{23CDAE08-1E12-4E1D-B4BD-ABFC5B57307F}" srcOrd="0" destOrd="0" presId="urn:microsoft.com/office/officeart/2005/8/layout/hierarchy1"/>
    <dgm:cxn modelId="{FF0F1D39-FF7A-44C2-B4A9-82B6529F9BE8}" type="presParOf" srcId="{96656158-8C8B-4A13-8AE3-7A472A95EE84}" destId="{62E9C0E5-5C31-4D48-A44D-1FD4A3919475}" srcOrd="1" destOrd="0" presId="urn:microsoft.com/office/officeart/2005/8/layout/hierarchy1"/>
    <dgm:cxn modelId="{1CB91CD9-B990-458D-825F-E9DC89A272BC}" type="presParOf" srcId="{62E9C0E5-5C31-4D48-A44D-1FD4A3919475}" destId="{3E7276E4-D18B-441B-B75E-A9FFF675BBDE}" srcOrd="0" destOrd="0" presId="urn:microsoft.com/office/officeart/2005/8/layout/hierarchy1"/>
    <dgm:cxn modelId="{0B8A7319-9FA3-4C4A-A87A-81C525AACF5A}" type="presParOf" srcId="{3E7276E4-D18B-441B-B75E-A9FFF675BBDE}" destId="{286D0234-260A-4D77-8B6B-357F6BB41CE0}" srcOrd="0" destOrd="0" presId="urn:microsoft.com/office/officeart/2005/8/layout/hierarchy1"/>
    <dgm:cxn modelId="{FCA41375-7444-42A6-BFAF-22E6A999C060}" type="presParOf" srcId="{3E7276E4-D18B-441B-B75E-A9FFF675BBDE}" destId="{0599F808-FEA9-4CFF-AF4E-B46F20185C1A}" srcOrd="1" destOrd="0" presId="urn:microsoft.com/office/officeart/2005/8/layout/hierarchy1"/>
    <dgm:cxn modelId="{8E033EC9-C225-4B6B-9096-082B20477C47}" type="presParOf" srcId="{62E9C0E5-5C31-4D48-A44D-1FD4A3919475}" destId="{FCD6D406-5587-484E-B964-DC3245AE487B}" srcOrd="1" destOrd="0" presId="urn:microsoft.com/office/officeart/2005/8/layout/hierarchy1"/>
    <dgm:cxn modelId="{C681BE22-1A18-4356-B332-EA8641D53A10}" type="presParOf" srcId="{FCD6D406-5587-484E-B964-DC3245AE487B}" destId="{13CD2565-EBBB-4F2C-8492-D97AFDF16B50}" srcOrd="0" destOrd="0" presId="urn:microsoft.com/office/officeart/2005/8/layout/hierarchy1"/>
    <dgm:cxn modelId="{CC84B8B5-8005-49F5-AD86-9A1569F2297B}" type="presParOf" srcId="{FCD6D406-5587-484E-B964-DC3245AE487B}" destId="{BAF99547-1402-48C8-8729-F1B94EE9F359}" srcOrd="1" destOrd="0" presId="urn:microsoft.com/office/officeart/2005/8/layout/hierarchy1"/>
    <dgm:cxn modelId="{F7955247-748B-461A-847C-F958DD381600}" type="presParOf" srcId="{BAF99547-1402-48C8-8729-F1B94EE9F359}" destId="{A2C3A5D2-5729-47A6-BED2-EAF7D9E5C699}" srcOrd="0" destOrd="0" presId="urn:microsoft.com/office/officeart/2005/8/layout/hierarchy1"/>
    <dgm:cxn modelId="{C9E88A26-F46D-46D6-8FA1-7702D139FDE1}" type="presParOf" srcId="{A2C3A5D2-5729-47A6-BED2-EAF7D9E5C699}" destId="{96EF4BA4-0E3C-4063-BFD4-DD2B7B970460}" srcOrd="0" destOrd="0" presId="urn:microsoft.com/office/officeart/2005/8/layout/hierarchy1"/>
    <dgm:cxn modelId="{7F9A9E3B-4B66-4435-A677-4FD4F95A8C20}" type="presParOf" srcId="{A2C3A5D2-5729-47A6-BED2-EAF7D9E5C699}" destId="{BE181755-D480-4219-8528-57705281E22C}" srcOrd="1" destOrd="0" presId="urn:microsoft.com/office/officeart/2005/8/layout/hierarchy1"/>
    <dgm:cxn modelId="{29A2310D-92D5-47FA-B328-70B97D7F2ECC}" type="presParOf" srcId="{BAF99547-1402-48C8-8729-F1B94EE9F359}" destId="{337C2FF0-CC60-486D-A8B7-809D405DEF5A}"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328236-D19D-4FEE-AA6D-37B35AFA91DC}">
      <dsp:nvSpPr>
        <dsp:cNvPr id="0" name=""/>
        <dsp:cNvSpPr/>
      </dsp:nvSpPr>
      <dsp:spPr>
        <a:xfrm rot="10800000">
          <a:off x="1413283" y="2331"/>
          <a:ext cx="4965954" cy="649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62" tIns="83820" rIns="156464" bIns="83820" numCol="1" spcCol="1270" anchor="ctr" anchorCtr="0">
          <a:noAutofit/>
        </a:bodyPr>
        <a:lstStyle/>
        <a:p>
          <a:pPr lvl="0" algn="ctr" defTabSz="977900">
            <a:lnSpc>
              <a:spcPct val="90000"/>
            </a:lnSpc>
            <a:spcBef>
              <a:spcPct val="0"/>
            </a:spcBef>
            <a:spcAft>
              <a:spcPct val="35000"/>
            </a:spcAft>
          </a:pPr>
          <a:r>
            <a:rPr lang="es-ES" sz="2200" kern="1200" dirty="0" smtClean="0">
              <a:hlinkClick xmlns:r="http://schemas.openxmlformats.org/officeDocument/2006/relationships" r:id="" action="ppaction://hlinksldjump"/>
            </a:rPr>
            <a:t>INTRODUCCIÓN</a:t>
          </a:r>
          <a:endParaRPr lang="es-ES" sz="2200" kern="1200" dirty="0"/>
        </a:p>
      </dsp:txBody>
      <dsp:txXfrm rot="10800000">
        <a:off x="1413283" y="2331"/>
        <a:ext cx="4965954" cy="649841"/>
      </dsp:txXfrm>
    </dsp:sp>
    <dsp:sp modelId="{FD2DA859-ED52-4AB9-942F-75D6AC348D31}">
      <dsp:nvSpPr>
        <dsp:cNvPr id="0" name=""/>
        <dsp:cNvSpPr/>
      </dsp:nvSpPr>
      <dsp:spPr>
        <a:xfrm>
          <a:off x="1088362" y="2331"/>
          <a:ext cx="649841" cy="6498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4E5F39-E86F-431A-8711-58D4E1D0727F}">
      <dsp:nvSpPr>
        <dsp:cNvPr id="0" name=""/>
        <dsp:cNvSpPr/>
      </dsp:nvSpPr>
      <dsp:spPr>
        <a:xfrm rot="10800000">
          <a:off x="1413283" y="846155"/>
          <a:ext cx="4965954" cy="649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62" tIns="83820" rIns="156464" bIns="83820" numCol="1" spcCol="1270" anchor="ctr" anchorCtr="0">
          <a:noAutofit/>
        </a:bodyPr>
        <a:lstStyle/>
        <a:p>
          <a:pPr lvl="0" algn="ctr" defTabSz="977900">
            <a:lnSpc>
              <a:spcPct val="90000"/>
            </a:lnSpc>
            <a:spcBef>
              <a:spcPct val="0"/>
            </a:spcBef>
            <a:spcAft>
              <a:spcPct val="35000"/>
            </a:spcAft>
          </a:pPr>
          <a:r>
            <a:rPr lang="es-ES" sz="2200" kern="1200" dirty="0" smtClean="0">
              <a:hlinkClick xmlns:r="http://schemas.openxmlformats.org/officeDocument/2006/relationships" r:id="" action="ppaction://hlinksldjump"/>
            </a:rPr>
            <a:t>MATERIALES Y MÉTODOS</a:t>
          </a:r>
          <a:endParaRPr lang="es-ES" sz="2200" kern="1200" dirty="0"/>
        </a:p>
      </dsp:txBody>
      <dsp:txXfrm rot="10800000">
        <a:off x="1413283" y="846155"/>
        <a:ext cx="4965954" cy="649841"/>
      </dsp:txXfrm>
    </dsp:sp>
    <dsp:sp modelId="{A469C491-4703-4B54-B2B7-B819AD9A96C2}">
      <dsp:nvSpPr>
        <dsp:cNvPr id="0" name=""/>
        <dsp:cNvSpPr/>
      </dsp:nvSpPr>
      <dsp:spPr>
        <a:xfrm>
          <a:off x="1088362" y="846155"/>
          <a:ext cx="649841" cy="6498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A89ECD-253E-4A17-BE8B-C3D585DAF88C}">
      <dsp:nvSpPr>
        <dsp:cNvPr id="0" name=""/>
        <dsp:cNvSpPr/>
      </dsp:nvSpPr>
      <dsp:spPr>
        <a:xfrm rot="10800000">
          <a:off x="1413283" y="1689979"/>
          <a:ext cx="4965954" cy="649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62" tIns="83820" rIns="156464" bIns="83820" numCol="1" spcCol="1270" anchor="ctr" anchorCtr="0">
          <a:noAutofit/>
        </a:bodyPr>
        <a:lstStyle/>
        <a:p>
          <a:pPr lvl="0" algn="ctr" defTabSz="977900">
            <a:lnSpc>
              <a:spcPct val="90000"/>
            </a:lnSpc>
            <a:spcBef>
              <a:spcPct val="0"/>
            </a:spcBef>
            <a:spcAft>
              <a:spcPct val="35000"/>
            </a:spcAft>
          </a:pPr>
          <a:r>
            <a:rPr lang="es-ES" sz="2200" kern="1200" dirty="0" smtClean="0">
              <a:hlinkClick xmlns:r="http://schemas.openxmlformats.org/officeDocument/2006/relationships" r:id="" action="ppaction://hlinksldjump"/>
            </a:rPr>
            <a:t>RESULTADOS Y DISCUSIÓN</a:t>
          </a:r>
          <a:endParaRPr lang="es-ES" sz="2200" kern="1200" dirty="0"/>
        </a:p>
      </dsp:txBody>
      <dsp:txXfrm rot="10800000">
        <a:off x="1413283" y="1689979"/>
        <a:ext cx="4965954" cy="649841"/>
      </dsp:txXfrm>
    </dsp:sp>
    <dsp:sp modelId="{FEA67C04-921F-42A4-8B88-763191590290}">
      <dsp:nvSpPr>
        <dsp:cNvPr id="0" name=""/>
        <dsp:cNvSpPr/>
      </dsp:nvSpPr>
      <dsp:spPr>
        <a:xfrm>
          <a:off x="1088362" y="1689979"/>
          <a:ext cx="649841" cy="6498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4D45A-DD5F-4D2D-B288-AE681FFFD2C1}">
      <dsp:nvSpPr>
        <dsp:cNvPr id="0" name=""/>
        <dsp:cNvSpPr/>
      </dsp:nvSpPr>
      <dsp:spPr>
        <a:xfrm rot="10800000">
          <a:off x="1413283" y="2533803"/>
          <a:ext cx="4965954" cy="649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62" tIns="83820" rIns="156464" bIns="83820" numCol="1" spcCol="1270" anchor="ctr" anchorCtr="0">
          <a:noAutofit/>
        </a:bodyPr>
        <a:lstStyle/>
        <a:p>
          <a:pPr lvl="0" algn="ctr" defTabSz="977900">
            <a:lnSpc>
              <a:spcPct val="90000"/>
            </a:lnSpc>
            <a:spcBef>
              <a:spcPct val="0"/>
            </a:spcBef>
            <a:spcAft>
              <a:spcPct val="35000"/>
            </a:spcAft>
          </a:pPr>
          <a:r>
            <a:rPr lang="es-ES_tradnl" sz="2200" kern="1200" dirty="0" smtClean="0">
              <a:hlinkClick xmlns:r="http://schemas.openxmlformats.org/officeDocument/2006/relationships" r:id="" action="ppaction://hlinksldjump"/>
            </a:rPr>
            <a:t>CONCLUSIONES</a:t>
          </a:r>
          <a:endParaRPr lang="es-ES" sz="2200" kern="1200" dirty="0"/>
        </a:p>
      </dsp:txBody>
      <dsp:txXfrm rot="10800000">
        <a:off x="1413283" y="2533803"/>
        <a:ext cx="4965954" cy="649841"/>
      </dsp:txXfrm>
    </dsp:sp>
    <dsp:sp modelId="{72AB48DD-D63B-401C-81EC-F39339B973D2}">
      <dsp:nvSpPr>
        <dsp:cNvPr id="0" name=""/>
        <dsp:cNvSpPr/>
      </dsp:nvSpPr>
      <dsp:spPr>
        <a:xfrm>
          <a:off x="1088362" y="2533803"/>
          <a:ext cx="649841" cy="6498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2A1FC-5E3A-47E0-8B40-BFAC3F8CF100}">
      <dsp:nvSpPr>
        <dsp:cNvPr id="0" name=""/>
        <dsp:cNvSpPr/>
      </dsp:nvSpPr>
      <dsp:spPr>
        <a:xfrm rot="10800000">
          <a:off x="1413283" y="3377628"/>
          <a:ext cx="4965954" cy="649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62" tIns="83820" rIns="156464" bIns="83820" numCol="1" spcCol="1270" anchor="ctr" anchorCtr="0">
          <a:noAutofit/>
        </a:bodyPr>
        <a:lstStyle/>
        <a:p>
          <a:pPr lvl="0" algn="ctr" defTabSz="977900">
            <a:lnSpc>
              <a:spcPct val="90000"/>
            </a:lnSpc>
            <a:spcBef>
              <a:spcPct val="0"/>
            </a:spcBef>
            <a:spcAft>
              <a:spcPct val="35000"/>
            </a:spcAft>
          </a:pPr>
          <a:r>
            <a:rPr lang="es-ES_tradnl" sz="2200" kern="1200" dirty="0" smtClean="0">
              <a:hlinkClick xmlns:r="http://schemas.openxmlformats.org/officeDocument/2006/relationships" r:id="" action="ppaction://hlinksldjump"/>
            </a:rPr>
            <a:t>RECOMENDACIONES</a:t>
          </a:r>
          <a:endParaRPr lang="es-ES" sz="2200" kern="1200" dirty="0"/>
        </a:p>
      </dsp:txBody>
      <dsp:txXfrm rot="10800000">
        <a:off x="1413283" y="3377628"/>
        <a:ext cx="4965954" cy="649841"/>
      </dsp:txXfrm>
    </dsp:sp>
    <dsp:sp modelId="{8BF2EDA2-F4A0-425F-A6E3-396FF3ADC816}">
      <dsp:nvSpPr>
        <dsp:cNvPr id="0" name=""/>
        <dsp:cNvSpPr/>
      </dsp:nvSpPr>
      <dsp:spPr>
        <a:xfrm>
          <a:off x="1088362" y="3377628"/>
          <a:ext cx="649841" cy="6498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FC519C-5B3D-496F-9ABB-620A4099E6C1}">
      <dsp:nvSpPr>
        <dsp:cNvPr id="0" name=""/>
        <dsp:cNvSpPr/>
      </dsp:nvSpPr>
      <dsp:spPr>
        <a:xfrm rot="10800000">
          <a:off x="1413283" y="4221452"/>
          <a:ext cx="4965954" cy="6498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6562" tIns="83820" rIns="156464" bIns="83820" numCol="1" spcCol="1270" anchor="ctr" anchorCtr="0">
          <a:noAutofit/>
        </a:bodyPr>
        <a:lstStyle/>
        <a:p>
          <a:pPr lvl="0" algn="ctr" defTabSz="977900">
            <a:lnSpc>
              <a:spcPct val="90000"/>
            </a:lnSpc>
            <a:spcBef>
              <a:spcPct val="0"/>
            </a:spcBef>
            <a:spcAft>
              <a:spcPct val="35000"/>
            </a:spcAft>
          </a:pPr>
          <a:r>
            <a:rPr lang="es-ES_tradnl" sz="2200" kern="1200" dirty="0" smtClean="0">
              <a:hlinkClick xmlns:r="http://schemas.openxmlformats.org/officeDocument/2006/relationships" r:id="" action="ppaction://hlinksldjump"/>
            </a:rPr>
            <a:t>BIBLIOGRAFÍA</a:t>
          </a:r>
          <a:endParaRPr lang="es-ES" sz="2200" kern="1200" dirty="0"/>
        </a:p>
      </dsp:txBody>
      <dsp:txXfrm rot="10800000">
        <a:off x="1413283" y="4221452"/>
        <a:ext cx="4965954" cy="649841"/>
      </dsp:txXfrm>
    </dsp:sp>
    <dsp:sp modelId="{51740EC3-70AD-4EE2-A1C5-713275841358}">
      <dsp:nvSpPr>
        <dsp:cNvPr id="0" name=""/>
        <dsp:cNvSpPr/>
      </dsp:nvSpPr>
      <dsp:spPr>
        <a:xfrm>
          <a:off x="1088362" y="4221452"/>
          <a:ext cx="649841" cy="64984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48CDFD-B2D0-4909-9699-63D0B7362C1C}">
      <dsp:nvSpPr>
        <dsp:cNvPr id="0" name=""/>
        <dsp:cNvSpPr/>
      </dsp:nvSpPr>
      <dsp:spPr>
        <a:xfrm>
          <a:off x="0" y="0"/>
          <a:ext cx="7467600" cy="4013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General</a:t>
          </a:r>
          <a:endParaRPr lang="es-ES" sz="1800" kern="1200" dirty="0"/>
        </a:p>
      </dsp:txBody>
      <dsp:txXfrm>
        <a:off x="0" y="0"/>
        <a:ext cx="7467600" cy="401344"/>
      </dsp:txXfrm>
    </dsp:sp>
    <dsp:sp modelId="{52D7D80D-A030-4B36-96CA-A31DEB1F205B}">
      <dsp:nvSpPr>
        <dsp:cNvPr id="0" name=""/>
        <dsp:cNvSpPr/>
      </dsp:nvSpPr>
      <dsp:spPr>
        <a:xfrm>
          <a:off x="0" y="404726"/>
          <a:ext cx="7467600" cy="1251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Diseñar y optimizar un sistema de amplio espectro basado en la amplificación de un fragmento del gen </a:t>
          </a:r>
          <a:r>
            <a:rPr lang="es-ES" sz="1400" kern="1200" dirty="0" err="1" smtClean="0"/>
            <a:t>ADNr</a:t>
          </a:r>
          <a:r>
            <a:rPr lang="es-ES" sz="1400" kern="1200" dirty="0" smtClean="0"/>
            <a:t> 16S mediante PCR en tiempo real, haciendo uso de un diseño </a:t>
          </a:r>
          <a:r>
            <a:rPr lang="es-ES" sz="1400" kern="1200" dirty="0" err="1" smtClean="0"/>
            <a:t>multisondas</a:t>
          </a:r>
          <a:r>
            <a:rPr lang="es-ES" sz="1400" kern="1200" dirty="0" smtClean="0"/>
            <a:t> para la detección e identificación de seis especies bacterianas de relevancia clínica, y evaluarlo como método de diagnóstico molecular en pacientes con sospecha de infección.</a:t>
          </a:r>
          <a:endParaRPr lang="es-ES" sz="1400" kern="1200" dirty="0"/>
        </a:p>
      </dsp:txBody>
      <dsp:txXfrm>
        <a:off x="0" y="404726"/>
        <a:ext cx="7467600" cy="1251459"/>
      </dsp:txXfrm>
    </dsp:sp>
    <dsp:sp modelId="{40C47235-6900-4C0D-9082-5AE464B7BAE8}">
      <dsp:nvSpPr>
        <dsp:cNvPr id="0" name=""/>
        <dsp:cNvSpPr/>
      </dsp:nvSpPr>
      <dsp:spPr>
        <a:xfrm>
          <a:off x="0" y="1925051"/>
          <a:ext cx="7467600" cy="4512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_tradnl" sz="1800" kern="1200" dirty="0" smtClean="0"/>
            <a:t>Específicos</a:t>
          </a:r>
          <a:endParaRPr lang="es-ES" sz="1800" kern="1200" dirty="0"/>
        </a:p>
      </dsp:txBody>
      <dsp:txXfrm>
        <a:off x="0" y="1925051"/>
        <a:ext cx="7467600" cy="451208"/>
      </dsp:txXfrm>
    </dsp:sp>
    <dsp:sp modelId="{9BB71A0C-DE9D-4A62-B1CA-B15E69AD8965}">
      <dsp:nvSpPr>
        <dsp:cNvPr id="0" name=""/>
        <dsp:cNvSpPr/>
      </dsp:nvSpPr>
      <dsp:spPr>
        <a:xfrm>
          <a:off x="0" y="2434521"/>
          <a:ext cx="7467600"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096"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s-ES" sz="1400" kern="1200" dirty="0" smtClean="0"/>
            <a:t>Diseñar y optimizar un sistema de PCR en tiempo real de amplio espectro para la detección e identificación molecular de especies bacterianas asociadas a infecciones.</a:t>
          </a:r>
          <a:endParaRPr lang="es-ES" sz="1400" kern="1200" dirty="0"/>
        </a:p>
        <a:p>
          <a:pPr marL="114300" lvl="1" indent="-114300" algn="l" defTabSz="622300">
            <a:lnSpc>
              <a:spcPct val="90000"/>
            </a:lnSpc>
            <a:spcBef>
              <a:spcPct val="0"/>
            </a:spcBef>
            <a:spcAft>
              <a:spcPct val="20000"/>
            </a:spcAft>
            <a:buChar char="••"/>
          </a:pPr>
          <a:r>
            <a:rPr lang="es-ES" sz="1400" kern="1200" dirty="0" smtClean="0"/>
            <a:t>Utilizar cebadores universales y una sonda tipo </a:t>
          </a:r>
          <a:r>
            <a:rPr lang="es-ES" sz="1400" kern="1200" dirty="0" err="1" smtClean="0"/>
            <a:t>TaqMan</a:t>
          </a:r>
          <a:r>
            <a:rPr lang="es-ES" sz="1400" kern="1200" dirty="0" smtClean="0"/>
            <a:t>, dirigidos a secuencias conservadas del gen ADN </a:t>
          </a:r>
          <a:r>
            <a:rPr lang="es-ES" sz="1400" kern="1200" dirty="0" err="1" smtClean="0"/>
            <a:t>ribosomal</a:t>
          </a:r>
          <a:r>
            <a:rPr lang="es-ES" sz="1400" kern="1200" dirty="0" smtClean="0"/>
            <a:t> 16S, que permitan amplificar un fragmento de este, para la detección de la presencia de patógenos en muestras clínicas mediante un sistema de PCR en tiempo real de amplio espectro.</a:t>
          </a:r>
          <a:endParaRPr lang="es-ES" sz="1400" kern="1200" dirty="0"/>
        </a:p>
        <a:p>
          <a:pPr marL="114300" lvl="1" indent="-114300" algn="l" defTabSz="622300">
            <a:lnSpc>
              <a:spcPct val="90000"/>
            </a:lnSpc>
            <a:spcBef>
              <a:spcPct val="0"/>
            </a:spcBef>
            <a:spcAft>
              <a:spcPct val="20000"/>
            </a:spcAft>
            <a:buChar char="••"/>
          </a:pPr>
          <a:r>
            <a:rPr lang="es-ES" sz="1400" kern="1200" dirty="0" smtClean="0"/>
            <a:t>Utilizar sondas tipo </a:t>
          </a:r>
          <a:r>
            <a:rPr lang="es-ES" sz="1400" kern="1200" dirty="0" err="1" smtClean="0"/>
            <a:t>TaqMan</a:t>
          </a:r>
          <a:r>
            <a:rPr lang="es-ES" sz="1400" kern="1200" dirty="0" smtClean="0"/>
            <a:t> para discriminar grupos de bacterias </a:t>
          </a:r>
          <a:r>
            <a:rPr lang="es-ES" sz="1400" kern="1200" dirty="0" err="1" smtClean="0"/>
            <a:t>Gram</a:t>
          </a:r>
          <a:r>
            <a:rPr lang="es-ES" sz="1400" kern="1200" dirty="0" smtClean="0"/>
            <a:t> positivas y </a:t>
          </a:r>
          <a:r>
            <a:rPr lang="es-ES" sz="1400" kern="1200" dirty="0" err="1" smtClean="0"/>
            <a:t>Gram</a:t>
          </a:r>
          <a:r>
            <a:rPr lang="es-ES" sz="1400" kern="1200" dirty="0" smtClean="0"/>
            <a:t> negativas, y simultáneamente hacer uso de sondas específicas tipo </a:t>
          </a:r>
          <a:r>
            <a:rPr lang="es-ES" sz="1400" kern="1200" dirty="0" err="1" smtClean="0"/>
            <a:t>TaqMan</a:t>
          </a:r>
          <a:r>
            <a:rPr lang="es-ES" sz="1400" kern="1200" dirty="0" smtClean="0"/>
            <a:t> para la identificación bacteriana, en las muestras que resulten positivas del primer ensayo de detección de ácidos </a:t>
          </a:r>
          <a:r>
            <a:rPr lang="es-ES" sz="1400" kern="1200" dirty="0" err="1" smtClean="0"/>
            <a:t>nucleicos</a:t>
          </a:r>
          <a:r>
            <a:rPr lang="es-ES" sz="1400" kern="1200" dirty="0" smtClean="0"/>
            <a:t> de patógenos.</a:t>
          </a:r>
          <a:endParaRPr lang="es-ES" sz="1400" kern="1200" dirty="0"/>
        </a:p>
        <a:p>
          <a:pPr marL="114300" lvl="1" indent="-114300" algn="l" defTabSz="622300">
            <a:lnSpc>
              <a:spcPct val="90000"/>
            </a:lnSpc>
            <a:spcBef>
              <a:spcPct val="0"/>
            </a:spcBef>
            <a:spcAft>
              <a:spcPct val="20000"/>
            </a:spcAft>
            <a:buChar char="••"/>
          </a:pPr>
          <a:r>
            <a:rPr lang="es-ES" sz="1400" kern="1200" dirty="0" smtClean="0"/>
            <a:t>Determinar la eficiencia del sistema de PCR en tiempo real de amplio espectro mediante ensayos de límite de detección.</a:t>
          </a:r>
          <a:endParaRPr lang="es-ES" sz="1400" kern="1200" dirty="0"/>
        </a:p>
        <a:p>
          <a:pPr marL="114300" lvl="1" indent="-114300" algn="l" defTabSz="622300">
            <a:lnSpc>
              <a:spcPct val="90000"/>
            </a:lnSpc>
            <a:spcBef>
              <a:spcPct val="0"/>
            </a:spcBef>
            <a:spcAft>
              <a:spcPct val="20000"/>
            </a:spcAft>
            <a:buChar char="••"/>
          </a:pPr>
          <a:r>
            <a:rPr lang="es-ES" sz="1400" kern="1200" dirty="0" smtClean="0"/>
            <a:t>Evaluar el sistema optimizado en muestras clínicas de pacientes con sospecha de infección.</a:t>
          </a:r>
          <a:endParaRPr lang="es-ES" sz="1400" kern="1200" dirty="0"/>
        </a:p>
      </dsp:txBody>
      <dsp:txXfrm>
        <a:off x="0" y="2434521"/>
        <a:ext cx="7467600" cy="29145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CD2565-EBBB-4F2C-8492-D97AFDF16B50}">
      <dsp:nvSpPr>
        <dsp:cNvPr id="0" name=""/>
        <dsp:cNvSpPr/>
      </dsp:nvSpPr>
      <dsp:spPr>
        <a:xfrm>
          <a:off x="1696553" y="2554237"/>
          <a:ext cx="91440" cy="326696"/>
        </a:xfrm>
        <a:custGeom>
          <a:avLst/>
          <a:gdLst/>
          <a:ahLst/>
          <a:cxnLst/>
          <a:rect l="0" t="0" r="0" b="0"/>
          <a:pathLst>
            <a:path>
              <a:moveTo>
                <a:pt x="55558" y="0"/>
              </a:moveTo>
              <a:lnTo>
                <a:pt x="55558" y="230103"/>
              </a:lnTo>
              <a:lnTo>
                <a:pt x="45720" y="230103"/>
              </a:lnTo>
              <a:lnTo>
                <a:pt x="45720" y="326696"/>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DAE08-1E12-4E1D-B4BD-ABFC5B57307F}">
      <dsp:nvSpPr>
        <dsp:cNvPr id="0" name=""/>
        <dsp:cNvSpPr/>
      </dsp:nvSpPr>
      <dsp:spPr>
        <a:xfrm>
          <a:off x="1696553" y="946238"/>
          <a:ext cx="91440" cy="361579"/>
        </a:xfrm>
        <a:custGeom>
          <a:avLst/>
          <a:gdLst/>
          <a:ahLst/>
          <a:cxnLst/>
          <a:rect l="0" t="0" r="0" b="0"/>
          <a:pathLst>
            <a:path>
              <a:moveTo>
                <a:pt x="45720" y="0"/>
              </a:moveTo>
              <a:lnTo>
                <a:pt x="45720" y="264986"/>
              </a:lnTo>
              <a:lnTo>
                <a:pt x="55558" y="264986"/>
              </a:lnTo>
              <a:lnTo>
                <a:pt x="55558" y="361579"/>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57DF6C-FE36-4E76-9325-E466D6DB51BA}">
      <dsp:nvSpPr>
        <dsp:cNvPr id="0" name=""/>
        <dsp:cNvSpPr/>
      </dsp:nvSpPr>
      <dsp:spPr>
        <a:xfrm>
          <a:off x="21057" y="-110060"/>
          <a:ext cx="3442431" cy="1056298"/>
        </a:xfrm>
        <a:prstGeom prst="roundRect">
          <a:avLst>
            <a:gd name="adj" fmla="val 10000"/>
          </a:avLst>
        </a:prstGeom>
        <a:gradFill rotWithShape="0">
          <a:gsLst>
            <a:gs pos="0">
              <a:schemeClr val="accent3">
                <a:shade val="60000"/>
                <a:hueOff val="0"/>
                <a:satOff val="0"/>
                <a:lumOff val="0"/>
                <a:alphaOff val="0"/>
                <a:shade val="63000"/>
                <a:satMod val="165000"/>
              </a:schemeClr>
            </a:gs>
            <a:gs pos="30000">
              <a:schemeClr val="accent3">
                <a:shade val="60000"/>
                <a:hueOff val="0"/>
                <a:satOff val="0"/>
                <a:lumOff val="0"/>
                <a:alphaOff val="0"/>
                <a:shade val="58000"/>
                <a:satMod val="165000"/>
              </a:schemeClr>
            </a:gs>
            <a:gs pos="75000">
              <a:schemeClr val="accent3">
                <a:shade val="60000"/>
                <a:hueOff val="0"/>
                <a:satOff val="0"/>
                <a:lumOff val="0"/>
                <a:alphaOff val="0"/>
                <a:shade val="30000"/>
                <a:satMod val="175000"/>
              </a:schemeClr>
            </a:gs>
            <a:gs pos="100000">
              <a:schemeClr val="accent3">
                <a:shade val="6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0BFF8E31-D49F-469A-9615-037BDAA7EF29}">
      <dsp:nvSpPr>
        <dsp:cNvPr id="0" name=""/>
        <dsp:cNvSpPr/>
      </dsp:nvSpPr>
      <dsp:spPr>
        <a:xfrm>
          <a:off x="136910" y="0"/>
          <a:ext cx="3442431" cy="1056298"/>
        </a:xfrm>
        <a:prstGeom prst="roundRect">
          <a:avLst>
            <a:gd name="adj" fmla="val 10000"/>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sng" kern="1200" dirty="0">
              <a:latin typeface="Arial" pitchFamily="34" charset="0"/>
              <a:cs typeface="Arial" pitchFamily="34" charset="0"/>
            </a:rPr>
            <a:t>PRIMER ENSAYO</a:t>
          </a:r>
          <a:r>
            <a:rPr lang="es-ES" sz="1400" b="1" u="none" kern="1200" dirty="0">
              <a:latin typeface="Arial" pitchFamily="34" charset="0"/>
              <a:cs typeface="Arial" pitchFamily="34" charset="0"/>
            </a:rPr>
            <a:t>: </a:t>
          </a:r>
        </a:p>
        <a:p>
          <a:pPr lvl="0" algn="ctr" defTabSz="622300">
            <a:lnSpc>
              <a:spcPct val="90000"/>
            </a:lnSpc>
            <a:spcBef>
              <a:spcPct val="0"/>
            </a:spcBef>
            <a:spcAft>
              <a:spcPct val="35000"/>
            </a:spcAft>
          </a:pPr>
          <a:r>
            <a:rPr lang="es-ES" sz="1400" b="1" u="none" kern="1200" dirty="0">
              <a:latin typeface="Arial" pitchFamily="34" charset="0"/>
              <a:cs typeface="Arial" pitchFamily="34" charset="0"/>
            </a:rPr>
            <a:t>Presencia de </a:t>
          </a:r>
          <a:r>
            <a:rPr lang="es-ES" sz="1400" b="1" u="none" kern="1200" dirty="0" smtClean="0">
              <a:latin typeface="Arial" pitchFamily="34" charset="0"/>
              <a:cs typeface="Arial" pitchFamily="34" charset="0"/>
            </a:rPr>
            <a:t>bacteria (UNI)</a:t>
          </a:r>
          <a:endParaRPr lang="es-ES" sz="1400" b="1" u="none" kern="1200" dirty="0">
            <a:latin typeface="Arial" pitchFamily="34" charset="0"/>
            <a:cs typeface="Arial" pitchFamily="34" charset="0"/>
          </a:endParaRPr>
        </a:p>
      </dsp:txBody>
      <dsp:txXfrm>
        <a:off x="136910" y="0"/>
        <a:ext cx="3442431" cy="1056298"/>
      </dsp:txXfrm>
    </dsp:sp>
    <dsp:sp modelId="{286D0234-260A-4D77-8B6B-357F6BB41CE0}">
      <dsp:nvSpPr>
        <dsp:cNvPr id="0" name=""/>
        <dsp:cNvSpPr/>
      </dsp:nvSpPr>
      <dsp:spPr>
        <a:xfrm>
          <a:off x="19677" y="1307817"/>
          <a:ext cx="3464869" cy="1246419"/>
        </a:xfrm>
        <a:prstGeom prst="roundRect">
          <a:avLst>
            <a:gd name="adj" fmla="val 10000"/>
          </a:avLst>
        </a:prstGeom>
        <a:gradFill rotWithShape="0">
          <a:gsLst>
            <a:gs pos="0">
              <a:schemeClr val="accent3">
                <a:shade val="80000"/>
                <a:hueOff val="0"/>
                <a:satOff val="0"/>
                <a:lumOff val="0"/>
                <a:alphaOff val="0"/>
                <a:shade val="63000"/>
                <a:satMod val="165000"/>
              </a:schemeClr>
            </a:gs>
            <a:gs pos="30000">
              <a:schemeClr val="accent3">
                <a:shade val="80000"/>
                <a:hueOff val="0"/>
                <a:satOff val="0"/>
                <a:lumOff val="0"/>
                <a:alphaOff val="0"/>
                <a:shade val="58000"/>
                <a:satMod val="165000"/>
              </a:schemeClr>
            </a:gs>
            <a:gs pos="75000">
              <a:schemeClr val="accent3">
                <a:shade val="80000"/>
                <a:hueOff val="0"/>
                <a:satOff val="0"/>
                <a:lumOff val="0"/>
                <a:alphaOff val="0"/>
                <a:shade val="30000"/>
                <a:satMod val="175000"/>
              </a:schemeClr>
            </a:gs>
            <a:gs pos="100000">
              <a:schemeClr val="accent3">
                <a:shade val="8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0599F808-FEA9-4CFF-AF4E-B46F20185C1A}">
      <dsp:nvSpPr>
        <dsp:cNvPr id="0" name=""/>
        <dsp:cNvSpPr/>
      </dsp:nvSpPr>
      <dsp:spPr>
        <a:xfrm>
          <a:off x="135530" y="1417877"/>
          <a:ext cx="3464869" cy="1246419"/>
        </a:xfrm>
        <a:prstGeom prst="roundRect">
          <a:avLst>
            <a:gd name="adj" fmla="val 10000"/>
          </a:avLst>
        </a:prstGeom>
        <a:solidFill>
          <a:schemeClr val="lt1">
            <a:alpha val="90000"/>
            <a:hueOff val="0"/>
            <a:satOff val="0"/>
            <a:lumOff val="0"/>
            <a:alphaOff val="0"/>
          </a:schemeClr>
        </a:solidFill>
        <a:ln w="12700" cap="flat" cmpd="sng" algn="ctr">
          <a:solidFill>
            <a:schemeClr val="accent3">
              <a:tint val="90000"/>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sng" kern="1200" dirty="0">
              <a:latin typeface="Arial" pitchFamily="34" charset="0"/>
              <a:cs typeface="Arial" pitchFamily="34" charset="0"/>
            </a:rPr>
            <a:t>SEGUNDO ENSAYO</a:t>
          </a:r>
          <a:r>
            <a:rPr lang="es-ES" sz="1400" b="1" u="none" kern="1200" dirty="0">
              <a:latin typeface="Arial" pitchFamily="34" charset="0"/>
              <a:cs typeface="Arial" pitchFamily="34" charset="0"/>
            </a:rPr>
            <a:t>: </a:t>
          </a:r>
        </a:p>
        <a:p>
          <a:pPr lvl="0" algn="ctr" defTabSz="622300">
            <a:lnSpc>
              <a:spcPct val="90000"/>
            </a:lnSpc>
            <a:spcBef>
              <a:spcPct val="0"/>
            </a:spcBef>
            <a:spcAft>
              <a:spcPct val="35000"/>
            </a:spcAft>
          </a:pPr>
          <a:r>
            <a:rPr lang="es-ES" sz="1400" b="1" kern="1200" dirty="0">
              <a:latin typeface="Arial" pitchFamily="34" charset="0"/>
              <a:cs typeface="Arial" pitchFamily="34" charset="0"/>
            </a:rPr>
            <a:t>Organismos </a:t>
          </a:r>
          <a:r>
            <a:rPr lang="es-ES" sz="1400" b="1" kern="1200" dirty="0" err="1">
              <a:latin typeface="Arial" pitchFamily="34" charset="0"/>
              <a:cs typeface="Arial" pitchFamily="34" charset="0"/>
            </a:rPr>
            <a:t>Gram</a:t>
          </a:r>
          <a:r>
            <a:rPr lang="es-ES" sz="1400" b="1" kern="1200" dirty="0">
              <a:latin typeface="Arial" pitchFamily="34" charset="0"/>
              <a:cs typeface="Arial" pitchFamily="34" charset="0"/>
            </a:rPr>
            <a:t> (+) y </a:t>
          </a:r>
          <a:r>
            <a:rPr lang="es-ES" sz="1400" b="1" kern="1200" dirty="0" err="1">
              <a:latin typeface="Arial" pitchFamily="34" charset="0"/>
              <a:cs typeface="Arial" pitchFamily="34" charset="0"/>
            </a:rPr>
            <a:t>Gram</a:t>
          </a:r>
          <a:r>
            <a:rPr lang="es-ES" sz="1400" b="1" kern="1200" dirty="0">
              <a:latin typeface="Arial" pitchFamily="34" charset="0"/>
              <a:cs typeface="Arial" pitchFamily="34" charset="0"/>
            </a:rPr>
            <a:t> (–)</a:t>
          </a:r>
        </a:p>
        <a:p>
          <a:pPr lvl="0" algn="ctr" defTabSz="622300">
            <a:lnSpc>
              <a:spcPct val="90000"/>
            </a:lnSpc>
            <a:spcBef>
              <a:spcPct val="0"/>
            </a:spcBef>
            <a:spcAft>
              <a:spcPct val="35000"/>
            </a:spcAft>
          </a:pPr>
          <a:r>
            <a:rPr lang="es-ES" sz="1400" b="0" kern="1200" dirty="0" smtClean="0">
              <a:latin typeface="Arial" pitchFamily="34" charset="0"/>
              <a:cs typeface="Arial" pitchFamily="34" charset="0"/>
            </a:rPr>
            <a:t>(OGP y OGN)</a:t>
          </a:r>
          <a:endParaRPr lang="es-ES" sz="1400" b="0" kern="1200" dirty="0">
            <a:latin typeface="Arial" pitchFamily="34" charset="0"/>
            <a:cs typeface="Arial" pitchFamily="34" charset="0"/>
          </a:endParaRPr>
        </a:p>
      </dsp:txBody>
      <dsp:txXfrm>
        <a:off x="135530" y="1417877"/>
        <a:ext cx="3464869" cy="1246419"/>
      </dsp:txXfrm>
    </dsp:sp>
    <dsp:sp modelId="{96EF4BA4-0E3C-4063-BFD4-DD2B7B970460}">
      <dsp:nvSpPr>
        <dsp:cNvPr id="0" name=""/>
        <dsp:cNvSpPr/>
      </dsp:nvSpPr>
      <dsp:spPr>
        <a:xfrm>
          <a:off x="845" y="2880933"/>
          <a:ext cx="3482855" cy="1617519"/>
        </a:xfrm>
        <a:prstGeom prst="roundRect">
          <a:avLst>
            <a:gd name="adj" fmla="val 10000"/>
          </a:avLst>
        </a:prstGeom>
        <a:gradFill rotWithShape="0">
          <a:gsLst>
            <a:gs pos="0">
              <a:schemeClr val="accent3">
                <a:tint val="99000"/>
                <a:hueOff val="0"/>
                <a:satOff val="0"/>
                <a:lumOff val="0"/>
                <a:alphaOff val="0"/>
                <a:shade val="63000"/>
                <a:satMod val="165000"/>
              </a:schemeClr>
            </a:gs>
            <a:gs pos="30000">
              <a:schemeClr val="accent3">
                <a:tint val="99000"/>
                <a:hueOff val="0"/>
                <a:satOff val="0"/>
                <a:lumOff val="0"/>
                <a:alphaOff val="0"/>
                <a:shade val="58000"/>
                <a:satMod val="165000"/>
              </a:schemeClr>
            </a:gs>
            <a:gs pos="75000">
              <a:schemeClr val="accent3">
                <a:tint val="99000"/>
                <a:hueOff val="0"/>
                <a:satOff val="0"/>
                <a:lumOff val="0"/>
                <a:alphaOff val="0"/>
                <a:shade val="30000"/>
                <a:satMod val="175000"/>
              </a:schemeClr>
            </a:gs>
            <a:gs pos="100000">
              <a:schemeClr val="accent3">
                <a:tint val="99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lt1"/>
        </a:fontRef>
      </dsp:style>
    </dsp:sp>
    <dsp:sp modelId="{BE181755-D480-4219-8528-57705281E22C}">
      <dsp:nvSpPr>
        <dsp:cNvPr id="0" name=""/>
        <dsp:cNvSpPr/>
      </dsp:nvSpPr>
      <dsp:spPr>
        <a:xfrm>
          <a:off x="116698" y="2990993"/>
          <a:ext cx="3482855" cy="1617519"/>
        </a:xfrm>
        <a:prstGeom prst="roundRect">
          <a:avLst>
            <a:gd name="adj" fmla="val 10000"/>
          </a:avLst>
        </a:prstGeom>
        <a:solidFill>
          <a:schemeClr val="lt1">
            <a:alpha val="90000"/>
            <a:hueOff val="0"/>
            <a:satOff val="0"/>
            <a:lumOff val="0"/>
            <a:alphaOff val="0"/>
          </a:schemeClr>
        </a:solidFill>
        <a:ln w="12700" cap="flat" cmpd="sng" algn="ctr">
          <a:solidFill>
            <a:schemeClr val="accent3">
              <a:tint val="70000"/>
              <a:hueOff val="0"/>
              <a:satOff val="0"/>
              <a:lumOff val="0"/>
              <a:alphaOff val="0"/>
            </a:schemeClr>
          </a:solidFill>
          <a:prstDash val="solid"/>
        </a:ln>
        <a:effectLst>
          <a:outerShdw blurRad="50800" dist="20000" dir="5400000" rotWithShape="0">
            <a:srgbClr val="000000">
              <a:alpha val="42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u="sng" kern="1200" dirty="0">
              <a:latin typeface="Arial" pitchFamily="34" charset="0"/>
              <a:cs typeface="Arial" pitchFamily="34" charset="0"/>
            </a:rPr>
            <a:t>TERCER ENSAYO</a:t>
          </a:r>
          <a:r>
            <a:rPr lang="es-ES" sz="1400" b="1" kern="1200" dirty="0">
              <a:latin typeface="Arial" pitchFamily="34" charset="0"/>
              <a:cs typeface="Arial" pitchFamily="34" charset="0"/>
            </a:rPr>
            <a:t>: </a:t>
          </a:r>
        </a:p>
        <a:p>
          <a:pPr lvl="0" algn="ctr" defTabSz="622300">
            <a:lnSpc>
              <a:spcPct val="90000"/>
            </a:lnSpc>
            <a:spcBef>
              <a:spcPct val="0"/>
            </a:spcBef>
            <a:spcAft>
              <a:spcPct val="35000"/>
            </a:spcAft>
          </a:pPr>
          <a:r>
            <a:rPr lang="es-ES" sz="1400" b="1" kern="1200" dirty="0">
              <a:latin typeface="Arial" pitchFamily="34" charset="0"/>
              <a:cs typeface="Arial" pitchFamily="34" charset="0"/>
            </a:rPr>
            <a:t>Identificación bacteriana </a:t>
          </a:r>
          <a:r>
            <a:rPr lang="es-ES" sz="1400" b="1" i="0" kern="1200" dirty="0">
              <a:latin typeface="Arial" pitchFamily="34" charset="0"/>
              <a:cs typeface="Arial" pitchFamily="34" charset="0"/>
            </a:rPr>
            <a:t>(</a:t>
          </a:r>
          <a:r>
            <a:rPr lang="es-ES" sz="1400" b="1" i="0" kern="1200" dirty="0" smtClean="0">
              <a:latin typeface="Arial" pitchFamily="34" charset="0"/>
              <a:cs typeface="Arial" pitchFamily="34" charset="0"/>
            </a:rPr>
            <a:t>Estafilococos, Estreptococos y </a:t>
          </a:r>
          <a:r>
            <a:rPr lang="es-ES" sz="1400" b="1" i="0" kern="1200" dirty="0" err="1" smtClean="0">
              <a:latin typeface="Arial" pitchFamily="34" charset="0"/>
              <a:cs typeface="Arial" pitchFamily="34" charset="0"/>
            </a:rPr>
            <a:t>Gram</a:t>
          </a:r>
          <a:r>
            <a:rPr lang="es-ES" sz="1400" b="1" i="0" kern="1200" dirty="0" smtClean="0">
              <a:latin typeface="Arial" pitchFamily="34" charset="0"/>
              <a:cs typeface="Arial" pitchFamily="34" charset="0"/>
            </a:rPr>
            <a:t> Negativos)</a:t>
          </a:r>
          <a:endParaRPr lang="es-ES" sz="1400" b="1" i="0" kern="1200" dirty="0">
            <a:latin typeface="Arial" pitchFamily="34" charset="0"/>
            <a:cs typeface="Arial" pitchFamily="34" charset="0"/>
          </a:endParaRPr>
        </a:p>
        <a:p>
          <a:pPr lvl="0" algn="ctr" defTabSz="622300">
            <a:lnSpc>
              <a:spcPct val="90000"/>
            </a:lnSpc>
            <a:spcBef>
              <a:spcPct val="0"/>
            </a:spcBef>
            <a:spcAft>
              <a:spcPct val="35000"/>
            </a:spcAft>
          </a:pPr>
          <a:r>
            <a:rPr lang="es-ES" sz="1400" b="0" kern="1200" dirty="0" smtClean="0">
              <a:latin typeface="Arial" pitchFamily="34" charset="0"/>
              <a:cs typeface="Arial" pitchFamily="34" charset="0"/>
            </a:rPr>
            <a:t>(SAU, SEP, SAG, SPN, ECO, NGH)</a:t>
          </a:r>
          <a:endParaRPr lang="es-ES" sz="1400" b="1" i="0" kern="1200" dirty="0">
            <a:latin typeface="Arial" pitchFamily="34" charset="0"/>
            <a:cs typeface="Arial" pitchFamily="34" charset="0"/>
          </a:endParaRPr>
        </a:p>
      </dsp:txBody>
      <dsp:txXfrm>
        <a:off x="116698" y="2990993"/>
        <a:ext cx="3482855" cy="161751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C5907-0787-4024-9943-C54EC3EC959D}" type="datetimeFigureOut">
              <a:rPr lang="es-ES" smtClean="0"/>
              <a:pPr/>
              <a:t>17/11/2011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5D390-DD86-4C32-B6AE-E5B5FC4C05C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25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415D390-DD86-4C32-B6AE-E5B5FC4C05CA}"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8CE05BAA-DEF8-4C99-984C-BB672F995384}" type="datetimeFigureOut">
              <a:rPr lang="es-ES" smtClean="0"/>
              <a:pPr/>
              <a:t>17/11/2011</a:t>
            </a:fld>
            <a:endParaRPr lang="es-ES" dirty="0"/>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dirty="0"/>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F8F5038D-825E-4EB3-BEAD-C06B2F5E66BA}" type="slidenum">
              <a:rPr lang="es-ES" smtClean="0"/>
              <a:pPr/>
              <a:t>‹Nº›</a:t>
            </a:fld>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CE05BAA-DEF8-4C99-984C-BB672F995384}" type="datetimeFigureOut">
              <a:rPr lang="es-ES" smtClean="0"/>
              <a:pPr/>
              <a:t>17/11/2011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8F5038D-825E-4EB3-BEAD-C06B2F5E66BA}"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CE05BAA-DEF8-4C99-984C-BB672F995384}" type="datetimeFigureOut">
              <a:rPr lang="es-ES" smtClean="0"/>
              <a:pPr/>
              <a:t>17/11/2011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8F5038D-825E-4EB3-BEAD-C06B2F5E66BA}"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8CE05BAA-DEF8-4C99-984C-BB672F995384}" type="datetimeFigureOut">
              <a:rPr lang="es-ES" smtClean="0"/>
              <a:pPr/>
              <a:t>17/11/2011</a:t>
            </a:fld>
            <a:endParaRPr lang="es-ES" dirty="0"/>
          </a:p>
        </p:txBody>
      </p:sp>
      <p:sp>
        <p:nvSpPr>
          <p:cNvPr id="9" name="8 Marcador de número de diapositiva"/>
          <p:cNvSpPr>
            <a:spLocks noGrp="1"/>
          </p:cNvSpPr>
          <p:nvPr>
            <p:ph type="sldNum" sz="quarter" idx="15"/>
          </p:nvPr>
        </p:nvSpPr>
        <p:spPr/>
        <p:txBody>
          <a:bodyPr rtlCol="0"/>
          <a:lstStyle/>
          <a:p>
            <a:fld id="{F8F5038D-825E-4EB3-BEAD-C06B2F5E66BA}" type="slidenum">
              <a:rPr lang="es-ES" smtClean="0"/>
              <a:pPr/>
              <a:t>‹Nº›</a:t>
            </a:fld>
            <a:endParaRPr lang="es-ES" dirty="0"/>
          </a:p>
        </p:txBody>
      </p:sp>
      <p:sp>
        <p:nvSpPr>
          <p:cNvPr id="10" name="9 Marcador de pie de página"/>
          <p:cNvSpPr>
            <a:spLocks noGrp="1"/>
          </p:cNvSpPr>
          <p:nvPr>
            <p:ph type="ftr" sz="quarter" idx="16"/>
          </p:nvPr>
        </p:nvSpPr>
        <p:spPr/>
        <p:txBody>
          <a:bodyPr rtlCol="0"/>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8CE05BAA-DEF8-4C99-984C-BB672F995384}" type="datetimeFigureOut">
              <a:rPr lang="es-ES" smtClean="0"/>
              <a:pPr/>
              <a:t>17/11/2011</a:t>
            </a:fld>
            <a:endParaRPr lang="es-ES" dirty="0"/>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dirty="0"/>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F8F5038D-825E-4EB3-BEAD-C06B2F5E66BA}"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CE05BAA-DEF8-4C99-984C-BB672F995384}" type="datetimeFigureOut">
              <a:rPr lang="es-ES" smtClean="0"/>
              <a:pPr/>
              <a:t>17/11/2011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8F5038D-825E-4EB3-BEAD-C06B2F5E66BA}" type="slidenum">
              <a:rPr lang="es-ES" smtClean="0"/>
              <a:pPr/>
              <a:t>‹Nº›</a:t>
            </a:fld>
            <a:endParaRPr lang="es-ES" dirty="0"/>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8CE05BAA-DEF8-4C99-984C-BB672F995384}" type="datetimeFigureOut">
              <a:rPr lang="es-ES" smtClean="0"/>
              <a:pPr/>
              <a:t>17/11/2011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8F5038D-825E-4EB3-BEAD-C06B2F5E66BA}" type="slidenum">
              <a:rPr lang="es-ES" smtClean="0"/>
              <a:pPr/>
              <a:t>‹Nº›</a:t>
            </a:fld>
            <a:endParaRPr lang="es-ES" dirty="0"/>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8CE05BAA-DEF8-4C99-984C-BB672F995384}" type="datetimeFigureOut">
              <a:rPr lang="es-ES" smtClean="0"/>
              <a:pPr/>
              <a:t>17/11/2011</a:t>
            </a:fld>
            <a:endParaRPr lang="es-ES" dirty="0"/>
          </a:p>
        </p:txBody>
      </p:sp>
      <p:sp>
        <p:nvSpPr>
          <p:cNvPr id="7" name="6 Marcador de número de diapositiva"/>
          <p:cNvSpPr>
            <a:spLocks noGrp="1"/>
          </p:cNvSpPr>
          <p:nvPr>
            <p:ph type="sldNum" sz="quarter" idx="11"/>
          </p:nvPr>
        </p:nvSpPr>
        <p:spPr/>
        <p:txBody>
          <a:bodyPr rtlCol="0"/>
          <a:lstStyle/>
          <a:p>
            <a:fld id="{F8F5038D-825E-4EB3-BEAD-C06B2F5E66BA}" type="slidenum">
              <a:rPr lang="es-ES" smtClean="0"/>
              <a:pPr/>
              <a:t>‹Nº›</a:t>
            </a:fld>
            <a:endParaRPr lang="es-ES" dirty="0"/>
          </a:p>
        </p:txBody>
      </p:sp>
      <p:sp>
        <p:nvSpPr>
          <p:cNvPr id="8" name="7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CE05BAA-DEF8-4C99-984C-BB672F995384}" type="datetimeFigureOut">
              <a:rPr lang="es-ES" smtClean="0"/>
              <a:pPr/>
              <a:t>17/11/2011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8F5038D-825E-4EB3-BEAD-C06B2F5E66BA}"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8CE05BAA-DEF8-4C99-984C-BB672F995384}" type="datetimeFigureOut">
              <a:rPr lang="es-ES" smtClean="0"/>
              <a:pPr/>
              <a:t>17/11/2011</a:t>
            </a:fld>
            <a:endParaRPr lang="es-ES" dirty="0"/>
          </a:p>
        </p:txBody>
      </p:sp>
      <p:sp>
        <p:nvSpPr>
          <p:cNvPr id="22" name="21 Marcador de número de diapositiva"/>
          <p:cNvSpPr>
            <a:spLocks noGrp="1"/>
          </p:cNvSpPr>
          <p:nvPr>
            <p:ph type="sldNum" sz="quarter" idx="15"/>
          </p:nvPr>
        </p:nvSpPr>
        <p:spPr/>
        <p:txBody>
          <a:bodyPr rtlCol="0"/>
          <a:lstStyle/>
          <a:p>
            <a:fld id="{F8F5038D-825E-4EB3-BEAD-C06B2F5E66BA}" type="slidenum">
              <a:rPr lang="es-ES" smtClean="0"/>
              <a:pPr/>
              <a:t>‹Nº›</a:t>
            </a:fld>
            <a:endParaRPr lang="es-ES" dirty="0"/>
          </a:p>
        </p:txBody>
      </p:sp>
      <p:sp>
        <p:nvSpPr>
          <p:cNvPr id="23" name="22 Marcador de pie de página"/>
          <p:cNvSpPr>
            <a:spLocks noGrp="1"/>
          </p:cNvSpPr>
          <p:nvPr>
            <p:ph type="ftr" sz="quarter" idx="16"/>
          </p:nvPr>
        </p:nvSpPr>
        <p:spPr/>
        <p:txBody>
          <a:bodyPr rtlCol="0"/>
          <a:lstStyle/>
          <a:p>
            <a:endParaRPr lang="es-E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dirty="0"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8CE05BAA-DEF8-4C99-984C-BB672F995384}" type="datetimeFigureOut">
              <a:rPr lang="es-ES" smtClean="0"/>
              <a:pPr/>
              <a:t>17/11/2011</a:t>
            </a:fld>
            <a:endParaRPr lang="es-ES" dirty="0"/>
          </a:p>
        </p:txBody>
      </p:sp>
      <p:sp>
        <p:nvSpPr>
          <p:cNvPr id="18" name="17 Marcador de número de diapositiva"/>
          <p:cNvSpPr>
            <a:spLocks noGrp="1"/>
          </p:cNvSpPr>
          <p:nvPr>
            <p:ph type="sldNum" sz="quarter" idx="11"/>
          </p:nvPr>
        </p:nvSpPr>
        <p:spPr/>
        <p:txBody>
          <a:bodyPr rtlCol="0"/>
          <a:lstStyle/>
          <a:p>
            <a:fld id="{F8F5038D-825E-4EB3-BEAD-C06B2F5E66BA}" type="slidenum">
              <a:rPr lang="es-ES" smtClean="0"/>
              <a:pPr/>
              <a:t>‹Nº›</a:t>
            </a:fld>
            <a:endParaRPr lang="es-ES" dirty="0"/>
          </a:p>
        </p:txBody>
      </p:sp>
      <p:sp>
        <p:nvSpPr>
          <p:cNvPr id="21" name="20 Marcador de pie de página"/>
          <p:cNvSpPr>
            <a:spLocks noGrp="1"/>
          </p:cNvSpPr>
          <p:nvPr>
            <p:ph type="ftr" sz="quarter" idx="12"/>
          </p:nvPr>
        </p:nvSpPr>
        <p:spPr/>
        <p:txBody>
          <a:bodyPr rtlCol="0"/>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CE05BAA-DEF8-4C99-984C-BB672F995384}" type="datetimeFigureOut">
              <a:rPr lang="es-ES" smtClean="0"/>
              <a:pPr/>
              <a:t>17/11/2011</a:t>
            </a:fld>
            <a:endParaRPr lang="es-ES" dirty="0"/>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dirty="0"/>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8F5038D-825E-4EB3-BEAD-C06B2F5E66BA}"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95736" y="764704"/>
            <a:ext cx="6462464" cy="3029722"/>
          </a:xfrm>
        </p:spPr>
        <p:txBody>
          <a:bodyPr>
            <a:noAutofit/>
          </a:bodyPr>
          <a:lstStyle/>
          <a:p>
            <a:pPr algn="ctr"/>
            <a:r>
              <a:rPr lang="es-ES" sz="2000" cap="all" dirty="0" smtClean="0">
                <a:effectLst>
                  <a:outerShdw blurRad="50800" dist="38100" algn="tr" rotWithShape="0">
                    <a:prstClr val="black">
                      <a:alpha val="40000"/>
                    </a:prstClr>
                  </a:outerShdw>
                </a:effectLst>
              </a:rPr>
              <a:t>“DISEÑO Y OPTIMIZACIÓN DE UN SISTEMA DE AMPLIO ESPECTRO basado en la amplificación de un fragmento del gen ADN ribosomal 16s mediante reacción en cadena de la polimerasa EN TIEMPO REAL PARA SU Aplicación como método de diagnóstico E IDENTIFICACIÓN molecular EN INFECCIONES BACTERIANAS LOCALES”</a:t>
            </a:r>
            <a:endParaRPr lang="es-ES" sz="2000" dirty="0"/>
          </a:p>
        </p:txBody>
      </p:sp>
      <p:sp>
        <p:nvSpPr>
          <p:cNvPr id="3" name="2 Subtítulo"/>
          <p:cNvSpPr>
            <a:spLocks noGrp="1"/>
          </p:cNvSpPr>
          <p:nvPr>
            <p:ph type="subTitle" idx="1"/>
          </p:nvPr>
        </p:nvSpPr>
        <p:spPr>
          <a:xfrm>
            <a:off x="2286000" y="4073624"/>
            <a:ext cx="6172200" cy="2523728"/>
          </a:xfrm>
        </p:spPr>
        <p:txBody>
          <a:bodyPr>
            <a:noAutofit/>
          </a:bodyPr>
          <a:lstStyle/>
          <a:p>
            <a:pPr algn="ctr"/>
            <a:r>
              <a:rPr lang="es-ES_tradnl" sz="1600" dirty="0" smtClean="0">
                <a:solidFill>
                  <a:schemeClr val="accent3">
                    <a:lumMod val="75000"/>
                  </a:schemeClr>
                </a:solidFill>
              </a:rPr>
              <a:t>Elaborado por:</a:t>
            </a:r>
            <a:endParaRPr lang="es-ES" sz="1600" dirty="0" smtClean="0">
              <a:solidFill>
                <a:schemeClr val="accent3">
                  <a:lumMod val="75000"/>
                </a:schemeClr>
              </a:solidFill>
            </a:endParaRPr>
          </a:p>
          <a:p>
            <a:pPr algn="ctr"/>
            <a:r>
              <a:rPr lang="es-ES_tradnl" sz="1600" dirty="0" smtClean="0"/>
              <a:t>Gabriela Georgina Zapata Erazo</a:t>
            </a:r>
          </a:p>
          <a:p>
            <a:pPr algn="ctr"/>
            <a:endParaRPr lang="es-ES_tradnl" sz="1600" dirty="0" smtClean="0"/>
          </a:p>
          <a:p>
            <a:pPr algn="ctr"/>
            <a:r>
              <a:rPr lang="es-ES_tradnl" sz="1600" dirty="0" smtClean="0">
                <a:solidFill>
                  <a:schemeClr val="accent3">
                    <a:lumMod val="75000"/>
                  </a:schemeClr>
                </a:solidFill>
              </a:rPr>
              <a:t>Director:</a:t>
            </a:r>
            <a:endParaRPr lang="es-ES" sz="1600" dirty="0" smtClean="0">
              <a:solidFill>
                <a:schemeClr val="accent3">
                  <a:lumMod val="75000"/>
                </a:schemeClr>
              </a:solidFill>
            </a:endParaRPr>
          </a:p>
          <a:p>
            <a:pPr algn="ctr"/>
            <a:r>
              <a:rPr lang="es-ES_tradnl" sz="1600" dirty="0" smtClean="0"/>
              <a:t>Dr. Marcelo Grijalva, MD., </a:t>
            </a:r>
            <a:r>
              <a:rPr lang="es-ES_tradnl" sz="1600" dirty="0" err="1" smtClean="0"/>
              <a:t>Ph.</a:t>
            </a:r>
            <a:r>
              <a:rPr lang="es-ES_tradnl" sz="1600" dirty="0" smtClean="0"/>
              <a:t> D.</a:t>
            </a:r>
            <a:endParaRPr lang="es-ES" sz="1600" dirty="0" smtClean="0"/>
          </a:p>
          <a:p>
            <a:pPr algn="ctr"/>
            <a:endParaRPr lang="es-ES_tradnl" sz="1600" dirty="0" smtClean="0"/>
          </a:p>
          <a:p>
            <a:pPr algn="ctr"/>
            <a:r>
              <a:rPr lang="es-ES_tradnl" sz="1600" dirty="0" smtClean="0">
                <a:solidFill>
                  <a:schemeClr val="accent3">
                    <a:lumMod val="75000"/>
                  </a:schemeClr>
                </a:solidFill>
              </a:rPr>
              <a:t>Codirectora:</a:t>
            </a:r>
            <a:endParaRPr lang="es-ES" sz="1600" dirty="0" smtClean="0">
              <a:solidFill>
                <a:schemeClr val="accent3">
                  <a:lumMod val="75000"/>
                </a:schemeClr>
              </a:solidFill>
            </a:endParaRPr>
          </a:p>
          <a:p>
            <a:pPr algn="ctr"/>
            <a:r>
              <a:rPr lang="es-ES_tradnl" sz="1600" dirty="0" smtClean="0"/>
              <a:t> Ing. Paola </a:t>
            </a:r>
            <a:r>
              <a:rPr lang="es-ES_tradnl" sz="1600" dirty="0" err="1" smtClean="0"/>
              <a:t>Párraga</a:t>
            </a:r>
            <a:endParaRPr lang="es-ES" sz="1600" dirty="0" smtClean="0"/>
          </a:p>
          <a:p>
            <a:pPr algn="ctr"/>
            <a:endParaRPr lang="es-ES" sz="1600" dirty="0"/>
          </a:p>
        </p:txBody>
      </p:sp>
      <p:sp>
        <p:nvSpPr>
          <p:cNvPr id="4" name="1 Título"/>
          <p:cNvSpPr txBox="1">
            <a:spLocks/>
          </p:cNvSpPr>
          <p:nvPr/>
        </p:nvSpPr>
        <p:spPr>
          <a:xfrm>
            <a:off x="2267744" y="188640"/>
            <a:ext cx="6172200" cy="504056"/>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_tradnl" sz="1600" b="1" cap="all" dirty="0" smtClean="0">
                <a:solidFill>
                  <a:schemeClr val="accent3">
                    <a:lumMod val="75000"/>
                  </a:schemeClr>
                </a:solidFill>
                <a:effectLst>
                  <a:outerShdw blurRad="50800" dist="38100" algn="tr" rotWithShape="0">
                    <a:prstClr val="black">
                      <a:alpha val="40000"/>
                    </a:prstClr>
                  </a:outerShdw>
                </a:effectLst>
                <a:latin typeface="+mj-lt"/>
                <a:ea typeface="+mj-ea"/>
                <a:cs typeface="+mj-cs"/>
              </a:rPr>
              <a:t>ESCUELA POLITÉCNICA DEL EJÉRCITO</a:t>
            </a:r>
            <a:endParaRPr kumimoji="0" lang="es-ES" sz="1600" b="1" i="0" u="none" strike="noStrike" kern="1200" cap="small" spc="0" normalizeH="0" baseline="0" noProof="0" dirty="0">
              <a:ln>
                <a:noFill/>
              </a:ln>
              <a:solidFill>
                <a:schemeClr val="accent3">
                  <a:lumMod val="75000"/>
                </a:schemeClr>
              </a:solidFill>
              <a:effectLst/>
              <a:uLnTx/>
              <a:uFillTx/>
              <a:latin typeface="+mj-lt"/>
              <a:ea typeface="+mj-ea"/>
              <a:cs typeface="+mj-cs"/>
            </a:endParaRPr>
          </a:p>
        </p:txBody>
      </p:sp>
      <p:pic>
        <p:nvPicPr>
          <p:cNvPr id="5" name="4 Imagen" descr="Ing. Biotecnología.bmp"/>
          <p:cNvPicPr>
            <a:picLocks noChangeAspect="1"/>
          </p:cNvPicPr>
          <p:nvPr/>
        </p:nvPicPr>
        <p:blipFill>
          <a:blip r:embed="rId3" cstate="print"/>
          <a:stretch>
            <a:fillRect/>
          </a:stretch>
        </p:blipFill>
        <p:spPr>
          <a:xfrm>
            <a:off x="7567364" y="4287473"/>
            <a:ext cx="965076" cy="941727"/>
          </a:xfrm>
          <a:prstGeom prst="ellipse">
            <a:avLst/>
          </a:prstGeom>
        </p:spPr>
      </p:pic>
      <p:pic>
        <p:nvPicPr>
          <p:cNvPr id="6" name="Picture 6" descr="http://templarcell.net/images/ESPE.gif"/>
          <p:cNvPicPr>
            <a:picLocks noChangeAspect="1" noChangeArrowheads="1"/>
          </p:cNvPicPr>
          <p:nvPr/>
        </p:nvPicPr>
        <p:blipFill>
          <a:blip r:embed="rId4" cstate="print"/>
          <a:srcRect/>
          <a:stretch>
            <a:fillRect/>
          </a:stretch>
        </p:blipFill>
        <p:spPr bwMode="auto">
          <a:xfrm>
            <a:off x="7596336" y="5617294"/>
            <a:ext cx="936104" cy="908050"/>
          </a:xfrm>
          <a:prstGeom prst="ellipse">
            <a:avLst/>
          </a:prstGeom>
          <a:noFill/>
          <a:ln w="38100">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467544" y="3212976"/>
            <a:ext cx="2160240" cy="1512168"/>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t>PCR de amplio espectro</a:t>
            </a:r>
            <a:endParaRPr lang="es-ES" sz="2400" dirty="0"/>
          </a:p>
        </p:txBody>
      </p:sp>
      <p:sp>
        <p:nvSpPr>
          <p:cNvPr id="9" name="8 Rectángulo redondeado"/>
          <p:cNvSpPr/>
          <p:nvPr/>
        </p:nvSpPr>
        <p:spPr>
          <a:xfrm>
            <a:off x="2699792" y="908720"/>
            <a:ext cx="5760640" cy="338437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000" dirty="0" smtClean="0"/>
              <a:t>Amplificación de un fragmento del gen </a:t>
            </a:r>
            <a:r>
              <a:rPr lang="es-ES" sz="2000" dirty="0" err="1" smtClean="0"/>
              <a:t>ADNr</a:t>
            </a:r>
            <a:r>
              <a:rPr lang="es-ES" sz="2000" dirty="0" smtClean="0"/>
              <a:t> 16S (región </a:t>
            </a:r>
            <a:r>
              <a:rPr lang="es-ES" sz="2000" dirty="0" err="1" smtClean="0"/>
              <a:t>hipervariable</a:t>
            </a:r>
            <a:r>
              <a:rPr lang="es-ES" sz="2000" dirty="0" smtClean="0"/>
              <a:t> V6)</a:t>
            </a:r>
          </a:p>
          <a:p>
            <a:pPr lvl="0">
              <a:buFont typeface="Arial" pitchFamily="34" charset="0"/>
              <a:buChar char="•"/>
            </a:pPr>
            <a:r>
              <a:rPr lang="es-ES" sz="2000" dirty="0" smtClean="0"/>
              <a:t> Región más corta del gen</a:t>
            </a:r>
          </a:p>
          <a:p>
            <a:pPr lvl="0">
              <a:buFont typeface="Arial" pitchFamily="34" charset="0"/>
              <a:buChar char="•"/>
            </a:pPr>
            <a:r>
              <a:rPr lang="es-ES" sz="2000" dirty="0" smtClean="0"/>
              <a:t> Más alto nivel de variabilidad en su secuencia (máxima capacidad discriminatoria)</a:t>
            </a:r>
          </a:p>
          <a:p>
            <a:pPr lvl="0"/>
            <a:endParaRPr lang="es-ES" sz="2000" dirty="0" smtClean="0"/>
          </a:p>
          <a:p>
            <a:pPr lvl="0" algn="ctr"/>
            <a:r>
              <a:rPr lang="es-ES" sz="1400" i="1" dirty="0" smtClean="0"/>
              <a:t>(</a:t>
            </a:r>
            <a:r>
              <a:rPr lang="es-ES" sz="1400" i="1" dirty="0" err="1" smtClean="0"/>
              <a:t>Chakravorty</a:t>
            </a:r>
            <a:r>
              <a:rPr lang="es-ES" sz="1400" i="1" dirty="0" smtClean="0"/>
              <a:t>, et al., 2007)</a:t>
            </a:r>
            <a:endParaRPr lang="es-ES" sz="1200" i="1" dirty="0"/>
          </a:p>
        </p:txBody>
      </p:sp>
      <p:cxnSp>
        <p:nvCxnSpPr>
          <p:cNvPr id="15" name="14 Conector angular"/>
          <p:cNvCxnSpPr>
            <a:stCxn id="8" idx="0"/>
            <a:endCxn id="9" idx="1"/>
          </p:cNvCxnSpPr>
          <p:nvPr/>
        </p:nvCxnSpPr>
        <p:spPr>
          <a:xfrm rot="5400000" flipH="1" flipV="1">
            <a:off x="1817694" y="2330878"/>
            <a:ext cx="612068" cy="1152128"/>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angular"/>
          <p:cNvCxnSpPr>
            <a:stCxn id="8" idx="4"/>
            <a:endCxn id="38" idx="1"/>
          </p:cNvCxnSpPr>
          <p:nvPr/>
        </p:nvCxnSpPr>
        <p:spPr>
          <a:xfrm rot="16200000" flipH="1">
            <a:off x="1727684" y="4545124"/>
            <a:ext cx="792088" cy="1152128"/>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20 Redondear rectángulo de esquina del mismo lado"/>
          <p:cNvSpPr/>
          <p:nvPr/>
        </p:nvSpPr>
        <p:spPr>
          <a:xfrm>
            <a:off x="899592" y="260648"/>
            <a:ext cx="7488832"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Ensayo de PCR en tiempo real </a:t>
            </a:r>
            <a:r>
              <a:rPr lang="es-ES" dirty="0" err="1" smtClean="0"/>
              <a:t>ADNr</a:t>
            </a:r>
            <a:r>
              <a:rPr lang="es-ES" dirty="0" smtClean="0"/>
              <a:t> 16S</a:t>
            </a:r>
            <a:endParaRPr lang="es-ES" dirty="0"/>
          </a:p>
        </p:txBody>
      </p:sp>
      <p:sp>
        <p:nvSpPr>
          <p:cNvPr id="38" name="37 Rectángulo redondeado"/>
          <p:cNvSpPr/>
          <p:nvPr/>
        </p:nvSpPr>
        <p:spPr>
          <a:xfrm>
            <a:off x="2699792" y="4797152"/>
            <a:ext cx="5760640" cy="144016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err="1" smtClean="0"/>
              <a:t>Oligonucléotidos</a:t>
            </a:r>
            <a:r>
              <a:rPr lang="es-ES" sz="2400" dirty="0" smtClean="0"/>
              <a:t> (referencias y parámetros necesarios para una amplificación eficiente)</a:t>
            </a:r>
            <a:endParaRPr lang="es-E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5" presetClass="entr" presetSubtype="1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checkerboard(across)">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1520" y="1052736"/>
            <a:ext cx="8424936" cy="50405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050" dirty="0" smtClean="0"/>
              <a:t>Concentraciones y volúmenes de reactivos utilizados para el ensayo de PCR en tiempo real de detección de bacterias mediante la utilización de la sonda UNI.</a:t>
            </a:r>
            <a:endParaRPr lang="es-ES" sz="1050" b="1" dirty="0"/>
          </a:p>
        </p:txBody>
      </p:sp>
      <p:sp>
        <p:nvSpPr>
          <p:cNvPr id="6" name="5 Redondear rectángulo de esquina del mismo lado"/>
          <p:cNvSpPr/>
          <p:nvPr/>
        </p:nvSpPr>
        <p:spPr>
          <a:xfrm>
            <a:off x="899592" y="260648"/>
            <a:ext cx="7488832" cy="432048"/>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dirty="0" smtClean="0"/>
              <a:t>Ensayo de PCR en tiempo real </a:t>
            </a:r>
            <a:r>
              <a:rPr lang="es-ES" dirty="0" err="1" smtClean="0"/>
              <a:t>ADNr</a:t>
            </a:r>
            <a:r>
              <a:rPr lang="es-ES" dirty="0" smtClean="0"/>
              <a:t> 16S</a:t>
            </a:r>
            <a:endParaRPr lang="es-ES" dirty="0"/>
          </a:p>
        </p:txBody>
      </p:sp>
      <p:graphicFrame>
        <p:nvGraphicFramePr>
          <p:cNvPr id="8" name="7 Tabla"/>
          <p:cNvGraphicFramePr>
            <a:graphicFrameLocks noGrp="1"/>
          </p:cNvGraphicFramePr>
          <p:nvPr/>
        </p:nvGraphicFramePr>
        <p:xfrm>
          <a:off x="251520" y="1484785"/>
          <a:ext cx="8424936" cy="1728191"/>
        </p:xfrm>
        <a:graphic>
          <a:graphicData uri="http://schemas.openxmlformats.org/drawingml/2006/table">
            <a:tbl>
              <a:tblPr>
                <a:tableStyleId>{BDBED569-4797-4DF1-A0F4-6AAB3CD982D8}</a:tableStyleId>
              </a:tblPr>
              <a:tblGrid>
                <a:gridCol w="2128138"/>
                <a:gridCol w="2288213"/>
                <a:gridCol w="2266307"/>
                <a:gridCol w="1742278"/>
              </a:tblGrid>
              <a:tr h="355691">
                <a:tc>
                  <a:txBody>
                    <a:bodyPr/>
                    <a:lstStyle/>
                    <a:p>
                      <a:pPr algn="ctr">
                        <a:lnSpc>
                          <a:spcPct val="115000"/>
                        </a:lnSpc>
                        <a:spcAft>
                          <a:spcPts val="0"/>
                        </a:spcAft>
                      </a:pPr>
                      <a:r>
                        <a:rPr lang="es-ES" sz="1000" dirty="0"/>
                        <a:t>REACTIVO</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000" dirty="0"/>
                        <a:t>CONCENTRACIÓN INICIAL</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000" dirty="0"/>
                        <a:t>CONCENTRACIÓN FINAL</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000" dirty="0"/>
                        <a:t>VOLUMEN 1X (µL)</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r>
              <a:tr h="193310">
                <a:tc>
                  <a:txBody>
                    <a:bodyPr/>
                    <a:lstStyle/>
                    <a:p>
                      <a:pPr algn="ctr">
                        <a:lnSpc>
                          <a:spcPct val="115000"/>
                        </a:lnSpc>
                        <a:spcAft>
                          <a:spcPts val="0"/>
                        </a:spcAft>
                      </a:pPr>
                      <a:r>
                        <a:rPr lang="es-ES" sz="1000" dirty="0"/>
                        <a:t>Cebador p891F</a:t>
                      </a:r>
                      <a:endParaRPr lang="es-ES" sz="12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100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0,9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0,45</a:t>
                      </a:r>
                      <a:endParaRPr lang="es-ES" sz="1200">
                        <a:latin typeface="Arial"/>
                        <a:ea typeface="Calibri"/>
                        <a:cs typeface="Times New Roman"/>
                      </a:endParaRPr>
                    </a:p>
                  </a:txBody>
                  <a:tcPr marL="68580" marR="68580" marT="0" marB="0" anchor="ctr"/>
                </a:tc>
              </a:tr>
              <a:tr h="193310">
                <a:tc>
                  <a:txBody>
                    <a:bodyPr/>
                    <a:lstStyle/>
                    <a:p>
                      <a:pPr algn="ctr">
                        <a:lnSpc>
                          <a:spcPct val="115000"/>
                        </a:lnSpc>
                        <a:spcAft>
                          <a:spcPts val="0"/>
                        </a:spcAft>
                      </a:pPr>
                      <a:r>
                        <a:rPr lang="es-ES" sz="1000"/>
                        <a:t>Cebador p1033R</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100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0,9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0,45</a:t>
                      </a:r>
                      <a:endParaRPr lang="es-ES" sz="1200">
                        <a:latin typeface="Arial"/>
                        <a:ea typeface="Calibri"/>
                        <a:cs typeface="Times New Roman"/>
                      </a:endParaRPr>
                    </a:p>
                  </a:txBody>
                  <a:tcPr marL="68580" marR="68580" marT="0" marB="0" anchor="ctr"/>
                </a:tc>
              </a:tr>
              <a:tr h="386620">
                <a:tc>
                  <a:txBody>
                    <a:bodyPr/>
                    <a:lstStyle/>
                    <a:p>
                      <a:pPr algn="ctr">
                        <a:lnSpc>
                          <a:spcPct val="115000"/>
                        </a:lnSpc>
                        <a:spcAft>
                          <a:spcPts val="0"/>
                        </a:spcAft>
                      </a:pPr>
                      <a:r>
                        <a:rPr lang="es-ES" sz="1000" dirty="0" err="1"/>
                        <a:t>TaqMan</a:t>
                      </a:r>
                      <a:r>
                        <a:rPr lang="es-ES" sz="1000" dirty="0"/>
                        <a:t> Universal PCR </a:t>
                      </a:r>
                      <a:r>
                        <a:rPr lang="es-ES" sz="1000" dirty="0" err="1"/>
                        <a:t>Master</a:t>
                      </a:r>
                      <a:r>
                        <a:rPr lang="es-ES" sz="1000" dirty="0"/>
                        <a:t> </a:t>
                      </a:r>
                      <a:r>
                        <a:rPr lang="es-ES" sz="1000" dirty="0" err="1"/>
                        <a:t>Mix</a:t>
                      </a:r>
                      <a:endParaRPr lang="es-ES" sz="12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dirty="0"/>
                        <a:t>2X</a:t>
                      </a:r>
                      <a:endParaRPr lang="es-ES" sz="12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1X</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25</a:t>
                      </a:r>
                      <a:endParaRPr lang="es-ES" sz="1200">
                        <a:latin typeface="Arial"/>
                        <a:ea typeface="Calibri"/>
                        <a:cs typeface="Times New Roman"/>
                      </a:endParaRPr>
                    </a:p>
                  </a:txBody>
                  <a:tcPr marL="68580" marR="68580" marT="0" marB="0" anchor="ctr"/>
                </a:tc>
              </a:tr>
              <a:tr h="193310">
                <a:tc>
                  <a:txBody>
                    <a:bodyPr/>
                    <a:lstStyle/>
                    <a:p>
                      <a:pPr algn="ctr">
                        <a:lnSpc>
                          <a:spcPct val="115000"/>
                        </a:lnSpc>
                        <a:spcAft>
                          <a:spcPts val="0"/>
                        </a:spcAft>
                      </a:pPr>
                      <a:r>
                        <a:rPr lang="es-ES" sz="1000" dirty="0"/>
                        <a:t>Sonda UNI</a:t>
                      </a:r>
                      <a:endParaRPr lang="es-ES" sz="12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20 µM</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200 nM</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0,5</a:t>
                      </a:r>
                      <a:endParaRPr lang="es-ES" sz="1200">
                        <a:latin typeface="Arial"/>
                        <a:ea typeface="Calibri"/>
                        <a:cs typeface="Times New Roman"/>
                      </a:endParaRPr>
                    </a:p>
                  </a:txBody>
                  <a:tcPr marL="68580" marR="68580" marT="0" marB="0" anchor="ctr"/>
                </a:tc>
              </a:tr>
              <a:tr h="202975">
                <a:tc>
                  <a:txBody>
                    <a:bodyPr/>
                    <a:lstStyle/>
                    <a:p>
                      <a:pPr algn="ctr">
                        <a:lnSpc>
                          <a:spcPct val="115000"/>
                        </a:lnSpc>
                        <a:spcAft>
                          <a:spcPts val="0"/>
                        </a:spcAft>
                      </a:pPr>
                      <a:r>
                        <a:rPr lang="es-ES" sz="1000"/>
                        <a:t>Agua grado PCR</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18,6</a:t>
                      </a:r>
                      <a:endParaRPr lang="es-ES" sz="1200">
                        <a:latin typeface="Arial"/>
                        <a:ea typeface="Calibri"/>
                        <a:cs typeface="Times New Roman"/>
                      </a:endParaRPr>
                    </a:p>
                  </a:txBody>
                  <a:tcPr marL="68580" marR="68580" marT="0" marB="0" anchor="ctr"/>
                </a:tc>
              </a:tr>
              <a:tr h="202975">
                <a:tc gridSpan="3">
                  <a:txBody>
                    <a:bodyPr/>
                    <a:lstStyle/>
                    <a:p>
                      <a:pPr algn="ctr">
                        <a:lnSpc>
                          <a:spcPct val="115000"/>
                        </a:lnSpc>
                        <a:spcAft>
                          <a:spcPts val="0"/>
                        </a:spcAft>
                      </a:pPr>
                      <a:r>
                        <a:rPr lang="es-ES" sz="1000" dirty="0"/>
                        <a:t>VOLUMEN TOTAL</a:t>
                      </a:r>
                      <a:endParaRPr lang="es-ES" sz="1200" dirty="0">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dirty="0"/>
                        <a:t>45</a:t>
                      </a:r>
                      <a:endParaRPr lang="es-ES" sz="1200" dirty="0">
                        <a:latin typeface="Arial"/>
                        <a:ea typeface="Calibri"/>
                        <a:cs typeface="Times New Roman"/>
                      </a:endParaRPr>
                    </a:p>
                  </a:txBody>
                  <a:tcPr marL="68580" marR="68580" marT="0" marB="0" anchor="ctr"/>
                </a:tc>
              </a:tr>
            </a:tbl>
          </a:graphicData>
        </a:graphic>
      </p:graphicFrame>
      <p:sp>
        <p:nvSpPr>
          <p:cNvPr id="9" name="8 Rectángulo redondeado"/>
          <p:cNvSpPr/>
          <p:nvPr/>
        </p:nvSpPr>
        <p:spPr>
          <a:xfrm>
            <a:off x="251520" y="3501008"/>
            <a:ext cx="8424936" cy="50405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050" dirty="0" smtClean="0"/>
              <a:t>Concentraciones y volúmenes de reactivos utilizados para los ensayos de PCR en tiempo real de identificación de bacterias mediante la utilización de las sondas de discriminación de tipo </a:t>
            </a:r>
            <a:r>
              <a:rPr lang="es-ES" sz="1050" dirty="0" err="1" smtClean="0"/>
              <a:t>Gram</a:t>
            </a:r>
            <a:r>
              <a:rPr lang="es-ES" sz="1050" dirty="0" smtClean="0"/>
              <a:t> y sondas especie-específicas.</a:t>
            </a:r>
            <a:endParaRPr lang="es-ES" sz="1050" b="1" dirty="0"/>
          </a:p>
        </p:txBody>
      </p:sp>
      <p:graphicFrame>
        <p:nvGraphicFramePr>
          <p:cNvPr id="11" name="10 Tabla"/>
          <p:cNvGraphicFramePr>
            <a:graphicFrameLocks noGrp="1"/>
          </p:cNvGraphicFramePr>
          <p:nvPr/>
        </p:nvGraphicFramePr>
        <p:xfrm>
          <a:off x="251520" y="3980656"/>
          <a:ext cx="8424936" cy="1752600"/>
        </p:xfrm>
        <a:graphic>
          <a:graphicData uri="http://schemas.openxmlformats.org/drawingml/2006/table">
            <a:tbl>
              <a:tblPr>
                <a:tableStyleId>{BDBED569-4797-4DF1-A0F4-6AAB3CD982D8}</a:tableStyleId>
              </a:tblPr>
              <a:tblGrid>
                <a:gridCol w="2106234"/>
                <a:gridCol w="2264622"/>
                <a:gridCol w="2266308"/>
                <a:gridCol w="1787772"/>
              </a:tblGrid>
              <a:tr h="209550">
                <a:tc>
                  <a:txBody>
                    <a:bodyPr/>
                    <a:lstStyle/>
                    <a:p>
                      <a:pPr algn="ctr">
                        <a:lnSpc>
                          <a:spcPct val="115000"/>
                        </a:lnSpc>
                        <a:spcAft>
                          <a:spcPts val="0"/>
                        </a:spcAft>
                      </a:pPr>
                      <a:r>
                        <a:rPr lang="es-ES" sz="1000" dirty="0"/>
                        <a:t>REACTIVO</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000" dirty="0"/>
                        <a:t>CONCENTRACIÓN INICIAL</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000" dirty="0"/>
                        <a:t>CONCENTRACIÓN FINAL</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000" dirty="0"/>
                        <a:t>VOLUMEN 1X (µL)</a:t>
                      </a:r>
                      <a:endParaRPr lang="es-ES" sz="1200" dirty="0">
                        <a:latin typeface="Arial"/>
                        <a:ea typeface="Calibri"/>
                        <a:cs typeface="Times New Roman"/>
                      </a:endParaRPr>
                    </a:p>
                  </a:txBody>
                  <a:tcPr marL="68580" marR="68580" marT="0" marB="0" anchor="ctr">
                    <a:solidFill>
                      <a:schemeClr val="accent3">
                        <a:lumMod val="20000"/>
                        <a:lumOff val="80000"/>
                      </a:schemeClr>
                    </a:solidFill>
                  </a:tcPr>
                </a:tc>
              </a:tr>
              <a:tr h="190500">
                <a:tc>
                  <a:txBody>
                    <a:bodyPr/>
                    <a:lstStyle/>
                    <a:p>
                      <a:pPr algn="ctr">
                        <a:lnSpc>
                          <a:spcPct val="115000"/>
                        </a:lnSpc>
                        <a:spcAft>
                          <a:spcPts val="0"/>
                        </a:spcAft>
                      </a:pPr>
                      <a:r>
                        <a:rPr lang="es-ES" sz="1000" dirty="0"/>
                        <a:t>Cebador p891F</a:t>
                      </a:r>
                      <a:endParaRPr lang="es-ES" sz="12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100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0,9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0,45</a:t>
                      </a:r>
                      <a:endParaRPr lang="es-ES" sz="1200">
                        <a:latin typeface="Arial"/>
                        <a:ea typeface="Calibri"/>
                        <a:cs typeface="Times New Roman"/>
                      </a:endParaRPr>
                    </a:p>
                  </a:txBody>
                  <a:tcPr marL="68580" marR="68580" marT="0" marB="0" anchor="ctr"/>
                </a:tc>
              </a:tr>
              <a:tr h="190500">
                <a:tc>
                  <a:txBody>
                    <a:bodyPr/>
                    <a:lstStyle/>
                    <a:p>
                      <a:pPr algn="ctr">
                        <a:lnSpc>
                          <a:spcPct val="115000"/>
                        </a:lnSpc>
                        <a:spcAft>
                          <a:spcPts val="0"/>
                        </a:spcAft>
                      </a:pPr>
                      <a:r>
                        <a:rPr lang="es-ES" sz="1000"/>
                        <a:t>Cebador p1033R</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100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0,9 pmol/µL</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0,45</a:t>
                      </a:r>
                      <a:endParaRPr lang="es-ES" sz="1200">
                        <a:latin typeface="Arial"/>
                        <a:ea typeface="Calibri"/>
                        <a:cs typeface="Times New Roman"/>
                      </a:endParaRPr>
                    </a:p>
                  </a:txBody>
                  <a:tcPr marL="68580" marR="68580" marT="0" marB="0" anchor="ctr"/>
                </a:tc>
              </a:tr>
              <a:tr h="381000">
                <a:tc>
                  <a:txBody>
                    <a:bodyPr/>
                    <a:lstStyle/>
                    <a:p>
                      <a:pPr algn="ctr">
                        <a:lnSpc>
                          <a:spcPct val="115000"/>
                        </a:lnSpc>
                        <a:spcAft>
                          <a:spcPts val="0"/>
                        </a:spcAft>
                      </a:pPr>
                      <a:r>
                        <a:rPr lang="es-ES" sz="1000"/>
                        <a:t>TaqMan Universal PCR Master Mix</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2X</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1X</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25</a:t>
                      </a:r>
                      <a:endParaRPr lang="es-ES" sz="1200">
                        <a:latin typeface="Arial"/>
                        <a:ea typeface="Calibri"/>
                        <a:cs typeface="Times New Roman"/>
                      </a:endParaRPr>
                    </a:p>
                  </a:txBody>
                  <a:tcPr marL="68580" marR="68580" marT="0" marB="0" anchor="ctr"/>
                </a:tc>
              </a:tr>
              <a:tr h="190500">
                <a:tc>
                  <a:txBody>
                    <a:bodyPr/>
                    <a:lstStyle/>
                    <a:p>
                      <a:pPr algn="ctr">
                        <a:lnSpc>
                          <a:spcPct val="115000"/>
                        </a:lnSpc>
                        <a:spcAft>
                          <a:spcPts val="0"/>
                        </a:spcAft>
                      </a:pPr>
                      <a:r>
                        <a:rPr lang="es-ES" sz="1000"/>
                        <a:t>Sonda 1*</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20 µM</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200 nM</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0,5</a:t>
                      </a:r>
                      <a:endParaRPr lang="es-ES" sz="1200">
                        <a:latin typeface="Arial"/>
                        <a:ea typeface="Calibri"/>
                        <a:cs typeface="Times New Roman"/>
                      </a:endParaRPr>
                    </a:p>
                  </a:txBody>
                  <a:tcPr marL="68580" marR="68580" marT="0" marB="0" anchor="ctr"/>
                </a:tc>
              </a:tr>
              <a:tr h="190500">
                <a:tc>
                  <a:txBody>
                    <a:bodyPr/>
                    <a:lstStyle/>
                    <a:p>
                      <a:pPr algn="ctr">
                        <a:lnSpc>
                          <a:spcPct val="115000"/>
                        </a:lnSpc>
                        <a:spcAft>
                          <a:spcPts val="0"/>
                        </a:spcAft>
                      </a:pPr>
                      <a:r>
                        <a:rPr lang="es-ES" sz="1000" dirty="0"/>
                        <a:t>Sonda 2*</a:t>
                      </a:r>
                      <a:endParaRPr lang="es-ES" sz="12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20 µM</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200 nM</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0,5</a:t>
                      </a:r>
                      <a:endParaRPr lang="es-ES" sz="1200">
                        <a:latin typeface="Arial"/>
                        <a:ea typeface="Calibri"/>
                        <a:cs typeface="Times New Roman"/>
                      </a:endParaRPr>
                    </a:p>
                  </a:txBody>
                  <a:tcPr marL="68580" marR="68580" marT="0" marB="0" anchor="ctr"/>
                </a:tc>
              </a:tr>
              <a:tr h="200025">
                <a:tc>
                  <a:txBody>
                    <a:bodyPr/>
                    <a:lstStyle/>
                    <a:p>
                      <a:pPr algn="ctr">
                        <a:lnSpc>
                          <a:spcPct val="115000"/>
                        </a:lnSpc>
                        <a:spcAft>
                          <a:spcPts val="0"/>
                        </a:spcAft>
                      </a:pPr>
                      <a:r>
                        <a:rPr lang="es-ES" sz="1000"/>
                        <a:t>Agua grado PCR</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a:t>
                      </a:r>
                      <a:endParaRPr lang="es-ES" sz="1200">
                        <a:latin typeface="Arial"/>
                        <a:ea typeface="Calibri"/>
                        <a:cs typeface="Times New Roman"/>
                      </a:endParaRPr>
                    </a:p>
                  </a:txBody>
                  <a:tcPr marL="68580" marR="68580" marT="0" marB="0" anchor="ctr"/>
                </a:tc>
                <a:tc>
                  <a:txBody>
                    <a:bodyPr/>
                    <a:lstStyle/>
                    <a:p>
                      <a:pPr algn="ctr">
                        <a:lnSpc>
                          <a:spcPct val="115000"/>
                        </a:lnSpc>
                        <a:spcAft>
                          <a:spcPts val="0"/>
                        </a:spcAft>
                      </a:pPr>
                      <a:r>
                        <a:rPr lang="es-ES" sz="1000"/>
                        <a:t>18,1</a:t>
                      </a:r>
                      <a:endParaRPr lang="es-ES" sz="1200">
                        <a:latin typeface="Arial"/>
                        <a:ea typeface="Calibri"/>
                        <a:cs typeface="Times New Roman"/>
                      </a:endParaRPr>
                    </a:p>
                  </a:txBody>
                  <a:tcPr marL="68580" marR="68580" marT="0" marB="0" anchor="ctr"/>
                </a:tc>
              </a:tr>
              <a:tr h="200025">
                <a:tc gridSpan="3">
                  <a:txBody>
                    <a:bodyPr/>
                    <a:lstStyle/>
                    <a:p>
                      <a:pPr algn="ctr">
                        <a:lnSpc>
                          <a:spcPct val="115000"/>
                        </a:lnSpc>
                        <a:spcAft>
                          <a:spcPts val="0"/>
                        </a:spcAft>
                      </a:pPr>
                      <a:r>
                        <a:rPr lang="es-ES" sz="1000"/>
                        <a:t>VOLUMEN TOTAL</a:t>
                      </a:r>
                      <a:endParaRPr lang="es-ES" sz="1200">
                        <a:latin typeface="Arial"/>
                        <a:ea typeface="Calibri"/>
                        <a:cs typeface="Times New Roman"/>
                      </a:endParaRPr>
                    </a:p>
                  </a:txBody>
                  <a:tcPr marL="68580" marR="68580" marT="0" marB="0" anchor="ctr"/>
                </a:tc>
                <a:tc hMerge="1">
                  <a:txBody>
                    <a:bodyPr/>
                    <a:lstStyle/>
                    <a:p>
                      <a:endParaRPr lang="es-ES"/>
                    </a:p>
                  </a:txBody>
                  <a:tcPr/>
                </a:tc>
                <a:tc hMerge="1">
                  <a:txBody>
                    <a:bodyPr/>
                    <a:lstStyle/>
                    <a:p>
                      <a:endParaRPr lang="es-ES"/>
                    </a:p>
                  </a:txBody>
                  <a:tcPr/>
                </a:tc>
                <a:tc>
                  <a:txBody>
                    <a:bodyPr/>
                    <a:lstStyle/>
                    <a:p>
                      <a:pPr algn="ctr">
                        <a:lnSpc>
                          <a:spcPct val="115000"/>
                        </a:lnSpc>
                        <a:spcAft>
                          <a:spcPts val="0"/>
                        </a:spcAft>
                      </a:pPr>
                      <a:r>
                        <a:rPr lang="es-ES" sz="1000" dirty="0"/>
                        <a:t>45</a:t>
                      </a:r>
                      <a:endParaRPr lang="es-ES" sz="1200" dirty="0">
                        <a:latin typeface="Arial"/>
                        <a:ea typeface="Calibri"/>
                        <a:cs typeface="Times New Roman"/>
                      </a:endParaRPr>
                    </a:p>
                  </a:txBody>
                  <a:tcPr marL="68580" marR="68580" marT="0" marB="0" anchor="ctr"/>
                </a:tc>
              </a:tr>
            </a:tbl>
          </a:graphicData>
        </a:graphic>
      </p:graphicFrame>
      <p:sp>
        <p:nvSpPr>
          <p:cNvPr id="7" name="6 Rectángulo"/>
          <p:cNvSpPr/>
          <p:nvPr/>
        </p:nvSpPr>
        <p:spPr>
          <a:xfrm>
            <a:off x="5076056" y="1844824"/>
            <a:ext cx="1368152" cy="3600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5076056" y="4941168"/>
            <a:ext cx="1368152" cy="432048"/>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076056" y="2636912"/>
            <a:ext cx="1368152" cy="14401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5076056" y="4221088"/>
            <a:ext cx="1368152" cy="36004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Rectángulo"/>
          <p:cNvSpPr/>
          <p:nvPr/>
        </p:nvSpPr>
        <p:spPr>
          <a:xfrm>
            <a:off x="1835696" y="3140968"/>
            <a:ext cx="216024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ES" dirty="0" smtClean="0">
                <a:solidFill>
                  <a:schemeClr val="tx1"/>
                </a:solidFill>
              </a:rPr>
              <a:t>mayor emisión de fluorescencia</a:t>
            </a:r>
            <a:endParaRPr lang="es-ES" dirty="0">
              <a:solidFill>
                <a:schemeClr val="tx1"/>
              </a:solidFill>
            </a:endParaRPr>
          </a:p>
        </p:txBody>
      </p:sp>
      <p:cxnSp>
        <p:nvCxnSpPr>
          <p:cNvPr id="17" name="16 Conector recto de flecha"/>
          <p:cNvCxnSpPr>
            <a:stCxn id="15" idx="0"/>
            <a:endCxn id="7" idx="1"/>
          </p:cNvCxnSpPr>
          <p:nvPr/>
        </p:nvCxnSpPr>
        <p:spPr>
          <a:xfrm flipV="1">
            <a:off x="2915816" y="2024844"/>
            <a:ext cx="2160240" cy="11161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15" idx="2"/>
            <a:endCxn id="13" idx="1"/>
          </p:cNvCxnSpPr>
          <p:nvPr/>
        </p:nvCxnSpPr>
        <p:spPr>
          <a:xfrm>
            <a:off x="2915816" y="3787299"/>
            <a:ext cx="2160240" cy="6138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7164288" y="3140968"/>
            <a:ext cx="144016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s-ES" i="1" dirty="0" err="1" smtClean="0">
                <a:solidFill>
                  <a:schemeClr val="tx1"/>
                </a:solidFill>
              </a:rPr>
              <a:t>Ct</a:t>
            </a:r>
            <a:r>
              <a:rPr lang="es-ES" dirty="0" smtClean="0">
                <a:solidFill>
                  <a:schemeClr val="tx1"/>
                </a:solidFill>
              </a:rPr>
              <a:t> más temprano</a:t>
            </a:r>
            <a:endParaRPr lang="es-ES" dirty="0">
              <a:solidFill>
                <a:schemeClr val="tx1"/>
              </a:solidFill>
            </a:endParaRPr>
          </a:p>
        </p:txBody>
      </p:sp>
      <p:cxnSp>
        <p:nvCxnSpPr>
          <p:cNvPr id="21" name="20 Conector recto de flecha"/>
          <p:cNvCxnSpPr>
            <a:stCxn id="20" idx="0"/>
            <a:endCxn id="12" idx="3"/>
          </p:cNvCxnSpPr>
          <p:nvPr/>
        </p:nvCxnSpPr>
        <p:spPr>
          <a:xfrm flipH="1" flipV="1">
            <a:off x="6444208" y="2708920"/>
            <a:ext cx="14401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20" idx="2"/>
            <a:endCxn id="10" idx="3"/>
          </p:cNvCxnSpPr>
          <p:nvPr/>
        </p:nvCxnSpPr>
        <p:spPr>
          <a:xfrm flipH="1">
            <a:off x="6444208" y="3787299"/>
            <a:ext cx="1440160" cy="13698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7" grpId="0" animBg="1"/>
      <p:bldP spid="10" grpId="0" animBg="1"/>
      <p:bldP spid="12" grpId="0" animBg="1"/>
      <p:bldP spid="13" grpId="0" animBg="1"/>
      <p:bldP spid="15"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51519" y="836712"/>
          <a:ext cx="8280921" cy="3096345"/>
        </p:xfrm>
        <a:graphic>
          <a:graphicData uri="http://schemas.openxmlformats.org/drawingml/2006/table">
            <a:tbl>
              <a:tblPr>
                <a:tableStyleId>{BDBED569-4797-4DF1-A0F4-6AAB3CD982D8}</a:tableStyleId>
              </a:tblPr>
              <a:tblGrid>
                <a:gridCol w="2669770"/>
                <a:gridCol w="2666455"/>
                <a:gridCol w="1311698"/>
                <a:gridCol w="1632998"/>
              </a:tblGrid>
              <a:tr h="879949">
                <a:tc>
                  <a:txBody>
                    <a:bodyPr/>
                    <a:lstStyle/>
                    <a:p>
                      <a:pPr algn="ctr">
                        <a:lnSpc>
                          <a:spcPct val="115000"/>
                        </a:lnSpc>
                        <a:spcAft>
                          <a:spcPts val="0"/>
                        </a:spcAft>
                      </a:pPr>
                      <a:endParaRPr lang="es-ES" sz="1200" b="1" dirty="0"/>
                    </a:p>
                    <a:p>
                      <a:pPr algn="ctr">
                        <a:lnSpc>
                          <a:spcPct val="115000"/>
                        </a:lnSpc>
                        <a:spcAft>
                          <a:spcPts val="0"/>
                        </a:spcAft>
                      </a:pPr>
                      <a:r>
                        <a:rPr lang="es-ES" sz="1200" b="1" dirty="0"/>
                        <a:t>FASE</a:t>
                      </a:r>
                      <a:endParaRPr lang="es-ES" sz="1200" b="1"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200" b="1" dirty="0"/>
                        <a:t>TEMPERATURA (⁰C)</a:t>
                      </a:r>
                      <a:endParaRPr lang="es-ES" sz="1200" b="1"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200" b="1" dirty="0"/>
                        <a:t>TIEMPO</a:t>
                      </a:r>
                      <a:endParaRPr lang="es-ES" sz="1200" b="1" dirty="0">
                        <a:latin typeface="Arial"/>
                        <a:ea typeface="Calibri"/>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0"/>
                        </a:spcAft>
                      </a:pPr>
                      <a:r>
                        <a:rPr lang="es-ES" sz="1200" b="1" dirty="0"/>
                        <a:t>NÚMERO DE CICLOS</a:t>
                      </a:r>
                      <a:endParaRPr lang="es-ES" sz="1200" b="1" dirty="0">
                        <a:latin typeface="Arial"/>
                        <a:ea typeface="Calibri"/>
                        <a:cs typeface="Times New Roman"/>
                      </a:endParaRPr>
                    </a:p>
                  </a:txBody>
                  <a:tcPr marL="68580" marR="68580" marT="0" marB="0" anchor="ctr">
                    <a:solidFill>
                      <a:schemeClr val="accent3">
                        <a:lumMod val="20000"/>
                        <a:lumOff val="80000"/>
                      </a:schemeClr>
                    </a:solidFill>
                  </a:tcPr>
                </a:tc>
              </a:tr>
              <a:tr h="439975">
                <a:tc>
                  <a:txBody>
                    <a:bodyPr/>
                    <a:lstStyle/>
                    <a:p>
                      <a:pPr algn="ctr">
                        <a:lnSpc>
                          <a:spcPct val="115000"/>
                        </a:lnSpc>
                        <a:spcAft>
                          <a:spcPts val="0"/>
                        </a:spcAft>
                      </a:pPr>
                      <a:r>
                        <a:rPr lang="es-ES" sz="1600" dirty="0"/>
                        <a:t>Activación de la enzima</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50</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2 min.</a:t>
                      </a:r>
                      <a:endParaRPr lang="es-ES" sz="1600">
                        <a:latin typeface="Arial"/>
                        <a:ea typeface="Calibri"/>
                        <a:cs typeface="Times New Roman"/>
                      </a:endParaRPr>
                    </a:p>
                  </a:txBody>
                  <a:tcPr marL="68580" marR="68580" marT="0" marB="0" anchor="ctr"/>
                </a:tc>
                <a:tc rowSpan="2">
                  <a:txBody>
                    <a:bodyPr/>
                    <a:lstStyle/>
                    <a:p>
                      <a:pPr algn="ctr">
                        <a:lnSpc>
                          <a:spcPct val="115000"/>
                        </a:lnSpc>
                        <a:spcAft>
                          <a:spcPts val="0"/>
                        </a:spcAft>
                      </a:pPr>
                      <a:r>
                        <a:rPr lang="es-ES" sz="1600"/>
                        <a:t>1</a:t>
                      </a:r>
                      <a:endParaRPr lang="es-ES" sz="1600">
                        <a:latin typeface="Arial"/>
                        <a:ea typeface="Calibri"/>
                        <a:cs typeface="Times New Roman"/>
                      </a:endParaRPr>
                    </a:p>
                  </a:txBody>
                  <a:tcPr marL="68580" marR="68580" marT="0" marB="0" anchor="ctr"/>
                </a:tc>
              </a:tr>
              <a:tr h="439975">
                <a:tc>
                  <a:txBody>
                    <a:bodyPr/>
                    <a:lstStyle/>
                    <a:p>
                      <a:pPr algn="ctr">
                        <a:lnSpc>
                          <a:spcPct val="115000"/>
                        </a:lnSpc>
                        <a:spcAft>
                          <a:spcPts val="0"/>
                        </a:spcAft>
                      </a:pPr>
                      <a:r>
                        <a:rPr lang="es-ES" sz="1600"/>
                        <a:t>Denaturación inicial</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95</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10 min.</a:t>
                      </a:r>
                      <a:endParaRPr lang="es-ES" sz="1600">
                        <a:latin typeface="Arial"/>
                        <a:ea typeface="Calibri"/>
                        <a:cs typeface="Times New Roman"/>
                      </a:endParaRPr>
                    </a:p>
                  </a:txBody>
                  <a:tcPr marL="68580" marR="68580" marT="0" marB="0" anchor="ctr"/>
                </a:tc>
                <a:tc vMerge="1">
                  <a:txBody>
                    <a:bodyPr/>
                    <a:lstStyle/>
                    <a:p>
                      <a:endParaRPr lang="es-ES"/>
                    </a:p>
                  </a:txBody>
                  <a:tcPr/>
                </a:tc>
              </a:tr>
              <a:tr h="439975">
                <a:tc>
                  <a:txBody>
                    <a:bodyPr/>
                    <a:lstStyle/>
                    <a:p>
                      <a:pPr algn="ctr">
                        <a:lnSpc>
                          <a:spcPct val="115000"/>
                        </a:lnSpc>
                        <a:spcAft>
                          <a:spcPts val="0"/>
                        </a:spcAft>
                      </a:pPr>
                      <a:r>
                        <a:rPr lang="es-ES" sz="1600"/>
                        <a:t>Denaturación</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95</a:t>
                      </a:r>
                      <a:endParaRPr lang="es-ES" sz="1600" dirty="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10 </a:t>
                      </a:r>
                      <a:r>
                        <a:rPr lang="es-ES" sz="1600" dirty="0" err="1"/>
                        <a:t>seg</a:t>
                      </a:r>
                      <a:r>
                        <a:rPr lang="es-ES" sz="1600" dirty="0"/>
                        <a:t>.</a:t>
                      </a:r>
                      <a:endParaRPr lang="es-ES" sz="1600" dirty="0">
                        <a:latin typeface="Arial"/>
                        <a:ea typeface="Calibri"/>
                        <a:cs typeface="Times New Roman"/>
                      </a:endParaRPr>
                    </a:p>
                  </a:txBody>
                  <a:tcPr marL="68580" marR="68580" marT="0" marB="0" anchor="ctr"/>
                </a:tc>
                <a:tc rowSpan="2">
                  <a:txBody>
                    <a:bodyPr/>
                    <a:lstStyle/>
                    <a:p>
                      <a:pPr algn="ctr">
                        <a:lnSpc>
                          <a:spcPct val="115000"/>
                        </a:lnSpc>
                        <a:spcAft>
                          <a:spcPts val="0"/>
                        </a:spcAft>
                      </a:pPr>
                      <a:r>
                        <a:rPr lang="es-ES" sz="1600"/>
                        <a:t>30</a:t>
                      </a:r>
                      <a:endParaRPr lang="es-ES" sz="1600">
                        <a:latin typeface="Arial"/>
                        <a:ea typeface="Calibri"/>
                        <a:cs typeface="Times New Roman"/>
                      </a:endParaRPr>
                    </a:p>
                  </a:txBody>
                  <a:tcPr marL="68580" marR="68580" marT="0" marB="0" anchor="ctr"/>
                </a:tc>
              </a:tr>
              <a:tr h="439975">
                <a:tc>
                  <a:txBody>
                    <a:bodyPr/>
                    <a:lstStyle/>
                    <a:p>
                      <a:pPr algn="ctr">
                        <a:lnSpc>
                          <a:spcPct val="115000"/>
                        </a:lnSpc>
                        <a:spcAft>
                          <a:spcPts val="0"/>
                        </a:spcAft>
                      </a:pPr>
                      <a:r>
                        <a:rPr lang="es-ES" sz="1600"/>
                        <a:t>Hibridación-Extensión</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60</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1 min</a:t>
                      </a:r>
                      <a:endParaRPr lang="es-ES" sz="1600" dirty="0">
                        <a:latin typeface="Arial"/>
                        <a:ea typeface="Calibri"/>
                        <a:cs typeface="Times New Roman"/>
                      </a:endParaRPr>
                    </a:p>
                  </a:txBody>
                  <a:tcPr marL="68580" marR="68580" marT="0" marB="0" anchor="ctr"/>
                </a:tc>
                <a:tc vMerge="1">
                  <a:txBody>
                    <a:bodyPr/>
                    <a:lstStyle/>
                    <a:p>
                      <a:endParaRPr lang="es-ES"/>
                    </a:p>
                  </a:txBody>
                  <a:tcPr/>
                </a:tc>
              </a:tr>
              <a:tr h="456496">
                <a:tc>
                  <a:txBody>
                    <a:bodyPr/>
                    <a:lstStyle/>
                    <a:p>
                      <a:pPr algn="ctr">
                        <a:lnSpc>
                          <a:spcPct val="115000"/>
                        </a:lnSpc>
                        <a:spcAft>
                          <a:spcPts val="0"/>
                        </a:spcAft>
                      </a:pPr>
                      <a:r>
                        <a:rPr lang="es-ES" sz="1600"/>
                        <a:t>Extensión final</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72</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2 min.</a:t>
                      </a:r>
                      <a:endParaRPr lang="es-ES" sz="16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1</a:t>
                      </a:r>
                      <a:endParaRPr lang="es-ES" sz="1600" dirty="0">
                        <a:latin typeface="Arial"/>
                        <a:ea typeface="Calibri"/>
                        <a:cs typeface="Times New Roman"/>
                      </a:endParaRPr>
                    </a:p>
                  </a:txBody>
                  <a:tcPr marL="68580" marR="68580" marT="0" marB="0" anchor="ctr"/>
                </a:tc>
              </a:tr>
            </a:tbl>
          </a:graphicData>
        </a:graphic>
      </p:graphicFrame>
      <p:sp>
        <p:nvSpPr>
          <p:cNvPr id="4" name="3 Rectángulo redondeado"/>
          <p:cNvSpPr/>
          <p:nvPr/>
        </p:nvSpPr>
        <p:spPr>
          <a:xfrm>
            <a:off x="251520" y="404664"/>
            <a:ext cx="8352928" cy="50405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600" dirty="0" smtClean="0"/>
              <a:t>Programa del </a:t>
            </a:r>
            <a:r>
              <a:rPr lang="es-ES" sz="1600" dirty="0" err="1" smtClean="0"/>
              <a:t>termociclador</a:t>
            </a:r>
            <a:r>
              <a:rPr lang="es-ES" sz="1600" dirty="0" smtClean="0"/>
              <a:t> empleado para la amplificación de un fragmento de 161pb del gen </a:t>
            </a:r>
            <a:r>
              <a:rPr lang="es-ES" sz="1600" dirty="0" err="1" smtClean="0"/>
              <a:t>ADNr</a:t>
            </a:r>
            <a:r>
              <a:rPr lang="es-ES" sz="1600" dirty="0" smtClean="0"/>
              <a:t> 16S en bacterias por PCR en tiempo real.</a:t>
            </a:r>
            <a:endParaRPr lang="es-ES" sz="1600" b="1" dirty="0"/>
          </a:p>
        </p:txBody>
      </p:sp>
      <p:sp>
        <p:nvSpPr>
          <p:cNvPr id="7" name="6 Rectángulo"/>
          <p:cNvSpPr/>
          <p:nvPr/>
        </p:nvSpPr>
        <p:spPr>
          <a:xfrm>
            <a:off x="1043608" y="4200177"/>
            <a:ext cx="6984776" cy="1989840"/>
          </a:xfrm>
          <a:prstGeom prst="rect">
            <a:avLst/>
          </a:prstGeom>
        </p:spPr>
        <p:txBody>
          <a:bodyPr wrap="square">
            <a:spAutoFit/>
          </a:bodyPr>
          <a:lstStyle/>
          <a:p>
            <a:pPr>
              <a:lnSpc>
                <a:spcPct val="150000"/>
              </a:lnSpc>
              <a:buFont typeface="Arial" pitchFamily="34" charset="0"/>
              <a:buChar char="•"/>
            </a:pPr>
            <a:r>
              <a:rPr lang="es-ES" sz="1400" b="1" dirty="0" smtClean="0">
                <a:solidFill>
                  <a:schemeClr val="accent1">
                    <a:lumMod val="50000"/>
                  </a:schemeClr>
                </a:solidFill>
              </a:rPr>
              <a:t>Contenido GC de cebadores y sondas: 30-80%</a:t>
            </a:r>
          </a:p>
          <a:p>
            <a:pPr>
              <a:lnSpc>
                <a:spcPct val="150000"/>
              </a:lnSpc>
              <a:buFont typeface="Arial" pitchFamily="34" charset="0"/>
              <a:buChar char="•"/>
            </a:pPr>
            <a:r>
              <a:rPr lang="es-ES" sz="1400" b="1" dirty="0" smtClean="0">
                <a:solidFill>
                  <a:schemeClr val="accent1">
                    <a:lumMod val="50000"/>
                  </a:schemeClr>
                </a:solidFill>
              </a:rPr>
              <a:t>Tm de las sondas: debe ser 10ºC mayor a la Tm de los cebadores</a:t>
            </a:r>
          </a:p>
          <a:p>
            <a:pPr>
              <a:lnSpc>
                <a:spcPct val="150000"/>
              </a:lnSpc>
              <a:buFont typeface="Arial" pitchFamily="34" charset="0"/>
              <a:buChar char="•"/>
            </a:pPr>
            <a:r>
              <a:rPr lang="es-ES" sz="1400" b="1" dirty="0" smtClean="0">
                <a:solidFill>
                  <a:schemeClr val="accent1">
                    <a:lumMod val="50000"/>
                  </a:schemeClr>
                </a:solidFill>
              </a:rPr>
              <a:t>Tamaño del </a:t>
            </a:r>
            <a:r>
              <a:rPr lang="es-ES" sz="1400" b="1" dirty="0" err="1" smtClean="0">
                <a:solidFill>
                  <a:schemeClr val="accent1">
                    <a:lumMod val="50000"/>
                  </a:schemeClr>
                </a:solidFill>
              </a:rPr>
              <a:t>amplicón</a:t>
            </a:r>
            <a:r>
              <a:rPr lang="es-ES" sz="1400" b="1" dirty="0" smtClean="0">
                <a:solidFill>
                  <a:schemeClr val="accent1">
                    <a:lumMod val="50000"/>
                  </a:schemeClr>
                </a:solidFill>
              </a:rPr>
              <a:t>: 50 a 150 </a:t>
            </a:r>
            <a:r>
              <a:rPr lang="es-ES" sz="1400" b="1" dirty="0" err="1" smtClean="0">
                <a:solidFill>
                  <a:schemeClr val="accent1">
                    <a:lumMod val="50000"/>
                  </a:schemeClr>
                </a:solidFill>
              </a:rPr>
              <a:t>pb</a:t>
            </a:r>
            <a:endParaRPr lang="es-ES" sz="1400" b="1" dirty="0" smtClean="0">
              <a:solidFill>
                <a:schemeClr val="accent1">
                  <a:lumMod val="50000"/>
                </a:schemeClr>
              </a:solidFill>
            </a:endParaRPr>
          </a:p>
          <a:p>
            <a:pPr lvl="1">
              <a:lnSpc>
                <a:spcPct val="150000"/>
              </a:lnSpc>
              <a:buFont typeface="Arial" pitchFamily="34" charset="0"/>
              <a:buChar char="•"/>
            </a:pPr>
            <a:r>
              <a:rPr lang="es-ES" sz="1400" b="1" dirty="0" smtClean="0">
                <a:solidFill>
                  <a:schemeClr val="accent1">
                    <a:lumMod val="50000"/>
                  </a:schemeClr>
                </a:solidFill>
              </a:rPr>
              <a:t>161pb (estudio no se enfocó en un análisis cuantitativo)</a:t>
            </a:r>
          </a:p>
          <a:p>
            <a:pPr algn="ctr">
              <a:lnSpc>
                <a:spcPct val="150000"/>
              </a:lnSpc>
            </a:pPr>
            <a:endParaRPr lang="es-ES" sz="1400" b="1" dirty="0" smtClean="0">
              <a:solidFill>
                <a:schemeClr val="accent1">
                  <a:lumMod val="50000"/>
                </a:schemeClr>
              </a:solidFill>
            </a:endParaRPr>
          </a:p>
          <a:p>
            <a:pPr algn="ctr">
              <a:lnSpc>
                <a:spcPct val="150000"/>
              </a:lnSpc>
            </a:pPr>
            <a:r>
              <a:rPr lang="es-ES" sz="1100" b="1" dirty="0" smtClean="0">
                <a:solidFill>
                  <a:schemeClr val="accent1">
                    <a:lumMod val="50000"/>
                  </a:schemeClr>
                </a:solidFill>
              </a:rPr>
              <a:t>(</a:t>
            </a:r>
            <a:r>
              <a:rPr lang="es-ES" sz="1100" b="1" dirty="0" err="1" smtClean="0">
                <a:solidFill>
                  <a:schemeClr val="accent1">
                    <a:lumMod val="50000"/>
                  </a:schemeClr>
                </a:solidFill>
              </a:rPr>
              <a:t>Applied</a:t>
            </a:r>
            <a:r>
              <a:rPr lang="es-ES" sz="1100" b="1" dirty="0" smtClean="0">
                <a:solidFill>
                  <a:schemeClr val="accent1">
                    <a:lumMod val="50000"/>
                  </a:schemeClr>
                </a:solidFill>
              </a:rPr>
              <a:t> </a:t>
            </a:r>
            <a:r>
              <a:rPr lang="es-ES" sz="1100" b="1" dirty="0" err="1" smtClean="0">
                <a:solidFill>
                  <a:schemeClr val="accent1">
                    <a:lumMod val="50000"/>
                  </a:schemeClr>
                </a:solidFill>
              </a:rPr>
              <a:t>Biosystems</a:t>
            </a:r>
            <a:r>
              <a:rPr lang="es-ES" sz="1100" b="1" dirty="0" smtClean="0">
                <a:solidFill>
                  <a:schemeClr val="accent1">
                    <a:lumMod val="50000"/>
                  </a:schemeClr>
                </a:solidFill>
              </a:rPr>
              <a:t>, 2009)</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467544" y="5805264"/>
            <a:ext cx="7920880"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 los controles positivos, obtenidos mediante PCR en tiempo real, utilizando la sonda UNI.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b="1" dirty="0">
              <a:solidFill>
                <a:schemeClr val="bg2">
                  <a:lumMod val="10000"/>
                </a:schemeClr>
              </a:solidFill>
            </a:endParaRPr>
          </a:p>
        </p:txBody>
      </p:sp>
      <p:sp>
        <p:nvSpPr>
          <p:cNvPr id="6" name="5 Redondear rectángulo de esquina del mismo lado"/>
          <p:cNvSpPr/>
          <p:nvPr/>
        </p:nvSpPr>
        <p:spPr>
          <a:xfrm>
            <a:off x="467544" y="260648"/>
            <a:ext cx="7992888" cy="432048"/>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Primer Ensayo – Detección de bacterias mediante sonda UNI</a:t>
            </a:r>
            <a:endParaRPr lang="es-ES" dirty="0"/>
          </a:p>
        </p:txBody>
      </p:sp>
      <p:graphicFrame>
        <p:nvGraphicFramePr>
          <p:cNvPr id="8" name="7 Gráfico"/>
          <p:cNvGraphicFramePr/>
          <p:nvPr/>
        </p:nvGraphicFramePr>
        <p:xfrm>
          <a:off x="467544" y="692696"/>
          <a:ext cx="7920880"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9" name="8 Rectángulo"/>
          <p:cNvSpPr/>
          <p:nvPr/>
        </p:nvSpPr>
        <p:spPr>
          <a:xfrm>
            <a:off x="3347864" y="4077072"/>
            <a:ext cx="1368152" cy="2880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2915816" y="3861048"/>
            <a:ext cx="441146" cy="369332"/>
          </a:xfrm>
          <a:prstGeom prst="rect">
            <a:avLst/>
          </a:prstGeom>
          <a:noFill/>
        </p:spPr>
        <p:txBody>
          <a:bodyPr wrap="none" rtlCol="0">
            <a:spAutoFit/>
          </a:bodyPr>
          <a:lstStyle/>
          <a:p>
            <a:r>
              <a:rPr lang="es-ES_tradnl" i="1" dirty="0" err="1" smtClean="0">
                <a:solidFill>
                  <a:schemeClr val="accent1">
                    <a:lumMod val="50000"/>
                  </a:schemeClr>
                </a:solidFill>
              </a:rPr>
              <a:t>Ct</a:t>
            </a:r>
            <a:endParaRPr lang="es-ES" i="1" dirty="0">
              <a:solidFill>
                <a:schemeClr val="accent1">
                  <a:lumMod val="50000"/>
                </a:schemeClr>
              </a:solidFill>
            </a:endParaRPr>
          </a:p>
        </p:txBody>
      </p:sp>
      <p:sp>
        <p:nvSpPr>
          <p:cNvPr id="11" name="10 Rectángulo"/>
          <p:cNvSpPr/>
          <p:nvPr/>
        </p:nvSpPr>
        <p:spPr>
          <a:xfrm>
            <a:off x="6084168" y="4149080"/>
            <a:ext cx="1368152" cy="36004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6084168" y="3789040"/>
            <a:ext cx="1314784" cy="369332"/>
          </a:xfrm>
          <a:prstGeom prst="rect">
            <a:avLst/>
          </a:prstGeom>
          <a:noFill/>
        </p:spPr>
        <p:txBody>
          <a:bodyPr wrap="none" rtlCol="0">
            <a:spAutoFit/>
          </a:bodyPr>
          <a:lstStyle/>
          <a:p>
            <a:r>
              <a:rPr lang="es-ES" dirty="0" smtClean="0"/>
              <a:t>CN</a:t>
            </a:r>
            <a:r>
              <a:rPr lang="es-ES" baseline="-25000" dirty="0" smtClean="0"/>
              <a:t>1</a:t>
            </a:r>
            <a:r>
              <a:rPr lang="es-ES" dirty="0" smtClean="0"/>
              <a:t> y CN</a:t>
            </a:r>
            <a:r>
              <a:rPr lang="es-ES" baseline="-25000" dirty="0" smtClean="0"/>
              <a:t>2</a:t>
            </a:r>
            <a:endParaRPr lang="es-ES" i="1" dirty="0">
              <a:solidFill>
                <a:schemeClr val="accent1">
                  <a:lumMod val="50000"/>
                </a:schemeClr>
              </a:solidFill>
            </a:endParaRPr>
          </a:p>
        </p:txBody>
      </p:sp>
      <p:sp>
        <p:nvSpPr>
          <p:cNvPr id="13" name="12 Rectángulo"/>
          <p:cNvSpPr/>
          <p:nvPr/>
        </p:nvSpPr>
        <p:spPr>
          <a:xfrm>
            <a:off x="1331640" y="2348880"/>
            <a:ext cx="4572000" cy="141577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r>
              <a:rPr lang="es-ES" dirty="0" smtClean="0"/>
              <a:t>Número de copias del </a:t>
            </a:r>
            <a:r>
              <a:rPr lang="es-ES" dirty="0" err="1" smtClean="0"/>
              <a:t>operón</a:t>
            </a:r>
            <a:r>
              <a:rPr lang="es-ES" dirty="0" smtClean="0"/>
              <a:t> ribosómico por genoma bacteriano (1 a 15 copias por genoma aproximadamente)</a:t>
            </a:r>
          </a:p>
          <a:p>
            <a:pPr algn="ctr"/>
            <a:endParaRPr lang="es-ES" dirty="0" smtClean="0"/>
          </a:p>
          <a:p>
            <a:pPr algn="ctr"/>
            <a:r>
              <a:rPr lang="es-ES" sz="1400" i="1" dirty="0" err="1" smtClean="0"/>
              <a:t>Rodicio</a:t>
            </a:r>
            <a:r>
              <a:rPr lang="es-ES" sz="1400" i="1" dirty="0" smtClean="0"/>
              <a:t> y Mendoza, 2003</a:t>
            </a:r>
            <a:endParaRPr lang="es-ES"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el mismo lado"/>
          <p:cNvSpPr/>
          <p:nvPr/>
        </p:nvSpPr>
        <p:spPr>
          <a:xfrm>
            <a:off x="467544" y="116632"/>
            <a:ext cx="7992888" cy="576064"/>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ES" sz="1600" b="1" dirty="0" smtClean="0"/>
              <a:t>Segundo Ensayo – Discriminación de bacterias </a:t>
            </a:r>
            <a:r>
              <a:rPr lang="es-ES" sz="1600" b="1" dirty="0" err="1" smtClean="0"/>
              <a:t>Gram</a:t>
            </a:r>
            <a:r>
              <a:rPr lang="es-ES" sz="1600" b="1" dirty="0" smtClean="0"/>
              <a:t> positivas y </a:t>
            </a:r>
            <a:r>
              <a:rPr lang="es-ES" sz="1600" b="1" dirty="0" err="1" smtClean="0"/>
              <a:t>Gram</a:t>
            </a:r>
            <a:r>
              <a:rPr lang="es-ES" sz="1600" b="1" dirty="0" smtClean="0"/>
              <a:t> negativas mediante sondas OGP y OGN</a:t>
            </a:r>
            <a:endParaRPr lang="es-ES" sz="1600" b="1" dirty="0"/>
          </a:p>
        </p:txBody>
      </p:sp>
      <p:sp>
        <p:nvSpPr>
          <p:cNvPr id="5" name="4 Rectángulo redondeado"/>
          <p:cNvSpPr/>
          <p:nvPr/>
        </p:nvSpPr>
        <p:spPr>
          <a:xfrm>
            <a:off x="467544" y="5805264"/>
            <a:ext cx="8064896"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 los controles positivos, correspondientes al grupo de bacterias </a:t>
            </a:r>
            <a:r>
              <a:rPr lang="es-ES" sz="1200" dirty="0" err="1" smtClean="0">
                <a:solidFill>
                  <a:schemeClr val="bg2">
                    <a:lumMod val="10000"/>
                  </a:schemeClr>
                </a:solidFill>
              </a:rPr>
              <a:t>Gram</a:t>
            </a:r>
            <a:r>
              <a:rPr lang="es-ES" sz="1200" dirty="0" smtClean="0">
                <a:solidFill>
                  <a:schemeClr val="bg2">
                    <a:lumMod val="10000"/>
                  </a:schemeClr>
                </a:solidFill>
              </a:rPr>
              <a:t> positivas, obtenidas mediante PCR en tiempo real utilizando las sondas OGP y OGN.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b="1" dirty="0">
              <a:solidFill>
                <a:schemeClr val="bg2">
                  <a:lumMod val="10000"/>
                </a:schemeClr>
              </a:solidFill>
            </a:endParaRPr>
          </a:p>
        </p:txBody>
      </p:sp>
      <p:graphicFrame>
        <p:nvGraphicFramePr>
          <p:cNvPr id="6" name="5 Gráfico"/>
          <p:cNvGraphicFramePr/>
          <p:nvPr/>
        </p:nvGraphicFramePr>
        <p:xfrm>
          <a:off x="467544" y="692696"/>
          <a:ext cx="7992888" cy="5112568"/>
        </p:xfrm>
        <a:graphic>
          <a:graphicData uri="http://schemas.openxmlformats.org/drawingml/2006/chart">
            <c:chart xmlns:c="http://schemas.openxmlformats.org/drawingml/2006/chart" xmlns:r="http://schemas.openxmlformats.org/officeDocument/2006/relationships" r:id="rId3"/>
          </a:graphicData>
        </a:graphic>
      </p:graphicFrame>
      <p:sp>
        <p:nvSpPr>
          <p:cNvPr id="7" name="6 Rectángulo"/>
          <p:cNvSpPr/>
          <p:nvPr/>
        </p:nvSpPr>
        <p:spPr>
          <a:xfrm>
            <a:off x="4499992" y="3789040"/>
            <a:ext cx="576064" cy="28803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2555776" y="3212976"/>
            <a:ext cx="1885453" cy="307777"/>
          </a:xfrm>
          <a:prstGeom prst="rect">
            <a:avLst/>
          </a:prstGeom>
          <a:noFill/>
        </p:spPr>
        <p:txBody>
          <a:bodyPr wrap="none" rtlCol="0">
            <a:spAutoFit/>
          </a:bodyPr>
          <a:lstStyle/>
          <a:p>
            <a:r>
              <a:rPr lang="es-ES_tradnl" sz="1400" b="1" dirty="0" smtClean="0">
                <a:solidFill>
                  <a:schemeClr val="accent1">
                    <a:lumMod val="50000"/>
                  </a:schemeClr>
                </a:solidFill>
              </a:rPr>
              <a:t>Detección de OGN</a:t>
            </a:r>
            <a:endParaRPr lang="es-ES" sz="1400" b="1" dirty="0">
              <a:solidFill>
                <a:schemeClr val="accent1">
                  <a:lumMod val="50000"/>
                </a:schemeClr>
              </a:solidFill>
            </a:endParaRPr>
          </a:p>
        </p:txBody>
      </p:sp>
      <p:sp>
        <p:nvSpPr>
          <p:cNvPr id="9" name="8 Rectángulo"/>
          <p:cNvSpPr/>
          <p:nvPr/>
        </p:nvSpPr>
        <p:spPr>
          <a:xfrm>
            <a:off x="1475656" y="2708920"/>
            <a:ext cx="3672800" cy="338554"/>
          </a:xfrm>
          <a:prstGeom prst="rect">
            <a:avLst/>
          </a:prstGeom>
        </p:spPr>
        <p:txBody>
          <a:bodyPr wrap="none">
            <a:spAutoFit/>
          </a:bodyPr>
          <a:lstStyle/>
          <a:p>
            <a:r>
              <a:rPr lang="es-ES" sz="1600" b="1" dirty="0" smtClean="0">
                <a:solidFill>
                  <a:schemeClr val="bg2">
                    <a:lumMod val="10000"/>
                  </a:schemeClr>
                </a:solidFill>
              </a:rPr>
              <a:t>Microorganismos contaminantes</a:t>
            </a:r>
            <a:endParaRPr lang="es-ES" sz="1600" b="1" dirty="0">
              <a:solidFill>
                <a:schemeClr val="bg2">
                  <a:lumMod val="10000"/>
                </a:schemeClr>
              </a:solidFill>
            </a:endParaRPr>
          </a:p>
        </p:txBody>
      </p:sp>
      <p:graphicFrame>
        <p:nvGraphicFramePr>
          <p:cNvPr id="10" name="9 Gráfico"/>
          <p:cNvGraphicFramePr/>
          <p:nvPr/>
        </p:nvGraphicFramePr>
        <p:xfrm>
          <a:off x="467544" y="692696"/>
          <a:ext cx="7992888"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11" name="10 Rectángulo redondeado"/>
          <p:cNvSpPr/>
          <p:nvPr/>
        </p:nvSpPr>
        <p:spPr>
          <a:xfrm>
            <a:off x="467544" y="5805264"/>
            <a:ext cx="8064896"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 los controles positivos, correspondientes al grupo de bacterias </a:t>
            </a:r>
            <a:r>
              <a:rPr lang="es-ES" sz="1200" dirty="0" err="1" smtClean="0">
                <a:solidFill>
                  <a:schemeClr val="bg2">
                    <a:lumMod val="10000"/>
                  </a:schemeClr>
                </a:solidFill>
              </a:rPr>
              <a:t>Gram</a:t>
            </a:r>
            <a:r>
              <a:rPr lang="es-ES" sz="1200" dirty="0" smtClean="0">
                <a:solidFill>
                  <a:schemeClr val="bg2">
                    <a:lumMod val="10000"/>
                  </a:schemeClr>
                </a:solidFill>
              </a:rPr>
              <a:t> negativas, obtenidas mediante PCR en tiempo real utilizando las sondas OGP y OGN.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b="1" dirty="0">
              <a:solidFill>
                <a:schemeClr val="bg2">
                  <a:lumMod val="10000"/>
                </a:schemeClr>
              </a:solidFill>
            </a:endParaRPr>
          </a:p>
        </p:txBody>
      </p:sp>
      <p:sp>
        <p:nvSpPr>
          <p:cNvPr id="12" name="11 Rectángulo"/>
          <p:cNvSpPr/>
          <p:nvPr/>
        </p:nvSpPr>
        <p:spPr>
          <a:xfrm>
            <a:off x="4716016" y="980728"/>
            <a:ext cx="2952328" cy="369332"/>
          </a:xfrm>
          <a:prstGeom prst="rect">
            <a:avLst/>
          </a:prstGeom>
        </p:spPr>
        <p:txBody>
          <a:bodyPr wrap="square">
            <a:spAutoFit/>
          </a:bodyPr>
          <a:lstStyle/>
          <a:p>
            <a:r>
              <a:rPr lang="es-ES" b="1" i="1" dirty="0" smtClean="0">
                <a:solidFill>
                  <a:schemeClr val="bg2">
                    <a:lumMod val="10000"/>
                  </a:schemeClr>
                </a:solidFill>
              </a:rPr>
              <a:t>N. </a:t>
            </a:r>
            <a:r>
              <a:rPr lang="es-ES" b="1" i="1" dirty="0" err="1" smtClean="0">
                <a:solidFill>
                  <a:schemeClr val="bg2">
                    <a:lumMod val="10000"/>
                  </a:schemeClr>
                </a:solidFill>
              </a:rPr>
              <a:t>gonorrhoeae</a:t>
            </a:r>
            <a:r>
              <a:rPr lang="es-ES" b="1" i="1" dirty="0" smtClean="0">
                <a:solidFill>
                  <a:schemeClr val="bg2">
                    <a:lumMod val="10000"/>
                  </a:schemeClr>
                </a:solidFill>
              </a:rPr>
              <a:t> </a:t>
            </a:r>
            <a:r>
              <a:rPr lang="es-ES" b="1" dirty="0" smtClean="0">
                <a:solidFill>
                  <a:schemeClr val="bg2">
                    <a:lumMod val="10000"/>
                  </a:schemeClr>
                </a:solidFill>
              </a:rPr>
              <a:t>(OGP)</a:t>
            </a:r>
            <a:endParaRPr lang="es-ES"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2" presetClass="exit" presetSubtype="4" fill="hold" grpId="1" nodeType="withEffect">
                                  <p:stCondLst>
                                    <p:cond delay="0"/>
                                  </p:stCondLst>
                                  <p:childTnLst>
                                    <p:anim calcmode="lin" valueType="num">
                                      <p:cBhvr additive="base">
                                        <p:cTn id="14" dur="500"/>
                                        <p:tgtEl>
                                          <p:spTgt spid="8"/>
                                        </p:tgtEl>
                                        <p:attrNameLst>
                                          <p:attrName>ppt_x</p:attrName>
                                        </p:attrNameLst>
                                      </p:cBhvr>
                                      <p:tavLst>
                                        <p:tav tm="0">
                                          <p:val>
                                            <p:strVal val="ppt_x"/>
                                          </p:val>
                                        </p:tav>
                                        <p:tav tm="100000">
                                          <p:val>
                                            <p:strVal val="ppt_x"/>
                                          </p:val>
                                        </p:tav>
                                      </p:tavLst>
                                    </p:anim>
                                    <p:anim calcmode="lin" valueType="num">
                                      <p:cBhvr additive="base">
                                        <p:cTn id="15" dur="500"/>
                                        <p:tgtEl>
                                          <p:spTgt spid="8"/>
                                        </p:tgtEl>
                                        <p:attrNameLst>
                                          <p:attrName>ppt_y</p:attrName>
                                        </p:attrNameLst>
                                      </p:cBhvr>
                                      <p:tavLst>
                                        <p:tav tm="0">
                                          <p:val>
                                            <p:strVal val="ppt_y"/>
                                          </p:val>
                                        </p:tav>
                                        <p:tav tm="100000">
                                          <p:val>
                                            <p:strVal val="1+ppt_h/2"/>
                                          </p:val>
                                        </p:tav>
                                      </p:tavLst>
                                    </p:anim>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5" presetClass="exit" presetSubtype="10" fill="hold" grpId="0" nodeType="withEffect">
                                  <p:stCondLst>
                                    <p:cond delay="0"/>
                                  </p:stCondLst>
                                  <p:childTnLst>
                                    <p:animEffect transition="out" filter="checkerboard(across)">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5"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heckerboard(across)">
                                      <p:cBhvr>
                                        <p:cTn id="33" dur="500"/>
                                        <p:tgtEl>
                                          <p:spTgt spid="10"/>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Graphic spid="6" grpId="0">
        <p:bldAsOne/>
      </p:bldGraphic>
      <p:bldP spid="7" grpId="0" animBg="1"/>
      <p:bldP spid="7" grpId="1" animBg="1"/>
      <p:bldP spid="8" grpId="0"/>
      <p:bldP spid="8" grpId="1"/>
      <p:bldP spid="9" grpId="0"/>
      <p:bldP spid="9" grpId="1"/>
      <p:bldGraphic spid="10" grpId="0">
        <p:bldAsOne/>
      </p:bldGraphic>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Gráfico"/>
          <p:cNvGraphicFramePr/>
          <p:nvPr/>
        </p:nvGraphicFramePr>
        <p:xfrm>
          <a:off x="467544" y="908720"/>
          <a:ext cx="7992888"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redondeado"/>
          <p:cNvSpPr/>
          <p:nvPr/>
        </p:nvSpPr>
        <p:spPr>
          <a:xfrm>
            <a:off x="467544" y="5805264"/>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 </a:t>
            </a:r>
            <a:r>
              <a:rPr lang="es-ES" sz="1200" b="1" i="1" dirty="0" smtClean="0">
                <a:solidFill>
                  <a:schemeClr val="bg2">
                    <a:lumMod val="10000"/>
                  </a:schemeClr>
                </a:solidFill>
              </a:rPr>
              <a:t>S. </a:t>
            </a:r>
            <a:r>
              <a:rPr lang="es-ES" sz="1200" b="1" i="1" dirty="0" err="1" smtClean="0">
                <a:solidFill>
                  <a:schemeClr val="bg2">
                    <a:lumMod val="10000"/>
                  </a:schemeClr>
                </a:solidFill>
              </a:rPr>
              <a:t>aureus</a:t>
            </a:r>
            <a:r>
              <a:rPr lang="es-ES" sz="1200" b="1" dirty="0" smtClean="0">
                <a:solidFill>
                  <a:schemeClr val="bg2">
                    <a:lumMod val="10000"/>
                  </a:schemeClr>
                </a:solidFill>
              </a:rPr>
              <a:t> y </a:t>
            </a:r>
            <a:r>
              <a:rPr lang="es-ES" sz="1200" b="1" i="1" dirty="0" smtClean="0">
                <a:solidFill>
                  <a:schemeClr val="bg2">
                    <a:lumMod val="10000"/>
                  </a:schemeClr>
                </a:solidFill>
              </a:rPr>
              <a:t>S. </a:t>
            </a:r>
            <a:r>
              <a:rPr lang="es-ES" sz="1200" b="1" i="1" dirty="0" err="1" smtClean="0">
                <a:solidFill>
                  <a:schemeClr val="bg2">
                    <a:lumMod val="10000"/>
                  </a:schemeClr>
                </a:solidFill>
              </a:rPr>
              <a:t>epidermidis</a:t>
            </a:r>
            <a:r>
              <a:rPr lang="es-ES" sz="1200" dirty="0" smtClean="0">
                <a:solidFill>
                  <a:schemeClr val="bg2">
                    <a:lumMod val="10000"/>
                  </a:schemeClr>
                </a:solidFill>
              </a:rPr>
              <a:t>, obtenidas mediante PCR en tiempo real utilizando las sondas SAU y SEP.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dirty="0">
              <a:solidFill>
                <a:schemeClr val="bg2">
                  <a:lumMod val="10000"/>
                </a:schemeClr>
              </a:solidFill>
            </a:endParaRPr>
          </a:p>
        </p:txBody>
      </p:sp>
      <p:sp>
        <p:nvSpPr>
          <p:cNvPr id="6" name="5 Redondear rectángulo de esquina del mismo lado"/>
          <p:cNvSpPr/>
          <p:nvPr/>
        </p:nvSpPr>
        <p:spPr>
          <a:xfrm>
            <a:off x="467544" y="260648"/>
            <a:ext cx="7992888" cy="648072"/>
          </a:xfrm>
          <a:prstGeom prst="round2Same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ES" b="1" dirty="0" smtClean="0"/>
              <a:t>Tercer Ensayo – Identificación bacteriana mediante sondas especie-específicas (SAU, SEP, SAG, SGN, ECO y NGH)</a:t>
            </a:r>
            <a:endParaRPr lang="es-ES" b="1" dirty="0"/>
          </a:p>
        </p:txBody>
      </p:sp>
      <p:sp>
        <p:nvSpPr>
          <p:cNvPr id="14" name="13 Rectángulo"/>
          <p:cNvSpPr/>
          <p:nvPr/>
        </p:nvSpPr>
        <p:spPr>
          <a:xfrm>
            <a:off x="5868144" y="3789040"/>
            <a:ext cx="2592288" cy="369332"/>
          </a:xfrm>
          <a:prstGeom prst="rect">
            <a:avLst/>
          </a:prstGeom>
        </p:spPr>
        <p:txBody>
          <a:bodyPr wrap="square">
            <a:spAutoFit/>
          </a:bodyPr>
          <a:lstStyle/>
          <a:p>
            <a:r>
              <a:rPr lang="es-ES" i="1" dirty="0" smtClean="0"/>
              <a:t>S. </a:t>
            </a:r>
            <a:r>
              <a:rPr lang="es-ES" i="1" dirty="0" err="1" smtClean="0"/>
              <a:t>epidermidis</a:t>
            </a:r>
            <a:r>
              <a:rPr lang="es-ES" i="1" dirty="0" smtClean="0"/>
              <a:t> = </a:t>
            </a:r>
            <a:r>
              <a:rPr lang="es-ES" dirty="0" smtClean="0"/>
              <a:t>23,02</a:t>
            </a:r>
            <a:endParaRPr lang="es-ES" dirty="0"/>
          </a:p>
        </p:txBody>
      </p:sp>
      <p:sp>
        <p:nvSpPr>
          <p:cNvPr id="15" name="14 Rectángulo"/>
          <p:cNvSpPr/>
          <p:nvPr/>
        </p:nvSpPr>
        <p:spPr>
          <a:xfrm>
            <a:off x="4355976" y="1691516"/>
            <a:ext cx="705642" cy="369332"/>
          </a:xfrm>
          <a:prstGeom prst="rect">
            <a:avLst/>
          </a:prstGeom>
        </p:spPr>
        <p:txBody>
          <a:bodyPr wrap="none">
            <a:spAutoFit/>
          </a:bodyPr>
          <a:lstStyle/>
          <a:p>
            <a:r>
              <a:rPr lang="es-ES" b="1" dirty="0" smtClean="0">
                <a:solidFill>
                  <a:schemeClr val="accent1">
                    <a:lumMod val="75000"/>
                  </a:schemeClr>
                </a:solidFill>
              </a:rPr>
              <a:t>SAU</a:t>
            </a:r>
          </a:p>
        </p:txBody>
      </p:sp>
      <p:sp>
        <p:nvSpPr>
          <p:cNvPr id="16" name="15 Rectángulo"/>
          <p:cNvSpPr/>
          <p:nvPr/>
        </p:nvSpPr>
        <p:spPr>
          <a:xfrm>
            <a:off x="3275856" y="3789040"/>
            <a:ext cx="2034531" cy="369332"/>
          </a:xfrm>
          <a:prstGeom prst="rect">
            <a:avLst/>
          </a:prstGeom>
        </p:spPr>
        <p:txBody>
          <a:bodyPr wrap="none">
            <a:spAutoFit/>
          </a:bodyPr>
          <a:lstStyle/>
          <a:p>
            <a:r>
              <a:rPr lang="es-ES" i="1" dirty="0" smtClean="0"/>
              <a:t>S. </a:t>
            </a:r>
            <a:r>
              <a:rPr lang="es-ES" i="1" dirty="0" err="1" smtClean="0"/>
              <a:t>aureus</a:t>
            </a:r>
            <a:r>
              <a:rPr lang="es-ES" dirty="0" smtClean="0"/>
              <a:t> = 18,45</a:t>
            </a:r>
            <a:endParaRPr lang="es-ES" dirty="0"/>
          </a:p>
        </p:txBody>
      </p:sp>
      <p:sp>
        <p:nvSpPr>
          <p:cNvPr id="17" name="16 Rectángulo"/>
          <p:cNvSpPr/>
          <p:nvPr/>
        </p:nvSpPr>
        <p:spPr>
          <a:xfrm>
            <a:off x="4355976" y="1700808"/>
            <a:ext cx="688009" cy="369332"/>
          </a:xfrm>
          <a:prstGeom prst="rect">
            <a:avLst/>
          </a:prstGeom>
        </p:spPr>
        <p:txBody>
          <a:bodyPr wrap="none">
            <a:spAutoFit/>
          </a:bodyPr>
          <a:lstStyle/>
          <a:p>
            <a:r>
              <a:rPr lang="es-ES" b="1" dirty="0" smtClean="0">
                <a:solidFill>
                  <a:schemeClr val="accent1">
                    <a:lumMod val="75000"/>
                  </a:schemeClr>
                </a:solidFill>
              </a:rPr>
              <a:t>SEP</a:t>
            </a:r>
          </a:p>
        </p:txBody>
      </p:sp>
      <p:sp>
        <p:nvSpPr>
          <p:cNvPr id="19" name="18 Rectángulo"/>
          <p:cNvSpPr/>
          <p:nvPr/>
        </p:nvSpPr>
        <p:spPr>
          <a:xfrm>
            <a:off x="5868144" y="3789040"/>
            <a:ext cx="2592288" cy="369332"/>
          </a:xfrm>
          <a:prstGeom prst="rect">
            <a:avLst/>
          </a:prstGeom>
        </p:spPr>
        <p:txBody>
          <a:bodyPr wrap="square">
            <a:spAutoFit/>
          </a:bodyPr>
          <a:lstStyle/>
          <a:p>
            <a:r>
              <a:rPr lang="es-ES" i="1" dirty="0" smtClean="0"/>
              <a:t>S. </a:t>
            </a:r>
            <a:r>
              <a:rPr lang="es-ES" i="1" dirty="0" err="1" smtClean="0"/>
              <a:t>epidermidis</a:t>
            </a:r>
            <a:r>
              <a:rPr lang="es-ES" i="1" dirty="0" smtClean="0"/>
              <a:t> = </a:t>
            </a:r>
            <a:r>
              <a:rPr lang="es-ES" dirty="0" smtClean="0"/>
              <a:t>23,25</a:t>
            </a:r>
            <a:endParaRPr lang="es-ES" dirty="0"/>
          </a:p>
        </p:txBody>
      </p:sp>
      <p:graphicFrame>
        <p:nvGraphicFramePr>
          <p:cNvPr id="20" name="19 Gráfico"/>
          <p:cNvGraphicFramePr/>
          <p:nvPr/>
        </p:nvGraphicFramePr>
        <p:xfrm>
          <a:off x="467544" y="908720"/>
          <a:ext cx="7992888" cy="4896544"/>
        </p:xfrm>
        <a:graphic>
          <a:graphicData uri="http://schemas.openxmlformats.org/drawingml/2006/chart">
            <c:chart xmlns:c="http://schemas.openxmlformats.org/drawingml/2006/chart" xmlns:r="http://schemas.openxmlformats.org/officeDocument/2006/relationships" r:id="rId4"/>
          </a:graphicData>
        </a:graphic>
      </p:graphicFrame>
      <p:sp>
        <p:nvSpPr>
          <p:cNvPr id="21" name="20 Rectángulo redondeado"/>
          <p:cNvSpPr/>
          <p:nvPr/>
        </p:nvSpPr>
        <p:spPr>
          <a:xfrm>
            <a:off x="467544" y="5805264"/>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 </a:t>
            </a:r>
            <a:r>
              <a:rPr lang="es-ES" sz="1200" b="1" i="1" dirty="0" smtClean="0">
                <a:solidFill>
                  <a:schemeClr val="bg2">
                    <a:lumMod val="10000"/>
                  </a:schemeClr>
                </a:solidFill>
              </a:rPr>
              <a:t>S. </a:t>
            </a:r>
            <a:r>
              <a:rPr lang="es-ES" sz="1200" b="1" i="1" dirty="0" err="1" smtClean="0">
                <a:solidFill>
                  <a:schemeClr val="bg2">
                    <a:lumMod val="10000"/>
                  </a:schemeClr>
                </a:solidFill>
              </a:rPr>
              <a:t>agalactiae</a:t>
            </a:r>
            <a:r>
              <a:rPr lang="es-ES" sz="1200" b="1" i="1" dirty="0" smtClean="0">
                <a:solidFill>
                  <a:schemeClr val="bg2">
                    <a:lumMod val="10000"/>
                  </a:schemeClr>
                </a:solidFill>
              </a:rPr>
              <a:t> </a:t>
            </a:r>
            <a:r>
              <a:rPr lang="es-ES" sz="1200" b="1" dirty="0" smtClean="0">
                <a:solidFill>
                  <a:schemeClr val="bg2">
                    <a:lumMod val="10000"/>
                  </a:schemeClr>
                </a:solidFill>
              </a:rPr>
              <a:t>y </a:t>
            </a:r>
            <a:r>
              <a:rPr lang="es-ES" sz="1200" b="1" i="1" dirty="0" smtClean="0">
                <a:solidFill>
                  <a:schemeClr val="bg2">
                    <a:lumMod val="10000"/>
                  </a:schemeClr>
                </a:solidFill>
              </a:rPr>
              <a:t>S. </a:t>
            </a:r>
            <a:r>
              <a:rPr lang="es-ES" sz="1200" b="1" i="1" dirty="0" err="1" smtClean="0">
                <a:solidFill>
                  <a:schemeClr val="bg2">
                    <a:lumMod val="10000"/>
                  </a:schemeClr>
                </a:solidFill>
              </a:rPr>
              <a:t>pneumoniae</a:t>
            </a:r>
            <a:r>
              <a:rPr lang="es-ES" sz="1200" dirty="0" smtClean="0">
                <a:solidFill>
                  <a:schemeClr val="bg2">
                    <a:lumMod val="10000"/>
                  </a:schemeClr>
                </a:solidFill>
              </a:rPr>
              <a:t>, obtenidas mediante PCR en tiempo real utilizando las sondas SAG y SPN.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dirty="0">
              <a:solidFill>
                <a:schemeClr val="bg2">
                  <a:lumMod val="10000"/>
                </a:schemeClr>
              </a:solidFill>
            </a:endParaRPr>
          </a:p>
        </p:txBody>
      </p:sp>
      <p:sp>
        <p:nvSpPr>
          <p:cNvPr id="22" name="16 Rectángulo"/>
          <p:cNvSpPr/>
          <p:nvPr/>
        </p:nvSpPr>
        <p:spPr>
          <a:xfrm>
            <a:off x="4355976" y="1700808"/>
            <a:ext cx="705642"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800" b="1" dirty="0" smtClean="0">
                <a:solidFill>
                  <a:srgbClr val="B83D68">
                    <a:lumMod val="75000"/>
                  </a:srgbClr>
                </a:solidFill>
              </a:rPr>
              <a:t>SAG</a:t>
            </a:r>
          </a:p>
        </p:txBody>
      </p:sp>
      <p:sp>
        <p:nvSpPr>
          <p:cNvPr id="23" name="22 Rectángulo"/>
          <p:cNvSpPr/>
          <p:nvPr/>
        </p:nvSpPr>
        <p:spPr>
          <a:xfrm>
            <a:off x="5940152" y="3429000"/>
            <a:ext cx="2408032" cy="369332"/>
          </a:xfrm>
          <a:prstGeom prst="rect">
            <a:avLst/>
          </a:prstGeom>
        </p:spPr>
        <p:txBody>
          <a:bodyPr wrap="none">
            <a:spAutoFit/>
          </a:bodyPr>
          <a:lstStyle/>
          <a:p>
            <a:r>
              <a:rPr lang="es-ES" i="1" dirty="0" smtClean="0"/>
              <a:t>S. </a:t>
            </a:r>
            <a:r>
              <a:rPr lang="es-ES" i="1" dirty="0" err="1" smtClean="0"/>
              <a:t>agalactiae</a:t>
            </a:r>
            <a:r>
              <a:rPr lang="es-ES" dirty="0" smtClean="0"/>
              <a:t> = 20,79</a:t>
            </a:r>
            <a:endParaRPr lang="es-ES" dirty="0"/>
          </a:p>
        </p:txBody>
      </p:sp>
      <p:sp>
        <p:nvSpPr>
          <p:cNvPr id="24" name="16 Rectángulo"/>
          <p:cNvSpPr/>
          <p:nvPr/>
        </p:nvSpPr>
        <p:spPr>
          <a:xfrm>
            <a:off x="4355976" y="1700808"/>
            <a:ext cx="705642"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800" b="1" dirty="0" smtClean="0">
                <a:solidFill>
                  <a:srgbClr val="B83D68">
                    <a:lumMod val="75000"/>
                  </a:srgbClr>
                </a:solidFill>
              </a:rPr>
              <a:t>SPN</a:t>
            </a:r>
          </a:p>
        </p:txBody>
      </p:sp>
      <p:sp>
        <p:nvSpPr>
          <p:cNvPr id="25" name="24 Rectángulo"/>
          <p:cNvSpPr/>
          <p:nvPr/>
        </p:nvSpPr>
        <p:spPr>
          <a:xfrm>
            <a:off x="1979712" y="3563724"/>
            <a:ext cx="2603598" cy="369332"/>
          </a:xfrm>
          <a:prstGeom prst="rect">
            <a:avLst/>
          </a:prstGeom>
        </p:spPr>
        <p:txBody>
          <a:bodyPr wrap="none">
            <a:spAutoFit/>
          </a:bodyPr>
          <a:lstStyle/>
          <a:p>
            <a:r>
              <a:rPr lang="es-ES" i="1" dirty="0" smtClean="0"/>
              <a:t>S. </a:t>
            </a:r>
            <a:r>
              <a:rPr lang="es-ES" i="1" dirty="0" err="1" smtClean="0"/>
              <a:t>pneumoniae</a:t>
            </a:r>
            <a:r>
              <a:rPr lang="es-ES" dirty="0" smtClean="0"/>
              <a:t> = 14,33</a:t>
            </a:r>
            <a:endParaRPr lang="es-ES" dirty="0"/>
          </a:p>
        </p:txBody>
      </p:sp>
      <p:sp>
        <p:nvSpPr>
          <p:cNvPr id="26" name="16 Rectángulo"/>
          <p:cNvSpPr/>
          <p:nvPr/>
        </p:nvSpPr>
        <p:spPr>
          <a:xfrm>
            <a:off x="4344766" y="1691516"/>
            <a:ext cx="731290"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800" b="1" dirty="0" smtClean="0">
                <a:solidFill>
                  <a:srgbClr val="B83D68">
                    <a:lumMod val="75000"/>
                  </a:srgbClr>
                </a:solidFill>
              </a:rPr>
              <a:t>ECO</a:t>
            </a:r>
          </a:p>
        </p:txBody>
      </p:sp>
      <p:sp>
        <p:nvSpPr>
          <p:cNvPr id="27" name="26 Rectángulo"/>
          <p:cNvSpPr/>
          <p:nvPr/>
        </p:nvSpPr>
        <p:spPr>
          <a:xfrm>
            <a:off x="2771800" y="3501008"/>
            <a:ext cx="1696298" cy="369332"/>
          </a:xfrm>
          <a:prstGeom prst="rect">
            <a:avLst/>
          </a:prstGeom>
        </p:spPr>
        <p:txBody>
          <a:bodyPr wrap="none">
            <a:spAutoFit/>
          </a:bodyPr>
          <a:lstStyle/>
          <a:p>
            <a:r>
              <a:rPr lang="es-ES" i="1" dirty="0" smtClean="0"/>
              <a:t>E. </a:t>
            </a:r>
            <a:r>
              <a:rPr lang="es-ES" i="1" dirty="0" err="1" smtClean="0"/>
              <a:t>coli</a:t>
            </a:r>
            <a:r>
              <a:rPr lang="es-ES" dirty="0" smtClean="0"/>
              <a:t> = 15,83</a:t>
            </a:r>
            <a:endParaRPr lang="es-ES" dirty="0"/>
          </a:p>
        </p:txBody>
      </p:sp>
      <p:graphicFrame>
        <p:nvGraphicFramePr>
          <p:cNvPr id="28" name="27 Gráfico"/>
          <p:cNvGraphicFramePr/>
          <p:nvPr/>
        </p:nvGraphicFramePr>
        <p:xfrm>
          <a:off x="467544" y="908720"/>
          <a:ext cx="7992888" cy="4896544"/>
        </p:xfrm>
        <a:graphic>
          <a:graphicData uri="http://schemas.openxmlformats.org/drawingml/2006/chart">
            <c:chart xmlns:c="http://schemas.openxmlformats.org/drawingml/2006/chart" xmlns:r="http://schemas.openxmlformats.org/officeDocument/2006/relationships" r:id="rId5"/>
          </a:graphicData>
        </a:graphic>
      </p:graphicFrame>
      <p:sp>
        <p:nvSpPr>
          <p:cNvPr id="29" name="28 Rectángulo redondeado"/>
          <p:cNvSpPr/>
          <p:nvPr/>
        </p:nvSpPr>
        <p:spPr>
          <a:xfrm>
            <a:off x="467544" y="5805264"/>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 </a:t>
            </a:r>
            <a:r>
              <a:rPr lang="es-ES" sz="1200" b="1" i="1" dirty="0" smtClean="0">
                <a:solidFill>
                  <a:schemeClr val="bg2">
                    <a:lumMod val="10000"/>
                  </a:schemeClr>
                </a:solidFill>
              </a:rPr>
              <a:t>E. </a:t>
            </a:r>
            <a:r>
              <a:rPr lang="es-ES" sz="1200" b="1" i="1" dirty="0" err="1" smtClean="0">
                <a:solidFill>
                  <a:schemeClr val="bg2">
                    <a:lumMod val="10000"/>
                  </a:schemeClr>
                </a:solidFill>
              </a:rPr>
              <a:t>coli</a:t>
            </a:r>
            <a:r>
              <a:rPr lang="es-ES" sz="1200" b="1" i="1" dirty="0" smtClean="0">
                <a:solidFill>
                  <a:schemeClr val="bg2">
                    <a:lumMod val="10000"/>
                  </a:schemeClr>
                </a:solidFill>
              </a:rPr>
              <a:t> </a:t>
            </a:r>
            <a:r>
              <a:rPr lang="es-ES" sz="1200" b="1" dirty="0" smtClean="0">
                <a:solidFill>
                  <a:schemeClr val="bg2">
                    <a:lumMod val="10000"/>
                  </a:schemeClr>
                </a:solidFill>
              </a:rPr>
              <a:t>y </a:t>
            </a:r>
            <a:r>
              <a:rPr lang="es-ES" sz="1200" b="1" i="1" dirty="0" smtClean="0">
                <a:solidFill>
                  <a:schemeClr val="bg2">
                    <a:lumMod val="10000"/>
                  </a:schemeClr>
                </a:solidFill>
              </a:rPr>
              <a:t>N. </a:t>
            </a:r>
            <a:r>
              <a:rPr lang="es-ES" sz="1200" b="1" i="1" dirty="0" err="1" smtClean="0">
                <a:solidFill>
                  <a:schemeClr val="bg2">
                    <a:lumMod val="10000"/>
                  </a:schemeClr>
                </a:solidFill>
              </a:rPr>
              <a:t>gonorrhoeae</a:t>
            </a:r>
            <a:r>
              <a:rPr lang="es-ES" sz="1200" dirty="0" smtClean="0">
                <a:solidFill>
                  <a:schemeClr val="bg2">
                    <a:lumMod val="10000"/>
                  </a:schemeClr>
                </a:solidFill>
              </a:rPr>
              <a:t>, obtenidas mediante PCR en tiempo real utilizando las sondas ECO y NGH.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dirty="0">
              <a:solidFill>
                <a:schemeClr val="bg2">
                  <a:lumMod val="10000"/>
                </a:schemeClr>
              </a:solidFill>
            </a:endParaRPr>
          </a:p>
        </p:txBody>
      </p:sp>
      <p:sp>
        <p:nvSpPr>
          <p:cNvPr id="30" name="16 Rectángulo"/>
          <p:cNvSpPr/>
          <p:nvPr/>
        </p:nvSpPr>
        <p:spPr>
          <a:xfrm>
            <a:off x="4283968" y="1700808"/>
            <a:ext cx="769763"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800" b="1" dirty="0" smtClean="0">
                <a:solidFill>
                  <a:srgbClr val="B83D68">
                    <a:lumMod val="75000"/>
                  </a:srgbClr>
                </a:solidFill>
              </a:rPr>
              <a:t>NGH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0" nodeType="clickEffect">
                                  <p:stCondLst>
                                    <p:cond delay="0"/>
                                  </p:stCondLst>
                                  <p:childTnLst>
                                    <p:animEffect transition="out" filter="checkerboard(across)">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5"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heckerboard(across)">
                                      <p:cBhvr>
                                        <p:cTn id="41" dur="500"/>
                                        <p:tgtEl>
                                          <p:spTgt spid="2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heckerboard(across)">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2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20"/>
                                        </p:tgtEl>
                                      </p:cBhvr>
                                    </p:animEffect>
                                    <p:set>
                                      <p:cBhvr>
                                        <p:cTn id="73" dur="1" fill="hold">
                                          <p:stCondLst>
                                            <p:cond delay="499"/>
                                          </p:stCondLst>
                                        </p:cTn>
                                        <p:tgtEl>
                                          <p:spTgt spid="20"/>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checkerboard(across)">
                                      <p:cBhvr>
                                        <p:cTn id="81" dur="500"/>
                                        <p:tgtEl>
                                          <p:spTgt spid="28"/>
                                        </p:tgtEl>
                                      </p:cBhvr>
                                    </p:animEffect>
                                  </p:childTnLst>
                                </p:cTn>
                              </p:par>
                              <p:par>
                                <p:cTn id="82" presetID="5" presetClass="entr" presetSubtype="10" fill="hold" grpId="2"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heckerboard(across)">
                                      <p:cBhvr>
                                        <p:cTn id="84" dur="5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5" grpId="0" animBg="1"/>
      <p:bldP spid="14" grpId="0"/>
      <p:bldP spid="14" grpId="1"/>
      <p:bldP spid="15" grpId="0"/>
      <p:bldP spid="15" grpId="1"/>
      <p:bldP spid="16" grpId="0"/>
      <p:bldP spid="16" grpId="1"/>
      <p:bldP spid="17" grpId="0"/>
      <p:bldP spid="17" grpId="1"/>
      <p:bldP spid="19" grpId="0"/>
      <p:bldP spid="19" grpId="1"/>
      <p:bldGraphic spid="20" grpId="0">
        <p:bldAsOne/>
      </p:bldGraphic>
      <p:bldGraphic spid="20" grpId="1">
        <p:bldAsOne/>
      </p:bldGraphic>
      <p:bldP spid="21" grpId="0" animBg="1"/>
      <p:bldP spid="21" grpId="1" animBg="1"/>
      <p:bldP spid="22" grpId="0"/>
      <p:bldP spid="22" grpId="1"/>
      <p:bldP spid="23" grpId="0"/>
      <p:bldP spid="23" grpId="1"/>
      <p:bldP spid="24" grpId="0"/>
      <p:bldP spid="24" grpId="1"/>
      <p:bldP spid="25" grpId="0"/>
      <p:bldP spid="25" grpId="1"/>
      <p:bldP spid="26" grpId="0"/>
      <p:bldP spid="26" grpId="1"/>
      <p:bldP spid="27" grpId="0"/>
      <p:bldP spid="27" grpId="1"/>
      <p:bldGraphic spid="28" grpId="0">
        <p:bldAsOne/>
      </p:bldGraphic>
      <p:bldP spid="29" grpId="2" animBg="1"/>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el mismo lado"/>
          <p:cNvSpPr/>
          <p:nvPr/>
        </p:nvSpPr>
        <p:spPr>
          <a:xfrm>
            <a:off x="467544" y="260648"/>
            <a:ext cx="7992888" cy="720080"/>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000" b="1" dirty="0" smtClean="0"/>
              <a:t>Determinación del límite de detección por diluciones seriadas de ADN</a:t>
            </a:r>
            <a:endParaRPr lang="es-ES" sz="2000" b="1" dirty="0"/>
          </a:p>
        </p:txBody>
      </p:sp>
      <p:graphicFrame>
        <p:nvGraphicFramePr>
          <p:cNvPr id="5" name="4 Gráfico"/>
          <p:cNvGraphicFramePr/>
          <p:nvPr/>
        </p:nvGraphicFramePr>
        <p:xfrm>
          <a:off x="467544" y="1052736"/>
          <a:ext cx="7992888" cy="4824176"/>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redondeado"/>
          <p:cNvSpPr/>
          <p:nvPr/>
        </p:nvSpPr>
        <p:spPr>
          <a:xfrm>
            <a:off x="467544" y="5877272"/>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del ensayo de límite de detección del sistema de PCR en tiempo real mediante diluciones seriadas de ADN de </a:t>
            </a:r>
            <a:r>
              <a:rPr lang="es-ES" sz="1200" i="1" dirty="0" smtClean="0">
                <a:solidFill>
                  <a:schemeClr val="bg2">
                    <a:lumMod val="10000"/>
                  </a:schemeClr>
                </a:solidFill>
              </a:rPr>
              <a:t>S. </a:t>
            </a:r>
            <a:r>
              <a:rPr lang="es-ES" sz="1200" i="1" dirty="0" err="1" smtClean="0">
                <a:solidFill>
                  <a:schemeClr val="bg2">
                    <a:lumMod val="10000"/>
                  </a:schemeClr>
                </a:solidFill>
              </a:rPr>
              <a:t>aureus</a:t>
            </a:r>
            <a:r>
              <a:rPr lang="es-ES" sz="1200" dirty="0" smtClean="0">
                <a:solidFill>
                  <a:schemeClr val="bg2">
                    <a:lumMod val="10000"/>
                  </a:schemeClr>
                </a:solidFill>
              </a:rPr>
              <a:t>, utilizando la sonda UNI.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dirty="0">
              <a:solidFill>
                <a:schemeClr val="bg2">
                  <a:lumMod val="10000"/>
                </a:schemeClr>
              </a:solidFill>
            </a:endParaRPr>
          </a:p>
        </p:txBody>
      </p:sp>
      <p:sp>
        <p:nvSpPr>
          <p:cNvPr id="14337" name="Rectangle 1"/>
          <p:cNvSpPr>
            <a:spLocks noChangeArrowheads="1"/>
          </p:cNvSpPr>
          <p:nvPr/>
        </p:nvSpPr>
        <p:spPr bwMode="auto">
          <a:xfrm>
            <a:off x="7209769" y="3334165"/>
            <a:ext cx="1250662" cy="12003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ctr" defTabSz="914400" rtl="0" eaLnBrk="1" fontAlgn="base" latinLnBrk="0" hangingPunct="1">
              <a:lnSpc>
                <a:spcPct val="150000"/>
              </a:lnSpc>
              <a:spcBef>
                <a:spcPct val="0"/>
              </a:spcBef>
              <a:spcAft>
                <a:spcPct val="0"/>
              </a:spcAft>
              <a:buClrTx/>
              <a:buSzTx/>
              <a:buFontTx/>
              <a:buNone/>
              <a:tabLst/>
            </a:pPr>
            <a:r>
              <a:rPr lang="es-ES" sz="1600" b="1" dirty="0" smtClean="0">
                <a:solidFill>
                  <a:schemeClr val="bg2">
                    <a:lumMod val="10000"/>
                  </a:schemeClr>
                </a:solidFill>
                <a:latin typeface="Arial" pitchFamily="34" charset="0"/>
                <a:ea typeface="Calibri" pitchFamily="34" charset="0"/>
                <a:cs typeface="Arial" pitchFamily="34" charset="0"/>
              </a:rPr>
              <a:t>Dilución 4</a:t>
            </a:r>
          </a:p>
          <a:p>
            <a:pPr marR="0" lvl="0" algn="ctr" defTabSz="914400" rtl="0" eaLnBrk="1" fontAlgn="base" latinLnBrk="0" hangingPunct="1">
              <a:lnSpc>
                <a:spcPct val="150000"/>
              </a:lnSpc>
              <a:spcBef>
                <a:spcPct val="0"/>
              </a:spcBef>
              <a:spcAft>
                <a:spcPct val="0"/>
              </a:spcAft>
              <a:buClrTx/>
              <a:buSzTx/>
              <a:buFontTx/>
              <a:buNone/>
              <a:tabLst/>
            </a:pPr>
            <a:r>
              <a:rPr lang="es-ES" sz="1600" b="1" dirty="0" smtClean="0">
                <a:solidFill>
                  <a:schemeClr val="bg2">
                    <a:lumMod val="10000"/>
                  </a:schemeClr>
                </a:solidFill>
                <a:latin typeface="Arial" pitchFamily="34" charset="0"/>
                <a:ea typeface="Calibri" pitchFamily="34" charset="0"/>
                <a:cs typeface="Arial" pitchFamily="34" charset="0"/>
              </a:rPr>
              <a:t>(</a:t>
            </a:r>
            <a:r>
              <a:rPr kumimoji="0" lang="es-ES" sz="1600"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1:160000)</a:t>
            </a:r>
            <a:endParaRPr lang="es-ES" sz="1050" b="1" dirty="0" smtClean="0">
              <a:solidFill>
                <a:schemeClr val="bg2">
                  <a:lumMod val="10000"/>
                </a:schemeClr>
              </a:solidFill>
              <a:latin typeface="Arial" pitchFamily="34" charset="0"/>
            </a:endParaRPr>
          </a:p>
          <a:p>
            <a:pPr marR="0" lvl="0" algn="ctr" defTabSz="914400" rtl="0" eaLnBrk="1" fontAlgn="base" latinLnBrk="0" hangingPunct="1">
              <a:lnSpc>
                <a:spcPct val="150000"/>
              </a:lnSpc>
              <a:spcBef>
                <a:spcPct val="0"/>
              </a:spcBef>
              <a:spcAft>
                <a:spcPct val="0"/>
              </a:spcAft>
              <a:buClrTx/>
              <a:buSzTx/>
              <a:buFontTx/>
              <a:buNone/>
              <a:tabLst/>
            </a:pPr>
            <a:r>
              <a:rPr kumimoji="0" lang="es-ES" sz="1600"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31,25 </a:t>
            </a:r>
            <a:r>
              <a:rPr kumimoji="0" lang="es-ES" sz="1600" b="1" i="0" u="none" strike="noStrike" cap="none" normalizeH="0" baseline="0" dirty="0" err="1" smtClean="0">
                <a:ln>
                  <a:noFill/>
                </a:ln>
                <a:solidFill>
                  <a:schemeClr val="bg2">
                    <a:lumMod val="10000"/>
                  </a:schemeClr>
                </a:solidFill>
                <a:effectLst/>
                <a:latin typeface="Arial" pitchFamily="34" charset="0"/>
                <a:ea typeface="Calibri" pitchFamily="34" charset="0"/>
                <a:cs typeface="Arial" pitchFamily="34" charset="0"/>
              </a:rPr>
              <a:t>fg</a:t>
            </a:r>
            <a:r>
              <a:rPr kumimoji="0" lang="es-ES" sz="1600"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/µL</a:t>
            </a:r>
            <a:endParaRPr kumimoji="0" lang="es-ES" sz="2400" b="1" i="0" u="none" strike="noStrike" cap="none" normalizeH="0" baseline="0" dirty="0" smtClean="0">
              <a:ln>
                <a:noFill/>
              </a:ln>
              <a:solidFill>
                <a:schemeClr val="bg2">
                  <a:lumMod val="10000"/>
                </a:schemeClr>
              </a:solidFill>
              <a:effectLst/>
              <a:latin typeface="Arial" pitchFamily="34" charset="0"/>
            </a:endParaRPr>
          </a:p>
        </p:txBody>
      </p:sp>
      <p:graphicFrame>
        <p:nvGraphicFramePr>
          <p:cNvPr id="8" name="7 Gráfico"/>
          <p:cNvGraphicFramePr/>
          <p:nvPr/>
        </p:nvGraphicFramePr>
        <p:xfrm>
          <a:off x="467544" y="1052736"/>
          <a:ext cx="7992888" cy="4824536"/>
        </p:xfrm>
        <a:graphic>
          <a:graphicData uri="http://schemas.openxmlformats.org/drawingml/2006/chart">
            <c:chart xmlns:c="http://schemas.openxmlformats.org/drawingml/2006/chart" xmlns:r="http://schemas.openxmlformats.org/officeDocument/2006/relationships" r:id="rId4"/>
          </a:graphicData>
        </a:graphic>
      </p:graphicFrame>
      <p:sp>
        <p:nvSpPr>
          <p:cNvPr id="10" name="9 Rectángulo"/>
          <p:cNvSpPr/>
          <p:nvPr/>
        </p:nvSpPr>
        <p:spPr>
          <a:xfrm>
            <a:off x="2123728" y="3212976"/>
            <a:ext cx="1584176" cy="36004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2195736" y="3573016"/>
            <a:ext cx="1473480" cy="1061829"/>
          </a:xfrm>
          <a:prstGeom prst="rect">
            <a:avLst/>
          </a:prstGeom>
          <a:noFill/>
        </p:spPr>
        <p:txBody>
          <a:bodyPr wrap="none" rtlCol="0">
            <a:spAutoFit/>
          </a:bodyPr>
          <a:lstStyle/>
          <a:p>
            <a:pPr>
              <a:lnSpc>
                <a:spcPct val="150000"/>
              </a:lnSpc>
            </a:pPr>
            <a:r>
              <a:rPr lang="es-ES_tradnl" sz="1400" dirty="0" smtClean="0"/>
              <a:t>E=10</a:t>
            </a:r>
            <a:r>
              <a:rPr lang="es-ES_tradnl" sz="1400" baseline="30000" dirty="0" smtClean="0"/>
              <a:t>-1/m</a:t>
            </a:r>
          </a:p>
          <a:p>
            <a:pPr>
              <a:lnSpc>
                <a:spcPct val="150000"/>
              </a:lnSpc>
            </a:pPr>
            <a:r>
              <a:rPr lang="es-ES_tradnl" sz="1400" dirty="0" smtClean="0"/>
              <a:t>E = 1,9818</a:t>
            </a:r>
            <a:endParaRPr lang="es-ES" sz="1400" dirty="0" smtClean="0"/>
          </a:p>
          <a:p>
            <a:pPr>
              <a:lnSpc>
                <a:spcPct val="150000"/>
              </a:lnSpc>
            </a:pPr>
            <a:r>
              <a:rPr lang="es-ES" sz="1400" dirty="0" smtClean="0"/>
              <a:t>%E = (E-1)x100</a:t>
            </a:r>
          </a:p>
        </p:txBody>
      </p:sp>
      <p:sp>
        <p:nvSpPr>
          <p:cNvPr id="12" name="11 Rectángulo"/>
          <p:cNvSpPr/>
          <p:nvPr/>
        </p:nvSpPr>
        <p:spPr>
          <a:xfrm>
            <a:off x="2195736" y="3717032"/>
            <a:ext cx="1440160" cy="461665"/>
          </a:xfrm>
          <a:prstGeom prst="rect">
            <a:avLst/>
          </a:prstGeom>
          <a:ln>
            <a:solidFill>
              <a:schemeClr val="accent1">
                <a:lumMod val="75000"/>
              </a:schemeClr>
            </a:solidFill>
          </a:ln>
        </p:spPr>
        <p:txBody>
          <a:bodyPr wrap="square">
            <a:spAutoFit/>
          </a:bodyPr>
          <a:lstStyle/>
          <a:p>
            <a:pPr algn="ctr">
              <a:lnSpc>
                <a:spcPct val="150000"/>
              </a:lnSpc>
            </a:pPr>
            <a:r>
              <a:rPr lang="es-ES" sz="1600" dirty="0" smtClean="0"/>
              <a:t>%E = 98,18%</a:t>
            </a:r>
          </a:p>
        </p:txBody>
      </p:sp>
      <p:sp>
        <p:nvSpPr>
          <p:cNvPr id="13" name="12 Rectángulo"/>
          <p:cNvSpPr/>
          <p:nvPr/>
        </p:nvSpPr>
        <p:spPr>
          <a:xfrm>
            <a:off x="6372200" y="2924944"/>
            <a:ext cx="2304256"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1600" b="1" dirty="0" smtClean="0"/>
              <a:t>Con cantidades menores: la relación </a:t>
            </a:r>
            <a:r>
              <a:rPr lang="es-ES" sz="1600" b="1" i="1" dirty="0" err="1" smtClean="0"/>
              <a:t>Ct</a:t>
            </a:r>
            <a:r>
              <a:rPr lang="es-ES" sz="1600" b="1" dirty="0" smtClean="0"/>
              <a:t> y cantidad de templado inicial se vuelve no lineal. </a:t>
            </a:r>
            <a:endParaRPr lang="es-ES" sz="1600" b="1" dirty="0"/>
          </a:p>
        </p:txBody>
      </p:sp>
      <p:sp>
        <p:nvSpPr>
          <p:cNvPr id="14" name="13 Rectángulo"/>
          <p:cNvSpPr/>
          <p:nvPr/>
        </p:nvSpPr>
        <p:spPr>
          <a:xfrm>
            <a:off x="1403648" y="2226350"/>
            <a:ext cx="2304256" cy="33855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1600" b="1" dirty="0" smtClean="0"/>
              <a:t>Ensayo optimizado</a:t>
            </a:r>
            <a:endParaRPr lang="es-ES" sz="1600" b="1" dirty="0"/>
          </a:p>
        </p:txBody>
      </p:sp>
      <p:sp>
        <p:nvSpPr>
          <p:cNvPr id="15" name="14 Rectángulo redondeado"/>
          <p:cNvSpPr/>
          <p:nvPr/>
        </p:nvSpPr>
        <p:spPr>
          <a:xfrm>
            <a:off x="467544" y="5877272"/>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bg2">
                    <a:lumMod val="10000"/>
                  </a:schemeClr>
                </a:solidFill>
              </a:rPr>
              <a:t>Curva de calibración a partir del ensayo de límite de detección del sistema de PCR en tiempo real mediante diluciones seriadas de ADN de </a:t>
            </a:r>
            <a:r>
              <a:rPr lang="es-ES" sz="1400" b="1" i="1" dirty="0" smtClean="0">
                <a:solidFill>
                  <a:schemeClr val="bg2">
                    <a:lumMod val="10000"/>
                  </a:schemeClr>
                </a:solidFill>
              </a:rPr>
              <a:t>S. </a:t>
            </a:r>
            <a:r>
              <a:rPr lang="es-ES" sz="1400" b="1" i="1" dirty="0" err="1" smtClean="0">
                <a:solidFill>
                  <a:schemeClr val="bg2">
                    <a:lumMod val="10000"/>
                  </a:schemeClr>
                </a:solidFill>
              </a:rPr>
              <a:t>aureus</a:t>
            </a:r>
            <a:r>
              <a:rPr lang="es-ES" sz="1400" b="1" dirty="0" smtClean="0">
                <a:solidFill>
                  <a:schemeClr val="bg2">
                    <a:lumMod val="10000"/>
                  </a:schemeClr>
                </a:solidFill>
              </a:rPr>
              <a:t>.</a:t>
            </a:r>
            <a:endParaRPr lang="es-ES" sz="1400"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childTnLst>
                                    <p:animEffect transition="out" filter="checkerboard(across)">
                                      <p:cBhvr>
                                        <p:cTn id="10" dur="500"/>
                                        <p:tgtEl>
                                          <p:spTgt spid="14337"/>
                                        </p:tgtEl>
                                      </p:cBhvr>
                                    </p:animEffect>
                                    <p:set>
                                      <p:cBhvr>
                                        <p:cTn id="11" dur="1" fill="hold">
                                          <p:stCondLst>
                                            <p:cond delay="499"/>
                                          </p:stCondLst>
                                        </p:cTn>
                                        <p:tgtEl>
                                          <p:spTgt spid="14337"/>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5" presetClass="exit" presetSubtype="10" fill="hold" grpId="0" nodeType="withEffect">
                                  <p:stCondLst>
                                    <p:cond delay="0"/>
                                  </p:stCondLst>
                                  <p:childTnLst>
                                    <p:animEffect transition="out" filter="checkerboard(across)">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5" presetClass="exit" presetSubtype="10" fill="hold" grpId="0" nodeType="withEffect">
                                  <p:stCondLst>
                                    <p:cond delay="0"/>
                                  </p:stCondLst>
                                  <p:childTnLst>
                                    <p:animEffect transition="out" filter="checkerboard(across)">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5"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par>
                                <p:cTn id="27" presetID="5" presetClass="entr" presetSubtype="10"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14337" grpId="0"/>
      <p:bldP spid="14337" grpId="1"/>
      <p:bldGraphic spid="8" grpId="0">
        <p:bldAsOne/>
      </p:bldGraphic>
      <p:bldP spid="10" grpId="0" animBg="1"/>
      <p:bldP spid="11" grpId="0"/>
      <p:bldP spid="12" grpId="0" animBg="1"/>
      <p:bldP spid="12" grpId="1" animBg="1"/>
      <p:bldP spid="13" grpId="0" animBg="1"/>
      <p:bldP spid="13" grpId="1" animBg="1"/>
      <p:bldP spid="14"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el mismo lado"/>
          <p:cNvSpPr/>
          <p:nvPr/>
        </p:nvSpPr>
        <p:spPr>
          <a:xfrm>
            <a:off x="467544" y="260648"/>
            <a:ext cx="7992888" cy="720080"/>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000" b="1" dirty="0" smtClean="0"/>
              <a:t>Determinación del límite de detección por conteo de unidades formadoras de colonias (UFC)</a:t>
            </a:r>
            <a:endParaRPr lang="es-ES" sz="2000" b="1" dirty="0"/>
          </a:p>
        </p:txBody>
      </p:sp>
      <p:sp>
        <p:nvSpPr>
          <p:cNvPr id="6" name="5 Rectángulo redondeado"/>
          <p:cNvSpPr/>
          <p:nvPr/>
        </p:nvSpPr>
        <p:spPr>
          <a:xfrm>
            <a:off x="467544" y="5589240"/>
            <a:ext cx="43924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bg2">
                    <a:lumMod val="10000"/>
                  </a:schemeClr>
                </a:solidFill>
              </a:rPr>
              <a:t>Resultados de la siembra por triplicado de las diluciones sucesivas de cultivo puro de </a:t>
            </a:r>
            <a:r>
              <a:rPr lang="es-ES" sz="1400" b="1" i="1" dirty="0" smtClean="0">
                <a:solidFill>
                  <a:schemeClr val="bg2">
                    <a:lumMod val="10000"/>
                  </a:schemeClr>
                </a:solidFill>
              </a:rPr>
              <a:t>S. </a:t>
            </a:r>
            <a:r>
              <a:rPr lang="es-ES" sz="1400" b="1" i="1" dirty="0" err="1" smtClean="0">
                <a:solidFill>
                  <a:schemeClr val="bg2">
                    <a:lumMod val="10000"/>
                  </a:schemeClr>
                </a:solidFill>
              </a:rPr>
              <a:t>aureus</a:t>
            </a:r>
            <a:r>
              <a:rPr lang="es-ES" sz="1400" b="1" dirty="0" smtClean="0">
                <a:solidFill>
                  <a:schemeClr val="bg2">
                    <a:lumMod val="10000"/>
                  </a:schemeClr>
                </a:solidFill>
              </a:rPr>
              <a:t> en </a:t>
            </a:r>
            <a:r>
              <a:rPr lang="es-ES" sz="1400" b="1" dirty="0" err="1" smtClean="0">
                <a:solidFill>
                  <a:schemeClr val="bg2">
                    <a:lumMod val="10000"/>
                  </a:schemeClr>
                </a:solidFill>
              </a:rPr>
              <a:t>agar</a:t>
            </a:r>
            <a:r>
              <a:rPr lang="es-ES" sz="1400" b="1" dirty="0" smtClean="0">
                <a:solidFill>
                  <a:schemeClr val="bg2">
                    <a:lumMod val="10000"/>
                  </a:schemeClr>
                </a:solidFill>
              </a:rPr>
              <a:t> manitol.</a:t>
            </a:r>
            <a:endParaRPr lang="es-ES" sz="1400" b="1" dirty="0">
              <a:solidFill>
                <a:schemeClr val="bg2">
                  <a:lumMod val="10000"/>
                </a:schemeClr>
              </a:solidFill>
            </a:endParaRPr>
          </a:p>
        </p:txBody>
      </p:sp>
      <p:pic>
        <p:nvPicPr>
          <p:cNvPr id="13" name="12 Imagen"/>
          <p:cNvPicPr/>
          <p:nvPr/>
        </p:nvPicPr>
        <p:blipFill>
          <a:blip r:embed="rId3" cstate="print"/>
          <a:srcRect l="1875" t="6667" r="3750" b="4722"/>
          <a:stretch>
            <a:fillRect/>
          </a:stretch>
        </p:blipFill>
        <p:spPr bwMode="auto">
          <a:xfrm>
            <a:off x="251520" y="1484784"/>
            <a:ext cx="5400600" cy="4032088"/>
          </a:xfrm>
          <a:prstGeom prst="rect">
            <a:avLst/>
          </a:prstGeom>
          <a:noFill/>
        </p:spPr>
      </p:pic>
      <p:graphicFrame>
        <p:nvGraphicFramePr>
          <p:cNvPr id="14" name="13 Tabla"/>
          <p:cNvGraphicFramePr>
            <a:graphicFrameLocks noGrp="1"/>
          </p:cNvGraphicFramePr>
          <p:nvPr/>
        </p:nvGraphicFramePr>
        <p:xfrm>
          <a:off x="4932040" y="3645024"/>
          <a:ext cx="3744416" cy="2160240"/>
        </p:xfrm>
        <a:graphic>
          <a:graphicData uri="http://schemas.openxmlformats.org/drawingml/2006/table">
            <a:tbl>
              <a:tblPr>
                <a:tableStyleId>{BDBED569-4797-4DF1-A0F4-6AAB3CD982D8}</a:tableStyleId>
              </a:tblPr>
              <a:tblGrid>
                <a:gridCol w="1206886"/>
                <a:gridCol w="1355769"/>
                <a:gridCol w="1181761"/>
              </a:tblGrid>
              <a:tr h="360040">
                <a:tc>
                  <a:txBody>
                    <a:bodyPr/>
                    <a:lstStyle/>
                    <a:p>
                      <a:pPr algn="ctr">
                        <a:lnSpc>
                          <a:spcPct val="115000"/>
                        </a:lnSpc>
                        <a:spcAft>
                          <a:spcPts val="600"/>
                        </a:spcAft>
                      </a:pPr>
                      <a:r>
                        <a:rPr lang="es-ES" sz="1600" dirty="0"/>
                        <a:t>Dilución</a:t>
                      </a:r>
                      <a:endParaRPr lang="es-ES" sz="1800" dirty="0">
                        <a:latin typeface="Arial"/>
                        <a:ea typeface="Calibri"/>
                        <a:cs typeface="Times New Roman"/>
                      </a:endParaRPr>
                    </a:p>
                  </a:txBody>
                  <a:tcPr marL="68580" marR="68580" marT="0" marB="0" anchor="ctr">
                    <a:solidFill>
                      <a:schemeClr val="accent4">
                        <a:lumMod val="60000"/>
                        <a:lumOff val="40000"/>
                      </a:schemeClr>
                    </a:solidFill>
                  </a:tcPr>
                </a:tc>
                <a:tc>
                  <a:txBody>
                    <a:bodyPr/>
                    <a:lstStyle/>
                    <a:p>
                      <a:pPr algn="ctr">
                        <a:lnSpc>
                          <a:spcPct val="115000"/>
                        </a:lnSpc>
                        <a:spcAft>
                          <a:spcPts val="600"/>
                        </a:spcAft>
                      </a:pPr>
                      <a:r>
                        <a:rPr lang="es-ES" sz="1600" dirty="0"/>
                        <a:t>Promedio</a:t>
                      </a:r>
                      <a:endParaRPr lang="es-ES" sz="1800" dirty="0">
                        <a:latin typeface="Arial"/>
                        <a:ea typeface="Calibri"/>
                        <a:cs typeface="Times New Roman"/>
                      </a:endParaRPr>
                    </a:p>
                  </a:txBody>
                  <a:tcPr marL="68580" marR="68580" marT="0" marB="0" anchor="ctr">
                    <a:solidFill>
                      <a:schemeClr val="accent4">
                        <a:lumMod val="60000"/>
                        <a:lumOff val="40000"/>
                      </a:schemeClr>
                    </a:solidFill>
                  </a:tcPr>
                </a:tc>
                <a:tc>
                  <a:txBody>
                    <a:bodyPr/>
                    <a:lstStyle/>
                    <a:p>
                      <a:pPr algn="ctr">
                        <a:lnSpc>
                          <a:spcPct val="115000"/>
                        </a:lnSpc>
                        <a:spcAft>
                          <a:spcPts val="600"/>
                        </a:spcAft>
                      </a:pPr>
                      <a:r>
                        <a:rPr lang="es-ES" sz="1600" dirty="0"/>
                        <a:t>UFC/</a:t>
                      </a:r>
                      <a:r>
                        <a:rPr lang="es-ES" sz="1600" dirty="0" err="1"/>
                        <a:t>mL</a:t>
                      </a:r>
                      <a:endParaRPr lang="es-ES" sz="1800" dirty="0">
                        <a:latin typeface="Arial"/>
                        <a:ea typeface="Calibri"/>
                        <a:cs typeface="Times New Roman"/>
                      </a:endParaRPr>
                    </a:p>
                  </a:txBody>
                  <a:tcPr marL="68580" marR="68580" marT="0" marB="0" anchor="ctr">
                    <a:solidFill>
                      <a:schemeClr val="accent4">
                        <a:lumMod val="60000"/>
                        <a:lumOff val="40000"/>
                      </a:schemeClr>
                    </a:solidFill>
                  </a:tcPr>
                </a:tc>
              </a:tr>
              <a:tr h="360040">
                <a:tc>
                  <a:txBody>
                    <a:bodyPr/>
                    <a:lstStyle/>
                    <a:p>
                      <a:pPr algn="ctr">
                        <a:lnSpc>
                          <a:spcPct val="115000"/>
                        </a:lnSpc>
                        <a:spcAft>
                          <a:spcPts val="0"/>
                        </a:spcAft>
                      </a:pPr>
                      <a:r>
                        <a:rPr lang="es-ES" sz="1600"/>
                        <a:t>10</a:t>
                      </a:r>
                      <a:r>
                        <a:rPr lang="es-ES" sz="1600" baseline="30000"/>
                        <a:t>-4</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-5</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125,33</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4170</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-6</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3</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100</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-7</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0,667</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20</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-8</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0</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0</a:t>
                      </a:r>
                      <a:endParaRPr lang="es-ES" sz="1800" dirty="0">
                        <a:latin typeface="Arial"/>
                        <a:ea typeface="Calibri"/>
                        <a:cs typeface="Times New Roman"/>
                      </a:endParaRPr>
                    </a:p>
                  </a:txBody>
                  <a:tcPr marL="68580" marR="68580" marT="0" marB="0" anchor="ctr"/>
                </a:tc>
              </a:tr>
            </a:tbl>
          </a:graphicData>
        </a:graphic>
      </p:graphicFrame>
      <p:sp>
        <p:nvSpPr>
          <p:cNvPr id="15" name="14 Rectángulo redondeado"/>
          <p:cNvSpPr/>
          <p:nvPr/>
        </p:nvSpPr>
        <p:spPr>
          <a:xfrm>
            <a:off x="5868144" y="2060848"/>
            <a:ext cx="2808312" cy="1368152"/>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bg2">
                    <a:lumMod val="10000"/>
                  </a:schemeClr>
                </a:solidFill>
              </a:rPr>
              <a:t>Recuento de UFC y resultados del cálculo para la obtención de UFC/</a:t>
            </a:r>
            <a:r>
              <a:rPr lang="es-ES" sz="1400" b="1" dirty="0" err="1" smtClean="0">
                <a:solidFill>
                  <a:schemeClr val="bg2">
                    <a:lumMod val="10000"/>
                  </a:schemeClr>
                </a:solidFill>
              </a:rPr>
              <a:t>mL</a:t>
            </a:r>
            <a:r>
              <a:rPr lang="es-ES" sz="1400" b="1" dirty="0" smtClean="0">
                <a:solidFill>
                  <a:schemeClr val="bg2">
                    <a:lumMod val="10000"/>
                  </a:schemeClr>
                </a:solidFill>
              </a:rPr>
              <a:t> en diluciones sucesivas de cultivo puro de </a:t>
            </a:r>
            <a:r>
              <a:rPr lang="es-ES" sz="1400" b="1" i="1" dirty="0" smtClean="0">
                <a:solidFill>
                  <a:schemeClr val="bg2">
                    <a:lumMod val="10000"/>
                  </a:schemeClr>
                </a:solidFill>
              </a:rPr>
              <a:t>S. </a:t>
            </a:r>
            <a:r>
              <a:rPr lang="es-ES" sz="1400" b="1" i="1" dirty="0" err="1" smtClean="0">
                <a:solidFill>
                  <a:schemeClr val="bg2">
                    <a:lumMod val="10000"/>
                  </a:schemeClr>
                </a:solidFill>
              </a:rPr>
              <a:t>aureus</a:t>
            </a:r>
            <a:r>
              <a:rPr lang="es-ES" sz="1400" b="1" dirty="0" smtClean="0">
                <a:solidFill>
                  <a:schemeClr val="bg2">
                    <a:lumMod val="10000"/>
                  </a:schemeClr>
                </a:solidFill>
              </a:rPr>
              <a:t> en </a:t>
            </a:r>
            <a:r>
              <a:rPr lang="es-ES" sz="1400" b="1" dirty="0" err="1" smtClean="0">
                <a:solidFill>
                  <a:schemeClr val="bg2">
                    <a:lumMod val="10000"/>
                  </a:schemeClr>
                </a:solidFill>
              </a:rPr>
              <a:t>agar</a:t>
            </a:r>
            <a:r>
              <a:rPr lang="es-ES" sz="1400" b="1" dirty="0" smtClean="0">
                <a:solidFill>
                  <a:schemeClr val="bg2">
                    <a:lumMod val="10000"/>
                  </a:schemeClr>
                </a:solidFill>
              </a:rPr>
              <a:t> manitol.</a:t>
            </a:r>
            <a:endParaRPr lang="es-ES" sz="1400" b="1" dirty="0">
              <a:solidFill>
                <a:schemeClr val="bg2">
                  <a:lumMod val="10000"/>
                </a:schemeClr>
              </a:solidFill>
            </a:endParaRPr>
          </a:p>
        </p:txBody>
      </p:sp>
      <p:pic>
        <p:nvPicPr>
          <p:cNvPr id="16" name="15 Imagen"/>
          <p:cNvPicPr/>
          <p:nvPr/>
        </p:nvPicPr>
        <p:blipFill>
          <a:blip r:embed="rId4" cstate="print"/>
          <a:srcRect l="1875" t="6667" r="3750" b="5000"/>
          <a:stretch>
            <a:fillRect/>
          </a:stretch>
        </p:blipFill>
        <p:spPr bwMode="auto">
          <a:xfrm>
            <a:off x="251520" y="1484784"/>
            <a:ext cx="5400600" cy="4032448"/>
          </a:xfrm>
          <a:prstGeom prst="rect">
            <a:avLst/>
          </a:prstGeom>
          <a:noFill/>
        </p:spPr>
      </p:pic>
      <p:sp>
        <p:nvSpPr>
          <p:cNvPr id="17" name="16 Rectángulo redondeado"/>
          <p:cNvSpPr/>
          <p:nvPr/>
        </p:nvSpPr>
        <p:spPr>
          <a:xfrm>
            <a:off x="467544" y="5589240"/>
            <a:ext cx="43924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bg2">
                    <a:lumMod val="10000"/>
                  </a:schemeClr>
                </a:solidFill>
              </a:rPr>
              <a:t>Resultados de la siembra por triplicado de las diluciones sucesivas de cultivo puro de </a:t>
            </a:r>
            <a:r>
              <a:rPr lang="es-ES" sz="1400" b="1" i="1" dirty="0" smtClean="0">
                <a:solidFill>
                  <a:schemeClr val="bg2">
                    <a:lumMod val="10000"/>
                  </a:schemeClr>
                </a:solidFill>
              </a:rPr>
              <a:t>S. </a:t>
            </a:r>
            <a:r>
              <a:rPr lang="es-ES" sz="1400" b="1" i="1" dirty="0" err="1" smtClean="0">
                <a:solidFill>
                  <a:schemeClr val="bg2">
                    <a:lumMod val="10000"/>
                  </a:schemeClr>
                </a:solidFill>
              </a:rPr>
              <a:t>aureus</a:t>
            </a:r>
            <a:r>
              <a:rPr lang="es-ES" sz="1400" b="1" dirty="0" smtClean="0">
                <a:solidFill>
                  <a:schemeClr val="bg2">
                    <a:lumMod val="10000"/>
                  </a:schemeClr>
                </a:solidFill>
              </a:rPr>
              <a:t> en </a:t>
            </a:r>
            <a:r>
              <a:rPr lang="es-ES" sz="1400" b="1" dirty="0" err="1" smtClean="0">
                <a:solidFill>
                  <a:schemeClr val="bg2">
                    <a:lumMod val="10000"/>
                  </a:schemeClr>
                </a:solidFill>
              </a:rPr>
              <a:t>agar</a:t>
            </a:r>
            <a:r>
              <a:rPr lang="es-ES" sz="1400" b="1" dirty="0" smtClean="0">
                <a:solidFill>
                  <a:schemeClr val="bg2">
                    <a:lumMod val="10000"/>
                  </a:schemeClr>
                </a:solidFill>
              </a:rPr>
              <a:t> sangre.</a:t>
            </a:r>
            <a:endParaRPr lang="es-ES" sz="1400" b="1" dirty="0">
              <a:solidFill>
                <a:schemeClr val="bg2">
                  <a:lumMod val="10000"/>
                </a:schemeClr>
              </a:solidFill>
            </a:endParaRPr>
          </a:p>
        </p:txBody>
      </p:sp>
      <p:sp>
        <p:nvSpPr>
          <p:cNvPr id="18" name="17 Rectángulo redondeado"/>
          <p:cNvSpPr/>
          <p:nvPr/>
        </p:nvSpPr>
        <p:spPr>
          <a:xfrm>
            <a:off x="5868144" y="2060848"/>
            <a:ext cx="2808312" cy="1368152"/>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bg2">
                    <a:lumMod val="10000"/>
                  </a:schemeClr>
                </a:solidFill>
              </a:rPr>
              <a:t>Recuento de UFC y resultados del cálculo para la obtención de UFC/</a:t>
            </a:r>
            <a:r>
              <a:rPr lang="es-ES" sz="1400" b="1" dirty="0" err="1" smtClean="0">
                <a:solidFill>
                  <a:schemeClr val="bg2">
                    <a:lumMod val="10000"/>
                  </a:schemeClr>
                </a:solidFill>
              </a:rPr>
              <a:t>mL</a:t>
            </a:r>
            <a:r>
              <a:rPr lang="es-ES" sz="1400" b="1" dirty="0" smtClean="0">
                <a:solidFill>
                  <a:schemeClr val="bg2">
                    <a:lumMod val="10000"/>
                  </a:schemeClr>
                </a:solidFill>
              </a:rPr>
              <a:t> en diluciones sucesivas de cultivo puro de </a:t>
            </a:r>
            <a:r>
              <a:rPr lang="es-ES" sz="1400" b="1" i="1" dirty="0" smtClean="0">
                <a:solidFill>
                  <a:schemeClr val="bg2">
                    <a:lumMod val="10000"/>
                  </a:schemeClr>
                </a:solidFill>
              </a:rPr>
              <a:t>S. </a:t>
            </a:r>
            <a:r>
              <a:rPr lang="es-ES" sz="1400" b="1" i="1" dirty="0" err="1" smtClean="0">
                <a:solidFill>
                  <a:schemeClr val="bg2">
                    <a:lumMod val="10000"/>
                  </a:schemeClr>
                </a:solidFill>
              </a:rPr>
              <a:t>aureus</a:t>
            </a:r>
            <a:r>
              <a:rPr lang="es-ES" sz="1400" b="1" dirty="0" smtClean="0">
                <a:solidFill>
                  <a:schemeClr val="bg2">
                    <a:lumMod val="10000"/>
                  </a:schemeClr>
                </a:solidFill>
              </a:rPr>
              <a:t> en </a:t>
            </a:r>
            <a:r>
              <a:rPr lang="es-ES" sz="1400" b="1" dirty="0" err="1" smtClean="0">
                <a:solidFill>
                  <a:schemeClr val="bg2">
                    <a:lumMod val="10000"/>
                  </a:schemeClr>
                </a:solidFill>
              </a:rPr>
              <a:t>agar</a:t>
            </a:r>
            <a:r>
              <a:rPr lang="es-ES" sz="1400" b="1" dirty="0" smtClean="0">
                <a:solidFill>
                  <a:schemeClr val="bg2">
                    <a:lumMod val="10000"/>
                  </a:schemeClr>
                </a:solidFill>
              </a:rPr>
              <a:t> sangre.</a:t>
            </a:r>
            <a:endParaRPr lang="es-ES" sz="1400" b="1" dirty="0">
              <a:solidFill>
                <a:schemeClr val="bg2">
                  <a:lumMod val="10000"/>
                </a:schemeClr>
              </a:solidFill>
            </a:endParaRPr>
          </a:p>
        </p:txBody>
      </p:sp>
      <p:graphicFrame>
        <p:nvGraphicFramePr>
          <p:cNvPr id="19" name="18 Tabla"/>
          <p:cNvGraphicFramePr>
            <a:graphicFrameLocks noGrp="1"/>
          </p:cNvGraphicFramePr>
          <p:nvPr/>
        </p:nvGraphicFramePr>
        <p:xfrm>
          <a:off x="4932040" y="3645024"/>
          <a:ext cx="3744417" cy="2160240"/>
        </p:xfrm>
        <a:graphic>
          <a:graphicData uri="http://schemas.openxmlformats.org/drawingml/2006/table">
            <a:tbl>
              <a:tblPr>
                <a:tableStyleId>{BDBED569-4797-4DF1-A0F4-6AAB3CD982D8}</a:tableStyleId>
              </a:tblPr>
              <a:tblGrid>
                <a:gridCol w="1206886"/>
                <a:gridCol w="1355769"/>
                <a:gridCol w="1181762"/>
              </a:tblGrid>
              <a:tr h="360040">
                <a:tc>
                  <a:txBody>
                    <a:bodyPr/>
                    <a:lstStyle/>
                    <a:p>
                      <a:pPr algn="ctr">
                        <a:lnSpc>
                          <a:spcPct val="115000"/>
                        </a:lnSpc>
                        <a:spcAft>
                          <a:spcPts val="600"/>
                        </a:spcAft>
                      </a:pPr>
                      <a:r>
                        <a:rPr lang="es-ES" sz="1600" dirty="0"/>
                        <a:t>Dilución</a:t>
                      </a:r>
                      <a:endParaRPr lang="es-ES" sz="1800" dirty="0">
                        <a:latin typeface="Arial"/>
                        <a:ea typeface="Calibri"/>
                        <a:cs typeface="Times New Roman"/>
                      </a:endParaRPr>
                    </a:p>
                  </a:txBody>
                  <a:tcPr marL="68580" marR="68580" marT="0" marB="0" anchor="ctr">
                    <a:solidFill>
                      <a:schemeClr val="accent4">
                        <a:lumMod val="60000"/>
                        <a:lumOff val="40000"/>
                      </a:schemeClr>
                    </a:solidFill>
                  </a:tcPr>
                </a:tc>
                <a:tc>
                  <a:txBody>
                    <a:bodyPr/>
                    <a:lstStyle/>
                    <a:p>
                      <a:pPr algn="ctr">
                        <a:lnSpc>
                          <a:spcPct val="115000"/>
                        </a:lnSpc>
                        <a:spcAft>
                          <a:spcPts val="600"/>
                        </a:spcAft>
                      </a:pPr>
                      <a:r>
                        <a:rPr lang="es-ES" sz="1600" dirty="0"/>
                        <a:t>Promedio</a:t>
                      </a:r>
                      <a:endParaRPr lang="es-ES" sz="1800" dirty="0">
                        <a:latin typeface="Arial"/>
                        <a:ea typeface="Calibri"/>
                        <a:cs typeface="Times New Roman"/>
                      </a:endParaRPr>
                    </a:p>
                  </a:txBody>
                  <a:tcPr marL="68580" marR="68580" marT="0" marB="0" anchor="ctr">
                    <a:solidFill>
                      <a:schemeClr val="accent4">
                        <a:lumMod val="60000"/>
                        <a:lumOff val="40000"/>
                      </a:schemeClr>
                    </a:solidFill>
                  </a:tcPr>
                </a:tc>
                <a:tc>
                  <a:txBody>
                    <a:bodyPr/>
                    <a:lstStyle/>
                    <a:p>
                      <a:pPr algn="ctr">
                        <a:lnSpc>
                          <a:spcPct val="115000"/>
                        </a:lnSpc>
                        <a:spcAft>
                          <a:spcPts val="600"/>
                        </a:spcAft>
                      </a:pPr>
                      <a:r>
                        <a:rPr lang="es-ES" sz="1600" dirty="0"/>
                        <a:t>UFC/</a:t>
                      </a:r>
                      <a:r>
                        <a:rPr lang="es-ES" sz="1600" dirty="0" err="1"/>
                        <a:t>mL</a:t>
                      </a:r>
                      <a:endParaRPr lang="es-ES" sz="1800" dirty="0">
                        <a:latin typeface="Arial"/>
                        <a:ea typeface="Calibri"/>
                        <a:cs typeface="Times New Roman"/>
                      </a:endParaRPr>
                    </a:p>
                  </a:txBody>
                  <a:tcPr marL="68580" marR="68580" marT="0" marB="0" anchor="ctr">
                    <a:solidFill>
                      <a:schemeClr val="accent4">
                        <a:lumMod val="60000"/>
                        <a:lumOff val="40000"/>
                      </a:schemeClr>
                    </a:solidFill>
                  </a:tcPr>
                </a:tc>
              </a:tr>
              <a:tr h="360040">
                <a:tc>
                  <a:txBody>
                    <a:bodyPr/>
                    <a:lstStyle/>
                    <a:p>
                      <a:pPr algn="ctr">
                        <a:lnSpc>
                          <a:spcPct val="115000"/>
                        </a:lnSpc>
                        <a:spcAft>
                          <a:spcPts val="0"/>
                        </a:spcAft>
                      </a:pPr>
                      <a:r>
                        <a:rPr lang="es-ES" sz="1600"/>
                        <a:t>10</a:t>
                      </a:r>
                      <a:r>
                        <a:rPr lang="es-ES" sz="1600" baseline="30000"/>
                        <a:t>-4</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-5</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205,33</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6840</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-6</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27</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900</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-7</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1,67</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55</a:t>
                      </a:r>
                      <a:endParaRPr lang="es-ES" sz="1800">
                        <a:latin typeface="Arial"/>
                        <a:ea typeface="Calibri"/>
                        <a:cs typeface="Times New Roman"/>
                      </a:endParaRPr>
                    </a:p>
                  </a:txBody>
                  <a:tcPr marL="68580" marR="68580" marT="0" marB="0" anchor="ctr"/>
                </a:tc>
              </a:tr>
              <a:tr h="360040">
                <a:tc>
                  <a:txBody>
                    <a:bodyPr/>
                    <a:lstStyle/>
                    <a:p>
                      <a:pPr algn="ctr">
                        <a:lnSpc>
                          <a:spcPct val="115000"/>
                        </a:lnSpc>
                        <a:spcAft>
                          <a:spcPts val="0"/>
                        </a:spcAft>
                      </a:pPr>
                      <a:r>
                        <a:rPr lang="es-ES" sz="1600"/>
                        <a:t>10</a:t>
                      </a:r>
                      <a:r>
                        <a:rPr lang="es-ES" sz="1600" baseline="30000"/>
                        <a:t>-8</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a:t>0</a:t>
                      </a:r>
                      <a:endParaRPr lang="es-ES" sz="1800">
                        <a:latin typeface="Arial"/>
                        <a:ea typeface="Calibri"/>
                        <a:cs typeface="Times New Roman"/>
                      </a:endParaRPr>
                    </a:p>
                  </a:txBody>
                  <a:tcPr marL="68580" marR="68580" marT="0" marB="0" anchor="ctr"/>
                </a:tc>
                <a:tc>
                  <a:txBody>
                    <a:bodyPr/>
                    <a:lstStyle/>
                    <a:p>
                      <a:pPr algn="ctr">
                        <a:lnSpc>
                          <a:spcPct val="115000"/>
                        </a:lnSpc>
                        <a:spcAft>
                          <a:spcPts val="0"/>
                        </a:spcAft>
                      </a:pPr>
                      <a:r>
                        <a:rPr lang="es-ES" sz="1600" dirty="0"/>
                        <a:t>0</a:t>
                      </a:r>
                      <a:endParaRPr lang="es-ES" sz="1800" dirty="0">
                        <a:latin typeface="Arial"/>
                        <a:ea typeface="Calibri"/>
                        <a:cs typeface="Times New Roman"/>
                      </a:endParaRPr>
                    </a:p>
                  </a:txBody>
                  <a:tcPr marL="68580" marR="68580" marT="0" marB="0" anchor="ctr"/>
                </a:tc>
              </a:tr>
            </a:tbl>
          </a:graphicData>
        </a:graphic>
      </p:graphicFrame>
      <p:graphicFrame>
        <p:nvGraphicFramePr>
          <p:cNvPr id="20" name="19 Gráfico"/>
          <p:cNvGraphicFramePr/>
          <p:nvPr/>
        </p:nvGraphicFramePr>
        <p:xfrm>
          <a:off x="467544" y="980728"/>
          <a:ext cx="7992888" cy="4896544"/>
        </p:xfrm>
        <a:graphic>
          <a:graphicData uri="http://schemas.openxmlformats.org/drawingml/2006/chart">
            <c:chart xmlns:c="http://schemas.openxmlformats.org/drawingml/2006/chart" xmlns:r="http://schemas.openxmlformats.org/officeDocument/2006/relationships" r:id="rId5"/>
          </a:graphicData>
        </a:graphic>
      </p:graphicFrame>
      <p:sp>
        <p:nvSpPr>
          <p:cNvPr id="21" name="20 Rectángulo redondeado"/>
          <p:cNvSpPr/>
          <p:nvPr/>
        </p:nvSpPr>
        <p:spPr>
          <a:xfrm>
            <a:off x="467544" y="5877272"/>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bg2">
                    <a:lumMod val="10000"/>
                  </a:schemeClr>
                </a:solidFill>
              </a:rPr>
              <a:t>Curvas de amplificación del fragmento de 161pb del gen ADNr16S del ensayo de límite de detección del sistema de PCR en tiempo real a partir de diluciones seriadas de </a:t>
            </a:r>
            <a:r>
              <a:rPr lang="es-ES" sz="1200" i="1" dirty="0" smtClean="0">
                <a:solidFill>
                  <a:schemeClr val="bg2">
                    <a:lumMod val="10000"/>
                  </a:schemeClr>
                </a:solidFill>
              </a:rPr>
              <a:t>S. </a:t>
            </a:r>
            <a:r>
              <a:rPr lang="es-ES" sz="1200" i="1" dirty="0" err="1" smtClean="0">
                <a:solidFill>
                  <a:schemeClr val="bg2">
                    <a:lumMod val="10000"/>
                  </a:schemeClr>
                </a:solidFill>
              </a:rPr>
              <a:t>aureus</a:t>
            </a:r>
            <a:r>
              <a:rPr lang="es-ES" sz="1200" dirty="0" smtClean="0">
                <a:solidFill>
                  <a:schemeClr val="bg2">
                    <a:lumMod val="10000"/>
                  </a:schemeClr>
                </a:solidFill>
              </a:rPr>
              <a:t>, utilizando la sonda UNI. Resultados graficados a partir de datos obtenidos mediante el programa SDS Software v1.4, en un instrumento ABI </a:t>
            </a:r>
            <a:r>
              <a:rPr lang="es-ES" sz="1200" dirty="0" err="1" smtClean="0">
                <a:solidFill>
                  <a:schemeClr val="bg2">
                    <a:lumMod val="10000"/>
                  </a:schemeClr>
                </a:solidFill>
              </a:rPr>
              <a:t>Prism</a:t>
            </a:r>
            <a:r>
              <a:rPr lang="es-ES" sz="1200" dirty="0" smtClean="0">
                <a:solidFill>
                  <a:schemeClr val="bg2">
                    <a:lumMod val="10000"/>
                  </a:schemeClr>
                </a:solidFill>
              </a:rPr>
              <a:t> 7300 Real Time PCR </a:t>
            </a:r>
            <a:r>
              <a:rPr lang="es-ES" sz="1200" dirty="0" err="1" smtClean="0">
                <a:solidFill>
                  <a:schemeClr val="bg2">
                    <a:lumMod val="10000"/>
                  </a:schemeClr>
                </a:solidFill>
              </a:rPr>
              <a:t>System</a:t>
            </a:r>
            <a:r>
              <a:rPr lang="es-ES" sz="1200" dirty="0" smtClean="0">
                <a:solidFill>
                  <a:schemeClr val="bg2">
                    <a:lumMod val="10000"/>
                  </a:schemeClr>
                </a:solidFill>
              </a:rPr>
              <a:t> de </a:t>
            </a:r>
            <a:r>
              <a:rPr lang="es-ES" sz="1200" dirty="0" err="1" smtClean="0">
                <a:solidFill>
                  <a:schemeClr val="bg2">
                    <a:lumMod val="10000"/>
                  </a:schemeClr>
                </a:solidFill>
              </a:rPr>
              <a:t>Applied</a:t>
            </a:r>
            <a:r>
              <a:rPr lang="es-ES" sz="1200" dirty="0" smtClean="0">
                <a:solidFill>
                  <a:schemeClr val="bg2">
                    <a:lumMod val="10000"/>
                  </a:schemeClr>
                </a:solidFill>
              </a:rPr>
              <a:t> </a:t>
            </a:r>
            <a:r>
              <a:rPr lang="es-ES" sz="1200" dirty="0" err="1" smtClean="0">
                <a:solidFill>
                  <a:schemeClr val="bg2">
                    <a:lumMod val="10000"/>
                  </a:schemeClr>
                </a:solidFill>
              </a:rPr>
              <a:t>Biosystems</a:t>
            </a:r>
            <a:r>
              <a:rPr lang="es-ES" sz="1200" dirty="0" smtClean="0">
                <a:solidFill>
                  <a:schemeClr val="bg2">
                    <a:lumMod val="10000"/>
                  </a:schemeClr>
                </a:solidFill>
              </a:rPr>
              <a:t> (2011).</a:t>
            </a:r>
            <a:endParaRPr lang="es-ES" sz="1200" b="1" dirty="0">
              <a:solidFill>
                <a:schemeClr val="bg2">
                  <a:lumMod val="10000"/>
                </a:schemeClr>
              </a:solidFill>
            </a:endParaRPr>
          </a:p>
        </p:txBody>
      </p:sp>
      <p:sp>
        <p:nvSpPr>
          <p:cNvPr id="58370" name="Rectangle 2"/>
          <p:cNvSpPr>
            <a:spLocks noChangeArrowheads="1"/>
          </p:cNvSpPr>
          <p:nvPr/>
        </p:nvSpPr>
        <p:spPr bwMode="auto">
          <a:xfrm>
            <a:off x="1547664" y="2066367"/>
            <a:ext cx="21602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Dilución 10</a:t>
            </a:r>
            <a:r>
              <a:rPr kumimoji="0" lang="es-ES" b="1" i="0" u="none" strike="noStrike" cap="none" normalizeH="0" baseline="30000" dirty="0" smtClean="0">
                <a:ln>
                  <a:noFill/>
                </a:ln>
                <a:solidFill>
                  <a:schemeClr val="bg2">
                    <a:lumMod val="10000"/>
                  </a:schemeClr>
                </a:solidFill>
                <a:effectLst/>
                <a:latin typeface="Arial" pitchFamily="34" charset="0"/>
                <a:ea typeface="Calibri" pitchFamily="34" charset="0"/>
                <a:cs typeface="Arial" pitchFamily="34" charset="0"/>
              </a:rPr>
              <a:t>-7 </a:t>
            </a:r>
            <a:endParaRPr kumimoji="0" lang="es-ES" b="1" i="0" u="none" strike="noStrike" cap="none" normalizeH="0" baseline="0" dirty="0" smtClean="0">
              <a:ln>
                <a:noFill/>
              </a:ln>
              <a:solidFill>
                <a:schemeClr val="bg2">
                  <a:lumMod val="10000"/>
                </a:schemeClr>
              </a:solidFill>
              <a:effectLst/>
              <a:latin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endParaRPr kumimoji="0" lang="es-ES"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bg2">
                    <a:lumMod val="10000"/>
                  </a:schemeClr>
                </a:solidFill>
                <a:effectLst/>
                <a:latin typeface="Arial" pitchFamily="34" charset="0"/>
                <a:ea typeface="Calibri" pitchFamily="34" charset="0"/>
                <a:cs typeface="Arial" pitchFamily="34" charset="0"/>
              </a:rPr>
              <a:t>Orden10 UFC/</a:t>
            </a:r>
            <a:r>
              <a:rPr kumimoji="0" lang="es-ES" b="1" i="0" u="none" strike="noStrike" cap="none" normalizeH="0" baseline="0" dirty="0" err="1" smtClean="0">
                <a:ln>
                  <a:noFill/>
                </a:ln>
                <a:solidFill>
                  <a:schemeClr val="bg2">
                    <a:lumMod val="10000"/>
                  </a:schemeClr>
                </a:solidFill>
                <a:effectLst/>
                <a:latin typeface="Arial" pitchFamily="34" charset="0"/>
                <a:ea typeface="Calibri" pitchFamily="34" charset="0"/>
                <a:cs typeface="Arial" pitchFamily="34" charset="0"/>
              </a:rPr>
              <a:t>mL</a:t>
            </a:r>
            <a:endParaRPr kumimoji="0" lang="es-ES" b="1" i="0" u="none" strike="noStrike" cap="none" normalizeH="0" baseline="0" dirty="0" smtClean="0">
              <a:ln>
                <a:noFill/>
              </a:ln>
              <a:solidFill>
                <a:schemeClr val="bg2">
                  <a:lumMod val="10000"/>
                </a:schemeClr>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3"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grpId="1"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nodeType="clickEffect">
                                  <p:stCondLst>
                                    <p:cond delay="0"/>
                                  </p:stCondLst>
                                  <p:childTnLst>
                                    <p:animEffect transition="out" filter="checkerboard(across)">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5" presetClass="exit" presetSubtype="10" fill="hold" grpId="0" nodeType="withEffect">
                                  <p:stCondLst>
                                    <p:cond delay="0"/>
                                  </p:stCondLst>
                                  <p:childTnLst>
                                    <p:animEffect transition="out" filter="checkerboard(across)">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5" presetClass="exit" presetSubtype="10" fill="hold" grpId="0" nodeType="withEffect">
                                  <p:stCondLst>
                                    <p:cond delay="0"/>
                                  </p:stCondLst>
                                  <p:childTnLst>
                                    <p:animEffect transition="out" filter="checkerboard(across)">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5" presetClass="exit" presetSubtype="10" fill="hold" nodeType="withEffect">
                                  <p:stCondLst>
                                    <p:cond delay="0"/>
                                  </p:stCondLst>
                                  <p:childTnLst>
                                    <p:animEffect transition="out" filter="checkerboard(across)">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5"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heckerboard(across)">
                                      <p:cBhvr>
                                        <p:cTn id="47" dur="500"/>
                                        <p:tgtEl>
                                          <p:spTgt spid="20"/>
                                        </p:tgtEl>
                                      </p:cBhvr>
                                    </p:animEffect>
                                  </p:childTnLst>
                                </p:cTn>
                              </p:par>
                              <p:par>
                                <p:cTn id="48" presetID="5" presetClass="entr" presetSubtype="10" fill="hold" grpId="1"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checkerboard(across)">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8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P spid="17" grpId="1" animBg="1"/>
      <p:bldP spid="18" grpId="0" animBg="1"/>
      <p:bldP spid="18" grpId="1" animBg="1"/>
      <p:bldGraphic spid="20" grpId="0">
        <p:bldAsOne/>
      </p:bldGraphic>
      <p:bldP spid="21" grpId="1" animBg="1"/>
      <p:bldP spid="583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dondear rectángulo de esquina del mismo lado"/>
          <p:cNvSpPr/>
          <p:nvPr/>
        </p:nvSpPr>
        <p:spPr>
          <a:xfrm>
            <a:off x="467544" y="260648"/>
            <a:ext cx="7992888" cy="720080"/>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400" b="1" dirty="0" smtClean="0"/>
              <a:t>Procesamiento de muestras clínicas</a:t>
            </a:r>
            <a:endParaRPr lang="es-ES" sz="2400" b="1" dirty="0"/>
          </a:p>
        </p:txBody>
      </p:sp>
      <p:pic>
        <p:nvPicPr>
          <p:cNvPr id="22" name="21 Imagen"/>
          <p:cNvPicPr/>
          <p:nvPr/>
        </p:nvPicPr>
        <p:blipFill>
          <a:blip r:embed="rId3" cstate="print"/>
          <a:srcRect/>
          <a:stretch>
            <a:fillRect/>
          </a:stretch>
        </p:blipFill>
        <p:spPr bwMode="auto">
          <a:xfrm>
            <a:off x="467544" y="1196752"/>
            <a:ext cx="7992888" cy="2304256"/>
          </a:xfrm>
          <a:prstGeom prst="rect">
            <a:avLst/>
          </a:prstGeom>
          <a:noFill/>
          <a:ln w="9525">
            <a:noFill/>
            <a:miter lim="800000"/>
            <a:headEnd/>
            <a:tailEnd/>
          </a:ln>
        </p:spPr>
      </p:pic>
      <p:sp>
        <p:nvSpPr>
          <p:cNvPr id="23" name="22 Rectángulo redondeado"/>
          <p:cNvSpPr/>
          <p:nvPr/>
        </p:nvSpPr>
        <p:spPr>
          <a:xfrm>
            <a:off x="467544" y="5805264"/>
            <a:ext cx="7992888" cy="864096"/>
          </a:xfrm>
          <a:prstGeom prst="roundRect">
            <a:avLst/>
          </a:prstGeom>
          <a:solidFill>
            <a:schemeClr val="accent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smtClean="0">
                <a:solidFill>
                  <a:schemeClr val="bg2">
                    <a:lumMod val="10000"/>
                  </a:schemeClr>
                </a:solidFill>
              </a:rPr>
              <a:t>Muestras clínicas. </a:t>
            </a:r>
            <a:r>
              <a:rPr lang="es-ES" sz="1400" dirty="0" smtClean="0">
                <a:solidFill>
                  <a:schemeClr val="bg2">
                    <a:lumMod val="10000"/>
                  </a:schemeClr>
                </a:solidFill>
              </a:rPr>
              <a:t>Electroforesis en gel de agarosa al 0,8% teñido con SYBR </a:t>
            </a:r>
            <a:r>
              <a:rPr lang="es-ES" sz="1400" dirty="0" err="1" smtClean="0">
                <a:solidFill>
                  <a:schemeClr val="bg2">
                    <a:lumMod val="10000"/>
                  </a:schemeClr>
                </a:solidFill>
              </a:rPr>
              <a:t>Safe</a:t>
            </a:r>
            <a:r>
              <a:rPr lang="es-ES" sz="1400" dirty="0" smtClean="0">
                <a:solidFill>
                  <a:schemeClr val="bg2">
                    <a:lumMod val="10000"/>
                  </a:schemeClr>
                </a:solidFill>
              </a:rPr>
              <a:t> (Invitrogen) de ADN genómico extraído mediante el kit </a:t>
            </a:r>
            <a:r>
              <a:rPr lang="es-ES" sz="1400" dirty="0" err="1" smtClean="0">
                <a:solidFill>
                  <a:schemeClr val="bg2">
                    <a:lumMod val="10000"/>
                  </a:schemeClr>
                </a:solidFill>
              </a:rPr>
              <a:t>DNeasy</a:t>
            </a:r>
            <a:r>
              <a:rPr lang="es-ES" sz="1400" dirty="0" smtClean="0">
                <a:solidFill>
                  <a:schemeClr val="bg2">
                    <a:lumMod val="10000"/>
                  </a:schemeClr>
                </a:solidFill>
              </a:rPr>
              <a:t> </a:t>
            </a:r>
            <a:r>
              <a:rPr lang="es-ES" sz="1400" dirty="0" err="1" smtClean="0">
                <a:solidFill>
                  <a:schemeClr val="bg2">
                    <a:lumMod val="10000"/>
                  </a:schemeClr>
                </a:solidFill>
              </a:rPr>
              <a:t>Blood</a:t>
            </a:r>
            <a:r>
              <a:rPr lang="es-ES" sz="1400" dirty="0" smtClean="0">
                <a:solidFill>
                  <a:schemeClr val="bg2">
                    <a:lumMod val="10000"/>
                  </a:schemeClr>
                </a:solidFill>
              </a:rPr>
              <a:t> &amp; </a:t>
            </a:r>
            <a:r>
              <a:rPr lang="es-ES" sz="1400" dirty="0" err="1" smtClean="0">
                <a:solidFill>
                  <a:schemeClr val="bg2">
                    <a:lumMod val="10000"/>
                  </a:schemeClr>
                </a:solidFill>
              </a:rPr>
              <a:t>Tissue</a:t>
            </a:r>
            <a:r>
              <a:rPr lang="es-ES" sz="1400" dirty="0" smtClean="0">
                <a:solidFill>
                  <a:schemeClr val="bg2">
                    <a:lumMod val="10000"/>
                  </a:schemeClr>
                </a:solidFill>
              </a:rPr>
              <a:t> (QIAGEN) a partir de muestras clínicas de pacientes con sospecha de infección. M: marcador de peso molecular de 1Kb, 1-37: Muestras clínicas, CN: Control negativo de la extracción.</a:t>
            </a:r>
            <a:endParaRPr lang="es-ES" sz="1400" b="1" dirty="0">
              <a:solidFill>
                <a:schemeClr val="bg2">
                  <a:lumMod val="10000"/>
                </a:schemeClr>
              </a:solidFill>
            </a:endParaRPr>
          </a:p>
        </p:txBody>
      </p:sp>
      <p:pic>
        <p:nvPicPr>
          <p:cNvPr id="24" name="23 Imagen"/>
          <p:cNvPicPr/>
          <p:nvPr/>
        </p:nvPicPr>
        <p:blipFill>
          <a:blip r:embed="rId4" cstate="print"/>
          <a:srcRect/>
          <a:stretch>
            <a:fillRect/>
          </a:stretch>
        </p:blipFill>
        <p:spPr bwMode="auto">
          <a:xfrm>
            <a:off x="467544" y="3501008"/>
            <a:ext cx="7992888" cy="2304256"/>
          </a:xfrm>
          <a:prstGeom prst="rect">
            <a:avLst/>
          </a:prstGeom>
          <a:noFill/>
          <a:ln w="9525">
            <a:noFill/>
            <a:miter lim="800000"/>
            <a:headEnd/>
            <a:tailEnd/>
          </a:ln>
        </p:spPr>
      </p:pic>
      <p:sp>
        <p:nvSpPr>
          <p:cNvPr id="25" name="24 Rectángulo"/>
          <p:cNvSpPr/>
          <p:nvPr/>
        </p:nvSpPr>
        <p:spPr>
          <a:xfrm>
            <a:off x="2123728" y="1196752"/>
            <a:ext cx="432048" cy="230425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2627784" y="2276872"/>
            <a:ext cx="1440160" cy="782907"/>
          </a:xfrm>
          <a:prstGeom prst="rect">
            <a:avLst/>
          </a:prstGeom>
          <a:ln>
            <a:solidFill>
              <a:schemeClr val="accent4">
                <a:lumMod val="75000"/>
              </a:schemeClr>
            </a:solidFill>
          </a:ln>
        </p:spPr>
        <p:txBody>
          <a:bodyPr wrap="square">
            <a:spAutoFit/>
          </a:bodyPr>
          <a:lstStyle/>
          <a:p>
            <a:pPr algn="ctr">
              <a:lnSpc>
                <a:spcPct val="150000"/>
              </a:lnSpc>
            </a:pPr>
            <a:r>
              <a:rPr lang="es-ES" sz="1600" b="1" dirty="0" err="1" smtClean="0">
                <a:solidFill>
                  <a:schemeClr val="accent4"/>
                </a:solidFill>
              </a:rPr>
              <a:t>Lisostafina</a:t>
            </a:r>
            <a:r>
              <a:rPr lang="es-ES" sz="1600" b="1" dirty="0" smtClean="0">
                <a:solidFill>
                  <a:schemeClr val="accent4"/>
                </a:solidFill>
              </a:rPr>
              <a:t> (1,8mg/</a:t>
            </a:r>
            <a:r>
              <a:rPr lang="es-ES" sz="1600" b="1" dirty="0" err="1" smtClean="0">
                <a:solidFill>
                  <a:schemeClr val="accent4"/>
                </a:solidFill>
              </a:rPr>
              <a:t>mL</a:t>
            </a:r>
            <a:r>
              <a:rPr lang="es-ES" sz="1600" b="1" dirty="0" smtClean="0">
                <a:solidFill>
                  <a:schemeClr val="accent4"/>
                </a:solidFill>
              </a:rPr>
              <a:t>)</a:t>
            </a:r>
          </a:p>
        </p:txBody>
      </p:sp>
      <p:sp>
        <p:nvSpPr>
          <p:cNvPr id="28" name="27 Rectángulo"/>
          <p:cNvSpPr/>
          <p:nvPr/>
        </p:nvSpPr>
        <p:spPr>
          <a:xfrm>
            <a:off x="3347864" y="4797152"/>
            <a:ext cx="1080120" cy="373885"/>
          </a:xfrm>
          <a:prstGeom prst="rect">
            <a:avLst/>
          </a:prstGeom>
          <a:ln>
            <a:solidFill>
              <a:schemeClr val="accent4">
                <a:lumMod val="75000"/>
              </a:schemeClr>
            </a:solidFill>
          </a:ln>
        </p:spPr>
        <p:txBody>
          <a:bodyPr wrap="square">
            <a:spAutoFit/>
          </a:bodyPr>
          <a:lstStyle/>
          <a:p>
            <a:pPr algn="ctr">
              <a:lnSpc>
                <a:spcPct val="150000"/>
              </a:lnSpc>
            </a:pPr>
            <a:r>
              <a:rPr lang="es-ES" sz="1400" dirty="0" smtClean="0">
                <a:solidFill>
                  <a:schemeClr val="accent4"/>
                </a:solidFill>
              </a:rPr>
              <a:t>6,44ng/µL </a:t>
            </a:r>
            <a:endParaRPr lang="es-ES" sz="1400" b="1" dirty="0" smtClean="0">
              <a:solidFill>
                <a:schemeClr val="accent4"/>
              </a:solidFill>
            </a:endParaRPr>
          </a:p>
        </p:txBody>
      </p:sp>
      <p:sp>
        <p:nvSpPr>
          <p:cNvPr id="10" name="9 Rectángulo"/>
          <p:cNvSpPr/>
          <p:nvPr/>
        </p:nvSpPr>
        <p:spPr>
          <a:xfrm>
            <a:off x="6156176" y="1196752"/>
            <a:ext cx="432048" cy="230425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Elipse"/>
          <p:cNvSpPr/>
          <p:nvPr/>
        </p:nvSpPr>
        <p:spPr>
          <a:xfrm>
            <a:off x="467544" y="1196752"/>
            <a:ext cx="1944216" cy="1008112"/>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37 muestras clínicas</a:t>
            </a:r>
            <a:endParaRPr lang="es-ES" dirty="0"/>
          </a:p>
        </p:txBody>
      </p:sp>
      <p:sp>
        <p:nvSpPr>
          <p:cNvPr id="9" name="8 Rectángulo redondeado"/>
          <p:cNvSpPr/>
          <p:nvPr/>
        </p:nvSpPr>
        <p:spPr>
          <a:xfrm>
            <a:off x="2699792" y="188640"/>
            <a:ext cx="5760640" cy="1368152"/>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dirty="0" smtClean="0"/>
              <a:t>Dos ensayos de PCR en tiempo real:</a:t>
            </a:r>
          </a:p>
          <a:p>
            <a:pPr lvl="0">
              <a:buFont typeface="Arial" pitchFamily="34" charset="0"/>
              <a:buChar char="•"/>
            </a:pPr>
            <a:endParaRPr lang="es-ES" sz="1600" dirty="0" smtClean="0"/>
          </a:p>
          <a:p>
            <a:pPr>
              <a:buFont typeface="Arial" pitchFamily="34" charset="0"/>
              <a:buChar char="•"/>
            </a:pPr>
            <a:r>
              <a:rPr lang="es-ES" sz="1600" dirty="0" smtClean="0"/>
              <a:t> Detección de bacterias (sonda UNI)</a:t>
            </a:r>
          </a:p>
          <a:p>
            <a:pPr>
              <a:buFont typeface="Arial" pitchFamily="34" charset="0"/>
              <a:buChar char="•"/>
            </a:pPr>
            <a:r>
              <a:rPr lang="es-ES" sz="1600" dirty="0" smtClean="0"/>
              <a:t> Discriminación de bacterias </a:t>
            </a:r>
            <a:r>
              <a:rPr lang="es-ES" sz="1600" dirty="0" err="1" smtClean="0"/>
              <a:t>Gram</a:t>
            </a:r>
            <a:r>
              <a:rPr lang="es-ES" sz="1600" dirty="0" smtClean="0"/>
              <a:t> positivas y </a:t>
            </a:r>
            <a:r>
              <a:rPr lang="es-ES" sz="1600" dirty="0" err="1" smtClean="0"/>
              <a:t>Gram</a:t>
            </a:r>
            <a:r>
              <a:rPr lang="es-ES" sz="1600" dirty="0" smtClean="0"/>
              <a:t> negativas (OGP y OGN)</a:t>
            </a:r>
            <a:endParaRPr lang="es-ES" sz="1600" dirty="0"/>
          </a:p>
        </p:txBody>
      </p:sp>
      <p:sp>
        <p:nvSpPr>
          <p:cNvPr id="10" name="9 Rectángulo redondeado"/>
          <p:cNvSpPr/>
          <p:nvPr/>
        </p:nvSpPr>
        <p:spPr>
          <a:xfrm>
            <a:off x="2699792" y="1628800"/>
            <a:ext cx="2448272" cy="1512168"/>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 No se realizó un tercer ensayo, para identificación bacteriana</a:t>
            </a:r>
            <a:endParaRPr lang="es-ES" dirty="0"/>
          </a:p>
        </p:txBody>
      </p:sp>
      <p:sp>
        <p:nvSpPr>
          <p:cNvPr id="12" name="11 Rectángulo redondeado"/>
          <p:cNvSpPr/>
          <p:nvPr/>
        </p:nvSpPr>
        <p:spPr>
          <a:xfrm>
            <a:off x="5868144" y="1700808"/>
            <a:ext cx="2592288" cy="13681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accent1">
                    <a:lumMod val="50000"/>
                  </a:schemeClr>
                </a:solidFill>
              </a:rPr>
              <a:t>Inconsistencia de los resultados obtenidos con los controles positivos</a:t>
            </a:r>
            <a:endParaRPr lang="es-ES" dirty="0">
              <a:solidFill>
                <a:schemeClr val="accent1">
                  <a:lumMod val="50000"/>
                </a:schemeClr>
              </a:solidFill>
            </a:endParaRPr>
          </a:p>
        </p:txBody>
      </p:sp>
      <p:cxnSp>
        <p:nvCxnSpPr>
          <p:cNvPr id="15" name="14 Conector angular"/>
          <p:cNvCxnSpPr>
            <a:stCxn id="8" idx="0"/>
            <a:endCxn id="9" idx="1"/>
          </p:cNvCxnSpPr>
          <p:nvPr/>
        </p:nvCxnSpPr>
        <p:spPr>
          <a:xfrm rot="5400000" flipH="1" flipV="1">
            <a:off x="1907704" y="404664"/>
            <a:ext cx="324036" cy="1260140"/>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0" idx="3"/>
            <a:endCxn id="12" idx="1"/>
          </p:cNvCxnSpPr>
          <p:nvPr/>
        </p:nvCxnSpPr>
        <p:spPr>
          <a:xfrm>
            <a:off x="5148064" y="2384884"/>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2699792" y="3717032"/>
            <a:ext cx="2448272" cy="72008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600" dirty="0" smtClean="0"/>
              <a:t>Detección (UNI): 100%</a:t>
            </a:r>
          </a:p>
        </p:txBody>
      </p:sp>
      <p:sp>
        <p:nvSpPr>
          <p:cNvPr id="32" name="31 Rectángulo redondeado"/>
          <p:cNvSpPr/>
          <p:nvPr/>
        </p:nvSpPr>
        <p:spPr>
          <a:xfrm>
            <a:off x="2699792" y="5661248"/>
            <a:ext cx="2448272" cy="86409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Discriminación de tipo </a:t>
            </a:r>
            <a:r>
              <a:rPr lang="es-ES" dirty="0" err="1" smtClean="0"/>
              <a:t>Gram</a:t>
            </a:r>
            <a:r>
              <a:rPr lang="es-ES" dirty="0" smtClean="0"/>
              <a:t>: 78,37%</a:t>
            </a:r>
            <a:endParaRPr lang="es-ES" dirty="0"/>
          </a:p>
        </p:txBody>
      </p:sp>
      <p:sp>
        <p:nvSpPr>
          <p:cNvPr id="34" name="33 Rectángulo redondeado"/>
          <p:cNvSpPr/>
          <p:nvPr/>
        </p:nvSpPr>
        <p:spPr>
          <a:xfrm>
            <a:off x="5508104" y="3717032"/>
            <a:ext cx="2448272" cy="280831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a:solidFill>
                  <a:schemeClr val="accent1">
                    <a:lumMod val="50000"/>
                  </a:schemeClr>
                </a:solidFill>
              </a:rPr>
              <a:t> </a:t>
            </a:r>
            <a:r>
              <a:rPr lang="es-ES" sz="1600" dirty="0" smtClean="0">
                <a:solidFill>
                  <a:schemeClr val="accent1">
                    <a:lumMod val="50000"/>
                  </a:schemeClr>
                </a:solidFill>
              </a:rPr>
              <a:t>27 de 35 muestras clínicas: resultados concordantes con los reportados por el HCAM</a:t>
            </a:r>
          </a:p>
          <a:p>
            <a:pPr>
              <a:buFont typeface="Arial" pitchFamily="34" charset="0"/>
              <a:buChar char="•"/>
            </a:pPr>
            <a:endParaRPr lang="es-ES" sz="1600" dirty="0" smtClean="0">
              <a:solidFill>
                <a:schemeClr val="accent1">
                  <a:lumMod val="50000"/>
                </a:schemeClr>
              </a:solidFill>
            </a:endParaRPr>
          </a:p>
          <a:p>
            <a:pPr>
              <a:buFont typeface="Arial" pitchFamily="34" charset="0"/>
              <a:buChar char="•"/>
            </a:pPr>
            <a:r>
              <a:rPr lang="es-ES" sz="1600" dirty="0" smtClean="0">
                <a:solidFill>
                  <a:schemeClr val="accent1">
                    <a:lumMod val="50000"/>
                  </a:schemeClr>
                </a:solidFill>
              </a:rPr>
              <a:t> 8 muestras restantes (20, 24, 27, 32, 33, 34, 36 y 37): detección para OGP y OGN</a:t>
            </a:r>
            <a:endParaRPr lang="es-ES" sz="1600" dirty="0">
              <a:solidFill>
                <a:schemeClr val="accent1">
                  <a:lumMod val="50000"/>
                </a:schemeClr>
              </a:solidFill>
            </a:endParaRPr>
          </a:p>
        </p:txBody>
      </p:sp>
      <p:cxnSp>
        <p:nvCxnSpPr>
          <p:cNvPr id="35" name="34 Conector angular"/>
          <p:cNvCxnSpPr>
            <a:stCxn id="63" idx="0"/>
            <a:endCxn id="29" idx="1"/>
          </p:cNvCxnSpPr>
          <p:nvPr/>
        </p:nvCxnSpPr>
        <p:spPr>
          <a:xfrm rot="5400000" flipH="1" flipV="1">
            <a:off x="1943708" y="3465004"/>
            <a:ext cx="144016" cy="1368152"/>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angular"/>
          <p:cNvCxnSpPr>
            <a:stCxn id="8" idx="4"/>
            <a:endCxn id="10" idx="1"/>
          </p:cNvCxnSpPr>
          <p:nvPr/>
        </p:nvCxnSpPr>
        <p:spPr>
          <a:xfrm rot="16200000" flipH="1">
            <a:off x="1979712" y="1664804"/>
            <a:ext cx="180020" cy="1260140"/>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62 Elipse"/>
          <p:cNvSpPr/>
          <p:nvPr/>
        </p:nvSpPr>
        <p:spPr>
          <a:xfrm>
            <a:off x="179512" y="4221088"/>
            <a:ext cx="2304256" cy="1728192"/>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Comparación de resultados BM vs Microbiología</a:t>
            </a:r>
            <a:endParaRPr lang="es-ES" dirty="0"/>
          </a:p>
        </p:txBody>
      </p:sp>
      <p:cxnSp>
        <p:nvCxnSpPr>
          <p:cNvPr id="66" name="65 Conector recto de flecha"/>
          <p:cNvCxnSpPr>
            <a:stCxn id="32" idx="3"/>
            <a:endCxn id="34" idx="1"/>
          </p:cNvCxnSpPr>
          <p:nvPr/>
        </p:nvCxnSpPr>
        <p:spPr>
          <a:xfrm flipV="1">
            <a:off x="5148064" y="5121188"/>
            <a:ext cx="360040"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a:stCxn id="8" idx="4"/>
            <a:endCxn id="50" idx="0"/>
          </p:cNvCxnSpPr>
          <p:nvPr/>
        </p:nvCxnSpPr>
        <p:spPr>
          <a:xfrm>
            <a:off x="1439652" y="220486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49 Rectángulo redondeado"/>
          <p:cNvSpPr/>
          <p:nvPr/>
        </p:nvSpPr>
        <p:spPr>
          <a:xfrm>
            <a:off x="539552" y="2564904"/>
            <a:ext cx="1800200" cy="432048"/>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200" dirty="0" smtClean="0">
                <a:solidFill>
                  <a:schemeClr val="accent1">
                    <a:lumMod val="50000"/>
                  </a:schemeClr>
                </a:solidFill>
              </a:rPr>
              <a:t>35 positivos para UNI</a:t>
            </a:r>
            <a:endParaRPr lang="es-ES" sz="1200" dirty="0">
              <a:solidFill>
                <a:schemeClr val="accent1">
                  <a:lumMod val="50000"/>
                </a:schemeClr>
              </a:solidFill>
            </a:endParaRPr>
          </a:p>
        </p:txBody>
      </p:sp>
      <p:cxnSp>
        <p:nvCxnSpPr>
          <p:cNvPr id="55" name="54 Conector recto de flecha"/>
          <p:cNvCxnSpPr>
            <a:stCxn id="50" idx="2"/>
            <a:endCxn id="56" idx="0"/>
          </p:cNvCxnSpPr>
          <p:nvPr/>
        </p:nvCxnSpPr>
        <p:spPr>
          <a:xfrm>
            <a:off x="1439652" y="2996952"/>
            <a:ext cx="879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55 Rectángulo"/>
          <p:cNvSpPr/>
          <p:nvPr/>
        </p:nvSpPr>
        <p:spPr>
          <a:xfrm>
            <a:off x="629155" y="3212976"/>
            <a:ext cx="1638589" cy="696537"/>
          </a:xfrm>
          <a:prstGeom prst="rect">
            <a:avLst/>
          </a:prstGeom>
        </p:spPr>
        <p:txBody>
          <a:bodyPr wrap="none">
            <a:spAutoFit/>
          </a:bodyPr>
          <a:lstStyle/>
          <a:p>
            <a:pPr algn="ctr">
              <a:lnSpc>
                <a:spcPct val="150000"/>
              </a:lnSpc>
            </a:pPr>
            <a:r>
              <a:rPr lang="es-ES" sz="1400" dirty="0" smtClean="0"/>
              <a:t>3: </a:t>
            </a:r>
            <a:r>
              <a:rPr lang="es-ES" sz="1400" i="1" dirty="0" smtClean="0"/>
              <a:t>C. </a:t>
            </a:r>
            <a:r>
              <a:rPr lang="es-ES" sz="1400" i="1" dirty="0" err="1" smtClean="0"/>
              <a:t>tropicalis</a:t>
            </a:r>
            <a:r>
              <a:rPr lang="es-ES" sz="1400" dirty="0" smtClean="0"/>
              <a:t> </a:t>
            </a:r>
          </a:p>
          <a:p>
            <a:pPr algn="ctr">
              <a:lnSpc>
                <a:spcPct val="150000"/>
              </a:lnSpc>
            </a:pPr>
            <a:r>
              <a:rPr lang="es-ES_tradnl" sz="1400" dirty="0" smtClean="0"/>
              <a:t>14: Sin desarrollo</a:t>
            </a:r>
            <a:endParaRPr lang="es-ES" sz="1400" dirty="0"/>
          </a:p>
        </p:txBody>
      </p:sp>
      <p:pic>
        <p:nvPicPr>
          <p:cNvPr id="92" name="91 Imagen" descr="adn5.gif">
            <a:hlinkClick r:id="rId3" action="ppaction://hlinksldjump"/>
          </p:cNvPr>
          <p:cNvPicPr>
            <a:picLocks noChangeAspect="1"/>
          </p:cNvPicPr>
          <p:nvPr/>
        </p:nvPicPr>
        <p:blipFill>
          <a:blip r:embed="rId4" cstate="print"/>
          <a:stretch>
            <a:fillRect/>
          </a:stretch>
        </p:blipFill>
        <p:spPr>
          <a:xfrm>
            <a:off x="8219320" y="5362341"/>
            <a:ext cx="360374" cy="1090995"/>
          </a:xfrm>
          <a:prstGeom prst="rect">
            <a:avLst/>
          </a:prstGeom>
        </p:spPr>
      </p:pic>
      <p:cxnSp>
        <p:nvCxnSpPr>
          <p:cNvPr id="93" name="50 Conector angular"/>
          <p:cNvCxnSpPr>
            <a:stCxn id="63" idx="4"/>
            <a:endCxn id="32" idx="1"/>
          </p:cNvCxnSpPr>
          <p:nvPr/>
        </p:nvCxnSpPr>
        <p:spPr>
          <a:xfrm rot="16200000" flipH="1">
            <a:off x="1943708" y="5337212"/>
            <a:ext cx="144016" cy="1368152"/>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98 Conector recto de flecha"/>
          <p:cNvCxnSpPr>
            <a:stCxn id="29" idx="2"/>
            <a:endCxn id="101" idx="0"/>
          </p:cNvCxnSpPr>
          <p:nvPr/>
        </p:nvCxnSpPr>
        <p:spPr>
          <a:xfrm flipH="1">
            <a:off x="3919075" y="4437112"/>
            <a:ext cx="4853"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100 Rectángulo"/>
          <p:cNvSpPr/>
          <p:nvPr/>
        </p:nvSpPr>
        <p:spPr>
          <a:xfrm>
            <a:off x="3131840" y="4725144"/>
            <a:ext cx="1574470" cy="415498"/>
          </a:xfrm>
          <a:prstGeom prst="rect">
            <a:avLst/>
          </a:prstGeom>
        </p:spPr>
        <p:txBody>
          <a:bodyPr wrap="none">
            <a:spAutoFit/>
          </a:bodyPr>
          <a:lstStyle/>
          <a:p>
            <a:pPr algn="ctr">
              <a:lnSpc>
                <a:spcPct val="150000"/>
              </a:lnSpc>
            </a:pPr>
            <a:r>
              <a:rPr lang="es-ES_tradnl" sz="1400" dirty="0" err="1" smtClean="0"/>
              <a:t>Ct</a:t>
            </a:r>
            <a:r>
              <a:rPr lang="es-ES_tradnl" sz="1400" dirty="0" smtClean="0"/>
              <a:t>: </a:t>
            </a:r>
            <a:r>
              <a:rPr lang="es-ES" sz="1400" dirty="0" smtClean="0"/>
              <a:t>10,72 y 23,85</a:t>
            </a:r>
            <a:endParaRPr lang="es-E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9"/>
                                        </p:tgtEl>
                                        <p:attrNameLst>
                                          <p:attrName>style.visibility</p:attrName>
                                        </p:attrNameLst>
                                      </p:cBhvr>
                                      <p:to>
                                        <p:strVal val="visible"/>
                                      </p:to>
                                    </p:set>
                                  </p:childTnLst>
                                </p:cTn>
                              </p:par>
                              <p:par>
                                <p:cTn id="34" presetID="2" presetClass="entr" presetSubtype="4"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blinds(horizontal)">
                                      <p:cBhvr>
                                        <p:cTn id="48" dur="500"/>
                                        <p:tgtEl>
                                          <p:spTgt spid="6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5" presetClass="entr" presetSubtype="1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checkerboard(across)">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0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1"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29" grpId="0" animBg="1"/>
      <p:bldP spid="32" grpId="0" animBg="1"/>
      <p:bldP spid="34" grpId="0" animBg="1"/>
      <p:bldP spid="63" grpId="0" animBg="1"/>
      <p:bldP spid="50" grpId="0" animBg="1"/>
      <p:bldP spid="56"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r>
              <a:rPr lang="es-ES_tradnl" b="1" dirty="0" smtClean="0">
                <a:effectLst>
                  <a:outerShdw blurRad="38100" dist="38100" dir="2700000" algn="tl">
                    <a:srgbClr val="000000">
                      <a:alpha val="43137"/>
                    </a:srgbClr>
                  </a:outerShdw>
                </a:effectLst>
              </a:rPr>
              <a:t>Tabla de Contenidos</a:t>
            </a:r>
            <a:endParaRPr lang="es-ES"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1143000"/>
          </a:xfrm>
        </p:spPr>
        <p:txBody>
          <a:bodyPr/>
          <a:lstStyle/>
          <a:p>
            <a:r>
              <a:rPr lang="es-ES_tradnl" b="1" dirty="0" smtClean="0">
                <a:effectLst>
                  <a:outerShdw blurRad="38100" dist="38100" dir="2700000" algn="tl">
                    <a:srgbClr val="000000">
                      <a:alpha val="43137"/>
                    </a:srgbClr>
                  </a:outerShdw>
                </a:effectLst>
              </a:rPr>
              <a:t>CONCLUSIONES</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196752"/>
            <a:ext cx="7467600" cy="4873752"/>
          </a:xfrm>
        </p:spPr>
        <p:txBody>
          <a:bodyPr>
            <a:noAutofit/>
          </a:bodyPr>
          <a:lstStyle/>
          <a:p>
            <a:pPr marL="342900" lvl="0" indent="-342900">
              <a:buFont typeface="+mj-lt"/>
              <a:buAutoNum type="arabicPeriod"/>
            </a:pPr>
            <a:r>
              <a:rPr lang="es-ES" sz="1600" dirty="0" smtClean="0">
                <a:solidFill>
                  <a:schemeClr val="accent4">
                    <a:lumMod val="50000"/>
                  </a:schemeClr>
                </a:solidFill>
              </a:rPr>
              <a:t>Se desarrolló y optimizó, con éxito, un sistema de amplio espectro basado en la amplificación de un fragmento del gen </a:t>
            </a:r>
            <a:r>
              <a:rPr lang="es-ES" sz="1600" dirty="0" err="1" smtClean="0">
                <a:solidFill>
                  <a:schemeClr val="accent4">
                    <a:lumMod val="50000"/>
                  </a:schemeClr>
                </a:solidFill>
              </a:rPr>
              <a:t>ADNr</a:t>
            </a:r>
            <a:r>
              <a:rPr lang="es-ES" sz="1600" dirty="0" smtClean="0">
                <a:solidFill>
                  <a:schemeClr val="accent4">
                    <a:lumMod val="50000"/>
                  </a:schemeClr>
                </a:solidFill>
              </a:rPr>
              <a:t> 16S mediante PCR en tiempo real, haciendo uso de un diseño </a:t>
            </a:r>
            <a:r>
              <a:rPr lang="es-ES" sz="1600" dirty="0" err="1" smtClean="0">
                <a:solidFill>
                  <a:schemeClr val="accent4">
                    <a:lumMod val="50000"/>
                  </a:schemeClr>
                </a:solidFill>
              </a:rPr>
              <a:t>multisondas</a:t>
            </a:r>
            <a:r>
              <a:rPr lang="es-ES" sz="1600" dirty="0" smtClean="0">
                <a:solidFill>
                  <a:schemeClr val="accent4">
                    <a:lumMod val="50000"/>
                  </a:schemeClr>
                </a:solidFill>
              </a:rPr>
              <a:t>, para la detección molecular de infecciones locales bacterianas.</a:t>
            </a:r>
          </a:p>
          <a:p>
            <a:pPr marL="342900" lvl="0" indent="-342900">
              <a:buFont typeface="+mj-lt"/>
              <a:buAutoNum type="arabicPeriod"/>
            </a:pPr>
            <a:endParaRPr lang="es-ES" sz="1600" dirty="0" smtClean="0">
              <a:solidFill>
                <a:schemeClr val="accent4">
                  <a:lumMod val="50000"/>
                </a:schemeClr>
              </a:solidFill>
            </a:endParaRPr>
          </a:p>
          <a:p>
            <a:pPr marL="342900" indent="-342900">
              <a:buFont typeface="+mj-lt"/>
              <a:buAutoNum type="arabicPeriod"/>
            </a:pPr>
            <a:r>
              <a:rPr lang="es-ES" sz="1600" dirty="0" smtClean="0">
                <a:solidFill>
                  <a:schemeClr val="accent4">
                    <a:lumMod val="50000"/>
                  </a:schemeClr>
                </a:solidFill>
              </a:rPr>
              <a:t>El protocolo optimizado en el presente estudio para la obtención de material genético, a partir de cultivos bacterianos, permitió la obtención de ADN de alta pureza, integridad y calidad, facilitando una amplificación favorable del fragmento del gen </a:t>
            </a:r>
            <a:r>
              <a:rPr lang="es-ES" sz="1600" dirty="0" err="1" smtClean="0">
                <a:solidFill>
                  <a:schemeClr val="accent4">
                    <a:lumMod val="50000"/>
                  </a:schemeClr>
                </a:solidFill>
              </a:rPr>
              <a:t>ADNr</a:t>
            </a:r>
            <a:r>
              <a:rPr lang="es-ES" sz="1600" dirty="0" smtClean="0">
                <a:solidFill>
                  <a:schemeClr val="accent4">
                    <a:lumMod val="50000"/>
                  </a:schemeClr>
                </a:solidFill>
              </a:rPr>
              <a:t> 16S, evaluado en este proyecto. </a:t>
            </a:r>
          </a:p>
          <a:p>
            <a:pPr marL="342900" indent="-342900">
              <a:buFont typeface="+mj-lt"/>
              <a:buAutoNum type="arabicPeriod"/>
            </a:pPr>
            <a:endParaRPr lang="es-ES" sz="1600" dirty="0" smtClean="0">
              <a:solidFill>
                <a:schemeClr val="accent4">
                  <a:lumMod val="50000"/>
                </a:schemeClr>
              </a:solidFill>
            </a:endParaRPr>
          </a:p>
          <a:p>
            <a:pPr marL="342900" lvl="0" indent="-342900">
              <a:buFont typeface="+mj-lt"/>
              <a:buAutoNum type="arabicPeriod"/>
            </a:pPr>
            <a:r>
              <a:rPr lang="es-ES" sz="1600" dirty="0" smtClean="0">
                <a:solidFill>
                  <a:schemeClr val="accent4">
                    <a:lumMod val="50000"/>
                  </a:schemeClr>
                </a:solidFill>
              </a:rPr>
              <a:t>El sistema de PCR en tiempo real de amplio espectro, optimizado en este estudio, permitió la adecuada amplificación de un fragmento de la región </a:t>
            </a:r>
            <a:r>
              <a:rPr lang="es-ES" sz="1600" dirty="0" err="1" smtClean="0">
                <a:solidFill>
                  <a:schemeClr val="accent4">
                    <a:lumMod val="50000"/>
                  </a:schemeClr>
                </a:solidFill>
              </a:rPr>
              <a:t>hipervariable</a:t>
            </a:r>
            <a:r>
              <a:rPr lang="es-ES" sz="1600" dirty="0" smtClean="0">
                <a:solidFill>
                  <a:schemeClr val="accent4">
                    <a:lumMod val="50000"/>
                  </a:schemeClr>
                </a:solidFill>
              </a:rPr>
              <a:t> V6 del gen </a:t>
            </a:r>
            <a:r>
              <a:rPr lang="es-ES" sz="1600" dirty="0" err="1" smtClean="0">
                <a:solidFill>
                  <a:schemeClr val="accent4">
                    <a:lumMod val="50000"/>
                  </a:schemeClr>
                </a:solidFill>
              </a:rPr>
              <a:t>ADNr</a:t>
            </a:r>
            <a:r>
              <a:rPr lang="es-ES" sz="1600" dirty="0" smtClean="0">
                <a:solidFill>
                  <a:schemeClr val="accent4">
                    <a:lumMod val="50000"/>
                  </a:schemeClr>
                </a:solidFill>
              </a:rPr>
              <a:t> 16S, y la detección rápida de bacterias en muestras biológicas con alta sensibilidad y especificidad clínica, mediante la utilización de un par de cebadores universales y una sonda tipo </a:t>
            </a:r>
            <a:r>
              <a:rPr lang="es-ES" sz="1600" dirty="0" err="1" smtClean="0">
                <a:solidFill>
                  <a:schemeClr val="accent4">
                    <a:lumMod val="50000"/>
                  </a:schemeClr>
                </a:solidFill>
              </a:rPr>
              <a:t>TaqMan</a:t>
            </a:r>
            <a:r>
              <a:rPr lang="es-ES" sz="1600" dirty="0" smtClean="0">
                <a:solidFill>
                  <a:schemeClr val="accent4">
                    <a:lumMod val="50000"/>
                  </a:schemeClr>
                </a:solidFill>
              </a:rPr>
              <a:t> universal.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32656"/>
            <a:ext cx="7467600" cy="6141296"/>
          </a:xfrm>
        </p:spPr>
        <p:txBody>
          <a:bodyPr>
            <a:normAutofit fontScale="70000" lnSpcReduction="20000"/>
          </a:bodyPr>
          <a:lstStyle/>
          <a:p>
            <a:pPr marL="457200" lvl="0" indent="-457200">
              <a:buFont typeface="+mj-lt"/>
              <a:buAutoNum type="arabicPeriod" startAt="4"/>
            </a:pPr>
            <a:r>
              <a:rPr lang="es-ES" dirty="0" smtClean="0">
                <a:solidFill>
                  <a:schemeClr val="accent4">
                    <a:lumMod val="50000"/>
                  </a:schemeClr>
                </a:solidFill>
              </a:rPr>
              <a:t>El sistema de PCR en tiempo real de amplio espectro optimizado, que emplea las sondas OGP y OGN, para la discriminación de bacterias </a:t>
            </a:r>
            <a:r>
              <a:rPr lang="es-ES" dirty="0" err="1" smtClean="0">
                <a:solidFill>
                  <a:schemeClr val="accent4">
                    <a:lumMod val="50000"/>
                  </a:schemeClr>
                </a:solidFill>
              </a:rPr>
              <a:t>Gram</a:t>
            </a:r>
            <a:r>
              <a:rPr lang="es-ES" dirty="0" smtClean="0">
                <a:solidFill>
                  <a:schemeClr val="accent4">
                    <a:lumMod val="50000"/>
                  </a:schemeClr>
                </a:solidFill>
              </a:rPr>
              <a:t> positivas y </a:t>
            </a:r>
            <a:r>
              <a:rPr lang="es-ES" dirty="0" err="1" smtClean="0">
                <a:solidFill>
                  <a:schemeClr val="accent4">
                    <a:lumMod val="50000"/>
                  </a:schemeClr>
                </a:solidFill>
              </a:rPr>
              <a:t>Gram</a:t>
            </a:r>
            <a:r>
              <a:rPr lang="es-ES" dirty="0" smtClean="0">
                <a:solidFill>
                  <a:schemeClr val="accent4">
                    <a:lumMod val="50000"/>
                  </a:schemeClr>
                </a:solidFill>
              </a:rPr>
              <a:t> negativas, mostró alta eficiencia y consistencia de amplificación; sin embargo, presenta dificultad al evaluar e interpretar resultados en muestras clínicas.</a:t>
            </a:r>
          </a:p>
          <a:p>
            <a:pPr marL="457200" indent="-457200">
              <a:buFont typeface="+mj-lt"/>
              <a:buAutoNum type="arabicPeriod" startAt="4"/>
            </a:pPr>
            <a:endParaRPr lang="es-ES" dirty="0" smtClean="0">
              <a:solidFill>
                <a:schemeClr val="accent4">
                  <a:lumMod val="50000"/>
                </a:schemeClr>
              </a:solidFill>
            </a:endParaRPr>
          </a:p>
          <a:p>
            <a:pPr marL="342900" lvl="0" indent="-342900">
              <a:buFont typeface="+mj-lt"/>
              <a:buAutoNum type="arabicPeriod" startAt="4"/>
            </a:pPr>
            <a:r>
              <a:rPr lang="es-ES" dirty="0" smtClean="0">
                <a:solidFill>
                  <a:schemeClr val="accent4">
                    <a:lumMod val="50000"/>
                  </a:schemeClr>
                </a:solidFill>
              </a:rPr>
              <a:t>El sistema de PCR en tiempo real de amplio espectro optimizado, que emplea las sondas específicas SAU, SEP, SAG, SPN, ECO y NGH, para la identificación bacteriana, mostró resultados inconsistentes con los controles positivos, razón por la cual este ensayo no fue considerado para la evaluación de muestras clínicas.</a:t>
            </a:r>
          </a:p>
          <a:p>
            <a:pPr marL="457200" indent="-457200">
              <a:buFont typeface="+mj-lt"/>
              <a:buAutoNum type="arabicPeriod" startAt="4"/>
            </a:pPr>
            <a:endParaRPr lang="es-ES" dirty="0" smtClean="0">
              <a:solidFill>
                <a:schemeClr val="accent4">
                  <a:lumMod val="50000"/>
                </a:schemeClr>
              </a:solidFill>
            </a:endParaRPr>
          </a:p>
          <a:p>
            <a:pPr marL="342900" lvl="0" indent="-342900">
              <a:buFont typeface="+mj-lt"/>
              <a:buAutoNum type="arabicPeriod" startAt="4"/>
            </a:pPr>
            <a:r>
              <a:rPr lang="es-ES" dirty="0" smtClean="0">
                <a:solidFill>
                  <a:schemeClr val="accent4">
                    <a:lumMod val="50000"/>
                  </a:schemeClr>
                </a:solidFill>
              </a:rPr>
              <a:t>El límite de detección del ensayo de detección bacteriana, evaluado por el método de diluciones seriadas de ADN mediante el sistema optimizado de PCR en tiempo real de amplio espectro con la sonda UNI fue igual a 31,25fg/µL.</a:t>
            </a:r>
          </a:p>
          <a:p>
            <a:pPr marL="342900" lvl="0" indent="-342900">
              <a:buFont typeface="+mj-lt"/>
              <a:buAutoNum type="arabicPeriod" startAt="4"/>
            </a:pPr>
            <a:endParaRPr lang="es-ES" dirty="0" smtClean="0">
              <a:solidFill>
                <a:schemeClr val="accent4">
                  <a:lumMod val="50000"/>
                </a:schemeClr>
              </a:solidFill>
            </a:endParaRPr>
          </a:p>
          <a:p>
            <a:pPr marL="342900" lvl="0" indent="-342900">
              <a:buFont typeface="+mj-lt"/>
              <a:buAutoNum type="arabicPeriod" startAt="4"/>
            </a:pPr>
            <a:r>
              <a:rPr lang="es-ES" dirty="0" smtClean="0">
                <a:solidFill>
                  <a:schemeClr val="accent4">
                    <a:lumMod val="50000"/>
                  </a:schemeClr>
                </a:solidFill>
              </a:rPr>
              <a:t>El sistema de PCR en tiempo real de amplio espectro para la detección bacteriana, que empleó la sonda UNI, presentó una alta sensibilidad analítica, en el orden de 10</a:t>
            </a:r>
            <a:r>
              <a:rPr lang="es-ES" baseline="30000" dirty="0" smtClean="0">
                <a:solidFill>
                  <a:schemeClr val="accent4">
                    <a:lumMod val="50000"/>
                  </a:schemeClr>
                </a:solidFill>
              </a:rPr>
              <a:t>1</a:t>
            </a:r>
            <a:r>
              <a:rPr lang="es-ES" dirty="0" smtClean="0">
                <a:solidFill>
                  <a:schemeClr val="accent4">
                    <a:lumMod val="50000"/>
                  </a:schemeClr>
                </a:solidFill>
              </a:rPr>
              <a:t> UFC/</a:t>
            </a:r>
            <a:r>
              <a:rPr lang="es-ES" dirty="0" err="1" smtClean="0">
                <a:solidFill>
                  <a:schemeClr val="accent4">
                    <a:lumMod val="50000"/>
                  </a:schemeClr>
                </a:solidFill>
              </a:rPr>
              <a:t>mL</a:t>
            </a:r>
            <a:r>
              <a:rPr lang="es-ES" dirty="0" smtClean="0">
                <a:solidFill>
                  <a:schemeClr val="accent4">
                    <a:lumMod val="50000"/>
                  </a:schemeClr>
                </a:solidFill>
              </a:rPr>
              <a:t>, demostrando que el mismo puede emplearse para la evaluación de muestras clínicas.</a:t>
            </a:r>
          </a:p>
          <a:p>
            <a:pPr marL="342900" lvl="0" indent="-342900">
              <a:buFont typeface="+mj-lt"/>
              <a:buAutoNum type="arabicPeriod" startAt="4"/>
            </a:pPr>
            <a:endParaRPr lang="es-ES" dirty="0" smtClean="0">
              <a:solidFill>
                <a:schemeClr val="accent4">
                  <a:lumMod val="50000"/>
                </a:schemeClr>
              </a:solidFill>
            </a:endParaRPr>
          </a:p>
          <a:p>
            <a:pPr marL="342900" lvl="0" indent="-342900">
              <a:buFont typeface="+mj-lt"/>
              <a:buAutoNum type="arabicPeriod" startAt="4"/>
            </a:pPr>
            <a:r>
              <a:rPr lang="es-ES" dirty="0" smtClean="0">
                <a:solidFill>
                  <a:schemeClr val="accent4">
                    <a:lumMod val="50000"/>
                  </a:schemeClr>
                </a:solidFill>
              </a:rPr>
              <a:t>El sistema optimizado de PCR en tiempo real de amplio espectro propuesto es altamente eficiente y reproducible, presentando una eficiencia del 98,18%.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7504" y="188640"/>
            <a:ext cx="8496944" cy="6480720"/>
          </a:xfrm>
        </p:spPr>
        <p:txBody>
          <a:bodyPr>
            <a:noAutofit/>
          </a:bodyPr>
          <a:lstStyle/>
          <a:p>
            <a:pPr marL="342900" lvl="0" indent="-342900">
              <a:buFont typeface="+mj-lt"/>
              <a:buAutoNum type="arabicPeriod" startAt="9"/>
            </a:pPr>
            <a:r>
              <a:rPr lang="es-ES" sz="1600" dirty="0" smtClean="0">
                <a:solidFill>
                  <a:schemeClr val="accent4">
                    <a:lumMod val="50000"/>
                  </a:schemeClr>
                </a:solidFill>
              </a:rPr>
              <a:t>Se procesaron un total de 37 muestras clínicas de pacientes con sospecha de infección, de las cuales 35 fueron identificadas como positivas en el ensayo de detección, y 27 de estas últimas mostraron resultados concordantes con aquellos reportados por cultivo microbiológico para el ensayo de discriminación de tipo </a:t>
            </a:r>
            <a:r>
              <a:rPr lang="es-ES" sz="1600" dirty="0" err="1" smtClean="0">
                <a:solidFill>
                  <a:schemeClr val="accent4">
                    <a:lumMod val="50000"/>
                  </a:schemeClr>
                </a:solidFill>
              </a:rPr>
              <a:t>Gram</a:t>
            </a:r>
            <a:r>
              <a:rPr lang="es-ES" sz="1600" dirty="0" smtClean="0">
                <a:solidFill>
                  <a:schemeClr val="accent4">
                    <a:lumMod val="50000"/>
                  </a:schemeClr>
                </a:solidFill>
              </a:rPr>
              <a:t>.</a:t>
            </a:r>
          </a:p>
          <a:p>
            <a:pPr marL="342900" lvl="0" indent="-342900">
              <a:buFont typeface="+mj-lt"/>
              <a:buAutoNum type="arabicPeriod" startAt="9"/>
            </a:pPr>
            <a:endParaRPr lang="es-ES" sz="1600" dirty="0" smtClean="0">
              <a:solidFill>
                <a:schemeClr val="accent4">
                  <a:lumMod val="50000"/>
                </a:schemeClr>
              </a:solidFill>
            </a:endParaRPr>
          </a:p>
          <a:p>
            <a:pPr marL="342900" lvl="0" indent="-342900">
              <a:buFont typeface="+mj-lt"/>
              <a:buAutoNum type="arabicPeriod" startAt="9"/>
            </a:pPr>
            <a:r>
              <a:rPr lang="es-ES" sz="1600" dirty="0" smtClean="0">
                <a:solidFill>
                  <a:schemeClr val="accent4">
                    <a:lumMod val="50000"/>
                  </a:schemeClr>
                </a:solidFill>
              </a:rPr>
              <a:t>Los resultados obtenidos mediante el sistema optimizado de PCR en tiempo real de amplio espectro presentan una concordancia del 100% con las técnicas de microbiología tradicional para la detección de bacterias y una concordancia del 78,37% para la discriminación de su tipo </a:t>
            </a:r>
            <a:r>
              <a:rPr lang="es-ES" sz="1600" dirty="0" err="1" smtClean="0">
                <a:solidFill>
                  <a:schemeClr val="accent4">
                    <a:lumMod val="50000"/>
                  </a:schemeClr>
                </a:solidFill>
              </a:rPr>
              <a:t>Gram</a:t>
            </a:r>
            <a:r>
              <a:rPr lang="es-ES" sz="1600" dirty="0" smtClean="0">
                <a:solidFill>
                  <a:schemeClr val="accent4">
                    <a:lumMod val="50000"/>
                  </a:schemeClr>
                </a:solidFill>
              </a:rPr>
              <a:t> en muestras clínicas.</a:t>
            </a:r>
          </a:p>
          <a:p>
            <a:pPr marL="342900" lvl="0" indent="-342900">
              <a:buFont typeface="+mj-lt"/>
              <a:buAutoNum type="arabicPeriod" startAt="9"/>
            </a:pPr>
            <a:endParaRPr lang="es-ES" sz="1600" dirty="0" smtClean="0">
              <a:solidFill>
                <a:schemeClr val="accent4">
                  <a:lumMod val="50000"/>
                </a:schemeClr>
              </a:solidFill>
            </a:endParaRPr>
          </a:p>
          <a:p>
            <a:pPr marL="342900" lvl="0" indent="-342900">
              <a:buFont typeface="+mj-lt"/>
              <a:buAutoNum type="arabicPeriod" startAt="9"/>
            </a:pPr>
            <a:r>
              <a:rPr lang="es-ES" sz="1600" dirty="0" smtClean="0">
                <a:solidFill>
                  <a:schemeClr val="accent4">
                    <a:lumMod val="50000"/>
                  </a:schemeClr>
                </a:solidFill>
              </a:rPr>
              <a:t>El empleo de controles negativos en cada una de las etapas de procesamiento de las muestras evidenció la ausencia de contaminación con ADN exógeno, por lo que no se consideró la utilización de un método adicional de descontaminación del sistema.</a:t>
            </a:r>
          </a:p>
          <a:p>
            <a:pPr marL="342900" lvl="0" indent="-342900">
              <a:buFont typeface="+mj-lt"/>
              <a:buAutoNum type="arabicPeriod" startAt="9"/>
            </a:pPr>
            <a:endParaRPr lang="es-ES" sz="1600" dirty="0" smtClean="0">
              <a:solidFill>
                <a:schemeClr val="accent4">
                  <a:lumMod val="50000"/>
                </a:schemeClr>
              </a:solidFill>
            </a:endParaRPr>
          </a:p>
          <a:p>
            <a:pPr marL="342900" lvl="0" indent="-342900">
              <a:buFont typeface="+mj-lt"/>
              <a:buAutoNum type="arabicPeriod" startAt="9"/>
            </a:pPr>
            <a:r>
              <a:rPr lang="es-ES" sz="1600" dirty="0" smtClean="0">
                <a:solidFill>
                  <a:schemeClr val="accent4">
                    <a:lumMod val="50000"/>
                  </a:schemeClr>
                </a:solidFill>
              </a:rPr>
              <a:t>El sistema propuesto en este estudio puede ser llevado a cabo en 24 horas, siendo un método rápido a comparación de las técnicas de microbiología tradicional usadas para la detección de infecciones.</a:t>
            </a:r>
          </a:p>
          <a:p>
            <a:pPr marL="342900" lvl="0" indent="-342900">
              <a:buFont typeface="+mj-lt"/>
              <a:buAutoNum type="arabicPeriod" startAt="9"/>
            </a:pPr>
            <a:endParaRPr lang="es-ES" sz="1600" dirty="0" smtClean="0">
              <a:solidFill>
                <a:schemeClr val="accent4">
                  <a:lumMod val="50000"/>
                </a:schemeClr>
              </a:solidFill>
            </a:endParaRPr>
          </a:p>
          <a:p>
            <a:pPr marL="342900" lvl="0" indent="-342900">
              <a:buFont typeface="+mj-lt"/>
              <a:buAutoNum type="arabicPeriod" startAt="9"/>
            </a:pPr>
            <a:r>
              <a:rPr lang="es-ES" sz="1600" dirty="0" smtClean="0">
                <a:solidFill>
                  <a:schemeClr val="accent4">
                    <a:lumMod val="50000"/>
                  </a:schemeClr>
                </a:solidFill>
              </a:rPr>
              <a:t>La técnica de PCR en tiempo real de amplio espectro demuestra ser una herramienta válida dentro del diagnóstico molecular de infecciones bacterianas locales, por lo que puede ser considerada como complemento de los métodos tradicionales de diagnóstico, sin embargo, se requiere de mayor investigación para su validación clínica y la evaluación de su potencial utilidad en rutinas de laboratorio.</a:t>
            </a:r>
          </a:p>
        </p:txBody>
      </p:sp>
      <p:pic>
        <p:nvPicPr>
          <p:cNvPr id="4" name="3 Imagen" descr="adn5.gif">
            <a:hlinkClick r:id="rId3" action="ppaction://hlinksldjump"/>
          </p:cNvPr>
          <p:cNvPicPr>
            <a:picLocks noChangeAspect="1"/>
          </p:cNvPicPr>
          <p:nvPr/>
        </p:nvPicPr>
        <p:blipFill>
          <a:blip r:embed="rId4" cstate="print"/>
          <a:stretch>
            <a:fillRect/>
          </a:stretch>
        </p:blipFill>
        <p:spPr>
          <a:xfrm>
            <a:off x="8219320" y="5362341"/>
            <a:ext cx="360374" cy="109099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1143000"/>
          </a:xfrm>
        </p:spPr>
        <p:txBody>
          <a:bodyPr/>
          <a:lstStyle/>
          <a:p>
            <a:r>
              <a:rPr lang="es-ES_tradnl" b="1" dirty="0" smtClean="0">
                <a:effectLst>
                  <a:outerShdw blurRad="38100" dist="38100" dir="2700000" algn="tl">
                    <a:srgbClr val="000000">
                      <a:alpha val="43137"/>
                    </a:srgbClr>
                  </a:outerShdw>
                </a:effectLst>
              </a:rPr>
              <a:t>RECOMENDACIONES</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457200" y="1291552"/>
            <a:ext cx="7931224" cy="4873752"/>
          </a:xfrm>
        </p:spPr>
        <p:txBody>
          <a:bodyPr>
            <a:noAutofit/>
          </a:bodyPr>
          <a:lstStyle/>
          <a:p>
            <a:pPr lvl="0">
              <a:buFont typeface="+mj-lt"/>
              <a:buAutoNum type="arabicPeriod"/>
            </a:pPr>
            <a:r>
              <a:rPr lang="es-ES" sz="1600" dirty="0" smtClean="0">
                <a:solidFill>
                  <a:schemeClr val="accent4">
                    <a:lumMod val="50000"/>
                  </a:schemeClr>
                </a:solidFill>
              </a:rPr>
              <a:t>Debido a que el ensayo de discriminación de bacterias </a:t>
            </a:r>
            <a:r>
              <a:rPr lang="es-ES" sz="1600" dirty="0" err="1" smtClean="0">
                <a:solidFill>
                  <a:schemeClr val="accent4">
                    <a:lumMod val="50000"/>
                  </a:schemeClr>
                </a:solidFill>
              </a:rPr>
              <a:t>Gram</a:t>
            </a:r>
            <a:r>
              <a:rPr lang="es-ES" sz="1600" dirty="0" smtClean="0">
                <a:solidFill>
                  <a:schemeClr val="accent4">
                    <a:lumMod val="50000"/>
                  </a:schemeClr>
                </a:solidFill>
              </a:rPr>
              <a:t> positivas y </a:t>
            </a:r>
            <a:r>
              <a:rPr lang="es-ES" sz="1600" dirty="0" err="1" smtClean="0">
                <a:solidFill>
                  <a:schemeClr val="accent4">
                    <a:lumMod val="50000"/>
                  </a:schemeClr>
                </a:solidFill>
              </a:rPr>
              <a:t>Gram</a:t>
            </a:r>
            <a:r>
              <a:rPr lang="es-ES" sz="1600" dirty="0" smtClean="0">
                <a:solidFill>
                  <a:schemeClr val="accent4">
                    <a:lumMod val="50000"/>
                  </a:schemeClr>
                </a:solidFill>
              </a:rPr>
              <a:t> negativas dio resultados inconsistentes para </a:t>
            </a:r>
            <a:r>
              <a:rPr lang="es-ES" sz="1600" i="1" dirty="0" smtClean="0">
                <a:solidFill>
                  <a:schemeClr val="accent4">
                    <a:lumMod val="50000"/>
                  </a:schemeClr>
                </a:solidFill>
              </a:rPr>
              <a:t>E. </a:t>
            </a:r>
            <a:r>
              <a:rPr lang="es-ES" sz="1600" i="1" dirty="0" err="1" smtClean="0">
                <a:solidFill>
                  <a:schemeClr val="accent4">
                    <a:lumMod val="50000"/>
                  </a:schemeClr>
                </a:solidFill>
              </a:rPr>
              <a:t>Faecium</a:t>
            </a:r>
            <a:r>
              <a:rPr lang="es-ES" sz="1600" i="1" dirty="0" smtClean="0">
                <a:solidFill>
                  <a:schemeClr val="accent4">
                    <a:lumMod val="50000"/>
                  </a:schemeClr>
                </a:solidFill>
              </a:rPr>
              <a:t> </a:t>
            </a:r>
            <a:r>
              <a:rPr lang="es-ES" sz="1600" dirty="0" smtClean="0">
                <a:solidFill>
                  <a:schemeClr val="accent4">
                    <a:lumMod val="50000"/>
                  </a:schemeClr>
                </a:solidFill>
              </a:rPr>
              <a:t>y para </a:t>
            </a:r>
            <a:r>
              <a:rPr lang="es-ES" sz="1600" i="1" dirty="0" smtClean="0">
                <a:solidFill>
                  <a:schemeClr val="accent4">
                    <a:lumMod val="50000"/>
                  </a:schemeClr>
                </a:solidFill>
              </a:rPr>
              <a:t>N. </a:t>
            </a:r>
            <a:r>
              <a:rPr lang="es-ES" sz="1600" i="1" dirty="0" err="1" smtClean="0">
                <a:solidFill>
                  <a:schemeClr val="accent4">
                    <a:lumMod val="50000"/>
                  </a:schemeClr>
                </a:solidFill>
              </a:rPr>
              <a:t>gonorrhoeae</a:t>
            </a:r>
            <a:r>
              <a:rPr lang="es-ES" sz="1600" dirty="0" smtClean="0">
                <a:solidFill>
                  <a:schemeClr val="accent4">
                    <a:lumMod val="50000"/>
                  </a:schemeClr>
                </a:solidFill>
              </a:rPr>
              <a:t>, utilizados como controles positivos, se recomienda evaluar nuevamente el ensayo en estas cepas partiendo de cultivos puros procurando un manejo adecuado y minucioso de los mismos, para evitar la posible contaminación de las mismas.</a:t>
            </a:r>
          </a:p>
          <a:p>
            <a:pPr>
              <a:buFont typeface="+mj-lt"/>
              <a:buAutoNum type="arabicPeriod"/>
            </a:pPr>
            <a:endParaRPr lang="es-ES" sz="1600" dirty="0" smtClean="0">
              <a:solidFill>
                <a:schemeClr val="accent4">
                  <a:lumMod val="50000"/>
                </a:schemeClr>
              </a:solidFill>
            </a:endParaRPr>
          </a:p>
          <a:p>
            <a:pPr lvl="0">
              <a:buFont typeface="+mj-lt"/>
              <a:buAutoNum type="arabicPeriod"/>
            </a:pPr>
            <a:r>
              <a:rPr lang="es-ES" sz="1600" dirty="0" smtClean="0">
                <a:solidFill>
                  <a:schemeClr val="accent4">
                    <a:lumMod val="50000"/>
                  </a:schemeClr>
                </a:solidFill>
              </a:rPr>
              <a:t>Es necesario determinar las razones por las que las sondas de identificación bacteriana SAU y NGH para </a:t>
            </a:r>
            <a:r>
              <a:rPr lang="es-ES" sz="1600" i="1" dirty="0" smtClean="0">
                <a:solidFill>
                  <a:schemeClr val="accent4">
                    <a:lumMod val="50000"/>
                  </a:schemeClr>
                </a:solidFill>
              </a:rPr>
              <a:t>S. </a:t>
            </a:r>
            <a:r>
              <a:rPr lang="es-ES" sz="1600" i="1" dirty="0" err="1" smtClean="0">
                <a:solidFill>
                  <a:schemeClr val="accent4">
                    <a:lumMod val="50000"/>
                  </a:schemeClr>
                </a:solidFill>
              </a:rPr>
              <a:t>aureus</a:t>
            </a:r>
            <a:r>
              <a:rPr lang="es-ES" sz="1600" dirty="0" smtClean="0">
                <a:solidFill>
                  <a:schemeClr val="accent4">
                    <a:lumMod val="50000"/>
                  </a:schemeClr>
                </a:solidFill>
              </a:rPr>
              <a:t> y </a:t>
            </a:r>
            <a:r>
              <a:rPr lang="es-ES" sz="1600" i="1" dirty="0" smtClean="0">
                <a:solidFill>
                  <a:schemeClr val="accent4">
                    <a:lumMod val="50000"/>
                  </a:schemeClr>
                </a:solidFill>
              </a:rPr>
              <a:t>N. </a:t>
            </a:r>
            <a:r>
              <a:rPr lang="es-ES" sz="1600" i="1" dirty="0" err="1" smtClean="0">
                <a:solidFill>
                  <a:schemeClr val="accent4">
                    <a:lumMod val="50000"/>
                  </a:schemeClr>
                </a:solidFill>
              </a:rPr>
              <a:t>gonorrhoeae</a:t>
            </a:r>
            <a:r>
              <a:rPr lang="es-ES" sz="1600" dirty="0" smtClean="0">
                <a:solidFill>
                  <a:schemeClr val="accent4">
                    <a:lumMod val="50000"/>
                  </a:schemeClr>
                </a:solidFill>
              </a:rPr>
              <a:t>, respectivamente, arrojaron resultados inconsistentes.</a:t>
            </a:r>
          </a:p>
          <a:p>
            <a:pPr lvl="0">
              <a:buFont typeface="+mj-lt"/>
              <a:buAutoNum type="arabicPeriod"/>
            </a:pPr>
            <a:endParaRPr lang="es-ES" sz="1600" dirty="0" smtClean="0">
              <a:solidFill>
                <a:schemeClr val="accent4">
                  <a:lumMod val="50000"/>
                </a:schemeClr>
              </a:solidFill>
            </a:endParaRPr>
          </a:p>
          <a:p>
            <a:pPr lvl="0">
              <a:buFont typeface="+mj-lt"/>
              <a:buAutoNum type="arabicPeriod"/>
            </a:pPr>
            <a:r>
              <a:rPr lang="es-ES" sz="1600" dirty="0" smtClean="0">
                <a:solidFill>
                  <a:schemeClr val="accent4">
                    <a:lumMod val="50000"/>
                  </a:schemeClr>
                </a:solidFill>
              </a:rPr>
              <a:t>Se recomienda para futuras investigaciones considerar otras especies bacterianas de relevancia clínica. </a:t>
            </a:r>
          </a:p>
          <a:p>
            <a:pPr lvl="0">
              <a:buFont typeface="+mj-lt"/>
              <a:buAutoNum type="arabicPeriod"/>
            </a:pPr>
            <a:endParaRPr lang="es-ES" sz="1600" dirty="0" smtClean="0">
              <a:solidFill>
                <a:schemeClr val="accent4">
                  <a:lumMod val="50000"/>
                </a:schemeClr>
              </a:solidFill>
            </a:endParaRPr>
          </a:p>
          <a:p>
            <a:pPr lvl="0">
              <a:buFont typeface="+mj-lt"/>
              <a:buAutoNum type="arabicPeriod"/>
            </a:pPr>
            <a:r>
              <a:rPr lang="es-ES" sz="1600" dirty="0" smtClean="0">
                <a:solidFill>
                  <a:schemeClr val="accent4">
                    <a:lumMod val="50000"/>
                  </a:schemeClr>
                </a:solidFill>
              </a:rPr>
              <a:t>A pesar de que el empleo de controles negativos en los ensayos evidenció que no existe presencia de contaminación, es muy importante tomar todas las medidas necesarias para evitar la presencia de ADN exógeno, siguiendo todas las normas básicas de bioseguridad para el manejo de muestras y reactivos, así como tomar todas las precauciones pertinentes para el trabajo en el laboratorio.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04664"/>
            <a:ext cx="8003232" cy="6069288"/>
          </a:xfrm>
        </p:spPr>
        <p:txBody>
          <a:bodyPr>
            <a:normAutofit fontScale="85000" lnSpcReduction="20000"/>
          </a:bodyPr>
          <a:lstStyle/>
          <a:p>
            <a:pPr marL="273050" lvl="0" indent="-273050">
              <a:buFont typeface="+mj-lt"/>
              <a:buAutoNum type="arabicPeriod" startAt="5"/>
            </a:pPr>
            <a:r>
              <a:rPr lang="es-ES" dirty="0" smtClean="0">
                <a:solidFill>
                  <a:schemeClr val="accent4">
                    <a:lumMod val="50000"/>
                  </a:schemeClr>
                </a:solidFill>
              </a:rPr>
              <a:t>Debido a que el sistema optimizado de PCR en tiempo real de amplio espectro propuesto es altamente eficiente, se puede considerar su empleo para la evaluación de un mayor número de muestras clínicas, de manera que se pueda validar la técnica en un número significativo de pacientes.</a:t>
            </a:r>
          </a:p>
          <a:p>
            <a:pPr>
              <a:buFont typeface="+mj-lt"/>
              <a:buAutoNum type="arabicPeriod" startAt="5"/>
            </a:pPr>
            <a:endParaRPr lang="es-ES" dirty="0" smtClean="0">
              <a:solidFill>
                <a:schemeClr val="accent4">
                  <a:lumMod val="50000"/>
                </a:schemeClr>
              </a:solidFill>
            </a:endParaRPr>
          </a:p>
          <a:p>
            <a:pPr lvl="0">
              <a:buFont typeface="+mj-lt"/>
              <a:buAutoNum type="arabicPeriod" startAt="5"/>
            </a:pPr>
            <a:r>
              <a:rPr lang="es-ES" dirty="0" smtClean="0">
                <a:solidFill>
                  <a:schemeClr val="accent4">
                    <a:lumMod val="50000"/>
                  </a:schemeClr>
                </a:solidFill>
              </a:rPr>
              <a:t>A pesar de que no se presentaron problemas de inhibición en las reacciones de amplificación, sería oportuno incorporar un control interno positivo para evaluar posibles procesos inhibitorios de la PCR en tiempo real, en especial al analizar muestras clínicas que no hayan sido sometidas a una fase de enriquecimiento previa.</a:t>
            </a:r>
          </a:p>
          <a:p>
            <a:pPr lvl="0">
              <a:buFont typeface="+mj-lt"/>
              <a:buAutoNum type="arabicPeriod" startAt="5"/>
            </a:pPr>
            <a:endParaRPr lang="es-ES" dirty="0" smtClean="0">
              <a:solidFill>
                <a:schemeClr val="accent4">
                  <a:lumMod val="50000"/>
                </a:schemeClr>
              </a:solidFill>
            </a:endParaRPr>
          </a:p>
          <a:p>
            <a:pPr lvl="0">
              <a:buFont typeface="+mj-lt"/>
              <a:buAutoNum type="arabicPeriod" startAt="5"/>
            </a:pPr>
            <a:r>
              <a:rPr lang="es-ES" dirty="0" smtClean="0">
                <a:solidFill>
                  <a:schemeClr val="accent4">
                    <a:lumMod val="50000"/>
                  </a:schemeClr>
                </a:solidFill>
              </a:rPr>
              <a:t>Para futuras investigaciones, se recomienda evaluar cuantitativamente al sistema de PCR en tiempo real de amplio espectro propuesto en este estudio, con lo que se esperaría obtener resultados que permitan establecer criterios de evaluación más amplios.</a:t>
            </a:r>
          </a:p>
          <a:p>
            <a:pPr lvl="0">
              <a:buFont typeface="+mj-lt"/>
              <a:buAutoNum type="arabicPeriod" startAt="5"/>
            </a:pPr>
            <a:endParaRPr lang="es-ES" dirty="0" smtClean="0">
              <a:solidFill>
                <a:schemeClr val="accent4">
                  <a:lumMod val="50000"/>
                </a:schemeClr>
              </a:solidFill>
            </a:endParaRPr>
          </a:p>
          <a:p>
            <a:pPr lvl="0">
              <a:buFont typeface="+mj-lt"/>
              <a:buAutoNum type="arabicPeriod" startAt="5"/>
            </a:pPr>
            <a:r>
              <a:rPr lang="es-ES" dirty="0" smtClean="0">
                <a:solidFill>
                  <a:schemeClr val="accent4">
                    <a:lumMod val="50000"/>
                  </a:schemeClr>
                </a:solidFill>
              </a:rPr>
              <a:t>Se propone un trabajo conjunto entre los hospitales y la ESPE para facilitar la cooperación activa en futuras investigaciones en el área del diagnóstico molecular de patógenos.</a:t>
            </a:r>
          </a:p>
          <a:p>
            <a:endParaRPr lang="es-ES" dirty="0"/>
          </a:p>
        </p:txBody>
      </p:sp>
      <p:pic>
        <p:nvPicPr>
          <p:cNvPr id="4" name="3 Imagen" descr="adn5.gif">
            <a:hlinkClick r:id="rId3" action="ppaction://hlinksldjump"/>
          </p:cNvPr>
          <p:cNvPicPr>
            <a:picLocks noChangeAspect="1"/>
          </p:cNvPicPr>
          <p:nvPr/>
        </p:nvPicPr>
        <p:blipFill>
          <a:blip r:embed="rId4" cstate="print"/>
          <a:stretch>
            <a:fillRect/>
          </a:stretch>
        </p:blipFill>
        <p:spPr>
          <a:xfrm>
            <a:off x="8219320" y="5362341"/>
            <a:ext cx="360374" cy="109099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4624"/>
            <a:ext cx="7467600" cy="1143000"/>
          </a:xfrm>
        </p:spPr>
        <p:txBody>
          <a:bodyPr/>
          <a:lstStyle/>
          <a:p>
            <a:r>
              <a:rPr lang="es-ES_tradnl" b="1" dirty="0" smtClean="0">
                <a:effectLst>
                  <a:outerShdw blurRad="38100" dist="38100" dir="2700000" algn="tl">
                    <a:srgbClr val="000000">
                      <a:alpha val="43137"/>
                    </a:srgbClr>
                  </a:outerShdw>
                </a:effectLst>
              </a:rPr>
              <a:t>BIBLIOGRAFÍA</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sz="quarter" idx="1"/>
          </p:nvPr>
        </p:nvSpPr>
        <p:spPr>
          <a:xfrm>
            <a:off x="395536" y="1412776"/>
            <a:ext cx="7467600" cy="4873752"/>
          </a:xfrm>
        </p:spPr>
        <p:txBody>
          <a:bodyPr>
            <a:noAutofit/>
          </a:bodyPr>
          <a:lstStyle/>
          <a:p>
            <a:r>
              <a:rPr lang="en-US" sz="900" dirty="0" smtClean="0"/>
              <a:t>Applied </a:t>
            </a:r>
            <a:r>
              <a:rPr lang="en-US" sz="900" dirty="0" err="1" smtClean="0"/>
              <a:t>Biosystems</a:t>
            </a:r>
            <a:r>
              <a:rPr lang="en-US" sz="900" dirty="0" smtClean="0"/>
              <a:t>. (2009). Real-Time PCR Systems. Applied </a:t>
            </a:r>
            <a:r>
              <a:rPr lang="en-US" sz="900" dirty="0" err="1" smtClean="0"/>
              <a:t>Biosystems</a:t>
            </a:r>
            <a:r>
              <a:rPr lang="en-US" sz="900" dirty="0" smtClean="0"/>
              <a:t> Chemistry Guide.</a:t>
            </a:r>
            <a:endParaRPr lang="es-ES" sz="900" dirty="0" smtClean="0"/>
          </a:p>
          <a:p>
            <a:r>
              <a:rPr lang="en-US" sz="900" dirty="0" smtClean="0"/>
              <a:t>Applied </a:t>
            </a:r>
            <a:r>
              <a:rPr lang="en-US" sz="900" dirty="0" err="1" smtClean="0"/>
              <a:t>Biosystems</a:t>
            </a:r>
            <a:r>
              <a:rPr lang="en-US" sz="900" dirty="0" smtClean="0"/>
              <a:t>. (2010). </a:t>
            </a:r>
            <a:r>
              <a:rPr lang="en-US" sz="900" dirty="0" err="1" smtClean="0"/>
              <a:t>TaqMan</a:t>
            </a:r>
            <a:r>
              <a:rPr lang="en-US" sz="900" dirty="0" smtClean="0"/>
              <a:t>® Universal PCR Master Mix Protocol Guide.</a:t>
            </a:r>
            <a:endParaRPr lang="es-ES" sz="900" dirty="0" smtClean="0"/>
          </a:p>
          <a:p>
            <a:r>
              <a:rPr lang="en-US" sz="900" dirty="0" smtClean="0"/>
              <a:t>Bio-Rad Laboratories. (2006). Real-Time PCR Applications Guide.</a:t>
            </a:r>
            <a:endParaRPr lang="es-ES" sz="900" dirty="0" smtClean="0"/>
          </a:p>
          <a:p>
            <a:r>
              <a:rPr lang="en-US" sz="900" dirty="0" err="1" smtClean="0"/>
              <a:t>Chakravorty</a:t>
            </a:r>
            <a:r>
              <a:rPr lang="en-US" sz="900" dirty="0" smtClean="0"/>
              <a:t>, S., </a:t>
            </a:r>
            <a:r>
              <a:rPr lang="en-US" sz="900" dirty="0" err="1" smtClean="0"/>
              <a:t>Helb</a:t>
            </a:r>
            <a:r>
              <a:rPr lang="en-US" sz="900" dirty="0" smtClean="0"/>
              <a:t>, D., </a:t>
            </a:r>
            <a:r>
              <a:rPr lang="en-US" sz="900" dirty="0" err="1" smtClean="0"/>
              <a:t>Burday</a:t>
            </a:r>
            <a:r>
              <a:rPr lang="en-US" sz="900" dirty="0" smtClean="0"/>
              <a:t>, M., Connell, N., &amp; </a:t>
            </a:r>
            <a:r>
              <a:rPr lang="en-US" sz="900" dirty="0" err="1" smtClean="0"/>
              <a:t>Alland</a:t>
            </a:r>
            <a:r>
              <a:rPr lang="en-US" sz="900" dirty="0" smtClean="0"/>
              <a:t>, D. (2007). A Detailed Analysis of 16S Ribosomal RNA Gene Segments for the Diagnosis of Pathogenic Bacteria. </a:t>
            </a:r>
            <a:r>
              <a:rPr lang="en-US" sz="900" u="sng" dirty="0" smtClean="0"/>
              <a:t>Journal of Microbiology, Methods; 69(2)</a:t>
            </a:r>
            <a:r>
              <a:rPr lang="en-US" sz="900" dirty="0" smtClean="0"/>
              <a:t>: 30–339.</a:t>
            </a:r>
            <a:endParaRPr lang="es-ES" sz="900" dirty="0" smtClean="0"/>
          </a:p>
          <a:p>
            <a:r>
              <a:rPr lang="en-US" sz="900" dirty="0" err="1" smtClean="0"/>
              <a:t>Fenollar</a:t>
            </a:r>
            <a:r>
              <a:rPr lang="en-US" sz="900" dirty="0" smtClean="0"/>
              <a:t>, F., Roux, V., Stein, A., </a:t>
            </a:r>
            <a:r>
              <a:rPr lang="en-US" sz="900" dirty="0" err="1" smtClean="0"/>
              <a:t>Drancourt</a:t>
            </a:r>
            <a:r>
              <a:rPr lang="en-US" sz="900" dirty="0" smtClean="0"/>
              <a:t>, M. &amp; </a:t>
            </a:r>
            <a:r>
              <a:rPr lang="en-US" sz="900" dirty="0" err="1" smtClean="0"/>
              <a:t>Raoult</a:t>
            </a:r>
            <a:r>
              <a:rPr lang="en-US" sz="900" dirty="0" smtClean="0"/>
              <a:t>, D. (2006). Analysis of 525 Samples to Determine the Usefulness of PCR Amplification and Sequencing of the 16S </a:t>
            </a:r>
            <a:r>
              <a:rPr lang="en-US" sz="900" dirty="0" err="1" smtClean="0"/>
              <a:t>rRNA</a:t>
            </a:r>
            <a:r>
              <a:rPr lang="en-US" sz="900" dirty="0" smtClean="0"/>
              <a:t> Gene for Diagnosis of Bone and Joint Infections. </a:t>
            </a:r>
            <a:r>
              <a:rPr lang="en-US" sz="900" u="sng" dirty="0" smtClean="0"/>
              <a:t>Journal of Clinical Microbiology, vol. 44(3)</a:t>
            </a:r>
            <a:r>
              <a:rPr lang="en-US" sz="900" dirty="0" smtClean="0"/>
              <a:t>: 1018-1028.</a:t>
            </a:r>
            <a:endParaRPr lang="es-ES" sz="900" dirty="0" smtClean="0"/>
          </a:p>
          <a:p>
            <a:r>
              <a:rPr lang="en-US" sz="900" dirty="0" err="1" smtClean="0"/>
              <a:t>Invitrogen</a:t>
            </a:r>
            <a:r>
              <a:rPr lang="en-US" sz="900" dirty="0" smtClean="0"/>
              <a:t>. (2010). Quant-</a:t>
            </a:r>
            <a:r>
              <a:rPr lang="en-US" sz="900" dirty="0" err="1" smtClean="0"/>
              <a:t>iT</a:t>
            </a:r>
            <a:r>
              <a:rPr lang="en-US" sz="900" baseline="30000" dirty="0" err="1" smtClean="0"/>
              <a:t>TM</a:t>
            </a:r>
            <a:r>
              <a:rPr lang="en-US" sz="900" dirty="0" smtClean="0"/>
              <a:t> </a:t>
            </a:r>
            <a:r>
              <a:rPr lang="en-US" sz="900" dirty="0" err="1" smtClean="0"/>
              <a:t>dsDNA</a:t>
            </a:r>
            <a:r>
              <a:rPr lang="en-US" sz="900" dirty="0" smtClean="0"/>
              <a:t> High-Sensitivity Assay Kit.</a:t>
            </a:r>
            <a:endParaRPr lang="es-ES" sz="900" dirty="0" smtClean="0"/>
          </a:p>
          <a:p>
            <a:r>
              <a:rPr lang="en-US" sz="900" dirty="0" err="1" smtClean="0"/>
              <a:t>Kubista</a:t>
            </a:r>
            <a:r>
              <a:rPr lang="en-US" sz="900" dirty="0" smtClean="0"/>
              <a:t>, M., Andrade, J. M., </a:t>
            </a:r>
            <a:r>
              <a:rPr lang="en-US" sz="900" dirty="0" err="1" smtClean="0"/>
              <a:t>Bengtsson</a:t>
            </a:r>
            <a:r>
              <a:rPr lang="en-US" sz="900" dirty="0" smtClean="0"/>
              <a:t>, M., </a:t>
            </a:r>
            <a:r>
              <a:rPr lang="en-US" sz="900" dirty="0" err="1" smtClean="0"/>
              <a:t>Forootan</a:t>
            </a:r>
            <a:r>
              <a:rPr lang="en-US" sz="900" dirty="0" smtClean="0"/>
              <a:t>, M., </a:t>
            </a:r>
            <a:r>
              <a:rPr lang="en-US" sz="900" dirty="0" err="1" smtClean="0"/>
              <a:t>Jonák</a:t>
            </a:r>
            <a:r>
              <a:rPr lang="en-US" sz="900" dirty="0" smtClean="0"/>
              <a:t>, J., Lind, K., </a:t>
            </a:r>
            <a:r>
              <a:rPr lang="en-US" sz="900" dirty="0" err="1" smtClean="0"/>
              <a:t>Sindelka</a:t>
            </a:r>
            <a:r>
              <a:rPr lang="en-US" sz="900" dirty="0" smtClean="0"/>
              <a:t>, R., </a:t>
            </a:r>
            <a:r>
              <a:rPr lang="en-US" sz="900" dirty="0" err="1" smtClean="0"/>
              <a:t>Sjoback</a:t>
            </a:r>
            <a:r>
              <a:rPr lang="en-US" sz="900" dirty="0" smtClean="0"/>
              <a:t>, R., </a:t>
            </a:r>
            <a:r>
              <a:rPr lang="en-US" sz="900" dirty="0" err="1" smtClean="0"/>
              <a:t>Sjogreen</a:t>
            </a:r>
            <a:r>
              <a:rPr lang="en-US" sz="900" dirty="0" smtClean="0"/>
              <a:t>, B., </a:t>
            </a:r>
            <a:r>
              <a:rPr lang="en-US" sz="900" dirty="0" err="1" smtClean="0"/>
              <a:t>Strombom</a:t>
            </a:r>
            <a:r>
              <a:rPr lang="en-US" sz="900" dirty="0" smtClean="0"/>
              <a:t>, L., Stahlberg, A. &amp; </a:t>
            </a:r>
            <a:r>
              <a:rPr lang="en-US" sz="900" dirty="0" err="1" smtClean="0"/>
              <a:t>Zoric</a:t>
            </a:r>
            <a:r>
              <a:rPr lang="en-US" sz="900" dirty="0" smtClean="0"/>
              <a:t>, N. (2006). The Real-time Polymerase Chain Reaction. </a:t>
            </a:r>
            <a:r>
              <a:rPr lang="en-US" sz="900" u="sng" dirty="0" smtClean="0"/>
              <a:t>Molecular Aspects of Medicine, vol. 27</a:t>
            </a:r>
            <a:r>
              <a:rPr lang="en-US" sz="900" dirty="0" smtClean="0"/>
              <a:t>: 95–125.</a:t>
            </a:r>
            <a:endParaRPr lang="es-ES" sz="900" dirty="0" smtClean="0"/>
          </a:p>
          <a:p>
            <a:r>
              <a:rPr lang="en-US" sz="900" dirty="0" smtClean="0"/>
              <a:t>Mackay, I. M. (2004). Real-time PCR in the Microbiology Laboratory. </a:t>
            </a:r>
            <a:r>
              <a:rPr lang="es-ES" sz="900" u="sng" dirty="0" err="1" smtClean="0"/>
              <a:t>Clinical</a:t>
            </a:r>
            <a:r>
              <a:rPr lang="es-ES" sz="900" u="sng" dirty="0" smtClean="0"/>
              <a:t> </a:t>
            </a:r>
            <a:r>
              <a:rPr lang="es-ES" sz="900" u="sng" dirty="0" err="1" smtClean="0"/>
              <a:t>Microbiology</a:t>
            </a:r>
            <a:r>
              <a:rPr lang="es-ES" sz="900" u="sng" dirty="0" smtClean="0"/>
              <a:t> </a:t>
            </a:r>
            <a:r>
              <a:rPr lang="es-ES" sz="900" u="sng" dirty="0" err="1" smtClean="0"/>
              <a:t>Infections</a:t>
            </a:r>
            <a:r>
              <a:rPr lang="es-ES" sz="900" u="sng" dirty="0" smtClean="0"/>
              <a:t> 2004, vol. 10</a:t>
            </a:r>
            <a:r>
              <a:rPr lang="es-ES" sz="900" dirty="0" smtClean="0"/>
              <a:t>: 190–212.</a:t>
            </a:r>
          </a:p>
          <a:p>
            <a:r>
              <a:rPr lang="es-ES" sz="900" dirty="0" err="1" smtClean="0"/>
              <a:t>Rodicio</a:t>
            </a:r>
            <a:r>
              <a:rPr lang="es-ES" sz="900" dirty="0" smtClean="0"/>
              <a:t>, M., y Mendoza, M. (2003). Identificación Bacteriana Mediante Secuenciación del </a:t>
            </a:r>
            <a:r>
              <a:rPr lang="es-ES" sz="900" dirty="0" err="1" smtClean="0"/>
              <a:t>ARNr</a:t>
            </a:r>
            <a:r>
              <a:rPr lang="es-ES" sz="900" dirty="0" smtClean="0"/>
              <a:t> 16S: Fundamento, Metodología y Aplicaciones en Microbiología Clínica. </a:t>
            </a:r>
            <a:r>
              <a:rPr lang="es-ES" sz="900" u="sng" dirty="0" smtClean="0"/>
              <a:t>Enfermedades Infecciosas, Microbiología Clínica, 22 (4)</a:t>
            </a:r>
            <a:r>
              <a:rPr lang="es-ES" sz="900" dirty="0" smtClean="0"/>
              <a:t>: 238-45.</a:t>
            </a:r>
          </a:p>
          <a:p>
            <a:r>
              <a:rPr lang="de-DE" sz="900" dirty="0" smtClean="0"/>
              <a:t>Organización Mundial de la Salud. Estadísticas Sanitarias Mundiales 2011. ISBN 978 92 4 356419 7.</a:t>
            </a:r>
            <a:endParaRPr lang="es-ES" sz="900" dirty="0" smtClean="0"/>
          </a:p>
          <a:p>
            <a:r>
              <a:rPr lang="es-ES_tradnl" sz="900" dirty="0" smtClean="0"/>
              <a:t>Organización Panamericana de la Salud - OPS, Oficina Regional de la Organización Mundial de la Salud. Informe del Ministerio de Salud Pública del Ecuador: Indicadores básicos de Salud, Ecuador 2008. [En línea], </a:t>
            </a:r>
            <a:r>
              <a:rPr lang="es-ES_tradnl" sz="900" u="sng" dirty="0" smtClean="0"/>
              <a:t>http://new.paho.org/ecu/</a:t>
            </a:r>
            <a:endParaRPr lang="es-ES" sz="900" dirty="0" smtClean="0"/>
          </a:p>
          <a:p>
            <a:r>
              <a:rPr lang="en-US" sz="900" dirty="0" err="1" smtClean="0"/>
              <a:t>Petti</a:t>
            </a:r>
            <a:r>
              <a:rPr lang="en-US" sz="900" dirty="0" smtClean="0"/>
              <a:t>, C. (2007). Detection and Identification of Microorganisms by Gene Amplification and Sequencing. </a:t>
            </a:r>
            <a:r>
              <a:rPr lang="en-US" sz="900" u="sng" dirty="0" smtClean="0"/>
              <a:t>Medical Microbiology, 1108, 7</a:t>
            </a:r>
            <a:r>
              <a:rPr lang="en-US" sz="900" dirty="0" smtClean="0"/>
              <a:t>: 44.</a:t>
            </a:r>
            <a:endParaRPr lang="es-ES" sz="900" dirty="0" smtClean="0"/>
          </a:p>
          <a:p>
            <a:r>
              <a:rPr lang="en-US" sz="900" dirty="0" smtClean="0"/>
              <a:t>QIAGEN. (2008). </a:t>
            </a:r>
            <a:r>
              <a:rPr lang="en-US" sz="900" dirty="0" err="1" smtClean="0"/>
              <a:t>DNeasy</a:t>
            </a:r>
            <a:r>
              <a:rPr lang="en-US" sz="900" dirty="0" smtClean="0"/>
              <a:t> Blood &amp; Tissue Kit Handbook.</a:t>
            </a:r>
            <a:endParaRPr lang="es-ES" sz="900" dirty="0" smtClean="0"/>
          </a:p>
          <a:p>
            <a:r>
              <a:rPr lang="en-US" sz="900" dirty="0" err="1" smtClean="0"/>
              <a:t>Surzycki</a:t>
            </a:r>
            <a:r>
              <a:rPr lang="en-US" sz="900" dirty="0" smtClean="0"/>
              <a:t>, S. (2000). </a:t>
            </a:r>
            <a:r>
              <a:rPr lang="en-US" sz="900" u="sng" dirty="0" smtClean="0"/>
              <a:t>Basic Techniques in Molecular Biology</a:t>
            </a:r>
            <a:r>
              <a:rPr lang="en-US" sz="900" dirty="0" smtClean="0"/>
              <a:t>. </a:t>
            </a:r>
            <a:r>
              <a:rPr lang="es-ES" sz="900" dirty="0" err="1" smtClean="0"/>
              <a:t>Berlin</a:t>
            </a:r>
            <a:r>
              <a:rPr lang="es-ES" sz="900" dirty="0" smtClean="0"/>
              <a:t>: </a:t>
            </a:r>
            <a:r>
              <a:rPr lang="es-ES" sz="900" dirty="0" err="1" smtClean="0"/>
              <a:t>Springer-Verlag</a:t>
            </a:r>
            <a:r>
              <a:rPr lang="es-ES" sz="900" dirty="0" smtClean="0"/>
              <a:t>.</a:t>
            </a:r>
          </a:p>
          <a:p>
            <a:r>
              <a:rPr lang="de-DE" sz="900" dirty="0" smtClean="0"/>
              <a:t>Yang, S., Lin, S., Kelen, G., Quinn, T., Dick, J., Gaydos, C. &amp; Rothman, R. (2002). </a:t>
            </a:r>
            <a:r>
              <a:rPr lang="en-US" sz="900" dirty="0" smtClean="0"/>
              <a:t>Quantitative </a:t>
            </a:r>
            <a:r>
              <a:rPr lang="en-US" sz="900" dirty="0" err="1" smtClean="0"/>
              <a:t>Multiprobe</a:t>
            </a:r>
            <a:r>
              <a:rPr lang="en-US" sz="900" dirty="0" smtClean="0"/>
              <a:t> PCR Assay for Simultaneous Detection and Identification to Species Level of Bacterial Pathogens. </a:t>
            </a:r>
            <a:r>
              <a:rPr lang="en-US" sz="900" u="sng" dirty="0" smtClean="0"/>
              <a:t>Journal of Clinical Microbiology, vol. 40, Nº 9</a:t>
            </a:r>
            <a:r>
              <a:rPr lang="en-US" sz="900" dirty="0" smtClean="0"/>
              <a:t>: 3449–3454.</a:t>
            </a:r>
            <a:endParaRPr lang="es-ES" sz="900" dirty="0" smtClean="0"/>
          </a:p>
          <a:p>
            <a:r>
              <a:rPr lang="es-ES" sz="900" dirty="0" smtClean="0"/>
              <a:t>Yang, S., </a:t>
            </a:r>
            <a:r>
              <a:rPr lang="es-ES" sz="900" dirty="0" err="1" smtClean="0"/>
              <a:t>Ramachandran</a:t>
            </a:r>
            <a:r>
              <a:rPr lang="es-ES" sz="900" dirty="0" smtClean="0"/>
              <a:t>, P., </a:t>
            </a:r>
            <a:r>
              <a:rPr lang="es-ES" sz="900" dirty="0" err="1" smtClean="0"/>
              <a:t>Hardick</a:t>
            </a:r>
            <a:r>
              <a:rPr lang="es-ES" sz="900" dirty="0" smtClean="0"/>
              <a:t>, A., </a:t>
            </a:r>
            <a:r>
              <a:rPr lang="es-ES" sz="900" dirty="0" err="1" smtClean="0"/>
              <a:t>Hsieh</a:t>
            </a:r>
            <a:r>
              <a:rPr lang="es-ES" sz="900" dirty="0" smtClean="0"/>
              <a:t>, Y., </a:t>
            </a:r>
            <a:r>
              <a:rPr lang="es-ES" sz="900" dirty="0" err="1" smtClean="0"/>
              <a:t>Quianzon</a:t>
            </a:r>
            <a:r>
              <a:rPr lang="es-ES" sz="900" dirty="0" smtClean="0"/>
              <a:t>, C. &amp; </a:t>
            </a:r>
            <a:r>
              <a:rPr lang="es-ES" sz="900" dirty="0" err="1" smtClean="0"/>
              <a:t>Kuroki</a:t>
            </a:r>
            <a:r>
              <a:rPr lang="es-ES" sz="900" dirty="0" smtClean="0"/>
              <a:t>, M. (2008). </a:t>
            </a:r>
            <a:r>
              <a:rPr lang="en-US" sz="900" dirty="0" smtClean="0"/>
              <a:t>Rapid PCR-Based Diagnosis of Septic Arthritis by Early Gram-Type Classification and Pathogen Identification. </a:t>
            </a:r>
            <a:r>
              <a:rPr lang="en-US" sz="900" u="sng" dirty="0" smtClean="0"/>
              <a:t>Journal of Clinical Microbiology, </a:t>
            </a:r>
            <a:r>
              <a:rPr lang="de-DE" sz="900" u="sng" dirty="0" smtClean="0"/>
              <a:t>46(4)</a:t>
            </a:r>
            <a:r>
              <a:rPr lang="de-DE" sz="900" dirty="0" smtClean="0"/>
              <a:t>: 1386-1390.</a:t>
            </a:r>
            <a:endParaRPr lang="es-ES" sz="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7467600" cy="1143000"/>
          </a:xfrm>
        </p:spPr>
        <p:txBody>
          <a:bodyPr>
            <a:normAutofit/>
          </a:bodyPr>
          <a:lstStyle/>
          <a:p>
            <a:pPr lvl="0"/>
            <a:r>
              <a:rPr lang="es-ES" sz="3200" b="1" dirty="0" smtClean="0">
                <a:effectLst>
                  <a:outerShdw blurRad="38100" dist="38100" dir="2700000" algn="tl">
                    <a:srgbClr val="000000">
                      <a:alpha val="43137"/>
                    </a:srgbClr>
                  </a:outerShdw>
                </a:effectLst>
              </a:rPr>
              <a:t>INTRODUCCIÓN</a:t>
            </a:r>
            <a:endParaRPr lang="es-ES" sz="3200" b="1" dirty="0">
              <a:effectLst>
                <a:outerShdw blurRad="38100" dist="38100" dir="2700000" algn="tl">
                  <a:srgbClr val="000000">
                    <a:alpha val="43137"/>
                  </a:srgbClr>
                </a:outerShdw>
              </a:effectLst>
            </a:endParaRPr>
          </a:p>
        </p:txBody>
      </p:sp>
      <p:sp>
        <p:nvSpPr>
          <p:cNvPr id="8" name="7 Elipse"/>
          <p:cNvSpPr/>
          <p:nvPr/>
        </p:nvSpPr>
        <p:spPr>
          <a:xfrm>
            <a:off x="467544" y="2132856"/>
            <a:ext cx="1944216" cy="792088"/>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Infecciones</a:t>
            </a:r>
            <a:endParaRPr lang="es-ES" dirty="0"/>
          </a:p>
        </p:txBody>
      </p:sp>
      <p:sp>
        <p:nvSpPr>
          <p:cNvPr id="9" name="8 Rectángulo redondeado"/>
          <p:cNvSpPr/>
          <p:nvPr/>
        </p:nvSpPr>
        <p:spPr>
          <a:xfrm>
            <a:off x="2699792" y="1628800"/>
            <a:ext cx="5760640" cy="72008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s-ES" sz="1600" dirty="0" smtClean="0"/>
              <a:t> Generalizadas o sistémicas (afectan a todo el organismo).</a:t>
            </a:r>
          </a:p>
          <a:p>
            <a:pPr lvl="0">
              <a:buFont typeface="Arial" pitchFamily="34" charset="0"/>
              <a:buChar char="•"/>
            </a:pPr>
            <a:r>
              <a:rPr lang="es-ES" sz="1600" dirty="0" smtClean="0"/>
              <a:t> Localizadas (comprometen un solo órgano o sistema).</a:t>
            </a:r>
            <a:endParaRPr lang="es-ES" sz="1600" dirty="0"/>
          </a:p>
        </p:txBody>
      </p:sp>
      <p:sp>
        <p:nvSpPr>
          <p:cNvPr id="10" name="9 Rectángulo redondeado"/>
          <p:cNvSpPr/>
          <p:nvPr/>
        </p:nvSpPr>
        <p:spPr>
          <a:xfrm>
            <a:off x="2699792" y="2492896"/>
            <a:ext cx="2016224" cy="1368152"/>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Infecciones respiratorias agudas y enfermedades diarreicas</a:t>
            </a:r>
            <a:endParaRPr lang="es-ES" dirty="0"/>
          </a:p>
        </p:txBody>
      </p:sp>
      <p:sp>
        <p:nvSpPr>
          <p:cNvPr id="12" name="11 Rectángulo redondeado"/>
          <p:cNvSpPr/>
          <p:nvPr/>
        </p:nvSpPr>
        <p:spPr>
          <a:xfrm>
            <a:off x="5148064" y="2492896"/>
            <a:ext cx="3312368" cy="1368152"/>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accent1">
                    <a:lumMod val="50000"/>
                  </a:schemeClr>
                </a:solidFill>
              </a:rPr>
              <a:t>Principales enfermedades infecciosas en la población ecuatoriana </a:t>
            </a:r>
          </a:p>
          <a:p>
            <a:pPr lvl="0" algn="ctr"/>
            <a:endParaRPr lang="es-ES" dirty="0" smtClean="0">
              <a:solidFill>
                <a:schemeClr val="accent1">
                  <a:lumMod val="50000"/>
                </a:schemeClr>
              </a:solidFill>
            </a:endParaRPr>
          </a:p>
          <a:p>
            <a:pPr lvl="0" algn="ctr"/>
            <a:r>
              <a:rPr lang="es-ES" sz="1200" i="1" dirty="0" smtClean="0">
                <a:solidFill>
                  <a:schemeClr val="accent1">
                    <a:lumMod val="50000"/>
                  </a:schemeClr>
                </a:solidFill>
              </a:rPr>
              <a:t>(OMS, 2011 y OPS, 2008)</a:t>
            </a:r>
            <a:endParaRPr lang="es-ES" dirty="0">
              <a:solidFill>
                <a:schemeClr val="accent1">
                  <a:lumMod val="50000"/>
                </a:schemeClr>
              </a:solidFill>
            </a:endParaRPr>
          </a:p>
        </p:txBody>
      </p:sp>
      <p:cxnSp>
        <p:nvCxnSpPr>
          <p:cNvPr id="15" name="14 Conector angular"/>
          <p:cNvCxnSpPr/>
          <p:nvPr/>
        </p:nvCxnSpPr>
        <p:spPr>
          <a:xfrm flipV="1">
            <a:off x="1475656" y="1916832"/>
            <a:ext cx="1224136" cy="216024"/>
          </a:xfrm>
          <a:prstGeom prst="bentConnector3">
            <a:avLst>
              <a:gd name="adj1" fmla="val -170"/>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angular"/>
          <p:cNvCxnSpPr>
            <a:stCxn id="28" idx="4"/>
          </p:cNvCxnSpPr>
          <p:nvPr/>
        </p:nvCxnSpPr>
        <p:spPr>
          <a:xfrm rot="16200000" flipH="1">
            <a:off x="1835696" y="5229200"/>
            <a:ext cx="432048" cy="1296144"/>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0" idx="3"/>
            <a:endCxn id="12" idx="1"/>
          </p:cNvCxnSpPr>
          <p:nvPr/>
        </p:nvCxnSpPr>
        <p:spPr>
          <a:xfrm>
            <a:off x="4716016" y="317697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251520" y="4653136"/>
            <a:ext cx="2304256" cy="1008112"/>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Diagnóstico Convencional</a:t>
            </a:r>
            <a:endParaRPr lang="es-ES" dirty="0"/>
          </a:p>
        </p:txBody>
      </p:sp>
      <p:sp>
        <p:nvSpPr>
          <p:cNvPr id="29" name="28 Rectángulo redondeado"/>
          <p:cNvSpPr/>
          <p:nvPr/>
        </p:nvSpPr>
        <p:spPr>
          <a:xfrm>
            <a:off x="2699792" y="4149080"/>
            <a:ext cx="5760640" cy="72008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s-ES" sz="1600" dirty="0" smtClean="0"/>
              <a:t> Cultivo microbiológico</a:t>
            </a:r>
          </a:p>
          <a:p>
            <a:pPr lvl="0">
              <a:buFont typeface="Arial" pitchFamily="34" charset="0"/>
              <a:buChar char="•"/>
            </a:pPr>
            <a:r>
              <a:rPr lang="es-ES" sz="1600" dirty="0"/>
              <a:t> </a:t>
            </a:r>
            <a:r>
              <a:rPr lang="es-ES" sz="1600" dirty="0" smtClean="0"/>
              <a:t>Identificación por pruebas bioquímicas o serológicas. </a:t>
            </a:r>
            <a:endParaRPr lang="es-ES" sz="1600" dirty="0"/>
          </a:p>
        </p:txBody>
      </p:sp>
      <p:sp>
        <p:nvSpPr>
          <p:cNvPr id="32" name="31 Rectángulo redondeado"/>
          <p:cNvSpPr/>
          <p:nvPr/>
        </p:nvSpPr>
        <p:spPr>
          <a:xfrm>
            <a:off x="2699792" y="5157192"/>
            <a:ext cx="2016224" cy="36004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Ventajas</a:t>
            </a:r>
            <a:endParaRPr lang="es-ES" dirty="0"/>
          </a:p>
        </p:txBody>
      </p:sp>
      <p:sp>
        <p:nvSpPr>
          <p:cNvPr id="33" name="32 Rectángulo redondeado"/>
          <p:cNvSpPr/>
          <p:nvPr/>
        </p:nvSpPr>
        <p:spPr>
          <a:xfrm>
            <a:off x="2699792" y="5949280"/>
            <a:ext cx="2016224" cy="36004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t>Limitantes</a:t>
            </a:r>
            <a:endParaRPr lang="es-ES" dirty="0"/>
          </a:p>
        </p:txBody>
      </p:sp>
      <p:sp>
        <p:nvSpPr>
          <p:cNvPr id="34" name="33 Rectángulo redondeado"/>
          <p:cNvSpPr/>
          <p:nvPr/>
        </p:nvSpPr>
        <p:spPr>
          <a:xfrm>
            <a:off x="4860032" y="5013176"/>
            <a:ext cx="3600400" cy="1296144"/>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a:solidFill>
                  <a:schemeClr val="accent1">
                    <a:lumMod val="50000"/>
                  </a:schemeClr>
                </a:solidFill>
              </a:rPr>
              <a:t> Implementados y </a:t>
            </a:r>
            <a:r>
              <a:rPr lang="es-ES" sz="1600" dirty="0" smtClean="0">
                <a:solidFill>
                  <a:schemeClr val="accent1">
                    <a:lumMod val="50000"/>
                  </a:schemeClr>
                </a:solidFill>
              </a:rPr>
              <a:t>validados</a:t>
            </a:r>
            <a:endParaRPr lang="es-ES" sz="1600" dirty="0">
              <a:solidFill>
                <a:schemeClr val="accent1">
                  <a:lumMod val="50000"/>
                </a:schemeClr>
              </a:solidFill>
            </a:endParaRPr>
          </a:p>
          <a:p>
            <a:pPr>
              <a:buFont typeface="Arial" pitchFamily="34" charset="0"/>
              <a:buChar char="•"/>
            </a:pPr>
            <a:r>
              <a:rPr lang="es-ES" sz="1600" dirty="0">
                <a:solidFill>
                  <a:schemeClr val="accent1">
                    <a:lumMod val="50000"/>
                  </a:schemeClr>
                </a:solidFill>
              </a:rPr>
              <a:t> </a:t>
            </a:r>
            <a:r>
              <a:rPr lang="es-ES" sz="1600" dirty="0" smtClean="0">
                <a:solidFill>
                  <a:schemeClr val="accent1">
                    <a:lumMod val="50000"/>
                  </a:schemeClr>
                </a:solidFill>
              </a:rPr>
              <a:t>Infecciones mono/</a:t>
            </a:r>
            <a:r>
              <a:rPr lang="es-ES" sz="1600" dirty="0" err="1" smtClean="0">
                <a:solidFill>
                  <a:schemeClr val="accent1">
                    <a:lumMod val="50000"/>
                  </a:schemeClr>
                </a:solidFill>
              </a:rPr>
              <a:t>polimicrobianas</a:t>
            </a:r>
            <a:endParaRPr lang="es-ES" sz="1600" dirty="0">
              <a:solidFill>
                <a:schemeClr val="accent1">
                  <a:lumMod val="50000"/>
                </a:schemeClr>
              </a:solidFill>
            </a:endParaRPr>
          </a:p>
          <a:p>
            <a:pPr>
              <a:buFont typeface="Arial" pitchFamily="34" charset="0"/>
              <a:buChar char="•"/>
            </a:pPr>
            <a:r>
              <a:rPr lang="es-ES" sz="1600" dirty="0">
                <a:solidFill>
                  <a:schemeClr val="accent1">
                    <a:lumMod val="50000"/>
                  </a:schemeClr>
                </a:solidFill>
              </a:rPr>
              <a:t> </a:t>
            </a:r>
            <a:r>
              <a:rPr lang="es-ES" sz="1600" dirty="0" smtClean="0">
                <a:solidFill>
                  <a:schemeClr val="accent1">
                    <a:lumMod val="50000"/>
                  </a:schemeClr>
                </a:solidFill>
              </a:rPr>
              <a:t>Antibiogramas</a:t>
            </a:r>
            <a:endParaRPr lang="es-ES" sz="1600" dirty="0">
              <a:solidFill>
                <a:schemeClr val="accent1">
                  <a:lumMod val="50000"/>
                </a:schemeClr>
              </a:solidFill>
            </a:endParaRPr>
          </a:p>
          <a:p>
            <a:pPr algn="ctr">
              <a:buFont typeface="Arial" pitchFamily="34" charset="0"/>
              <a:buChar char="•"/>
            </a:pPr>
            <a:endParaRPr lang="es-ES" sz="1200" dirty="0">
              <a:solidFill>
                <a:schemeClr val="accent1">
                  <a:lumMod val="50000"/>
                </a:schemeClr>
              </a:solidFill>
            </a:endParaRPr>
          </a:p>
          <a:p>
            <a:pPr algn="ctr"/>
            <a:r>
              <a:rPr lang="es-ES" sz="1200" i="1" dirty="0">
                <a:solidFill>
                  <a:schemeClr val="accent1">
                    <a:lumMod val="50000"/>
                  </a:schemeClr>
                </a:solidFill>
              </a:rPr>
              <a:t>(</a:t>
            </a:r>
            <a:r>
              <a:rPr lang="es-ES" sz="1200" i="1" dirty="0" err="1">
                <a:solidFill>
                  <a:schemeClr val="accent1">
                    <a:lumMod val="50000"/>
                  </a:schemeClr>
                </a:solidFill>
              </a:rPr>
              <a:t>Treguerres</a:t>
            </a:r>
            <a:r>
              <a:rPr lang="es-ES" sz="1200" i="1" dirty="0">
                <a:solidFill>
                  <a:schemeClr val="accent1">
                    <a:lumMod val="50000"/>
                  </a:schemeClr>
                </a:solidFill>
              </a:rPr>
              <a:t>, et al., 2003</a:t>
            </a:r>
            <a:r>
              <a:rPr lang="es-ES" sz="1200" i="1" dirty="0" smtClean="0">
                <a:solidFill>
                  <a:schemeClr val="accent1">
                    <a:lumMod val="50000"/>
                  </a:schemeClr>
                </a:solidFill>
              </a:rPr>
              <a:t>)</a:t>
            </a:r>
            <a:endParaRPr lang="es-ES" sz="1200" i="1" dirty="0">
              <a:solidFill>
                <a:schemeClr val="accent1">
                  <a:lumMod val="50000"/>
                </a:schemeClr>
              </a:solidFill>
            </a:endParaRPr>
          </a:p>
        </p:txBody>
      </p:sp>
      <p:cxnSp>
        <p:nvCxnSpPr>
          <p:cNvPr id="35" name="34 Conector angular"/>
          <p:cNvCxnSpPr>
            <a:stCxn id="28" idx="0"/>
          </p:cNvCxnSpPr>
          <p:nvPr/>
        </p:nvCxnSpPr>
        <p:spPr>
          <a:xfrm rot="5400000" flipH="1" flipV="1">
            <a:off x="1979712" y="3933056"/>
            <a:ext cx="144016" cy="1296144"/>
          </a:xfrm>
          <a:prstGeom prst="bent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a:endCxn id="32" idx="1"/>
          </p:cNvCxnSpPr>
          <p:nvPr/>
        </p:nvCxnSpPr>
        <p:spPr>
          <a:xfrm flipV="1">
            <a:off x="2267744" y="5337212"/>
            <a:ext cx="432048" cy="36004"/>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a:off x="4716016" y="5301208"/>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a:off x="4716016" y="6165304"/>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45 Rectángulo redondeado"/>
          <p:cNvSpPr/>
          <p:nvPr/>
        </p:nvSpPr>
        <p:spPr>
          <a:xfrm>
            <a:off x="4860032" y="5085184"/>
            <a:ext cx="3600400" cy="122413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s-ES" sz="1600" dirty="0">
                <a:solidFill>
                  <a:schemeClr val="accent1">
                    <a:lumMod val="50000"/>
                  </a:schemeClr>
                </a:solidFill>
              </a:rPr>
              <a:t> Tiempo</a:t>
            </a:r>
          </a:p>
          <a:p>
            <a:pPr lvl="0">
              <a:buFont typeface="Arial" pitchFamily="34" charset="0"/>
              <a:buChar char="•"/>
            </a:pPr>
            <a:r>
              <a:rPr lang="es-ES" sz="1600" dirty="0">
                <a:solidFill>
                  <a:schemeClr val="accent1">
                    <a:lumMod val="50000"/>
                  </a:schemeClr>
                </a:solidFill>
              </a:rPr>
              <a:t> Falsos Negativos</a:t>
            </a:r>
          </a:p>
          <a:p>
            <a:pPr lvl="0">
              <a:buFont typeface="Arial" pitchFamily="34" charset="0"/>
              <a:buChar char="•"/>
            </a:pPr>
            <a:r>
              <a:rPr lang="es-ES" sz="1600" dirty="0">
                <a:solidFill>
                  <a:schemeClr val="accent1">
                    <a:lumMod val="50000"/>
                  </a:schemeClr>
                </a:solidFill>
              </a:rPr>
              <a:t> </a:t>
            </a:r>
            <a:r>
              <a:rPr lang="es-ES" sz="1600" dirty="0" smtClean="0">
                <a:solidFill>
                  <a:schemeClr val="accent1">
                    <a:lumMod val="50000"/>
                  </a:schemeClr>
                </a:solidFill>
              </a:rPr>
              <a:t>Características </a:t>
            </a:r>
            <a:r>
              <a:rPr lang="es-ES" sz="1600" dirty="0">
                <a:solidFill>
                  <a:schemeClr val="accent1">
                    <a:lumMod val="50000"/>
                  </a:schemeClr>
                </a:solidFill>
              </a:rPr>
              <a:t>no </a:t>
            </a:r>
            <a:r>
              <a:rPr lang="es-ES" sz="1600" dirty="0" smtClean="0">
                <a:solidFill>
                  <a:schemeClr val="accent1">
                    <a:lumMod val="50000"/>
                  </a:schemeClr>
                </a:solidFill>
              </a:rPr>
              <a:t>comunes</a:t>
            </a:r>
            <a:endParaRPr lang="es-ES" sz="1600" dirty="0">
              <a:solidFill>
                <a:schemeClr val="accent1">
                  <a:lumMod val="50000"/>
                </a:schemeClr>
              </a:solidFill>
            </a:endParaRPr>
          </a:p>
          <a:p>
            <a:pPr lvl="0"/>
            <a:endParaRPr lang="es-ES" sz="1600" dirty="0">
              <a:solidFill>
                <a:schemeClr val="accent1">
                  <a:lumMod val="50000"/>
                </a:schemeClr>
              </a:solidFill>
            </a:endParaRPr>
          </a:p>
          <a:p>
            <a:pPr lvl="0" algn="ctr"/>
            <a:r>
              <a:rPr lang="es-ES" sz="1200" i="1" dirty="0">
                <a:solidFill>
                  <a:schemeClr val="accent1">
                    <a:lumMod val="50000"/>
                  </a:schemeClr>
                </a:solidFill>
              </a:rPr>
              <a:t>(Arredondo, 2006; </a:t>
            </a:r>
            <a:r>
              <a:rPr lang="es-ES" sz="1200" i="1" dirty="0" err="1">
                <a:solidFill>
                  <a:schemeClr val="accent1">
                    <a:lumMod val="50000"/>
                  </a:schemeClr>
                </a:solidFill>
              </a:rPr>
              <a:t>Petti</a:t>
            </a:r>
            <a:r>
              <a:rPr lang="es-ES" sz="1200" i="1" dirty="0">
                <a:solidFill>
                  <a:schemeClr val="accent1">
                    <a:lumMod val="50000"/>
                  </a:schemeClr>
                </a:solidFill>
              </a:rPr>
              <a:t>, 2007)</a:t>
            </a:r>
          </a:p>
        </p:txBody>
      </p:sp>
      <p:cxnSp>
        <p:nvCxnSpPr>
          <p:cNvPr id="51" name="50 Conector angular"/>
          <p:cNvCxnSpPr/>
          <p:nvPr/>
        </p:nvCxnSpPr>
        <p:spPr>
          <a:xfrm>
            <a:off x="1475656" y="2924944"/>
            <a:ext cx="1224136" cy="288032"/>
          </a:xfrm>
          <a:prstGeom prst="bentConnector3">
            <a:avLst>
              <a:gd name="adj1" fmla="val 945"/>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62 Elipse"/>
          <p:cNvSpPr/>
          <p:nvPr/>
        </p:nvSpPr>
        <p:spPr>
          <a:xfrm>
            <a:off x="251520" y="4653136"/>
            <a:ext cx="2304256" cy="1008112"/>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Diagnóstico Molecular</a:t>
            </a:r>
            <a:endParaRPr lang="es-ES" dirty="0"/>
          </a:p>
        </p:txBody>
      </p:sp>
      <p:sp>
        <p:nvSpPr>
          <p:cNvPr id="64" name="63 Rectángulo redondeado"/>
          <p:cNvSpPr/>
          <p:nvPr/>
        </p:nvSpPr>
        <p:spPr>
          <a:xfrm>
            <a:off x="2699792" y="4005064"/>
            <a:ext cx="5760640" cy="1008112"/>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sz="1600" dirty="0" smtClean="0"/>
              <a:t> Análisis de ácidos </a:t>
            </a:r>
            <a:r>
              <a:rPr lang="es-ES" sz="1600" dirty="0" err="1" smtClean="0"/>
              <a:t>nucleicos</a:t>
            </a:r>
            <a:r>
              <a:rPr lang="es-ES" sz="1600" dirty="0" smtClean="0"/>
              <a:t>: obtención del material genético y análisis mediante técnicas de amplificación e identificación molecular.</a:t>
            </a:r>
          </a:p>
        </p:txBody>
      </p:sp>
      <p:sp>
        <p:nvSpPr>
          <p:cNvPr id="65" name="64 Rectángulo redondeado"/>
          <p:cNvSpPr/>
          <p:nvPr/>
        </p:nvSpPr>
        <p:spPr>
          <a:xfrm>
            <a:off x="4860032" y="5085184"/>
            <a:ext cx="3600400" cy="122413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s-ES" dirty="0" smtClean="0">
                <a:solidFill>
                  <a:schemeClr val="accent1">
                    <a:lumMod val="50000"/>
                  </a:schemeClr>
                </a:solidFill>
              </a:rPr>
              <a:t> Rapidez </a:t>
            </a:r>
            <a:r>
              <a:rPr lang="es-ES" dirty="0">
                <a:solidFill>
                  <a:schemeClr val="accent1">
                    <a:lumMod val="50000"/>
                  </a:schemeClr>
                </a:solidFill>
              </a:rPr>
              <a:t>y alta sensibilidad y </a:t>
            </a:r>
            <a:r>
              <a:rPr lang="es-ES" dirty="0" smtClean="0">
                <a:solidFill>
                  <a:schemeClr val="accent1">
                    <a:lumMod val="50000"/>
                  </a:schemeClr>
                </a:solidFill>
              </a:rPr>
              <a:t>especificidad</a:t>
            </a:r>
          </a:p>
          <a:p>
            <a:pPr>
              <a:buFont typeface="Arial" pitchFamily="34" charset="0"/>
              <a:buChar char="•"/>
            </a:pPr>
            <a:endParaRPr lang="es-ES" dirty="0">
              <a:solidFill>
                <a:schemeClr val="accent1">
                  <a:lumMod val="50000"/>
                </a:schemeClr>
              </a:solidFill>
            </a:endParaRPr>
          </a:p>
          <a:p>
            <a:pPr algn="ctr"/>
            <a:r>
              <a:rPr lang="es-ES" sz="1600" i="1" dirty="0" smtClean="0">
                <a:solidFill>
                  <a:schemeClr val="accent1">
                    <a:lumMod val="50000"/>
                  </a:schemeClr>
                </a:solidFill>
              </a:rPr>
              <a:t>(</a:t>
            </a:r>
            <a:r>
              <a:rPr lang="es-ES" sz="1600" i="1" dirty="0" err="1">
                <a:solidFill>
                  <a:schemeClr val="accent1">
                    <a:lumMod val="50000"/>
                  </a:schemeClr>
                </a:solidFill>
              </a:rPr>
              <a:t>Fenollar</a:t>
            </a:r>
            <a:r>
              <a:rPr lang="es-ES" sz="1600" i="1" dirty="0">
                <a:solidFill>
                  <a:schemeClr val="accent1">
                    <a:lumMod val="50000"/>
                  </a:schemeClr>
                </a:solidFill>
              </a:rPr>
              <a:t>, et al., 2006</a:t>
            </a:r>
            <a:r>
              <a:rPr lang="es-ES" sz="1600" i="1" dirty="0" smtClean="0">
                <a:solidFill>
                  <a:schemeClr val="accent1">
                    <a:lumMod val="50000"/>
                  </a:schemeClr>
                </a:solidFill>
              </a:rPr>
              <a:t>)</a:t>
            </a:r>
            <a:endParaRPr lang="es-ES" sz="1600" i="1" dirty="0">
              <a:solidFill>
                <a:schemeClr val="accent1">
                  <a:lumMod val="50000"/>
                </a:schemeClr>
              </a:solidFill>
            </a:endParaRPr>
          </a:p>
        </p:txBody>
      </p:sp>
      <p:cxnSp>
        <p:nvCxnSpPr>
          <p:cNvPr id="66" name="65 Conector recto de flecha"/>
          <p:cNvCxnSpPr/>
          <p:nvPr/>
        </p:nvCxnSpPr>
        <p:spPr>
          <a:xfrm>
            <a:off x="4716016" y="5301208"/>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5"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5"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heckerboard(across)">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5" presetClass="entr" presetSubtype="1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checkerboard(across)">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2" presetClass="exit" presetSubtype="4" fill="hold" grpId="1" nodeType="withEffect">
                                  <p:stCondLst>
                                    <p:cond delay="0"/>
                                  </p:stCondLst>
                                  <p:childTnLst>
                                    <p:anim calcmode="lin" valueType="num">
                                      <p:cBhvr additive="base">
                                        <p:cTn id="64" dur="500"/>
                                        <p:tgtEl>
                                          <p:spTgt spid="34"/>
                                        </p:tgtEl>
                                        <p:attrNameLst>
                                          <p:attrName>ppt_x</p:attrName>
                                        </p:attrNameLst>
                                      </p:cBhvr>
                                      <p:tavLst>
                                        <p:tav tm="0">
                                          <p:val>
                                            <p:strVal val="ppt_x"/>
                                          </p:val>
                                        </p:tav>
                                        <p:tav tm="100000">
                                          <p:val>
                                            <p:strVal val="ppt_x"/>
                                          </p:val>
                                        </p:tav>
                                      </p:tavLst>
                                    </p:anim>
                                    <p:anim calcmode="lin" valueType="num">
                                      <p:cBhvr additive="base">
                                        <p:cTn id="65" dur="500"/>
                                        <p:tgtEl>
                                          <p:spTgt spid="34"/>
                                        </p:tgtEl>
                                        <p:attrNameLst>
                                          <p:attrName>ppt_y</p:attrName>
                                        </p:attrNameLst>
                                      </p:cBhvr>
                                      <p:tavLst>
                                        <p:tav tm="0">
                                          <p:val>
                                            <p:strVal val="ppt_y"/>
                                          </p:val>
                                        </p:tav>
                                        <p:tav tm="100000">
                                          <p:val>
                                            <p:strVal val="1+ppt_h/2"/>
                                          </p:val>
                                        </p:tav>
                                      </p:tavLst>
                                    </p:anim>
                                    <p:set>
                                      <p:cBhvr>
                                        <p:cTn id="66" dur="1" fill="hold">
                                          <p:stCondLst>
                                            <p:cond delay="499"/>
                                          </p:stCondLst>
                                        </p:cTn>
                                        <p:tgtEl>
                                          <p:spTgt spid="34"/>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44"/>
                                        </p:tgtEl>
                                        <p:attrNameLst>
                                          <p:attrName>ppt_x</p:attrName>
                                        </p:attrNameLst>
                                      </p:cBhvr>
                                      <p:tavLst>
                                        <p:tav tm="0">
                                          <p:val>
                                            <p:strVal val="ppt_x"/>
                                          </p:val>
                                        </p:tav>
                                        <p:tav tm="100000">
                                          <p:val>
                                            <p:strVal val="ppt_x"/>
                                          </p:val>
                                        </p:tav>
                                      </p:tavLst>
                                    </p:anim>
                                    <p:anim calcmode="lin" valueType="num">
                                      <p:cBhvr additive="base">
                                        <p:cTn id="69" dur="500"/>
                                        <p:tgtEl>
                                          <p:spTgt spid="44"/>
                                        </p:tgtEl>
                                        <p:attrNameLst>
                                          <p:attrName>ppt_y</p:attrName>
                                        </p:attrNameLst>
                                      </p:cBhvr>
                                      <p:tavLst>
                                        <p:tav tm="0">
                                          <p:val>
                                            <p:strVal val="ppt_y"/>
                                          </p:val>
                                        </p:tav>
                                        <p:tav tm="100000">
                                          <p:val>
                                            <p:strVal val="1+ppt_h/2"/>
                                          </p:val>
                                        </p:tav>
                                      </p:tavLst>
                                    </p:anim>
                                    <p:set>
                                      <p:cBhvr>
                                        <p:cTn id="70" dur="1" fill="hold">
                                          <p:stCondLst>
                                            <p:cond delay="499"/>
                                          </p:stCondLst>
                                        </p:cTn>
                                        <p:tgtEl>
                                          <p:spTgt spid="44"/>
                                        </p:tgtEl>
                                        <p:attrNameLst>
                                          <p:attrName>style.visibility</p:attrName>
                                        </p:attrNameLst>
                                      </p:cBhvr>
                                      <p:to>
                                        <p:strVal val="hidden"/>
                                      </p:to>
                                    </p:set>
                                  </p:childTnLst>
                                </p:cTn>
                              </p:par>
                              <p:par>
                                <p:cTn id="71" presetID="5" presetClass="entr" presetSubtype="1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checkerboard(across)">
                                      <p:cBhvr>
                                        <p:cTn id="73" dur="500"/>
                                        <p:tgtEl>
                                          <p:spTgt spid="33"/>
                                        </p:tgtEl>
                                      </p:cBhvr>
                                    </p:animEffect>
                                  </p:childTnLst>
                                </p:cTn>
                              </p:par>
                              <p:par>
                                <p:cTn id="74" presetID="1" presetClass="entr" presetSubtype="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childTnLst>
                                </p:cTn>
                              </p:par>
                              <p:par>
                                <p:cTn id="76" presetID="2" presetClass="entr" presetSubtype="4"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 calcmode="lin" valueType="num">
                                      <p:cBhvr additive="base">
                                        <p:cTn id="78" dur="500" fill="hold"/>
                                        <p:tgtEl>
                                          <p:spTgt spid="46"/>
                                        </p:tgtEl>
                                        <p:attrNameLst>
                                          <p:attrName>ppt_x</p:attrName>
                                        </p:attrNameLst>
                                      </p:cBhvr>
                                      <p:tavLst>
                                        <p:tav tm="0">
                                          <p:val>
                                            <p:strVal val="#ppt_x"/>
                                          </p:val>
                                        </p:tav>
                                        <p:tav tm="100000">
                                          <p:val>
                                            <p:strVal val="#ppt_x"/>
                                          </p:val>
                                        </p:tav>
                                      </p:tavLst>
                                    </p:anim>
                                    <p:anim calcmode="lin" valueType="num">
                                      <p:cBhvr additive="base">
                                        <p:cTn id="7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blinds(horizontal)">
                                      <p:cBhvr>
                                        <p:cTn id="84" dur="500"/>
                                        <p:tgtEl>
                                          <p:spTgt spid="63"/>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checkerboard(across)">
                                      <p:cBhvr>
                                        <p:cTn id="87" dur="500"/>
                                        <p:tgtEl>
                                          <p:spTgt spid="64"/>
                                        </p:tgtEl>
                                      </p:cBhvr>
                                    </p:animEffect>
                                  </p:childTnLst>
                                </p:cTn>
                              </p:par>
                              <p:par>
                                <p:cTn id="88" presetID="2" presetClass="exit" presetSubtype="4" fill="hold" grpId="1" nodeType="withEffect">
                                  <p:stCondLst>
                                    <p:cond delay="0"/>
                                  </p:stCondLst>
                                  <p:childTnLst>
                                    <p:anim calcmode="lin" valueType="num">
                                      <p:cBhvr additive="base">
                                        <p:cTn id="89" dur="500"/>
                                        <p:tgtEl>
                                          <p:spTgt spid="33"/>
                                        </p:tgtEl>
                                        <p:attrNameLst>
                                          <p:attrName>ppt_x</p:attrName>
                                        </p:attrNameLst>
                                      </p:cBhvr>
                                      <p:tavLst>
                                        <p:tav tm="0">
                                          <p:val>
                                            <p:strVal val="ppt_x"/>
                                          </p:val>
                                        </p:tav>
                                        <p:tav tm="100000">
                                          <p:val>
                                            <p:strVal val="ppt_x"/>
                                          </p:val>
                                        </p:tav>
                                      </p:tavLst>
                                    </p:anim>
                                    <p:anim calcmode="lin" valueType="num">
                                      <p:cBhvr additive="base">
                                        <p:cTn id="90" dur="500"/>
                                        <p:tgtEl>
                                          <p:spTgt spid="33"/>
                                        </p:tgtEl>
                                        <p:attrNameLst>
                                          <p:attrName>ppt_y</p:attrName>
                                        </p:attrNameLst>
                                      </p:cBhvr>
                                      <p:tavLst>
                                        <p:tav tm="0">
                                          <p:val>
                                            <p:strVal val="ppt_y"/>
                                          </p:val>
                                        </p:tav>
                                        <p:tav tm="100000">
                                          <p:val>
                                            <p:strVal val="1+ppt_h/2"/>
                                          </p:val>
                                        </p:tav>
                                      </p:tavLst>
                                    </p:anim>
                                    <p:set>
                                      <p:cBhvr>
                                        <p:cTn id="91" dur="1" fill="hold">
                                          <p:stCondLst>
                                            <p:cond delay="499"/>
                                          </p:stCondLst>
                                        </p:cTn>
                                        <p:tgtEl>
                                          <p:spTgt spid="33"/>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45"/>
                                        </p:tgtEl>
                                        <p:attrNameLst>
                                          <p:attrName>ppt_x</p:attrName>
                                        </p:attrNameLst>
                                      </p:cBhvr>
                                      <p:tavLst>
                                        <p:tav tm="0">
                                          <p:val>
                                            <p:strVal val="ppt_x"/>
                                          </p:val>
                                        </p:tav>
                                        <p:tav tm="100000">
                                          <p:val>
                                            <p:strVal val="ppt_x"/>
                                          </p:val>
                                        </p:tav>
                                      </p:tavLst>
                                    </p:anim>
                                    <p:anim calcmode="lin" valueType="num">
                                      <p:cBhvr additive="base">
                                        <p:cTn id="94" dur="500"/>
                                        <p:tgtEl>
                                          <p:spTgt spid="45"/>
                                        </p:tgtEl>
                                        <p:attrNameLst>
                                          <p:attrName>ppt_y</p:attrName>
                                        </p:attrNameLst>
                                      </p:cBhvr>
                                      <p:tavLst>
                                        <p:tav tm="0">
                                          <p:val>
                                            <p:strVal val="ppt_y"/>
                                          </p:val>
                                        </p:tav>
                                        <p:tav tm="100000">
                                          <p:val>
                                            <p:strVal val="1+ppt_h/2"/>
                                          </p:val>
                                        </p:tav>
                                      </p:tavLst>
                                    </p:anim>
                                    <p:set>
                                      <p:cBhvr>
                                        <p:cTn id="95" dur="1" fill="hold">
                                          <p:stCondLst>
                                            <p:cond delay="499"/>
                                          </p:stCondLst>
                                        </p:cTn>
                                        <p:tgtEl>
                                          <p:spTgt spid="45"/>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20"/>
                                        </p:tgtEl>
                                        <p:attrNameLst>
                                          <p:attrName>ppt_x</p:attrName>
                                        </p:attrNameLst>
                                      </p:cBhvr>
                                      <p:tavLst>
                                        <p:tav tm="0">
                                          <p:val>
                                            <p:strVal val="ppt_x"/>
                                          </p:val>
                                        </p:tav>
                                        <p:tav tm="100000">
                                          <p:val>
                                            <p:strVal val="ppt_x"/>
                                          </p:val>
                                        </p:tav>
                                      </p:tavLst>
                                    </p:anim>
                                    <p:anim calcmode="lin" valueType="num">
                                      <p:cBhvr additive="base">
                                        <p:cTn id="98" dur="500"/>
                                        <p:tgtEl>
                                          <p:spTgt spid="20"/>
                                        </p:tgtEl>
                                        <p:attrNameLst>
                                          <p:attrName>ppt_y</p:attrName>
                                        </p:attrNameLst>
                                      </p:cBhvr>
                                      <p:tavLst>
                                        <p:tav tm="0">
                                          <p:val>
                                            <p:strVal val="ppt_y"/>
                                          </p:val>
                                        </p:tav>
                                        <p:tav tm="100000">
                                          <p:val>
                                            <p:strVal val="1+ppt_h/2"/>
                                          </p:val>
                                        </p:tav>
                                      </p:tavLst>
                                    </p:anim>
                                    <p:set>
                                      <p:cBhvr>
                                        <p:cTn id="99" dur="1" fill="hold">
                                          <p:stCondLst>
                                            <p:cond delay="499"/>
                                          </p:stCondLst>
                                        </p:cTn>
                                        <p:tgtEl>
                                          <p:spTgt spid="20"/>
                                        </p:tgtEl>
                                        <p:attrNameLst>
                                          <p:attrName>style.visibility</p:attrName>
                                        </p:attrNameLst>
                                      </p:cBhvr>
                                      <p:to>
                                        <p:strVal val="hidden"/>
                                      </p:to>
                                    </p:set>
                                  </p:childTnLst>
                                </p:cTn>
                              </p:par>
                              <p:par>
                                <p:cTn id="100" presetID="2" presetClass="entr" presetSubtype="4" fill="hold" grpId="0" nodeType="with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additive="base">
                                        <p:cTn id="102" dur="500" fill="hold"/>
                                        <p:tgtEl>
                                          <p:spTgt spid="65"/>
                                        </p:tgtEl>
                                        <p:attrNameLst>
                                          <p:attrName>ppt_x</p:attrName>
                                        </p:attrNameLst>
                                      </p:cBhvr>
                                      <p:tavLst>
                                        <p:tav tm="0">
                                          <p:val>
                                            <p:strVal val="#ppt_x"/>
                                          </p:val>
                                        </p:tav>
                                        <p:tav tm="100000">
                                          <p:val>
                                            <p:strVal val="#ppt_x"/>
                                          </p:val>
                                        </p:tav>
                                      </p:tavLst>
                                    </p:anim>
                                    <p:anim calcmode="lin" valueType="num">
                                      <p:cBhvr additive="base">
                                        <p:cTn id="103" dur="500" fill="hold"/>
                                        <p:tgtEl>
                                          <p:spTgt spid="65"/>
                                        </p:tgtEl>
                                        <p:attrNameLst>
                                          <p:attrName>ppt_y</p:attrName>
                                        </p:attrNameLst>
                                      </p:cBhvr>
                                      <p:tavLst>
                                        <p:tav tm="0">
                                          <p:val>
                                            <p:strVal val="1+#ppt_h/2"/>
                                          </p:val>
                                        </p:tav>
                                        <p:tav tm="100000">
                                          <p:val>
                                            <p:strVal val="#ppt_y"/>
                                          </p:val>
                                        </p:tav>
                                      </p:tavLst>
                                    </p:anim>
                                  </p:childTnLst>
                                </p:cTn>
                              </p:par>
                              <p:par>
                                <p:cTn id="104" presetID="2" presetClass="entr" presetSubtype="4" fill="hold" grpId="1" nodeType="withEffect">
                                  <p:stCondLst>
                                    <p:cond delay="0"/>
                                  </p:stCondLst>
                                  <p:childTnLst>
                                    <p:set>
                                      <p:cBhvr>
                                        <p:cTn id="105" dur="1" fill="hold">
                                          <p:stCondLst>
                                            <p:cond delay="0"/>
                                          </p:stCondLst>
                                        </p:cTn>
                                        <p:tgtEl>
                                          <p:spTgt spid="65"/>
                                        </p:tgtEl>
                                        <p:attrNameLst>
                                          <p:attrName>style.visibility</p:attrName>
                                        </p:attrNameLst>
                                      </p:cBhvr>
                                      <p:to>
                                        <p:strVal val="visible"/>
                                      </p:to>
                                    </p:set>
                                    <p:anim calcmode="lin" valueType="num">
                                      <p:cBhvr additive="base">
                                        <p:cTn id="106" dur="500" fill="hold"/>
                                        <p:tgtEl>
                                          <p:spTgt spid="65"/>
                                        </p:tgtEl>
                                        <p:attrNameLst>
                                          <p:attrName>ppt_x</p:attrName>
                                        </p:attrNameLst>
                                      </p:cBhvr>
                                      <p:tavLst>
                                        <p:tav tm="0">
                                          <p:val>
                                            <p:strVal val="#ppt_x"/>
                                          </p:val>
                                        </p:tav>
                                        <p:tav tm="100000">
                                          <p:val>
                                            <p:strVal val="#ppt_x"/>
                                          </p:val>
                                        </p:tav>
                                      </p:tavLst>
                                    </p:anim>
                                    <p:anim calcmode="lin" valueType="num">
                                      <p:cBhvr additive="base">
                                        <p:cTn id="107" dur="500" fill="hold"/>
                                        <p:tgtEl>
                                          <p:spTgt spid="65"/>
                                        </p:tgtEl>
                                        <p:attrNameLst>
                                          <p:attrName>ppt_y</p:attrName>
                                        </p:attrNameLst>
                                      </p:cBhvr>
                                      <p:tavLst>
                                        <p:tav tm="0">
                                          <p:val>
                                            <p:strVal val="1+#ppt_h/2"/>
                                          </p:val>
                                        </p:tav>
                                        <p:tav tm="100000">
                                          <p:val>
                                            <p:strVal val="#ppt_y"/>
                                          </p:val>
                                        </p:tav>
                                      </p:tavLst>
                                    </p:anim>
                                  </p:childTnLst>
                                </p:cTn>
                              </p:par>
                              <p:par>
                                <p:cTn id="108" presetID="1" presetClass="entr" presetSubtype="0" fill="hold" nodeType="withEffect">
                                  <p:stCondLst>
                                    <p:cond delay="0"/>
                                  </p:stCondLst>
                                  <p:childTnLst>
                                    <p:set>
                                      <p:cBhvr>
                                        <p:cTn id="109"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28" grpId="0" animBg="1"/>
      <p:bldP spid="29" grpId="0" animBg="1"/>
      <p:bldP spid="32" grpId="0" animBg="1"/>
      <p:bldP spid="33" grpId="0" animBg="1"/>
      <p:bldP spid="33" grpId="1" animBg="1"/>
      <p:bldP spid="34" grpId="0" animBg="1"/>
      <p:bldP spid="34" grpId="1" animBg="1"/>
      <p:bldP spid="46" grpId="0" animBg="1"/>
      <p:bldP spid="63" grpId="0" animBg="1"/>
      <p:bldP spid="64" grpId="0" animBg="1"/>
      <p:bldP spid="65" grpId="0" animBg="1"/>
      <p:bldP spid="6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51520" y="404664"/>
            <a:ext cx="1584176" cy="1152128"/>
          </a:xfrm>
          <a:prstGeom prst="ellipse">
            <a:avLst/>
          </a:prstGeom>
          <a:solidFill>
            <a:schemeClr val="accent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PCR en tiempo real</a:t>
            </a:r>
            <a:endParaRPr lang="es-ES" dirty="0"/>
          </a:p>
        </p:txBody>
      </p:sp>
      <p:sp>
        <p:nvSpPr>
          <p:cNvPr id="6" name="5 Rectángulo redondeado"/>
          <p:cNvSpPr/>
          <p:nvPr/>
        </p:nvSpPr>
        <p:spPr>
          <a:xfrm>
            <a:off x="2123728" y="116632"/>
            <a:ext cx="6552728" cy="180020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Arial" pitchFamily="34" charset="0"/>
              <a:buChar char="•"/>
            </a:pPr>
            <a:r>
              <a:rPr lang="es-ES" sz="1600" dirty="0" smtClean="0"/>
              <a:t> Permite la detección y medición del </a:t>
            </a:r>
            <a:r>
              <a:rPr lang="es-ES" sz="1600" dirty="0" err="1" smtClean="0"/>
              <a:t>amplicón</a:t>
            </a:r>
            <a:r>
              <a:rPr lang="es-ES" sz="1600" dirty="0" smtClean="0"/>
              <a:t> a medida que éste se acumula durante la reacción.</a:t>
            </a:r>
          </a:p>
          <a:p>
            <a:pPr lvl="0">
              <a:buFont typeface="Arial" pitchFamily="34" charset="0"/>
              <a:buChar char="•"/>
            </a:pPr>
            <a:r>
              <a:rPr lang="es-ES" sz="1600" dirty="0" smtClean="0"/>
              <a:t> Emisión de fluorescencia producida en la reacción (proporcional a la cantidad de producto formado).</a:t>
            </a:r>
          </a:p>
          <a:p>
            <a:pPr lvl="0">
              <a:buFont typeface="Arial" pitchFamily="34" charset="0"/>
              <a:buChar char="•"/>
            </a:pPr>
            <a:r>
              <a:rPr lang="es-ES" sz="1600" dirty="0" smtClean="0"/>
              <a:t> Lector de fluorescencia, programa informático,  moléculas fluorescentes.</a:t>
            </a:r>
            <a:endParaRPr lang="es-ES" sz="1600" dirty="0"/>
          </a:p>
        </p:txBody>
      </p:sp>
      <p:pic>
        <p:nvPicPr>
          <p:cNvPr id="7" name="6 Imagen"/>
          <p:cNvPicPr/>
          <p:nvPr/>
        </p:nvPicPr>
        <p:blipFill>
          <a:blip r:embed="rId3" cstate="print"/>
          <a:stretch>
            <a:fillRect/>
          </a:stretch>
        </p:blipFill>
        <p:spPr bwMode="auto">
          <a:xfrm>
            <a:off x="323528" y="1988840"/>
            <a:ext cx="8424936" cy="4464496"/>
          </a:xfrm>
          <a:prstGeom prst="rect">
            <a:avLst/>
          </a:prstGeom>
          <a:noFill/>
          <a:ln>
            <a:solidFill>
              <a:schemeClr val="accent1"/>
            </a:solidFill>
          </a:ln>
        </p:spPr>
      </p:pic>
      <p:sp>
        <p:nvSpPr>
          <p:cNvPr id="8" name="7 Rectángulo"/>
          <p:cNvSpPr/>
          <p:nvPr/>
        </p:nvSpPr>
        <p:spPr>
          <a:xfrm>
            <a:off x="6732240" y="3284984"/>
            <a:ext cx="1584176" cy="64807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Incremento de fluorescencia mínimo/nulo</a:t>
            </a:r>
          </a:p>
        </p:txBody>
      </p:sp>
      <p:cxnSp>
        <p:nvCxnSpPr>
          <p:cNvPr id="11" name="10 Conector recto de flecha"/>
          <p:cNvCxnSpPr/>
          <p:nvPr/>
        </p:nvCxnSpPr>
        <p:spPr>
          <a:xfrm>
            <a:off x="1835696" y="98072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a:xfrm>
            <a:off x="1835696" y="4797152"/>
            <a:ext cx="1368152" cy="64807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Fluorescencia débil</a:t>
            </a:r>
            <a:endParaRPr lang="es-ES" sz="1400" dirty="0">
              <a:solidFill>
                <a:schemeClr val="accent1">
                  <a:lumMod val="50000"/>
                </a:schemeClr>
              </a:solidFill>
            </a:endParaRPr>
          </a:p>
        </p:txBody>
      </p:sp>
      <p:sp>
        <p:nvSpPr>
          <p:cNvPr id="14" name="13 Rectángulo"/>
          <p:cNvSpPr/>
          <p:nvPr/>
        </p:nvSpPr>
        <p:spPr>
          <a:xfrm>
            <a:off x="1763688" y="4797152"/>
            <a:ext cx="1584176" cy="64807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Niveles basales (no detectable)</a:t>
            </a:r>
          </a:p>
        </p:txBody>
      </p:sp>
      <p:sp>
        <p:nvSpPr>
          <p:cNvPr id="15" name="14 Rectángulo"/>
          <p:cNvSpPr/>
          <p:nvPr/>
        </p:nvSpPr>
        <p:spPr>
          <a:xfrm>
            <a:off x="4283968" y="4869160"/>
            <a:ext cx="1872208" cy="64807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Cantidad de producto acumulado suficiente</a:t>
            </a:r>
          </a:p>
        </p:txBody>
      </p:sp>
      <p:sp>
        <p:nvSpPr>
          <p:cNvPr id="16" name="15 Rectángulo"/>
          <p:cNvSpPr/>
          <p:nvPr/>
        </p:nvSpPr>
        <p:spPr>
          <a:xfrm>
            <a:off x="4572000" y="4869160"/>
            <a:ext cx="1152128" cy="64807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Señal detectable</a:t>
            </a:r>
          </a:p>
        </p:txBody>
      </p:sp>
      <p:sp>
        <p:nvSpPr>
          <p:cNvPr id="17" name="16 Rectángulo"/>
          <p:cNvSpPr/>
          <p:nvPr/>
        </p:nvSpPr>
        <p:spPr>
          <a:xfrm>
            <a:off x="3419872" y="4149080"/>
            <a:ext cx="1368152" cy="648072"/>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accent1">
                    <a:lumMod val="50000"/>
                  </a:schemeClr>
                </a:solidFill>
              </a:rPr>
              <a:t>Relación inversamente proporcional</a:t>
            </a:r>
          </a:p>
        </p:txBody>
      </p:sp>
      <p:sp>
        <p:nvSpPr>
          <p:cNvPr id="18" name="17 Rectángulo redondeado"/>
          <p:cNvSpPr/>
          <p:nvPr/>
        </p:nvSpPr>
        <p:spPr>
          <a:xfrm>
            <a:off x="323528" y="6453336"/>
            <a:ext cx="8424936" cy="36004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1000" b="1" dirty="0" smtClean="0"/>
              <a:t>Curva de Amplificación en PCR en tiempo real. Cinética de la reacción de amplificación mostrando las diferentes fases de la misma y el punto de corte de la curva con el umbral (</a:t>
            </a:r>
            <a:r>
              <a:rPr lang="es-ES" sz="1000" b="1" i="1" dirty="0" err="1" smtClean="0"/>
              <a:t>Ct</a:t>
            </a:r>
            <a:r>
              <a:rPr lang="es-ES" sz="1000" b="1" dirty="0" smtClean="0"/>
              <a:t>). </a:t>
            </a:r>
            <a:r>
              <a:rPr lang="es-ES" sz="1000" b="1" dirty="0" err="1" smtClean="0"/>
              <a:t>Bio</a:t>
            </a:r>
            <a:r>
              <a:rPr lang="es-ES" sz="1000" b="1" dirty="0" smtClean="0"/>
              <a:t>-Rad </a:t>
            </a:r>
            <a:r>
              <a:rPr lang="es-ES" sz="1000" b="1" dirty="0" err="1" smtClean="0"/>
              <a:t>Laboratories</a:t>
            </a:r>
            <a:r>
              <a:rPr lang="es-ES" sz="1000" b="1" dirty="0" smtClean="0"/>
              <a:t>, 2006.</a:t>
            </a:r>
            <a:endParaRPr lang="es-ES" sz="1000" b="1" dirty="0"/>
          </a:p>
        </p:txBody>
      </p:sp>
      <p:sp>
        <p:nvSpPr>
          <p:cNvPr id="19" name="18 Rectángulo redondeado"/>
          <p:cNvSpPr/>
          <p:nvPr/>
        </p:nvSpPr>
        <p:spPr>
          <a:xfrm>
            <a:off x="2123728" y="188640"/>
            <a:ext cx="6552728" cy="1656184"/>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smtClean="0"/>
              <a:t>Gen </a:t>
            </a:r>
            <a:r>
              <a:rPr lang="es-ES" sz="1600" dirty="0" err="1" smtClean="0"/>
              <a:t>ADNr</a:t>
            </a:r>
            <a:r>
              <a:rPr lang="es-ES" sz="1600" dirty="0" smtClean="0"/>
              <a:t> 16S: </a:t>
            </a:r>
          </a:p>
          <a:p>
            <a:pPr>
              <a:buFont typeface="Arial" pitchFamily="34" charset="0"/>
              <a:buChar char="•"/>
            </a:pPr>
            <a:r>
              <a:rPr lang="es-ES" sz="1600" dirty="0" smtClean="0"/>
              <a:t> Aproximadamente 1500 pares de bases.</a:t>
            </a:r>
          </a:p>
          <a:p>
            <a:pPr>
              <a:buFont typeface="Arial" pitchFamily="34" charset="0"/>
              <a:buChar char="•"/>
            </a:pPr>
            <a:r>
              <a:rPr lang="es-ES" sz="1600" dirty="0" smtClean="0"/>
              <a:t> </a:t>
            </a:r>
            <a:r>
              <a:rPr lang="es-ES" sz="1600" dirty="0" smtClean="0"/>
              <a:t>Presente </a:t>
            </a:r>
            <a:r>
              <a:rPr lang="es-ES" sz="1600" dirty="0" smtClean="0"/>
              <a:t>en casi todas las bacterias. </a:t>
            </a:r>
          </a:p>
          <a:p>
            <a:pPr>
              <a:buFont typeface="Arial" pitchFamily="34" charset="0"/>
              <a:buChar char="•"/>
            </a:pPr>
            <a:r>
              <a:rPr lang="es-ES" sz="1600" dirty="0" smtClean="0"/>
              <a:t> Secuencia conformada por regiones altamente conservadas e </a:t>
            </a:r>
            <a:r>
              <a:rPr lang="es-ES" sz="1600" dirty="0" err="1" smtClean="0"/>
              <a:t>hipervariables</a:t>
            </a:r>
            <a:endParaRPr lang="es-ES" sz="1600" dirty="0" smtClean="0"/>
          </a:p>
          <a:p>
            <a:pPr>
              <a:buFont typeface="Arial" pitchFamily="34" charset="0"/>
              <a:buChar char="•"/>
            </a:pPr>
            <a:r>
              <a:rPr lang="es-ES" sz="1600" dirty="0" smtClean="0"/>
              <a:t> Existen múltiples copias de este gen por célula.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4"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xit" presetSubtype="16" fill="hold" grpId="1" nodeType="clickEffect">
                                  <p:stCondLst>
                                    <p:cond delay="0"/>
                                  </p:stCondLst>
                                  <p:childTnLst>
                                    <p:animEffect transition="out" filter="box(in)">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xit" presetSubtype="16" fill="hold" grpId="1" nodeType="clickEffect">
                                  <p:stCondLst>
                                    <p:cond delay="0"/>
                                  </p:stCondLst>
                                  <p:childTnLst>
                                    <p:animEffect transition="out" filter="box(in)">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5" presetClass="entr" presetSubtype="1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xit" presetSubtype="16" fill="hold" grpId="1" nodeType="clickEffect">
                                  <p:stCondLst>
                                    <p:cond delay="0"/>
                                  </p:stCondLst>
                                  <p:childTnLst>
                                    <p:animEffect transition="out" filter="box(in)">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5"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heckerboard(across)">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5" presetClass="entr" presetSubtype="1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heckerboard(across)">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xit" presetSubtype="16" fill="hold" grpId="1" nodeType="clickEffect">
                                  <p:stCondLst>
                                    <p:cond delay="0"/>
                                  </p:stCondLst>
                                  <p:childTnLst>
                                    <p:animEffect transition="out" filter="box(in)">
                                      <p:cBhvr>
                                        <p:cTn id="59" dur="500"/>
                                        <p:tgtEl>
                                          <p:spTgt spid="16"/>
                                        </p:tgtEl>
                                      </p:cBhvr>
                                    </p:animEffect>
                                    <p:set>
                                      <p:cBhvr>
                                        <p:cTn id="60" dur="1" fill="hold">
                                          <p:stCondLst>
                                            <p:cond delay="499"/>
                                          </p:stCondLst>
                                        </p:cTn>
                                        <p:tgtEl>
                                          <p:spTgt spid="16"/>
                                        </p:tgtEl>
                                        <p:attrNameLst>
                                          <p:attrName>style.visibility</p:attrName>
                                        </p:attrNameLst>
                                      </p:cBhvr>
                                      <p:to>
                                        <p:strVal val="hidden"/>
                                      </p:to>
                                    </p:set>
                                  </p:childTnLst>
                                </p:cTn>
                              </p:par>
                              <p:par>
                                <p:cTn id="61" presetID="5" presetClass="entr" presetSubtype="1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heckerboard(across)">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1" nodeType="clickEffect">
                                  <p:stCondLst>
                                    <p:cond delay="0"/>
                                  </p:stCondLst>
                                  <p:childTnLst>
                                    <p:animEffect transition="out" filter="box(in)">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par>
                                <p:cTn id="74" presetID="5" presetClass="entr" presetSubtype="1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checkerboard(across)">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8" grpId="0" animBg="1"/>
      <p:bldP spid="8"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r>
              <a:rPr lang="es-ES_tradnl" dirty="0" smtClean="0"/>
              <a:t>Objetivos</a:t>
            </a:r>
            <a:endParaRPr lang="es-ES" dirty="0"/>
          </a:p>
        </p:txBody>
      </p:sp>
      <p:graphicFrame>
        <p:nvGraphicFramePr>
          <p:cNvPr id="6" name="5 Marcador de contenido"/>
          <p:cNvGraphicFramePr>
            <a:graphicFrameLocks noGrp="1"/>
          </p:cNvGraphicFramePr>
          <p:nvPr>
            <p:ph sz="quarter" idx="1"/>
          </p:nvPr>
        </p:nvGraphicFramePr>
        <p:xfrm>
          <a:off x="457200" y="1124744"/>
          <a:ext cx="7467600" cy="534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adn5.gif">
            <a:hlinkClick r:id="rId8" action="ppaction://hlinksldjump"/>
          </p:cNvPr>
          <p:cNvPicPr>
            <a:picLocks noChangeAspect="1"/>
          </p:cNvPicPr>
          <p:nvPr/>
        </p:nvPicPr>
        <p:blipFill>
          <a:blip r:embed="rId9" cstate="print"/>
          <a:stretch>
            <a:fillRect/>
          </a:stretch>
        </p:blipFill>
        <p:spPr>
          <a:xfrm>
            <a:off x="8219320" y="5362341"/>
            <a:ext cx="360374" cy="10909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125760"/>
            <a:ext cx="7467600" cy="1143000"/>
          </a:xfrm>
        </p:spPr>
        <p:txBody>
          <a:bodyPr/>
          <a:lstStyle/>
          <a:p>
            <a:r>
              <a:rPr lang="es-ES_tradnl" b="1" dirty="0" smtClean="0">
                <a:effectLst>
                  <a:outerShdw blurRad="38100" dist="38100" dir="2700000" algn="tl">
                    <a:srgbClr val="000000">
                      <a:alpha val="43137"/>
                    </a:srgbClr>
                  </a:outerShdw>
                </a:effectLst>
              </a:rPr>
              <a:t>MATERIALES Y MÉTODOS</a:t>
            </a:r>
            <a:endParaRPr lang="es-ES" b="1" dirty="0">
              <a:effectLst>
                <a:outerShdw blurRad="38100" dist="38100" dir="2700000" algn="tl">
                  <a:srgbClr val="000000">
                    <a:alpha val="43137"/>
                  </a:srgbClr>
                </a:outerShdw>
              </a:effectLst>
            </a:endParaRPr>
          </a:p>
        </p:txBody>
      </p:sp>
      <p:sp>
        <p:nvSpPr>
          <p:cNvPr id="8" name="7 Rectángulo"/>
          <p:cNvSpPr>
            <a:spLocks noChangeArrowheads="1"/>
          </p:cNvSpPr>
          <p:nvPr/>
        </p:nvSpPr>
        <p:spPr bwMode="auto">
          <a:xfrm>
            <a:off x="6084168" y="836712"/>
            <a:ext cx="2664296" cy="276999"/>
          </a:xfrm>
          <a:prstGeom prst="rect">
            <a:avLst/>
          </a:prstGeom>
          <a:noFill/>
          <a:ln w="9525">
            <a:noFill/>
            <a:miter lim="800000"/>
            <a:headEnd/>
            <a:tailEnd/>
          </a:ln>
        </p:spPr>
        <p:txBody>
          <a:bodyPr wrap="square">
            <a:spAutoFit/>
          </a:bodyPr>
          <a:lstStyle/>
          <a:p>
            <a:pPr algn="ctr"/>
            <a:r>
              <a:rPr lang="es-ES" sz="1200" dirty="0" smtClean="0">
                <a:solidFill>
                  <a:schemeClr val="accent1">
                    <a:lumMod val="50000"/>
                  </a:schemeClr>
                </a:solidFill>
                <a:latin typeface="Candara" pitchFamily="34" charset="0"/>
              </a:rPr>
              <a:t>Diseño exploratorio-confirmatorio</a:t>
            </a:r>
          </a:p>
        </p:txBody>
      </p:sp>
      <p:sp>
        <p:nvSpPr>
          <p:cNvPr id="9" name="8 Rectángulo redondeado"/>
          <p:cNvSpPr/>
          <p:nvPr/>
        </p:nvSpPr>
        <p:spPr>
          <a:xfrm>
            <a:off x="107504" y="1412776"/>
            <a:ext cx="4464496" cy="36004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smtClean="0"/>
              <a:t>Obtención de controles positivos</a:t>
            </a:r>
            <a:endParaRPr lang="es-ES" sz="1600" dirty="0" smtClean="0"/>
          </a:p>
        </p:txBody>
      </p:sp>
      <p:sp>
        <p:nvSpPr>
          <p:cNvPr id="10" name="9 Rectángulo"/>
          <p:cNvSpPr/>
          <p:nvPr/>
        </p:nvSpPr>
        <p:spPr>
          <a:xfrm>
            <a:off x="107504" y="1700809"/>
            <a:ext cx="4392488" cy="5078313"/>
          </a:xfrm>
          <a:prstGeom prst="rect">
            <a:avLst/>
          </a:prstGeom>
          <a:ln>
            <a:solidFill>
              <a:schemeClr val="accent1"/>
            </a:solidFill>
          </a:ln>
        </p:spPr>
        <p:txBody>
          <a:bodyPr wrap="square">
            <a:spAutoFit/>
          </a:bodyPr>
          <a:lstStyle/>
          <a:p>
            <a:pPr lvl="0">
              <a:buFont typeface="Arial" pitchFamily="34" charset="0"/>
              <a:buChar char="•"/>
            </a:pPr>
            <a:endParaRPr lang="es-ES" sz="1200" dirty="0" smtClean="0"/>
          </a:p>
          <a:p>
            <a:pPr lvl="0">
              <a:buFont typeface="Arial" pitchFamily="34" charset="0"/>
              <a:buChar char="•"/>
            </a:pPr>
            <a:r>
              <a:rPr lang="es-ES" sz="1200" dirty="0" smtClean="0"/>
              <a:t> Bacterias </a:t>
            </a:r>
            <a:r>
              <a:rPr lang="es-ES" sz="1200" dirty="0" err="1" smtClean="0"/>
              <a:t>Gram</a:t>
            </a:r>
            <a:r>
              <a:rPr lang="es-ES" sz="1200" dirty="0" smtClean="0"/>
              <a:t> negativas</a:t>
            </a:r>
          </a:p>
          <a:p>
            <a:pPr lvl="1">
              <a:buFont typeface="Arial" pitchFamily="34" charset="0"/>
              <a:buChar char="•"/>
            </a:pPr>
            <a:r>
              <a:rPr lang="es-ES" sz="1200" i="1" dirty="0" smtClean="0"/>
              <a:t> </a:t>
            </a:r>
            <a:r>
              <a:rPr lang="es-ES" sz="1200" i="1" dirty="0" err="1" smtClean="0"/>
              <a:t>Escherichia</a:t>
            </a:r>
            <a:r>
              <a:rPr lang="es-ES" sz="1200" i="1" dirty="0" smtClean="0"/>
              <a:t> </a:t>
            </a:r>
            <a:r>
              <a:rPr lang="es-ES" sz="1200" i="1" dirty="0" err="1" smtClean="0"/>
              <a:t>coli</a:t>
            </a:r>
            <a:r>
              <a:rPr lang="es-ES" sz="1200" i="1" dirty="0" smtClean="0"/>
              <a:t> *</a:t>
            </a:r>
          </a:p>
          <a:p>
            <a:pPr lvl="1">
              <a:buFont typeface="Arial" pitchFamily="34" charset="0"/>
              <a:buChar char="•"/>
            </a:pPr>
            <a:r>
              <a:rPr lang="es-ES" sz="1200" i="1" dirty="0" smtClean="0"/>
              <a:t> </a:t>
            </a:r>
            <a:r>
              <a:rPr lang="es-ES" sz="1200" i="1" dirty="0" err="1" smtClean="0"/>
              <a:t>Neisseria</a:t>
            </a:r>
            <a:r>
              <a:rPr lang="es-ES" sz="1200" i="1" dirty="0" smtClean="0"/>
              <a:t> </a:t>
            </a:r>
            <a:r>
              <a:rPr lang="es-ES" sz="1200" i="1" dirty="0" err="1" smtClean="0"/>
              <a:t>gonorrhoeae</a:t>
            </a:r>
            <a:r>
              <a:rPr lang="es-ES" sz="1200" i="1" dirty="0" smtClean="0"/>
              <a:t> *</a:t>
            </a:r>
          </a:p>
          <a:p>
            <a:pPr lvl="1">
              <a:buFont typeface="Arial" pitchFamily="34" charset="0"/>
              <a:buChar char="•"/>
            </a:pPr>
            <a:r>
              <a:rPr lang="es-ES" sz="1200" i="1" dirty="0" smtClean="0"/>
              <a:t> </a:t>
            </a:r>
            <a:r>
              <a:rPr lang="es-ES" sz="1200" i="1" dirty="0" err="1" smtClean="0"/>
              <a:t>Pseudomonas</a:t>
            </a:r>
            <a:r>
              <a:rPr lang="es-ES" sz="1200" i="1" dirty="0" smtClean="0"/>
              <a:t> </a:t>
            </a:r>
            <a:r>
              <a:rPr lang="es-ES" sz="1200" i="1" dirty="0" err="1" smtClean="0"/>
              <a:t>aeruginosa</a:t>
            </a:r>
            <a:r>
              <a:rPr lang="es-ES" sz="1200" i="1" dirty="0" smtClean="0"/>
              <a:t> *</a:t>
            </a:r>
          </a:p>
          <a:p>
            <a:pPr lvl="1">
              <a:buFont typeface="Arial" pitchFamily="34" charset="0"/>
              <a:buChar char="•"/>
            </a:pPr>
            <a:r>
              <a:rPr lang="es-ES" sz="1200" i="1" dirty="0" smtClean="0"/>
              <a:t> </a:t>
            </a:r>
            <a:r>
              <a:rPr lang="es-ES" sz="1200" i="1" dirty="0" err="1" smtClean="0"/>
              <a:t>Klebsiella</a:t>
            </a:r>
            <a:r>
              <a:rPr lang="es-ES" sz="1200" i="1" dirty="0" smtClean="0"/>
              <a:t> </a:t>
            </a:r>
            <a:r>
              <a:rPr lang="es-ES" sz="1200" i="1" dirty="0" err="1" smtClean="0"/>
              <a:t>pneumoniae</a:t>
            </a:r>
            <a:r>
              <a:rPr lang="es-ES" sz="1200" i="1" dirty="0" smtClean="0"/>
              <a:t> *</a:t>
            </a:r>
          </a:p>
          <a:p>
            <a:pPr lvl="1">
              <a:buFont typeface="Arial" pitchFamily="34" charset="0"/>
              <a:buChar char="•"/>
            </a:pPr>
            <a:r>
              <a:rPr lang="es-ES" sz="1200" i="1" dirty="0" smtClean="0"/>
              <a:t> </a:t>
            </a:r>
            <a:r>
              <a:rPr lang="es-ES" sz="1200" i="1" dirty="0" err="1" smtClean="0"/>
              <a:t>Proteus</a:t>
            </a:r>
            <a:r>
              <a:rPr lang="es-ES" sz="1200" i="1" dirty="0" smtClean="0"/>
              <a:t> </a:t>
            </a:r>
            <a:r>
              <a:rPr lang="es-ES" sz="1200" i="1" dirty="0" err="1" smtClean="0"/>
              <a:t>mirabilis</a:t>
            </a:r>
            <a:r>
              <a:rPr lang="es-ES" sz="1200" i="1" dirty="0" smtClean="0"/>
              <a:t> *</a:t>
            </a:r>
            <a:endParaRPr lang="es-ES" sz="1200" dirty="0" smtClean="0"/>
          </a:p>
          <a:p>
            <a:pPr lvl="1">
              <a:buFont typeface="Arial" pitchFamily="34" charset="0"/>
              <a:buChar char="•"/>
            </a:pPr>
            <a:endParaRPr lang="es-ES" sz="1200" dirty="0" smtClean="0"/>
          </a:p>
          <a:p>
            <a:pPr lvl="0">
              <a:buFont typeface="Arial" pitchFamily="34" charset="0"/>
              <a:buChar char="•"/>
            </a:pPr>
            <a:r>
              <a:rPr lang="es-ES" sz="1200" dirty="0" smtClean="0"/>
              <a:t> Bacterias </a:t>
            </a:r>
            <a:r>
              <a:rPr lang="es-ES" sz="1200" dirty="0" err="1" smtClean="0"/>
              <a:t>Gram</a:t>
            </a:r>
            <a:r>
              <a:rPr lang="es-ES" sz="1200" dirty="0" smtClean="0"/>
              <a:t> positivas</a:t>
            </a:r>
          </a:p>
          <a:p>
            <a:pPr lvl="1">
              <a:buFont typeface="Arial" pitchFamily="34" charset="0"/>
              <a:buChar char="•"/>
            </a:pPr>
            <a:r>
              <a:rPr lang="es-ES" sz="1200" i="1" dirty="0" err="1" smtClean="0"/>
              <a:t>Staphylococcus</a:t>
            </a:r>
            <a:r>
              <a:rPr lang="es-ES" sz="1200" i="1" dirty="0" smtClean="0"/>
              <a:t> </a:t>
            </a:r>
            <a:r>
              <a:rPr lang="es-ES" sz="1200" i="1" dirty="0" err="1" smtClean="0"/>
              <a:t>aureus</a:t>
            </a:r>
            <a:endParaRPr lang="es-ES" sz="1200" i="1" dirty="0" smtClean="0"/>
          </a:p>
          <a:p>
            <a:pPr lvl="1">
              <a:buFont typeface="Arial" pitchFamily="34" charset="0"/>
              <a:buChar char="•"/>
            </a:pPr>
            <a:r>
              <a:rPr lang="es-ES" sz="1200" i="1" dirty="0" smtClean="0"/>
              <a:t> </a:t>
            </a:r>
            <a:r>
              <a:rPr lang="es-ES" sz="1200" i="1" dirty="0" err="1" smtClean="0"/>
              <a:t>Staphylococcus</a:t>
            </a:r>
            <a:r>
              <a:rPr lang="es-ES" sz="1200" i="1" dirty="0" smtClean="0"/>
              <a:t> </a:t>
            </a:r>
            <a:r>
              <a:rPr lang="es-ES" sz="1200" i="1" dirty="0" err="1" smtClean="0"/>
              <a:t>epidermidis</a:t>
            </a:r>
            <a:endParaRPr lang="es-ES" sz="1200" i="1" dirty="0" smtClean="0"/>
          </a:p>
          <a:p>
            <a:pPr lvl="1">
              <a:buFont typeface="Arial" pitchFamily="34" charset="0"/>
              <a:buChar char="•"/>
            </a:pPr>
            <a:r>
              <a:rPr lang="es-ES" sz="1200" i="1" dirty="0" smtClean="0"/>
              <a:t> </a:t>
            </a:r>
            <a:r>
              <a:rPr lang="es-ES" sz="1200" i="1" dirty="0" err="1" smtClean="0"/>
              <a:t>Streptococcus</a:t>
            </a:r>
            <a:r>
              <a:rPr lang="es-ES" sz="1200" i="1" dirty="0" smtClean="0"/>
              <a:t> </a:t>
            </a:r>
            <a:r>
              <a:rPr lang="es-ES" sz="1200" i="1" dirty="0" err="1" smtClean="0"/>
              <a:t>agalactiae</a:t>
            </a:r>
            <a:endParaRPr lang="es-ES" sz="1200" i="1" dirty="0" smtClean="0"/>
          </a:p>
          <a:p>
            <a:pPr lvl="1">
              <a:buFont typeface="Arial" pitchFamily="34" charset="0"/>
              <a:buChar char="•"/>
            </a:pPr>
            <a:r>
              <a:rPr lang="es-ES" sz="1200" i="1" dirty="0" smtClean="0"/>
              <a:t> </a:t>
            </a:r>
            <a:r>
              <a:rPr lang="es-ES" sz="1200" i="1" dirty="0" err="1" smtClean="0"/>
              <a:t>Streptococcus</a:t>
            </a:r>
            <a:r>
              <a:rPr lang="es-ES" sz="1200" i="1" dirty="0" smtClean="0"/>
              <a:t> </a:t>
            </a:r>
            <a:r>
              <a:rPr lang="es-ES" sz="1200" i="1" dirty="0" err="1" smtClean="0"/>
              <a:t>pneumoniae</a:t>
            </a:r>
            <a:r>
              <a:rPr lang="es-ES" sz="1200" i="1" dirty="0" smtClean="0"/>
              <a:t> *</a:t>
            </a:r>
          </a:p>
          <a:p>
            <a:pPr lvl="1">
              <a:buFont typeface="Arial" pitchFamily="34" charset="0"/>
              <a:buChar char="•"/>
            </a:pPr>
            <a:r>
              <a:rPr lang="es-ES" sz="1200" i="1" dirty="0" smtClean="0"/>
              <a:t> </a:t>
            </a:r>
            <a:r>
              <a:rPr lang="es-ES" sz="1200" i="1" dirty="0" err="1" smtClean="0"/>
              <a:t>Enterococcus</a:t>
            </a:r>
            <a:r>
              <a:rPr lang="es-ES" sz="1200" i="1" dirty="0" smtClean="0"/>
              <a:t> </a:t>
            </a:r>
            <a:r>
              <a:rPr lang="es-ES" sz="1200" i="1" dirty="0" err="1" smtClean="0"/>
              <a:t>faecalis</a:t>
            </a:r>
            <a:r>
              <a:rPr lang="es-ES" sz="1200" i="1" dirty="0" smtClean="0"/>
              <a:t> *</a:t>
            </a:r>
          </a:p>
          <a:p>
            <a:pPr lvl="1">
              <a:buFont typeface="Arial" pitchFamily="34" charset="0"/>
              <a:buChar char="•"/>
            </a:pPr>
            <a:r>
              <a:rPr lang="es-ES" sz="1200" i="1" dirty="0" smtClean="0"/>
              <a:t> </a:t>
            </a:r>
            <a:r>
              <a:rPr lang="es-ES" sz="1200" i="1" dirty="0" err="1" smtClean="0"/>
              <a:t>Enterococcus</a:t>
            </a:r>
            <a:r>
              <a:rPr lang="es-ES" sz="1200" i="1" dirty="0" smtClean="0"/>
              <a:t> </a:t>
            </a:r>
            <a:r>
              <a:rPr lang="es-ES" sz="1200" i="1" dirty="0" err="1" smtClean="0"/>
              <a:t>faecium</a:t>
            </a:r>
            <a:r>
              <a:rPr lang="es-ES" sz="1200" i="1" dirty="0" smtClean="0"/>
              <a:t> *</a:t>
            </a:r>
          </a:p>
          <a:p>
            <a:pPr lvl="1">
              <a:buFont typeface="Arial" pitchFamily="34" charset="0"/>
              <a:buChar char="•"/>
            </a:pPr>
            <a:endParaRPr lang="es-ES_tradnl" sz="1200" i="1" dirty="0" smtClean="0"/>
          </a:p>
          <a:p>
            <a:pPr lvl="0">
              <a:buFont typeface="Arial" pitchFamily="34" charset="0"/>
              <a:buChar char="•"/>
            </a:pPr>
            <a:r>
              <a:rPr lang="es-ES" sz="1200" dirty="0" smtClean="0"/>
              <a:t> Preparación de medios líquidos (excepto </a:t>
            </a:r>
            <a:r>
              <a:rPr lang="es-ES" sz="1200" i="1" dirty="0" smtClean="0"/>
              <a:t>N. </a:t>
            </a:r>
            <a:r>
              <a:rPr lang="es-ES" sz="1200" i="1" dirty="0" err="1" smtClean="0"/>
              <a:t>gonorrhoeae</a:t>
            </a:r>
            <a:r>
              <a:rPr lang="es-ES" sz="1200" dirty="0" smtClean="0"/>
              <a:t>)</a:t>
            </a:r>
          </a:p>
          <a:p>
            <a:pPr lvl="0"/>
            <a:endParaRPr lang="es-ES" sz="1200" dirty="0" smtClean="0"/>
          </a:p>
          <a:p>
            <a:pPr lvl="0">
              <a:buFont typeface="Arial" pitchFamily="34" charset="0"/>
              <a:buChar char="•"/>
            </a:pPr>
            <a:r>
              <a:rPr lang="es-ES" sz="1200" dirty="0" smtClean="0"/>
              <a:t> Extracción y purificación del material genético:</a:t>
            </a:r>
          </a:p>
          <a:p>
            <a:pPr lvl="1">
              <a:buFont typeface="Arial" pitchFamily="34" charset="0"/>
              <a:buChar char="•"/>
            </a:pPr>
            <a:r>
              <a:rPr lang="es-ES" sz="1200" dirty="0" err="1" smtClean="0"/>
              <a:t>DNeasy</a:t>
            </a:r>
            <a:r>
              <a:rPr lang="es-ES" sz="1200" dirty="0" smtClean="0"/>
              <a:t> </a:t>
            </a:r>
            <a:r>
              <a:rPr lang="es-ES" sz="1200" dirty="0" err="1" smtClean="0"/>
              <a:t>Blood</a:t>
            </a:r>
            <a:r>
              <a:rPr lang="es-ES" sz="1200" dirty="0" smtClean="0"/>
              <a:t> &amp; </a:t>
            </a:r>
            <a:r>
              <a:rPr lang="es-ES" sz="1200" dirty="0" err="1" smtClean="0"/>
              <a:t>Tissue</a:t>
            </a:r>
            <a:r>
              <a:rPr lang="es-ES" sz="1200" dirty="0" smtClean="0"/>
              <a:t> (QIAGEN)</a:t>
            </a:r>
          </a:p>
          <a:p>
            <a:pPr lvl="0"/>
            <a:endParaRPr lang="es-ES" sz="1200" dirty="0" smtClean="0"/>
          </a:p>
          <a:p>
            <a:pPr lvl="0">
              <a:buFont typeface="Arial" pitchFamily="34" charset="0"/>
              <a:buChar char="•"/>
            </a:pPr>
            <a:r>
              <a:rPr lang="es-ES" sz="1200" dirty="0" smtClean="0"/>
              <a:t>Visualización:</a:t>
            </a:r>
          </a:p>
          <a:p>
            <a:pPr lvl="1">
              <a:buFont typeface="Arial" pitchFamily="34" charset="0"/>
              <a:buChar char="•"/>
            </a:pPr>
            <a:r>
              <a:rPr lang="es-ES" sz="1200" dirty="0" smtClean="0"/>
              <a:t>Electroforesis horizontal en geles de agarosa teñidos con SYBR </a:t>
            </a:r>
            <a:r>
              <a:rPr lang="es-ES" sz="1200" dirty="0" err="1" smtClean="0"/>
              <a:t>Safe</a:t>
            </a:r>
            <a:endParaRPr lang="es-ES" sz="1200" dirty="0" smtClean="0"/>
          </a:p>
          <a:p>
            <a:pPr lvl="0"/>
            <a:endParaRPr lang="es-ES" sz="1200" dirty="0" smtClean="0"/>
          </a:p>
          <a:p>
            <a:pPr lvl="0">
              <a:buFont typeface="Arial" pitchFamily="34" charset="0"/>
              <a:buChar char="•"/>
            </a:pPr>
            <a:r>
              <a:rPr lang="es-ES" sz="1200" dirty="0" smtClean="0"/>
              <a:t> Cuantificación</a:t>
            </a:r>
          </a:p>
          <a:p>
            <a:pPr lvl="1">
              <a:buFont typeface="Arial" pitchFamily="34" charset="0"/>
              <a:buChar char="•"/>
            </a:pPr>
            <a:r>
              <a:rPr lang="es-ES" sz="1200" i="1" dirty="0" smtClean="0"/>
              <a:t> </a:t>
            </a:r>
            <a:r>
              <a:rPr lang="es-ES" sz="1200" i="1" dirty="0" err="1" smtClean="0"/>
              <a:t>Quant</a:t>
            </a:r>
            <a:r>
              <a:rPr lang="es-ES" sz="1200" i="1" dirty="0" smtClean="0"/>
              <a:t>-</a:t>
            </a:r>
            <a:r>
              <a:rPr lang="es-ES" sz="1200" i="1" dirty="0" err="1" smtClean="0"/>
              <a:t>iT</a:t>
            </a:r>
            <a:r>
              <a:rPr lang="es-ES" sz="1200" i="1" dirty="0" smtClean="0"/>
              <a:t> </a:t>
            </a:r>
            <a:r>
              <a:rPr lang="es-ES" sz="1200" i="1" dirty="0" err="1" smtClean="0"/>
              <a:t>dsDNA</a:t>
            </a:r>
            <a:r>
              <a:rPr lang="es-ES" sz="1200" i="1" dirty="0" smtClean="0"/>
              <a:t> HS</a:t>
            </a:r>
            <a:r>
              <a:rPr lang="es-ES" sz="1200" dirty="0" smtClean="0"/>
              <a:t> (Invitrogen)</a:t>
            </a:r>
          </a:p>
        </p:txBody>
      </p:sp>
      <p:sp>
        <p:nvSpPr>
          <p:cNvPr id="13" name="12 Rectángulo redondeado"/>
          <p:cNvSpPr/>
          <p:nvPr/>
        </p:nvSpPr>
        <p:spPr>
          <a:xfrm>
            <a:off x="4572000" y="1412776"/>
            <a:ext cx="4104456" cy="36004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_tradnl" sz="1600" dirty="0" smtClean="0"/>
              <a:t>PCR en tiempo real </a:t>
            </a:r>
            <a:r>
              <a:rPr lang="es-ES_tradnl" sz="1600" dirty="0" err="1" smtClean="0"/>
              <a:t>ADNr</a:t>
            </a:r>
            <a:r>
              <a:rPr lang="es-ES_tradnl" sz="1600" dirty="0" smtClean="0"/>
              <a:t> 16S</a:t>
            </a:r>
            <a:endParaRPr lang="es-ES" sz="1600" dirty="0"/>
          </a:p>
        </p:txBody>
      </p:sp>
      <p:sp>
        <p:nvSpPr>
          <p:cNvPr id="14" name="13 Rectángulo"/>
          <p:cNvSpPr/>
          <p:nvPr/>
        </p:nvSpPr>
        <p:spPr>
          <a:xfrm>
            <a:off x="4572000" y="1772816"/>
            <a:ext cx="4032448" cy="4893647"/>
          </a:xfrm>
          <a:prstGeom prst="rect">
            <a:avLst/>
          </a:prstGeom>
          <a:ln>
            <a:solidFill>
              <a:schemeClr val="accent1"/>
            </a:solidFill>
          </a:ln>
        </p:spPr>
        <p:txBody>
          <a:bodyPr wrap="square">
            <a:spAutoFit/>
          </a:bodyPr>
          <a:lstStyle/>
          <a:p>
            <a:pPr lvl="0"/>
            <a:endParaRPr lang="es-ES_tradnl" sz="1200" b="1" i="1" dirty="0" smtClean="0"/>
          </a:p>
          <a:p>
            <a:pPr lvl="0">
              <a:buFont typeface="Arial" pitchFamily="34" charset="0"/>
              <a:buChar char="•"/>
            </a:pPr>
            <a:r>
              <a:rPr lang="es-ES_tradnl" sz="1200" b="1" i="1" dirty="0" smtClean="0"/>
              <a:t> Cebadores y Sondas (</a:t>
            </a:r>
            <a:r>
              <a:rPr lang="es-ES" sz="1200" b="1" i="1" dirty="0" smtClean="0"/>
              <a:t>Yang, et al., 2002; Yang, et al., 2008)</a:t>
            </a:r>
          </a:p>
          <a:p>
            <a:pPr lvl="0">
              <a:buFont typeface="Arial" pitchFamily="34" charset="0"/>
              <a:buChar char="•"/>
            </a:pPr>
            <a:endParaRPr lang="es-ES" sz="1200" b="1" i="1" dirty="0" smtClean="0"/>
          </a:p>
          <a:p>
            <a:pPr lvl="1">
              <a:buFont typeface="Arial" pitchFamily="34" charset="0"/>
              <a:buChar char="•"/>
            </a:pPr>
            <a:r>
              <a:rPr lang="es-ES" sz="1200" dirty="0" smtClean="0"/>
              <a:t> Cebadores universales (p891F y p1033R, fragmento de 161pb)</a:t>
            </a:r>
          </a:p>
          <a:p>
            <a:pPr lvl="1">
              <a:buFont typeface="Arial" pitchFamily="34" charset="0"/>
              <a:buChar char="•"/>
            </a:pPr>
            <a:r>
              <a:rPr lang="es-ES" sz="1200" dirty="0" smtClean="0"/>
              <a:t> Sonda universal (UNI)</a:t>
            </a:r>
          </a:p>
          <a:p>
            <a:pPr lvl="1">
              <a:buFont typeface="Arial" pitchFamily="34" charset="0"/>
              <a:buChar char="•"/>
            </a:pPr>
            <a:r>
              <a:rPr lang="es-ES" sz="1200" dirty="0" smtClean="0"/>
              <a:t> Sondas para clasificación </a:t>
            </a:r>
            <a:r>
              <a:rPr lang="es-ES" sz="1200" dirty="0" err="1" smtClean="0"/>
              <a:t>Gram</a:t>
            </a:r>
            <a:r>
              <a:rPr lang="es-ES" sz="1200" dirty="0" smtClean="0"/>
              <a:t> (OGP y OGN)</a:t>
            </a:r>
          </a:p>
          <a:p>
            <a:pPr lvl="1">
              <a:buFont typeface="Arial" pitchFamily="34" charset="0"/>
              <a:buChar char="•"/>
            </a:pPr>
            <a:r>
              <a:rPr lang="es-ES" sz="1200" dirty="0" smtClean="0"/>
              <a:t> Sondas para identificación de patógenos específicos (SAU, SEP, SAG, SPN, ECO, NGH).</a:t>
            </a:r>
          </a:p>
          <a:p>
            <a:pPr lvl="1">
              <a:buFont typeface="Arial" pitchFamily="34" charset="0"/>
              <a:buChar char="•"/>
            </a:pPr>
            <a:endParaRPr lang="es-ES_tradnl" sz="1200" dirty="0" smtClean="0"/>
          </a:p>
          <a:p>
            <a:pPr lvl="1">
              <a:buFont typeface="Arial" pitchFamily="34" charset="0"/>
              <a:buChar char="•"/>
            </a:pPr>
            <a:endParaRPr lang="es-ES" sz="1200" dirty="0" smtClean="0"/>
          </a:p>
          <a:p>
            <a:pPr lvl="0">
              <a:buFont typeface="Arial" pitchFamily="34" charset="0"/>
              <a:buChar char="•"/>
            </a:pPr>
            <a:r>
              <a:rPr lang="es-ES" sz="1200" b="1" i="1" dirty="0" smtClean="0"/>
              <a:t> Protocolo de PCR en tiempo real de amplio espectro </a:t>
            </a:r>
            <a:r>
              <a:rPr lang="es-ES" sz="1200" b="1" i="1" dirty="0" err="1" smtClean="0"/>
              <a:t>ADNr</a:t>
            </a:r>
            <a:r>
              <a:rPr lang="es-ES" sz="1200" b="1" i="1" dirty="0" smtClean="0"/>
              <a:t> 16S</a:t>
            </a:r>
          </a:p>
          <a:p>
            <a:pPr lvl="0">
              <a:buFont typeface="Arial" pitchFamily="34" charset="0"/>
              <a:buChar char="•"/>
            </a:pPr>
            <a:endParaRPr lang="es-ES" sz="1200" b="1" i="1" dirty="0" smtClean="0"/>
          </a:p>
          <a:p>
            <a:pPr lvl="1">
              <a:buFont typeface="Arial" pitchFamily="34" charset="0"/>
              <a:buChar char="•"/>
            </a:pPr>
            <a:r>
              <a:rPr lang="es-ES" sz="1200" dirty="0" smtClean="0"/>
              <a:t> Evaluación de distintas concentraciones de reactivos y condiciones de amplificación.</a:t>
            </a:r>
          </a:p>
          <a:p>
            <a:pPr lvl="1">
              <a:buFont typeface="Arial" pitchFamily="34" charset="0"/>
              <a:buChar char="•"/>
            </a:pPr>
            <a:r>
              <a:rPr lang="es-ES" sz="1200" i="1" dirty="0" smtClean="0"/>
              <a:t> </a:t>
            </a:r>
            <a:r>
              <a:rPr lang="es-ES" sz="1200" i="1" dirty="0" err="1" smtClean="0"/>
              <a:t>TaqMan</a:t>
            </a:r>
            <a:r>
              <a:rPr lang="es-ES" sz="1200" i="1" dirty="0" smtClean="0"/>
              <a:t>® Universal PCR </a:t>
            </a:r>
            <a:r>
              <a:rPr lang="es-ES" sz="1200" i="1" dirty="0" err="1" smtClean="0"/>
              <a:t>Master</a:t>
            </a:r>
            <a:r>
              <a:rPr lang="es-ES" sz="1200" i="1" dirty="0" smtClean="0"/>
              <a:t> </a:t>
            </a:r>
            <a:r>
              <a:rPr lang="es-ES" sz="1200" i="1" dirty="0" err="1" smtClean="0"/>
              <a:t>Mix</a:t>
            </a:r>
            <a:r>
              <a:rPr lang="es-ES" sz="1200" dirty="0" smtClean="0"/>
              <a:t> (</a:t>
            </a:r>
            <a:r>
              <a:rPr lang="es-ES" sz="1200" dirty="0" err="1" smtClean="0"/>
              <a:t>Applied</a:t>
            </a:r>
            <a:r>
              <a:rPr lang="es-ES" sz="1200" dirty="0" smtClean="0"/>
              <a:t> </a:t>
            </a:r>
            <a:r>
              <a:rPr lang="es-ES" sz="1200" dirty="0" err="1" smtClean="0"/>
              <a:t>Biosystems</a:t>
            </a:r>
            <a:r>
              <a:rPr lang="es-ES" sz="1200" dirty="0" smtClean="0"/>
              <a:t>)</a:t>
            </a:r>
          </a:p>
          <a:p>
            <a:pPr lvl="1">
              <a:buFont typeface="Arial" pitchFamily="34" charset="0"/>
              <a:buChar char="•"/>
            </a:pPr>
            <a:r>
              <a:rPr lang="es-ES" sz="1200" dirty="0" smtClean="0"/>
              <a:t> Sondas de hidrólisis </a:t>
            </a:r>
            <a:r>
              <a:rPr lang="es-ES" sz="1200" dirty="0" err="1" smtClean="0"/>
              <a:t>TaqMan</a:t>
            </a:r>
            <a:r>
              <a:rPr lang="es-ES" sz="1200" dirty="0" smtClean="0"/>
              <a:t> MGB (</a:t>
            </a:r>
            <a:r>
              <a:rPr lang="es-ES" sz="1200" dirty="0" err="1" smtClean="0"/>
              <a:t>Applied</a:t>
            </a:r>
            <a:r>
              <a:rPr lang="es-ES" sz="1200" dirty="0" smtClean="0"/>
              <a:t> </a:t>
            </a:r>
            <a:r>
              <a:rPr lang="es-ES" sz="1200" dirty="0" err="1" smtClean="0"/>
              <a:t>Biosystems</a:t>
            </a:r>
            <a:r>
              <a:rPr lang="es-ES" sz="1200" dirty="0" smtClean="0"/>
              <a:t>)</a:t>
            </a:r>
          </a:p>
          <a:p>
            <a:pPr lvl="1">
              <a:buFont typeface="Arial" pitchFamily="34" charset="0"/>
              <a:buChar char="•"/>
            </a:pPr>
            <a:r>
              <a:rPr lang="es-ES" sz="1200" dirty="0" smtClean="0"/>
              <a:t> Controles positivos , Control negativo de extracción, Control negativo de PCR.</a:t>
            </a:r>
          </a:p>
          <a:p>
            <a:pPr lvl="1">
              <a:buFont typeface="Arial" pitchFamily="34" charset="0"/>
              <a:buChar char="•"/>
            </a:pPr>
            <a:r>
              <a:rPr lang="es-ES" sz="1200" dirty="0" smtClean="0"/>
              <a:t> PCR bifásica: </a:t>
            </a:r>
            <a:r>
              <a:rPr lang="es-ES" sz="1200" i="1" dirty="0" smtClean="0"/>
              <a:t>ABI </a:t>
            </a:r>
            <a:r>
              <a:rPr lang="es-ES" sz="1200" i="1" dirty="0" err="1" smtClean="0"/>
              <a:t>Prism</a:t>
            </a:r>
            <a:r>
              <a:rPr lang="es-ES" sz="1200" i="1" dirty="0" smtClean="0"/>
              <a:t> 7300 Real-Time PCR </a:t>
            </a:r>
            <a:r>
              <a:rPr lang="es-ES" sz="1200" i="1" dirty="0" err="1" smtClean="0"/>
              <a:t>System</a:t>
            </a:r>
            <a:r>
              <a:rPr lang="es-ES" sz="1200" i="1" dirty="0" smtClean="0"/>
              <a:t>, SDS Software v1.4</a:t>
            </a:r>
            <a:r>
              <a:rPr lang="es-ES" sz="1200" dirty="0" smtClean="0"/>
              <a:t> (</a:t>
            </a:r>
            <a:r>
              <a:rPr lang="es-ES" sz="1200" dirty="0" err="1" smtClean="0"/>
              <a:t>Applied</a:t>
            </a:r>
            <a:r>
              <a:rPr lang="es-ES" sz="1200" dirty="0" smtClean="0"/>
              <a:t> </a:t>
            </a:r>
            <a:r>
              <a:rPr lang="es-ES" sz="1200" dirty="0" err="1" smtClean="0"/>
              <a:t>Biosystems</a:t>
            </a:r>
            <a:r>
              <a:rPr lang="es-ES" sz="1200" dirty="0" smtClean="0"/>
              <a:t>).</a:t>
            </a:r>
            <a:endParaRPr lang="es-ES" sz="1200" dirty="0"/>
          </a:p>
        </p:txBody>
      </p:sp>
      <p:graphicFrame>
        <p:nvGraphicFramePr>
          <p:cNvPr id="15" name="14 Diagrama"/>
          <p:cNvGraphicFramePr/>
          <p:nvPr/>
        </p:nvGraphicFramePr>
        <p:xfrm>
          <a:off x="4788024" y="1916832"/>
          <a:ext cx="36004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p:cNvSpPr/>
          <p:nvPr/>
        </p:nvSpPr>
        <p:spPr>
          <a:xfrm>
            <a:off x="5148064" y="4941168"/>
            <a:ext cx="2808312" cy="95410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sz="1400" dirty="0" smtClean="0"/>
              <a:t>Tm: 54,7ºC y 56,8ºC</a:t>
            </a:r>
          </a:p>
          <a:p>
            <a:pPr algn="ctr"/>
            <a:endParaRPr lang="es-ES" sz="1400" dirty="0" smtClean="0"/>
          </a:p>
          <a:p>
            <a:pPr algn="ctr"/>
            <a:r>
              <a:rPr lang="es-ES" sz="1400" dirty="0" smtClean="0"/>
              <a:t>Ensayo de gradiente de temperatura  (58 - 68ºC)</a:t>
            </a:r>
            <a:endParaRPr lang="es-ES" sz="1400" dirty="0"/>
          </a:p>
        </p:txBody>
      </p:sp>
      <p:sp>
        <p:nvSpPr>
          <p:cNvPr id="12" name="11 Rectángulo"/>
          <p:cNvSpPr/>
          <p:nvPr/>
        </p:nvSpPr>
        <p:spPr>
          <a:xfrm>
            <a:off x="5076056" y="5085184"/>
            <a:ext cx="3024336"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S" sz="1400" dirty="0" smtClean="0">
                <a:solidFill>
                  <a:schemeClr val="lt1"/>
                </a:solidFill>
              </a:rPr>
              <a:t>Cebadores: 50, 300 y 900nM</a:t>
            </a:r>
          </a:p>
          <a:p>
            <a:pPr algn="ctr"/>
            <a:r>
              <a:rPr lang="es-ES" sz="1400" dirty="0" smtClean="0">
                <a:solidFill>
                  <a:schemeClr val="lt1"/>
                </a:solidFill>
              </a:rPr>
              <a:t>Sondas: 50, 100, 150, 200 y 250nM</a:t>
            </a:r>
          </a:p>
        </p:txBody>
      </p:sp>
      <p:sp>
        <p:nvSpPr>
          <p:cNvPr id="16" name="15 Rectángulo"/>
          <p:cNvSpPr/>
          <p:nvPr/>
        </p:nvSpPr>
        <p:spPr>
          <a:xfrm>
            <a:off x="5005894" y="2307644"/>
            <a:ext cx="3310522" cy="37856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s-ES" sz="4000" dirty="0" smtClean="0"/>
              <a:t>Capacidad de detección</a:t>
            </a:r>
          </a:p>
          <a:p>
            <a:pPr algn="ctr"/>
            <a:endParaRPr lang="es-ES_tradnl" sz="4000" dirty="0" smtClean="0"/>
          </a:p>
          <a:p>
            <a:pPr algn="ctr"/>
            <a:r>
              <a:rPr lang="es-ES_tradnl" sz="4000" dirty="0" smtClean="0"/>
              <a:t>Competencia entre cebadores</a:t>
            </a:r>
            <a:endParaRPr lang="es-ES" sz="4000" dirty="0"/>
          </a:p>
        </p:txBody>
      </p:sp>
      <p:sp>
        <p:nvSpPr>
          <p:cNvPr id="17" name="16 CuadroTexto"/>
          <p:cNvSpPr txBox="1"/>
          <p:nvPr/>
        </p:nvSpPr>
        <p:spPr>
          <a:xfrm>
            <a:off x="3203848" y="3167390"/>
            <a:ext cx="864096" cy="261610"/>
          </a:xfrm>
          <a:prstGeom prst="rect">
            <a:avLst/>
          </a:prstGeom>
          <a:noFill/>
        </p:spPr>
        <p:txBody>
          <a:bodyPr wrap="square" rtlCol="0">
            <a:spAutoFit/>
          </a:bodyPr>
          <a:lstStyle/>
          <a:p>
            <a:r>
              <a:rPr lang="es-ES" sz="1100" i="1" dirty="0" smtClean="0"/>
              <a:t> * ATCC®</a:t>
            </a:r>
            <a:endParaRPr lang="es-E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14"/>
                                        </p:tgtEl>
                                        <p:attrNameLst>
                                          <p:attrName>ppt_x</p:attrName>
                                        </p:attrNameLst>
                                      </p:cBhvr>
                                      <p:tavLst>
                                        <p:tav tm="0">
                                          <p:val>
                                            <p:strVal val="ppt_x"/>
                                          </p:val>
                                        </p:tav>
                                        <p:tav tm="100000">
                                          <p:val>
                                            <p:strVal val="ppt_x"/>
                                          </p:val>
                                        </p:tav>
                                      </p:tavLst>
                                    </p:anim>
                                    <p:anim calcmode="lin" valueType="num">
                                      <p:cBhvr additive="base">
                                        <p:cTn id="43" dur="500"/>
                                        <p:tgtEl>
                                          <p:spTgt spid="14"/>
                                        </p:tgtEl>
                                        <p:attrNameLst>
                                          <p:attrName>ppt_y</p:attrName>
                                        </p:attrNameLst>
                                      </p:cBhvr>
                                      <p:tavLst>
                                        <p:tav tm="0">
                                          <p:val>
                                            <p:strVal val="ppt_y"/>
                                          </p:val>
                                        </p:tav>
                                        <p:tav tm="100000">
                                          <p:val>
                                            <p:strVal val="1+ppt_h/2"/>
                                          </p:val>
                                        </p:tav>
                                      </p:tavLst>
                                    </p:anim>
                                    <p:set>
                                      <p:cBhvr>
                                        <p:cTn id="44" dur="1" fill="hold">
                                          <p:stCondLst>
                                            <p:cond delay="499"/>
                                          </p:stCondLst>
                                        </p:cTn>
                                        <p:tgtEl>
                                          <p:spTgt spid="14"/>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4" grpId="1" animBg="1"/>
      <p:bldGraphic spid="15" grpId="0">
        <p:bldAsOne/>
      </p:bldGraphic>
      <p:bldP spid="11" grpId="0" animBg="1"/>
      <p:bldP spid="11" grpId="1" animBg="1"/>
      <p:bldP spid="12" grpId="0" animBg="1"/>
      <p:bldP spid="12" grpId="1"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1259632" y="332656"/>
            <a:ext cx="6768752" cy="648072"/>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Determinación del límite de detección del sistema de PCR</a:t>
            </a:r>
            <a:endParaRPr lang="es-ES" dirty="0" smtClean="0"/>
          </a:p>
        </p:txBody>
      </p:sp>
      <p:sp>
        <p:nvSpPr>
          <p:cNvPr id="8" name="7 Rectángulo redondeado"/>
          <p:cNvSpPr/>
          <p:nvPr/>
        </p:nvSpPr>
        <p:spPr>
          <a:xfrm>
            <a:off x="2771800" y="1340768"/>
            <a:ext cx="3312368" cy="504056"/>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dirty="0" smtClean="0">
                <a:solidFill>
                  <a:schemeClr val="accent1">
                    <a:lumMod val="50000"/>
                  </a:schemeClr>
                </a:solidFill>
              </a:rPr>
              <a:t>Diluciones seriadas de ADN</a:t>
            </a:r>
            <a:endParaRPr lang="es-ES" dirty="0">
              <a:solidFill>
                <a:schemeClr val="accent1">
                  <a:lumMod val="50000"/>
                </a:schemeClr>
              </a:solidFill>
            </a:endParaRPr>
          </a:p>
        </p:txBody>
      </p:sp>
      <p:sp>
        <p:nvSpPr>
          <p:cNvPr id="12" name="11 Rectángulo redondeado"/>
          <p:cNvSpPr/>
          <p:nvPr/>
        </p:nvSpPr>
        <p:spPr>
          <a:xfrm>
            <a:off x="2771800" y="1412776"/>
            <a:ext cx="3744416" cy="72008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1">
                    <a:lumMod val="50000"/>
                  </a:schemeClr>
                </a:solidFill>
              </a:rPr>
              <a:t>Conteo de Unidades Formadoras de Colonias (UFC)</a:t>
            </a:r>
          </a:p>
        </p:txBody>
      </p:sp>
      <p:pic>
        <p:nvPicPr>
          <p:cNvPr id="13" name="12 Imagen"/>
          <p:cNvPicPr/>
          <p:nvPr/>
        </p:nvPicPr>
        <p:blipFill>
          <a:blip r:embed="rId3" cstate="print"/>
          <a:srcRect/>
          <a:stretch>
            <a:fillRect/>
          </a:stretch>
        </p:blipFill>
        <p:spPr bwMode="auto">
          <a:xfrm>
            <a:off x="467544" y="2066924"/>
            <a:ext cx="7992888" cy="4098380"/>
          </a:xfrm>
          <a:prstGeom prst="rect">
            <a:avLst/>
          </a:prstGeom>
          <a:noFill/>
          <a:ln w="9525">
            <a:noFill/>
            <a:miter lim="800000"/>
            <a:headEnd/>
            <a:tailEnd/>
          </a:ln>
        </p:spPr>
      </p:pic>
      <p:sp>
        <p:nvSpPr>
          <p:cNvPr id="14" name="13 Rectángulo"/>
          <p:cNvSpPr/>
          <p:nvPr/>
        </p:nvSpPr>
        <p:spPr>
          <a:xfrm>
            <a:off x="3859642" y="980728"/>
            <a:ext cx="1792478" cy="276999"/>
          </a:xfrm>
          <a:prstGeom prst="rect">
            <a:avLst/>
          </a:prstGeom>
        </p:spPr>
        <p:txBody>
          <a:bodyPr wrap="none">
            <a:spAutoFit/>
          </a:bodyPr>
          <a:lstStyle/>
          <a:p>
            <a:pPr algn="ctr"/>
            <a:r>
              <a:rPr lang="es-ES" sz="1200" i="1" dirty="0" err="1" smtClean="0"/>
              <a:t>Staphylococcus</a:t>
            </a:r>
            <a:r>
              <a:rPr lang="es-ES" sz="1200" i="1" dirty="0" smtClean="0"/>
              <a:t> </a:t>
            </a:r>
            <a:r>
              <a:rPr lang="es-ES" sz="1200" i="1" dirty="0" err="1" smtClean="0"/>
              <a:t>aureus</a:t>
            </a:r>
            <a:endParaRPr lang="es-ES" sz="1200" dirty="0"/>
          </a:p>
        </p:txBody>
      </p:sp>
      <p:pic>
        <p:nvPicPr>
          <p:cNvPr id="15" name="14 Imagen"/>
          <p:cNvPicPr/>
          <p:nvPr/>
        </p:nvPicPr>
        <p:blipFill>
          <a:blip r:embed="rId4" cstate="print"/>
          <a:srcRect/>
          <a:stretch>
            <a:fillRect/>
          </a:stretch>
        </p:blipFill>
        <p:spPr bwMode="auto">
          <a:xfrm>
            <a:off x="395536" y="2204864"/>
            <a:ext cx="8280920" cy="44644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P spid="12" grpId="1"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259632" y="332656"/>
            <a:ext cx="6768752" cy="648072"/>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Procesamiento de muestras clínicas</a:t>
            </a:r>
            <a:endParaRPr lang="es-ES" dirty="0" smtClean="0"/>
          </a:p>
        </p:txBody>
      </p:sp>
      <p:sp>
        <p:nvSpPr>
          <p:cNvPr id="5" name="Rectangle 1"/>
          <p:cNvSpPr>
            <a:spLocks noChangeArrowheads="1"/>
          </p:cNvSpPr>
          <p:nvPr/>
        </p:nvSpPr>
        <p:spPr bwMode="auto">
          <a:xfrm>
            <a:off x="1043609" y="1515556"/>
            <a:ext cx="70567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2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Pacientes con sospecha de infección (HCAM)</a:t>
            </a:r>
            <a:endParaRPr kumimoji="0" lang="es-ES" sz="1200" b="0" i="0" u="none" strike="noStrike" cap="none" normalizeH="0" baseline="0" dirty="0" smtClean="0">
              <a:ln>
                <a:noFill/>
              </a:ln>
              <a:solidFill>
                <a:schemeClr val="accent1">
                  <a:lumMod val="50000"/>
                </a:schemeClr>
              </a:solidFill>
              <a:effectLst/>
              <a:latin typeface="Arial" pitchFamily="34" charset="0"/>
            </a:endParaRPr>
          </a:p>
          <a:p>
            <a:pPr marR="0" lvl="0" algn="just" defTabSz="914400" rtl="0" eaLnBrk="0" fontAlgn="base" latinLnBrk="0" hangingPunct="0">
              <a:lnSpc>
                <a:spcPct val="200000"/>
              </a:lnSpc>
              <a:spcBef>
                <a:spcPct val="0"/>
              </a:spcBef>
              <a:spcAft>
                <a:spcPct val="0"/>
              </a:spcAft>
              <a:buClrTx/>
              <a:buSzTx/>
              <a:buFont typeface="Arial" pitchFamily="34" charset="0"/>
              <a:buChar char="•"/>
              <a:tabLst/>
            </a:pPr>
            <a:r>
              <a:rPr lang="es-ES" sz="2000" dirty="0" smtClean="0">
                <a:solidFill>
                  <a:schemeClr val="accent1">
                    <a:lumMod val="50000"/>
                  </a:schemeClr>
                </a:solidFill>
                <a:latin typeface="Arial" pitchFamily="34" charset="0"/>
                <a:ea typeface="Calibri" pitchFamily="34" charset="0"/>
                <a:cs typeface="Arial" pitchFamily="34" charset="0"/>
              </a:rPr>
              <a:t>H</a:t>
            </a:r>
            <a:r>
              <a:rPr kumimoji="0" lang="es-ES" sz="2000" b="0"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isopados de tejido y secreciones de heridas</a:t>
            </a:r>
          </a:p>
          <a:p>
            <a:pPr marR="0" lvl="0" algn="just" defTabSz="914400" rtl="0" eaLnBrk="0" fontAlgn="base" latinLnBrk="0" hangingPunct="0">
              <a:lnSpc>
                <a:spcPct val="2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Fase de enriquecimiento</a:t>
            </a:r>
          </a:p>
          <a:p>
            <a:pPr marR="0" lvl="0" algn="just" defTabSz="914400" rtl="0" eaLnBrk="0" fontAlgn="base" latinLnBrk="0" hangingPunct="0">
              <a:lnSpc>
                <a:spcPct val="200000"/>
              </a:lnSpc>
              <a:spcBef>
                <a:spcPct val="0"/>
              </a:spcBef>
              <a:spcAft>
                <a:spcPct val="0"/>
              </a:spcAft>
              <a:buClrTx/>
              <a:buSzTx/>
              <a:buFont typeface="Arial" pitchFamily="34" charset="0"/>
              <a:buChar char="•"/>
              <a:tabLst/>
            </a:pPr>
            <a:r>
              <a:rPr kumimoji="0" lang="es-ES" sz="2000" b="0"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Extraer de ADN y amplificación del fragmento de 161pb del gen </a:t>
            </a:r>
            <a:r>
              <a:rPr kumimoji="0" lang="es-ES" sz="2000" b="0" i="0" u="none" strike="noStrike" cap="none" normalizeH="0" baseline="0" dirty="0" err="1" smtClean="0">
                <a:ln>
                  <a:noFill/>
                </a:ln>
                <a:solidFill>
                  <a:schemeClr val="accent1">
                    <a:lumMod val="50000"/>
                  </a:schemeClr>
                </a:solidFill>
                <a:effectLst/>
                <a:latin typeface="Arial" pitchFamily="34" charset="0"/>
                <a:ea typeface="Calibri" pitchFamily="34" charset="0"/>
                <a:cs typeface="Arial" pitchFamily="34" charset="0"/>
              </a:rPr>
              <a:t>ADNr</a:t>
            </a:r>
            <a:r>
              <a:rPr kumimoji="0" lang="es-ES" sz="2000" b="0"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 16S</a:t>
            </a:r>
          </a:p>
          <a:p>
            <a:pPr marR="0" lvl="0" algn="just" defTabSz="914400" rtl="0" eaLnBrk="0" fontAlgn="base" latinLnBrk="0" hangingPunct="0">
              <a:lnSpc>
                <a:spcPct val="200000"/>
              </a:lnSpc>
              <a:spcBef>
                <a:spcPct val="0"/>
              </a:spcBef>
              <a:spcAft>
                <a:spcPct val="0"/>
              </a:spcAft>
              <a:buClrTx/>
              <a:buSzTx/>
              <a:buFont typeface="Arial" pitchFamily="34" charset="0"/>
              <a:buChar char="•"/>
              <a:tabLst/>
            </a:pPr>
            <a:r>
              <a:rPr lang="es-ES" sz="2000" dirty="0" smtClean="0">
                <a:solidFill>
                  <a:schemeClr val="accent1">
                    <a:lumMod val="50000"/>
                  </a:schemeClr>
                </a:solidFill>
                <a:latin typeface="Arial" pitchFamily="34" charset="0"/>
                <a:cs typeface="Arial" pitchFamily="34" charset="0"/>
              </a:rPr>
              <a:t>C</a:t>
            </a:r>
            <a:r>
              <a:rPr kumimoji="0" lang="es-ES" sz="2000" b="0" i="0" u="none" strike="noStrike" cap="none" normalizeH="0" baseline="0" dirty="0" smtClean="0">
                <a:ln>
                  <a:noFill/>
                </a:ln>
                <a:solidFill>
                  <a:schemeClr val="accent1">
                    <a:lumMod val="50000"/>
                  </a:schemeClr>
                </a:solidFill>
                <a:effectLst/>
                <a:latin typeface="Arial" pitchFamily="34" charset="0"/>
                <a:ea typeface="Calibri" pitchFamily="34" charset="0"/>
                <a:cs typeface="Arial" pitchFamily="34" charset="0"/>
              </a:rPr>
              <a:t>omparación de resultados</a:t>
            </a:r>
            <a:endParaRPr kumimoji="0" lang="es-ES" sz="3200" b="0" i="0" u="none" strike="noStrike" cap="none" normalizeH="0" baseline="0" dirty="0" smtClean="0">
              <a:ln>
                <a:noFill/>
              </a:ln>
              <a:solidFill>
                <a:schemeClr val="accent1">
                  <a:lumMod val="50000"/>
                </a:schemeClr>
              </a:solidFill>
              <a:effectLst/>
              <a:latin typeface="Arial" pitchFamily="34" charset="0"/>
            </a:endParaRPr>
          </a:p>
        </p:txBody>
      </p:sp>
      <p:pic>
        <p:nvPicPr>
          <p:cNvPr id="6" name="5 Imagen" descr="adn5.gif">
            <a:hlinkClick r:id="rId3" action="ppaction://hlinksldjump"/>
          </p:cNvPr>
          <p:cNvPicPr>
            <a:picLocks noChangeAspect="1"/>
          </p:cNvPicPr>
          <p:nvPr/>
        </p:nvPicPr>
        <p:blipFill>
          <a:blip r:embed="rId4" cstate="print"/>
          <a:stretch>
            <a:fillRect/>
          </a:stretch>
        </p:blipFill>
        <p:spPr>
          <a:xfrm>
            <a:off x="8219320" y="5362341"/>
            <a:ext cx="360374" cy="10909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624"/>
            <a:ext cx="7467600" cy="1143000"/>
          </a:xfrm>
        </p:spPr>
        <p:txBody>
          <a:bodyPr/>
          <a:lstStyle/>
          <a:p>
            <a:r>
              <a:rPr lang="es-ES_tradnl" b="1" dirty="0" smtClean="0">
                <a:effectLst>
                  <a:outerShdw blurRad="38100" dist="38100" dir="2700000" algn="tl">
                    <a:srgbClr val="000000">
                      <a:alpha val="43137"/>
                    </a:srgbClr>
                  </a:outerShdw>
                </a:effectLst>
              </a:rPr>
              <a:t>RESULTADOS Y DISCUSIÓN</a:t>
            </a:r>
            <a:endParaRPr lang="es-ES" b="1" dirty="0">
              <a:effectLst>
                <a:outerShdw blurRad="38100" dist="38100" dir="2700000" algn="tl">
                  <a:srgbClr val="000000">
                    <a:alpha val="43137"/>
                  </a:srgbClr>
                </a:outerShdw>
              </a:effectLst>
            </a:endParaRPr>
          </a:p>
        </p:txBody>
      </p:sp>
      <p:pic>
        <p:nvPicPr>
          <p:cNvPr id="4" name="3 Imagen"/>
          <p:cNvPicPr/>
          <p:nvPr/>
        </p:nvPicPr>
        <p:blipFill>
          <a:blip r:embed="rId3" cstate="print"/>
          <a:srcRect/>
          <a:stretch>
            <a:fillRect/>
          </a:stretch>
        </p:blipFill>
        <p:spPr bwMode="auto">
          <a:xfrm>
            <a:off x="251520" y="1988840"/>
            <a:ext cx="8172400" cy="3600400"/>
          </a:xfrm>
          <a:prstGeom prst="rect">
            <a:avLst/>
          </a:prstGeom>
          <a:noFill/>
          <a:ln w="9525">
            <a:noFill/>
            <a:miter lim="800000"/>
            <a:headEnd/>
            <a:tailEnd/>
          </a:ln>
        </p:spPr>
      </p:pic>
      <p:sp>
        <p:nvSpPr>
          <p:cNvPr id="5" name="4 Rectángulo redondeado"/>
          <p:cNvSpPr/>
          <p:nvPr/>
        </p:nvSpPr>
        <p:spPr>
          <a:xfrm>
            <a:off x="899592" y="5445224"/>
            <a:ext cx="7488832" cy="864096"/>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1050" b="1" dirty="0" smtClean="0"/>
              <a:t>Controles Positivos. </a:t>
            </a:r>
            <a:r>
              <a:rPr lang="es-ES" sz="1050" dirty="0" smtClean="0"/>
              <a:t>Electroforesis en gel de agarosa al 0,8% teñido con SYBR </a:t>
            </a:r>
            <a:r>
              <a:rPr lang="es-ES" sz="1050" dirty="0" err="1" smtClean="0"/>
              <a:t>Safe</a:t>
            </a:r>
            <a:r>
              <a:rPr lang="es-ES" sz="1050" dirty="0" smtClean="0"/>
              <a:t> (Invitrogen) de ADN genómico extraído mediante el kit </a:t>
            </a:r>
            <a:r>
              <a:rPr lang="es-ES" sz="1050" dirty="0" err="1" smtClean="0"/>
              <a:t>DNeasy</a:t>
            </a:r>
            <a:r>
              <a:rPr lang="es-ES" sz="1050" dirty="0" smtClean="0"/>
              <a:t> </a:t>
            </a:r>
            <a:r>
              <a:rPr lang="es-ES" sz="1050" dirty="0" err="1" smtClean="0"/>
              <a:t>Blood</a:t>
            </a:r>
            <a:r>
              <a:rPr lang="es-ES" sz="1050" dirty="0" smtClean="0"/>
              <a:t> &amp; </a:t>
            </a:r>
            <a:r>
              <a:rPr lang="es-ES" sz="1050" dirty="0" err="1" smtClean="0"/>
              <a:t>Tissue</a:t>
            </a:r>
            <a:r>
              <a:rPr lang="es-ES" sz="1050" dirty="0" smtClean="0"/>
              <a:t> (QIAGEN) a partir de cultivos puros bacterianos. M: marcador de peso molecular de 1Kb, 1: </a:t>
            </a:r>
            <a:r>
              <a:rPr lang="es-ES" sz="1050" i="1" dirty="0" smtClean="0"/>
              <a:t>E. </a:t>
            </a:r>
            <a:r>
              <a:rPr lang="es-ES" sz="1050" i="1" dirty="0" err="1" smtClean="0"/>
              <a:t>coli</a:t>
            </a:r>
            <a:r>
              <a:rPr lang="es-ES" sz="1050" dirty="0" smtClean="0"/>
              <a:t>, 2:</a:t>
            </a:r>
            <a:r>
              <a:rPr lang="es-ES" sz="1050" i="1" dirty="0" smtClean="0"/>
              <a:t> N. </a:t>
            </a:r>
            <a:r>
              <a:rPr lang="es-ES" sz="1050" i="1" dirty="0" err="1" smtClean="0"/>
              <a:t>gonorrhoeae</a:t>
            </a:r>
            <a:r>
              <a:rPr lang="es-ES" sz="1050" dirty="0" smtClean="0"/>
              <a:t>, 3: </a:t>
            </a:r>
            <a:r>
              <a:rPr lang="es-ES" sz="1050" i="1" dirty="0" smtClean="0"/>
              <a:t>S. </a:t>
            </a:r>
            <a:r>
              <a:rPr lang="es-ES" sz="1050" i="1" dirty="0" err="1" smtClean="0"/>
              <a:t>aureus</a:t>
            </a:r>
            <a:r>
              <a:rPr lang="es-ES" sz="1050" dirty="0" smtClean="0"/>
              <a:t>, 4: </a:t>
            </a:r>
            <a:r>
              <a:rPr lang="es-ES" sz="1050" i="1" dirty="0" smtClean="0"/>
              <a:t>S. </a:t>
            </a:r>
            <a:r>
              <a:rPr lang="es-ES" sz="1050" i="1" dirty="0" err="1" smtClean="0"/>
              <a:t>epidermidis</a:t>
            </a:r>
            <a:r>
              <a:rPr lang="es-ES" sz="1050" dirty="0" smtClean="0"/>
              <a:t>, 5:</a:t>
            </a:r>
            <a:r>
              <a:rPr lang="es-ES" sz="1050" i="1" dirty="0" smtClean="0"/>
              <a:t> S. </a:t>
            </a:r>
            <a:r>
              <a:rPr lang="es-ES" sz="1050" i="1" dirty="0" err="1" smtClean="0"/>
              <a:t>agalactiae</a:t>
            </a:r>
            <a:r>
              <a:rPr lang="es-ES" sz="1050" dirty="0" smtClean="0"/>
              <a:t>, 6: </a:t>
            </a:r>
            <a:r>
              <a:rPr lang="es-ES" sz="1050" i="1" dirty="0" smtClean="0"/>
              <a:t>S. </a:t>
            </a:r>
            <a:r>
              <a:rPr lang="es-ES" sz="1050" i="1" dirty="0" err="1" smtClean="0"/>
              <a:t>pneumoniae</a:t>
            </a:r>
            <a:r>
              <a:rPr lang="es-ES" sz="1050" dirty="0" smtClean="0"/>
              <a:t>, 7: </a:t>
            </a:r>
            <a:r>
              <a:rPr lang="es-ES" sz="1050" i="1" dirty="0" smtClean="0"/>
              <a:t>K. </a:t>
            </a:r>
            <a:r>
              <a:rPr lang="es-ES" sz="1050" i="1" dirty="0" err="1" smtClean="0"/>
              <a:t>pneumoniae</a:t>
            </a:r>
            <a:r>
              <a:rPr lang="es-ES" sz="1050" dirty="0" smtClean="0"/>
              <a:t>, 8:</a:t>
            </a:r>
            <a:r>
              <a:rPr lang="es-ES" sz="1050" i="1" dirty="0" smtClean="0"/>
              <a:t> P. </a:t>
            </a:r>
            <a:r>
              <a:rPr lang="es-ES" sz="1050" i="1" dirty="0" err="1" smtClean="0"/>
              <a:t>mirabilis</a:t>
            </a:r>
            <a:r>
              <a:rPr lang="es-ES" sz="1050" dirty="0" smtClean="0"/>
              <a:t>, 9: </a:t>
            </a:r>
            <a:r>
              <a:rPr lang="es-ES" sz="1050" i="1" dirty="0" smtClean="0"/>
              <a:t>P. </a:t>
            </a:r>
            <a:r>
              <a:rPr lang="es-ES" sz="1050" i="1" dirty="0" err="1" smtClean="0"/>
              <a:t>aeruginosa</a:t>
            </a:r>
            <a:r>
              <a:rPr lang="es-ES" sz="1050" dirty="0" smtClean="0"/>
              <a:t>, 10: </a:t>
            </a:r>
            <a:r>
              <a:rPr lang="es-ES" sz="1050" i="1" dirty="0" smtClean="0"/>
              <a:t>E. </a:t>
            </a:r>
            <a:r>
              <a:rPr lang="es-ES" sz="1050" i="1" dirty="0" err="1" smtClean="0"/>
              <a:t>faecalis</a:t>
            </a:r>
            <a:r>
              <a:rPr lang="es-ES" sz="1050" dirty="0" smtClean="0"/>
              <a:t>, 11: </a:t>
            </a:r>
            <a:r>
              <a:rPr lang="es-ES" sz="1050" i="1" dirty="0" smtClean="0"/>
              <a:t>E. </a:t>
            </a:r>
            <a:r>
              <a:rPr lang="es-ES" sz="1050" i="1" dirty="0" err="1" smtClean="0"/>
              <a:t>faecium</a:t>
            </a:r>
            <a:r>
              <a:rPr lang="es-ES" sz="1050" dirty="0" smtClean="0"/>
              <a:t>, CN: Control negativo de la extracción.</a:t>
            </a:r>
            <a:endParaRPr lang="es-ES" sz="1050" b="1" dirty="0"/>
          </a:p>
        </p:txBody>
      </p:sp>
      <p:sp>
        <p:nvSpPr>
          <p:cNvPr id="6" name="5 Redondear rectángulo de esquina del mismo lado"/>
          <p:cNvSpPr/>
          <p:nvPr/>
        </p:nvSpPr>
        <p:spPr>
          <a:xfrm>
            <a:off x="683568" y="1412776"/>
            <a:ext cx="7920880" cy="432048"/>
          </a:xfrm>
          <a:prstGeom prst="round2Same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000" b="1" dirty="0" smtClean="0"/>
              <a:t>Obtención de controles positivos</a:t>
            </a:r>
            <a:endParaRPr lang="es-ES" sz="2000" b="1" dirty="0"/>
          </a:p>
        </p:txBody>
      </p:sp>
      <p:sp>
        <p:nvSpPr>
          <p:cNvPr id="8" name="7 Rectángulo"/>
          <p:cNvSpPr/>
          <p:nvPr/>
        </p:nvSpPr>
        <p:spPr>
          <a:xfrm>
            <a:off x="2286000" y="3585790"/>
            <a:ext cx="4572000" cy="923330"/>
          </a:xfrm>
          <a:prstGeom prst="rect">
            <a:avLst/>
          </a:prstGeom>
        </p:spPr>
        <p:txBody>
          <a:bodyPr>
            <a:spAutoFit/>
          </a:bodyPr>
          <a:lstStyle/>
          <a:p>
            <a:pPr algn="ctr"/>
            <a:r>
              <a:rPr lang="es-ES" b="1" dirty="0" smtClean="0">
                <a:solidFill>
                  <a:schemeClr val="accent4"/>
                </a:solidFill>
              </a:rPr>
              <a:t>Cepas bacterianas de relevancia clínica (comúnmente encontradas en infecciones de diferente tipo)</a:t>
            </a:r>
            <a:endParaRPr lang="es-ES" b="1" dirty="0">
              <a:solidFill>
                <a:schemeClr val="accent4"/>
              </a:solidFill>
            </a:endParaRPr>
          </a:p>
        </p:txBody>
      </p:sp>
      <p:sp>
        <p:nvSpPr>
          <p:cNvPr id="9" name="8 Rectángulo"/>
          <p:cNvSpPr/>
          <p:nvPr/>
        </p:nvSpPr>
        <p:spPr>
          <a:xfrm>
            <a:off x="1619672" y="3186842"/>
            <a:ext cx="6480720" cy="1754326"/>
          </a:xfrm>
          <a:prstGeom prst="rect">
            <a:avLst/>
          </a:prstGeom>
        </p:spPr>
        <p:txBody>
          <a:bodyPr wrap="square">
            <a:spAutoFit/>
          </a:bodyPr>
          <a:lstStyle/>
          <a:p>
            <a:pPr>
              <a:buFont typeface="Arial" pitchFamily="34" charset="0"/>
              <a:buChar char="•"/>
            </a:pPr>
            <a:r>
              <a:rPr lang="es-ES" b="1" dirty="0" smtClean="0">
                <a:solidFill>
                  <a:schemeClr val="accent4"/>
                </a:solidFill>
              </a:rPr>
              <a:t> Concentración final: 5ng/µL</a:t>
            </a:r>
          </a:p>
          <a:p>
            <a:pPr>
              <a:buFont typeface="Arial" pitchFamily="34" charset="0"/>
              <a:buChar char="•"/>
            </a:pPr>
            <a:endParaRPr lang="es-ES" b="1" dirty="0" smtClean="0">
              <a:solidFill>
                <a:schemeClr val="accent4"/>
              </a:solidFill>
            </a:endParaRPr>
          </a:p>
          <a:p>
            <a:pPr>
              <a:buFont typeface="Arial" pitchFamily="34" charset="0"/>
              <a:buChar char="•"/>
            </a:pPr>
            <a:r>
              <a:rPr lang="es-ES" b="1" dirty="0" smtClean="0">
                <a:solidFill>
                  <a:schemeClr val="accent4"/>
                </a:solidFill>
              </a:rPr>
              <a:t> 5µL (25ng) </a:t>
            </a:r>
          </a:p>
          <a:p>
            <a:pPr>
              <a:buFont typeface="Arial" pitchFamily="34" charset="0"/>
              <a:buChar char="•"/>
            </a:pPr>
            <a:endParaRPr lang="es-ES" b="1" dirty="0" smtClean="0">
              <a:solidFill>
                <a:schemeClr val="accent4"/>
              </a:solidFill>
            </a:endParaRPr>
          </a:p>
          <a:p>
            <a:pPr>
              <a:buFont typeface="Arial" pitchFamily="34" charset="0"/>
              <a:buChar char="•"/>
            </a:pPr>
            <a:r>
              <a:rPr lang="es-ES" b="1" dirty="0" smtClean="0">
                <a:solidFill>
                  <a:schemeClr val="accent4"/>
                </a:solidFill>
              </a:rPr>
              <a:t> Ensayo preliminar de variación de concentración de ADN inicial (5ng/µL, 10ng/µL y 20ng/µL)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Oriel</Template>
  <TotalTime>1841</TotalTime>
  <Words>4149</Words>
  <Application>Microsoft Office PowerPoint</Application>
  <PresentationFormat>Presentación en pantalla (4:3)</PresentationFormat>
  <Paragraphs>463</Paragraphs>
  <Slides>25</Slides>
  <Notes>25</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Mirador</vt:lpstr>
      <vt:lpstr>“DISEÑO Y OPTIMIZACIÓN DE UN SISTEMA DE AMPLIO ESPECTRO basado en la amplificación de un fragmento del gen ADN ribosomal 16s mediante reacción en cadena de la polimerasa EN TIEMPO REAL PARA SU Aplicación como método de diagnóstico E IDENTIFICACIÓN molecular EN INFECCIONES BACTERIANAS LOCALES”</vt:lpstr>
      <vt:lpstr>Tabla de Contenidos</vt:lpstr>
      <vt:lpstr>INTRODUCCIÓN</vt:lpstr>
      <vt:lpstr>Diapositiva 4</vt:lpstr>
      <vt:lpstr>Objetivos</vt:lpstr>
      <vt:lpstr>MATERIALES Y MÉTODOS</vt:lpstr>
      <vt:lpstr>Diapositiva 7</vt:lpstr>
      <vt:lpstr>Diapositiva 8</vt:lpstr>
      <vt:lpstr>RESULTADOS Y DISCUSIÓN</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CONCLUSIONES</vt:lpstr>
      <vt:lpstr>Diapositiva 21</vt:lpstr>
      <vt:lpstr>Diapositiva 22</vt:lpstr>
      <vt:lpstr>RECOMENDACIONES</vt:lpstr>
      <vt:lpstr>Diapositiva 24</vt:lpstr>
      <vt:lpstr>BIBLIOGRAFÍA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OPTIMIZACIÓN DE UN SISTEMA DE AMPLIO ESPECTRO basado en la amplificación de un fragmento del gen ADN ribosomal 16s mediante reacción en cadena de la polimerasa EN TIEMPO REAL PARA SU Aplicación como método de diagnóstico E IDENTIFICACIÓN molecular EN INFECCIONES BACTERIANAS LOCALES”</dc:title>
  <dc:creator> </dc:creator>
  <cp:lastModifiedBy> </cp:lastModifiedBy>
  <cp:revision>34</cp:revision>
  <dcterms:created xsi:type="dcterms:W3CDTF">2011-11-16T17:07:05Z</dcterms:created>
  <dcterms:modified xsi:type="dcterms:W3CDTF">2011-11-18T12:30:09Z</dcterms:modified>
</cp:coreProperties>
</file>