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62" r:id="rId2"/>
    <p:sldId id="259" r:id="rId3"/>
    <p:sldId id="263" r:id="rId4"/>
    <p:sldId id="267" r:id="rId5"/>
    <p:sldId id="292" r:id="rId6"/>
    <p:sldId id="303" r:id="rId7"/>
    <p:sldId id="305" r:id="rId8"/>
    <p:sldId id="295" r:id="rId9"/>
    <p:sldId id="309" r:id="rId10"/>
    <p:sldId id="296" r:id="rId11"/>
    <p:sldId id="288" r:id="rId12"/>
    <p:sldId id="275" r:id="rId13"/>
    <p:sldId id="282" r:id="rId14"/>
    <p:sldId id="283" r:id="rId15"/>
    <p:sldId id="280" r:id="rId16"/>
    <p:sldId id="310" r:id="rId17"/>
    <p:sldId id="289" r:id="rId18"/>
    <p:sldId id="290" r:id="rId19"/>
    <p:sldId id="291" r:id="rId20"/>
    <p:sldId id="31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FFF99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 varScale="1">
        <p:scale>
          <a:sx n="53" d="100"/>
          <a:sy n="53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afer%20Tesis\Demanda%20insatisfecha%20y%20proyecci&#243;n%20ofer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'demanda insatisf'!$N$2</c:f>
              <c:strCache>
                <c:ptCount val="1"/>
                <c:pt idx="0">
                  <c:v>Demanda Proyectada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ln w="38100">
                <a:solidFill>
                  <a:srgbClr val="00B050"/>
                </a:solidFill>
              </a:ln>
            </c:spPr>
          </c:marker>
          <c:val>
            <c:numRef>
              <c:f>'demanda insatisf'!$N$3:$N$14</c:f>
              <c:numCache>
                <c:formatCode>_(* #,##0_);_(* \(#,##0\);_(* "-"??_);_(@_)</c:formatCode>
                <c:ptCount val="12"/>
                <c:pt idx="0">
                  <c:v>18013.425358577824</c:v>
                </c:pt>
                <c:pt idx="1">
                  <c:v>18319.653589673646</c:v>
                </c:pt>
                <c:pt idx="2">
                  <c:v>18631.087700698095</c:v>
                </c:pt>
                <c:pt idx="3">
                  <c:v>18947.81619160996</c:v>
                </c:pt>
                <c:pt idx="4">
                  <c:v>19269.929066867327</c:v>
                </c:pt>
                <c:pt idx="5">
                  <c:v>22354.126285776427</c:v>
                </c:pt>
                <c:pt idx="6">
                  <c:v>22711.792306348849</c:v>
                </c:pt>
                <c:pt idx="7">
                  <c:v>23075.18098325043</c:v>
                </c:pt>
                <c:pt idx="8">
                  <c:v>23444.383878982437</c:v>
                </c:pt>
                <c:pt idx="9">
                  <c:v>23819.494021046157</c:v>
                </c:pt>
                <c:pt idx="10">
                  <c:v>27324.993695807359</c:v>
                </c:pt>
                <c:pt idx="11">
                  <c:v>27734.868601244467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'demanda insatisf'!$O$2</c:f>
              <c:strCache>
                <c:ptCount val="1"/>
                <c:pt idx="0">
                  <c:v>Oferta Proyectada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pPr>
              <a:ln w="38100">
                <a:solidFill>
                  <a:srgbClr val="C00000"/>
                </a:solidFill>
              </a:ln>
            </c:spPr>
          </c:marker>
          <c:val>
            <c:numRef>
              <c:f>'demanda insatisf'!$O$3:$O$14</c:f>
              <c:numCache>
                <c:formatCode>_(* #,##0_);_(* \(#,##0\);_(* "-"??_);_(@_)</c:formatCode>
                <c:ptCount val="12"/>
                <c:pt idx="0">
                  <c:v>9350</c:v>
                </c:pt>
                <c:pt idx="1">
                  <c:v>9350</c:v>
                </c:pt>
                <c:pt idx="2">
                  <c:v>9350</c:v>
                </c:pt>
                <c:pt idx="3">
                  <c:v>9365.2777777777792</c:v>
                </c:pt>
                <c:pt idx="4">
                  <c:v>9365.2777777777792</c:v>
                </c:pt>
                <c:pt idx="5">
                  <c:v>9365.2777777777792</c:v>
                </c:pt>
                <c:pt idx="6">
                  <c:v>9365.2777777777792</c:v>
                </c:pt>
                <c:pt idx="7">
                  <c:v>9380.5805192447369</c:v>
                </c:pt>
                <c:pt idx="8">
                  <c:v>9380.5805192447369</c:v>
                </c:pt>
                <c:pt idx="9">
                  <c:v>9380.5805192447369</c:v>
                </c:pt>
                <c:pt idx="10">
                  <c:v>9380.5805192447369</c:v>
                </c:pt>
                <c:pt idx="11">
                  <c:v>9395.9082651912158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79008"/>
        <c:axId val="55580928"/>
      </c:lineChart>
      <c:catAx>
        <c:axId val="55579008"/>
        <c:scaling>
          <c:orientation val="minMax"/>
        </c:scaling>
        <c:delete val="0"/>
        <c:axPos val="b"/>
        <c:majorTickMark val="out"/>
        <c:minorTickMark val="none"/>
        <c:tickLblPos val="nextTo"/>
        <c:crossAx val="55580928"/>
        <c:crosses val="autoZero"/>
        <c:auto val="1"/>
        <c:lblAlgn val="ctr"/>
        <c:lblOffset val="100"/>
        <c:noMultiLvlLbl val="0"/>
      </c:catAx>
      <c:valAx>
        <c:axId val="5558092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55579008"/>
        <c:crosses val="autoZero"/>
        <c:crossBetween val="between"/>
      </c:valAx>
      <c:spPr>
        <a:noFill/>
        <a:ln>
          <a:solidFill>
            <a:schemeClr val="bg2">
              <a:lumMod val="20000"/>
              <a:lumOff val="80000"/>
            </a:schemeClr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5">
            <a:lumMod val="40000"/>
            <a:lumOff val="60000"/>
          </a:schemeClr>
        </a:gs>
        <a:gs pos="50000">
          <a:schemeClr val="accent4">
            <a:lumMod val="20000"/>
            <a:lumOff val="80000"/>
          </a:schemeClr>
        </a:gs>
        <a:gs pos="100000">
          <a:schemeClr val="accent5">
            <a:lumMod val="40000"/>
            <a:lumOff val="60000"/>
          </a:schemeClr>
        </a:gs>
      </a:gsLst>
      <a:path path="rect">
        <a:fillToRect l="100000" b="100000"/>
      </a:path>
      <a:tileRect t="-100000" r="-100000"/>
    </a:gradFill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04EAB-0CBA-4ECA-98AB-D83FA3684C9D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450C9244-D186-4BC8-9C58-30A371793DA4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800" b="1" dirty="0">
              <a:solidFill>
                <a:sysClr val="windowText" lastClr="000000"/>
              </a:solidFill>
            </a:rPr>
            <a:t>Logística de Entrada</a:t>
          </a:r>
        </a:p>
      </dgm:t>
    </dgm:pt>
    <dgm:pt modelId="{9C7237DE-507B-49A2-A9F6-D7353CC3E872}" type="parTrans" cxnId="{60230766-8F93-4D24-9895-126D7965FA0C}">
      <dgm:prSet/>
      <dgm:spPr/>
      <dgm:t>
        <a:bodyPr/>
        <a:lstStyle/>
        <a:p>
          <a:endParaRPr lang="es-ES" sz="2800" b="1">
            <a:solidFill>
              <a:sysClr val="windowText" lastClr="000000"/>
            </a:solidFill>
          </a:endParaRPr>
        </a:p>
      </dgm:t>
    </dgm:pt>
    <dgm:pt modelId="{AB334148-8D65-45AF-BF37-3251E44C940B}" type="sibTrans" cxnId="{60230766-8F93-4D24-9895-126D7965FA0C}">
      <dgm:prSet/>
      <dgm:spPr/>
      <dgm:t>
        <a:bodyPr/>
        <a:lstStyle/>
        <a:p>
          <a:endParaRPr lang="es-ES" sz="2800" b="1">
            <a:solidFill>
              <a:sysClr val="windowText" lastClr="000000"/>
            </a:solidFill>
          </a:endParaRPr>
        </a:p>
      </dgm:t>
    </dgm:pt>
    <dgm:pt modelId="{1514835D-A2AB-4AEE-B2E4-23F33BBE5AF4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1800" b="1">
              <a:solidFill>
                <a:sysClr val="windowText" lastClr="000000"/>
              </a:solidFill>
            </a:rPr>
            <a:t>Comercialización</a:t>
          </a:r>
        </a:p>
      </dgm:t>
    </dgm:pt>
    <dgm:pt modelId="{AE19936E-03E8-4C71-97A4-8C8CEE7DE9B8}" type="parTrans" cxnId="{3F5F726A-D3F4-4630-A5BC-B1167E6E9310}">
      <dgm:prSet/>
      <dgm:spPr/>
      <dgm:t>
        <a:bodyPr/>
        <a:lstStyle/>
        <a:p>
          <a:endParaRPr lang="es-ES" sz="2800" b="1">
            <a:solidFill>
              <a:sysClr val="windowText" lastClr="000000"/>
            </a:solidFill>
          </a:endParaRPr>
        </a:p>
      </dgm:t>
    </dgm:pt>
    <dgm:pt modelId="{080EFB7D-47B7-4CCD-8E87-04AAE09BD4E3}" type="sibTrans" cxnId="{3F5F726A-D3F4-4630-A5BC-B1167E6E9310}">
      <dgm:prSet/>
      <dgm:spPr/>
      <dgm:t>
        <a:bodyPr/>
        <a:lstStyle/>
        <a:p>
          <a:endParaRPr lang="es-ES" sz="2800" b="1">
            <a:solidFill>
              <a:sysClr val="windowText" lastClr="000000"/>
            </a:solidFill>
          </a:endParaRPr>
        </a:p>
      </dgm:t>
    </dgm:pt>
    <dgm:pt modelId="{10FC9D0D-8D32-432B-870C-83B949C57064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800" b="1">
              <a:solidFill>
                <a:sysClr val="windowText" lastClr="000000"/>
              </a:solidFill>
            </a:rPr>
            <a:t>Soporte de Clientes</a:t>
          </a:r>
        </a:p>
      </dgm:t>
    </dgm:pt>
    <dgm:pt modelId="{A49EBB4A-5C77-4A2C-89DD-AFDFF1B081AE}" type="parTrans" cxnId="{09D1201B-D9A1-4EFD-95AA-4A6B84895055}">
      <dgm:prSet/>
      <dgm:spPr/>
      <dgm:t>
        <a:bodyPr/>
        <a:lstStyle/>
        <a:p>
          <a:endParaRPr lang="es-ES" sz="2800" b="1">
            <a:solidFill>
              <a:sysClr val="windowText" lastClr="000000"/>
            </a:solidFill>
          </a:endParaRPr>
        </a:p>
      </dgm:t>
    </dgm:pt>
    <dgm:pt modelId="{9F9DAD54-22C6-48A5-9ECD-0F3E1B92E295}" type="sibTrans" cxnId="{09D1201B-D9A1-4EFD-95AA-4A6B84895055}">
      <dgm:prSet/>
      <dgm:spPr/>
      <dgm:t>
        <a:bodyPr/>
        <a:lstStyle/>
        <a:p>
          <a:endParaRPr lang="es-ES" sz="2800" b="1">
            <a:solidFill>
              <a:sysClr val="windowText" lastClr="000000"/>
            </a:solidFill>
          </a:endParaRPr>
        </a:p>
      </dgm:t>
    </dgm:pt>
    <dgm:pt modelId="{B3091B96-2BBB-430A-88C3-D4000EA08C52}" type="pres">
      <dgm:prSet presAssocID="{63D04EAB-0CBA-4ECA-98AB-D83FA3684C9D}" presName="Name0" presStyleCnt="0">
        <dgm:presLayoutVars>
          <dgm:dir/>
          <dgm:animLvl val="lvl"/>
          <dgm:resizeHandles val="exact"/>
        </dgm:presLayoutVars>
      </dgm:prSet>
      <dgm:spPr/>
    </dgm:pt>
    <dgm:pt modelId="{C2155329-D072-4042-B857-CDFE97FD862D}" type="pres">
      <dgm:prSet presAssocID="{450C9244-D186-4BC8-9C58-30A371793DA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FDD090-31E1-4BE5-BDB0-9E11FF6B2021}" type="pres">
      <dgm:prSet presAssocID="{AB334148-8D65-45AF-BF37-3251E44C940B}" presName="parTxOnlySpace" presStyleCnt="0"/>
      <dgm:spPr/>
    </dgm:pt>
    <dgm:pt modelId="{C336426E-3B49-4C1D-BB51-1F7F9B1DEF01}" type="pres">
      <dgm:prSet presAssocID="{1514835D-A2AB-4AEE-B2E4-23F33BBE5AF4}" presName="parTxOnly" presStyleLbl="node1" presStyleIdx="1" presStyleCnt="3" custScaleX="141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E36BB-FD30-457A-8813-BDF50173DD3B}" type="pres">
      <dgm:prSet presAssocID="{080EFB7D-47B7-4CCD-8E87-04AAE09BD4E3}" presName="parTxOnlySpace" presStyleCnt="0"/>
      <dgm:spPr/>
    </dgm:pt>
    <dgm:pt modelId="{20A0C478-CCB0-4A06-8EEA-C1944506C311}" type="pres">
      <dgm:prSet presAssocID="{10FC9D0D-8D32-432B-870C-83B949C5706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637BD9-912D-468F-8E6D-41EB001361D5}" type="presOf" srcId="{450C9244-D186-4BC8-9C58-30A371793DA4}" destId="{C2155329-D072-4042-B857-CDFE97FD862D}" srcOrd="0" destOrd="0" presId="urn:microsoft.com/office/officeart/2005/8/layout/chevron1"/>
    <dgm:cxn modelId="{3F5F726A-D3F4-4630-A5BC-B1167E6E9310}" srcId="{63D04EAB-0CBA-4ECA-98AB-D83FA3684C9D}" destId="{1514835D-A2AB-4AEE-B2E4-23F33BBE5AF4}" srcOrd="1" destOrd="0" parTransId="{AE19936E-03E8-4C71-97A4-8C8CEE7DE9B8}" sibTransId="{080EFB7D-47B7-4CCD-8E87-04AAE09BD4E3}"/>
    <dgm:cxn modelId="{E5DB8D23-4707-465D-BBA7-992BE6DFF932}" type="presOf" srcId="{10FC9D0D-8D32-432B-870C-83B949C57064}" destId="{20A0C478-CCB0-4A06-8EEA-C1944506C311}" srcOrd="0" destOrd="0" presId="urn:microsoft.com/office/officeart/2005/8/layout/chevron1"/>
    <dgm:cxn modelId="{60230766-8F93-4D24-9895-126D7965FA0C}" srcId="{63D04EAB-0CBA-4ECA-98AB-D83FA3684C9D}" destId="{450C9244-D186-4BC8-9C58-30A371793DA4}" srcOrd="0" destOrd="0" parTransId="{9C7237DE-507B-49A2-A9F6-D7353CC3E872}" sibTransId="{AB334148-8D65-45AF-BF37-3251E44C940B}"/>
    <dgm:cxn modelId="{09D1201B-D9A1-4EFD-95AA-4A6B84895055}" srcId="{63D04EAB-0CBA-4ECA-98AB-D83FA3684C9D}" destId="{10FC9D0D-8D32-432B-870C-83B949C57064}" srcOrd="2" destOrd="0" parTransId="{A49EBB4A-5C77-4A2C-89DD-AFDFF1B081AE}" sibTransId="{9F9DAD54-22C6-48A5-9ECD-0F3E1B92E295}"/>
    <dgm:cxn modelId="{053E401B-8414-4543-9B31-44E9ED741330}" type="presOf" srcId="{63D04EAB-0CBA-4ECA-98AB-D83FA3684C9D}" destId="{B3091B96-2BBB-430A-88C3-D4000EA08C52}" srcOrd="0" destOrd="0" presId="urn:microsoft.com/office/officeart/2005/8/layout/chevron1"/>
    <dgm:cxn modelId="{D10C5334-FE00-4DCE-BAD0-5571888EB537}" type="presOf" srcId="{1514835D-A2AB-4AEE-B2E4-23F33BBE5AF4}" destId="{C336426E-3B49-4C1D-BB51-1F7F9B1DEF01}" srcOrd="0" destOrd="0" presId="urn:microsoft.com/office/officeart/2005/8/layout/chevron1"/>
    <dgm:cxn modelId="{1388D8DB-6B43-403A-9CAC-F1EFF41E4D44}" type="presParOf" srcId="{B3091B96-2BBB-430A-88C3-D4000EA08C52}" destId="{C2155329-D072-4042-B857-CDFE97FD862D}" srcOrd="0" destOrd="0" presId="urn:microsoft.com/office/officeart/2005/8/layout/chevron1"/>
    <dgm:cxn modelId="{9FF41E7E-31BB-4F1D-BA89-1D1A61196099}" type="presParOf" srcId="{B3091B96-2BBB-430A-88C3-D4000EA08C52}" destId="{1CFDD090-31E1-4BE5-BDB0-9E11FF6B2021}" srcOrd="1" destOrd="0" presId="urn:microsoft.com/office/officeart/2005/8/layout/chevron1"/>
    <dgm:cxn modelId="{734ECEAC-9036-442F-AFE1-00FCDB4621DD}" type="presParOf" srcId="{B3091B96-2BBB-430A-88C3-D4000EA08C52}" destId="{C336426E-3B49-4C1D-BB51-1F7F9B1DEF01}" srcOrd="2" destOrd="0" presId="urn:microsoft.com/office/officeart/2005/8/layout/chevron1"/>
    <dgm:cxn modelId="{66D2D27A-940A-4148-AF99-768DB2D8DBFF}" type="presParOf" srcId="{B3091B96-2BBB-430A-88C3-D4000EA08C52}" destId="{0A4E36BB-FD30-457A-8813-BDF50173DD3B}" srcOrd="3" destOrd="0" presId="urn:microsoft.com/office/officeart/2005/8/layout/chevron1"/>
    <dgm:cxn modelId="{40E562BB-64CC-40E8-8472-596D2FEE37DE}" type="presParOf" srcId="{B3091B96-2BBB-430A-88C3-D4000EA08C52}" destId="{20A0C478-CCB0-4A06-8EEA-C1944506C31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55329-D072-4042-B857-CDFE97FD862D}">
      <dsp:nvSpPr>
        <dsp:cNvPr id="0" name=""/>
        <dsp:cNvSpPr/>
      </dsp:nvSpPr>
      <dsp:spPr>
        <a:xfrm>
          <a:off x="2221" y="505009"/>
          <a:ext cx="2209343" cy="883737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ysClr val="windowText" lastClr="000000"/>
              </a:solidFill>
            </a:rPr>
            <a:t>Logística de Entrada</a:t>
          </a:r>
        </a:p>
      </dsp:txBody>
      <dsp:txXfrm>
        <a:off x="444090" y="505009"/>
        <a:ext cx="1325606" cy="883737"/>
      </dsp:txXfrm>
    </dsp:sp>
    <dsp:sp modelId="{C336426E-3B49-4C1D-BB51-1F7F9B1DEF01}">
      <dsp:nvSpPr>
        <dsp:cNvPr id="0" name=""/>
        <dsp:cNvSpPr/>
      </dsp:nvSpPr>
      <dsp:spPr>
        <a:xfrm>
          <a:off x="1990630" y="505009"/>
          <a:ext cx="3121934" cy="883737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>
              <a:solidFill>
                <a:sysClr val="windowText" lastClr="000000"/>
              </a:solidFill>
            </a:rPr>
            <a:t>Comercialización</a:t>
          </a:r>
        </a:p>
      </dsp:txBody>
      <dsp:txXfrm>
        <a:off x="2432499" y="505009"/>
        <a:ext cx="2238197" cy="883737"/>
      </dsp:txXfrm>
    </dsp:sp>
    <dsp:sp modelId="{20A0C478-CCB0-4A06-8EEA-C1944506C311}">
      <dsp:nvSpPr>
        <dsp:cNvPr id="0" name=""/>
        <dsp:cNvSpPr/>
      </dsp:nvSpPr>
      <dsp:spPr>
        <a:xfrm>
          <a:off x="4891630" y="505009"/>
          <a:ext cx="2209343" cy="88373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>
              <a:solidFill>
                <a:sysClr val="windowText" lastClr="000000"/>
              </a:solidFill>
            </a:rPr>
            <a:t>Soporte de Clientes</a:t>
          </a:r>
        </a:p>
      </dsp:txBody>
      <dsp:txXfrm>
        <a:off x="5333499" y="505009"/>
        <a:ext cx="1325606" cy="883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0.11828</cdr:x>
      <cdr:y>0.15625</cdr:y>
    </cdr:from>
    <cdr:to>
      <cdr:x>0.68817</cdr:x>
      <cdr:y>0.60764</cdr:y>
    </cdr:to>
    <cdr:sp macro="" textlink="">
      <cdr:nvSpPr>
        <cdr:cNvPr id="4" name="3 Forma libre"/>
        <cdr:cNvSpPr/>
      </cdr:nvSpPr>
      <cdr:spPr>
        <a:xfrm xmlns:a="http://schemas.openxmlformats.org/drawingml/2006/main">
          <a:off x="792088" y="607568"/>
          <a:ext cx="3816424" cy="1755199"/>
        </a:xfrm>
        <a:custGeom xmlns:a="http://schemas.openxmlformats.org/drawingml/2006/main">
          <a:avLst/>
          <a:gdLst>
            <a:gd name="connsiteX0" fmla="*/ 57150 w 2200275"/>
            <a:gd name="connsiteY0" fmla="*/ 753883 h 1420633"/>
            <a:gd name="connsiteX1" fmla="*/ 114300 w 2200275"/>
            <a:gd name="connsiteY1" fmla="*/ 744358 h 1420633"/>
            <a:gd name="connsiteX2" fmla="*/ 247650 w 2200275"/>
            <a:gd name="connsiteY2" fmla="*/ 734833 h 1420633"/>
            <a:gd name="connsiteX3" fmla="*/ 304800 w 2200275"/>
            <a:gd name="connsiteY3" fmla="*/ 715783 h 1420633"/>
            <a:gd name="connsiteX4" fmla="*/ 619125 w 2200275"/>
            <a:gd name="connsiteY4" fmla="*/ 706258 h 1420633"/>
            <a:gd name="connsiteX5" fmla="*/ 723900 w 2200275"/>
            <a:gd name="connsiteY5" fmla="*/ 677683 h 1420633"/>
            <a:gd name="connsiteX6" fmla="*/ 752475 w 2200275"/>
            <a:gd name="connsiteY6" fmla="*/ 668158 h 1420633"/>
            <a:gd name="connsiteX7" fmla="*/ 819150 w 2200275"/>
            <a:gd name="connsiteY7" fmla="*/ 658633 h 1420633"/>
            <a:gd name="connsiteX8" fmla="*/ 847725 w 2200275"/>
            <a:gd name="connsiteY8" fmla="*/ 630058 h 1420633"/>
            <a:gd name="connsiteX9" fmla="*/ 866775 w 2200275"/>
            <a:gd name="connsiteY9" fmla="*/ 601483 h 1420633"/>
            <a:gd name="connsiteX10" fmla="*/ 895350 w 2200275"/>
            <a:gd name="connsiteY10" fmla="*/ 582433 h 1420633"/>
            <a:gd name="connsiteX11" fmla="*/ 933450 w 2200275"/>
            <a:gd name="connsiteY11" fmla="*/ 525283 h 1420633"/>
            <a:gd name="connsiteX12" fmla="*/ 942975 w 2200275"/>
            <a:gd name="connsiteY12" fmla="*/ 496708 h 1420633"/>
            <a:gd name="connsiteX13" fmla="*/ 981075 w 2200275"/>
            <a:gd name="connsiteY13" fmla="*/ 439558 h 1420633"/>
            <a:gd name="connsiteX14" fmla="*/ 1009650 w 2200275"/>
            <a:gd name="connsiteY14" fmla="*/ 420508 h 1420633"/>
            <a:gd name="connsiteX15" fmla="*/ 1114425 w 2200275"/>
            <a:gd name="connsiteY15" fmla="*/ 401458 h 1420633"/>
            <a:gd name="connsiteX16" fmla="*/ 1152525 w 2200275"/>
            <a:gd name="connsiteY16" fmla="*/ 391933 h 1420633"/>
            <a:gd name="connsiteX17" fmla="*/ 1400175 w 2200275"/>
            <a:gd name="connsiteY17" fmla="*/ 382408 h 1420633"/>
            <a:gd name="connsiteX18" fmla="*/ 1438275 w 2200275"/>
            <a:gd name="connsiteY18" fmla="*/ 372883 h 1420633"/>
            <a:gd name="connsiteX19" fmla="*/ 1495425 w 2200275"/>
            <a:gd name="connsiteY19" fmla="*/ 353833 h 1420633"/>
            <a:gd name="connsiteX20" fmla="*/ 1552575 w 2200275"/>
            <a:gd name="connsiteY20" fmla="*/ 334783 h 1420633"/>
            <a:gd name="connsiteX21" fmla="*/ 1666875 w 2200275"/>
            <a:gd name="connsiteY21" fmla="*/ 325258 h 1420633"/>
            <a:gd name="connsiteX22" fmla="*/ 1733550 w 2200275"/>
            <a:gd name="connsiteY22" fmla="*/ 296683 h 1420633"/>
            <a:gd name="connsiteX23" fmla="*/ 1790700 w 2200275"/>
            <a:gd name="connsiteY23" fmla="*/ 277633 h 1420633"/>
            <a:gd name="connsiteX24" fmla="*/ 1866900 w 2200275"/>
            <a:gd name="connsiteY24" fmla="*/ 191908 h 1420633"/>
            <a:gd name="connsiteX25" fmla="*/ 1885950 w 2200275"/>
            <a:gd name="connsiteY25" fmla="*/ 163333 h 1420633"/>
            <a:gd name="connsiteX26" fmla="*/ 1895475 w 2200275"/>
            <a:gd name="connsiteY26" fmla="*/ 134758 h 1420633"/>
            <a:gd name="connsiteX27" fmla="*/ 1933575 w 2200275"/>
            <a:gd name="connsiteY27" fmla="*/ 77608 h 1420633"/>
            <a:gd name="connsiteX28" fmla="*/ 1952625 w 2200275"/>
            <a:gd name="connsiteY28" fmla="*/ 49033 h 1420633"/>
            <a:gd name="connsiteX29" fmla="*/ 2009775 w 2200275"/>
            <a:gd name="connsiteY29" fmla="*/ 10933 h 1420633"/>
            <a:gd name="connsiteX30" fmla="*/ 2114550 w 2200275"/>
            <a:gd name="connsiteY30" fmla="*/ 1408 h 1420633"/>
            <a:gd name="connsiteX31" fmla="*/ 2162175 w 2200275"/>
            <a:gd name="connsiteY31" fmla="*/ 10933 h 1420633"/>
            <a:gd name="connsiteX32" fmla="*/ 2171700 w 2200275"/>
            <a:gd name="connsiteY32" fmla="*/ 115708 h 1420633"/>
            <a:gd name="connsiteX33" fmla="*/ 2181225 w 2200275"/>
            <a:gd name="connsiteY33" fmla="*/ 144283 h 1420633"/>
            <a:gd name="connsiteX34" fmla="*/ 2190750 w 2200275"/>
            <a:gd name="connsiteY34" fmla="*/ 315733 h 1420633"/>
            <a:gd name="connsiteX35" fmla="*/ 2181225 w 2200275"/>
            <a:gd name="connsiteY35" fmla="*/ 439558 h 1420633"/>
            <a:gd name="connsiteX36" fmla="*/ 2200275 w 2200275"/>
            <a:gd name="connsiteY36" fmla="*/ 658633 h 1420633"/>
            <a:gd name="connsiteX37" fmla="*/ 2190750 w 2200275"/>
            <a:gd name="connsiteY37" fmla="*/ 811033 h 1420633"/>
            <a:gd name="connsiteX38" fmla="*/ 2171700 w 2200275"/>
            <a:gd name="connsiteY38" fmla="*/ 1382533 h 1420633"/>
            <a:gd name="connsiteX39" fmla="*/ 1924050 w 2200275"/>
            <a:gd name="connsiteY39" fmla="*/ 1373008 h 1420633"/>
            <a:gd name="connsiteX40" fmla="*/ 1781175 w 2200275"/>
            <a:gd name="connsiteY40" fmla="*/ 1382533 h 1420633"/>
            <a:gd name="connsiteX41" fmla="*/ 1724025 w 2200275"/>
            <a:gd name="connsiteY41" fmla="*/ 1392058 h 1420633"/>
            <a:gd name="connsiteX42" fmla="*/ 1104900 w 2200275"/>
            <a:gd name="connsiteY42" fmla="*/ 1401583 h 1420633"/>
            <a:gd name="connsiteX43" fmla="*/ 1076325 w 2200275"/>
            <a:gd name="connsiteY43" fmla="*/ 1420633 h 1420633"/>
            <a:gd name="connsiteX44" fmla="*/ 638175 w 2200275"/>
            <a:gd name="connsiteY44" fmla="*/ 1411108 h 1420633"/>
            <a:gd name="connsiteX45" fmla="*/ 609600 w 2200275"/>
            <a:gd name="connsiteY45" fmla="*/ 1401583 h 1420633"/>
            <a:gd name="connsiteX46" fmla="*/ 76200 w 2200275"/>
            <a:gd name="connsiteY46" fmla="*/ 1392058 h 1420633"/>
            <a:gd name="connsiteX47" fmla="*/ 47625 w 2200275"/>
            <a:gd name="connsiteY47" fmla="*/ 1382533 h 1420633"/>
            <a:gd name="connsiteX48" fmla="*/ 19050 w 2200275"/>
            <a:gd name="connsiteY48" fmla="*/ 1287283 h 1420633"/>
            <a:gd name="connsiteX49" fmla="*/ 0 w 2200275"/>
            <a:gd name="connsiteY49" fmla="*/ 1249183 h 1420633"/>
            <a:gd name="connsiteX50" fmla="*/ 9525 w 2200275"/>
            <a:gd name="connsiteY50" fmla="*/ 1220608 h 1420633"/>
            <a:gd name="connsiteX51" fmla="*/ 28575 w 2200275"/>
            <a:gd name="connsiteY51" fmla="*/ 1134883 h 1420633"/>
            <a:gd name="connsiteX52" fmla="*/ 19050 w 2200275"/>
            <a:gd name="connsiteY52" fmla="*/ 1011058 h 1420633"/>
            <a:gd name="connsiteX53" fmla="*/ 9525 w 2200275"/>
            <a:gd name="connsiteY53" fmla="*/ 953908 h 1420633"/>
            <a:gd name="connsiteX54" fmla="*/ 19050 w 2200275"/>
            <a:gd name="connsiteY54" fmla="*/ 772933 h 1420633"/>
            <a:gd name="connsiteX55" fmla="*/ 57150 w 2200275"/>
            <a:gd name="connsiteY55" fmla="*/ 753883 h 14206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  <a:cxn ang="0">
              <a:pos x="connsiteX44" y="connsiteY44"/>
            </a:cxn>
            <a:cxn ang="0">
              <a:pos x="connsiteX45" y="connsiteY45"/>
            </a:cxn>
            <a:cxn ang="0">
              <a:pos x="connsiteX46" y="connsiteY46"/>
            </a:cxn>
            <a:cxn ang="0">
              <a:pos x="connsiteX47" y="connsiteY47"/>
            </a:cxn>
            <a:cxn ang="0">
              <a:pos x="connsiteX48" y="connsiteY48"/>
            </a:cxn>
            <a:cxn ang="0">
              <a:pos x="connsiteX49" y="connsiteY49"/>
            </a:cxn>
            <a:cxn ang="0">
              <a:pos x="connsiteX50" y="connsiteY50"/>
            </a:cxn>
            <a:cxn ang="0">
              <a:pos x="connsiteX51" y="connsiteY51"/>
            </a:cxn>
            <a:cxn ang="0">
              <a:pos x="connsiteX52" y="connsiteY52"/>
            </a:cxn>
            <a:cxn ang="0">
              <a:pos x="connsiteX53" y="connsiteY53"/>
            </a:cxn>
            <a:cxn ang="0">
              <a:pos x="connsiteX54" y="connsiteY54"/>
            </a:cxn>
            <a:cxn ang="0">
              <a:pos x="connsiteX55" y="connsiteY55"/>
            </a:cxn>
          </a:cxnLst>
          <a:rect l="l" t="t" r="r" b="b"/>
          <a:pathLst>
            <a:path w="2200275" h="1420633">
              <a:moveTo>
                <a:pt x="57150" y="753883"/>
              </a:moveTo>
              <a:cubicBezTo>
                <a:pt x="73025" y="749121"/>
                <a:pt x="95083" y="746280"/>
                <a:pt x="114300" y="744358"/>
              </a:cubicBezTo>
              <a:cubicBezTo>
                <a:pt x="158642" y="739924"/>
                <a:pt x="203580" y="741444"/>
                <a:pt x="247650" y="734833"/>
              </a:cubicBezTo>
              <a:cubicBezTo>
                <a:pt x="267508" y="731854"/>
                <a:pt x="284729" y="716391"/>
                <a:pt x="304800" y="715783"/>
              </a:cubicBezTo>
              <a:lnTo>
                <a:pt x="619125" y="706258"/>
              </a:lnTo>
              <a:cubicBezTo>
                <a:pt x="741730" y="665390"/>
                <a:pt x="616195" y="704609"/>
                <a:pt x="723900" y="677683"/>
              </a:cubicBezTo>
              <a:cubicBezTo>
                <a:pt x="733640" y="675248"/>
                <a:pt x="742630" y="670127"/>
                <a:pt x="752475" y="668158"/>
              </a:cubicBezTo>
              <a:cubicBezTo>
                <a:pt x="774490" y="663755"/>
                <a:pt x="796925" y="661808"/>
                <a:pt x="819150" y="658633"/>
              </a:cubicBezTo>
              <a:cubicBezTo>
                <a:pt x="828675" y="649108"/>
                <a:pt x="839101" y="640406"/>
                <a:pt x="847725" y="630058"/>
              </a:cubicBezTo>
              <a:cubicBezTo>
                <a:pt x="855054" y="621264"/>
                <a:pt x="858680" y="609578"/>
                <a:pt x="866775" y="601483"/>
              </a:cubicBezTo>
              <a:cubicBezTo>
                <a:pt x="874870" y="593388"/>
                <a:pt x="885825" y="588783"/>
                <a:pt x="895350" y="582433"/>
              </a:cubicBezTo>
              <a:cubicBezTo>
                <a:pt x="908050" y="563383"/>
                <a:pt x="926210" y="547003"/>
                <a:pt x="933450" y="525283"/>
              </a:cubicBezTo>
              <a:cubicBezTo>
                <a:pt x="936625" y="515758"/>
                <a:pt x="938099" y="505485"/>
                <a:pt x="942975" y="496708"/>
              </a:cubicBezTo>
              <a:cubicBezTo>
                <a:pt x="954094" y="476694"/>
                <a:pt x="962025" y="452258"/>
                <a:pt x="981075" y="439558"/>
              </a:cubicBezTo>
              <a:cubicBezTo>
                <a:pt x="990600" y="433208"/>
                <a:pt x="999411" y="425628"/>
                <a:pt x="1009650" y="420508"/>
              </a:cubicBezTo>
              <a:cubicBezTo>
                <a:pt x="1040304" y="405181"/>
                <a:pt x="1084874" y="406383"/>
                <a:pt x="1114425" y="401458"/>
              </a:cubicBezTo>
              <a:cubicBezTo>
                <a:pt x="1127338" y="399306"/>
                <a:pt x="1139463" y="392804"/>
                <a:pt x="1152525" y="391933"/>
              </a:cubicBezTo>
              <a:cubicBezTo>
                <a:pt x="1234953" y="386438"/>
                <a:pt x="1317625" y="385583"/>
                <a:pt x="1400175" y="382408"/>
              </a:cubicBezTo>
              <a:cubicBezTo>
                <a:pt x="1412875" y="379233"/>
                <a:pt x="1425736" y="376645"/>
                <a:pt x="1438275" y="372883"/>
              </a:cubicBezTo>
              <a:cubicBezTo>
                <a:pt x="1457509" y="367113"/>
                <a:pt x="1476375" y="360183"/>
                <a:pt x="1495425" y="353833"/>
              </a:cubicBezTo>
              <a:lnTo>
                <a:pt x="1552575" y="334783"/>
              </a:lnTo>
              <a:cubicBezTo>
                <a:pt x="1588845" y="322693"/>
                <a:pt x="1628775" y="328433"/>
                <a:pt x="1666875" y="325258"/>
              </a:cubicBezTo>
              <a:cubicBezTo>
                <a:pt x="1767661" y="300062"/>
                <a:pt x="1648977" y="334271"/>
                <a:pt x="1733550" y="296683"/>
              </a:cubicBezTo>
              <a:cubicBezTo>
                <a:pt x="1751900" y="288528"/>
                <a:pt x="1790700" y="277633"/>
                <a:pt x="1790700" y="277633"/>
              </a:cubicBezTo>
              <a:cubicBezTo>
                <a:pt x="1847116" y="235321"/>
                <a:pt x="1819994" y="262267"/>
                <a:pt x="1866900" y="191908"/>
              </a:cubicBezTo>
              <a:cubicBezTo>
                <a:pt x="1873250" y="182383"/>
                <a:pt x="1882330" y="174193"/>
                <a:pt x="1885950" y="163333"/>
              </a:cubicBezTo>
              <a:cubicBezTo>
                <a:pt x="1889125" y="153808"/>
                <a:pt x="1890599" y="143535"/>
                <a:pt x="1895475" y="134758"/>
              </a:cubicBezTo>
              <a:cubicBezTo>
                <a:pt x="1906594" y="114744"/>
                <a:pt x="1920875" y="96658"/>
                <a:pt x="1933575" y="77608"/>
              </a:cubicBezTo>
              <a:lnTo>
                <a:pt x="1952625" y="49033"/>
              </a:lnTo>
              <a:cubicBezTo>
                <a:pt x="1965325" y="29983"/>
                <a:pt x="1990725" y="23633"/>
                <a:pt x="2009775" y="10933"/>
              </a:cubicBezTo>
              <a:cubicBezTo>
                <a:pt x="2038954" y="-8520"/>
                <a:pt x="2079625" y="4583"/>
                <a:pt x="2114550" y="1408"/>
              </a:cubicBezTo>
              <a:cubicBezTo>
                <a:pt x="2130425" y="4583"/>
                <a:pt x="2154935" y="-3547"/>
                <a:pt x="2162175" y="10933"/>
              </a:cubicBezTo>
              <a:cubicBezTo>
                <a:pt x="2177858" y="42300"/>
                <a:pt x="2166740" y="80991"/>
                <a:pt x="2171700" y="115708"/>
              </a:cubicBezTo>
              <a:cubicBezTo>
                <a:pt x="2173120" y="125647"/>
                <a:pt x="2178050" y="134758"/>
                <a:pt x="2181225" y="144283"/>
              </a:cubicBezTo>
              <a:cubicBezTo>
                <a:pt x="2184400" y="201433"/>
                <a:pt x="2190750" y="258495"/>
                <a:pt x="2190750" y="315733"/>
              </a:cubicBezTo>
              <a:cubicBezTo>
                <a:pt x="2190750" y="357130"/>
                <a:pt x="2181225" y="398161"/>
                <a:pt x="2181225" y="439558"/>
              </a:cubicBezTo>
              <a:cubicBezTo>
                <a:pt x="2181225" y="575057"/>
                <a:pt x="2182473" y="569622"/>
                <a:pt x="2200275" y="658633"/>
              </a:cubicBezTo>
              <a:cubicBezTo>
                <a:pt x="2197100" y="709433"/>
                <a:pt x="2192340" y="760159"/>
                <a:pt x="2190750" y="811033"/>
              </a:cubicBezTo>
              <a:cubicBezTo>
                <a:pt x="2172172" y="1405542"/>
                <a:pt x="2195955" y="1091475"/>
                <a:pt x="2171700" y="1382533"/>
              </a:cubicBezTo>
              <a:cubicBezTo>
                <a:pt x="2089150" y="1379358"/>
                <a:pt x="2006661" y="1373008"/>
                <a:pt x="1924050" y="1373008"/>
              </a:cubicBezTo>
              <a:cubicBezTo>
                <a:pt x="1876319" y="1373008"/>
                <a:pt x="1828691" y="1378008"/>
                <a:pt x="1781175" y="1382533"/>
              </a:cubicBezTo>
              <a:cubicBezTo>
                <a:pt x="1761949" y="1384364"/>
                <a:pt x="1743330" y="1391514"/>
                <a:pt x="1724025" y="1392058"/>
              </a:cubicBezTo>
              <a:cubicBezTo>
                <a:pt x="1517707" y="1397870"/>
                <a:pt x="1311275" y="1398408"/>
                <a:pt x="1104900" y="1401583"/>
              </a:cubicBezTo>
              <a:cubicBezTo>
                <a:pt x="1095375" y="1407933"/>
                <a:pt x="1087770" y="1420399"/>
                <a:pt x="1076325" y="1420633"/>
              </a:cubicBezTo>
              <a:lnTo>
                <a:pt x="638175" y="1411108"/>
              </a:lnTo>
              <a:cubicBezTo>
                <a:pt x="628143" y="1410699"/>
                <a:pt x="619634" y="1401923"/>
                <a:pt x="609600" y="1401583"/>
              </a:cubicBezTo>
              <a:cubicBezTo>
                <a:pt x="431874" y="1395558"/>
                <a:pt x="254000" y="1395233"/>
                <a:pt x="76200" y="1392058"/>
              </a:cubicBezTo>
              <a:cubicBezTo>
                <a:pt x="66675" y="1388883"/>
                <a:pt x="53461" y="1390703"/>
                <a:pt x="47625" y="1382533"/>
              </a:cubicBezTo>
              <a:cubicBezTo>
                <a:pt x="30484" y="1358536"/>
                <a:pt x="29502" y="1315155"/>
                <a:pt x="19050" y="1287283"/>
              </a:cubicBezTo>
              <a:cubicBezTo>
                <a:pt x="14064" y="1273988"/>
                <a:pt x="6350" y="1261883"/>
                <a:pt x="0" y="1249183"/>
              </a:cubicBezTo>
              <a:cubicBezTo>
                <a:pt x="3175" y="1239658"/>
                <a:pt x="6767" y="1230262"/>
                <a:pt x="9525" y="1220608"/>
              </a:cubicBezTo>
              <a:cubicBezTo>
                <a:pt x="18493" y="1189221"/>
                <a:pt x="22028" y="1167619"/>
                <a:pt x="28575" y="1134883"/>
              </a:cubicBezTo>
              <a:cubicBezTo>
                <a:pt x="25400" y="1093608"/>
                <a:pt x="23384" y="1052227"/>
                <a:pt x="19050" y="1011058"/>
              </a:cubicBezTo>
              <a:cubicBezTo>
                <a:pt x="17028" y="991851"/>
                <a:pt x="9525" y="973221"/>
                <a:pt x="9525" y="953908"/>
              </a:cubicBezTo>
              <a:cubicBezTo>
                <a:pt x="9525" y="893500"/>
                <a:pt x="7747" y="832275"/>
                <a:pt x="19050" y="772933"/>
              </a:cubicBezTo>
              <a:cubicBezTo>
                <a:pt x="21192" y="761688"/>
                <a:pt x="41275" y="758645"/>
                <a:pt x="57150" y="753883"/>
              </a:cubicBezTo>
              <a:close/>
            </a:path>
          </a:pathLst>
        </a:custGeom>
        <a:gradFill xmlns:a="http://schemas.openxmlformats.org/drawingml/2006/main">
          <a:gsLst>
            <a:gs pos="0">
              <a:srgbClr val="FFFF99"/>
            </a:gs>
            <a:gs pos="50000">
              <a:schemeClr val="tx2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rect">
            <a:fillToRect l="100000" b="100000"/>
          </a:path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5E955-5C35-442E-AAB2-852C7E10FB27}" type="datetimeFigureOut">
              <a:rPr lang="es-EC" smtClean="0"/>
              <a:t>20/04/2012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83F56-138D-403F-BBEC-538C3484DFB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965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83F56-138D-403F-BBEC-538C3484DFB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538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20,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50404" y="323933"/>
            <a:ext cx="410557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ESCUELA POLITÉCNICA DEL EJÉRCITO</a:t>
            </a:r>
            <a:endParaRPr lang="es-EC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23528" y="1484784"/>
            <a:ext cx="3941373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DEPARTAMENTO DE CIENCIAS ECONÓMICAS, ADMINISTRATIVAS Y DE COMERCIO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604860" y="2204864"/>
            <a:ext cx="3639548" cy="38884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effectLst/>
              </a:rPr>
              <a:t>“ESTUDIO PARA LA CREACIÓN DE UNA EMPRESA COMERCIALIZADORA DE PRENDAS Y ARTÍCULOS INFANTILES </a:t>
            </a:r>
            <a:r>
              <a:rPr lang="es-ES" sz="2400" b="1" dirty="0">
                <a:effectLst/>
              </a:rPr>
              <a:t>(PARA NIÑOS DE 0-10 AÑOS) UBICADA EN EL SECTOR DE SOLANDA, SUR DE QUITO</a:t>
            </a:r>
            <a:r>
              <a:rPr lang="es-ES" sz="2400" b="1" dirty="0" smtClean="0">
                <a:effectLst/>
              </a:rPr>
              <a:t>”</a:t>
            </a:r>
            <a:endParaRPr lang="es-EC" sz="2400" dirty="0">
              <a:effectLst/>
            </a:endParaRPr>
          </a:p>
        </p:txBody>
      </p:sp>
      <p:sp>
        <p:nvSpPr>
          <p:cNvPr id="12" name="2 Subtítulo"/>
          <p:cNvSpPr>
            <a:spLocks noGrp="1"/>
          </p:cNvSpPr>
          <p:nvPr>
            <p:ph type="subTitle" idx="1"/>
          </p:nvPr>
        </p:nvSpPr>
        <p:spPr>
          <a:xfrm>
            <a:off x="504055" y="2996952"/>
            <a:ext cx="3270176" cy="1224136"/>
          </a:xfrm>
        </p:spPr>
        <p:txBody>
          <a:bodyPr>
            <a:noAutofit/>
          </a:bodyPr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Tesis presentada como requisito previo a la obtención del grado de:</a:t>
            </a:r>
            <a:endParaRPr lang="es-EC" sz="1600" dirty="0">
              <a:solidFill>
                <a:schemeClr val="tx1"/>
              </a:solidFill>
            </a:endParaRPr>
          </a:p>
          <a:p>
            <a:pPr algn="ctr"/>
            <a:r>
              <a:rPr lang="es-EC" sz="1600" b="1" dirty="0">
                <a:solidFill>
                  <a:schemeClr val="tx1"/>
                </a:solidFill>
              </a:rPr>
              <a:t>INGENIERA COMERCIAL</a:t>
            </a:r>
            <a:endParaRPr lang="es-EC" sz="1600" dirty="0">
              <a:solidFill>
                <a:schemeClr val="tx1"/>
              </a:solidFill>
            </a:endParaRPr>
          </a:p>
          <a:p>
            <a:pPr algn="ctr"/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11560" y="5431576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/>
              <a:t>Ing. Jorge Villavicencio</a:t>
            </a:r>
          </a:p>
          <a:p>
            <a:pPr algn="ctr"/>
            <a:r>
              <a:rPr lang="es-EC" sz="1600" b="1" dirty="0"/>
              <a:t>DIRECTOR</a:t>
            </a:r>
          </a:p>
          <a:p>
            <a:pPr algn="ctr"/>
            <a:r>
              <a:rPr lang="es-EC" sz="1600" b="1" dirty="0"/>
              <a:t>Ing. Edison Pozo</a:t>
            </a:r>
          </a:p>
          <a:p>
            <a:pPr algn="ctr"/>
            <a:r>
              <a:rPr lang="es-EC" sz="1600" b="1" dirty="0"/>
              <a:t>CODIRECTOR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19470" y="4509120"/>
            <a:ext cx="3432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/>
              <a:t>María Fernanda Piedra M.</a:t>
            </a:r>
          </a:p>
          <a:p>
            <a:pPr algn="ctr"/>
            <a:r>
              <a:rPr lang="es-EC" sz="2000" b="1" dirty="0" smtClean="0"/>
              <a:t>AUTORA</a:t>
            </a:r>
            <a:endParaRPr lang="es-EC" sz="2000" b="1" dirty="0"/>
          </a:p>
        </p:txBody>
      </p:sp>
      <p:pic>
        <p:nvPicPr>
          <p:cNvPr id="15" name="1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580112" y="188640"/>
            <a:ext cx="1872208" cy="18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1143000"/>
          </a:xfrm>
        </p:spPr>
        <p:txBody>
          <a:bodyPr/>
          <a:lstStyle/>
          <a:p>
            <a:r>
              <a:rPr lang="es-EC" dirty="0" smtClean="0">
                <a:solidFill>
                  <a:schemeClr val="accent3">
                    <a:lumMod val="50000"/>
                  </a:schemeClr>
                </a:solidFill>
              </a:rPr>
              <a:t>Proyección de la Oferta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52462"/>
              </p:ext>
            </p:extLst>
          </p:nvPr>
        </p:nvGraphicFramePr>
        <p:xfrm>
          <a:off x="899592" y="1772816"/>
          <a:ext cx="4536504" cy="196291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12168"/>
                <a:gridCol w="1224136"/>
                <a:gridCol w="1800200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Parroquias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# </a:t>
                      </a:r>
                      <a:r>
                        <a:rPr lang="es-EC" sz="1600" dirty="0" err="1" smtClean="0">
                          <a:effectLst/>
                        </a:rPr>
                        <a:t>Establec</a:t>
                      </a:r>
                      <a:r>
                        <a:rPr lang="es-EC" sz="1600" dirty="0" smtClean="0">
                          <a:effectLst/>
                        </a:rPr>
                        <a:t>.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Niños atendidos al año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SOLANDA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25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700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QUITUMBE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91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8000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CHILLOGALLO</a:t>
                      </a:r>
                      <a:endParaRPr lang="es-EC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21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500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TURUBAMBA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150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Total</a:t>
                      </a:r>
                      <a:endParaRPr lang="es-EC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142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9.350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5955939" y="1907540"/>
            <a:ext cx="848309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C"/>
            </a:defPPr>
          </a:lstStyle>
          <a:p>
            <a:r>
              <a:rPr lang="es-EC" dirty="0"/>
              <a:t>INEC: 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5462809" y="1907540"/>
            <a:ext cx="411806" cy="29732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5724128" y="2492896"/>
                <a:ext cx="1588897" cy="799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𝑖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>
                                  <a:latin typeface="Cambria Math"/>
                                </a:rPr>
                                <m:t>1.560</m:t>
                              </m:r>
                            </m:num>
                            <m:den>
                              <m:r>
                                <a:rPr lang="es-ES">
                                  <a:latin typeface="Cambria Math"/>
                                </a:rPr>
                                <m:t>1.530</m:t>
                              </m:r>
                            </m:den>
                          </m:f>
                          <m:r>
                            <a:rPr lang="es-ES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492896"/>
                <a:ext cx="1588897" cy="7994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5724128" y="3501008"/>
                <a:ext cx="1686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/>
                        </a:rPr>
                        <m:t>𝒊</m:t>
                      </m:r>
                      <m:r>
                        <a:rPr lang="es-ES" b="1" i="1">
                          <a:latin typeface="Cambria Math"/>
                        </a:rPr>
                        <m:t>=</m:t>
                      </m:r>
                      <m:r>
                        <a:rPr lang="es-ES" b="1" i="1">
                          <a:latin typeface="Cambria Math"/>
                        </a:rPr>
                        <m:t>𝟎</m:t>
                      </m:r>
                      <m:r>
                        <a:rPr lang="es-ES" b="1" i="1">
                          <a:latin typeface="Cambria Math"/>
                        </a:rPr>
                        <m:t>,</m:t>
                      </m:r>
                      <m:r>
                        <a:rPr lang="es-ES" b="1" i="1">
                          <a:latin typeface="Cambria Math"/>
                        </a:rPr>
                        <m:t>𝟏𝟔𝟑𝟑𝟗𝟗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501008"/>
                <a:ext cx="168667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7236296" y="1907540"/>
            <a:ext cx="915635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C"/>
            </a:defPPr>
          </a:lstStyle>
          <a:p>
            <a:r>
              <a:rPr lang="es-EC" dirty="0" smtClean="0"/>
              <a:t>8 años</a:t>
            </a:r>
            <a:endParaRPr lang="es-EC" dirty="0"/>
          </a:p>
        </p:txBody>
      </p:sp>
      <p:cxnSp>
        <p:nvCxnSpPr>
          <p:cNvPr id="14" name="13 Conector recto de flecha"/>
          <p:cNvCxnSpPr>
            <a:stCxn id="8" idx="3"/>
            <a:endCxn id="12" idx="1"/>
          </p:cNvCxnSpPr>
          <p:nvPr/>
        </p:nvCxnSpPr>
        <p:spPr>
          <a:xfrm>
            <a:off x="6804248" y="2092206"/>
            <a:ext cx="432048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883566" y="4005064"/>
                <a:ext cx="3754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2011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r>
                        <a:rPr lang="es-ES">
                          <a:latin typeface="Cambria Math"/>
                        </a:rPr>
                        <m:t>142</m:t>
                      </m:r>
                      <m:r>
                        <a:rPr lang="es-ES" i="1">
                          <a:latin typeface="Cambria Math"/>
                        </a:rPr>
                        <m:t>∗</m:t>
                      </m:r>
                      <m:r>
                        <a:rPr lang="es-ES">
                          <a:latin typeface="Cambria Math"/>
                        </a:rPr>
                        <m:t>(1+0,163399%</m:t>
                      </m:r>
                      <m:r>
                        <a:rPr lang="es-ES" i="1">
                          <a:latin typeface="Cambria Math"/>
                        </a:rPr>
                        <m:t>∗</m:t>
                      </m:r>
                      <m:r>
                        <a:rPr lang="es-ES">
                          <a:latin typeface="Cambria Math"/>
                        </a:rPr>
                        <m:t>1)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66" y="4005064"/>
                <a:ext cx="375448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957453" y="4581128"/>
                <a:ext cx="15263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s-ES" b="1" i="1">
                              <a:latin typeface="Cambria Math"/>
                            </a:rPr>
                            <m:t>𝟐𝟎𝟏𝟏</m:t>
                          </m:r>
                        </m:sub>
                      </m:sSub>
                      <m:r>
                        <a:rPr lang="es-ES" b="1" i="1">
                          <a:latin typeface="Cambria Math"/>
                        </a:rPr>
                        <m:t>=</m:t>
                      </m:r>
                      <m:r>
                        <a:rPr lang="es-ES" b="1" i="1">
                          <a:latin typeface="Cambria Math"/>
                        </a:rPr>
                        <m:t>𝟏𝟒𝟐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53" y="4581128"/>
                <a:ext cx="152631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17 Conector recto de flecha"/>
          <p:cNvCxnSpPr>
            <a:endCxn id="15" idx="0"/>
          </p:cNvCxnSpPr>
          <p:nvPr/>
        </p:nvCxnSpPr>
        <p:spPr>
          <a:xfrm flipH="1">
            <a:off x="2760811" y="3685674"/>
            <a:ext cx="299021" cy="31939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638056" y="3685674"/>
            <a:ext cx="824753" cy="68872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716016" y="4437112"/>
            <a:ext cx="1659429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C"/>
            </a:defPPr>
          </a:lstStyle>
          <a:p>
            <a:r>
              <a:rPr lang="es-EC" dirty="0" smtClean="0"/>
              <a:t>Regla de tres</a:t>
            </a:r>
            <a:endParaRPr lang="es-EC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860032" y="5157192"/>
            <a:ext cx="1401346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C"/>
            </a:defPPr>
          </a:lstStyle>
          <a:p>
            <a:r>
              <a:rPr lang="es-EC" dirty="0" smtClean="0"/>
              <a:t>Hasta 2021</a:t>
            </a:r>
            <a:endParaRPr lang="es-EC" dirty="0"/>
          </a:p>
        </p:txBody>
      </p:sp>
      <p:cxnSp>
        <p:nvCxnSpPr>
          <p:cNvPr id="25" name="24 Conector recto de flecha"/>
          <p:cNvCxnSpPr>
            <a:stCxn id="22" idx="2"/>
            <a:endCxn id="23" idx="0"/>
          </p:cNvCxnSpPr>
          <p:nvPr/>
        </p:nvCxnSpPr>
        <p:spPr>
          <a:xfrm>
            <a:off x="5545731" y="4806444"/>
            <a:ext cx="14974" cy="35074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0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625770718"/>
              </p:ext>
            </p:extLst>
          </p:nvPr>
        </p:nvGraphicFramePr>
        <p:xfrm>
          <a:off x="1043608" y="1916832"/>
          <a:ext cx="669674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961176"/>
          </a:xfrm>
        </p:spPr>
        <p:txBody>
          <a:bodyPr/>
          <a:lstStyle/>
          <a:p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Demanda Insatisfecha</a:t>
            </a: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492 Cuadro de texto"/>
          <p:cNvSpPr txBox="1"/>
          <p:nvPr/>
        </p:nvSpPr>
        <p:spPr>
          <a:xfrm>
            <a:off x="3275856" y="3284984"/>
            <a:ext cx="2088232" cy="79208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dirty="0">
                <a:effectLst/>
                <a:ea typeface="Times New Roman"/>
                <a:cs typeface="Times New Roman"/>
              </a:rPr>
              <a:t>Demanda Insatisfecha</a:t>
            </a:r>
            <a:endParaRPr lang="es-EC" sz="2400" dirty="0">
              <a:effectLst/>
              <a:ea typeface="Times New Roman"/>
              <a:cs typeface="Times New Roman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43608" y="5497487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Años</a:t>
            </a:r>
            <a:endParaRPr lang="es-EC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5229200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Niños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1444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2864" y="1302960"/>
            <a:ext cx="7024744" cy="829896"/>
          </a:xfrm>
        </p:spPr>
        <p:txBody>
          <a:bodyPr/>
          <a:lstStyle/>
          <a:p>
            <a:r>
              <a:rPr lang="es-EC" dirty="0" smtClean="0">
                <a:solidFill>
                  <a:schemeClr val="accent3">
                    <a:lumMod val="50000"/>
                  </a:schemeClr>
                </a:solidFill>
              </a:rPr>
              <a:t>Cadena de Valor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13 Grupo"/>
          <p:cNvGrpSpPr>
            <a:grpSpLocks/>
          </p:cNvGrpSpPr>
          <p:nvPr/>
        </p:nvGrpSpPr>
        <p:grpSpPr>
          <a:xfrm>
            <a:off x="899592" y="1916832"/>
            <a:ext cx="7128792" cy="3816424"/>
            <a:chOff x="0" y="0"/>
            <a:chExt cx="5305425" cy="2514600"/>
          </a:xfrm>
        </p:grpSpPr>
        <p:graphicFrame>
          <p:nvGraphicFramePr>
            <p:cNvPr id="8" name="1 Diagrama"/>
            <p:cNvGraphicFramePr/>
            <p:nvPr>
              <p:extLst>
                <p:ext uri="{D42A27DB-BD31-4B8C-83A1-F6EECF244321}">
                  <p14:modId xmlns:p14="http://schemas.microsoft.com/office/powerpoint/2010/main" val="2049558667"/>
                </p:ext>
              </p:extLst>
            </p:nvPr>
          </p:nvGraphicFramePr>
          <p:xfrm>
            <a:off x="0" y="0"/>
            <a:ext cx="5286375" cy="12477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9" name="2 Grupo"/>
            <p:cNvGrpSpPr/>
            <p:nvPr/>
          </p:nvGrpSpPr>
          <p:grpSpPr>
            <a:xfrm>
              <a:off x="9524" y="1181101"/>
              <a:ext cx="5286375" cy="381000"/>
              <a:chOff x="9524" y="1181101"/>
              <a:chExt cx="1886884" cy="754753"/>
            </a:xfrm>
            <a:solidFill>
              <a:srgbClr val="FFFF79"/>
            </a:solidFill>
          </p:grpSpPr>
          <p:sp>
            <p:nvSpPr>
              <p:cNvPr id="16" name="3 Cheurón"/>
              <p:cNvSpPr/>
              <p:nvPr/>
            </p:nvSpPr>
            <p:spPr>
              <a:xfrm>
                <a:off x="9524" y="1181101"/>
                <a:ext cx="1886884" cy="754753"/>
              </a:xfrm>
              <a:prstGeom prst="chevr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C" sz="2800" b="1"/>
              </a:p>
            </p:txBody>
          </p:sp>
          <p:sp>
            <p:nvSpPr>
              <p:cNvPr id="17" name="Cheurón 4"/>
              <p:cNvSpPr/>
              <p:nvPr/>
            </p:nvSpPr>
            <p:spPr>
              <a:xfrm>
                <a:off x="386901" y="1181101"/>
                <a:ext cx="1132131" cy="7547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8006" tIns="16002" rIns="16002" bIns="16002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505"/>
                  </a:spcAft>
                </a:pPr>
                <a:r>
                  <a:rPr lang="es-ES" sz="20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Gesti</a:t>
                </a:r>
                <a:r>
                  <a:rPr lang="es-ES" sz="2000" b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ó</a:t>
                </a:r>
                <a:r>
                  <a:rPr lang="es-ES" sz="2000" b="1" kern="120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n Administrativa</a:t>
                </a:r>
                <a:endParaRPr lang="es-EC" sz="2000" b="1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0" name="5 Grupo"/>
            <p:cNvGrpSpPr/>
            <p:nvPr/>
          </p:nvGrpSpPr>
          <p:grpSpPr>
            <a:xfrm>
              <a:off x="19050" y="1666875"/>
              <a:ext cx="5286375" cy="381000"/>
              <a:chOff x="19050" y="1666875"/>
              <a:chExt cx="1886884" cy="75475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4" name="6 Cheurón"/>
              <p:cNvSpPr/>
              <p:nvPr/>
            </p:nvSpPr>
            <p:spPr>
              <a:xfrm>
                <a:off x="19050" y="1666875"/>
                <a:ext cx="1886884" cy="754753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C" sz="2800" b="1"/>
              </a:p>
            </p:txBody>
          </p:sp>
          <p:sp>
            <p:nvSpPr>
              <p:cNvPr id="15" name="Cheurón 4"/>
              <p:cNvSpPr/>
              <p:nvPr/>
            </p:nvSpPr>
            <p:spPr>
              <a:xfrm>
                <a:off x="396427" y="1666875"/>
                <a:ext cx="1132131" cy="75475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8006" tIns="16002" rIns="16002" bIns="16002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505"/>
                  </a:spcAft>
                </a:pPr>
                <a:r>
                  <a:rPr lang="es-ES" sz="2000" b="1" kern="1200" dirty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Gesti</a:t>
                </a:r>
                <a:r>
                  <a:rPr lang="es-ES" sz="20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ó</a:t>
                </a:r>
                <a:r>
                  <a:rPr lang="es-ES" sz="2000" b="1" kern="1200" dirty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n Financiera </a:t>
                </a:r>
                <a:endParaRPr lang="es-EC" sz="2000" b="1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9525" y="2133600"/>
              <a:ext cx="5286375" cy="381000"/>
              <a:chOff x="9525" y="2133600"/>
              <a:chExt cx="1886884" cy="75475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12" name="11 Cheurón"/>
              <p:cNvSpPr/>
              <p:nvPr/>
            </p:nvSpPr>
            <p:spPr>
              <a:xfrm>
                <a:off x="9525" y="2133600"/>
                <a:ext cx="1886884" cy="754753"/>
              </a:xfrm>
              <a:prstGeom prst="chevr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C" sz="2800" b="1"/>
              </a:p>
            </p:txBody>
          </p:sp>
          <p:sp>
            <p:nvSpPr>
              <p:cNvPr id="13" name="Cheurón 4"/>
              <p:cNvSpPr/>
              <p:nvPr/>
            </p:nvSpPr>
            <p:spPr>
              <a:xfrm>
                <a:off x="386902" y="2133600"/>
                <a:ext cx="1132131" cy="75475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8006" tIns="16002" rIns="16002" bIns="16002" numCol="1" spcCol="127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505"/>
                  </a:spcAft>
                </a:pPr>
                <a:r>
                  <a:rPr lang="es-ES" sz="2000" b="1" kern="1200" dirty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Gesti</a:t>
                </a:r>
                <a:r>
                  <a:rPr lang="es-ES" sz="2000" b="1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ó</a:t>
                </a:r>
                <a:r>
                  <a:rPr lang="es-ES" sz="2000" b="1" kern="1200" dirty="0">
                    <a:solidFill>
                      <a:srgbClr val="000000"/>
                    </a:solidFill>
                    <a:effectLst/>
                    <a:ea typeface="Times New Roman"/>
                    <a:cs typeface="Times New Roman"/>
                  </a:rPr>
                  <a:t>n de Recursos Humanos</a:t>
                </a:r>
                <a:endParaRPr lang="es-EC" sz="2000" b="1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18" name="1 Título"/>
          <p:cNvSpPr txBox="1">
            <a:spLocks/>
          </p:cNvSpPr>
          <p:nvPr/>
        </p:nvSpPr>
        <p:spPr>
          <a:xfrm>
            <a:off x="611560" y="404664"/>
            <a:ext cx="7024744" cy="829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3600" b="1" dirty="0" smtClean="0">
                <a:solidFill>
                  <a:schemeClr val="tx2">
                    <a:lumMod val="50000"/>
                  </a:schemeClr>
                </a:solidFill>
              </a:rPr>
              <a:t>Ingeniería del Proyecto</a:t>
            </a:r>
            <a:endParaRPr lang="es-EC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5"/>
            <a:ext cx="8064896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Base Legal</a:t>
            </a: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977556"/>
          </a:xfrm>
          <a:solidFill>
            <a:schemeClr val="accent4">
              <a:lumMod val="20000"/>
              <a:lumOff val="80000"/>
              <a:alpha val="84000"/>
            </a:schemeClr>
          </a:solidFill>
        </p:spPr>
        <p:txBody>
          <a:bodyPr/>
          <a:lstStyle/>
          <a:p>
            <a:pPr>
              <a:buClr>
                <a:srgbClr val="002060"/>
              </a:buClr>
            </a:pPr>
            <a:r>
              <a:rPr lang="es-EC" dirty="0" smtClean="0"/>
              <a:t>Empresa Unipersonal</a:t>
            </a:r>
          </a:p>
          <a:p>
            <a:pPr>
              <a:buClr>
                <a:srgbClr val="002060"/>
              </a:buClr>
            </a:pPr>
            <a:r>
              <a:rPr lang="es-EC" dirty="0" smtClean="0"/>
              <a:t>RUC: Venta al por menor de prendas para niños y accesorios</a:t>
            </a:r>
          </a:p>
          <a:p>
            <a:pPr>
              <a:buClr>
                <a:srgbClr val="002060"/>
              </a:buClr>
            </a:pPr>
            <a:r>
              <a:rPr lang="es-EC" dirty="0" smtClean="0"/>
              <a:t>RISE</a:t>
            </a:r>
          </a:p>
          <a:p>
            <a:pPr>
              <a:buClr>
                <a:srgbClr val="002060"/>
              </a:buClr>
            </a:pPr>
            <a:r>
              <a:rPr lang="es-EC" dirty="0" smtClean="0"/>
              <a:t>Permiso Municipal de Funcionamiento</a:t>
            </a:r>
          </a:p>
          <a:p>
            <a:pPr>
              <a:buClr>
                <a:srgbClr val="002060"/>
              </a:buClr>
            </a:pPr>
            <a:r>
              <a:rPr lang="es-EC" dirty="0" smtClean="0"/>
              <a:t>Permiso Cuerpo de Bomberos</a:t>
            </a:r>
          </a:p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9816"/>
            <a:ext cx="7848872" cy="1143000"/>
          </a:xfrm>
        </p:spPr>
        <p:txBody>
          <a:bodyPr>
            <a:noAutofit/>
          </a:bodyPr>
          <a:lstStyle/>
          <a:p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Razón Social, logotipo, slogan</a:t>
            </a: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2905547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s-EC" dirty="0" smtClean="0"/>
              <a:t>Razón Social: </a:t>
            </a:r>
            <a:r>
              <a:rPr lang="es-EC" dirty="0" err="1" smtClean="0"/>
              <a:t>Arly</a:t>
            </a:r>
            <a:r>
              <a:rPr lang="es-EC" dirty="0" smtClean="0"/>
              <a:t> Moda Infantil</a:t>
            </a:r>
          </a:p>
          <a:p>
            <a:pPr>
              <a:buClr>
                <a:srgbClr val="002060"/>
              </a:buClr>
            </a:pPr>
            <a:r>
              <a:rPr lang="es-EC" dirty="0" smtClean="0"/>
              <a:t>Slogan: “Siempre pensando en los más pequeños”</a:t>
            </a:r>
          </a:p>
          <a:p>
            <a:pPr>
              <a:buClr>
                <a:srgbClr val="002060"/>
              </a:buClr>
            </a:pPr>
            <a:r>
              <a:rPr lang="es-EC" dirty="0" smtClean="0"/>
              <a:t>Logotipo: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0 Imagen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2725420" cy="25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8" name="37 Redondear rectángulo de esquina diagonal"/>
          <p:cNvSpPr/>
          <p:nvPr/>
        </p:nvSpPr>
        <p:spPr bwMode="auto">
          <a:xfrm>
            <a:off x="5232013" y="1940620"/>
            <a:ext cx="1454473" cy="57760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99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VALORES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4296291" cy="979600"/>
          </a:xfrm>
          <a:prstGeom prst="snip2Same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rgbClr val="C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VISIÓN 2016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Llegar a ser la compañía más reconocida a nivel nacional por innovación y competitividad, contando con un equipo humano preparado y comprometido que mejora continuamente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.</a:t>
            </a:r>
          </a:p>
        </p:txBody>
      </p:sp>
      <p:grpSp>
        <p:nvGrpSpPr>
          <p:cNvPr id="40" name="33 Grupo"/>
          <p:cNvGrpSpPr>
            <a:grpSpLocks/>
          </p:cNvGrpSpPr>
          <p:nvPr/>
        </p:nvGrpSpPr>
        <p:grpSpPr bwMode="auto">
          <a:xfrm>
            <a:off x="674409" y="2175921"/>
            <a:ext cx="1488922" cy="1848080"/>
            <a:chOff x="0" y="0"/>
            <a:chExt cx="1816100" cy="876300"/>
          </a:xfrm>
        </p:grpSpPr>
        <p:sp>
          <p:nvSpPr>
            <p:cNvPr id="64" name="63 Proceso alternativo"/>
            <p:cNvSpPr/>
            <p:nvPr/>
          </p:nvSpPr>
          <p:spPr>
            <a:xfrm>
              <a:off x="-384" y="288"/>
              <a:ext cx="1815932" cy="876004"/>
            </a:xfrm>
            <a:prstGeom prst="flowChartAlternateProcess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OBJETIVO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r>
                <a:rPr kumimoji="0" lang="es-EC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iseñar </a:t>
              </a:r>
              <a:r>
                <a:rPr kumimoji="0" lang="es-EC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 plan estratégico competitivo a partir de un diagnóstico que permita una consistencia </a:t>
              </a:r>
              <a:r>
                <a:rPr kumimoji="0" lang="es-EC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corporativa, optimizar el sistema de comunicación y mantener un buen clima laboral.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33 Grupo"/>
          <p:cNvGrpSpPr>
            <a:grpSpLocks/>
          </p:cNvGrpSpPr>
          <p:nvPr/>
        </p:nvGrpSpPr>
        <p:grpSpPr bwMode="auto">
          <a:xfrm>
            <a:off x="2197840" y="2713446"/>
            <a:ext cx="1235298" cy="1371304"/>
            <a:chOff x="0" y="0"/>
            <a:chExt cx="1816100" cy="876300"/>
          </a:xfrm>
        </p:grpSpPr>
        <p:sp>
          <p:nvSpPr>
            <p:cNvPr id="63" name="62 Proceso alternativo"/>
            <p:cNvSpPr/>
            <p:nvPr/>
          </p:nvSpPr>
          <p:spPr>
            <a:xfrm>
              <a:off x="-957" y="30"/>
              <a:ext cx="1818125" cy="876388"/>
            </a:xfrm>
            <a:prstGeom prst="flowChartAlternateProcess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OBJETIVO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Optimizar </a:t>
              </a: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 gestión financiera </a:t>
              </a:r>
              <a:r>
                <a:rPr kumimoji="0" lang="es-E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 </a:t>
              </a:r>
              <a:r>
                <a:rPr kumimoji="0" lang="es-E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alianzas estratégicas de auspiciantes y demás empresas </a:t>
              </a:r>
              <a:r>
                <a:rPr kumimoji="0" lang="es-E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complementarias.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33 Grupo"/>
          <p:cNvGrpSpPr>
            <a:grpSpLocks/>
          </p:cNvGrpSpPr>
          <p:nvPr/>
        </p:nvGrpSpPr>
        <p:grpSpPr bwMode="auto">
          <a:xfrm>
            <a:off x="3469528" y="3088695"/>
            <a:ext cx="1353158" cy="1654272"/>
            <a:chOff x="0" y="0"/>
            <a:chExt cx="1816100" cy="876300"/>
          </a:xfrm>
        </p:grpSpPr>
        <p:sp>
          <p:nvSpPr>
            <p:cNvPr id="62" name="61 Proceso alternativo"/>
            <p:cNvSpPr/>
            <p:nvPr/>
          </p:nvSpPr>
          <p:spPr>
            <a:xfrm>
              <a:off x="187" y="358"/>
              <a:ext cx="1815932" cy="875618"/>
            </a:xfrm>
            <a:prstGeom prst="flowChartAlternateProcess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OBJETIVO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Diseñar e implementar </a:t>
              </a:r>
              <a:r>
                <a:rPr kumimoji="0" lang="es-EC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 </a:t>
              </a:r>
              <a:r>
                <a:rPr kumimoji="0" lang="es-EC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 Estratégico de Marketing  que permita definir los productos, las necesidades y preferencias de los </a:t>
              </a:r>
              <a:r>
                <a:rPr kumimoji="0" lang="es-EC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clientes</a:t>
              </a:r>
              <a:r>
                <a:rPr kumimoji="0" lang="es-E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3" name="33 Grupo"/>
          <p:cNvGrpSpPr>
            <a:grpSpLocks/>
          </p:cNvGrpSpPr>
          <p:nvPr/>
        </p:nvGrpSpPr>
        <p:grpSpPr bwMode="auto">
          <a:xfrm>
            <a:off x="4890638" y="3696822"/>
            <a:ext cx="1353158" cy="1532378"/>
            <a:chOff x="0" y="0"/>
            <a:chExt cx="1816100" cy="876300"/>
          </a:xfrm>
        </p:grpSpPr>
        <p:sp>
          <p:nvSpPr>
            <p:cNvPr id="61" name="60 Proceso alternativo"/>
            <p:cNvSpPr/>
            <p:nvPr/>
          </p:nvSpPr>
          <p:spPr>
            <a:xfrm>
              <a:off x="917" y="-28"/>
              <a:ext cx="1815934" cy="876387"/>
            </a:xfrm>
            <a:prstGeom prst="flowChartAlternateProcess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OBJETIVO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C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Potencializar </a:t>
              </a:r>
              <a:r>
                <a:rPr kumimoji="0" lang="es-EC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 </a:t>
              </a:r>
              <a:r>
                <a:rPr kumimoji="0" lang="es-EC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ventaja de contar con proveedores </a:t>
              </a:r>
              <a:r>
                <a:rPr kumimoji="0" lang="es-EC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directos, </a:t>
              </a:r>
              <a:r>
                <a:rPr kumimoji="0" lang="es-EC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 tal forma que se alcance patrones de excelencia a nivel de procesos, ventas y </a:t>
              </a:r>
              <a:r>
                <a:rPr kumimoji="0" lang="es-EC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servicio</a:t>
              </a:r>
              <a:r>
                <a:rPr kumimoji="0" lang="es-E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402325" y="2469839"/>
            <a:ext cx="2346139" cy="3256970"/>
          </a:xfrm>
          <a:prstGeom prst="ellipse">
            <a:avLst/>
          </a:prstGeom>
          <a:solidFill>
            <a:srgbClr val="CCECFF"/>
          </a:solidFill>
          <a:ln w="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MISION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Satisfacer las expectativas de nuestros clientes, brindando la mejor experiencia en el vestir de los más pequeños, contando con una infraestructura física adecuada que complemente las normas de calidad y el compromiso de una mejora continua</a:t>
            </a: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5" name="31 Grupo"/>
          <p:cNvGrpSpPr>
            <a:grpSpLocks/>
          </p:cNvGrpSpPr>
          <p:nvPr/>
        </p:nvGrpSpPr>
        <p:grpSpPr bwMode="auto">
          <a:xfrm rot="19992815" flipH="1">
            <a:off x="5267970" y="2634936"/>
            <a:ext cx="795186" cy="1449664"/>
            <a:chOff x="1884732" y="3186092"/>
            <a:chExt cx="845830" cy="1586530"/>
          </a:xfrm>
        </p:grpSpPr>
        <p:sp>
          <p:nvSpPr>
            <p:cNvPr id="60" name="6 Flecha derecha"/>
            <p:cNvSpPr/>
            <p:nvPr/>
          </p:nvSpPr>
          <p:spPr>
            <a:xfrm rot="18836033">
              <a:off x="1515512" y="3556289"/>
              <a:ext cx="1586688" cy="847338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PERSPECTIVA </a:t>
              </a:r>
              <a:r>
                <a:rPr kumimoji="0" lang="es-E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INTERNA</a:t>
              </a:r>
              <a:endPara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31 Grupo"/>
          <p:cNvGrpSpPr>
            <a:grpSpLocks/>
          </p:cNvGrpSpPr>
          <p:nvPr/>
        </p:nvGrpSpPr>
        <p:grpSpPr bwMode="auto">
          <a:xfrm rot="20084586" flipH="1">
            <a:off x="3765555" y="2122530"/>
            <a:ext cx="795185" cy="1449665"/>
            <a:chOff x="2107474" y="3122342"/>
            <a:chExt cx="845830" cy="1586530"/>
          </a:xfrm>
        </p:grpSpPr>
        <p:sp>
          <p:nvSpPr>
            <p:cNvPr id="59" name="6 Flecha derecha"/>
            <p:cNvSpPr/>
            <p:nvPr/>
          </p:nvSpPr>
          <p:spPr>
            <a:xfrm rot="18836033">
              <a:off x="1737753" y="3492848"/>
              <a:ext cx="1586688" cy="845753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PERSPECTIVA </a:t>
              </a:r>
              <a:r>
                <a:rPr kumimoji="0" lang="es-E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DEL CLIENTE</a:t>
              </a:r>
              <a:endPara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31 Grupo"/>
          <p:cNvGrpSpPr>
            <a:grpSpLocks/>
          </p:cNvGrpSpPr>
          <p:nvPr/>
        </p:nvGrpSpPr>
        <p:grpSpPr bwMode="auto">
          <a:xfrm rot="20246912" flipH="1">
            <a:off x="2379040" y="1742089"/>
            <a:ext cx="795186" cy="1269727"/>
            <a:chOff x="1884732" y="3186092"/>
            <a:chExt cx="845830" cy="1586530"/>
          </a:xfrm>
        </p:grpSpPr>
        <p:sp>
          <p:nvSpPr>
            <p:cNvPr id="58" name="6 Flecha derecha"/>
            <p:cNvSpPr/>
            <p:nvPr/>
          </p:nvSpPr>
          <p:spPr>
            <a:xfrm rot="18836033">
              <a:off x="1514439" y="3557194"/>
              <a:ext cx="1586686" cy="845752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PERSPECTIVA </a:t>
              </a:r>
              <a:r>
                <a:rPr kumimoji="0" lang="es-E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FINANCIERA</a:t>
              </a:r>
              <a:endPara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31 Grupo"/>
          <p:cNvGrpSpPr>
            <a:grpSpLocks/>
          </p:cNvGrpSpPr>
          <p:nvPr/>
        </p:nvGrpSpPr>
        <p:grpSpPr bwMode="auto">
          <a:xfrm rot="20488231" flipH="1">
            <a:off x="1049760" y="1111155"/>
            <a:ext cx="917181" cy="1410923"/>
            <a:chOff x="1884732" y="3186092"/>
            <a:chExt cx="845830" cy="1586530"/>
          </a:xfrm>
        </p:grpSpPr>
        <p:sp>
          <p:nvSpPr>
            <p:cNvPr id="57" name="6 Flecha derecha"/>
            <p:cNvSpPr/>
            <p:nvPr/>
          </p:nvSpPr>
          <p:spPr>
            <a:xfrm rot="18836033">
              <a:off x="1513340" y="3555942"/>
              <a:ext cx="1586195" cy="846067"/>
            </a:xfrm>
            <a:prstGeom prst="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PERSPECTIVA DE CRECIMIENTO Y APRENDIZAJE</a:t>
              </a:r>
            </a:p>
          </p:txBody>
        </p:sp>
      </p:grpSp>
      <p:sp>
        <p:nvSpPr>
          <p:cNvPr id="49" name="48 Flecha curvada hacia arriba"/>
          <p:cNvSpPr/>
          <p:nvPr/>
        </p:nvSpPr>
        <p:spPr bwMode="auto">
          <a:xfrm rot="10146552" flipH="1">
            <a:off x="5862462" y="2700094"/>
            <a:ext cx="1077056" cy="433927"/>
          </a:xfrm>
          <a:prstGeom prst="curvedUpArrow">
            <a:avLst>
              <a:gd name="adj1" fmla="val 30651"/>
              <a:gd name="adj2" fmla="val 54862"/>
              <a:gd name="adj3" fmla="val 27642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49 Redondear rectángulo de esquina diagonal"/>
          <p:cNvSpPr/>
          <p:nvPr/>
        </p:nvSpPr>
        <p:spPr bwMode="auto">
          <a:xfrm>
            <a:off x="653209" y="4273599"/>
            <a:ext cx="2122785" cy="66612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ESTRATEGIA CORPORATIVA</a:t>
            </a:r>
          </a:p>
        </p:txBody>
      </p:sp>
      <p:sp>
        <p:nvSpPr>
          <p:cNvPr id="51" name="50 Redondear rectángulo de esquina diagonal"/>
          <p:cNvSpPr/>
          <p:nvPr/>
        </p:nvSpPr>
        <p:spPr bwMode="auto">
          <a:xfrm>
            <a:off x="492215" y="5072291"/>
            <a:ext cx="3519081" cy="130903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Encaminar a </a:t>
            </a:r>
            <a:r>
              <a:rPr kumimoji="0" lang="es-EC" sz="105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Arly</a:t>
            </a:r>
            <a:r>
              <a:rPr kumimoji="0" lang="es-EC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Moda Infantil como una empresa especializada en comercializar prendas y artículos infantiles a niños hasta 10 años, mediante el desarrollo de habilidades únicas que permitan brindar una mayor atención a las cualidades del producto y la prestación del servicio, mejorándolo continuamente y de esta forma encaminarlo a una mayor fidelización de los clientes y una rentabilidad creciente.</a:t>
            </a:r>
          </a:p>
        </p:txBody>
      </p:sp>
      <p:sp>
        <p:nvSpPr>
          <p:cNvPr id="52" name="51 Flecha curvada hacia arriba"/>
          <p:cNvSpPr/>
          <p:nvPr/>
        </p:nvSpPr>
        <p:spPr bwMode="auto">
          <a:xfrm rot="20545743" flipH="1">
            <a:off x="4084275" y="5338825"/>
            <a:ext cx="1248609" cy="433926"/>
          </a:xfrm>
          <a:prstGeom prst="curvedUpArrow">
            <a:avLst>
              <a:gd name="adj1" fmla="val 30651"/>
              <a:gd name="adj2" fmla="val 54862"/>
              <a:gd name="adj3" fmla="val 27642"/>
            </a:avLst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52 Redondear rectángulo de esquina diagonal"/>
          <p:cNvSpPr/>
          <p:nvPr/>
        </p:nvSpPr>
        <p:spPr bwMode="auto">
          <a:xfrm rot="20745254">
            <a:off x="4462959" y="1426911"/>
            <a:ext cx="655680" cy="97950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D1"/>
          </a:solidFill>
          <a:ln w="25400" cap="flat" cmpd="sng" algn="ctr">
            <a:solidFill>
              <a:srgbClr val="FF5353"/>
            </a:solidFill>
            <a:prstDash val="solid"/>
          </a:ln>
          <a:effectLst/>
        </p:spPr>
        <p:txBody>
          <a:bodyPr vert="vert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Ética</a:t>
            </a:r>
          </a:p>
        </p:txBody>
      </p:sp>
      <p:sp>
        <p:nvSpPr>
          <p:cNvPr id="54" name="53 Redondear rectángulo de esquina diagonal"/>
          <p:cNvSpPr/>
          <p:nvPr/>
        </p:nvSpPr>
        <p:spPr bwMode="auto">
          <a:xfrm>
            <a:off x="5303632" y="859432"/>
            <a:ext cx="655680" cy="97950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D1"/>
          </a:solidFill>
          <a:ln w="25400" cap="flat" cmpd="sng" algn="ctr">
            <a:solidFill>
              <a:srgbClr val="FF5353"/>
            </a:solidFill>
            <a:prstDash val="solid"/>
          </a:ln>
          <a:effectLst/>
        </p:spPr>
        <p:txBody>
          <a:bodyPr vert="vert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Eficacia</a:t>
            </a:r>
          </a:p>
        </p:txBody>
      </p:sp>
      <p:sp>
        <p:nvSpPr>
          <p:cNvPr id="55" name="54 Redondear rectángulo de esquina diagonal"/>
          <p:cNvSpPr/>
          <p:nvPr/>
        </p:nvSpPr>
        <p:spPr bwMode="auto">
          <a:xfrm rot="535408">
            <a:off x="6250970" y="859431"/>
            <a:ext cx="655680" cy="97950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D1"/>
          </a:solidFill>
          <a:ln w="25400" cap="flat" cmpd="sng" algn="ctr">
            <a:solidFill>
              <a:srgbClr val="FF5353"/>
            </a:solidFill>
            <a:prstDash val="solid"/>
          </a:ln>
          <a:effectLst/>
        </p:spPr>
        <p:txBody>
          <a:bodyPr vert="vert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Honradez</a:t>
            </a:r>
          </a:p>
        </p:txBody>
      </p:sp>
      <p:sp>
        <p:nvSpPr>
          <p:cNvPr id="56" name="55 Redondear rectángulo de esquina diagonal"/>
          <p:cNvSpPr/>
          <p:nvPr/>
        </p:nvSpPr>
        <p:spPr bwMode="auto">
          <a:xfrm rot="1513696">
            <a:off x="6901553" y="1567916"/>
            <a:ext cx="655680" cy="97950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D1"/>
          </a:solidFill>
          <a:ln w="25400" cap="flat" cmpd="sng" algn="ctr">
            <a:solidFill>
              <a:srgbClr val="FF5353"/>
            </a:solidFill>
            <a:prstDash val="solid"/>
          </a:ln>
          <a:effectLst/>
        </p:spPr>
        <p:txBody>
          <a:bodyPr vert="vert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Lealtad</a:t>
            </a:r>
          </a:p>
        </p:txBody>
      </p:sp>
    </p:spTree>
    <p:extLst>
      <p:ext uri="{BB962C8B-B14F-4D97-AF65-F5344CB8AC3E}">
        <p14:creationId xmlns:p14="http://schemas.microsoft.com/office/powerpoint/2010/main" val="7907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3568" y="620688"/>
            <a:ext cx="7024744" cy="82989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Estrategias de Mercadotecnia</a:t>
            </a: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587094" cy="31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 rot="19196153">
            <a:off x="2080446" y="5623411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Precio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 rot="19185898">
            <a:off x="2561766" y="570521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Promoción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 rot="19008318">
            <a:off x="3551096" y="573427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Producto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 rot="18504496">
            <a:off x="4728112" y="563003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Plaza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 rot="18579770">
            <a:off x="5168391" y="5728937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Distribución</a:t>
            </a:r>
            <a:endParaRPr lang="es-EC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652863" y="1988840"/>
            <a:ext cx="1686889" cy="2664296"/>
          </a:xfrm>
          <a:prstGeom prst="wedgeRoundRectCallout">
            <a:avLst>
              <a:gd name="adj1" fmla="val 68447"/>
              <a:gd name="adj2" fmla="val 11537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i="1" u="sng" dirty="0">
                <a:solidFill>
                  <a:schemeClr val="tx1"/>
                </a:solidFill>
              </a:rPr>
              <a:t>Ingresar</a:t>
            </a:r>
            <a:r>
              <a:rPr lang="es-EC" sz="1400" dirty="0">
                <a:solidFill>
                  <a:schemeClr val="tx1"/>
                </a:solidFill>
              </a:rPr>
              <a:t> con precios bajos</a:t>
            </a:r>
          </a:p>
          <a:p>
            <a:r>
              <a:rPr lang="es-EC" sz="1400" i="1" u="sng" dirty="0">
                <a:solidFill>
                  <a:schemeClr val="tx1"/>
                </a:solidFill>
              </a:rPr>
              <a:t>Fijación de precio: </a:t>
            </a:r>
            <a:r>
              <a:rPr lang="es-EC" sz="1400" dirty="0">
                <a:solidFill>
                  <a:schemeClr val="tx1"/>
                </a:solidFill>
              </a:rPr>
              <a:t>método basado en el costo, método de la competencia</a:t>
            </a:r>
          </a:p>
          <a:p>
            <a:r>
              <a:rPr lang="es-EC" sz="1400" i="1" u="sng" dirty="0" smtClean="0">
                <a:solidFill>
                  <a:schemeClr val="tx1"/>
                </a:solidFill>
              </a:rPr>
              <a:t>Descuentos </a:t>
            </a:r>
            <a:r>
              <a:rPr lang="es-EC" sz="1400" dirty="0" smtClean="0">
                <a:solidFill>
                  <a:schemeClr val="tx1"/>
                </a:solidFill>
              </a:rPr>
              <a:t>5%-10%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3" name="12 Llamada rectangular redondeada"/>
          <p:cNvSpPr/>
          <p:nvPr/>
        </p:nvSpPr>
        <p:spPr>
          <a:xfrm>
            <a:off x="2453063" y="1268760"/>
            <a:ext cx="1686889" cy="1368152"/>
          </a:xfrm>
          <a:prstGeom prst="wedgeRoundRectCallout">
            <a:avLst>
              <a:gd name="adj1" fmla="val 31247"/>
              <a:gd name="adj2" fmla="val 120307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</a:rPr>
              <a:t>Publicidad en medios como radio, revistas. Premios a consumidores</a:t>
            </a:r>
            <a:r>
              <a:rPr lang="es-EC" sz="1400" dirty="0" smtClean="0">
                <a:solidFill>
                  <a:schemeClr val="tx1"/>
                </a:solidFill>
              </a:rPr>
              <a:t>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4267948" y="1285220"/>
            <a:ext cx="2032244" cy="1368152"/>
          </a:xfrm>
          <a:prstGeom prst="wedgeRoundRectCallout">
            <a:avLst>
              <a:gd name="adj1" fmla="val -27328"/>
              <a:gd name="adj2" fmla="val 115063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 smtClean="0">
                <a:solidFill>
                  <a:schemeClr val="tx1"/>
                </a:solidFill>
              </a:rPr>
              <a:t>Requerimientos </a:t>
            </a:r>
            <a:r>
              <a:rPr lang="es-EC" sz="1400" dirty="0">
                <a:solidFill>
                  <a:schemeClr val="tx1"/>
                </a:solidFill>
              </a:rPr>
              <a:t>particulares del cliente</a:t>
            </a:r>
          </a:p>
          <a:p>
            <a:r>
              <a:rPr lang="es-EC" sz="1400" dirty="0">
                <a:solidFill>
                  <a:schemeClr val="tx1"/>
                </a:solidFill>
              </a:rPr>
              <a:t>Puntualidad en pedidos</a:t>
            </a:r>
          </a:p>
          <a:p>
            <a:r>
              <a:rPr lang="es-EC" sz="1400" dirty="0" smtClean="0">
                <a:solidFill>
                  <a:schemeClr val="tx1"/>
                </a:solidFill>
              </a:rPr>
              <a:t>Cartera </a:t>
            </a:r>
            <a:r>
              <a:rPr lang="es-EC" sz="1400" dirty="0">
                <a:solidFill>
                  <a:schemeClr val="tx1"/>
                </a:solidFill>
              </a:rPr>
              <a:t>de </a:t>
            </a:r>
            <a:r>
              <a:rPr lang="es-EC" sz="1400" dirty="0" smtClean="0">
                <a:solidFill>
                  <a:schemeClr val="tx1"/>
                </a:solidFill>
              </a:rPr>
              <a:t>clientes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6" name="15 Llamada rectangular redondeada"/>
          <p:cNvSpPr/>
          <p:nvPr/>
        </p:nvSpPr>
        <p:spPr>
          <a:xfrm>
            <a:off x="6279539" y="2672916"/>
            <a:ext cx="1512169" cy="684076"/>
          </a:xfrm>
          <a:prstGeom prst="wedgeRoundRectCallout">
            <a:avLst>
              <a:gd name="adj1" fmla="val -89231"/>
              <a:gd name="adj2" fmla="val 100648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</a:rPr>
              <a:t>Imagen </a:t>
            </a:r>
            <a:r>
              <a:rPr lang="es-EC" sz="1400" dirty="0" smtClean="0">
                <a:solidFill>
                  <a:schemeClr val="tx1"/>
                </a:solidFill>
              </a:rPr>
              <a:t>Institucional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7" name="16 Llamada rectangular redondeada"/>
          <p:cNvSpPr/>
          <p:nvPr/>
        </p:nvSpPr>
        <p:spPr>
          <a:xfrm>
            <a:off x="6948264" y="3470937"/>
            <a:ext cx="1686889" cy="705891"/>
          </a:xfrm>
          <a:prstGeom prst="wedgeRoundRectCallout">
            <a:avLst>
              <a:gd name="adj1" fmla="val -66537"/>
              <a:gd name="adj2" fmla="val 31053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</a:rPr>
              <a:t>Directa productor-local</a:t>
            </a:r>
          </a:p>
        </p:txBody>
      </p:sp>
    </p:spTree>
    <p:extLst>
      <p:ext uri="{BB962C8B-B14F-4D97-AF65-F5344CB8AC3E}">
        <p14:creationId xmlns:p14="http://schemas.microsoft.com/office/powerpoint/2010/main" val="41574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267874"/>
              </p:ext>
            </p:extLst>
          </p:nvPr>
        </p:nvGraphicFramePr>
        <p:xfrm>
          <a:off x="899592" y="2132856"/>
          <a:ext cx="6777036" cy="411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088852"/>
                <a:gridCol w="274396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Índice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Del Proyecto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Del Inversionista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Tasa de dscto.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13,82%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9,43%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VAN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$ 15.002, 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$ 19.773, 25</a:t>
                      </a:r>
                    </a:p>
                  </a:txBody>
                  <a:tcPr/>
                </a:tc>
              </a:tr>
              <a:tr h="75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TIR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60,35%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101,</a:t>
                      </a:r>
                      <a:r>
                        <a:rPr lang="es-EC" baseline="0" dirty="0" smtClean="0"/>
                        <a:t> 85%</a:t>
                      </a:r>
                      <a:endParaRPr lang="es-EC" dirty="0" smtClean="0"/>
                    </a:p>
                  </a:txBody>
                  <a:tcPr/>
                </a:tc>
              </a:tr>
              <a:tr h="75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R B/C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3,61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3,74</a:t>
                      </a:r>
                    </a:p>
                  </a:txBody>
                  <a:tcPr/>
                </a:tc>
              </a:tr>
              <a:tr h="75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C B/C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1,14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1,13</a:t>
                      </a:r>
                    </a:p>
                  </a:txBody>
                  <a:tcPr/>
                </a:tc>
              </a:tr>
              <a:tr h="75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Periodo</a:t>
                      </a:r>
                      <a:r>
                        <a:rPr lang="es-EC" baseline="0" dirty="0" smtClean="0"/>
                        <a:t> de Recuperación</a:t>
                      </a:r>
                      <a:endParaRPr lang="es-EC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 año 7 meses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 años 7 meses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363680" y="1230952"/>
            <a:ext cx="5800608" cy="75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>
                <a:solidFill>
                  <a:schemeClr val="accent3">
                    <a:lumMod val="50000"/>
                  </a:schemeClr>
                </a:solidFill>
              </a:rPr>
              <a:t>Evaluación Financiera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1592" y="510872"/>
            <a:ext cx="7024744" cy="757888"/>
          </a:xfrm>
        </p:spPr>
        <p:txBody>
          <a:bodyPr/>
          <a:lstStyle/>
          <a:p>
            <a:r>
              <a:rPr lang="es-EC" b="1" dirty="0" smtClean="0">
                <a:solidFill>
                  <a:schemeClr val="tx1"/>
                </a:solidFill>
              </a:rPr>
              <a:t>Estudio Financiero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6637468" cy="1362075"/>
          </a:xfrm>
        </p:spPr>
        <p:txBody>
          <a:bodyPr>
            <a:noAutofit/>
          </a:bodyPr>
          <a:lstStyle/>
          <a:p>
            <a:pPr algn="ctr"/>
            <a:r>
              <a:rPr lang="es-EC" sz="4400" b="1" dirty="0" smtClean="0">
                <a:solidFill>
                  <a:schemeClr val="accent3">
                    <a:lumMod val="50000"/>
                  </a:schemeClr>
                </a:solidFill>
              </a:rPr>
              <a:t>Conclusiones y Recomendaciones</a:t>
            </a:r>
            <a:endParaRPr lang="es-EC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512676"/>
            <a:ext cx="7824869" cy="586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4509120"/>
            <a:ext cx="4116201" cy="1362075"/>
          </a:xfrm>
          <a:solidFill>
            <a:schemeClr val="bg2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C" sz="4800" b="1" dirty="0" smtClean="0">
                <a:solidFill>
                  <a:schemeClr val="accent5">
                    <a:lumMod val="50000"/>
                  </a:schemeClr>
                </a:solidFill>
              </a:rPr>
              <a:t>Gracias por su atención</a:t>
            </a:r>
            <a:endParaRPr lang="es-EC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3600" y="629816"/>
            <a:ext cx="7024744" cy="1143000"/>
          </a:xfrm>
        </p:spPr>
        <p:txBody>
          <a:bodyPr/>
          <a:lstStyle/>
          <a:p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Objetivos del Estudio</a:t>
            </a: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4977549" y="2609290"/>
            <a:ext cx="305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/>
              <a:t>OBJETIVO GENERAL</a:t>
            </a:r>
            <a:endParaRPr lang="es-EC" sz="2400" b="1" dirty="0"/>
          </a:p>
        </p:txBody>
      </p:sp>
      <p:sp>
        <p:nvSpPr>
          <p:cNvPr id="7" name="6 Pentágono"/>
          <p:cNvSpPr/>
          <p:nvPr/>
        </p:nvSpPr>
        <p:spPr>
          <a:xfrm>
            <a:off x="1121201" y="2265892"/>
            <a:ext cx="3672408" cy="1235116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Factibilidad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Poner en marcha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Niños de 0-10 años</a:t>
            </a:r>
          </a:p>
        </p:txBody>
      </p:sp>
      <p:sp>
        <p:nvSpPr>
          <p:cNvPr id="9" name="8 Pentágono"/>
          <p:cNvSpPr/>
          <p:nvPr/>
        </p:nvSpPr>
        <p:spPr>
          <a:xfrm>
            <a:off x="1121201" y="3861048"/>
            <a:ext cx="3856348" cy="165618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Estudio de Mercado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Estudio Técnico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Permisos y requerimientos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Estudio Financiero</a:t>
            </a:r>
          </a:p>
          <a:p>
            <a:pPr algn="ctr"/>
            <a:endParaRPr lang="es-EC" dirty="0" smtClean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53649" y="425418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OBJETIVOS ESPECÍFICOS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8905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757888"/>
          </a:xfrm>
        </p:spPr>
        <p:txBody>
          <a:bodyPr/>
          <a:lstStyle/>
          <a:p>
            <a:r>
              <a:rPr lang="es-EC" b="1" dirty="0" smtClean="0">
                <a:solidFill>
                  <a:schemeClr val="tx1"/>
                </a:solidFill>
              </a:rPr>
              <a:t>Estudio Financiero</a:t>
            </a: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281579"/>
              </p:ext>
            </p:extLst>
          </p:nvPr>
        </p:nvGraphicFramePr>
        <p:xfrm>
          <a:off x="1042988" y="2159744"/>
          <a:ext cx="6777036" cy="386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796"/>
                <a:gridCol w="3384376"/>
                <a:gridCol w="1807864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Presupuesto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Inversión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Activos Fijos</a:t>
                      </a:r>
                    </a:p>
                    <a:p>
                      <a:r>
                        <a:rPr lang="es-EC" dirty="0" smtClean="0"/>
                        <a:t>Capital de Trabajo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$ 3.510</a:t>
                      </a:r>
                    </a:p>
                    <a:p>
                      <a:r>
                        <a:rPr lang="es-EC" dirty="0" smtClean="0"/>
                        <a:t>$ 1.294,58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Operación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Ingresos</a:t>
                      </a:r>
                    </a:p>
                    <a:p>
                      <a:r>
                        <a:rPr lang="es-EC" dirty="0" smtClean="0"/>
                        <a:t>Egresos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$ 45.139,25</a:t>
                      </a:r>
                    </a:p>
                    <a:p>
                      <a:r>
                        <a:rPr lang="es-EC" dirty="0" smtClean="0"/>
                        <a:t>$ 43.083,71</a:t>
                      </a:r>
                    </a:p>
                  </a:txBody>
                  <a:tcPr/>
                </a:tc>
              </a:tr>
              <a:tr h="75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Punto de Equilibrio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1632</a:t>
                      </a:r>
                      <a:r>
                        <a:rPr lang="es-EC" baseline="0" dirty="0" smtClean="0"/>
                        <a:t> unid.</a:t>
                      </a:r>
                    </a:p>
                    <a:p>
                      <a:r>
                        <a:rPr lang="es-EC" baseline="0" dirty="0" smtClean="0"/>
                        <a:t>$ 31.748</a:t>
                      </a:r>
                      <a:endParaRPr lang="es-EC" dirty="0" smtClean="0"/>
                    </a:p>
                  </a:txBody>
                  <a:tcPr/>
                </a:tc>
              </a:tr>
              <a:tr h="75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Estados Financieros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Balance de Resultados (p)</a:t>
                      </a:r>
                    </a:p>
                    <a:p>
                      <a:r>
                        <a:rPr lang="es-EC" dirty="0" smtClean="0"/>
                        <a:t>Balance de Resultados (in)</a:t>
                      </a:r>
                    </a:p>
                    <a:p>
                      <a:r>
                        <a:rPr lang="es-EC" dirty="0" smtClean="0"/>
                        <a:t>Flujo de Fondos (p)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Flujo de Fondos (in)</a:t>
                      </a:r>
                    </a:p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$ 2.826,48</a:t>
                      </a:r>
                    </a:p>
                    <a:p>
                      <a:r>
                        <a:rPr lang="es-EC" dirty="0" smtClean="0"/>
                        <a:t>$ 2.522,69</a:t>
                      </a:r>
                    </a:p>
                    <a:p>
                      <a:r>
                        <a:rPr lang="es-EC" dirty="0" smtClean="0"/>
                        <a:t>$ 3.581,</a:t>
                      </a:r>
                      <a:r>
                        <a:rPr lang="es-EC" baseline="0" dirty="0" smtClean="0"/>
                        <a:t> 98</a:t>
                      </a:r>
                    </a:p>
                    <a:p>
                      <a:r>
                        <a:rPr lang="es-EC" dirty="0" smtClean="0"/>
                        <a:t>$ 1.376, 57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115616" y="1374968"/>
            <a:ext cx="5800608" cy="75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>
                <a:solidFill>
                  <a:schemeClr val="accent3">
                    <a:lumMod val="50000"/>
                  </a:schemeClr>
                </a:solidFill>
              </a:rPr>
              <a:t>Presupuestos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59898"/>
            <a:ext cx="2913112" cy="23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13792"/>
            <a:ext cx="7024744" cy="1143000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Identificación del Producto</a:t>
            </a: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9682" y="1772816"/>
            <a:ext cx="6777317" cy="139338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s-EC" dirty="0" smtClean="0"/>
              <a:t>Prendas y Artículos en varios diseños de acuerdo a preferencias.</a:t>
            </a:r>
          </a:p>
          <a:p>
            <a:pPr>
              <a:buClr>
                <a:srgbClr val="002060"/>
              </a:buClr>
            </a:pPr>
            <a:r>
              <a:rPr lang="es-ES" dirty="0" smtClean="0"/>
              <a:t>Producto </a:t>
            </a:r>
            <a:r>
              <a:rPr lang="es-ES" dirty="0"/>
              <a:t>de larga </a:t>
            </a:r>
            <a:r>
              <a:rPr lang="es-ES" dirty="0" smtClean="0"/>
              <a:t>duración.</a:t>
            </a:r>
            <a:endParaRPr lang="es-EC" dirty="0"/>
          </a:p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611560" y="4365103"/>
            <a:ext cx="1440160" cy="7200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USO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300192" y="5373216"/>
            <a:ext cx="1440160" cy="7200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EFECTO</a:t>
            </a:r>
            <a:endParaRPr lang="es-EC" b="1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780">
            <a:off x="6286769" y="3220696"/>
            <a:ext cx="1971400" cy="200481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4028">
            <a:off x="4489719" y="3783878"/>
            <a:ext cx="2078767" cy="1882531"/>
          </a:xfrm>
          <a:prstGeom prst="rect">
            <a:avLst/>
          </a:prstGeom>
        </p:spPr>
      </p:pic>
      <p:pic>
        <p:nvPicPr>
          <p:cNvPr id="9" name="Picture 2" descr="C:\Users\MARIA FERNANDA\Pictures\Slide Shows\cjto niñ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69" y="1052736"/>
            <a:ext cx="1403987" cy="14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A FERNANDA\Pictures\Slide Shows\cjto niñ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1" y="5085184"/>
            <a:ext cx="1378843" cy="13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0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043490" y="1412776"/>
            <a:ext cx="7024744" cy="757888"/>
          </a:xfrm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chemeClr val="accent3">
                    <a:lumMod val="50000"/>
                  </a:schemeClr>
                </a:solidFill>
              </a:rPr>
              <a:t>Metodología de Investigación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868738"/>
              </p:ext>
            </p:extLst>
          </p:nvPr>
        </p:nvGraphicFramePr>
        <p:xfrm>
          <a:off x="1042988" y="2324100"/>
          <a:ext cx="6777038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Elemento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Detalle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Tipo de Investigación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Concluyente - Descriptiva 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Técnica</a:t>
                      </a:r>
                      <a:r>
                        <a:rPr lang="es-EC" baseline="0" dirty="0" smtClean="0"/>
                        <a:t> de recolección de datos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Primarias – Secundarias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Segmento Objetivo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Niños de 0 a 10 años de</a:t>
                      </a:r>
                      <a:r>
                        <a:rPr lang="es-EC" baseline="0" dirty="0" smtClean="0"/>
                        <a:t> 4 Barrios de Quito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Tamaño del Universo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18.013 (muestreo)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Prueba de aciertos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90%</a:t>
                      </a:r>
                      <a:r>
                        <a:rPr lang="es-EC" baseline="0" dirty="0" smtClean="0"/>
                        <a:t> Si 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Procesamiento de datos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SPSS 18</a:t>
                      </a:r>
                      <a:r>
                        <a:rPr lang="es-EC" baseline="0" dirty="0" smtClean="0"/>
                        <a:t> y Office 2010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6 Título"/>
          <p:cNvSpPr txBox="1">
            <a:spLocks/>
          </p:cNvSpPr>
          <p:nvPr/>
        </p:nvSpPr>
        <p:spPr>
          <a:xfrm>
            <a:off x="611560" y="620688"/>
            <a:ext cx="7024744" cy="75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solidFill>
                  <a:schemeClr val="tx2">
                    <a:lumMod val="50000"/>
                  </a:schemeClr>
                </a:solidFill>
              </a:rPr>
              <a:t>Determinación de la Demanda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8"/>
          <a:stretch/>
        </p:blipFill>
        <p:spPr bwMode="auto">
          <a:xfrm>
            <a:off x="5148064" y="4967734"/>
            <a:ext cx="3456384" cy="14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9628" y="332656"/>
            <a:ext cx="7024744" cy="1143000"/>
          </a:xfrm>
        </p:spPr>
        <p:txBody>
          <a:bodyPr/>
          <a:lstStyle/>
          <a:p>
            <a:r>
              <a:rPr lang="es-EC" dirty="0" smtClean="0">
                <a:solidFill>
                  <a:schemeClr val="accent3">
                    <a:lumMod val="50000"/>
                  </a:schemeClr>
                </a:solidFill>
              </a:rPr>
              <a:t>Tamaño de la muestra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6777317" cy="1105348"/>
          </a:xfrm>
        </p:spPr>
        <p:txBody>
          <a:bodyPr/>
          <a:lstStyle/>
          <a:p>
            <a:r>
              <a:rPr lang="es-EC" dirty="0"/>
              <a:t>La fórmula utilizada para el cálculo es:</a:t>
            </a:r>
          </a:p>
          <a:p>
            <a:endParaRPr lang="es-EC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95665"/>
              </p:ext>
            </p:extLst>
          </p:nvPr>
        </p:nvGraphicFramePr>
        <p:xfrm>
          <a:off x="2267744" y="2132856"/>
          <a:ext cx="3960440" cy="102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cuación" r:id="rId4" imgW="1866900" imgH="457200" progId="Equation.3">
                  <p:embed/>
                </p:oleObj>
              </mc:Choice>
              <mc:Fallback>
                <p:oleObj name="Ecuación" r:id="rId4" imgW="18669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132856"/>
                        <a:ext cx="3960440" cy="102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700264"/>
              </p:ext>
            </p:extLst>
          </p:nvPr>
        </p:nvGraphicFramePr>
        <p:xfrm>
          <a:off x="1547664" y="3429000"/>
          <a:ext cx="5688520" cy="84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cuación" r:id="rId6" imgW="3276600" imgH="457200" progId="Equation.3">
                  <p:embed/>
                </p:oleObj>
              </mc:Choice>
              <mc:Fallback>
                <p:oleObj name="Ecuación" r:id="rId6" imgW="32766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429000"/>
                        <a:ext cx="5688520" cy="845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070466" y="501341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Probabilística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43608" y="5363924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Afijación proporcional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78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91938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6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7024744" cy="817160"/>
          </a:xfrm>
        </p:spPr>
        <p:txBody>
          <a:bodyPr>
            <a:normAutofit/>
          </a:bodyPr>
          <a:lstStyle/>
          <a:p>
            <a:r>
              <a:rPr lang="es-EC" b="1" dirty="0">
                <a:solidFill>
                  <a:schemeClr val="accent3">
                    <a:lumMod val="50000"/>
                  </a:schemeClr>
                </a:solidFill>
              </a:rPr>
              <a:t>Análisis de la Demanda</a:t>
            </a:r>
            <a:endParaRPr lang="es-EC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578353" y="908720"/>
            <a:ext cx="2565647" cy="519351"/>
          </a:xfrm>
          <a:prstGeom prst="wedgeEllipseCallout">
            <a:avLst>
              <a:gd name="adj1" fmla="val -22231"/>
              <a:gd name="adj2" fmla="val 93571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dirty="0" smtClean="0"/>
              <a:t>Bien necesario</a:t>
            </a:r>
            <a:endParaRPr lang="es-EC" dirty="0"/>
          </a:p>
        </p:txBody>
      </p:sp>
      <p:sp>
        <p:nvSpPr>
          <p:cNvPr id="8" name="7 Abrir corchete"/>
          <p:cNvSpPr/>
          <p:nvPr/>
        </p:nvSpPr>
        <p:spPr>
          <a:xfrm rot="16200000">
            <a:off x="4623830" y="2137791"/>
            <a:ext cx="108012" cy="6902897"/>
          </a:xfrm>
          <a:prstGeom prst="leftBracket">
            <a:avLst/>
          </a:prstGeom>
          <a:ln w="28575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2627784" y="5795972"/>
            <a:ext cx="451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Crecimiento continuo - 77 niños diarios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011327" y="1484784"/>
            <a:ext cx="2340234" cy="519351"/>
          </a:xfrm>
          <a:prstGeom prst="wedgeEllipseCallout">
            <a:avLst>
              <a:gd name="adj1" fmla="val 28085"/>
              <a:gd name="adj2" fmla="val 103928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C" dirty="0" smtClean="0"/>
              <a:t>Bienes finales</a:t>
            </a:r>
            <a:endParaRPr lang="es-EC" dirty="0"/>
          </a:p>
        </p:txBody>
      </p:sp>
      <p:sp>
        <p:nvSpPr>
          <p:cNvPr id="12" name="11 Explosión 1"/>
          <p:cNvSpPr/>
          <p:nvPr/>
        </p:nvSpPr>
        <p:spPr>
          <a:xfrm>
            <a:off x="-80029" y="3429000"/>
            <a:ext cx="2217222" cy="1296144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Elementos decisión de compra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28582" y="1444966"/>
            <a:ext cx="2808312" cy="1298377"/>
          </a:xfrm>
          <a:prstGeom prst="wedgeEllipseCallout">
            <a:avLst>
              <a:gd name="adj1" fmla="val 28085"/>
              <a:gd name="adj2" fmla="val 103928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Frecuencia de compra: 5,95 </a:t>
            </a:r>
            <a:r>
              <a:rPr lang="es-EC" dirty="0" smtClean="0"/>
              <a:t>veces al año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51443" y="2743343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12.231 niños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67544" y="6217567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/>
              <a:t>Mayo- Junio, Agosto y Diciembre ↑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99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83568" y="726896"/>
            <a:ext cx="7024744" cy="757888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accent3">
                    <a:lumMod val="50000"/>
                  </a:schemeClr>
                </a:solidFill>
              </a:rPr>
              <a:t>Gustos y preferencias</a:t>
            </a:r>
            <a:endParaRPr lang="es-EC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1" y="1484784"/>
            <a:ext cx="6751471" cy="450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xplosión 1"/>
          <p:cNvSpPr/>
          <p:nvPr/>
        </p:nvSpPr>
        <p:spPr>
          <a:xfrm>
            <a:off x="575556" y="1772816"/>
            <a:ext cx="1944216" cy="1152128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Porqué compra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9" name="8 Explosión 1"/>
          <p:cNvSpPr/>
          <p:nvPr/>
        </p:nvSpPr>
        <p:spPr>
          <a:xfrm>
            <a:off x="2672172" y="1349152"/>
            <a:ext cx="1944216" cy="1152128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Dónde compra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9 Explosión 1"/>
          <p:cNvSpPr/>
          <p:nvPr/>
        </p:nvSpPr>
        <p:spPr>
          <a:xfrm>
            <a:off x="6372200" y="1196752"/>
            <a:ext cx="2160240" cy="1152128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Cuándo compra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10 Explosión 1"/>
          <p:cNvSpPr/>
          <p:nvPr/>
        </p:nvSpPr>
        <p:spPr>
          <a:xfrm>
            <a:off x="727956" y="5013176"/>
            <a:ext cx="1944216" cy="1152128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Cómo compra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11 Explosión 1"/>
          <p:cNvSpPr/>
          <p:nvPr/>
        </p:nvSpPr>
        <p:spPr>
          <a:xfrm>
            <a:off x="3551403" y="5085184"/>
            <a:ext cx="1944216" cy="1152128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Quién compra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42077" y="285146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24,5%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355976" y="155679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67,9%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719397" y="216421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29,4%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84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24744" cy="1143000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accent3">
                    <a:lumMod val="50000"/>
                  </a:schemeClr>
                </a:solidFill>
              </a:rPr>
              <a:t>Proyección de la Demanda</a:t>
            </a:r>
            <a:endParaRPr lang="es-EC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472796"/>
              </p:ext>
            </p:extLst>
          </p:nvPr>
        </p:nvGraphicFramePr>
        <p:xfrm>
          <a:off x="1000524" y="1844824"/>
          <a:ext cx="244889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02"/>
                <a:gridCol w="14837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Años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Población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2001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39.262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2010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78.915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2015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108.829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2020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144.815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3556242" y="2951465"/>
            <a:ext cx="1909398" cy="64633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/>
              <a:t>% de niños por </a:t>
            </a:r>
            <a:r>
              <a:rPr lang="es-EC" dirty="0" smtClean="0"/>
              <a:t>zona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93432" y="1634996"/>
            <a:ext cx="141897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 err="1" smtClean="0"/>
              <a:t>Quitumbe</a:t>
            </a:r>
            <a:endParaRPr lang="es-EC" sz="2000" b="1" dirty="0" smtClean="0"/>
          </a:p>
          <a:p>
            <a:endParaRPr lang="es-EC" sz="2000" b="1" dirty="0"/>
          </a:p>
        </p:txBody>
      </p:sp>
      <p:sp>
        <p:nvSpPr>
          <p:cNvPr id="11" name="10 Flecha derecha"/>
          <p:cNvSpPr/>
          <p:nvPr/>
        </p:nvSpPr>
        <p:spPr>
          <a:xfrm rot="5400000">
            <a:off x="4045722" y="2523151"/>
            <a:ext cx="411806" cy="29732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Flecha derecha"/>
          <p:cNvSpPr/>
          <p:nvPr/>
        </p:nvSpPr>
        <p:spPr>
          <a:xfrm>
            <a:off x="5259737" y="3524047"/>
            <a:ext cx="411806" cy="29732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3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198345"/>
              </p:ext>
            </p:extLst>
          </p:nvPr>
        </p:nvGraphicFramePr>
        <p:xfrm>
          <a:off x="5753672" y="2391716"/>
          <a:ext cx="24488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3687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Edad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&gt; 1 año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0,61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1 a 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2,49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5 a 9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2,88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1001144" y="4245868"/>
            <a:ext cx="1152128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Universo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70157" y="4857872"/>
            <a:ext cx="648072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TC </a:t>
            </a:r>
            <a:endParaRPr lang="es-EC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771800" y="4221088"/>
            <a:ext cx="1152128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18.013</a:t>
            </a:r>
            <a:endParaRPr lang="es-EC" dirty="0"/>
          </a:p>
        </p:txBody>
      </p:sp>
      <p:sp>
        <p:nvSpPr>
          <p:cNvPr id="14" name="13 Flecha derecha"/>
          <p:cNvSpPr/>
          <p:nvPr/>
        </p:nvSpPr>
        <p:spPr>
          <a:xfrm>
            <a:off x="2287986" y="4245868"/>
            <a:ext cx="411806" cy="29732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4716844" y="4245868"/>
            <a:ext cx="954699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2021</a:t>
            </a:r>
            <a:endParaRPr lang="es-EC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372200" y="5042538"/>
            <a:ext cx="806855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2015</a:t>
            </a:r>
            <a:endParaRPr lang="es-EC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372200" y="5579948"/>
            <a:ext cx="806855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2020</a:t>
            </a:r>
            <a:endParaRPr lang="es-EC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372200" y="4488540"/>
            <a:ext cx="806855" cy="36933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2010</a:t>
            </a:r>
            <a:endParaRPr lang="es-EC" dirty="0"/>
          </a:p>
        </p:txBody>
      </p:sp>
      <p:sp>
        <p:nvSpPr>
          <p:cNvPr id="22" name="21 Flecha derecha"/>
          <p:cNvSpPr/>
          <p:nvPr/>
        </p:nvSpPr>
        <p:spPr>
          <a:xfrm>
            <a:off x="4102963" y="4257092"/>
            <a:ext cx="411806" cy="29732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4 Conector recto de flecha"/>
          <p:cNvCxnSpPr>
            <a:stCxn id="15" idx="2"/>
            <a:endCxn id="17" idx="0"/>
          </p:cNvCxnSpPr>
          <p:nvPr/>
        </p:nvCxnSpPr>
        <p:spPr>
          <a:xfrm flipH="1">
            <a:off x="5194193" y="4615200"/>
            <a:ext cx="1" cy="24267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7" idx="3"/>
            <a:endCxn id="21" idx="1"/>
          </p:cNvCxnSpPr>
          <p:nvPr/>
        </p:nvCxnSpPr>
        <p:spPr>
          <a:xfrm flipV="1">
            <a:off x="5518229" y="4673206"/>
            <a:ext cx="853971" cy="36933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7" idx="3"/>
            <a:endCxn id="19" idx="1"/>
          </p:cNvCxnSpPr>
          <p:nvPr/>
        </p:nvCxnSpPr>
        <p:spPr>
          <a:xfrm>
            <a:off x="5518229" y="5042538"/>
            <a:ext cx="853971" cy="18466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7" idx="3"/>
            <a:endCxn id="20" idx="1"/>
          </p:cNvCxnSpPr>
          <p:nvPr/>
        </p:nvCxnSpPr>
        <p:spPr>
          <a:xfrm>
            <a:off x="5518229" y="5042538"/>
            <a:ext cx="853971" cy="72207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Rectángulo"/>
              <p:cNvSpPr/>
              <p:nvPr/>
            </p:nvSpPr>
            <p:spPr>
              <a:xfrm>
                <a:off x="962672" y="4950205"/>
                <a:ext cx="341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2011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r>
                        <a:rPr lang="es-ES">
                          <a:latin typeface="Cambria Math"/>
                        </a:rPr>
                        <m:t>18.013</m:t>
                      </m:r>
                      <m:r>
                        <a:rPr lang="es-ES" i="1">
                          <a:latin typeface="Cambria Math"/>
                        </a:rPr>
                        <m:t>∗</m:t>
                      </m:r>
                      <m:r>
                        <a:rPr lang="es-ES">
                          <a:latin typeface="Cambria Math"/>
                        </a:rPr>
                        <m:t>(1+1,7%</m:t>
                      </m:r>
                      <m:r>
                        <a:rPr lang="es-ES" i="1">
                          <a:latin typeface="Cambria Math"/>
                        </a:rPr>
                        <m:t>∗</m:t>
                      </m:r>
                      <m:r>
                        <a:rPr lang="es-ES">
                          <a:latin typeface="Cambria Math"/>
                        </a:rPr>
                        <m:t>1)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8" name="2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72" y="4950205"/>
                <a:ext cx="341785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Rectángulo"/>
              <p:cNvSpPr/>
              <p:nvPr/>
            </p:nvSpPr>
            <p:spPr>
              <a:xfrm>
                <a:off x="1729847" y="5446839"/>
                <a:ext cx="19398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s-ES" b="1" i="1">
                              <a:latin typeface="Cambria Math"/>
                            </a:rPr>
                            <m:t>𝟐𝟎𝟏𝟏</m:t>
                          </m:r>
                        </m:sub>
                      </m:sSub>
                      <m:r>
                        <a:rPr lang="es-ES" b="1" i="1">
                          <a:latin typeface="Cambria Math"/>
                        </a:rPr>
                        <m:t>=</m:t>
                      </m:r>
                      <m:r>
                        <a:rPr lang="es-ES" b="1" i="1">
                          <a:latin typeface="Cambria Math"/>
                        </a:rPr>
                        <m:t>𝟏𝟖</m:t>
                      </m:r>
                      <m:r>
                        <a:rPr lang="es-ES" b="1" i="1">
                          <a:latin typeface="Cambria Math"/>
                        </a:rPr>
                        <m:t>.</m:t>
                      </m:r>
                      <m:r>
                        <a:rPr lang="es-ES" b="1" i="1">
                          <a:latin typeface="Cambria Math"/>
                        </a:rPr>
                        <m:t>𝟑𝟐𝟎</m:t>
                      </m:r>
                      <m:r>
                        <a:rPr lang="es-ES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9" name="2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847" y="5446839"/>
                <a:ext cx="193989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6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/>
          </p:nvPr>
        </p:nvSpPr>
        <p:spPr>
          <a:xfrm>
            <a:off x="787616" y="1124744"/>
            <a:ext cx="7024744" cy="685880"/>
          </a:xfrm>
        </p:spPr>
        <p:txBody>
          <a:bodyPr>
            <a:normAutofit/>
          </a:bodyPr>
          <a:lstStyle/>
          <a:p>
            <a:r>
              <a:rPr lang="es-EC" sz="3200" dirty="0" smtClean="0">
                <a:solidFill>
                  <a:schemeClr val="accent3">
                    <a:lumMod val="50000"/>
                  </a:schemeClr>
                </a:solidFill>
              </a:rPr>
              <a:t>Análisis de la Oferta</a:t>
            </a:r>
            <a:endParaRPr lang="es-EC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3 Marcador de fecha"/>
          <p:cNvSpPr txBox="1">
            <a:spLocks/>
          </p:cNvSpPr>
          <p:nvPr/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B7EAE1-CAAC-4AEF-919E-158692B1E55E}" type="datetime4">
              <a:rPr lang="en-US" smtClean="0"/>
              <a:pPr/>
              <a:t>April 20, 2012</a:t>
            </a:fld>
            <a:endParaRPr lang="en-US"/>
          </a:p>
        </p:txBody>
      </p:sp>
      <p:sp>
        <p:nvSpPr>
          <p:cNvPr id="10" name="5 Marcador de número de diapositiva"/>
          <p:cNvSpPr txBox="1">
            <a:spLocks/>
          </p:cNvSpPr>
          <p:nvPr/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6 Título"/>
          <p:cNvSpPr txBox="1">
            <a:spLocks/>
          </p:cNvSpPr>
          <p:nvPr/>
        </p:nvSpPr>
        <p:spPr>
          <a:xfrm>
            <a:off x="611560" y="620688"/>
            <a:ext cx="7024744" cy="75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solidFill>
                  <a:schemeClr val="tx2">
                    <a:lumMod val="50000"/>
                  </a:schemeClr>
                </a:solidFill>
              </a:rPr>
              <a:t>Determinación de la Oferta</a:t>
            </a:r>
            <a:endParaRPr lang="es-EC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58" y="2028342"/>
            <a:ext cx="3920938" cy="39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Llamada de flecha cuádruple"/>
          <p:cNvSpPr/>
          <p:nvPr/>
        </p:nvSpPr>
        <p:spPr>
          <a:xfrm rot="21085824">
            <a:off x="395536" y="4850039"/>
            <a:ext cx="3296348" cy="1872208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Oferta competitiva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3" name="12 Pentágono"/>
          <p:cNvSpPr/>
          <p:nvPr/>
        </p:nvSpPr>
        <p:spPr>
          <a:xfrm>
            <a:off x="6804248" y="1628800"/>
            <a:ext cx="1944216" cy="104187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Proveedores fuera (+)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611560" y="2780928"/>
            <a:ext cx="270379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899592" y="2521189"/>
            <a:ext cx="0" cy="91071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1403648" y="2548021"/>
            <a:ext cx="0" cy="5209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467544" y="3356992"/>
            <a:ext cx="143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Estadounidenses y Panameños (1993</a:t>
            </a:r>
            <a:r>
              <a:rPr lang="es-EC" sz="1400" dirty="0" smtClean="0"/>
              <a:t>)</a:t>
            </a:r>
            <a:endParaRPr lang="es-EC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043608" y="1826240"/>
            <a:ext cx="1432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Chinos y Colombianos (2008</a:t>
            </a:r>
            <a:r>
              <a:rPr lang="es-EC" sz="1400" dirty="0" smtClean="0"/>
              <a:t>)</a:t>
            </a:r>
            <a:endParaRPr lang="es-EC" sz="1400" dirty="0"/>
          </a:p>
        </p:txBody>
      </p:sp>
      <p:cxnSp>
        <p:nvCxnSpPr>
          <p:cNvPr id="26" name="25 Conector recto"/>
          <p:cNvCxnSpPr/>
          <p:nvPr/>
        </p:nvCxnSpPr>
        <p:spPr>
          <a:xfrm>
            <a:off x="2555776" y="2564904"/>
            <a:ext cx="0" cy="5209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987722" y="2996952"/>
            <a:ext cx="143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Corporación Mucho Mejor Ecuador </a:t>
            </a:r>
            <a:r>
              <a:rPr lang="es-EC" sz="1400" dirty="0" smtClean="0"/>
              <a:t>(2005)</a:t>
            </a:r>
            <a:endParaRPr lang="es-EC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588224" y="4837454"/>
            <a:ext cx="1996250" cy="1687890"/>
          </a:xfrm>
          <a:prstGeom prst="teardrop">
            <a:avLst>
              <a:gd name="adj" fmla="val 110015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C" sz="1200" dirty="0"/>
              <a:t>Precios muy elevados, falta de variedad, mercadería dispersa, sin </a:t>
            </a:r>
            <a:r>
              <a:rPr lang="es-EC" sz="1200" dirty="0" err="1"/>
              <a:t>tallaje</a:t>
            </a:r>
            <a:r>
              <a:rPr lang="es-EC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3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alizado 4">
      <a:dk1>
        <a:sysClr val="windowText" lastClr="000000"/>
      </a:dk1>
      <a:lt1>
        <a:sysClr val="window" lastClr="FFFFFF"/>
      </a:lt1>
      <a:dk2>
        <a:srgbClr val="3E3D2D"/>
      </a:dk2>
      <a:lt2>
        <a:srgbClr val="E8E9DF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1830</TotalTime>
  <Words>972</Words>
  <Application>Microsoft Office PowerPoint</Application>
  <PresentationFormat>Presentación en pantalla (4:3)</PresentationFormat>
  <Paragraphs>277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Austin</vt:lpstr>
      <vt:lpstr>Ecuación</vt:lpstr>
      <vt:lpstr>Presentación de PowerPoint</vt:lpstr>
      <vt:lpstr>Objetivos del Estudio</vt:lpstr>
      <vt:lpstr>Identificación del Producto</vt:lpstr>
      <vt:lpstr>Metodología de Investigación</vt:lpstr>
      <vt:lpstr>Tamaño de la muestra</vt:lpstr>
      <vt:lpstr>Análisis de la Demanda</vt:lpstr>
      <vt:lpstr>Gustos y preferencias</vt:lpstr>
      <vt:lpstr>Proyección de la Demanda</vt:lpstr>
      <vt:lpstr>Análisis de la Oferta</vt:lpstr>
      <vt:lpstr>Proyección de la Oferta</vt:lpstr>
      <vt:lpstr>Demanda Insatisfecha</vt:lpstr>
      <vt:lpstr>Cadena de Valor</vt:lpstr>
      <vt:lpstr>Base Legal</vt:lpstr>
      <vt:lpstr>Razón Social, logotipo, slogan</vt:lpstr>
      <vt:lpstr>Presentación de PowerPoint</vt:lpstr>
      <vt:lpstr>Presentación de PowerPoint</vt:lpstr>
      <vt:lpstr>Estudio Financiero</vt:lpstr>
      <vt:lpstr>Conclusiones y Recomendaciones</vt:lpstr>
      <vt:lpstr>Gracias por su atención</vt:lpstr>
      <vt:lpstr>Estudio Financiero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POLITÉCNICA DEL EJÉRCITO</dc:title>
  <dc:creator>MARIA FERNANDA</dc:creator>
  <cp:lastModifiedBy>MARIA FERNANDA</cp:lastModifiedBy>
  <cp:revision>95</cp:revision>
  <dcterms:created xsi:type="dcterms:W3CDTF">2012-03-09T02:08:00Z</dcterms:created>
  <dcterms:modified xsi:type="dcterms:W3CDTF">2012-04-20T14:55:24Z</dcterms:modified>
</cp:coreProperties>
</file>