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handoutMasterIdLst>
    <p:handoutMasterId r:id="rId44"/>
  </p:handoutMasterIdLst>
  <p:sldIdLst>
    <p:sldId id="291" r:id="rId2"/>
    <p:sldId id="292" r:id="rId3"/>
    <p:sldId id="257" r:id="rId4"/>
    <p:sldId id="258" r:id="rId5"/>
    <p:sldId id="259" r:id="rId6"/>
    <p:sldId id="260" r:id="rId7"/>
    <p:sldId id="266" r:id="rId8"/>
    <p:sldId id="265" r:id="rId9"/>
    <p:sldId id="262" r:id="rId10"/>
    <p:sldId id="267" r:id="rId11"/>
    <p:sldId id="269" r:id="rId12"/>
    <p:sldId id="29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8" r:id="rId21"/>
    <p:sldId id="270" r:id="rId22"/>
    <p:sldId id="294" r:id="rId23"/>
    <p:sldId id="279" r:id="rId24"/>
    <p:sldId id="296" r:id="rId25"/>
    <p:sldId id="280" r:id="rId26"/>
    <p:sldId id="297" r:id="rId27"/>
    <p:sldId id="281" r:id="rId28"/>
    <p:sldId id="299" r:id="rId29"/>
    <p:sldId id="283" r:id="rId30"/>
    <p:sldId id="300" r:id="rId31"/>
    <p:sldId id="301" r:id="rId32"/>
    <p:sldId id="304" r:id="rId33"/>
    <p:sldId id="306" r:id="rId34"/>
    <p:sldId id="277" r:id="rId35"/>
    <p:sldId id="278" r:id="rId36"/>
    <p:sldId id="271" r:id="rId37"/>
    <p:sldId id="272" r:id="rId38"/>
    <p:sldId id="273" r:id="rId39"/>
    <p:sldId id="274" r:id="rId40"/>
    <p:sldId id="275" r:id="rId41"/>
    <p:sldId id="295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09" autoAdjust="0"/>
  </p:normalViewPr>
  <p:slideViewPr>
    <p:cSldViewPr>
      <p:cViewPr>
        <p:scale>
          <a:sx n="70" d="100"/>
          <a:sy n="70" d="100"/>
        </p:scale>
        <p:origin x="-116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8D7E4-A611-41F2-BB72-207638C9FFA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F825C1B-CF70-4E49-A7F6-B045E8D2F4D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SISTEMA AVL</a:t>
          </a:r>
          <a:endParaRPr lang="es-EC" dirty="0"/>
        </a:p>
      </dgm:t>
    </dgm:pt>
    <dgm:pt modelId="{D56648E2-E2EE-424D-9775-380E4EFA5F72}" type="parTrans" cxnId="{8D5205EE-ABF5-4327-A524-BD07C6213D8C}">
      <dgm:prSet/>
      <dgm:spPr/>
      <dgm:t>
        <a:bodyPr/>
        <a:lstStyle/>
        <a:p>
          <a:endParaRPr lang="es-EC"/>
        </a:p>
      </dgm:t>
    </dgm:pt>
    <dgm:pt modelId="{E606181A-6DB1-4852-997D-D426D4C93003}" type="sibTrans" cxnId="{8D5205EE-ABF5-4327-A524-BD07C6213D8C}">
      <dgm:prSet/>
      <dgm:spPr/>
      <dgm:t>
        <a:bodyPr/>
        <a:lstStyle/>
        <a:p>
          <a:endParaRPr lang="es-EC"/>
        </a:p>
      </dgm:t>
    </dgm:pt>
    <dgm:pt modelId="{543A65C8-AA9B-4237-A4E1-867800AC193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0569CD9-8B57-496C-BDA4-44CEC5105BF8}" type="parTrans" cxnId="{82085410-628E-4AC5-8316-8DF53E090D84}">
      <dgm:prSet/>
      <dgm:spPr/>
      <dgm:t>
        <a:bodyPr/>
        <a:lstStyle/>
        <a:p>
          <a:endParaRPr lang="es-EC"/>
        </a:p>
      </dgm:t>
    </dgm:pt>
    <dgm:pt modelId="{0414423E-A0DA-4117-98B0-1A76B1817798}" type="sibTrans" cxnId="{82085410-628E-4AC5-8316-8DF53E090D84}">
      <dgm:prSet/>
      <dgm:spPr/>
      <dgm:t>
        <a:bodyPr/>
        <a:lstStyle/>
        <a:p>
          <a:endParaRPr lang="es-EC"/>
        </a:p>
      </dgm:t>
    </dgm:pt>
    <dgm:pt modelId="{824E3C6B-0B6B-48A7-92B8-4038AF96862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D3AC9A6-F8A9-4ED5-8799-E364EA337730}" type="parTrans" cxnId="{8E94CB06-A284-40C8-A854-59C4B304805E}">
      <dgm:prSet/>
      <dgm:spPr/>
      <dgm:t>
        <a:bodyPr/>
        <a:lstStyle/>
        <a:p>
          <a:endParaRPr lang="es-EC"/>
        </a:p>
      </dgm:t>
    </dgm:pt>
    <dgm:pt modelId="{4AF19C02-C97B-4A0C-9343-FF0B1C35EDAE}" type="sibTrans" cxnId="{8E94CB06-A284-40C8-A854-59C4B304805E}">
      <dgm:prSet/>
      <dgm:spPr/>
      <dgm:t>
        <a:bodyPr/>
        <a:lstStyle/>
        <a:p>
          <a:endParaRPr lang="es-EC"/>
        </a:p>
      </dgm:t>
    </dgm:pt>
    <dgm:pt modelId="{D025E139-819E-4F92-A681-C79978107B35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44AE295-8EAC-4F07-96A4-55D8C6BB14DF}" type="sibTrans" cxnId="{33C9EFC0-99FB-43C1-9E20-25F19DEE5296}">
      <dgm:prSet/>
      <dgm:spPr/>
      <dgm:t>
        <a:bodyPr/>
        <a:lstStyle/>
        <a:p>
          <a:endParaRPr lang="es-EC"/>
        </a:p>
      </dgm:t>
    </dgm:pt>
    <dgm:pt modelId="{45685556-1010-4753-9791-633B7876306F}" type="parTrans" cxnId="{33C9EFC0-99FB-43C1-9E20-25F19DEE5296}">
      <dgm:prSet/>
      <dgm:spPr/>
      <dgm:t>
        <a:bodyPr/>
        <a:lstStyle/>
        <a:p>
          <a:endParaRPr lang="es-EC"/>
        </a:p>
      </dgm:t>
    </dgm:pt>
    <dgm:pt modelId="{105A7476-C413-43BB-B512-820A9591BB99}" type="pres">
      <dgm:prSet presAssocID="{0BE8D7E4-A611-41F2-BB72-207638C9FF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4E75BA-D3F1-4F5F-9AB8-A496F6FE0E52}" type="pres">
      <dgm:prSet presAssocID="{4F825C1B-CF70-4E49-A7F6-B045E8D2F4D5}" presName="centerShape" presStyleLbl="node0" presStyleIdx="0" presStyleCnt="1"/>
      <dgm:spPr/>
      <dgm:t>
        <a:bodyPr/>
        <a:lstStyle/>
        <a:p>
          <a:endParaRPr lang="es-EC"/>
        </a:p>
      </dgm:t>
    </dgm:pt>
    <dgm:pt modelId="{82C00DE0-871C-4522-ADDB-373C6C7455D5}" type="pres">
      <dgm:prSet presAssocID="{543A65C8-AA9B-4237-A4E1-867800AC19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3434A-76F8-4461-88E7-AB8B115DFA35}" type="pres">
      <dgm:prSet presAssocID="{543A65C8-AA9B-4237-A4E1-867800AC1930}" presName="dummy" presStyleCnt="0"/>
      <dgm:spPr/>
    </dgm:pt>
    <dgm:pt modelId="{9248A0BD-52E0-4A63-87FA-CBBAF85CC108}" type="pres">
      <dgm:prSet presAssocID="{0414423E-A0DA-4117-98B0-1A76B181779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81B92B3-C09D-4F12-A428-7C2C5EBCF8C2}" type="pres">
      <dgm:prSet presAssocID="{D025E139-819E-4F92-A681-C79978107B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B9EBB-C6C1-4619-A4DD-F17840075F23}" type="pres">
      <dgm:prSet presAssocID="{D025E139-819E-4F92-A681-C79978107B35}" presName="dummy" presStyleCnt="0"/>
      <dgm:spPr/>
    </dgm:pt>
    <dgm:pt modelId="{81305101-F5BA-4FC9-93E0-4A8608516244}" type="pres">
      <dgm:prSet presAssocID="{544AE295-8EAC-4F07-96A4-55D8C6BB14D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50DFB84-3D52-424F-99E6-D8BB35A30361}" type="pres">
      <dgm:prSet presAssocID="{824E3C6B-0B6B-48A7-92B8-4038AF9686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E9A5C7-41A9-4C67-B9EE-BDFC950D140C}" type="pres">
      <dgm:prSet presAssocID="{824E3C6B-0B6B-48A7-92B8-4038AF96862D}" presName="dummy" presStyleCnt="0"/>
      <dgm:spPr/>
    </dgm:pt>
    <dgm:pt modelId="{B508B866-38E5-4374-A324-8F1E4B715110}" type="pres">
      <dgm:prSet presAssocID="{4AF19C02-C97B-4A0C-9343-FF0B1C35EDAE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56CA58B9-EAA6-4BCE-B1DA-91C645C3CC5E}" type="presOf" srcId="{544AE295-8EAC-4F07-96A4-55D8C6BB14DF}" destId="{81305101-F5BA-4FC9-93E0-4A8608516244}" srcOrd="0" destOrd="0" presId="urn:microsoft.com/office/officeart/2005/8/layout/radial6"/>
    <dgm:cxn modelId="{82085410-628E-4AC5-8316-8DF53E090D84}" srcId="{4F825C1B-CF70-4E49-A7F6-B045E8D2F4D5}" destId="{543A65C8-AA9B-4237-A4E1-867800AC1930}" srcOrd="0" destOrd="0" parTransId="{50569CD9-8B57-496C-BDA4-44CEC5105BF8}" sibTransId="{0414423E-A0DA-4117-98B0-1A76B1817798}"/>
    <dgm:cxn modelId="{8E94CB06-A284-40C8-A854-59C4B304805E}" srcId="{4F825C1B-CF70-4E49-A7F6-B045E8D2F4D5}" destId="{824E3C6B-0B6B-48A7-92B8-4038AF96862D}" srcOrd="2" destOrd="0" parTransId="{CD3AC9A6-F8A9-4ED5-8799-E364EA337730}" sibTransId="{4AF19C02-C97B-4A0C-9343-FF0B1C35EDAE}"/>
    <dgm:cxn modelId="{368D4D20-2988-4A0B-A2FA-3279540CF76B}" type="presOf" srcId="{824E3C6B-0B6B-48A7-92B8-4038AF96862D}" destId="{C50DFB84-3D52-424F-99E6-D8BB35A30361}" srcOrd="0" destOrd="0" presId="urn:microsoft.com/office/officeart/2005/8/layout/radial6"/>
    <dgm:cxn modelId="{104FF96B-CFD5-4237-AF39-103A26D68767}" type="presOf" srcId="{0414423E-A0DA-4117-98B0-1A76B1817798}" destId="{9248A0BD-52E0-4A63-87FA-CBBAF85CC108}" srcOrd="0" destOrd="0" presId="urn:microsoft.com/office/officeart/2005/8/layout/radial6"/>
    <dgm:cxn modelId="{6FB18B85-39B8-4647-8E41-48E10FF966C2}" type="presOf" srcId="{4F825C1B-CF70-4E49-A7F6-B045E8D2F4D5}" destId="{AA4E75BA-D3F1-4F5F-9AB8-A496F6FE0E52}" srcOrd="0" destOrd="0" presId="urn:microsoft.com/office/officeart/2005/8/layout/radial6"/>
    <dgm:cxn modelId="{852D5CE8-F5A1-47B9-99A7-AB768041E4D2}" type="presOf" srcId="{4AF19C02-C97B-4A0C-9343-FF0B1C35EDAE}" destId="{B508B866-38E5-4374-A324-8F1E4B715110}" srcOrd="0" destOrd="0" presId="urn:microsoft.com/office/officeart/2005/8/layout/radial6"/>
    <dgm:cxn modelId="{33C9EFC0-99FB-43C1-9E20-25F19DEE5296}" srcId="{4F825C1B-CF70-4E49-A7F6-B045E8D2F4D5}" destId="{D025E139-819E-4F92-A681-C79978107B35}" srcOrd="1" destOrd="0" parTransId="{45685556-1010-4753-9791-633B7876306F}" sibTransId="{544AE295-8EAC-4F07-96A4-55D8C6BB14DF}"/>
    <dgm:cxn modelId="{8D5205EE-ABF5-4327-A524-BD07C6213D8C}" srcId="{0BE8D7E4-A611-41F2-BB72-207638C9FFA9}" destId="{4F825C1B-CF70-4E49-A7F6-B045E8D2F4D5}" srcOrd="0" destOrd="0" parTransId="{D56648E2-E2EE-424D-9775-380E4EFA5F72}" sibTransId="{E606181A-6DB1-4852-997D-D426D4C93003}"/>
    <dgm:cxn modelId="{5EF92880-B272-4D2B-B5D8-129B4C6C46F5}" type="presOf" srcId="{0BE8D7E4-A611-41F2-BB72-207638C9FFA9}" destId="{105A7476-C413-43BB-B512-820A9591BB99}" srcOrd="0" destOrd="0" presId="urn:microsoft.com/office/officeart/2005/8/layout/radial6"/>
    <dgm:cxn modelId="{E8FE1262-13D3-4275-86E5-5234AB2FF6E1}" type="presOf" srcId="{543A65C8-AA9B-4237-A4E1-867800AC1930}" destId="{82C00DE0-871C-4522-ADDB-373C6C7455D5}" srcOrd="0" destOrd="0" presId="urn:microsoft.com/office/officeart/2005/8/layout/radial6"/>
    <dgm:cxn modelId="{1229E789-371B-4347-B4D2-AACC34C68A6A}" type="presOf" srcId="{D025E139-819E-4F92-A681-C79978107B35}" destId="{F81B92B3-C09D-4F12-A428-7C2C5EBCF8C2}" srcOrd="0" destOrd="0" presId="urn:microsoft.com/office/officeart/2005/8/layout/radial6"/>
    <dgm:cxn modelId="{394F693E-EC8F-4656-B45B-5D6BCA305687}" type="presParOf" srcId="{105A7476-C413-43BB-B512-820A9591BB99}" destId="{AA4E75BA-D3F1-4F5F-9AB8-A496F6FE0E52}" srcOrd="0" destOrd="0" presId="urn:microsoft.com/office/officeart/2005/8/layout/radial6"/>
    <dgm:cxn modelId="{40926ED1-7446-4317-BBAC-56BC85E85E05}" type="presParOf" srcId="{105A7476-C413-43BB-B512-820A9591BB99}" destId="{82C00DE0-871C-4522-ADDB-373C6C7455D5}" srcOrd="1" destOrd="0" presId="urn:microsoft.com/office/officeart/2005/8/layout/radial6"/>
    <dgm:cxn modelId="{C8FA3AA8-6A49-463A-8114-243307B670DB}" type="presParOf" srcId="{105A7476-C413-43BB-B512-820A9591BB99}" destId="{3AF3434A-76F8-4461-88E7-AB8B115DFA35}" srcOrd="2" destOrd="0" presId="urn:microsoft.com/office/officeart/2005/8/layout/radial6"/>
    <dgm:cxn modelId="{C4926D22-25C6-4650-AEDD-91E46E7A207E}" type="presParOf" srcId="{105A7476-C413-43BB-B512-820A9591BB99}" destId="{9248A0BD-52E0-4A63-87FA-CBBAF85CC108}" srcOrd="3" destOrd="0" presId="urn:microsoft.com/office/officeart/2005/8/layout/radial6"/>
    <dgm:cxn modelId="{A8B268C7-CD11-4FD6-8743-8D0ADBE540C9}" type="presParOf" srcId="{105A7476-C413-43BB-B512-820A9591BB99}" destId="{F81B92B3-C09D-4F12-A428-7C2C5EBCF8C2}" srcOrd="4" destOrd="0" presId="urn:microsoft.com/office/officeart/2005/8/layout/radial6"/>
    <dgm:cxn modelId="{5690326A-F6B1-447D-A8CE-FC6CAA2F3BA5}" type="presParOf" srcId="{105A7476-C413-43BB-B512-820A9591BB99}" destId="{5F7B9EBB-C6C1-4619-A4DD-F17840075F23}" srcOrd="5" destOrd="0" presId="urn:microsoft.com/office/officeart/2005/8/layout/radial6"/>
    <dgm:cxn modelId="{35CCBA12-6AEC-46A9-B811-8FDFFE69BF96}" type="presParOf" srcId="{105A7476-C413-43BB-B512-820A9591BB99}" destId="{81305101-F5BA-4FC9-93E0-4A8608516244}" srcOrd="6" destOrd="0" presId="urn:microsoft.com/office/officeart/2005/8/layout/radial6"/>
    <dgm:cxn modelId="{20EB9009-A677-4907-B1BB-11700C09534D}" type="presParOf" srcId="{105A7476-C413-43BB-B512-820A9591BB99}" destId="{C50DFB84-3D52-424F-99E6-D8BB35A30361}" srcOrd="7" destOrd="0" presId="urn:microsoft.com/office/officeart/2005/8/layout/radial6"/>
    <dgm:cxn modelId="{B7CA807B-D3F3-414E-B40F-316A7D3191A5}" type="presParOf" srcId="{105A7476-C413-43BB-B512-820A9591BB99}" destId="{EFE9A5C7-41A9-4C67-B9EE-BDFC950D140C}" srcOrd="8" destOrd="0" presId="urn:microsoft.com/office/officeart/2005/8/layout/radial6"/>
    <dgm:cxn modelId="{724DA478-8FB6-4474-A59A-763D9AC0F654}" type="presParOf" srcId="{105A7476-C413-43BB-B512-820A9591BB99}" destId="{B508B866-38E5-4374-A324-8F1E4B71511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83E4A-61A6-4349-988D-27B4E02217C1}" type="doc">
      <dgm:prSet loTypeId="urn:microsoft.com/office/officeart/2005/8/layout/pyramid1" loCatId="pyramid" qsTypeId="urn:microsoft.com/office/officeart/2005/8/quickstyle/3d2" qsCatId="3D" csTypeId="urn:microsoft.com/office/officeart/2005/8/colors/accent1_4" csCatId="accent1" phldr="1"/>
      <dgm:spPr/>
    </dgm:pt>
    <dgm:pt modelId="{FB9EE0B3-F9D0-4D45-85DE-99391BE0AB3D}">
      <dgm:prSet phldrT="[Text]" custT="1"/>
      <dgm:spPr/>
      <dgm:t>
        <a:bodyPr/>
        <a:lstStyle/>
        <a:p>
          <a:endParaRPr lang="es-EC" sz="3600" dirty="0" smtClean="0"/>
        </a:p>
        <a:p>
          <a:r>
            <a:rPr lang="es-EC" sz="1800" dirty="0" smtClean="0"/>
            <a:t>CONSULTAS</a:t>
          </a:r>
          <a:endParaRPr lang="en-US" sz="1800" dirty="0"/>
        </a:p>
      </dgm:t>
    </dgm:pt>
    <dgm:pt modelId="{3F93A98B-9B47-44B4-8DF4-3FC09AB773A9}" type="parTrans" cxnId="{27017EA1-41F5-46C2-AE47-797071091F25}">
      <dgm:prSet/>
      <dgm:spPr/>
      <dgm:t>
        <a:bodyPr/>
        <a:lstStyle/>
        <a:p>
          <a:endParaRPr lang="en-US"/>
        </a:p>
      </dgm:t>
    </dgm:pt>
    <dgm:pt modelId="{D1F4941B-52D7-4815-8264-071A165F110A}" type="sibTrans" cxnId="{27017EA1-41F5-46C2-AE47-797071091F25}">
      <dgm:prSet/>
      <dgm:spPr/>
      <dgm:t>
        <a:bodyPr/>
        <a:lstStyle/>
        <a:p>
          <a:endParaRPr lang="en-US"/>
        </a:p>
      </dgm:t>
    </dgm:pt>
    <dgm:pt modelId="{BE3C8F93-571B-40E4-8380-20FCDD8CAC9E}">
      <dgm:prSet phldrT="[Text]" custT="1"/>
      <dgm:spPr/>
      <dgm:t>
        <a:bodyPr/>
        <a:lstStyle/>
        <a:p>
          <a:r>
            <a:rPr lang="es-EC" sz="2800" dirty="0" smtClean="0"/>
            <a:t>MONITOREO</a:t>
          </a:r>
          <a:endParaRPr lang="en-US" sz="2800" dirty="0"/>
        </a:p>
      </dgm:t>
    </dgm:pt>
    <dgm:pt modelId="{397B0564-D7F5-4788-A426-ACECD38C1DEE}" type="parTrans" cxnId="{3351B82D-8739-47C7-8403-86A2E6A6E85F}">
      <dgm:prSet/>
      <dgm:spPr/>
      <dgm:t>
        <a:bodyPr/>
        <a:lstStyle/>
        <a:p>
          <a:endParaRPr lang="en-US"/>
        </a:p>
      </dgm:t>
    </dgm:pt>
    <dgm:pt modelId="{6D03E9F3-EA43-4777-8ADE-245F9251710D}" type="sibTrans" cxnId="{3351B82D-8739-47C7-8403-86A2E6A6E85F}">
      <dgm:prSet/>
      <dgm:spPr/>
      <dgm:t>
        <a:bodyPr/>
        <a:lstStyle/>
        <a:p>
          <a:endParaRPr lang="en-US"/>
        </a:p>
      </dgm:t>
    </dgm:pt>
    <dgm:pt modelId="{058668EA-0AE8-4275-98F0-128F8B364E1F}">
      <dgm:prSet phldrT="[Text]" custT="1"/>
      <dgm:spPr/>
      <dgm:t>
        <a:bodyPr/>
        <a:lstStyle/>
        <a:p>
          <a:r>
            <a:rPr lang="es-EC" sz="3600" dirty="0" smtClean="0"/>
            <a:t>INICIO</a:t>
          </a:r>
          <a:endParaRPr lang="en-US" sz="3600" dirty="0"/>
        </a:p>
      </dgm:t>
    </dgm:pt>
    <dgm:pt modelId="{6DF027F6-B09D-4E85-A1EC-2D8BDDB4F104}" type="parTrans" cxnId="{BD9C304B-F27E-4BBC-A704-802965A523C0}">
      <dgm:prSet/>
      <dgm:spPr/>
      <dgm:t>
        <a:bodyPr/>
        <a:lstStyle/>
        <a:p>
          <a:endParaRPr lang="en-US"/>
        </a:p>
      </dgm:t>
    </dgm:pt>
    <dgm:pt modelId="{3E04274C-ABE2-48E1-A1F1-71E1F222F857}" type="sibTrans" cxnId="{BD9C304B-F27E-4BBC-A704-802965A523C0}">
      <dgm:prSet/>
      <dgm:spPr/>
      <dgm:t>
        <a:bodyPr/>
        <a:lstStyle/>
        <a:p>
          <a:endParaRPr lang="en-US"/>
        </a:p>
      </dgm:t>
    </dgm:pt>
    <dgm:pt modelId="{330D73B2-6C5E-476C-8CDC-CD9EF1BAD9C7}" type="pres">
      <dgm:prSet presAssocID="{9DB83E4A-61A6-4349-988D-27B4E02217C1}" presName="Name0" presStyleCnt="0">
        <dgm:presLayoutVars>
          <dgm:dir/>
          <dgm:animLvl val="lvl"/>
          <dgm:resizeHandles val="exact"/>
        </dgm:presLayoutVars>
      </dgm:prSet>
      <dgm:spPr/>
    </dgm:pt>
    <dgm:pt modelId="{6DEDBC2D-50F6-4971-913C-7C441CC05A8B}" type="pres">
      <dgm:prSet presAssocID="{FB9EE0B3-F9D0-4D45-85DE-99391BE0AB3D}" presName="Name8" presStyleCnt="0"/>
      <dgm:spPr/>
    </dgm:pt>
    <dgm:pt modelId="{F7788487-7C90-498A-99B7-1C06FB4E4DF6}" type="pres">
      <dgm:prSet presAssocID="{FB9EE0B3-F9D0-4D45-85DE-99391BE0AB3D}" presName="level" presStyleLbl="node1" presStyleIdx="0" presStyleCnt="3" custLinFactNeighborX="392" custLinFactNeighborY="527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E29922-D5FE-4772-98FA-43495494692F}" type="pres">
      <dgm:prSet presAssocID="{FB9EE0B3-F9D0-4D45-85DE-99391BE0AB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141E45-CCB4-456C-960B-CEB052ECD779}" type="pres">
      <dgm:prSet presAssocID="{BE3C8F93-571B-40E4-8380-20FCDD8CAC9E}" presName="Name8" presStyleCnt="0"/>
      <dgm:spPr/>
    </dgm:pt>
    <dgm:pt modelId="{84C42E81-89EC-42D9-BF13-E0F4879877AA}" type="pres">
      <dgm:prSet presAssocID="{BE3C8F93-571B-40E4-8380-20FCDD8CAC9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7BE8-EC04-46ED-B9CE-CD8B842AE7F9}" type="pres">
      <dgm:prSet presAssocID="{BE3C8F93-571B-40E4-8380-20FCDD8CAC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F9986-D49E-4BA7-BFFE-00E3EC734593}" type="pres">
      <dgm:prSet presAssocID="{058668EA-0AE8-4275-98F0-128F8B364E1F}" presName="Name8" presStyleCnt="0"/>
      <dgm:spPr/>
    </dgm:pt>
    <dgm:pt modelId="{35A9C81F-368D-469B-A27A-F6C7B5DE6588}" type="pres">
      <dgm:prSet presAssocID="{058668EA-0AE8-4275-98F0-128F8B364E1F}" presName="level" presStyleLbl="node1" presStyleIdx="2" presStyleCnt="3" custLinFactNeighborX="-1172" custLinFactNeighborY="-48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EE34-6292-4788-992A-94C455B969E7}" type="pres">
      <dgm:prSet presAssocID="{058668EA-0AE8-4275-98F0-128F8B364E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C304B-F27E-4BBC-A704-802965A523C0}" srcId="{9DB83E4A-61A6-4349-988D-27B4E02217C1}" destId="{058668EA-0AE8-4275-98F0-128F8B364E1F}" srcOrd="2" destOrd="0" parTransId="{6DF027F6-B09D-4E85-A1EC-2D8BDDB4F104}" sibTransId="{3E04274C-ABE2-48E1-A1F1-71E1F222F857}"/>
    <dgm:cxn modelId="{1E5ABBB4-1B43-4CA4-9F8B-5DE52634174D}" type="presOf" srcId="{FB9EE0B3-F9D0-4D45-85DE-99391BE0AB3D}" destId="{F7788487-7C90-498A-99B7-1C06FB4E4DF6}" srcOrd="0" destOrd="0" presId="urn:microsoft.com/office/officeart/2005/8/layout/pyramid1"/>
    <dgm:cxn modelId="{0C451C7F-EB60-49D5-AFE0-E10ADB2C22EF}" type="presOf" srcId="{058668EA-0AE8-4275-98F0-128F8B364E1F}" destId="{35A9C81F-368D-469B-A27A-F6C7B5DE6588}" srcOrd="0" destOrd="0" presId="urn:microsoft.com/office/officeart/2005/8/layout/pyramid1"/>
    <dgm:cxn modelId="{7D512D59-DE5E-4E2F-A3B0-0D26F0D107D8}" type="presOf" srcId="{9DB83E4A-61A6-4349-988D-27B4E02217C1}" destId="{330D73B2-6C5E-476C-8CDC-CD9EF1BAD9C7}" srcOrd="0" destOrd="0" presId="urn:microsoft.com/office/officeart/2005/8/layout/pyramid1"/>
    <dgm:cxn modelId="{0F824C95-9C22-4485-A5AF-E460DCBAE818}" type="presOf" srcId="{FB9EE0B3-F9D0-4D45-85DE-99391BE0AB3D}" destId="{DFE29922-D5FE-4772-98FA-43495494692F}" srcOrd="1" destOrd="0" presId="urn:microsoft.com/office/officeart/2005/8/layout/pyramid1"/>
    <dgm:cxn modelId="{AE7EA2E2-A12F-4A45-92DF-6AB514FA0F10}" type="presOf" srcId="{BE3C8F93-571B-40E4-8380-20FCDD8CAC9E}" destId="{167D7BE8-EC04-46ED-B9CE-CD8B842AE7F9}" srcOrd="1" destOrd="0" presId="urn:microsoft.com/office/officeart/2005/8/layout/pyramid1"/>
    <dgm:cxn modelId="{27017EA1-41F5-46C2-AE47-797071091F25}" srcId="{9DB83E4A-61A6-4349-988D-27B4E02217C1}" destId="{FB9EE0B3-F9D0-4D45-85DE-99391BE0AB3D}" srcOrd="0" destOrd="0" parTransId="{3F93A98B-9B47-44B4-8DF4-3FC09AB773A9}" sibTransId="{D1F4941B-52D7-4815-8264-071A165F110A}"/>
    <dgm:cxn modelId="{A141B8B9-0964-4847-A8CA-28138BD5BC7C}" type="presOf" srcId="{BE3C8F93-571B-40E4-8380-20FCDD8CAC9E}" destId="{84C42E81-89EC-42D9-BF13-E0F4879877AA}" srcOrd="0" destOrd="0" presId="urn:microsoft.com/office/officeart/2005/8/layout/pyramid1"/>
    <dgm:cxn modelId="{3351B82D-8739-47C7-8403-86A2E6A6E85F}" srcId="{9DB83E4A-61A6-4349-988D-27B4E02217C1}" destId="{BE3C8F93-571B-40E4-8380-20FCDD8CAC9E}" srcOrd="1" destOrd="0" parTransId="{397B0564-D7F5-4788-A426-ACECD38C1DEE}" sibTransId="{6D03E9F3-EA43-4777-8ADE-245F9251710D}"/>
    <dgm:cxn modelId="{7A8BCB00-6347-41B5-83FD-301948CE28C4}" type="presOf" srcId="{058668EA-0AE8-4275-98F0-128F8B364E1F}" destId="{EDA5EE34-6292-4788-992A-94C455B969E7}" srcOrd="1" destOrd="0" presId="urn:microsoft.com/office/officeart/2005/8/layout/pyramid1"/>
    <dgm:cxn modelId="{049C7101-1036-430F-812D-A8E74C9A4241}" type="presParOf" srcId="{330D73B2-6C5E-476C-8CDC-CD9EF1BAD9C7}" destId="{6DEDBC2D-50F6-4971-913C-7C441CC05A8B}" srcOrd="0" destOrd="0" presId="urn:microsoft.com/office/officeart/2005/8/layout/pyramid1"/>
    <dgm:cxn modelId="{8358E3B1-26D6-4C98-9B24-1953757C2109}" type="presParOf" srcId="{6DEDBC2D-50F6-4971-913C-7C441CC05A8B}" destId="{F7788487-7C90-498A-99B7-1C06FB4E4DF6}" srcOrd="0" destOrd="0" presId="urn:microsoft.com/office/officeart/2005/8/layout/pyramid1"/>
    <dgm:cxn modelId="{DC518D04-0D78-4BB6-9DAE-6876F11ACB73}" type="presParOf" srcId="{6DEDBC2D-50F6-4971-913C-7C441CC05A8B}" destId="{DFE29922-D5FE-4772-98FA-43495494692F}" srcOrd="1" destOrd="0" presId="urn:microsoft.com/office/officeart/2005/8/layout/pyramid1"/>
    <dgm:cxn modelId="{C00D0216-4B1D-47E6-B533-86ED04D03794}" type="presParOf" srcId="{330D73B2-6C5E-476C-8CDC-CD9EF1BAD9C7}" destId="{E1141E45-CCB4-456C-960B-CEB052ECD779}" srcOrd="1" destOrd="0" presId="urn:microsoft.com/office/officeart/2005/8/layout/pyramid1"/>
    <dgm:cxn modelId="{F9726315-4BA1-4B4E-B7F6-0DBF07BFB87A}" type="presParOf" srcId="{E1141E45-CCB4-456C-960B-CEB052ECD779}" destId="{84C42E81-89EC-42D9-BF13-E0F4879877AA}" srcOrd="0" destOrd="0" presId="urn:microsoft.com/office/officeart/2005/8/layout/pyramid1"/>
    <dgm:cxn modelId="{46AD2E70-1FD8-47C0-9D3D-D7142283F32C}" type="presParOf" srcId="{E1141E45-CCB4-456C-960B-CEB052ECD779}" destId="{167D7BE8-EC04-46ED-B9CE-CD8B842AE7F9}" srcOrd="1" destOrd="0" presId="urn:microsoft.com/office/officeart/2005/8/layout/pyramid1"/>
    <dgm:cxn modelId="{6335E255-80BA-430D-B155-6ADED31B24D7}" type="presParOf" srcId="{330D73B2-6C5E-476C-8CDC-CD9EF1BAD9C7}" destId="{450F9986-D49E-4BA7-BFFE-00E3EC734593}" srcOrd="2" destOrd="0" presId="urn:microsoft.com/office/officeart/2005/8/layout/pyramid1"/>
    <dgm:cxn modelId="{AE490384-5CBA-4131-8F3E-CF93CB479D4D}" type="presParOf" srcId="{450F9986-D49E-4BA7-BFFE-00E3EC734593}" destId="{35A9C81F-368D-469B-A27A-F6C7B5DE6588}" srcOrd="0" destOrd="0" presId="urn:microsoft.com/office/officeart/2005/8/layout/pyramid1"/>
    <dgm:cxn modelId="{21511026-50A1-405B-9F9F-FC5468AC7B4F}" type="presParOf" srcId="{450F9986-D49E-4BA7-BFFE-00E3EC734593}" destId="{EDA5EE34-6292-4788-992A-94C455B969E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8B866-38E5-4374-A324-8F1E4B715110}">
      <dsp:nvSpPr>
        <dsp:cNvPr id="0" name=""/>
        <dsp:cNvSpPr/>
      </dsp:nvSpPr>
      <dsp:spPr>
        <a:xfrm>
          <a:off x="1634193" y="677964"/>
          <a:ext cx="4515646" cy="4515646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05101-F5BA-4FC9-93E0-4A8608516244}">
      <dsp:nvSpPr>
        <dsp:cNvPr id="0" name=""/>
        <dsp:cNvSpPr/>
      </dsp:nvSpPr>
      <dsp:spPr>
        <a:xfrm>
          <a:off x="1634193" y="677964"/>
          <a:ext cx="4515646" cy="4515646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8A0BD-52E0-4A63-87FA-CBBAF85CC108}">
      <dsp:nvSpPr>
        <dsp:cNvPr id="0" name=""/>
        <dsp:cNvSpPr/>
      </dsp:nvSpPr>
      <dsp:spPr>
        <a:xfrm>
          <a:off x="1634193" y="677964"/>
          <a:ext cx="4515646" cy="4515646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E75BA-D3F1-4F5F-9AB8-A496F6FE0E52}">
      <dsp:nvSpPr>
        <dsp:cNvPr id="0" name=""/>
        <dsp:cNvSpPr/>
      </dsp:nvSpPr>
      <dsp:spPr>
        <a:xfrm>
          <a:off x="2852498" y="1896270"/>
          <a:ext cx="2079036" cy="20790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SISTEMA AVL</a:t>
          </a:r>
          <a:endParaRPr lang="es-EC" sz="2600" kern="1200" dirty="0"/>
        </a:p>
      </dsp:txBody>
      <dsp:txXfrm>
        <a:off x="3156966" y="2200738"/>
        <a:ext cx="1470100" cy="1470100"/>
      </dsp:txXfrm>
    </dsp:sp>
    <dsp:sp modelId="{82C00DE0-871C-4522-ADDB-373C6C7455D5}">
      <dsp:nvSpPr>
        <dsp:cNvPr id="0" name=""/>
        <dsp:cNvSpPr/>
      </dsp:nvSpPr>
      <dsp:spPr>
        <a:xfrm>
          <a:off x="3164353" y="2693"/>
          <a:ext cx="1455325" cy="14553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3377480" y="215820"/>
        <a:ext cx="1029071" cy="1029071"/>
      </dsp:txXfrm>
    </dsp:sp>
    <dsp:sp modelId="{F81B92B3-C09D-4F12-A428-7C2C5EBCF8C2}">
      <dsp:nvSpPr>
        <dsp:cNvPr id="0" name=""/>
        <dsp:cNvSpPr/>
      </dsp:nvSpPr>
      <dsp:spPr>
        <a:xfrm>
          <a:off x="5074313" y="3310841"/>
          <a:ext cx="1455325" cy="14553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5287440" y="3523968"/>
        <a:ext cx="1029071" cy="1029071"/>
      </dsp:txXfrm>
    </dsp:sp>
    <dsp:sp modelId="{C50DFB84-3D52-424F-99E6-D8BB35A30361}">
      <dsp:nvSpPr>
        <dsp:cNvPr id="0" name=""/>
        <dsp:cNvSpPr/>
      </dsp:nvSpPr>
      <dsp:spPr>
        <a:xfrm>
          <a:off x="1254394" y="3310841"/>
          <a:ext cx="1455325" cy="145532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467521" y="3523968"/>
        <a:ext cx="1029071" cy="1029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8487-7C90-498A-99B7-1C06FB4E4DF6}">
      <dsp:nvSpPr>
        <dsp:cNvPr id="0" name=""/>
        <dsp:cNvSpPr/>
      </dsp:nvSpPr>
      <dsp:spPr>
        <a:xfrm>
          <a:off x="2039965" y="71431"/>
          <a:ext cx="2032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CONSULTAS</a:t>
          </a:r>
          <a:endParaRPr lang="en-US" sz="1800" kern="1200" dirty="0"/>
        </a:p>
      </dsp:txBody>
      <dsp:txXfrm>
        <a:off x="2039965" y="71431"/>
        <a:ext cx="2032000" cy="1354666"/>
      </dsp:txXfrm>
    </dsp:sp>
    <dsp:sp modelId="{84C42E81-89EC-42D9-BF13-E0F4879877AA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shade val="50000"/>
                <a:hueOff val="230773"/>
                <a:satOff val="-16855"/>
                <a:lumOff val="3064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30773"/>
                <a:satOff val="-16855"/>
                <a:lumOff val="3064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30773"/>
                <a:satOff val="-16855"/>
                <a:lumOff val="306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30773"/>
                <a:satOff val="-16855"/>
                <a:lumOff val="306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MONITOREO</a:t>
          </a:r>
          <a:endParaRPr lang="en-US" sz="2800" kern="1200" dirty="0"/>
        </a:p>
      </dsp:txBody>
      <dsp:txXfrm>
        <a:off x="1727199" y="1354666"/>
        <a:ext cx="2641600" cy="1354666"/>
      </dsp:txXfrm>
    </dsp:sp>
    <dsp:sp modelId="{35A9C81F-368D-469B-A27A-F6C7B5DE6588}">
      <dsp:nvSpPr>
        <dsp:cNvPr id="0" name=""/>
        <dsp:cNvSpPr/>
      </dsp:nvSpPr>
      <dsp:spPr>
        <a:xfrm>
          <a:off x="0" y="2643212"/>
          <a:ext cx="6096000" cy="13546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shade val="50000"/>
                <a:hueOff val="230773"/>
                <a:satOff val="-16855"/>
                <a:lumOff val="3064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30773"/>
                <a:satOff val="-16855"/>
                <a:lumOff val="3064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30773"/>
                <a:satOff val="-16855"/>
                <a:lumOff val="306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30773"/>
                <a:satOff val="-16855"/>
                <a:lumOff val="306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INICIO</a:t>
          </a:r>
          <a:endParaRPr lang="en-US" sz="3600" kern="1200" dirty="0"/>
        </a:p>
      </dsp:txBody>
      <dsp:txXfrm>
        <a:off x="1066799" y="2643212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AGENDA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4E6D-E85F-473B-8D60-4F87FCE4A88E}" type="datetimeFigureOut">
              <a:rPr lang="es-EC" smtClean="0"/>
              <a:pPr/>
              <a:t>02/05/2012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 smtClean="0"/>
              <a:t>PATRICIO DELGADO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2104-CF92-454E-9568-364BB51FB8A0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0765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C" smtClean="0"/>
              <a:t>AGENDA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05C4-2668-46DB-A973-234F39012592}" type="datetimeFigureOut">
              <a:rPr lang="es-EC" smtClean="0"/>
              <a:pPr/>
              <a:t>02/05/2012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 smtClean="0"/>
              <a:t>PATRICIO DELGADO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90BCB-81AE-45F9-9634-A408A3A61315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0627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46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45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063F9A-67F3-4B2E-9095-2BC14142E829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936FD-4D1E-49C5-B96E-1DB883DB300A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3E80D-D2DF-4C67-A9BC-DD1EA26678A4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A77CA-3832-4762-9AE1-8A6E102DD590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20ED4-1FF2-4B07-8841-CD38A2FF4CCD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DBD82-7680-488C-9F01-9109B1FEF68E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8C1D-ACBE-4272-B376-4B4B17FCF35D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FD466-E25F-43E7-993D-DD2693F92D37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D4DDD-D3D2-4479-8F40-00DE380FC560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3005B6-69FF-4F3D-9AEF-DA7B02F2E671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B48A37-B5A7-40E5-990B-C4D1D93BFB78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A7F98B-3657-4F9E-B53F-329B7A62B32D}" type="datetime1">
              <a:rPr lang="es-EC" smtClean="0"/>
              <a:pPr/>
              <a:t>02/05/2012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C" smtClean="0"/>
              <a:t>IVAN HERNANDEZ CEVALLOS</a:t>
            </a:r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027476-7183-45A8-807E-BAAE179D332B}" type="slidenum">
              <a:rPr lang="es-EC" smtClean="0"/>
              <a:pPr/>
              <a:t>‹#›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Videos%20Presentaci&#243;n/RASTREO%20CON%20ALARMAS.wmv" TargetMode="External"/><Relationship Id="rId2" Type="http://schemas.openxmlformats.org/officeDocument/2006/relationships/hyperlink" Target="VIDEOS/Videos%20Editados/tiempo-real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s%20Presentaci&#243;n/ALARMAS.wm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3000372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atin typeface="Dutch801 XBd BT" pitchFamily="18" charset="0"/>
              </a:rPr>
              <a:t>PROYECTO FINAL DE TESIS </a:t>
            </a:r>
            <a:endParaRPr lang="en-US" sz="3200" dirty="0">
              <a:latin typeface="Dutch801 XBd B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0719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INGENIERÍA ELECTRÓNICA EN TELECOMUNICACIONES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4786322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INTEGRANTES:  </a:t>
            </a:r>
          </a:p>
          <a:p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    Edison Patricio Delgado Landázuri</a:t>
            </a:r>
          </a:p>
          <a:p>
            <a:r>
              <a:rPr lang="es-EC" dirty="0" smtClean="0"/>
              <a:t>	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    Iván David Hernández Cevallos </a:t>
            </a:r>
            <a:endParaRPr lang="en-US" dirty="0"/>
          </a:p>
        </p:txBody>
      </p:sp>
      <p:pic>
        <p:nvPicPr>
          <p:cNvPr id="1030" name="Picture 6" descr="http://www.espe.edu.ec/portal/files/admision/matriculas_agos_2011/imagenes/LOGO-es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143800" cy="165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/>
              <a:t> SISTEMA AVL:</a:t>
            </a:r>
            <a:r>
              <a:rPr lang="es-EC" dirty="0" smtClean="0"/>
              <a:t> Centro de Operaciones.</a:t>
            </a:r>
            <a:endParaRPr lang="es-EC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204864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Interfaz de Monitoreo.</a:t>
            </a:r>
          </a:p>
          <a:p>
            <a:pPr marL="342900" indent="-342900"/>
            <a:endParaRPr lang="es-EC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Servidor.</a:t>
            </a:r>
          </a:p>
          <a:p>
            <a:pPr marL="342900" indent="-342900"/>
            <a:endParaRPr lang="es-EC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Base de Datos.</a:t>
            </a:r>
          </a:p>
          <a:p>
            <a:pPr marL="342900" indent="-342900"/>
            <a:endParaRPr lang="es-EC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C" sz="2400" dirty="0" smtClean="0"/>
              <a:t>GPRS Gateway Server (GGS)</a:t>
            </a:r>
            <a:endParaRPr lang="es-EC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r="7808" b="11766"/>
          <a:stretch/>
        </p:blipFill>
        <p:spPr bwMode="auto">
          <a:xfrm>
            <a:off x="1475656" y="2191085"/>
            <a:ext cx="3024336" cy="42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FUNDAMENTOS TEÓRICOS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3503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214554"/>
            <a:ext cx="56102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0892" y="2428868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GGS</a:t>
            </a:r>
          </a:p>
          <a:p>
            <a:pPr marL="285750" indent="-285750"/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ADM</a:t>
            </a:r>
          </a:p>
          <a:p>
            <a:pPr marL="285750" indent="-285750"/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Console Utility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FUNDAMENTOS TEÓRICOS</a:t>
            </a:r>
            <a:endParaRPr lang="es-EC" sz="4000" b="1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00034" y="1428737"/>
            <a:ext cx="8229600" cy="571504"/>
          </a:xfrm>
        </p:spPr>
        <p:txBody>
          <a:bodyPr/>
          <a:lstStyle/>
          <a:p>
            <a:r>
              <a:rPr lang="es-EC" b="1" dirty="0" smtClean="0"/>
              <a:t> ARQUITECTURA: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84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es-EC" dirty="0" smtClean="0"/>
              <a:t>CARACTERÍSTICAS DEL EQUIPO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FUNDAMENTOS TEÓRICOS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7290" y="1857364"/>
          <a:ext cx="678661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659"/>
                <a:gridCol w="360195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MODULO NXN GV-331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ESPECIFICACIONES</a:t>
                      </a:r>
                      <a:r>
                        <a:rPr lang="es-EC" sz="1400" b="1" baseline="0" dirty="0" smtClean="0"/>
                        <a:t> GENERALES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Procesador:</a:t>
                      </a:r>
                      <a:r>
                        <a:rPr lang="es-EC" sz="1400" baseline="0" dirty="0" smtClean="0"/>
                        <a:t> 128 Kb SRAM</a:t>
                      </a:r>
                    </a:p>
                    <a:p>
                      <a:pPr algn="just"/>
                      <a:r>
                        <a:rPr lang="es-EC" sz="1400" baseline="0" dirty="0" smtClean="0"/>
                        <a:t>Capacidad de Almacenamiento: 2MB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ESPECIFICACIONES GPRS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GPRS </a:t>
                      </a:r>
                      <a:r>
                        <a:rPr lang="es-EC" sz="1400" dirty="0" err="1" smtClean="0"/>
                        <a:t>Multi</a:t>
                      </a:r>
                      <a:r>
                        <a:rPr lang="es-EC" sz="1400" baseline="0" dirty="0" smtClean="0"/>
                        <a:t> Slot: Clase 8.</a:t>
                      </a:r>
                    </a:p>
                    <a:p>
                      <a:r>
                        <a:rPr lang="es-EC" sz="1400" baseline="0" dirty="0" smtClean="0"/>
                        <a:t>Estación Móvil GPRS: Clase B</a:t>
                      </a:r>
                    </a:p>
                    <a:p>
                      <a:r>
                        <a:rPr lang="es-EC" sz="1400" baseline="0" dirty="0" err="1" smtClean="0"/>
                        <a:t>Download</a:t>
                      </a:r>
                      <a:r>
                        <a:rPr lang="es-EC" sz="1400" baseline="0" dirty="0" smtClean="0"/>
                        <a:t>/</a:t>
                      </a:r>
                      <a:r>
                        <a:rPr lang="es-EC" sz="1400" baseline="0" dirty="0" err="1" smtClean="0"/>
                        <a:t>Upload</a:t>
                      </a:r>
                      <a:r>
                        <a:rPr lang="es-EC" sz="1400" baseline="0" dirty="0" smtClean="0"/>
                        <a:t> (Max): 85.6/21.4 </a:t>
                      </a:r>
                      <a:r>
                        <a:rPr lang="es-EC" sz="1400" baseline="0" dirty="0" err="1" smtClean="0"/>
                        <a:t>kbps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ESPECIFICACIONES GPS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Receptor:</a:t>
                      </a:r>
                      <a:r>
                        <a:rPr lang="es-EC" sz="1400" baseline="0" dirty="0" smtClean="0"/>
                        <a:t> L1, 1575.42 MHZ, 16 Canales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INTERFACES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RS-232: 3</a:t>
                      </a:r>
                    </a:p>
                    <a:p>
                      <a:r>
                        <a:rPr lang="es-EC" sz="1400" dirty="0" smtClean="0"/>
                        <a:t>I/O Digitales: 8 Seleccionables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ESPECIFICACIONES</a:t>
                      </a:r>
                      <a:r>
                        <a:rPr lang="es-EC" sz="1400" b="1" baseline="0" dirty="0" smtClean="0"/>
                        <a:t> MECÁNICAS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Conector DB9:</a:t>
                      </a:r>
                      <a:r>
                        <a:rPr lang="es-EC" sz="1400" baseline="0" dirty="0" smtClean="0"/>
                        <a:t> RS-232 x 1</a:t>
                      </a:r>
                    </a:p>
                    <a:p>
                      <a:r>
                        <a:rPr lang="es-EC" sz="1400" dirty="0" smtClean="0"/>
                        <a:t>Conector RJ45: RS232 x 2</a:t>
                      </a:r>
                    </a:p>
                    <a:p>
                      <a:r>
                        <a:rPr lang="es-EC" sz="1400" dirty="0" smtClean="0"/>
                        <a:t>Conector externo de Antena: Si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 smtClean="0"/>
                        <a:t>OTRAS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Frecuencias: 900/1800/850/1900 </a:t>
                      </a:r>
                      <a:r>
                        <a:rPr lang="es-EC" sz="1400" dirty="0" err="1" smtClean="0"/>
                        <a:t>Mhz</a:t>
                      </a:r>
                      <a:endParaRPr lang="es-EC" sz="1400" dirty="0" smtClean="0"/>
                    </a:p>
                    <a:p>
                      <a:r>
                        <a:rPr lang="es-EC" sz="1400" dirty="0" smtClean="0"/>
                        <a:t>Batería: 500 </a:t>
                      </a:r>
                      <a:r>
                        <a:rPr lang="es-EC" sz="1400" dirty="0" err="1" smtClean="0"/>
                        <a:t>mAh</a:t>
                      </a:r>
                      <a:r>
                        <a:rPr lang="es-EC" sz="1400" dirty="0" smtClean="0"/>
                        <a:t> </a:t>
                      </a:r>
                    </a:p>
                    <a:p>
                      <a:r>
                        <a:rPr lang="es-EC" sz="1400" dirty="0" smtClean="0"/>
                        <a:t>Antena:</a:t>
                      </a:r>
                      <a:r>
                        <a:rPr lang="es-EC" sz="1400" baseline="0" dirty="0" smtClean="0"/>
                        <a:t>  GPRS y GSM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357430"/>
            <a:ext cx="5286412" cy="352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s-EC" b="1" dirty="0" smtClean="0"/>
              <a:t> CONFIGURACIÓN (Console Utility):</a:t>
            </a:r>
          </a:p>
          <a:p>
            <a:endParaRPr lang="es-EC" b="1" dirty="0"/>
          </a:p>
        </p:txBody>
      </p:sp>
      <p:sp>
        <p:nvSpPr>
          <p:cNvPr id="7" name="Oval 6"/>
          <p:cNvSpPr/>
          <p:nvPr/>
        </p:nvSpPr>
        <p:spPr>
          <a:xfrm>
            <a:off x="3071802" y="3357562"/>
            <a:ext cx="1500198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/>
              <a:t>|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928662" y="3500438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85749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FF0000"/>
                </a:solidFill>
              </a:rPr>
              <a:t>Información  del Servidor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29190" y="3357562"/>
            <a:ext cx="1500198" cy="18573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mtClean="0"/>
              <a:t>|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 flipV="1">
            <a:off x="6429388" y="3571876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9520" y="2500306"/>
            <a:ext cx="1500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Información de la Operadora Móvil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428868"/>
            <a:ext cx="4572032" cy="31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s-EC" b="1" dirty="0" smtClean="0"/>
              <a:t> CONFIGURACIÓN (Console Utility):</a:t>
            </a:r>
          </a:p>
          <a:p>
            <a:endParaRPr lang="es-EC" b="1" dirty="0"/>
          </a:p>
        </p:txBody>
      </p:sp>
      <p:sp>
        <p:nvSpPr>
          <p:cNvPr id="7" name="Oval 6"/>
          <p:cNvSpPr/>
          <p:nvPr/>
        </p:nvSpPr>
        <p:spPr>
          <a:xfrm>
            <a:off x="2071670" y="3500438"/>
            <a:ext cx="1928826" cy="107157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4000496" y="3500438"/>
            <a:ext cx="2500330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15140" y="2857496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Configuración Tiempo de Muestreo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357430"/>
            <a:ext cx="4670606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643174" y="3286124"/>
            <a:ext cx="3143272" cy="78581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 flipV="1">
            <a:off x="5786446" y="3214686"/>
            <a:ext cx="1143008" cy="464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15174" y="2428868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Configuración del Modo de Transmisión GPRS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4612" y="4000504"/>
            <a:ext cx="857256" cy="8572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714480" y="3929066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2857496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</a:rPr>
              <a:t>Activación de Interfaces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es-EC" b="1" dirty="0" smtClean="0"/>
              <a:t> CONFIGURACIÓN (Console Utility):</a:t>
            </a:r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928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85992"/>
            <a:ext cx="4877290" cy="32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14480" y="2928934"/>
            <a:ext cx="3500462" cy="207170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86380" y="3429000"/>
            <a:ext cx="1143008" cy="5715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6578" y="264318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0070C0"/>
                </a:solidFill>
              </a:rPr>
              <a:t>Configuración de Interfaces I/O Digitales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es-EC" b="1" dirty="0" smtClean="0"/>
              <a:t> CONFIGURACIÓN (Console Utility):</a:t>
            </a:r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924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143116"/>
            <a:ext cx="4786346" cy="3819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28596" y="35716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7158" y="1285861"/>
            <a:ext cx="8229600" cy="785818"/>
          </a:xfrm>
        </p:spPr>
        <p:txBody>
          <a:bodyPr/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CONFIGURACIÓN (ADM)</a:t>
            </a:r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7" name="Oval 6"/>
          <p:cNvSpPr/>
          <p:nvPr/>
        </p:nvSpPr>
        <p:spPr>
          <a:xfrm>
            <a:off x="3714744" y="3214686"/>
            <a:ext cx="2214578" cy="10001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72198" y="2857496"/>
            <a:ext cx="71438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16" y="200024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Dirección IP del Servidor y el </a:t>
            </a:r>
            <a:r>
              <a:rPr lang="es-EC" sz="1600" b="1" dirty="0" err="1" smtClean="0"/>
              <a:t>Password</a:t>
            </a:r>
            <a:r>
              <a:rPr lang="es-EC" sz="1600" b="1" dirty="0" smtClean="0"/>
              <a:t> es </a:t>
            </a:r>
            <a:r>
              <a:rPr lang="es-EC" sz="1600" b="1" dirty="0" err="1" smtClean="0"/>
              <a:t>Seteado</a:t>
            </a:r>
            <a:r>
              <a:rPr lang="es-EC" sz="1600" b="1" dirty="0" smtClean="0"/>
              <a:t> por Nosotros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408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357430"/>
            <a:ext cx="5172088" cy="356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28596" y="35716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7158" y="1285861"/>
            <a:ext cx="8229600" cy="785818"/>
          </a:xfrm>
        </p:spPr>
        <p:txBody>
          <a:bodyPr/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CONFIGURACIÓN (ADM)</a:t>
            </a:r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638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14554"/>
            <a:ext cx="3171825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00240"/>
            <a:ext cx="2409825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5852" y="535782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a) Creación de un Nuevo Grupo de </a:t>
            </a:r>
            <a:r>
              <a:rPr lang="es-EC" b="1" dirty="0" err="1" smtClean="0"/>
              <a:t>GDT’s</a:t>
            </a:r>
            <a:endParaRPr lang="es-EC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64357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</a:t>
            </a:r>
            <a:r>
              <a:rPr lang="es-EC" b="1" dirty="0" smtClean="0"/>
              <a:t>) Creación de un Nuevo </a:t>
            </a:r>
            <a:r>
              <a:rPr lang="es-EC" b="1" dirty="0" err="1" smtClean="0"/>
              <a:t>GDT’s</a:t>
            </a:r>
            <a:endParaRPr lang="es-EC" b="1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28596" y="35716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785818"/>
          </a:xfrm>
        </p:spPr>
        <p:txBody>
          <a:bodyPr/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CONFIGURACIÓN (ADM)</a:t>
            </a:r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653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1600" dirty="0" smtClean="0"/>
          </a:p>
          <a:p>
            <a:pPr algn="ctr">
              <a:buNone/>
            </a:pPr>
            <a:endParaRPr lang="es-ES" sz="1600" dirty="0" smtClean="0"/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r>
              <a:rPr lang="es-ES" sz="2000" b="1" i="1" dirty="0" smtClean="0"/>
              <a:t>“DISEÑO E IMPLEMENTACION DE UN SISTEMA DE</a:t>
            </a:r>
          </a:p>
          <a:p>
            <a:pPr algn="ctr">
              <a:buNone/>
            </a:pPr>
            <a:r>
              <a:rPr lang="es-ES" sz="2000" b="1" i="1" dirty="0" smtClean="0"/>
              <a:t>LOCALIZACION VEHICULAR Y GESTION DE</a:t>
            </a:r>
          </a:p>
          <a:p>
            <a:pPr algn="ctr">
              <a:buNone/>
            </a:pPr>
            <a:r>
              <a:rPr lang="es-ES" sz="2000" b="1" i="1" dirty="0" smtClean="0"/>
              <a:t>SEGURIDAD MEDIANTE LA MONITORIZACION DEL</a:t>
            </a:r>
          </a:p>
          <a:p>
            <a:pPr algn="ctr">
              <a:buNone/>
            </a:pPr>
            <a:r>
              <a:rPr lang="en-US" sz="2000" b="1" i="1" dirty="0" smtClean="0"/>
              <a:t>SISTEMA DE CONTROL DE ALARMAS UTILIZANDO EL</a:t>
            </a:r>
          </a:p>
          <a:p>
            <a:pPr algn="ctr">
              <a:buNone/>
            </a:pPr>
            <a:r>
              <a:rPr lang="en-US" sz="2000" b="1" i="1" dirty="0" smtClean="0"/>
              <a:t>MODULO NXN GV-331”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TEMA: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794" y="2571744"/>
            <a:ext cx="5107818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28596" y="35716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14282" y="1285860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s-EC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C" sz="2800" b="1" dirty="0" smtClean="0"/>
              <a:t>FUNCIONAMIENTO: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C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C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C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26737737"/>
              </p:ext>
            </p:extLst>
          </p:nvPr>
        </p:nvGraphicFramePr>
        <p:xfrm>
          <a:off x="732802" y="1324992"/>
          <a:ext cx="7784033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eft Arrow 9"/>
          <p:cNvSpPr/>
          <p:nvPr/>
        </p:nvSpPr>
        <p:spPr>
          <a:xfrm>
            <a:off x="2267744" y="1656184"/>
            <a:ext cx="13681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259632" y="151303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Base de Datos</a:t>
            </a:r>
            <a:endParaRPr lang="es-EC" dirty="0"/>
          </a:p>
        </p:txBody>
      </p:sp>
      <p:sp>
        <p:nvSpPr>
          <p:cNvPr id="13" name="Bent Arrow 12"/>
          <p:cNvSpPr/>
          <p:nvPr/>
        </p:nvSpPr>
        <p:spPr>
          <a:xfrm rot="16200000">
            <a:off x="1018922" y="4680520"/>
            <a:ext cx="720080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92906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Plataforma de Diseño</a:t>
            </a:r>
            <a:endParaRPr lang="es-EC" dirty="0"/>
          </a:p>
        </p:txBody>
      </p:sp>
      <p:sp>
        <p:nvSpPr>
          <p:cNvPr id="21" name="TextBox 20"/>
          <p:cNvSpPr txBox="1"/>
          <p:nvPr/>
        </p:nvSpPr>
        <p:spPr>
          <a:xfrm>
            <a:off x="7500958" y="3929066"/>
            <a:ext cx="135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Interfaz de Monitoreo</a:t>
            </a:r>
            <a:endParaRPr lang="es-EC" dirty="0"/>
          </a:p>
        </p:txBody>
      </p:sp>
      <p:sp>
        <p:nvSpPr>
          <p:cNvPr id="34" name="Bent Arrow 33"/>
          <p:cNvSpPr/>
          <p:nvPr/>
        </p:nvSpPr>
        <p:spPr>
          <a:xfrm rot="5400000" flipH="1">
            <a:off x="7524327" y="4680520"/>
            <a:ext cx="720080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HERRAMIENTAS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15964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21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7"/>
            <a:ext cx="8229600" cy="571504"/>
          </a:xfrm>
        </p:spPr>
        <p:txBody>
          <a:bodyPr/>
          <a:lstStyle/>
          <a:p>
            <a:r>
              <a:rPr lang="es-EC" dirty="0" smtClean="0"/>
              <a:t>ESTRUCTURA DE LA INTERFAZ HMI: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1448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214554"/>
            <a:ext cx="3947337" cy="34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785818"/>
          </a:xfrm>
        </p:spPr>
        <p:txBody>
          <a:bodyPr/>
          <a:lstStyle/>
          <a:p>
            <a:r>
              <a:rPr lang="es-EC" sz="2800" b="1" dirty="0" smtClean="0"/>
              <a:t>INTERFAZ HMI (Pantalla de Inicio):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11" name="Oval 10"/>
          <p:cNvSpPr/>
          <p:nvPr/>
        </p:nvSpPr>
        <p:spPr>
          <a:xfrm>
            <a:off x="4286248" y="3143248"/>
            <a:ext cx="1857388" cy="15716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15074" y="392906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00892" y="321468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Información que debe Concordar con la </a:t>
            </a:r>
            <a:r>
              <a:rPr lang="es-EC" sz="1600" b="1" dirty="0" err="1" smtClean="0"/>
              <a:t>Seteada</a:t>
            </a:r>
            <a:r>
              <a:rPr lang="es-EC" sz="1600" b="1" dirty="0" smtClean="0"/>
              <a:t> en el ADM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328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991012"/>
          </a:xfrm>
        </p:spPr>
        <p:txBody>
          <a:bodyPr>
            <a:normAutofit/>
          </a:bodyPr>
          <a:lstStyle/>
          <a:p>
            <a:endParaRPr lang="es-EC" b="1" dirty="0" smtClean="0"/>
          </a:p>
          <a:p>
            <a:r>
              <a:rPr lang="es-EC" sz="2800" b="1" dirty="0" smtClean="0"/>
              <a:t>INTERFAZ HMI (Pantalla de Inicio):</a:t>
            </a:r>
          </a:p>
          <a:p>
            <a:pPr marL="109728" indent="0">
              <a:buNone/>
            </a:pPr>
            <a:endParaRPr lang="es-EC" sz="2800" b="1" dirty="0" smtClean="0"/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3081734"/>
            <a:ext cx="72632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95478" indent="-285750">
              <a:buFont typeface="Arial" pitchFamily="34" charset="0"/>
              <a:buChar char="•"/>
            </a:pPr>
            <a:endParaRPr lang="es-EC" i="1" dirty="0" smtClean="0"/>
          </a:p>
          <a:p>
            <a:pPr marL="395478" indent="-285750">
              <a:buFont typeface="Arial" pitchFamily="34" charset="0"/>
              <a:buChar char="•"/>
            </a:pPr>
            <a:r>
              <a:rPr lang="es-EC" i="1" dirty="0" err="1" smtClean="0"/>
              <a:t>ret_val</a:t>
            </a:r>
            <a:r>
              <a:rPr lang="es-EC" i="1" dirty="0" smtClean="0"/>
              <a:t> </a:t>
            </a:r>
            <a:r>
              <a:rPr lang="es-EC" i="1" dirty="0"/>
              <a:t>= </a:t>
            </a:r>
            <a:r>
              <a:rPr lang="es-EC" i="1" dirty="0" err="1"/>
              <a:t>Attach</a:t>
            </a:r>
            <a:r>
              <a:rPr lang="es-EC" i="1" dirty="0"/>
              <a:t>(</a:t>
            </a:r>
            <a:r>
              <a:rPr lang="es-EC" i="1" dirty="0" err="1"/>
              <a:t>Group_ID.Text</a:t>
            </a:r>
            <a:r>
              <a:rPr lang="es-EC" i="1" dirty="0"/>
              <a:t>, </a:t>
            </a:r>
            <a:r>
              <a:rPr lang="es-EC" i="1" dirty="0" err="1"/>
              <a:t>pwd</a:t>
            </a:r>
            <a:r>
              <a:rPr lang="es-EC" i="1" dirty="0"/>
              <a:t>, </a:t>
            </a:r>
            <a:r>
              <a:rPr lang="es-EC" i="1" dirty="0" err="1"/>
              <a:t>Servidor.Text</a:t>
            </a:r>
            <a:r>
              <a:rPr lang="es-EC" i="1" dirty="0" smtClean="0"/>
              <a:t>)</a:t>
            </a:r>
          </a:p>
          <a:p>
            <a:pPr marL="109728"/>
            <a:endParaRPr lang="es-EC" b="1" i="1" dirty="0"/>
          </a:p>
        </p:txBody>
      </p:sp>
    </p:spTree>
    <p:extLst>
      <p:ext uri="{BB962C8B-B14F-4D97-AF65-F5344CB8AC3E}">
        <p14:creationId xmlns:p14="http://schemas.microsoft.com/office/powerpoint/2010/main" val="1973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5000660" cy="34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785818"/>
          </a:xfrm>
        </p:spPr>
        <p:txBody>
          <a:bodyPr/>
          <a:lstStyle/>
          <a:p>
            <a:r>
              <a:rPr lang="es-EC" sz="2800" b="1" dirty="0" smtClean="0"/>
              <a:t>INTERFAZ HMI (Pantalla de Monitoreo):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10" name="Oval 9"/>
          <p:cNvSpPr/>
          <p:nvPr/>
        </p:nvSpPr>
        <p:spPr>
          <a:xfrm>
            <a:off x="1785918" y="2285992"/>
            <a:ext cx="1071570" cy="64294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14414" y="2571744"/>
            <a:ext cx="500066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071678"/>
            <a:ext cx="114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70C0"/>
                </a:solidFill>
              </a:rPr>
              <a:t>Menú Principal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84" y="2928934"/>
            <a:ext cx="3429024" cy="27860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214414" y="428625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57628"/>
            <a:ext cx="121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FF0000"/>
                </a:solidFill>
              </a:rPr>
              <a:t>Área de Monitoreo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5272" y="3571876"/>
            <a:ext cx="114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Área de Control del Vehículo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786446" y="2786058"/>
            <a:ext cx="1143008" cy="30718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72330" y="400050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22" grpId="0"/>
      <p:bldP spid="23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785818"/>
          </a:xfrm>
        </p:spPr>
        <p:txBody>
          <a:bodyPr/>
          <a:lstStyle/>
          <a:p>
            <a:r>
              <a:rPr lang="es-EC" sz="2800" b="1" dirty="0" smtClean="0"/>
              <a:t>INTERFAZ HMI (Pantalla de Monitoreo):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2445417"/>
            <a:ext cx="6327105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i="1" dirty="0"/>
              <a:t>Call </a:t>
            </a:r>
            <a:r>
              <a:rPr lang="en-US" sz="1600" i="1" dirty="0" err="1" smtClean="0"/>
              <a:t>Start_Google_Earth</a:t>
            </a:r>
            <a:endParaRPr lang="en-US" sz="1600" i="1" dirty="0" smtClean="0"/>
          </a:p>
          <a:p>
            <a:r>
              <a:rPr lang="en-US" sz="1600" i="1" dirty="0"/>
              <a:t>	</a:t>
            </a:r>
            <a:r>
              <a:rPr lang="en-US" sz="1600" i="1" dirty="0" smtClean="0"/>
              <a:t>- Shell </a:t>
            </a:r>
            <a:r>
              <a:rPr lang="en-US" sz="1600" i="1" dirty="0"/>
              <a:t>"C:\Program Files (x86)\Google\Google 	Earth\client\googleearth.exe", </a:t>
            </a:r>
            <a:r>
              <a:rPr lang="en-US" sz="1600" i="1" dirty="0" err="1"/>
              <a:t>vbHide</a:t>
            </a:r>
            <a:endParaRPr lang="es-EC" sz="1600" i="1" dirty="0"/>
          </a:p>
          <a:p>
            <a:endParaRPr lang="es-EC" sz="16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dirty="0" smtClean="0"/>
              <a:t>Set </a:t>
            </a:r>
            <a:r>
              <a:rPr lang="en-US" sz="1600" i="1" dirty="0"/>
              <a:t>mc = New </a:t>
            </a:r>
            <a:r>
              <a:rPr lang="en-US" sz="1600" i="1" dirty="0" err="1"/>
              <a:t>ADODB.Connection</a:t>
            </a:r>
            <a:endParaRPr lang="es-EC" sz="1600" i="1" dirty="0"/>
          </a:p>
          <a:p>
            <a:r>
              <a:rPr lang="en-US" sz="1600" i="1" dirty="0" smtClean="0"/>
              <a:t>	- </a:t>
            </a:r>
            <a:r>
              <a:rPr lang="en-US" sz="1600" i="1" dirty="0" err="1" smtClean="0"/>
              <a:t>mc.Open</a:t>
            </a:r>
            <a:endParaRPr lang="es-EC" sz="1600" i="1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32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857364"/>
            <a:ext cx="23526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21050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30194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472" y="5000636"/>
            <a:ext cx="213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a) Opción “Búsqueda por Evento”</a:t>
            </a:r>
            <a:endParaRPr lang="es-EC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4929198"/>
            <a:ext cx="223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c) Opción “Activación de Alarmas”</a:t>
            </a:r>
            <a:endParaRPr lang="es-EC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5786454"/>
            <a:ext cx="217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/>
              <a:t>b) Opción “Búsqueda por Fecha”</a:t>
            </a:r>
            <a:endParaRPr lang="es-EC" sz="1600" b="1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785818"/>
          </a:xfrm>
        </p:spPr>
        <p:txBody>
          <a:bodyPr>
            <a:normAutofit fontScale="92500" lnSpcReduction="20000"/>
          </a:bodyPr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INTERFAZ HMI (Pantalla de Consultas y Activación de Alarmas):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857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785818"/>
          </a:xfrm>
        </p:spPr>
        <p:txBody>
          <a:bodyPr>
            <a:normAutofit fontScale="85000" lnSpcReduction="10000"/>
          </a:bodyPr>
          <a:lstStyle/>
          <a:p>
            <a:r>
              <a:rPr lang="es-EC" sz="2800" b="1" dirty="0" smtClean="0"/>
              <a:t>INTERFAZ HMI (Pantalla de Consultas y Activación de Alarmas – Registro de Información):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39" y="2924944"/>
            <a:ext cx="67591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ret_val</a:t>
            </a:r>
            <a:r>
              <a:rPr lang="en-US" dirty="0"/>
              <a:t> = </a:t>
            </a:r>
            <a:r>
              <a:rPr lang="en-US" dirty="0" err="1"/>
              <a:t>Read_Message</a:t>
            </a:r>
            <a:r>
              <a:rPr lang="en-US" dirty="0"/>
              <a:t>(</a:t>
            </a:r>
            <a:r>
              <a:rPr lang="en-US" dirty="0" err="1"/>
              <a:t>temp_gdtaddr</a:t>
            </a:r>
            <a:r>
              <a:rPr lang="en-US" dirty="0"/>
              <a:t>(0), </a:t>
            </a:r>
            <a:r>
              <a:rPr lang="en-US" dirty="0" err="1"/>
              <a:t>temp_interface_id</a:t>
            </a:r>
            <a:r>
              <a:rPr lang="en-US" dirty="0"/>
              <a:t>(0), </a:t>
            </a:r>
            <a:r>
              <a:rPr lang="en-US" dirty="0" err="1"/>
              <a:t>msg_len</a:t>
            </a:r>
            <a:r>
              <a:rPr lang="en-US" dirty="0"/>
              <a:t>, </a:t>
            </a:r>
            <a:r>
              <a:rPr lang="en-US" dirty="0" err="1"/>
              <a:t>msg_time</a:t>
            </a:r>
            <a:r>
              <a:rPr lang="en-US" dirty="0"/>
              <a:t>, </a:t>
            </a:r>
            <a:r>
              <a:rPr lang="en-US" dirty="0" err="1"/>
              <a:t>msg_id</a:t>
            </a:r>
            <a:r>
              <a:rPr lang="en-US" dirty="0"/>
              <a:t>, </a:t>
            </a:r>
            <a:r>
              <a:rPr lang="en-US" dirty="0" err="1"/>
              <a:t>MyArr</a:t>
            </a:r>
            <a:r>
              <a:rPr lang="en-US" dirty="0"/>
              <a:t>(0</a:t>
            </a:r>
            <a:r>
              <a:rPr lang="en-US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7212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00034" y="428604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785818"/>
          </a:xfrm>
        </p:spPr>
        <p:txBody>
          <a:bodyPr>
            <a:normAutofit/>
          </a:bodyPr>
          <a:lstStyle/>
          <a:p>
            <a:r>
              <a:rPr lang="es-EC" sz="2800" dirty="0"/>
              <a:t>Identificación para los puertos del GDT</a:t>
            </a:r>
            <a:r>
              <a:rPr lang="es-EC" sz="2800" b="1" dirty="0" smtClean="0"/>
              <a:t>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43998"/>
              </p:ext>
            </p:extLst>
          </p:nvPr>
        </p:nvGraphicFramePr>
        <p:xfrm>
          <a:off x="2195736" y="2276872"/>
          <a:ext cx="5263976" cy="292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938"/>
                <a:gridCol w="3450038"/>
              </a:tblGrid>
              <a:tr h="64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ID DE IDENTIFIACIÓN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PUERTOS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00311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COM1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20331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COM2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20312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COM3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20411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DIO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5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20421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DIO (misma interface que las DIO 20411)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00911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GPS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rgbClr val="002060">
                <a:alpha val="0"/>
              </a:srgbClr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2" action="ppaction://hlinksldjump"/>
              </a:rPr>
              <a:t>Objetivos</a:t>
            </a:r>
            <a:endParaRPr lang="es-EC" sz="2400" dirty="0" smtClean="0">
              <a:hlinkClick r:id="rId3" action="ppaction://hlinksldjump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3" action="ppaction://hlinksldjump"/>
              </a:rPr>
              <a:t>Justificación</a:t>
            </a: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4" action="ppaction://hlinksldjump"/>
              </a:rPr>
              <a:t>Fundamentos Teóricos</a:t>
            </a: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5" action="ppaction://hlinksldjump"/>
              </a:rPr>
              <a:t>Desarrollo</a:t>
            </a: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6" action="ppaction://hlinksldjump"/>
              </a:rPr>
              <a:t>Análisis de Costos</a:t>
            </a:r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>
                <a:hlinkClick r:id="rId7" action="ppaction://hlinksldjump"/>
              </a:rPr>
              <a:t>Conclusiones y Recomendaciones</a:t>
            </a:r>
            <a:endParaRPr lang="es-EC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AGENDA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318158" cy="785818"/>
          </a:xfrm>
        </p:spPr>
        <p:txBody>
          <a:bodyPr>
            <a:normAutofit fontScale="85000" lnSpcReduction="10000"/>
          </a:bodyPr>
          <a:lstStyle/>
          <a:p>
            <a:r>
              <a:rPr lang="es-EC" sz="2800" b="1" dirty="0" smtClean="0"/>
              <a:t>INTERFAZ HMI (Pantalla de Consultas y Activación de Alarmas – Recepción de mensaje GPS):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39" y="1960379"/>
            <a:ext cx="7397995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 Case "00911" </a:t>
            </a:r>
            <a:r>
              <a:rPr lang="en-US" sz="1500" dirty="0" smtClean="0"/>
              <a:t>'</a:t>
            </a:r>
            <a:r>
              <a:rPr lang="en-US" sz="1500" dirty="0" err="1" smtClean="0"/>
              <a:t>gps</a:t>
            </a:r>
            <a:r>
              <a:rPr lang="en-US" sz="1500" dirty="0" smtClean="0"/>
              <a:t>              </a:t>
            </a:r>
            <a:endParaRPr lang="es-EC" sz="1500" dirty="0"/>
          </a:p>
          <a:p>
            <a:r>
              <a:rPr lang="en-US" sz="1500" dirty="0" smtClean="0"/>
              <a:t>	</a:t>
            </a:r>
            <a:r>
              <a:rPr lang="es-EC" sz="1500" dirty="0" smtClean="0"/>
              <a:t>correcto </a:t>
            </a:r>
            <a:r>
              <a:rPr lang="es-EC" sz="1500" dirty="0"/>
              <a:t>= </a:t>
            </a:r>
            <a:r>
              <a:rPr lang="es-EC" sz="1500" dirty="0" err="1"/>
              <a:t>comunicacionSQL</a:t>
            </a:r>
            <a:r>
              <a:rPr lang="es-EC" sz="1500" dirty="0"/>
              <a:t>(interface, </a:t>
            </a:r>
            <a:r>
              <a:rPr lang="es-EC" sz="1500" dirty="0" err="1"/>
              <a:t>verificacion</a:t>
            </a:r>
            <a:r>
              <a:rPr lang="es-EC" sz="1500" dirty="0"/>
              <a:t>, </a:t>
            </a:r>
            <a:r>
              <a:rPr lang="es-EC" sz="1500" dirty="0" smtClean="0"/>
              <a:t>			Latitud</a:t>
            </a:r>
            <a:r>
              <a:rPr lang="es-EC" sz="1500" dirty="0"/>
              <a:t>, </a:t>
            </a:r>
            <a:r>
              <a:rPr lang="es-EC" sz="1500" dirty="0" err="1"/>
              <a:t>hemisferio_latitud</a:t>
            </a:r>
            <a:r>
              <a:rPr lang="es-EC" sz="1500" dirty="0"/>
              <a:t>, Longitud, </a:t>
            </a:r>
            <a:r>
              <a:rPr lang="es-EC" sz="1500" dirty="0" smtClean="0"/>
              <a:t>				</a:t>
            </a:r>
            <a:r>
              <a:rPr lang="es-EC" sz="1500" dirty="0" err="1" smtClean="0"/>
              <a:t>hemisferio_longitud</a:t>
            </a:r>
            <a:r>
              <a:rPr lang="es-EC" sz="1500" dirty="0"/>
              <a:t>, velocidad)</a:t>
            </a:r>
          </a:p>
          <a:p>
            <a:r>
              <a:rPr lang="es-EC" sz="1500" dirty="0"/>
              <a:t>            </a:t>
            </a:r>
            <a:r>
              <a:rPr lang="en-US" sz="1500" dirty="0" smtClean="0"/>
              <a:t>	</a:t>
            </a:r>
            <a:r>
              <a:rPr lang="en-US" sz="1500" dirty="0" err="1" smtClean="0"/>
              <a:t>Carro.Pointmark</a:t>
            </a:r>
            <a:r>
              <a:rPr lang="en-US" sz="1500" dirty="0" smtClean="0"/>
              <a:t> </a:t>
            </a:r>
            <a:r>
              <a:rPr lang="en-US" sz="1500" dirty="0" err="1"/>
              <a:t>Lati</a:t>
            </a:r>
            <a:r>
              <a:rPr lang="en-US" sz="1500" dirty="0"/>
              <a:t>, </a:t>
            </a:r>
            <a:r>
              <a:rPr lang="en-US" sz="1500" dirty="0" err="1"/>
              <a:t>Longi</a:t>
            </a:r>
            <a:r>
              <a:rPr lang="en-US" sz="1500" dirty="0"/>
              <a:t>, 2000</a:t>
            </a:r>
            <a:endParaRPr lang="es-EC" sz="1500" dirty="0"/>
          </a:p>
          <a:p>
            <a:r>
              <a:rPr lang="en-US" sz="1500" dirty="0"/>
              <a:t>              </a:t>
            </a:r>
            <a:r>
              <a:rPr lang="en-US" sz="1500" dirty="0" smtClean="0"/>
              <a:t> Call </a:t>
            </a:r>
            <a:r>
              <a:rPr lang="en-US" sz="1500" dirty="0" err="1"/>
              <a:t>KMLfile.OpenKmlFile</a:t>
            </a:r>
            <a:r>
              <a:rPr lang="en-US" sz="1500" dirty="0"/>
              <a:t>("C:\Users\</a:t>
            </a:r>
            <a:r>
              <a:rPr lang="en-US" sz="1500" dirty="0" err="1"/>
              <a:t>Iván</a:t>
            </a:r>
            <a:r>
              <a:rPr lang="en-US" sz="1500" dirty="0"/>
              <a:t> </a:t>
            </a:r>
            <a:r>
              <a:rPr lang="en-US" sz="1500" dirty="0" smtClean="0"/>
              <a:t>				Hernández\Documents\TESIS-				COMPLETA\TESIS-VISUAL 					BASIC\</a:t>
            </a:r>
            <a:r>
              <a:rPr lang="en-US" sz="1500" dirty="0" err="1" smtClean="0"/>
              <a:t>coordenadas.kml</a:t>
            </a:r>
            <a:r>
              <a:rPr lang="en-US" sz="1500" dirty="0"/>
              <a:t>", True)</a:t>
            </a:r>
            <a:endParaRPr lang="es-EC" sz="1500" dirty="0"/>
          </a:p>
          <a:p>
            <a:r>
              <a:rPr lang="en-US" sz="1500" dirty="0" smtClean="0"/>
              <a:t>	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29444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785818"/>
          </a:xfrm>
        </p:spPr>
        <p:txBody>
          <a:bodyPr>
            <a:normAutofit fontScale="85000" lnSpcReduction="10000"/>
          </a:bodyPr>
          <a:lstStyle/>
          <a:p>
            <a:r>
              <a:rPr lang="es-EC" sz="2800" b="1" dirty="0" smtClean="0"/>
              <a:t>INTERFAZ HMI (Pantalla de Consultas y Activación de Alarmas – </a:t>
            </a:r>
            <a:r>
              <a:rPr lang="es-EC" sz="2800" b="1" dirty="0"/>
              <a:t>Recepción de mensaje </a:t>
            </a:r>
            <a:r>
              <a:rPr lang="es-EC" sz="2800" b="1" dirty="0" smtClean="0"/>
              <a:t>ALARMAS):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39" y="1916832"/>
            <a:ext cx="6759153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Case </a:t>
            </a:r>
            <a:r>
              <a:rPr lang="en-US" sz="1600" dirty="0"/>
              <a:t>"20411" </a:t>
            </a:r>
            <a:endParaRPr lang="es-EC" sz="1600" dirty="0"/>
          </a:p>
          <a:p>
            <a:r>
              <a:rPr lang="en-US" sz="1600" dirty="0" smtClean="0"/>
              <a:t>	If </a:t>
            </a:r>
            <a:r>
              <a:rPr lang="en-US" sz="1600" dirty="0"/>
              <a:t>content = "003A" Then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n-US" sz="1600" dirty="0" err="1"/>
              <a:t>pin_number</a:t>
            </a:r>
            <a:r>
              <a:rPr lang="en-US" sz="1600" dirty="0"/>
              <a:t> = 3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s-EC" sz="1600" dirty="0"/>
              <a:t>alarma = "Alarma Prolongada"</a:t>
            </a:r>
          </a:p>
          <a:p>
            <a:r>
              <a:rPr lang="es-EC" sz="1600" dirty="0" smtClean="0"/>
              <a:t>	      …</a:t>
            </a:r>
          </a:p>
          <a:p>
            <a:r>
              <a:rPr lang="en-US" sz="1600" dirty="0" smtClean="0"/>
              <a:t>                </a:t>
            </a:r>
            <a:r>
              <a:rPr lang="en-US" sz="1600" dirty="0"/>
              <a:t>End If</a:t>
            </a:r>
            <a:endParaRPr lang="es-EC" sz="1600" dirty="0"/>
          </a:p>
          <a:p>
            <a:r>
              <a:rPr lang="en-US" sz="1600" dirty="0"/>
              <a:t>                If content = "004B" Then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n-US" sz="1600" dirty="0" err="1"/>
              <a:t>pin_number</a:t>
            </a:r>
            <a:r>
              <a:rPr lang="en-US" sz="1600" dirty="0"/>
              <a:t> = 4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s-EC" sz="1600" dirty="0"/>
              <a:t>alarma = "Encendido Vehículo"</a:t>
            </a:r>
          </a:p>
          <a:p>
            <a:r>
              <a:rPr lang="es-EC" sz="1600" dirty="0"/>
              <a:t> </a:t>
            </a:r>
            <a:r>
              <a:rPr lang="es-EC" sz="1600" dirty="0" smtClean="0"/>
              <a:t>	      …</a:t>
            </a:r>
          </a:p>
          <a:p>
            <a:r>
              <a:rPr lang="en-US" sz="1600" dirty="0" smtClean="0"/>
              <a:t>                End If</a:t>
            </a:r>
            <a:endParaRPr lang="es-EC" sz="1600" dirty="0" smtClean="0"/>
          </a:p>
          <a:p>
            <a:r>
              <a:rPr lang="en-US" sz="1600" dirty="0" smtClean="0"/>
              <a:t>                </a:t>
            </a:r>
            <a:r>
              <a:rPr lang="en-US" sz="1600" dirty="0"/>
              <a:t>If content = "005C" Then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n-US" sz="1600" dirty="0" err="1"/>
              <a:t>pin_number</a:t>
            </a:r>
            <a:r>
              <a:rPr lang="en-US" sz="1600" dirty="0"/>
              <a:t> = 5</a:t>
            </a:r>
            <a:endParaRPr lang="es-EC" sz="1600" dirty="0"/>
          </a:p>
          <a:p>
            <a:r>
              <a:rPr lang="en-US" sz="1600" dirty="0"/>
              <a:t>                    </a:t>
            </a:r>
            <a:r>
              <a:rPr lang="en-US" sz="1600" dirty="0" err="1"/>
              <a:t>alarma</a:t>
            </a:r>
            <a:r>
              <a:rPr lang="en-US" sz="1600" dirty="0"/>
              <a:t> = "</a:t>
            </a:r>
            <a:r>
              <a:rPr lang="en-US" sz="1600" dirty="0" err="1"/>
              <a:t>Aviso</a:t>
            </a:r>
            <a:r>
              <a:rPr lang="en-US" sz="1600" dirty="0"/>
              <a:t> </a:t>
            </a:r>
            <a:r>
              <a:rPr lang="en-US" sz="1600" dirty="0" err="1"/>
              <a:t>Emergencia</a:t>
            </a:r>
            <a:r>
              <a:rPr lang="en-US" sz="1600" dirty="0"/>
              <a:t>"</a:t>
            </a:r>
            <a:endParaRPr lang="es-EC" sz="1600" dirty="0"/>
          </a:p>
          <a:p>
            <a:r>
              <a:rPr lang="en-US" sz="1600" dirty="0" smtClean="0"/>
              <a:t>	      </a:t>
            </a:r>
            <a:r>
              <a:rPr lang="es-EC" sz="1600" dirty="0" smtClean="0"/>
              <a:t>…</a:t>
            </a:r>
            <a:endParaRPr lang="es-EC" sz="1600" dirty="0"/>
          </a:p>
          <a:p>
            <a:r>
              <a:rPr lang="en-US" sz="1600" dirty="0"/>
              <a:t>                End If</a:t>
            </a:r>
            <a:endParaRPr lang="es-EC" sz="1600" dirty="0"/>
          </a:p>
          <a:p>
            <a:r>
              <a:rPr lang="en-US" sz="1600" dirty="0"/>
              <a:t>                </a:t>
            </a:r>
            <a:r>
              <a:rPr lang="es-EC" sz="1600" dirty="0"/>
              <a:t>correcto = </a:t>
            </a:r>
            <a:r>
              <a:rPr lang="es-EC" sz="1600" dirty="0" err="1"/>
              <a:t>alarmaSQL</a:t>
            </a:r>
            <a:r>
              <a:rPr lang="es-EC" sz="1600" dirty="0"/>
              <a:t>(</a:t>
            </a:r>
            <a:r>
              <a:rPr lang="es-EC" sz="1600" dirty="0" err="1"/>
              <a:t>pin_number</a:t>
            </a:r>
            <a:r>
              <a:rPr lang="es-EC" sz="1600" dirty="0"/>
              <a:t>, alarma</a:t>
            </a:r>
            <a:r>
              <a:rPr lang="es-EC" sz="1600" dirty="0" smtClean="0"/>
              <a:t>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030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DESARROLLO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785818"/>
          </a:xfrm>
        </p:spPr>
        <p:txBody>
          <a:bodyPr>
            <a:normAutofit fontScale="85000" lnSpcReduction="10000"/>
          </a:bodyPr>
          <a:lstStyle/>
          <a:p>
            <a:r>
              <a:rPr lang="es-EC" sz="2800" b="1" dirty="0" smtClean="0"/>
              <a:t>INTERFAZ HMI (Pantalla de Consultas y Activación de Alarmas – Envío </a:t>
            </a:r>
            <a:r>
              <a:rPr lang="es-EC" sz="2800" b="1" dirty="0"/>
              <a:t>de mensaje </a:t>
            </a:r>
            <a:r>
              <a:rPr lang="es-EC" sz="2800" b="1" dirty="0" smtClean="0"/>
              <a:t>ALARMAS):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39" y="2549222"/>
            <a:ext cx="675915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direccion_gdt</a:t>
            </a:r>
            <a:r>
              <a:rPr lang="en-US" sz="1600" dirty="0"/>
              <a:t> = "65T021"</a:t>
            </a:r>
          </a:p>
          <a:p>
            <a:r>
              <a:rPr lang="en-US" sz="1600" dirty="0" smtClean="0"/>
              <a:t>pin </a:t>
            </a:r>
            <a:r>
              <a:rPr lang="en-US" sz="1600" dirty="0"/>
              <a:t>= "007"</a:t>
            </a:r>
          </a:p>
          <a:p>
            <a:r>
              <a:rPr lang="en-US" sz="1600" dirty="0" smtClean="0"/>
              <a:t>state </a:t>
            </a:r>
            <a:r>
              <a:rPr lang="en-US" sz="1600" dirty="0"/>
              <a:t>= 48 '(48 (ASCII 1))</a:t>
            </a:r>
          </a:p>
          <a:p>
            <a:endParaRPr lang="en-US" sz="1600" dirty="0"/>
          </a:p>
          <a:p>
            <a:r>
              <a:rPr lang="en-US" sz="1600" dirty="0" smtClean="0"/>
              <a:t>ret </a:t>
            </a:r>
            <a:r>
              <a:rPr lang="en-US" sz="1600" dirty="0"/>
              <a:t>= </a:t>
            </a:r>
            <a:r>
              <a:rPr lang="en-US" sz="1600" dirty="0" err="1"/>
              <a:t>DIO_State</a:t>
            </a:r>
            <a:r>
              <a:rPr lang="en-US" sz="1600" dirty="0"/>
              <a:t>(</a:t>
            </a:r>
            <a:r>
              <a:rPr lang="en-US" sz="1600" dirty="0" err="1"/>
              <a:t>direccion_gdt</a:t>
            </a:r>
            <a:r>
              <a:rPr lang="en-US" sz="1600" dirty="0"/>
              <a:t>, pin, state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correcto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err="1"/>
              <a:t>alarmaSQL</a:t>
            </a:r>
            <a:r>
              <a:rPr lang="en-US" sz="1600" dirty="0"/>
              <a:t>(</a:t>
            </a:r>
            <a:r>
              <a:rPr lang="en-US" sz="1600" dirty="0" err="1"/>
              <a:t>pin_number</a:t>
            </a:r>
            <a:r>
              <a:rPr lang="en-US" sz="1600" dirty="0"/>
              <a:t>, </a:t>
            </a:r>
            <a:r>
              <a:rPr lang="en-US" sz="1600" dirty="0" err="1"/>
              <a:t>evento</a:t>
            </a:r>
            <a:r>
              <a:rPr lang="en-US" sz="1600" dirty="0"/>
              <a:t>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8040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00034" y="214290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VIDEOS EXPLICATIVOS</a:t>
            </a:r>
            <a:endParaRPr lang="es-EC" sz="4000" b="1" dirty="0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307975" y="1772816"/>
            <a:ext cx="8229600" cy="288032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hlinkClick r:id="rId2" action="ppaction://hlinkfile"/>
              </a:rPr>
              <a:t>Rastreo en </a:t>
            </a:r>
            <a:r>
              <a:rPr lang="es-EC" sz="2800" b="1" dirty="0">
                <a:hlinkClick r:id="rId3" action="ppaction://hlinkfile"/>
              </a:rPr>
              <a:t>T</a:t>
            </a:r>
            <a:r>
              <a:rPr lang="es-EC" sz="2800" b="1" dirty="0" smtClean="0">
                <a:hlinkClick r:id="rId3" action="ppaction://hlinkfile"/>
              </a:rPr>
              <a:t>iempo </a:t>
            </a:r>
            <a:r>
              <a:rPr lang="es-EC" sz="2800" b="1" dirty="0" smtClean="0">
                <a:hlinkClick r:id="rId2" action="ppaction://hlinkfile"/>
              </a:rPr>
              <a:t>Real</a:t>
            </a:r>
            <a:endParaRPr lang="es-EC" sz="2800" b="1" dirty="0" smtClean="0"/>
          </a:p>
          <a:p>
            <a:endParaRPr lang="es-EC" sz="2800" b="1" dirty="0" smtClean="0"/>
          </a:p>
          <a:p>
            <a:r>
              <a:rPr lang="es-EC" sz="2800" b="1" dirty="0" smtClean="0">
                <a:hlinkClick r:id="rId4" action="ppaction://hlinkfile"/>
              </a:rPr>
              <a:t>Activación de Alarmas</a:t>
            </a:r>
            <a:endParaRPr lang="es-EC" sz="2800" b="1" dirty="0" smtClean="0"/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301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ANÁLISIS DE COSTOS</a:t>
            </a:r>
            <a:endParaRPr lang="es-EC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7606032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486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785818"/>
          </a:xfrm>
        </p:spPr>
        <p:txBody>
          <a:bodyPr>
            <a:normAutofit/>
          </a:bodyPr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COSTO DE TRANSMISIÓN: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189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ANÁLISIS DE COSTOS</a:t>
            </a:r>
            <a:endParaRPr lang="es-EC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4323"/>
              </p:ext>
            </p:extLst>
          </p:nvPr>
        </p:nvGraphicFramePr>
        <p:xfrm>
          <a:off x="1907704" y="2214552"/>
          <a:ext cx="5040560" cy="371477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962970"/>
                <a:gridCol w="1077590"/>
              </a:tblGrid>
              <a:tr h="1013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ELEMENTO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COSTO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Módulo GDT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$ 350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14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Caja de Control para el Vehículo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$ 40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Servicio de Instalación y Accesorios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$ 60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Software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$ 600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$ 1050</a:t>
                      </a:r>
                      <a:endParaRPr lang="es-EC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785818"/>
          </a:xfrm>
        </p:spPr>
        <p:txBody>
          <a:bodyPr>
            <a:normAutofit/>
          </a:bodyPr>
          <a:lstStyle/>
          <a:p>
            <a:r>
              <a:rPr lang="es-EC" b="1" dirty="0" smtClean="0"/>
              <a:t> </a:t>
            </a:r>
            <a:r>
              <a:rPr lang="es-EC" sz="2800" b="1" dirty="0" smtClean="0"/>
              <a:t>COSTO DEL SISTEMA:</a:t>
            </a:r>
          </a:p>
          <a:p>
            <a:endParaRPr lang="es-EC" sz="2800" b="1" dirty="0" smtClean="0"/>
          </a:p>
          <a:p>
            <a:pPr>
              <a:buNone/>
            </a:pPr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94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92696"/>
            <a:ext cx="9143999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2F5897"/>
                </a:solidFill>
              </a:rPr>
              <a:t>CONCLUSIONES Y RECOMENDACIONES</a:t>
            </a:r>
            <a:endParaRPr lang="es-EC" sz="4000" b="1" dirty="0">
              <a:solidFill>
                <a:srgbClr val="2F58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2060848"/>
            <a:ext cx="79196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Un </a:t>
            </a:r>
            <a:r>
              <a:rPr lang="es-EC" sz="1700" dirty="0"/>
              <a:t>sistema </a:t>
            </a:r>
            <a:r>
              <a:rPr lang="es-EC" sz="1700" dirty="0" smtClean="0"/>
              <a:t>básico </a:t>
            </a:r>
            <a:r>
              <a:rPr lang="es-EC" sz="1700" dirty="0"/>
              <a:t>AVL consta de cuatro elementos: un </a:t>
            </a:r>
            <a:r>
              <a:rPr lang="es-EC" sz="1700" dirty="0" smtClean="0"/>
              <a:t>receptor GPS, un </a:t>
            </a:r>
            <a:r>
              <a:rPr lang="es-EC" sz="1700" dirty="0"/>
              <a:t>equipo </a:t>
            </a:r>
            <a:r>
              <a:rPr lang="es-EC" sz="1700" dirty="0" smtClean="0"/>
              <a:t>capaz de retransmitir </a:t>
            </a:r>
            <a:r>
              <a:rPr lang="es-EC" sz="1700" dirty="0"/>
              <a:t>la </a:t>
            </a:r>
            <a:r>
              <a:rPr lang="es-EC" sz="1700" dirty="0" smtClean="0"/>
              <a:t>información almacenada</a:t>
            </a:r>
            <a:r>
              <a:rPr lang="es-EC" sz="1700" dirty="0"/>
              <a:t>, un </a:t>
            </a:r>
            <a:r>
              <a:rPr lang="es-EC" sz="1700" dirty="0" smtClean="0"/>
              <a:t>servidor y una Interfaz HMI.</a:t>
            </a:r>
          </a:p>
          <a:p>
            <a:pPr marL="285750" indent="-285750" algn="just"/>
            <a:endParaRPr lang="es-EC" sz="1700" dirty="0" smtClean="0"/>
          </a:p>
          <a:p>
            <a:pPr marL="285750" indent="-285750" algn="just"/>
            <a:endParaRPr lang="es-EC" sz="17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C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Una Sistema AVL nos brinda ventajas tales como: exactitud </a:t>
            </a:r>
            <a:r>
              <a:rPr lang="es-EC" sz="1700" dirty="0"/>
              <a:t>en la </a:t>
            </a:r>
            <a:r>
              <a:rPr lang="es-EC" sz="1700" dirty="0" smtClean="0"/>
              <a:t>ubicación y </a:t>
            </a:r>
            <a:r>
              <a:rPr lang="es-EC" sz="1700" dirty="0"/>
              <a:t>su extensa </a:t>
            </a:r>
            <a:r>
              <a:rPr lang="es-EC" sz="1700" dirty="0" smtClean="0"/>
              <a:t>cobertura y desventajas como: largo tiempo que </a:t>
            </a:r>
            <a:r>
              <a:rPr lang="es-EC" sz="1700" dirty="0"/>
              <a:t>toma su </a:t>
            </a:r>
            <a:r>
              <a:rPr lang="es-EC" sz="1700" dirty="0" smtClean="0"/>
              <a:t>conexión </a:t>
            </a:r>
            <a:r>
              <a:rPr lang="es-EC" sz="1700" dirty="0"/>
              <a:t>del receptor hacia el </a:t>
            </a:r>
            <a:r>
              <a:rPr lang="es-EC" sz="1700" dirty="0" smtClean="0"/>
              <a:t>satélite.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700" dirty="0"/>
          </a:p>
          <a:p>
            <a:pPr marL="285750" indent="-285750" algn="just">
              <a:buFont typeface="Arial" pitchFamily="34" charset="0"/>
              <a:buChar char="•"/>
            </a:pPr>
            <a:endParaRPr lang="es-EC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En función de la versatilidad del Módulo, fue posible desarrollar un sistema con la capacidad de notificar y monitorear eventos, capaces de ser manipulados ya sea desde el dispositivo como desde la interfaz HMI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33035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92696"/>
            <a:ext cx="9143999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2F5897"/>
                </a:solidFill>
              </a:rPr>
              <a:t>CONCLUSIONES Y RECOMENDACIONES</a:t>
            </a:r>
            <a:endParaRPr lang="es-EC" sz="4000" b="1" dirty="0">
              <a:solidFill>
                <a:srgbClr val="2F58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2060848"/>
            <a:ext cx="79196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/>
              <a:t>La </a:t>
            </a:r>
            <a:r>
              <a:rPr lang="es-EC" sz="1700" dirty="0" smtClean="0"/>
              <a:t>razón </a:t>
            </a:r>
            <a:r>
              <a:rPr lang="es-EC" sz="1700" dirty="0"/>
              <a:t>del desfase existente entre el monitoreo y la </a:t>
            </a:r>
            <a:r>
              <a:rPr lang="es-EC" sz="1700" dirty="0" smtClean="0"/>
              <a:t>adquisición </a:t>
            </a:r>
            <a:r>
              <a:rPr lang="es-EC" sz="1700" dirty="0"/>
              <a:t>de datos, </a:t>
            </a:r>
            <a:r>
              <a:rPr lang="es-EC" sz="1700" dirty="0" smtClean="0"/>
              <a:t>es debido al lapso de tiempo que demora el equipo en la transmisión .</a:t>
            </a:r>
          </a:p>
          <a:p>
            <a:pPr marL="285750" indent="-285750" algn="just"/>
            <a:endParaRPr lang="es-EC" dirty="0" smtClean="0"/>
          </a:p>
          <a:p>
            <a:pPr marL="285750" indent="-285750" algn="just"/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La </a:t>
            </a:r>
            <a:r>
              <a:rPr lang="es-EC" sz="1700" dirty="0"/>
              <a:t>ventaja de utilizar una red GPRS para la </a:t>
            </a:r>
            <a:r>
              <a:rPr lang="es-EC" sz="1700" dirty="0" smtClean="0"/>
              <a:t>transmisión </a:t>
            </a:r>
            <a:r>
              <a:rPr lang="es-EC" sz="1700" dirty="0"/>
              <a:t>de datos es el bajo costo, </a:t>
            </a:r>
            <a:r>
              <a:rPr lang="es-EC" sz="1700" dirty="0" smtClean="0"/>
              <a:t>ya que ésta maneja el tráfico de datos mediante conmutación de paquetes.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1700" dirty="0"/>
          </a:p>
          <a:p>
            <a:pPr marL="285750" indent="-285750" algn="just">
              <a:buFont typeface="Arial" pitchFamily="34" charset="0"/>
              <a:buChar char="•"/>
            </a:pPr>
            <a:endParaRPr lang="es-EC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Para el desarrollo de Nuestro Proyecto de Tesis, fueron muy útiles y de mucha importancia la aplicación tanto de fundamentos teóricos como herramientas, las mismas que se fueron aprendiendo a lo largo de la Carrera Universitaria como por ejemplo: Programación para desarrollar Interfaces HMI, Base de Datos, Circuitos Eléctricos, Redes Inalámbricas, entre otras. 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33316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92696"/>
            <a:ext cx="9143999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2F5897"/>
                </a:solidFill>
              </a:rPr>
              <a:t>CONCLUSIONES Y RECOMENDACIONES</a:t>
            </a:r>
            <a:endParaRPr lang="es-EC" sz="4000" b="1" dirty="0">
              <a:solidFill>
                <a:srgbClr val="2F58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2060848"/>
            <a:ext cx="79196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La Interfaz HMI fue elaborada mediante </a:t>
            </a:r>
            <a:r>
              <a:rPr lang="es-EC" sz="1700" dirty="0"/>
              <a:t>la plataforma de Visual Basic 6.0, </a:t>
            </a:r>
            <a:r>
              <a:rPr lang="es-EC" sz="1700" dirty="0" smtClean="0"/>
              <a:t>en la cual se pudo plasmar el objetivo planteado, que era diseñar una aplicación, </a:t>
            </a:r>
            <a:r>
              <a:rPr lang="es-EC" sz="1700" dirty="0"/>
              <a:t>cuya </a:t>
            </a:r>
            <a:r>
              <a:rPr lang="es-EC" sz="1700" dirty="0" smtClean="0"/>
              <a:t>principal característica </a:t>
            </a:r>
            <a:r>
              <a:rPr lang="es-EC" sz="1700" dirty="0"/>
              <a:t>se basa en un entorno totalmente </a:t>
            </a:r>
            <a:r>
              <a:rPr lang="es-EC" sz="1700" dirty="0" smtClean="0"/>
              <a:t>gráfico.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dirty="0" smtClean="0"/>
          </a:p>
          <a:p>
            <a:pPr marL="285750" indent="-285750" algn="just"/>
            <a:endParaRPr lang="es-EC" dirty="0" smtClean="0"/>
          </a:p>
          <a:p>
            <a:pPr marL="285750" indent="-285750" algn="just"/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El </a:t>
            </a:r>
            <a:r>
              <a:rPr lang="es-EC" sz="1700" dirty="0"/>
              <a:t>margen de error estimado, durante el alcance de nuestro proyecto, se ve </a:t>
            </a:r>
            <a:r>
              <a:rPr lang="es-EC" sz="1700" dirty="0" smtClean="0"/>
              <a:t>reflejado en </a:t>
            </a:r>
            <a:r>
              <a:rPr lang="es-EC" sz="1700" dirty="0"/>
              <a:t>la exactitud del posicionamiento del </a:t>
            </a:r>
            <a:r>
              <a:rPr lang="es-EC" sz="1700" dirty="0" smtClean="0"/>
              <a:t>vehículo, </a:t>
            </a:r>
            <a:r>
              <a:rPr lang="es-EC" sz="1700" dirty="0"/>
              <a:t>siendo este no mayor a seis </a:t>
            </a:r>
            <a:r>
              <a:rPr lang="es-EC" sz="1700" dirty="0" smtClean="0"/>
              <a:t>metros aproximadamente</a:t>
            </a:r>
            <a:r>
              <a:rPr lang="es-EC" sz="1700" dirty="0"/>
              <a:t>, diferencia que no afecta a la </a:t>
            </a:r>
            <a:r>
              <a:rPr lang="es-EC" sz="1700" dirty="0" smtClean="0"/>
              <a:t>fácil interpretación </a:t>
            </a:r>
            <a:r>
              <a:rPr lang="es-EC" sz="1700" dirty="0"/>
              <a:t>por parte del usuario.</a:t>
            </a:r>
            <a:endParaRPr lang="es-EC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92696"/>
            <a:ext cx="9143999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2F5897"/>
                </a:solidFill>
              </a:rPr>
              <a:t>CONCLUSIONES Y RECOMENDACIONES</a:t>
            </a:r>
            <a:endParaRPr lang="es-EC" sz="4000" b="1" dirty="0">
              <a:solidFill>
                <a:srgbClr val="2F58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2067813"/>
            <a:ext cx="7919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/>
              <a:t>La cobertura de la red de </a:t>
            </a:r>
            <a:r>
              <a:rPr lang="es-EC" sz="1700" dirty="0" smtClean="0"/>
              <a:t>telefonía móvil, </a:t>
            </a:r>
            <a:r>
              <a:rPr lang="es-EC" sz="1700" dirty="0"/>
              <a:t>es un factor muy importante, asociado con </a:t>
            </a:r>
            <a:r>
              <a:rPr lang="es-EC" sz="1700" dirty="0" smtClean="0"/>
              <a:t>el tiempo </a:t>
            </a:r>
            <a:r>
              <a:rPr lang="es-EC" sz="1700" dirty="0"/>
              <a:t>de </a:t>
            </a:r>
            <a:r>
              <a:rPr lang="es-EC" sz="1700" dirty="0" smtClean="0"/>
              <a:t>transmisión </a:t>
            </a:r>
            <a:r>
              <a:rPr lang="es-EC" sz="1700" dirty="0"/>
              <a:t>de </a:t>
            </a:r>
            <a:r>
              <a:rPr lang="es-EC" sz="1700" dirty="0" smtClean="0"/>
              <a:t>datos.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C" dirty="0" smtClean="0"/>
          </a:p>
          <a:p>
            <a:pPr marL="285750" indent="-285750" algn="just"/>
            <a:endParaRPr lang="es-EC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/>
              <a:t>Para </a:t>
            </a:r>
            <a:r>
              <a:rPr lang="es-EC" sz="1700" dirty="0"/>
              <a:t>uso comercial del sistema, es recomendable que el distribuidor del producto </a:t>
            </a:r>
            <a:r>
              <a:rPr lang="es-EC" sz="1700" dirty="0" smtClean="0"/>
              <a:t>posea una dirección </a:t>
            </a:r>
            <a:r>
              <a:rPr lang="es-EC" sz="1700" dirty="0"/>
              <a:t>IP, que sea publica y </a:t>
            </a:r>
            <a:r>
              <a:rPr lang="es-EC" sz="1700" dirty="0" smtClean="0"/>
              <a:t>estática, </a:t>
            </a:r>
            <a:r>
              <a:rPr lang="es-EC" sz="1700" dirty="0"/>
              <a:t>ya que la misma </a:t>
            </a:r>
            <a:r>
              <a:rPr lang="es-EC" sz="1700" dirty="0" smtClean="0"/>
              <a:t>estará </a:t>
            </a:r>
            <a:r>
              <a:rPr lang="es-EC" sz="1700" dirty="0"/>
              <a:t>asociada al </a:t>
            </a:r>
            <a:r>
              <a:rPr lang="es-EC" sz="1700" dirty="0" smtClean="0"/>
              <a:t>servidor, garantizando así </a:t>
            </a:r>
            <a:r>
              <a:rPr lang="es-EC" sz="1700" dirty="0"/>
              <a:t>la permanente </a:t>
            </a:r>
            <a:r>
              <a:rPr lang="es-EC" sz="1700" dirty="0" smtClean="0"/>
              <a:t>conexión </a:t>
            </a:r>
            <a:r>
              <a:rPr lang="es-EC" sz="1700" dirty="0"/>
              <a:t>del usuario al sistema AVL</a:t>
            </a:r>
            <a:r>
              <a:rPr lang="es-EC" sz="1700" dirty="0" smtClean="0"/>
              <a:t>.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1395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500306"/>
            <a:ext cx="7680960" cy="196596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Diseñar e implementar  </a:t>
            </a:r>
            <a:r>
              <a:rPr lang="es-EC" sz="2000" dirty="0"/>
              <a:t>un Sistema de Localización Vehicular (AVL) con  </a:t>
            </a:r>
            <a:r>
              <a:rPr lang="es-ES" sz="2000" dirty="0"/>
              <a:t>Gestión de Seguridad,  mediante la monitorización del Sistema de Control de Alarmas, utilizando  el Módulo NXN </a:t>
            </a:r>
            <a:r>
              <a:rPr lang="es-ES" sz="2000" dirty="0" smtClean="0"/>
              <a:t>GV-33.</a:t>
            </a:r>
            <a:endParaRPr lang="es-EC" sz="2000" dirty="0"/>
          </a:p>
          <a:p>
            <a:endParaRPr lang="es-EC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OBJETIVO GENERAL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41700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AutoShape 8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AutoShape 10" descr="data:image/jpeg;base64,/9j/4AAQSkZJRgABAQAAAQABAAD/2wCEAAkGBhQSEBQUEBIQEA8VEBUQFBUUFA4UFg8QFBQVFRQVEhQXHCYeGBkjGRQSHzEhJCcpLSwsFR4xNTAqNSYrLCkBCQoKDgwOGg8PGikkHyUvLDQ0NCosLCwtKiksKikpKSwyKSk0LCwqNCksKSwsKikpLCwsLCksLCwsLCksLCwsLP/AABEIAOEA4QMBIgACEQEDEQH/xAAcAAACAwEBAQEAAAAAAAAAAAAABwMFBgQCAQj/xABLEAABAwIBBggLBwIEBQUBAAABAAIDBBEFBhIhMUFRBxMUFTJhcZEiQlJTcoGSobGy0RYjNDVigsEzQyVjg/AkRHOi4VR0k6PSF//EABoBAQADAQEBAAAAAAAAAAAAAAACAwQBBQb/xAAwEQACAgEDAgMGBQUAAAAAAAAAAQIDEQQSMSFBE1FhFDKRocHxIiNxgeEFQrHR8P/aAAwDAQACEQMRAD8AeKEIQAhRTVAbr17lxS4g7YAPegLJCo34nJvHcFEcWl3j2QgNChZznebePZCOd5t49kIDRoWc53m3j2QjnebePZCA0aFnOd5t49kI53m3j2QgNGhZznebePZCOd5t49kIDRoWc53m3j2QjnebePZCA0aFnOd5t49kI53m3j2QgNGhZznebePZCOd5t49kIDRoWc53m3j2QjnebePZCA0aFmzjE29vshQS47ONRb7IQGrQsSctZoz4bGSN6rtPfpHuV/gWVENVcRuzZALujdYOA3jyh1j3IC3QhCAEIQgBc2IVojZfaTZo610rJ5S13/ENZsawH1uJv7g1Ad8MhdpOkldPFrioDoXVJPZAfHQheDThROql55UgJuThHJwoeVI5UgJuThHJwoeVI5UgJuThHJwoeVI5UgJuThHJwoeVI5UgJuThHJwoeVI5UgJuThHJwoeVI5UgJuThHJwoeVI5UgJuThHJwoeVI5UgJTTBeH0YXnlSOUoCursKBGpZDE8MfE8SQuLJGHOa5usH/ezatzVVNgs1idSDdAbTJTKIVcAcbNlb4EjRseNo6joI7bbFdJMYNjppaoEHwHkNcPgfinDSVIkYHDURdATIQhACwGUT/wDEHD9Mfyrfpd5SH/EX+hH8qA0FEfBX2Zyjoz4K9SoCJCEIAQhCAEIJXFiOLxwtzpXtY3r29g1ldSbeEDtuvBlAWAxbhJ1inZo8t/8ADR/KrYKLE67oMqHMO0/dR27TYEd63x0E8brGor1Knau3UY1RjETOnJG3tc0LjflfSjXPF3rMUvA9VO0yy08XrkkPuAHvXe3gY8qs09UI/l674GljzZ8F9xum+xcMyvpjqni9pdkGMRv6D2O7HNPwWXl4Gj4tZ7UP0eqqs4J6tmmJ8EvY50bu5wt71zwNNL3bPivsN01yhjNqQVIHpQzy4hRH71s7Gjyxnxn92ke9W+E8JA0Cdub+plyPWNfxUJ6KaWYYkvQ6rF3GQhVmH40yVocxzXNO0G6sWSXWNrHJYekIQuAEIQgOLEXaFlMRlWpxPUshiR1oDNY1LoB3OBTi4OsQMlI2+kgWSZxjo/uCavBOf+GQG8QhCAEucpfzJ/oR/KmMlzlL+ZP9CP5UBf0XRX2VfKLor7KgI0IQgBeXOshzrLBZZ5ZEEw07rHU948X9LTv3lXU0yultiRlJRWWd+U+XLYbxw2km1E+LGeveepLqtxB8zy6Vxe47Ts6gNgVzg2QVbVDOjgc2M+PKeLaesX8I+oLV0nAnJb72qjadzI3Ot+5xHwXu1+zaVY3LPxfy4Mz3zFrG9zSHNJa4G4INiDvBXdz/AFX/AKqq/wDmm+qYj+BQW8Gsdfribb3OVNiXBJVx3MToqgbmksd7LtHvVq1Wmm/eX7/yc2TXYzMeVVY3o1dUP9V5+N1303CPiDP+Y4wbpGRu99gVUVmHSROLJWPjeNbXAtPvXKWLQ9PVJe6n+yI7mjfUHDHILCopmPG10TnMPsuuPeFrsHy7pKkhrJeLkPiSji3HsJ8E+opHuao3NWG3+n1S93oWRtkj9IPGw6t2/tCyWPcHVLUXLG8mlOnPiADSf1x6j6rFYDJvhAqKQhriainGji3nSwf5bzpHYbhNfBcdhq4uMgdnN1OB0Ojd5L27D7jsXk2U26Z5T/dGhSjMUOJYNV4ZJnaeLJsJGXMcm4PHinqPqK1eTOW7ZrNf4Eu7Y70T/C3lRC17S17WvY4ZrmuAIcDsIOtKrLTIE0956TOMA8JzBcup/wBTTrcz3jsVithqPw2dJeZFxceq4GXBUhwXQClnkfliXWjlP3niu84Pr8UwqWqDgsdlcq5bZE08nUhCFWdODE9Sx2J7VscT1LHYntQGXxjofuCa3BP+GSpxjofuCa3BP+GQG8QhCAEucpfzJ/oR/KmMlzlL+ZP9CP5UBf0XRX2VfKLor7KgI18JX1cWKV7Yo3PebNa0uPqXUsvCBnMuMp+IZxcZ++eNY/ts2u7dyk4L8hQQ2sqm3v4UDHD/AO1wP/b37lmsk8HdimIOfNpgaeNl3Zl7MiHba3YCnmwWsALAaABsA1ABeldL2avwY+8+X9P++pTFb3uZLdfCVyz4jGzQ+WJh3OewHuJX2Gujf0JI3+i9h+BXm7XjOC7JOSvBQSvJK4DixXCYqlmZPG2Ruy+tp3tdraexKjK/g/fS3kivLTbTbw4vTA1j9Q9dk4SVG/ToOkEWIOog6wVr0+rsofTjyITgpH5vexQuamDl1kNxOdPTNvT63sGkwHeN7Ph2LBPC+mqthdDfExuLi8M5nBdWC45LSTCWE2cNDmnoys2seN3wUDgoHhV2RTWGSTH3geOR1cDZotR0Oadcbx0mO6x7xYrsckzkFlNySps82p5bMk3Md4knqOg9R6k5XL5rUU+FPHY2QluQpuEDJHkr+UUwzYHOGc0f8vKToI3MJ1bjo3K5yMyn41lnH7xuh3XucO1bWup2yMcyQB0b2ljgdrTrSVq6d+HVxaSS1puD5yB3RPb/ACCrYy8eGx+8uCLW15Q8Kea4Uyz2A4kHtBBuCAVoGlYiZw4nqWOxPatjiepY7E9qAy+MdD9wTW4J/wAMlTjHQ/cE1uCf8MgN4hCEAJc5S/mT/Qj+VMZLnKX8yf6EfyoC/ouivsq+UXRX2VAREpf8JWL2a2EHpHPd6LdQ7/gt5O6wSjxaqZNid5nWp2yhrz/lR6XgDebEetbtDDdbufbqV2PoMnJRsOFYW2SpIY+X754Au973jwI2jaQ23ZcrGZQcI9TVOLY3Gmg1BjD4Th/mSDSewWCo8pcppK6cySeCweDFHfRDHsA6ztK4Ita9nT6RJuyzrJ/Izzn2XBYwMvpOk9elWtLHbVoPVoVbTK2plrkVmnwfKSeKwzzKzyX3OjqdrC2eG40yYeD4L7aWHWOzeEu6YqwZLaxBsRpBGgg9S8y/Sws6roy2NjiMAlRkrP4ZlSDZk5DXag/YfS3Hr1K+Ll4ttUqniSNUZKXB5d/47QlflxkFxedPSNvF0pIhpMW9zBtZ1bOzUznFeCVPT6idEt0fuJQUlhn5zcoXpnZa8H2dnT0bbO0ukhGp20ui6/07dm5LKQeo6uw9a+hrvhdHdH7GRxcXhnO8JpcG+VvHRimmd9/G37sn+7CNnW5vvHYlc5eIqh0b2vjcWSNcHNcNbXDUQs2oqVkcMnCW1n6EkKw3CdhHGU4maPDhOnrhcbO7nWPeu/JTLiOraGSFsdUB4TNQlt40f/51hdGV2IMhpJnS2s6N0bWn+494IDR339S8SKlXYvM0vEkZHILF/BzCdLDb9p1fymhRTXCQ2StXmTt09IZvr1j4Jz4HU3aFLUR2zZGL6HbiepY7E9q2GJ6vUsfie1UEjL4x0P3BNbgn/DJU4x0P3BNbgn/DIDeIQhACXOUv5k/0I/lTGS5yl/Mn+hH8qAv6Lor5O5faLoqOaS0kf/UZ8wQHqrwSZzLjMBOoOdY33arXSPx/J+pppDyqF8ec4kOOljiTfwXjQdaveGHFZn4k+LPe2KKNoa0EgeEwOJ0byfcFQYblzWwwvgdJymmfG6Mxz+HmBzSAY3HwmkXBGsaNS9HQynHLis8FViT5OFhU8ZXDTv0C+uy62OX0UHlGRlrTPVpTyqgglVjBOuyRwv4J108pVJHUKXlKpcTp3TTrqwnK6SnOa772HySdLfQOzs1Kikqutcc065KmNi2yWUdUmuqHDhuLxVDM+F4cNo1OYdzm7F0EpGw4pJC8Phe6OQaiN24jUR1FbvJ7hJjksyrtDLqDx/TeevyD7uxeLqf6dOv8UOq+f8mqFyfRm0JWPyxyEZVXkhzYqrWdjJ+p+536u9azP2ggg6QdFiOory5efXZKuW6LLnFNYZ+eK+jfDI6OVjo5Gmxa4aR9R1hcT0+sosnIayPNmb4QHgSNsHxnqO0dR0JP5TZIzUbrvGfDezZWg5p6njxD1HvXr16qNqw+jM8q3Ez7z/vcpYs+eWON0jnFz2xtL3PcGZzg3adWldODYNJVTMjiZI/Oka1xYxz+LaSAXG2gWBvpW7yl4LuQVMMsUjeTNlpmjjHgyzSulaHlrAAA0XBULJxTw+TqRm8rcl+a62KHjeOdxccznZuaAXPcCGi50Wbt3phZNVgsNKOFWeko65tZVRtq5zAyKmpibMBY55fPN1DOaALa7+qbL7GmxjD5o2Nj5RCXECwsM2NzRoGm2eQvOsm5pNlqWC5r5Lt9SyWJbVbR4hntVRiJVJ0zGMdD9wTW4J/wyVOMdD9wTW4J/wAMgN4hCEAJc5S/mT/Qj+VMZLnKX8yf6EfyoC/ouiq/GXlou02cNIO4jSD3qwouiuLF2XaUBi+EDBTXMbiFIM97YxDVRN0vjc3U+w0kW91jvtnMjslY6ynrnve9j6aJsrc3NIPgyuc14P8A0x2aV3YlVVFLNx1LI6KTUbaQ8bntOhw7V4dwyS8TPHLRU/GTQvhfLETGXFzXNBc0g3tnE61s09k4xko+hCST5L6HGYsKwKmqYqeKWpqnAXeL+E4PcS7bYNbYDrXFTiHGKOeaGnZSYlTt4x7Y/wCnURkE3A3nNcN4I2gqtyZrIsQwpuGVErKeqhk42kkk0Mk6XgOO+znjsII1WWuyLybdg8FXU174WNMOY0NfnBwbc67C5cSAArlNwcp5xLPxI4z07GYyZyEfU03KpZ4qSm8V8njAG19YAF9Gk6V9xnJCWmiE7JIqql1cbCbhvpjYNl7n1KXKeYz5L0T4b8XHM1s4HiZvGM8O36y32gV1cCdOXNrIHkupnwNL2nohzs5pPUS2/sha46y5p2dl29Ct1x4KLDKKackQRSSka8xpOb2nYpX4fOHOaYZg5gu4Zj7sB1Ei2gaD3K/qMZfh2TVPJSnNmnmDTILEguMhJF9ubGG9SsOC7KipqqasFU/jTFDdjyBn2c2S7XOHSAI0dpU5a6XWUY9Ec8JcZIsLlAyfrZLNLmmWxsLjQzalxDVF4FgSTsFye4LaZNTl2SteTrvN8sauMHweoosIp34ZTNqK+oaySSR3FnimObnWGc4artaB2lVQ1arnN+bJOGUhYS3BsQQdxBB7iomnwh6Q+KZ2WVHPPgpqcQp20+IU8guW5n3kRe1vik6CHar627LpWQyXLT+ofELfVqldF9miqUNo3MvcujhDqaGkpacskhMliC0NsQLNDdCr8B4RH4hPHG4xxPJzQw+DcncfG+PUuzhUynpKWWmFRh8VdM6nJY6QjNjaHAEZpBvpsUvKNj8YxFrKeCKjzmjwY75kMcY8J+gDTpHrIXgwrjYsy6epqba4HpDQRucY+PYZgLljS0kAa9F+sLlwJscz5mSNa8MBa4OAcNBINwdB1LL5BVdLHijqOnFTUyQxyNkqpX6Glua1zWRgaGk6LndoU3B1iQfiGJx+EHsfIbEEaONcLgrLKDiyeclS3Kp7pY6fCc2jpGVDWuDY2XnZxgzi5x0tJ06t6p+FWle7KKAhr3MHJdQJDfvNPYuzImzWl4ANn53bY31q4yqyzpX1DHxU0prBmNMj/Ba1jHZ2aAHG5NyL2RS65GDH8Pjb4uz/ANnH88q7+EnEY3U+EsZIx0kdKM9rXNJjvHFbOA1Xsde5Y3LLKKWvxF0soYM37loYCAI2EkXudJuTpXmjw/OeD1qU1hJHEMDCZLtXqvXzCYrNX2vVZ0zOMdD9wTW4J/wyVOMdD9wTW4J/wyA3iEIQAlzlL+ZP9CP5UxkucpfzJ/oR/KgL+i6K8VcdwvdF0V9lQGPxvB84HQlblDQcVMQRoIuPgU96iEEJc8IGDXjz2jwmHO7W+N/B9S06WzZYvUhNZRg6TD3TvbFEwySPNmtA0n6DrWq//kNa9oz5ohtDHSSuDfXaw9StuByKO9Q+4NQMxoG1sJuSR2uFj2DemXnLRqdQ1PalwchDpkVOG02JYO1+bA2opH/1Y/6sTxquQPCYbaL27bqGv4WnClfBQ0MFDxoIe+Mg2vodmgNAvbRc6k3c5Z3HshaWqu4s4mY/3I7Ak/rbqd8etVRvhN/mLH6f6OuDXBhsmspaR+Gc34qZIoWvz4J2Nc7i3XLg0gAm4LnbDcOOpbXIKWhZTVwoHTTtZBeWeQFgkdmSEMY0gWsBfT5SoY6CrwyN7G01LidI93GOa5pzw62bfNN7aBsBWfx7hRlfSvpKWjgw+OQFsgZfOIPSAGa3NvqvYm25WzSeVXw/X6ckV05LDJbF4W5MVsT5YmzPMpbGXtD3XbHbNbrOo9y7sHylhr8MhpJa52GVsAa2OXPcxkzWjNaHG4BuLAi97i4SxiphmgFSOhFrLR7JlZbI7zXZTZOcVTyGoxuOqkAGZBHI9/G+EOkC86ANOrYspTutm7gR8QuUUYGpS3sr6YOvOSMnkaeW+N4JWywvqayoLoouLDII36bkO0ucyyzbctqGhnhmwiGcyNL2zGoNhNC9o8EWJzTnAG9tixMkQOteMwBZVQ49M9Ce7JssW4Yal8ofRww0H3nGycW1rnVL7W++cQM5uk6PXdZ7Est66eV8slQ9r3x8U7irRAxAl2ZZltFyT61VuK8KPgxR3cyfDcRlgN4ZZIztzXGx7RqKt4ss5wbvEUh3uYAe9tlQoXXXF8oZZY4RAXyEnTrJ7XG5W8wXAr2NlRZL4doFxpOk+tNPBqEBo0Lz7ZbpNliXQ4xh+Y31KmxELYYiyw9SyGJbVUdMvjHQ/cE1uCf8MlTjHQ/cE1uCf8MgN4hCEAJc5S/mT/Qj+VMZLnKX8yf6EfyoC/ouivsq+UXRX2VARkKkxqizmnRfQrtQ1EVwgEpDVPwyvbIwEx3N2+chd0mdo2dYCdNHXMljbJE4Pje0OaRtB/nZbqWGyvyeErCNRGlp3FZrIrK91DKaepuKZztO3iHnxxvYdo9a1y/Ojn+5fMivwv0HJnIzlzMnBAIIIIBBBuCDqIO0L7xqxlpOSuGvwaCYWmhjkH6mi47HawvNdiscLc6aRkTb2Be4NudwvrUVHjUM39GaKX0XtJ7takty6o504M5iXBfTv0wSSQHcfvG+/SO9Zmv4Napn9MxTjqdmH2XfVNF0ijdItMNZbHvn9SDrixKVuT9TF/Up5mjfmFw723Cq5CRrBHaCPin4ZVzzWd0mtd2hp+KuWufdEfCEMZBvHeFG6Qbx3hPCXDoTrhhP+nH9FCcNhGqGEf6cf0XHrE+w8MSY06rnsBPwVjR5OVMvQgktvcMwd7rJuhrW9FrW9jWj4Llrq9kYLpXtY0bXG3cNZVb1TfCO7DASZHcREZauUNa3xI9Lnu2NDjoBPYVTYZR8Y/V4IN9/YF3Y9jTqyYBtxE02Y34vd1n3K+yewfUAP/KlOyUY4fL+RxJNmhyawzVoW9pIrBVmDUGaArpoWImcOJ6ljsT2rY4nqWOxPagMvjHQ/cE1uCf8MlTjHQ/cE1uCf8MgN4hCEAJc5S/mT/Qj+VMZLnKX8yf6EfyoC/ouivsq+UXRX2VARoKEIDgr6MOCXWVmS2fpGh41H+D1JpkKtxDDw4LsZOLygKTJjLSWgdxNQHPp79Hxob+NGdrf091k0aDFY54xJC9skZ1EbDuI1g9RWPyiyVa8G7ew7R2LFsiqaGQvge4byNIcNz2HQQtD22+j/wAnE3Et+FKZ3LWAk5op25o2C7nZ1vWseJLG40HYRoI7CrnKTKflrIjJGGTx3aXNPgyMOnUdIII1adaoVtqzGCTKpdWX1DlrVxABlQ8tHivtIP8Au0q5p+FScf1IoZOsZ7D/ACFiEJKuEuUdTaGGzhXb41M79sjT8QvZ4UovMTe1GlyhV+z1+R3exgScKDPFp5D2vYPgFw1HCXIehBG3rc57vcLLGoRUVrsNzLuryzqpP7uYN0bWt9+v3qqa18rtJc920uJPvKnpMLc/XoHvK1OEYBqsNCrnbCvpDkJN8nNgeCatF953pi4Hg+aBoXzBsDDbaFp6eANCxNtvLLD3DFYKRCFwHBiepY7E9q2OJ6ljsT2oDL4x0P3BNbgn/DJU4x0P3BNbgn/DIDeIQhACXGUrv8Sf6EfypjpX5VzWxR4/RF8qA1FEfBXqVQ0EnghSyFAeEIQgBfCF9QgOKqoQ4alm8TydBvoWxUb4QUAoMVyQBJObY7xoWcqcmnt6Jv26E9KnCw7YqeqycB2K2Ns48M40mJR+GSDxT6rFRGkf5Du4puT5LdS5nZK9StWpl5EdorBSP8h3cVIzDZD4tu1M37K9SkZkr1I9TLyG0XMGBOOs9yuaDJzc31reU2TA3K3pcCA2KmVspcskkkZPDMmt4Wsw7BQ3YrWCiA2LpDVWdI4oQFKhCAEIQUBX4odCx2JnWtXi8uhYvEp9KAocX6H7gmtwT/hkqcW6HrCa3BP+GQG8QhCAEquEWnMeJMk05ssDbH9UZLXDuLO9NVZnL7AeU0t2/wBaJ3GRnfos5vYR7wEBQ4filmBTPxoLEU2JkCx0EaCDsPWvEuJE6kBuRjbV657b1LAcudvXzlzt6AYHPbepHPbepL/lzt6OXO3oBgc9t6kc9t6kv+XO3o5c7egGBz23qXw4y3qWA5c7ejlzt6A3hxRnUvPOLOpYXlzt6OXO3oDdc4s6l9GJM6lhOXO3o5c7egN6MWZ1L1z03qWA5c7ejlzt6AYHPbepHPbepL/lzt6OXO3oBgc9t6kc9t6kv+XO3o5c7egGAccb1KCbH29SwxrXb14dUOO1AXeL47naAqF77m5XxfHOsLnQEBwYu/wQN5+H+wmxwT/hkmayo4x+jVqHYnhwZUZZSgnagNkhCEALzIy4IOoiy9IQCVy/yefTzGRgvG43Ky8WKN23B6x9F+hsTwtk7C14BBSryj4K3tcXQaRuQGS5xj8odzvojnGPyh3O+i+TZG1LTbiz3FR/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l5xj8odzvojnGPyh3O+ii+ydR5t3cUfZOo827uKA9SYqwaru7B9VXVVc5+jU3cP53qxbkjUH+27uKv8E4MZpHAyDNagKLJXAHVMzQAc2+kr9B4XQiKJrBsC4MncmI6VgDQM7aVdIAQhCAEIQgBeZNSEICqqNahQhACEIQAhCEAIQhACEIQAhCEAIQhACEIQAhCEAIQhAema1bU+pCEBK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92696"/>
            <a:ext cx="9143999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rgbClr val="2F5897"/>
                </a:solidFill>
              </a:rPr>
              <a:t>CONCLUSIONES Y RECOMENDACIONES</a:t>
            </a:r>
            <a:endParaRPr lang="es-EC" sz="4000" b="1" dirty="0">
              <a:solidFill>
                <a:srgbClr val="2F58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775" y="2078846"/>
            <a:ext cx="791966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>
                <a:solidFill>
                  <a:prstClr val="black"/>
                </a:solidFill>
              </a:rPr>
              <a:t>Se </a:t>
            </a:r>
            <a:r>
              <a:rPr lang="es-EC" sz="1700" dirty="0">
                <a:solidFill>
                  <a:prstClr val="black"/>
                </a:solidFill>
              </a:rPr>
              <a:t>recomienda considerar que, dado que los datos son enviados por el modulo, con </a:t>
            </a:r>
            <a:r>
              <a:rPr lang="es-EC" sz="1700" dirty="0" smtClean="0">
                <a:solidFill>
                  <a:prstClr val="black"/>
                </a:solidFill>
              </a:rPr>
              <a:t>una frecuencia </a:t>
            </a:r>
            <a:r>
              <a:rPr lang="es-EC" sz="1700" dirty="0">
                <a:solidFill>
                  <a:prstClr val="black"/>
                </a:solidFill>
              </a:rPr>
              <a:t>no menos de quince segundos y, tomando en cuenta un estimado de </a:t>
            </a:r>
            <a:r>
              <a:rPr lang="es-EC" sz="1700" dirty="0" smtClean="0">
                <a:solidFill>
                  <a:prstClr val="black"/>
                </a:solidFill>
              </a:rPr>
              <a:t>velocidad promedio </a:t>
            </a:r>
            <a:r>
              <a:rPr lang="es-EC" sz="1700" dirty="0">
                <a:solidFill>
                  <a:prstClr val="black"/>
                </a:solidFill>
              </a:rPr>
              <a:t>en la zona urbana de 50 </a:t>
            </a:r>
            <a:r>
              <a:rPr lang="es-EC" sz="1700" dirty="0" err="1">
                <a:solidFill>
                  <a:prstClr val="black"/>
                </a:solidFill>
              </a:rPr>
              <a:t>kmh</a:t>
            </a:r>
            <a:r>
              <a:rPr lang="es-EC" sz="1700" dirty="0">
                <a:solidFill>
                  <a:prstClr val="black"/>
                </a:solidFill>
              </a:rPr>
              <a:t>, los datos recibidos, en el peor de los casos, </a:t>
            </a:r>
            <a:r>
              <a:rPr lang="es-EC" sz="1700" dirty="0" smtClean="0">
                <a:solidFill>
                  <a:prstClr val="black"/>
                </a:solidFill>
              </a:rPr>
              <a:t>tendrán un </a:t>
            </a:r>
            <a:r>
              <a:rPr lang="es-EC" sz="1700" dirty="0">
                <a:solidFill>
                  <a:prstClr val="black"/>
                </a:solidFill>
              </a:rPr>
              <a:t>desfase de aproximadamente 200 </a:t>
            </a:r>
            <a:r>
              <a:rPr lang="es-EC" sz="1700" dirty="0" smtClean="0">
                <a:solidFill>
                  <a:prstClr val="black"/>
                </a:solidFill>
              </a:rPr>
              <a:t>metros </a:t>
            </a:r>
            <a:r>
              <a:rPr lang="es-EC" sz="1700" dirty="0">
                <a:solidFill>
                  <a:prstClr val="black"/>
                </a:solidFill>
              </a:rPr>
              <a:t>de la </a:t>
            </a:r>
            <a:r>
              <a:rPr lang="es-EC" sz="1700" dirty="0" smtClean="0">
                <a:solidFill>
                  <a:prstClr val="black"/>
                </a:solidFill>
              </a:rPr>
              <a:t>posición </a:t>
            </a:r>
            <a:r>
              <a:rPr lang="es-EC" sz="1700" dirty="0">
                <a:solidFill>
                  <a:prstClr val="black"/>
                </a:solidFill>
              </a:rPr>
              <a:t>real del </a:t>
            </a:r>
            <a:r>
              <a:rPr lang="es-EC" sz="1700" dirty="0" smtClean="0">
                <a:solidFill>
                  <a:prstClr val="black"/>
                </a:solidFill>
              </a:rPr>
              <a:t>vehículo, </a:t>
            </a:r>
            <a:r>
              <a:rPr lang="es-EC" sz="1700" dirty="0">
                <a:solidFill>
                  <a:prstClr val="black"/>
                </a:solidFill>
              </a:rPr>
              <a:t>a la recibida </a:t>
            </a:r>
            <a:r>
              <a:rPr lang="es-EC" sz="1700" dirty="0" smtClean="0">
                <a:solidFill>
                  <a:prstClr val="black"/>
                </a:solidFill>
              </a:rPr>
              <a:t>por el servidor.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dirty="0" smtClean="0">
              <a:solidFill>
                <a:prstClr val="black"/>
              </a:solidFill>
            </a:endParaRPr>
          </a:p>
          <a:p>
            <a:pPr marL="285750" indent="-285750" algn="just"/>
            <a:endParaRPr lang="es-EC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700" dirty="0" smtClean="0">
                <a:solidFill>
                  <a:prstClr val="black"/>
                </a:solidFill>
              </a:rPr>
              <a:t>En </a:t>
            </a:r>
            <a:r>
              <a:rPr lang="es-EC" sz="1700" dirty="0">
                <a:solidFill>
                  <a:prstClr val="black"/>
                </a:solidFill>
              </a:rPr>
              <a:t>lo referente a la etapa de control, es recomendable la </a:t>
            </a:r>
            <a:r>
              <a:rPr lang="es-EC" sz="1700" dirty="0" smtClean="0">
                <a:solidFill>
                  <a:prstClr val="black"/>
                </a:solidFill>
              </a:rPr>
              <a:t>utilización </a:t>
            </a:r>
            <a:r>
              <a:rPr lang="es-EC" sz="1700" dirty="0">
                <a:solidFill>
                  <a:prstClr val="black"/>
                </a:solidFill>
              </a:rPr>
              <a:t>de </a:t>
            </a:r>
            <a:r>
              <a:rPr lang="es-EC" sz="1700" dirty="0" smtClean="0">
                <a:solidFill>
                  <a:prstClr val="black"/>
                </a:solidFill>
              </a:rPr>
              <a:t>relés, </a:t>
            </a:r>
            <a:r>
              <a:rPr lang="es-EC" sz="1700" dirty="0">
                <a:solidFill>
                  <a:prstClr val="black"/>
                </a:solidFill>
              </a:rPr>
              <a:t>que </a:t>
            </a:r>
            <a:r>
              <a:rPr lang="es-EC" sz="1700" dirty="0" smtClean="0">
                <a:solidFill>
                  <a:prstClr val="black"/>
                </a:solidFill>
              </a:rPr>
              <a:t>servirán como </a:t>
            </a:r>
            <a:r>
              <a:rPr lang="es-EC" sz="1700" dirty="0">
                <a:solidFill>
                  <a:prstClr val="black"/>
                </a:solidFill>
              </a:rPr>
              <a:t>conmutadores para activar o desactivar ciertas funciones del </a:t>
            </a:r>
            <a:r>
              <a:rPr lang="es-EC" sz="1700" dirty="0" smtClean="0">
                <a:solidFill>
                  <a:prstClr val="black"/>
                </a:solidFill>
              </a:rPr>
              <a:t>vehículo, </a:t>
            </a:r>
            <a:r>
              <a:rPr lang="es-EC" sz="1700" dirty="0">
                <a:solidFill>
                  <a:prstClr val="black"/>
                </a:solidFill>
              </a:rPr>
              <a:t>esto con el </a:t>
            </a:r>
            <a:r>
              <a:rPr lang="es-EC" sz="1700" dirty="0" smtClean="0">
                <a:solidFill>
                  <a:prstClr val="black"/>
                </a:solidFill>
              </a:rPr>
              <a:t>en fin de </a:t>
            </a:r>
            <a:r>
              <a:rPr lang="es-EC" sz="1700" dirty="0">
                <a:solidFill>
                  <a:prstClr val="black"/>
                </a:solidFill>
              </a:rPr>
              <a:t>poseer dos circuitos independientes, y </a:t>
            </a:r>
            <a:r>
              <a:rPr lang="es-EC" sz="1700" dirty="0" smtClean="0">
                <a:solidFill>
                  <a:prstClr val="black"/>
                </a:solidFill>
              </a:rPr>
              <a:t>así </a:t>
            </a:r>
            <a:r>
              <a:rPr lang="es-EC" sz="1700" dirty="0">
                <a:solidFill>
                  <a:prstClr val="black"/>
                </a:solidFill>
              </a:rPr>
              <a:t>poder manipular altas potencias.</a:t>
            </a:r>
          </a:p>
        </p:txBody>
      </p:sp>
    </p:spTree>
    <p:extLst>
      <p:ext uri="{BB962C8B-B14F-4D97-AF65-F5344CB8AC3E}">
        <p14:creationId xmlns:p14="http://schemas.microsoft.com/office/powerpoint/2010/main" val="3521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6000" dirty="0" smtClean="0"/>
              <a:t>  PREGUNTAS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n-US" dirty="0"/>
          </a:p>
        </p:txBody>
      </p:sp>
      <p:pic>
        <p:nvPicPr>
          <p:cNvPr id="95234" name="Picture 2" descr="http://aceleratuexitoconamordedios.com/blog/wp-content/uploads/2011/03/img1_preguntas-frecuente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86058"/>
            <a:ext cx="5238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7680960" cy="3766160"/>
          </a:xfrm>
        </p:spPr>
        <p:txBody>
          <a:bodyPr>
            <a:normAutofit fontScale="92500" lnSpcReduction="20000"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Investigar las arquitecturas </a:t>
            </a:r>
            <a:r>
              <a:rPr lang="es-ES" sz="1800" dirty="0"/>
              <a:t>de las redes que conforman un Sistema </a:t>
            </a:r>
            <a:r>
              <a:rPr lang="es-ES" sz="1800" dirty="0" smtClean="0"/>
              <a:t>AVL.</a:t>
            </a:r>
          </a:p>
          <a:p>
            <a:pPr marL="285750" lvl="0" indent="-285750" algn="just">
              <a:buNone/>
            </a:pPr>
            <a:endParaRPr lang="es-ES" sz="18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Analizar </a:t>
            </a:r>
            <a:r>
              <a:rPr lang="es-ES" sz="1800" dirty="0"/>
              <a:t>y manipular el módulo para Sistemas </a:t>
            </a:r>
            <a:r>
              <a:rPr lang="es-ES" sz="1800" dirty="0" smtClean="0"/>
              <a:t>AVL.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8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Desarrollar </a:t>
            </a:r>
            <a:r>
              <a:rPr lang="es-ES" sz="1800" dirty="0"/>
              <a:t>una </a:t>
            </a:r>
            <a:r>
              <a:rPr lang="es-ES" sz="1800" dirty="0" smtClean="0"/>
              <a:t>aplicación de fácil uso para el usuario.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8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Implementar el Sistema Completo de Monitorización.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8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Realizar </a:t>
            </a:r>
            <a:r>
              <a:rPr lang="es-ES" sz="1800" dirty="0"/>
              <a:t>pruebas de campo para verificar el correcto funcionamiento  del GPS y del Sistema de </a:t>
            </a:r>
            <a:r>
              <a:rPr lang="es-ES" sz="1800" dirty="0" smtClean="0"/>
              <a:t>Alarmas.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900" dirty="0" smtClean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800" dirty="0" smtClean="0"/>
              <a:t>Analizar </a:t>
            </a:r>
            <a:r>
              <a:rPr lang="es-ES" sz="1800" dirty="0"/>
              <a:t>los costos de la implementación del sistema y de la transmisión de datos.</a:t>
            </a:r>
            <a:endParaRPr lang="es-EC" sz="1800" dirty="0"/>
          </a:p>
          <a:p>
            <a:endParaRPr lang="es-EC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OBJETIVOS ESPECÍFICOS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39536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2183120"/>
            <a:ext cx="7680960" cy="290206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El proyecto parte como una solución brindada para disminuir el elevado número de robos de automotores, el mismo que incrementa cada año según datos de la Policía Judicial; por lo que nos hemos visto en la </a:t>
            </a:r>
            <a:r>
              <a:rPr lang="es-ES" sz="2000" dirty="0"/>
              <a:t>necesidad de desarrollar un sistema, que pueda </a:t>
            </a:r>
            <a:r>
              <a:rPr lang="es-ES" sz="2000" dirty="0" smtClean="0"/>
              <a:t>ofrecer </a:t>
            </a:r>
            <a:r>
              <a:rPr lang="es-ES" sz="2000" dirty="0"/>
              <a:t>al usuario un seguimiento y control del automóvil de manera sencilla y eficiente</a:t>
            </a:r>
            <a:r>
              <a:rPr lang="es-ES" sz="2000" dirty="0" smtClean="0"/>
              <a:t>.</a:t>
            </a:r>
            <a:endParaRPr lang="es-EC" sz="20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JUSTIFICACIÓN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31320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648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 SISTEMA AVL</a:t>
            </a:r>
            <a:endParaRPr lang="es-EC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FUNDAMENTOS TEÓRICOS</a:t>
            </a:r>
            <a:endParaRPr lang="es-EC" sz="4000" b="1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3116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14554"/>
            <a:ext cx="819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571744"/>
            <a:ext cx="1095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571744"/>
            <a:ext cx="1495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571744"/>
            <a:ext cx="1209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2571744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857892"/>
            <a:ext cx="4019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93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r>
              <a:rPr lang="es-EC" b="1" dirty="0" smtClean="0"/>
              <a:t>SISTEMA AVL:  </a:t>
            </a:r>
            <a:r>
              <a:rPr lang="es-EC" dirty="0" smtClean="0"/>
              <a:t>Receptor GPS.</a:t>
            </a:r>
            <a:endParaRPr lang="es-EC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9512"/>
          </a:xfrm>
        </p:spPr>
        <p:txBody>
          <a:bodyPr/>
          <a:lstStyle/>
          <a:p>
            <a:pPr algn="ctr"/>
            <a:r>
              <a:rPr lang="es-EC" sz="4000" b="1" dirty="0" smtClean="0"/>
              <a:t>FUNDAMENTOS TEÓRICOS</a:t>
            </a:r>
            <a:endParaRPr lang="es-EC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2451" r="14789" b="15616"/>
          <a:stretch/>
        </p:blipFill>
        <p:spPr bwMode="auto">
          <a:xfrm>
            <a:off x="1619672" y="2276872"/>
            <a:ext cx="3030583" cy="407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4942" y="285749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Sistema NAVSTAR GPS.</a:t>
            </a:r>
          </a:p>
          <a:p>
            <a:pPr marL="285750" indent="-285750"/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Módulo GPS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9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/>
              <a:t> SISTEMA AVL:</a:t>
            </a:r>
            <a:r>
              <a:rPr lang="es-EC" dirty="0" smtClean="0"/>
              <a:t> Dispositivo de Localización y Red de Transporte.</a:t>
            </a:r>
            <a:endParaRPr lang="es-EC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b="30013"/>
          <a:stretch/>
        </p:blipFill>
        <p:spPr bwMode="auto">
          <a:xfrm>
            <a:off x="1115616" y="2632328"/>
            <a:ext cx="4027511" cy="33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6" y="2928934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Módulo GPRS.</a:t>
            </a:r>
          </a:p>
          <a:p>
            <a:pPr marL="285750" indent="-285750"/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Red GPRS.</a:t>
            </a:r>
          </a:p>
          <a:p>
            <a:pPr marL="285750" indent="-285750"/>
            <a:endParaRPr lang="es-EC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 smtClean="0"/>
              <a:t>Internet.</a:t>
            </a:r>
            <a:endParaRPr lang="es-EC" sz="2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332656"/>
            <a:ext cx="8229600" cy="979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FUNDAMENTOS TEÓRICOS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3708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1438</TotalTime>
  <Words>1344</Words>
  <Application>Microsoft Office PowerPoint</Application>
  <PresentationFormat>On-screen Show (4:3)</PresentationFormat>
  <Paragraphs>283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 </vt:lpstr>
      <vt:lpstr>TEMA:</vt:lpstr>
      <vt:lpstr>AGENDA</vt:lpstr>
      <vt:lpstr>PowerPoint Presentation</vt:lpstr>
      <vt:lpstr>PowerPoint Presentation</vt:lpstr>
      <vt:lpstr>PowerPoint Presentation</vt:lpstr>
      <vt:lpstr>PowerPoint Presentation</vt:lpstr>
      <vt:lpstr>FUNDAMENTOS TEÓRICOS</vt:lpstr>
      <vt:lpstr>PowerPoint Presentation</vt:lpstr>
      <vt:lpstr>PowerPoint Presentation</vt:lpstr>
      <vt:lpstr>PowerPoint Presentation</vt:lpstr>
      <vt:lpstr>FUNDAMENTOS TEÓRICOS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 IMPLEMENTACIÓN DE UN SISTEMA DE LOCALIZACIÓN VEHICULAR Y GESTIÓN DE SEGURIDAD MEDIANTE LA MONITORIZACIÓN DEL SISTEMA DE CONTROL DE ALARMAS UTILIZANDO EL MÓDULO NXN GV-331</dc:title>
  <dc:creator>Iván Hernández</dc:creator>
  <cp:lastModifiedBy>Iván Hernández</cp:lastModifiedBy>
  <cp:revision>89</cp:revision>
  <dcterms:created xsi:type="dcterms:W3CDTF">2012-01-31T00:53:01Z</dcterms:created>
  <dcterms:modified xsi:type="dcterms:W3CDTF">2012-05-02T10:45:26Z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1328371632</vt:lpwstr>
  </property>
  <property fmtid="{D5CDD505-2E9C-101B-9397-08002B2CF9AE}" pid="3" name="_ms_pID_725343">
    <vt:lpwstr>(2)nQOMZ6jUpMupdUQ7iJt90FaEz77gxDTBgA0KYEWV04w5rqwfo7Gg6KCR8Frj1uR2oURyMG9i
sJ0Ev/eQIuvoIKSoajcvhJDV/EYKNL0FxtssnLU7+T02Fy4af3Yf4Ap1ERW5AtliAQzdjyTW
X46/W1p4SydLmzdpJlT9sFJX42uEpAs4IMSsvrWPcr7Lun4Zvn42v+kCzoD4opAR7uTO969J
/hrJ6OpbeSgiF8I796Q3F</vt:lpwstr>
  </property>
  <property fmtid="{D5CDD505-2E9C-101B-9397-08002B2CF9AE}" pid="4" name="_ms_pID_7253431">
    <vt:lpwstr>luXMPPpu32OOjCB7GLW6eK3B4hJ5u//qhxCDimlv4j5hpDIuMeM
a1Rx49aUIGpC1/i7rWBFQGOJ50R+Ls8wzyq+3DsWXoGM5C4mJiJhrzSsVCKkYkp9tLUkxEUE
O5JjgFBSczznO2tHK9wec7OP</vt:lpwstr>
  </property>
</Properties>
</file>