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96" r:id="rId1"/>
  </p:sldMasterIdLst>
  <p:notesMasterIdLst>
    <p:notesMasterId r:id="rId45"/>
  </p:notesMasterIdLst>
  <p:sldIdLst>
    <p:sldId id="256" r:id="rId2"/>
    <p:sldId id="257" r:id="rId3"/>
    <p:sldId id="258" r:id="rId4"/>
    <p:sldId id="260" r:id="rId5"/>
    <p:sldId id="261" r:id="rId6"/>
    <p:sldId id="262" r:id="rId7"/>
    <p:sldId id="263" r:id="rId8"/>
    <p:sldId id="264" r:id="rId9"/>
    <p:sldId id="265" r:id="rId10"/>
    <p:sldId id="266" r:id="rId11"/>
    <p:sldId id="304" r:id="rId12"/>
    <p:sldId id="305" r:id="rId13"/>
    <p:sldId id="267" r:id="rId14"/>
    <p:sldId id="268" r:id="rId15"/>
    <p:sldId id="269" r:id="rId16"/>
    <p:sldId id="270" r:id="rId17"/>
    <p:sldId id="271" r:id="rId18"/>
    <p:sldId id="273" r:id="rId19"/>
    <p:sldId id="274" r:id="rId20"/>
    <p:sldId id="276" r:id="rId21"/>
    <p:sldId id="277" r:id="rId22"/>
    <p:sldId id="278" r:id="rId23"/>
    <p:sldId id="279" r:id="rId24"/>
    <p:sldId id="281" r:id="rId25"/>
    <p:sldId id="282" r:id="rId26"/>
    <p:sldId id="283" r:id="rId27"/>
    <p:sldId id="284" r:id="rId28"/>
    <p:sldId id="285" r:id="rId29"/>
    <p:sldId id="286" r:id="rId30"/>
    <p:sldId id="287" r:id="rId31"/>
    <p:sldId id="288" r:id="rId32"/>
    <p:sldId id="290" r:id="rId33"/>
    <p:sldId id="291" r:id="rId34"/>
    <p:sldId id="292" r:id="rId35"/>
    <p:sldId id="293" r:id="rId36"/>
    <p:sldId id="294" r:id="rId37"/>
    <p:sldId id="295" r:id="rId38"/>
    <p:sldId id="296" r:id="rId39"/>
    <p:sldId id="298" r:id="rId40"/>
    <p:sldId id="300" r:id="rId41"/>
    <p:sldId id="301" r:id="rId42"/>
    <p:sldId id="302" r:id="rId43"/>
    <p:sldId id="303" r:id="rId44"/>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927" autoAdjust="0"/>
  </p:normalViewPr>
  <p:slideViewPr>
    <p:cSldViewPr>
      <p:cViewPr>
        <p:scale>
          <a:sx n="66" d="100"/>
          <a:sy n="66" d="100"/>
        </p:scale>
        <p:origin x="-1116"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56CF1A-0908-4A99-B9D2-52CF03F08E60}" type="datetimeFigureOut">
              <a:rPr lang="es-EC" smtClean="0"/>
              <a:t>20/05/2012</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2C0EC-D839-4A46-B68C-A8C16C3E98E9}" type="slidenum">
              <a:rPr lang="es-EC" smtClean="0"/>
              <a:t>‹Nº›</a:t>
            </a:fld>
            <a:endParaRPr lang="es-EC"/>
          </a:p>
        </p:txBody>
      </p:sp>
    </p:spTree>
    <p:extLst>
      <p:ext uri="{BB962C8B-B14F-4D97-AF65-F5344CB8AC3E}">
        <p14:creationId xmlns:p14="http://schemas.microsoft.com/office/powerpoint/2010/main" val="4022015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es.wikipedia.org/wiki/Idioma_ingles"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es.wikipedia.org/wiki/Reloj" TargetMode="External"/><Relationship Id="rId5" Type="http://schemas.openxmlformats.org/officeDocument/2006/relationships/hyperlink" Target="http://es.wikipedia.org/wiki/Interfaz" TargetMode="External"/><Relationship Id="rId4" Type="http://schemas.openxmlformats.org/officeDocument/2006/relationships/hyperlink" Target="http://es.wikipedia.org/wiki/Bus_(Inform%C3%A1tica)"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82C0EC-D839-4A46-B68C-A8C16C3E98E9}" type="slidenum">
              <a:rPr lang="es-EC" smtClean="0"/>
              <a:t>1</a:t>
            </a:fld>
            <a:endParaRPr lang="es-EC"/>
          </a:p>
        </p:txBody>
      </p:sp>
    </p:spTree>
    <p:extLst>
      <p:ext uri="{BB962C8B-B14F-4D97-AF65-F5344CB8AC3E}">
        <p14:creationId xmlns:p14="http://schemas.microsoft.com/office/powerpoint/2010/main" val="884473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Para</a:t>
            </a:r>
            <a:r>
              <a:rPr lang="es-ES" sz="1200" kern="1200" baseline="0" dirty="0" smtClean="0">
                <a:solidFill>
                  <a:schemeClr val="tx1"/>
                </a:solidFill>
                <a:effectLst/>
                <a:latin typeface="+mn-lt"/>
                <a:ea typeface="+mn-ea"/>
                <a:cs typeface="+mn-cs"/>
              </a:rPr>
              <a:t> el paso 4 el no vidente necesita realizar una </a:t>
            </a:r>
            <a:r>
              <a:rPr lang="es-ES" sz="1200" kern="1200" dirty="0" smtClean="0">
                <a:solidFill>
                  <a:schemeClr val="tx1"/>
                </a:solidFill>
                <a:effectLst/>
                <a:latin typeface="+mn-lt"/>
                <a:ea typeface="+mn-ea"/>
                <a:cs typeface="+mn-cs"/>
              </a:rPr>
              <a:t>preselección de libros es decir,</a:t>
            </a:r>
            <a:r>
              <a:rPr lang="es-ES" sz="1200" kern="1200" baseline="0" dirty="0" smtClean="0">
                <a:solidFill>
                  <a:schemeClr val="tx1"/>
                </a:solidFill>
                <a:effectLst/>
                <a:latin typeface="+mn-lt"/>
                <a:ea typeface="+mn-ea"/>
                <a:cs typeface="+mn-cs"/>
              </a:rPr>
              <a:t> ordenar los libros de acuerdo a las estanterías mas cercanas para poder reubicarlos de una manera mas rápida.</a:t>
            </a: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10</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Esta información es guardada en un microchip al cual se acopla una antena. Juntos, antena y microchip, son llamados transponedor o “</a:t>
            </a:r>
            <a:r>
              <a:rPr lang="es-ES" sz="1200" kern="1200" dirty="0" err="1" smtClean="0">
                <a:solidFill>
                  <a:schemeClr val="tx1"/>
                </a:solidFill>
                <a:effectLst/>
                <a:latin typeface="+mn-lt"/>
                <a:ea typeface="+mn-ea"/>
                <a:cs typeface="+mn-cs"/>
              </a:rPr>
              <a:t>tag</a:t>
            </a:r>
            <a:r>
              <a:rPr lang="es-ES" sz="1200" kern="1200" dirty="0" smtClean="0">
                <a:solidFill>
                  <a:schemeClr val="tx1"/>
                </a:solidFill>
                <a:effectLst/>
                <a:latin typeface="+mn-lt"/>
                <a:ea typeface="+mn-ea"/>
                <a:cs typeface="+mn-cs"/>
              </a:rPr>
              <a:t>” RFID. La antena le permite al chip transmitir la información de identificación al lector. </a:t>
            </a: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11</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12</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Con la finalidad de obtener información que permita orientar de mejor manera el diseño del prototipo electrónico se realizó visitas a bibliotecas públicas y universitarias. En estas visitas se realizan entrevistas a las personas encargadas de las bibliotecas,</a:t>
            </a:r>
            <a:r>
              <a:rPr lang="es-ES" sz="1200" kern="1200" baseline="0" dirty="0" smtClean="0">
                <a:solidFill>
                  <a:schemeClr val="tx1"/>
                </a:solidFill>
                <a:effectLst/>
                <a:latin typeface="+mn-lt"/>
                <a:ea typeface="+mn-ea"/>
                <a:cs typeface="+mn-cs"/>
              </a:rPr>
              <a:t> l</a:t>
            </a:r>
            <a:r>
              <a:rPr lang="es-ES" sz="1200" kern="1200" dirty="0" smtClean="0">
                <a:solidFill>
                  <a:schemeClr val="tx1"/>
                </a:solidFill>
                <a:effectLst/>
                <a:latin typeface="+mn-lt"/>
                <a:ea typeface="+mn-ea"/>
                <a:cs typeface="+mn-cs"/>
              </a:rPr>
              <a:t>as bibliotecas en las cuales se realizan las entrevistas son la Universidad Tecnológica Equinoccial, Universidad Central del Ecuador, Pontificia Universidad Católica del Ecuador, Universidad de las Américas y la Escuela Politécnica del Ejército.</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CA82C0EC-D839-4A46-B68C-A8C16C3E98E9}" type="slidenum">
              <a:rPr lang="es-EC" smtClean="0"/>
              <a:t>13</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El acceso a los textos se refiere si la biblioteca</a:t>
            </a:r>
            <a:r>
              <a:rPr lang="es-ES" sz="1200" kern="1200" baseline="0" dirty="0" smtClean="0">
                <a:solidFill>
                  <a:schemeClr val="tx1"/>
                </a:solidFill>
                <a:effectLst/>
                <a:latin typeface="+mn-lt"/>
                <a:ea typeface="+mn-ea"/>
                <a:cs typeface="+mn-cs"/>
              </a:rPr>
              <a:t> puede ser abierta o controlada </a:t>
            </a:r>
            <a:r>
              <a:rPr lang="es-ES" sz="1200" kern="1200" dirty="0" smtClean="0">
                <a:solidFill>
                  <a:schemeClr val="tx1"/>
                </a:solidFill>
                <a:effectLst/>
                <a:latin typeface="+mn-lt"/>
                <a:ea typeface="+mn-ea"/>
                <a:cs typeface="+mn-cs"/>
              </a:rPr>
              <a:t>, abierto, donde cada persona puede tomar los libros de la estantería aquí el usuario estaría realizando el proceso</a:t>
            </a:r>
            <a:r>
              <a:rPr lang="es-ES" sz="1200" kern="1200" baseline="0" dirty="0" smtClean="0">
                <a:solidFill>
                  <a:schemeClr val="tx1"/>
                </a:solidFill>
                <a:effectLst/>
                <a:latin typeface="+mn-lt"/>
                <a:ea typeface="+mn-ea"/>
                <a:cs typeface="+mn-cs"/>
              </a:rPr>
              <a:t> de búsqueda del libro</a:t>
            </a:r>
            <a:r>
              <a:rPr lang="es-ES" sz="1200" kern="1200" dirty="0" smtClean="0">
                <a:solidFill>
                  <a:schemeClr val="tx1"/>
                </a:solidFill>
                <a:effectLst/>
                <a:latin typeface="+mn-lt"/>
                <a:ea typeface="+mn-ea"/>
                <a:cs typeface="+mn-cs"/>
              </a:rPr>
              <a:t>, o controlado donde se necesita realizar una petición para el préstamo, esto se realiza</a:t>
            </a:r>
            <a:r>
              <a:rPr lang="es-ES" sz="1200" kern="1200" baseline="0" dirty="0" smtClean="0">
                <a:solidFill>
                  <a:schemeClr val="tx1"/>
                </a:solidFill>
                <a:effectLst/>
                <a:latin typeface="+mn-lt"/>
                <a:ea typeface="+mn-ea"/>
                <a:cs typeface="+mn-cs"/>
              </a:rPr>
              <a:t> con </a:t>
            </a:r>
            <a:r>
              <a:rPr lang="es-ES" sz="1200" kern="1200" dirty="0" smtClean="0">
                <a:solidFill>
                  <a:schemeClr val="tx1"/>
                </a:solidFill>
                <a:effectLst/>
                <a:latin typeface="+mn-lt"/>
                <a:ea typeface="+mn-ea"/>
                <a:cs typeface="+mn-cs"/>
              </a:rPr>
              <a:t>la finalidad de conocer qué porcentaje de bibliotecas necesitan una persona encargada de realizar este proceso.</a:t>
            </a:r>
          </a:p>
          <a:p>
            <a:r>
              <a:rPr lang="es-ES" sz="1200" kern="1200" dirty="0" smtClean="0">
                <a:solidFill>
                  <a:schemeClr val="tx1"/>
                </a:solidFill>
                <a:effectLst/>
                <a:latin typeface="+mn-lt"/>
                <a:ea typeface="+mn-ea"/>
                <a:cs typeface="+mn-cs"/>
              </a:rPr>
              <a:t>Pero</a:t>
            </a:r>
            <a:r>
              <a:rPr lang="es-ES" sz="1200" kern="1200" baseline="0" dirty="0" smtClean="0">
                <a:solidFill>
                  <a:schemeClr val="tx1"/>
                </a:solidFill>
                <a:effectLst/>
                <a:latin typeface="+mn-lt"/>
                <a:ea typeface="+mn-ea"/>
                <a:cs typeface="+mn-cs"/>
              </a:rPr>
              <a:t> en todas la bibliotecas poseen un área de textos restringida como son tesis</a:t>
            </a:r>
          </a:p>
          <a:p>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Como se puede observar en la Figura el 80%  de las bibliotecas, son de acceso controlado es decir necesitan de algún tipo de proceso para la petición interna de sus libros.</a:t>
            </a:r>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CA82C0EC-D839-4A46-B68C-A8C16C3E98E9}" type="slidenum">
              <a:rPr lang="es-EC" smtClean="0"/>
              <a:t>14</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El 100% de las</a:t>
            </a:r>
            <a:r>
              <a:rPr lang="es-ES" sz="1200" kern="1200" baseline="0" dirty="0" smtClean="0">
                <a:solidFill>
                  <a:schemeClr val="tx1"/>
                </a:solidFill>
                <a:effectLst/>
                <a:latin typeface="+mn-lt"/>
                <a:ea typeface="+mn-ea"/>
                <a:cs typeface="+mn-cs"/>
              </a:rPr>
              <a:t> bibliotecas utilizan un sistema informático, l</a:t>
            </a:r>
            <a:r>
              <a:rPr lang="es-ES" sz="1200" kern="1200" dirty="0" smtClean="0">
                <a:solidFill>
                  <a:schemeClr val="tx1"/>
                </a:solidFill>
                <a:effectLst/>
                <a:latin typeface="+mn-lt"/>
                <a:ea typeface="+mn-ea"/>
                <a:cs typeface="+mn-cs"/>
              </a:rPr>
              <a:t>a finalidad es determinar si existe una base de datos digital a la que se pueda tener acceso externo, la cual resultaría útil  para el desarrollo del prototipo electrónico de identificación de libros porque al existir una base de datos previamente creada se puede acceder a ella para leer los datos mas relevantes de los libros. Como son su</a:t>
            </a:r>
            <a:r>
              <a:rPr lang="es-ES" sz="1200" kern="1200" baseline="0" dirty="0" smtClean="0">
                <a:solidFill>
                  <a:schemeClr val="tx1"/>
                </a:solidFill>
                <a:effectLst/>
                <a:latin typeface="+mn-lt"/>
                <a:ea typeface="+mn-ea"/>
                <a:cs typeface="+mn-cs"/>
              </a:rPr>
              <a:t> número identificador, el título y el nombre del autor.</a:t>
            </a:r>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Para</a:t>
            </a:r>
            <a:r>
              <a:rPr lang="es-ES" sz="1200" kern="1200" baseline="0" dirty="0" smtClean="0">
                <a:solidFill>
                  <a:schemeClr val="tx1"/>
                </a:solidFill>
                <a:effectLst/>
                <a:latin typeface="+mn-lt"/>
                <a:ea typeface="+mn-ea"/>
                <a:cs typeface="+mn-cs"/>
              </a:rPr>
              <a:t> que una persona no vidente puede ayudar en el retorno de los libros debe existir un lugar específico donde los usuarios los dejen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Como primera opción se tiene a una persona en el puesto de atención, en este caso la persona no vidente podría encargarse de la recepción de los libros y ubicarlos en las estanterías. Como segunda opción se tiene que las personas dejan los libros en las mesas de lectura, en este caso sería difícil para los no videntes la reubicación de los libros en las estanterías ya que aparte de identificar los libros, deben movilizarse dentro de la biblioteca para recoger los libros. La tercera opción es que las personas dejen los libros en coches destinados a la devolución de libros.</a:t>
            </a:r>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CA82C0EC-D839-4A46-B68C-A8C16C3E98E9}" type="slidenum">
              <a:rPr lang="es-EC" smtClean="0"/>
              <a:t>15</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Esta</a:t>
            </a:r>
            <a:r>
              <a:rPr lang="es-ES" sz="1200" kern="1200" baseline="0" dirty="0" smtClean="0">
                <a:solidFill>
                  <a:schemeClr val="tx1"/>
                </a:solidFill>
                <a:effectLst/>
                <a:latin typeface="+mn-lt"/>
                <a:ea typeface="+mn-ea"/>
                <a:cs typeface="+mn-cs"/>
              </a:rPr>
              <a:t> pregunta </a:t>
            </a:r>
            <a:r>
              <a:rPr lang="es-ES" sz="1200" kern="1200" dirty="0" smtClean="0">
                <a:solidFill>
                  <a:schemeClr val="tx1"/>
                </a:solidFill>
                <a:effectLst/>
                <a:latin typeface="+mn-lt"/>
                <a:ea typeface="+mn-ea"/>
                <a:cs typeface="+mn-cs"/>
              </a:rPr>
              <a:t>da a conocer qué tipo de seguridad poseen los libros para evitar el hurto: protección electrónica (etiquetas electrónicas RFID), personal de seguridad, o Ninguna. El objetivo es que si las bibliotecas poseen un sistema anti hurto mediante RFID, se facilitaría la identificación de los libros, ya que cada etiqueta posee un número identificador único, y se lo asociaría a la base digital y se identificaría el libro. El resultado fue que el 85% de las bibliotecas poseen un sistema electrónico</a:t>
            </a:r>
            <a:endParaRPr lang="es-EC" dirty="0"/>
          </a:p>
        </p:txBody>
      </p:sp>
      <p:sp>
        <p:nvSpPr>
          <p:cNvPr id="4" name="3 Marcador de número de diapositiva"/>
          <p:cNvSpPr>
            <a:spLocks noGrp="1"/>
          </p:cNvSpPr>
          <p:nvPr>
            <p:ph type="sldNum" sz="quarter" idx="10"/>
          </p:nvPr>
        </p:nvSpPr>
        <p:spPr/>
        <p:txBody>
          <a:bodyPr/>
          <a:lstStyle/>
          <a:p>
            <a:fld id="{CA82C0EC-D839-4A46-B68C-A8C16C3E98E9}" type="slidenum">
              <a:rPr lang="es-EC" smtClean="0"/>
              <a:t>16</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Se pudo constatar, que estas personas no pueden distinguir el día de la noche, por lo tanto tienen una dificultada para controlar su jornada laboral, es por esto que un reloj audible les sería de gran ayuda. Comentaron acerca que la interfaz de usuario debe ser táctil ya que es uno de los sentidos más desarrollados.</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Las personas no videntes aseguran que si tenían alguna forma para reconocer los objetos no tienen ningún problema para organizarlos, como por ejemplo utilizan adhesivos  para identificar documentos y luego organizarlos.</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Llegan</a:t>
            </a:r>
            <a:r>
              <a:rPr lang="es-ES" sz="1200" kern="1200" baseline="0" dirty="0" smtClean="0">
                <a:solidFill>
                  <a:schemeClr val="tx1"/>
                </a:solidFill>
                <a:effectLst/>
                <a:latin typeface="+mn-lt"/>
                <a:ea typeface="+mn-ea"/>
                <a:cs typeface="+mn-cs"/>
              </a:rPr>
              <a:t> a ser extremadamente ordenas que llegan a alejarse de otras personas por este motivo</a:t>
            </a:r>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CA82C0EC-D839-4A46-B68C-A8C16C3E98E9}" type="slidenum">
              <a:rPr lang="es-EC" smtClean="0"/>
              <a:t>17</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C" sz="1200" dirty="0" smtClean="0">
                <a:solidFill>
                  <a:schemeClr val="accent1">
                    <a:lumMod val="50000"/>
                  </a:schemeClr>
                </a:solidFill>
              </a:rPr>
              <a:t>Tener una capacitación para familiarizarse con el entorno físico en donde va a desempeñar su labor, de esta manera el no vidente puede ubicar las estanterías con mayor facilidad y seguridad. Las personas no videntes tienen una gran capacidad para ubicarse espacialmente en entornos conocidos.</a:t>
            </a:r>
          </a:p>
          <a:p>
            <a:r>
              <a:rPr lang="es-ES" sz="1200" dirty="0" smtClean="0">
                <a:solidFill>
                  <a:schemeClr val="accent1">
                    <a:lumMod val="50000"/>
                  </a:schemeClr>
                </a:solidFill>
              </a:rPr>
              <a:t> </a:t>
            </a:r>
            <a:endParaRPr lang="es-EC" sz="1200" dirty="0" smtClean="0">
              <a:solidFill>
                <a:schemeClr val="accent1">
                  <a:lumMod val="50000"/>
                </a:schemeClr>
              </a:solidFill>
            </a:endParaRPr>
          </a:p>
          <a:p>
            <a:pPr lvl="0"/>
            <a:r>
              <a:rPr lang="es-EC" sz="1200" dirty="0" smtClean="0">
                <a:solidFill>
                  <a:schemeClr val="accent1">
                    <a:lumMod val="50000"/>
                  </a:schemeClr>
                </a:solidFill>
              </a:rPr>
              <a:t>La persona no vidente necesita conocer el número de clasificación del libro que está manejando, ya que utiliza esta información para ubicar a la estantería que pertenece</a:t>
            </a:r>
          </a:p>
          <a:p>
            <a:r>
              <a:rPr lang="es-ES" sz="1200" dirty="0" smtClean="0">
                <a:solidFill>
                  <a:schemeClr val="accent1">
                    <a:lumMod val="50000"/>
                  </a:schemeClr>
                </a:solidFill>
              </a:rPr>
              <a:t> </a:t>
            </a:r>
            <a:endParaRPr lang="es-EC" sz="1200" dirty="0" smtClean="0">
              <a:solidFill>
                <a:schemeClr val="accent1">
                  <a:lumMod val="50000"/>
                </a:schemeClr>
              </a:solidFill>
            </a:endParaRPr>
          </a:p>
          <a:p>
            <a:pPr lvl="0"/>
            <a:endParaRPr lang="es-EC" sz="1200" kern="1200" dirty="0" smtClean="0">
              <a:solidFill>
                <a:schemeClr val="tx1"/>
              </a:solidFill>
              <a:effectLst/>
              <a:latin typeface="+mn-lt"/>
              <a:ea typeface="+mn-ea"/>
              <a:cs typeface="+mn-cs"/>
            </a:endParaRPr>
          </a:p>
          <a:p>
            <a:pPr lvl="0"/>
            <a:endParaRPr lang="es-EC" sz="1200" kern="1200" dirty="0" smtClean="0">
              <a:solidFill>
                <a:schemeClr val="tx1"/>
              </a:solidFill>
              <a:effectLst/>
              <a:latin typeface="+mn-lt"/>
              <a:ea typeface="+mn-ea"/>
              <a:cs typeface="+mn-cs"/>
            </a:endParaRPr>
          </a:p>
          <a:p>
            <a:pPr lvl="0"/>
            <a:endParaRPr lang="es-EC" sz="1200" kern="1200" dirty="0" smtClean="0">
              <a:solidFill>
                <a:schemeClr val="tx1"/>
              </a:solidFill>
              <a:effectLst/>
              <a:latin typeface="+mn-lt"/>
              <a:ea typeface="+mn-ea"/>
              <a:cs typeface="+mn-cs"/>
            </a:endParaRPr>
          </a:p>
          <a:p>
            <a:pPr lvl="0"/>
            <a:r>
              <a:rPr lang="es-EC" sz="1200" kern="1200" dirty="0" smtClean="0">
                <a:solidFill>
                  <a:schemeClr val="tx1"/>
                </a:solidFill>
                <a:effectLst/>
                <a:latin typeface="+mn-lt"/>
                <a:ea typeface="+mn-ea"/>
                <a:cs typeface="+mn-cs"/>
              </a:rPr>
              <a:t>La biblioteca debe definir los datos necesarios para los mensajes de audio de la herramienta electrónica, los datos básicos para que la persona no vidente pueda localizar la ubicación de un libro en las estanterías son su número de clasificación, su título y la estantería a la cual pertenece, sin embargo la biblioteca puede requerir datos adicionales tales como la existencia de anexos del libro en formato DVD o CD o si existen restricciones para el préstamo del libro en caso de que sea un ejemplar raro. </a:t>
            </a:r>
          </a:p>
          <a:p>
            <a:r>
              <a:rPr lang="es-EC" sz="1200" kern="1200" dirty="0" smtClean="0">
                <a:solidFill>
                  <a:schemeClr val="tx1"/>
                </a:solidFill>
                <a:effectLst/>
                <a:latin typeface="+mn-lt"/>
                <a:ea typeface="+mn-ea"/>
                <a:cs typeface="+mn-cs"/>
              </a:rPr>
              <a:t> </a:t>
            </a:r>
          </a:p>
          <a:p>
            <a:r>
              <a:rPr lang="es-EC" sz="1200" kern="1200" dirty="0" smtClean="0">
                <a:solidFill>
                  <a:schemeClr val="tx1"/>
                </a:solidFill>
                <a:effectLst/>
                <a:latin typeface="+mn-lt"/>
                <a:ea typeface="+mn-ea"/>
                <a:cs typeface="+mn-cs"/>
              </a:rPr>
              <a:t> </a:t>
            </a:r>
          </a:p>
          <a:p>
            <a:pPr lvl="0"/>
            <a:r>
              <a:rPr lang="es-EC" sz="1200" kern="1200" dirty="0" smtClean="0">
                <a:solidFill>
                  <a:schemeClr val="tx1"/>
                </a:solidFill>
                <a:effectLst/>
                <a:latin typeface="+mn-lt"/>
                <a:ea typeface="+mn-ea"/>
                <a:cs typeface="+mn-cs"/>
              </a:rPr>
              <a:t>Una vez definidos estos datos la persona encargada de la catalogación de los libros crea una base de datos que será almacenada en la memoria de la herramienta electrónica, en esta base se asocia el número identificador de la etiqueta RFID, con el mensaje de audio que debe reproducir la herramienta electrónica para informar al no vidente los datos del libro. Esto implica que el encargado de la catalogación debe contar con un lector RFID para obtener el identificador de cada etiqueta y con un medio para grabar mensajes de audio.</a:t>
            </a:r>
          </a:p>
          <a:p>
            <a:r>
              <a:rPr lang="es-EC" sz="1200" kern="1200" dirty="0" smtClean="0">
                <a:solidFill>
                  <a:schemeClr val="tx1"/>
                </a:solidFill>
                <a:effectLst/>
                <a:latin typeface="+mn-lt"/>
                <a:ea typeface="+mn-ea"/>
                <a:cs typeface="+mn-cs"/>
              </a:rPr>
              <a:t> </a:t>
            </a:r>
          </a:p>
          <a:p>
            <a:r>
              <a:rPr lang="es-EC" sz="1200" kern="1200" dirty="0" smtClean="0">
                <a:solidFill>
                  <a:schemeClr val="tx1"/>
                </a:solidFill>
                <a:effectLst/>
                <a:latin typeface="+mn-lt"/>
                <a:ea typeface="+mn-ea"/>
                <a:cs typeface="+mn-cs"/>
              </a:rPr>
              <a:t> </a:t>
            </a:r>
          </a:p>
          <a:p>
            <a:pPr lvl="0"/>
            <a:r>
              <a:rPr lang="es-EC" sz="1200" kern="1200" dirty="0" smtClean="0">
                <a:solidFill>
                  <a:schemeClr val="tx1"/>
                </a:solidFill>
                <a:effectLst/>
                <a:latin typeface="+mn-lt"/>
                <a:ea typeface="+mn-ea"/>
                <a:cs typeface="+mn-cs"/>
              </a:rPr>
              <a:t>Una vez realizado el etiquetado de los libros utilizando los datos del sistema de clasificación de la biblioteca se procede a colocarlos en las estanterías y realizar la capacitación del encargado no vidente. Primero se le puede describir con exactitud como se encuentran organizados los objetos dentro de la biblioteca al mismo tiempo que se le permite reconocer dichos objetos con su sentido del tacto, con la finalidad de que se familiarice con su lugar de trabajo.</a:t>
            </a:r>
          </a:p>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pPr lvl="0"/>
            <a:r>
              <a:rPr lang="es-EC" sz="1200" kern="1200" dirty="0" smtClean="0">
                <a:solidFill>
                  <a:schemeClr val="tx1"/>
                </a:solidFill>
                <a:effectLst/>
                <a:latin typeface="+mn-lt"/>
                <a:ea typeface="+mn-ea"/>
                <a:cs typeface="+mn-cs"/>
              </a:rPr>
              <a:t>El encargado de la catalogación le explica a la persona no vidente como se deben organizar los libros, informándole acerca del sistema de clasificación que utiliza la biblioteca. Se le explica al no vidente el funcionamiento de la herramienta electrónica, mencionando los pasos que debe seguir para identificar un libro, tal como se aprecia en las siguientes Figuras.</a:t>
            </a:r>
          </a:p>
          <a:p>
            <a:endParaRPr lang="es-EC" dirty="0"/>
          </a:p>
        </p:txBody>
      </p:sp>
      <p:sp>
        <p:nvSpPr>
          <p:cNvPr id="4" name="3 Marcador de número de diapositiva"/>
          <p:cNvSpPr>
            <a:spLocks noGrp="1"/>
          </p:cNvSpPr>
          <p:nvPr>
            <p:ph type="sldNum" sz="quarter" idx="10"/>
          </p:nvPr>
        </p:nvSpPr>
        <p:spPr/>
        <p:txBody>
          <a:bodyPr/>
          <a:lstStyle/>
          <a:p>
            <a:fld id="{CA82C0EC-D839-4A46-B68C-A8C16C3E98E9}" type="slidenum">
              <a:rPr lang="es-EC" smtClean="0"/>
              <a:t>18</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1"/>
            <a:r>
              <a:rPr lang="es-EC" sz="1200" kern="1200" dirty="0" smtClean="0">
                <a:solidFill>
                  <a:schemeClr val="tx1"/>
                </a:solidFill>
                <a:effectLst/>
                <a:latin typeface="+mn-lt"/>
                <a:ea typeface="+mn-ea"/>
                <a:cs typeface="+mn-cs"/>
              </a:rPr>
              <a:t>Para cumplir con lo descrito el</a:t>
            </a:r>
            <a:r>
              <a:rPr lang="es-EC" sz="1200" kern="1200" baseline="0" dirty="0" smtClean="0">
                <a:solidFill>
                  <a:schemeClr val="tx1"/>
                </a:solidFill>
                <a:effectLst/>
                <a:latin typeface="+mn-lt"/>
                <a:ea typeface="+mn-ea"/>
                <a:cs typeface="+mn-cs"/>
              </a:rPr>
              <a:t> prototipo debe realizar los siguiente</a:t>
            </a:r>
          </a:p>
          <a:p>
            <a:pPr lvl="1"/>
            <a:endParaRPr lang="es-EC" sz="1200" kern="1200" baseline="0" dirty="0" smtClean="0">
              <a:solidFill>
                <a:schemeClr val="tx1"/>
              </a:solidFill>
              <a:effectLst/>
              <a:latin typeface="+mn-lt"/>
              <a:ea typeface="+mn-ea"/>
              <a:cs typeface="+mn-cs"/>
            </a:endParaRPr>
          </a:p>
          <a:p>
            <a:pPr lvl="1"/>
            <a:endParaRPr lang="es-EC" sz="1200" kern="1200" dirty="0" smtClean="0">
              <a:solidFill>
                <a:schemeClr val="tx1"/>
              </a:solidFill>
              <a:effectLst/>
              <a:latin typeface="+mn-lt"/>
              <a:ea typeface="+mn-ea"/>
              <a:cs typeface="+mn-cs"/>
            </a:endParaRPr>
          </a:p>
          <a:p>
            <a:pPr lvl="1"/>
            <a:r>
              <a:rPr lang="es-EC" sz="1200" kern="1200" dirty="0" smtClean="0">
                <a:solidFill>
                  <a:schemeClr val="tx1"/>
                </a:solidFill>
                <a:effectLst/>
                <a:latin typeface="+mn-lt"/>
                <a:ea typeface="+mn-ea"/>
                <a:cs typeface="+mn-cs"/>
              </a:rPr>
              <a:t>Presiona un botón para realizar la búsqueda de libros.</a:t>
            </a:r>
          </a:p>
          <a:p>
            <a:pPr lvl="1"/>
            <a:r>
              <a:rPr lang="es-EC" sz="1200" kern="1200" dirty="0" smtClean="0">
                <a:solidFill>
                  <a:schemeClr val="tx1"/>
                </a:solidFill>
                <a:effectLst/>
                <a:latin typeface="+mn-lt"/>
                <a:ea typeface="+mn-ea"/>
                <a:cs typeface="+mn-cs"/>
              </a:rPr>
              <a:t>La herramienta utiliza el lector RFID para buscar etiquetas dentro del área de lectura.</a:t>
            </a:r>
          </a:p>
          <a:p>
            <a:r>
              <a:rPr lang="es-EC" sz="1200" kern="1200" dirty="0" smtClean="0">
                <a:solidFill>
                  <a:schemeClr val="tx1"/>
                </a:solidFill>
                <a:effectLst/>
                <a:latin typeface="+mn-lt"/>
                <a:ea typeface="+mn-ea"/>
                <a:cs typeface="+mn-cs"/>
              </a:rPr>
              <a:t> </a:t>
            </a:r>
          </a:p>
          <a:p>
            <a:pPr lvl="1"/>
            <a:r>
              <a:rPr lang="es-EC" sz="1200" kern="1200" dirty="0" smtClean="0">
                <a:solidFill>
                  <a:schemeClr val="tx1"/>
                </a:solidFill>
                <a:effectLst/>
                <a:latin typeface="+mn-lt"/>
                <a:ea typeface="+mn-ea"/>
                <a:cs typeface="+mn-cs"/>
              </a:rPr>
              <a:t>En caso de que el lector encuentre una etiqueta que exista en la base de datos la herramienta reproduce el mensaje de audio asociado a esta.</a:t>
            </a:r>
          </a:p>
          <a:p>
            <a:r>
              <a:rPr lang="es-EC" sz="1200" kern="1200" dirty="0" smtClean="0">
                <a:solidFill>
                  <a:schemeClr val="tx1"/>
                </a:solidFill>
                <a:effectLst/>
                <a:latin typeface="+mn-lt"/>
                <a:ea typeface="+mn-ea"/>
                <a:cs typeface="+mn-cs"/>
              </a:rPr>
              <a:t> </a:t>
            </a:r>
          </a:p>
          <a:p>
            <a:r>
              <a:rPr lang="es-EC" sz="1200" kern="1200" dirty="0" smtClean="0">
                <a:solidFill>
                  <a:schemeClr val="tx1"/>
                </a:solidFill>
                <a:effectLst/>
                <a:latin typeface="+mn-lt"/>
                <a:ea typeface="+mn-ea"/>
                <a:cs typeface="+mn-cs"/>
              </a:rPr>
              <a:t> </a:t>
            </a:r>
          </a:p>
          <a:p>
            <a:pPr lvl="1"/>
            <a:r>
              <a:rPr lang="es-EC" sz="1200" kern="1200" dirty="0" smtClean="0">
                <a:solidFill>
                  <a:schemeClr val="tx1"/>
                </a:solidFill>
                <a:effectLst/>
                <a:latin typeface="+mn-lt"/>
                <a:ea typeface="+mn-ea"/>
                <a:cs typeface="+mn-cs"/>
              </a:rPr>
              <a:t>El mensaje de audio reproducido por la herramienta contiene los datos necesarios para identificar el libro.</a:t>
            </a:r>
          </a:p>
          <a:p>
            <a:endParaRPr lang="es-EC" dirty="0" smtClean="0"/>
          </a:p>
          <a:p>
            <a:r>
              <a:rPr lang="es-EC" dirty="0" smtClean="0"/>
              <a:t>         En caso de</a:t>
            </a:r>
            <a:r>
              <a:rPr lang="es-EC" baseline="0" dirty="0" smtClean="0"/>
              <a:t> que necesita la hora debe acceder a la función, para que le indique de forma audible el día y la hora actual </a:t>
            </a:r>
            <a:endParaRPr lang="es-EC" dirty="0"/>
          </a:p>
        </p:txBody>
      </p:sp>
      <p:sp>
        <p:nvSpPr>
          <p:cNvPr id="4" name="3 Marcador de número de diapositiva"/>
          <p:cNvSpPr>
            <a:spLocks noGrp="1"/>
          </p:cNvSpPr>
          <p:nvPr>
            <p:ph type="sldNum" sz="quarter" idx="10"/>
          </p:nvPr>
        </p:nvSpPr>
        <p:spPr/>
        <p:txBody>
          <a:bodyPr/>
          <a:lstStyle/>
          <a:p>
            <a:fld id="{CA82C0EC-D839-4A46-B68C-A8C16C3E98E9}" type="slidenum">
              <a:rPr lang="es-EC" smtClean="0"/>
              <a:t>19</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noProof="0" dirty="0" smtClean="0">
                <a:solidFill>
                  <a:schemeClr val="accent1">
                    <a:lumMod val="50000"/>
                  </a:schemeClr>
                </a:solidFill>
              </a:rPr>
              <a:t>Otra razón es que las personas</a:t>
            </a:r>
            <a:r>
              <a:rPr lang="es-EC" baseline="0" noProof="0" dirty="0" smtClean="0">
                <a:solidFill>
                  <a:schemeClr val="accent1">
                    <a:lumMod val="50000"/>
                  </a:schemeClr>
                </a:solidFill>
              </a:rPr>
              <a:t> no videntes aunque </a:t>
            </a:r>
            <a:r>
              <a:rPr lang="es-EC" noProof="0" dirty="0" smtClean="0">
                <a:solidFill>
                  <a:schemeClr val="accent1">
                    <a:lumMod val="50000"/>
                  </a:schemeClr>
                </a:solidFill>
              </a:rPr>
              <a:t>tienen un alto grado de organización, dejan</a:t>
            </a:r>
            <a:r>
              <a:rPr lang="es-EC" baseline="0" noProof="0" dirty="0" smtClean="0">
                <a:solidFill>
                  <a:schemeClr val="accent1">
                    <a:lumMod val="50000"/>
                  </a:schemeClr>
                </a:solidFill>
              </a:rPr>
              <a:t> los zapatos negros en una determinada ubicación, </a:t>
            </a:r>
            <a:r>
              <a:rPr lang="es-EC" noProof="0" dirty="0" smtClean="0">
                <a:solidFill>
                  <a:schemeClr val="accent1">
                    <a:lumMod val="50000"/>
                  </a:schemeClr>
                </a:solidFill>
              </a:rPr>
              <a:t>marcan los objetos que presentan una forma igual para su identificación.</a:t>
            </a:r>
          </a:p>
          <a:p>
            <a:endParaRPr lang="es-EC" noProof="0" dirty="0" smtClean="0">
              <a:solidFill>
                <a:schemeClr val="accent1">
                  <a:lumMod val="50000"/>
                </a:schemeClr>
              </a:solidFill>
            </a:endParaRPr>
          </a:p>
          <a:p>
            <a:r>
              <a:rPr lang="es-EC" sz="1200" b="0" i="0" u="none" strike="noStrike" kern="1200" baseline="0" noProof="0" dirty="0" smtClean="0">
                <a:solidFill>
                  <a:schemeClr val="tx1"/>
                </a:solidFill>
                <a:latin typeface="+mn-lt"/>
                <a:ea typeface="+mn-ea"/>
                <a:cs typeface="+mn-cs"/>
              </a:rPr>
              <a:t>Pero para este grupo de personas constituye un problema la identificación de objetos que no se encuentran dentro de su entorno conocido o si que pasa si alguien cambia de lugar las cosas?? Como las identifica??, esta situación genera dependencia de una persona vidente para poder identificar objetos desconocidos. </a:t>
            </a:r>
          </a:p>
          <a:p>
            <a:endParaRPr lang="es-EC" sz="1200" b="0" i="0" u="none" strike="noStrike" kern="1200" baseline="0" noProof="0" dirty="0" smtClean="0">
              <a:solidFill>
                <a:schemeClr val="tx1"/>
              </a:solidFill>
              <a:latin typeface="+mn-lt"/>
              <a:ea typeface="+mn-ea"/>
              <a:cs typeface="+mn-cs"/>
            </a:endParaRPr>
          </a:p>
          <a:p>
            <a:r>
              <a:rPr lang="es-EC" sz="1200" b="0" i="0" u="none" strike="noStrike" kern="1200" baseline="0" noProof="0" dirty="0" smtClean="0">
                <a:solidFill>
                  <a:schemeClr val="tx1"/>
                </a:solidFill>
                <a:latin typeface="+mn-lt"/>
                <a:ea typeface="+mn-ea"/>
                <a:cs typeface="+mn-cs"/>
              </a:rPr>
              <a:t>Esto lleva al siguiente planteamiento o problema: La discapacidad visual </a:t>
            </a:r>
            <a:r>
              <a:rPr lang="es-EC" sz="1200" b="0" i="0" u="none" strike="noStrike" kern="1200" baseline="0" dirty="0" smtClean="0">
                <a:solidFill>
                  <a:schemeClr val="tx1"/>
                </a:solidFill>
                <a:latin typeface="+mn-lt"/>
                <a:ea typeface="+mn-ea"/>
                <a:cs typeface="+mn-cs"/>
              </a:rPr>
              <a:t>genera dependencia de una persona vidente al momento de identificar objetos en entornos desconocidos por el invidente. </a:t>
            </a:r>
          </a:p>
          <a:p>
            <a:r>
              <a:rPr lang="es-EC" sz="1200" b="0" i="0" u="none" strike="noStrike" kern="1200" baseline="0" dirty="0" smtClean="0">
                <a:solidFill>
                  <a:schemeClr val="tx1"/>
                </a:solidFill>
                <a:latin typeface="+mn-lt"/>
                <a:ea typeface="+mn-ea"/>
                <a:cs typeface="+mn-cs"/>
              </a:rPr>
              <a:t>Con la finalidad de contribuir a mejorar la calidad de vida de las personas no videntes se ha trabajado en la creación de un dispositivo electrónico portátil que permita identificar objetos, apoyados en la tecnología RFID</a:t>
            </a:r>
          </a:p>
          <a:p>
            <a:endParaRPr lang="es-EC" sz="1200" b="0" i="0" u="none" strike="noStrike" kern="1200" baseline="0" dirty="0" smtClean="0">
              <a:solidFill>
                <a:schemeClr val="tx1"/>
              </a:solidFill>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CA82C0EC-D839-4A46-B68C-A8C16C3E98E9}" type="slidenum">
              <a:rPr lang="es-EC" smtClean="0"/>
              <a:t>2</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diagrama de bloques en la Figura indica cómo interactúan cada uno de estos componentes mencionados </a:t>
            </a:r>
            <a:endParaRPr lang="es-EC" sz="1200" kern="1200" dirty="0" smtClean="0">
              <a:solidFill>
                <a:schemeClr val="tx1"/>
              </a:solidFill>
              <a:effectLst/>
              <a:latin typeface="+mn-lt"/>
              <a:ea typeface="+mn-ea"/>
              <a:cs typeface="+mn-cs"/>
            </a:endParaRPr>
          </a:p>
          <a:p>
            <a:endParaRPr lang="es-EC" dirty="0" smtClean="0"/>
          </a:p>
          <a:p>
            <a:pPr marL="342900" lvl="0" indent="-342900">
              <a:buFont typeface="Arial" pitchFamily="34" charset="0"/>
              <a:buChar char="•"/>
            </a:pPr>
            <a:r>
              <a:rPr lang="es-ES" sz="1200" dirty="0" smtClean="0">
                <a:solidFill>
                  <a:schemeClr val="accent1">
                    <a:lumMod val="50000"/>
                  </a:schemeClr>
                </a:solidFill>
              </a:rPr>
              <a:t>Un lector RFID para la identificación de los libros</a:t>
            </a:r>
          </a:p>
          <a:p>
            <a:pPr marL="342900" lvl="0" indent="-342900">
              <a:buFont typeface="Arial" pitchFamily="34" charset="0"/>
              <a:buChar char="•"/>
            </a:pPr>
            <a:r>
              <a:rPr lang="es-ES" sz="1200" dirty="0" smtClean="0">
                <a:solidFill>
                  <a:schemeClr val="accent1">
                    <a:lumMod val="50000"/>
                  </a:schemeClr>
                </a:solidFill>
              </a:rPr>
              <a:t>Etiquetas RFID</a:t>
            </a:r>
          </a:p>
          <a:p>
            <a:pPr marL="342900" lvl="0" indent="-342900">
              <a:buFont typeface="Arial" pitchFamily="34" charset="0"/>
              <a:buChar char="•"/>
            </a:pPr>
            <a:r>
              <a:rPr lang="es-ES" sz="1200" dirty="0" smtClean="0">
                <a:solidFill>
                  <a:schemeClr val="accent1">
                    <a:lumMod val="50000"/>
                  </a:schemeClr>
                </a:solidFill>
              </a:rPr>
              <a:t>Un codificador/decodificador de audio que cumple la función de conversor análogo/digital en el sistema de audio </a:t>
            </a:r>
          </a:p>
          <a:p>
            <a:pPr marL="342900" lvl="0" indent="-342900">
              <a:buFont typeface="Arial" pitchFamily="34" charset="0"/>
              <a:buChar char="•"/>
            </a:pPr>
            <a:r>
              <a:rPr lang="es-EC" sz="1200" dirty="0" smtClean="0">
                <a:solidFill>
                  <a:schemeClr val="accent1">
                    <a:lumMod val="50000"/>
                  </a:schemeClr>
                </a:solidFill>
              </a:rPr>
              <a:t>Un amplificador de audio monofónico que actuará como etapa de potencia en el sistema de audio</a:t>
            </a:r>
          </a:p>
          <a:p>
            <a:pPr marL="342900" lvl="0" indent="-342900">
              <a:buFont typeface="Arial" pitchFamily="34" charset="0"/>
              <a:buChar char="•"/>
            </a:pPr>
            <a:r>
              <a:rPr lang="es-EC" sz="1200" dirty="0" smtClean="0">
                <a:solidFill>
                  <a:schemeClr val="accent1">
                    <a:lumMod val="50000"/>
                  </a:schemeClr>
                </a:solidFill>
              </a:rPr>
              <a:t>Almacenamiento de memoria externa </a:t>
            </a:r>
          </a:p>
          <a:p>
            <a:pPr marL="342900" lvl="0" indent="-342900">
              <a:buFont typeface="Arial" pitchFamily="34" charset="0"/>
              <a:buChar char="•"/>
            </a:pPr>
            <a:r>
              <a:rPr lang="es-EC" sz="1200" dirty="0" smtClean="0">
                <a:solidFill>
                  <a:schemeClr val="accent1">
                    <a:lumMod val="50000"/>
                  </a:schemeClr>
                </a:solidFill>
              </a:rPr>
              <a:t>Una interfaz táctil apropiada para usuarios no videntes</a:t>
            </a:r>
          </a:p>
          <a:p>
            <a:pPr marL="342900" lvl="0" indent="-342900">
              <a:buFont typeface="Arial" pitchFamily="34" charset="0"/>
              <a:buChar char="•"/>
            </a:pPr>
            <a:r>
              <a:rPr lang="es-EC" sz="1200" dirty="0" smtClean="0">
                <a:solidFill>
                  <a:schemeClr val="accent1">
                    <a:lumMod val="50000"/>
                  </a:schemeClr>
                </a:solidFill>
              </a:rPr>
              <a:t>Un micro-controlador de alto desempeño, que tenga la capacidad para realizar procesamiento digital audio</a:t>
            </a:r>
          </a:p>
          <a:p>
            <a:endParaRPr lang="es-EC" dirty="0"/>
          </a:p>
        </p:txBody>
      </p:sp>
      <p:sp>
        <p:nvSpPr>
          <p:cNvPr id="4" name="3 Marcador de número de diapositiva"/>
          <p:cNvSpPr>
            <a:spLocks noGrp="1"/>
          </p:cNvSpPr>
          <p:nvPr>
            <p:ph type="sldNum" sz="quarter" idx="10"/>
          </p:nvPr>
        </p:nvSpPr>
        <p:spPr/>
        <p:txBody>
          <a:bodyPr/>
          <a:lstStyle/>
          <a:p>
            <a:fld id="{CA82C0EC-D839-4A46-B68C-A8C16C3E98E9}" type="slidenum">
              <a:rPr lang="es-EC" smtClean="0"/>
              <a:t>20</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Es la parte central del prototipo que se encarga de controlar el funcionamiento de todo el sistema se elige un micro-controlador de alto desempeño, el cual se encarga de configurar y controlar a los otros componentes del prototipo ejecutando algoritmos que han sido previamente programados. El chip utilizado es el dsPIC30F5013, perteneciente a la familia </a:t>
            </a:r>
            <a:r>
              <a:rPr lang="es-ES" sz="1200" kern="1200" dirty="0" err="1" smtClean="0">
                <a:solidFill>
                  <a:schemeClr val="tx1"/>
                </a:solidFill>
                <a:effectLst/>
                <a:latin typeface="+mn-lt"/>
                <a:ea typeface="+mn-ea"/>
                <a:cs typeface="+mn-cs"/>
              </a:rPr>
              <a:t>dsPIC</a:t>
            </a:r>
            <a:r>
              <a:rPr lang="es-ES" sz="1200" kern="1200" dirty="0" smtClean="0">
                <a:solidFill>
                  <a:schemeClr val="tx1"/>
                </a:solidFill>
                <a:effectLst/>
                <a:latin typeface="+mn-lt"/>
                <a:ea typeface="+mn-ea"/>
                <a:cs typeface="+mn-cs"/>
              </a:rPr>
              <a:t> del fabricante Microchip.</a:t>
            </a:r>
            <a:endParaRPr lang="es-EC" sz="1200" kern="1200" dirty="0" smtClean="0">
              <a:solidFill>
                <a:schemeClr val="tx1"/>
              </a:solidFill>
              <a:effectLst/>
              <a:latin typeface="+mn-lt"/>
              <a:ea typeface="+mn-ea"/>
              <a:cs typeface="+mn-cs"/>
            </a:endParaRPr>
          </a:p>
          <a:p>
            <a:endParaRPr lang="es-EC" dirty="0" smtClean="0"/>
          </a:p>
          <a:p>
            <a:pPr lvl="0"/>
            <a:r>
              <a:rPr lang="es-ES" sz="1200" kern="1200" dirty="0" smtClean="0">
                <a:solidFill>
                  <a:schemeClr val="tx1"/>
                </a:solidFill>
                <a:effectLst/>
                <a:latin typeface="+mn-lt"/>
                <a:ea typeface="+mn-ea"/>
                <a:cs typeface="+mn-cs"/>
              </a:rPr>
              <a:t>Son dispositivos DSC (Digital </a:t>
            </a:r>
            <a:r>
              <a:rPr lang="es-ES" sz="1200" kern="1200" dirty="0" err="1" smtClean="0">
                <a:solidFill>
                  <a:schemeClr val="tx1"/>
                </a:solidFill>
                <a:effectLst/>
                <a:latin typeface="+mn-lt"/>
                <a:ea typeface="+mn-ea"/>
                <a:cs typeface="+mn-cs"/>
              </a:rPr>
              <a:t>Signal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Controller</a:t>
            </a:r>
            <a:r>
              <a:rPr lang="es-ES" sz="1200" kern="1200" dirty="0" smtClean="0">
                <a:solidFill>
                  <a:schemeClr val="tx1"/>
                </a:solidFill>
                <a:effectLst/>
                <a:latin typeface="+mn-lt"/>
                <a:ea typeface="+mn-ea"/>
                <a:cs typeface="+mn-cs"/>
              </a:rPr>
              <a:t>), reúnen las características de control de un micro-controlador (MCU, Micro </a:t>
            </a:r>
            <a:r>
              <a:rPr lang="es-ES" sz="1200" kern="1200" dirty="0" err="1" smtClean="0">
                <a:solidFill>
                  <a:schemeClr val="tx1"/>
                </a:solidFill>
                <a:effectLst/>
                <a:latin typeface="+mn-lt"/>
                <a:ea typeface="+mn-ea"/>
                <a:cs typeface="+mn-cs"/>
              </a:rPr>
              <a:t>Controller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Unit</a:t>
            </a:r>
            <a:r>
              <a:rPr lang="es-ES" sz="1200" kern="1200" dirty="0" smtClean="0">
                <a:solidFill>
                  <a:schemeClr val="tx1"/>
                </a:solidFill>
                <a:effectLst/>
                <a:latin typeface="+mn-lt"/>
                <a:ea typeface="+mn-ea"/>
                <a:cs typeface="+mn-cs"/>
              </a:rPr>
              <a:t>) con la capacidad de procesamiento de datos de un procesador digital de señales (DPS, </a:t>
            </a:r>
            <a:r>
              <a:rPr lang="es-ES" sz="1200" i="1" kern="1200" dirty="0" smtClean="0">
                <a:solidFill>
                  <a:schemeClr val="tx1"/>
                </a:solidFill>
                <a:effectLst/>
                <a:latin typeface="+mn-lt"/>
                <a:ea typeface="+mn-ea"/>
                <a:cs typeface="+mn-cs"/>
              </a:rPr>
              <a:t>Digital </a:t>
            </a:r>
            <a:r>
              <a:rPr lang="es-ES" sz="1200" i="1" kern="1200" dirty="0" err="1" smtClean="0">
                <a:solidFill>
                  <a:schemeClr val="tx1"/>
                </a:solidFill>
                <a:effectLst/>
                <a:latin typeface="+mn-lt"/>
                <a:ea typeface="+mn-ea"/>
                <a:cs typeface="+mn-cs"/>
              </a:rPr>
              <a:t>Signal</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Processor</a:t>
            </a:r>
            <a:r>
              <a:rPr lang="es-ES" sz="1200" kern="1200" dirty="0" smtClean="0">
                <a:solidFill>
                  <a:schemeClr val="tx1"/>
                </a:solidFill>
                <a:effectLst/>
                <a:latin typeface="+mn-lt"/>
                <a:ea typeface="+mn-ea"/>
                <a:cs typeface="+mn-cs"/>
              </a:rPr>
              <a:t>).</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Cuentan con varios tipos de interfaces para el manejo de periféricos externos, los cuales se encuentran implementadas a nivel de hardware, tales como el UART, I2C, SPI, DCI y CAN.</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Son capaces de ejecutar instrucciones a velocidades de hasta 40 MIPS (millones de instrucciones por segundo).</a:t>
            </a:r>
            <a:endParaRPr lang="es-EC" sz="1200" kern="1200" dirty="0" smtClean="0">
              <a:solidFill>
                <a:schemeClr val="tx1"/>
              </a:solidFill>
              <a:effectLst/>
              <a:latin typeface="+mn-lt"/>
              <a:ea typeface="+mn-ea"/>
              <a:cs typeface="+mn-cs"/>
            </a:endParaRPr>
          </a:p>
          <a:p>
            <a:pPr lvl="0"/>
            <a:endParaRPr lang="es-ES"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Requieren de pocos componentes externos (2 capacitores y 1 cristal) para su funcionamiento básico.</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Ejecutan las instrucciones aritméticas en un solo ciclo de instrucción, mientras que en los micro-controladores de la familia PIC16 y PIC18 se ejecutan en varios ciclos. Esto optimiza la velocidad con la que se ejecutan tareas de procesamiento de datos. </a:t>
            </a:r>
            <a:endParaRPr lang="es-EC"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El micro-controlador dsPIC30F5013 es utilizado ya que cuenta con la interfaz DCI utilizada para la comunicación con los códec de audio.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CA82C0EC-D839-4A46-B68C-A8C16C3E98E9}" type="slidenum">
              <a:rPr lang="es-EC" smtClean="0"/>
              <a:t>21</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Para realizar la programación se utilizó el software MPLAB, propio de la empresa fabricante Microchip debido a la gran cantidad de herramientas y documentación que se encuentra en su página web. Cuenta con un agregado para la programación en lenguaje C, el MPLAB C30, el cual es un compilador de lenguaje C para micro-controladores de la familia </a:t>
            </a:r>
            <a:r>
              <a:rPr lang="es-ES" sz="1200" kern="1200" dirty="0" err="1" smtClean="0">
                <a:solidFill>
                  <a:schemeClr val="tx1"/>
                </a:solidFill>
                <a:effectLst/>
                <a:latin typeface="+mn-lt"/>
                <a:ea typeface="+mn-ea"/>
                <a:cs typeface="+mn-cs"/>
              </a:rPr>
              <a:t>dsPIC</a:t>
            </a:r>
            <a:r>
              <a:rPr lang="es-ES" sz="1200" kern="1200" dirty="0" smtClean="0">
                <a:solidFill>
                  <a:schemeClr val="tx1"/>
                </a:solidFill>
                <a:effectLst/>
                <a:latin typeface="+mn-lt"/>
                <a:ea typeface="+mn-ea"/>
                <a:cs typeface="+mn-cs"/>
              </a:rPr>
              <a:t>. La utilización de esta herramienta facilita mucho la programación ya que se pueden realizar cambios a los registros internos del </a:t>
            </a:r>
            <a:r>
              <a:rPr lang="es-ES" sz="1200" kern="1200" dirty="0" err="1" smtClean="0">
                <a:solidFill>
                  <a:schemeClr val="tx1"/>
                </a:solidFill>
                <a:effectLst/>
                <a:latin typeface="+mn-lt"/>
                <a:ea typeface="+mn-ea"/>
                <a:cs typeface="+mn-cs"/>
              </a:rPr>
              <a:t>dsPIC</a:t>
            </a:r>
            <a:r>
              <a:rPr lang="es-ES" sz="1200" kern="1200" dirty="0" smtClean="0">
                <a:solidFill>
                  <a:schemeClr val="tx1"/>
                </a:solidFill>
                <a:effectLst/>
                <a:latin typeface="+mn-lt"/>
                <a:ea typeface="+mn-ea"/>
                <a:cs typeface="+mn-cs"/>
              </a:rPr>
              <a:t> de manera sencilla. Se puede utilizar los nombres de los registros directamente y asignar el valor que se necesite.</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22</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Es la parte encargada de realizar la búsqueda e identificación de etiquetas. Su función principal es la de adquirir el número identificador propio de cada etiqueta como medio para ser identificarla. Es un componente muy importante del sistema ya que determina propiedades importantes tales como velocidad y distancia de lectura, fiabilidad y tamaño del equipo, consumo de energía.</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realizar la lectura de las etiquetas por medio de radiofrecuencia se optó por utilizar el módulo </a:t>
            </a:r>
            <a:r>
              <a:rPr lang="es-ES" sz="1200" kern="1200" dirty="0" err="1" smtClean="0">
                <a:solidFill>
                  <a:schemeClr val="tx1"/>
                </a:solidFill>
                <a:effectLst/>
                <a:latin typeface="+mn-lt"/>
                <a:ea typeface="+mn-ea"/>
                <a:cs typeface="+mn-cs"/>
              </a:rPr>
              <a:t>Skyetek</a:t>
            </a:r>
            <a:r>
              <a:rPr lang="es-ES" sz="1200" kern="1200" dirty="0" smtClean="0">
                <a:solidFill>
                  <a:schemeClr val="tx1"/>
                </a:solidFill>
                <a:effectLst/>
                <a:latin typeface="+mn-lt"/>
                <a:ea typeface="+mn-ea"/>
                <a:cs typeface="+mn-cs"/>
              </a:rPr>
              <a:t> M7, el cual es un módulo lector RFID especialmente diseñado para ser usado en sistemas embebidos, cuenta con todos los componentes necesarios para realizar la lectura de etiquetas RFID en la banda de frecuencia de 862 a 955 MHz</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ventaja del uso de este módulo lector RFID es que tiene integrados todos los elementos de radiofrecuencia que permiten la lectura de las etiquetas. Esto quiere decir que no se necesita configuraciones especiales para su uso. Para la implementación únicamente se requiere un controlador que envíe comandos de configuración y control utilizando el protocolo de comunicaciones propio del módulo SkyeTek_Protocol_v3 </a:t>
            </a:r>
          </a:p>
          <a:p>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proporcionar una fuente de alimentación adecuada y conectar una antena de micro línea, directiva, de polarización lineal, con una ganancia de 2 </a:t>
            </a:r>
            <a:r>
              <a:rPr lang="es-ES" sz="1200" kern="1200" dirty="0" err="1" smtClean="0">
                <a:solidFill>
                  <a:schemeClr val="tx1"/>
                </a:solidFill>
                <a:effectLst/>
                <a:latin typeface="+mn-lt"/>
                <a:ea typeface="+mn-ea"/>
                <a:cs typeface="+mn-cs"/>
              </a:rPr>
              <a:t>dBi</a:t>
            </a:r>
            <a:r>
              <a:rPr lang="es-ES" sz="1200" kern="1200" dirty="0" smtClean="0">
                <a:solidFill>
                  <a:schemeClr val="tx1"/>
                </a:solidFill>
                <a:effectLst/>
                <a:latin typeface="+mn-lt"/>
                <a:ea typeface="+mn-ea"/>
                <a:cs typeface="+mn-cs"/>
              </a:rPr>
              <a:t>, impedancia de 50 ohmios y que sea compatible con la banda de UHF de 860 – 915 MHz</a:t>
            </a:r>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CA82C0EC-D839-4A46-B68C-A8C16C3E98E9}" type="slidenum">
              <a:rPr lang="es-EC" smtClean="0"/>
              <a:t>23</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dirty="0" smtClean="0">
                <a:solidFill>
                  <a:schemeClr val="accent1">
                    <a:lumMod val="50000"/>
                  </a:schemeClr>
                </a:solidFill>
              </a:rPr>
              <a:t>primero contiene el códec de audio, el cual se encarga de la reconstrucción de la señal de audio a partir de las muestras digitales almacenadas en memoria. </a:t>
            </a:r>
            <a:r>
              <a:rPr lang="es-ES" sz="1200" smtClean="0">
                <a:solidFill>
                  <a:schemeClr val="accent1">
                    <a:lumMod val="50000"/>
                  </a:schemeClr>
                </a:solidFill>
              </a:rPr>
              <a:t>Segundo el amplificador de audio, el cual se encarga de elevar el nivel de potencia de la señal analógica entregada por el códec de manera que pueda ser utilizada para reproducir el audio utilizando un parlante de 0.5 W o mediante audífonos.</a:t>
            </a:r>
            <a:endParaRPr lang="es-EC" sz="1200" dirty="0">
              <a:solidFill>
                <a:schemeClr val="accent1">
                  <a:lumMod val="50000"/>
                </a:schemeClr>
              </a:solidFill>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24</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códec de audio utilizado es el SI300, el cual es un codificador/decodificador de señales analógicas en el ancho de banda de voz. Utiliza una interfaz de comunicaciones DCI, la cual es estándar para dispositivos de este tipo y sirve para aplicaciones de audio</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Soporta</a:t>
            </a:r>
            <a:r>
              <a:rPr lang="es-ES" sz="1200" kern="1200" baseline="0" dirty="0" smtClean="0">
                <a:solidFill>
                  <a:schemeClr val="tx1"/>
                </a:solidFill>
                <a:effectLst/>
                <a:latin typeface="+mn-lt"/>
                <a:ea typeface="+mn-ea"/>
                <a:cs typeface="+mn-cs"/>
              </a:rPr>
              <a:t> frecuencias de muestreo de 8, 16, 32 </a:t>
            </a:r>
            <a:r>
              <a:rPr lang="es-ES" sz="1200" kern="1200" baseline="0" dirty="0" err="1" smtClean="0">
                <a:solidFill>
                  <a:schemeClr val="tx1"/>
                </a:solidFill>
                <a:effectLst/>
                <a:latin typeface="+mn-lt"/>
                <a:ea typeface="+mn-ea"/>
                <a:cs typeface="+mn-cs"/>
              </a:rPr>
              <a:t>Khz</a:t>
            </a:r>
            <a:r>
              <a:rPr lang="es-ES" sz="1200" kern="1200" baseline="0" dirty="0" smtClean="0">
                <a:solidFill>
                  <a:schemeClr val="tx1"/>
                </a:solidFill>
                <a:effectLst/>
                <a:latin typeface="+mn-lt"/>
                <a:ea typeface="+mn-ea"/>
                <a:cs typeface="+mn-cs"/>
              </a:rPr>
              <a:t>, 48Khz</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baseline="0" dirty="0" smtClean="0">
                <a:solidFill>
                  <a:schemeClr val="tx1"/>
                </a:solidFill>
                <a:effectLst/>
                <a:latin typeface="+mn-lt"/>
                <a:ea typeface="+mn-ea"/>
                <a:cs typeface="+mn-cs"/>
              </a:rPr>
              <a:t>Formato de audio que trabaja es WAV</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baseline="0" dirty="0" smtClean="0">
                <a:solidFill>
                  <a:schemeClr val="tx1"/>
                </a:solidFill>
                <a:effectLst/>
                <a:latin typeface="+mn-lt"/>
                <a:ea typeface="+mn-ea"/>
                <a:cs typeface="+mn-cs"/>
              </a:rPr>
              <a:t>Al contener el modulo de comunicaciones  DCI contiene </a:t>
            </a:r>
            <a:r>
              <a:rPr lang="es-ES" sz="1200" kern="1200" dirty="0" smtClean="0">
                <a:solidFill>
                  <a:schemeClr val="tx1"/>
                </a:solidFill>
                <a:effectLst/>
                <a:latin typeface="+mn-lt"/>
                <a:ea typeface="+mn-ea"/>
                <a:cs typeface="+mn-cs"/>
              </a:rPr>
              <a:t>4 líneas para la comunicación con el controlador 2 líneas de datos y 2 líneas de sincronización</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Contienen registros de control de volumen</a:t>
            </a:r>
            <a:r>
              <a:rPr lang="es-ES" sz="1200" kern="1200" baseline="0" dirty="0" smtClean="0">
                <a:solidFill>
                  <a:schemeClr val="tx1"/>
                </a:solidFill>
                <a:effectLst/>
                <a:latin typeface="+mn-lt"/>
                <a:ea typeface="+mn-ea"/>
                <a:cs typeface="+mn-cs"/>
              </a:rPr>
              <a:t> tanto para el DAC como el ADC</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dirty="0">
              <a:solidFill>
                <a:schemeClr val="accent1">
                  <a:lumMod val="50000"/>
                </a:schemeClr>
              </a:solidFill>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25</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Este amplificador de audio es de tipo “</a:t>
            </a:r>
            <a:r>
              <a:rPr lang="es-ES" sz="1200" i="1" kern="1200" dirty="0" err="1" smtClean="0">
                <a:solidFill>
                  <a:schemeClr val="tx1"/>
                </a:solidFill>
                <a:effectLst/>
                <a:latin typeface="+mn-lt"/>
                <a:ea typeface="+mn-ea"/>
                <a:cs typeface="+mn-cs"/>
              </a:rPr>
              <a:t>boomer</a:t>
            </a:r>
            <a:r>
              <a:rPr lang="es-ES" sz="1200" kern="1200" dirty="0" smtClean="0">
                <a:solidFill>
                  <a:schemeClr val="tx1"/>
                </a:solidFill>
                <a:effectLst/>
                <a:latin typeface="+mn-lt"/>
                <a:ea typeface="+mn-ea"/>
                <a:cs typeface="+mn-cs"/>
              </a:rPr>
              <a:t>” y está diseñado específicamente para proporcionar una potencia de salida alta, mientras que el mantenimiento de la alta fidelidad es inferior y la ventaja es que se requieren pocos componentes externos y opera en baja tensión.</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 capaz de entregar 750 </a:t>
            </a:r>
            <a:r>
              <a:rPr lang="es-ES" sz="1200" kern="1200" dirty="0" err="1" smtClean="0">
                <a:solidFill>
                  <a:schemeClr val="tx1"/>
                </a:solidFill>
                <a:effectLst/>
                <a:latin typeface="+mn-lt"/>
                <a:ea typeface="+mn-ea"/>
                <a:cs typeface="+mn-cs"/>
              </a:rPr>
              <a:t>mW</a:t>
            </a:r>
            <a:r>
              <a:rPr lang="es-ES" sz="1200" kern="1200" dirty="0" smtClean="0">
                <a:solidFill>
                  <a:schemeClr val="tx1"/>
                </a:solidFill>
                <a:effectLst/>
                <a:latin typeface="+mn-lt"/>
                <a:ea typeface="+mn-ea"/>
                <a:cs typeface="+mn-cs"/>
              </a:rPr>
              <a:t> de potencia media continua en una carga de 8Ω con una fuente a de alimentación entre 3.3 a 5 voltios</a:t>
            </a:r>
            <a:endParaRPr lang="es-EC" sz="1200"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Este integrado es capaz de utilizar altavoz y auriculares  a través de un puente (</a:t>
            </a:r>
            <a:r>
              <a:rPr lang="es-ES" sz="1200" i="1" kern="1200" dirty="0" smtClean="0">
                <a:solidFill>
                  <a:schemeClr val="tx1"/>
                </a:solidFill>
                <a:effectLst/>
                <a:latin typeface="+mn-lt"/>
                <a:ea typeface="+mn-ea"/>
                <a:cs typeface="+mn-cs"/>
              </a:rPr>
              <a:t>Single-</a:t>
            </a:r>
            <a:r>
              <a:rPr lang="es-ES" sz="1200" i="1" kern="1200" dirty="0" err="1" smtClean="0">
                <a:solidFill>
                  <a:schemeClr val="tx1"/>
                </a:solidFill>
                <a:effectLst/>
                <a:latin typeface="+mn-lt"/>
                <a:ea typeface="+mn-ea"/>
                <a:cs typeface="+mn-cs"/>
              </a:rPr>
              <a:t>ended</a:t>
            </a:r>
            <a:r>
              <a:rPr lang="es-ES" sz="1200" kern="1200" dirty="0" smtClean="0">
                <a:solidFill>
                  <a:schemeClr val="tx1"/>
                </a:solidFill>
                <a:effectLst/>
                <a:latin typeface="+mn-lt"/>
                <a:ea typeface="+mn-ea"/>
                <a:cs typeface="+mn-cs"/>
              </a:rPr>
              <a:t>) se lleva a cabo por medio del pin HP </a:t>
            </a:r>
            <a:r>
              <a:rPr lang="es-ES" sz="1200" kern="1200" dirty="0" err="1" smtClean="0">
                <a:solidFill>
                  <a:schemeClr val="tx1"/>
                </a:solidFill>
                <a:effectLst/>
                <a:latin typeface="+mn-lt"/>
                <a:ea typeface="+mn-ea"/>
                <a:cs typeface="+mn-cs"/>
              </a:rPr>
              <a:t>Sense</a:t>
            </a:r>
            <a:r>
              <a:rPr lang="es-ES" sz="1200" kern="1200" dirty="0" smtClean="0">
                <a:solidFill>
                  <a:schemeClr val="tx1"/>
                </a:solidFill>
                <a:effectLst/>
                <a:latin typeface="+mn-lt"/>
                <a:ea typeface="+mn-ea"/>
                <a:cs typeface="+mn-cs"/>
              </a:rPr>
              <a:t>. Este pin al máximo voltaje activa los dos amplificadores Amp1 y Amp2, cuando el voltaje de este pin es inferior a los 200mV desactiva el Amp2 para dar salida solo al Amp1 para los auriculares como se puede observar en el diagrama de bloques de la figura</a:t>
            </a:r>
            <a:endParaRPr lang="es-EC" sz="1200" dirty="0" smtClean="0">
              <a:solidFill>
                <a:schemeClr val="accent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dirty="0" smtClean="0">
              <a:solidFill>
                <a:schemeClr val="accent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dirty="0" smtClean="0">
                <a:solidFill>
                  <a:schemeClr val="accent1">
                    <a:lumMod val="50000"/>
                  </a:schemeClr>
                </a:solidFill>
              </a:rPr>
              <a:t>http://www.mendeley.com/research/anlisis-del-amplificador-audio-en-clase-h-con-fuente-conmutada/#page-1</a:t>
            </a:r>
            <a:endParaRPr lang="es-EC" sz="1200" dirty="0">
              <a:solidFill>
                <a:schemeClr val="accent1">
                  <a:lumMod val="50000"/>
                </a:schemeClr>
              </a:solidFill>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26</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solidFill>
                  <a:schemeClr val="accent1">
                    <a:lumMod val="50000"/>
                  </a:schemeClr>
                </a:solidFill>
              </a:rPr>
              <a:t>Los mensajes audibles del equipo ocupan una cantidad de memoria bastante grande en comparación con la memoria típica de un micro-controlador, por lo cual es necesario contar con un dispositivo externo de almacenamiento de memoria con la capacidad adecuada para grabar los datos de funcionamiento del sistema.</a:t>
            </a:r>
            <a:endParaRPr lang="es-EC" sz="1200" dirty="0" smtClean="0">
              <a:solidFill>
                <a:schemeClr val="accent1">
                  <a:lumMod val="50000"/>
                </a:schemeClr>
              </a:solidFill>
            </a:endParaRPr>
          </a:p>
          <a:p>
            <a:endParaRPr lang="es-EC" sz="1200" dirty="0" smtClean="0">
              <a:solidFill>
                <a:schemeClr val="accent1">
                  <a:lumMod val="50000"/>
                </a:schemeClr>
              </a:solidFill>
            </a:endParaRPr>
          </a:p>
          <a:p>
            <a:endParaRPr lang="es-EC" sz="1200" dirty="0" smtClean="0">
              <a:solidFill>
                <a:schemeClr val="accent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tarjeta de memoria SD es el dispositivo en el cual se van a almacenar datos que resulten demasiado extensos para ser almacenados en la memoria interna del micro controlador. Por ejemplo los datos de audio propios de la interfaz de usuario y los de la base de datos que contiene la información de las etiquetas. Estos dispositivos tienen dimensiones pequeñas y gran capacidad de almacenamiento de datos, lo que los hace ideales para dispositivos portátiles. </a:t>
            </a:r>
            <a:endParaRPr lang="es-EC" sz="1200" kern="1200" dirty="0" smtClean="0">
              <a:solidFill>
                <a:schemeClr val="tx1"/>
              </a:solidFill>
              <a:effectLst/>
              <a:latin typeface="+mn-lt"/>
              <a:ea typeface="+mn-ea"/>
              <a:cs typeface="+mn-cs"/>
            </a:endParaRPr>
          </a:p>
          <a:p>
            <a:endParaRPr lang="es-EC" sz="1200" dirty="0" smtClean="0">
              <a:solidFill>
                <a:schemeClr val="accent1">
                  <a:lumMod val="50000"/>
                </a:schemeClr>
              </a:solidFill>
            </a:endParaRPr>
          </a:p>
          <a:p>
            <a:endParaRPr lang="es-EC" sz="1200" dirty="0" smtClean="0">
              <a:solidFill>
                <a:schemeClr val="accent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Otra ventaja de utilizar esta clase de memoria externa es que tienen una gran capacidad de almacenamiento, su conexión es estándar y están muy extendidas comercialmente. Para el uso de las memorias SD como dispositivos de almacenamiento de memoria se tienen 2 modos de uso, el modo SPI y el modo SD. El modo SD utiliza un protocolo propietario propio de la SD </a:t>
            </a:r>
            <a:r>
              <a:rPr lang="es-ES" sz="1200" kern="1200" dirty="0" err="1" smtClean="0">
                <a:solidFill>
                  <a:schemeClr val="tx1"/>
                </a:solidFill>
                <a:effectLst/>
                <a:latin typeface="+mn-lt"/>
                <a:ea typeface="+mn-ea"/>
                <a:cs typeface="+mn-cs"/>
              </a:rPr>
              <a:t>Card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Asociation</a:t>
            </a:r>
            <a:r>
              <a:rPr lang="es-ES" sz="1200" kern="1200" dirty="0" smtClean="0">
                <a:solidFill>
                  <a:schemeClr val="tx1"/>
                </a:solidFill>
                <a:effectLst/>
                <a:latin typeface="+mn-lt"/>
                <a:ea typeface="+mn-ea"/>
                <a:cs typeface="+mn-cs"/>
              </a:rPr>
              <a:t> y es necesario pagar una licencia para su uso. El modo SPI es un modo que se puede utilizar libremente pero es más lento que el modo SD y tiene menos funcionalidades. </a:t>
            </a:r>
            <a:endParaRPr lang="es-EC" sz="1200" kern="1200" dirty="0" smtClean="0">
              <a:solidFill>
                <a:schemeClr val="tx1"/>
              </a:solidFill>
              <a:effectLst/>
              <a:latin typeface="+mn-lt"/>
              <a:ea typeface="+mn-ea"/>
              <a:cs typeface="+mn-cs"/>
            </a:endParaRPr>
          </a:p>
          <a:p>
            <a:endParaRPr lang="es-EC" sz="1200" dirty="0" smtClean="0">
              <a:solidFill>
                <a:schemeClr val="accent1">
                  <a:lumMod val="50000"/>
                </a:schemeClr>
              </a:solidFill>
            </a:endParaRPr>
          </a:p>
          <a:p>
            <a:r>
              <a:rPr lang="es-ES" sz="1200" kern="1200" dirty="0" smtClean="0">
                <a:solidFill>
                  <a:schemeClr val="tx1"/>
                </a:solidFill>
                <a:effectLst/>
                <a:latin typeface="+mn-lt"/>
                <a:ea typeface="+mn-ea"/>
                <a:cs typeface="+mn-cs"/>
              </a:rPr>
              <a:t>Para el prototipo es suficiente utilizar el modo SPI ya que solo se va a almacenar y a leer datos</a:t>
            </a:r>
          </a:p>
          <a:p>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la implementación en software se utiliza librerías propias del fabricante Microchip y su compilador de lenguaje C, el MPLAB C30, que permiten la manipulación de archivos directamente de la tarjeta SD.</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Estas librerías se basan en la implementación del formato FAT16 para micro controladores compatibles con C30. Es decir las librerías crean y se encargan de la modificación de los encabezados y de las tablas de localización de este formato de almacenamiento de información.</a:t>
            </a:r>
            <a:endParaRPr lang="es-EC"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C" dirty="0" smtClean="0"/>
              <a:t>El </a:t>
            </a:r>
            <a:r>
              <a:rPr lang="es-EC" b="1" dirty="0" smtClean="0"/>
              <a:t>Bus SPI</a:t>
            </a:r>
            <a:r>
              <a:rPr lang="es-EC" dirty="0" smtClean="0"/>
              <a:t> (del </a:t>
            </a:r>
            <a:r>
              <a:rPr lang="es-EC" dirty="0" smtClean="0">
                <a:hlinkClick r:id="rId3" tooltip="Idioma ingles"/>
              </a:rPr>
              <a:t>inglés</a:t>
            </a:r>
            <a:r>
              <a:rPr lang="es-EC" dirty="0" smtClean="0"/>
              <a:t> </a:t>
            </a:r>
            <a:r>
              <a:rPr lang="es-EC" i="1" dirty="0" smtClean="0"/>
              <a:t>Serial </a:t>
            </a:r>
            <a:r>
              <a:rPr lang="es-EC" i="1" dirty="0" err="1" smtClean="0"/>
              <a:t>Peripheral</a:t>
            </a:r>
            <a:r>
              <a:rPr lang="es-EC" i="1" dirty="0" smtClean="0"/>
              <a:t> Interface</a:t>
            </a:r>
            <a:r>
              <a:rPr lang="es-EC" dirty="0" smtClean="0"/>
              <a:t>) es un estándar de comunicaciones, usado principalmente para la transferencia de información entre circuitos integrados en equipos electrónicos. El </a:t>
            </a:r>
            <a:r>
              <a:rPr lang="es-EC" dirty="0" smtClean="0">
                <a:hlinkClick r:id="rId4" tooltip="Bus (Informática)"/>
              </a:rPr>
              <a:t>bus</a:t>
            </a:r>
            <a:r>
              <a:rPr lang="es-EC" dirty="0" smtClean="0"/>
              <a:t> de </a:t>
            </a:r>
            <a:r>
              <a:rPr lang="es-EC" dirty="0" smtClean="0">
                <a:hlinkClick r:id="rId5" tooltip="Interfaz"/>
              </a:rPr>
              <a:t>interfaz</a:t>
            </a:r>
            <a:r>
              <a:rPr lang="es-EC" dirty="0" smtClean="0"/>
              <a:t> de periféricos serie o bus SPI es un estándar para controlar casi cualquier dispositivo electrónico digital que acepte un flujo de bits serie regulado por un reloj.</a:t>
            </a:r>
          </a:p>
          <a:p>
            <a:r>
              <a:rPr lang="es-EC" dirty="0" smtClean="0"/>
              <a:t>Incluye una línea de </a:t>
            </a:r>
            <a:r>
              <a:rPr lang="es-EC" dirty="0" smtClean="0">
                <a:hlinkClick r:id="rId6" tooltip="Reloj"/>
              </a:rPr>
              <a:t>reloj</a:t>
            </a:r>
            <a:r>
              <a:rPr lang="es-EC" dirty="0" smtClean="0"/>
              <a:t>, dato entrante, dato saliente y un pin de </a:t>
            </a:r>
            <a:r>
              <a:rPr lang="es-EC" i="1" dirty="0" smtClean="0"/>
              <a:t>chip </a:t>
            </a:r>
            <a:r>
              <a:rPr lang="es-EC" i="1" dirty="0" err="1" smtClean="0"/>
              <a:t>select</a:t>
            </a:r>
            <a:r>
              <a:rPr lang="es-EC" dirty="0" smtClean="0"/>
              <a:t>, que conecta o desconecta la operación del dispositivo con el que uno desea comunicarse. De esta forma, este estándar permite </a:t>
            </a:r>
            <a:r>
              <a:rPr lang="es-EC" dirty="0" err="1" smtClean="0"/>
              <a:t>multiplexar</a:t>
            </a:r>
            <a:r>
              <a:rPr lang="es-EC" dirty="0" smtClean="0"/>
              <a:t> las líneas de reloj.</a:t>
            </a:r>
          </a:p>
          <a:p>
            <a:endParaRPr lang="es-EC" sz="1200" dirty="0">
              <a:solidFill>
                <a:schemeClr val="accent1">
                  <a:lumMod val="50000"/>
                </a:schemeClr>
              </a:solidFill>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27</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Para que el usuario controle el funcionamiento del dispositivo lector es necesario un método de ingreso de comandos para el acceso a las diversas funciones. La solución que ofrece la funcionalidad más completa y sencilla y  es el uso de un teclado matricial, el cual servirá para seleccionar la función que se desea que realice el dispositivo.</a:t>
            </a:r>
            <a:endParaRPr lang="es-EC" sz="1200" kern="1200" dirty="0" smtClean="0">
              <a:solidFill>
                <a:schemeClr val="tx1"/>
              </a:solidFill>
              <a:effectLst/>
              <a:latin typeface="+mn-lt"/>
              <a:ea typeface="+mn-ea"/>
              <a:cs typeface="+mn-cs"/>
            </a:endParaRPr>
          </a:p>
          <a:p>
            <a:endParaRPr lang="es-EC" sz="1200" dirty="0" smtClean="0">
              <a:solidFill>
                <a:schemeClr val="accent1">
                  <a:lumMod val="50000"/>
                </a:schemeClr>
              </a:solidFill>
            </a:endParaRPr>
          </a:p>
          <a:p>
            <a:endParaRPr lang="es-EC" sz="1200" dirty="0" smtClean="0">
              <a:solidFill>
                <a:schemeClr val="accent1">
                  <a:lumMod val="50000"/>
                </a:schemeClr>
              </a:solidFill>
            </a:endParaRPr>
          </a:p>
          <a:p>
            <a:r>
              <a:rPr lang="es-EC" sz="1200" dirty="0" err="1" smtClean="0">
                <a:solidFill>
                  <a:schemeClr val="accent1">
                    <a:lumMod val="50000"/>
                  </a:schemeClr>
                </a:solidFill>
              </a:rPr>
              <a:t>Enumaera</a:t>
            </a:r>
            <a:r>
              <a:rPr lang="es-EC" sz="1200" dirty="0" smtClean="0">
                <a:solidFill>
                  <a:schemeClr val="accent1">
                    <a:lumMod val="50000"/>
                  </a:schemeClr>
                </a:solidFill>
              </a:rPr>
              <a:t> las actividades</a:t>
            </a:r>
            <a:endParaRPr lang="es-EC" sz="1200" dirty="0">
              <a:solidFill>
                <a:schemeClr val="accent1">
                  <a:lumMod val="50000"/>
                </a:schemeClr>
              </a:solidFill>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28</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El dispositivo cuenta con una función que permite la reproducción de la hora mediante mensajes de audio pregrabados. Esta funcionalidad puede resultar útil para un usuario no vidente que se encuentra trabajando en una biblioteca ya que de esta manera puede controlar por si mismo su horario de trabajo, es decir su hora de entrada y salida, su hora de descanso o almuerzo.</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Se utiliza el MCP79410 el cual es un chip de reloj a tiempo real (RTCC). Tiene registros internos que almacenan los valores de hora y fecha, los cuales se actualizan automáticamente a medida que pasa el tiempo. La actualización de los registros se realiza con bastante exactitud debido a que utiliza un cristal de 32.768 kHz propio para dispositivos de tiempo real. En caso de que se corte la energía del sistema el reloj puede mantenerse activo gracias a que puede funcionar a partir de una batería de respaldo. Se comunica con el micro controlador utilizando el protocolo I2C, el cual es un protocolo serial estándar. La conexión se indica en la Figura 3.28.</a:t>
            </a:r>
            <a:endParaRPr lang="es-EC" sz="1200" kern="1200" dirty="0" smtClean="0">
              <a:solidFill>
                <a:schemeClr val="tx1"/>
              </a:solidFill>
              <a:effectLst/>
              <a:latin typeface="+mn-lt"/>
              <a:ea typeface="+mn-ea"/>
              <a:cs typeface="+mn-cs"/>
            </a:endParaRPr>
          </a:p>
          <a:p>
            <a:endParaRPr lang="es-EC" sz="1200" dirty="0">
              <a:solidFill>
                <a:schemeClr val="accent1">
                  <a:lumMod val="50000"/>
                </a:schemeClr>
              </a:solidFill>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29</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A82C0EC-D839-4A46-B68C-A8C16C3E98E9}" type="slidenum">
              <a:rPr lang="es-EC" smtClean="0"/>
              <a:t>3</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sz="1200" dirty="0">
              <a:solidFill>
                <a:schemeClr val="accent1">
                  <a:lumMod val="50000"/>
                </a:schemeClr>
              </a:solidFill>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30</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Se evaluaron tres tipos distintos de antenas, realizando mediciones para determinar la distancia máxima y mínima de lectura, es decir el rango de lectura del módulo. Como no es objetivo del presente trabajo el diseño de una antena para el módulo RFID se tomaron 3 antenas comunes en el mercado para su análisis y adaptación al módulo RFID.</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El método consiste en colocar al módulo RFID en un modo de lectura continua, mientras se varía el parámetro de distancia entre la antena del lector RFID y la etiqueta electrónica que se desea leer, utilizando la potencia máxima del lector (24 </a:t>
            </a:r>
            <a:r>
              <a:rPr lang="es-ES" sz="1200" kern="1200" dirty="0" err="1" smtClean="0">
                <a:solidFill>
                  <a:schemeClr val="tx1"/>
                </a:solidFill>
                <a:effectLst/>
                <a:latin typeface="+mn-lt"/>
                <a:ea typeface="+mn-ea"/>
                <a:cs typeface="+mn-cs"/>
              </a:rPr>
              <a:t>dBm</a:t>
            </a:r>
            <a:r>
              <a:rPr lang="es-ES" sz="1200" kern="1200" dirty="0" smtClean="0">
                <a:solidFill>
                  <a:schemeClr val="tx1"/>
                </a:solidFill>
                <a:effectLst/>
                <a:latin typeface="+mn-lt"/>
                <a:ea typeface="+mn-ea"/>
                <a:cs typeface="+mn-cs"/>
              </a:rPr>
              <a:t>) para determina la distancia máxima de lectura y la potencia mínima (12 </a:t>
            </a:r>
            <a:r>
              <a:rPr lang="es-ES" sz="1200" kern="1200" dirty="0" err="1" smtClean="0">
                <a:solidFill>
                  <a:schemeClr val="tx1"/>
                </a:solidFill>
                <a:effectLst/>
                <a:latin typeface="+mn-lt"/>
                <a:ea typeface="+mn-ea"/>
                <a:cs typeface="+mn-cs"/>
              </a:rPr>
              <a:t>dBm</a:t>
            </a:r>
            <a:r>
              <a:rPr lang="es-ES" sz="1200" kern="1200" dirty="0" smtClean="0">
                <a:solidFill>
                  <a:schemeClr val="tx1"/>
                </a:solidFill>
                <a:effectLst/>
                <a:latin typeface="+mn-lt"/>
                <a:ea typeface="+mn-ea"/>
                <a:cs typeface="+mn-cs"/>
              </a:rPr>
              <a:t>) para determinar la distancia mínima de lectura,  como se puede observar en la Figura 4.1.</a:t>
            </a:r>
            <a:endParaRPr lang="es-EC" sz="1200" kern="1200" dirty="0" smtClean="0">
              <a:solidFill>
                <a:schemeClr val="tx1"/>
              </a:solidFill>
              <a:effectLst/>
              <a:latin typeface="+mn-lt"/>
              <a:ea typeface="+mn-ea"/>
              <a:cs typeface="+mn-cs"/>
            </a:endParaRPr>
          </a:p>
          <a:p>
            <a:endParaRPr lang="es-EC" sz="1200" dirty="0">
              <a:solidFill>
                <a:schemeClr val="accent1">
                  <a:lumMod val="50000"/>
                </a:schemeClr>
              </a:solidFill>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32</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dirty="0" err="1" smtClean="0">
                <a:solidFill>
                  <a:schemeClr val="accent1">
                    <a:lumMod val="50000"/>
                  </a:schemeClr>
                </a:solidFill>
              </a:rPr>
              <a:t>Skeyetek</a:t>
            </a:r>
            <a:r>
              <a:rPr lang="es-EC" sz="1200" dirty="0" smtClean="0">
                <a:solidFill>
                  <a:schemeClr val="accent1">
                    <a:lumMod val="50000"/>
                  </a:schemeClr>
                </a:solidFill>
              </a:rPr>
              <a:t> Antena</a:t>
            </a:r>
            <a:r>
              <a:rPr lang="es-EC" sz="1200" baseline="0" dirty="0" smtClean="0">
                <a:solidFill>
                  <a:schemeClr val="accent1">
                    <a:lumMod val="50000"/>
                  </a:schemeClr>
                </a:solidFill>
              </a:rPr>
              <a:t> </a:t>
            </a:r>
            <a:r>
              <a:rPr lang="es-EC" sz="1200" baseline="0" dirty="0" err="1" smtClean="0">
                <a:solidFill>
                  <a:schemeClr val="accent1">
                    <a:lumMod val="50000"/>
                  </a:schemeClr>
                </a:solidFill>
              </a:rPr>
              <a:t>planar</a:t>
            </a:r>
            <a:r>
              <a:rPr lang="es-EC" sz="1200" baseline="0" dirty="0" smtClean="0">
                <a:solidFill>
                  <a:schemeClr val="accent1">
                    <a:lumMod val="50000"/>
                  </a:schemeClr>
                </a:solidFill>
              </a:rPr>
              <a:t> </a:t>
            </a:r>
            <a:r>
              <a:rPr lang="es-EC" sz="1200" baseline="0" dirty="0" err="1" smtClean="0">
                <a:solidFill>
                  <a:schemeClr val="accent1">
                    <a:lumMod val="50000"/>
                  </a:schemeClr>
                </a:solidFill>
              </a:rPr>
              <a:t>microlinea</a:t>
            </a:r>
            <a:endParaRPr lang="es-EC" sz="1200" baseline="0" dirty="0" smtClean="0">
              <a:solidFill>
                <a:schemeClr val="accent1">
                  <a:lumMod val="50000"/>
                </a:schemeClr>
              </a:solidFill>
            </a:endParaRPr>
          </a:p>
          <a:p>
            <a:endParaRPr lang="es-EC" sz="1200" baseline="0" dirty="0" smtClean="0">
              <a:solidFill>
                <a:schemeClr val="accent1">
                  <a:lumMod val="50000"/>
                </a:schemeClr>
              </a:solidFill>
            </a:endParaRPr>
          </a:p>
          <a:p>
            <a:r>
              <a:rPr lang="es-EC" sz="1200" baseline="0" dirty="0" smtClean="0">
                <a:solidFill>
                  <a:schemeClr val="accent1">
                    <a:lumMod val="50000"/>
                  </a:schemeClr>
                </a:solidFill>
              </a:rPr>
              <a:t>FR4 Dipolo </a:t>
            </a:r>
            <a:r>
              <a:rPr lang="es-EC" sz="1200" baseline="0" dirty="0" err="1" smtClean="0">
                <a:solidFill>
                  <a:schemeClr val="accent1">
                    <a:lumMod val="50000"/>
                  </a:schemeClr>
                </a:solidFill>
              </a:rPr>
              <a:t>microliena</a:t>
            </a:r>
            <a:endParaRPr lang="es-EC" sz="1200" baseline="0" dirty="0" smtClean="0">
              <a:solidFill>
                <a:schemeClr val="accent1">
                  <a:lumMod val="50000"/>
                </a:schemeClr>
              </a:solidFill>
            </a:endParaRPr>
          </a:p>
          <a:p>
            <a:endParaRPr lang="es-EC" sz="1200" baseline="0" dirty="0" smtClean="0">
              <a:solidFill>
                <a:schemeClr val="accent1">
                  <a:lumMod val="50000"/>
                </a:schemeClr>
              </a:solidFill>
            </a:endParaRPr>
          </a:p>
          <a:p>
            <a:endParaRPr lang="es-EC" sz="1200" baseline="0" dirty="0" smtClean="0">
              <a:solidFill>
                <a:schemeClr val="accent1">
                  <a:lumMod val="50000"/>
                </a:schemeClr>
              </a:solidFill>
            </a:endParaRPr>
          </a:p>
          <a:p>
            <a:endParaRPr lang="es-EC" sz="1200" baseline="0" dirty="0" smtClean="0">
              <a:solidFill>
                <a:schemeClr val="accent1">
                  <a:lumMod val="50000"/>
                </a:schemeClr>
              </a:solidFill>
            </a:endParaRPr>
          </a:p>
          <a:p>
            <a:endParaRPr lang="es-EC" sz="1200" dirty="0">
              <a:solidFill>
                <a:schemeClr val="accent1">
                  <a:lumMod val="50000"/>
                </a:schemeClr>
              </a:solidFill>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33</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Con los resultados obtenidos se escogió la antena FR4 por los siguientes motivos:</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Su pequeño tamaño es apropiado para el prototipo portátil ya que es de 7.4 x 0.8 x 0.08 cm.</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Su rango de lectura va desde los 34.56 cm utilizando la potencia máxima de 27 </a:t>
            </a:r>
            <a:r>
              <a:rPr lang="es-ES" sz="1200" kern="1200" dirty="0" err="1" smtClean="0">
                <a:solidFill>
                  <a:schemeClr val="tx1"/>
                </a:solidFill>
                <a:effectLst/>
                <a:latin typeface="+mn-lt"/>
                <a:ea typeface="+mn-ea"/>
                <a:cs typeface="+mn-cs"/>
              </a:rPr>
              <a:t>dBi</a:t>
            </a:r>
            <a:r>
              <a:rPr lang="es-ES" sz="1200" kern="1200" dirty="0" smtClean="0">
                <a:solidFill>
                  <a:schemeClr val="tx1"/>
                </a:solidFill>
                <a:effectLst/>
                <a:latin typeface="+mn-lt"/>
                <a:ea typeface="+mn-ea"/>
                <a:cs typeface="+mn-cs"/>
              </a:rPr>
              <a:t> hasta 1.56 cm utilizando la potencia mínima de 10 </a:t>
            </a:r>
            <a:r>
              <a:rPr lang="es-ES" sz="1200" kern="1200" dirty="0" err="1" smtClean="0">
                <a:solidFill>
                  <a:schemeClr val="tx1"/>
                </a:solidFill>
                <a:effectLst/>
                <a:latin typeface="+mn-lt"/>
                <a:ea typeface="+mn-ea"/>
                <a:cs typeface="+mn-cs"/>
              </a:rPr>
              <a:t>dBi</a:t>
            </a:r>
            <a:r>
              <a:rPr lang="es-ES" sz="1200" kern="1200" dirty="0" smtClean="0">
                <a:solidFill>
                  <a:schemeClr val="tx1"/>
                </a:solidFill>
                <a:effectLst/>
                <a:latin typeface="+mn-lt"/>
                <a:ea typeface="+mn-ea"/>
                <a:cs typeface="+mn-cs"/>
              </a:rPr>
              <a:t>, el usuario ubica el lector a una distancia aproximada de 10 cm por lo cual se adapta a los requerimientos de la aplicación.</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Es una antena directiva, y a 	diferencia de una antena omnidireccional existe una menor probabilidad de realizar lecturas erróneas en un ambiente en el cual el usuario podría tener etiquetas ubicadas en cualquier dirección a su alrededor.</a:t>
            </a:r>
            <a:endParaRPr lang="es-EC" sz="1200" kern="1200" dirty="0" smtClean="0">
              <a:solidFill>
                <a:schemeClr val="tx1"/>
              </a:solidFill>
              <a:effectLst/>
              <a:latin typeface="+mn-lt"/>
              <a:ea typeface="+mn-ea"/>
              <a:cs typeface="+mn-cs"/>
            </a:endParaRPr>
          </a:p>
          <a:p>
            <a:endParaRPr lang="es-EC" sz="1200" dirty="0">
              <a:solidFill>
                <a:schemeClr val="accent1">
                  <a:lumMod val="50000"/>
                </a:schemeClr>
              </a:solidFill>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34</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antena utilizada para la implementación tiene una polarización lineal, por lo cual es importante realizar pruebas del efecto que tiene esta característica en la distancia de lectura. Se debe comprobar el efecto que produce la orientación de la antena con respecto de la etiqueta. Se comparan los casos presentados en las Figuras 4.5, 4.6, en el primer caso la antena del lector se encuentra paralela a la antena de la etiqueta, en el segundo caso la antena del lector se encuentra perpendicular a la antena de la etiqueta.</a:t>
            </a:r>
            <a:endParaRPr lang="es-EC" sz="1200" kern="1200" dirty="0" smtClean="0">
              <a:solidFill>
                <a:schemeClr val="tx1"/>
              </a:solidFill>
              <a:effectLst/>
              <a:latin typeface="+mn-lt"/>
              <a:ea typeface="+mn-ea"/>
              <a:cs typeface="+mn-cs"/>
            </a:endParaRPr>
          </a:p>
          <a:p>
            <a:endParaRPr lang="es-EC" sz="1200" dirty="0">
              <a:solidFill>
                <a:schemeClr val="accent1">
                  <a:lumMod val="50000"/>
                </a:schemeClr>
              </a:solidFill>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35</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Los resultados indican que hay una disminución en la distancia de lectura de 5.5 cm cuando las antenas se colocan en una posición perpendicular la una de la otra, resulta desventajoso para el usuario porque perderá un poco de libertad al momento de leer etiquetas que se encuentren en orientaciones desconocidas, pero como la aplicación requiere que las etiquetas se encuentren adheridas a los libros puede exigirse que las etiquetas de los libros se encuentren en una orientación específica, por ejemplo a lo largo de la pasta del libro. Si a la persona no vidente se le informa de esta situación entonces puede adaptarse sin mayor problema.</a:t>
            </a:r>
            <a:endParaRPr lang="es-EC" sz="1200" kern="1200" dirty="0" smtClean="0">
              <a:solidFill>
                <a:schemeClr val="tx1"/>
              </a:solidFill>
              <a:effectLst/>
              <a:latin typeface="+mn-lt"/>
              <a:ea typeface="+mn-ea"/>
              <a:cs typeface="+mn-cs"/>
            </a:endParaRPr>
          </a:p>
          <a:p>
            <a:endParaRPr lang="es-EC" sz="1200" dirty="0">
              <a:solidFill>
                <a:schemeClr val="accent1">
                  <a:lumMod val="50000"/>
                </a:schemeClr>
              </a:solidFill>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36</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Es importante realizar pruebas de lectura cuando existen varias etiquetas dentro del rango del lector como se puede apreciar en la Figura  Estas pruebas sirven para determinar si pueden existir errores de lectura debido a confusiones causadas al colocar etiquetas muy cerca la una de la otra. Se realiza dos tipos de pruebas, la primera consiste en colocar una etiqueta a 10 cm del lector, por lo tanto estaría ubicada en una zona en la cual el lector puede detectarla sin problema, y se coloca una etiqueta atrás de la primera a una distancia variable, inicialmente de 5 cm. Esta segunda etiqueta se acercara a la primera y se comprobara si el lector presenta dificultades al reconocer la etiqueta que se encuentra más cercana. Posteriormente se realizaran nuevamente las mediciones con una distancia de la primera etiqueta de 5 cm en vez de 10 cm.</a:t>
            </a:r>
            <a:endParaRPr lang="es-EC" sz="1200" kern="1200" dirty="0" smtClean="0">
              <a:solidFill>
                <a:schemeClr val="tx1"/>
              </a:solidFill>
              <a:effectLst/>
              <a:latin typeface="+mn-lt"/>
              <a:ea typeface="+mn-ea"/>
              <a:cs typeface="+mn-cs"/>
            </a:endParaRPr>
          </a:p>
          <a:p>
            <a:endParaRPr lang="es-EC" sz="1200" dirty="0">
              <a:solidFill>
                <a:schemeClr val="accent1">
                  <a:lumMod val="50000"/>
                </a:schemeClr>
              </a:solidFill>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37</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Como conclusión de estas mediciones se tiene que es relativamente difícil que el lector confunda etiquetas cuando se encuentran una atrás de la otra. Las etiquetas deberían encontrarse muy juntas (a una distancia menor a 0,5 cm.) para que haya confusión al momento de realizar la lectura. </a:t>
            </a:r>
            <a:endParaRPr lang="es-EC" sz="1200" kern="1200" dirty="0" smtClean="0">
              <a:solidFill>
                <a:schemeClr val="tx1"/>
              </a:solidFill>
              <a:effectLst/>
              <a:latin typeface="+mn-lt"/>
              <a:ea typeface="+mn-ea"/>
              <a:cs typeface="+mn-cs"/>
            </a:endParaRPr>
          </a:p>
          <a:p>
            <a:endParaRPr lang="es-EC" sz="1200" dirty="0" smtClean="0">
              <a:solidFill>
                <a:schemeClr val="accent1">
                  <a:lumMod val="50000"/>
                </a:schemeClr>
              </a:solidFill>
            </a:endParaRPr>
          </a:p>
          <a:p>
            <a:r>
              <a:rPr lang="es-EC" sz="1200" dirty="0" smtClean="0">
                <a:solidFill>
                  <a:schemeClr val="accent1">
                    <a:lumMod val="50000"/>
                  </a:schemeClr>
                </a:solidFill>
              </a:rPr>
              <a:t>Discriminar</a:t>
            </a:r>
          </a:p>
          <a:p>
            <a:endParaRPr lang="es-EC" sz="1200" dirty="0" smtClean="0">
              <a:solidFill>
                <a:schemeClr val="accent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A partir de estos resultados se puede concluir que el dispositivo identificador de objetos mediante RFID cumple su función de herramienta de apoyo para que las personas no videntes puedan realizar tareas que forman parte de los procesos de biblioteca de préstamo y devolución de libros.</a:t>
            </a:r>
            <a:endParaRPr lang="es-EC" sz="1200" kern="1200" dirty="0" smtClean="0">
              <a:solidFill>
                <a:schemeClr val="tx1"/>
              </a:solidFill>
              <a:effectLst/>
              <a:latin typeface="+mn-lt"/>
              <a:ea typeface="+mn-ea"/>
              <a:cs typeface="+mn-cs"/>
            </a:endParaRPr>
          </a:p>
          <a:p>
            <a:endParaRPr lang="es-EC" sz="1200" dirty="0">
              <a:solidFill>
                <a:schemeClr val="accent1">
                  <a:lumMod val="50000"/>
                </a:schemeClr>
              </a:solidFill>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38</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39</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40</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C" sz="1200" kern="1200" noProof="0" dirty="0" smtClean="0">
                <a:solidFill>
                  <a:schemeClr val="tx1"/>
                </a:solidFill>
                <a:effectLst/>
                <a:latin typeface="+mn-lt"/>
                <a:ea typeface="+mn-ea"/>
                <a:cs typeface="+mn-cs"/>
              </a:rPr>
              <a:t>Para poder</a:t>
            </a:r>
            <a:r>
              <a:rPr lang="es-EC" sz="1200" kern="1200" baseline="0" noProof="0" dirty="0" smtClean="0">
                <a:solidFill>
                  <a:schemeClr val="tx1"/>
                </a:solidFill>
                <a:effectLst/>
                <a:latin typeface="+mn-lt"/>
                <a:ea typeface="+mn-ea"/>
                <a:cs typeface="+mn-cs"/>
              </a:rPr>
              <a:t> conocer mejor manera al grupo de personas que se </a:t>
            </a:r>
            <a:r>
              <a:rPr lang="es-EC" sz="1200" kern="1200" baseline="0" noProof="0" dirty="0" err="1" smtClean="0">
                <a:solidFill>
                  <a:schemeClr val="tx1"/>
                </a:solidFill>
                <a:effectLst/>
                <a:latin typeface="+mn-lt"/>
                <a:ea typeface="+mn-ea"/>
                <a:cs typeface="+mn-cs"/>
              </a:rPr>
              <a:t>dirije</a:t>
            </a:r>
            <a:r>
              <a:rPr lang="es-EC" sz="1200" kern="1200" baseline="0" noProof="0" dirty="0" smtClean="0">
                <a:solidFill>
                  <a:schemeClr val="tx1"/>
                </a:solidFill>
                <a:effectLst/>
                <a:latin typeface="+mn-lt"/>
                <a:ea typeface="+mn-ea"/>
                <a:cs typeface="+mn-cs"/>
              </a:rPr>
              <a:t> este trabajo se debe conocer los siguientes </a:t>
            </a:r>
            <a:r>
              <a:rPr lang="es-EC" sz="1200" kern="1200" baseline="0" noProof="0" dirty="0" err="1" smtClean="0">
                <a:solidFill>
                  <a:schemeClr val="tx1"/>
                </a:solidFill>
                <a:effectLst/>
                <a:latin typeface="+mn-lt"/>
                <a:ea typeface="+mn-ea"/>
                <a:cs typeface="+mn-cs"/>
              </a:rPr>
              <a:t>terminos</a:t>
            </a:r>
            <a:endParaRPr lang="es-EC" sz="1200"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noProof="0" dirty="0" smtClean="0">
                <a:solidFill>
                  <a:schemeClr val="tx1"/>
                </a:solidFill>
                <a:effectLst/>
                <a:latin typeface="+mn-lt"/>
                <a:ea typeface="+mn-ea"/>
                <a:cs typeface="+mn-cs"/>
              </a:rPr>
              <a:t>Discapacidad visual</a:t>
            </a:r>
            <a:r>
              <a:rPr lang="es-EC" sz="1200" kern="1200" baseline="0" noProof="0" dirty="0" smtClean="0">
                <a:solidFill>
                  <a:schemeClr val="tx1"/>
                </a:solidFill>
                <a:effectLst/>
                <a:latin typeface="+mn-lt"/>
                <a:ea typeface="+mn-ea"/>
                <a:cs typeface="+mn-cs"/>
              </a:rPr>
              <a:t>: </a:t>
            </a:r>
            <a:r>
              <a:rPr lang="es-EC" dirty="0" smtClean="0">
                <a:solidFill>
                  <a:schemeClr val="accent1">
                    <a:lumMod val="50000"/>
                  </a:schemeClr>
                </a:solidFill>
              </a:rPr>
              <a:t>es la deficiencia, disminución o defectos en la visión que dificultan que una persona realice actividades cotidianas.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noProof="0" dirty="0" smtClean="0">
                <a:solidFill>
                  <a:schemeClr val="tx1"/>
                </a:solidFill>
                <a:effectLst/>
                <a:latin typeface="+mn-lt"/>
                <a:ea typeface="+mn-ea"/>
                <a:cs typeface="+mn-cs"/>
              </a:rPr>
              <a:t>Existen varios tipos de discapacidad</a:t>
            </a:r>
            <a:r>
              <a:rPr lang="es-EC" sz="1200" kern="1200" baseline="0" noProof="0" dirty="0" smtClean="0">
                <a:solidFill>
                  <a:schemeClr val="tx1"/>
                </a:solidFill>
                <a:effectLst/>
                <a:latin typeface="+mn-lt"/>
                <a:ea typeface="+mn-ea"/>
                <a:cs typeface="+mn-cs"/>
              </a:rPr>
              <a:t> visual:</a:t>
            </a:r>
          </a:p>
          <a:p>
            <a:pPr lvl="0"/>
            <a:endParaRPr lang="es-EC" sz="1200" kern="1200" dirty="0" smtClean="0">
              <a:solidFill>
                <a:schemeClr val="tx1"/>
              </a:solidFill>
              <a:effectLst/>
              <a:latin typeface="+mn-lt"/>
              <a:ea typeface="+mn-ea"/>
              <a:cs typeface="+mn-cs"/>
            </a:endParaRPr>
          </a:p>
          <a:p>
            <a:pPr lvl="0"/>
            <a:r>
              <a:rPr lang="es-EC" sz="1200" kern="1200" dirty="0" smtClean="0">
                <a:solidFill>
                  <a:schemeClr val="tx1"/>
                </a:solidFill>
                <a:effectLst/>
                <a:latin typeface="+mn-lt"/>
                <a:ea typeface="+mn-ea"/>
                <a:cs typeface="+mn-cs"/>
              </a:rPr>
              <a:t>Ceguera total, es la ausencia de respuesta visual. </a:t>
            </a:r>
          </a:p>
          <a:p>
            <a:pPr lvl="0"/>
            <a:r>
              <a:rPr lang="es-EC" sz="1200" kern="1200" dirty="0" smtClean="0">
                <a:solidFill>
                  <a:schemeClr val="tx1"/>
                </a:solidFill>
                <a:effectLst/>
                <a:latin typeface="+mn-lt"/>
                <a:ea typeface="+mn-ea"/>
                <a:cs typeface="+mn-cs"/>
              </a:rPr>
              <a:t>Ceguera legal, es baja</a:t>
            </a:r>
            <a:r>
              <a:rPr lang="es-EC" sz="1200" kern="1200" baseline="0" dirty="0" smtClean="0">
                <a:solidFill>
                  <a:schemeClr val="tx1"/>
                </a:solidFill>
                <a:effectLst/>
                <a:latin typeface="+mn-lt"/>
                <a:ea typeface="+mn-ea"/>
                <a:cs typeface="+mn-cs"/>
              </a:rPr>
              <a:t> visión que apenas puede distinguir formas, va de </a:t>
            </a:r>
            <a:r>
              <a:rPr lang="es-EC" sz="1200" kern="1200" dirty="0" smtClean="0">
                <a:solidFill>
                  <a:schemeClr val="tx1"/>
                </a:solidFill>
                <a:effectLst/>
                <a:latin typeface="+mn-lt"/>
                <a:ea typeface="+mn-ea"/>
                <a:cs typeface="+mn-cs"/>
              </a:rPr>
              <a:t>1/60  y 3/60</a:t>
            </a:r>
          </a:p>
          <a:p>
            <a:pPr lvl="0"/>
            <a:r>
              <a:rPr lang="es-EC" sz="1200" kern="1200" dirty="0" smtClean="0">
                <a:solidFill>
                  <a:schemeClr val="tx1"/>
                </a:solidFill>
                <a:effectLst/>
                <a:latin typeface="+mn-lt"/>
                <a:ea typeface="+mn-ea"/>
                <a:cs typeface="+mn-cs"/>
              </a:rPr>
              <a:t>Disminución o limitación visual (visión parcial), 3/60 de agudeza visual en el ojo de más visión, con corrección y/o 20 grados de campo visual total. </a:t>
            </a:r>
          </a:p>
          <a:p>
            <a:endParaRPr lang="en-US" dirty="0" smtClean="0"/>
          </a:p>
          <a:p>
            <a:r>
              <a:rPr lang="es-ES" sz="1200" kern="1200" dirty="0" smtClean="0">
                <a:solidFill>
                  <a:schemeClr val="tx1"/>
                </a:solidFill>
                <a:effectLst/>
                <a:latin typeface="+mn-lt"/>
                <a:ea typeface="+mn-ea"/>
                <a:cs typeface="+mn-cs"/>
              </a:rPr>
              <a:t>Una persona con disminución o baja visión es quien aún después de un tratamiento tiene en su mejor ojo una agudeza visual de 3/60 y un campo visual menor o igual a 20 grados, pero que usa o es potencialmente capaz de usar su visión para la planificación o ejecución de una tarea</a:t>
            </a:r>
            <a:endParaRPr lang="en-US" dirty="0" smtClean="0"/>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noProof="0" dirty="0" smtClean="0"/>
              <a:t>Una vez explicado lo que es discapacidad visual</a:t>
            </a:r>
            <a:r>
              <a:rPr lang="es-EC" baseline="0" noProof="0" dirty="0" smtClean="0"/>
              <a:t> como una persona con ceguera legal y total puede ubicarse o moverse?</a:t>
            </a:r>
            <a:endParaRPr lang="es-EC" noProof="0" dirty="0" smtClean="0"/>
          </a:p>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4</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41</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42</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43</a:t>
            </a:fld>
            <a:endParaRPr lang="es-EC"/>
          </a:p>
        </p:txBody>
      </p:sp>
    </p:spTree>
    <p:extLst>
      <p:ext uri="{BB962C8B-B14F-4D97-AF65-F5344CB8AC3E}">
        <p14:creationId xmlns:p14="http://schemas.microsoft.com/office/powerpoint/2010/main" val="1655692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Para</a:t>
            </a:r>
            <a:r>
              <a:rPr lang="es-ES" sz="1200" kern="1200" baseline="0" dirty="0" smtClean="0">
                <a:solidFill>
                  <a:schemeClr val="tx1"/>
                </a:solidFill>
                <a:effectLst/>
                <a:latin typeface="+mn-lt"/>
                <a:ea typeface="+mn-ea"/>
                <a:cs typeface="+mn-cs"/>
              </a:rPr>
              <a:t> esto la se debe conocer los siguientes términos</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“Orientación” se define como el “conocimiento de la posición física de la persona en relación con los objetos que se encuentren en el medio”. Hay dos consideraciones básicas en la orientación de una persona con ceguera total. La primera es el “conocimiento del ambiente” que es la necesidad que tiene de conocer el medio ambiente que le rodea, qué clase de objetos hay en determinado lugar, el tamaño y la forma de estos, su ubicación, etc. La segunda consideración es el “conocimiento de la posición”, el cual le permite saber cuál es su posición en relación con todos los objetos y qué pasa con estos cuando la persona cambia de posición</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La movilidad,</a:t>
            </a:r>
            <a:r>
              <a:rPr lang="es-ES" sz="1200" kern="1200" baseline="0" dirty="0" smtClean="0">
                <a:solidFill>
                  <a:schemeClr val="tx1"/>
                </a:solidFill>
                <a:effectLst/>
                <a:latin typeface="+mn-lt"/>
                <a:ea typeface="+mn-ea"/>
                <a:cs typeface="+mn-cs"/>
              </a:rPr>
              <a:t> s</a:t>
            </a:r>
            <a:r>
              <a:rPr lang="es-ES" sz="1200" kern="1200" dirty="0" smtClean="0">
                <a:solidFill>
                  <a:schemeClr val="tx1"/>
                </a:solidFill>
                <a:effectLst/>
                <a:latin typeface="+mn-lt"/>
                <a:ea typeface="+mn-ea"/>
                <a:cs typeface="+mn-cs"/>
              </a:rPr>
              <a:t>e define como la “habilidad de la persona con ceguera total o parcial, para moverse de una posición a otra dentro de su medio ambiente”,</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cada vez que una persona ciega da un paso hacia delante, hacia atrás, a derecha, a izquierda, está realizando movilidad. Podemos considerar a la movilidad como “la acción de moverse en el espacio”.[2]</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Existen tres formas para orientar a una persona no vidente. La forma más común consiste en la descripción verbal de lo que le rodea, y requiere que una persona vidente describa con exactitud la ubicación, el tamaño, la forma, la posición relativa, etc., de todos los objetos importantes que están cerca de la persona no vidente. Otra forma consiste en “ver” lo que le rodea con sus dedos y sus manos, es decir utilizar su sentido del tacto para reconocer los objetos.[2]</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tercera forma para orientar a la persona no vidente es mediante el sentido del tacto. Se hace recorriendo un camino determinado junto con la persona no vidente a fin de que aprenda a reconocer curvas, cambios de dirección, desniveles, etc. Un método más efectivo se obtiene combinando las tres formas. </a:t>
            </a:r>
            <a:endParaRPr lang="es-EC" sz="1200" kern="1200" dirty="0" smtClean="0">
              <a:solidFill>
                <a:schemeClr val="tx1"/>
              </a:solidFill>
              <a:effectLst/>
              <a:latin typeface="+mn-lt"/>
              <a:ea typeface="+mn-ea"/>
              <a:cs typeface="+mn-cs"/>
            </a:endParaRPr>
          </a:p>
          <a:p>
            <a:pPr lvl="0"/>
            <a:endParaRPr lang="es-EC"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5</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De las cuales 463000</a:t>
            </a:r>
            <a:r>
              <a:rPr lang="es-ES" sz="1200" kern="1200" baseline="0" dirty="0" smtClean="0">
                <a:solidFill>
                  <a:schemeClr val="tx1"/>
                </a:solidFill>
                <a:effectLst/>
                <a:latin typeface="+mn-lt"/>
                <a:ea typeface="+mn-ea"/>
                <a:cs typeface="+mn-cs"/>
              </a:rPr>
              <a:t> personas son no videntes en el ecuador que constituyen el 3,5% de la población según la CONADIS y que el su ingreso per cápita es de 9 a 30 dólares por mes</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Aunque el estado ecuatoriano haya creado la ley sobre las discapacidades cuyos objetivos</a:t>
            </a:r>
            <a:r>
              <a:rPr lang="es-ES" sz="1200" kern="1200" baseline="0" dirty="0" smtClean="0">
                <a:solidFill>
                  <a:schemeClr val="tx1"/>
                </a:solidFill>
                <a:effectLst/>
                <a:latin typeface="+mn-lt"/>
                <a:ea typeface="+mn-ea"/>
                <a:cs typeface="+mn-cs"/>
              </a:rPr>
              <a:t> principales son de</a:t>
            </a:r>
          </a:p>
          <a:p>
            <a:r>
              <a:rPr lang="es-ES" sz="1200" kern="1200" baseline="0" dirty="0" smtClean="0">
                <a:solidFill>
                  <a:schemeClr val="tx1"/>
                </a:solidFill>
                <a:effectLst/>
                <a:latin typeface="+mn-lt"/>
                <a:ea typeface="+mn-ea"/>
                <a:cs typeface="+mn-cs"/>
              </a:rPr>
              <a:t>	</a:t>
            </a:r>
            <a:r>
              <a:rPr lang="es-EC" sz="1200" kern="1200" baseline="0" dirty="0" smtClean="0">
                <a:solidFill>
                  <a:schemeClr val="tx1"/>
                </a:solidFill>
                <a:effectLst/>
                <a:latin typeface="+mn-lt"/>
                <a:ea typeface="+mn-ea"/>
                <a:cs typeface="+mn-cs"/>
              </a:rPr>
              <a:t>Crear mecanismos para la atención e integración social de las personas con discapacidad atendiendo las necesidades particulares de cada sexo; y,</a:t>
            </a:r>
          </a:p>
          <a:p>
            <a:r>
              <a:rPr lang="es-EC" sz="1200" kern="1200" baseline="0" dirty="0" smtClean="0">
                <a:solidFill>
                  <a:schemeClr val="tx1"/>
                </a:solidFill>
                <a:effectLst/>
                <a:latin typeface="+mn-lt"/>
                <a:ea typeface="+mn-ea"/>
                <a:cs typeface="+mn-cs"/>
              </a:rPr>
              <a:t>	Garantizar la igualdad de oportunidades para desempeñar un rol equivalente al que ejercen las demás personas y la participación equitativa de hombres y mujeres en las instancias de decisión y dirección </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sociedad ecuatoriana ha excluido a estas personas por tener una discapacidad, a pesar que ellas han demostrado que están en condiciones de actuar en los más diversos ámbitos laborales y sociales, ya que nueve de cada diez empresarios califican a las personas con esta discapacidad como difíciles o imposibles de emplear </a:t>
            </a:r>
            <a:endParaRPr lang="es-EC"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Se</a:t>
            </a:r>
            <a:r>
              <a:rPr lang="es-ES" sz="1200" kern="1200" baseline="0" dirty="0" smtClean="0">
                <a:solidFill>
                  <a:schemeClr val="tx1"/>
                </a:solidFill>
                <a:effectLst/>
                <a:latin typeface="+mn-lt"/>
                <a:ea typeface="+mn-ea"/>
                <a:cs typeface="+mn-cs"/>
              </a:rPr>
              <a:t> tomo a un grupo de personas para ser entrevistados y el </a:t>
            </a:r>
            <a:r>
              <a:rPr lang="es-ES" sz="1200" kern="1200" dirty="0" smtClean="0">
                <a:solidFill>
                  <a:schemeClr val="tx1"/>
                </a:solidFill>
                <a:effectLst/>
                <a:latin typeface="+mn-lt"/>
                <a:ea typeface="+mn-ea"/>
                <a:cs typeface="+mn-cs"/>
              </a:rPr>
              <a:t>92% de ellos</a:t>
            </a:r>
            <a:r>
              <a:rPr lang="es-ES" sz="1200" kern="1200" baseline="0" dirty="0" smtClean="0">
                <a:solidFill>
                  <a:schemeClr val="tx1"/>
                </a:solidFill>
                <a:effectLst/>
                <a:latin typeface="+mn-lt"/>
                <a:ea typeface="+mn-ea"/>
                <a:cs typeface="+mn-cs"/>
              </a:rPr>
              <a:t> no poseen ayudas tecnológicas para su desenvolvimiento diario y tan solo se ayudan a través de un bastón, y el 8% restante tenía un celular que indicaba hora y fecha y lee los mensajes de textos</a:t>
            </a:r>
          </a:p>
        </p:txBody>
      </p:sp>
      <p:sp>
        <p:nvSpPr>
          <p:cNvPr id="4" name="3 Marcador de número de diapositiva"/>
          <p:cNvSpPr>
            <a:spLocks noGrp="1"/>
          </p:cNvSpPr>
          <p:nvPr>
            <p:ph type="sldNum" sz="quarter" idx="10"/>
          </p:nvPr>
        </p:nvSpPr>
        <p:spPr/>
        <p:txBody>
          <a:bodyPr/>
          <a:lstStyle/>
          <a:p>
            <a:fld id="{CA82C0EC-D839-4A46-B68C-A8C16C3E98E9}" type="slidenum">
              <a:rPr lang="es-EC" smtClean="0"/>
              <a:t>6</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Las bibliotecas realizan cuatro procesos principales para cumplir con sus tareas, como se puede observar en la Figura Estos procesos se realizan de diversas formas de acuerdo a cada biblioteca pero poseen características similares.</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pPr lvl="0"/>
            <a:r>
              <a:rPr lang="es-EC" sz="1200" kern="1200" dirty="0" smtClean="0">
                <a:solidFill>
                  <a:schemeClr val="tx1"/>
                </a:solidFill>
                <a:effectLst/>
                <a:latin typeface="+mn-lt"/>
                <a:ea typeface="+mn-ea"/>
                <a:cs typeface="+mn-cs"/>
              </a:rPr>
              <a:t>El proceso de selección, el cual es realizado con la finalidad de agregar nuevos ejemplares a la colección de una biblioteca.</a:t>
            </a:r>
          </a:p>
          <a:p>
            <a:pPr lvl="0"/>
            <a:r>
              <a:rPr lang="es-EC" sz="1200" kern="1200" dirty="0" smtClean="0">
                <a:solidFill>
                  <a:schemeClr val="tx1"/>
                </a:solidFill>
                <a:effectLst/>
                <a:latin typeface="+mn-lt"/>
                <a:ea typeface="+mn-ea"/>
                <a:cs typeface="+mn-cs"/>
              </a:rPr>
              <a:t>El proceso de adquisición y contratación, el cual está relacionado con la selección de proveedores y la adquisición de nuevo material bibliográfico.</a:t>
            </a:r>
          </a:p>
          <a:p>
            <a:pPr lvl="0"/>
            <a:r>
              <a:rPr lang="es-EC" sz="1200" kern="1200" dirty="0" smtClean="0">
                <a:solidFill>
                  <a:schemeClr val="tx1"/>
                </a:solidFill>
                <a:effectLst/>
                <a:latin typeface="+mn-lt"/>
                <a:ea typeface="+mn-ea"/>
                <a:cs typeface="+mn-cs"/>
              </a:rPr>
              <a:t>El proceso técnico, se encarga de la catalogación de los libros, asignando sus respectivos número de clasificación (</a:t>
            </a:r>
            <a:r>
              <a:rPr lang="es-EC" sz="1200" i="1" kern="1200" dirty="0" err="1" smtClean="0">
                <a:solidFill>
                  <a:schemeClr val="tx1"/>
                </a:solidFill>
                <a:effectLst/>
                <a:latin typeface="+mn-lt"/>
                <a:ea typeface="+mn-ea"/>
                <a:cs typeface="+mn-cs"/>
              </a:rPr>
              <a:t>call</a:t>
            </a:r>
            <a:r>
              <a:rPr lang="es-EC" sz="1200" i="1" kern="1200" dirty="0" smtClean="0">
                <a:solidFill>
                  <a:schemeClr val="tx1"/>
                </a:solidFill>
                <a:effectLst/>
                <a:latin typeface="+mn-lt"/>
                <a:ea typeface="+mn-ea"/>
                <a:cs typeface="+mn-cs"/>
              </a:rPr>
              <a:t> </a:t>
            </a:r>
            <a:r>
              <a:rPr lang="es-EC" sz="1200" i="1" kern="1200" dirty="0" err="1" smtClean="0">
                <a:solidFill>
                  <a:schemeClr val="tx1"/>
                </a:solidFill>
                <a:effectLst/>
                <a:latin typeface="+mn-lt"/>
                <a:ea typeface="+mn-ea"/>
                <a:cs typeface="+mn-cs"/>
              </a:rPr>
              <a:t>number</a:t>
            </a:r>
            <a:r>
              <a:rPr lang="es-EC" sz="1200" kern="1200" dirty="0" smtClean="0">
                <a:solidFill>
                  <a:schemeClr val="tx1"/>
                </a:solidFill>
                <a:effectLst/>
                <a:latin typeface="+mn-lt"/>
                <a:ea typeface="+mn-ea"/>
                <a:cs typeface="+mn-cs"/>
              </a:rPr>
              <a:t>) y descontinuar material que se encuentra viejo para su uso.</a:t>
            </a:r>
          </a:p>
          <a:p>
            <a:pPr lvl="0"/>
            <a:r>
              <a:rPr lang="es-EC" sz="1200" kern="1200" dirty="0" smtClean="0">
                <a:solidFill>
                  <a:schemeClr val="tx1"/>
                </a:solidFill>
                <a:effectLst/>
                <a:latin typeface="+mn-lt"/>
                <a:ea typeface="+mn-ea"/>
                <a:cs typeface="+mn-cs"/>
              </a:rPr>
              <a:t>El proceso de préstamos y consulta, se encarga de permitir el acceso al material bibliográfico al cual los usuarios desean acceder.</a:t>
            </a:r>
          </a:p>
          <a:p>
            <a:r>
              <a:rPr lang="es-ES" sz="1200" kern="1200" dirty="0" smtClean="0">
                <a:solidFill>
                  <a:schemeClr val="tx1"/>
                </a:solidFill>
                <a:effectLst/>
                <a:latin typeface="+mn-lt"/>
                <a:ea typeface="+mn-ea"/>
                <a:cs typeface="+mn-cs"/>
              </a:rPr>
              <a:t>A continuación se describe de manera más detallada cada uno de estos procesos y su importancia.</a:t>
            </a:r>
          </a:p>
          <a:p>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El proceso en el que nos centraremos</a:t>
            </a:r>
            <a:r>
              <a:rPr lang="es-ES" sz="1200" kern="1200" baseline="0" dirty="0" smtClean="0">
                <a:solidFill>
                  <a:schemeClr val="tx1"/>
                </a:solidFill>
                <a:effectLst/>
                <a:latin typeface="+mn-lt"/>
                <a:ea typeface="+mn-ea"/>
                <a:cs typeface="+mn-cs"/>
              </a:rPr>
              <a:t> es en el préstamos y consultas, porque primero por nuestra formación ya que necesita una combinación de hardware y de software para que una persona no vidente pueda ayudar en el proceso de prestamos y consultas, y segunda porque las personas no videntes son personas sumamente organizadas.</a:t>
            </a:r>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CA82C0EC-D839-4A46-B68C-A8C16C3E98E9}" type="slidenum">
              <a:rPr lang="es-EC" smtClean="0"/>
              <a:t>7</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Como se puede apreciar en la Figura el encargado del proceso de préstamos y consultas realiza las actividades </a:t>
            </a:r>
            <a:endParaRPr lang="es-EC" sz="1200" kern="1200" dirty="0" smtClean="0">
              <a:solidFill>
                <a:schemeClr val="tx1"/>
              </a:solidFill>
              <a:effectLst/>
              <a:latin typeface="+mn-lt"/>
              <a:ea typeface="+mn-ea"/>
              <a:cs typeface="+mn-cs"/>
            </a:endParaRPr>
          </a:p>
          <a:p>
            <a:pPr lvl="0"/>
            <a:r>
              <a:rPr lang="es-EC" sz="1200" kern="1200" dirty="0" smtClean="0">
                <a:solidFill>
                  <a:schemeClr val="tx1"/>
                </a:solidFill>
                <a:effectLst/>
                <a:latin typeface="+mn-lt"/>
                <a:ea typeface="+mn-ea"/>
                <a:cs typeface="+mn-cs"/>
              </a:rPr>
              <a:t>Leer la información del libro con la finalidad de localizarlo, ya sea utilizando código de barras o fichas nemotécnicas que se encuentran localizadas en los libros, o buscando en la base datos de la biblioteca.</a:t>
            </a:r>
          </a:p>
          <a:p>
            <a:pPr lvl="0"/>
            <a:r>
              <a:rPr lang="es-EC" sz="1200" kern="1200" dirty="0" smtClean="0">
                <a:solidFill>
                  <a:schemeClr val="tx1"/>
                </a:solidFill>
                <a:effectLst/>
                <a:latin typeface="+mn-lt"/>
                <a:ea typeface="+mn-ea"/>
                <a:cs typeface="+mn-cs"/>
              </a:rPr>
              <a:t>Si el usuario desea en préstamo, debe solicitar un documento personal o identificación.</a:t>
            </a:r>
          </a:p>
          <a:p>
            <a:pPr lvl="0"/>
            <a:r>
              <a:rPr lang="es-EC" sz="1200" kern="1200" dirty="0" smtClean="0">
                <a:solidFill>
                  <a:schemeClr val="tx1"/>
                </a:solidFill>
                <a:effectLst/>
                <a:latin typeface="+mn-lt"/>
                <a:ea typeface="+mn-ea"/>
                <a:cs typeface="+mn-cs"/>
              </a:rPr>
              <a:t>Se encarga de desactivar la seguridad del libro y entregarlo al usuario</a:t>
            </a:r>
          </a:p>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Devolución</a:t>
            </a:r>
            <a:endParaRPr lang="es-EC" sz="1200" kern="1200" dirty="0" smtClean="0">
              <a:solidFill>
                <a:schemeClr val="tx1"/>
              </a:solidFill>
              <a:effectLst/>
              <a:latin typeface="+mn-lt"/>
              <a:ea typeface="+mn-ea"/>
              <a:cs typeface="+mn-cs"/>
            </a:endParaRPr>
          </a:p>
          <a:p>
            <a:pPr lvl="0"/>
            <a:r>
              <a:rPr lang="es-EC" sz="1200" kern="1200" dirty="0" smtClean="0">
                <a:solidFill>
                  <a:schemeClr val="tx1"/>
                </a:solidFill>
                <a:effectLst/>
                <a:latin typeface="+mn-lt"/>
                <a:ea typeface="+mn-ea"/>
                <a:cs typeface="+mn-cs"/>
              </a:rPr>
              <a:t>Cuando el usuario retorna el libro el encargado debe comprobar el estado del libro y buscar la identificación del usuario.</a:t>
            </a:r>
          </a:p>
          <a:p>
            <a:pPr lvl="0"/>
            <a:r>
              <a:rPr lang="es-EC" sz="1200" kern="1200" dirty="0" smtClean="0">
                <a:solidFill>
                  <a:schemeClr val="tx1"/>
                </a:solidFill>
                <a:effectLst/>
                <a:latin typeface="+mn-lt"/>
                <a:ea typeface="+mn-ea"/>
                <a:cs typeface="+mn-cs"/>
              </a:rPr>
              <a:t>Activar la seguridad del libro</a:t>
            </a:r>
          </a:p>
          <a:p>
            <a:pPr lvl="0"/>
            <a:r>
              <a:rPr lang="es-EC" sz="1200" kern="1200" dirty="0" smtClean="0">
                <a:solidFill>
                  <a:schemeClr val="tx1"/>
                </a:solidFill>
                <a:effectLst/>
                <a:latin typeface="+mn-lt"/>
                <a:ea typeface="+mn-ea"/>
                <a:cs typeface="+mn-cs"/>
              </a:rPr>
              <a:t>Reubicar el libro en su estantería correspondiente.</a:t>
            </a:r>
          </a:p>
          <a:p>
            <a:pPr lvl="0"/>
            <a:endParaRPr lang="es-EC" sz="1200" kern="1200" dirty="0" smtClean="0">
              <a:solidFill>
                <a:schemeClr val="tx1"/>
              </a:solidFill>
              <a:effectLst/>
              <a:latin typeface="+mn-lt"/>
              <a:ea typeface="+mn-ea"/>
              <a:cs typeface="+mn-cs"/>
            </a:endParaRPr>
          </a:p>
          <a:p>
            <a:pPr lvl="0"/>
            <a:r>
              <a:rPr lang="es-EC" sz="1200" kern="1200" dirty="0" smtClean="0">
                <a:solidFill>
                  <a:schemeClr val="tx1"/>
                </a:solidFill>
                <a:effectLst/>
                <a:latin typeface="+mn-lt"/>
                <a:ea typeface="+mn-ea"/>
                <a:cs typeface="+mn-cs"/>
              </a:rPr>
              <a:t>Elegimos este</a:t>
            </a:r>
            <a:r>
              <a:rPr lang="es-EC" sz="1200" kern="1200" baseline="0" dirty="0" smtClean="0">
                <a:solidFill>
                  <a:schemeClr val="tx1"/>
                </a:solidFill>
                <a:effectLst/>
                <a:latin typeface="+mn-lt"/>
                <a:ea typeface="+mn-ea"/>
                <a:cs typeface="+mn-cs"/>
              </a:rPr>
              <a:t> proceso por nuestra formación de ingenieros, ya que los otros procesos se puedan solucionar con un programa de interacción entra usuario y PC, o simplemente usando la PC, pero para este proceso se necesita una solución </a:t>
            </a:r>
            <a:r>
              <a:rPr lang="es-EC" sz="1200" kern="1200" baseline="0" dirty="0" err="1" smtClean="0">
                <a:solidFill>
                  <a:schemeClr val="tx1"/>
                </a:solidFill>
                <a:effectLst/>
                <a:latin typeface="+mn-lt"/>
                <a:ea typeface="+mn-ea"/>
                <a:cs typeface="+mn-cs"/>
              </a:rPr>
              <a:t>hadware</a:t>
            </a:r>
            <a:r>
              <a:rPr lang="es-EC" sz="1200" kern="1200" baseline="0" dirty="0" smtClean="0">
                <a:solidFill>
                  <a:schemeClr val="tx1"/>
                </a:solidFill>
                <a:effectLst/>
                <a:latin typeface="+mn-lt"/>
                <a:ea typeface="+mn-ea"/>
                <a:cs typeface="+mn-cs"/>
              </a:rPr>
              <a:t> y software</a:t>
            </a:r>
          </a:p>
          <a:p>
            <a:pPr lvl="0"/>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CA82C0EC-D839-4A46-B68C-A8C16C3E98E9}" type="slidenum">
              <a:rPr lang="es-EC" smtClean="0"/>
              <a:t>8</a:t>
            </a:fld>
            <a:endParaRPr lang="es-EC"/>
          </a:p>
        </p:txBody>
      </p:sp>
    </p:spTree>
    <p:extLst>
      <p:ext uri="{BB962C8B-B14F-4D97-AF65-F5344CB8AC3E}">
        <p14:creationId xmlns:p14="http://schemas.microsoft.com/office/powerpoint/2010/main" val="279997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Una persona no vidente puede realizar todas estas tareas con ayuda de una herramienta que le proporcione la información de clasificación del libro. El encargado de préstamos necesita que se le indique el número de clasificación de los libros antes de proceder a la búsqueda en la estantería, estos datos se pueden transmitir mediante lenguaje hablado, o podría aprovecharse las capacidades del sistema informático para transmitir esta información. En la interfaz de búsqueda del usuario se podría contar con una opción que informe al encargado no vidente el libro que el usuario desea solicitar, de esta manera se optimiza el tiempo de búsqueda y de entrega de información.</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encontrar el material bibliográfico solicitado, el encargado no vidente debe encontrar la ubicación de estos con la ayuda de una herramienta electrónica, el orden en el que se encuentra el material bibliográfico puede ser explicado a la persona no vidente mediante una capacitación. Las personas no videntes tienen la ventaja de que se desenvuelven con mayor facilidad en un ambiente conocido que tiene un orden fijo.</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Para poder localizar los libros por medio del sistema de clasificación necesitan una herramienta que le indique los números de clasificación de los libros, normalmente estos datos se encuentran visibles en las pastas en forma de texto. Una opción podría ser poner estos datos en forma braille pero con la manipulación de los libros podrían estropearse con facilidad. La solución propuesta en el presente trabajo es realiza un aparato electrónico que permita la identificación del libro, el cual indica de forma audible los datos de estos a las personas no videntes, permitiendo que se integren a esta actividad laboral.</a:t>
            </a:r>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CA82C0EC-D839-4A46-B68C-A8C16C3E98E9}" type="slidenum">
              <a:rPr lang="es-EC" smtClean="0"/>
              <a:t>9</a:t>
            </a:fld>
            <a:endParaRPr lang="es-EC"/>
          </a:p>
        </p:txBody>
      </p:sp>
    </p:spTree>
    <p:extLst>
      <p:ext uri="{BB962C8B-B14F-4D97-AF65-F5344CB8AC3E}">
        <p14:creationId xmlns:p14="http://schemas.microsoft.com/office/powerpoint/2010/main" val="279997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022AD45-28F1-4525-8655-CC3D15A7913E}" type="datetimeFigureOut">
              <a:rPr lang="es-EC" smtClean="0"/>
              <a:t>20/05/2012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4E40FAC-A48E-4EBB-B486-FF7CD8C5C6C8}" type="slidenum">
              <a:rPr lang="es-EC" smtClean="0"/>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022AD45-28F1-4525-8655-CC3D15A7913E}" type="datetimeFigureOut">
              <a:rPr lang="es-EC" smtClean="0"/>
              <a:t>20/05/2012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4E40FAC-A48E-4EBB-B486-FF7CD8C5C6C8}"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022AD45-28F1-4525-8655-CC3D15A7913E}" type="datetimeFigureOut">
              <a:rPr lang="es-EC" smtClean="0"/>
              <a:t>20/05/2012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4E40FAC-A48E-4EBB-B486-FF7CD8C5C6C8}"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022AD45-28F1-4525-8655-CC3D15A7913E}" type="datetimeFigureOut">
              <a:rPr lang="es-EC" smtClean="0"/>
              <a:t>20/05/2012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4E40FAC-A48E-4EBB-B486-FF7CD8C5C6C8}"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022AD45-28F1-4525-8655-CC3D15A7913E}" type="datetimeFigureOut">
              <a:rPr lang="es-EC" smtClean="0"/>
              <a:t>20/05/2012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4E40FAC-A48E-4EBB-B486-FF7CD8C5C6C8}" type="slidenum">
              <a:rPr lang="es-EC" smtClean="0"/>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022AD45-28F1-4525-8655-CC3D15A7913E}" type="datetimeFigureOut">
              <a:rPr lang="es-EC" smtClean="0"/>
              <a:t>20/05/2012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4E40FAC-A48E-4EBB-B486-FF7CD8C5C6C8}"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4022AD45-28F1-4525-8655-CC3D15A7913E}" type="datetimeFigureOut">
              <a:rPr lang="es-EC" smtClean="0"/>
              <a:t>20/05/2012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34E40FAC-A48E-4EBB-B486-FF7CD8C5C6C8}"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4022AD45-28F1-4525-8655-CC3D15A7913E}" type="datetimeFigureOut">
              <a:rPr lang="es-EC" smtClean="0"/>
              <a:t>20/05/2012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34E40FAC-A48E-4EBB-B486-FF7CD8C5C6C8}"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2AD45-28F1-4525-8655-CC3D15A7913E}" type="datetimeFigureOut">
              <a:rPr lang="es-EC" smtClean="0"/>
              <a:t>20/05/2012</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34E40FAC-A48E-4EBB-B486-FF7CD8C5C6C8}"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022AD45-28F1-4525-8655-CC3D15A7913E}" type="datetimeFigureOut">
              <a:rPr lang="es-EC" smtClean="0"/>
              <a:t>20/05/2012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4E40FAC-A48E-4EBB-B486-FF7CD8C5C6C8}" type="slidenum">
              <a:rPr lang="es-EC" smtClean="0"/>
              <a:t>‹Nº›</a:t>
            </a:fld>
            <a:endParaRPr lang="es-EC"/>
          </a:p>
        </p:txBody>
      </p:sp>
      <p:sp>
        <p:nvSpPr>
          <p:cNvPr id="9" name="Content Placeholder 8"/>
          <p:cNvSpPr>
            <a:spLocks noGrp="1"/>
          </p:cNvSpPr>
          <p:nvPr>
            <p:ph sz="quarter" idx="13"/>
          </p:nvPr>
        </p:nvSpPr>
        <p:spPr>
          <a:xfrm>
            <a:off x="304800" y="381000"/>
            <a:ext cx="77724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4022AD45-28F1-4525-8655-CC3D15A7913E}" type="datetimeFigureOut">
              <a:rPr lang="es-EC" smtClean="0"/>
              <a:t>20/05/2012</a:t>
            </a:fld>
            <a:endParaRPr lang="es-EC"/>
          </a:p>
        </p:txBody>
      </p:sp>
      <p:sp>
        <p:nvSpPr>
          <p:cNvPr id="9" name="Slide Number Placeholder 8"/>
          <p:cNvSpPr>
            <a:spLocks noGrp="1"/>
          </p:cNvSpPr>
          <p:nvPr>
            <p:ph type="sldNum" sz="quarter" idx="11"/>
          </p:nvPr>
        </p:nvSpPr>
        <p:spPr/>
        <p:txBody>
          <a:bodyPr/>
          <a:lstStyle/>
          <a:p>
            <a:fld id="{34E40FAC-A48E-4EBB-B486-FF7CD8C5C6C8}" type="slidenum">
              <a:rPr lang="es-EC" smtClean="0"/>
              <a:t>‹Nº›</a:t>
            </a:fld>
            <a:endParaRPr lang="es-EC"/>
          </a:p>
        </p:txBody>
      </p:sp>
      <p:sp>
        <p:nvSpPr>
          <p:cNvPr id="10" name="Footer Placeholder 9"/>
          <p:cNvSpPr>
            <a:spLocks noGrp="1"/>
          </p:cNvSpPr>
          <p:nvPr>
            <p:ph type="ftr" sz="quarter" idx="12"/>
          </p:nvPr>
        </p:nvSpPr>
        <p:spPr/>
        <p:txBody>
          <a:bodyPr/>
          <a:lstStyle/>
          <a:p>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34E40FAC-A48E-4EBB-B486-FF7CD8C5C6C8}" type="slidenum">
              <a:rPr lang="es-EC" smtClean="0"/>
              <a:t>‹Nº›</a:t>
            </a:fld>
            <a:endParaRPr lang="es-EC"/>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s-EC"/>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4022AD45-28F1-4525-8655-CC3D15A7913E}" type="datetimeFigureOut">
              <a:rPr lang="es-EC" smtClean="0"/>
              <a:t>20/05/2012</a:t>
            </a:fld>
            <a:endParaRPr lang="es-EC"/>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0.e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slide" Target="slide19.xml"/><Relationship Id="rId5" Type="http://schemas.openxmlformats.org/officeDocument/2006/relationships/image" Target="../media/image21.emf"/><Relationship Id="rId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7.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29.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9.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67544" y="2996952"/>
            <a:ext cx="7543800" cy="2593975"/>
          </a:xfrm>
        </p:spPr>
        <p:txBody>
          <a:bodyPr/>
          <a:lstStyle/>
          <a:p>
            <a:pPr algn="ctr"/>
            <a:r>
              <a:rPr lang="es-ES" sz="3200" dirty="0" smtClean="0"/>
              <a:t>TESIS DE GRADO</a:t>
            </a:r>
            <a:br>
              <a:rPr lang="es-ES" sz="3200" dirty="0" smtClean="0"/>
            </a:br>
            <a:r>
              <a:rPr lang="es-ES" sz="3200" dirty="0" smtClean="0"/>
              <a:t>PREVIA A LA OBTENCIÓN DEL</a:t>
            </a:r>
            <a:br>
              <a:rPr lang="es-ES" sz="3200" dirty="0" smtClean="0"/>
            </a:br>
            <a:r>
              <a:rPr lang="es-ES" sz="3200" dirty="0" smtClean="0"/>
              <a:t>TÍTULO DE INGENIERA EN ELECTRÓNICA</a:t>
            </a:r>
            <a:r>
              <a:rPr lang="es-ES" dirty="0" smtClean="0"/>
              <a:t/>
            </a:r>
            <a:br>
              <a:rPr lang="es-ES" dirty="0" smtClean="0"/>
            </a:br>
            <a:endParaRPr lang="es-EC" sz="4000" dirty="0"/>
          </a:p>
        </p:txBody>
      </p:sp>
      <p:sp>
        <p:nvSpPr>
          <p:cNvPr id="3" name="2 Subtítulo"/>
          <p:cNvSpPr>
            <a:spLocks noGrp="1"/>
          </p:cNvSpPr>
          <p:nvPr>
            <p:ph type="subTitle" idx="1"/>
          </p:nvPr>
        </p:nvSpPr>
        <p:spPr>
          <a:xfrm>
            <a:off x="539552" y="5054466"/>
            <a:ext cx="6768752" cy="1326862"/>
          </a:xfrm>
        </p:spPr>
        <p:txBody>
          <a:bodyPr/>
          <a:lstStyle/>
          <a:p>
            <a:r>
              <a:rPr lang="en-US" dirty="0" err="1" smtClean="0"/>
              <a:t>Fancisco</a:t>
            </a:r>
            <a:r>
              <a:rPr lang="en-US" dirty="0" smtClean="0"/>
              <a:t> Xavier </a:t>
            </a:r>
            <a:r>
              <a:rPr lang="en-US" dirty="0" err="1" smtClean="0"/>
              <a:t>Espinel</a:t>
            </a:r>
            <a:r>
              <a:rPr lang="en-US" dirty="0" smtClean="0"/>
              <a:t> </a:t>
            </a:r>
            <a:r>
              <a:rPr lang="en-US" dirty="0" err="1" smtClean="0"/>
              <a:t>Sigcha</a:t>
            </a:r>
            <a:endParaRPr lang="en-US" dirty="0" smtClean="0"/>
          </a:p>
          <a:p>
            <a:r>
              <a:rPr lang="en-US" dirty="0" smtClean="0"/>
              <a:t>Juan Javier </a:t>
            </a:r>
            <a:r>
              <a:rPr lang="en-US" dirty="0" err="1" smtClean="0"/>
              <a:t>Vaca</a:t>
            </a:r>
            <a:r>
              <a:rPr lang="en-US" dirty="0" smtClean="0"/>
              <a:t> Andrade</a:t>
            </a:r>
          </a:p>
          <a:p>
            <a:r>
              <a:rPr lang="en-US" dirty="0" err="1" smtClean="0"/>
              <a:t>Sangolquí</a:t>
            </a:r>
            <a:r>
              <a:rPr lang="en-US" dirty="0" smtClean="0"/>
              <a:t> 2012</a:t>
            </a:r>
            <a:endParaRPr lang="es-EC" dirty="0"/>
          </a:p>
        </p:txBody>
      </p:sp>
      <p:pic>
        <p:nvPicPr>
          <p:cNvPr id="1026" name="Picture 2" descr="http://t0.gstatic.com/images?q=tbn:ANd9GcRM09iCe9_D4b4CxAFlsN7u3U6TZpYPmUx9rzyRAHzNoCUYc5WFt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62175" cy="2114550"/>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1340024" y="2460491"/>
            <a:ext cx="7543800" cy="2593975"/>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kern="1200" cap="none" spc="-100" baseline="0">
                <a:ln>
                  <a:noFill/>
                </a:ln>
                <a:solidFill>
                  <a:schemeClr val="tx2"/>
                </a:solidFill>
                <a:effectLst/>
                <a:latin typeface="+mj-lt"/>
                <a:ea typeface="+mj-ea"/>
                <a:cs typeface="+mj-cs"/>
              </a:defRPr>
            </a:lvl1pPr>
          </a:lstStyle>
          <a:p>
            <a:pPr algn="ctr"/>
            <a:endParaRPr lang="es-EC" sz="4000" dirty="0"/>
          </a:p>
        </p:txBody>
      </p:sp>
      <p:sp>
        <p:nvSpPr>
          <p:cNvPr id="8" name="1 Título"/>
          <p:cNvSpPr txBox="1">
            <a:spLocks/>
          </p:cNvSpPr>
          <p:nvPr/>
        </p:nvSpPr>
        <p:spPr>
          <a:xfrm>
            <a:off x="1340024" y="548680"/>
            <a:ext cx="7543800" cy="2593975"/>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kern="1200" cap="none" spc="-100" baseline="0">
                <a:ln>
                  <a:noFill/>
                </a:ln>
                <a:solidFill>
                  <a:schemeClr val="tx2"/>
                </a:solidFill>
                <a:effectLst/>
                <a:latin typeface="+mj-lt"/>
                <a:ea typeface="+mj-ea"/>
                <a:cs typeface="+mj-cs"/>
              </a:defRPr>
            </a:lvl1pPr>
          </a:lstStyle>
          <a:p>
            <a:pPr algn="ctr"/>
            <a:r>
              <a:rPr lang="es-ES" sz="3200" b="1" dirty="0" smtClean="0"/>
              <a:t>“SISTEMA </a:t>
            </a:r>
            <a:r>
              <a:rPr lang="es-ES" sz="3200" b="1" dirty="0"/>
              <a:t>ELECTRÓNICO PARA LA INCLUSIÓN DE NO VIDENTES EN LA ACTIVIDAD LABORAL DE MANEJO DE ESTANTERÍA DE </a:t>
            </a:r>
            <a:r>
              <a:rPr lang="es-ES" sz="3200" b="1" dirty="0" smtClean="0"/>
              <a:t>BIBLIOTECA”</a:t>
            </a:r>
            <a:endParaRPr lang="es-EC" sz="3200" dirty="0"/>
          </a:p>
        </p:txBody>
      </p:sp>
    </p:spTree>
    <p:extLst>
      <p:ext uri="{BB962C8B-B14F-4D97-AF65-F5344CB8AC3E}">
        <p14:creationId xmlns:p14="http://schemas.microsoft.com/office/powerpoint/2010/main" val="1949351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95536" y="476672"/>
            <a:ext cx="4968552" cy="288032"/>
          </a:xfrm>
        </p:spPr>
        <p:txBody>
          <a:bodyPr>
            <a:normAutofit fontScale="70000" lnSpcReduction="20000"/>
          </a:bodyPr>
          <a:lstStyle/>
          <a:p>
            <a:pPr algn="just">
              <a:lnSpc>
                <a:spcPct val="90000"/>
              </a:lnSpc>
            </a:pPr>
            <a:r>
              <a:rPr lang="es-EC" sz="2400" b="1" dirty="0" smtClean="0">
                <a:solidFill>
                  <a:schemeClr val="accent1">
                    <a:lumMod val="50000"/>
                  </a:schemeClr>
                </a:solidFill>
              </a:rPr>
              <a:t>Procesos modificado:    entrega de libros</a:t>
            </a:r>
            <a:endParaRPr lang="es-EC" sz="2400" dirty="0" smtClean="0">
              <a:solidFill>
                <a:schemeClr val="accent1">
                  <a:lumMod val="50000"/>
                </a:schemeClr>
              </a:solidFill>
            </a:endParaRPr>
          </a:p>
          <a:p>
            <a:pPr algn="just">
              <a:lnSpc>
                <a:spcPct val="90000"/>
              </a:lnSpc>
            </a:pPr>
            <a:endParaRPr lang="es-EC" sz="2400" b="1" dirty="0">
              <a:solidFill>
                <a:schemeClr val="accent1">
                  <a:lumMod val="50000"/>
                </a:schemeClr>
              </a:solidFill>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91091764"/>
              </p:ext>
            </p:extLst>
          </p:nvPr>
        </p:nvGraphicFramePr>
        <p:xfrm>
          <a:off x="323528" y="1124744"/>
          <a:ext cx="7674463" cy="5725450"/>
        </p:xfrm>
        <a:graphic>
          <a:graphicData uri="http://schemas.openxmlformats.org/presentationml/2006/ole">
            <mc:AlternateContent xmlns:mc="http://schemas.openxmlformats.org/markup-compatibility/2006">
              <mc:Choice xmlns:v="urn:schemas-microsoft-com:vml" Requires="v">
                <p:oleObj spid="_x0000_s4121" name="Visio" r:id="rId4" imgW="8945206" imgH="6605081" progId="Visio.Drawing.11">
                  <p:embed/>
                </p:oleObj>
              </mc:Choice>
              <mc:Fallback>
                <p:oleObj name="Visio" r:id="rId4" imgW="8945206" imgH="6605081" progId="Visio.Drawing.11">
                  <p:embed/>
                  <p:pic>
                    <p:nvPicPr>
                      <p:cNvPr id="0" name="Object 1"/>
                      <p:cNvPicPr>
                        <a:picLocks noChangeAspect="1" noChangeArrowheads="1"/>
                      </p:cNvPicPr>
                      <p:nvPr/>
                    </p:nvPicPr>
                    <p:blipFill>
                      <a:blip r:embed="rId5"/>
                      <a:srcRect/>
                      <a:stretch>
                        <a:fillRect/>
                      </a:stretch>
                    </p:blipFill>
                    <p:spPr bwMode="auto">
                      <a:xfrm>
                        <a:off x="323528" y="1124744"/>
                        <a:ext cx="7674463" cy="5725450"/>
                      </a:xfrm>
                      <a:prstGeom prst="rect">
                        <a:avLst/>
                      </a:prstGeom>
                      <a:noFill/>
                    </p:spPr>
                  </p:pic>
                </p:oleObj>
              </mc:Fallback>
            </mc:AlternateContent>
          </a:graphicData>
        </a:graphic>
      </p:graphicFrame>
    </p:spTree>
    <p:extLst>
      <p:ext uri="{BB962C8B-B14F-4D97-AF65-F5344CB8AC3E}">
        <p14:creationId xmlns:p14="http://schemas.microsoft.com/office/powerpoint/2010/main" val="3075893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23528" y="1412776"/>
            <a:ext cx="7632848" cy="4824536"/>
          </a:xfrm>
        </p:spPr>
        <p:txBody>
          <a:bodyPr>
            <a:normAutofit/>
          </a:bodyPr>
          <a:lstStyle/>
          <a:p>
            <a:pPr algn="just">
              <a:lnSpc>
                <a:spcPct val="90000"/>
              </a:lnSpc>
            </a:pPr>
            <a:endParaRPr lang="es-EC" dirty="0" smtClean="0">
              <a:solidFill>
                <a:schemeClr val="accent1">
                  <a:lumMod val="50000"/>
                </a:schemeClr>
              </a:solidFill>
            </a:endParaRPr>
          </a:p>
          <a:p>
            <a:pPr algn="just">
              <a:lnSpc>
                <a:spcPct val="90000"/>
              </a:lnSpc>
            </a:pPr>
            <a:r>
              <a:rPr lang="es-EC" dirty="0" smtClean="0">
                <a:solidFill>
                  <a:schemeClr val="accent1">
                    <a:lumMod val="50000"/>
                  </a:schemeClr>
                </a:solidFill>
              </a:rPr>
              <a:t>La </a:t>
            </a:r>
            <a:r>
              <a:rPr lang="es-EC" dirty="0">
                <a:solidFill>
                  <a:schemeClr val="accent1">
                    <a:lumMod val="50000"/>
                  </a:schemeClr>
                </a:solidFill>
              </a:rPr>
              <a:t>identificación por radio frecuencia RFID (Radio </a:t>
            </a:r>
            <a:r>
              <a:rPr lang="es-EC" dirty="0" err="1">
                <a:solidFill>
                  <a:schemeClr val="accent1">
                    <a:lumMod val="50000"/>
                  </a:schemeClr>
                </a:solidFill>
              </a:rPr>
              <a:t>Frecuency</a:t>
            </a:r>
            <a:r>
              <a:rPr lang="es-EC" dirty="0">
                <a:solidFill>
                  <a:schemeClr val="accent1">
                    <a:lumMod val="50000"/>
                  </a:schemeClr>
                </a:solidFill>
              </a:rPr>
              <a:t> </a:t>
            </a:r>
            <a:r>
              <a:rPr lang="es-EC" dirty="0" err="1">
                <a:solidFill>
                  <a:schemeClr val="accent1">
                    <a:lumMod val="50000"/>
                  </a:schemeClr>
                </a:solidFill>
              </a:rPr>
              <a:t>Identification</a:t>
            </a:r>
            <a:r>
              <a:rPr lang="es-EC" dirty="0">
                <a:solidFill>
                  <a:schemeClr val="accent1">
                    <a:lumMod val="50000"/>
                  </a:schemeClr>
                </a:solidFill>
              </a:rPr>
              <a:t>) se basa en tecnologías que usan ondas de radio para identificar automáticamente ítems individuales</a:t>
            </a:r>
            <a:r>
              <a:rPr lang="es-EC" dirty="0" smtClean="0">
                <a:solidFill>
                  <a:schemeClr val="accent1">
                    <a:lumMod val="50000"/>
                  </a:schemeClr>
                </a:solidFill>
              </a:rPr>
              <a:t>.</a:t>
            </a:r>
          </a:p>
          <a:p>
            <a:pPr algn="just">
              <a:lnSpc>
                <a:spcPct val="90000"/>
              </a:lnSpc>
            </a:pPr>
            <a:endParaRPr lang="es-EC" dirty="0" smtClean="0">
              <a:solidFill>
                <a:schemeClr val="accent1">
                  <a:lumMod val="50000"/>
                </a:schemeClr>
              </a:solidFill>
            </a:endParaRPr>
          </a:p>
        </p:txBody>
      </p:sp>
      <p:sp>
        <p:nvSpPr>
          <p:cNvPr id="2" name="1 Título"/>
          <p:cNvSpPr>
            <a:spLocks noGrp="1"/>
          </p:cNvSpPr>
          <p:nvPr>
            <p:ph type="ctrTitle"/>
          </p:nvPr>
        </p:nvSpPr>
        <p:spPr>
          <a:xfrm>
            <a:off x="179512" y="188640"/>
            <a:ext cx="7543800" cy="1368152"/>
          </a:xfrm>
        </p:spPr>
        <p:txBody>
          <a:bodyPr/>
          <a:lstStyle/>
          <a:p>
            <a:r>
              <a:rPr lang="es-EC" sz="4000" b="1" dirty="0" smtClean="0"/>
              <a:t>Conceptos</a:t>
            </a:r>
            <a:br>
              <a:rPr lang="es-EC" sz="4000" b="1" dirty="0" smtClean="0"/>
            </a:br>
            <a:r>
              <a:rPr lang="es-EC" sz="4000" b="1" dirty="0" smtClean="0"/>
              <a:t/>
            </a:r>
            <a:br>
              <a:rPr lang="es-EC" sz="4000" b="1" dirty="0" smtClean="0"/>
            </a:br>
            <a:r>
              <a:rPr lang="es-EC" sz="2000" b="1" spc="0" dirty="0" smtClean="0">
                <a:solidFill>
                  <a:srgbClr val="A9A57C">
                    <a:lumMod val="50000"/>
                  </a:srgbClr>
                </a:solidFill>
                <a:latin typeface="Calibri"/>
                <a:ea typeface="+mn-ea"/>
                <a:cs typeface="+mn-cs"/>
              </a:rPr>
              <a:t>RFID</a:t>
            </a:r>
            <a:endParaRPr lang="es-EC" sz="4000" b="1" dirty="0"/>
          </a:p>
        </p:txBody>
      </p:sp>
      <p:pic>
        <p:nvPicPr>
          <p:cNvPr id="9" name="8 Imagen"/>
          <p:cNvPicPr/>
          <p:nvPr/>
        </p:nvPicPr>
        <p:blipFill>
          <a:blip r:embed="rId3" cstate="print"/>
          <a:srcRect/>
          <a:stretch>
            <a:fillRect/>
          </a:stretch>
        </p:blipFill>
        <p:spPr bwMode="auto">
          <a:xfrm>
            <a:off x="1043608" y="3140968"/>
            <a:ext cx="5543416" cy="3024336"/>
          </a:xfrm>
          <a:prstGeom prst="rect">
            <a:avLst/>
          </a:prstGeom>
          <a:noFill/>
          <a:ln w="9525">
            <a:noFill/>
            <a:miter lim="800000"/>
            <a:headEnd/>
            <a:tailEnd/>
          </a:ln>
        </p:spPr>
      </p:pic>
    </p:spTree>
    <p:extLst>
      <p:ext uri="{BB962C8B-B14F-4D97-AF65-F5344CB8AC3E}">
        <p14:creationId xmlns:p14="http://schemas.microsoft.com/office/powerpoint/2010/main" val="40990706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79512" y="188640"/>
            <a:ext cx="7543800" cy="1368152"/>
          </a:xfrm>
        </p:spPr>
        <p:txBody>
          <a:bodyPr/>
          <a:lstStyle/>
          <a:p>
            <a:r>
              <a:rPr lang="es-EC" sz="4000" b="1" dirty="0" smtClean="0"/>
              <a:t>Conceptos</a:t>
            </a:r>
            <a:br>
              <a:rPr lang="es-EC" sz="4000" b="1" dirty="0" smtClean="0"/>
            </a:br>
            <a:r>
              <a:rPr lang="es-EC" sz="4000" b="1" dirty="0" smtClean="0"/>
              <a:t/>
            </a:r>
            <a:br>
              <a:rPr lang="es-EC" sz="4000" b="1" dirty="0" smtClean="0"/>
            </a:br>
            <a:r>
              <a:rPr lang="es-EC" sz="2000" b="1" spc="0" dirty="0" smtClean="0">
                <a:solidFill>
                  <a:srgbClr val="A9A57C">
                    <a:lumMod val="50000"/>
                  </a:srgbClr>
                </a:solidFill>
                <a:latin typeface="Calibri"/>
                <a:ea typeface="+mn-ea"/>
                <a:cs typeface="+mn-cs"/>
              </a:rPr>
              <a:t>RFID</a:t>
            </a:r>
            <a:endParaRPr lang="es-EC" sz="4000" b="1" dirty="0"/>
          </a:p>
        </p:txBody>
      </p:sp>
      <p:sp>
        <p:nvSpPr>
          <p:cNvPr id="4" name="3 Rectángulo"/>
          <p:cNvSpPr/>
          <p:nvPr/>
        </p:nvSpPr>
        <p:spPr>
          <a:xfrm>
            <a:off x="4542578" y="6243297"/>
            <a:ext cx="846514" cy="341632"/>
          </a:xfrm>
          <a:prstGeom prst="rect">
            <a:avLst/>
          </a:prstGeom>
        </p:spPr>
        <p:txBody>
          <a:bodyPr wrap="none">
            <a:spAutoFit/>
          </a:bodyPr>
          <a:lstStyle/>
          <a:p>
            <a:pPr algn="just">
              <a:lnSpc>
                <a:spcPct val="90000"/>
              </a:lnSpc>
            </a:pPr>
            <a:r>
              <a:rPr lang="es-EC" dirty="0" smtClean="0">
                <a:solidFill>
                  <a:schemeClr val="accent1">
                    <a:lumMod val="50000"/>
                  </a:schemeClr>
                </a:solidFill>
              </a:rPr>
              <a:t>Activas</a:t>
            </a:r>
            <a:endParaRPr lang="es-EC" dirty="0">
              <a:solidFill>
                <a:schemeClr val="accent1">
                  <a:lumMod val="50000"/>
                </a:schemeClr>
              </a:solidFill>
            </a:endParaRPr>
          </a:p>
        </p:txBody>
      </p:sp>
      <p:sp>
        <p:nvSpPr>
          <p:cNvPr id="5" name="4 Rectángulo"/>
          <p:cNvSpPr/>
          <p:nvPr/>
        </p:nvSpPr>
        <p:spPr>
          <a:xfrm>
            <a:off x="444146" y="1929079"/>
            <a:ext cx="4013779" cy="1089529"/>
          </a:xfrm>
          <a:prstGeom prst="rect">
            <a:avLst/>
          </a:prstGeom>
        </p:spPr>
        <p:txBody>
          <a:bodyPr wrap="square">
            <a:spAutoFit/>
          </a:bodyPr>
          <a:lstStyle/>
          <a:p>
            <a:pPr algn="just">
              <a:lnSpc>
                <a:spcPct val="90000"/>
              </a:lnSpc>
            </a:pPr>
            <a:r>
              <a:rPr lang="es-EC" dirty="0">
                <a:solidFill>
                  <a:schemeClr val="accent1">
                    <a:lumMod val="50000"/>
                  </a:schemeClr>
                </a:solidFill>
              </a:rPr>
              <a:t>Tienen tres componentes </a:t>
            </a:r>
          </a:p>
          <a:p>
            <a:pPr algn="just">
              <a:lnSpc>
                <a:spcPct val="90000"/>
              </a:lnSpc>
            </a:pPr>
            <a:r>
              <a:rPr lang="es-EC" dirty="0">
                <a:solidFill>
                  <a:schemeClr val="accent1">
                    <a:lumMod val="50000"/>
                  </a:schemeClr>
                </a:solidFill>
              </a:rPr>
              <a:t>	</a:t>
            </a:r>
            <a:endParaRPr lang="es-EC" dirty="0" smtClean="0">
              <a:solidFill>
                <a:schemeClr val="accent1">
                  <a:lumMod val="50000"/>
                </a:schemeClr>
              </a:solidFill>
            </a:endParaRPr>
          </a:p>
          <a:p>
            <a:pPr algn="just">
              <a:lnSpc>
                <a:spcPct val="90000"/>
              </a:lnSpc>
            </a:pPr>
            <a:r>
              <a:rPr lang="es-EC" dirty="0">
                <a:solidFill>
                  <a:schemeClr val="accent1">
                    <a:lumMod val="50000"/>
                  </a:schemeClr>
                </a:solidFill>
              </a:rPr>
              <a:t>	</a:t>
            </a:r>
            <a:r>
              <a:rPr lang="es-EC" dirty="0" smtClean="0">
                <a:solidFill>
                  <a:schemeClr val="accent1">
                    <a:lumMod val="50000"/>
                  </a:schemeClr>
                </a:solidFill>
              </a:rPr>
              <a:t>	Lector</a:t>
            </a:r>
            <a:endParaRPr lang="es-EC" dirty="0">
              <a:solidFill>
                <a:schemeClr val="accent1">
                  <a:lumMod val="50000"/>
                </a:schemeClr>
              </a:solidFill>
            </a:endParaRPr>
          </a:p>
          <a:p>
            <a:pPr algn="just">
              <a:lnSpc>
                <a:spcPct val="90000"/>
              </a:lnSpc>
            </a:pPr>
            <a:r>
              <a:rPr lang="es-EC" dirty="0" smtClean="0">
                <a:solidFill>
                  <a:schemeClr val="accent1">
                    <a:lumMod val="50000"/>
                  </a:schemeClr>
                </a:solidFill>
              </a:rPr>
              <a:t>	</a:t>
            </a:r>
            <a:r>
              <a:rPr lang="es-EC" dirty="0">
                <a:solidFill>
                  <a:schemeClr val="accent1">
                    <a:lumMod val="50000"/>
                  </a:schemeClr>
                </a:solidFill>
              </a:rPr>
              <a:t>	Antena</a:t>
            </a:r>
          </a:p>
        </p:txBody>
      </p:sp>
      <p:pic>
        <p:nvPicPr>
          <p:cNvPr id="10" name="0 Imagen"/>
          <p:cNvPicPr/>
          <p:nvPr/>
        </p:nvPicPr>
        <p:blipFill>
          <a:blip r:embed="rId3" cstate="print">
            <a:extLst>
              <a:ext uri="{28A0092B-C50C-407E-A947-70E740481C1C}">
                <a14:useLocalDpi xmlns:a14="http://schemas.microsoft.com/office/drawing/2010/main" val="0"/>
              </a:ext>
            </a:extLst>
          </a:blip>
          <a:stretch>
            <a:fillRect/>
          </a:stretch>
        </p:blipFill>
        <p:spPr>
          <a:xfrm>
            <a:off x="1384236" y="4797152"/>
            <a:ext cx="2133600" cy="1426210"/>
          </a:xfrm>
          <a:prstGeom prst="rect">
            <a:avLst/>
          </a:prstGeom>
        </p:spPr>
      </p:pic>
      <p:pic>
        <p:nvPicPr>
          <p:cNvPr id="11" name="0 Imagen"/>
          <p:cNvPicPr/>
          <p:nvPr/>
        </p:nvPicPr>
        <p:blipFill rotWithShape="1">
          <a:blip r:embed="rId4" cstate="print">
            <a:extLst>
              <a:ext uri="{28A0092B-C50C-407E-A947-70E740481C1C}">
                <a14:useLocalDpi xmlns:a14="http://schemas.microsoft.com/office/drawing/2010/main" val="0"/>
              </a:ext>
            </a:extLst>
          </a:blip>
          <a:srcRect t="12921"/>
          <a:stretch/>
        </p:blipFill>
        <p:spPr bwMode="auto">
          <a:xfrm>
            <a:off x="4067944" y="4814297"/>
            <a:ext cx="1795780" cy="1391920"/>
          </a:xfrm>
          <a:prstGeom prst="rect">
            <a:avLst/>
          </a:prstGeom>
          <a:ln>
            <a:noFill/>
          </a:ln>
          <a:extLst>
            <a:ext uri="{53640926-AAD7-44D8-BBD7-CCE9431645EC}">
              <a14:shadowObscured xmlns:a14="http://schemas.microsoft.com/office/drawing/2010/main"/>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1795069"/>
            <a:ext cx="48196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p:cNvSpPr/>
          <p:nvPr/>
        </p:nvSpPr>
        <p:spPr>
          <a:xfrm>
            <a:off x="2989646" y="4355080"/>
            <a:ext cx="1056379" cy="341632"/>
          </a:xfrm>
          <a:prstGeom prst="rect">
            <a:avLst/>
          </a:prstGeom>
        </p:spPr>
        <p:txBody>
          <a:bodyPr wrap="none">
            <a:spAutoFit/>
          </a:bodyPr>
          <a:lstStyle/>
          <a:p>
            <a:pPr algn="just">
              <a:lnSpc>
                <a:spcPct val="90000"/>
              </a:lnSpc>
            </a:pPr>
            <a:r>
              <a:rPr lang="es-EC" dirty="0" smtClean="0">
                <a:solidFill>
                  <a:schemeClr val="accent1">
                    <a:lumMod val="50000"/>
                  </a:schemeClr>
                </a:solidFill>
              </a:rPr>
              <a:t>Etiquetas</a:t>
            </a:r>
            <a:endParaRPr lang="es-EC" dirty="0">
              <a:solidFill>
                <a:schemeClr val="accent1">
                  <a:lumMod val="50000"/>
                </a:schemeClr>
              </a:solidFill>
            </a:endParaRPr>
          </a:p>
        </p:txBody>
      </p:sp>
      <p:sp>
        <p:nvSpPr>
          <p:cNvPr id="13" name="12 Rectángulo"/>
          <p:cNvSpPr/>
          <p:nvPr/>
        </p:nvSpPr>
        <p:spPr>
          <a:xfrm>
            <a:off x="2024637" y="6182974"/>
            <a:ext cx="852798" cy="341632"/>
          </a:xfrm>
          <a:prstGeom prst="rect">
            <a:avLst/>
          </a:prstGeom>
        </p:spPr>
        <p:txBody>
          <a:bodyPr wrap="none">
            <a:spAutoFit/>
          </a:bodyPr>
          <a:lstStyle/>
          <a:p>
            <a:pPr algn="just">
              <a:lnSpc>
                <a:spcPct val="90000"/>
              </a:lnSpc>
            </a:pPr>
            <a:r>
              <a:rPr lang="es-EC" dirty="0" smtClean="0">
                <a:solidFill>
                  <a:schemeClr val="accent1">
                    <a:lumMod val="50000"/>
                  </a:schemeClr>
                </a:solidFill>
              </a:rPr>
              <a:t>Pasivas</a:t>
            </a:r>
            <a:endParaRPr lang="es-EC" dirty="0">
              <a:solidFill>
                <a:schemeClr val="accent1">
                  <a:lumMod val="50000"/>
                </a:schemeClr>
              </a:solidFill>
            </a:endParaRPr>
          </a:p>
        </p:txBody>
      </p:sp>
    </p:spTree>
    <p:extLst>
      <p:ext uri="{BB962C8B-B14F-4D97-AF65-F5344CB8AC3E}">
        <p14:creationId xmlns:p14="http://schemas.microsoft.com/office/powerpoint/2010/main" val="37598254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51520" y="692696"/>
            <a:ext cx="5400600" cy="5544616"/>
          </a:xfrm>
        </p:spPr>
        <p:txBody>
          <a:bodyPr>
            <a:normAutofit/>
          </a:bodyPr>
          <a:lstStyle/>
          <a:p>
            <a:pPr algn="just">
              <a:lnSpc>
                <a:spcPct val="90000"/>
              </a:lnSpc>
            </a:pPr>
            <a:endParaRPr lang="es-EC" sz="2400" b="1" dirty="0" smtClean="0">
              <a:solidFill>
                <a:schemeClr val="accent1">
                  <a:lumMod val="50000"/>
                </a:schemeClr>
              </a:solidFill>
            </a:endParaRPr>
          </a:p>
          <a:p>
            <a:pPr algn="just">
              <a:lnSpc>
                <a:spcPct val="90000"/>
              </a:lnSpc>
            </a:pPr>
            <a:r>
              <a:rPr lang="es-EC" sz="2400" b="1" dirty="0" smtClean="0">
                <a:solidFill>
                  <a:schemeClr val="accent1">
                    <a:lumMod val="50000"/>
                  </a:schemeClr>
                </a:solidFill>
              </a:rPr>
              <a:t>Entrevistas</a:t>
            </a:r>
          </a:p>
          <a:p>
            <a:pPr algn="just">
              <a:lnSpc>
                <a:spcPct val="90000"/>
              </a:lnSpc>
            </a:pPr>
            <a:endParaRPr lang="es-EC" sz="2400" b="1" dirty="0">
              <a:solidFill>
                <a:schemeClr val="accent1">
                  <a:lumMod val="50000"/>
                </a:schemeClr>
              </a:solidFill>
            </a:endParaRPr>
          </a:p>
          <a:p>
            <a:pPr algn="just">
              <a:lnSpc>
                <a:spcPct val="90000"/>
              </a:lnSpc>
            </a:pPr>
            <a:r>
              <a:rPr lang="es-EC" sz="2400" dirty="0">
                <a:solidFill>
                  <a:schemeClr val="accent1">
                    <a:lumMod val="50000"/>
                  </a:schemeClr>
                </a:solidFill>
              </a:rPr>
              <a:t>Con la finalidad de obtener información que permita orientar de mejor manera el diseño del prototipo electrónico se realizó visitas a bibliotecas públicas y universitarias. En estas visitas se realizan entrevistas a las personas encargadas de las </a:t>
            </a:r>
            <a:r>
              <a:rPr lang="es-EC" sz="2400" dirty="0" smtClean="0">
                <a:solidFill>
                  <a:schemeClr val="accent1">
                    <a:lumMod val="50000"/>
                  </a:schemeClr>
                </a:solidFill>
              </a:rPr>
              <a:t>bibliotecas</a:t>
            </a:r>
            <a:endParaRPr lang="es-EC" sz="2400" dirty="0">
              <a:solidFill>
                <a:schemeClr val="accent1">
                  <a:lumMod val="50000"/>
                </a:schemeClr>
              </a:solidFill>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4077072"/>
            <a:ext cx="3895515"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1557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79512" y="332656"/>
            <a:ext cx="7056784" cy="5544616"/>
          </a:xfrm>
        </p:spPr>
        <p:txBody>
          <a:bodyPr>
            <a:normAutofit/>
          </a:bodyPr>
          <a:lstStyle/>
          <a:p>
            <a:pPr algn="just">
              <a:lnSpc>
                <a:spcPct val="90000"/>
              </a:lnSpc>
            </a:pPr>
            <a:endParaRPr lang="es-EC" sz="2400" b="1" dirty="0" smtClean="0">
              <a:solidFill>
                <a:schemeClr val="accent1">
                  <a:lumMod val="50000"/>
                </a:schemeClr>
              </a:solidFill>
            </a:endParaRPr>
          </a:p>
          <a:p>
            <a:pPr algn="just">
              <a:lnSpc>
                <a:spcPct val="90000"/>
              </a:lnSpc>
            </a:pPr>
            <a:r>
              <a:rPr lang="es-EC" sz="2400" b="1" dirty="0" smtClean="0">
                <a:solidFill>
                  <a:schemeClr val="accent1">
                    <a:lumMod val="50000"/>
                  </a:schemeClr>
                </a:solidFill>
              </a:rPr>
              <a:t>Entrevistas</a:t>
            </a:r>
          </a:p>
          <a:p>
            <a:pPr algn="just">
              <a:lnSpc>
                <a:spcPct val="90000"/>
              </a:lnSpc>
            </a:pPr>
            <a:endParaRPr lang="es-EC" sz="2400" b="1" dirty="0" smtClean="0">
              <a:solidFill>
                <a:schemeClr val="accent1">
                  <a:lumMod val="50000"/>
                </a:schemeClr>
              </a:solidFill>
            </a:endParaRPr>
          </a:p>
          <a:p>
            <a:pPr algn="just">
              <a:lnSpc>
                <a:spcPct val="90000"/>
              </a:lnSpc>
            </a:pPr>
            <a:r>
              <a:rPr lang="es-EC" sz="2400" dirty="0" smtClean="0">
                <a:solidFill>
                  <a:schemeClr val="accent1">
                    <a:lumMod val="50000"/>
                  </a:schemeClr>
                </a:solidFill>
              </a:rPr>
              <a:t>La entrevista constó de 11 preguntas en donde se obtuvieron los siguientes resultados mas relevantes</a:t>
            </a:r>
          </a:p>
          <a:p>
            <a:pPr algn="just">
              <a:lnSpc>
                <a:spcPct val="90000"/>
              </a:lnSpc>
            </a:pPr>
            <a:r>
              <a:rPr lang="es-EC" sz="2400" dirty="0">
                <a:solidFill>
                  <a:schemeClr val="accent1">
                    <a:lumMod val="50000"/>
                  </a:schemeClr>
                </a:solidFill>
              </a:rPr>
              <a:t>	</a:t>
            </a:r>
            <a:r>
              <a:rPr lang="es-EC" sz="2400" dirty="0" smtClean="0">
                <a:solidFill>
                  <a:schemeClr val="accent1">
                    <a:lumMod val="50000"/>
                  </a:schemeClr>
                </a:solidFill>
              </a:rPr>
              <a:t>El 80% de la bibliotecas son de acceso 	controlado</a:t>
            </a:r>
          </a:p>
          <a:p>
            <a:pPr algn="just">
              <a:lnSpc>
                <a:spcPct val="90000"/>
              </a:lnSpc>
            </a:pPr>
            <a:r>
              <a:rPr lang="es-EC" sz="2400" dirty="0">
                <a:solidFill>
                  <a:schemeClr val="accent1">
                    <a:lumMod val="50000"/>
                  </a:schemeClr>
                </a:solidFill>
              </a:rPr>
              <a:t>	</a:t>
            </a: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497643"/>
            <a:ext cx="4130675"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2806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60068" y="116632"/>
            <a:ext cx="2481643" cy="1043558"/>
          </a:xfrm>
        </p:spPr>
        <p:txBody>
          <a:bodyPr>
            <a:normAutofit/>
          </a:bodyPr>
          <a:lstStyle/>
          <a:p>
            <a:pPr algn="just">
              <a:lnSpc>
                <a:spcPct val="90000"/>
              </a:lnSpc>
            </a:pPr>
            <a:endParaRPr lang="es-EC" sz="2600" b="1" dirty="0" smtClean="0">
              <a:solidFill>
                <a:schemeClr val="accent1">
                  <a:lumMod val="50000"/>
                </a:schemeClr>
              </a:solidFill>
            </a:endParaRPr>
          </a:p>
          <a:p>
            <a:pPr algn="just">
              <a:lnSpc>
                <a:spcPct val="90000"/>
              </a:lnSpc>
            </a:pPr>
            <a:r>
              <a:rPr lang="es-EC" sz="2800" b="1" dirty="0" smtClean="0">
                <a:solidFill>
                  <a:schemeClr val="accent1">
                    <a:lumMod val="50000"/>
                  </a:schemeClr>
                </a:solidFill>
              </a:rPr>
              <a:t>Entrevistas</a:t>
            </a: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7" name="6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2852936"/>
            <a:ext cx="3960440" cy="3847758"/>
          </a:xfrm>
          <a:prstGeom prst="rect">
            <a:avLst/>
          </a:prstGeom>
          <a:noFill/>
        </p:spPr>
      </p:pic>
      <p:sp>
        <p:nvSpPr>
          <p:cNvPr id="5" name="4 Rectángulo"/>
          <p:cNvSpPr/>
          <p:nvPr/>
        </p:nvSpPr>
        <p:spPr>
          <a:xfrm>
            <a:off x="28268" y="3137366"/>
            <a:ext cx="3424147" cy="1643527"/>
          </a:xfrm>
          <a:prstGeom prst="rect">
            <a:avLst/>
          </a:prstGeom>
        </p:spPr>
        <p:txBody>
          <a:bodyPr wrap="square">
            <a:spAutoFit/>
          </a:bodyPr>
          <a:lstStyle/>
          <a:p>
            <a:pPr algn="just">
              <a:lnSpc>
                <a:spcPct val="90000"/>
              </a:lnSpc>
            </a:pPr>
            <a:r>
              <a:rPr lang="es-EC" sz="2200" dirty="0">
                <a:solidFill>
                  <a:schemeClr val="accent1">
                    <a:lumMod val="50000"/>
                  </a:schemeClr>
                </a:solidFill>
              </a:rPr>
              <a:t>	</a:t>
            </a:r>
          </a:p>
          <a:p>
            <a:pPr algn="just">
              <a:lnSpc>
                <a:spcPct val="90000"/>
              </a:lnSpc>
              <a:spcBef>
                <a:spcPts val="0"/>
              </a:spcBef>
              <a:buClrTx/>
              <a:defRPr/>
            </a:pPr>
            <a:r>
              <a:rPr lang="es-ES" dirty="0">
                <a:solidFill>
                  <a:schemeClr val="accent1">
                    <a:lumMod val="50000"/>
                  </a:schemeClr>
                </a:solidFill>
              </a:rPr>
              <a:t>Para que una persona no vidente puede ayudar en el retorno de los libros debe existir un lugar específico donde los usuarios los dejen </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00" y="921255"/>
            <a:ext cx="19431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4052829" y="1325193"/>
            <a:ext cx="3543507" cy="1089529"/>
          </a:xfrm>
          <a:prstGeom prst="rect">
            <a:avLst/>
          </a:prstGeom>
        </p:spPr>
        <p:txBody>
          <a:bodyPr wrap="square">
            <a:spAutoFit/>
          </a:bodyPr>
          <a:lstStyle/>
          <a:p>
            <a:pPr algn="just">
              <a:lnSpc>
                <a:spcPct val="90000"/>
              </a:lnSpc>
            </a:pPr>
            <a:r>
              <a:rPr lang="es-EC" dirty="0">
                <a:solidFill>
                  <a:schemeClr val="accent1">
                    <a:lumMod val="50000"/>
                  </a:schemeClr>
                </a:solidFill>
              </a:rPr>
              <a:t>El 100% de las bibliotecas utilizan un sistema informático para realizar un inventario y búsquedas de los textos </a:t>
            </a:r>
          </a:p>
        </p:txBody>
      </p:sp>
    </p:spTree>
    <p:extLst>
      <p:ext uri="{BB962C8B-B14F-4D97-AF65-F5344CB8AC3E}">
        <p14:creationId xmlns:p14="http://schemas.microsoft.com/office/powerpoint/2010/main" val="9135684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23528" y="188640"/>
            <a:ext cx="2481643" cy="1043558"/>
          </a:xfrm>
        </p:spPr>
        <p:txBody>
          <a:bodyPr>
            <a:normAutofit/>
          </a:bodyPr>
          <a:lstStyle/>
          <a:p>
            <a:pPr algn="just">
              <a:lnSpc>
                <a:spcPct val="90000"/>
              </a:lnSpc>
            </a:pPr>
            <a:endParaRPr lang="es-EC" sz="2600" b="1" dirty="0" smtClean="0">
              <a:solidFill>
                <a:schemeClr val="accent1">
                  <a:lumMod val="50000"/>
                </a:schemeClr>
              </a:solidFill>
            </a:endParaRPr>
          </a:p>
          <a:p>
            <a:pPr algn="just">
              <a:lnSpc>
                <a:spcPct val="90000"/>
              </a:lnSpc>
            </a:pPr>
            <a:r>
              <a:rPr lang="es-EC" sz="2800" b="1" dirty="0" smtClean="0">
                <a:solidFill>
                  <a:schemeClr val="accent1">
                    <a:lumMod val="50000"/>
                  </a:schemeClr>
                </a:solidFill>
              </a:rPr>
              <a:t>Entrevistas</a:t>
            </a: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9 Rectángulo"/>
          <p:cNvSpPr/>
          <p:nvPr/>
        </p:nvSpPr>
        <p:spPr>
          <a:xfrm>
            <a:off x="755576" y="1567956"/>
            <a:ext cx="5976664" cy="1074140"/>
          </a:xfrm>
          <a:prstGeom prst="rect">
            <a:avLst/>
          </a:prstGeom>
        </p:spPr>
        <p:txBody>
          <a:bodyPr wrap="square">
            <a:spAutoFit/>
          </a:bodyPr>
          <a:lstStyle/>
          <a:p>
            <a:pPr algn="just">
              <a:lnSpc>
                <a:spcPct val="90000"/>
              </a:lnSpc>
            </a:pPr>
            <a:r>
              <a:rPr lang="es-EC" sz="2200" dirty="0">
                <a:solidFill>
                  <a:schemeClr val="accent1">
                    <a:lumMod val="50000"/>
                  </a:schemeClr>
                </a:solidFill>
              </a:rPr>
              <a:t>	</a:t>
            </a:r>
          </a:p>
          <a:p>
            <a:pPr>
              <a:spcBef>
                <a:spcPts val="0"/>
              </a:spcBef>
              <a:buClrTx/>
              <a:defRPr/>
            </a:pPr>
            <a:r>
              <a:rPr lang="es-ES" sz="2200" dirty="0" smtClean="0">
                <a:solidFill>
                  <a:schemeClr val="accent1">
                    <a:lumMod val="50000"/>
                  </a:schemeClr>
                </a:solidFill>
              </a:rPr>
              <a:t>El 85% de las bibliotecas cuentan con un sistema electrónico RFID para la seguridad</a:t>
            </a:r>
            <a:endParaRPr lang="es-ES" sz="2200" dirty="0">
              <a:solidFill>
                <a:schemeClr val="accent1">
                  <a:lumMod val="50000"/>
                </a:schemeClr>
              </a:solidFill>
            </a:endParaRPr>
          </a:p>
        </p:txBody>
      </p:sp>
      <p:pic>
        <p:nvPicPr>
          <p:cNvPr id="11" name="10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2642096"/>
            <a:ext cx="5750947" cy="3888432"/>
          </a:xfrm>
          <a:prstGeom prst="rect">
            <a:avLst/>
          </a:prstGeom>
          <a:noFill/>
        </p:spPr>
      </p:pic>
    </p:spTree>
    <p:extLst>
      <p:ext uri="{BB962C8B-B14F-4D97-AF65-F5344CB8AC3E}">
        <p14:creationId xmlns:p14="http://schemas.microsoft.com/office/powerpoint/2010/main" val="106568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67213" y="260648"/>
            <a:ext cx="4281843" cy="1043558"/>
          </a:xfrm>
        </p:spPr>
        <p:txBody>
          <a:bodyPr>
            <a:normAutofit/>
          </a:bodyPr>
          <a:lstStyle/>
          <a:p>
            <a:pPr algn="just">
              <a:lnSpc>
                <a:spcPct val="90000"/>
              </a:lnSpc>
            </a:pPr>
            <a:endParaRPr lang="es-EC" sz="2600" b="1" dirty="0" smtClean="0">
              <a:solidFill>
                <a:schemeClr val="accent1">
                  <a:lumMod val="50000"/>
                </a:schemeClr>
              </a:solidFill>
            </a:endParaRPr>
          </a:p>
          <a:p>
            <a:pPr algn="just">
              <a:lnSpc>
                <a:spcPct val="90000"/>
              </a:lnSpc>
            </a:pPr>
            <a:r>
              <a:rPr lang="es-EC" sz="2800" b="1" dirty="0" smtClean="0">
                <a:solidFill>
                  <a:schemeClr val="accent1">
                    <a:lumMod val="50000"/>
                  </a:schemeClr>
                </a:solidFill>
              </a:rPr>
              <a:t>Entrevistas a no videntes</a:t>
            </a: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348880"/>
            <a:ext cx="298016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4067944" y="2348880"/>
            <a:ext cx="3744416" cy="2800767"/>
          </a:xfrm>
          <a:prstGeom prst="rect">
            <a:avLst/>
          </a:prstGeom>
          <a:noFill/>
        </p:spPr>
        <p:txBody>
          <a:bodyPr wrap="square" rtlCol="0">
            <a:spAutoFit/>
          </a:bodyPr>
          <a:lstStyle/>
          <a:p>
            <a:pPr>
              <a:defRPr/>
            </a:pPr>
            <a:r>
              <a:rPr lang="es-EC" sz="2200" dirty="0">
                <a:solidFill>
                  <a:schemeClr val="accent1">
                    <a:lumMod val="50000"/>
                  </a:schemeClr>
                </a:solidFill>
              </a:rPr>
              <a:t>No pueden distinguir día de la noche</a:t>
            </a:r>
          </a:p>
          <a:p>
            <a:pPr>
              <a:defRPr/>
            </a:pPr>
            <a:endParaRPr lang="es-EC" sz="2200" dirty="0">
              <a:solidFill>
                <a:schemeClr val="accent1">
                  <a:lumMod val="50000"/>
                </a:schemeClr>
              </a:solidFill>
            </a:endParaRPr>
          </a:p>
          <a:p>
            <a:pPr>
              <a:defRPr/>
            </a:pPr>
            <a:r>
              <a:rPr lang="es-EC" sz="2200" dirty="0" smtClean="0">
                <a:solidFill>
                  <a:schemeClr val="accent1">
                    <a:lumMod val="50000"/>
                  </a:schemeClr>
                </a:solidFill>
              </a:rPr>
              <a:t>El sentido mas desarrollado es el tacto</a:t>
            </a:r>
            <a:endParaRPr lang="es-EC" sz="2200" dirty="0">
              <a:solidFill>
                <a:schemeClr val="accent1">
                  <a:lumMod val="50000"/>
                </a:schemeClr>
              </a:solidFill>
            </a:endParaRPr>
          </a:p>
          <a:p>
            <a:pPr>
              <a:defRPr/>
            </a:pPr>
            <a:endParaRPr lang="es-EC" sz="2200" dirty="0">
              <a:solidFill>
                <a:schemeClr val="accent1">
                  <a:lumMod val="50000"/>
                </a:schemeClr>
              </a:solidFill>
            </a:endParaRPr>
          </a:p>
          <a:p>
            <a:pPr>
              <a:defRPr/>
            </a:pPr>
            <a:r>
              <a:rPr lang="es-EC" sz="2200" dirty="0">
                <a:solidFill>
                  <a:schemeClr val="accent1">
                    <a:lumMod val="50000"/>
                  </a:schemeClr>
                </a:solidFill>
              </a:rPr>
              <a:t>Tienden a ser sumamente ordenados</a:t>
            </a:r>
          </a:p>
        </p:txBody>
      </p:sp>
    </p:spTree>
    <p:extLst>
      <p:ext uri="{BB962C8B-B14F-4D97-AF65-F5344CB8AC3E}">
        <p14:creationId xmlns:p14="http://schemas.microsoft.com/office/powerpoint/2010/main" val="82694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125" y="692696"/>
            <a:ext cx="4281843" cy="1043558"/>
          </a:xfrm>
        </p:spPr>
        <p:txBody>
          <a:bodyPr>
            <a:normAutofit/>
          </a:bodyPr>
          <a:lstStyle/>
          <a:p>
            <a:pPr algn="just">
              <a:lnSpc>
                <a:spcPct val="90000"/>
              </a:lnSpc>
            </a:pPr>
            <a:endParaRPr lang="es-EC" sz="2600" b="1" dirty="0" smtClean="0">
              <a:solidFill>
                <a:schemeClr val="accent1">
                  <a:lumMod val="50000"/>
                </a:schemeClr>
              </a:solidFill>
            </a:endParaRPr>
          </a:p>
          <a:p>
            <a:pPr algn="just">
              <a:lnSpc>
                <a:spcPct val="90000"/>
              </a:lnSpc>
            </a:pPr>
            <a:r>
              <a:rPr lang="es-EC" sz="2800" b="1" dirty="0" smtClean="0">
                <a:solidFill>
                  <a:schemeClr val="accent1">
                    <a:lumMod val="50000"/>
                  </a:schemeClr>
                </a:solidFill>
              </a:rPr>
              <a:t>Sistema</a:t>
            </a:r>
          </a:p>
        </p:txBody>
      </p:sp>
      <p:sp>
        <p:nvSpPr>
          <p:cNvPr id="2" name="1 Título"/>
          <p:cNvSpPr>
            <a:spLocks noGrp="1"/>
          </p:cNvSpPr>
          <p:nvPr>
            <p:ph type="ctrTitle"/>
          </p:nvPr>
        </p:nvSpPr>
        <p:spPr>
          <a:xfrm>
            <a:off x="7888" y="-84667"/>
            <a:ext cx="7543800" cy="864096"/>
          </a:xfrm>
        </p:spPr>
        <p:txBody>
          <a:bodyPr/>
          <a:lstStyle/>
          <a:p>
            <a:r>
              <a:rPr lang="es-EC" sz="4400" b="1" dirty="0" smtClean="0"/>
              <a:t>Requerimientos del sistema</a:t>
            </a:r>
            <a:endParaRPr lang="es-EC" sz="4400" b="1"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7 Objeto"/>
          <p:cNvGraphicFramePr>
            <a:graphicFrameLocks noChangeAspect="1"/>
          </p:cNvGraphicFramePr>
          <p:nvPr>
            <p:extLst>
              <p:ext uri="{D42A27DB-BD31-4B8C-83A1-F6EECF244321}">
                <p14:modId xmlns:p14="http://schemas.microsoft.com/office/powerpoint/2010/main" val="3047835853"/>
              </p:ext>
            </p:extLst>
          </p:nvPr>
        </p:nvGraphicFramePr>
        <p:xfrm>
          <a:off x="-20051" y="1628800"/>
          <a:ext cx="8339779" cy="4793621"/>
        </p:xfrm>
        <a:graphic>
          <a:graphicData uri="http://schemas.openxmlformats.org/presentationml/2006/ole">
            <mc:AlternateContent xmlns:mc="http://schemas.openxmlformats.org/markup-compatibility/2006">
              <mc:Choice xmlns:v="urn:schemas-microsoft-com:vml" Requires="v">
                <p:oleObj spid="_x0000_s10266" name="Visio" r:id="rId4" imgW="9468796" imgH="5434911" progId="Visio.Drawing.11">
                  <p:embed/>
                </p:oleObj>
              </mc:Choice>
              <mc:Fallback>
                <p:oleObj name="Visio" r:id="rId4" imgW="9468796" imgH="5434911"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51" y="1628800"/>
                        <a:ext cx="8339779" cy="4793621"/>
                      </a:xfrm>
                      <a:prstGeom prst="rect">
                        <a:avLst/>
                      </a:prstGeom>
                      <a:noFill/>
                    </p:spPr>
                  </p:pic>
                </p:oleObj>
              </mc:Fallback>
            </mc:AlternateContent>
          </a:graphicData>
        </a:graphic>
      </p:graphicFrame>
      <p:sp>
        <p:nvSpPr>
          <p:cNvPr id="10" name="9 Elipse">
            <a:hlinkClick r:id="rId6" action="ppaction://hlinksldjump"/>
          </p:cNvPr>
          <p:cNvSpPr/>
          <p:nvPr/>
        </p:nvSpPr>
        <p:spPr>
          <a:xfrm>
            <a:off x="7589604" y="5107384"/>
            <a:ext cx="366771"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424637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888" y="-84667"/>
            <a:ext cx="7543800" cy="864096"/>
          </a:xfrm>
        </p:spPr>
        <p:txBody>
          <a:bodyPr/>
          <a:lstStyle/>
          <a:p>
            <a:r>
              <a:rPr lang="es-EC" sz="4400" b="1" dirty="0" smtClean="0"/>
              <a:t>Requerimientos del prototipo</a:t>
            </a:r>
            <a:endParaRPr lang="es-EC" sz="4400" b="1"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96752"/>
            <a:ext cx="778071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7116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3528" y="260648"/>
            <a:ext cx="7543800" cy="1224136"/>
          </a:xfrm>
        </p:spPr>
        <p:txBody>
          <a:bodyPr/>
          <a:lstStyle/>
          <a:p>
            <a:r>
              <a:rPr lang="es-EC" b="1" dirty="0" smtClean="0"/>
              <a:t>Justificación</a:t>
            </a:r>
            <a:endParaRPr lang="es-EC" b="1" dirty="0"/>
          </a:p>
        </p:txBody>
      </p:sp>
      <p:sp>
        <p:nvSpPr>
          <p:cNvPr id="3" name="2 Subtítulo"/>
          <p:cNvSpPr>
            <a:spLocks noGrp="1"/>
          </p:cNvSpPr>
          <p:nvPr>
            <p:ph type="subTitle" idx="1"/>
          </p:nvPr>
        </p:nvSpPr>
        <p:spPr>
          <a:xfrm>
            <a:off x="395536" y="3356992"/>
            <a:ext cx="6840760" cy="2664296"/>
          </a:xfrm>
        </p:spPr>
        <p:txBody>
          <a:bodyPr>
            <a:normAutofit fontScale="92500" lnSpcReduction="10000"/>
          </a:bodyPr>
          <a:lstStyle/>
          <a:p>
            <a:pPr algn="just"/>
            <a:r>
              <a:rPr lang="es-EC" sz="2200" dirty="0" smtClean="0">
                <a:solidFill>
                  <a:schemeClr val="accent1">
                    <a:lumMod val="50000"/>
                  </a:schemeClr>
                </a:solidFill>
              </a:rPr>
              <a:t>En el </a:t>
            </a:r>
            <a:r>
              <a:rPr lang="es-EC" sz="2200" dirty="0">
                <a:solidFill>
                  <a:schemeClr val="accent1">
                    <a:lumMod val="50000"/>
                  </a:schemeClr>
                </a:solidFill>
              </a:rPr>
              <a:t>presente </a:t>
            </a:r>
            <a:r>
              <a:rPr lang="es-EC" sz="2200" dirty="0" smtClean="0">
                <a:solidFill>
                  <a:schemeClr val="accent1">
                    <a:lumMod val="50000"/>
                  </a:schemeClr>
                </a:solidFill>
              </a:rPr>
              <a:t>trabajo se diseña </a:t>
            </a:r>
            <a:r>
              <a:rPr lang="es-EC" sz="2200" dirty="0">
                <a:solidFill>
                  <a:schemeClr val="accent1">
                    <a:lumMod val="50000"/>
                  </a:schemeClr>
                </a:solidFill>
              </a:rPr>
              <a:t>un sistema integral que permita la inclusión de personas no videntes a la actividad laboral en el cargo de manejo de estantería de Biblioteca, actividad normalmente realizada por personas que gozan de salud visual, que con una variación  al proceso podría abrirse la posibilidad que personas con discapacidad visual  puedan efectuarlo también.  Esta es la razón fundamental en la que  el presente tema basa su importancia.</a:t>
            </a:r>
          </a:p>
          <a:p>
            <a:pPr algn="just"/>
            <a:r>
              <a:rPr lang="es-EC" dirty="0">
                <a:solidFill>
                  <a:schemeClr val="accent1">
                    <a:lumMod val="50000"/>
                  </a:schemeClr>
                </a:solidFill>
              </a:rPr>
              <a:t>	</a:t>
            </a:r>
          </a:p>
          <a:p>
            <a:endParaRPr lang="es-EC" dirty="0"/>
          </a:p>
        </p:txBody>
      </p:sp>
      <p:pic>
        <p:nvPicPr>
          <p:cNvPr id="2050" name="Picture 2" descr="http://t1.gstatic.com/images?q=tbn:ANd9GcR9mcr5_Lh-vSaCLmA84cO7k27FJjHFpn-X0oHpnzBCfJA2MWm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908720"/>
            <a:ext cx="2964882"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2842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dirty="0" smtClean="0"/>
              <a:t>DISEÑO E IMPLEMETACION DEL PROTOTIPO ELECTRÓNICO</a:t>
            </a:r>
            <a:endParaRPr lang="es-EC" sz="3200" b="1" dirty="0"/>
          </a:p>
        </p:txBody>
      </p:sp>
      <p:sp>
        <p:nvSpPr>
          <p:cNvPr id="7" name="2 Subtítulo"/>
          <p:cNvSpPr txBox="1">
            <a:spLocks/>
          </p:cNvSpPr>
          <p:nvPr/>
        </p:nvSpPr>
        <p:spPr>
          <a:xfrm>
            <a:off x="1" y="1052736"/>
            <a:ext cx="4139952" cy="521779"/>
          </a:xfrm>
          <a:prstGeom prst="rect">
            <a:avLst/>
          </a:prstGeom>
        </p:spPr>
        <p:txBody>
          <a:bodyPr vert="horz" lIns="91440" tIns="45720" rIns="91440" bIns="45720" rtlCol="0">
            <a:normAutofit fontScale="62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gn="just">
              <a:lnSpc>
                <a:spcPct val="90000"/>
              </a:lnSpc>
            </a:pPr>
            <a:endParaRPr lang="es-EC" sz="2600" b="1" dirty="0" smtClean="0">
              <a:solidFill>
                <a:schemeClr val="accent1">
                  <a:lumMod val="50000"/>
                </a:schemeClr>
              </a:solidFill>
            </a:endParaRPr>
          </a:p>
          <a:p>
            <a:pPr marL="114300" indent="0" algn="just">
              <a:lnSpc>
                <a:spcPct val="90000"/>
              </a:lnSpc>
              <a:buNone/>
            </a:pPr>
            <a:r>
              <a:rPr lang="es-EC" sz="2800" b="1" dirty="0" smtClean="0">
                <a:solidFill>
                  <a:schemeClr val="accent1">
                    <a:lumMod val="50000"/>
                  </a:schemeClr>
                </a:solidFill>
              </a:rPr>
              <a:t>Criterios de diseño</a:t>
            </a:r>
          </a:p>
        </p:txBody>
      </p:sp>
      <p:sp>
        <p:nvSpPr>
          <p:cNvPr id="8" name="7 Marcador de contenido"/>
          <p:cNvSpPr>
            <a:spLocks noGrp="1"/>
          </p:cNvSpPr>
          <p:nvPr>
            <p:ph idx="1"/>
          </p:nvPr>
        </p:nvSpPr>
        <p:spPr/>
        <p:txBody>
          <a:bodyPr/>
          <a:lstStyle/>
          <a:p>
            <a:endParaRPr lang="es-EC"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74515"/>
            <a:ext cx="8239125"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9180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smtClean="0"/>
              <a:t>DISEÑO E IMPLEMETACION DEL PROTOTIPO ELECTRÓNICO</a:t>
            </a:r>
            <a:endParaRPr lang="es-EC" sz="3200" b="1" dirty="0"/>
          </a:p>
        </p:txBody>
      </p:sp>
      <p:sp>
        <p:nvSpPr>
          <p:cNvPr id="7" name="2 Subtítulo"/>
          <p:cNvSpPr txBox="1">
            <a:spLocks/>
          </p:cNvSpPr>
          <p:nvPr/>
        </p:nvSpPr>
        <p:spPr>
          <a:xfrm>
            <a:off x="1" y="1052736"/>
            <a:ext cx="4139952" cy="521779"/>
          </a:xfrm>
          <a:prstGeom prst="rect">
            <a:avLst/>
          </a:prstGeom>
        </p:spPr>
        <p:txBody>
          <a:bodyPr vert="horz" lIns="91440" tIns="45720" rIns="91440" bIns="45720" rtlCol="0">
            <a:normAutofit fontScale="62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gn="just">
              <a:lnSpc>
                <a:spcPct val="90000"/>
              </a:lnSpc>
            </a:pPr>
            <a:endParaRPr lang="es-EC" sz="2600" b="1" dirty="0" smtClean="0">
              <a:solidFill>
                <a:schemeClr val="accent1">
                  <a:lumMod val="50000"/>
                </a:schemeClr>
              </a:solidFill>
            </a:endParaRPr>
          </a:p>
          <a:p>
            <a:pPr marL="114300" indent="0" algn="just">
              <a:lnSpc>
                <a:spcPct val="90000"/>
              </a:lnSpc>
              <a:buNone/>
            </a:pPr>
            <a:r>
              <a:rPr lang="es-EC" sz="2800" b="1" dirty="0" smtClean="0">
                <a:solidFill>
                  <a:schemeClr val="accent1">
                    <a:lumMod val="50000"/>
                  </a:schemeClr>
                </a:solidFill>
              </a:rPr>
              <a:t>Micro-controlador de alto desempeño </a:t>
            </a:r>
          </a:p>
        </p:txBody>
      </p:sp>
      <p:pic>
        <p:nvPicPr>
          <p:cNvPr id="6" name="5 Imagen"/>
          <p:cNvPicPr/>
          <p:nvPr/>
        </p:nvPicPr>
        <p:blipFill>
          <a:blip r:embed="rId3" cstate="print"/>
          <a:srcRect/>
          <a:stretch>
            <a:fillRect/>
          </a:stretch>
        </p:blipFill>
        <p:spPr bwMode="auto">
          <a:xfrm>
            <a:off x="301458" y="1633285"/>
            <a:ext cx="3681973" cy="3601393"/>
          </a:xfrm>
          <a:prstGeom prst="rect">
            <a:avLst/>
          </a:prstGeom>
          <a:noFill/>
          <a:ln w="9525">
            <a:noFill/>
            <a:miter lim="800000"/>
            <a:headEnd/>
            <a:tailEnd/>
          </a:ln>
        </p:spPr>
      </p:pic>
      <p:graphicFrame>
        <p:nvGraphicFramePr>
          <p:cNvPr id="3" name="2 Tabla"/>
          <p:cNvGraphicFramePr>
            <a:graphicFrameLocks noGrp="1"/>
          </p:cNvGraphicFramePr>
          <p:nvPr>
            <p:extLst>
              <p:ext uri="{D42A27DB-BD31-4B8C-83A1-F6EECF244321}">
                <p14:modId xmlns:p14="http://schemas.microsoft.com/office/powerpoint/2010/main" val="650163724"/>
              </p:ext>
            </p:extLst>
          </p:nvPr>
        </p:nvGraphicFramePr>
        <p:xfrm>
          <a:off x="4139953" y="1574515"/>
          <a:ext cx="4021455" cy="4734804"/>
        </p:xfrm>
        <a:graphic>
          <a:graphicData uri="http://schemas.openxmlformats.org/drawingml/2006/table">
            <a:tbl>
              <a:tblPr firstRow="1" firstCol="1" bandRow="1">
                <a:tableStyleId>{5C22544A-7EE6-4342-B048-85BDC9FD1C3A}</a:tableStyleId>
              </a:tblPr>
              <a:tblGrid>
                <a:gridCol w="2010410"/>
                <a:gridCol w="2011045"/>
              </a:tblGrid>
              <a:tr h="875234">
                <a:tc>
                  <a:txBody>
                    <a:bodyPr/>
                    <a:lstStyle/>
                    <a:p>
                      <a:pPr algn="just">
                        <a:lnSpc>
                          <a:spcPct val="150000"/>
                        </a:lnSpc>
                        <a:spcAft>
                          <a:spcPts val="1000"/>
                        </a:spcAft>
                      </a:pPr>
                      <a:r>
                        <a:rPr lang="es-ES" sz="1200" dirty="0">
                          <a:effectLst/>
                        </a:rPr>
                        <a:t>Parámetro</a:t>
                      </a:r>
                      <a:endParaRPr lang="es-EC" sz="1200" dirty="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Valor</a:t>
                      </a:r>
                      <a:endParaRPr lang="es-EC" sz="1200">
                        <a:effectLst/>
                        <a:latin typeface="Times New Roman"/>
                        <a:ea typeface="Calibri"/>
                        <a:cs typeface="Times New Roman"/>
                      </a:endParaRPr>
                    </a:p>
                  </a:txBody>
                  <a:tcPr marL="68580" marR="68580" marT="0" marB="0" anchor="ctr"/>
                </a:tc>
              </a:tr>
              <a:tr h="612365">
                <a:tc>
                  <a:txBody>
                    <a:bodyPr/>
                    <a:lstStyle/>
                    <a:p>
                      <a:pPr algn="just">
                        <a:lnSpc>
                          <a:spcPct val="150000"/>
                        </a:lnSpc>
                        <a:spcAft>
                          <a:spcPts val="1000"/>
                        </a:spcAft>
                      </a:pPr>
                      <a:r>
                        <a:rPr lang="es-ES" sz="1200">
                          <a:effectLst/>
                        </a:rPr>
                        <a:t>Velocidad del CPU</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30 MIPS (millones de instrucciones por segundo)</a:t>
                      </a:r>
                      <a:endParaRPr lang="es-EC" sz="1200">
                        <a:effectLst/>
                        <a:latin typeface="Times New Roman"/>
                        <a:ea typeface="Calibri"/>
                        <a:cs typeface="Times New Roman"/>
                      </a:endParaRPr>
                    </a:p>
                  </a:txBody>
                  <a:tcPr marL="68580" marR="68580" marT="0" marB="0" anchor="ctr"/>
                </a:tc>
              </a:tr>
              <a:tr h="288925">
                <a:tc>
                  <a:txBody>
                    <a:bodyPr/>
                    <a:lstStyle/>
                    <a:p>
                      <a:pPr algn="just">
                        <a:lnSpc>
                          <a:spcPct val="150000"/>
                        </a:lnSpc>
                        <a:spcAft>
                          <a:spcPts val="1000"/>
                        </a:spcAft>
                      </a:pPr>
                      <a:r>
                        <a:rPr lang="es-ES" sz="1200">
                          <a:effectLst/>
                        </a:rPr>
                        <a:t>Memoria de Programa</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66 KB</a:t>
                      </a:r>
                      <a:endParaRPr lang="es-EC" sz="1200">
                        <a:effectLst/>
                        <a:latin typeface="Times New Roman"/>
                        <a:ea typeface="Calibri"/>
                        <a:cs typeface="Times New Roman"/>
                      </a:endParaRPr>
                    </a:p>
                  </a:txBody>
                  <a:tcPr marL="68580" marR="68580" marT="0" marB="0" anchor="ctr"/>
                </a:tc>
              </a:tr>
              <a:tr h="288925">
                <a:tc>
                  <a:txBody>
                    <a:bodyPr/>
                    <a:lstStyle/>
                    <a:p>
                      <a:pPr algn="just">
                        <a:lnSpc>
                          <a:spcPct val="150000"/>
                        </a:lnSpc>
                        <a:spcAft>
                          <a:spcPts val="1000"/>
                        </a:spcAft>
                      </a:pPr>
                      <a:r>
                        <a:rPr lang="es-ES" sz="1200">
                          <a:effectLst/>
                        </a:rPr>
                        <a:t>Memoria RAM</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4Kbytes</a:t>
                      </a:r>
                      <a:endParaRPr lang="es-EC" sz="1200">
                        <a:effectLst/>
                        <a:latin typeface="Times New Roman"/>
                        <a:ea typeface="Calibri"/>
                        <a:cs typeface="Times New Roman"/>
                      </a:endParaRPr>
                    </a:p>
                  </a:txBody>
                  <a:tcPr marL="68580" marR="68580" marT="0" marB="0" anchor="ctr"/>
                </a:tc>
              </a:tr>
              <a:tr h="288925">
                <a:tc>
                  <a:txBody>
                    <a:bodyPr/>
                    <a:lstStyle/>
                    <a:p>
                      <a:pPr algn="just">
                        <a:lnSpc>
                          <a:spcPct val="150000"/>
                        </a:lnSpc>
                        <a:spcAft>
                          <a:spcPts val="1000"/>
                        </a:spcAft>
                      </a:pPr>
                      <a:r>
                        <a:rPr lang="es-ES" sz="1200">
                          <a:effectLst/>
                        </a:rPr>
                        <a:t>Voltaje de Operación</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Desde 3 hasta 5.5 Voltios</a:t>
                      </a:r>
                      <a:endParaRPr lang="es-EC" sz="1200">
                        <a:effectLst/>
                        <a:latin typeface="Times New Roman"/>
                        <a:ea typeface="Calibri"/>
                        <a:cs typeface="Times New Roman"/>
                      </a:endParaRPr>
                    </a:p>
                  </a:txBody>
                  <a:tcPr marL="68580" marR="68580" marT="0" marB="0" anchor="ctr"/>
                </a:tc>
              </a:tr>
              <a:tr h="288925">
                <a:tc>
                  <a:txBody>
                    <a:bodyPr/>
                    <a:lstStyle/>
                    <a:p>
                      <a:pPr algn="just">
                        <a:lnSpc>
                          <a:spcPct val="150000"/>
                        </a:lnSpc>
                        <a:spcAft>
                          <a:spcPts val="1000"/>
                        </a:spcAft>
                      </a:pPr>
                      <a:r>
                        <a:rPr lang="es-ES" sz="1200">
                          <a:effectLst/>
                        </a:rPr>
                        <a:t>Número de Pines</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80</a:t>
                      </a:r>
                      <a:endParaRPr lang="es-EC" sz="1200">
                        <a:effectLst/>
                        <a:latin typeface="Times New Roman"/>
                        <a:ea typeface="Calibri"/>
                        <a:cs typeface="Times New Roman"/>
                      </a:endParaRPr>
                    </a:p>
                  </a:txBody>
                  <a:tcPr marL="68580" marR="68580" marT="0" marB="0" anchor="ctr"/>
                </a:tc>
              </a:tr>
              <a:tr h="288925">
                <a:tc>
                  <a:txBody>
                    <a:bodyPr/>
                    <a:lstStyle/>
                    <a:p>
                      <a:pPr algn="just">
                        <a:lnSpc>
                          <a:spcPct val="150000"/>
                        </a:lnSpc>
                        <a:spcAft>
                          <a:spcPts val="1000"/>
                        </a:spcAft>
                      </a:pPr>
                      <a:r>
                        <a:rPr lang="es-ES" sz="1200">
                          <a:effectLst/>
                        </a:rPr>
                        <a:t>Pines de Entrada</a:t>
                      </a:r>
                      <a:r>
                        <a:rPr lang="es-EC" sz="1200">
                          <a:effectLst/>
                        </a:rPr>
                        <a:t>/</a:t>
                      </a:r>
                      <a:r>
                        <a:rPr lang="es-ES" sz="1200">
                          <a:effectLst/>
                        </a:rPr>
                        <a:t>Salida</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68</a:t>
                      </a:r>
                      <a:endParaRPr lang="es-EC" sz="1200">
                        <a:effectLst/>
                        <a:latin typeface="Times New Roman"/>
                        <a:ea typeface="Calibri"/>
                        <a:cs typeface="Times New Roman"/>
                      </a:endParaRPr>
                    </a:p>
                  </a:txBody>
                  <a:tcPr marL="68580" marR="68580" marT="0" marB="0" anchor="ctr"/>
                </a:tc>
              </a:tr>
              <a:tr h="288925">
                <a:tc>
                  <a:txBody>
                    <a:bodyPr/>
                    <a:lstStyle/>
                    <a:p>
                      <a:pPr algn="just">
                        <a:lnSpc>
                          <a:spcPct val="150000"/>
                        </a:lnSpc>
                        <a:spcAft>
                          <a:spcPts val="1000"/>
                        </a:spcAft>
                      </a:pPr>
                      <a:r>
                        <a:rPr lang="es-ES" sz="1200">
                          <a:effectLst/>
                        </a:rPr>
                        <a:t>Oscilador Interno</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7.37 MHz</a:t>
                      </a:r>
                      <a:endParaRPr lang="es-EC" sz="1200">
                        <a:effectLst/>
                        <a:latin typeface="Times New Roman"/>
                        <a:ea typeface="Calibri"/>
                        <a:cs typeface="Times New Roman"/>
                      </a:endParaRPr>
                    </a:p>
                  </a:txBody>
                  <a:tcPr marL="68580" marR="68580" marT="0" marB="0" anchor="ctr"/>
                </a:tc>
              </a:tr>
              <a:tr h="935805">
                <a:tc>
                  <a:txBody>
                    <a:bodyPr/>
                    <a:lstStyle/>
                    <a:p>
                      <a:pPr algn="just">
                        <a:lnSpc>
                          <a:spcPct val="150000"/>
                        </a:lnSpc>
                        <a:spcAft>
                          <a:spcPts val="1000"/>
                        </a:spcAft>
                      </a:pPr>
                      <a:r>
                        <a:rPr lang="es-ES" sz="1200" dirty="0">
                          <a:effectLst/>
                        </a:rPr>
                        <a:t>Periféricos de Comunicación</a:t>
                      </a:r>
                      <a:endParaRPr lang="es-EC" sz="1200" dirty="0">
                        <a:effectLst/>
                        <a:latin typeface="Times New Roman"/>
                        <a:ea typeface="Calibri"/>
                        <a:cs typeface="Times New Roman"/>
                      </a:endParaRPr>
                    </a:p>
                  </a:txBody>
                  <a:tcPr marL="68580" marR="68580" marT="0" marB="0" anchor="ctr"/>
                </a:tc>
                <a:tc>
                  <a:txBody>
                    <a:bodyPr/>
                    <a:lstStyle/>
                    <a:p>
                      <a:pPr algn="just">
                        <a:lnSpc>
                          <a:spcPct val="150000"/>
                        </a:lnSpc>
                        <a:spcAft>
                          <a:spcPts val="0"/>
                        </a:spcAft>
                      </a:pPr>
                      <a:r>
                        <a:rPr lang="es-ES" sz="1200">
                          <a:effectLst/>
                        </a:rPr>
                        <a:t>2 UART</a:t>
                      </a:r>
                      <a:endParaRPr lang="es-EC" sz="1200">
                        <a:effectLst/>
                      </a:endParaRPr>
                    </a:p>
                    <a:p>
                      <a:pPr algn="just">
                        <a:lnSpc>
                          <a:spcPct val="150000"/>
                        </a:lnSpc>
                        <a:spcAft>
                          <a:spcPts val="0"/>
                        </a:spcAft>
                      </a:pPr>
                      <a:r>
                        <a:rPr lang="es-ES" sz="1200">
                          <a:effectLst/>
                        </a:rPr>
                        <a:t>2 SPI</a:t>
                      </a:r>
                      <a:endParaRPr lang="es-EC" sz="1200">
                        <a:effectLst/>
                      </a:endParaRPr>
                    </a:p>
                    <a:p>
                      <a:pPr algn="just">
                        <a:lnSpc>
                          <a:spcPct val="150000"/>
                        </a:lnSpc>
                        <a:spcAft>
                          <a:spcPts val="1000"/>
                        </a:spcAft>
                      </a:pPr>
                      <a:r>
                        <a:rPr lang="es-ES" sz="1200">
                          <a:effectLst/>
                        </a:rPr>
                        <a:t>1 I2C</a:t>
                      </a:r>
                      <a:endParaRPr lang="es-EC" sz="1200">
                        <a:effectLst/>
                        <a:latin typeface="Times New Roman"/>
                        <a:ea typeface="Calibri"/>
                        <a:cs typeface="Times New Roman"/>
                      </a:endParaRPr>
                    </a:p>
                  </a:txBody>
                  <a:tcPr marL="68580" marR="68580" marT="0" marB="0" anchor="ctr"/>
                </a:tc>
              </a:tr>
              <a:tr h="288925">
                <a:tc>
                  <a:txBody>
                    <a:bodyPr/>
                    <a:lstStyle/>
                    <a:p>
                      <a:pPr algn="just">
                        <a:lnSpc>
                          <a:spcPct val="150000"/>
                        </a:lnSpc>
                        <a:spcAft>
                          <a:spcPts val="1000"/>
                        </a:spcAft>
                      </a:pPr>
                      <a:r>
                        <a:rPr lang="es-ES" sz="1200">
                          <a:effectLst/>
                        </a:rPr>
                        <a:t>Interfaz de Códec</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1 DCI</a:t>
                      </a:r>
                      <a:endParaRPr lang="es-EC" sz="1200">
                        <a:effectLst/>
                        <a:latin typeface="Times New Roman"/>
                        <a:ea typeface="Calibri"/>
                        <a:cs typeface="Times New Roman"/>
                      </a:endParaRPr>
                    </a:p>
                  </a:txBody>
                  <a:tcPr marL="68580" marR="68580" marT="0" marB="0" anchor="ctr"/>
                </a:tc>
              </a:tr>
              <a:tr h="288925">
                <a:tc>
                  <a:txBody>
                    <a:bodyPr/>
                    <a:lstStyle/>
                    <a:p>
                      <a:pPr algn="just">
                        <a:lnSpc>
                          <a:spcPct val="150000"/>
                        </a:lnSpc>
                        <a:spcAft>
                          <a:spcPts val="1000"/>
                        </a:spcAft>
                      </a:pPr>
                      <a:r>
                        <a:rPr lang="es-ES" sz="1200">
                          <a:effectLst/>
                        </a:rPr>
                        <a:t>Empaquetado</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dirty="0">
                          <a:effectLst/>
                        </a:rPr>
                        <a:t>TQFP de 80 pines (estándar)</a:t>
                      </a:r>
                      <a:endParaRPr lang="es-EC" sz="1200" dirty="0">
                        <a:effectLst/>
                        <a:latin typeface="Times New Roman"/>
                        <a:ea typeface="Calibri"/>
                        <a:cs typeface="Times New Roman"/>
                      </a:endParaRPr>
                    </a:p>
                  </a:txBody>
                  <a:tcPr marL="68580" marR="68580" marT="0" marB="0" anchor="ctr"/>
                </a:tc>
              </a:tr>
            </a:tbl>
          </a:graphicData>
        </a:graphic>
      </p:graphicFrame>
      <p:pic>
        <p:nvPicPr>
          <p:cNvPr id="8" name="7 Imagen"/>
          <p:cNvPicPr/>
          <p:nvPr/>
        </p:nvPicPr>
        <p:blipFill>
          <a:blip r:embed="rId4" cstate="print">
            <a:extLst>
              <a:ext uri="{28A0092B-C50C-407E-A947-70E740481C1C}">
                <a14:useLocalDpi xmlns:a14="http://schemas.microsoft.com/office/drawing/2010/main" val="0"/>
              </a:ext>
            </a:extLst>
          </a:blip>
          <a:srcRect l="59143" t="43185" r="24571" b="40392"/>
          <a:stretch>
            <a:fillRect/>
          </a:stretch>
        </p:blipFill>
        <p:spPr bwMode="auto">
          <a:xfrm>
            <a:off x="539552" y="5234926"/>
            <a:ext cx="2484120" cy="1405890"/>
          </a:xfrm>
          <a:prstGeom prst="rect">
            <a:avLst/>
          </a:prstGeom>
          <a:noFill/>
          <a:ln>
            <a:noFill/>
          </a:ln>
          <a:effectLst/>
        </p:spPr>
      </p:pic>
    </p:spTree>
    <p:extLst>
      <p:ext uri="{BB962C8B-B14F-4D97-AF65-F5344CB8AC3E}">
        <p14:creationId xmlns:p14="http://schemas.microsoft.com/office/powerpoint/2010/main" val="6243093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smtClean="0"/>
              <a:t>DISEÑO E IMPLEMETACION DEL PROTOTIPO ELECTRÓNICO</a:t>
            </a:r>
            <a:endParaRPr lang="es-EC" sz="3200" b="1" dirty="0"/>
          </a:p>
        </p:txBody>
      </p:sp>
      <p:pic>
        <p:nvPicPr>
          <p:cNvPr id="17410" name="Picture 2" descr="http://www.microchip.com/stellent/groups/devtools_sg/documents/devtools/%7Eexport/en019469%7E154%7Een006096%7EPressReleaseLayout/153335-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118453"/>
            <a:ext cx="5996246" cy="4464496"/>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250" y="1046643"/>
            <a:ext cx="2133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7099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smtClean="0"/>
              <a:t>DISEÑO E IMPLEMETACION DEL PROTOTIPO ELECTRÓNICO</a:t>
            </a:r>
            <a:endParaRPr lang="es-EC" sz="3200" b="1" dirty="0"/>
          </a:p>
        </p:txBody>
      </p:sp>
      <p:sp>
        <p:nvSpPr>
          <p:cNvPr id="7" name="2 Subtítulo"/>
          <p:cNvSpPr txBox="1">
            <a:spLocks/>
          </p:cNvSpPr>
          <p:nvPr/>
        </p:nvSpPr>
        <p:spPr>
          <a:xfrm>
            <a:off x="1" y="1052736"/>
            <a:ext cx="4139952" cy="521779"/>
          </a:xfrm>
          <a:prstGeom prst="rect">
            <a:avLst/>
          </a:prstGeom>
        </p:spPr>
        <p:txBody>
          <a:bodyPr vert="horz" lIns="91440" tIns="45720" rIns="91440" bIns="45720" rtlCol="0">
            <a:normAutofit fontScale="62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gn="just">
              <a:lnSpc>
                <a:spcPct val="90000"/>
              </a:lnSpc>
            </a:pPr>
            <a:endParaRPr lang="es-EC" sz="2600" b="1" dirty="0" smtClean="0">
              <a:solidFill>
                <a:schemeClr val="accent1">
                  <a:lumMod val="50000"/>
                </a:schemeClr>
              </a:solidFill>
            </a:endParaRPr>
          </a:p>
          <a:p>
            <a:pPr marL="114300" indent="0" algn="just">
              <a:lnSpc>
                <a:spcPct val="90000"/>
              </a:lnSpc>
              <a:buNone/>
            </a:pPr>
            <a:r>
              <a:rPr lang="es-EC" sz="2800" b="1" dirty="0" smtClean="0">
                <a:solidFill>
                  <a:schemeClr val="accent1">
                    <a:lumMod val="50000"/>
                  </a:schemeClr>
                </a:solidFill>
              </a:rPr>
              <a:t>Módulo RFID</a:t>
            </a:r>
          </a:p>
        </p:txBody>
      </p:sp>
      <p:pic>
        <p:nvPicPr>
          <p:cNvPr id="9" name="8 Imagen"/>
          <p:cNvPicPr/>
          <p:nvPr/>
        </p:nvPicPr>
        <p:blipFill>
          <a:blip r:embed="rId3" cstate="print"/>
          <a:srcRect/>
          <a:stretch>
            <a:fillRect/>
          </a:stretch>
        </p:blipFill>
        <p:spPr bwMode="auto">
          <a:xfrm>
            <a:off x="251520" y="1954828"/>
            <a:ext cx="2736304" cy="2194252"/>
          </a:xfrm>
          <a:prstGeom prst="rect">
            <a:avLst/>
          </a:prstGeom>
          <a:noFill/>
          <a:ln w="9525">
            <a:noFill/>
            <a:miter lim="800000"/>
            <a:headEnd/>
            <a:tailEnd/>
          </a:ln>
        </p:spPr>
      </p:pic>
      <p:graphicFrame>
        <p:nvGraphicFramePr>
          <p:cNvPr id="2" name="1 Tabla"/>
          <p:cNvGraphicFramePr>
            <a:graphicFrameLocks noGrp="1"/>
          </p:cNvGraphicFramePr>
          <p:nvPr>
            <p:extLst>
              <p:ext uri="{D42A27DB-BD31-4B8C-83A1-F6EECF244321}">
                <p14:modId xmlns:p14="http://schemas.microsoft.com/office/powerpoint/2010/main" val="3205996000"/>
              </p:ext>
            </p:extLst>
          </p:nvPr>
        </p:nvGraphicFramePr>
        <p:xfrm>
          <a:off x="3347864" y="1330271"/>
          <a:ext cx="4536504" cy="5195072"/>
        </p:xfrm>
        <a:graphic>
          <a:graphicData uri="http://schemas.openxmlformats.org/drawingml/2006/table">
            <a:tbl>
              <a:tblPr firstRow="1" firstCol="1" bandRow="1">
                <a:tableStyleId>{5C22544A-7EE6-4342-B048-85BDC9FD1C3A}</a:tableStyleId>
              </a:tblPr>
              <a:tblGrid>
                <a:gridCol w="2335796"/>
                <a:gridCol w="2200708"/>
              </a:tblGrid>
              <a:tr h="225873">
                <a:tc>
                  <a:txBody>
                    <a:bodyPr/>
                    <a:lstStyle/>
                    <a:p>
                      <a:pPr algn="just">
                        <a:lnSpc>
                          <a:spcPct val="150000"/>
                        </a:lnSpc>
                        <a:spcAft>
                          <a:spcPts val="1000"/>
                        </a:spcAft>
                      </a:pPr>
                      <a:r>
                        <a:rPr lang="es-ES" sz="900" dirty="0">
                          <a:effectLst/>
                        </a:rPr>
                        <a:t>Frecuencia de trabajo</a:t>
                      </a:r>
                      <a:endParaRPr lang="es-EC" sz="900" dirty="0">
                        <a:effectLst/>
                        <a:latin typeface="Times New Roman"/>
                        <a:ea typeface="Calibri"/>
                        <a:cs typeface="Times New Roman"/>
                      </a:endParaRPr>
                    </a:p>
                  </a:txBody>
                  <a:tcPr marL="52180" marR="52180" marT="0" marB="0" anchor="ctr"/>
                </a:tc>
                <a:tc>
                  <a:txBody>
                    <a:bodyPr/>
                    <a:lstStyle/>
                    <a:p>
                      <a:pPr algn="just">
                        <a:lnSpc>
                          <a:spcPct val="150000"/>
                        </a:lnSpc>
                        <a:spcAft>
                          <a:spcPts val="1000"/>
                        </a:spcAft>
                      </a:pPr>
                      <a:r>
                        <a:rPr lang="es-ES" sz="900">
                          <a:effectLst/>
                        </a:rPr>
                        <a:t>862 – 955 MHz</a:t>
                      </a:r>
                      <a:endParaRPr lang="es-EC" sz="900">
                        <a:effectLst/>
                        <a:latin typeface="Times New Roman"/>
                        <a:ea typeface="Calibri"/>
                        <a:cs typeface="Times New Roman"/>
                      </a:endParaRPr>
                    </a:p>
                  </a:txBody>
                  <a:tcPr marL="52180" marR="52180" marT="0" marB="0" anchor="ctr"/>
                </a:tc>
              </a:tr>
              <a:tr h="225873">
                <a:tc>
                  <a:txBody>
                    <a:bodyPr/>
                    <a:lstStyle/>
                    <a:p>
                      <a:pPr algn="just">
                        <a:lnSpc>
                          <a:spcPct val="150000"/>
                        </a:lnSpc>
                        <a:spcAft>
                          <a:spcPts val="1000"/>
                        </a:spcAft>
                      </a:pPr>
                      <a:r>
                        <a:rPr lang="es-ES" sz="900">
                          <a:effectLst/>
                        </a:rPr>
                        <a:t>Dimensiones</a:t>
                      </a:r>
                      <a:endParaRPr lang="es-EC" sz="900">
                        <a:effectLst/>
                        <a:latin typeface="Times New Roman"/>
                        <a:ea typeface="Calibri"/>
                        <a:cs typeface="Times New Roman"/>
                      </a:endParaRPr>
                    </a:p>
                  </a:txBody>
                  <a:tcPr marL="52180" marR="52180" marT="0" marB="0" anchor="ctr"/>
                </a:tc>
                <a:tc>
                  <a:txBody>
                    <a:bodyPr/>
                    <a:lstStyle/>
                    <a:p>
                      <a:pPr algn="just">
                        <a:lnSpc>
                          <a:spcPct val="150000"/>
                        </a:lnSpc>
                        <a:spcAft>
                          <a:spcPts val="1000"/>
                        </a:spcAft>
                      </a:pPr>
                      <a:r>
                        <a:rPr lang="es-ES" sz="900">
                          <a:effectLst/>
                        </a:rPr>
                        <a:t>53 x 36 x 9 mm</a:t>
                      </a:r>
                      <a:endParaRPr lang="es-EC" sz="900">
                        <a:effectLst/>
                        <a:latin typeface="Times New Roman"/>
                        <a:ea typeface="Calibri"/>
                        <a:cs typeface="Times New Roman"/>
                      </a:endParaRPr>
                    </a:p>
                  </a:txBody>
                  <a:tcPr marL="52180" marR="52180" marT="0" marB="0" anchor="ctr"/>
                </a:tc>
              </a:tr>
              <a:tr h="225873">
                <a:tc>
                  <a:txBody>
                    <a:bodyPr/>
                    <a:lstStyle/>
                    <a:p>
                      <a:pPr algn="just">
                        <a:lnSpc>
                          <a:spcPct val="150000"/>
                        </a:lnSpc>
                        <a:spcAft>
                          <a:spcPts val="1000"/>
                        </a:spcAft>
                      </a:pPr>
                      <a:r>
                        <a:rPr lang="es-ES" sz="900">
                          <a:effectLst/>
                        </a:rPr>
                        <a:t>Peso</a:t>
                      </a:r>
                      <a:endParaRPr lang="es-EC" sz="900">
                        <a:effectLst/>
                        <a:latin typeface="Times New Roman"/>
                        <a:ea typeface="Calibri"/>
                        <a:cs typeface="Times New Roman"/>
                      </a:endParaRPr>
                    </a:p>
                  </a:txBody>
                  <a:tcPr marL="52180" marR="52180" marT="0" marB="0" anchor="ctr"/>
                </a:tc>
                <a:tc>
                  <a:txBody>
                    <a:bodyPr/>
                    <a:lstStyle/>
                    <a:p>
                      <a:pPr algn="just">
                        <a:lnSpc>
                          <a:spcPct val="150000"/>
                        </a:lnSpc>
                        <a:spcAft>
                          <a:spcPts val="1000"/>
                        </a:spcAft>
                      </a:pPr>
                      <a:r>
                        <a:rPr lang="es-ES" sz="900">
                          <a:effectLst/>
                        </a:rPr>
                        <a:t>7 g</a:t>
                      </a:r>
                      <a:endParaRPr lang="es-EC" sz="900">
                        <a:effectLst/>
                        <a:latin typeface="Times New Roman"/>
                        <a:ea typeface="Calibri"/>
                        <a:cs typeface="Times New Roman"/>
                      </a:endParaRPr>
                    </a:p>
                  </a:txBody>
                  <a:tcPr marL="52180" marR="52180" marT="0" marB="0" anchor="ctr"/>
                </a:tc>
              </a:tr>
              <a:tr h="225873">
                <a:tc>
                  <a:txBody>
                    <a:bodyPr/>
                    <a:lstStyle/>
                    <a:p>
                      <a:pPr algn="just">
                        <a:lnSpc>
                          <a:spcPct val="150000"/>
                        </a:lnSpc>
                        <a:spcAft>
                          <a:spcPts val="1000"/>
                        </a:spcAft>
                      </a:pPr>
                      <a:r>
                        <a:rPr lang="es-ES" sz="900">
                          <a:effectLst/>
                        </a:rPr>
                        <a:t>Interfaces de comunicación</a:t>
                      </a:r>
                      <a:endParaRPr lang="es-EC" sz="900">
                        <a:effectLst/>
                        <a:latin typeface="Times New Roman"/>
                        <a:ea typeface="Calibri"/>
                        <a:cs typeface="Times New Roman"/>
                      </a:endParaRPr>
                    </a:p>
                  </a:txBody>
                  <a:tcPr marL="52180" marR="52180" marT="0" marB="0" anchor="ctr"/>
                </a:tc>
                <a:tc>
                  <a:txBody>
                    <a:bodyPr/>
                    <a:lstStyle/>
                    <a:p>
                      <a:pPr algn="just">
                        <a:lnSpc>
                          <a:spcPct val="150000"/>
                        </a:lnSpc>
                        <a:spcAft>
                          <a:spcPts val="1000"/>
                        </a:spcAft>
                      </a:pPr>
                      <a:r>
                        <a:rPr lang="es-ES" sz="900" dirty="0">
                          <a:effectLst/>
                        </a:rPr>
                        <a:t>UART(TTL) 9.6 – 115.2 </a:t>
                      </a:r>
                      <a:r>
                        <a:rPr lang="es-ES" sz="900" dirty="0" smtClean="0">
                          <a:effectLst/>
                        </a:rPr>
                        <a:t>Kbps,</a:t>
                      </a:r>
                      <a:r>
                        <a:rPr lang="es-ES" sz="900" baseline="0" dirty="0" smtClean="0">
                          <a:effectLst/>
                        </a:rPr>
                        <a:t> USB,</a:t>
                      </a:r>
                      <a:endParaRPr lang="es-EC" sz="900" dirty="0">
                        <a:effectLst/>
                        <a:latin typeface="Times New Roman"/>
                        <a:ea typeface="Calibri"/>
                        <a:cs typeface="Times New Roman"/>
                      </a:endParaRPr>
                    </a:p>
                  </a:txBody>
                  <a:tcPr marL="52180" marR="52180" marT="0" marB="0" anchor="ctr"/>
                </a:tc>
              </a:tr>
              <a:tr h="903491">
                <a:tc>
                  <a:txBody>
                    <a:bodyPr/>
                    <a:lstStyle/>
                    <a:p>
                      <a:pPr algn="just">
                        <a:lnSpc>
                          <a:spcPct val="150000"/>
                        </a:lnSpc>
                        <a:spcAft>
                          <a:spcPts val="1000"/>
                        </a:spcAft>
                      </a:pPr>
                      <a:r>
                        <a:rPr lang="es-ES" sz="900">
                          <a:effectLst/>
                        </a:rPr>
                        <a:t>Protocolos de etiquetas compatibles</a:t>
                      </a:r>
                      <a:endParaRPr lang="es-EC" sz="900">
                        <a:effectLst/>
                        <a:latin typeface="Times New Roman"/>
                        <a:ea typeface="Calibri"/>
                        <a:cs typeface="Times New Roman"/>
                      </a:endParaRPr>
                    </a:p>
                  </a:txBody>
                  <a:tcPr marL="52180" marR="52180" marT="0" marB="0" anchor="ctr"/>
                </a:tc>
                <a:tc>
                  <a:txBody>
                    <a:bodyPr/>
                    <a:lstStyle/>
                    <a:p>
                      <a:pPr algn="just">
                        <a:lnSpc>
                          <a:spcPct val="150000"/>
                        </a:lnSpc>
                        <a:spcAft>
                          <a:spcPts val="0"/>
                        </a:spcAft>
                      </a:pPr>
                      <a:r>
                        <a:rPr lang="en-US" sz="900" dirty="0">
                          <a:effectLst/>
                        </a:rPr>
                        <a:t>EPC C1G1</a:t>
                      </a:r>
                      <a:endParaRPr lang="es-EC" sz="900" dirty="0">
                        <a:effectLst/>
                      </a:endParaRPr>
                    </a:p>
                    <a:p>
                      <a:pPr algn="just">
                        <a:lnSpc>
                          <a:spcPct val="150000"/>
                        </a:lnSpc>
                        <a:spcAft>
                          <a:spcPts val="0"/>
                        </a:spcAft>
                      </a:pPr>
                      <a:r>
                        <a:rPr lang="en-US" sz="900" dirty="0">
                          <a:effectLst/>
                        </a:rPr>
                        <a:t>EPC C1G2/ISO 18000-6C</a:t>
                      </a:r>
                      <a:endParaRPr lang="es-EC" sz="900" dirty="0">
                        <a:effectLst/>
                      </a:endParaRPr>
                    </a:p>
                    <a:p>
                      <a:pPr algn="just">
                        <a:lnSpc>
                          <a:spcPct val="150000"/>
                        </a:lnSpc>
                        <a:spcAft>
                          <a:spcPts val="0"/>
                        </a:spcAft>
                      </a:pPr>
                      <a:r>
                        <a:rPr lang="es-ES" sz="900" dirty="0">
                          <a:effectLst/>
                        </a:rPr>
                        <a:t>ISO 18000-6B</a:t>
                      </a:r>
                      <a:endParaRPr lang="es-EC" sz="900" dirty="0">
                        <a:effectLst/>
                      </a:endParaRPr>
                    </a:p>
                    <a:p>
                      <a:pPr algn="just">
                        <a:lnSpc>
                          <a:spcPct val="150000"/>
                        </a:lnSpc>
                        <a:spcAft>
                          <a:spcPts val="1000"/>
                        </a:spcAft>
                      </a:pPr>
                      <a:r>
                        <a:rPr lang="es-ES" sz="900" dirty="0">
                          <a:effectLst/>
                        </a:rPr>
                        <a:t>ISO 18000-6A</a:t>
                      </a:r>
                      <a:endParaRPr lang="es-EC" sz="900" dirty="0">
                        <a:effectLst/>
                        <a:latin typeface="Times New Roman"/>
                        <a:ea typeface="Calibri"/>
                        <a:cs typeface="Times New Roman"/>
                      </a:endParaRPr>
                    </a:p>
                  </a:txBody>
                  <a:tcPr marL="52180" marR="52180" marT="0" marB="0" anchor="ctr"/>
                </a:tc>
              </a:tr>
              <a:tr h="677618">
                <a:tc>
                  <a:txBody>
                    <a:bodyPr/>
                    <a:lstStyle/>
                    <a:p>
                      <a:pPr algn="just">
                        <a:lnSpc>
                          <a:spcPct val="150000"/>
                        </a:lnSpc>
                        <a:spcAft>
                          <a:spcPts val="1000"/>
                        </a:spcAft>
                      </a:pPr>
                      <a:r>
                        <a:rPr lang="es-ES" sz="900">
                          <a:effectLst/>
                        </a:rPr>
                        <a:t>Conector de antena</a:t>
                      </a:r>
                      <a:endParaRPr lang="es-EC" sz="900">
                        <a:effectLst/>
                        <a:latin typeface="Times New Roman"/>
                        <a:ea typeface="Calibri"/>
                        <a:cs typeface="Times New Roman"/>
                      </a:endParaRPr>
                    </a:p>
                  </a:txBody>
                  <a:tcPr marL="52180" marR="52180" marT="0" marB="0" anchor="ctr"/>
                </a:tc>
                <a:tc>
                  <a:txBody>
                    <a:bodyPr/>
                    <a:lstStyle/>
                    <a:p>
                      <a:pPr algn="just">
                        <a:lnSpc>
                          <a:spcPct val="150000"/>
                        </a:lnSpc>
                        <a:spcAft>
                          <a:spcPts val="0"/>
                        </a:spcAft>
                      </a:pPr>
                      <a:r>
                        <a:rPr lang="es-ES" sz="900">
                          <a:effectLst/>
                        </a:rPr>
                        <a:t>Puerto de 50 Ω con conector MMCX</a:t>
                      </a:r>
                      <a:endParaRPr lang="es-EC" sz="900">
                        <a:effectLst/>
                      </a:endParaRPr>
                    </a:p>
                    <a:p>
                      <a:pPr algn="just">
                        <a:lnSpc>
                          <a:spcPct val="150000"/>
                        </a:lnSpc>
                        <a:spcAft>
                          <a:spcPts val="1000"/>
                        </a:spcAft>
                      </a:pPr>
                      <a:r>
                        <a:rPr lang="es-ES" sz="900">
                          <a:effectLst/>
                        </a:rPr>
                        <a:t>VSWR 1.5:1 o menos para desempeño óptimo</a:t>
                      </a:r>
                      <a:endParaRPr lang="es-EC" sz="900">
                        <a:effectLst/>
                        <a:latin typeface="Times New Roman"/>
                        <a:ea typeface="Calibri"/>
                        <a:cs typeface="Times New Roman"/>
                      </a:endParaRPr>
                    </a:p>
                  </a:txBody>
                  <a:tcPr marL="52180" marR="52180" marT="0" marB="0" anchor="ctr"/>
                </a:tc>
              </a:tr>
              <a:tr h="1581108">
                <a:tc>
                  <a:txBody>
                    <a:bodyPr/>
                    <a:lstStyle/>
                    <a:p>
                      <a:pPr algn="just">
                        <a:lnSpc>
                          <a:spcPct val="150000"/>
                        </a:lnSpc>
                        <a:spcAft>
                          <a:spcPts val="1000"/>
                        </a:spcAft>
                      </a:pPr>
                      <a:r>
                        <a:rPr lang="es-ES" sz="900">
                          <a:effectLst/>
                        </a:rPr>
                        <a:t>Consumo de corriente</a:t>
                      </a:r>
                      <a:endParaRPr lang="es-EC" sz="900">
                        <a:effectLst/>
                        <a:latin typeface="Times New Roman"/>
                        <a:ea typeface="Calibri"/>
                        <a:cs typeface="Times New Roman"/>
                      </a:endParaRPr>
                    </a:p>
                  </a:txBody>
                  <a:tcPr marL="52180" marR="52180" marT="0" marB="0" anchor="ctr"/>
                </a:tc>
                <a:tc>
                  <a:txBody>
                    <a:bodyPr/>
                    <a:lstStyle/>
                    <a:p>
                      <a:pPr algn="just">
                        <a:lnSpc>
                          <a:spcPct val="150000"/>
                        </a:lnSpc>
                        <a:spcAft>
                          <a:spcPts val="0"/>
                        </a:spcAft>
                      </a:pPr>
                      <a:r>
                        <a:rPr lang="es-ES" sz="900">
                          <a:effectLst/>
                        </a:rPr>
                        <a:t>En modo Inactivo 10 mA</a:t>
                      </a:r>
                      <a:endParaRPr lang="es-EC" sz="900">
                        <a:effectLst/>
                      </a:endParaRPr>
                    </a:p>
                    <a:p>
                      <a:pPr algn="just">
                        <a:lnSpc>
                          <a:spcPct val="150000"/>
                        </a:lnSpc>
                        <a:spcAft>
                          <a:spcPts val="0"/>
                        </a:spcAft>
                      </a:pPr>
                      <a:r>
                        <a:rPr lang="es-ES" sz="900">
                          <a:effectLst/>
                        </a:rPr>
                        <a:t>En modo Espera  120 mA</a:t>
                      </a:r>
                      <a:endParaRPr lang="es-EC" sz="900">
                        <a:effectLst/>
                      </a:endParaRPr>
                    </a:p>
                    <a:p>
                      <a:pPr algn="just">
                        <a:lnSpc>
                          <a:spcPct val="150000"/>
                        </a:lnSpc>
                        <a:spcAft>
                          <a:spcPts val="0"/>
                        </a:spcAft>
                      </a:pPr>
                      <a:r>
                        <a:rPr lang="es-ES" sz="900">
                          <a:effectLst/>
                        </a:rPr>
                        <a:t>En modo Escaneo</a:t>
                      </a:r>
                      <a:endParaRPr lang="es-EC" sz="900">
                        <a:effectLst/>
                      </a:endParaRPr>
                    </a:p>
                    <a:p>
                      <a:pPr algn="just">
                        <a:lnSpc>
                          <a:spcPct val="150000"/>
                        </a:lnSpc>
                        <a:spcAft>
                          <a:spcPts val="0"/>
                        </a:spcAft>
                      </a:pPr>
                      <a:r>
                        <a:rPr lang="es-ES" sz="900">
                          <a:effectLst/>
                        </a:rPr>
                        <a:t>320 mA @ 24 dBm</a:t>
                      </a:r>
                      <a:endParaRPr lang="es-EC" sz="900">
                        <a:effectLst/>
                      </a:endParaRPr>
                    </a:p>
                    <a:p>
                      <a:pPr algn="just">
                        <a:lnSpc>
                          <a:spcPct val="150000"/>
                        </a:lnSpc>
                        <a:spcAft>
                          <a:spcPts val="0"/>
                        </a:spcAft>
                      </a:pPr>
                      <a:r>
                        <a:rPr lang="es-ES" sz="900">
                          <a:effectLst/>
                        </a:rPr>
                        <a:t>240 mA @ 18 dBm</a:t>
                      </a:r>
                      <a:endParaRPr lang="es-EC" sz="900">
                        <a:effectLst/>
                      </a:endParaRPr>
                    </a:p>
                    <a:p>
                      <a:pPr algn="just">
                        <a:lnSpc>
                          <a:spcPct val="150000"/>
                        </a:lnSpc>
                        <a:spcAft>
                          <a:spcPts val="0"/>
                        </a:spcAft>
                      </a:pPr>
                      <a:r>
                        <a:rPr lang="en-US" sz="900">
                          <a:effectLst/>
                        </a:rPr>
                        <a:t>180 mA @ 12 dBm</a:t>
                      </a:r>
                      <a:endParaRPr lang="es-EC" sz="900">
                        <a:effectLst/>
                      </a:endParaRPr>
                    </a:p>
                    <a:p>
                      <a:pPr algn="just">
                        <a:lnSpc>
                          <a:spcPct val="150000"/>
                        </a:lnSpc>
                        <a:spcAft>
                          <a:spcPts val="1000"/>
                        </a:spcAft>
                      </a:pPr>
                      <a:r>
                        <a:rPr lang="en-US" sz="900">
                          <a:effectLst/>
                        </a:rPr>
                        <a:t> </a:t>
                      </a:r>
                      <a:endParaRPr lang="es-EC" sz="900">
                        <a:effectLst/>
                        <a:latin typeface="Times New Roman"/>
                        <a:ea typeface="Calibri"/>
                        <a:cs typeface="Times New Roman"/>
                      </a:endParaRPr>
                    </a:p>
                  </a:txBody>
                  <a:tcPr marL="52180" marR="52180" marT="0" marB="0" anchor="ctr"/>
                </a:tc>
              </a:tr>
              <a:tr h="225873">
                <a:tc>
                  <a:txBody>
                    <a:bodyPr/>
                    <a:lstStyle/>
                    <a:p>
                      <a:pPr algn="just">
                        <a:lnSpc>
                          <a:spcPct val="150000"/>
                        </a:lnSpc>
                        <a:spcAft>
                          <a:spcPts val="1000"/>
                        </a:spcAft>
                      </a:pPr>
                      <a:r>
                        <a:rPr lang="es-ES" sz="900">
                          <a:effectLst/>
                        </a:rPr>
                        <a:t>Fuente de alimentación</a:t>
                      </a:r>
                      <a:endParaRPr lang="es-EC" sz="900">
                        <a:effectLst/>
                        <a:latin typeface="Times New Roman"/>
                        <a:ea typeface="Calibri"/>
                        <a:cs typeface="Times New Roman"/>
                      </a:endParaRPr>
                    </a:p>
                  </a:txBody>
                  <a:tcPr marL="52180" marR="52180" marT="0" marB="0" anchor="ctr"/>
                </a:tc>
                <a:tc>
                  <a:txBody>
                    <a:bodyPr/>
                    <a:lstStyle/>
                    <a:p>
                      <a:pPr algn="just">
                        <a:lnSpc>
                          <a:spcPct val="150000"/>
                        </a:lnSpc>
                        <a:spcAft>
                          <a:spcPts val="1000"/>
                        </a:spcAft>
                      </a:pPr>
                      <a:r>
                        <a:rPr lang="es-ES" sz="900">
                          <a:effectLst/>
                        </a:rPr>
                        <a:t>4.5 – 5.5 V</a:t>
                      </a:r>
                      <a:endParaRPr lang="es-EC" sz="900">
                        <a:effectLst/>
                        <a:latin typeface="Times New Roman"/>
                        <a:ea typeface="Calibri"/>
                        <a:cs typeface="Times New Roman"/>
                      </a:endParaRPr>
                    </a:p>
                  </a:txBody>
                  <a:tcPr marL="52180" marR="52180" marT="0" marB="0" anchor="ctr"/>
                </a:tc>
              </a:tr>
              <a:tr h="451745">
                <a:tc>
                  <a:txBody>
                    <a:bodyPr/>
                    <a:lstStyle/>
                    <a:p>
                      <a:pPr algn="just">
                        <a:lnSpc>
                          <a:spcPct val="150000"/>
                        </a:lnSpc>
                        <a:spcAft>
                          <a:spcPts val="1000"/>
                        </a:spcAft>
                      </a:pPr>
                      <a:r>
                        <a:rPr lang="es-ES" sz="900">
                          <a:effectLst/>
                        </a:rPr>
                        <a:t>Potencia de salida</a:t>
                      </a:r>
                      <a:endParaRPr lang="es-EC" sz="900">
                        <a:effectLst/>
                        <a:latin typeface="Times New Roman"/>
                        <a:ea typeface="Calibri"/>
                        <a:cs typeface="Times New Roman"/>
                      </a:endParaRPr>
                    </a:p>
                  </a:txBody>
                  <a:tcPr marL="52180" marR="52180" marT="0" marB="0" anchor="ctr"/>
                </a:tc>
                <a:tc>
                  <a:txBody>
                    <a:bodyPr/>
                    <a:lstStyle/>
                    <a:p>
                      <a:pPr algn="just">
                        <a:lnSpc>
                          <a:spcPct val="150000"/>
                        </a:lnSpc>
                        <a:spcAft>
                          <a:spcPts val="1000"/>
                        </a:spcAft>
                      </a:pPr>
                      <a:r>
                        <a:rPr lang="es-ES" sz="900" dirty="0">
                          <a:effectLst/>
                        </a:rPr>
                        <a:t>Ajustable de </a:t>
                      </a:r>
                      <a:r>
                        <a:rPr lang="es-ES" sz="900" dirty="0" smtClean="0">
                          <a:effectLst/>
                        </a:rPr>
                        <a:t>9 </a:t>
                      </a:r>
                      <a:r>
                        <a:rPr lang="es-ES" sz="900" dirty="0">
                          <a:effectLst/>
                        </a:rPr>
                        <a:t>– </a:t>
                      </a:r>
                      <a:r>
                        <a:rPr lang="es-ES" sz="900" dirty="0" smtClean="0">
                          <a:effectLst/>
                        </a:rPr>
                        <a:t>24 </a:t>
                      </a:r>
                      <a:r>
                        <a:rPr lang="es-ES" sz="900" dirty="0" err="1">
                          <a:effectLst/>
                        </a:rPr>
                        <a:t>dBm</a:t>
                      </a:r>
                      <a:r>
                        <a:rPr lang="es-ES" sz="900" dirty="0">
                          <a:effectLst/>
                        </a:rPr>
                        <a:t> en pasos de </a:t>
                      </a:r>
                      <a:r>
                        <a:rPr lang="es-ES" sz="900" dirty="0" smtClean="0">
                          <a:effectLst/>
                        </a:rPr>
                        <a:t>3 dB.</a:t>
                      </a:r>
                      <a:endParaRPr lang="es-EC" sz="900" dirty="0">
                        <a:effectLst/>
                        <a:latin typeface="Times New Roman"/>
                        <a:ea typeface="Calibri"/>
                        <a:cs typeface="Times New Roman"/>
                      </a:endParaRPr>
                    </a:p>
                  </a:txBody>
                  <a:tcPr marL="52180" marR="52180" marT="0" marB="0" anchor="ctr"/>
                </a:tc>
              </a:tr>
              <a:tr h="451745">
                <a:tc>
                  <a:txBody>
                    <a:bodyPr/>
                    <a:lstStyle/>
                    <a:p>
                      <a:pPr algn="just">
                        <a:lnSpc>
                          <a:spcPct val="150000"/>
                        </a:lnSpc>
                        <a:spcAft>
                          <a:spcPts val="1000"/>
                        </a:spcAft>
                      </a:pPr>
                      <a:r>
                        <a:rPr lang="es-ES" sz="900">
                          <a:effectLst/>
                        </a:rPr>
                        <a:t>Rango de lectura</a:t>
                      </a:r>
                      <a:endParaRPr lang="es-EC" sz="900">
                        <a:effectLst/>
                        <a:latin typeface="Times New Roman"/>
                        <a:ea typeface="Calibri"/>
                        <a:cs typeface="Times New Roman"/>
                      </a:endParaRPr>
                    </a:p>
                  </a:txBody>
                  <a:tcPr marL="52180" marR="52180" marT="0" marB="0" anchor="ctr"/>
                </a:tc>
                <a:tc>
                  <a:txBody>
                    <a:bodyPr/>
                    <a:lstStyle/>
                    <a:p>
                      <a:pPr algn="just">
                        <a:lnSpc>
                          <a:spcPct val="150000"/>
                        </a:lnSpc>
                        <a:spcAft>
                          <a:spcPts val="1000"/>
                        </a:spcAft>
                      </a:pPr>
                      <a:r>
                        <a:rPr lang="es-ES" sz="900" dirty="0">
                          <a:effectLst/>
                        </a:rPr>
                        <a:t>2 m con una antena de 6 </a:t>
                      </a:r>
                      <a:r>
                        <a:rPr lang="es-ES" sz="900" dirty="0" err="1">
                          <a:effectLst/>
                        </a:rPr>
                        <a:t>dBi</a:t>
                      </a:r>
                      <a:r>
                        <a:rPr lang="es-ES" sz="900" dirty="0">
                          <a:effectLst/>
                        </a:rPr>
                        <a:t> linealmente polarizada</a:t>
                      </a:r>
                      <a:endParaRPr lang="es-EC" sz="900" dirty="0">
                        <a:effectLst/>
                        <a:latin typeface="Times New Roman"/>
                        <a:ea typeface="Calibri"/>
                        <a:cs typeface="Times New Roman"/>
                      </a:endParaRPr>
                    </a:p>
                  </a:txBody>
                  <a:tcPr marL="52180" marR="52180" marT="0" marB="0" anchor="ctr"/>
                </a:tc>
              </a:tr>
            </a:tbl>
          </a:graphicData>
        </a:graphic>
      </p:graphicFrame>
      <p:pic>
        <p:nvPicPr>
          <p:cNvPr id="10" name="9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435" y="4725144"/>
            <a:ext cx="1708473" cy="1524099"/>
          </a:xfrm>
          <a:prstGeom prst="rect">
            <a:avLst/>
          </a:prstGeom>
          <a:noFill/>
          <a:ln>
            <a:noFill/>
          </a:ln>
        </p:spPr>
      </p:pic>
    </p:spTree>
    <p:extLst>
      <p:ext uri="{BB962C8B-B14F-4D97-AF65-F5344CB8AC3E}">
        <p14:creationId xmlns:p14="http://schemas.microsoft.com/office/powerpoint/2010/main" val="18874838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smtClean="0"/>
              <a:t>DISEÑO E IMPLEMETACION DEL PROTOTIPO ELECTRÓNICO</a:t>
            </a:r>
            <a:endParaRPr lang="es-EC" sz="3200" b="1" dirty="0"/>
          </a:p>
        </p:txBody>
      </p:sp>
      <p:sp>
        <p:nvSpPr>
          <p:cNvPr id="7" name="2 Subtítulo"/>
          <p:cNvSpPr txBox="1">
            <a:spLocks/>
          </p:cNvSpPr>
          <p:nvPr/>
        </p:nvSpPr>
        <p:spPr>
          <a:xfrm>
            <a:off x="1" y="1052736"/>
            <a:ext cx="4139952" cy="521779"/>
          </a:xfrm>
          <a:prstGeom prst="rect">
            <a:avLst/>
          </a:prstGeom>
        </p:spPr>
        <p:txBody>
          <a:bodyPr vert="horz" lIns="91440" tIns="45720" rIns="91440" bIns="45720" rtlCol="0">
            <a:normAutofit fontScale="62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gn="just">
              <a:lnSpc>
                <a:spcPct val="90000"/>
              </a:lnSpc>
            </a:pPr>
            <a:endParaRPr lang="es-EC" sz="2600" b="1" dirty="0" smtClean="0">
              <a:solidFill>
                <a:schemeClr val="accent1">
                  <a:lumMod val="50000"/>
                </a:schemeClr>
              </a:solidFill>
            </a:endParaRPr>
          </a:p>
          <a:p>
            <a:pPr marL="114300" indent="0" algn="just">
              <a:lnSpc>
                <a:spcPct val="90000"/>
              </a:lnSpc>
              <a:buNone/>
            </a:pPr>
            <a:r>
              <a:rPr lang="es-EC" sz="2800" b="1" dirty="0" smtClean="0">
                <a:solidFill>
                  <a:schemeClr val="accent1">
                    <a:lumMod val="50000"/>
                  </a:schemeClr>
                </a:solidFill>
              </a:rPr>
              <a:t>Audio</a:t>
            </a:r>
          </a:p>
        </p:txBody>
      </p:sp>
      <p:sp>
        <p:nvSpPr>
          <p:cNvPr id="3" name="2 Rectángulo"/>
          <p:cNvSpPr/>
          <p:nvPr/>
        </p:nvSpPr>
        <p:spPr>
          <a:xfrm>
            <a:off x="683568" y="1859340"/>
            <a:ext cx="6174432" cy="3139321"/>
          </a:xfrm>
          <a:prstGeom prst="rect">
            <a:avLst/>
          </a:prstGeom>
        </p:spPr>
        <p:txBody>
          <a:bodyPr wrap="square">
            <a:spAutoFit/>
          </a:bodyPr>
          <a:lstStyle/>
          <a:p>
            <a:r>
              <a:rPr lang="es-ES" sz="2200" dirty="0">
                <a:solidFill>
                  <a:schemeClr val="accent1">
                    <a:lumMod val="50000"/>
                  </a:schemeClr>
                </a:solidFill>
              </a:rPr>
              <a:t>El sistema de audio está formado por 2 </a:t>
            </a:r>
            <a:r>
              <a:rPr lang="es-ES" sz="2200" dirty="0" smtClean="0">
                <a:solidFill>
                  <a:schemeClr val="accent1">
                    <a:lumMod val="50000"/>
                  </a:schemeClr>
                </a:solidFill>
              </a:rPr>
              <a:t>componentes</a:t>
            </a:r>
          </a:p>
          <a:p>
            <a:pPr lvl="1"/>
            <a:endParaRPr lang="es-ES" sz="2200" dirty="0" smtClean="0">
              <a:solidFill>
                <a:schemeClr val="accent1">
                  <a:lumMod val="50000"/>
                </a:schemeClr>
              </a:solidFill>
            </a:endParaRPr>
          </a:p>
          <a:p>
            <a:pPr lvl="1"/>
            <a:r>
              <a:rPr lang="es-ES" sz="2200" dirty="0" smtClean="0">
                <a:solidFill>
                  <a:schemeClr val="accent1">
                    <a:lumMod val="50000"/>
                  </a:schemeClr>
                </a:solidFill>
              </a:rPr>
              <a:t>	</a:t>
            </a:r>
          </a:p>
          <a:p>
            <a:pPr lvl="1"/>
            <a:r>
              <a:rPr lang="es-ES" sz="2200" dirty="0" smtClean="0">
                <a:solidFill>
                  <a:schemeClr val="accent1">
                    <a:lumMod val="50000"/>
                  </a:schemeClr>
                </a:solidFill>
              </a:rPr>
              <a:t>Códec    		integrado SI3000</a:t>
            </a:r>
          </a:p>
          <a:p>
            <a:pPr lvl="1"/>
            <a:r>
              <a:rPr lang="es-ES" sz="2200" dirty="0" smtClean="0">
                <a:solidFill>
                  <a:schemeClr val="accent1">
                    <a:lumMod val="50000"/>
                  </a:schemeClr>
                </a:solidFill>
              </a:rPr>
              <a:t>	</a:t>
            </a:r>
          </a:p>
          <a:p>
            <a:pPr lvl="1"/>
            <a:r>
              <a:rPr lang="es-ES" sz="2200" dirty="0">
                <a:solidFill>
                  <a:schemeClr val="accent1">
                    <a:lumMod val="50000"/>
                  </a:schemeClr>
                </a:solidFill>
              </a:rPr>
              <a:t>	</a:t>
            </a:r>
            <a:endParaRPr lang="es-ES" sz="2200" dirty="0" smtClean="0">
              <a:solidFill>
                <a:schemeClr val="accent1">
                  <a:lumMod val="50000"/>
                </a:schemeClr>
              </a:solidFill>
            </a:endParaRPr>
          </a:p>
          <a:p>
            <a:pPr lvl="1"/>
            <a:r>
              <a:rPr lang="es-ES" sz="2200" dirty="0" smtClean="0">
                <a:solidFill>
                  <a:schemeClr val="accent1">
                    <a:lumMod val="50000"/>
                  </a:schemeClr>
                </a:solidFill>
              </a:rPr>
              <a:t>Amplificador de Audio   	integrado LM4865</a:t>
            </a:r>
            <a:endParaRPr lang="es-ES" sz="2200" dirty="0">
              <a:solidFill>
                <a:schemeClr val="accent1">
                  <a:lumMod val="50000"/>
                </a:schemeClr>
              </a:solidFill>
            </a:endParaRPr>
          </a:p>
          <a:p>
            <a:endParaRPr lang="es-EC" sz="2200" dirty="0">
              <a:solidFill>
                <a:schemeClr val="accent1">
                  <a:lumMod val="50000"/>
                </a:schemeClr>
              </a:solidFill>
            </a:endParaRPr>
          </a:p>
        </p:txBody>
      </p:sp>
      <p:pic>
        <p:nvPicPr>
          <p:cNvPr id="6" name="5 Imagen"/>
          <p:cNvPicPr/>
          <p:nvPr/>
        </p:nvPicPr>
        <p:blipFill>
          <a:blip r:embed="rId3" cstate="print">
            <a:extLst>
              <a:ext uri="{28A0092B-C50C-407E-A947-70E740481C1C}">
                <a14:useLocalDpi xmlns:a14="http://schemas.microsoft.com/office/drawing/2010/main" val="0"/>
              </a:ext>
            </a:extLst>
          </a:blip>
          <a:srcRect l="71712" t="24986" r="17809" b="63177"/>
          <a:stretch>
            <a:fillRect/>
          </a:stretch>
        </p:blipFill>
        <p:spPr bwMode="auto">
          <a:xfrm>
            <a:off x="6043771" y="2564904"/>
            <a:ext cx="1619250" cy="1354455"/>
          </a:xfrm>
          <a:prstGeom prst="rect">
            <a:avLst/>
          </a:prstGeom>
          <a:noFill/>
          <a:ln>
            <a:noFill/>
          </a:ln>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4725144"/>
            <a:ext cx="1376709" cy="1376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646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smtClean="0"/>
              <a:t>DISEÑO E IMPLEMETACION DEL PROTOTIPO ELECTRÓNICO</a:t>
            </a:r>
            <a:endParaRPr lang="es-EC" sz="3200" b="1" dirty="0"/>
          </a:p>
        </p:txBody>
      </p:sp>
      <p:sp>
        <p:nvSpPr>
          <p:cNvPr id="7" name="2 Subtítulo"/>
          <p:cNvSpPr txBox="1">
            <a:spLocks/>
          </p:cNvSpPr>
          <p:nvPr/>
        </p:nvSpPr>
        <p:spPr>
          <a:xfrm>
            <a:off x="1" y="1052736"/>
            <a:ext cx="4139952" cy="521779"/>
          </a:xfrm>
          <a:prstGeom prst="rect">
            <a:avLst/>
          </a:prstGeom>
        </p:spPr>
        <p:txBody>
          <a:bodyPr vert="horz" lIns="91440" tIns="45720" rIns="91440" bIns="45720" rtlCol="0">
            <a:normAutofit fontScale="62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gn="just">
              <a:lnSpc>
                <a:spcPct val="90000"/>
              </a:lnSpc>
            </a:pPr>
            <a:endParaRPr lang="es-EC" sz="2600" b="1" dirty="0" smtClean="0">
              <a:solidFill>
                <a:schemeClr val="accent1">
                  <a:lumMod val="50000"/>
                </a:schemeClr>
              </a:solidFill>
            </a:endParaRPr>
          </a:p>
          <a:p>
            <a:pPr marL="114300" indent="0" algn="just">
              <a:lnSpc>
                <a:spcPct val="90000"/>
              </a:lnSpc>
              <a:buNone/>
            </a:pPr>
            <a:r>
              <a:rPr lang="es-EC" sz="2800" b="1" dirty="0" smtClean="0">
                <a:solidFill>
                  <a:schemeClr val="accent1">
                    <a:lumMod val="50000"/>
                  </a:schemeClr>
                </a:solidFill>
              </a:rPr>
              <a:t>SI3000</a:t>
            </a:r>
          </a:p>
        </p:txBody>
      </p:sp>
      <p:pic>
        <p:nvPicPr>
          <p:cNvPr id="6" name="5 Imagen"/>
          <p:cNvPicPr/>
          <p:nvPr/>
        </p:nvPicPr>
        <p:blipFill>
          <a:blip r:embed="rId3" cstate="print">
            <a:extLst>
              <a:ext uri="{28A0092B-C50C-407E-A947-70E740481C1C}">
                <a14:useLocalDpi xmlns:a14="http://schemas.microsoft.com/office/drawing/2010/main" val="0"/>
              </a:ext>
            </a:extLst>
          </a:blip>
          <a:srcRect l="71712" t="24986" r="17809" b="63177"/>
          <a:stretch>
            <a:fillRect/>
          </a:stretch>
        </p:blipFill>
        <p:spPr bwMode="auto">
          <a:xfrm>
            <a:off x="683568" y="4581128"/>
            <a:ext cx="1619250" cy="1354455"/>
          </a:xfrm>
          <a:prstGeom prst="rect">
            <a:avLst/>
          </a:prstGeom>
          <a:noFill/>
          <a:ln>
            <a:noFill/>
          </a:ln>
        </p:spPr>
      </p:pic>
      <p:graphicFrame>
        <p:nvGraphicFramePr>
          <p:cNvPr id="4" name="3 Tabla"/>
          <p:cNvGraphicFramePr>
            <a:graphicFrameLocks noGrp="1"/>
          </p:cNvGraphicFramePr>
          <p:nvPr>
            <p:extLst>
              <p:ext uri="{D42A27DB-BD31-4B8C-83A1-F6EECF244321}">
                <p14:modId xmlns:p14="http://schemas.microsoft.com/office/powerpoint/2010/main" val="2712778936"/>
              </p:ext>
            </p:extLst>
          </p:nvPr>
        </p:nvGraphicFramePr>
        <p:xfrm>
          <a:off x="4591356" y="908716"/>
          <a:ext cx="3725060" cy="5544619"/>
        </p:xfrm>
        <a:graphic>
          <a:graphicData uri="http://schemas.openxmlformats.org/drawingml/2006/table">
            <a:tbl>
              <a:tblPr firstRow="1" firstCol="1" bandRow="1">
                <a:tableStyleId>{5C22544A-7EE6-4342-B048-85BDC9FD1C3A}</a:tableStyleId>
              </a:tblPr>
              <a:tblGrid>
                <a:gridCol w="1865129"/>
                <a:gridCol w="1859931"/>
              </a:tblGrid>
              <a:tr h="719019">
                <a:tc>
                  <a:txBody>
                    <a:bodyPr/>
                    <a:lstStyle/>
                    <a:p>
                      <a:pPr algn="just">
                        <a:lnSpc>
                          <a:spcPct val="150000"/>
                        </a:lnSpc>
                        <a:spcAft>
                          <a:spcPts val="1000"/>
                        </a:spcAft>
                      </a:pPr>
                      <a:r>
                        <a:rPr lang="es-ES" sz="1200" dirty="0">
                          <a:effectLst/>
                        </a:rPr>
                        <a:t>Conversor análogo – digital</a:t>
                      </a:r>
                      <a:endParaRPr lang="es-EC" sz="1200" dirty="0">
                        <a:effectLst/>
                        <a:latin typeface="Times New Roman"/>
                        <a:ea typeface="Calibri"/>
                        <a:cs typeface="Times New Roman"/>
                      </a:endParaRPr>
                    </a:p>
                  </a:txBody>
                  <a:tcPr marL="68580" marR="68580" marT="0" marB="0"/>
                </a:tc>
                <a:tc>
                  <a:txBody>
                    <a:bodyPr/>
                    <a:lstStyle/>
                    <a:p>
                      <a:pPr algn="just">
                        <a:lnSpc>
                          <a:spcPct val="150000"/>
                        </a:lnSpc>
                        <a:spcAft>
                          <a:spcPts val="1000"/>
                        </a:spcAft>
                      </a:pPr>
                      <a:r>
                        <a:rPr lang="es-ES" sz="1200">
                          <a:effectLst/>
                        </a:rPr>
                        <a:t> 84 dB dinámico</a:t>
                      </a:r>
                      <a:endParaRPr lang="es-EC" sz="1200">
                        <a:effectLst/>
                        <a:latin typeface="Times New Roman"/>
                        <a:ea typeface="Calibri"/>
                        <a:cs typeface="Times New Roman"/>
                      </a:endParaRPr>
                    </a:p>
                  </a:txBody>
                  <a:tcPr marL="68580" marR="68580" marT="0" marB="0"/>
                </a:tc>
              </a:tr>
              <a:tr h="719019">
                <a:tc>
                  <a:txBody>
                    <a:bodyPr/>
                    <a:lstStyle/>
                    <a:p>
                      <a:pPr algn="just">
                        <a:lnSpc>
                          <a:spcPct val="150000"/>
                        </a:lnSpc>
                        <a:spcAft>
                          <a:spcPts val="1000"/>
                        </a:spcAft>
                      </a:pPr>
                      <a:r>
                        <a:rPr lang="es-ES" sz="1200">
                          <a:effectLst/>
                        </a:rPr>
                        <a:t>Conversor digital – análogo</a:t>
                      </a:r>
                      <a:endParaRPr lang="es-EC" sz="1200">
                        <a:effectLst/>
                        <a:latin typeface="Times New Roman"/>
                        <a:ea typeface="Calibri"/>
                        <a:cs typeface="Times New Roman"/>
                      </a:endParaRPr>
                    </a:p>
                  </a:txBody>
                  <a:tcPr marL="68580" marR="68580" marT="0" marB="0"/>
                </a:tc>
                <a:tc>
                  <a:txBody>
                    <a:bodyPr/>
                    <a:lstStyle/>
                    <a:p>
                      <a:pPr algn="just">
                        <a:lnSpc>
                          <a:spcPct val="150000"/>
                        </a:lnSpc>
                        <a:spcAft>
                          <a:spcPts val="1000"/>
                        </a:spcAft>
                      </a:pPr>
                      <a:r>
                        <a:rPr lang="es-ES" sz="1200">
                          <a:effectLst/>
                        </a:rPr>
                        <a:t> 84 dB dinámico</a:t>
                      </a:r>
                      <a:endParaRPr lang="es-EC" sz="1200">
                        <a:effectLst/>
                        <a:latin typeface="Times New Roman"/>
                        <a:ea typeface="Calibri"/>
                        <a:cs typeface="Times New Roman"/>
                      </a:endParaRPr>
                    </a:p>
                  </a:txBody>
                  <a:tcPr marL="68580" marR="68580" marT="0" marB="0"/>
                </a:tc>
              </a:tr>
              <a:tr h="947036">
                <a:tc>
                  <a:txBody>
                    <a:bodyPr/>
                    <a:lstStyle/>
                    <a:p>
                      <a:pPr algn="just">
                        <a:lnSpc>
                          <a:spcPct val="150000"/>
                        </a:lnSpc>
                        <a:spcAft>
                          <a:spcPts val="1000"/>
                        </a:spcAft>
                      </a:pPr>
                      <a:r>
                        <a:rPr lang="es-ES" sz="1200" dirty="0">
                          <a:effectLst/>
                        </a:rPr>
                        <a:t>Frecuencia</a:t>
                      </a:r>
                      <a:endParaRPr lang="es-EC" sz="1200" dirty="0">
                        <a:effectLst/>
                        <a:latin typeface="Times New Roman"/>
                        <a:ea typeface="Calibri"/>
                        <a:cs typeface="Times New Roman"/>
                      </a:endParaRPr>
                    </a:p>
                  </a:txBody>
                  <a:tcPr marL="68580" marR="68580" marT="0" marB="0"/>
                </a:tc>
                <a:tc>
                  <a:txBody>
                    <a:bodyPr/>
                    <a:lstStyle/>
                    <a:p>
                      <a:pPr algn="just">
                        <a:lnSpc>
                          <a:spcPct val="150000"/>
                        </a:lnSpc>
                        <a:spcAft>
                          <a:spcPts val="1000"/>
                        </a:spcAft>
                      </a:pPr>
                      <a:r>
                        <a:rPr lang="es-ES" sz="1200" dirty="0">
                          <a:effectLst/>
                        </a:rPr>
                        <a:t> 4 – 12 KHz (Ancho de banda de voz)</a:t>
                      </a:r>
                      <a:endParaRPr lang="es-EC" sz="1200" dirty="0">
                        <a:effectLst/>
                        <a:latin typeface="Times New Roman"/>
                        <a:ea typeface="Calibri"/>
                        <a:cs typeface="Times New Roman"/>
                      </a:endParaRPr>
                    </a:p>
                  </a:txBody>
                  <a:tcPr marL="68580" marR="68580" marT="0" marB="0"/>
                </a:tc>
              </a:tr>
              <a:tr h="947036">
                <a:tc>
                  <a:txBody>
                    <a:bodyPr/>
                    <a:lstStyle/>
                    <a:p>
                      <a:pPr algn="just">
                        <a:lnSpc>
                          <a:spcPct val="150000"/>
                        </a:lnSpc>
                        <a:spcAft>
                          <a:spcPts val="1000"/>
                        </a:spcAft>
                      </a:pPr>
                      <a:r>
                        <a:rPr lang="es-ES" sz="1200">
                          <a:effectLst/>
                        </a:rPr>
                        <a:t>Ganancia de entrada programable</a:t>
                      </a:r>
                      <a:endParaRPr lang="es-EC" sz="1200">
                        <a:effectLst/>
                        <a:latin typeface="Times New Roman"/>
                        <a:ea typeface="Calibri"/>
                        <a:cs typeface="Times New Roman"/>
                      </a:endParaRPr>
                    </a:p>
                  </a:txBody>
                  <a:tcPr marL="68580" marR="68580" marT="0" marB="0"/>
                </a:tc>
                <a:tc>
                  <a:txBody>
                    <a:bodyPr/>
                    <a:lstStyle/>
                    <a:p>
                      <a:pPr algn="just">
                        <a:lnSpc>
                          <a:spcPct val="150000"/>
                        </a:lnSpc>
                        <a:spcAft>
                          <a:spcPts val="1000"/>
                        </a:spcAft>
                      </a:pPr>
                      <a:r>
                        <a:rPr lang="es-ES" sz="1200" dirty="0">
                          <a:effectLst/>
                        </a:rPr>
                        <a:t> -34.5 dB hasta 12 dB</a:t>
                      </a:r>
                      <a:endParaRPr lang="es-EC" sz="1200" dirty="0">
                        <a:effectLst/>
                        <a:latin typeface="Times New Roman"/>
                        <a:ea typeface="Calibri"/>
                        <a:cs typeface="Times New Roman"/>
                      </a:endParaRPr>
                    </a:p>
                  </a:txBody>
                  <a:tcPr marL="68580" marR="68580" marT="0" marB="0"/>
                </a:tc>
              </a:tr>
              <a:tr h="774471">
                <a:tc>
                  <a:txBody>
                    <a:bodyPr/>
                    <a:lstStyle/>
                    <a:p>
                      <a:pPr algn="just">
                        <a:lnSpc>
                          <a:spcPct val="150000"/>
                        </a:lnSpc>
                        <a:spcAft>
                          <a:spcPts val="1000"/>
                        </a:spcAft>
                      </a:pPr>
                      <a:r>
                        <a:rPr lang="es-ES" sz="1200" dirty="0">
                          <a:effectLst/>
                        </a:rPr>
                        <a:t>Ganancia de salida programable</a:t>
                      </a:r>
                      <a:endParaRPr lang="es-EC" sz="1200" dirty="0">
                        <a:effectLst/>
                        <a:latin typeface="Times New Roman"/>
                        <a:ea typeface="Calibri"/>
                        <a:cs typeface="Times New Roman"/>
                      </a:endParaRPr>
                    </a:p>
                  </a:txBody>
                  <a:tcPr marL="68580" marR="68580" marT="0" marB="0"/>
                </a:tc>
                <a:tc>
                  <a:txBody>
                    <a:bodyPr/>
                    <a:lstStyle/>
                    <a:p>
                      <a:pPr algn="just">
                        <a:lnSpc>
                          <a:spcPct val="150000"/>
                        </a:lnSpc>
                        <a:spcAft>
                          <a:spcPts val="1000"/>
                        </a:spcAft>
                      </a:pPr>
                      <a:r>
                        <a:rPr lang="es-ES" sz="1200" dirty="0">
                          <a:effectLst/>
                        </a:rPr>
                        <a:t> -34.5 dB hasta 12 dB</a:t>
                      </a:r>
                      <a:endParaRPr lang="es-EC" sz="1200" dirty="0">
                        <a:effectLst/>
                        <a:latin typeface="Times New Roman"/>
                        <a:ea typeface="Calibri"/>
                        <a:cs typeface="Times New Roman"/>
                      </a:endParaRPr>
                    </a:p>
                  </a:txBody>
                  <a:tcPr marL="68580" marR="68580" marT="0" marB="0"/>
                </a:tc>
              </a:tr>
              <a:tr h="719019">
                <a:tc>
                  <a:txBody>
                    <a:bodyPr/>
                    <a:lstStyle/>
                    <a:p>
                      <a:pPr algn="just">
                        <a:lnSpc>
                          <a:spcPct val="150000"/>
                        </a:lnSpc>
                        <a:spcAft>
                          <a:spcPts val="1000"/>
                        </a:spcAft>
                      </a:pPr>
                      <a:r>
                        <a:rPr lang="es-ES" sz="1200">
                          <a:effectLst/>
                        </a:rPr>
                        <a:t>Soporta audífonos de </a:t>
                      </a:r>
                      <a:endParaRPr lang="es-EC" sz="1200">
                        <a:effectLst/>
                        <a:latin typeface="Times New Roman"/>
                        <a:ea typeface="Calibri"/>
                        <a:cs typeface="Times New Roman"/>
                      </a:endParaRPr>
                    </a:p>
                  </a:txBody>
                  <a:tcPr marL="68580" marR="68580" marT="0" marB="0"/>
                </a:tc>
                <a:tc>
                  <a:txBody>
                    <a:bodyPr/>
                    <a:lstStyle/>
                    <a:p>
                      <a:pPr algn="just">
                        <a:lnSpc>
                          <a:spcPct val="150000"/>
                        </a:lnSpc>
                        <a:spcAft>
                          <a:spcPts val="1000"/>
                        </a:spcAft>
                      </a:pPr>
                      <a:r>
                        <a:rPr lang="es-ES" sz="1200">
                          <a:effectLst/>
                        </a:rPr>
                        <a:t>32 Ω</a:t>
                      </a:r>
                      <a:endParaRPr lang="es-EC" sz="1200">
                        <a:effectLst/>
                        <a:latin typeface="Times New Roman"/>
                        <a:ea typeface="Calibri"/>
                        <a:cs typeface="Times New Roman"/>
                      </a:endParaRPr>
                    </a:p>
                  </a:txBody>
                  <a:tcPr marL="68580" marR="68580" marT="0" marB="0"/>
                </a:tc>
              </a:tr>
              <a:tr h="719019">
                <a:tc>
                  <a:txBody>
                    <a:bodyPr/>
                    <a:lstStyle/>
                    <a:p>
                      <a:pPr algn="just">
                        <a:lnSpc>
                          <a:spcPct val="150000"/>
                        </a:lnSpc>
                        <a:spcAft>
                          <a:spcPts val="1000"/>
                        </a:spcAft>
                      </a:pPr>
                      <a:r>
                        <a:rPr lang="es-ES" sz="1200">
                          <a:effectLst/>
                        </a:rPr>
                        <a:t>Fuente de alimentación</a:t>
                      </a:r>
                      <a:endParaRPr lang="es-EC" sz="1200">
                        <a:effectLst/>
                        <a:latin typeface="Times New Roman"/>
                        <a:ea typeface="Calibri"/>
                        <a:cs typeface="Times New Roman"/>
                      </a:endParaRPr>
                    </a:p>
                  </a:txBody>
                  <a:tcPr marL="68580" marR="68580" marT="0" marB="0"/>
                </a:tc>
                <a:tc>
                  <a:txBody>
                    <a:bodyPr/>
                    <a:lstStyle/>
                    <a:p>
                      <a:pPr algn="just">
                        <a:lnSpc>
                          <a:spcPct val="150000"/>
                        </a:lnSpc>
                        <a:spcAft>
                          <a:spcPts val="1000"/>
                        </a:spcAft>
                      </a:pPr>
                      <a:r>
                        <a:rPr lang="es-ES" sz="1200" dirty="0">
                          <a:effectLst/>
                        </a:rPr>
                        <a:t>3.3 – 5 </a:t>
                      </a:r>
                      <a:r>
                        <a:rPr lang="es-ES" sz="1200" dirty="0" err="1">
                          <a:effectLst/>
                        </a:rPr>
                        <a:t>Vdc</a:t>
                      </a:r>
                      <a:endParaRPr lang="es-EC" sz="1200" dirty="0">
                        <a:effectLst/>
                        <a:latin typeface="Times New Roman"/>
                        <a:ea typeface="Calibri"/>
                        <a:cs typeface="Times New Roman"/>
                      </a:endParaRPr>
                    </a:p>
                  </a:txBody>
                  <a:tcPr marL="68580" marR="68580" marT="0" marB="0"/>
                </a:tc>
              </a:tr>
            </a:tbl>
          </a:graphicData>
        </a:graphic>
      </p:graphicFrame>
      <p:pic>
        <p:nvPicPr>
          <p:cNvPr id="2150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2204864"/>
            <a:ext cx="4577077" cy="2358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70280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smtClean="0"/>
              <a:t>DISEÑO E IMPLEMETACION DEL PROTOTIPO ELECTRÓNICO</a:t>
            </a:r>
            <a:endParaRPr lang="es-EC" sz="3200" b="1" dirty="0"/>
          </a:p>
        </p:txBody>
      </p:sp>
      <p:sp>
        <p:nvSpPr>
          <p:cNvPr id="7" name="2 Subtítulo"/>
          <p:cNvSpPr txBox="1">
            <a:spLocks/>
          </p:cNvSpPr>
          <p:nvPr/>
        </p:nvSpPr>
        <p:spPr>
          <a:xfrm>
            <a:off x="1" y="1052736"/>
            <a:ext cx="4139952" cy="521779"/>
          </a:xfrm>
          <a:prstGeom prst="rect">
            <a:avLst/>
          </a:prstGeom>
        </p:spPr>
        <p:txBody>
          <a:bodyPr vert="horz" lIns="91440" tIns="45720" rIns="91440" bIns="45720" rtlCol="0">
            <a:normAutofit fontScale="62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gn="just">
              <a:lnSpc>
                <a:spcPct val="90000"/>
              </a:lnSpc>
            </a:pPr>
            <a:endParaRPr lang="es-EC" sz="2600" b="1" dirty="0" smtClean="0">
              <a:solidFill>
                <a:schemeClr val="accent1">
                  <a:lumMod val="50000"/>
                </a:schemeClr>
              </a:solidFill>
            </a:endParaRPr>
          </a:p>
          <a:p>
            <a:pPr marL="114300" indent="0" algn="just">
              <a:lnSpc>
                <a:spcPct val="90000"/>
              </a:lnSpc>
              <a:buNone/>
            </a:pPr>
            <a:r>
              <a:rPr lang="es-EC" sz="2800" b="1" dirty="0" smtClean="0">
                <a:solidFill>
                  <a:schemeClr val="accent1">
                    <a:lumMod val="50000"/>
                  </a:schemeClr>
                </a:solidFill>
              </a:rPr>
              <a:t>LM4865</a:t>
            </a:r>
          </a:p>
        </p:txBody>
      </p:sp>
      <p:sp>
        <p:nvSpPr>
          <p:cNvPr id="8" name="7 Rectángulo"/>
          <p:cNvSpPr/>
          <p:nvPr/>
        </p:nvSpPr>
        <p:spPr>
          <a:xfrm>
            <a:off x="395536" y="2132856"/>
            <a:ext cx="3087216" cy="2800767"/>
          </a:xfrm>
          <a:prstGeom prst="rect">
            <a:avLst/>
          </a:prstGeom>
        </p:spPr>
        <p:txBody>
          <a:bodyPr wrap="square">
            <a:spAutoFit/>
          </a:bodyPr>
          <a:lstStyle/>
          <a:p>
            <a:r>
              <a:rPr lang="es-EC" sz="2200" dirty="0" smtClean="0">
                <a:solidFill>
                  <a:schemeClr val="accent1">
                    <a:lumMod val="50000"/>
                  </a:schemeClr>
                </a:solidFill>
              </a:rPr>
              <a:t>El </a:t>
            </a:r>
            <a:r>
              <a:rPr lang="es-EC" sz="2200" dirty="0">
                <a:solidFill>
                  <a:schemeClr val="accent1">
                    <a:lumMod val="50000"/>
                  </a:schemeClr>
                </a:solidFill>
              </a:rPr>
              <a:t>integrado LM4865 el cual es un puente de audio monofónico de bajo consumo de corriente a 0.7 </a:t>
            </a:r>
            <a:r>
              <a:rPr lang="es-EC" sz="2200" dirty="0" err="1">
                <a:solidFill>
                  <a:schemeClr val="accent1">
                    <a:lumMod val="50000"/>
                  </a:schemeClr>
                </a:solidFill>
              </a:rPr>
              <a:t>uA</a:t>
            </a:r>
            <a:r>
              <a:rPr lang="es-EC" sz="2200" dirty="0">
                <a:solidFill>
                  <a:schemeClr val="accent1">
                    <a:lumMod val="50000"/>
                  </a:schemeClr>
                </a:solidFill>
              </a:rPr>
              <a:t> al no estar activado, con control de voltaje DC para el volumen</a:t>
            </a:r>
          </a:p>
        </p:txBody>
      </p:sp>
      <p:pic>
        <p:nvPicPr>
          <p:cNvPr id="9" name="8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2752" y="1585897"/>
            <a:ext cx="4887912" cy="3687133"/>
          </a:xfrm>
          <a:prstGeom prst="rect">
            <a:avLst/>
          </a:prstGeom>
          <a:noFill/>
          <a:ln>
            <a:noFill/>
          </a:ln>
        </p:spPr>
      </p:pic>
    </p:spTree>
    <p:extLst>
      <p:ext uri="{BB962C8B-B14F-4D97-AF65-F5344CB8AC3E}">
        <p14:creationId xmlns:p14="http://schemas.microsoft.com/office/powerpoint/2010/main" val="28504292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smtClean="0"/>
              <a:t>DISEÑO E IMPLEMETACION DEL PROTOTIPO ELECTRÓNICO</a:t>
            </a:r>
            <a:endParaRPr lang="es-EC" sz="3200" b="1" dirty="0"/>
          </a:p>
        </p:txBody>
      </p:sp>
      <p:sp>
        <p:nvSpPr>
          <p:cNvPr id="7" name="2 Subtítulo"/>
          <p:cNvSpPr txBox="1">
            <a:spLocks/>
          </p:cNvSpPr>
          <p:nvPr/>
        </p:nvSpPr>
        <p:spPr>
          <a:xfrm>
            <a:off x="1" y="1052736"/>
            <a:ext cx="4139952" cy="521779"/>
          </a:xfrm>
          <a:prstGeom prst="rect">
            <a:avLst/>
          </a:prstGeom>
        </p:spPr>
        <p:txBody>
          <a:bodyPr vert="horz" lIns="91440" tIns="45720" rIns="91440" bIns="45720" rtlCol="0">
            <a:normAutofit fontScale="62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gn="just">
              <a:lnSpc>
                <a:spcPct val="90000"/>
              </a:lnSpc>
            </a:pPr>
            <a:endParaRPr lang="es-EC" sz="2600" b="1" dirty="0" smtClean="0">
              <a:solidFill>
                <a:schemeClr val="accent1">
                  <a:lumMod val="50000"/>
                </a:schemeClr>
              </a:solidFill>
            </a:endParaRPr>
          </a:p>
          <a:p>
            <a:pPr marL="114300" indent="0" algn="just">
              <a:lnSpc>
                <a:spcPct val="90000"/>
              </a:lnSpc>
              <a:buNone/>
            </a:pPr>
            <a:r>
              <a:rPr lang="es-EC" sz="2800" b="1" dirty="0" smtClean="0">
                <a:solidFill>
                  <a:schemeClr val="accent1">
                    <a:lumMod val="50000"/>
                  </a:schemeClr>
                </a:solidFill>
              </a:rPr>
              <a:t>Almacenamiento de datos</a:t>
            </a:r>
          </a:p>
        </p:txBody>
      </p:sp>
      <p:sp>
        <p:nvSpPr>
          <p:cNvPr id="8" name="7 Rectángulo"/>
          <p:cNvSpPr/>
          <p:nvPr/>
        </p:nvSpPr>
        <p:spPr>
          <a:xfrm>
            <a:off x="395536" y="2132856"/>
            <a:ext cx="3087216" cy="430887"/>
          </a:xfrm>
          <a:prstGeom prst="rect">
            <a:avLst/>
          </a:prstGeom>
        </p:spPr>
        <p:txBody>
          <a:bodyPr wrap="square">
            <a:spAutoFit/>
          </a:bodyPr>
          <a:lstStyle/>
          <a:p>
            <a:endParaRPr lang="es-EC" sz="2200" dirty="0">
              <a:solidFill>
                <a:schemeClr val="accent1">
                  <a:lumMod val="50000"/>
                </a:schemeClr>
              </a:solidFill>
            </a:endParaRPr>
          </a:p>
        </p:txBody>
      </p:sp>
      <p:sp>
        <p:nvSpPr>
          <p:cNvPr id="2" name="1 Rectángulo"/>
          <p:cNvSpPr/>
          <p:nvPr/>
        </p:nvSpPr>
        <p:spPr>
          <a:xfrm>
            <a:off x="4860032" y="1052736"/>
            <a:ext cx="2808312" cy="1785104"/>
          </a:xfrm>
          <a:prstGeom prst="rect">
            <a:avLst/>
          </a:prstGeom>
        </p:spPr>
        <p:txBody>
          <a:bodyPr wrap="square">
            <a:spAutoFit/>
          </a:bodyPr>
          <a:lstStyle/>
          <a:p>
            <a:r>
              <a:rPr lang="es-ES" sz="2200" dirty="0">
                <a:solidFill>
                  <a:schemeClr val="accent1">
                    <a:lumMod val="50000"/>
                  </a:schemeClr>
                </a:solidFill>
              </a:rPr>
              <a:t>Los mensajes audibles del equipo ocupan una cantidad de memoria bastante </a:t>
            </a:r>
            <a:r>
              <a:rPr lang="es-ES" sz="2200" dirty="0" smtClean="0">
                <a:solidFill>
                  <a:schemeClr val="accent1">
                    <a:lumMod val="50000"/>
                  </a:schemeClr>
                </a:solidFill>
              </a:rPr>
              <a:t>grande alrededor de 1 a 2KB</a:t>
            </a:r>
            <a:endParaRPr lang="es-EC" sz="2200" dirty="0">
              <a:solidFill>
                <a:schemeClr val="accent1">
                  <a:lumMod val="50000"/>
                </a:schemeClr>
              </a:solidFill>
            </a:endParaRPr>
          </a:p>
        </p:txBody>
      </p:sp>
      <p:pic>
        <p:nvPicPr>
          <p:cNvPr id="10" name="9 Imagen" descr="Descripción: sdCard.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916832"/>
            <a:ext cx="2016224" cy="2808312"/>
          </a:xfrm>
          <a:prstGeom prst="rect">
            <a:avLst/>
          </a:prstGeom>
          <a:noFill/>
          <a:ln>
            <a:noFill/>
          </a:ln>
        </p:spPr>
      </p:pic>
      <p:sp>
        <p:nvSpPr>
          <p:cNvPr id="11" name="10 Rectángulo"/>
          <p:cNvSpPr/>
          <p:nvPr/>
        </p:nvSpPr>
        <p:spPr>
          <a:xfrm>
            <a:off x="366371" y="4903932"/>
            <a:ext cx="5040560" cy="584775"/>
          </a:xfrm>
          <a:prstGeom prst="rect">
            <a:avLst/>
          </a:prstGeom>
        </p:spPr>
        <p:txBody>
          <a:bodyPr wrap="square">
            <a:spAutoFit/>
          </a:bodyPr>
          <a:lstStyle/>
          <a:p>
            <a:r>
              <a:rPr lang="es-EC" sz="1600" dirty="0" smtClean="0">
                <a:solidFill>
                  <a:schemeClr val="accent1">
                    <a:lumMod val="50000"/>
                  </a:schemeClr>
                </a:solidFill>
              </a:rPr>
              <a:t>SD-CARD</a:t>
            </a:r>
          </a:p>
          <a:p>
            <a:r>
              <a:rPr lang="es-EC" sz="1600" dirty="0" smtClean="0">
                <a:solidFill>
                  <a:schemeClr val="accent1">
                    <a:lumMod val="50000"/>
                  </a:schemeClr>
                </a:solidFill>
              </a:rPr>
              <a:t>Modo </a:t>
            </a:r>
            <a:r>
              <a:rPr lang="es-EC" sz="1600" dirty="0">
                <a:solidFill>
                  <a:schemeClr val="accent1">
                    <a:lumMod val="50000"/>
                  </a:schemeClr>
                </a:solidFill>
              </a:rPr>
              <a:t>SPI (Serial </a:t>
            </a:r>
            <a:r>
              <a:rPr lang="es-EC" sz="1600" dirty="0" err="1">
                <a:solidFill>
                  <a:schemeClr val="accent1">
                    <a:lumMod val="50000"/>
                  </a:schemeClr>
                </a:solidFill>
              </a:rPr>
              <a:t>Peripheral</a:t>
            </a:r>
            <a:r>
              <a:rPr lang="es-EC" sz="1600" dirty="0">
                <a:solidFill>
                  <a:schemeClr val="accent1">
                    <a:lumMod val="50000"/>
                  </a:schemeClr>
                </a:solidFill>
              </a:rPr>
              <a:t> </a:t>
            </a:r>
            <a:r>
              <a:rPr lang="es-EC" sz="1600" dirty="0" smtClean="0">
                <a:solidFill>
                  <a:schemeClr val="accent1">
                    <a:lumMod val="50000"/>
                  </a:schemeClr>
                </a:solidFill>
              </a:rPr>
              <a:t>Interface)</a:t>
            </a:r>
            <a:endParaRPr lang="es-EC" sz="1600" dirty="0">
              <a:solidFill>
                <a:schemeClr val="accent1">
                  <a:lumMod val="50000"/>
                </a:schemeClr>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448977747"/>
              </p:ext>
            </p:extLst>
          </p:nvPr>
        </p:nvGraphicFramePr>
        <p:xfrm>
          <a:off x="4139953" y="3168845"/>
          <a:ext cx="3934308" cy="3068466"/>
        </p:xfrm>
        <a:graphic>
          <a:graphicData uri="http://schemas.openxmlformats.org/drawingml/2006/table">
            <a:tbl>
              <a:tblPr firstRow="1" firstCol="1" bandRow="1">
                <a:tableStyleId>{5C22544A-7EE6-4342-B048-85BDC9FD1C3A}</a:tableStyleId>
              </a:tblPr>
              <a:tblGrid>
                <a:gridCol w="1875658"/>
                <a:gridCol w="2058650"/>
              </a:tblGrid>
              <a:tr h="430997">
                <a:tc>
                  <a:txBody>
                    <a:bodyPr/>
                    <a:lstStyle/>
                    <a:p>
                      <a:pPr algn="just">
                        <a:lnSpc>
                          <a:spcPct val="150000"/>
                        </a:lnSpc>
                        <a:spcAft>
                          <a:spcPts val="1000"/>
                        </a:spcAft>
                      </a:pPr>
                      <a:r>
                        <a:rPr lang="es-ES" sz="1200" dirty="0">
                          <a:effectLst/>
                        </a:rPr>
                        <a:t>Capacidad</a:t>
                      </a:r>
                      <a:endParaRPr lang="es-EC" sz="1200" dirty="0">
                        <a:effectLst/>
                        <a:latin typeface="Times New Roman"/>
                        <a:ea typeface="Calibri"/>
                        <a:cs typeface="Times New Roman"/>
                      </a:endParaRPr>
                    </a:p>
                  </a:txBody>
                  <a:tcPr marL="68580" marR="68580" marT="0" marB="0"/>
                </a:tc>
                <a:tc>
                  <a:txBody>
                    <a:bodyPr/>
                    <a:lstStyle/>
                    <a:p>
                      <a:pPr algn="just">
                        <a:lnSpc>
                          <a:spcPct val="150000"/>
                        </a:lnSpc>
                        <a:spcAft>
                          <a:spcPts val="1000"/>
                        </a:spcAft>
                      </a:pPr>
                      <a:r>
                        <a:rPr lang="es-ES" sz="1200">
                          <a:effectLst/>
                        </a:rPr>
                        <a:t>1 MB – 2 GB</a:t>
                      </a:r>
                      <a:endParaRPr lang="es-EC" sz="1200">
                        <a:effectLst/>
                        <a:latin typeface="Times New Roman"/>
                        <a:ea typeface="Calibri"/>
                        <a:cs typeface="Times New Roman"/>
                      </a:endParaRPr>
                    </a:p>
                  </a:txBody>
                  <a:tcPr marL="68580" marR="68580" marT="0" marB="0"/>
                </a:tc>
              </a:tr>
              <a:tr h="430997">
                <a:tc>
                  <a:txBody>
                    <a:bodyPr/>
                    <a:lstStyle/>
                    <a:p>
                      <a:pPr algn="just">
                        <a:lnSpc>
                          <a:spcPct val="150000"/>
                        </a:lnSpc>
                        <a:spcAft>
                          <a:spcPts val="1000"/>
                        </a:spcAft>
                      </a:pPr>
                      <a:r>
                        <a:rPr lang="es-ES" sz="1200">
                          <a:effectLst/>
                        </a:rPr>
                        <a:t>Dimensiones</a:t>
                      </a:r>
                      <a:endParaRPr lang="es-EC" sz="1200">
                        <a:effectLst/>
                        <a:latin typeface="Times New Roman"/>
                        <a:ea typeface="Calibri"/>
                        <a:cs typeface="Times New Roman"/>
                      </a:endParaRPr>
                    </a:p>
                  </a:txBody>
                  <a:tcPr marL="68580" marR="68580" marT="0" marB="0"/>
                </a:tc>
                <a:tc>
                  <a:txBody>
                    <a:bodyPr/>
                    <a:lstStyle/>
                    <a:p>
                      <a:pPr algn="just">
                        <a:lnSpc>
                          <a:spcPct val="150000"/>
                        </a:lnSpc>
                        <a:spcAft>
                          <a:spcPts val="1000"/>
                        </a:spcAft>
                      </a:pPr>
                      <a:r>
                        <a:rPr lang="es-ES" sz="1200">
                          <a:effectLst/>
                        </a:rPr>
                        <a:t>SD Standard 32 × 24 × 2.1 mm</a:t>
                      </a:r>
                      <a:endParaRPr lang="es-EC" sz="1200">
                        <a:effectLst/>
                        <a:latin typeface="Times New Roman"/>
                        <a:ea typeface="Calibri"/>
                        <a:cs typeface="Times New Roman"/>
                      </a:endParaRPr>
                    </a:p>
                  </a:txBody>
                  <a:tcPr marL="68580" marR="68580" marT="0" marB="0"/>
                </a:tc>
              </a:tr>
              <a:tr h="430997">
                <a:tc>
                  <a:txBody>
                    <a:bodyPr/>
                    <a:lstStyle/>
                    <a:p>
                      <a:pPr algn="just">
                        <a:lnSpc>
                          <a:spcPct val="150000"/>
                        </a:lnSpc>
                        <a:spcAft>
                          <a:spcPts val="1000"/>
                        </a:spcAft>
                      </a:pPr>
                      <a:r>
                        <a:rPr lang="es-ES" sz="1200">
                          <a:effectLst/>
                        </a:rPr>
                        <a:t>Peso</a:t>
                      </a:r>
                      <a:endParaRPr lang="es-EC" sz="1200">
                        <a:effectLst/>
                        <a:latin typeface="Times New Roman"/>
                        <a:ea typeface="Calibri"/>
                        <a:cs typeface="Times New Roman"/>
                      </a:endParaRPr>
                    </a:p>
                  </a:txBody>
                  <a:tcPr marL="68580" marR="68580" marT="0" marB="0"/>
                </a:tc>
                <a:tc>
                  <a:txBody>
                    <a:bodyPr/>
                    <a:lstStyle/>
                    <a:p>
                      <a:pPr algn="just">
                        <a:lnSpc>
                          <a:spcPct val="150000"/>
                        </a:lnSpc>
                        <a:spcAft>
                          <a:spcPts val="1000"/>
                        </a:spcAft>
                      </a:pPr>
                      <a:r>
                        <a:rPr lang="es-ES" sz="1200">
                          <a:effectLst/>
                        </a:rPr>
                        <a:t>Standard 2.0 g</a:t>
                      </a:r>
                      <a:endParaRPr lang="es-EC" sz="1200">
                        <a:effectLst/>
                        <a:latin typeface="Times New Roman"/>
                        <a:ea typeface="Calibri"/>
                        <a:cs typeface="Times New Roman"/>
                      </a:endParaRPr>
                    </a:p>
                  </a:txBody>
                  <a:tcPr marL="68580" marR="68580" marT="0" marB="0"/>
                </a:tc>
              </a:tr>
              <a:tr h="430997">
                <a:tc>
                  <a:txBody>
                    <a:bodyPr/>
                    <a:lstStyle/>
                    <a:p>
                      <a:pPr algn="just">
                        <a:lnSpc>
                          <a:spcPct val="150000"/>
                        </a:lnSpc>
                        <a:spcAft>
                          <a:spcPts val="1000"/>
                        </a:spcAft>
                      </a:pPr>
                      <a:r>
                        <a:rPr lang="es-ES" sz="1200">
                          <a:effectLst/>
                        </a:rPr>
                        <a:t>Fuente de alimentación</a:t>
                      </a:r>
                      <a:endParaRPr lang="es-EC" sz="1200">
                        <a:effectLst/>
                        <a:latin typeface="Times New Roman"/>
                        <a:ea typeface="Calibri"/>
                        <a:cs typeface="Times New Roman"/>
                      </a:endParaRPr>
                    </a:p>
                  </a:txBody>
                  <a:tcPr marL="68580" marR="68580" marT="0" marB="0"/>
                </a:tc>
                <a:tc>
                  <a:txBody>
                    <a:bodyPr/>
                    <a:lstStyle/>
                    <a:p>
                      <a:pPr algn="just">
                        <a:lnSpc>
                          <a:spcPct val="150000"/>
                        </a:lnSpc>
                        <a:spcAft>
                          <a:spcPts val="1000"/>
                        </a:spcAft>
                      </a:pPr>
                      <a:r>
                        <a:rPr lang="es-ES" sz="1200">
                          <a:effectLst/>
                        </a:rPr>
                        <a:t>3.3 Vdc</a:t>
                      </a:r>
                      <a:endParaRPr lang="es-EC" sz="1200">
                        <a:effectLst/>
                        <a:latin typeface="Times New Roman"/>
                        <a:ea typeface="Calibri"/>
                        <a:cs typeface="Times New Roman"/>
                      </a:endParaRPr>
                    </a:p>
                  </a:txBody>
                  <a:tcPr marL="68580" marR="68580" marT="0" marB="0"/>
                </a:tc>
              </a:tr>
              <a:tr h="430997">
                <a:tc>
                  <a:txBody>
                    <a:bodyPr/>
                    <a:lstStyle/>
                    <a:p>
                      <a:pPr algn="just">
                        <a:lnSpc>
                          <a:spcPct val="150000"/>
                        </a:lnSpc>
                        <a:spcAft>
                          <a:spcPts val="1000"/>
                        </a:spcAft>
                      </a:pPr>
                      <a:r>
                        <a:rPr lang="es-ES" sz="1200">
                          <a:effectLst/>
                        </a:rPr>
                        <a:t>Conector</a:t>
                      </a:r>
                      <a:endParaRPr lang="es-EC" sz="1200">
                        <a:effectLst/>
                        <a:latin typeface="Times New Roman"/>
                        <a:ea typeface="Calibri"/>
                        <a:cs typeface="Times New Roman"/>
                      </a:endParaRPr>
                    </a:p>
                  </a:txBody>
                  <a:tcPr marL="68580" marR="68580" marT="0" marB="0"/>
                </a:tc>
                <a:tc>
                  <a:txBody>
                    <a:bodyPr/>
                    <a:lstStyle/>
                    <a:p>
                      <a:pPr algn="just">
                        <a:lnSpc>
                          <a:spcPct val="150000"/>
                        </a:lnSpc>
                        <a:spcAft>
                          <a:spcPts val="1000"/>
                        </a:spcAft>
                      </a:pPr>
                      <a:r>
                        <a:rPr lang="es-ES" sz="1200" dirty="0">
                          <a:effectLst/>
                        </a:rPr>
                        <a:t>SD estándar</a:t>
                      </a:r>
                      <a:endParaRPr lang="es-EC" sz="1200" dirty="0">
                        <a:effectLst/>
                        <a:latin typeface="Times New Roman"/>
                        <a:ea typeface="Calibri"/>
                        <a:cs typeface="Times New Roman"/>
                      </a:endParaRPr>
                    </a:p>
                  </a:txBody>
                  <a:tcPr marL="68580" marR="68580" marT="0" marB="0"/>
                </a:tc>
              </a:tr>
              <a:tr h="913481">
                <a:tc>
                  <a:txBody>
                    <a:bodyPr/>
                    <a:lstStyle/>
                    <a:p>
                      <a:pPr algn="just">
                        <a:lnSpc>
                          <a:spcPct val="150000"/>
                        </a:lnSpc>
                        <a:spcAft>
                          <a:spcPts val="1000"/>
                        </a:spcAft>
                      </a:pPr>
                      <a:r>
                        <a:rPr lang="es-ES" sz="1200" dirty="0">
                          <a:effectLst/>
                        </a:rPr>
                        <a:t>Velocidad de transferencia</a:t>
                      </a:r>
                      <a:endParaRPr lang="es-EC" sz="1200" dirty="0">
                        <a:effectLst/>
                        <a:latin typeface="Times New Roman"/>
                        <a:ea typeface="Calibri"/>
                        <a:cs typeface="Times New Roman"/>
                      </a:endParaRPr>
                    </a:p>
                  </a:txBody>
                  <a:tcPr marL="68580" marR="68580" marT="0" marB="0"/>
                </a:tc>
                <a:tc>
                  <a:txBody>
                    <a:bodyPr/>
                    <a:lstStyle/>
                    <a:p>
                      <a:pPr algn="just">
                        <a:lnSpc>
                          <a:spcPct val="150000"/>
                        </a:lnSpc>
                        <a:spcAft>
                          <a:spcPts val="0"/>
                        </a:spcAft>
                      </a:pPr>
                      <a:r>
                        <a:rPr lang="en-US" sz="1200" dirty="0" err="1">
                          <a:effectLst/>
                        </a:rPr>
                        <a:t>Modo</a:t>
                      </a:r>
                      <a:r>
                        <a:rPr lang="en-US" sz="1200" dirty="0">
                          <a:effectLst/>
                        </a:rPr>
                        <a:t> SD: 832 Mbit/s</a:t>
                      </a:r>
                      <a:endParaRPr lang="es-EC" sz="1200" dirty="0">
                        <a:effectLst/>
                      </a:endParaRPr>
                    </a:p>
                    <a:p>
                      <a:pPr algn="just">
                        <a:lnSpc>
                          <a:spcPct val="150000"/>
                        </a:lnSpc>
                        <a:spcAft>
                          <a:spcPts val="1000"/>
                        </a:spcAft>
                      </a:pPr>
                      <a:r>
                        <a:rPr lang="en-US" sz="1200" dirty="0" err="1">
                          <a:effectLst/>
                        </a:rPr>
                        <a:t>Modo</a:t>
                      </a:r>
                      <a:r>
                        <a:rPr lang="en-US" sz="1200" dirty="0">
                          <a:effectLst/>
                        </a:rPr>
                        <a:t> SPI: 50 Mbit/s</a:t>
                      </a:r>
                      <a:endParaRPr lang="es-EC" sz="1200" dirty="0">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727249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smtClean="0"/>
              <a:t>DISEÑO E IMPLEMETACION DEL PROTOTIPO ELECTRÓNICO</a:t>
            </a:r>
            <a:endParaRPr lang="es-EC" sz="3200" b="1" dirty="0"/>
          </a:p>
        </p:txBody>
      </p:sp>
      <p:sp>
        <p:nvSpPr>
          <p:cNvPr id="7" name="2 Subtítulo"/>
          <p:cNvSpPr txBox="1">
            <a:spLocks/>
          </p:cNvSpPr>
          <p:nvPr/>
        </p:nvSpPr>
        <p:spPr>
          <a:xfrm>
            <a:off x="1" y="1052736"/>
            <a:ext cx="4139952" cy="521779"/>
          </a:xfrm>
          <a:prstGeom prst="rect">
            <a:avLst/>
          </a:prstGeom>
        </p:spPr>
        <p:txBody>
          <a:bodyPr vert="horz" lIns="91440" tIns="45720" rIns="91440" bIns="45720" rtlCol="0">
            <a:normAutofit fontScale="62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just">
              <a:lnSpc>
                <a:spcPct val="90000"/>
              </a:lnSpc>
              <a:buNone/>
            </a:pPr>
            <a:endParaRPr lang="es-EC" sz="2600" b="1" dirty="0" smtClean="0">
              <a:solidFill>
                <a:schemeClr val="accent1">
                  <a:lumMod val="50000"/>
                </a:schemeClr>
              </a:solidFill>
            </a:endParaRPr>
          </a:p>
          <a:p>
            <a:pPr marL="114300" indent="0" algn="just">
              <a:lnSpc>
                <a:spcPct val="90000"/>
              </a:lnSpc>
              <a:buNone/>
            </a:pPr>
            <a:r>
              <a:rPr lang="es-EC" sz="2800" b="1" dirty="0" smtClean="0">
                <a:solidFill>
                  <a:schemeClr val="accent1">
                    <a:lumMod val="50000"/>
                  </a:schemeClr>
                </a:solidFill>
              </a:rPr>
              <a:t>Interfaz de usuario</a:t>
            </a:r>
          </a:p>
        </p:txBody>
      </p:sp>
      <p:sp>
        <p:nvSpPr>
          <p:cNvPr id="8" name="7 Rectángulo"/>
          <p:cNvSpPr/>
          <p:nvPr/>
        </p:nvSpPr>
        <p:spPr>
          <a:xfrm>
            <a:off x="395536" y="2132856"/>
            <a:ext cx="3087216" cy="430887"/>
          </a:xfrm>
          <a:prstGeom prst="rect">
            <a:avLst/>
          </a:prstGeom>
        </p:spPr>
        <p:txBody>
          <a:bodyPr wrap="square">
            <a:spAutoFit/>
          </a:bodyPr>
          <a:lstStyle/>
          <a:p>
            <a:endParaRPr lang="es-EC" sz="2200" dirty="0">
              <a:solidFill>
                <a:schemeClr val="accent1">
                  <a:lumMod val="50000"/>
                </a:schemeClr>
              </a:solidFill>
            </a:endParaRPr>
          </a:p>
        </p:txBody>
      </p:sp>
      <p:pic>
        <p:nvPicPr>
          <p:cNvPr id="9" name="8 Imagen"/>
          <p:cNvPicPr/>
          <p:nvPr/>
        </p:nvPicPr>
        <p:blipFill>
          <a:blip r:embed="rId3" cstate="print"/>
          <a:srcRect/>
          <a:stretch>
            <a:fillRect/>
          </a:stretch>
        </p:blipFill>
        <p:spPr bwMode="auto">
          <a:xfrm>
            <a:off x="2339753" y="2132856"/>
            <a:ext cx="3600400" cy="3456384"/>
          </a:xfrm>
          <a:prstGeom prst="rect">
            <a:avLst/>
          </a:prstGeom>
          <a:noFill/>
          <a:ln w="9525">
            <a:noFill/>
            <a:miter lim="800000"/>
            <a:headEnd/>
            <a:tailEnd/>
          </a:ln>
        </p:spPr>
      </p:pic>
    </p:spTree>
    <p:extLst>
      <p:ext uri="{BB962C8B-B14F-4D97-AF65-F5344CB8AC3E}">
        <p14:creationId xmlns:p14="http://schemas.microsoft.com/office/powerpoint/2010/main" val="13732009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smtClean="0"/>
              <a:t>DISEÑO E IMPLEMETACION DEL PROTOTIPO ELECTRÓNICO</a:t>
            </a:r>
            <a:endParaRPr lang="es-EC" sz="3200" b="1" dirty="0"/>
          </a:p>
        </p:txBody>
      </p:sp>
      <p:sp>
        <p:nvSpPr>
          <p:cNvPr id="7" name="2 Subtítulo"/>
          <p:cNvSpPr txBox="1">
            <a:spLocks/>
          </p:cNvSpPr>
          <p:nvPr/>
        </p:nvSpPr>
        <p:spPr>
          <a:xfrm>
            <a:off x="269777" y="1306248"/>
            <a:ext cx="4139952" cy="521779"/>
          </a:xfrm>
          <a:prstGeom prst="rect">
            <a:avLst/>
          </a:prstGeom>
        </p:spPr>
        <p:txBody>
          <a:bodyPr vert="horz" lIns="91440" tIns="45720" rIns="91440" bIns="45720" rtlCol="0">
            <a:normAutofit fontScale="850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just">
              <a:lnSpc>
                <a:spcPct val="90000"/>
              </a:lnSpc>
              <a:buNone/>
            </a:pPr>
            <a:r>
              <a:rPr lang="es-EC" sz="2000" b="1" dirty="0" smtClean="0">
                <a:solidFill>
                  <a:schemeClr val="accent1">
                    <a:lumMod val="50000"/>
                  </a:schemeClr>
                </a:solidFill>
              </a:rPr>
              <a:t>RTCC (</a:t>
            </a:r>
            <a:r>
              <a:rPr lang="es-ES" sz="2000" dirty="0" smtClean="0"/>
              <a:t>reloj y calendario </a:t>
            </a:r>
            <a:r>
              <a:rPr lang="es-ES" sz="2000" dirty="0"/>
              <a:t>a tiempo real </a:t>
            </a:r>
            <a:r>
              <a:rPr lang="es-EC" sz="2000" b="1" dirty="0" smtClean="0">
                <a:solidFill>
                  <a:schemeClr val="accent1">
                    <a:lumMod val="50000"/>
                  </a:schemeClr>
                </a:solidFill>
              </a:rPr>
              <a:t>)</a:t>
            </a:r>
          </a:p>
          <a:p>
            <a:pPr marL="114300" indent="0" algn="just">
              <a:lnSpc>
                <a:spcPct val="90000"/>
              </a:lnSpc>
              <a:buNone/>
            </a:pPr>
            <a:r>
              <a:rPr lang="es-EC" sz="2000" b="1" dirty="0" smtClean="0">
                <a:solidFill>
                  <a:schemeClr val="accent1">
                    <a:lumMod val="50000"/>
                  </a:schemeClr>
                </a:solidFill>
              </a:rPr>
              <a:t>MCP79410</a:t>
            </a:r>
          </a:p>
        </p:txBody>
      </p:sp>
      <p:sp>
        <p:nvSpPr>
          <p:cNvPr id="8" name="7 Rectángulo"/>
          <p:cNvSpPr/>
          <p:nvPr/>
        </p:nvSpPr>
        <p:spPr>
          <a:xfrm>
            <a:off x="395536" y="2132856"/>
            <a:ext cx="3087216" cy="430887"/>
          </a:xfrm>
          <a:prstGeom prst="rect">
            <a:avLst/>
          </a:prstGeom>
        </p:spPr>
        <p:txBody>
          <a:bodyPr wrap="square">
            <a:spAutoFit/>
          </a:bodyPr>
          <a:lstStyle/>
          <a:p>
            <a:endParaRPr lang="es-EC" sz="2200" dirty="0">
              <a:solidFill>
                <a:schemeClr val="accent1">
                  <a:lumMod val="50000"/>
                </a:schemeClr>
              </a:solidFill>
            </a:endParaRPr>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329" y="2163259"/>
            <a:ext cx="2627630" cy="3000375"/>
          </a:xfrm>
          <a:prstGeom prst="rect">
            <a:avLst/>
          </a:prstGeom>
          <a:noFill/>
          <a:ln>
            <a:noFill/>
          </a:ln>
        </p:spPr>
      </p:pic>
      <p:pic>
        <p:nvPicPr>
          <p:cNvPr id="10" name="9 Imagen" descr="Descripción: Imagen1.wm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2286" y="2281574"/>
            <a:ext cx="4287520" cy="2389505"/>
          </a:xfrm>
          <a:prstGeom prst="rect">
            <a:avLst/>
          </a:prstGeom>
          <a:noFill/>
          <a:ln>
            <a:noFill/>
          </a:ln>
        </p:spPr>
      </p:pic>
    </p:spTree>
    <p:extLst>
      <p:ext uri="{BB962C8B-B14F-4D97-AF65-F5344CB8AC3E}">
        <p14:creationId xmlns:p14="http://schemas.microsoft.com/office/powerpoint/2010/main" val="38189731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95536" y="1124744"/>
            <a:ext cx="7632848" cy="5400600"/>
          </a:xfrm>
        </p:spPr>
        <p:txBody>
          <a:bodyPr>
            <a:normAutofit lnSpcReduction="10000"/>
          </a:bodyPr>
          <a:lstStyle/>
          <a:p>
            <a:pPr algn="just">
              <a:lnSpc>
                <a:spcPct val="90000"/>
              </a:lnSpc>
            </a:pPr>
            <a:endParaRPr lang="es-EC" dirty="0">
              <a:solidFill>
                <a:schemeClr val="accent1">
                  <a:lumMod val="50000"/>
                </a:schemeClr>
              </a:solidFill>
            </a:endParaRPr>
          </a:p>
          <a:p>
            <a:pPr marL="342900" indent="-342900" algn="just">
              <a:lnSpc>
                <a:spcPct val="90000"/>
              </a:lnSpc>
              <a:buFont typeface="Arial" pitchFamily="34" charset="0"/>
              <a:buChar char="•"/>
            </a:pPr>
            <a:r>
              <a:rPr lang="es-EC" dirty="0">
                <a:solidFill>
                  <a:schemeClr val="accent1">
                    <a:lumMod val="50000"/>
                  </a:schemeClr>
                </a:solidFill>
              </a:rPr>
              <a:t>Diseñar e implementar un </a:t>
            </a:r>
            <a:r>
              <a:rPr lang="es-EC" dirty="0" smtClean="0">
                <a:solidFill>
                  <a:schemeClr val="accent1">
                    <a:lumMod val="50000"/>
                  </a:schemeClr>
                </a:solidFill>
              </a:rPr>
              <a:t>prototipo electrónico </a:t>
            </a:r>
            <a:r>
              <a:rPr lang="es-EC" dirty="0">
                <a:solidFill>
                  <a:schemeClr val="accent1">
                    <a:lumMod val="50000"/>
                  </a:schemeClr>
                </a:solidFill>
              </a:rPr>
              <a:t>para la inclusión de no videntes en el trabajo operativo de Biblioteca  en el cargo  de manejo de </a:t>
            </a:r>
            <a:r>
              <a:rPr lang="es-EC" dirty="0" smtClean="0">
                <a:solidFill>
                  <a:schemeClr val="accent1">
                    <a:lumMod val="50000"/>
                  </a:schemeClr>
                </a:solidFill>
              </a:rPr>
              <a:t>estantería.</a:t>
            </a:r>
          </a:p>
          <a:p>
            <a:pPr marL="342900" indent="-342900" algn="just">
              <a:lnSpc>
                <a:spcPct val="90000"/>
              </a:lnSpc>
              <a:buFont typeface="Arial" pitchFamily="34" charset="0"/>
              <a:buChar char="•"/>
            </a:pPr>
            <a:endParaRPr lang="es-EC" dirty="0" smtClean="0">
              <a:solidFill>
                <a:schemeClr val="accent1">
                  <a:lumMod val="50000"/>
                </a:schemeClr>
              </a:solidFill>
            </a:endParaRPr>
          </a:p>
          <a:p>
            <a:pPr marL="800100" lvl="1" indent="-342900" algn="just">
              <a:lnSpc>
                <a:spcPct val="90000"/>
              </a:lnSpc>
              <a:buFont typeface="Wingdings" pitchFamily="2" charset="2"/>
              <a:buChar char="v"/>
            </a:pPr>
            <a:r>
              <a:rPr lang="es-EC" dirty="0" smtClean="0">
                <a:solidFill>
                  <a:schemeClr val="accent1">
                    <a:lumMod val="50000"/>
                  </a:schemeClr>
                </a:solidFill>
              </a:rPr>
              <a:t>Revisar </a:t>
            </a:r>
            <a:r>
              <a:rPr lang="es-EC" dirty="0">
                <a:solidFill>
                  <a:schemeClr val="accent1">
                    <a:lumMod val="50000"/>
                  </a:schemeClr>
                </a:solidFill>
              </a:rPr>
              <a:t>el estado del arte de la tecnología RFID, identificando </a:t>
            </a:r>
            <a:r>
              <a:rPr lang="es-EC" dirty="0" smtClean="0">
                <a:solidFill>
                  <a:schemeClr val="accent1">
                    <a:lumMod val="50000"/>
                  </a:schemeClr>
                </a:solidFill>
              </a:rPr>
              <a:t>el equipo </a:t>
            </a:r>
            <a:r>
              <a:rPr lang="es-EC" dirty="0">
                <a:solidFill>
                  <a:schemeClr val="accent1">
                    <a:lumMod val="50000"/>
                  </a:schemeClr>
                </a:solidFill>
              </a:rPr>
              <a:t>más </a:t>
            </a:r>
            <a:r>
              <a:rPr lang="es-EC" dirty="0" smtClean="0">
                <a:solidFill>
                  <a:schemeClr val="accent1">
                    <a:lumMod val="50000"/>
                  </a:schemeClr>
                </a:solidFill>
              </a:rPr>
              <a:t>adecuado </a:t>
            </a:r>
            <a:r>
              <a:rPr lang="es-EC" dirty="0">
                <a:solidFill>
                  <a:schemeClr val="accent1">
                    <a:lumMod val="50000"/>
                  </a:schemeClr>
                </a:solidFill>
              </a:rPr>
              <a:t>que garanticen un óptimo desempeño del sistema a implementar.</a:t>
            </a:r>
          </a:p>
          <a:p>
            <a:pPr marL="800100" lvl="1" indent="-342900" algn="just">
              <a:lnSpc>
                <a:spcPct val="90000"/>
              </a:lnSpc>
              <a:buFont typeface="Wingdings" pitchFamily="2" charset="2"/>
              <a:buChar char="v"/>
            </a:pPr>
            <a:r>
              <a:rPr lang="es-EC" dirty="0" smtClean="0">
                <a:solidFill>
                  <a:schemeClr val="accent1">
                    <a:lumMod val="50000"/>
                  </a:schemeClr>
                </a:solidFill>
              </a:rPr>
              <a:t>Determinar </a:t>
            </a:r>
            <a:r>
              <a:rPr lang="es-EC" dirty="0">
                <a:solidFill>
                  <a:schemeClr val="accent1">
                    <a:lumMod val="50000"/>
                  </a:schemeClr>
                </a:solidFill>
              </a:rPr>
              <a:t>los requerimientos funcionales del sistema para la determinación de los procesos, de manera que una persona no vidente pueda desempeñarse en el cargo de ayudante de estantería en biblioteca.</a:t>
            </a:r>
          </a:p>
          <a:p>
            <a:pPr marL="800100" lvl="1" indent="-342900" algn="just">
              <a:lnSpc>
                <a:spcPct val="90000"/>
              </a:lnSpc>
              <a:buFont typeface="Wingdings" pitchFamily="2" charset="2"/>
              <a:buChar char="v"/>
            </a:pPr>
            <a:r>
              <a:rPr lang="es-EC" dirty="0" smtClean="0">
                <a:solidFill>
                  <a:schemeClr val="accent1">
                    <a:lumMod val="50000"/>
                  </a:schemeClr>
                </a:solidFill>
              </a:rPr>
              <a:t>Diseñar </a:t>
            </a:r>
            <a:r>
              <a:rPr lang="es-EC" dirty="0">
                <a:solidFill>
                  <a:schemeClr val="accent1">
                    <a:lumMod val="50000"/>
                  </a:schemeClr>
                </a:solidFill>
              </a:rPr>
              <a:t>el circuito a partir de los requerimientos funcionales del sistema para dicho prototipo. </a:t>
            </a:r>
          </a:p>
          <a:p>
            <a:pPr marL="800100" lvl="1" indent="-342900" algn="just">
              <a:lnSpc>
                <a:spcPct val="90000"/>
              </a:lnSpc>
              <a:buFont typeface="Wingdings" pitchFamily="2" charset="2"/>
              <a:buChar char="v"/>
            </a:pPr>
            <a:r>
              <a:rPr lang="es-EC" dirty="0" smtClean="0">
                <a:solidFill>
                  <a:schemeClr val="accent1">
                    <a:lumMod val="50000"/>
                  </a:schemeClr>
                </a:solidFill>
              </a:rPr>
              <a:t>Implementar </a:t>
            </a:r>
            <a:r>
              <a:rPr lang="es-EC" dirty="0">
                <a:solidFill>
                  <a:schemeClr val="accent1">
                    <a:lumMod val="50000"/>
                  </a:schemeClr>
                </a:solidFill>
              </a:rPr>
              <a:t>el circuito.</a:t>
            </a:r>
          </a:p>
          <a:p>
            <a:pPr marL="800100" lvl="1" indent="-342900" algn="just">
              <a:lnSpc>
                <a:spcPct val="90000"/>
              </a:lnSpc>
              <a:buFont typeface="Wingdings" pitchFamily="2" charset="2"/>
              <a:buChar char="v"/>
            </a:pPr>
            <a:r>
              <a:rPr lang="es-EC" dirty="0" smtClean="0">
                <a:solidFill>
                  <a:schemeClr val="accent1">
                    <a:lumMod val="50000"/>
                  </a:schemeClr>
                </a:solidFill>
              </a:rPr>
              <a:t>Realizar </a:t>
            </a:r>
            <a:r>
              <a:rPr lang="es-EC" dirty="0">
                <a:solidFill>
                  <a:schemeClr val="accent1">
                    <a:lumMod val="50000"/>
                  </a:schemeClr>
                </a:solidFill>
              </a:rPr>
              <a:t>pruebas sobre el prototipo con la finalidad de hacer ajustes en el diseño para garantizar un óptimo desempeño funcional del sistema.</a:t>
            </a:r>
          </a:p>
          <a:p>
            <a:pPr lvl="1" algn="just">
              <a:lnSpc>
                <a:spcPct val="90000"/>
              </a:lnSpc>
            </a:pPr>
            <a:r>
              <a:rPr lang="en-US" dirty="0" smtClean="0">
                <a:solidFill>
                  <a:schemeClr val="accent1">
                    <a:lumMod val="50000"/>
                  </a:schemeClr>
                </a:solidFill>
              </a:rPr>
              <a:t>	</a:t>
            </a:r>
            <a:endParaRPr lang="es-EC" dirty="0" smtClean="0">
              <a:solidFill>
                <a:schemeClr val="accent1">
                  <a:lumMod val="50000"/>
                </a:schemeClr>
              </a:solidFill>
            </a:endParaRPr>
          </a:p>
        </p:txBody>
      </p:sp>
      <p:sp>
        <p:nvSpPr>
          <p:cNvPr id="2" name="1 Título"/>
          <p:cNvSpPr>
            <a:spLocks noGrp="1"/>
          </p:cNvSpPr>
          <p:nvPr>
            <p:ph type="ctrTitle"/>
          </p:nvPr>
        </p:nvSpPr>
        <p:spPr>
          <a:xfrm>
            <a:off x="179512" y="0"/>
            <a:ext cx="7543800" cy="1224136"/>
          </a:xfrm>
        </p:spPr>
        <p:txBody>
          <a:bodyPr/>
          <a:lstStyle/>
          <a:p>
            <a:r>
              <a:rPr lang="es-EC" b="1" dirty="0" smtClean="0"/>
              <a:t>Objetivos</a:t>
            </a:r>
            <a:endParaRPr lang="es-EC" b="1" dirty="0"/>
          </a:p>
        </p:txBody>
      </p:sp>
    </p:spTree>
    <p:extLst>
      <p:ext uri="{BB962C8B-B14F-4D97-AF65-F5344CB8AC3E}">
        <p14:creationId xmlns:p14="http://schemas.microsoft.com/office/powerpoint/2010/main" val="244789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smtClean="0"/>
              <a:t>DISEÑO E IMPLEMETACION DEL PROTOTIPO ELECTRÓNICO</a:t>
            </a:r>
            <a:endParaRPr lang="es-EC" sz="3200" b="1" dirty="0"/>
          </a:p>
        </p:txBody>
      </p:sp>
      <p:sp>
        <p:nvSpPr>
          <p:cNvPr id="7" name="2 Subtítulo"/>
          <p:cNvSpPr txBox="1">
            <a:spLocks/>
          </p:cNvSpPr>
          <p:nvPr/>
        </p:nvSpPr>
        <p:spPr>
          <a:xfrm>
            <a:off x="269777" y="1306248"/>
            <a:ext cx="4139952" cy="52177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just">
              <a:lnSpc>
                <a:spcPct val="90000"/>
              </a:lnSpc>
              <a:buNone/>
            </a:pPr>
            <a:r>
              <a:rPr lang="es-EC" sz="2000" b="1" dirty="0" smtClean="0">
                <a:solidFill>
                  <a:schemeClr val="accent1">
                    <a:lumMod val="50000"/>
                  </a:schemeClr>
                </a:solidFill>
              </a:rPr>
              <a:t>Diagrama esquemático</a:t>
            </a:r>
          </a:p>
        </p:txBody>
      </p:sp>
      <p:sp>
        <p:nvSpPr>
          <p:cNvPr id="8" name="7 Rectángulo"/>
          <p:cNvSpPr/>
          <p:nvPr/>
        </p:nvSpPr>
        <p:spPr>
          <a:xfrm>
            <a:off x="395536" y="2132856"/>
            <a:ext cx="3087216" cy="430887"/>
          </a:xfrm>
          <a:prstGeom prst="rect">
            <a:avLst/>
          </a:prstGeom>
        </p:spPr>
        <p:txBody>
          <a:bodyPr wrap="square">
            <a:spAutoFit/>
          </a:bodyPr>
          <a:lstStyle/>
          <a:p>
            <a:endParaRPr lang="es-EC" sz="2200" dirty="0">
              <a:solidFill>
                <a:schemeClr val="accent1">
                  <a:lumMod val="50000"/>
                </a:schemeClr>
              </a:solidFill>
            </a:endParaRPr>
          </a:p>
        </p:txBody>
      </p:sp>
      <p:pic>
        <p:nvPicPr>
          <p:cNvPr id="9" name="8 Imagen"/>
          <p:cNvPicPr/>
          <p:nvPr/>
        </p:nvPicPr>
        <p:blipFill>
          <a:blip r:embed="rId3" cstate="print"/>
          <a:srcRect/>
          <a:stretch>
            <a:fillRect/>
          </a:stretch>
        </p:blipFill>
        <p:spPr bwMode="auto">
          <a:xfrm>
            <a:off x="1115616" y="1829402"/>
            <a:ext cx="5760640" cy="4623934"/>
          </a:xfrm>
          <a:prstGeom prst="rect">
            <a:avLst/>
          </a:prstGeom>
          <a:noFill/>
          <a:ln w="9525">
            <a:noFill/>
            <a:miter lim="800000"/>
            <a:headEnd/>
            <a:tailEnd/>
          </a:ln>
        </p:spPr>
      </p:pic>
    </p:spTree>
    <p:extLst>
      <p:ext uri="{BB962C8B-B14F-4D97-AF65-F5344CB8AC3E}">
        <p14:creationId xmlns:p14="http://schemas.microsoft.com/office/powerpoint/2010/main" val="4867024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agen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4286250" cy="591502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7"/>
          <p:cNvSpPr>
            <a:spLocks noChangeShapeType="1"/>
          </p:cNvSpPr>
          <p:nvPr/>
        </p:nvSpPr>
        <p:spPr bwMode="auto">
          <a:xfrm flipV="1">
            <a:off x="2795588" y="1716088"/>
            <a:ext cx="1716087" cy="69850"/>
          </a:xfrm>
          <a:prstGeom prst="bentConnector3">
            <a:avLst>
              <a:gd name="adj1" fmla="val 49954"/>
            </a:avLst>
          </a:prstGeom>
          <a:noFill/>
          <a:ln w="9525">
            <a:solidFill>
              <a:srgbClr val="E36C0A"/>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88"/>
          <p:cNvSpPr>
            <a:spLocks noChangeShapeType="1"/>
          </p:cNvSpPr>
          <p:nvPr/>
        </p:nvSpPr>
        <p:spPr bwMode="auto">
          <a:xfrm flipV="1">
            <a:off x="4140200" y="3363913"/>
            <a:ext cx="327025" cy="69850"/>
          </a:xfrm>
          <a:prstGeom prst="bentConnector3">
            <a:avLst>
              <a:gd name="adj1" fmla="val 50000"/>
            </a:avLst>
          </a:prstGeom>
          <a:noFill/>
          <a:ln w="9525">
            <a:solidFill>
              <a:srgbClr val="E36C0A"/>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 name="AutoShape 89"/>
          <p:cNvSpPr>
            <a:spLocks noChangeShapeType="1"/>
          </p:cNvSpPr>
          <p:nvPr/>
        </p:nvSpPr>
        <p:spPr bwMode="auto">
          <a:xfrm flipV="1">
            <a:off x="2870200" y="2732088"/>
            <a:ext cx="1598613" cy="630237"/>
          </a:xfrm>
          <a:prstGeom prst="bentConnector3">
            <a:avLst>
              <a:gd name="adj1" fmla="val 49949"/>
            </a:avLst>
          </a:prstGeom>
          <a:noFill/>
          <a:ln w="9525">
            <a:solidFill>
              <a:srgbClr val="E36C0A"/>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91"/>
          <p:cNvSpPr>
            <a:spLocks noChangeShapeType="1"/>
          </p:cNvSpPr>
          <p:nvPr/>
        </p:nvSpPr>
        <p:spPr bwMode="auto">
          <a:xfrm flipV="1">
            <a:off x="558800" y="4710113"/>
            <a:ext cx="3952875" cy="138112"/>
          </a:xfrm>
          <a:prstGeom prst="bentConnector3">
            <a:avLst>
              <a:gd name="adj1" fmla="val 50000"/>
            </a:avLst>
          </a:prstGeom>
          <a:noFill/>
          <a:ln w="9525">
            <a:solidFill>
              <a:srgbClr val="E36C0A"/>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AutoShape 92"/>
          <p:cNvSpPr>
            <a:spLocks noChangeShapeType="1"/>
          </p:cNvSpPr>
          <p:nvPr/>
        </p:nvSpPr>
        <p:spPr bwMode="auto">
          <a:xfrm flipV="1">
            <a:off x="990600" y="854075"/>
            <a:ext cx="3476625" cy="344488"/>
          </a:xfrm>
          <a:prstGeom prst="bentConnector3">
            <a:avLst>
              <a:gd name="adj1" fmla="val 50000"/>
            </a:avLst>
          </a:prstGeom>
          <a:noFill/>
          <a:ln w="9525">
            <a:solidFill>
              <a:srgbClr val="E36C0A"/>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Text Box 93"/>
          <p:cNvSpPr txBox="1">
            <a:spLocks noChangeArrowheads="1"/>
          </p:cNvSpPr>
          <p:nvPr/>
        </p:nvSpPr>
        <p:spPr bwMode="auto">
          <a:xfrm>
            <a:off x="4511675" y="801688"/>
            <a:ext cx="2580605" cy="47371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Teclado</a:t>
            </a:r>
            <a:r>
              <a:rPr kumimoji="0" lang="en-US"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4x3</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000" dirty="0">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000" dirty="0">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Skyetek</a:t>
            </a:r>
            <a:r>
              <a:rPr kumimoji="0" lang="en-US"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M7</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000" dirty="0">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000" dirty="0">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000" dirty="0">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SD-CARD</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C" sz="1000" dirty="0">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dsPIC30F5013</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C" sz="1000" dirty="0">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C" sz="1000" dirty="0">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SI3000</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C" sz="1000" dirty="0">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RTCC MCP79410</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9"/>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12"/>
          <p:cNvSpPr>
            <a:spLocks noChangeArrowheads="1"/>
          </p:cNvSpPr>
          <p:nvPr/>
        </p:nvSpPr>
        <p:spPr bwMode="auto">
          <a:xfrm>
            <a:off x="0" y="6372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AutoShape 89"/>
          <p:cNvSpPr>
            <a:spLocks noChangeShapeType="1"/>
          </p:cNvSpPr>
          <p:nvPr/>
        </p:nvSpPr>
        <p:spPr bwMode="auto">
          <a:xfrm flipV="1">
            <a:off x="2223293" y="4077072"/>
            <a:ext cx="2243932" cy="486221"/>
          </a:xfrm>
          <a:prstGeom prst="bentConnector3">
            <a:avLst>
              <a:gd name="adj1" fmla="val 49949"/>
            </a:avLst>
          </a:prstGeom>
          <a:noFill/>
          <a:ln w="9525">
            <a:solidFill>
              <a:srgbClr val="E36C0A"/>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p14="http://schemas.microsoft.com/office/powerpoint/2010/main" val="3849673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dirty="0" smtClean="0"/>
              <a:t>PRUEBAS DEL PROTOTIPO</a:t>
            </a:r>
            <a:endParaRPr lang="es-EC" sz="3200" b="1" dirty="0"/>
          </a:p>
        </p:txBody>
      </p:sp>
      <p:sp>
        <p:nvSpPr>
          <p:cNvPr id="7" name="2 Subtítulo"/>
          <p:cNvSpPr txBox="1">
            <a:spLocks/>
          </p:cNvSpPr>
          <p:nvPr/>
        </p:nvSpPr>
        <p:spPr>
          <a:xfrm>
            <a:off x="269777" y="1306248"/>
            <a:ext cx="4139952" cy="52177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just">
              <a:lnSpc>
                <a:spcPct val="90000"/>
              </a:lnSpc>
              <a:buNone/>
            </a:pPr>
            <a:r>
              <a:rPr lang="es-EC" sz="2000" b="1" dirty="0" smtClean="0">
                <a:solidFill>
                  <a:schemeClr val="accent1">
                    <a:lumMod val="50000"/>
                  </a:schemeClr>
                </a:solidFill>
              </a:rPr>
              <a:t>Pruebas </a:t>
            </a:r>
            <a:r>
              <a:rPr lang="es-EC" sz="2000" b="1" dirty="0">
                <a:solidFill>
                  <a:schemeClr val="accent1">
                    <a:lumMod val="50000"/>
                  </a:schemeClr>
                </a:solidFill>
              </a:rPr>
              <a:t>de lectura del RFID</a:t>
            </a:r>
            <a:endParaRPr lang="es-EC" sz="2000" b="1" dirty="0" smtClean="0">
              <a:solidFill>
                <a:schemeClr val="accent1">
                  <a:lumMod val="50000"/>
                </a:schemeClr>
              </a:solidFill>
            </a:endParaRPr>
          </a:p>
        </p:txBody>
      </p:sp>
      <p:sp>
        <p:nvSpPr>
          <p:cNvPr id="8" name="7 Rectángulo"/>
          <p:cNvSpPr/>
          <p:nvPr/>
        </p:nvSpPr>
        <p:spPr>
          <a:xfrm>
            <a:off x="395536" y="2132856"/>
            <a:ext cx="3087216" cy="430887"/>
          </a:xfrm>
          <a:prstGeom prst="rect">
            <a:avLst/>
          </a:prstGeom>
        </p:spPr>
        <p:txBody>
          <a:bodyPr wrap="square">
            <a:spAutoFit/>
          </a:bodyPr>
          <a:lstStyle/>
          <a:p>
            <a:endParaRPr lang="es-EC" sz="2200" dirty="0">
              <a:solidFill>
                <a:schemeClr val="accent1">
                  <a:lumMod val="50000"/>
                </a:schemeClr>
              </a:solidFill>
            </a:endParaRPr>
          </a:p>
        </p:txBody>
      </p:sp>
      <p:sp>
        <p:nvSpPr>
          <p:cNvPr id="6" name="5 Rectángulo"/>
          <p:cNvSpPr/>
          <p:nvPr/>
        </p:nvSpPr>
        <p:spPr>
          <a:xfrm>
            <a:off x="710150" y="2121970"/>
            <a:ext cx="3291205" cy="3477875"/>
          </a:xfrm>
          <a:prstGeom prst="rect">
            <a:avLst/>
          </a:prstGeom>
        </p:spPr>
        <p:txBody>
          <a:bodyPr wrap="square">
            <a:spAutoFit/>
          </a:bodyPr>
          <a:lstStyle/>
          <a:p>
            <a:r>
              <a:rPr lang="es-EC" sz="2200" dirty="0">
                <a:solidFill>
                  <a:schemeClr val="accent1">
                    <a:lumMod val="50000"/>
                  </a:schemeClr>
                </a:solidFill>
              </a:rPr>
              <a:t>Para esto se escoge tres tipos diferentes de antenas para determinar cuál presenta el comportamiento más óptimo para la aplicación, seguido de pruebas de lectura con diferentes tipos de etiquetas para comparar su desempeño</a:t>
            </a:r>
          </a:p>
        </p:txBody>
      </p:sp>
      <p:pic>
        <p:nvPicPr>
          <p:cNvPr id="10" name="9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2132856"/>
            <a:ext cx="3622040" cy="1872208"/>
          </a:xfrm>
          <a:prstGeom prst="rect">
            <a:avLst/>
          </a:prstGeom>
          <a:noFill/>
          <a:ln>
            <a:noFill/>
          </a:ln>
        </p:spPr>
      </p:pic>
    </p:spTree>
    <p:extLst>
      <p:ext uri="{BB962C8B-B14F-4D97-AF65-F5344CB8AC3E}">
        <p14:creationId xmlns:p14="http://schemas.microsoft.com/office/powerpoint/2010/main" val="34074499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dirty="0" smtClean="0"/>
              <a:t>PRUEBAS DEL PROTOTIPO</a:t>
            </a:r>
            <a:endParaRPr lang="es-EC" sz="3200" b="1" dirty="0"/>
          </a:p>
        </p:txBody>
      </p:sp>
      <p:sp>
        <p:nvSpPr>
          <p:cNvPr id="7" name="2 Subtítulo"/>
          <p:cNvSpPr txBox="1">
            <a:spLocks/>
          </p:cNvSpPr>
          <p:nvPr/>
        </p:nvSpPr>
        <p:spPr>
          <a:xfrm>
            <a:off x="269777" y="1306248"/>
            <a:ext cx="4139952" cy="52177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just">
              <a:lnSpc>
                <a:spcPct val="90000"/>
              </a:lnSpc>
              <a:buNone/>
            </a:pPr>
            <a:r>
              <a:rPr lang="es-EC" sz="2000" b="1" dirty="0" smtClean="0">
                <a:solidFill>
                  <a:schemeClr val="accent1">
                    <a:lumMod val="50000"/>
                  </a:schemeClr>
                </a:solidFill>
              </a:rPr>
              <a:t>Pruebas </a:t>
            </a:r>
            <a:r>
              <a:rPr lang="es-EC" sz="2000" b="1" dirty="0">
                <a:solidFill>
                  <a:schemeClr val="accent1">
                    <a:lumMod val="50000"/>
                  </a:schemeClr>
                </a:solidFill>
              </a:rPr>
              <a:t>de lectura del RFID</a:t>
            </a:r>
            <a:endParaRPr lang="es-EC" sz="2000" b="1" dirty="0" smtClean="0">
              <a:solidFill>
                <a:schemeClr val="accent1">
                  <a:lumMod val="50000"/>
                </a:schemeClr>
              </a:solidFill>
            </a:endParaRPr>
          </a:p>
        </p:txBody>
      </p:sp>
      <p:sp>
        <p:nvSpPr>
          <p:cNvPr id="8" name="7 Rectángulo"/>
          <p:cNvSpPr/>
          <p:nvPr/>
        </p:nvSpPr>
        <p:spPr>
          <a:xfrm>
            <a:off x="395536" y="2132856"/>
            <a:ext cx="3087216" cy="430887"/>
          </a:xfrm>
          <a:prstGeom prst="rect">
            <a:avLst/>
          </a:prstGeom>
        </p:spPr>
        <p:txBody>
          <a:bodyPr wrap="square">
            <a:spAutoFit/>
          </a:bodyPr>
          <a:lstStyle/>
          <a:p>
            <a:endParaRPr lang="es-EC" sz="2200" dirty="0">
              <a:solidFill>
                <a:schemeClr val="accent1">
                  <a:lumMod val="50000"/>
                </a:schemeClr>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1043969761"/>
              </p:ext>
            </p:extLst>
          </p:nvPr>
        </p:nvGraphicFramePr>
        <p:xfrm>
          <a:off x="416113" y="1988840"/>
          <a:ext cx="4947974" cy="4176464"/>
        </p:xfrm>
        <a:graphic>
          <a:graphicData uri="http://schemas.openxmlformats.org/drawingml/2006/table">
            <a:tbl>
              <a:tblPr firstRow="1" firstCol="1" bandRow="1">
                <a:tableStyleId>{5C22544A-7EE6-4342-B048-85BDC9FD1C3A}</a:tableStyleId>
              </a:tblPr>
              <a:tblGrid>
                <a:gridCol w="1346414"/>
                <a:gridCol w="1200520"/>
                <a:gridCol w="1200520"/>
                <a:gridCol w="1200520"/>
              </a:tblGrid>
              <a:tr h="570336">
                <a:tc>
                  <a:txBody>
                    <a:bodyPr/>
                    <a:lstStyle/>
                    <a:p>
                      <a:pPr algn="just">
                        <a:lnSpc>
                          <a:spcPct val="150000"/>
                        </a:lnSpc>
                        <a:spcAft>
                          <a:spcPts val="1000"/>
                        </a:spcAft>
                      </a:pPr>
                      <a:r>
                        <a:rPr lang="es-ES" sz="1000">
                          <a:effectLst/>
                        </a:rPr>
                        <a:t>Antena</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Skyetek 860 - 960 MHZ</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FR4 Penta-band GSM</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AC4790</a:t>
                      </a:r>
                      <a:endParaRPr lang="es-EC" sz="1200">
                        <a:effectLst/>
                        <a:latin typeface="Times New Roman"/>
                        <a:ea typeface="Calibri"/>
                        <a:cs typeface="Times New Roman"/>
                      </a:endParaRPr>
                    </a:p>
                  </a:txBody>
                  <a:tcPr marL="68580" marR="68580" marT="0" marB="0" anchor="ctr"/>
                </a:tc>
              </a:tr>
              <a:tr h="316342">
                <a:tc>
                  <a:txBody>
                    <a:bodyPr/>
                    <a:lstStyle/>
                    <a:p>
                      <a:pPr algn="just">
                        <a:lnSpc>
                          <a:spcPct val="150000"/>
                        </a:lnSpc>
                        <a:spcAft>
                          <a:spcPts val="1000"/>
                        </a:spcAft>
                      </a:pPr>
                      <a:r>
                        <a:rPr lang="es-ES" sz="1000">
                          <a:effectLst/>
                        </a:rPr>
                        <a:t>Ganancia</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7 dBi</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2.5 dBi</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3 dBi</a:t>
                      </a:r>
                      <a:endParaRPr lang="es-EC" sz="1200">
                        <a:effectLst/>
                        <a:latin typeface="Times New Roman"/>
                        <a:ea typeface="Calibri"/>
                        <a:cs typeface="Times New Roman"/>
                      </a:endParaRPr>
                    </a:p>
                  </a:txBody>
                  <a:tcPr marL="68580" marR="68580" marT="0" marB="0" anchor="ctr"/>
                </a:tc>
              </a:tr>
              <a:tr h="1474169">
                <a:tc>
                  <a:txBody>
                    <a:bodyPr/>
                    <a:lstStyle/>
                    <a:p>
                      <a:pPr algn="just">
                        <a:lnSpc>
                          <a:spcPct val="150000"/>
                        </a:lnSpc>
                        <a:spcAft>
                          <a:spcPts val="1000"/>
                        </a:spcAft>
                      </a:pPr>
                      <a:r>
                        <a:rPr lang="es-ES" sz="1000">
                          <a:effectLst/>
                        </a:rPr>
                        <a:t>Frecuencia de Operación</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860 - 960 MHz</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0"/>
                        </a:spcAft>
                      </a:pPr>
                      <a:r>
                        <a:rPr lang="es-ES" sz="1000">
                          <a:effectLst/>
                        </a:rPr>
                        <a:t>824-896 MHz</a:t>
                      </a:r>
                      <a:endParaRPr lang="es-EC" sz="1200">
                        <a:effectLst/>
                      </a:endParaRPr>
                    </a:p>
                    <a:p>
                      <a:pPr algn="just">
                        <a:lnSpc>
                          <a:spcPct val="150000"/>
                        </a:lnSpc>
                        <a:spcAft>
                          <a:spcPts val="0"/>
                        </a:spcAft>
                      </a:pPr>
                      <a:r>
                        <a:rPr lang="es-ES" sz="1000">
                          <a:effectLst/>
                        </a:rPr>
                        <a:t>880-960 MHz</a:t>
                      </a:r>
                      <a:endParaRPr lang="es-EC" sz="1200">
                        <a:effectLst/>
                      </a:endParaRPr>
                    </a:p>
                    <a:p>
                      <a:pPr algn="just">
                        <a:lnSpc>
                          <a:spcPct val="150000"/>
                        </a:lnSpc>
                        <a:spcAft>
                          <a:spcPts val="0"/>
                        </a:spcAft>
                      </a:pPr>
                      <a:r>
                        <a:rPr lang="es-ES" sz="1000">
                          <a:effectLst/>
                        </a:rPr>
                        <a:t>1710-1880 MHz</a:t>
                      </a:r>
                      <a:endParaRPr lang="es-EC" sz="1200">
                        <a:effectLst/>
                      </a:endParaRPr>
                    </a:p>
                    <a:p>
                      <a:pPr algn="just">
                        <a:lnSpc>
                          <a:spcPct val="150000"/>
                        </a:lnSpc>
                        <a:spcAft>
                          <a:spcPts val="0"/>
                        </a:spcAft>
                      </a:pPr>
                      <a:r>
                        <a:rPr lang="es-ES" sz="1000">
                          <a:effectLst/>
                        </a:rPr>
                        <a:t>1850-1990 MHz</a:t>
                      </a:r>
                      <a:endParaRPr lang="es-EC" sz="1200">
                        <a:effectLst/>
                      </a:endParaRPr>
                    </a:p>
                    <a:p>
                      <a:pPr algn="just">
                        <a:lnSpc>
                          <a:spcPct val="150000"/>
                        </a:lnSpc>
                        <a:spcAft>
                          <a:spcPts val="1000"/>
                        </a:spcAft>
                      </a:pPr>
                      <a:r>
                        <a:rPr lang="es-ES" sz="1000">
                          <a:effectLst/>
                        </a:rPr>
                        <a:t>1710-2170 MHz</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890 - 940 MHZ</a:t>
                      </a:r>
                      <a:endParaRPr lang="es-EC" sz="1200">
                        <a:effectLst/>
                        <a:latin typeface="Times New Roman"/>
                        <a:ea typeface="Calibri"/>
                        <a:cs typeface="Times New Roman"/>
                      </a:endParaRPr>
                    </a:p>
                  </a:txBody>
                  <a:tcPr marL="68580" marR="68580" marT="0" marB="0" anchor="ctr"/>
                </a:tc>
              </a:tr>
              <a:tr h="312994">
                <a:tc>
                  <a:txBody>
                    <a:bodyPr/>
                    <a:lstStyle/>
                    <a:p>
                      <a:pPr algn="just">
                        <a:lnSpc>
                          <a:spcPct val="150000"/>
                        </a:lnSpc>
                        <a:spcAft>
                          <a:spcPts val="1000"/>
                        </a:spcAft>
                      </a:pPr>
                      <a:r>
                        <a:rPr lang="es-ES" sz="1000">
                          <a:effectLst/>
                        </a:rPr>
                        <a:t>VSWR</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&lt; 2 : 1</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&lt; 3 : 1</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&lt; 1.8 : 1</a:t>
                      </a:r>
                      <a:endParaRPr lang="es-EC" sz="1200">
                        <a:effectLst/>
                        <a:latin typeface="Times New Roman"/>
                        <a:ea typeface="Calibri"/>
                        <a:cs typeface="Times New Roman"/>
                      </a:endParaRPr>
                    </a:p>
                  </a:txBody>
                  <a:tcPr marL="68580" marR="68580" marT="0" marB="0" anchor="ctr"/>
                </a:tc>
              </a:tr>
              <a:tr h="306299">
                <a:tc>
                  <a:txBody>
                    <a:bodyPr/>
                    <a:lstStyle/>
                    <a:p>
                      <a:pPr algn="just">
                        <a:lnSpc>
                          <a:spcPct val="150000"/>
                        </a:lnSpc>
                        <a:spcAft>
                          <a:spcPts val="1000"/>
                        </a:spcAft>
                      </a:pPr>
                      <a:r>
                        <a:rPr lang="es-ES" sz="1000">
                          <a:effectLst/>
                        </a:rPr>
                        <a:t>Polarización</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Lineal</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Lineal</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Lineal</a:t>
                      </a:r>
                      <a:endParaRPr lang="es-EC" sz="1200">
                        <a:effectLst/>
                        <a:latin typeface="Times New Roman"/>
                        <a:ea typeface="Calibri"/>
                        <a:cs typeface="Times New Roman"/>
                      </a:endParaRPr>
                    </a:p>
                  </a:txBody>
                  <a:tcPr marL="68580" marR="68580" marT="0" marB="0" anchor="ctr"/>
                </a:tc>
              </a:tr>
              <a:tr h="313831">
                <a:tc>
                  <a:txBody>
                    <a:bodyPr/>
                    <a:lstStyle/>
                    <a:p>
                      <a:pPr algn="just">
                        <a:lnSpc>
                          <a:spcPct val="150000"/>
                        </a:lnSpc>
                        <a:spcAft>
                          <a:spcPts val="1000"/>
                        </a:spcAft>
                      </a:pPr>
                      <a:r>
                        <a:rPr lang="es-ES" sz="1000">
                          <a:effectLst/>
                        </a:rPr>
                        <a:t>Patrón de Radiación</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Directivo</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Directivo</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Omnidireccional</a:t>
                      </a:r>
                      <a:endParaRPr lang="es-EC" sz="1200">
                        <a:effectLst/>
                        <a:latin typeface="Times New Roman"/>
                        <a:ea typeface="Calibri"/>
                        <a:cs typeface="Times New Roman"/>
                      </a:endParaRPr>
                    </a:p>
                  </a:txBody>
                  <a:tcPr marL="68580" marR="68580" marT="0" marB="0" anchor="ctr"/>
                </a:tc>
              </a:tr>
              <a:tr h="570336">
                <a:tc>
                  <a:txBody>
                    <a:bodyPr/>
                    <a:lstStyle/>
                    <a:p>
                      <a:pPr algn="just">
                        <a:lnSpc>
                          <a:spcPct val="150000"/>
                        </a:lnSpc>
                        <a:spcAft>
                          <a:spcPts val="1000"/>
                        </a:spcAft>
                      </a:pPr>
                      <a:r>
                        <a:rPr lang="es-ES" sz="1000">
                          <a:effectLst/>
                        </a:rPr>
                        <a:t>Dimensiones</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127 x 201 x 73 mm</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74.70 x 8.20 x 0.8 mm</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Altura 113,98 mm</a:t>
                      </a:r>
                      <a:endParaRPr lang="es-EC" sz="1200">
                        <a:effectLst/>
                        <a:latin typeface="Times New Roman"/>
                        <a:ea typeface="Calibri"/>
                        <a:cs typeface="Times New Roman"/>
                      </a:endParaRPr>
                    </a:p>
                  </a:txBody>
                  <a:tcPr marL="68580" marR="68580" marT="0" marB="0" anchor="ctr"/>
                </a:tc>
              </a:tr>
              <a:tr h="312157">
                <a:tc>
                  <a:txBody>
                    <a:bodyPr/>
                    <a:lstStyle/>
                    <a:p>
                      <a:pPr algn="just">
                        <a:lnSpc>
                          <a:spcPct val="150000"/>
                        </a:lnSpc>
                        <a:spcAft>
                          <a:spcPts val="1000"/>
                        </a:spcAft>
                      </a:pPr>
                      <a:r>
                        <a:rPr lang="es-ES" sz="1000">
                          <a:effectLst/>
                        </a:rPr>
                        <a:t>Peso</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0.9 lbs</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a:effectLst/>
                        </a:rPr>
                        <a:t> </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000" dirty="0">
                          <a:effectLst/>
                        </a:rPr>
                        <a:t> </a:t>
                      </a:r>
                      <a:endParaRPr lang="es-EC" sz="1200" dirty="0">
                        <a:effectLst/>
                        <a:latin typeface="Times New Roman"/>
                        <a:ea typeface="Calibri"/>
                        <a:cs typeface="Times New Roman"/>
                      </a:endParaRPr>
                    </a:p>
                  </a:txBody>
                  <a:tcPr marL="68580" marR="68580" marT="0" marB="0" anchor="ctr"/>
                </a:tc>
              </a:tr>
            </a:tbl>
          </a:graphicData>
        </a:graphic>
      </p:graphicFrame>
      <p:pic>
        <p:nvPicPr>
          <p:cNvPr id="9" name="8 Imagen" descr="Descripción: http://www.skyetek.com/Portals/0/Images/Accessories/broadband_antenna.jpg"/>
          <p:cNvPicPr/>
          <p:nvPr/>
        </p:nvPicPr>
        <p:blipFill>
          <a:blip r:embed="rId3" cstate="print">
            <a:extLst>
              <a:ext uri="{28A0092B-C50C-407E-A947-70E740481C1C}">
                <a14:useLocalDpi xmlns:a14="http://schemas.microsoft.com/office/drawing/2010/main" val="0"/>
              </a:ext>
            </a:extLst>
          </a:blip>
          <a:srcRect b="17271"/>
          <a:stretch>
            <a:fillRect/>
          </a:stretch>
        </p:blipFill>
        <p:spPr bwMode="auto">
          <a:xfrm>
            <a:off x="5940153" y="1338136"/>
            <a:ext cx="1728192" cy="1225607"/>
          </a:xfrm>
          <a:prstGeom prst="rect">
            <a:avLst/>
          </a:prstGeom>
          <a:noFill/>
          <a:ln>
            <a:noFill/>
          </a:ln>
        </p:spPr>
      </p:pic>
      <p:pic>
        <p:nvPicPr>
          <p:cNvPr id="11" name="10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70" y="2996952"/>
            <a:ext cx="1963438" cy="1440160"/>
          </a:xfrm>
          <a:prstGeom prst="rect">
            <a:avLst/>
          </a:prstGeom>
          <a:noFill/>
          <a:ln>
            <a:noFill/>
          </a:ln>
        </p:spPr>
      </p:pic>
      <p:pic>
        <p:nvPicPr>
          <p:cNvPr id="12" name="11 Imagen" descr="Descripción: http://rocky.digikey.com/weblib/DPAC%20Technologies/Web%20photos/ACH2-AT-DP00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5809" y="4669454"/>
            <a:ext cx="1440159" cy="1440160"/>
          </a:xfrm>
          <a:prstGeom prst="rect">
            <a:avLst/>
          </a:prstGeom>
          <a:noFill/>
          <a:ln>
            <a:noFill/>
          </a:ln>
        </p:spPr>
      </p:pic>
    </p:spTree>
    <p:extLst>
      <p:ext uri="{BB962C8B-B14F-4D97-AF65-F5344CB8AC3E}">
        <p14:creationId xmlns:p14="http://schemas.microsoft.com/office/powerpoint/2010/main" val="818841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dirty="0" smtClean="0"/>
              <a:t>PRUEBAS DEL PROTOTIPO</a:t>
            </a:r>
            <a:endParaRPr lang="es-EC" sz="3200" b="1" dirty="0"/>
          </a:p>
        </p:txBody>
      </p:sp>
      <p:sp>
        <p:nvSpPr>
          <p:cNvPr id="7" name="2 Subtítulo"/>
          <p:cNvSpPr txBox="1">
            <a:spLocks/>
          </p:cNvSpPr>
          <p:nvPr/>
        </p:nvSpPr>
        <p:spPr>
          <a:xfrm>
            <a:off x="269777" y="1306248"/>
            <a:ext cx="4139952" cy="52177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just">
              <a:lnSpc>
                <a:spcPct val="90000"/>
              </a:lnSpc>
              <a:buNone/>
            </a:pPr>
            <a:r>
              <a:rPr lang="es-EC" sz="2000" b="1" dirty="0" smtClean="0">
                <a:solidFill>
                  <a:schemeClr val="accent1">
                    <a:lumMod val="50000"/>
                  </a:schemeClr>
                </a:solidFill>
              </a:rPr>
              <a:t>Pruebas </a:t>
            </a:r>
            <a:r>
              <a:rPr lang="es-EC" sz="2000" b="1" dirty="0">
                <a:solidFill>
                  <a:schemeClr val="accent1">
                    <a:lumMod val="50000"/>
                  </a:schemeClr>
                </a:solidFill>
              </a:rPr>
              <a:t>de lectura del RFID</a:t>
            </a:r>
            <a:endParaRPr lang="es-EC" sz="2000" b="1" dirty="0" smtClean="0">
              <a:solidFill>
                <a:schemeClr val="accent1">
                  <a:lumMod val="50000"/>
                </a:schemeClr>
              </a:solidFill>
            </a:endParaRPr>
          </a:p>
        </p:txBody>
      </p:sp>
      <p:sp>
        <p:nvSpPr>
          <p:cNvPr id="8" name="7 Rectángulo"/>
          <p:cNvSpPr/>
          <p:nvPr/>
        </p:nvSpPr>
        <p:spPr>
          <a:xfrm>
            <a:off x="395536" y="2132856"/>
            <a:ext cx="3087216" cy="430887"/>
          </a:xfrm>
          <a:prstGeom prst="rect">
            <a:avLst/>
          </a:prstGeom>
        </p:spPr>
        <p:txBody>
          <a:bodyPr wrap="square">
            <a:spAutoFit/>
          </a:bodyPr>
          <a:lstStyle/>
          <a:p>
            <a:endParaRPr lang="es-EC" sz="2200" dirty="0">
              <a:solidFill>
                <a:schemeClr val="accent1">
                  <a:lumMod val="50000"/>
                </a:schemeClr>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2279285614"/>
              </p:ext>
            </p:extLst>
          </p:nvPr>
        </p:nvGraphicFramePr>
        <p:xfrm>
          <a:off x="395536" y="2041487"/>
          <a:ext cx="7620000" cy="2611649"/>
        </p:xfrm>
        <a:graphic>
          <a:graphicData uri="http://schemas.openxmlformats.org/drawingml/2006/table">
            <a:tbl>
              <a:tblPr firstRow="1" firstCol="1" bandRow="1">
                <a:tableStyleId>{5C22544A-7EE6-4342-B048-85BDC9FD1C3A}</a:tableStyleId>
              </a:tblPr>
              <a:tblGrid>
                <a:gridCol w="2540000"/>
                <a:gridCol w="2540000"/>
                <a:gridCol w="2540000"/>
              </a:tblGrid>
              <a:tr h="759648">
                <a:tc>
                  <a:txBody>
                    <a:bodyPr/>
                    <a:lstStyle/>
                    <a:p>
                      <a:pPr algn="just">
                        <a:lnSpc>
                          <a:spcPct val="150000"/>
                        </a:lnSpc>
                        <a:spcAft>
                          <a:spcPts val="1000"/>
                        </a:spcAft>
                      </a:pPr>
                      <a:r>
                        <a:rPr lang="es-ES" sz="1200" dirty="0">
                          <a:effectLst/>
                        </a:rPr>
                        <a:t>Antena</a:t>
                      </a:r>
                      <a:endParaRPr lang="es-EC" sz="1200" dirty="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dirty="0" smtClean="0">
                          <a:effectLst/>
                        </a:rPr>
                        <a:t>Distancia máxima con la mínima potencia</a:t>
                      </a:r>
                      <a:r>
                        <a:rPr lang="es-ES" sz="1200" baseline="0" dirty="0" smtClean="0">
                          <a:effectLst/>
                        </a:rPr>
                        <a:t>   9dBm</a:t>
                      </a:r>
                      <a:endParaRPr lang="es-EC" sz="1200" dirty="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dirty="0" smtClean="0">
                          <a:effectLst/>
                        </a:rPr>
                        <a:t>Distancia máxima con la mínima potencia</a:t>
                      </a:r>
                      <a:r>
                        <a:rPr lang="es-ES" sz="1200" baseline="0" dirty="0" smtClean="0">
                          <a:effectLst/>
                        </a:rPr>
                        <a:t>   máxima 24dBm</a:t>
                      </a:r>
                      <a:endParaRPr lang="es-EC" sz="1200" dirty="0">
                        <a:effectLst/>
                        <a:latin typeface="Times New Roman"/>
                        <a:ea typeface="Calibri"/>
                        <a:cs typeface="Times New Roman"/>
                      </a:endParaRPr>
                    </a:p>
                  </a:txBody>
                  <a:tcPr marL="68580" marR="68580" marT="0" marB="0" anchor="ctr"/>
                </a:tc>
              </a:tr>
              <a:tr h="614882">
                <a:tc>
                  <a:txBody>
                    <a:bodyPr/>
                    <a:lstStyle/>
                    <a:p>
                      <a:pPr algn="just">
                        <a:lnSpc>
                          <a:spcPct val="150000"/>
                        </a:lnSpc>
                        <a:spcAft>
                          <a:spcPts val="1000"/>
                        </a:spcAft>
                      </a:pPr>
                      <a:r>
                        <a:rPr lang="es-ES" sz="1200">
                          <a:effectLst/>
                        </a:rPr>
                        <a:t>Skyetek 860 - 960 MHZ</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0.76 m</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dirty="0" smtClean="0">
                          <a:effectLst/>
                        </a:rPr>
                        <a:t>2.58 </a:t>
                      </a:r>
                      <a:r>
                        <a:rPr lang="es-ES" sz="1200" dirty="0">
                          <a:effectLst/>
                        </a:rPr>
                        <a:t>m</a:t>
                      </a:r>
                      <a:endParaRPr lang="es-EC" sz="1200" dirty="0">
                        <a:effectLst/>
                        <a:latin typeface="Times New Roman"/>
                        <a:ea typeface="Calibri"/>
                        <a:cs typeface="Times New Roman"/>
                      </a:endParaRPr>
                    </a:p>
                  </a:txBody>
                  <a:tcPr marL="68580" marR="68580" marT="0" marB="0" anchor="ctr"/>
                </a:tc>
              </a:tr>
              <a:tr h="623708">
                <a:tc>
                  <a:txBody>
                    <a:bodyPr/>
                    <a:lstStyle/>
                    <a:p>
                      <a:pPr algn="just">
                        <a:lnSpc>
                          <a:spcPct val="150000"/>
                        </a:lnSpc>
                        <a:spcAft>
                          <a:spcPts val="1000"/>
                        </a:spcAft>
                      </a:pPr>
                      <a:r>
                        <a:rPr lang="es-ES" sz="1200" dirty="0">
                          <a:effectLst/>
                        </a:rPr>
                        <a:t>FR4 </a:t>
                      </a:r>
                      <a:r>
                        <a:rPr lang="es-ES" sz="1200" dirty="0" err="1">
                          <a:effectLst/>
                        </a:rPr>
                        <a:t>Penta</a:t>
                      </a:r>
                      <a:r>
                        <a:rPr lang="es-ES" sz="1200" dirty="0">
                          <a:effectLst/>
                        </a:rPr>
                        <a:t>-band GSM</a:t>
                      </a:r>
                      <a:endParaRPr lang="es-EC" sz="1200" dirty="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1.56 cm</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34.56 cm</a:t>
                      </a:r>
                      <a:endParaRPr lang="es-EC" sz="1200">
                        <a:effectLst/>
                        <a:latin typeface="Times New Roman"/>
                        <a:ea typeface="Calibri"/>
                        <a:cs typeface="Times New Roman"/>
                      </a:endParaRPr>
                    </a:p>
                  </a:txBody>
                  <a:tcPr marL="68580" marR="68580" marT="0" marB="0" anchor="ctr"/>
                </a:tc>
              </a:tr>
              <a:tr h="613411">
                <a:tc>
                  <a:txBody>
                    <a:bodyPr/>
                    <a:lstStyle/>
                    <a:p>
                      <a:pPr algn="just">
                        <a:lnSpc>
                          <a:spcPct val="150000"/>
                        </a:lnSpc>
                        <a:spcAft>
                          <a:spcPts val="1000"/>
                        </a:spcAft>
                      </a:pPr>
                      <a:r>
                        <a:rPr lang="es-ES" sz="1200">
                          <a:effectLst/>
                        </a:rPr>
                        <a:t>AC4790</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13.8 cm</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dirty="0">
                          <a:effectLst/>
                        </a:rPr>
                        <a:t>18.65 cm</a:t>
                      </a:r>
                      <a:endParaRPr lang="es-EC" sz="1200" dirty="0">
                        <a:effectLst/>
                        <a:latin typeface="Times New Roman"/>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4109738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dirty="0" smtClean="0"/>
              <a:t>PRUEBAS DEL PROTOTIPO</a:t>
            </a:r>
            <a:endParaRPr lang="es-EC" sz="3200" b="1" dirty="0"/>
          </a:p>
        </p:txBody>
      </p:sp>
      <p:sp>
        <p:nvSpPr>
          <p:cNvPr id="7" name="2 Subtítulo"/>
          <p:cNvSpPr txBox="1">
            <a:spLocks/>
          </p:cNvSpPr>
          <p:nvPr/>
        </p:nvSpPr>
        <p:spPr>
          <a:xfrm>
            <a:off x="269777" y="1320725"/>
            <a:ext cx="4139952" cy="52177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just">
              <a:lnSpc>
                <a:spcPct val="90000"/>
              </a:lnSpc>
              <a:buNone/>
            </a:pPr>
            <a:r>
              <a:rPr lang="es-EC" sz="2000" b="1" dirty="0" smtClean="0">
                <a:solidFill>
                  <a:schemeClr val="accent1">
                    <a:lumMod val="50000"/>
                  </a:schemeClr>
                </a:solidFill>
              </a:rPr>
              <a:t>Pruebas con etiquetas</a:t>
            </a:r>
          </a:p>
        </p:txBody>
      </p:sp>
      <p:sp>
        <p:nvSpPr>
          <p:cNvPr id="8" name="7 Rectángulo"/>
          <p:cNvSpPr/>
          <p:nvPr/>
        </p:nvSpPr>
        <p:spPr>
          <a:xfrm>
            <a:off x="395536" y="2132856"/>
            <a:ext cx="3087216" cy="430887"/>
          </a:xfrm>
          <a:prstGeom prst="rect">
            <a:avLst/>
          </a:prstGeom>
        </p:spPr>
        <p:txBody>
          <a:bodyPr wrap="square">
            <a:spAutoFit/>
          </a:bodyPr>
          <a:lstStyle/>
          <a:p>
            <a:endParaRPr lang="es-EC" sz="2200" dirty="0">
              <a:solidFill>
                <a:schemeClr val="accent1">
                  <a:lumMod val="50000"/>
                </a:schemeClr>
              </a:solidFill>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504" y="1844442"/>
            <a:ext cx="4050127"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5741" y="4076690"/>
            <a:ext cx="4922813"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1865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dirty="0" smtClean="0"/>
              <a:t>PRUEBAS DEL PROTOTIPO</a:t>
            </a:r>
            <a:endParaRPr lang="es-EC" sz="3200" b="1" dirty="0"/>
          </a:p>
        </p:txBody>
      </p:sp>
      <p:sp>
        <p:nvSpPr>
          <p:cNvPr id="7" name="2 Subtítulo"/>
          <p:cNvSpPr txBox="1">
            <a:spLocks/>
          </p:cNvSpPr>
          <p:nvPr/>
        </p:nvSpPr>
        <p:spPr>
          <a:xfrm>
            <a:off x="269777" y="1320725"/>
            <a:ext cx="4139952" cy="52177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just">
              <a:lnSpc>
                <a:spcPct val="90000"/>
              </a:lnSpc>
              <a:buNone/>
            </a:pPr>
            <a:r>
              <a:rPr lang="es-EC" sz="2000" b="1" dirty="0" smtClean="0">
                <a:solidFill>
                  <a:schemeClr val="accent1">
                    <a:lumMod val="50000"/>
                  </a:schemeClr>
                </a:solidFill>
              </a:rPr>
              <a:t>Pruebas con etiquetas</a:t>
            </a:r>
          </a:p>
        </p:txBody>
      </p:sp>
      <p:sp>
        <p:nvSpPr>
          <p:cNvPr id="8" name="7 Rectángulo"/>
          <p:cNvSpPr/>
          <p:nvPr/>
        </p:nvSpPr>
        <p:spPr>
          <a:xfrm>
            <a:off x="395536" y="2132856"/>
            <a:ext cx="3087216" cy="430887"/>
          </a:xfrm>
          <a:prstGeom prst="rect">
            <a:avLst/>
          </a:prstGeom>
        </p:spPr>
        <p:txBody>
          <a:bodyPr wrap="square">
            <a:spAutoFit/>
          </a:bodyPr>
          <a:lstStyle/>
          <a:p>
            <a:endParaRPr lang="es-EC" sz="2200" dirty="0">
              <a:solidFill>
                <a:schemeClr val="accent1">
                  <a:lumMod val="50000"/>
                </a:schemeClr>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2723053278"/>
              </p:ext>
            </p:extLst>
          </p:nvPr>
        </p:nvGraphicFramePr>
        <p:xfrm>
          <a:off x="971600" y="2132856"/>
          <a:ext cx="5915025" cy="2085340"/>
        </p:xfrm>
        <a:graphic>
          <a:graphicData uri="http://schemas.openxmlformats.org/drawingml/2006/table">
            <a:tbl>
              <a:tblPr firstRow="1" firstCol="1" bandRow="1">
                <a:tableStyleId>{5C22544A-7EE6-4342-B048-85BDC9FD1C3A}</a:tableStyleId>
              </a:tblPr>
              <a:tblGrid>
                <a:gridCol w="1471295"/>
                <a:gridCol w="1473200"/>
                <a:gridCol w="1494155"/>
                <a:gridCol w="1476375"/>
              </a:tblGrid>
              <a:tr h="336550">
                <a:tc>
                  <a:txBody>
                    <a:bodyPr/>
                    <a:lstStyle/>
                    <a:p>
                      <a:pPr algn="just">
                        <a:lnSpc>
                          <a:spcPct val="150000"/>
                        </a:lnSpc>
                        <a:spcAft>
                          <a:spcPts val="1000"/>
                        </a:spcAft>
                      </a:pPr>
                      <a:r>
                        <a:rPr lang="es-ES" sz="1200" dirty="0">
                          <a:effectLst/>
                        </a:rPr>
                        <a:t>Tipo de etiqueta</a:t>
                      </a:r>
                      <a:endParaRPr lang="es-EC" sz="1200" dirty="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dirty="0" smtClean="0">
                          <a:effectLst/>
                        </a:rPr>
                        <a:t>Coincidencia</a:t>
                      </a:r>
                      <a:r>
                        <a:rPr lang="es-ES" sz="1200" baseline="0" dirty="0" smtClean="0">
                          <a:effectLst/>
                        </a:rPr>
                        <a:t> </a:t>
                      </a:r>
                      <a:r>
                        <a:rPr lang="es-EC" sz="1200" baseline="0" dirty="0" smtClean="0">
                          <a:effectLst/>
                          <a:latin typeface="Times New Roman"/>
                          <a:cs typeface="Times New Roman"/>
                        </a:rPr>
                        <a:t>en polarización</a:t>
                      </a:r>
                      <a:endParaRPr lang="es-ES" sz="1200" baseline="0" dirty="0" smtClean="0">
                        <a:effectLst/>
                      </a:endParaRPr>
                    </a:p>
                  </a:txBody>
                  <a:tcPr marL="68580" marR="68580" marT="0" marB="0" anchor="ctr"/>
                </a:tc>
                <a:tc>
                  <a:txBody>
                    <a:bodyPr/>
                    <a:lstStyle/>
                    <a:p>
                      <a:pPr algn="just">
                        <a:lnSpc>
                          <a:spcPct val="150000"/>
                        </a:lnSpc>
                        <a:spcAft>
                          <a:spcPts val="1000"/>
                        </a:spcAft>
                      </a:pPr>
                      <a:r>
                        <a:rPr lang="es-ES" sz="1200" dirty="0" smtClean="0">
                          <a:effectLst/>
                        </a:rPr>
                        <a:t>Polarización </a:t>
                      </a:r>
                      <a:r>
                        <a:rPr lang="es-ES" sz="1200" baseline="0" dirty="0" smtClean="0">
                          <a:effectLst/>
                        </a:rPr>
                        <a:t>cruzada a 90grados</a:t>
                      </a:r>
                      <a:endParaRPr lang="es-EC" sz="1200" dirty="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Diferencia</a:t>
                      </a:r>
                      <a:endParaRPr lang="es-EC" sz="1200">
                        <a:effectLst/>
                        <a:latin typeface="Times New Roman"/>
                        <a:ea typeface="Calibri"/>
                        <a:cs typeface="Times New Roman"/>
                      </a:endParaRPr>
                    </a:p>
                  </a:txBody>
                  <a:tcPr marL="68580" marR="68580" marT="0" marB="0" anchor="ctr"/>
                </a:tc>
              </a:tr>
              <a:tr h="439420">
                <a:tc>
                  <a:txBody>
                    <a:bodyPr/>
                    <a:lstStyle/>
                    <a:p>
                      <a:pPr algn="just">
                        <a:lnSpc>
                          <a:spcPct val="150000"/>
                        </a:lnSpc>
                        <a:spcAft>
                          <a:spcPts val="1000"/>
                        </a:spcAft>
                      </a:pPr>
                      <a:r>
                        <a:rPr lang="en-US" sz="1200">
                          <a:effectLst/>
                        </a:rPr>
                        <a:t>ISO 18000-6B </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n-US" sz="1200" dirty="0">
                          <a:effectLst/>
                        </a:rPr>
                        <a:t>20.5 cm</a:t>
                      </a:r>
                      <a:endParaRPr lang="es-EC" sz="1200" dirty="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15 cm</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5.5 cm</a:t>
                      </a:r>
                      <a:endParaRPr lang="es-EC" sz="1200">
                        <a:effectLst/>
                        <a:latin typeface="Times New Roman"/>
                        <a:ea typeface="Calibri"/>
                        <a:cs typeface="Times New Roman"/>
                      </a:endParaRPr>
                    </a:p>
                  </a:txBody>
                  <a:tcPr marL="68580" marR="68580" marT="0" marB="0" anchor="ctr"/>
                </a:tc>
              </a:tr>
              <a:tr h="365125">
                <a:tc>
                  <a:txBody>
                    <a:bodyPr/>
                    <a:lstStyle/>
                    <a:p>
                      <a:pPr algn="just">
                        <a:lnSpc>
                          <a:spcPct val="150000"/>
                        </a:lnSpc>
                        <a:spcAft>
                          <a:spcPts val="1000"/>
                        </a:spcAft>
                      </a:pPr>
                      <a:r>
                        <a:rPr lang="en-US" sz="1200">
                          <a:effectLst/>
                        </a:rPr>
                        <a:t>EPC Class1 Gen2 AD-612</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15 cm</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12 cm</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3 cm</a:t>
                      </a:r>
                      <a:endParaRPr lang="es-EC" sz="1200">
                        <a:effectLst/>
                        <a:latin typeface="Times New Roman"/>
                        <a:ea typeface="Calibri"/>
                        <a:cs typeface="Times New Roman"/>
                      </a:endParaRPr>
                    </a:p>
                  </a:txBody>
                  <a:tcPr marL="68580" marR="68580" marT="0" marB="0" anchor="ctr"/>
                </a:tc>
              </a:tr>
              <a:tr h="441960">
                <a:tc>
                  <a:txBody>
                    <a:bodyPr/>
                    <a:lstStyle/>
                    <a:p>
                      <a:pPr algn="just">
                        <a:lnSpc>
                          <a:spcPct val="150000"/>
                        </a:lnSpc>
                        <a:spcAft>
                          <a:spcPts val="1000"/>
                        </a:spcAft>
                      </a:pPr>
                      <a:r>
                        <a:rPr lang="en-US" sz="1200">
                          <a:effectLst/>
                        </a:rPr>
                        <a:t>EPC Class1 Gen1 ALL-9338</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16.5 cm</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10 cm</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dirty="0">
                          <a:effectLst/>
                        </a:rPr>
                        <a:t>6.5 cm</a:t>
                      </a:r>
                      <a:endParaRPr lang="es-EC" sz="1200" dirty="0">
                        <a:effectLst/>
                        <a:latin typeface="Times New Roman"/>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9348964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dirty="0" smtClean="0"/>
              <a:t>PRUEBAS DEL PROTOTIPO</a:t>
            </a:r>
            <a:endParaRPr lang="es-EC" sz="3200" b="1" dirty="0"/>
          </a:p>
        </p:txBody>
      </p:sp>
      <p:sp>
        <p:nvSpPr>
          <p:cNvPr id="7" name="2 Subtítulo"/>
          <p:cNvSpPr txBox="1">
            <a:spLocks/>
          </p:cNvSpPr>
          <p:nvPr/>
        </p:nvSpPr>
        <p:spPr>
          <a:xfrm>
            <a:off x="269777" y="1320725"/>
            <a:ext cx="4139952" cy="52177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just">
              <a:lnSpc>
                <a:spcPct val="90000"/>
              </a:lnSpc>
              <a:buNone/>
            </a:pPr>
            <a:r>
              <a:rPr lang="es-EC" sz="2000" b="1" dirty="0" smtClean="0">
                <a:solidFill>
                  <a:schemeClr val="accent1">
                    <a:lumMod val="50000"/>
                  </a:schemeClr>
                </a:solidFill>
              </a:rPr>
              <a:t>Pruebas con etiquetas en cercanía</a:t>
            </a:r>
          </a:p>
        </p:txBody>
      </p:sp>
      <p:sp>
        <p:nvSpPr>
          <p:cNvPr id="8" name="7 Rectángulo"/>
          <p:cNvSpPr/>
          <p:nvPr/>
        </p:nvSpPr>
        <p:spPr>
          <a:xfrm>
            <a:off x="395536" y="2132856"/>
            <a:ext cx="3087216" cy="430887"/>
          </a:xfrm>
          <a:prstGeom prst="rect">
            <a:avLst/>
          </a:prstGeom>
        </p:spPr>
        <p:txBody>
          <a:bodyPr wrap="square">
            <a:spAutoFit/>
          </a:bodyPr>
          <a:lstStyle/>
          <a:p>
            <a:endParaRPr lang="es-EC" sz="2200" dirty="0">
              <a:solidFill>
                <a:schemeClr val="accent1">
                  <a:lumMod val="50000"/>
                </a:schemeClr>
              </a:solidFill>
            </a:endParaRP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132856"/>
            <a:ext cx="5800725"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53115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dirty="0" smtClean="0"/>
              <a:t>PRUEBAS DEL PROTOTIPO</a:t>
            </a:r>
            <a:endParaRPr lang="es-EC" sz="3200" b="1" dirty="0"/>
          </a:p>
        </p:txBody>
      </p:sp>
      <p:sp>
        <p:nvSpPr>
          <p:cNvPr id="7" name="2 Subtítulo"/>
          <p:cNvSpPr txBox="1">
            <a:spLocks/>
          </p:cNvSpPr>
          <p:nvPr/>
        </p:nvSpPr>
        <p:spPr>
          <a:xfrm>
            <a:off x="269777" y="1320725"/>
            <a:ext cx="4139952" cy="521779"/>
          </a:xfrm>
          <a:prstGeom prst="rect">
            <a:avLst/>
          </a:prstGeom>
        </p:spPr>
        <p:txBody>
          <a:bodyPr vert="horz" lIns="91440" tIns="45720" rIns="91440" bIns="45720" rtlCol="0">
            <a:normAutofit fontScale="925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just">
              <a:lnSpc>
                <a:spcPct val="90000"/>
              </a:lnSpc>
              <a:buNone/>
            </a:pPr>
            <a:r>
              <a:rPr lang="es-EC" sz="2000" b="1" dirty="0" smtClean="0">
                <a:solidFill>
                  <a:schemeClr val="accent1">
                    <a:lumMod val="50000"/>
                  </a:schemeClr>
                </a:solidFill>
              </a:rPr>
              <a:t>Pruebas para discriminar las etiquetas</a:t>
            </a:r>
          </a:p>
        </p:txBody>
      </p:sp>
      <p:sp>
        <p:nvSpPr>
          <p:cNvPr id="8" name="7 Rectángulo"/>
          <p:cNvSpPr/>
          <p:nvPr/>
        </p:nvSpPr>
        <p:spPr>
          <a:xfrm>
            <a:off x="395536" y="2132856"/>
            <a:ext cx="3087216" cy="430887"/>
          </a:xfrm>
          <a:prstGeom prst="rect">
            <a:avLst/>
          </a:prstGeom>
        </p:spPr>
        <p:txBody>
          <a:bodyPr wrap="square">
            <a:spAutoFit/>
          </a:bodyPr>
          <a:lstStyle/>
          <a:p>
            <a:endParaRPr lang="es-EC" sz="2200" dirty="0">
              <a:solidFill>
                <a:schemeClr val="accent1">
                  <a:lumMod val="50000"/>
                </a:schemeClr>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1212598943"/>
              </p:ext>
            </p:extLst>
          </p:nvPr>
        </p:nvGraphicFramePr>
        <p:xfrm>
          <a:off x="1503582" y="2204864"/>
          <a:ext cx="4148537" cy="2736304"/>
        </p:xfrm>
        <a:graphic>
          <a:graphicData uri="http://schemas.openxmlformats.org/drawingml/2006/table">
            <a:tbl>
              <a:tblPr firstRow="1" firstCol="1" bandRow="1">
                <a:tableStyleId>{5C22544A-7EE6-4342-B048-85BDC9FD1C3A}</a:tableStyleId>
              </a:tblPr>
              <a:tblGrid>
                <a:gridCol w="2406866"/>
                <a:gridCol w="1741671"/>
              </a:tblGrid>
              <a:tr h="1067482">
                <a:tc>
                  <a:txBody>
                    <a:bodyPr/>
                    <a:lstStyle/>
                    <a:p>
                      <a:pPr algn="just">
                        <a:lnSpc>
                          <a:spcPct val="150000"/>
                        </a:lnSpc>
                        <a:spcAft>
                          <a:spcPts val="1000"/>
                        </a:spcAft>
                      </a:pPr>
                      <a:r>
                        <a:rPr lang="es-ES" sz="1200" dirty="0">
                          <a:effectLst/>
                        </a:rPr>
                        <a:t>Tipo de etiqueta</a:t>
                      </a:r>
                      <a:endParaRPr lang="es-EC" sz="1200" dirty="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dirty="0">
                          <a:effectLst/>
                        </a:rPr>
                        <a:t>Distancia a la que el lector confunde </a:t>
                      </a:r>
                      <a:r>
                        <a:rPr lang="es-ES" sz="1200" baseline="0" dirty="0" smtClean="0">
                          <a:effectLst/>
                        </a:rPr>
                        <a:t> las etiquetas</a:t>
                      </a:r>
                      <a:endParaRPr lang="es-EC" sz="1200" dirty="0">
                        <a:effectLst/>
                        <a:latin typeface="Times New Roman"/>
                        <a:ea typeface="Calibri"/>
                        <a:cs typeface="Times New Roman"/>
                      </a:endParaRPr>
                    </a:p>
                  </a:txBody>
                  <a:tcPr marL="68580" marR="68580" marT="0" marB="0" anchor="ctr"/>
                </a:tc>
              </a:tr>
              <a:tr h="720822">
                <a:tc>
                  <a:txBody>
                    <a:bodyPr/>
                    <a:lstStyle/>
                    <a:p>
                      <a:pPr algn="just">
                        <a:lnSpc>
                          <a:spcPct val="150000"/>
                        </a:lnSpc>
                        <a:spcAft>
                          <a:spcPts val="1000"/>
                        </a:spcAft>
                      </a:pPr>
                      <a:r>
                        <a:rPr lang="en-US" sz="1200" dirty="0">
                          <a:effectLst/>
                        </a:rPr>
                        <a:t>ISO 18000-6B TTF-Label 12x180-PH46</a:t>
                      </a:r>
                      <a:endParaRPr lang="es-EC" sz="1200" dirty="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dirty="0">
                          <a:effectLst/>
                        </a:rPr>
                        <a:t>1 cm</a:t>
                      </a:r>
                      <a:endParaRPr lang="es-EC" sz="1200" dirty="0">
                        <a:effectLst/>
                        <a:latin typeface="Times New Roman"/>
                        <a:ea typeface="Calibri"/>
                        <a:cs typeface="Times New Roman"/>
                      </a:endParaRPr>
                    </a:p>
                  </a:txBody>
                  <a:tcPr marL="68580" marR="68580" marT="0" marB="0" anchor="ctr"/>
                </a:tc>
              </a:tr>
              <a:tr h="476563">
                <a:tc>
                  <a:txBody>
                    <a:bodyPr/>
                    <a:lstStyle/>
                    <a:p>
                      <a:pPr algn="just">
                        <a:lnSpc>
                          <a:spcPct val="150000"/>
                        </a:lnSpc>
                        <a:spcAft>
                          <a:spcPts val="1000"/>
                        </a:spcAft>
                      </a:pPr>
                      <a:r>
                        <a:rPr lang="en-US" sz="1200" dirty="0">
                          <a:effectLst/>
                        </a:rPr>
                        <a:t>EPC Class1 Gen2 AD-612</a:t>
                      </a:r>
                      <a:endParaRPr lang="es-EC" sz="1200" dirty="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a:effectLst/>
                        </a:rPr>
                        <a:t>0.5 cm</a:t>
                      </a:r>
                      <a:endParaRPr lang="es-EC" sz="1200">
                        <a:effectLst/>
                        <a:latin typeface="Times New Roman"/>
                        <a:ea typeface="Calibri"/>
                        <a:cs typeface="Times New Roman"/>
                      </a:endParaRPr>
                    </a:p>
                  </a:txBody>
                  <a:tcPr marL="68580" marR="68580" marT="0" marB="0" anchor="ctr"/>
                </a:tc>
              </a:tr>
              <a:tr h="471437">
                <a:tc>
                  <a:txBody>
                    <a:bodyPr/>
                    <a:lstStyle/>
                    <a:p>
                      <a:pPr algn="just">
                        <a:lnSpc>
                          <a:spcPct val="150000"/>
                        </a:lnSpc>
                        <a:spcAft>
                          <a:spcPts val="1000"/>
                        </a:spcAft>
                      </a:pPr>
                      <a:r>
                        <a:rPr lang="es-ES" sz="1200">
                          <a:effectLst/>
                        </a:rPr>
                        <a:t>EPC Class1 Gen1 ALL-9338</a:t>
                      </a:r>
                      <a:endParaRPr lang="es-EC" sz="1200">
                        <a:effectLst/>
                        <a:latin typeface="Times New Roman"/>
                        <a:ea typeface="Calibri"/>
                        <a:cs typeface="Times New Roman"/>
                      </a:endParaRPr>
                    </a:p>
                  </a:txBody>
                  <a:tcPr marL="68580" marR="68580" marT="0" marB="0" anchor="ctr"/>
                </a:tc>
                <a:tc>
                  <a:txBody>
                    <a:bodyPr/>
                    <a:lstStyle/>
                    <a:p>
                      <a:pPr algn="just">
                        <a:lnSpc>
                          <a:spcPct val="150000"/>
                        </a:lnSpc>
                        <a:spcAft>
                          <a:spcPts val="1000"/>
                        </a:spcAft>
                      </a:pPr>
                      <a:r>
                        <a:rPr lang="es-ES" sz="1200" dirty="0">
                          <a:effectLst/>
                        </a:rPr>
                        <a:t>0.5 cm</a:t>
                      </a:r>
                      <a:endParaRPr lang="es-EC" sz="1200" dirty="0">
                        <a:effectLst/>
                        <a:latin typeface="Times New Roman"/>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5464665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dirty="0" smtClean="0"/>
              <a:t>Conclusiones</a:t>
            </a:r>
            <a:endParaRPr lang="es-EC" sz="3200" b="1" dirty="0"/>
          </a:p>
        </p:txBody>
      </p:sp>
      <p:sp>
        <p:nvSpPr>
          <p:cNvPr id="7" name="2 Subtítulo"/>
          <p:cNvSpPr txBox="1">
            <a:spLocks/>
          </p:cNvSpPr>
          <p:nvPr/>
        </p:nvSpPr>
        <p:spPr>
          <a:xfrm>
            <a:off x="269776" y="1320725"/>
            <a:ext cx="5598368" cy="52177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just">
              <a:lnSpc>
                <a:spcPct val="90000"/>
              </a:lnSpc>
              <a:buNone/>
            </a:pPr>
            <a:r>
              <a:rPr lang="es-EC" sz="2000" b="1" dirty="0" smtClean="0">
                <a:solidFill>
                  <a:schemeClr val="accent1">
                    <a:lumMod val="50000"/>
                  </a:schemeClr>
                </a:solidFill>
              </a:rPr>
              <a:t> </a:t>
            </a:r>
          </a:p>
        </p:txBody>
      </p:sp>
      <p:sp>
        <p:nvSpPr>
          <p:cNvPr id="8" name="7 Rectángulo"/>
          <p:cNvSpPr/>
          <p:nvPr/>
        </p:nvSpPr>
        <p:spPr>
          <a:xfrm>
            <a:off x="395536" y="2132856"/>
            <a:ext cx="3087216" cy="430887"/>
          </a:xfrm>
          <a:prstGeom prst="rect">
            <a:avLst/>
          </a:prstGeom>
        </p:spPr>
        <p:txBody>
          <a:bodyPr wrap="square">
            <a:spAutoFit/>
          </a:bodyPr>
          <a:lstStyle/>
          <a:p>
            <a:endParaRPr lang="es-EC" sz="2200" dirty="0">
              <a:solidFill>
                <a:schemeClr val="accent1">
                  <a:lumMod val="50000"/>
                </a:schemeClr>
              </a:solidFill>
            </a:endParaRPr>
          </a:p>
        </p:txBody>
      </p:sp>
      <p:sp>
        <p:nvSpPr>
          <p:cNvPr id="6" name="5 Rectángulo"/>
          <p:cNvSpPr/>
          <p:nvPr/>
        </p:nvSpPr>
        <p:spPr>
          <a:xfrm>
            <a:off x="400956" y="1196752"/>
            <a:ext cx="7200800" cy="4401205"/>
          </a:xfrm>
          <a:prstGeom prst="rect">
            <a:avLst/>
          </a:prstGeom>
        </p:spPr>
        <p:txBody>
          <a:bodyPr wrap="square">
            <a:spAutoFit/>
          </a:bodyPr>
          <a:lstStyle/>
          <a:p>
            <a:r>
              <a:rPr lang="es-ES" sz="2000" dirty="0">
                <a:solidFill>
                  <a:schemeClr val="accent1">
                    <a:lumMod val="50000"/>
                  </a:schemeClr>
                </a:solidFill>
              </a:rPr>
              <a:t>El prototipo diseñado cumple con el objetivo de facilitar la inclusión laboral de las personas no videntes en el trabajo operativo de biblioteca, ya que es capaz de identificar todas las etiquetas que han sido agregadas a los libros e informar los detalles de los mismos al usuario. </a:t>
            </a:r>
            <a:endParaRPr lang="es-EC" sz="2000" dirty="0">
              <a:solidFill>
                <a:schemeClr val="accent1">
                  <a:lumMod val="50000"/>
                </a:schemeClr>
              </a:solidFill>
            </a:endParaRPr>
          </a:p>
          <a:p>
            <a:r>
              <a:rPr lang="es-ES" sz="2000" dirty="0">
                <a:solidFill>
                  <a:schemeClr val="accent1">
                    <a:lumMod val="50000"/>
                  </a:schemeClr>
                </a:solidFill>
              </a:rPr>
              <a:t> </a:t>
            </a:r>
            <a:endParaRPr lang="es-EC" sz="2000" dirty="0">
              <a:solidFill>
                <a:schemeClr val="accent1">
                  <a:lumMod val="50000"/>
                </a:schemeClr>
              </a:solidFill>
            </a:endParaRPr>
          </a:p>
          <a:p>
            <a:r>
              <a:rPr lang="es-ES" sz="2000" dirty="0">
                <a:solidFill>
                  <a:schemeClr val="accent1">
                    <a:lumMod val="50000"/>
                  </a:schemeClr>
                </a:solidFill>
              </a:rPr>
              <a:t>Como se pudo constatar el prototipo puede ser usado para la inclusión laboral de las personas no videntes, en </a:t>
            </a:r>
            <a:r>
              <a:rPr lang="es-ES" sz="2000" dirty="0" smtClean="0">
                <a:solidFill>
                  <a:schemeClr val="accent1">
                    <a:lumMod val="50000"/>
                  </a:schemeClr>
                </a:solidFill>
              </a:rPr>
              <a:t>el </a:t>
            </a:r>
            <a:r>
              <a:rPr lang="es-ES" sz="2000" dirty="0">
                <a:solidFill>
                  <a:schemeClr val="accent1">
                    <a:lumMod val="50000"/>
                  </a:schemeClr>
                </a:solidFill>
              </a:rPr>
              <a:t>80% de las bibliotecas </a:t>
            </a:r>
            <a:r>
              <a:rPr lang="es-ES" sz="2000" dirty="0" smtClean="0">
                <a:solidFill>
                  <a:schemeClr val="accent1">
                    <a:lumMod val="50000"/>
                  </a:schemeClr>
                </a:solidFill>
              </a:rPr>
              <a:t>visitada ya que tienen un acceso a los libros cerrado.</a:t>
            </a:r>
            <a:endParaRPr lang="es-EC" sz="2000" dirty="0">
              <a:solidFill>
                <a:schemeClr val="accent1">
                  <a:lumMod val="50000"/>
                </a:schemeClr>
              </a:solidFill>
            </a:endParaRPr>
          </a:p>
          <a:p>
            <a:r>
              <a:rPr lang="es-ES" sz="2000" dirty="0">
                <a:solidFill>
                  <a:schemeClr val="accent1">
                    <a:lumMod val="50000"/>
                  </a:schemeClr>
                </a:solidFill>
              </a:rPr>
              <a:t> </a:t>
            </a:r>
            <a:endParaRPr lang="es-EC" sz="2000" dirty="0">
              <a:solidFill>
                <a:schemeClr val="accent1">
                  <a:lumMod val="50000"/>
                </a:schemeClr>
              </a:solidFill>
            </a:endParaRPr>
          </a:p>
          <a:p>
            <a:r>
              <a:rPr lang="es-ES" sz="2000" dirty="0">
                <a:solidFill>
                  <a:schemeClr val="accent1">
                    <a:lumMod val="50000"/>
                  </a:schemeClr>
                </a:solidFill>
              </a:rPr>
              <a:t>Como se analizó el 85% de las bibliotecas cuentan con un sistema de etiquetado RFID para realizar inventarios o evitar el hurto, esto facilita la integración del prototipo identificador en las bibliotecas que cuenta con este sistema.</a:t>
            </a:r>
            <a:endParaRPr lang="es-EC" sz="2000" dirty="0">
              <a:solidFill>
                <a:schemeClr val="accent1">
                  <a:lumMod val="50000"/>
                </a:schemeClr>
              </a:solidFill>
            </a:endParaRPr>
          </a:p>
        </p:txBody>
      </p:sp>
    </p:spTree>
    <p:extLst>
      <p:ext uri="{BB962C8B-B14F-4D97-AF65-F5344CB8AC3E}">
        <p14:creationId xmlns:p14="http://schemas.microsoft.com/office/powerpoint/2010/main" val="2259584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51520" y="1052736"/>
            <a:ext cx="7632848" cy="4968552"/>
          </a:xfrm>
        </p:spPr>
        <p:txBody>
          <a:bodyPr>
            <a:normAutofit/>
          </a:bodyPr>
          <a:lstStyle/>
          <a:p>
            <a:pPr algn="just">
              <a:lnSpc>
                <a:spcPct val="90000"/>
              </a:lnSpc>
            </a:pPr>
            <a:endParaRPr lang="es-EC" b="1" dirty="0" smtClean="0">
              <a:solidFill>
                <a:schemeClr val="accent1">
                  <a:lumMod val="50000"/>
                </a:schemeClr>
              </a:solidFill>
            </a:endParaRPr>
          </a:p>
          <a:p>
            <a:pPr algn="just">
              <a:lnSpc>
                <a:spcPct val="90000"/>
              </a:lnSpc>
            </a:pPr>
            <a:r>
              <a:rPr lang="es-EC" b="1" dirty="0" smtClean="0">
                <a:solidFill>
                  <a:schemeClr val="accent1">
                    <a:lumMod val="50000"/>
                  </a:schemeClr>
                </a:solidFill>
              </a:rPr>
              <a:t>Discapacidad visual</a:t>
            </a:r>
          </a:p>
          <a:p>
            <a:pPr algn="just">
              <a:lnSpc>
                <a:spcPct val="90000"/>
              </a:lnSpc>
            </a:pPr>
            <a:r>
              <a:rPr lang="en-US" b="1" dirty="0">
                <a:solidFill>
                  <a:schemeClr val="accent1">
                    <a:lumMod val="50000"/>
                  </a:schemeClr>
                </a:solidFill>
              </a:rPr>
              <a:t>	</a:t>
            </a:r>
            <a:endParaRPr lang="en-US" b="1" dirty="0" smtClean="0">
              <a:solidFill>
                <a:schemeClr val="accent1">
                  <a:lumMod val="50000"/>
                </a:schemeClr>
              </a:solidFill>
            </a:endParaRPr>
          </a:p>
          <a:p>
            <a:pPr algn="just">
              <a:lnSpc>
                <a:spcPct val="90000"/>
              </a:lnSpc>
            </a:pPr>
            <a:r>
              <a:rPr lang="en-US" b="1" dirty="0">
                <a:solidFill>
                  <a:schemeClr val="accent1">
                    <a:lumMod val="50000"/>
                  </a:schemeClr>
                </a:solidFill>
              </a:rPr>
              <a:t>	</a:t>
            </a:r>
            <a:r>
              <a:rPr lang="es-EC" dirty="0" smtClean="0">
                <a:solidFill>
                  <a:schemeClr val="accent1">
                    <a:lumMod val="50000"/>
                  </a:schemeClr>
                </a:solidFill>
              </a:rPr>
              <a:t>Para </a:t>
            </a:r>
            <a:r>
              <a:rPr lang="es-EC" dirty="0">
                <a:solidFill>
                  <a:schemeClr val="accent1">
                    <a:lumMod val="50000"/>
                  </a:schemeClr>
                </a:solidFill>
              </a:rPr>
              <a:t>la OMS (Organización Mundial de Salud) la discapacidad es un término general que abarca las deficiencias, las limitaciones de la actividad y las restricciones de la participación en la misma forma o grado que se considera normal para un ser humano, por la tanto la discapacidad visual es la deficiencia, disminución o defectos en la visión que dificultan que una persona realice actividades </a:t>
            </a:r>
            <a:r>
              <a:rPr lang="es-EC" dirty="0" smtClean="0">
                <a:solidFill>
                  <a:schemeClr val="accent1">
                    <a:lumMod val="50000"/>
                  </a:schemeClr>
                </a:solidFill>
              </a:rPr>
              <a:t>cotidianas.</a:t>
            </a:r>
            <a:endParaRPr lang="es-EC" dirty="0">
              <a:solidFill>
                <a:schemeClr val="accent1">
                  <a:lumMod val="50000"/>
                </a:schemeClr>
              </a:solidFill>
            </a:endParaRPr>
          </a:p>
        </p:txBody>
      </p:sp>
      <p:sp>
        <p:nvSpPr>
          <p:cNvPr id="2" name="1 Título"/>
          <p:cNvSpPr>
            <a:spLocks noGrp="1"/>
          </p:cNvSpPr>
          <p:nvPr>
            <p:ph type="ctrTitle"/>
          </p:nvPr>
        </p:nvSpPr>
        <p:spPr>
          <a:xfrm>
            <a:off x="0" y="-609"/>
            <a:ext cx="8064896" cy="963488"/>
          </a:xfrm>
        </p:spPr>
        <p:txBody>
          <a:bodyPr/>
          <a:lstStyle/>
          <a:p>
            <a:r>
              <a:rPr lang="es-EC" sz="4400" b="1" dirty="0" smtClean="0"/>
              <a:t>Conceptos</a:t>
            </a:r>
            <a:endParaRPr lang="es-EC" sz="4400" b="1" dirty="0"/>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861048"/>
            <a:ext cx="2016224" cy="272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3563888" y="5226078"/>
            <a:ext cx="3384376" cy="923330"/>
          </a:xfrm>
          <a:prstGeom prst="rect">
            <a:avLst/>
          </a:prstGeom>
          <a:noFill/>
        </p:spPr>
        <p:txBody>
          <a:bodyPr wrap="square" rtlCol="0">
            <a:spAutoFit/>
          </a:bodyPr>
          <a:lstStyle/>
          <a:p>
            <a:r>
              <a:rPr lang="es-EC" dirty="0" smtClean="0"/>
              <a:t>Se utiliza la carta de </a:t>
            </a:r>
            <a:r>
              <a:rPr lang="es-EC" dirty="0" err="1" smtClean="0"/>
              <a:t>Snellen</a:t>
            </a:r>
            <a:r>
              <a:rPr lang="es-EC" dirty="0" smtClean="0"/>
              <a:t> para valorar la agudeza visual existen 60 letras </a:t>
            </a:r>
            <a:endParaRPr lang="es-EC" dirty="0"/>
          </a:p>
        </p:txBody>
      </p:sp>
    </p:spTree>
    <p:extLst>
      <p:ext uri="{BB962C8B-B14F-4D97-AF65-F5344CB8AC3E}">
        <p14:creationId xmlns:p14="http://schemas.microsoft.com/office/powerpoint/2010/main" val="2773338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dirty="0" smtClean="0"/>
              <a:t>Conclusiones</a:t>
            </a:r>
            <a:endParaRPr lang="es-EC" sz="3200" b="1" dirty="0"/>
          </a:p>
        </p:txBody>
      </p:sp>
      <p:sp>
        <p:nvSpPr>
          <p:cNvPr id="7" name="2 Subtítulo"/>
          <p:cNvSpPr txBox="1">
            <a:spLocks/>
          </p:cNvSpPr>
          <p:nvPr/>
        </p:nvSpPr>
        <p:spPr>
          <a:xfrm>
            <a:off x="269776" y="1320725"/>
            <a:ext cx="5598368" cy="52177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just">
              <a:lnSpc>
                <a:spcPct val="90000"/>
              </a:lnSpc>
              <a:buNone/>
            </a:pPr>
            <a:r>
              <a:rPr lang="es-EC" sz="2000" b="1" dirty="0" smtClean="0">
                <a:solidFill>
                  <a:schemeClr val="accent1">
                    <a:lumMod val="50000"/>
                  </a:schemeClr>
                </a:solidFill>
              </a:rPr>
              <a:t> </a:t>
            </a:r>
          </a:p>
        </p:txBody>
      </p:sp>
      <p:sp>
        <p:nvSpPr>
          <p:cNvPr id="8" name="7 Rectángulo"/>
          <p:cNvSpPr/>
          <p:nvPr/>
        </p:nvSpPr>
        <p:spPr>
          <a:xfrm>
            <a:off x="395536" y="2132856"/>
            <a:ext cx="3087216" cy="430887"/>
          </a:xfrm>
          <a:prstGeom prst="rect">
            <a:avLst/>
          </a:prstGeom>
        </p:spPr>
        <p:txBody>
          <a:bodyPr wrap="square">
            <a:spAutoFit/>
          </a:bodyPr>
          <a:lstStyle/>
          <a:p>
            <a:endParaRPr lang="es-EC" sz="2200" dirty="0">
              <a:solidFill>
                <a:schemeClr val="accent1">
                  <a:lumMod val="50000"/>
                </a:schemeClr>
              </a:solidFill>
            </a:endParaRPr>
          </a:p>
        </p:txBody>
      </p:sp>
      <p:sp>
        <p:nvSpPr>
          <p:cNvPr id="6" name="5 Rectángulo"/>
          <p:cNvSpPr/>
          <p:nvPr/>
        </p:nvSpPr>
        <p:spPr>
          <a:xfrm>
            <a:off x="390848" y="1053663"/>
            <a:ext cx="7771444" cy="5940088"/>
          </a:xfrm>
          <a:prstGeom prst="rect">
            <a:avLst/>
          </a:prstGeom>
        </p:spPr>
        <p:txBody>
          <a:bodyPr wrap="square">
            <a:spAutoFit/>
          </a:bodyPr>
          <a:lstStyle/>
          <a:p>
            <a:r>
              <a:rPr lang="es-ES" sz="2000" dirty="0">
                <a:solidFill>
                  <a:schemeClr val="accent1">
                    <a:lumMod val="50000"/>
                  </a:schemeClr>
                </a:solidFill>
              </a:rPr>
              <a:t>Considerando que el 100% de las bibliotecas cuentan con un sistema informático de búsqueda de libros, el cual se encarga de proporcionar al usuario toda la información necesaria acerca del libro sin necesidad de ayuda externa, por lo tanto el usuario tiene la capacidad de entregar el número identificador a la persona encargada, esta base de datos es usada en el prototipo para asociar el número identificador con los mensajes de voz y así dar a conocer el número de clasificación del libro al usuario no vidente</a:t>
            </a:r>
            <a:endParaRPr lang="es-EC" sz="2000" dirty="0">
              <a:solidFill>
                <a:schemeClr val="accent1">
                  <a:lumMod val="50000"/>
                </a:schemeClr>
              </a:solidFill>
            </a:endParaRPr>
          </a:p>
          <a:p>
            <a:r>
              <a:rPr lang="es-ES" sz="2000" dirty="0">
                <a:solidFill>
                  <a:schemeClr val="accent1">
                    <a:lumMod val="50000"/>
                  </a:schemeClr>
                </a:solidFill>
              </a:rPr>
              <a:t> </a:t>
            </a:r>
            <a:endParaRPr lang="es-EC" sz="2000" dirty="0">
              <a:solidFill>
                <a:schemeClr val="accent1">
                  <a:lumMod val="50000"/>
                </a:schemeClr>
              </a:solidFill>
            </a:endParaRPr>
          </a:p>
          <a:p>
            <a:r>
              <a:rPr lang="es-ES" sz="2000" dirty="0">
                <a:solidFill>
                  <a:schemeClr val="accent1">
                    <a:lumMod val="50000"/>
                  </a:schemeClr>
                </a:solidFill>
              </a:rPr>
              <a:t>Las mediciones realizadas con la antena FR4, indican que el rango de lectura máximo es de 36,5cm y mínimo de 1,56cm, lo cual cumple con la distancia de lectura definida en el alcance del proyecto de </a:t>
            </a:r>
            <a:r>
              <a:rPr lang="es-ES" sz="2000" dirty="0" smtClean="0">
                <a:solidFill>
                  <a:schemeClr val="accent1">
                    <a:lumMod val="50000"/>
                  </a:schemeClr>
                </a:solidFill>
              </a:rPr>
              <a:t>grado que es de 10cm</a:t>
            </a:r>
            <a:endParaRPr lang="es-EC" sz="2000" dirty="0">
              <a:solidFill>
                <a:schemeClr val="accent1">
                  <a:lumMod val="50000"/>
                </a:schemeClr>
              </a:solidFill>
            </a:endParaRPr>
          </a:p>
          <a:p>
            <a:r>
              <a:rPr lang="es-ES" sz="2000" dirty="0">
                <a:solidFill>
                  <a:schemeClr val="accent1">
                    <a:lumMod val="50000"/>
                  </a:schemeClr>
                </a:solidFill>
              </a:rPr>
              <a:t> </a:t>
            </a:r>
            <a:endParaRPr lang="es-EC" sz="2000" dirty="0">
              <a:solidFill>
                <a:schemeClr val="accent1">
                  <a:lumMod val="50000"/>
                </a:schemeClr>
              </a:solidFill>
            </a:endParaRPr>
          </a:p>
          <a:p>
            <a:r>
              <a:rPr lang="es-ES" sz="2000" dirty="0">
                <a:solidFill>
                  <a:schemeClr val="accent1">
                    <a:lumMod val="50000"/>
                  </a:schemeClr>
                </a:solidFill>
              </a:rPr>
              <a:t>Los resultados obtenidos a partir de las pruebas realizadas con personas no videntes nos indican que el desempeño del prototipo es satisfactorio en cuanto a su funcionalidad principal, la cual es reconocer textos de manera rápida </a:t>
            </a:r>
            <a:endParaRPr lang="es-EC" sz="2000" dirty="0">
              <a:solidFill>
                <a:schemeClr val="accent1">
                  <a:lumMod val="50000"/>
                </a:schemeClr>
              </a:solidFill>
            </a:endParaRPr>
          </a:p>
          <a:p>
            <a:endParaRPr lang="es-EC" sz="2000" dirty="0">
              <a:solidFill>
                <a:schemeClr val="accent1">
                  <a:lumMod val="50000"/>
                </a:schemeClr>
              </a:solidFill>
            </a:endParaRPr>
          </a:p>
        </p:txBody>
      </p:sp>
    </p:spTree>
    <p:extLst>
      <p:ext uri="{BB962C8B-B14F-4D97-AF65-F5344CB8AC3E}">
        <p14:creationId xmlns:p14="http://schemas.microsoft.com/office/powerpoint/2010/main" val="42823177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dirty="0" smtClean="0"/>
              <a:t>Recomendaciones</a:t>
            </a:r>
            <a:endParaRPr lang="es-EC" sz="3200" b="1" dirty="0"/>
          </a:p>
        </p:txBody>
      </p:sp>
      <p:sp>
        <p:nvSpPr>
          <p:cNvPr id="7" name="2 Subtítulo"/>
          <p:cNvSpPr txBox="1">
            <a:spLocks/>
          </p:cNvSpPr>
          <p:nvPr/>
        </p:nvSpPr>
        <p:spPr>
          <a:xfrm>
            <a:off x="269776" y="1320725"/>
            <a:ext cx="5598368" cy="52177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just">
              <a:lnSpc>
                <a:spcPct val="90000"/>
              </a:lnSpc>
              <a:buNone/>
            </a:pPr>
            <a:r>
              <a:rPr lang="es-EC" sz="2000" b="1" dirty="0" smtClean="0">
                <a:solidFill>
                  <a:schemeClr val="accent1">
                    <a:lumMod val="50000"/>
                  </a:schemeClr>
                </a:solidFill>
              </a:rPr>
              <a:t> </a:t>
            </a:r>
          </a:p>
        </p:txBody>
      </p:sp>
      <p:sp>
        <p:nvSpPr>
          <p:cNvPr id="8" name="7 Rectángulo"/>
          <p:cNvSpPr/>
          <p:nvPr/>
        </p:nvSpPr>
        <p:spPr>
          <a:xfrm>
            <a:off x="395536" y="2132856"/>
            <a:ext cx="3087216" cy="430887"/>
          </a:xfrm>
          <a:prstGeom prst="rect">
            <a:avLst/>
          </a:prstGeom>
        </p:spPr>
        <p:txBody>
          <a:bodyPr wrap="square">
            <a:spAutoFit/>
          </a:bodyPr>
          <a:lstStyle/>
          <a:p>
            <a:endParaRPr lang="es-EC" sz="2200" dirty="0">
              <a:solidFill>
                <a:schemeClr val="accent1">
                  <a:lumMod val="50000"/>
                </a:schemeClr>
              </a:solidFill>
            </a:endParaRPr>
          </a:p>
        </p:txBody>
      </p:sp>
      <p:sp>
        <p:nvSpPr>
          <p:cNvPr id="6" name="5 Rectángulo"/>
          <p:cNvSpPr/>
          <p:nvPr/>
        </p:nvSpPr>
        <p:spPr>
          <a:xfrm>
            <a:off x="390848" y="1053663"/>
            <a:ext cx="7771444" cy="400110"/>
          </a:xfrm>
          <a:prstGeom prst="rect">
            <a:avLst/>
          </a:prstGeom>
        </p:spPr>
        <p:txBody>
          <a:bodyPr wrap="square">
            <a:spAutoFit/>
          </a:bodyPr>
          <a:lstStyle/>
          <a:p>
            <a:endParaRPr lang="es-EC" sz="2000" dirty="0">
              <a:solidFill>
                <a:schemeClr val="accent1">
                  <a:lumMod val="50000"/>
                </a:schemeClr>
              </a:solidFill>
            </a:endParaRPr>
          </a:p>
        </p:txBody>
      </p:sp>
      <p:sp>
        <p:nvSpPr>
          <p:cNvPr id="9" name="8 Rectángulo"/>
          <p:cNvSpPr/>
          <p:nvPr/>
        </p:nvSpPr>
        <p:spPr>
          <a:xfrm>
            <a:off x="390848" y="1053663"/>
            <a:ext cx="7771444" cy="5016758"/>
          </a:xfrm>
          <a:prstGeom prst="rect">
            <a:avLst/>
          </a:prstGeom>
        </p:spPr>
        <p:txBody>
          <a:bodyPr wrap="square">
            <a:spAutoFit/>
          </a:bodyPr>
          <a:lstStyle/>
          <a:p>
            <a:endParaRPr lang="es-ES" sz="2000" dirty="0" smtClean="0"/>
          </a:p>
          <a:p>
            <a:r>
              <a:rPr lang="es-ES" sz="2000" dirty="0" smtClean="0"/>
              <a:t>Se </a:t>
            </a:r>
            <a:r>
              <a:rPr lang="es-ES" sz="2000" dirty="0"/>
              <a:t>pueden realizar mejoras a la funcionalidad del prototipo con la utilización de otras tecnologías tales como </a:t>
            </a:r>
            <a:r>
              <a:rPr lang="es-ES" sz="2000" dirty="0" err="1"/>
              <a:t>Wi</a:t>
            </a:r>
            <a:r>
              <a:rPr lang="es-ES" sz="2000" dirty="0"/>
              <a:t>-Fi o Bluetooth, las cuales podrían ser utilizadas como mecanismo de comunicación remota con una base de datos y así evitar problemas de capacidad de almacenamiento de memoria o de problemas para mantener los datos actualizados.</a:t>
            </a:r>
            <a:endParaRPr lang="es-EC" sz="2000" dirty="0"/>
          </a:p>
          <a:p>
            <a:r>
              <a:rPr lang="es-ES" sz="2000" dirty="0"/>
              <a:t> </a:t>
            </a:r>
            <a:endParaRPr lang="es-EC" sz="2000" dirty="0"/>
          </a:p>
          <a:p>
            <a:endParaRPr lang="es-ES" sz="2000" dirty="0" smtClean="0"/>
          </a:p>
          <a:p>
            <a:r>
              <a:rPr lang="es-ES" sz="2000" dirty="0" smtClean="0"/>
              <a:t>Para mejorar </a:t>
            </a:r>
            <a:r>
              <a:rPr lang="es-ES" sz="2000" dirty="0"/>
              <a:t>la calidad de audio y optimizar la utilización de la memoria puede optarse por utilizar </a:t>
            </a:r>
            <a:r>
              <a:rPr lang="es-ES" sz="2000" dirty="0" err="1"/>
              <a:t>códecs</a:t>
            </a:r>
            <a:r>
              <a:rPr lang="es-ES" sz="2000" dirty="0"/>
              <a:t> MP3, los cuales tienen integrados todos los elementos necesarios para la codificación y decodificación de datos de audio en formato MP3. Al usar archivos de audio en formato MP3 se reduce considerablemente el espacio de memoria necesario para almacenar </a:t>
            </a:r>
            <a:r>
              <a:rPr lang="es-ES" sz="2000" dirty="0" smtClean="0"/>
              <a:t>los audios propios de los objetos</a:t>
            </a:r>
            <a:endParaRPr lang="es-EC" sz="2000" dirty="0"/>
          </a:p>
          <a:p>
            <a:r>
              <a:rPr lang="es-ES" sz="2000" dirty="0"/>
              <a:t> </a:t>
            </a:r>
            <a:endParaRPr lang="es-EC" sz="2000" dirty="0"/>
          </a:p>
          <a:p>
            <a:r>
              <a:rPr lang="es-ES" sz="2000" dirty="0"/>
              <a:t> </a:t>
            </a:r>
            <a:endParaRPr lang="es-EC" sz="2000" dirty="0"/>
          </a:p>
        </p:txBody>
      </p:sp>
    </p:spTree>
    <p:extLst>
      <p:ext uri="{BB962C8B-B14F-4D97-AF65-F5344CB8AC3E}">
        <p14:creationId xmlns:p14="http://schemas.microsoft.com/office/powerpoint/2010/main" val="33252062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44896" y="116632"/>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dirty="0" smtClean="0"/>
              <a:t>Recomendaciones</a:t>
            </a:r>
            <a:endParaRPr lang="es-EC" sz="3200" b="1" dirty="0"/>
          </a:p>
        </p:txBody>
      </p:sp>
      <p:sp>
        <p:nvSpPr>
          <p:cNvPr id="7" name="2 Subtítulo"/>
          <p:cNvSpPr txBox="1">
            <a:spLocks/>
          </p:cNvSpPr>
          <p:nvPr/>
        </p:nvSpPr>
        <p:spPr>
          <a:xfrm>
            <a:off x="269776" y="1320725"/>
            <a:ext cx="5598368" cy="52177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just">
              <a:lnSpc>
                <a:spcPct val="90000"/>
              </a:lnSpc>
              <a:buNone/>
            </a:pPr>
            <a:r>
              <a:rPr lang="es-EC" sz="2000" b="1" dirty="0" smtClean="0">
                <a:solidFill>
                  <a:schemeClr val="accent1">
                    <a:lumMod val="50000"/>
                  </a:schemeClr>
                </a:solidFill>
              </a:rPr>
              <a:t> </a:t>
            </a:r>
          </a:p>
        </p:txBody>
      </p:sp>
      <p:sp>
        <p:nvSpPr>
          <p:cNvPr id="8" name="7 Rectángulo"/>
          <p:cNvSpPr/>
          <p:nvPr/>
        </p:nvSpPr>
        <p:spPr>
          <a:xfrm>
            <a:off x="395536" y="2132856"/>
            <a:ext cx="3087216" cy="430887"/>
          </a:xfrm>
          <a:prstGeom prst="rect">
            <a:avLst/>
          </a:prstGeom>
        </p:spPr>
        <p:txBody>
          <a:bodyPr wrap="square">
            <a:spAutoFit/>
          </a:bodyPr>
          <a:lstStyle/>
          <a:p>
            <a:endParaRPr lang="es-EC" sz="2200" dirty="0">
              <a:solidFill>
                <a:schemeClr val="accent1">
                  <a:lumMod val="50000"/>
                </a:schemeClr>
              </a:solidFill>
            </a:endParaRPr>
          </a:p>
        </p:txBody>
      </p:sp>
      <p:sp>
        <p:nvSpPr>
          <p:cNvPr id="6" name="5 Rectángulo"/>
          <p:cNvSpPr/>
          <p:nvPr/>
        </p:nvSpPr>
        <p:spPr>
          <a:xfrm>
            <a:off x="390848" y="1053663"/>
            <a:ext cx="7771444" cy="400110"/>
          </a:xfrm>
          <a:prstGeom prst="rect">
            <a:avLst/>
          </a:prstGeom>
        </p:spPr>
        <p:txBody>
          <a:bodyPr wrap="square">
            <a:spAutoFit/>
          </a:bodyPr>
          <a:lstStyle/>
          <a:p>
            <a:endParaRPr lang="es-EC" sz="2000" dirty="0">
              <a:solidFill>
                <a:schemeClr val="accent1">
                  <a:lumMod val="50000"/>
                </a:schemeClr>
              </a:solidFill>
            </a:endParaRPr>
          </a:p>
        </p:txBody>
      </p:sp>
      <p:sp>
        <p:nvSpPr>
          <p:cNvPr id="9" name="8 Rectángulo"/>
          <p:cNvSpPr/>
          <p:nvPr/>
        </p:nvSpPr>
        <p:spPr>
          <a:xfrm>
            <a:off x="406748" y="1842504"/>
            <a:ext cx="7771444" cy="2554545"/>
          </a:xfrm>
          <a:prstGeom prst="rect">
            <a:avLst/>
          </a:prstGeom>
        </p:spPr>
        <p:txBody>
          <a:bodyPr wrap="square">
            <a:spAutoFit/>
          </a:bodyPr>
          <a:lstStyle/>
          <a:p>
            <a:r>
              <a:rPr lang="es-EC" sz="2000" dirty="0"/>
              <a:t>Una limitación del formato FAT16 utilizado en la memoria SD-CARD es que el tamaño máximo que puede tener el dispositivo de almacenamiento de memoria (en este caso la tarjeta SD) es de 2 GB. Si la memoria resulta ser insuficiente para alguna aplicación es recomendable investigar acerca de otros formatos de almacenamiento que no tienen la limitación antes mencionada, tales como FAT32 y NTFS, debido a que comercialmente están disponibles tarjetas SD con capacidades de hasta 32 GB.</a:t>
            </a:r>
            <a:r>
              <a:rPr lang="es-ES" sz="2000" dirty="0" smtClean="0"/>
              <a:t> </a:t>
            </a:r>
            <a:endParaRPr lang="es-EC" sz="2000" dirty="0"/>
          </a:p>
        </p:txBody>
      </p:sp>
    </p:spTree>
    <p:extLst>
      <p:ext uri="{BB962C8B-B14F-4D97-AF65-F5344CB8AC3E}">
        <p14:creationId xmlns:p14="http://schemas.microsoft.com/office/powerpoint/2010/main" val="898967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1946536" y="3284984"/>
            <a:ext cx="8092504" cy="921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200" b="1" dirty="0" smtClean="0"/>
              <a:t>GRACIAS POR SU ATENCIÓN</a:t>
            </a:r>
            <a:endParaRPr lang="es-EC" sz="3200" b="1" dirty="0"/>
          </a:p>
        </p:txBody>
      </p:sp>
      <p:sp>
        <p:nvSpPr>
          <p:cNvPr id="7" name="2 Subtítulo"/>
          <p:cNvSpPr txBox="1">
            <a:spLocks/>
          </p:cNvSpPr>
          <p:nvPr/>
        </p:nvSpPr>
        <p:spPr>
          <a:xfrm>
            <a:off x="269776" y="1320725"/>
            <a:ext cx="5598368" cy="521779"/>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just">
              <a:lnSpc>
                <a:spcPct val="90000"/>
              </a:lnSpc>
              <a:buNone/>
            </a:pPr>
            <a:r>
              <a:rPr lang="es-EC" sz="2000" b="1" dirty="0" smtClean="0">
                <a:solidFill>
                  <a:schemeClr val="accent1">
                    <a:lumMod val="50000"/>
                  </a:schemeClr>
                </a:solidFill>
              </a:rPr>
              <a:t> </a:t>
            </a:r>
          </a:p>
        </p:txBody>
      </p:sp>
      <p:sp>
        <p:nvSpPr>
          <p:cNvPr id="8" name="7 Rectángulo"/>
          <p:cNvSpPr/>
          <p:nvPr/>
        </p:nvSpPr>
        <p:spPr>
          <a:xfrm>
            <a:off x="395536" y="2132856"/>
            <a:ext cx="3087216" cy="430887"/>
          </a:xfrm>
          <a:prstGeom prst="rect">
            <a:avLst/>
          </a:prstGeom>
        </p:spPr>
        <p:txBody>
          <a:bodyPr wrap="square">
            <a:spAutoFit/>
          </a:bodyPr>
          <a:lstStyle/>
          <a:p>
            <a:endParaRPr lang="es-EC" sz="2200" dirty="0">
              <a:solidFill>
                <a:schemeClr val="accent1">
                  <a:lumMod val="50000"/>
                </a:schemeClr>
              </a:solidFill>
            </a:endParaRPr>
          </a:p>
        </p:txBody>
      </p:sp>
      <p:sp>
        <p:nvSpPr>
          <p:cNvPr id="6" name="5 Rectángulo"/>
          <p:cNvSpPr/>
          <p:nvPr/>
        </p:nvSpPr>
        <p:spPr>
          <a:xfrm>
            <a:off x="390848" y="1053663"/>
            <a:ext cx="7771444" cy="400110"/>
          </a:xfrm>
          <a:prstGeom prst="rect">
            <a:avLst/>
          </a:prstGeom>
        </p:spPr>
        <p:txBody>
          <a:bodyPr wrap="square">
            <a:spAutoFit/>
          </a:bodyPr>
          <a:lstStyle/>
          <a:p>
            <a:endParaRPr lang="es-EC" sz="2000" dirty="0">
              <a:solidFill>
                <a:schemeClr val="accent1">
                  <a:lumMod val="50000"/>
                </a:schemeClr>
              </a:solidFill>
            </a:endParaRPr>
          </a:p>
        </p:txBody>
      </p:sp>
    </p:spTree>
    <p:extLst>
      <p:ext uri="{BB962C8B-B14F-4D97-AF65-F5344CB8AC3E}">
        <p14:creationId xmlns:p14="http://schemas.microsoft.com/office/powerpoint/2010/main" val="2910297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3645023"/>
            <a:ext cx="2808312"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Subtítulo"/>
          <p:cNvSpPr>
            <a:spLocks noGrp="1"/>
          </p:cNvSpPr>
          <p:nvPr>
            <p:ph type="subTitle" idx="1"/>
          </p:nvPr>
        </p:nvSpPr>
        <p:spPr>
          <a:xfrm>
            <a:off x="155575" y="1148907"/>
            <a:ext cx="7632848" cy="4968552"/>
          </a:xfrm>
        </p:spPr>
        <p:txBody>
          <a:bodyPr>
            <a:normAutofit/>
          </a:bodyPr>
          <a:lstStyle/>
          <a:p>
            <a:pPr algn="just">
              <a:lnSpc>
                <a:spcPct val="90000"/>
              </a:lnSpc>
            </a:pPr>
            <a:endParaRPr lang="es-EC" b="1" dirty="0" smtClean="0">
              <a:solidFill>
                <a:schemeClr val="accent1">
                  <a:lumMod val="50000"/>
                </a:schemeClr>
              </a:solidFill>
            </a:endParaRPr>
          </a:p>
          <a:p>
            <a:pPr algn="just">
              <a:lnSpc>
                <a:spcPct val="90000"/>
              </a:lnSpc>
            </a:pPr>
            <a:r>
              <a:rPr lang="es-EC" b="1" dirty="0" smtClean="0">
                <a:solidFill>
                  <a:schemeClr val="accent1">
                    <a:lumMod val="50000"/>
                  </a:schemeClr>
                </a:solidFill>
              </a:rPr>
              <a:t>Orientación de una persona no vidente	</a:t>
            </a:r>
          </a:p>
          <a:p>
            <a:pPr algn="just">
              <a:lnSpc>
                <a:spcPct val="90000"/>
              </a:lnSpc>
            </a:pPr>
            <a:endParaRPr lang="en-US" dirty="0" smtClean="0">
              <a:solidFill>
                <a:schemeClr val="accent1">
                  <a:lumMod val="50000"/>
                </a:schemeClr>
              </a:solidFill>
            </a:endParaRPr>
          </a:p>
          <a:p>
            <a:pPr algn="just">
              <a:lnSpc>
                <a:spcPct val="90000"/>
              </a:lnSpc>
            </a:pPr>
            <a:endParaRPr lang="en-US" dirty="0">
              <a:solidFill>
                <a:schemeClr val="accent1">
                  <a:lumMod val="50000"/>
                </a:schemeClr>
              </a:solidFill>
            </a:endParaRPr>
          </a:p>
          <a:p>
            <a:pPr algn="just">
              <a:lnSpc>
                <a:spcPct val="90000"/>
              </a:lnSpc>
            </a:pPr>
            <a:r>
              <a:rPr lang="es-EC" dirty="0">
                <a:solidFill>
                  <a:schemeClr val="accent1">
                    <a:lumMod val="50000"/>
                  </a:schemeClr>
                </a:solidFill>
              </a:rPr>
              <a:t>“Orientación” se define como el “conocimiento de la posición física de la persona en relación con los objetos que se encuentren en el medio”. Hay dos consideraciones básicas en la orientación de una persona </a:t>
            </a:r>
            <a:r>
              <a:rPr lang="es-EC" dirty="0" smtClean="0">
                <a:solidFill>
                  <a:schemeClr val="accent1">
                    <a:lumMod val="50000"/>
                  </a:schemeClr>
                </a:solidFill>
              </a:rPr>
              <a:t>ciega</a:t>
            </a:r>
          </a:p>
          <a:p>
            <a:pPr algn="just">
              <a:lnSpc>
                <a:spcPct val="90000"/>
              </a:lnSpc>
            </a:pPr>
            <a:endParaRPr lang="en-US" dirty="0" smtClean="0">
              <a:solidFill>
                <a:schemeClr val="accent1">
                  <a:lumMod val="50000"/>
                </a:schemeClr>
              </a:solidFill>
            </a:endParaRPr>
          </a:p>
          <a:p>
            <a:pPr marL="800100" lvl="1" indent="-342900" algn="just">
              <a:lnSpc>
                <a:spcPct val="90000"/>
              </a:lnSpc>
              <a:buFont typeface="Arial" pitchFamily="34" charset="0"/>
              <a:buChar char="•"/>
            </a:pPr>
            <a:r>
              <a:rPr lang="es-EC" dirty="0" smtClean="0">
                <a:solidFill>
                  <a:schemeClr val="accent1">
                    <a:lumMod val="50000"/>
                  </a:schemeClr>
                </a:solidFill>
              </a:rPr>
              <a:t>	Conocimiento del ambiente</a:t>
            </a:r>
          </a:p>
          <a:p>
            <a:pPr marL="800100" lvl="1" indent="-342900" algn="just">
              <a:lnSpc>
                <a:spcPct val="90000"/>
              </a:lnSpc>
              <a:buFont typeface="Arial" pitchFamily="34" charset="0"/>
              <a:buChar char="•"/>
            </a:pPr>
            <a:r>
              <a:rPr lang="es-EC" dirty="0" smtClean="0">
                <a:solidFill>
                  <a:schemeClr val="accent1">
                    <a:lumMod val="50000"/>
                  </a:schemeClr>
                </a:solidFill>
              </a:rPr>
              <a:t>	Conocimiento de la posición</a:t>
            </a:r>
            <a:endParaRPr lang="es-EC" dirty="0">
              <a:solidFill>
                <a:schemeClr val="accent1">
                  <a:lumMod val="50000"/>
                </a:schemeClr>
              </a:solidFill>
            </a:endParaRPr>
          </a:p>
        </p:txBody>
      </p:sp>
      <p:sp>
        <p:nvSpPr>
          <p:cNvPr id="2" name="1 Título"/>
          <p:cNvSpPr>
            <a:spLocks noGrp="1"/>
          </p:cNvSpPr>
          <p:nvPr>
            <p:ph type="ctrTitle"/>
          </p:nvPr>
        </p:nvSpPr>
        <p:spPr>
          <a:xfrm>
            <a:off x="0" y="-609"/>
            <a:ext cx="8064896" cy="963488"/>
          </a:xfrm>
        </p:spPr>
        <p:txBody>
          <a:bodyPr/>
          <a:lstStyle/>
          <a:p>
            <a:r>
              <a:rPr lang="es-EC" sz="4400" b="1" dirty="0" smtClean="0"/>
              <a:t>Conceptos</a:t>
            </a:r>
            <a:endParaRPr lang="es-EC" sz="4400" b="1" dirty="0"/>
          </a:p>
        </p:txBody>
      </p:sp>
      <p:sp>
        <p:nvSpPr>
          <p:cNvPr id="4" name="AutoShape 2" descr="data:image/jpeg;base64,/9j/4AAQSkZJRgABAQAAAQABAAD/2wCEAAkGBhQRERUUExQVFRUVGRgWGBgXGBgXGBwaGBgaFxwXFRgXHCYfFxwjGhcXHy8gJCcpLCwsFR8xNTAqNSYrLCkBCQoKDgwOGA8PGikkHBwpKSwsKSkpKSwsKSwsKSkpLCkpKSksKSwpLCkpKSksKSksKSksKSwsKSkpLCksLCwsLP/AABEIAOEA4QMBIgACEQEDEQH/xAAcAAABBAMBAAAAAAAAAAAAAAAGAwQFBwABAgj/xABKEAABAwEEBQgFCAkDBAMBAAABAgMRAAQSITEFBkFRYQcTIjJxgZGhQlKxwdEUIzNicoKS8BUWU4OistLh8WOTwjRDc6MXlOMk/8QAGgEAAwEBAQEAAAAAAAAAAAAAAAECAwQFBv/EACoRAAICAgIBAwMDBQAAAAAAAAABAhEDIRIxQQQTUQUyYRUi8BRScYGR/9oADAMBAAIRAxEAPwDabChWKTBnNJ2irB1LspbsaQpRUSpRk5kZY0BJ0e2oSkxgTKDvOdWXoKz3LKykmSE59uNeemdA8JjHdJ8BVSO2NtxZWhRSolRlKtpzJG3GrVtzl1pxRyShR8qqddiZd6QMEiJSYMTOVO6A6bS8gmSlwThsVEeZmuV21tRAcSUnDrDbE510tt5M3FBeeC8POtuW7Y6gjPZeTgKkDGLMUdJh1SciIMjsog1d1rtgdaadSlxK1JTfGydpodTZG1Ytqun6p4bRUpq026LWyCQtN8SYhWA88qpNk0WBaLIm+pzGSkpOOEdm+pGROGzCm1oGBoA0886i1vKZdKTfynDAR3bKE6Gyx1IBEEAjcQCO8Gh3SuolmekhPNqO1GA70nCoCycoTzX/AFDYUkekndlU/ZNfLM4BF8cSgwO/dW0czx7TozeL3FTVgfpXk5faktw6nh0VfhPuoXfsqkKurSUqGwgg+Bq+UuBSZBBBxBGMjhQTr3q4p50OpUkkNiUekQkmSnfnlXq4PqDusnR52b0S7h2VuU1opqy9JcmjaxeZWUGAbqukMthGIoQ0pqnaLPitslPrJ6SfLLvr0cXqsWTpnHk9Pkh2iCisu0qUVq7XSc4lFailYrUUxicVzFKxWrtACcVqKUIrIoGJxWopSK1FACd2tXaUisigBO7WV3FZQMKxotMG5KcEpF08Zw8KtNhF1CE7kpHlVbWTRoLqAkqErT3wcvOrOVnXxCPpyM1hfCLK8o5XY8TVbfJmXMomRikwasDXC0BFlUTkVpFAYaaWZETOzAyBQAiLE4jqOTIyWPrb65FvWnBxogdLFPSTnA8qXTZFpi4sxhgrHLjWC0uIm8jCM09u6k9gIXWHDgQFY5G6d2VTWqdjUm1tdMqTJMHPq4QahHFsOyFBIOWIunPf20Ral2K7aklKlFIDhgmRiKBB07l3j21V+sFkQu1vKSspXfUDdVtyxG2rQc2dqfbVWaaeYXaXgYCg44MeicDBIO0SRQMFNabW4koZKwoE3jdHS4JUPzlTnVxy1MLQHS2G1lahfIvK6OCQZwgweBNNtbrOGi05emCoCcThjAIzjGt6Nt5eb66SUpIuKIxzxAKTPZwoyXw60dGFRvsmNA65WlbzgZlpKcbqiSnFUXTx47Y2VbNnPOsturA5wt4kbLw6QHCqnsjaXOmldxZgdExgMBKdtWvokf8A8rU580PGKd2ujCSqTHbWk255u+m+EplJIBxTIzp3Hsqq9c0sm1kKUUOXGsQSk9TYcjgK1YtPWuzxzbodR6q/ca05GdB5pfU+zPyVNhKvWR0T5YGgbWXUZVlQXUrC2wQMRChJgcDU/YeUtsm7aG1NK3xKaIXXGLaypIUlxBiYOOyDvFdeH1mTE+7RzZPTwyeNlYaqaMbffCHASkhWAMYgbxU3pTk2UCSwsEbErwPZeGFN9A6NFm0itsGQHcDwU2CPzwqxyMqT+oZefJPvwX/R41CqKMeYKSUkYpJB7RhSd2j7VZCVW63NLSlQvEwQCIvHf213rNqUyhpx1q8goBVdmUngAcq9TF9ShKSi1VnnZPQShHkmV6RWopUprm7XqnnCUVkUpFaIoHYnFailIrIoHYnFZXcVugLDXVjRcWpq6tUBRJScQcJz4VY6qCdTbEoWmbxKUoOB47aNa+IR9SDeu9sShpsK9Nw7JyFBZs7LyTEY3sUmDjhhRfrtaEjmUqjG8rKaFE2Zs9UDKOjhmZy2UmAmiwrT1XD2KxyGVdC0OJi8icsU+ZitosikzdcJxUeljw8q4+VOpVi2CJzSdkZkdtHYHHylpzBYAOGCxGM/Gp7UXR6E2m8gmObVhelOJz8ahl2tswFwJgQocJ9gog1CsbaXVqbj6OOiZGJkYbKaAYa+8qRsVpFnZbQ4tN1bhWTAnEIATtiDOyRQK9rwHSS7Z0qvEkwreZ9Ie+ovXt+/pS1mZ+dUn8ICY7ojuqIWuBNdaxxrZjydhfoK12C1KUzami0hwwh2+TzajvnAYnPLfvpPSfJhaLK+BeDrZN5KkyCpIxMgdVUcY3UMA1ZXJ/rQt1hyxqUVOFMMyJjeCczG7d2VbhyVISlxdjVJZUAlSObjoiRB8RVq6ESBZGQMRzYAOdVVZ9M309Ns4G6Y6QBBggjMEQatTQBBsjBTkWxHZjFcTVWjZfIFa5vgP9NsqRzbZvABXo4gjOh6z2ds/QuFB3Tv3pNEut5dD6SgJUOabwOB4waG1utrIDrZQriPYoVICqluAELQFp+rn3pOFEHJ2tr5Q4EApJbMpMjJQxg4baHUWRQHzTsjcrpDsnOiHUZ9fysJWiJQvpAyMIMbxv7qYCtuN3SyjvLB8U3fdR4cvzuoC1l6Okkne2yfBahR7sqUWwH0T0NNWpPrJnyQr40Y2yzhxC0KyUkgxuOFB1o6GnR9dofykf8AGjdQ9hqk62S1eiv9K8nLiJLKg4Meieir4GhW12BbSrriFIO5Qirfb06wXVNc4kOIwKSYOIB254GntqsaHRdWlKwdhE5jyr2MP1GcdT2jzMvoov7dMowprm7Rvrnqm2w2HWgoC8AUzKQCDiNoxFQWkdVrQwJUglMA3k9If2r1cfq8WRaf/Tz8np8kHtaIQprUUupsjPCuLtdRzicVldxW6BFm6mWdQU6okHAAR7DRMcqhNUUENuFWZUPCKm1DCvh10fWAjro6nnUJMYI28TQ4uxIOQjLEcKn9aVpVaVggGAB5VAK0YmbySpJmcDwjKlf5A4+TLGS5wOCuJrC44nrInPqnhXZsziQm6oKiJnz767W8tOaN+XbRV/AxmnSDazdUIMkQpO4SY7jRNqUGmTaHRASlsFUHYmT3YCh9FvQs4/W6w3YGnVpcQ1ozSKxAlpKMN6uiB/FVRW6E+iorQ9zrrjhzWtS+PSUVe+mlqTl204ZypG17O2u9HOOk5U60bpRdlebfb67SgsDfBxSeBEjvpk0aUpgSNk06pL6325AcWpV05EFRMK8c88Kv3VLSCH7EwtsyLsHgQSCk9hrzfZcEjv8AbV0cjLs2NwbnifFCT7qwzJVZcH4N64MLLyChd080jAiU5nEj85UOG0upwW0FjegzuzSfzjRFrjZkqdaJUUr5pMQqDAUdm2oLmXkZKSsblYHxFctmo2JYWcCW196D8DRBqY2tNrblYUk3hiMeqYxGdQbtpBwdaI4xeHjUlqgloWxktr9LFN7DEHYcaYiR15EWxpW9k/wuA/8AKjtsykHeBQTyhph6zneh5P8AIaMbAuWkHekHyqV2W+gO1m6GlrGv1kgfxKH/ACFG5oH5Q+habC5uWR4KQfjRxNUIrLXplAtar7aoUEm+kcIxIxGVNNE6ftTEFl/nE+o50vPMVNa/MLD6FIIxRikjOFHaMRnQmoiPnGyk7VJxHiKtPRDLG0BrT8uvsus3FXJO1ChgDHHHKiDR74UhIkXgkSJxyjLuqudRXotaIcvJUFjGJ6sjHupTXNPNvIWFKQqFJCkkjqrOccFCjyKtBrpnVZi04rTCsr6cDGydhqutZNXzZHAm9eSReCojbEHwp5o3Xm1tQF3bQjf1V+ORousumm7cxeCMAsIWhYBif8513YPWTwve4/ByZvSxyrWmVfzdZRt+rLHqH8RrK7v1bF/azk/TJ/KCXVlEWcHeo+VSh2U30YzcZQmnIzFeAj2QF00lK33SR6UT2VH/ACQeiojOlLdZErcUqVAlZVh303+TrAwXOG0camwo65pcjIjCk3bYUdZCsYGGOZilUrWM0g55dmFcHSAEBQUnIeNH+QOE2lChjG3MVKjQgtGjra0ggFYEbReR0x4xHfUUi0tODNJnHHDbRnqe0EsuRkVzvyFOLpg9o83MKrT6MqKrbqwlOkbS2s3G23FEJBAWsE3koROXRIlWweFK636CYbYQ402WlSApN9TiIPFQkKB7iOwV3e5FUm9syUJNNpaQJN0uKQSDSycqsg03t7f71bHIi8blpRuLSvEKB9lVKD0iOw1ZXIpaYtLyPWbB70rH9RrPKv2MqHZP67Ka5xoORJbwmRgFkZ9tQaLKR9G4QO28KIddHUJU1fEi4rZIwWfjQ2WGlHomD9Uxv31wmx0XXUnFKVCMwYPh4060K40bWwoourDiYkRjIGY7TnTMWZ1OSwr7Q99LWC1rS83eaOC04pN4dYeGZoAJ+UZvGzH67ifFE/8AGiPQS71maP1B7Kg+UdHzTJ3Pj+JC01K6qrmyt8AR4E0eSvAO8qaYZs6/Vd9qZ/40ZMLlCTvAPv8AfQtynNTYZ9VxB8ZT76n9Cu37M0re2n+UU/AgW5SG0fMqXIxWkKE4dU5jKhBlKoltwLG5XxGPjR7ygBXMJUkBRC8iYzSfhVcuONzK21NK3wR/EnA1cSGS+gLQEWtlS2yk84kSnEdIxiR27RRDr6yrApAJCyIM+khO0cUqoQsa1pUlTbqVgEGFY5GcFJo55QGUqZKlAkAtrkTOZTIj7YofaBFeOITMkKbVvScO+MPGjPUF4lu0IKwvBC0kZ4SDMYbqDwlR+jdSseqr4jHxoj1AXdtRSpu4XG1gkYpMQrMbcD41UloSew1hG6spj8lXurK5bNrCVtMJSBuFaccgE7kqPlXZEdwFNtIn5p37BHjWxBTaHVSSCRJ2E7aMdEIStlsqGJGJnE4k1DHV+BKVjDePh21OWJsJaQk5gAYYjKPdWMjVDhWi0nIkedNV6OOQINOS8E5GRWucJ9tTbHSI13RIjFAjeO3hRRqdZEt2dQSCAXCce6oonD/NEeg0wz94+6rhJtkSjRXnKKAi3JPNwVIbhZ9L5y6pIOeCboPbUNrI8FWd8GAlBuJkYlYhQjsmPGpblLev6VsjRMJQ2XFSYEXiSTPBHlQBp3TynkpbIAAWtwEbl4hJHDZtxq/alLIn8GqzRhja+SIpSkhStekeecKT0p4R50Z8ktruaRQMr6XEfw3h/LQU+7BTxMeRqa1OtnM26zrOQdbnsJun21E1cWNdlsa62m4WeipQIckpExCzmKGF2lheZAPEXTtor1zfUjmoQVfSAxshf+fChZy3NKJStMfaT764VZucKsBOLbqk9hChXbPPpWJuKEgzka4bsLJMtkJJ9VUeXjSvyZwdVc/aE0fzoA15REzZQdzzJ8VR76damLmzDgpQ8/70315E6PWdwaV4LQa3qOv5hQ3LPuqfJXgzlAavaPe4XVeCxTjU529YmD9QDwJFd62tXrDaR/pqPgJ91R/J07esLfAqH8Rql0IX11s1+yKhRQQUqkRsMbe2q6KHk+o4Pwn4VZ+srYVZXQoSAgk/dIPuqrm2W5+bcUnhOHgqnEljZ0N+m2po+sJHmmrJ0wrnbElSCDeZkE4gwEq2fZNAikugeisD7p+FHujhztgaBF3BTZG6QtGBHaKcgj3RWryQfpWsfWRj7IIqU1RtATbGSl0lJVBSqCYUCnbiM6jG0n/tuyNyul550qy+pC0KW0FFKgq8nHIgzjjV+CC4+Y4VldfLU8fz31lRwQ+Q4VmaYaYVDDsbQB50+GZqL1iURZ1QJJUB+fCgpgmUrxyyHtrpKiMxSfPGYKT1gO7fXbVpzz2mo/0BpVoiCZxrBad5/wAVtT43jCtG6d1Gn2Vs7Fo3Hzot0F/06TvKj50FrsqVEEyI3dlGmgm7tmbHAnxJoSV6BtlI8sL9/Six6jbSfK976F7SgwgkEAjDcYOzfUjyjKLmlbUVE4OXQMsEpCR7KfaXs4c0NYlR9C/aGtuF4JcHsrvjqKOd9g0BSgxqOdsM9UkcCTSXydSMVKgcCasR3pNZBSdgPwqd0Pox99RLDTjlwBZuJKojGTHZ5VB2hkrE7sQBvo05NtNrZUtoKUha0iCkx1J8TiKic1GLky8cHOXFFp6VtCX2WHJwWFqHeQY8TUIWgc476lLQR8mYGEgrCogYkhRMDKZnvqNNeW3u10dSVafYye0W2rNI7sKbr0fdMJdUgkYCZjjBqTu1BaeMLT2e+rjJvRLikWNrKL2inNp5hJ8Ak+6kNQnJbcH1gfEUuoX9EdtlV5IPwqN5O3ZSvils+Ip+RLoKdKtXmHk721jxQqhbksemxkeqs+YSaMVpkEbxHjhQJyUuQh9HqrHsI91V4EGWkEEtOAYkpUI+6aqVy0A/SsqHGL3mKuFSZw/OOFVQvnEqI6CoJHqnCnET6GTaWz9G6UHYJjyVR9qmpQsRClXihyZiMJSrEDvoGccBHzjJ8ArhgRRbqMUFm0IRwMY7QU7eIFOXQkCelGkhxxK2iLqlAECcASAZTjTVCE+g6RwUZ/mxqa0824LQ4UqSQSFAEeskKzHbUU4smb7MjemFe3GrXRLJz9OO+unzrKHOba/ZK/CfjWqev5RJeSRUXrE7DSRvVUrsqD1kcgNjtPnWL6NSBU90sTtPlXAeHDKu7wOwba4KE+QqBmilJ2CkF2ZJ3jDZ40m5o9JxClDEnZmRjSP6PcGTxySOkN2feaXIKF/ksZLIz9kUeaITFnaE+iMarvmX05KQrrZ+WY2UaW/S/wAj0dz6hi0zejeqIA/ERVxtsT0ULr2/f0laz/rLGH1ej7qlNHJv6DtIz5m0sudy03D7RQi8+pxalqMqUSpR3kmSfGjXUdvnLDpRraWEugcW1FXwr0KpGDA0Cmz7uMRMU6CScEiSch51HtZk76Yh+yndRXq1Y2uYL3zXPodKAHCUgtraAIUd17Ed9CLaauLkUAVZ7QCkEpdSQSBIvIjAxvTWWZPho1xS4ys2xY1psLBBgyUypJTeCUpAMKxAmSJpneeHopV3wdlFeuAWUJukD51ZM/ZT8aElF8RCUKG3Z+cK4oqtGs5cm2zn9JKHWZWOzH85+Vc/LWl9cfiT20qbYsdZo9xnfXC9IpPWSodqe2nx/BFh/owJXo5ITF0tOJG6OkMKG+TNez/SR5YUSasLSuxou5dMZR6R8M6E+TZUOAfUUPwqj3UjRdFjiq85O+jara3uWfJah76sI51Xuq/Q0xbE775/iSr3mqRIfKMSd2PhVNItrQtL95TqemsJTzSySSs4GYuYVcFqtiGxK1pSOJAqodYnELtLy0EKCnb6VDKOiT2YzRDYnfgkAmfz2VKcnmkyq0vtqAEIJnfdUM+40NnSeImEjjTG2awsoJiJO7b23apQk/AOSJ/WkNF4KvdK6kEoVjKZTs4Coll87FqgY9KDQ4/rETNxBw2mAPBWNMnba8siej9kGfGa3WJ1syclYZ/pRPrDzrKEfk/11+dZR7S+Rcj00cqgdZYvoG5NTy8qG9ZDLpG0JAFczNiGLAEYnKknrOqMFRiDtyGyl1IPlSFoveiJqGCGi7O9sWk9bPee6uCXweqkiU5EZbTnXL1ucTm0ThOE5zl765/TgkgoWIMZbkzhwqdlm1214DFo5E4Y7cvDGluWPS1zR1mZGBeKSR9VtN7+ZSfCmqNYG1Y9IdEKxHrGB30P8sluv2xpvYyw2I4r6Z8rvhW2Ffu6M8j0AaMKOeShc2xxo5P2d5vxTI9hoISKJuTy1c1pKyq/1An8QKffXezAX1G0YC6pxcQ2LoB9YiD4CfxUGCL6xkLyo8TVz/q+2ypxqJ+cck44yon4DuqlyIcWNylfzGscUuUmXJUh02M6t7kQ+itX22/5V1UTNXRyLMxZH1es6B+Fsf1VWb7Qh2TWtyVc2LpAPOnPdcTQmpTw9FBos1zC+Z6ETz2M7rgoL5+0A4oQRvBjfx3zXBZsKKtzgOLR+6e2tK0nleQsdomuDbnQcWT3H+1cHTYES24O6fd20DLD1NfC7KCnILWMo3TQjqObtqu7lPp8Fqol1FtodsyikEQ4RiIPVSaC7JpRNmtzpIJuvvC6nPpKO/tpjRbBqvLObmn3B66Z8W0n3VF23lKtDbq0wnoqIAOeGw0Oua9H9IJtSk9IBIIG2ElPvrVY5fBHJBrynvXFskAG8lXddIz351W9t0q7dlMJ24Aqw2YGpvW7X5NsS382UlBUMYyUB7xQgbcYjIRGU59uVa44tLaM5tPo2l0uSVqVBwxMDLcKnFixNhsgyq7LiQMcU4z340MqSrCAeE7a7DC5MkJraUb8maFV2mOqCJO3xmk3Lcr1oyypJxpCYld7HHsxragg9UZb6riI38rV66q3SNysooLPWJ2UJawO/PrwygUXE4jtrQtDRPWQSeKa4as6LK/U/wADsFIu25IiZ9I+A21Yq7O0cIQe5NJr0MwrNps9wqXAXIrf9KIAxVGHHbW06RRHXGZHgKP16p2VWbKO6dnYabL1Hsh/7cZ5KUM89tS8bK5gKu3NQSVIMYnq9vuqqtMaTVaX3Hl5uKJ7BkkDgEgCrg5RNTrJZbC88lKguEpT0yQVEhKZnOAT4VSl2uvBCrZnOVmhRBqVYuctbZxhshw9qSCPFVDyUmrY1C5NVvWVNo54tl6YSEz0QTBkHbB8a1yOkTHsmdZdGJ+VuKlQvkLwy6aR8Koq1N3LQ4k+uvP7Rzr0bp3VB60KQ428EENpQQZxUmelh2VQ2t2iy1bLQ0syptxQkbz0vfWOJNNlSaaGiU1cPIppAFi0MzihaXB2LTdPmgeNU2y5hjVociA+etEZc2nxv/5rTL9pMOw31yKuZNwAnnU57uboH+UPjNpJ7D28aPdarO6tlQZb5xQcQbo3XIJ7qCnLLbU52JzfhPbXBxfhHRY2XpNxMyyoxuPl5CmZ1k3sPJ7uynqnrQD0rI+Puq+HDzpJWllDNl4dqTSS/A7J/QukkP6NtRF9N0jMltU3ZEEGdlVw48A67BJhyQVGTkkyTtPGpu26yNvWJ9tKVhQdZPSAGRWDONBtkc6Sx2eyurFC1ZlKVMk9KaRDry3ALt9RVEzE1CWtfzg7B7aXUqmNqPSTXWtaMB665IjdTdRxP531ytQNJBOJ7KGhoVtVsMgScACI4ikglxeSFK8a6e0lAu3RIjHCcPbSK9LuK9I+NIBVyxOJEkQO6aUYZCQbywSdmO+mSC4s5/nurDYl8T+eNOwoeXR+f81lMv0cvd7Kyi0Kj14+uBO6T4Cqv0mtAnBMm6D0YxJJqyreqELP1Vew1WOkVkuHrdcccgIrzr2dNDJdvBxhIlZOB9UDZximvPKiQtYJQrJwj0uCq7UgEDP0j1Tu4VwpsXfueqdpHCmKjv8AST6Tg++BKMnFbjO2tp1gtYGFpfA6fpE9mdILaF7Z1k7Ds7qbqbEZpyVv2nsphQx1v1jtDqUtOvLcSYXCiMwI2DjtoXSqKd6cdl87k3U+AHvpoBXZDSRizoCSAMyQB34e+rO0dyiWthpDaeZutoupFw5INzYrcJ7TVe6Ds1929sRBzjEmBn3+FEJbMHHYr0h61Z5Xui4osjSWvb7ViYfQhpSnFOpWDIAUkyLsHdeqmNcNJqftzrywlPOkE3ZgEJCfO7PfVklJc0M7J+htBIxGShHtVVd6bShYCgq9JIOHZBPYZ8aUZJS2J9EWhodtWpyHN42o7g0PErV7qqdKCnuq5ORAjmLQdvOInsuGPfV5ftFDsMNP6zpsCVOKQpYUpCYSQCJSccdmFQqeWWz7WHx+A7+PA1vlKYC7OqVJTC2zJCiMlYdEGqtfsRSRkoE4FIJB6agew441zQ6NZLZarfLDZMJQ+Pug7tyuNKDlesMY88P3Z7d9U3cMZbNx9VB38KSUg44b9ity/hVqJIQ61612e0m0pavQpwLSSm7hhPHOfKg1k9NXYPfSafpXBl/njXSfpD2D210xVIzZ04caS+S84eu2iPXVdmd0AzSjudM7Xs7aoQ9tdhW2AowpJMBSVBaZ3SnI8DFJEdIcRS+iSVc4jYppwxxbTziT2ynPjSCj0kGlYCHNgvJChIJg1JqZZQcLgA7KjLaIUk1iki8vs980APzbWxtzywrlWkE4gAyKYJaKkiMxPtpd6zlKgqQb05TupWk6A6/SyfVPlWUzuispiPVem37jLijMBOwE7QMgJNACregn0utP0Tn9HCrNt2kg0CpSSQI6oJOPAAmmA1ubJi49lP0Tvtu1w8EdHJleJtbciZzVm253ehXBfRH3COovOfs1ab+mUoKAoOSsSIQtX4oGB4Ux/Wgm9dZdIG9LgnsFyjhH5C2Vw443JOHWR6K9mfo0kpbfD/ueiracPRq12NLrU02stKSpw9U3pTE9bo4YDaKHtIa5Woc4huwukwpKVy5nkFRzXfT9tfInJnn7Swm0PRiL5g+3zprzmSQCpRwgAkmco312polRDl6/JCgSZCgYM8ZmaO+R3RHOaQDlwKSyhSzOMKPRScdsyR2V2dRMuyb0ZqE6xY2gWSXlguOACSCVpupJG5PmTTFywEFaFtXFgKhKhBxxFW3ovST7jykuMXEAkBUKEgTBE0MaU0mRpXmoRdUtIJui9HNggT21xzjf7rNovwNdH6Ad+R21jmylTgvoBGZTdOAmq80rqnbG2XSuzKSgJUpS8AISJk48B41ebbhDqR618eU+6gzld0gpGjVpEw6tLaiNiZvGe26B30ltxBrso9p8KGeO2rN5FNIXX3mfXQlY7UGPYuqnRZyDInuFWVyOKT8rWVSFho3IyzF+d5iI7668v2syj2WNr1otb9nUlCFLMpICcTISvdxIoKtWqjqWgVMOBKXFqMhWCStsz2Re8KtVp8zhnS79oeCSQhF4JJSkmJUDgJnKK44JNG09MoNWjBd6pmPrZ3CN28J8axeiRj0VRJ2K3r4biKuvR2lLapR55hptN1RBDgMqjAYLOBO2madK6TwlizD95/8ApWlGdlD2vQrvPEpacIKRkhZxhO2O2khoR+/9A9l+zX/TXojSGkbaHCGhZubwgrXCpjGQFb5rHtIWzm0XV2UOSq/KjdA9G7B3Z91bKdIlo87u6BtROFneI/8AGv4Uk/qvazlZbQf3Tn9NejWtIWrm133rKHJTculRTHpXts7q0xpB8BfOWmz9U3bqTgrYTvHCn7guJTGq/Jza1APqQUJAdSUKSsOGW1JwSU7yKgV6q2xKEKVZXwBEktqAHaSK9EWLSpA+dtDSjPopIwjiN9QmmV2hxpaRbESRgAxE7czSeT4QKLXZRdt1etCohpeHAD2mprRepr75LaGbyykkdJIOWOZooOgLTjetGe0IThj21LasWUsLKlvKM3hfF0KTKSnATjiQcd1EpWOiv3uT632RIU4xdClXR0kK2SRgcMBTmx6h2twc6A2ATCgVARBAyx2GrI1kdD1j5lD6nHA4lYW6QnAAgiUk7Caj9XULZsymXClRJUQQucwM8N4rGdt2jSNVTBP/AOGbX/pfjHwrKsX9JcU+IrKjlkHxgQLfKk6FQpRj7HwIqRZ5VGvScX/tq/qqOtegXU9dhUD6t4eMmopdkbyuAcIHsNaWiQ0b5ULIc31jtQsUunlBsquraUfeLifdVb2nQTSskx9no/EGmh0CUzcWoDDBSUqB8PhVaEWwjWhK8U2hg/vFj3V0dKrgw6zvPz6wfMYVUPyJ71LOv7t1XlEUopSkjpsOjZLbqlDvE0UAJaRF15cGZUSJxOJJEnbnnR5yTLfJtAZGMN3jeCMOlAg54k40DW+zKWrBKp2k5eYqc0NZi0pCg6q+uUrGBgZpuwvpY4QQIrVtNEx7LcdOkdl78TZ99R7tithcvrs4WsekUNlWH1s6HBbXk9V/+FY9jtZ+mrWMnUn77qfjWFFhro+02gPNlxgpSFCVYYA/GmOtlpcCbQhyzFbQCwSokIKdhJuwNmOyh+zay2wESoFMiYcJwkTgpNP+UrSNqcvssgll9tBxuJwOCh04Iyz41SWhWylPlmA7qmNWNYDZrS27AUASFJmJSRBE7Dj5U3tOq76M2j90pXn9kmmw0Q/+yWI+qr4VvaaMy7W9aQpIULOuDkQowew3KStOtUERZ3DtJvgeEoqs9B6Zt1nISl19tG0JCzhwEYY0e6F18tgbh0oWRkpSCFEfWCTnWDikaJ2Pm9aEHNl8ffR7kUo7p5k5pf8AxD+itJ5QHdqG/wAKv6qUHKA5taQe4j3mooYyOk7N6tpn/wAgHuroaYs49G0f7ifeKef/ACETmwj8RHurg69pOdmbP3h7006AbHWNsdVNoH7xI/41ydZE7rT/ALyfcinw16Qc7KO4p96a2ddWttk/k/ppoRHK1l3fKB++H9FcK1lTtDx/f/AVK/rjZ9tljub94rR1xsozs38LRoAiP1nR6rve+fhXJ1mR6i//ALC/cKmxrlY/2BHY238a2rXex/sV/wC2j40xWQX6zJ/ZLP794+wVn6xj9iv/AHnveamjrnYzmwr/AG0fGuP1tsG1j/0ooERP6zj9ir/ed/qrKlf1qsH7H/0o+NbpUgD4TvpC0WJDnXSlXaAfdXau0+NaAG8+JplWRdo1Ps6sQkpO9JIqJtWoOdx3uUPeKKygfmay4PyKVCsr21anPpGKAvsINRFo0W4knoOJjDC9/cVbQSBsFYUDcDRQWU6WF7wftCD4j4VyVEdZBjeOkPcfKrUtWgGF9ZpPcI9lRdo1HZUSUqUjhII86KCwBLyJi8meOB7ADFdCOGPHbRLa9Q3IN1SF7grDu3f4qFtGpT6DgyocW1R5DDypUOxobuY9m2jHXKyFbLDtwm6m6vhIEE8J20CrstpbJ6WEgQ63jI3FJHjRE7re8tgtKCTIukiTlnnvp3Wg7IRShlHlWhOyfL2UoHdwOHdsx7a4Vngk/nhSGaJ7Y7fhWud/turOdxy4R4Zbq0p7vJx7uzZQBucPR8BWsBuPdhWlO44RH9t1YJAwSRtOBooDZd4ADgB7YpNTh2E10VlU/HD8/wB6TUnfGMZmczHoifKmB0XSMJPjWFW+e/LwrlKZURMQYkpVHfIxFKps6PSc8ojLjOPuooBFK/fsrV+dtLPhAEAkqGUjDtMYnupIvADqYkD1jjvEmmScFQwOXbP5/wA1k8Ux2/GuFKJmI4QAPGduBrkSMMZIw3U6AU5onIA9/t4VpTKhiRljMp+NJNXuJgnCT761eUR+duynQHPOo3p/EKys5pW8+JrKBaL2Rl312qtVlSUzYrpPw9lZWUCOHPfWk1lZTA2nOtHOsrKGBtGdbGY7RWVlIGRWnuqfzvqvdI/SD87qyspMEIr29vurdm2dp9lZWUFDU5/nhWDrq7/dWVlAEk19GruqNtH0h7vdWVlIBFnqq+2KfO9VX2qysoAajb+79iqVRt7E+xVZWVYhuM++uFdbwrKygRx6Kq0vrDu9hrVZVAbb6ver+YVtfU76yspCFaysrKAP/9k="/>
          <p:cNvSpPr>
            <a:spLocks noChangeAspect="1" noChangeArrowheads="1"/>
          </p:cNvSpPr>
          <p:nvPr/>
        </p:nvSpPr>
        <p:spPr bwMode="auto">
          <a:xfrm>
            <a:off x="155575"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720815"/>
            <a:ext cx="2609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1072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23528" y="1412776"/>
            <a:ext cx="7632848" cy="4824536"/>
          </a:xfrm>
        </p:spPr>
        <p:txBody>
          <a:bodyPr>
            <a:normAutofit/>
          </a:bodyPr>
          <a:lstStyle/>
          <a:p>
            <a:pPr algn="just">
              <a:lnSpc>
                <a:spcPct val="90000"/>
              </a:lnSpc>
            </a:pPr>
            <a:endParaRPr lang="es-EC" dirty="0" smtClean="0">
              <a:solidFill>
                <a:schemeClr val="accent1">
                  <a:lumMod val="50000"/>
                </a:schemeClr>
              </a:solidFill>
            </a:endParaRPr>
          </a:p>
          <a:p>
            <a:pPr marL="342900" indent="-342900" algn="just">
              <a:lnSpc>
                <a:spcPct val="90000"/>
              </a:lnSpc>
              <a:buFont typeface="Arial" pitchFamily="34" charset="0"/>
              <a:buChar char="•"/>
            </a:pPr>
            <a:r>
              <a:rPr lang="es-EC" dirty="0" smtClean="0">
                <a:solidFill>
                  <a:schemeClr val="accent1">
                    <a:lumMod val="50000"/>
                  </a:schemeClr>
                </a:solidFill>
              </a:rPr>
              <a:t>Según la OMS existen 38 millones de personas no videntes en el mundo.</a:t>
            </a:r>
          </a:p>
          <a:p>
            <a:pPr marL="342900" indent="-342900" algn="just">
              <a:lnSpc>
                <a:spcPct val="90000"/>
              </a:lnSpc>
              <a:buFont typeface="Arial" pitchFamily="34" charset="0"/>
              <a:buChar char="•"/>
            </a:pPr>
            <a:r>
              <a:rPr lang="es-EC" dirty="0" smtClean="0">
                <a:solidFill>
                  <a:schemeClr val="accent1">
                    <a:lumMod val="50000"/>
                  </a:schemeClr>
                </a:solidFill>
              </a:rPr>
              <a:t>En el Ecuador según el CONADIS (Consejo Nacional de Discapacidades) existen 463.000  personas no videntes, esto constituye el 3,5% de la población del Ecuador aproximadamente.</a:t>
            </a:r>
          </a:p>
          <a:p>
            <a:pPr marL="342900" indent="-342900" algn="just">
              <a:lnSpc>
                <a:spcPct val="90000"/>
              </a:lnSpc>
              <a:buFont typeface="Arial" pitchFamily="34" charset="0"/>
              <a:buChar char="•"/>
            </a:pPr>
            <a:r>
              <a:rPr lang="es-EC" dirty="0" smtClean="0">
                <a:solidFill>
                  <a:schemeClr val="accent1">
                    <a:lumMod val="50000"/>
                  </a:schemeClr>
                </a:solidFill>
              </a:rPr>
              <a:t>Ingreso per cápita de las personas no videntes en el Ecuador esta situado en los quintiles 1 y 2, que son de 9 a 30 dólares mensuales.</a:t>
            </a:r>
          </a:p>
          <a:p>
            <a:pPr marL="342900" indent="-342900" algn="just">
              <a:lnSpc>
                <a:spcPct val="90000"/>
              </a:lnSpc>
              <a:buFont typeface="Arial" pitchFamily="34" charset="0"/>
              <a:buChar char="•"/>
            </a:pPr>
            <a:endParaRPr lang="es-EC" dirty="0" smtClean="0">
              <a:solidFill>
                <a:schemeClr val="accent1">
                  <a:lumMod val="50000"/>
                </a:schemeClr>
              </a:solidFill>
            </a:endParaRPr>
          </a:p>
          <a:p>
            <a:pPr marL="342900" indent="-342900" algn="just">
              <a:lnSpc>
                <a:spcPct val="90000"/>
              </a:lnSpc>
              <a:buFont typeface="Arial" pitchFamily="34" charset="0"/>
              <a:buChar char="•"/>
            </a:pPr>
            <a:r>
              <a:rPr lang="es-EC" dirty="0">
                <a:solidFill>
                  <a:schemeClr val="accent1">
                    <a:lumMod val="50000"/>
                  </a:schemeClr>
                </a:solidFill>
              </a:rPr>
              <a:t>Para poder ayudar a mejorar las condiciones de este grupo de personas, el gobierno ecuatoriano creó una ley sobre </a:t>
            </a:r>
            <a:r>
              <a:rPr lang="es-EC" dirty="0" smtClean="0">
                <a:solidFill>
                  <a:schemeClr val="accent1">
                    <a:lumMod val="50000"/>
                  </a:schemeClr>
                </a:solidFill>
              </a:rPr>
              <a:t>discapacidades</a:t>
            </a:r>
          </a:p>
        </p:txBody>
      </p:sp>
      <p:sp>
        <p:nvSpPr>
          <p:cNvPr id="2" name="1 Título"/>
          <p:cNvSpPr>
            <a:spLocks noGrp="1"/>
          </p:cNvSpPr>
          <p:nvPr>
            <p:ph type="ctrTitle"/>
          </p:nvPr>
        </p:nvSpPr>
        <p:spPr>
          <a:xfrm>
            <a:off x="179512" y="188640"/>
            <a:ext cx="7543800" cy="1368152"/>
          </a:xfrm>
        </p:spPr>
        <p:txBody>
          <a:bodyPr/>
          <a:lstStyle/>
          <a:p>
            <a:r>
              <a:rPr lang="es-EC" sz="4000" b="1" dirty="0" smtClean="0"/>
              <a:t>Conceptos</a:t>
            </a:r>
            <a:br>
              <a:rPr lang="es-EC" sz="4000" b="1" dirty="0" smtClean="0"/>
            </a:br>
            <a:r>
              <a:rPr lang="es-EC" sz="4000" b="1" dirty="0" smtClean="0"/>
              <a:t/>
            </a:r>
            <a:br>
              <a:rPr lang="es-EC" sz="4000" b="1" dirty="0" smtClean="0"/>
            </a:br>
            <a:r>
              <a:rPr lang="es-EC" sz="2000" b="1" spc="0" dirty="0" smtClean="0">
                <a:solidFill>
                  <a:srgbClr val="A9A57C">
                    <a:lumMod val="50000"/>
                  </a:srgbClr>
                </a:solidFill>
                <a:latin typeface="Calibri"/>
                <a:ea typeface="+mn-ea"/>
                <a:cs typeface="+mn-cs"/>
              </a:rPr>
              <a:t>Problemática social de las personas no videntes</a:t>
            </a:r>
            <a:endParaRPr lang="es-EC" sz="4000" b="1" dirty="0"/>
          </a:p>
        </p:txBody>
      </p:sp>
    </p:spTree>
    <p:extLst>
      <p:ext uri="{BB962C8B-B14F-4D97-AF65-F5344CB8AC3E}">
        <p14:creationId xmlns:p14="http://schemas.microsoft.com/office/powerpoint/2010/main" val="33626875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67544" y="548680"/>
            <a:ext cx="7632848" cy="4824536"/>
          </a:xfrm>
        </p:spPr>
        <p:txBody>
          <a:bodyPr>
            <a:normAutofit/>
          </a:bodyPr>
          <a:lstStyle/>
          <a:p>
            <a:pPr algn="just">
              <a:lnSpc>
                <a:spcPct val="90000"/>
              </a:lnSpc>
            </a:pPr>
            <a:r>
              <a:rPr lang="es-EC" sz="2400" b="1" dirty="0" smtClean="0">
                <a:solidFill>
                  <a:schemeClr val="accent1">
                    <a:lumMod val="50000"/>
                  </a:schemeClr>
                </a:solidFill>
              </a:rPr>
              <a:t>Procesos de biblioteca</a:t>
            </a:r>
            <a:endParaRPr lang="es-EC" sz="2400" b="1" dirty="0">
              <a:solidFill>
                <a:schemeClr val="accent1">
                  <a:lumMod val="50000"/>
                </a:schemeClr>
              </a:solidFill>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2085643795"/>
              </p:ext>
            </p:extLst>
          </p:nvPr>
        </p:nvGraphicFramePr>
        <p:xfrm>
          <a:off x="323527" y="1556792"/>
          <a:ext cx="8096461" cy="3456384"/>
        </p:xfrm>
        <a:graphic>
          <a:graphicData uri="http://schemas.openxmlformats.org/presentationml/2006/ole">
            <mc:AlternateContent xmlns:mc="http://schemas.openxmlformats.org/markup-compatibility/2006">
              <mc:Choice xmlns:v="urn:schemas-microsoft-com:vml" Requires="v">
                <p:oleObj spid="_x0000_s1049" name="Visio" r:id="rId4" imgW="5633136" imgH="2393274" progId="Visio.Drawing.11">
                  <p:embed/>
                </p:oleObj>
              </mc:Choice>
              <mc:Fallback>
                <p:oleObj name="Visio" r:id="rId4" imgW="5633136" imgH="2393274" progId="Visio.Drawing.11">
                  <p:embed/>
                  <p:pic>
                    <p:nvPicPr>
                      <p:cNvPr id="0" name="Object 1"/>
                      <p:cNvPicPr>
                        <a:picLocks noChangeAspect="1" noChangeArrowheads="1"/>
                      </p:cNvPicPr>
                      <p:nvPr/>
                    </p:nvPicPr>
                    <p:blipFill>
                      <a:blip r:embed="rId5"/>
                      <a:srcRect/>
                      <a:stretch>
                        <a:fillRect/>
                      </a:stretch>
                    </p:blipFill>
                    <p:spPr bwMode="auto">
                      <a:xfrm>
                        <a:off x="323527" y="1556792"/>
                        <a:ext cx="8096461" cy="3456384"/>
                      </a:xfrm>
                      <a:prstGeom prst="rect">
                        <a:avLst/>
                      </a:prstGeom>
                      <a:noFill/>
                    </p:spPr>
                  </p:pic>
                </p:oleObj>
              </mc:Fallback>
            </mc:AlternateContent>
          </a:graphicData>
        </a:graphic>
      </p:graphicFrame>
    </p:spTree>
    <p:extLst>
      <p:ext uri="{BB962C8B-B14F-4D97-AF65-F5344CB8AC3E}">
        <p14:creationId xmlns:p14="http://schemas.microsoft.com/office/powerpoint/2010/main" val="30110836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4908" y="620688"/>
            <a:ext cx="4608512" cy="5400600"/>
          </a:xfrm>
        </p:spPr>
        <p:txBody>
          <a:bodyPr>
            <a:normAutofit/>
          </a:bodyPr>
          <a:lstStyle/>
          <a:p>
            <a:pPr algn="just">
              <a:lnSpc>
                <a:spcPct val="90000"/>
              </a:lnSpc>
            </a:pPr>
            <a:r>
              <a:rPr lang="es-EC" sz="2400" b="1" dirty="0" smtClean="0">
                <a:solidFill>
                  <a:schemeClr val="accent1">
                    <a:lumMod val="50000"/>
                  </a:schemeClr>
                </a:solidFill>
              </a:rPr>
              <a:t>Procesos de biblioteca</a:t>
            </a:r>
            <a:endParaRPr lang="es-EC" sz="2400" dirty="0" smtClean="0">
              <a:solidFill>
                <a:schemeClr val="accent1">
                  <a:lumMod val="50000"/>
                </a:schemeClr>
              </a:solidFill>
            </a:endParaRPr>
          </a:p>
          <a:p>
            <a:pPr algn="just">
              <a:lnSpc>
                <a:spcPct val="90000"/>
              </a:lnSpc>
            </a:pPr>
            <a:endParaRPr lang="es-EC" sz="2400" b="1" dirty="0">
              <a:solidFill>
                <a:schemeClr val="accent1">
                  <a:lumMod val="50000"/>
                </a:schemeClr>
              </a:solidFill>
            </a:endParaRPr>
          </a:p>
          <a:p>
            <a:pPr algn="just">
              <a:lnSpc>
                <a:spcPct val="90000"/>
              </a:lnSpc>
            </a:pPr>
            <a:r>
              <a:rPr lang="es-EC" sz="2400" dirty="0" smtClean="0">
                <a:solidFill>
                  <a:schemeClr val="accent1">
                    <a:lumMod val="50000"/>
                  </a:schemeClr>
                </a:solidFill>
              </a:rPr>
              <a:t>1. 	Leer </a:t>
            </a:r>
            <a:r>
              <a:rPr lang="es-EC" sz="2400" dirty="0">
                <a:solidFill>
                  <a:schemeClr val="accent1">
                    <a:lumMod val="50000"/>
                  </a:schemeClr>
                </a:solidFill>
              </a:rPr>
              <a:t>la información del libro </a:t>
            </a:r>
            <a:endParaRPr lang="es-EC" sz="2400" dirty="0" smtClean="0">
              <a:solidFill>
                <a:schemeClr val="accent1">
                  <a:lumMod val="50000"/>
                </a:schemeClr>
              </a:solidFill>
            </a:endParaRPr>
          </a:p>
          <a:p>
            <a:pPr algn="just">
              <a:lnSpc>
                <a:spcPct val="90000"/>
              </a:lnSpc>
            </a:pPr>
            <a:endParaRPr lang="es-EC" sz="2400" dirty="0" smtClean="0">
              <a:solidFill>
                <a:schemeClr val="accent1">
                  <a:lumMod val="50000"/>
                </a:schemeClr>
              </a:solidFill>
            </a:endParaRPr>
          </a:p>
          <a:p>
            <a:pPr algn="just">
              <a:lnSpc>
                <a:spcPct val="90000"/>
              </a:lnSpc>
            </a:pPr>
            <a:r>
              <a:rPr lang="es-EC" sz="2400" dirty="0" smtClean="0">
                <a:solidFill>
                  <a:schemeClr val="accent1">
                    <a:lumMod val="50000"/>
                  </a:schemeClr>
                </a:solidFill>
              </a:rPr>
              <a:t>2. 	Solicitar </a:t>
            </a:r>
            <a:r>
              <a:rPr lang="es-EC" sz="2400" dirty="0">
                <a:solidFill>
                  <a:schemeClr val="accent1">
                    <a:lumMod val="50000"/>
                  </a:schemeClr>
                </a:solidFill>
              </a:rPr>
              <a:t>un documento personal o identificación.</a:t>
            </a:r>
          </a:p>
          <a:p>
            <a:pPr algn="just">
              <a:lnSpc>
                <a:spcPct val="90000"/>
              </a:lnSpc>
            </a:pPr>
            <a:endParaRPr lang="es-EC" sz="2400" dirty="0" smtClean="0">
              <a:solidFill>
                <a:schemeClr val="accent1">
                  <a:lumMod val="50000"/>
                </a:schemeClr>
              </a:solidFill>
            </a:endParaRPr>
          </a:p>
          <a:p>
            <a:pPr algn="just">
              <a:lnSpc>
                <a:spcPct val="90000"/>
              </a:lnSpc>
            </a:pPr>
            <a:r>
              <a:rPr lang="es-EC" sz="2400" dirty="0" smtClean="0">
                <a:solidFill>
                  <a:schemeClr val="accent1">
                    <a:lumMod val="50000"/>
                  </a:schemeClr>
                </a:solidFill>
              </a:rPr>
              <a:t>3. 	Se </a:t>
            </a:r>
            <a:r>
              <a:rPr lang="es-EC" sz="2400" dirty="0">
                <a:solidFill>
                  <a:schemeClr val="accent1">
                    <a:lumMod val="50000"/>
                  </a:schemeClr>
                </a:solidFill>
              </a:rPr>
              <a:t>encarga de desactivar la seguridad del libro y entregarlo al usuario</a:t>
            </a:r>
          </a:p>
          <a:p>
            <a:pPr algn="just">
              <a:lnSpc>
                <a:spcPct val="90000"/>
              </a:lnSpc>
            </a:pPr>
            <a:endParaRPr lang="es-EC" sz="2400" b="1" dirty="0">
              <a:solidFill>
                <a:schemeClr val="accent1">
                  <a:lumMod val="50000"/>
                </a:schemeClr>
              </a:solidFill>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1410453790"/>
              </p:ext>
            </p:extLst>
          </p:nvPr>
        </p:nvGraphicFramePr>
        <p:xfrm>
          <a:off x="4788024" y="188640"/>
          <a:ext cx="3707904" cy="6647739"/>
        </p:xfrm>
        <a:graphic>
          <a:graphicData uri="http://schemas.openxmlformats.org/presentationml/2006/ole">
            <mc:AlternateContent xmlns:mc="http://schemas.openxmlformats.org/markup-compatibility/2006">
              <mc:Choice xmlns:v="urn:schemas-microsoft-com:vml" Requires="v">
                <p:oleObj spid="_x0000_s2073" name="Visio" r:id="rId4" imgW="4553119" imgH="6893128" progId="Visio.Drawing.11">
                  <p:embed/>
                </p:oleObj>
              </mc:Choice>
              <mc:Fallback>
                <p:oleObj name="Visio" r:id="rId4" imgW="4553119" imgH="6893128" progId="Visio.Drawing.11">
                  <p:embed/>
                  <p:pic>
                    <p:nvPicPr>
                      <p:cNvPr id="0" name="Object 1"/>
                      <p:cNvPicPr>
                        <a:picLocks noChangeAspect="1" noChangeArrowheads="1"/>
                      </p:cNvPicPr>
                      <p:nvPr/>
                    </p:nvPicPr>
                    <p:blipFill>
                      <a:blip r:embed="rId5"/>
                      <a:srcRect/>
                      <a:stretch>
                        <a:fillRect/>
                      </a:stretch>
                    </p:blipFill>
                    <p:spPr bwMode="auto">
                      <a:xfrm>
                        <a:off x="4788024" y="188640"/>
                        <a:ext cx="3707904" cy="6647739"/>
                      </a:xfrm>
                      <a:prstGeom prst="rect">
                        <a:avLst/>
                      </a:prstGeom>
                      <a:noFill/>
                    </p:spPr>
                  </p:pic>
                </p:oleObj>
              </mc:Fallback>
            </mc:AlternateContent>
          </a:graphicData>
        </a:graphic>
      </p:graphicFrame>
    </p:spTree>
    <p:extLst>
      <p:ext uri="{BB962C8B-B14F-4D97-AF65-F5344CB8AC3E}">
        <p14:creationId xmlns:p14="http://schemas.microsoft.com/office/powerpoint/2010/main" val="41460953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07504" y="116632"/>
            <a:ext cx="6048672" cy="5544616"/>
          </a:xfrm>
        </p:spPr>
        <p:txBody>
          <a:bodyPr>
            <a:normAutofit/>
          </a:bodyPr>
          <a:lstStyle/>
          <a:p>
            <a:pPr algn="just">
              <a:lnSpc>
                <a:spcPct val="70000"/>
              </a:lnSpc>
            </a:pPr>
            <a:r>
              <a:rPr lang="es-EC" sz="1700" b="1" dirty="0">
                <a:solidFill>
                  <a:schemeClr val="accent1">
                    <a:lumMod val="50000"/>
                  </a:schemeClr>
                </a:solidFill>
              </a:rPr>
              <a:t>Procesos modificado:   préstamo de libros</a:t>
            </a:r>
          </a:p>
          <a:p>
            <a:pPr algn="just">
              <a:lnSpc>
                <a:spcPct val="90000"/>
              </a:lnSpc>
            </a:pPr>
            <a:endParaRPr lang="es-EC" sz="2400" b="1" dirty="0">
              <a:solidFill>
                <a:schemeClr val="accent1">
                  <a:lumMod val="50000"/>
                </a:schemeClr>
              </a:solidFill>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0" name="9 Objeto"/>
          <p:cNvGraphicFramePr>
            <a:graphicFrameLocks noChangeAspect="1"/>
          </p:cNvGraphicFramePr>
          <p:nvPr>
            <p:extLst>
              <p:ext uri="{D42A27DB-BD31-4B8C-83A1-F6EECF244321}">
                <p14:modId xmlns:p14="http://schemas.microsoft.com/office/powerpoint/2010/main" val="3328591659"/>
              </p:ext>
            </p:extLst>
          </p:nvPr>
        </p:nvGraphicFramePr>
        <p:xfrm>
          <a:off x="395536" y="1268760"/>
          <a:ext cx="7848872" cy="6034413"/>
        </p:xfrm>
        <a:graphic>
          <a:graphicData uri="http://schemas.openxmlformats.org/presentationml/2006/ole">
            <mc:AlternateContent xmlns:mc="http://schemas.openxmlformats.org/markup-compatibility/2006">
              <mc:Choice xmlns:v="urn:schemas-microsoft-com:vml" Requires="v">
                <p:oleObj spid="_x0000_s5148" name="Visio" r:id="rId4" imgW="9975592" imgH="6785313" progId="Visio.Drawing.11">
                  <p:embed/>
                </p:oleObj>
              </mc:Choice>
              <mc:Fallback>
                <p:oleObj name="Visio" r:id="rId4" imgW="9975592" imgH="6785313"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268760"/>
                        <a:ext cx="7848872" cy="6034413"/>
                      </a:xfrm>
                      <a:prstGeom prst="rect">
                        <a:avLst/>
                      </a:prstGeom>
                      <a:noFill/>
                    </p:spPr>
                  </p:pic>
                </p:oleObj>
              </mc:Fallback>
            </mc:AlternateContent>
          </a:graphicData>
        </a:graphic>
      </p:graphicFrame>
    </p:spTree>
    <p:extLst>
      <p:ext uri="{BB962C8B-B14F-4D97-AF65-F5344CB8AC3E}">
        <p14:creationId xmlns:p14="http://schemas.microsoft.com/office/powerpoint/2010/main" val="70871895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Adyacencia">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1175</TotalTime>
  <Words>4952</Words>
  <Application>Microsoft Office PowerPoint</Application>
  <PresentationFormat>Presentación en pantalla (4:3)</PresentationFormat>
  <Paragraphs>599</Paragraphs>
  <Slides>43</Slides>
  <Notes>42</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43</vt:i4>
      </vt:variant>
    </vt:vector>
  </HeadingPairs>
  <TitlesOfParts>
    <vt:vector size="45" baseType="lpstr">
      <vt:lpstr>Adyacencia</vt:lpstr>
      <vt:lpstr>Visio</vt:lpstr>
      <vt:lpstr>TESIS DE GRADO PREVIA A LA OBTENCIÓN DEL TÍTULO DE INGENIERA EN ELECTRÓNICA </vt:lpstr>
      <vt:lpstr>Justificación</vt:lpstr>
      <vt:lpstr>Objetivos</vt:lpstr>
      <vt:lpstr>Conceptos</vt:lpstr>
      <vt:lpstr>Conceptos</vt:lpstr>
      <vt:lpstr>Conceptos  Problemática social de las personas no videntes</vt:lpstr>
      <vt:lpstr>Presentación de PowerPoint</vt:lpstr>
      <vt:lpstr>Presentación de PowerPoint</vt:lpstr>
      <vt:lpstr>Presentación de PowerPoint</vt:lpstr>
      <vt:lpstr>Presentación de PowerPoint</vt:lpstr>
      <vt:lpstr>Conceptos  RFID</vt:lpstr>
      <vt:lpstr>Conceptos  RFID</vt:lpstr>
      <vt:lpstr>Presentación de PowerPoint</vt:lpstr>
      <vt:lpstr>Presentación de PowerPoint</vt:lpstr>
      <vt:lpstr>Presentación de PowerPoint</vt:lpstr>
      <vt:lpstr>Presentación de PowerPoint</vt:lpstr>
      <vt:lpstr>Presentación de PowerPoint</vt:lpstr>
      <vt:lpstr>Requerimientos del sistema</vt:lpstr>
      <vt:lpstr>Requerimientos del prototipo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PACO</dc:creator>
  <cp:lastModifiedBy>PACO</cp:lastModifiedBy>
  <cp:revision>70</cp:revision>
  <dcterms:created xsi:type="dcterms:W3CDTF">2012-05-13T22:46:42Z</dcterms:created>
  <dcterms:modified xsi:type="dcterms:W3CDTF">2012-05-20T20:04:17Z</dcterms:modified>
</cp:coreProperties>
</file>