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2" r:id="rId1"/>
  </p:sldMasterIdLst>
  <p:notesMasterIdLst>
    <p:notesMasterId r:id="rId89"/>
  </p:notesMasterIdLst>
  <p:handoutMasterIdLst>
    <p:handoutMasterId r:id="rId90"/>
  </p:handoutMasterIdLst>
  <p:sldIdLst>
    <p:sldId id="256" r:id="rId2"/>
    <p:sldId id="258" r:id="rId3"/>
    <p:sldId id="259" r:id="rId4"/>
    <p:sldId id="270" r:id="rId5"/>
    <p:sldId id="257" r:id="rId6"/>
    <p:sldId id="261" r:id="rId7"/>
    <p:sldId id="262" r:id="rId8"/>
    <p:sldId id="263" r:id="rId9"/>
    <p:sldId id="296" r:id="rId10"/>
    <p:sldId id="264" r:id="rId11"/>
    <p:sldId id="271" r:id="rId12"/>
    <p:sldId id="265" r:id="rId13"/>
    <p:sldId id="272" r:id="rId14"/>
    <p:sldId id="381" r:id="rId15"/>
    <p:sldId id="266" r:id="rId16"/>
    <p:sldId id="267" r:id="rId17"/>
    <p:sldId id="277" r:id="rId18"/>
    <p:sldId id="268" r:id="rId19"/>
    <p:sldId id="269" r:id="rId20"/>
    <p:sldId id="273" r:id="rId21"/>
    <p:sldId id="278" r:id="rId22"/>
    <p:sldId id="274" r:id="rId23"/>
    <p:sldId id="382" r:id="rId24"/>
    <p:sldId id="275" r:id="rId25"/>
    <p:sldId id="276" r:id="rId26"/>
    <p:sldId id="279" r:id="rId27"/>
    <p:sldId id="280" r:id="rId28"/>
    <p:sldId id="281" r:id="rId29"/>
    <p:sldId id="282" r:id="rId30"/>
    <p:sldId id="286" r:id="rId31"/>
    <p:sldId id="287" r:id="rId32"/>
    <p:sldId id="288" r:id="rId33"/>
    <p:sldId id="289" r:id="rId34"/>
    <p:sldId id="290"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 id="311" r:id="rId49"/>
    <p:sldId id="317" r:id="rId50"/>
    <p:sldId id="318" r:id="rId51"/>
    <p:sldId id="319" r:id="rId52"/>
    <p:sldId id="320" r:id="rId53"/>
    <p:sldId id="323" r:id="rId54"/>
    <p:sldId id="324" r:id="rId55"/>
    <p:sldId id="325" r:id="rId56"/>
    <p:sldId id="326" r:id="rId57"/>
    <p:sldId id="327"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74" r:id="rId83"/>
    <p:sldId id="375" r:id="rId84"/>
    <p:sldId id="376" r:id="rId85"/>
    <p:sldId id="377" r:id="rId86"/>
    <p:sldId id="378" r:id="rId87"/>
    <p:sldId id="379" r:id="rId88"/>
  </p:sldIdLst>
  <p:sldSz cx="9144000" cy="6858000" type="screen4x3"/>
  <p:notesSz cx="6858000" cy="97139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86667" autoAdjust="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fld id="{771AD4CF-C1A1-4537-B22B-18EA8DF29455}" type="datetimeFigureOut">
              <a:rPr lang="es-EC" smtClean="0"/>
              <a:pPr/>
              <a:t>21/06/2012</a:t>
            </a:fld>
            <a:endParaRPr lang="es-EC"/>
          </a:p>
        </p:txBody>
      </p:sp>
      <p:sp>
        <p:nvSpPr>
          <p:cNvPr id="4" name="Footer Placeholder 3"/>
          <p:cNvSpPr>
            <a:spLocks noGrp="1"/>
          </p:cNvSpPr>
          <p:nvPr>
            <p:ph type="ftr" sz="quarter" idx="2"/>
          </p:nvPr>
        </p:nvSpPr>
        <p:spPr>
          <a:xfrm>
            <a:off x="0" y="9226550"/>
            <a:ext cx="2971800" cy="485775"/>
          </a:xfrm>
          <a:prstGeom prst="rect">
            <a:avLst/>
          </a:prstGeom>
        </p:spPr>
        <p:txBody>
          <a:bodyPr vert="horz" lIns="91440" tIns="45720" rIns="91440" bIns="45720" rtlCol="0" anchor="b"/>
          <a:lstStyle>
            <a:lvl1pPr algn="l">
              <a:defRPr sz="1200"/>
            </a:lvl1pPr>
          </a:lstStyle>
          <a:p>
            <a:endParaRPr lang="es-EC"/>
          </a:p>
        </p:txBody>
      </p:sp>
      <p:sp>
        <p:nvSpPr>
          <p:cNvPr id="5" name="Slide Number Placeholder 4"/>
          <p:cNvSpPr>
            <a:spLocks noGrp="1"/>
          </p:cNvSpPr>
          <p:nvPr>
            <p:ph type="sldNum" sz="quarter" idx="3"/>
          </p:nvPr>
        </p:nvSpPr>
        <p:spPr>
          <a:xfrm>
            <a:off x="3884613" y="9226550"/>
            <a:ext cx="2971800" cy="485775"/>
          </a:xfrm>
          <a:prstGeom prst="rect">
            <a:avLst/>
          </a:prstGeom>
        </p:spPr>
        <p:txBody>
          <a:bodyPr vert="horz" lIns="91440" tIns="45720" rIns="91440" bIns="45720" rtlCol="0" anchor="b"/>
          <a:lstStyle>
            <a:lvl1pPr algn="r">
              <a:defRPr sz="1200"/>
            </a:lvl1pPr>
          </a:lstStyle>
          <a:p>
            <a:fld id="{65E3E360-006D-40E7-8D6C-9B7285E74024}" type="slidenum">
              <a:rPr lang="es-EC" smtClean="0"/>
              <a:pPr/>
              <a:t>‹#›</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696"/>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85696"/>
          </a:xfrm>
          <a:prstGeom prst="rect">
            <a:avLst/>
          </a:prstGeom>
        </p:spPr>
        <p:txBody>
          <a:bodyPr vert="horz" lIns="91440" tIns="45720" rIns="91440" bIns="45720" rtlCol="0"/>
          <a:lstStyle>
            <a:lvl1pPr algn="r">
              <a:defRPr sz="1200"/>
            </a:lvl1pPr>
          </a:lstStyle>
          <a:p>
            <a:fld id="{5CC85622-4582-4109-BBF9-E3946F510028}" type="datetimeFigureOut">
              <a:rPr lang="en-US" smtClean="0"/>
              <a:pPr/>
              <a:t>6/21/2012</a:t>
            </a:fld>
            <a:endParaRPr lang="en-US"/>
          </a:p>
        </p:txBody>
      </p:sp>
      <p:sp>
        <p:nvSpPr>
          <p:cNvPr id="4" name="3 Marcador de imagen de diapositiva"/>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614109"/>
            <a:ext cx="5486400" cy="437126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226531"/>
            <a:ext cx="2971800" cy="485696"/>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9226531"/>
            <a:ext cx="2971800" cy="485696"/>
          </a:xfrm>
          <a:prstGeom prst="rect">
            <a:avLst/>
          </a:prstGeom>
        </p:spPr>
        <p:txBody>
          <a:bodyPr vert="horz" lIns="91440" tIns="45720" rIns="91440" bIns="45720" rtlCol="0" anchor="b"/>
          <a:lstStyle>
            <a:lvl1pPr algn="r">
              <a:defRPr sz="1200"/>
            </a:lvl1pPr>
          </a:lstStyle>
          <a:p>
            <a:fld id="{A07DA7C6-8396-4D46-BA8E-1EB23002BF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en el cual aún subsisten grandes necesidades e insuficiencias tecnológicas que se deben resolver tanto en nuestro país como en el mundo.</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A07DA7C6-8396-4D46-BA8E-1EB23002BF1E}"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El objetivo principal de la implementación del laboratorio de Instrumentación Biomédica, es permitir a los futuros profesionales tener un conocimiento más amplio de los sistemas fisiológicos básicos del ser humano, evaluar los principales parámetros, conocer los criterios necesarios para diseñar e implementar  equipos de instrumentación biomédica y aprender el funcionamiento de los equipos de instrumentación biomédica disponibles en el mercado y las normas de operación en los hospitales. </a:t>
            </a:r>
            <a:endParaRPr lang="es-EC"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7DA7C6-8396-4D46-BA8E-1EB23002BF1E}"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s-ES_tradnl" dirty="0" smtClean="0"/>
              <a:t>De acuerdo al diseño se ha optado por colocar tan solo un armario para todo el laboratorio, pues cada puesto de trabajo dispone de tres cajones por lo cual los dispositivos (sensor de temperatura, sensor de presión arterial, </a:t>
            </a:r>
            <a:r>
              <a:rPr lang="es-ES_tradnl" dirty="0" err="1" smtClean="0"/>
              <a:t>multímetro</a:t>
            </a:r>
            <a:r>
              <a:rPr lang="es-ES_tradnl" dirty="0" smtClean="0"/>
              <a:t>, etc.) o puntas de prueba se pueden colocar ya sea en el armario o en los cajones de cada uno de los puestos de trabajo, suficiente espacio para dar seguridad a los equipos. </a:t>
            </a:r>
            <a:endParaRPr lang="es-EC" dirty="0" smtClean="0"/>
          </a:p>
          <a:p>
            <a:pPr algn="just"/>
            <a:endParaRPr lang="es-EC" dirty="0" smtClean="0"/>
          </a:p>
          <a:p>
            <a:endParaRPr lang="es-AR" sz="1200" kern="1200" dirty="0" smtClean="0">
              <a:solidFill>
                <a:schemeClr val="tx1"/>
              </a:solidFill>
              <a:latin typeface="+mn-lt"/>
              <a:ea typeface="+mn-ea"/>
              <a:cs typeface="+mn-cs"/>
            </a:endParaRPr>
          </a:p>
          <a:p>
            <a:r>
              <a:rPr lang="es-AR" sz="1200" kern="1200" dirty="0" smtClean="0">
                <a:solidFill>
                  <a:schemeClr val="tx1"/>
                </a:solidFill>
                <a:latin typeface="+mn-lt"/>
                <a:ea typeface="+mn-ea"/>
                <a:cs typeface="+mn-cs"/>
              </a:rPr>
              <a:t>De acuerdo a esta distancia se determino el modelo del armario debe tener una altura suficiente para aprovechar el espacio como se observa en la figura 3.25. </a:t>
            </a:r>
            <a:endParaRPr lang="es-EC" sz="1200" kern="1200" dirty="0" smtClean="0">
              <a:solidFill>
                <a:schemeClr val="tx1"/>
              </a:solidFill>
              <a:latin typeface="+mn-lt"/>
              <a:ea typeface="+mn-ea"/>
              <a:cs typeface="+mn-cs"/>
            </a:endParaRPr>
          </a:p>
          <a:p>
            <a:r>
              <a:rPr lang="es-AR"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AR"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AR" sz="1200" kern="1200" dirty="0" smtClean="0">
                <a:solidFill>
                  <a:schemeClr val="tx1"/>
                </a:solidFill>
                <a:latin typeface="+mn-lt"/>
                <a:ea typeface="+mn-ea"/>
                <a:cs typeface="+mn-cs"/>
              </a:rPr>
              <a:t>Las medidas del armario, se indican en la figura 3.26. para las cuales se tomo en cuenta las siguientes consideraciones, ya que se requiere colocar los equipos del laboratorio la profundidad será de 57 centímetros, medida apropiado para colocar los mismo; el ancho del armario será de 84 centímetros dejando un espacio entre las mesas aproximadamente de 30 centímetros.  </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200" kern="1200" dirty="0" smtClean="0">
                <a:solidFill>
                  <a:schemeClr val="tx1"/>
                </a:solidFill>
                <a:latin typeface="+mn-lt"/>
                <a:ea typeface="+mn-ea"/>
                <a:cs typeface="+mn-cs"/>
              </a:rPr>
              <a:t>de esta manera sin importar si la puerta está abierta o cerrada, los alumnos podrán observar todo el pizarrón, por lo cual se determino que las medidas del pizarrón sean de 1.20 metros x 1 metro como se señala en la figura 3.31.</a:t>
            </a:r>
            <a:endParaRPr lang="es-EC" sz="1200" kern="1200" dirty="0" smtClean="0">
              <a:solidFill>
                <a:schemeClr val="tx1"/>
              </a:solidFill>
              <a:latin typeface="+mn-lt"/>
              <a:ea typeface="+mn-ea"/>
              <a:cs typeface="+mn-cs"/>
            </a:endParaRPr>
          </a:p>
          <a:p>
            <a:r>
              <a:rPr lang="es-AR"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La ubicación del pizarrón en la parte posterior del laboratorio, permite que desde cualquier puesto de trabajo se pueda observar correctamente las anotaciones realizadas en el pizarrón por el profesor como se visualiza en la figura 5.7. Generalmente el profesor utiliza el pizarrón para apuntar mayor información sobre la realización de la práctica o explicar cómo se debe presentar el informe final. </a:t>
            </a:r>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A07DA7C6-8396-4D46-BA8E-1EB23002BF1E}"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De esta forma se ha realizado el diseño de la </a:t>
            </a:r>
            <a:r>
              <a:rPr lang="es-ES" dirty="0" smtClean="0"/>
              <a:t>parte mobiliaria de la manera más funcional posible en laboratorio, para que los estudiantes tengan toda la facilidad de realizar las prácticas sin ningún inconveniente.</a:t>
            </a:r>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dirty="0" smtClean="0">
                <a:solidFill>
                  <a:schemeClr val="tx1"/>
                </a:solidFill>
                <a:latin typeface="+mn-lt"/>
                <a:ea typeface="+mn-ea"/>
                <a:cs typeface="+mn-cs"/>
              </a:rPr>
              <a:t>De acuerdo a los requerimientos se solicitó una proforma a ESPE-Latacunga, la cual se muestra en la figura 3.52.</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Conforme al presupuesto otorgado por la Escuela Politécnica del Ejército que consta en el PAC 2011 para la parte mobiliaria, el cual se indica detalladamente en la tabla 3.7, se realizo el análisis con respecto a la proforma enviada y se realizo los trámites para la compra.  </a:t>
            </a:r>
            <a:endParaRPr lang="es-EC" sz="1200" kern="1200" dirty="0" smtClean="0">
              <a:solidFill>
                <a:schemeClr val="tx1"/>
              </a:solidFill>
              <a:latin typeface="+mn-lt"/>
              <a:ea typeface="+mn-ea"/>
              <a:cs typeface="+mn-cs"/>
            </a:endParaRPr>
          </a:p>
          <a:p>
            <a:endParaRPr lang="es-EC" dirty="0" smtClean="0"/>
          </a:p>
        </p:txBody>
      </p:sp>
      <p:sp>
        <p:nvSpPr>
          <p:cNvPr id="4" name="3 Marcador de número de diapositiva"/>
          <p:cNvSpPr>
            <a:spLocks noGrp="1"/>
          </p:cNvSpPr>
          <p:nvPr>
            <p:ph type="sldNum" sz="quarter" idx="10"/>
          </p:nvPr>
        </p:nvSpPr>
        <p:spPr/>
        <p:txBody>
          <a:bodyPr/>
          <a:lstStyle/>
          <a:p>
            <a:fld id="{A07DA7C6-8396-4D46-BA8E-1EB23002BF1E}"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El nivel de iluminación del laboratorio debe adaptarse a las exigencias visuales de los trabajos que se realicen en él. Siempre que sea posible se recomienda disponer de iluminación natural complementada con iluminación artificial para garantizar las condiciones de visibilidad adecuadas durante la jornada laboral. En aquellas tareas en que se precisen niveles de iluminación específicos se colocarán puntos de iluminación localizada.</a:t>
            </a:r>
            <a:endParaRPr lang="es-EC"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7DA7C6-8396-4D46-BA8E-1EB23002BF1E}"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De esta forma se determina el nivel de iluminación está de acuerdo a las normas mencionadas anteriormente. </a:t>
            </a:r>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Debido a que se necesita conectividad entre las computadoras que formaran parte del laboratorio de Instrumentación Biomédica, es necesario realizar el cableado estructurado.</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Una solución óptima para lograr la conectividad de redes abarca todos los sistemas que han sido diseñados para conectar, tender, administrar e identificar los cables en los sistemas de cableado estructurado. La implementación basada en estándares está diseñada para admitir tecnologías actuales y futuras.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En el laboratorio se dispondrá de un ancho de banda de </a:t>
            </a:r>
            <a:r>
              <a:rPr lang="es-ES" b="1" dirty="0" smtClean="0">
                <a:solidFill>
                  <a:srgbClr val="FF0000"/>
                </a:solidFill>
              </a:rPr>
              <a:t>…</a:t>
            </a:r>
            <a:r>
              <a:rPr lang="es-ES" dirty="0" smtClean="0"/>
              <a:t>Mb permitiendo conectarse a cada computadora con un ancho de banda  de </a:t>
            </a:r>
            <a:r>
              <a:rPr lang="es-ES" b="1" dirty="0" smtClean="0">
                <a:solidFill>
                  <a:srgbClr val="FF0000"/>
                </a:solidFill>
              </a:rPr>
              <a:t>…</a:t>
            </a:r>
            <a:r>
              <a:rPr lang="es-ES" dirty="0" err="1" smtClean="0"/>
              <a:t>Kbps.</a:t>
            </a:r>
            <a:r>
              <a:rPr lang="es-ES" dirty="0" smtClean="0"/>
              <a:t> </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Que es una velocidad adecuada para las aplicaciones que se van a utilizar. </a:t>
            </a:r>
            <a:endParaRPr lang="es-EC" sz="1200" kern="1200" dirty="0" smtClean="0">
              <a:solidFill>
                <a:schemeClr val="tx1"/>
              </a:solidFill>
              <a:latin typeface="+mn-lt"/>
              <a:ea typeface="+mn-ea"/>
              <a:cs typeface="+mn-cs"/>
            </a:endParaRPr>
          </a:p>
          <a:p>
            <a:endParaRPr lang="en-US"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AR" sz="1200" kern="1200" dirty="0" smtClean="0">
                <a:solidFill>
                  <a:schemeClr val="tx1"/>
                </a:solidFill>
                <a:latin typeface="+mn-lt"/>
                <a:ea typeface="+mn-ea"/>
                <a:cs typeface="+mn-cs"/>
              </a:rPr>
              <a:t>Requisitos de gestión: Relacionados con la gestión de la calidad del laboratorio.</a:t>
            </a:r>
            <a:endParaRPr lang="en-US" sz="1200" kern="1200" dirty="0" smtClean="0">
              <a:solidFill>
                <a:schemeClr val="tx1"/>
              </a:solidFill>
              <a:latin typeface="+mn-lt"/>
              <a:ea typeface="+mn-ea"/>
              <a:cs typeface="+mn-cs"/>
            </a:endParaRPr>
          </a:p>
          <a:p>
            <a:r>
              <a:rPr lang="es-A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Requisitos técnicos: Los requisitos técnicos se dirigen a aquellos factores, que en el caso de un laboratorio, contribuyen a la exactitud, fiabilidad y validez de los ensayos (prueba) y calibraciones que realiza. </a:t>
            </a:r>
            <a:endParaRPr lang="en-US" sz="1200" kern="1200" dirty="0" smtClean="0">
              <a:solidFill>
                <a:schemeClr val="tx1"/>
              </a:solidFill>
              <a:latin typeface="+mn-lt"/>
              <a:ea typeface="+mn-ea"/>
              <a:cs typeface="+mn-cs"/>
            </a:endParaRPr>
          </a:p>
          <a:p>
            <a:pPr lvl="0"/>
            <a:endParaRPr lang="es-EC"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A07DA7C6-8396-4D46-BA8E-1EB23002BF1E}"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Rack: es un gabinete necesario y recomendado para instalar el </a:t>
            </a:r>
            <a:r>
              <a:rPr lang="es-ES" sz="1200" kern="1200" dirty="0" err="1" smtClean="0">
                <a:solidFill>
                  <a:schemeClr val="tx1"/>
                </a:solidFill>
                <a:latin typeface="+mn-lt"/>
                <a:ea typeface="+mn-ea"/>
                <a:cs typeface="+mn-cs"/>
              </a:rPr>
              <a:t>patch</a:t>
            </a:r>
            <a:r>
              <a:rPr lang="es-ES" sz="1200" kern="1200" dirty="0" smtClean="0">
                <a:solidFill>
                  <a:schemeClr val="tx1"/>
                </a:solidFill>
                <a:latin typeface="+mn-lt"/>
                <a:ea typeface="+mn-ea"/>
                <a:cs typeface="+mn-cs"/>
              </a:rPr>
              <a:t> panel y los equipos activos proveedores de servicios. El objetivo principal de rack es brindar una plataforma para centralizar y organizar el cableado, los elementos activos de la red y sus interconexiones.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Patch panel: son estructuras metálicas con placas de circuitos que permiten interconexión entre equipos. La idea del patch panel es de estructurar o manejar los cables que interconectan equipos en una red, de mejor manera. </a:t>
            </a: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Switch</a:t>
            </a:r>
            <a:r>
              <a:rPr lang="es-ES" sz="1200" kern="1200" dirty="0" smtClean="0">
                <a:solidFill>
                  <a:schemeClr val="tx1"/>
                </a:solidFill>
                <a:latin typeface="+mn-lt"/>
                <a:ea typeface="+mn-ea"/>
                <a:cs typeface="+mn-cs"/>
              </a:rPr>
              <a:t>: es un elemento activo de la red cuya función es regenerar la señal y permitir una red amplia, se le considera como el núcleo de la red.</a:t>
            </a: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Jacks</a:t>
            </a:r>
            <a:r>
              <a:rPr lang="es-ES" sz="1200" kern="1200" dirty="0" smtClean="0">
                <a:solidFill>
                  <a:schemeClr val="tx1"/>
                </a:solidFill>
                <a:latin typeface="+mn-lt"/>
                <a:ea typeface="+mn-ea"/>
                <a:cs typeface="+mn-cs"/>
              </a:rPr>
              <a:t>: son los conectores que se utilizan en la salida de telecomunicaciones, en el </a:t>
            </a:r>
            <a:r>
              <a:rPr lang="es-ES" sz="1200" kern="1200" dirty="0" err="1" smtClean="0">
                <a:solidFill>
                  <a:schemeClr val="tx1"/>
                </a:solidFill>
                <a:latin typeface="+mn-lt"/>
                <a:ea typeface="+mn-ea"/>
                <a:cs typeface="+mn-cs"/>
              </a:rPr>
              <a:t>patch</a:t>
            </a:r>
            <a:r>
              <a:rPr lang="es-ES" sz="1200" kern="1200" dirty="0" smtClean="0">
                <a:solidFill>
                  <a:schemeClr val="tx1"/>
                </a:solidFill>
                <a:latin typeface="+mn-lt"/>
                <a:ea typeface="+mn-ea"/>
                <a:cs typeface="+mn-cs"/>
              </a:rPr>
              <a:t> panel y los equipos activos. Es el conector hembra del sistema de cableado. </a:t>
            </a: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Plug: es el conector macho del sistema de cableado estructurado. Su utilización está orientada principalmente hacia los </a:t>
            </a:r>
            <a:r>
              <a:rPr lang="es-ES" sz="1200" kern="1200" dirty="0" err="1" smtClean="0">
                <a:solidFill>
                  <a:schemeClr val="tx1"/>
                </a:solidFill>
                <a:latin typeface="+mn-lt"/>
                <a:ea typeface="+mn-ea"/>
                <a:cs typeface="+mn-cs"/>
              </a:rPr>
              <a:t>patch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cord</a:t>
            </a:r>
            <a:r>
              <a:rPr lang="es-ES" sz="1200" kern="1200" dirty="0" smtClean="0">
                <a:solidFill>
                  <a:schemeClr val="tx1"/>
                </a:solidFill>
                <a:latin typeface="+mn-lt"/>
                <a:ea typeface="+mn-ea"/>
                <a:cs typeface="+mn-cs"/>
              </a:rPr>
              <a:t>.</a:t>
            </a: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Patch </a:t>
            </a:r>
            <a:r>
              <a:rPr lang="es-ES" sz="1200" kern="1200" dirty="0" err="1" smtClean="0">
                <a:solidFill>
                  <a:schemeClr val="tx1"/>
                </a:solidFill>
                <a:latin typeface="+mn-lt"/>
                <a:ea typeface="+mn-ea"/>
                <a:cs typeface="+mn-cs"/>
              </a:rPr>
              <a:t>Cord</a:t>
            </a:r>
            <a:r>
              <a:rPr lang="es-ES" sz="1200" kern="1200" dirty="0" smtClean="0">
                <a:solidFill>
                  <a:schemeClr val="tx1"/>
                </a:solidFill>
                <a:latin typeface="+mn-lt"/>
                <a:ea typeface="+mn-ea"/>
                <a:cs typeface="+mn-cs"/>
              </a:rPr>
              <a:t>: es el cable que une a la estación de trabajo o Workstation al punto de red y del </a:t>
            </a:r>
            <a:r>
              <a:rPr lang="es-ES" sz="1200" kern="1200" dirty="0" err="1" smtClean="0">
                <a:solidFill>
                  <a:schemeClr val="tx1"/>
                </a:solidFill>
                <a:latin typeface="+mn-lt"/>
                <a:ea typeface="+mn-ea"/>
                <a:cs typeface="+mn-cs"/>
              </a:rPr>
              <a:t>switch</a:t>
            </a:r>
            <a:r>
              <a:rPr lang="es-ES" sz="1200" kern="1200" dirty="0" smtClean="0">
                <a:solidFill>
                  <a:schemeClr val="tx1"/>
                </a:solidFill>
                <a:latin typeface="+mn-lt"/>
                <a:ea typeface="+mn-ea"/>
                <a:cs typeface="+mn-cs"/>
              </a:rPr>
              <a:t> al </a:t>
            </a:r>
            <a:r>
              <a:rPr lang="es-ES" sz="1200" kern="1200" dirty="0" err="1" smtClean="0">
                <a:solidFill>
                  <a:schemeClr val="tx1"/>
                </a:solidFill>
                <a:latin typeface="+mn-lt"/>
                <a:ea typeface="+mn-ea"/>
                <a:cs typeface="+mn-cs"/>
              </a:rPr>
              <a:t>patch</a:t>
            </a:r>
            <a:r>
              <a:rPr lang="es-ES" sz="1200" kern="1200" dirty="0" smtClean="0">
                <a:solidFill>
                  <a:schemeClr val="tx1"/>
                </a:solidFill>
                <a:latin typeface="+mn-lt"/>
                <a:ea typeface="+mn-ea"/>
                <a:cs typeface="+mn-cs"/>
              </a:rPr>
              <a:t> panel. No debe tener una distancia mayor a cinco metros. </a:t>
            </a: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Cables UTP: consiste en 4 pares torcidos y existen varias categorías siendo las tres más importante (3, 5 Y 5E) utilizadas en transmisión de datos. </a:t>
            </a:r>
            <a:endParaRPr lang="es-EC" sz="1200" kern="1200" dirty="0" smtClean="0">
              <a:solidFill>
                <a:schemeClr val="tx1"/>
              </a:solidFill>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Canaletas: es el medio por el cual los cables de red son llevados y protegidos, de acuerdo a su trayectoria.</a:t>
            </a:r>
            <a:endParaRPr lang="es-EC"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7DA7C6-8396-4D46-BA8E-1EB23002BF1E}" type="slidenum">
              <a:rPr lang="en-US" smtClean="0"/>
              <a:pPr/>
              <a:t>42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Para el diseño primero se debe elegir el tipo de topología que se va a utilizar, en este caso será tipo estrella en donde las estaciones se conectaran directamente a un punto central, </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Como se dispone en el laboratorio de seis mesas de trabajo cada una con su correspondiente computadora, se ha visto conveniente ubicar en cada mesa un punto de red y adicional situar un punto de red en el escritorio del profesor. De esta manera se ubicará en el centro de cada mesa de trabajo y en el escritorio del profesor un punto de red</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Una vez ubicado los puntos de red en el laboratorio, se debe colocar el rack en donde se pondrá el </a:t>
            </a:r>
            <a:r>
              <a:rPr lang="es-ES" sz="1200" kern="1200" dirty="0" err="1" smtClean="0">
                <a:solidFill>
                  <a:schemeClr val="tx1"/>
                </a:solidFill>
                <a:latin typeface="+mn-lt"/>
                <a:ea typeface="+mn-ea"/>
                <a:cs typeface="+mn-cs"/>
              </a:rPr>
              <a:t>switch</a:t>
            </a:r>
            <a:r>
              <a:rPr lang="es-ES" sz="1200" kern="1200" dirty="0" smtClean="0">
                <a:solidFill>
                  <a:schemeClr val="tx1"/>
                </a:solidFill>
                <a:latin typeface="+mn-lt"/>
                <a:ea typeface="+mn-ea"/>
                <a:cs typeface="+mn-cs"/>
              </a:rPr>
              <a:t> y el </a:t>
            </a:r>
            <a:r>
              <a:rPr lang="es-ES" sz="1200" kern="1200" dirty="0" err="1" smtClean="0">
                <a:solidFill>
                  <a:schemeClr val="tx1"/>
                </a:solidFill>
                <a:latin typeface="+mn-lt"/>
                <a:ea typeface="+mn-ea"/>
                <a:cs typeface="+mn-cs"/>
              </a:rPr>
              <a:t>patch</a:t>
            </a:r>
            <a:r>
              <a:rPr lang="es-ES" sz="1200" kern="1200" dirty="0" smtClean="0">
                <a:solidFill>
                  <a:schemeClr val="tx1"/>
                </a:solidFill>
                <a:latin typeface="+mn-lt"/>
                <a:ea typeface="+mn-ea"/>
                <a:cs typeface="+mn-cs"/>
              </a:rPr>
              <a:t> panel. se colocara una altura de dos metros para que no interfiera a los estudiantes al momento de realizar las prácticas. </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Una vez determinado el voltaje y la corriente que se necesita para cada uno de los equipos que formarán parte del laboratorio de Instrumentación Biomédica, se determina que las líneas de suministro eléctrico hacia el laboratorio deben ser dimensionadas por encima de la corriente normal de consumo de los equipos.</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Tomando en cuenta esta norma y el tamaño del laboratorio, se coloco siete tomacorrientes en el laboratorio de Instrumentación Biomédica, de tal manera se dispondrá de un tomacorriente por mesa y un tomacorriente para uso del profesor de la materia, como se ilustra en la figura 3.86.</a:t>
            </a:r>
            <a:endParaRPr lang="es-EC" dirty="0" smtClean="0"/>
          </a:p>
          <a:p>
            <a:r>
              <a:rPr lang="es-ES" dirty="0" smtClean="0"/>
              <a:t> </a:t>
            </a:r>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Es muy importante tener computadoras de escritorio aptas para el laboratorio, ya que para las prácticas de la materia de Instrumentación Biomédica se va a utilizar un software llamado Fluid Sim el cual permitirá realizar simulaciones, una base de datos disponible en Physionet en donde se puede encontrar registros de exámenes tomados en pacientes sanos y con diversas patologías, registros con los cuales con la ayuda de Matlab se realizan diversos procesamientos básicos con las señales digitales. Debido a que se va a utilizar varios programas se debe tomar muy en cuenta el procesador que se requiere, la memoria RAM y el disco duro, basado en esto se realizo las bases técnicas. </a:t>
            </a:r>
            <a:endParaRPr lang="es-EC" sz="1200" kern="1200" dirty="0" smtClean="0">
              <a:solidFill>
                <a:schemeClr val="tx1"/>
              </a:solidFill>
              <a:latin typeface="+mn-lt"/>
              <a:ea typeface="+mn-ea"/>
              <a:cs typeface="+mn-cs"/>
            </a:endParaRP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Es necesario disponer de una computadora de escritorio durante las prácticas del laboratorio para que los estudiantes puedan realizar las simulaciones y adquirir señales bioeléctricas mediante la computadora utilizando las tarjetas de adquisición que se van adquirir, por tal motivo es indispensable que en el laboratorio se coloquen seis computadoras una en cada mesa de trabajo.</a:t>
            </a:r>
            <a:endParaRPr lang="es-EC" sz="1200"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Por lo tanto la computadora de escritorio debe tener las siguientes características:</a:t>
            </a:r>
            <a:endParaRPr lang="es-EC" sz="1200" kern="1200" dirty="0" smtClean="0">
              <a:solidFill>
                <a:schemeClr val="tx1"/>
              </a:solidFill>
              <a:latin typeface="+mn-lt"/>
              <a:ea typeface="+mn-ea"/>
              <a:cs typeface="+mn-cs"/>
            </a:endParaRP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Para validar la computadora seleccionada se realizo una simulación en </a:t>
            </a:r>
            <a:r>
              <a:rPr lang="es-ES_tradnl" sz="1200" kern="1200" dirty="0" err="1" smtClean="0">
                <a:solidFill>
                  <a:schemeClr val="tx1"/>
                </a:solidFill>
                <a:latin typeface="+mn-lt"/>
                <a:ea typeface="+mn-ea"/>
                <a:cs typeface="+mn-cs"/>
              </a:rPr>
              <a:t>Matlab</a:t>
            </a:r>
            <a:r>
              <a:rPr lang="es-ES_tradnl" sz="1200" kern="1200" dirty="0" smtClean="0">
                <a:solidFill>
                  <a:schemeClr val="tx1"/>
                </a:solidFill>
                <a:latin typeface="+mn-lt"/>
                <a:ea typeface="+mn-ea"/>
                <a:cs typeface="+mn-cs"/>
              </a:rPr>
              <a:t>, para determinar el tiempo que se demora en procesar la operación con matrices de 1024x32 ya que se trabaja con señales digitales ECG o EEG que suelen tener estos tamaños, para de esta forma evaluar el tiempo de desempeño de la computadora el cual fue de …,  de tal forma se determina que las computadoras elegidas son aptas para el laboratorio de Instrumentación Biomédica. </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para que puede conectarse a las redes inalámbricas del edificio central y de los laboratorios. </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Tomando en cuenta estas consideraciones, las características que debe tener son: </a:t>
            </a: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Para optimizar el espacio establecido para el laboratorio, en el diseño de las mesas de trabajo se coloco en la parte superior sobre la mesa una estantería con divisiones en donde se ubicarán los equipos (generador de señal, osciloscopio, fuente de alimentación), dejando la parte inferior libre para la realización de las prácticas, de esta manera se brinda a los estudiantes mayor espacio y comodidad al momento de efectuar la práctica</a:t>
            </a:r>
          </a:p>
          <a:p>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Actualmente las mesas de trabajo en los laboratorios del departamento de Eléctrica y Electrónica de la Escuela Politécnica del Ejército, están formadas por una sola área de trabajo por ello todos los equipos (</a:t>
            </a:r>
            <a:r>
              <a:rPr lang="es-ES_tradnl" sz="1200" kern="1200" dirty="0" err="1" smtClean="0">
                <a:solidFill>
                  <a:schemeClr val="tx1"/>
                </a:solidFill>
                <a:latin typeface="+mn-lt"/>
                <a:ea typeface="+mn-ea"/>
                <a:cs typeface="+mn-cs"/>
              </a:rPr>
              <a:t>multímetro</a:t>
            </a:r>
            <a:r>
              <a:rPr lang="es-ES_tradnl" sz="1200" kern="1200" dirty="0" smtClean="0">
                <a:solidFill>
                  <a:schemeClr val="tx1"/>
                </a:solidFill>
                <a:latin typeface="+mn-lt"/>
                <a:ea typeface="+mn-ea"/>
                <a:cs typeface="+mn-cs"/>
              </a:rPr>
              <a:t>, generador de señales, fuentes de alimentación, computadoras, etc.) se deben colocar sobre la misma ocupando mucho espacio y reduciendo el área para la práctica de los estudiantes como se muestra en la figura 5.1. </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Basado en este análisis se realizó un diseño mejorado que involucra una distribución vertical creando espacios para ubicar los equipos en la parte superior.</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Por este motivo al trabajar en este nuevo modelo de mesas se dispondrá de mayor espacio para la realización de las prácticas ya que los equipos se ubicarán en la estructura vertical, lo único que se colocará en las mesas serán las computadoras como se muestra en la figura 5.2. </a:t>
            </a:r>
            <a:endParaRPr lang="es-EC" sz="1200" kern="1200" dirty="0" smtClean="0">
              <a:solidFill>
                <a:schemeClr val="tx1"/>
              </a:solidFill>
              <a:latin typeface="+mn-lt"/>
              <a:ea typeface="+mn-ea"/>
              <a:cs typeface="+mn-cs"/>
            </a:endParaRPr>
          </a:p>
          <a:p>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12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dirty="0" err="1" smtClean="0"/>
              <a:t>Ppp</a:t>
            </a:r>
            <a:r>
              <a:rPr lang="es-EC" dirty="0" smtClean="0"/>
              <a:t> </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entrego las bases técnicas a la Unidad de Tecnologías de Información y Comunicaciones (UTIC), quienes serán los encargados de la compra de los mismos.</a:t>
            </a:r>
            <a:endParaRPr lang="es-EC"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A07DA7C6-8396-4D46-BA8E-1EB23002BF1E}" type="slidenum">
              <a:rPr lang="en-US" smtClean="0"/>
              <a:pPr/>
              <a:t>57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s-ES" sz="1200" kern="1200" dirty="0" smtClean="0">
                <a:solidFill>
                  <a:schemeClr val="tx1"/>
                </a:solidFill>
                <a:latin typeface="+mn-lt"/>
                <a:ea typeface="+mn-ea"/>
                <a:cs typeface="+mn-cs"/>
              </a:rPr>
              <a:t>Tema: Amplificadores de instrumentación</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Objetivos: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estructura interna de los amplificadores de                   instrumentación.</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circuitería externa para configurar el funcionamiento de los amplificadores de instrumentación para tratamiento de señales EEG, ECG.</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Establecer las ventajas de los amplificadores de instrumentación de un fabricante con respecto a otro.</a:t>
            </a:r>
            <a:endParaRPr lang="es-EC"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p>
          <a:p>
            <a:pPr lvl="0"/>
            <a:r>
              <a:rPr lang="es-ES" sz="1200" kern="1200" dirty="0" smtClean="0">
                <a:solidFill>
                  <a:schemeClr val="tx1"/>
                </a:solidFill>
                <a:latin typeface="+mn-lt"/>
                <a:ea typeface="+mn-ea"/>
                <a:cs typeface="+mn-cs"/>
              </a:rPr>
              <a:t>Tema: Filtros para señales bioeléctricas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Objetivos: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estructura  de los filtros </a:t>
            </a:r>
            <a:r>
              <a:rPr lang="es-ES_tradnl" sz="1200" kern="1200" dirty="0" err="1" smtClean="0">
                <a:solidFill>
                  <a:schemeClr val="tx1"/>
                </a:solidFill>
                <a:latin typeface="+mn-lt"/>
                <a:ea typeface="+mn-ea"/>
                <a:cs typeface="+mn-cs"/>
              </a:rPr>
              <a:t>Chebyshev</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pasabajos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pasaaltos</a:t>
            </a:r>
            <a:r>
              <a:rPr lang="es-ES_tradnl" sz="1200" kern="1200" dirty="0" smtClean="0">
                <a:solidFill>
                  <a:schemeClr val="tx1"/>
                </a:solidFill>
                <a:latin typeface="+mn-lt"/>
                <a:ea typeface="+mn-ea"/>
                <a:cs typeface="+mn-cs"/>
              </a:rPr>
              <a:t>, y rechaza banda.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estructura  de los filtros </a:t>
            </a:r>
            <a:r>
              <a:rPr lang="es-ES_tradnl" sz="1200" kern="1200" dirty="0" err="1" smtClean="0">
                <a:solidFill>
                  <a:schemeClr val="tx1"/>
                </a:solidFill>
                <a:latin typeface="+mn-lt"/>
                <a:ea typeface="+mn-ea"/>
                <a:cs typeface="+mn-cs"/>
              </a:rPr>
              <a:t>Butherwork</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pasabajos</a:t>
            </a:r>
            <a:r>
              <a:rPr lang="es-ES_tradnl" sz="1200" kern="1200" dirty="0" smtClean="0">
                <a:solidFill>
                  <a:schemeClr val="tx1"/>
                </a:solidFill>
                <a:latin typeface="+mn-lt"/>
                <a:ea typeface="+mn-ea"/>
                <a:cs typeface="+mn-cs"/>
              </a:rPr>
              <a:t>, </a:t>
            </a:r>
            <a:r>
              <a:rPr lang="es-ES_tradnl" sz="1200" kern="1200" dirty="0" err="1" smtClean="0">
                <a:solidFill>
                  <a:schemeClr val="tx1"/>
                </a:solidFill>
                <a:latin typeface="+mn-lt"/>
                <a:ea typeface="+mn-ea"/>
                <a:cs typeface="+mn-cs"/>
              </a:rPr>
              <a:t>pasaaltos</a:t>
            </a:r>
            <a:r>
              <a:rPr lang="es-ES_tradnl" sz="1200" kern="1200" dirty="0" smtClean="0">
                <a:solidFill>
                  <a:schemeClr val="tx1"/>
                </a:solidFill>
                <a:latin typeface="+mn-lt"/>
                <a:ea typeface="+mn-ea"/>
                <a:cs typeface="+mn-cs"/>
              </a:rPr>
              <a:t>, y rechaza banda.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Establecer las ventajas de un tipo de filtros con respecto a otro. </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Tema: Implementación de un Equipo de Instrumentación Biomédica Básico para Señales ECG</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Objetivos: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arquitectura de un equipo de instrumentación para señales ECG.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Diseño de las diferentes etapas de un equipo de instrumentación Biomédica.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Implementar el equipo de instrumentación con interface grafica de visualización tipo LED. </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Tema: Implementación de un Equipo de Instrumentación Biomédica Básico para Señales EEG</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Objetivos: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Analizar la arquitectura de un equipo de instrumentación para señales EEG.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Diseño de las diferentes etapas de un equipo de instrumentación Biomédica. </a:t>
            </a:r>
            <a:endParaRPr lang="es-EC"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Implementar el equipo de instrumentación con interface grafica de visualización tipo LED. </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59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mediante lo cual se tendrá una medición más clara de la señal que se desea observar y se requiere al menos cuatro canales de entrada, ya que se realizara medidas en varias partes del circuito simultáneamente. </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El osciloscopio seleccionado de acuerdo al estudio realizado tiene cuatro entradas por lo cual permite realizar hasta cuatro mediciones simultáneamente esto es importante ya que cuando se desarrolla hardware para instrumentación biomédica es necesario ver el comportamiento de la señal en diferentes partes del circuito implementado.</a:t>
            </a:r>
            <a:endParaRPr lang="es-EC" sz="1200"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Considerando la información detallada en la tabla 4.6 </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requiere seis generadores de señales para el laboratorio de Instrumentación Biomédica, uno para cada mesa de trabajo, los cuales deben tener las siguientes características: </a:t>
            </a:r>
            <a:endParaRPr lang="es-EC" sz="1200" kern="1200" dirty="0" smtClean="0">
              <a:solidFill>
                <a:schemeClr val="tx1"/>
              </a:solidFill>
              <a:latin typeface="+mn-lt"/>
              <a:ea typeface="+mn-ea"/>
              <a:cs typeface="+mn-cs"/>
            </a:endParaRPr>
          </a:p>
          <a:p>
            <a:endParaRPr lang="es-EC" dirty="0" smtClean="0"/>
          </a:p>
          <a:p>
            <a:endParaRPr lang="es-EC" dirty="0" smtClean="0"/>
          </a:p>
          <a:p>
            <a:r>
              <a:rPr lang="es-ES_tradnl" sz="1200" dirty="0" smtClean="0"/>
              <a:t>El generador de señales seleccionado permitirá generar señales de varias formas de onda a frecuencias de 1uHz a 20MHz con una resolución de 1uHz, cuyo rango es adecuado para las aplicaciones de ECG, EEG y de ultrasonido que van desde 10mHz a 10MHz ya que el generador permitir inyectar señales con diferentes tipos de onda a los circuitos desarrollados por los estudiantes y observar el comportamiento en el osciloscopio</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 que alimentan los distintos circuitos del aparato electrónico al que se conecta, la tensión de salida puede variarse a través de un mando de control dentro de un determinado margen de valores. </a:t>
            </a:r>
            <a:endParaRPr lang="es-EC" sz="2400"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s-EC" dirty="0" smtClean="0"/>
              <a:t>La fuente de alimentación se utilizara para energizar los circuitos que se realicen en el laboratorio, la</a:t>
            </a:r>
          </a:p>
          <a:p>
            <a:pPr marL="228600" indent="-228600">
              <a:buAutoNum type="arabicPeriod"/>
            </a:pPr>
            <a:endParaRPr lang="es-EC" dirty="0" smtClean="0"/>
          </a:p>
          <a:p>
            <a:r>
              <a:rPr lang="es-AR" sz="1200"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Para cada grupo de trabajo se requiere una fuente de alimentación, por lo tanto en el laboratorio se debe colocar seis fuentes de alimentación que posean las siguientes características: </a:t>
            </a:r>
          </a:p>
          <a:p>
            <a:pPr marL="228600" indent="-228600">
              <a:buNone/>
            </a:pPr>
            <a:r>
              <a:rPr lang="es-EC" dirty="0" smtClean="0"/>
              <a:t>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s-ES_tradnl" sz="1200" dirty="0" smtClean="0"/>
              <a:t>La fuente de alimentación elegida tiene una salida máxima de 60V, que se considerada apropiada para la implementación de circuitos ya que se puede energizar circuitos TTL de 5V u otros con voltaje máximo de 60V y con una corriente máxima de 3.3A que es adecuada para el laboratorio ya que generalmente estos circuitos trabajan con corrientes en el orden de varios microamperios. </a:t>
            </a:r>
            <a:endParaRPr lang="es-EC" sz="1200" dirty="0" smtClean="0"/>
          </a:p>
          <a:p>
            <a:pPr marL="228600" indent="-228600">
              <a:buNone/>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Al requerir seis mesas de trabajo, se colocarán tres mesas en el lado lateral izquierdo y tres en el lado lateral derecho</a:t>
            </a: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latin typeface="+mn-lt"/>
                <a:ea typeface="+mn-ea"/>
                <a:cs typeface="+mn-cs"/>
              </a:rPr>
              <a:t>En la división superior central de la estantería queda un espacio de 70 centímetros con un ancho de 50 centímetros y alto de 50 centímetros, espacio apropiado para colocar el osciloscopio y el generador de señal como se muestra en la figura 3.10., cuyas medidas promedio son: </a:t>
            </a:r>
            <a:endParaRPr lang="es-EC" sz="1200" kern="1200" dirty="0" smtClean="0">
              <a:solidFill>
                <a:schemeClr val="tx1"/>
              </a:solidFill>
              <a:latin typeface="+mn-lt"/>
              <a:ea typeface="+mn-ea"/>
              <a:cs typeface="+mn-cs"/>
            </a:endParaRPr>
          </a:p>
          <a:p>
            <a:pPr lvl="0"/>
            <a:r>
              <a:rPr lang="es-AR" sz="1200" kern="1200" dirty="0" smtClean="0">
                <a:solidFill>
                  <a:schemeClr val="tx1"/>
                </a:solidFill>
                <a:latin typeface="+mn-lt"/>
                <a:ea typeface="+mn-ea"/>
                <a:cs typeface="+mn-cs"/>
              </a:rPr>
              <a:t>Osciloscopio: 30 centímetros de ancho x 15 centímetros de alto</a:t>
            </a:r>
            <a:endParaRPr lang="es-EC" sz="1200" kern="1200" dirty="0" smtClean="0">
              <a:solidFill>
                <a:schemeClr val="tx1"/>
              </a:solidFill>
              <a:latin typeface="+mn-lt"/>
              <a:ea typeface="+mn-ea"/>
              <a:cs typeface="+mn-cs"/>
            </a:endParaRPr>
          </a:p>
          <a:p>
            <a:pPr lvl="0"/>
            <a:r>
              <a:rPr lang="es-AR" sz="1200" kern="1200" dirty="0" smtClean="0">
                <a:solidFill>
                  <a:schemeClr val="tx1"/>
                </a:solidFill>
                <a:latin typeface="+mn-lt"/>
                <a:ea typeface="+mn-ea"/>
                <a:cs typeface="+mn-cs"/>
              </a:rPr>
              <a:t>Generador de señal: 23 centímetros de ancho x 10 centímetros de alto</a:t>
            </a:r>
            <a:endParaRPr lang="es-EC" sz="1200" kern="1200" dirty="0" smtClean="0">
              <a:solidFill>
                <a:schemeClr val="tx1"/>
              </a:solidFill>
              <a:latin typeface="+mn-lt"/>
              <a:ea typeface="+mn-ea"/>
              <a:cs typeface="+mn-cs"/>
            </a:endParaRPr>
          </a:p>
          <a:p>
            <a:r>
              <a:rPr lang="es-AR" sz="1200" b="1" kern="1200" dirty="0" smtClean="0">
                <a:solidFill>
                  <a:schemeClr val="tx1"/>
                </a:solidFill>
                <a:latin typeface="+mn-lt"/>
                <a:ea typeface="+mn-ea"/>
                <a:cs typeface="+mn-cs"/>
              </a:rPr>
              <a:t> </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13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magnitudes eléctricas activas como corrientes y potenciales (t</a:t>
            </a:r>
          </a:p>
          <a:p>
            <a:pPr marL="0" marR="0" lvl="1" indent="0" algn="l" defTabSz="914400" rtl="0" eaLnBrk="1" fontAlgn="auto" latinLnBrk="0" hangingPunct="1">
              <a:lnSpc>
                <a:spcPct val="100000"/>
              </a:lnSpc>
              <a:spcBef>
                <a:spcPts val="0"/>
              </a:spcBef>
              <a:spcAft>
                <a:spcPts val="0"/>
              </a:spcAft>
              <a:buClrTx/>
              <a:buSzTx/>
              <a:buFontTx/>
              <a:buNone/>
              <a:tabLst/>
              <a:defRPr/>
            </a:pPr>
            <a:r>
              <a:rPr lang="es-AR" sz="2400" dirty="0" smtClean="0"/>
              <a:t>pasivas como resistencias, capacidades y otras. </a:t>
            </a:r>
            <a:r>
              <a:rPr lang="es-AR" sz="2400" dirty="0" err="1" smtClean="0"/>
              <a:t>ensiones</a:t>
            </a:r>
            <a:r>
              <a:rPr lang="es-AR" sz="24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AR"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AR" sz="1200" dirty="0" smtClean="0"/>
              <a:t> Las medidas pueden realizarse para corriente continua o alterna y en varios márgenes de medida cada una.</a:t>
            </a:r>
            <a:endParaRPr lang="es-EC"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s-ES" sz="1200" kern="1200" dirty="0" smtClean="0">
                <a:solidFill>
                  <a:schemeClr val="tx1"/>
                </a:solidFill>
                <a:latin typeface="+mn-lt"/>
                <a:ea typeface="+mn-ea"/>
                <a:cs typeface="+mn-cs"/>
              </a:rPr>
              <a:t>Para elegir el multímetro apropiado, se debe tomar en cuenta que las mediciones deben ser casi exactas,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2. Se requieren seis </a:t>
            </a:r>
            <a:r>
              <a:rPr lang="es-ES" sz="1200" kern="1200" dirty="0" err="1" smtClean="0">
                <a:solidFill>
                  <a:schemeClr val="tx1"/>
                </a:solidFill>
                <a:latin typeface="+mn-lt"/>
                <a:ea typeface="+mn-ea"/>
                <a:cs typeface="+mn-cs"/>
              </a:rPr>
              <a:t>multímetros</a:t>
            </a:r>
            <a:r>
              <a:rPr lang="es-ES" sz="1200" kern="1200" dirty="0" smtClean="0">
                <a:solidFill>
                  <a:schemeClr val="tx1"/>
                </a:solidFill>
                <a:latin typeface="+mn-lt"/>
                <a:ea typeface="+mn-ea"/>
                <a:cs typeface="+mn-cs"/>
              </a:rPr>
              <a:t> uno para cada mesa y deben tener las características que se indican a continuación: </a:t>
            </a:r>
            <a:endParaRPr lang="es-EC" sz="1200" kern="1200" dirty="0" smtClean="0">
              <a:solidFill>
                <a:schemeClr val="tx1"/>
              </a:solidFill>
              <a:latin typeface="+mn-lt"/>
              <a:ea typeface="+mn-ea"/>
              <a:cs typeface="+mn-cs"/>
            </a:endParaRPr>
          </a:p>
          <a:p>
            <a:pPr marL="228600" indent="-228600">
              <a:buAutoNum type="arabicPeriod"/>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69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tarjeta de adquisición puede colocarse dentro o fuera de una computadora, o ser parte integral de la misma, en el caso de un equipo especializado.</a:t>
            </a:r>
            <a:endParaRPr lang="es-EC"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s-ES_tradnl" dirty="0" smtClean="0"/>
              <a:t>La tarjeta de adquisición que se selecciono tiene una conexión mediante USB para poder utilizar en distintas computadoras permitiendo obtener las señales tanto análogas como digitales y así analizarlas en la computadora con programas especializados como </a:t>
            </a:r>
            <a:r>
              <a:rPr lang="es-ES_tradnl" dirty="0" err="1" smtClean="0"/>
              <a:t>Matlab</a:t>
            </a:r>
            <a:r>
              <a:rPr lang="es-ES_tradnl" dirty="0" smtClean="0"/>
              <a:t>.</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dirty="0" err="1" smtClean="0"/>
              <a:t>Mmhg</a:t>
            </a:r>
            <a:r>
              <a:rPr lang="es-EC" baseline="0" dirty="0" smtClean="0"/>
              <a:t> </a:t>
            </a:r>
            <a:r>
              <a:rPr lang="es-EC" baseline="0" dirty="0" err="1" smtClean="0"/>
              <a:t>milimetro</a:t>
            </a:r>
            <a:r>
              <a:rPr lang="es-EC" baseline="0" dirty="0" smtClean="0"/>
              <a:t> de mercurio</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Se necesitan seis sensores de presión arterial uno para cada grupo de trabajo, que tenga estas características:</a:t>
            </a:r>
            <a:endParaRPr lang="es-EC" sz="1200" kern="1200" dirty="0" smtClean="0">
              <a:solidFill>
                <a:schemeClr val="tx1"/>
              </a:solidFill>
              <a:latin typeface="+mn-lt"/>
              <a:ea typeface="+mn-ea"/>
              <a:cs typeface="+mn-cs"/>
            </a:endParaRPr>
          </a:p>
          <a:p>
            <a:endParaRPr lang="es-EC" dirty="0" smtClean="0"/>
          </a:p>
          <a:p>
            <a:r>
              <a:rPr lang="es-ES_tradnl" sz="1200" dirty="0" smtClean="0"/>
              <a:t>Con respecto al sensor de presión arterial, se eligió uno de muñeca que permita medir presión y pulso, con inflado y desinflado automático ya que proporcionara comodidad y seguridad a los estudiantes al realizar las prácticas debido a su fácil funcionamiento.  El rango de presión que dispone es de </a:t>
            </a:r>
            <a:r>
              <a:rPr lang="es-EC" sz="1200" dirty="0" smtClean="0"/>
              <a:t>0 a 299 mmHg y de pulso de 40 – 180 latidos/min por lo que cumple el rango de presión y pulso de un paciente sano y enfermo.</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Para que las prácticas donde sea necesario utilizar el sensor de temperatura corporal se realicen de la mejor manera, es indispensable disponer de seis equipos, uno para cada mesa de trabajo con las siguientes características:</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este f</a:t>
            </a:r>
            <a:r>
              <a:rPr lang="es-ES_tradnl" dirty="0" err="1" smtClean="0"/>
              <a:t>acilitara</a:t>
            </a:r>
            <a:r>
              <a:rPr lang="es-ES_tradnl" dirty="0" smtClean="0"/>
              <a:t> a los estudiantes las mediciones de la temperatura, ya que dispone de un sensor infrarrojo por lo cual no existe contacto con el cuerpo al realizar las tomas y la temperatura se mostrara en una pantalla ya sea en C o F.</a:t>
            </a:r>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79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	De acuerdo al diseño de la mesa de trabajo, cada uno de los estudiantes tendrá un espacio libre para trabajar de 50 cm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pero como se trabaja en grupo en un solo proyecto que generalmente involucra un solo protoboard, se dispondrá de un área de trabajo para el grupo de 1m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(área 1), considerando que la computador también está a disposición del grupo la misma ocupa un área de 50cm</a:t>
            </a:r>
            <a:r>
              <a:rPr lang="es-ES_tradnl" sz="1200" kern="1200" baseline="30000" dirty="0" smtClean="0">
                <a:solidFill>
                  <a:schemeClr val="tx1"/>
                </a:solidFill>
                <a:latin typeface="+mn-lt"/>
                <a:ea typeface="+mn-ea"/>
                <a:cs typeface="+mn-cs"/>
              </a:rPr>
              <a:t>2 </a:t>
            </a:r>
            <a:r>
              <a:rPr lang="es-ES_tradnl" sz="1200" kern="1200" dirty="0" smtClean="0">
                <a:solidFill>
                  <a:schemeClr val="tx1"/>
                </a:solidFill>
                <a:latin typeface="+mn-lt"/>
                <a:ea typeface="+mn-ea"/>
                <a:cs typeface="+mn-cs"/>
              </a:rPr>
              <a:t>(área 2). Por lo que incluyendo el espacio que ocupa la computadora y el espacio libre de la mesa se puede decir que el área total para el grupo es de 1.50m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permitiendo colocar herramientas como protoboard, cables, </a:t>
            </a:r>
            <a:r>
              <a:rPr lang="es-ES_tradnl" sz="1200" kern="1200" dirty="0" err="1" smtClean="0">
                <a:solidFill>
                  <a:schemeClr val="tx1"/>
                </a:solidFill>
                <a:latin typeface="+mn-lt"/>
                <a:ea typeface="+mn-ea"/>
                <a:cs typeface="+mn-cs"/>
              </a:rPr>
              <a:t>multímetros</a:t>
            </a:r>
            <a:r>
              <a:rPr lang="es-ES_tradnl" sz="1200" kern="1200" dirty="0" smtClean="0">
                <a:solidFill>
                  <a:schemeClr val="tx1"/>
                </a:solidFill>
                <a:latin typeface="+mn-lt"/>
                <a:ea typeface="+mn-ea"/>
                <a:cs typeface="+mn-cs"/>
              </a:rPr>
              <a:t> como se mira en la figura 5.4. </a:t>
            </a:r>
            <a:endParaRPr lang="es-EC" sz="1200" kern="1200" dirty="0" smtClean="0">
              <a:solidFill>
                <a:schemeClr val="tx1"/>
              </a:solidFill>
              <a:latin typeface="+mn-lt"/>
              <a:ea typeface="+mn-ea"/>
              <a:cs typeface="+mn-cs"/>
            </a:endParaRPr>
          </a:p>
          <a:p>
            <a:endParaRPr lang="es-EC" dirty="0" smtClean="0"/>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	Durante la realización de las prácticas cada grupo dispone de un área de trabajo para movilizarse sentado de 1.25m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como se muestra en la figura 5.5, esta área se obtiene de sumar el área que se dispone para colocar los pies debajo de la mesa que es de 50cm</a:t>
            </a:r>
            <a:r>
              <a:rPr lang="es-ES_tradnl" sz="1200" kern="1200" baseline="30000" dirty="0" smtClean="0">
                <a:solidFill>
                  <a:schemeClr val="tx1"/>
                </a:solidFill>
                <a:latin typeface="+mn-lt"/>
                <a:ea typeface="+mn-ea"/>
                <a:cs typeface="+mn-cs"/>
              </a:rPr>
              <a:t>2 </a:t>
            </a:r>
            <a:r>
              <a:rPr lang="es-ES_tradnl" sz="1200" kern="1200" dirty="0" smtClean="0">
                <a:solidFill>
                  <a:schemeClr val="tx1"/>
                </a:solidFill>
                <a:latin typeface="+mn-lt"/>
                <a:ea typeface="+mn-ea"/>
                <a:cs typeface="+mn-cs"/>
              </a:rPr>
              <a:t>y el área fuera de la mesa que es de 75 cm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Se analiza el área que dispone cada grupo para movilizarse alrededor de la mesa de trabajo, la cual es de 1.13m</a:t>
            </a:r>
            <a:r>
              <a:rPr lang="es-ES_tradnl" sz="1200" kern="1200" baseline="30000" dirty="0" smtClean="0">
                <a:solidFill>
                  <a:schemeClr val="tx1"/>
                </a:solidFill>
                <a:latin typeface="+mn-lt"/>
                <a:ea typeface="+mn-ea"/>
                <a:cs typeface="+mn-cs"/>
              </a:rPr>
              <a:t>2</a:t>
            </a:r>
            <a:r>
              <a:rPr lang="es-ES_tradnl" sz="1200" kern="1200" dirty="0" smtClean="0">
                <a:solidFill>
                  <a:schemeClr val="tx1"/>
                </a:solidFill>
                <a:latin typeface="+mn-lt"/>
                <a:ea typeface="+mn-ea"/>
                <a:cs typeface="+mn-cs"/>
              </a:rPr>
              <a:t> como se indica en la figura 5.6.</a:t>
            </a: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14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80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Se dispondrá de una tarjeta DSPIC por cada grupo de trabajo con las siguientes características: </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La tarjeta DSPIC ayudara a los estudiantes a programar procesamientos básicos de las señales y visualizarlos sobre dispositivos gráficos que vienen incorporados para luego ser analizados, evitando el uso de </a:t>
            </a:r>
            <a:r>
              <a:rPr lang="es-ES_tradnl" dirty="0" err="1" smtClean="0"/>
              <a:t>protoboard</a:t>
            </a:r>
            <a:r>
              <a:rPr lang="es-ES_tradnl" dirty="0" smtClean="0"/>
              <a:t> para el diseño de los circuitos. </a:t>
            </a:r>
            <a:endParaRPr lang="es-EC" dirty="0" smtClean="0"/>
          </a:p>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81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200" b="1" kern="1200" dirty="0" smtClean="0">
                <a:solidFill>
                  <a:schemeClr val="tx1"/>
                </a:solidFill>
                <a:latin typeface="+mn-lt"/>
                <a:ea typeface="+mn-ea"/>
                <a:cs typeface="+mn-cs"/>
              </a:rPr>
              <a:t>	</a:t>
            </a:r>
            <a:r>
              <a:rPr lang="es-AR" sz="1200" kern="1200" dirty="0" smtClean="0">
                <a:solidFill>
                  <a:schemeClr val="tx1"/>
                </a:solidFill>
                <a:latin typeface="+mn-lt"/>
                <a:ea typeface="+mn-ea"/>
                <a:cs typeface="+mn-cs"/>
              </a:rPr>
              <a:t>Se logro cumplir con los requerimientos antes mencionados, ya que se coloco las seis mesas de trabajo en el laboratorio de Instrumentación Biomédica, la distribución se observa en la figura 3.11.</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7DA7C6-8396-4D46-BA8E-1EB23002BF1E}"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Puesto que las mesas de trabajo poseen un ancho de 1.5 metros y una separación de 10 centímetros por mesa el espacio que se tiene para el escritorio y el sillón es de 1.30 metros </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sz="1200" b="1"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rPr>
              <a:t>De acuerdo al espacio establecido, se determina que el escritorio del profesor no será muy grande por lo que se fijo las medidas de 65 centímetros de ancho x 110 centímetros de largo proporcionado un área de 71.5 centimetros</a:t>
            </a:r>
            <a:r>
              <a:rPr lang="es-EC" sz="1200" kern="1200" baseline="30000" dirty="0" smtClean="0">
                <a:solidFill>
                  <a:schemeClr val="tx1"/>
                </a:solidFill>
                <a:latin typeface="+mn-lt"/>
                <a:ea typeface="+mn-ea"/>
                <a:cs typeface="+mn-cs"/>
              </a:rPr>
              <a:t>2</a:t>
            </a:r>
            <a:r>
              <a:rPr lang="es-EC" sz="1200" kern="1200" dirty="0" smtClean="0">
                <a:solidFill>
                  <a:schemeClr val="tx1"/>
                </a:solidFill>
                <a:latin typeface="+mn-lt"/>
                <a:ea typeface="+mn-ea"/>
                <a:cs typeface="+mn-cs"/>
              </a:rPr>
              <a:t> adecuado para las necesidades, permitiéndole movilidad entre el escritorio y sillón</a:t>
            </a:r>
            <a:endParaRPr lang="es-EC" dirty="0"/>
          </a:p>
        </p:txBody>
      </p:sp>
      <p:sp>
        <p:nvSpPr>
          <p:cNvPr id="4" name="Slide Number Placeholder 3"/>
          <p:cNvSpPr>
            <a:spLocks noGrp="1"/>
          </p:cNvSpPr>
          <p:nvPr>
            <p:ph type="sldNum" sz="quarter" idx="10"/>
          </p:nvPr>
        </p:nvSpPr>
        <p:spPr/>
        <p:txBody>
          <a:bodyPr/>
          <a:lstStyle/>
          <a:p>
            <a:fld id="{A07DA7C6-8396-4D46-BA8E-1EB23002BF1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163E8EA-2401-412E-93A7-DF7E937B524C}" type="datetimeFigureOut">
              <a:rPr lang="es-EC" smtClean="0"/>
              <a:pPr/>
              <a:t>21/06/2012</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5DF72F5-EF0C-401D-907A-3B1A60DEF08A}" type="slidenum">
              <a:rPr lang="es-EC" smtClean="0"/>
              <a:pPr/>
              <a:t>‹#›</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163E8EA-2401-412E-93A7-DF7E937B524C}" type="datetimeFigureOut">
              <a:rPr lang="es-EC" smtClean="0"/>
              <a:pPr/>
              <a:t>21/06/2012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163E8EA-2401-412E-93A7-DF7E937B524C}" type="datetimeFigureOut">
              <a:rPr lang="es-EC" smtClean="0"/>
              <a:pPr/>
              <a:t>21/06/2012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B5DF72F5-EF0C-401D-907A-3B1A60DEF08A}"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163E8EA-2401-412E-93A7-DF7E937B524C}" type="datetimeFigureOut">
              <a:rPr lang="es-EC" smtClean="0"/>
              <a:pPr/>
              <a:t>21/06/2012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5DF72F5-EF0C-401D-907A-3B1A60DEF08A}" type="slidenum">
              <a:rPr lang="es-EC" smtClean="0"/>
              <a:pPr/>
              <a:t>‹#›</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63E8EA-2401-412E-93A7-DF7E937B524C}" type="datetimeFigureOut">
              <a:rPr lang="es-EC" smtClean="0"/>
              <a:pPr/>
              <a:t>21/06/2012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5DF72F5-EF0C-401D-907A-3B1A60DEF08A}" type="slidenum">
              <a:rPr lang="es-EC" smtClean="0"/>
              <a:pPr/>
              <a:t>‹#›</a:t>
            </a:fld>
            <a:endParaRPr lang="es-EC"/>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Hoja_de_c_lculo_de_Microsoft_Office_Excel1.xlsx"/></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8.jpeg"/><Relationship Id="rId4" Type="http://schemas.openxmlformats.org/officeDocument/2006/relationships/package" Target="../embeddings/Hoja_de_c_lculo_de_Microsoft_Office_Excel2.xlsx"/></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500042"/>
            <a:ext cx="8066180" cy="2648898"/>
          </a:xfrm>
        </p:spPr>
        <p:txBody>
          <a:bodyPr>
            <a:noAutofit/>
          </a:bodyPr>
          <a:lstStyle/>
          <a:p>
            <a:r>
              <a:rPr lang="es-MX" sz="3200" dirty="0" smtClean="0"/>
              <a:t>ESTUDIO Y DISEÑO DEL LABORATORIO DE INSTRUMENTACIÓN BIOMÉDICA PARA EL DEPARTAMENTO DE ELÉCTRICA Y ELECTRÓNICA</a:t>
            </a:r>
            <a:endParaRPr lang="es-EC" sz="3200" dirty="0"/>
          </a:p>
        </p:txBody>
      </p:sp>
      <p:sp>
        <p:nvSpPr>
          <p:cNvPr id="3" name="Subtitle 2"/>
          <p:cNvSpPr>
            <a:spLocks noGrp="1"/>
          </p:cNvSpPr>
          <p:nvPr>
            <p:ph type="subTitle" idx="1"/>
          </p:nvPr>
        </p:nvSpPr>
        <p:spPr>
          <a:xfrm>
            <a:off x="871566" y="3929066"/>
            <a:ext cx="7772400" cy="1199704"/>
          </a:xfrm>
        </p:spPr>
        <p:txBody>
          <a:bodyPr/>
          <a:lstStyle/>
          <a:p>
            <a:r>
              <a:rPr lang="es-EC" dirty="0" smtClean="0"/>
              <a:t>Marjorie Arellano</a:t>
            </a:r>
          </a:p>
          <a:p>
            <a:r>
              <a:rPr lang="es-EC" dirty="0" smtClean="0"/>
              <a:t>Junio-2012</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214290"/>
            <a:ext cx="8229600" cy="4525963"/>
          </a:xfrm>
        </p:spPr>
        <p:txBody>
          <a:bodyPr>
            <a:normAutofit/>
          </a:bodyPr>
          <a:lstStyle/>
          <a:p>
            <a:pPr algn="just"/>
            <a:r>
              <a:rPr lang="es-EC" dirty="0" smtClean="0"/>
              <a:t>El espacio físico establecido es de 20m</a:t>
            </a:r>
            <a:r>
              <a:rPr lang="es-EC" baseline="30000" dirty="0" smtClean="0"/>
              <a:t>2</a:t>
            </a:r>
            <a:r>
              <a:rPr lang="es-EC" dirty="0" smtClean="0"/>
              <a:t>, tomando en cuenta esta consideración se procede a realizar el diseño de la parte mobiliaria. </a:t>
            </a:r>
            <a:endParaRPr lang="es-EC" dirty="0"/>
          </a:p>
        </p:txBody>
      </p:sp>
      <p:pic>
        <p:nvPicPr>
          <p:cNvPr id="4" name="Imagen 25" descr="C:\Users\marjo\AppData\Local\Temp\_Lab.jpg"/>
          <p:cNvPicPr/>
          <p:nvPr/>
        </p:nvPicPr>
        <p:blipFill>
          <a:blip r:embed="rId2" cstate="print"/>
          <a:srcRect l="18841" r="14330"/>
          <a:stretch>
            <a:fillRect/>
          </a:stretch>
        </p:blipFill>
        <p:spPr bwMode="auto">
          <a:xfrm>
            <a:off x="5429256" y="1857364"/>
            <a:ext cx="3000396" cy="4786346"/>
          </a:xfrm>
          <a:prstGeom prst="rect">
            <a:avLst/>
          </a:prstGeom>
          <a:noFill/>
          <a:ln w="9525">
            <a:noFill/>
            <a:miter lim="800000"/>
            <a:headEnd/>
            <a:tailEnd/>
          </a:ln>
        </p:spPr>
      </p:pic>
      <p:pic>
        <p:nvPicPr>
          <p:cNvPr id="5" name="Imagen 25" descr="C:\Users\marjo\AppData\Local\Temp\_Lab.jpg"/>
          <p:cNvPicPr/>
          <p:nvPr/>
        </p:nvPicPr>
        <p:blipFill>
          <a:blip r:embed="rId3" cstate="print"/>
          <a:srcRect l="16045" r="18070"/>
          <a:stretch>
            <a:fillRect/>
          </a:stretch>
        </p:blipFill>
        <p:spPr bwMode="auto">
          <a:xfrm>
            <a:off x="1000100" y="2571744"/>
            <a:ext cx="3714776"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C" sz="3000" dirty="0" smtClean="0"/>
              <a:t>Lo que se requiere para el laboratorio:</a:t>
            </a:r>
          </a:p>
          <a:p>
            <a:pPr lvl="1" algn="just"/>
            <a:r>
              <a:rPr lang="es-ES" sz="2700" dirty="0" smtClean="0"/>
              <a:t>Seis mesas de trabajo</a:t>
            </a:r>
            <a:endParaRPr lang="es-EC" sz="2700" dirty="0" smtClean="0"/>
          </a:p>
          <a:p>
            <a:pPr lvl="1" algn="just"/>
            <a:r>
              <a:rPr lang="es-ES" sz="2700" dirty="0" smtClean="0"/>
              <a:t>Doce sillas </a:t>
            </a:r>
            <a:endParaRPr lang="es-EC" sz="2700" dirty="0" smtClean="0"/>
          </a:p>
          <a:p>
            <a:pPr lvl="1" algn="just"/>
            <a:r>
              <a:rPr lang="es-ES" sz="2700" dirty="0" smtClean="0"/>
              <a:t>Un Escritorio</a:t>
            </a:r>
            <a:endParaRPr lang="es-EC" sz="2700" dirty="0" smtClean="0"/>
          </a:p>
          <a:p>
            <a:pPr lvl="1" algn="just"/>
            <a:r>
              <a:rPr lang="es-ES" sz="2700" dirty="0" smtClean="0"/>
              <a:t>Un sillón  </a:t>
            </a:r>
            <a:endParaRPr lang="es-EC" sz="2700" dirty="0" smtClean="0"/>
          </a:p>
          <a:p>
            <a:pPr lvl="1" algn="just"/>
            <a:r>
              <a:rPr lang="es-ES" sz="2700" dirty="0" smtClean="0"/>
              <a:t>Un armario</a:t>
            </a:r>
            <a:endParaRPr lang="es-EC" sz="2700" dirty="0" smtClean="0"/>
          </a:p>
          <a:p>
            <a:pPr lvl="1" algn="just"/>
            <a:r>
              <a:rPr lang="es-ES" sz="2700" dirty="0" smtClean="0"/>
              <a:t>Un pizarrón </a:t>
            </a:r>
            <a:endParaRPr lang="es-EC" sz="2700" dirty="0" smtClean="0"/>
          </a:p>
          <a:p>
            <a:pPr algn="just"/>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285728"/>
            <a:ext cx="8229600" cy="4525963"/>
          </a:xfrm>
        </p:spPr>
        <p:txBody>
          <a:bodyPr/>
          <a:lstStyle/>
          <a:p>
            <a:pPr algn="just"/>
            <a:r>
              <a:rPr lang="es-ES" dirty="0" smtClean="0"/>
              <a:t>Con respecto a las mesas de trabajo, se realizó un diseño de acuerdo al espacio físico del laboratorio y a la funcionalidad.  </a:t>
            </a:r>
            <a:endParaRPr lang="es-EC" dirty="0" smtClean="0"/>
          </a:p>
          <a:p>
            <a:pPr algn="just">
              <a:buNone/>
            </a:pPr>
            <a:endParaRPr lang="es-EC" dirty="0"/>
          </a:p>
        </p:txBody>
      </p:sp>
      <p:pic>
        <p:nvPicPr>
          <p:cNvPr id="5" name="Imagen 17" descr="C:\Users\marjo\AppData\Local\Temp\mesa trabajo cosas 2.JPG"/>
          <p:cNvPicPr/>
          <p:nvPr/>
        </p:nvPicPr>
        <p:blipFill>
          <a:blip r:embed="rId3" cstate="print"/>
          <a:srcRect/>
          <a:stretch>
            <a:fillRect/>
          </a:stretch>
        </p:blipFill>
        <p:spPr bwMode="auto">
          <a:xfrm>
            <a:off x="5350692" y="3000372"/>
            <a:ext cx="2578894" cy="3438525"/>
          </a:xfrm>
          <a:prstGeom prst="rect">
            <a:avLst/>
          </a:prstGeom>
          <a:noFill/>
          <a:ln w="9525">
            <a:noFill/>
            <a:miter lim="800000"/>
            <a:headEnd/>
            <a:tailEnd/>
          </a:ln>
        </p:spPr>
      </p:pic>
      <p:pic>
        <p:nvPicPr>
          <p:cNvPr id="6" name="Imagen 130" descr="http://www.espe.edu.ec/portal/images/section/telecomunicaciones.jpg"/>
          <p:cNvPicPr/>
          <p:nvPr/>
        </p:nvPicPr>
        <p:blipFill>
          <a:blip r:embed="rId4" cstate="print"/>
          <a:srcRect/>
          <a:stretch>
            <a:fillRect/>
          </a:stretch>
        </p:blipFill>
        <p:spPr bwMode="auto">
          <a:xfrm>
            <a:off x="794204" y="2543180"/>
            <a:ext cx="2706226" cy="1600200"/>
          </a:xfrm>
          <a:prstGeom prst="rect">
            <a:avLst/>
          </a:prstGeom>
          <a:noFill/>
          <a:ln w="9525">
            <a:noFill/>
            <a:miter lim="800000"/>
            <a:headEnd/>
            <a:tailEnd/>
          </a:ln>
        </p:spPr>
      </p:pic>
      <p:sp>
        <p:nvSpPr>
          <p:cNvPr id="7" name="Up Arrow Callout 5"/>
          <p:cNvSpPr/>
          <p:nvPr/>
        </p:nvSpPr>
        <p:spPr>
          <a:xfrm>
            <a:off x="785786" y="4286256"/>
            <a:ext cx="2786082" cy="107157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Mesas actuales en los laboratorios</a:t>
            </a:r>
            <a:endParaRPr lang="es-EC" dirty="0"/>
          </a:p>
        </p:txBody>
      </p:sp>
      <p:sp>
        <p:nvSpPr>
          <p:cNvPr id="8" name="Down Arrow Callout 6"/>
          <p:cNvSpPr/>
          <p:nvPr/>
        </p:nvSpPr>
        <p:spPr>
          <a:xfrm>
            <a:off x="5072066" y="2000240"/>
            <a:ext cx="2786082" cy="928694"/>
          </a:xfrm>
          <a:prstGeom prst="downArrowCallout">
            <a:avLst>
              <a:gd name="adj1" fmla="val 25000"/>
              <a:gd name="adj2" fmla="val 25000"/>
              <a:gd name="adj3" fmla="val 25000"/>
              <a:gd name="adj4" fmla="val 69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Nuevo diseño de mesas</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4525963"/>
          </a:xfrm>
        </p:spPr>
        <p:txBody>
          <a:bodyPr/>
          <a:lstStyle/>
          <a:p>
            <a:pPr algn="just"/>
            <a:r>
              <a:rPr lang="es-AR" dirty="0" smtClean="0"/>
              <a:t>Para establecer las medidas que se requieren para las mesas de trabajo, se debe tomar en cuenta el espacio disponible en el laboratorio, la cantidad de mesas que se desean colocar, en este caso seis mesas y las medidas </a:t>
            </a:r>
            <a:r>
              <a:rPr lang="es-ES_tradnl" dirty="0" smtClean="0"/>
              <a:t>antropométricas.</a:t>
            </a:r>
            <a:endParaRPr lang="es-EC" dirty="0" smtClean="0"/>
          </a:p>
          <a:p>
            <a:pPr algn="just"/>
            <a:endParaRPr lang="es-EC" dirty="0" smtClean="0"/>
          </a:p>
          <a:p>
            <a:pPr algn="just"/>
            <a:endParaRPr lang="es-EC" dirty="0"/>
          </a:p>
        </p:txBody>
      </p:sp>
      <p:pic>
        <p:nvPicPr>
          <p:cNvPr id="5" name="Imagen 257"/>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205" r="30816" b="20458"/>
          <a:stretch/>
        </p:blipFill>
        <p:spPr bwMode="auto">
          <a:xfrm>
            <a:off x="857224" y="3143248"/>
            <a:ext cx="4143404" cy="250033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5 Imagen"/>
          <p:cNvPicPr/>
          <p:nvPr/>
        </p:nvPicPr>
        <p:blipFill>
          <a:blip r:embed="rId4" cstate="print"/>
          <a:srcRect r="14953" b="7436"/>
          <a:stretch>
            <a:fillRect/>
          </a:stretch>
        </p:blipFill>
        <p:spPr bwMode="auto">
          <a:xfrm>
            <a:off x="5886952" y="2857496"/>
            <a:ext cx="2828452" cy="3790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1" descr="C:\Users\marjo\AppData\Local\Temp\mesa trabajo division2-2.JPG"/>
          <p:cNvPicPr/>
          <p:nvPr/>
        </p:nvPicPr>
        <p:blipFill>
          <a:blip r:embed="rId3" cstate="print"/>
          <a:srcRect l="16931" r="17989" b="5360"/>
          <a:stretch>
            <a:fillRect/>
          </a:stretch>
        </p:blipFill>
        <p:spPr bwMode="auto">
          <a:xfrm>
            <a:off x="357158" y="285728"/>
            <a:ext cx="2928958" cy="4429156"/>
          </a:xfrm>
          <a:prstGeom prst="rect">
            <a:avLst/>
          </a:prstGeom>
          <a:noFill/>
          <a:ln w="9525">
            <a:noFill/>
            <a:miter lim="800000"/>
            <a:headEnd/>
            <a:tailEnd/>
          </a:ln>
        </p:spPr>
      </p:pic>
      <p:sp>
        <p:nvSpPr>
          <p:cNvPr id="5" name="Up Arrow Callout 4"/>
          <p:cNvSpPr/>
          <p:nvPr/>
        </p:nvSpPr>
        <p:spPr>
          <a:xfrm>
            <a:off x="571472" y="4357694"/>
            <a:ext cx="2000264" cy="107157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Área de trabajo</a:t>
            </a:r>
          </a:p>
          <a:p>
            <a:pPr algn="ctr"/>
            <a:r>
              <a:rPr lang="es-ES_tradnl" dirty="0" smtClean="0"/>
              <a:t>1.50m2</a:t>
            </a:r>
            <a:endParaRPr lang="es-EC" dirty="0"/>
          </a:p>
        </p:txBody>
      </p:sp>
      <p:pic>
        <p:nvPicPr>
          <p:cNvPr id="6" name="Imagen 4"/>
          <p:cNvPicPr/>
          <p:nvPr/>
        </p:nvPicPr>
        <p:blipFill>
          <a:blip r:embed="rId4" cstate="print"/>
          <a:srcRect l="7532" t="28761" r="60096" b="15487"/>
          <a:stretch>
            <a:fillRect/>
          </a:stretch>
        </p:blipFill>
        <p:spPr bwMode="auto">
          <a:xfrm>
            <a:off x="3714744" y="142852"/>
            <a:ext cx="2523596" cy="3148248"/>
          </a:xfrm>
          <a:prstGeom prst="rect">
            <a:avLst/>
          </a:prstGeom>
          <a:noFill/>
          <a:ln w="9525">
            <a:noFill/>
            <a:miter lim="800000"/>
            <a:headEnd/>
            <a:tailEnd/>
          </a:ln>
        </p:spPr>
      </p:pic>
      <p:sp>
        <p:nvSpPr>
          <p:cNvPr id="8" name="Left Arrow Callout 7"/>
          <p:cNvSpPr/>
          <p:nvPr/>
        </p:nvSpPr>
        <p:spPr>
          <a:xfrm>
            <a:off x="6286512" y="1000108"/>
            <a:ext cx="2643206" cy="857256"/>
          </a:xfrm>
          <a:prstGeom prst="leftArrowCallout">
            <a:avLst>
              <a:gd name="adj1" fmla="val 25000"/>
              <a:gd name="adj2" fmla="val 25000"/>
              <a:gd name="adj3" fmla="val 25000"/>
              <a:gd name="adj4" fmla="val 74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Área de trabajo sentada</a:t>
            </a:r>
          </a:p>
          <a:p>
            <a:pPr algn="ctr"/>
            <a:r>
              <a:rPr lang="es-ES_tradnl" dirty="0" smtClean="0"/>
              <a:t>1.25m2</a:t>
            </a:r>
            <a:endParaRPr lang="es-EC" dirty="0" smtClean="0"/>
          </a:p>
        </p:txBody>
      </p:sp>
      <p:pic>
        <p:nvPicPr>
          <p:cNvPr id="9" name="Imagen 52"/>
          <p:cNvPicPr/>
          <p:nvPr/>
        </p:nvPicPr>
        <p:blipFill>
          <a:blip r:embed="rId5" cstate="print"/>
          <a:srcRect l="38547" t="28378" r="20151" b="16360"/>
          <a:stretch>
            <a:fillRect/>
          </a:stretch>
        </p:blipFill>
        <p:spPr bwMode="auto">
          <a:xfrm>
            <a:off x="3714744" y="3286124"/>
            <a:ext cx="3331210" cy="3225213"/>
          </a:xfrm>
          <a:prstGeom prst="rect">
            <a:avLst/>
          </a:prstGeom>
          <a:noFill/>
          <a:ln w="9525">
            <a:noFill/>
            <a:miter lim="800000"/>
            <a:headEnd/>
            <a:tailEnd/>
          </a:ln>
        </p:spPr>
      </p:pic>
      <p:sp>
        <p:nvSpPr>
          <p:cNvPr id="10" name="Left Arrow Callout 9"/>
          <p:cNvSpPr/>
          <p:nvPr/>
        </p:nvSpPr>
        <p:spPr>
          <a:xfrm>
            <a:off x="6215074" y="4214818"/>
            <a:ext cx="2428892" cy="857256"/>
          </a:xfrm>
          <a:prstGeom prst="leftArrowCallout">
            <a:avLst>
              <a:gd name="adj1" fmla="val 25000"/>
              <a:gd name="adj2" fmla="val 25000"/>
              <a:gd name="adj3" fmla="val 25000"/>
              <a:gd name="adj4" fmla="val 74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Área para movilizarse</a:t>
            </a:r>
          </a:p>
          <a:p>
            <a:pPr algn="ctr"/>
            <a:r>
              <a:rPr lang="es-ES_tradnl" dirty="0" smtClean="0"/>
              <a:t>1.13m2</a:t>
            </a:r>
            <a:endParaRPr lang="es-EC"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4" descr="C:\Users\marjo\AppData\Local\Temp\Rar$DI24.991\6.JPG"/>
          <p:cNvPicPr/>
          <p:nvPr/>
        </p:nvPicPr>
        <p:blipFill>
          <a:blip r:embed="rId3" cstate="print"/>
          <a:srcRect l="23896" r="24044"/>
          <a:stretch>
            <a:fillRect/>
          </a:stretch>
        </p:blipFill>
        <p:spPr bwMode="auto">
          <a:xfrm>
            <a:off x="857224" y="214290"/>
            <a:ext cx="7643866"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428604"/>
            <a:ext cx="8229600" cy="4525963"/>
          </a:xfrm>
        </p:spPr>
        <p:txBody>
          <a:bodyPr/>
          <a:lstStyle/>
          <a:p>
            <a:pPr algn="just"/>
            <a:r>
              <a:rPr lang="es-AR" dirty="0" smtClean="0"/>
              <a:t>Acorde a la mesa de trabajo, se eligió el modelo de las sillas, la cual permite comodidad a los estudiantes al momento de realizar las prácticas. </a:t>
            </a:r>
            <a:endParaRPr lang="es-EC" dirty="0" smtClean="0"/>
          </a:p>
          <a:p>
            <a:pPr algn="just">
              <a:buNone/>
            </a:pPr>
            <a:endParaRPr lang="es-EC" dirty="0"/>
          </a:p>
        </p:txBody>
      </p:sp>
      <p:pic>
        <p:nvPicPr>
          <p:cNvPr id="4" name="Imagen 17" descr="C:\Users\marjo\AppData\Local\Temp\Silla Mesa de Trabajo.JPG"/>
          <p:cNvPicPr/>
          <p:nvPr/>
        </p:nvPicPr>
        <p:blipFill>
          <a:blip r:embed="rId2" cstate="print"/>
          <a:srcRect l="8542" r="4090"/>
          <a:stretch>
            <a:fillRect/>
          </a:stretch>
        </p:blipFill>
        <p:spPr bwMode="auto">
          <a:xfrm>
            <a:off x="3786182" y="2786058"/>
            <a:ext cx="2238375"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4525963"/>
          </a:xfrm>
        </p:spPr>
        <p:txBody>
          <a:bodyPr/>
          <a:lstStyle/>
          <a:p>
            <a:pPr algn="just"/>
            <a:r>
              <a:rPr lang="es-EC" dirty="0" smtClean="0"/>
              <a:t>De acuerdo al espacio disponible para colocar las sillas es de un metro se puede colocar dos sillas como se tiene planificado, para que las prácticas las realicen dos alumnos por mesa.</a:t>
            </a:r>
            <a:r>
              <a:rPr lang="es-EC" b="1" dirty="0" smtClean="0"/>
              <a:t> </a:t>
            </a:r>
            <a:endParaRPr lang="es-EC" dirty="0"/>
          </a:p>
        </p:txBody>
      </p:sp>
      <p:pic>
        <p:nvPicPr>
          <p:cNvPr id="4" name="Imagen 24"/>
          <p:cNvPicPr/>
          <p:nvPr/>
        </p:nvPicPr>
        <p:blipFill>
          <a:blip r:embed="rId2" cstate="print"/>
          <a:srcRect l="17627" t="7797" r="17458" b="7797"/>
          <a:stretch>
            <a:fillRect/>
          </a:stretch>
        </p:blipFill>
        <p:spPr bwMode="auto">
          <a:xfrm>
            <a:off x="1071538" y="2357430"/>
            <a:ext cx="2704604" cy="3429024"/>
          </a:xfrm>
          <a:prstGeom prst="rect">
            <a:avLst/>
          </a:prstGeom>
          <a:noFill/>
          <a:ln w="9525">
            <a:noFill/>
            <a:miter lim="800000"/>
            <a:headEnd/>
            <a:tailEnd/>
          </a:ln>
        </p:spPr>
      </p:pic>
      <p:pic>
        <p:nvPicPr>
          <p:cNvPr id="5" name="Imagen 27" descr="C:\Users\marjo\AppData\Local\Temp\Silla Mesa de Trabajo`-medidas.JPG"/>
          <p:cNvPicPr/>
          <p:nvPr/>
        </p:nvPicPr>
        <p:blipFill>
          <a:blip r:embed="rId3" cstate="print"/>
          <a:srcRect l="15079" t="7141" r="22388" b="8271"/>
          <a:stretch>
            <a:fillRect/>
          </a:stretch>
        </p:blipFill>
        <p:spPr bwMode="auto">
          <a:xfrm>
            <a:off x="5500694" y="2428868"/>
            <a:ext cx="2447925" cy="3306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5" descr="C:\Users\marjo\AppData\Local\Temp\Rar$DI30.849\7.JPG"/>
          <p:cNvPicPr/>
          <p:nvPr/>
        </p:nvPicPr>
        <p:blipFill>
          <a:blip r:embed="rId3" cstate="print"/>
          <a:srcRect l="22531" r="23873"/>
          <a:stretch>
            <a:fillRect/>
          </a:stretch>
        </p:blipFill>
        <p:spPr bwMode="auto">
          <a:xfrm>
            <a:off x="785786" y="285728"/>
            <a:ext cx="7572428"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4673"/>
            <a:ext cx="8229600" cy="4525963"/>
          </a:xfrm>
        </p:spPr>
        <p:txBody>
          <a:bodyPr/>
          <a:lstStyle/>
          <a:p>
            <a:pPr algn="just"/>
            <a:r>
              <a:rPr lang="es-AR" dirty="0" smtClean="0"/>
              <a:t>El escritorio y sillón del profesor se ubicarán en el lado lateral derecho, permitiendo que desde ahí el profesor pueda observar a todos los estudiantes mientras realizan las prácticas de laboratorio.</a:t>
            </a:r>
            <a:endParaRPr lang="es-EC" dirty="0" smtClean="0"/>
          </a:p>
          <a:p>
            <a:pPr algn="just">
              <a:buNone/>
            </a:pPr>
            <a:endParaRPr lang="es-EC" dirty="0" smtClean="0"/>
          </a:p>
          <a:p>
            <a:pPr algn="just"/>
            <a:endParaRPr lang="es-EC" dirty="0"/>
          </a:p>
        </p:txBody>
      </p:sp>
      <p:pic>
        <p:nvPicPr>
          <p:cNvPr id="1026" name="Picture 2"/>
          <p:cNvPicPr>
            <a:picLocks noChangeAspect="1" noChangeArrowheads="1"/>
          </p:cNvPicPr>
          <p:nvPr/>
        </p:nvPicPr>
        <p:blipFill>
          <a:blip r:embed="rId3" cstate="print"/>
          <a:srcRect b="2215"/>
          <a:stretch>
            <a:fillRect/>
          </a:stretch>
        </p:blipFill>
        <p:spPr bwMode="auto">
          <a:xfrm>
            <a:off x="3428992" y="2714620"/>
            <a:ext cx="5447799"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233687"/>
          </a:xfrm>
        </p:spPr>
        <p:txBody>
          <a:bodyPr>
            <a:normAutofit/>
          </a:bodyPr>
          <a:lstStyle/>
          <a:p>
            <a:pPr algn="just"/>
            <a:r>
              <a:rPr lang="es-EC" sz="3000" dirty="0" smtClean="0"/>
              <a:t>General</a:t>
            </a:r>
          </a:p>
          <a:p>
            <a:pPr lvl="1" algn="just"/>
            <a:r>
              <a:rPr lang="es-EC" sz="2700" dirty="0" smtClean="0"/>
              <a:t>Realizar el estudio y diseño del laboratorio de Instrumentación Biomédica para el departamento de Eléctrica y Electrónica a través de un nuevo laboratorio para mejorar el aprendizaje en el área de Instrumentación Biomédica. </a:t>
            </a:r>
            <a:endParaRPr lang="en-US" sz="2700" dirty="0" smtClean="0"/>
          </a:p>
          <a:p>
            <a:pPr lvl="1" algn="just">
              <a:buNone/>
            </a:pPr>
            <a:endParaRPr lang="en-US" sz="2700" dirty="0"/>
          </a:p>
        </p:txBody>
      </p:sp>
      <p:sp>
        <p:nvSpPr>
          <p:cNvPr id="3" name="2 Título"/>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lvl="1" algn="l" rtl="0">
              <a:spcBef>
                <a:spcPct val="0"/>
              </a:spcBef>
            </a:pPr>
            <a:r>
              <a:rPr lang="es-ES" sz="4100" b="1" kern="1200" dirty="0">
                <a:solidFill>
                  <a:schemeClr val="tx2"/>
                </a:solidFill>
                <a:effectLst>
                  <a:outerShdw blurRad="31750" dist="25400" dir="5400000" algn="tl" rotWithShape="0">
                    <a:srgbClr val="000000">
                      <a:alpha val="25000"/>
                    </a:srgbClr>
                  </a:outerShdw>
                </a:effectLst>
                <a:latin typeface="+mj-lt"/>
                <a:ea typeface="+mj-ea"/>
                <a:cs typeface="+mj-cs"/>
              </a:rPr>
              <a:t>Objetivos</a:t>
            </a:r>
            <a:endParaRPr lang="en-US" sz="4100" b="1" kern="1200"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4525963"/>
          </a:xfrm>
        </p:spPr>
        <p:txBody>
          <a:bodyPr/>
          <a:lstStyle/>
          <a:p>
            <a:r>
              <a:rPr lang="es-EC" dirty="0" smtClean="0"/>
              <a:t>Lo primero que se elegirá es el sillón ya que tiene medidas estándar, el modelo elegido es neumático permitiendo adaptarse a la altura de la persona que use.</a:t>
            </a:r>
            <a:endParaRPr lang="es-EC" dirty="0"/>
          </a:p>
        </p:txBody>
      </p:sp>
      <p:pic>
        <p:nvPicPr>
          <p:cNvPr id="4" name="Imagen 17" descr="C:\Users\marjo\AppData\Local\Microsoft\Windows\Temporary Internet Files\Content.Word\20032012715.jpg"/>
          <p:cNvPicPr/>
          <p:nvPr/>
        </p:nvPicPr>
        <p:blipFill>
          <a:blip r:embed="rId2" cstate="print"/>
          <a:srcRect t="10920" b="22031"/>
          <a:stretch>
            <a:fillRect/>
          </a:stretch>
        </p:blipFill>
        <p:spPr bwMode="auto">
          <a:xfrm>
            <a:off x="1428728" y="2328876"/>
            <a:ext cx="3035157" cy="3671892"/>
          </a:xfrm>
          <a:prstGeom prst="rect">
            <a:avLst/>
          </a:prstGeom>
          <a:noFill/>
          <a:ln w="9525">
            <a:noFill/>
            <a:miter lim="800000"/>
            <a:headEnd/>
            <a:tailEnd/>
          </a:ln>
        </p:spPr>
      </p:pic>
      <p:pic>
        <p:nvPicPr>
          <p:cNvPr id="5" name="Imagen 28" descr="C:\Users\marjo\AppData\Local\Temp\Silla Escritorio-medidas.JPG"/>
          <p:cNvPicPr/>
          <p:nvPr/>
        </p:nvPicPr>
        <p:blipFill>
          <a:blip r:embed="rId3" cstate="print"/>
          <a:srcRect l="12143" t="3175" r="13741" b="5556"/>
          <a:stretch>
            <a:fillRect/>
          </a:stretch>
        </p:blipFill>
        <p:spPr bwMode="auto">
          <a:xfrm>
            <a:off x="5286380" y="2285992"/>
            <a:ext cx="2916502" cy="37335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546111"/>
            <a:ext cx="8229600" cy="4525963"/>
          </a:xfrm>
        </p:spPr>
        <p:txBody>
          <a:bodyPr/>
          <a:lstStyle/>
          <a:p>
            <a:pPr algn="just"/>
            <a:r>
              <a:rPr lang="es-EC" dirty="0" smtClean="0"/>
              <a:t>Una vez determinado el sillón, se seleccionará el escritorio tomando en cuenta el ancho del sillón, el espacio restante es de 77 centímetros.</a:t>
            </a:r>
            <a:endParaRPr lang="es-EC" dirty="0"/>
          </a:p>
        </p:txBody>
      </p:sp>
      <p:pic>
        <p:nvPicPr>
          <p:cNvPr id="4" name="Imagen 258"/>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33017" b="22752"/>
          <a:stretch/>
        </p:blipFill>
        <p:spPr bwMode="auto">
          <a:xfrm>
            <a:off x="2786050" y="2214554"/>
            <a:ext cx="6072230" cy="407196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596" y="760425"/>
            <a:ext cx="8229600" cy="4525963"/>
          </a:xfrm>
        </p:spPr>
        <p:txBody>
          <a:bodyPr/>
          <a:lstStyle/>
          <a:p>
            <a:pPr algn="just"/>
            <a:r>
              <a:rPr lang="es-EC" dirty="0" smtClean="0"/>
              <a:t>El modelo de escritorio elegido, brinda comodidad al profesor durante las horas de clases y espacio para guardar sus pertenencias ya que dispone de tres cajones</a:t>
            </a:r>
            <a:endParaRPr lang="es-EC" dirty="0"/>
          </a:p>
        </p:txBody>
      </p:sp>
      <p:pic>
        <p:nvPicPr>
          <p:cNvPr id="6" name="Imagen 23" descr="C:\DOCUME~1\NAE50286\LOCALS~1\Temp\Rar$DR05.766\Escritorio.JPG"/>
          <p:cNvPicPr/>
          <p:nvPr/>
        </p:nvPicPr>
        <p:blipFill>
          <a:blip r:embed="rId3" cstate="print"/>
          <a:srcRect l="5291" t="8351" r="2730" b="7495"/>
          <a:stretch>
            <a:fillRect/>
          </a:stretch>
        </p:blipFill>
        <p:spPr bwMode="auto">
          <a:xfrm>
            <a:off x="785786" y="2714620"/>
            <a:ext cx="3214710" cy="2571768"/>
          </a:xfrm>
          <a:prstGeom prst="rect">
            <a:avLst/>
          </a:prstGeom>
          <a:noFill/>
          <a:ln w="9525">
            <a:noFill/>
            <a:miter lim="800000"/>
            <a:headEnd/>
            <a:tailEnd/>
          </a:ln>
        </p:spPr>
      </p:pic>
      <p:pic>
        <p:nvPicPr>
          <p:cNvPr id="7" name="Imagen 29" descr="C:\Users\marjo\AppData\Local\Temp\Escritorio-medidas.JPG"/>
          <p:cNvPicPr/>
          <p:nvPr/>
        </p:nvPicPr>
        <p:blipFill>
          <a:blip r:embed="rId4" cstate="print"/>
          <a:srcRect l="2432" t="16402" r="3784" b="16138"/>
          <a:stretch>
            <a:fillRect/>
          </a:stretch>
        </p:blipFill>
        <p:spPr bwMode="auto">
          <a:xfrm>
            <a:off x="4572000" y="2714620"/>
            <a:ext cx="3714776"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3"/>
          <p:cNvPicPr/>
          <p:nvPr/>
        </p:nvPicPr>
        <p:blipFill>
          <a:blip r:embed="rId3" cstate="print"/>
          <a:srcRect/>
          <a:stretch>
            <a:fillRect/>
          </a:stretch>
        </p:blipFill>
        <p:spPr bwMode="auto">
          <a:xfrm>
            <a:off x="142844" y="1423382"/>
            <a:ext cx="6286527" cy="3648692"/>
          </a:xfrm>
          <a:prstGeom prst="rect">
            <a:avLst/>
          </a:prstGeom>
          <a:noFill/>
          <a:ln w="9525">
            <a:noFill/>
            <a:miter lim="800000"/>
            <a:headEnd/>
            <a:tailEnd/>
          </a:ln>
        </p:spPr>
      </p:pic>
      <p:sp>
        <p:nvSpPr>
          <p:cNvPr id="7" name="6 Llamada de flecha a la izquierda"/>
          <p:cNvSpPr/>
          <p:nvPr/>
        </p:nvSpPr>
        <p:spPr>
          <a:xfrm>
            <a:off x="6286512" y="2643182"/>
            <a:ext cx="2500298" cy="1285884"/>
          </a:xfrm>
          <a:prstGeom prst="leftArrowCallout">
            <a:avLst>
              <a:gd name="adj1" fmla="val 25000"/>
              <a:gd name="adj2" fmla="val 25000"/>
              <a:gd name="adj3" fmla="val 34275"/>
              <a:gd name="adj4" fmla="val 72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Área de movilización profesor</a:t>
            </a:r>
          </a:p>
          <a:p>
            <a:pPr algn="ctr"/>
            <a:r>
              <a:rPr lang="es-ES_tradnl" dirty="0" smtClean="0"/>
              <a:t>92cm2</a:t>
            </a:r>
            <a:endParaRPr lang="es-EC"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7" descr="C:\Users\marjo\AppData\Local\Temp\Rar$DI62.283\9.JPG"/>
          <p:cNvPicPr/>
          <p:nvPr/>
        </p:nvPicPr>
        <p:blipFill>
          <a:blip r:embed="rId2" cstate="print"/>
          <a:srcRect l="23555" r="24556"/>
          <a:stretch>
            <a:fillRect/>
          </a:stretch>
        </p:blipFill>
        <p:spPr bwMode="auto">
          <a:xfrm>
            <a:off x="928662" y="428604"/>
            <a:ext cx="764386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4525963"/>
          </a:xfrm>
        </p:spPr>
        <p:txBody>
          <a:bodyPr/>
          <a:lstStyle/>
          <a:p>
            <a:pPr algn="just"/>
            <a:r>
              <a:rPr lang="es-EC" dirty="0" smtClean="0"/>
              <a:t>Es importante ubicar un armario en el laboratorio, ya que aquí se colocarán algunos equipos como tarjetas de adquisición, tarjetas DSPIC, multímetros, etc. Se colocara el armario en la parte frontal del laboratorio entre las dos mesas en donde se tiene una distancia de 1.43 metros</a:t>
            </a:r>
            <a:endParaRPr lang="es-EC" dirty="0"/>
          </a:p>
        </p:txBody>
      </p:sp>
      <p:pic>
        <p:nvPicPr>
          <p:cNvPr id="4" name="Imagen 259"/>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410" r="28770" b="36474"/>
          <a:stretch/>
        </p:blipFill>
        <p:spPr bwMode="auto">
          <a:xfrm>
            <a:off x="3214678" y="3396730"/>
            <a:ext cx="5522211" cy="3175542"/>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7" descr="C:\DOCUME~1\NAE50286\LOCALS~1\Temp\Rar$DR27.922\Armario.JPG"/>
          <p:cNvPicPr/>
          <p:nvPr/>
        </p:nvPicPr>
        <p:blipFill>
          <a:blip r:embed="rId3" cstate="print"/>
          <a:srcRect l="24215" r="15740"/>
          <a:stretch>
            <a:fillRect/>
          </a:stretch>
        </p:blipFill>
        <p:spPr bwMode="auto">
          <a:xfrm>
            <a:off x="500034" y="214290"/>
            <a:ext cx="2071702" cy="3929090"/>
          </a:xfrm>
          <a:prstGeom prst="rect">
            <a:avLst/>
          </a:prstGeom>
          <a:noFill/>
          <a:ln w="9525">
            <a:noFill/>
            <a:miter lim="800000"/>
            <a:headEnd/>
            <a:tailEnd/>
          </a:ln>
        </p:spPr>
      </p:pic>
      <p:pic>
        <p:nvPicPr>
          <p:cNvPr id="5" name="Imagen 28" descr="C:\DOCUME~1\NAE50286\LOCALS~1\Temp\Rar$DR32.812\Armario-medidas.JPG"/>
          <p:cNvPicPr/>
          <p:nvPr/>
        </p:nvPicPr>
        <p:blipFill>
          <a:blip r:embed="rId4" cstate="print"/>
          <a:srcRect l="19244" r="22482" b="5537"/>
          <a:stretch>
            <a:fillRect/>
          </a:stretch>
        </p:blipFill>
        <p:spPr bwMode="auto">
          <a:xfrm>
            <a:off x="3286116" y="2428868"/>
            <a:ext cx="2428892" cy="3929066"/>
          </a:xfrm>
          <a:prstGeom prst="rect">
            <a:avLst/>
          </a:prstGeom>
          <a:noFill/>
          <a:ln w="9525">
            <a:noFill/>
            <a:miter lim="800000"/>
            <a:headEnd/>
            <a:tailEnd/>
          </a:ln>
        </p:spPr>
      </p:pic>
      <p:pic>
        <p:nvPicPr>
          <p:cNvPr id="6" name="Imagen 22" descr="C:\Users\marjo\AppData\Local\Temp\armario cosa 2.JPG"/>
          <p:cNvPicPr/>
          <p:nvPr/>
        </p:nvPicPr>
        <p:blipFill>
          <a:blip r:embed="rId5" cstate="print"/>
          <a:srcRect l="8462" r="7692"/>
          <a:stretch>
            <a:fillRect/>
          </a:stretch>
        </p:blipFill>
        <p:spPr bwMode="auto">
          <a:xfrm>
            <a:off x="6286512" y="214290"/>
            <a:ext cx="2271715" cy="3544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8" descr="C:\Users\marjo\AppData\Local\Temp\Rar$DI72.892\2.JPG"/>
          <p:cNvPicPr>
            <a:picLocks noGrp="1"/>
          </p:cNvPicPr>
          <p:nvPr>
            <p:ph idx="1"/>
          </p:nvPr>
        </p:nvPicPr>
        <p:blipFill>
          <a:blip r:embed="rId2" cstate="print"/>
          <a:srcRect l="22531" r="24386"/>
          <a:stretch>
            <a:fillRect/>
          </a:stretch>
        </p:blipFill>
        <p:spPr bwMode="auto">
          <a:xfrm>
            <a:off x="857224" y="500042"/>
            <a:ext cx="728667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4525963"/>
          </a:xfrm>
        </p:spPr>
        <p:txBody>
          <a:bodyPr/>
          <a:lstStyle/>
          <a:p>
            <a:pPr algn="just"/>
            <a:r>
              <a:rPr lang="es-EC" dirty="0" smtClean="0"/>
              <a:t>Es indispensable tener un pizarrón en el laboratorio, se colocará en la parte posterior del laboratorio, en la pared cuya distancia es de 2.10 metros. Debido a que el ancho de la puerta es de 83 centímetros se dispone de un espacio para el pizarrón de 1.27 metros</a:t>
            </a:r>
          </a:p>
          <a:p>
            <a:pPr algn="just"/>
            <a:endParaRPr lang="es-EC" dirty="0"/>
          </a:p>
        </p:txBody>
      </p:sp>
      <p:pic>
        <p:nvPicPr>
          <p:cNvPr id="6" name="Imagen 27"/>
          <p:cNvPicPr/>
          <p:nvPr/>
        </p:nvPicPr>
        <p:blipFill>
          <a:blip r:embed="rId3" cstate="print"/>
          <a:srcRect l="29804" t="29213" r="3832" b="12079"/>
          <a:stretch>
            <a:fillRect/>
          </a:stretch>
        </p:blipFill>
        <p:spPr bwMode="auto">
          <a:xfrm>
            <a:off x="3714744" y="3143248"/>
            <a:ext cx="5172077"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7" descr="http://www.pizarronesmartinez.com/i/c/48910ec044b12_03.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5998" r="12313" b="3422"/>
          <a:stretch>
            <a:fillRect/>
          </a:stretch>
        </p:blipFill>
        <p:spPr bwMode="auto">
          <a:xfrm>
            <a:off x="428596" y="428604"/>
            <a:ext cx="2643206" cy="2285992"/>
          </a:xfrm>
          <a:prstGeom prst="rect">
            <a:avLst/>
          </a:prstGeom>
          <a:noFill/>
          <a:ln>
            <a:noFill/>
          </a:ln>
        </p:spPr>
      </p:pic>
      <p:pic>
        <p:nvPicPr>
          <p:cNvPr id="6" name="Imagen 19" descr="C:\Users\marjo\AppData\Local\Temp\Pizarron-medidas.JPG"/>
          <p:cNvPicPr/>
          <p:nvPr/>
        </p:nvPicPr>
        <p:blipFill>
          <a:blip r:embed="rId4" cstate="print"/>
          <a:srcRect l="6614" t="13492" r="8995" b="16931"/>
          <a:stretch>
            <a:fillRect/>
          </a:stretch>
        </p:blipFill>
        <p:spPr bwMode="auto">
          <a:xfrm>
            <a:off x="214282" y="3000372"/>
            <a:ext cx="3071834" cy="2571768"/>
          </a:xfrm>
          <a:prstGeom prst="rect">
            <a:avLst/>
          </a:prstGeom>
          <a:noFill/>
          <a:ln w="9525">
            <a:noFill/>
            <a:miter lim="800000"/>
            <a:headEnd/>
            <a:tailEnd/>
          </a:ln>
        </p:spPr>
      </p:pic>
      <p:pic>
        <p:nvPicPr>
          <p:cNvPr id="4" name="Imagen 55"/>
          <p:cNvPicPr/>
          <p:nvPr/>
        </p:nvPicPr>
        <p:blipFill>
          <a:blip r:embed="rId5" cstate="print"/>
          <a:srcRect l="3307" t="1951" r="2918" b="1098"/>
          <a:stretch>
            <a:fillRect/>
          </a:stretch>
        </p:blipFill>
        <p:spPr bwMode="auto">
          <a:xfrm>
            <a:off x="4429124" y="285728"/>
            <a:ext cx="3538553" cy="5469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214422"/>
            <a:ext cx="8229600" cy="4525963"/>
          </a:xfrm>
        </p:spPr>
        <p:txBody>
          <a:bodyPr>
            <a:noAutofit/>
          </a:bodyPr>
          <a:lstStyle/>
          <a:p>
            <a:pPr algn="just"/>
            <a:r>
              <a:rPr lang="es-EC" sz="3000" dirty="0" smtClean="0"/>
              <a:t>Específicos</a:t>
            </a:r>
          </a:p>
          <a:p>
            <a:pPr lvl="1" algn="just"/>
            <a:r>
              <a:rPr lang="es-EC" sz="2700" dirty="0" smtClean="0"/>
              <a:t>Investigar sobre la estructura y equipamiento de los laboratorios de Instrumentación Biomédica en América Latina.</a:t>
            </a:r>
            <a:endParaRPr lang="en-US" sz="2700" dirty="0" smtClean="0"/>
          </a:p>
          <a:p>
            <a:pPr lvl="1" algn="just"/>
            <a:r>
              <a:rPr lang="es-EC" sz="2700" dirty="0" smtClean="0"/>
              <a:t>Diseñar la estructura física del laboratorio de Instrumentación Biomédica, de acuerdo a las normas técnicas establecidas en este proyecto.</a:t>
            </a:r>
            <a:endParaRPr lang="en-US" sz="2700" dirty="0" smtClean="0"/>
          </a:p>
        </p:txBody>
      </p:sp>
      <p:sp>
        <p:nvSpPr>
          <p:cNvPr id="3" name="2 Título"/>
          <p:cNvSpPr>
            <a:spLocks noGrp="1"/>
          </p:cNvSpPr>
          <p:nvPr>
            <p:ph type="title"/>
          </p:nvPr>
        </p:nvSpPr>
        <p:spPr/>
        <p:txBody>
          <a:bodyPr/>
          <a:lstStyle/>
          <a:p>
            <a:r>
              <a:rPr lang="es-EC" dirty="0" smtClean="0"/>
              <a:t>Objetivos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7" descr="C:\Users\marjo\AppData\Local\Temp\Rar$DI17.8068\Isometria renderizada 1.JPG"/>
          <p:cNvPicPr/>
          <p:nvPr/>
        </p:nvPicPr>
        <p:blipFill>
          <a:blip r:embed="rId3" cstate="print"/>
          <a:srcRect l="22701" r="25239"/>
          <a:stretch>
            <a:fillRect/>
          </a:stretch>
        </p:blipFill>
        <p:spPr bwMode="auto">
          <a:xfrm>
            <a:off x="142844" y="71414"/>
            <a:ext cx="4286280" cy="3214710"/>
          </a:xfrm>
          <a:prstGeom prst="rect">
            <a:avLst/>
          </a:prstGeom>
          <a:noFill/>
          <a:ln w="9525">
            <a:noFill/>
            <a:miter lim="800000"/>
            <a:headEnd/>
            <a:tailEnd/>
          </a:ln>
        </p:spPr>
      </p:pic>
      <p:pic>
        <p:nvPicPr>
          <p:cNvPr id="5" name="Imagen 36" descr="C:\Users\marjo\AppData\Local\Temp\Rar$DI16.0198\Isometria renderizada 2.JPG"/>
          <p:cNvPicPr/>
          <p:nvPr/>
        </p:nvPicPr>
        <p:blipFill>
          <a:blip r:embed="rId4" cstate="print"/>
          <a:srcRect l="22019" r="25239"/>
          <a:stretch>
            <a:fillRect/>
          </a:stretch>
        </p:blipFill>
        <p:spPr bwMode="auto">
          <a:xfrm>
            <a:off x="4357686" y="3357562"/>
            <a:ext cx="4429124" cy="3186108"/>
          </a:xfrm>
          <a:prstGeom prst="rect">
            <a:avLst/>
          </a:prstGeom>
          <a:noFill/>
          <a:ln w="9525">
            <a:noFill/>
            <a:miter lim="800000"/>
            <a:headEnd/>
            <a:tailEnd/>
          </a:ln>
        </p:spPr>
      </p:pic>
      <p:sp>
        <p:nvSpPr>
          <p:cNvPr id="6" name="Content Placeholder 1"/>
          <p:cNvSpPr>
            <a:spLocks noGrp="1"/>
          </p:cNvSpPr>
          <p:nvPr>
            <p:ph idx="1"/>
          </p:nvPr>
        </p:nvSpPr>
        <p:spPr>
          <a:xfrm>
            <a:off x="4929190" y="1428736"/>
            <a:ext cx="3929090" cy="785818"/>
          </a:xfrm>
        </p:spPr>
        <p:txBody>
          <a:bodyPr/>
          <a:lstStyle/>
          <a:p>
            <a:pPr algn="ctr"/>
            <a:r>
              <a:rPr lang="en-US" dirty="0" smtClean="0"/>
              <a:t>Vista superior</a:t>
            </a:r>
            <a:endParaRPr lang="es-EC"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9" descr="C:\Users\marjo\AppData\Local\Temp\Rar$DI18.6966\Vista Frontal Renderizada.JPG"/>
          <p:cNvPicPr/>
          <p:nvPr/>
        </p:nvPicPr>
        <p:blipFill>
          <a:blip r:embed="rId2" cstate="print"/>
          <a:srcRect l="20482" r="20460"/>
          <a:stretch>
            <a:fillRect/>
          </a:stretch>
        </p:blipFill>
        <p:spPr bwMode="auto">
          <a:xfrm>
            <a:off x="214282" y="142852"/>
            <a:ext cx="4572032" cy="3143272"/>
          </a:xfrm>
          <a:prstGeom prst="rect">
            <a:avLst/>
          </a:prstGeom>
          <a:noFill/>
          <a:ln w="9525">
            <a:noFill/>
            <a:miter lim="800000"/>
            <a:headEnd/>
            <a:tailEnd/>
          </a:ln>
        </p:spPr>
      </p:pic>
      <p:pic>
        <p:nvPicPr>
          <p:cNvPr id="5" name="Imagen 35" descr="C:\Users\marjo\AppData\Local\Temp\Rar$DI16.8918\Isometria Vista Frontal Renderizada.JPG"/>
          <p:cNvPicPr/>
          <p:nvPr/>
        </p:nvPicPr>
        <p:blipFill>
          <a:blip r:embed="rId3" cstate="print"/>
          <a:srcRect l="30724" r="28482"/>
          <a:stretch>
            <a:fillRect/>
          </a:stretch>
        </p:blipFill>
        <p:spPr bwMode="auto">
          <a:xfrm>
            <a:off x="5143504" y="2786058"/>
            <a:ext cx="3786214" cy="3870711"/>
          </a:xfrm>
          <a:prstGeom prst="rect">
            <a:avLst/>
          </a:prstGeom>
          <a:noFill/>
          <a:ln w="9525">
            <a:noFill/>
            <a:miter lim="800000"/>
            <a:headEnd/>
            <a:tailEnd/>
          </a:ln>
        </p:spPr>
      </p:pic>
      <p:sp>
        <p:nvSpPr>
          <p:cNvPr id="6" name="Content Placeholder 1"/>
          <p:cNvSpPr>
            <a:spLocks noGrp="1"/>
          </p:cNvSpPr>
          <p:nvPr>
            <p:ph idx="1"/>
          </p:nvPr>
        </p:nvSpPr>
        <p:spPr>
          <a:xfrm>
            <a:off x="5000628" y="1071546"/>
            <a:ext cx="3929090" cy="785818"/>
          </a:xfrm>
        </p:spPr>
        <p:txBody>
          <a:bodyPr/>
          <a:lstStyle/>
          <a:p>
            <a:pPr algn="ctr"/>
            <a:r>
              <a:rPr lang="en-US" dirty="0" smtClean="0"/>
              <a:t>Vista posterior</a:t>
            </a:r>
            <a:endParaRPr lang="es-EC" dirty="0" smtClean="0"/>
          </a:p>
          <a:p>
            <a:pPr algn="ctr">
              <a:buNone/>
            </a:pP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4" descr="C:\Users\marjo\AppData\Local\Temp\Rar$DI15.4340\Vista Posterior Renderizada.JPG"/>
          <p:cNvPicPr/>
          <p:nvPr/>
        </p:nvPicPr>
        <p:blipFill>
          <a:blip r:embed="rId2" cstate="print"/>
          <a:srcRect l="21507" r="20801"/>
          <a:stretch>
            <a:fillRect/>
          </a:stretch>
        </p:blipFill>
        <p:spPr bwMode="auto">
          <a:xfrm>
            <a:off x="285721" y="214291"/>
            <a:ext cx="4357718" cy="3071834"/>
          </a:xfrm>
          <a:prstGeom prst="rect">
            <a:avLst/>
          </a:prstGeom>
          <a:noFill/>
          <a:ln w="9525">
            <a:noFill/>
            <a:miter lim="800000"/>
            <a:headEnd/>
            <a:tailEnd/>
          </a:ln>
        </p:spPr>
      </p:pic>
      <p:pic>
        <p:nvPicPr>
          <p:cNvPr id="5" name="Imagen 30" descr="C:\Users\marjo\AppData\Local\Temp\Rar$DI81.266\Isometría Vista Posterior Renderizada.JPG"/>
          <p:cNvPicPr/>
          <p:nvPr/>
        </p:nvPicPr>
        <p:blipFill>
          <a:blip r:embed="rId3" cstate="print"/>
          <a:srcRect l="5974" t="3922"/>
          <a:stretch>
            <a:fillRect/>
          </a:stretch>
        </p:blipFill>
        <p:spPr bwMode="auto">
          <a:xfrm>
            <a:off x="4572000" y="3429000"/>
            <a:ext cx="4317227" cy="3084157"/>
          </a:xfrm>
          <a:prstGeom prst="rect">
            <a:avLst/>
          </a:prstGeom>
          <a:noFill/>
          <a:ln w="9525">
            <a:noFill/>
            <a:miter lim="800000"/>
            <a:headEnd/>
            <a:tailEnd/>
          </a:ln>
        </p:spPr>
      </p:pic>
      <p:sp>
        <p:nvSpPr>
          <p:cNvPr id="6" name="Content Placeholder 1"/>
          <p:cNvSpPr>
            <a:spLocks noGrp="1"/>
          </p:cNvSpPr>
          <p:nvPr>
            <p:ph idx="1"/>
          </p:nvPr>
        </p:nvSpPr>
        <p:spPr>
          <a:xfrm>
            <a:off x="5000628" y="1071546"/>
            <a:ext cx="3929090" cy="785818"/>
          </a:xfrm>
        </p:spPr>
        <p:txBody>
          <a:bodyPr/>
          <a:lstStyle/>
          <a:p>
            <a:pPr algn="ctr"/>
            <a:r>
              <a:rPr lang="en-US" dirty="0" smtClean="0"/>
              <a:t>Vista frontal</a:t>
            </a:r>
            <a:endParaRPr lang="es-EC"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1" descr="C:\Users\marjo\AppData\Local\Temp\Rar$DI20.1937\Vista Lateral Izquierda Renderizada.JPG"/>
          <p:cNvPicPr/>
          <p:nvPr/>
        </p:nvPicPr>
        <p:blipFill>
          <a:blip r:embed="rId2" cstate="print"/>
          <a:srcRect/>
          <a:stretch>
            <a:fillRect/>
          </a:stretch>
        </p:blipFill>
        <p:spPr bwMode="auto">
          <a:xfrm>
            <a:off x="357158" y="285728"/>
            <a:ext cx="5514975" cy="2277046"/>
          </a:xfrm>
          <a:prstGeom prst="rect">
            <a:avLst/>
          </a:prstGeom>
          <a:noFill/>
          <a:ln w="9525">
            <a:noFill/>
            <a:miter lim="800000"/>
            <a:headEnd/>
            <a:tailEnd/>
          </a:ln>
        </p:spPr>
      </p:pic>
      <p:pic>
        <p:nvPicPr>
          <p:cNvPr id="5" name="Imagen 38" descr="C:\Users\marjo\AppData\Local\Temp\Rar$DI17.8636\Isometria Vista Lateral Izquierda Renderizada.JPG"/>
          <p:cNvPicPr/>
          <p:nvPr/>
        </p:nvPicPr>
        <p:blipFill>
          <a:blip r:embed="rId3" cstate="print"/>
          <a:srcRect l="20482" r="20801"/>
          <a:stretch>
            <a:fillRect/>
          </a:stretch>
        </p:blipFill>
        <p:spPr bwMode="auto">
          <a:xfrm>
            <a:off x="4000496" y="3143248"/>
            <a:ext cx="4850426" cy="3357586"/>
          </a:xfrm>
          <a:prstGeom prst="rect">
            <a:avLst/>
          </a:prstGeom>
          <a:noFill/>
          <a:ln w="9525">
            <a:noFill/>
            <a:miter lim="800000"/>
            <a:headEnd/>
            <a:tailEnd/>
          </a:ln>
        </p:spPr>
      </p:pic>
      <p:sp>
        <p:nvSpPr>
          <p:cNvPr id="6" name="Content Placeholder 1"/>
          <p:cNvSpPr>
            <a:spLocks noGrp="1"/>
          </p:cNvSpPr>
          <p:nvPr>
            <p:ph idx="1"/>
          </p:nvPr>
        </p:nvSpPr>
        <p:spPr>
          <a:xfrm>
            <a:off x="0" y="3929066"/>
            <a:ext cx="3929090" cy="785818"/>
          </a:xfrm>
        </p:spPr>
        <p:txBody>
          <a:bodyPr>
            <a:normAutofit fontScale="92500"/>
          </a:bodyPr>
          <a:lstStyle/>
          <a:p>
            <a:pPr algn="ctr"/>
            <a:r>
              <a:rPr lang="en-US" dirty="0" smtClean="0"/>
              <a:t>Vista lateral izquierda</a:t>
            </a:r>
            <a:endParaRPr lang="es-EC" dirty="0" smtClean="0"/>
          </a:p>
          <a:p>
            <a:pPr algn="ctr">
              <a:buNone/>
            </a:pP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5" descr="C:\Users\marjo\AppData\Local\Temp\Rar$DI25.030\Vista Lateral Derecha Renderizada.JPG"/>
          <p:cNvPicPr/>
          <p:nvPr/>
        </p:nvPicPr>
        <p:blipFill>
          <a:blip r:embed="rId3" cstate="print"/>
          <a:srcRect/>
          <a:stretch>
            <a:fillRect/>
          </a:stretch>
        </p:blipFill>
        <p:spPr bwMode="auto">
          <a:xfrm>
            <a:off x="357158" y="267693"/>
            <a:ext cx="5580380" cy="2304051"/>
          </a:xfrm>
          <a:prstGeom prst="rect">
            <a:avLst/>
          </a:prstGeom>
          <a:noFill/>
          <a:ln w="9525">
            <a:noFill/>
            <a:miter lim="800000"/>
            <a:headEnd/>
            <a:tailEnd/>
          </a:ln>
        </p:spPr>
      </p:pic>
      <p:pic>
        <p:nvPicPr>
          <p:cNvPr id="5" name="Imagen 40" descr="C:\Users\marjo\AppData\Local\Temp\Rar$DI19.4194\Isometria Vista Lateral Derecha Renderizada.JPG"/>
          <p:cNvPicPr/>
          <p:nvPr/>
        </p:nvPicPr>
        <p:blipFill>
          <a:blip r:embed="rId4" cstate="print"/>
          <a:srcRect l="18605" r="19948"/>
          <a:stretch>
            <a:fillRect/>
          </a:stretch>
        </p:blipFill>
        <p:spPr bwMode="auto">
          <a:xfrm>
            <a:off x="4000496" y="2928934"/>
            <a:ext cx="4900608" cy="3440744"/>
          </a:xfrm>
          <a:prstGeom prst="rect">
            <a:avLst/>
          </a:prstGeom>
          <a:noFill/>
          <a:ln w="9525">
            <a:noFill/>
            <a:miter lim="800000"/>
            <a:headEnd/>
            <a:tailEnd/>
          </a:ln>
        </p:spPr>
      </p:pic>
      <p:sp>
        <p:nvSpPr>
          <p:cNvPr id="6" name="Content Placeholder 1"/>
          <p:cNvSpPr>
            <a:spLocks noGrp="1"/>
          </p:cNvSpPr>
          <p:nvPr>
            <p:ph idx="1"/>
          </p:nvPr>
        </p:nvSpPr>
        <p:spPr>
          <a:xfrm>
            <a:off x="0" y="3929066"/>
            <a:ext cx="3929090" cy="785818"/>
          </a:xfrm>
        </p:spPr>
        <p:txBody>
          <a:bodyPr>
            <a:normAutofit/>
          </a:bodyPr>
          <a:lstStyle/>
          <a:p>
            <a:pPr algn="ctr"/>
            <a:r>
              <a:rPr lang="en-US" dirty="0" smtClean="0"/>
              <a:t>Vista lateral derecha</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S_tradnl" dirty="0" smtClean="0"/>
              <a:t>A modo de recomendación general, en un laboratorio se debe elegir el color blanco o crema para las paredes y mobiliario. La elección de tonos claros tiene el efecto beneficioso de aumentar la sensación de amplitud del espacio físico. </a:t>
            </a:r>
          </a:p>
          <a:p>
            <a:pPr algn="just">
              <a:buNone/>
            </a:pPr>
            <a:endParaRPr lang="es-EC" dirty="0" smtClean="0"/>
          </a:p>
          <a:p>
            <a:pPr algn="just"/>
            <a:r>
              <a:rPr lang="es-ES_tradnl" dirty="0" smtClean="0"/>
              <a:t>Para el laboratorio el color que se eligió el blanco hueso para las paredes, blanco para el techo y color café para los muebles.</a:t>
            </a:r>
            <a:endParaRPr lang="es-EC" dirty="0" smtClean="0"/>
          </a:p>
          <a:p>
            <a:pPr algn="just">
              <a:buNone/>
            </a:pPr>
            <a:endParaRPr lang="es-EC" dirty="0" smtClean="0"/>
          </a:p>
          <a:p>
            <a:pPr algn="just"/>
            <a:endParaRPr lang="es-EC" dirty="0"/>
          </a:p>
        </p:txBody>
      </p:sp>
      <p:sp>
        <p:nvSpPr>
          <p:cNvPr id="3" name="Title 2"/>
          <p:cNvSpPr>
            <a:spLocks noGrp="1"/>
          </p:cNvSpPr>
          <p:nvPr>
            <p:ph type="title"/>
          </p:nvPr>
        </p:nvSpPr>
        <p:spPr/>
        <p:txBody>
          <a:bodyPr>
            <a:normAutofit fontScale="90000"/>
          </a:bodyPr>
          <a:lstStyle/>
          <a:p>
            <a:r>
              <a:rPr lang="es-ES_tradnl" dirty="0" smtClean="0"/>
              <a:t>Color del techo, paredes, suelo y mobiliario</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S_tradnl" dirty="0" smtClean="0"/>
              <a:t>De acuerdo con el normas RD 486/1997 y  UNE 72163:84 y 72112:85, se considera que el nivel de iluminación general adecuado para el laboratorio es de 500 lux. Cuando los niveles de exigencia visual de la tarea sean muy altos el nivel de iluminación mínimo es de 1000 lux. </a:t>
            </a:r>
            <a:endParaRPr lang="es-EC" dirty="0" smtClean="0"/>
          </a:p>
        </p:txBody>
      </p:sp>
      <p:sp>
        <p:nvSpPr>
          <p:cNvPr id="3" name="Title 2"/>
          <p:cNvSpPr>
            <a:spLocks noGrp="1"/>
          </p:cNvSpPr>
          <p:nvPr>
            <p:ph type="title"/>
          </p:nvPr>
        </p:nvSpPr>
        <p:spPr/>
        <p:txBody>
          <a:bodyPr>
            <a:normAutofit/>
          </a:bodyPr>
          <a:lstStyle/>
          <a:p>
            <a:r>
              <a:rPr lang="es-ES_tradnl" dirty="0" smtClean="0"/>
              <a:t>Iluminación</a:t>
            </a:r>
            <a:endParaRPr lang="es-EC" dirty="0"/>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0417" name="Object 1"/>
          <p:cNvGraphicFramePr>
            <a:graphicFrameLocks noChangeAspect="1"/>
          </p:cNvGraphicFramePr>
          <p:nvPr/>
        </p:nvGraphicFramePr>
        <p:xfrm>
          <a:off x="2450426" y="4572008"/>
          <a:ext cx="6379238" cy="1657351"/>
        </p:xfrm>
        <a:graphic>
          <a:graphicData uri="http://schemas.openxmlformats.org/presentationml/2006/ole">
            <p:oleObj spid="_x0000_s60417" name="Hoja de cálculo" r:id="rId4" imgW="5429216" imgH="1562100" progId="Excel.Shee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4525963"/>
          </a:xfrm>
        </p:spPr>
        <p:txBody>
          <a:bodyPr/>
          <a:lstStyle/>
          <a:p>
            <a:pPr algn="just"/>
            <a:r>
              <a:rPr lang="es-ES" dirty="0" smtClean="0"/>
              <a:t>En el laboratorio se han colocado tres lámparas con dos tubos fluorescentes. Por esta razón, se tiene un nivel de iluminación de 516 lux, ya que cada tubo fluorescente emite 86 lux. </a:t>
            </a:r>
            <a:endParaRPr lang="es-EC" dirty="0"/>
          </a:p>
        </p:txBody>
      </p:sp>
      <p:pic>
        <p:nvPicPr>
          <p:cNvPr id="4" name="Imagen 264" descr="C:\Users\marjo\AppData\Local\Microsoft\Windows\Temporary Internet Files\Content.Word\03042012733.jpg"/>
          <p:cNvPicPr/>
          <p:nvPr/>
        </p:nvPicPr>
        <p:blipFill>
          <a:blip r:embed="rId3" cstate="print"/>
          <a:srcRect/>
          <a:stretch>
            <a:fillRect/>
          </a:stretch>
        </p:blipFill>
        <p:spPr bwMode="auto">
          <a:xfrm>
            <a:off x="5315754" y="2505094"/>
            <a:ext cx="2542394" cy="4067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S" dirty="0" smtClean="0"/>
              <a:t>Un control adecuado de la temperatura, humedad y el polvo es importante para el bienestar de los estudiantes, el funcionamiento de los instrumentos y la seguridad en el laboratorio.</a:t>
            </a:r>
            <a:endParaRPr lang="es-EC" dirty="0" smtClean="0"/>
          </a:p>
          <a:p>
            <a:pPr algn="just"/>
            <a:r>
              <a:rPr lang="es-ES" dirty="0" smtClean="0"/>
              <a:t>La exposición de los estudiantes a las condiciones ambientales del laboratorio no debe suponer un riesgo para su seguridad y salud, ni debe ser una fuente de incomodidad o molestia. </a:t>
            </a:r>
            <a:endParaRPr lang="es-EC" dirty="0" smtClean="0"/>
          </a:p>
          <a:p>
            <a:pPr algn="just"/>
            <a:endParaRPr lang="es-EC" dirty="0"/>
          </a:p>
        </p:txBody>
      </p:sp>
      <p:sp>
        <p:nvSpPr>
          <p:cNvPr id="3" name="Title 2"/>
          <p:cNvSpPr>
            <a:spLocks noGrp="1"/>
          </p:cNvSpPr>
          <p:nvPr>
            <p:ph type="title"/>
          </p:nvPr>
        </p:nvSpPr>
        <p:spPr/>
        <p:txBody>
          <a:bodyPr>
            <a:normAutofit fontScale="90000"/>
          </a:bodyPr>
          <a:lstStyle/>
          <a:p>
            <a:r>
              <a:rPr lang="es-ES" dirty="0" smtClean="0"/>
              <a:t>Temperatura, humedad y ventilación</a:t>
            </a:r>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4525963"/>
          </a:xfrm>
        </p:spPr>
        <p:txBody>
          <a:bodyPr/>
          <a:lstStyle/>
          <a:p>
            <a:pPr algn="just"/>
            <a:r>
              <a:rPr lang="es-ES" dirty="0" smtClean="0"/>
              <a:t>Tomando en cuenta  estas consideraciones, el laboratorio dispone de una ventolera de 40 centímetros de ancho x 50 centímetros de largo,  permitiendo el ingreso del aire al laboratorio</a:t>
            </a:r>
            <a:endParaRPr lang="es-EC" dirty="0"/>
          </a:p>
        </p:txBody>
      </p:sp>
      <p:pic>
        <p:nvPicPr>
          <p:cNvPr id="4" name="Imagen 25" descr="C:\Users\marjo\AppData\Local\Temp\_Lab.jpg"/>
          <p:cNvPicPr/>
          <p:nvPr/>
        </p:nvPicPr>
        <p:blipFill>
          <a:blip r:embed="rId2" cstate="print"/>
          <a:srcRect l="16045" r="18070"/>
          <a:stretch>
            <a:fillRect/>
          </a:stretch>
        </p:blipFill>
        <p:spPr bwMode="auto">
          <a:xfrm>
            <a:off x="3357554" y="2500306"/>
            <a:ext cx="4075081" cy="3608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285728"/>
            <a:ext cx="8472518" cy="5857916"/>
          </a:xfrm>
        </p:spPr>
        <p:txBody>
          <a:bodyPr>
            <a:noAutofit/>
          </a:bodyPr>
          <a:lstStyle/>
          <a:p>
            <a:pPr lvl="1" algn="just"/>
            <a:r>
              <a:rPr lang="es-EC" sz="2700" dirty="0" smtClean="0"/>
              <a:t>Diseñar la estructura tecnológica del laboratorio, que permita determinar el equipamiento y las especificaciones técnicas básicas que deben cumplir los equipos que formarán parte del laboratorio.</a:t>
            </a:r>
            <a:endParaRPr lang="en-US" sz="2700" dirty="0" smtClean="0"/>
          </a:p>
          <a:p>
            <a:pPr lvl="1" algn="just"/>
            <a:r>
              <a:rPr lang="es-EC" sz="2700" dirty="0" smtClean="0"/>
              <a:t>Establecer las bases técnicas para el proceso de adquisición y elaborar un cuadro comparativo de las tecnologías disponibles en el mercado para determinar la más óptima.</a:t>
            </a:r>
          </a:p>
          <a:p>
            <a:pPr lvl="1" algn="just"/>
            <a:r>
              <a:rPr lang="es-EC" sz="2700" dirty="0" smtClean="0"/>
              <a:t>Verificar la propuesta de diseño referente a la parte funcional, operativa y logística en la estructura física y tecnológica para establecer su utilidad, flexibilidad y confiabilidad. </a:t>
            </a:r>
            <a:endParaRPr lang="en-US" sz="2700" dirty="0" smtClean="0"/>
          </a:p>
          <a:p>
            <a:pPr lvl="1" algn="just">
              <a:buNone/>
            </a:pPr>
            <a:endParaRPr lang="en-US" sz="2700" dirty="0" smtClean="0"/>
          </a:p>
          <a:p>
            <a:pPr algn="just"/>
            <a:endParaRPr lang="en-US" dirty="0" smtClean="0"/>
          </a:p>
          <a:p>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S" dirty="0" smtClean="0"/>
              <a:t>El cableado estructurado es físicamente una red de cable única y completa, está formada por un sistema colectivo de cables, canalizaciones, conectores, etiquetas, y demás dispositivos que deben ser instalados para establecer una infraestructura de telecomunicaciones en un edificio, oficina, hogar o campus. </a:t>
            </a:r>
            <a:endParaRPr lang="es-EC" dirty="0" smtClean="0"/>
          </a:p>
          <a:p>
            <a:endParaRPr lang="es-EC" dirty="0"/>
          </a:p>
        </p:txBody>
      </p:sp>
      <p:sp>
        <p:nvSpPr>
          <p:cNvPr id="4" name="Title 2"/>
          <p:cNvSpPr>
            <a:spLocks noGrp="1"/>
          </p:cNvSpPr>
          <p:nvPr>
            <p:ph type="title"/>
          </p:nvPr>
        </p:nvSpPr>
        <p:spPr/>
        <p:txBody>
          <a:bodyPr>
            <a:normAutofit/>
          </a:bodyPr>
          <a:lstStyle/>
          <a:p>
            <a:r>
              <a:rPr lang="es-ES" dirty="0" smtClean="0"/>
              <a:t>CABLEADO ESTRUCTURADO</a:t>
            </a: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0775"/>
            <a:ext cx="8229600" cy="5578687"/>
          </a:xfrm>
        </p:spPr>
        <p:txBody>
          <a:bodyPr/>
          <a:lstStyle/>
          <a:p>
            <a:pPr algn="just"/>
            <a:r>
              <a:rPr lang="es-ES" dirty="0" smtClean="0"/>
              <a:t>Para garantizar la efectividad y eficiencia en el diseño de un cableado estructurado se debe tomar en cuenta las siguientes consideraciones.</a:t>
            </a:r>
          </a:p>
          <a:p>
            <a:pPr lvl="1" algn="just"/>
            <a:r>
              <a:rPr lang="es-ES" dirty="0" smtClean="0"/>
              <a:t>Buscar una solución completa de conectividad. </a:t>
            </a:r>
            <a:endParaRPr lang="es-EC" dirty="0" smtClean="0"/>
          </a:p>
          <a:p>
            <a:pPr lvl="1" algn="just"/>
            <a:r>
              <a:rPr lang="es-ES" dirty="0" smtClean="0"/>
              <a:t>Garantizar un ancho de banda aceptable que permita a los estudiantes y profesor de la materia tener un ancho de banda adecuado para las aplicaciones que se utilice.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214290"/>
            <a:ext cx="8229600" cy="4525963"/>
          </a:xfrm>
        </p:spPr>
        <p:txBody>
          <a:bodyPr/>
          <a:lstStyle/>
          <a:p>
            <a:r>
              <a:rPr lang="es-ES" dirty="0" smtClean="0"/>
              <a:t>Dispositivos para el cableado estructurado: </a:t>
            </a:r>
            <a:endParaRPr lang="es-EC" dirty="0" smtClean="0"/>
          </a:p>
          <a:p>
            <a:pPr>
              <a:buNone/>
            </a:pPr>
            <a:endParaRPr lang="es-EC" dirty="0"/>
          </a:p>
        </p:txBody>
      </p:sp>
      <p:sp>
        <p:nvSpPr>
          <p:cNvPr id="5" name="Content Placeholder 1"/>
          <p:cNvSpPr txBox="1">
            <a:spLocks/>
          </p:cNvSpPr>
          <p:nvPr/>
        </p:nvSpPr>
        <p:spPr>
          <a:xfrm>
            <a:off x="1071538" y="2786058"/>
            <a:ext cx="1214446"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Rack</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Imagen 26"/>
          <p:cNvPicPr/>
          <p:nvPr/>
        </p:nvPicPr>
        <p:blipFill>
          <a:blip r:embed="rId3" cstate="print"/>
          <a:srcRect/>
          <a:stretch>
            <a:fillRect/>
          </a:stretch>
        </p:blipFill>
        <p:spPr bwMode="auto">
          <a:xfrm>
            <a:off x="2643174" y="1000108"/>
            <a:ext cx="1714512" cy="1571636"/>
          </a:xfrm>
          <a:prstGeom prst="rect">
            <a:avLst/>
          </a:prstGeom>
          <a:noFill/>
          <a:ln w="9525">
            <a:noFill/>
            <a:miter lim="800000"/>
            <a:headEnd/>
            <a:tailEnd/>
          </a:ln>
        </p:spPr>
      </p:pic>
      <p:sp>
        <p:nvSpPr>
          <p:cNvPr id="7" name="Content Placeholder 1"/>
          <p:cNvSpPr txBox="1">
            <a:spLocks/>
          </p:cNvSpPr>
          <p:nvPr/>
        </p:nvSpPr>
        <p:spPr>
          <a:xfrm>
            <a:off x="2571736" y="2786058"/>
            <a:ext cx="1785950" cy="42862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Patch panel</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n 29"/>
          <p:cNvPicPr/>
          <p:nvPr/>
        </p:nvPicPr>
        <p:blipFill>
          <a:blip r:embed="rId4" cstate="print"/>
          <a:srcRect t="9345" b="20843"/>
          <a:stretch>
            <a:fillRect/>
          </a:stretch>
        </p:blipFill>
        <p:spPr bwMode="auto">
          <a:xfrm>
            <a:off x="5072066" y="1214422"/>
            <a:ext cx="1635073" cy="868847"/>
          </a:xfrm>
          <a:prstGeom prst="rect">
            <a:avLst/>
          </a:prstGeom>
          <a:noFill/>
          <a:ln w="9525">
            <a:noFill/>
            <a:miter lim="800000"/>
            <a:headEnd/>
            <a:tailEnd/>
          </a:ln>
        </p:spPr>
      </p:pic>
      <p:sp>
        <p:nvSpPr>
          <p:cNvPr id="9" name="Content Placeholder 1"/>
          <p:cNvSpPr txBox="1">
            <a:spLocks/>
          </p:cNvSpPr>
          <p:nvPr/>
        </p:nvSpPr>
        <p:spPr>
          <a:xfrm>
            <a:off x="5357818" y="2214554"/>
            <a:ext cx="1143008" cy="428628"/>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Switch</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Imagen 32"/>
          <p:cNvPicPr/>
          <p:nvPr/>
        </p:nvPicPr>
        <p:blipFill>
          <a:blip r:embed="rId5" cstate="print"/>
          <a:srcRect b="14865"/>
          <a:stretch>
            <a:fillRect/>
          </a:stretch>
        </p:blipFill>
        <p:spPr bwMode="auto">
          <a:xfrm>
            <a:off x="7143768" y="1142984"/>
            <a:ext cx="1647825" cy="1075783"/>
          </a:xfrm>
          <a:prstGeom prst="rect">
            <a:avLst/>
          </a:prstGeom>
          <a:noFill/>
          <a:ln w="9525">
            <a:noFill/>
            <a:miter lim="800000"/>
            <a:headEnd/>
            <a:tailEnd/>
          </a:ln>
        </p:spPr>
      </p:pic>
      <p:sp>
        <p:nvSpPr>
          <p:cNvPr id="12" name="Content Placeholder 1"/>
          <p:cNvSpPr txBox="1">
            <a:spLocks/>
          </p:cNvSpPr>
          <p:nvPr/>
        </p:nvSpPr>
        <p:spPr>
          <a:xfrm>
            <a:off x="7215206" y="2285992"/>
            <a:ext cx="1428760"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Cajetines</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Imagen 35"/>
          <p:cNvPicPr/>
          <p:nvPr/>
        </p:nvPicPr>
        <p:blipFill>
          <a:blip r:embed="rId6" cstate="print"/>
          <a:srcRect t="14000" b="12400"/>
          <a:stretch>
            <a:fillRect/>
          </a:stretch>
        </p:blipFill>
        <p:spPr bwMode="auto">
          <a:xfrm>
            <a:off x="428596" y="3786190"/>
            <a:ext cx="1704975" cy="1254859"/>
          </a:xfrm>
          <a:prstGeom prst="rect">
            <a:avLst/>
          </a:prstGeom>
          <a:noFill/>
          <a:ln w="9525">
            <a:noFill/>
            <a:miter lim="800000"/>
            <a:headEnd/>
            <a:tailEnd/>
          </a:ln>
        </p:spPr>
      </p:pic>
      <p:sp>
        <p:nvSpPr>
          <p:cNvPr id="14" name="Content Placeholder 1"/>
          <p:cNvSpPr txBox="1">
            <a:spLocks/>
          </p:cNvSpPr>
          <p:nvPr/>
        </p:nvSpPr>
        <p:spPr>
          <a:xfrm>
            <a:off x="857224" y="5143512"/>
            <a:ext cx="928694"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Jack</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Imagen 32"/>
          <p:cNvPicPr/>
          <p:nvPr/>
        </p:nvPicPr>
        <p:blipFill>
          <a:blip r:embed="rId7" cstate="print"/>
          <a:srcRect l="17437" t="38980" r="66219" b="42150"/>
          <a:stretch>
            <a:fillRect/>
          </a:stretch>
        </p:blipFill>
        <p:spPr bwMode="auto">
          <a:xfrm>
            <a:off x="2786050" y="3786190"/>
            <a:ext cx="1690889" cy="1190625"/>
          </a:xfrm>
          <a:prstGeom prst="rect">
            <a:avLst/>
          </a:prstGeom>
          <a:noFill/>
          <a:ln w="9525">
            <a:noFill/>
            <a:miter lim="800000"/>
            <a:headEnd/>
            <a:tailEnd/>
          </a:ln>
        </p:spPr>
      </p:pic>
      <p:sp>
        <p:nvSpPr>
          <p:cNvPr id="16" name="Content Placeholder 1"/>
          <p:cNvSpPr txBox="1">
            <a:spLocks/>
          </p:cNvSpPr>
          <p:nvPr/>
        </p:nvSpPr>
        <p:spPr>
          <a:xfrm>
            <a:off x="3286116" y="5072074"/>
            <a:ext cx="857256"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Plug</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Imagen 38"/>
          <p:cNvPicPr/>
          <p:nvPr/>
        </p:nvPicPr>
        <p:blipFill>
          <a:blip r:embed="rId8" cstate="print"/>
          <a:srcRect t="12000" b="10222"/>
          <a:stretch>
            <a:fillRect/>
          </a:stretch>
        </p:blipFill>
        <p:spPr bwMode="auto">
          <a:xfrm>
            <a:off x="5000628" y="3000372"/>
            <a:ext cx="1690005" cy="1314450"/>
          </a:xfrm>
          <a:prstGeom prst="rect">
            <a:avLst/>
          </a:prstGeom>
          <a:noFill/>
          <a:ln w="9525">
            <a:noFill/>
            <a:miter lim="800000"/>
            <a:headEnd/>
            <a:tailEnd/>
          </a:ln>
        </p:spPr>
      </p:pic>
      <p:sp>
        <p:nvSpPr>
          <p:cNvPr id="18" name="Content Placeholder 1"/>
          <p:cNvSpPr txBox="1">
            <a:spLocks/>
          </p:cNvSpPr>
          <p:nvPr/>
        </p:nvSpPr>
        <p:spPr>
          <a:xfrm>
            <a:off x="5143504" y="4357694"/>
            <a:ext cx="1643074"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Patch</a:t>
            </a:r>
            <a:r>
              <a:rPr kumimoji="0" lang="en-US" sz="2000" b="0" i="0" u="none" strike="noStrike" kern="1200" cap="none" spc="0" normalizeH="0" noProof="0" dirty="0" smtClean="0">
                <a:ln>
                  <a:noFill/>
                </a:ln>
                <a:solidFill>
                  <a:schemeClr val="tx1"/>
                </a:solidFill>
                <a:effectLst/>
                <a:uLnTx/>
                <a:uFillTx/>
                <a:latin typeface="+mn-lt"/>
                <a:ea typeface="+mn-ea"/>
                <a:cs typeface="+mn-cs"/>
              </a:rPr>
              <a:t> cord</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Imagen 29"/>
          <p:cNvPicPr/>
          <p:nvPr/>
        </p:nvPicPr>
        <p:blipFill>
          <a:blip r:embed="rId9" cstate="print"/>
          <a:srcRect l="14508" t="36797" r="66380" b="35674"/>
          <a:stretch>
            <a:fillRect/>
          </a:stretch>
        </p:blipFill>
        <p:spPr bwMode="auto">
          <a:xfrm>
            <a:off x="7286644" y="3000372"/>
            <a:ext cx="1586591" cy="1388269"/>
          </a:xfrm>
          <a:prstGeom prst="rect">
            <a:avLst/>
          </a:prstGeom>
          <a:noFill/>
          <a:ln w="9525">
            <a:noFill/>
            <a:miter lim="800000"/>
            <a:headEnd/>
            <a:tailEnd/>
          </a:ln>
        </p:spPr>
      </p:pic>
      <p:sp>
        <p:nvSpPr>
          <p:cNvPr id="20" name="Content Placeholder 1"/>
          <p:cNvSpPr txBox="1">
            <a:spLocks/>
          </p:cNvSpPr>
          <p:nvPr/>
        </p:nvSpPr>
        <p:spPr>
          <a:xfrm>
            <a:off x="7143768" y="4357694"/>
            <a:ext cx="1643074"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Cable</a:t>
            </a:r>
            <a:r>
              <a:rPr kumimoji="0" lang="en-US" sz="2000" b="0" i="0" u="none" strike="noStrike" kern="1200" cap="none" spc="0" normalizeH="0" noProof="0" dirty="0" smtClean="0">
                <a:ln>
                  <a:noFill/>
                </a:ln>
                <a:solidFill>
                  <a:schemeClr val="tx1"/>
                </a:solidFill>
                <a:effectLst/>
                <a:uLnTx/>
                <a:uFillTx/>
                <a:latin typeface="+mn-lt"/>
                <a:ea typeface="+mn-ea"/>
                <a:cs typeface="+mn-cs"/>
              </a:rPr>
              <a:t> UTP</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Imagen 44"/>
          <p:cNvPicPr/>
          <p:nvPr/>
        </p:nvPicPr>
        <p:blipFill>
          <a:blip r:embed="rId10" cstate="print"/>
          <a:srcRect/>
          <a:stretch>
            <a:fillRect/>
          </a:stretch>
        </p:blipFill>
        <p:spPr bwMode="auto">
          <a:xfrm>
            <a:off x="6143636" y="5000636"/>
            <a:ext cx="1676206" cy="1300807"/>
          </a:xfrm>
          <a:prstGeom prst="rect">
            <a:avLst/>
          </a:prstGeom>
          <a:noFill/>
          <a:ln w="9525">
            <a:noFill/>
            <a:miter lim="800000"/>
            <a:headEnd/>
            <a:tailEnd/>
          </a:ln>
        </p:spPr>
      </p:pic>
      <p:sp>
        <p:nvSpPr>
          <p:cNvPr id="22" name="Content Placeholder 1"/>
          <p:cNvSpPr txBox="1">
            <a:spLocks/>
          </p:cNvSpPr>
          <p:nvPr/>
        </p:nvSpPr>
        <p:spPr>
          <a:xfrm>
            <a:off x="6286512" y="6429396"/>
            <a:ext cx="1571636" cy="35719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US" sz="2000" dirty="0" smtClean="0"/>
              <a:t>Canaletas</a:t>
            </a: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8850" name="AutoShape 2" descr="data:image/jpeg;base64,/9j/4AAQSkZJRgABAQAAAQABAAD/2wCEAAkGBhQSEBQUEhQUFRQVFxQUFBQYFxUVFBcUFBUVFRQUFRQXHCYeGBkkGRQUHy8gJCcpLCwsFR4xNTAqNSYrLCkBCQoKDgwNFA8PFCkYFBgpKzU1KSkpKSkpKTUpNTUpNSkpKSkpKSkpKSkqKSkpKSk1KTUpKSk1LikpKSkpKSkpKf/AABEIALgBEgMBIgACEQEDEQH/xAAcAAABBQEBAQAAAAAAAAAAAAAAAQIDBAUHBgj/xABMEAABAwEEBAgICwcDBAMAAAABAAIRAwQSITEGQVFxBQcTIjJhgZE1QnKhsbKzwRUjQ1JzdIKDktHwFCUzU2Ki4cLD8TRj0tNEZJP/xAAYAQEBAQEBAAAAAAAAAAAAAAAAAQIDBP/EACcRAQACAQMDAwQDAAAAAAAAAAABEQIDMcFxcoEEEjIhQbHRQmGR/9oADAMBAAIRAxEAPwDuKE17wASSABiScAANZKov0hswztFAb6tMe9BoIWPU0wsbc7VQ/wD0afQVA7T2wj/5NPsvH0BBvoXmXcY9gHy87qdU/wClV38aVhHjvO6m73wg9cheKdxtWMZCsdzG+94UT+N2zaqVY7+THmvlC3ukLnNTjpoDKi7tqUx+ar1OO1mqzjtq/lTKFunIXKn8dhPRs7PxvPoYFXfx0VtVGn3VT7wiW66hcdfxx2o5U6Q+7f76irVONq2nUwbqbfe8oW7WhcNdxo28+PH2KPvaVC/jHt5+Wd2CkPRTVot3iUkrgL9Nre7OvU7HkeqAoHaU2w9K01o+lqj0OQt9DIXzk/h6selXqfarVPzVf4QLj0w4+UXH0oW+k3VAMyBvwUNS3029Kowb3NHpK+ci8nOO7/KGt8n8ISi30lSrNcJaQ4HIggjvCevnGy2ypTM03uYdrTcP9sLbsmn9up4CuXD+trH+cifOlFu5oXK7Dxv1h/Go039bC6me43gvQ2HjVsj4v8pSP9Tbw72SfMotvZoWdYNI7NW/hV6TzsDhe/CcfMtCUCoQhAIQhAIQhAIQhBh6cj922v6Cr6hXzwLSQdv62r6H03H7ttn1et6hXzlVdn+tSqSuttQmDI84/PzFSBoOIMjaMf8AjtWPaib2G7zpaNoIjUfP3ojXu70Xd/eVBRts9KD16/xD3qcOacnR5X/kMO+EQ4AJQxuxNewjMYHI5g7iMD2JAVQ+4Ng7k2qQBmBGG/HqzQllBXfaInE4Z804TkDJwKdfOouO0Q0EdjsVJdGzbGJwnWIKYbMzYe8/mggFpnH4yNsMA7ypLwxxcIiZwOO0DL3qVtMDIHcSSO4lNNITMec94UDuRGUmRni7BH7MNp7yfehlSMhGvtS8sqGmxNSfsTdg7h+SfyxScsUEVSxmRdugY3sMTsunIdoUbaVRsEmc5AAjqAE/n2KzypScqiqzxUjAEHfh3SfSnNpv2uO8gY9gU99HKKCJrquwZayOlqyEx51YY4wJidcZTriVGa27vRy4/XcqJSUij5ce+eqAZnZBB3GU4O1Qd0GZBcIiM5pvG9pGeCIcR2rRsOkNpo/wq9Vg2B7rv4TLfMs1r5iBs2RiWDbl8bTM7Hg5YpQ8xMYAFxyyDXPOGc3WVMP+08ZiEV7Ow8atsZ0+Tqj+pl13ewgeZeisPHBSP8ahUZ1sc147jdK5hyD5i6JkticS4Oey6MIkvYGjrq09TpEtnshcekwDMOkwR8WQchgW1qLtzzldcA+g7XYdPrFViK7WE6qgNPzuAHnW7QtLXiWODhtaQ4d4XAK/BBYJNRsDFxDSYaL18xexIFK0mNfIEZlWuDuCXAB7ar6dQFzXcngWvYS14DgZIvAwdYg61KW3eULl3BOkdpouaHVqlVgIvMqBjiW4TDrt6Y1yV06lVDmhzTIIBB2g4hRT0IQgxdNfBts+r1/ZuXzTVdie1fSum3g22fV6/s3L5nfie9VFgPhxwBE4gjf29yVzGHa09cub3jnDuKKgxKaUEjrMWgHVlIxb3jI9SiqSBgpGPIyJHWJ9ykvA9Idreae7o+Yb0RDZra5pMEic4wneMj2q9QtrSYe3tbzT+E807hdVZ9kDujDurov/AAk49hKiNIjDGdhwPaNqDWq3AJDgRhqIdjh0dfYSq/7Wzr7ioqLL1Mjs3bPco6NBxAgFBZda2gHBx7B+ar/C7NjturK7fwx1tkjcRqUwsrtiyKtmcwugdC8R92BXaPwPe3cQg0ncMNE83KZM/Nuycsoc127dCPhXGLoGMGTkb5pmcNTrvY8FURYS0xEhpI1mRTe2lHbTrR9hSt4PcYBBxhrjB1l9B7u6nTfvA2oJhwmTk0SYgY5uBLQftMezeBthNPCZzAEROAxIuiph1mmXEddMhN/YKhBN03iJyjnOpcoYnZXpt7XlTfB7gSQ3IktGEYVGPYN3Prt3YIG/trpgkDGCYEYOuuO4X6T/ACXHZKQWt56nHADDpGQGn72m+mfLYc1LS4LMgEC7gDj4gNWmR20TTH2RrCcODKhbiW3iMTj0jSZJmP5tNr+ydZCCD9oOcktz6yyOU7zRLj5VA7Sl52RdB6JOoGRTLvJDzRf5NZ2pXW8HEPmQBevRByFY1APwuqN+2dSi+DBdul4HNu5D+S6iTidhYfuxvARU3nUDjBuHOJNQMnUeZXo7ZYxOFL+rD5/UAwGr+F1mr9lTrUxNNrrxqtBvXuk0Y8pTq7fnU/7yoTaLOG3TXEXbvTblydSlqHzaru4KiZtE/Nx/l6r0v+K/GLTZ91Wn1I5IR0sI6eu7dYeV38mbLX30avWq7uF7KDPKgmb3jHG+x+ofOptKgPDdkAjEiLvRflcLIx/pJCDRFMaw2ddOREjlZpbrzbXQ3VKRyUjLswKgzAD9eJogVY286xV42isFkO0oswMhjiZmbgzvF2s7XOPaozphSHRonuYMroHqt/CNgUGybRTuy4CLslg+ZcqONOfo/wBroz/26B1KZtqAdF6XgmHXTF9r388iMjWosqR821VgvOu01+bR73fk1Ru01qHKk3tLj+SD1NK0U8BdqBphoIHOaw8kwGT4zaVWiZ+fYGnWYeOEpEmi4yJczANxAe6mNjfjrbS8mszWwLx9TSuvmGMA3OPpKZU0gtO1on+ke9Ue0PCbx0WS4SQ5zm4vbLmuI66tCi8j/wCzXGTjE9g4ZfTLgGNuYBoLi4wwuYzER8iKLTt5IHOVi8E8HVa1l5Z9oqA8pcutDAIyOMZp/wACjxq1od97HqtC1lhONX92Mc4yup2mm8/SJ+prB2O/8l1Pi24UfXsQL4lr3sEYc0XSB/dHYuH/AATTa4GHEjEF1So7HVILoPcu18VtUu4PE6qlRo3SDHnWJdIevQhCisTTbwbbPq9f2bl8z08SV9M6a+DbZ9Xr+zcvmiifeqiap0ikUlTM9qYWogTmpqkCBVIyuYgw4DIOExuOY7CFHCcAgdVrADmtOMCJGZdGBMQMdZ1ZpzOFIMCjWMYGGtiRgYJcon5Dymeu1X6YQQfCNQ5Wd/a6mPelFqr5iiwb6o9zVeAQqMrhbhG0UGU3uZSIqXoAc8kXTGMtA7lkHSm0HJlMdjj71u6X/wAGy7qnrrAC3ONS5453Bp0itRyuj7A96jPDNqPykbmtHuUxCQLNNe5EbVaT8s/vj0KKpyxzq1D9p35q4HJClJ7pZ5srzm9x+0U34P2laBCalFypDg4JwsIVtIlFoW2RvUpa1lbGQQ0Y9ikqZBVEBswjJROoDYrJGCjco1EohSCmZTE4pqVVJPLdmG8j3qO0txUtQQBrCZWGI/WtEh7LRg/u4/T/AJJ6Zo8393H6f3NS3sV21tsOn7cPT76ndxBXldf4qvB4+lq+suPvK7DxV+Dm/SVfXXnl64ewQhCy0xtMh+7rZ9Xr+ycvmWkM19OaX+D7X9Xr+ycvmSzHE/rWqi69qbC2bZwNFibaA0waz6TnXmlsgS0NYBIwBkk9Ua1jgohkJzUSntQIE4JSEAQgSpkPKZ67VdpKk7L7TPXar1NIE7SiUgKJWkUNMB8TZPJqesV59ei0wHxNk8l/rFefhby3csNvMmohLCFloqQBPAQgYQmKUlNlFMuoAT5QiEaMexLWbgkjHsS1nYBVPujJwSESlOSaVGgGoISFBKipX9gwzxjcIlRV+knHIa+pFVuKqPYaP+Dfv59ATQUvAI/dv335JrSu2tth05l5/T/LV7uIOJXZOKwfu5n0lX1yuMkrs/Fb4NZ5db2jl55euHrkIQstMjS7wfa/q9f2Tl8xU8JX07pd4Ptf1e0eycvmIHPtVGlarY8i5eNwG9c1XoAvb4EKu1yWsecd5TWtxRDwpWpieAiFlBSwlhBG/LtZ67VoNVFzfSz12q8FYEoQkBQqinpefirJ5L/WKwFu6YH4qyeS/wBZYN9by3csNvMlhEJC5JeWW0kprgkxQSgCE2Et5NvIFSBJKa5yFHX8exLVOCibn2KSpkEKIck1OIwTCVAFNcUpKai0l8XHDrGvzpK552CUAxh3JK4RHr+Aj+7T9P8AkmNTuAvBv3x9yY0rvrbYdOZef0++r3cQcSu0cVng2n5db2jlxYldp4q/BtPy63tHLzS9cPXIQhRpk6Wf9Ba/q9o9k5fMA19q+oNK/wDoLV9Xr+ycvl8nNUWK3Tdv9yc1JaGQ89noTmoiVgUiiCeHIh5ShMBTkA8YfaZ67FdhVYw+0z2jFbOtWBNYbOatUU29I4yZutGV57vFCbaaRY4td0gSDskda2eDuHKTbO1jmuDmuBcW+M1tTlWiSdsgjKNuKx7ZaeUqOeQBecTAyEmYH61IMrTE/FWTyX+ssJq3dMR8VZPJf6Vggree7lht5n8noammdiS8stpQU1xTbxQhQJSBFxKAgRRlS3EgpoGNPoUlQYBIWJS1A2cE0p7mqNwVASkSwkUE3i45dWabaM05owzg+ZFdVHq+AWzwb987zQVC1T8AeDvvX+gKqCuuvth05l5/T/LV7uISErtXFV4Mp+XW9q5cSeV2zip8GU/Lre1cvO9cPYIQhRplaVf9Davq9f2Tl8va19RaUNJsNqABJNCuAAJJJpOgAayvl0au9Bctg+MP61JKeCW1HnHf25JjHKonAQUoKcWohAngoa1OhA9ow7WeuxWqmZUDWYfaZ5nsU9Y84qwGgJQkBSyqiHSSmDTs0/Nd6Vmck3YtHSWpFOzeS70rINp6l0y3ccI+nmRWgKqXKWo+VDdWJdYBcmp0JIUUhKQBOIRCBAnAJE5EkhCUFKi6qLll4Qaxt1zA9syRgJOAz1SGxOYD3xi6U/8AZKNT+G+4dYdsGboGWDKjyBPTpsAJJKpXUw0ktKS2ng2pT6TThMnMAghrgSNjjd2XgRqKq3Fo2XhKpT1y3ZrGDmi6cxAqPjYXkjHFTvq0avSbybv6YDScSGjUMTTYJgNaxziSSis67htGxJaW4qcWF03WteSYAN04yJEAE5wSNoEqCs70Ij1HAXg771/oCpyrvAuHB/3r/QFQlddfbDpzLz+m+Wr3cQc4rt/FT4Mp+XW9q5cOLl3Liq8GUvLre1cvO9kPXoQhRTK1K80jauN6c8XLmvdVpjOSSBgd4GvrXZ02pTDhBEhB8q8J0Hh5wII1a/8AP+B1qGlXnPA7dX61/wDC7tpbxdMrAupCDnH5Lj3DOjtSi8hwiNcekd/edqoqNKlCpMvNzBj3e/AH8PWrtAzlj1a0ZPCeEEIagmbl2t9dqfVPOP61IpN5ruoA9l9g96LR0yqhpShMlOBQVtKv4Vl3P9IWItvSr+FZtzvSsaF0z3/xz09vMkhEJyIWHQyEQnwgBAyEkKQhMvBAhakhBqCc1G60t2oJJTgmMvO6LHu3NcfQE+pRqDNl3XznMZ65CWUWU4BVXVYzfTnqff8AUlPbRqO6Ie7yaVQjvICWUsJj2pBwXWPiVO00qW+bziphwE/XcHlVXO9nTCWqFlscyYcQDIInDnC67vGG7BWLPbqMRUYTliHHG7ecQNhcbjZya0EwSZSt0cB6VRg8lj3evUClZo5S1vqHcKVP/S5S0b1BjW2HmOvt5Q87aeaHEDMNvB0TjEHWsolSUrM1rDTBqFhN4tNR0XsMeZdOodyY6xUv5TO28/13FdNTP3e3+opy0tOcJzv+U3+P0bTcC4NGLjk0YuO5oxK71xZUHM4NpB7XNM1TDgWmDUcQYOOS4RTa1vRaxvksa30Bds4pHTwf97V/0lcneHtUIQooQhCAWNw9oxStLTeADtRWyhBwnSbQipZ3HmyzUfQR3BeSfZCwyJgd4G7dH4G7V9O2qxtqNLXgEFc40q4vC2alDLOESnLWVpzwP/Ovsd3TrTy2FJbuDyxxBF13m1R52t/D1qmyqWmDPUNewCdebBvv7FUXrO7Cp5H+5TSVzzim2e0AtqQJvMAEYY36b9eXNae8KpU4Skm7SrO3MIGHW6EFtOaqPL1j0aEeU9jfMCUvJ2g/yWdr3HzABBLpS6KNm+0sM2kbQtW1cFPqtaK1cuDZuhtNrQJOOOfeoGaMURmajvtAehq3OVs441DNdb2qJ3CgXoKfAVAfJA7y53pKnZZqbcqdMbmN9MLNtPKjhKeiCd2PoUzGV3dGlU/A4DvML1H7XGF4DIRMZmAIHWIUDrc2JvThOs4Xb/q4oMNvBVpObI3vpjzSSpGaPVTm+kO17vQ0DzrYNrExjM3e2+2n6XjuVc8J4SG6pxO1lR/+3HaoKrNGvnVe6mD53O9yss4Dpjx6x3OYwH8Lfeni1uJgDXBwJwDqM/2veeydSQisW5FpjWA3G5U+dlDuT3SNSCR3BtI9Jrn+XUqOy285PFjpNypUh13GnzuBUDaLy7PCZ6QOAfTdGBzutcI68YlHwK8iCfFLTzXnOm6nPOA2z+SLS2LXGAdHUCG7RkO3uUbrY0+NM7znc/8AYzvT2cAuLph2ZMQBm9z9RPzyMtQPUrVDRR5yY45azqDAMmj+Wzz7YApl1OEWgTBOBPc17v8AbPeEOt0GI1xn/U9v+jzr0ln0Dqu+S/tP9Q8YnU5w+0eqNazcWtY/Jx3DrmQAcye8nMyhTwNO3uJGAxLZ14E0J81V3cEnKViBg4YCebGJYwnMfOLh5l1Sz8VlQ9KB2k7dp6z3rTs3FS0dJw7APcotOMOs1V0gTkfGGsVQDgcudT/QMWKFieHuJa6CMDB11Kjo7nNXc6HFrQGZJWhQ0GszfElCnDLNwRVeYa3vIHvXauLfgp9nsQZUi8XvfhJEOiBJA2edbNDR+gzo02q+ymAIAgIHIQhAIQhAIQhAJCEqEHl9JdCadoBLQA/0rkWkGi1Sg4h7TG3XkRnuJ719CqlwlwTTrtLXtB60HzlZ6cDVmTO//M9kKzaOm7yj6SvbaT8Xj6RL6Qlv6zXkq3BtVznQw5659wVSlBVrRb7t4RMXtfzaJq/4W7R0XtDsm+Yn8lrWXi9tTgOkOsANOrXE4RgZkajGCFPFPr1DeDGzF6IDnZGlGA6nvP2eoqVtOreEggS3UBzeUee2aQaRtBkSuiUOKys7pOO4udGcjCYGOPVqWhZuKRozLe6ev0oU5JTs9QjF4m6Mnh2PJPaTzJ8ZzTIzjCYhPfwUXTicQRg1xz5Ia4HyROeTtoIXa7PxZUhm4laNDQGzN8WVFpwlvApJmHTN7xR8o+oBmdbiN0HA4KxQ0XJECmSIjEuMi7c8VrfF3beau/UdGLO3KmFcp8HU25MaOwIOD2fQyq4yKeZmbpmSQ7Mk6wDgMwCIWpZeLmuYhhblkGty8lojsy1RJXa20wMgE5ByahxWVXdIxlgXOOUxhPWe8rTsvFO0ZuaNwC6MhB42z8WdEZklaFDQWzN8SV6JCDMo6OUG5U29yuU7BTbkxo7Ap0IGhg2BOhCEAhCEAhCEAhCEAhCEAhCEAhCEAhCEAhCECOaDmq7eDqYxDG9yEIJm0QMgE6EqEAhCEAhCEAhCEAhCEAhCEAhCEAhCEAhCEAhCEAhCEAhCEAhCEH//2Q=="/>
          <p:cNvSpPr>
            <a:spLocks noChangeAspect="1" noChangeArrowheads="1"/>
          </p:cNvSpPr>
          <p:nvPr/>
        </p:nvSpPr>
        <p:spPr bwMode="auto">
          <a:xfrm>
            <a:off x="155575"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78852" name="AutoShape 4" descr="data:image/jpeg;base64,/9j/4AAQSkZJRgABAQAAAQABAAD/2wCEAAkGBhQSEBQUEhQUFRQVFxQUFBQYFxUVFBcUFBUVFRQUFRQXHCYeGBkkGRQUHy8gJCcpLCwsFR4xNTAqNSYrLCkBCQoKDgwNFA8PFCkYFBgpKzU1KSkpKSkpKTUpNTUpNSkpKSkpKSkpKSkqKSkpKSk1KTUpKSk1LikpKSkpKSkpKf/AABEIALgBEgMBIgACEQEDEQH/xAAcAAABBQEBAQAAAAAAAAAAAAAAAQIDBAUHBgj/xABMEAABAwEEBAgICwcDBAMAAAABAAIRAwQSITEGQVFxBQcTIjJhgZE1QnKhsbKzwRUjQ1JzdIKDktHwFCUzU2Ki4cLD8TRj0tNEZJP/xAAYAQEBAQEBAAAAAAAAAAAAAAAAAQIDBP/EACcRAQACAQMDAwQDAAAAAAAAAAABEQIDMcFxcoEEEjIhQbHRQmGR/9oADAMBAAIRAxEAPwDuKE17wASSABiScAANZKov0hswztFAb6tMe9BoIWPU0wsbc7VQ/wD0afQVA7T2wj/5NPsvH0BBvoXmXcY9gHy87qdU/wClV38aVhHjvO6m73wg9cheKdxtWMZCsdzG+94UT+N2zaqVY7+THmvlC3ukLnNTjpoDKi7tqUx+ar1OO1mqzjtq/lTKFunIXKn8dhPRs7PxvPoYFXfx0VtVGn3VT7wiW66hcdfxx2o5U6Q+7f76irVONq2nUwbqbfe8oW7WhcNdxo28+PH2KPvaVC/jHt5+Wd2CkPRTVot3iUkrgL9Nre7OvU7HkeqAoHaU2w9K01o+lqj0OQt9DIXzk/h6selXqfarVPzVf4QLj0w4+UXH0oW+k3VAMyBvwUNS3029Kowb3NHpK+ci8nOO7/KGt8n8ISi30lSrNcJaQ4HIggjvCevnGy2ypTM03uYdrTcP9sLbsmn9up4CuXD+trH+cifOlFu5oXK7Dxv1h/Go039bC6me43gvQ2HjVsj4v8pSP9Tbw72SfMotvZoWdYNI7NW/hV6TzsDhe/CcfMtCUCoQhAIQhAIQhAIQhBh6cj922v6Cr6hXzwLSQdv62r6H03H7ttn1et6hXzlVdn+tSqSuttQmDI84/PzFSBoOIMjaMf8AjtWPaib2G7zpaNoIjUfP3ojXu70Xd/eVBRts9KD16/xD3qcOacnR5X/kMO+EQ4AJQxuxNewjMYHI5g7iMD2JAVQ+4Ng7k2qQBmBGG/HqzQllBXfaInE4Z804TkDJwKdfOouO0Q0EdjsVJdGzbGJwnWIKYbMzYe8/mggFpnH4yNsMA7ypLwxxcIiZwOO0DL3qVtMDIHcSSO4lNNITMec94UDuRGUmRni7BH7MNp7yfehlSMhGvtS8sqGmxNSfsTdg7h+SfyxScsUEVSxmRdugY3sMTsunIdoUbaVRsEmc5AAjqAE/n2KzypScqiqzxUjAEHfh3SfSnNpv2uO8gY9gU99HKKCJrquwZayOlqyEx51YY4wJidcZTriVGa27vRy4/XcqJSUij5ce+eqAZnZBB3GU4O1Qd0GZBcIiM5pvG9pGeCIcR2rRsOkNpo/wq9Vg2B7rv4TLfMs1r5iBs2RiWDbl8bTM7Hg5YpQ8xMYAFxyyDXPOGc3WVMP+08ZiEV7Ow8atsZ0+Tqj+pl13ewgeZeisPHBSP8ahUZ1sc147jdK5hyD5i6JkticS4Oey6MIkvYGjrq09TpEtnshcekwDMOkwR8WQchgW1qLtzzldcA+g7XYdPrFViK7WE6qgNPzuAHnW7QtLXiWODhtaQ4d4XAK/BBYJNRsDFxDSYaL18xexIFK0mNfIEZlWuDuCXAB7ar6dQFzXcngWvYS14DgZIvAwdYg61KW3eULl3BOkdpouaHVqlVgIvMqBjiW4TDrt6Y1yV06lVDmhzTIIBB2g4hRT0IQgxdNfBts+r1/ZuXzTVdie1fSum3g22fV6/s3L5nfie9VFgPhxwBE4gjf29yVzGHa09cub3jnDuKKgxKaUEjrMWgHVlIxb3jI9SiqSBgpGPIyJHWJ9ykvA9Idreae7o+Yb0RDZra5pMEic4wneMj2q9QtrSYe3tbzT+E807hdVZ9kDujDurov/AAk49hKiNIjDGdhwPaNqDWq3AJDgRhqIdjh0dfYSq/7Wzr7ioqLL1Mjs3bPco6NBxAgFBZda2gHBx7B+ar/C7NjturK7fwx1tkjcRqUwsrtiyKtmcwugdC8R92BXaPwPe3cQg0ncMNE83KZM/Nuycsoc127dCPhXGLoGMGTkb5pmcNTrvY8FURYS0xEhpI1mRTe2lHbTrR9hSt4PcYBBxhrjB1l9B7u6nTfvA2oJhwmTk0SYgY5uBLQftMezeBthNPCZzAEROAxIuiph1mmXEddMhN/YKhBN03iJyjnOpcoYnZXpt7XlTfB7gSQ3IktGEYVGPYN3Prt3YIG/trpgkDGCYEYOuuO4X6T/ACXHZKQWt56nHADDpGQGn72m+mfLYc1LS4LMgEC7gDj4gNWmR20TTH2RrCcODKhbiW3iMTj0jSZJmP5tNr+ydZCCD9oOcktz6yyOU7zRLj5VA7Sl52RdB6JOoGRTLvJDzRf5NZ2pXW8HEPmQBevRByFY1APwuqN+2dSi+DBdul4HNu5D+S6iTidhYfuxvARU3nUDjBuHOJNQMnUeZXo7ZYxOFL+rD5/UAwGr+F1mr9lTrUxNNrrxqtBvXuk0Y8pTq7fnU/7yoTaLOG3TXEXbvTblydSlqHzaru4KiZtE/Nx/l6r0v+K/GLTZ91Wn1I5IR0sI6eu7dYeV38mbLX30avWq7uF7KDPKgmb3jHG+x+ofOptKgPDdkAjEiLvRflcLIx/pJCDRFMaw2ddOREjlZpbrzbXQ3VKRyUjLswKgzAD9eJogVY286xV42isFkO0oswMhjiZmbgzvF2s7XOPaozphSHRonuYMroHqt/CNgUGybRTuy4CLslg+ZcqONOfo/wBroz/26B1KZtqAdF6XgmHXTF9r388iMjWosqR821VgvOu01+bR73fk1Ru01qHKk3tLj+SD1NK0U8BdqBphoIHOaw8kwGT4zaVWiZ+fYGnWYeOEpEmi4yJczANxAe6mNjfjrbS8mszWwLx9TSuvmGMA3OPpKZU0gtO1on+ke9Ue0PCbx0WS4SQ5zm4vbLmuI66tCi8j/wCzXGTjE9g4ZfTLgGNuYBoLi4wwuYzER8iKLTt5IHOVi8E8HVa1l5Z9oqA8pcutDAIyOMZp/wACjxq1od97HqtC1lhONX92Mc4yup2mm8/SJ+prB2O/8l1Pi24UfXsQL4lr3sEYc0XSB/dHYuH/AATTa4GHEjEF1So7HVILoPcu18VtUu4PE6qlRo3SDHnWJdIevQhCisTTbwbbPq9f2bl8z08SV9M6a+DbZ9Xr+zcvmiifeqiap0ikUlTM9qYWogTmpqkCBVIyuYgw4DIOExuOY7CFHCcAgdVrADmtOMCJGZdGBMQMdZ1ZpzOFIMCjWMYGGtiRgYJcon5Dymeu1X6YQQfCNQ5Wd/a6mPelFqr5iiwb6o9zVeAQqMrhbhG0UGU3uZSIqXoAc8kXTGMtA7lkHSm0HJlMdjj71u6X/wAGy7qnrrAC3ONS5453Bp0itRyuj7A96jPDNqPykbmtHuUxCQLNNe5EbVaT8s/vj0KKpyxzq1D9p35q4HJClJ7pZ5srzm9x+0U34P2laBCalFypDg4JwsIVtIlFoW2RvUpa1lbGQQ0Y9ikqZBVEBswjJROoDYrJGCjco1EohSCmZTE4pqVVJPLdmG8j3qO0txUtQQBrCZWGI/WtEh7LRg/u4/T/AJJ6Zo8393H6f3NS3sV21tsOn7cPT76ndxBXldf4qvB4+lq+suPvK7DxV+Dm/SVfXXnl64ewQhCy0xtMh+7rZ9Xr+ycvmWkM19OaX+D7X9Xr+ycvmSzHE/rWqi69qbC2bZwNFibaA0waz6TnXmlsgS0NYBIwBkk9Ua1jgohkJzUSntQIE4JSEAQgSpkPKZ67VdpKk7L7TPXar1NIE7SiUgKJWkUNMB8TZPJqesV59ei0wHxNk8l/rFefhby3csNvMmohLCFloqQBPAQgYQmKUlNlFMuoAT5QiEaMexLWbgkjHsS1nYBVPujJwSESlOSaVGgGoISFBKipX9gwzxjcIlRV+knHIa+pFVuKqPYaP+Dfv59ATQUvAI/dv335JrSu2tth05l5/T/LV7uIOJXZOKwfu5n0lX1yuMkrs/Fb4NZ5db2jl55euHrkIQstMjS7wfa/q9f2Tl8xU8JX07pd4Ptf1e0eycvmIHPtVGlarY8i5eNwG9c1XoAvb4EKu1yWsecd5TWtxRDwpWpieAiFlBSwlhBG/LtZ67VoNVFzfSz12q8FYEoQkBQqinpefirJ5L/WKwFu6YH4qyeS/wBZYN9by3csNvMlhEJC5JeWW0kprgkxQSgCE2Et5NvIFSBJKa5yFHX8exLVOCibn2KSpkEKIck1OIwTCVAFNcUpKai0l8XHDrGvzpK552CUAxh3JK4RHr+Aj+7T9P8AkmNTuAvBv3x9yY0rvrbYdOZef0++r3cQcSu0cVng2n5db2jlxYldp4q/BtPy63tHLzS9cPXIQhRpk6Wf9Ba/q9o9k5fMA19q+oNK/wDoLV9Xr+ycvl8nNUWK3Tdv9yc1JaGQ89noTmoiVgUiiCeHIh5ShMBTkA8YfaZ67FdhVYw+0z2jFbOtWBNYbOatUU29I4yZutGV57vFCbaaRY4td0gSDskda2eDuHKTbO1jmuDmuBcW+M1tTlWiSdsgjKNuKx7ZaeUqOeQBecTAyEmYH61IMrTE/FWTyX+ssJq3dMR8VZPJf6Vggree7lht5n8noammdiS8stpQU1xTbxQhQJSBFxKAgRRlS3EgpoGNPoUlQYBIWJS1A2cE0p7mqNwVASkSwkUE3i45dWabaM05owzg+ZFdVHq+AWzwb987zQVC1T8AeDvvX+gKqCuuvth05l5/T/LV7uISErtXFV4Mp+XW9q5cSeV2zip8GU/Lre1cvO9cPYIQhRplaVf9Davq9f2Tl8va19RaUNJsNqABJNCuAAJJJpOgAayvl0au9Bctg+MP61JKeCW1HnHf25JjHKonAQUoKcWohAngoa1OhA9ow7WeuxWqmZUDWYfaZ5nsU9Y84qwGgJQkBSyqiHSSmDTs0/Nd6Vmck3YtHSWpFOzeS70rINp6l0y3ccI+nmRWgKqXKWo+VDdWJdYBcmp0JIUUhKQBOIRCBAnAJE5EkhCUFKi6qLll4Qaxt1zA9syRgJOAz1SGxOYD3xi6U/8AZKNT+G+4dYdsGboGWDKjyBPTpsAJJKpXUw0ktKS2ng2pT6TThMnMAghrgSNjjd2XgRqKq3Fo2XhKpT1y3ZrGDmi6cxAqPjYXkjHFTvq0avSbybv6YDScSGjUMTTYJgNaxziSSis67htGxJaW4qcWF03WteSYAN04yJEAE5wSNoEqCs70Ij1HAXg771/oCpyrvAuHB/3r/QFQlddfbDpzLz+m+Wr3cQc4rt/FT4Mp+XW9q5cOLl3Liq8GUvLre1cvO9kPXoQhRTK1K80jauN6c8XLmvdVpjOSSBgd4GvrXZ02pTDhBEhB8q8J0Hh5wII1a/8AP+B1qGlXnPA7dX61/wDC7tpbxdMrAupCDnH5Lj3DOjtSi8hwiNcekd/edqoqNKlCpMvNzBj3e/AH8PWrtAzlj1a0ZPCeEEIagmbl2t9dqfVPOP61IpN5ruoA9l9g96LR0yqhpShMlOBQVtKv4Vl3P9IWItvSr+FZtzvSsaF0z3/xz09vMkhEJyIWHQyEQnwgBAyEkKQhMvBAhakhBqCc1G60t2oJJTgmMvO6LHu3NcfQE+pRqDNl3XznMZ65CWUWU4BVXVYzfTnqff8AUlPbRqO6Ie7yaVQjvICWUsJj2pBwXWPiVO00qW+bziphwE/XcHlVXO9nTCWqFlscyYcQDIInDnC67vGG7BWLPbqMRUYTliHHG7ecQNhcbjZya0EwSZSt0cB6VRg8lj3evUClZo5S1vqHcKVP/S5S0b1BjW2HmOvt5Q87aeaHEDMNvB0TjEHWsolSUrM1rDTBqFhN4tNR0XsMeZdOodyY6xUv5TO28/13FdNTP3e3+opy0tOcJzv+U3+P0bTcC4NGLjk0YuO5oxK71xZUHM4NpB7XNM1TDgWmDUcQYOOS4RTa1vRaxvksa30Bds4pHTwf97V/0lcneHtUIQooQhCAWNw9oxStLTeADtRWyhBwnSbQipZ3HmyzUfQR3BeSfZCwyJgd4G7dH4G7V9O2qxtqNLXgEFc40q4vC2alDLOESnLWVpzwP/Ovsd3TrTy2FJbuDyxxBF13m1R52t/D1qmyqWmDPUNewCdebBvv7FUXrO7Cp5H+5TSVzzim2e0AtqQJvMAEYY36b9eXNae8KpU4Skm7SrO3MIGHW6EFtOaqPL1j0aEeU9jfMCUvJ2g/yWdr3HzABBLpS6KNm+0sM2kbQtW1cFPqtaK1cuDZuhtNrQJOOOfeoGaMURmajvtAehq3OVs441DNdb2qJ3CgXoKfAVAfJA7y53pKnZZqbcqdMbmN9MLNtPKjhKeiCd2PoUzGV3dGlU/A4DvML1H7XGF4DIRMZmAIHWIUDrc2JvThOs4Xb/q4oMNvBVpObI3vpjzSSpGaPVTm+kO17vQ0DzrYNrExjM3e2+2n6XjuVc8J4SG6pxO1lR/+3HaoKrNGvnVe6mD53O9yss4Dpjx6x3OYwH8Lfeni1uJgDXBwJwDqM/2veeydSQisW5FpjWA3G5U+dlDuT3SNSCR3BtI9Jrn+XUqOy285PFjpNypUh13GnzuBUDaLy7PCZ6QOAfTdGBzutcI68YlHwK8iCfFLTzXnOm6nPOA2z+SLS2LXGAdHUCG7RkO3uUbrY0+NM7znc/8AYzvT2cAuLph2ZMQBm9z9RPzyMtQPUrVDRR5yY45azqDAMmj+Wzz7YApl1OEWgTBOBPc17v8AbPeEOt0GI1xn/U9v+jzr0ln0Dqu+S/tP9Q8YnU5w+0eqNazcWtY/Jx3DrmQAcye8nMyhTwNO3uJGAxLZ14E0J81V3cEnKViBg4YCebGJYwnMfOLh5l1Sz8VlQ9KB2k7dp6z3rTs3FS0dJw7APcotOMOs1V0gTkfGGsVQDgcudT/QMWKFieHuJa6CMDB11Kjo7nNXc6HFrQGZJWhQ0GszfElCnDLNwRVeYa3vIHvXauLfgp9nsQZUi8XvfhJEOiBJA2edbNDR+gzo02q+ymAIAgIHIQhAIQhAIQhAJCEqEHl9JdCadoBLQA/0rkWkGi1Sg4h7TG3XkRnuJ719CqlwlwTTrtLXtB60HzlZ6cDVmTO//M9kKzaOm7yj6SvbaT8Xj6RL6Qlv6zXkq3BtVznQw5659wVSlBVrRb7t4RMXtfzaJq/4W7R0XtDsm+Yn8lrWXi9tTgOkOsANOrXE4RgZkajGCFPFPr1DeDGzF6IDnZGlGA6nvP2eoqVtOreEggS3UBzeUee2aQaRtBkSuiUOKys7pOO4udGcjCYGOPVqWhZuKRozLe6ev0oU5JTs9QjF4m6Mnh2PJPaTzJ8ZzTIzjCYhPfwUXTicQRg1xz5Ia4HyROeTtoIXa7PxZUhm4laNDQGzN8WVFpwlvApJmHTN7xR8o+oBmdbiN0HA4KxQ0XJECmSIjEuMi7c8VrfF3beau/UdGLO3KmFcp8HU25MaOwIOD2fQyq4yKeZmbpmSQ7Mk6wDgMwCIWpZeLmuYhhblkGty8lojsy1RJXa20wMgE5ByahxWVXdIxlgXOOUxhPWe8rTsvFO0ZuaNwC6MhB42z8WdEZklaFDQWzN8SV6JCDMo6OUG5U29yuU7BTbkxo7Ap0IGhg2BOhCEAhCEAhCEAhCEAhCEAhCEAhCEAhCEAhCECOaDmq7eDqYxDG9yEIJm0QMgE6EqEAhCEAhCEAhCEAhCEAhCEAhCEAhCEAhCEAhCEAhCEAhCEAhCEH//2Q=="/>
          <p:cNvSpPr>
            <a:spLocks noChangeAspect="1" noChangeArrowheads="1"/>
          </p:cNvSpPr>
          <p:nvPr/>
        </p:nvSpPr>
        <p:spPr bwMode="auto">
          <a:xfrm>
            <a:off x="155575"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78854" name="Picture 6" descr="http://www.electronicacaribe.com/catalog/images/VSC.jpg"/>
          <p:cNvPicPr>
            <a:picLocks noChangeAspect="1" noChangeArrowheads="1"/>
          </p:cNvPicPr>
          <p:nvPr/>
        </p:nvPicPr>
        <p:blipFill>
          <a:blip r:embed="rId11" cstate="print"/>
          <a:srcRect/>
          <a:stretch>
            <a:fillRect/>
          </a:stretch>
        </p:blipFill>
        <p:spPr bwMode="auto">
          <a:xfrm>
            <a:off x="285720" y="1285860"/>
            <a:ext cx="2143107" cy="143658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0643"/>
            <a:ext cx="8472518" cy="5507249"/>
          </a:xfrm>
        </p:spPr>
        <p:txBody>
          <a:bodyPr>
            <a:noAutofit/>
          </a:bodyPr>
          <a:lstStyle/>
          <a:p>
            <a:pPr algn="just"/>
            <a:r>
              <a:rPr lang="es-ES" sz="2300" dirty="0" smtClean="0"/>
              <a:t>Para realizar el cableado estructurado del laboratorio de Instrumentación Biomédica es el estándar TIA/EIA 568B: </a:t>
            </a:r>
            <a:endParaRPr lang="es-EC" sz="2300" dirty="0" smtClean="0"/>
          </a:p>
          <a:p>
            <a:pPr lvl="1" algn="just"/>
            <a:r>
              <a:rPr lang="es-ES" dirty="0" smtClean="0"/>
              <a:t>La distancia horizontal máxima es de 90 metros independiente del cable utilizado, esta es la distancia desde el área de trabajo de telecomunicaciones hasta el cuarto de telecomunicaciones. </a:t>
            </a:r>
            <a:r>
              <a:rPr lang="es-EC" dirty="0" smtClean="0"/>
              <a:t>	</a:t>
            </a:r>
          </a:p>
          <a:p>
            <a:pPr lvl="1" algn="just"/>
            <a:r>
              <a:rPr lang="es-ES" dirty="0" smtClean="0"/>
              <a:t>El cable a utilizar es cable UTP de cuatro pares sólidos de 24 AWG que cumpla con los requerimientos de transmisión y desempeño del canal de comunicaciones establecidas en los estándares TIA/EIA 568 B.2 para categoría 5E, pero manteniendo en toda la instalación una homogeneidad en cuanto a la categoría de todos los elementos que integran el cableado estructurado.</a:t>
            </a:r>
            <a:endParaRPr lang="es-EC"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4356"/>
            <a:ext cx="8229600" cy="5292935"/>
          </a:xfrm>
        </p:spPr>
        <p:txBody>
          <a:bodyPr>
            <a:normAutofit/>
          </a:bodyPr>
          <a:lstStyle/>
          <a:p>
            <a:pPr lvl="1" algn="just"/>
            <a:r>
              <a:rPr lang="es-ES" dirty="0" smtClean="0"/>
              <a:t>La localización de todos los puntos de red serán acorde al mobiliario del área de trabajo.</a:t>
            </a:r>
            <a:endParaRPr lang="es-EC" dirty="0" smtClean="0"/>
          </a:p>
          <a:p>
            <a:pPr lvl="1" algn="just"/>
            <a:r>
              <a:rPr lang="es-ES" dirty="0" smtClean="0"/>
              <a:t>Las vías de acceso del cableado podrán ir por paredes, columnas, </a:t>
            </a:r>
            <a:r>
              <a:rPr lang="es-EC" dirty="0" smtClean="0"/>
              <a:t>techos y pisos.</a:t>
            </a:r>
          </a:p>
          <a:p>
            <a:pPr lvl="1" algn="just"/>
            <a:r>
              <a:rPr lang="es-EC" dirty="0" smtClean="0"/>
              <a:t>Se utilizaran patchcords para conectar los equipos de telecomunicaciones</a:t>
            </a:r>
            <a:r>
              <a:rPr lang="es-ES" dirty="0" smtClean="0"/>
              <a:t> cableado horizontal. Estos patchcords deberán tener la misma categoría que el cable horizontal.</a:t>
            </a:r>
            <a:endParaRPr lang="es-EC" dirty="0" smtClean="0"/>
          </a:p>
          <a:p>
            <a:pPr lvl="1" algn="just"/>
            <a:r>
              <a:rPr lang="es-EC" dirty="0" smtClean="0"/>
              <a:t>Distancia mínima desde el piso a los puntos de red, 30 cm.</a:t>
            </a:r>
          </a:p>
          <a:p>
            <a:pPr lvl="1" algn="just"/>
            <a:r>
              <a:rPr lang="es-EC" dirty="0" smtClean="0"/>
              <a:t>Las canaletas deben tener un espacio para prever futuras ampliaciones. </a:t>
            </a:r>
          </a:p>
          <a:p>
            <a:pPr algn="just"/>
            <a:endParaRPr lang="es-EC" sz="2300" dirty="0" smtClean="0"/>
          </a:p>
          <a:p>
            <a:pPr algn="just"/>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571480"/>
            <a:ext cx="8229600" cy="4525963"/>
          </a:xfrm>
        </p:spPr>
        <p:txBody>
          <a:bodyPr/>
          <a:lstStyle/>
          <a:p>
            <a:r>
              <a:rPr lang="en-US" dirty="0" smtClean="0"/>
              <a:t>Topologia tipo estrella</a:t>
            </a:r>
            <a:endParaRPr lang="es-EC" dirty="0"/>
          </a:p>
        </p:txBody>
      </p:sp>
      <p:pic>
        <p:nvPicPr>
          <p:cNvPr id="4" name="Imagen 39"/>
          <p:cNvPicPr/>
          <p:nvPr/>
        </p:nvPicPr>
        <p:blipFill>
          <a:blip r:embed="rId3" cstate="print"/>
          <a:srcRect l="14338" t="17689" r="13291" b="18396"/>
          <a:stretch>
            <a:fillRect/>
          </a:stretch>
        </p:blipFill>
        <p:spPr bwMode="auto">
          <a:xfrm>
            <a:off x="1884328" y="1357298"/>
            <a:ext cx="597382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4525963"/>
          </a:xfrm>
        </p:spPr>
        <p:txBody>
          <a:bodyPr/>
          <a:lstStyle/>
          <a:p>
            <a:r>
              <a:rPr lang="en-US" dirty="0" smtClean="0"/>
              <a:t>Ubicación de los puntos </a:t>
            </a:r>
            <a:r>
              <a:rPr lang="es-EC" dirty="0" smtClean="0"/>
              <a:t>de</a:t>
            </a:r>
            <a:r>
              <a:rPr lang="en-US" dirty="0" smtClean="0"/>
              <a:t> red</a:t>
            </a:r>
            <a:endParaRPr lang="es-EC" dirty="0"/>
          </a:p>
        </p:txBody>
      </p:sp>
      <p:pic>
        <p:nvPicPr>
          <p:cNvPr id="4" name="Imagen 22"/>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29573" b="25590"/>
          <a:stretch/>
        </p:blipFill>
        <p:spPr bwMode="auto">
          <a:xfrm>
            <a:off x="1428728" y="1214422"/>
            <a:ext cx="6429420" cy="4463373"/>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1480"/>
            <a:ext cx="8229600" cy="4525963"/>
          </a:xfrm>
        </p:spPr>
        <p:txBody>
          <a:bodyPr/>
          <a:lstStyle/>
          <a:p>
            <a:r>
              <a:rPr lang="en-US" dirty="0" smtClean="0"/>
              <a:t>Ubicación del rack</a:t>
            </a:r>
            <a:endParaRPr lang="es-EC" dirty="0"/>
          </a:p>
        </p:txBody>
      </p:sp>
      <p:pic>
        <p:nvPicPr>
          <p:cNvPr id="4" name="Imagen 26" descr="C:\Users\marjo\AppData\Local\Temp\red9.JPG"/>
          <p:cNvPicPr/>
          <p:nvPr/>
        </p:nvPicPr>
        <p:blipFill>
          <a:blip r:embed="rId3" cstate="print"/>
          <a:srcRect l="17752" r="13561" b="10545"/>
          <a:stretch>
            <a:fillRect/>
          </a:stretch>
        </p:blipFill>
        <p:spPr bwMode="auto">
          <a:xfrm>
            <a:off x="1785918" y="1714488"/>
            <a:ext cx="5286412"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4525963"/>
          </a:xfrm>
        </p:spPr>
        <p:txBody>
          <a:bodyPr/>
          <a:lstStyle/>
          <a:p>
            <a:r>
              <a:rPr lang="es-EC" dirty="0" smtClean="0"/>
              <a:t>Trayecto de las canaletas</a:t>
            </a:r>
            <a:endParaRPr lang="es-EC" dirty="0"/>
          </a:p>
        </p:txBody>
      </p:sp>
      <p:pic>
        <p:nvPicPr>
          <p:cNvPr id="7" name="Imagen 27" descr="C:\Users\marjo\AppData\Local\Temp\red7.JPG"/>
          <p:cNvPicPr/>
          <p:nvPr/>
        </p:nvPicPr>
        <p:blipFill>
          <a:blip r:embed="rId2" cstate="print"/>
          <a:srcRect/>
          <a:stretch>
            <a:fillRect/>
          </a:stretch>
        </p:blipFill>
        <p:spPr bwMode="auto">
          <a:xfrm>
            <a:off x="428596" y="857232"/>
            <a:ext cx="5000660" cy="2643206"/>
          </a:xfrm>
          <a:prstGeom prst="rect">
            <a:avLst/>
          </a:prstGeom>
          <a:noFill/>
          <a:ln w="9525">
            <a:noFill/>
            <a:miter lim="800000"/>
            <a:headEnd/>
            <a:tailEnd/>
          </a:ln>
        </p:spPr>
      </p:pic>
      <p:pic>
        <p:nvPicPr>
          <p:cNvPr id="8" name="Imagen 26" descr="C:\Users\marjo\AppData\Local\Temp\red8.JPG"/>
          <p:cNvPicPr/>
          <p:nvPr/>
        </p:nvPicPr>
        <p:blipFill>
          <a:blip r:embed="rId3" cstate="print"/>
          <a:srcRect/>
          <a:stretch>
            <a:fillRect/>
          </a:stretch>
        </p:blipFill>
        <p:spPr bwMode="auto">
          <a:xfrm>
            <a:off x="3500462" y="3714752"/>
            <a:ext cx="5500694" cy="2719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525963"/>
          </a:xfrm>
        </p:spPr>
        <p:txBody>
          <a:bodyPr>
            <a:normAutofit/>
          </a:bodyPr>
          <a:lstStyle/>
          <a:p>
            <a:pPr algn="just"/>
            <a:r>
              <a:rPr lang="es-ES" sz="2200" dirty="0" smtClean="0"/>
              <a:t>Para realizar el análisis de la acometida eléctrica que se necesita para el laboratorio de Instrumentación Biomédica, es necesario determinar el valor de voltaje y corriente que requieren los equipos para su correcto funcionamiento.</a:t>
            </a:r>
          </a:p>
          <a:p>
            <a:pPr algn="just"/>
            <a:endParaRPr lang="es-EC" sz="2200" dirty="0" smtClean="0"/>
          </a:p>
          <a:p>
            <a:pPr algn="just">
              <a:buNone/>
            </a:pPr>
            <a:endParaRPr lang="es-EC" sz="2200" dirty="0"/>
          </a:p>
        </p:txBody>
      </p:sp>
      <p:sp>
        <p:nvSpPr>
          <p:cNvPr id="4" name="Title 2"/>
          <p:cNvSpPr>
            <a:spLocks noGrp="1"/>
          </p:cNvSpPr>
          <p:nvPr>
            <p:ph type="title"/>
          </p:nvPr>
        </p:nvSpPr>
        <p:spPr/>
        <p:txBody>
          <a:bodyPr>
            <a:normAutofit/>
          </a:bodyPr>
          <a:lstStyle/>
          <a:p>
            <a:r>
              <a:rPr lang="es-ES" dirty="0" smtClean="0"/>
              <a:t>ACOMETIDA ELÉCTRICA </a:t>
            </a:r>
            <a:endParaRPr lang="es-EC" dirty="0"/>
          </a:p>
        </p:txBody>
      </p:sp>
      <p:pic>
        <p:nvPicPr>
          <p:cNvPr id="129026" name="Picture 2"/>
          <p:cNvPicPr>
            <a:picLocks noChangeAspect="1" noChangeArrowheads="1"/>
          </p:cNvPicPr>
          <p:nvPr/>
        </p:nvPicPr>
        <p:blipFill>
          <a:blip r:embed="rId3" cstate="print"/>
          <a:srcRect l="29297" t="31812" r="25000" b="38303"/>
          <a:stretch>
            <a:fillRect/>
          </a:stretch>
        </p:blipFill>
        <p:spPr bwMode="auto">
          <a:xfrm>
            <a:off x="1571604" y="3058986"/>
            <a:ext cx="6143636" cy="2441716"/>
          </a:xfrm>
          <a:prstGeom prst="rect">
            <a:avLst/>
          </a:prstGeom>
          <a:noFill/>
          <a:ln w="9525">
            <a:noFill/>
            <a:miter lim="800000"/>
            <a:headEnd/>
            <a:tailEnd/>
          </a:ln>
          <a:effectLst/>
        </p:spPr>
      </p:pic>
      <p:sp>
        <p:nvSpPr>
          <p:cNvPr id="6" name="Content Placeholder 1"/>
          <p:cNvSpPr txBox="1">
            <a:spLocks/>
          </p:cNvSpPr>
          <p:nvPr/>
        </p:nvSpPr>
        <p:spPr>
          <a:xfrm>
            <a:off x="3500430" y="5572140"/>
            <a:ext cx="5357850" cy="928694"/>
          </a:xfrm>
          <a:prstGeom prst="rect">
            <a:avLst/>
          </a:prstGeom>
        </p:spPr>
        <p:txBody>
          <a:bodyPr vert="horz">
            <a:normAutofit fontScale="85000" lnSpcReduction="20000"/>
          </a:bodyPr>
          <a:lstStyle/>
          <a:p>
            <a:pPr algn="just">
              <a:defRPr/>
            </a:pPr>
            <a:r>
              <a:rPr lang="es-ES" sz="2000" dirty="0" smtClean="0"/>
              <a:t>Se determina que las líneas de suministro eléctrico hacia el laboratorio deben ser dimensionadas por encima de la corriente normal de consumo de los equipos.</a:t>
            </a:r>
            <a:endParaRPr lang="es-EC" sz="2000" dirty="0" smtClean="0"/>
          </a:p>
          <a:p>
            <a:pPr algn="just"/>
            <a:endParaRPr lang="es-EC" sz="2000"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s-AR" dirty="0" smtClean="0"/>
              <a:t>Es una disciplina que se basa en la aplicación de los avances de la ciencia, la tecnología, la biología, la medicina y la ingeniería para resolver problemas </a:t>
            </a:r>
            <a:r>
              <a:rPr lang="es-ES" dirty="0" smtClean="0"/>
              <a:t>en el cuidado de la salud y medicina</a:t>
            </a:r>
            <a:r>
              <a:rPr lang="es-AR" dirty="0" smtClean="0"/>
              <a:t>. Ayudando a facilitar y mejorar la atención en la salud ya que aplica los principios y métodos de la ingeniería con el objetivo de atender importantes retos en el sector de la salud.</a:t>
            </a:r>
            <a:endParaRPr lang="en-US" dirty="0"/>
          </a:p>
        </p:txBody>
      </p:sp>
      <p:sp>
        <p:nvSpPr>
          <p:cNvPr id="3" name="Title 2"/>
          <p:cNvSpPr>
            <a:spLocks noGrp="1"/>
          </p:cNvSpPr>
          <p:nvPr>
            <p:ph type="title"/>
          </p:nvPr>
        </p:nvSpPr>
        <p:spPr/>
        <p:txBody>
          <a:bodyPr/>
          <a:lstStyle/>
          <a:p>
            <a:r>
              <a:rPr lang="es-EC" dirty="0" smtClean="0"/>
              <a:t>¿Qué es la Biomédica?</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857232"/>
            <a:ext cx="4000528" cy="2714644"/>
          </a:xfrm>
        </p:spPr>
        <p:txBody>
          <a:bodyPr>
            <a:normAutofit/>
          </a:bodyPr>
          <a:lstStyle/>
          <a:p>
            <a:pPr algn="just"/>
            <a:r>
              <a:rPr lang="es-ES" dirty="0" smtClean="0"/>
              <a:t>Según la norma NTC 2050 señala que cada tomacorriente debe estar a una distancia de 1.80 metros. </a:t>
            </a:r>
            <a:endParaRPr lang="es-EC" dirty="0"/>
          </a:p>
        </p:txBody>
      </p:sp>
      <p:pic>
        <p:nvPicPr>
          <p:cNvPr id="4" name="Imagen 42"/>
          <p:cNvPicPr/>
          <p:nvPr/>
        </p:nvPicPr>
        <p:blipFill>
          <a:blip r:embed="rId3" cstate="print"/>
          <a:srcRect l="35347" t="11236" r="33063" b="2809"/>
          <a:stretch>
            <a:fillRect/>
          </a:stretch>
        </p:blipFill>
        <p:spPr bwMode="auto">
          <a:xfrm>
            <a:off x="4929190" y="214290"/>
            <a:ext cx="4143404"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643182"/>
            <a:ext cx="8572560" cy="1643074"/>
          </a:xfrm>
        </p:spPr>
        <p:txBody>
          <a:bodyPr>
            <a:noAutofit/>
          </a:bodyPr>
          <a:lstStyle/>
          <a:p>
            <a:pPr algn="ctr"/>
            <a:r>
              <a:rPr lang="es-EC" sz="3500" dirty="0" smtClean="0"/>
              <a:t>DISEÑO DEL EQUIPAMIENTO TECNOLOGICO</a:t>
            </a:r>
            <a:endParaRPr lang="es-EC" sz="35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90878"/>
          </a:xfrm>
        </p:spPr>
        <p:txBody>
          <a:bodyPr>
            <a:normAutofit fontScale="92500" lnSpcReduction="10000"/>
          </a:bodyPr>
          <a:lstStyle/>
          <a:p>
            <a:pPr algn="just"/>
            <a:r>
              <a:rPr lang="es-EC" b="1" dirty="0" smtClean="0"/>
              <a:t>Computadoras de escritorio: </a:t>
            </a:r>
          </a:p>
          <a:p>
            <a:pPr lvl="1" algn="just"/>
            <a:r>
              <a:rPr lang="es-EC" dirty="0" smtClean="0"/>
              <a:t>Es necesario ya que </a:t>
            </a:r>
            <a:r>
              <a:rPr lang="es-ES" dirty="0" smtClean="0"/>
              <a:t>para las prácticas de la materia de Instrumentación Biomédica se va a utilizar lo siguiente: Fluid Sim, base de datos de Physionet, Matlab, software para adquirir señales bioeléctricas.</a:t>
            </a:r>
          </a:p>
          <a:p>
            <a:pPr lvl="1" algn="just"/>
            <a:r>
              <a:rPr lang="es-ES" sz="2400" dirty="0" smtClean="0"/>
              <a:t>Tomando en cuenta el procesamiento que se va a realizar en el desarrollo de prácticas e investigaciones relacionadas con la Instrumentación Biomédica, se ha determinado que el procesador debe ser mínimo Core i5, velocidad mínima de 2.4GHz, memoria RAM mínima de 4Gb ya que permitirá ejecutar más programas de manera simultánea, mejorar la velocidad y el rendimiento del sistema y mínimo un disco duro de 500Gb. </a:t>
            </a:r>
            <a:endParaRPr lang="en-US" sz="2400" dirty="0" smtClean="0"/>
          </a:p>
          <a:p>
            <a:pPr lvl="1" algn="just"/>
            <a:endParaRPr lang="es-ES" dirty="0" smtClean="0"/>
          </a:p>
          <a:p>
            <a:pPr algn="just">
              <a:buNone/>
            </a:pPr>
            <a:endParaRPr lang="es-EC" sz="2800" dirty="0" smtClean="0"/>
          </a:p>
          <a:p>
            <a:pPr lvl="1" algn="just"/>
            <a:endParaRPr lang="es-EC" dirty="0" smtClean="0"/>
          </a:p>
        </p:txBody>
      </p:sp>
      <p:sp>
        <p:nvSpPr>
          <p:cNvPr id="3" name="Title 2"/>
          <p:cNvSpPr>
            <a:spLocks noGrp="1"/>
          </p:cNvSpPr>
          <p:nvPr>
            <p:ph type="title"/>
          </p:nvPr>
        </p:nvSpPr>
        <p:spPr/>
        <p:txBody>
          <a:bodyPr>
            <a:normAutofit fontScale="90000"/>
          </a:bodyPr>
          <a:lstStyle/>
          <a:p>
            <a:r>
              <a:rPr lang="es-EC" dirty="0" smtClean="0"/>
              <a:t>Requerimientos equipos informáticos</a:t>
            </a:r>
            <a:endParaRPr lang="es-EC"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4525963"/>
          </a:xfrm>
        </p:spPr>
        <p:txBody>
          <a:bodyPr>
            <a:noAutofit/>
          </a:bodyPr>
          <a:lstStyle/>
          <a:p>
            <a:pPr lvl="1" algn="just"/>
            <a:r>
              <a:rPr lang="es-ES" sz="2200" dirty="0" smtClean="0"/>
              <a:t>Procesador Intel Core i5, 2.4GHz</a:t>
            </a:r>
            <a:endParaRPr lang="es-EC" sz="2200" dirty="0" smtClean="0"/>
          </a:p>
          <a:p>
            <a:pPr lvl="1" algn="just"/>
            <a:r>
              <a:rPr lang="es-ES" sz="2200" dirty="0" smtClean="0"/>
              <a:t>4Gb de memoria RAM</a:t>
            </a:r>
            <a:endParaRPr lang="es-EC" sz="2200" dirty="0" smtClean="0"/>
          </a:p>
          <a:p>
            <a:pPr lvl="1" algn="just"/>
            <a:r>
              <a:rPr lang="es-ES" sz="2200" dirty="0" smtClean="0"/>
              <a:t>Disco duro de 500Gb</a:t>
            </a:r>
            <a:endParaRPr lang="es-EC" sz="2200" dirty="0" smtClean="0"/>
          </a:p>
          <a:p>
            <a:pPr lvl="1" algn="just"/>
            <a:r>
              <a:rPr lang="es-ES" sz="2200" dirty="0" smtClean="0"/>
              <a:t>DVD Writer</a:t>
            </a:r>
            <a:endParaRPr lang="es-EC" sz="2200" dirty="0" smtClean="0"/>
          </a:p>
          <a:p>
            <a:pPr lvl="1" algn="just"/>
            <a:r>
              <a:rPr lang="es-ES" sz="2200" dirty="0" smtClean="0"/>
              <a:t>Lector de tarjetas</a:t>
            </a:r>
            <a:endParaRPr lang="es-EC" sz="2200" dirty="0" smtClean="0"/>
          </a:p>
          <a:p>
            <a:pPr lvl="1" algn="just"/>
            <a:r>
              <a:rPr lang="es-ES" sz="2200" dirty="0" smtClean="0"/>
              <a:t>Teclado</a:t>
            </a:r>
            <a:endParaRPr lang="es-EC" sz="2200" dirty="0" smtClean="0"/>
          </a:p>
          <a:p>
            <a:pPr lvl="1" algn="just"/>
            <a:r>
              <a:rPr lang="es-ES" sz="2200" dirty="0" smtClean="0"/>
              <a:t>Mouse</a:t>
            </a:r>
            <a:endParaRPr lang="es-EC" sz="2200" dirty="0" smtClean="0"/>
          </a:p>
          <a:p>
            <a:pPr lvl="1" algn="just"/>
            <a:r>
              <a:rPr lang="es-ES" sz="2200" dirty="0" smtClean="0"/>
              <a:t>Mínimo 4 entradas USB</a:t>
            </a:r>
            <a:endParaRPr lang="es-EC" sz="2200" dirty="0" smtClean="0"/>
          </a:p>
          <a:p>
            <a:pPr lvl="1" algn="just"/>
            <a:r>
              <a:rPr lang="es-ES" sz="2200" dirty="0" smtClean="0"/>
              <a:t>Salida de video VGA</a:t>
            </a:r>
            <a:endParaRPr lang="es-EC" sz="2200" dirty="0" smtClean="0"/>
          </a:p>
          <a:p>
            <a:pPr lvl="1" algn="just"/>
            <a:r>
              <a:rPr lang="es-ES" sz="2200" dirty="0" smtClean="0"/>
              <a:t>Puerto serial	</a:t>
            </a:r>
            <a:endParaRPr lang="es-EC" sz="2200" dirty="0" smtClean="0"/>
          </a:p>
          <a:p>
            <a:pPr lvl="1" algn="just"/>
            <a:r>
              <a:rPr lang="es-ES" sz="2200" dirty="0" smtClean="0"/>
              <a:t>Monitor LCD de 18.5”  </a:t>
            </a:r>
            <a:endParaRPr lang="es-EC" sz="2200" dirty="0" smtClean="0"/>
          </a:p>
          <a:p>
            <a:pPr algn="just"/>
            <a:endParaRPr lang="es-EC" sz="2600" dirty="0"/>
          </a:p>
        </p:txBody>
      </p:sp>
      <p:pic>
        <p:nvPicPr>
          <p:cNvPr id="99330" name="Picture 2" descr="http://t0.gstatic.com/images?q=tbn:ANd9GcR27GYACj0nIX5h5mZRHJBuvxIs-dIP1QX-lIlfg2Zlxqmz1AgJ"/>
          <p:cNvPicPr>
            <a:picLocks noChangeAspect="1" noChangeArrowheads="1"/>
          </p:cNvPicPr>
          <p:nvPr/>
        </p:nvPicPr>
        <p:blipFill>
          <a:blip r:embed="rId3" cstate="print"/>
          <a:srcRect/>
          <a:stretch>
            <a:fillRect/>
          </a:stretch>
        </p:blipFill>
        <p:spPr bwMode="auto">
          <a:xfrm>
            <a:off x="5643570" y="2143116"/>
            <a:ext cx="2714627" cy="2097182"/>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90878"/>
          </a:xfrm>
        </p:spPr>
        <p:txBody>
          <a:bodyPr>
            <a:normAutofit/>
          </a:bodyPr>
          <a:lstStyle/>
          <a:p>
            <a:pPr algn="just"/>
            <a:r>
              <a:rPr lang="es-EC" b="1" dirty="0" smtClean="0"/>
              <a:t>Computadora portátil:</a:t>
            </a:r>
          </a:p>
          <a:p>
            <a:pPr lvl="1" algn="just"/>
            <a:r>
              <a:rPr lang="es-ES" sz="2400" dirty="0" smtClean="0"/>
              <a:t>Siendo el profesor quien va a dictar la materia de Instrumentación Biomédica y dirigir las prácticas en el laboratorio, es necesario que disponga de una computadora que le permita preparar sus clases en la oficina e impartir la materia en el aula y en el laboratorio.</a:t>
            </a:r>
          </a:p>
          <a:p>
            <a:pPr lvl="1" algn="just"/>
            <a:r>
              <a:rPr lang="es-ES" dirty="0" smtClean="0"/>
              <a:t>Procesador mínimo Core i5, velocidad mínima de 2.4Ghz, memoria RAM mínima de 4GB y mínimo un disco duro de 500GB y tener conexión inalámbrica </a:t>
            </a:r>
          </a:p>
          <a:p>
            <a:pPr algn="just">
              <a:buNone/>
            </a:pPr>
            <a:endParaRPr lang="es-EC" sz="2800" dirty="0" smtClean="0"/>
          </a:p>
          <a:p>
            <a:pPr lvl="1" algn="just"/>
            <a:endParaRPr lang="es-EC" dirty="0" smtClean="0"/>
          </a:p>
        </p:txBody>
      </p:sp>
      <p:sp>
        <p:nvSpPr>
          <p:cNvPr id="3" name="Title 2"/>
          <p:cNvSpPr>
            <a:spLocks noGrp="1"/>
          </p:cNvSpPr>
          <p:nvPr>
            <p:ph type="title"/>
          </p:nvPr>
        </p:nvSpPr>
        <p:spPr/>
        <p:txBody>
          <a:bodyPr>
            <a:normAutofit fontScale="90000"/>
          </a:bodyPr>
          <a:lstStyle/>
          <a:p>
            <a:r>
              <a:rPr lang="es-EC" dirty="0" smtClean="0"/>
              <a:t>Requerimientos equipos informáticos</a:t>
            </a:r>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s-ES" dirty="0" smtClean="0"/>
              <a:t>Procesador Intel Core i5, 2.4GhZ</a:t>
            </a:r>
            <a:endParaRPr lang="es-EC" dirty="0" smtClean="0"/>
          </a:p>
          <a:p>
            <a:pPr lvl="1"/>
            <a:r>
              <a:rPr lang="es-ES" dirty="0" smtClean="0"/>
              <a:t>Pantalla 14”</a:t>
            </a:r>
            <a:endParaRPr lang="es-EC" dirty="0" smtClean="0"/>
          </a:p>
          <a:p>
            <a:pPr lvl="1"/>
            <a:r>
              <a:rPr lang="es-ES" dirty="0" smtClean="0"/>
              <a:t>Memoria RAM 4GB</a:t>
            </a:r>
            <a:endParaRPr lang="es-EC" dirty="0" smtClean="0"/>
          </a:p>
          <a:p>
            <a:pPr lvl="1"/>
            <a:r>
              <a:rPr lang="es-ES" dirty="0" smtClean="0"/>
              <a:t>Disco duro 600GB</a:t>
            </a:r>
            <a:endParaRPr lang="es-EC" dirty="0" smtClean="0"/>
          </a:p>
          <a:p>
            <a:pPr lvl="1"/>
            <a:r>
              <a:rPr lang="es-ES" dirty="0" smtClean="0"/>
              <a:t>Tarjeta de video 1Gb o más</a:t>
            </a:r>
            <a:endParaRPr lang="es-EC" dirty="0" smtClean="0"/>
          </a:p>
          <a:p>
            <a:pPr lvl="1"/>
            <a:r>
              <a:rPr lang="es-ES" dirty="0" smtClean="0"/>
              <a:t>Wireless 802.11b/g</a:t>
            </a:r>
            <a:endParaRPr lang="es-EC" dirty="0" smtClean="0"/>
          </a:p>
          <a:p>
            <a:pPr>
              <a:buNone/>
            </a:pPr>
            <a:endParaRPr lang="es-EC" dirty="0" smtClean="0"/>
          </a:p>
          <a:p>
            <a:endParaRPr lang="es-EC" dirty="0"/>
          </a:p>
        </p:txBody>
      </p:sp>
      <p:pic>
        <p:nvPicPr>
          <p:cNvPr id="95234" name="Picture 2" descr="http://t0.gstatic.com/images?q=tbn:ANd9GcSDKr2HLf3gA5OCoQRhKnbseuPTOeCUazDmBO0z61vGzpzIAcBo"/>
          <p:cNvPicPr>
            <a:picLocks noChangeAspect="1" noChangeArrowheads="1"/>
          </p:cNvPicPr>
          <p:nvPr/>
        </p:nvPicPr>
        <p:blipFill>
          <a:blip r:embed="rId3" cstate="print"/>
          <a:srcRect/>
          <a:stretch>
            <a:fillRect/>
          </a:stretch>
        </p:blipFill>
        <p:spPr bwMode="auto">
          <a:xfrm>
            <a:off x="5429256" y="3214686"/>
            <a:ext cx="2824165" cy="211539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90878"/>
          </a:xfrm>
        </p:spPr>
        <p:txBody>
          <a:bodyPr>
            <a:normAutofit/>
          </a:bodyPr>
          <a:lstStyle/>
          <a:p>
            <a:pPr algn="just"/>
            <a:r>
              <a:rPr lang="es-EC" b="1" dirty="0" smtClean="0"/>
              <a:t>Impresora multifunción:</a:t>
            </a:r>
          </a:p>
          <a:p>
            <a:pPr lvl="1" algn="just"/>
            <a:r>
              <a:rPr lang="es-ES" sz="2400" dirty="0" smtClean="0"/>
              <a:t>Para la materia de Instrumentación Biomédica, se va a trabajar con varias imágenes del cuerpo humano por lo cual se necesita tener una buena resolución, por este motivo se requiere una impresora multifunciones que tenga una resolución de impresión en negro mínimo de 2400x1200ppp, para impresión a color mínimo de 4800x1220ppp; adicionalmente, que permita aumentar y disminuir la imagen en un rango mínimo de 25-400%</a:t>
            </a:r>
            <a:endParaRPr lang="es-EC" sz="2800" dirty="0" smtClean="0"/>
          </a:p>
          <a:p>
            <a:pPr lvl="1" algn="just"/>
            <a:endParaRPr lang="es-EC" dirty="0" smtClean="0"/>
          </a:p>
        </p:txBody>
      </p:sp>
      <p:sp>
        <p:nvSpPr>
          <p:cNvPr id="3" name="Title 2"/>
          <p:cNvSpPr>
            <a:spLocks noGrp="1"/>
          </p:cNvSpPr>
          <p:nvPr>
            <p:ph type="title"/>
          </p:nvPr>
        </p:nvSpPr>
        <p:spPr/>
        <p:txBody>
          <a:bodyPr>
            <a:normAutofit fontScale="90000"/>
          </a:bodyPr>
          <a:lstStyle/>
          <a:p>
            <a:r>
              <a:rPr lang="es-EC" dirty="0" smtClean="0"/>
              <a:t>Requerimientos equipos </a:t>
            </a:r>
            <a:r>
              <a:rPr lang="es-EC" dirty="0" err="1" smtClean="0"/>
              <a:t>informaticos</a:t>
            </a:r>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64957"/>
            <a:ext cx="8401080" cy="5793001"/>
          </a:xfrm>
        </p:spPr>
        <p:txBody>
          <a:bodyPr>
            <a:noAutofit/>
          </a:bodyPr>
          <a:lstStyle/>
          <a:p>
            <a:pPr lvl="1" algn="just"/>
            <a:r>
              <a:rPr lang="es-ES" sz="1900" dirty="0" smtClean="0"/>
              <a:t>Multifunción inyección </a:t>
            </a:r>
            <a:endParaRPr lang="es-EC" sz="1900" dirty="0" smtClean="0"/>
          </a:p>
          <a:p>
            <a:pPr lvl="1" algn="just"/>
            <a:r>
              <a:rPr lang="es-ES" sz="1900" dirty="0" smtClean="0"/>
              <a:t>Pantalla táctil</a:t>
            </a:r>
            <a:endParaRPr lang="es-EC" sz="1900" dirty="0" smtClean="0"/>
          </a:p>
          <a:p>
            <a:pPr lvl="1" algn="just"/>
            <a:r>
              <a:rPr lang="es-ES" sz="1900" dirty="0" smtClean="0"/>
              <a:t>Función: copia en color, impresión en color, digitalización en color y fax</a:t>
            </a:r>
            <a:endParaRPr lang="es-EC" sz="1900" dirty="0" smtClean="0"/>
          </a:p>
          <a:p>
            <a:pPr lvl="1" algn="just"/>
            <a:r>
              <a:rPr lang="es-ES" sz="1900" dirty="0" smtClean="0"/>
              <a:t>Velocidad de impresión mínima (Normal, Negro): Hasta 16 ppm</a:t>
            </a:r>
            <a:endParaRPr lang="es-EC" sz="1900" dirty="0" smtClean="0"/>
          </a:p>
          <a:p>
            <a:pPr lvl="1" algn="just"/>
            <a:r>
              <a:rPr lang="es-ES" sz="1900" dirty="0" smtClean="0"/>
              <a:t>Velocidad de impresión mínima (Normal, Color): Hasta 10 ppm</a:t>
            </a:r>
            <a:endParaRPr lang="es-EC" sz="1900" dirty="0" smtClean="0"/>
          </a:p>
          <a:p>
            <a:pPr lvl="1" algn="just"/>
            <a:r>
              <a:rPr lang="es-ES" sz="1900" dirty="0" smtClean="0"/>
              <a:t>Velocidad de copiado mínima (Normal, Negro): Hasta 15 ppm</a:t>
            </a:r>
            <a:endParaRPr lang="es-EC" sz="1900" dirty="0" smtClean="0"/>
          </a:p>
          <a:p>
            <a:pPr lvl="1" algn="just"/>
            <a:r>
              <a:rPr lang="es-ES" sz="1900" dirty="0" smtClean="0"/>
              <a:t>Velocidad de copiado mínima (Normal, Color): Hasta 8 </a:t>
            </a:r>
            <a:r>
              <a:rPr lang="es-ES" sz="1900" dirty="0" err="1" smtClean="0"/>
              <a:t>cpm</a:t>
            </a:r>
            <a:endParaRPr lang="es-EC" sz="1900" dirty="0" smtClean="0"/>
          </a:p>
          <a:p>
            <a:pPr lvl="1" algn="just"/>
            <a:r>
              <a:rPr lang="es-ES" sz="1900" dirty="0" smtClean="0"/>
              <a:t>Resolución de impresión en negro: Mínimo 2400 x 1200 </a:t>
            </a:r>
            <a:r>
              <a:rPr lang="es-ES" sz="1900" dirty="0" err="1" smtClean="0"/>
              <a:t>ppp</a:t>
            </a:r>
            <a:endParaRPr lang="es-EC" sz="1900" dirty="0" smtClean="0"/>
          </a:p>
          <a:p>
            <a:pPr lvl="1" algn="just"/>
            <a:r>
              <a:rPr lang="es-ES" sz="1900" dirty="0" smtClean="0"/>
              <a:t>Resolución de impresión en color: Mínimo 4800 x 1200 </a:t>
            </a:r>
            <a:r>
              <a:rPr lang="es-ES" sz="1900" dirty="0" err="1" smtClean="0"/>
              <a:t>ppp</a:t>
            </a:r>
            <a:endParaRPr lang="es-EC" sz="1900" dirty="0" smtClean="0"/>
          </a:p>
          <a:p>
            <a:pPr lvl="1" algn="just"/>
            <a:r>
              <a:rPr lang="es-ES" sz="1900" dirty="0" smtClean="0"/>
              <a:t>Puertos estándar </a:t>
            </a:r>
            <a:r>
              <a:rPr lang="es-ES" sz="1900" dirty="0" err="1" smtClean="0"/>
              <a:t>Fast</a:t>
            </a:r>
            <a:r>
              <a:rPr lang="es-ES" sz="1900" dirty="0" smtClean="0"/>
              <a:t> Ethernet</a:t>
            </a:r>
            <a:endParaRPr lang="es-EC" sz="1900" dirty="0" smtClean="0"/>
          </a:p>
          <a:p>
            <a:pPr lvl="1" algn="just"/>
            <a:r>
              <a:rPr lang="es-ES" sz="1900" dirty="0" smtClean="0"/>
              <a:t>Puerto USB 2.0 	</a:t>
            </a:r>
            <a:endParaRPr lang="es-EC" sz="1900" dirty="0" smtClean="0"/>
          </a:p>
          <a:p>
            <a:pPr lvl="1" algn="just"/>
            <a:r>
              <a:rPr lang="es-ES" sz="1900" dirty="0" smtClean="0"/>
              <a:t>Wireless 802.11b/g/n inalámbrico</a:t>
            </a:r>
            <a:endParaRPr lang="es-EC" sz="1900" dirty="0" smtClean="0"/>
          </a:p>
          <a:p>
            <a:pPr lvl="1" algn="just"/>
            <a:r>
              <a:rPr lang="es-ES" sz="1900" dirty="0" smtClean="0"/>
              <a:t>Lector de tarjetas de memoria</a:t>
            </a:r>
            <a:endParaRPr lang="es-EC" sz="1900" dirty="0" smtClean="0"/>
          </a:p>
          <a:p>
            <a:pPr lvl="1" algn="just"/>
            <a:r>
              <a:rPr lang="es-ES" sz="1900" dirty="0" smtClean="0"/>
              <a:t>Rango de reducción/aumento 25 - 400 %</a:t>
            </a:r>
            <a:endParaRPr lang="es-EC" sz="1900" dirty="0" smtClean="0"/>
          </a:p>
          <a:p>
            <a:pPr lvl="1" algn="just"/>
            <a:r>
              <a:rPr lang="es-ES" sz="1900" dirty="0" smtClean="0"/>
              <a:t>Ciclo de explotación mensual máximo: Hasta 10000 páginas por mes</a:t>
            </a:r>
            <a:endParaRPr lang="es-EC" sz="19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S" dirty="0" smtClean="0"/>
              <a:t>La parte técnica es muy elemental en el laboratorio ya que permitirá analizar el comportamiento de los sistemas fisiológicos del cuerpo humano y medir los principales parámetros de cada uno de ellos y tener una idea básica de los principios de funcionamiento de cada uno de los equipos.</a:t>
            </a:r>
            <a:endParaRPr lang="es-EC" dirty="0" smtClean="0"/>
          </a:p>
          <a:p>
            <a:pPr algn="just"/>
            <a:endParaRPr lang="es-EC" dirty="0" smtClean="0"/>
          </a:p>
          <a:p>
            <a:pPr>
              <a:buNone/>
            </a:pPr>
            <a:endParaRPr lang="es-EC" dirty="0" smtClean="0"/>
          </a:p>
          <a:p>
            <a:endParaRPr lang="es-EC"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507249"/>
          </a:xfrm>
        </p:spPr>
        <p:txBody>
          <a:bodyPr/>
          <a:lstStyle/>
          <a:p>
            <a:pPr algn="just"/>
            <a:r>
              <a:rPr lang="es-ES" dirty="0" smtClean="0"/>
              <a:t>Para fortalecer el aprendizaje, algunas de las prácticas que se van realizar son:</a:t>
            </a:r>
          </a:p>
          <a:p>
            <a:pPr algn="just">
              <a:buNone/>
            </a:pPr>
            <a:endParaRPr lang="es-ES" dirty="0" smtClean="0"/>
          </a:p>
          <a:p>
            <a:pPr lvl="1" algn="just"/>
            <a:r>
              <a:rPr lang="es-ES" dirty="0" smtClean="0"/>
              <a:t>Amplificadores de instrumentación</a:t>
            </a:r>
          </a:p>
          <a:p>
            <a:pPr lvl="1" algn="just"/>
            <a:r>
              <a:rPr lang="es-ES" dirty="0" smtClean="0"/>
              <a:t>Filtros para señales bioeléctricas </a:t>
            </a:r>
          </a:p>
          <a:p>
            <a:pPr lvl="1" algn="just"/>
            <a:r>
              <a:rPr lang="es-ES" dirty="0" smtClean="0"/>
              <a:t>Implementación de un Equipo de Instrumentación Biomédica básico para Señales ECG</a:t>
            </a:r>
          </a:p>
          <a:p>
            <a:pPr lvl="1" algn="just"/>
            <a:r>
              <a:rPr lang="es-ES" dirty="0" smtClean="0"/>
              <a:t>Implementación de un Equipo de Instrumentación Biomédica básico para Señales EEG</a:t>
            </a:r>
            <a:endParaRPr lang="es-EC" dirty="0" smtClean="0"/>
          </a:p>
          <a:p>
            <a:pPr lvl="1" algn="just"/>
            <a:r>
              <a:rPr lang="es-ES_tradnl" dirty="0" smtClean="0"/>
              <a:t>Manejo del sensor de temperatura y del sensor de presión arterial</a:t>
            </a:r>
          </a:p>
          <a:p>
            <a:pPr lvl="1" algn="just"/>
            <a:endParaRPr lang="es-EC" dirty="0" smtClean="0"/>
          </a:p>
          <a:p>
            <a:pPr lvl="1" algn="just"/>
            <a:endParaRPr lang="es-EC" dirty="0" smtClean="0"/>
          </a:p>
          <a:p>
            <a:pPr lvl="1" algn="just"/>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s-AR" sz="2500" dirty="0" smtClean="0"/>
              <a:t>Debido a que el laboratorio que se desea implementar está compuesto por maquinaria y equipos ya listos para trabajar, no se deben tomar en cuenta muchas consideraciones para la implementación del laboratorio de Instrumentación Biomédica, ya que es para uso didáctico (educativo), sin embargo la norma ISO/IEC 17025 da una guía de referencia para todos los laboratorios que realizan actividades de ensayo (pruebas) y calibración y es utilizada a nivel mundial para propósitos de acreditación.</a:t>
            </a:r>
            <a:endParaRPr lang="es-EC" sz="2500" dirty="0" smtClean="0"/>
          </a:p>
          <a:p>
            <a:pPr algn="just"/>
            <a:endParaRPr lang="es-EC" sz="2500" dirty="0"/>
          </a:p>
        </p:txBody>
      </p:sp>
      <p:sp>
        <p:nvSpPr>
          <p:cNvPr id="3" name="Title 2"/>
          <p:cNvSpPr>
            <a:spLocks noGrp="1"/>
          </p:cNvSpPr>
          <p:nvPr>
            <p:ph type="title"/>
          </p:nvPr>
        </p:nvSpPr>
        <p:spPr/>
        <p:txBody>
          <a:bodyPr>
            <a:normAutofit fontScale="90000"/>
          </a:bodyPr>
          <a:lstStyle/>
          <a:p>
            <a:r>
              <a:rPr lang="es-EC" dirty="0" smtClean="0"/>
              <a:t>Diseño del laboratorio de Instrumentación Biomédica</a:t>
            </a:r>
            <a:endParaRPr lang="es-EC"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b="1" dirty="0" smtClean="0"/>
              <a:t>Osciloscopio</a:t>
            </a:r>
          </a:p>
          <a:p>
            <a:pPr lvl="1" algn="just"/>
            <a:r>
              <a:rPr lang="es-AR" dirty="0" smtClean="0"/>
              <a:t>El osciloscopio es un dispositivo muy útil de medición electrónica para la visualización gráfica que permite representar señales eléctricas variables en el tiempo en forma de coordenadas en una pantalla. </a:t>
            </a:r>
            <a:endParaRPr lang="es-EC" dirty="0" smtClean="0"/>
          </a:p>
          <a:p>
            <a:endParaRPr lang="es-EC" b="1"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4" name="Imagen 4"/>
          <p:cNvPicPr/>
          <p:nvPr/>
        </p:nvPicPr>
        <p:blipFill>
          <a:blip r:embed="rId3" cstate="print"/>
          <a:srcRect/>
          <a:stretch>
            <a:fillRect/>
          </a:stretch>
        </p:blipFill>
        <p:spPr bwMode="auto">
          <a:xfrm>
            <a:off x="3571868" y="4071942"/>
            <a:ext cx="2955046" cy="1831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71414"/>
            <a:ext cx="8229600" cy="4525963"/>
          </a:xfrm>
        </p:spPr>
        <p:txBody>
          <a:bodyPr>
            <a:normAutofit/>
          </a:bodyPr>
          <a:lstStyle/>
          <a:p>
            <a:pPr algn="just"/>
            <a:r>
              <a:rPr lang="es-EC" sz="2400" dirty="0" smtClean="0"/>
              <a:t>Para determinar las características técnicas que debe tener el osciloscopio se debe considerar las frecuencias de las señales que se van a utilizar para las prácticas en el laboratorio.</a:t>
            </a:r>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2641" name="Object 1"/>
          <p:cNvGraphicFramePr>
            <a:graphicFrameLocks noChangeAspect="1"/>
          </p:cNvGraphicFramePr>
          <p:nvPr/>
        </p:nvGraphicFramePr>
        <p:xfrm>
          <a:off x="1214414" y="1771647"/>
          <a:ext cx="6754813" cy="1157287"/>
        </p:xfrm>
        <a:graphic>
          <a:graphicData uri="http://schemas.openxmlformats.org/presentationml/2006/ole">
            <p:oleObj spid="_x0000_s112641" name="Hoja de cálculo" r:id="rId4" imgW="4629184" imgH="790643" progId="Excel.Sheet.12">
              <p:embed/>
            </p:oleObj>
          </a:graphicData>
        </a:graphic>
      </p:graphicFrame>
      <p:sp>
        <p:nvSpPr>
          <p:cNvPr id="6" name="Content Placeholder 1"/>
          <p:cNvSpPr txBox="1">
            <a:spLocks/>
          </p:cNvSpPr>
          <p:nvPr/>
        </p:nvSpPr>
        <p:spPr>
          <a:xfrm>
            <a:off x="642910" y="3571876"/>
            <a:ext cx="8229600" cy="4525963"/>
          </a:xfrm>
          <a:prstGeom prst="rect">
            <a:avLst/>
          </a:prstGeom>
        </p:spPr>
        <p:txBody>
          <a:bodyPr vert="horz">
            <a:normAutofit/>
          </a:bodyPr>
          <a:lstStyle/>
          <a:p>
            <a:endParaRPr lang="es-EC" sz="2800" dirty="0"/>
          </a:p>
        </p:txBody>
      </p:sp>
      <p:sp>
        <p:nvSpPr>
          <p:cNvPr id="7" name="Content Placeholder 1"/>
          <p:cNvSpPr txBox="1">
            <a:spLocks/>
          </p:cNvSpPr>
          <p:nvPr/>
        </p:nvSpPr>
        <p:spPr>
          <a:xfrm>
            <a:off x="342928" y="3052964"/>
            <a:ext cx="8229600" cy="2519176"/>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EC" sz="2400" b="0" i="0" u="none" strike="noStrike" kern="1200" cap="none" spc="0" normalizeH="0" baseline="0" noProof="0" dirty="0" smtClean="0">
                <a:ln>
                  <a:noFill/>
                </a:ln>
                <a:solidFill>
                  <a:schemeClr val="tx1"/>
                </a:solidFill>
                <a:effectLst/>
                <a:uLnTx/>
                <a:uFillTx/>
                <a:latin typeface="+mn-lt"/>
                <a:ea typeface="+mn-ea"/>
                <a:cs typeface="+mn-cs"/>
              </a:rPr>
              <a:t>Tomando en cuenta estas consideraciones el osciloscopio debe tener un ancho de banda mínimo de 20Mhz, amplitud mínima de 2mV/</a:t>
            </a:r>
            <a:r>
              <a:rPr kumimoji="0" lang="es-EC" sz="2400" b="0" i="0" u="none" strike="noStrike" kern="1200" cap="none" spc="0" normalizeH="0" baseline="0" noProof="0" dirty="0" err="1" smtClean="0">
                <a:ln>
                  <a:noFill/>
                </a:ln>
                <a:solidFill>
                  <a:schemeClr val="tx1"/>
                </a:solidFill>
                <a:effectLst/>
                <a:uLnTx/>
                <a:uFillTx/>
                <a:latin typeface="+mn-lt"/>
                <a:ea typeface="+mn-ea"/>
                <a:cs typeface="+mn-cs"/>
              </a:rPr>
              <a:t>div</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 – 5mV/</a:t>
            </a:r>
            <a:r>
              <a:rPr kumimoji="0" lang="es-EC" sz="2400" b="0" i="0" u="none" strike="noStrike" kern="1200" cap="none" spc="0" normalizeH="0" baseline="0" noProof="0" dirty="0" err="1" smtClean="0">
                <a:ln>
                  <a:noFill/>
                </a:ln>
                <a:solidFill>
                  <a:schemeClr val="tx1"/>
                </a:solidFill>
                <a:effectLst/>
                <a:uLnTx/>
                <a:uFillTx/>
                <a:latin typeface="+mn-lt"/>
                <a:ea typeface="+mn-ea"/>
                <a:cs typeface="+mn-cs"/>
              </a:rPr>
              <a:t>div</a:t>
            </a:r>
            <a:r>
              <a:rPr lang="es-EC" sz="2400" dirty="0" smtClean="0"/>
              <a:t>, </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tiempo mínimo de 2ns/</a:t>
            </a:r>
            <a:r>
              <a:rPr kumimoji="0" lang="es-EC" sz="2400" b="0" i="0" u="none" strike="noStrike" kern="1200" cap="none" spc="0" normalizeH="0" baseline="0" noProof="0" dirty="0" err="1" smtClean="0">
                <a:ln>
                  <a:noFill/>
                </a:ln>
                <a:solidFill>
                  <a:schemeClr val="tx1"/>
                </a:solidFill>
                <a:effectLst/>
                <a:uLnTx/>
                <a:uFillTx/>
                <a:latin typeface="+mn-lt"/>
                <a:ea typeface="+mn-ea"/>
                <a:cs typeface="+mn-cs"/>
              </a:rPr>
              <a:t>div</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 – 50 </a:t>
            </a:r>
            <a:r>
              <a:rPr kumimoji="0" lang="es-EC" sz="2400" b="0" i="0" u="none" strike="noStrike" kern="1200" cap="none" spc="0" normalizeH="0" baseline="0" noProof="0" dirty="0" err="1" smtClean="0">
                <a:ln>
                  <a:noFill/>
                </a:ln>
                <a:solidFill>
                  <a:schemeClr val="tx1"/>
                </a:solidFill>
                <a:effectLst/>
                <a:uLnTx/>
                <a:uFillTx/>
                <a:latin typeface="+mn-lt"/>
                <a:ea typeface="+mn-ea"/>
                <a:cs typeface="+mn-cs"/>
              </a:rPr>
              <a:t>ns</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a:t>
            </a:r>
            <a:r>
              <a:rPr kumimoji="0" lang="es-EC" sz="2400" b="0" i="0" u="none" strike="noStrike" kern="1200" cap="none" spc="0" normalizeH="0" baseline="0" noProof="0" dirty="0" err="1" smtClean="0">
                <a:ln>
                  <a:noFill/>
                </a:ln>
                <a:solidFill>
                  <a:schemeClr val="tx1"/>
                </a:solidFill>
                <a:effectLst/>
                <a:uLnTx/>
                <a:uFillTx/>
                <a:latin typeface="+mn-lt"/>
                <a:ea typeface="+mn-ea"/>
                <a:cs typeface="+mn-cs"/>
              </a:rPr>
              <a:t>div</a:t>
            </a:r>
            <a:r>
              <a:rPr kumimoji="0" lang="es-EC" sz="2400" b="0" i="0" u="none" strike="noStrike" kern="1200" cap="none" spc="0" normalizeH="0" baseline="0" noProof="0" dirty="0" smtClean="0">
                <a:ln>
                  <a:noFill/>
                </a:ln>
                <a:solidFill>
                  <a:schemeClr val="tx1"/>
                </a:solidFill>
                <a:effectLst/>
                <a:uLnTx/>
                <a:uFillTx/>
                <a:latin typeface="+mn-lt"/>
                <a:ea typeface="+mn-ea"/>
                <a:cs typeface="+mn-cs"/>
              </a:rPr>
              <a:t> y cuatro</a:t>
            </a:r>
            <a:r>
              <a:rPr kumimoji="0" lang="es-EC" sz="2400" b="0" i="0" u="none" strike="noStrike" kern="1200" cap="none" spc="0" normalizeH="0" noProof="0" dirty="0" smtClean="0">
                <a:ln>
                  <a:noFill/>
                </a:ln>
                <a:solidFill>
                  <a:schemeClr val="tx1"/>
                </a:solidFill>
                <a:effectLst/>
                <a:uLnTx/>
                <a:uFillTx/>
                <a:latin typeface="+mn-lt"/>
                <a:ea typeface="+mn-ea"/>
                <a:cs typeface="+mn-cs"/>
              </a:rPr>
              <a:t> canales de entrada.</a:t>
            </a:r>
            <a:endParaRPr kumimoji="0" lang="es-EC"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n 45" descr="http://img.directindustry.es/images_di/photo-m2/sonda-de-osciloscopio-560025.jpg"/>
          <p:cNvPicPr/>
          <p:nvPr/>
        </p:nvPicPr>
        <p:blipFill>
          <a:blip r:embed="rId5" cstate="print"/>
          <a:srcRect l="6333" t="3000" r="6667" b="2667"/>
          <a:stretch>
            <a:fillRect/>
          </a:stretch>
        </p:blipFill>
        <p:spPr bwMode="auto">
          <a:xfrm>
            <a:off x="6715140" y="4786322"/>
            <a:ext cx="1643074"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2081"/>
            <a:ext cx="8229600" cy="5292935"/>
          </a:xfrm>
        </p:spPr>
        <p:txBody>
          <a:bodyPr>
            <a:noAutofit/>
          </a:bodyPr>
          <a:lstStyle/>
          <a:p>
            <a:pPr lvl="1" algn="just"/>
            <a:r>
              <a:rPr lang="es-EC" dirty="0" smtClean="0"/>
              <a:t>Display a color </a:t>
            </a:r>
          </a:p>
          <a:p>
            <a:pPr lvl="1" algn="just"/>
            <a:r>
              <a:rPr lang="es-EC" dirty="0" smtClean="0"/>
              <a:t>Mínimo 4 canales de entrada</a:t>
            </a:r>
          </a:p>
          <a:p>
            <a:pPr lvl="1" algn="just"/>
            <a:r>
              <a:rPr lang="es-EC" dirty="0" smtClean="0"/>
              <a:t>Ancho de banda mínimo: DC 200 MHz</a:t>
            </a:r>
          </a:p>
          <a:p>
            <a:pPr lvl="1" algn="just"/>
            <a:r>
              <a:rPr lang="es-EC" dirty="0" smtClean="0"/>
              <a:t>Funciones matemáticas: suma, resta, producto, FFT (Transformada rápida de Fourier)</a:t>
            </a:r>
          </a:p>
          <a:p>
            <a:pPr lvl="1" algn="just"/>
            <a:r>
              <a:rPr lang="es-EC" dirty="0" smtClean="0"/>
              <a:t>Voltaje de entrada: mínimo 300 Vrms</a:t>
            </a:r>
          </a:p>
          <a:p>
            <a:pPr lvl="1" algn="just"/>
            <a:r>
              <a:rPr lang="es-EC" dirty="0" smtClean="0"/>
              <a:t>Tasa de muestreo en tiempo real: Mínimo 1 </a:t>
            </a:r>
            <a:r>
              <a:rPr lang="es-EC" dirty="0" err="1" smtClean="0"/>
              <a:t>GSa</a:t>
            </a:r>
            <a:r>
              <a:rPr lang="es-EC" dirty="0" smtClean="0"/>
              <a:t>/s,2 </a:t>
            </a:r>
            <a:r>
              <a:rPr lang="es-EC" dirty="0" err="1" smtClean="0"/>
              <a:t>GSa</a:t>
            </a:r>
            <a:r>
              <a:rPr lang="es-EC" dirty="0" smtClean="0"/>
              <a:t>/s </a:t>
            </a:r>
          </a:p>
          <a:p>
            <a:pPr lvl="1" algn="just"/>
            <a:r>
              <a:rPr lang="es-EC" dirty="0" smtClean="0"/>
              <a:t>Sensibilidad</a:t>
            </a:r>
          </a:p>
          <a:p>
            <a:pPr lvl="1" algn="just"/>
            <a:r>
              <a:rPr lang="es-EC" dirty="0" smtClean="0"/>
              <a:t>Amplitud: mínima de  2mV/</a:t>
            </a:r>
            <a:r>
              <a:rPr lang="es-EC" dirty="0" err="1" smtClean="0"/>
              <a:t>div</a:t>
            </a:r>
            <a:r>
              <a:rPr lang="es-EC" dirty="0" smtClean="0"/>
              <a:t> – 5mV/</a:t>
            </a:r>
            <a:r>
              <a:rPr lang="es-EC" dirty="0" err="1" smtClean="0"/>
              <a:t>div</a:t>
            </a:r>
            <a:r>
              <a:rPr lang="es-EC" dirty="0" smtClean="0"/>
              <a:t> </a:t>
            </a:r>
          </a:p>
          <a:p>
            <a:pPr lvl="1" algn="just"/>
            <a:r>
              <a:rPr lang="es-EC" dirty="0" smtClean="0"/>
              <a:t>Tiempo: mínimo 2ns/</a:t>
            </a:r>
            <a:r>
              <a:rPr lang="es-EC" dirty="0" err="1" smtClean="0"/>
              <a:t>div</a:t>
            </a:r>
            <a:r>
              <a:rPr lang="es-EC" dirty="0" smtClean="0"/>
              <a:t> – 50ns/</a:t>
            </a:r>
            <a:r>
              <a:rPr lang="es-EC" dirty="0" err="1" smtClean="0"/>
              <a:t>div</a:t>
            </a:r>
            <a:endParaRPr lang="es-EC" dirty="0" smtClean="0"/>
          </a:p>
          <a:p>
            <a:pPr lvl="1" algn="just"/>
            <a:r>
              <a:rPr lang="es-EC" dirty="0" smtClean="0"/>
              <a:t>Puerto USB para guardar información en memoria externa FLASH e impresora</a:t>
            </a:r>
          </a:p>
          <a:p>
            <a:pPr lvl="1" algn="just"/>
            <a:r>
              <a:rPr lang="es-EC" b="1" dirty="0" smtClean="0"/>
              <a:t>Accesorios:</a:t>
            </a:r>
            <a:r>
              <a:rPr lang="es-EC" dirty="0" smtClean="0"/>
              <a:t> Mínimo dos puntas de prueba, cable de poder, manual de usuario y manual de servicio.</a:t>
            </a:r>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b="1" dirty="0" smtClean="0"/>
              <a:t>Generador de señal </a:t>
            </a:r>
          </a:p>
          <a:p>
            <a:pPr lvl="1" algn="just"/>
            <a:r>
              <a:rPr lang="es-AR" sz="2400" dirty="0" smtClean="0"/>
              <a:t>Un generador de señal es un dispositivo electrónico que genera señales eléctricas periódicas o no periódicas tanto analógicas como digitales de distintas formas de onda y cuya frecuencia y amplitud pueden seleccionarse. </a:t>
            </a:r>
            <a:endParaRPr lang="es-EC" sz="2400" dirty="0" smtClean="0"/>
          </a:p>
          <a:p>
            <a:endParaRPr lang="es-EC" b="1"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5" name="Imagen 80"/>
          <p:cNvPicPr/>
          <p:nvPr/>
        </p:nvPicPr>
        <p:blipFill>
          <a:blip r:embed="rId3" cstate="print"/>
          <a:srcRect/>
          <a:stretch>
            <a:fillRect/>
          </a:stretch>
        </p:blipFill>
        <p:spPr bwMode="auto">
          <a:xfrm>
            <a:off x="4000496" y="4286256"/>
            <a:ext cx="2036999" cy="1619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525963"/>
          </a:xfrm>
        </p:spPr>
        <p:txBody>
          <a:bodyPr/>
          <a:lstStyle/>
          <a:p>
            <a:pPr algn="just"/>
            <a:r>
              <a:rPr lang="es-ES" dirty="0" smtClean="0"/>
              <a:t>Para determinar las características técnicas del generador de señal, se debe tomar en cuenta la forma de onda que se necesita para las prácticas de laboratorio y el rango de frecuencia.</a:t>
            </a:r>
          </a:p>
          <a:p>
            <a:pPr algn="just"/>
            <a:r>
              <a:rPr lang="es-ES" dirty="0" smtClean="0"/>
              <a:t>Rango de frecuencias mínimo debe ser de 1uHz a 20Mhz con una resolución de 1uHz y las formas de onda necesarios son senoidal, cuadrada, pulso y cardiaca.</a:t>
            </a: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279205"/>
            <a:ext cx="8715436" cy="5578687"/>
          </a:xfrm>
        </p:spPr>
        <p:txBody>
          <a:bodyPr>
            <a:noAutofit/>
          </a:bodyPr>
          <a:lstStyle/>
          <a:p>
            <a:pPr lvl="1" algn="just"/>
            <a:r>
              <a:rPr lang="es-EC" sz="1900" dirty="0" smtClean="0"/>
              <a:t>Interfaces estándar: USB, LAN (Red de área local), RS-232.</a:t>
            </a:r>
          </a:p>
          <a:p>
            <a:pPr lvl="1" algn="just"/>
            <a:r>
              <a:rPr lang="es-EC" sz="1900" dirty="0" smtClean="0"/>
              <a:t>Forma de onda: Senoidal, cuadrada, rampa, pulso, ruido, </a:t>
            </a:r>
            <a:r>
              <a:rPr lang="es-EC" sz="1900" dirty="0" err="1" smtClean="0"/>
              <a:t>Sen</a:t>
            </a:r>
            <a:r>
              <a:rPr lang="es-EC" sz="1900" dirty="0" smtClean="0"/>
              <a:t>(x)/x,  </a:t>
            </a:r>
            <a:r>
              <a:rPr lang="es-EC" sz="1900" dirty="0" err="1" smtClean="0"/>
              <a:t>dc</a:t>
            </a:r>
            <a:r>
              <a:rPr lang="es-EC" sz="1900" dirty="0" smtClean="0"/>
              <a:t>, exponencial hacia arriba, exponencial hacia abajo, cardiaca</a:t>
            </a:r>
          </a:p>
          <a:p>
            <a:pPr lvl="1" algn="just"/>
            <a:r>
              <a:rPr lang="es-EC" sz="1900" dirty="0" smtClean="0"/>
              <a:t>Rango de frecuencia: mínimo de 1 uHz – 40 MHz</a:t>
            </a:r>
          </a:p>
          <a:p>
            <a:pPr lvl="1" algn="just"/>
            <a:r>
              <a:rPr lang="es-EC" sz="1900" dirty="0" smtClean="0"/>
              <a:t>Resolución de frecuencia: 1 uHz </a:t>
            </a:r>
          </a:p>
          <a:p>
            <a:pPr lvl="1" algn="just"/>
            <a:r>
              <a:rPr lang="es-EC" sz="1900" dirty="0" smtClean="0"/>
              <a:t>Amplitud con carga: mínimo 0 – 10 </a:t>
            </a:r>
            <a:r>
              <a:rPr lang="es-EC" sz="1900" dirty="0" err="1" smtClean="0"/>
              <a:t>Vpp</a:t>
            </a:r>
            <a:endParaRPr lang="es-EC" sz="1900" dirty="0" smtClean="0"/>
          </a:p>
          <a:p>
            <a:pPr lvl="1" algn="just"/>
            <a:r>
              <a:rPr lang="es-EC" sz="1900" dirty="0" smtClean="0"/>
              <a:t>Atenuador: 10 – 20 dB</a:t>
            </a:r>
          </a:p>
          <a:p>
            <a:pPr lvl="1" algn="just"/>
            <a:r>
              <a:rPr lang="es-EC" sz="1900" dirty="0" smtClean="0"/>
              <a:t>Impedancia 50 ohmios</a:t>
            </a:r>
          </a:p>
          <a:p>
            <a:pPr lvl="1" algn="just"/>
            <a:r>
              <a:rPr lang="es-EC" sz="1900" dirty="0" smtClean="0"/>
              <a:t>Voltaje offset </a:t>
            </a:r>
            <a:r>
              <a:rPr lang="es-EC" sz="1900" dirty="0" err="1" smtClean="0"/>
              <a:t>dc</a:t>
            </a:r>
            <a:r>
              <a:rPr lang="es-EC" sz="1900" dirty="0" smtClean="0"/>
              <a:t>: mínimo + 5 V </a:t>
            </a:r>
          </a:p>
          <a:p>
            <a:pPr lvl="1" algn="just"/>
            <a:r>
              <a:rPr lang="es-EC" sz="1900" dirty="0" smtClean="0"/>
              <a:t>Ciclo de trabajo variable</a:t>
            </a:r>
          </a:p>
          <a:p>
            <a:pPr lvl="1" algn="just"/>
            <a:r>
              <a:rPr lang="es-EC" sz="1900" dirty="0" smtClean="0"/>
              <a:t>LCD </a:t>
            </a:r>
            <a:r>
              <a:rPr lang="es-EC" sz="1900" dirty="0" err="1" smtClean="0"/>
              <a:t>display</a:t>
            </a:r>
            <a:endParaRPr lang="es-EC" sz="1900" dirty="0" smtClean="0"/>
          </a:p>
          <a:p>
            <a:pPr lvl="1" algn="just"/>
            <a:r>
              <a:rPr lang="es-EC" sz="1900" dirty="0" smtClean="0"/>
              <a:t>Modulación AM, FM, PM, PWM, FSK</a:t>
            </a:r>
          </a:p>
          <a:p>
            <a:pPr lvl="1" algn="just"/>
            <a:r>
              <a:rPr lang="es-EC" sz="1900" dirty="0" smtClean="0"/>
              <a:t>Tasa de muestreo: mínimo 100 </a:t>
            </a:r>
            <a:r>
              <a:rPr lang="es-EC" sz="1900" dirty="0" err="1" smtClean="0"/>
              <a:t>MSa</a:t>
            </a:r>
            <a:r>
              <a:rPr lang="es-EC" sz="1900" dirty="0" smtClean="0"/>
              <a:t>/s</a:t>
            </a:r>
          </a:p>
          <a:p>
            <a:pPr lvl="1" algn="just"/>
            <a:r>
              <a:rPr lang="es-EC" sz="1900" dirty="0" smtClean="0"/>
              <a:t>Canal de salida: mínimo 1</a:t>
            </a:r>
          </a:p>
          <a:p>
            <a:pPr lvl="1" algn="just"/>
            <a:r>
              <a:rPr lang="es-EC" sz="1900" b="1" dirty="0" smtClean="0"/>
              <a:t>Accesorios:</a:t>
            </a:r>
            <a:r>
              <a:rPr lang="es-EC" sz="1900" dirty="0" smtClean="0"/>
              <a:t> cable de poder, manual de usuario y manual de servicio.</a:t>
            </a:r>
          </a:p>
        </p:txBody>
      </p:sp>
      <p:pic>
        <p:nvPicPr>
          <p:cNvPr id="3" name="Imagen 54" descr="http://www.eis.uva.es/~disa/html/informacion/practicas/imagenes/disegno%20clasico%20de%20controladores.jpg"/>
          <p:cNvPicPr/>
          <p:nvPr/>
        </p:nvPicPr>
        <p:blipFill>
          <a:blip r:embed="rId3" cstate="print"/>
          <a:srcRect/>
          <a:stretch>
            <a:fillRect/>
          </a:stretch>
        </p:blipFill>
        <p:spPr bwMode="auto">
          <a:xfrm>
            <a:off x="6215074" y="2500306"/>
            <a:ext cx="2366965" cy="1721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C" b="1" dirty="0" smtClean="0"/>
              <a:t>Fuente de alimentación</a:t>
            </a:r>
          </a:p>
          <a:p>
            <a:pPr lvl="1" algn="just"/>
            <a:r>
              <a:rPr lang="es-AR" sz="2400" dirty="0" smtClean="0"/>
              <a:t>Una fuente de alimentación es un dispositivo electrónico modificador de la electricidad que convierte la tensión alterna de la red del suministro, en una o varias tensiones continuas lo más estables posibles. </a:t>
            </a:r>
            <a:endParaRPr lang="es-EC" b="1"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6" name="Imagen 83"/>
          <p:cNvPicPr/>
          <p:nvPr/>
        </p:nvPicPr>
        <p:blipFill>
          <a:blip r:embed="rId3" cstate="print"/>
          <a:srcRect t="6024" r="2672" b="6626"/>
          <a:stretch>
            <a:fillRect/>
          </a:stretch>
        </p:blipFill>
        <p:spPr bwMode="auto">
          <a:xfrm>
            <a:off x="3571868" y="4429132"/>
            <a:ext cx="2443332" cy="137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85728"/>
            <a:ext cx="8229600" cy="5454657"/>
          </a:xfrm>
        </p:spPr>
        <p:txBody>
          <a:bodyPr>
            <a:normAutofit fontScale="92500" lnSpcReduction="20000"/>
          </a:bodyPr>
          <a:lstStyle/>
          <a:p>
            <a:pPr algn="just"/>
            <a:r>
              <a:rPr lang="es-EC" dirty="0" smtClean="0"/>
              <a:t>La mayoría de integrados requieren alimentación de 5 a 12 V. Con respecto a esto, se señala que el rango de voltaje mínimo debe ser de 0 a 12 V,  corriente mínima de 0 a 3.3 A; es indispensable que la fuente disponga de dispositivos de protección para sobrecarga y cortocircuitos.</a:t>
            </a:r>
          </a:p>
          <a:p>
            <a:pPr algn="just">
              <a:buNone/>
            </a:pPr>
            <a:endParaRPr lang="es-EC" dirty="0" smtClean="0"/>
          </a:p>
          <a:p>
            <a:pPr lvl="1"/>
            <a:r>
              <a:rPr lang="es-EC" dirty="0" smtClean="0"/>
              <a:t>Salida de Voltaje:  1 – 60 V DC</a:t>
            </a:r>
          </a:p>
          <a:p>
            <a:pPr lvl="1"/>
            <a:r>
              <a:rPr lang="es-EC" dirty="0" smtClean="0"/>
              <a:t>Salida de corriente:  0 – 3.3 A</a:t>
            </a:r>
          </a:p>
          <a:p>
            <a:pPr lvl="1"/>
            <a:r>
              <a:rPr lang="es-EC" dirty="0" smtClean="0"/>
              <a:t>Salida de Potencia nominal: 180W</a:t>
            </a:r>
          </a:p>
          <a:p>
            <a:pPr lvl="1"/>
            <a:r>
              <a:rPr lang="es-EC" dirty="0" smtClean="0"/>
              <a:t>Rizado y Ruido (P-P): 30 mV p-p</a:t>
            </a:r>
          </a:p>
          <a:p>
            <a:pPr lvl="1"/>
            <a:r>
              <a:rPr lang="es-EC" dirty="0" smtClean="0"/>
              <a:t>Tipo de medidor: Display de mínimo 4 dígitos LCD amperímetro, voltímetro y medidor de potencia</a:t>
            </a:r>
          </a:p>
          <a:p>
            <a:pPr lvl="1"/>
            <a:r>
              <a:rPr lang="es-EC" dirty="0" smtClean="0"/>
              <a:t>Precisión del Medidor: de ±1% +2 dígitos</a:t>
            </a:r>
          </a:p>
          <a:p>
            <a:pPr lvl="1"/>
            <a:r>
              <a:rPr lang="es-EC" dirty="0" smtClean="0"/>
              <a:t>Dispositivos de protección: Sobrecarga y cortocircuito.</a:t>
            </a:r>
          </a:p>
          <a:p>
            <a:pPr lvl="1"/>
            <a:r>
              <a:rPr lang="es-EC" dirty="0" smtClean="0"/>
              <a:t>Accesorios: cable de poder, manual de usuario y manual de servicio.</a:t>
            </a:r>
          </a:p>
        </p:txBody>
      </p:sp>
      <p:pic>
        <p:nvPicPr>
          <p:cNvPr id="3" name="Imagen 51" descr="http://comonfort2.cecyteg.edu.mx/taller%20de%20electronica/DSCF2187.jpg"/>
          <p:cNvPicPr/>
          <p:nvPr/>
        </p:nvPicPr>
        <p:blipFill>
          <a:blip r:embed="rId3" cstate="print"/>
          <a:srcRect t="15600" r="58286"/>
          <a:stretch>
            <a:fillRect/>
          </a:stretch>
        </p:blipFill>
        <p:spPr bwMode="auto">
          <a:xfrm>
            <a:off x="7286644" y="5357826"/>
            <a:ext cx="1285884"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C" b="1" dirty="0" smtClean="0"/>
              <a:t>Multímetro</a:t>
            </a:r>
          </a:p>
          <a:p>
            <a:pPr lvl="1" algn="just"/>
            <a:r>
              <a:rPr lang="es-AR" sz="2400" dirty="0" smtClean="0"/>
              <a:t>El multímetro, es un instrumento electrónico de medida que combina varias funciones en una sola unidad. Tiene un selector y según su posición permite medir directamente magnitudes eléctricas activas o pasivas. </a:t>
            </a:r>
            <a:endParaRPr lang="es-EC" sz="2800"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5" name="Imagen 5"/>
          <p:cNvPicPr/>
          <p:nvPr/>
        </p:nvPicPr>
        <p:blipFill>
          <a:blip r:embed="rId3" cstate="print"/>
          <a:srcRect/>
          <a:stretch>
            <a:fillRect/>
          </a:stretch>
        </p:blipFill>
        <p:spPr bwMode="auto">
          <a:xfrm>
            <a:off x="4857752" y="4071942"/>
            <a:ext cx="2078004" cy="2362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811847"/>
          </a:xfrm>
        </p:spPr>
        <p:txBody>
          <a:bodyPr>
            <a:noAutofit/>
          </a:bodyPr>
          <a:lstStyle/>
          <a:p>
            <a:pPr algn="just"/>
            <a:r>
              <a:rPr lang="es-ES" sz="2100" dirty="0" smtClean="0"/>
              <a:t>Por lo cual se necesita un multímetro que tenga una gran precisión, que permita medir tensión CC y CA máximo 600V con una resolución máximo de 1mV, corriente CC y CA máximo 10 A con una resolución máxima de 1A, frecuencia máximo 50Hz con una resolución máxima de 0.01Hz.</a:t>
            </a:r>
            <a:endParaRPr lang="es-ES" sz="1800" dirty="0" smtClean="0"/>
          </a:p>
          <a:p>
            <a:pPr lvl="1" algn="just"/>
            <a:r>
              <a:rPr lang="es-EC" sz="1800" dirty="0" smtClean="0"/>
              <a:t>Tensión CC: Rango máximo 600 V, resolución máxima 1mV, precisión 0,5%</a:t>
            </a:r>
          </a:p>
          <a:p>
            <a:pPr lvl="1" algn="just"/>
            <a:r>
              <a:rPr lang="es-EC" sz="1800" dirty="0" smtClean="0"/>
              <a:t>Tensión CA: Rango máximo 600V, resolución 1mV</a:t>
            </a:r>
          </a:p>
          <a:p>
            <a:pPr lvl="1" algn="just"/>
            <a:r>
              <a:rPr lang="es-EC" sz="1800" dirty="0" smtClean="0"/>
              <a:t>Resistencia: máximo 40MΩ, resolución máxima 0,1Ω, precisión 0,9%</a:t>
            </a:r>
          </a:p>
          <a:p>
            <a:pPr lvl="1" algn="just"/>
            <a:r>
              <a:rPr lang="es-EC" sz="1800" dirty="0" smtClean="0"/>
              <a:t>Corriente CC: máximo 10 A, resolución 1A</a:t>
            </a:r>
          </a:p>
          <a:p>
            <a:pPr lvl="1" algn="just"/>
            <a:r>
              <a:rPr lang="es-EC" sz="1800" dirty="0" smtClean="0"/>
              <a:t>Corriente CA: máximo 10 A, resolución 0,01A</a:t>
            </a:r>
          </a:p>
          <a:p>
            <a:pPr lvl="1" algn="just"/>
            <a:r>
              <a:rPr lang="es-EC" sz="1800" dirty="0" smtClean="0"/>
              <a:t>Rango de frecuencia: máximo 50Khz, resolución 0.01Hz</a:t>
            </a:r>
          </a:p>
          <a:p>
            <a:pPr lvl="1" algn="just"/>
            <a:r>
              <a:rPr lang="es-EC" sz="1800" dirty="0" smtClean="0"/>
              <a:t>Rango de capacitancias: máximo 10000uF, resolución 1nF, precisión  1.9%</a:t>
            </a:r>
          </a:p>
          <a:p>
            <a:pPr lvl="1" algn="just"/>
            <a:r>
              <a:rPr lang="es-EC" sz="1800" dirty="0" smtClean="0"/>
              <a:t>Pruebas de continuidad/diodos: Si</a:t>
            </a:r>
          </a:p>
          <a:p>
            <a:pPr lvl="1" algn="just"/>
            <a:r>
              <a:rPr lang="es-EC" sz="1800" dirty="0" smtClean="0"/>
              <a:t>Accesorios: manual de usuario, manual de servicio y puntas de prueba.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403235"/>
            <a:ext cx="8229600" cy="4525963"/>
          </a:xfrm>
        </p:spPr>
        <p:txBody>
          <a:bodyPr/>
          <a:lstStyle/>
          <a:p>
            <a:pPr algn="just"/>
            <a:r>
              <a:rPr lang="es-ES" dirty="0" smtClean="0"/>
              <a:t>El laboratorio de Instrumentación Biomédica, se encuentra ubicado en los laboratorios del Departamento de Eléctrica y Electrónica en la parte baja diagonal al laboratorio de Instrumentación y Sensores.</a:t>
            </a:r>
            <a:endParaRPr lang="es-EC" dirty="0"/>
          </a:p>
        </p:txBody>
      </p:sp>
      <p:pic>
        <p:nvPicPr>
          <p:cNvPr id="4" name="Imagen 17" descr="C:\Users\marjo\AppData\Local\Microsoft\Windows\Temporary Internet Files\Content.Word\20032012707.jpg"/>
          <p:cNvPicPr/>
          <p:nvPr/>
        </p:nvPicPr>
        <p:blipFill>
          <a:blip r:embed="rId2" cstate="print"/>
          <a:srcRect r="4702" b="14848"/>
          <a:stretch>
            <a:fillRect/>
          </a:stretch>
        </p:blipFill>
        <p:spPr bwMode="auto">
          <a:xfrm>
            <a:off x="620991" y="2590764"/>
            <a:ext cx="3808133" cy="1909806"/>
          </a:xfrm>
          <a:prstGeom prst="rect">
            <a:avLst/>
          </a:prstGeom>
          <a:noFill/>
          <a:ln w="9525">
            <a:noFill/>
            <a:miter lim="800000"/>
            <a:headEnd/>
            <a:tailEnd/>
          </a:ln>
        </p:spPr>
      </p:pic>
      <p:pic>
        <p:nvPicPr>
          <p:cNvPr id="5" name="Imagen 20" descr="C:\Users\marjo\AppData\Local\Microsoft\Windows\Temporary Internet Files\Content.Word\20032012708.jpg"/>
          <p:cNvPicPr/>
          <p:nvPr/>
        </p:nvPicPr>
        <p:blipFill>
          <a:blip r:embed="rId3" cstate="print"/>
          <a:srcRect/>
          <a:stretch>
            <a:fillRect/>
          </a:stretch>
        </p:blipFill>
        <p:spPr bwMode="auto">
          <a:xfrm>
            <a:off x="4857752" y="2643182"/>
            <a:ext cx="3857652" cy="1857388"/>
          </a:xfrm>
          <a:prstGeom prst="rect">
            <a:avLst/>
          </a:prstGeom>
          <a:noFill/>
          <a:ln w="9525">
            <a:noFill/>
            <a:miter lim="800000"/>
            <a:headEnd/>
            <a:tailEnd/>
          </a:ln>
        </p:spPr>
      </p:pic>
      <p:pic>
        <p:nvPicPr>
          <p:cNvPr id="6" name="Imagen 141"/>
          <p:cNvPicPr/>
          <p:nvPr/>
        </p:nvPicPr>
        <p:blipFill>
          <a:blip r:embed="rId4" cstate="print"/>
          <a:srcRect l="6665" r="2540"/>
          <a:stretch>
            <a:fillRect/>
          </a:stretch>
        </p:blipFill>
        <p:spPr bwMode="auto">
          <a:xfrm>
            <a:off x="5991254" y="4572008"/>
            <a:ext cx="2724150" cy="2247900"/>
          </a:xfrm>
          <a:prstGeom prst="rect">
            <a:avLst/>
          </a:prstGeom>
          <a:noFill/>
          <a:ln w="9525">
            <a:noFill/>
            <a:miter lim="800000"/>
            <a:headEnd/>
            <a:tailEnd/>
          </a:ln>
        </p:spPr>
      </p:pic>
      <p:sp>
        <p:nvSpPr>
          <p:cNvPr id="8" name="Right Arrow Callout 7"/>
          <p:cNvSpPr/>
          <p:nvPr/>
        </p:nvSpPr>
        <p:spPr>
          <a:xfrm>
            <a:off x="2928926" y="5214950"/>
            <a:ext cx="3000396" cy="785818"/>
          </a:xfrm>
          <a:prstGeom prst="rightArrowCallout">
            <a:avLst>
              <a:gd name="adj1" fmla="val 25000"/>
              <a:gd name="adj2" fmla="val 23384"/>
              <a:gd name="adj3" fmla="val 72515"/>
              <a:gd name="adj4" fmla="val 74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Laboratorio de Instrumentación Biomédica</a:t>
            </a:r>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C" b="1" dirty="0" smtClean="0"/>
              <a:t>Tarjeta de adquisición </a:t>
            </a:r>
          </a:p>
          <a:p>
            <a:pPr lvl="1" algn="just"/>
            <a:r>
              <a:rPr lang="es-ES" sz="2400" dirty="0" smtClean="0"/>
              <a:t>Una vez obtenida la señal en un intervalo adecuado de voltaje, ésta pasa a través de una puerta electrónica que la reconoce y la transfiere al medio de control para la visualización, registro y almacenamiento. Esta puerta es la tarjeta de adquisición, que puede manejar tanto entradas analógicas como digitales</a:t>
            </a:r>
            <a:endParaRPr lang="es-EC" sz="2800" dirty="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6" name="Imagen 1"/>
          <p:cNvPicPr/>
          <p:nvPr/>
        </p:nvPicPr>
        <p:blipFill>
          <a:blip r:embed="rId3" cstate="print"/>
          <a:srcRect t="3980" r="41785"/>
          <a:stretch>
            <a:fillRect/>
          </a:stretch>
        </p:blipFill>
        <p:spPr bwMode="auto">
          <a:xfrm>
            <a:off x="4857752" y="4786322"/>
            <a:ext cx="2919415" cy="1727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S" dirty="0" smtClean="0"/>
              <a:t>Para la adquisición de señales bioeléctricas se va a utilizar la tarjeta de adquisición que debe contar mínimo con 16 entradas análogas con una resolución mínima de 16 bits, mínimo 2 salidas análogas y mínimo 24 E/S digitales bidireccionales. Para poder utilizar la tarjeta de adquisición en varias computadoras  para mayor facilidad el tipo de conexión debe ser mediante puerto USB. </a:t>
            </a: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7232"/>
            <a:ext cx="8229600" cy="4525963"/>
          </a:xfrm>
        </p:spPr>
        <p:txBody>
          <a:bodyPr>
            <a:normAutofit fontScale="92500" lnSpcReduction="10000"/>
          </a:bodyPr>
          <a:lstStyle/>
          <a:p>
            <a:pPr lvl="1" algn="just"/>
            <a:r>
              <a:rPr lang="es-EC" dirty="0" smtClean="0"/>
              <a:t>Tipo de conexión a la PC: Mediante puerto USB</a:t>
            </a:r>
          </a:p>
          <a:p>
            <a:pPr lvl="1" algn="just"/>
            <a:r>
              <a:rPr lang="es-EC" dirty="0" smtClean="0"/>
              <a:t>Mínimo 16 entradas análogas, tasas de muestreo mínimo 500 </a:t>
            </a:r>
            <a:r>
              <a:rPr lang="es-EC" dirty="0" err="1" smtClean="0"/>
              <a:t>kS</a:t>
            </a:r>
            <a:r>
              <a:rPr lang="es-EC" dirty="0" smtClean="0"/>
              <a:t>/s, resolución mínima 16 bits de resolución, rango amplitud mínima de entrada ±10V</a:t>
            </a:r>
          </a:p>
          <a:p>
            <a:pPr lvl="1" algn="just"/>
            <a:r>
              <a:rPr lang="es-EC" dirty="0" smtClean="0"/>
              <a:t>Mínimo 2 salidas análogas, tasa de muestreo mínimo 900 </a:t>
            </a:r>
            <a:r>
              <a:rPr lang="es-EC" dirty="0" err="1" smtClean="0"/>
              <a:t>kS</a:t>
            </a:r>
            <a:r>
              <a:rPr lang="es-EC" dirty="0" smtClean="0"/>
              <a:t>/s, resolución mínima de 16 bits, rango amplitud mínima de salida ±10 V</a:t>
            </a:r>
          </a:p>
          <a:p>
            <a:pPr lvl="1" algn="just"/>
            <a:r>
              <a:rPr lang="es-EC" dirty="0" smtClean="0"/>
              <a:t>Mínimo 24E/S digitales bidireccionales (8 temporizadores por hardware de hasta 1MHz)</a:t>
            </a:r>
          </a:p>
          <a:p>
            <a:pPr lvl="1" algn="just"/>
            <a:r>
              <a:rPr lang="es-EC" dirty="0" smtClean="0"/>
              <a:t>Mínimo 4 contadores/temporizadores de 32 bits para frecuencia, codificador, PWM, contador de eventos y mas</a:t>
            </a:r>
          </a:p>
          <a:p>
            <a:pPr lvl="1" algn="just"/>
            <a:r>
              <a:rPr lang="es-EC" dirty="0" smtClean="0"/>
              <a:t>Soporte para Windows 7/XP/Vista</a:t>
            </a:r>
          </a:p>
          <a:p>
            <a:pPr lvl="1" algn="just"/>
            <a:r>
              <a:rPr lang="es-EC" dirty="0" smtClean="0"/>
              <a:t>Accesorios: Manual de operación, CD-ROM con software  y cable</a:t>
            </a:r>
          </a:p>
          <a:p>
            <a:pPr algn="just"/>
            <a:endParaRPr lang="es-EC"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C" b="1" dirty="0" smtClean="0"/>
              <a:t>Sensor de presión arterial</a:t>
            </a:r>
          </a:p>
          <a:p>
            <a:pPr lvl="1" algn="just"/>
            <a:r>
              <a:rPr lang="es-ES" dirty="0" smtClean="0"/>
              <a:t>En la actualidad se han desarrollado sistemas automáticos o semiautomáticos para medir la presión sanguínea. </a:t>
            </a:r>
          </a:p>
          <a:p>
            <a:pPr lvl="1" algn="just"/>
            <a:r>
              <a:rPr lang="es-ES" dirty="0" smtClean="0"/>
              <a:t>Muchos de los medidores de presión sanguínea comercializados funcionan bien cuando se prueban con una persona sana, en reposo, pero fallan cuando se utilizan para medir la presión sanguínea durante una actividad o cuando se emplean pacientes con un shock circulatorio.</a:t>
            </a:r>
            <a:endParaRPr lang="es-EC" dirty="0" smtClean="0"/>
          </a:p>
          <a:p>
            <a:pPr algn="just">
              <a:buNone/>
            </a:pPr>
            <a:endParaRPr lang="es-EC" sz="2800" dirty="0" smtClean="0"/>
          </a:p>
          <a:p>
            <a:pPr lvl="1" algn="just"/>
            <a:endParaRPr lang="es-ES" sz="2400" dirty="0" smtClean="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5" name="Imagen 1"/>
          <p:cNvPicPr/>
          <p:nvPr/>
        </p:nvPicPr>
        <p:blipFill>
          <a:blip r:embed="rId3" cstate="print"/>
          <a:srcRect/>
          <a:stretch>
            <a:fillRect/>
          </a:stretch>
        </p:blipFill>
        <p:spPr bwMode="auto">
          <a:xfrm>
            <a:off x="7072330" y="4857784"/>
            <a:ext cx="1571636"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s-ES" dirty="0" smtClean="0"/>
              <a:t>Para las prácticas de laboratorio se necesita que el sensor de presión arterial sea de muñeca para facilitar al alumno al momento de realizar la medición y que el método de medición sea oscilométrico, sus rangos de presión mínimo de 0 a 299mmHg y de pulso mínimo de 40 a 180 latidos/min; es importante que disponga de conectividad a la PC mediante puerto USB para almacenar los datos de cada persona, para luego analizarlos.</a:t>
            </a:r>
            <a:endParaRPr lang="es-EC" dirty="0" smtClean="0"/>
          </a:p>
          <a:p>
            <a:pPr algn="just"/>
            <a:endParaRPr lang="es-EC" dirty="0"/>
          </a:p>
        </p:txBody>
      </p:sp>
      <p:sp>
        <p:nvSpPr>
          <p:cNvPr id="3" name="Title 2"/>
          <p:cNvSpPr>
            <a:spLocks noGrp="1"/>
          </p:cNvSpPr>
          <p:nvPr>
            <p:ph type="title"/>
          </p:nvPr>
        </p:nvSpPr>
        <p:spPr/>
        <p:txBody>
          <a:bodyPr/>
          <a:lstStyle/>
          <a:p>
            <a:endParaRPr lang="es-EC"/>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525963"/>
          </a:xfrm>
        </p:spPr>
        <p:txBody>
          <a:bodyPr>
            <a:normAutofit fontScale="92500" lnSpcReduction="10000"/>
          </a:bodyPr>
          <a:lstStyle/>
          <a:p>
            <a:pPr lvl="1"/>
            <a:r>
              <a:rPr lang="es-EC" dirty="0" smtClean="0"/>
              <a:t>Sensor de presión arterial de muñeca </a:t>
            </a:r>
          </a:p>
          <a:p>
            <a:pPr lvl="1"/>
            <a:r>
              <a:rPr lang="es-EC" dirty="0" smtClean="0"/>
              <a:t>Pantalla LCD Dot Matrix gráfico mínimo de 64x32 pixeles</a:t>
            </a:r>
          </a:p>
          <a:p>
            <a:pPr lvl="1"/>
            <a:r>
              <a:rPr lang="es-EC" dirty="0" smtClean="0"/>
              <a:t>Medición: Método </a:t>
            </a:r>
            <a:r>
              <a:rPr lang="es-EC" dirty="0" err="1" smtClean="0"/>
              <a:t>oscilométrico</a:t>
            </a:r>
            <a:endParaRPr lang="es-EC" dirty="0" smtClean="0"/>
          </a:p>
          <a:p>
            <a:pPr lvl="1"/>
            <a:r>
              <a:rPr lang="es-EC" dirty="0" smtClean="0"/>
              <a:t>Rango de Medición: Presión: mínimo 0 a 299 mmHg</a:t>
            </a:r>
          </a:p>
          <a:p>
            <a:pPr>
              <a:buNone/>
            </a:pPr>
            <a:r>
              <a:rPr lang="es-EC" dirty="0" smtClean="0"/>
              <a:t>                               </a:t>
            </a:r>
            <a:r>
              <a:rPr lang="es-EC" sz="2300" dirty="0" smtClean="0"/>
              <a:t>Pulso: mínimo 40 – 180 latidos/min</a:t>
            </a:r>
          </a:p>
          <a:p>
            <a:pPr lvl="1"/>
            <a:r>
              <a:rPr lang="es-EC" dirty="0" smtClean="0"/>
              <a:t>Precisión: Presión: Máximo ±3 mmHg</a:t>
            </a:r>
          </a:p>
          <a:p>
            <a:pPr lvl="1"/>
            <a:r>
              <a:rPr lang="es-EC" dirty="0" smtClean="0"/>
              <a:t>Pulso: Máximo de ±5% de la lectura</a:t>
            </a:r>
          </a:p>
          <a:p>
            <a:pPr lvl="1"/>
            <a:r>
              <a:rPr lang="es-EC" dirty="0" smtClean="0"/>
              <a:t>Inflado: Automático con bomba </a:t>
            </a:r>
          </a:p>
          <a:p>
            <a:pPr lvl="1"/>
            <a:r>
              <a:rPr lang="es-EC" dirty="0" smtClean="0"/>
              <a:t>Desinflado: Automático rápido</a:t>
            </a:r>
          </a:p>
          <a:p>
            <a:pPr lvl="1"/>
            <a:r>
              <a:rPr lang="es-EC" dirty="0" smtClean="0"/>
              <a:t>Conectividad a la PC mediante puerto USB</a:t>
            </a:r>
          </a:p>
          <a:p>
            <a:pPr lvl="1"/>
            <a:r>
              <a:rPr lang="es-EC" b="1" dirty="0" smtClean="0"/>
              <a:t>Accesorios: </a:t>
            </a:r>
            <a:r>
              <a:rPr lang="es-EC" dirty="0" smtClean="0"/>
              <a:t>Manual de operación,  CD-ROM con software y cable USB</a:t>
            </a:r>
          </a:p>
          <a:p>
            <a:endParaRPr lang="es-EC"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C" b="1" dirty="0" smtClean="0"/>
              <a:t>Sensor de temperatura corporal</a:t>
            </a:r>
          </a:p>
          <a:p>
            <a:pPr lvl="1" algn="just"/>
            <a:r>
              <a:rPr lang="es-ES" dirty="0" smtClean="0"/>
              <a:t>Existen termómetros infrarrojos ya que se ha encontrado que la piel humana es un emisor casi perfecto de rayos infrarrojos. Es capaz de emitir energía infrarroja proporcionalmente a la temperatura superficial en cualquier punto del cuerpo.</a:t>
            </a:r>
            <a:endParaRPr lang="es-ES" sz="2400" dirty="0" smtClean="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6" name="Imagen 10"/>
          <p:cNvPicPr/>
          <p:nvPr/>
        </p:nvPicPr>
        <p:blipFill>
          <a:blip r:embed="rId3" cstate="print"/>
          <a:srcRect l="16272" t="13469" r="10651" b="14286"/>
          <a:stretch>
            <a:fillRect/>
          </a:stretch>
        </p:blipFill>
        <p:spPr bwMode="auto">
          <a:xfrm>
            <a:off x="4000496" y="4429132"/>
            <a:ext cx="2143140" cy="1395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C" dirty="0" smtClean="0"/>
              <a:t>El sensor de temperatura corporal la medición la debe realizar sin contacto al cuerpo por lo cual se requiere un sensor infrarrojo, debido a que la temperatura normal del cuerpo va de 35.0°C a 37.5°C, se necesita un rango mínimo de medición de 32.0°C a 42.5°C, con una precisión de ±0.3°C y una respuesta máxima de 1 segundo.</a:t>
            </a:r>
          </a:p>
          <a:p>
            <a:endParaRPr lang="es-EC"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s-EC" dirty="0" smtClean="0"/>
              <a:t>Termómetro infrarrojo medición sin contacto corporal</a:t>
            </a:r>
          </a:p>
          <a:p>
            <a:pPr lvl="1"/>
            <a:r>
              <a:rPr lang="es-EC" dirty="0" smtClean="0"/>
              <a:t>Pantalla LCD grafica minino de 32x16 pixeles</a:t>
            </a:r>
          </a:p>
          <a:p>
            <a:pPr lvl="1"/>
            <a:r>
              <a:rPr lang="es-EC" dirty="0" smtClean="0"/>
              <a:t>Rango de medición: minino de 32.0°C a 42.5°C</a:t>
            </a:r>
          </a:p>
          <a:p>
            <a:pPr lvl="1"/>
            <a:r>
              <a:rPr lang="es-EC" dirty="0" smtClean="0"/>
              <a:t>Rango de temperatura superficial: minino de  0 a 60°C</a:t>
            </a:r>
          </a:p>
          <a:p>
            <a:pPr lvl="1"/>
            <a:r>
              <a:rPr lang="es-EC" dirty="0" smtClean="0"/>
              <a:t>Indicación del valor de la medición en C y F</a:t>
            </a:r>
          </a:p>
          <a:p>
            <a:pPr lvl="1"/>
            <a:r>
              <a:rPr lang="es-EC" dirty="0" smtClean="0"/>
              <a:t>Resolución de pantalla: máximo de 0.1°C </a:t>
            </a:r>
          </a:p>
          <a:p>
            <a:pPr lvl="1"/>
            <a:r>
              <a:rPr lang="es-EC" dirty="0" smtClean="0"/>
              <a:t>Precisión: ±0.3°C </a:t>
            </a:r>
          </a:p>
          <a:p>
            <a:pPr lvl="1"/>
            <a:r>
              <a:rPr lang="es-EC" dirty="0" smtClean="0"/>
              <a:t>Tiempo de respuesta máxima de 1 segundo</a:t>
            </a:r>
          </a:p>
          <a:p>
            <a:endParaRPr lang="es-EC"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s-EC" sz="2400" b="1" dirty="0" smtClean="0"/>
              <a:t>Tarjeta de desarrollo DSPIC</a:t>
            </a:r>
          </a:p>
          <a:p>
            <a:pPr lvl="1" algn="just"/>
            <a:r>
              <a:rPr lang="es-AR" sz="2000" dirty="0" smtClean="0"/>
              <a:t>El sistema de desarrollo dsPIC es una placa de desarrollo completo para microcontroladores dsPIC</a:t>
            </a:r>
            <a:r>
              <a:rPr lang="es-ES" sz="2000" dirty="0" smtClean="0"/>
              <a:t>. La tarjeta de entrenamiento tiene implementado, diversos periféricos y salidas por conectores que pueden ser usados para diferentes aplicaciones y serán controladas según el código del programa desarrollado por el usuario y que ha sido grabado en el dsPIC de la tarjeta. </a:t>
            </a:r>
            <a:endParaRPr lang="es-EC" sz="2400" dirty="0" smtClean="0"/>
          </a:p>
          <a:p>
            <a:pPr lvl="1" algn="just"/>
            <a:endParaRPr lang="es-ES" sz="2000" dirty="0" smtClean="0"/>
          </a:p>
        </p:txBody>
      </p:sp>
      <p:sp>
        <p:nvSpPr>
          <p:cNvPr id="3" name="Title 2"/>
          <p:cNvSpPr>
            <a:spLocks noGrp="1"/>
          </p:cNvSpPr>
          <p:nvPr>
            <p:ph type="title"/>
          </p:nvPr>
        </p:nvSpPr>
        <p:spPr/>
        <p:txBody>
          <a:bodyPr>
            <a:normAutofit fontScale="90000"/>
          </a:bodyPr>
          <a:lstStyle/>
          <a:p>
            <a:r>
              <a:rPr lang="es-EC" dirty="0" smtClean="0"/>
              <a:t>Requerimientos equipos tecnológicos </a:t>
            </a:r>
            <a:endParaRPr lang="es-EC" dirty="0"/>
          </a:p>
        </p:txBody>
      </p:sp>
      <p:pic>
        <p:nvPicPr>
          <p:cNvPr id="5" name="Picture 4"/>
          <p:cNvPicPr/>
          <p:nvPr/>
        </p:nvPicPr>
        <p:blipFill rotWithShape="1">
          <a:blip r:embed="rId3" cstate="print"/>
          <a:srcRect l="34845" t="42778" r="29677" b="12083"/>
          <a:stretch/>
        </p:blipFill>
        <p:spPr bwMode="auto">
          <a:xfrm>
            <a:off x="5214942" y="4500570"/>
            <a:ext cx="2735121" cy="195538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4525963"/>
          </a:xfrm>
        </p:spPr>
        <p:txBody>
          <a:bodyPr>
            <a:normAutofit/>
          </a:bodyPr>
          <a:lstStyle/>
          <a:p>
            <a:pPr algn="just"/>
            <a:r>
              <a:rPr lang="es-EC" dirty="0" smtClean="0"/>
              <a:t>La materia de Instrumentación Biomédica la toman un promedio de cuarenta y ocho alumnos de las tres carreras del Departamento de Eléctrica y Electrónica como materia optativa. Por lo que la sesión para la parte práctica se realizará en grupos de doce alumnos, de esta forma el aprendizaje será mejor ya que en cada mesa de trabajo se ubican dos alumnos. </a:t>
            </a:r>
          </a:p>
          <a:p>
            <a:pPr algn="just"/>
            <a:endParaRPr lang="es-EC"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just"/>
            <a:r>
              <a:rPr lang="es-EC" dirty="0" smtClean="0"/>
              <a:t>Para las prácticas de laboratorio se utilizara la tarjeta DSPIC cuando sea de programar para lo cual debe soportar microcontroladores 64-80 pines de la familia dsPIC30F, se requiere que tenga mínimo dos conectores RS232, mínimo un modulo Ethernet, un conector para sensor de temperatura, </a:t>
            </a:r>
            <a:r>
              <a:rPr lang="es-EC" dirty="0" err="1" smtClean="0"/>
              <a:t>dips</a:t>
            </a:r>
            <a:r>
              <a:rPr lang="es-EC" dirty="0" smtClean="0"/>
              <a:t> </a:t>
            </a:r>
            <a:r>
              <a:rPr lang="es-EC" dirty="0" err="1" smtClean="0"/>
              <a:t>switchs</a:t>
            </a:r>
            <a:r>
              <a:rPr lang="es-EC" dirty="0" smtClean="0"/>
              <a:t> que permitan habilitar </a:t>
            </a:r>
            <a:r>
              <a:rPr lang="es-EC" dirty="0" err="1" smtClean="0"/>
              <a:t>leds</a:t>
            </a:r>
            <a:r>
              <a:rPr lang="es-EC" dirty="0" smtClean="0"/>
              <a:t> de prueba y pulsadores. </a:t>
            </a:r>
          </a:p>
          <a:p>
            <a:pPr algn="just"/>
            <a:endParaRPr lang="es-EC" dirty="0"/>
          </a:p>
        </p:txBody>
      </p:sp>
      <p:sp>
        <p:nvSpPr>
          <p:cNvPr id="3" name="Title 2"/>
          <p:cNvSpPr>
            <a:spLocks noGrp="1"/>
          </p:cNvSpPr>
          <p:nvPr>
            <p:ph type="title"/>
          </p:nvPr>
        </p:nvSpPr>
        <p:spPr/>
        <p:txBody>
          <a:bodyPr/>
          <a:lstStyle/>
          <a:p>
            <a:endParaRPr lang="es-EC"/>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721563"/>
          </a:xfrm>
        </p:spPr>
        <p:txBody>
          <a:bodyPr>
            <a:normAutofit fontScale="85000" lnSpcReduction="20000"/>
          </a:bodyPr>
          <a:lstStyle/>
          <a:p>
            <a:pPr lvl="1" algn="just"/>
            <a:r>
              <a:rPr lang="es-EC" dirty="0" smtClean="0"/>
              <a:t>Programador USB 2.0 incluido</a:t>
            </a:r>
          </a:p>
          <a:p>
            <a:pPr lvl="1" algn="just"/>
            <a:r>
              <a:rPr lang="es-EC" dirty="0" smtClean="0"/>
              <a:t>Conector RS232</a:t>
            </a:r>
          </a:p>
          <a:p>
            <a:pPr lvl="1" algn="just"/>
            <a:r>
              <a:rPr lang="es-EC" dirty="0" smtClean="0"/>
              <a:t>Referencia del voltaje de la fuente: mínimo 4.1 V</a:t>
            </a:r>
          </a:p>
          <a:p>
            <a:pPr lvl="1" algn="just"/>
            <a:r>
              <a:rPr lang="es-EC" dirty="0" smtClean="0"/>
              <a:t>Mínimo un Módulo Ethernet incluido</a:t>
            </a:r>
          </a:p>
          <a:p>
            <a:pPr lvl="1" algn="just"/>
            <a:r>
              <a:rPr lang="es-EC" dirty="0" smtClean="0"/>
              <a:t>LCD mínimo de 2x16 </a:t>
            </a:r>
          </a:p>
          <a:p>
            <a:pPr lvl="1" algn="just"/>
            <a:r>
              <a:rPr lang="es-EC" dirty="0" smtClean="0"/>
              <a:t>Mínimo un conector para sensor de temperatura</a:t>
            </a:r>
          </a:p>
          <a:p>
            <a:pPr lvl="1" algn="just"/>
            <a:r>
              <a:rPr lang="es-EC" dirty="0" smtClean="0"/>
              <a:t>Reloj a tiempo real</a:t>
            </a:r>
          </a:p>
          <a:p>
            <a:pPr lvl="1" algn="just"/>
            <a:r>
              <a:rPr lang="es-EC" dirty="0" smtClean="0"/>
              <a:t>Mínimo un Módulo DAC</a:t>
            </a:r>
          </a:p>
          <a:p>
            <a:pPr lvl="1" algn="just"/>
            <a:r>
              <a:rPr lang="es-EC" dirty="0" smtClean="0"/>
              <a:t>Módulo RS485</a:t>
            </a:r>
          </a:p>
          <a:p>
            <a:pPr lvl="1" algn="just"/>
            <a:r>
              <a:rPr lang="es-EC" dirty="0" smtClean="0"/>
              <a:t>Mínimo 4 DIP </a:t>
            </a:r>
            <a:r>
              <a:rPr lang="es-EC" dirty="0" err="1" smtClean="0"/>
              <a:t>switch</a:t>
            </a:r>
            <a:r>
              <a:rPr lang="es-EC" dirty="0" smtClean="0"/>
              <a:t> para habilitar/deshabilitar </a:t>
            </a:r>
            <a:r>
              <a:rPr lang="es-EC" dirty="0" err="1" smtClean="0"/>
              <a:t>Leds</a:t>
            </a:r>
            <a:r>
              <a:rPr lang="es-EC" dirty="0" smtClean="0"/>
              <a:t> de prueba</a:t>
            </a:r>
          </a:p>
          <a:p>
            <a:pPr lvl="1" algn="just"/>
            <a:r>
              <a:rPr lang="es-EC" dirty="0" smtClean="0"/>
              <a:t>Soporte para microcontroladores de 64-80 pines de la familia dsPIC30F</a:t>
            </a:r>
          </a:p>
          <a:p>
            <a:pPr lvl="1" algn="just"/>
            <a:r>
              <a:rPr lang="es-EC" dirty="0" smtClean="0"/>
              <a:t>Mínimo una ranura para tarjeta multimedia MMC/SD</a:t>
            </a:r>
          </a:p>
          <a:p>
            <a:pPr lvl="1" algn="just"/>
            <a:r>
              <a:rPr lang="es-EC" dirty="0" smtClean="0"/>
              <a:t>Mínimo 10 pulsadores</a:t>
            </a:r>
          </a:p>
          <a:p>
            <a:pPr lvl="1" algn="just"/>
            <a:r>
              <a:rPr lang="es-EC" dirty="0" smtClean="0"/>
              <a:t>Disponga de un controlador para panel táctil</a:t>
            </a:r>
          </a:p>
          <a:p>
            <a:pPr lvl="1" algn="just"/>
            <a:r>
              <a:rPr lang="es-EC" dirty="0" smtClean="0"/>
              <a:t>Accesorios: 2x16 LCD con modo de 4 bits, </a:t>
            </a:r>
            <a:r>
              <a:rPr lang="es-EC" dirty="0" err="1" smtClean="0"/>
              <a:t>dsPIC</a:t>
            </a:r>
            <a:r>
              <a:rPr lang="es-EC" dirty="0" smtClean="0"/>
              <a:t> 30F6014A,  LCD gráfico de 128x64 pixeles, tarjeta MMC/SD de 128MB.</a:t>
            </a:r>
          </a:p>
          <a:p>
            <a:pPr algn="just">
              <a:buNone/>
            </a:pPr>
            <a:endParaRPr lang="es-EC"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500174"/>
            <a:ext cx="8229600" cy="4525963"/>
          </a:xfrm>
        </p:spPr>
        <p:txBody>
          <a:bodyPr>
            <a:noAutofit/>
          </a:bodyPr>
          <a:lstStyle/>
          <a:p>
            <a:pPr lvl="0" algn="just"/>
            <a:r>
              <a:rPr lang="es-ES_tradnl" sz="2000" dirty="0" smtClean="0"/>
              <a:t>Para el diseño de la plataforma tecnología básica que debe disponer el laboratorio, se ha considerado las practicas a desarrollarse dentro de la materia de Instrumentación Biomédica y los equipos de medidas que se requieren para las mismas. Por lo que se ha considerado equipos que dispongan de parámetros técnicos acorde a la señales a trabajar para no sobredimensionar el equipamiento básico del laboratorio. </a:t>
            </a:r>
          </a:p>
          <a:p>
            <a:pPr lvl="0" algn="just">
              <a:buNone/>
            </a:pPr>
            <a:endParaRPr lang="es-EC" sz="2000" dirty="0" smtClean="0"/>
          </a:p>
          <a:p>
            <a:pPr algn="just"/>
            <a:r>
              <a:rPr lang="es-ES_tradnl" sz="2000" dirty="0" smtClean="0"/>
              <a:t>En la materia de Instrumentación Biomédica se requiere simular sistemas fisiológicos del cuerpo humano y procesar señales bioeléctricas considerando esto, se coloco en cada mesa de trabajo una computadora con un procesador </a:t>
            </a:r>
            <a:r>
              <a:rPr lang="es-ES_tradnl" sz="2000" dirty="0" err="1" smtClean="0"/>
              <a:t>Core</a:t>
            </a:r>
            <a:r>
              <a:rPr lang="es-ES_tradnl" sz="2000" dirty="0" smtClean="0"/>
              <a:t> i5 de 2.4Ghz, memoria RAM de 4GB y disco duro de 500GB.</a:t>
            </a:r>
            <a:endParaRPr lang="es-EC" sz="2000" dirty="0" smtClean="0"/>
          </a:p>
        </p:txBody>
      </p:sp>
      <p:sp>
        <p:nvSpPr>
          <p:cNvPr id="3" name="Title 2"/>
          <p:cNvSpPr>
            <a:spLocks noGrp="1"/>
          </p:cNvSpPr>
          <p:nvPr>
            <p:ph type="title"/>
          </p:nvPr>
        </p:nvSpPr>
        <p:spPr/>
        <p:txBody>
          <a:bodyPr/>
          <a:lstStyle/>
          <a:p>
            <a:r>
              <a:rPr lang="es-EC" dirty="0" smtClean="0"/>
              <a:t>CONCLUSIONES</a:t>
            </a:r>
            <a:endParaRPr lang="es-EC"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0709"/>
            <a:ext cx="8229600" cy="5578687"/>
          </a:xfrm>
        </p:spPr>
        <p:txBody>
          <a:bodyPr>
            <a:noAutofit/>
          </a:bodyPr>
          <a:lstStyle/>
          <a:p>
            <a:pPr algn="just"/>
            <a:r>
              <a:rPr lang="es-ES_tradnl" sz="2000" dirty="0" smtClean="0"/>
              <a:t>En las prácticas de la materia de Instrumentación Biomédica, los estudiantes desarrollaran sus propios circuitos de instrumentación, por lo cual se ha considerado adecuado dotarle al laboratorio de tarjetas de adquisición que permitan evaluar el desempeño de los circuitos implementados. Las cuales deben tener E/S análogas y digitales con un rango de ±10V, que garanticen una adquisición adecuada de las señales generadas en el circuito. </a:t>
            </a:r>
          </a:p>
          <a:p>
            <a:pPr algn="just">
              <a:buNone/>
            </a:pPr>
            <a:endParaRPr lang="es-EC" sz="2000" dirty="0" smtClean="0"/>
          </a:p>
          <a:p>
            <a:pPr lvl="0" algn="just"/>
            <a:r>
              <a:rPr lang="es-ES_tradnl" sz="2000" dirty="0" smtClean="0"/>
              <a:t>Es importante que los estudiantes tengan un conocimiento más profundo de los equipos médicos que se utilizan en la medición de los parámetros fisiológicos del cuerpo humano, por esta razón que el laboratorio contara con sensores de presión arterial, sensores de temperatura corporal y </a:t>
            </a:r>
            <a:r>
              <a:rPr lang="es-ES_tradnl" sz="2000" dirty="0" err="1" smtClean="0"/>
              <a:t>em</a:t>
            </a:r>
            <a:r>
              <a:rPr lang="es-ES_tradnl" sz="2000" dirty="0" smtClean="0"/>
              <a:t> el futuro un </a:t>
            </a:r>
            <a:r>
              <a:rPr lang="es-ES_tradnl" sz="2000" dirty="0" err="1" smtClean="0"/>
              <a:t>ecógrafo</a:t>
            </a:r>
            <a:r>
              <a:rPr lang="es-ES_tradnl" sz="2000" dirty="0" smtClean="0"/>
              <a:t>. De esta manera, los estudiantes conocerán el funcionamiento de los mismos y podrán analizar los datos o señales que se adquieren.</a:t>
            </a:r>
            <a:endParaRPr lang="es-EC"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36395"/>
            <a:ext cx="8229600" cy="5650125"/>
          </a:xfrm>
        </p:spPr>
        <p:txBody>
          <a:bodyPr>
            <a:noAutofit/>
          </a:bodyPr>
          <a:lstStyle/>
          <a:p>
            <a:pPr algn="just"/>
            <a:r>
              <a:rPr lang="es-ES_tradnl" sz="2000" dirty="0" smtClean="0"/>
              <a:t>Tomando en cuenta que se trabajara con registros de la base de datos de </a:t>
            </a:r>
            <a:r>
              <a:rPr lang="es-ES_tradnl" sz="2000" dirty="0" err="1" smtClean="0"/>
              <a:t>Physionet</a:t>
            </a:r>
            <a:r>
              <a:rPr lang="es-ES_tradnl" sz="2000" dirty="0" smtClean="0"/>
              <a:t> que se encuentran disponibles en la página web, se ha considerado adecuado dotar de internet a cada mesa de trabajo, por lo que se instalo el cableado estructurado de acuerdo a la norma </a:t>
            </a:r>
            <a:r>
              <a:rPr lang="es-ES" sz="2000" dirty="0" smtClean="0"/>
              <a:t>TIA/EIA 568B y utilizando el equipo que se dispone en el departamento de Eléctrica y Electrónica se certifico los puntos para garantizar un optimo desempeño de la red. </a:t>
            </a:r>
          </a:p>
          <a:p>
            <a:pPr algn="just">
              <a:buNone/>
            </a:pPr>
            <a:endParaRPr lang="es-EC" sz="2000" dirty="0" smtClean="0"/>
          </a:p>
          <a:p>
            <a:pPr algn="just"/>
            <a:r>
              <a:rPr lang="es-ES_tradnl" sz="2000" dirty="0" smtClean="0"/>
              <a:t>Se realizo la evaluación del diseño físico y tecnológico de acuerdo a la normas que se indican en el presente proyecto, verificando que el diseño es propicio para la realización de las practicas de la materia de Instrumentación Biomédica y proyectos de investigación relacionados con el área de la biomédica y el procesamiento digital de señales, garantizando un laboratorio seguro, manejado por el personal idóneo y con equipos de muy buena tecnología. </a:t>
            </a:r>
            <a:endParaRPr lang="es-EC" sz="2000" dirty="0" smtClean="0"/>
          </a:p>
          <a:p>
            <a:pPr algn="just"/>
            <a:endParaRPr lang="es-EC"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s-ES_tradnl" sz="2800" dirty="0" smtClean="0"/>
              <a:t>En el presente proyecto se ha implementado en la parte mobiliaria, en la adquisición de equipos informáticos y en el tendido del cableado estructurado verificándose que el diseño realizado es optimo ya que las pruebas realizadas de conectividad a la red, operatividad de las mesas de trabajo y desempeño de las computadoras, garantizan que los estudiantes puedan realizar las practicas de la mejor manera. </a:t>
            </a:r>
          </a:p>
          <a:p>
            <a:pPr algn="just">
              <a:buNone/>
            </a:pPr>
            <a:endParaRPr lang="es-EC" sz="2800" dirty="0" smtClean="0"/>
          </a:p>
          <a:p>
            <a:pPr algn="just"/>
            <a:r>
              <a:rPr lang="es-ES_tradnl" sz="2800" dirty="0" smtClean="0"/>
              <a:t>Una vez terminado el proyecto se concluye que el diseño del laboratorio realizado es el más conveniente ya que se adapta al espacio físico establecido para el mismo y a la norma ISO/IEC 17025 que garantiza un ambiente adecuado y un equipamiento optimo para el mejor aprendizaje de los estudiantes.  </a:t>
            </a:r>
            <a:endParaRPr lang="es-EC" sz="2800" dirty="0" smtClean="0"/>
          </a:p>
          <a:p>
            <a:pPr algn="just"/>
            <a:endParaRPr lang="es-EC" sz="2800" dirty="0" smtClean="0"/>
          </a:p>
          <a:p>
            <a:pPr algn="just"/>
            <a:endParaRPr lang="es-EC" sz="2800" dirty="0" smtClean="0"/>
          </a:p>
          <a:p>
            <a:pPr algn="just"/>
            <a:endParaRPr lang="es-EC" sz="2800" dirty="0" smtClean="0"/>
          </a:p>
          <a:p>
            <a:pPr algn="just"/>
            <a:endParaRPr lang="es-EC"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17681"/>
            <a:ext cx="8229600" cy="4525963"/>
          </a:xfrm>
        </p:spPr>
        <p:txBody>
          <a:bodyPr>
            <a:normAutofit fontScale="85000" lnSpcReduction="10000"/>
          </a:bodyPr>
          <a:lstStyle/>
          <a:p>
            <a:pPr lvl="0" algn="just"/>
            <a:r>
              <a:rPr lang="es-ES_tradnl" dirty="0" smtClean="0"/>
              <a:t>Para el correcto funcionamiento de las computadoras se recomienda correr el antivirus </a:t>
            </a:r>
            <a:r>
              <a:rPr lang="es-ES_tradnl" dirty="0" err="1" smtClean="0"/>
              <a:t>Kaspersky</a:t>
            </a:r>
            <a:r>
              <a:rPr lang="es-ES_tradnl" dirty="0" smtClean="0"/>
              <a:t> que está instalado en las computadoras una vez a la semana y verificar que este actualizado. </a:t>
            </a:r>
          </a:p>
          <a:p>
            <a:pPr lvl="0" algn="just">
              <a:buNone/>
            </a:pPr>
            <a:endParaRPr lang="es-EC" dirty="0" smtClean="0"/>
          </a:p>
          <a:p>
            <a:pPr algn="just"/>
            <a:r>
              <a:rPr lang="es-ES_tradnl" dirty="0" smtClean="0"/>
              <a:t>En futuras mejoras del laboratorio se recomienda estabilizar los niveles de tensión de la red eléctrica mediante el aprovisionamiento de UPS que garanticen que en cortes de energía eléctrica de la red pública no se pierda la información de las computadoras o equipos de medición, ya que estos UPS proveerán el tiempo suficiente hasta que se grabe la información o se encienda la planta de emergencia de la ESPE. </a:t>
            </a:r>
            <a:endParaRPr lang="es-EC" dirty="0" smtClean="0"/>
          </a:p>
          <a:p>
            <a:pPr algn="just"/>
            <a:endParaRPr lang="es-EC" dirty="0"/>
          </a:p>
        </p:txBody>
      </p:sp>
      <p:sp>
        <p:nvSpPr>
          <p:cNvPr id="3" name="Title 2"/>
          <p:cNvSpPr>
            <a:spLocks noGrp="1"/>
          </p:cNvSpPr>
          <p:nvPr>
            <p:ph type="title"/>
          </p:nvPr>
        </p:nvSpPr>
        <p:spPr/>
        <p:txBody>
          <a:bodyPr/>
          <a:lstStyle/>
          <a:p>
            <a:r>
              <a:rPr lang="es-EC" dirty="0" smtClean="0"/>
              <a:t>RECOMENDACIONES</a:t>
            </a:r>
            <a:endParaRPr lang="es-EC"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229600" cy="4525963"/>
          </a:xfrm>
        </p:spPr>
        <p:txBody>
          <a:bodyPr>
            <a:normAutofit fontScale="85000" lnSpcReduction="20000"/>
          </a:bodyPr>
          <a:lstStyle/>
          <a:p>
            <a:pPr algn="just"/>
            <a:r>
              <a:rPr lang="es-EC" dirty="0" smtClean="0"/>
              <a:t>Con la finalidad de precautelar los equipos se recomienda que se ejecute </a:t>
            </a:r>
            <a:r>
              <a:rPr lang="es-EC" dirty="0" smtClean="0"/>
              <a:t>la planificación </a:t>
            </a:r>
            <a:r>
              <a:rPr lang="es-EC" dirty="0" smtClean="0"/>
              <a:t>de mantenimiento anual planificada conjuntamente con el </a:t>
            </a:r>
            <a:r>
              <a:rPr lang="es-EC" dirty="0" smtClean="0"/>
              <a:t>jefe del </a:t>
            </a:r>
            <a:r>
              <a:rPr lang="es-EC" dirty="0" smtClean="0"/>
              <a:t>laboratorio y el personal de mantenimiento del departamento </a:t>
            </a:r>
            <a:r>
              <a:rPr lang="es-EC" dirty="0" smtClean="0"/>
              <a:t>de Eléctrica </a:t>
            </a:r>
            <a:r>
              <a:rPr lang="es-EC" dirty="0" smtClean="0"/>
              <a:t>y Electrónica que se anexa a este proyecto</a:t>
            </a:r>
            <a:r>
              <a:rPr lang="es-EC" dirty="0" smtClean="0"/>
              <a:t>.</a:t>
            </a:r>
          </a:p>
          <a:p>
            <a:pPr algn="just">
              <a:buNone/>
            </a:pPr>
            <a:endParaRPr lang="es-EC" dirty="0" smtClean="0"/>
          </a:p>
          <a:p>
            <a:pPr algn="just"/>
            <a:r>
              <a:rPr lang="es-EC" dirty="0" smtClean="0"/>
              <a:t>Se recomienda que los docentes que van a utilizar el laboratorio </a:t>
            </a:r>
            <a:r>
              <a:rPr lang="es-EC" dirty="0" smtClean="0"/>
              <a:t>reciban una </a:t>
            </a:r>
            <a:r>
              <a:rPr lang="es-EC" dirty="0" smtClean="0"/>
              <a:t>instrucción rápida del manejo de los equipos por parte del jefe </a:t>
            </a:r>
            <a:r>
              <a:rPr lang="es-EC" dirty="0" smtClean="0"/>
              <a:t>de laboratorio </a:t>
            </a:r>
            <a:r>
              <a:rPr lang="es-EC" dirty="0" smtClean="0"/>
              <a:t>para que sean quienes impartan las instrucciones de </a:t>
            </a:r>
            <a:r>
              <a:rPr lang="es-EC" dirty="0" smtClean="0"/>
              <a:t>manejo adecuado </a:t>
            </a:r>
            <a:r>
              <a:rPr lang="es-EC" dirty="0" smtClean="0"/>
              <a:t>de los equipos a los estudiantes que van a realizar las </a:t>
            </a:r>
            <a:r>
              <a:rPr lang="es-EC" dirty="0" smtClean="0"/>
              <a:t>practicas en </a:t>
            </a:r>
            <a:r>
              <a:rPr lang="es-EC" dirty="0" smtClean="0"/>
              <a:t>este laboratorio, para prevenir daños.</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643182"/>
            <a:ext cx="8572560" cy="1643074"/>
          </a:xfrm>
        </p:spPr>
        <p:txBody>
          <a:bodyPr>
            <a:noAutofit/>
          </a:bodyPr>
          <a:lstStyle/>
          <a:p>
            <a:pPr algn="just"/>
            <a:r>
              <a:rPr lang="es-EC" sz="3500" dirty="0" smtClean="0"/>
              <a:t>DISEÑO DE LA PARTE FISICA DEL LABORATORIO DE INSTRUMENTACIÓN BIOMÉDICA</a:t>
            </a:r>
            <a:endParaRPr lang="es-EC" sz="35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3954</TotalTime>
  <Words>6944</Words>
  <Application>Microsoft Office PowerPoint</Application>
  <PresentationFormat>On-screen Show (4:3)</PresentationFormat>
  <Paragraphs>489</Paragraphs>
  <Slides>87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Concurrencia</vt:lpstr>
      <vt:lpstr>Hoja de cálculo</vt:lpstr>
      <vt:lpstr>ESTUDIO Y DISEÑO DEL LABORATORIO DE INSTRUMENTACIÓN BIOMÉDICA PARA EL DEPARTAMENTO DE ELÉCTRICA Y ELECTRÓNICA</vt:lpstr>
      <vt:lpstr>Objetivos</vt:lpstr>
      <vt:lpstr>Objetivos</vt:lpstr>
      <vt:lpstr>Slide 4</vt:lpstr>
      <vt:lpstr>¿Qué es la Biomédica?</vt:lpstr>
      <vt:lpstr>Diseño del laboratorio de Instrumentación Biomédica</vt:lpstr>
      <vt:lpstr>Slide 7</vt:lpstr>
      <vt:lpstr>Slide 8</vt:lpstr>
      <vt:lpstr>DISEÑO DE LA PARTE FISICA DEL LABORATORIO DE INSTRUMENTACIÓN BIOMÉDICA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Color del techo, paredes, suelo y mobiliario</vt:lpstr>
      <vt:lpstr>Iluminación</vt:lpstr>
      <vt:lpstr>Slide 37</vt:lpstr>
      <vt:lpstr>Temperatura, humedad y ventilación</vt:lpstr>
      <vt:lpstr>Slide 39</vt:lpstr>
      <vt:lpstr>CABLEADO ESTRUCTURADO</vt:lpstr>
      <vt:lpstr>Slide 41</vt:lpstr>
      <vt:lpstr>Slide 42</vt:lpstr>
      <vt:lpstr>Slide 43</vt:lpstr>
      <vt:lpstr>Slide 44</vt:lpstr>
      <vt:lpstr>Slide 45</vt:lpstr>
      <vt:lpstr>Slide 46</vt:lpstr>
      <vt:lpstr>Slide 47</vt:lpstr>
      <vt:lpstr>Slide 48</vt:lpstr>
      <vt:lpstr>ACOMETIDA ELÉCTRICA </vt:lpstr>
      <vt:lpstr>Slide 50</vt:lpstr>
      <vt:lpstr>DISEÑO DEL EQUIPAMIENTO TECNOLOGICO</vt:lpstr>
      <vt:lpstr>Requerimientos equipos informáticos</vt:lpstr>
      <vt:lpstr>Slide 53</vt:lpstr>
      <vt:lpstr>Requerimientos equipos informáticos</vt:lpstr>
      <vt:lpstr>Slide 55</vt:lpstr>
      <vt:lpstr>Requerimientos equipos informaticos</vt:lpstr>
      <vt:lpstr>Slide 57</vt:lpstr>
      <vt:lpstr>Requerimientos equipos tecnológicos </vt:lpstr>
      <vt:lpstr>Slide 59</vt:lpstr>
      <vt:lpstr>Requerimientos equipos tecnológicos </vt:lpstr>
      <vt:lpstr>Slide 61</vt:lpstr>
      <vt:lpstr>Slide 62</vt:lpstr>
      <vt:lpstr>Requerimientos equipos tecnológicos </vt:lpstr>
      <vt:lpstr>Slide 64</vt:lpstr>
      <vt:lpstr>Slide 65</vt:lpstr>
      <vt:lpstr>Requerimientos equipos tecnológicos </vt:lpstr>
      <vt:lpstr>Slide 67</vt:lpstr>
      <vt:lpstr>Requerimientos equipos tecnológicos </vt:lpstr>
      <vt:lpstr>Slide 69</vt:lpstr>
      <vt:lpstr>Requerimientos equipos tecnológicos </vt:lpstr>
      <vt:lpstr>Slide 71</vt:lpstr>
      <vt:lpstr>Slide 72</vt:lpstr>
      <vt:lpstr>Requerimientos equipos tecnológicos </vt:lpstr>
      <vt:lpstr>Slide 74</vt:lpstr>
      <vt:lpstr>Slide 75</vt:lpstr>
      <vt:lpstr>Requerimientos equipos tecnológicos </vt:lpstr>
      <vt:lpstr>Slide 77</vt:lpstr>
      <vt:lpstr>Slide 78</vt:lpstr>
      <vt:lpstr>Requerimientos equipos tecnológicos </vt:lpstr>
      <vt:lpstr>Slide 80</vt:lpstr>
      <vt:lpstr>Slide 81</vt:lpstr>
      <vt:lpstr>CONCLUSIONES</vt:lpstr>
      <vt:lpstr>Slide 83</vt:lpstr>
      <vt:lpstr>Slide 84</vt:lpstr>
      <vt:lpstr>Slide 85</vt:lpstr>
      <vt:lpstr>RECOMENDACIONES</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Y DISEÑO DEL LABORATORIO DE INSTRUMENTACIÓN BIOMÉDICA PARA EL DEPARTAMENTO DE ELÉCTRICA Y ELECTRÓNICA</dc:title>
  <dc:creator>marjo</dc:creator>
  <cp:lastModifiedBy>marjo</cp:lastModifiedBy>
  <cp:revision>154</cp:revision>
  <dcterms:created xsi:type="dcterms:W3CDTF">2012-05-24T02:41:20Z</dcterms:created>
  <dcterms:modified xsi:type="dcterms:W3CDTF">2012-06-22T03:13:59Z</dcterms:modified>
</cp:coreProperties>
</file>