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54"/>
  </p:notesMasterIdLst>
  <p:handoutMasterIdLst>
    <p:handoutMasterId r:id="rId55"/>
  </p:handoutMasterIdLst>
  <p:sldIdLst>
    <p:sldId id="279" r:id="rId2"/>
    <p:sldId id="348" r:id="rId3"/>
    <p:sldId id="421" r:id="rId4"/>
    <p:sldId id="350" r:id="rId5"/>
    <p:sldId id="353" r:id="rId6"/>
    <p:sldId id="422" r:id="rId7"/>
    <p:sldId id="354" r:id="rId8"/>
    <p:sldId id="355" r:id="rId9"/>
    <p:sldId id="356" r:id="rId10"/>
    <p:sldId id="345" r:id="rId11"/>
    <p:sldId id="357" r:id="rId12"/>
    <p:sldId id="358" r:id="rId13"/>
    <p:sldId id="394" r:id="rId14"/>
    <p:sldId id="395" r:id="rId15"/>
    <p:sldId id="396" r:id="rId16"/>
    <p:sldId id="397" r:id="rId17"/>
    <p:sldId id="360" r:id="rId18"/>
    <p:sldId id="423" r:id="rId19"/>
    <p:sldId id="424" r:id="rId20"/>
    <p:sldId id="425" r:id="rId21"/>
    <p:sldId id="363" r:id="rId22"/>
    <p:sldId id="413" r:id="rId23"/>
    <p:sldId id="426" r:id="rId24"/>
    <p:sldId id="366" r:id="rId25"/>
    <p:sldId id="367" r:id="rId26"/>
    <p:sldId id="368" r:id="rId27"/>
    <p:sldId id="416" r:id="rId28"/>
    <p:sldId id="428" r:id="rId29"/>
    <p:sldId id="429" r:id="rId30"/>
    <p:sldId id="430" r:id="rId31"/>
    <p:sldId id="427" r:id="rId32"/>
    <p:sldId id="431" r:id="rId33"/>
    <p:sldId id="432" r:id="rId34"/>
    <p:sldId id="434" r:id="rId35"/>
    <p:sldId id="435" r:id="rId36"/>
    <p:sldId id="433" r:id="rId37"/>
    <p:sldId id="372" r:id="rId38"/>
    <p:sldId id="436" r:id="rId39"/>
    <p:sldId id="437" r:id="rId40"/>
    <p:sldId id="440" r:id="rId41"/>
    <p:sldId id="441" r:id="rId42"/>
    <p:sldId id="442" r:id="rId43"/>
    <p:sldId id="444" r:id="rId44"/>
    <p:sldId id="445" r:id="rId45"/>
    <p:sldId id="443" r:id="rId46"/>
    <p:sldId id="446" r:id="rId47"/>
    <p:sldId id="447" r:id="rId48"/>
    <p:sldId id="450" r:id="rId49"/>
    <p:sldId id="451" r:id="rId50"/>
    <p:sldId id="452" r:id="rId51"/>
    <p:sldId id="454" r:id="rId52"/>
    <p:sldId id="453" r:id="rId53"/>
  </p:sldIdLst>
  <p:sldSz cx="9906000" cy="6858000" type="A4"/>
  <p:notesSz cx="6669088" cy="9775825"/>
  <p:custDataLst>
    <p:tags r:id="rId56"/>
  </p:custDataLst>
  <p:defaultTextStyle>
    <a:defPPr>
      <a:defRPr lang="en-US"/>
    </a:defPPr>
    <a:lvl1pPr algn="ctr" rtl="0" eaLnBrk="0" fontAlgn="base" hangingPunct="0">
      <a:spcBef>
        <a:spcPct val="0"/>
      </a:spcBef>
      <a:spcAft>
        <a:spcPct val="0"/>
      </a:spcAft>
      <a:defRPr sz="14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4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4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4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FFCC"/>
    <a:srgbClr val="FFFF89"/>
    <a:srgbClr val="E00000"/>
    <a:srgbClr val="FF9900"/>
    <a:srgbClr val="00CC00"/>
    <a:srgbClr val="FFFF00"/>
    <a:srgbClr val="A6A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350" y="-162"/>
      </p:cViewPr>
      <p:guideLst>
        <p:guide orient="horz" pos="2811"/>
        <p:guide orient="horz" pos="4082"/>
        <p:guide pos="23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1818" y="-78"/>
      </p:cViewPr>
      <p:guideLst>
        <p:guide orient="horz" pos="3079"/>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161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889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l">
              <a:defRPr sz="1000" i="1"/>
            </a:lvl1pPr>
          </a:lstStyle>
          <a:p>
            <a:endParaRPr lang="en-US"/>
          </a:p>
        </p:txBody>
      </p:sp>
      <p:sp>
        <p:nvSpPr>
          <p:cNvPr id="2051" name="Rectangle 3"/>
          <p:cNvSpPr>
            <a:spLocks noGrp="1" noChangeArrowheads="1"/>
          </p:cNvSpPr>
          <p:nvPr>
            <p:ph type="dt" idx="1"/>
          </p:nvPr>
        </p:nvSpPr>
        <p:spPr bwMode="auto">
          <a:xfrm>
            <a:off x="3779838" y="0"/>
            <a:ext cx="2889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2052" name="Rectangle 4"/>
          <p:cNvSpPr>
            <a:spLocks noGrp="1" noRot="1" noChangeAspect="1" noChangeArrowheads="1" noTextEdit="1"/>
          </p:cNvSpPr>
          <p:nvPr>
            <p:ph type="sldImg" idx="2"/>
          </p:nvPr>
        </p:nvSpPr>
        <p:spPr bwMode="auto">
          <a:xfrm>
            <a:off x="695325" y="739775"/>
            <a:ext cx="5276850" cy="365283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889000" y="4643438"/>
            <a:ext cx="4891088" cy="439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9286875"/>
            <a:ext cx="2889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l">
              <a:defRPr sz="1000" i="1"/>
            </a:lvl1pPr>
          </a:lstStyle>
          <a:p>
            <a:endParaRPr lang="en-US"/>
          </a:p>
        </p:txBody>
      </p:sp>
      <p:sp>
        <p:nvSpPr>
          <p:cNvPr id="2055" name="Rectangle 7"/>
          <p:cNvSpPr>
            <a:spLocks noGrp="1" noChangeArrowheads="1"/>
          </p:cNvSpPr>
          <p:nvPr>
            <p:ph type="sldNum" sz="quarter" idx="5"/>
          </p:nvPr>
        </p:nvSpPr>
        <p:spPr bwMode="auto">
          <a:xfrm>
            <a:off x="3779838" y="9286875"/>
            <a:ext cx="2889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fld id="{2656380E-5775-46BF-8279-1EB96F3C4118}" type="slidenum">
              <a:rPr lang="en-US"/>
              <a:pPr/>
              <a:t>‹Nº›</a:t>
            </a:fld>
            <a:endParaRPr lang="en-US"/>
          </a:p>
        </p:txBody>
      </p:sp>
    </p:spTree>
    <p:extLst>
      <p:ext uri="{BB962C8B-B14F-4D97-AF65-F5344CB8AC3E}">
        <p14:creationId xmlns:p14="http://schemas.microsoft.com/office/powerpoint/2010/main" val="23254287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4F9EEDC-07BA-4112-AC1D-0DFC2BEC421B}" type="slidenum">
              <a:rPr lang="en-US"/>
              <a:pPr/>
              <a:t>1</a:t>
            </a:fld>
            <a:endParaRPr lang="en-US"/>
          </a:p>
        </p:txBody>
      </p:sp>
      <p:sp>
        <p:nvSpPr>
          <p:cNvPr id="2475010" name="Rectangle 2"/>
          <p:cNvSpPr>
            <a:spLocks noGrp="1" noRot="1" noChangeAspect="1" noChangeArrowheads="1" noTextEdit="1"/>
          </p:cNvSpPr>
          <p:nvPr>
            <p:ph type="sldImg"/>
          </p:nvPr>
        </p:nvSpPr>
        <p:spPr>
          <a:ln/>
        </p:spPr>
      </p:sp>
      <p:sp>
        <p:nvSpPr>
          <p:cNvPr id="24750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A5718FF-FAF4-4F2C-8A5B-CF9D01AA08A4}" type="slidenum">
              <a:rPr lang="en-US"/>
              <a:pPr/>
              <a:t>2</a:t>
            </a:fld>
            <a:endParaRPr lang="en-US"/>
          </a:p>
        </p:txBody>
      </p:sp>
      <p:sp>
        <p:nvSpPr>
          <p:cNvPr id="2473986" name="Rectangle 2"/>
          <p:cNvSpPr>
            <a:spLocks noGrp="1" noRot="1" noChangeAspect="1" noChangeArrowheads="1" noTextEdit="1"/>
          </p:cNvSpPr>
          <p:nvPr>
            <p:ph type="sldImg"/>
          </p:nvPr>
        </p:nvSpPr>
        <p:spPr>
          <a:ln/>
        </p:spPr>
      </p:sp>
      <p:sp>
        <p:nvSpPr>
          <p:cNvPr id="2473987"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920288" cy="6884988"/>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SG" altLang="en-GB">
              <a:ea typeface="SimSun" pitchFamily="2" charset="-122"/>
            </a:endParaRPr>
          </a:p>
        </p:txBody>
      </p:sp>
      <p:sp>
        <p:nvSpPr>
          <p:cNvPr id="24579" name="Rectangle 3"/>
          <p:cNvSpPr>
            <a:spLocks noGrp="1" noChangeArrowheads="1"/>
          </p:cNvSpPr>
          <p:nvPr>
            <p:ph type="subTitle" idx="1"/>
          </p:nvPr>
        </p:nvSpPr>
        <p:spPr>
          <a:xfrm>
            <a:off x="2687638" y="5302250"/>
            <a:ext cx="5316537" cy="669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tIns="0" bIns="0"/>
          <a:lstStyle>
            <a:lvl1pPr marL="0" indent="0">
              <a:buFont typeface="Arial" pitchFamily="34" charset="0"/>
              <a:buNone/>
              <a:defRPr sz="2000"/>
            </a:lvl1pPr>
          </a:lstStyle>
          <a:p>
            <a:pPr lvl="0"/>
            <a:r>
              <a:rPr lang="en-US" altLang="zh-SG" noProof="0" smtClean="0"/>
              <a:t>Click to insert p</a:t>
            </a:r>
            <a:r>
              <a:rPr lang="en-US" noProof="0" smtClean="0"/>
              <a:t>resenter’s name</a:t>
            </a:r>
          </a:p>
          <a:p>
            <a:pPr lvl="0"/>
            <a:r>
              <a:rPr lang="en-US" noProof="0" smtClean="0"/>
              <a:t>Second line here</a:t>
            </a:r>
            <a:endParaRPr lang="en-US" altLang="zh-SG" noProof="0" smtClean="0"/>
          </a:p>
        </p:txBody>
      </p:sp>
      <p:sp>
        <p:nvSpPr>
          <p:cNvPr id="24580" name="Rectangle 4"/>
          <p:cNvSpPr>
            <a:spLocks noGrp="1" noChangeArrowheads="1"/>
          </p:cNvSpPr>
          <p:nvPr>
            <p:ph type="ctrTitle"/>
          </p:nvPr>
        </p:nvSpPr>
        <p:spPr>
          <a:xfrm>
            <a:off x="2668588" y="4165600"/>
            <a:ext cx="5316537" cy="819150"/>
          </a:xfrm>
          <a:extLst>
            <a:ext uri="{909E8E84-426E-40DD-AFC4-6F175D3DCCD1}">
              <a14:hiddenFill xmlns:a14="http://schemas.microsoft.com/office/drawing/2010/main">
                <a:solidFill>
                  <a:srgbClr val="FF0000"/>
                </a:solidFill>
              </a14:hiddenFill>
            </a:ext>
          </a:extLst>
        </p:spPr>
        <p:txBody>
          <a:bodyPr tIns="44450" bIns="44450" anchor="t"/>
          <a:lstStyle>
            <a:lvl1pPr>
              <a:defRPr sz="2400">
                <a:solidFill>
                  <a:schemeClr val="tx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24582" name="Rectangle 6"/>
          <p:cNvSpPr>
            <a:spLocks noGrp="1" noChangeArrowheads="1"/>
          </p:cNvSpPr>
          <p:nvPr>
            <p:ph type="ftr" sz="quarter" idx="3"/>
          </p:nvPr>
        </p:nvSpPr>
        <p:spPr>
          <a:xfrm>
            <a:off x="1588" y="6526213"/>
            <a:ext cx="4076700" cy="331787"/>
          </a:xfrm>
        </p:spPr>
        <p:txBody>
          <a:bodyPr/>
          <a:lstStyle>
            <a:lvl1pPr>
              <a:defRPr/>
            </a:lvl1pPr>
          </a:lstStyle>
          <a:p>
            <a:endParaRPr lang="en-US" altLang="zh-SG"/>
          </a:p>
        </p:txBody>
      </p:sp>
      <p:pic>
        <p:nvPicPr>
          <p:cNvPr id="2458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921875" cy="3584575"/>
          </a:xfrm>
          <a:prstGeom prst="rect">
            <a:avLst/>
          </a:prstGeom>
          <a:noFill/>
          <a:extLst>
            <a:ext uri="{909E8E84-426E-40DD-AFC4-6F175D3DCCD1}">
              <a14:hiddenFill xmlns:a14="http://schemas.microsoft.com/office/drawing/2010/main">
                <a:solidFill>
                  <a:srgbClr val="FFFFFF"/>
                </a:solidFill>
              </a14:hiddenFill>
            </a:ext>
          </a:extLst>
        </p:spPr>
      </p:pic>
      <p:pic>
        <p:nvPicPr>
          <p:cNvPr id="24590" name="Picture 14" descr="LOGO op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88" y="5370513"/>
            <a:ext cx="3122612"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pie de página"/>
          <p:cNvSpPr>
            <a:spLocks noGrp="1"/>
          </p:cNvSpPr>
          <p:nvPr>
            <p:ph type="ftr" sz="quarter" idx="10"/>
          </p:nvPr>
        </p:nvSpPr>
        <p:spPr/>
        <p:txBody>
          <a:bodyPr/>
          <a:lstStyle>
            <a:lvl1pPr>
              <a:defRPr/>
            </a:lvl1pPr>
          </a:lstStyle>
          <a:p>
            <a:endParaRPr lang="en-US" altLang="zh-SG"/>
          </a:p>
        </p:txBody>
      </p:sp>
      <p:sp>
        <p:nvSpPr>
          <p:cNvPr id="5" name="4 Marcador de número de diapositiva"/>
          <p:cNvSpPr>
            <a:spLocks noGrp="1"/>
          </p:cNvSpPr>
          <p:nvPr>
            <p:ph type="sldNum" sz="quarter" idx="11"/>
          </p:nvPr>
        </p:nvSpPr>
        <p:spPr/>
        <p:txBody>
          <a:bodyPr/>
          <a:lstStyle>
            <a:lvl1pPr>
              <a:defRPr/>
            </a:lvl1pPr>
          </a:lstStyle>
          <a:p>
            <a:fld id="{84162B37-55B7-477F-BE63-EF1CB8579556}" type="slidenum">
              <a:rPr lang="zh-SG" altLang="en-US"/>
              <a:pPr/>
              <a:t>‹Nº›</a:t>
            </a:fld>
            <a:r>
              <a:rPr lang="en-US" altLang="zh-SG"/>
              <a:t/>
            </a:r>
            <a:br>
              <a:rPr lang="en-US" altLang="zh-SG"/>
            </a:br>
            <a:endParaRPr lang="en-US" altLang="zh-SG" sz="800"/>
          </a:p>
        </p:txBody>
      </p:sp>
    </p:spTree>
    <p:extLst>
      <p:ext uri="{BB962C8B-B14F-4D97-AF65-F5344CB8AC3E}">
        <p14:creationId xmlns:p14="http://schemas.microsoft.com/office/powerpoint/2010/main" val="40103680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02488" y="260350"/>
            <a:ext cx="2247900" cy="598805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8788" y="260350"/>
            <a:ext cx="6591300" cy="59880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pie de página"/>
          <p:cNvSpPr>
            <a:spLocks noGrp="1"/>
          </p:cNvSpPr>
          <p:nvPr>
            <p:ph type="ftr" sz="quarter" idx="10"/>
          </p:nvPr>
        </p:nvSpPr>
        <p:spPr/>
        <p:txBody>
          <a:bodyPr/>
          <a:lstStyle>
            <a:lvl1pPr>
              <a:defRPr/>
            </a:lvl1pPr>
          </a:lstStyle>
          <a:p>
            <a:endParaRPr lang="en-US" altLang="zh-SG"/>
          </a:p>
        </p:txBody>
      </p:sp>
      <p:sp>
        <p:nvSpPr>
          <p:cNvPr id="5" name="4 Marcador de número de diapositiva"/>
          <p:cNvSpPr>
            <a:spLocks noGrp="1"/>
          </p:cNvSpPr>
          <p:nvPr>
            <p:ph type="sldNum" sz="quarter" idx="11"/>
          </p:nvPr>
        </p:nvSpPr>
        <p:spPr/>
        <p:txBody>
          <a:bodyPr/>
          <a:lstStyle>
            <a:lvl1pPr>
              <a:defRPr/>
            </a:lvl1pPr>
          </a:lstStyle>
          <a:p>
            <a:fld id="{82F5C2A5-CA48-459C-AC86-C3829AEE090A}" type="slidenum">
              <a:rPr lang="zh-SG" altLang="en-US"/>
              <a:pPr/>
              <a:t>‹Nº›</a:t>
            </a:fld>
            <a:r>
              <a:rPr lang="en-US" altLang="zh-SG"/>
              <a:t/>
            </a:r>
            <a:br>
              <a:rPr lang="en-US" altLang="zh-SG"/>
            </a:br>
            <a:endParaRPr lang="en-US" altLang="zh-SG" sz="800"/>
          </a:p>
        </p:txBody>
      </p:sp>
    </p:spTree>
    <p:extLst>
      <p:ext uri="{BB962C8B-B14F-4D97-AF65-F5344CB8AC3E}">
        <p14:creationId xmlns:p14="http://schemas.microsoft.com/office/powerpoint/2010/main" val="44297592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8788" y="260350"/>
            <a:ext cx="8991600" cy="576263"/>
          </a:xfrm>
        </p:spPr>
        <p:txBody>
          <a:bodyPr/>
          <a:lstStyle/>
          <a:p>
            <a:r>
              <a:rPr lang="es-ES" smtClean="0"/>
              <a:t>Haga clic para modificar el estilo de título del patrón</a:t>
            </a:r>
            <a:endParaRPr lang="es-EC"/>
          </a:p>
        </p:txBody>
      </p:sp>
      <p:sp>
        <p:nvSpPr>
          <p:cNvPr id="3" name="2 Marcador de contenido"/>
          <p:cNvSpPr>
            <a:spLocks noGrp="1"/>
          </p:cNvSpPr>
          <p:nvPr>
            <p:ph sz="quarter" idx="1"/>
          </p:nvPr>
        </p:nvSpPr>
        <p:spPr>
          <a:xfrm>
            <a:off x="458788" y="2133600"/>
            <a:ext cx="4419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quarter" idx="2"/>
          </p:nvPr>
        </p:nvSpPr>
        <p:spPr>
          <a:xfrm>
            <a:off x="5030788" y="2133600"/>
            <a:ext cx="4419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contenido"/>
          <p:cNvSpPr>
            <a:spLocks noGrp="1"/>
          </p:cNvSpPr>
          <p:nvPr>
            <p:ph sz="quarter" idx="3"/>
          </p:nvPr>
        </p:nvSpPr>
        <p:spPr>
          <a:xfrm>
            <a:off x="458788" y="4267200"/>
            <a:ext cx="4419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contenido"/>
          <p:cNvSpPr>
            <a:spLocks noGrp="1"/>
          </p:cNvSpPr>
          <p:nvPr>
            <p:ph sz="quarter" idx="4"/>
          </p:nvPr>
        </p:nvSpPr>
        <p:spPr>
          <a:xfrm>
            <a:off x="5030788" y="4267200"/>
            <a:ext cx="44196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pie de página"/>
          <p:cNvSpPr>
            <a:spLocks noGrp="1"/>
          </p:cNvSpPr>
          <p:nvPr>
            <p:ph type="ftr" sz="quarter" idx="10"/>
          </p:nvPr>
        </p:nvSpPr>
        <p:spPr>
          <a:xfrm>
            <a:off x="1588" y="6400800"/>
            <a:ext cx="3886200" cy="457200"/>
          </a:xfrm>
        </p:spPr>
        <p:txBody>
          <a:bodyPr/>
          <a:lstStyle>
            <a:lvl1pPr>
              <a:defRPr/>
            </a:lvl1pPr>
          </a:lstStyle>
          <a:p>
            <a:endParaRPr lang="en-US" altLang="zh-SG"/>
          </a:p>
        </p:txBody>
      </p:sp>
      <p:sp>
        <p:nvSpPr>
          <p:cNvPr id="8" name="7 Marcador de número de diapositiva"/>
          <p:cNvSpPr>
            <a:spLocks noGrp="1"/>
          </p:cNvSpPr>
          <p:nvPr>
            <p:ph type="sldNum" sz="quarter" idx="11"/>
          </p:nvPr>
        </p:nvSpPr>
        <p:spPr>
          <a:xfrm>
            <a:off x="3887788" y="6384925"/>
            <a:ext cx="2133600" cy="473075"/>
          </a:xfrm>
        </p:spPr>
        <p:txBody>
          <a:bodyPr/>
          <a:lstStyle>
            <a:lvl1pPr>
              <a:defRPr/>
            </a:lvl1pPr>
          </a:lstStyle>
          <a:p>
            <a:fld id="{717E8CA9-E106-4FCB-8587-813FED36985E}" type="slidenum">
              <a:rPr lang="zh-SG" altLang="en-US"/>
              <a:pPr/>
              <a:t>‹Nº›</a:t>
            </a:fld>
            <a:r>
              <a:rPr lang="en-US" altLang="zh-SG"/>
              <a:t/>
            </a:r>
            <a:br>
              <a:rPr lang="en-US" altLang="zh-SG"/>
            </a:br>
            <a:endParaRPr lang="en-US" altLang="zh-SG" sz="800"/>
          </a:p>
        </p:txBody>
      </p:sp>
    </p:spTree>
    <p:extLst>
      <p:ext uri="{BB962C8B-B14F-4D97-AF65-F5344CB8AC3E}">
        <p14:creationId xmlns:p14="http://schemas.microsoft.com/office/powerpoint/2010/main" val="20533586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8788" y="260350"/>
            <a:ext cx="8991600" cy="576263"/>
          </a:xfrm>
        </p:spPr>
        <p:txBody>
          <a:bodyPr/>
          <a:lstStyle/>
          <a:p>
            <a:r>
              <a:rPr lang="es-ES" smtClean="0"/>
              <a:t>Haga clic para modificar el estilo de título del patrón</a:t>
            </a:r>
            <a:endParaRPr lang="es-EC"/>
          </a:p>
        </p:txBody>
      </p:sp>
      <p:sp>
        <p:nvSpPr>
          <p:cNvPr id="3" name="2 Marcador de tabla"/>
          <p:cNvSpPr>
            <a:spLocks noGrp="1"/>
          </p:cNvSpPr>
          <p:nvPr>
            <p:ph type="tbl" idx="1"/>
          </p:nvPr>
        </p:nvSpPr>
        <p:spPr>
          <a:xfrm>
            <a:off x="458788" y="2133600"/>
            <a:ext cx="8991600" cy="4114800"/>
          </a:xfrm>
        </p:spPr>
        <p:txBody>
          <a:bodyPr/>
          <a:lstStyle/>
          <a:p>
            <a:endParaRPr lang="es-EC"/>
          </a:p>
        </p:txBody>
      </p:sp>
      <p:sp>
        <p:nvSpPr>
          <p:cNvPr id="4" name="3 Marcador de pie de página"/>
          <p:cNvSpPr>
            <a:spLocks noGrp="1"/>
          </p:cNvSpPr>
          <p:nvPr>
            <p:ph type="ftr" sz="quarter" idx="10"/>
          </p:nvPr>
        </p:nvSpPr>
        <p:spPr>
          <a:xfrm>
            <a:off x="1588" y="6400800"/>
            <a:ext cx="3886200" cy="457200"/>
          </a:xfrm>
        </p:spPr>
        <p:txBody>
          <a:bodyPr/>
          <a:lstStyle>
            <a:lvl1pPr>
              <a:defRPr/>
            </a:lvl1pPr>
          </a:lstStyle>
          <a:p>
            <a:endParaRPr lang="en-US" altLang="zh-SG"/>
          </a:p>
        </p:txBody>
      </p:sp>
      <p:sp>
        <p:nvSpPr>
          <p:cNvPr id="5" name="4 Marcador de número de diapositiva"/>
          <p:cNvSpPr>
            <a:spLocks noGrp="1"/>
          </p:cNvSpPr>
          <p:nvPr>
            <p:ph type="sldNum" sz="quarter" idx="11"/>
          </p:nvPr>
        </p:nvSpPr>
        <p:spPr>
          <a:xfrm>
            <a:off x="3887788" y="6384925"/>
            <a:ext cx="2133600" cy="473075"/>
          </a:xfrm>
        </p:spPr>
        <p:txBody>
          <a:bodyPr/>
          <a:lstStyle>
            <a:lvl1pPr>
              <a:defRPr/>
            </a:lvl1pPr>
          </a:lstStyle>
          <a:p>
            <a:fld id="{5C467BC8-848B-46B6-8C6F-E2FB84818E4F}" type="slidenum">
              <a:rPr lang="zh-SG" altLang="en-US"/>
              <a:pPr/>
              <a:t>‹Nº›</a:t>
            </a:fld>
            <a:r>
              <a:rPr lang="en-US" altLang="zh-SG"/>
              <a:t/>
            </a:r>
            <a:br>
              <a:rPr lang="en-US" altLang="zh-SG"/>
            </a:br>
            <a:endParaRPr lang="en-US" altLang="zh-SG" sz="800"/>
          </a:p>
        </p:txBody>
      </p:sp>
    </p:spTree>
    <p:extLst>
      <p:ext uri="{BB962C8B-B14F-4D97-AF65-F5344CB8AC3E}">
        <p14:creationId xmlns:p14="http://schemas.microsoft.com/office/powerpoint/2010/main" val="204497527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pie de página"/>
          <p:cNvSpPr>
            <a:spLocks noGrp="1"/>
          </p:cNvSpPr>
          <p:nvPr>
            <p:ph type="ftr" sz="quarter" idx="10"/>
          </p:nvPr>
        </p:nvSpPr>
        <p:spPr/>
        <p:txBody>
          <a:bodyPr/>
          <a:lstStyle>
            <a:lvl1pPr>
              <a:defRPr/>
            </a:lvl1pPr>
          </a:lstStyle>
          <a:p>
            <a:endParaRPr lang="en-US" altLang="zh-SG"/>
          </a:p>
        </p:txBody>
      </p:sp>
      <p:sp>
        <p:nvSpPr>
          <p:cNvPr id="5" name="4 Marcador de número de diapositiva"/>
          <p:cNvSpPr>
            <a:spLocks noGrp="1"/>
          </p:cNvSpPr>
          <p:nvPr>
            <p:ph type="sldNum" sz="quarter" idx="11"/>
          </p:nvPr>
        </p:nvSpPr>
        <p:spPr/>
        <p:txBody>
          <a:bodyPr/>
          <a:lstStyle>
            <a:lvl1pPr>
              <a:defRPr/>
            </a:lvl1pPr>
          </a:lstStyle>
          <a:p>
            <a:fld id="{883004B1-4D27-40A6-A58A-B46D4439F1FC}" type="slidenum">
              <a:rPr lang="zh-SG" altLang="en-US"/>
              <a:pPr/>
              <a:t>‹Nº›</a:t>
            </a:fld>
            <a:r>
              <a:rPr lang="en-US" altLang="zh-SG"/>
              <a:t/>
            </a:r>
            <a:br>
              <a:rPr lang="en-US" altLang="zh-SG"/>
            </a:br>
            <a:endParaRPr lang="en-US" altLang="zh-SG" sz="800"/>
          </a:p>
        </p:txBody>
      </p:sp>
    </p:spTree>
    <p:extLst>
      <p:ext uri="{BB962C8B-B14F-4D97-AF65-F5344CB8AC3E}">
        <p14:creationId xmlns:p14="http://schemas.microsoft.com/office/powerpoint/2010/main" val="285009633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pie de página"/>
          <p:cNvSpPr>
            <a:spLocks noGrp="1"/>
          </p:cNvSpPr>
          <p:nvPr>
            <p:ph type="ftr" sz="quarter" idx="10"/>
          </p:nvPr>
        </p:nvSpPr>
        <p:spPr/>
        <p:txBody>
          <a:bodyPr/>
          <a:lstStyle>
            <a:lvl1pPr>
              <a:defRPr/>
            </a:lvl1pPr>
          </a:lstStyle>
          <a:p>
            <a:endParaRPr lang="en-US" altLang="zh-SG"/>
          </a:p>
        </p:txBody>
      </p:sp>
      <p:sp>
        <p:nvSpPr>
          <p:cNvPr id="5" name="4 Marcador de número de diapositiva"/>
          <p:cNvSpPr>
            <a:spLocks noGrp="1"/>
          </p:cNvSpPr>
          <p:nvPr>
            <p:ph type="sldNum" sz="quarter" idx="11"/>
          </p:nvPr>
        </p:nvSpPr>
        <p:spPr/>
        <p:txBody>
          <a:bodyPr/>
          <a:lstStyle>
            <a:lvl1pPr>
              <a:defRPr/>
            </a:lvl1pPr>
          </a:lstStyle>
          <a:p>
            <a:fld id="{AA494B68-15FA-471B-BFA0-927AC3710F44}" type="slidenum">
              <a:rPr lang="zh-SG" altLang="en-US"/>
              <a:pPr/>
              <a:t>‹Nº›</a:t>
            </a:fld>
            <a:r>
              <a:rPr lang="en-US" altLang="zh-SG"/>
              <a:t/>
            </a:r>
            <a:br>
              <a:rPr lang="en-US" altLang="zh-SG"/>
            </a:br>
            <a:endParaRPr lang="en-US" altLang="zh-SG" sz="800"/>
          </a:p>
        </p:txBody>
      </p:sp>
    </p:spTree>
    <p:extLst>
      <p:ext uri="{BB962C8B-B14F-4D97-AF65-F5344CB8AC3E}">
        <p14:creationId xmlns:p14="http://schemas.microsoft.com/office/powerpoint/2010/main" val="5031551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8788" y="2133600"/>
            <a:ext cx="4419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5030788" y="2133600"/>
            <a:ext cx="4419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pie de página"/>
          <p:cNvSpPr>
            <a:spLocks noGrp="1"/>
          </p:cNvSpPr>
          <p:nvPr>
            <p:ph type="ftr" sz="quarter" idx="10"/>
          </p:nvPr>
        </p:nvSpPr>
        <p:spPr/>
        <p:txBody>
          <a:bodyPr/>
          <a:lstStyle>
            <a:lvl1pPr>
              <a:defRPr/>
            </a:lvl1pPr>
          </a:lstStyle>
          <a:p>
            <a:endParaRPr lang="en-US" altLang="zh-SG"/>
          </a:p>
        </p:txBody>
      </p:sp>
      <p:sp>
        <p:nvSpPr>
          <p:cNvPr id="6" name="5 Marcador de número de diapositiva"/>
          <p:cNvSpPr>
            <a:spLocks noGrp="1"/>
          </p:cNvSpPr>
          <p:nvPr>
            <p:ph type="sldNum" sz="quarter" idx="11"/>
          </p:nvPr>
        </p:nvSpPr>
        <p:spPr/>
        <p:txBody>
          <a:bodyPr/>
          <a:lstStyle>
            <a:lvl1pPr>
              <a:defRPr/>
            </a:lvl1pPr>
          </a:lstStyle>
          <a:p>
            <a:fld id="{A619BA06-A9C7-491B-BCF6-1C98237E8A1D}" type="slidenum">
              <a:rPr lang="zh-SG" altLang="en-US"/>
              <a:pPr/>
              <a:t>‹Nº›</a:t>
            </a:fld>
            <a:r>
              <a:rPr lang="en-US" altLang="zh-SG"/>
              <a:t/>
            </a:r>
            <a:br>
              <a:rPr lang="en-US" altLang="zh-SG"/>
            </a:br>
            <a:endParaRPr lang="en-US" altLang="zh-SG" sz="800"/>
          </a:p>
        </p:txBody>
      </p:sp>
    </p:spTree>
    <p:extLst>
      <p:ext uri="{BB962C8B-B14F-4D97-AF65-F5344CB8AC3E}">
        <p14:creationId xmlns:p14="http://schemas.microsoft.com/office/powerpoint/2010/main" val="346119780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pie de página"/>
          <p:cNvSpPr>
            <a:spLocks noGrp="1"/>
          </p:cNvSpPr>
          <p:nvPr>
            <p:ph type="ftr" sz="quarter" idx="10"/>
          </p:nvPr>
        </p:nvSpPr>
        <p:spPr/>
        <p:txBody>
          <a:bodyPr/>
          <a:lstStyle>
            <a:lvl1pPr>
              <a:defRPr/>
            </a:lvl1pPr>
          </a:lstStyle>
          <a:p>
            <a:endParaRPr lang="en-US" altLang="zh-SG"/>
          </a:p>
        </p:txBody>
      </p:sp>
      <p:sp>
        <p:nvSpPr>
          <p:cNvPr id="8" name="7 Marcador de número de diapositiva"/>
          <p:cNvSpPr>
            <a:spLocks noGrp="1"/>
          </p:cNvSpPr>
          <p:nvPr>
            <p:ph type="sldNum" sz="quarter" idx="11"/>
          </p:nvPr>
        </p:nvSpPr>
        <p:spPr/>
        <p:txBody>
          <a:bodyPr/>
          <a:lstStyle>
            <a:lvl1pPr>
              <a:defRPr/>
            </a:lvl1pPr>
          </a:lstStyle>
          <a:p>
            <a:fld id="{DD2187CE-2122-4E86-B352-B27CD0F1993E}" type="slidenum">
              <a:rPr lang="zh-SG" altLang="en-US"/>
              <a:pPr/>
              <a:t>‹Nº›</a:t>
            </a:fld>
            <a:r>
              <a:rPr lang="en-US" altLang="zh-SG"/>
              <a:t/>
            </a:r>
            <a:br>
              <a:rPr lang="en-US" altLang="zh-SG"/>
            </a:br>
            <a:endParaRPr lang="en-US" altLang="zh-SG" sz="800"/>
          </a:p>
        </p:txBody>
      </p:sp>
    </p:spTree>
    <p:extLst>
      <p:ext uri="{BB962C8B-B14F-4D97-AF65-F5344CB8AC3E}">
        <p14:creationId xmlns:p14="http://schemas.microsoft.com/office/powerpoint/2010/main" val="256755921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pie de página"/>
          <p:cNvSpPr>
            <a:spLocks noGrp="1"/>
          </p:cNvSpPr>
          <p:nvPr>
            <p:ph type="ftr" sz="quarter" idx="10"/>
          </p:nvPr>
        </p:nvSpPr>
        <p:spPr/>
        <p:txBody>
          <a:bodyPr/>
          <a:lstStyle>
            <a:lvl1pPr>
              <a:defRPr/>
            </a:lvl1pPr>
          </a:lstStyle>
          <a:p>
            <a:endParaRPr lang="en-US" altLang="zh-SG"/>
          </a:p>
        </p:txBody>
      </p:sp>
      <p:sp>
        <p:nvSpPr>
          <p:cNvPr id="4" name="3 Marcador de número de diapositiva"/>
          <p:cNvSpPr>
            <a:spLocks noGrp="1"/>
          </p:cNvSpPr>
          <p:nvPr>
            <p:ph type="sldNum" sz="quarter" idx="11"/>
          </p:nvPr>
        </p:nvSpPr>
        <p:spPr/>
        <p:txBody>
          <a:bodyPr/>
          <a:lstStyle>
            <a:lvl1pPr>
              <a:defRPr/>
            </a:lvl1pPr>
          </a:lstStyle>
          <a:p>
            <a:fld id="{BC76F13B-7583-40C7-ADC1-FACB2C671D07}" type="slidenum">
              <a:rPr lang="zh-SG" altLang="en-US"/>
              <a:pPr/>
              <a:t>‹Nº›</a:t>
            </a:fld>
            <a:r>
              <a:rPr lang="en-US" altLang="zh-SG"/>
              <a:t/>
            </a:r>
            <a:br>
              <a:rPr lang="en-US" altLang="zh-SG"/>
            </a:br>
            <a:endParaRPr lang="en-US" altLang="zh-SG" sz="800"/>
          </a:p>
        </p:txBody>
      </p:sp>
    </p:spTree>
    <p:extLst>
      <p:ext uri="{BB962C8B-B14F-4D97-AF65-F5344CB8AC3E}">
        <p14:creationId xmlns:p14="http://schemas.microsoft.com/office/powerpoint/2010/main" val="14080900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endParaRPr lang="en-US" altLang="zh-SG"/>
          </a:p>
        </p:txBody>
      </p:sp>
      <p:sp>
        <p:nvSpPr>
          <p:cNvPr id="3" name="2 Marcador de número de diapositiva"/>
          <p:cNvSpPr>
            <a:spLocks noGrp="1"/>
          </p:cNvSpPr>
          <p:nvPr>
            <p:ph type="sldNum" sz="quarter" idx="11"/>
          </p:nvPr>
        </p:nvSpPr>
        <p:spPr/>
        <p:txBody>
          <a:bodyPr/>
          <a:lstStyle>
            <a:lvl1pPr>
              <a:defRPr/>
            </a:lvl1pPr>
          </a:lstStyle>
          <a:p>
            <a:fld id="{A7D32E93-2FDF-43B2-99AB-3C056E7ACB1E}" type="slidenum">
              <a:rPr lang="zh-SG" altLang="en-US"/>
              <a:pPr/>
              <a:t>‹Nº›</a:t>
            </a:fld>
            <a:r>
              <a:rPr lang="en-US" altLang="zh-SG"/>
              <a:t/>
            </a:r>
            <a:br>
              <a:rPr lang="en-US" altLang="zh-SG"/>
            </a:br>
            <a:endParaRPr lang="en-US" altLang="zh-SG" sz="800"/>
          </a:p>
        </p:txBody>
      </p:sp>
    </p:spTree>
    <p:extLst>
      <p:ext uri="{BB962C8B-B14F-4D97-AF65-F5344CB8AC3E}">
        <p14:creationId xmlns:p14="http://schemas.microsoft.com/office/powerpoint/2010/main" val="192618627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p:spPr>
        <p:txBody>
          <a:bodyPr/>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endParaRPr lang="en-US" altLang="zh-SG"/>
          </a:p>
        </p:txBody>
      </p:sp>
      <p:sp>
        <p:nvSpPr>
          <p:cNvPr id="6" name="5 Marcador de número de diapositiva"/>
          <p:cNvSpPr>
            <a:spLocks noGrp="1"/>
          </p:cNvSpPr>
          <p:nvPr>
            <p:ph type="sldNum" sz="quarter" idx="11"/>
          </p:nvPr>
        </p:nvSpPr>
        <p:spPr/>
        <p:txBody>
          <a:bodyPr/>
          <a:lstStyle>
            <a:lvl1pPr>
              <a:defRPr/>
            </a:lvl1pPr>
          </a:lstStyle>
          <a:p>
            <a:fld id="{9229AC4F-6B0F-43C8-B1A1-38E38137CC3C}" type="slidenum">
              <a:rPr lang="zh-SG" altLang="en-US"/>
              <a:pPr/>
              <a:t>‹Nº›</a:t>
            </a:fld>
            <a:r>
              <a:rPr lang="en-US" altLang="zh-SG"/>
              <a:t/>
            </a:r>
            <a:br>
              <a:rPr lang="en-US" altLang="zh-SG"/>
            </a:br>
            <a:endParaRPr lang="en-US" altLang="zh-SG" sz="800"/>
          </a:p>
        </p:txBody>
      </p:sp>
    </p:spTree>
    <p:extLst>
      <p:ext uri="{BB962C8B-B14F-4D97-AF65-F5344CB8AC3E}">
        <p14:creationId xmlns:p14="http://schemas.microsoft.com/office/powerpoint/2010/main" val="307556040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endParaRPr lang="en-US" altLang="zh-SG"/>
          </a:p>
        </p:txBody>
      </p:sp>
      <p:sp>
        <p:nvSpPr>
          <p:cNvPr id="6" name="5 Marcador de número de diapositiva"/>
          <p:cNvSpPr>
            <a:spLocks noGrp="1"/>
          </p:cNvSpPr>
          <p:nvPr>
            <p:ph type="sldNum" sz="quarter" idx="11"/>
          </p:nvPr>
        </p:nvSpPr>
        <p:spPr/>
        <p:txBody>
          <a:bodyPr/>
          <a:lstStyle>
            <a:lvl1pPr>
              <a:defRPr/>
            </a:lvl1pPr>
          </a:lstStyle>
          <a:p>
            <a:fld id="{D8A81356-1D15-48D0-89D5-A9A3A1D2E580}" type="slidenum">
              <a:rPr lang="zh-SG" altLang="en-US"/>
              <a:pPr/>
              <a:t>‹Nº›</a:t>
            </a:fld>
            <a:r>
              <a:rPr lang="en-US" altLang="zh-SG"/>
              <a:t/>
            </a:r>
            <a:br>
              <a:rPr lang="en-US" altLang="zh-SG"/>
            </a:br>
            <a:endParaRPr lang="en-US" altLang="zh-SG" sz="800"/>
          </a:p>
        </p:txBody>
      </p:sp>
    </p:spTree>
    <p:extLst>
      <p:ext uri="{BB962C8B-B14F-4D97-AF65-F5344CB8AC3E}">
        <p14:creationId xmlns:p14="http://schemas.microsoft.com/office/powerpoint/2010/main" val="222519801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919163"/>
            <a:ext cx="9931400" cy="5953125"/>
          </a:xfrm>
          <a:prstGeom prst="rect">
            <a:avLst/>
          </a:prstGeom>
          <a:solidFill>
            <a:schemeClr val="bg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zh-SG" altLang="en-GB">
              <a:ea typeface="SimSun" pitchFamily="2" charset="-122"/>
            </a:endParaRPr>
          </a:p>
        </p:txBody>
      </p:sp>
      <p:sp>
        <p:nvSpPr>
          <p:cNvPr id="23555" name="AC Banner"/>
          <p:cNvSpPr>
            <a:spLocks noChangeArrowheads="1"/>
          </p:cNvSpPr>
          <p:nvPr/>
        </p:nvSpPr>
        <p:spPr bwMode="auto">
          <a:xfrm>
            <a:off x="0" y="0"/>
            <a:ext cx="9931400" cy="946150"/>
          </a:xfrm>
          <a:prstGeom prst="rect">
            <a:avLst/>
          </a:prstGeom>
          <a:solidFill>
            <a:srgbClr val="0066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GB">
              <a:ea typeface="SimSun" pitchFamily="2" charset="-122"/>
            </a:endParaRPr>
          </a:p>
        </p:txBody>
      </p:sp>
      <p:sp>
        <p:nvSpPr>
          <p:cNvPr id="23556" name="AC Banner Title"/>
          <p:cNvSpPr>
            <a:spLocks noGrp="1" noChangeArrowheads="1"/>
          </p:cNvSpPr>
          <p:nvPr>
            <p:ph type="title"/>
          </p:nvPr>
        </p:nvSpPr>
        <p:spPr bwMode="auto">
          <a:xfrm>
            <a:off x="458788" y="260350"/>
            <a:ext cx="8991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zh-SG" smtClean="0"/>
              <a:t>Click to edit title style</a:t>
            </a:r>
          </a:p>
        </p:txBody>
      </p:sp>
      <p:sp>
        <p:nvSpPr>
          <p:cNvPr id="23558" name="Rectangle 6"/>
          <p:cNvSpPr>
            <a:spLocks noGrp="1" noChangeArrowheads="1"/>
          </p:cNvSpPr>
          <p:nvPr>
            <p:ph type="ftr" sz="quarter" idx="3"/>
          </p:nvPr>
        </p:nvSpPr>
        <p:spPr bwMode="auto">
          <a:xfrm>
            <a:off x="1588" y="64008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000">
                <a:ea typeface="SimSun" pitchFamily="2" charset="-122"/>
              </a:defRPr>
            </a:lvl1pPr>
          </a:lstStyle>
          <a:p>
            <a:endParaRPr lang="en-US" altLang="zh-SG"/>
          </a:p>
        </p:txBody>
      </p:sp>
      <p:sp>
        <p:nvSpPr>
          <p:cNvPr id="23559" name="Rectangle 7"/>
          <p:cNvSpPr>
            <a:spLocks noGrp="1" noChangeArrowheads="1"/>
          </p:cNvSpPr>
          <p:nvPr>
            <p:ph type="sldNum" sz="quarter" idx="4"/>
          </p:nvPr>
        </p:nvSpPr>
        <p:spPr bwMode="auto">
          <a:xfrm>
            <a:off x="3887788" y="6384925"/>
            <a:ext cx="2133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nSpc>
                <a:spcPct val="70000"/>
              </a:lnSpc>
              <a:tabLst>
                <a:tab pos="2473325" algn="l"/>
              </a:tabLst>
              <a:defRPr sz="1000">
                <a:ea typeface="SimSun" pitchFamily="2" charset="-122"/>
              </a:defRPr>
            </a:lvl1pPr>
          </a:lstStyle>
          <a:p>
            <a:fld id="{0458475B-AA7A-4BA9-890C-5EE2A5ADBA9A}" type="slidenum">
              <a:rPr lang="zh-SG" altLang="en-US"/>
              <a:pPr/>
              <a:t>‹Nº›</a:t>
            </a:fld>
            <a:r>
              <a:rPr lang="en-US" altLang="zh-SG"/>
              <a:t/>
            </a:r>
            <a:br>
              <a:rPr lang="en-US" altLang="zh-SG"/>
            </a:br>
            <a:endParaRPr lang="en-US" altLang="zh-SG" sz="800"/>
          </a:p>
        </p:txBody>
      </p:sp>
      <p:sp>
        <p:nvSpPr>
          <p:cNvPr id="23560" name="Rectangle 8"/>
          <p:cNvSpPr>
            <a:spLocks noGrp="1" noChangeArrowheads="1"/>
          </p:cNvSpPr>
          <p:nvPr>
            <p:ph type="body" idx="1"/>
          </p:nvPr>
        </p:nvSpPr>
        <p:spPr bwMode="auto">
          <a:xfrm>
            <a:off x="458788" y="2133600"/>
            <a:ext cx="8991600" cy="411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endParaRPr lang="en-US" altLang="zh-SG" smtClean="0"/>
          </a:p>
        </p:txBody>
      </p:sp>
      <p:sp>
        <p:nvSpPr>
          <p:cNvPr id="23561" name="Text Box 9"/>
          <p:cNvSpPr txBox="1">
            <a:spLocks noChangeArrowheads="1"/>
          </p:cNvSpPr>
          <p:nvPr/>
        </p:nvSpPr>
        <p:spPr bwMode="auto">
          <a:xfrm>
            <a:off x="9247188" y="6573838"/>
            <a:ext cx="142875"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spAutoFit/>
          </a:bodyPr>
          <a:lstStyle/>
          <a:p>
            <a:pPr algn="l"/>
            <a:endParaRPr lang="es-ES" sz="120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ransition>
    <p:wipe dir="r"/>
  </p:transition>
  <p:hf hdr="0" ftr="0" dt="0"/>
  <p:txStyles>
    <p:titleStyle>
      <a:lvl1pPr algn="l" rtl="0" eaLnBrk="0" fontAlgn="base" hangingPunct="0">
        <a:spcBef>
          <a:spcPct val="0"/>
        </a:spcBef>
        <a:spcAft>
          <a:spcPct val="0"/>
        </a:spcAft>
        <a:defRPr b="1">
          <a:solidFill>
            <a:srgbClr val="FFFFFF"/>
          </a:solidFill>
          <a:latin typeface="+mj-lt"/>
          <a:ea typeface="+mj-ea"/>
          <a:cs typeface="+mj-cs"/>
        </a:defRPr>
      </a:lvl1pPr>
      <a:lvl2pPr algn="l" rtl="0" eaLnBrk="0" fontAlgn="base" hangingPunct="0">
        <a:spcBef>
          <a:spcPct val="0"/>
        </a:spcBef>
        <a:spcAft>
          <a:spcPct val="0"/>
        </a:spcAft>
        <a:defRPr b="1">
          <a:solidFill>
            <a:srgbClr val="FFFFFF"/>
          </a:solidFill>
          <a:latin typeface="Arial" pitchFamily="34" charset="0"/>
        </a:defRPr>
      </a:lvl2pPr>
      <a:lvl3pPr algn="l" rtl="0" eaLnBrk="0" fontAlgn="base" hangingPunct="0">
        <a:spcBef>
          <a:spcPct val="0"/>
        </a:spcBef>
        <a:spcAft>
          <a:spcPct val="0"/>
        </a:spcAft>
        <a:defRPr b="1">
          <a:solidFill>
            <a:srgbClr val="FFFFFF"/>
          </a:solidFill>
          <a:latin typeface="Arial" pitchFamily="34" charset="0"/>
        </a:defRPr>
      </a:lvl3pPr>
      <a:lvl4pPr algn="l" rtl="0" eaLnBrk="0" fontAlgn="base" hangingPunct="0">
        <a:spcBef>
          <a:spcPct val="0"/>
        </a:spcBef>
        <a:spcAft>
          <a:spcPct val="0"/>
        </a:spcAft>
        <a:defRPr b="1">
          <a:solidFill>
            <a:srgbClr val="FFFFFF"/>
          </a:solidFill>
          <a:latin typeface="Arial" pitchFamily="34" charset="0"/>
        </a:defRPr>
      </a:lvl4pPr>
      <a:lvl5pPr algn="l" rtl="0" eaLnBrk="0" fontAlgn="base" hangingPunct="0">
        <a:spcBef>
          <a:spcPct val="0"/>
        </a:spcBef>
        <a:spcAft>
          <a:spcPct val="0"/>
        </a:spcAft>
        <a:defRPr b="1">
          <a:solidFill>
            <a:srgbClr val="FFFFFF"/>
          </a:solidFill>
          <a:latin typeface="Arial" pitchFamily="34" charset="0"/>
        </a:defRPr>
      </a:lvl5pPr>
      <a:lvl6pPr marL="457200" algn="l" rtl="0" eaLnBrk="0" fontAlgn="base" hangingPunct="0">
        <a:spcBef>
          <a:spcPct val="0"/>
        </a:spcBef>
        <a:spcAft>
          <a:spcPct val="0"/>
        </a:spcAft>
        <a:defRPr b="1">
          <a:solidFill>
            <a:srgbClr val="FFFFFF"/>
          </a:solidFill>
          <a:latin typeface="Arial" pitchFamily="34" charset="0"/>
        </a:defRPr>
      </a:lvl6pPr>
      <a:lvl7pPr marL="914400" algn="l" rtl="0" eaLnBrk="0" fontAlgn="base" hangingPunct="0">
        <a:spcBef>
          <a:spcPct val="0"/>
        </a:spcBef>
        <a:spcAft>
          <a:spcPct val="0"/>
        </a:spcAft>
        <a:defRPr b="1">
          <a:solidFill>
            <a:srgbClr val="FFFFFF"/>
          </a:solidFill>
          <a:latin typeface="Arial" pitchFamily="34" charset="0"/>
        </a:defRPr>
      </a:lvl7pPr>
      <a:lvl8pPr marL="1371600" algn="l" rtl="0" eaLnBrk="0" fontAlgn="base" hangingPunct="0">
        <a:spcBef>
          <a:spcPct val="0"/>
        </a:spcBef>
        <a:spcAft>
          <a:spcPct val="0"/>
        </a:spcAft>
        <a:defRPr b="1">
          <a:solidFill>
            <a:srgbClr val="FFFFFF"/>
          </a:solidFill>
          <a:latin typeface="Arial" pitchFamily="34" charset="0"/>
        </a:defRPr>
      </a:lvl8pPr>
      <a:lvl9pPr marL="1828800" algn="l" rtl="0" eaLnBrk="0" fontAlgn="base" hangingPunct="0">
        <a:spcBef>
          <a:spcPct val="0"/>
        </a:spcBef>
        <a:spcAft>
          <a:spcPct val="0"/>
        </a:spcAft>
        <a:defRPr b="1">
          <a:solidFill>
            <a:srgbClr val="FFFFFF"/>
          </a:solidFill>
          <a:latin typeface="Arial" pitchFamily="34" charset="0"/>
        </a:defRPr>
      </a:lvl9pPr>
    </p:titleStyle>
    <p:bodyStyle>
      <a:lvl1pPr marL="228600" indent="-228600" algn="l" rtl="0" eaLnBrk="0" fontAlgn="base" hangingPunct="0">
        <a:spcBef>
          <a:spcPct val="20000"/>
        </a:spcBef>
        <a:spcAft>
          <a:spcPct val="0"/>
        </a:spcAft>
        <a:buClr>
          <a:schemeClr val="tx1"/>
        </a:buClr>
        <a:buSzPct val="100000"/>
        <a:buFont typeface="Arial" pitchFamily="34" charset="0"/>
        <a:buChar char="•"/>
        <a:defRPr sz="1600">
          <a:solidFill>
            <a:schemeClr val="tx1"/>
          </a:solidFill>
          <a:latin typeface="+mn-lt"/>
          <a:ea typeface="+mn-ea"/>
          <a:cs typeface="+mn-cs"/>
        </a:defRPr>
      </a:lvl1pPr>
      <a:lvl2pPr marL="455613" indent="-225425" algn="l" rtl="0" eaLnBrk="0" fontAlgn="base" hangingPunct="0">
        <a:spcBef>
          <a:spcPct val="20000"/>
        </a:spcBef>
        <a:spcAft>
          <a:spcPct val="0"/>
        </a:spcAft>
        <a:buClr>
          <a:schemeClr val="tx1"/>
        </a:buClr>
        <a:buSzPct val="100000"/>
        <a:buFont typeface="Arial" pitchFamily="34" charset="0"/>
        <a:buChar char="–"/>
        <a:defRPr sz="1600">
          <a:solidFill>
            <a:schemeClr val="tx1"/>
          </a:solidFill>
          <a:latin typeface="+mn-lt"/>
        </a:defRPr>
      </a:lvl2pPr>
      <a:lvl3pPr marL="684213" indent="-227013" algn="l" rtl="0" eaLnBrk="0" fontAlgn="base" hangingPunct="0">
        <a:spcBef>
          <a:spcPct val="20000"/>
        </a:spcBef>
        <a:spcAft>
          <a:spcPct val="0"/>
        </a:spcAft>
        <a:buClr>
          <a:schemeClr val="tx1"/>
        </a:buClr>
        <a:buSzPct val="100000"/>
        <a:buFont typeface="Arial" pitchFamily="34" charset="0"/>
        <a:buChar char="•"/>
        <a:defRPr sz="1600">
          <a:solidFill>
            <a:schemeClr val="tx1"/>
          </a:solidFill>
          <a:latin typeface="+mn-lt"/>
        </a:defRPr>
      </a:lvl3pPr>
      <a:lvl4pPr marL="4270375" indent="-228600" algn="l" rtl="0" eaLnBrk="0" fontAlgn="base" hangingPunct="0">
        <a:spcBef>
          <a:spcPct val="20000"/>
        </a:spcBef>
        <a:spcAft>
          <a:spcPct val="0"/>
        </a:spcAft>
        <a:buClr>
          <a:schemeClr val="tx1"/>
        </a:buClr>
        <a:buChar char="•"/>
        <a:defRPr sz="2000">
          <a:solidFill>
            <a:schemeClr val="tx1"/>
          </a:solidFill>
          <a:latin typeface="+mn-lt"/>
        </a:defRPr>
      </a:lvl4pPr>
      <a:lvl5pPr marL="4500563" indent="-228600" algn="l" rtl="0" eaLnBrk="0" fontAlgn="base" hangingPunct="0">
        <a:spcBef>
          <a:spcPct val="20000"/>
        </a:spcBef>
        <a:spcAft>
          <a:spcPct val="0"/>
        </a:spcAft>
        <a:buClr>
          <a:schemeClr val="tx1"/>
        </a:buClr>
        <a:buChar char="•"/>
        <a:defRPr sz="2000">
          <a:solidFill>
            <a:schemeClr val="tx1"/>
          </a:solidFill>
          <a:latin typeface="+mn-lt"/>
        </a:defRPr>
      </a:lvl5pPr>
      <a:lvl6pPr marL="4957763" indent="-228600" algn="l" rtl="0" eaLnBrk="0" fontAlgn="base" hangingPunct="0">
        <a:spcBef>
          <a:spcPct val="20000"/>
        </a:spcBef>
        <a:spcAft>
          <a:spcPct val="0"/>
        </a:spcAft>
        <a:buClr>
          <a:schemeClr val="tx1"/>
        </a:buClr>
        <a:buChar char="•"/>
        <a:defRPr sz="2000">
          <a:solidFill>
            <a:schemeClr val="tx1"/>
          </a:solidFill>
          <a:latin typeface="+mn-lt"/>
        </a:defRPr>
      </a:lvl6pPr>
      <a:lvl7pPr marL="5414963" indent="-228600" algn="l" rtl="0" eaLnBrk="0" fontAlgn="base" hangingPunct="0">
        <a:spcBef>
          <a:spcPct val="20000"/>
        </a:spcBef>
        <a:spcAft>
          <a:spcPct val="0"/>
        </a:spcAft>
        <a:buClr>
          <a:schemeClr val="tx1"/>
        </a:buClr>
        <a:buChar char="•"/>
        <a:defRPr sz="2000">
          <a:solidFill>
            <a:schemeClr val="tx1"/>
          </a:solidFill>
          <a:latin typeface="+mn-lt"/>
        </a:defRPr>
      </a:lvl7pPr>
      <a:lvl8pPr marL="5872163" indent="-228600" algn="l" rtl="0" eaLnBrk="0" fontAlgn="base" hangingPunct="0">
        <a:spcBef>
          <a:spcPct val="20000"/>
        </a:spcBef>
        <a:spcAft>
          <a:spcPct val="0"/>
        </a:spcAft>
        <a:buClr>
          <a:schemeClr val="tx1"/>
        </a:buClr>
        <a:buChar char="•"/>
        <a:defRPr sz="2000">
          <a:solidFill>
            <a:schemeClr val="tx1"/>
          </a:solidFill>
          <a:latin typeface="+mn-lt"/>
        </a:defRPr>
      </a:lvl8pPr>
      <a:lvl9pPr marL="6329363"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photos.yahoo.com/ph/karenlasluisa/detail?.dir=.5b27re2&amp;.dnm=a372re2.jpg&amp;.tok=ph3NPWFBKh8a2CjY&amp;.src=mail" TargetMode="External"/><Relationship Id="rId7" Type="http://schemas.openxmlformats.org/officeDocument/2006/relationships/image" Target="../media/image7.png"/><Relationship Id="rId2" Type="http://schemas.openxmlformats.org/officeDocument/2006/relationships/hyperlink" Target="http://photos.yahoo.com/ph/karenlasluisa/detail?.dir=.5b27re2&amp;.dnm=2854re2.jpg&amp;.tok=ph1NPWFBzWX9QSnp&amp;.src=mail" TargetMode="Externa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03" name="Rectangle 3"/>
          <p:cNvSpPr>
            <a:spLocks noGrp="1" noChangeArrowheads="1"/>
          </p:cNvSpPr>
          <p:nvPr>
            <p:ph type="subTitle" idx="1"/>
          </p:nvPr>
        </p:nvSpPr>
        <p:spPr>
          <a:xfrm>
            <a:off x="698500" y="4102100"/>
            <a:ext cx="8218488" cy="1127125"/>
          </a:xfrm>
        </p:spPr>
        <p:txBody>
          <a:bodyPr/>
          <a:lstStyle/>
          <a:p>
            <a:pPr algn="ctr">
              <a:lnSpc>
                <a:spcPct val="130000"/>
              </a:lnSpc>
            </a:pPr>
            <a:r>
              <a:rPr lang="es-EC" sz="1800" b="1">
                <a:latin typeface="Arial Unicode MS" pitchFamily="34" charset="-128"/>
              </a:rPr>
              <a:t>INVESTIGACION DE MERCADO PARA CALCULAR LA PARTICIPACION DE MERCADO DE TRANS ESMERALDAS INTERNACIONAL EN LA CIUDAD DE ESMERALDAS</a:t>
            </a:r>
          </a:p>
          <a:p>
            <a:pPr algn="ctr">
              <a:lnSpc>
                <a:spcPct val="80000"/>
              </a:lnSpc>
            </a:pPr>
            <a:endParaRPr lang="es-ES_tradnl" b="1"/>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00" y="4919022"/>
            <a:ext cx="3882571" cy="176480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01603">
                                            <p:txEl>
                                              <p:pRg st="0" end="0"/>
                                            </p:txEl>
                                          </p:spTgt>
                                        </p:tgtEl>
                                        <p:attrNameLst>
                                          <p:attrName>style.visibility</p:attrName>
                                        </p:attrNameLst>
                                      </p:cBhvr>
                                      <p:to>
                                        <p:strVal val="visible"/>
                                      </p:to>
                                    </p:set>
                                    <p:animEffect transition="in" filter="randombar(horizontal)">
                                      <p:cBhvr>
                                        <p:cTn id="7" dur="1000">
                                          <p:stCondLst>
                                            <p:cond delay="0"/>
                                          </p:stCondLst>
                                        </p:cTn>
                                        <p:tgtEl>
                                          <p:spTgt spid="2201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0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4 Marcador de número de diapositiva"/>
          <p:cNvSpPr>
            <a:spLocks noGrp="1"/>
          </p:cNvSpPr>
          <p:nvPr>
            <p:ph type="sldNum" sz="quarter" idx="11"/>
          </p:nvPr>
        </p:nvSpPr>
        <p:spPr/>
        <p:txBody>
          <a:bodyPr/>
          <a:lstStyle/>
          <a:p>
            <a:fld id="{CB08824B-3C6A-4A3D-A2C7-0F3CA27EBF08}" type="slidenum">
              <a:rPr lang="zh-SG" altLang="en-US"/>
              <a:pPr/>
              <a:t>10</a:t>
            </a:fld>
            <a:r>
              <a:rPr lang="en-US" altLang="zh-SG"/>
              <a:t/>
            </a:r>
            <a:br>
              <a:rPr lang="en-US" altLang="zh-SG"/>
            </a:br>
            <a:endParaRPr lang="en-US" altLang="zh-SG" sz="800"/>
          </a:p>
        </p:txBody>
      </p:sp>
      <p:sp>
        <p:nvSpPr>
          <p:cNvPr id="2329603" name="Rectangle 3"/>
          <p:cNvSpPr>
            <a:spLocks noGrp="1" noChangeArrowheads="1"/>
          </p:cNvSpPr>
          <p:nvPr>
            <p:ph type="title"/>
          </p:nvPr>
        </p:nvSpPr>
        <p:spPr bwMode="gray">
          <a:xfrm>
            <a:off x="571500" y="361950"/>
            <a:ext cx="8991600" cy="576263"/>
          </a:xfrm>
          <a:noFill/>
          <a:ln/>
        </p:spPr>
        <p:txBody>
          <a:bodyPr/>
          <a:lstStyle/>
          <a:p>
            <a:r>
              <a:rPr lang="es-ES"/>
              <a:t>La ficha técnica nos permite tener una idea clara acerca de la técnica utilizada, el grupo objetivo, el tamaño de la muestra, los entrevistadores y el período en el que se desarrolló.</a:t>
            </a:r>
          </a:p>
        </p:txBody>
      </p:sp>
      <p:graphicFrame>
        <p:nvGraphicFramePr>
          <p:cNvPr id="2329632" name="Group 32"/>
          <p:cNvGraphicFramePr>
            <a:graphicFrameLocks noGrp="1"/>
          </p:cNvGraphicFramePr>
          <p:nvPr>
            <p:ph idx="1"/>
          </p:nvPr>
        </p:nvGraphicFramePr>
        <p:xfrm>
          <a:off x="457200" y="1538288"/>
          <a:ext cx="8991600" cy="4902202"/>
        </p:xfrm>
        <a:graphic>
          <a:graphicData uri="http://schemas.openxmlformats.org/drawingml/2006/table">
            <a:tbl>
              <a:tblPr/>
              <a:tblGrid>
                <a:gridCol w="2243138"/>
                <a:gridCol w="6748462"/>
              </a:tblGrid>
              <a:tr h="801688">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_tradnl" sz="1400" b="1" i="0" u="none" strike="noStrike" cap="none" normalizeH="0" baseline="0" smtClean="0">
                          <a:ln>
                            <a:noFill/>
                          </a:ln>
                          <a:solidFill>
                            <a:schemeClr val="tx1"/>
                          </a:solidFill>
                          <a:effectLst/>
                          <a:latin typeface="Arial" pitchFamily="34" charset="0"/>
                        </a:rPr>
                        <a:t>Técnica utilizada</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EF8"/>
                    </a:solidFill>
                  </a:tcPr>
                </a:tc>
                <a:tc>
                  <a:txBody>
                    <a:bodyPr/>
                    <a:lstStyle/>
                    <a:p>
                      <a:pPr marL="0" marR="0" lvl="0" indent="0" algn="just" defTabSz="914400" rtl="0" eaLnBrk="0" fontAlgn="base" latinLnBrk="0" hangingPunct="0">
                        <a:lnSpc>
                          <a:spcPct val="100000"/>
                        </a:lnSpc>
                        <a:spcBef>
                          <a:spcPct val="50000"/>
                        </a:spcBef>
                        <a:spcAft>
                          <a:spcPct val="0"/>
                        </a:spcAft>
                        <a:buClr>
                          <a:schemeClr val="tx1"/>
                        </a:buClr>
                        <a:buSzPct val="100000"/>
                        <a:buFont typeface="Arial" pitchFamily="34" charset="0"/>
                        <a:buNone/>
                        <a:tabLst/>
                      </a:pPr>
                      <a:r>
                        <a:rPr kumimoji="0" lang="es-ES_tradnl" sz="1400" b="1" i="0" u="none" strike="noStrike" cap="none" normalizeH="0" baseline="0" smtClean="0">
                          <a:ln>
                            <a:noFill/>
                          </a:ln>
                          <a:solidFill>
                            <a:schemeClr val="tx1"/>
                          </a:solidFill>
                          <a:effectLst/>
                          <a:latin typeface="Arial" pitchFamily="34" charset="0"/>
                        </a:rPr>
                        <a:t>Entrevista personal</a:t>
                      </a:r>
                      <a:r>
                        <a:rPr kumimoji="0" lang="es-ES_tradnl" sz="1400" b="0" i="0" u="none" strike="noStrike" cap="none" normalizeH="0" baseline="0" smtClean="0">
                          <a:ln>
                            <a:noFill/>
                          </a:ln>
                          <a:solidFill>
                            <a:schemeClr val="tx1"/>
                          </a:solidFill>
                          <a:effectLst/>
                          <a:latin typeface="Arial" pitchFamily="34" charset="0"/>
                        </a:rPr>
                        <a:t> mediante la aplicación de un cuestionario estructurado</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EF8"/>
                    </a:solidFill>
                  </a:tcPr>
                </a:tc>
              </a:tr>
              <a:tr h="801688">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_tradnl" sz="1400" b="1" i="0" u="none" strike="noStrike" cap="none" normalizeH="0" baseline="0" smtClean="0">
                          <a:ln>
                            <a:noFill/>
                          </a:ln>
                          <a:solidFill>
                            <a:schemeClr val="tx1"/>
                          </a:solidFill>
                          <a:effectLst/>
                          <a:latin typeface="Arial" pitchFamily="34" charset="0"/>
                        </a:rPr>
                        <a:t>Grupo Objetivo</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EF8"/>
                    </a:solidFill>
                  </a:tcPr>
                </a:tc>
                <a:tc>
                  <a:txBody>
                    <a:bodyPr/>
                    <a:lstStyle/>
                    <a:p>
                      <a:pPr marL="0" marR="0" lvl="0" indent="0" algn="just"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_tradnl" sz="1400" b="0" i="0" u="none" strike="noStrike" cap="none" normalizeH="0" baseline="0" smtClean="0">
                          <a:ln>
                            <a:noFill/>
                          </a:ln>
                          <a:solidFill>
                            <a:schemeClr val="tx1"/>
                          </a:solidFill>
                          <a:effectLst/>
                          <a:latin typeface="Arial" pitchFamily="34" charset="0"/>
                        </a:rPr>
                        <a:t>Hombres y mujeres residentes en la ciudad de Esmeraldas cuya edad se encuentre comprendida entre los 18 y 65 años.</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EF8"/>
                    </a:solidFill>
                  </a:tcPr>
                </a:tc>
              </a:tr>
              <a:tr h="892175">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_tradnl" sz="1400" b="1" i="0" u="none" strike="noStrike" cap="none" normalizeH="0" baseline="0" smtClean="0">
                          <a:ln>
                            <a:noFill/>
                          </a:ln>
                          <a:solidFill>
                            <a:schemeClr val="tx1"/>
                          </a:solidFill>
                          <a:effectLst/>
                          <a:latin typeface="Arial" pitchFamily="34" charset="0"/>
                        </a:rPr>
                        <a:t>Ejes seleccionados para representatividad</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EF8"/>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_tradnl" sz="1400" b="0" i="0" u="none" strike="noStrike" cap="none" normalizeH="0" baseline="0" smtClean="0">
                          <a:ln>
                            <a:noFill/>
                          </a:ln>
                          <a:solidFill>
                            <a:schemeClr val="tx1"/>
                          </a:solidFill>
                          <a:effectLst/>
                          <a:latin typeface="Arial" pitchFamily="34" charset="0"/>
                        </a:rPr>
                        <a:t>En proporción de la población de Esmeraldas, tomando en cuenta el sexo y edad del censo realizado en el año 2001. Se han eliminado zonas consideradas de alta peligrosidad.</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EF8"/>
                    </a:solidFill>
                  </a:tcPr>
                </a:tc>
              </a:tr>
              <a:tr h="803275">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_tradnl" sz="1400" b="1" i="0" u="none" strike="noStrike" cap="none" normalizeH="0" baseline="0" smtClean="0">
                          <a:ln>
                            <a:noFill/>
                          </a:ln>
                          <a:solidFill>
                            <a:schemeClr val="tx1"/>
                          </a:solidFill>
                          <a:effectLst/>
                          <a:latin typeface="Arial" pitchFamily="34" charset="0"/>
                        </a:rPr>
                        <a:t>Tamaño de la muestra original</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EF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_tradnl" sz="1400" b="0" i="0" u="none" strike="noStrike" cap="none" normalizeH="0" baseline="0" smtClean="0">
                          <a:ln>
                            <a:noFill/>
                          </a:ln>
                          <a:solidFill>
                            <a:schemeClr val="tx1"/>
                          </a:solidFill>
                          <a:effectLst/>
                          <a:latin typeface="Arial" pitchFamily="34" charset="0"/>
                        </a:rPr>
                        <a:t>396 encuestas, se considera una tasa de no respuesta del 15%, tamaño de muestra final 455 encuestas (muestra estadística y probabilística)</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EF8"/>
                    </a:solidFill>
                  </a:tcPr>
                </a:tc>
              </a:tr>
              <a:tr h="801688">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_tradnl" sz="1400" b="1" i="0" u="none" strike="noStrike" cap="none" normalizeH="0" baseline="0" smtClean="0">
                          <a:ln>
                            <a:noFill/>
                          </a:ln>
                          <a:solidFill>
                            <a:schemeClr val="tx1"/>
                          </a:solidFill>
                          <a:effectLst/>
                          <a:latin typeface="Arial" pitchFamily="34" charset="0"/>
                        </a:rPr>
                        <a:t>Entrevistadores</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EF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_tradnl" sz="1400" b="0" i="0" u="none" strike="noStrike" cap="none" normalizeH="0" baseline="0" smtClean="0">
                          <a:ln>
                            <a:noFill/>
                          </a:ln>
                          <a:solidFill>
                            <a:schemeClr val="tx1"/>
                          </a:solidFill>
                          <a:effectLst/>
                          <a:latin typeface="Arial" pitchFamily="34" charset="0"/>
                        </a:rPr>
                        <a:t>Cinco señoritas de la Universidad Católica (sede Esmeraldas), estudiantes de la facultad de Administración hotelera y turística</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EF8"/>
                    </a:solidFill>
                  </a:tcPr>
                </a:tc>
              </a:tr>
              <a:tr h="801688">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_tradnl" sz="1400" b="1" i="0" u="none" strike="noStrike" cap="none" normalizeH="0" baseline="0" smtClean="0">
                          <a:ln>
                            <a:noFill/>
                          </a:ln>
                          <a:solidFill>
                            <a:schemeClr val="tx1"/>
                          </a:solidFill>
                          <a:effectLst/>
                          <a:latin typeface="Arial" pitchFamily="34" charset="0"/>
                        </a:rPr>
                        <a:t>Período de trabajo de campo</a:t>
                      </a:r>
                    </a:p>
                  </a:txBody>
                  <a:tcPr marL="36000" marR="36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CEEF8"/>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_tradnl" sz="1400" b="0" i="0" u="none" strike="noStrike" cap="none" normalizeH="0" baseline="0" smtClean="0">
                          <a:ln>
                            <a:noFill/>
                          </a:ln>
                          <a:solidFill>
                            <a:schemeClr val="tx1"/>
                          </a:solidFill>
                          <a:effectLst/>
                          <a:latin typeface="Arial" pitchFamily="34" charset="0"/>
                        </a:rPr>
                        <a:t>Agosto del 2006</a:t>
                      </a:r>
                    </a:p>
                  </a:txBody>
                  <a:tcPr marL="36000" marR="36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CEEF8"/>
                    </a:solidFill>
                  </a:tcPr>
                </a:tc>
              </a:tr>
            </a:tbl>
          </a:graphicData>
        </a:graphic>
      </p:graphicFrame>
      <p:sp>
        <p:nvSpPr>
          <p:cNvPr id="2329627" name="Text Box 27"/>
          <p:cNvSpPr txBox="1">
            <a:spLocks noChangeArrowheads="1"/>
          </p:cNvSpPr>
          <p:nvPr/>
        </p:nvSpPr>
        <p:spPr bwMode="auto">
          <a:xfrm>
            <a:off x="406400" y="1158875"/>
            <a:ext cx="85010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spcAft>
                <a:spcPct val="20000"/>
              </a:spcAft>
              <a:buClr>
                <a:schemeClr val="tx1"/>
              </a:buClr>
            </a:pPr>
            <a:r>
              <a:rPr lang="es-ES_tradnl" sz="1800" b="1">
                <a:latin typeface="Arial" pitchFamily="34" charset="0"/>
              </a:rPr>
              <a:t>Ficha técnica:</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29603"/>
                                        </p:tgtEl>
                                        <p:attrNameLst>
                                          <p:attrName>style.visibility</p:attrName>
                                        </p:attrNameLst>
                                      </p:cBhvr>
                                      <p:to>
                                        <p:strVal val="visible"/>
                                      </p:to>
                                    </p:set>
                                    <p:anim calcmode="lin" valueType="num">
                                      <p:cBhvr>
                                        <p:cTn id="7" dur="1000" fill="hold"/>
                                        <p:tgtEl>
                                          <p:spTgt spid="2329603"/>
                                        </p:tgtEl>
                                        <p:attrNameLst>
                                          <p:attrName>ppt_w</p:attrName>
                                        </p:attrNameLst>
                                      </p:cBhvr>
                                      <p:tavLst>
                                        <p:tav tm="0">
                                          <p:val>
                                            <p:strVal val="#ppt_w+.3"/>
                                          </p:val>
                                        </p:tav>
                                        <p:tav tm="100000">
                                          <p:val>
                                            <p:strVal val="#ppt_w"/>
                                          </p:val>
                                        </p:tav>
                                      </p:tavLst>
                                    </p:anim>
                                    <p:anim calcmode="lin" valueType="num">
                                      <p:cBhvr>
                                        <p:cTn id="8" dur="1000" fill="hold"/>
                                        <p:tgtEl>
                                          <p:spTgt spid="2329603"/>
                                        </p:tgtEl>
                                        <p:attrNameLst>
                                          <p:attrName>ppt_h</p:attrName>
                                        </p:attrNameLst>
                                      </p:cBhvr>
                                      <p:tavLst>
                                        <p:tav tm="0">
                                          <p:val>
                                            <p:strVal val="#ppt_h"/>
                                          </p:val>
                                        </p:tav>
                                        <p:tav tm="100000">
                                          <p:val>
                                            <p:strVal val="#ppt_h"/>
                                          </p:val>
                                        </p:tav>
                                      </p:tavLst>
                                    </p:anim>
                                    <p:animEffect transition="in" filter="fade">
                                      <p:cBhvr>
                                        <p:cTn id="9" dur="1000"/>
                                        <p:tgtEl>
                                          <p:spTgt spid="2329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96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1"/>
          </p:nvPr>
        </p:nvSpPr>
        <p:spPr/>
        <p:txBody>
          <a:bodyPr/>
          <a:lstStyle/>
          <a:p>
            <a:fld id="{B361EAD8-52E5-4B66-B138-627503C40F76}" type="slidenum">
              <a:rPr lang="zh-SG" altLang="en-US"/>
              <a:pPr/>
              <a:t>11</a:t>
            </a:fld>
            <a:r>
              <a:rPr lang="en-US" altLang="zh-SG"/>
              <a:t/>
            </a:r>
            <a:br>
              <a:rPr lang="en-US" altLang="zh-SG"/>
            </a:br>
            <a:endParaRPr lang="en-US" altLang="zh-SG" sz="800"/>
          </a:p>
        </p:txBody>
      </p:sp>
      <p:sp>
        <p:nvSpPr>
          <p:cNvPr id="2343938" name="Rectangle 2"/>
          <p:cNvSpPr>
            <a:spLocks noChangeArrowheads="1"/>
          </p:cNvSpPr>
          <p:nvPr/>
        </p:nvSpPr>
        <p:spPr bwMode="auto">
          <a:xfrm>
            <a:off x="1722438" y="1733550"/>
            <a:ext cx="1074737" cy="3959225"/>
          </a:xfrm>
          <a:prstGeom prst="rect">
            <a:avLst/>
          </a:prstGeom>
          <a:solidFill>
            <a:srgbClr val="006699"/>
          </a:solidFill>
          <a:ln>
            <a:noFill/>
          </a:ln>
          <a:effectLst>
            <a:prstShdw prst="shdw17" dist="17961" dir="2700000">
              <a:srgbClr val="0066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343939" name="Rectangle 3"/>
          <p:cNvSpPr>
            <a:spLocks noChangeArrowheads="1"/>
          </p:cNvSpPr>
          <p:nvPr/>
        </p:nvSpPr>
        <p:spPr bwMode="auto">
          <a:xfrm>
            <a:off x="1111250" y="3151188"/>
            <a:ext cx="7594600" cy="419100"/>
          </a:xfrm>
          <a:prstGeom prst="rect">
            <a:avLst/>
          </a:prstGeom>
          <a:solidFill>
            <a:srgbClr val="0099CC"/>
          </a:solidFill>
          <a:ln>
            <a:noFill/>
          </a:ln>
          <a:effectLst>
            <a:prstShdw prst="shdw17" dist="17961" dir="2700000">
              <a:srgbClr val="0099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343940" name="Rectangle 4"/>
          <p:cNvSpPr>
            <a:spLocks noChangeArrowheads="1"/>
          </p:cNvSpPr>
          <p:nvPr/>
        </p:nvSpPr>
        <p:spPr bwMode="auto">
          <a:xfrm>
            <a:off x="1708150" y="2019300"/>
            <a:ext cx="70993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457200" indent="-457200" algn="l" defTabSz="822325">
              <a:lnSpc>
                <a:spcPct val="90000"/>
              </a:lnSpc>
              <a:spcBef>
                <a:spcPct val="40000"/>
              </a:spcBef>
              <a:tabLst>
                <a:tab pos="666750" algn="l"/>
                <a:tab pos="1241425" algn="l"/>
              </a:tabLst>
            </a:pPr>
            <a:r>
              <a:rPr lang="es-ES_tradnl" sz="2400" b="1" dirty="0">
                <a:solidFill>
                  <a:schemeClr val="bg1"/>
                </a:solidFill>
                <a:effectLst>
                  <a:outerShdw blurRad="38100" dist="38100" dir="2700000" algn="tl">
                    <a:srgbClr val="000000"/>
                  </a:outerShdw>
                </a:effectLst>
                <a:latin typeface="Century Gothic" pitchFamily="34" charset="0"/>
              </a:rPr>
              <a:t>	</a:t>
            </a:r>
            <a:endParaRPr lang="es-ES_tradnl" sz="1800" b="1" dirty="0">
              <a:effectLst>
                <a:outerShdw blurRad="38100" dist="38100" dir="2700000" algn="tl">
                  <a:srgbClr val="FFFFFF"/>
                </a:outerShdw>
              </a:effectLst>
            </a:endParaRPr>
          </a:p>
          <a:p>
            <a:pPr marL="457200" indent="-457200" algn="l" defTabSz="822325">
              <a:lnSpc>
                <a:spcPct val="90000"/>
              </a:lnSpc>
              <a:spcBef>
                <a:spcPct val="40000"/>
              </a:spcBef>
              <a:buFontTx/>
              <a:buAutoNum type="arabicPeriod"/>
              <a:tabLst>
                <a:tab pos="666750" algn="l"/>
                <a:tab pos="1241425" algn="l"/>
              </a:tabLst>
            </a:pPr>
            <a:r>
              <a:rPr lang="es-ES_tradnl" sz="1800" b="1" dirty="0">
                <a:solidFill>
                  <a:srgbClr val="6699FF"/>
                </a:solidFill>
                <a:effectLst>
                  <a:outerShdw blurRad="38100" dist="38100" dir="2700000" algn="tl">
                    <a:srgbClr val="000000"/>
                  </a:outerShdw>
                </a:effectLst>
              </a:rPr>
              <a:t>	</a:t>
            </a:r>
            <a:r>
              <a:rPr lang="es-ES_tradnl" sz="1800" b="1" dirty="0">
                <a:solidFill>
                  <a:schemeClr val="bg1"/>
                </a:solidFill>
                <a:effectLst>
                  <a:outerShdw blurRad="38100" dist="38100" dir="2700000" algn="tl">
                    <a:srgbClr val="000000"/>
                  </a:outerShdw>
                </a:effectLst>
              </a:rPr>
              <a:t>	</a:t>
            </a:r>
            <a:r>
              <a:rPr lang="es-ES_tradnl" sz="1800" b="1" dirty="0">
                <a:solidFill>
                  <a:srgbClr val="6699FF"/>
                </a:solidFill>
                <a:effectLst>
                  <a:outerShdw blurRad="38100" dist="38100" dir="2700000" algn="tl">
                    <a:srgbClr val="000000"/>
                  </a:outerShdw>
                </a:effectLst>
              </a:rPr>
              <a:t>	</a:t>
            </a:r>
            <a:r>
              <a:rPr lang="es-ES_tradnl" sz="1800" b="1" dirty="0">
                <a:effectLst>
                  <a:outerShdw blurRad="38100" dist="38100" dir="2700000" algn="tl">
                    <a:srgbClr val="FFFFFF"/>
                  </a:outerShdw>
                </a:effectLst>
              </a:rPr>
              <a:t>Antecedentes	</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	</a:t>
            </a:r>
            <a:r>
              <a:rPr lang="es-ES_tradnl" sz="1800" b="1" dirty="0">
                <a:solidFill>
                  <a:srgbClr val="6699FF"/>
                </a:solidFill>
                <a:effectLst>
                  <a:outerShdw blurRad="38100" dist="38100" dir="2700000" algn="tl">
                    <a:srgbClr val="000000"/>
                  </a:outerShdw>
                </a:effectLst>
              </a:rPr>
              <a:t>	</a:t>
            </a:r>
            <a:r>
              <a:rPr lang="es-ES_tradnl" sz="1800" b="1" dirty="0">
                <a:effectLst>
                  <a:outerShdw blurRad="38100" dist="38100" dir="2700000" algn="tl">
                    <a:srgbClr val="FFFFFF"/>
                  </a:outerShdw>
                </a:effectLst>
              </a:rPr>
              <a:t>Definiciones de la Investigación de Mercado</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	</a:t>
            </a:r>
            <a:r>
              <a:rPr lang="es-ES_tradnl" sz="1800" b="1" dirty="0">
                <a:effectLst>
                  <a:outerShdw blurRad="38100" dist="38100" dir="2700000" algn="tl">
                    <a:srgbClr val="FFFFFF"/>
                  </a:outerShdw>
                </a:effectLst>
              </a:rPr>
              <a:t>	Objetivos e Hipótesis</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	</a:t>
            </a:r>
            <a:r>
              <a:rPr lang="es-ES_tradnl" sz="1800" b="1" dirty="0">
                <a:effectLst>
                  <a:outerShdw blurRad="38100" dist="38100" dir="2700000" algn="tl">
                    <a:srgbClr val="FFFFFF"/>
                  </a:outerShdw>
                </a:effectLst>
              </a:rPr>
              <a:t>	Fuentes de Información</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	</a:t>
            </a:r>
            <a:r>
              <a:rPr lang="es-ES_tradnl" sz="1800" b="1" dirty="0">
                <a:effectLst>
                  <a:outerShdw blurRad="38100" dist="38100" dir="2700000" algn="tl">
                    <a:srgbClr val="FFFFFF"/>
                  </a:outerShdw>
                </a:effectLst>
              </a:rPr>
              <a:t>	Diseño y prueba del Cuestionario</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Trabajo de Campo</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Diseño y Cálculo de la Muestra</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Análisis Estadístico</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	</a:t>
            </a:r>
            <a:r>
              <a:rPr lang="es-ES_tradnl" sz="1800" b="1" dirty="0" smtClean="0">
                <a:effectLst>
                  <a:outerShdw blurRad="38100" dist="38100" dir="2700000" algn="tl">
                    <a:srgbClr val="FFFFFF"/>
                  </a:outerShdw>
                </a:effectLst>
              </a:rPr>
              <a:t>Conclusiones </a:t>
            </a:r>
            <a:r>
              <a:rPr lang="es-ES_tradnl" sz="1800" b="1" dirty="0">
                <a:effectLst>
                  <a:outerShdw blurRad="38100" dist="38100" dir="2700000" algn="tl">
                    <a:srgbClr val="FFFFFF"/>
                  </a:outerShdw>
                </a:effectLst>
              </a:rPr>
              <a:t>y Recomendaciones</a:t>
            </a:r>
          </a:p>
          <a:p>
            <a:pPr marL="457200" indent="-457200" algn="l" defTabSz="822325">
              <a:lnSpc>
                <a:spcPct val="90000"/>
              </a:lnSpc>
              <a:spcBef>
                <a:spcPct val="40000"/>
              </a:spcBef>
              <a:tabLst>
                <a:tab pos="666750" algn="l"/>
                <a:tab pos="1241425" algn="l"/>
              </a:tabLst>
            </a:pPr>
            <a:r>
              <a:rPr lang="es-ES_tradnl" sz="1800" b="1" dirty="0">
                <a:effectLst>
                  <a:outerShdw blurRad="38100" dist="38100" dir="2700000" algn="tl">
                    <a:srgbClr val="FFFFFF"/>
                  </a:outerShdw>
                </a:effectLst>
              </a:rPr>
              <a:t>	</a:t>
            </a:r>
          </a:p>
        </p:txBody>
      </p:sp>
      <p:sp>
        <p:nvSpPr>
          <p:cNvPr id="2343941" name="Rectangle 5"/>
          <p:cNvSpPr>
            <a:spLocks noGrp="1" noChangeArrowheads="1"/>
          </p:cNvSpPr>
          <p:nvPr>
            <p:ph type="title"/>
          </p:nvPr>
        </p:nvSpPr>
        <p:spPr>
          <a:xfrm>
            <a:off x="1262063" y="114300"/>
            <a:ext cx="3606800" cy="1143000"/>
          </a:xfrm>
          <a:noFill/>
          <a:ln/>
        </p:spPr>
        <p:txBody>
          <a:bodyPr lIns="91440" tIns="45720" rIns="91440" bIns="45720" anchor="ctr"/>
          <a:lstStyle/>
          <a:p>
            <a:r>
              <a:rPr lang="es-ES_tradnl" sz="3200"/>
              <a:t>Índice General</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Marcador de número de diapositiva"/>
          <p:cNvSpPr>
            <a:spLocks noGrp="1"/>
          </p:cNvSpPr>
          <p:nvPr>
            <p:ph type="sldNum" sz="quarter" idx="11"/>
          </p:nvPr>
        </p:nvSpPr>
        <p:spPr/>
        <p:txBody>
          <a:bodyPr/>
          <a:lstStyle/>
          <a:p>
            <a:fld id="{4D13A83E-CFB3-45D2-9D63-71BB946C95EE}" type="slidenum">
              <a:rPr lang="zh-SG" altLang="en-US"/>
              <a:pPr/>
              <a:t>12</a:t>
            </a:fld>
            <a:r>
              <a:rPr lang="en-US" altLang="zh-SG"/>
              <a:t/>
            </a:r>
            <a:br>
              <a:rPr lang="en-US" altLang="zh-SG"/>
            </a:br>
            <a:endParaRPr lang="en-US" altLang="zh-SG" sz="800"/>
          </a:p>
        </p:txBody>
      </p:sp>
      <p:sp>
        <p:nvSpPr>
          <p:cNvPr id="2344962" name="Rectangle 2"/>
          <p:cNvSpPr>
            <a:spLocks noGrp="1" noChangeArrowheads="1"/>
          </p:cNvSpPr>
          <p:nvPr>
            <p:ph type="title"/>
          </p:nvPr>
        </p:nvSpPr>
        <p:spPr/>
        <p:txBody>
          <a:bodyPr/>
          <a:lstStyle/>
          <a:p>
            <a:r>
              <a:rPr lang="es-EC" sz="3200"/>
              <a:t>Objetivo</a:t>
            </a:r>
            <a:r>
              <a:rPr lang="es-EC" sz="2400"/>
              <a:t> </a:t>
            </a:r>
            <a:r>
              <a:rPr lang="es-EC" sz="3200"/>
              <a:t>General</a:t>
            </a:r>
            <a:endParaRPr lang="es-ES" sz="3200"/>
          </a:p>
        </p:txBody>
      </p:sp>
      <p:sp>
        <p:nvSpPr>
          <p:cNvPr id="2344972" name="Rectangle 12"/>
          <p:cNvSpPr>
            <a:spLocks noChangeArrowheads="1"/>
          </p:cNvSpPr>
          <p:nvPr/>
        </p:nvSpPr>
        <p:spPr bwMode="auto">
          <a:xfrm>
            <a:off x="1198563" y="1954213"/>
            <a:ext cx="679767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just"/>
            <a:r>
              <a:rPr lang="es-ES" sz="2800" b="1"/>
              <a:t>Investigar sobre las preferencias del transporte interprovincial de pasajeros de la población residente de la ciudad de Esmeraldas, sean estos hombres o mujeres con una  edad comprendida desde los 18 hasta los 60 años   a través de cuestionarios durante el mes de agosto del año 2006.</a:t>
            </a:r>
          </a:p>
        </p:txBody>
      </p:sp>
      <p:graphicFrame>
        <p:nvGraphicFramePr>
          <p:cNvPr id="2344988" name="Group 28"/>
          <p:cNvGraphicFramePr>
            <a:graphicFrameLocks noGrp="1"/>
          </p:cNvGraphicFramePr>
          <p:nvPr>
            <p:extLst>
              <p:ext uri="{D42A27DB-BD31-4B8C-83A1-F6EECF244321}">
                <p14:modId xmlns:p14="http://schemas.microsoft.com/office/powerpoint/2010/main" val="647424879"/>
              </p:ext>
            </p:extLst>
          </p:nvPr>
        </p:nvGraphicFramePr>
        <p:xfrm>
          <a:off x="827087" y="1731963"/>
          <a:ext cx="7518627" cy="3860800"/>
        </p:xfrm>
        <a:graphic>
          <a:graphicData uri="http://schemas.openxmlformats.org/drawingml/2006/table">
            <a:tbl>
              <a:tblPr/>
              <a:tblGrid>
                <a:gridCol w="7518627"/>
              </a:tblGrid>
              <a:tr h="3860800">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dirty="0" smtClean="0">
                        <a:ln>
                          <a:noFill/>
                        </a:ln>
                        <a:solidFill>
                          <a:schemeClr val="tx1"/>
                        </a:solidFill>
                        <a:effectLst/>
                        <a:latin typeface="Arial" pitchFamily="34" charset="0"/>
                      </a:endParaRPr>
                    </a:p>
                  </a:txBody>
                  <a:tcPr marL="0" marR="0" marT="0" marB="0" horzOverflow="overflow">
                    <a:lnL w="57150" cap="flat" cmpd="sng" algn="ctr">
                      <a:solidFill>
                        <a:schemeClr val="folHlink"/>
                      </a:solidFill>
                      <a:prstDash val="solid"/>
                      <a:round/>
                      <a:headEnd type="none" w="med" len="med"/>
                      <a:tailEnd type="none" w="med" len="med"/>
                    </a:lnL>
                    <a:lnR w="57150" cap="flat" cmpd="sng" algn="ctr">
                      <a:solidFill>
                        <a:schemeClr val="folHlink"/>
                      </a:solidFill>
                      <a:prstDash val="solid"/>
                      <a:round/>
                      <a:headEnd type="none" w="med" len="med"/>
                      <a:tailEnd type="none" w="med" len="med"/>
                    </a:lnR>
                    <a:lnT w="57150" cap="flat" cmpd="sng" algn="ctr">
                      <a:solidFill>
                        <a:schemeClr val="folHlink"/>
                      </a:solidFill>
                      <a:prstDash val="solid"/>
                      <a:round/>
                      <a:headEnd type="none" w="med" len="med"/>
                      <a:tailEnd type="none" w="med" len="med"/>
                    </a:lnT>
                    <a:lnB w="57150"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1"/>
          </p:nvPr>
        </p:nvSpPr>
        <p:spPr/>
        <p:txBody>
          <a:bodyPr/>
          <a:lstStyle/>
          <a:p>
            <a:fld id="{C2202D3F-4C33-4811-80BC-15C3017825DD}" type="slidenum">
              <a:rPr lang="zh-SG" altLang="en-US"/>
              <a:pPr/>
              <a:t>13</a:t>
            </a:fld>
            <a:r>
              <a:rPr lang="en-US" altLang="zh-SG"/>
              <a:t/>
            </a:r>
            <a:br>
              <a:rPr lang="en-US" altLang="zh-SG"/>
            </a:br>
            <a:endParaRPr lang="en-US" altLang="zh-SG" sz="800"/>
          </a:p>
        </p:txBody>
      </p:sp>
      <p:sp>
        <p:nvSpPr>
          <p:cNvPr id="2383874" name="Rectangle 2"/>
          <p:cNvSpPr>
            <a:spLocks noGrp="1" noChangeArrowheads="1"/>
          </p:cNvSpPr>
          <p:nvPr>
            <p:ph type="title"/>
          </p:nvPr>
        </p:nvSpPr>
        <p:spPr/>
        <p:txBody>
          <a:bodyPr/>
          <a:lstStyle/>
          <a:p>
            <a:r>
              <a:rPr lang="es-EC"/>
              <a:t>Objetivos Específicos e Hipótesis 				Objetivo 1</a:t>
            </a:r>
            <a:endParaRPr lang="es-ES"/>
          </a:p>
        </p:txBody>
      </p:sp>
      <p:sp>
        <p:nvSpPr>
          <p:cNvPr id="2383875" name="Rectangle 3"/>
          <p:cNvSpPr>
            <a:spLocks noChangeArrowheads="1"/>
          </p:cNvSpPr>
          <p:nvPr/>
        </p:nvSpPr>
        <p:spPr bwMode="auto">
          <a:xfrm>
            <a:off x="444500" y="1816100"/>
            <a:ext cx="6704013"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152352" rIns="0" bIns="0" anchor="ctr">
            <a:spAutoFit/>
          </a:bodyPr>
          <a:lstStyle/>
          <a:p>
            <a:pPr marL="457200" indent="-457200" algn="just">
              <a:tabLst>
                <a:tab pos="457200" algn="l"/>
              </a:tabLst>
            </a:pPr>
            <a:r>
              <a:rPr lang="en-US" sz="2400" b="1" i="1">
                <a:solidFill>
                  <a:srgbClr val="E00000"/>
                </a:solidFill>
              </a:rPr>
              <a:t>	Objetivo 1</a:t>
            </a:r>
          </a:p>
          <a:p>
            <a:pPr marL="457200" indent="-457200" algn="l">
              <a:tabLst>
                <a:tab pos="457200" algn="l"/>
              </a:tabLst>
            </a:pPr>
            <a:r>
              <a:rPr lang="es-ES"/>
              <a:t>	</a:t>
            </a:r>
          </a:p>
          <a:p>
            <a:pPr marL="457200" indent="-457200" algn="just">
              <a:tabLst>
                <a:tab pos="457200" algn="l"/>
              </a:tabLst>
            </a:pPr>
            <a:r>
              <a:rPr lang="es-ES" sz="1800"/>
              <a:t>	</a:t>
            </a:r>
            <a:r>
              <a:rPr lang="es-ES" sz="2000"/>
              <a:t>Cuantificar la participación de mercado de las 5 principales empresas de transporte interprovincial de pasajeros en la ciudad de Esmeraldas, tanto en los últimos tres meses, como para los próximos tres meses partiendo del mes de agosto</a:t>
            </a:r>
            <a:endParaRPr lang="es-EC" sz="2000"/>
          </a:p>
        </p:txBody>
      </p:sp>
      <p:sp>
        <p:nvSpPr>
          <p:cNvPr id="2383878" name="Text Box 6"/>
          <p:cNvSpPr txBox="1">
            <a:spLocks noChangeArrowheads="1"/>
          </p:cNvSpPr>
          <p:nvPr/>
        </p:nvSpPr>
        <p:spPr bwMode="auto">
          <a:xfrm>
            <a:off x="1176338" y="4529138"/>
            <a:ext cx="74596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endParaRPr lang="es-ES"/>
          </a:p>
        </p:txBody>
      </p:sp>
      <p:sp>
        <p:nvSpPr>
          <p:cNvPr id="2383879" name="Text Box 7"/>
          <p:cNvSpPr txBox="1">
            <a:spLocks noChangeArrowheads="1"/>
          </p:cNvSpPr>
          <p:nvPr/>
        </p:nvSpPr>
        <p:spPr bwMode="auto">
          <a:xfrm>
            <a:off x="839788" y="4965700"/>
            <a:ext cx="67357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r>
              <a:rPr lang="es-ES" sz="2000"/>
              <a:t>Hipótesis Nula: Trans Esmeraldas tiene una participación 		de mercado entre el 45% y 50%</a:t>
            </a:r>
          </a:p>
        </p:txBody>
      </p:sp>
      <p:sp>
        <p:nvSpPr>
          <p:cNvPr id="2383880" name="Rectangle 8"/>
          <p:cNvSpPr>
            <a:spLocks noChangeArrowheads="1"/>
          </p:cNvSpPr>
          <p:nvPr/>
        </p:nvSpPr>
        <p:spPr bwMode="auto">
          <a:xfrm>
            <a:off x="808038" y="1966913"/>
            <a:ext cx="6799262" cy="2408237"/>
          </a:xfrm>
          <a:prstGeom prst="rect">
            <a:avLst/>
          </a:prstGeom>
          <a:noFill/>
          <a:ln w="38100" algn="ctr">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s-EC"/>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1"/>
          </p:nvPr>
        </p:nvSpPr>
        <p:spPr/>
        <p:txBody>
          <a:bodyPr/>
          <a:lstStyle/>
          <a:p>
            <a:fld id="{4BC4B9F2-1AD3-4D92-8144-4FF874E358B7}" type="slidenum">
              <a:rPr lang="zh-SG" altLang="en-US"/>
              <a:pPr/>
              <a:t>14</a:t>
            </a:fld>
            <a:r>
              <a:rPr lang="en-US" altLang="zh-SG"/>
              <a:t/>
            </a:r>
            <a:br>
              <a:rPr lang="en-US" altLang="zh-SG"/>
            </a:br>
            <a:endParaRPr lang="en-US" altLang="zh-SG" sz="800"/>
          </a:p>
        </p:txBody>
      </p:sp>
      <p:sp>
        <p:nvSpPr>
          <p:cNvPr id="2384898" name="Rectangle 2"/>
          <p:cNvSpPr>
            <a:spLocks noGrp="1" noChangeArrowheads="1"/>
          </p:cNvSpPr>
          <p:nvPr>
            <p:ph type="title"/>
          </p:nvPr>
        </p:nvSpPr>
        <p:spPr/>
        <p:txBody>
          <a:bodyPr/>
          <a:lstStyle/>
          <a:p>
            <a:r>
              <a:rPr lang="es-EC"/>
              <a:t>Objetivos Específicos e Hipótesis 				Objetivo 2</a:t>
            </a:r>
            <a:endParaRPr lang="es-ES"/>
          </a:p>
        </p:txBody>
      </p:sp>
      <p:sp>
        <p:nvSpPr>
          <p:cNvPr id="2384899" name="Rectangle 3"/>
          <p:cNvSpPr>
            <a:spLocks noChangeArrowheads="1"/>
          </p:cNvSpPr>
          <p:nvPr/>
        </p:nvSpPr>
        <p:spPr bwMode="auto">
          <a:xfrm>
            <a:off x="1212850" y="2197100"/>
            <a:ext cx="597693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152352" rIns="0" bIns="0" anchor="ctr">
            <a:spAutoFit/>
          </a:bodyPr>
          <a:lstStyle/>
          <a:p>
            <a:pPr marL="457200" indent="-457200" algn="l">
              <a:tabLst>
                <a:tab pos="457200" algn="l"/>
              </a:tabLst>
            </a:pPr>
            <a:r>
              <a:rPr lang="en-US" sz="2400" b="1" i="1">
                <a:solidFill>
                  <a:srgbClr val="E00000"/>
                </a:solidFill>
              </a:rPr>
              <a:t>	Objetivo 2</a:t>
            </a:r>
          </a:p>
          <a:p>
            <a:pPr marL="457200" indent="-457200" algn="l">
              <a:tabLst>
                <a:tab pos="457200" algn="l"/>
              </a:tabLst>
            </a:pPr>
            <a:endParaRPr lang="en-US" sz="2400" b="1" i="1">
              <a:solidFill>
                <a:srgbClr val="E00000"/>
              </a:solidFill>
            </a:endParaRPr>
          </a:p>
          <a:p>
            <a:pPr marL="457200" indent="-457200" algn="just">
              <a:tabLst>
                <a:tab pos="457200" algn="l"/>
              </a:tabLst>
            </a:pPr>
            <a:r>
              <a:rPr lang="es-ES" b="1" i="1"/>
              <a:t>	</a:t>
            </a:r>
            <a:r>
              <a:rPr lang="es-ES" sz="2000"/>
              <a:t>Determinar el Top of mind de las 5 principales cooperativas y compañías de transporte interprovincial de pasajeros de la ciudad de Esmeraldas.</a:t>
            </a:r>
            <a:endParaRPr lang="en-US" sz="2000"/>
          </a:p>
        </p:txBody>
      </p:sp>
      <p:sp>
        <p:nvSpPr>
          <p:cNvPr id="2384900" name="Rectangle 4"/>
          <p:cNvSpPr>
            <a:spLocks noChangeArrowheads="1"/>
          </p:cNvSpPr>
          <p:nvPr/>
        </p:nvSpPr>
        <p:spPr bwMode="auto">
          <a:xfrm>
            <a:off x="1200150" y="1938338"/>
            <a:ext cx="6407150" cy="2786062"/>
          </a:xfrm>
          <a:prstGeom prst="rect">
            <a:avLst/>
          </a:prstGeom>
          <a:noFill/>
          <a:ln w="38100" algn="ctr">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s-EC"/>
          </a:p>
        </p:txBody>
      </p:sp>
      <p:sp>
        <p:nvSpPr>
          <p:cNvPr id="2384902" name="Text Box 6"/>
          <p:cNvSpPr txBox="1">
            <a:spLocks noChangeArrowheads="1"/>
          </p:cNvSpPr>
          <p:nvPr/>
        </p:nvSpPr>
        <p:spPr bwMode="auto">
          <a:xfrm>
            <a:off x="1493838" y="5240338"/>
            <a:ext cx="6937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sz="2000"/>
              <a:t>Hipótesis Nula: 	Trans Esmeraldas tiene un </a:t>
            </a:r>
          </a:p>
          <a:p>
            <a:pPr>
              <a:spcBef>
                <a:spcPct val="50000"/>
              </a:spcBef>
            </a:pPr>
            <a:r>
              <a:rPr lang="es-ES" sz="2000"/>
              <a:t>		Top of  mind superior al 50%</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1"/>
          </p:nvPr>
        </p:nvSpPr>
        <p:spPr/>
        <p:txBody>
          <a:bodyPr/>
          <a:lstStyle/>
          <a:p>
            <a:fld id="{DF191603-570C-4F8E-BFFA-E6FE157CDA07}" type="slidenum">
              <a:rPr lang="zh-SG" altLang="en-US"/>
              <a:pPr/>
              <a:t>15</a:t>
            </a:fld>
            <a:r>
              <a:rPr lang="en-US" altLang="zh-SG"/>
              <a:t/>
            </a:r>
            <a:br>
              <a:rPr lang="en-US" altLang="zh-SG"/>
            </a:br>
            <a:endParaRPr lang="en-US" altLang="zh-SG" sz="800"/>
          </a:p>
        </p:txBody>
      </p:sp>
      <p:sp>
        <p:nvSpPr>
          <p:cNvPr id="2385922" name="Rectangle 2"/>
          <p:cNvSpPr>
            <a:spLocks noGrp="1" noChangeArrowheads="1"/>
          </p:cNvSpPr>
          <p:nvPr>
            <p:ph type="title"/>
          </p:nvPr>
        </p:nvSpPr>
        <p:spPr/>
        <p:txBody>
          <a:bodyPr/>
          <a:lstStyle/>
          <a:p>
            <a:r>
              <a:rPr lang="es-EC"/>
              <a:t>Objetivos Específicos e Hipótesis 				Objetivo 3</a:t>
            </a:r>
            <a:endParaRPr lang="es-ES"/>
          </a:p>
        </p:txBody>
      </p:sp>
      <p:sp>
        <p:nvSpPr>
          <p:cNvPr id="2385923" name="Rectangle 3"/>
          <p:cNvSpPr>
            <a:spLocks noChangeArrowheads="1"/>
          </p:cNvSpPr>
          <p:nvPr/>
        </p:nvSpPr>
        <p:spPr bwMode="auto">
          <a:xfrm>
            <a:off x="331788" y="2643188"/>
            <a:ext cx="68738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152352" rIns="0" bIns="0" anchor="ctr">
            <a:spAutoFit/>
          </a:bodyPr>
          <a:lstStyle/>
          <a:p>
            <a:pPr marL="457200" indent="-457200" algn="just">
              <a:tabLst>
                <a:tab pos="457200" algn="l"/>
              </a:tabLst>
            </a:pPr>
            <a:r>
              <a:rPr lang="en-US" sz="1800" b="1" i="1"/>
              <a:t>	</a:t>
            </a:r>
            <a:r>
              <a:rPr lang="en-US" sz="2400" b="1" i="1">
                <a:solidFill>
                  <a:srgbClr val="E00000"/>
                </a:solidFill>
              </a:rPr>
              <a:t>Objetivo 3</a:t>
            </a:r>
          </a:p>
          <a:p>
            <a:pPr marL="457200" indent="-457200" algn="just">
              <a:tabLst>
                <a:tab pos="457200" algn="l"/>
              </a:tabLst>
            </a:pPr>
            <a:endParaRPr lang="en-US" sz="2400" b="1" i="1">
              <a:solidFill>
                <a:srgbClr val="E00000"/>
              </a:solidFill>
            </a:endParaRPr>
          </a:p>
          <a:p>
            <a:pPr marL="457200" indent="-457200" algn="just">
              <a:tabLst>
                <a:tab pos="457200" algn="l"/>
              </a:tabLst>
            </a:pPr>
            <a:r>
              <a:rPr lang="es-ES" sz="2400"/>
              <a:t>	</a:t>
            </a:r>
            <a:r>
              <a:rPr lang="es-ES" sz="2000"/>
              <a:t>Determinar el share of mind de las cinco principales cooperativas y compañías de transporte interprovincial de pasajeros de la ciudad de Esmeraldas.</a:t>
            </a:r>
            <a:endParaRPr lang="es-EC" sz="2000"/>
          </a:p>
        </p:txBody>
      </p:sp>
      <p:sp>
        <p:nvSpPr>
          <p:cNvPr id="2385924" name="Rectangle 4"/>
          <p:cNvSpPr>
            <a:spLocks noChangeArrowheads="1"/>
          </p:cNvSpPr>
          <p:nvPr/>
        </p:nvSpPr>
        <p:spPr bwMode="auto">
          <a:xfrm>
            <a:off x="569913" y="2501900"/>
            <a:ext cx="7096125" cy="2366963"/>
          </a:xfrm>
          <a:prstGeom prst="rect">
            <a:avLst/>
          </a:prstGeom>
          <a:noFill/>
          <a:ln w="38100" algn="ctr">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s-EC"/>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1"/>
          </p:nvPr>
        </p:nvSpPr>
        <p:spPr/>
        <p:txBody>
          <a:bodyPr/>
          <a:lstStyle/>
          <a:p>
            <a:fld id="{A3E45B15-A7D9-4CCD-B6F5-12C27B632472}" type="slidenum">
              <a:rPr lang="zh-SG" altLang="en-US"/>
              <a:pPr/>
              <a:t>16</a:t>
            </a:fld>
            <a:r>
              <a:rPr lang="en-US" altLang="zh-SG"/>
              <a:t/>
            </a:r>
            <a:br>
              <a:rPr lang="en-US" altLang="zh-SG"/>
            </a:br>
            <a:endParaRPr lang="en-US" altLang="zh-SG" sz="800"/>
          </a:p>
        </p:txBody>
      </p:sp>
      <p:sp>
        <p:nvSpPr>
          <p:cNvPr id="2386946" name="Rectangle 2"/>
          <p:cNvSpPr>
            <a:spLocks noGrp="1" noChangeArrowheads="1"/>
          </p:cNvSpPr>
          <p:nvPr>
            <p:ph type="title"/>
          </p:nvPr>
        </p:nvSpPr>
        <p:spPr/>
        <p:txBody>
          <a:bodyPr/>
          <a:lstStyle/>
          <a:p>
            <a:r>
              <a:rPr lang="es-EC"/>
              <a:t>Objetivos Específicos e Hipótesis 				Objetivo 4</a:t>
            </a:r>
            <a:endParaRPr lang="es-ES"/>
          </a:p>
        </p:txBody>
      </p:sp>
      <p:sp>
        <p:nvSpPr>
          <p:cNvPr id="2386947" name="Rectangle 3"/>
          <p:cNvSpPr>
            <a:spLocks noChangeArrowheads="1"/>
          </p:cNvSpPr>
          <p:nvPr/>
        </p:nvSpPr>
        <p:spPr bwMode="auto">
          <a:xfrm>
            <a:off x="163513" y="2495550"/>
            <a:ext cx="63373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152352" rIns="0" bIns="0" anchor="ctr">
            <a:spAutoFit/>
          </a:bodyPr>
          <a:lstStyle/>
          <a:p>
            <a:pPr marL="457200" indent="-457200" algn="just">
              <a:tabLst>
                <a:tab pos="457200" algn="l"/>
              </a:tabLst>
            </a:pPr>
            <a:r>
              <a:rPr lang="en-US" sz="2400" b="1" i="1">
                <a:solidFill>
                  <a:srgbClr val="E00000"/>
                </a:solidFill>
              </a:rPr>
              <a:t>Objetivos 4</a:t>
            </a:r>
          </a:p>
          <a:p>
            <a:pPr marL="457200" indent="-457200" algn="just">
              <a:tabLst>
                <a:tab pos="457200" algn="l"/>
              </a:tabLst>
            </a:pPr>
            <a:endParaRPr lang="en-US" sz="2400" b="1" i="1">
              <a:solidFill>
                <a:srgbClr val="E00000"/>
              </a:solidFill>
            </a:endParaRPr>
          </a:p>
          <a:p>
            <a:pPr marL="457200" indent="-457200" algn="just">
              <a:tabLst>
                <a:tab pos="457200" algn="l"/>
              </a:tabLst>
            </a:pPr>
            <a:r>
              <a:rPr lang="es-ES"/>
              <a:t>	</a:t>
            </a:r>
            <a:r>
              <a:rPr lang="es-ES" sz="2000"/>
              <a:t>Identificar si existe una asociación significativa entre las edades, sexo y las preferencias en las compañías o cooperativas de transporte interprovincial de pasajeros.</a:t>
            </a:r>
            <a:endParaRPr lang="es-EC" sz="2000"/>
          </a:p>
        </p:txBody>
      </p:sp>
      <p:sp>
        <p:nvSpPr>
          <p:cNvPr id="2386948" name="Rectangle 4"/>
          <p:cNvSpPr>
            <a:spLocks noChangeArrowheads="1"/>
          </p:cNvSpPr>
          <p:nvPr/>
        </p:nvSpPr>
        <p:spPr bwMode="auto">
          <a:xfrm>
            <a:off x="254000" y="2501900"/>
            <a:ext cx="6724650" cy="2179638"/>
          </a:xfrm>
          <a:prstGeom prst="rect">
            <a:avLst/>
          </a:prstGeom>
          <a:noFill/>
          <a:ln w="38100" algn="ctr">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s-EC"/>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1"/>
          </p:nvPr>
        </p:nvSpPr>
        <p:spPr/>
        <p:txBody>
          <a:bodyPr/>
          <a:lstStyle/>
          <a:p>
            <a:fld id="{D2E024A6-7134-4970-BF89-361C407BD2BE}" type="slidenum">
              <a:rPr lang="zh-SG" altLang="en-US"/>
              <a:pPr/>
              <a:t>17</a:t>
            </a:fld>
            <a:r>
              <a:rPr lang="en-US" altLang="zh-SG"/>
              <a:t/>
            </a:r>
            <a:br>
              <a:rPr lang="en-US" altLang="zh-SG"/>
            </a:br>
            <a:endParaRPr lang="en-US" altLang="zh-SG" sz="800"/>
          </a:p>
        </p:txBody>
      </p:sp>
      <p:sp>
        <p:nvSpPr>
          <p:cNvPr id="2347010" name="Rectangle 2"/>
          <p:cNvSpPr>
            <a:spLocks noChangeArrowheads="1"/>
          </p:cNvSpPr>
          <p:nvPr/>
        </p:nvSpPr>
        <p:spPr bwMode="auto">
          <a:xfrm>
            <a:off x="1722438" y="1733550"/>
            <a:ext cx="1074737" cy="3959225"/>
          </a:xfrm>
          <a:prstGeom prst="rect">
            <a:avLst/>
          </a:prstGeom>
          <a:solidFill>
            <a:srgbClr val="006699"/>
          </a:solidFill>
          <a:ln>
            <a:noFill/>
          </a:ln>
          <a:effectLst>
            <a:prstShdw prst="shdw17" dist="17961" dir="2700000">
              <a:srgbClr val="0066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347011" name="Rectangle 3"/>
          <p:cNvSpPr>
            <a:spLocks noChangeArrowheads="1"/>
          </p:cNvSpPr>
          <p:nvPr/>
        </p:nvSpPr>
        <p:spPr bwMode="auto">
          <a:xfrm>
            <a:off x="1111250" y="3494088"/>
            <a:ext cx="7594600" cy="419100"/>
          </a:xfrm>
          <a:prstGeom prst="rect">
            <a:avLst/>
          </a:prstGeom>
          <a:solidFill>
            <a:srgbClr val="0099CC"/>
          </a:solidFill>
          <a:ln>
            <a:noFill/>
          </a:ln>
          <a:effectLst>
            <a:prstShdw prst="shdw17" dist="17961" dir="2700000">
              <a:srgbClr val="0099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347012" name="Rectangle 4"/>
          <p:cNvSpPr>
            <a:spLocks noChangeArrowheads="1"/>
          </p:cNvSpPr>
          <p:nvPr/>
        </p:nvSpPr>
        <p:spPr bwMode="auto">
          <a:xfrm>
            <a:off x="1708150" y="2019300"/>
            <a:ext cx="70993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457200" indent="-457200" algn="l" defTabSz="822325">
              <a:lnSpc>
                <a:spcPct val="90000"/>
              </a:lnSpc>
              <a:spcBef>
                <a:spcPct val="40000"/>
              </a:spcBef>
              <a:tabLst>
                <a:tab pos="666750" algn="l"/>
                <a:tab pos="1241425" algn="l"/>
              </a:tabLst>
            </a:pPr>
            <a:r>
              <a:rPr lang="es-ES_tradnl" sz="2400" b="1">
                <a:solidFill>
                  <a:schemeClr val="bg1"/>
                </a:solidFill>
                <a:effectLst>
                  <a:outerShdw blurRad="38100" dist="38100" dir="2700000" algn="tl">
                    <a:srgbClr val="000000"/>
                  </a:outerShdw>
                </a:effectLst>
                <a:latin typeface="Century Gothic" pitchFamily="34" charset="0"/>
              </a:rPr>
              <a:t>	</a:t>
            </a:r>
            <a:r>
              <a:rPr lang="es-ES_tradnl" sz="1800" b="1">
                <a:solidFill>
                  <a:schemeClr val="bg1"/>
                </a:solidFill>
                <a:effectLst>
                  <a:outerShdw blurRad="38100" dist="38100" dir="2700000" algn="tl">
                    <a:srgbClr val="000000"/>
                  </a:outerShdw>
                </a:effectLst>
              </a:rPr>
              <a:t>		</a:t>
            </a:r>
          </a:p>
          <a:p>
            <a:pPr marL="457200" indent="-457200" algn="l" defTabSz="822325">
              <a:lnSpc>
                <a:spcPct val="90000"/>
              </a:lnSpc>
              <a:spcBef>
                <a:spcPct val="40000"/>
              </a:spcBef>
              <a:buFontTx/>
              <a:buAutoNum type="arabicPeriod"/>
              <a:tabLst>
                <a:tab pos="666750" algn="l"/>
                <a:tab pos="1241425" algn="l"/>
              </a:tabLst>
            </a:pPr>
            <a:r>
              <a:rPr lang="es-ES_tradnl" sz="1800" b="1">
                <a:solidFill>
                  <a:srgbClr val="6699FF"/>
                </a:solidFill>
                <a:effectLst>
                  <a:outerShdw blurRad="38100" dist="38100" dir="2700000" algn="tl">
                    <a:srgbClr val="000000"/>
                  </a:outerShdw>
                </a:effectLst>
              </a:rPr>
              <a:t>	</a:t>
            </a:r>
            <a:r>
              <a:rPr lang="es-ES_tradnl" sz="1800" b="1">
                <a:solidFill>
                  <a:schemeClr val="bg1"/>
                </a:solidFill>
                <a:effectLst>
                  <a:outerShdw blurRad="38100" dist="38100" dir="2700000" algn="tl">
                    <a:srgbClr val="000000"/>
                  </a:outerShdw>
                </a:effectLst>
              </a:rPr>
              <a:t>	</a:t>
            </a:r>
            <a:r>
              <a:rPr lang="es-ES_tradnl" sz="1800" b="1">
                <a:solidFill>
                  <a:srgbClr val="6699FF"/>
                </a:solidFill>
                <a:effectLst>
                  <a:outerShdw blurRad="38100" dist="38100" dir="2700000" algn="tl">
                    <a:srgbClr val="000000"/>
                  </a:outerShdw>
                </a:effectLst>
              </a:rPr>
              <a:t>	</a:t>
            </a:r>
            <a:r>
              <a:rPr lang="es-ES_tradnl" sz="1800" b="1">
                <a:effectLst>
                  <a:outerShdw blurRad="38100" dist="38100" dir="2700000" algn="tl">
                    <a:srgbClr val="FFFFFF"/>
                  </a:outerShdw>
                </a:effectLst>
              </a:rPr>
              <a:t>Antecedentes	</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rgbClr val="6699FF"/>
                </a:solidFill>
                <a:effectLst>
                  <a:outerShdw blurRad="38100" dist="38100" dir="2700000" algn="tl">
                    <a:srgbClr val="000000"/>
                  </a:outerShdw>
                </a:effectLst>
              </a:rPr>
              <a:t>		</a:t>
            </a:r>
            <a:r>
              <a:rPr lang="es-ES_tradnl" sz="1800" b="1">
                <a:effectLst>
                  <a:outerShdw blurRad="38100" dist="38100" dir="2700000" algn="tl">
                    <a:srgbClr val="FFFFFF"/>
                  </a:outerShdw>
                </a:effectLst>
              </a:rPr>
              <a:t>Definiciones de la Investigación de Mercado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	Objetivos e Hipótesis</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	Tipos de investigación</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	Diseño y prueba del Cuestionario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Trabajo de Campo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Diseño y Cálculo de la Muestra</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Análisis Estadístico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Conclusiones y Recomendaciones</a:t>
            </a:r>
          </a:p>
          <a:p>
            <a:pPr marL="457200" indent="-457200" algn="l" defTabSz="822325">
              <a:lnSpc>
                <a:spcPct val="90000"/>
              </a:lnSpc>
              <a:spcBef>
                <a:spcPct val="40000"/>
              </a:spcBef>
              <a:tabLst>
                <a:tab pos="666750" algn="l"/>
                <a:tab pos="1241425" algn="l"/>
              </a:tabLst>
            </a:pPr>
            <a:endParaRPr lang="es-ES_tradnl" sz="1800" b="1">
              <a:effectLst>
                <a:outerShdw blurRad="38100" dist="38100" dir="2700000" algn="tl">
                  <a:srgbClr val="FFFFFF"/>
                </a:outerShdw>
              </a:effectLst>
            </a:endParaRPr>
          </a:p>
        </p:txBody>
      </p:sp>
      <p:sp>
        <p:nvSpPr>
          <p:cNvPr id="2347013" name="Rectangle 5"/>
          <p:cNvSpPr>
            <a:spLocks noGrp="1" noChangeArrowheads="1"/>
          </p:cNvSpPr>
          <p:nvPr>
            <p:ph type="title"/>
          </p:nvPr>
        </p:nvSpPr>
        <p:spPr>
          <a:xfrm>
            <a:off x="1262063" y="114300"/>
            <a:ext cx="3606800" cy="1143000"/>
          </a:xfrm>
          <a:noFill/>
          <a:ln/>
        </p:spPr>
        <p:txBody>
          <a:bodyPr lIns="91440" tIns="45720" rIns="91440" bIns="45720" anchor="ctr"/>
          <a:lstStyle/>
          <a:p>
            <a:r>
              <a:rPr lang="es-ES_tradnl" sz="3200"/>
              <a:t>Índice General</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4 Marcador de número de diapositiva"/>
          <p:cNvSpPr>
            <a:spLocks noGrp="1"/>
          </p:cNvSpPr>
          <p:nvPr>
            <p:ph type="sldNum" sz="quarter" idx="11"/>
          </p:nvPr>
        </p:nvSpPr>
        <p:spPr/>
        <p:txBody>
          <a:bodyPr/>
          <a:lstStyle/>
          <a:p>
            <a:fld id="{B3BDB085-37B3-4B3A-9DEE-34C8D9CCC2A7}" type="slidenum">
              <a:rPr lang="zh-SG" altLang="en-US"/>
              <a:pPr/>
              <a:t>18</a:t>
            </a:fld>
            <a:r>
              <a:rPr lang="en-US" altLang="zh-SG"/>
              <a:t/>
            </a:r>
            <a:br>
              <a:rPr lang="en-US" altLang="zh-SG"/>
            </a:br>
            <a:endParaRPr lang="en-US" altLang="zh-SG" sz="800"/>
          </a:p>
        </p:txBody>
      </p:sp>
      <p:sp>
        <p:nvSpPr>
          <p:cNvPr id="2482178" name="Rectangle 2"/>
          <p:cNvSpPr>
            <a:spLocks noGrp="1" noChangeArrowheads="1"/>
          </p:cNvSpPr>
          <p:nvPr>
            <p:ph type="title"/>
          </p:nvPr>
        </p:nvSpPr>
        <p:spPr/>
        <p:txBody>
          <a:bodyPr/>
          <a:lstStyle/>
          <a:p>
            <a:r>
              <a:rPr lang="es-ES"/>
              <a:t>Investigación Exploratoria: </a:t>
            </a:r>
            <a:br>
              <a:rPr lang="es-ES"/>
            </a:br>
            <a:r>
              <a:rPr lang="es-ES"/>
              <a:t>Entrevistas no estructuradas a 10 accionistas y usuarios de la compañía TEISA.</a:t>
            </a:r>
          </a:p>
        </p:txBody>
      </p:sp>
      <p:sp>
        <p:nvSpPr>
          <p:cNvPr id="2482179" name="Rectangle 3"/>
          <p:cNvSpPr>
            <a:spLocks noGrp="1" noChangeArrowheads="1"/>
          </p:cNvSpPr>
          <p:nvPr>
            <p:ph type="body" idx="1"/>
          </p:nvPr>
        </p:nvSpPr>
        <p:spPr>
          <a:xfrm>
            <a:off x="458788" y="1320800"/>
            <a:ext cx="8991600" cy="4927600"/>
          </a:xfrm>
        </p:spPr>
        <p:txBody>
          <a:bodyPr/>
          <a:lstStyle/>
          <a:p>
            <a:pPr algn="just"/>
            <a:r>
              <a:rPr lang="es-ES" sz="2000"/>
              <a:t>Trans Esmeraldas no tiene claramente identificado su participación de mercado, ni de sus competidores principales. Según las  percepciones personales de los accionistas en promedio estiman que la compañía Trans Esmeraldas tiene una participación entre el 45 y 50 por ciento del mercado de la ciudad de Esmeraldas. (hipótesis)</a:t>
            </a:r>
          </a:p>
          <a:p>
            <a:pPr algn="just"/>
            <a:endParaRPr lang="es-ES" sz="2000"/>
          </a:p>
          <a:p>
            <a:pPr algn="just"/>
            <a:endParaRPr lang="es-ES"/>
          </a:p>
          <a:p>
            <a:pPr algn="just"/>
            <a:r>
              <a:rPr lang="es-ES" sz="2000"/>
              <a:t>La decisión para viajar a nivel interprovincial la toman los padres de familia, por lo que los usuarios menores de 18 años no son tomadores de decisiones para elegir la empresa en que viajar.  Igualmente las personas de la tercera edad no son decidores de la compañía para viajar, son sus familiares, entre ellos los hijos los que eligen la empresa en que viajar.</a:t>
            </a:r>
          </a:p>
        </p:txBody>
      </p:sp>
      <p:sp>
        <p:nvSpPr>
          <p:cNvPr id="2482180" name="Text Box 4"/>
          <p:cNvSpPr txBox="1">
            <a:spLocks noChangeArrowheads="1"/>
          </p:cNvSpPr>
          <p:nvPr/>
        </p:nvSpPr>
        <p:spPr bwMode="auto">
          <a:xfrm>
            <a:off x="217488" y="5980113"/>
            <a:ext cx="9405937" cy="549275"/>
          </a:xfrm>
          <a:prstGeom prst="rect">
            <a:avLst/>
          </a:prstGeom>
          <a:solidFill>
            <a:srgbClr val="FFFF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sz="1800" i="1"/>
              <a:t>En esta investigación del tamaño de la muestra no es representativa, únicamente nos proporciona información preeliminar e introductoria</a:t>
            </a:r>
          </a:p>
        </p:txBody>
      </p:sp>
      <p:sp>
        <p:nvSpPr>
          <p:cNvPr id="2482181" name="Rectangle 5"/>
          <p:cNvSpPr>
            <a:spLocks noChangeArrowheads="1"/>
          </p:cNvSpPr>
          <p:nvPr/>
        </p:nvSpPr>
        <p:spPr bwMode="auto">
          <a:xfrm>
            <a:off x="352425" y="1311275"/>
            <a:ext cx="9315450" cy="4370388"/>
          </a:xfrm>
          <a:prstGeom prst="rect">
            <a:avLst/>
          </a:prstGeom>
          <a:noFill/>
          <a:ln w="38100" algn="ctr">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82178"/>
                                        </p:tgtEl>
                                        <p:attrNameLst>
                                          <p:attrName>style.visibility</p:attrName>
                                        </p:attrNameLst>
                                      </p:cBhvr>
                                      <p:to>
                                        <p:strVal val="visible"/>
                                      </p:to>
                                    </p:set>
                                    <p:animEffect transition="in" filter="randombar(horizontal)">
                                      <p:cBhvr>
                                        <p:cTn id="7" dur="600">
                                          <p:stCondLst>
                                            <p:cond delay="0"/>
                                          </p:stCondLst>
                                        </p:cTn>
                                        <p:tgtEl>
                                          <p:spTgt spid="2482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82179">
                                            <p:txEl>
                                              <p:pRg st="0" end="0"/>
                                            </p:txEl>
                                          </p:spTgt>
                                        </p:tgtEl>
                                        <p:attrNameLst>
                                          <p:attrName>style.visibility</p:attrName>
                                        </p:attrNameLst>
                                      </p:cBhvr>
                                      <p:to>
                                        <p:strVal val="visible"/>
                                      </p:to>
                                    </p:set>
                                    <p:animEffect transition="in" filter="randombar(horizontal)">
                                      <p:cBhvr>
                                        <p:cTn id="12" dur="500"/>
                                        <p:tgtEl>
                                          <p:spTgt spid="24821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82179">
                                            <p:txEl>
                                              <p:pRg st="3" end="3"/>
                                            </p:txEl>
                                          </p:spTgt>
                                        </p:tgtEl>
                                        <p:attrNameLst>
                                          <p:attrName>style.visibility</p:attrName>
                                        </p:attrNameLst>
                                      </p:cBhvr>
                                      <p:to>
                                        <p:strVal val="visible"/>
                                      </p:to>
                                    </p:set>
                                    <p:animEffect transition="in" filter="randombar(horizontal)">
                                      <p:cBhvr>
                                        <p:cTn id="17" dur="500"/>
                                        <p:tgtEl>
                                          <p:spTgt spid="2482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2178" grpId="0"/>
      <p:bldP spid="248217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4 Marcador de número de diapositiva"/>
          <p:cNvSpPr>
            <a:spLocks noGrp="1"/>
          </p:cNvSpPr>
          <p:nvPr>
            <p:ph type="sldNum" sz="quarter" idx="11"/>
          </p:nvPr>
        </p:nvSpPr>
        <p:spPr/>
        <p:txBody>
          <a:bodyPr/>
          <a:lstStyle/>
          <a:p>
            <a:fld id="{BC90CC2F-1330-4AEB-A1F9-071B6EFC34FD}" type="slidenum">
              <a:rPr lang="zh-SG" altLang="en-US"/>
              <a:pPr/>
              <a:t>19</a:t>
            </a:fld>
            <a:r>
              <a:rPr lang="en-US" altLang="zh-SG"/>
              <a:t/>
            </a:r>
            <a:br>
              <a:rPr lang="en-US" altLang="zh-SG"/>
            </a:br>
            <a:endParaRPr lang="en-US" altLang="zh-SG" sz="800"/>
          </a:p>
        </p:txBody>
      </p:sp>
      <p:sp>
        <p:nvSpPr>
          <p:cNvPr id="2483202" name="Rectangle 2"/>
          <p:cNvSpPr>
            <a:spLocks noGrp="1" noChangeArrowheads="1"/>
          </p:cNvSpPr>
          <p:nvPr>
            <p:ph type="title"/>
          </p:nvPr>
        </p:nvSpPr>
        <p:spPr/>
        <p:txBody>
          <a:bodyPr/>
          <a:lstStyle/>
          <a:p>
            <a:r>
              <a:rPr lang="es-ES"/>
              <a:t>Investigación Exploratoria: </a:t>
            </a:r>
            <a:br>
              <a:rPr lang="es-ES"/>
            </a:br>
            <a:r>
              <a:rPr lang="es-ES"/>
              <a:t>Entrevistas no estructuradas a 10 accionistas y usuarios de la compañía TEISA.</a:t>
            </a:r>
          </a:p>
        </p:txBody>
      </p:sp>
      <p:sp>
        <p:nvSpPr>
          <p:cNvPr id="2483203" name="Rectangle 3"/>
          <p:cNvSpPr>
            <a:spLocks noGrp="1" noChangeArrowheads="1"/>
          </p:cNvSpPr>
          <p:nvPr>
            <p:ph type="body" idx="1"/>
          </p:nvPr>
        </p:nvSpPr>
        <p:spPr>
          <a:xfrm>
            <a:off x="458788" y="1320800"/>
            <a:ext cx="8991600" cy="4927600"/>
          </a:xfrm>
        </p:spPr>
        <p:txBody>
          <a:bodyPr/>
          <a:lstStyle/>
          <a:p>
            <a:pPr algn="just"/>
            <a:r>
              <a:rPr lang="es-ES" sz="2000"/>
              <a:t>De acuerdo a las entrevistas con los accionistas y los usuarios se perfilan como competidores de la compañía las siguientes empresas: Transportes Occidentales, Panamericana, Aerotaxi , entre otras. </a:t>
            </a:r>
          </a:p>
          <a:p>
            <a:pPr algn="just"/>
            <a:endParaRPr lang="es-ES" sz="2000"/>
          </a:p>
          <a:p>
            <a:pPr algn="just"/>
            <a:r>
              <a:rPr lang="es-ES" sz="2000"/>
              <a:t>No existe una cultura para comprar los tickets de viaje con anterioridad, el usuario lo hace el mismo momento en que va ha viajar, salvo el caso de los días feriados. </a:t>
            </a:r>
          </a:p>
          <a:p>
            <a:pPr algn="just">
              <a:buFont typeface="Arial" pitchFamily="34" charset="0"/>
              <a:buNone/>
            </a:pPr>
            <a:endParaRPr lang="es-ES" sz="2000"/>
          </a:p>
          <a:p>
            <a:pPr algn="just"/>
            <a:r>
              <a:rPr lang="es-ES" sz="2000"/>
              <a:t>A pesar de la compañía Trans Esmeraldas es “quiteña”, los habitantes de la ciudad de Esmeraldas lo consideran como una bandera de la provincia, por que  da indicios que el top of mind de la compañía superaría el 50 por ciento (Hipótesis)</a:t>
            </a:r>
          </a:p>
        </p:txBody>
      </p:sp>
      <p:sp>
        <p:nvSpPr>
          <p:cNvPr id="2483205" name="Text Box 5"/>
          <p:cNvSpPr txBox="1">
            <a:spLocks noChangeArrowheads="1"/>
          </p:cNvSpPr>
          <p:nvPr/>
        </p:nvSpPr>
        <p:spPr bwMode="auto">
          <a:xfrm>
            <a:off x="217488" y="5980113"/>
            <a:ext cx="9405937" cy="549275"/>
          </a:xfrm>
          <a:prstGeom prst="rect">
            <a:avLst/>
          </a:prstGeom>
          <a:solidFill>
            <a:srgbClr val="FFFF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sz="1800" i="1"/>
              <a:t>En esta investigación del tamaño de la muestra no es representativa, únicamente nos proporciona información preeliminar e introductoria</a:t>
            </a:r>
          </a:p>
        </p:txBody>
      </p:sp>
      <p:sp>
        <p:nvSpPr>
          <p:cNvPr id="2483206" name="Rectangle 6"/>
          <p:cNvSpPr>
            <a:spLocks noChangeArrowheads="1"/>
          </p:cNvSpPr>
          <p:nvPr/>
        </p:nvSpPr>
        <p:spPr bwMode="auto">
          <a:xfrm>
            <a:off x="352425" y="1311275"/>
            <a:ext cx="9315450" cy="4370388"/>
          </a:xfrm>
          <a:prstGeom prst="rect">
            <a:avLst/>
          </a:prstGeom>
          <a:noFill/>
          <a:ln w="38100" algn="ctr">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83202"/>
                                        </p:tgtEl>
                                        <p:attrNameLst>
                                          <p:attrName>style.visibility</p:attrName>
                                        </p:attrNameLst>
                                      </p:cBhvr>
                                      <p:to>
                                        <p:strVal val="visible"/>
                                      </p:to>
                                    </p:set>
                                    <p:animEffect transition="in" filter="randombar(horizontal)">
                                      <p:cBhvr>
                                        <p:cTn id="7" dur="600">
                                          <p:stCondLst>
                                            <p:cond delay="0"/>
                                          </p:stCondLst>
                                        </p:cTn>
                                        <p:tgtEl>
                                          <p:spTgt spid="2483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83203">
                                            <p:txEl>
                                              <p:pRg st="0" end="0"/>
                                            </p:txEl>
                                          </p:spTgt>
                                        </p:tgtEl>
                                        <p:attrNameLst>
                                          <p:attrName>style.visibility</p:attrName>
                                        </p:attrNameLst>
                                      </p:cBhvr>
                                      <p:to>
                                        <p:strVal val="visible"/>
                                      </p:to>
                                    </p:set>
                                    <p:animEffect transition="in" filter="randombar(horizontal)">
                                      <p:cBhvr>
                                        <p:cTn id="12" dur="500"/>
                                        <p:tgtEl>
                                          <p:spTgt spid="24832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83203">
                                            <p:txEl>
                                              <p:pRg st="2" end="2"/>
                                            </p:txEl>
                                          </p:spTgt>
                                        </p:tgtEl>
                                        <p:attrNameLst>
                                          <p:attrName>style.visibility</p:attrName>
                                        </p:attrNameLst>
                                      </p:cBhvr>
                                      <p:to>
                                        <p:strVal val="visible"/>
                                      </p:to>
                                    </p:set>
                                    <p:animEffect transition="in" filter="randombar(horizontal)">
                                      <p:cBhvr>
                                        <p:cTn id="17" dur="500"/>
                                        <p:tgtEl>
                                          <p:spTgt spid="2483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83203">
                                            <p:txEl>
                                              <p:pRg st="4" end="4"/>
                                            </p:txEl>
                                          </p:spTgt>
                                        </p:tgtEl>
                                        <p:attrNameLst>
                                          <p:attrName>style.visibility</p:attrName>
                                        </p:attrNameLst>
                                      </p:cBhvr>
                                      <p:to>
                                        <p:strVal val="visible"/>
                                      </p:to>
                                    </p:set>
                                    <p:animEffect transition="in" filter="randombar(horizontal)">
                                      <p:cBhvr>
                                        <p:cTn id="22" dur="500"/>
                                        <p:tgtEl>
                                          <p:spTgt spid="2483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3202" grpId="0"/>
      <p:bldP spid="248320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1"/>
          </p:nvPr>
        </p:nvSpPr>
        <p:spPr/>
        <p:txBody>
          <a:bodyPr/>
          <a:lstStyle/>
          <a:p>
            <a:fld id="{76645462-729D-4172-9217-14019DDFAE6A}" type="slidenum">
              <a:rPr lang="zh-SG" altLang="en-US"/>
              <a:pPr/>
              <a:t>2</a:t>
            </a:fld>
            <a:r>
              <a:rPr lang="en-US" altLang="zh-SG"/>
              <a:t/>
            </a:r>
            <a:br>
              <a:rPr lang="en-US" altLang="zh-SG"/>
            </a:br>
            <a:endParaRPr lang="en-US" altLang="zh-SG" sz="800"/>
          </a:p>
        </p:txBody>
      </p:sp>
      <p:sp>
        <p:nvSpPr>
          <p:cNvPr id="2334722" name="Rectangle 2"/>
          <p:cNvSpPr>
            <a:spLocks noGrp="1" noChangeArrowheads="1"/>
          </p:cNvSpPr>
          <p:nvPr>
            <p:ph type="title"/>
          </p:nvPr>
        </p:nvSpPr>
        <p:spPr/>
        <p:txBody>
          <a:bodyPr/>
          <a:lstStyle/>
          <a:p>
            <a:pPr algn="ctr"/>
            <a:r>
              <a:rPr lang="es-EC" sz="2400"/>
              <a:t>Integrantes</a:t>
            </a:r>
            <a:endParaRPr lang="es-ES" sz="2400"/>
          </a:p>
        </p:txBody>
      </p:sp>
      <p:sp>
        <p:nvSpPr>
          <p:cNvPr id="2334723" name="Text Box 3"/>
          <p:cNvSpPr txBox="1">
            <a:spLocks noChangeArrowheads="1"/>
          </p:cNvSpPr>
          <p:nvPr/>
        </p:nvSpPr>
        <p:spPr bwMode="auto">
          <a:xfrm>
            <a:off x="1703388" y="2379663"/>
            <a:ext cx="6988175" cy="854075"/>
          </a:xfrm>
          <a:prstGeom prst="rect">
            <a:avLst/>
          </a:prstGeom>
          <a:solidFill>
            <a:srgbClr val="A6ACF8"/>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s-ES" sz="2800" b="1">
                <a:latin typeface="Times New Roman" pitchFamily="18" charset="0"/>
              </a:rPr>
              <a:t>NIDIA TATIANA NUÑEZ ENRIQUEZ</a:t>
            </a:r>
          </a:p>
          <a:p>
            <a:pPr algn="r"/>
            <a:r>
              <a:rPr lang="es-ES" sz="2800" b="1">
                <a:latin typeface="Times New Roman" pitchFamily="18" charset="0"/>
              </a:rPr>
              <a:t>JOSE ANTONIO NARVAEZ MEJIA</a:t>
            </a:r>
          </a:p>
        </p:txBody>
      </p:sp>
      <p:sp>
        <p:nvSpPr>
          <p:cNvPr id="2334724" name="Text Box 4"/>
          <p:cNvSpPr txBox="1">
            <a:spLocks noChangeArrowheads="1"/>
          </p:cNvSpPr>
          <p:nvPr/>
        </p:nvSpPr>
        <p:spPr bwMode="auto">
          <a:xfrm>
            <a:off x="3479800" y="4826000"/>
            <a:ext cx="56642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C" b="1"/>
              <a:t>ESCUELA POLITECNICA DEL EJERCITO MBA  PROMOCION XVIII</a:t>
            </a:r>
          </a:p>
          <a:p>
            <a:pPr>
              <a:spcBef>
                <a:spcPct val="50000"/>
              </a:spcBef>
            </a:pPr>
            <a:r>
              <a:rPr lang="es-EC" b="1"/>
              <a:t>Agosto 2006</a:t>
            </a:r>
            <a:endParaRPr lang="es-ES" b="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34722"/>
                                        </p:tgtEl>
                                        <p:attrNameLst>
                                          <p:attrName>style.visibility</p:attrName>
                                        </p:attrNameLst>
                                      </p:cBhvr>
                                      <p:to>
                                        <p:strVal val="visible"/>
                                      </p:to>
                                    </p:set>
                                    <p:animEffect transition="in" filter="fade">
                                      <p:cBhvr>
                                        <p:cTn id="7" dur="2000"/>
                                        <p:tgtEl>
                                          <p:spTgt spid="2334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2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AB0D6834-6367-4EF4-B3D1-B0FC7E7CCF16}" type="slidenum">
              <a:rPr lang="zh-SG" altLang="en-US"/>
              <a:pPr/>
              <a:t>20</a:t>
            </a:fld>
            <a:r>
              <a:rPr lang="en-US" altLang="zh-SG"/>
              <a:t/>
            </a:r>
            <a:br>
              <a:rPr lang="en-US" altLang="zh-SG"/>
            </a:br>
            <a:endParaRPr lang="en-US" altLang="zh-SG" sz="800"/>
          </a:p>
        </p:txBody>
      </p:sp>
      <p:sp>
        <p:nvSpPr>
          <p:cNvPr id="2484226" name="Rectangle 2"/>
          <p:cNvSpPr>
            <a:spLocks noGrp="1" noChangeArrowheads="1"/>
          </p:cNvSpPr>
          <p:nvPr>
            <p:ph type="title"/>
          </p:nvPr>
        </p:nvSpPr>
        <p:spPr/>
        <p:txBody>
          <a:bodyPr/>
          <a:lstStyle/>
          <a:p>
            <a:r>
              <a:rPr lang="es-ES"/>
              <a:t>Investigación Descriptiva: </a:t>
            </a:r>
            <a:br>
              <a:rPr lang="es-ES"/>
            </a:br>
            <a:endParaRPr lang="es-ES"/>
          </a:p>
        </p:txBody>
      </p:sp>
      <p:sp>
        <p:nvSpPr>
          <p:cNvPr id="2484227" name="Rectangle 3"/>
          <p:cNvSpPr>
            <a:spLocks noGrp="1" noChangeArrowheads="1"/>
          </p:cNvSpPr>
          <p:nvPr>
            <p:ph type="body" idx="1"/>
          </p:nvPr>
        </p:nvSpPr>
        <p:spPr>
          <a:xfrm>
            <a:off x="777875" y="1290638"/>
            <a:ext cx="8656638" cy="4957762"/>
          </a:xfrm>
        </p:spPr>
        <p:txBody>
          <a:bodyPr/>
          <a:lstStyle/>
          <a:p>
            <a:pPr marL="304800" indent="-304800" algn="just">
              <a:spcBef>
                <a:spcPct val="0"/>
              </a:spcBef>
              <a:buClrTx/>
              <a:buSzTx/>
              <a:buFontTx/>
              <a:buChar char="•"/>
            </a:pPr>
            <a:endParaRPr lang="es-EC" sz="2000"/>
          </a:p>
          <a:p>
            <a:pPr marL="304800" indent="-304800" algn="just">
              <a:spcBef>
                <a:spcPct val="0"/>
              </a:spcBef>
              <a:buClrTx/>
              <a:buSzTx/>
              <a:buFontTx/>
              <a:buChar char="•"/>
            </a:pPr>
            <a:r>
              <a:rPr lang="es-EC" sz="2000"/>
              <a:t>El método para la obtención de datos es de tipo </a:t>
            </a:r>
            <a:r>
              <a:rPr lang="es-EC" sz="2000" b="1">
                <a:solidFill>
                  <a:srgbClr val="333399"/>
                </a:solidFill>
              </a:rPr>
              <a:t>cuantitativo</a:t>
            </a:r>
            <a:r>
              <a:rPr lang="es-EC" sz="2000"/>
              <a:t> a través de la aplicación de </a:t>
            </a:r>
            <a:r>
              <a:rPr lang="es-EC" sz="2000" b="1">
                <a:solidFill>
                  <a:srgbClr val="333399"/>
                </a:solidFill>
              </a:rPr>
              <a:t>encuestas</a:t>
            </a:r>
            <a:r>
              <a:rPr lang="es-EC" sz="2000" b="1"/>
              <a:t> </a:t>
            </a:r>
            <a:r>
              <a:rPr lang="es-EC" sz="2000"/>
              <a:t>estructuradas, desarrolladas en su mayoría con preguntas cerradas que permiten ser procesadas y analizadas estadísticamente. </a:t>
            </a:r>
          </a:p>
          <a:p>
            <a:pPr marL="304800" indent="-304800" algn="just">
              <a:spcBef>
                <a:spcPct val="0"/>
              </a:spcBef>
              <a:buClrTx/>
              <a:buSzTx/>
              <a:buFontTx/>
              <a:buChar char="•"/>
            </a:pPr>
            <a:endParaRPr lang="es-EC" sz="2000"/>
          </a:p>
          <a:p>
            <a:pPr marL="304800" indent="-304800" algn="just">
              <a:spcBef>
                <a:spcPct val="0"/>
              </a:spcBef>
              <a:buClrTx/>
              <a:buSzTx/>
              <a:buFontTx/>
              <a:buNone/>
            </a:pPr>
            <a:r>
              <a:rPr lang="es-EC" sz="2000"/>
              <a:t>	</a:t>
            </a:r>
          </a:p>
          <a:p>
            <a:pPr marL="304800" indent="-304800" algn="just">
              <a:spcBef>
                <a:spcPct val="0"/>
              </a:spcBef>
              <a:buClrTx/>
              <a:buSzTx/>
              <a:buFontTx/>
              <a:buNone/>
            </a:pPr>
            <a:endParaRPr lang="es-EC" sz="2000"/>
          </a:p>
          <a:p>
            <a:pPr marL="304800" indent="-304800" algn="just">
              <a:spcBef>
                <a:spcPct val="0"/>
              </a:spcBef>
              <a:buClrTx/>
              <a:buSzTx/>
              <a:buFontTx/>
              <a:buNone/>
            </a:pPr>
            <a:endParaRPr lang="es-EC" sz="2000"/>
          </a:p>
          <a:p>
            <a:pPr marL="304800" indent="-304800" algn="just">
              <a:spcBef>
                <a:spcPct val="0"/>
              </a:spcBef>
              <a:buClrTx/>
              <a:buSzTx/>
              <a:buFontTx/>
              <a:buChar char="•"/>
            </a:pPr>
            <a:r>
              <a:rPr lang="es-ES" sz="2000"/>
              <a:t>Para realizar esta investigación se aplicó una encuesta personal casa por casa combinado con encuestas en centros de alto tráfico. La encuesta fue administrada, es decir la encuestadora llenó el formulario.</a:t>
            </a:r>
            <a:endParaRPr lang="es-EC" sz="2000"/>
          </a:p>
        </p:txBody>
      </p:sp>
      <p:sp>
        <p:nvSpPr>
          <p:cNvPr id="2484230" name="Rectangle 6"/>
          <p:cNvSpPr>
            <a:spLocks noChangeArrowheads="1"/>
          </p:cNvSpPr>
          <p:nvPr/>
        </p:nvSpPr>
        <p:spPr bwMode="auto">
          <a:xfrm>
            <a:off x="352425" y="1311275"/>
            <a:ext cx="9315450" cy="4370388"/>
          </a:xfrm>
          <a:prstGeom prst="rect">
            <a:avLst/>
          </a:prstGeom>
          <a:noFill/>
          <a:ln w="38100" algn="ctr">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84226"/>
                                        </p:tgtEl>
                                        <p:attrNameLst>
                                          <p:attrName>style.visibility</p:attrName>
                                        </p:attrNameLst>
                                      </p:cBhvr>
                                      <p:to>
                                        <p:strVal val="visible"/>
                                      </p:to>
                                    </p:set>
                                    <p:animEffect transition="in" filter="randombar(horizontal)">
                                      <p:cBhvr>
                                        <p:cTn id="7" dur="600">
                                          <p:stCondLst>
                                            <p:cond delay="0"/>
                                          </p:stCondLst>
                                        </p:cTn>
                                        <p:tgtEl>
                                          <p:spTgt spid="2484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84227">
                                            <p:txEl>
                                              <p:pRg st="1" end="1"/>
                                            </p:txEl>
                                          </p:spTgt>
                                        </p:tgtEl>
                                        <p:attrNameLst>
                                          <p:attrName>style.visibility</p:attrName>
                                        </p:attrNameLst>
                                      </p:cBhvr>
                                      <p:to>
                                        <p:strVal val="visible"/>
                                      </p:to>
                                    </p:set>
                                    <p:animEffect transition="in" filter="randombar(horizontal)">
                                      <p:cBhvr>
                                        <p:cTn id="12" dur="500"/>
                                        <p:tgtEl>
                                          <p:spTgt spid="2484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84227">
                                            <p:txEl>
                                              <p:pRg st="3" end="3"/>
                                            </p:txEl>
                                          </p:spTgt>
                                        </p:tgtEl>
                                        <p:attrNameLst>
                                          <p:attrName>style.visibility</p:attrName>
                                        </p:attrNameLst>
                                      </p:cBhvr>
                                      <p:to>
                                        <p:strVal val="visible"/>
                                      </p:to>
                                    </p:set>
                                    <p:animEffect transition="in" filter="randombar(horizontal)">
                                      <p:cBhvr>
                                        <p:cTn id="17" dur="500"/>
                                        <p:tgtEl>
                                          <p:spTgt spid="24842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84227">
                                            <p:txEl>
                                              <p:pRg st="6" end="6"/>
                                            </p:txEl>
                                          </p:spTgt>
                                        </p:tgtEl>
                                        <p:attrNameLst>
                                          <p:attrName>style.visibility</p:attrName>
                                        </p:attrNameLst>
                                      </p:cBhvr>
                                      <p:to>
                                        <p:strVal val="visible"/>
                                      </p:to>
                                    </p:set>
                                    <p:animEffect transition="in" filter="randombar(horizontal)">
                                      <p:cBhvr>
                                        <p:cTn id="22" dur="500"/>
                                        <p:tgtEl>
                                          <p:spTgt spid="2484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4226" grpId="0"/>
      <p:bldP spid="24842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1"/>
          </p:nvPr>
        </p:nvSpPr>
        <p:spPr/>
        <p:txBody>
          <a:bodyPr/>
          <a:lstStyle/>
          <a:p>
            <a:fld id="{88125C82-0BD3-4FF3-82A4-06A24AC5999F}" type="slidenum">
              <a:rPr lang="zh-SG" altLang="en-US"/>
              <a:pPr/>
              <a:t>21</a:t>
            </a:fld>
            <a:r>
              <a:rPr lang="en-US" altLang="zh-SG"/>
              <a:t/>
            </a:r>
            <a:br>
              <a:rPr lang="en-US" altLang="zh-SG"/>
            </a:br>
            <a:endParaRPr lang="en-US" altLang="zh-SG" sz="800"/>
          </a:p>
        </p:txBody>
      </p:sp>
      <p:sp>
        <p:nvSpPr>
          <p:cNvPr id="2350082" name="Rectangle 2"/>
          <p:cNvSpPr>
            <a:spLocks noChangeArrowheads="1"/>
          </p:cNvSpPr>
          <p:nvPr/>
        </p:nvSpPr>
        <p:spPr bwMode="auto">
          <a:xfrm>
            <a:off x="1722438" y="1733550"/>
            <a:ext cx="1074737" cy="3959225"/>
          </a:xfrm>
          <a:prstGeom prst="rect">
            <a:avLst/>
          </a:prstGeom>
          <a:solidFill>
            <a:srgbClr val="006699"/>
          </a:solidFill>
          <a:ln>
            <a:noFill/>
          </a:ln>
          <a:effectLst>
            <a:prstShdw prst="shdw17" dist="17961" dir="2700000">
              <a:srgbClr val="0066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350083" name="Rectangle 3"/>
          <p:cNvSpPr>
            <a:spLocks noChangeArrowheads="1"/>
          </p:cNvSpPr>
          <p:nvPr/>
        </p:nvSpPr>
        <p:spPr bwMode="auto">
          <a:xfrm>
            <a:off x="1111250" y="3735390"/>
            <a:ext cx="7594600" cy="419100"/>
          </a:xfrm>
          <a:prstGeom prst="rect">
            <a:avLst/>
          </a:prstGeom>
          <a:solidFill>
            <a:srgbClr val="0099CC"/>
          </a:solidFill>
          <a:ln>
            <a:noFill/>
          </a:ln>
          <a:effectLst>
            <a:prstShdw prst="shdw17" dist="17961" dir="2700000">
              <a:srgbClr val="0099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350084" name="Rectangle 4"/>
          <p:cNvSpPr>
            <a:spLocks noChangeArrowheads="1"/>
          </p:cNvSpPr>
          <p:nvPr/>
        </p:nvSpPr>
        <p:spPr bwMode="auto">
          <a:xfrm>
            <a:off x="1708150" y="2019300"/>
            <a:ext cx="70993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457200" indent="-457200" algn="l" defTabSz="822325">
              <a:lnSpc>
                <a:spcPct val="90000"/>
              </a:lnSpc>
              <a:spcBef>
                <a:spcPct val="40000"/>
              </a:spcBef>
              <a:buFontTx/>
              <a:buAutoNum type="arabicPeriod"/>
              <a:tabLst>
                <a:tab pos="666750" algn="l"/>
                <a:tab pos="1241425" algn="l"/>
              </a:tabLst>
            </a:pPr>
            <a:r>
              <a:rPr lang="es-ES_tradnl" sz="2400" b="1" dirty="0">
                <a:solidFill>
                  <a:schemeClr val="bg1"/>
                </a:solidFill>
                <a:effectLst>
                  <a:outerShdw blurRad="38100" dist="38100" dir="2700000" algn="tl">
                    <a:srgbClr val="000000"/>
                  </a:outerShdw>
                </a:effectLst>
                <a:latin typeface="Century Gothic" pitchFamily="34" charset="0"/>
              </a:rPr>
              <a:t>	</a:t>
            </a:r>
            <a:r>
              <a:rPr lang="es-ES_tradnl" sz="1800" b="1" dirty="0">
                <a:solidFill>
                  <a:srgbClr val="6699FF"/>
                </a:solidFill>
                <a:effectLst>
                  <a:outerShdw blurRad="38100" dist="38100" dir="2700000" algn="tl">
                    <a:srgbClr val="000000"/>
                  </a:outerShdw>
                </a:effectLst>
              </a:rPr>
              <a:t>	</a:t>
            </a:r>
            <a:r>
              <a:rPr lang="es-ES_tradnl" sz="1800" b="1" dirty="0">
                <a:solidFill>
                  <a:schemeClr val="bg1"/>
                </a:solidFill>
                <a:effectLst>
                  <a:outerShdw blurRad="38100" dist="38100" dir="2700000" algn="tl">
                    <a:srgbClr val="000000"/>
                  </a:outerShdw>
                </a:effectLst>
              </a:rPr>
              <a:t>	</a:t>
            </a:r>
            <a:r>
              <a:rPr lang="es-ES_tradnl" sz="1800" b="1" dirty="0">
                <a:solidFill>
                  <a:srgbClr val="6699FF"/>
                </a:solidFill>
                <a:effectLst>
                  <a:outerShdw blurRad="38100" dist="38100" dir="2700000" algn="tl">
                    <a:srgbClr val="000000"/>
                  </a:outerShdw>
                </a:effectLst>
              </a:rPr>
              <a:t>	</a:t>
            </a:r>
            <a:r>
              <a:rPr lang="es-ES_tradnl" sz="1800" b="1" dirty="0">
                <a:effectLst>
                  <a:outerShdw blurRad="38100" dist="38100" dir="2700000" algn="tl">
                    <a:srgbClr val="FFFFFF"/>
                  </a:outerShdw>
                </a:effectLst>
              </a:rPr>
              <a:t>Antecedentes	</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		</a:t>
            </a:r>
            <a:r>
              <a:rPr lang="es-ES_tradnl" sz="1800" b="1" dirty="0">
                <a:solidFill>
                  <a:srgbClr val="6699FF"/>
                </a:solidFill>
                <a:effectLst>
                  <a:outerShdw blurRad="38100" dist="38100" dir="2700000" algn="tl">
                    <a:srgbClr val="000000"/>
                  </a:outerShdw>
                </a:effectLst>
              </a:rPr>
              <a:t>	</a:t>
            </a:r>
            <a:r>
              <a:rPr lang="es-ES_tradnl" sz="1800" b="1" dirty="0">
                <a:effectLst>
                  <a:outerShdw blurRad="38100" dist="38100" dir="2700000" algn="tl">
                    <a:srgbClr val="FFFFFF"/>
                  </a:outerShdw>
                </a:effectLst>
              </a:rPr>
              <a:t>Definiciones de la Investigación de 					Mercado</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Objetivos e Hipótesis</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Fuentes de Información</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Diseño y prueba del Cuestionario</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Trabajo de Campo</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Diseño y Cálculo de la Muestra</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Análisis Estadístico</a:t>
            </a:r>
          </a:p>
          <a:p>
            <a:pPr marL="457200" indent="-457200" algn="l" defTabSz="822325">
              <a:lnSpc>
                <a:spcPct val="90000"/>
              </a:lnSpc>
              <a:spcBef>
                <a:spcPct val="40000"/>
              </a:spcBef>
              <a:buFontTx/>
              <a:buAutoNum type="arabicPeriod"/>
              <a:tabLst>
                <a:tab pos="666750" algn="l"/>
                <a:tab pos="1241425" algn="l"/>
              </a:tabLst>
            </a:pPr>
            <a:r>
              <a:rPr lang="es-ES_tradnl" sz="1800" b="1" dirty="0">
                <a:effectLst>
                  <a:outerShdw blurRad="38100" dist="38100" dir="2700000" algn="tl">
                    <a:srgbClr val="FFFFFF"/>
                  </a:outerShdw>
                </a:effectLst>
              </a:rPr>
              <a:t>	 			Conclusiones y Recomendaciones</a:t>
            </a:r>
          </a:p>
          <a:p>
            <a:pPr marL="457200" indent="-457200" algn="l" defTabSz="822325">
              <a:lnSpc>
                <a:spcPct val="90000"/>
              </a:lnSpc>
              <a:spcBef>
                <a:spcPct val="40000"/>
              </a:spcBef>
              <a:tabLst>
                <a:tab pos="666750" algn="l"/>
                <a:tab pos="1241425" algn="l"/>
              </a:tabLst>
            </a:pPr>
            <a:r>
              <a:rPr lang="es-ES_tradnl" sz="1800" b="1" dirty="0">
                <a:effectLst>
                  <a:outerShdw blurRad="38100" dist="38100" dir="2700000" algn="tl">
                    <a:srgbClr val="FFFFFF"/>
                  </a:outerShdw>
                </a:effectLst>
              </a:rPr>
              <a:t>	</a:t>
            </a:r>
          </a:p>
        </p:txBody>
      </p:sp>
      <p:sp>
        <p:nvSpPr>
          <p:cNvPr id="2350085" name="Rectangle 5"/>
          <p:cNvSpPr>
            <a:spLocks noGrp="1" noChangeArrowheads="1"/>
          </p:cNvSpPr>
          <p:nvPr>
            <p:ph type="title"/>
          </p:nvPr>
        </p:nvSpPr>
        <p:spPr>
          <a:xfrm>
            <a:off x="1262063" y="114300"/>
            <a:ext cx="3606800" cy="1143000"/>
          </a:xfrm>
          <a:noFill/>
          <a:ln/>
        </p:spPr>
        <p:txBody>
          <a:bodyPr lIns="91440" tIns="45720" rIns="91440" bIns="45720" anchor="ctr"/>
          <a:lstStyle/>
          <a:p>
            <a:r>
              <a:rPr lang="es-ES_tradnl" sz="3200"/>
              <a:t>Índice General</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 name="4 Marcador de número de diapositiva"/>
          <p:cNvSpPr>
            <a:spLocks noGrp="1"/>
          </p:cNvSpPr>
          <p:nvPr>
            <p:ph type="sldNum" sz="quarter" idx="11"/>
          </p:nvPr>
        </p:nvSpPr>
        <p:spPr/>
        <p:txBody>
          <a:bodyPr/>
          <a:lstStyle/>
          <a:p>
            <a:fld id="{F3E26E47-0C1B-45E6-93A3-93AC243A9422}" type="slidenum">
              <a:rPr lang="zh-SG" altLang="en-US"/>
              <a:pPr/>
              <a:t>22</a:t>
            </a:fld>
            <a:r>
              <a:rPr lang="en-US" altLang="zh-SG"/>
              <a:t/>
            </a:r>
            <a:br>
              <a:rPr lang="en-US" altLang="zh-SG"/>
            </a:br>
            <a:endParaRPr lang="en-US" altLang="zh-SG" sz="800"/>
          </a:p>
        </p:txBody>
      </p:sp>
      <p:sp>
        <p:nvSpPr>
          <p:cNvPr id="2435074" name="Rectangle 2"/>
          <p:cNvSpPr>
            <a:spLocks noGrp="1" noChangeArrowheads="1"/>
          </p:cNvSpPr>
          <p:nvPr>
            <p:ph type="title"/>
          </p:nvPr>
        </p:nvSpPr>
        <p:spPr/>
        <p:txBody>
          <a:bodyPr/>
          <a:lstStyle/>
          <a:p>
            <a:r>
              <a:rPr lang="es-EC"/>
              <a:t>Elaboración de Encuesta</a:t>
            </a:r>
            <a:endParaRPr lang="es-ES"/>
          </a:p>
        </p:txBody>
      </p:sp>
      <p:sp>
        <p:nvSpPr>
          <p:cNvPr id="2435075" name="Rectangle 3"/>
          <p:cNvSpPr>
            <a:spLocks noChangeArrowheads="1"/>
          </p:cNvSpPr>
          <p:nvPr/>
        </p:nvSpPr>
        <p:spPr bwMode="auto">
          <a:xfrm>
            <a:off x="381000" y="927100"/>
            <a:ext cx="84328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just">
              <a:lnSpc>
                <a:spcPct val="130000"/>
              </a:lnSpc>
              <a:buFontTx/>
              <a:buChar char="•"/>
              <a:tabLst>
                <a:tab pos="914400" algn="l"/>
              </a:tabLst>
            </a:pPr>
            <a:r>
              <a:rPr lang="es-EC" sz="1600"/>
              <a:t>S</a:t>
            </a:r>
            <a:r>
              <a:rPr lang="es-ES" b="1"/>
              <a:t>e consideró un espacio para el rapport y el propósito de la investigación;  que es medir la participación de mercado de Trans Esmeraldas en la ciudad de Esmeraldas.</a:t>
            </a:r>
          </a:p>
          <a:p>
            <a:pPr algn="just">
              <a:lnSpc>
                <a:spcPct val="130000"/>
              </a:lnSpc>
              <a:buFontTx/>
              <a:buChar char="•"/>
              <a:tabLst>
                <a:tab pos="914400" algn="l"/>
              </a:tabLst>
            </a:pPr>
            <a:endParaRPr lang="es-ES" b="1"/>
          </a:p>
          <a:p>
            <a:pPr algn="just">
              <a:lnSpc>
                <a:spcPct val="130000"/>
              </a:lnSpc>
              <a:buFontTx/>
              <a:buChar char="•"/>
              <a:tabLst>
                <a:tab pos="914400" algn="l"/>
              </a:tabLst>
            </a:pPr>
            <a:r>
              <a:rPr lang="es-ES" b="1"/>
              <a:t> Igualmente se consideró la información proporcionada por la investigación exploratoria (cualitativa). La encuesta contiene 11 preguntas cerradas con las siguientes características:</a:t>
            </a:r>
            <a:r>
              <a:rPr lang="es-ES"/>
              <a:t> </a:t>
            </a:r>
          </a:p>
          <a:p>
            <a:pPr algn="just">
              <a:lnSpc>
                <a:spcPct val="130000"/>
              </a:lnSpc>
              <a:tabLst>
                <a:tab pos="914400" algn="l"/>
              </a:tabLst>
            </a:pPr>
            <a:endParaRPr lang="es-ES"/>
          </a:p>
          <a:p>
            <a:pPr algn="just">
              <a:lnSpc>
                <a:spcPct val="130000"/>
              </a:lnSpc>
              <a:buFontTx/>
              <a:buChar char="•"/>
              <a:tabLst>
                <a:tab pos="914400" algn="l"/>
              </a:tabLst>
            </a:pPr>
            <a:endParaRPr lang="en-US" sz="1600" b="1">
              <a:solidFill>
                <a:srgbClr val="333399"/>
              </a:solidFill>
            </a:endParaRPr>
          </a:p>
        </p:txBody>
      </p:sp>
      <p:graphicFrame>
        <p:nvGraphicFramePr>
          <p:cNvPr id="2435392" name="Group 320"/>
          <p:cNvGraphicFramePr>
            <a:graphicFrameLocks noGrp="1"/>
          </p:cNvGraphicFramePr>
          <p:nvPr>
            <p:ph idx="1"/>
            <p:extLst>
              <p:ext uri="{D42A27DB-BD31-4B8C-83A1-F6EECF244321}">
                <p14:modId xmlns:p14="http://schemas.microsoft.com/office/powerpoint/2010/main" val="420822782"/>
              </p:ext>
            </p:extLst>
          </p:nvPr>
        </p:nvGraphicFramePr>
        <p:xfrm>
          <a:off x="588963" y="2743200"/>
          <a:ext cx="8991600" cy="3172463"/>
        </p:xfrm>
        <a:graphic>
          <a:graphicData uri="http://schemas.openxmlformats.org/drawingml/2006/table">
            <a:tbl>
              <a:tblPr/>
              <a:tblGrid>
                <a:gridCol w="1882775"/>
                <a:gridCol w="2368550"/>
                <a:gridCol w="2370137"/>
                <a:gridCol w="2370138"/>
              </a:tblGrid>
              <a:tr h="174625">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Nro. Pregunta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Tipo de pregunta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Característica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Escala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Pregunta 1</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cerrada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Razón</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Pregunta 2</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cerrada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dicotómica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nominal</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Pregunta 3</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cerrada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Selección múltiple</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ordinal</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Pregunta 4</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cerrada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Selección múltiple</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ordinal</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Pregunta 5</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abierta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inestructurada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Pregunta 6</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abierta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inestructurada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Pregunta 7</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cerrada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Selección múltiple</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ordinal</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Pregunta 8</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cerrada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Dicotómica y selección múltiple</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ordinal</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Pregunta 9</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cerrada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Dicotómica y selección múltiple</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ordinal</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Pregunta 10</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cerrada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Selección múltiple</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Pregunta 11</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cerrada</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Selección múltiple</a:t>
                      </a:r>
                      <a:endParaRPr kumimoji="0" lang="es-ES" sz="1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dirty="0" smtClean="0">
                        <a:ln>
                          <a:noFill/>
                        </a:ln>
                        <a:solidFill>
                          <a:schemeClr val="tx1"/>
                        </a:solidFill>
                        <a:effectLst/>
                        <a:latin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35074"/>
                                        </p:tgtEl>
                                        <p:attrNameLst>
                                          <p:attrName>style.visibility</p:attrName>
                                        </p:attrNameLst>
                                      </p:cBhvr>
                                      <p:to>
                                        <p:strVal val="visible"/>
                                      </p:to>
                                    </p:set>
                                    <p:animEffect transition="in" filter="randombar(horizontal)">
                                      <p:cBhvr>
                                        <p:cTn id="7" dur="600">
                                          <p:stCondLst>
                                            <p:cond delay="0"/>
                                          </p:stCondLst>
                                        </p:cTn>
                                        <p:tgtEl>
                                          <p:spTgt spid="2435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50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número de diapositiva"/>
          <p:cNvSpPr>
            <a:spLocks noGrp="1"/>
          </p:cNvSpPr>
          <p:nvPr>
            <p:ph type="sldNum" sz="quarter" idx="11"/>
          </p:nvPr>
        </p:nvSpPr>
        <p:spPr/>
        <p:txBody>
          <a:bodyPr/>
          <a:lstStyle/>
          <a:p>
            <a:fld id="{9744940F-9E9D-4DDA-9936-EE484039F98C}" type="slidenum">
              <a:rPr lang="zh-SG" altLang="en-US"/>
              <a:pPr/>
              <a:t>23</a:t>
            </a:fld>
            <a:r>
              <a:rPr lang="en-US" altLang="zh-SG"/>
              <a:t/>
            </a:r>
            <a:br>
              <a:rPr lang="en-US" altLang="zh-SG"/>
            </a:br>
            <a:endParaRPr lang="en-US" altLang="zh-SG" sz="800"/>
          </a:p>
        </p:txBody>
      </p:sp>
      <p:sp>
        <p:nvSpPr>
          <p:cNvPr id="2486274" name="Rectangle 2"/>
          <p:cNvSpPr>
            <a:spLocks noGrp="1" noChangeArrowheads="1"/>
          </p:cNvSpPr>
          <p:nvPr>
            <p:ph type="title"/>
          </p:nvPr>
        </p:nvSpPr>
        <p:spPr/>
        <p:txBody>
          <a:bodyPr/>
          <a:lstStyle/>
          <a:p>
            <a:r>
              <a:rPr lang="es-EC"/>
              <a:t>Elaboración de Encuesta (Pretest)</a:t>
            </a:r>
            <a:endParaRPr lang="es-ES"/>
          </a:p>
        </p:txBody>
      </p:sp>
      <p:sp>
        <p:nvSpPr>
          <p:cNvPr id="2486275" name="Rectangle 3"/>
          <p:cNvSpPr>
            <a:spLocks noChangeArrowheads="1"/>
          </p:cNvSpPr>
          <p:nvPr/>
        </p:nvSpPr>
        <p:spPr bwMode="auto">
          <a:xfrm>
            <a:off x="409575" y="1922463"/>
            <a:ext cx="8432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just">
              <a:buFontTx/>
              <a:buChar char="•"/>
              <a:tabLst>
                <a:tab pos="914400" algn="l"/>
              </a:tabLst>
            </a:pPr>
            <a:r>
              <a:rPr lang="es-ES" sz="2000"/>
              <a:t>Después de haber elaborado el cuestionario se procedió a realizar una prueba con el 5 por ciento de la muestra es decir con 25 personas (1). </a:t>
            </a:r>
          </a:p>
          <a:p>
            <a:pPr algn="just">
              <a:buFontTx/>
              <a:buChar char="•"/>
              <a:tabLst>
                <a:tab pos="914400" algn="l"/>
              </a:tabLst>
            </a:pPr>
            <a:endParaRPr lang="es-ES" sz="2000"/>
          </a:p>
          <a:p>
            <a:pPr algn="just">
              <a:buFontTx/>
              <a:buChar char="•"/>
              <a:tabLst>
                <a:tab pos="914400" algn="l"/>
              </a:tabLst>
            </a:pPr>
            <a:endParaRPr lang="es-ES" sz="2000"/>
          </a:p>
          <a:p>
            <a:pPr algn="just">
              <a:buFontTx/>
              <a:buChar char="•"/>
              <a:tabLst>
                <a:tab pos="914400" algn="l"/>
              </a:tabLst>
            </a:pPr>
            <a:endParaRPr lang="es-ES" sz="2000"/>
          </a:p>
          <a:p>
            <a:pPr algn="just">
              <a:buFontTx/>
              <a:buChar char="•"/>
              <a:tabLst>
                <a:tab pos="914400" algn="l"/>
              </a:tabLst>
            </a:pPr>
            <a:r>
              <a:rPr lang="es-ES" sz="2000"/>
              <a:t>Después de la prueba piloto no se realizaron cambios sustanciales.</a:t>
            </a:r>
            <a:endParaRPr lang="en-US" sz="2400" b="1">
              <a:solidFill>
                <a:srgbClr val="333399"/>
              </a:solidFill>
            </a:endParaRPr>
          </a:p>
        </p:txBody>
      </p:sp>
      <p:sp>
        <p:nvSpPr>
          <p:cNvPr id="2486344" name="Text Box 72"/>
          <p:cNvSpPr txBox="1">
            <a:spLocks noChangeArrowheads="1"/>
          </p:cNvSpPr>
          <p:nvPr/>
        </p:nvSpPr>
        <p:spPr bwMode="auto">
          <a:xfrm>
            <a:off x="739775" y="5311775"/>
            <a:ext cx="7678738"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a:buFontTx/>
              <a:buAutoNum type="arabicParenBoth"/>
            </a:pPr>
            <a:r>
              <a:rPr lang="es-ES" sz="1400">
                <a:latin typeface="Arial" pitchFamily="34" charset="0"/>
              </a:rPr>
              <a:t>Naresh Malhotra, libro de investigación de mercados, en el cap. 10, página 301</a:t>
            </a:r>
          </a:p>
          <a:p>
            <a:pPr algn="just"/>
            <a:r>
              <a:rPr lang="es-ES" sz="1400">
                <a:latin typeface="Arial" pitchFamily="34" charset="0"/>
              </a:rPr>
              <a:t>	“La muestra de la prueba piloto es pequeña, y varía de 15 a 30 encuestados en la prueba inicial, dependiendo de la heterogeneidad de la población objetivo. </a:t>
            </a:r>
          </a:p>
        </p:txBody>
      </p:sp>
      <p:sp>
        <p:nvSpPr>
          <p:cNvPr id="2486345" name="Rectangle 73"/>
          <p:cNvSpPr>
            <a:spLocks noChangeArrowheads="1"/>
          </p:cNvSpPr>
          <p:nvPr/>
        </p:nvSpPr>
        <p:spPr bwMode="auto">
          <a:xfrm>
            <a:off x="236538" y="1601788"/>
            <a:ext cx="9301162" cy="2846387"/>
          </a:xfrm>
          <a:prstGeom prst="rect">
            <a:avLst/>
          </a:prstGeom>
          <a:noFill/>
          <a:ln w="38100" algn="ctr">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s-EC"/>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1"/>
          </p:nvPr>
        </p:nvSpPr>
        <p:spPr/>
        <p:txBody>
          <a:bodyPr/>
          <a:lstStyle/>
          <a:p>
            <a:fld id="{710AB619-3554-4C54-8E84-E6F8AC504FDD}" type="slidenum">
              <a:rPr lang="zh-SG" altLang="en-US"/>
              <a:pPr/>
              <a:t>24</a:t>
            </a:fld>
            <a:r>
              <a:rPr lang="en-US" altLang="zh-SG"/>
              <a:t/>
            </a:r>
            <a:br>
              <a:rPr lang="en-US" altLang="zh-SG"/>
            </a:br>
            <a:endParaRPr lang="en-US" altLang="zh-SG" sz="800"/>
          </a:p>
        </p:txBody>
      </p:sp>
      <p:sp>
        <p:nvSpPr>
          <p:cNvPr id="2353154" name="Rectangle 2"/>
          <p:cNvSpPr>
            <a:spLocks noChangeArrowheads="1"/>
          </p:cNvSpPr>
          <p:nvPr/>
        </p:nvSpPr>
        <p:spPr bwMode="auto">
          <a:xfrm>
            <a:off x="1722438" y="1733550"/>
            <a:ext cx="1074737" cy="3959225"/>
          </a:xfrm>
          <a:prstGeom prst="rect">
            <a:avLst/>
          </a:prstGeom>
          <a:solidFill>
            <a:srgbClr val="006699"/>
          </a:solidFill>
          <a:ln>
            <a:noFill/>
          </a:ln>
          <a:effectLst>
            <a:prstShdw prst="shdw17" dist="17961" dir="2700000">
              <a:srgbClr val="0066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353155" name="Rectangle 3"/>
          <p:cNvSpPr>
            <a:spLocks noChangeArrowheads="1"/>
          </p:cNvSpPr>
          <p:nvPr/>
        </p:nvSpPr>
        <p:spPr bwMode="auto">
          <a:xfrm>
            <a:off x="1111250" y="4217988"/>
            <a:ext cx="7594600" cy="419100"/>
          </a:xfrm>
          <a:prstGeom prst="rect">
            <a:avLst/>
          </a:prstGeom>
          <a:solidFill>
            <a:srgbClr val="0099CC"/>
          </a:solidFill>
          <a:ln>
            <a:noFill/>
          </a:ln>
          <a:effectLst>
            <a:prstShdw prst="shdw17" dist="17961" dir="2700000">
              <a:srgbClr val="0099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353156" name="Rectangle 4"/>
          <p:cNvSpPr>
            <a:spLocks noChangeArrowheads="1"/>
          </p:cNvSpPr>
          <p:nvPr/>
        </p:nvSpPr>
        <p:spPr bwMode="auto">
          <a:xfrm>
            <a:off x="1708150" y="2019300"/>
            <a:ext cx="70993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457200" indent="-457200" algn="l" defTabSz="822325">
              <a:lnSpc>
                <a:spcPct val="90000"/>
              </a:lnSpc>
              <a:spcBef>
                <a:spcPct val="40000"/>
              </a:spcBef>
              <a:buFontTx/>
              <a:buAutoNum type="arabicPeriod"/>
              <a:tabLst>
                <a:tab pos="666750" algn="l"/>
                <a:tab pos="1241425" algn="l"/>
              </a:tabLst>
            </a:pPr>
            <a:r>
              <a:rPr lang="es-ES_tradnl" sz="2400" b="1">
                <a:solidFill>
                  <a:schemeClr val="bg1"/>
                </a:solidFill>
                <a:effectLst>
                  <a:outerShdw blurRad="38100" dist="38100" dir="2700000" algn="tl">
                    <a:srgbClr val="000000"/>
                  </a:outerShdw>
                </a:effectLst>
                <a:latin typeface="Century Gothic" pitchFamily="34" charset="0"/>
              </a:rPr>
              <a:t>	</a:t>
            </a:r>
            <a:r>
              <a:rPr lang="es-ES_tradnl" sz="1800" b="1">
                <a:solidFill>
                  <a:schemeClr val="bg1"/>
                </a:solidFill>
                <a:effectLst>
                  <a:outerShdw blurRad="38100" dist="38100" dir="2700000" algn="tl">
                    <a:srgbClr val="000000"/>
                  </a:outerShdw>
                </a:effectLst>
              </a:rPr>
              <a:t>	</a:t>
            </a:r>
            <a:r>
              <a:rPr lang="es-ES_tradnl" sz="1800" b="1">
                <a:solidFill>
                  <a:srgbClr val="6699FF"/>
                </a:solidFill>
                <a:effectLst>
                  <a:outerShdw blurRad="38100" dist="38100" dir="2700000" algn="tl">
                    <a:srgbClr val="000000"/>
                  </a:outerShdw>
                </a:effectLst>
              </a:rPr>
              <a:t>	</a:t>
            </a:r>
            <a:r>
              <a:rPr lang="es-ES_tradnl" sz="1800" b="1">
                <a:effectLst>
                  <a:outerShdw blurRad="38100" dist="38100" dir="2700000" algn="tl">
                    <a:srgbClr val="FFFFFF"/>
                  </a:outerShdw>
                </a:effectLst>
              </a:rPr>
              <a:t>Antecedentes	</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rgbClr val="6699FF"/>
                </a:solidFill>
                <a:effectLst>
                  <a:outerShdw blurRad="38100" dist="38100" dir="2700000" algn="tl">
                    <a:srgbClr val="000000"/>
                  </a:outerShdw>
                </a:effectLst>
              </a:rPr>
              <a:t>		</a:t>
            </a:r>
            <a:r>
              <a:rPr lang="es-ES_tradnl" sz="1800" b="1">
                <a:effectLst>
                  <a:outerShdw blurRad="38100" dist="38100" dir="2700000" algn="tl">
                    <a:srgbClr val="FFFFFF"/>
                  </a:outerShdw>
                </a:effectLst>
              </a:rPr>
              <a:t>Definiciones de la Investigación de Mercado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	Objetivos e Hipótesis</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Fuentes de Información</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	Diseño y prueba del Cuestionario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Trabajo de Campo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Diseño y Cálculo de la Muestra</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Análisis Estadístico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Conclusiones y Recomendaciones</a:t>
            </a:r>
          </a:p>
          <a:p>
            <a:pPr marL="457200" indent="-457200" algn="l" defTabSz="822325">
              <a:lnSpc>
                <a:spcPct val="90000"/>
              </a:lnSpc>
              <a:spcBef>
                <a:spcPct val="40000"/>
              </a:spcBef>
              <a:tabLst>
                <a:tab pos="666750" algn="l"/>
                <a:tab pos="1241425" algn="l"/>
              </a:tabLst>
            </a:pPr>
            <a:r>
              <a:rPr lang="es-ES_tradnl" sz="1800" b="1">
                <a:effectLst>
                  <a:outerShdw blurRad="38100" dist="38100" dir="2700000" algn="tl">
                    <a:srgbClr val="FFFFFF"/>
                  </a:outerShdw>
                </a:effectLst>
              </a:rPr>
              <a:t>	</a:t>
            </a:r>
          </a:p>
        </p:txBody>
      </p:sp>
      <p:sp>
        <p:nvSpPr>
          <p:cNvPr id="2353157" name="Rectangle 5"/>
          <p:cNvSpPr>
            <a:spLocks noGrp="1" noChangeArrowheads="1"/>
          </p:cNvSpPr>
          <p:nvPr>
            <p:ph type="title"/>
          </p:nvPr>
        </p:nvSpPr>
        <p:spPr>
          <a:xfrm>
            <a:off x="1262063" y="114300"/>
            <a:ext cx="3606800" cy="1143000"/>
          </a:xfrm>
          <a:noFill/>
          <a:ln/>
        </p:spPr>
        <p:txBody>
          <a:bodyPr lIns="91440" tIns="45720" rIns="91440" bIns="45720" anchor="ctr"/>
          <a:lstStyle/>
          <a:p>
            <a:r>
              <a:rPr lang="es-ES_tradnl" sz="3200"/>
              <a:t>Índice General</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Marcador de número de diapositiva"/>
          <p:cNvSpPr>
            <a:spLocks noGrp="1"/>
          </p:cNvSpPr>
          <p:nvPr>
            <p:ph type="sldNum" sz="quarter" idx="11"/>
          </p:nvPr>
        </p:nvSpPr>
        <p:spPr/>
        <p:txBody>
          <a:bodyPr/>
          <a:lstStyle/>
          <a:p>
            <a:fld id="{34AA54FA-4C4C-4E5E-9690-8F9931078AD6}" type="slidenum">
              <a:rPr lang="zh-SG" altLang="en-US"/>
              <a:pPr/>
              <a:t>25</a:t>
            </a:fld>
            <a:r>
              <a:rPr lang="en-US" altLang="zh-SG"/>
              <a:t/>
            </a:r>
            <a:br>
              <a:rPr lang="en-US" altLang="zh-SG"/>
            </a:br>
            <a:endParaRPr lang="en-US" altLang="zh-SG" sz="800"/>
          </a:p>
        </p:txBody>
      </p:sp>
      <p:sp>
        <p:nvSpPr>
          <p:cNvPr id="2354178" name="Rectangle 2"/>
          <p:cNvSpPr>
            <a:spLocks noGrp="1" noChangeArrowheads="1"/>
          </p:cNvSpPr>
          <p:nvPr>
            <p:ph type="title"/>
          </p:nvPr>
        </p:nvSpPr>
        <p:spPr/>
        <p:txBody>
          <a:bodyPr/>
          <a:lstStyle/>
          <a:p>
            <a:r>
              <a:rPr lang="es-EC"/>
              <a:t>Trabajo de Campo</a:t>
            </a:r>
            <a:endParaRPr lang="es-ES"/>
          </a:p>
        </p:txBody>
      </p:sp>
      <p:sp>
        <p:nvSpPr>
          <p:cNvPr id="2354179" name="Rectangle 3"/>
          <p:cNvSpPr>
            <a:spLocks noChangeArrowheads="1"/>
          </p:cNvSpPr>
          <p:nvPr/>
        </p:nvSpPr>
        <p:spPr bwMode="auto">
          <a:xfrm>
            <a:off x="300038" y="2686050"/>
            <a:ext cx="4937125" cy="149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just"/>
            <a:r>
              <a:rPr lang="es-VE" sz="1600" b="1"/>
              <a:t>ENCUESTADORES: </a:t>
            </a:r>
          </a:p>
          <a:p>
            <a:pPr algn="just"/>
            <a:endParaRPr lang="es-VE" sz="1600" b="1"/>
          </a:p>
          <a:p>
            <a:pPr algn="just"/>
            <a:r>
              <a:rPr lang="es-EC" sz="1800"/>
              <a:t>Las</a:t>
            </a:r>
            <a:r>
              <a:rPr lang="es-ES" sz="1600"/>
              <a:t> personas seleccionadas para encuestar, fueron estudiantes de tercer año de la Universidad Católica (sede Esmeraldas), de la facultad de administración hotelera y turística. </a:t>
            </a:r>
            <a:endParaRPr lang="es-EC" sz="1600"/>
          </a:p>
        </p:txBody>
      </p:sp>
      <p:pic>
        <p:nvPicPr>
          <p:cNvPr id="2354189" name="Picture 13"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514" y="2346422"/>
            <a:ext cx="1663720" cy="1247791"/>
          </a:xfrm>
          <a:prstGeom prst="rect">
            <a:avLst/>
          </a:prstGeom>
          <a:noFill/>
          <a:extLst>
            <a:ext uri="{909E8E84-426E-40DD-AFC4-6F175D3DCCD1}">
              <a14:hiddenFill xmlns:a14="http://schemas.microsoft.com/office/drawing/2010/main">
                <a:solidFill>
                  <a:srgbClr val="FFFFFF"/>
                </a:solidFill>
              </a14:hiddenFill>
            </a:ext>
          </a:extLst>
        </p:spPr>
      </p:pic>
      <p:pic>
        <p:nvPicPr>
          <p:cNvPr id="2354191" name="Picture 15" descr="untitle"/>
          <p:cNvPicPr>
            <a:picLocks noGrp="1" noChangeAspect="1" noChangeArrowheads="1"/>
          </p:cNvPicPr>
          <p:nvPr>
            <p:ph idx="1"/>
          </p:nvPr>
        </p:nvPicPr>
        <p:blipFill>
          <a:blip r:embed="rId3">
            <a:lum contrast="26000"/>
            <a:extLst>
              <a:ext uri="{28A0092B-C50C-407E-A947-70E740481C1C}">
                <a14:useLocalDpi xmlns:a14="http://schemas.microsoft.com/office/drawing/2010/main" val="0"/>
              </a:ext>
            </a:extLst>
          </a:blip>
          <a:srcRect/>
          <a:stretch>
            <a:fillRect/>
          </a:stretch>
        </p:blipFill>
        <p:spPr>
          <a:xfrm>
            <a:off x="5465003" y="1611340"/>
            <a:ext cx="2036842" cy="13053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4192" name="Picture 16" descr="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609" y="4073753"/>
            <a:ext cx="2221820" cy="1902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00B9B3A3-9B0E-4950-AA8B-3F73A3C80527}" type="slidenum">
              <a:rPr lang="zh-SG" altLang="en-US"/>
              <a:pPr/>
              <a:t>26</a:t>
            </a:fld>
            <a:r>
              <a:rPr lang="en-US" altLang="zh-SG"/>
              <a:t/>
            </a:r>
            <a:br>
              <a:rPr lang="en-US" altLang="zh-SG"/>
            </a:br>
            <a:endParaRPr lang="en-US" altLang="zh-SG" sz="800"/>
          </a:p>
        </p:txBody>
      </p:sp>
      <p:sp>
        <p:nvSpPr>
          <p:cNvPr id="2355202" name="Rectangle 2"/>
          <p:cNvSpPr>
            <a:spLocks noGrp="1" noChangeArrowheads="1"/>
          </p:cNvSpPr>
          <p:nvPr>
            <p:ph type="title"/>
          </p:nvPr>
        </p:nvSpPr>
        <p:spPr/>
        <p:txBody>
          <a:bodyPr/>
          <a:lstStyle/>
          <a:p>
            <a:r>
              <a:rPr lang="es-EC"/>
              <a:t>Trabajo de Campo</a:t>
            </a:r>
            <a:endParaRPr lang="es-ES"/>
          </a:p>
        </p:txBody>
      </p:sp>
      <p:sp>
        <p:nvSpPr>
          <p:cNvPr id="2355203" name="Rectangle 3"/>
          <p:cNvSpPr>
            <a:spLocks noChangeArrowheads="1"/>
          </p:cNvSpPr>
          <p:nvPr/>
        </p:nvSpPr>
        <p:spPr bwMode="auto">
          <a:xfrm>
            <a:off x="176213" y="941388"/>
            <a:ext cx="9385300" cy="537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0" bIns="0" anchor="ctr">
            <a:spAutoFit/>
          </a:bodyPr>
          <a:lstStyle/>
          <a:p>
            <a:pPr marL="457200" indent="-457200" algn="just"/>
            <a:r>
              <a:rPr lang="es-VE" sz="1600" b="1"/>
              <a:t>CAPACITACION:</a:t>
            </a:r>
          </a:p>
          <a:p>
            <a:pPr marL="457200" indent="-457200"/>
            <a:endParaRPr lang="es-EC" sz="1600" i="1"/>
          </a:p>
          <a:p>
            <a:pPr marL="457200" indent="-457200"/>
            <a:r>
              <a:rPr lang="es-EC" sz="1600" i="1"/>
              <a:t>Una vez definido el formato definitivo de la encuesta se desarrolló un esquema de capacitación con los siguientes puntos:</a:t>
            </a:r>
          </a:p>
          <a:p>
            <a:pPr marL="457200" indent="-457200">
              <a:buFontTx/>
              <a:buAutoNum type="arabicPeriod"/>
            </a:pPr>
            <a:endParaRPr lang="es-EC" sz="1600" i="1"/>
          </a:p>
          <a:p>
            <a:pPr marL="457200" indent="-457200" algn="l">
              <a:buFontTx/>
              <a:buAutoNum type="arabicPeriod"/>
            </a:pPr>
            <a:r>
              <a:rPr lang="es-ES" sz="1600"/>
              <a:t>Objetivos de la Encuesta</a:t>
            </a:r>
          </a:p>
          <a:p>
            <a:pPr marL="457200" indent="-457200" algn="l">
              <a:buFontTx/>
              <a:buAutoNum type="arabicPeriod"/>
            </a:pPr>
            <a:r>
              <a:rPr lang="es-ES" sz="1600"/>
              <a:t>Listado de  zonas a encuestar, sectores, manzanas, etc y las cuotas de personas según el sexo y edad.</a:t>
            </a:r>
          </a:p>
          <a:p>
            <a:pPr marL="457200" indent="-457200" algn="l">
              <a:buFontTx/>
              <a:buAutoNum type="arabicPeriod"/>
            </a:pPr>
            <a:r>
              <a:rPr lang="es-ES" sz="1600"/>
              <a:t>Formato de la Encuesta: Conocimiento y entendimiento de las secciones y preguntas de la encuesta</a:t>
            </a:r>
          </a:p>
          <a:p>
            <a:pPr marL="457200" indent="-457200" algn="l">
              <a:buFontTx/>
              <a:buAutoNum type="arabicPeriod"/>
            </a:pPr>
            <a:r>
              <a:rPr lang="es-ES" sz="1600"/>
              <a:t>Presentación: Forma en que la encuestadoras debían hacer el acercamiento con los encuestados previo a la aplicación de la preguntas.</a:t>
            </a:r>
          </a:p>
          <a:p>
            <a:pPr marL="457200" indent="-457200" algn="l">
              <a:buFontTx/>
              <a:buAutoNum type="arabicPeriod"/>
            </a:pPr>
            <a:r>
              <a:rPr lang="es-ES" sz="1600"/>
              <a:t>Recomendaciones: Transmisión de las experiencias recogidas en el pre-test</a:t>
            </a:r>
          </a:p>
          <a:p>
            <a:pPr marL="457200" indent="-457200" algn="l">
              <a:buFontTx/>
              <a:buAutoNum type="arabicPeriod"/>
            </a:pPr>
            <a:r>
              <a:rPr lang="es-ES" sz="1600"/>
              <a:t>Tiempo para realizar la encuesta, máximo 5 minutos por persona.</a:t>
            </a:r>
          </a:p>
          <a:p>
            <a:pPr marL="457200" indent="-457200" algn="l">
              <a:buFontTx/>
              <a:buAutoNum type="arabicPeriod"/>
            </a:pPr>
            <a:r>
              <a:rPr lang="es-ES" sz="1600"/>
              <a:t>Número de ocasiones para hacer la encuesta: Se determinó un máximo de tres visitas para aplicar la encuesta, considerando  los siguientes escenarios  que no permitirían hacer la encuesta:	</a:t>
            </a:r>
          </a:p>
          <a:p>
            <a:pPr marL="1371600" lvl="2" indent="-457200" algn="l">
              <a:buFontTx/>
              <a:buChar char="•"/>
            </a:pPr>
            <a:r>
              <a:rPr lang="es-ES" sz="1600"/>
              <a:t>No se encuentra al encuestado</a:t>
            </a:r>
          </a:p>
          <a:p>
            <a:pPr marL="1371600" lvl="2" indent="-457200" algn="l">
              <a:buFontTx/>
              <a:buChar char="•"/>
            </a:pPr>
            <a:r>
              <a:rPr lang="es-ES" sz="1600"/>
              <a:t>La casa está cerrada</a:t>
            </a:r>
          </a:p>
          <a:p>
            <a:pPr marL="1371600" lvl="2" indent="-457200" algn="l">
              <a:buFontTx/>
              <a:buChar char="•"/>
            </a:pPr>
            <a:r>
              <a:rPr lang="es-ES" sz="1600"/>
              <a:t>La casa cerró definitivamente esta inhabitada </a:t>
            </a:r>
          </a:p>
          <a:p>
            <a:pPr marL="1371600" lvl="2" indent="-457200" algn="l">
              <a:buFontTx/>
              <a:buChar char="•"/>
            </a:pPr>
            <a:r>
              <a:rPr lang="es-ES" sz="1600"/>
              <a:t>El encuestado no quiere brindar información. </a:t>
            </a:r>
            <a:endParaRPr lang="es-EC" sz="1600"/>
          </a:p>
          <a:p>
            <a:pPr marL="457200" indent="-457200" algn="just">
              <a:buFontTx/>
              <a:buChar char="•"/>
            </a:pPr>
            <a:endParaRPr lang="es-ES_tradnl" sz="1600" i="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355202"/>
                                        </p:tgtEl>
                                        <p:attrNameLst>
                                          <p:attrName>style.visibility</p:attrName>
                                        </p:attrNameLst>
                                      </p:cBhvr>
                                      <p:to>
                                        <p:strVal val="visible"/>
                                      </p:to>
                                    </p:set>
                                    <p:animEffect transition="in" filter="randombar(horizontal)">
                                      <p:cBhvr>
                                        <p:cTn id="7" dur="600">
                                          <p:stCondLst>
                                            <p:cond delay="0"/>
                                          </p:stCondLst>
                                        </p:cTn>
                                        <p:tgtEl>
                                          <p:spTgt spid="2355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0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42E17E25-BF9D-4ABF-A1A6-2FFA23850635}" type="slidenum">
              <a:rPr lang="zh-SG" altLang="en-US"/>
              <a:pPr/>
              <a:t>27</a:t>
            </a:fld>
            <a:r>
              <a:rPr lang="en-US" altLang="zh-SG"/>
              <a:t/>
            </a:r>
            <a:br>
              <a:rPr lang="en-US" altLang="zh-SG"/>
            </a:br>
            <a:endParaRPr lang="en-US" altLang="zh-SG" sz="800"/>
          </a:p>
        </p:txBody>
      </p:sp>
      <p:sp>
        <p:nvSpPr>
          <p:cNvPr id="2471938" name="Rectangle 2"/>
          <p:cNvSpPr>
            <a:spLocks noGrp="1" noChangeArrowheads="1"/>
          </p:cNvSpPr>
          <p:nvPr>
            <p:ph type="title"/>
          </p:nvPr>
        </p:nvSpPr>
        <p:spPr/>
        <p:txBody>
          <a:bodyPr/>
          <a:lstStyle/>
          <a:p>
            <a:r>
              <a:rPr lang="es-ES"/>
              <a:t>Parámetros para Cálculo de la muestra</a:t>
            </a:r>
          </a:p>
        </p:txBody>
      </p:sp>
      <p:sp>
        <p:nvSpPr>
          <p:cNvPr id="2471939" name="Rectangle 3"/>
          <p:cNvSpPr>
            <a:spLocks noGrp="1" noChangeArrowheads="1"/>
          </p:cNvSpPr>
          <p:nvPr>
            <p:ph type="body" idx="1"/>
          </p:nvPr>
        </p:nvSpPr>
        <p:spPr>
          <a:xfrm>
            <a:off x="371475" y="1090613"/>
            <a:ext cx="8963025" cy="4883150"/>
          </a:xfrm>
        </p:spPr>
        <p:txBody>
          <a:bodyPr/>
          <a:lstStyle/>
          <a:p>
            <a:pPr marL="304800" indent="-304800" algn="just">
              <a:lnSpc>
                <a:spcPct val="90000"/>
              </a:lnSpc>
              <a:buFont typeface="Arial" pitchFamily="34" charset="0"/>
              <a:buAutoNum type="arabicPeriod"/>
            </a:pPr>
            <a:r>
              <a:rPr lang="es-ES" sz="2000" dirty="0"/>
              <a:t>Se definió como las áreas de investigación:</a:t>
            </a:r>
          </a:p>
          <a:p>
            <a:pPr marL="304800" indent="-304800" algn="just">
              <a:lnSpc>
                <a:spcPct val="90000"/>
              </a:lnSpc>
              <a:buFont typeface="Arial" pitchFamily="34" charset="0"/>
              <a:buNone/>
            </a:pPr>
            <a:endParaRPr lang="es-ES" sz="2000" dirty="0"/>
          </a:p>
          <a:p>
            <a:pPr marL="304800" indent="-304800" algn="just">
              <a:lnSpc>
                <a:spcPct val="90000"/>
              </a:lnSpc>
            </a:pPr>
            <a:r>
              <a:rPr lang="es-ES" sz="2000" dirty="0"/>
              <a:t>La zona urbana de la ciudad de Esmeraldas definida como no peligrosa por las autoridades de policía de la localidad</a:t>
            </a:r>
          </a:p>
          <a:p>
            <a:pPr marL="304800" indent="-304800" algn="just">
              <a:lnSpc>
                <a:spcPct val="90000"/>
              </a:lnSpc>
            </a:pPr>
            <a:endParaRPr lang="es-ES" sz="2000" dirty="0"/>
          </a:p>
          <a:p>
            <a:pPr marL="304800" indent="-304800" algn="just">
              <a:lnSpc>
                <a:spcPct val="90000"/>
              </a:lnSpc>
            </a:pPr>
            <a:r>
              <a:rPr lang="es-ES" sz="2000" dirty="0"/>
              <a:t>El grupo objetivo se establece como la población comprendida entre 18 y 65 años de edad</a:t>
            </a:r>
          </a:p>
          <a:p>
            <a:pPr marL="304800" indent="-304800" algn="just">
              <a:lnSpc>
                <a:spcPct val="90000"/>
              </a:lnSpc>
            </a:pPr>
            <a:endParaRPr lang="es-ES" sz="2000" dirty="0"/>
          </a:p>
          <a:p>
            <a:pPr marL="304800" indent="-304800" algn="just">
              <a:lnSpc>
                <a:spcPct val="90000"/>
              </a:lnSpc>
              <a:buFont typeface="Arial" pitchFamily="34" charset="0"/>
              <a:buNone/>
            </a:pPr>
            <a:r>
              <a:rPr lang="es-ES" sz="2000" dirty="0"/>
              <a:t>2.	Se obtuvo información del último censo de población y vivienda: </a:t>
            </a:r>
          </a:p>
          <a:p>
            <a:pPr marL="304800" indent="-304800" algn="just">
              <a:lnSpc>
                <a:spcPct val="90000"/>
              </a:lnSpc>
              <a:buFont typeface="Arial" pitchFamily="34" charset="0"/>
              <a:buNone/>
            </a:pPr>
            <a:endParaRPr lang="es-ES" sz="2000" dirty="0"/>
          </a:p>
          <a:p>
            <a:pPr marL="304800" indent="-304800" algn="just">
              <a:lnSpc>
                <a:spcPct val="90000"/>
              </a:lnSpc>
            </a:pPr>
            <a:r>
              <a:rPr lang="es-ES" sz="2000" dirty="0"/>
              <a:t>Planos de la ciudad a nivel de manzana</a:t>
            </a:r>
          </a:p>
          <a:p>
            <a:pPr marL="304800" indent="-304800" algn="just">
              <a:lnSpc>
                <a:spcPct val="90000"/>
              </a:lnSpc>
              <a:buFont typeface="Arial" pitchFamily="34" charset="0"/>
              <a:buNone/>
            </a:pPr>
            <a:endParaRPr lang="es-ES" sz="2000" dirty="0"/>
          </a:p>
          <a:p>
            <a:pPr marL="304800" indent="-304800" algn="just">
              <a:lnSpc>
                <a:spcPct val="90000"/>
              </a:lnSpc>
            </a:pPr>
            <a:r>
              <a:rPr lang="es-ES" sz="2000" dirty="0"/>
              <a:t>Listado de personas de la ciudad con las variables: edad, sexo y ubicación (zona, sector y manzana)</a:t>
            </a:r>
          </a:p>
          <a:p>
            <a:pPr marL="304800" indent="-304800" algn="just">
              <a:lnSpc>
                <a:spcPct val="90000"/>
              </a:lnSpc>
              <a:buFont typeface="Arial" pitchFamily="34" charset="0"/>
              <a:buNone/>
            </a:pPr>
            <a:endParaRPr lang="es-ES" sz="2000" dirty="0"/>
          </a:p>
          <a:p>
            <a:pPr marL="304800" indent="-304800" algn="just">
              <a:lnSpc>
                <a:spcPct val="90000"/>
              </a:lnSpc>
            </a:pPr>
            <a:r>
              <a:rPr lang="es-ES" sz="2000" dirty="0"/>
              <a:t>Se elige sistemáticamente a individuos a visitar en una zona, sector y manzana</a:t>
            </a:r>
            <a:r>
              <a:rPr lang="es-ES"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71938"/>
                                        </p:tgtEl>
                                        <p:attrNameLst>
                                          <p:attrName>style.visibility</p:attrName>
                                        </p:attrNameLst>
                                      </p:cBhvr>
                                      <p:to>
                                        <p:strVal val="visible"/>
                                      </p:to>
                                    </p:set>
                                    <p:animEffect transition="in" filter="randombar(horizontal)">
                                      <p:cBhvr>
                                        <p:cTn id="7" dur="600">
                                          <p:stCondLst>
                                            <p:cond delay="0"/>
                                          </p:stCondLst>
                                        </p:cTn>
                                        <p:tgtEl>
                                          <p:spTgt spid="2471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71939">
                                            <p:txEl>
                                              <p:pRg st="0" end="0"/>
                                            </p:txEl>
                                          </p:spTgt>
                                        </p:tgtEl>
                                        <p:attrNameLst>
                                          <p:attrName>style.visibility</p:attrName>
                                        </p:attrNameLst>
                                      </p:cBhvr>
                                      <p:to>
                                        <p:strVal val="visible"/>
                                      </p:to>
                                    </p:set>
                                    <p:animEffect transition="in" filter="randombar(horizontal)">
                                      <p:cBhvr>
                                        <p:cTn id="12" dur="500"/>
                                        <p:tgtEl>
                                          <p:spTgt spid="2471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71939">
                                            <p:txEl>
                                              <p:pRg st="2" end="2"/>
                                            </p:txEl>
                                          </p:spTgt>
                                        </p:tgtEl>
                                        <p:attrNameLst>
                                          <p:attrName>style.visibility</p:attrName>
                                        </p:attrNameLst>
                                      </p:cBhvr>
                                      <p:to>
                                        <p:strVal val="visible"/>
                                      </p:to>
                                    </p:set>
                                    <p:animEffect transition="in" filter="randombar(horizontal)">
                                      <p:cBhvr>
                                        <p:cTn id="17" dur="500"/>
                                        <p:tgtEl>
                                          <p:spTgt spid="2471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71939">
                                            <p:txEl>
                                              <p:pRg st="4" end="4"/>
                                            </p:txEl>
                                          </p:spTgt>
                                        </p:tgtEl>
                                        <p:attrNameLst>
                                          <p:attrName>style.visibility</p:attrName>
                                        </p:attrNameLst>
                                      </p:cBhvr>
                                      <p:to>
                                        <p:strVal val="visible"/>
                                      </p:to>
                                    </p:set>
                                    <p:animEffect transition="in" filter="randombar(horizontal)">
                                      <p:cBhvr>
                                        <p:cTn id="22" dur="500"/>
                                        <p:tgtEl>
                                          <p:spTgt spid="24719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71939">
                                            <p:txEl>
                                              <p:pRg st="6" end="6"/>
                                            </p:txEl>
                                          </p:spTgt>
                                        </p:tgtEl>
                                        <p:attrNameLst>
                                          <p:attrName>style.visibility</p:attrName>
                                        </p:attrNameLst>
                                      </p:cBhvr>
                                      <p:to>
                                        <p:strVal val="visible"/>
                                      </p:to>
                                    </p:set>
                                    <p:animEffect transition="in" filter="randombar(horizontal)">
                                      <p:cBhvr>
                                        <p:cTn id="27" dur="500"/>
                                        <p:tgtEl>
                                          <p:spTgt spid="247193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471939">
                                            <p:txEl>
                                              <p:pRg st="8" end="8"/>
                                            </p:txEl>
                                          </p:spTgt>
                                        </p:tgtEl>
                                        <p:attrNameLst>
                                          <p:attrName>style.visibility</p:attrName>
                                        </p:attrNameLst>
                                      </p:cBhvr>
                                      <p:to>
                                        <p:strVal val="visible"/>
                                      </p:to>
                                    </p:set>
                                    <p:animEffect transition="in" filter="randombar(horizontal)">
                                      <p:cBhvr>
                                        <p:cTn id="32" dur="500"/>
                                        <p:tgtEl>
                                          <p:spTgt spid="2471939">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71939">
                                            <p:txEl>
                                              <p:pRg st="10" end="10"/>
                                            </p:txEl>
                                          </p:spTgt>
                                        </p:tgtEl>
                                        <p:attrNameLst>
                                          <p:attrName>style.visibility</p:attrName>
                                        </p:attrNameLst>
                                      </p:cBhvr>
                                      <p:to>
                                        <p:strVal val="visible"/>
                                      </p:to>
                                    </p:set>
                                    <p:animEffect transition="in" filter="randombar(horizontal)">
                                      <p:cBhvr>
                                        <p:cTn id="37" dur="500"/>
                                        <p:tgtEl>
                                          <p:spTgt spid="2471939">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71939">
                                            <p:txEl>
                                              <p:pRg st="12" end="12"/>
                                            </p:txEl>
                                          </p:spTgt>
                                        </p:tgtEl>
                                        <p:attrNameLst>
                                          <p:attrName>style.visibility</p:attrName>
                                        </p:attrNameLst>
                                      </p:cBhvr>
                                      <p:to>
                                        <p:strVal val="visible"/>
                                      </p:to>
                                    </p:set>
                                    <p:animEffect transition="in" filter="randombar(horizontal)">
                                      <p:cBhvr>
                                        <p:cTn id="42" dur="500"/>
                                        <p:tgtEl>
                                          <p:spTgt spid="247193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1938" grpId="0"/>
      <p:bldP spid="247193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8E626AEF-544F-4EB3-8350-3B0CE6AD418C}" type="slidenum">
              <a:rPr lang="zh-SG" altLang="en-US"/>
              <a:pPr/>
              <a:t>28</a:t>
            </a:fld>
            <a:r>
              <a:rPr lang="en-US" altLang="zh-SG"/>
              <a:t/>
            </a:r>
            <a:br>
              <a:rPr lang="en-US" altLang="zh-SG"/>
            </a:br>
            <a:endParaRPr lang="en-US" altLang="zh-SG" sz="800"/>
          </a:p>
        </p:txBody>
      </p:sp>
      <p:sp>
        <p:nvSpPr>
          <p:cNvPr id="2488322" name="Rectangle 2"/>
          <p:cNvSpPr>
            <a:spLocks noGrp="1" noChangeArrowheads="1"/>
          </p:cNvSpPr>
          <p:nvPr>
            <p:ph type="title"/>
          </p:nvPr>
        </p:nvSpPr>
        <p:spPr/>
        <p:txBody>
          <a:bodyPr/>
          <a:lstStyle/>
          <a:p>
            <a:r>
              <a:rPr lang="es-ES"/>
              <a:t>Diseño Muestral</a:t>
            </a:r>
          </a:p>
        </p:txBody>
      </p:sp>
      <p:sp>
        <p:nvSpPr>
          <p:cNvPr id="2488323" name="Rectangle 3"/>
          <p:cNvSpPr>
            <a:spLocks noGrp="1" noChangeArrowheads="1"/>
          </p:cNvSpPr>
          <p:nvPr>
            <p:ph type="body" idx="1"/>
          </p:nvPr>
        </p:nvSpPr>
        <p:spPr>
          <a:xfrm>
            <a:off x="473075" y="1204913"/>
            <a:ext cx="8991600" cy="4114800"/>
          </a:xfrm>
        </p:spPr>
        <p:txBody>
          <a:bodyPr/>
          <a:lstStyle/>
          <a:p>
            <a:pPr algn="just"/>
            <a:r>
              <a:rPr lang="es-ES" sz="2000"/>
              <a:t>Para garantizar que la selección tenga dispersión geográfica, se considera la división censal dada por el INEC</a:t>
            </a:r>
            <a:r>
              <a:rPr lang="es-ES">
                <a:hlinkClick r:id="" action="ppaction://noaction"/>
              </a:rPr>
              <a:t>[1</a:t>
            </a:r>
            <a:r>
              <a:rPr lang="es-ES" sz="1800">
                <a:hlinkClick r:id="" action="ppaction://noaction"/>
              </a:rPr>
              <a:t>]</a:t>
            </a:r>
            <a:r>
              <a:rPr lang="es-ES" sz="1800"/>
              <a:t> </a:t>
            </a:r>
            <a:r>
              <a:rPr lang="es-ES" sz="2000"/>
              <a:t> y se procede a ordenar el marco muestral en cuanto a zona, sector, manzana, número de partes en las que idealmente debe dividirse la manzana y edad.</a:t>
            </a:r>
          </a:p>
          <a:p>
            <a:pPr algn="just">
              <a:buFont typeface="Arial" pitchFamily="34" charset="0"/>
              <a:buNone/>
            </a:pPr>
            <a:endParaRPr lang="es-ES" sz="2000"/>
          </a:p>
          <a:p>
            <a:pPr algn="just"/>
            <a:r>
              <a:rPr lang="es-ES" sz="2000"/>
              <a:t>Se procede a la elección, partiendo de un número aleatorio y salto constante.</a:t>
            </a:r>
          </a:p>
          <a:p>
            <a:pPr algn="just">
              <a:buFont typeface="Arial" pitchFamily="34" charset="0"/>
              <a:buNone/>
            </a:pPr>
            <a:endParaRPr lang="es-ES" sz="2000"/>
          </a:p>
          <a:p>
            <a:pPr algn="just"/>
            <a:r>
              <a:rPr lang="es-ES" sz="2000"/>
              <a:t>Al final, se obtiene una lista que contiene la zona, el sector, la manzana, el número de partes en la que debe dividirse la manzana (segmentos) y el segmento elegido en el cual debe ubicarse una persona de la edad seleccionada.</a:t>
            </a:r>
          </a:p>
          <a:p>
            <a:pPr algn="just"/>
            <a:r>
              <a:rPr lang="es-ES" sz="2000"/>
              <a:t>La muestra busca mantener igual probabilidad de selección de los individuos, pero por factores de no respuesta será necesario considerar factores de expansión para realizar los ajustes poblacionales.</a:t>
            </a:r>
          </a:p>
          <a:p>
            <a:pPr>
              <a:buFont typeface="Arial" pitchFamily="34" charset="0"/>
              <a:buNone/>
            </a:pPr>
            <a:r>
              <a:rPr lang="es-ES" sz="2000"/>
              <a:t/>
            </a:r>
            <a:br>
              <a:rPr lang="es-ES" sz="2000"/>
            </a:br>
            <a:r>
              <a:rPr lang="es-EC">
                <a:hlinkClick r:id="" action="ppaction://noaction"/>
              </a:rPr>
              <a:t>[1]</a:t>
            </a:r>
            <a:r>
              <a:rPr lang="es-EC"/>
              <a:t> Instituto Ecuatoriano de Estadísticas y Censos</a:t>
            </a: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88322"/>
                                        </p:tgtEl>
                                        <p:attrNameLst>
                                          <p:attrName>style.visibility</p:attrName>
                                        </p:attrNameLst>
                                      </p:cBhvr>
                                      <p:to>
                                        <p:strVal val="visible"/>
                                      </p:to>
                                    </p:set>
                                    <p:animEffect transition="in" filter="randombar(horizontal)">
                                      <p:cBhvr>
                                        <p:cTn id="7" dur="600">
                                          <p:stCondLst>
                                            <p:cond delay="0"/>
                                          </p:stCondLst>
                                        </p:cTn>
                                        <p:tgtEl>
                                          <p:spTgt spid="2488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88323">
                                            <p:txEl>
                                              <p:pRg st="0" end="0"/>
                                            </p:txEl>
                                          </p:spTgt>
                                        </p:tgtEl>
                                        <p:attrNameLst>
                                          <p:attrName>style.visibility</p:attrName>
                                        </p:attrNameLst>
                                      </p:cBhvr>
                                      <p:to>
                                        <p:strVal val="visible"/>
                                      </p:to>
                                    </p:set>
                                    <p:animEffect transition="in" filter="randombar(horizontal)">
                                      <p:cBhvr>
                                        <p:cTn id="12" dur="500"/>
                                        <p:tgtEl>
                                          <p:spTgt spid="24883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88323">
                                            <p:txEl>
                                              <p:pRg st="2" end="2"/>
                                            </p:txEl>
                                          </p:spTgt>
                                        </p:tgtEl>
                                        <p:attrNameLst>
                                          <p:attrName>style.visibility</p:attrName>
                                        </p:attrNameLst>
                                      </p:cBhvr>
                                      <p:to>
                                        <p:strVal val="visible"/>
                                      </p:to>
                                    </p:set>
                                    <p:animEffect transition="in" filter="randombar(horizontal)">
                                      <p:cBhvr>
                                        <p:cTn id="17" dur="500"/>
                                        <p:tgtEl>
                                          <p:spTgt spid="24883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88323">
                                            <p:txEl>
                                              <p:pRg st="4" end="4"/>
                                            </p:txEl>
                                          </p:spTgt>
                                        </p:tgtEl>
                                        <p:attrNameLst>
                                          <p:attrName>style.visibility</p:attrName>
                                        </p:attrNameLst>
                                      </p:cBhvr>
                                      <p:to>
                                        <p:strVal val="visible"/>
                                      </p:to>
                                    </p:set>
                                    <p:animEffect transition="in" filter="randombar(horizontal)">
                                      <p:cBhvr>
                                        <p:cTn id="22" dur="500"/>
                                        <p:tgtEl>
                                          <p:spTgt spid="248832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88323">
                                            <p:txEl>
                                              <p:pRg st="5" end="5"/>
                                            </p:txEl>
                                          </p:spTgt>
                                        </p:tgtEl>
                                        <p:attrNameLst>
                                          <p:attrName>style.visibility</p:attrName>
                                        </p:attrNameLst>
                                      </p:cBhvr>
                                      <p:to>
                                        <p:strVal val="visible"/>
                                      </p:to>
                                    </p:set>
                                    <p:animEffect transition="in" filter="randombar(horizontal)">
                                      <p:cBhvr>
                                        <p:cTn id="27" dur="500"/>
                                        <p:tgtEl>
                                          <p:spTgt spid="248832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488323">
                                            <p:txEl>
                                              <p:pRg st="6" end="6"/>
                                            </p:txEl>
                                          </p:spTgt>
                                        </p:tgtEl>
                                        <p:attrNameLst>
                                          <p:attrName>style.visibility</p:attrName>
                                        </p:attrNameLst>
                                      </p:cBhvr>
                                      <p:to>
                                        <p:strVal val="visible"/>
                                      </p:to>
                                    </p:set>
                                    <p:animEffect transition="in" filter="randombar(horizontal)">
                                      <p:cBhvr>
                                        <p:cTn id="32" dur="500"/>
                                        <p:tgtEl>
                                          <p:spTgt spid="2488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22" grpId="0"/>
      <p:bldP spid="24883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Marcador de número de diapositiva"/>
          <p:cNvSpPr>
            <a:spLocks noGrp="1"/>
          </p:cNvSpPr>
          <p:nvPr>
            <p:ph type="sldNum" sz="quarter" idx="11"/>
          </p:nvPr>
        </p:nvSpPr>
        <p:spPr/>
        <p:txBody>
          <a:bodyPr/>
          <a:lstStyle/>
          <a:p>
            <a:fld id="{9C536A58-0562-41EB-9BA8-87900A83C7EB}" type="slidenum">
              <a:rPr lang="zh-SG" altLang="en-US"/>
              <a:pPr/>
              <a:t>29</a:t>
            </a:fld>
            <a:r>
              <a:rPr lang="en-US" altLang="zh-SG"/>
              <a:t/>
            </a:r>
            <a:br>
              <a:rPr lang="en-US" altLang="zh-SG"/>
            </a:br>
            <a:endParaRPr lang="en-US" altLang="zh-SG" sz="800"/>
          </a:p>
        </p:txBody>
      </p:sp>
      <p:sp>
        <p:nvSpPr>
          <p:cNvPr id="2489346" name="Rectangle 2"/>
          <p:cNvSpPr>
            <a:spLocks noGrp="1" noChangeArrowheads="1"/>
          </p:cNvSpPr>
          <p:nvPr>
            <p:ph type="title"/>
          </p:nvPr>
        </p:nvSpPr>
        <p:spPr/>
        <p:txBody>
          <a:bodyPr/>
          <a:lstStyle/>
          <a:p>
            <a:r>
              <a:rPr lang="es-ES"/>
              <a:t>Características de la Población a estudiar</a:t>
            </a:r>
          </a:p>
        </p:txBody>
      </p:sp>
      <p:pic>
        <p:nvPicPr>
          <p:cNvPr id="2489350" name="Picture 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271963" y="1784350"/>
            <a:ext cx="4678362" cy="4027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89353" name="Rectangle 9"/>
          <p:cNvSpPr>
            <a:spLocks noChangeArrowheads="1"/>
          </p:cNvSpPr>
          <p:nvPr/>
        </p:nvSpPr>
        <p:spPr bwMode="auto">
          <a:xfrm>
            <a:off x="2054225" y="1574800"/>
            <a:ext cx="43005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s-EC"/>
          </a:p>
        </p:txBody>
      </p:sp>
      <p:sp>
        <p:nvSpPr>
          <p:cNvPr id="2489364" name="Rectangle 20"/>
          <p:cNvSpPr>
            <a:spLocks noChangeArrowheads="1"/>
          </p:cNvSpPr>
          <p:nvPr/>
        </p:nvSpPr>
        <p:spPr bwMode="auto">
          <a:xfrm>
            <a:off x="517525" y="1903413"/>
            <a:ext cx="3367088" cy="24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r>
              <a:rPr lang="es-ES" sz="1800" b="1" u="sng"/>
              <a:t>La Provincia de Esmeraldas</a:t>
            </a:r>
          </a:p>
          <a:p>
            <a:endParaRPr lang="es-ES" sz="1600" u="sng"/>
          </a:p>
          <a:p>
            <a:pPr algn="just"/>
            <a:r>
              <a:rPr lang="es-ES" sz="1600"/>
              <a:t>Ubicada al Nor-Occidente del Ecuador. </a:t>
            </a:r>
            <a:r>
              <a:rPr lang="es-ES_tradnl" sz="1600"/>
              <a:t>Comprende los siguientes cantones:</a:t>
            </a:r>
          </a:p>
          <a:p>
            <a:pPr algn="just"/>
            <a:r>
              <a:rPr lang="es-ES_tradnl" sz="1600"/>
              <a:t>ESMERALDAS, SAN LORENZO, ELOY ALFARO, ATACAMES, MUISNE, RIOVERDE, QUININDE.</a:t>
            </a:r>
          </a:p>
          <a:p>
            <a:pPr algn="just"/>
            <a:endParaRPr lang="es-ES" sz="1600"/>
          </a:p>
          <a:p>
            <a:pPr algn="just"/>
            <a:r>
              <a:rPr lang="es-ES"/>
              <a:t>Población según el censo: </a:t>
            </a:r>
            <a:r>
              <a:rPr lang="en-US"/>
              <a:t>385.223</a:t>
            </a:r>
          </a:p>
        </p:txBody>
      </p:sp>
      <p:sp>
        <p:nvSpPr>
          <p:cNvPr id="2489365" name="Text Box 21"/>
          <p:cNvSpPr txBox="1">
            <a:spLocks noChangeArrowheads="1"/>
          </p:cNvSpPr>
          <p:nvPr/>
        </p:nvSpPr>
        <p:spPr bwMode="auto">
          <a:xfrm>
            <a:off x="7559675" y="2903538"/>
            <a:ext cx="9874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a:t>San Lorenzo</a:t>
            </a:r>
          </a:p>
        </p:txBody>
      </p:sp>
      <p:sp>
        <p:nvSpPr>
          <p:cNvPr id="2489366" name="Text Box 22"/>
          <p:cNvSpPr txBox="1">
            <a:spLocks noChangeArrowheads="1"/>
          </p:cNvSpPr>
          <p:nvPr/>
        </p:nvSpPr>
        <p:spPr bwMode="auto">
          <a:xfrm>
            <a:off x="7083425" y="3832225"/>
            <a:ext cx="9144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a:t>Eloy Alfaro</a:t>
            </a:r>
          </a:p>
        </p:txBody>
      </p:sp>
      <p:sp>
        <p:nvSpPr>
          <p:cNvPr id="2489367" name="Text Box 23"/>
          <p:cNvSpPr txBox="1">
            <a:spLocks noChangeArrowheads="1"/>
          </p:cNvSpPr>
          <p:nvPr/>
        </p:nvSpPr>
        <p:spPr bwMode="auto">
          <a:xfrm>
            <a:off x="6022975" y="2989263"/>
            <a:ext cx="11318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a:t>Río verde</a:t>
            </a:r>
          </a:p>
        </p:txBody>
      </p:sp>
      <p:sp>
        <p:nvSpPr>
          <p:cNvPr id="2489368" name="Text Box 24"/>
          <p:cNvSpPr txBox="1">
            <a:spLocks noChangeArrowheads="1"/>
          </p:cNvSpPr>
          <p:nvPr/>
        </p:nvSpPr>
        <p:spPr bwMode="auto">
          <a:xfrm>
            <a:off x="5588000" y="4906963"/>
            <a:ext cx="971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a:t>Quinindé</a:t>
            </a:r>
          </a:p>
        </p:txBody>
      </p:sp>
      <p:sp>
        <p:nvSpPr>
          <p:cNvPr id="2489369" name="Text Box 25"/>
          <p:cNvSpPr txBox="1">
            <a:spLocks noChangeArrowheads="1"/>
          </p:cNvSpPr>
          <p:nvPr/>
        </p:nvSpPr>
        <p:spPr bwMode="auto">
          <a:xfrm>
            <a:off x="4775200" y="2220913"/>
            <a:ext cx="1495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sz="1600" b="1">
                <a:solidFill>
                  <a:srgbClr val="E00000"/>
                </a:solidFill>
              </a:rPr>
              <a:t>Esmeraldas</a:t>
            </a:r>
          </a:p>
        </p:txBody>
      </p:sp>
      <p:sp>
        <p:nvSpPr>
          <p:cNvPr id="2489370" name="Text Box 26"/>
          <p:cNvSpPr txBox="1">
            <a:spLocks noChangeArrowheads="1"/>
          </p:cNvSpPr>
          <p:nvPr/>
        </p:nvSpPr>
        <p:spPr bwMode="auto">
          <a:xfrm>
            <a:off x="4108450" y="3397250"/>
            <a:ext cx="14652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a:t>Atacames</a:t>
            </a:r>
          </a:p>
        </p:txBody>
      </p:sp>
      <p:sp>
        <p:nvSpPr>
          <p:cNvPr id="2489371" name="Text Box 27"/>
          <p:cNvSpPr txBox="1">
            <a:spLocks noChangeArrowheads="1"/>
          </p:cNvSpPr>
          <p:nvPr/>
        </p:nvSpPr>
        <p:spPr bwMode="auto">
          <a:xfrm>
            <a:off x="4251325" y="4210050"/>
            <a:ext cx="8429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a:t>Muisne</a:t>
            </a:r>
          </a:p>
        </p:txBody>
      </p:sp>
      <p:sp>
        <p:nvSpPr>
          <p:cNvPr id="2489372" name="Line 28"/>
          <p:cNvSpPr>
            <a:spLocks noChangeShapeType="1"/>
          </p:cNvSpPr>
          <p:nvPr/>
        </p:nvSpPr>
        <p:spPr bwMode="auto">
          <a:xfrm>
            <a:off x="5514975" y="2497138"/>
            <a:ext cx="174625" cy="117475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s-EC"/>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1"/>
          </p:nvPr>
        </p:nvSpPr>
        <p:spPr/>
        <p:txBody>
          <a:bodyPr/>
          <a:lstStyle/>
          <a:p>
            <a:fld id="{7FB8691D-02F8-44ED-849A-FC4AB1F667F8}" type="slidenum">
              <a:rPr lang="zh-SG" altLang="en-US"/>
              <a:pPr/>
              <a:t>3</a:t>
            </a:fld>
            <a:r>
              <a:rPr lang="en-US" altLang="zh-SG"/>
              <a:t/>
            </a:r>
            <a:br>
              <a:rPr lang="en-US" altLang="zh-SG"/>
            </a:br>
            <a:endParaRPr lang="en-US" altLang="zh-SG" sz="800"/>
          </a:p>
        </p:txBody>
      </p:sp>
      <p:grpSp>
        <p:nvGrpSpPr>
          <p:cNvPr id="2476034" name="Group 2"/>
          <p:cNvGrpSpPr>
            <a:grpSpLocks/>
          </p:cNvGrpSpPr>
          <p:nvPr/>
        </p:nvGrpSpPr>
        <p:grpSpPr bwMode="auto">
          <a:xfrm>
            <a:off x="1111250" y="1733550"/>
            <a:ext cx="7696200" cy="4304393"/>
            <a:chOff x="1028" y="1388"/>
            <a:chExt cx="4848" cy="2494"/>
          </a:xfrm>
        </p:grpSpPr>
        <p:sp>
          <p:nvSpPr>
            <p:cNvPr id="2476035" name="Rectangle 3"/>
            <p:cNvSpPr>
              <a:spLocks noChangeArrowheads="1"/>
            </p:cNvSpPr>
            <p:nvPr/>
          </p:nvSpPr>
          <p:spPr bwMode="auto">
            <a:xfrm>
              <a:off x="1413" y="1388"/>
              <a:ext cx="677" cy="2494"/>
            </a:xfrm>
            <a:prstGeom prst="rect">
              <a:avLst/>
            </a:prstGeom>
            <a:solidFill>
              <a:srgbClr val="006699"/>
            </a:solidFill>
            <a:ln>
              <a:noFill/>
            </a:ln>
            <a:effectLst>
              <a:prstShdw prst="shdw17" dist="17961" dir="2700000">
                <a:srgbClr val="0066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476036" name="Rectangle 4"/>
            <p:cNvSpPr>
              <a:spLocks noChangeArrowheads="1"/>
            </p:cNvSpPr>
            <p:nvPr/>
          </p:nvSpPr>
          <p:spPr bwMode="auto">
            <a:xfrm>
              <a:off x="1028" y="1505"/>
              <a:ext cx="4784" cy="264"/>
            </a:xfrm>
            <a:prstGeom prst="rect">
              <a:avLst/>
            </a:prstGeom>
            <a:solidFill>
              <a:srgbClr val="0099CC"/>
            </a:solidFill>
            <a:ln>
              <a:noFill/>
            </a:ln>
            <a:effectLst>
              <a:prstShdw prst="shdw17" dist="17961" dir="2700000">
                <a:srgbClr val="0099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476037" name="Rectangle 5"/>
            <p:cNvSpPr>
              <a:spLocks noChangeArrowheads="1"/>
            </p:cNvSpPr>
            <p:nvPr/>
          </p:nvSpPr>
          <p:spPr bwMode="auto">
            <a:xfrm>
              <a:off x="1404" y="1568"/>
              <a:ext cx="4472"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457200" indent="-457200" algn="l" defTabSz="822325">
                <a:lnSpc>
                  <a:spcPct val="90000"/>
                </a:lnSpc>
                <a:spcBef>
                  <a:spcPct val="40000"/>
                </a:spcBef>
                <a:tabLst>
                  <a:tab pos="666750" algn="l"/>
                  <a:tab pos="1241425" algn="l"/>
                </a:tabLst>
              </a:pPr>
              <a:r>
                <a:rPr lang="es-ES_tradnl" sz="1800" b="1" dirty="0">
                  <a:solidFill>
                    <a:srgbClr val="6699FF"/>
                  </a:solidFill>
                  <a:effectLst>
                    <a:outerShdw blurRad="38100" dist="38100" dir="2700000" algn="tl">
                      <a:srgbClr val="000000"/>
                    </a:outerShdw>
                  </a:effectLst>
                </a:rPr>
                <a:t>	</a:t>
              </a:r>
              <a:r>
                <a:rPr lang="es-ES_tradnl" sz="1800" b="1" dirty="0">
                  <a:solidFill>
                    <a:schemeClr val="bg1"/>
                  </a:solidFill>
                  <a:effectLst>
                    <a:outerShdw blurRad="38100" dist="38100" dir="2700000" algn="tl">
                      <a:srgbClr val="000000"/>
                    </a:outerShdw>
                  </a:effectLst>
                </a:rPr>
                <a:t>1.	</a:t>
              </a:r>
              <a:r>
                <a:rPr lang="es-ES_tradnl" sz="1800" b="1" dirty="0">
                  <a:solidFill>
                    <a:srgbClr val="6699FF"/>
                  </a:solidFill>
                  <a:effectLst>
                    <a:outerShdw blurRad="38100" dist="38100" dir="2700000" algn="tl">
                      <a:srgbClr val="000000"/>
                    </a:outerShdw>
                  </a:effectLst>
                </a:rPr>
                <a:t>	</a:t>
              </a:r>
              <a:r>
                <a:rPr lang="es-ES_tradnl" sz="1800" b="1" dirty="0">
                  <a:effectLst>
                    <a:outerShdw blurRad="38100" dist="38100" dir="2700000" algn="tl">
                      <a:srgbClr val="FFFFFF"/>
                    </a:outerShdw>
                  </a:effectLst>
                </a:rPr>
                <a:t>Antecedentes	</a:t>
              </a:r>
            </a:p>
            <a:p>
              <a:pPr marL="457200" indent="-457200" algn="l" defTabSz="822325">
                <a:lnSpc>
                  <a:spcPct val="90000"/>
                </a:lnSpc>
                <a:spcBef>
                  <a:spcPct val="40000"/>
                </a:spcBef>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2.	</a:t>
              </a:r>
              <a:r>
                <a:rPr lang="es-ES_tradnl" sz="1800" b="1" dirty="0">
                  <a:solidFill>
                    <a:srgbClr val="6699FF"/>
                  </a:solidFill>
                  <a:effectLst>
                    <a:outerShdw blurRad="38100" dist="38100" dir="2700000" algn="tl">
                      <a:srgbClr val="000000"/>
                    </a:outerShdw>
                  </a:effectLst>
                </a:rPr>
                <a:t>	</a:t>
              </a:r>
              <a:r>
                <a:rPr lang="es-ES_tradnl" sz="1800" b="1" dirty="0">
                  <a:effectLst>
                    <a:outerShdw blurRad="38100" dist="38100" dir="2700000" algn="tl">
                      <a:srgbClr val="FFFFFF"/>
                    </a:outerShdw>
                  </a:effectLst>
                </a:rPr>
                <a:t>Definiciones de la Investigación de Mercado</a:t>
              </a:r>
            </a:p>
            <a:p>
              <a:pPr marL="457200" indent="-457200" algn="l" defTabSz="822325">
                <a:lnSpc>
                  <a:spcPct val="90000"/>
                </a:lnSpc>
                <a:spcBef>
                  <a:spcPct val="40000"/>
                </a:spcBef>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3.	</a:t>
              </a:r>
              <a:r>
                <a:rPr lang="es-ES_tradnl" sz="1800" b="1" dirty="0">
                  <a:effectLst>
                    <a:outerShdw blurRad="38100" dist="38100" dir="2700000" algn="tl">
                      <a:srgbClr val="FFFFFF"/>
                    </a:outerShdw>
                  </a:effectLst>
                </a:rPr>
                <a:t>	Objetivos e Hipótesis</a:t>
              </a:r>
            </a:p>
            <a:p>
              <a:pPr marL="457200" indent="-457200" algn="l" defTabSz="822325">
                <a:lnSpc>
                  <a:spcPct val="90000"/>
                </a:lnSpc>
                <a:spcBef>
                  <a:spcPct val="40000"/>
                </a:spcBef>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4.	</a:t>
              </a:r>
              <a:r>
                <a:rPr lang="es-ES_tradnl" sz="1800" b="1" dirty="0">
                  <a:effectLst>
                    <a:outerShdw blurRad="38100" dist="38100" dir="2700000" algn="tl">
                      <a:srgbClr val="FFFFFF"/>
                    </a:outerShdw>
                  </a:effectLst>
                </a:rPr>
                <a:t>	Fuentes de Información</a:t>
              </a:r>
            </a:p>
            <a:p>
              <a:pPr marL="457200" indent="-457200" algn="l" defTabSz="822325">
                <a:lnSpc>
                  <a:spcPct val="90000"/>
                </a:lnSpc>
                <a:spcBef>
                  <a:spcPct val="40000"/>
                </a:spcBef>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5.	</a:t>
              </a:r>
              <a:r>
                <a:rPr lang="es-ES_tradnl" sz="1800" b="1" dirty="0">
                  <a:effectLst>
                    <a:outerShdw blurRad="38100" dist="38100" dir="2700000" algn="tl">
                      <a:srgbClr val="FFFFFF"/>
                    </a:outerShdw>
                  </a:effectLst>
                </a:rPr>
                <a:t>	Diseño y prueba del Cuestionario</a:t>
              </a:r>
            </a:p>
            <a:p>
              <a:pPr marL="457200" indent="-457200" algn="l" defTabSz="822325">
                <a:lnSpc>
                  <a:spcPct val="90000"/>
                </a:lnSpc>
                <a:spcBef>
                  <a:spcPct val="40000"/>
                </a:spcBef>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6.	</a:t>
              </a:r>
              <a:r>
                <a:rPr lang="es-ES_tradnl" sz="1800" b="1" dirty="0">
                  <a:effectLst>
                    <a:outerShdw blurRad="38100" dist="38100" dir="2700000" algn="tl">
                      <a:srgbClr val="FFFFFF"/>
                    </a:outerShdw>
                  </a:effectLst>
                </a:rPr>
                <a:t>	Trabajo de Campo</a:t>
              </a:r>
            </a:p>
            <a:p>
              <a:pPr marL="457200" indent="-457200" algn="l" defTabSz="822325">
                <a:lnSpc>
                  <a:spcPct val="90000"/>
                </a:lnSpc>
                <a:spcBef>
                  <a:spcPct val="40000"/>
                </a:spcBef>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7.	</a:t>
              </a:r>
              <a:r>
                <a:rPr lang="es-ES_tradnl" sz="1800" b="1" dirty="0">
                  <a:effectLst>
                    <a:outerShdw blurRad="38100" dist="38100" dir="2700000" algn="tl">
                      <a:srgbClr val="FFFFFF"/>
                    </a:outerShdw>
                  </a:effectLst>
                </a:rPr>
                <a:t>	Diseño y Cálculo de la Muestra</a:t>
              </a:r>
            </a:p>
            <a:p>
              <a:pPr marL="457200" indent="-457200" algn="l" defTabSz="822325">
                <a:lnSpc>
                  <a:spcPct val="90000"/>
                </a:lnSpc>
                <a:spcBef>
                  <a:spcPct val="40000"/>
                </a:spcBef>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8.	</a:t>
              </a:r>
              <a:r>
                <a:rPr lang="es-ES_tradnl" sz="1800" b="1" dirty="0">
                  <a:effectLst>
                    <a:outerShdw blurRad="38100" dist="38100" dir="2700000" algn="tl">
                      <a:srgbClr val="FFFFFF"/>
                    </a:outerShdw>
                  </a:effectLst>
                </a:rPr>
                <a:t>	Análisis Estadístico</a:t>
              </a:r>
            </a:p>
            <a:p>
              <a:pPr marL="457200" indent="-457200" algn="l" defTabSz="822325">
                <a:lnSpc>
                  <a:spcPct val="90000"/>
                </a:lnSpc>
                <a:spcBef>
                  <a:spcPct val="40000"/>
                </a:spcBef>
                <a:tabLst>
                  <a:tab pos="666750" algn="l"/>
                  <a:tab pos="1241425" algn="l"/>
                </a:tabLst>
              </a:pPr>
              <a:r>
                <a:rPr lang="es-ES_tradnl" sz="1800" b="1" dirty="0">
                  <a:effectLst>
                    <a:outerShdw blurRad="38100" dist="38100" dir="2700000" algn="tl">
                      <a:srgbClr val="FFFFFF"/>
                    </a:outerShdw>
                  </a:effectLst>
                </a:rPr>
                <a:t>	</a:t>
              </a:r>
              <a:r>
                <a:rPr lang="es-ES_tradnl" sz="1800" b="1" dirty="0">
                  <a:solidFill>
                    <a:schemeClr val="bg1"/>
                  </a:solidFill>
                  <a:effectLst>
                    <a:outerShdw blurRad="38100" dist="38100" dir="2700000" algn="tl">
                      <a:srgbClr val="000000"/>
                    </a:outerShdw>
                  </a:effectLst>
                </a:rPr>
                <a:t>9.</a:t>
              </a:r>
              <a:r>
                <a:rPr lang="es-ES_tradnl" sz="1800" b="1" dirty="0">
                  <a:effectLst>
                    <a:outerShdw blurRad="38100" dist="38100" dir="2700000" algn="tl">
                      <a:srgbClr val="FFFFFF"/>
                    </a:outerShdw>
                  </a:effectLst>
                </a:rPr>
                <a:t> 	Conclusiones y Recomendaciones</a:t>
              </a:r>
            </a:p>
            <a:p>
              <a:pPr marL="457200" indent="-457200" algn="l" defTabSz="822325">
                <a:lnSpc>
                  <a:spcPct val="90000"/>
                </a:lnSpc>
                <a:spcBef>
                  <a:spcPct val="40000"/>
                </a:spcBef>
                <a:tabLst>
                  <a:tab pos="666750" algn="l"/>
                  <a:tab pos="1241425" algn="l"/>
                </a:tabLst>
              </a:pPr>
              <a:r>
                <a:rPr lang="es-ES_tradnl" sz="1800" b="1" dirty="0">
                  <a:effectLst>
                    <a:outerShdw blurRad="38100" dist="38100" dir="2700000" algn="tl">
                      <a:srgbClr val="FFFFFF"/>
                    </a:outerShdw>
                  </a:effectLst>
                </a:rPr>
                <a:t>	</a:t>
              </a:r>
            </a:p>
          </p:txBody>
        </p:sp>
      </p:grpSp>
      <p:sp>
        <p:nvSpPr>
          <p:cNvPr id="2476038" name="Rectangle 6"/>
          <p:cNvSpPr>
            <a:spLocks noGrp="1" noChangeArrowheads="1"/>
          </p:cNvSpPr>
          <p:nvPr>
            <p:ph type="title"/>
          </p:nvPr>
        </p:nvSpPr>
        <p:spPr>
          <a:xfrm>
            <a:off x="1262063" y="114300"/>
            <a:ext cx="3606800" cy="1143000"/>
          </a:xfrm>
          <a:noFill/>
          <a:ln/>
        </p:spPr>
        <p:txBody>
          <a:bodyPr lIns="91440" tIns="45720" rIns="91440" bIns="45720" anchor="ctr"/>
          <a:lstStyle/>
          <a:p>
            <a:r>
              <a:rPr lang="es-ES_tradnl" sz="3200"/>
              <a:t>Índice General</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Marcador de número de diapositiva"/>
          <p:cNvSpPr>
            <a:spLocks noGrp="1"/>
          </p:cNvSpPr>
          <p:nvPr>
            <p:ph type="sldNum" sz="quarter" idx="11"/>
          </p:nvPr>
        </p:nvSpPr>
        <p:spPr/>
        <p:txBody>
          <a:bodyPr/>
          <a:lstStyle/>
          <a:p>
            <a:fld id="{9B1867B5-1FAD-4BA5-9329-0D3432F43854}" type="slidenum">
              <a:rPr lang="zh-SG" altLang="en-US"/>
              <a:pPr/>
              <a:t>30</a:t>
            </a:fld>
            <a:r>
              <a:rPr lang="en-US" altLang="zh-SG"/>
              <a:t/>
            </a:r>
            <a:br>
              <a:rPr lang="en-US" altLang="zh-SG"/>
            </a:br>
            <a:endParaRPr lang="en-US" altLang="zh-SG" sz="800"/>
          </a:p>
        </p:txBody>
      </p:sp>
      <p:sp>
        <p:nvSpPr>
          <p:cNvPr id="2490383" name="Rectangle 15"/>
          <p:cNvSpPr>
            <a:spLocks noGrp="1" noChangeArrowheads="1"/>
          </p:cNvSpPr>
          <p:nvPr>
            <p:ph type="title"/>
          </p:nvPr>
        </p:nvSpPr>
        <p:spPr/>
        <p:txBody>
          <a:bodyPr/>
          <a:lstStyle/>
          <a:p>
            <a:r>
              <a:rPr lang="es-ES"/>
              <a:t>Características de la Población a estudiar</a:t>
            </a:r>
          </a:p>
        </p:txBody>
      </p:sp>
      <p:pic>
        <p:nvPicPr>
          <p:cNvPr id="2490372"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998913" y="1303338"/>
            <a:ext cx="5907087" cy="4989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490395" name="Group 27"/>
          <p:cNvGraphicFramePr>
            <a:graphicFrameLocks noGrp="1"/>
          </p:cNvGraphicFramePr>
          <p:nvPr>
            <p:ph idx="1"/>
          </p:nvPr>
        </p:nvGraphicFramePr>
        <p:xfrm>
          <a:off x="231775" y="1308100"/>
          <a:ext cx="3917950" cy="5292725"/>
        </p:xfrm>
        <a:graphic>
          <a:graphicData uri="http://schemas.openxmlformats.org/drawingml/2006/table">
            <a:tbl>
              <a:tblPr/>
              <a:tblGrid>
                <a:gridCol w="3917950"/>
              </a:tblGrid>
              <a:tr h="5292725">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800" b="1" i="0" u="sng" strike="noStrike" cap="none" normalizeH="0" baseline="0" smtClean="0">
                          <a:ln>
                            <a:noFill/>
                          </a:ln>
                          <a:solidFill>
                            <a:schemeClr val="tx1"/>
                          </a:solidFill>
                          <a:effectLst/>
                          <a:latin typeface="Times New Roman" pitchFamily="18" charset="0"/>
                          <a:cs typeface="Times New Roman" pitchFamily="18" charset="0"/>
                        </a:rPr>
                        <a:t>Cantón Esmeraldas</a:t>
                      </a:r>
                    </a:p>
                    <a:p>
                      <a:pPr marL="228600" marR="0" lvl="0" indent="-228600" algn="ctr" defTabSz="914400" rtl="0" eaLnBrk="0" fontAlgn="base" latinLnBrk="0" hangingPunct="0">
                        <a:lnSpc>
                          <a:spcPct val="100000"/>
                        </a:lnSpc>
                        <a:spcBef>
                          <a:spcPct val="0"/>
                        </a:spcBef>
                        <a:spcAft>
                          <a:spcPct val="0"/>
                        </a:spcAft>
                        <a:buClrTx/>
                        <a:buSzTx/>
                        <a:buFontTx/>
                        <a:buNone/>
                        <a:tabLst/>
                      </a:pPr>
                      <a:endParaRPr kumimoji="0" lang="es-ES" sz="1800" b="1" i="0" u="sng"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cs typeface="Times New Roman" pitchFamily="18" charset="0"/>
                        </a:rPr>
                        <a:t>Comprende las siguientes parroquias:</a:t>
                      </a:r>
                    </a:p>
                    <a:p>
                      <a:pPr marL="228600" marR="0" lvl="0" indent="-22860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ESMERALDAS, CABECERA CANTONAL Y CAPITAL PROVINCIAL</a:t>
                      </a:r>
                    </a:p>
                    <a:p>
                      <a:pPr marL="228600" marR="0" lvl="0" indent="-22860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Times New Roman" pitchFamily="18" charset="0"/>
                          <a:cs typeface="Times New Roman" pitchFamily="18" charset="0"/>
                        </a:rPr>
                        <a:t>PARROQUIAS URBANAS:</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BARTOLOME RUIZ CESAR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FRANCO CARRION</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ESMERALDAS</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LUIS TELLO  (LAS PALMAS)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5 DE AGOSTO</a:t>
                      </a:r>
                    </a:p>
                    <a:p>
                      <a:pPr marL="228600" marR="0" lvl="0" indent="-228600" algn="just"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smtClean="0">
                          <a:ln>
                            <a:noFill/>
                          </a:ln>
                          <a:solidFill>
                            <a:schemeClr val="tx1"/>
                          </a:solidFill>
                          <a:effectLst/>
                          <a:latin typeface="Times New Roman" pitchFamily="18" charset="0"/>
                          <a:cs typeface="Times New Roman" pitchFamily="18" charset="0"/>
                        </a:rPr>
                        <a:t>PARROQUIAS RURALES:</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CAMARONES (CAB. EN MAJUA SAN VICENTE)</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SAN MATEO</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CRNEL. CARLOS CONCHA TORRES</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TABIAZO  (CAB.EN HUELE)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TACHINA</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CHINCA</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VUELTA LARGA</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chemeClr val="tx1"/>
                          </a:solidFill>
                          <a:effectLst/>
                          <a:latin typeface="Times New Roman" pitchFamily="18" charset="0"/>
                          <a:cs typeface="Times New Roman" pitchFamily="18" charset="0"/>
                        </a:rPr>
                        <a:t>Con una población de: 157.792</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4 Marcador de número de diapositiva"/>
          <p:cNvSpPr>
            <a:spLocks noGrp="1"/>
          </p:cNvSpPr>
          <p:nvPr>
            <p:ph type="sldNum" sz="quarter" idx="11"/>
          </p:nvPr>
        </p:nvSpPr>
        <p:spPr/>
        <p:txBody>
          <a:bodyPr/>
          <a:lstStyle/>
          <a:p>
            <a:fld id="{CDEAC7F3-A30B-4A5C-AF5F-E95AAFFF535E}" type="slidenum">
              <a:rPr lang="zh-SG" altLang="en-US"/>
              <a:pPr/>
              <a:t>31</a:t>
            </a:fld>
            <a:r>
              <a:rPr lang="en-US" altLang="zh-SG"/>
              <a:t/>
            </a:r>
            <a:br>
              <a:rPr lang="en-US" altLang="zh-SG"/>
            </a:br>
            <a:endParaRPr lang="en-US" altLang="zh-SG" sz="800"/>
          </a:p>
        </p:txBody>
      </p:sp>
      <p:sp>
        <p:nvSpPr>
          <p:cNvPr id="2487298" name="Rectangle 2"/>
          <p:cNvSpPr>
            <a:spLocks noGrp="1" noChangeArrowheads="1"/>
          </p:cNvSpPr>
          <p:nvPr>
            <p:ph type="title"/>
          </p:nvPr>
        </p:nvSpPr>
        <p:spPr/>
        <p:txBody>
          <a:bodyPr/>
          <a:lstStyle/>
          <a:p>
            <a:r>
              <a:rPr lang="es-ES"/>
              <a:t>Características de la ciudad de Esmeraldas</a:t>
            </a:r>
          </a:p>
        </p:txBody>
      </p:sp>
      <p:graphicFrame>
        <p:nvGraphicFramePr>
          <p:cNvPr id="2487611" name="Group 315"/>
          <p:cNvGraphicFramePr>
            <a:graphicFrameLocks noGrp="1"/>
          </p:cNvGraphicFramePr>
          <p:nvPr>
            <p:ph idx="1"/>
          </p:nvPr>
        </p:nvGraphicFramePr>
        <p:xfrm>
          <a:off x="493713" y="1219200"/>
          <a:ext cx="8497887" cy="5181600"/>
        </p:xfrm>
        <a:graphic>
          <a:graphicData uri="http://schemas.openxmlformats.org/drawingml/2006/table">
            <a:tbl>
              <a:tblPr/>
              <a:tblGrid>
                <a:gridCol w="4176712"/>
                <a:gridCol w="2578100"/>
                <a:gridCol w="1743075"/>
              </a:tblGrid>
              <a:tr h="255588">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(habitantes)</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96.567</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 hombres</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50.253</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 mujeres</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46.314</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 menores a 1 año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1.397</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- 1 a 9 años</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17.839</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- 10 a 14 años</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11.456</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- 15 a 29 años</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26.915</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- 30 a 49 años</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22.662</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- 50 a 64 años</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8.760</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 de 65 y más años</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7.538</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afroecuatoriana</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28.91</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indígena</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31.31</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mestiza</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26.92</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Población Blanca</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Número</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26.58</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Índice de feminidad</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(mujeres</a:t>
                      </a:r>
                      <a:endParaRPr kumimoji="0" lang="es-ES" sz="2800" b="0" i="0" u="none" strike="noStrike" cap="none" normalizeH="0" baseline="0" smtClean="0">
                        <a:ln>
                          <a:noFill/>
                        </a:ln>
                        <a:solidFill>
                          <a:schemeClr val="tx1"/>
                        </a:solidFill>
                        <a:effectLst/>
                        <a:latin typeface="Times New Roman" pitchFamily="18"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c/100 hombres)</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108.5</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     Proporción de mujeres</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%(población total)</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cs typeface="Times New Roman" pitchFamily="18" charset="0"/>
                        </a:rPr>
                        <a:t>52.04</a:t>
                      </a:r>
                      <a:endParaRPr kumimoji="0" lang="es-ES" sz="5400" b="0" i="0" u="none" strike="noStrike" cap="none" normalizeH="0" baseline="0" smtClean="0">
                        <a:ln>
                          <a:noFill/>
                        </a:ln>
                        <a:solidFill>
                          <a:schemeClr val="tx1"/>
                        </a:solidFill>
                        <a:effectLst/>
                        <a:latin typeface="Times New Roman" pitchFamily="18"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4580A3B9-B792-474E-8088-468A81F558ED}" type="slidenum">
              <a:rPr lang="zh-SG" altLang="en-US"/>
              <a:pPr/>
              <a:t>32</a:t>
            </a:fld>
            <a:r>
              <a:rPr lang="en-US" altLang="zh-SG"/>
              <a:t/>
            </a:r>
            <a:br>
              <a:rPr lang="en-US" altLang="zh-SG"/>
            </a:br>
            <a:endParaRPr lang="en-US" altLang="zh-SG" sz="800"/>
          </a:p>
        </p:txBody>
      </p:sp>
      <p:sp>
        <p:nvSpPr>
          <p:cNvPr id="2493442" name="Rectangle 2"/>
          <p:cNvSpPr>
            <a:spLocks noGrp="1" noChangeArrowheads="1"/>
          </p:cNvSpPr>
          <p:nvPr>
            <p:ph type="title"/>
          </p:nvPr>
        </p:nvSpPr>
        <p:spPr/>
        <p:txBody>
          <a:bodyPr/>
          <a:lstStyle/>
          <a:p>
            <a:r>
              <a:rPr lang="es-ES"/>
              <a:t>El grupo objetivo dentro de la ciudad de Esmeraldas es de 52.181 habitantes con la siguiente distribución:</a:t>
            </a:r>
          </a:p>
        </p:txBody>
      </p:sp>
      <p:pic>
        <p:nvPicPr>
          <p:cNvPr id="24934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8" y="1042988"/>
            <a:ext cx="8986837"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4 Marcador de número de diapositiva"/>
          <p:cNvSpPr>
            <a:spLocks noGrp="1"/>
          </p:cNvSpPr>
          <p:nvPr>
            <p:ph type="sldNum" sz="quarter" idx="11"/>
          </p:nvPr>
        </p:nvSpPr>
        <p:spPr/>
        <p:txBody>
          <a:bodyPr/>
          <a:lstStyle/>
          <a:p>
            <a:fld id="{6E3D2FBE-A144-4AD7-BA78-83690459970C}" type="slidenum">
              <a:rPr lang="zh-SG" altLang="en-US"/>
              <a:pPr/>
              <a:t>33</a:t>
            </a:fld>
            <a:r>
              <a:rPr lang="en-US" altLang="zh-SG"/>
              <a:t/>
            </a:r>
            <a:br>
              <a:rPr lang="en-US" altLang="zh-SG"/>
            </a:br>
            <a:endParaRPr lang="en-US" altLang="zh-SG" sz="800"/>
          </a:p>
        </p:txBody>
      </p:sp>
      <p:sp>
        <p:nvSpPr>
          <p:cNvPr id="2494670" name="Rectangle 206"/>
          <p:cNvSpPr>
            <a:spLocks noGrp="1" noChangeArrowheads="1"/>
          </p:cNvSpPr>
          <p:nvPr>
            <p:ph type="title"/>
          </p:nvPr>
        </p:nvSpPr>
        <p:spPr/>
        <p:txBody>
          <a:bodyPr/>
          <a:lstStyle/>
          <a:p>
            <a:r>
              <a:rPr lang="es-ES" sz="1600"/>
              <a:t>Luego de no considerar las zonas peligrosas, y ubicar al grupo de edad objetivo,  la población a considerar en la ciudad de Esmeraldas es de 35.323, con la siguiente distribución:</a:t>
            </a:r>
          </a:p>
        </p:txBody>
      </p:sp>
      <p:graphicFrame>
        <p:nvGraphicFramePr>
          <p:cNvPr id="2494992" name="Group 528"/>
          <p:cNvGraphicFramePr>
            <a:graphicFrameLocks noGrp="1"/>
          </p:cNvGraphicFramePr>
          <p:nvPr>
            <p:ph idx="1"/>
          </p:nvPr>
        </p:nvGraphicFramePr>
        <p:xfrm>
          <a:off x="588963" y="1871663"/>
          <a:ext cx="8861425" cy="4376740"/>
        </p:xfrm>
        <a:graphic>
          <a:graphicData uri="http://schemas.openxmlformats.org/drawingml/2006/table">
            <a:tbl>
              <a:tblPr/>
              <a:tblGrid>
                <a:gridCol w="1970087"/>
                <a:gridCol w="2320925"/>
                <a:gridCol w="1362075"/>
                <a:gridCol w="2022475"/>
                <a:gridCol w="1185863"/>
              </a:tblGrid>
              <a:tr h="585788">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Grupo de</a:t>
                      </a:r>
                      <a:endParaRPr kumimoji="0" lang="es-E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edad</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Después de filtrar</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C"/>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Antes de filtrar</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C"/>
                    </a:p>
                  </a:txBody>
                  <a:tcPr/>
                </a:tc>
              </a:tr>
              <a:tr h="468313">
                <a:tc vMerge="1">
                  <a:txBody>
                    <a:bodyPr/>
                    <a:lstStyle/>
                    <a:p>
                      <a:endParaRPr lang="es-EC"/>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población</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población</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18-19</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2587</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7.3</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3898</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7.5</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20-25</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7240</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20.5</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10835</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20.8</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26-30</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4756</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13.5</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6954</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13.3</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31-40</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8307</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23.5</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12265</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23.5</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41-50</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6699</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19.0</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9789</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18.8</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51-60</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4199</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11.9</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6178</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11.8</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61-65</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1535</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4.3</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2262</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4.3</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Total</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35323</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100.0</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52181</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smtClean="0">
                          <a:ln>
                            <a:noFill/>
                          </a:ln>
                          <a:solidFill>
                            <a:schemeClr val="tx1"/>
                          </a:solidFill>
                          <a:effectLst/>
                          <a:latin typeface="Courier"/>
                          <a:cs typeface="Times New Roman" pitchFamily="18" charset="0"/>
                        </a:rPr>
                        <a:t>100.0</a:t>
                      </a:r>
                      <a:endParaRPr kumimoji="0" lang="es-ES" sz="2000" b="0" i="0" u="none" strike="noStrike" cap="none" normalizeH="0" baseline="0" smtClean="0">
                        <a:ln>
                          <a:noFill/>
                        </a:ln>
                        <a:solidFill>
                          <a:schemeClr val="tx1"/>
                        </a:solidFill>
                        <a:effectLst/>
                        <a:latin typeface="Times New Roman"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 Marcador de número de diapositiva"/>
          <p:cNvSpPr>
            <a:spLocks noGrp="1"/>
          </p:cNvSpPr>
          <p:nvPr>
            <p:ph type="sldNum" sz="quarter" idx="11"/>
          </p:nvPr>
        </p:nvSpPr>
        <p:spPr/>
        <p:txBody>
          <a:bodyPr/>
          <a:lstStyle/>
          <a:p>
            <a:fld id="{13DEA029-59D4-4FF8-824D-BBC228F4966B}" type="slidenum">
              <a:rPr lang="zh-SG" altLang="en-US"/>
              <a:pPr/>
              <a:t>34</a:t>
            </a:fld>
            <a:r>
              <a:rPr lang="en-US" altLang="zh-SG"/>
              <a:t/>
            </a:r>
            <a:br>
              <a:rPr lang="en-US" altLang="zh-SG"/>
            </a:br>
            <a:endParaRPr lang="en-US" altLang="zh-SG" sz="800"/>
          </a:p>
        </p:txBody>
      </p:sp>
      <p:sp>
        <p:nvSpPr>
          <p:cNvPr id="2497538" name="Rectangle 2"/>
          <p:cNvSpPr>
            <a:spLocks noGrp="1" noChangeArrowheads="1"/>
          </p:cNvSpPr>
          <p:nvPr>
            <p:ph type="title"/>
          </p:nvPr>
        </p:nvSpPr>
        <p:spPr/>
        <p:txBody>
          <a:bodyPr/>
          <a:lstStyle/>
          <a:p>
            <a:r>
              <a:rPr lang="es-EC"/>
              <a:t>Tamaño de la muestra</a:t>
            </a:r>
            <a:br>
              <a:rPr lang="es-EC"/>
            </a:br>
            <a:endParaRPr lang="es-ES" b="0">
              <a:solidFill>
                <a:schemeClr val="tx1"/>
              </a:solidFill>
            </a:endParaRPr>
          </a:p>
        </p:txBody>
      </p:sp>
      <p:sp>
        <p:nvSpPr>
          <p:cNvPr id="2497546" name="Rectangle 10"/>
          <p:cNvSpPr>
            <a:spLocks noChangeArrowheads="1"/>
          </p:cNvSpPr>
          <p:nvPr/>
        </p:nvSpPr>
        <p:spPr bwMode="auto">
          <a:xfrm>
            <a:off x="674688" y="1185863"/>
            <a:ext cx="8351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s-ES" sz="2000">
                <a:latin typeface="Times New Roman" pitchFamily="18" charset="0"/>
                <a:cs typeface="Times New Roman" pitchFamily="18" charset="0"/>
              </a:rPr>
              <a:t>La fórmula utilizada es la correspondiente para la estimación de una proporción</a:t>
            </a:r>
            <a:r>
              <a:rPr lang="es-ES" sz="2000" baseline="30000">
                <a:latin typeface="Times New Roman" pitchFamily="18" charset="0"/>
                <a:cs typeface="Times New Roman" pitchFamily="18" charset="0"/>
                <a:hlinkClick r:id="" action="ppaction://noaction"/>
              </a:rPr>
              <a:t>[1]</a:t>
            </a:r>
            <a:r>
              <a:rPr lang="es-ES" sz="2000">
                <a:latin typeface="Times New Roman" pitchFamily="18" charset="0"/>
                <a:cs typeface="Times New Roman" pitchFamily="18" charset="0"/>
              </a:rPr>
              <a:t>:</a:t>
            </a:r>
            <a:endParaRPr lang="es-ES" sz="4000">
              <a:latin typeface="Times New Roman" pitchFamily="18" charset="0"/>
            </a:endParaRPr>
          </a:p>
        </p:txBody>
      </p:sp>
      <p:graphicFrame>
        <p:nvGraphicFramePr>
          <p:cNvPr id="2497545" name="Object 9"/>
          <p:cNvGraphicFramePr>
            <a:graphicFrameLocks noChangeAspect="1"/>
          </p:cNvGraphicFramePr>
          <p:nvPr/>
        </p:nvGraphicFramePr>
        <p:xfrm>
          <a:off x="3173413" y="1838325"/>
          <a:ext cx="3717925" cy="1751013"/>
        </p:xfrm>
        <a:graphic>
          <a:graphicData uri="http://schemas.openxmlformats.org/presentationml/2006/ole">
            <mc:AlternateContent xmlns:mc="http://schemas.openxmlformats.org/markup-compatibility/2006">
              <mc:Choice xmlns:v="urn:schemas-microsoft-com:vml" Requires="v">
                <p:oleObj spid="_x0000_s2497711" name="Ecuación" r:id="rId3" imgW="1320800" imgH="647700" progId="Equation.3">
                  <p:embed/>
                </p:oleObj>
              </mc:Choice>
              <mc:Fallback>
                <p:oleObj name="Ecuación" r:id="rId3" imgW="1320800" imgH="6477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413" y="1838325"/>
                        <a:ext cx="3717925" cy="175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97547" name="Rectangle 11"/>
          <p:cNvSpPr>
            <a:spLocks noChangeArrowheads="1"/>
          </p:cNvSpPr>
          <p:nvPr/>
        </p:nvSpPr>
        <p:spPr bwMode="auto">
          <a:xfrm>
            <a:off x="6108700" y="3589338"/>
            <a:ext cx="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l"/>
            <a:r>
              <a:rPr lang="es-ES" sz="900">
                <a:latin typeface="Times New Roman" pitchFamily="18" charset="0"/>
              </a:rPr>
              <a:t/>
            </a:r>
            <a:br>
              <a:rPr lang="es-ES" sz="900">
                <a:latin typeface="Times New Roman" pitchFamily="18" charset="0"/>
              </a:rPr>
            </a:br>
            <a:endParaRPr lang="es-ES" sz="2400">
              <a:latin typeface="Times New Roman" pitchFamily="18" charset="0"/>
            </a:endParaRPr>
          </a:p>
        </p:txBody>
      </p:sp>
      <p:sp>
        <p:nvSpPr>
          <p:cNvPr id="2497549" name="Rectangle 13"/>
          <p:cNvSpPr>
            <a:spLocks noChangeArrowheads="1"/>
          </p:cNvSpPr>
          <p:nvPr/>
        </p:nvSpPr>
        <p:spPr bwMode="auto">
          <a:xfrm>
            <a:off x="765175" y="6116638"/>
            <a:ext cx="60880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just">
              <a:buFont typeface="Symbol" pitchFamily="18" charset="2"/>
              <a:buChar char=""/>
              <a:tabLst>
                <a:tab pos="457200" algn="l"/>
              </a:tabLst>
            </a:pPr>
            <a:r>
              <a:rPr lang="es-EC" sz="1200" baseline="30000">
                <a:latin typeface="Times New Roman" pitchFamily="18" charset="0"/>
                <a:cs typeface="Times New Roman" pitchFamily="18" charset="0"/>
                <a:hlinkClick r:id="" action="ppaction://noaction"/>
              </a:rPr>
              <a:t>[1]</a:t>
            </a:r>
            <a:r>
              <a:rPr lang="es-EC" sz="1200">
                <a:latin typeface="Times New Roman" pitchFamily="18" charset="0"/>
                <a:cs typeface="Times New Roman" pitchFamily="18" charset="0"/>
              </a:rPr>
              <a:t> </a:t>
            </a:r>
            <a:r>
              <a:rPr lang="es-EC">
                <a:latin typeface="Times New Roman" pitchFamily="18" charset="0"/>
                <a:cs typeface="Times New Roman" pitchFamily="18" charset="0"/>
              </a:rPr>
              <a:t>Cochran Wiliam G. “Técnicas de Muestreo”, Edit. </a:t>
            </a:r>
            <a:r>
              <a:rPr lang="es-ES">
                <a:latin typeface="Times New Roman" pitchFamily="18" charset="0"/>
                <a:cs typeface="Times New Roman" pitchFamily="18" charset="0"/>
              </a:rPr>
              <a:t>Continental S.A., México 1980</a:t>
            </a:r>
            <a:endParaRPr lang="es-ES" sz="2800">
              <a:latin typeface="Times New Roman" pitchFamily="18" charset="0"/>
            </a:endParaRPr>
          </a:p>
        </p:txBody>
      </p:sp>
      <p:sp>
        <p:nvSpPr>
          <p:cNvPr id="2497550" name="Text Box 14"/>
          <p:cNvSpPr txBox="1">
            <a:spLocks noChangeArrowheads="1"/>
          </p:cNvSpPr>
          <p:nvPr/>
        </p:nvSpPr>
        <p:spPr bwMode="auto">
          <a:xfrm>
            <a:off x="1728788" y="2452688"/>
            <a:ext cx="13795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sz="4400" i="1">
                <a:latin typeface="Blackadder ITC" pitchFamily="82" charset="0"/>
              </a:rPr>
              <a:t>n=</a:t>
            </a:r>
          </a:p>
        </p:txBody>
      </p:sp>
      <p:graphicFrame>
        <p:nvGraphicFramePr>
          <p:cNvPr id="2497708" name="Group 172"/>
          <p:cNvGraphicFramePr>
            <a:graphicFrameLocks noGrp="1"/>
          </p:cNvGraphicFramePr>
          <p:nvPr>
            <p:ph idx="1"/>
          </p:nvPr>
        </p:nvGraphicFramePr>
        <p:xfrm>
          <a:off x="839788" y="3802063"/>
          <a:ext cx="8310562" cy="1967868"/>
        </p:xfrm>
        <a:graphic>
          <a:graphicData uri="http://schemas.openxmlformats.org/drawingml/2006/table">
            <a:tbl>
              <a:tblPr/>
              <a:tblGrid>
                <a:gridCol w="1947862"/>
                <a:gridCol w="700088"/>
                <a:gridCol w="5662612"/>
              </a:tblGrid>
              <a:tr h="233363">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Símbolo</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Valor</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Interpretación</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35.323</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Población a considerar</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Confianza</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0.95</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Nivel de confianza establecido</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Z</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1.96</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Fractil normal equivalente a la confianza requerida</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0.5</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Proporción de participación estimada</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0.049</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Nivel de error admisible</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396</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Tamaño muestral</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+tasa de rechazo</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455</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Incremento debido a no respuestas</a:t>
                      </a:r>
                      <a:endParaRPr kumimoji="0" lang="es-ES" sz="3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E05926B7-13F6-42E9-9FC4-81FACEC68195}" type="slidenum">
              <a:rPr lang="zh-SG" altLang="en-US"/>
              <a:pPr/>
              <a:t>35</a:t>
            </a:fld>
            <a:r>
              <a:rPr lang="en-US" altLang="zh-SG"/>
              <a:t/>
            </a:r>
            <a:br>
              <a:rPr lang="en-US" altLang="zh-SG"/>
            </a:br>
            <a:endParaRPr lang="en-US" altLang="zh-SG" sz="800"/>
          </a:p>
        </p:txBody>
      </p:sp>
      <p:sp>
        <p:nvSpPr>
          <p:cNvPr id="2498562" name="Rectangle 2"/>
          <p:cNvSpPr>
            <a:spLocks noGrp="1" noChangeArrowheads="1"/>
          </p:cNvSpPr>
          <p:nvPr>
            <p:ph type="title"/>
          </p:nvPr>
        </p:nvSpPr>
        <p:spPr/>
        <p:txBody>
          <a:bodyPr/>
          <a:lstStyle/>
          <a:p>
            <a:r>
              <a:rPr lang="es-ES"/>
              <a:t>Consideraciones Importantes:</a:t>
            </a:r>
          </a:p>
        </p:txBody>
      </p:sp>
      <p:sp>
        <p:nvSpPr>
          <p:cNvPr id="2498563" name="Rectangle 3"/>
          <p:cNvSpPr>
            <a:spLocks noGrp="1" noChangeArrowheads="1"/>
          </p:cNvSpPr>
          <p:nvPr>
            <p:ph type="body" idx="1"/>
          </p:nvPr>
        </p:nvSpPr>
        <p:spPr>
          <a:xfrm>
            <a:off x="385763" y="1204913"/>
            <a:ext cx="9064625" cy="5043487"/>
          </a:xfrm>
        </p:spPr>
        <p:txBody>
          <a:bodyPr/>
          <a:lstStyle/>
          <a:p>
            <a:r>
              <a:rPr lang="es-ES"/>
              <a:t>Intervalo de confianza (95%): “Aunque 95% es intervalo de confianza de uso más común en cuyo caso z=1.96, si desea una confianza mayor, quizá 99% sea más apropiado; si se acepta una confianza menor, puede usarse 90%” (Estadística para administración; Berenson, Levine, Krehbiel; Cap.5; pág 285).</a:t>
            </a:r>
          </a:p>
          <a:p>
            <a:endParaRPr lang="es-ES"/>
          </a:p>
          <a:p>
            <a:r>
              <a:rPr lang="es-ES"/>
              <a:t>Proporción (50%): “Cuando no se tiene un conocimiento o estimación previos de la proporción verdadera, p, se debe usar p=0.5 como la manera más conservadora de determinar el tamaño de la muestra. Esto produce el tamaño de la muestra más grande posible pero se obtiene el costo más alto posible del muestreo” (Estadística para administración; Berenson, Levine, Krehbiel; Cap.5; pág 287).</a:t>
            </a:r>
          </a:p>
          <a:p>
            <a:endParaRPr lang="es-ES"/>
          </a:p>
          <a:p>
            <a:r>
              <a:rPr lang="es-ES"/>
              <a:t>Error estimación: (5%): “El tamaño de la muestra que finalmente se tome dependerá de su presupuesto, la importancia económica de la decisiones y la variabilidad de la población. Dos de estos tres aspestos son administrativos, usted debe determinarlos, y sólo el tercero (variabilidad)esta fuera de su control” (Brenda Landy, Inv. Mercados, Naresh Malhotra, cap. 12 , pág 340)</a:t>
            </a:r>
          </a:p>
          <a:p>
            <a:r>
              <a:rPr lang="es-ES"/>
              <a:t>Error estimación:(5%): Lic. Guillermo Candia, profesos MBA.ESPE</a:t>
            </a:r>
          </a:p>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98562"/>
                                        </p:tgtEl>
                                        <p:attrNameLst>
                                          <p:attrName>style.visibility</p:attrName>
                                        </p:attrNameLst>
                                      </p:cBhvr>
                                      <p:to>
                                        <p:strVal val="visible"/>
                                      </p:to>
                                    </p:set>
                                    <p:animEffect transition="in" filter="randombar(horizontal)">
                                      <p:cBhvr>
                                        <p:cTn id="7" dur="600">
                                          <p:stCondLst>
                                            <p:cond delay="0"/>
                                          </p:stCondLst>
                                        </p:cTn>
                                        <p:tgtEl>
                                          <p:spTgt spid="2498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98563">
                                            <p:txEl>
                                              <p:pRg st="0" end="0"/>
                                            </p:txEl>
                                          </p:spTgt>
                                        </p:tgtEl>
                                        <p:attrNameLst>
                                          <p:attrName>style.visibility</p:attrName>
                                        </p:attrNameLst>
                                      </p:cBhvr>
                                      <p:to>
                                        <p:strVal val="visible"/>
                                      </p:to>
                                    </p:set>
                                    <p:animEffect transition="in" filter="randombar(horizontal)">
                                      <p:cBhvr>
                                        <p:cTn id="12" dur="500"/>
                                        <p:tgtEl>
                                          <p:spTgt spid="24985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98563">
                                            <p:txEl>
                                              <p:pRg st="2" end="2"/>
                                            </p:txEl>
                                          </p:spTgt>
                                        </p:tgtEl>
                                        <p:attrNameLst>
                                          <p:attrName>style.visibility</p:attrName>
                                        </p:attrNameLst>
                                      </p:cBhvr>
                                      <p:to>
                                        <p:strVal val="visible"/>
                                      </p:to>
                                    </p:set>
                                    <p:animEffect transition="in" filter="randombar(horizontal)">
                                      <p:cBhvr>
                                        <p:cTn id="17" dur="500"/>
                                        <p:tgtEl>
                                          <p:spTgt spid="2498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98563">
                                            <p:txEl>
                                              <p:pRg st="4" end="4"/>
                                            </p:txEl>
                                          </p:spTgt>
                                        </p:tgtEl>
                                        <p:attrNameLst>
                                          <p:attrName>style.visibility</p:attrName>
                                        </p:attrNameLst>
                                      </p:cBhvr>
                                      <p:to>
                                        <p:strVal val="visible"/>
                                      </p:to>
                                    </p:set>
                                    <p:animEffect transition="in" filter="randombar(horizontal)">
                                      <p:cBhvr>
                                        <p:cTn id="22" dur="500"/>
                                        <p:tgtEl>
                                          <p:spTgt spid="24985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98563">
                                            <p:txEl>
                                              <p:pRg st="5" end="5"/>
                                            </p:txEl>
                                          </p:spTgt>
                                        </p:tgtEl>
                                        <p:attrNameLst>
                                          <p:attrName>style.visibility</p:attrName>
                                        </p:attrNameLst>
                                      </p:cBhvr>
                                      <p:to>
                                        <p:strVal val="visible"/>
                                      </p:to>
                                    </p:set>
                                    <p:animEffect transition="in" filter="randombar(horizontal)">
                                      <p:cBhvr>
                                        <p:cTn id="27" dur="500"/>
                                        <p:tgtEl>
                                          <p:spTgt spid="2498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62" grpId="0"/>
      <p:bldP spid="24985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1"/>
          </p:nvPr>
        </p:nvSpPr>
        <p:spPr/>
        <p:txBody>
          <a:bodyPr/>
          <a:lstStyle/>
          <a:p>
            <a:fld id="{EE115E0D-276A-43D3-B80A-72025B4E3988}" type="slidenum">
              <a:rPr lang="zh-SG" altLang="en-US"/>
              <a:pPr/>
              <a:t>36</a:t>
            </a:fld>
            <a:r>
              <a:rPr lang="en-US" altLang="zh-SG"/>
              <a:t/>
            </a:r>
            <a:br>
              <a:rPr lang="en-US" altLang="zh-SG"/>
            </a:br>
            <a:endParaRPr lang="en-US" altLang="zh-SG" sz="800"/>
          </a:p>
        </p:txBody>
      </p:sp>
      <p:sp>
        <p:nvSpPr>
          <p:cNvPr id="2495490" name="Rectangle 2"/>
          <p:cNvSpPr>
            <a:spLocks noChangeArrowheads="1"/>
          </p:cNvSpPr>
          <p:nvPr/>
        </p:nvSpPr>
        <p:spPr bwMode="auto">
          <a:xfrm>
            <a:off x="1722438" y="1733550"/>
            <a:ext cx="1074737" cy="3959225"/>
          </a:xfrm>
          <a:prstGeom prst="rect">
            <a:avLst/>
          </a:prstGeom>
          <a:solidFill>
            <a:srgbClr val="006699"/>
          </a:solidFill>
          <a:ln>
            <a:noFill/>
          </a:ln>
          <a:effectLst>
            <a:prstShdw prst="shdw17" dist="17961" dir="2700000">
              <a:srgbClr val="0066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495491" name="Rectangle 3"/>
          <p:cNvSpPr>
            <a:spLocks noChangeArrowheads="1"/>
          </p:cNvSpPr>
          <p:nvPr/>
        </p:nvSpPr>
        <p:spPr bwMode="auto">
          <a:xfrm>
            <a:off x="1111250" y="4916488"/>
            <a:ext cx="7594600" cy="419100"/>
          </a:xfrm>
          <a:prstGeom prst="rect">
            <a:avLst/>
          </a:prstGeom>
          <a:solidFill>
            <a:srgbClr val="0099CC"/>
          </a:solidFill>
          <a:ln>
            <a:noFill/>
          </a:ln>
          <a:effectLst>
            <a:prstShdw prst="shdw17" dist="17961" dir="2700000">
              <a:srgbClr val="0099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495492" name="Rectangle 4"/>
          <p:cNvSpPr>
            <a:spLocks noChangeArrowheads="1"/>
          </p:cNvSpPr>
          <p:nvPr/>
        </p:nvSpPr>
        <p:spPr bwMode="auto">
          <a:xfrm>
            <a:off x="1708150" y="2019300"/>
            <a:ext cx="70993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457200" indent="-457200" algn="l" defTabSz="822325">
              <a:lnSpc>
                <a:spcPct val="90000"/>
              </a:lnSpc>
              <a:spcBef>
                <a:spcPct val="40000"/>
              </a:spcBef>
              <a:tabLst>
                <a:tab pos="666750" algn="l"/>
                <a:tab pos="1241425" algn="l"/>
              </a:tabLst>
            </a:pPr>
            <a:r>
              <a:rPr lang="es-ES_tradnl" sz="2400" b="1">
                <a:solidFill>
                  <a:schemeClr val="bg1"/>
                </a:solidFill>
                <a:effectLst>
                  <a:outerShdw blurRad="38100" dist="38100" dir="2700000" algn="tl">
                    <a:srgbClr val="000000"/>
                  </a:outerShdw>
                </a:effectLst>
                <a:latin typeface="Century Gothic" pitchFamily="34" charset="0"/>
              </a:rPr>
              <a:t>	</a:t>
            </a:r>
            <a:r>
              <a:rPr lang="es-ES_tradnl" sz="1800" b="1">
                <a:solidFill>
                  <a:srgbClr val="6699FF"/>
                </a:solidFill>
                <a:effectLst>
                  <a:outerShdw blurRad="38100" dist="38100" dir="2700000" algn="tl">
                    <a:srgbClr val="000000"/>
                  </a:outerShdw>
                </a:effectLst>
              </a:rPr>
              <a:t>	</a:t>
            </a:r>
          </a:p>
          <a:p>
            <a:pPr marL="457200" indent="-457200" algn="l" defTabSz="822325">
              <a:lnSpc>
                <a:spcPct val="90000"/>
              </a:lnSpc>
              <a:spcBef>
                <a:spcPct val="40000"/>
              </a:spcBef>
              <a:buFontTx/>
              <a:buAutoNum type="arabicPeriod"/>
              <a:tabLst>
                <a:tab pos="666750" algn="l"/>
                <a:tab pos="1241425" algn="l"/>
              </a:tabLst>
            </a:pPr>
            <a:r>
              <a:rPr lang="es-ES_tradnl" sz="1800" b="1">
                <a:solidFill>
                  <a:srgbClr val="6699FF"/>
                </a:solidFill>
                <a:effectLst>
                  <a:outerShdw blurRad="38100" dist="38100" dir="2700000" algn="tl">
                    <a:srgbClr val="000000"/>
                  </a:outerShdw>
                </a:effectLst>
              </a:rPr>
              <a:t>		</a:t>
            </a:r>
            <a:r>
              <a:rPr lang="es-ES_tradnl" sz="1800" b="1">
                <a:effectLst>
                  <a:outerShdw blurRad="38100" dist="38100" dir="2700000" algn="tl">
                    <a:srgbClr val="FFFFFF"/>
                  </a:outerShdw>
                </a:effectLst>
              </a:rPr>
              <a:t>Antecedentes	</a:t>
            </a:r>
          </a:p>
          <a:p>
            <a:pPr marL="457200" indent="-457200" algn="l" defTabSz="822325">
              <a:lnSpc>
                <a:spcPct val="90000"/>
              </a:lnSpc>
              <a:spcBef>
                <a:spcPct val="40000"/>
              </a:spcBef>
              <a:buFontTx/>
              <a:buAutoNum type="arabicPeriod"/>
              <a:tabLst>
                <a:tab pos="666750" algn="l"/>
                <a:tab pos="1241425" algn="l"/>
              </a:tabLst>
            </a:pPr>
            <a:r>
              <a:rPr lang="es-ES_tradnl" sz="1800" b="1">
                <a:solidFill>
                  <a:schemeClr val="bg1"/>
                </a:solidFill>
                <a:effectLst>
                  <a:outerShdw blurRad="38100" dist="38100" dir="2700000" algn="tl">
                    <a:srgbClr val="000000"/>
                  </a:outerShdw>
                </a:effectLst>
              </a:rPr>
              <a:t>	</a:t>
            </a:r>
            <a:r>
              <a:rPr lang="es-ES_tradnl" sz="1800" b="1">
                <a:solidFill>
                  <a:srgbClr val="6699FF"/>
                </a:solidFill>
                <a:effectLst>
                  <a:outerShdw blurRad="38100" dist="38100" dir="2700000" algn="tl">
                    <a:srgbClr val="000000"/>
                  </a:outerShdw>
                </a:effectLst>
              </a:rPr>
              <a:t>	</a:t>
            </a:r>
            <a:r>
              <a:rPr lang="es-ES_tradnl" sz="1800" b="1">
                <a:effectLst>
                  <a:outerShdw blurRad="38100" dist="38100" dir="2700000" algn="tl">
                    <a:srgbClr val="FFFFFF"/>
                  </a:outerShdw>
                </a:effectLst>
              </a:rPr>
              <a:t>Definiciones de la Investigación de Mercado</a:t>
            </a:r>
          </a:p>
          <a:p>
            <a:pPr marL="457200" indent="-457200" algn="l" defTabSz="822325">
              <a:lnSpc>
                <a:spcPct val="90000"/>
              </a:lnSpc>
              <a:spcBef>
                <a:spcPct val="40000"/>
              </a:spcBef>
              <a:buFontTx/>
              <a:buAutoNum type="arabicPeriod"/>
              <a:tabLst>
                <a:tab pos="666750" algn="l"/>
                <a:tab pos="1241425" algn="l"/>
              </a:tabLst>
            </a:pP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	Objetivos e Hipótesis</a:t>
            </a:r>
          </a:p>
          <a:p>
            <a:pPr marL="457200" indent="-457200" algn="l" defTabSz="822325">
              <a:lnSpc>
                <a:spcPct val="90000"/>
              </a:lnSpc>
              <a:spcBef>
                <a:spcPct val="40000"/>
              </a:spcBef>
              <a:buFontTx/>
              <a:buAutoNum type="arabicPeriod"/>
              <a:tabLst>
                <a:tab pos="666750" algn="l"/>
                <a:tab pos="1241425" algn="l"/>
              </a:tabLst>
            </a:pP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	Fuentes de Información</a:t>
            </a:r>
          </a:p>
          <a:p>
            <a:pPr marL="457200" indent="-457200" algn="l" defTabSz="822325">
              <a:lnSpc>
                <a:spcPct val="90000"/>
              </a:lnSpc>
              <a:spcBef>
                <a:spcPct val="40000"/>
              </a:spcBef>
              <a:buFontTx/>
              <a:buAutoNum type="arabicPeriod"/>
              <a:tabLst>
                <a:tab pos="666750" algn="l"/>
                <a:tab pos="1241425" algn="l"/>
              </a:tabLst>
            </a:pP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	Diseño y prueba del Cuestionario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Trabajo de Campo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Diseño y Cálculo de la Muestra</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Análisis Estadístico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Conclusiones y Recomendaciones</a:t>
            </a:r>
          </a:p>
          <a:p>
            <a:pPr marL="457200" indent="-457200" algn="l" defTabSz="822325">
              <a:lnSpc>
                <a:spcPct val="90000"/>
              </a:lnSpc>
              <a:spcBef>
                <a:spcPct val="40000"/>
              </a:spcBef>
              <a:tabLst>
                <a:tab pos="666750" algn="l"/>
                <a:tab pos="1241425" algn="l"/>
              </a:tabLst>
            </a:pPr>
            <a:r>
              <a:rPr lang="es-ES_tradnl" sz="1800" b="1">
                <a:effectLst>
                  <a:outerShdw blurRad="38100" dist="38100" dir="2700000" algn="tl">
                    <a:srgbClr val="FFFFFF"/>
                  </a:outerShdw>
                </a:effectLst>
              </a:rPr>
              <a:t>	</a:t>
            </a:r>
          </a:p>
        </p:txBody>
      </p:sp>
      <p:sp>
        <p:nvSpPr>
          <p:cNvPr id="2495493" name="Rectangle 5"/>
          <p:cNvSpPr>
            <a:spLocks noGrp="1" noChangeArrowheads="1"/>
          </p:cNvSpPr>
          <p:nvPr>
            <p:ph type="title"/>
          </p:nvPr>
        </p:nvSpPr>
        <p:spPr>
          <a:xfrm>
            <a:off x="1262063" y="114300"/>
            <a:ext cx="3606800" cy="1143000"/>
          </a:xfrm>
          <a:noFill/>
          <a:ln/>
        </p:spPr>
        <p:txBody>
          <a:bodyPr lIns="91440" tIns="45720" rIns="91440" bIns="45720" anchor="ctr"/>
          <a:lstStyle/>
          <a:p>
            <a:r>
              <a:rPr lang="es-ES_tradnl" sz="3200"/>
              <a:t>Índice General</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número de diapositiva"/>
          <p:cNvSpPr>
            <a:spLocks noGrp="1"/>
          </p:cNvSpPr>
          <p:nvPr>
            <p:ph type="sldNum" sz="quarter" idx="11"/>
          </p:nvPr>
        </p:nvSpPr>
        <p:spPr/>
        <p:txBody>
          <a:bodyPr/>
          <a:lstStyle/>
          <a:p>
            <a:fld id="{13079EFA-DF70-42E0-9ECC-446F672F756C}" type="slidenum">
              <a:rPr lang="zh-SG" altLang="en-US"/>
              <a:pPr/>
              <a:t>37</a:t>
            </a:fld>
            <a:r>
              <a:rPr lang="en-US" altLang="zh-SG"/>
              <a:t/>
            </a:r>
            <a:br>
              <a:rPr lang="en-US" altLang="zh-SG"/>
            </a:br>
            <a:endParaRPr lang="en-US" altLang="zh-SG" sz="800"/>
          </a:p>
        </p:txBody>
      </p:sp>
      <p:sp>
        <p:nvSpPr>
          <p:cNvPr id="2359298" name="Rectangle 2"/>
          <p:cNvSpPr>
            <a:spLocks noGrp="1" noChangeArrowheads="1"/>
          </p:cNvSpPr>
          <p:nvPr>
            <p:ph type="title"/>
          </p:nvPr>
        </p:nvSpPr>
        <p:spPr/>
        <p:txBody>
          <a:bodyPr/>
          <a:lstStyle/>
          <a:p>
            <a:r>
              <a:rPr lang="es-EC"/>
              <a:t>Objetivo 1 Participación Mercado Trans Esmeraldas</a:t>
            </a:r>
            <a:endParaRPr lang="es-ES"/>
          </a:p>
        </p:txBody>
      </p:sp>
      <p:sp>
        <p:nvSpPr>
          <p:cNvPr id="2359309" name="Rectangle 13"/>
          <p:cNvSpPr>
            <a:spLocks noChangeArrowheads="1"/>
          </p:cNvSpPr>
          <p:nvPr/>
        </p:nvSpPr>
        <p:spPr bwMode="auto">
          <a:xfrm>
            <a:off x="0" y="1600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s-EC"/>
          </a:p>
        </p:txBody>
      </p:sp>
      <p:pic>
        <p:nvPicPr>
          <p:cNvPr id="2359314"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2308225"/>
            <a:ext cx="429577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315" name="Text Box 19"/>
          <p:cNvSpPr txBox="1">
            <a:spLocks noChangeArrowheads="1"/>
          </p:cNvSpPr>
          <p:nvPr/>
        </p:nvSpPr>
        <p:spPr bwMode="auto">
          <a:xfrm>
            <a:off x="812800" y="1306513"/>
            <a:ext cx="8288338" cy="549275"/>
          </a:xfrm>
          <a:prstGeom prst="rect">
            <a:avLst/>
          </a:prstGeom>
          <a:solidFill>
            <a:srgbClr val="FFFF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sz="1800"/>
              <a:t>El 47% de la población viajó interprovincialmente en los últimos tres meses (mayo, junio y julio del 2006)</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5 Marcador de número de diapositiva"/>
          <p:cNvSpPr>
            <a:spLocks noGrp="1"/>
          </p:cNvSpPr>
          <p:nvPr>
            <p:ph type="sldNum" sz="quarter" idx="11"/>
          </p:nvPr>
        </p:nvSpPr>
        <p:spPr/>
        <p:txBody>
          <a:bodyPr/>
          <a:lstStyle/>
          <a:p>
            <a:fld id="{BD31E8D3-E9E3-4225-BD99-745507DD8A4C}" type="slidenum">
              <a:rPr lang="zh-SG" altLang="en-US"/>
              <a:pPr/>
              <a:t>38</a:t>
            </a:fld>
            <a:r>
              <a:rPr lang="en-US" altLang="zh-SG"/>
              <a:t/>
            </a:r>
            <a:br>
              <a:rPr lang="en-US" altLang="zh-SG"/>
            </a:br>
            <a:endParaRPr lang="en-US" altLang="zh-SG" sz="800"/>
          </a:p>
        </p:txBody>
      </p:sp>
      <p:sp>
        <p:nvSpPr>
          <p:cNvPr id="2502660" name="Rectangle 4"/>
          <p:cNvSpPr>
            <a:spLocks noGrp="1" noChangeArrowheads="1"/>
          </p:cNvSpPr>
          <p:nvPr>
            <p:ph type="title"/>
          </p:nvPr>
        </p:nvSpPr>
        <p:spPr>
          <a:noFill/>
          <a:ln/>
        </p:spPr>
        <p:txBody>
          <a:bodyPr/>
          <a:lstStyle/>
          <a:p>
            <a:r>
              <a:rPr lang="es-EC"/>
              <a:t>Objetivo 1 Participación Mercado Trans Esmeraldas (frecuencia de viajes)</a:t>
            </a:r>
            <a:endParaRPr lang="es-ES"/>
          </a:p>
        </p:txBody>
      </p:sp>
      <p:pic>
        <p:nvPicPr>
          <p:cNvPr id="2503652" name="Picture 99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77988" y="2597150"/>
            <a:ext cx="6073775" cy="353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511292" name="Group 1468"/>
          <p:cNvGraphicFramePr>
            <a:graphicFrameLocks noGrp="1"/>
          </p:cNvGraphicFramePr>
          <p:nvPr/>
        </p:nvGraphicFramePr>
        <p:xfrm>
          <a:off x="781050" y="1190625"/>
          <a:ext cx="8054975" cy="1344295"/>
        </p:xfrm>
        <a:graphic>
          <a:graphicData uri="http://schemas.openxmlformats.org/drawingml/2006/table">
            <a:tbl>
              <a:tblPr/>
              <a:tblGrid>
                <a:gridCol w="1150938"/>
                <a:gridCol w="1150937"/>
                <a:gridCol w="1150938"/>
                <a:gridCol w="1149350"/>
                <a:gridCol w="1150937"/>
                <a:gridCol w="1150938"/>
                <a:gridCol w="1150937"/>
              </a:tblGrid>
              <a:tr h="612775">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smtClean="0">
                        <a:ln>
                          <a:noFill/>
                        </a:ln>
                        <a:solidFill>
                          <a:schemeClr val="tx1"/>
                        </a:solidFill>
                        <a:effectLst/>
                        <a:latin typeface="Arial"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Viajes</a:t>
                      </a:r>
                    </a:p>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Mínimos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Viajes</a:t>
                      </a:r>
                    </a:p>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Máximos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Mediana</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Moda</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Promedio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Desviación</a:t>
                      </a:r>
                    </a:p>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Estándar</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Número de Veces que han viajado</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30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3.7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r>
                        <a:rPr kumimoji="0" lang="es-ES" sz="1600" b="0" i="0" u="none" strike="noStrike" cap="none" normalizeH="0" baseline="0" smtClean="0">
                          <a:ln>
                            <a:noFill/>
                          </a:ln>
                          <a:solidFill>
                            <a:schemeClr val="tx1"/>
                          </a:solidFill>
                          <a:effectLst/>
                          <a:latin typeface="Arial" pitchFamily="34" charset="0"/>
                        </a:rPr>
                        <a:t>4.2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11293" name="Text Box 1469"/>
          <p:cNvSpPr txBox="1">
            <a:spLocks noChangeArrowheads="1"/>
          </p:cNvSpPr>
          <p:nvPr/>
        </p:nvSpPr>
        <p:spPr bwMode="auto">
          <a:xfrm>
            <a:off x="5502275" y="3498850"/>
            <a:ext cx="2017713" cy="733425"/>
          </a:xfrm>
          <a:prstGeom prst="rect">
            <a:avLst/>
          </a:prstGeom>
          <a:solidFill>
            <a:srgbClr val="00CC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sz="1600"/>
              <a:t>En promedio la población viajó 4 veces en tres meses</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Marcador de número de diapositiva"/>
          <p:cNvSpPr>
            <a:spLocks noGrp="1"/>
          </p:cNvSpPr>
          <p:nvPr>
            <p:ph type="sldNum" sz="quarter" idx="11"/>
          </p:nvPr>
        </p:nvSpPr>
        <p:spPr/>
        <p:txBody>
          <a:bodyPr/>
          <a:lstStyle/>
          <a:p>
            <a:fld id="{27590B64-21AB-4E81-8628-E2E92ED264B4}" type="slidenum">
              <a:rPr lang="zh-SG" altLang="en-US"/>
              <a:pPr/>
              <a:t>39</a:t>
            </a:fld>
            <a:r>
              <a:rPr lang="en-US" altLang="zh-SG"/>
              <a:t/>
            </a:r>
            <a:br>
              <a:rPr lang="en-US" altLang="zh-SG"/>
            </a:br>
            <a:endParaRPr lang="en-US" altLang="zh-SG" sz="800"/>
          </a:p>
        </p:txBody>
      </p:sp>
      <p:sp>
        <p:nvSpPr>
          <p:cNvPr id="2503682" name="Rectangle 2"/>
          <p:cNvSpPr>
            <a:spLocks noGrp="1" noChangeArrowheads="1"/>
          </p:cNvSpPr>
          <p:nvPr>
            <p:ph type="title"/>
          </p:nvPr>
        </p:nvSpPr>
        <p:spPr/>
        <p:txBody>
          <a:bodyPr/>
          <a:lstStyle/>
          <a:p>
            <a:r>
              <a:rPr lang="es-EC"/>
              <a:t>Objetivo 1 Participación Mercado Trans Esmeraldas (Medio Transporte Utilizado)</a:t>
            </a:r>
            <a:endParaRPr lang="es-ES"/>
          </a:p>
        </p:txBody>
      </p:sp>
      <p:graphicFrame>
        <p:nvGraphicFramePr>
          <p:cNvPr id="2503837" name="Group 157"/>
          <p:cNvGraphicFramePr>
            <a:graphicFrameLocks noGrp="1"/>
          </p:cNvGraphicFramePr>
          <p:nvPr>
            <p:ph idx="1"/>
          </p:nvPr>
        </p:nvGraphicFramePr>
        <p:xfrm>
          <a:off x="1403350" y="1349375"/>
          <a:ext cx="5913438" cy="1358901"/>
        </p:xfrm>
        <a:graphic>
          <a:graphicData uri="http://schemas.openxmlformats.org/drawingml/2006/table">
            <a:tbl>
              <a:tblPr/>
              <a:tblGrid>
                <a:gridCol w="3182938"/>
                <a:gridCol w="1825625"/>
                <a:gridCol w="904875"/>
              </a:tblGrid>
              <a:tr h="306388">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6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Población</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Aéreo</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225</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Transporte particular</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3261</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23.0</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Bus interprovincial</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10713</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75.4</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Total</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14200</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s-ES" sz="16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503834" name="Picture 1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3033713"/>
            <a:ext cx="5067300"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3835" name="Text Box 155"/>
          <p:cNvSpPr txBox="1">
            <a:spLocks noChangeArrowheads="1"/>
          </p:cNvSpPr>
          <p:nvPr/>
        </p:nvSpPr>
        <p:spPr bwMode="auto">
          <a:xfrm>
            <a:off x="7648575" y="3251200"/>
            <a:ext cx="1712913" cy="977900"/>
          </a:xfrm>
          <a:prstGeom prst="rect">
            <a:avLst/>
          </a:prstGeom>
          <a:solidFill>
            <a:srgbClr val="FFFF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sz="1600"/>
              <a:t>El 75% de población viajó en un bus interprovincial</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7 Marcador de número de diapositiva"/>
          <p:cNvSpPr>
            <a:spLocks noGrp="1"/>
          </p:cNvSpPr>
          <p:nvPr>
            <p:ph type="sldNum" sz="quarter" idx="11"/>
          </p:nvPr>
        </p:nvSpPr>
        <p:spPr/>
        <p:txBody>
          <a:bodyPr/>
          <a:lstStyle/>
          <a:p>
            <a:fld id="{E6005B3A-35AD-4043-8559-AE2CBE1C078C}" type="slidenum">
              <a:rPr lang="zh-SG" altLang="en-US"/>
              <a:pPr/>
              <a:t>4</a:t>
            </a:fld>
            <a:r>
              <a:rPr lang="en-US" altLang="zh-SG"/>
              <a:t/>
            </a:r>
            <a:br>
              <a:rPr lang="en-US" altLang="zh-SG"/>
            </a:br>
            <a:endParaRPr lang="en-US" altLang="zh-SG" sz="800"/>
          </a:p>
        </p:txBody>
      </p:sp>
      <p:sp>
        <p:nvSpPr>
          <p:cNvPr id="2336771" name="Rectangle 3"/>
          <p:cNvSpPr>
            <a:spLocks noChangeArrowheads="1"/>
          </p:cNvSpPr>
          <p:nvPr/>
        </p:nvSpPr>
        <p:spPr bwMode="auto">
          <a:xfrm>
            <a:off x="258763" y="160338"/>
            <a:ext cx="91582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just"/>
            <a:r>
              <a:rPr lang="en-US" sz="1600" b="1">
                <a:solidFill>
                  <a:schemeClr val="bg1"/>
                </a:solidFill>
              </a:rPr>
              <a:t>Trans Esmeraldas Internacional S.A es una compañía de transporte interprovincial de pasajeros y de encomiendas, actualmente tiene 37 años de existencia en el país, sirve a 7 provincias del Ecuador y llega a más de 30 ciudades del país </a:t>
            </a:r>
          </a:p>
        </p:txBody>
      </p:sp>
      <p:sp>
        <p:nvSpPr>
          <p:cNvPr id="2336784" name="Rectangle 16"/>
          <p:cNvSpPr>
            <a:spLocks noChangeArrowheads="1"/>
          </p:cNvSpPr>
          <p:nvPr/>
        </p:nvSpPr>
        <p:spPr bwMode="auto">
          <a:xfrm>
            <a:off x="50800" y="5737225"/>
            <a:ext cx="9728200" cy="488950"/>
          </a:xfrm>
          <a:prstGeom prst="rect">
            <a:avLst/>
          </a:prstGeom>
          <a:solidFill>
            <a:srgbClr val="333399"/>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190500" algn="just"/>
            <a:r>
              <a:rPr lang="en-US" sz="1600">
                <a:solidFill>
                  <a:schemeClr val="bg1"/>
                </a:solidFill>
              </a:rPr>
              <a:t>Trans Esmeraldas cuenta con más de 100 unidades modernas y terminales propios a nivel nacional fomentando el turismo nacional e internacional</a:t>
            </a:r>
          </a:p>
        </p:txBody>
      </p:sp>
      <p:sp>
        <p:nvSpPr>
          <p:cNvPr id="2336786" name="AutoShape 18" descr="JA GARAJE ATACAMES">
            <a:hlinkClick r:id="rId2" tooltip="http://photos.yahoo.com/ph/karenlasluisa/detail?.dir=.5b27re2&amp;.dnm=2854re2.jpg&amp;.tok=ph1NPWFBzWX9QSnp&amp;.src=mail"/>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EC"/>
          </a:p>
        </p:txBody>
      </p:sp>
      <p:sp>
        <p:nvSpPr>
          <p:cNvPr id="2336788" name="AutoShape 20" descr="JA BUS">
            <a:hlinkClick r:id="rId3" tooltip="http://photos.yahoo.com/ph/karenlasluisa/detail?.dir=.5b27re2&amp;.dnm=a372re2.jpg&amp;.tok=ph3NPWFBKh8a2CjY&amp;.src=mail"/>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EC"/>
          </a:p>
        </p:txBody>
      </p:sp>
      <p:sp>
        <p:nvSpPr>
          <p:cNvPr id="2336790" name="AutoShape 22" descr="JA BUS">
            <a:hlinkClick r:id="rId3" tooltip="http://photos.yahoo.com/ph/karenlasluisa/detail?.dir=.5b27re2&amp;.dnm=a372re2.jpg&amp;.tok=ph3NPWFBKh8a2CjY&amp;.src=mail"/>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EC"/>
          </a:p>
        </p:txBody>
      </p:sp>
      <p:pic>
        <p:nvPicPr>
          <p:cNvPr id="2336791" name="Picture 23"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88" y="1622425"/>
            <a:ext cx="1549400" cy="1277938"/>
          </a:xfrm>
          <a:prstGeom prst="rect">
            <a:avLst/>
          </a:prstGeom>
          <a:noFill/>
          <a:extLst>
            <a:ext uri="{909E8E84-426E-40DD-AFC4-6F175D3DCCD1}">
              <a14:hiddenFill xmlns:a14="http://schemas.microsoft.com/office/drawing/2010/main">
                <a:solidFill>
                  <a:srgbClr val="FFFFFF"/>
                </a:solidFill>
              </a14:hiddenFill>
            </a:ext>
          </a:extLst>
        </p:spPr>
      </p:pic>
      <p:pic>
        <p:nvPicPr>
          <p:cNvPr id="2336792" name="Picture 24" desc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4863" y="2233613"/>
            <a:ext cx="1679575" cy="1260475"/>
          </a:xfrm>
          <a:prstGeom prst="rect">
            <a:avLst/>
          </a:prstGeom>
          <a:noFill/>
          <a:extLst>
            <a:ext uri="{909E8E84-426E-40DD-AFC4-6F175D3DCCD1}">
              <a14:hiddenFill xmlns:a14="http://schemas.microsoft.com/office/drawing/2010/main">
                <a:solidFill>
                  <a:srgbClr val="FFFFFF"/>
                </a:solidFill>
              </a14:hiddenFill>
            </a:ext>
          </a:extLst>
        </p:spPr>
      </p:pic>
      <p:pic>
        <p:nvPicPr>
          <p:cNvPr id="2336793" name="Picture 25" descr="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3275" y="4089400"/>
            <a:ext cx="1636713" cy="1277938"/>
          </a:xfrm>
          <a:prstGeom prst="rect">
            <a:avLst/>
          </a:prstGeom>
          <a:noFill/>
          <a:extLst>
            <a:ext uri="{909E8E84-426E-40DD-AFC4-6F175D3DCCD1}">
              <a14:hiddenFill xmlns:a14="http://schemas.microsoft.com/office/drawing/2010/main">
                <a:solidFill>
                  <a:srgbClr val="FFFFFF"/>
                </a:solidFill>
              </a14:hiddenFill>
            </a:ext>
          </a:extLst>
        </p:spPr>
      </p:pic>
      <p:pic>
        <p:nvPicPr>
          <p:cNvPr id="2336794" name="Picture 26" descr="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6188" y="4089400"/>
            <a:ext cx="1577975" cy="1249363"/>
          </a:xfrm>
          <a:prstGeom prst="rect">
            <a:avLst/>
          </a:prstGeom>
          <a:noFill/>
          <a:extLst>
            <a:ext uri="{909E8E84-426E-40DD-AFC4-6F175D3DCCD1}">
              <a14:hiddenFill xmlns:a14="http://schemas.microsoft.com/office/drawing/2010/main">
                <a:solidFill>
                  <a:srgbClr val="FFFFFF"/>
                </a:solidFill>
              </a14:hiddenFill>
            </a:ext>
          </a:extLst>
        </p:spPr>
      </p:pic>
      <p:pic>
        <p:nvPicPr>
          <p:cNvPr id="2336795" name="Picture 27" descr="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8725" y="2970213"/>
            <a:ext cx="1579563" cy="1119187"/>
          </a:xfrm>
          <a:prstGeom prst="rect">
            <a:avLst/>
          </a:prstGeom>
          <a:noFill/>
          <a:extLst>
            <a:ext uri="{909E8E84-426E-40DD-AFC4-6F175D3DCCD1}">
              <a14:hiddenFill xmlns:a14="http://schemas.microsoft.com/office/drawing/2010/main">
                <a:solidFill>
                  <a:srgbClr val="FFFFFF"/>
                </a:solidFill>
              </a14:hiddenFill>
            </a:ext>
          </a:extLst>
        </p:spPr>
      </p:pic>
      <p:pic>
        <p:nvPicPr>
          <p:cNvPr id="2336796" name="Picture 28" descr="PICT006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54638" y="3092450"/>
            <a:ext cx="2724150" cy="2057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15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9878" y="1298616"/>
            <a:ext cx="3882571" cy="1764806"/>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número de diapositiva"/>
          <p:cNvSpPr>
            <a:spLocks noGrp="1"/>
          </p:cNvSpPr>
          <p:nvPr>
            <p:ph type="sldNum" sz="quarter" idx="11"/>
          </p:nvPr>
        </p:nvSpPr>
        <p:spPr/>
        <p:txBody>
          <a:bodyPr/>
          <a:lstStyle/>
          <a:p>
            <a:fld id="{9C515308-73DA-4208-8986-02D76FEB8114}" type="slidenum">
              <a:rPr lang="zh-SG" altLang="en-US"/>
              <a:pPr/>
              <a:t>40</a:t>
            </a:fld>
            <a:r>
              <a:rPr lang="en-US" altLang="zh-SG"/>
              <a:t/>
            </a:r>
            <a:br>
              <a:rPr lang="en-US" altLang="zh-SG"/>
            </a:br>
            <a:endParaRPr lang="en-US" altLang="zh-SG" sz="800"/>
          </a:p>
        </p:txBody>
      </p:sp>
      <p:sp>
        <p:nvSpPr>
          <p:cNvPr id="2506940" name="Rectangle 188"/>
          <p:cNvSpPr>
            <a:spLocks noGrp="1" noChangeArrowheads="1"/>
          </p:cNvSpPr>
          <p:nvPr>
            <p:ph type="title"/>
          </p:nvPr>
        </p:nvSpPr>
        <p:spPr/>
        <p:txBody>
          <a:bodyPr/>
          <a:lstStyle/>
          <a:p>
            <a:r>
              <a:rPr lang="es-EC"/>
              <a:t>Objetivo 1 Participación Mercado Trans Esmeraldas (meses mayo, junio y julio)</a:t>
            </a:r>
            <a:endParaRPr lang="es-ES"/>
          </a:p>
        </p:txBody>
      </p:sp>
      <p:pic>
        <p:nvPicPr>
          <p:cNvPr id="2506949" name="Picture 1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058988"/>
            <a:ext cx="44259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6950" name="Text Box 198"/>
          <p:cNvSpPr txBox="1">
            <a:spLocks noChangeArrowheads="1"/>
          </p:cNvSpPr>
          <p:nvPr/>
        </p:nvSpPr>
        <p:spPr bwMode="auto">
          <a:xfrm>
            <a:off x="5106988" y="2641600"/>
            <a:ext cx="4456112" cy="2811463"/>
          </a:xfrm>
          <a:prstGeom prst="rect">
            <a:avLst/>
          </a:prstGeom>
          <a:solidFill>
            <a:srgbClr val="00CC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ctr"/>
            <a:r>
              <a:rPr lang="es-ES" sz="1600" b="1" u="sng">
                <a:latin typeface="Arial" pitchFamily="34" charset="0"/>
              </a:rPr>
              <a:t>Conclusiones:</a:t>
            </a:r>
            <a:endParaRPr lang="es-ES" sz="1600" u="sng">
              <a:latin typeface="Arial" pitchFamily="34" charset="0"/>
            </a:endParaRPr>
          </a:p>
          <a:p>
            <a:endParaRPr lang="es-ES" sz="1600" u="sng">
              <a:latin typeface="Arial" pitchFamily="34" charset="0"/>
            </a:endParaRPr>
          </a:p>
          <a:p>
            <a:endParaRPr lang="es-ES" sz="1600">
              <a:latin typeface="Arial" pitchFamily="34" charset="0"/>
            </a:endParaRPr>
          </a:p>
          <a:p>
            <a:pPr algn="just">
              <a:buFontTx/>
              <a:buChar char="•"/>
            </a:pPr>
            <a:r>
              <a:rPr lang="es-ES" sz="1600" b="1" i="1">
                <a:latin typeface="Arial" pitchFamily="34" charset="0"/>
              </a:rPr>
              <a:t>La participación de mercado de Trans Esmeraldas en este intervalo de tiempo fue del  60 por ciento.</a:t>
            </a:r>
          </a:p>
          <a:p>
            <a:pPr algn="just">
              <a:buFontTx/>
              <a:buChar char="•"/>
            </a:pPr>
            <a:endParaRPr lang="es-ES" sz="1600">
              <a:latin typeface="Arial" pitchFamily="34" charset="0"/>
            </a:endParaRPr>
          </a:p>
          <a:p>
            <a:pPr algn="just">
              <a:buFontTx/>
              <a:buChar char="•"/>
            </a:pPr>
            <a:r>
              <a:rPr lang="es-ES" sz="1600">
                <a:latin typeface="Arial" pitchFamily="34" charset="0"/>
              </a:rPr>
              <a:t>Panamericana y Transportes Occidental tienen el 14 por ciento cada uno; Zaracay tiene una participación 5.3 por ciento.</a:t>
            </a:r>
          </a:p>
          <a:p>
            <a:pPr>
              <a:spcBef>
                <a:spcPct val="50000"/>
              </a:spcBef>
            </a:pPr>
            <a:endParaRPr lang="es-ES" sz="1600">
              <a:latin typeface="Arial" pitchFamily="34" charset="0"/>
            </a:endParaRPr>
          </a:p>
        </p:txBody>
      </p:sp>
      <p:sp>
        <p:nvSpPr>
          <p:cNvPr id="2506951" name="Rectangle 199"/>
          <p:cNvSpPr>
            <a:spLocks noChangeArrowheads="1"/>
          </p:cNvSpPr>
          <p:nvPr/>
        </p:nvSpPr>
        <p:spPr bwMode="auto">
          <a:xfrm>
            <a:off x="1717675" y="1181100"/>
            <a:ext cx="61102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sz="1800"/>
              <a:t>Hipótesis Nula: Trans Esmeraldas tiene una participación 		de mercado entre el 45% y 50%</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73154FBC-816B-4DFD-8B8D-238FF5083867}" type="slidenum">
              <a:rPr lang="zh-SG" altLang="en-US"/>
              <a:pPr/>
              <a:t>41</a:t>
            </a:fld>
            <a:r>
              <a:rPr lang="en-US" altLang="zh-SG"/>
              <a:t/>
            </a:r>
            <a:br>
              <a:rPr lang="en-US" altLang="zh-SG"/>
            </a:br>
            <a:endParaRPr lang="en-US" altLang="zh-SG" sz="800"/>
          </a:p>
        </p:txBody>
      </p:sp>
      <p:sp>
        <p:nvSpPr>
          <p:cNvPr id="2507778" name="Rectangle 2"/>
          <p:cNvSpPr>
            <a:spLocks noGrp="1" noChangeArrowheads="1"/>
          </p:cNvSpPr>
          <p:nvPr>
            <p:ph type="title"/>
          </p:nvPr>
        </p:nvSpPr>
        <p:spPr/>
        <p:txBody>
          <a:bodyPr/>
          <a:lstStyle/>
          <a:p>
            <a:r>
              <a:rPr lang="es-ES"/>
              <a:t>Participación de Mercado de Trans Esmeraldas (Septiembre, octubre y noviembre)</a:t>
            </a:r>
          </a:p>
        </p:txBody>
      </p:sp>
      <p:pic>
        <p:nvPicPr>
          <p:cNvPr id="25077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8113"/>
            <a:ext cx="57531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7784" name="Text Box 8"/>
          <p:cNvSpPr txBox="1">
            <a:spLocks noChangeArrowheads="1"/>
          </p:cNvSpPr>
          <p:nvPr/>
        </p:nvSpPr>
        <p:spPr bwMode="auto">
          <a:xfrm>
            <a:off x="6372225" y="2263775"/>
            <a:ext cx="2814638" cy="1098550"/>
          </a:xfrm>
          <a:prstGeom prst="rect">
            <a:avLst/>
          </a:prstGeom>
          <a:solidFill>
            <a:srgbClr val="FF99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r>
              <a:rPr lang="es-ES" sz="1800" dirty="0"/>
              <a:t>El 43% de población </a:t>
            </a:r>
            <a:r>
              <a:rPr lang="es-ES" sz="1800" i="1" dirty="0"/>
              <a:t>viajará</a:t>
            </a:r>
            <a:r>
              <a:rPr lang="es-ES" sz="1800" dirty="0"/>
              <a:t> interprovincialmente desde la ciudad de Esmeraldas</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B8C79202-F2AE-4A3B-B406-3BA34801364F}" type="slidenum">
              <a:rPr lang="zh-SG" altLang="en-US"/>
              <a:pPr/>
              <a:t>42</a:t>
            </a:fld>
            <a:r>
              <a:rPr lang="en-US" altLang="zh-SG"/>
              <a:t/>
            </a:r>
            <a:br>
              <a:rPr lang="en-US" altLang="zh-SG"/>
            </a:br>
            <a:endParaRPr lang="en-US" altLang="zh-SG" sz="800"/>
          </a:p>
        </p:txBody>
      </p:sp>
      <p:sp>
        <p:nvSpPr>
          <p:cNvPr id="2520066" name="Rectangle 2"/>
          <p:cNvSpPr>
            <a:spLocks noGrp="1" noChangeArrowheads="1"/>
          </p:cNvSpPr>
          <p:nvPr>
            <p:ph type="title"/>
          </p:nvPr>
        </p:nvSpPr>
        <p:spPr/>
        <p:txBody>
          <a:bodyPr/>
          <a:lstStyle/>
          <a:p>
            <a:r>
              <a:rPr lang="es-ES"/>
              <a:t>Participación de Mercado de Trans Esmeraldas (Septiembre, octubre y noviembre)</a:t>
            </a:r>
          </a:p>
        </p:txBody>
      </p:sp>
      <p:pic>
        <p:nvPicPr>
          <p:cNvPr id="25200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350" y="1624013"/>
            <a:ext cx="58928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0071" name="Text Box 7"/>
          <p:cNvSpPr txBox="1">
            <a:spLocks noChangeArrowheads="1"/>
          </p:cNvSpPr>
          <p:nvPr/>
        </p:nvSpPr>
        <p:spPr bwMode="auto">
          <a:xfrm>
            <a:off x="5864225" y="3525838"/>
            <a:ext cx="2554288" cy="733425"/>
          </a:xfrm>
          <a:prstGeom prst="rect">
            <a:avLst/>
          </a:prstGeom>
          <a:solidFill>
            <a:srgbClr val="FF99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r>
              <a:rPr lang="es-ES" sz="1600" dirty="0"/>
              <a:t>El 76% de la población de ciudad de Esmeraldas lo hará en bus interprovincial</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800C6FAA-77B2-4DE2-9B29-7DBFE0B33F27}" type="slidenum">
              <a:rPr lang="zh-SG" altLang="en-US"/>
              <a:pPr/>
              <a:t>43</a:t>
            </a:fld>
            <a:r>
              <a:rPr lang="en-US" altLang="zh-SG"/>
              <a:t/>
            </a:r>
            <a:br>
              <a:rPr lang="en-US" altLang="zh-SG"/>
            </a:br>
            <a:endParaRPr lang="en-US" altLang="zh-SG" sz="800"/>
          </a:p>
        </p:txBody>
      </p:sp>
      <p:sp>
        <p:nvSpPr>
          <p:cNvPr id="2522114" name="Rectangle 2"/>
          <p:cNvSpPr>
            <a:spLocks noGrp="1" noChangeArrowheads="1"/>
          </p:cNvSpPr>
          <p:nvPr>
            <p:ph type="title"/>
          </p:nvPr>
        </p:nvSpPr>
        <p:spPr/>
        <p:txBody>
          <a:bodyPr/>
          <a:lstStyle/>
          <a:p>
            <a:r>
              <a:rPr lang="es-ES"/>
              <a:t>Participación de Mercado de Trans Esmeraldas (Septiembre, octubre y noviembre)</a:t>
            </a:r>
          </a:p>
        </p:txBody>
      </p:sp>
      <p:pic>
        <p:nvPicPr>
          <p:cNvPr id="25221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497013"/>
            <a:ext cx="5238750" cy="443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2117" name="Text Box 5"/>
          <p:cNvSpPr txBox="1">
            <a:spLocks noChangeArrowheads="1"/>
          </p:cNvSpPr>
          <p:nvPr/>
        </p:nvSpPr>
        <p:spPr bwMode="auto">
          <a:xfrm>
            <a:off x="5543099" y="1974850"/>
            <a:ext cx="4232275" cy="2659063"/>
          </a:xfrm>
          <a:prstGeom prst="rect">
            <a:avLst/>
          </a:prstGeom>
          <a:solidFill>
            <a:srgbClr val="FFFF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s-ES" sz="1400" b="1" i="1" dirty="0">
                <a:latin typeface="Arial" pitchFamily="34" charset="0"/>
              </a:rPr>
              <a:t>La participación de mercado de Trans Esmeraldas en este intervalo de tiempo será del 58 por ciento. Tendrá una reducción de dos puntos porcentuales comparados con el trimestre de mayo, junio y julio analizado.</a:t>
            </a:r>
          </a:p>
          <a:p>
            <a:pPr>
              <a:buFontTx/>
              <a:buChar char="•"/>
            </a:pPr>
            <a:endParaRPr lang="es-ES" sz="1400" dirty="0">
              <a:latin typeface="Arial" pitchFamily="34" charset="0"/>
            </a:endParaRPr>
          </a:p>
          <a:p>
            <a:pPr>
              <a:buFontTx/>
              <a:buChar char="•"/>
            </a:pPr>
            <a:r>
              <a:rPr lang="es-ES" sz="1400" dirty="0">
                <a:latin typeface="Arial" pitchFamily="34" charset="0"/>
              </a:rPr>
              <a:t>Transportes Panamericana conseguirá el 15 por ciento del mercado, seguido de transportes occidentales con el 14 por ciento (se mantiene), y finalmente transportes Zaracay obtendrá el 5.2%.</a:t>
            </a:r>
          </a:p>
          <a:p>
            <a:pPr>
              <a:spcBef>
                <a:spcPct val="50000"/>
              </a:spcBef>
              <a:buFontTx/>
              <a:buChar char="•"/>
            </a:pPr>
            <a:endParaRPr lang="es-ES" sz="1400" dirty="0">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41E241BF-431C-4464-AF13-1D32E6F0D8E6}" type="slidenum">
              <a:rPr lang="zh-SG" altLang="en-US"/>
              <a:pPr/>
              <a:t>44</a:t>
            </a:fld>
            <a:r>
              <a:rPr lang="en-US" altLang="zh-SG"/>
              <a:t/>
            </a:r>
            <a:br>
              <a:rPr lang="en-US" altLang="zh-SG"/>
            </a:br>
            <a:endParaRPr lang="en-US" altLang="zh-SG" sz="800"/>
          </a:p>
        </p:txBody>
      </p:sp>
      <p:sp>
        <p:nvSpPr>
          <p:cNvPr id="2523138" name="Rectangle 2"/>
          <p:cNvSpPr>
            <a:spLocks noGrp="1" noChangeArrowheads="1"/>
          </p:cNvSpPr>
          <p:nvPr>
            <p:ph type="title"/>
          </p:nvPr>
        </p:nvSpPr>
        <p:spPr/>
        <p:txBody>
          <a:bodyPr/>
          <a:lstStyle/>
          <a:p>
            <a:r>
              <a:rPr lang="es-ES"/>
              <a:t>Cálculo del Top of Mind de las empresa de Transportes en Esmeraldas</a:t>
            </a:r>
          </a:p>
        </p:txBody>
      </p:sp>
      <p:pic>
        <p:nvPicPr>
          <p:cNvPr id="25231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9375"/>
            <a:ext cx="50863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3141" name="Text Box 5"/>
          <p:cNvSpPr txBox="1">
            <a:spLocks noChangeArrowheads="1"/>
          </p:cNvSpPr>
          <p:nvPr/>
        </p:nvSpPr>
        <p:spPr bwMode="auto">
          <a:xfrm>
            <a:off x="5616575" y="2060575"/>
            <a:ext cx="3875088" cy="1466850"/>
          </a:xfrm>
          <a:prstGeom prst="rect">
            <a:avLst/>
          </a:prstGeom>
          <a:solidFill>
            <a:srgbClr val="FFFF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r>
              <a:rPr lang="es-ES" sz="1600" i="1" dirty="0"/>
              <a:t>La empresa con mayor </a:t>
            </a:r>
            <a:r>
              <a:rPr lang="es-ES" sz="1600" b="1" i="1" dirty="0"/>
              <a:t>Top of mind es Trans Esmeraldas, ésta tiene el 44 por ciento</a:t>
            </a:r>
            <a:r>
              <a:rPr lang="es-ES" sz="1600" i="1" dirty="0"/>
              <a:t> de recordación como primera marca  en la población de la ciudad de Esmeraldas.</a:t>
            </a:r>
          </a:p>
          <a:p>
            <a:pPr algn="l"/>
            <a:endParaRPr lang="es-ES" sz="1600"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C8CD48E9-E939-4DAE-BCF5-2B2B9B0B15EB}" type="slidenum">
              <a:rPr lang="zh-SG" altLang="en-US"/>
              <a:pPr/>
              <a:t>45</a:t>
            </a:fld>
            <a:r>
              <a:rPr lang="en-US" altLang="zh-SG"/>
              <a:t/>
            </a:r>
            <a:br>
              <a:rPr lang="en-US" altLang="zh-SG"/>
            </a:br>
            <a:endParaRPr lang="en-US" altLang="zh-SG" sz="800"/>
          </a:p>
        </p:txBody>
      </p:sp>
      <p:sp>
        <p:nvSpPr>
          <p:cNvPr id="2521090" name="Rectangle 2"/>
          <p:cNvSpPr>
            <a:spLocks noGrp="1" noChangeArrowheads="1"/>
          </p:cNvSpPr>
          <p:nvPr>
            <p:ph type="title"/>
          </p:nvPr>
        </p:nvSpPr>
        <p:spPr/>
        <p:txBody>
          <a:bodyPr/>
          <a:lstStyle/>
          <a:p>
            <a:r>
              <a:rPr lang="es-ES"/>
              <a:t>Empresas de buses interprovinciales que la población de Esmeraldas ha recomendado</a:t>
            </a:r>
          </a:p>
        </p:txBody>
      </p:sp>
      <p:pic>
        <p:nvPicPr>
          <p:cNvPr id="25210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9200"/>
            <a:ext cx="58483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1093" name="Text Box 5"/>
          <p:cNvSpPr txBox="1">
            <a:spLocks noChangeArrowheads="1"/>
          </p:cNvSpPr>
          <p:nvPr/>
        </p:nvSpPr>
        <p:spPr bwMode="auto">
          <a:xfrm>
            <a:off x="5907088" y="2163763"/>
            <a:ext cx="3795712" cy="4156075"/>
          </a:xfrm>
          <a:prstGeom prst="rect">
            <a:avLst/>
          </a:prstGeom>
          <a:solidFill>
            <a:srgbClr val="FFFF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es-ES" sz="1600" b="1" u="sng" dirty="0">
                <a:latin typeface="Arial" pitchFamily="34" charset="0"/>
              </a:rPr>
              <a:t>Conclusión </a:t>
            </a:r>
          </a:p>
          <a:p>
            <a:pPr>
              <a:buFontTx/>
              <a:buAutoNum type="arabicPeriod"/>
            </a:pPr>
            <a:r>
              <a:rPr lang="es-ES" sz="1600" i="1" dirty="0">
                <a:latin typeface="Arial" pitchFamily="34" charset="0"/>
              </a:rPr>
              <a:t>Trans Esmeraldas es la empresa que el 33 por ciento de la población de la ciudad de Esmeraldas ha recomendado.</a:t>
            </a:r>
            <a:endParaRPr lang="es-ES" sz="1600" dirty="0">
              <a:latin typeface="Arial" pitchFamily="34" charset="0"/>
            </a:endParaRPr>
          </a:p>
          <a:p>
            <a:pPr>
              <a:buFontTx/>
              <a:buAutoNum type="arabicPeriod"/>
            </a:pPr>
            <a:endParaRPr lang="es-ES" sz="1600" dirty="0">
              <a:latin typeface="Arial" pitchFamily="34" charset="0"/>
            </a:endParaRPr>
          </a:p>
          <a:p>
            <a:pPr>
              <a:buFontTx/>
              <a:buAutoNum type="arabicPeriod"/>
            </a:pPr>
            <a:r>
              <a:rPr lang="es-ES" sz="1600" dirty="0">
                <a:latin typeface="Arial" pitchFamily="34" charset="0"/>
              </a:rPr>
              <a:t>La segunda empresa que la población ha recomendado para viajar </a:t>
            </a:r>
            <a:r>
              <a:rPr lang="es-ES" sz="1600" dirty="0" err="1">
                <a:latin typeface="Arial" pitchFamily="34" charset="0"/>
              </a:rPr>
              <a:t>intreprovincialmente</a:t>
            </a:r>
            <a:r>
              <a:rPr lang="es-ES" sz="1600" dirty="0">
                <a:latin typeface="Arial" pitchFamily="34" charset="0"/>
              </a:rPr>
              <a:t> es transportes Panamericana con el 21 por ciento</a:t>
            </a:r>
          </a:p>
          <a:p>
            <a:pPr>
              <a:buFontTx/>
              <a:buAutoNum type="arabicPeriod"/>
            </a:pPr>
            <a:endParaRPr lang="es-ES" sz="1600" dirty="0">
              <a:latin typeface="Arial" pitchFamily="34" charset="0"/>
            </a:endParaRPr>
          </a:p>
          <a:p>
            <a:pPr>
              <a:buFontTx/>
              <a:buAutoNum type="arabicPeriod"/>
            </a:pPr>
            <a:r>
              <a:rPr lang="es-ES" sz="1600" dirty="0">
                <a:latin typeface="Arial" pitchFamily="34" charset="0"/>
              </a:rPr>
              <a:t>La tercera empresa que recomendarían los habitantes de Esmeraldas es transportes Occidental con el 17 por ciento y en cuarto lugar está Gilberto Zambrano.</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fld id="{DA776DA0-A56D-4BE3-8695-548B2312F714}" type="slidenum">
              <a:rPr lang="zh-SG" altLang="en-US"/>
              <a:pPr/>
              <a:t>46</a:t>
            </a:fld>
            <a:r>
              <a:rPr lang="en-US" altLang="zh-SG"/>
              <a:t/>
            </a:r>
            <a:br>
              <a:rPr lang="en-US" altLang="zh-SG"/>
            </a:br>
            <a:endParaRPr lang="en-US" altLang="zh-SG" sz="800"/>
          </a:p>
        </p:txBody>
      </p:sp>
      <p:sp>
        <p:nvSpPr>
          <p:cNvPr id="2524162" name="Rectangle 2"/>
          <p:cNvSpPr>
            <a:spLocks noGrp="1" noChangeArrowheads="1"/>
          </p:cNvSpPr>
          <p:nvPr>
            <p:ph type="title"/>
          </p:nvPr>
        </p:nvSpPr>
        <p:spPr/>
        <p:txBody>
          <a:bodyPr/>
          <a:lstStyle/>
          <a:p>
            <a:r>
              <a:rPr lang="es-ES"/>
              <a:t>Empresa de buses interprovinciales que la población de Esmeraldas recomendaría para viajar.</a:t>
            </a:r>
          </a:p>
        </p:txBody>
      </p:sp>
      <p:pic>
        <p:nvPicPr>
          <p:cNvPr id="25241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00200"/>
            <a:ext cx="5756275"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4165" name="Text Box 5"/>
          <p:cNvSpPr txBox="1">
            <a:spLocks noChangeArrowheads="1"/>
          </p:cNvSpPr>
          <p:nvPr/>
        </p:nvSpPr>
        <p:spPr bwMode="auto">
          <a:xfrm>
            <a:off x="5167313" y="1800225"/>
            <a:ext cx="4230687" cy="3509963"/>
          </a:xfrm>
          <a:prstGeom prst="rect">
            <a:avLst/>
          </a:prstGeom>
          <a:solidFill>
            <a:srgbClr val="FFFF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a:r>
              <a:rPr lang="es-ES" sz="1400" b="1">
                <a:latin typeface="Arial" pitchFamily="34" charset="0"/>
              </a:rPr>
              <a:t>Conclusiones</a:t>
            </a:r>
            <a:r>
              <a:rPr lang="es-ES" sz="1400">
                <a:latin typeface="Arial" pitchFamily="34" charset="0"/>
              </a:rPr>
              <a:t>:</a:t>
            </a:r>
          </a:p>
          <a:p>
            <a:pPr algn="just"/>
            <a:endParaRPr lang="es-ES" sz="1400">
              <a:latin typeface="Arial" pitchFamily="34" charset="0"/>
            </a:endParaRPr>
          </a:p>
          <a:p>
            <a:pPr algn="just">
              <a:buFontTx/>
              <a:buAutoNum type="arabicPeriod"/>
            </a:pPr>
            <a:r>
              <a:rPr lang="es-ES" sz="1400" i="1">
                <a:latin typeface="Arial" pitchFamily="34" charset="0"/>
              </a:rPr>
              <a:t>La población de ciudad de Esmeraldas recomendaría para viajar en Transportes Esmeraldas con un 43 por ciento, es decir 10 puntos porcentuales más que los ciudadanos que han recomendado.</a:t>
            </a:r>
            <a:endParaRPr lang="es-ES" sz="1400">
              <a:latin typeface="Arial" pitchFamily="34" charset="0"/>
            </a:endParaRPr>
          </a:p>
          <a:p>
            <a:pPr algn="just">
              <a:buFontTx/>
              <a:buAutoNum type="arabicPeriod"/>
            </a:pPr>
            <a:endParaRPr lang="es-ES" sz="1400">
              <a:latin typeface="Arial" pitchFamily="34" charset="0"/>
            </a:endParaRPr>
          </a:p>
          <a:p>
            <a:pPr algn="just">
              <a:buFontTx/>
              <a:buAutoNum type="arabicPeriod"/>
            </a:pPr>
            <a:r>
              <a:rPr lang="es-ES" sz="1400">
                <a:latin typeface="Arial" pitchFamily="34" charset="0"/>
              </a:rPr>
              <a:t>Transportes Panamericana es la segunda opción que la población recomendaría para viajar fuera de la ciudad, seguida de transportes Occidentales con el 17.2 por ciento prácticamente es la misma tendencia con las personas que han recomendado en el veces anteriores como medo de transporte.</a:t>
            </a:r>
          </a:p>
          <a:p>
            <a:pPr algn="ctr">
              <a:spcBef>
                <a:spcPct val="50000"/>
              </a:spcBef>
            </a:pPr>
            <a:endParaRPr lang="es-ES" sz="1400">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4 Marcador de número de diapositiva"/>
          <p:cNvSpPr>
            <a:spLocks noGrp="1"/>
          </p:cNvSpPr>
          <p:nvPr>
            <p:ph type="sldNum" sz="quarter" idx="11"/>
          </p:nvPr>
        </p:nvSpPr>
        <p:spPr/>
        <p:txBody>
          <a:bodyPr/>
          <a:lstStyle/>
          <a:p>
            <a:fld id="{C0508CFE-9F42-466E-A799-5B112B0511FD}" type="slidenum">
              <a:rPr lang="zh-SG" altLang="en-US"/>
              <a:pPr/>
              <a:t>47</a:t>
            </a:fld>
            <a:r>
              <a:rPr lang="en-US" altLang="zh-SG"/>
              <a:t/>
            </a:r>
            <a:br>
              <a:rPr lang="en-US" altLang="zh-SG"/>
            </a:br>
            <a:endParaRPr lang="en-US" altLang="zh-SG" sz="800"/>
          </a:p>
        </p:txBody>
      </p:sp>
      <p:sp>
        <p:nvSpPr>
          <p:cNvPr id="2526210" name="Rectangle 2"/>
          <p:cNvSpPr>
            <a:spLocks noGrp="1" noChangeArrowheads="1"/>
          </p:cNvSpPr>
          <p:nvPr>
            <p:ph type="title"/>
          </p:nvPr>
        </p:nvSpPr>
        <p:spPr/>
        <p:txBody>
          <a:bodyPr/>
          <a:lstStyle/>
          <a:p>
            <a:r>
              <a:rPr lang="es-ES"/>
              <a:t>Análisis Ji cuadrada entre grupos de edad y el nombre de la Empresa de transporte más recordada</a:t>
            </a:r>
          </a:p>
        </p:txBody>
      </p:sp>
      <p:sp>
        <p:nvSpPr>
          <p:cNvPr id="2526212" name="Rectangle 4"/>
          <p:cNvSpPr>
            <a:spLocks noChangeArrowheads="1"/>
          </p:cNvSpPr>
          <p:nvPr/>
        </p:nvSpPr>
        <p:spPr bwMode="auto">
          <a:xfrm>
            <a:off x="660400" y="1212850"/>
            <a:ext cx="8640763"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a:r>
              <a:rPr lang="es-ES" sz="1600"/>
              <a:t>Ho= 	No existe asociación significativa entre los grupos de edad y el nombre de la 	empresa 	más recordada.</a:t>
            </a:r>
          </a:p>
          <a:p>
            <a:pPr algn="l"/>
            <a:r>
              <a:rPr lang="es-ES" sz="1600"/>
              <a:t>Ha= 	Si existe asociación significativa entre los grupos de edad y el nombre de la 	empresa más recordada</a:t>
            </a:r>
            <a:r>
              <a:rPr lang="es-ES"/>
              <a:t>.</a:t>
            </a:r>
          </a:p>
        </p:txBody>
      </p:sp>
      <p:pic>
        <p:nvPicPr>
          <p:cNvPr id="25262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365375"/>
            <a:ext cx="45339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6214" name="Rectangle 6"/>
          <p:cNvSpPr>
            <a:spLocks noChangeArrowheads="1"/>
          </p:cNvSpPr>
          <p:nvPr/>
        </p:nvSpPr>
        <p:spPr bwMode="auto">
          <a:xfrm>
            <a:off x="5619750" y="2286000"/>
            <a:ext cx="1055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l"/>
            <a:r>
              <a:rPr lang="en-US" sz="1200">
                <a:latin typeface="Times New Roman" pitchFamily="18" charset="0"/>
                <a:cs typeface="Times New Roman" pitchFamily="18" charset="0"/>
              </a:rPr>
              <a:t>Chi-Square Tests</a:t>
            </a:r>
            <a:endParaRPr lang="en-US" sz="2400">
              <a:latin typeface="Times New Roman" pitchFamily="18" charset="0"/>
            </a:endParaRPr>
          </a:p>
        </p:txBody>
      </p:sp>
      <p:sp>
        <p:nvSpPr>
          <p:cNvPr id="2526346" name="Rectangle 138"/>
          <p:cNvSpPr>
            <a:spLocks noChangeArrowheads="1"/>
          </p:cNvSpPr>
          <p:nvPr/>
        </p:nvSpPr>
        <p:spPr bwMode="auto">
          <a:xfrm>
            <a:off x="5710238" y="4125913"/>
            <a:ext cx="352901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a:r>
              <a:rPr lang="en-US" sz="1200">
                <a:cs typeface="Times New Roman" pitchFamily="18" charset="0"/>
              </a:rPr>
              <a:t>a</a:t>
            </a:r>
            <a:r>
              <a:rPr lang="en-US" sz="1200">
                <a:latin typeface="Times New Roman" pitchFamily="18" charset="0"/>
                <a:cs typeface="Times New Roman" pitchFamily="18" charset="0"/>
              </a:rPr>
              <a:t>  0 cells (.0%) have expected count less than 5. The minimum expected count is 28.55.</a:t>
            </a:r>
            <a:r>
              <a:rPr lang="es-ES" sz="900">
                <a:latin typeface="Times New Roman" pitchFamily="18" charset="0"/>
              </a:rPr>
              <a:t> </a:t>
            </a:r>
            <a:endParaRPr lang="es-ES" sz="2400">
              <a:latin typeface="Times New Roman" pitchFamily="18" charset="0"/>
            </a:endParaRPr>
          </a:p>
        </p:txBody>
      </p:sp>
      <p:graphicFrame>
        <p:nvGraphicFramePr>
          <p:cNvPr id="2526625" name="Group 417"/>
          <p:cNvGraphicFramePr>
            <a:graphicFrameLocks noGrp="1"/>
          </p:cNvGraphicFramePr>
          <p:nvPr>
            <p:ph idx="1"/>
          </p:nvPr>
        </p:nvGraphicFramePr>
        <p:xfrm>
          <a:off x="5686425" y="2584450"/>
          <a:ext cx="3749675" cy="1522095"/>
        </p:xfrm>
        <a:graphic>
          <a:graphicData uri="http://schemas.openxmlformats.org/drawingml/2006/table">
            <a:tbl>
              <a:tblPr/>
              <a:tblGrid>
                <a:gridCol w="1314450"/>
                <a:gridCol w="1050925"/>
                <a:gridCol w="381000"/>
                <a:gridCol w="1003300"/>
              </a:tblGrid>
              <a:tr h="276225">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Value</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df</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Asymp. Sig. (2-sided)</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Pearson Chi-Square</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3676.531</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42</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35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Likelihood Ratio</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3596.298</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42</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Linear-by-Linear Association</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3.647</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.056</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 of Valid Cases</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35322</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26624" name="Text Box 416"/>
          <p:cNvSpPr txBox="1">
            <a:spLocks noChangeArrowheads="1"/>
          </p:cNvSpPr>
          <p:nvPr/>
        </p:nvSpPr>
        <p:spPr bwMode="auto">
          <a:xfrm>
            <a:off x="5443538" y="4964113"/>
            <a:ext cx="3984625" cy="850900"/>
          </a:xfrm>
          <a:prstGeom prst="rect">
            <a:avLst/>
          </a:prstGeom>
          <a:solidFill>
            <a:srgbClr val="FFFF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s-ES" b="1"/>
              <a:t>Conclusión:</a:t>
            </a:r>
            <a:endParaRPr lang="es-ES"/>
          </a:p>
          <a:p>
            <a:r>
              <a:rPr lang="es-ES"/>
              <a:t>La significancia es de 0.00, estos es, rechazo Ho, por lo tanto si hay asociación entre los grupos de edad y la empresa más recordada (Top of mind).</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4 Marcador de número de diapositiva"/>
          <p:cNvSpPr>
            <a:spLocks noGrp="1"/>
          </p:cNvSpPr>
          <p:nvPr>
            <p:ph type="sldNum" sz="quarter" idx="11"/>
          </p:nvPr>
        </p:nvSpPr>
        <p:spPr/>
        <p:txBody>
          <a:bodyPr/>
          <a:lstStyle/>
          <a:p>
            <a:fld id="{20616F7E-C339-4B67-BAF9-A82C19E420AF}" type="slidenum">
              <a:rPr lang="zh-SG" altLang="en-US"/>
              <a:pPr/>
              <a:t>48</a:t>
            </a:fld>
            <a:r>
              <a:rPr lang="en-US" altLang="zh-SG"/>
              <a:t/>
            </a:r>
            <a:br>
              <a:rPr lang="en-US" altLang="zh-SG"/>
            </a:br>
            <a:endParaRPr lang="en-US" altLang="zh-SG" sz="800"/>
          </a:p>
        </p:txBody>
      </p:sp>
      <p:sp>
        <p:nvSpPr>
          <p:cNvPr id="2530306" name="Rectangle 2"/>
          <p:cNvSpPr>
            <a:spLocks noGrp="1" noChangeArrowheads="1"/>
          </p:cNvSpPr>
          <p:nvPr>
            <p:ph type="title"/>
          </p:nvPr>
        </p:nvSpPr>
        <p:spPr/>
        <p:txBody>
          <a:bodyPr/>
          <a:lstStyle/>
          <a:p>
            <a:r>
              <a:rPr lang="es-ES"/>
              <a:t>Análisis de Correlación entre la edad y el número de viajes realizados en los últimos tres meses</a:t>
            </a:r>
          </a:p>
        </p:txBody>
      </p:sp>
      <p:sp>
        <p:nvSpPr>
          <p:cNvPr id="2530309" name="Rectangle 5"/>
          <p:cNvSpPr>
            <a:spLocks noChangeArrowheads="1"/>
          </p:cNvSpPr>
          <p:nvPr/>
        </p:nvSpPr>
        <p:spPr bwMode="auto">
          <a:xfrm>
            <a:off x="6108700" y="3589338"/>
            <a:ext cx="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l"/>
            <a:r>
              <a:rPr lang="es-ES" sz="900">
                <a:latin typeface="Times New Roman" pitchFamily="18" charset="0"/>
              </a:rPr>
              <a:t/>
            </a:r>
            <a:br>
              <a:rPr lang="es-ES" sz="900">
                <a:latin typeface="Times New Roman" pitchFamily="18" charset="0"/>
              </a:rPr>
            </a:br>
            <a:endParaRPr lang="es-ES" sz="2400">
              <a:latin typeface="Times New Roman" pitchFamily="18" charset="0"/>
            </a:endParaRPr>
          </a:p>
        </p:txBody>
      </p:sp>
      <p:sp>
        <p:nvSpPr>
          <p:cNvPr id="2530489" name="Rectangle 185"/>
          <p:cNvSpPr>
            <a:spLocks noChangeArrowheads="1"/>
          </p:cNvSpPr>
          <p:nvPr/>
        </p:nvSpPr>
        <p:spPr bwMode="auto">
          <a:xfrm>
            <a:off x="568325" y="1328738"/>
            <a:ext cx="9032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r>
              <a:rPr lang="es-ES" sz="1600"/>
              <a:t>Ho= No existe correlación entre la edad y el número de viajes efectuados en los últimos tres meses.</a:t>
            </a:r>
          </a:p>
          <a:p>
            <a:r>
              <a:rPr lang="es-ES" sz="1600"/>
              <a:t>Ha= Si existe correlación entre la edad y el número de viajes efectuados en los últimos tres meses.</a:t>
            </a:r>
          </a:p>
        </p:txBody>
      </p:sp>
      <p:pic>
        <p:nvPicPr>
          <p:cNvPr id="2530567" name="Picture 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 y="1974850"/>
            <a:ext cx="45339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30992" name="Group 688"/>
          <p:cNvGraphicFramePr>
            <a:graphicFrameLocks noGrp="1"/>
          </p:cNvGraphicFramePr>
          <p:nvPr>
            <p:ph idx="1"/>
          </p:nvPr>
        </p:nvGraphicFramePr>
        <p:xfrm>
          <a:off x="5392738" y="2292350"/>
          <a:ext cx="4202112" cy="1952626"/>
        </p:xfrm>
        <a:graphic>
          <a:graphicData uri="http://schemas.openxmlformats.org/drawingml/2006/table">
            <a:tbl>
              <a:tblPr/>
              <a:tblGrid>
                <a:gridCol w="1050925"/>
                <a:gridCol w="1050925"/>
                <a:gridCol w="1049337"/>
                <a:gridCol w="1050925"/>
              </a:tblGrid>
              <a:tr h="611188">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Edad (años)</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Numero de veces que han viajado</a:t>
                      </a:r>
                      <a:endParaRPr kumimoji="0" lang="es-E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Edad (años)</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Pearson Correlation</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.048</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Sig. (2-tailed)</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.000</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smtClean="0">
                        <a:ln>
                          <a:noFill/>
                        </a:ln>
                        <a:solidFill>
                          <a:schemeClr val="tx1"/>
                        </a:solidFill>
                        <a:effectLst/>
                        <a:latin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11802</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12021</a:t>
                      </a:r>
                      <a:endParaRPr kumimoji="0" lang="en-US" sz="2400" b="0" i="0" u="none" strike="noStrike" cap="none" normalizeH="0" baseline="0" smtClean="0">
                        <a:ln>
                          <a:noFill/>
                        </a:ln>
                        <a:solidFill>
                          <a:schemeClr val="tx1"/>
                        </a:solidFill>
                        <a:effectLst/>
                        <a:latin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30994" name="Rectangle 690"/>
          <p:cNvSpPr>
            <a:spLocks noChangeArrowheads="1"/>
          </p:cNvSpPr>
          <p:nvPr/>
        </p:nvSpPr>
        <p:spPr bwMode="auto">
          <a:xfrm>
            <a:off x="5375275" y="2030413"/>
            <a:ext cx="9556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l"/>
            <a:r>
              <a:rPr lang="en-US"/>
              <a:t>Correlations</a:t>
            </a:r>
          </a:p>
        </p:txBody>
      </p:sp>
      <p:sp>
        <p:nvSpPr>
          <p:cNvPr id="2530995" name="Rectangle 691"/>
          <p:cNvSpPr>
            <a:spLocks noChangeArrowheads="1"/>
          </p:cNvSpPr>
          <p:nvPr/>
        </p:nvSpPr>
        <p:spPr bwMode="auto">
          <a:xfrm>
            <a:off x="5399088" y="4265613"/>
            <a:ext cx="4217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l"/>
            <a:r>
              <a:rPr lang="en-US"/>
              <a:t>**  Correlation is significant at the 0.01 level (2-tailed).</a:t>
            </a:r>
          </a:p>
        </p:txBody>
      </p:sp>
      <p:sp>
        <p:nvSpPr>
          <p:cNvPr id="2530996" name="Rectangle 692"/>
          <p:cNvSpPr>
            <a:spLocks noChangeArrowheads="1"/>
          </p:cNvSpPr>
          <p:nvPr/>
        </p:nvSpPr>
        <p:spPr bwMode="auto">
          <a:xfrm>
            <a:off x="2347913" y="5526088"/>
            <a:ext cx="6950075" cy="1003300"/>
          </a:xfrm>
          <a:prstGeom prst="rect">
            <a:avLst/>
          </a:prstGeom>
          <a:solidFill>
            <a:srgbClr val="FFFF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r>
              <a:rPr lang="es-ES" b="1"/>
              <a:t>Conclusión:</a:t>
            </a:r>
            <a:endParaRPr lang="es-ES"/>
          </a:p>
          <a:p>
            <a:r>
              <a:rPr lang="es-ES"/>
              <a:t>La correlación es de .048, quiere decir que no hay correlación entre la edad y el número de viajes que han realizado en los últimos tres meses.</a:t>
            </a:r>
          </a:p>
          <a:p>
            <a:endParaRPr lang="es-ES" sz="240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1"/>
          </p:nvPr>
        </p:nvSpPr>
        <p:spPr/>
        <p:txBody>
          <a:bodyPr/>
          <a:lstStyle/>
          <a:p>
            <a:fld id="{5155953A-3511-456D-81ED-861367C59B4B}" type="slidenum">
              <a:rPr lang="zh-SG" altLang="en-US"/>
              <a:pPr/>
              <a:t>49</a:t>
            </a:fld>
            <a:r>
              <a:rPr lang="en-US" altLang="zh-SG"/>
              <a:t/>
            </a:r>
            <a:br>
              <a:rPr lang="en-US" altLang="zh-SG"/>
            </a:br>
            <a:endParaRPr lang="en-US" altLang="zh-SG" sz="800"/>
          </a:p>
        </p:txBody>
      </p:sp>
      <p:sp>
        <p:nvSpPr>
          <p:cNvPr id="2533378" name="Rectangle 2"/>
          <p:cNvSpPr>
            <a:spLocks noChangeArrowheads="1"/>
          </p:cNvSpPr>
          <p:nvPr/>
        </p:nvSpPr>
        <p:spPr bwMode="auto">
          <a:xfrm>
            <a:off x="1722438" y="1733550"/>
            <a:ext cx="1074737" cy="3959225"/>
          </a:xfrm>
          <a:prstGeom prst="rect">
            <a:avLst/>
          </a:prstGeom>
          <a:solidFill>
            <a:srgbClr val="006699"/>
          </a:solidFill>
          <a:ln>
            <a:noFill/>
          </a:ln>
          <a:effectLst>
            <a:prstShdw prst="shdw17" dist="17961" dir="2700000">
              <a:srgbClr val="0066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533379" name="Rectangle 3"/>
          <p:cNvSpPr>
            <a:spLocks noChangeArrowheads="1"/>
          </p:cNvSpPr>
          <p:nvPr/>
        </p:nvSpPr>
        <p:spPr bwMode="auto">
          <a:xfrm>
            <a:off x="1111250" y="5310188"/>
            <a:ext cx="7594600" cy="419100"/>
          </a:xfrm>
          <a:prstGeom prst="rect">
            <a:avLst/>
          </a:prstGeom>
          <a:solidFill>
            <a:srgbClr val="0099CC"/>
          </a:solidFill>
          <a:ln>
            <a:noFill/>
          </a:ln>
          <a:effectLst>
            <a:prstShdw prst="shdw17" dist="17961" dir="2700000">
              <a:srgbClr val="0099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533380" name="Rectangle 4"/>
          <p:cNvSpPr>
            <a:spLocks noChangeArrowheads="1"/>
          </p:cNvSpPr>
          <p:nvPr/>
        </p:nvSpPr>
        <p:spPr bwMode="auto">
          <a:xfrm>
            <a:off x="1708150" y="2019300"/>
            <a:ext cx="70993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457200" indent="-457200" algn="l" defTabSz="822325">
              <a:lnSpc>
                <a:spcPct val="90000"/>
              </a:lnSpc>
              <a:spcBef>
                <a:spcPct val="40000"/>
              </a:spcBef>
              <a:tabLst>
                <a:tab pos="666750" algn="l"/>
                <a:tab pos="1241425" algn="l"/>
              </a:tabLst>
            </a:pPr>
            <a:r>
              <a:rPr lang="es-ES_tradnl" sz="2400" b="1">
                <a:solidFill>
                  <a:schemeClr val="bg1"/>
                </a:solidFill>
                <a:effectLst>
                  <a:outerShdw blurRad="38100" dist="38100" dir="2700000" algn="tl">
                    <a:srgbClr val="000000"/>
                  </a:outerShdw>
                </a:effectLst>
                <a:latin typeface="Century Gothic" pitchFamily="34" charset="0"/>
              </a:rPr>
              <a:t>	</a:t>
            </a:r>
            <a:endParaRPr lang="es-ES_tradnl" sz="1800" b="1">
              <a:effectLst>
                <a:outerShdw blurRad="38100" dist="38100" dir="2700000" algn="tl">
                  <a:srgbClr val="FFFFFF"/>
                </a:outerShdw>
              </a:effectLst>
            </a:endParaRPr>
          </a:p>
          <a:p>
            <a:pPr marL="457200" indent="-457200" algn="l" defTabSz="822325">
              <a:lnSpc>
                <a:spcPct val="90000"/>
              </a:lnSpc>
              <a:spcBef>
                <a:spcPct val="40000"/>
              </a:spcBef>
              <a:buFontTx/>
              <a:buAutoNum type="arabicPeriod"/>
              <a:tabLst>
                <a:tab pos="666750" algn="l"/>
                <a:tab pos="1241425" algn="l"/>
              </a:tabLst>
            </a:pPr>
            <a:r>
              <a:rPr lang="es-ES_tradnl" sz="1800" b="1">
                <a:solidFill>
                  <a:srgbClr val="6699FF"/>
                </a:solidFill>
                <a:effectLst>
                  <a:outerShdw blurRad="38100" dist="38100" dir="2700000" algn="tl">
                    <a:srgbClr val="000000"/>
                  </a:outerShdw>
                </a:effectLst>
              </a:rPr>
              <a:t>	</a:t>
            </a:r>
            <a:r>
              <a:rPr lang="es-ES_tradnl" sz="1800" b="1">
                <a:solidFill>
                  <a:schemeClr val="bg1"/>
                </a:solidFill>
                <a:effectLst>
                  <a:outerShdw blurRad="38100" dist="38100" dir="2700000" algn="tl">
                    <a:srgbClr val="000000"/>
                  </a:outerShdw>
                </a:effectLst>
              </a:rPr>
              <a:t>	</a:t>
            </a:r>
            <a:r>
              <a:rPr lang="es-ES_tradnl" sz="1800" b="1">
                <a:solidFill>
                  <a:srgbClr val="6699FF"/>
                </a:solidFill>
                <a:effectLst>
                  <a:outerShdw blurRad="38100" dist="38100" dir="2700000" algn="tl">
                    <a:srgbClr val="000000"/>
                  </a:outerShdw>
                </a:effectLst>
              </a:rPr>
              <a:t>	</a:t>
            </a:r>
            <a:r>
              <a:rPr lang="es-ES_tradnl" sz="1800" b="1">
                <a:effectLst>
                  <a:outerShdw blurRad="38100" dist="38100" dir="2700000" algn="tl">
                    <a:srgbClr val="FFFFFF"/>
                  </a:outerShdw>
                </a:effectLst>
              </a:rPr>
              <a:t>Antecedentes	</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solidFill>
                  <a:srgbClr val="6699FF"/>
                </a:solidFill>
                <a:effectLst>
                  <a:outerShdw blurRad="38100" dist="38100" dir="2700000" algn="tl">
                    <a:srgbClr val="000000"/>
                  </a:outerShdw>
                </a:effectLst>
              </a:rPr>
              <a:t>	</a:t>
            </a:r>
            <a:r>
              <a:rPr lang="es-ES_tradnl" sz="1800" b="1">
                <a:effectLst>
                  <a:outerShdw blurRad="38100" dist="38100" dir="2700000" algn="tl">
                    <a:srgbClr val="FFFFFF"/>
                  </a:outerShdw>
                </a:effectLst>
              </a:rPr>
              <a:t>Definiciones de la Investigación de Mercado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	Objetivos e Hipótesis</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	Fuentes de Información</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	Diseño y prueba del Cuestionario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Trabajo de Campo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Diseño y Cálculo de la Muestra</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Análisis Estadístico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 	Conclusiones y Recomendaciones</a:t>
            </a:r>
          </a:p>
          <a:p>
            <a:pPr marL="457200" indent="-457200" algn="l" defTabSz="822325">
              <a:lnSpc>
                <a:spcPct val="90000"/>
              </a:lnSpc>
              <a:spcBef>
                <a:spcPct val="40000"/>
              </a:spcBef>
              <a:tabLst>
                <a:tab pos="666750" algn="l"/>
                <a:tab pos="1241425" algn="l"/>
              </a:tabLst>
            </a:pPr>
            <a:r>
              <a:rPr lang="es-ES_tradnl" sz="1800" b="1">
                <a:effectLst>
                  <a:outerShdw blurRad="38100" dist="38100" dir="2700000" algn="tl">
                    <a:srgbClr val="FFFFFF"/>
                  </a:outerShdw>
                </a:effectLst>
              </a:rPr>
              <a:t>	</a:t>
            </a:r>
          </a:p>
        </p:txBody>
      </p:sp>
      <p:sp>
        <p:nvSpPr>
          <p:cNvPr id="2533381" name="Rectangle 5"/>
          <p:cNvSpPr>
            <a:spLocks noGrp="1" noChangeArrowheads="1"/>
          </p:cNvSpPr>
          <p:nvPr>
            <p:ph type="title"/>
          </p:nvPr>
        </p:nvSpPr>
        <p:spPr>
          <a:xfrm>
            <a:off x="1262063" y="114300"/>
            <a:ext cx="3606800" cy="1143000"/>
          </a:xfrm>
          <a:noFill/>
          <a:ln/>
        </p:spPr>
        <p:txBody>
          <a:bodyPr lIns="91440" tIns="45720" rIns="91440" bIns="45720" anchor="ctr"/>
          <a:lstStyle/>
          <a:p>
            <a:r>
              <a:rPr lang="es-ES_tradnl" sz="3200"/>
              <a:t>Índice General</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7 Marcador de número de diapositiva"/>
          <p:cNvSpPr>
            <a:spLocks noGrp="1"/>
          </p:cNvSpPr>
          <p:nvPr>
            <p:ph type="sldNum" sz="quarter" idx="11"/>
          </p:nvPr>
        </p:nvSpPr>
        <p:spPr/>
        <p:txBody>
          <a:bodyPr/>
          <a:lstStyle/>
          <a:p>
            <a:fld id="{D6A7B8BB-D679-425A-BC35-8030B2F983F6}" type="slidenum">
              <a:rPr lang="zh-SG" altLang="en-US"/>
              <a:pPr/>
              <a:t>5</a:t>
            </a:fld>
            <a:r>
              <a:rPr lang="en-US" altLang="zh-SG"/>
              <a:t/>
            </a:r>
            <a:br>
              <a:rPr lang="en-US" altLang="zh-SG"/>
            </a:br>
            <a:endParaRPr lang="en-US" altLang="zh-SG" sz="800"/>
          </a:p>
        </p:txBody>
      </p:sp>
      <p:sp>
        <p:nvSpPr>
          <p:cNvPr id="2339842" name="Rectangle 2"/>
          <p:cNvSpPr>
            <a:spLocks noGrp="1" noChangeArrowheads="1"/>
          </p:cNvSpPr>
          <p:nvPr>
            <p:ph type="title" sz="quarter"/>
          </p:nvPr>
        </p:nvSpPr>
        <p:spPr/>
        <p:txBody>
          <a:bodyPr/>
          <a:lstStyle/>
          <a:p>
            <a:r>
              <a:rPr lang="es-EC"/>
              <a:t>Principales Competidores</a:t>
            </a:r>
            <a:endParaRPr lang="es-ES"/>
          </a:p>
        </p:txBody>
      </p:sp>
      <p:sp>
        <p:nvSpPr>
          <p:cNvPr id="2339843" name="Rectangle 3"/>
          <p:cNvSpPr>
            <a:spLocks noChangeArrowheads="1"/>
          </p:cNvSpPr>
          <p:nvPr/>
        </p:nvSpPr>
        <p:spPr bwMode="auto">
          <a:xfrm>
            <a:off x="711200" y="1587500"/>
            <a:ext cx="6381750"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l">
              <a:lnSpc>
                <a:spcPct val="210000"/>
              </a:lnSpc>
              <a:buFontTx/>
              <a:buChar char="•"/>
              <a:tabLst>
                <a:tab pos="228600" algn="l"/>
              </a:tabLst>
            </a:pPr>
            <a:r>
              <a:rPr lang="en-US" sz="2000"/>
              <a:t>Transportes Occidentales</a:t>
            </a:r>
          </a:p>
          <a:p>
            <a:pPr algn="l">
              <a:lnSpc>
                <a:spcPct val="210000"/>
              </a:lnSpc>
              <a:buFontTx/>
              <a:buChar char="•"/>
              <a:tabLst>
                <a:tab pos="228600" algn="l"/>
              </a:tabLst>
            </a:pPr>
            <a:r>
              <a:rPr lang="en-US" sz="2000"/>
              <a:t>Transporte Panamericana</a:t>
            </a:r>
          </a:p>
          <a:p>
            <a:pPr algn="l">
              <a:lnSpc>
                <a:spcPct val="210000"/>
              </a:lnSpc>
              <a:buFontTx/>
              <a:buChar char="•"/>
              <a:tabLst>
                <a:tab pos="228600" algn="l"/>
              </a:tabLst>
            </a:pPr>
            <a:r>
              <a:rPr lang="en-US" sz="2000"/>
              <a:t>Transportes Reina de Camino</a:t>
            </a:r>
          </a:p>
          <a:p>
            <a:pPr algn="l">
              <a:lnSpc>
                <a:spcPct val="210000"/>
              </a:lnSpc>
              <a:buFontTx/>
              <a:buChar char="•"/>
              <a:tabLst>
                <a:tab pos="228600" algn="l"/>
              </a:tabLst>
            </a:pPr>
            <a:r>
              <a:rPr lang="en-US" sz="2000"/>
              <a:t>Transportes Aerotaxi</a:t>
            </a:r>
          </a:p>
        </p:txBody>
      </p:sp>
      <p:pic>
        <p:nvPicPr>
          <p:cNvPr id="2339867" name="Picture 27" descr="PICT01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11250"/>
            <a:ext cx="2365375" cy="1774825"/>
          </a:xfrm>
          <a:prstGeom prst="rect">
            <a:avLst/>
          </a:prstGeom>
          <a:noFill/>
          <a:extLst>
            <a:ext uri="{909E8E84-426E-40DD-AFC4-6F175D3DCCD1}">
              <a14:hiddenFill xmlns:a14="http://schemas.microsoft.com/office/drawing/2010/main">
                <a:solidFill>
                  <a:srgbClr val="FFFFFF"/>
                </a:solidFill>
              </a14:hiddenFill>
            </a:ext>
          </a:extLst>
        </p:spPr>
      </p:pic>
      <p:pic>
        <p:nvPicPr>
          <p:cNvPr id="2339868" name="Picture 28" descr="PICT01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4213" y="2455863"/>
            <a:ext cx="2843212" cy="2132012"/>
          </a:xfrm>
          <a:prstGeom prst="rect">
            <a:avLst/>
          </a:prstGeom>
          <a:noFill/>
          <a:extLst>
            <a:ext uri="{909E8E84-426E-40DD-AFC4-6F175D3DCCD1}">
              <a14:hiddenFill xmlns:a14="http://schemas.microsoft.com/office/drawing/2010/main">
                <a:solidFill>
                  <a:srgbClr val="FFFFFF"/>
                </a:solidFill>
              </a14:hiddenFill>
            </a:ext>
          </a:extLst>
        </p:spPr>
      </p:pic>
      <p:pic>
        <p:nvPicPr>
          <p:cNvPr id="2339869" name="Picture 29" descr="PICT01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3775" y="3409950"/>
            <a:ext cx="2543175" cy="1908175"/>
          </a:xfrm>
          <a:prstGeom prst="rect">
            <a:avLst/>
          </a:prstGeom>
          <a:noFill/>
          <a:extLst>
            <a:ext uri="{909E8E84-426E-40DD-AFC4-6F175D3DCCD1}">
              <a14:hiddenFill xmlns:a14="http://schemas.microsoft.com/office/drawing/2010/main">
                <a:solidFill>
                  <a:srgbClr val="FFFFFF"/>
                </a:solidFill>
              </a14:hiddenFill>
            </a:ext>
          </a:extLst>
        </p:spPr>
      </p:pic>
      <p:pic>
        <p:nvPicPr>
          <p:cNvPr id="2339870" name="Picture 30" descr="PICT017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7363" y="1192213"/>
            <a:ext cx="2012950" cy="1509712"/>
          </a:xfrm>
          <a:prstGeom prst="rect">
            <a:avLst/>
          </a:prstGeom>
          <a:noFill/>
          <a:extLst>
            <a:ext uri="{909E8E84-426E-40DD-AFC4-6F175D3DCCD1}">
              <a14:hiddenFill xmlns:a14="http://schemas.microsoft.com/office/drawing/2010/main">
                <a:solidFill>
                  <a:srgbClr val="FFFFFF"/>
                </a:solidFill>
              </a14:hiddenFill>
            </a:ext>
          </a:extLst>
        </p:spPr>
      </p:pic>
      <p:pic>
        <p:nvPicPr>
          <p:cNvPr id="2339871" name="Picture 31" descr="PICT017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3038" y="4414838"/>
            <a:ext cx="2798762" cy="2098675"/>
          </a:xfrm>
          <a:prstGeom prst="rect">
            <a:avLst/>
          </a:prstGeom>
          <a:noFill/>
          <a:extLst>
            <a:ext uri="{909E8E84-426E-40DD-AFC4-6F175D3DCCD1}">
              <a14:hiddenFill xmlns:a14="http://schemas.microsoft.com/office/drawing/2010/main">
                <a:solidFill>
                  <a:srgbClr val="FFFFFF"/>
                </a:solidFill>
              </a14:hiddenFill>
            </a:ext>
          </a:extLst>
        </p:spPr>
      </p:pic>
      <p:pic>
        <p:nvPicPr>
          <p:cNvPr id="2339872" name="Picture 32" descr="PICT019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2425" y="5049838"/>
            <a:ext cx="2052638" cy="1423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C6D1173E-3061-4942-ACF3-FF440151B0D2}" type="slidenum">
              <a:rPr lang="zh-SG" altLang="en-US"/>
              <a:pPr/>
              <a:t>50</a:t>
            </a:fld>
            <a:r>
              <a:rPr lang="en-US" altLang="zh-SG"/>
              <a:t/>
            </a:r>
            <a:br>
              <a:rPr lang="en-US" altLang="zh-SG"/>
            </a:br>
            <a:endParaRPr lang="en-US" altLang="zh-SG" sz="800"/>
          </a:p>
        </p:txBody>
      </p:sp>
      <p:sp>
        <p:nvSpPr>
          <p:cNvPr id="2535426" name="Rectangle 2"/>
          <p:cNvSpPr>
            <a:spLocks noGrp="1" noChangeArrowheads="1"/>
          </p:cNvSpPr>
          <p:nvPr>
            <p:ph type="title"/>
          </p:nvPr>
        </p:nvSpPr>
        <p:spPr/>
        <p:txBody>
          <a:bodyPr/>
          <a:lstStyle/>
          <a:p>
            <a:r>
              <a:rPr lang="es-EC"/>
              <a:t>Recomendaciones</a:t>
            </a:r>
            <a:endParaRPr lang="es-ES"/>
          </a:p>
        </p:txBody>
      </p:sp>
      <p:sp>
        <p:nvSpPr>
          <p:cNvPr id="2535427" name="Rectangle 3"/>
          <p:cNvSpPr>
            <a:spLocks noChangeArrowheads="1"/>
          </p:cNvSpPr>
          <p:nvPr/>
        </p:nvSpPr>
        <p:spPr bwMode="auto">
          <a:xfrm>
            <a:off x="595313" y="1171575"/>
            <a:ext cx="8739187" cy="537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indent="220663" algn="just">
              <a:tabLst>
                <a:tab pos="228600" algn="l"/>
              </a:tabLst>
            </a:pPr>
            <a:endParaRPr lang="en-US" sz="1600"/>
          </a:p>
          <a:p>
            <a:pPr indent="220663" algn="just">
              <a:tabLst>
                <a:tab pos="228600" algn="l"/>
              </a:tabLst>
            </a:pPr>
            <a:endParaRPr lang="es-ES_tradnl" sz="1600"/>
          </a:p>
          <a:p>
            <a:pPr indent="220663" algn="just">
              <a:tabLst>
                <a:tab pos="228600" algn="l"/>
              </a:tabLst>
            </a:pPr>
            <a:endParaRPr lang="en-US" sz="1600"/>
          </a:p>
          <a:p>
            <a:pPr indent="220663" algn="l">
              <a:tabLst>
                <a:tab pos="228600" algn="l"/>
              </a:tabLst>
            </a:pPr>
            <a:r>
              <a:rPr lang="en-US" sz="1600"/>
              <a:t>Considerando los resultados obtenidos producto del análisis estadístico de esta investigación se recomienda que la composición de la propuesta de valor a generarse se enfoque en los siguientes aspectos:</a:t>
            </a:r>
          </a:p>
          <a:p>
            <a:pPr indent="220663" algn="l">
              <a:tabLst>
                <a:tab pos="228600" algn="l"/>
              </a:tabLst>
            </a:pPr>
            <a:endParaRPr lang="en-US" sz="1600"/>
          </a:p>
          <a:p>
            <a:pPr indent="220663" algn="just">
              <a:tabLst>
                <a:tab pos="228600" algn="l"/>
              </a:tabLst>
            </a:pPr>
            <a:r>
              <a:rPr lang="en-US" sz="1600"/>
              <a:t>Debido a que Trans Esmeraldas tiene un Top of mind es alto y su share of mind es también considerable, se recomienda realzar una publicidad de ¨mantenimiento¨, para reforzar estos dos atributos.</a:t>
            </a:r>
          </a:p>
          <a:p>
            <a:pPr indent="220663" algn="just">
              <a:buFontTx/>
              <a:buChar char="•"/>
              <a:tabLst>
                <a:tab pos="228600" algn="l"/>
              </a:tabLst>
            </a:pPr>
            <a:endParaRPr lang="en-US" sz="1600"/>
          </a:p>
          <a:p>
            <a:pPr indent="220663" algn="just">
              <a:buFontTx/>
              <a:buChar char="•"/>
              <a:tabLst>
                <a:tab pos="228600" algn="l"/>
              </a:tabLst>
            </a:pPr>
            <a:r>
              <a:rPr lang="en-US" sz="1600"/>
              <a:t>Por su alto porcentaje de participación de mercado en la ciudad de Esmeraldas, es importante conformar una estrategia para fidelizar a sus clientes, se recomienda aplicar tarjetas magnéticas para identificación personal, con beneficios de descuento en viajes, promociones, etc.</a:t>
            </a:r>
          </a:p>
          <a:p>
            <a:pPr indent="220663" algn="just">
              <a:buFontTx/>
              <a:buChar char="•"/>
              <a:tabLst>
                <a:tab pos="228600" algn="l"/>
              </a:tabLst>
            </a:pPr>
            <a:endParaRPr lang="en-US" sz="1600"/>
          </a:p>
          <a:p>
            <a:pPr indent="220663" algn="just">
              <a:buFontTx/>
              <a:buChar char="•"/>
              <a:tabLst>
                <a:tab pos="228600" algn="l"/>
              </a:tabLst>
            </a:pPr>
            <a:r>
              <a:rPr lang="en-US" sz="1600"/>
              <a:t>No existe correlación entre la edad y el número de viajes, por lo que el segmento de mercado de Trans Esmeraldas esta muy diversificado con respecto a la edad.</a:t>
            </a:r>
          </a:p>
          <a:p>
            <a:pPr indent="220663" algn="just">
              <a:tabLst>
                <a:tab pos="228600" algn="l"/>
              </a:tabLst>
            </a:pPr>
            <a:endParaRPr lang="en-US" sz="1600"/>
          </a:p>
          <a:p>
            <a:pPr indent="220663" algn="just">
              <a:tabLst>
                <a:tab pos="228600" algn="l"/>
              </a:tabLst>
            </a:pPr>
            <a:endParaRPr lang="en-US" sz="1600"/>
          </a:p>
          <a:p>
            <a:pPr indent="220663" algn="just">
              <a:tabLst>
                <a:tab pos="228600" algn="l"/>
              </a:tabLst>
            </a:pPr>
            <a:endParaRPr lang="en-US" sz="1600"/>
          </a:p>
          <a:p>
            <a:pPr indent="220663" algn="just">
              <a:tabLst>
                <a:tab pos="228600" algn="l"/>
              </a:tabLst>
            </a:pPr>
            <a:endParaRPr lang="en-US" sz="1600"/>
          </a:p>
          <a:p>
            <a:pPr indent="220663" algn="just">
              <a:tabLst>
                <a:tab pos="228600" algn="l"/>
              </a:tabLst>
            </a:pPr>
            <a:endParaRPr lang="en-US" sz="16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35426"/>
                                        </p:tgtEl>
                                        <p:attrNameLst>
                                          <p:attrName>style.visibility</p:attrName>
                                        </p:attrNameLst>
                                      </p:cBhvr>
                                      <p:to>
                                        <p:strVal val="visible"/>
                                      </p:to>
                                    </p:set>
                                    <p:animEffect transition="in" filter="randombar(horizontal)">
                                      <p:cBhvr>
                                        <p:cTn id="7" dur="600">
                                          <p:stCondLst>
                                            <p:cond delay="0"/>
                                          </p:stCondLst>
                                        </p:cTn>
                                        <p:tgtEl>
                                          <p:spTgt spid="2535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5426"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952118DB-1ED6-4467-ADEB-E3DCAB7601F0}" type="slidenum">
              <a:rPr lang="zh-SG" altLang="en-US"/>
              <a:pPr/>
              <a:t>51</a:t>
            </a:fld>
            <a:r>
              <a:rPr lang="en-US" altLang="zh-SG"/>
              <a:t/>
            </a:r>
            <a:br>
              <a:rPr lang="en-US" altLang="zh-SG"/>
            </a:br>
            <a:endParaRPr lang="en-US" altLang="zh-SG" sz="800"/>
          </a:p>
        </p:txBody>
      </p:sp>
      <p:sp>
        <p:nvSpPr>
          <p:cNvPr id="2538498" name="Rectangle 2"/>
          <p:cNvSpPr>
            <a:spLocks noGrp="1" noChangeArrowheads="1"/>
          </p:cNvSpPr>
          <p:nvPr>
            <p:ph type="title"/>
          </p:nvPr>
        </p:nvSpPr>
        <p:spPr/>
        <p:txBody>
          <a:bodyPr/>
          <a:lstStyle/>
          <a:p>
            <a:r>
              <a:rPr lang="es-ES"/>
              <a:t>BIBLIOGRAFIA</a:t>
            </a:r>
          </a:p>
        </p:txBody>
      </p:sp>
      <p:sp>
        <p:nvSpPr>
          <p:cNvPr id="2538499" name="Rectangle 3"/>
          <p:cNvSpPr>
            <a:spLocks noGrp="1" noChangeArrowheads="1"/>
          </p:cNvSpPr>
          <p:nvPr>
            <p:ph type="body" idx="1"/>
          </p:nvPr>
        </p:nvSpPr>
        <p:spPr/>
        <p:txBody>
          <a:bodyPr/>
          <a:lstStyle/>
          <a:p>
            <a:r>
              <a:rPr lang="es-ES"/>
              <a:t>BERENSON, LEVINE, KREHBIEL; ESTADISTICA PARA ADMINISTRACION; Editorial  PEARSON, Segunda Edición, México 2001.</a:t>
            </a:r>
          </a:p>
          <a:p>
            <a:endParaRPr lang="es-ES"/>
          </a:p>
          <a:p>
            <a:r>
              <a:rPr lang="es-ES"/>
              <a:t>NARESH K. MALHOTRA; INVESTIGACION DE MERCADOS (Un enfoque aplicado); Editorial PEARSON, Cuarta Edición, México 2004.</a:t>
            </a:r>
          </a:p>
          <a:p>
            <a:endParaRPr lang="es-ES"/>
          </a:p>
          <a:p>
            <a:r>
              <a:rPr lang="es-ES"/>
              <a:t>INEC; Instituto de Estadísticas y censos, ECUADOR, censo del año 2001.</a:t>
            </a:r>
          </a:p>
          <a:p>
            <a:endParaRPr lang="es-ES"/>
          </a:p>
          <a:p>
            <a:r>
              <a:rPr lang="es-ES"/>
              <a:t>LEVIN RICHARD, RUBIN DAVID; ESTADISTICA PARA ADMINISTRADORES; Editorial PRENTICE HALL, Sexta Edición, México1996.</a:t>
            </a:r>
          </a:p>
          <a:p>
            <a:endParaRPr lang="es-ES"/>
          </a:p>
          <a:p>
            <a:r>
              <a:rPr lang="es-ES"/>
              <a:t>LIC. CANDIA GUILLERMO; INVESTIGACION DE MERCADOS; Folleto Guía MBA_ESPE, 2006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38498"/>
                                        </p:tgtEl>
                                        <p:attrNameLst>
                                          <p:attrName>style.visibility</p:attrName>
                                        </p:attrNameLst>
                                      </p:cBhvr>
                                      <p:to>
                                        <p:strVal val="visible"/>
                                      </p:to>
                                    </p:set>
                                    <p:anim calcmode="lin" valueType="num">
                                      <p:cBhvr>
                                        <p:cTn id="7" dur="1000" fill="hold"/>
                                        <p:tgtEl>
                                          <p:spTgt spid="2538498"/>
                                        </p:tgtEl>
                                        <p:attrNameLst>
                                          <p:attrName>ppt_x</p:attrName>
                                        </p:attrNameLst>
                                      </p:cBhvr>
                                      <p:tavLst>
                                        <p:tav tm="0">
                                          <p:val>
                                            <p:strVal val="#ppt_x-.2"/>
                                          </p:val>
                                        </p:tav>
                                        <p:tav tm="100000">
                                          <p:val>
                                            <p:strVal val="#ppt_x"/>
                                          </p:val>
                                        </p:tav>
                                      </p:tavLst>
                                    </p:anim>
                                    <p:anim calcmode="lin" valueType="num">
                                      <p:cBhvr>
                                        <p:cTn id="8" dur="1000" fill="hold"/>
                                        <p:tgtEl>
                                          <p:spTgt spid="25384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384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38499">
                                            <p:txEl>
                                              <p:pRg st="0" end="0"/>
                                            </p:txEl>
                                          </p:spTgt>
                                        </p:tgtEl>
                                        <p:attrNameLst>
                                          <p:attrName>style.visibility</p:attrName>
                                        </p:attrNameLst>
                                      </p:cBhvr>
                                      <p:to>
                                        <p:strVal val="visible"/>
                                      </p:to>
                                    </p:set>
                                    <p:animEffect transition="in" filter="fade">
                                      <p:cBhvr>
                                        <p:cTn id="14" dur="500"/>
                                        <p:tgtEl>
                                          <p:spTgt spid="2538499">
                                            <p:txEl>
                                              <p:pRg st="0" end="0"/>
                                            </p:txEl>
                                          </p:spTgt>
                                        </p:tgtEl>
                                      </p:cBhvr>
                                    </p:animEffect>
                                    <p:anim calcmode="lin" valueType="num">
                                      <p:cBhvr>
                                        <p:cTn id="15" dur="500" fill="hold"/>
                                        <p:tgtEl>
                                          <p:spTgt spid="25384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5384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538499">
                                            <p:txEl>
                                              <p:pRg st="2" end="2"/>
                                            </p:txEl>
                                          </p:spTgt>
                                        </p:tgtEl>
                                        <p:attrNameLst>
                                          <p:attrName>style.visibility</p:attrName>
                                        </p:attrNameLst>
                                      </p:cBhvr>
                                      <p:to>
                                        <p:strVal val="visible"/>
                                      </p:to>
                                    </p:set>
                                    <p:animEffect transition="in" filter="fade">
                                      <p:cBhvr>
                                        <p:cTn id="21" dur="500"/>
                                        <p:tgtEl>
                                          <p:spTgt spid="2538499">
                                            <p:txEl>
                                              <p:pRg st="2" end="2"/>
                                            </p:txEl>
                                          </p:spTgt>
                                        </p:tgtEl>
                                      </p:cBhvr>
                                    </p:animEffect>
                                    <p:anim calcmode="lin" valueType="num">
                                      <p:cBhvr>
                                        <p:cTn id="22" dur="500" fill="hold"/>
                                        <p:tgtEl>
                                          <p:spTgt spid="253849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53849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538499">
                                            <p:txEl>
                                              <p:pRg st="4" end="4"/>
                                            </p:txEl>
                                          </p:spTgt>
                                        </p:tgtEl>
                                        <p:attrNameLst>
                                          <p:attrName>style.visibility</p:attrName>
                                        </p:attrNameLst>
                                      </p:cBhvr>
                                      <p:to>
                                        <p:strVal val="visible"/>
                                      </p:to>
                                    </p:set>
                                    <p:animEffect transition="in" filter="fade">
                                      <p:cBhvr>
                                        <p:cTn id="28" dur="500"/>
                                        <p:tgtEl>
                                          <p:spTgt spid="2538499">
                                            <p:txEl>
                                              <p:pRg st="4" end="4"/>
                                            </p:txEl>
                                          </p:spTgt>
                                        </p:tgtEl>
                                      </p:cBhvr>
                                    </p:animEffect>
                                    <p:anim calcmode="lin" valueType="num">
                                      <p:cBhvr>
                                        <p:cTn id="29" dur="500" fill="hold"/>
                                        <p:tgtEl>
                                          <p:spTgt spid="2538499">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253849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538499">
                                            <p:txEl>
                                              <p:pRg st="6" end="6"/>
                                            </p:txEl>
                                          </p:spTgt>
                                        </p:tgtEl>
                                        <p:attrNameLst>
                                          <p:attrName>style.visibility</p:attrName>
                                        </p:attrNameLst>
                                      </p:cBhvr>
                                      <p:to>
                                        <p:strVal val="visible"/>
                                      </p:to>
                                    </p:set>
                                    <p:animEffect transition="in" filter="fade">
                                      <p:cBhvr>
                                        <p:cTn id="35" dur="500"/>
                                        <p:tgtEl>
                                          <p:spTgt spid="2538499">
                                            <p:txEl>
                                              <p:pRg st="6" end="6"/>
                                            </p:txEl>
                                          </p:spTgt>
                                        </p:tgtEl>
                                      </p:cBhvr>
                                    </p:animEffect>
                                    <p:anim calcmode="lin" valueType="num">
                                      <p:cBhvr>
                                        <p:cTn id="36" dur="500" fill="hold"/>
                                        <p:tgtEl>
                                          <p:spTgt spid="2538499">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2538499">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538499">
                                            <p:txEl>
                                              <p:pRg st="8" end="8"/>
                                            </p:txEl>
                                          </p:spTgt>
                                        </p:tgtEl>
                                        <p:attrNameLst>
                                          <p:attrName>style.visibility</p:attrName>
                                        </p:attrNameLst>
                                      </p:cBhvr>
                                      <p:to>
                                        <p:strVal val="visible"/>
                                      </p:to>
                                    </p:set>
                                    <p:animEffect transition="in" filter="fade">
                                      <p:cBhvr>
                                        <p:cTn id="42" dur="500"/>
                                        <p:tgtEl>
                                          <p:spTgt spid="2538499">
                                            <p:txEl>
                                              <p:pRg st="8" end="8"/>
                                            </p:txEl>
                                          </p:spTgt>
                                        </p:tgtEl>
                                      </p:cBhvr>
                                    </p:animEffect>
                                    <p:anim calcmode="lin" valueType="num">
                                      <p:cBhvr>
                                        <p:cTn id="43" dur="500" fill="hold"/>
                                        <p:tgtEl>
                                          <p:spTgt spid="2538499">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2538499">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8498" grpId="0"/>
      <p:bldP spid="253849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p:txBody>
          <a:bodyPr/>
          <a:lstStyle/>
          <a:p>
            <a:fld id="{5877CF59-FC68-4C6B-85EE-21C4D69FE0D8}" type="slidenum">
              <a:rPr lang="zh-SG" altLang="en-US"/>
              <a:pPr/>
              <a:t>52</a:t>
            </a:fld>
            <a:r>
              <a:rPr lang="en-US" altLang="zh-SG"/>
              <a:t/>
            </a:r>
            <a:br>
              <a:rPr lang="en-US" altLang="zh-SG"/>
            </a:br>
            <a:endParaRPr lang="en-US" altLang="zh-SG" sz="800"/>
          </a:p>
        </p:txBody>
      </p:sp>
      <p:pic>
        <p:nvPicPr>
          <p:cNvPr id="2536450" name="Picture 2" descr="j03155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2863"/>
            <a:ext cx="9906000" cy="5545137"/>
          </a:xfrm>
          <a:prstGeom prst="rect">
            <a:avLst/>
          </a:prstGeom>
          <a:noFill/>
          <a:extLst>
            <a:ext uri="{909E8E84-426E-40DD-AFC4-6F175D3DCCD1}">
              <a14:hiddenFill xmlns:a14="http://schemas.microsoft.com/office/drawing/2010/main">
                <a:solidFill>
                  <a:srgbClr val="FFFFFF"/>
                </a:solidFill>
              </a14:hiddenFill>
            </a:ext>
          </a:extLst>
        </p:spPr>
      </p:pic>
      <p:sp>
        <p:nvSpPr>
          <p:cNvPr id="2536451" name="Rectangle 3"/>
          <p:cNvSpPr>
            <a:spLocks noGrp="1" noChangeArrowheads="1"/>
          </p:cNvSpPr>
          <p:nvPr>
            <p:ph type="title" idx="4294967295"/>
          </p:nvPr>
        </p:nvSpPr>
        <p:spPr/>
        <p:txBody>
          <a:bodyPr/>
          <a:lstStyle/>
          <a:p>
            <a:r>
              <a:rPr lang="en-US"/>
              <a:t>Preguntas</a:t>
            </a:r>
          </a:p>
        </p:txBody>
      </p:sp>
      <p:sp>
        <p:nvSpPr>
          <p:cNvPr id="2536452" name="Text Box 4"/>
          <p:cNvSpPr txBox="1">
            <a:spLocks noChangeArrowheads="1"/>
          </p:cNvSpPr>
          <p:nvPr/>
        </p:nvSpPr>
        <p:spPr bwMode="auto">
          <a:xfrm>
            <a:off x="6169025" y="5370513"/>
            <a:ext cx="26844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s-ES" sz="2800" b="1" i="1"/>
              <a:t>GRACIAS…..</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4 Marcador de número de diapositiva"/>
          <p:cNvSpPr>
            <a:spLocks noGrp="1"/>
          </p:cNvSpPr>
          <p:nvPr>
            <p:ph type="sldNum" sz="quarter" idx="11"/>
          </p:nvPr>
        </p:nvSpPr>
        <p:spPr/>
        <p:txBody>
          <a:bodyPr/>
          <a:lstStyle/>
          <a:p>
            <a:fld id="{06914BAD-1804-4FCE-A18A-2573D08904B7}" type="slidenum">
              <a:rPr lang="zh-SG" altLang="en-US"/>
              <a:pPr/>
              <a:t>6</a:t>
            </a:fld>
            <a:r>
              <a:rPr lang="en-US" altLang="zh-SG"/>
              <a:t/>
            </a:r>
            <a:br>
              <a:rPr lang="en-US" altLang="zh-SG"/>
            </a:br>
            <a:endParaRPr lang="en-US" altLang="zh-SG" sz="800"/>
          </a:p>
        </p:txBody>
      </p:sp>
      <p:sp>
        <p:nvSpPr>
          <p:cNvPr id="2478082" name="Rectangle 2"/>
          <p:cNvSpPr>
            <a:spLocks noGrp="1" noChangeArrowheads="1"/>
          </p:cNvSpPr>
          <p:nvPr>
            <p:ph type="title"/>
          </p:nvPr>
        </p:nvSpPr>
        <p:spPr>
          <a:xfrm>
            <a:off x="611188" y="203200"/>
            <a:ext cx="8075612" cy="576263"/>
          </a:xfrm>
        </p:spPr>
        <p:txBody>
          <a:bodyPr/>
          <a:lstStyle/>
          <a:p>
            <a:r>
              <a:rPr lang="es-EC"/>
              <a:t>Líneas y Giro del Negocio </a:t>
            </a:r>
            <a:endParaRPr lang="es-ES"/>
          </a:p>
        </p:txBody>
      </p:sp>
      <p:sp>
        <p:nvSpPr>
          <p:cNvPr id="2478083" name="Rectangle 3"/>
          <p:cNvSpPr>
            <a:spLocks noGrp="1" noChangeArrowheads="1"/>
          </p:cNvSpPr>
          <p:nvPr>
            <p:ph type="body" idx="1"/>
          </p:nvPr>
        </p:nvSpPr>
        <p:spPr>
          <a:xfrm>
            <a:off x="471488" y="1190171"/>
            <a:ext cx="9066212" cy="5286829"/>
          </a:xfrm>
        </p:spPr>
        <p:txBody>
          <a:bodyPr/>
          <a:lstStyle/>
          <a:p>
            <a:pPr marL="198438" indent="-198438" algn="just">
              <a:buFont typeface="Arial" pitchFamily="34" charset="0"/>
              <a:buNone/>
            </a:pPr>
            <a:endParaRPr lang="es-EC" dirty="0"/>
          </a:p>
          <a:p>
            <a:pPr marL="198438" indent="-198438" algn="just"/>
            <a:r>
              <a:rPr lang="es-ES" sz="1800" dirty="0"/>
              <a:t>La Compañía se encuentra en los primeros sitiales de su clase; cuenta con una moderna flota de 110 vehículos, bien equipados; en su vida institucional ha realizado varios procesos íntegros de renovación de unidades; desde su domicilio principal ubicado en la ciudad de Quito, sirve a los siguientes destinos: Guayaquil, Esmeraldas, Atacames, Borbón, San Lorenzo, Salinas, Machala, Huaquillas, Lago Agrio, Coca, Loja, Cuenca, Portoviejo y Manta. Su servicio, por tanto, incluye a las tres regiones del Ecuador: Costa, Sierra y Oriente, con las ciudades más importantes y los lugares de mayor atractivo turístico. </a:t>
            </a:r>
            <a:endParaRPr lang="es-EC" sz="1800" dirty="0"/>
          </a:p>
          <a:p>
            <a:pPr marL="198438" indent="-198438" algn="just">
              <a:buFont typeface="Arial" pitchFamily="34" charset="0"/>
              <a:buNone/>
            </a:pPr>
            <a:endParaRPr lang="es-EC" sz="1800" dirty="0"/>
          </a:p>
          <a:p>
            <a:pPr marL="198438" indent="-198438" algn="just"/>
            <a:r>
              <a:rPr lang="es-ES" sz="1800" dirty="0"/>
              <a:t>La Compañía se dedica a la transportación de pasajeros, encomiendas y carga dentro y fuera del país; esto es, en el orden nacional e internacional; a la promoción del turismo interno e internacional, es parte  de las empresas turísticas, particularmente, operadoras de turismo; realiza importación de unidades automotores destinadas al servicio que presta; así como la de accesorios y partes para las mismas; tiene talleres de mantenimiento y servicios para vehículos</a:t>
            </a:r>
            <a:endParaRPr lang="es-EC"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78082"/>
                                        </p:tgtEl>
                                        <p:attrNameLst>
                                          <p:attrName>style.visibility</p:attrName>
                                        </p:attrNameLst>
                                      </p:cBhvr>
                                      <p:to>
                                        <p:strVal val="visible"/>
                                      </p:to>
                                    </p:set>
                                    <p:animEffect transition="in" filter="randombar(horizontal)">
                                      <p:cBhvr>
                                        <p:cTn id="7" dur="600">
                                          <p:stCondLst>
                                            <p:cond delay="0"/>
                                          </p:stCondLst>
                                        </p:cTn>
                                        <p:tgtEl>
                                          <p:spTgt spid="2478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78083">
                                            <p:txEl>
                                              <p:pRg st="1" end="1"/>
                                            </p:txEl>
                                          </p:spTgt>
                                        </p:tgtEl>
                                        <p:attrNameLst>
                                          <p:attrName>style.visibility</p:attrName>
                                        </p:attrNameLst>
                                      </p:cBhvr>
                                      <p:to>
                                        <p:strVal val="visible"/>
                                      </p:to>
                                    </p:set>
                                    <p:animEffect transition="in" filter="randombar(horizontal)">
                                      <p:cBhvr>
                                        <p:cTn id="12" dur="500"/>
                                        <p:tgtEl>
                                          <p:spTgt spid="2478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78083">
                                            <p:txEl>
                                              <p:pRg st="3" end="3"/>
                                            </p:txEl>
                                          </p:spTgt>
                                        </p:tgtEl>
                                        <p:attrNameLst>
                                          <p:attrName>style.visibility</p:attrName>
                                        </p:attrNameLst>
                                      </p:cBhvr>
                                      <p:to>
                                        <p:strVal val="visible"/>
                                      </p:to>
                                    </p:set>
                                    <p:animEffect transition="in" filter="randombar(horizontal)">
                                      <p:cBhvr>
                                        <p:cTn id="17" dur="500"/>
                                        <p:tgtEl>
                                          <p:spTgt spid="2478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082" grpId="0"/>
      <p:bldP spid="24780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1"/>
          </p:nvPr>
        </p:nvSpPr>
        <p:spPr/>
        <p:txBody>
          <a:bodyPr/>
          <a:lstStyle/>
          <a:p>
            <a:fld id="{416E8092-4BC5-44C5-9AC2-CC301F72BB4A}" type="slidenum">
              <a:rPr lang="zh-SG" altLang="en-US"/>
              <a:pPr/>
              <a:t>7</a:t>
            </a:fld>
            <a:r>
              <a:rPr lang="en-US" altLang="zh-SG"/>
              <a:t/>
            </a:r>
            <a:br>
              <a:rPr lang="en-US" altLang="zh-SG"/>
            </a:br>
            <a:endParaRPr lang="en-US" altLang="zh-SG" sz="800"/>
          </a:p>
        </p:txBody>
      </p:sp>
      <p:sp>
        <p:nvSpPr>
          <p:cNvPr id="2340866" name="Rectangle 2"/>
          <p:cNvSpPr>
            <a:spLocks noChangeArrowheads="1"/>
          </p:cNvSpPr>
          <p:nvPr/>
        </p:nvSpPr>
        <p:spPr bwMode="auto">
          <a:xfrm>
            <a:off x="1722438" y="1733550"/>
            <a:ext cx="1074737" cy="3959225"/>
          </a:xfrm>
          <a:prstGeom prst="rect">
            <a:avLst/>
          </a:prstGeom>
          <a:solidFill>
            <a:srgbClr val="006699"/>
          </a:solidFill>
          <a:ln>
            <a:noFill/>
          </a:ln>
          <a:effectLst>
            <a:prstShdw prst="shdw17" dist="17961" dir="2700000">
              <a:srgbClr val="0066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340867" name="Rectangle 3"/>
          <p:cNvSpPr>
            <a:spLocks noChangeArrowheads="1"/>
          </p:cNvSpPr>
          <p:nvPr/>
        </p:nvSpPr>
        <p:spPr bwMode="auto">
          <a:xfrm>
            <a:off x="1111250" y="2782888"/>
            <a:ext cx="7594600" cy="419100"/>
          </a:xfrm>
          <a:prstGeom prst="rect">
            <a:avLst/>
          </a:prstGeom>
          <a:solidFill>
            <a:srgbClr val="0099CC"/>
          </a:solidFill>
          <a:ln>
            <a:noFill/>
          </a:ln>
          <a:effectLst>
            <a:prstShdw prst="shdw17" dist="17961" dir="2700000">
              <a:srgbClr val="0099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EC"/>
          </a:p>
        </p:txBody>
      </p:sp>
      <p:sp>
        <p:nvSpPr>
          <p:cNvPr id="2340868" name="Rectangle 4"/>
          <p:cNvSpPr>
            <a:spLocks noChangeArrowheads="1"/>
          </p:cNvSpPr>
          <p:nvPr/>
        </p:nvSpPr>
        <p:spPr bwMode="auto">
          <a:xfrm>
            <a:off x="1708150" y="2019300"/>
            <a:ext cx="70993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457200" indent="-457200" algn="l" defTabSz="822325">
              <a:lnSpc>
                <a:spcPct val="90000"/>
              </a:lnSpc>
              <a:spcBef>
                <a:spcPct val="40000"/>
              </a:spcBef>
              <a:tabLst>
                <a:tab pos="666750" algn="l"/>
                <a:tab pos="1241425" algn="l"/>
              </a:tabLst>
            </a:pPr>
            <a:r>
              <a:rPr lang="es-ES_tradnl" sz="2400" b="1">
                <a:solidFill>
                  <a:schemeClr val="bg1"/>
                </a:solidFill>
                <a:effectLst>
                  <a:outerShdw blurRad="38100" dist="38100" dir="2700000" algn="tl">
                    <a:srgbClr val="000000"/>
                  </a:outerShdw>
                </a:effectLst>
                <a:latin typeface="Century Gothic" pitchFamily="34" charset="0"/>
              </a:rPr>
              <a:t>	</a:t>
            </a:r>
            <a:endParaRPr lang="es-ES_tradnl" sz="1800" b="1">
              <a:effectLst>
                <a:outerShdw blurRad="38100" dist="38100" dir="2700000" algn="tl">
                  <a:srgbClr val="FFFFFF"/>
                </a:outerShdw>
              </a:effectLst>
            </a:endParaRPr>
          </a:p>
          <a:p>
            <a:pPr marL="457200" indent="-457200" algn="l" defTabSz="822325">
              <a:lnSpc>
                <a:spcPct val="90000"/>
              </a:lnSpc>
              <a:spcBef>
                <a:spcPct val="40000"/>
              </a:spcBef>
              <a:buFontTx/>
              <a:buAutoNum type="arabicPeriod"/>
              <a:tabLst>
                <a:tab pos="666750" algn="l"/>
                <a:tab pos="1241425" algn="l"/>
              </a:tabLst>
            </a:pPr>
            <a:r>
              <a:rPr lang="es-ES_tradnl" sz="1800" b="1">
                <a:solidFill>
                  <a:srgbClr val="6699FF"/>
                </a:solidFill>
                <a:effectLst>
                  <a:outerShdw blurRad="38100" dist="38100" dir="2700000" algn="tl">
                    <a:srgbClr val="000000"/>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Antecedentes	</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Definiciones de la Investigación de Mercado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Objetivos e Hipótesis</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Fuentes de Información</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a:t>
            </a:r>
            <a:r>
              <a:rPr lang="es-ES_tradnl" sz="1800" b="1">
                <a:solidFill>
                  <a:schemeClr val="bg1"/>
                </a:solidFill>
                <a:effectLst>
                  <a:outerShdw blurRad="38100" dist="38100" dir="2700000" algn="tl">
                    <a:srgbClr val="000000"/>
                  </a:outerShdw>
                </a:effectLst>
              </a:rPr>
              <a:t>	</a:t>
            </a:r>
            <a:r>
              <a:rPr lang="es-ES_tradnl" sz="1800" b="1">
                <a:effectLst>
                  <a:outerShdw blurRad="38100" dist="38100" dir="2700000" algn="tl">
                    <a:srgbClr val="FFFFFF"/>
                  </a:outerShdw>
                </a:effectLst>
              </a:rPr>
              <a:t>Diseño y prueba del Cuestionario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Trabajo de Campo</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Diseño y Cálculo de la Muestra</a:t>
            </a:r>
          </a:p>
          <a:p>
            <a:pPr marL="457200" indent="-457200" algn="l" defTabSz="822325">
              <a:lnSpc>
                <a:spcPct val="90000"/>
              </a:lnSpc>
              <a:spcBef>
                <a:spcPct val="40000"/>
              </a:spcBef>
              <a:buFontTx/>
              <a:buAutoNum type="arabicPeriod"/>
              <a:tabLst>
                <a:tab pos="666750" algn="l"/>
                <a:tab pos="1241425" algn="l"/>
              </a:tabLst>
            </a:pPr>
            <a:r>
              <a:rPr lang="es-ES_tradnl" sz="1800" b="1">
                <a:effectLst>
                  <a:outerShdw blurRad="38100" dist="38100" dir="2700000" algn="tl">
                    <a:srgbClr val="FFFFFF"/>
                  </a:outerShdw>
                </a:effectLst>
              </a:rPr>
              <a:t>	         Conclusiones y Recomendaciones</a:t>
            </a:r>
          </a:p>
          <a:p>
            <a:pPr marL="457200" indent="-457200" algn="l" defTabSz="822325">
              <a:lnSpc>
                <a:spcPct val="90000"/>
              </a:lnSpc>
              <a:spcBef>
                <a:spcPct val="40000"/>
              </a:spcBef>
              <a:tabLst>
                <a:tab pos="666750" algn="l"/>
                <a:tab pos="1241425" algn="l"/>
              </a:tabLst>
            </a:pPr>
            <a:r>
              <a:rPr lang="es-ES_tradnl" sz="1800" b="1">
                <a:effectLst>
                  <a:outerShdw blurRad="38100" dist="38100" dir="2700000" algn="tl">
                    <a:srgbClr val="FFFFFF"/>
                  </a:outerShdw>
                </a:effectLst>
              </a:rPr>
              <a:t>	</a:t>
            </a:r>
          </a:p>
        </p:txBody>
      </p:sp>
      <p:sp>
        <p:nvSpPr>
          <p:cNvPr id="2340869" name="Rectangle 5"/>
          <p:cNvSpPr>
            <a:spLocks noGrp="1" noChangeArrowheads="1"/>
          </p:cNvSpPr>
          <p:nvPr>
            <p:ph type="title"/>
          </p:nvPr>
        </p:nvSpPr>
        <p:spPr>
          <a:xfrm>
            <a:off x="1262063" y="114300"/>
            <a:ext cx="3606800" cy="1143000"/>
          </a:xfrm>
          <a:noFill/>
          <a:ln/>
        </p:spPr>
        <p:txBody>
          <a:bodyPr lIns="91440" tIns="45720" rIns="91440" bIns="45720" anchor="ctr"/>
          <a:lstStyle/>
          <a:p>
            <a:r>
              <a:rPr lang="es-ES_tradnl" sz="3200"/>
              <a:t>Índice General</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5 Marcador de número de diapositiva"/>
          <p:cNvSpPr>
            <a:spLocks noGrp="1"/>
          </p:cNvSpPr>
          <p:nvPr>
            <p:ph type="sldNum" sz="quarter" idx="11"/>
          </p:nvPr>
        </p:nvSpPr>
        <p:spPr/>
        <p:txBody>
          <a:bodyPr/>
          <a:lstStyle/>
          <a:p>
            <a:fld id="{30B3AF6C-CDD5-4A80-B0C9-E3F9CBB40A67}" type="slidenum">
              <a:rPr lang="zh-SG" altLang="en-US"/>
              <a:pPr/>
              <a:t>8</a:t>
            </a:fld>
            <a:r>
              <a:rPr lang="en-US" altLang="zh-SG"/>
              <a:t/>
            </a:r>
            <a:br>
              <a:rPr lang="en-US" altLang="zh-SG"/>
            </a:br>
            <a:endParaRPr lang="en-US" altLang="zh-SG" sz="800"/>
          </a:p>
        </p:txBody>
      </p:sp>
      <p:sp>
        <p:nvSpPr>
          <p:cNvPr id="2341890" name="Rectangle 2"/>
          <p:cNvSpPr>
            <a:spLocks noGrp="1" noChangeArrowheads="1"/>
          </p:cNvSpPr>
          <p:nvPr>
            <p:ph type="title"/>
          </p:nvPr>
        </p:nvSpPr>
        <p:spPr/>
        <p:txBody>
          <a:bodyPr/>
          <a:lstStyle/>
          <a:p>
            <a:r>
              <a:rPr lang="es-EC"/>
              <a:t>Definición del Problema de Investigación</a:t>
            </a:r>
            <a:endParaRPr lang="es-ES"/>
          </a:p>
        </p:txBody>
      </p:sp>
      <p:sp>
        <p:nvSpPr>
          <p:cNvPr id="2341891" name="Rectangle 3"/>
          <p:cNvSpPr>
            <a:spLocks noChangeArrowheads="1"/>
          </p:cNvSpPr>
          <p:nvPr/>
        </p:nvSpPr>
        <p:spPr bwMode="auto">
          <a:xfrm>
            <a:off x="476250" y="1798935"/>
            <a:ext cx="9088664"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lvl="1" algn="just">
              <a:buFontTx/>
              <a:buChar char="•"/>
            </a:pPr>
            <a:r>
              <a:rPr lang="es-ES" sz="2000" b="1" dirty="0"/>
              <a:t>La ciudad de Esmeraldas, es un bastión muy importante para la compañía, por lo que es apremiante conocer sobre la “tajada de pastel” que tiene la compañía Trans Esmeraldas, necesita conocer su participación calculada científicamente, además debe conocer la participación de sus principales competidores, muchos de los cuales están muy cerca. </a:t>
            </a:r>
          </a:p>
          <a:p>
            <a:pPr algn="just"/>
            <a:endParaRPr lang="es-ES" sz="2000" b="1" dirty="0"/>
          </a:p>
          <a:p>
            <a:pPr lvl="1" algn="just">
              <a:buFontTx/>
              <a:buChar char="•"/>
            </a:pPr>
            <a:r>
              <a:rPr lang="es-ES" sz="2000" b="1" dirty="0"/>
              <a:t>El saber sobre distribución del mercado de la ciudad de Esmeraldas será de mucha ayuda porque permitirá construir estrategias comerciales coherentes y evaluar su efectividad luego de su aplicación.</a:t>
            </a:r>
            <a:endParaRPr lang="en-US"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41890"/>
                                        </p:tgtEl>
                                        <p:attrNameLst>
                                          <p:attrName>style.visibility</p:attrName>
                                        </p:attrNameLst>
                                      </p:cBhvr>
                                      <p:to>
                                        <p:strVal val="visible"/>
                                      </p:to>
                                    </p:set>
                                    <p:anim calcmode="lin" valueType="num">
                                      <p:cBhvr>
                                        <p:cTn id="7" dur="500" fill="hold"/>
                                        <p:tgtEl>
                                          <p:spTgt spid="2341890"/>
                                        </p:tgtEl>
                                        <p:attrNameLst>
                                          <p:attrName>ppt_w</p:attrName>
                                        </p:attrNameLst>
                                      </p:cBhvr>
                                      <p:tavLst>
                                        <p:tav tm="0">
                                          <p:val>
                                            <p:fltVal val="0"/>
                                          </p:val>
                                        </p:tav>
                                        <p:tav tm="100000">
                                          <p:val>
                                            <p:strVal val="#ppt_w"/>
                                          </p:val>
                                        </p:tav>
                                      </p:tavLst>
                                    </p:anim>
                                    <p:anim calcmode="lin" valueType="num">
                                      <p:cBhvr>
                                        <p:cTn id="8" dur="500" fill="hold"/>
                                        <p:tgtEl>
                                          <p:spTgt spid="2341890"/>
                                        </p:tgtEl>
                                        <p:attrNameLst>
                                          <p:attrName>ppt_h</p:attrName>
                                        </p:attrNameLst>
                                      </p:cBhvr>
                                      <p:tavLst>
                                        <p:tav tm="0">
                                          <p:val>
                                            <p:fltVal val="0"/>
                                          </p:val>
                                        </p:tav>
                                        <p:tav tm="100000">
                                          <p:val>
                                            <p:strVal val="#ppt_h"/>
                                          </p:val>
                                        </p:tav>
                                      </p:tavLst>
                                    </p:anim>
                                    <p:animEffect transition="in" filter="fade">
                                      <p:cBhvr>
                                        <p:cTn id="9" dur="500"/>
                                        <p:tgtEl>
                                          <p:spTgt spid="2341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189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3 Marcador de número de diapositiva"/>
          <p:cNvSpPr>
            <a:spLocks noGrp="1"/>
          </p:cNvSpPr>
          <p:nvPr>
            <p:ph type="sldNum" sz="quarter" idx="11"/>
          </p:nvPr>
        </p:nvSpPr>
        <p:spPr/>
        <p:txBody>
          <a:bodyPr/>
          <a:lstStyle/>
          <a:p>
            <a:fld id="{0483E600-46AD-4881-8766-EF0D5E7EFC6D}" type="slidenum">
              <a:rPr lang="zh-SG" altLang="en-US"/>
              <a:pPr/>
              <a:t>9</a:t>
            </a:fld>
            <a:r>
              <a:rPr lang="en-US" altLang="zh-SG"/>
              <a:t/>
            </a:r>
            <a:br>
              <a:rPr lang="en-US" altLang="zh-SG"/>
            </a:br>
            <a:endParaRPr lang="en-US" altLang="zh-SG" sz="800"/>
          </a:p>
        </p:txBody>
      </p:sp>
      <p:sp>
        <p:nvSpPr>
          <p:cNvPr id="2342914" name="Rectangle 2"/>
          <p:cNvSpPr>
            <a:spLocks noGrp="1" noChangeArrowheads="1"/>
          </p:cNvSpPr>
          <p:nvPr>
            <p:ph type="title"/>
          </p:nvPr>
        </p:nvSpPr>
        <p:spPr/>
        <p:txBody>
          <a:bodyPr/>
          <a:lstStyle/>
          <a:p>
            <a:r>
              <a:rPr lang="es-EC" sz="2000"/>
              <a:t>Propósito de la Investigación de Mercado</a:t>
            </a:r>
            <a:endParaRPr lang="es-ES" sz="2000"/>
          </a:p>
        </p:txBody>
      </p:sp>
      <p:sp>
        <p:nvSpPr>
          <p:cNvPr id="2342915" name="Rectangle 3"/>
          <p:cNvSpPr>
            <a:spLocks noChangeArrowheads="1"/>
          </p:cNvSpPr>
          <p:nvPr/>
        </p:nvSpPr>
        <p:spPr bwMode="auto">
          <a:xfrm>
            <a:off x="922338" y="1538288"/>
            <a:ext cx="71516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just"/>
            <a:endParaRPr lang="es-EC" sz="2400">
              <a:solidFill>
                <a:srgbClr val="333399"/>
              </a:solidFill>
            </a:endParaRPr>
          </a:p>
        </p:txBody>
      </p:sp>
      <p:sp>
        <p:nvSpPr>
          <p:cNvPr id="2342920" name="Rectangle 8"/>
          <p:cNvSpPr>
            <a:spLocks noChangeArrowheads="1"/>
          </p:cNvSpPr>
          <p:nvPr/>
        </p:nvSpPr>
        <p:spPr bwMode="auto">
          <a:xfrm>
            <a:off x="911225" y="2762250"/>
            <a:ext cx="71104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r>
              <a:rPr lang="es-ES" sz="1800" b="1" i="1">
                <a:solidFill>
                  <a:srgbClr val="00CC00"/>
                </a:solidFill>
              </a:rPr>
              <a:t>Conocer la participación de mercado de la compañía Trans Esmeraldas y de sus principales competidores en la ciudad de Esmeraldas.</a:t>
            </a:r>
          </a:p>
        </p:txBody>
      </p:sp>
      <p:graphicFrame>
        <p:nvGraphicFramePr>
          <p:cNvPr id="2342929" name="Group 17"/>
          <p:cNvGraphicFramePr>
            <a:graphicFrameLocks noGrp="1"/>
          </p:cNvGraphicFramePr>
          <p:nvPr>
            <p:extLst>
              <p:ext uri="{D42A27DB-BD31-4B8C-83A1-F6EECF244321}">
                <p14:modId xmlns:p14="http://schemas.microsoft.com/office/powerpoint/2010/main" val="2643397801"/>
              </p:ext>
            </p:extLst>
          </p:nvPr>
        </p:nvGraphicFramePr>
        <p:xfrm>
          <a:off x="922338" y="2277609"/>
          <a:ext cx="7459662" cy="2106613"/>
        </p:xfrm>
        <a:graphic>
          <a:graphicData uri="http://schemas.openxmlformats.org/drawingml/2006/table">
            <a:tbl>
              <a:tblPr/>
              <a:tblGrid>
                <a:gridCol w="7459662"/>
              </a:tblGrid>
              <a:tr h="2106613">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pitchFamily="34" charset="0"/>
                        <a:buNone/>
                        <a:tabLst/>
                      </a:pPr>
                      <a:endParaRPr kumimoji="0" lang="es-ES" sz="1400" b="0" i="0" u="none" strike="noStrike" cap="none" normalizeH="0" baseline="0" dirty="0" smtClean="0">
                        <a:ln>
                          <a:noFill/>
                        </a:ln>
                        <a:solidFill>
                          <a:schemeClr val="tx1"/>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42914"/>
                                        </p:tgtEl>
                                        <p:attrNameLst>
                                          <p:attrName>style.visibility</p:attrName>
                                        </p:attrNameLst>
                                      </p:cBhvr>
                                      <p:to>
                                        <p:strVal val="visible"/>
                                      </p:to>
                                    </p:set>
                                    <p:anim calcmode="lin" valueType="num">
                                      <p:cBhvr>
                                        <p:cTn id="7" dur="1000" fill="hold"/>
                                        <p:tgtEl>
                                          <p:spTgt spid="2342914"/>
                                        </p:tgtEl>
                                        <p:attrNameLst>
                                          <p:attrName>ppt_x</p:attrName>
                                        </p:attrNameLst>
                                      </p:cBhvr>
                                      <p:tavLst>
                                        <p:tav tm="0">
                                          <p:val>
                                            <p:strVal val="#ppt_x-.2"/>
                                          </p:val>
                                        </p:tav>
                                        <p:tav tm="100000">
                                          <p:val>
                                            <p:strVal val="#ppt_x"/>
                                          </p:val>
                                        </p:tav>
                                      </p:tavLst>
                                    </p:anim>
                                    <p:anim calcmode="lin" valueType="num">
                                      <p:cBhvr>
                                        <p:cTn id="8" dur="1000" fill="hold"/>
                                        <p:tgtEl>
                                          <p:spTgt spid="23429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42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2914" grpId="0"/>
    </p:bldLst>
  </p:timing>
</p:sld>
</file>

<file path=ppt/tags/tag1.xml><?xml version="1.0" encoding="utf-8"?>
<p:tagLst xmlns:a="http://schemas.openxmlformats.org/drawingml/2006/main" xmlns:r="http://schemas.openxmlformats.org/officeDocument/2006/relationships" xmlns:p="http://schemas.openxmlformats.org/presentationml/2006/main">
  <p:tag name="ROADMAP" val="1"/>
  <p:tag name="SUBTITLE" val="2"/>
</p:tagLst>
</file>

<file path=ppt/theme/theme1.xml><?xml version="1.0" encoding="utf-8"?>
<a:theme xmlns:a="http://schemas.openxmlformats.org/drawingml/2006/main" name="QPT Handout Intermediate A4">
  <a:themeElements>
    <a:clrScheme name="">
      <a:dk1>
        <a:srgbClr val="000000"/>
      </a:dk1>
      <a:lt1>
        <a:srgbClr val="FFFFFF"/>
      </a:lt1>
      <a:dk2>
        <a:srgbClr val="FFFFFF"/>
      </a:dk2>
      <a:lt2>
        <a:srgbClr val="FFFFFF"/>
      </a:lt2>
      <a:accent1>
        <a:srgbClr val="83C2E5"/>
      </a:accent1>
      <a:accent2>
        <a:srgbClr val="D6EBF6"/>
      </a:accent2>
      <a:accent3>
        <a:srgbClr val="FFFFFF"/>
      </a:accent3>
      <a:accent4>
        <a:srgbClr val="000000"/>
      </a:accent4>
      <a:accent5>
        <a:srgbClr val="C1DDF0"/>
      </a:accent5>
      <a:accent6>
        <a:srgbClr val="C2D5DF"/>
      </a:accent6>
      <a:hlink>
        <a:srgbClr val="288FC8"/>
      </a:hlink>
      <a:folHlink>
        <a:srgbClr val="006699"/>
      </a:folHlink>
    </a:clrScheme>
    <a:fontScheme name="QPT Handout Intermediate A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PT Handout Intermediate A4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QPT Handout Intermediate A4 2">
        <a:dk1>
          <a:srgbClr val="000000"/>
        </a:dk1>
        <a:lt1>
          <a:srgbClr val="FFFFFF"/>
        </a:lt1>
        <a:dk2>
          <a:srgbClr val="FFFFFF"/>
        </a:dk2>
        <a:lt2>
          <a:srgbClr val="FFFFFF"/>
        </a:lt2>
        <a:accent1>
          <a:srgbClr val="00CC66"/>
        </a:accent1>
        <a:accent2>
          <a:srgbClr val="33CCCC"/>
        </a:accent2>
        <a:accent3>
          <a:srgbClr val="FFFFFF"/>
        </a:accent3>
        <a:accent4>
          <a:srgbClr val="000000"/>
        </a:accent4>
        <a:accent5>
          <a:srgbClr val="AAE2B8"/>
        </a:accent5>
        <a:accent6>
          <a:srgbClr val="2DB9B9"/>
        </a:accent6>
        <a:hlink>
          <a:srgbClr val="FF9433"/>
        </a:hlink>
        <a:folHlink>
          <a:srgbClr val="0066FF"/>
        </a:folHlink>
      </a:clrScheme>
      <a:clrMap bg1="lt1" tx1="dk1" bg2="lt2" tx2="dk2" accent1="accent1" accent2="accent2" accent3="accent3" accent4="accent4" accent5="accent5" accent6="accent6" hlink="hlink" folHlink="folHlink"/>
    </a:extraClrScheme>
    <a:extraClrScheme>
      <a:clrScheme name="QPT Handout Intermediate A4 3">
        <a:dk1>
          <a:srgbClr val="000000"/>
        </a:dk1>
        <a:lt1>
          <a:srgbClr val="FFFFFF"/>
        </a:lt1>
        <a:dk2>
          <a:srgbClr val="FFFFFF"/>
        </a:dk2>
        <a:lt2>
          <a:srgbClr val="FFFFFF"/>
        </a:lt2>
        <a:accent1>
          <a:srgbClr val="33CCCC"/>
        </a:accent1>
        <a:accent2>
          <a:srgbClr val="00CC66"/>
        </a:accent2>
        <a:accent3>
          <a:srgbClr val="FFFFFF"/>
        </a:accent3>
        <a:accent4>
          <a:srgbClr val="000000"/>
        </a:accent4>
        <a:accent5>
          <a:srgbClr val="ADE2E2"/>
        </a:accent5>
        <a:accent6>
          <a:srgbClr val="00B95C"/>
        </a:accent6>
        <a:hlink>
          <a:srgbClr val="FF9433"/>
        </a:hlink>
        <a:folHlink>
          <a:srgbClr val="0066FF"/>
        </a:folHlink>
      </a:clrScheme>
      <a:clrMap bg1="lt1" tx1="dk1" bg2="lt2" tx2="dk2" accent1="accent1" accent2="accent2" accent3="accent3" accent4="accent4" accent5="accent5" accent6="accent6" hlink="hlink" folHlink="folHlink"/>
    </a:extraClrScheme>
    <a:extraClrScheme>
      <a:clrScheme name="QPT Handout Intermediate A4 4">
        <a:dk1>
          <a:srgbClr val="000000"/>
        </a:dk1>
        <a:lt1>
          <a:srgbClr val="FFFFFF"/>
        </a:lt1>
        <a:dk2>
          <a:srgbClr val="FFFFFF"/>
        </a:dk2>
        <a:lt2>
          <a:srgbClr val="FFFFFF"/>
        </a:lt2>
        <a:accent1>
          <a:srgbClr val="000066"/>
        </a:accent1>
        <a:accent2>
          <a:srgbClr val="A50021"/>
        </a:accent2>
        <a:accent3>
          <a:srgbClr val="FFFFFF"/>
        </a:accent3>
        <a:accent4>
          <a:srgbClr val="000000"/>
        </a:accent4>
        <a:accent5>
          <a:srgbClr val="AAAAB8"/>
        </a:accent5>
        <a:accent6>
          <a:srgbClr val="95001D"/>
        </a:accent6>
        <a:hlink>
          <a:srgbClr val="006600"/>
        </a:hlink>
        <a:folHlink>
          <a:srgbClr val="AF9C53"/>
        </a:folHlink>
      </a:clrScheme>
      <a:clrMap bg1="lt1" tx1="dk1" bg2="lt2" tx2="dk2" accent1="accent1" accent2="accent2" accent3="accent3" accent4="accent4" accent5="accent5" accent6="accent6" hlink="hlink" folHlink="folHlink"/>
    </a:extraClrScheme>
    <a:extraClrScheme>
      <a:clrScheme name="QPT Handout Intermediate A4 5">
        <a:dk1>
          <a:srgbClr val="000000"/>
        </a:dk1>
        <a:lt1>
          <a:srgbClr val="FFFFFF"/>
        </a:lt1>
        <a:dk2>
          <a:srgbClr val="FFFFFF"/>
        </a:dk2>
        <a:lt2>
          <a:srgbClr val="FFFFFF"/>
        </a:lt2>
        <a:accent1>
          <a:srgbClr val="A50021"/>
        </a:accent1>
        <a:accent2>
          <a:srgbClr val="000066"/>
        </a:accent2>
        <a:accent3>
          <a:srgbClr val="FFFFFF"/>
        </a:accent3>
        <a:accent4>
          <a:srgbClr val="000000"/>
        </a:accent4>
        <a:accent5>
          <a:srgbClr val="CFAAAB"/>
        </a:accent5>
        <a:accent6>
          <a:srgbClr val="00005C"/>
        </a:accent6>
        <a:hlink>
          <a:srgbClr val="AF9C53"/>
        </a:hlink>
        <a:folHlink>
          <a:srgbClr val="006600"/>
        </a:folHlink>
      </a:clrScheme>
      <a:clrMap bg1="lt1" tx1="dk1" bg2="lt2" tx2="dk2" accent1="accent1" accent2="accent2" accent3="accent3" accent4="accent4" accent5="accent5" accent6="accent6" hlink="hlink" folHlink="folHlink"/>
    </a:extraClrScheme>
    <a:extraClrScheme>
      <a:clrScheme name="QPT Handout Intermediate A4 6">
        <a:dk1>
          <a:srgbClr val="000000"/>
        </a:dk1>
        <a:lt1>
          <a:srgbClr val="FFFFFF"/>
        </a:lt1>
        <a:dk2>
          <a:srgbClr val="FFFFFF"/>
        </a:dk2>
        <a:lt2>
          <a:srgbClr val="FFFFFF"/>
        </a:lt2>
        <a:accent1>
          <a:srgbClr val="33CC33"/>
        </a:accent1>
        <a:accent2>
          <a:srgbClr val="FF6600"/>
        </a:accent2>
        <a:accent3>
          <a:srgbClr val="FFFFFF"/>
        </a:accent3>
        <a:accent4>
          <a:srgbClr val="000000"/>
        </a:accent4>
        <a:accent5>
          <a:srgbClr val="ADE2AD"/>
        </a:accent5>
        <a:accent6>
          <a:srgbClr val="E75C00"/>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QPT Handout Intermediate A4 7">
        <a:dk1>
          <a:srgbClr val="000000"/>
        </a:dk1>
        <a:lt1>
          <a:srgbClr val="FFFFFF"/>
        </a:lt1>
        <a:dk2>
          <a:srgbClr val="FFFFFF"/>
        </a:dk2>
        <a:lt2>
          <a:srgbClr val="FFFFFF"/>
        </a:lt2>
        <a:accent1>
          <a:srgbClr val="333399"/>
        </a:accent1>
        <a:accent2>
          <a:srgbClr val="FFCC00"/>
        </a:accent2>
        <a:accent3>
          <a:srgbClr val="FFFFFF"/>
        </a:accent3>
        <a:accent4>
          <a:srgbClr val="000000"/>
        </a:accent4>
        <a:accent5>
          <a:srgbClr val="ADADCA"/>
        </a:accent5>
        <a:accent6>
          <a:srgbClr val="E7B900"/>
        </a:accent6>
        <a:hlink>
          <a:srgbClr val="33CC33"/>
        </a:hlink>
        <a:folHlink>
          <a:srgbClr val="FF6600"/>
        </a:folHlink>
      </a:clrScheme>
      <a:clrMap bg1="lt1" tx1="dk1" bg2="lt2" tx2="dk2" accent1="accent1" accent2="accent2" accent3="accent3" accent4="accent4" accent5="accent5" accent6="accent6" hlink="hlink" folHlink="folHlink"/>
    </a:extraClrScheme>
    <a:extraClrScheme>
      <a:clrScheme name="QPT Handout Intermediate A4 8">
        <a:dk1>
          <a:srgbClr val="000000"/>
        </a:dk1>
        <a:lt1>
          <a:srgbClr val="FFFFFF"/>
        </a:lt1>
        <a:dk2>
          <a:srgbClr val="FFFFFF"/>
        </a:dk2>
        <a:lt2>
          <a:srgbClr val="FFFFFF"/>
        </a:lt2>
        <a:accent1>
          <a:srgbClr val="807C00"/>
        </a:accent1>
        <a:accent2>
          <a:srgbClr val="003366"/>
        </a:accent2>
        <a:accent3>
          <a:srgbClr val="FFFFFF"/>
        </a:accent3>
        <a:accent4>
          <a:srgbClr val="000000"/>
        </a:accent4>
        <a:accent5>
          <a:srgbClr val="C0BFAA"/>
        </a:accent5>
        <a:accent6>
          <a:srgbClr val="002D5C"/>
        </a:accent6>
        <a:hlink>
          <a:srgbClr val="993366"/>
        </a:hlink>
        <a:folHlink>
          <a:srgbClr val="6699FF"/>
        </a:folHlink>
      </a:clrScheme>
      <a:clrMap bg1="lt1" tx1="dk1" bg2="lt2" tx2="dk2" accent1="accent1" accent2="accent2" accent3="accent3" accent4="accent4" accent5="accent5" accent6="accent6" hlink="hlink" folHlink="folHlink"/>
    </a:extraClrScheme>
    <a:extraClrScheme>
      <a:clrScheme name="QPT Handout Intermediate A4 9">
        <a:dk1>
          <a:srgbClr val="000000"/>
        </a:dk1>
        <a:lt1>
          <a:srgbClr val="FFFFFF"/>
        </a:lt1>
        <a:dk2>
          <a:srgbClr val="FFFFFF"/>
        </a:dk2>
        <a:lt2>
          <a:srgbClr val="FFFFFF"/>
        </a:lt2>
        <a:accent1>
          <a:srgbClr val="6699FF"/>
        </a:accent1>
        <a:accent2>
          <a:srgbClr val="993366"/>
        </a:accent2>
        <a:accent3>
          <a:srgbClr val="FFFFFF"/>
        </a:accent3>
        <a:accent4>
          <a:srgbClr val="000000"/>
        </a:accent4>
        <a:accent5>
          <a:srgbClr val="B8CAFF"/>
        </a:accent5>
        <a:accent6>
          <a:srgbClr val="8A2D5C"/>
        </a:accent6>
        <a:hlink>
          <a:srgbClr val="FF9400"/>
        </a:hlink>
        <a:folHlink>
          <a:srgbClr val="807C00"/>
        </a:folHlink>
      </a:clrScheme>
      <a:clrMap bg1="lt1" tx1="dk1" bg2="lt2" tx2="dk2" accent1="accent1" accent2="accent2" accent3="accent3" accent4="accent4" accent5="accent5" accent6="accent6" hlink="hlink" folHlink="folHlink"/>
    </a:extraClrScheme>
    <a:extraClrScheme>
      <a:clrScheme name="QPT Handout Intermediate A4 10">
        <a:dk1>
          <a:srgbClr val="000000"/>
        </a:dk1>
        <a:lt1>
          <a:srgbClr val="FFFFFF"/>
        </a:lt1>
        <a:dk2>
          <a:srgbClr val="FFFFFF"/>
        </a:dk2>
        <a:lt2>
          <a:srgbClr val="FFFFFF"/>
        </a:lt2>
        <a:accent1>
          <a:srgbClr val="72BAE2"/>
        </a:accent1>
        <a:accent2>
          <a:srgbClr val="6694FF"/>
        </a:accent2>
        <a:accent3>
          <a:srgbClr val="FFFFFF"/>
        </a:accent3>
        <a:accent4>
          <a:srgbClr val="000000"/>
        </a:accent4>
        <a:accent5>
          <a:srgbClr val="BCD9EE"/>
        </a:accent5>
        <a:accent6>
          <a:srgbClr val="5C86E7"/>
        </a:accent6>
        <a:hlink>
          <a:srgbClr val="0043D8"/>
        </a:hlink>
        <a:folHlink>
          <a:srgbClr val="3D70B3"/>
        </a:folHlink>
      </a:clrScheme>
      <a:clrMap bg1="lt1" tx1="dk1" bg2="lt2" tx2="dk2" accent1="accent1" accent2="accent2" accent3="accent3" accent4="accent4" accent5="accent5" accent6="accent6" hlink="hlink" folHlink="folHlink"/>
    </a:extraClrScheme>
    <a:extraClrScheme>
      <a:clrScheme name="QPT Handout Intermediate A4 11">
        <a:dk1>
          <a:srgbClr val="000000"/>
        </a:dk1>
        <a:lt1>
          <a:srgbClr val="FFFFFF"/>
        </a:lt1>
        <a:dk2>
          <a:srgbClr val="FFFFFF"/>
        </a:dk2>
        <a:lt2>
          <a:srgbClr val="FFFFFF"/>
        </a:lt2>
        <a:accent1>
          <a:srgbClr val="72BAE2"/>
        </a:accent1>
        <a:accent2>
          <a:srgbClr val="C3EBFB"/>
        </a:accent2>
        <a:accent3>
          <a:srgbClr val="FFFFFF"/>
        </a:accent3>
        <a:accent4>
          <a:srgbClr val="000000"/>
        </a:accent4>
        <a:accent5>
          <a:srgbClr val="BCD9EE"/>
        </a:accent5>
        <a:accent6>
          <a:srgbClr val="B0D5E3"/>
        </a:accent6>
        <a:hlink>
          <a:srgbClr val="4A8BEA"/>
        </a:hlink>
        <a:folHlink>
          <a:srgbClr val="006699"/>
        </a:folHlink>
      </a:clrScheme>
      <a:clrMap bg1="lt1" tx1="dk1" bg2="lt2" tx2="dk2" accent1="accent1" accent2="accent2" accent3="accent3" accent4="accent4" accent5="accent5" accent6="accent6" hlink="hlink" folHlink="folHlink"/>
    </a:extraClrScheme>
    <a:extraClrScheme>
      <a:clrScheme name="QPT Handout Intermediate A4 12">
        <a:dk1>
          <a:srgbClr val="000000"/>
        </a:dk1>
        <a:lt1>
          <a:srgbClr val="FFFFFF"/>
        </a:lt1>
        <a:dk2>
          <a:srgbClr val="FFFFFF"/>
        </a:dk2>
        <a:lt2>
          <a:srgbClr val="FFFFFF"/>
        </a:lt2>
        <a:accent1>
          <a:srgbClr val="72BAE2"/>
        </a:accent1>
        <a:accent2>
          <a:srgbClr val="C3EBFB"/>
        </a:accent2>
        <a:accent3>
          <a:srgbClr val="FFFFFF"/>
        </a:accent3>
        <a:accent4>
          <a:srgbClr val="000000"/>
        </a:accent4>
        <a:accent5>
          <a:srgbClr val="BCD9EE"/>
        </a:accent5>
        <a:accent6>
          <a:srgbClr val="B0D5E3"/>
        </a:accent6>
        <a:hlink>
          <a:srgbClr val="2674E6"/>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QPT Presentation.pot</Template>
  <TotalTime>19923</TotalTime>
  <Words>3293</Words>
  <Application>Microsoft Office PowerPoint</Application>
  <PresentationFormat>A4 (210 x 297 mm)</PresentationFormat>
  <Paragraphs>631</Paragraphs>
  <Slides>52</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52</vt:i4>
      </vt:variant>
    </vt:vector>
  </HeadingPairs>
  <TitlesOfParts>
    <vt:vector size="54" baseType="lpstr">
      <vt:lpstr>QPT Handout Intermediate A4</vt:lpstr>
      <vt:lpstr>Ecuación</vt:lpstr>
      <vt:lpstr>Presentación de PowerPoint</vt:lpstr>
      <vt:lpstr>Integrantes</vt:lpstr>
      <vt:lpstr>Índice General</vt:lpstr>
      <vt:lpstr>Presentación de PowerPoint</vt:lpstr>
      <vt:lpstr>Principales Competidores</vt:lpstr>
      <vt:lpstr>Líneas y Giro del Negocio </vt:lpstr>
      <vt:lpstr>Índice General</vt:lpstr>
      <vt:lpstr>Definición del Problema de Investigación</vt:lpstr>
      <vt:lpstr>Propósito de la Investigación de Mercado</vt:lpstr>
      <vt:lpstr>La ficha técnica nos permite tener una idea clara acerca de la técnica utilizada, el grupo objetivo, el tamaño de la muestra, los entrevistadores y el período en el que se desarrolló.</vt:lpstr>
      <vt:lpstr>Índice General</vt:lpstr>
      <vt:lpstr>Objetivo General</vt:lpstr>
      <vt:lpstr>Objetivos Específicos e Hipótesis     Objetivo 1</vt:lpstr>
      <vt:lpstr>Objetivos Específicos e Hipótesis     Objetivo 2</vt:lpstr>
      <vt:lpstr>Objetivos Específicos e Hipótesis     Objetivo 3</vt:lpstr>
      <vt:lpstr>Objetivos Específicos e Hipótesis     Objetivo 4</vt:lpstr>
      <vt:lpstr>Índice General</vt:lpstr>
      <vt:lpstr>Investigación Exploratoria:  Entrevistas no estructuradas a 10 accionistas y usuarios de la compañía TEISA.</vt:lpstr>
      <vt:lpstr>Investigación Exploratoria:  Entrevistas no estructuradas a 10 accionistas y usuarios de la compañía TEISA.</vt:lpstr>
      <vt:lpstr>Investigación Descriptiva:  </vt:lpstr>
      <vt:lpstr>Índice General</vt:lpstr>
      <vt:lpstr>Elaboración de Encuesta</vt:lpstr>
      <vt:lpstr>Elaboración de Encuesta (Pretest)</vt:lpstr>
      <vt:lpstr>Índice General</vt:lpstr>
      <vt:lpstr>Trabajo de Campo</vt:lpstr>
      <vt:lpstr>Trabajo de Campo</vt:lpstr>
      <vt:lpstr>Parámetros para Cálculo de la muestra</vt:lpstr>
      <vt:lpstr>Diseño Muestral</vt:lpstr>
      <vt:lpstr>Características de la Población a estudiar</vt:lpstr>
      <vt:lpstr>Características de la Población a estudiar</vt:lpstr>
      <vt:lpstr>Características de la ciudad de Esmeraldas</vt:lpstr>
      <vt:lpstr>El grupo objetivo dentro de la ciudad de Esmeraldas es de 52.181 habitantes con la siguiente distribución:</vt:lpstr>
      <vt:lpstr>Luego de no considerar las zonas peligrosas, y ubicar al grupo de edad objetivo,  la población a considerar en la ciudad de Esmeraldas es de 35.323, con la siguiente distribución:</vt:lpstr>
      <vt:lpstr>Tamaño de la muestra </vt:lpstr>
      <vt:lpstr>Consideraciones Importantes:</vt:lpstr>
      <vt:lpstr>Índice General</vt:lpstr>
      <vt:lpstr>Objetivo 1 Participación Mercado Trans Esmeraldas</vt:lpstr>
      <vt:lpstr>Objetivo 1 Participación Mercado Trans Esmeraldas (frecuencia de viajes)</vt:lpstr>
      <vt:lpstr>Objetivo 1 Participación Mercado Trans Esmeraldas (Medio Transporte Utilizado)</vt:lpstr>
      <vt:lpstr>Objetivo 1 Participación Mercado Trans Esmeraldas (meses mayo, junio y julio)</vt:lpstr>
      <vt:lpstr>Participación de Mercado de Trans Esmeraldas (Septiembre, octubre y noviembre)</vt:lpstr>
      <vt:lpstr>Participación de Mercado de Trans Esmeraldas (Septiembre, octubre y noviembre)</vt:lpstr>
      <vt:lpstr>Participación de Mercado de Trans Esmeraldas (Septiembre, octubre y noviembre)</vt:lpstr>
      <vt:lpstr>Cálculo del Top of Mind de las empresa de Transportes en Esmeraldas</vt:lpstr>
      <vt:lpstr>Empresas de buses interprovinciales que la población de Esmeraldas ha recomendado</vt:lpstr>
      <vt:lpstr>Empresa de buses interprovinciales que la población de Esmeraldas recomendaría para viajar.</vt:lpstr>
      <vt:lpstr>Análisis Ji cuadrada entre grupos de edad y el nombre de la Empresa de transporte más recordada</vt:lpstr>
      <vt:lpstr>Análisis de Correlación entre la edad y el número de viajes realizados en los últimos tres meses</vt:lpstr>
      <vt:lpstr>Índice General</vt:lpstr>
      <vt:lpstr>Recomendaciones</vt:lpstr>
      <vt:lpstr>BIBLIOGRAFIA</vt:lpstr>
      <vt:lpstr>Preguntas</vt:lpstr>
    </vt:vector>
  </TitlesOfParts>
  <Manager>JANM</Manager>
  <Company>TEISA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1 MBA 18</dc:title>
  <dc:subject>Presentación</dc:subject>
  <dc:creator>JANM</dc:creator>
  <dc:description>Confidencial</dc:description>
  <cp:lastModifiedBy>Hp</cp:lastModifiedBy>
  <cp:revision>572</cp:revision>
  <dcterms:created xsi:type="dcterms:W3CDTF">2002-03-21T11:17:44Z</dcterms:created>
  <dcterms:modified xsi:type="dcterms:W3CDTF">2012-01-26T15:27:23Z</dcterms:modified>
</cp:coreProperties>
</file>