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48" r:id="rId2"/>
  </p:sldMasterIdLst>
  <p:notesMasterIdLst>
    <p:notesMasterId r:id="rId87"/>
  </p:notesMasterIdLst>
  <p:sldIdLst>
    <p:sldId id="258" r:id="rId3"/>
    <p:sldId id="257" r:id="rId4"/>
    <p:sldId id="259" r:id="rId5"/>
    <p:sldId id="435" r:id="rId6"/>
    <p:sldId id="267" r:id="rId7"/>
    <p:sldId id="263" r:id="rId8"/>
    <p:sldId id="269" r:id="rId9"/>
    <p:sldId id="268" r:id="rId10"/>
    <p:sldId id="270" r:id="rId11"/>
    <p:sldId id="271" r:id="rId12"/>
    <p:sldId id="281" r:id="rId13"/>
    <p:sldId id="306" r:id="rId14"/>
    <p:sldId id="309" r:id="rId15"/>
    <p:sldId id="311" r:id="rId16"/>
    <p:sldId id="315" r:id="rId17"/>
    <p:sldId id="327" r:id="rId18"/>
    <p:sldId id="328" r:id="rId19"/>
    <p:sldId id="329" r:id="rId20"/>
    <p:sldId id="330" r:id="rId21"/>
    <p:sldId id="331" r:id="rId22"/>
    <p:sldId id="334" r:id="rId23"/>
    <p:sldId id="336" r:id="rId24"/>
    <p:sldId id="418" r:id="rId25"/>
    <p:sldId id="419" r:id="rId26"/>
    <p:sldId id="420" r:id="rId27"/>
    <p:sldId id="421" r:id="rId28"/>
    <p:sldId id="415" r:id="rId29"/>
    <p:sldId id="437" r:id="rId30"/>
    <p:sldId id="439" r:id="rId31"/>
    <p:sldId id="416" r:id="rId32"/>
    <p:sldId id="362" r:id="rId33"/>
    <p:sldId id="343" r:id="rId34"/>
    <p:sldId id="422" r:id="rId35"/>
    <p:sldId id="363" r:id="rId36"/>
    <p:sldId id="423" r:id="rId37"/>
    <p:sldId id="368" r:id="rId38"/>
    <p:sldId id="424" r:id="rId39"/>
    <p:sldId id="366" r:id="rId40"/>
    <p:sldId id="350" r:id="rId41"/>
    <p:sldId id="369" r:id="rId42"/>
    <p:sldId id="351" r:id="rId43"/>
    <p:sldId id="374" r:id="rId44"/>
    <p:sldId id="445" r:id="rId45"/>
    <p:sldId id="501" r:id="rId46"/>
    <p:sldId id="380" r:id="rId47"/>
    <p:sldId id="382" r:id="rId48"/>
    <p:sldId id="383" r:id="rId49"/>
    <p:sldId id="384" r:id="rId50"/>
    <p:sldId id="457" r:id="rId51"/>
    <p:sldId id="386" r:id="rId52"/>
    <p:sldId id="387" r:id="rId53"/>
    <p:sldId id="388" r:id="rId54"/>
    <p:sldId id="475" r:id="rId55"/>
    <p:sldId id="389" r:id="rId56"/>
    <p:sldId id="390" r:id="rId57"/>
    <p:sldId id="391" r:id="rId58"/>
    <p:sldId id="463" r:id="rId59"/>
    <p:sldId id="502" r:id="rId60"/>
    <p:sldId id="392" r:id="rId61"/>
    <p:sldId id="393" r:id="rId62"/>
    <p:sldId id="394" r:id="rId63"/>
    <p:sldId id="395" r:id="rId64"/>
    <p:sldId id="461" r:id="rId65"/>
    <p:sldId id="398" r:id="rId66"/>
    <p:sldId id="399" r:id="rId67"/>
    <p:sldId id="397" r:id="rId68"/>
    <p:sldId id="476" r:id="rId69"/>
    <p:sldId id="400" r:id="rId70"/>
    <p:sldId id="401" r:id="rId71"/>
    <p:sldId id="403" r:id="rId72"/>
    <p:sldId id="402" r:id="rId73"/>
    <p:sldId id="464" r:id="rId74"/>
    <p:sldId id="465" r:id="rId75"/>
    <p:sldId id="469" r:id="rId76"/>
    <p:sldId id="473" r:id="rId77"/>
    <p:sldId id="474" r:id="rId78"/>
    <p:sldId id="409" r:id="rId79"/>
    <p:sldId id="447" r:id="rId80"/>
    <p:sldId id="408" r:id="rId81"/>
    <p:sldId id="448" r:id="rId82"/>
    <p:sldId id="449" r:id="rId83"/>
    <p:sldId id="450" r:id="rId84"/>
    <p:sldId id="451" r:id="rId85"/>
    <p:sldId id="411" r:id="rId8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1403" autoAdjust="0"/>
  </p:normalViewPr>
  <p:slideViewPr>
    <p:cSldViewPr>
      <p:cViewPr>
        <p:scale>
          <a:sx n="70" d="100"/>
          <a:sy n="70" d="100"/>
        </p:scale>
        <p:origin x="-51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D7C2A-572A-4D84-98F8-5980B628D18E}" type="datetimeFigureOut">
              <a:rPr lang="es-ES" smtClean="0"/>
              <a:pPr/>
              <a:t>28/09/2012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21AB2-2EE7-43E3-B268-A09424646132}" type="slidenum">
              <a:rPr lang="es-ES" smtClean="0"/>
              <a:pPr/>
              <a:t>‹Nº›</a:t>
            </a:fld>
            <a:endParaRPr lang="es-ES"/>
          </a:p>
        </p:txBody>
      </p:sp>
    </p:spTree>
    <p:extLst>
      <p:ext uri="{BB962C8B-B14F-4D97-AF65-F5344CB8AC3E}">
        <p14:creationId xmlns:p14="http://schemas.microsoft.com/office/powerpoint/2010/main" xmlns="" val="358633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Actualmente 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con una extensión de 134 km2 es una de las regiones que ha experimentado un mayor crecimiento poblacional y urbano en el país. Según cifras publicadas por el Instituto Nacional de Estadística y Censos (INEC) la población creció el  30% entre el 2001 y 2010 (de 65.882 personas en el 2001 a 85.852 personas en el 2011). Uno</a:t>
            </a:r>
            <a:r>
              <a:rPr lang="es-EC" sz="1200" kern="1200" baseline="0" dirty="0" smtClean="0">
                <a:solidFill>
                  <a:schemeClr val="tx1"/>
                </a:solidFill>
                <a:latin typeface="+mn-lt"/>
                <a:ea typeface="+mn-ea"/>
                <a:cs typeface="+mn-cs"/>
              </a:rPr>
              <a:t> de los factores de la expansión urbana que vive el cantón surge</a:t>
            </a:r>
            <a:r>
              <a:rPr lang="es-EC" sz="1200" kern="1200" dirty="0" smtClean="0">
                <a:solidFill>
                  <a:schemeClr val="tx1"/>
                </a:solidFill>
                <a:latin typeface="+mn-lt"/>
                <a:ea typeface="+mn-ea"/>
                <a:cs typeface="+mn-cs"/>
              </a:rPr>
              <a:t> como consecuencia de los vínculos que mantiene con Quito. La Dirección de Movilidad, Tránsito y Transporte del cantón, indicó que al día se realizan 50.265 viajes de vehículos livianos y 4.564 de buses, por las rutas que unen al Valle de los Chillos con el límite donde se aplica la medida de restricción vehicular pico y placa en Quito.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La contaminación acústica (o por ruido) es resultado directo y no deseado del crecimiento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se constituye en un problema que afecta, en especial, a los habitantes de las parroquias de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y San Rafael como consecuencia del mayor tráfico vehicular (principal fuente de ruido) que soportan sus calles, además concentran la mayor parte de servicios: municipio, centros comerciales, mercados, dirección de tránsito, bomberos, policía, centros educativos, parques y áreas de recreación, centros de diversión nocturna entre otros.</a:t>
            </a:r>
            <a:endParaRPr lang="es-ES" sz="1200" kern="1200" dirty="0" smtClean="0">
              <a:solidFill>
                <a:schemeClr val="tx1"/>
              </a:solidFill>
              <a:latin typeface="+mn-lt"/>
              <a:ea typeface="+mn-ea"/>
              <a:cs typeface="+mn-cs"/>
            </a:endParaRP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 una rama de la estadística espacial donde se emplean metodologías para analizar los datos provenientes de un proceso estocástico Donde el índice </a:t>
            </a:r>
            <a:r>
              <a:rPr lang="es-EC" sz="1200" i="1" kern="1200" dirty="0" smtClean="0">
                <a:solidFill>
                  <a:schemeClr val="tx1"/>
                </a:solidFill>
                <a:latin typeface="+mn-lt"/>
                <a:ea typeface="+mn-ea"/>
                <a:cs typeface="+mn-cs"/>
              </a:rPr>
              <a:t>s</a:t>
            </a:r>
            <a:r>
              <a:rPr lang="es-EC" sz="1200" kern="1200" dirty="0" smtClean="0">
                <a:solidFill>
                  <a:schemeClr val="tx1"/>
                </a:solidFill>
                <a:latin typeface="+mn-lt"/>
                <a:ea typeface="+mn-ea"/>
                <a:cs typeface="+mn-cs"/>
              </a:rPr>
              <a:t>  proviene de un conjunto </a:t>
            </a:r>
            <a:r>
              <a:rPr lang="es-EC" sz="1200" i="1" kern="1200" dirty="0" smtClean="0">
                <a:solidFill>
                  <a:schemeClr val="tx1"/>
                </a:solidFill>
                <a:latin typeface="+mn-lt"/>
                <a:ea typeface="+mn-ea"/>
                <a:cs typeface="+mn-cs"/>
              </a:rPr>
              <a:t>D</a:t>
            </a:r>
            <a:r>
              <a:rPr lang="es-EC" sz="1200" kern="1200" dirty="0" smtClean="0">
                <a:solidFill>
                  <a:schemeClr val="tx1"/>
                </a:solidFill>
                <a:latin typeface="+mn-lt"/>
                <a:ea typeface="+mn-ea"/>
                <a:cs typeface="+mn-cs"/>
              </a:rPr>
              <a:t> continuo y es seleccionada a juicio del investigador (</a:t>
            </a:r>
            <a:r>
              <a:rPr lang="es-EC" sz="1200" i="1" kern="1200" dirty="0" smtClean="0">
                <a:solidFill>
                  <a:schemeClr val="tx1"/>
                </a:solidFill>
                <a:latin typeface="+mn-lt"/>
                <a:ea typeface="+mn-ea"/>
                <a:cs typeface="+mn-cs"/>
              </a:rPr>
              <a:t>D</a:t>
            </a:r>
            <a:r>
              <a:rPr lang="es-EC" sz="1200" kern="1200" dirty="0" smtClean="0">
                <a:solidFill>
                  <a:schemeClr val="tx1"/>
                </a:solidFill>
                <a:latin typeface="+mn-lt"/>
                <a:ea typeface="+mn-ea"/>
                <a:cs typeface="+mn-cs"/>
              </a:rPr>
              <a:t> fijo). Por ejemplo los niveles de un contaminante en diferentes sitios de una parcela pueden ser tratados con </a:t>
            </a:r>
            <a:r>
              <a:rPr lang="es-EC" sz="1200" kern="1200" dirty="0" err="1" smtClean="0">
                <a:solidFill>
                  <a:schemeClr val="tx1"/>
                </a:solidFill>
                <a:latin typeface="+mn-lt"/>
                <a:ea typeface="+mn-ea"/>
                <a:cs typeface="+mn-cs"/>
              </a:rPr>
              <a:t>geoestadística</a:t>
            </a:r>
            <a:r>
              <a:rPr lang="es-ES" sz="1200" kern="1200" dirty="0" smtClean="0">
                <a:solidFill>
                  <a:schemeClr val="tx1"/>
                </a:solidFill>
                <a:latin typeface="+mn-lt"/>
                <a:ea typeface="+mn-ea"/>
                <a:cs typeface="+mn-cs"/>
              </a:rPr>
              <a:t>,</a:t>
            </a:r>
            <a:r>
              <a:rPr lang="es-ES" sz="1200" kern="1200" baseline="0" dirty="0" smtClean="0">
                <a:solidFill>
                  <a:schemeClr val="tx1"/>
                </a:solidFill>
                <a:latin typeface="+mn-lt"/>
                <a:ea typeface="+mn-ea"/>
                <a:cs typeface="+mn-cs"/>
              </a:rPr>
              <a:t> </a:t>
            </a:r>
            <a:r>
              <a:rPr lang="es-EC" sz="1200" kern="1200" dirty="0" smtClean="0">
                <a:solidFill>
                  <a:schemeClr val="tx1"/>
                </a:solidFill>
                <a:latin typeface="+mn-lt"/>
                <a:ea typeface="+mn-ea"/>
                <a:cs typeface="+mn-cs"/>
              </a:rPr>
              <a:t>contenidos auríferos en una mina, valores de precipitación medidos en diferentes estaciones meteorológicas o el caso que concierne la presente tesis. Cuando mencionamos “analizar” quiere decir que el interés primordial es la estimación, predicción y simulación de dichos fenómenos (Myers, 1987).</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Con el objetivo de predecir y simular dichos fenómenos se realizan 3 procesos básicos: el análisis exploratorio de datos, los </a:t>
            </a:r>
            <a:r>
              <a:rPr lang="es-EC" sz="1200" kern="1200" dirty="0" err="1" smtClean="0">
                <a:solidFill>
                  <a:schemeClr val="tx1"/>
                </a:solidFill>
                <a:latin typeface="+mn-lt"/>
                <a:ea typeface="+mn-ea"/>
                <a:cs typeface="+mn-cs"/>
              </a:rPr>
              <a:t>semivariogramas</a:t>
            </a:r>
            <a:r>
              <a:rPr lang="es-EC" sz="1200" kern="1200" dirty="0" smtClean="0">
                <a:solidFill>
                  <a:schemeClr val="tx1"/>
                </a:solidFill>
                <a:latin typeface="+mn-lt"/>
                <a:ea typeface="+mn-ea"/>
                <a:cs typeface="+mn-cs"/>
              </a:rPr>
              <a:t> y la interpolación.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el análisis exploratorio de datos, obtenemos un entendimiento de la calidad de datos tomados; posteriormente los </a:t>
            </a:r>
            <a:r>
              <a:rPr lang="es-EC" sz="1200" kern="1200" dirty="0" err="1" smtClean="0">
                <a:solidFill>
                  <a:schemeClr val="tx1"/>
                </a:solidFill>
                <a:latin typeface="+mn-lt"/>
                <a:ea typeface="+mn-ea"/>
                <a:cs typeface="+mn-cs"/>
              </a:rPr>
              <a:t>semivariogramas</a:t>
            </a:r>
            <a:r>
              <a:rPr lang="es-EC" sz="1200" kern="1200" dirty="0" smtClean="0">
                <a:solidFill>
                  <a:schemeClr val="tx1"/>
                </a:solidFill>
                <a:latin typeface="+mn-lt"/>
                <a:ea typeface="+mn-ea"/>
                <a:cs typeface="+mn-cs"/>
              </a:rPr>
              <a:t> nos permitirán detectar los patrones de las estructuras espaciales (detectar las reglas de las relaciones de los procesos aleatorios espaciales) y cuando se ha aproximado lo suficiente a estas reglas, en el siguiente paso, con los métodos de interpolación se puede realizar predicción de puntos</a:t>
            </a: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Cuando se mencionó anteriormente que para cualquier vector h, la varianza del incremento está definida y depende únicamente de la distancia, la notación utilizada fue 2 </a:t>
            </a:r>
            <a:r>
              <a:rPr lang="es-EC" sz="1200" kern="1200" dirty="0" smtClean="0">
                <a:solidFill>
                  <a:schemeClr val="tx1"/>
                </a:solidFill>
                <a:latin typeface="+mn-lt"/>
                <a:ea typeface="+mn-ea"/>
                <a:cs typeface="+mn-cs"/>
                <a:sym typeface="Symbol"/>
              </a:rPr>
              <a:t></a:t>
            </a:r>
            <a:r>
              <a:rPr lang="es-EC" sz="1200" kern="1200" dirty="0" smtClean="0">
                <a:solidFill>
                  <a:schemeClr val="tx1"/>
                </a:solidFill>
                <a:latin typeface="+mn-lt"/>
                <a:ea typeface="+mn-ea"/>
                <a:cs typeface="+mn-cs"/>
              </a:rPr>
              <a:t>(h)(conocido también como </a:t>
            </a:r>
            <a:r>
              <a:rPr lang="es-EC" sz="1200" kern="1200" dirty="0" err="1" smtClean="0">
                <a:solidFill>
                  <a:schemeClr val="tx1"/>
                </a:solidFill>
                <a:latin typeface="+mn-lt"/>
                <a:ea typeface="+mn-ea"/>
                <a:cs typeface="+mn-cs"/>
              </a:rPr>
              <a:t>variograma</a:t>
            </a:r>
            <a:r>
              <a:rPr lang="es-EC" sz="1200" kern="1200" dirty="0" smtClean="0">
                <a:solidFill>
                  <a:schemeClr val="tx1"/>
                </a:solidFill>
                <a:latin typeface="+mn-lt"/>
                <a:ea typeface="+mn-ea"/>
                <a:cs typeface="+mn-cs"/>
              </a:rPr>
              <a:t>), es decir se encuentra definida por: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mitad del </a:t>
            </a:r>
            <a:r>
              <a:rPr lang="es-EC" sz="1200" kern="1200" dirty="0" err="1" smtClean="0">
                <a:solidFill>
                  <a:schemeClr val="tx1"/>
                </a:solidFill>
                <a:latin typeface="+mn-lt"/>
                <a:ea typeface="+mn-ea"/>
                <a:cs typeface="+mn-cs"/>
              </a:rPr>
              <a:t>variograma</a:t>
            </a:r>
            <a:r>
              <a:rPr lang="es-EC" sz="1200" kern="1200" dirty="0" smtClean="0">
                <a:solidFill>
                  <a:schemeClr val="tx1"/>
                </a:solidFill>
                <a:latin typeface="+mn-lt"/>
                <a:ea typeface="+mn-ea"/>
                <a:cs typeface="+mn-cs"/>
              </a:rPr>
              <a:t> </a:t>
            </a:r>
            <a:r>
              <a:rPr lang="es-EC" sz="1200" kern="1200" dirty="0" smtClean="0">
                <a:solidFill>
                  <a:schemeClr val="tx1"/>
                </a:solidFill>
                <a:latin typeface="+mn-lt"/>
                <a:ea typeface="+mn-ea"/>
                <a:cs typeface="+mn-cs"/>
                <a:sym typeface="Symbol"/>
              </a:rPr>
              <a:t></a:t>
            </a:r>
            <a:r>
              <a:rPr lang="es-EC" sz="1200" kern="1200" dirty="0" smtClean="0">
                <a:solidFill>
                  <a:schemeClr val="tx1"/>
                </a:solidFill>
                <a:latin typeface="+mn-lt"/>
                <a:ea typeface="+mn-ea"/>
                <a:cs typeface="+mn-cs"/>
              </a:rPr>
              <a:t>(h), se conoce como la función </a:t>
            </a:r>
            <a:r>
              <a:rPr lang="es-EC" sz="1200" kern="1200" dirty="0" err="1" smtClean="0">
                <a:solidFill>
                  <a:schemeClr val="tx1"/>
                </a:solidFill>
                <a:latin typeface="+mn-lt"/>
                <a:ea typeface="+mn-ea"/>
                <a:cs typeface="+mn-cs"/>
              </a:rPr>
              <a:t>semivarianza</a:t>
            </a:r>
            <a:r>
              <a:rPr lang="es-EC" sz="1200" kern="1200" dirty="0" smtClean="0">
                <a:solidFill>
                  <a:schemeClr val="tx1"/>
                </a:solidFill>
                <a:latin typeface="+mn-lt"/>
                <a:ea typeface="+mn-ea"/>
                <a:cs typeface="+mn-cs"/>
              </a:rPr>
              <a:t> y muestra las propiedades de dependencia espacial del proceso.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función </a:t>
            </a:r>
            <a:r>
              <a:rPr lang="es-EC" sz="1200" kern="1200" dirty="0" err="1" smtClean="0">
                <a:solidFill>
                  <a:schemeClr val="tx1"/>
                </a:solidFill>
                <a:latin typeface="+mn-lt"/>
                <a:ea typeface="+mn-ea"/>
                <a:cs typeface="+mn-cs"/>
              </a:rPr>
              <a:t>semivarianza</a:t>
            </a:r>
            <a:r>
              <a:rPr lang="es-EC" sz="1200" kern="1200" dirty="0" smtClean="0">
                <a:solidFill>
                  <a:schemeClr val="tx1"/>
                </a:solidFill>
                <a:latin typeface="+mn-lt"/>
                <a:ea typeface="+mn-ea"/>
                <a:cs typeface="+mn-cs"/>
              </a:rPr>
              <a:t> se calcula para varias distancias </a:t>
            </a:r>
            <a:r>
              <a:rPr lang="es-EC" sz="1200" i="1" kern="1200" dirty="0" smtClean="0">
                <a:solidFill>
                  <a:schemeClr val="tx1"/>
                </a:solidFill>
                <a:latin typeface="+mn-lt"/>
                <a:ea typeface="+mn-ea"/>
                <a:cs typeface="+mn-cs"/>
              </a:rPr>
              <a:t>h</a:t>
            </a:r>
            <a:r>
              <a:rPr lang="es-EC" sz="1200" kern="1200" dirty="0" smtClean="0">
                <a:solidFill>
                  <a:schemeClr val="tx1"/>
                </a:solidFill>
                <a:latin typeface="+mn-lt"/>
                <a:ea typeface="+mn-ea"/>
                <a:cs typeface="+mn-cs"/>
              </a:rPr>
              <a:t>, en la práctica por la irregularidad del muestreo se toman intervalos de distancia </a:t>
            </a:r>
            <a:r>
              <a:rPr lang="es-EC" sz="1200" i="1" kern="1200" dirty="0" smtClean="0">
                <a:solidFill>
                  <a:schemeClr val="tx1"/>
                </a:solidFill>
                <a:latin typeface="+mn-lt"/>
                <a:ea typeface="+mn-ea"/>
                <a:cs typeface="+mn-cs"/>
              </a:rPr>
              <a:t>[0,h],(h,2h],(2h,3h],…</a:t>
            </a:r>
            <a:r>
              <a:rPr lang="es-EC" sz="1200" kern="1200" dirty="0" smtClean="0">
                <a:solidFill>
                  <a:schemeClr val="tx1"/>
                </a:solidFill>
                <a:latin typeface="+mn-lt"/>
                <a:ea typeface="+mn-ea"/>
                <a:cs typeface="+mn-cs"/>
              </a:rPr>
              <a:t> y 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experimental corresponde a una distancia promedio y no a una distancia h específica, de la misma manera el número de parejas de puntos varía dentro de cada intervalo.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16</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lvl="2"/>
            <a:r>
              <a:rPr lang="es-EC" sz="1200" b="1" kern="1200" cap="all" dirty="0" smtClean="0">
                <a:solidFill>
                  <a:schemeClr val="tx1"/>
                </a:solidFill>
                <a:latin typeface="+mn-lt"/>
                <a:ea typeface="+mn-ea"/>
                <a:cs typeface="+mn-cs"/>
              </a:rPr>
              <a:t>Efecto pepita (Co)</a:t>
            </a:r>
            <a:endParaRPr lang="es-ES" sz="1200" b="1" kern="1200" cap="all"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Representa una discontinuidad puntual del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en el origen. Teóricamente debería comenzar en el origen de coordenadas, porque si la distancia de pares de puntos es 0, es decir se superponen, la respectiva </a:t>
            </a:r>
            <a:r>
              <a:rPr lang="es-EC" sz="1200" kern="1200" dirty="0" err="1" smtClean="0">
                <a:solidFill>
                  <a:schemeClr val="tx1"/>
                </a:solidFill>
                <a:latin typeface="+mn-lt"/>
                <a:ea typeface="+mn-ea"/>
                <a:cs typeface="+mn-cs"/>
              </a:rPr>
              <a:t>semivarianza</a:t>
            </a:r>
            <a:r>
              <a:rPr lang="es-EC" sz="1200" kern="1200" dirty="0" smtClean="0">
                <a:solidFill>
                  <a:schemeClr val="tx1"/>
                </a:solidFill>
                <a:latin typeface="+mn-lt"/>
                <a:ea typeface="+mn-ea"/>
                <a:cs typeface="+mn-cs"/>
              </a:rPr>
              <a:t> también debería ser igual 0, pero ya que los modelos </a:t>
            </a:r>
            <a:r>
              <a:rPr lang="es-EC" sz="1200" kern="1200" dirty="0" err="1" smtClean="0">
                <a:solidFill>
                  <a:schemeClr val="tx1"/>
                </a:solidFill>
                <a:latin typeface="+mn-lt"/>
                <a:ea typeface="+mn-ea"/>
                <a:cs typeface="+mn-cs"/>
              </a:rPr>
              <a:t>semivarianza</a:t>
            </a:r>
            <a:r>
              <a:rPr lang="es-EC" sz="1200" kern="1200" dirty="0" smtClean="0">
                <a:solidFill>
                  <a:schemeClr val="tx1"/>
                </a:solidFill>
                <a:latin typeface="+mn-lt"/>
                <a:ea typeface="+mn-ea"/>
                <a:cs typeface="+mn-cs"/>
              </a:rPr>
              <a:t> son una estimación, por lo tanto también debe recurrir a errores aleatorios y por lo tanto la existencia (generalmente bajas) </a:t>
            </a:r>
            <a:r>
              <a:rPr lang="es-EC" sz="1200" kern="1200" dirty="0" err="1" smtClean="0">
                <a:solidFill>
                  <a:schemeClr val="tx1"/>
                </a:solidFill>
                <a:latin typeface="+mn-lt"/>
                <a:ea typeface="+mn-ea"/>
                <a:cs typeface="+mn-cs"/>
              </a:rPr>
              <a:t>semivarianzas</a:t>
            </a:r>
            <a:r>
              <a:rPr lang="es-EC" sz="1200" kern="1200" dirty="0" smtClean="0">
                <a:solidFill>
                  <a:schemeClr val="tx1"/>
                </a:solidFill>
                <a:latin typeface="+mn-lt"/>
                <a:ea typeface="+mn-ea"/>
                <a:cs typeface="+mn-cs"/>
              </a:rPr>
              <a:t> en el sector de proximidad, que se denominan efecto pepita (ver gráfico 2.11).</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2"/>
            <a:r>
              <a:rPr lang="es-EC" sz="1200" b="1" kern="1200" cap="all" dirty="0" smtClean="0">
                <a:solidFill>
                  <a:schemeClr val="tx1"/>
                </a:solidFill>
                <a:latin typeface="+mn-lt"/>
                <a:ea typeface="+mn-ea"/>
                <a:cs typeface="+mn-cs"/>
              </a:rPr>
              <a:t>Meseta (Co+C1)</a:t>
            </a:r>
            <a:endParaRPr lang="es-ES" sz="1200" b="1" kern="1200" cap="all"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cota superior del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También puede definirse como el límite del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cuando la distancia </a:t>
            </a:r>
            <a:r>
              <a:rPr lang="es-EC" sz="1200" i="1" kern="1200" dirty="0" smtClean="0">
                <a:solidFill>
                  <a:schemeClr val="tx1"/>
                </a:solidFill>
                <a:latin typeface="+mn-lt"/>
                <a:ea typeface="+mn-ea"/>
                <a:cs typeface="+mn-cs"/>
              </a:rPr>
              <a:t>h</a:t>
            </a:r>
            <a:r>
              <a:rPr lang="es-EC" sz="1200" kern="1200" dirty="0" smtClean="0">
                <a:solidFill>
                  <a:schemeClr val="tx1"/>
                </a:solidFill>
                <a:latin typeface="+mn-lt"/>
                <a:ea typeface="+mn-ea"/>
                <a:cs typeface="+mn-cs"/>
              </a:rPr>
              <a:t> tiende a infinito. La meseta puede ser o no finita. Los </a:t>
            </a:r>
            <a:r>
              <a:rPr lang="es-EC" sz="1200" kern="1200" dirty="0" err="1" smtClean="0">
                <a:solidFill>
                  <a:schemeClr val="tx1"/>
                </a:solidFill>
                <a:latin typeface="+mn-lt"/>
                <a:ea typeface="+mn-ea"/>
                <a:cs typeface="+mn-cs"/>
              </a:rPr>
              <a:t>semivariogramas</a:t>
            </a:r>
            <a:r>
              <a:rPr lang="es-EC" sz="1200" kern="1200" dirty="0" smtClean="0">
                <a:solidFill>
                  <a:schemeClr val="tx1"/>
                </a:solidFill>
                <a:latin typeface="+mn-lt"/>
                <a:ea typeface="+mn-ea"/>
                <a:cs typeface="+mn-cs"/>
              </a:rPr>
              <a:t> que tienen meseta finita cumplen con la hipótesis de </a:t>
            </a:r>
            <a:r>
              <a:rPr lang="es-EC" sz="1200" kern="1200" dirty="0" err="1" smtClean="0">
                <a:solidFill>
                  <a:schemeClr val="tx1"/>
                </a:solidFill>
                <a:latin typeface="+mn-lt"/>
                <a:ea typeface="+mn-ea"/>
                <a:cs typeface="+mn-cs"/>
              </a:rPr>
              <a:t>estacionariedad</a:t>
            </a:r>
            <a:r>
              <a:rPr lang="es-EC" sz="1200" kern="1200" dirty="0" smtClean="0">
                <a:solidFill>
                  <a:schemeClr val="tx1"/>
                </a:solidFill>
                <a:latin typeface="+mn-lt"/>
                <a:ea typeface="+mn-ea"/>
                <a:cs typeface="+mn-cs"/>
              </a:rPr>
              <a:t> fuerte; mientras que cuando ocurre lo contrario, 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define un fenómeno natural que cumple sólo con la hipótesis intrínseca. Para que se explique bien la realidad la pepita no debe representar más del 50% de la meseta, (ver gráfico 2.11).</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2"/>
            <a:r>
              <a:rPr lang="es-EC" sz="1200" b="1" kern="1200" cap="all" dirty="0" smtClean="0">
                <a:solidFill>
                  <a:schemeClr val="tx1"/>
                </a:solidFill>
                <a:latin typeface="+mn-lt"/>
                <a:ea typeface="+mn-ea"/>
                <a:cs typeface="+mn-cs"/>
              </a:rPr>
              <a:t>Rango</a:t>
            </a:r>
            <a:endParaRPr lang="es-ES" sz="1200" b="1" kern="1200" cap="all"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aquel que marca el límite entre las </a:t>
            </a:r>
            <a:r>
              <a:rPr lang="es-EC" sz="1200" kern="1200" dirty="0" err="1" smtClean="0">
                <a:solidFill>
                  <a:schemeClr val="tx1"/>
                </a:solidFill>
                <a:latin typeface="+mn-lt"/>
                <a:ea typeface="+mn-ea"/>
                <a:cs typeface="+mn-cs"/>
              </a:rPr>
              <a:t>autocorrelaciones</a:t>
            </a:r>
            <a:r>
              <a:rPr lang="es-EC" sz="1200" kern="1200" dirty="0" smtClean="0">
                <a:solidFill>
                  <a:schemeClr val="tx1"/>
                </a:solidFill>
                <a:latin typeface="+mn-lt"/>
                <a:ea typeface="+mn-ea"/>
                <a:cs typeface="+mn-cs"/>
              </a:rPr>
              <a:t> espaciales estadísticamente significativas y no significativas. En términos prácticos corresponde a la distancia a partir de la cual dos observaciones son independientes. El rango se interpreta como la zona de influencia. Existen algunos modelos de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en los que no existe una distancia finita para la cual dos observaciones sean independientes; por ello se llama rango efectivo a la distancia para la cual 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alcanza el 95% de la meseta. Entre más pequeño sea el rango, más cerca se está del modelo de independencia espacial. El rango no siempre aparece de manera explícita en la fórmula del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(ver gráfico 2.11).</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17</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lvl="3"/>
            <a:r>
              <a:rPr lang="es-EC" sz="1200" b="1" kern="1200" cap="all" dirty="0" smtClean="0">
                <a:solidFill>
                  <a:schemeClr val="tx1"/>
                </a:solidFill>
                <a:latin typeface="+mn-lt"/>
                <a:ea typeface="+mn-ea"/>
                <a:cs typeface="+mn-cs"/>
              </a:rPr>
              <a:t>Modelo esférico</a:t>
            </a:r>
            <a:endParaRPr lang="es-ES" sz="1200" b="1" kern="1200" cap="all"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 crecimiento rápido cerca al origen, pero los incrementos marginales van decreciendo para distancias grandes, hasta que para distancias superiores al rango los incrementos son nulos (ver gráfico 2.12). Su expresión matemática es la siguiente:</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Donde,</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C0+C1, representa la meseta.</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a</a:t>
            </a:r>
            <a:r>
              <a:rPr lang="es-EC" sz="1200" kern="1200" dirty="0" smtClean="0">
                <a:solidFill>
                  <a:schemeClr val="tx1"/>
                </a:solidFill>
                <a:latin typeface="+mn-lt"/>
                <a:ea typeface="+mn-ea"/>
                <a:cs typeface="+mn-cs"/>
              </a:rPr>
              <a:t>, el rango.</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h</a:t>
            </a:r>
            <a:r>
              <a:rPr lang="es-EC" sz="1200" kern="1200" dirty="0" smtClean="0">
                <a:solidFill>
                  <a:schemeClr val="tx1"/>
                </a:solidFill>
                <a:latin typeface="+mn-lt"/>
                <a:ea typeface="+mn-ea"/>
                <a:cs typeface="+mn-cs"/>
              </a:rPr>
              <a:t>, la distancia.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3"/>
            <a:r>
              <a:rPr lang="es-EC" sz="1200" b="1" kern="1200" cap="all" dirty="0" smtClean="0">
                <a:solidFill>
                  <a:schemeClr val="tx1"/>
                </a:solidFill>
                <a:latin typeface="+mn-lt"/>
                <a:ea typeface="+mn-ea"/>
                <a:cs typeface="+mn-cs"/>
              </a:rPr>
              <a:t> Modelo exponencial</a:t>
            </a:r>
            <a:endParaRPr lang="es-ES" sz="1200" b="1" kern="1200" cap="all"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modelo se aplica cuando la dependencia espacial tiene un crecimiento exponencial respecto a la distancia entre las observaciones. El valor del rango es igual a la distancia para la cual el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toma un valor igual al 95% de la meseta (ver gráfico 2.12). Este modelo es ampliamente usado. Su expresión matemática es la siguiente:</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Donde,</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C0+C1, representa la meseta.</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a</a:t>
            </a:r>
            <a:r>
              <a:rPr lang="es-EC" sz="1200" kern="1200" dirty="0" smtClean="0">
                <a:solidFill>
                  <a:schemeClr val="tx1"/>
                </a:solidFill>
                <a:latin typeface="+mn-lt"/>
                <a:ea typeface="+mn-ea"/>
                <a:cs typeface="+mn-cs"/>
              </a:rPr>
              <a:t>, el rango.</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h</a:t>
            </a:r>
            <a:r>
              <a:rPr lang="es-EC" sz="1200" kern="1200" dirty="0" smtClean="0">
                <a:solidFill>
                  <a:schemeClr val="tx1"/>
                </a:solidFill>
                <a:latin typeface="+mn-lt"/>
                <a:ea typeface="+mn-ea"/>
                <a:cs typeface="+mn-cs"/>
              </a:rPr>
              <a:t>, la distancia.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3"/>
            <a:r>
              <a:rPr lang="es-EC" sz="1200" b="1" kern="1200" cap="all" dirty="0" smtClean="0">
                <a:solidFill>
                  <a:schemeClr val="tx1"/>
                </a:solidFill>
                <a:latin typeface="+mn-lt"/>
                <a:ea typeface="+mn-ea"/>
                <a:cs typeface="+mn-cs"/>
              </a:rPr>
              <a:t>Modelo </a:t>
            </a:r>
            <a:r>
              <a:rPr lang="es-EC" sz="1200" b="1" kern="1200" cap="all" dirty="0" err="1" smtClean="0">
                <a:solidFill>
                  <a:schemeClr val="tx1"/>
                </a:solidFill>
                <a:latin typeface="+mn-lt"/>
                <a:ea typeface="+mn-ea"/>
                <a:cs typeface="+mn-cs"/>
              </a:rPr>
              <a:t>Gaussiano</a:t>
            </a:r>
            <a:endParaRPr lang="es-ES" sz="1200" b="1" kern="1200" cap="all"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Al igual que en el modelo exponencial, la dependencia espacial se desvanece solo en una distancia que tiende a infinito. El principal distintivo de este modelo es su forma parabólica cerca al origen (ver gráfico 2.12). Su expresión matemática es:</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Donde,</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C0+C1, representa la meseta.</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a</a:t>
            </a:r>
            <a:r>
              <a:rPr lang="es-EC" sz="1200" kern="1200" dirty="0" smtClean="0">
                <a:solidFill>
                  <a:schemeClr val="tx1"/>
                </a:solidFill>
                <a:latin typeface="+mn-lt"/>
                <a:ea typeface="+mn-ea"/>
                <a:cs typeface="+mn-cs"/>
              </a:rPr>
              <a:t>, el rango.</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h</a:t>
            </a:r>
            <a:r>
              <a:rPr lang="es-EC" sz="1200" kern="1200" dirty="0" smtClean="0">
                <a:solidFill>
                  <a:schemeClr val="tx1"/>
                </a:solidFill>
                <a:latin typeface="+mn-lt"/>
                <a:ea typeface="+mn-ea"/>
                <a:cs typeface="+mn-cs"/>
              </a:rPr>
              <a:t>, la distancia.</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18</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El rango tiene el valor de 210, respecto  a una escala simulada 0 y 300, el valor de la meseta es 30 y el de la pepita 0. El 95% de la meseta es igual a 28,5.</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19</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err="1" smtClean="0">
                <a:solidFill>
                  <a:schemeClr val="tx1"/>
                </a:solidFill>
                <a:latin typeface="+mn-lt"/>
                <a:ea typeface="+mn-ea"/>
                <a:cs typeface="+mn-cs"/>
              </a:rPr>
              <a:t>Kriging</a:t>
            </a:r>
            <a:r>
              <a:rPr lang="es-EC" sz="1200" kern="1200" dirty="0" smtClean="0">
                <a:solidFill>
                  <a:schemeClr val="tx1"/>
                </a:solidFill>
                <a:latin typeface="+mn-lt"/>
                <a:ea typeface="+mn-ea"/>
                <a:cs typeface="+mn-cs"/>
              </a:rPr>
              <a:t> encierra un conjunto de métodos de predicción espacial que se fundamentan en la minimización del error cuadrático medio de predicción.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Los tipos de </a:t>
            </a:r>
            <a:r>
              <a:rPr lang="es-EC" sz="1200" kern="1200" dirty="0" err="1" smtClean="0">
                <a:solidFill>
                  <a:schemeClr val="tx1"/>
                </a:solidFill>
                <a:latin typeface="+mn-lt"/>
                <a:ea typeface="+mn-ea"/>
                <a:cs typeface="+mn-cs"/>
              </a:rPr>
              <a:t>Kriging</a:t>
            </a:r>
            <a:r>
              <a:rPr lang="es-EC" sz="1200" kern="1200" dirty="0" smtClean="0">
                <a:solidFill>
                  <a:schemeClr val="tx1"/>
                </a:solidFill>
                <a:latin typeface="+mn-lt"/>
                <a:ea typeface="+mn-ea"/>
                <a:cs typeface="+mn-cs"/>
              </a:rPr>
              <a:t> lineal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Simple.</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Ordinario.</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Universal.</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20</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Sea </a:t>
            </a:r>
            <a:r>
              <a:rPr lang="es-EC" sz="1200" i="1" kern="1200" dirty="0" smtClean="0">
                <a:solidFill>
                  <a:schemeClr val="tx1"/>
                </a:solidFill>
                <a:latin typeface="+mn-lt"/>
                <a:ea typeface="+mn-ea"/>
                <a:cs typeface="+mn-cs"/>
              </a:rPr>
              <a:t>x</a:t>
            </a:r>
            <a:r>
              <a:rPr lang="es-EC" sz="1200" i="1" kern="1200" baseline="-25000" dirty="0" smtClean="0">
                <a:solidFill>
                  <a:schemeClr val="tx1"/>
                </a:solidFill>
                <a:latin typeface="+mn-lt"/>
                <a:ea typeface="+mn-ea"/>
                <a:cs typeface="+mn-cs"/>
              </a:rPr>
              <a:t>i</a:t>
            </a:r>
            <a:r>
              <a:rPr lang="es-EC" sz="1200" kern="1200" dirty="0" smtClean="0">
                <a:solidFill>
                  <a:schemeClr val="tx1"/>
                </a:solidFill>
                <a:latin typeface="+mn-lt"/>
                <a:ea typeface="+mn-ea"/>
                <a:cs typeface="+mn-cs"/>
              </a:rPr>
              <a:t> los puntos en la región de estudio con </a:t>
            </a:r>
            <a:r>
              <a:rPr lang="es-EC" sz="1200" kern="1200" dirty="0" err="1" smtClean="0">
                <a:solidFill>
                  <a:schemeClr val="tx1"/>
                </a:solidFill>
                <a:latin typeface="+mn-lt"/>
                <a:ea typeface="+mn-ea"/>
                <a:cs typeface="+mn-cs"/>
              </a:rPr>
              <a:t>con</a:t>
            </a:r>
            <a:r>
              <a:rPr lang="es-EC" sz="1200" kern="1200" dirty="0" smtClean="0">
                <a:solidFill>
                  <a:schemeClr val="tx1"/>
                </a:solidFill>
                <a:latin typeface="+mn-lt"/>
                <a:ea typeface="+mn-ea"/>
                <a:cs typeface="+mn-cs"/>
              </a:rPr>
              <a:t> </a:t>
            </a:r>
            <a:r>
              <a:rPr lang="es-EC" sz="1200" i="1" kern="1200" dirty="0" smtClean="0">
                <a:solidFill>
                  <a:schemeClr val="tx1"/>
                </a:solidFill>
                <a:latin typeface="+mn-lt"/>
                <a:ea typeface="+mn-ea"/>
                <a:cs typeface="+mn-cs"/>
              </a:rPr>
              <a:t>i=1,2,...,n </a:t>
            </a:r>
            <a:r>
              <a:rPr lang="es-EC" sz="1200" kern="1200" dirty="0" smtClean="0">
                <a:solidFill>
                  <a:schemeClr val="tx1"/>
                </a:solidFill>
                <a:latin typeface="+mn-lt"/>
                <a:ea typeface="+mn-ea"/>
                <a:cs typeface="+mn-cs"/>
              </a:rPr>
              <a:t>y se tienen las realizaciones de las variables </a:t>
            </a:r>
            <a:r>
              <a:rPr lang="es-EC" sz="1200" i="1" kern="1200" dirty="0" smtClean="0">
                <a:solidFill>
                  <a:schemeClr val="tx1"/>
                </a:solidFill>
                <a:latin typeface="+mn-lt"/>
                <a:ea typeface="+mn-ea"/>
                <a:cs typeface="+mn-cs"/>
              </a:rPr>
              <a:t>Z(x</a:t>
            </a:r>
            <a:r>
              <a:rPr lang="es-EC" sz="1200" i="1" kern="1200" baseline="-25000" dirty="0" smtClean="0">
                <a:solidFill>
                  <a:schemeClr val="tx1"/>
                </a:solidFill>
                <a:latin typeface="+mn-lt"/>
                <a:ea typeface="+mn-ea"/>
                <a:cs typeface="+mn-cs"/>
              </a:rPr>
              <a:t>1</a:t>
            </a:r>
            <a:r>
              <a:rPr lang="es-EC" sz="1200" i="1" kern="1200" dirty="0" smtClean="0">
                <a:solidFill>
                  <a:schemeClr val="tx1"/>
                </a:solidFill>
                <a:latin typeface="+mn-lt"/>
                <a:ea typeface="+mn-ea"/>
                <a:cs typeface="+mn-cs"/>
              </a:rPr>
              <a:t>),Z(x</a:t>
            </a:r>
            <a:r>
              <a:rPr lang="es-EC" sz="1200" i="1" kern="1200" baseline="-25000" dirty="0" smtClean="0">
                <a:solidFill>
                  <a:schemeClr val="tx1"/>
                </a:solidFill>
                <a:latin typeface="+mn-lt"/>
                <a:ea typeface="+mn-ea"/>
                <a:cs typeface="+mn-cs"/>
              </a:rPr>
              <a:t>2</a:t>
            </a:r>
            <a:r>
              <a:rPr lang="es-EC" sz="1200" i="1" kern="1200" dirty="0" smtClean="0">
                <a:solidFill>
                  <a:schemeClr val="tx1"/>
                </a:solidFill>
                <a:latin typeface="+mn-lt"/>
                <a:ea typeface="+mn-ea"/>
                <a:cs typeface="+mn-cs"/>
              </a:rPr>
              <a:t>),...Z(</a:t>
            </a:r>
            <a:r>
              <a:rPr lang="es-EC" sz="1200" i="1" kern="1200" dirty="0" err="1" smtClean="0">
                <a:solidFill>
                  <a:schemeClr val="tx1"/>
                </a:solidFill>
                <a:latin typeface="+mn-lt"/>
                <a:ea typeface="+mn-ea"/>
                <a:cs typeface="+mn-cs"/>
              </a:rPr>
              <a:t>x</a:t>
            </a:r>
            <a:r>
              <a:rPr lang="es-EC" sz="1200" i="1" kern="1200" baseline="-25000" dirty="0" err="1" smtClean="0">
                <a:solidFill>
                  <a:schemeClr val="tx1"/>
                </a:solidFill>
                <a:latin typeface="+mn-lt"/>
                <a:ea typeface="+mn-ea"/>
                <a:cs typeface="+mn-cs"/>
              </a:rPr>
              <a:t>n</a:t>
            </a:r>
            <a:r>
              <a:rPr lang="es-EC" sz="1200" i="1" kern="1200" dirty="0" smtClean="0">
                <a:solidFill>
                  <a:schemeClr val="tx1"/>
                </a:solidFill>
                <a:latin typeface="+mn-lt"/>
                <a:ea typeface="+mn-ea"/>
                <a:cs typeface="+mn-cs"/>
              </a:rPr>
              <a:t>) </a:t>
            </a:r>
            <a:r>
              <a:rPr lang="es-EC" sz="1200" kern="1200" dirty="0" smtClean="0">
                <a:solidFill>
                  <a:schemeClr val="tx1"/>
                </a:solidFill>
                <a:latin typeface="+mn-lt"/>
                <a:ea typeface="+mn-ea"/>
                <a:cs typeface="+mn-cs"/>
              </a:rPr>
              <a:t>y se desea predecir </a:t>
            </a:r>
            <a:r>
              <a:rPr lang="es-EC" sz="1200" i="1" kern="1200" dirty="0" smtClean="0">
                <a:solidFill>
                  <a:schemeClr val="tx1"/>
                </a:solidFill>
                <a:latin typeface="+mn-lt"/>
                <a:ea typeface="+mn-ea"/>
                <a:cs typeface="+mn-cs"/>
              </a:rPr>
              <a:t>Z(x</a:t>
            </a:r>
            <a:r>
              <a:rPr lang="es-EC" sz="1200" i="1" kern="1200" baseline="-25000" dirty="0" smtClean="0">
                <a:solidFill>
                  <a:schemeClr val="tx1"/>
                </a:solidFill>
                <a:latin typeface="+mn-lt"/>
                <a:ea typeface="+mn-ea"/>
                <a:cs typeface="+mn-cs"/>
              </a:rPr>
              <a:t>0</a:t>
            </a:r>
            <a:r>
              <a:rPr lang="es-EC" sz="1200" i="1" kern="1200" dirty="0" smtClean="0">
                <a:solidFill>
                  <a:schemeClr val="tx1"/>
                </a:solidFill>
                <a:latin typeface="+mn-lt"/>
                <a:ea typeface="+mn-ea"/>
                <a:cs typeface="+mn-cs"/>
              </a:rPr>
              <a:t>) </a:t>
            </a:r>
            <a:r>
              <a:rPr lang="es-EC" sz="1200" kern="1200" dirty="0" smtClean="0">
                <a:solidFill>
                  <a:schemeClr val="tx1"/>
                </a:solidFill>
                <a:latin typeface="+mn-lt"/>
                <a:ea typeface="+mn-ea"/>
                <a:cs typeface="+mn-cs"/>
              </a:rPr>
              <a:t> en el punto </a:t>
            </a:r>
            <a:r>
              <a:rPr lang="es-EC" sz="1200" i="1" kern="1200" dirty="0" smtClean="0">
                <a:solidFill>
                  <a:schemeClr val="tx1"/>
                </a:solidFill>
                <a:latin typeface="+mn-lt"/>
                <a:ea typeface="+mn-ea"/>
                <a:cs typeface="+mn-cs"/>
              </a:rPr>
              <a:t>x</a:t>
            </a:r>
            <a:r>
              <a:rPr lang="es-EC" sz="1200" i="1" kern="1200" baseline="-25000" dirty="0" smtClean="0">
                <a:solidFill>
                  <a:schemeClr val="tx1"/>
                </a:solidFill>
                <a:latin typeface="+mn-lt"/>
                <a:ea typeface="+mn-ea"/>
                <a:cs typeface="+mn-cs"/>
              </a:rPr>
              <a:t>0</a:t>
            </a:r>
            <a:r>
              <a:rPr lang="es-EC" sz="1200" kern="1200" dirty="0" smtClean="0">
                <a:solidFill>
                  <a:schemeClr val="tx1"/>
                </a:solidFill>
                <a:latin typeface="+mn-lt"/>
                <a:ea typeface="+mn-ea"/>
                <a:cs typeface="+mn-cs"/>
              </a:rPr>
              <a:t> donde no hubo medición, de esta manera el método de </a:t>
            </a:r>
            <a:r>
              <a:rPr lang="es-EC" sz="1200" kern="1200" dirty="0" err="1" smtClean="0">
                <a:solidFill>
                  <a:schemeClr val="tx1"/>
                </a:solidFill>
                <a:latin typeface="+mn-lt"/>
                <a:ea typeface="+mn-ea"/>
                <a:cs typeface="+mn-cs"/>
              </a:rPr>
              <a:t>kriging</a:t>
            </a:r>
            <a:r>
              <a:rPr lang="es-EC" sz="1200" kern="1200" dirty="0" smtClean="0">
                <a:solidFill>
                  <a:schemeClr val="tx1"/>
                </a:solidFill>
                <a:latin typeface="+mn-lt"/>
                <a:ea typeface="+mn-ea"/>
                <a:cs typeface="+mn-cs"/>
              </a:rPr>
              <a:t> ordinario propone predecir de la siguiente manera: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Donde  representa los pesos o ponderaciones de los valores originales. La suma de los pesos debe ser igual a 1 para que la esperanza del </a:t>
            </a:r>
            <a:r>
              <a:rPr lang="es-EC" sz="1200" kern="1200" dirty="0" err="1" smtClean="0">
                <a:solidFill>
                  <a:schemeClr val="tx1"/>
                </a:solidFill>
                <a:latin typeface="+mn-lt"/>
                <a:ea typeface="+mn-ea"/>
                <a:cs typeface="+mn-cs"/>
              </a:rPr>
              <a:t>predictor</a:t>
            </a:r>
            <a:r>
              <a:rPr lang="es-EC" sz="1200" kern="1200" dirty="0" smtClean="0">
                <a:solidFill>
                  <a:schemeClr val="tx1"/>
                </a:solidFill>
                <a:latin typeface="+mn-lt"/>
                <a:ea typeface="+mn-ea"/>
                <a:cs typeface="+mn-cs"/>
              </a:rPr>
              <a:t> sea igual a la esperanza de la variable.</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Los pesos que minimizan el error de predicción se determinan mediante la función </a:t>
            </a:r>
            <a:r>
              <a:rPr lang="es-EC" sz="1200" kern="1200" dirty="0" err="1" smtClean="0">
                <a:solidFill>
                  <a:schemeClr val="tx1"/>
                </a:solidFill>
                <a:latin typeface="+mn-lt"/>
                <a:ea typeface="+mn-ea"/>
                <a:cs typeface="+mn-cs"/>
              </a:rPr>
              <a:t>covariograma</a:t>
            </a:r>
            <a:r>
              <a:rPr lang="es-EC" sz="1200" kern="1200" dirty="0" smtClean="0">
                <a:solidFill>
                  <a:schemeClr val="tx1"/>
                </a:solidFill>
                <a:latin typeface="+mn-lt"/>
                <a:ea typeface="+mn-ea"/>
                <a:cs typeface="+mn-cs"/>
              </a:rPr>
              <a:t> a través de: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Donde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modelo se utiliza cuando el proceso es estacionario de media m desconocida.</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21</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24</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El ruido por la actividad humana que se genera en estas zonas, incluido el ruido de los medios de transportes y la industria se conoce como ruido comunitario o ruido ambiental.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El ruido ambiental en general, molesta al receptor, ya que produce un sentimiento de displacer, que afecta adversamente al individuo y, por tanto, su calidad de vida. Esto se contrapone con la definición de salud que da la Organización Mundial de la Salud (OMS), y que es el estado de completo bienestar físico, mental y social. </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4</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26</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27</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28</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29</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30</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ES" dirty="0" smtClean="0"/>
              <a:t>Se</a:t>
            </a:r>
            <a:r>
              <a:rPr lang="es-ES" baseline="0" dirty="0" smtClean="0"/>
              <a:t> planificó u</a:t>
            </a:r>
            <a:r>
              <a:rPr lang="es-ES" dirty="0" smtClean="0"/>
              <a:t>n</a:t>
            </a:r>
            <a:r>
              <a:rPr lang="es-ES" baseline="0" dirty="0" smtClean="0"/>
              <a:t> total de 630 puntos de muestreo para medir los Niveles de ruido diurno en las parroquias de san </a:t>
            </a:r>
            <a:r>
              <a:rPr lang="es-ES" baseline="0" dirty="0" err="1" smtClean="0"/>
              <a:t>rafael</a:t>
            </a:r>
            <a:r>
              <a:rPr lang="es-ES" baseline="0" dirty="0" smtClean="0"/>
              <a:t> y </a:t>
            </a:r>
            <a:r>
              <a:rPr lang="es-ES" baseline="0" dirty="0" err="1" smtClean="0"/>
              <a:t>sangolquí</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32</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0000" lnSpcReduction="20000"/>
          </a:bodyPr>
          <a:lstStyle/>
          <a:p>
            <a:r>
              <a:rPr lang="es-EC" sz="1200" kern="1200" dirty="0" smtClean="0">
                <a:solidFill>
                  <a:schemeClr val="tx1"/>
                </a:solidFill>
                <a:latin typeface="+mn-lt"/>
                <a:ea typeface="+mn-ea"/>
                <a:cs typeface="+mn-cs"/>
              </a:rPr>
              <a:t>La zona de estudio corresponde a las parroquias urbanas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(cabecera cantonal) y San Rafael.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encuentran ubicadas sobre el Valle de los Chillos que forma parte de la Hoya de </a:t>
            </a:r>
            <a:r>
              <a:rPr lang="es-EC" sz="1200" kern="1200" dirty="0" err="1" smtClean="0">
                <a:solidFill>
                  <a:schemeClr val="tx1"/>
                </a:solidFill>
                <a:latin typeface="+mn-lt"/>
                <a:ea typeface="+mn-ea"/>
                <a:cs typeface="+mn-cs"/>
              </a:rPr>
              <a:t>Guayllabamba</a:t>
            </a:r>
            <a:r>
              <a:rPr lang="es-EC" sz="1200" kern="1200" dirty="0" smtClean="0">
                <a:solidFill>
                  <a:schemeClr val="tx1"/>
                </a:solidFill>
                <a:latin typeface="+mn-lt"/>
                <a:ea typeface="+mn-ea"/>
                <a:cs typeface="+mn-cs"/>
              </a:rPr>
              <a:t>, con una altitud de 2500 m y una temperatura agradable que oscila entre los 10°C y 29°C.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Hace algunas décadas la economía de esta región se basaba en la agricultura. Sus plazas y mercados recibían la visita de los habitantes de la capital quienes adquirían productos alimenticios a bajo precio. Por la producción del maíz de chillo (de grano grande y amarillo) recibió el calificativo del granero de Quito.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es conocido por ser un destino turístico por excelencia, debido a una amplia gama de atractivos naturales y su gastronomía.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la última década en el valle de los chillos se vive un importante crecimiento poblacional como resultado de la construcción de múltiples urbanizaciones de diferentes tamaños y acabados.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Parroquia de San Rafael</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Tiene una extensión de 2,35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y 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Oeste: Parroquia San Pedro de Taboada.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Prevalecen una zona comercial y una zona residencial mixta.  Si realizamos una analogía con Quito este sector podría compararse con el centro financiero de la capital, pues en su extensión se concentran las principales actividades comerciales y bancarias del Valle de los Chillos.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arterias viales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y Avenida General Córdova </a:t>
            </a:r>
            <a:r>
              <a:rPr lang="es-EC" sz="1200" kern="1200" dirty="0" err="1" smtClean="0">
                <a:solidFill>
                  <a:schemeClr val="tx1"/>
                </a:solidFill>
                <a:latin typeface="+mn-lt"/>
                <a:ea typeface="+mn-ea"/>
                <a:cs typeface="+mn-cs"/>
              </a:rPr>
              <a:t>Galarza</a:t>
            </a:r>
            <a:r>
              <a:rPr lang="es-EC" sz="1200" kern="1200" dirty="0" smtClean="0">
                <a:solidFill>
                  <a:schemeClr val="tx1"/>
                </a:solidFill>
                <a:latin typeface="+mn-lt"/>
                <a:ea typeface="+mn-ea"/>
                <a:cs typeface="+mn-cs"/>
              </a:rPr>
              <a:t> que atraviesan esta zona de norte a sur, también se acopla un tramo de la Avenida </a:t>
            </a:r>
            <a:r>
              <a:rPr lang="es-EC" sz="1200" kern="1200" dirty="0" err="1" smtClean="0">
                <a:solidFill>
                  <a:schemeClr val="tx1"/>
                </a:solidFill>
                <a:latin typeface="+mn-lt"/>
                <a:ea typeface="+mn-ea"/>
                <a:cs typeface="+mn-cs"/>
              </a:rPr>
              <a:t>Ilalo</a:t>
            </a:r>
            <a:r>
              <a:rPr lang="es-EC" sz="1200" kern="1200" dirty="0" smtClean="0">
                <a:solidFill>
                  <a:schemeClr val="tx1"/>
                </a:solidFill>
                <a:latin typeface="+mn-lt"/>
                <a:ea typeface="+mn-ea"/>
                <a:cs typeface="+mn-cs"/>
              </a:rPr>
              <a:t> dentro de su extensión.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esta zona se acumula la mayor cantidad de tráfico vehicular diurno y nocturno debido a la falta de vías de descongestionamiento vehicular.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Destaca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siendo la ruta principal que une el Valle de los Chillos con el Distrito Metropolitano de Quito y que soporta a diario 50.265 viajes de vehículos livianos y 4.564 de buses.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Esto ocasiona que la parroquia San Rafael sea paso obligatorio hacia y desde los diferentes destinos del Valle de los Chillos por motivos de trabajo, estudio, esparcimiento y turismo.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3.1.2 Parroquia </a:t>
            </a:r>
            <a:r>
              <a:rPr lang="es-EC" sz="1200" b="1" kern="1200" dirty="0" err="1" smtClean="0">
                <a:solidFill>
                  <a:schemeClr val="tx1"/>
                </a:solidFill>
                <a:latin typeface="+mn-lt"/>
                <a:ea typeface="+mn-ea"/>
                <a:cs typeface="+mn-cs"/>
              </a:rPr>
              <a:t>Sangolquí</a:t>
            </a:r>
            <a:endParaRPr lang="es-ES" sz="1200" b="1"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la Cabecera Cantonal del Cantón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tiene una extensión aproximada de  50 km</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sus límites son: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Norte: Parroquia San Rafael y San Pedro de Taboada.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Sur: Parroquia </a:t>
            </a:r>
            <a:r>
              <a:rPr lang="es-EC" sz="1200" kern="1200" dirty="0" err="1" smtClean="0">
                <a:solidFill>
                  <a:schemeClr val="tx1"/>
                </a:solidFill>
                <a:latin typeface="+mn-lt"/>
                <a:ea typeface="+mn-ea"/>
                <a:cs typeface="+mn-cs"/>
              </a:rPr>
              <a:t>Cotogchoa</a:t>
            </a:r>
            <a:r>
              <a:rPr lang="es-EC" sz="1200" kern="1200" dirty="0" smtClean="0">
                <a:solidFill>
                  <a:schemeClr val="tx1"/>
                </a:solidFill>
                <a:latin typeface="+mn-lt"/>
                <a:ea typeface="+mn-ea"/>
                <a:cs typeface="+mn-cs"/>
              </a:rPr>
              <a:t> y </a:t>
            </a:r>
            <a:r>
              <a:rPr lang="es-EC" sz="1200" kern="1200" dirty="0" err="1" smtClean="0">
                <a:solidFill>
                  <a:schemeClr val="tx1"/>
                </a:solidFill>
                <a:latin typeface="+mn-lt"/>
                <a:ea typeface="+mn-ea"/>
                <a:cs typeface="+mn-cs"/>
              </a:rPr>
              <a:t>Rumipamba</a:t>
            </a:r>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Este y Oeste: Cantón Quito.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Posee un centro histórico en el cual se ubica la infraestructura administrativa del Cantón, centros de educación básica y secundaria, mercados y almacenes. También existen lugares para la recreación y deporte así como una variada oferta gastronómica.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Las principales vías de la Parroquia </a:t>
            </a:r>
            <a:r>
              <a:rPr lang="es-EC" sz="1200" kern="1200" dirty="0" err="1" smtClean="0">
                <a:solidFill>
                  <a:schemeClr val="tx1"/>
                </a:solidFill>
                <a:latin typeface="+mn-lt"/>
                <a:ea typeface="+mn-ea"/>
                <a:cs typeface="+mn-cs"/>
              </a:rPr>
              <a:t>Sangolquí</a:t>
            </a:r>
            <a:r>
              <a:rPr lang="es-EC" sz="1200" kern="1200" dirty="0" smtClean="0">
                <a:solidFill>
                  <a:schemeClr val="tx1"/>
                </a:solidFill>
                <a:latin typeface="+mn-lt"/>
                <a:ea typeface="+mn-ea"/>
                <a:cs typeface="+mn-cs"/>
              </a:rPr>
              <a:t> son la Avenida General </a:t>
            </a:r>
            <a:r>
              <a:rPr lang="es-EC" sz="1200" kern="1200" dirty="0" err="1" smtClean="0">
                <a:solidFill>
                  <a:schemeClr val="tx1"/>
                </a:solidFill>
                <a:latin typeface="+mn-lt"/>
                <a:ea typeface="+mn-ea"/>
                <a:cs typeface="+mn-cs"/>
              </a:rPr>
              <a:t>Rumiñahui</a:t>
            </a:r>
            <a:r>
              <a:rPr lang="es-EC" sz="1200" kern="1200" dirty="0" smtClean="0">
                <a:solidFill>
                  <a:schemeClr val="tx1"/>
                </a:solidFill>
                <a:latin typeface="+mn-lt"/>
                <a:ea typeface="+mn-ea"/>
                <a:cs typeface="+mn-cs"/>
              </a:rPr>
              <a:t>, Avenida General Córdova, Avenida </a:t>
            </a:r>
            <a:r>
              <a:rPr lang="es-EC" sz="1200" kern="1200" dirty="0" err="1" smtClean="0">
                <a:solidFill>
                  <a:schemeClr val="tx1"/>
                </a:solidFill>
                <a:latin typeface="+mn-lt"/>
                <a:ea typeface="+mn-ea"/>
                <a:cs typeface="+mn-cs"/>
              </a:rPr>
              <a:t>Intervalles</a:t>
            </a:r>
            <a:r>
              <a:rPr lang="es-EC" sz="1200" kern="1200" dirty="0" smtClean="0">
                <a:solidFill>
                  <a:schemeClr val="tx1"/>
                </a:solidFill>
                <a:latin typeface="+mn-lt"/>
                <a:ea typeface="+mn-ea"/>
                <a:cs typeface="+mn-cs"/>
              </a:rPr>
              <a:t> y Avenida Abdón Calderón. El tráfico  vehicular se concentra en el Centro Histórico.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33</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dirty="0" smtClean="0"/>
              <a:t>Se</a:t>
            </a:r>
            <a:r>
              <a:rPr lang="es-ES" baseline="0" dirty="0" smtClean="0"/>
              <a:t> planificó u</a:t>
            </a:r>
            <a:r>
              <a:rPr lang="es-ES" dirty="0" smtClean="0"/>
              <a:t>n</a:t>
            </a:r>
            <a:r>
              <a:rPr lang="es-ES" baseline="0" dirty="0" smtClean="0"/>
              <a:t> total de 107 puntos de muestreo para medir los Niveles de ruido diurno en las </a:t>
            </a:r>
            <a:r>
              <a:rPr lang="es-ES" baseline="0" dirty="0" err="1" smtClean="0"/>
              <a:t>parroquía</a:t>
            </a:r>
            <a:r>
              <a:rPr lang="es-ES" baseline="0" dirty="0" smtClean="0"/>
              <a:t> de san </a:t>
            </a:r>
            <a:r>
              <a:rPr lang="es-ES" baseline="0" dirty="0" err="1" smtClean="0"/>
              <a:t>rafael</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34</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r>
              <a:rPr lang="es-ES" dirty="0" smtClean="0"/>
              <a:t>Se</a:t>
            </a:r>
            <a:r>
              <a:rPr lang="es-ES" baseline="0" dirty="0" smtClean="0"/>
              <a:t> planificó u</a:t>
            </a:r>
            <a:r>
              <a:rPr lang="es-ES" dirty="0" smtClean="0"/>
              <a:t>n</a:t>
            </a:r>
            <a:r>
              <a:rPr lang="es-ES" baseline="0" dirty="0" smtClean="0"/>
              <a:t> total de 107 puntos de muestreo para medir los Niveles de ruido diurno en las </a:t>
            </a:r>
            <a:r>
              <a:rPr lang="es-ES" baseline="0" dirty="0" err="1" smtClean="0"/>
              <a:t>parroquía</a:t>
            </a:r>
            <a:r>
              <a:rPr lang="es-ES" baseline="0" dirty="0" smtClean="0"/>
              <a:t> de san </a:t>
            </a:r>
            <a:r>
              <a:rPr lang="es-ES" baseline="0" dirty="0" err="1" smtClean="0"/>
              <a:t>rafael</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35</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El ruido de fondo es aquel ruido que prevalece en ausencia del ruido generado por la fuente objeto de evaluación</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La OMS identifica los siguientes efectos adversos sobre la salud de la población expuesta al ruido: interferencia en la comunicación, alteraciones en el descanso y en el sueño, efectos psicológicos y fisiológicos, deterioro en el desempeño de tareas y cambios en el comportamiento social, llegándose incluso al deterioro irreversible del sistema auditivo</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5</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El ruido de fondo es aquel ruido que prevalece en ausencia del ruido generado por la fuente objeto de evaluación</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37</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C" sz="1200" kern="1200" dirty="0" smtClean="0">
                <a:solidFill>
                  <a:schemeClr val="tx1"/>
                </a:solidFill>
                <a:latin typeface="+mn-lt"/>
                <a:ea typeface="+mn-ea"/>
                <a:cs typeface="+mn-cs"/>
              </a:rPr>
              <a:t>El ruido de fondo es aquel ruido que prevalece en ausencia del ruido generado por la fuente objeto de evaluación. Para el análisis del ruido de fondo se lo realiza de acuerdo al numeral 4.1.2.8 del anexo 5 del Texto Unificado de Legislación Ambiental Secundaria (T.U.L.A.S), que expresa:</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i="1" kern="1200" dirty="0" smtClean="0">
                <a:solidFill>
                  <a:schemeClr val="tx1"/>
                </a:solidFill>
                <a:latin typeface="+mn-lt"/>
                <a:ea typeface="+mn-ea"/>
                <a:cs typeface="+mn-cs"/>
              </a:rPr>
              <a:t>“Para determinar el nivel de ruido de fondo, se seguirá igual procedimiento de medición que el descrito para la fuente fija, con la excepción de que el instrumento apuntará en dirección contraria a la fuente siendo evaluada, o en su lugar, bajo condiciones de ausencia del ruido generado por la fuente objeto de evaluación. Las mediciones de nivel de ruido de fondo se efectuarán bajo las mismas condiciones por las que se obtuvieron los valores de la fuente fija. En cada sitio se determinará el nivel de presión sonora equivalente, correspondiente al nivel de ruido de fondo, se recomienda utilizar un período de medición de 10 (diez) minutos y máximo de 30 (treinta) minutos en cada sitio de medición.”</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evaluación de los puntos de ruido de fondo se lo realizó en la Hacienda del I.A.S.A.1 y en la Escuela Politécnica del Ejército  a partir de las 22:00 </a:t>
            </a:r>
            <a:r>
              <a:rPr lang="es-EC" sz="1200" kern="1200" dirty="0" err="1" smtClean="0">
                <a:solidFill>
                  <a:schemeClr val="tx1"/>
                </a:solidFill>
                <a:latin typeface="+mn-lt"/>
                <a:ea typeface="+mn-ea"/>
                <a:cs typeface="+mn-cs"/>
              </a:rPr>
              <a:t>p.m</a:t>
            </a:r>
            <a:r>
              <a:rPr lang="es-EC" sz="1200" kern="1200" dirty="0" smtClean="0">
                <a:solidFill>
                  <a:schemeClr val="tx1"/>
                </a:solidFill>
                <a:latin typeface="+mn-lt"/>
                <a:ea typeface="+mn-ea"/>
                <a:cs typeface="+mn-cs"/>
              </a:rPr>
              <a:t>, debido a que en esa hora existe la ausencia de ruido y condiciones normales del lugar.</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determinó 12 puntos de medición de ruido de fondo: 10 puntos evaluados en la Hacienda del I.A.S.A 1 y 2 puntos en la Escuela Politécnica del Ejército sector cancha de futbol nueva.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Esta evaluación proporciona un valor promedio de ruido de fondo de 18,24 dB(A).</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38</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coeficiente de variación es de 12,1969% lo que indica un valor medio de variación. </a:t>
            </a: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media es de 63,85047 y la mediana es de 65,40 lo que indica que se encuentran próximos.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El coeficiente de asimetría es de -0,58986 lo que indica que tenemos una curva simétrica negativa por lo que los valores se tienden a reunir más en la parte de derecha que en la izquierda de la media.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No existen valores atípicos, ya que los datos se encuentran dentro de los rango de 40,45  y 88,05. En los siguientes gráficos exploratorios (diagrama 4.3 y 4.4) se puede apreciar los datos expuestos en la tabla 4.8.</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59</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aumento del parque automotor, transitó de vehículo pesados, equipo de construcción, construcción de viviendas y comercios, aumento en la actividad comercial, de ocio y diversión, ruido de vecindario en especial de perros y sobre todo a la falta de vías de descongestionamiento </a:t>
            </a: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72</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aumento del parque automotor, transitó de vehículo pesados, equipo de construcción, construcción de viviendas y comercios, aumento en la actividad comercial, de ocio y diversión, ruido de vecindario en especial de perros y sobre todo a la falta de vías de descongestionamiento </a:t>
            </a: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73</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aumento del parque automotor, transitó de vehículo pesados, equipo de construcción, construcción de viviendas y comercios, aumento en la actividad comercial, de ocio y diversión, ruido de vecindario en especial de perros y sobre todo a la falta de vías de descongestionamiento </a:t>
            </a: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74</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aumento del parque automotor, transitó de vehículo pesados, equipo de construcción, construcción de viviendas y comercios, aumento en la actividad comercial, de ocio y diversión, ruido de vecindario en especial de perros y sobre todo a la falta de vías de descongestionamiento </a:t>
            </a: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75</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aumento del parque automotor, transitó de vehículo pesados, equipo de construcción, construcción de viviendas y comercios, aumento en la actividad comercial, de ocio y diversión, ruido de vecindario en especial de perros y sobre todo a la falta de vías de descongestionamiento </a:t>
            </a: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76</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aumento del parque automotor, transitó de vehículo pesados, equipo de construcción, construcción de viviendas y comercios, aumento en la actividad comercial, de ocio y diversión, ruido de vecindario en especial de perros y sobre todo a la falta de vías de descongestionamiento </a:t>
            </a: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77</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aumento del parque automotor, transitó de vehículo pesados, equipo de construcción, construcción de viviendas y comercios, aumento en la actividad comercial, de ocio y diversión, ruido de vecindario en especial de perros y sobre todo a la falta de vías de descongestionamiento </a:t>
            </a: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Mediante ciencias como la </a:t>
            </a:r>
            <a:r>
              <a:rPr lang="es-EC" sz="1200" kern="1200" dirty="0" err="1" smtClean="0">
                <a:solidFill>
                  <a:schemeClr val="tx1"/>
                </a:solidFill>
                <a:latin typeface="+mn-lt"/>
                <a:ea typeface="+mn-ea"/>
                <a:cs typeface="+mn-cs"/>
              </a:rPr>
              <a:t>geoestadística</a:t>
            </a:r>
            <a:r>
              <a:rPr lang="es-EC" sz="1200" kern="1200" dirty="0" smtClean="0">
                <a:solidFill>
                  <a:schemeClr val="tx1"/>
                </a:solidFill>
                <a:latin typeface="+mn-lt"/>
                <a:ea typeface="+mn-ea"/>
                <a:cs typeface="+mn-cs"/>
              </a:rPr>
              <a:t> se puede estimar, predecir y simular fenómenos espaciales (Myers, 1987). Esta rama de la estadística ofrece una manera de describir la continuidad espacial, que es un rasgo distintivo esencial de muchos fenómenos naturales, y proporciona adaptaciones de las técnicas clásicas de regresión para tomar ventajas de esta continuidad. El ruido nos ofrece una continuidad espacial por lo que es factible la presente investigación aplicando técnicas </a:t>
            </a:r>
            <a:r>
              <a:rPr lang="es-EC" sz="1200" kern="1200" dirty="0" err="1" smtClean="0">
                <a:solidFill>
                  <a:schemeClr val="tx1"/>
                </a:solidFill>
                <a:latin typeface="+mn-lt"/>
                <a:ea typeface="+mn-ea"/>
                <a:cs typeface="+mn-cs"/>
              </a:rPr>
              <a:t>geoestadísticas</a:t>
            </a:r>
            <a:r>
              <a:rPr lang="es-EC" sz="1200" kern="1200" dirty="0" smtClean="0">
                <a:solidFill>
                  <a:schemeClr val="tx1"/>
                </a:solidFill>
                <a:latin typeface="+mn-lt"/>
                <a:ea typeface="+mn-ea"/>
                <a:cs typeface="+mn-cs"/>
              </a:rPr>
              <a:t> como la predicción. La </a:t>
            </a:r>
            <a:r>
              <a:rPr lang="es-EC" sz="1200" kern="1200" dirty="0" err="1" smtClean="0">
                <a:solidFill>
                  <a:schemeClr val="tx1"/>
                </a:solidFill>
                <a:latin typeface="+mn-lt"/>
                <a:ea typeface="+mn-ea"/>
                <a:cs typeface="+mn-cs"/>
              </a:rPr>
              <a:t>geoestadística</a:t>
            </a:r>
            <a:r>
              <a:rPr lang="es-EC" sz="1200" kern="1200" dirty="0" smtClean="0">
                <a:solidFill>
                  <a:schemeClr val="tx1"/>
                </a:solidFill>
                <a:latin typeface="+mn-lt"/>
                <a:ea typeface="+mn-ea"/>
                <a:cs typeface="+mn-cs"/>
              </a:rPr>
              <a:t> opera básicamente en tres etapas para poder realizar predicciones de variables. La primera es el análisis exploratorio de datos. En la segunda fase es el análisis estructural de los datos para determinar la correlación entre puntos. En la tercera fase se hace predicción en puntos de la región no muestreados mediante la técnica </a:t>
            </a:r>
            <a:r>
              <a:rPr lang="es-EC" sz="1200" kern="1200" dirty="0" err="1" smtClean="0">
                <a:solidFill>
                  <a:schemeClr val="tx1"/>
                </a:solidFill>
                <a:latin typeface="+mn-lt"/>
                <a:ea typeface="+mn-ea"/>
                <a:cs typeface="+mn-cs"/>
              </a:rPr>
              <a:t>Kriging</a:t>
            </a:r>
            <a:r>
              <a:rPr lang="es-EC" sz="1200" kern="1200" dirty="0" smtClean="0">
                <a:solidFill>
                  <a:schemeClr val="tx1"/>
                </a:solidFill>
                <a:latin typeface="+mn-lt"/>
                <a:ea typeface="+mn-ea"/>
                <a:cs typeface="+mn-cs"/>
              </a:rPr>
              <a:t>, para lo cual se requiere tomar como base el análisis exploratorio de datos y el análisis estructural hecho en la primera y segunda instancia con el objetivo de hacer un mapa de distribución de la variable de interés.</a:t>
            </a:r>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6</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ESTA MAL TODO</a:t>
            </a:r>
          </a:p>
          <a:p>
            <a:endParaRPr lang="es-EC"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79</a:t>
            </a:fld>
            <a:endParaRPr lang="es-ES"/>
          </a:p>
        </p:txBody>
      </p:sp>
    </p:spTree>
    <p:extLst>
      <p:ext uri="{BB962C8B-B14F-4D97-AF65-F5344CB8AC3E}">
        <p14:creationId xmlns:p14="http://schemas.microsoft.com/office/powerpoint/2010/main" xmlns="" val="3420898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ESTA MAL TODO</a:t>
            </a:r>
          </a:p>
          <a:p>
            <a:endParaRPr lang="es-EC"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80</a:t>
            </a:fld>
            <a:endParaRPr lang="es-ES"/>
          </a:p>
        </p:txBody>
      </p:sp>
    </p:spTree>
    <p:extLst>
      <p:ext uri="{BB962C8B-B14F-4D97-AF65-F5344CB8AC3E}">
        <p14:creationId xmlns:p14="http://schemas.microsoft.com/office/powerpoint/2010/main" xmlns="" val="3420898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ESTA MAL TODO</a:t>
            </a:r>
          </a:p>
          <a:p>
            <a:endParaRPr lang="es-EC"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81</a:t>
            </a:fld>
            <a:endParaRPr lang="es-ES"/>
          </a:p>
        </p:txBody>
      </p:sp>
    </p:spTree>
    <p:extLst>
      <p:ext uri="{BB962C8B-B14F-4D97-AF65-F5344CB8AC3E}">
        <p14:creationId xmlns:p14="http://schemas.microsoft.com/office/powerpoint/2010/main" xmlns="" val="3420898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ESTA MAL TODO</a:t>
            </a:r>
          </a:p>
          <a:p>
            <a:endParaRPr lang="es-EC"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82</a:t>
            </a:fld>
            <a:endParaRPr lang="es-ES"/>
          </a:p>
        </p:txBody>
      </p:sp>
    </p:spTree>
    <p:extLst>
      <p:ext uri="{BB962C8B-B14F-4D97-AF65-F5344CB8AC3E}">
        <p14:creationId xmlns:p14="http://schemas.microsoft.com/office/powerpoint/2010/main" xmlns="" val="3420898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83</a:t>
            </a:fld>
            <a:endParaRPr lang="es-ES"/>
          </a:p>
        </p:txBody>
      </p:sp>
    </p:spTree>
    <p:extLst>
      <p:ext uri="{BB962C8B-B14F-4D97-AF65-F5344CB8AC3E}">
        <p14:creationId xmlns:p14="http://schemas.microsoft.com/office/powerpoint/2010/main" xmlns="" val="342089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C" sz="1200" kern="1200" dirty="0" smtClean="0">
                <a:solidFill>
                  <a:schemeClr val="tx1"/>
                </a:solidFill>
                <a:latin typeface="+mn-lt"/>
                <a:ea typeface="+mn-ea"/>
                <a:cs typeface="+mn-cs"/>
              </a:rPr>
              <a:t>Determinar los puntos de muestreo en la región de estudio.</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Medir los niveles de intensidad sonora en los puntos de muestreo.</a:t>
            </a:r>
            <a:endParaRPr lang="es-ES" dirty="0" smtClean="0"/>
          </a:p>
          <a:p>
            <a:pPr lvl="0"/>
            <a:r>
              <a:rPr lang="es-EC" sz="1200" kern="1200" dirty="0" smtClean="0">
                <a:solidFill>
                  <a:schemeClr val="tx1"/>
                </a:solidFill>
                <a:latin typeface="+mn-lt"/>
                <a:ea typeface="+mn-ea"/>
                <a:cs typeface="+mn-cs"/>
              </a:rPr>
              <a:t>Examinar la calidad de los datos obtenidos mediante un estudio exploratorio.</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Aplicar un modelo de </a:t>
            </a:r>
            <a:r>
              <a:rPr lang="es-EC" sz="1200" kern="1200" dirty="0" err="1" smtClean="0">
                <a:solidFill>
                  <a:schemeClr val="tx1"/>
                </a:solidFill>
                <a:latin typeface="+mn-lt"/>
                <a:ea typeface="+mn-ea"/>
                <a:cs typeface="+mn-cs"/>
              </a:rPr>
              <a:t>semivariograma</a:t>
            </a:r>
            <a:r>
              <a:rPr lang="es-EC" sz="1200" kern="1200" dirty="0" smtClean="0">
                <a:solidFill>
                  <a:schemeClr val="tx1"/>
                </a:solidFill>
                <a:latin typeface="+mn-lt"/>
                <a:ea typeface="+mn-ea"/>
                <a:cs typeface="+mn-cs"/>
              </a:rPr>
              <a:t> de acuerdo a los patrones de las estructuras espaciales.</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Aplicar un modelo de interpolación espacial para predecir los niveles de intensidad sonora.</a:t>
            </a:r>
            <a:endParaRPr lang="es-ES" dirty="0" smtClean="0"/>
          </a:p>
          <a:p>
            <a:pPr lvl="0"/>
            <a:r>
              <a:rPr lang="es-EC" sz="1200" kern="1200" dirty="0" smtClean="0">
                <a:solidFill>
                  <a:schemeClr val="tx1"/>
                </a:solidFill>
                <a:latin typeface="+mn-lt"/>
                <a:ea typeface="+mn-ea"/>
                <a:cs typeface="+mn-cs"/>
              </a:rPr>
              <a:t>Validar el modelo de interpolación en el terreno.</a:t>
            </a:r>
            <a:endParaRPr lang="es-ES" dirty="0" smtClean="0"/>
          </a:p>
          <a:p>
            <a:pPr lvl="0"/>
            <a:r>
              <a:rPr lang="es-EC" sz="1200" kern="1200" dirty="0" smtClean="0">
                <a:solidFill>
                  <a:schemeClr val="tx1"/>
                </a:solidFill>
                <a:latin typeface="+mn-lt"/>
                <a:ea typeface="+mn-ea"/>
                <a:cs typeface="+mn-cs"/>
              </a:rPr>
              <a:t>Proponer medidas para mitigar la contaminación por ruido en la región de estudio.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También denominado ruido residencial, urbano, comunal o doméstico, es el ruido emitido por todas las fuentes en el exterior de las áreas de trabajo. Las principales fuentes son: el tránsito automotor y aéreo, la construcción, obras públicas y vecindario. El ruido característico del vecindario proviene de locales, tales como restaurantes, cafeterías, discotecas; música en vivo o grabada; competencias deportivas tales como deportes motorizados; áreas de juegos, estacionamientos y animales domésticos, como el ladrido de los perros. Muchos países han reglamentado el ruido urbano del tránsito de aviones y autos y maquinaria de construcción, a través de normas de emisión y reglamentos para las propiedades acústicas de los edificios. Pero pocos países tienen reglamentos para el ruido urbano del vecindario, probablemente debido a la falta de métodos para definirlo y medirlo y la dificultad de controlarlo. </a:t>
            </a: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Los aspectos claves del manejo del ruido incluyen las opciones para reducirlo, modelos de predicción y evaluación del control en la fuente, normas de emisión de ruidos para fuentes existentes y planificadas.</a:t>
            </a: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b="1" kern="1200" dirty="0" smtClean="0">
                <a:solidFill>
                  <a:schemeClr val="tx1"/>
                </a:solidFill>
                <a:latin typeface="+mn-lt"/>
                <a:ea typeface="+mn-ea"/>
                <a:cs typeface="+mn-cs"/>
              </a:rPr>
              <a:t>Tabla</a:t>
            </a:r>
            <a:r>
              <a:rPr lang="es-EC" sz="1200" b="1" kern="1200" baseline="0" dirty="0" smtClean="0">
                <a:solidFill>
                  <a:schemeClr val="tx1"/>
                </a:solidFill>
                <a:latin typeface="+mn-lt"/>
                <a:ea typeface="+mn-ea"/>
                <a:cs typeface="+mn-cs"/>
              </a:rPr>
              <a:t> de l</a:t>
            </a:r>
            <a:r>
              <a:rPr lang="es-EC" sz="1200" b="1" kern="1200" dirty="0" smtClean="0">
                <a:solidFill>
                  <a:schemeClr val="tx1"/>
                </a:solidFill>
                <a:latin typeface="+mn-lt"/>
                <a:ea typeface="+mn-ea"/>
                <a:cs typeface="+mn-cs"/>
              </a:rPr>
              <a:t>ímites máximos permisibles de niveles de ruido ambiente para fuentes fijas</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La Ordenanza Metropolitana No.0123</a:t>
            </a:r>
            <a:endParaRPr lang="es-E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Artículo 10 de la Sección: III: </a:t>
            </a:r>
            <a:r>
              <a:rPr kumimoji="0" lang="es-ES" sz="1200" b="0" i="0" u="none" strike="noStrike" kern="1200" cap="none" spc="0" normalizeH="0" baseline="0" noProof="0" dirty="0" smtClean="0">
                <a:ln>
                  <a:noFill/>
                </a:ln>
                <a:solidFill>
                  <a:prstClr val="black"/>
                </a:solidFill>
                <a:effectLst/>
                <a:uLnTx/>
                <a:uFillTx/>
                <a:latin typeface="+mn-lt"/>
                <a:ea typeface="+mn-ea"/>
                <a:cs typeface="+mn-cs"/>
              </a:rPr>
              <a:t>NIVELES MÁXIMOS PERMITIDOS DE RUIDO PARA FUENTES FIJAS</a:t>
            </a:r>
          </a:p>
          <a:p>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Art. 66.- El nivel de emisión de ruido máximo permisible en fuentes fijas no podrá transgredir los horarios ni exceder los valores que se fijan en el TULAS Libro 6, Anexo 5.</a:t>
            </a:r>
            <a:endParaRPr lang="es-ES"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Art. 67.- Los circos, ferias y juegos mecánicos que se instalen en la cercanía de centros hospitalarios, guarderías, escuelas, asilos, lugares de descanso y otros sitios donde el ruido entorpezca cualquier actividad, se deberán ajustar a un nivel máximo permisible de emisión de ruido de 55 dB (A). Este nivel se medirá en forma continua o fluctuante en las colindancias del predio afectado, durante un lapso no menor de diez (10) minutos, conforme a las normas correspondientes (Texto Unificado de Legislación Secundaria).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Art. 68.- Se prohíbe la emisión de ruidos o sonidos provenientes de equipos de amplificación u otros desde el interior de locales destinados, entre otros fines, para viviendas, comercios, servicios, discotecas, salas de baile, o similares, con niveles que sobrepasen los límites determinados para cada zona y en los horarios establecidos en la presente ordenanza.</a:t>
            </a:r>
            <a:endParaRPr lang="es-ES" dirty="0"/>
          </a:p>
        </p:txBody>
      </p:sp>
      <p:sp>
        <p:nvSpPr>
          <p:cNvPr id="4" name="3 Marcador de número de diapositiva"/>
          <p:cNvSpPr>
            <a:spLocks noGrp="1"/>
          </p:cNvSpPr>
          <p:nvPr>
            <p:ph type="sldNum" sz="quarter" idx="10"/>
          </p:nvPr>
        </p:nvSpPr>
        <p:spPr/>
        <p:txBody>
          <a:bodyPr/>
          <a:lstStyle/>
          <a:p>
            <a:fld id="{9ED21AB2-2EE7-43E3-B268-A09424646132}"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F2E83F62-2E4A-42EF-9B0E-A0231AF7293B}" type="datetimeFigureOut">
              <a:rPr lang="es-ES" smtClean="0"/>
              <a:pPr/>
              <a:t>28/09/2012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2879A95-CD44-4D80-A97C-DB26F125626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F2E83F62-2E4A-42EF-9B0E-A0231AF7293B}" type="datetimeFigureOut">
              <a:rPr lang="es-ES" smtClean="0"/>
              <a:pPr/>
              <a:t>28/09/2012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F2E83F62-2E4A-42EF-9B0E-A0231AF7293B}" type="datetimeFigureOut">
              <a:rPr lang="es-ES" smtClean="0"/>
              <a:pPr/>
              <a:t>28/09/2012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2879A95-CD44-4D80-A97C-DB26F125626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F2E83F62-2E4A-42EF-9B0E-A0231AF7293B}" type="datetimeFigureOut">
              <a:rPr lang="es-ES" smtClean="0"/>
              <a:pPr/>
              <a:t>28/09/2012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2879A95-CD44-4D80-A97C-DB26F1256266}"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E83F62-2E4A-42EF-9B0E-A0231AF7293B}" type="datetimeFigureOut">
              <a:rPr lang="es-ES" smtClean="0"/>
              <a:pPr/>
              <a:t>28/09/2012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2879A95-CD44-4D80-A97C-DB26F125626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image" Target="../media/image26.wmf"/><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image" Target="../media/image26.wmf"/><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slide" Target="slide38.xml"/><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 Target="slide40.xml"/><Relationship Id="rId7" Type="http://schemas.openxmlformats.org/officeDocument/2006/relationships/slide" Target="slide4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wmf"/></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6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image" Target="../media/image63.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jpeg"/><Relationship Id="rId1" Type="http://schemas.openxmlformats.org/officeDocument/2006/relationships/slideLayout" Target="../slideLayouts/slideLayout6.xml"/><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gif"/><Relationship Id="rId4" Type="http://schemas.openxmlformats.org/officeDocument/2006/relationships/image" Target="../media/image67.wmf"/><Relationship Id="rId9" Type="http://schemas.openxmlformats.org/officeDocument/2006/relationships/image" Target="../media/image72.wmf"/></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SPE.gif"/>
          <p:cNvPicPr>
            <a:picLocks noChangeAspect="1"/>
          </p:cNvPicPr>
          <p:nvPr/>
        </p:nvPicPr>
        <p:blipFill>
          <a:blip r:embed="rId2" cstate="print"/>
          <a:stretch>
            <a:fillRect/>
          </a:stretch>
        </p:blipFill>
        <p:spPr>
          <a:xfrm>
            <a:off x="395536" y="188640"/>
            <a:ext cx="1296144" cy="1272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2051720" y="404664"/>
            <a:ext cx="4892686" cy="954107"/>
          </a:xfrm>
          <a:prstGeom prst="rect">
            <a:avLst/>
          </a:prstGeom>
          <a:noFill/>
        </p:spPr>
        <p:txBody>
          <a:bodyPr wrap="none" rtlCol="0">
            <a:spAutoFit/>
          </a:bodyPr>
          <a:lstStyle/>
          <a:p>
            <a:r>
              <a:rPr lang="es-EC" sz="2800" dirty="0" smtClean="0"/>
              <a:t>ESCUELA POLITECNICA DEL</a:t>
            </a:r>
          </a:p>
          <a:p>
            <a:pPr algn="ctr"/>
            <a:r>
              <a:rPr lang="es-EC" sz="2800" dirty="0" smtClean="0"/>
              <a:t>EJÉRCITO</a:t>
            </a:r>
            <a:endParaRPr lang="es-EC" sz="2800" dirty="0"/>
          </a:p>
        </p:txBody>
      </p:sp>
      <p:sp>
        <p:nvSpPr>
          <p:cNvPr id="10" name="9 CuadroTexto"/>
          <p:cNvSpPr txBox="1"/>
          <p:nvPr/>
        </p:nvSpPr>
        <p:spPr>
          <a:xfrm>
            <a:off x="2242162" y="4640057"/>
            <a:ext cx="4346062" cy="646331"/>
          </a:xfrm>
          <a:prstGeom prst="rect">
            <a:avLst/>
          </a:prstGeom>
          <a:noFill/>
        </p:spPr>
        <p:txBody>
          <a:bodyPr wrap="none" rtlCol="0">
            <a:spAutoFit/>
          </a:bodyPr>
          <a:lstStyle/>
          <a:p>
            <a:r>
              <a:rPr lang="es-EC" dirty="0" smtClean="0"/>
              <a:t>AUTORES: 	CAPT. EDGAR PARRA</a:t>
            </a:r>
          </a:p>
          <a:p>
            <a:r>
              <a:rPr lang="es-EC" dirty="0" smtClean="0"/>
              <a:t>	     	CAPT. </a:t>
            </a:r>
            <a:r>
              <a:rPr lang="es-EC" smtClean="0"/>
              <a:t>JUAN GÓMEZ</a:t>
            </a:r>
            <a:endParaRPr lang="es-EC" dirty="0"/>
          </a:p>
        </p:txBody>
      </p:sp>
      <p:sp>
        <p:nvSpPr>
          <p:cNvPr id="11" name="10 CuadroTexto"/>
          <p:cNvSpPr txBox="1"/>
          <p:nvPr/>
        </p:nvSpPr>
        <p:spPr>
          <a:xfrm>
            <a:off x="2195736" y="5568751"/>
            <a:ext cx="4685898" cy="646331"/>
          </a:xfrm>
          <a:prstGeom prst="rect">
            <a:avLst/>
          </a:prstGeom>
          <a:noFill/>
        </p:spPr>
        <p:txBody>
          <a:bodyPr wrap="none" rtlCol="0">
            <a:spAutoFit/>
          </a:bodyPr>
          <a:lstStyle/>
          <a:p>
            <a:r>
              <a:rPr lang="es-EC" dirty="0" smtClean="0"/>
              <a:t>DIRECTOR: 	ING. MARCO LUNA</a:t>
            </a:r>
          </a:p>
          <a:p>
            <a:r>
              <a:rPr lang="es-EC" dirty="0" smtClean="0"/>
              <a:t>CODIRECTOR:	ING. PAULINA GUEVARA</a:t>
            </a:r>
            <a:endParaRPr lang="es-EC" dirty="0"/>
          </a:p>
        </p:txBody>
      </p:sp>
      <p:sp>
        <p:nvSpPr>
          <p:cNvPr id="12" name="11 CuadroTexto"/>
          <p:cNvSpPr txBox="1"/>
          <p:nvPr/>
        </p:nvSpPr>
        <p:spPr>
          <a:xfrm>
            <a:off x="285720" y="2206647"/>
            <a:ext cx="8488221" cy="1508105"/>
          </a:xfrm>
          <a:prstGeom prst="rect">
            <a:avLst/>
          </a:prstGeo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just"/>
            <a:r>
              <a:rPr lang="es-EC" sz="2300" dirty="0" smtClean="0"/>
              <a:t>GENERACIÓN DE  UN MODELO DE PREDICCIÓN DE  RUIDO </a:t>
            </a:r>
          </a:p>
          <a:p>
            <a:pPr algn="just"/>
            <a:r>
              <a:rPr lang="es-EC" sz="2300" dirty="0" smtClean="0"/>
              <a:t>APLICANDO     TÉCNICAS    GEOESTADÍSTICAS    EN    LAS </a:t>
            </a:r>
          </a:p>
          <a:p>
            <a:pPr algn="just"/>
            <a:r>
              <a:rPr lang="es-EC" sz="2300" dirty="0" smtClean="0"/>
              <a:t>PARROQUIAS DE SAN RAFAEL Y SANGOLQUÍ DEL CANTÓN </a:t>
            </a:r>
          </a:p>
          <a:p>
            <a:pPr algn="ctr"/>
            <a:r>
              <a:rPr lang="es-EC" sz="2300" dirty="0" smtClean="0"/>
              <a:t>RUMIÑAHUI.</a:t>
            </a:r>
            <a:endParaRPr lang="es-EC" sz="2800" dirty="0"/>
          </a:p>
        </p:txBody>
      </p:sp>
      <p:pic>
        <p:nvPicPr>
          <p:cNvPr id="13" name="Picture 4" descr="http://repositorio.espe.edu.ec/retrieve/17562"/>
          <p:cNvPicPr>
            <a:picLocks noChangeAspect="1" noChangeArrowheads="1"/>
          </p:cNvPicPr>
          <p:nvPr/>
        </p:nvPicPr>
        <p:blipFill>
          <a:blip r:embed="rId3"/>
          <a:stretch>
            <a:fillRect/>
          </a:stretch>
        </p:blipFill>
        <p:spPr bwMode="auto">
          <a:xfrm>
            <a:off x="7286644" y="197444"/>
            <a:ext cx="1268149" cy="1231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Título"/>
          <p:cNvSpPr txBox="1">
            <a:spLocks/>
          </p:cNvSpPr>
          <p:nvPr/>
        </p:nvSpPr>
        <p:spPr>
          <a:xfrm>
            <a:off x="357158" y="2500306"/>
            <a:ext cx="4686304" cy="1143000"/>
          </a:xfrm>
          <a:prstGeom prst="rect">
            <a:avLst/>
          </a:prstGeom>
          <a:effectLst>
            <a:reflection blurRad="6350" stA="52000" endA="300" endPos="35000" dir="5400000" sy="-100000" algn="bl" rotWithShape="0"/>
          </a:effectLst>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MARCO TEORICO</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2"/>
          <a:stretch>
            <a:fillRect/>
          </a:stretch>
        </p:blipFill>
        <p:spPr bwMode="auto">
          <a:xfrm>
            <a:off x="-71470" y="5882807"/>
            <a:ext cx="1143008" cy="1109788"/>
          </a:xfrm>
          <a:prstGeom prst="ellipse">
            <a:avLst/>
          </a:prstGeom>
          <a:ln>
            <a:noFill/>
          </a:ln>
          <a:effectLst>
            <a:softEdge rad="112500"/>
          </a:effectLst>
        </p:spPr>
      </p:pic>
      <p:pic>
        <p:nvPicPr>
          <p:cNvPr id="6" name="5 Imagen" descr="Photo 1.jpg"/>
          <p:cNvPicPr>
            <a:picLocks noChangeAspect="1"/>
          </p:cNvPicPr>
          <p:nvPr/>
        </p:nvPicPr>
        <p:blipFill>
          <a:blip r:embed="rId3"/>
          <a:stretch>
            <a:fillRect/>
          </a:stretch>
        </p:blipFill>
        <p:spPr>
          <a:xfrm>
            <a:off x="5286380" y="714356"/>
            <a:ext cx="3094587"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100" b="1" dirty="0" smtClean="0">
                <a:solidFill>
                  <a:schemeClr val="tx2"/>
                </a:solidFill>
                <a:effectLst>
                  <a:outerShdw blurRad="31750" dist="25400" dir="5400000" algn="tl" rotWithShape="0">
                    <a:srgbClr val="000000">
                      <a:alpha val="25000"/>
                    </a:srgbClr>
                  </a:outerShdw>
                </a:effectLst>
                <a:latin typeface="+mj-lt"/>
                <a:ea typeface="+mj-ea"/>
                <a:cs typeface="+mj-cs"/>
              </a:rPr>
              <a:t>RUIDO AMBIENTAL</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82807"/>
            <a:ext cx="1143008" cy="1109788"/>
          </a:xfrm>
          <a:prstGeom prst="ellipse">
            <a:avLst/>
          </a:prstGeom>
          <a:ln>
            <a:noFill/>
          </a:ln>
          <a:effectLst>
            <a:softEdge rad="112500"/>
          </a:effectLst>
        </p:spPr>
      </p:pic>
      <p:sp>
        <p:nvSpPr>
          <p:cNvPr id="4" name="3 CuadroTexto"/>
          <p:cNvSpPr txBox="1"/>
          <p:nvPr/>
        </p:nvSpPr>
        <p:spPr>
          <a:xfrm>
            <a:off x="285720" y="2571744"/>
            <a:ext cx="909223" cy="369332"/>
          </a:xfrm>
          <a:prstGeom prst="rect">
            <a:avLst/>
          </a:prstGeom>
          <a:noFill/>
        </p:spPr>
        <p:txBody>
          <a:bodyPr wrap="none" rtlCol="0">
            <a:spAutoFit/>
          </a:bodyPr>
          <a:lstStyle/>
          <a:p>
            <a:r>
              <a:rPr lang="es-ES" dirty="0" smtClean="0"/>
              <a:t>RUIDO</a:t>
            </a:r>
            <a:endParaRPr lang="es-ES" dirty="0"/>
          </a:p>
        </p:txBody>
      </p:sp>
      <p:sp>
        <p:nvSpPr>
          <p:cNvPr id="5" name="4 CuadroTexto"/>
          <p:cNvSpPr txBox="1"/>
          <p:nvPr/>
        </p:nvSpPr>
        <p:spPr>
          <a:xfrm>
            <a:off x="1643042" y="2143116"/>
            <a:ext cx="1814920" cy="1200329"/>
          </a:xfrm>
          <a:prstGeom prst="rect">
            <a:avLst/>
          </a:prstGeom>
          <a:noFill/>
        </p:spPr>
        <p:txBody>
          <a:bodyPr wrap="none" rtlCol="0">
            <a:spAutoFit/>
          </a:bodyPr>
          <a:lstStyle/>
          <a:p>
            <a:r>
              <a:rPr lang="es-ES" dirty="0" smtClean="0"/>
              <a:t>RESIDENCIAL</a:t>
            </a:r>
          </a:p>
          <a:p>
            <a:r>
              <a:rPr lang="es-ES" dirty="0" smtClean="0"/>
              <a:t>URBANO</a:t>
            </a:r>
          </a:p>
          <a:p>
            <a:r>
              <a:rPr lang="es-ES" dirty="0" smtClean="0"/>
              <a:t>COMUNITARIO</a:t>
            </a:r>
          </a:p>
          <a:p>
            <a:r>
              <a:rPr lang="es-ES" dirty="0" smtClean="0"/>
              <a:t>DOMESTICO</a:t>
            </a:r>
          </a:p>
        </p:txBody>
      </p:sp>
      <p:sp>
        <p:nvSpPr>
          <p:cNvPr id="6" name="5 Abrir llave"/>
          <p:cNvSpPr/>
          <p:nvPr/>
        </p:nvSpPr>
        <p:spPr>
          <a:xfrm>
            <a:off x="1285852" y="2071678"/>
            <a:ext cx="357190" cy="12858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Rectángulo redondeado"/>
          <p:cNvSpPr/>
          <p:nvPr/>
        </p:nvSpPr>
        <p:spPr>
          <a:xfrm>
            <a:off x="4000496" y="2282794"/>
            <a:ext cx="2000264" cy="9286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EXTERIOR</a:t>
            </a:r>
          </a:p>
          <a:p>
            <a:pPr algn="ctr"/>
            <a:r>
              <a:rPr lang="es-ES" sz="2000" dirty="0" smtClean="0">
                <a:solidFill>
                  <a:schemeClr val="tx1"/>
                </a:solidFill>
              </a:rPr>
              <a:t>AREAS</a:t>
            </a:r>
          </a:p>
          <a:p>
            <a:pPr algn="ctr"/>
            <a:r>
              <a:rPr lang="es-ES" sz="2000" dirty="0" smtClean="0">
                <a:solidFill>
                  <a:schemeClr val="tx1"/>
                </a:solidFill>
              </a:rPr>
              <a:t>TRABAJO</a:t>
            </a:r>
          </a:p>
        </p:txBody>
      </p:sp>
      <p:cxnSp>
        <p:nvCxnSpPr>
          <p:cNvPr id="9" name="8 Conector recto de flecha"/>
          <p:cNvCxnSpPr>
            <a:stCxn id="5" idx="3"/>
            <a:endCxn id="7" idx="1"/>
          </p:cNvCxnSpPr>
          <p:nvPr/>
        </p:nvCxnSpPr>
        <p:spPr>
          <a:xfrm>
            <a:off x="3457962" y="2743281"/>
            <a:ext cx="542534" cy="3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6295454" y="2000240"/>
            <a:ext cx="2491388" cy="1477328"/>
          </a:xfrm>
          <a:prstGeom prst="rect">
            <a:avLst/>
          </a:prstGeom>
          <a:noFill/>
        </p:spPr>
        <p:txBody>
          <a:bodyPr wrap="none" rtlCol="0">
            <a:spAutoFit/>
          </a:bodyPr>
          <a:lstStyle/>
          <a:p>
            <a:r>
              <a:rPr lang="es-ES" dirty="0" smtClean="0"/>
              <a:t>-Tránsito automotor</a:t>
            </a:r>
          </a:p>
          <a:p>
            <a:r>
              <a:rPr lang="es-ES" dirty="0" smtClean="0"/>
              <a:t>-Tránsito aéreo</a:t>
            </a:r>
          </a:p>
          <a:p>
            <a:r>
              <a:rPr lang="es-ES" dirty="0" smtClean="0"/>
              <a:t>-La construcción</a:t>
            </a:r>
          </a:p>
          <a:p>
            <a:r>
              <a:rPr lang="es-ES" dirty="0" smtClean="0"/>
              <a:t>-Obras públicas</a:t>
            </a:r>
          </a:p>
          <a:p>
            <a:r>
              <a:rPr lang="es-ES" dirty="0" smtClean="0"/>
              <a:t>-Vecindario</a:t>
            </a:r>
          </a:p>
        </p:txBody>
      </p:sp>
      <p:sp>
        <p:nvSpPr>
          <p:cNvPr id="11" name="10 Abrir llave"/>
          <p:cNvSpPr/>
          <p:nvPr/>
        </p:nvSpPr>
        <p:spPr>
          <a:xfrm>
            <a:off x="6072198" y="1928802"/>
            <a:ext cx="357190" cy="16430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uadroTexto"/>
          <p:cNvSpPr txBox="1"/>
          <p:nvPr/>
        </p:nvSpPr>
        <p:spPr>
          <a:xfrm>
            <a:off x="571472" y="4000504"/>
            <a:ext cx="1369286" cy="369332"/>
          </a:xfrm>
          <a:prstGeom prst="rect">
            <a:avLst/>
          </a:prstGeom>
          <a:noFill/>
        </p:spPr>
        <p:txBody>
          <a:bodyPr wrap="none" rtlCol="0">
            <a:spAutoFit/>
          </a:bodyPr>
          <a:lstStyle/>
          <a:p>
            <a:r>
              <a:rPr lang="es-ES" dirty="0" smtClean="0"/>
              <a:t>Vecindario</a:t>
            </a:r>
            <a:endParaRPr lang="es-ES" dirty="0"/>
          </a:p>
        </p:txBody>
      </p:sp>
      <p:sp>
        <p:nvSpPr>
          <p:cNvPr id="13" name="12 Abrir llave"/>
          <p:cNvSpPr/>
          <p:nvPr/>
        </p:nvSpPr>
        <p:spPr>
          <a:xfrm>
            <a:off x="1928794" y="3929066"/>
            <a:ext cx="214314" cy="5000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2071670" y="4000504"/>
            <a:ext cx="6386685" cy="369332"/>
          </a:xfrm>
          <a:prstGeom prst="rect">
            <a:avLst/>
          </a:prstGeom>
          <a:noFill/>
        </p:spPr>
        <p:txBody>
          <a:bodyPr wrap="none" rtlCol="0">
            <a:spAutoFit/>
          </a:bodyPr>
          <a:lstStyle/>
          <a:p>
            <a:r>
              <a:rPr lang="es-ES" dirty="0" smtClean="0"/>
              <a:t>Restaurantes, cafeterías, discotecas, música, animales.</a:t>
            </a:r>
            <a:endParaRPr lang="es-ES" dirty="0"/>
          </a:p>
        </p:txBody>
      </p:sp>
      <p:sp>
        <p:nvSpPr>
          <p:cNvPr id="17" name="16 Rectángulo redondeado"/>
          <p:cNvSpPr/>
          <p:nvPr/>
        </p:nvSpPr>
        <p:spPr>
          <a:xfrm>
            <a:off x="2285984" y="5072074"/>
            <a:ext cx="4929222" cy="857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Modelos de predicción y evaluación</a:t>
            </a:r>
          </a:p>
          <a:p>
            <a:pPr algn="ctr"/>
            <a:r>
              <a:rPr lang="es-ES" sz="2000" dirty="0" smtClean="0">
                <a:solidFill>
                  <a:schemeClr val="tx1"/>
                </a:solidFill>
              </a:rPr>
              <a:t>Normas de emisión de ruidos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100" b="1" dirty="0" smtClean="0">
                <a:solidFill>
                  <a:schemeClr val="tx2"/>
                </a:solidFill>
                <a:effectLst>
                  <a:outerShdw blurRad="31750" dist="25400" dir="5400000" algn="tl" rotWithShape="0">
                    <a:srgbClr val="000000">
                      <a:alpha val="25000"/>
                    </a:srgbClr>
                  </a:outerShdw>
                </a:effectLst>
                <a:latin typeface="+mj-lt"/>
                <a:ea typeface="+mj-ea"/>
                <a:cs typeface="+mj-cs"/>
              </a:rPr>
              <a:t>NORMATIVA</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6" name="5 CuadroTexto"/>
          <p:cNvSpPr txBox="1"/>
          <p:nvPr/>
        </p:nvSpPr>
        <p:spPr>
          <a:xfrm>
            <a:off x="642910" y="1357298"/>
            <a:ext cx="8267007" cy="646331"/>
          </a:xfrm>
          <a:prstGeom prst="rect">
            <a:avLst/>
          </a:prstGeom>
          <a:noFill/>
        </p:spPr>
        <p:txBody>
          <a:bodyPr wrap="none" rtlCol="0">
            <a:spAutoFit/>
          </a:bodyPr>
          <a:lstStyle/>
          <a:p>
            <a:r>
              <a:rPr lang="es-ES" dirty="0" smtClean="0"/>
              <a:t>TEXTO UNIFICADO DE LEGISLACIÓN AMBIENTAL SECUNDARIA  (T.U.L.AS)</a:t>
            </a:r>
            <a:endParaRPr lang="es-ES" dirty="0"/>
          </a:p>
          <a:p>
            <a:pPr algn="ctr"/>
            <a:r>
              <a:rPr lang="es-ES" dirty="0" smtClean="0"/>
              <a:t>Libro 6, Anexo 5</a:t>
            </a:r>
          </a:p>
        </p:txBody>
      </p:sp>
      <p:graphicFrame>
        <p:nvGraphicFramePr>
          <p:cNvPr id="7" name="6 Tabla"/>
          <p:cNvGraphicFramePr>
            <a:graphicFrameLocks noGrp="1"/>
          </p:cNvGraphicFramePr>
          <p:nvPr/>
        </p:nvGraphicFramePr>
        <p:xfrm>
          <a:off x="785786" y="2000240"/>
          <a:ext cx="7929618" cy="640080"/>
        </p:xfrm>
        <a:graphic>
          <a:graphicData uri="http://schemas.openxmlformats.org/drawingml/2006/table">
            <a:tbl>
              <a:tblPr firstRow="1" bandRow="1">
                <a:tableStyleId>{5C22544A-7EE6-4342-B048-85BDC9FD1C3A}</a:tableStyleId>
              </a:tblPr>
              <a:tblGrid>
                <a:gridCol w="7929618"/>
              </a:tblGrid>
              <a:tr h="370840">
                <a:tc>
                  <a:txBody>
                    <a:bodyPr/>
                    <a:lstStyle/>
                    <a:p>
                      <a:pPr algn="ctr"/>
                      <a:r>
                        <a:rPr lang="es-ES" b="0" dirty="0" smtClean="0">
                          <a:solidFill>
                            <a:schemeClr val="tx1"/>
                          </a:solidFill>
                        </a:rPr>
                        <a:t>LÍMITES</a:t>
                      </a:r>
                      <a:r>
                        <a:rPr lang="es-ES" b="0" baseline="0" dirty="0" smtClean="0">
                          <a:solidFill>
                            <a:schemeClr val="tx1"/>
                          </a:solidFill>
                        </a:rPr>
                        <a:t> PERMISIBLES DE NIVELES DE RUIDO PARA FUENTES FIJAS Y FUENTES MÓVILES Y VIBRACIONES</a:t>
                      </a:r>
                      <a:endParaRPr lang="es-ES" b="0" dirty="0">
                        <a:solidFill>
                          <a:schemeClr val="tx1"/>
                        </a:solidFill>
                      </a:endParaRPr>
                    </a:p>
                  </a:txBody>
                  <a:tcPr/>
                </a:tc>
              </a:tr>
            </a:tbl>
          </a:graphicData>
        </a:graphic>
      </p:graphicFrame>
      <p:graphicFrame>
        <p:nvGraphicFramePr>
          <p:cNvPr id="8" name="7 Tabla"/>
          <p:cNvGraphicFramePr>
            <a:graphicFrameLocks noGrp="1"/>
          </p:cNvGraphicFramePr>
          <p:nvPr/>
        </p:nvGraphicFramePr>
        <p:xfrm>
          <a:off x="1214415" y="2786058"/>
          <a:ext cx="7215238" cy="3257560"/>
        </p:xfrm>
        <a:graphic>
          <a:graphicData uri="http://schemas.openxmlformats.org/drawingml/2006/table">
            <a:tbl>
              <a:tblPr/>
              <a:tblGrid>
                <a:gridCol w="3063073"/>
                <a:gridCol w="2009024"/>
                <a:gridCol w="2143141"/>
              </a:tblGrid>
              <a:tr h="545527">
                <a:tc rowSpan="2">
                  <a:txBody>
                    <a:bodyPr/>
                    <a:lstStyle/>
                    <a:p>
                      <a:pPr algn="ctr">
                        <a:lnSpc>
                          <a:spcPct val="150000"/>
                        </a:lnSpc>
                        <a:spcAft>
                          <a:spcPts val="0"/>
                        </a:spcAft>
                      </a:pPr>
                      <a:r>
                        <a:rPr lang="es-EC" sz="1600" b="1" dirty="0">
                          <a:highlight>
                            <a:srgbClr val="FFFF00"/>
                          </a:highlight>
                          <a:latin typeface="Arial"/>
                          <a:ea typeface="Cambria"/>
                          <a:cs typeface="Times New Roman"/>
                        </a:rPr>
                        <a:t>TIPO DE ZONA SEGÚN USO DE SUELO</a:t>
                      </a:r>
                      <a:endParaRPr lang="es-E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50000"/>
                        </a:lnSpc>
                        <a:spcAft>
                          <a:spcPts val="0"/>
                        </a:spcAft>
                      </a:pPr>
                      <a:r>
                        <a:rPr lang="es-EC" sz="1600" b="1" dirty="0">
                          <a:highlight>
                            <a:srgbClr val="FFFF00"/>
                          </a:highlight>
                          <a:latin typeface="Arial"/>
                          <a:ea typeface="Cambria"/>
                          <a:cs typeface="Times New Roman"/>
                        </a:rPr>
                        <a:t>NIVEL DE PRESIÓN SONORA EQUIVALENTE NPS </a:t>
                      </a:r>
                      <a:r>
                        <a:rPr lang="es-EC" sz="1600" b="1" dirty="0" err="1">
                          <a:highlight>
                            <a:srgbClr val="FFFF00"/>
                          </a:highlight>
                          <a:latin typeface="Arial"/>
                          <a:ea typeface="Cambria"/>
                          <a:cs typeface="Times New Roman"/>
                        </a:rPr>
                        <a:t>eq</a:t>
                      </a:r>
                      <a:r>
                        <a:rPr lang="es-EC" sz="1600" b="1" dirty="0">
                          <a:highlight>
                            <a:srgbClr val="FFFF00"/>
                          </a:highlight>
                          <a:latin typeface="Arial"/>
                          <a:ea typeface="Cambria"/>
                          <a:cs typeface="Times New Roman"/>
                        </a:rPr>
                        <a:t> [dB(A)]</a:t>
                      </a:r>
                      <a:endParaRPr lang="es-E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r>
              <a:tr h="272763">
                <a:tc vMerge="1">
                  <a:txBody>
                    <a:bodyPr/>
                    <a:lstStyle/>
                    <a:p>
                      <a:endParaRPr lang="es-ES"/>
                    </a:p>
                  </a:txBody>
                  <a:tcPr/>
                </a:tc>
                <a:tc>
                  <a:txBody>
                    <a:bodyPr/>
                    <a:lstStyle/>
                    <a:p>
                      <a:pPr algn="just">
                        <a:lnSpc>
                          <a:spcPct val="150000"/>
                        </a:lnSpc>
                        <a:spcAft>
                          <a:spcPts val="0"/>
                        </a:spcAft>
                      </a:pPr>
                      <a:r>
                        <a:rPr lang="es-EC" sz="1400" b="1">
                          <a:highlight>
                            <a:srgbClr val="FFFF00"/>
                          </a:highlight>
                          <a:latin typeface="Arial"/>
                          <a:ea typeface="Cambria"/>
                          <a:cs typeface="Times New Roman"/>
                        </a:rPr>
                        <a:t>DE 06H00 A 20H00</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es-EC" sz="1400" b="1">
                          <a:highlight>
                            <a:srgbClr val="FFFF00"/>
                          </a:highlight>
                          <a:latin typeface="Arial"/>
                          <a:ea typeface="Cambria"/>
                          <a:cs typeface="Times New Roman"/>
                        </a:rPr>
                        <a:t>DE 20H00 A 06H00</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7200">
                <a:tc>
                  <a:txBody>
                    <a:bodyPr/>
                    <a:lstStyle/>
                    <a:p>
                      <a:pPr algn="ctr">
                        <a:lnSpc>
                          <a:spcPct val="150000"/>
                        </a:lnSpc>
                        <a:spcAft>
                          <a:spcPts val="0"/>
                        </a:spcAft>
                      </a:pPr>
                      <a:r>
                        <a:rPr lang="es-EC" sz="1600">
                          <a:latin typeface="Arial"/>
                          <a:ea typeface="Cambria"/>
                          <a:cs typeface="Times New Roman"/>
                        </a:rPr>
                        <a:t>Zona hospitalaria y educativa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45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35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a:txBody>
                    <a:bodyPr/>
                    <a:lstStyle/>
                    <a:p>
                      <a:pPr algn="ctr">
                        <a:lnSpc>
                          <a:spcPct val="150000"/>
                        </a:lnSpc>
                        <a:spcAft>
                          <a:spcPts val="0"/>
                        </a:spcAft>
                      </a:pPr>
                      <a:r>
                        <a:rPr lang="es-EC" sz="1600">
                          <a:latin typeface="Arial"/>
                          <a:ea typeface="Cambria"/>
                          <a:cs typeface="Times New Roman"/>
                        </a:rPr>
                        <a:t>Zona Residencial</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50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40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82">
                <a:tc>
                  <a:txBody>
                    <a:bodyPr/>
                    <a:lstStyle/>
                    <a:p>
                      <a:pPr algn="ctr">
                        <a:lnSpc>
                          <a:spcPct val="150000"/>
                        </a:lnSpc>
                        <a:spcAft>
                          <a:spcPts val="0"/>
                        </a:spcAft>
                      </a:pPr>
                      <a:r>
                        <a:rPr lang="es-EC" sz="1600">
                          <a:latin typeface="Arial"/>
                          <a:ea typeface="Cambria"/>
                          <a:cs typeface="Times New Roman"/>
                        </a:rPr>
                        <a:t>Zona Residencial mixta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55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45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a:txBody>
                    <a:bodyPr/>
                    <a:lstStyle/>
                    <a:p>
                      <a:pPr algn="ctr">
                        <a:lnSpc>
                          <a:spcPct val="150000"/>
                        </a:lnSpc>
                        <a:spcAft>
                          <a:spcPts val="0"/>
                        </a:spcAft>
                      </a:pPr>
                      <a:r>
                        <a:rPr lang="es-EC" sz="1600">
                          <a:latin typeface="Arial"/>
                          <a:ea typeface="Cambria"/>
                          <a:cs typeface="Times New Roman"/>
                        </a:rPr>
                        <a:t>Zona Comercial</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60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50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a:txBody>
                    <a:bodyPr/>
                    <a:lstStyle/>
                    <a:p>
                      <a:pPr algn="ctr">
                        <a:lnSpc>
                          <a:spcPct val="150000"/>
                        </a:lnSpc>
                        <a:spcAft>
                          <a:spcPts val="0"/>
                        </a:spcAft>
                      </a:pPr>
                      <a:r>
                        <a:rPr lang="es-EC" sz="1600">
                          <a:latin typeface="Arial"/>
                          <a:ea typeface="Cambria"/>
                          <a:cs typeface="Times New Roman"/>
                        </a:rPr>
                        <a:t>Zona Comercial mixta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65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55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a:txBody>
                    <a:bodyPr/>
                    <a:lstStyle/>
                    <a:p>
                      <a:pPr algn="ctr">
                        <a:lnSpc>
                          <a:spcPct val="150000"/>
                        </a:lnSpc>
                        <a:spcAft>
                          <a:spcPts val="0"/>
                        </a:spcAft>
                      </a:pPr>
                      <a:r>
                        <a:rPr lang="es-EC" sz="1600" dirty="0">
                          <a:latin typeface="Arial"/>
                          <a:ea typeface="Cambria"/>
                          <a:cs typeface="Times New Roman"/>
                        </a:rPr>
                        <a:t>Zona industrial</a:t>
                      </a:r>
                      <a:endParaRPr lang="es-ES" sz="16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latin typeface="Arial"/>
                          <a:ea typeface="Cambria"/>
                          <a:cs typeface="Times New Roman"/>
                        </a:rPr>
                        <a:t>70</a:t>
                      </a:r>
                      <a:endParaRPr lang="es-ES" sz="160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latin typeface="Arial"/>
                          <a:ea typeface="Cambria"/>
                          <a:cs typeface="Times New Roman"/>
                        </a:rPr>
                        <a:t>65</a:t>
                      </a:r>
                      <a:endParaRPr lang="es-ES" sz="1600" dirty="0">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100" b="1" dirty="0" smtClean="0">
                <a:solidFill>
                  <a:schemeClr val="tx2"/>
                </a:solidFill>
                <a:effectLst>
                  <a:outerShdw blurRad="31750" dist="25400" dir="5400000" algn="tl" rotWithShape="0">
                    <a:srgbClr val="000000">
                      <a:alpha val="25000"/>
                    </a:srgbClr>
                  </a:outerShdw>
                </a:effectLst>
                <a:latin typeface="+mj-lt"/>
                <a:ea typeface="+mj-ea"/>
                <a:cs typeface="+mj-cs"/>
              </a:rPr>
              <a:t>NORMATIVA</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4" name="3 CuadroTexto"/>
          <p:cNvSpPr txBox="1"/>
          <p:nvPr/>
        </p:nvSpPr>
        <p:spPr>
          <a:xfrm>
            <a:off x="1928794" y="1285860"/>
            <a:ext cx="5700600" cy="646331"/>
          </a:xfrm>
          <a:prstGeom prst="rect">
            <a:avLst/>
          </a:prstGeom>
          <a:noFill/>
        </p:spPr>
        <p:txBody>
          <a:bodyPr wrap="none" rtlCol="0">
            <a:spAutoFit/>
          </a:bodyPr>
          <a:lstStyle/>
          <a:p>
            <a:r>
              <a:rPr lang="es-ES" dirty="0" smtClean="0"/>
              <a:t>ORDENANZA METROPOLITANA N. 123 DEL D.M.Q</a:t>
            </a:r>
          </a:p>
          <a:p>
            <a:pPr algn="ctr"/>
            <a:r>
              <a:rPr lang="es-ES" dirty="0" smtClean="0"/>
              <a:t>Artículo 10, sección III</a:t>
            </a:r>
          </a:p>
        </p:txBody>
      </p:sp>
      <p:graphicFrame>
        <p:nvGraphicFramePr>
          <p:cNvPr id="5" name="4 Tabla"/>
          <p:cNvGraphicFramePr>
            <a:graphicFrameLocks noGrp="1"/>
          </p:cNvGraphicFramePr>
          <p:nvPr/>
        </p:nvGraphicFramePr>
        <p:xfrm>
          <a:off x="642910" y="2000240"/>
          <a:ext cx="7929618" cy="370840"/>
        </p:xfrm>
        <a:graphic>
          <a:graphicData uri="http://schemas.openxmlformats.org/drawingml/2006/table">
            <a:tbl>
              <a:tblPr firstRow="1" bandRow="1">
                <a:tableStyleId>{5C22544A-7EE6-4342-B048-85BDC9FD1C3A}</a:tableStyleId>
              </a:tblPr>
              <a:tblGrid>
                <a:gridCol w="792961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mn-lt"/>
                          <a:ea typeface="+mn-ea"/>
                          <a:cs typeface="+mn-cs"/>
                        </a:rPr>
                        <a:t>NIVELES MÁXIMOS PERMITIDOS DE RUIDO PARA FUENTES FIJAS</a:t>
                      </a:r>
                      <a:endParaRPr kumimoji="0" lang="es-ES" sz="1800" b="0" i="0" u="none" strike="noStrike" kern="1200" cap="none" spc="0" normalizeH="0" baseline="0" noProof="0" dirty="0">
                        <a:ln>
                          <a:noFill/>
                        </a:ln>
                        <a:solidFill>
                          <a:prstClr val="black"/>
                        </a:solidFill>
                        <a:effectLst/>
                        <a:uLnTx/>
                        <a:uFillTx/>
                        <a:latin typeface="+mn-lt"/>
                        <a:ea typeface="+mn-ea"/>
                        <a:cs typeface="+mn-cs"/>
                      </a:endParaRPr>
                    </a:p>
                  </a:txBody>
                  <a:tcPr/>
                </a:tc>
              </a:tr>
            </a:tbl>
          </a:graphicData>
        </a:graphic>
      </p:graphicFrame>
      <p:graphicFrame>
        <p:nvGraphicFramePr>
          <p:cNvPr id="6" name="5 Tabla"/>
          <p:cNvGraphicFramePr>
            <a:graphicFrameLocks noGrp="1"/>
          </p:cNvGraphicFramePr>
          <p:nvPr/>
        </p:nvGraphicFramePr>
        <p:xfrm>
          <a:off x="285721" y="2520350"/>
          <a:ext cx="8572560" cy="3157073"/>
        </p:xfrm>
        <a:graphic>
          <a:graphicData uri="http://schemas.openxmlformats.org/drawingml/2006/table">
            <a:tbl>
              <a:tblPr/>
              <a:tblGrid>
                <a:gridCol w="5357849"/>
                <a:gridCol w="1643074"/>
                <a:gridCol w="1571637"/>
              </a:tblGrid>
              <a:tr h="90805">
                <a:tc rowSpan="2">
                  <a:txBody>
                    <a:bodyPr/>
                    <a:lstStyle/>
                    <a:p>
                      <a:pPr algn="ctr">
                        <a:lnSpc>
                          <a:spcPct val="150000"/>
                        </a:lnSpc>
                        <a:spcAft>
                          <a:spcPts val="0"/>
                        </a:spcAft>
                      </a:pPr>
                      <a:r>
                        <a:rPr lang="es-EC" sz="1600" b="1" dirty="0">
                          <a:latin typeface="Arial"/>
                          <a:ea typeface="Cambria"/>
                          <a:cs typeface="Times New Roman"/>
                        </a:rPr>
                        <a:t>TIPO DE ZONA SEGÚN USO DE SUELO</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indent="-22225" algn="ctr">
                        <a:lnSpc>
                          <a:spcPct val="150000"/>
                        </a:lnSpc>
                        <a:spcAft>
                          <a:spcPts val="0"/>
                        </a:spcAft>
                      </a:pPr>
                      <a:r>
                        <a:rPr lang="es-EC" sz="1200" b="1">
                          <a:latin typeface="Arial"/>
                          <a:ea typeface="Cambria"/>
                          <a:cs typeface="Times New Roman"/>
                        </a:rPr>
                        <a:t>NIVEL DE PRESIÓN SONORA EQUIVALENTE NPS eq [dB(A)]</a:t>
                      </a:r>
                      <a:endParaRPr lang="es-E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r>
              <a:tr h="90805">
                <a:tc vMerge="1">
                  <a:txBody>
                    <a:bodyPr/>
                    <a:lstStyle/>
                    <a:p>
                      <a:endParaRPr lang="es-ES"/>
                    </a:p>
                  </a:txBody>
                  <a:tcPr/>
                </a:tc>
                <a:tc>
                  <a:txBody>
                    <a:bodyPr/>
                    <a:lstStyle/>
                    <a:p>
                      <a:pPr algn="just">
                        <a:lnSpc>
                          <a:spcPct val="150000"/>
                        </a:lnSpc>
                        <a:spcAft>
                          <a:spcPts val="0"/>
                        </a:spcAft>
                      </a:pPr>
                      <a:r>
                        <a:rPr lang="es-EC" sz="1200" b="1">
                          <a:latin typeface="Arial"/>
                          <a:ea typeface="Cambria"/>
                          <a:cs typeface="Times New Roman"/>
                        </a:rPr>
                        <a:t>DE 06H00 A 20H00</a:t>
                      </a:r>
                      <a:endParaRPr lang="es-E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0"/>
                        </a:spcAft>
                      </a:pPr>
                      <a:r>
                        <a:rPr lang="es-EC" sz="1200" b="1">
                          <a:latin typeface="Arial"/>
                          <a:ea typeface="Cambria"/>
                          <a:cs typeface="Times New Roman"/>
                        </a:rPr>
                        <a:t>DE 20H00 A 06H00</a:t>
                      </a:r>
                      <a:endParaRPr lang="es-E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805">
                <a:tc>
                  <a:txBody>
                    <a:bodyPr/>
                    <a:lstStyle/>
                    <a:p>
                      <a:pPr algn="ctr">
                        <a:lnSpc>
                          <a:spcPct val="150000"/>
                        </a:lnSpc>
                        <a:spcAft>
                          <a:spcPts val="0"/>
                        </a:spcAft>
                      </a:pPr>
                      <a:r>
                        <a:rPr lang="es-EC" sz="1600" dirty="0">
                          <a:latin typeface="Arial"/>
                          <a:ea typeface="Cambria"/>
                          <a:cs typeface="Times New Roman"/>
                        </a:rPr>
                        <a:t>Zona de </a:t>
                      </a:r>
                      <a:r>
                        <a:rPr lang="es-EC" sz="1600" dirty="0" smtClean="0">
                          <a:latin typeface="Arial"/>
                          <a:ea typeface="Cambria"/>
                          <a:cs typeface="Times New Roman"/>
                        </a:rPr>
                        <a:t>equipamientos servicios sociales </a:t>
                      </a:r>
                      <a:r>
                        <a:rPr lang="es-EC" sz="1600" dirty="0">
                          <a:latin typeface="Arial"/>
                          <a:ea typeface="Cambria"/>
                          <a:cs typeface="Times New Roman"/>
                        </a:rPr>
                        <a:t>y </a:t>
                      </a:r>
                      <a:r>
                        <a:rPr lang="es-EC" sz="1600" dirty="0" smtClean="0">
                          <a:latin typeface="Arial"/>
                          <a:ea typeface="Cambria"/>
                          <a:cs typeface="Times New Roman"/>
                        </a:rPr>
                        <a:t>protección</a:t>
                      </a:r>
                      <a:endParaRPr lang="es-ES"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Arial"/>
                          <a:ea typeface="Times New Roman"/>
                          <a:cs typeface="Arial"/>
                        </a:rPr>
                        <a:t>45</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Arial"/>
                          <a:ea typeface="Times New Roman"/>
                          <a:cs typeface="Arial"/>
                        </a:rPr>
                        <a:t>40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65">
                <a:tc>
                  <a:txBody>
                    <a:bodyPr/>
                    <a:lstStyle/>
                    <a:p>
                      <a:pPr algn="ctr">
                        <a:lnSpc>
                          <a:spcPct val="150000"/>
                        </a:lnSpc>
                        <a:spcAft>
                          <a:spcPts val="0"/>
                        </a:spcAft>
                      </a:pPr>
                      <a:r>
                        <a:rPr lang="es-EC" sz="1600" dirty="0">
                          <a:latin typeface="Arial"/>
                          <a:ea typeface="Cambria"/>
                          <a:cs typeface="Times New Roman"/>
                        </a:rPr>
                        <a:t>Zona residencial</a:t>
                      </a:r>
                      <a:endParaRPr lang="es-ES"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Arial"/>
                          <a:ea typeface="Times New Roman"/>
                          <a:cs typeface="Arial"/>
                        </a:rPr>
                        <a:t>50</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Arial"/>
                          <a:ea typeface="Times New Roman"/>
                          <a:cs typeface="Arial"/>
                        </a:rPr>
                        <a:t>35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030">
                <a:tc>
                  <a:txBody>
                    <a:bodyPr/>
                    <a:lstStyle/>
                    <a:p>
                      <a:pPr algn="ctr">
                        <a:lnSpc>
                          <a:spcPct val="150000"/>
                        </a:lnSpc>
                        <a:spcAft>
                          <a:spcPts val="0"/>
                        </a:spcAft>
                      </a:pPr>
                      <a:r>
                        <a:rPr lang="es-EC" sz="1600" dirty="0">
                          <a:latin typeface="Arial"/>
                          <a:ea typeface="Cambria"/>
                          <a:cs typeface="Times New Roman"/>
                        </a:rPr>
                        <a:t>Zona </a:t>
                      </a:r>
                      <a:r>
                        <a:rPr lang="es-ES" sz="1600" dirty="0" smtClean="0">
                          <a:latin typeface="Arial"/>
                          <a:ea typeface="Cambria"/>
                          <a:cs typeface="Times New Roman"/>
                        </a:rPr>
                        <a:t>de </a:t>
                      </a:r>
                      <a:r>
                        <a:rPr lang="es-EC" sz="1600" dirty="0" smtClean="0">
                          <a:latin typeface="Arial"/>
                          <a:ea typeface="Cambria"/>
                          <a:cs typeface="Times New Roman"/>
                        </a:rPr>
                        <a:t>uso comercial y agrícola</a:t>
                      </a:r>
                      <a:endParaRPr lang="es-ES"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Arial"/>
                          <a:ea typeface="Times New Roman"/>
                          <a:cs typeface="Arial"/>
                        </a:rPr>
                        <a:t>55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Arial"/>
                          <a:ea typeface="Times New Roman"/>
                          <a:cs typeface="Arial"/>
                        </a:rPr>
                        <a:t>45</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10">
                <a:tc>
                  <a:txBody>
                    <a:bodyPr/>
                    <a:lstStyle/>
                    <a:p>
                      <a:pPr algn="ctr">
                        <a:lnSpc>
                          <a:spcPct val="150000"/>
                        </a:lnSpc>
                        <a:spcAft>
                          <a:spcPts val="0"/>
                        </a:spcAft>
                      </a:pPr>
                      <a:r>
                        <a:rPr lang="es-EC" sz="1600" dirty="0">
                          <a:latin typeface="Arial"/>
                          <a:ea typeface="Cambria"/>
                          <a:cs typeface="Times New Roman"/>
                        </a:rPr>
                        <a:t>Zona industrial </a:t>
                      </a:r>
                      <a:endParaRPr lang="es-ES"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Arial"/>
                          <a:ea typeface="Times New Roman"/>
                          <a:cs typeface="Arial"/>
                        </a:rPr>
                        <a:t>60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Arial"/>
                          <a:ea typeface="Times New Roman"/>
                          <a:cs typeface="Arial"/>
                        </a:rPr>
                        <a:t>50</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10">
                <a:tc>
                  <a:txBody>
                    <a:bodyPr/>
                    <a:lstStyle/>
                    <a:p>
                      <a:pPr algn="ctr">
                        <a:lnSpc>
                          <a:spcPct val="150000"/>
                        </a:lnSpc>
                        <a:spcAft>
                          <a:spcPts val="0"/>
                        </a:spcAft>
                      </a:pPr>
                      <a:r>
                        <a:rPr lang="es-EC" sz="1600" dirty="0">
                          <a:latin typeface="Arial"/>
                          <a:ea typeface="Cambria"/>
                          <a:cs typeface="Times New Roman"/>
                        </a:rPr>
                        <a:t>Zona </a:t>
                      </a:r>
                      <a:r>
                        <a:rPr lang="es-EC" sz="1600" dirty="0" smtClean="0">
                          <a:latin typeface="Arial"/>
                          <a:ea typeface="Cambria"/>
                          <a:cs typeface="Times New Roman"/>
                        </a:rPr>
                        <a:t>de</a:t>
                      </a:r>
                      <a:r>
                        <a:rPr lang="es-EC" sz="1600" baseline="0" dirty="0" smtClean="0">
                          <a:latin typeface="Arial"/>
                          <a:ea typeface="Cambria"/>
                          <a:cs typeface="Times New Roman"/>
                        </a:rPr>
                        <a:t> aprovechamiento de recursos renovables</a:t>
                      </a:r>
                      <a:endParaRPr lang="es-ES"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Arial"/>
                          <a:ea typeface="Times New Roman"/>
                          <a:cs typeface="Arial"/>
                        </a:rPr>
                        <a:t>65</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Arial"/>
                          <a:ea typeface="Times New Roman"/>
                          <a:cs typeface="Arial"/>
                        </a:rPr>
                        <a:t>55</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043">
                <a:tc>
                  <a:txBody>
                    <a:bodyPr/>
                    <a:lstStyle/>
                    <a:p>
                      <a:pPr algn="ctr">
                        <a:lnSpc>
                          <a:spcPct val="150000"/>
                        </a:lnSpc>
                        <a:spcAft>
                          <a:spcPts val="0"/>
                        </a:spcAft>
                      </a:pPr>
                      <a:r>
                        <a:rPr lang="es-EC" sz="1600" dirty="0">
                          <a:latin typeface="Arial"/>
                          <a:ea typeface="Cambria"/>
                          <a:cs typeface="Times New Roman"/>
                        </a:rPr>
                        <a:t>Zona </a:t>
                      </a:r>
                      <a:r>
                        <a:rPr lang="es-EC" sz="1600" dirty="0" smtClean="0">
                          <a:latin typeface="Arial"/>
                          <a:ea typeface="Cambria"/>
                          <a:cs typeface="Times New Roman"/>
                        </a:rPr>
                        <a:t>de</a:t>
                      </a:r>
                      <a:r>
                        <a:rPr lang="es-EC" sz="1600" baseline="0" dirty="0" smtClean="0">
                          <a:latin typeface="Arial"/>
                          <a:ea typeface="Cambria"/>
                          <a:cs typeface="Times New Roman"/>
                        </a:rPr>
                        <a:t> aprovechamiento de recursos no renovables</a:t>
                      </a:r>
                      <a:endParaRPr lang="es-ES"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Arial"/>
                          <a:ea typeface="Times New Roman"/>
                          <a:cs typeface="Arial"/>
                        </a:rPr>
                        <a:t>70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Arial"/>
                          <a:ea typeface="Times New Roman"/>
                          <a:cs typeface="Arial"/>
                        </a:rPr>
                        <a:t>60</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100" b="1" dirty="0" smtClean="0">
                <a:solidFill>
                  <a:schemeClr val="tx2"/>
                </a:solidFill>
                <a:effectLst>
                  <a:outerShdw blurRad="31750" dist="25400" dir="5400000" algn="tl" rotWithShape="0">
                    <a:srgbClr val="000000">
                      <a:alpha val="25000"/>
                    </a:srgbClr>
                  </a:outerShdw>
                </a:effectLst>
                <a:latin typeface="+mj-lt"/>
                <a:ea typeface="+mj-ea"/>
                <a:cs typeface="+mj-cs"/>
              </a:rPr>
              <a:t>NORMATIVA</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4" name="3 CuadroTexto"/>
          <p:cNvSpPr txBox="1"/>
          <p:nvPr/>
        </p:nvSpPr>
        <p:spPr>
          <a:xfrm>
            <a:off x="839321" y="1428736"/>
            <a:ext cx="7377341" cy="646331"/>
          </a:xfrm>
          <a:prstGeom prst="rect">
            <a:avLst/>
          </a:prstGeom>
          <a:noFill/>
        </p:spPr>
        <p:txBody>
          <a:bodyPr wrap="none" rtlCol="0">
            <a:spAutoFit/>
          </a:bodyPr>
          <a:lstStyle/>
          <a:p>
            <a:r>
              <a:rPr lang="es-ES" dirty="0" smtClean="0"/>
              <a:t>ORDENANZA DE GESTION AMBIENTAL  DEL CANTÓN RUMIÑAHUI</a:t>
            </a:r>
          </a:p>
          <a:p>
            <a:pPr algn="ctr"/>
            <a:r>
              <a:rPr lang="es-ES" dirty="0" smtClean="0"/>
              <a:t>Título III, Capítulo I</a:t>
            </a:r>
            <a:endParaRPr lang="es-ES" dirty="0"/>
          </a:p>
        </p:txBody>
      </p:sp>
      <p:graphicFrame>
        <p:nvGraphicFramePr>
          <p:cNvPr id="5" name="4 Tabla"/>
          <p:cNvGraphicFramePr>
            <a:graphicFrameLocks noGrp="1"/>
          </p:cNvGraphicFramePr>
          <p:nvPr/>
        </p:nvGraphicFramePr>
        <p:xfrm>
          <a:off x="642910" y="2145978"/>
          <a:ext cx="7929618" cy="370840"/>
        </p:xfrm>
        <a:graphic>
          <a:graphicData uri="http://schemas.openxmlformats.org/drawingml/2006/table">
            <a:tbl>
              <a:tblPr firstRow="1" bandRow="1">
                <a:tableStyleId>{5C22544A-7EE6-4342-B048-85BDC9FD1C3A}</a:tableStyleId>
              </a:tblPr>
              <a:tblGrid>
                <a:gridCol w="7929618"/>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mn-lt"/>
                          <a:ea typeface="+mn-ea"/>
                          <a:cs typeface="+mn-cs"/>
                        </a:rPr>
                        <a:t>EMISIÓN DE RUIDO DE FUENTES FIJAS</a:t>
                      </a:r>
                      <a:endParaRPr kumimoji="0" lang="es-ES" sz="1800" b="0" i="0" u="none" strike="noStrike" kern="1200" cap="none" spc="0" normalizeH="0" baseline="0" noProof="0" dirty="0">
                        <a:ln>
                          <a:noFill/>
                        </a:ln>
                        <a:solidFill>
                          <a:prstClr val="black"/>
                        </a:solidFill>
                        <a:effectLst/>
                        <a:uLnTx/>
                        <a:uFillTx/>
                        <a:latin typeface="+mn-lt"/>
                        <a:ea typeface="+mn-ea"/>
                        <a:cs typeface="+mn-cs"/>
                      </a:endParaRPr>
                    </a:p>
                  </a:txBody>
                  <a:tcPr/>
                </a:tc>
              </a:tr>
            </a:tbl>
          </a:graphicData>
        </a:graphic>
      </p:graphicFrame>
      <p:graphicFrame>
        <p:nvGraphicFramePr>
          <p:cNvPr id="6" name="5 Tabla"/>
          <p:cNvGraphicFramePr>
            <a:graphicFrameLocks noGrp="1"/>
          </p:cNvGraphicFramePr>
          <p:nvPr/>
        </p:nvGraphicFramePr>
        <p:xfrm>
          <a:off x="642910" y="3440432"/>
          <a:ext cx="7929618" cy="640080"/>
        </p:xfrm>
        <a:graphic>
          <a:graphicData uri="http://schemas.openxmlformats.org/drawingml/2006/table">
            <a:tbl>
              <a:tblPr firstRow="1" bandRow="1">
                <a:tableStyleId>{F2DE63D5-997A-4646-A377-4702673A728D}</a:tableStyleId>
              </a:tblPr>
              <a:tblGrid>
                <a:gridCol w="7929618"/>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chemeClr val="tx1"/>
                          </a:solidFill>
                          <a:effectLst/>
                          <a:uLnTx/>
                          <a:uFillTx/>
                          <a:latin typeface="+mn-lt"/>
                          <a:ea typeface="+mn-ea"/>
                          <a:cs typeface="+mn-cs"/>
                        </a:rPr>
                        <a:t>Circos, ferias y juegos mecánicos ajustar nivel 55 dB(A), se medirá en las colindancias del sitio afectado por lapso no menor de 10 minutos</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2D050"/>
                    </a:solidFill>
                  </a:tcPr>
                </a:tc>
              </a:tr>
            </a:tbl>
          </a:graphicData>
        </a:graphic>
      </p:graphicFrame>
      <p:graphicFrame>
        <p:nvGraphicFramePr>
          <p:cNvPr id="7" name="6 Tabla"/>
          <p:cNvGraphicFramePr>
            <a:graphicFrameLocks noGrp="1"/>
          </p:cNvGraphicFramePr>
          <p:nvPr/>
        </p:nvGraphicFramePr>
        <p:xfrm>
          <a:off x="642910" y="4300550"/>
          <a:ext cx="7929618" cy="914400"/>
        </p:xfrm>
        <a:graphic>
          <a:graphicData uri="http://schemas.openxmlformats.org/drawingml/2006/table">
            <a:tbl>
              <a:tblPr firstRow="1" bandRow="1">
                <a:tableStyleId>{F2DE63D5-997A-4646-A377-4702673A728D}</a:tableStyleId>
              </a:tblPr>
              <a:tblGrid>
                <a:gridCol w="7929618"/>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chemeClr val="tx1"/>
                          </a:solidFill>
                          <a:effectLst/>
                          <a:uLnTx/>
                          <a:uFillTx/>
                          <a:latin typeface="+mn-lt"/>
                          <a:ea typeface="+mn-ea"/>
                          <a:cs typeface="+mn-cs"/>
                        </a:rPr>
                        <a:t>Prohíbe la emisión de ruidos de equipos de amplificación u otros en viviendas, comercios, servicios, discotecas o similares que sobrepasen límites de cada zona.</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2D050"/>
                    </a:solidFill>
                  </a:tcPr>
                </a:tc>
              </a:tr>
            </a:tbl>
          </a:graphicData>
        </a:graphic>
      </p:graphicFrame>
      <p:graphicFrame>
        <p:nvGraphicFramePr>
          <p:cNvPr id="8" name="7 Tabla"/>
          <p:cNvGraphicFramePr>
            <a:graphicFrameLocks noGrp="1"/>
          </p:cNvGraphicFramePr>
          <p:nvPr/>
        </p:nvGraphicFramePr>
        <p:xfrm>
          <a:off x="642910" y="2857496"/>
          <a:ext cx="7929618" cy="370840"/>
        </p:xfrm>
        <a:graphic>
          <a:graphicData uri="http://schemas.openxmlformats.org/drawingml/2006/table">
            <a:tbl>
              <a:tblPr firstRow="1" bandRow="1">
                <a:tableStyleId>{F2DE63D5-997A-4646-A377-4702673A728D}</a:tableStyleId>
              </a:tblPr>
              <a:tblGrid>
                <a:gridCol w="7929618"/>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chemeClr val="tx1"/>
                          </a:solidFill>
                          <a:effectLst/>
                          <a:uLnTx/>
                          <a:uFillTx/>
                          <a:latin typeface="+mn-lt"/>
                          <a:ea typeface="+mn-ea"/>
                          <a:cs typeface="+mn-cs"/>
                        </a:rPr>
                        <a:t>Cumplimiento a la norma del T.U.L.A.S Libro 6 Anexo 5</a:t>
                      </a:r>
                      <a:endParaRPr kumimoji="0" lang="es-ES" sz="1800" b="0" i="0" u="none" strike="noStrike" kern="1200" cap="none" spc="0" normalizeH="0" baseline="0" noProof="0" dirty="0">
                        <a:ln>
                          <a:noFill/>
                        </a:ln>
                        <a:solidFill>
                          <a:schemeClr val="tx1"/>
                        </a:solidFill>
                        <a:effectLst/>
                        <a:uLnTx/>
                        <a:uFillTx/>
                        <a:latin typeface="+mn-lt"/>
                        <a:ea typeface="+mn-ea"/>
                        <a:cs typeface="+mn-cs"/>
                      </a:endParaRP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2D05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GEOESTADÍSTICA</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4643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57553" y="1142984"/>
            <a:ext cx="2663509" cy="500066"/>
          </a:xfrm>
          <a:prstGeom prst="rect">
            <a:avLst/>
          </a:prstGeom>
          <a:noFill/>
          <a:ln w="9525">
            <a:solidFill>
              <a:schemeClr val="tx1"/>
            </a:solidFill>
            <a:miter lim="800000"/>
            <a:headEnd/>
            <a:tailEnd/>
          </a:ln>
        </p:spPr>
      </p:pic>
      <p:sp>
        <p:nvSpPr>
          <p:cNvPr id="5" name="4 Rectángulo redondeado"/>
          <p:cNvSpPr/>
          <p:nvPr/>
        </p:nvSpPr>
        <p:spPr>
          <a:xfrm>
            <a:off x="1214414" y="2500306"/>
            <a:ext cx="3071834" cy="7143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D(subconjunto de índices)</a:t>
            </a:r>
          </a:p>
        </p:txBody>
      </p:sp>
      <p:sp>
        <p:nvSpPr>
          <p:cNvPr id="6" name="5 Rectángulo redondeado"/>
          <p:cNvSpPr/>
          <p:nvPr/>
        </p:nvSpPr>
        <p:spPr>
          <a:xfrm>
            <a:off x="5143504" y="2000240"/>
            <a:ext cx="3429024" cy="7143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Continuidad espacial (Variabilidad espacial)</a:t>
            </a:r>
          </a:p>
        </p:txBody>
      </p:sp>
      <p:cxnSp>
        <p:nvCxnSpPr>
          <p:cNvPr id="8" name="7 Conector recto de flecha"/>
          <p:cNvCxnSpPr>
            <a:stCxn id="5" idx="3"/>
            <a:endCxn id="6" idx="1"/>
          </p:cNvCxnSpPr>
          <p:nvPr/>
        </p:nvCxnSpPr>
        <p:spPr>
          <a:xfrm flipV="1">
            <a:off x="4286248" y="2357430"/>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5214942" y="2928934"/>
            <a:ext cx="3357586" cy="6429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Fijo </a:t>
            </a:r>
          </a:p>
          <a:p>
            <a:pPr algn="ctr"/>
            <a:r>
              <a:rPr lang="es-ES" sz="1600" dirty="0" smtClean="0">
                <a:solidFill>
                  <a:schemeClr val="tx1"/>
                </a:solidFill>
              </a:rPr>
              <a:t>(Seleccionada por investigador)</a:t>
            </a:r>
          </a:p>
        </p:txBody>
      </p:sp>
      <p:cxnSp>
        <p:nvCxnSpPr>
          <p:cNvPr id="12" name="11 Conector recto de flecha"/>
          <p:cNvCxnSpPr>
            <a:stCxn id="5" idx="3"/>
            <a:endCxn id="9" idx="1"/>
          </p:cNvCxnSpPr>
          <p:nvPr/>
        </p:nvCxnSpPr>
        <p:spPr>
          <a:xfrm>
            <a:off x="4286248" y="2857496"/>
            <a:ext cx="928694" cy="392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15" name="14 CuadroTexto"/>
          <p:cNvSpPr txBox="1"/>
          <p:nvPr/>
        </p:nvSpPr>
        <p:spPr>
          <a:xfrm>
            <a:off x="1491200" y="4643446"/>
            <a:ext cx="1277914" cy="369332"/>
          </a:xfrm>
          <a:prstGeom prst="rect">
            <a:avLst/>
          </a:prstGeom>
          <a:noFill/>
        </p:spPr>
        <p:txBody>
          <a:bodyPr wrap="none" rtlCol="0">
            <a:spAutoFit/>
          </a:bodyPr>
          <a:lstStyle/>
          <a:p>
            <a:r>
              <a:rPr lang="es-ES" dirty="0" smtClean="0"/>
              <a:t>“Analizar”</a:t>
            </a:r>
          </a:p>
        </p:txBody>
      </p:sp>
      <p:sp>
        <p:nvSpPr>
          <p:cNvPr id="16" name="15 CuadroTexto"/>
          <p:cNvSpPr txBox="1"/>
          <p:nvPr/>
        </p:nvSpPr>
        <p:spPr>
          <a:xfrm>
            <a:off x="2848522" y="4363058"/>
            <a:ext cx="1223412" cy="923330"/>
          </a:xfrm>
          <a:prstGeom prst="rect">
            <a:avLst/>
          </a:prstGeom>
          <a:noFill/>
        </p:spPr>
        <p:txBody>
          <a:bodyPr wrap="none" rtlCol="0">
            <a:spAutoFit/>
          </a:bodyPr>
          <a:lstStyle/>
          <a:p>
            <a:r>
              <a:rPr lang="es-ES" dirty="0" smtClean="0"/>
              <a:t>-Estimar</a:t>
            </a:r>
          </a:p>
          <a:p>
            <a:r>
              <a:rPr lang="es-ES" dirty="0" smtClean="0"/>
              <a:t>-Predecir</a:t>
            </a:r>
          </a:p>
          <a:p>
            <a:r>
              <a:rPr lang="es-ES" dirty="0" smtClean="0"/>
              <a:t>-Simular</a:t>
            </a:r>
          </a:p>
        </p:txBody>
      </p:sp>
      <p:sp>
        <p:nvSpPr>
          <p:cNvPr id="17" name="16 Abrir llave"/>
          <p:cNvSpPr/>
          <p:nvPr/>
        </p:nvSpPr>
        <p:spPr>
          <a:xfrm>
            <a:off x="2705646" y="4357694"/>
            <a:ext cx="142876" cy="85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Flecha derecha"/>
          <p:cNvSpPr/>
          <p:nvPr/>
        </p:nvSpPr>
        <p:spPr>
          <a:xfrm>
            <a:off x="4286248" y="4572008"/>
            <a:ext cx="857256" cy="3571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dirty="0" smtClean="0">
              <a:solidFill>
                <a:schemeClr val="tx1"/>
              </a:solidFill>
            </a:endParaRPr>
          </a:p>
        </p:txBody>
      </p:sp>
      <p:sp>
        <p:nvSpPr>
          <p:cNvPr id="19" name="18 Abrir llave"/>
          <p:cNvSpPr/>
          <p:nvPr/>
        </p:nvSpPr>
        <p:spPr>
          <a:xfrm>
            <a:off x="5286380" y="4316750"/>
            <a:ext cx="214314" cy="85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5500694" y="4294818"/>
            <a:ext cx="2634054" cy="923330"/>
          </a:xfrm>
          <a:prstGeom prst="rect">
            <a:avLst/>
          </a:prstGeom>
          <a:noFill/>
        </p:spPr>
        <p:txBody>
          <a:bodyPr wrap="none" rtlCol="0">
            <a:spAutoFit/>
          </a:bodyPr>
          <a:lstStyle/>
          <a:p>
            <a:r>
              <a:rPr lang="es-ES" dirty="0" smtClean="0"/>
              <a:t>-Análisis exploratorio</a:t>
            </a:r>
          </a:p>
          <a:p>
            <a:r>
              <a:rPr lang="es-ES" dirty="0" smtClean="0"/>
              <a:t>-</a:t>
            </a:r>
            <a:r>
              <a:rPr lang="es-ES" dirty="0" err="1" smtClean="0"/>
              <a:t>Semivariograma</a:t>
            </a:r>
            <a:endParaRPr lang="es-ES" dirty="0" smtClean="0"/>
          </a:p>
          <a:p>
            <a:r>
              <a:rPr lang="es-ES" dirty="0" smtClean="0"/>
              <a:t>-Interpolación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4786314" y="2143116"/>
            <a:ext cx="2571768" cy="6429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sz="1600" dirty="0" smtClean="0">
              <a:solidFill>
                <a:schemeClr val="tx1"/>
              </a:solidFill>
            </a:endParaRPr>
          </a:p>
        </p:txBody>
      </p:sp>
      <p:sp>
        <p:nvSpPr>
          <p:cNvPr id="16" name="15 Rectángulo"/>
          <p:cNvSpPr/>
          <p:nvPr/>
        </p:nvSpPr>
        <p:spPr>
          <a:xfrm>
            <a:off x="4786314" y="1214422"/>
            <a:ext cx="2571768" cy="642942"/>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es-ES" sz="1600" dirty="0" smtClean="0">
              <a:solidFill>
                <a:schemeClr val="tx1"/>
              </a:solidFill>
            </a:endParaRPr>
          </a:p>
        </p:txBody>
      </p:sp>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VARIOGRAMA Y SEMIVARIOGRAMA</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4" name="3 Rectángulo"/>
          <p:cNvSpPr/>
          <p:nvPr/>
        </p:nvSpPr>
        <p:spPr>
          <a:xfrm>
            <a:off x="4688762" y="1357298"/>
            <a:ext cx="2669320" cy="369332"/>
          </a:xfrm>
          <a:prstGeom prst="rect">
            <a:avLst/>
          </a:prstGeom>
        </p:spPr>
        <p:txBody>
          <a:bodyPr wrap="none">
            <a:spAutoFit/>
          </a:bodyPr>
          <a:lstStyle/>
          <a:p>
            <a:r>
              <a:rPr lang="es-EC" i="1" dirty="0" smtClean="0"/>
              <a:t>2 </a:t>
            </a:r>
            <a:r>
              <a:rPr lang="es-EC" i="1" dirty="0" smtClean="0">
                <a:sym typeface="Symbol"/>
              </a:rPr>
              <a:t></a:t>
            </a:r>
            <a:r>
              <a:rPr lang="es-EC" i="1" dirty="0" smtClean="0"/>
              <a:t>(h)=E[Z(</a:t>
            </a:r>
            <a:r>
              <a:rPr lang="es-EC" i="1" dirty="0" err="1" smtClean="0"/>
              <a:t>x+h</a:t>
            </a:r>
            <a:r>
              <a:rPr lang="es-EC" i="1" dirty="0" smtClean="0"/>
              <a:t>)-Z(x)]</a:t>
            </a:r>
            <a:r>
              <a:rPr lang="es-EC" i="1" baseline="30000" dirty="0" smtClean="0"/>
              <a:t>2</a:t>
            </a:r>
            <a:endParaRPr lang="es-ES" dirty="0"/>
          </a:p>
        </p:txBody>
      </p:sp>
      <p:pic>
        <p:nvPicPr>
          <p:cNvPr id="22425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17456" y="2251033"/>
            <a:ext cx="1500198" cy="606463"/>
          </a:xfrm>
          <a:prstGeom prst="rect">
            <a:avLst/>
          </a:prstGeom>
          <a:noFill/>
          <a:ln w="9525">
            <a:noFill/>
            <a:miter lim="800000"/>
            <a:headEnd/>
            <a:tailEnd/>
          </a:ln>
        </p:spPr>
      </p:pic>
      <p:sp>
        <p:nvSpPr>
          <p:cNvPr id="6" name="5 Rectángulo"/>
          <p:cNvSpPr/>
          <p:nvPr/>
        </p:nvSpPr>
        <p:spPr>
          <a:xfrm>
            <a:off x="4760200" y="2322471"/>
            <a:ext cx="755335" cy="369332"/>
          </a:xfrm>
          <a:prstGeom prst="rect">
            <a:avLst/>
          </a:prstGeom>
        </p:spPr>
        <p:txBody>
          <a:bodyPr wrap="none">
            <a:spAutoFit/>
          </a:bodyPr>
          <a:lstStyle/>
          <a:p>
            <a:r>
              <a:rPr lang="es-EC" i="1" dirty="0" smtClean="0">
                <a:sym typeface="Symbol"/>
              </a:rPr>
              <a:t></a:t>
            </a:r>
            <a:r>
              <a:rPr lang="es-EC" i="1" dirty="0" smtClean="0"/>
              <a:t>(h)=</a:t>
            </a:r>
            <a:endParaRPr lang="es-ES" dirty="0"/>
          </a:p>
        </p:txBody>
      </p:sp>
      <p:sp>
        <p:nvSpPr>
          <p:cNvPr id="8" name="7 CuadroTexto"/>
          <p:cNvSpPr txBox="1"/>
          <p:nvPr/>
        </p:nvSpPr>
        <p:spPr>
          <a:xfrm>
            <a:off x="2259870" y="1357298"/>
            <a:ext cx="1713931"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s-ES" dirty="0" smtClean="0">
                <a:solidFill>
                  <a:schemeClr val="tx1"/>
                </a:solidFill>
              </a:rPr>
              <a:t>VARIOGRAMA</a:t>
            </a:r>
          </a:p>
        </p:txBody>
      </p:sp>
      <p:sp>
        <p:nvSpPr>
          <p:cNvPr id="9" name="8 CuadroTexto"/>
          <p:cNvSpPr txBox="1"/>
          <p:nvPr/>
        </p:nvSpPr>
        <p:spPr>
          <a:xfrm>
            <a:off x="2045556" y="2317992"/>
            <a:ext cx="2228495"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s-ES" dirty="0" smtClean="0">
                <a:solidFill>
                  <a:schemeClr val="tx1"/>
                </a:solidFill>
              </a:rPr>
              <a:t>SEMIVARIOGRAMA</a:t>
            </a:r>
          </a:p>
        </p:txBody>
      </p:sp>
      <p:cxnSp>
        <p:nvCxnSpPr>
          <p:cNvPr id="11" name="10 Conector recto de flecha"/>
          <p:cNvCxnSpPr>
            <a:stCxn id="8" idx="3"/>
            <a:endCxn id="4" idx="1"/>
          </p:cNvCxnSpPr>
          <p:nvPr/>
        </p:nvCxnSpPr>
        <p:spPr>
          <a:xfrm>
            <a:off x="3973801" y="1541964"/>
            <a:ext cx="71496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9" idx="3"/>
            <a:endCxn id="6" idx="1"/>
          </p:cNvCxnSpPr>
          <p:nvPr/>
        </p:nvCxnSpPr>
        <p:spPr>
          <a:xfrm>
            <a:off x="4274051" y="2502658"/>
            <a:ext cx="486149" cy="4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13 Tabla"/>
          <p:cNvGraphicFramePr>
            <a:graphicFrameLocks noGrp="1"/>
          </p:cNvGraphicFramePr>
          <p:nvPr/>
        </p:nvGraphicFramePr>
        <p:xfrm>
          <a:off x="1571604" y="3102298"/>
          <a:ext cx="6643734" cy="111252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949105"/>
                <a:gridCol w="5694629"/>
              </a:tblGrid>
              <a:tr h="370840">
                <a:tc>
                  <a:txBody>
                    <a:bodyPr/>
                    <a:lstStyle/>
                    <a:p>
                      <a:r>
                        <a:rPr lang="es-ES" dirty="0" smtClean="0"/>
                        <a:t>Z(x)</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c>
                  <a:txBody>
                    <a:bodyPr/>
                    <a:lstStyle/>
                    <a:p>
                      <a:r>
                        <a:rPr lang="es-ES" dirty="0" smtClean="0"/>
                        <a:t>Valor de la variable en un</a:t>
                      </a:r>
                      <a:r>
                        <a:rPr lang="es-ES" baseline="0" dirty="0" smtClean="0"/>
                        <a:t> punto x</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r>
              <a:tr h="370840">
                <a:tc>
                  <a:txBody>
                    <a:bodyPr/>
                    <a:lstStyle/>
                    <a:p>
                      <a:r>
                        <a:rPr lang="es-ES" dirty="0" smtClean="0"/>
                        <a:t>Z(</a:t>
                      </a:r>
                      <a:r>
                        <a:rPr lang="es-ES" dirty="0" err="1" smtClean="0"/>
                        <a:t>x+h</a:t>
                      </a:r>
                      <a:r>
                        <a:rPr lang="es-ES" dirty="0" smtClean="0"/>
                        <a:t>)</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c>
                  <a:txBody>
                    <a:bodyPr/>
                    <a:lstStyle/>
                    <a:p>
                      <a:r>
                        <a:rPr lang="es-ES" dirty="0" smtClean="0"/>
                        <a:t>Otro valor </a:t>
                      </a:r>
                      <a:r>
                        <a:rPr lang="es-ES" dirty="0" err="1" smtClean="0"/>
                        <a:t>muestral</a:t>
                      </a:r>
                      <a:r>
                        <a:rPr lang="es-ES" dirty="0" smtClean="0"/>
                        <a:t> separado por la distancia h</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r>
              <a:tr h="370840">
                <a:tc>
                  <a:txBody>
                    <a:bodyPr/>
                    <a:lstStyle/>
                    <a:p>
                      <a:r>
                        <a:rPr lang="es-ES" dirty="0" smtClean="0"/>
                        <a:t>n</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c>
                  <a:txBody>
                    <a:bodyPr/>
                    <a:lstStyle/>
                    <a:p>
                      <a:r>
                        <a:rPr lang="es-ES" dirty="0" smtClean="0"/>
                        <a:t>Número</a:t>
                      </a:r>
                      <a:r>
                        <a:rPr lang="es-ES" baseline="0" dirty="0" smtClean="0"/>
                        <a:t> de parejas separado por dicha distancia</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r>
            </a:tbl>
          </a:graphicData>
        </a:graphic>
      </p:graphicFrame>
      <p:sp>
        <p:nvSpPr>
          <p:cNvPr id="15" name="14 Rectángulo"/>
          <p:cNvSpPr/>
          <p:nvPr/>
        </p:nvSpPr>
        <p:spPr>
          <a:xfrm>
            <a:off x="2428860" y="4714884"/>
            <a:ext cx="4572000" cy="1323439"/>
          </a:xfrm>
          <a:prstGeom prst="rect">
            <a:avLst/>
          </a:prstGeom>
        </p:spPr>
        <p:txBody>
          <a:bodyPr>
            <a:spAutoFit/>
          </a:bodyPr>
          <a:lstStyle/>
          <a:p>
            <a:pPr algn="just"/>
            <a:r>
              <a:rPr lang="es-EC" sz="1600" dirty="0" smtClean="0"/>
              <a:t>“cuanto más cercanos se encuentran dos puntos (lugares), tanto menor es la diferencia de los valores de las variables, tanto mayor es por lo tanto la correlación espacial mutua; tanto menor es su varianza”</a:t>
            </a:r>
            <a:endParaRPr lang="es-E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PARÁMETROS DE UN SEMIVARIOGRAMA</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225282" name="Imagen 26"/>
          <p:cNvPicPr>
            <a:picLocks noChangeAspect="1" noChangeArrowheads="1"/>
          </p:cNvPicPr>
          <p:nvPr/>
        </p:nvPicPr>
        <p:blipFill>
          <a:blip r:embed="rId4"/>
          <a:srcRect/>
          <a:stretch>
            <a:fillRect/>
          </a:stretch>
        </p:blipFill>
        <p:spPr bwMode="auto">
          <a:xfrm>
            <a:off x="773932" y="1357298"/>
            <a:ext cx="8227224" cy="42148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MODELOS TEÓRICOS DE SEMIVARIANZA</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4" name="3 Rectángulo redondeado"/>
          <p:cNvSpPr/>
          <p:nvPr/>
        </p:nvSpPr>
        <p:spPr>
          <a:xfrm>
            <a:off x="1643042" y="1643050"/>
            <a:ext cx="214314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MODELO</a:t>
            </a:r>
          </a:p>
          <a:p>
            <a:pPr algn="ctr"/>
            <a:r>
              <a:rPr lang="es-ES" sz="1600" dirty="0" smtClean="0">
                <a:solidFill>
                  <a:schemeClr val="tx1"/>
                </a:solidFill>
              </a:rPr>
              <a:t>ESFÉRICO</a:t>
            </a:r>
          </a:p>
        </p:txBody>
      </p:sp>
      <p:sp>
        <p:nvSpPr>
          <p:cNvPr id="5" name="4 Rectángulo redondeado"/>
          <p:cNvSpPr/>
          <p:nvPr/>
        </p:nvSpPr>
        <p:spPr>
          <a:xfrm>
            <a:off x="1643042" y="3014666"/>
            <a:ext cx="214314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MODELO</a:t>
            </a:r>
          </a:p>
          <a:p>
            <a:pPr algn="ctr"/>
            <a:r>
              <a:rPr lang="es-ES" sz="1600" dirty="0" smtClean="0">
                <a:solidFill>
                  <a:schemeClr val="tx1"/>
                </a:solidFill>
              </a:rPr>
              <a:t>EXPONENCIAL</a:t>
            </a:r>
          </a:p>
        </p:txBody>
      </p:sp>
      <p:sp>
        <p:nvSpPr>
          <p:cNvPr id="6" name="5 Rectángulo redondeado"/>
          <p:cNvSpPr/>
          <p:nvPr/>
        </p:nvSpPr>
        <p:spPr>
          <a:xfrm>
            <a:off x="1643042" y="4300550"/>
            <a:ext cx="214314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MODELO</a:t>
            </a:r>
          </a:p>
          <a:p>
            <a:pPr algn="ctr"/>
            <a:r>
              <a:rPr lang="es-ES" sz="1600" dirty="0" smtClean="0">
                <a:solidFill>
                  <a:schemeClr val="tx1"/>
                </a:solidFill>
              </a:rPr>
              <a:t>GAUSSIANO</a:t>
            </a:r>
          </a:p>
        </p:txBody>
      </p:sp>
      <p:pic>
        <p:nvPicPr>
          <p:cNvPr id="22630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43438" y="3187390"/>
            <a:ext cx="2778820" cy="581026"/>
          </a:xfrm>
          <a:prstGeom prst="rect">
            <a:avLst/>
          </a:prstGeom>
          <a:noFill/>
          <a:ln w="9525">
            <a:noFill/>
            <a:miter lim="800000"/>
            <a:headEnd/>
            <a:tailEnd/>
          </a:ln>
        </p:spPr>
      </p:pic>
      <p:pic>
        <p:nvPicPr>
          <p:cNvPr id="226307"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00562" y="1670346"/>
            <a:ext cx="3465247" cy="857256"/>
          </a:xfrm>
          <a:prstGeom prst="rect">
            <a:avLst/>
          </a:prstGeom>
          <a:noFill/>
          <a:ln w="9525">
            <a:noFill/>
            <a:miter lim="800000"/>
            <a:headEnd/>
            <a:tailEnd/>
          </a:ln>
        </p:spPr>
      </p:pic>
      <p:pic>
        <p:nvPicPr>
          <p:cNvPr id="226308"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643438" y="4429132"/>
            <a:ext cx="2680947" cy="642942"/>
          </a:xfrm>
          <a:prstGeom prst="rect">
            <a:avLst/>
          </a:prstGeom>
          <a:noFill/>
          <a:ln w="9525">
            <a:noFill/>
            <a:miter lim="800000"/>
            <a:headEnd/>
            <a:tailEnd/>
          </a:ln>
        </p:spPr>
      </p:pic>
      <p:cxnSp>
        <p:nvCxnSpPr>
          <p:cNvPr id="11" name="10 Conector recto de flecha"/>
          <p:cNvCxnSpPr>
            <a:stCxn id="4" idx="3"/>
            <a:endCxn id="226307" idx="1"/>
          </p:cNvCxnSpPr>
          <p:nvPr/>
        </p:nvCxnSpPr>
        <p:spPr>
          <a:xfrm flipV="1">
            <a:off x="3786182" y="2098974"/>
            <a:ext cx="714380" cy="1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5" idx="3"/>
            <a:endCxn id="226306" idx="1"/>
          </p:cNvCxnSpPr>
          <p:nvPr/>
        </p:nvCxnSpPr>
        <p:spPr>
          <a:xfrm>
            <a:off x="3786182" y="3471866"/>
            <a:ext cx="857256" cy="6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6" idx="3"/>
            <a:endCxn id="226308" idx="1"/>
          </p:cNvCxnSpPr>
          <p:nvPr/>
        </p:nvCxnSpPr>
        <p:spPr>
          <a:xfrm flipV="1">
            <a:off x="3786182" y="4750603"/>
            <a:ext cx="857256" cy="7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MODELOS TEÓRICOS DE SEMIVARIANZA</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pic>
        <p:nvPicPr>
          <p:cNvPr id="227330" name="Imagen 23"/>
          <p:cNvPicPr>
            <a:picLocks noChangeAspect="1" noChangeArrowheads="1"/>
          </p:cNvPicPr>
          <p:nvPr/>
        </p:nvPicPr>
        <p:blipFill>
          <a:blip r:embed="rId4"/>
          <a:srcRect/>
          <a:stretch>
            <a:fillRect/>
          </a:stretch>
        </p:blipFill>
        <p:spPr bwMode="auto">
          <a:xfrm>
            <a:off x="1150204" y="1142984"/>
            <a:ext cx="7565200" cy="45005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357158" y="2500306"/>
            <a:ext cx="4686304" cy="1143000"/>
          </a:xfrm>
          <a:effectLst>
            <a:reflection blurRad="6350" stA="52000" endA="300" endPos="35000" dir="5400000" sy="-100000" algn="bl" rotWithShape="0"/>
          </a:effectLst>
        </p:spPr>
        <p:txBody>
          <a:bodyPr/>
          <a:lstStyle/>
          <a:p>
            <a:r>
              <a:rPr lang="es-ES" dirty="0" smtClean="0"/>
              <a:t>INTRODUCCIÓN</a:t>
            </a:r>
            <a:endParaRPr lang="es-ES" dirty="0"/>
          </a:p>
        </p:txBody>
      </p:sp>
      <p:pic>
        <p:nvPicPr>
          <p:cNvPr id="11" name="Picture 4" descr="http://repositorio.espe.edu.ec/retrieve/17562"/>
          <p:cNvPicPr>
            <a:picLocks noChangeAspect="1" noChangeArrowheads="1"/>
          </p:cNvPicPr>
          <p:nvPr/>
        </p:nvPicPr>
        <p:blipFill>
          <a:blip r:embed="rId2"/>
          <a:stretch>
            <a:fillRect/>
          </a:stretch>
        </p:blipFill>
        <p:spPr bwMode="auto">
          <a:xfrm>
            <a:off x="-71470" y="5882807"/>
            <a:ext cx="1143008" cy="1109788"/>
          </a:xfrm>
          <a:prstGeom prst="ellipse">
            <a:avLst/>
          </a:prstGeom>
          <a:ln>
            <a:noFill/>
          </a:ln>
          <a:effectLst>
            <a:softEdge rad="112500"/>
          </a:effectLst>
        </p:spPr>
      </p:pic>
      <p:pic>
        <p:nvPicPr>
          <p:cNvPr id="9" name="8 Imagen" descr="la foto.JPG"/>
          <p:cNvPicPr>
            <a:picLocks noChangeAspect="1"/>
          </p:cNvPicPr>
          <p:nvPr/>
        </p:nvPicPr>
        <p:blipFill>
          <a:blip r:embed="rId3"/>
          <a:srcRect l="26181" t="-1" r="24968" b="6976"/>
          <a:stretch>
            <a:fillRect/>
          </a:stretch>
        </p:blipFill>
        <p:spPr>
          <a:xfrm>
            <a:off x="4929190" y="785794"/>
            <a:ext cx="3214710" cy="4572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KRIGING</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5" name="4 Rectángulo redondeado"/>
          <p:cNvSpPr/>
          <p:nvPr/>
        </p:nvSpPr>
        <p:spPr>
          <a:xfrm>
            <a:off x="928662" y="1898308"/>
            <a:ext cx="2000264" cy="857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CONJUNTO</a:t>
            </a:r>
          </a:p>
          <a:p>
            <a:pPr algn="ctr"/>
            <a:r>
              <a:rPr lang="es-ES" sz="1600" dirty="0" smtClean="0">
                <a:solidFill>
                  <a:schemeClr val="tx1"/>
                </a:solidFill>
              </a:rPr>
              <a:t>MÉTODOS</a:t>
            </a:r>
          </a:p>
        </p:txBody>
      </p:sp>
      <p:sp>
        <p:nvSpPr>
          <p:cNvPr id="6" name="5 Rectángulo redondeado"/>
          <p:cNvSpPr/>
          <p:nvPr/>
        </p:nvSpPr>
        <p:spPr>
          <a:xfrm>
            <a:off x="3714744" y="1857364"/>
            <a:ext cx="1928826" cy="9286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PREDICCIÓN ESPACIAL</a:t>
            </a:r>
          </a:p>
        </p:txBody>
      </p:sp>
      <p:sp>
        <p:nvSpPr>
          <p:cNvPr id="7" name="6 Rectángulo redondeado"/>
          <p:cNvSpPr/>
          <p:nvPr/>
        </p:nvSpPr>
        <p:spPr>
          <a:xfrm>
            <a:off x="6286512" y="1857364"/>
            <a:ext cx="2357454" cy="9286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MINIMIZAN ERROR CUADRÁTICO MEDIO </a:t>
            </a:r>
          </a:p>
        </p:txBody>
      </p:sp>
      <p:cxnSp>
        <p:nvCxnSpPr>
          <p:cNvPr id="8" name="7 Conector recto de flecha"/>
          <p:cNvCxnSpPr>
            <a:stCxn id="5" idx="3"/>
            <a:endCxn id="6" idx="1"/>
          </p:cNvCxnSpPr>
          <p:nvPr/>
        </p:nvCxnSpPr>
        <p:spPr>
          <a:xfrm flipV="1">
            <a:off x="2928926" y="2321711"/>
            <a:ext cx="785818" cy="5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6" idx="3"/>
            <a:endCxn id="7" idx="1"/>
          </p:cNvCxnSpPr>
          <p:nvPr/>
        </p:nvCxnSpPr>
        <p:spPr>
          <a:xfrm>
            <a:off x="5643570" y="232171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214546" y="3714752"/>
            <a:ext cx="2108269" cy="646331"/>
          </a:xfrm>
          <a:prstGeom prst="rect">
            <a:avLst/>
          </a:prstGeom>
          <a:noFill/>
        </p:spPr>
        <p:txBody>
          <a:bodyPr wrap="none" rtlCol="0">
            <a:spAutoFit/>
          </a:bodyPr>
          <a:lstStyle/>
          <a:p>
            <a:r>
              <a:rPr lang="es-ES" dirty="0" smtClean="0"/>
              <a:t>Tipos de </a:t>
            </a:r>
            <a:r>
              <a:rPr lang="es-ES" dirty="0" err="1" smtClean="0"/>
              <a:t>Kriging</a:t>
            </a:r>
            <a:r>
              <a:rPr lang="es-ES" dirty="0" smtClean="0"/>
              <a:t> </a:t>
            </a:r>
          </a:p>
          <a:p>
            <a:pPr algn="ctr"/>
            <a:r>
              <a:rPr lang="es-ES" dirty="0" smtClean="0"/>
              <a:t>lineal</a:t>
            </a:r>
          </a:p>
        </p:txBody>
      </p:sp>
      <p:sp>
        <p:nvSpPr>
          <p:cNvPr id="14" name="13 Abrir llave"/>
          <p:cNvSpPr/>
          <p:nvPr/>
        </p:nvSpPr>
        <p:spPr>
          <a:xfrm>
            <a:off x="4357686" y="3357562"/>
            <a:ext cx="285752" cy="12144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4572000" y="3505802"/>
            <a:ext cx="1601721" cy="923330"/>
          </a:xfrm>
          <a:prstGeom prst="rect">
            <a:avLst/>
          </a:prstGeom>
          <a:noFill/>
        </p:spPr>
        <p:txBody>
          <a:bodyPr wrap="none" rtlCol="0">
            <a:spAutoFit/>
          </a:bodyPr>
          <a:lstStyle/>
          <a:p>
            <a:r>
              <a:rPr lang="es-ES" dirty="0" smtClean="0"/>
              <a:t>-SIMPLE</a:t>
            </a:r>
          </a:p>
          <a:p>
            <a:r>
              <a:rPr lang="es-ES" dirty="0" smtClean="0"/>
              <a:t>-ORDINARIO</a:t>
            </a:r>
          </a:p>
          <a:p>
            <a:r>
              <a:rPr lang="es-ES" dirty="0" smtClean="0"/>
              <a:t>-UNIVERSAL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KRIGING ORDINARIO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graphicFrame>
        <p:nvGraphicFramePr>
          <p:cNvPr id="6" name="5 Tabla"/>
          <p:cNvGraphicFramePr>
            <a:graphicFrameLocks noGrp="1"/>
          </p:cNvGraphicFramePr>
          <p:nvPr/>
        </p:nvGraphicFramePr>
        <p:xfrm>
          <a:off x="1500166" y="1760531"/>
          <a:ext cx="6500858" cy="736600"/>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2906266"/>
                <a:gridCol w="3594592"/>
              </a:tblGrid>
              <a:tr h="299402">
                <a:tc>
                  <a:txBody>
                    <a:bodyPr/>
                    <a:lstStyle/>
                    <a:p>
                      <a:pPr algn="ctr"/>
                      <a:r>
                        <a:rPr lang="es-EC" i="1" dirty="0" smtClean="0"/>
                        <a:t>Xi</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c>
                  <a:txBody>
                    <a:bodyPr/>
                    <a:lstStyle/>
                    <a:p>
                      <a:r>
                        <a:rPr lang="es-EC" dirty="0" smtClean="0"/>
                        <a:t>Punto</a:t>
                      </a:r>
                      <a:r>
                        <a:rPr lang="es-EC" baseline="0" dirty="0" smtClean="0"/>
                        <a:t>s en la región de estudio </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r>
              <a:tr h="370840">
                <a:tc>
                  <a:txBody>
                    <a:bodyPr/>
                    <a:lstStyle/>
                    <a:p>
                      <a:r>
                        <a:rPr lang="es-EC" i="1" dirty="0" smtClean="0"/>
                        <a:t>Z(x</a:t>
                      </a:r>
                      <a:r>
                        <a:rPr lang="es-EC" i="1" baseline="-25000" dirty="0" smtClean="0"/>
                        <a:t>1</a:t>
                      </a:r>
                      <a:r>
                        <a:rPr lang="es-EC" i="1" dirty="0" smtClean="0"/>
                        <a:t>),Z(x</a:t>
                      </a:r>
                      <a:r>
                        <a:rPr lang="es-EC" i="1" baseline="-25000" dirty="0" smtClean="0"/>
                        <a:t>2</a:t>
                      </a:r>
                      <a:r>
                        <a:rPr lang="es-EC" i="1" dirty="0" smtClean="0"/>
                        <a:t>),Z(x</a:t>
                      </a:r>
                      <a:r>
                        <a:rPr lang="es-EC" i="1" baseline="-25000" dirty="0" smtClean="0"/>
                        <a:t>3</a:t>
                      </a:r>
                      <a:r>
                        <a:rPr lang="es-EC" i="1" dirty="0" smtClean="0"/>
                        <a:t>)...Z(</a:t>
                      </a:r>
                      <a:r>
                        <a:rPr lang="es-EC" i="1" dirty="0" err="1" smtClean="0"/>
                        <a:t>x</a:t>
                      </a:r>
                      <a:r>
                        <a:rPr lang="es-EC" i="1" baseline="-25000" dirty="0" err="1" smtClean="0"/>
                        <a:t>n</a:t>
                      </a:r>
                      <a:r>
                        <a:rPr lang="es-EC" i="1" dirty="0" smtClean="0"/>
                        <a:t>)</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c>
                  <a:txBody>
                    <a:bodyPr/>
                    <a:lstStyle/>
                    <a:p>
                      <a:r>
                        <a:rPr lang="es-ES" dirty="0" smtClean="0"/>
                        <a:t>Realizaciones de variables</a:t>
                      </a:r>
                      <a:endParaRPr lang="es-E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tcPr>
                </a:tc>
              </a:tr>
            </a:tbl>
          </a:graphicData>
        </a:graphic>
      </p:graphicFrame>
      <p:pic>
        <p:nvPicPr>
          <p:cNvPr id="19865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42453" y="4354519"/>
            <a:ext cx="1415365" cy="503241"/>
          </a:xfrm>
          <a:prstGeom prst="rect">
            <a:avLst/>
          </a:prstGeom>
          <a:noFill/>
          <a:ln w="9525">
            <a:solidFill>
              <a:schemeClr val="tx1"/>
            </a:solidFill>
            <a:miter lim="800000"/>
            <a:headEnd/>
            <a:tailEnd/>
          </a:ln>
        </p:spPr>
      </p:pic>
      <p:pic>
        <p:nvPicPr>
          <p:cNvPr id="198668" name="Picture 12"/>
          <p:cNvPicPr>
            <a:picLocks noChangeAspect="1" noChangeArrowheads="1"/>
          </p:cNvPicPr>
          <p:nvPr/>
        </p:nvPicPr>
        <p:blipFill>
          <a:blip r:embed="rId5"/>
          <a:srcRect l="45312" t="36875" r="28906" b="53750"/>
          <a:stretch>
            <a:fillRect/>
          </a:stretch>
        </p:blipFill>
        <p:spPr bwMode="auto">
          <a:xfrm>
            <a:off x="2214546" y="2857497"/>
            <a:ext cx="5314681" cy="120788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20" y="2714620"/>
            <a:ext cx="4972056" cy="1143000"/>
          </a:xfrm>
        </p:spPr>
        <p:txBody>
          <a:bodyPr>
            <a:normAutofit fontScale="90000"/>
          </a:bodyPr>
          <a:lstStyle/>
          <a:p>
            <a:r>
              <a:rPr lang="es-ES" dirty="0" smtClean="0"/>
              <a:t>MEDICION DE RUIDO</a:t>
            </a:r>
            <a:br>
              <a:rPr lang="es-ES" dirty="0" smtClean="0"/>
            </a:br>
            <a:r>
              <a:rPr lang="es-ES" dirty="0" smtClean="0"/>
              <a:t>EN LAS ZONAS DE </a:t>
            </a:r>
            <a:br>
              <a:rPr lang="es-ES" dirty="0" smtClean="0"/>
            </a:br>
            <a:r>
              <a:rPr lang="es-ES" dirty="0" smtClean="0"/>
              <a:t>ESTUDIO</a:t>
            </a:r>
            <a:endParaRPr lang="es-ES" dirty="0"/>
          </a:p>
        </p:txBody>
      </p:sp>
      <p:pic>
        <p:nvPicPr>
          <p:cNvPr id="5" name="4 Imagen" descr="Photo 1 (1).jpg"/>
          <p:cNvPicPr>
            <a:picLocks noChangeAspect="1"/>
          </p:cNvPicPr>
          <p:nvPr/>
        </p:nvPicPr>
        <p:blipFill>
          <a:blip r:embed="rId2"/>
          <a:stretch>
            <a:fillRect/>
          </a:stretch>
        </p:blipFill>
        <p:spPr>
          <a:xfrm>
            <a:off x="5500694" y="785794"/>
            <a:ext cx="2914653" cy="457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03648" y="1291405"/>
            <a:ext cx="7241552" cy="4694078"/>
          </a:xfrm>
          <a:prstGeom prst="rect">
            <a:avLst/>
          </a:prstGeom>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ZONA DE ESTUDIO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21" name="6 Título"/>
          <p:cNvSpPr txBox="1">
            <a:spLocks/>
          </p:cNvSpPr>
          <p:nvPr/>
        </p:nvSpPr>
        <p:spPr>
          <a:xfrm>
            <a:off x="2780184" y="836712"/>
            <a:ext cx="388843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b="1" i="1" dirty="0" smtClean="0">
                <a:solidFill>
                  <a:schemeClr val="tx2"/>
                </a:solidFill>
                <a:effectLst>
                  <a:outerShdw blurRad="31750" dist="25400" dir="5400000" algn="tl" rotWithShape="0">
                    <a:srgbClr val="000000">
                      <a:alpha val="25000"/>
                    </a:srgbClr>
                  </a:outerShdw>
                </a:effectLst>
                <a:latin typeface="+mj-lt"/>
                <a:ea typeface="+mj-ea"/>
                <a:cs typeface="+mj-cs"/>
              </a:rPr>
              <a:t>PARROQUIA DE SAN RAFAEL</a:t>
            </a:r>
            <a:endParaRPr kumimoji="0" lang="es-ES" sz="2000" b="1"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3" name="22 Rectángulo redondeado"/>
          <p:cNvSpPr/>
          <p:nvPr/>
        </p:nvSpPr>
        <p:spPr>
          <a:xfrm>
            <a:off x="1080253" y="2204864"/>
            <a:ext cx="2000264" cy="6483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EXTENSIÓN 2,35 km²</a:t>
            </a:r>
          </a:p>
        </p:txBody>
      </p:sp>
      <p:sp>
        <p:nvSpPr>
          <p:cNvPr id="2" name="1 Flecha derecha"/>
          <p:cNvSpPr/>
          <p:nvPr/>
        </p:nvSpPr>
        <p:spPr>
          <a:xfrm>
            <a:off x="5652120" y="3428690"/>
            <a:ext cx="71169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0" name="9 Flecha derecha"/>
          <p:cNvSpPr/>
          <p:nvPr/>
        </p:nvSpPr>
        <p:spPr>
          <a:xfrm rot="5400000" flipH="1">
            <a:off x="2573078" y="2381984"/>
            <a:ext cx="510401"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1" name="10 Rectángulo redondeado"/>
          <p:cNvSpPr/>
          <p:nvPr/>
        </p:nvSpPr>
        <p:spPr>
          <a:xfrm>
            <a:off x="6363816" y="3353392"/>
            <a:ext cx="1144147"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QUITO</a:t>
            </a:r>
          </a:p>
        </p:txBody>
      </p:sp>
      <p:sp>
        <p:nvSpPr>
          <p:cNvPr id="12" name="11 Rectángulo redondeado"/>
          <p:cNvSpPr/>
          <p:nvPr/>
        </p:nvSpPr>
        <p:spPr>
          <a:xfrm>
            <a:off x="2275725" y="1760163"/>
            <a:ext cx="1144147"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QUITO</a:t>
            </a:r>
          </a:p>
        </p:txBody>
      </p:sp>
      <p:sp>
        <p:nvSpPr>
          <p:cNvPr id="14" name="13 Flecha derecha"/>
          <p:cNvSpPr/>
          <p:nvPr/>
        </p:nvSpPr>
        <p:spPr>
          <a:xfrm flipH="1">
            <a:off x="2847798" y="3936036"/>
            <a:ext cx="605337"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5" name="14 Rectángulo redondeado"/>
          <p:cNvSpPr/>
          <p:nvPr/>
        </p:nvSpPr>
        <p:spPr>
          <a:xfrm>
            <a:off x="1403649" y="3860738"/>
            <a:ext cx="144880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SAN PEDRO DE TABOADA</a:t>
            </a:r>
          </a:p>
        </p:txBody>
      </p:sp>
      <p:sp>
        <p:nvSpPr>
          <p:cNvPr id="16" name="15 Flecha derecha"/>
          <p:cNvSpPr/>
          <p:nvPr/>
        </p:nvSpPr>
        <p:spPr>
          <a:xfrm rot="16200000" flipH="1">
            <a:off x="4738299" y="5301208"/>
            <a:ext cx="605337"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7" name="16 Rectángulo redondeado"/>
          <p:cNvSpPr/>
          <p:nvPr/>
        </p:nvSpPr>
        <p:spPr>
          <a:xfrm>
            <a:off x="4324912" y="5877272"/>
            <a:ext cx="144880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SANGOLQUÍ</a:t>
            </a:r>
          </a:p>
        </p:txBody>
      </p:sp>
      <p:sp>
        <p:nvSpPr>
          <p:cNvPr id="18" name="17 Rectángulo redondeado"/>
          <p:cNvSpPr/>
          <p:nvPr/>
        </p:nvSpPr>
        <p:spPr>
          <a:xfrm>
            <a:off x="4256860" y="1817500"/>
            <a:ext cx="2000264" cy="7747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ZONA COMERCIAL </a:t>
            </a:r>
          </a:p>
          <a:p>
            <a:pPr algn="ctr"/>
            <a:r>
              <a:rPr lang="es-ES" sz="1400" dirty="0" smtClean="0">
                <a:solidFill>
                  <a:schemeClr val="tx1"/>
                </a:solidFill>
              </a:rPr>
              <a:t>ZONA RESIDENCIAL MIXTA</a:t>
            </a:r>
          </a:p>
        </p:txBody>
      </p:sp>
      <p:sp>
        <p:nvSpPr>
          <p:cNvPr id="19" name="18 Rectángulo redondeado"/>
          <p:cNvSpPr/>
          <p:nvPr/>
        </p:nvSpPr>
        <p:spPr>
          <a:xfrm>
            <a:off x="5528665" y="3087438"/>
            <a:ext cx="3003775" cy="7747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PRINCIPALES ACTVIDADES COMERCIALES Y BANCARIAS DEL VALLE DE LOS CHILLOS</a:t>
            </a:r>
          </a:p>
        </p:txBody>
      </p:sp>
      <p:sp>
        <p:nvSpPr>
          <p:cNvPr id="20" name="19 Rectángulo redondeado"/>
          <p:cNvSpPr/>
          <p:nvPr/>
        </p:nvSpPr>
        <p:spPr>
          <a:xfrm>
            <a:off x="1275162" y="2204864"/>
            <a:ext cx="1280614"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AVENIDAS</a:t>
            </a:r>
          </a:p>
        </p:txBody>
      </p:sp>
      <p:sp>
        <p:nvSpPr>
          <p:cNvPr id="25" name="24 Rectángulo redondeado"/>
          <p:cNvSpPr/>
          <p:nvPr/>
        </p:nvSpPr>
        <p:spPr>
          <a:xfrm>
            <a:off x="1080253" y="2939108"/>
            <a:ext cx="1604009"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GRAL. RUMIÑAHUI</a:t>
            </a:r>
          </a:p>
        </p:txBody>
      </p:sp>
      <p:sp>
        <p:nvSpPr>
          <p:cNvPr id="26" name="25 Rectángulo redondeado"/>
          <p:cNvSpPr/>
          <p:nvPr/>
        </p:nvSpPr>
        <p:spPr>
          <a:xfrm>
            <a:off x="1080253" y="3595564"/>
            <a:ext cx="1604009" cy="6975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GRAL. CÓRDOVA GALARZA</a:t>
            </a:r>
          </a:p>
        </p:txBody>
      </p:sp>
      <p:sp>
        <p:nvSpPr>
          <p:cNvPr id="27" name="26 Rectángulo redondeado"/>
          <p:cNvSpPr/>
          <p:nvPr/>
        </p:nvSpPr>
        <p:spPr>
          <a:xfrm>
            <a:off x="1080253" y="4389591"/>
            <a:ext cx="1604009" cy="6975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TRAMO AV. ILALO</a:t>
            </a:r>
          </a:p>
        </p:txBody>
      </p:sp>
      <p:sp>
        <p:nvSpPr>
          <p:cNvPr id="22" name="21 Rectángulo redondeado"/>
          <p:cNvSpPr/>
          <p:nvPr/>
        </p:nvSpPr>
        <p:spPr>
          <a:xfrm>
            <a:off x="6840096" y="3975712"/>
            <a:ext cx="2000264" cy="6483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CONSTRUCCIÓN DE CENTROS COMERCIALES</a:t>
            </a:r>
          </a:p>
        </p:txBody>
      </p:sp>
    </p:spTree>
    <p:extLst>
      <p:ext uri="{BB962C8B-B14F-4D97-AF65-F5344CB8AC3E}">
        <p14:creationId xmlns:p14="http://schemas.microsoft.com/office/powerpoint/2010/main" xmlns="" val="32893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53" presetClass="entr" presetSubtype="16"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9" grpId="0" animBg="1"/>
      <p:bldP spid="20" grpId="0" animBg="1"/>
      <p:bldP spid="25" grpId="0" animBg="1"/>
      <p:bldP spid="26" grpId="0" animBg="1"/>
      <p:bldP spid="27"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03648" y="1291405"/>
            <a:ext cx="7241552" cy="4694078"/>
          </a:xfrm>
          <a:prstGeom prst="rect">
            <a:avLst/>
          </a:prstGeom>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ZONA DE ESTUDIO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21" name="6 Título"/>
          <p:cNvSpPr txBox="1">
            <a:spLocks/>
          </p:cNvSpPr>
          <p:nvPr/>
        </p:nvSpPr>
        <p:spPr>
          <a:xfrm>
            <a:off x="2780184" y="836712"/>
            <a:ext cx="388843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b="1" i="1" dirty="0" smtClean="0">
                <a:solidFill>
                  <a:schemeClr val="tx2"/>
                </a:solidFill>
                <a:effectLst>
                  <a:outerShdw blurRad="31750" dist="25400" dir="5400000" algn="tl" rotWithShape="0">
                    <a:srgbClr val="000000">
                      <a:alpha val="25000"/>
                    </a:srgbClr>
                  </a:outerShdw>
                </a:effectLst>
                <a:latin typeface="+mj-lt"/>
                <a:ea typeface="+mj-ea"/>
                <a:cs typeface="+mj-cs"/>
              </a:rPr>
              <a:t>PARROQUIA DE SAN RAFAEL</a:t>
            </a:r>
            <a:endParaRPr kumimoji="0" lang="es-ES" sz="2000" b="1"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2" name="21 Rectángulo redondeado"/>
          <p:cNvSpPr/>
          <p:nvPr/>
        </p:nvSpPr>
        <p:spPr>
          <a:xfrm>
            <a:off x="4211960" y="1772816"/>
            <a:ext cx="3130457" cy="6975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CONCENTRA LA MAYOR CANTIDAD DE TRÁFICO VEHICULAR</a:t>
            </a:r>
          </a:p>
        </p:txBody>
      </p:sp>
      <p:sp>
        <p:nvSpPr>
          <p:cNvPr id="24" name="23 Rectángulo redondeado"/>
          <p:cNvSpPr/>
          <p:nvPr/>
        </p:nvSpPr>
        <p:spPr>
          <a:xfrm>
            <a:off x="5350352" y="2731468"/>
            <a:ext cx="2317992" cy="6975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DIURNO Y NOCTURNO</a:t>
            </a:r>
          </a:p>
        </p:txBody>
      </p:sp>
      <p:sp>
        <p:nvSpPr>
          <p:cNvPr id="28" name="27 Rectángulo redondeado"/>
          <p:cNvSpPr/>
          <p:nvPr/>
        </p:nvSpPr>
        <p:spPr>
          <a:xfrm>
            <a:off x="885856" y="2190376"/>
            <a:ext cx="2317992" cy="5905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AV. GRAL. RUMIÑAHUI</a:t>
            </a:r>
          </a:p>
        </p:txBody>
      </p:sp>
      <p:cxnSp>
        <p:nvCxnSpPr>
          <p:cNvPr id="6" name="5 Conector recto de flecha"/>
          <p:cNvCxnSpPr/>
          <p:nvPr/>
        </p:nvCxnSpPr>
        <p:spPr>
          <a:xfrm flipV="1">
            <a:off x="3203848" y="2436192"/>
            <a:ext cx="490320" cy="3415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28 Rectángulo redondeado"/>
          <p:cNvSpPr/>
          <p:nvPr/>
        </p:nvSpPr>
        <p:spPr>
          <a:xfrm>
            <a:off x="885856" y="2910456"/>
            <a:ext cx="2317992" cy="5905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UN EL VALLE DE LOS CHILOS CON EL D.M.Q</a:t>
            </a:r>
          </a:p>
        </p:txBody>
      </p:sp>
      <p:sp>
        <p:nvSpPr>
          <p:cNvPr id="30" name="29 Rectángulo redondeado"/>
          <p:cNvSpPr/>
          <p:nvPr/>
        </p:nvSpPr>
        <p:spPr>
          <a:xfrm>
            <a:off x="885856" y="4149080"/>
            <a:ext cx="2317992" cy="1152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PASO OBLIGADO: TRABAJO, ESTUDIAN, ESPARCIMIENTO Y TURISMO</a:t>
            </a:r>
          </a:p>
        </p:txBody>
      </p:sp>
    </p:spTree>
    <p:extLst>
      <p:ext uri="{BB962C8B-B14F-4D97-AF65-F5344CB8AC3E}">
        <p14:creationId xmlns:p14="http://schemas.microsoft.com/office/powerpoint/2010/main" xmlns="" val="214696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60719" y="1623836"/>
            <a:ext cx="5814159" cy="4822170"/>
          </a:xfrm>
          <a:prstGeom prst="rect">
            <a:avLst/>
          </a:prstGeom>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ZONA DE ESTUDIO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21" name="6 Título"/>
          <p:cNvSpPr txBox="1">
            <a:spLocks/>
          </p:cNvSpPr>
          <p:nvPr/>
        </p:nvSpPr>
        <p:spPr>
          <a:xfrm>
            <a:off x="2780184" y="836712"/>
            <a:ext cx="388843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b="1" i="1" dirty="0" smtClean="0">
                <a:solidFill>
                  <a:schemeClr val="tx2"/>
                </a:solidFill>
                <a:effectLst>
                  <a:outerShdw blurRad="31750" dist="25400" dir="5400000" algn="tl" rotWithShape="0">
                    <a:srgbClr val="000000">
                      <a:alpha val="25000"/>
                    </a:srgbClr>
                  </a:outerShdw>
                </a:effectLst>
                <a:latin typeface="+mj-lt"/>
                <a:ea typeface="+mj-ea"/>
                <a:cs typeface="+mj-cs"/>
              </a:rPr>
              <a:t>PARROQUIA DE SANGOLQUI</a:t>
            </a:r>
            <a:endParaRPr kumimoji="0" lang="es-ES" sz="2000" b="1"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 name="1 Flecha derecha"/>
          <p:cNvSpPr/>
          <p:nvPr/>
        </p:nvSpPr>
        <p:spPr>
          <a:xfrm>
            <a:off x="6549313" y="3212666"/>
            <a:ext cx="71169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0" name="9 Flecha derecha"/>
          <p:cNvSpPr/>
          <p:nvPr/>
        </p:nvSpPr>
        <p:spPr>
          <a:xfrm rot="5400000" flipH="1">
            <a:off x="6414215" y="2250573"/>
            <a:ext cx="510401"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1" name="10 Rectángulo redondeado"/>
          <p:cNvSpPr/>
          <p:nvPr/>
        </p:nvSpPr>
        <p:spPr>
          <a:xfrm>
            <a:off x="7261009" y="3137368"/>
            <a:ext cx="1144147"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QUITO</a:t>
            </a:r>
          </a:p>
        </p:txBody>
      </p:sp>
      <p:sp>
        <p:nvSpPr>
          <p:cNvPr id="12" name="11 Rectángulo redondeado"/>
          <p:cNvSpPr/>
          <p:nvPr/>
        </p:nvSpPr>
        <p:spPr>
          <a:xfrm>
            <a:off x="6116862" y="1628752"/>
            <a:ext cx="1144147"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SAN RAFAEL</a:t>
            </a:r>
          </a:p>
        </p:txBody>
      </p:sp>
      <p:sp>
        <p:nvSpPr>
          <p:cNvPr id="14" name="13 Flecha derecha"/>
          <p:cNvSpPr/>
          <p:nvPr/>
        </p:nvSpPr>
        <p:spPr>
          <a:xfrm flipH="1">
            <a:off x="2903958" y="4221088"/>
            <a:ext cx="605337"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5" name="14 Rectángulo redondeado"/>
          <p:cNvSpPr/>
          <p:nvPr/>
        </p:nvSpPr>
        <p:spPr>
          <a:xfrm>
            <a:off x="1691679" y="4145790"/>
            <a:ext cx="1216929" cy="50734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QUITO</a:t>
            </a:r>
          </a:p>
        </p:txBody>
      </p:sp>
      <p:sp>
        <p:nvSpPr>
          <p:cNvPr id="16" name="15 Flecha derecha"/>
          <p:cNvSpPr/>
          <p:nvPr/>
        </p:nvSpPr>
        <p:spPr>
          <a:xfrm rot="16200000" flipH="1">
            <a:off x="6818517" y="5459861"/>
            <a:ext cx="605337"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17" name="16 Rectángulo redondeado"/>
          <p:cNvSpPr/>
          <p:nvPr/>
        </p:nvSpPr>
        <p:spPr>
          <a:xfrm>
            <a:off x="6405130" y="6035925"/>
            <a:ext cx="144880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COTOGCHOA</a:t>
            </a:r>
          </a:p>
        </p:txBody>
      </p:sp>
      <p:sp>
        <p:nvSpPr>
          <p:cNvPr id="24" name="23 Flecha derecha"/>
          <p:cNvSpPr/>
          <p:nvPr/>
        </p:nvSpPr>
        <p:spPr>
          <a:xfrm rot="5400000" flipH="1">
            <a:off x="2814714" y="2600589"/>
            <a:ext cx="510401"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28" name="27 Rectángulo redondeado"/>
          <p:cNvSpPr/>
          <p:nvPr/>
        </p:nvSpPr>
        <p:spPr>
          <a:xfrm>
            <a:off x="2339752" y="1931736"/>
            <a:ext cx="1537781"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SAN PEDRO DE TABOADA</a:t>
            </a:r>
          </a:p>
        </p:txBody>
      </p:sp>
      <p:sp>
        <p:nvSpPr>
          <p:cNvPr id="29" name="28 Flecha derecha"/>
          <p:cNvSpPr/>
          <p:nvPr/>
        </p:nvSpPr>
        <p:spPr>
          <a:xfrm rot="16200000" flipH="1">
            <a:off x="4168519" y="5459861"/>
            <a:ext cx="605337"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
        <p:nvSpPr>
          <p:cNvPr id="30" name="29 Rectángulo redondeado"/>
          <p:cNvSpPr/>
          <p:nvPr/>
        </p:nvSpPr>
        <p:spPr>
          <a:xfrm>
            <a:off x="3755132" y="6035925"/>
            <a:ext cx="144880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RUMIPAMBA</a:t>
            </a:r>
          </a:p>
        </p:txBody>
      </p:sp>
      <p:sp>
        <p:nvSpPr>
          <p:cNvPr id="31" name="30 Rectángulo redondeado"/>
          <p:cNvSpPr/>
          <p:nvPr/>
        </p:nvSpPr>
        <p:spPr>
          <a:xfrm>
            <a:off x="1175173" y="3212666"/>
            <a:ext cx="2000264" cy="6483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EXTENSIÓN 50 km²</a:t>
            </a:r>
          </a:p>
        </p:txBody>
      </p:sp>
      <p:sp>
        <p:nvSpPr>
          <p:cNvPr id="32" name="31 Rectángulo redondeado"/>
          <p:cNvSpPr/>
          <p:nvPr/>
        </p:nvSpPr>
        <p:spPr>
          <a:xfrm>
            <a:off x="1528290" y="2630022"/>
            <a:ext cx="1543705"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EN EL CENTRO HISTÓRICO</a:t>
            </a:r>
          </a:p>
        </p:txBody>
      </p:sp>
      <p:sp>
        <p:nvSpPr>
          <p:cNvPr id="33" name="32 Rectángulo redondeado"/>
          <p:cNvSpPr/>
          <p:nvPr/>
        </p:nvSpPr>
        <p:spPr>
          <a:xfrm>
            <a:off x="1282108" y="3299420"/>
            <a:ext cx="2143005"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INFRAESTRUCTURA ADMINISTRATIVA</a:t>
            </a:r>
          </a:p>
        </p:txBody>
      </p:sp>
      <p:pic>
        <p:nvPicPr>
          <p:cNvPr id="8" name="7 Imagen"/>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02249" y="4022182"/>
            <a:ext cx="914400" cy="1076325"/>
          </a:xfrm>
          <a:prstGeom prst="rect">
            <a:avLst/>
          </a:prstGeom>
        </p:spPr>
      </p:pic>
      <p:sp>
        <p:nvSpPr>
          <p:cNvPr id="36" name="35 Rectángulo redondeado"/>
          <p:cNvSpPr/>
          <p:nvPr/>
        </p:nvSpPr>
        <p:spPr>
          <a:xfrm>
            <a:off x="1175173" y="3278366"/>
            <a:ext cx="2143005"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MERCADO</a:t>
            </a:r>
          </a:p>
        </p:txBody>
      </p:sp>
      <p:pic>
        <p:nvPicPr>
          <p:cNvPr id="38" name="37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38401" y="4031454"/>
            <a:ext cx="1691680" cy="1106359"/>
          </a:xfrm>
          <a:prstGeom prst="rect">
            <a:avLst/>
          </a:prstGeom>
        </p:spPr>
      </p:pic>
      <p:sp>
        <p:nvSpPr>
          <p:cNvPr id="39" name="38 Rectángulo redondeado"/>
          <p:cNvSpPr/>
          <p:nvPr/>
        </p:nvSpPr>
        <p:spPr>
          <a:xfrm>
            <a:off x="1228640" y="3315376"/>
            <a:ext cx="2143005"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CENTROS DE EDUCACIÓN</a:t>
            </a:r>
          </a:p>
        </p:txBody>
      </p:sp>
    </p:spTree>
    <p:extLst>
      <p:ext uri="{BB962C8B-B14F-4D97-AF65-F5344CB8AC3E}">
        <p14:creationId xmlns:p14="http://schemas.microsoft.com/office/powerpoint/2010/main" xmlns="" val="16035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
                                        </p:tgtEl>
                                      </p:cBhvr>
                                    </p:animEffect>
                                    <p:set>
                                      <p:cBhvr>
                                        <p:cTn id="81" dur="1" fill="hold">
                                          <p:stCondLst>
                                            <p:cond delay="499"/>
                                          </p:stCondLst>
                                        </p:cTn>
                                        <p:tgtEl>
                                          <p:spTgt spid="2"/>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33"/>
                                        </p:tgtEl>
                                      </p:cBhvr>
                                    </p:animEffect>
                                    <p:set>
                                      <p:cBhvr>
                                        <p:cTn id="99" dur="1" fill="hold">
                                          <p:stCondLst>
                                            <p:cond delay="499"/>
                                          </p:stCondLst>
                                        </p:cTn>
                                        <p:tgtEl>
                                          <p:spTgt spid="3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36"/>
                                        </p:tgtEl>
                                      </p:cBhvr>
                                    </p:animEffect>
                                    <p:set>
                                      <p:cBhvr>
                                        <p:cTn id="113" dur="1" fill="hold">
                                          <p:stCondLst>
                                            <p:cond delay="499"/>
                                          </p:stCondLst>
                                        </p:cTn>
                                        <p:tgtEl>
                                          <p:spTgt spid="3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8"/>
                                        </p:tgtEl>
                                      </p:cBhvr>
                                    </p:animEffect>
                                    <p:set>
                                      <p:cBhvr>
                                        <p:cTn id="116" dur="1" fill="hold">
                                          <p:stCondLst>
                                            <p:cond delay="499"/>
                                          </p:stCondLst>
                                        </p:cTn>
                                        <p:tgtEl>
                                          <p:spTgt spid="3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24" grpId="0" animBg="1"/>
      <p:bldP spid="24" grpId="1" animBg="1"/>
      <p:bldP spid="28" grpId="0" animBg="1"/>
      <p:bldP spid="28" grpId="1" animBg="1"/>
      <p:bldP spid="29" grpId="0" animBg="1"/>
      <p:bldP spid="29" grpId="1" animBg="1"/>
      <p:bldP spid="30" grpId="0" animBg="1"/>
      <p:bldP spid="30" grpId="1" animBg="1"/>
      <p:bldP spid="31" grpId="0" animBg="1"/>
      <p:bldP spid="31" grpId="1" animBg="1"/>
      <p:bldP spid="32" grpId="0" animBg="1"/>
      <p:bldP spid="33" grpId="0" animBg="1"/>
      <p:bldP spid="33" grpId="1" animBg="1"/>
      <p:bldP spid="36" grpId="0" animBg="1"/>
      <p:bldP spid="36" grpId="1"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60719" y="1623836"/>
            <a:ext cx="5814159" cy="4822170"/>
          </a:xfrm>
          <a:prstGeom prst="rect">
            <a:avLst/>
          </a:prstGeom>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ZONA DE ESTUDIO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21" name="6 Título"/>
          <p:cNvSpPr txBox="1">
            <a:spLocks/>
          </p:cNvSpPr>
          <p:nvPr/>
        </p:nvSpPr>
        <p:spPr>
          <a:xfrm>
            <a:off x="2780184" y="836712"/>
            <a:ext cx="388843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b="1" i="1" dirty="0" smtClean="0">
                <a:solidFill>
                  <a:schemeClr val="tx2"/>
                </a:solidFill>
                <a:effectLst>
                  <a:outerShdw blurRad="31750" dist="25400" dir="5400000" algn="tl" rotWithShape="0">
                    <a:srgbClr val="000000">
                      <a:alpha val="25000"/>
                    </a:srgbClr>
                  </a:outerShdw>
                </a:effectLst>
                <a:latin typeface="+mj-lt"/>
                <a:ea typeface="+mj-ea"/>
                <a:cs typeface="+mj-cs"/>
              </a:rPr>
              <a:t>PARROQUIA DE SANGOLQUI</a:t>
            </a:r>
            <a:endParaRPr kumimoji="0" lang="es-ES" sz="2000" b="1"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8" name="27 Rectángulo redondeado"/>
          <p:cNvSpPr/>
          <p:nvPr/>
        </p:nvSpPr>
        <p:spPr>
          <a:xfrm>
            <a:off x="6300192" y="1979712"/>
            <a:ext cx="1537781"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OFERTA TURISTICA</a:t>
            </a:r>
          </a:p>
        </p:txBody>
      </p:sp>
      <p:sp>
        <p:nvSpPr>
          <p:cNvPr id="34" name="33 Rectángulo redondeado"/>
          <p:cNvSpPr/>
          <p:nvPr/>
        </p:nvSpPr>
        <p:spPr>
          <a:xfrm>
            <a:off x="909102" y="2536205"/>
            <a:ext cx="2523190" cy="7404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smtClean="0">
                <a:solidFill>
                  <a:schemeClr val="tx1"/>
                </a:solidFill>
              </a:rPr>
              <a:t>ESPE</a:t>
            </a:r>
          </a:p>
        </p:txBody>
      </p:sp>
      <p:pic>
        <p:nvPicPr>
          <p:cNvPr id="22" name="21 Imagen"/>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370044" y="3799996"/>
            <a:ext cx="1668532" cy="1638648"/>
          </a:xfrm>
          <a:prstGeom prst="rect">
            <a:avLst/>
          </a:prstGeom>
        </p:spPr>
      </p:pic>
      <p:sp>
        <p:nvSpPr>
          <p:cNvPr id="35" name="34 Rectángulo redondeado"/>
          <p:cNvSpPr/>
          <p:nvPr/>
        </p:nvSpPr>
        <p:spPr>
          <a:xfrm>
            <a:off x="6452592" y="2714756"/>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VARIEDAD DE GASTRONOMÍA</a:t>
            </a:r>
          </a:p>
        </p:txBody>
      </p:sp>
      <p:sp>
        <p:nvSpPr>
          <p:cNvPr id="37" name="36 Rectángulo redondeado"/>
          <p:cNvSpPr/>
          <p:nvPr/>
        </p:nvSpPr>
        <p:spPr>
          <a:xfrm>
            <a:off x="157138" y="2271034"/>
            <a:ext cx="3130457" cy="9193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CONCENTRA LA MAYOR CANTIDAD DE TRÁFICO VEHICULAR EN CENTRO HISTÓRICO</a:t>
            </a:r>
          </a:p>
        </p:txBody>
      </p:sp>
      <p:cxnSp>
        <p:nvCxnSpPr>
          <p:cNvPr id="9" name="8 Conector recto de flecha"/>
          <p:cNvCxnSpPr>
            <a:stCxn id="37" idx="3"/>
          </p:cNvCxnSpPr>
          <p:nvPr/>
        </p:nvCxnSpPr>
        <p:spPr>
          <a:xfrm>
            <a:off x="3287595" y="2730731"/>
            <a:ext cx="1284405" cy="110931"/>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sp>
        <p:nvSpPr>
          <p:cNvPr id="40" name="39 Rectángulo redondeado"/>
          <p:cNvSpPr/>
          <p:nvPr/>
        </p:nvSpPr>
        <p:spPr>
          <a:xfrm>
            <a:off x="1209554" y="3438286"/>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AV. GRAL. RUMIÑAHUI</a:t>
            </a:r>
          </a:p>
        </p:txBody>
      </p:sp>
      <p:sp>
        <p:nvSpPr>
          <p:cNvPr id="41" name="40 Rectángulo redondeado"/>
          <p:cNvSpPr/>
          <p:nvPr/>
        </p:nvSpPr>
        <p:spPr>
          <a:xfrm>
            <a:off x="1209554" y="4094976"/>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AV. GRAL. CÓRDOVA</a:t>
            </a:r>
          </a:p>
        </p:txBody>
      </p:sp>
      <p:sp>
        <p:nvSpPr>
          <p:cNvPr id="42" name="41 Rectángulo redondeado"/>
          <p:cNvSpPr/>
          <p:nvPr/>
        </p:nvSpPr>
        <p:spPr>
          <a:xfrm>
            <a:off x="1209554" y="4763775"/>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AV. INTERVALLES</a:t>
            </a:r>
          </a:p>
        </p:txBody>
      </p:sp>
      <p:sp>
        <p:nvSpPr>
          <p:cNvPr id="43" name="42 Rectángulo redondeado"/>
          <p:cNvSpPr/>
          <p:nvPr/>
        </p:nvSpPr>
        <p:spPr>
          <a:xfrm>
            <a:off x="1198122" y="5438644"/>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ABDÓN CALDERÓN</a:t>
            </a:r>
          </a:p>
        </p:txBody>
      </p:sp>
      <p:sp>
        <p:nvSpPr>
          <p:cNvPr id="16" name="15 Rectángulo redondeado"/>
          <p:cNvSpPr/>
          <p:nvPr/>
        </p:nvSpPr>
        <p:spPr>
          <a:xfrm>
            <a:off x="6452592" y="2700861"/>
            <a:ext cx="2000264" cy="7747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ZONA RESIDENCIAL</a:t>
            </a:r>
          </a:p>
          <a:p>
            <a:pPr algn="ctr"/>
            <a:r>
              <a:rPr lang="es-ES" sz="1400" dirty="0" smtClean="0">
                <a:solidFill>
                  <a:schemeClr val="tx1"/>
                </a:solidFill>
              </a:rPr>
              <a:t>ZONA COMERCIAL</a:t>
            </a:r>
          </a:p>
          <a:p>
            <a:pPr algn="ctr"/>
            <a:r>
              <a:rPr lang="es-ES" sz="1400" dirty="0">
                <a:solidFill>
                  <a:schemeClr val="tx1"/>
                </a:solidFill>
              </a:rPr>
              <a:t>Z</a:t>
            </a:r>
            <a:r>
              <a:rPr lang="es-ES" sz="1400" dirty="0" smtClean="0">
                <a:solidFill>
                  <a:schemeClr val="tx1"/>
                </a:solidFill>
              </a:rPr>
              <a:t>ONA INDUSTRIAL</a:t>
            </a:r>
          </a:p>
        </p:txBody>
      </p:sp>
    </p:spTree>
    <p:extLst>
      <p:ext uri="{BB962C8B-B14F-4D97-AF65-F5344CB8AC3E}">
        <p14:creationId xmlns:p14="http://schemas.microsoft.com/office/powerpoint/2010/main" xmlns="" val="295468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42"/>
                                        </p:tgtEl>
                                      </p:cBhvr>
                                    </p:animEffect>
                                    <p:set>
                                      <p:cBhvr>
                                        <p:cTn id="23" dur="1" fill="hold">
                                          <p:stCondLst>
                                            <p:cond delay="499"/>
                                          </p:stCondLst>
                                        </p:cTn>
                                        <p:tgtEl>
                                          <p:spTgt spid="4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3"/>
                                        </p:tgtEl>
                                      </p:cBhvr>
                                    </p:animEffect>
                                    <p:set>
                                      <p:cBhvr>
                                        <p:cTn id="26" dur="1" fill="hold">
                                          <p:stCondLst>
                                            <p:cond delay="499"/>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7" grpId="0" animBg="1"/>
      <p:bldP spid="40" grpId="0" animBg="1"/>
      <p:bldP spid="40" grpId="1" animBg="1"/>
      <p:bldP spid="41" grpId="0" animBg="1"/>
      <p:bldP spid="41" grpId="1" animBg="1"/>
      <p:bldP spid="42" grpId="0" animBg="1"/>
      <p:bldP spid="42" grpId="1" animBg="1"/>
      <p:bldP spid="43" grpId="0" animBg="1"/>
      <p:bldP spid="43" grpId="1"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MÉTODO DE MEDICIÓN</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5" name="4 Rectángulo redondeado"/>
          <p:cNvSpPr/>
          <p:nvPr/>
        </p:nvSpPr>
        <p:spPr>
          <a:xfrm>
            <a:off x="3763257" y="1337434"/>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T.U.L.A.S</a:t>
            </a:r>
          </a:p>
        </p:txBody>
      </p:sp>
      <p:sp>
        <p:nvSpPr>
          <p:cNvPr id="6" name="5 Rectángulo redondeado"/>
          <p:cNvSpPr/>
          <p:nvPr/>
        </p:nvSpPr>
        <p:spPr>
          <a:xfrm>
            <a:off x="3763257" y="2420888"/>
            <a:ext cx="1922286" cy="86409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ANEXO 5 Lit. 4.1.2. Numeral 4.1.2.1, 4.1.2.2 Y 4.1.2.4</a:t>
            </a:r>
          </a:p>
        </p:txBody>
      </p:sp>
      <p:cxnSp>
        <p:nvCxnSpPr>
          <p:cNvPr id="8" name="7 Conector recto de flecha"/>
          <p:cNvCxnSpPr/>
          <p:nvPr/>
        </p:nvCxnSpPr>
        <p:spPr>
          <a:xfrm>
            <a:off x="4724400" y="1879134"/>
            <a:ext cx="0" cy="5008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8 Rectángulo redondeado"/>
          <p:cNvSpPr/>
          <p:nvPr/>
        </p:nvSpPr>
        <p:spPr>
          <a:xfrm>
            <a:off x="899592" y="4227668"/>
            <a:ext cx="119620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4.1.2.1</a:t>
            </a:r>
          </a:p>
        </p:txBody>
      </p:sp>
      <p:sp>
        <p:nvSpPr>
          <p:cNvPr id="10" name="9 Rectángulo redondeado"/>
          <p:cNvSpPr/>
          <p:nvPr/>
        </p:nvSpPr>
        <p:spPr>
          <a:xfrm>
            <a:off x="2411760" y="4227668"/>
            <a:ext cx="396044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RUIDO EN AMBIENTE EXTERIOR MEDIANTE UN SONÓMETRO</a:t>
            </a:r>
          </a:p>
        </p:txBody>
      </p:sp>
      <p:sp>
        <p:nvSpPr>
          <p:cNvPr id="11" name="10 Rectángulo redondeado"/>
          <p:cNvSpPr/>
          <p:nvPr/>
        </p:nvSpPr>
        <p:spPr>
          <a:xfrm>
            <a:off x="2422156" y="3501008"/>
            <a:ext cx="396044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MEDICIÓN </a:t>
            </a:r>
          </a:p>
        </p:txBody>
      </p:sp>
      <p:sp>
        <p:nvSpPr>
          <p:cNvPr id="12" name="11 Rectángulo redondeado"/>
          <p:cNvSpPr/>
          <p:nvPr/>
        </p:nvSpPr>
        <p:spPr>
          <a:xfrm>
            <a:off x="2412795" y="4957639"/>
            <a:ext cx="396044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SONÓMETRO</a:t>
            </a:r>
          </a:p>
          <a:p>
            <a:pPr algn="ctr"/>
            <a:r>
              <a:rPr lang="es-ES" sz="1600" dirty="0" smtClean="0">
                <a:solidFill>
                  <a:schemeClr val="tx1"/>
                </a:solidFill>
              </a:rPr>
              <a:t>PREVIAMENTE CALIBRADO</a:t>
            </a:r>
          </a:p>
        </p:txBody>
      </p:sp>
      <p:sp>
        <p:nvSpPr>
          <p:cNvPr id="13" name="12 Rectángulo redondeado"/>
          <p:cNvSpPr/>
          <p:nvPr/>
        </p:nvSpPr>
        <p:spPr>
          <a:xfrm>
            <a:off x="2430230" y="5735193"/>
            <a:ext cx="3960440"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FILTRO DE PONDERACIÓN A</a:t>
            </a:r>
          </a:p>
          <a:p>
            <a:pPr algn="ctr"/>
            <a:r>
              <a:rPr lang="es-ES" sz="1600" dirty="0" smtClean="0">
                <a:solidFill>
                  <a:schemeClr val="tx1"/>
                </a:solidFill>
              </a:rPr>
              <a:t>RESPUESTA LENTA</a:t>
            </a:r>
          </a:p>
        </p:txBody>
      </p:sp>
      <p:sp>
        <p:nvSpPr>
          <p:cNvPr id="14" name="13 Rectángulo redondeado"/>
          <p:cNvSpPr/>
          <p:nvPr/>
        </p:nvSpPr>
        <p:spPr>
          <a:xfrm>
            <a:off x="6731205" y="4954487"/>
            <a:ext cx="1801235"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TIPO 0,1 o 2</a:t>
            </a:r>
          </a:p>
        </p:txBody>
      </p:sp>
      <p:cxnSp>
        <p:nvCxnSpPr>
          <p:cNvPr id="17" name="16 Conector recto de flecha"/>
          <p:cNvCxnSpPr>
            <a:stCxn id="12" idx="3"/>
            <a:endCxn id="14" idx="1"/>
          </p:cNvCxnSpPr>
          <p:nvPr/>
        </p:nvCxnSpPr>
        <p:spPr>
          <a:xfrm flipV="1">
            <a:off x="6373235" y="5245809"/>
            <a:ext cx="357970" cy="315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17 Conector recto de flecha"/>
          <p:cNvCxnSpPr/>
          <p:nvPr/>
        </p:nvCxnSpPr>
        <p:spPr>
          <a:xfrm>
            <a:off x="7684176" y="5532906"/>
            <a:ext cx="0" cy="25668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14 Rectángulo redondeado"/>
          <p:cNvSpPr/>
          <p:nvPr/>
        </p:nvSpPr>
        <p:spPr>
          <a:xfrm>
            <a:off x="6529152" y="5661248"/>
            <a:ext cx="2310048" cy="9541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ESTABLECIDAS EN NORMAS INTERNACIONALES DE IEC</a:t>
            </a:r>
          </a:p>
        </p:txBody>
      </p:sp>
    </p:spTree>
    <p:extLst>
      <p:ext uri="{BB962C8B-B14F-4D97-AF65-F5344CB8AC3E}">
        <p14:creationId xmlns:p14="http://schemas.microsoft.com/office/powerpoint/2010/main" xmlns="" val="13146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MÉTODO DE MEDICIÓN</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9" name="8 Rectángulo redondeado"/>
          <p:cNvSpPr/>
          <p:nvPr/>
        </p:nvSpPr>
        <p:spPr>
          <a:xfrm>
            <a:off x="4126297" y="1337434"/>
            <a:ext cx="119620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4.1.2.2</a:t>
            </a:r>
          </a:p>
        </p:txBody>
      </p:sp>
      <p:sp>
        <p:nvSpPr>
          <p:cNvPr id="11" name="10 Rectángulo redondeado"/>
          <p:cNvSpPr/>
          <p:nvPr/>
        </p:nvSpPr>
        <p:spPr>
          <a:xfrm>
            <a:off x="2430230" y="2060848"/>
            <a:ext cx="4662049"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MICRÓFONO DEL INSTRUMENTO DE MEDICIÓN DEBE ESTAR UBICADO A: </a:t>
            </a:r>
          </a:p>
        </p:txBody>
      </p:sp>
      <p:pic>
        <p:nvPicPr>
          <p:cNvPr id="19" name="18 Imagen" descr="Photo 1.jpg"/>
          <p:cNvPicPr>
            <a:picLocks noChangeAspect="1"/>
          </p:cNvPicPr>
          <p:nvPr/>
        </p:nvPicPr>
        <p:blipFill>
          <a:blip r:embed="rId4" cstate="print"/>
          <a:srcRect l="21652" r="16099"/>
          <a:stretch>
            <a:fillRect/>
          </a:stretch>
        </p:blipFill>
        <p:spPr>
          <a:xfrm>
            <a:off x="3945174" y="2852936"/>
            <a:ext cx="1558451" cy="3264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15 Conector recto de flecha"/>
          <p:cNvCxnSpPr/>
          <p:nvPr/>
        </p:nvCxnSpPr>
        <p:spPr>
          <a:xfrm>
            <a:off x="4126297" y="3645024"/>
            <a:ext cx="0" cy="2376264"/>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20" name="19 Rectángulo redondeado"/>
          <p:cNvSpPr/>
          <p:nvPr/>
        </p:nvSpPr>
        <p:spPr>
          <a:xfrm>
            <a:off x="3059832" y="4365104"/>
            <a:ext cx="1210143"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1 a 1,5 m </a:t>
            </a:r>
          </a:p>
        </p:txBody>
      </p:sp>
      <p:pic>
        <p:nvPicPr>
          <p:cNvPr id="21" name="20 Imagen"/>
          <p:cNvPicPr>
            <a:picLocks noChangeAspect="1"/>
          </p:cNvPicPr>
          <p:nvPr/>
        </p:nvPicPr>
        <p:blipFill rotWithShape="1">
          <a:blip r:embed="rId5">
            <a:extLst>
              <a:ext uri="{28A0092B-C50C-407E-A947-70E740481C1C}">
                <a14:useLocalDpi xmlns:a14="http://schemas.microsoft.com/office/drawing/2010/main" xmlns="" val="0"/>
              </a:ext>
            </a:extLst>
          </a:blip>
          <a:srcRect l="13277" t="31923" r="23041" b="17681"/>
          <a:stretch/>
        </p:blipFill>
        <p:spPr>
          <a:xfrm>
            <a:off x="285720" y="4005065"/>
            <a:ext cx="2146626" cy="1698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3" name="22 Conector recto de flecha"/>
          <p:cNvCxnSpPr/>
          <p:nvPr/>
        </p:nvCxnSpPr>
        <p:spPr>
          <a:xfrm>
            <a:off x="2432346" y="5589240"/>
            <a:ext cx="2328908"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23 Rectángulo redondeado"/>
          <p:cNvSpPr/>
          <p:nvPr/>
        </p:nvSpPr>
        <p:spPr>
          <a:xfrm>
            <a:off x="2916154" y="5653364"/>
            <a:ext cx="1210143"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3 m </a:t>
            </a:r>
          </a:p>
        </p:txBody>
      </p:sp>
      <p:sp>
        <p:nvSpPr>
          <p:cNvPr id="25" name="24 Rectángulo redondeado"/>
          <p:cNvSpPr/>
          <p:nvPr/>
        </p:nvSpPr>
        <p:spPr>
          <a:xfrm>
            <a:off x="5796136" y="5445224"/>
            <a:ext cx="3043064" cy="7907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PAREDES DE EDIFICIOS O ESTRUCTURAS Q REFLEJAN EL SONIDO</a:t>
            </a:r>
          </a:p>
        </p:txBody>
      </p:sp>
      <p:cxnSp>
        <p:nvCxnSpPr>
          <p:cNvPr id="27" name="26 Conector recto de flecha"/>
          <p:cNvCxnSpPr/>
          <p:nvPr/>
        </p:nvCxnSpPr>
        <p:spPr>
          <a:xfrm>
            <a:off x="5004048" y="3645024"/>
            <a:ext cx="1296144"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8" name="27 Rectángulo redondeado"/>
          <p:cNvSpPr/>
          <p:nvPr/>
        </p:nvSpPr>
        <p:spPr>
          <a:xfrm>
            <a:off x="6300192" y="3233347"/>
            <a:ext cx="2539008" cy="771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EQUIPO NO EXPUESTO A VIBRACIONES MECÁNICAS</a:t>
            </a:r>
          </a:p>
        </p:txBody>
      </p:sp>
      <p:sp>
        <p:nvSpPr>
          <p:cNvPr id="29" name="28 Rectángulo redondeado"/>
          <p:cNvSpPr/>
          <p:nvPr/>
        </p:nvSpPr>
        <p:spPr>
          <a:xfrm>
            <a:off x="6300192" y="4082719"/>
            <a:ext cx="2539008" cy="771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EXISTIR VIENTO FUERTES</a:t>
            </a:r>
          </a:p>
        </p:txBody>
      </p:sp>
      <p:cxnSp>
        <p:nvCxnSpPr>
          <p:cNvPr id="31" name="30 Conector recto de flecha"/>
          <p:cNvCxnSpPr>
            <a:stCxn id="29" idx="1"/>
          </p:cNvCxnSpPr>
          <p:nvPr/>
        </p:nvCxnSpPr>
        <p:spPr>
          <a:xfrm flipH="1" flipV="1">
            <a:off x="5004048" y="3233347"/>
            <a:ext cx="1296144" cy="123523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3364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MÉTODO DE MEDICIÓN</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9" name="8 Rectángulo redondeado"/>
          <p:cNvSpPr/>
          <p:nvPr/>
        </p:nvSpPr>
        <p:spPr>
          <a:xfrm>
            <a:off x="4126297" y="1337434"/>
            <a:ext cx="119620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4.1.2.4</a:t>
            </a:r>
          </a:p>
        </p:txBody>
      </p:sp>
      <p:sp>
        <p:nvSpPr>
          <p:cNvPr id="11" name="10 Rectángulo redondeado"/>
          <p:cNvSpPr/>
          <p:nvPr/>
        </p:nvSpPr>
        <p:spPr>
          <a:xfrm>
            <a:off x="2430230" y="2060848"/>
            <a:ext cx="4662049"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MEDICIÓN RUIDO FLUCTUANTE</a:t>
            </a:r>
          </a:p>
        </p:txBody>
      </p:sp>
      <p:pic>
        <p:nvPicPr>
          <p:cNvPr id="18" name="0 Ima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94972" y="3068960"/>
            <a:ext cx="1050385" cy="1667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21 Rectángulo redondeado"/>
          <p:cNvSpPr/>
          <p:nvPr/>
        </p:nvSpPr>
        <p:spPr>
          <a:xfrm>
            <a:off x="1875824" y="3429000"/>
            <a:ext cx="1992161"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 DIRIGE EL </a:t>
            </a:r>
          </a:p>
        </p:txBody>
      </p:sp>
      <p:sp>
        <p:nvSpPr>
          <p:cNvPr id="26" name="25 Rectángulo redondeado"/>
          <p:cNvSpPr/>
          <p:nvPr/>
        </p:nvSpPr>
        <p:spPr>
          <a:xfrm>
            <a:off x="5244135" y="3457772"/>
            <a:ext cx="1992161"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HACIA LA FUENTE</a:t>
            </a:r>
          </a:p>
        </p:txBody>
      </p:sp>
      <p:sp>
        <p:nvSpPr>
          <p:cNvPr id="30" name="29 Rectángulo redondeado"/>
          <p:cNvSpPr/>
          <p:nvPr/>
        </p:nvSpPr>
        <p:spPr>
          <a:xfrm>
            <a:off x="2483768" y="4923989"/>
            <a:ext cx="1992161"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 DETERMINA EL </a:t>
            </a:r>
            <a:r>
              <a:rPr lang="es-ES" sz="1600" dirty="0" err="1" smtClean="0">
                <a:solidFill>
                  <a:schemeClr val="tx1"/>
                </a:solidFill>
              </a:rPr>
              <a:t>NPSeq</a:t>
            </a:r>
            <a:endParaRPr lang="es-ES" sz="1600" dirty="0" smtClean="0">
              <a:solidFill>
                <a:schemeClr val="tx1"/>
              </a:solidFill>
            </a:endParaRPr>
          </a:p>
        </p:txBody>
      </p:sp>
      <p:sp>
        <p:nvSpPr>
          <p:cNvPr id="32" name="31 Rectángulo redondeado"/>
          <p:cNvSpPr/>
          <p:nvPr/>
        </p:nvSpPr>
        <p:spPr>
          <a:xfrm>
            <a:off x="4860032" y="4905553"/>
            <a:ext cx="1992161"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POR UN PERIODO DE 10 minutos</a:t>
            </a:r>
          </a:p>
        </p:txBody>
      </p:sp>
      <p:sp>
        <p:nvSpPr>
          <p:cNvPr id="33" name="32 Rectángulo redondeado"/>
          <p:cNvSpPr/>
          <p:nvPr/>
        </p:nvSpPr>
        <p:spPr>
          <a:xfrm>
            <a:off x="3624083" y="5863362"/>
            <a:ext cx="1992161"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EN EL PUNTO SELECCIONADO</a:t>
            </a:r>
          </a:p>
        </p:txBody>
      </p:sp>
      <p:sp>
        <p:nvSpPr>
          <p:cNvPr id="2" name="1 Rectángulo">
            <a:hlinkClick r:id="rId5" action="ppaction://hlinksldjump"/>
          </p:cNvPr>
          <p:cNvSpPr/>
          <p:nvPr/>
        </p:nvSpPr>
        <p:spPr>
          <a:xfrm>
            <a:off x="7020272" y="5863362"/>
            <a:ext cx="1818928" cy="5826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smtClean="0">
                <a:solidFill>
                  <a:schemeClr val="tx1"/>
                </a:solidFill>
              </a:rPr>
              <a:t>DIAPOSITIVA 144</a:t>
            </a:r>
          </a:p>
        </p:txBody>
      </p:sp>
    </p:spTree>
    <p:extLst>
      <p:ext uri="{BB962C8B-B14F-4D97-AF65-F5344CB8AC3E}">
        <p14:creationId xmlns:p14="http://schemas.microsoft.com/office/powerpoint/2010/main" xmlns="" val="168578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0"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repositorio.espe.edu.ec/retrieve/17562"/>
          <p:cNvPicPr>
            <a:picLocks noChangeAspect="1" noChangeArrowheads="1"/>
          </p:cNvPicPr>
          <p:nvPr/>
        </p:nvPicPr>
        <p:blipFill>
          <a:blip r:embed="rId3"/>
          <a:stretch>
            <a:fillRect/>
          </a:stretch>
        </p:blipFill>
        <p:spPr bwMode="auto">
          <a:xfrm>
            <a:off x="-71470" y="5882807"/>
            <a:ext cx="1143008" cy="1109788"/>
          </a:xfrm>
          <a:prstGeom prst="ellipse">
            <a:avLst/>
          </a:prstGeom>
          <a:ln>
            <a:noFill/>
          </a:ln>
          <a:effectLst>
            <a:softEdge rad="112500"/>
          </a:effectLst>
        </p:spPr>
      </p:pic>
      <p:sp>
        <p:nvSpPr>
          <p:cNvPr id="5" name="4 Rectángulo redondeado"/>
          <p:cNvSpPr/>
          <p:nvPr/>
        </p:nvSpPr>
        <p:spPr>
          <a:xfrm>
            <a:off x="785786" y="2143116"/>
            <a:ext cx="271464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RUMIÑAHUI</a:t>
            </a:r>
            <a:endParaRPr lang="es-ES" sz="2000" dirty="0">
              <a:solidFill>
                <a:schemeClr val="tx1"/>
              </a:solidFill>
            </a:endParaRPr>
          </a:p>
        </p:txBody>
      </p:sp>
      <p:sp>
        <p:nvSpPr>
          <p:cNvPr id="7" name="6 Título"/>
          <p:cNvSpPr>
            <a:spLocks noGrp="1"/>
          </p:cNvSpPr>
          <p:nvPr>
            <p:ph type="title"/>
          </p:nvPr>
        </p:nvSpPr>
        <p:spPr/>
        <p:txBody>
          <a:bodyPr/>
          <a:lstStyle/>
          <a:p>
            <a:pPr algn="ctr"/>
            <a:r>
              <a:rPr lang="es-ES" dirty="0" smtClean="0"/>
              <a:t>ANTECEDENTES</a:t>
            </a:r>
            <a:endParaRPr lang="es-ES" dirty="0"/>
          </a:p>
        </p:txBody>
      </p:sp>
      <p:sp>
        <p:nvSpPr>
          <p:cNvPr id="9" name="8 Abrir llave"/>
          <p:cNvSpPr/>
          <p:nvPr/>
        </p:nvSpPr>
        <p:spPr>
          <a:xfrm>
            <a:off x="3643306" y="1857364"/>
            <a:ext cx="571504" cy="1714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CuadroTexto"/>
          <p:cNvSpPr txBox="1"/>
          <p:nvPr/>
        </p:nvSpPr>
        <p:spPr>
          <a:xfrm>
            <a:off x="4000496" y="1928802"/>
            <a:ext cx="5173211" cy="1754326"/>
          </a:xfrm>
          <a:prstGeom prst="rect">
            <a:avLst/>
          </a:prstGeom>
          <a:noFill/>
        </p:spPr>
        <p:txBody>
          <a:bodyPr wrap="none" rtlCol="0">
            <a:spAutoFit/>
          </a:bodyPr>
          <a:lstStyle/>
          <a:p>
            <a:r>
              <a:rPr lang="es-ES" dirty="0" smtClean="0"/>
              <a:t>EXTENSIÓN :134 Km2</a:t>
            </a:r>
          </a:p>
          <a:p>
            <a:r>
              <a:rPr lang="es-ES" dirty="0" smtClean="0"/>
              <a:t>POBLACIÓN: 65.882 habitantes  (2001)</a:t>
            </a:r>
          </a:p>
          <a:p>
            <a:r>
              <a:rPr lang="es-ES" dirty="0" smtClean="0"/>
              <a:t>                    85.852 habitantes (2011)</a:t>
            </a:r>
          </a:p>
          <a:p>
            <a:r>
              <a:rPr lang="es-ES" dirty="0" smtClean="0"/>
              <a:t>MOVILIDAD: 50.265 viajes vehículos livianos</a:t>
            </a:r>
          </a:p>
          <a:p>
            <a:r>
              <a:rPr lang="es-ES" dirty="0" smtClean="0"/>
              <a:t>                    4.564  viajes  buses</a:t>
            </a:r>
          </a:p>
          <a:p>
            <a:endParaRPr lang="es-ES" dirty="0"/>
          </a:p>
        </p:txBody>
      </p:sp>
      <p:sp>
        <p:nvSpPr>
          <p:cNvPr id="8" name="7 Rectángulo redondeado"/>
          <p:cNvSpPr/>
          <p:nvPr/>
        </p:nvSpPr>
        <p:spPr>
          <a:xfrm>
            <a:off x="251520" y="4388790"/>
            <a:ext cx="2714644"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solidFill>
                  <a:schemeClr val="tx1"/>
                </a:solidFill>
              </a:rPr>
              <a:t>CONTAMINACIÓN</a:t>
            </a:r>
          </a:p>
          <a:p>
            <a:pPr algn="ctr"/>
            <a:r>
              <a:rPr lang="es-ES" dirty="0" smtClean="0">
                <a:solidFill>
                  <a:schemeClr val="tx1"/>
                </a:solidFill>
              </a:rPr>
              <a:t>ACÚSTICA O RUIDO</a:t>
            </a:r>
          </a:p>
        </p:txBody>
      </p:sp>
      <p:sp>
        <p:nvSpPr>
          <p:cNvPr id="11" name="10 Flecha abajo"/>
          <p:cNvSpPr/>
          <p:nvPr/>
        </p:nvSpPr>
        <p:spPr>
          <a:xfrm>
            <a:off x="4395430" y="3767854"/>
            <a:ext cx="428628" cy="4286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sp>
        <p:nvSpPr>
          <p:cNvPr id="12" name="11 Rectángulo redondeado"/>
          <p:cNvSpPr/>
          <p:nvPr/>
        </p:nvSpPr>
        <p:spPr>
          <a:xfrm>
            <a:off x="3479678" y="4389310"/>
            <a:ext cx="3095204"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solidFill>
                  <a:schemeClr val="tx1"/>
                </a:solidFill>
              </a:rPr>
              <a:t>CRECIMIENTO CANTÓN RUMIÑAHUI</a:t>
            </a:r>
          </a:p>
        </p:txBody>
      </p:sp>
      <p:pic>
        <p:nvPicPr>
          <p:cNvPr id="2" name="1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64288" y="4229769"/>
            <a:ext cx="1600200" cy="1104900"/>
          </a:xfrm>
          <a:prstGeom prst="rect">
            <a:avLst/>
          </a:prstGeom>
        </p:spPr>
      </p:pic>
      <p:cxnSp>
        <p:nvCxnSpPr>
          <p:cNvPr id="6" name="5 Conector recto de flecha"/>
          <p:cNvCxnSpPr/>
          <p:nvPr/>
        </p:nvCxnSpPr>
        <p:spPr>
          <a:xfrm>
            <a:off x="2995782" y="4781699"/>
            <a:ext cx="513514" cy="52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4" name="13 Conector recto de flecha"/>
          <p:cNvCxnSpPr/>
          <p:nvPr/>
        </p:nvCxnSpPr>
        <p:spPr>
          <a:xfrm>
            <a:off x="6574882" y="4781179"/>
            <a:ext cx="513514" cy="52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pic>
        <p:nvPicPr>
          <p:cNvPr id="232451" name="Picture 3" descr="C:\Users\eg35fl\AppData\Local\Microsoft\Windows\Temporary Internet Files\Content.IE5\ZK5OCHVF\MC900343467[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96336" y="3683128"/>
            <a:ext cx="1073506" cy="188732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611560" y="41379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DETERMINACIÓN DE LOS PUNTOS DE MUESTREO PARA LOS DATOS EN CAMPO </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9" name="8 Rectángulo redondeado"/>
          <p:cNvSpPr/>
          <p:nvPr/>
        </p:nvSpPr>
        <p:spPr>
          <a:xfrm>
            <a:off x="2051720" y="1844824"/>
            <a:ext cx="1922286"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CARTOGRAFÍA SUMINISTRADA POR </a:t>
            </a:r>
          </a:p>
        </p:txBody>
      </p:sp>
      <p:sp>
        <p:nvSpPr>
          <p:cNvPr id="10" name="9 Rectángulo redondeado"/>
          <p:cNvSpPr/>
          <p:nvPr/>
        </p:nvSpPr>
        <p:spPr>
          <a:xfrm>
            <a:off x="5169994" y="1844824"/>
            <a:ext cx="1922286"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ILUSTRE MUNICIPIO DE RUMIÑAHUI</a:t>
            </a:r>
          </a:p>
        </p:txBody>
      </p:sp>
      <p:cxnSp>
        <p:nvCxnSpPr>
          <p:cNvPr id="5" name="4 Conector recto de flecha"/>
          <p:cNvCxnSpPr>
            <a:stCxn id="9" idx="3"/>
            <a:endCxn id="10" idx="1"/>
          </p:cNvCxnSpPr>
          <p:nvPr/>
        </p:nvCxnSpPr>
        <p:spPr>
          <a:xfrm>
            <a:off x="3974006" y="2204864"/>
            <a:ext cx="1195988"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 name="6 Título"/>
          <p:cNvSpPr txBox="1">
            <a:spLocks/>
          </p:cNvSpPr>
          <p:nvPr/>
        </p:nvSpPr>
        <p:spPr>
          <a:xfrm>
            <a:off x="611560" y="359937"/>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dirty="0" smtClean="0">
                <a:solidFill>
                  <a:schemeClr val="tx2"/>
                </a:solidFill>
                <a:effectLst>
                  <a:outerShdw blurRad="31750" dist="25400" dir="5400000" algn="tl" rotWithShape="0">
                    <a:srgbClr val="000000">
                      <a:alpha val="25000"/>
                    </a:srgbClr>
                  </a:outerShdw>
                </a:effectLst>
                <a:latin typeface="+mj-lt"/>
                <a:ea typeface="+mj-ea"/>
                <a:cs typeface="+mj-cs"/>
              </a:rPr>
              <a:t>DETERMINACIÓN DE LOS PUNTOS DE MUESTREO PARA DATOS DE RUIDO DIURNO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2" name="11 Rectángulo redondeado"/>
          <p:cNvSpPr/>
          <p:nvPr/>
        </p:nvSpPr>
        <p:spPr>
          <a:xfrm>
            <a:off x="338772" y="1777008"/>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REFERENCIA LAS VÍAS PRINCIPALES Y SECUNDARIAS </a:t>
            </a:r>
          </a:p>
        </p:txBody>
      </p:sp>
      <p:cxnSp>
        <p:nvCxnSpPr>
          <p:cNvPr id="13" name="12 Conector recto de flecha"/>
          <p:cNvCxnSpPr/>
          <p:nvPr/>
        </p:nvCxnSpPr>
        <p:spPr>
          <a:xfrm>
            <a:off x="2261058" y="2209056"/>
            <a:ext cx="1195988"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 name="13 Rectángulo redondeado"/>
          <p:cNvSpPr/>
          <p:nvPr/>
        </p:nvSpPr>
        <p:spPr>
          <a:xfrm>
            <a:off x="3440022" y="1777008"/>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BASE DE LOS PUNTOS DE MUESTREO</a:t>
            </a:r>
          </a:p>
        </p:txBody>
      </p:sp>
      <p:cxnSp>
        <p:nvCxnSpPr>
          <p:cNvPr id="15" name="14 Conector recto de flecha"/>
          <p:cNvCxnSpPr/>
          <p:nvPr/>
        </p:nvCxnSpPr>
        <p:spPr>
          <a:xfrm>
            <a:off x="5362308" y="2204864"/>
            <a:ext cx="1195988"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6" name="15 Rectángulo redondeado">
            <a:hlinkClick r:id="rId4" action="ppaction://hlinksldjump"/>
          </p:cNvPr>
          <p:cNvSpPr/>
          <p:nvPr/>
        </p:nvSpPr>
        <p:spPr>
          <a:xfrm>
            <a:off x="6538146" y="1772816"/>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MAPA 3.1</a:t>
            </a:r>
          </a:p>
        </p:txBody>
      </p:sp>
      <p:pic>
        <p:nvPicPr>
          <p:cNvPr id="229379" name="Picture 3" descr="C:\Program Files (x86)\Microsoft Office\MEDIA\CAGCAT10\j0298653.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9289" y="3767442"/>
            <a:ext cx="1781251" cy="105979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18 Rectángulo redondeado"/>
          <p:cNvSpPr/>
          <p:nvPr/>
        </p:nvSpPr>
        <p:spPr>
          <a:xfrm>
            <a:off x="2051720" y="3814879"/>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DEFINIR LOS PUNTOS DE MUESTREO</a:t>
            </a:r>
          </a:p>
        </p:txBody>
      </p:sp>
      <p:cxnSp>
        <p:nvCxnSpPr>
          <p:cNvPr id="18" name="17 Conector recto de flecha"/>
          <p:cNvCxnSpPr>
            <a:stCxn id="19" idx="3"/>
            <a:endCxn id="16" idx="2"/>
          </p:cNvCxnSpPr>
          <p:nvPr/>
        </p:nvCxnSpPr>
        <p:spPr>
          <a:xfrm flipV="1">
            <a:off x="3974006" y="2636912"/>
            <a:ext cx="3525283" cy="1610015"/>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sp>
        <p:nvSpPr>
          <p:cNvPr id="22" name="21 CuadroTexto"/>
          <p:cNvSpPr txBox="1"/>
          <p:nvPr/>
        </p:nvSpPr>
        <p:spPr>
          <a:xfrm>
            <a:off x="4569171" y="3143175"/>
            <a:ext cx="4020652" cy="2308324"/>
          </a:xfrm>
          <a:prstGeom prst="rect">
            <a:avLst/>
          </a:prstGeom>
          <a:noFill/>
        </p:spPr>
        <p:txBody>
          <a:bodyPr wrap="none" rtlCol="0">
            <a:spAutoFit/>
          </a:bodyPr>
          <a:lstStyle/>
          <a:p>
            <a:pPr marL="285750" indent="-285750" algn="just">
              <a:buFontTx/>
              <a:buChar char="-"/>
            </a:pPr>
            <a:r>
              <a:rPr lang="es-ES" dirty="0" smtClean="0"/>
              <a:t>1 Punto intersectan vía </a:t>
            </a:r>
          </a:p>
          <a:p>
            <a:pPr algn="just"/>
            <a:r>
              <a:rPr lang="es-ES" dirty="0"/>
              <a:t> </a:t>
            </a:r>
            <a:r>
              <a:rPr lang="es-ES" dirty="0" smtClean="0"/>
              <a:t>    principal con secundaria.</a:t>
            </a:r>
          </a:p>
          <a:p>
            <a:pPr algn="just"/>
            <a:endParaRPr lang="es-ES" dirty="0" smtClean="0"/>
          </a:p>
          <a:p>
            <a:pPr marL="285750" indent="-285750" algn="just">
              <a:buFontTx/>
              <a:buChar char="-"/>
            </a:pPr>
            <a:r>
              <a:rPr lang="es-ES" dirty="0" smtClean="0"/>
              <a:t>Vías Principales sin secundarias</a:t>
            </a:r>
          </a:p>
          <a:p>
            <a:pPr algn="just"/>
            <a:r>
              <a:rPr lang="es-ES" dirty="0" smtClean="0"/>
              <a:t>    puntos de medición c/50 m.</a:t>
            </a:r>
          </a:p>
          <a:p>
            <a:pPr marL="285750" indent="-285750" algn="just">
              <a:buFontTx/>
              <a:buChar char="-"/>
            </a:pPr>
            <a:endParaRPr lang="es-ES" dirty="0" smtClean="0"/>
          </a:p>
          <a:p>
            <a:pPr marL="285750" indent="-285750" algn="just">
              <a:buFontTx/>
              <a:buChar char="-"/>
            </a:pPr>
            <a:r>
              <a:rPr lang="es-ES" dirty="0" smtClean="0"/>
              <a:t>Vías secundarias de tercer </a:t>
            </a:r>
          </a:p>
          <a:p>
            <a:pPr algn="just"/>
            <a:r>
              <a:rPr lang="es-ES" dirty="0"/>
              <a:t> </a:t>
            </a:r>
            <a:r>
              <a:rPr lang="es-ES" dirty="0" smtClean="0"/>
              <a:t>   orden c/80 m.</a:t>
            </a:r>
          </a:p>
        </p:txBody>
      </p:sp>
      <p:sp>
        <p:nvSpPr>
          <p:cNvPr id="23" name="22 Abrir llave"/>
          <p:cNvSpPr/>
          <p:nvPr/>
        </p:nvSpPr>
        <p:spPr>
          <a:xfrm>
            <a:off x="4258294" y="3009871"/>
            <a:ext cx="335190" cy="2579369"/>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24 Rectángulo redondeado"/>
          <p:cNvSpPr/>
          <p:nvPr/>
        </p:nvSpPr>
        <p:spPr>
          <a:xfrm>
            <a:off x="5169994" y="5612745"/>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630 PUNTOS DE MEDICIÓN</a:t>
            </a:r>
          </a:p>
        </p:txBody>
      </p:sp>
      <p:sp>
        <p:nvSpPr>
          <p:cNvPr id="26" name="25 Rectángulo redondeado"/>
          <p:cNvSpPr/>
          <p:nvPr/>
        </p:nvSpPr>
        <p:spPr>
          <a:xfrm>
            <a:off x="5201183" y="5650117"/>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WGS 84 ZONA 17 S</a:t>
            </a:r>
          </a:p>
        </p:txBody>
      </p:sp>
      <p:sp>
        <p:nvSpPr>
          <p:cNvPr id="27" name="26 Rectángulo redondeado">
            <a:hlinkClick r:id="rId6" action="ppaction://hlinksldjump"/>
          </p:cNvPr>
          <p:cNvSpPr/>
          <p:nvPr/>
        </p:nvSpPr>
        <p:spPr>
          <a:xfrm>
            <a:off x="2051720" y="5027016"/>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MAPA 3.2</a:t>
            </a:r>
          </a:p>
        </p:txBody>
      </p:sp>
    </p:spTree>
    <p:extLst>
      <p:ext uri="{BB962C8B-B14F-4D97-AF65-F5344CB8AC3E}">
        <p14:creationId xmlns:p14="http://schemas.microsoft.com/office/powerpoint/2010/main" xmlns="" val="13146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93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animBg="1"/>
      <p:bldP spid="9" grpId="1" animBg="1"/>
      <p:bldP spid="10" grpId="0" animBg="1"/>
      <p:bldP spid="10" grpId="1" animBg="1"/>
      <p:bldP spid="11" grpId="0"/>
      <p:bldP spid="12" grpId="0" animBg="1"/>
      <p:bldP spid="14" grpId="0" animBg="1"/>
      <p:bldP spid="16" grpId="0" animBg="1"/>
      <p:bldP spid="19" grpId="0" animBg="1"/>
      <p:bldP spid="22" grpId="0"/>
      <p:bldP spid="23" grpId="0" animBg="1"/>
      <p:bldP spid="25" grpId="0" animBg="1"/>
      <p:bldP spid="25" grpId="1" animBg="1"/>
      <p:bldP spid="26" grpId="0" animBg="1"/>
      <p:bldP spid="26" grpId="1"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5500702"/>
            <a:ext cx="457200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200706" name="Picture 2" descr="MAPA_MANZANAS_SANGOLQUI_SAN_RAFAEL">
            <a:hlinkClick r:id="rId2" action="ppaction://hlinksldjump"/>
          </p:cNvPr>
          <p:cNvPicPr>
            <a:picLocks noChangeAspect="1" noChangeArrowheads="1"/>
          </p:cNvPicPr>
          <p:nvPr/>
        </p:nvPicPr>
        <p:blipFill>
          <a:blip r:embed="rId3"/>
          <a:srcRect/>
          <a:stretch>
            <a:fillRect/>
          </a:stretch>
        </p:blipFill>
        <p:spPr bwMode="auto">
          <a:xfrm>
            <a:off x="2372161" y="-48125"/>
            <a:ext cx="478077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500702"/>
            <a:ext cx="528638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dirty="0" smtClean="0">
                <a:solidFill>
                  <a:schemeClr val="tx2"/>
                </a:solidFill>
                <a:effectLst>
                  <a:outerShdw blurRad="31750" dist="25400" dir="5400000" algn="tl" rotWithShape="0">
                    <a:srgbClr val="000000">
                      <a:alpha val="25000"/>
                    </a:srgbClr>
                  </a:outerShdw>
                </a:effectLst>
                <a:latin typeface="+mj-lt"/>
                <a:ea typeface="+mj-ea"/>
                <a:cs typeface="+mj-cs"/>
              </a:rPr>
              <a:t>DETERMINACIÓN DE LOS PUNTOS DE MUESTREO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201730" name="Picture 2" descr="MAPA_PUNTOS_MEDICION_RUIDO_SANGOLQUI_SAN_RAFAEL"/>
          <p:cNvPicPr>
            <a:picLocks noChangeAspect="1" noChangeArrowheads="1"/>
          </p:cNvPicPr>
          <p:nvPr/>
        </p:nvPicPr>
        <p:blipFill>
          <a:blip r:embed="rId3"/>
          <a:srcRect/>
          <a:stretch>
            <a:fillRect/>
          </a:stretch>
        </p:blipFill>
        <p:spPr bwMode="auto">
          <a:xfrm>
            <a:off x="-18211" y="214315"/>
            <a:ext cx="9162243" cy="6357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4499992" y="3474874"/>
            <a:ext cx="4020652" cy="1754326"/>
          </a:xfrm>
          <a:prstGeom prst="rect">
            <a:avLst/>
          </a:prstGeom>
          <a:noFill/>
        </p:spPr>
        <p:txBody>
          <a:bodyPr wrap="none" rtlCol="0">
            <a:spAutoFit/>
          </a:bodyPr>
          <a:lstStyle/>
          <a:p>
            <a:pPr marL="285750" indent="-285750" algn="just">
              <a:buFontTx/>
              <a:buChar char="-"/>
            </a:pPr>
            <a:r>
              <a:rPr lang="es-ES" dirty="0" smtClean="0"/>
              <a:t>1 Punto intersectan vía </a:t>
            </a:r>
          </a:p>
          <a:p>
            <a:pPr algn="just"/>
            <a:r>
              <a:rPr lang="es-ES" dirty="0"/>
              <a:t> </a:t>
            </a:r>
            <a:r>
              <a:rPr lang="es-ES" dirty="0" smtClean="0"/>
              <a:t>    principal con secundaria.</a:t>
            </a:r>
          </a:p>
          <a:p>
            <a:pPr algn="just"/>
            <a:endParaRPr lang="es-ES" dirty="0" smtClean="0"/>
          </a:p>
          <a:p>
            <a:pPr marL="285750" indent="-285750" algn="just">
              <a:buFontTx/>
              <a:buChar char="-"/>
            </a:pPr>
            <a:r>
              <a:rPr lang="es-ES" dirty="0" smtClean="0"/>
              <a:t>Vías Principales sin secundarias</a:t>
            </a:r>
          </a:p>
          <a:p>
            <a:pPr algn="just"/>
            <a:r>
              <a:rPr lang="es-ES" dirty="0" smtClean="0"/>
              <a:t>    puntos de medición c/50 m.</a:t>
            </a:r>
          </a:p>
          <a:p>
            <a:pPr marL="285750" indent="-285750" algn="just">
              <a:buFontTx/>
              <a:buChar char="-"/>
            </a:pPr>
            <a:endParaRPr lang="es-ES" dirty="0" smtClean="0"/>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11" name="6 Título"/>
          <p:cNvSpPr txBox="1">
            <a:spLocks/>
          </p:cNvSpPr>
          <p:nvPr/>
        </p:nvSpPr>
        <p:spPr>
          <a:xfrm>
            <a:off x="577461" y="26064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dirty="0" smtClean="0">
                <a:solidFill>
                  <a:schemeClr val="tx2"/>
                </a:solidFill>
                <a:effectLst>
                  <a:outerShdw blurRad="31750" dist="25400" dir="5400000" algn="tl" rotWithShape="0">
                    <a:srgbClr val="000000">
                      <a:alpha val="25000"/>
                    </a:srgbClr>
                  </a:outerShdw>
                </a:effectLst>
                <a:latin typeface="+mj-lt"/>
                <a:ea typeface="+mj-ea"/>
                <a:cs typeface="+mj-cs"/>
              </a:rPr>
              <a:t>DETERMINACIÓN DE LOS PUNTOS DE MUESTREO PARA DATOS DE RUIDO NOCTURNO</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2" name="11 Rectángulo redondeado"/>
          <p:cNvSpPr/>
          <p:nvPr/>
        </p:nvSpPr>
        <p:spPr>
          <a:xfrm>
            <a:off x="636866" y="1844824"/>
            <a:ext cx="2215224" cy="8895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REFERENCIA LAS VÍAS PRINCIPALES Y SECUNDARIAS DE SAN RAFAEL </a:t>
            </a:r>
          </a:p>
        </p:txBody>
      </p:sp>
      <p:cxnSp>
        <p:nvCxnSpPr>
          <p:cNvPr id="13" name="12 Conector recto de flecha"/>
          <p:cNvCxnSpPr/>
          <p:nvPr/>
        </p:nvCxnSpPr>
        <p:spPr>
          <a:xfrm>
            <a:off x="2852090" y="2276872"/>
            <a:ext cx="903050"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 name="13 Rectángulo redondeado"/>
          <p:cNvSpPr/>
          <p:nvPr/>
        </p:nvSpPr>
        <p:spPr>
          <a:xfrm>
            <a:off x="3738116" y="1844824"/>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BASE DE LOS PUNTOS DE MUESTREO</a:t>
            </a:r>
          </a:p>
        </p:txBody>
      </p:sp>
      <p:cxnSp>
        <p:nvCxnSpPr>
          <p:cNvPr id="15" name="14 Conector recto de flecha"/>
          <p:cNvCxnSpPr/>
          <p:nvPr/>
        </p:nvCxnSpPr>
        <p:spPr>
          <a:xfrm>
            <a:off x="5660402" y="2302354"/>
            <a:ext cx="1195988"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6" name="15 Rectángulo redondeado">
            <a:hlinkClick r:id="rId4" action="ppaction://hlinksldjump"/>
          </p:cNvPr>
          <p:cNvSpPr/>
          <p:nvPr/>
        </p:nvSpPr>
        <p:spPr>
          <a:xfrm>
            <a:off x="6826178" y="1870306"/>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MAPA 3.3</a:t>
            </a:r>
          </a:p>
        </p:txBody>
      </p:sp>
      <p:pic>
        <p:nvPicPr>
          <p:cNvPr id="229379" name="Picture 3" descr="C:\Program Files (x86)\Microsoft Office\MEDIA\CAGCAT10\j0298653.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9289" y="3767442"/>
            <a:ext cx="1781251" cy="105979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18 Rectángulo redondeado"/>
          <p:cNvSpPr/>
          <p:nvPr/>
        </p:nvSpPr>
        <p:spPr>
          <a:xfrm>
            <a:off x="2051720" y="3814879"/>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DEFINIR LOS PUNTOS DE MUESTREO</a:t>
            </a:r>
          </a:p>
        </p:txBody>
      </p:sp>
      <p:cxnSp>
        <p:nvCxnSpPr>
          <p:cNvPr id="18" name="17 Conector recto de flecha"/>
          <p:cNvCxnSpPr>
            <a:stCxn id="19" idx="3"/>
            <a:endCxn id="16" idx="2"/>
          </p:cNvCxnSpPr>
          <p:nvPr/>
        </p:nvCxnSpPr>
        <p:spPr>
          <a:xfrm flipV="1">
            <a:off x="3974006" y="2734402"/>
            <a:ext cx="3813315" cy="1512525"/>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sp>
        <p:nvSpPr>
          <p:cNvPr id="23" name="22 Abrir llave"/>
          <p:cNvSpPr/>
          <p:nvPr/>
        </p:nvSpPr>
        <p:spPr>
          <a:xfrm>
            <a:off x="4258294" y="3416080"/>
            <a:ext cx="335190" cy="1669104"/>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24 Rectángulo redondeado"/>
          <p:cNvSpPr/>
          <p:nvPr/>
        </p:nvSpPr>
        <p:spPr>
          <a:xfrm>
            <a:off x="4542185" y="5459064"/>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107 PUNTOS DE MEDICIÓN</a:t>
            </a:r>
          </a:p>
        </p:txBody>
      </p:sp>
      <p:sp>
        <p:nvSpPr>
          <p:cNvPr id="26" name="25 Rectángulo redondeado"/>
          <p:cNvSpPr/>
          <p:nvPr/>
        </p:nvSpPr>
        <p:spPr>
          <a:xfrm>
            <a:off x="6674694" y="5459064"/>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WGS 84 ZONA 17 S</a:t>
            </a:r>
          </a:p>
        </p:txBody>
      </p:sp>
      <p:sp>
        <p:nvSpPr>
          <p:cNvPr id="29" name="28 Rectángulo redondeado">
            <a:hlinkClick r:id="rId6" action="ppaction://hlinksldjump"/>
          </p:cNvPr>
          <p:cNvSpPr/>
          <p:nvPr/>
        </p:nvSpPr>
        <p:spPr>
          <a:xfrm>
            <a:off x="1890947" y="5081852"/>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MAPA 3.4</a:t>
            </a:r>
          </a:p>
        </p:txBody>
      </p:sp>
    </p:spTree>
    <p:extLst>
      <p:ext uri="{BB962C8B-B14F-4D97-AF65-F5344CB8AC3E}">
        <p14:creationId xmlns:p14="http://schemas.microsoft.com/office/powerpoint/2010/main" xmlns="" val="412406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3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12" grpId="0" animBg="1"/>
      <p:bldP spid="14" grpId="0" animBg="1"/>
      <p:bldP spid="16" grpId="0" animBg="1"/>
      <p:bldP spid="19" grpId="0" animBg="1"/>
      <p:bldP spid="23" grpId="0" animBg="1"/>
      <p:bldP spid="25" grpId="0" animBg="1"/>
      <p:bldP spid="26"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5500702"/>
            <a:ext cx="528638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2" name="1 Imagen">
            <a:hlinkClick r:id="rId3" action="ppaction://hlinksldjump"/>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44905" y="116632"/>
            <a:ext cx="4854190" cy="66247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5500702"/>
            <a:ext cx="528638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202755" name="Picture 3" descr="MAPA_PUNTOS_MEDICION_NOCTURNO_SAN_RAFAEL"/>
          <p:cNvPicPr>
            <a:picLocks noChangeAspect="1" noChangeArrowheads="1"/>
          </p:cNvPicPr>
          <p:nvPr/>
        </p:nvPicPr>
        <p:blipFill>
          <a:blip r:embed="rId3"/>
          <a:srcRect/>
          <a:stretch>
            <a:fillRect/>
          </a:stretch>
        </p:blipFill>
        <p:spPr bwMode="auto">
          <a:xfrm>
            <a:off x="1970659" y="-18488"/>
            <a:ext cx="4815919" cy="6805074"/>
          </a:xfrm>
          <a:prstGeom prst="rect">
            <a:avLst/>
          </a:prstGeom>
          <a:noFill/>
          <a:ln w="9525">
            <a:noFill/>
            <a:miter lim="800000"/>
            <a:headEnd/>
            <a:tailEnd/>
          </a:ln>
        </p:spPr>
      </p:pic>
    </p:spTree>
    <p:extLst>
      <p:ext uri="{BB962C8B-B14F-4D97-AF65-F5344CB8AC3E}">
        <p14:creationId xmlns:p14="http://schemas.microsoft.com/office/powerpoint/2010/main" xmlns="" val="2989381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1055426" y="2678072"/>
            <a:ext cx="7663322" cy="247912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smtClean="0">
                <a:solidFill>
                  <a:schemeClr val="tx1"/>
                </a:solidFill>
              </a:rPr>
              <a:t>SE SEGUIRA EL MISMO PROCEDIMIENTO PARA UNA FUENTE FIJA.</a:t>
            </a:r>
          </a:p>
          <a:p>
            <a:pPr algn="ctr"/>
            <a:endParaRPr lang="es-EC" sz="1600" dirty="0" smtClean="0">
              <a:solidFill>
                <a:schemeClr val="tx1"/>
              </a:solidFill>
            </a:endParaRPr>
          </a:p>
          <a:p>
            <a:pPr algn="ctr"/>
            <a:r>
              <a:rPr lang="es-EC" sz="1600" dirty="0" smtClean="0">
                <a:solidFill>
                  <a:schemeClr val="tx1"/>
                </a:solidFill>
              </a:rPr>
              <a:t>INSTRUMENTO APUNTARÁ EN DIRECCIÓN CONTRARIA A LA FUENTE SIENDO EVALUADA.</a:t>
            </a:r>
          </a:p>
          <a:p>
            <a:pPr algn="ctr"/>
            <a:endParaRPr lang="es-EC" sz="1600" dirty="0" smtClean="0">
              <a:solidFill>
                <a:schemeClr val="tx1"/>
              </a:solidFill>
            </a:endParaRPr>
          </a:p>
          <a:p>
            <a:pPr algn="ctr"/>
            <a:r>
              <a:rPr lang="es-EC" sz="1600" dirty="0" smtClean="0">
                <a:solidFill>
                  <a:schemeClr val="tx1"/>
                </a:solidFill>
              </a:rPr>
              <a:t>O EN AUSENCIA DEL RUIDO GENERADO POR LA FUENTE OBJETO DE EVALUACIÓN.</a:t>
            </a:r>
          </a:p>
          <a:p>
            <a:pPr algn="ctr"/>
            <a:endParaRPr lang="es-EC" sz="1600" dirty="0" smtClean="0">
              <a:solidFill>
                <a:schemeClr val="tx1"/>
              </a:solidFill>
            </a:endParaRPr>
          </a:p>
          <a:p>
            <a:pPr algn="ctr"/>
            <a:r>
              <a:rPr lang="es-EC" sz="1600" dirty="0" smtClean="0">
                <a:solidFill>
                  <a:schemeClr val="tx1"/>
                </a:solidFill>
              </a:rPr>
              <a:t>SE LO REALIZARÁ BAJO LAS MISMAS CONDICIONES EN LAS QUE SE OBTUVO LOS VALORES DE LA FUENTE FIJA.</a:t>
            </a:r>
          </a:p>
          <a:p>
            <a:pPr algn="ctr"/>
            <a:endParaRPr lang="es-EC" sz="1600" dirty="0" smtClean="0">
              <a:solidFill>
                <a:schemeClr val="tx1"/>
              </a:solidFill>
            </a:endParaRPr>
          </a:p>
          <a:p>
            <a:pPr algn="ctr"/>
            <a:r>
              <a:rPr lang="es-EC" sz="1600" dirty="0" smtClean="0">
                <a:solidFill>
                  <a:schemeClr val="tx1"/>
                </a:solidFill>
              </a:rPr>
              <a:t>SE RECOMIENDA PERIODO DE MEDICIÓN DE 10 a 30 minutos.</a:t>
            </a:r>
            <a:endParaRPr lang="es-EC" sz="1600" dirty="0">
              <a:solidFill>
                <a:schemeClr val="tx1"/>
              </a:solidFill>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4" name="6 Título"/>
          <p:cNvSpPr txBox="1">
            <a:spLocks/>
          </p:cNvSpPr>
          <p:nvPr/>
        </p:nvSpPr>
        <p:spPr>
          <a:xfrm>
            <a:off x="609600" y="50005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DETERMINACIÓN DE PUNTOS DE MUESTREO PARA RUIDO DE FONDO</a:t>
            </a:r>
          </a:p>
          <a:p>
            <a:pPr lvl="0" algn="ctr">
              <a:spcBef>
                <a:spcPct val="0"/>
              </a:spcBef>
              <a:defRPr/>
            </a:pP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6 Rectángulo redondeado"/>
          <p:cNvSpPr/>
          <p:nvPr/>
        </p:nvSpPr>
        <p:spPr>
          <a:xfrm>
            <a:off x="1331640" y="1340768"/>
            <a:ext cx="6624736" cy="86409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smtClean="0">
                <a:solidFill>
                  <a:schemeClr val="tx1"/>
                </a:solidFill>
              </a:rPr>
              <a:t>“RUIDO DE FONDO ES AQUEL QUE PREVALECE EN AUSENCIA DEL RUIDO GENERADO POR LA FUENTE OBJETO DE EVALUACIÓN”.</a:t>
            </a:r>
            <a:endParaRPr lang="es-EC" sz="1600" dirty="0">
              <a:solidFill>
                <a:schemeClr val="tx1"/>
              </a:solidFill>
            </a:endParaRPr>
          </a:p>
        </p:txBody>
      </p:sp>
      <p:sp>
        <p:nvSpPr>
          <p:cNvPr id="8" name="7 Rectángulo redondeado"/>
          <p:cNvSpPr/>
          <p:nvPr/>
        </p:nvSpPr>
        <p:spPr>
          <a:xfrm>
            <a:off x="3682865" y="2420888"/>
            <a:ext cx="1922286" cy="86409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ANEXO 5 T.U.L.A.S, </a:t>
            </a:r>
            <a:r>
              <a:rPr lang="es-ES" sz="1600" dirty="0" err="1" smtClean="0">
                <a:solidFill>
                  <a:schemeClr val="tx1"/>
                </a:solidFill>
              </a:rPr>
              <a:t>Num</a:t>
            </a:r>
            <a:r>
              <a:rPr lang="es-ES" sz="1600" dirty="0" smtClean="0">
                <a:solidFill>
                  <a:schemeClr val="tx1"/>
                </a:solidFill>
              </a:rPr>
              <a:t>. 4.1.2.8</a:t>
            </a:r>
          </a:p>
        </p:txBody>
      </p:sp>
      <p:cxnSp>
        <p:nvCxnSpPr>
          <p:cNvPr id="9" name="8 Conector recto de flecha"/>
          <p:cNvCxnSpPr/>
          <p:nvPr/>
        </p:nvCxnSpPr>
        <p:spPr>
          <a:xfrm>
            <a:off x="4644008" y="1988840"/>
            <a:ext cx="0" cy="4320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 name="1 Rectángulo">
            <a:hlinkClick r:id="rId4" action="ppaction://hlinksldjump"/>
          </p:cNvPr>
          <p:cNvSpPr/>
          <p:nvPr/>
        </p:nvSpPr>
        <p:spPr>
          <a:xfrm>
            <a:off x="6444208" y="5805264"/>
            <a:ext cx="2016224" cy="6407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smtClean="0">
                <a:solidFill>
                  <a:schemeClr val="tx1"/>
                </a:solidFill>
              </a:rPr>
              <a:t>DIAPOSITIVA 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4" name="6 Título"/>
          <p:cNvSpPr txBox="1">
            <a:spLocks/>
          </p:cNvSpPr>
          <p:nvPr/>
        </p:nvSpPr>
        <p:spPr>
          <a:xfrm>
            <a:off x="609600" y="50005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DETERMINACIÓN DE PUNTOS DE MUESTREO PARA RUIDO DE FONDO</a:t>
            </a:r>
          </a:p>
          <a:p>
            <a:pPr lvl="0" algn="ctr">
              <a:spcBef>
                <a:spcPct val="0"/>
              </a:spcBef>
              <a:defRPr/>
            </a:pP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9 Rectángulo redondeado"/>
          <p:cNvSpPr/>
          <p:nvPr/>
        </p:nvSpPr>
        <p:spPr>
          <a:xfrm>
            <a:off x="3671900" y="2135140"/>
            <a:ext cx="3282054"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solidFill>
                  <a:schemeClr val="tx1"/>
                </a:solidFill>
              </a:rPr>
              <a:t>DEFINIO 12 PUNTOS DE RUIDO DE FONDO </a:t>
            </a:r>
          </a:p>
        </p:txBody>
      </p:sp>
      <p:pic>
        <p:nvPicPr>
          <p:cNvPr id="230402" name="Picture 2" descr="C:\Program Files (x86)\Microsoft Office\MEDIA\CAGCAT10\j02513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2478602"/>
            <a:ext cx="2221301" cy="187220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10 Conector recto de flecha"/>
          <p:cNvCxnSpPr>
            <a:stCxn id="10" idx="2"/>
          </p:cNvCxnSpPr>
          <p:nvPr/>
        </p:nvCxnSpPr>
        <p:spPr>
          <a:xfrm>
            <a:off x="5312927" y="2999236"/>
            <a:ext cx="0" cy="64066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4" name="13 Rectángulo redondeado"/>
          <p:cNvSpPr/>
          <p:nvPr/>
        </p:nvSpPr>
        <p:spPr>
          <a:xfrm>
            <a:off x="3275856" y="3643827"/>
            <a:ext cx="4074142" cy="10887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10 PUNTOS EN INMEDIACIONES HACIEND IASA – 1</a:t>
            </a:r>
          </a:p>
          <a:p>
            <a:pPr algn="ctr"/>
            <a:r>
              <a:rPr lang="es-ES" sz="1400" dirty="0" smtClean="0">
                <a:solidFill>
                  <a:schemeClr val="tx1"/>
                </a:solidFill>
              </a:rPr>
              <a:t>2 PUNTOS EN CANCHA DE FUTBOL NUEVA DE LA ESPE</a:t>
            </a:r>
          </a:p>
        </p:txBody>
      </p:sp>
      <p:cxnSp>
        <p:nvCxnSpPr>
          <p:cNvPr id="15" name="14 Conector recto de flecha"/>
          <p:cNvCxnSpPr/>
          <p:nvPr/>
        </p:nvCxnSpPr>
        <p:spPr>
          <a:xfrm>
            <a:off x="5312927" y="4732554"/>
            <a:ext cx="0" cy="64066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15 Rectángulo redondeado">
            <a:hlinkClick r:id="rId5" action="ppaction://hlinksldjump"/>
          </p:cNvPr>
          <p:cNvSpPr/>
          <p:nvPr/>
        </p:nvSpPr>
        <p:spPr>
          <a:xfrm>
            <a:off x="3671900" y="5358571"/>
            <a:ext cx="3282054"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solidFill>
                  <a:schemeClr val="tx1"/>
                </a:solidFill>
              </a:rPr>
              <a:t>MAPA 3.5</a:t>
            </a:r>
          </a:p>
        </p:txBody>
      </p:sp>
      <p:sp>
        <p:nvSpPr>
          <p:cNvPr id="12" name="11 Rectángulo redondeado"/>
          <p:cNvSpPr/>
          <p:nvPr/>
        </p:nvSpPr>
        <p:spPr>
          <a:xfrm>
            <a:off x="1104618" y="4941168"/>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18,24 dB(A)</a:t>
            </a:r>
          </a:p>
        </p:txBody>
      </p:sp>
    </p:spTree>
    <p:extLst>
      <p:ext uri="{BB962C8B-B14F-4D97-AF65-F5344CB8AC3E}">
        <p14:creationId xmlns:p14="http://schemas.microsoft.com/office/powerpoint/2010/main" xmlns="" val="40291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500702"/>
            <a:ext cx="528638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203778" name="Picture 2" descr="MAPA_RUIDO_DE_FONDO"/>
          <p:cNvPicPr>
            <a:picLocks noChangeAspect="1" noChangeArrowheads="1"/>
          </p:cNvPicPr>
          <p:nvPr/>
        </p:nvPicPr>
        <p:blipFill>
          <a:blip r:embed="rId3"/>
          <a:srcRect/>
          <a:stretch>
            <a:fillRect/>
          </a:stretch>
        </p:blipFill>
        <p:spPr bwMode="auto">
          <a:xfrm>
            <a:off x="2190448" y="-27296"/>
            <a:ext cx="4881882" cy="68861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a:hlinkClick r:id="rId3" action="ppaction://hlinksldjump"/>
          </p:cNvPr>
          <p:cNvSpPr txBox="1"/>
          <p:nvPr/>
        </p:nvSpPr>
        <p:spPr>
          <a:xfrm>
            <a:off x="1071538" y="4175664"/>
            <a:ext cx="4929222" cy="584775"/>
          </a:xfrm>
          <a:prstGeom prst="rect">
            <a:avLst/>
          </a:prstGeom>
          <a:solidFill>
            <a:schemeClr val="bg2">
              <a:lumMod val="75000"/>
            </a:schemeClr>
          </a:solidFill>
        </p:spPr>
        <p:txBody>
          <a:bodyPr wrap="square" rtlCol="0">
            <a:spAutoFit/>
          </a:bodyPr>
          <a:lstStyle/>
          <a:p>
            <a:r>
              <a:rPr lang="es-ES" sz="1600" dirty="0" smtClean="0"/>
              <a:t>Diferencia entre la intensidad sonora de la fuente fija y el ruido de fondo</a:t>
            </a:r>
          </a:p>
        </p:txBody>
      </p:sp>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PROCEDIMIENTO</a:t>
            </a:r>
            <a:r>
              <a:rPr kumimoji="0" lang="es-ES" sz="28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PARA EL PROCESAMIENTO DE DATOS</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6" name="6 Marcador de contenido"/>
          <p:cNvSpPr txBox="1">
            <a:spLocks/>
          </p:cNvSpPr>
          <p:nvPr/>
        </p:nvSpPr>
        <p:spPr>
          <a:xfrm>
            <a:off x="457200" y="1481329"/>
            <a:ext cx="8229600" cy="1447606"/>
          </a:xfrm>
          <a:prstGeom prst="rect">
            <a:avLst/>
          </a:prstGeom>
        </p:spPr>
        <p:txBody>
          <a:bodyPr>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Bajar</a:t>
            </a:r>
            <a:r>
              <a:rPr kumimoji="0" lang="es-ES" sz="2000" b="0" i="0" u="none" strike="noStrike" kern="1200" cap="none" spc="0" normalizeH="0" noProof="0" dirty="0" smtClean="0">
                <a:ln>
                  <a:noFill/>
                </a:ln>
                <a:solidFill>
                  <a:schemeClr val="tx1"/>
                </a:solidFill>
                <a:effectLst/>
                <a:uLnTx/>
                <a:uFillTx/>
                <a:latin typeface="+mn-lt"/>
                <a:ea typeface="+mn-ea"/>
                <a:cs typeface="+mn-cs"/>
              </a:rPr>
              <a:t> los datos almacenados en la tarjeta de memoria</a:t>
            </a:r>
          </a:p>
          <a:p>
            <a:pPr marL="822960" lvl="1" indent="-256032">
              <a:spcBef>
                <a:spcPts val="400"/>
              </a:spcBef>
              <a:buClr>
                <a:schemeClr val="accent1"/>
              </a:buClr>
              <a:buSzPct val="68000"/>
              <a:buFont typeface="Wingdings 3"/>
              <a:buChar char=""/>
            </a:pPr>
            <a:r>
              <a:rPr lang="es-ES" sz="1600" baseline="0" dirty="0" smtClean="0"/>
              <a:t>Programa</a:t>
            </a:r>
            <a:r>
              <a:rPr lang="es-ES" sz="1600" dirty="0" smtClean="0"/>
              <a:t> </a:t>
            </a:r>
            <a:r>
              <a:rPr lang="es-ES" sz="1600" dirty="0" err="1" smtClean="0"/>
              <a:t>Launch</a:t>
            </a:r>
            <a:r>
              <a:rPr lang="es-ES" sz="1600" dirty="0" smtClean="0"/>
              <a:t> SES </a:t>
            </a:r>
            <a:r>
              <a:rPr lang="es-ES" sz="1600" dirty="0" err="1" smtClean="0"/>
              <a:t>to</a:t>
            </a:r>
            <a:r>
              <a:rPr lang="es-ES" sz="1600" dirty="0" smtClean="0"/>
              <a:t> XLS.exe</a:t>
            </a:r>
          </a:p>
          <a:p>
            <a:pPr marL="822960" lvl="1" indent="-256032">
              <a:spcBef>
                <a:spcPts val="400"/>
              </a:spcBef>
              <a:buClr>
                <a:schemeClr val="accent1"/>
              </a:buClr>
              <a:buSzPct val="68000"/>
            </a:pPr>
            <a:endParaRPr lang="es-ES" sz="1600" dirty="0" smtClean="0"/>
          </a:p>
          <a:p>
            <a:pPr marL="822960" lvl="1" indent="-256032">
              <a:spcBef>
                <a:spcPts val="400"/>
              </a:spcBef>
              <a:buClr>
                <a:schemeClr val="accent1"/>
              </a:buClr>
              <a:buSzPct val="68000"/>
              <a:buFont typeface="Wingdings 3"/>
              <a:buChar char=""/>
            </a:pPr>
            <a:endParaRPr lang="es-ES" sz="1600" dirty="0" smtClean="0"/>
          </a:p>
          <a:p>
            <a:pPr marL="365760" lvl="0" indent="-256032">
              <a:spcBef>
                <a:spcPts val="400"/>
              </a:spcBef>
              <a:buClr>
                <a:schemeClr val="accent1"/>
              </a:buClr>
              <a:buSzPct val="68000"/>
              <a:buFont typeface="Wingdings 3"/>
              <a:buChar char=""/>
              <a:defRPr/>
            </a:pPr>
            <a:r>
              <a:rPr lang="es-ES" sz="2000" dirty="0" smtClean="0"/>
              <a:t>Realizar la corrección por ruido de fondo:</a:t>
            </a:r>
          </a:p>
          <a:p>
            <a:pPr marL="365760" lvl="0" indent="-256032">
              <a:spcBef>
                <a:spcPts val="400"/>
              </a:spcBef>
              <a:buClr>
                <a:schemeClr val="accent1"/>
              </a:buClr>
              <a:buSzPct val="68000"/>
              <a:defRPr/>
            </a:pPr>
            <a:endParaRPr lang="es-ES" sz="2000" dirty="0" smtClean="0"/>
          </a:p>
        </p:txBody>
      </p:sp>
      <p:graphicFrame>
        <p:nvGraphicFramePr>
          <p:cNvPr id="9" name="8 Objeto"/>
          <p:cNvGraphicFramePr>
            <a:graphicFrameLocks noChangeAspect="1"/>
          </p:cNvGraphicFramePr>
          <p:nvPr/>
        </p:nvGraphicFramePr>
        <p:xfrm>
          <a:off x="6286512" y="3389846"/>
          <a:ext cx="1211262" cy="547687"/>
        </p:xfrm>
        <a:graphic>
          <a:graphicData uri="http://schemas.openxmlformats.org/presentationml/2006/ole">
            <p:oleObj spid="_x0000_s226436" name="Ecuación" r:id="rId5" imgW="672808" imgH="304668" progId="Equation.3">
              <p:embed/>
            </p:oleObj>
          </a:graphicData>
        </a:graphic>
      </p:graphicFrame>
      <p:sp>
        <p:nvSpPr>
          <p:cNvPr id="12" name="11 CuadroTexto"/>
          <p:cNvSpPr txBox="1"/>
          <p:nvPr/>
        </p:nvSpPr>
        <p:spPr>
          <a:xfrm>
            <a:off x="1071538" y="3389846"/>
            <a:ext cx="4929222" cy="584775"/>
          </a:xfrm>
          <a:prstGeom prst="rect">
            <a:avLst/>
          </a:prstGeom>
          <a:solidFill>
            <a:schemeClr val="bg2">
              <a:lumMod val="75000"/>
            </a:schemeClr>
          </a:solidFill>
        </p:spPr>
        <p:txBody>
          <a:bodyPr wrap="square" rtlCol="0">
            <a:spAutoFit/>
          </a:bodyPr>
          <a:lstStyle/>
          <a:p>
            <a:r>
              <a:rPr lang="es-ES" sz="1600" dirty="0" smtClean="0"/>
              <a:t>Transforma en intensidad sonora el </a:t>
            </a:r>
            <a:r>
              <a:rPr lang="es-ES" sz="1600" dirty="0" err="1" smtClean="0"/>
              <a:t>NPSEq</a:t>
            </a:r>
            <a:r>
              <a:rPr lang="es-ES" sz="1600" dirty="0" smtClean="0"/>
              <a:t> de la fuente fija y el ruido de fondo </a:t>
            </a:r>
            <a:endParaRPr lang="es-ES" dirty="0" smtClean="0"/>
          </a:p>
        </p:txBody>
      </p:sp>
      <p:graphicFrame>
        <p:nvGraphicFramePr>
          <p:cNvPr id="14" name="13 Objeto"/>
          <p:cNvGraphicFramePr>
            <a:graphicFrameLocks noChangeAspect="1"/>
          </p:cNvGraphicFramePr>
          <p:nvPr/>
        </p:nvGraphicFramePr>
        <p:xfrm>
          <a:off x="6500826" y="4230256"/>
          <a:ext cx="857256" cy="455417"/>
        </p:xfrm>
        <a:graphic>
          <a:graphicData uri="http://schemas.openxmlformats.org/presentationml/2006/ole">
            <p:oleObj spid="_x0000_s226437" name="Ecuación" r:id="rId6" imgW="406048" imgH="215713" progId="Equation.3">
              <p:embed/>
            </p:oleObj>
          </a:graphicData>
        </a:graphic>
      </p:graphicFrame>
      <p:sp>
        <p:nvSpPr>
          <p:cNvPr id="16" name="15 CuadroTexto">
            <a:hlinkClick r:id="rId7" action="ppaction://hlinksldjump"/>
          </p:cNvPr>
          <p:cNvSpPr txBox="1"/>
          <p:nvPr/>
        </p:nvSpPr>
        <p:spPr>
          <a:xfrm>
            <a:off x="1071538" y="4947834"/>
            <a:ext cx="4929222" cy="338554"/>
          </a:xfrm>
          <a:prstGeom prst="rect">
            <a:avLst/>
          </a:prstGeom>
          <a:solidFill>
            <a:schemeClr val="bg2">
              <a:lumMod val="75000"/>
            </a:schemeClr>
          </a:solidFill>
        </p:spPr>
        <p:txBody>
          <a:bodyPr wrap="square" rtlCol="0">
            <a:spAutoFit/>
          </a:bodyPr>
          <a:lstStyle/>
          <a:p>
            <a:r>
              <a:rPr lang="es-ES" sz="1600" dirty="0" smtClean="0"/>
              <a:t>Transforma en </a:t>
            </a:r>
            <a:r>
              <a:rPr lang="es-ES" sz="1600" dirty="0" err="1" smtClean="0"/>
              <a:t>NPSEq</a:t>
            </a:r>
            <a:r>
              <a:rPr lang="es-ES" sz="1600" dirty="0" smtClean="0"/>
              <a:t> la diferencia obtenida</a:t>
            </a:r>
          </a:p>
        </p:txBody>
      </p:sp>
      <p:graphicFrame>
        <p:nvGraphicFramePr>
          <p:cNvPr id="17" name="16 Objeto"/>
          <p:cNvGraphicFramePr>
            <a:graphicFrameLocks noChangeAspect="1"/>
          </p:cNvGraphicFramePr>
          <p:nvPr/>
        </p:nvGraphicFramePr>
        <p:xfrm>
          <a:off x="6286511" y="4890044"/>
          <a:ext cx="1905013" cy="357190"/>
        </p:xfrm>
        <a:graphic>
          <a:graphicData uri="http://schemas.openxmlformats.org/presentationml/2006/ole">
            <p:oleObj spid="_x0000_s226438" name="Ecuación" r:id="rId8" imgW="1219200" imgH="2286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Título"/>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100" b="1" dirty="0" smtClean="0">
                <a:solidFill>
                  <a:schemeClr val="tx2"/>
                </a:solidFill>
                <a:effectLst>
                  <a:outerShdw blurRad="31750" dist="25400" dir="5400000" algn="tl" rotWithShape="0">
                    <a:srgbClr val="000000">
                      <a:alpha val="25000"/>
                    </a:srgbClr>
                  </a:outerShdw>
                </a:effectLst>
                <a:latin typeface="+mj-lt"/>
                <a:ea typeface="+mj-ea"/>
                <a:cs typeface="+mj-cs"/>
              </a:rPr>
              <a:t>IDENTIFICACIÓN DEL PROBLEMA</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5 Rectángulo redondeado"/>
          <p:cNvSpPr/>
          <p:nvPr/>
        </p:nvSpPr>
        <p:spPr>
          <a:xfrm>
            <a:off x="571472" y="1925413"/>
            <a:ext cx="2428892" cy="857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RUIDO </a:t>
            </a:r>
          </a:p>
          <a:p>
            <a:pPr algn="ctr"/>
            <a:r>
              <a:rPr lang="es-ES" sz="2000" dirty="0" smtClean="0">
                <a:solidFill>
                  <a:schemeClr val="tx1"/>
                </a:solidFill>
              </a:rPr>
              <a:t>COMUNITARIO</a:t>
            </a:r>
          </a:p>
        </p:txBody>
      </p:sp>
      <p:sp>
        <p:nvSpPr>
          <p:cNvPr id="7" name="6 Abrir llave"/>
          <p:cNvSpPr/>
          <p:nvPr/>
        </p:nvSpPr>
        <p:spPr>
          <a:xfrm>
            <a:off x="3214678" y="1711099"/>
            <a:ext cx="285752" cy="12858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CuadroTexto"/>
          <p:cNvSpPr txBox="1"/>
          <p:nvPr/>
        </p:nvSpPr>
        <p:spPr>
          <a:xfrm>
            <a:off x="3500430" y="1853975"/>
            <a:ext cx="4256293" cy="923330"/>
          </a:xfrm>
          <a:prstGeom prst="rect">
            <a:avLst/>
          </a:prstGeom>
          <a:noFill/>
        </p:spPr>
        <p:txBody>
          <a:bodyPr wrap="none" rtlCol="0">
            <a:spAutoFit/>
          </a:bodyPr>
          <a:lstStyle/>
          <a:p>
            <a:r>
              <a:rPr lang="es-ES" dirty="0" smtClean="0"/>
              <a:t>-Ruido por la actividad humana</a:t>
            </a:r>
          </a:p>
          <a:p>
            <a:r>
              <a:rPr lang="es-ES" dirty="0" smtClean="0"/>
              <a:t>-Ruido de los medios de transporte </a:t>
            </a:r>
          </a:p>
          <a:p>
            <a:r>
              <a:rPr lang="es-ES" dirty="0" smtClean="0"/>
              <a:t>-Ruido de las industrias</a:t>
            </a:r>
            <a:endParaRPr lang="es-ES" dirty="0"/>
          </a:p>
        </p:txBody>
      </p:sp>
      <p:sp>
        <p:nvSpPr>
          <p:cNvPr id="9" name="8 Rectángulo redondeado"/>
          <p:cNvSpPr/>
          <p:nvPr/>
        </p:nvSpPr>
        <p:spPr>
          <a:xfrm>
            <a:off x="3280089" y="4632461"/>
            <a:ext cx="2357454"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SALUD</a:t>
            </a:r>
          </a:p>
        </p:txBody>
      </p:sp>
      <p:sp>
        <p:nvSpPr>
          <p:cNvPr id="10" name="9 CuadroTexto"/>
          <p:cNvSpPr txBox="1"/>
          <p:nvPr/>
        </p:nvSpPr>
        <p:spPr>
          <a:xfrm>
            <a:off x="1494139" y="5561155"/>
            <a:ext cx="6441187" cy="646331"/>
          </a:xfrm>
          <a:prstGeom prst="rect">
            <a:avLst/>
          </a:prstGeom>
          <a:noFill/>
        </p:spPr>
        <p:txBody>
          <a:bodyPr wrap="none" rtlCol="0">
            <a:spAutoFit/>
          </a:bodyPr>
          <a:lstStyle/>
          <a:p>
            <a:r>
              <a:rPr lang="es-ES" dirty="0" smtClean="0"/>
              <a:t>“El estado de completo bienestar físico, mental y social”</a:t>
            </a:r>
          </a:p>
          <a:p>
            <a:endParaRPr lang="es-ES" dirty="0"/>
          </a:p>
        </p:txBody>
      </p:sp>
      <p:pic>
        <p:nvPicPr>
          <p:cNvPr id="11" name="Picture 4" descr="http://repositorio.espe.edu.ec/retrieve/17562"/>
          <p:cNvPicPr>
            <a:picLocks noChangeAspect="1" noChangeArrowheads="1"/>
          </p:cNvPicPr>
          <p:nvPr/>
        </p:nvPicPr>
        <p:blipFill>
          <a:blip r:embed="rId3"/>
          <a:stretch>
            <a:fillRect/>
          </a:stretch>
        </p:blipFill>
        <p:spPr bwMode="auto">
          <a:xfrm>
            <a:off x="-71470" y="5882807"/>
            <a:ext cx="1143008" cy="1109788"/>
          </a:xfrm>
          <a:prstGeom prst="ellipse">
            <a:avLst/>
          </a:prstGeom>
          <a:ln>
            <a:noFill/>
          </a:ln>
          <a:effectLst>
            <a:softEdge rad="112500"/>
          </a:effectLst>
        </p:spPr>
      </p:pic>
      <p:pic>
        <p:nvPicPr>
          <p:cNvPr id="2" name="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9246" y="2924944"/>
            <a:ext cx="1643441" cy="1579052"/>
          </a:xfrm>
          <a:prstGeom prst="rect">
            <a:avLst/>
          </a:prstGeom>
        </p:spPr>
      </p:pic>
      <p:cxnSp>
        <p:nvCxnSpPr>
          <p:cNvPr id="4" name="3 Conector recto de flecha"/>
          <p:cNvCxnSpPr>
            <a:stCxn id="6" idx="2"/>
          </p:cNvCxnSpPr>
          <p:nvPr/>
        </p:nvCxnSpPr>
        <p:spPr>
          <a:xfrm>
            <a:off x="1785918" y="2782669"/>
            <a:ext cx="0" cy="64633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5" name="14 Rectángulo redondeado"/>
          <p:cNvSpPr/>
          <p:nvPr/>
        </p:nvSpPr>
        <p:spPr>
          <a:xfrm>
            <a:off x="642910" y="3429000"/>
            <a:ext cx="2357454"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MOLESTA AL RECEPTOR</a:t>
            </a:r>
            <a:endParaRPr lang="es-ES" sz="2000" dirty="0" smtClean="0">
              <a:solidFill>
                <a:schemeClr val="tx1"/>
              </a:solidFill>
            </a:endParaRPr>
          </a:p>
        </p:txBody>
      </p:sp>
      <p:cxnSp>
        <p:nvCxnSpPr>
          <p:cNvPr id="16" name="15 Conector recto de flecha"/>
          <p:cNvCxnSpPr/>
          <p:nvPr/>
        </p:nvCxnSpPr>
        <p:spPr>
          <a:xfrm>
            <a:off x="3000700" y="3821909"/>
            <a:ext cx="49973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17 Rectángulo redondeado"/>
          <p:cNvSpPr/>
          <p:nvPr/>
        </p:nvSpPr>
        <p:spPr>
          <a:xfrm>
            <a:off x="3527038" y="3510821"/>
            <a:ext cx="2357454"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EFECTO DE DISPLACER</a:t>
            </a:r>
            <a:endParaRPr lang="es-ES" sz="2000" dirty="0" smtClean="0">
              <a:solidFill>
                <a:schemeClr val="tx1"/>
              </a:solidFill>
            </a:endParaRPr>
          </a:p>
        </p:txBody>
      </p:sp>
      <p:cxnSp>
        <p:nvCxnSpPr>
          <p:cNvPr id="19" name="18 Conector recto de flecha"/>
          <p:cNvCxnSpPr/>
          <p:nvPr/>
        </p:nvCxnSpPr>
        <p:spPr>
          <a:xfrm>
            <a:off x="5884492" y="3906540"/>
            <a:ext cx="49973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19 Rectángulo redondeado"/>
          <p:cNvSpPr/>
          <p:nvPr/>
        </p:nvSpPr>
        <p:spPr>
          <a:xfrm>
            <a:off x="6384222" y="3513631"/>
            <a:ext cx="2357454"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AFECTA AL INDIVIDUO Y SU CALIDAD DE VIDA</a:t>
            </a:r>
            <a:endParaRPr lang="es-ES" sz="2000" dirty="0" smtClean="0">
              <a:solidFill>
                <a:schemeClr val="tx1"/>
              </a:solidFill>
            </a:endParaRPr>
          </a:p>
        </p:txBody>
      </p:sp>
    </p:spTree>
    <p:extLst>
      <p:ext uri="{BB962C8B-B14F-4D97-AF65-F5344CB8AC3E}">
        <p14:creationId xmlns:p14="http://schemas.microsoft.com/office/powerpoint/2010/main" xmlns="" val="7840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5" grpId="1" animBg="1"/>
      <p:bldP spid="18" grpId="0" animBg="1"/>
      <p:bldP spid="18" grpId="1" animBg="1"/>
      <p:bldP spid="20" grpId="0" animBg="1"/>
      <p:bldP spid="2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PROCEDIMIENTO</a:t>
            </a:r>
            <a:r>
              <a:rPr kumimoji="0" lang="es-ES" sz="28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PARA EL PROCESAMIENTO DE DATOS</a:t>
            </a:r>
            <a:endParaRPr kumimoji="0" lang="es-E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a:hlinkClick r:id="rId2" action="ppaction://hlinksldjump"/>
          </p:cNvPr>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4" name="6 Marcador de contenido"/>
          <p:cNvSpPr txBox="1">
            <a:spLocks/>
          </p:cNvSpPr>
          <p:nvPr/>
        </p:nvSpPr>
        <p:spPr>
          <a:xfrm>
            <a:off x="457200" y="1481329"/>
            <a:ext cx="8229600" cy="1447606"/>
          </a:xfrm>
          <a:prstGeom prst="rect">
            <a:avLst/>
          </a:prstGeom>
        </p:spPr>
        <p:txBody>
          <a:bodyPr>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Aplicamos la corrección por nivel de ruido de fondo</a:t>
            </a:r>
          </a:p>
          <a:p>
            <a:pPr algn="ctr">
              <a:buNone/>
            </a:pPr>
            <a:r>
              <a:rPr lang="es-ES" dirty="0" smtClean="0"/>
              <a:t>T.U.L.A.S Libro VI, Anexo 5, </a:t>
            </a:r>
            <a:r>
              <a:rPr lang="es-ES" dirty="0" err="1" smtClean="0"/>
              <a:t>Lit</a:t>
            </a:r>
            <a:r>
              <a:rPr lang="es-ES" dirty="0" smtClean="0"/>
              <a:t> 4.2.8</a:t>
            </a:r>
          </a:p>
          <a:p>
            <a:pPr algn="ctr">
              <a:buNone/>
            </a:pPr>
            <a:endParaRPr lang="es-ES" sz="1600" dirty="0" smtClean="0"/>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endParaRPr lang="es-ES" sz="2000" dirty="0" smtClean="0"/>
          </a:p>
          <a:p>
            <a:pPr marL="365760" lvl="0" indent="-256032">
              <a:spcBef>
                <a:spcPts val="400"/>
              </a:spcBef>
              <a:buClr>
                <a:schemeClr val="accent1"/>
              </a:buClr>
              <a:buSzPct val="68000"/>
              <a:defRPr/>
            </a:pPr>
            <a:endParaRPr lang="es-ES" sz="2000" dirty="0" smtClean="0"/>
          </a:p>
        </p:txBody>
      </p:sp>
      <p:graphicFrame>
        <p:nvGraphicFramePr>
          <p:cNvPr id="5" name="4 Tabla"/>
          <p:cNvGraphicFramePr>
            <a:graphicFrameLocks noGrp="1"/>
          </p:cNvGraphicFramePr>
          <p:nvPr/>
        </p:nvGraphicFramePr>
        <p:xfrm>
          <a:off x="1643042" y="2357430"/>
          <a:ext cx="6429420" cy="2926080"/>
        </p:xfrm>
        <a:graphic>
          <a:graphicData uri="http://schemas.openxmlformats.org/drawingml/2006/table">
            <a:tbl>
              <a:tblPr/>
              <a:tblGrid>
                <a:gridCol w="4401475"/>
                <a:gridCol w="2027945"/>
              </a:tblGrid>
              <a:tr h="0">
                <a:tc>
                  <a:txBody>
                    <a:bodyPr/>
                    <a:lstStyle/>
                    <a:p>
                      <a:pPr marL="457200" algn="ctr">
                        <a:lnSpc>
                          <a:spcPct val="150000"/>
                        </a:lnSpc>
                        <a:spcAft>
                          <a:spcPts val="1000"/>
                        </a:spcAft>
                      </a:pPr>
                      <a:r>
                        <a:rPr lang="es-EC" sz="1600" b="1" i="1" dirty="0">
                          <a:latin typeface="Arial"/>
                          <a:ea typeface="Cambria"/>
                          <a:cs typeface="Times New Roman"/>
                        </a:rPr>
                        <a:t>DIFERENCIA ARITMÉTICA ENTRE </a:t>
                      </a:r>
                      <a:r>
                        <a:rPr lang="es-EC" sz="1600" b="1" i="1" dirty="0" err="1">
                          <a:latin typeface="Arial"/>
                          <a:ea typeface="Cambria"/>
                          <a:cs typeface="Times New Roman"/>
                        </a:rPr>
                        <a:t>NPSEeq</a:t>
                      </a:r>
                      <a:r>
                        <a:rPr lang="es-EC" sz="1600" b="1" i="1" dirty="0">
                          <a:latin typeface="Arial"/>
                          <a:ea typeface="Cambria"/>
                          <a:cs typeface="Times New Roman"/>
                        </a:rPr>
                        <a:t> DE LA FUENTE FIJA Y </a:t>
                      </a:r>
                      <a:r>
                        <a:rPr lang="es-EC" sz="1600" b="1" i="1" dirty="0" err="1">
                          <a:latin typeface="Arial"/>
                          <a:ea typeface="Cambria"/>
                          <a:cs typeface="Times New Roman"/>
                        </a:rPr>
                        <a:t>NPSeq</a:t>
                      </a:r>
                      <a:r>
                        <a:rPr lang="es-EC" sz="1600" b="1" i="1" dirty="0">
                          <a:latin typeface="Arial"/>
                          <a:ea typeface="Cambria"/>
                          <a:cs typeface="Times New Roman"/>
                        </a:rPr>
                        <a:t> DE RUIDO DE FONDO (dB(A))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ctr">
                        <a:lnSpc>
                          <a:spcPct val="150000"/>
                        </a:lnSpc>
                        <a:spcAft>
                          <a:spcPts val="1000"/>
                        </a:spcAft>
                      </a:pPr>
                      <a:r>
                        <a:rPr lang="es-EC" sz="1600" b="1" i="1">
                          <a:latin typeface="Arial"/>
                          <a:ea typeface="Cambria"/>
                          <a:cs typeface="Times New Roman"/>
                        </a:rPr>
                        <a:t>CORRECCIÓN</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457200" algn="ctr">
                        <a:lnSpc>
                          <a:spcPct val="150000"/>
                        </a:lnSpc>
                        <a:spcAft>
                          <a:spcPts val="1000"/>
                        </a:spcAft>
                      </a:pPr>
                      <a:r>
                        <a:rPr lang="es-EC" sz="1600" i="1">
                          <a:latin typeface="Arial"/>
                          <a:ea typeface="Cambria"/>
                          <a:cs typeface="Times New Roman"/>
                        </a:rPr>
                        <a:t>10 ó mayor</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1000"/>
                        </a:spcAft>
                      </a:pPr>
                      <a:r>
                        <a:rPr lang="es-EC" sz="1600" i="1">
                          <a:latin typeface="Arial"/>
                          <a:ea typeface="Cambria"/>
                          <a:cs typeface="Times New Roman"/>
                        </a:rPr>
                        <a:t>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lnSpc>
                          <a:spcPct val="150000"/>
                        </a:lnSpc>
                        <a:spcAft>
                          <a:spcPts val="1000"/>
                        </a:spcAft>
                      </a:pPr>
                      <a:r>
                        <a:rPr lang="es-EC" sz="1600" i="1">
                          <a:latin typeface="Arial"/>
                          <a:ea typeface="Cambria"/>
                          <a:cs typeface="Times New Roman"/>
                        </a:rPr>
                        <a:t>De 6 a 9</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1000"/>
                        </a:spcAft>
                      </a:pPr>
                      <a:r>
                        <a:rPr lang="es-EC" sz="1600" i="1">
                          <a:latin typeface="Arial"/>
                          <a:ea typeface="Cambria"/>
                          <a:cs typeface="Times New Roman"/>
                        </a:rPr>
                        <a:t>- 1</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lnSpc>
                          <a:spcPct val="150000"/>
                        </a:lnSpc>
                        <a:spcAft>
                          <a:spcPts val="1000"/>
                        </a:spcAft>
                      </a:pPr>
                      <a:r>
                        <a:rPr lang="es-EC" sz="1600" i="1">
                          <a:latin typeface="Arial"/>
                          <a:ea typeface="Cambria"/>
                          <a:cs typeface="Times New Roman"/>
                        </a:rPr>
                        <a:t>De 4 a 5</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1000"/>
                        </a:spcAft>
                      </a:pPr>
                      <a:r>
                        <a:rPr lang="es-EC" sz="1600" i="1">
                          <a:latin typeface="Arial"/>
                          <a:ea typeface="Cambria"/>
                          <a:cs typeface="Times New Roman"/>
                        </a:rPr>
                        <a:t>- 2</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lnSpc>
                          <a:spcPct val="150000"/>
                        </a:lnSpc>
                        <a:spcAft>
                          <a:spcPts val="1000"/>
                        </a:spcAft>
                      </a:pPr>
                      <a:r>
                        <a:rPr lang="es-EC" sz="1600" i="1">
                          <a:latin typeface="Arial"/>
                          <a:ea typeface="Cambria"/>
                          <a:cs typeface="Times New Roman"/>
                        </a:rPr>
                        <a:t>3</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1000"/>
                        </a:spcAft>
                      </a:pPr>
                      <a:r>
                        <a:rPr lang="es-EC" sz="1600" i="1">
                          <a:latin typeface="Arial"/>
                          <a:ea typeface="Cambria"/>
                          <a:cs typeface="Times New Roman"/>
                        </a:rPr>
                        <a:t>- 3</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lnSpc>
                          <a:spcPct val="150000"/>
                        </a:lnSpc>
                        <a:spcAft>
                          <a:spcPts val="1000"/>
                        </a:spcAft>
                      </a:pPr>
                      <a:r>
                        <a:rPr lang="es-EC" sz="1600" i="1">
                          <a:latin typeface="Arial"/>
                          <a:ea typeface="Cambria"/>
                          <a:cs typeface="Times New Roman"/>
                        </a:rPr>
                        <a:t>Menor a 3</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1000"/>
                        </a:spcAft>
                      </a:pPr>
                      <a:r>
                        <a:rPr lang="es-EC" sz="1600" i="1" dirty="0">
                          <a:latin typeface="Arial"/>
                          <a:ea typeface="Cambria"/>
                          <a:cs typeface="Times New Roman"/>
                        </a:rPr>
                        <a:t>Medición nula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Elipse"/>
          <p:cNvSpPr/>
          <p:nvPr/>
        </p:nvSpPr>
        <p:spPr>
          <a:xfrm>
            <a:off x="2843808" y="3212976"/>
            <a:ext cx="2664296" cy="792088"/>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Título"/>
          <p:cNvSpPr txBox="1">
            <a:spLocks/>
          </p:cNvSpPr>
          <p:nvPr/>
        </p:nvSpPr>
        <p:spPr>
          <a:xfrm>
            <a:off x="525269" y="-1714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400" b="1" dirty="0" smtClean="0">
                <a:solidFill>
                  <a:schemeClr val="tx2"/>
                </a:solidFill>
                <a:effectLst>
                  <a:outerShdw blurRad="31750" dist="25400" dir="5400000" algn="tl" rotWithShape="0">
                    <a:srgbClr val="000000">
                      <a:alpha val="25000"/>
                    </a:srgbClr>
                  </a:outerShdw>
                </a:effectLst>
              </a:rPr>
              <a:t>PROCEDIMIENTO PARA EL PROCESAMIENTO DE DATOS</a:t>
            </a:r>
            <a:endParaRPr lang="es-ES" sz="2400" b="1" dirty="0">
              <a:solidFill>
                <a:schemeClr val="tx2"/>
              </a:solidFill>
              <a:effectLst>
                <a:outerShdw blurRad="31750" dist="25400" dir="5400000" algn="tl" rotWithShape="0">
                  <a:srgbClr val="000000">
                    <a:alpha val="25000"/>
                  </a:srgbClr>
                </a:outerShdw>
              </a:effectLst>
            </a:endParaRPr>
          </a:p>
        </p:txBody>
      </p:sp>
      <p:pic>
        <p:nvPicPr>
          <p:cNvPr id="4"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5" name="4 Rectángulo redondeado"/>
          <p:cNvSpPr/>
          <p:nvPr/>
        </p:nvSpPr>
        <p:spPr>
          <a:xfrm>
            <a:off x="683568" y="1168932"/>
            <a:ext cx="2215224" cy="8895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solidFill>
                  <a:schemeClr val="tx1"/>
                </a:solidFill>
              </a:rPr>
              <a:t>ANÁLISIS EXPLORATORIO DE DATOS</a:t>
            </a:r>
            <a:endParaRPr lang="es-ES" sz="1400" dirty="0" smtClean="0">
              <a:solidFill>
                <a:schemeClr val="tx1"/>
              </a:solidFill>
            </a:endParaRPr>
          </a:p>
        </p:txBody>
      </p:sp>
      <p:cxnSp>
        <p:nvCxnSpPr>
          <p:cNvPr id="6" name="5 Conector recto de flecha"/>
          <p:cNvCxnSpPr/>
          <p:nvPr/>
        </p:nvCxnSpPr>
        <p:spPr>
          <a:xfrm>
            <a:off x="2884976" y="1613721"/>
            <a:ext cx="678475"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 name="7 Rectángulo redondeado"/>
          <p:cNvSpPr/>
          <p:nvPr/>
        </p:nvSpPr>
        <p:spPr>
          <a:xfrm>
            <a:off x="3532611" y="1194414"/>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PERMITE IDENTIFICAR:</a:t>
            </a:r>
          </a:p>
        </p:txBody>
      </p:sp>
      <p:cxnSp>
        <p:nvCxnSpPr>
          <p:cNvPr id="9" name="8 Conector recto de flecha"/>
          <p:cNvCxnSpPr/>
          <p:nvPr/>
        </p:nvCxnSpPr>
        <p:spPr>
          <a:xfrm>
            <a:off x="5454897" y="1643919"/>
            <a:ext cx="419186"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 name="10 Abrir llave"/>
          <p:cNvSpPr/>
          <p:nvPr/>
        </p:nvSpPr>
        <p:spPr>
          <a:xfrm>
            <a:off x="5874083" y="692696"/>
            <a:ext cx="503668" cy="1842050"/>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CuadroTexto"/>
          <p:cNvSpPr txBox="1"/>
          <p:nvPr/>
        </p:nvSpPr>
        <p:spPr>
          <a:xfrm>
            <a:off x="6266122" y="960599"/>
            <a:ext cx="2573078" cy="1477328"/>
          </a:xfrm>
          <a:prstGeom prst="rect">
            <a:avLst/>
          </a:prstGeom>
          <a:noFill/>
        </p:spPr>
        <p:txBody>
          <a:bodyPr wrap="square" rtlCol="0">
            <a:spAutoFit/>
          </a:bodyPr>
          <a:lstStyle/>
          <a:p>
            <a:pPr marL="285750" indent="-285750" algn="just">
              <a:buFontTx/>
              <a:buChar char="-"/>
            </a:pPr>
            <a:r>
              <a:rPr lang="es-ES" dirty="0" smtClean="0"/>
              <a:t>Localización.</a:t>
            </a:r>
          </a:p>
          <a:p>
            <a:pPr marL="285750" indent="-285750" algn="just">
              <a:buFontTx/>
              <a:buChar char="-"/>
            </a:pPr>
            <a:r>
              <a:rPr lang="es-ES" dirty="0" smtClean="0"/>
              <a:t>Variabilidad.</a:t>
            </a:r>
          </a:p>
          <a:p>
            <a:pPr marL="285750" indent="-285750" algn="just">
              <a:buFontTx/>
              <a:buChar char="-"/>
            </a:pPr>
            <a:r>
              <a:rPr lang="es-ES" dirty="0" smtClean="0"/>
              <a:t>Forma.</a:t>
            </a:r>
          </a:p>
          <a:p>
            <a:pPr marL="285750" indent="-285750" algn="just">
              <a:buFontTx/>
              <a:buChar char="-"/>
            </a:pPr>
            <a:r>
              <a:rPr lang="es-ES" dirty="0" smtClean="0"/>
              <a:t>Datos atípicos.</a:t>
            </a:r>
          </a:p>
          <a:p>
            <a:pPr marL="285750" indent="-285750" algn="just">
              <a:buFontTx/>
              <a:buChar char="-"/>
            </a:pPr>
            <a:endParaRPr lang="es-ES" dirty="0" smtClean="0"/>
          </a:p>
        </p:txBody>
      </p:sp>
      <p:cxnSp>
        <p:nvCxnSpPr>
          <p:cNvPr id="13" name="12 Conector recto de flecha"/>
          <p:cNvCxnSpPr/>
          <p:nvPr/>
        </p:nvCxnSpPr>
        <p:spPr>
          <a:xfrm>
            <a:off x="1691680" y="2058510"/>
            <a:ext cx="0" cy="406566"/>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 name="13 Rectángulo redondeado"/>
          <p:cNvSpPr/>
          <p:nvPr/>
        </p:nvSpPr>
        <p:spPr>
          <a:xfrm>
            <a:off x="584068" y="2431515"/>
            <a:ext cx="2215224" cy="8895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SOFTWARE EXCEL 2007 Y SPSS 17</a:t>
            </a:r>
          </a:p>
        </p:txBody>
      </p:sp>
      <p:sp>
        <p:nvSpPr>
          <p:cNvPr id="15" name="14 Rectángulo redondeado"/>
          <p:cNvSpPr/>
          <p:nvPr/>
        </p:nvSpPr>
        <p:spPr>
          <a:xfrm>
            <a:off x="652728" y="3617204"/>
            <a:ext cx="2215224" cy="8895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solidFill>
                  <a:schemeClr val="tx1"/>
                </a:solidFill>
              </a:rPr>
              <a:t>ANÁLISIS ESTRUCTURAL DE DATOS</a:t>
            </a:r>
            <a:endParaRPr lang="es-ES" sz="1400" dirty="0" smtClean="0">
              <a:solidFill>
                <a:schemeClr val="tx1"/>
              </a:solidFill>
            </a:endParaRPr>
          </a:p>
        </p:txBody>
      </p:sp>
      <p:cxnSp>
        <p:nvCxnSpPr>
          <p:cNvPr id="16" name="15 Conector recto de flecha"/>
          <p:cNvCxnSpPr/>
          <p:nvPr/>
        </p:nvCxnSpPr>
        <p:spPr>
          <a:xfrm>
            <a:off x="2854136" y="4061993"/>
            <a:ext cx="678475"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 name="16 Rectángulo redondeado"/>
          <p:cNvSpPr/>
          <p:nvPr/>
        </p:nvSpPr>
        <p:spPr>
          <a:xfrm>
            <a:off x="3416087" y="3642686"/>
            <a:ext cx="192228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SOFTWARE VARIOWIN 2.21:</a:t>
            </a:r>
          </a:p>
        </p:txBody>
      </p:sp>
      <p:cxnSp>
        <p:nvCxnSpPr>
          <p:cNvPr id="18" name="17 Conector recto de flecha"/>
          <p:cNvCxnSpPr/>
          <p:nvPr/>
        </p:nvCxnSpPr>
        <p:spPr>
          <a:xfrm>
            <a:off x="5338373" y="4092191"/>
            <a:ext cx="419186"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9" name="18 Abrir llave"/>
          <p:cNvSpPr/>
          <p:nvPr/>
        </p:nvSpPr>
        <p:spPr>
          <a:xfrm>
            <a:off x="5732086" y="3140968"/>
            <a:ext cx="503668" cy="1842050"/>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6124125" y="3408871"/>
            <a:ext cx="2573078" cy="1754326"/>
          </a:xfrm>
          <a:prstGeom prst="rect">
            <a:avLst/>
          </a:prstGeom>
          <a:noFill/>
        </p:spPr>
        <p:txBody>
          <a:bodyPr wrap="square" rtlCol="0">
            <a:spAutoFit/>
          </a:bodyPr>
          <a:lstStyle/>
          <a:p>
            <a:pPr marL="285750" indent="-285750" algn="just">
              <a:buFontTx/>
              <a:buChar char="-"/>
            </a:pPr>
            <a:r>
              <a:rPr lang="es-ES" dirty="0" smtClean="0"/>
              <a:t>Análisis espacial de datos.</a:t>
            </a:r>
          </a:p>
          <a:p>
            <a:pPr marL="285750" indent="-285750" algn="just">
              <a:buFontTx/>
              <a:buChar char="-"/>
            </a:pPr>
            <a:r>
              <a:rPr lang="es-ES" dirty="0" smtClean="0"/>
              <a:t>Modelamiento del </a:t>
            </a:r>
            <a:r>
              <a:rPr lang="es-ES" dirty="0" err="1" smtClean="0"/>
              <a:t>semivariograma</a:t>
            </a:r>
            <a:r>
              <a:rPr lang="es-ES" dirty="0" smtClean="0"/>
              <a:t> en 2 dimensiones.</a:t>
            </a:r>
          </a:p>
          <a:p>
            <a:pPr marL="285750" indent="-285750" algn="just">
              <a:buFontTx/>
              <a:buChar char="-"/>
            </a:pPr>
            <a:endParaRPr lang="es-ES" dirty="0" smtClean="0"/>
          </a:p>
        </p:txBody>
      </p:sp>
      <p:cxnSp>
        <p:nvCxnSpPr>
          <p:cNvPr id="21" name="20 Conector recto de flecha"/>
          <p:cNvCxnSpPr/>
          <p:nvPr/>
        </p:nvCxnSpPr>
        <p:spPr>
          <a:xfrm>
            <a:off x="1660840" y="4506782"/>
            <a:ext cx="0" cy="406566"/>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2" name="21 Rectángulo redondeado"/>
          <p:cNvSpPr/>
          <p:nvPr/>
        </p:nvSpPr>
        <p:spPr>
          <a:xfrm>
            <a:off x="553228" y="4879787"/>
            <a:ext cx="2215224" cy="88957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CÁLCULO Y MODELACIÓN DE SEMIVARIOGRAMAS</a:t>
            </a:r>
          </a:p>
        </p:txBody>
      </p:sp>
      <p:cxnSp>
        <p:nvCxnSpPr>
          <p:cNvPr id="23" name="22 Conector recto de flecha"/>
          <p:cNvCxnSpPr/>
          <p:nvPr/>
        </p:nvCxnSpPr>
        <p:spPr>
          <a:xfrm>
            <a:off x="4319189" y="4506782"/>
            <a:ext cx="0" cy="406566"/>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4" name="23 Rectángulo redondeado"/>
          <p:cNvSpPr/>
          <p:nvPr/>
        </p:nvSpPr>
        <p:spPr>
          <a:xfrm>
            <a:off x="3211577" y="4879786"/>
            <a:ext cx="2215224" cy="12135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solidFill>
                  <a:schemeClr val="tx1"/>
                </a:solidFill>
              </a:rPr>
              <a:t>3 MODULOS:</a:t>
            </a:r>
          </a:p>
          <a:p>
            <a:pPr marL="285750" indent="-285750" algn="ctr">
              <a:buFont typeface="Arial" pitchFamily="34" charset="0"/>
              <a:buChar char="•"/>
            </a:pPr>
            <a:r>
              <a:rPr lang="es-ES" sz="1400" dirty="0" smtClean="0">
                <a:solidFill>
                  <a:schemeClr val="tx1"/>
                </a:solidFill>
              </a:rPr>
              <a:t>PREVAR 2D</a:t>
            </a:r>
          </a:p>
          <a:p>
            <a:pPr marL="285750" indent="-285750" algn="ctr">
              <a:buFont typeface="Arial" pitchFamily="34" charset="0"/>
              <a:buChar char="•"/>
            </a:pPr>
            <a:r>
              <a:rPr lang="es-ES" sz="1400" dirty="0" smtClean="0">
                <a:solidFill>
                  <a:schemeClr val="tx1"/>
                </a:solidFill>
              </a:rPr>
              <a:t>VARIO 2D</a:t>
            </a:r>
          </a:p>
          <a:p>
            <a:pPr marL="285750" indent="-285750" algn="ctr">
              <a:buFont typeface="Arial" pitchFamily="34" charset="0"/>
              <a:buChar char="•"/>
            </a:pPr>
            <a:r>
              <a:rPr lang="es-ES" sz="1400" dirty="0" smtClean="0">
                <a:solidFill>
                  <a:schemeClr val="tx1"/>
                </a:solidFill>
              </a:rPr>
              <a:t>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2 Título"/>
          <p:cNvSpPr>
            <a:spLocks noGrp="1"/>
          </p:cNvSpPr>
          <p:nvPr>
            <p:ph type="title"/>
          </p:nvPr>
        </p:nvSpPr>
        <p:spPr>
          <a:xfrm>
            <a:off x="428596" y="2571744"/>
            <a:ext cx="4186238" cy="1143000"/>
          </a:xfrm>
        </p:spPr>
        <p:txBody>
          <a:bodyPr>
            <a:normAutofit fontScale="90000"/>
          </a:bodyPr>
          <a:lstStyle/>
          <a:p>
            <a:r>
              <a:rPr lang="es-ES" dirty="0" smtClean="0"/>
              <a:t>ANÁLISIS DE LOS </a:t>
            </a:r>
            <a:br>
              <a:rPr lang="es-ES" dirty="0" smtClean="0"/>
            </a:br>
            <a:r>
              <a:rPr lang="es-ES" dirty="0" smtClean="0"/>
              <a:t>RESULTADOS</a:t>
            </a:r>
            <a:endParaRPr lang="es-ES" dirty="0"/>
          </a:p>
        </p:txBody>
      </p:sp>
      <p:pic>
        <p:nvPicPr>
          <p:cNvPr id="300034" name="Imagen 1"/>
          <p:cNvPicPr>
            <a:picLocks noChangeAspect="1" noChangeArrowheads="1"/>
          </p:cNvPicPr>
          <p:nvPr/>
        </p:nvPicPr>
        <p:blipFill>
          <a:blip r:embed="rId3"/>
          <a:srcRect l="1505" t="2473" r="3008" b="4947"/>
          <a:stretch>
            <a:fillRect/>
          </a:stretch>
        </p:blipFill>
        <p:spPr bwMode="auto">
          <a:xfrm>
            <a:off x="4657751" y="1643050"/>
            <a:ext cx="3629025" cy="2709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DETERMINACIÓN DEL TIPO DE RUIDO</a:t>
            </a:r>
            <a:endParaRPr lang="es-ES" sz="2800" b="1" dirty="0">
              <a:solidFill>
                <a:schemeClr val="tx2"/>
              </a:solidFill>
              <a:effectLst>
                <a:outerShdw blurRad="31750" dist="25400" dir="5400000" algn="tl" rotWithShape="0">
                  <a:srgbClr val="000000">
                    <a:alpha val="25000"/>
                  </a:srgbClr>
                </a:outerShdw>
              </a:effectLst>
            </a:endParaRPr>
          </a:p>
        </p:txBody>
      </p:sp>
      <p:pic>
        <p:nvPicPr>
          <p:cNvPr id="3"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pic>
        <p:nvPicPr>
          <p:cNvPr id="231427" name="Picture 3" descr="C:\Users\eg35fl\AppData\Local\Microsoft\Windows\Temporary Internet Files\Content.IE5\R77GCKD7\MC90034964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1556792"/>
            <a:ext cx="1812202" cy="14560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726252" y="2204864"/>
            <a:ext cx="2837636" cy="369332"/>
          </a:xfrm>
          <a:prstGeom prst="rect">
            <a:avLst/>
          </a:prstGeom>
          <a:noFill/>
        </p:spPr>
        <p:txBody>
          <a:bodyPr wrap="none" lIns="91440" tIns="45720" rIns="91440" bIns="45720">
            <a:spAutoFit/>
          </a:bodyPr>
          <a:lstStyle/>
          <a:p>
            <a:pPr algn="ctr"/>
            <a:r>
              <a:rPr lang="es-E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 TIPO DE RUIDO ES?</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18 Rectángulo redondeado"/>
          <p:cNvSpPr/>
          <p:nvPr/>
        </p:nvSpPr>
        <p:spPr>
          <a:xfrm>
            <a:off x="5868144" y="1952245"/>
            <a:ext cx="2376264" cy="6651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a:p>
            <a:pPr algn="ctr"/>
            <a:r>
              <a:rPr lang="es-EC" sz="1600" dirty="0" smtClean="0">
                <a:solidFill>
                  <a:schemeClr val="tx1"/>
                </a:solidFill>
              </a:rPr>
              <a:t>RUIDO FLUCTUANTE</a:t>
            </a:r>
          </a:p>
          <a:p>
            <a:pPr algn="ctr"/>
            <a:endParaRPr lang="es-ES" dirty="0">
              <a:solidFill>
                <a:schemeClr val="tx1"/>
              </a:solidFill>
            </a:endParaRPr>
          </a:p>
        </p:txBody>
      </p:sp>
      <p:sp>
        <p:nvSpPr>
          <p:cNvPr id="20" name="19 Rectángulo redondeado"/>
          <p:cNvSpPr/>
          <p:nvPr/>
        </p:nvSpPr>
        <p:spPr>
          <a:xfrm>
            <a:off x="3227892" y="3414936"/>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T.U.L.A.S</a:t>
            </a:r>
          </a:p>
        </p:txBody>
      </p:sp>
      <p:sp>
        <p:nvSpPr>
          <p:cNvPr id="21" name="20 Rectángulo redondeado"/>
          <p:cNvSpPr/>
          <p:nvPr/>
        </p:nvSpPr>
        <p:spPr>
          <a:xfrm>
            <a:off x="3203848" y="4450272"/>
            <a:ext cx="1922286" cy="86409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ANEXO 5 Lit.  2.10</a:t>
            </a:r>
          </a:p>
        </p:txBody>
      </p:sp>
      <p:cxnSp>
        <p:nvCxnSpPr>
          <p:cNvPr id="22" name="21 Conector recto de flecha"/>
          <p:cNvCxnSpPr/>
          <p:nvPr/>
        </p:nvCxnSpPr>
        <p:spPr>
          <a:xfrm>
            <a:off x="4189035" y="3956636"/>
            <a:ext cx="0" cy="5008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22 Rectángulo redondeado"/>
          <p:cNvSpPr/>
          <p:nvPr/>
        </p:nvSpPr>
        <p:spPr>
          <a:xfrm>
            <a:off x="6111639" y="3092670"/>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PRESENTA: FLUCTUACIONES</a:t>
            </a:r>
          </a:p>
        </p:txBody>
      </p:sp>
      <p:sp>
        <p:nvSpPr>
          <p:cNvPr id="24" name="23 Rectángulo redondeado"/>
          <p:cNvSpPr/>
          <p:nvPr/>
        </p:nvSpPr>
        <p:spPr>
          <a:xfrm>
            <a:off x="6095133" y="3806170"/>
            <a:ext cx="1922286" cy="58264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NPS</a:t>
            </a:r>
          </a:p>
        </p:txBody>
      </p:sp>
      <p:sp>
        <p:nvSpPr>
          <p:cNvPr id="25" name="24 Rectángulo redondeado"/>
          <p:cNvSpPr/>
          <p:nvPr/>
        </p:nvSpPr>
        <p:spPr>
          <a:xfrm>
            <a:off x="6095133" y="4532830"/>
            <a:ext cx="1922286" cy="7815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EN UN RANGO SUPERIOR A 5dB(A) LENTO</a:t>
            </a:r>
          </a:p>
        </p:txBody>
      </p:sp>
      <p:sp>
        <p:nvSpPr>
          <p:cNvPr id="26" name="25 Rectángulo redondeado"/>
          <p:cNvSpPr/>
          <p:nvPr/>
        </p:nvSpPr>
        <p:spPr>
          <a:xfrm>
            <a:off x="6110593" y="5466768"/>
            <a:ext cx="1922286" cy="7815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OBSERVADO EN UN PERIODO DE TIEMPO =1 min.</a:t>
            </a:r>
          </a:p>
        </p:txBody>
      </p:sp>
      <p:sp>
        <p:nvSpPr>
          <p:cNvPr id="17" name="16 Flecha derecha"/>
          <p:cNvSpPr/>
          <p:nvPr/>
        </p:nvSpPr>
        <p:spPr>
          <a:xfrm>
            <a:off x="5364088" y="4372364"/>
            <a:ext cx="504056" cy="3527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sz="1600" dirty="0" smtClean="0">
              <a:solidFill>
                <a:schemeClr val="tx1"/>
              </a:solidFill>
            </a:endParaRPr>
          </a:p>
        </p:txBody>
      </p:sp>
      <p:sp>
        <p:nvSpPr>
          <p:cNvPr id="28" name="27 Rectángulo redondeado">
            <a:hlinkClick r:id="rId4" action="ppaction://hlinksldjump"/>
          </p:cNvPr>
          <p:cNvSpPr/>
          <p:nvPr/>
        </p:nvSpPr>
        <p:spPr>
          <a:xfrm>
            <a:off x="1795621" y="5314368"/>
            <a:ext cx="1922286" cy="7815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MEDICIÓN DIAPOSITIVA 90</a:t>
            </a:r>
          </a:p>
        </p:txBody>
      </p:sp>
    </p:spTree>
    <p:extLst>
      <p:ext uri="{BB962C8B-B14F-4D97-AF65-F5344CB8AC3E}">
        <p14:creationId xmlns:p14="http://schemas.microsoft.com/office/powerpoint/2010/main" xmlns="" val="39052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3" grpId="0" animBg="1"/>
      <p:bldP spid="24" grpId="0" animBg="1"/>
      <p:bldP spid="25" grpId="0" animBg="1"/>
      <p:bldP spid="26" grpId="0" animBg="1"/>
      <p:bldP spid="1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2 Título"/>
          <p:cNvSpPr>
            <a:spLocks noGrp="1"/>
          </p:cNvSpPr>
          <p:nvPr>
            <p:ph type="title"/>
          </p:nvPr>
        </p:nvSpPr>
        <p:spPr>
          <a:xfrm>
            <a:off x="500552" y="1556792"/>
            <a:ext cx="8031836" cy="3233520"/>
          </a:xfrm>
        </p:spPr>
        <p:txBody>
          <a:bodyPr>
            <a:normAutofit/>
          </a:bodyPr>
          <a:lstStyle/>
          <a:p>
            <a:pPr algn="ctr"/>
            <a:r>
              <a:rPr lang="es-ES" dirty="0" smtClean="0"/>
              <a:t>MODELO DE PREDICCIÓN DE RUIDO DIURNO EN LA PARROQUIA DE SAN RAFAEL Y SANGOLQUÍ</a:t>
            </a:r>
            <a:endParaRPr lang="es-ES" dirty="0"/>
          </a:p>
        </p:txBody>
      </p:sp>
    </p:spTree>
    <p:extLst>
      <p:ext uri="{BB962C8B-B14F-4D97-AF65-F5344CB8AC3E}">
        <p14:creationId xmlns:p14="http://schemas.microsoft.com/office/powerpoint/2010/main" xmlns="" val="3983303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pic>
        <p:nvPicPr>
          <p:cNvPr id="3"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ANALISIS EXPLORATORIO</a:t>
            </a:r>
          </a:p>
        </p:txBody>
      </p:sp>
      <p:graphicFrame>
        <p:nvGraphicFramePr>
          <p:cNvPr id="5" name="4 Tabla"/>
          <p:cNvGraphicFramePr>
            <a:graphicFrameLocks noGrp="1"/>
          </p:cNvGraphicFramePr>
          <p:nvPr/>
        </p:nvGraphicFramePr>
        <p:xfrm>
          <a:off x="2143108" y="2278586"/>
          <a:ext cx="5207631" cy="3364992"/>
        </p:xfrm>
        <a:graphic>
          <a:graphicData uri="http://schemas.openxmlformats.org/drawingml/2006/table">
            <a:tbl>
              <a:tblPr/>
              <a:tblGrid>
                <a:gridCol w="2985709"/>
                <a:gridCol w="2221922"/>
              </a:tblGrid>
              <a:tr h="217170">
                <a:tc>
                  <a:txBody>
                    <a:bodyPr/>
                    <a:lstStyle/>
                    <a:p>
                      <a:pPr algn="ctr">
                        <a:lnSpc>
                          <a:spcPct val="115000"/>
                        </a:lnSpc>
                        <a:spcAft>
                          <a:spcPts val="500"/>
                        </a:spcAft>
                      </a:pPr>
                      <a:r>
                        <a:rPr lang="es-EC" sz="1600" dirty="0">
                          <a:highlight>
                            <a:srgbClr val="FFFF00"/>
                          </a:highlight>
                          <a:latin typeface="Arial"/>
                          <a:ea typeface="Calibri"/>
                          <a:cs typeface="Times New Roman"/>
                        </a:rPr>
                        <a:t>MEDIA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64,1201</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DESVIACIÓN ESTÁNDAR</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9,2376</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VARIANZA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85,3349</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COEFICIENTE DE ASIMETRÍA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- 0,4638</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MEDIANA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65,9</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COEFICIENTE DE VARIACIÓN</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14,40%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CURTOSIS</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-0,65133</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MÁXIMO</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83,1</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MÍNIMO</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40,2</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MODA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71,3</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600">
                          <a:highlight>
                            <a:srgbClr val="FFFF00"/>
                          </a:highlight>
                          <a:latin typeface="Arial"/>
                          <a:ea typeface="Calibri"/>
                          <a:cs typeface="Times New Roman"/>
                        </a:rPr>
                        <a:t>RANGO</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42,9</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Imagen 3"/>
          <p:cNvPicPr>
            <a:picLocks noChangeAspect="1" noChangeArrowheads="1"/>
          </p:cNvPicPr>
          <p:nvPr/>
        </p:nvPicPr>
        <p:blipFill>
          <a:blip r:embed="rId2">
            <a:lum bright="-40000" contrast="60000"/>
          </a:blip>
          <a:srcRect/>
          <a:stretch>
            <a:fillRect/>
          </a:stretch>
        </p:blipFill>
        <p:spPr bwMode="auto">
          <a:xfrm>
            <a:off x="2214546" y="1928802"/>
            <a:ext cx="4929222" cy="4458131"/>
          </a:xfrm>
          <a:prstGeom prst="rect">
            <a:avLst/>
          </a:prstGeom>
          <a:noFill/>
          <a:ln w="9525">
            <a:noFill/>
            <a:miter lim="800000"/>
            <a:headEnd/>
            <a:tailEnd/>
          </a:ln>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pic>
        <p:nvPicPr>
          <p:cNvPr id="4"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5" name="4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ANALISIS EXPLORATORIO</a:t>
            </a:r>
          </a:p>
        </p:txBody>
      </p:sp>
      <p:sp>
        <p:nvSpPr>
          <p:cNvPr id="6" name="Rectangle 2"/>
          <p:cNvSpPr>
            <a:spLocks noChangeArrowheads="1"/>
          </p:cNvSpPr>
          <p:nvPr/>
        </p:nvSpPr>
        <p:spPr bwMode="auto">
          <a:xfrm>
            <a:off x="3290887" y="5940982"/>
            <a:ext cx="2867025" cy="2381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700" b="1" i="0" u="none" strike="noStrike" cap="none" normalizeH="0" baseline="0" dirty="0" smtClean="0">
                <a:ln>
                  <a:noFill/>
                </a:ln>
                <a:solidFill>
                  <a:schemeClr val="tx1"/>
                </a:solidFill>
                <a:effectLst/>
                <a:latin typeface="Arial Black" pitchFamily="34" charset="0"/>
                <a:cs typeface="Arial" pitchFamily="34" charset="0"/>
              </a:rPr>
              <a:t>PROMEDIO DEL NIVEL DE PRESIÓN SONORA  dB(A)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pic>
        <p:nvPicPr>
          <p:cNvPr id="3"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ANALISIS EXPLORATORIO</a:t>
            </a:r>
          </a:p>
        </p:txBody>
      </p:sp>
      <p:pic>
        <p:nvPicPr>
          <p:cNvPr id="5" name="Picture 3"/>
          <p:cNvPicPr>
            <a:picLocks noChangeAspect="1" noChangeArrowheads="1"/>
          </p:cNvPicPr>
          <p:nvPr/>
        </p:nvPicPr>
        <p:blipFill>
          <a:blip r:embed="rId3"/>
          <a:srcRect l="33984" t="39375" r="17383" b="17500"/>
          <a:stretch>
            <a:fillRect/>
          </a:stretch>
        </p:blipFill>
        <p:spPr bwMode="auto">
          <a:xfrm>
            <a:off x="857224" y="1714489"/>
            <a:ext cx="7733940" cy="4286280"/>
          </a:xfrm>
          <a:prstGeom prst="rect">
            <a:avLst/>
          </a:prstGeom>
          <a:noFill/>
          <a:ln w="9525">
            <a:noFill/>
            <a:miter lim="800000"/>
            <a:headEnd/>
            <a:tailEnd/>
          </a:ln>
          <a:effectLst/>
        </p:spPr>
      </p:pic>
      <p:sp>
        <p:nvSpPr>
          <p:cNvPr id="6" name="Rectangle 2"/>
          <p:cNvSpPr>
            <a:spLocks noChangeArrowheads="1"/>
          </p:cNvSpPr>
          <p:nvPr/>
        </p:nvSpPr>
        <p:spPr bwMode="auto">
          <a:xfrm>
            <a:off x="3290681" y="5517232"/>
            <a:ext cx="2867025" cy="2381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700" b="1" i="0" u="none" strike="noStrike" cap="none" normalizeH="0" baseline="0" dirty="0" smtClean="0">
                <a:ln>
                  <a:noFill/>
                </a:ln>
                <a:solidFill>
                  <a:schemeClr val="tx1"/>
                </a:solidFill>
                <a:effectLst/>
                <a:latin typeface="Arial Black" pitchFamily="34" charset="0"/>
                <a:cs typeface="Arial" pitchFamily="34" charset="0"/>
              </a:rPr>
              <a:t>PROMEDIO DEL NIVEL DE PRESIÓN SONORA  dB(A)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ANALISIS ESTRUCTURAL</a:t>
            </a:r>
          </a:p>
        </p:txBody>
      </p:sp>
      <p:sp>
        <p:nvSpPr>
          <p:cNvPr id="5" name="4 CuadroTexto"/>
          <p:cNvSpPr txBox="1"/>
          <p:nvPr/>
        </p:nvSpPr>
        <p:spPr>
          <a:xfrm>
            <a:off x="2571736" y="1928802"/>
            <a:ext cx="3958135" cy="369332"/>
          </a:xfrm>
          <a:prstGeom prst="rect">
            <a:avLst/>
          </a:prstGeom>
          <a:noFill/>
        </p:spPr>
        <p:txBody>
          <a:bodyPr wrap="none" rtlCol="0">
            <a:spAutoFit/>
          </a:bodyPr>
          <a:lstStyle/>
          <a:p>
            <a:r>
              <a:rPr lang="es-ES" dirty="0" smtClean="0"/>
              <a:t>SEMIVARIOGRAMA EXPERIMENTAL</a:t>
            </a:r>
          </a:p>
        </p:txBody>
      </p:sp>
      <p:pic>
        <p:nvPicPr>
          <p:cNvPr id="315394" name="Imagen 1"/>
          <p:cNvPicPr>
            <a:picLocks noChangeAspect="1" noChangeArrowheads="1"/>
          </p:cNvPicPr>
          <p:nvPr/>
        </p:nvPicPr>
        <p:blipFill>
          <a:blip r:embed="rId3">
            <a:lum bright="-20000" contrast="60000"/>
          </a:blip>
          <a:srcRect/>
          <a:stretch>
            <a:fillRect/>
          </a:stretch>
        </p:blipFill>
        <p:spPr bwMode="auto">
          <a:xfrm>
            <a:off x="428596" y="2419757"/>
            <a:ext cx="8188203" cy="3223821"/>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xmlns="" val="2011868646"/>
              </p:ext>
            </p:extLst>
          </p:nvPr>
        </p:nvGraphicFramePr>
        <p:xfrm>
          <a:off x="2536017" y="2708920"/>
          <a:ext cx="3857652" cy="1112520"/>
        </p:xfrm>
        <a:graphic>
          <a:graphicData uri="http://schemas.openxmlformats.org/drawingml/2006/table">
            <a:tbl>
              <a:tblPr firstRow="1" bandRow="1">
                <a:tableStyleId>{5C22544A-7EE6-4342-B048-85BDC9FD1C3A}</a:tableStyleId>
              </a:tblPr>
              <a:tblGrid>
                <a:gridCol w="1928826"/>
                <a:gridCol w="1928826"/>
              </a:tblGrid>
              <a:tr h="370840">
                <a:tc>
                  <a:txBody>
                    <a:bodyPr/>
                    <a:lstStyle/>
                    <a:p>
                      <a:pPr algn="ctr">
                        <a:lnSpc>
                          <a:spcPct val="115000"/>
                        </a:lnSpc>
                        <a:spcAft>
                          <a:spcPts val="500"/>
                        </a:spcAft>
                      </a:pPr>
                      <a:r>
                        <a:rPr lang="es-EC" sz="1600" dirty="0" smtClean="0">
                          <a:solidFill>
                            <a:schemeClr val="tx1"/>
                          </a:solidFill>
                          <a:latin typeface="Arial"/>
                          <a:ea typeface="Calibri"/>
                          <a:cs typeface="Arial"/>
                        </a:rPr>
                        <a:t>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145,2281</a:t>
                      </a:r>
                      <a:endParaRPr lang="es-ES" sz="1600" dirty="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NUMBER 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50</a:t>
                      </a:r>
                      <a:endParaRPr lang="es-ES" sz="1600" dirty="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MAX</a:t>
                      </a:r>
                      <a:r>
                        <a:rPr lang="es-ES" sz="1600" baseline="0" dirty="0" smtClean="0">
                          <a:solidFill>
                            <a:schemeClr val="tx1"/>
                          </a:solidFill>
                          <a:latin typeface="Arial"/>
                          <a:ea typeface="Calibri"/>
                          <a:cs typeface="Times New Roman"/>
                        </a:rPr>
                        <a:t> DISTANCE</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S" sz="1600" dirty="0" smtClean="0">
                          <a:latin typeface="Arial"/>
                          <a:ea typeface="Calibri"/>
                          <a:cs typeface="Times New Roman"/>
                        </a:rPr>
                        <a:t>14522.81</a:t>
                      </a:r>
                      <a:endParaRPr lang="es-ES" sz="1600" dirty="0">
                        <a:latin typeface="Arial"/>
                        <a:ea typeface="Calibri"/>
                        <a:cs typeface="Times New Roman"/>
                      </a:endParaRPr>
                    </a:p>
                  </a:txBody>
                  <a:tcPr marL="68580" marR="68580" marT="0" marB="0" anchor="ctr"/>
                </a:tc>
              </a:tr>
            </a:tbl>
          </a:graphicData>
        </a:graphic>
      </p:graphicFrame>
      <mc:AlternateContent xmlns:mc="http://schemas.openxmlformats.org/markup-compatibility/2006">
        <mc:Choice xmlns:a14="http://schemas.microsoft.com/office/drawing/2010/main" xmlns="" Requires="a14">
          <p:sp>
            <p:nvSpPr>
              <p:cNvPr id="9" name="8 Rectángulo"/>
              <p:cNvSpPr/>
              <p:nvPr/>
            </p:nvSpPr>
            <p:spPr>
              <a:xfrm>
                <a:off x="2339752" y="4410430"/>
                <a:ext cx="430847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i="1" dirty="0" smtClean="0">
                    <a:solidFill>
                      <a:schemeClr val="tx1"/>
                    </a:solidFill>
                  </a:rPr>
                  <a:t>Lad </a:t>
                </a:r>
                <a:r>
                  <a:rPr lang="es-ES" sz="1600" i="1" dirty="0" err="1" smtClean="0">
                    <a:solidFill>
                      <a:schemeClr val="tx1"/>
                    </a:solidFill>
                  </a:rPr>
                  <a:t>distance</a:t>
                </a:r>
                <a:r>
                  <a:rPr lang="es-ES" sz="1600" i="1" dirty="0" smtClean="0">
                    <a:solidFill>
                      <a:schemeClr val="tx1"/>
                    </a:solidFill>
                  </a:rPr>
                  <a:t>=  </a:t>
                </a:r>
                <a14:m>
                  <m:oMath xmlns:m="http://schemas.openxmlformats.org/officeDocument/2006/math">
                    <m:f>
                      <m:fPr>
                        <m:ctrlPr>
                          <a:rPr lang="es-ES" sz="2000" i="1" smtClean="0">
                            <a:solidFill>
                              <a:schemeClr val="tx1"/>
                            </a:solidFill>
                            <a:latin typeface="Cambria Math"/>
                          </a:rPr>
                        </m:ctrlPr>
                      </m:fPr>
                      <m:num>
                        <m:r>
                          <a:rPr lang="es-EC" sz="2000" b="0" i="1" smtClean="0">
                            <a:solidFill>
                              <a:schemeClr val="tx1"/>
                            </a:solidFill>
                            <a:latin typeface="Cambria Math"/>
                          </a:rPr>
                          <m:t>7261.405</m:t>
                        </m:r>
                      </m:num>
                      <m:den>
                        <m:r>
                          <a:rPr lang="es-EC" sz="2000" b="0" i="1" smtClean="0">
                            <a:solidFill>
                              <a:schemeClr val="tx1"/>
                            </a:solidFill>
                            <a:latin typeface="Cambria Math"/>
                          </a:rPr>
                          <m:t>50</m:t>
                        </m:r>
                      </m:den>
                    </m:f>
                    <m:r>
                      <a:rPr lang="es-ES" sz="2000" i="1" smtClean="0">
                        <a:solidFill>
                          <a:schemeClr val="tx1"/>
                        </a:solidFill>
                        <a:latin typeface="Cambria Math"/>
                        <a:ea typeface="Cambria Math"/>
                      </a:rPr>
                      <m:t>=</m:t>
                    </m:r>
                    <m:r>
                      <a:rPr lang="es-EC" sz="2000" b="0" i="1" smtClean="0">
                        <a:solidFill>
                          <a:schemeClr val="tx1"/>
                        </a:solidFill>
                        <a:latin typeface="Cambria Math"/>
                        <a:ea typeface="Cambria Math"/>
                      </a:rPr>
                      <m:t>145.2281</m:t>
                    </m:r>
                  </m:oMath>
                </a14:m>
                <a:r>
                  <a:rPr lang="es-ES" sz="1600" i="1" dirty="0" smtClean="0">
                    <a:solidFill>
                      <a:schemeClr val="tx1"/>
                    </a:solidFill>
                  </a:rPr>
                  <a:t> </a:t>
                </a:r>
              </a:p>
            </p:txBody>
          </p:sp>
        </mc:Choice>
        <mc:Fallback>
          <p:sp>
            <p:nvSpPr>
              <p:cNvPr id="9" name="8 Rectángulo"/>
              <p:cNvSpPr>
                <a:spLocks noRot="1" noChangeAspect="1" noMove="1" noResize="1" noEditPoints="1" noAdjustHandles="1" noChangeArrowheads="1" noChangeShapeType="1" noTextEdit="1"/>
              </p:cNvSpPr>
              <p:nvPr/>
            </p:nvSpPr>
            <p:spPr>
              <a:xfrm>
                <a:off x="2339752" y="4410430"/>
                <a:ext cx="4308476" cy="714380"/>
              </a:xfrm>
              <a:prstGeom prst="rect">
                <a:avLst/>
              </a:prstGeom>
              <a:blipFill rotWithShape="1">
                <a:blip r:embed="rId4"/>
                <a:stretch>
                  <a:fillRect/>
                </a:stretch>
              </a:blipFill>
            </p:spPr>
            <p:txBody>
              <a:bodyPr/>
              <a:lstStyle/>
              <a:p>
                <a:r>
                  <a:rPr lang="es-EC">
                    <a:noFill/>
                  </a:rPr>
                  <a:t> </a:t>
                </a:r>
              </a:p>
            </p:txBody>
          </p:sp>
        </mc:Fallback>
      </mc:AlternateContent>
      <p:cxnSp>
        <p:nvCxnSpPr>
          <p:cNvPr id="10" name="9 Conector recto de flecha"/>
          <p:cNvCxnSpPr/>
          <p:nvPr/>
        </p:nvCxnSpPr>
        <p:spPr>
          <a:xfrm>
            <a:off x="7535144" y="4046016"/>
            <a:ext cx="0" cy="159756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6570731" y="5594940"/>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VARIANZA= 84,2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ANALISIS ESTRUCTURAL</a:t>
            </a:r>
          </a:p>
        </p:txBody>
      </p:sp>
      <p:sp>
        <p:nvSpPr>
          <p:cNvPr id="13" name="12 CuadroTexto"/>
          <p:cNvSpPr txBox="1"/>
          <p:nvPr/>
        </p:nvSpPr>
        <p:spPr>
          <a:xfrm>
            <a:off x="2982402" y="1928802"/>
            <a:ext cx="3304110" cy="369332"/>
          </a:xfrm>
          <a:prstGeom prst="rect">
            <a:avLst/>
          </a:prstGeom>
          <a:noFill/>
        </p:spPr>
        <p:txBody>
          <a:bodyPr wrap="none" rtlCol="0">
            <a:spAutoFit/>
          </a:bodyPr>
          <a:lstStyle/>
          <a:p>
            <a:r>
              <a:rPr lang="es-ES" dirty="0" smtClean="0"/>
              <a:t>SEMIVARIOGRAMA TEÓRICO</a:t>
            </a:r>
          </a:p>
        </p:txBody>
      </p:sp>
      <p:graphicFrame>
        <p:nvGraphicFramePr>
          <p:cNvPr id="14" name="13 Tabla"/>
          <p:cNvGraphicFramePr>
            <a:graphicFrameLocks noGrp="1"/>
          </p:cNvGraphicFramePr>
          <p:nvPr/>
        </p:nvGraphicFramePr>
        <p:xfrm>
          <a:off x="714346" y="2357430"/>
          <a:ext cx="7715304" cy="2804160"/>
        </p:xfrm>
        <a:graphic>
          <a:graphicData uri="http://schemas.openxmlformats.org/drawingml/2006/table">
            <a:tbl>
              <a:tblPr firstRow="1" bandRow="1">
                <a:tableStyleId>{5C22544A-7EE6-4342-B048-85BDC9FD1C3A}</a:tableStyleId>
              </a:tblPr>
              <a:tblGrid>
                <a:gridCol w="1928826"/>
                <a:gridCol w="1928826"/>
                <a:gridCol w="1928826"/>
                <a:gridCol w="1928826"/>
              </a:tblGrid>
              <a:tr h="436244">
                <a:tc>
                  <a:txBody>
                    <a:bodyPr/>
                    <a:lstStyle/>
                    <a:p>
                      <a:pPr algn="ctr"/>
                      <a:endParaRPr lang="es-ES" sz="1600" dirty="0"/>
                    </a:p>
                  </a:txBody>
                  <a:tcPr/>
                </a:tc>
                <a:tc>
                  <a:txBody>
                    <a:bodyPr/>
                    <a:lstStyle/>
                    <a:p>
                      <a:pPr algn="ctr"/>
                      <a:r>
                        <a:rPr lang="es-ES" sz="1600" dirty="0" smtClean="0"/>
                        <a:t>MODELO EXPONENCIAL</a:t>
                      </a:r>
                      <a:endParaRPr lang="es-ES" sz="1600" dirty="0"/>
                    </a:p>
                  </a:txBody>
                  <a:tcPr/>
                </a:tc>
                <a:tc>
                  <a:txBody>
                    <a:bodyPr/>
                    <a:lstStyle/>
                    <a:p>
                      <a:pPr algn="ctr"/>
                      <a:r>
                        <a:rPr lang="es-ES" sz="1600" dirty="0" smtClean="0"/>
                        <a:t>MODELO </a:t>
                      </a:r>
                    </a:p>
                    <a:p>
                      <a:pPr algn="ctr"/>
                      <a:r>
                        <a:rPr lang="es-ES" sz="1600" dirty="0" smtClean="0"/>
                        <a:t>ESFERICO</a:t>
                      </a:r>
                      <a:endParaRPr lang="es-ES" sz="1600" dirty="0"/>
                    </a:p>
                  </a:txBody>
                  <a:tcPr/>
                </a:tc>
                <a:tc>
                  <a:txBody>
                    <a:bodyPr/>
                    <a:lstStyle/>
                    <a:p>
                      <a:pPr algn="ctr"/>
                      <a:r>
                        <a:rPr lang="es-ES" sz="1600" dirty="0" smtClean="0"/>
                        <a:t>MODELO</a:t>
                      </a:r>
                    </a:p>
                    <a:p>
                      <a:pPr algn="ctr"/>
                      <a:r>
                        <a:rPr lang="es-ES" sz="1600" dirty="0" smtClean="0"/>
                        <a:t>GAUSSIANO</a:t>
                      </a:r>
                      <a:endParaRPr lang="es-ES" sz="1600" dirty="0"/>
                    </a:p>
                  </a:txBody>
                  <a:tcP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IGF</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Arial"/>
                        </a:rPr>
                        <a:t>0,035167</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Arial"/>
                        </a:rPr>
                        <a:t>0,032003</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Arial"/>
                        </a:rPr>
                        <a:t>0,048544</a:t>
                      </a:r>
                      <a:endParaRPr lang="es-ES" sz="1600" dirty="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NUGGET (PEPITA)</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35,25</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39,56</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48,16</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RANGE (RANGO)</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7300</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7300</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6570</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SILL (MESETA)</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101,47</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112,66</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118,62</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145,2281</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145,2281</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145,2281</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NUMBER 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50</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50</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50</a:t>
                      </a:r>
                      <a:endParaRPr lang="es-ES" sz="1600" dirty="0">
                        <a:latin typeface="Arial"/>
                        <a:ea typeface="Calibri"/>
                        <a:cs typeface="Times New Roman"/>
                      </a:endParaRPr>
                    </a:p>
                  </a:txBody>
                  <a:tcPr marL="68580" marR="68580" marT="0" marB="0" anchor="ctr"/>
                </a:tc>
              </a:tr>
            </a:tbl>
          </a:graphicData>
        </a:graphic>
      </p:graphicFrame>
      <p:sp>
        <p:nvSpPr>
          <p:cNvPr id="5" name="4 Elipse"/>
          <p:cNvSpPr/>
          <p:nvPr/>
        </p:nvSpPr>
        <p:spPr>
          <a:xfrm>
            <a:off x="4724400" y="2171688"/>
            <a:ext cx="1647800" cy="3003074"/>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Tree>
    <p:extLst>
      <p:ext uri="{BB962C8B-B14F-4D97-AF65-F5344CB8AC3E}">
        <p14:creationId xmlns:p14="http://schemas.microsoft.com/office/powerpoint/2010/main" xmlns="" val="174841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3"/>
          <a:stretch>
            <a:fillRect/>
          </a:stretch>
        </p:blipFill>
        <p:spPr bwMode="auto">
          <a:xfrm>
            <a:off x="-71470" y="5882807"/>
            <a:ext cx="1143008" cy="1109788"/>
          </a:xfrm>
          <a:prstGeom prst="ellipse">
            <a:avLst/>
          </a:prstGeom>
          <a:ln>
            <a:noFill/>
          </a:ln>
          <a:effectLst>
            <a:softEdge rad="112500"/>
          </a:effectLst>
        </p:spPr>
      </p:pic>
      <p:sp>
        <p:nvSpPr>
          <p:cNvPr id="3" name="6 Título"/>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100" b="1" dirty="0" smtClean="0">
                <a:solidFill>
                  <a:schemeClr val="tx2"/>
                </a:solidFill>
                <a:effectLst>
                  <a:outerShdw blurRad="31750" dist="25400" dir="5400000" algn="tl" rotWithShape="0">
                    <a:srgbClr val="000000">
                      <a:alpha val="25000"/>
                    </a:srgbClr>
                  </a:outerShdw>
                </a:effectLst>
                <a:latin typeface="+mj-lt"/>
                <a:ea typeface="+mj-ea"/>
                <a:cs typeface="+mj-cs"/>
              </a:rPr>
              <a:t>IDENTIFICACIÓN DEL PROBLEMA</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4" name="3 Tabla"/>
          <p:cNvGraphicFramePr>
            <a:graphicFrameLocks noGrp="1"/>
          </p:cNvGraphicFramePr>
          <p:nvPr/>
        </p:nvGraphicFramePr>
        <p:xfrm>
          <a:off x="1142976" y="2143116"/>
          <a:ext cx="6905652" cy="2674942"/>
        </p:xfrm>
        <a:graphic>
          <a:graphicData uri="http://schemas.openxmlformats.org/drawingml/2006/table">
            <a:tbl>
              <a:tblPr firstRow="1" bandRow="1">
                <a:effectLst>
                  <a:outerShdw blurRad="152400" dist="317500" dir="5400000" sx="90000" sy="-19000" rotWithShape="0">
                    <a:prstClr val="black">
                      <a:alpha val="15000"/>
                    </a:prstClr>
                  </a:outerShdw>
                </a:effectLst>
                <a:tableStyleId>{69CF1AB2-1976-4502-BF36-3FF5EA218861}</a:tableStyleId>
              </a:tblPr>
              <a:tblGrid>
                <a:gridCol w="2301884"/>
                <a:gridCol w="2301884"/>
                <a:gridCol w="2301884"/>
              </a:tblGrid>
              <a:tr h="1337471">
                <a:tc>
                  <a:txBody>
                    <a:bodyPr/>
                    <a:lstStyle/>
                    <a:p>
                      <a:pPr algn="ctr"/>
                      <a:r>
                        <a:rPr lang="es-ES" b="0" dirty="0" smtClean="0"/>
                        <a:t>INTERFERENCIA</a:t>
                      </a:r>
                    </a:p>
                    <a:p>
                      <a:pPr algn="ctr"/>
                      <a:r>
                        <a:rPr lang="es-ES" b="0" dirty="0" smtClean="0"/>
                        <a:t>EN</a:t>
                      </a:r>
                      <a:r>
                        <a:rPr lang="es-ES" b="0" baseline="0" dirty="0" smtClean="0"/>
                        <a:t> LA </a:t>
                      </a:r>
                    </a:p>
                    <a:p>
                      <a:pPr algn="ctr"/>
                      <a:r>
                        <a:rPr lang="es-ES" b="0" baseline="0" dirty="0" smtClean="0"/>
                        <a:t>COMUNICACIÓN</a:t>
                      </a:r>
                    </a:p>
                    <a:p>
                      <a:endParaRPr lang="es-ES" b="0" dirty="0"/>
                    </a:p>
                  </a:txBody>
                  <a:tcPr/>
                </a:tc>
                <a:tc>
                  <a:txBody>
                    <a:bodyPr/>
                    <a:lstStyle/>
                    <a:p>
                      <a:pPr algn="ctr"/>
                      <a:r>
                        <a:rPr lang="es-ES" b="0" dirty="0" smtClean="0"/>
                        <a:t>ALTERACIONES</a:t>
                      </a:r>
                    </a:p>
                    <a:p>
                      <a:pPr algn="ctr"/>
                      <a:r>
                        <a:rPr lang="es-ES" b="0" dirty="0" smtClean="0"/>
                        <a:t>EN</a:t>
                      </a:r>
                      <a:r>
                        <a:rPr lang="es-ES" b="0" baseline="0" dirty="0" smtClean="0"/>
                        <a:t> EL </a:t>
                      </a:r>
                    </a:p>
                    <a:p>
                      <a:pPr algn="ctr"/>
                      <a:r>
                        <a:rPr lang="es-ES" b="0" baseline="0" dirty="0" smtClean="0"/>
                        <a:t>DESCANSO</a:t>
                      </a:r>
                      <a:endParaRPr lang="es-ES" b="0" dirty="0"/>
                    </a:p>
                  </a:txBody>
                  <a:tcPr/>
                </a:tc>
                <a:tc>
                  <a:txBody>
                    <a:bodyPr/>
                    <a:lstStyle/>
                    <a:p>
                      <a:pPr algn="ctr"/>
                      <a:r>
                        <a:rPr lang="es-ES" b="0" dirty="0" smtClean="0"/>
                        <a:t>EFECTOS</a:t>
                      </a:r>
                    </a:p>
                    <a:p>
                      <a:pPr algn="ctr"/>
                      <a:r>
                        <a:rPr lang="es-ES" b="0" dirty="0" smtClean="0"/>
                        <a:t>PSICOLÓGICOS</a:t>
                      </a:r>
                      <a:endParaRPr lang="es-ES" b="0" dirty="0"/>
                    </a:p>
                  </a:txBody>
                  <a:tcPr/>
                </a:tc>
              </a:tr>
              <a:tr h="1337471">
                <a:tc>
                  <a:txBody>
                    <a:bodyPr/>
                    <a:lstStyle/>
                    <a:p>
                      <a:pPr algn="ctr"/>
                      <a:r>
                        <a:rPr lang="es-ES" dirty="0" smtClean="0"/>
                        <a:t>DETERIORO</a:t>
                      </a:r>
                      <a:r>
                        <a:rPr lang="es-ES" baseline="0" dirty="0" smtClean="0"/>
                        <a:t> EN</a:t>
                      </a:r>
                    </a:p>
                    <a:p>
                      <a:pPr algn="ctr"/>
                      <a:r>
                        <a:rPr lang="es-ES" baseline="0" dirty="0" smtClean="0"/>
                        <a:t>EL DESEMPEÑO </a:t>
                      </a:r>
                    </a:p>
                    <a:p>
                      <a:pPr algn="ctr"/>
                      <a:r>
                        <a:rPr lang="es-ES" baseline="0" dirty="0" smtClean="0"/>
                        <a:t>DE TAREAS</a:t>
                      </a:r>
                      <a:endParaRPr lang="es-ES" dirty="0"/>
                    </a:p>
                  </a:txBody>
                  <a:tcPr/>
                </a:tc>
                <a:tc>
                  <a:txBody>
                    <a:bodyPr/>
                    <a:lstStyle/>
                    <a:p>
                      <a:pPr algn="ctr"/>
                      <a:r>
                        <a:rPr lang="es-ES" dirty="0" smtClean="0"/>
                        <a:t>CAMBIOS</a:t>
                      </a:r>
                    </a:p>
                    <a:p>
                      <a:pPr algn="ctr"/>
                      <a:r>
                        <a:rPr lang="es-ES" dirty="0" smtClean="0"/>
                        <a:t>COMPORTAMIEN.</a:t>
                      </a:r>
                    </a:p>
                    <a:p>
                      <a:pPr algn="ctr"/>
                      <a:r>
                        <a:rPr lang="es-ES" dirty="0" smtClean="0"/>
                        <a:t>SOCIAL</a:t>
                      </a:r>
                    </a:p>
                  </a:txBody>
                  <a:tcPr/>
                </a:tc>
                <a:tc>
                  <a:txBody>
                    <a:bodyPr/>
                    <a:lstStyle/>
                    <a:p>
                      <a:pPr algn="ctr"/>
                      <a:r>
                        <a:rPr lang="es-ES" dirty="0" smtClean="0"/>
                        <a:t>DETERIORO</a:t>
                      </a:r>
                    </a:p>
                    <a:p>
                      <a:pPr algn="ctr"/>
                      <a:r>
                        <a:rPr lang="es-ES" dirty="0" smtClean="0"/>
                        <a:t>IRREVERSIBLE</a:t>
                      </a:r>
                    </a:p>
                    <a:p>
                      <a:pPr algn="ctr"/>
                      <a:r>
                        <a:rPr lang="es-ES" dirty="0" smtClean="0"/>
                        <a:t>SISTEMA</a:t>
                      </a:r>
                      <a:r>
                        <a:rPr lang="es-ES" baseline="0" dirty="0" smtClean="0"/>
                        <a:t> </a:t>
                      </a:r>
                    </a:p>
                    <a:p>
                      <a:pPr algn="ctr"/>
                      <a:r>
                        <a:rPr lang="es-ES" baseline="0" dirty="0" smtClean="0"/>
                        <a:t>AUDITIVO</a:t>
                      </a:r>
                    </a:p>
                  </a:txBody>
                  <a:tcPr/>
                </a:tc>
              </a:tr>
            </a:tbl>
          </a:graphicData>
        </a:graphic>
      </p:graphicFrame>
      <p:sp>
        <p:nvSpPr>
          <p:cNvPr id="5" name="4 CuadroTexto"/>
          <p:cNvSpPr txBox="1"/>
          <p:nvPr/>
        </p:nvSpPr>
        <p:spPr>
          <a:xfrm>
            <a:off x="2071670" y="1500174"/>
            <a:ext cx="5203669" cy="369332"/>
          </a:xfrm>
          <a:prstGeom prst="rect">
            <a:avLst/>
          </a:prstGeom>
          <a:noFill/>
        </p:spPr>
        <p:txBody>
          <a:bodyPr wrap="none" rtlCol="0">
            <a:spAutoFit/>
          </a:bodyPr>
          <a:lstStyle/>
          <a:p>
            <a:r>
              <a:rPr lang="es-ES" dirty="0" smtClean="0"/>
              <a:t>Efectos adversos en la salud de la población:</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6"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sp>
        <p:nvSpPr>
          <p:cNvPr id="7" name="6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ANALISIS ESTRUCTURAL</a:t>
            </a:r>
          </a:p>
        </p:txBody>
      </p:sp>
      <p:sp>
        <p:nvSpPr>
          <p:cNvPr id="8" name="7 CuadroTexto"/>
          <p:cNvSpPr txBox="1"/>
          <p:nvPr/>
        </p:nvSpPr>
        <p:spPr>
          <a:xfrm>
            <a:off x="3353464" y="1857364"/>
            <a:ext cx="2361544" cy="369332"/>
          </a:xfrm>
          <a:prstGeom prst="rect">
            <a:avLst/>
          </a:prstGeom>
          <a:noFill/>
        </p:spPr>
        <p:txBody>
          <a:bodyPr wrap="none" rtlCol="0">
            <a:spAutoFit/>
          </a:bodyPr>
          <a:lstStyle/>
          <a:p>
            <a:r>
              <a:rPr lang="es-ES" dirty="0" smtClean="0"/>
              <a:t>MODELO  ESFERICO</a:t>
            </a:r>
          </a:p>
        </p:txBody>
      </p:sp>
      <p:pic>
        <p:nvPicPr>
          <p:cNvPr id="31846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80964" y="2643182"/>
            <a:ext cx="3748622" cy="657226"/>
          </a:xfrm>
          <a:prstGeom prst="rect">
            <a:avLst/>
          </a:prstGeom>
          <a:noFill/>
          <a:ln w="9525">
            <a:solidFill>
              <a:schemeClr val="tx1"/>
            </a:solidFill>
            <a:miter lim="800000"/>
            <a:headEnd/>
            <a:tailEnd/>
          </a:ln>
        </p:spPr>
      </p:pic>
      <p:pic>
        <p:nvPicPr>
          <p:cNvPr id="12" name="Picture 8"/>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028672" y="2450845"/>
            <a:ext cx="6952145" cy="32901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PREDICCIÓN</a:t>
            </a:r>
          </a:p>
          <a:p>
            <a:pPr algn="ctr"/>
            <a:r>
              <a:rPr lang="es-ES" sz="1600" dirty="0" smtClean="0">
                <a:solidFill>
                  <a:schemeClr val="tx1"/>
                </a:solidFill>
              </a:rPr>
              <a:t>ESPECIAL</a:t>
            </a:r>
          </a:p>
        </p:txBody>
      </p:sp>
      <p:pic>
        <p:nvPicPr>
          <p:cNvPr id="317441" name="Imagen 28"/>
          <p:cNvPicPr>
            <a:picLocks noChangeAspect="1" noChangeArrowheads="1"/>
          </p:cNvPicPr>
          <p:nvPr/>
        </p:nvPicPr>
        <p:blipFill>
          <a:blip r:embed="rId3">
            <a:lum bright="-40000" contrast="60000"/>
          </a:blip>
          <a:srcRect/>
          <a:stretch>
            <a:fillRect/>
          </a:stretch>
        </p:blipFill>
        <p:spPr bwMode="auto">
          <a:xfrm>
            <a:off x="1643042" y="1904136"/>
            <a:ext cx="5715040" cy="4382384"/>
          </a:xfrm>
          <a:prstGeom prst="rect">
            <a:avLst/>
          </a:prstGeom>
          <a:noFill/>
          <a:ln w="9525">
            <a:noFill/>
            <a:miter lim="800000"/>
            <a:headEnd/>
            <a:tailEnd/>
          </a:ln>
        </p:spPr>
      </p:pic>
      <p:cxnSp>
        <p:nvCxnSpPr>
          <p:cNvPr id="7" name="6 Conector recto de flecha"/>
          <p:cNvCxnSpPr/>
          <p:nvPr/>
        </p:nvCxnSpPr>
        <p:spPr>
          <a:xfrm>
            <a:off x="571472" y="4214818"/>
            <a:ext cx="1285884" cy="857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71406" y="3455259"/>
            <a:ext cx="1593706" cy="830997"/>
          </a:xfrm>
          <a:prstGeom prst="rect">
            <a:avLst/>
          </a:prstGeom>
          <a:noFill/>
        </p:spPr>
        <p:txBody>
          <a:bodyPr wrap="none" rtlCol="0">
            <a:spAutoFit/>
          </a:bodyPr>
          <a:lstStyle/>
          <a:p>
            <a:r>
              <a:rPr lang="es-ES" sz="1600" dirty="0" smtClean="0"/>
              <a:t>Error medio</a:t>
            </a:r>
          </a:p>
          <a:p>
            <a:r>
              <a:rPr lang="es-ES" sz="1600" dirty="0" smtClean="0"/>
              <a:t>cuadrático</a:t>
            </a:r>
          </a:p>
          <a:p>
            <a:r>
              <a:rPr lang="es-ES" sz="1600" dirty="0" smtClean="0"/>
              <a:t>estandarizado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500702"/>
            <a:ext cx="914400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3" name="2 Imagen" descr="MAPA_DE_RUIDO_FINAL_SANGOLQUI.jpg">
            <a:hlinkClick r:id="rId2" action="ppaction://hlinksldjump"/>
          </p:cNvPr>
          <p:cNvPicPr>
            <a:picLocks noChangeAspect="1"/>
          </p:cNvPicPr>
          <p:nvPr/>
        </p:nvPicPr>
        <p:blipFill>
          <a:blip r:embed="rId3"/>
          <a:stretch>
            <a:fillRect/>
          </a:stretch>
        </p:blipFill>
        <p:spPr>
          <a:xfrm>
            <a:off x="2148254" y="0"/>
            <a:ext cx="4847492" cy="6858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500702"/>
            <a:ext cx="914400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4" name="3 Imagen"/>
          <p:cNvPicPr>
            <a:picLocks noChangeAspect="1"/>
          </p:cNvPicPr>
          <p:nvPr/>
        </p:nvPicPr>
        <p:blipFill>
          <a:blip r:embed="rId2">
            <a:extLst>
              <a:ext uri="{BEBA8EAE-BF5A-486C-A8C5-ECC9F3942E4B}">
                <a14:imgProps xmlns:a14="http://schemas.microsoft.com/office/drawing/2010/main" xmlns="">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900826" y="120044"/>
            <a:ext cx="7342348" cy="6376729"/>
          </a:xfrm>
          <a:prstGeom prst="rect">
            <a:avLst/>
          </a:prstGeom>
        </p:spPr>
      </p:pic>
    </p:spTree>
    <p:extLst>
      <p:ext uri="{BB962C8B-B14F-4D97-AF65-F5344CB8AC3E}">
        <p14:creationId xmlns:p14="http://schemas.microsoft.com/office/powerpoint/2010/main" xmlns="" val="3567993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xmlns="" val="679241686"/>
              </p:ext>
            </p:extLst>
          </p:nvPr>
        </p:nvGraphicFramePr>
        <p:xfrm>
          <a:off x="2143108" y="2071678"/>
          <a:ext cx="5000660" cy="2857518"/>
        </p:xfrm>
        <a:graphic>
          <a:graphicData uri="http://schemas.openxmlformats.org/drawingml/2006/table">
            <a:tbl>
              <a:tblPr/>
              <a:tblGrid>
                <a:gridCol w="2386941"/>
                <a:gridCol w="2613719"/>
              </a:tblGrid>
              <a:tr h="419574">
                <a:tc gridSpan="2">
                  <a:txBody>
                    <a:bodyPr/>
                    <a:lstStyle/>
                    <a:p>
                      <a:pPr algn="ctr">
                        <a:lnSpc>
                          <a:spcPct val="115000"/>
                        </a:lnSpc>
                        <a:spcAft>
                          <a:spcPts val="500"/>
                        </a:spcAft>
                      </a:pPr>
                      <a:r>
                        <a:rPr lang="es-EC" sz="1600" b="1" dirty="0">
                          <a:latin typeface="Arial"/>
                          <a:ea typeface="Calibri"/>
                          <a:cs typeface="Times New Roman"/>
                        </a:rPr>
                        <a:t>NIVELES DE RUIDO DIURNO dB(A)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r>
              <a:tr h="406324">
                <a:tc>
                  <a:txBody>
                    <a:bodyPr/>
                    <a:lstStyle/>
                    <a:p>
                      <a:pPr algn="ctr">
                        <a:lnSpc>
                          <a:spcPct val="115000"/>
                        </a:lnSpc>
                        <a:spcAft>
                          <a:spcPts val="500"/>
                        </a:spcAft>
                      </a:pPr>
                      <a:r>
                        <a:rPr lang="es-EC" sz="1600" dirty="0">
                          <a:highlight>
                            <a:srgbClr val="FFFF00"/>
                          </a:highlight>
                          <a:latin typeface="Arial"/>
                          <a:ea typeface="Calibri"/>
                          <a:cs typeface="Times New Roman"/>
                          <a:hlinkClick r:id="rId3" action="ppaction://hlinksldjump"/>
                        </a:rPr>
                        <a:t>NORTE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Arial"/>
                        </a:rPr>
                        <a:t>65 a 83,1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324">
                <a:tc>
                  <a:txBody>
                    <a:bodyPr/>
                    <a:lstStyle/>
                    <a:p>
                      <a:pPr algn="ctr">
                        <a:lnSpc>
                          <a:spcPct val="115000"/>
                        </a:lnSpc>
                        <a:spcAft>
                          <a:spcPts val="500"/>
                        </a:spcAft>
                      </a:pPr>
                      <a:r>
                        <a:rPr lang="es-ES" sz="1600" dirty="0">
                          <a:highlight>
                            <a:srgbClr val="FFFF00"/>
                          </a:highlight>
                          <a:latin typeface="Arial"/>
                          <a:ea typeface="Calibri"/>
                          <a:cs typeface="Times New Roman"/>
                          <a:hlinkClick r:id="rId3" action="ppaction://hlinksldjump"/>
                        </a:rPr>
                        <a:t>SUR</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40,2 a 55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324">
                <a:tc>
                  <a:txBody>
                    <a:bodyPr/>
                    <a:lstStyle/>
                    <a:p>
                      <a:pPr algn="ctr">
                        <a:lnSpc>
                          <a:spcPct val="115000"/>
                        </a:lnSpc>
                        <a:spcAft>
                          <a:spcPts val="500"/>
                        </a:spcAft>
                      </a:pPr>
                      <a:r>
                        <a:rPr lang="es-EC" sz="1600" dirty="0">
                          <a:highlight>
                            <a:srgbClr val="FFFF00"/>
                          </a:highlight>
                          <a:latin typeface="Arial"/>
                          <a:ea typeface="Calibri"/>
                          <a:cs typeface="Times New Roman"/>
                          <a:hlinkClick r:id="rId3" action="ppaction://hlinksldjump"/>
                        </a:rPr>
                        <a:t>ESTE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60 a 65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324">
                <a:tc>
                  <a:txBody>
                    <a:bodyPr/>
                    <a:lstStyle/>
                    <a:p>
                      <a:pPr algn="ctr">
                        <a:lnSpc>
                          <a:spcPct val="115000"/>
                        </a:lnSpc>
                        <a:spcAft>
                          <a:spcPts val="500"/>
                        </a:spcAft>
                      </a:pPr>
                      <a:r>
                        <a:rPr lang="es-EC" sz="1600" dirty="0">
                          <a:latin typeface="Arial"/>
                          <a:ea typeface="Calibri"/>
                          <a:cs typeface="Arial"/>
                          <a:hlinkClick r:id="rId3" action="ppaction://hlinksldjump"/>
                        </a:rPr>
                        <a:t>OESTE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45 a 60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324">
                <a:tc>
                  <a:txBody>
                    <a:bodyPr/>
                    <a:lstStyle/>
                    <a:p>
                      <a:pPr algn="ctr">
                        <a:lnSpc>
                          <a:spcPct val="115000"/>
                        </a:lnSpc>
                        <a:spcAft>
                          <a:spcPts val="500"/>
                        </a:spcAft>
                      </a:pPr>
                      <a:r>
                        <a:rPr lang="es-EC" sz="1600" dirty="0">
                          <a:latin typeface="Arial"/>
                          <a:ea typeface="Calibri"/>
                          <a:cs typeface="Arial"/>
                          <a:hlinkClick r:id="rId3" action="ppaction://hlinksldjump"/>
                        </a:rPr>
                        <a:t>CENTRO - ESTE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60 a 70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324">
                <a:tc>
                  <a:txBody>
                    <a:bodyPr/>
                    <a:lstStyle/>
                    <a:p>
                      <a:pPr algn="ctr">
                        <a:lnSpc>
                          <a:spcPct val="115000"/>
                        </a:lnSpc>
                        <a:spcAft>
                          <a:spcPts val="500"/>
                        </a:spcAft>
                      </a:pPr>
                      <a:r>
                        <a:rPr lang="es-EC" sz="1600" dirty="0">
                          <a:latin typeface="Arial"/>
                          <a:ea typeface="Calibri"/>
                          <a:cs typeface="Arial"/>
                          <a:hlinkClick r:id="rId3" action="ppaction://hlinksldjump"/>
                        </a:rPr>
                        <a:t>CENTRO - OESTE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60 a 70 dB(A)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VALIDACIÓN</a:t>
            </a:r>
          </a:p>
          <a:p>
            <a:pPr algn="ctr"/>
            <a:r>
              <a:rPr lang="es-ES" sz="1600" dirty="0" smtClean="0">
                <a:solidFill>
                  <a:schemeClr val="tx1"/>
                </a:solidFill>
              </a:rPr>
              <a:t>CRUZADA</a:t>
            </a:r>
          </a:p>
        </p:txBody>
      </p:sp>
      <p:pic>
        <p:nvPicPr>
          <p:cNvPr id="322562" name="Imagen 7"/>
          <p:cNvPicPr>
            <a:picLocks noChangeAspect="1" noChangeArrowheads="1"/>
          </p:cNvPicPr>
          <p:nvPr/>
        </p:nvPicPr>
        <p:blipFill>
          <a:blip r:embed="rId3">
            <a:lum bright="-40000" contrast="60000"/>
          </a:blip>
          <a:srcRect/>
          <a:stretch>
            <a:fillRect/>
          </a:stretch>
        </p:blipFill>
        <p:spPr bwMode="auto">
          <a:xfrm>
            <a:off x="428596" y="2143116"/>
            <a:ext cx="4567496" cy="3292360"/>
          </a:xfrm>
          <a:prstGeom prst="rect">
            <a:avLst/>
          </a:prstGeom>
          <a:noFill/>
          <a:ln w="9525">
            <a:noFill/>
            <a:miter lim="800000"/>
            <a:headEnd/>
            <a:tailEnd/>
          </a:ln>
        </p:spPr>
      </p:pic>
      <p:graphicFrame>
        <p:nvGraphicFramePr>
          <p:cNvPr id="7" name="6 Tabla"/>
          <p:cNvGraphicFramePr>
            <a:graphicFrameLocks noGrp="1"/>
          </p:cNvGraphicFramePr>
          <p:nvPr/>
        </p:nvGraphicFramePr>
        <p:xfrm>
          <a:off x="5214942" y="2928934"/>
          <a:ext cx="3643338" cy="1717548"/>
        </p:xfrm>
        <a:graphic>
          <a:graphicData uri="http://schemas.openxmlformats.org/drawingml/2006/table">
            <a:tbl>
              <a:tblPr/>
              <a:tblGrid>
                <a:gridCol w="1739057"/>
                <a:gridCol w="1904281"/>
              </a:tblGrid>
              <a:tr h="217170">
                <a:tc gridSpan="2">
                  <a:txBody>
                    <a:bodyPr/>
                    <a:lstStyle/>
                    <a:p>
                      <a:pPr algn="ctr">
                        <a:lnSpc>
                          <a:spcPct val="115000"/>
                        </a:lnSpc>
                        <a:spcAft>
                          <a:spcPts val="500"/>
                        </a:spcAft>
                      </a:pPr>
                      <a:r>
                        <a:rPr lang="es-EC" sz="1400" b="1" dirty="0">
                          <a:latin typeface="Arial"/>
                          <a:ea typeface="Calibri"/>
                          <a:cs typeface="Times New Roman"/>
                        </a:rPr>
                        <a:t>DATOS DE RUIDO DIURNO dB(A)</a:t>
                      </a:r>
                      <a:endParaRPr lang="es-ES" sz="14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r>
              <a:tr h="0">
                <a:tc>
                  <a:txBody>
                    <a:bodyPr/>
                    <a:lstStyle/>
                    <a:p>
                      <a:pPr algn="ctr">
                        <a:lnSpc>
                          <a:spcPct val="115000"/>
                        </a:lnSpc>
                        <a:spcAft>
                          <a:spcPts val="500"/>
                        </a:spcAft>
                      </a:pPr>
                      <a:r>
                        <a:rPr lang="es-EC" sz="1400">
                          <a:highlight>
                            <a:srgbClr val="FFFF00"/>
                          </a:highlight>
                          <a:latin typeface="Arial"/>
                          <a:ea typeface="Calibri"/>
                          <a:cs typeface="Times New Roman"/>
                        </a:rPr>
                        <a:t>Media</a:t>
                      </a:r>
                      <a:endParaRPr lang="es-ES" sz="14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a:latin typeface="Arial"/>
                          <a:ea typeface="Calibri"/>
                          <a:cs typeface="Arial"/>
                        </a:rPr>
                        <a:t>-0,04624</a:t>
                      </a:r>
                      <a:endParaRPr lang="es-ES" sz="14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400">
                          <a:highlight>
                            <a:srgbClr val="FFFF00"/>
                          </a:highlight>
                          <a:latin typeface="Arial"/>
                          <a:ea typeface="Calibri"/>
                          <a:cs typeface="Times New Roman"/>
                        </a:rPr>
                        <a:t>Media Estandarizada</a:t>
                      </a:r>
                      <a:endParaRPr lang="es-ES" sz="14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a:latin typeface="Arial"/>
                          <a:ea typeface="Calibri"/>
                          <a:cs typeface="Times New Roman"/>
                        </a:rPr>
                        <a:t>-0,006152</a:t>
                      </a:r>
                      <a:endParaRPr lang="es-ES" sz="14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500"/>
                        </a:spcAft>
                      </a:pPr>
                      <a:r>
                        <a:rPr lang="es-EC" sz="1400" dirty="0">
                          <a:latin typeface="Arial"/>
                          <a:ea typeface="Calibri"/>
                          <a:cs typeface="Arial"/>
                        </a:rPr>
                        <a:t>Error Medio Cuadrático Estandarizado</a:t>
                      </a:r>
                      <a:endParaRPr lang="es-ES" sz="14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dirty="0">
                          <a:latin typeface="Arial"/>
                          <a:ea typeface="Calibri"/>
                          <a:cs typeface="Times New Roman"/>
                        </a:rPr>
                        <a:t>1,084</a:t>
                      </a:r>
                      <a:endParaRPr lang="es-ES" sz="14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Elipse"/>
          <p:cNvSpPr/>
          <p:nvPr/>
        </p:nvSpPr>
        <p:spPr>
          <a:xfrm>
            <a:off x="2843808" y="3789296"/>
            <a:ext cx="2152284" cy="15119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cxnSp>
        <p:nvCxnSpPr>
          <p:cNvPr id="8" name="7 Conector recto de flecha"/>
          <p:cNvCxnSpPr>
            <a:stCxn id="5" idx="6"/>
          </p:cNvCxnSpPr>
          <p:nvPr/>
        </p:nvCxnSpPr>
        <p:spPr>
          <a:xfrm flipV="1">
            <a:off x="4996092" y="3356992"/>
            <a:ext cx="872052" cy="118826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6084168" y="214311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ERRORES CONSIDERABLES</a:t>
            </a:r>
          </a:p>
        </p:txBody>
      </p:sp>
      <p:sp>
        <p:nvSpPr>
          <p:cNvPr id="12" name="11 Rectángulo"/>
          <p:cNvSpPr/>
          <p:nvPr/>
        </p:nvSpPr>
        <p:spPr>
          <a:xfrm>
            <a:off x="6084168" y="2974066"/>
            <a:ext cx="1928826" cy="8152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PROCESAMIENTO TOMA EN CUENTA:</a:t>
            </a:r>
          </a:p>
        </p:txBody>
      </p:sp>
      <p:sp>
        <p:nvSpPr>
          <p:cNvPr id="13" name="12 Rectángulo"/>
          <p:cNvSpPr/>
          <p:nvPr/>
        </p:nvSpPr>
        <p:spPr>
          <a:xfrm>
            <a:off x="6117304" y="3975910"/>
            <a:ext cx="1928826" cy="1037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LA DISTANCIA QUE EXISTE ENTRE LOS PARES DE PUNTOS</a:t>
            </a:r>
          </a:p>
        </p:txBody>
      </p:sp>
      <p:sp>
        <p:nvSpPr>
          <p:cNvPr id="14" name="13 Rectángulo"/>
          <p:cNvSpPr/>
          <p:nvPr/>
        </p:nvSpPr>
        <p:spPr>
          <a:xfrm>
            <a:off x="5652120" y="5185946"/>
            <a:ext cx="2952328" cy="1037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&lt; DISTANCIA: ERROR DE PREDICCIÓN MENOR</a:t>
            </a:r>
          </a:p>
          <a:p>
            <a:pPr algn="ctr"/>
            <a:r>
              <a:rPr lang="es-ES" sz="1600" dirty="0" smtClean="0">
                <a:solidFill>
                  <a:schemeClr val="tx1"/>
                </a:solidFill>
              </a:rPr>
              <a:t>&gt; DISTANCIA: ERROR DE PREDICCIÓN MAYOR</a:t>
            </a:r>
          </a:p>
        </p:txBody>
      </p:sp>
      <p:pic>
        <p:nvPicPr>
          <p:cNvPr id="232450" name="Picture 2" descr="C:\Users\eg35fl\AppData\Local\Microsoft\Windows\Temporary Internet Files\Content.IE5\0FAXMP2X\MC900078711[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274" y="2857496"/>
            <a:ext cx="832452" cy="201910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Rectángulo"/>
          <p:cNvSpPr/>
          <p:nvPr/>
        </p:nvSpPr>
        <p:spPr>
          <a:xfrm>
            <a:off x="2861225" y="2298762"/>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ZONA DE ESTUDIO</a:t>
            </a:r>
          </a:p>
        </p:txBody>
      </p:sp>
      <p:sp>
        <p:nvSpPr>
          <p:cNvPr id="17" name="16 Rectángulo"/>
          <p:cNvSpPr/>
          <p:nvPr/>
        </p:nvSpPr>
        <p:spPr>
          <a:xfrm>
            <a:off x="2849602" y="318013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DISTANCIA NO ES UNA CONSTANTE</a:t>
            </a:r>
          </a:p>
        </p:txBody>
      </p:sp>
      <p:sp>
        <p:nvSpPr>
          <p:cNvPr id="18" name="17 Rectángulo"/>
          <p:cNvSpPr/>
          <p:nvPr/>
        </p:nvSpPr>
        <p:spPr>
          <a:xfrm>
            <a:off x="2863250" y="4157860"/>
            <a:ext cx="1928826" cy="765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POR LA VARIABILIDAD DE LAS VÍAS</a:t>
            </a:r>
          </a:p>
        </p:txBody>
      </p:sp>
      <p:sp>
        <p:nvSpPr>
          <p:cNvPr id="19" name="18 Rectángulo"/>
          <p:cNvSpPr/>
          <p:nvPr/>
        </p:nvSpPr>
        <p:spPr>
          <a:xfrm>
            <a:off x="2843808" y="5187384"/>
            <a:ext cx="1928826" cy="765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URBANIZACIONES NO AUTORIZABAN</a:t>
            </a:r>
          </a:p>
        </p:txBody>
      </p:sp>
      <p:pic>
        <p:nvPicPr>
          <p:cNvPr id="20" name="20 Imagen" descr="IMG_0644.JPG"/>
          <p:cNvPicPr/>
          <p:nvPr/>
        </p:nvPicPr>
        <p:blipFill>
          <a:blip r:embed="rId5" cstate="print"/>
          <a:stretch>
            <a:fillRect/>
          </a:stretch>
        </p:blipFill>
        <p:spPr>
          <a:xfrm>
            <a:off x="5288236" y="4540404"/>
            <a:ext cx="2655054" cy="1768916"/>
          </a:xfrm>
          <a:prstGeom prst="rect">
            <a:avLst/>
          </a:prstGeom>
          <a:ln>
            <a:solidFill>
              <a:schemeClr val="tx1"/>
            </a:solidFill>
          </a:ln>
        </p:spPr>
      </p:pic>
      <p:sp>
        <p:nvSpPr>
          <p:cNvPr id="21" name="20 Rectángulo"/>
          <p:cNvSpPr/>
          <p:nvPr/>
        </p:nvSpPr>
        <p:spPr>
          <a:xfrm>
            <a:off x="3497082" y="1916832"/>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NO EXISTEN VÍAS DE ACCESO</a:t>
            </a:r>
          </a:p>
        </p:txBody>
      </p:sp>
      <p:pic>
        <p:nvPicPr>
          <p:cNvPr id="10" name="9 Imagen"/>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270870" y="2860132"/>
            <a:ext cx="2381250" cy="1590675"/>
          </a:xfrm>
          <a:prstGeom prst="rect">
            <a:avLst/>
          </a:prstGeom>
        </p:spPr>
      </p:pic>
      <p:pic>
        <p:nvPicPr>
          <p:cNvPr id="15" name="14 Imagen"/>
          <p:cNvPicPr>
            <a:picLocks noChangeAspect="1"/>
          </p:cNvPicPr>
          <p:nvPr/>
        </p:nvPicPr>
        <p:blipFill>
          <a:blip r:embed="rId7" cstate="print">
            <a:extLst>
              <a:ext uri="{BEBA8EAE-BF5A-486C-A8C5-ECC9F3942E4B}">
                <a14:imgProps xmlns:a14="http://schemas.microsoft.com/office/drawing/2010/main" xmlns="">
                  <a14:imgLayer r:embed="rId8">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3317544" y="4633194"/>
            <a:ext cx="2312239" cy="1735104"/>
          </a:xfrm>
          <a:prstGeom prst="rect">
            <a:avLst/>
          </a:prstGeom>
        </p:spPr>
      </p:pic>
      <p:sp>
        <p:nvSpPr>
          <p:cNvPr id="22" name="21 Rectángulo"/>
          <p:cNvSpPr/>
          <p:nvPr/>
        </p:nvSpPr>
        <p:spPr>
          <a:xfrm>
            <a:off x="3339625" y="3312241"/>
            <a:ext cx="3897221" cy="954107"/>
          </a:xfrm>
          <a:prstGeom prst="rect">
            <a:avLst/>
          </a:prstGeom>
          <a:no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NECESARIO VALIDAR </a:t>
            </a:r>
          </a:p>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 CAMPO</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2256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24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2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0"/>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1" grpId="0" animBg="1"/>
      <p:bldP spid="21" grpId="1" animBg="1"/>
      <p:bldP spid="21" grpId="2" animBg="1"/>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VALIDACIÓN</a:t>
            </a:r>
          </a:p>
          <a:p>
            <a:pPr algn="ctr"/>
            <a:r>
              <a:rPr lang="es-ES" sz="1600" dirty="0" smtClean="0">
                <a:solidFill>
                  <a:schemeClr val="tx1"/>
                </a:solidFill>
              </a:rPr>
              <a:t>TERRENO</a:t>
            </a:r>
          </a:p>
        </p:txBody>
      </p:sp>
      <p:graphicFrame>
        <p:nvGraphicFramePr>
          <p:cNvPr id="8" name="7 Tabla"/>
          <p:cNvGraphicFramePr>
            <a:graphicFrameLocks noGrp="1"/>
          </p:cNvGraphicFramePr>
          <p:nvPr>
            <p:extLst>
              <p:ext uri="{D42A27DB-BD31-4B8C-83A1-F6EECF244321}">
                <p14:modId xmlns:p14="http://schemas.microsoft.com/office/powerpoint/2010/main" xmlns="" val="399348847"/>
              </p:ext>
            </p:extLst>
          </p:nvPr>
        </p:nvGraphicFramePr>
        <p:xfrm>
          <a:off x="2195736" y="1988841"/>
          <a:ext cx="6264696" cy="4249200"/>
        </p:xfrm>
        <a:graphic>
          <a:graphicData uri="http://schemas.openxmlformats.org/drawingml/2006/table">
            <a:tbl>
              <a:tblPr firstRow="1" firstCol="1" bandRow="1"/>
              <a:tblGrid>
                <a:gridCol w="734767"/>
                <a:gridCol w="1116063"/>
                <a:gridCol w="1216840"/>
                <a:gridCol w="724238"/>
                <a:gridCol w="1396584"/>
                <a:gridCol w="1076204"/>
              </a:tblGrid>
              <a:tr h="566560">
                <a:tc>
                  <a:txBody>
                    <a:bodyPr/>
                    <a:lstStyle/>
                    <a:p>
                      <a:pPr algn="ctr">
                        <a:lnSpc>
                          <a:spcPct val="115000"/>
                        </a:lnSpc>
                        <a:spcAft>
                          <a:spcPts val="500"/>
                        </a:spcAft>
                      </a:pPr>
                      <a:r>
                        <a:rPr lang="es-EC" sz="1200" dirty="0">
                          <a:effectLst/>
                          <a:highlight>
                            <a:srgbClr val="FFFF00"/>
                          </a:highlight>
                          <a:latin typeface="Arial"/>
                          <a:ea typeface="Calibri"/>
                          <a:cs typeface="Times New Roman"/>
                        </a:rPr>
                        <a:t>ORD</a:t>
                      </a:r>
                      <a:endParaRPr lang="es-EC" sz="12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200">
                          <a:effectLst/>
                          <a:highlight>
                            <a:srgbClr val="FFFF00"/>
                          </a:highlight>
                          <a:latin typeface="Arial"/>
                          <a:ea typeface="Calibri"/>
                          <a:cs typeface="Times New Roman"/>
                        </a:rPr>
                        <a:t>ESTE</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200">
                          <a:effectLst/>
                          <a:highlight>
                            <a:srgbClr val="FFFF00"/>
                          </a:highlight>
                          <a:latin typeface="Arial"/>
                          <a:ea typeface="Calibri"/>
                          <a:cs typeface="Times New Roman"/>
                        </a:rPr>
                        <a:t>NORTE </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200">
                          <a:effectLst/>
                          <a:highlight>
                            <a:srgbClr val="FFFF00"/>
                          </a:highlight>
                          <a:latin typeface="Arial"/>
                          <a:ea typeface="Calibri"/>
                          <a:cs typeface="Times New Roman"/>
                        </a:rPr>
                        <a:t>dB(A)</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200">
                          <a:effectLst/>
                          <a:highlight>
                            <a:srgbClr val="FFFF00"/>
                          </a:highlight>
                          <a:latin typeface="Arial"/>
                          <a:ea typeface="Calibri"/>
                          <a:cs typeface="Times New Roman"/>
                        </a:rPr>
                        <a:t>PREDICCIÓN dB(A)</a:t>
                      </a:r>
                      <a:endParaRPr lang="es-EC" sz="12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200">
                          <a:effectLst/>
                          <a:latin typeface="Arial"/>
                          <a:ea typeface="Calibri"/>
                          <a:cs typeface="Arial"/>
                        </a:rPr>
                        <a:t>ERROR dB(A)</a:t>
                      </a:r>
                      <a:endParaRPr lang="es-EC" sz="12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3280">
                <a:tc>
                  <a:txBody>
                    <a:bodyPr/>
                    <a:lstStyle/>
                    <a:p>
                      <a:pPr algn="ctr">
                        <a:lnSpc>
                          <a:spcPct val="115000"/>
                        </a:lnSpc>
                        <a:spcAft>
                          <a:spcPts val="500"/>
                        </a:spcAft>
                      </a:pPr>
                      <a:r>
                        <a:rPr lang="es-EC" sz="1200">
                          <a:effectLst/>
                          <a:latin typeface="Arial"/>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784334,67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9965844,96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70,2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67,11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3,09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2</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781679,14</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9960380,92</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dirty="0">
                          <a:effectLst/>
                          <a:latin typeface="Arial"/>
                          <a:ea typeface="Calibri"/>
                          <a:cs typeface="Arial"/>
                        </a:rPr>
                        <a:t>69,5</a:t>
                      </a:r>
                      <a:endParaRPr lang="es-EC" sz="12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65,13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4,47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783135,73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9961821,43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70,2</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66,79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3,41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4</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783295,39</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9961854,57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68,7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66,72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1,98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5</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785094,998</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9962745,15</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68,3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67,19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1,11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6</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785595,37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9962716,71</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70,7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66,98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3,72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787175,4</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9963603,69</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64,3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60,68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3,62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8</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784153,42</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9963621,07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68,7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65,14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3,56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9</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783796,68</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9963699,79</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72,2</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71,03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1,17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10</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784086,36</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9965991,16</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74,5</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68,77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4,73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11</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782933,59</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9966731,23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72,74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0,26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12</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782608,49</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9967099,51</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68,7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70,98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-2,28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0">
                <a:tc>
                  <a:txBody>
                    <a:bodyPr/>
                    <a:lstStyle/>
                    <a:p>
                      <a:pPr algn="ctr">
                        <a:lnSpc>
                          <a:spcPct val="115000"/>
                        </a:lnSpc>
                        <a:spcAft>
                          <a:spcPts val="500"/>
                        </a:spcAft>
                      </a:pPr>
                      <a:r>
                        <a:rPr lang="es-EC" sz="1200">
                          <a:effectLst/>
                          <a:latin typeface="Arial"/>
                          <a:ea typeface="Calibri"/>
                          <a:cs typeface="Arial"/>
                        </a:rPr>
                        <a:t>13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784302,77</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9965498,73</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Arial"/>
                        </a:rPr>
                        <a:t>66,6</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a:effectLst/>
                          <a:latin typeface="Arial"/>
                          <a:ea typeface="Calibri"/>
                          <a:cs typeface="Times New Roman"/>
                        </a:rPr>
                        <a:t>67,34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200" dirty="0">
                          <a:effectLst/>
                          <a:latin typeface="Arial"/>
                          <a:ea typeface="Calibri"/>
                          <a:cs typeface="Times New Roman"/>
                        </a:rPr>
                        <a:t>-0,74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Rectángulo"/>
          <p:cNvSpPr/>
          <p:nvPr/>
        </p:nvSpPr>
        <p:spPr>
          <a:xfrm>
            <a:off x="251520" y="2780928"/>
            <a:ext cx="1584176"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ERROR PROMEDIO ±2,62 dB(A)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609600"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DIURNO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VALIDACIÓN</a:t>
            </a:r>
          </a:p>
          <a:p>
            <a:pPr algn="ctr"/>
            <a:r>
              <a:rPr lang="es-ES" sz="1600" dirty="0" smtClean="0">
                <a:solidFill>
                  <a:schemeClr val="tx1"/>
                </a:solidFill>
              </a:rPr>
              <a:t>TERRENO</a:t>
            </a:r>
          </a:p>
        </p:txBody>
      </p:sp>
      <p:graphicFrame>
        <p:nvGraphicFramePr>
          <p:cNvPr id="5" name="4 Tabla"/>
          <p:cNvGraphicFramePr>
            <a:graphicFrameLocks noGrp="1"/>
          </p:cNvGraphicFramePr>
          <p:nvPr/>
        </p:nvGraphicFramePr>
        <p:xfrm>
          <a:off x="1500166" y="2643182"/>
          <a:ext cx="6134126" cy="1954540"/>
        </p:xfrm>
        <a:graphic>
          <a:graphicData uri="http://schemas.openxmlformats.org/drawingml/2006/table">
            <a:tbl>
              <a:tblPr/>
              <a:tblGrid>
                <a:gridCol w="1302496"/>
                <a:gridCol w="1409561"/>
                <a:gridCol w="775218"/>
                <a:gridCol w="1494891"/>
                <a:gridCol w="1151960"/>
              </a:tblGrid>
              <a:tr h="390908">
                <a:tc>
                  <a:txBody>
                    <a:bodyPr/>
                    <a:lstStyle/>
                    <a:p>
                      <a:pPr algn="ctr">
                        <a:lnSpc>
                          <a:spcPct val="115000"/>
                        </a:lnSpc>
                        <a:spcAft>
                          <a:spcPts val="500"/>
                        </a:spcAft>
                      </a:pPr>
                      <a:r>
                        <a:rPr lang="es-EC" sz="1600">
                          <a:highlight>
                            <a:srgbClr val="FFFF00"/>
                          </a:highlight>
                          <a:latin typeface="Arial"/>
                          <a:ea typeface="Calibri"/>
                          <a:cs typeface="Times New Roman"/>
                        </a:rPr>
                        <a:t>ESTE</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highlight>
                            <a:srgbClr val="FFFF00"/>
                          </a:highlight>
                          <a:latin typeface="Arial"/>
                          <a:ea typeface="Calibri"/>
                          <a:cs typeface="Times New Roman"/>
                        </a:rPr>
                        <a:t>NORTE </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highlight>
                            <a:srgbClr val="FFFF00"/>
                          </a:highlight>
                          <a:latin typeface="Arial"/>
                          <a:ea typeface="Calibri"/>
                          <a:cs typeface="Times New Roman"/>
                        </a:rPr>
                        <a:t>dB(A)</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highlight>
                            <a:srgbClr val="FFFF00"/>
                          </a:highlight>
                          <a:latin typeface="Arial"/>
                          <a:ea typeface="Calibri"/>
                          <a:cs typeface="Times New Roman"/>
                        </a:rPr>
                        <a:t>FRANJA </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Arial"/>
                        </a:rPr>
                        <a:t>VALIDO</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0908">
                <a:tc>
                  <a:txBody>
                    <a:bodyPr/>
                    <a:lstStyle/>
                    <a:p>
                      <a:pPr algn="ctr">
                        <a:lnSpc>
                          <a:spcPct val="115000"/>
                        </a:lnSpc>
                        <a:spcAft>
                          <a:spcPts val="500"/>
                        </a:spcAft>
                      </a:pPr>
                      <a:r>
                        <a:rPr lang="es-EC" sz="1600">
                          <a:latin typeface="Arial"/>
                          <a:ea typeface="Calibri"/>
                          <a:cs typeface="Times New Roman"/>
                        </a:rPr>
                        <a:t>781673,197</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9959950,691</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54,1</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50 a 55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SI</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08">
                <a:tc>
                  <a:txBody>
                    <a:bodyPr/>
                    <a:lstStyle/>
                    <a:p>
                      <a:pPr algn="ctr">
                        <a:lnSpc>
                          <a:spcPct val="115000"/>
                        </a:lnSpc>
                        <a:spcAft>
                          <a:spcPts val="500"/>
                        </a:spcAft>
                      </a:pPr>
                      <a:r>
                        <a:rPr lang="es-EC" sz="1600">
                          <a:latin typeface="Arial"/>
                          <a:ea typeface="Calibri"/>
                          <a:cs typeface="Arial"/>
                        </a:rPr>
                        <a:t>786716,489</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Arial"/>
                        </a:rPr>
                        <a:t>9961101,879</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Arial"/>
                        </a:rPr>
                        <a:t>72,4</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70 a 75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SI</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08">
                <a:tc>
                  <a:txBody>
                    <a:bodyPr/>
                    <a:lstStyle/>
                    <a:p>
                      <a:pPr algn="ctr">
                        <a:lnSpc>
                          <a:spcPct val="115000"/>
                        </a:lnSpc>
                        <a:spcAft>
                          <a:spcPts val="500"/>
                        </a:spcAft>
                      </a:pPr>
                      <a:r>
                        <a:rPr lang="es-EC" sz="1600">
                          <a:latin typeface="Arial"/>
                          <a:ea typeface="Calibri"/>
                          <a:cs typeface="Arial"/>
                        </a:rPr>
                        <a:t>783483,418</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Arial"/>
                        </a:rPr>
                        <a:t>9966371,486</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Arial"/>
                        </a:rPr>
                        <a:t>75</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70 a 75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SI</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08">
                <a:tc>
                  <a:txBody>
                    <a:bodyPr/>
                    <a:lstStyle/>
                    <a:p>
                      <a:pPr algn="ctr">
                        <a:lnSpc>
                          <a:spcPct val="115000"/>
                        </a:lnSpc>
                        <a:spcAft>
                          <a:spcPts val="500"/>
                        </a:spcAft>
                      </a:pPr>
                      <a:r>
                        <a:rPr lang="es-EC" sz="1600">
                          <a:latin typeface="Arial"/>
                          <a:ea typeface="Calibri"/>
                          <a:cs typeface="Arial"/>
                        </a:rPr>
                        <a:t>784476,061</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Arial"/>
                        </a:rPr>
                        <a:t>9964912,86</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Arial"/>
                        </a:rPr>
                        <a:t>58,3</a:t>
                      </a:r>
                      <a:endParaRPr lang="es-ES" sz="16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a:latin typeface="Arial"/>
                          <a:ea typeface="Calibri"/>
                          <a:cs typeface="Times New Roman"/>
                        </a:rPr>
                        <a:t>55 a 60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500"/>
                        </a:spcAft>
                      </a:pPr>
                      <a:r>
                        <a:rPr lang="es-EC" sz="1600" dirty="0">
                          <a:latin typeface="Arial"/>
                          <a:ea typeface="Calibri"/>
                          <a:cs typeface="Times New Roman"/>
                        </a:rPr>
                        <a:t>SI</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349467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2 Título"/>
          <p:cNvSpPr>
            <a:spLocks noGrp="1"/>
          </p:cNvSpPr>
          <p:nvPr>
            <p:ph type="title"/>
          </p:nvPr>
        </p:nvSpPr>
        <p:spPr>
          <a:xfrm>
            <a:off x="395536" y="908720"/>
            <a:ext cx="8424936" cy="4680520"/>
          </a:xfrm>
        </p:spPr>
        <p:txBody>
          <a:bodyPr>
            <a:normAutofit/>
          </a:bodyPr>
          <a:lstStyle/>
          <a:p>
            <a:pPr algn="ctr"/>
            <a:r>
              <a:rPr lang="es-ES" dirty="0" smtClean="0"/>
              <a:t>MODELO DE PREDICCIÓN DE RUIDO NOCTURNO EN LA PARROQUIA DE SAN RAFAEL</a:t>
            </a:r>
            <a:endParaRPr lang="es-ES" dirty="0"/>
          </a:p>
        </p:txBody>
      </p:sp>
    </p:spTree>
    <p:extLst>
      <p:ext uri="{BB962C8B-B14F-4D97-AF65-F5344CB8AC3E}">
        <p14:creationId xmlns:p14="http://schemas.microsoft.com/office/powerpoint/2010/main" xmlns="" val="39833031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ANÁLISIS EXPLORATORIO</a:t>
            </a:r>
          </a:p>
        </p:txBody>
      </p:sp>
      <p:graphicFrame>
        <p:nvGraphicFramePr>
          <p:cNvPr id="5" name="4 Tabla"/>
          <p:cNvGraphicFramePr>
            <a:graphicFrameLocks noGrp="1"/>
          </p:cNvGraphicFramePr>
          <p:nvPr/>
        </p:nvGraphicFramePr>
        <p:xfrm>
          <a:off x="2285984" y="2071678"/>
          <a:ext cx="4643470" cy="3695464"/>
        </p:xfrm>
        <a:graphic>
          <a:graphicData uri="http://schemas.openxmlformats.org/drawingml/2006/table">
            <a:tbl>
              <a:tblPr/>
              <a:tblGrid>
                <a:gridCol w="3070682"/>
                <a:gridCol w="1572788"/>
              </a:tblGrid>
              <a:tr h="262843">
                <a:tc>
                  <a:txBody>
                    <a:bodyPr/>
                    <a:lstStyle/>
                    <a:p>
                      <a:pPr algn="ctr">
                        <a:lnSpc>
                          <a:spcPct val="115000"/>
                        </a:lnSpc>
                        <a:spcAft>
                          <a:spcPts val="500"/>
                        </a:spcAft>
                      </a:pPr>
                      <a:r>
                        <a:rPr lang="es-EC" sz="1600" dirty="0">
                          <a:highlight>
                            <a:srgbClr val="FFFF00"/>
                          </a:highlight>
                          <a:latin typeface="Arial"/>
                          <a:ea typeface="Calibri"/>
                          <a:cs typeface="Times New Roman"/>
                        </a:rPr>
                        <a:t>MEDIA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63,85047</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64">
                <a:tc>
                  <a:txBody>
                    <a:bodyPr/>
                    <a:lstStyle/>
                    <a:p>
                      <a:pPr algn="ctr">
                        <a:lnSpc>
                          <a:spcPct val="115000"/>
                        </a:lnSpc>
                        <a:spcAft>
                          <a:spcPts val="500"/>
                        </a:spcAft>
                      </a:pPr>
                      <a:r>
                        <a:rPr lang="es-EC" sz="1600" dirty="0">
                          <a:highlight>
                            <a:srgbClr val="FFFF00"/>
                          </a:highlight>
                          <a:latin typeface="Arial"/>
                          <a:ea typeface="Calibri"/>
                          <a:cs typeface="Times New Roman"/>
                        </a:rPr>
                        <a:t>DESVIACIÓN ESTÁNDAR</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7,78783</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3">
                <a:tc>
                  <a:txBody>
                    <a:bodyPr/>
                    <a:lstStyle/>
                    <a:p>
                      <a:pPr algn="ctr">
                        <a:lnSpc>
                          <a:spcPct val="115000"/>
                        </a:lnSpc>
                        <a:spcAft>
                          <a:spcPts val="500"/>
                        </a:spcAft>
                      </a:pPr>
                      <a:r>
                        <a:rPr lang="es-EC" sz="1600">
                          <a:highlight>
                            <a:srgbClr val="FFFF00"/>
                          </a:highlight>
                          <a:latin typeface="Arial"/>
                          <a:ea typeface="Calibri"/>
                          <a:cs typeface="Times New Roman"/>
                        </a:rPr>
                        <a:t>VARIANZA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60,65026</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086">
                <a:tc>
                  <a:txBody>
                    <a:bodyPr/>
                    <a:lstStyle/>
                    <a:p>
                      <a:pPr algn="ctr">
                        <a:lnSpc>
                          <a:spcPct val="115000"/>
                        </a:lnSpc>
                        <a:spcAft>
                          <a:spcPts val="500"/>
                        </a:spcAft>
                      </a:pPr>
                      <a:r>
                        <a:rPr lang="es-EC" sz="1600" dirty="0">
                          <a:highlight>
                            <a:srgbClr val="FFFF00"/>
                          </a:highlight>
                          <a:latin typeface="Arial"/>
                          <a:ea typeface="Calibri"/>
                          <a:cs typeface="Times New Roman"/>
                        </a:rPr>
                        <a:t>COEFICIENTE DE ASIMETRÍA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- 0,58986</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3">
                <a:tc>
                  <a:txBody>
                    <a:bodyPr/>
                    <a:lstStyle/>
                    <a:p>
                      <a:pPr algn="ctr">
                        <a:lnSpc>
                          <a:spcPct val="115000"/>
                        </a:lnSpc>
                        <a:spcAft>
                          <a:spcPts val="500"/>
                        </a:spcAft>
                      </a:pPr>
                      <a:r>
                        <a:rPr lang="es-EC" sz="1600">
                          <a:highlight>
                            <a:srgbClr val="FFFF00"/>
                          </a:highlight>
                          <a:latin typeface="Arial"/>
                          <a:ea typeface="Calibri"/>
                          <a:cs typeface="Times New Roman"/>
                        </a:rPr>
                        <a:t>MEDIANA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65,40</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086">
                <a:tc>
                  <a:txBody>
                    <a:bodyPr/>
                    <a:lstStyle/>
                    <a:p>
                      <a:pPr algn="ctr">
                        <a:lnSpc>
                          <a:spcPct val="115000"/>
                        </a:lnSpc>
                        <a:spcAft>
                          <a:spcPts val="500"/>
                        </a:spcAft>
                      </a:pPr>
                      <a:r>
                        <a:rPr lang="es-EC" sz="1600">
                          <a:highlight>
                            <a:srgbClr val="FFFF00"/>
                          </a:highlight>
                          <a:latin typeface="Arial"/>
                          <a:ea typeface="Calibri"/>
                          <a:cs typeface="Times New Roman"/>
                        </a:rPr>
                        <a:t>COEFICIENTE DE VARIACIÓN</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12,1969%</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3">
                <a:tc>
                  <a:txBody>
                    <a:bodyPr/>
                    <a:lstStyle/>
                    <a:p>
                      <a:pPr algn="ctr">
                        <a:lnSpc>
                          <a:spcPct val="115000"/>
                        </a:lnSpc>
                        <a:spcAft>
                          <a:spcPts val="500"/>
                        </a:spcAft>
                      </a:pPr>
                      <a:r>
                        <a:rPr lang="es-EC" sz="1600">
                          <a:highlight>
                            <a:srgbClr val="FFFF00"/>
                          </a:highlight>
                          <a:latin typeface="Arial"/>
                          <a:ea typeface="Calibri"/>
                          <a:cs typeface="Times New Roman"/>
                        </a:rPr>
                        <a:t>CURTOSIS</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-0,41018</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3">
                <a:tc>
                  <a:txBody>
                    <a:bodyPr/>
                    <a:lstStyle/>
                    <a:p>
                      <a:pPr algn="ctr">
                        <a:lnSpc>
                          <a:spcPct val="115000"/>
                        </a:lnSpc>
                        <a:spcAft>
                          <a:spcPts val="500"/>
                        </a:spcAft>
                      </a:pPr>
                      <a:r>
                        <a:rPr lang="es-EC" sz="1600">
                          <a:highlight>
                            <a:srgbClr val="FFFF00"/>
                          </a:highlight>
                          <a:latin typeface="Arial"/>
                          <a:ea typeface="Calibri"/>
                          <a:cs typeface="Times New Roman"/>
                        </a:rPr>
                        <a:t>MÁXIMO</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77,8</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3">
                <a:tc>
                  <a:txBody>
                    <a:bodyPr/>
                    <a:lstStyle/>
                    <a:p>
                      <a:pPr algn="ctr">
                        <a:lnSpc>
                          <a:spcPct val="115000"/>
                        </a:lnSpc>
                        <a:spcAft>
                          <a:spcPts val="500"/>
                        </a:spcAft>
                      </a:pPr>
                      <a:r>
                        <a:rPr lang="es-EC" sz="1600">
                          <a:highlight>
                            <a:srgbClr val="FFFF00"/>
                          </a:highlight>
                          <a:latin typeface="Arial"/>
                          <a:ea typeface="Calibri"/>
                          <a:cs typeface="Times New Roman"/>
                        </a:rPr>
                        <a:t>MÍNIMO</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43,2</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3">
                <a:tc>
                  <a:txBody>
                    <a:bodyPr/>
                    <a:lstStyle/>
                    <a:p>
                      <a:pPr algn="ctr">
                        <a:lnSpc>
                          <a:spcPct val="115000"/>
                        </a:lnSpc>
                        <a:spcAft>
                          <a:spcPts val="500"/>
                        </a:spcAft>
                      </a:pPr>
                      <a:r>
                        <a:rPr lang="es-EC" sz="1600">
                          <a:highlight>
                            <a:srgbClr val="FFFF00"/>
                          </a:highlight>
                          <a:latin typeface="Arial"/>
                          <a:ea typeface="Calibri"/>
                          <a:cs typeface="Times New Roman"/>
                        </a:rPr>
                        <a:t>MODA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67,4</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3">
                <a:tc>
                  <a:txBody>
                    <a:bodyPr/>
                    <a:lstStyle/>
                    <a:p>
                      <a:pPr algn="ctr">
                        <a:lnSpc>
                          <a:spcPct val="115000"/>
                        </a:lnSpc>
                        <a:spcAft>
                          <a:spcPts val="500"/>
                        </a:spcAft>
                      </a:pPr>
                      <a:r>
                        <a:rPr lang="es-EC" sz="1600">
                          <a:highlight>
                            <a:srgbClr val="FFFF00"/>
                          </a:highlight>
                          <a:latin typeface="Arial"/>
                          <a:ea typeface="Calibri"/>
                          <a:cs typeface="Times New Roman"/>
                        </a:rPr>
                        <a:t>RANGO</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34,6</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b="1" dirty="0" smtClean="0">
                <a:solidFill>
                  <a:schemeClr val="tx2"/>
                </a:solidFill>
                <a:effectLst>
                  <a:outerShdw blurRad="31750" dist="25400" dir="5400000" algn="tl" rotWithShape="0">
                    <a:srgbClr val="000000">
                      <a:alpha val="25000"/>
                    </a:srgbClr>
                  </a:outerShdw>
                </a:effectLst>
                <a:latin typeface="+mj-lt"/>
                <a:ea typeface="+mj-ea"/>
                <a:cs typeface="+mj-cs"/>
              </a:rPr>
              <a:t>JUSTIFICACIÓN</a:t>
            </a:r>
            <a:endParaRPr kumimoji="0" lang="es-E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repositorio.espe.edu.ec/retrieve/17562"/>
          <p:cNvPicPr>
            <a:picLocks noChangeAspect="1" noChangeArrowheads="1"/>
          </p:cNvPicPr>
          <p:nvPr/>
        </p:nvPicPr>
        <p:blipFill>
          <a:blip r:embed="rId3"/>
          <a:stretch>
            <a:fillRect/>
          </a:stretch>
        </p:blipFill>
        <p:spPr bwMode="auto">
          <a:xfrm>
            <a:off x="-71470" y="5882807"/>
            <a:ext cx="1143008" cy="1109788"/>
          </a:xfrm>
          <a:prstGeom prst="ellipse">
            <a:avLst/>
          </a:prstGeom>
          <a:ln>
            <a:noFill/>
          </a:ln>
          <a:effectLst>
            <a:softEdge rad="112500"/>
          </a:effectLst>
        </p:spPr>
      </p:pic>
      <p:sp>
        <p:nvSpPr>
          <p:cNvPr id="5" name="4 Rectángulo redondeado"/>
          <p:cNvSpPr/>
          <p:nvPr/>
        </p:nvSpPr>
        <p:spPr>
          <a:xfrm>
            <a:off x="327562" y="2500306"/>
            <a:ext cx="2643206"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GEOESTADÍSTICA</a:t>
            </a:r>
          </a:p>
        </p:txBody>
      </p:sp>
      <p:sp>
        <p:nvSpPr>
          <p:cNvPr id="6" name="5 CuadroTexto"/>
          <p:cNvSpPr txBox="1"/>
          <p:nvPr/>
        </p:nvSpPr>
        <p:spPr>
          <a:xfrm>
            <a:off x="3542272" y="2428868"/>
            <a:ext cx="1386918" cy="923330"/>
          </a:xfrm>
          <a:prstGeom prst="rect">
            <a:avLst/>
          </a:prstGeom>
          <a:noFill/>
        </p:spPr>
        <p:txBody>
          <a:bodyPr wrap="none" rtlCol="0">
            <a:spAutoFit/>
          </a:bodyPr>
          <a:lstStyle/>
          <a:p>
            <a:r>
              <a:rPr lang="es-ES" dirty="0" smtClean="0"/>
              <a:t>-ESTIMAR</a:t>
            </a:r>
          </a:p>
          <a:p>
            <a:r>
              <a:rPr lang="es-ES" dirty="0" smtClean="0"/>
              <a:t>-PREDECIR</a:t>
            </a:r>
          </a:p>
          <a:p>
            <a:r>
              <a:rPr lang="es-ES" dirty="0" smtClean="0"/>
              <a:t>-SIMULAR</a:t>
            </a:r>
            <a:endParaRPr lang="es-ES" dirty="0"/>
          </a:p>
        </p:txBody>
      </p:sp>
      <p:sp>
        <p:nvSpPr>
          <p:cNvPr id="7" name="6 Abrir llave"/>
          <p:cNvSpPr/>
          <p:nvPr/>
        </p:nvSpPr>
        <p:spPr>
          <a:xfrm>
            <a:off x="3185082" y="2428868"/>
            <a:ext cx="285752" cy="1000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Rectángulo redondeado"/>
          <p:cNvSpPr/>
          <p:nvPr/>
        </p:nvSpPr>
        <p:spPr>
          <a:xfrm>
            <a:off x="6286512" y="2500306"/>
            <a:ext cx="2500330" cy="7858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CONTINUIDAD</a:t>
            </a:r>
          </a:p>
          <a:p>
            <a:pPr algn="ctr"/>
            <a:r>
              <a:rPr lang="es-ES" sz="2000" dirty="0" smtClean="0">
                <a:solidFill>
                  <a:schemeClr val="tx1"/>
                </a:solidFill>
              </a:rPr>
              <a:t>ESPACIAL</a:t>
            </a:r>
          </a:p>
        </p:txBody>
      </p:sp>
      <p:cxnSp>
        <p:nvCxnSpPr>
          <p:cNvPr id="13" name="12 Conector recto de flecha"/>
          <p:cNvCxnSpPr>
            <a:stCxn id="6" idx="3"/>
            <a:endCxn id="8" idx="1"/>
          </p:cNvCxnSpPr>
          <p:nvPr/>
        </p:nvCxnSpPr>
        <p:spPr>
          <a:xfrm>
            <a:off x="4929190" y="2890533"/>
            <a:ext cx="1357322" cy="2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000232" y="4357694"/>
            <a:ext cx="1135247" cy="369332"/>
          </a:xfrm>
          <a:prstGeom prst="rect">
            <a:avLst/>
          </a:prstGeom>
          <a:noFill/>
        </p:spPr>
        <p:txBody>
          <a:bodyPr wrap="none" rtlCol="0">
            <a:spAutoFit/>
          </a:bodyPr>
          <a:lstStyle/>
          <a:p>
            <a:r>
              <a:rPr lang="es-ES" dirty="0" smtClean="0"/>
              <a:t>3 Etapas</a:t>
            </a:r>
            <a:endParaRPr lang="es-ES" dirty="0"/>
          </a:p>
        </p:txBody>
      </p:sp>
      <p:sp>
        <p:nvSpPr>
          <p:cNvPr id="15" name="14 CuadroTexto"/>
          <p:cNvSpPr txBox="1"/>
          <p:nvPr/>
        </p:nvSpPr>
        <p:spPr>
          <a:xfrm>
            <a:off x="3714744" y="4143380"/>
            <a:ext cx="4139275" cy="923330"/>
          </a:xfrm>
          <a:prstGeom prst="rect">
            <a:avLst/>
          </a:prstGeom>
          <a:noFill/>
        </p:spPr>
        <p:txBody>
          <a:bodyPr wrap="none" rtlCol="0">
            <a:spAutoFit/>
          </a:bodyPr>
          <a:lstStyle/>
          <a:p>
            <a:r>
              <a:rPr lang="es-ES" dirty="0" smtClean="0"/>
              <a:t>-El análisis exploratorio de datos</a:t>
            </a:r>
          </a:p>
          <a:p>
            <a:r>
              <a:rPr lang="es-ES" dirty="0" smtClean="0"/>
              <a:t>-El análisis estructural de los datos</a:t>
            </a:r>
          </a:p>
          <a:p>
            <a:r>
              <a:rPr lang="es-ES" dirty="0" smtClean="0"/>
              <a:t>-Predicción (</a:t>
            </a:r>
            <a:r>
              <a:rPr lang="es-ES" dirty="0" err="1" smtClean="0"/>
              <a:t>Kriging</a:t>
            </a:r>
            <a:r>
              <a:rPr lang="es-ES" dirty="0" smtClean="0"/>
              <a:t>)</a:t>
            </a:r>
            <a:endParaRPr lang="es-ES" dirty="0"/>
          </a:p>
        </p:txBody>
      </p:sp>
      <p:sp>
        <p:nvSpPr>
          <p:cNvPr id="16" name="15 Abrir llave"/>
          <p:cNvSpPr/>
          <p:nvPr/>
        </p:nvSpPr>
        <p:spPr>
          <a:xfrm>
            <a:off x="3428992" y="4000504"/>
            <a:ext cx="357190" cy="11430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ANÁLISIS EXPLORATORIO</a:t>
            </a:r>
          </a:p>
        </p:txBody>
      </p:sp>
      <p:pic>
        <p:nvPicPr>
          <p:cNvPr id="5" name="Imagen 6"/>
          <p:cNvPicPr>
            <a:picLocks noChangeAspect="1" noChangeArrowheads="1"/>
          </p:cNvPicPr>
          <p:nvPr/>
        </p:nvPicPr>
        <p:blipFill>
          <a:blip r:embed="rId3">
            <a:lum bright="-20000" contrast="60000"/>
          </a:blip>
          <a:srcRect/>
          <a:stretch>
            <a:fillRect/>
          </a:stretch>
        </p:blipFill>
        <p:spPr bwMode="auto">
          <a:xfrm>
            <a:off x="2000232" y="2071678"/>
            <a:ext cx="5072098" cy="4080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ANÁLISIS EXPLORATORIO</a:t>
            </a:r>
          </a:p>
        </p:txBody>
      </p:sp>
      <p:pic>
        <p:nvPicPr>
          <p:cNvPr id="231426"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259632" y="1988840"/>
            <a:ext cx="7351056" cy="4030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Imagen 4"/>
          <p:cNvPicPr>
            <a:picLocks noChangeAspect="1" noChangeArrowheads="1"/>
          </p:cNvPicPr>
          <p:nvPr/>
        </p:nvPicPr>
        <p:blipFill>
          <a:blip r:embed="rId2">
            <a:lum bright="-20000" contrast="40000"/>
          </a:blip>
          <a:srcRect/>
          <a:stretch>
            <a:fillRect/>
          </a:stretch>
        </p:blipFill>
        <p:spPr bwMode="auto">
          <a:xfrm>
            <a:off x="1142976" y="2428868"/>
            <a:ext cx="6972639" cy="2714644"/>
          </a:xfrm>
          <a:prstGeom prst="rect">
            <a:avLst/>
          </a:prstGeom>
          <a:noFill/>
          <a:ln w="9525">
            <a:noFill/>
            <a:miter lim="800000"/>
            <a:headEnd/>
            <a:tailEnd/>
          </a:ln>
        </p:spPr>
      </p:pic>
      <p:graphicFrame>
        <p:nvGraphicFramePr>
          <p:cNvPr id="7" name="6 Tabla"/>
          <p:cNvGraphicFramePr>
            <a:graphicFrameLocks noGrp="1"/>
          </p:cNvGraphicFramePr>
          <p:nvPr>
            <p:extLst>
              <p:ext uri="{D42A27DB-BD31-4B8C-83A1-F6EECF244321}">
                <p14:modId xmlns:p14="http://schemas.microsoft.com/office/powerpoint/2010/main" xmlns="" val="2519613836"/>
              </p:ext>
            </p:extLst>
          </p:nvPr>
        </p:nvGraphicFramePr>
        <p:xfrm>
          <a:off x="2536017" y="2708920"/>
          <a:ext cx="3857652" cy="1112520"/>
        </p:xfrm>
        <a:graphic>
          <a:graphicData uri="http://schemas.openxmlformats.org/drawingml/2006/table">
            <a:tbl>
              <a:tblPr firstRow="1" bandRow="1">
                <a:tableStyleId>{5C22544A-7EE6-4342-B048-85BDC9FD1C3A}</a:tableStyleId>
              </a:tblPr>
              <a:tblGrid>
                <a:gridCol w="1928826"/>
                <a:gridCol w="1928826"/>
              </a:tblGrid>
              <a:tr h="370840">
                <a:tc>
                  <a:txBody>
                    <a:bodyPr/>
                    <a:lstStyle/>
                    <a:p>
                      <a:pPr algn="ctr">
                        <a:lnSpc>
                          <a:spcPct val="115000"/>
                        </a:lnSpc>
                        <a:spcAft>
                          <a:spcPts val="500"/>
                        </a:spcAft>
                      </a:pPr>
                      <a:r>
                        <a:rPr lang="es-EC" sz="1600" dirty="0" smtClean="0">
                          <a:solidFill>
                            <a:schemeClr val="tx1"/>
                          </a:solidFill>
                          <a:latin typeface="Arial"/>
                          <a:ea typeface="Calibri"/>
                          <a:cs typeface="Arial"/>
                        </a:rPr>
                        <a:t>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smtClean="0">
                          <a:latin typeface="Arial"/>
                          <a:ea typeface="Calibri"/>
                          <a:cs typeface="Times New Roman"/>
                        </a:rPr>
                        <a:t>210,458</a:t>
                      </a:r>
                      <a:endParaRPr lang="es-ES" sz="1600" dirty="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NUMBER 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smtClean="0">
                          <a:latin typeface="Arial"/>
                          <a:ea typeface="Calibri"/>
                          <a:cs typeface="Times New Roman"/>
                        </a:rPr>
                        <a:t>8</a:t>
                      </a:r>
                      <a:endParaRPr lang="es-ES" sz="1600" dirty="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MAX</a:t>
                      </a:r>
                      <a:r>
                        <a:rPr lang="es-ES" sz="1600" baseline="0" dirty="0" smtClean="0">
                          <a:solidFill>
                            <a:schemeClr val="tx1"/>
                          </a:solidFill>
                          <a:latin typeface="Arial"/>
                          <a:ea typeface="Calibri"/>
                          <a:cs typeface="Times New Roman"/>
                        </a:rPr>
                        <a:t> DISTANCE</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S" sz="1600" dirty="0" smtClean="0">
                          <a:latin typeface="Arial"/>
                          <a:ea typeface="Calibri"/>
                          <a:cs typeface="Times New Roman"/>
                        </a:rPr>
                        <a:t>3367,328</a:t>
                      </a:r>
                      <a:endParaRPr lang="es-ES" sz="1600" dirty="0">
                        <a:latin typeface="Arial"/>
                        <a:ea typeface="Calibri"/>
                        <a:cs typeface="Times New Roman"/>
                      </a:endParaRPr>
                    </a:p>
                  </a:txBody>
                  <a:tcPr marL="68580" marR="68580" marT="0" marB="0" anchor="ctr"/>
                </a:tc>
              </a:tr>
            </a:tbl>
          </a:graphicData>
        </a:graphic>
      </p:graphicFrame>
      <mc:AlternateContent xmlns:mc="http://schemas.openxmlformats.org/markup-compatibility/2006">
        <mc:Choice xmlns:a14="http://schemas.microsoft.com/office/drawing/2010/main" xmlns="" Requires="a14">
          <p:sp>
            <p:nvSpPr>
              <p:cNvPr id="8" name="7 Rectángulo"/>
              <p:cNvSpPr/>
              <p:nvPr/>
            </p:nvSpPr>
            <p:spPr>
              <a:xfrm>
                <a:off x="2310605" y="4221088"/>
                <a:ext cx="430847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i="1" dirty="0" smtClean="0">
                    <a:solidFill>
                      <a:schemeClr val="tx1"/>
                    </a:solidFill>
                  </a:rPr>
                  <a:t>Lad </a:t>
                </a:r>
                <a:r>
                  <a:rPr lang="es-ES" sz="1600" i="1" dirty="0" err="1" smtClean="0">
                    <a:solidFill>
                      <a:schemeClr val="tx1"/>
                    </a:solidFill>
                  </a:rPr>
                  <a:t>distance</a:t>
                </a:r>
                <a:r>
                  <a:rPr lang="es-ES" sz="1600" i="1" dirty="0" smtClean="0">
                    <a:solidFill>
                      <a:schemeClr val="tx1"/>
                    </a:solidFill>
                  </a:rPr>
                  <a:t>=  </a:t>
                </a:r>
                <a14:m>
                  <m:oMath xmlns:m="http://schemas.openxmlformats.org/officeDocument/2006/math">
                    <m:f>
                      <m:fPr>
                        <m:ctrlPr>
                          <a:rPr lang="es-ES" sz="2000" i="1" smtClean="0">
                            <a:solidFill>
                              <a:schemeClr val="tx1"/>
                            </a:solidFill>
                            <a:latin typeface="Cambria Math"/>
                          </a:rPr>
                        </m:ctrlPr>
                      </m:fPr>
                      <m:num>
                        <m:r>
                          <a:rPr lang="es-EC" sz="2000" b="0" i="1" smtClean="0">
                            <a:solidFill>
                              <a:schemeClr val="tx1"/>
                            </a:solidFill>
                            <a:latin typeface="Cambria Math"/>
                          </a:rPr>
                          <m:t>1683,664</m:t>
                        </m:r>
                      </m:num>
                      <m:den>
                        <m:r>
                          <a:rPr lang="es-EC" sz="2000" b="0" i="1" smtClean="0">
                            <a:solidFill>
                              <a:schemeClr val="tx1"/>
                            </a:solidFill>
                            <a:latin typeface="Cambria Math"/>
                          </a:rPr>
                          <m:t>8</m:t>
                        </m:r>
                      </m:den>
                    </m:f>
                    <m:r>
                      <a:rPr lang="es-ES" sz="2000" i="1" smtClean="0">
                        <a:solidFill>
                          <a:schemeClr val="tx1"/>
                        </a:solidFill>
                        <a:latin typeface="Cambria Math"/>
                        <a:ea typeface="Cambria Math"/>
                      </a:rPr>
                      <m:t>=</m:t>
                    </m:r>
                    <m:r>
                      <a:rPr lang="es-EC" sz="2000" b="0" i="1" smtClean="0">
                        <a:solidFill>
                          <a:schemeClr val="tx1"/>
                        </a:solidFill>
                        <a:latin typeface="Cambria Math"/>
                        <a:ea typeface="Cambria Math"/>
                      </a:rPr>
                      <m:t>210,458</m:t>
                    </m:r>
                  </m:oMath>
                </a14:m>
                <a:r>
                  <a:rPr lang="es-ES" sz="1600" i="1" dirty="0" smtClean="0">
                    <a:solidFill>
                      <a:schemeClr val="tx1"/>
                    </a:solidFill>
                  </a:rPr>
                  <a:t> </a:t>
                </a:r>
              </a:p>
            </p:txBody>
          </p:sp>
        </mc:Choice>
        <mc:Fallback>
          <p:sp>
            <p:nvSpPr>
              <p:cNvPr id="8" name="7 Rectángulo"/>
              <p:cNvSpPr>
                <a:spLocks noRot="1" noChangeAspect="1" noMove="1" noResize="1" noEditPoints="1" noAdjustHandles="1" noChangeArrowheads="1" noChangeShapeType="1" noTextEdit="1"/>
              </p:cNvSpPr>
              <p:nvPr/>
            </p:nvSpPr>
            <p:spPr>
              <a:xfrm>
                <a:off x="2310605" y="4221088"/>
                <a:ext cx="4308476" cy="714380"/>
              </a:xfrm>
              <a:prstGeom prst="rect">
                <a:avLst/>
              </a:prstGeom>
              <a:blipFill rotWithShape="1">
                <a:blip r:embed="rId3"/>
                <a:stretch>
                  <a:fillRect/>
                </a:stretch>
              </a:blipFill>
            </p:spPr>
            <p:txBody>
              <a:bodyPr/>
              <a:lstStyle/>
              <a:p>
                <a:r>
                  <a:rPr lang="es-EC">
                    <a:noFill/>
                  </a:rPr>
                  <a:t> </a:t>
                </a:r>
              </a:p>
            </p:txBody>
          </p:sp>
        </mc:Fallback>
      </mc:AlternateContent>
      <p:pic>
        <p:nvPicPr>
          <p:cNvPr id="2"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ANÁLISIS ESTRUCTURAL</a:t>
            </a:r>
          </a:p>
        </p:txBody>
      </p:sp>
      <p:sp>
        <p:nvSpPr>
          <p:cNvPr id="6" name="5 CuadroTexto"/>
          <p:cNvSpPr txBox="1"/>
          <p:nvPr/>
        </p:nvSpPr>
        <p:spPr>
          <a:xfrm>
            <a:off x="2643174" y="2059536"/>
            <a:ext cx="3958135" cy="369332"/>
          </a:xfrm>
          <a:prstGeom prst="rect">
            <a:avLst/>
          </a:prstGeom>
          <a:noFill/>
        </p:spPr>
        <p:txBody>
          <a:bodyPr wrap="none" rtlCol="0">
            <a:spAutoFit/>
          </a:bodyPr>
          <a:lstStyle/>
          <a:p>
            <a:r>
              <a:rPr lang="es-ES" dirty="0" smtClean="0"/>
              <a:t>SEMIVARIOGRAMA EXPERIMENTAL</a:t>
            </a:r>
          </a:p>
        </p:txBody>
      </p:sp>
      <p:cxnSp>
        <p:nvCxnSpPr>
          <p:cNvPr id="9" name="8 Conector recto de flecha"/>
          <p:cNvCxnSpPr/>
          <p:nvPr/>
        </p:nvCxnSpPr>
        <p:spPr>
          <a:xfrm>
            <a:off x="6619081" y="3429000"/>
            <a:ext cx="0" cy="18722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5636896" y="5287904"/>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VARIANZA= 71,6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6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ANÁLISIS ESTRUCTURAL</a:t>
            </a:r>
          </a:p>
        </p:txBody>
      </p:sp>
      <p:sp>
        <p:nvSpPr>
          <p:cNvPr id="5" name="4 CuadroTexto"/>
          <p:cNvSpPr txBox="1"/>
          <p:nvPr/>
        </p:nvSpPr>
        <p:spPr>
          <a:xfrm>
            <a:off x="2982402" y="1928802"/>
            <a:ext cx="3304110" cy="369332"/>
          </a:xfrm>
          <a:prstGeom prst="rect">
            <a:avLst/>
          </a:prstGeom>
          <a:noFill/>
        </p:spPr>
        <p:txBody>
          <a:bodyPr wrap="none" rtlCol="0">
            <a:spAutoFit/>
          </a:bodyPr>
          <a:lstStyle/>
          <a:p>
            <a:r>
              <a:rPr lang="es-ES" dirty="0" smtClean="0"/>
              <a:t>SEMIVARIOGRAMA TEÓRICO</a:t>
            </a:r>
          </a:p>
        </p:txBody>
      </p:sp>
      <p:graphicFrame>
        <p:nvGraphicFramePr>
          <p:cNvPr id="6" name="5 Tabla"/>
          <p:cNvGraphicFramePr>
            <a:graphicFrameLocks noGrp="1"/>
          </p:cNvGraphicFramePr>
          <p:nvPr/>
        </p:nvGraphicFramePr>
        <p:xfrm>
          <a:off x="714346" y="2357430"/>
          <a:ext cx="7715304" cy="2804160"/>
        </p:xfrm>
        <a:graphic>
          <a:graphicData uri="http://schemas.openxmlformats.org/drawingml/2006/table">
            <a:tbl>
              <a:tblPr firstRow="1" bandRow="1">
                <a:tableStyleId>{5C22544A-7EE6-4342-B048-85BDC9FD1C3A}</a:tableStyleId>
              </a:tblPr>
              <a:tblGrid>
                <a:gridCol w="1928826"/>
                <a:gridCol w="1928826"/>
                <a:gridCol w="1928826"/>
                <a:gridCol w="1928826"/>
              </a:tblGrid>
              <a:tr h="436244">
                <a:tc>
                  <a:txBody>
                    <a:bodyPr/>
                    <a:lstStyle/>
                    <a:p>
                      <a:pPr algn="ctr"/>
                      <a:endParaRPr lang="es-ES" sz="1600" dirty="0"/>
                    </a:p>
                  </a:txBody>
                  <a:tcPr/>
                </a:tc>
                <a:tc>
                  <a:txBody>
                    <a:bodyPr/>
                    <a:lstStyle/>
                    <a:p>
                      <a:pPr algn="ctr"/>
                      <a:r>
                        <a:rPr lang="es-ES" sz="1600" dirty="0" smtClean="0"/>
                        <a:t>MODELO EXPONENCIAL</a:t>
                      </a:r>
                      <a:endParaRPr lang="es-ES" sz="1600" dirty="0"/>
                    </a:p>
                  </a:txBody>
                  <a:tcPr/>
                </a:tc>
                <a:tc>
                  <a:txBody>
                    <a:bodyPr/>
                    <a:lstStyle/>
                    <a:p>
                      <a:pPr algn="ctr"/>
                      <a:r>
                        <a:rPr lang="es-ES" sz="1600" dirty="0" smtClean="0"/>
                        <a:t>MODELO </a:t>
                      </a:r>
                    </a:p>
                    <a:p>
                      <a:pPr algn="ctr"/>
                      <a:r>
                        <a:rPr lang="es-ES" sz="1600" dirty="0" smtClean="0"/>
                        <a:t>ESFERICO</a:t>
                      </a:r>
                      <a:endParaRPr lang="es-ES" sz="1600" dirty="0"/>
                    </a:p>
                  </a:txBody>
                  <a:tcPr/>
                </a:tc>
                <a:tc>
                  <a:txBody>
                    <a:bodyPr/>
                    <a:lstStyle/>
                    <a:p>
                      <a:pPr algn="ctr"/>
                      <a:r>
                        <a:rPr lang="es-ES" sz="1600" dirty="0" smtClean="0"/>
                        <a:t>MODELO</a:t>
                      </a:r>
                    </a:p>
                    <a:p>
                      <a:pPr algn="ctr"/>
                      <a:r>
                        <a:rPr lang="es-ES" sz="1600" dirty="0" smtClean="0"/>
                        <a:t>GAUSSIANO</a:t>
                      </a:r>
                      <a:endParaRPr lang="es-ES" sz="1600" dirty="0"/>
                    </a:p>
                  </a:txBody>
                  <a:tcP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IGF</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Arial"/>
                        </a:rPr>
                        <a:t>0,020507</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Arial"/>
                        </a:rPr>
                        <a:t>0,021080</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Arial"/>
                        </a:rPr>
                        <a:t>0,0316</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NUGGET (PEPITA)</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42,2663</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46,3667</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43,31</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S" sz="1600" dirty="0" smtClean="0">
                          <a:solidFill>
                            <a:schemeClr val="tx1"/>
                          </a:solidFill>
                          <a:latin typeface="Arial"/>
                          <a:ea typeface="Calibri"/>
                          <a:cs typeface="Times New Roman"/>
                        </a:rPr>
                        <a:t>RANGE (RANGO)</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1700</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1700</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1445</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SILL (MESETA)</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85,18343</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90,3877</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89,46</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210,458</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210,458</a:t>
                      </a:r>
                      <a:endParaRPr lang="es-ES" sz="160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a:latin typeface="Arial"/>
                          <a:ea typeface="Calibri"/>
                          <a:cs typeface="Times New Roman"/>
                        </a:rPr>
                        <a:t>210,458</a:t>
                      </a:r>
                      <a:endParaRPr lang="es-ES" sz="1600">
                        <a:latin typeface="Arial"/>
                        <a:ea typeface="Calibri"/>
                        <a:cs typeface="Times New Roman"/>
                      </a:endParaRPr>
                    </a:p>
                  </a:txBody>
                  <a:tcPr marL="68580" marR="68580" marT="0" marB="0" anchor="ctr"/>
                </a:tc>
              </a:tr>
              <a:tr h="370840">
                <a:tc>
                  <a:txBody>
                    <a:bodyPr/>
                    <a:lstStyle/>
                    <a:p>
                      <a:pPr algn="ctr">
                        <a:lnSpc>
                          <a:spcPct val="115000"/>
                        </a:lnSpc>
                        <a:spcAft>
                          <a:spcPts val="500"/>
                        </a:spcAft>
                      </a:pPr>
                      <a:r>
                        <a:rPr lang="es-EC" sz="1600" dirty="0" smtClean="0">
                          <a:solidFill>
                            <a:schemeClr val="tx1"/>
                          </a:solidFill>
                          <a:latin typeface="Arial"/>
                          <a:ea typeface="Calibri"/>
                          <a:cs typeface="Arial"/>
                        </a:rPr>
                        <a:t>NUMBER LAG</a:t>
                      </a:r>
                      <a:endParaRPr lang="es-ES" sz="1600" dirty="0">
                        <a:solidFill>
                          <a:schemeClr val="tx1"/>
                        </a:solidFill>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8</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8</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500"/>
                        </a:spcAft>
                      </a:pPr>
                      <a:r>
                        <a:rPr lang="es-EC" sz="1600" dirty="0">
                          <a:latin typeface="Arial"/>
                          <a:ea typeface="Calibri"/>
                          <a:cs typeface="Times New Roman"/>
                        </a:rPr>
                        <a:t>8</a:t>
                      </a:r>
                      <a:endParaRPr lang="es-ES" sz="1600" dirty="0">
                        <a:latin typeface="Arial"/>
                        <a:ea typeface="Calibri"/>
                        <a:cs typeface="Times New Roman"/>
                      </a:endParaRPr>
                    </a:p>
                  </a:txBody>
                  <a:tcPr marL="68580" marR="68580" marT="0" marB="0" anchor="ctr"/>
                </a:tc>
              </a:tr>
            </a:tbl>
          </a:graphicData>
        </a:graphic>
      </p:graphicFrame>
      <p:sp>
        <p:nvSpPr>
          <p:cNvPr id="7" name="6 Elipse"/>
          <p:cNvSpPr/>
          <p:nvPr/>
        </p:nvSpPr>
        <p:spPr>
          <a:xfrm>
            <a:off x="2759209" y="2257484"/>
            <a:ext cx="1705634" cy="3043724"/>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spTree>
    <p:extLst>
      <p:ext uri="{BB962C8B-B14F-4D97-AF65-F5344CB8AC3E}">
        <p14:creationId xmlns:p14="http://schemas.microsoft.com/office/powerpoint/2010/main" xmlns="" val="77102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677440" y="2324679"/>
            <a:ext cx="7574806" cy="359297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4" descr="http://repositorio.espe.edu.ec/retrieve/17562"/>
          <p:cNvPicPr>
            <a:picLocks noChangeAspect="1" noChangeArrowheads="1"/>
          </p:cNvPicPr>
          <p:nvPr/>
        </p:nvPicPr>
        <p:blipFill>
          <a:blip r:embed="rId4"/>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ANÁLISIS ESTRUCTURAL</a:t>
            </a:r>
          </a:p>
        </p:txBody>
      </p:sp>
      <p:sp>
        <p:nvSpPr>
          <p:cNvPr id="5" name="4 CuadroTexto"/>
          <p:cNvSpPr txBox="1"/>
          <p:nvPr/>
        </p:nvSpPr>
        <p:spPr>
          <a:xfrm>
            <a:off x="2982402" y="1928802"/>
            <a:ext cx="3304110" cy="369332"/>
          </a:xfrm>
          <a:prstGeom prst="rect">
            <a:avLst/>
          </a:prstGeom>
          <a:noFill/>
        </p:spPr>
        <p:txBody>
          <a:bodyPr wrap="none" rtlCol="0">
            <a:spAutoFit/>
          </a:bodyPr>
          <a:lstStyle/>
          <a:p>
            <a:r>
              <a:rPr lang="es-ES" dirty="0" smtClean="0"/>
              <a:t>SEMIVARIOGRAMA TEÓRICO</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245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34088" y="2780928"/>
            <a:ext cx="4032448" cy="6480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3"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PREDICCIÓN</a:t>
            </a:r>
          </a:p>
          <a:p>
            <a:pPr algn="ctr"/>
            <a:r>
              <a:rPr lang="es-ES" sz="1600" dirty="0" smtClean="0">
                <a:solidFill>
                  <a:schemeClr val="tx1"/>
                </a:solidFill>
              </a:rPr>
              <a:t>ESPACIAL</a:t>
            </a:r>
          </a:p>
        </p:txBody>
      </p:sp>
      <p:pic>
        <p:nvPicPr>
          <p:cNvPr id="328706" name="Imagen 7"/>
          <p:cNvPicPr>
            <a:picLocks noChangeAspect="1" noChangeArrowheads="1"/>
          </p:cNvPicPr>
          <p:nvPr/>
        </p:nvPicPr>
        <p:blipFill>
          <a:blip r:embed="rId3">
            <a:lum bright="-40000" contrast="60000"/>
          </a:blip>
          <a:srcRect/>
          <a:stretch>
            <a:fillRect/>
          </a:stretch>
        </p:blipFill>
        <p:spPr bwMode="auto">
          <a:xfrm>
            <a:off x="1643042" y="1857364"/>
            <a:ext cx="5643602" cy="4334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500702"/>
            <a:ext cx="914400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3" name="2 Imagen" descr="MAPA_RUIDO_FINAL_SAN_RAFAEL.jpg">
            <a:hlinkClick r:id="rId2" action="ppaction://hlinksldjump"/>
          </p:cNvPr>
          <p:cNvPicPr>
            <a:picLocks noChangeAspect="1"/>
          </p:cNvPicPr>
          <p:nvPr/>
        </p:nvPicPr>
        <p:blipFill>
          <a:blip r:embed="rId3"/>
          <a:stretch>
            <a:fillRect/>
          </a:stretch>
        </p:blipFill>
        <p:spPr>
          <a:xfrm>
            <a:off x="2148254" y="0"/>
            <a:ext cx="4847492" cy="68580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500702"/>
            <a:ext cx="9144000" cy="1357298"/>
          </a:xfrm>
          <a:prstGeom prst="rect">
            <a:avLst/>
          </a:prstGeom>
          <a:solidFill>
            <a:schemeClr val="l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dirty="0" smtClean="0">
              <a:solidFill>
                <a:schemeClr val="tx1"/>
              </a:solidFill>
            </a:endParaRPr>
          </a:p>
        </p:txBody>
      </p:sp>
      <p:pic>
        <p:nvPicPr>
          <p:cNvPr id="5" name="4 Imagen"/>
          <p:cNvPicPr>
            <a:picLocks noChangeAspect="1"/>
          </p:cNvPicPr>
          <p:nvPr/>
        </p:nvPicPr>
        <p:blipFill>
          <a:blip r:embed="rId2">
            <a:extLst>
              <a:ext uri="{BEBA8EAE-BF5A-486C-A8C5-ECC9F3942E4B}">
                <a14:imgProps xmlns:a14="http://schemas.microsoft.com/office/drawing/2010/main" xmlns="">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899592" y="308357"/>
            <a:ext cx="7632848" cy="6486041"/>
          </a:xfrm>
          <a:prstGeom prst="rect">
            <a:avLst/>
          </a:prstGeom>
        </p:spPr>
      </p:pic>
    </p:spTree>
    <p:extLst>
      <p:ext uri="{BB962C8B-B14F-4D97-AF65-F5344CB8AC3E}">
        <p14:creationId xmlns:p14="http://schemas.microsoft.com/office/powerpoint/2010/main" xmlns="" val="1822744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pic>
        <p:nvPicPr>
          <p:cNvPr id="3"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graphicFrame>
        <p:nvGraphicFramePr>
          <p:cNvPr id="4" name="3 Tabla"/>
          <p:cNvGraphicFramePr>
            <a:graphicFrameLocks noGrp="1"/>
          </p:cNvGraphicFramePr>
          <p:nvPr>
            <p:extLst>
              <p:ext uri="{D42A27DB-BD31-4B8C-83A1-F6EECF244321}">
                <p14:modId xmlns:p14="http://schemas.microsoft.com/office/powerpoint/2010/main" xmlns="" val="541104043"/>
              </p:ext>
            </p:extLst>
          </p:nvPr>
        </p:nvGraphicFramePr>
        <p:xfrm>
          <a:off x="2214546" y="1857364"/>
          <a:ext cx="5143536" cy="2928957"/>
        </p:xfrm>
        <a:graphic>
          <a:graphicData uri="http://schemas.openxmlformats.org/drawingml/2006/table">
            <a:tbl>
              <a:tblPr/>
              <a:tblGrid>
                <a:gridCol w="2455139"/>
                <a:gridCol w="2688397"/>
              </a:tblGrid>
              <a:tr h="996785">
                <a:tc gridSpan="2">
                  <a:txBody>
                    <a:bodyPr/>
                    <a:lstStyle/>
                    <a:p>
                      <a:pPr algn="ctr">
                        <a:lnSpc>
                          <a:spcPct val="115000"/>
                        </a:lnSpc>
                        <a:spcAft>
                          <a:spcPts val="500"/>
                        </a:spcAft>
                      </a:pPr>
                      <a:r>
                        <a:rPr lang="es-EC" sz="1600" b="1" dirty="0">
                          <a:latin typeface="Arial"/>
                          <a:ea typeface="Calibri"/>
                          <a:cs typeface="Times New Roman"/>
                        </a:rPr>
                        <a:t>NIVELES DE RUIDO NOCTURNO dB(A)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r>
              <a:tr h="483043">
                <a:tc>
                  <a:txBody>
                    <a:bodyPr/>
                    <a:lstStyle/>
                    <a:p>
                      <a:pPr algn="ctr">
                        <a:lnSpc>
                          <a:spcPct val="115000"/>
                        </a:lnSpc>
                        <a:spcAft>
                          <a:spcPts val="500"/>
                        </a:spcAft>
                      </a:pPr>
                      <a:r>
                        <a:rPr lang="es-EC" sz="1600" dirty="0">
                          <a:highlight>
                            <a:srgbClr val="FFFF00"/>
                          </a:highlight>
                          <a:latin typeface="Arial"/>
                          <a:ea typeface="Calibri"/>
                          <a:cs typeface="Times New Roman"/>
                          <a:hlinkClick r:id="rId3" action="ppaction://hlinksldjump"/>
                        </a:rPr>
                        <a:t>NORTE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Arial"/>
                        </a:rPr>
                        <a:t>70 a 79,4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043">
                <a:tc>
                  <a:txBody>
                    <a:bodyPr/>
                    <a:lstStyle/>
                    <a:p>
                      <a:pPr algn="ctr">
                        <a:lnSpc>
                          <a:spcPct val="115000"/>
                        </a:lnSpc>
                        <a:spcAft>
                          <a:spcPts val="500"/>
                        </a:spcAft>
                      </a:pPr>
                      <a:r>
                        <a:rPr lang="es-ES" sz="1600" dirty="0">
                          <a:highlight>
                            <a:srgbClr val="FFFF00"/>
                          </a:highlight>
                          <a:latin typeface="Arial"/>
                          <a:ea typeface="Calibri"/>
                          <a:cs typeface="Times New Roman"/>
                          <a:hlinkClick r:id="rId3" action="ppaction://hlinksldjump"/>
                        </a:rPr>
                        <a:t>SUR</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45 a 55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043">
                <a:tc>
                  <a:txBody>
                    <a:bodyPr/>
                    <a:lstStyle/>
                    <a:p>
                      <a:pPr algn="ctr">
                        <a:lnSpc>
                          <a:spcPct val="115000"/>
                        </a:lnSpc>
                        <a:spcAft>
                          <a:spcPts val="500"/>
                        </a:spcAft>
                      </a:pPr>
                      <a:r>
                        <a:rPr lang="es-EC" sz="1600" dirty="0">
                          <a:highlight>
                            <a:srgbClr val="FFFF00"/>
                          </a:highlight>
                          <a:latin typeface="Arial"/>
                          <a:ea typeface="Calibri"/>
                          <a:cs typeface="Times New Roman"/>
                          <a:hlinkClick r:id="rId3" action="ppaction://hlinksldjump"/>
                        </a:rPr>
                        <a:t>ESTE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Times New Roman"/>
                        </a:rPr>
                        <a:t>60 a 75 dB(A)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043">
                <a:tc>
                  <a:txBody>
                    <a:bodyPr/>
                    <a:lstStyle/>
                    <a:p>
                      <a:pPr algn="ctr">
                        <a:lnSpc>
                          <a:spcPct val="115000"/>
                        </a:lnSpc>
                        <a:spcAft>
                          <a:spcPts val="500"/>
                        </a:spcAft>
                      </a:pPr>
                      <a:r>
                        <a:rPr lang="es-EC" sz="1600" dirty="0">
                          <a:latin typeface="Arial"/>
                          <a:ea typeface="Calibri"/>
                          <a:cs typeface="Arial"/>
                          <a:hlinkClick r:id="rId3" action="ppaction://hlinksldjump"/>
                        </a:rPr>
                        <a:t>OESTE</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45 a 65 dB(A)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ANÁLISIS GEOESTADÍSTICO DE RUIDO NOCTURNO</a:t>
            </a:r>
            <a:endParaRPr lang="es-ES" sz="2800" b="1" dirty="0">
              <a:solidFill>
                <a:schemeClr val="tx2"/>
              </a:solidFill>
              <a:effectLst>
                <a:outerShdw blurRad="31750" dist="25400" dir="5400000" algn="tl" rotWithShape="0">
                  <a:srgbClr val="000000">
                    <a:alpha val="25000"/>
                  </a:srgbClr>
                </a:outerShdw>
              </a:effectLst>
            </a:endParaRPr>
          </a:p>
        </p:txBody>
      </p:sp>
      <p:pic>
        <p:nvPicPr>
          <p:cNvPr id="3"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sp>
        <p:nvSpPr>
          <p:cNvPr id="4" name="3 Rectángulo"/>
          <p:cNvSpPr/>
          <p:nvPr/>
        </p:nvSpPr>
        <p:spPr>
          <a:xfrm>
            <a:off x="3500430" y="1071546"/>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VALIDACIÓN CRUZADA</a:t>
            </a:r>
          </a:p>
        </p:txBody>
      </p:sp>
      <p:pic>
        <p:nvPicPr>
          <p:cNvPr id="334850" name="Imagen 2"/>
          <p:cNvPicPr>
            <a:picLocks noChangeAspect="1" noChangeArrowheads="1"/>
          </p:cNvPicPr>
          <p:nvPr/>
        </p:nvPicPr>
        <p:blipFill>
          <a:blip r:embed="rId3"/>
          <a:srcRect/>
          <a:stretch>
            <a:fillRect/>
          </a:stretch>
        </p:blipFill>
        <p:spPr bwMode="auto">
          <a:xfrm>
            <a:off x="357158" y="2285992"/>
            <a:ext cx="4357718" cy="3192396"/>
          </a:xfrm>
          <a:prstGeom prst="rect">
            <a:avLst/>
          </a:prstGeom>
          <a:noFill/>
          <a:ln w="9525">
            <a:noFill/>
            <a:miter lim="800000"/>
            <a:headEnd/>
            <a:tailEnd/>
          </a:ln>
        </p:spPr>
      </p:pic>
      <p:graphicFrame>
        <p:nvGraphicFramePr>
          <p:cNvPr id="6" name="5 Tabla"/>
          <p:cNvGraphicFramePr>
            <a:graphicFrameLocks noGrp="1"/>
          </p:cNvGraphicFramePr>
          <p:nvPr/>
        </p:nvGraphicFramePr>
        <p:xfrm>
          <a:off x="5000628" y="2714619"/>
          <a:ext cx="3929090" cy="1976827"/>
        </p:xfrm>
        <a:graphic>
          <a:graphicData uri="http://schemas.openxmlformats.org/drawingml/2006/table">
            <a:tbl>
              <a:tblPr/>
              <a:tblGrid>
                <a:gridCol w="1875454"/>
                <a:gridCol w="2053636"/>
              </a:tblGrid>
              <a:tr h="290539">
                <a:tc gridSpan="2">
                  <a:txBody>
                    <a:bodyPr/>
                    <a:lstStyle/>
                    <a:p>
                      <a:pPr algn="ctr">
                        <a:lnSpc>
                          <a:spcPct val="115000"/>
                        </a:lnSpc>
                        <a:spcAft>
                          <a:spcPts val="500"/>
                        </a:spcAft>
                      </a:pPr>
                      <a:r>
                        <a:rPr lang="es-EC" sz="1600" b="1" dirty="0">
                          <a:latin typeface="Arial"/>
                          <a:ea typeface="Calibri"/>
                          <a:cs typeface="Times New Roman"/>
                        </a:rPr>
                        <a:t>DATOS DE RUIDO NOCTURNO dB(A)</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r>
              <a:tr h="281364">
                <a:tc>
                  <a:txBody>
                    <a:bodyPr/>
                    <a:lstStyle/>
                    <a:p>
                      <a:pPr algn="ctr">
                        <a:lnSpc>
                          <a:spcPct val="115000"/>
                        </a:lnSpc>
                        <a:spcAft>
                          <a:spcPts val="500"/>
                        </a:spcAft>
                      </a:pPr>
                      <a:r>
                        <a:rPr lang="es-EC" sz="1600">
                          <a:highlight>
                            <a:srgbClr val="FFFF00"/>
                          </a:highlight>
                          <a:latin typeface="Arial"/>
                          <a:ea typeface="Calibri"/>
                          <a:cs typeface="Times New Roman"/>
                        </a:rPr>
                        <a:t>Media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a:latin typeface="Arial"/>
                          <a:ea typeface="Calibri"/>
                          <a:cs typeface="Arial"/>
                        </a:rPr>
                        <a:t>-0,06062</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364">
                <a:tc>
                  <a:txBody>
                    <a:bodyPr/>
                    <a:lstStyle/>
                    <a:p>
                      <a:pPr algn="ctr">
                        <a:lnSpc>
                          <a:spcPct val="115000"/>
                        </a:lnSpc>
                        <a:spcAft>
                          <a:spcPts val="500"/>
                        </a:spcAft>
                      </a:pPr>
                      <a:r>
                        <a:rPr lang="es-EC" sz="1600">
                          <a:highlight>
                            <a:srgbClr val="FFFF00"/>
                          </a:highlight>
                          <a:latin typeface="Arial"/>
                          <a:ea typeface="Calibri"/>
                          <a:cs typeface="Times New Roman"/>
                        </a:rPr>
                        <a:t>Media Estandarizada</a:t>
                      </a:r>
                      <a:endParaRPr lang="es-ES" sz="16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-0,006389</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092">
                <a:tc>
                  <a:txBody>
                    <a:bodyPr/>
                    <a:lstStyle/>
                    <a:p>
                      <a:pPr algn="ctr">
                        <a:lnSpc>
                          <a:spcPct val="115000"/>
                        </a:lnSpc>
                        <a:spcAft>
                          <a:spcPts val="500"/>
                        </a:spcAft>
                      </a:pPr>
                      <a:r>
                        <a:rPr lang="es-EC" sz="1600" dirty="0">
                          <a:latin typeface="Arial"/>
                          <a:ea typeface="Calibri"/>
                          <a:cs typeface="Arial"/>
                        </a:rPr>
                        <a:t>Error Medio Cuadrático Estandarizado</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600" dirty="0">
                          <a:latin typeface="Arial"/>
                          <a:ea typeface="Calibri"/>
                          <a:cs typeface="Times New Roman"/>
                        </a:rPr>
                        <a:t>1,081</a:t>
                      </a:r>
                      <a:endParaRPr lang="es-ES" sz="16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25 Elipse"/>
          <p:cNvSpPr/>
          <p:nvPr/>
        </p:nvSpPr>
        <p:spPr>
          <a:xfrm>
            <a:off x="964864" y="3789296"/>
            <a:ext cx="2152284" cy="15119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sz="1600" dirty="0" smtClean="0">
              <a:solidFill>
                <a:schemeClr val="tx1"/>
              </a:solidFill>
            </a:endParaRPr>
          </a:p>
        </p:txBody>
      </p:sp>
      <p:cxnSp>
        <p:nvCxnSpPr>
          <p:cNvPr id="27" name="26 Conector recto de flecha"/>
          <p:cNvCxnSpPr>
            <a:stCxn id="26" idx="6"/>
          </p:cNvCxnSpPr>
          <p:nvPr/>
        </p:nvCxnSpPr>
        <p:spPr>
          <a:xfrm flipV="1">
            <a:off x="3117148" y="2492896"/>
            <a:ext cx="1958908" cy="205235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 name="28 Rectángulo"/>
          <p:cNvSpPr/>
          <p:nvPr/>
        </p:nvSpPr>
        <p:spPr>
          <a:xfrm>
            <a:off x="5724128" y="1624483"/>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ERRORES CONSIDERABLES</a:t>
            </a:r>
          </a:p>
        </p:txBody>
      </p:sp>
      <p:sp>
        <p:nvSpPr>
          <p:cNvPr id="30" name="29 Rectángulo"/>
          <p:cNvSpPr/>
          <p:nvPr/>
        </p:nvSpPr>
        <p:spPr>
          <a:xfrm>
            <a:off x="5724128" y="2455433"/>
            <a:ext cx="1928826" cy="8152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PROCESAMIENTO TOMA EN CUENTA:</a:t>
            </a:r>
          </a:p>
        </p:txBody>
      </p:sp>
      <p:sp>
        <p:nvSpPr>
          <p:cNvPr id="31" name="30 Rectángulo"/>
          <p:cNvSpPr/>
          <p:nvPr/>
        </p:nvSpPr>
        <p:spPr>
          <a:xfrm>
            <a:off x="5757264" y="3457277"/>
            <a:ext cx="1928826" cy="1037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LA DISTANCIA QUE EXISTE ENTRE LOS PARES DE PUNTOS</a:t>
            </a:r>
          </a:p>
        </p:txBody>
      </p:sp>
      <p:sp>
        <p:nvSpPr>
          <p:cNvPr id="32" name="31 Rectángulo"/>
          <p:cNvSpPr/>
          <p:nvPr/>
        </p:nvSpPr>
        <p:spPr>
          <a:xfrm>
            <a:off x="5292080" y="4667313"/>
            <a:ext cx="2952328" cy="10372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&lt; DISTANCIA: ERROR DE PREDICCIÓN MENOR</a:t>
            </a:r>
          </a:p>
          <a:p>
            <a:pPr algn="ctr"/>
            <a:r>
              <a:rPr lang="es-ES" sz="1600" dirty="0" smtClean="0">
                <a:solidFill>
                  <a:schemeClr val="tx1"/>
                </a:solidFill>
              </a:rPr>
              <a:t>&gt; DISTANCIA: ERROR DE PREDICCIÓN MAYOR</a:t>
            </a:r>
          </a:p>
        </p:txBody>
      </p:sp>
      <p:pic>
        <p:nvPicPr>
          <p:cNvPr id="33" name="Picture 2" descr="C:\Users\eg35fl\AppData\Local\Microsoft\Windows\Temporary Internet Files\Content.IE5\0FAXMP2X\MC900078711[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4864" y="2872638"/>
            <a:ext cx="832452" cy="2019103"/>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33 Rectángulo"/>
          <p:cNvSpPr/>
          <p:nvPr/>
        </p:nvSpPr>
        <p:spPr>
          <a:xfrm>
            <a:off x="2429177" y="2003119"/>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ZONA DE ESTUDIO</a:t>
            </a:r>
          </a:p>
        </p:txBody>
      </p:sp>
      <p:sp>
        <p:nvSpPr>
          <p:cNvPr id="35" name="34 Rectángulo"/>
          <p:cNvSpPr/>
          <p:nvPr/>
        </p:nvSpPr>
        <p:spPr>
          <a:xfrm>
            <a:off x="2417554" y="2884493"/>
            <a:ext cx="1928826" cy="7143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DISTANCIA NO ES UNA CONSTANTE</a:t>
            </a:r>
          </a:p>
        </p:txBody>
      </p:sp>
      <p:sp>
        <p:nvSpPr>
          <p:cNvPr id="36" name="35 Rectángulo"/>
          <p:cNvSpPr/>
          <p:nvPr/>
        </p:nvSpPr>
        <p:spPr>
          <a:xfrm>
            <a:off x="2431202" y="3862217"/>
            <a:ext cx="1928826" cy="765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POR LA VARIABILIDAD DE LAS VÍAS</a:t>
            </a:r>
          </a:p>
        </p:txBody>
      </p:sp>
      <p:sp>
        <p:nvSpPr>
          <p:cNvPr id="37" name="36 Rectángulo"/>
          <p:cNvSpPr/>
          <p:nvPr/>
        </p:nvSpPr>
        <p:spPr>
          <a:xfrm>
            <a:off x="2411760" y="4891741"/>
            <a:ext cx="1928826" cy="765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URBANIZACIONES NO AUTORIZABAN</a:t>
            </a:r>
          </a:p>
        </p:txBody>
      </p:sp>
      <p:sp>
        <p:nvSpPr>
          <p:cNvPr id="38" name="37 Rectángulo"/>
          <p:cNvSpPr/>
          <p:nvPr/>
        </p:nvSpPr>
        <p:spPr>
          <a:xfrm>
            <a:off x="5076056" y="3097128"/>
            <a:ext cx="1928826" cy="765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CERRADO LAS VÍAS CON MUROS</a:t>
            </a:r>
          </a:p>
        </p:txBody>
      </p:sp>
      <p:sp>
        <p:nvSpPr>
          <p:cNvPr id="28" name="27 Rectángulo"/>
          <p:cNvSpPr/>
          <p:nvPr/>
        </p:nvSpPr>
        <p:spPr>
          <a:xfrm>
            <a:off x="4572002" y="4360644"/>
            <a:ext cx="3684021" cy="523220"/>
          </a:xfrm>
          <a:prstGeom prst="rect">
            <a:avLst/>
          </a:prstGeom>
          <a:no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VALIDAR EN CAMPO</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3485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4" grpId="0" animBg="1"/>
      <p:bldP spid="35" grpId="0" animBg="1"/>
      <p:bldP spid="36" grpId="0" animBg="1"/>
      <p:bldP spid="37" grpId="0" animBg="1"/>
      <p:bldP spid="38"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286116" y="2285992"/>
            <a:ext cx="2786082" cy="10001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OBJETIVO </a:t>
            </a:r>
          </a:p>
          <a:p>
            <a:pPr algn="ctr"/>
            <a:r>
              <a:rPr lang="es-ES" sz="2000" dirty="0" smtClean="0">
                <a:solidFill>
                  <a:schemeClr val="tx1"/>
                </a:solidFill>
              </a:rPr>
              <a:t>GENERAL</a:t>
            </a:r>
          </a:p>
        </p:txBody>
      </p:sp>
      <p:pic>
        <p:nvPicPr>
          <p:cNvPr id="5" name="Picture 4" descr="http://repositorio.espe.edu.ec/retrieve/17562"/>
          <p:cNvPicPr>
            <a:picLocks noChangeAspect="1" noChangeArrowheads="1"/>
          </p:cNvPicPr>
          <p:nvPr/>
        </p:nvPicPr>
        <p:blipFill>
          <a:blip r:embed="rId2"/>
          <a:stretch>
            <a:fillRect/>
          </a:stretch>
        </p:blipFill>
        <p:spPr bwMode="auto">
          <a:xfrm>
            <a:off x="-71470" y="5882807"/>
            <a:ext cx="1143008" cy="1109788"/>
          </a:xfrm>
          <a:prstGeom prst="ellipse">
            <a:avLst/>
          </a:prstGeom>
          <a:ln>
            <a:noFill/>
          </a:ln>
          <a:effectLst>
            <a:softEdge rad="112500"/>
          </a:effectLst>
        </p:spPr>
      </p:pic>
      <p:sp>
        <p:nvSpPr>
          <p:cNvPr id="6"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OBJETIVOS</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7" name="6 Tabla"/>
          <p:cNvGraphicFramePr>
            <a:graphicFrameLocks noGrp="1"/>
          </p:cNvGraphicFramePr>
          <p:nvPr/>
        </p:nvGraphicFramePr>
        <p:xfrm>
          <a:off x="500034" y="3500438"/>
          <a:ext cx="8286808" cy="640080"/>
        </p:xfrm>
        <a:graphic>
          <a:graphicData uri="http://schemas.openxmlformats.org/drawingml/2006/table">
            <a:tbl>
              <a:tblPr firstRow="1" bandRow="1">
                <a:effectLst/>
                <a:tableStyleId>{5C22544A-7EE6-4342-B048-85BDC9FD1C3A}</a:tableStyleId>
              </a:tblPr>
              <a:tblGrid>
                <a:gridCol w="8286808"/>
              </a:tblGrid>
              <a:tr h="500066">
                <a:tc>
                  <a:txBody>
                    <a:bodyPr/>
                    <a:lstStyle/>
                    <a:p>
                      <a:r>
                        <a:rPr lang="es-ES" b="0" dirty="0" smtClean="0">
                          <a:solidFill>
                            <a:schemeClr val="tx1"/>
                          </a:solidFill>
                        </a:rPr>
                        <a:t>REALIZAR UN MODELO DE PREDICCIÓN DE RUIDO APLICANDO TÉCNICAS</a:t>
                      </a:r>
                    </a:p>
                    <a:p>
                      <a:r>
                        <a:rPr lang="es-ES" b="0" dirty="0" smtClean="0">
                          <a:solidFill>
                            <a:schemeClr val="tx1"/>
                          </a:solidFill>
                        </a:rPr>
                        <a:t>GEOESTADÍSTICAS EN LAS PARROQUIAS DE  SAN  RAFAEL Y  SANGOLQUÍ.</a:t>
                      </a:r>
                      <a:endParaRPr lang="es-ES" b="0" dirty="0">
                        <a:solidFill>
                          <a:schemeClr val="tx1"/>
                        </a:solidFill>
                      </a:endParaRP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VALIDACIÓN DEL MODELO CON DATOS EN CAMPO</a:t>
            </a:r>
            <a:endParaRPr lang="es-ES" sz="2800" b="1" dirty="0">
              <a:solidFill>
                <a:schemeClr val="tx2"/>
              </a:solidFill>
              <a:effectLst>
                <a:outerShdw blurRad="31750" dist="25400" dir="5400000" algn="tl" rotWithShape="0">
                  <a:srgbClr val="000000">
                    <a:alpha val="25000"/>
                  </a:srgbClr>
                </a:outerShdw>
              </a:effectLst>
            </a:endParaRPr>
          </a:p>
        </p:txBody>
      </p:sp>
      <p:pic>
        <p:nvPicPr>
          <p:cNvPr id="3"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graphicFrame>
        <p:nvGraphicFramePr>
          <p:cNvPr id="7" name="6 Tabla"/>
          <p:cNvGraphicFramePr>
            <a:graphicFrameLocks noGrp="1"/>
          </p:cNvGraphicFramePr>
          <p:nvPr>
            <p:extLst>
              <p:ext uri="{D42A27DB-BD31-4B8C-83A1-F6EECF244321}">
                <p14:modId xmlns:p14="http://schemas.microsoft.com/office/powerpoint/2010/main" xmlns="" val="774011556"/>
              </p:ext>
            </p:extLst>
          </p:nvPr>
        </p:nvGraphicFramePr>
        <p:xfrm>
          <a:off x="2339752" y="980728"/>
          <a:ext cx="6215109" cy="5611368"/>
        </p:xfrm>
        <a:graphic>
          <a:graphicData uri="http://schemas.openxmlformats.org/drawingml/2006/table">
            <a:tbl>
              <a:tblPr/>
              <a:tblGrid>
                <a:gridCol w="728950"/>
                <a:gridCol w="1107229"/>
                <a:gridCol w="1207208"/>
                <a:gridCol w="718506"/>
                <a:gridCol w="1385530"/>
                <a:gridCol w="1067686"/>
              </a:tblGrid>
              <a:tr h="437321">
                <a:tc>
                  <a:txBody>
                    <a:bodyPr/>
                    <a:lstStyle/>
                    <a:p>
                      <a:pPr algn="ctr">
                        <a:lnSpc>
                          <a:spcPct val="115000"/>
                        </a:lnSpc>
                        <a:spcAft>
                          <a:spcPts val="500"/>
                        </a:spcAft>
                      </a:pPr>
                      <a:r>
                        <a:rPr lang="es-EC" sz="1400" dirty="0">
                          <a:highlight>
                            <a:srgbClr val="FFFF00"/>
                          </a:highlight>
                          <a:latin typeface="Arial"/>
                          <a:ea typeface="Calibri"/>
                          <a:cs typeface="Times New Roman"/>
                        </a:rPr>
                        <a:t>ORD</a:t>
                      </a:r>
                      <a:endParaRPr lang="es-ES" sz="1400" dirty="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a:highlight>
                            <a:srgbClr val="FFFF00"/>
                          </a:highlight>
                          <a:latin typeface="Arial"/>
                          <a:ea typeface="Calibri"/>
                          <a:cs typeface="Times New Roman"/>
                        </a:rPr>
                        <a:t>ESTE</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a:highlight>
                            <a:srgbClr val="FFFF00"/>
                          </a:highlight>
                          <a:latin typeface="Arial"/>
                          <a:ea typeface="Calibri"/>
                          <a:cs typeface="Times New Roman"/>
                        </a:rPr>
                        <a:t>NORTE </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dirty="0">
                          <a:highlight>
                            <a:srgbClr val="FFFF00"/>
                          </a:highlight>
                          <a:latin typeface="Arial"/>
                          <a:ea typeface="Calibri"/>
                          <a:cs typeface="Times New Roman"/>
                        </a:rPr>
                        <a:t>dB(A)</a:t>
                      </a:r>
                      <a:endParaRPr lang="es-ES" sz="1400" dirty="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a:highlight>
                            <a:srgbClr val="FFFF00"/>
                          </a:highlight>
                          <a:latin typeface="Arial"/>
                          <a:ea typeface="Calibri"/>
                          <a:cs typeface="Times New Roman"/>
                        </a:rPr>
                        <a:t>PREDICCIÓN dB(A)</a:t>
                      </a:r>
                      <a:endParaRPr lang="es-ES" sz="1400">
                        <a:latin typeface="Arial"/>
                        <a:ea typeface="Calibri"/>
                        <a:cs typeface="Times New Roman"/>
                      </a:endParaRPr>
                    </a:p>
                  </a:txBody>
                  <a:tcPr marL="57947" marR="5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500"/>
                        </a:spcAft>
                      </a:pPr>
                      <a:r>
                        <a:rPr lang="es-EC" sz="1400">
                          <a:latin typeface="Arial"/>
                          <a:ea typeface="Calibri"/>
                          <a:cs typeface="Arial"/>
                        </a:rPr>
                        <a:t>ERROR dB(A)</a:t>
                      </a:r>
                      <a:endParaRPr lang="es-ES" sz="1400">
                        <a:latin typeface="Arial"/>
                        <a:ea typeface="Calibri"/>
                        <a:cs typeface="Times New Roman"/>
                      </a:endParaRPr>
                    </a:p>
                  </a:txBody>
                  <a:tcPr marL="57947" marR="5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85208">
                <a:tc>
                  <a:txBody>
                    <a:bodyPr/>
                    <a:lstStyle/>
                    <a:p>
                      <a:pPr algn="ctr">
                        <a:lnSpc>
                          <a:spcPct val="115000"/>
                        </a:lnSpc>
                        <a:spcAft>
                          <a:spcPts val="500"/>
                        </a:spcAft>
                      </a:pPr>
                      <a:r>
                        <a:rPr lang="es-EC" sz="1400">
                          <a:latin typeface="Arial"/>
                          <a:ea typeface="Calibri"/>
                          <a:cs typeface="Arial"/>
                        </a:rPr>
                        <a:t>1</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782608,485</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9967099,510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70,2</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67,96</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2,24</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2</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782446,051</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9967263,973</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67,9</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68,50</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-0,60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3</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782543,009</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9967049,396</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69,1</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66,48</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2,62</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4</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782775,170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9967040,691</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69,8</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69,26</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0,54</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5</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782917,713</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9966901,850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66,4</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68,08</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-1,68</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6</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783091,675</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9966603,619</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68,4</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67,93</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0,47</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7</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783279,841</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9966484,249</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64,1</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64,62</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-0,52</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8</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783459,097</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9966527,688</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66,8</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67,00</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-0,20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9</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783297,547</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9966289,733</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64,4</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64,81</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-0,41</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10</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783142,002</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9966133,147</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68,6</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66,86</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1,74</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11</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783441,938</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9965688,980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58,6</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64,75</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-1,33</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12</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783397,105</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9965739,560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59,2</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63,23</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-1,51</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13</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783194,080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9965778,906</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65,8</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62,23</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2,30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14</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783070,307</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9966095,065</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67,4</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60,12</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1,64</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a:latin typeface="Arial"/>
                          <a:ea typeface="Calibri"/>
                          <a:cs typeface="Arial"/>
                        </a:rPr>
                        <a:t>15</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783022,100</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9966187,003</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63,1</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59,93</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-3,47</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08">
                <a:tc>
                  <a:txBody>
                    <a:bodyPr/>
                    <a:lstStyle/>
                    <a:p>
                      <a:pPr algn="ctr">
                        <a:lnSpc>
                          <a:spcPct val="115000"/>
                        </a:lnSpc>
                        <a:spcAft>
                          <a:spcPts val="500"/>
                        </a:spcAft>
                      </a:pPr>
                      <a:r>
                        <a:rPr lang="es-EC" sz="1400" dirty="0">
                          <a:latin typeface="Arial"/>
                          <a:ea typeface="Calibri"/>
                          <a:cs typeface="Arial"/>
                        </a:rPr>
                        <a:t>16</a:t>
                      </a:r>
                      <a:endParaRPr lang="es-ES" sz="1400" dirty="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782642,242</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solidFill>
                            <a:srgbClr val="000000"/>
                          </a:solidFill>
                          <a:latin typeface="Arial"/>
                          <a:ea typeface="Calibri"/>
                          <a:cs typeface="Arial"/>
                        </a:rPr>
                        <a:t>9966428,163</a:t>
                      </a:r>
                      <a:endParaRPr lang="es-ES" sz="140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64,2</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Calibri"/>
                          <a:cs typeface="Times New Roman"/>
                        </a:rPr>
                        <a:t>60,71</a:t>
                      </a:r>
                      <a:endParaRPr lang="es-ES" sz="1400">
                        <a:latin typeface="Arial"/>
                        <a:ea typeface="Calibri"/>
                        <a:cs typeface="Times New Roman"/>
                      </a:endParaRPr>
                    </a:p>
                  </a:txBody>
                  <a:tcPr marL="57947" marR="5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latin typeface="Arial"/>
                          <a:ea typeface="Calibri"/>
                          <a:cs typeface="Times New Roman"/>
                        </a:rPr>
                        <a:t>-2,25</a:t>
                      </a:r>
                      <a:endParaRPr lang="es-ES" sz="1400" dirty="0">
                        <a:latin typeface="Arial"/>
                        <a:ea typeface="Calibri"/>
                        <a:cs typeface="Times New Roman"/>
                      </a:endParaRPr>
                    </a:p>
                  </a:txBody>
                  <a:tcPr marL="57947" marR="579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51520" y="2780928"/>
            <a:ext cx="1928826"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ERROR PROMEDIO ±1,47 dB(A)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571744"/>
            <a:ext cx="5257808" cy="1143000"/>
          </a:xfrm>
        </p:spPr>
        <p:txBody>
          <a:bodyPr>
            <a:normAutofit fontScale="90000"/>
          </a:bodyPr>
          <a:lstStyle/>
          <a:p>
            <a:r>
              <a:rPr lang="es-ES" dirty="0" smtClean="0"/>
              <a:t>CONCLUSIONES Y RECOMENDACIONES</a:t>
            </a:r>
            <a:endParaRPr lang="es-ES" dirty="0"/>
          </a:p>
        </p:txBody>
      </p:sp>
      <p:pic>
        <p:nvPicPr>
          <p:cNvPr id="3" name="Picture 4" descr="http://repositorio.espe.edu.ec/retrieve/17562"/>
          <p:cNvPicPr>
            <a:picLocks noChangeAspect="1" noChangeArrowheads="1"/>
          </p:cNvPicPr>
          <p:nvPr/>
        </p:nvPicPr>
        <p:blipFill>
          <a:blip r:embed="rId2"/>
          <a:stretch>
            <a:fillRect/>
          </a:stretch>
        </p:blipFill>
        <p:spPr bwMode="auto">
          <a:xfrm>
            <a:off x="-71470" y="5891112"/>
            <a:ext cx="1143008" cy="1109788"/>
          </a:xfrm>
          <a:prstGeom prst="ellipse">
            <a:avLst/>
          </a:prstGeom>
          <a:ln>
            <a:noFill/>
          </a:ln>
          <a:effectLst>
            <a:softEdge rad="112500"/>
          </a:effectLst>
        </p:spPr>
      </p:pic>
      <p:pic>
        <p:nvPicPr>
          <p:cNvPr id="5" name="4 Imagen" descr="MAPA_DE_RUIDO_FINAL_SANGOLQUI.jpg"/>
          <p:cNvPicPr>
            <a:picLocks noChangeAspect="1"/>
          </p:cNvPicPr>
          <p:nvPr/>
        </p:nvPicPr>
        <p:blipFill>
          <a:blip r:embed="rId3" cstate="print"/>
          <a:stretch>
            <a:fillRect/>
          </a:stretch>
        </p:blipFill>
        <p:spPr>
          <a:xfrm>
            <a:off x="5143504" y="571480"/>
            <a:ext cx="2221783"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descr="MAPA_RUIDO_FINAL_SAN_RAFAEL.jpg"/>
          <p:cNvPicPr>
            <a:picLocks noChangeAspect="1"/>
          </p:cNvPicPr>
          <p:nvPr/>
        </p:nvPicPr>
        <p:blipFill>
          <a:blip r:embed="rId4" cstate="print"/>
          <a:stretch>
            <a:fillRect/>
          </a:stretch>
        </p:blipFill>
        <p:spPr>
          <a:xfrm>
            <a:off x="5793651" y="1142984"/>
            <a:ext cx="2171288"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MAPA_RUIDO_DE_FONDO"/>
          <p:cNvPicPr>
            <a:picLocks noChangeAspect="1" noChangeArrowheads="1"/>
          </p:cNvPicPr>
          <p:nvPr/>
        </p:nvPicPr>
        <p:blipFill>
          <a:blip r:embed="rId5" cstate="print"/>
          <a:srcRect/>
          <a:stretch>
            <a:fillRect/>
          </a:stretch>
        </p:blipFill>
        <p:spPr bwMode="auto">
          <a:xfrm>
            <a:off x="6293717" y="1643050"/>
            <a:ext cx="2214578" cy="3123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17 Conector recto de flecha"/>
          <p:cNvCxnSpPr/>
          <p:nvPr/>
        </p:nvCxnSpPr>
        <p:spPr>
          <a:xfrm>
            <a:off x="2970728" y="514711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2991914" y="353421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a:stCxn id="6" idx="3"/>
            <a:endCxn id="8"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CONCLUSIONES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5"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6" name="5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MODELO DE PREDICCIÓN DIURNO</a:t>
            </a:r>
          </a:p>
        </p:txBody>
      </p:sp>
      <p:sp>
        <p:nvSpPr>
          <p:cNvPr id="7" name="6 Rectángulo"/>
          <p:cNvSpPr/>
          <p:nvPr/>
        </p:nvSpPr>
        <p:spPr>
          <a:xfrm>
            <a:off x="3275856" y="1454069"/>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630 PUNTOS DE LOCALIZACIÓN ESPACIAL</a:t>
            </a:r>
          </a:p>
        </p:txBody>
      </p:sp>
      <p:sp>
        <p:nvSpPr>
          <p:cNvPr id="8" name="7 Rectángulo"/>
          <p:cNvSpPr/>
          <p:nvPr/>
        </p:nvSpPr>
        <p:spPr>
          <a:xfrm>
            <a:off x="5724128" y="1124744"/>
            <a:ext cx="2952328" cy="1584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MODELO DE PREDICCIÓN DIURNO REQUIRIO DE 107 PUNTOS DE MEDICIÓN.</a:t>
            </a:r>
          </a:p>
          <a:p>
            <a:pPr marL="285750" indent="-285750" algn="ctr">
              <a:buFont typeface="Arial" pitchFamily="34" charset="0"/>
              <a:buChar char="•"/>
            </a:pPr>
            <a:r>
              <a:rPr lang="es-ES" sz="1400" dirty="0" smtClean="0">
                <a:solidFill>
                  <a:schemeClr val="tx1"/>
                </a:solidFill>
              </a:rPr>
              <a:t>DISTRIBUIDOS A LOS LARGOS DE LAS PARROQUIAS DE ESTUDIO</a:t>
            </a:r>
          </a:p>
        </p:txBody>
      </p:sp>
      <p:sp>
        <p:nvSpPr>
          <p:cNvPr id="9" name="8 Rectángulo"/>
          <p:cNvSpPr/>
          <p:nvPr/>
        </p:nvSpPr>
        <p:spPr>
          <a:xfrm>
            <a:off x="1043608" y="3155028"/>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RUIDO GENERADO </a:t>
            </a:r>
          </a:p>
        </p:txBody>
      </p:sp>
      <p:sp>
        <p:nvSpPr>
          <p:cNvPr id="10" name="9 Rectángulo"/>
          <p:cNvSpPr/>
          <p:nvPr/>
        </p:nvSpPr>
        <p:spPr>
          <a:xfrm>
            <a:off x="3277562" y="316864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EN PARROQUIAS DE SAN RAFAEL Y SANGOLQUI</a:t>
            </a:r>
          </a:p>
        </p:txBody>
      </p:sp>
      <p:sp>
        <p:nvSpPr>
          <p:cNvPr id="11" name="10 Rectángulo"/>
          <p:cNvSpPr/>
          <p:nvPr/>
        </p:nvSpPr>
        <p:spPr>
          <a:xfrm>
            <a:off x="5739204" y="2924945"/>
            <a:ext cx="2649219" cy="11836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DIURNO Y NOCTURNO</a:t>
            </a:r>
          </a:p>
          <a:p>
            <a:pPr marL="285750" indent="-285750" algn="ctr">
              <a:buFont typeface="Arial" pitchFamily="34" charset="0"/>
              <a:buChar char="•"/>
            </a:pPr>
            <a:r>
              <a:rPr lang="es-ES" sz="1400" dirty="0" smtClean="0">
                <a:solidFill>
                  <a:schemeClr val="tx1"/>
                </a:solidFill>
              </a:rPr>
              <a:t>RUIDO FLUCTUANTE</a:t>
            </a:r>
          </a:p>
          <a:p>
            <a:pPr marL="285750" indent="-285750" algn="ctr">
              <a:buFont typeface="Arial" pitchFamily="34" charset="0"/>
              <a:buChar char="•"/>
            </a:pPr>
            <a:r>
              <a:rPr lang="es-ES" sz="1400" dirty="0" smtClean="0">
                <a:solidFill>
                  <a:schemeClr val="tx1"/>
                </a:solidFill>
              </a:rPr>
              <a:t>FLUCTUACIONES SUPERAN LOS 5dB(A) MEDIDOS EN 1 min</a:t>
            </a:r>
          </a:p>
        </p:txBody>
      </p:sp>
      <p:sp>
        <p:nvSpPr>
          <p:cNvPr id="12" name="11 Rectángulo"/>
          <p:cNvSpPr/>
          <p:nvPr/>
        </p:nvSpPr>
        <p:spPr>
          <a:xfrm>
            <a:off x="1063088" y="474954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SONÓMETROS </a:t>
            </a:r>
          </a:p>
        </p:txBody>
      </p:sp>
      <p:sp>
        <p:nvSpPr>
          <p:cNvPr id="13" name="12 Rectángulo"/>
          <p:cNvSpPr/>
          <p:nvPr/>
        </p:nvSpPr>
        <p:spPr>
          <a:xfrm>
            <a:off x="3297042" y="4653136"/>
            <a:ext cx="2211062"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ES DE TIPO 1</a:t>
            </a:r>
          </a:p>
        </p:txBody>
      </p:sp>
      <p:sp>
        <p:nvSpPr>
          <p:cNvPr id="14" name="13 Rectángulo"/>
          <p:cNvSpPr/>
          <p:nvPr/>
        </p:nvSpPr>
        <p:spPr>
          <a:xfrm>
            <a:off x="5745314" y="4509120"/>
            <a:ext cx="2952328" cy="16561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TRABAJOS CON PRECISIÓN ±0,7 dB(A).</a:t>
            </a:r>
          </a:p>
          <a:p>
            <a:pPr marL="285750" indent="-285750" algn="ctr">
              <a:buFont typeface="Arial" pitchFamily="34" charset="0"/>
              <a:buChar char="•"/>
            </a:pPr>
            <a:r>
              <a:rPr lang="es-ES" sz="1400" dirty="0" smtClean="0">
                <a:solidFill>
                  <a:schemeClr val="tx1"/>
                </a:solidFill>
              </a:rPr>
              <a:t>PERMITE TRABAJAR CON FILTRO DE PINDERACIÓN A.</a:t>
            </a:r>
          </a:p>
          <a:p>
            <a:pPr marL="285750" indent="-285750" algn="ctr">
              <a:buFont typeface="Arial" pitchFamily="34" charset="0"/>
              <a:buChar char="•"/>
            </a:pPr>
            <a:r>
              <a:rPr lang="es-ES" sz="1400" dirty="0" smtClean="0">
                <a:solidFill>
                  <a:schemeClr val="tx1"/>
                </a:solidFill>
              </a:rPr>
              <a:t>QUE MIDE LA RESPUESTA DEL OIDO A INTENSIDADES BAJAS</a:t>
            </a:r>
          </a:p>
        </p:txBody>
      </p:sp>
    </p:spTree>
    <p:extLst>
      <p:ext uri="{BB962C8B-B14F-4D97-AF65-F5344CB8AC3E}">
        <p14:creationId xmlns:p14="http://schemas.microsoft.com/office/powerpoint/2010/main" xmlns="" val="3020748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32 Conector recto de flecha"/>
          <p:cNvCxnSpPr>
            <a:stCxn id="24" idx="3"/>
          </p:cNvCxnSpPr>
          <p:nvPr/>
        </p:nvCxnSpPr>
        <p:spPr>
          <a:xfrm>
            <a:off x="2831316" y="3874887"/>
            <a:ext cx="2388756"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CONCLUSIONES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5"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cxnSp>
        <p:nvCxnSpPr>
          <p:cNvPr id="19" name="18 Conector recto de flecha"/>
          <p:cNvCxnSpPr/>
          <p:nvPr/>
        </p:nvCxnSpPr>
        <p:spPr>
          <a:xfrm>
            <a:off x="2810130" y="1779833"/>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19 Rectángulo"/>
          <p:cNvSpPr/>
          <p:nvPr/>
        </p:nvSpPr>
        <p:spPr>
          <a:xfrm>
            <a:off x="902490" y="1382263"/>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NO SE TOMA EN CUENTA</a:t>
            </a:r>
          </a:p>
        </p:txBody>
      </p:sp>
      <p:sp>
        <p:nvSpPr>
          <p:cNvPr id="21" name="20 Rectángulo"/>
          <p:cNvSpPr/>
          <p:nvPr/>
        </p:nvSpPr>
        <p:spPr>
          <a:xfrm>
            <a:off x="3059832" y="1285852"/>
            <a:ext cx="1928826"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RUIDO DE FONDO</a:t>
            </a:r>
          </a:p>
        </p:txBody>
      </p:sp>
      <p:sp>
        <p:nvSpPr>
          <p:cNvPr id="22" name="21 Rectángulo"/>
          <p:cNvSpPr/>
          <p:nvPr/>
        </p:nvSpPr>
        <p:spPr>
          <a:xfrm>
            <a:off x="5584716" y="1285852"/>
            <a:ext cx="2952328"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DIFERENCIA ARITMÉTICA ES MAYOR QUE 10.</a:t>
            </a:r>
          </a:p>
          <a:p>
            <a:pPr marL="285750" indent="-285750" algn="ctr">
              <a:buFont typeface="Arial" pitchFamily="34" charset="0"/>
              <a:buChar char="•"/>
            </a:pPr>
            <a:r>
              <a:rPr lang="es-ES" sz="1400" dirty="0" smtClean="0">
                <a:solidFill>
                  <a:schemeClr val="tx1"/>
                </a:solidFill>
              </a:rPr>
              <a:t>POR LO QUE SU CORRECIÓN ES 0.</a:t>
            </a:r>
          </a:p>
        </p:txBody>
      </p:sp>
      <p:sp>
        <p:nvSpPr>
          <p:cNvPr id="24" name="23 Rectángulo"/>
          <p:cNvSpPr/>
          <p:nvPr/>
        </p:nvSpPr>
        <p:spPr>
          <a:xfrm>
            <a:off x="902490" y="345667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DE ACUERDO A LOS DATOS DE RUIDO DIURNO</a:t>
            </a:r>
          </a:p>
        </p:txBody>
      </p:sp>
      <p:sp>
        <p:nvSpPr>
          <p:cNvPr id="25" name="24 Rectángulo"/>
          <p:cNvSpPr/>
          <p:nvPr/>
        </p:nvSpPr>
        <p:spPr>
          <a:xfrm>
            <a:off x="3059832" y="3432274"/>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OBTENIDOS EN CAMPO</a:t>
            </a:r>
          </a:p>
        </p:txBody>
      </p:sp>
      <p:sp>
        <p:nvSpPr>
          <p:cNvPr id="26" name="25 Rectángulo">
            <a:hlinkClick r:id="" action="ppaction://noaction"/>
          </p:cNvPr>
          <p:cNvSpPr/>
          <p:nvPr/>
        </p:nvSpPr>
        <p:spPr>
          <a:xfrm>
            <a:off x="5584716" y="2703017"/>
            <a:ext cx="2952328"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smtClean="0">
                <a:solidFill>
                  <a:schemeClr val="tx1"/>
                </a:solidFill>
              </a:rPr>
              <a:t>9,52</a:t>
            </a:r>
            <a:r>
              <a:rPr lang="pt-BR" sz="1400" dirty="0">
                <a:solidFill>
                  <a:schemeClr val="tx1"/>
                </a:solidFill>
              </a:rPr>
              <a:t>%; 40,2 dB(A) a 49,8 dB(A)</a:t>
            </a:r>
          </a:p>
        </p:txBody>
      </p:sp>
      <p:sp>
        <p:nvSpPr>
          <p:cNvPr id="27" name="26 Rectángulo">
            <a:hlinkClick r:id="" action="ppaction://noaction"/>
          </p:cNvPr>
          <p:cNvSpPr/>
          <p:nvPr/>
        </p:nvSpPr>
        <p:spPr>
          <a:xfrm>
            <a:off x="5593760" y="3284984"/>
            <a:ext cx="2952328"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a:solidFill>
                  <a:schemeClr val="tx1"/>
                </a:solidFill>
              </a:rPr>
              <a:t>22,22%; 50,2 dB(A) a 59,9 dB(A</a:t>
            </a:r>
            <a:r>
              <a:rPr lang="pt-BR" sz="1400" dirty="0" smtClean="0">
                <a:solidFill>
                  <a:schemeClr val="tx1"/>
                </a:solidFill>
              </a:rPr>
              <a:t>)</a:t>
            </a:r>
            <a:endParaRPr lang="pt-BR" sz="1400" dirty="0">
              <a:solidFill>
                <a:schemeClr val="tx1"/>
              </a:solidFill>
            </a:endParaRPr>
          </a:p>
        </p:txBody>
      </p:sp>
      <p:sp>
        <p:nvSpPr>
          <p:cNvPr id="28" name="27 Rectángulo">
            <a:hlinkClick r:id="" action="ppaction://noaction"/>
          </p:cNvPr>
          <p:cNvSpPr/>
          <p:nvPr/>
        </p:nvSpPr>
        <p:spPr>
          <a:xfrm>
            <a:off x="5597885" y="3861048"/>
            <a:ext cx="2952328"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a:solidFill>
                  <a:schemeClr val="tx1"/>
                </a:solidFill>
              </a:rPr>
              <a:t>37,30%; 60 dB(A) a 69,9 dB(A</a:t>
            </a:r>
            <a:r>
              <a:rPr lang="pt-BR" sz="1400" dirty="0" smtClean="0">
                <a:solidFill>
                  <a:schemeClr val="tx1"/>
                </a:solidFill>
              </a:rPr>
              <a:t>)</a:t>
            </a:r>
            <a:endParaRPr lang="pt-BR" sz="1400" dirty="0">
              <a:solidFill>
                <a:schemeClr val="tx1"/>
              </a:solidFill>
            </a:endParaRPr>
          </a:p>
        </p:txBody>
      </p:sp>
      <p:sp>
        <p:nvSpPr>
          <p:cNvPr id="29" name="28 Rectángulo">
            <a:hlinkClick r:id="" action="ppaction://noaction"/>
          </p:cNvPr>
          <p:cNvSpPr/>
          <p:nvPr/>
        </p:nvSpPr>
        <p:spPr>
          <a:xfrm>
            <a:off x="5607408" y="4452683"/>
            <a:ext cx="2952328"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a:solidFill>
                  <a:schemeClr val="tx1"/>
                </a:solidFill>
              </a:rPr>
              <a:t>30,95%; 70 dB(A) a 83,1 dB(A</a:t>
            </a:r>
            <a:r>
              <a:rPr lang="pt-BR" sz="1400" dirty="0" smtClean="0">
                <a:solidFill>
                  <a:schemeClr val="tx1"/>
                </a:solidFill>
              </a:rPr>
              <a:t>)</a:t>
            </a:r>
            <a:endParaRPr lang="pt-BR" sz="1400" dirty="0">
              <a:solidFill>
                <a:schemeClr val="tx1"/>
              </a:solidFill>
            </a:endParaRPr>
          </a:p>
        </p:txBody>
      </p:sp>
      <p:cxnSp>
        <p:nvCxnSpPr>
          <p:cNvPr id="35" name="34 Conector recto de flecha"/>
          <p:cNvCxnSpPr>
            <a:endCxn id="26" idx="1"/>
          </p:cNvCxnSpPr>
          <p:nvPr/>
        </p:nvCxnSpPr>
        <p:spPr>
          <a:xfrm flipV="1">
            <a:off x="5220072" y="2957997"/>
            <a:ext cx="364644" cy="89248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7" name="36 Conector recto de flecha"/>
          <p:cNvCxnSpPr>
            <a:endCxn id="27" idx="1"/>
          </p:cNvCxnSpPr>
          <p:nvPr/>
        </p:nvCxnSpPr>
        <p:spPr>
          <a:xfrm flipV="1">
            <a:off x="5222333" y="3539964"/>
            <a:ext cx="371427" cy="34976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38 Conector recto de flecha"/>
          <p:cNvCxnSpPr>
            <a:endCxn id="28" idx="1"/>
          </p:cNvCxnSpPr>
          <p:nvPr/>
        </p:nvCxnSpPr>
        <p:spPr>
          <a:xfrm>
            <a:off x="5222333" y="3890929"/>
            <a:ext cx="375552" cy="22509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1" name="40 Conector recto de flecha"/>
          <p:cNvCxnSpPr>
            <a:endCxn id="29" idx="1"/>
          </p:cNvCxnSpPr>
          <p:nvPr/>
        </p:nvCxnSpPr>
        <p:spPr>
          <a:xfrm>
            <a:off x="5220072" y="3890929"/>
            <a:ext cx="387336" cy="81673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3" name="42 Rectángulo">
            <a:hlinkClick r:id="rId4" action="ppaction://hlinksldjump"/>
          </p:cNvPr>
          <p:cNvSpPr/>
          <p:nvPr/>
        </p:nvSpPr>
        <p:spPr>
          <a:xfrm>
            <a:off x="5607408" y="5373216"/>
            <a:ext cx="2929636" cy="5178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smtClean="0">
                <a:solidFill>
                  <a:schemeClr val="tx1"/>
                </a:solidFill>
              </a:rPr>
              <a:t>DIAPOSITIVA 181</a:t>
            </a:r>
          </a:p>
        </p:txBody>
      </p:sp>
    </p:spTree>
    <p:extLst>
      <p:ext uri="{BB962C8B-B14F-4D97-AF65-F5344CB8AC3E}">
        <p14:creationId xmlns:p14="http://schemas.microsoft.com/office/powerpoint/2010/main" xmlns="" val="12262493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32 Conector recto de flecha"/>
          <p:cNvCxnSpPr>
            <a:stCxn id="24" idx="3"/>
          </p:cNvCxnSpPr>
          <p:nvPr/>
        </p:nvCxnSpPr>
        <p:spPr>
          <a:xfrm>
            <a:off x="3021550" y="2594202"/>
            <a:ext cx="2388756"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CONCLUSIONES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5"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24" name="23 Rectángulo"/>
          <p:cNvSpPr/>
          <p:nvPr/>
        </p:nvSpPr>
        <p:spPr>
          <a:xfrm>
            <a:off x="899592" y="2175992"/>
            <a:ext cx="2121958"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DE ACUERDO A LOS DATOS DE RUIDO NOCTURNO</a:t>
            </a:r>
          </a:p>
        </p:txBody>
      </p:sp>
      <p:sp>
        <p:nvSpPr>
          <p:cNvPr id="25" name="24 Rectángulo"/>
          <p:cNvSpPr/>
          <p:nvPr/>
        </p:nvSpPr>
        <p:spPr>
          <a:xfrm>
            <a:off x="3250066" y="2151589"/>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OBTENIDOS EN CAMPO</a:t>
            </a:r>
          </a:p>
        </p:txBody>
      </p:sp>
      <p:sp>
        <p:nvSpPr>
          <p:cNvPr id="26" name="25 Rectángulo">
            <a:hlinkClick r:id="" action="ppaction://noaction"/>
          </p:cNvPr>
          <p:cNvSpPr/>
          <p:nvPr/>
        </p:nvSpPr>
        <p:spPr>
          <a:xfrm>
            <a:off x="5774950" y="1761010"/>
            <a:ext cx="2952328"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a:solidFill>
                  <a:schemeClr val="tx1"/>
                </a:solidFill>
              </a:rPr>
              <a:t>50,46%; 65,4 dB(A) a 77,8 dB(A</a:t>
            </a:r>
            <a:r>
              <a:rPr lang="pt-BR" sz="1400" dirty="0" smtClean="0">
                <a:solidFill>
                  <a:schemeClr val="tx1"/>
                </a:solidFill>
              </a:rPr>
              <a:t>)</a:t>
            </a:r>
            <a:endParaRPr lang="pt-BR" sz="1400" dirty="0">
              <a:solidFill>
                <a:schemeClr val="tx1"/>
              </a:solidFill>
            </a:endParaRPr>
          </a:p>
        </p:txBody>
      </p:sp>
      <p:sp>
        <p:nvSpPr>
          <p:cNvPr id="27" name="26 Rectángulo">
            <a:hlinkClick r:id="" action="ppaction://noaction"/>
          </p:cNvPr>
          <p:cNvSpPr/>
          <p:nvPr/>
        </p:nvSpPr>
        <p:spPr>
          <a:xfrm>
            <a:off x="5783994" y="2342977"/>
            <a:ext cx="2943284"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pt-BR" sz="1400" dirty="0">
                <a:solidFill>
                  <a:schemeClr val="tx1"/>
                </a:solidFill>
              </a:rPr>
              <a:t>43,92%; 50,10 dB(A) a </a:t>
            </a:r>
            <a:r>
              <a:rPr lang="pt-BR" sz="1400" dirty="0" smtClean="0">
                <a:solidFill>
                  <a:schemeClr val="tx1"/>
                </a:solidFill>
              </a:rPr>
              <a:t>64,9 dB(A</a:t>
            </a:r>
            <a:r>
              <a:rPr lang="pt-BR" sz="1400" dirty="0">
                <a:solidFill>
                  <a:schemeClr val="tx1"/>
                </a:solidFill>
              </a:rPr>
              <a:t>)</a:t>
            </a:r>
          </a:p>
        </p:txBody>
      </p:sp>
      <p:sp>
        <p:nvSpPr>
          <p:cNvPr id="28" name="27 Rectángulo">
            <a:hlinkClick r:id="" action="ppaction://noaction"/>
          </p:cNvPr>
          <p:cNvSpPr/>
          <p:nvPr/>
        </p:nvSpPr>
        <p:spPr>
          <a:xfrm>
            <a:off x="5788119" y="2919041"/>
            <a:ext cx="2952328"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a:solidFill>
                  <a:schemeClr val="tx1"/>
                </a:solidFill>
              </a:rPr>
              <a:t>5,6%; 43,2 dB(A) a 49,8 dB(A)</a:t>
            </a:r>
          </a:p>
        </p:txBody>
      </p:sp>
      <p:cxnSp>
        <p:nvCxnSpPr>
          <p:cNvPr id="35" name="34 Conector recto de flecha"/>
          <p:cNvCxnSpPr>
            <a:endCxn id="26" idx="1"/>
          </p:cNvCxnSpPr>
          <p:nvPr/>
        </p:nvCxnSpPr>
        <p:spPr>
          <a:xfrm flipV="1">
            <a:off x="5410306" y="2015990"/>
            <a:ext cx="364644" cy="58855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7" name="36 Conector recto de flecha"/>
          <p:cNvCxnSpPr>
            <a:endCxn id="27" idx="1"/>
          </p:cNvCxnSpPr>
          <p:nvPr/>
        </p:nvCxnSpPr>
        <p:spPr>
          <a:xfrm flipV="1">
            <a:off x="5412567" y="2597957"/>
            <a:ext cx="371427" cy="2278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38 Conector recto de flecha"/>
          <p:cNvCxnSpPr>
            <a:endCxn id="28" idx="1"/>
          </p:cNvCxnSpPr>
          <p:nvPr/>
        </p:nvCxnSpPr>
        <p:spPr>
          <a:xfrm>
            <a:off x="5412567" y="2620737"/>
            <a:ext cx="375552" cy="55328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29 Conector recto de flecha"/>
          <p:cNvCxnSpPr/>
          <p:nvPr/>
        </p:nvCxnSpPr>
        <p:spPr>
          <a:xfrm>
            <a:off x="2810130" y="4499045"/>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1" name="30 Rectángulo"/>
          <p:cNvSpPr/>
          <p:nvPr/>
        </p:nvSpPr>
        <p:spPr>
          <a:xfrm>
            <a:off x="902490" y="410147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DE ACUERDO AL ANÁLISIS EXPLORATORIO</a:t>
            </a:r>
          </a:p>
        </p:txBody>
      </p:sp>
      <p:sp>
        <p:nvSpPr>
          <p:cNvPr id="32" name="31 Rectángulo"/>
          <p:cNvSpPr/>
          <p:nvPr/>
        </p:nvSpPr>
        <p:spPr>
          <a:xfrm>
            <a:off x="3059832" y="4005064"/>
            <a:ext cx="1928826"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 CONSIDERA A LAS PARROQUIAS </a:t>
            </a:r>
          </a:p>
        </p:txBody>
      </p:sp>
      <p:sp>
        <p:nvSpPr>
          <p:cNvPr id="34" name="33 Rectángulo"/>
          <p:cNvSpPr/>
          <p:nvPr/>
        </p:nvSpPr>
        <p:spPr>
          <a:xfrm>
            <a:off x="5584716" y="4005064"/>
            <a:ext cx="2952328"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SAN RAFAEL Y SANGOLQUÍ.</a:t>
            </a:r>
          </a:p>
          <a:p>
            <a:pPr marL="285750" indent="-285750" algn="ctr">
              <a:buFont typeface="Arial" pitchFamily="34" charset="0"/>
              <a:buChar char="•"/>
            </a:pPr>
            <a:r>
              <a:rPr lang="es-ES" sz="1400" dirty="0" smtClean="0">
                <a:solidFill>
                  <a:schemeClr val="tx1"/>
                </a:solidFill>
              </a:rPr>
              <a:t>COMO RUIDOSAS</a:t>
            </a:r>
          </a:p>
        </p:txBody>
      </p:sp>
      <p:sp>
        <p:nvSpPr>
          <p:cNvPr id="36" name="35 Rectángulo"/>
          <p:cNvSpPr/>
          <p:nvPr/>
        </p:nvSpPr>
        <p:spPr>
          <a:xfrm>
            <a:off x="5204682" y="5126173"/>
            <a:ext cx="3831814"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smtClean="0">
                <a:solidFill>
                  <a:schemeClr val="tx1"/>
                </a:solidFill>
              </a:rPr>
              <a:t>50% DE LOS DATOS 64,12 dB(A), DIURNO</a:t>
            </a:r>
            <a:endParaRPr lang="pt-BR" sz="1400" dirty="0">
              <a:solidFill>
                <a:schemeClr val="tx1"/>
              </a:solidFill>
            </a:endParaRPr>
          </a:p>
        </p:txBody>
      </p:sp>
      <p:sp>
        <p:nvSpPr>
          <p:cNvPr id="38" name="37 Rectángulo"/>
          <p:cNvSpPr/>
          <p:nvPr/>
        </p:nvSpPr>
        <p:spPr>
          <a:xfrm>
            <a:off x="5204682" y="5808496"/>
            <a:ext cx="3831814" cy="5099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smtClean="0">
                <a:solidFill>
                  <a:schemeClr val="tx1"/>
                </a:solidFill>
              </a:rPr>
              <a:t>50% DE LOS DATOS 63,85 dB(A), NOCTURNO</a:t>
            </a:r>
            <a:endParaRPr lang="pt-BR" sz="1400" dirty="0">
              <a:solidFill>
                <a:schemeClr val="tx1"/>
              </a:solidFill>
            </a:endParaRPr>
          </a:p>
        </p:txBody>
      </p:sp>
      <p:sp>
        <p:nvSpPr>
          <p:cNvPr id="11" name="10 Rectángulo">
            <a:hlinkClick r:id="rId4" action="ppaction://hlinksldjump"/>
          </p:cNvPr>
          <p:cNvSpPr/>
          <p:nvPr/>
        </p:nvSpPr>
        <p:spPr>
          <a:xfrm>
            <a:off x="6804249" y="332656"/>
            <a:ext cx="2232248"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1600" dirty="0" smtClean="0">
                <a:solidFill>
                  <a:schemeClr val="tx1"/>
                </a:solidFill>
              </a:rPr>
              <a:t>DIAPOSITIVA 185</a:t>
            </a:r>
          </a:p>
        </p:txBody>
      </p:sp>
    </p:spTree>
    <p:extLst>
      <p:ext uri="{BB962C8B-B14F-4D97-AF65-F5344CB8AC3E}">
        <p14:creationId xmlns:p14="http://schemas.microsoft.com/office/powerpoint/2010/main" xmlns="" val="24299495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17 Conector recto de flecha"/>
          <p:cNvCxnSpPr/>
          <p:nvPr/>
        </p:nvCxnSpPr>
        <p:spPr>
          <a:xfrm>
            <a:off x="2970728" y="514711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2991914" y="353421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a:stCxn id="6" idx="3"/>
            <a:endCxn id="8"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CONCLUSIONES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5"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6" name="5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COEFICIENTE DE VARIACIÓN </a:t>
            </a:r>
          </a:p>
        </p:txBody>
      </p:sp>
      <p:sp>
        <p:nvSpPr>
          <p:cNvPr id="7" name="6 Rectángulo"/>
          <p:cNvSpPr/>
          <p:nvPr/>
        </p:nvSpPr>
        <p:spPr>
          <a:xfrm>
            <a:off x="3275856" y="1454069"/>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DE DATOS DE RUIDO DIURNO - NOCTURNO</a:t>
            </a:r>
          </a:p>
        </p:txBody>
      </p:sp>
      <p:sp>
        <p:nvSpPr>
          <p:cNvPr id="8" name="7 Rectángulo"/>
          <p:cNvSpPr/>
          <p:nvPr/>
        </p:nvSpPr>
        <p:spPr>
          <a:xfrm>
            <a:off x="5724128" y="1469719"/>
            <a:ext cx="2952328" cy="8942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14,40% Y 12,19% INDICA UNA BUENA PREDICCIÓN PARA LA INVESTIGACIÓN</a:t>
            </a:r>
          </a:p>
        </p:txBody>
      </p:sp>
      <p:sp>
        <p:nvSpPr>
          <p:cNvPr id="9" name="8 Rectángulo"/>
          <p:cNvSpPr/>
          <p:nvPr/>
        </p:nvSpPr>
        <p:spPr>
          <a:xfrm>
            <a:off x="1043608" y="3155028"/>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ANÁLISIS ESTRUCTURAL</a:t>
            </a:r>
          </a:p>
        </p:txBody>
      </p:sp>
      <p:sp>
        <p:nvSpPr>
          <p:cNvPr id="10" name="9 Rectángulo"/>
          <p:cNvSpPr/>
          <p:nvPr/>
        </p:nvSpPr>
        <p:spPr>
          <a:xfrm>
            <a:off x="3277562" y="316864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PERMITIÓ REGIONALIZAR</a:t>
            </a:r>
          </a:p>
        </p:txBody>
      </p:sp>
      <p:sp>
        <p:nvSpPr>
          <p:cNvPr id="11" name="10 Rectángulo"/>
          <p:cNvSpPr/>
          <p:nvPr/>
        </p:nvSpPr>
        <p:spPr>
          <a:xfrm>
            <a:off x="5739204" y="2924945"/>
            <a:ext cx="2649219" cy="11836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LA VARIABLE RUIDO.</a:t>
            </a:r>
          </a:p>
          <a:p>
            <a:pPr marL="285750" indent="-285750" algn="ctr">
              <a:buFont typeface="Arial" pitchFamily="34" charset="0"/>
              <a:buChar char="•"/>
            </a:pPr>
            <a:r>
              <a:rPr lang="es-ES" sz="1400" dirty="0" smtClean="0">
                <a:solidFill>
                  <a:schemeClr val="tx1"/>
                </a:solidFill>
              </a:rPr>
              <a:t>EN HORAS PICO DE 06:30 A 09:00 Y 08:00 A 09:30</a:t>
            </a:r>
          </a:p>
        </p:txBody>
      </p:sp>
      <p:sp>
        <p:nvSpPr>
          <p:cNvPr id="12" name="11 Rectángulo"/>
          <p:cNvSpPr/>
          <p:nvPr/>
        </p:nvSpPr>
        <p:spPr>
          <a:xfrm>
            <a:off x="1063088" y="474954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LA MEJOR ADAPTACIÓN </a:t>
            </a:r>
          </a:p>
        </p:txBody>
      </p:sp>
      <p:sp>
        <p:nvSpPr>
          <p:cNvPr id="13" name="12 Rectángulo"/>
          <p:cNvSpPr/>
          <p:nvPr/>
        </p:nvSpPr>
        <p:spPr>
          <a:xfrm>
            <a:off x="3297042" y="4653136"/>
            <a:ext cx="2211062"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 LOS PARES DE PUNTOS  DE DATOS DE RUDO DIURNO Y NOCTURNO</a:t>
            </a:r>
          </a:p>
        </p:txBody>
      </p:sp>
      <p:sp>
        <p:nvSpPr>
          <p:cNvPr id="14" name="13 Rectángulo"/>
          <p:cNvSpPr/>
          <p:nvPr/>
        </p:nvSpPr>
        <p:spPr>
          <a:xfrm>
            <a:off x="5745314" y="4509120"/>
            <a:ext cx="2952328" cy="16561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PARA OBTENER EL SEMIVARIOGRAMA TEÓRICO ES ESFÉRICO Y EXPONENCIAL.</a:t>
            </a:r>
          </a:p>
          <a:p>
            <a:pPr marL="285750" indent="-285750" algn="ctr">
              <a:buFont typeface="Arial" pitchFamily="34" charset="0"/>
              <a:buChar char="•"/>
            </a:pPr>
            <a:r>
              <a:rPr lang="es-ES" sz="1400" dirty="0" smtClean="0">
                <a:solidFill>
                  <a:schemeClr val="tx1"/>
                </a:solidFill>
              </a:rPr>
              <a:t>LA PEPITA NO SOBREPASA EL 50% DE LA MESETA Y MINIMIZA EMCS A 1</a:t>
            </a:r>
          </a:p>
        </p:txBody>
      </p:sp>
    </p:spTree>
    <p:extLst>
      <p:ext uri="{BB962C8B-B14F-4D97-AF65-F5344CB8AC3E}">
        <p14:creationId xmlns:p14="http://schemas.microsoft.com/office/powerpoint/2010/main" xmlns="" val="39343784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17 Conector recto de flecha"/>
          <p:cNvCxnSpPr/>
          <p:nvPr/>
        </p:nvCxnSpPr>
        <p:spPr>
          <a:xfrm>
            <a:off x="2970728" y="514711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2991914" y="353421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a:stCxn id="6" idx="3"/>
            <a:endCxn id="8"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CONCLUSIONES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5"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6" name="5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 INGRESA LOS PARÁMETROS</a:t>
            </a:r>
          </a:p>
        </p:txBody>
      </p:sp>
      <p:sp>
        <p:nvSpPr>
          <p:cNvPr id="7" name="6 Rectángulo"/>
          <p:cNvSpPr/>
          <p:nvPr/>
        </p:nvSpPr>
        <p:spPr>
          <a:xfrm>
            <a:off x="3275856" y="1454069"/>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DEL SEMIVARIOGRAMA TEÓRICO D Y N</a:t>
            </a:r>
          </a:p>
        </p:txBody>
      </p:sp>
      <p:sp>
        <p:nvSpPr>
          <p:cNvPr id="8" name="7 Rectángulo"/>
          <p:cNvSpPr/>
          <p:nvPr/>
        </p:nvSpPr>
        <p:spPr>
          <a:xfrm>
            <a:off x="5724128" y="1196752"/>
            <a:ext cx="2952328" cy="1440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DEL VARIOWIN 2.21 A ARC GIS 9.3</a:t>
            </a:r>
          </a:p>
          <a:p>
            <a:pPr marL="285750" indent="-285750" algn="ctr">
              <a:buFont typeface="Arial" pitchFamily="34" charset="0"/>
              <a:buChar char="•"/>
            </a:pPr>
            <a:r>
              <a:rPr lang="es-ES" sz="1400" dirty="0" smtClean="0">
                <a:solidFill>
                  <a:schemeClr val="tx1"/>
                </a:solidFill>
              </a:rPr>
              <a:t>PARA OBTENER MODELOS DE PREDICCIÓN CON MENOR ÍNDICE DE AJUSTE Y MINIMIZAR EMCE</a:t>
            </a:r>
          </a:p>
        </p:txBody>
      </p:sp>
      <p:sp>
        <p:nvSpPr>
          <p:cNvPr id="9" name="8 Rectángulo"/>
          <p:cNvSpPr/>
          <p:nvPr/>
        </p:nvSpPr>
        <p:spPr>
          <a:xfrm>
            <a:off x="1043608" y="3155028"/>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LOS MODELOS DE PREDICCIÓN DE RUIDO D Y N</a:t>
            </a:r>
          </a:p>
        </p:txBody>
      </p:sp>
      <p:sp>
        <p:nvSpPr>
          <p:cNvPr id="10" name="9 Rectángulo"/>
          <p:cNvSpPr/>
          <p:nvPr/>
        </p:nvSpPr>
        <p:spPr>
          <a:xfrm>
            <a:off x="3277562" y="316864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OFRECEN UN EMCS</a:t>
            </a:r>
          </a:p>
        </p:txBody>
      </p:sp>
      <p:sp>
        <p:nvSpPr>
          <p:cNvPr id="11" name="10 Rectángulo"/>
          <p:cNvSpPr/>
          <p:nvPr/>
        </p:nvSpPr>
        <p:spPr>
          <a:xfrm>
            <a:off x="5739204" y="2780928"/>
            <a:ext cx="2649219"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TENDIENDO A 1 POR LO QUE LAS ESTIMACIONES DE LOS PUNTOS ESTÁN DENTRO DE LOS NIVELES DE RUIDO TOMADOS EN CAMPO</a:t>
            </a:r>
          </a:p>
        </p:txBody>
      </p:sp>
      <p:sp>
        <p:nvSpPr>
          <p:cNvPr id="12" name="11 Rectángulo"/>
          <p:cNvSpPr/>
          <p:nvPr/>
        </p:nvSpPr>
        <p:spPr>
          <a:xfrm>
            <a:off x="1063088" y="474954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TABLA 5.1 Y 5.2</a:t>
            </a:r>
          </a:p>
        </p:txBody>
      </p:sp>
      <p:sp>
        <p:nvSpPr>
          <p:cNvPr id="13" name="12 Rectángulo"/>
          <p:cNvSpPr/>
          <p:nvPr/>
        </p:nvSpPr>
        <p:spPr>
          <a:xfrm>
            <a:off x="3297042" y="4653136"/>
            <a:ext cx="2211062"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SE RELACIONA EL USO DE SUELO</a:t>
            </a:r>
          </a:p>
        </p:txBody>
      </p:sp>
      <p:sp>
        <p:nvSpPr>
          <p:cNvPr id="14" name="13 Rectángulo"/>
          <p:cNvSpPr/>
          <p:nvPr/>
        </p:nvSpPr>
        <p:spPr>
          <a:xfrm>
            <a:off x="5745314" y="4509120"/>
            <a:ext cx="2952328" cy="16561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DE ACUERDO A LA </a:t>
            </a:r>
            <a:r>
              <a:rPr lang="es-EC" sz="1400" dirty="0" smtClean="0">
                <a:solidFill>
                  <a:schemeClr val="tx1"/>
                </a:solidFill>
              </a:rPr>
              <a:t>ORDENANZA DE USO Y OCUPACIÓN DEL SUELO DEL GOBIERNO AUTÓNOMO DESCENTRALIZADO MUNICIPAL DE RUMIÑAHUI DE ABRIL 2012</a:t>
            </a:r>
            <a:endParaRPr lang="es-ES" sz="1400" dirty="0" smtClean="0">
              <a:solidFill>
                <a:schemeClr val="tx1"/>
              </a:solidFill>
            </a:endParaRPr>
          </a:p>
        </p:txBody>
      </p:sp>
    </p:spTree>
    <p:extLst>
      <p:ext uri="{BB962C8B-B14F-4D97-AF65-F5344CB8AC3E}">
        <p14:creationId xmlns:p14="http://schemas.microsoft.com/office/powerpoint/2010/main" xmlns="" val="20658613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17 Conector recto de flecha"/>
          <p:cNvCxnSpPr/>
          <p:nvPr/>
        </p:nvCxnSpPr>
        <p:spPr>
          <a:xfrm>
            <a:off x="2970728" y="514711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2991914" y="353421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a:stCxn id="6" idx="3"/>
            <a:endCxn id="8"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CONCLUSIONES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5"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6" name="5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SEGÚN MODELO DE RUIDO DIURNO</a:t>
            </a:r>
          </a:p>
        </p:txBody>
      </p:sp>
      <p:sp>
        <p:nvSpPr>
          <p:cNvPr id="7" name="6 Rectángulo"/>
          <p:cNvSpPr/>
          <p:nvPr/>
        </p:nvSpPr>
        <p:spPr>
          <a:xfrm>
            <a:off x="3275856" y="1454069"/>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NO EXCEDEN DE LA NORMA</a:t>
            </a:r>
          </a:p>
        </p:txBody>
      </p:sp>
      <p:sp>
        <p:nvSpPr>
          <p:cNvPr id="8" name="7 Rectángulo"/>
          <p:cNvSpPr/>
          <p:nvPr/>
        </p:nvSpPr>
        <p:spPr>
          <a:xfrm>
            <a:off x="5724128" y="1124744"/>
            <a:ext cx="2952328" cy="1584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3 DE LAS 32 Z.R(HDA. IASA, PRADERA, BALVINA.</a:t>
            </a:r>
          </a:p>
          <a:p>
            <a:pPr marL="285750" indent="-285750" algn="ctr">
              <a:buFont typeface="Arial" pitchFamily="34" charset="0"/>
              <a:buChar char="•"/>
            </a:pPr>
            <a:r>
              <a:rPr lang="es-ES" sz="1400" dirty="0" smtClean="0">
                <a:solidFill>
                  <a:schemeClr val="tx1"/>
                </a:solidFill>
              </a:rPr>
              <a:t>1 DE LAS 15 Z.R.C (C. VIÑEDOS.</a:t>
            </a:r>
          </a:p>
          <a:p>
            <a:pPr marL="285750" indent="-285750" algn="ctr">
              <a:buFont typeface="Arial" pitchFamily="34" charset="0"/>
              <a:buChar char="•"/>
            </a:pPr>
            <a:r>
              <a:rPr lang="es-ES" sz="1400" dirty="0" smtClean="0">
                <a:solidFill>
                  <a:schemeClr val="tx1"/>
                </a:solidFill>
              </a:rPr>
              <a:t>4 DE LAS 12 Z.I (PANAMERICANA SUR Y PAS. NARANJALES</a:t>
            </a:r>
          </a:p>
        </p:txBody>
      </p:sp>
      <p:sp>
        <p:nvSpPr>
          <p:cNvPr id="9" name="8 Rectángulo"/>
          <p:cNvSpPr/>
          <p:nvPr/>
        </p:nvSpPr>
        <p:spPr>
          <a:xfrm>
            <a:off x="1043608" y="3155028"/>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SEGÚN MODELO DE RUIDO NOCTURNO</a:t>
            </a:r>
          </a:p>
        </p:txBody>
      </p:sp>
      <p:sp>
        <p:nvSpPr>
          <p:cNvPr id="10" name="9 Rectángulo"/>
          <p:cNvSpPr/>
          <p:nvPr/>
        </p:nvSpPr>
        <p:spPr>
          <a:xfrm>
            <a:off x="3277562" y="316864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SEGÚN USO DE SUELO</a:t>
            </a:r>
          </a:p>
        </p:txBody>
      </p:sp>
      <p:sp>
        <p:nvSpPr>
          <p:cNvPr id="11" name="10 Rectángulo"/>
          <p:cNvSpPr/>
          <p:nvPr/>
        </p:nvSpPr>
        <p:spPr>
          <a:xfrm>
            <a:off x="5739205" y="3156723"/>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EXCEDEN DE LA NORMA</a:t>
            </a:r>
          </a:p>
        </p:txBody>
      </p:sp>
      <p:sp>
        <p:nvSpPr>
          <p:cNvPr id="12" name="11 Rectángulo"/>
          <p:cNvSpPr/>
          <p:nvPr/>
        </p:nvSpPr>
        <p:spPr>
          <a:xfrm>
            <a:off x="1063088" y="474954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EXCESO DE RUIDO</a:t>
            </a:r>
          </a:p>
        </p:txBody>
      </p:sp>
      <p:sp>
        <p:nvSpPr>
          <p:cNvPr id="13" name="12 Rectángulo"/>
          <p:cNvSpPr/>
          <p:nvPr/>
        </p:nvSpPr>
        <p:spPr>
          <a:xfrm>
            <a:off x="3297042" y="4653136"/>
            <a:ext cx="2211062"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SE DEBE:</a:t>
            </a:r>
          </a:p>
          <a:p>
            <a:pPr algn="ctr"/>
            <a:r>
              <a:rPr lang="es-ES" sz="1600" dirty="0" smtClean="0">
                <a:solidFill>
                  <a:schemeClr val="tx1"/>
                </a:solidFill>
              </a:rPr>
              <a:t>FALTA DE VÍAS DESCONGESTIONA-MIENTO</a:t>
            </a:r>
          </a:p>
        </p:txBody>
      </p:sp>
      <p:sp>
        <p:nvSpPr>
          <p:cNvPr id="14" name="13 Rectángulo"/>
          <p:cNvSpPr/>
          <p:nvPr/>
        </p:nvSpPr>
        <p:spPr>
          <a:xfrm>
            <a:off x="5745314" y="4221088"/>
            <a:ext cx="2952328" cy="22249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AUMENTO DEL PARQUE AUMOTOR.</a:t>
            </a:r>
          </a:p>
          <a:p>
            <a:pPr marL="285750" indent="-285750" algn="ctr">
              <a:buFont typeface="Arial" pitchFamily="34" charset="0"/>
              <a:buChar char="•"/>
            </a:pPr>
            <a:r>
              <a:rPr lang="es-ES" sz="1400" dirty="0" smtClean="0">
                <a:solidFill>
                  <a:schemeClr val="tx1"/>
                </a:solidFill>
              </a:rPr>
              <a:t>TRANS. VEH. PESADO Y EQUIP. DE CONSTRUCCIÓN.</a:t>
            </a:r>
          </a:p>
          <a:p>
            <a:pPr marL="285750" indent="-285750" algn="ctr">
              <a:buFont typeface="Arial" pitchFamily="34" charset="0"/>
              <a:buChar char="•"/>
            </a:pPr>
            <a:r>
              <a:rPr lang="es-ES" sz="1400" dirty="0" smtClean="0">
                <a:solidFill>
                  <a:schemeClr val="tx1"/>
                </a:solidFill>
              </a:rPr>
              <a:t>CONSTRUCCIÓN DE VIVIENDAS Y COMERCIOS.</a:t>
            </a:r>
          </a:p>
          <a:p>
            <a:pPr marL="285750" indent="-285750" algn="ctr">
              <a:buFont typeface="Arial" pitchFamily="34" charset="0"/>
              <a:buChar char="•"/>
            </a:pPr>
            <a:r>
              <a:rPr lang="es-ES" sz="1400" dirty="0" smtClean="0">
                <a:solidFill>
                  <a:schemeClr val="tx1"/>
                </a:solidFill>
              </a:rPr>
              <a:t>&gt; ACTV. COMERCIAL.</a:t>
            </a:r>
          </a:p>
          <a:p>
            <a:pPr marL="285750" indent="-285750" algn="ctr">
              <a:buFont typeface="Arial" pitchFamily="34" charset="0"/>
              <a:buChar char="•"/>
            </a:pPr>
            <a:r>
              <a:rPr lang="es-ES" sz="1400" dirty="0" smtClean="0">
                <a:solidFill>
                  <a:schemeClr val="tx1"/>
                </a:solidFill>
              </a:rPr>
              <a:t>OCIO  Y DIVERSIÓN.</a:t>
            </a:r>
          </a:p>
          <a:p>
            <a:pPr marL="285750" indent="-285750" algn="ctr">
              <a:buFont typeface="Arial" pitchFamily="34" charset="0"/>
              <a:buChar char="•"/>
            </a:pPr>
            <a:r>
              <a:rPr lang="es-ES" sz="1400" dirty="0" smtClean="0">
                <a:solidFill>
                  <a:schemeClr val="tx1"/>
                </a:solidFill>
              </a:rPr>
              <a:t>RUIDO DE VECINDARIO (PERROS)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17 Conector recto de flecha"/>
          <p:cNvCxnSpPr/>
          <p:nvPr/>
        </p:nvCxnSpPr>
        <p:spPr>
          <a:xfrm>
            <a:off x="2970728" y="514711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16 Conector recto de flecha"/>
          <p:cNvCxnSpPr/>
          <p:nvPr/>
        </p:nvCxnSpPr>
        <p:spPr>
          <a:xfrm>
            <a:off x="2991914" y="353421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a:stCxn id="6" idx="3"/>
            <a:endCxn id="8"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CONCLUSIONES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5"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sp>
        <p:nvSpPr>
          <p:cNvPr id="6" name="5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MODELOS DE PREDICCIÓN</a:t>
            </a:r>
          </a:p>
        </p:txBody>
      </p:sp>
      <p:sp>
        <p:nvSpPr>
          <p:cNvPr id="7" name="6 Rectángulo"/>
          <p:cNvSpPr/>
          <p:nvPr/>
        </p:nvSpPr>
        <p:spPr>
          <a:xfrm>
            <a:off x="3275856" y="1454069"/>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DIURNO Y NOCTURNO</a:t>
            </a:r>
          </a:p>
        </p:txBody>
      </p:sp>
      <p:sp>
        <p:nvSpPr>
          <p:cNvPr id="8" name="7 Rectángulo"/>
          <p:cNvSpPr/>
          <p:nvPr/>
        </p:nvSpPr>
        <p:spPr>
          <a:xfrm>
            <a:off x="5724128" y="1124744"/>
            <a:ext cx="2952328" cy="1584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SERVIRÁN PARA:</a:t>
            </a:r>
          </a:p>
          <a:p>
            <a:pPr marL="285750" indent="-285750" algn="ctr">
              <a:buFont typeface="Arial" pitchFamily="34" charset="0"/>
              <a:buChar char="•"/>
            </a:pPr>
            <a:r>
              <a:rPr lang="es-ES" sz="1400" dirty="0" smtClean="0">
                <a:solidFill>
                  <a:schemeClr val="tx1"/>
                </a:solidFill>
              </a:rPr>
              <a:t>CONTROL Y MONITOREO PERMANENTE EN EL ÁREA URBANA Y RURALPOR EL I.M. RUMIÑAHUI EN HORAS PICO</a:t>
            </a:r>
          </a:p>
        </p:txBody>
      </p:sp>
      <p:sp>
        <p:nvSpPr>
          <p:cNvPr id="9" name="8 Rectángulo"/>
          <p:cNvSpPr/>
          <p:nvPr/>
        </p:nvSpPr>
        <p:spPr>
          <a:xfrm>
            <a:off x="1043608" y="3155028"/>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VALIDACIÓN CRUZADA DIURNO Y NOCTURNO</a:t>
            </a:r>
          </a:p>
        </p:txBody>
      </p:sp>
      <p:sp>
        <p:nvSpPr>
          <p:cNvPr id="10" name="9 Rectángulo"/>
          <p:cNvSpPr/>
          <p:nvPr/>
        </p:nvSpPr>
        <p:spPr>
          <a:xfrm>
            <a:off x="3277562" y="316864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GRUPOS DE DATOS CON ERRORES</a:t>
            </a:r>
          </a:p>
        </p:txBody>
      </p:sp>
      <p:sp>
        <p:nvSpPr>
          <p:cNvPr id="11" name="10 Rectángulo"/>
          <p:cNvSpPr/>
          <p:nvPr/>
        </p:nvSpPr>
        <p:spPr>
          <a:xfrm>
            <a:off x="5739204" y="3155029"/>
            <a:ext cx="2937251" cy="8500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VALORES SE TORMAN MENOS SIMILARES CUANDO LA DISTANCIA CRECE</a:t>
            </a:r>
          </a:p>
        </p:txBody>
      </p:sp>
      <p:sp>
        <p:nvSpPr>
          <p:cNvPr id="12" name="11 Rectángulo"/>
          <p:cNvSpPr/>
          <p:nvPr/>
        </p:nvSpPr>
        <p:spPr>
          <a:xfrm>
            <a:off x="1063088" y="474954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VALIDACIÓN DEL MODELO EN EL TERRENO</a:t>
            </a:r>
          </a:p>
        </p:txBody>
      </p:sp>
      <p:sp>
        <p:nvSpPr>
          <p:cNvPr id="13" name="12 Rectángulo"/>
          <p:cNvSpPr/>
          <p:nvPr/>
        </p:nvSpPr>
        <p:spPr>
          <a:xfrm>
            <a:off x="3297042" y="4749547"/>
            <a:ext cx="2211062" cy="836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DIURNO Y NOCTURNO</a:t>
            </a:r>
          </a:p>
        </p:txBody>
      </p:sp>
      <p:sp>
        <p:nvSpPr>
          <p:cNvPr id="14" name="13 Rectángulo"/>
          <p:cNvSpPr/>
          <p:nvPr/>
        </p:nvSpPr>
        <p:spPr>
          <a:xfrm>
            <a:off x="5745314" y="4749547"/>
            <a:ext cx="2952328" cy="836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dirty="0">
                <a:solidFill>
                  <a:schemeClr val="tx1"/>
                </a:solidFill>
              </a:rPr>
              <a:t>± 2,62 dB(A) </a:t>
            </a:r>
            <a:endParaRPr lang="es-ES" dirty="0" smtClean="0">
              <a:solidFill>
                <a:schemeClr val="tx1"/>
              </a:solidFill>
            </a:endParaRPr>
          </a:p>
          <a:p>
            <a:pPr marL="285750" indent="-285750" algn="ctr">
              <a:buFont typeface="Arial" pitchFamily="34" charset="0"/>
              <a:buChar char="•"/>
            </a:pPr>
            <a:r>
              <a:rPr lang="es-ES" dirty="0">
                <a:solidFill>
                  <a:schemeClr val="tx1"/>
                </a:solidFill>
              </a:rPr>
              <a:t>± 1,47 dB(A</a:t>
            </a:r>
            <a:r>
              <a:rPr lang="es-ES" sz="1400" dirty="0">
                <a:solidFill>
                  <a:schemeClr val="tx1"/>
                </a:solidFill>
              </a:rPr>
              <a:t>)</a:t>
            </a:r>
            <a:endParaRPr lang="es-ES" sz="1400" dirty="0" smtClean="0">
              <a:solidFill>
                <a:schemeClr val="tx1"/>
              </a:solidFill>
            </a:endParaRPr>
          </a:p>
        </p:txBody>
      </p:sp>
    </p:spTree>
    <p:extLst>
      <p:ext uri="{BB962C8B-B14F-4D97-AF65-F5344CB8AC3E}">
        <p14:creationId xmlns:p14="http://schemas.microsoft.com/office/powerpoint/2010/main" xmlns="" val="32261970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RECOMENDACIONES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7"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cxnSp>
        <p:nvCxnSpPr>
          <p:cNvPr id="8" name="7 Conector recto de flecha"/>
          <p:cNvCxnSpPr/>
          <p:nvPr/>
        </p:nvCxnSpPr>
        <p:spPr>
          <a:xfrm>
            <a:off x="2970728" y="514711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8 Conector recto de flecha"/>
          <p:cNvCxnSpPr/>
          <p:nvPr/>
        </p:nvCxnSpPr>
        <p:spPr>
          <a:xfrm>
            <a:off x="2991914" y="353421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9 Conector recto de flecha"/>
          <p:cNvCxnSpPr>
            <a:stCxn id="11" idx="3"/>
            <a:endCxn id="13"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ANTES DE REALIZAR</a:t>
            </a:r>
          </a:p>
        </p:txBody>
      </p:sp>
      <p:sp>
        <p:nvSpPr>
          <p:cNvPr id="12" name="11 Rectángulo"/>
          <p:cNvSpPr/>
          <p:nvPr/>
        </p:nvSpPr>
        <p:spPr>
          <a:xfrm>
            <a:off x="3275856" y="1454069"/>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EL ESTUDIO EN CAMPO</a:t>
            </a:r>
          </a:p>
        </p:txBody>
      </p:sp>
      <p:sp>
        <p:nvSpPr>
          <p:cNvPr id="13" name="12 Rectángulo"/>
          <p:cNvSpPr/>
          <p:nvPr/>
        </p:nvSpPr>
        <p:spPr>
          <a:xfrm>
            <a:off x="5724128" y="1124744"/>
            <a:ext cx="2952328" cy="1584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SE DEBE CALIBRAR EL EQUIPO ANTES Y DESPUES DE CADA SESIÓN.</a:t>
            </a:r>
          </a:p>
          <a:p>
            <a:pPr marL="285750" indent="-285750" algn="ctr">
              <a:buFont typeface="Arial" pitchFamily="34" charset="0"/>
              <a:buChar char="•"/>
            </a:pPr>
            <a:r>
              <a:rPr lang="es-ES" sz="1400" dirty="0" smtClean="0">
                <a:solidFill>
                  <a:schemeClr val="tx1"/>
                </a:solidFill>
              </a:rPr>
              <a:t>OBTENER RESULTADOS COHERENTES </a:t>
            </a:r>
          </a:p>
        </p:txBody>
      </p:sp>
      <p:sp>
        <p:nvSpPr>
          <p:cNvPr id="14" name="13 Rectángulo"/>
          <p:cNvSpPr/>
          <p:nvPr/>
        </p:nvSpPr>
        <p:spPr>
          <a:xfrm>
            <a:off x="1043608" y="3155028"/>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AUMENTAR LA NUBE DE PUNTOS</a:t>
            </a:r>
          </a:p>
        </p:txBody>
      </p:sp>
      <p:sp>
        <p:nvSpPr>
          <p:cNvPr id="15" name="14 Rectángulo"/>
          <p:cNvSpPr/>
          <p:nvPr/>
        </p:nvSpPr>
        <p:spPr>
          <a:xfrm>
            <a:off x="3277562" y="316864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DE MUESTREO</a:t>
            </a:r>
          </a:p>
        </p:txBody>
      </p:sp>
      <p:sp>
        <p:nvSpPr>
          <p:cNvPr id="16" name="15 Rectángulo"/>
          <p:cNvSpPr/>
          <p:nvPr/>
        </p:nvSpPr>
        <p:spPr>
          <a:xfrm>
            <a:off x="5739204" y="3068960"/>
            <a:ext cx="2937251" cy="10801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OBTENER MODELOS DE RUIDO MÁS EXACTO.</a:t>
            </a:r>
          </a:p>
          <a:p>
            <a:pPr algn="ctr"/>
            <a:r>
              <a:rPr lang="es-ES" sz="1400" dirty="0" smtClean="0">
                <a:solidFill>
                  <a:schemeClr val="tx1"/>
                </a:solidFill>
              </a:rPr>
              <a:t>INICIAR LAS MEDICIONES DE RUIDO DE DÍA</a:t>
            </a:r>
          </a:p>
        </p:txBody>
      </p:sp>
      <p:sp>
        <p:nvSpPr>
          <p:cNvPr id="17" name="16 Rectángulo"/>
          <p:cNvSpPr/>
          <p:nvPr/>
        </p:nvSpPr>
        <p:spPr>
          <a:xfrm>
            <a:off x="1063088" y="474954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REDUCIR LA DISTANCIAS DE PUNTO A PUNTO</a:t>
            </a:r>
          </a:p>
        </p:txBody>
      </p:sp>
      <p:sp>
        <p:nvSpPr>
          <p:cNvPr id="18" name="17 Rectángulo"/>
          <p:cNvSpPr/>
          <p:nvPr/>
        </p:nvSpPr>
        <p:spPr>
          <a:xfrm>
            <a:off x="3297042" y="4749547"/>
            <a:ext cx="2211062" cy="836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Y MANTENER UNA CONSTANTE</a:t>
            </a:r>
          </a:p>
        </p:txBody>
      </p:sp>
      <p:sp>
        <p:nvSpPr>
          <p:cNvPr id="19" name="18 Rectángulo"/>
          <p:cNvSpPr/>
          <p:nvPr/>
        </p:nvSpPr>
        <p:spPr>
          <a:xfrm>
            <a:off x="5745314" y="4509120"/>
            <a:ext cx="295232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600" dirty="0" smtClean="0">
                <a:solidFill>
                  <a:schemeClr val="tx1"/>
                </a:solidFill>
              </a:rPr>
              <a:t>PARA NO OBTENER ERRORES DE CONSIDERACIÓN EN LA VALIDACIÓN CRUZADA</a:t>
            </a:r>
            <a:endParaRPr lang="es-ES" sz="14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3"/>
          <a:stretch>
            <a:fillRect/>
          </a:stretch>
        </p:blipFill>
        <p:spPr bwMode="auto">
          <a:xfrm>
            <a:off x="-71470" y="5882807"/>
            <a:ext cx="1143008" cy="1109788"/>
          </a:xfrm>
          <a:prstGeom prst="ellipse">
            <a:avLst/>
          </a:prstGeom>
          <a:ln>
            <a:noFill/>
          </a:ln>
          <a:effectLst>
            <a:softEdge rad="112500"/>
          </a:effectLst>
        </p:spPr>
      </p:pic>
      <p:sp>
        <p:nvSpPr>
          <p:cNvPr id="3"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OBJETIVOS</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6 Rectángulo redondeado"/>
          <p:cNvSpPr/>
          <p:nvPr/>
        </p:nvSpPr>
        <p:spPr>
          <a:xfrm>
            <a:off x="3286116" y="1428736"/>
            <a:ext cx="2857520" cy="857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OBJETIVOS </a:t>
            </a:r>
          </a:p>
          <a:p>
            <a:pPr algn="ctr"/>
            <a:r>
              <a:rPr lang="es-ES" sz="2000" dirty="0" smtClean="0">
                <a:solidFill>
                  <a:schemeClr val="tx1"/>
                </a:solidFill>
              </a:rPr>
              <a:t>ESPECIFICOS</a:t>
            </a:r>
          </a:p>
        </p:txBody>
      </p:sp>
      <p:graphicFrame>
        <p:nvGraphicFramePr>
          <p:cNvPr id="8" name="7 Tabla"/>
          <p:cNvGraphicFramePr>
            <a:graphicFrameLocks noGrp="1"/>
          </p:cNvGraphicFramePr>
          <p:nvPr>
            <p:extLst>
              <p:ext uri="{D42A27DB-BD31-4B8C-83A1-F6EECF244321}">
                <p14:modId xmlns:p14="http://schemas.microsoft.com/office/powerpoint/2010/main" xmlns="" val="3664875812"/>
              </p:ext>
            </p:extLst>
          </p:nvPr>
        </p:nvGraphicFramePr>
        <p:xfrm>
          <a:off x="1714480" y="2643182"/>
          <a:ext cx="6072230" cy="3000396"/>
        </p:xfrm>
        <a:graphic>
          <a:graphicData uri="http://schemas.openxmlformats.org/drawingml/2006/table">
            <a:tbl>
              <a:tblPr firstRow="1" bandRow="1">
                <a:effectLst/>
                <a:tableStyleId>{5C22544A-7EE6-4342-B048-85BDC9FD1C3A}</a:tableStyleId>
              </a:tblPr>
              <a:tblGrid>
                <a:gridCol w="6072230"/>
              </a:tblGrid>
              <a:tr h="500066">
                <a:tc>
                  <a:txBody>
                    <a:bodyPr/>
                    <a:lstStyle/>
                    <a:p>
                      <a:r>
                        <a:rPr kumimoji="0" lang="es-ES" b="0" kern="1200" dirty="0" smtClean="0">
                          <a:solidFill>
                            <a:schemeClr val="dk1"/>
                          </a:solidFill>
                          <a:latin typeface="+mn-lt"/>
                          <a:ea typeface="+mn-ea"/>
                          <a:cs typeface="+mn-cs"/>
                        </a:rPr>
                        <a:t>DETERMINAR</a:t>
                      </a:r>
                      <a:r>
                        <a:rPr kumimoji="0" lang="es-ES" b="0" kern="1200" baseline="0" dirty="0" smtClean="0">
                          <a:solidFill>
                            <a:schemeClr val="dk1"/>
                          </a:solidFill>
                          <a:latin typeface="+mn-lt"/>
                          <a:ea typeface="+mn-ea"/>
                          <a:cs typeface="+mn-cs"/>
                        </a:rPr>
                        <a:t> LOS PUNTOS DE MUESTREO .</a:t>
                      </a:r>
                      <a:endParaRPr kumimoji="0" lang="es-ES" b="0" kern="1200" dirty="0">
                        <a:solidFill>
                          <a:schemeClr val="dk1"/>
                        </a:solidFill>
                        <a:latin typeface="+mn-lt"/>
                        <a:ea typeface="+mn-ea"/>
                        <a:cs typeface="+mn-cs"/>
                      </a:endParaRPr>
                    </a:p>
                  </a:txBody>
                  <a:tcPr>
                    <a:solidFill>
                      <a:schemeClr val="bg2"/>
                    </a:solidFill>
                  </a:tcPr>
                </a:tc>
              </a:tr>
              <a:tr h="500066">
                <a:tc>
                  <a:txBody>
                    <a:bodyPr/>
                    <a:lstStyle/>
                    <a:p>
                      <a:r>
                        <a:rPr lang="es-ES" dirty="0" smtClean="0"/>
                        <a:t>MEDIR</a:t>
                      </a:r>
                      <a:r>
                        <a:rPr lang="es-ES" baseline="0" dirty="0" smtClean="0"/>
                        <a:t> LOS NIVELES DE INTENSIDAD SONORA.</a:t>
                      </a:r>
                      <a:endParaRPr lang="es-ES" dirty="0"/>
                    </a:p>
                  </a:txBody>
                  <a:tcPr/>
                </a:tc>
              </a:tr>
              <a:tr h="500066">
                <a:tc>
                  <a:txBody>
                    <a:bodyPr/>
                    <a:lstStyle/>
                    <a:p>
                      <a:r>
                        <a:rPr lang="es-ES" dirty="0" smtClean="0"/>
                        <a:t>EXAMINAR LA CALIDAD</a:t>
                      </a:r>
                      <a:r>
                        <a:rPr lang="es-ES" baseline="0" dirty="0" smtClean="0"/>
                        <a:t> DE LOS DATOS OBTENIDOS.</a:t>
                      </a:r>
                      <a:endParaRPr lang="es-ES" dirty="0"/>
                    </a:p>
                  </a:txBody>
                  <a:tcPr>
                    <a:solidFill>
                      <a:schemeClr val="bg2"/>
                    </a:solidFill>
                  </a:tcPr>
                </a:tc>
              </a:tr>
              <a:tr h="500066">
                <a:tc>
                  <a:txBody>
                    <a:bodyPr/>
                    <a:lstStyle/>
                    <a:p>
                      <a:r>
                        <a:rPr lang="es-ES" dirty="0" smtClean="0"/>
                        <a:t>APLICAR UN MODELO DE SEMIVARIOGRAMA.</a:t>
                      </a:r>
                      <a:endParaRPr lang="es-ES" dirty="0"/>
                    </a:p>
                  </a:txBody>
                  <a:tcPr/>
                </a:tc>
              </a:tr>
              <a:tr h="500066">
                <a:tc>
                  <a:txBody>
                    <a:bodyPr/>
                    <a:lstStyle/>
                    <a:p>
                      <a:r>
                        <a:rPr lang="es-ES" dirty="0" smtClean="0"/>
                        <a:t>APLICAR</a:t>
                      </a:r>
                      <a:r>
                        <a:rPr lang="es-ES" baseline="0" dirty="0" smtClean="0"/>
                        <a:t> UN MODELO DE PREDICCIÓN ESPACIAL.</a:t>
                      </a:r>
                      <a:endParaRPr lang="es-ES" dirty="0"/>
                    </a:p>
                  </a:txBody>
                  <a:tcPr>
                    <a:solidFill>
                      <a:schemeClr val="bg2"/>
                    </a:solidFill>
                  </a:tcPr>
                </a:tc>
              </a:tr>
              <a:tr h="500066">
                <a:tc>
                  <a:txBody>
                    <a:bodyPr/>
                    <a:lstStyle/>
                    <a:p>
                      <a:r>
                        <a:rPr lang="es-ES" dirty="0" smtClean="0"/>
                        <a:t>VALIDAR EL</a:t>
                      </a:r>
                      <a:r>
                        <a:rPr lang="es-ES" baseline="0" dirty="0" smtClean="0"/>
                        <a:t> MODELO DE PREDICCIÓN.</a:t>
                      </a:r>
                      <a:endParaRPr lang="es-ES" dirty="0"/>
                    </a:p>
                  </a:txBody>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RECOMENDACIONES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7"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cxnSp>
        <p:nvCxnSpPr>
          <p:cNvPr id="8" name="7 Conector recto de flecha"/>
          <p:cNvCxnSpPr/>
          <p:nvPr/>
        </p:nvCxnSpPr>
        <p:spPr>
          <a:xfrm>
            <a:off x="2970728" y="514711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8 Conector recto de flecha"/>
          <p:cNvCxnSpPr/>
          <p:nvPr/>
        </p:nvCxnSpPr>
        <p:spPr>
          <a:xfrm>
            <a:off x="2991914" y="353421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9 Conector recto de flecha"/>
          <p:cNvCxnSpPr>
            <a:stCxn id="11" idx="3"/>
            <a:endCxn id="13"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PLANIFICAR </a:t>
            </a:r>
          </a:p>
        </p:txBody>
      </p:sp>
      <p:sp>
        <p:nvSpPr>
          <p:cNvPr id="12" name="11 Rectángulo"/>
          <p:cNvSpPr/>
          <p:nvPr/>
        </p:nvSpPr>
        <p:spPr>
          <a:xfrm>
            <a:off x="3275856" y="1426987"/>
            <a:ext cx="1928826" cy="852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VÍAS DE DESCONGESTIÓN</a:t>
            </a:r>
          </a:p>
          <a:p>
            <a:pPr algn="ctr"/>
            <a:r>
              <a:rPr lang="es-ES" sz="1600" dirty="0" smtClean="0">
                <a:solidFill>
                  <a:schemeClr val="tx1"/>
                </a:solidFill>
              </a:rPr>
              <a:t>VEHICULAR</a:t>
            </a:r>
          </a:p>
        </p:txBody>
      </p:sp>
      <p:sp>
        <p:nvSpPr>
          <p:cNvPr id="13" name="12 Rectángulo"/>
          <p:cNvSpPr/>
          <p:nvPr/>
        </p:nvSpPr>
        <p:spPr>
          <a:xfrm>
            <a:off x="5724128" y="1375825"/>
            <a:ext cx="2952328" cy="1082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DISMINUIR LOS NIVELES DE RUIDO EN LAS ZONAS DE ESTUDIO</a:t>
            </a:r>
          </a:p>
        </p:txBody>
      </p:sp>
      <p:sp>
        <p:nvSpPr>
          <p:cNvPr id="14" name="13 Rectángulo"/>
          <p:cNvSpPr/>
          <p:nvPr/>
        </p:nvSpPr>
        <p:spPr>
          <a:xfrm>
            <a:off x="1043608" y="3155028"/>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ESTABLECER MEDIDAS	</a:t>
            </a:r>
          </a:p>
        </p:txBody>
      </p:sp>
      <p:sp>
        <p:nvSpPr>
          <p:cNvPr id="15" name="14 Rectángulo"/>
          <p:cNvSpPr/>
          <p:nvPr/>
        </p:nvSpPr>
        <p:spPr>
          <a:xfrm>
            <a:off x="3277562" y="316864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PREVENTIVAS Y PASIVAS</a:t>
            </a:r>
          </a:p>
        </p:txBody>
      </p:sp>
      <p:sp>
        <p:nvSpPr>
          <p:cNvPr id="16" name="15 Rectángulo"/>
          <p:cNvSpPr/>
          <p:nvPr/>
        </p:nvSpPr>
        <p:spPr>
          <a:xfrm>
            <a:off x="5739204" y="3155029"/>
            <a:ext cx="2937251" cy="8500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CON DIRECTRICES CLARAS.</a:t>
            </a:r>
          </a:p>
          <a:p>
            <a:pPr algn="ctr"/>
            <a:r>
              <a:rPr lang="es-ES" sz="1400" dirty="0" smtClean="0">
                <a:solidFill>
                  <a:schemeClr val="tx1"/>
                </a:solidFill>
              </a:rPr>
              <a:t>BAJAR LOS NIVELES DE RUIDO </a:t>
            </a:r>
          </a:p>
        </p:txBody>
      </p:sp>
      <p:sp>
        <p:nvSpPr>
          <p:cNvPr id="17" name="16 Rectángulo"/>
          <p:cNvSpPr/>
          <p:nvPr/>
        </p:nvSpPr>
        <p:spPr>
          <a:xfrm>
            <a:off x="1063088" y="474954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ZONAS RESIDENCIALES</a:t>
            </a:r>
          </a:p>
        </p:txBody>
      </p:sp>
      <p:sp>
        <p:nvSpPr>
          <p:cNvPr id="18" name="17 Rectángulo"/>
          <p:cNvSpPr/>
          <p:nvPr/>
        </p:nvSpPr>
        <p:spPr>
          <a:xfrm>
            <a:off x="3297042" y="4749547"/>
            <a:ext cx="2211062" cy="836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COLOCAR BARRERAS NATURALES</a:t>
            </a:r>
          </a:p>
        </p:txBody>
      </p:sp>
      <p:sp>
        <p:nvSpPr>
          <p:cNvPr id="19" name="18 Rectángulo"/>
          <p:cNvSpPr/>
          <p:nvPr/>
        </p:nvSpPr>
        <p:spPr>
          <a:xfrm>
            <a:off x="5745314" y="4749547"/>
            <a:ext cx="2952328" cy="836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dirty="0" smtClean="0">
                <a:solidFill>
                  <a:schemeClr val="tx1"/>
                </a:solidFill>
              </a:rPr>
              <a:t>ATENUAR LOS EFECTOS DEL RUIDO</a:t>
            </a:r>
            <a:endParaRPr lang="es-ES" sz="1400" dirty="0" smtClean="0">
              <a:solidFill>
                <a:schemeClr val="tx1"/>
              </a:solidFill>
            </a:endParaRPr>
          </a:p>
        </p:txBody>
      </p:sp>
    </p:spTree>
    <p:extLst>
      <p:ext uri="{BB962C8B-B14F-4D97-AF65-F5344CB8AC3E}">
        <p14:creationId xmlns:p14="http://schemas.microsoft.com/office/powerpoint/2010/main" xmlns="" val="16855387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RECOMENDACIONES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7"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cxnSp>
        <p:nvCxnSpPr>
          <p:cNvPr id="9" name="8 Conector recto de flecha"/>
          <p:cNvCxnSpPr/>
          <p:nvPr/>
        </p:nvCxnSpPr>
        <p:spPr>
          <a:xfrm>
            <a:off x="2991914" y="403826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9 Conector recto de flecha"/>
          <p:cNvCxnSpPr>
            <a:stCxn id="11" idx="3"/>
            <a:endCxn id="13" idx="1"/>
          </p:cNvCxnSpPr>
          <p:nvPr/>
        </p:nvCxnSpPr>
        <p:spPr>
          <a:xfrm>
            <a:off x="2970728" y="2400737"/>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1041902" y="1982527"/>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ZONAS EDUCATIVAS </a:t>
            </a:r>
          </a:p>
        </p:txBody>
      </p:sp>
      <p:sp>
        <p:nvSpPr>
          <p:cNvPr id="12" name="11 Rectángulo"/>
          <p:cNvSpPr/>
          <p:nvPr/>
        </p:nvSpPr>
        <p:spPr>
          <a:xfrm>
            <a:off x="3275856" y="1931042"/>
            <a:ext cx="1928826" cy="852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ZONAS HOSPITALARIAS</a:t>
            </a:r>
          </a:p>
        </p:txBody>
      </p:sp>
      <p:sp>
        <p:nvSpPr>
          <p:cNvPr id="13" name="12 Rectángulo"/>
          <p:cNvSpPr/>
          <p:nvPr/>
        </p:nvSpPr>
        <p:spPr>
          <a:xfrm>
            <a:off x="5724128" y="1879880"/>
            <a:ext cx="2952328" cy="1082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AUMENTAR Y ENGROSAR LAS PAREDES.</a:t>
            </a:r>
          </a:p>
          <a:p>
            <a:pPr marL="285750" indent="-285750" algn="ctr">
              <a:buFont typeface="Arial" pitchFamily="34" charset="0"/>
              <a:buChar char="•"/>
            </a:pPr>
            <a:r>
              <a:rPr lang="es-ES" sz="1400" dirty="0" smtClean="0">
                <a:solidFill>
                  <a:schemeClr val="tx1"/>
                </a:solidFill>
              </a:rPr>
              <a:t>PROVOCAR EL CHOQUE DE LAS ONDAS.</a:t>
            </a:r>
          </a:p>
        </p:txBody>
      </p:sp>
      <p:sp>
        <p:nvSpPr>
          <p:cNvPr id="14" name="13 Rectángulo"/>
          <p:cNvSpPr/>
          <p:nvPr/>
        </p:nvSpPr>
        <p:spPr>
          <a:xfrm>
            <a:off x="1043608" y="3659083"/>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EN VÍAS</a:t>
            </a:r>
          </a:p>
        </p:txBody>
      </p:sp>
      <p:sp>
        <p:nvSpPr>
          <p:cNvPr id="15" name="14 Rectángulo"/>
          <p:cNvSpPr/>
          <p:nvPr/>
        </p:nvSpPr>
        <p:spPr>
          <a:xfrm>
            <a:off x="3277562" y="3672700"/>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COLOCAR</a:t>
            </a:r>
          </a:p>
        </p:txBody>
      </p:sp>
      <p:sp>
        <p:nvSpPr>
          <p:cNvPr id="16" name="15 Rectángulo"/>
          <p:cNvSpPr/>
          <p:nvPr/>
        </p:nvSpPr>
        <p:spPr>
          <a:xfrm>
            <a:off x="5739204" y="3659084"/>
            <a:ext cx="2937251" cy="8500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INSTRUMENTOS QUE PERMITAM QUE VEHICULOS BAJEN LA VELOCIDAD</a:t>
            </a:r>
          </a:p>
        </p:txBody>
      </p:sp>
    </p:spTree>
    <p:extLst>
      <p:ext uri="{BB962C8B-B14F-4D97-AF65-F5344CB8AC3E}">
        <p14:creationId xmlns:p14="http://schemas.microsoft.com/office/powerpoint/2010/main" xmlns="" val="33413021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RECOMENDACIONES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7"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cxnSp>
        <p:nvCxnSpPr>
          <p:cNvPr id="8" name="7 Conector recto de flecha"/>
          <p:cNvCxnSpPr/>
          <p:nvPr/>
        </p:nvCxnSpPr>
        <p:spPr>
          <a:xfrm>
            <a:off x="2970728" y="4197173"/>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9 Conector recto de flecha"/>
          <p:cNvCxnSpPr>
            <a:stCxn id="11" idx="3"/>
            <a:endCxn id="13" idx="1"/>
          </p:cNvCxnSpPr>
          <p:nvPr/>
        </p:nvCxnSpPr>
        <p:spPr>
          <a:xfrm>
            <a:off x="2970728" y="2444695"/>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1041902" y="202648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NECESARIO</a:t>
            </a:r>
          </a:p>
        </p:txBody>
      </p:sp>
      <p:sp>
        <p:nvSpPr>
          <p:cNvPr id="12" name="11 Rectángulo"/>
          <p:cNvSpPr/>
          <p:nvPr/>
        </p:nvSpPr>
        <p:spPr>
          <a:xfrm>
            <a:off x="3275856" y="1975000"/>
            <a:ext cx="1928826" cy="852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CENTRO DE REVISIÓN VEHICULAR Y MOTOCICLETAS</a:t>
            </a:r>
          </a:p>
        </p:txBody>
      </p:sp>
      <p:sp>
        <p:nvSpPr>
          <p:cNvPr id="13" name="12 Rectángulo"/>
          <p:cNvSpPr/>
          <p:nvPr/>
        </p:nvSpPr>
        <p:spPr>
          <a:xfrm>
            <a:off x="5724128" y="1923838"/>
            <a:ext cx="2952328" cy="1082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VISTO BUENO.</a:t>
            </a:r>
          </a:p>
          <a:p>
            <a:pPr marL="285750" indent="-285750" algn="ctr">
              <a:buFont typeface="Arial" pitchFamily="34" charset="0"/>
              <a:buChar char="•"/>
            </a:pPr>
            <a:r>
              <a:rPr lang="es-ES" sz="1400" dirty="0" smtClean="0">
                <a:solidFill>
                  <a:schemeClr val="tx1"/>
                </a:solidFill>
              </a:rPr>
              <a:t>MUCHOS AUTOMOTORES NO CUMPLEN NORMAS TÉCNICAS.</a:t>
            </a:r>
          </a:p>
        </p:txBody>
      </p:sp>
      <p:sp>
        <p:nvSpPr>
          <p:cNvPr id="17" name="16 Rectángulo"/>
          <p:cNvSpPr/>
          <p:nvPr/>
        </p:nvSpPr>
        <p:spPr>
          <a:xfrm>
            <a:off x="1063088" y="3799603"/>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RESTRICCIÓN VEHICULAR  </a:t>
            </a:r>
          </a:p>
        </p:txBody>
      </p:sp>
      <p:sp>
        <p:nvSpPr>
          <p:cNvPr id="18" name="17 Rectángulo"/>
          <p:cNvSpPr/>
          <p:nvPr/>
        </p:nvSpPr>
        <p:spPr>
          <a:xfrm>
            <a:off x="3297042" y="3799603"/>
            <a:ext cx="2211062" cy="836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CENTRO DE LA SANGOLQUÍ </a:t>
            </a:r>
            <a:endParaRPr lang="es-ES" sz="1400" dirty="0" smtClean="0">
              <a:solidFill>
                <a:schemeClr val="tx1"/>
              </a:solidFill>
            </a:endParaRPr>
          </a:p>
        </p:txBody>
      </p:sp>
      <p:sp>
        <p:nvSpPr>
          <p:cNvPr id="19" name="18 Rectángulo"/>
          <p:cNvSpPr/>
          <p:nvPr/>
        </p:nvSpPr>
        <p:spPr>
          <a:xfrm>
            <a:off x="5745314" y="3415160"/>
            <a:ext cx="2952328" cy="1526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REMOVER DE SU CENTRO HISTÓRICO EL MERCADO MUNICIPAL.</a:t>
            </a:r>
          </a:p>
          <a:p>
            <a:pPr marL="285750" indent="-285750" algn="ctr">
              <a:buFont typeface="Arial" pitchFamily="34" charset="0"/>
              <a:buChar char="•"/>
            </a:pPr>
            <a:r>
              <a:rPr lang="es-ES" sz="1400" dirty="0" smtClean="0">
                <a:solidFill>
                  <a:schemeClr val="tx1"/>
                </a:solidFill>
              </a:rPr>
              <a:t>INICIDE EN LOS NIVELES DE RUIDO.</a:t>
            </a:r>
            <a:endParaRPr lang="es-ES" sz="1100" dirty="0" smtClean="0">
              <a:solidFill>
                <a:schemeClr val="tx1"/>
              </a:solidFill>
            </a:endParaRPr>
          </a:p>
        </p:txBody>
      </p:sp>
    </p:spTree>
    <p:extLst>
      <p:ext uri="{BB962C8B-B14F-4D97-AF65-F5344CB8AC3E}">
        <p14:creationId xmlns:p14="http://schemas.microsoft.com/office/powerpoint/2010/main" xmlns="" val="28177108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Título"/>
          <p:cNvSpPr txBox="1">
            <a:spLocks/>
          </p:cNvSpPr>
          <p:nvPr/>
        </p:nvSpPr>
        <p:spPr>
          <a:xfrm>
            <a:off x="0" y="142852"/>
            <a:ext cx="914400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a:spcBef>
                <a:spcPct val="0"/>
              </a:spcBef>
              <a:defRPr/>
            </a:pPr>
            <a:r>
              <a:rPr lang="es-ES" sz="2800" b="1" dirty="0" smtClean="0">
                <a:solidFill>
                  <a:schemeClr val="tx2"/>
                </a:solidFill>
                <a:effectLst>
                  <a:outerShdw blurRad="31750" dist="25400" dir="5400000" algn="tl" rotWithShape="0">
                    <a:srgbClr val="000000">
                      <a:alpha val="25000"/>
                    </a:srgbClr>
                  </a:outerShdw>
                </a:effectLst>
              </a:rPr>
              <a:t>RECOMENDACIONES</a:t>
            </a:r>
            <a:endParaRPr lang="es-ES" sz="2800" b="1" dirty="0">
              <a:solidFill>
                <a:schemeClr val="tx2"/>
              </a:solidFill>
              <a:effectLst>
                <a:outerShdw blurRad="31750" dist="25400" dir="5400000" algn="tl" rotWithShape="0">
                  <a:srgbClr val="000000">
                    <a:alpha val="25000"/>
                  </a:srgbClr>
                </a:outerShdw>
              </a:effectLst>
            </a:endParaRPr>
          </a:p>
        </p:txBody>
      </p:sp>
      <p:pic>
        <p:nvPicPr>
          <p:cNvPr id="7" name="Picture 4" descr="http://repositorio.espe.edu.ec/retrieve/17562"/>
          <p:cNvPicPr>
            <a:picLocks noChangeAspect="1" noChangeArrowheads="1"/>
          </p:cNvPicPr>
          <p:nvPr/>
        </p:nvPicPr>
        <p:blipFill>
          <a:blip r:embed="rId3"/>
          <a:stretch>
            <a:fillRect/>
          </a:stretch>
        </p:blipFill>
        <p:spPr bwMode="auto">
          <a:xfrm>
            <a:off x="-71470" y="5891112"/>
            <a:ext cx="1143008" cy="1109788"/>
          </a:xfrm>
          <a:prstGeom prst="ellipse">
            <a:avLst/>
          </a:prstGeom>
          <a:ln>
            <a:noFill/>
          </a:ln>
          <a:effectLst>
            <a:softEdge rad="112500"/>
          </a:effectLst>
        </p:spPr>
      </p:pic>
      <p:cxnSp>
        <p:nvCxnSpPr>
          <p:cNvPr id="8" name="7 Conector recto de flecha"/>
          <p:cNvCxnSpPr/>
          <p:nvPr/>
        </p:nvCxnSpPr>
        <p:spPr>
          <a:xfrm>
            <a:off x="2970728" y="4139005"/>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9 Conector recto de flecha"/>
          <p:cNvCxnSpPr>
            <a:stCxn id="11" idx="3"/>
            <a:endCxn id="13" idx="1"/>
          </p:cNvCxnSpPr>
          <p:nvPr/>
        </p:nvCxnSpPr>
        <p:spPr>
          <a:xfrm>
            <a:off x="2970728" y="1896682"/>
            <a:ext cx="2753400" cy="2015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1041902" y="1478472"/>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IMPONER HORARIOS</a:t>
            </a:r>
          </a:p>
        </p:txBody>
      </p:sp>
      <p:sp>
        <p:nvSpPr>
          <p:cNvPr id="12" name="11 Rectángulo"/>
          <p:cNvSpPr/>
          <p:nvPr/>
        </p:nvSpPr>
        <p:spPr>
          <a:xfrm>
            <a:off x="3275856" y="1426987"/>
            <a:ext cx="1928826" cy="852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solidFill>
                  <a:schemeClr val="tx1"/>
                </a:solidFill>
              </a:rPr>
              <a:t>DE CIRCULACIÓN DE EQUIPO PESADO</a:t>
            </a:r>
          </a:p>
        </p:txBody>
      </p:sp>
      <p:sp>
        <p:nvSpPr>
          <p:cNvPr id="13" name="12 Rectángulo"/>
          <p:cNvSpPr/>
          <p:nvPr/>
        </p:nvSpPr>
        <p:spPr>
          <a:xfrm>
            <a:off x="5724128" y="1375825"/>
            <a:ext cx="2952328" cy="10820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EN ESPECIAL DURANTE LA NOCHE.</a:t>
            </a:r>
          </a:p>
          <a:p>
            <a:pPr marL="285750" indent="-285750" algn="ctr">
              <a:buFont typeface="Arial" pitchFamily="34" charset="0"/>
              <a:buChar char="•"/>
            </a:pPr>
            <a:r>
              <a:rPr lang="es-ES" sz="1400" dirty="0" smtClean="0">
                <a:solidFill>
                  <a:schemeClr val="tx1"/>
                </a:solidFill>
              </a:rPr>
              <a:t>HASTA LA CONSTRUCCIÓN DE NUEVAS VÍAS.</a:t>
            </a:r>
          </a:p>
        </p:txBody>
      </p:sp>
      <p:sp>
        <p:nvSpPr>
          <p:cNvPr id="17" name="16 Rectángulo"/>
          <p:cNvSpPr/>
          <p:nvPr/>
        </p:nvSpPr>
        <p:spPr>
          <a:xfrm>
            <a:off x="1063088" y="3741435"/>
            <a:ext cx="1928826" cy="836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ESTABLECER POLÍTICAS CLARAS</a:t>
            </a:r>
          </a:p>
        </p:txBody>
      </p:sp>
      <p:sp>
        <p:nvSpPr>
          <p:cNvPr id="18" name="17 Rectángulo"/>
          <p:cNvSpPr/>
          <p:nvPr/>
        </p:nvSpPr>
        <p:spPr>
          <a:xfrm>
            <a:off x="3297042" y="3741435"/>
            <a:ext cx="2211062" cy="836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chemeClr val="tx1"/>
                </a:solidFill>
              </a:rPr>
              <a:t>DE USO DE SUELO</a:t>
            </a:r>
            <a:endParaRPr lang="es-ES" sz="1400" dirty="0" smtClean="0">
              <a:solidFill>
                <a:schemeClr val="tx1"/>
              </a:solidFill>
            </a:endParaRPr>
          </a:p>
        </p:txBody>
      </p:sp>
      <p:sp>
        <p:nvSpPr>
          <p:cNvPr id="19" name="18 Rectángulo"/>
          <p:cNvSpPr/>
          <p:nvPr/>
        </p:nvSpPr>
        <p:spPr>
          <a:xfrm>
            <a:off x="5745314" y="3356992"/>
            <a:ext cx="2952328" cy="18722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itchFamily="34" charset="0"/>
              <a:buChar char="•"/>
            </a:pPr>
            <a:r>
              <a:rPr lang="es-ES" sz="1400" dirty="0" smtClean="0">
                <a:solidFill>
                  <a:schemeClr val="tx1"/>
                </a:solidFill>
              </a:rPr>
              <a:t>SI LAS HAY APLICARLAS CON TODO EL RIGOR DE LA LEY.</a:t>
            </a:r>
          </a:p>
          <a:p>
            <a:pPr marL="285750" indent="-285750" algn="ctr">
              <a:buFont typeface="Arial" pitchFamily="34" charset="0"/>
              <a:buChar char="•"/>
            </a:pPr>
            <a:r>
              <a:rPr lang="es-ES" sz="1400" dirty="0" smtClean="0">
                <a:solidFill>
                  <a:schemeClr val="tx1"/>
                </a:solidFill>
              </a:rPr>
              <a:t>AUGE COMERCIAL, INDUSTRIAL E INMOBILIARIO.</a:t>
            </a:r>
          </a:p>
          <a:p>
            <a:pPr marL="285750" indent="-285750" algn="ctr">
              <a:buFont typeface="Arial" pitchFamily="34" charset="0"/>
              <a:buChar char="•"/>
            </a:pPr>
            <a:r>
              <a:rPr lang="es-ES" sz="1400" dirty="0" smtClean="0">
                <a:solidFill>
                  <a:schemeClr val="tx1"/>
                </a:solidFill>
              </a:rPr>
              <a:t>PROVOCA CRECIMIENTO SIN CONTROL</a:t>
            </a:r>
            <a:endParaRPr lang="es-ES" sz="1100" dirty="0" smtClean="0">
              <a:solidFill>
                <a:schemeClr val="tx1"/>
              </a:solidFill>
            </a:endParaRPr>
          </a:p>
        </p:txBody>
      </p:sp>
    </p:spTree>
    <p:extLst>
      <p:ext uri="{BB962C8B-B14F-4D97-AF65-F5344CB8AC3E}">
        <p14:creationId xmlns:p14="http://schemas.microsoft.com/office/powerpoint/2010/main" xmlns="" val="29360768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62880" y="917848"/>
            <a:ext cx="8229600" cy="1143000"/>
          </a:xfrm>
        </p:spPr>
        <p:txBody>
          <a:bodyPr/>
          <a:lstStyle/>
          <a:p>
            <a:r>
              <a:rPr lang="es-ES" dirty="0" smtClean="0"/>
              <a:t>¡GRACIAS POR SU ATENCIÓN!</a:t>
            </a:r>
            <a:endParaRPr lang="es-ES" dirty="0"/>
          </a:p>
        </p:txBody>
      </p:sp>
      <p:pic>
        <p:nvPicPr>
          <p:cNvPr id="227332" name="Picture 4" descr="C:\Users\eg35fl\AppData\Local\Microsoft\Windows\Temporary Internet Files\Content.IE5\S5TXJTLE\MP90043940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1720" y="2521202"/>
            <a:ext cx="3992488" cy="292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27333" name="Picture 5" descr="C:\Users\eg35fl\AppData\Local\Microsoft\Windows\Temporary Internet Files\Content.IE5\S5TXJTLE\MC90033788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894533"/>
            <a:ext cx="1835201" cy="1451153"/>
          </a:xfrm>
          <a:prstGeom prst="rect">
            <a:avLst/>
          </a:prstGeom>
          <a:noFill/>
          <a:extLst>
            <a:ext uri="{909E8E84-426E-40DD-AFC4-6F175D3DCCD1}">
              <a14:hiddenFill xmlns:a14="http://schemas.microsoft.com/office/drawing/2010/main" xmlns="">
                <a:solidFill>
                  <a:srgbClr val="FFFFFF"/>
                </a:solidFill>
              </a14:hiddenFill>
            </a:ext>
          </a:extLst>
        </p:spPr>
      </p:pic>
      <p:pic>
        <p:nvPicPr>
          <p:cNvPr id="227334" name="Picture 6" descr="C:\Users\eg35fl\AppData\Local\Microsoft\Windows\Temporary Internet Files\Content.IE5\ZK5OCHVF\MC90033787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9159" y="4624093"/>
            <a:ext cx="1830629" cy="1642262"/>
          </a:xfrm>
          <a:prstGeom prst="rect">
            <a:avLst/>
          </a:prstGeom>
          <a:noFill/>
          <a:extLst>
            <a:ext uri="{909E8E84-426E-40DD-AFC4-6F175D3DCCD1}">
              <a14:hiddenFill xmlns:a14="http://schemas.microsoft.com/office/drawing/2010/main" xmlns="">
                <a:solidFill>
                  <a:srgbClr val="FFFFFF"/>
                </a:solidFill>
              </a14:hiddenFill>
            </a:ext>
          </a:extLst>
        </p:spPr>
      </p:pic>
      <p:pic>
        <p:nvPicPr>
          <p:cNvPr id="227335" name="Picture 7" descr="C:\Users\eg35fl\AppData\Local\Microsoft\Windows\Temporary Internet Files\Content.IE5\0FAXMP2X\MC900337874[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8720" y="1825599"/>
            <a:ext cx="1849831" cy="1068934"/>
          </a:xfrm>
          <a:prstGeom prst="rect">
            <a:avLst/>
          </a:prstGeom>
          <a:noFill/>
          <a:extLst>
            <a:ext uri="{909E8E84-426E-40DD-AFC4-6F175D3DCCD1}">
              <a14:hiddenFill xmlns:a14="http://schemas.microsoft.com/office/drawing/2010/main" xmlns="">
                <a:solidFill>
                  <a:srgbClr val="FFFFFF"/>
                </a:solidFill>
              </a14:hiddenFill>
            </a:ext>
          </a:extLst>
        </p:spPr>
      </p:pic>
      <p:pic>
        <p:nvPicPr>
          <p:cNvPr id="227337" name="Picture 9" descr="C:\Users\eg35fl\AppData\Local\Microsoft\Windows\Temporary Internet Files\Content.IE5\S5TXJTLE\MC900333316[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37033" y="2165074"/>
            <a:ext cx="1270102" cy="1778508"/>
          </a:xfrm>
          <a:prstGeom prst="rect">
            <a:avLst/>
          </a:prstGeom>
          <a:noFill/>
          <a:extLst>
            <a:ext uri="{909E8E84-426E-40DD-AFC4-6F175D3DCCD1}">
              <a14:hiddenFill xmlns:a14="http://schemas.microsoft.com/office/drawing/2010/main" xmlns="">
                <a:solidFill>
                  <a:srgbClr val="FFFFFF"/>
                </a:solidFill>
              </a14:hiddenFill>
            </a:ext>
          </a:extLst>
        </p:spPr>
      </p:pic>
      <p:pic>
        <p:nvPicPr>
          <p:cNvPr id="227338" name="Picture 10" descr="C:\Users\eg35fl\AppData\Local\Microsoft\Windows\Temporary Internet Files\Content.IE5\ZK5OCHVF\MC900333300[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55575" y="4235827"/>
            <a:ext cx="833018" cy="1766621"/>
          </a:xfrm>
          <a:prstGeom prst="rect">
            <a:avLst/>
          </a:prstGeom>
          <a:noFill/>
          <a:extLst>
            <a:ext uri="{909E8E84-426E-40DD-AFC4-6F175D3DCCD1}">
              <a14:hiddenFill xmlns:a14="http://schemas.microsoft.com/office/drawing/2010/main" xmlns="">
                <a:solidFill>
                  <a:srgbClr val="FFFFFF"/>
                </a:solidFill>
              </a14:hiddenFill>
            </a:ext>
          </a:extLst>
        </p:spPr>
      </p:pic>
      <p:pic>
        <p:nvPicPr>
          <p:cNvPr id="227339" name="Picture 11" descr="C:\Users\eg35fl\AppData\Local\Microsoft\Windows\Temporary Internet Files\Content.IE5\S5TXJTLE\MC900333318[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97420" y="3140297"/>
            <a:ext cx="709574" cy="1825142"/>
          </a:xfrm>
          <a:prstGeom prst="rect">
            <a:avLst/>
          </a:prstGeom>
          <a:noFill/>
          <a:extLst>
            <a:ext uri="{909E8E84-426E-40DD-AFC4-6F175D3DCCD1}">
              <a14:hiddenFill xmlns:a14="http://schemas.microsoft.com/office/drawing/2010/main" xmlns="">
                <a:solidFill>
                  <a:srgbClr val="FFFFFF"/>
                </a:solidFill>
              </a14:hiddenFill>
            </a:ext>
          </a:extLst>
        </p:spPr>
      </p:pic>
      <p:pic>
        <p:nvPicPr>
          <p:cNvPr id="227340" name="Picture 12" descr="C:\Users\eg35fl\AppData\Local\Microsoft\Windows\Temporary Internet Files\Content.IE5\0FAXMP2X\MC900254384[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272084" y="73267"/>
            <a:ext cx="809244" cy="1783080"/>
          </a:xfrm>
          <a:prstGeom prst="rect">
            <a:avLst/>
          </a:prstGeom>
          <a:noFill/>
          <a:extLst>
            <a:ext uri="{909E8E84-426E-40DD-AFC4-6F175D3DCCD1}">
              <a14:hiddenFill xmlns:a14="http://schemas.microsoft.com/office/drawing/2010/main" xmlns="">
                <a:solidFill>
                  <a:srgbClr val="FFFFFF"/>
                </a:solidFill>
              </a14:hiddenFill>
            </a:ext>
          </a:extLst>
        </p:spPr>
      </p:pic>
      <p:pic>
        <p:nvPicPr>
          <p:cNvPr id="227342" name="Picture 14" descr="C:\Users\eg35fl\AppData\Local\Microsoft\Windows\Temporary Internet Files\Content.IE5\ZK5OCHVF\MM900283993[1].gif"/>
          <p:cNvPicPr>
            <a:picLocks noChangeAspect="1" noChangeArrowheads="1" noCrop="1"/>
          </p:cNvPicPr>
          <p:nvPr/>
        </p:nvPicPr>
        <p:blipFill>
          <a:blip r:embed="rId10">
            <a:extLst>
              <a:ext uri="{28A0092B-C50C-407E-A947-70E740481C1C}">
                <a14:useLocalDpi xmlns:a14="http://schemas.microsoft.com/office/drawing/2010/main" xmlns="" val="0"/>
              </a:ext>
            </a:extLst>
          </a:blip>
          <a:srcRect/>
          <a:stretch>
            <a:fillRect/>
          </a:stretch>
        </p:blipFill>
        <p:spPr bwMode="auto">
          <a:xfrm>
            <a:off x="4066964" y="0"/>
            <a:ext cx="7620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227343" name="Picture 15" descr="C:\Users\eg35fl\AppData\Local\Microsoft\Windows\Temporary Internet Files\Content.IE5\0FAXMP2X\MC900429901[1].wm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812118" y="5140899"/>
            <a:ext cx="989751" cy="1126403"/>
          </a:xfrm>
          <a:prstGeom prst="rect">
            <a:avLst/>
          </a:prstGeom>
          <a:noFill/>
          <a:extLst>
            <a:ext uri="{909E8E84-426E-40DD-AFC4-6F175D3DCCD1}">
              <a14:hiddenFill xmlns:a14="http://schemas.microsoft.com/office/drawing/2010/main" xmlns="">
                <a:solidFill>
                  <a:srgbClr val="FFFFFF"/>
                </a:solidFill>
              </a14:hiddenFill>
            </a:ext>
          </a:extLst>
        </p:spPr>
      </p:pic>
      <p:pic>
        <p:nvPicPr>
          <p:cNvPr id="227344" name="Picture 16" descr="C:\Users\eg35fl\AppData\Local\Microsoft\Windows\Temporary Internet Files\Content.IE5\ZK5OCHVF\MC900232168[1].wm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2097" y="12221"/>
            <a:ext cx="964194" cy="17956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repositorio.espe.edu.ec/retrieve/17562"/>
          <p:cNvPicPr>
            <a:picLocks noChangeAspect="1" noChangeArrowheads="1"/>
          </p:cNvPicPr>
          <p:nvPr/>
        </p:nvPicPr>
        <p:blipFill>
          <a:blip r:embed="rId2"/>
          <a:stretch>
            <a:fillRect/>
          </a:stretch>
        </p:blipFill>
        <p:spPr bwMode="auto">
          <a:xfrm>
            <a:off x="-71470" y="5882807"/>
            <a:ext cx="1143008" cy="1109788"/>
          </a:xfrm>
          <a:prstGeom prst="ellipse">
            <a:avLst/>
          </a:prstGeom>
          <a:ln>
            <a:noFill/>
          </a:ln>
          <a:effectLst>
            <a:softEdge rad="112500"/>
          </a:effectLst>
        </p:spPr>
      </p:pic>
      <p:sp>
        <p:nvSpPr>
          <p:cNvPr id="3" name="6 Título"/>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METAS</a:t>
            </a:r>
            <a:endParaRPr kumimoji="0" lang="es-E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4" name="3 Tabla"/>
          <p:cNvGraphicFramePr>
            <a:graphicFrameLocks noGrp="1"/>
          </p:cNvGraphicFramePr>
          <p:nvPr/>
        </p:nvGraphicFramePr>
        <p:xfrm>
          <a:off x="1714480" y="2643182"/>
          <a:ext cx="6072230" cy="1280160"/>
        </p:xfrm>
        <a:graphic>
          <a:graphicData uri="http://schemas.openxmlformats.org/drawingml/2006/table">
            <a:tbl>
              <a:tblPr firstRow="1" bandRow="1">
                <a:effectLst/>
                <a:tableStyleId>{5C22544A-7EE6-4342-B048-85BDC9FD1C3A}</a:tableStyleId>
              </a:tblPr>
              <a:tblGrid>
                <a:gridCol w="6072230"/>
              </a:tblGrid>
              <a:tr h="500066">
                <a:tc>
                  <a:txBody>
                    <a:bodyPr/>
                    <a:lstStyle/>
                    <a:p>
                      <a:r>
                        <a:rPr kumimoji="0" lang="es-ES" b="0" kern="1200" dirty="0" smtClean="0">
                          <a:solidFill>
                            <a:schemeClr val="dk1"/>
                          </a:solidFill>
                          <a:latin typeface="+mn-lt"/>
                          <a:ea typeface="+mn-ea"/>
                          <a:cs typeface="+mn-cs"/>
                        </a:rPr>
                        <a:t>MODELO</a:t>
                      </a:r>
                      <a:r>
                        <a:rPr kumimoji="0" lang="es-ES" b="0" kern="1200" baseline="0" dirty="0" smtClean="0">
                          <a:solidFill>
                            <a:schemeClr val="dk1"/>
                          </a:solidFill>
                          <a:latin typeface="+mn-lt"/>
                          <a:ea typeface="+mn-ea"/>
                          <a:cs typeface="+mn-cs"/>
                        </a:rPr>
                        <a:t> DE RUIDO DIURNO EN LAS PARROQUIAS DE SAN RAFAEL Y SANGOLQUÍ.</a:t>
                      </a:r>
                      <a:endParaRPr kumimoji="0" lang="es-ES" b="0" kern="1200" dirty="0">
                        <a:solidFill>
                          <a:schemeClr val="dk1"/>
                        </a:solidFill>
                        <a:latin typeface="+mn-lt"/>
                        <a:ea typeface="+mn-ea"/>
                        <a:cs typeface="+mn-cs"/>
                      </a:endParaRPr>
                    </a:p>
                  </a:txBody>
                  <a:tcPr>
                    <a:solidFill>
                      <a:schemeClr val="bg2"/>
                    </a:solidFill>
                  </a:tcPr>
                </a:tc>
              </a:tr>
              <a:tr h="500066">
                <a:tc>
                  <a:txBody>
                    <a:bodyPr/>
                    <a:lstStyle/>
                    <a:p>
                      <a:r>
                        <a:rPr lang="es-ES" dirty="0" smtClean="0"/>
                        <a:t>MODELO</a:t>
                      </a:r>
                      <a:r>
                        <a:rPr lang="es-ES" baseline="0" dirty="0" smtClean="0"/>
                        <a:t> DE RUIDO NOCTURNO EN LA PARROQUIA DE SAN RAFAEL.</a:t>
                      </a:r>
                      <a:endParaRPr lang="es-E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sz="16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89C48F-6993-44B9-83E9-F733D0110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6316</TotalTime>
  <Words>6838</Words>
  <Application>Microsoft Office PowerPoint</Application>
  <PresentationFormat>Presentación en pantalla (4:3)</PresentationFormat>
  <Paragraphs>1393</Paragraphs>
  <Slides>84</Slides>
  <Notes>44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86" baseType="lpstr">
      <vt:lpstr>Concurrencia</vt:lpstr>
      <vt:lpstr>Ecuación</vt:lpstr>
      <vt:lpstr>Diapositiva 1</vt:lpstr>
      <vt:lpstr>INTRODUCCIÓN</vt:lpstr>
      <vt:lpstr>ANTECEDENTES</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MEDICION DE RUIDO EN LAS ZONAS DE  ESTUDIO</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ANÁLISIS DE LOS  RESULTADOS</vt:lpstr>
      <vt:lpstr>Diapositiva 43</vt:lpstr>
      <vt:lpstr>MODELO DE PREDICCIÓN DE RUIDO DIURNO EN LA PARROQUIA DE SAN RAFAEL Y SANGOLQUÍ</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MODELO DE PREDICCIÓN DE RUIDO NOCTURNO EN LA PARROQUIA DE SAN RAFAEL</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CONCLUSIONES Y RECOMENDACIONES</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¡GRACIAS POR SU ATENCIÓN!</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Azucena</cp:lastModifiedBy>
  <cp:revision>436</cp:revision>
  <dcterms:created xsi:type="dcterms:W3CDTF">2012-07-13T16:18:25Z</dcterms:created>
  <dcterms:modified xsi:type="dcterms:W3CDTF">2012-09-28T14:24:10Z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TC300026099990</vt:lpwstr>
  </property>
</Properties>
</file>