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8"/>
  </p:notesMasterIdLst>
  <p:sldIdLst>
    <p:sldId id="256" r:id="rId2"/>
    <p:sldId id="278" r:id="rId3"/>
    <p:sldId id="292" r:id="rId4"/>
    <p:sldId id="277" r:id="rId5"/>
    <p:sldId id="276" r:id="rId6"/>
    <p:sldId id="290" r:id="rId7"/>
    <p:sldId id="294" r:id="rId8"/>
    <p:sldId id="257" r:id="rId9"/>
    <p:sldId id="258" r:id="rId10"/>
    <p:sldId id="303" r:id="rId11"/>
    <p:sldId id="295" r:id="rId12"/>
    <p:sldId id="304" r:id="rId13"/>
    <p:sldId id="259" r:id="rId14"/>
    <p:sldId id="311" r:id="rId15"/>
    <p:sldId id="283" r:id="rId16"/>
    <p:sldId id="285" r:id="rId17"/>
    <p:sldId id="286" r:id="rId18"/>
    <p:sldId id="287" r:id="rId19"/>
    <p:sldId id="288" r:id="rId20"/>
    <p:sldId id="296" r:id="rId21"/>
    <p:sldId id="260" r:id="rId22"/>
    <p:sldId id="305" r:id="rId23"/>
    <p:sldId id="306" r:id="rId24"/>
    <p:sldId id="282" r:id="rId25"/>
    <p:sldId id="297" r:id="rId26"/>
    <p:sldId id="263" r:id="rId27"/>
    <p:sldId id="264" r:id="rId28"/>
    <p:sldId id="300" r:id="rId29"/>
    <p:sldId id="298" r:id="rId30"/>
    <p:sldId id="307" r:id="rId31"/>
    <p:sldId id="308" r:id="rId32"/>
    <p:sldId id="309" r:id="rId33"/>
    <p:sldId id="265" r:id="rId34"/>
    <p:sldId id="280" r:id="rId35"/>
    <p:sldId id="299" r:id="rId36"/>
    <p:sldId id="266" r:id="rId3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37" autoAdjust="0"/>
    <p:restoredTop sz="72230" autoAdjust="0"/>
  </p:normalViewPr>
  <p:slideViewPr>
    <p:cSldViewPr>
      <p:cViewPr>
        <p:scale>
          <a:sx n="66" d="100"/>
          <a:sy n="66" d="100"/>
        </p:scale>
        <p:origin x="-19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ielStban\Respaldo%20compu%20Danny%2007042012\D\DanielStban\ESPE\Tesis\Pruebas\Resultados%20Pruebas\Comparac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ielStban\Respaldo%20compu%20Danny%2007042012\D\DanielStban\ESPE\Tesis\Pruebas\Resultados%20Pruebas\Comparac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anielStban\Respaldo%20compu%20Danny%2007042012\D\DanielStban\ESPE\Tesis\Pruebas\Resultados%20Pruebas\Comparac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Ingresar Trámite</a:t>
            </a: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'Ingresar Trámite'!$B$2</c:f>
              <c:strCache>
                <c:ptCount val="1"/>
                <c:pt idx="0">
                  <c:v>ANTERIOR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'Ingresar Trámite'!$A$3:$A$20</c:f>
              <c:numCache>
                <c:formatCode>h:mm</c:formatCode>
                <c:ptCount val="18"/>
                <c:pt idx="0">
                  <c:v>2.0833333333333333E-3</c:v>
                </c:pt>
                <c:pt idx="1">
                  <c:v>4.1666666666666666E-3</c:v>
                </c:pt>
                <c:pt idx="2">
                  <c:v>6.2499999999999995E-3</c:v>
                </c:pt>
                <c:pt idx="3">
                  <c:v>8.3333333333333297E-3</c:v>
                </c:pt>
                <c:pt idx="4">
                  <c:v>1.0416666666666701E-2</c:v>
                </c:pt>
                <c:pt idx="5">
                  <c:v>1.2500000000000001E-2</c:v>
                </c:pt>
                <c:pt idx="6">
                  <c:v>1.4583333333333301E-2</c:v>
                </c:pt>
                <c:pt idx="7">
                  <c:v>1.6666666666666601E-2</c:v>
                </c:pt>
                <c:pt idx="8">
                  <c:v>1.8749999999999999E-2</c:v>
                </c:pt>
                <c:pt idx="9">
                  <c:v>2.0833333333333301E-2</c:v>
                </c:pt>
                <c:pt idx="10">
                  <c:v>2.2916666666666599E-2</c:v>
                </c:pt>
                <c:pt idx="11">
                  <c:v>2.5000000000000001E-2</c:v>
                </c:pt>
                <c:pt idx="12">
                  <c:v>2.70833333333333E-2</c:v>
                </c:pt>
                <c:pt idx="13">
                  <c:v>2.9166666666666601E-2</c:v>
                </c:pt>
                <c:pt idx="14">
                  <c:v>3.125E-2</c:v>
                </c:pt>
                <c:pt idx="15">
                  <c:v>3.3333333333333298E-2</c:v>
                </c:pt>
                <c:pt idx="16">
                  <c:v>3.5416666666666603E-2</c:v>
                </c:pt>
                <c:pt idx="17">
                  <c:v>3.7499999999999999E-2</c:v>
                </c:pt>
              </c:numCache>
            </c:numRef>
          </c:cat>
          <c:val>
            <c:numRef>
              <c:f>'Ingresar Trámite'!$B$3:$B$20</c:f>
              <c:numCache>
                <c:formatCode>Estándar</c:formatCode>
                <c:ptCount val="18"/>
                <c:pt idx="0">
                  <c:v>0</c:v>
                </c:pt>
                <c:pt idx="1">
                  <c:v>0.5</c:v>
                </c:pt>
                <c:pt idx="2">
                  <c:v>0.8</c:v>
                </c:pt>
                <c:pt idx="3">
                  <c:v>0.77600000000000002</c:v>
                </c:pt>
                <c:pt idx="4">
                  <c:v>1.5</c:v>
                </c:pt>
                <c:pt idx="5">
                  <c:v>1.55</c:v>
                </c:pt>
                <c:pt idx="6">
                  <c:v>1.8</c:v>
                </c:pt>
                <c:pt idx="7">
                  <c:v>1.97</c:v>
                </c:pt>
                <c:pt idx="8">
                  <c:v>2.0299999999999998</c:v>
                </c:pt>
                <c:pt idx="9">
                  <c:v>2.7</c:v>
                </c:pt>
                <c:pt idx="10">
                  <c:v>2.94</c:v>
                </c:pt>
                <c:pt idx="11">
                  <c:v>3.5</c:v>
                </c:pt>
                <c:pt idx="12">
                  <c:v>3.99</c:v>
                </c:pt>
                <c:pt idx="13">
                  <c:v>4</c:v>
                </c:pt>
                <c:pt idx="14">
                  <c:v>4.03</c:v>
                </c:pt>
                <c:pt idx="15">
                  <c:v>4.04</c:v>
                </c:pt>
                <c:pt idx="16">
                  <c:v>4.08</c:v>
                </c:pt>
                <c:pt idx="17">
                  <c:v>5.7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'Ingresar Trámite'!$C$2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'Ingresar Trámite'!$A$3:$A$20</c:f>
              <c:numCache>
                <c:formatCode>h:mm</c:formatCode>
                <c:ptCount val="18"/>
                <c:pt idx="0">
                  <c:v>2.0833333333333333E-3</c:v>
                </c:pt>
                <c:pt idx="1">
                  <c:v>4.1666666666666666E-3</c:v>
                </c:pt>
                <c:pt idx="2">
                  <c:v>6.2499999999999995E-3</c:v>
                </c:pt>
                <c:pt idx="3">
                  <c:v>8.3333333333333297E-3</c:v>
                </c:pt>
                <c:pt idx="4">
                  <c:v>1.0416666666666701E-2</c:v>
                </c:pt>
                <c:pt idx="5">
                  <c:v>1.2500000000000001E-2</c:v>
                </c:pt>
                <c:pt idx="6">
                  <c:v>1.4583333333333301E-2</c:v>
                </c:pt>
                <c:pt idx="7">
                  <c:v>1.6666666666666601E-2</c:v>
                </c:pt>
                <c:pt idx="8">
                  <c:v>1.8749999999999999E-2</c:v>
                </c:pt>
                <c:pt idx="9">
                  <c:v>2.0833333333333301E-2</c:v>
                </c:pt>
                <c:pt idx="10">
                  <c:v>2.2916666666666599E-2</c:v>
                </c:pt>
                <c:pt idx="11">
                  <c:v>2.5000000000000001E-2</c:v>
                </c:pt>
                <c:pt idx="12">
                  <c:v>2.70833333333333E-2</c:v>
                </c:pt>
                <c:pt idx="13">
                  <c:v>2.9166666666666601E-2</c:v>
                </c:pt>
                <c:pt idx="14">
                  <c:v>3.125E-2</c:v>
                </c:pt>
                <c:pt idx="15">
                  <c:v>3.3333333333333298E-2</c:v>
                </c:pt>
                <c:pt idx="16">
                  <c:v>3.5416666666666603E-2</c:v>
                </c:pt>
                <c:pt idx="17">
                  <c:v>3.7499999999999999E-2</c:v>
                </c:pt>
              </c:numCache>
            </c:numRef>
          </c:cat>
          <c:val>
            <c:numRef>
              <c:f>'Ingresar Trámite'!$C$3:$C$20</c:f>
              <c:numCache>
                <c:formatCode>Estándar</c:formatCode>
                <c:ptCount val="1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13</c:v>
                </c:pt>
                <c:pt idx="7">
                  <c:v>13.5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22.5</c:v>
                </c:pt>
                <c:pt idx="13">
                  <c:v>23</c:v>
                </c:pt>
                <c:pt idx="14">
                  <c:v>24.3</c:v>
                </c:pt>
                <c:pt idx="15">
                  <c:v>24.7</c:v>
                </c:pt>
                <c:pt idx="16">
                  <c:v>24.9</c:v>
                </c:pt>
                <c:pt idx="17">
                  <c:v>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35974272"/>
        <c:axId val="135976448"/>
      </c:lineChart>
      <c:catAx>
        <c:axId val="135974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Tiempo</a:t>
                </a:r>
              </a:p>
            </c:rich>
          </c:tx>
          <c:layout/>
          <c:overlay val="0"/>
        </c:title>
        <c:numFmt formatCode="h:mm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lang="es-EC"/>
            </a:pPr>
            <a:endParaRPr lang="es-ES"/>
          </a:p>
        </c:txPr>
        <c:crossAx val="135976448"/>
        <c:crosses val="autoZero"/>
        <c:auto val="1"/>
        <c:lblAlgn val="ctr"/>
        <c:lblOffset val="100"/>
        <c:noMultiLvlLbl val="0"/>
      </c:catAx>
      <c:valAx>
        <c:axId val="1359764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Transacciones</a:t>
                </a:r>
              </a:p>
            </c:rich>
          </c:tx>
          <c:layout/>
          <c:overlay val="0"/>
        </c:title>
        <c:numFmt formatCode="Estándar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135974272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 dirty="0" smtClean="0"/>
              <a:t>Registrar </a:t>
            </a:r>
            <a:r>
              <a:rPr lang="es-EC" dirty="0"/>
              <a:t>Inspección</a:t>
            </a: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'Realizar Inspección'!$B$2</c:f>
              <c:strCache>
                <c:ptCount val="1"/>
                <c:pt idx="0">
                  <c:v>ANTERIOR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'Realizar Inspección'!$A$3:$A$20</c:f>
              <c:numCache>
                <c:formatCode>h:mm</c:formatCode>
                <c:ptCount val="18"/>
                <c:pt idx="0">
                  <c:v>2.0833333333333333E-3</c:v>
                </c:pt>
                <c:pt idx="1">
                  <c:v>4.1666666666666666E-3</c:v>
                </c:pt>
                <c:pt idx="2">
                  <c:v>6.2499999999999995E-3</c:v>
                </c:pt>
                <c:pt idx="3">
                  <c:v>8.3333333333333297E-3</c:v>
                </c:pt>
                <c:pt idx="4">
                  <c:v>1.0416666666666701E-2</c:v>
                </c:pt>
                <c:pt idx="5">
                  <c:v>1.2500000000000001E-2</c:v>
                </c:pt>
                <c:pt idx="6">
                  <c:v>1.4583333333333301E-2</c:v>
                </c:pt>
                <c:pt idx="7">
                  <c:v>1.6666666666666601E-2</c:v>
                </c:pt>
                <c:pt idx="8">
                  <c:v>1.8749999999999999E-2</c:v>
                </c:pt>
                <c:pt idx="9">
                  <c:v>2.0833333333333301E-2</c:v>
                </c:pt>
                <c:pt idx="10">
                  <c:v>2.2916666666666599E-2</c:v>
                </c:pt>
                <c:pt idx="11">
                  <c:v>2.5000000000000001E-2</c:v>
                </c:pt>
                <c:pt idx="12">
                  <c:v>2.70833333333333E-2</c:v>
                </c:pt>
                <c:pt idx="13">
                  <c:v>2.9166666666666601E-2</c:v>
                </c:pt>
                <c:pt idx="14">
                  <c:v>3.125E-2</c:v>
                </c:pt>
                <c:pt idx="15">
                  <c:v>3.3333333333333298E-2</c:v>
                </c:pt>
                <c:pt idx="16">
                  <c:v>3.5416666666666603E-2</c:v>
                </c:pt>
                <c:pt idx="17">
                  <c:v>3.7499999999999999E-2</c:v>
                </c:pt>
              </c:numCache>
            </c:numRef>
          </c:cat>
          <c:val>
            <c:numRef>
              <c:f>'Realizar Inspección'!$B$3:$B$20</c:f>
              <c:numCache>
                <c:formatCode>Estándar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6.6</c:v>
                </c:pt>
                <c:pt idx="5">
                  <c:v>6.8</c:v>
                </c:pt>
                <c:pt idx="6">
                  <c:v>7</c:v>
                </c:pt>
                <c:pt idx="7">
                  <c:v>7.1</c:v>
                </c:pt>
                <c:pt idx="8">
                  <c:v>7.3</c:v>
                </c:pt>
                <c:pt idx="9">
                  <c:v>7.9</c:v>
                </c:pt>
                <c:pt idx="10">
                  <c:v>8</c:v>
                </c:pt>
                <c:pt idx="11">
                  <c:v>8.5</c:v>
                </c:pt>
                <c:pt idx="12">
                  <c:v>9</c:v>
                </c:pt>
                <c:pt idx="13">
                  <c:v>10.7</c:v>
                </c:pt>
                <c:pt idx="14">
                  <c:v>10.8</c:v>
                </c:pt>
                <c:pt idx="15">
                  <c:v>11</c:v>
                </c:pt>
                <c:pt idx="16">
                  <c:v>12</c:v>
                </c:pt>
                <c:pt idx="17">
                  <c:v>12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'Realizar Inspección'!$C$2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'Realizar Inspección'!$A$3:$A$20</c:f>
              <c:numCache>
                <c:formatCode>h:mm</c:formatCode>
                <c:ptCount val="18"/>
                <c:pt idx="0">
                  <c:v>2.0833333333333333E-3</c:v>
                </c:pt>
                <c:pt idx="1">
                  <c:v>4.1666666666666666E-3</c:v>
                </c:pt>
                <c:pt idx="2">
                  <c:v>6.2499999999999995E-3</c:v>
                </c:pt>
                <c:pt idx="3">
                  <c:v>8.3333333333333297E-3</c:v>
                </c:pt>
                <c:pt idx="4">
                  <c:v>1.0416666666666701E-2</c:v>
                </c:pt>
                <c:pt idx="5">
                  <c:v>1.2500000000000001E-2</c:v>
                </c:pt>
                <c:pt idx="6">
                  <c:v>1.4583333333333301E-2</c:v>
                </c:pt>
                <c:pt idx="7">
                  <c:v>1.6666666666666601E-2</c:v>
                </c:pt>
                <c:pt idx="8">
                  <c:v>1.8749999999999999E-2</c:v>
                </c:pt>
                <c:pt idx="9">
                  <c:v>2.0833333333333301E-2</c:v>
                </c:pt>
                <c:pt idx="10">
                  <c:v>2.2916666666666599E-2</c:v>
                </c:pt>
                <c:pt idx="11">
                  <c:v>2.5000000000000001E-2</c:v>
                </c:pt>
                <c:pt idx="12">
                  <c:v>2.70833333333333E-2</c:v>
                </c:pt>
                <c:pt idx="13">
                  <c:v>2.9166666666666601E-2</c:v>
                </c:pt>
                <c:pt idx="14">
                  <c:v>3.125E-2</c:v>
                </c:pt>
                <c:pt idx="15">
                  <c:v>3.3333333333333298E-2</c:v>
                </c:pt>
                <c:pt idx="16">
                  <c:v>3.5416666666666603E-2</c:v>
                </c:pt>
                <c:pt idx="17">
                  <c:v>3.7499999999999999E-2</c:v>
                </c:pt>
              </c:numCache>
            </c:numRef>
          </c:cat>
          <c:val>
            <c:numRef>
              <c:f>'Realizar Inspección'!$C$3:$C$20</c:f>
              <c:numCache>
                <c:formatCode>Estándar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9</c:v>
                </c:pt>
                <c:pt idx="6">
                  <c:v>14</c:v>
                </c:pt>
                <c:pt idx="7">
                  <c:v>15.3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17</c:v>
                </c:pt>
                <c:pt idx="12">
                  <c:v>17</c:v>
                </c:pt>
                <c:pt idx="13">
                  <c:v>17.98</c:v>
                </c:pt>
                <c:pt idx="14">
                  <c:v>17.989999999999998</c:v>
                </c:pt>
                <c:pt idx="15">
                  <c:v>18.5</c:v>
                </c:pt>
                <c:pt idx="16">
                  <c:v>19</c:v>
                </c:pt>
                <c:pt idx="17">
                  <c:v>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36059904"/>
        <c:axId val="136082560"/>
      </c:lineChart>
      <c:catAx>
        <c:axId val="136059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Tiempo</a:t>
                </a:r>
              </a:p>
            </c:rich>
          </c:tx>
          <c:layout/>
          <c:overlay val="0"/>
        </c:title>
        <c:numFmt formatCode="h:mm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lang="es-EC"/>
            </a:pPr>
            <a:endParaRPr lang="es-ES"/>
          </a:p>
        </c:txPr>
        <c:crossAx val="136082560"/>
        <c:crosses val="autoZero"/>
        <c:auto val="1"/>
        <c:lblAlgn val="ctr"/>
        <c:lblOffset val="100"/>
        <c:noMultiLvlLbl val="0"/>
      </c:catAx>
      <c:valAx>
        <c:axId val="1360825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Transacciones</a:t>
                </a:r>
              </a:p>
            </c:rich>
          </c:tx>
          <c:layout/>
          <c:overlay val="0"/>
        </c:title>
        <c:numFmt formatCode="Estándar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136059904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Reporte General Establecimientos</a:t>
            </a: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'Reporte Establecimientos'!$B$2</c:f>
              <c:strCache>
                <c:ptCount val="1"/>
                <c:pt idx="0">
                  <c:v>ANTERIOR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'Reporte Establecimientos'!$A$3:$A$20</c:f>
              <c:numCache>
                <c:formatCode>h:mm</c:formatCode>
                <c:ptCount val="18"/>
                <c:pt idx="0">
                  <c:v>2.0833333333333333E-3</c:v>
                </c:pt>
                <c:pt idx="1">
                  <c:v>4.1666666666666666E-3</c:v>
                </c:pt>
                <c:pt idx="2">
                  <c:v>6.2499999999999995E-3</c:v>
                </c:pt>
                <c:pt idx="3">
                  <c:v>8.3333333333333297E-3</c:v>
                </c:pt>
                <c:pt idx="4">
                  <c:v>1.0416666666666701E-2</c:v>
                </c:pt>
                <c:pt idx="5">
                  <c:v>1.2500000000000001E-2</c:v>
                </c:pt>
                <c:pt idx="6">
                  <c:v>1.4583333333333301E-2</c:v>
                </c:pt>
                <c:pt idx="7">
                  <c:v>1.6666666666666601E-2</c:v>
                </c:pt>
                <c:pt idx="8">
                  <c:v>1.8749999999999999E-2</c:v>
                </c:pt>
                <c:pt idx="9">
                  <c:v>2.0833333333333301E-2</c:v>
                </c:pt>
                <c:pt idx="10">
                  <c:v>2.2916666666666599E-2</c:v>
                </c:pt>
                <c:pt idx="11">
                  <c:v>2.5000000000000001E-2</c:v>
                </c:pt>
                <c:pt idx="12">
                  <c:v>2.70833333333333E-2</c:v>
                </c:pt>
                <c:pt idx="13">
                  <c:v>2.9166666666666601E-2</c:v>
                </c:pt>
                <c:pt idx="14">
                  <c:v>3.125E-2</c:v>
                </c:pt>
                <c:pt idx="15">
                  <c:v>3.3333333333333298E-2</c:v>
                </c:pt>
                <c:pt idx="16">
                  <c:v>3.5416666666666603E-2</c:v>
                </c:pt>
                <c:pt idx="17">
                  <c:v>3.7499999999999999E-2</c:v>
                </c:pt>
              </c:numCache>
            </c:numRef>
          </c:cat>
          <c:val>
            <c:numRef>
              <c:f>'Reporte Establecimientos'!$B$3:$B$20</c:f>
              <c:numCache>
                <c:formatCode>Estándar</c:formatCode>
                <c:ptCount val="18"/>
                <c:pt idx="0">
                  <c:v>0</c:v>
                </c:pt>
                <c:pt idx="1">
                  <c:v>0.3</c:v>
                </c:pt>
                <c:pt idx="2">
                  <c:v>0.8</c:v>
                </c:pt>
                <c:pt idx="3">
                  <c:v>0.77600000000000002</c:v>
                </c:pt>
                <c:pt idx="4">
                  <c:v>0.8</c:v>
                </c:pt>
                <c:pt idx="5">
                  <c:v>0.89</c:v>
                </c:pt>
                <c:pt idx="6">
                  <c:v>0.9</c:v>
                </c:pt>
                <c:pt idx="7">
                  <c:v>0.96</c:v>
                </c:pt>
                <c:pt idx="8">
                  <c:v>0.99</c:v>
                </c:pt>
                <c:pt idx="9">
                  <c:v>1</c:v>
                </c:pt>
                <c:pt idx="10">
                  <c:v>1.3</c:v>
                </c:pt>
                <c:pt idx="11">
                  <c:v>1.37</c:v>
                </c:pt>
                <c:pt idx="12">
                  <c:v>1.43</c:v>
                </c:pt>
                <c:pt idx="13">
                  <c:v>1.5</c:v>
                </c:pt>
                <c:pt idx="14">
                  <c:v>1.9</c:v>
                </c:pt>
                <c:pt idx="15">
                  <c:v>1.98</c:v>
                </c:pt>
                <c:pt idx="16">
                  <c:v>2</c:v>
                </c:pt>
                <c:pt idx="17">
                  <c:v>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'Reporte Establecimientos'!$C$2</c:f>
              <c:strCache>
                <c:ptCount val="1"/>
                <c:pt idx="0">
                  <c:v>ACTUAL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'Reporte Establecimientos'!$A$3:$A$20</c:f>
              <c:numCache>
                <c:formatCode>h:mm</c:formatCode>
                <c:ptCount val="18"/>
                <c:pt idx="0">
                  <c:v>2.0833333333333333E-3</c:v>
                </c:pt>
                <c:pt idx="1">
                  <c:v>4.1666666666666666E-3</c:v>
                </c:pt>
                <c:pt idx="2">
                  <c:v>6.2499999999999995E-3</c:v>
                </c:pt>
                <c:pt idx="3">
                  <c:v>8.3333333333333297E-3</c:v>
                </c:pt>
                <c:pt idx="4">
                  <c:v>1.0416666666666701E-2</c:v>
                </c:pt>
                <c:pt idx="5">
                  <c:v>1.2500000000000001E-2</c:v>
                </c:pt>
                <c:pt idx="6">
                  <c:v>1.4583333333333301E-2</c:v>
                </c:pt>
                <c:pt idx="7">
                  <c:v>1.6666666666666601E-2</c:v>
                </c:pt>
                <c:pt idx="8">
                  <c:v>1.8749999999999999E-2</c:v>
                </c:pt>
                <c:pt idx="9">
                  <c:v>2.0833333333333301E-2</c:v>
                </c:pt>
                <c:pt idx="10">
                  <c:v>2.2916666666666599E-2</c:v>
                </c:pt>
                <c:pt idx="11">
                  <c:v>2.5000000000000001E-2</c:v>
                </c:pt>
                <c:pt idx="12">
                  <c:v>2.70833333333333E-2</c:v>
                </c:pt>
                <c:pt idx="13">
                  <c:v>2.9166666666666601E-2</c:v>
                </c:pt>
                <c:pt idx="14">
                  <c:v>3.125E-2</c:v>
                </c:pt>
                <c:pt idx="15">
                  <c:v>3.3333333333333298E-2</c:v>
                </c:pt>
                <c:pt idx="16">
                  <c:v>3.5416666666666603E-2</c:v>
                </c:pt>
                <c:pt idx="17">
                  <c:v>3.7499999999999999E-2</c:v>
                </c:pt>
              </c:numCache>
            </c:numRef>
          </c:cat>
          <c:val>
            <c:numRef>
              <c:f>'Reporte Establecimientos'!$C$3:$C$20</c:f>
              <c:numCache>
                <c:formatCode>Estándar</c:formatCode>
                <c:ptCount val="1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13</c:v>
                </c:pt>
                <c:pt idx="7">
                  <c:v>16</c:v>
                </c:pt>
                <c:pt idx="8">
                  <c:v>17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24.5</c:v>
                </c:pt>
                <c:pt idx="14">
                  <c:v>25</c:v>
                </c:pt>
                <c:pt idx="15">
                  <c:v>27</c:v>
                </c:pt>
                <c:pt idx="16">
                  <c:v>27.5</c:v>
                </c:pt>
                <c:pt idx="17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36116864"/>
        <c:axId val="137175808"/>
      </c:lineChart>
      <c:catAx>
        <c:axId val="136116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Tiempo</a:t>
                </a:r>
              </a:p>
            </c:rich>
          </c:tx>
          <c:layout/>
          <c:overlay val="0"/>
        </c:title>
        <c:numFmt formatCode="h:mm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lang="es-EC"/>
            </a:pPr>
            <a:endParaRPr lang="es-ES"/>
          </a:p>
        </c:txPr>
        <c:crossAx val="137175808"/>
        <c:crosses val="autoZero"/>
        <c:auto val="1"/>
        <c:lblAlgn val="ctr"/>
        <c:lblOffset val="100"/>
        <c:noMultiLvlLbl val="0"/>
      </c:catAx>
      <c:valAx>
        <c:axId val="1371758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Transacciones</a:t>
                </a:r>
              </a:p>
            </c:rich>
          </c:tx>
          <c:layout/>
          <c:overlay val="0"/>
        </c:title>
        <c:numFmt formatCode="Estándar" sourceLinked="1"/>
        <c:majorTickMark val="out"/>
        <c:minorTickMark val="none"/>
        <c:tickLblPos val="nextTo"/>
        <c:txPr>
          <a:bodyPr/>
          <a:lstStyle/>
          <a:p>
            <a:pPr>
              <a:defRPr lang="es-EC"/>
            </a:pPr>
            <a:endParaRPr lang="es-ES"/>
          </a:p>
        </c:txPr>
        <c:crossAx val="136116864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487ED-ECA6-49E4-8531-FA5DAD87BD95}" type="datetimeFigureOut">
              <a:rPr lang="es-ES" smtClean="0"/>
              <a:t>15/07/2012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C440-542F-4C63-84C8-2498A3CAF2A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50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Buenas noches</a:t>
            </a:r>
          </a:p>
          <a:p>
            <a:r>
              <a:rPr lang="es-EC" dirty="0" smtClean="0"/>
              <a:t>Queremos agradecer la presencia de nuestro Director de Carrera, Ing. Mauricio Campana, quien a la vez es nuestro codirector de tesis.</a:t>
            </a:r>
          </a:p>
          <a:p>
            <a:r>
              <a:rPr lang="es-EC" dirty="0" smtClean="0"/>
              <a:t>A nuestro Director de Tesis, </a:t>
            </a:r>
            <a:r>
              <a:rPr lang="es-EC" dirty="0" err="1" smtClean="0"/>
              <a:t>Ing</a:t>
            </a:r>
            <a:r>
              <a:rPr lang="es-EC" dirty="0" smtClean="0"/>
              <a:t> </a:t>
            </a:r>
            <a:r>
              <a:rPr lang="es-EC" dirty="0" err="1" smtClean="0"/>
              <a:t>Andres</a:t>
            </a:r>
            <a:r>
              <a:rPr lang="es-EC" dirty="0" smtClean="0"/>
              <a:t> de la Torre y a nuestro Profesor Informante, Ing. Cristian </a:t>
            </a:r>
            <a:r>
              <a:rPr lang="es-EC" dirty="0" err="1" smtClean="0"/>
              <a:t>Bernis</a:t>
            </a:r>
            <a:r>
              <a:rPr lang="es-EC" dirty="0" smtClean="0"/>
              <a:t>.</a:t>
            </a:r>
          </a:p>
          <a:p>
            <a:r>
              <a:rPr lang="es-EC" dirty="0" smtClean="0"/>
              <a:t>A continuación, vamos a realizar la presentación de nuestro proyecto de tesis titulado....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382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1217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3. </a:t>
            </a:r>
            <a:r>
              <a:rPr lang="es-ES" dirty="0" err="1" smtClean="0"/>
              <a:t>Garabage</a:t>
            </a:r>
            <a:r>
              <a:rPr lang="es-ES" dirty="0" smtClean="0"/>
              <a:t> </a:t>
            </a:r>
            <a:r>
              <a:rPr lang="es-ES" dirty="0" err="1" smtClean="0"/>
              <a:t>collector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599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702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="1" dirty="0" smtClean="0"/>
              <a:t>ANSI SQL. </a:t>
            </a:r>
            <a:r>
              <a:rPr lang="es-EC" b="0" dirty="0" err="1" smtClean="0"/>
              <a:t>Estandar</a:t>
            </a:r>
            <a:r>
              <a:rPr lang="es-EC" b="0" dirty="0" smtClean="0"/>
              <a:t> del lenguaje SQL,</a:t>
            </a:r>
            <a:r>
              <a:rPr lang="es-EC" b="0" baseline="0" dirty="0" smtClean="0"/>
              <a:t> para todos los motores de bases de datos</a:t>
            </a:r>
          </a:p>
          <a:p>
            <a:r>
              <a:rPr lang="es-EC" b="1" baseline="0" dirty="0" smtClean="0"/>
              <a:t>T – SQL.</a:t>
            </a:r>
            <a:r>
              <a:rPr lang="es-EC" b="0" baseline="0" dirty="0" smtClean="0"/>
              <a:t> Extensión del lenguaje SQL, propiedad de </a:t>
            </a:r>
            <a:r>
              <a:rPr lang="es-EC" b="0" baseline="0" dirty="0" err="1" smtClean="0"/>
              <a:t>microsoft</a:t>
            </a:r>
            <a:r>
              <a:rPr lang="es-EC" b="0" baseline="0" dirty="0" smtClean="0"/>
              <a:t> y </a:t>
            </a:r>
            <a:r>
              <a:rPr lang="es-EC" b="0" baseline="0" dirty="0" err="1" smtClean="0"/>
              <a:t>sybase</a:t>
            </a:r>
            <a:r>
              <a:rPr lang="es-EC" b="0" baseline="0" dirty="0" smtClean="0"/>
              <a:t>, de esta forma vuelve  mas poderoso a SQL, agrega características de </a:t>
            </a:r>
            <a:r>
              <a:rPr lang="es-EC" b="0" baseline="0" dirty="0" err="1" smtClean="0"/>
              <a:t>transaccionalidad</a:t>
            </a:r>
            <a:r>
              <a:rPr lang="es-EC" b="0" baseline="0" dirty="0" smtClean="0"/>
              <a:t> como </a:t>
            </a:r>
            <a:r>
              <a:rPr lang="es-EC" b="0" baseline="0" dirty="0" err="1" smtClean="0"/>
              <a:t>delete</a:t>
            </a:r>
            <a:r>
              <a:rPr lang="es-EC" b="0" baseline="0" dirty="0" smtClean="0"/>
              <a:t>, </a:t>
            </a:r>
            <a:r>
              <a:rPr lang="es-EC" b="0" baseline="0" dirty="0" err="1" smtClean="0"/>
              <a:t>update</a:t>
            </a:r>
            <a:r>
              <a:rPr lang="es-EC" b="0" baseline="0" dirty="0" smtClean="0"/>
              <a:t>. Para control de flujos utiliza BEGIN, END, BREAK, CONTINUE, GOTO, IF, ELSE, RETURN, WAITFOR, WHILE. DECLARE </a:t>
            </a:r>
            <a:r>
              <a:rPr lang="es-EC" b="0" baseline="0" dirty="0" err="1" smtClean="0"/>
              <a:t>declaracion</a:t>
            </a:r>
            <a:r>
              <a:rPr lang="es-EC" b="0" baseline="0" dirty="0" smtClean="0"/>
              <a:t> de variables locales, SET para proveerles un valor.</a:t>
            </a:r>
            <a:endParaRPr lang="es-EC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7427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dirty="0" smtClean="0"/>
              <a:t>Se seleccionaron las transacciones</a:t>
            </a:r>
            <a:r>
              <a:rPr lang="es-ES" b="0" baseline="0" dirty="0" smtClean="0"/>
              <a:t> mas importantes, de estas se realizó un comparativo del proceso actual versus el anterior en una muestra de una hora.</a:t>
            </a:r>
            <a:endParaRPr lang="es-ES" b="0" dirty="0" smtClean="0"/>
          </a:p>
          <a:p>
            <a:r>
              <a:rPr lang="es-ES" b="1" dirty="0" smtClean="0"/>
              <a:t>Ingresar Trámite. </a:t>
            </a:r>
            <a:r>
              <a:rPr lang="es-ES" b="0" dirty="0" smtClean="0"/>
              <a:t>En una hora antes se</a:t>
            </a:r>
            <a:r>
              <a:rPr lang="es-ES" b="0" baseline="0" dirty="0" smtClean="0"/>
              <a:t> realizaba un estimado de 6 </a:t>
            </a:r>
            <a:r>
              <a:rPr lang="es-ES" b="0" baseline="0" dirty="0" err="1" smtClean="0"/>
              <a:t>trxs</a:t>
            </a:r>
            <a:r>
              <a:rPr lang="es-ES" b="0" baseline="0" dirty="0" smtClean="0"/>
              <a:t>, ahora en una hora se están realizando en promedio 30 </a:t>
            </a:r>
            <a:r>
              <a:rPr lang="es-ES" b="0" baseline="0" dirty="0" err="1" smtClean="0"/>
              <a:t>trxs</a:t>
            </a:r>
            <a:r>
              <a:rPr lang="es-ES" b="1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smtClean="0"/>
              <a:t>Realizar Inspección. </a:t>
            </a:r>
            <a:r>
              <a:rPr lang="es-ES" b="0" dirty="0" smtClean="0"/>
              <a:t>En una hora antes se</a:t>
            </a:r>
            <a:r>
              <a:rPr lang="es-ES" b="0" baseline="0" dirty="0" smtClean="0"/>
              <a:t> realizaba un estimado de 12 </a:t>
            </a:r>
            <a:r>
              <a:rPr lang="es-ES" b="0" baseline="0" dirty="0" err="1" smtClean="0"/>
              <a:t>trxs</a:t>
            </a:r>
            <a:r>
              <a:rPr lang="es-ES" b="0" baseline="0" dirty="0" smtClean="0"/>
              <a:t>, ahora en una hora se están realizando en promedio 35 </a:t>
            </a:r>
            <a:r>
              <a:rPr lang="es-ES" b="0" baseline="0" dirty="0" err="1" smtClean="0"/>
              <a:t>trxs</a:t>
            </a:r>
            <a:r>
              <a:rPr lang="es-ES" b="1" baseline="0" dirty="0" smtClean="0"/>
              <a:t>.</a:t>
            </a:r>
            <a:endParaRPr lang="es-E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smtClean="0"/>
              <a:t>Reportes General E. </a:t>
            </a:r>
            <a:r>
              <a:rPr lang="es-ES" b="0" dirty="0" smtClean="0"/>
              <a:t>En una hora antes se</a:t>
            </a:r>
            <a:r>
              <a:rPr lang="es-ES" b="0" baseline="0" dirty="0" smtClean="0"/>
              <a:t> realizaba un estimado de 2 </a:t>
            </a:r>
            <a:r>
              <a:rPr lang="es-ES" b="0" baseline="0" dirty="0" err="1" smtClean="0"/>
              <a:t>trxs</a:t>
            </a:r>
            <a:r>
              <a:rPr lang="es-ES" b="0" baseline="0" dirty="0" smtClean="0"/>
              <a:t>, ahora en una hora se están realizando en promedio 31 </a:t>
            </a:r>
            <a:r>
              <a:rPr lang="es-ES" b="0" baseline="0" dirty="0" err="1" smtClean="0"/>
              <a:t>trxs</a:t>
            </a:r>
            <a:r>
              <a:rPr lang="es-ES" b="1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baseline="0" dirty="0" smtClean="0"/>
              <a:t>Es importante señalar, que el </a:t>
            </a:r>
            <a:r>
              <a:rPr lang="es-ES" b="0" baseline="0" dirty="0" err="1" smtClean="0"/>
              <a:t>nùmero</a:t>
            </a:r>
            <a:r>
              <a:rPr lang="es-ES" b="0" baseline="0" dirty="0" smtClean="0"/>
              <a:t> alcanzado de </a:t>
            </a:r>
            <a:r>
              <a:rPr lang="es-ES" b="0" baseline="0" dirty="0" err="1" smtClean="0"/>
              <a:t>trxs</a:t>
            </a:r>
            <a:r>
              <a:rPr lang="es-ES" b="0" baseline="0" dirty="0" smtClean="0"/>
              <a:t> por el nuevo sistema en el lapso de una hora no es un limitante para el sistema, son las transacciones que en promedio generan los usuarios. </a:t>
            </a:r>
            <a:endParaRPr lang="es-ES" b="0" dirty="0" smtClean="0"/>
          </a:p>
          <a:p>
            <a:endParaRPr lang="es-ES" b="1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3692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 smtClean="0"/>
              <a:t>En esta prueba se validan los tiempos de respuesta por transacción</a:t>
            </a:r>
          </a:p>
          <a:p>
            <a:r>
              <a:rPr lang="es-ES" dirty="0" smtClean="0"/>
              <a:t>Actualmente 5 usuarios son los que utilizan el sistema, se realizó</a:t>
            </a:r>
            <a:r>
              <a:rPr lang="es-ES" baseline="0" dirty="0" smtClean="0"/>
              <a:t> una proyección de crecimiento estimada y se realizaron las pruebas con 10 usuarios concurrentes por el lapso de una hora.</a:t>
            </a:r>
          </a:p>
          <a:p>
            <a:r>
              <a:rPr lang="es-ES" baseline="0" dirty="0" smtClean="0"/>
              <a:t>En promedio para </a:t>
            </a:r>
            <a:r>
              <a:rPr lang="es-ES" b="1" baseline="0" dirty="0" smtClean="0"/>
              <a:t>Ingresar Trámite</a:t>
            </a:r>
            <a:r>
              <a:rPr lang="es-ES" b="0" baseline="0" dirty="0" smtClean="0"/>
              <a:t> se espera que sean 3 segundos el tiempo de respuesta aceptable.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En promedio para </a:t>
            </a:r>
            <a:r>
              <a:rPr lang="es-ES" b="1" baseline="0" dirty="0" smtClean="0"/>
              <a:t>Realizar Inspección</a:t>
            </a:r>
            <a:r>
              <a:rPr lang="es-ES" b="0" baseline="0" dirty="0" smtClean="0"/>
              <a:t> se espera que sean 3 segundos el tiempo de respuesta aceptable.</a:t>
            </a:r>
            <a:endParaRPr lang="es-E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 smtClean="0"/>
              <a:t>En promedio para </a:t>
            </a:r>
            <a:r>
              <a:rPr lang="es-ES" b="1" baseline="0" dirty="0" smtClean="0"/>
              <a:t>Reporte General E.</a:t>
            </a:r>
            <a:r>
              <a:rPr lang="es-ES" b="0" baseline="0" dirty="0" smtClean="0"/>
              <a:t> se espera que sean 4 segundos el tiempo de respuesta aceptable.</a:t>
            </a:r>
            <a:endParaRPr lang="es-ES" dirty="0" smtClean="0"/>
          </a:p>
          <a:p>
            <a:r>
              <a:rPr lang="es-ES" dirty="0" smtClean="0"/>
              <a:t>Los tiempos</a:t>
            </a:r>
            <a:r>
              <a:rPr lang="es-ES" baseline="0" dirty="0" smtClean="0"/>
              <a:t> de respuesta obtenidos son mucho menores a los esperados.</a:t>
            </a: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8969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2.</a:t>
            </a:r>
            <a:r>
              <a:rPr lang="es-EC" sz="1200" dirty="0" smtClean="0"/>
              <a:t> De esta manera se garantizó que el sistema cumpla con las necesidades de los usuarios finales.</a:t>
            </a:r>
          </a:p>
          <a:p>
            <a:r>
              <a:rPr lang="es-EC" dirty="0" smtClean="0"/>
              <a:t>3.</a:t>
            </a:r>
            <a:r>
              <a:rPr lang="es-EC" sz="1200" dirty="0" smtClean="0"/>
              <a:t> ya que los diagramas relacionados permitieron a los programadores entender de mejor manera las necesidades de los usuarios.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986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EC" sz="1200" dirty="0" smtClean="0"/>
              <a:t>De esta forma se agregó los siguientes beneficios a la institución: Simplicidad de Acceso desde cualquier parte del mundo, Mantener la Información centralizada y actualizada, Facilidad de actualización del aplicativo pues no requiere instalarse en cada equipo, Gran escalabilidad del mismo.</a:t>
            </a:r>
          </a:p>
          <a:p>
            <a:pPr marL="228600" indent="-228600">
              <a:buAutoNum type="arabicPeriod"/>
            </a:pPr>
            <a:r>
              <a:rPr lang="es-EC" sz="1200" dirty="0" smtClean="0"/>
              <a:t>lo cual reduce en gran medida el miedo a lo nuevo y evita el rechazo del sistema.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067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ClrTx/>
              <a:buFont typeface="Arial" pitchFamily="34" charset="0"/>
              <a:buNone/>
            </a:pPr>
            <a:r>
              <a:rPr lang="es-EC" sz="1200" dirty="0" smtClean="0"/>
              <a:t>1.-</a:t>
            </a:r>
            <a:r>
              <a:rPr lang="es-EC" sz="1200" baseline="0" dirty="0" smtClean="0"/>
              <a:t> </a:t>
            </a:r>
            <a:r>
              <a:rPr lang="es-EC" sz="1200" dirty="0" smtClean="0"/>
              <a:t>Al momento de implementar o realizar el desarrollo de un sistema, se debe incluir estándares de calidad en el diseño y en el desarrollo de software para que su arquitectura sea entendible y su código fuente legible, esto servirá a los desarrolladores al momento de realizar nuevas implementaciones en el sistema.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200" dirty="0" smtClean="0"/>
          </a:p>
          <a:p>
            <a:pPr algn="just">
              <a:buClrTx/>
              <a:buFont typeface="Arial" pitchFamily="34" charset="0"/>
              <a:buNone/>
            </a:pPr>
            <a:r>
              <a:rPr lang="es-EC" sz="1200" dirty="0" smtClean="0"/>
              <a:t>2.-</a:t>
            </a:r>
            <a:r>
              <a:rPr lang="es-EC" sz="1200" baseline="0" dirty="0" smtClean="0"/>
              <a:t> </a:t>
            </a:r>
            <a:r>
              <a:rPr lang="es-EC" sz="1200" dirty="0" smtClean="0"/>
              <a:t>Dado que ambos sistemas comparten información, y al usarse servicios web, estos son vulnerables a ataques de personas no autorizadas. Por lo que además de los controles de firewall actuales,</a:t>
            </a:r>
            <a:r>
              <a:rPr lang="es-EC" sz="1200" baseline="0" dirty="0" smtClean="0"/>
              <a:t> se </a:t>
            </a:r>
            <a:r>
              <a:rPr lang="es-EC" sz="1200" baseline="0" dirty="0" err="1" smtClean="0"/>
              <a:t>podrian</a:t>
            </a:r>
            <a:r>
              <a:rPr lang="es-EC" sz="1200" baseline="0" dirty="0" smtClean="0"/>
              <a:t> utilizar esquemas adicionales de seguridad como son verificación de dirección IP de invocación o encriptación de los datos. Así como será el encargado de realizar respaldos constantes de la información.</a:t>
            </a:r>
            <a:endParaRPr lang="es-EC" sz="1200" dirty="0" smtClean="0"/>
          </a:p>
          <a:p>
            <a:pPr algn="just">
              <a:buClrTx/>
              <a:buFont typeface="Arial" pitchFamily="34" charset="0"/>
              <a:buChar char="•"/>
            </a:pPr>
            <a:endParaRPr lang="es-EC" sz="1200" dirty="0" smtClean="0"/>
          </a:p>
          <a:p>
            <a:pPr algn="just">
              <a:buClrTx/>
              <a:buFont typeface="Arial" pitchFamily="34" charset="0"/>
              <a:buNone/>
            </a:pPr>
            <a:r>
              <a:rPr lang="es-EC" sz="1200" dirty="0" smtClean="0"/>
              <a:t>3.-</a:t>
            </a:r>
            <a:r>
              <a:rPr lang="es-EC" sz="1200" baseline="0" dirty="0" smtClean="0"/>
              <a:t> </a:t>
            </a:r>
            <a:r>
              <a:rPr lang="es-EC" sz="1200" dirty="0" smtClean="0"/>
              <a:t>Esto debido a que dicho usuario estará a cargo de la creación de nuevos usuarios, asignación</a:t>
            </a:r>
            <a:r>
              <a:rPr lang="es-EC" sz="1200" baseline="0" dirty="0" smtClean="0"/>
              <a:t> de perfiles y demás </a:t>
            </a:r>
            <a:r>
              <a:rPr lang="es-EC" sz="1200" baseline="0" dirty="0" err="1" smtClean="0"/>
              <a:t>parametrizaciones</a:t>
            </a:r>
            <a:r>
              <a:rPr lang="es-EC" sz="1200" baseline="0" dirty="0" smtClean="0"/>
              <a:t> que se requieran</a:t>
            </a:r>
            <a:r>
              <a:rPr lang="es-EC" sz="1200" dirty="0" smtClean="0"/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196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Detallar brevemente el contenido</a:t>
            </a:r>
            <a:r>
              <a:rPr lang="es-ES" baseline="0" dirty="0" smtClean="0"/>
              <a:t> de cada </a:t>
            </a:r>
            <a:r>
              <a:rPr lang="es-ES" baseline="0" dirty="0" err="1" smtClean="0"/>
              <a:t>item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755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1.-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cuanto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competencia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realizar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dicho</a:t>
            </a:r>
            <a:r>
              <a:rPr lang="en-US" baseline="0" dirty="0" smtClean="0"/>
              <a:t> control le </a:t>
            </a:r>
            <a:r>
              <a:rPr lang="en-US" baseline="0" dirty="0" err="1" smtClean="0"/>
              <a:t>fue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entregado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Ministerio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Turismo</a:t>
            </a:r>
            <a:r>
              <a:rPr lang="en-US" baseline="0" dirty="0" smtClean="0"/>
              <a:t> en el a</a:t>
            </a:r>
            <a:r>
              <a:rPr lang="es-ES" baseline="0" dirty="0" err="1" smtClean="0"/>
              <a:t>ño</a:t>
            </a:r>
            <a:r>
              <a:rPr lang="es-ES" baseline="0" dirty="0" smtClean="0"/>
              <a:t> 2008</a:t>
            </a:r>
          </a:p>
          <a:p>
            <a:endParaRPr lang="es-ES" baseline="0" dirty="0" smtClean="0"/>
          </a:p>
          <a:p>
            <a:r>
              <a:rPr lang="es-ES" baseline="0" dirty="0" smtClean="0"/>
              <a:t>2.- Para ello participa en ferias de turismo tanto dentro como fuera del </a:t>
            </a:r>
            <a:r>
              <a:rPr lang="es-ES" baseline="0" dirty="0" err="1" smtClean="0"/>
              <a:t>pais</a:t>
            </a:r>
            <a:r>
              <a:rPr lang="es-ES" baseline="0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3.- </a:t>
            </a:r>
            <a:r>
              <a:rPr lang="es-ES" sz="1200" dirty="0" smtClean="0"/>
              <a:t>Ya que su presupuesto de funcionamiento depende en gran medida del rubro que pagan los establecimientos turísticos para obtener su licencia de funcionamiento. Cuando nos referimos a catastro</a:t>
            </a:r>
            <a:r>
              <a:rPr lang="es-ES" sz="1200" baseline="0" dirty="0" smtClean="0"/>
              <a:t> turístico, hablamos de todos aquellos establecimientos que realizan alguna actividad catalogada como turística, como son restaurantes, hoteles, bares, etc.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4.- </a:t>
            </a:r>
            <a:r>
              <a:rPr lang="es-EC" sz="1200" dirty="0" smtClean="0"/>
              <a:t>Esto, con el fin de garantizar la calidad de los productos ofertados por los</a:t>
            </a:r>
            <a:r>
              <a:rPr lang="es-EC" sz="1200" baseline="0" dirty="0" smtClean="0"/>
              <a:t> establecimientos ya la vez velar por la</a:t>
            </a:r>
            <a:r>
              <a:rPr lang="es-EC" sz="1200" dirty="0" smtClean="0"/>
              <a:t> seguridad y el bienestar de los turistas de la ciudad de Quito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559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1.-</a:t>
            </a:r>
            <a:r>
              <a:rPr lang="en-US" baseline="0" dirty="0" smtClean="0"/>
              <a:t> </a:t>
            </a:r>
            <a:r>
              <a:rPr lang="es-ES" baseline="0" noProof="0" dirty="0" smtClean="0"/>
              <a:t>Entre ellas, el que el sistema actual no contempla el registro de inspecciones ni tampoco de las emisiones y pagos por licencia anual de funcionamiento de los establecimientos turísticos.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3.- </a:t>
            </a:r>
            <a:r>
              <a:rPr lang="en-US" baseline="0" noProof="0" dirty="0" err="1" smtClean="0"/>
              <a:t>Esto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implica</a:t>
            </a:r>
            <a:r>
              <a:rPr lang="en-US" baseline="0" noProof="0" dirty="0" smtClean="0"/>
              <a:t> un mayor </a:t>
            </a:r>
            <a:r>
              <a:rPr lang="en-US" baseline="0" noProof="0" dirty="0" err="1" smtClean="0"/>
              <a:t>coste</a:t>
            </a:r>
            <a:r>
              <a:rPr lang="en-US" baseline="0" noProof="0" dirty="0" smtClean="0"/>
              <a:t> al </a:t>
            </a:r>
            <a:r>
              <a:rPr lang="en-US" baseline="0" noProof="0" dirty="0" err="1" smtClean="0"/>
              <a:t>tener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que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emplear</a:t>
            </a:r>
            <a:r>
              <a:rPr lang="en-US" baseline="0" noProof="0" dirty="0" smtClean="0"/>
              <a:t> mas </a:t>
            </a:r>
            <a:r>
              <a:rPr lang="en-US" baseline="0" noProof="0" dirty="0" err="1" smtClean="0"/>
              <a:t>recursos</a:t>
            </a:r>
            <a:r>
              <a:rPr lang="en-US" baseline="0" noProof="0" dirty="0" smtClean="0"/>
              <a:t> y </a:t>
            </a:r>
            <a:r>
              <a:rPr lang="en-US" baseline="0" noProof="0" dirty="0" err="1" smtClean="0"/>
              <a:t>tiempo</a:t>
            </a:r>
            <a:r>
              <a:rPr lang="en-US" baseline="0" noProof="0" dirty="0" smtClean="0"/>
              <a:t> de lo </a:t>
            </a:r>
            <a:r>
              <a:rPr lang="en-US" baseline="0" noProof="0" dirty="0" err="1" smtClean="0"/>
              <a:t>necesario</a:t>
            </a:r>
            <a:r>
              <a:rPr lang="en-US" baseline="0" noProof="0" dirty="0" smtClean="0"/>
              <a:t>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4.- Lo </a:t>
            </a:r>
            <a:r>
              <a:rPr lang="en-US" baseline="0" noProof="0" dirty="0" err="1" smtClean="0"/>
              <a:t>cual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como</a:t>
            </a:r>
            <a:r>
              <a:rPr lang="en-US" baseline="0" noProof="0" dirty="0" smtClean="0"/>
              <a:t> se </a:t>
            </a:r>
            <a:r>
              <a:rPr lang="en-US" baseline="0" noProof="0" dirty="0" err="1" smtClean="0"/>
              <a:t>indicó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anteriormente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repercute</a:t>
            </a:r>
            <a:r>
              <a:rPr lang="en-US" baseline="0" noProof="0" dirty="0" smtClean="0"/>
              <a:t> en el </a:t>
            </a:r>
            <a:r>
              <a:rPr lang="en-US" baseline="0" noProof="0" dirty="0" err="1" smtClean="0"/>
              <a:t>presupuesto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anual</a:t>
            </a:r>
            <a:r>
              <a:rPr lang="en-US" baseline="0" noProof="0" dirty="0" smtClean="0"/>
              <a:t> de la </a:t>
            </a:r>
            <a:r>
              <a:rPr lang="en-US" baseline="0" noProof="0" dirty="0" err="1" smtClean="0"/>
              <a:t>entidad</a:t>
            </a:r>
            <a:r>
              <a:rPr lang="en-US" baseline="0" noProof="0" dirty="0" smtClean="0"/>
              <a:t>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5.- Dado </a:t>
            </a:r>
            <a:r>
              <a:rPr lang="en-US" baseline="0" noProof="0" dirty="0" err="1" smtClean="0"/>
              <a:t>que</a:t>
            </a:r>
            <a:r>
              <a:rPr lang="en-US" baseline="0" noProof="0" dirty="0" smtClean="0"/>
              <a:t> no </a:t>
            </a:r>
            <a:r>
              <a:rPr lang="en-US" baseline="0" noProof="0" dirty="0" err="1" smtClean="0"/>
              <a:t>existen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controles</a:t>
            </a:r>
            <a:r>
              <a:rPr lang="en-US" baseline="0" noProof="0" dirty="0" smtClean="0"/>
              <a:t> y </a:t>
            </a:r>
            <a:r>
              <a:rPr lang="en-US" baseline="0" noProof="0" dirty="0" err="1" smtClean="0"/>
              <a:t>que</a:t>
            </a:r>
            <a:r>
              <a:rPr lang="en-US" baseline="0" noProof="0" dirty="0" smtClean="0"/>
              <a:t> la </a:t>
            </a:r>
            <a:r>
              <a:rPr lang="en-US" baseline="0" noProof="0" dirty="0" err="1" smtClean="0"/>
              <a:t>información</a:t>
            </a:r>
            <a:r>
              <a:rPr lang="en-US" baseline="0" noProof="0" dirty="0" smtClean="0"/>
              <a:t> se la </a:t>
            </a:r>
            <a:r>
              <a:rPr lang="en-US" baseline="0" noProof="0" dirty="0" err="1" smtClean="0"/>
              <a:t>lleva</a:t>
            </a:r>
            <a:r>
              <a:rPr lang="en-US" baseline="0" noProof="0" dirty="0" smtClean="0"/>
              <a:t> en </a:t>
            </a:r>
            <a:r>
              <a:rPr lang="en-US" baseline="0" noProof="0" dirty="0" err="1" smtClean="0"/>
              <a:t>documentos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fácilmente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modificables</a:t>
            </a:r>
            <a:r>
              <a:rPr lang="en-US" baseline="0" noProof="0" dirty="0" smtClean="0"/>
              <a:t>.</a:t>
            </a:r>
          </a:p>
          <a:p>
            <a:endParaRPr lang="en-US" noProof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47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1.- </a:t>
            </a:r>
            <a:r>
              <a:rPr lang="es-EC" sz="1200" dirty="0" smtClean="0"/>
              <a:t>El registro básico de cada establecimiento se lo realiza automáticamente en línea a través de un servicio web</a:t>
            </a:r>
          </a:p>
          <a:p>
            <a:endParaRPr lang="es-EC" sz="1200" dirty="0" smtClean="0"/>
          </a:p>
          <a:p>
            <a:r>
              <a:rPr lang="es-EC" sz="1200" dirty="0" smtClean="0"/>
              <a:t>2.-</a:t>
            </a:r>
            <a:r>
              <a:rPr lang="es-EC" sz="1200" baseline="0" dirty="0" smtClean="0"/>
              <a:t> Se puede obtener en segundos </a:t>
            </a:r>
            <a:r>
              <a:rPr lang="es-EC" sz="1200" dirty="0" smtClean="0"/>
              <a:t>el informe de control de las inspecciones realizadas sobre los establecimientos turísticos, validando fallos comunes y con posibilidad de darle</a:t>
            </a:r>
            <a:r>
              <a:rPr lang="es-EC" sz="1200" baseline="0" dirty="0" smtClean="0"/>
              <a:t> el seguimiento correspondiente.</a:t>
            </a:r>
            <a:endParaRPr lang="es-EC" sz="1200" dirty="0" smtClean="0"/>
          </a:p>
          <a:p>
            <a:endParaRPr lang="es-EC" sz="1200" dirty="0" smtClean="0"/>
          </a:p>
          <a:p>
            <a:r>
              <a:rPr lang="es-ES" dirty="0" smtClean="0"/>
              <a:t>3.-</a:t>
            </a:r>
            <a:r>
              <a:rPr lang="es-ES" baseline="0" dirty="0" smtClean="0"/>
              <a:t> </a:t>
            </a:r>
            <a:r>
              <a:rPr lang="es-EC" sz="1200" dirty="0" smtClean="0"/>
              <a:t>La generación de los reportes se realiza con información integra de forma automática a través del sistema, de manera consolidada o específica. </a:t>
            </a:r>
          </a:p>
          <a:p>
            <a:endParaRPr lang="es-EC" sz="1200" dirty="0" smtClean="0"/>
          </a:p>
          <a:p>
            <a:r>
              <a:rPr lang="es-EC" sz="1200" dirty="0" smtClean="0"/>
              <a:t>4.-</a:t>
            </a:r>
            <a:r>
              <a:rPr lang="es-EC" sz="1200" baseline="0" dirty="0" smtClean="0"/>
              <a:t> De esta manera se garantiza el poder controlar los cambios de información.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65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3. los requerimientos funcionales y no </a:t>
            </a:r>
            <a:r>
              <a:rPr lang="es-EC" dirty="0" err="1" smtClean="0"/>
              <a:t>funcinales</a:t>
            </a:r>
            <a:r>
              <a:rPr lang="es-EC" dirty="0" smtClean="0"/>
              <a:t>(diseño, tiempos de respuesta, facilidad de uso y plataformas)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351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1.-</a:t>
            </a:r>
            <a:r>
              <a:rPr lang="es-MX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Metodologías Tradicionales, poseen una orientación al control de los procesos, el establecimiento riguroso de las actividades a desarrollar, así como de las herramientas a utilizar y notaciones que se usarán. Entre las principales metodologías tradicionales existen RUP y MSF</a:t>
            </a:r>
            <a:r>
              <a:rPr lang="es-EC" sz="1200" dirty="0" smtClean="0"/>
              <a:t>. 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Metodologías Ligeras o Agiles, orientación principal es la interacción con el cliente y el desarrollo incremental del software, elaborando versiones parcialmente funcionales del sistema en intervalos cortos de tiempo, para que al cliente pueda evaluarlos y sugerir cambios en el producto según se va desarrollando. Entre las más destacadas se pueden mencionar a XP y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Scrum</a:t>
            </a:r>
            <a:endParaRPr lang="es-EC" sz="1200" dirty="0" smtClean="0"/>
          </a:p>
          <a:p>
            <a:endParaRPr lang="es-MX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2.-</a:t>
            </a:r>
            <a:r>
              <a:rPr lang="es-MX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dirty="0" smtClean="0"/>
              <a:t>Se realizó una evaluación de las posibles metodologías de desarrollo software a utilizar basándose</a:t>
            </a:r>
            <a:r>
              <a:rPr lang="es-EC" sz="1200" baseline="0" dirty="0" smtClean="0"/>
              <a:t> en los siguientes criterios: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Adaptación a la naturaleza del software a desarrollar, Adaptación a la tecnología para la cual se desarrollará el software, Basado en normas y estándares prestablecidos, Comunicación entre los integrantes del grupo de trabajo y con el cliente, Control de la calidad del producto y los entregables, Permite el uso de Herramientas CASE y Nivel de conocimiento de los desarrolladores de la metodología</a:t>
            </a:r>
            <a:r>
              <a:rPr lang="es-EC" sz="1200" dirty="0" smtClean="0"/>
              <a:t>.</a:t>
            </a:r>
          </a:p>
          <a:p>
            <a:endParaRPr lang="es-EC" sz="1200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958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1.- El ciclo de vida del software del RUP se descompone en cuatro fases secuenciales (Inicio,</a:t>
            </a:r>
            <a:r>
              <a:rPr lang="es-MX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Elaboración, Construcción y Transición)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2.-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s-E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iterativa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incremental se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muestra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grafica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EJEMPLO,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mayor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definicion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requerimientos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ño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sin embargo si se toman ciertas consideraciones futuras de implementación y pruebas. En la siguiente iteración y de acuerdo al avance del proyecto, el esfuerzo se reduce en la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ingenieria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negocio,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concentrandose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especialmente en el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analisis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diseño y dando un poco más de importancia a la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definicion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esquema de pruebas y despliegue y en la siguiente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iteracion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mayor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esfucerzo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concentra en las pruebas e implantación.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MX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958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1.-</a:t>
            </a:r>
            <a:r>
              <a:rPr lang="es-MX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Permite diagramar o graficar desde el análisis con los casos de uso, el diseño con los diagramas de clases hasta la implementación y configuración con los diagramas de despliegue.</a:t>
            </a:r>
          </a:p>
          <a:p>
            <a:endParaRPr lang="es-MX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5C440-542F-4C63-84C8-2498A3CAF2A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095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D42ADE-BF4D-4CBF-9CDC-8A55A6775EE7}" type="datetimeFigureOut">
              <a:rPr lang="es-EC" smtClean="0"/>
              <a:t>15/07/2012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F3D38D-BC4C-4C18-BA59-D87FECD270EF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0.xml"/><Relationship Id="rId3" Type="http://schemas.openxmlformats.org/officeDocument/2006/relationships/image" Target="../media/image4.jpeg"/><Relationship Id="rId7" Type="http://schemas.openxmlformats.org/officeDocument/2006/relationships/slide" Target="slide8.xml"/><Relationship Id="rId12" Type="http://schemas.openxmlformats.org/officeDocument/2006/relationships/slide" Target="slide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33.xml"/><Relationship Id="rId5" Type="http://schemas.openxmlformats.org/officeDocument/2006/relationships/slide" Target="slide4.xml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slide" Target="slide36.xml"/><Relationship Id="rId3" Type="http://schemas.openxmlformats.org/officeDocument/2006/relationships/slide" Target="slide4.xml"/><Relationship Id="rId7" Type="http://schemas.openxmlformats.org/officeDocument/2006/relationships/image" Target="../media/image2.png"/><Relationship Id="rId12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6.xml"/><Relationship Id="rId5" Type="http://schemas.openxmlformats.org/officeDocument/2006/relationships/slide" Target="slide8.xml"/><Relationship Id="rId10" Type="http://schemas.openxmlformats.org/officeDocument/2006/relationships/slide" Target="slide21.xml"/><Relationship Id="rId4" Type="http://schemas.openxmlformats.org/officeDocument/2006/relationships/image" Target="../media/image3.png"/><Relationship Id="rId9" Type="http://schemas.openxmlformats.org/officeDocument/2006/relationships/image" Target="../media/image5.jpeg"/><Relationship Id="rId14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0.xml"/><Relationship Id="rId3" Type="http://schemas.openxmlformats.org/officeDocument/2006/relationships/image" Target="../media/image4.jpeg"/><Relationship Id="rId7" Type="http://schemas.openxmlformats.org/officeDocument/2006/relationships/slide" Target="slide8.xml"/><Relationship Id="rId12" Type="http://schemas.openxmlformats.org/officeDocument/2006/relationships/slide" Target="slide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33.xml"/><Relationship Id="rId5" Type="http://schemas.openxmlformats.org/officeDocument/2006/relationships/slide" Target="slide4.xml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0.xml"/><Relationship Id="rId3" Type="http://schemas.openxmlformats.org/officeDocument/2006/relationships/image" Target="../media/image4.jpeg"/><Relationship Id="rId7" Type="http://schemas.openxmlformats.org/officeDocument/2006/relationships/slide" Target="slide8.xml"/><Relationship Id="rId12" Type="http://schemas.openxmlformats.org/officeDocument/2006/relationships/slide" Target="slide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33.xml"/><Relationship Id="rId5" Type="http://schemas.openxmlformats.org/officeDocument/2006/relationships/slide" Target="slide4.xml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0.xml"/><Relationship Id="rId3" Type="http://schemas.openxmlformats.org/officeDocument/2006/relationships/image" Target="../media/image4.jpeg"/><Relationship Id="rId7" Type="http://schemas.openxmlformats.org/officeDocument/2006/relationships/slide" Target="slide8.xml"/><Relationship Id="rId12" Type="http://schemas.openxmlformats.org/officeDocument/2006/relationships/slide" Target="slide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33.xml"/><Relationship Id="rId5" Type="http://schemas.openxmlformats.org/officeDocument/2006/relationships/slide" Target="slide4.xml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0.xml"/><Relationship Id="rId3" Type="http://schemas.openxmlformats.org/officeDocument/2006/relationships/image" Target="../media/image4.jpeg"/><Relationship Id="rId7" Type="http://schemas.openxmlformats.org/officeDocument/2006/relationships/slide" Target="slide8.xml"/><Relationship Id="rId12" Type="http://schemas.openxmlformats.org/officeDocument/2006/relationships/slide" Target="slide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33.xml"/><Relationship Id="rId5" Type="http://schemas.openxmlformats.org/officeDocument/2006/relationships/slide" Target="slide4.xml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0.xml"/><Relationship Id="rId3" Type="http://schemas.openxmlformats.org/officeDocument/2006/relationships/image" Target="../media/image4.jpeg"/><Relationship Id="rId7" Type="http://schemas.openxmlformats.org/officeDocument/2006/relationships/slide" Target="slide8.xml"/><Relationship Id="rId12" Type="http://schemas.openxmlformats.org/officeDocument/2006/relationships/slide" Target="slide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33.xml"/><Relationship Id="rId5" Type="http://schemas.openxmlformats.org/officeDocument/2006/relationships/slide" Target="slide4.xml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0.xml"/><Relationship Id="rId3" Type="http://schemas.openxmlformats.org/officeDocument/2006/relationships/image" Target="../media/image4.jpeg"/><Relationship Id="rId7" Type="http://schemas.openxmlformats.org/officeDocument/2006/relationships/slide" Target="slide8.xml"/><Relationship Id="rId12" Type="http://schemas.openxmlformats.org/officeDocument/2006/relationships/slide" Target="slide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33.xml"/><Relationship Id="rId5" Type="http://schemas.openxmlformats.org/officeDocument/2006/relationships/slide" Target="slide4.xml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30.xml"/><Relationship Id="rId3" Type="http://schemas.openxmlformats.org/officeDocument/2006/relationships/image" Target="../media/image4.jpeg"/><Relationship Id="rId7" Type="http://schemas.openxmlformats.org/officeDocument/2006/relationships/slide" Target="slide8.xml"/><Relationship Id="rId12" Type="http://schemas.openxmlformats.org/officeDocument/2006/relationships/slide" Target="slide3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33.xml"/><Relationship Id="rId5" Type="http://schemas.openxmlformats.org/officeDocument/2006/relationships/slide" Target="slide4.xml"/><Relationship Id="rId10" Type="http://schemas.openxmlformats.org/officeDocument/2006/relationships/slide" Target="slide26.xml"/><Relationship Id="rId4" Type="http://schemas.openxmlformats.org/officeDocument/2006/relationships/image" Target="../media/image5.jpeg"/><Relationship Id="rId9" Type="http://schemas.openxmlformats.org/officeDocument/2006/relationships/slide" Target="slide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3794" y="3284984"/>
            <a:ext cx="6266558" cy="882119"/>
          </a:xfrm>
        </p:spPr>
        <p:txBody>
          <a:bodyPr>
            <a:noAutofit/>
          </a:bodyPr>
          <a:lstStyle/>
          <a:p>
            <a:pPr algn="ctr"/>
            <a:r>
              <a:rPr lang="es-EC" sz="2000" b="1" dirty="0" smtClean="0"/>
              <a:t>ANÁLISIS, DISEÑO E IMPLEMENTACIÓN DE UN SISTEMA DE CONTROL DEL CATASTRO TURÍSTICO PARA LA EMPRESA PÚBLICA METROPOLITANA DE GESTIÓN DEL DESTINO TURÍSTICO DE LA CIUDAD DE QUITO</a:t>
            </a:r>
            <a:endParaRPr lang="es-EC" sz="2000" b="1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339552" y="5216996"/>
            <a:ext cx="6400800" cy="660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C" sz="1400" dirty="0" smtClean="0"/>
              <a:t>REALIZADO POR: 	Marco Roberto Salazar Cepeda</a:t>
            </a:r>
          </a:p>
          <a:p>
            <a:pPr algn="l"/>
            <a:r>
              <a:rPr lang="es-EC" sz="1400" dirty="0"/>
              <a:t>	</a:t>
            </a:r>
            <a:r>
              <a:rPr lang="es-EC" sz="1400" dirty="0" smtClean="0"/>
              <a:t>	Daniel Esteban Vallejo Prieto</a:t>
            </a:r>
            <a:endParaRPr lang="es-EC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21" y="1484784"/>
            <a:ext cx="35337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64" y="188640"/>
            <a:ext cx="11715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3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Objetivos Específicos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Desarrollar los módulos del sistema en base a los requerimientos y diseño planteados, y realizar las pruebas correspondientes para verificar que el aplicativo cumpla con la funcionalidad definida.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23495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s-EC" cap="small" dirty="0" smtClean="0"/>
              <a:t>Agenda</a:t>
            </a:r>
            <a:endParaRPr lang="es-EC" cap="small" dirty="0"/>
          </a:p>
        </p:txBody>
      </p:sp>
      <p:sp>
        <p:nvSpPr>
          <p:cNvPr id="41" name="40 Rectángulo"/>
          <p:cNvSpPr/>
          <p:nvPr/>
        </p:nvSpPr>
        <p:spPr>
          <a:xfrm>
            <a:off x="1412925" y="689769"/>
            <a:ext cx="251100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5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1979712" y="784419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INTRODUCCIÓN</a:t>
            </a:r>
            <a:endParaRPr lang="es-EC" sz="1500" b="1" dirty="0"/>
          </a:p>
        </p:txBody>
      </p:sp>
      <p:sp>
        <p:nvSpPr>
          <p:cNvPr id="47" name="46 Rectángulo"/>
          <p:cNvSpPr/>
          <p:nvPr/>
        </p:nvSpPr>
        <p:spPr>
          <a:xfrm>
            <a:off x="1412924" y="1484784"/>
            <a:ext cx="2511004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4" y="148478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1979712" y="157943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OBJETIVOS</a:t>
            </a:r>
            <a:endParaRPr lang="es-EC" sz="1500" b="1" dirty="0"/>
          </a:p>
        </p:txBody>
      </p:sp>
      <p:sp>
        <p:nvSpPr>
          <p:cNvPr id="50" name="49 Rectángulo"/>
          <p:cNvSpPr/>
          <p:nvPr/>
        </p:nvSpPr>
        <p:spPr>
          <a:xfrm>
            <a:off x="1411186" y="2276872"/>
            <a:ext cx="2512742" cy="5586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6" y="227687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1977973" y="2371522"/>
            <a:ext cx="1945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</a:t>
            </a:r>
            <a:endParaRPr lang="es-EC" sz="1500" b="1" dirty="0"/>
          </a:p>
        </p:txBody>
      </p:sp>
      <p:sp>
        <p:nvSpPr>
          <p:cNvPr id="53" name="52 Rectángulo"/>
          <p:cNvSpPr/>
          <p:nvPr/>
        </p:nvSpPr>
        <p:spPr>
          <a:xfrm>
            <a:off x="1411185" y="3068960"/>
            <a:ext cx="251274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5" y="3068960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54 CuadroTexto"/>
          <p:cNvSpPr txBox="1"/>
          <p:nvPr/>
        </p:nvSpPr>
        <p:spPr>
          <a:xfrm>
            <a:off x="1977972" y="3163610"/>
            <a:ext cx="194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HERRAMIENTAS</a:t>
            </a:r>
            <a:endParaRPr lang="es-EC" sz="1500" b="1" dirty="0"/>
          </a:p>
        </p:txBody>
      </p:sp>
      <p:sp>
        <p:nvSpPr>
          <p:cNvPr id="56" name="55 Rectángulo"/>
          <p:cNvSpPr/>
          <p:nvPr/>
        </p:nvSpPr>
        <p:spPr>
          <a:xfrm>
            <a:off x="5220072" y="689769"/>
            <a:ext cx="2592288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5786859" y="784419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IMPLEMENTACIÓN</a:t>
            </a:r>
            <a:endParaRPr lang="es-EC" sz="1500" b="1" dirty="0"/>
          </a:p>
        </p:txBody>
      </p:sp>
      <p:sp>
        <p:nvSpPr>
          <p:cNvPr id="59" name="58 Rectángulo"/>
          <p:cNvSpPr/>
          <p:nvPr/>
        </p:nvSpPr>
        <p:spPr>
          <a:xfrm>
            <a:off x="5220071" y="2294304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29430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60 CuadroTexto"/>
          <p:cNvSpPr txBox="1"/>
          <p:nvPr/>
        </p:nvSpPr>
        <p:spPr>
          <a:xfrm>
            <a:off x="5786858" y="2388954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CONCLUSIONES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5218333" y="3086392"/>
            <a:ext cx="2594026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3" y="308639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63 CuadroTexto"/>
          <p:cNvSpPr txBox="1"/>
          <p:nvPr/>
        </p:nvSpPr>
        <p:spPr>
          <a:xfrm>
            <a:off x="5785120" y="3181042"/>
            <a:ext cx="2027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RECOMENDACIONES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5220072" y="1502216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2216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66 CuadroTexto"/>
          <p:cNvSpPr txBox="1"/>
          <p:nvPr/>
        </p:nvSpPr>
        <p:spPr>
          <a:xfrm>
            <a:off x="5786859" y="1596866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RESULTADOS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9801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Las metodologías para el desarrollo de software se pueden clasificar en dos grupos importantes: </a:t>
            </a:r>
          </a:p>
          <a:p>
            <a:pPr lvl="1" algn="just">
              <a:buClrTx/>
              <a:buFont typeface="Wingdings" pitchFamily="2" charset="2"/>
              <a:buChar char="ü"/>
            </a:pPr>
            <a:r>
              <a:rPr lang="es-EC" sz="1500" dirty="0" smtClean="0"/>
              <a:t>Metodologías Tradicionales (Ej. </a:t>
            </a:r>
            <a:r>
              <a:rPr lang="es-EC" sz="1500" dirty="0"/>
              <a:t>RUP, MSF y CMMI).</a:t>
            </a:r>
          </a:p>
          <a:p>
            <a:pPr lvl="1" algn="just">
              <a:buClrTx/>
              <a:buFont typeface="Wingdings" pitchFamily="2" charset="2"/>
              <a:buChar char="ü"/>
            </a:pPr>
            <a:r>
              <a:rPr lang="es-EC" sz="1500" dirty="0"/>
              <a:t>Metodologías Ágiles o </a:t>
            </a:r>
            <a:r>
              <a:rPr lang="es-EC" sz="1500" dirty="0" smtClean="0"/>
              <a:t>Ligeras</a:t>
            </a:r>
            <a:r>
              <a:rPr lang="es-EC" sz="1500" dirty="0"/>
              <a:t> (Ej. XP, </a:t>
            </a:r>
            <a:r>
              <a:rPr lang="es-EC" sz="1500" dirty="0" err="1"/>
              <a:t>Scrum</a:t>
            </a:r>
            <a:r>
              <a:rPr lang="es-EC" sz="1500" dirty="0"/>
              <a:t>, MSF Agile, AUP y </a:t>
            </a:r>
            <a:r>
              <a:rPr lang="es-EC" sz="1500" dirty="0" err="1"/>
              <a:t>Crystal</a:t>
            </a:r>
            <a:r>
              <a:rPr lang="es-EC" sz="1500" dirty="0"/>
              <a:t> Clear).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n-US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Al </a:t>
            </a:r>
            <a:r>
              <a:rPr lang="es-EC" sz="1500" dirty="0"/>
              <a:t>realizar una evaluación entre </a:t>
            </a:r>
            <a:r>
              <a:rPr lang="es-EC" sz="1500" dirty="0" smtClean="0"/>
              <a:t>RUP (Proceso Unificado de </a:t>
            </a:r>
            <a:r>
              <a:rPr lang="es-EC" sz="1500" dirty="0" err="1" smtClean="0"/>
              <a:t>Rational</a:t>
            </a:r>
            <a:r>
              <a:rPr lang="es-EC" sz="1500" dirty="0" smtClean="0"/>
              <a:t>) </a:t>
            </a:r>
            <a:r>
              <a:rPr lang="es-EC" sz="1500" dirty="0"/>
              <a:t>y XP </a:t>
            </a:r>
            <a:r>
              <a:rPr lang="es-EC" sz="1500" dirty="0" smtClean="0"/>
              <a:t>(Programación Extrema), </a:t>
            </a:r>
            <a:r>
              <a:rPr lang="es-EC" sz="1500" dirty="0"/>
              <a:t>para el presente proyecto, se determinó que RUP se acoplaba de mejor manera por las siguientes razones: </a:t>
            </a:r>
          </a:p>
          <a:p>
            <a:pPr lvl="1" algn="just">
              <a:buClrTx/>
              <a:buFont typeface="Wingdings" pitchFamily="2" charset="2"/>
              <a:buChar char="ü"/>
            </a:pPr>
            <a:r>
              <a:rPr lang="es-EC" sz="1500" dirty="0" smtClean="0"/>
              <a:t> </a:t>
            </a:r>
            <a:r>
              <a:rPr lang="es-EC" sz="1500" dirty="0"/>
              <a:t>Basado en normas y estándares.</a:t>
            </a:r>
          </a:p>
          <a:p>
            <a:pPr lvl="1" algn="just">
              <a:buClrTx/>
              <a:buFont typeface="Wingdings" pitchFamily="2" charset="2"/>
              <a:buChar char="ü"/>
            </a:pPr>
            <a:r>
              <a:rPr lang="es-EC" sz="1500" dirty="0"/>
              <a:t> Posee un mayor control de la calidad.</a:t>
            </a:r>
          </a:p>
          <a:p>
            <a:pPr lvl="1" algn="just">
              <a:buClrTx/>
              <a:buFont typeface="Wingdings" pitchFamily="2" charset="2"/>
              <a:buChar char="ü"/>
            </a:pPr>
            <a:r>
              <a:rPr lang="es-EC" sz="1500" dirty="0"/>
              <a:t> Permite el uso de Herramientas CASE.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n-US" sz="1500" dirty="0" smtClean="0"/>
          </a:p>
          <a:p>
            <a:pPr algn="just">
              <a:buClrTx/>
              <a:buFont typeface="Arial" pitchFamily="34" charset="0"/>
              <a:buChar char="•"/>
            </a:pPr>
            <a:endParaRPr lang="es-ES" sz="1500" dirty="0" smtClean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5457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S" sz="1500" dirty="0"/>
              <a:t>RUP es una metodología que contempla una serie de actividades y pasos para convertir los requisitos del usuario en un sistema de software</a:t>
            </a:r>
            <a:r>
              <a:rPr lang="es-ES" sz="1500" dirty="0" smtClean="0"/>
              <a:t>. </a:t>
            </a:r>
            <a:r>
              <a:rPr lang="es-EC" sz="1500" dirty="0"/>
              <a:t>RUP se descompone en cuatro fases secuenciales (Inicio, Elaboración, Construcción y Transición)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1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Esta </a:t>
            </a:r>
            <a:r>
              <a:rPr lang="es-EC" sz="1500" dirty="0"/>
              <a:t>metodología de desarrollo de software además de ser iterativa e incremental, está centrada </a:t>
            </a:r>
            <a:r>
              <a:rPr lang="es-EC" sz="1500" dirty="0" smtClean="0"/>
              <a:t>en modelos </a:t>
            </a:r>
            <a:r>
              <a:rPr lang="es-EC" sz="1500" dirty="0"/>
              <a:t>que </a:t>
            </a:r>
            <a:r>
              <a:rPr lang="es-EC" sz="1500" dirty="0" smtClean="0"/>
              <a:t>permiten </a:t>
            </a:r>
            <a:r>
              <a:rPr lang="es-EC" sz="1500" dirty="0"/>
              <a:t>describir el problema de forma natural</a:t>
            </a:r>
            <a:r>
              <a:rPr lang="es-EC" sz="1500" dirty="0" smtClean="0"/>
              <a:t>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endParaRPr lang="es-EC" sz="1800" dirty="0" smtClean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48" y="2852936"/>
            <a:ext cx="4050134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108043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S" sz="1500" dirty="0" smtClean="0"/>
              <a:t>UML (Lenguaje de Modelamiento Unificado) es una herramienta muy importante de RUP, la cual incluye </a:t>
            </a:r>
            <a:r>
              <a:rPr lang="es-ES" sz="1500" dirty="0"/>
              <a:t>una notación gráfica muy comprensiva, </a:t>
            </a:r>
            <a:r>
              <a:rPr lang="es-ES" sz="1500" dirty="0" smtClean="0"/>
              <a:t>que permite </a:t>
            </a:r>
            <a:r>
              <a:rPr lang="es-ES" sz="1500" dirty="0"/>
              <a:t>representar en mayor o menor medida todas las fases de un proyecto de software</a:t>
            </a:r>
            <a:r>
              <a:rPr lang="es-EC" sz="1500" dirty="0"/>
              <a:t>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18521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45720" indent="0" algn="just">
              <a:buClrTx/>
              <a:buNone/>
            </a:pPr>
            <a:r>
              <a:rPr lang="es-EC" sz="1500" b="1" dirty="0" smtClean="0"/>
              <a:t>Ingreso al sistema</a:t>
            </a:r>
          </a:p>
          <a:p>
            <a:pPr marL="45720" indent="0" algn="just">
              <a:buClrTx/>
              <a:buNone/>
            </a:pPr>
            <a:endParaRPr lang="es-EC" sz="1500" dirty="0"/>
          </a:p>
          <a:p>
            <a:pPr marL="45720" indent="0" algn="just">
              <a:buClrTx/>
              <a:buNone/>
            </a:pPr>
            <a:endParaRPr lang="es-EC" sz="15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56" y="1628800"/>
            <a:ext cx="5616624" cy="257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 smtClean="0"/>
              <a:t>D. Caso </a:t>
            </a:r>
            <a:r>
              <a:rPr lang="es-EC" cap="small" dirty="0"/>
              <a:t>de Uso</a:t>
            </a:r>
          </a:p>
        </p:txBody>
      </p:sp>
    </p:spTree>
    <p:extLst>
      <p:ext uri="{BB962C8B-B14F-4D97-AF65-F5344CB8AC3E}">
        <p14:creationId xmlns:p14="http://schemas.microsoft.com/office/powerpoint/2010/main" val="5621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45720" indent="0" algn="just">
              <a:buClrTx/>
              <a:buNone/>
            </a:pPr>
            <a:r>
              <a:rPr lang="es-EC" sz="1500" b="1" dirty="0" smtClean="0"/>
              <a:t>Ingreso al sistema</a:t>
            </a:r>
          </a:p>
          <a:p>
            <a:pPr marL="45720" indent="0" algn="just">
              <a:buClrTx/>
              <a:buNone/>
            </a:pPr>
            <a:endParaRPr lang="es-EC" sz="1500" dirty="0"/>
          </a:p>
          <a:p>
            <a:pPr marL="45720" indent="0" algn="just">
              <a:buClrTx/>
              <a:buNone/>
            </a:pPr>
            <a:endParaRPr lang="es-EC" sz="15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338437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D. Secuencia</a:t>
            </a:r>
          </a:p>
        </p:txBody>
      </p:sp>
    </p:spTree>
    <p:extLst>
      <p:ext uri="{BB962C8B-B14F-4D97-AF65-F5344CB8AC3E}">
        <p14:creationId xmlns:p14="http://schemas.microsoft.com/office/powerpoint/2010/main" val="40955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45720" indent="0" algn="just">
              <a:buClrTx/>
              <a:buNone/>
            </a:pPr>
            <a:r>
              <a:rPr lang="es-EC" sz="1500" b="1" dirty="0" smtClean="0"/>
              <a:t>Ingreso al sistema</a:t>
            </a:r>
          </a:p>
          <a:p>
            <a:pPr marL="45720" indent="0" algn="just">
              <a:buClrTx/>
              <a:buNone/>
            </a:pPr>
            <a:endParaRPr lang="es-EC" sz="1500" dirty="0"/>
          </a:p>
          <a:p>
            <a:pPr marL="45720" indent="0" algn="just">
              <a:buClrTx/>
              <a:buNone/>
            </a:pPr>
            <a:endParaRPr lang="es-EC" sz="15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540060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D. Colaboración</a:t>
            </a:r>
          </a:p>
        </p:txBody>
      </p:sp>
    </p:spTree>
    <p:extLst>
      <p:ext uri="{BB962C8B-B14F-4D97-AF65-F5344CB8AC3E}">
        <p14:creationId xmlns:p14="http://schemas.microsoft.com/office/powerpoint/2010/main" val="40955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45720" indent="0" algn="just">
              <a:buClrTx/>
              <a:buNone/>
            </a:pPr>
            <a:r>
              <a:rPr lang="es-EC" sz="1500" b="1" dirty="0" smtClean="0"/>
              <a:t>Catastros QT</a:t>
            </a:r>
          </a:p>
          <a:p>
            <a:pPr marL="45720" indent="0" algn="just">
              <a:buClrTx/>
              <a:buNone/>
            </a:pPr>
            <a:endParaRPr lang="es-EC" sz="1500" dirty="0"/>
          </a:p>
          <a:p>
            <a:pPr marL="45720" indent="0" algn="just">
              <a:buClrTx/>
              <a:buNone/>
            </a:pPr>
            <a:endParaRPr lang="es-EC" sz="15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D. Componentes</a:t>
            </a:r>
          </a:p>
        </p:txBody>
      </p:sp>
      <p:pic>
        <p:nvPicPr>
          <p:cNvPr id="10" name="9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5256584" cy="3961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54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45720" indent="0" algn="just">
              <a:buClrTx/>
              <a:buNone/>
            </a:pPr>
            <a:r>
              <a:rPr lang="es-EC" sz="1500" b="1" dirty="0" err="1" smtClean="0"/>
              <a:t>CatastrosQT</a:t>
            </a:r>
            <a:endParaRPr lang="es-EC" sz="1500" b="1" dirty="0" smtClean="0"/>
          </a:p>
          <a:p>
            <a:pPr marL="45720" indent="0" algn="just">
              <a:buClrTx/>
              <a:buNone/>
            </a:pPr>
            <a:endParaRPr lang="es-EC" sz="1500" dirty="0"/>
          </a:p>
          <a:p>
            <a:pPr marL="45720" indent="0" algn="just">
              <a:buClrTx/>
              <a:buNone/>
            </a:pPr>
            <a:endParaRPr lang="es-EC" sz="15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36" y="1916832"/>
            <a:ext cx="6120715" cy="181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D. Despliegue</a:t>
            </a:r>
          </a:p>
        </p:txBody>
      </p:sp>
    </p:spTree>
    <p:extLst>
      <p:ext uri="{BB962C8B-B14F-4D97-AF65-F5344CB8AC3E}">
        <p14:creationId xmlns:p14="http://schemas.microsoft.com/office/powerpoint/2010/main" val="27684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412925" y="689769"/>
            <a:ext cx="251100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5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979712" y="784419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INTRODUCCIÓN</a:t>
            </a:r>
            <a:endParaRPr lang="es-EC" sz="1500" b="1" dirty="0"/>
          </a:p>
        </p:txBody>
      </p:sp>
      <p:sp>
        <p:nvSpPr>
          <p:cNvPr id="24" name="23 Rectángulo"/>
          <p:cNvSpPr/>
          <p:nvPr/>
        </p:nvSpPr>
        <p:spPr>
          <a:xfrm>
            <a:off x="1412924" y="1484784"/>
            <a:ext cx="2511004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4" y="148478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1979712" y="157943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OBJETIVOS</a:t>
            </a:r>
            <a:endParaRPr lang="es-EC" sz="1500" b="1" dirty="0"/>
          </a:p>
        </p:txBody>
      </p:sp>
      <p:sp>
        <p:nvSpPr>
          <p:cNvPr id="28" name="27 Rectángulo"/>
          <p:cNvSpPr/>
          <p:nvPr/>
        </p:nvSpPr>
        <p:spPr>
          <a:xfrm>
            <a:off x="1411186" y="2276872"/>
            <a:ext cx="2512742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6" y="227687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29 CuadroTexto"/>
          <p:cNvSpPr txBox="1"/>
          <p:nvPr/>
        </p:nvSpPr>
        <p:spPr>
          <a:xfrm>
            <a:off x="1977973" y="2371522"/>
            <a:ext cx="1945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</a:t>
            </a:r>
            <a:endParaRPr lang="es-EC" sz="1500" b="1" dirty="0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1411185" y="3068960"/>
            <a:ext cx="251274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2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5" y="3068960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32 CuadroTexto"/>
          <p:cNvSpPr txBox="1"/>
          <p:nvPr/>
        </p:nvSpPr>
        <p:spPr>
          <a:xfrm>
            <a:off x="1977972" y="3163610"/>
            <a:ext cx="194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HERRAMIENTAS</a:t>
            </a:r>
            <a:endParaRPr lang="es-EC" sz="1500" b="1" dirty="0"/>
          </a:p>
        </p:txBody>
      </p:sp>
      <p:sp>
        <p:nvSpPr>
          <p:cNvPr id="34" name="33 Rectángulo"/>
          <p:cNvSpPr/>
          <p:nvPr/>
        </p:nvSpPr>
        <p:spPr>
          <a:xfrm>
            <a:off x="5220072" y="689769"/>
            <a:ext cx="2592288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5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35 CuadroTexto"/>
          <p:cNvSpPr txBox="1"/>
          <p:nvPr/>
        </p:nvSpPr>
        <p:spPr>
          <a:xfrm>
            <a:off x="5786859" y="784419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IMPLEMENTACIÓN</a:t>
            </a:r>
            <a:endParaRPr lang="es-EC" sz="1500" b="1" dirty="0"/>
          </a:p>
        </p:txBody>
      </p:sp>
      <p:sp>
        <p:nvSpPr>
          <p:cNvPr id="38" name="37 Rectángulo"/>
          <p:cNvSpPr/>
          <p:nvPr/>
        </p:nvSpPr>
        <p:spPr>
          <a:xfrm>
            <a:off x="5220071" y="2294304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9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29430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39 CuadroTexto"/>
          <p:cNvSpPr txBox="1"/>
          <p:nvPr/>
        </p:nvSpPr>
        <p:spPr>
          <a:xfrm>
            <a:off x="5786858" y="2388954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CONCLUSIONES</a:t>
            </a:r>
          </a:p>
        </p:txBody>
      </p:sp>
      <p:sp>
        <p:nvSpPr>
          <p:cNvPr id="42" name="41 Rectángulo"/>
          <p:cNvSpPr/>
          <p:nvPr/>
        </p:nvSpPr>
        <p:spPr>
          <a:xfrm>
            <a:off x="5218333" y="3086392"/>
            <a:ext cx="2594026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3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3" y="308639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43 CuadroTexto"/>
          <p:cNvSpPr txBox="1"/>
          <p:nvPr/>
        </p:nvSpPr>
        <p:spPr>
          <a:xfrm>
            <a:off x="5785120" y="3181042"/>
            <a:ext cx="2027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RECOMENDACIONES</a:t>
            </a:r>
          </a:p>
        </p:txBody>
      </p:sp>
      <p:sp>
        <p:nvSpPr>
          <p:cNvPr id="49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s-EC" cap="small" dirty="0" smtClean="0"/>
              <a:t>Agenda</a:t>
            </a:r>
            <a:endParaRPr lang="es-EC" cap="small" dirty="0"/>
          </a:p>
        </p:txBody>
      </p:sp>
      <p:sp>
        <p:nvSpPr>
          <p:cNvPr id="41" name="40 Rectángulo"/>
          <p:cNvSpPr/>
          <p:nvPr/>
        </p:nvSpPr>
        <p:spPr>
          <a:xfrm>
            <a:off x="5220072" y="1502216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5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2216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5786859" y="1596866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RESULTADOS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336824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s-EC" cap="small" dirty="0" smtClean="0"/>
              <a:t>Agenda</a:t>
            </a:r>
            <a:endParaRPr lang="es-EC" cap="small" dirty="0"/>
          </a:p>
        </p:txBody>
      </p:sp>
      <p:sp>
        <p:nvSpPr>
          <p:cNvPr id="41" name="40 Rectángulo"/>
          <p:cNvSpPr/>
          <p:nvPr/>
        </p:nvSpPr>
        <p:spPr>
          <a:xfrm>
            <a:off x="1412925" y="689769"/>
            <a:ext cx="251100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5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1979712" y="784419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INTRODUCCIÓN</a:t>
            </a:r>
            <a:endParaRPr lang="es-EC" sz="1500" b="1" dirty="0"/>
          </a:p>
        </p:txBody>
      </p:sp>
      <p:sp>
        <p:nvSpPr>
          <p:cNvPr id="47" name="46 Rectángulo"/>
          <p:cNvSpPr/>
          <p:nvPr/>
        </p:nvSpPr>
        <p:spPr>
          <a:xfrm>
            <a:off x="1412924" y="1484784"/>
            <a:ext cx="2511004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4" y="148478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1979712" y="157943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OBJETIVOS</a:t>
            </a:r>
            <a:endParaRPr lang="es-EC" sz="1500" b="1" dirty="0"/>
          </a:p>
        </p:txBody>
      </p:sp>
      <p:sp>
        <p:nvSpPr>
          <p:cNvPr id="50" name="49 Rectángulo"/>
          <p:cNvSpPr/>
          <p:nvPr/>
        </p:nvSpPr>
        <p:spPr>
          <a:xfrm>
            <a:off x="1411186" y="2276872"/>
            <a:ext cx="2512742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6" y="227687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1977973" y="2371522"/>
            <a:ext cx="1945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</a:t>
            </a:r>
            <a:endParaRPr lang="es-EC" sz="1500" b="1" dirty="0"/>
          </a:p>
        </p:txBody>
      </p:sp>
      <p:sp>
        <p:nvSpPr>
          <p:cNvPr id="53" name="52 Rectángulo"/>
          <p:cNvSpPr/>
          <p:nvPr/>
        </p:nvSpPr>
        <p:spPr>
          <a:xfrm>
            <a:off x="1411185" y="3068960"/>
            <a:ext cx="2512743" cy="5586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5" y="3068960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54 CuadroTexto"/>
          <p:cNvSpPr txBox="1"/>
          <p:nvPr/>
        </p:nvSpPr>
        <p:spPr>
          <a:xfrm>
            <a:off x="1977972" y="3163610"/>
            <a:ext cx="194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HERRAMIENTAS</a:t>
            </a:r>
            <a:endParaRPr lang="es-EC" sz="1500" b="1" dirty="0"/>
          </a:p>
        </p:txBody>
      </p:sp>
      <p:sp>
        <p:nvSpPr>
          <p:cNvPr id="56" name="55 Rectángulo"/>
          <p:cNvSpPr/>
          <p:nvPr/>
        </p:nvSpPr>
        <p:spPr>
          <a:xfrm>
            <a:off x="5220072" y="689769"/>
            <a:ext cx="2592288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5786859" y="784419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IMPLEMENTACIÓN</a:t>
            </a:r>
            <a:endParaRPr lang="es-EC" sz="1500" b="1" dirty="0"/>
          </a:p>
        </p:txBody>
      </p:sp>
      <p:sp>
        <p:nvSpPr>
          <p:cNvPr id="59" name="58 Rectángulo"/>
          <p:cNvSpPr/>
          <p:nvPr/>
        </p:nvSpPr>
        <p:spPr>
          <a:xfrm>
            <a:off x="5220071" y="2294304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29430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60 CuadroTexto"/>
          <p:cNvSpPr txBox="1"/>
          <p:nvPr/>
        </p:nvSpPr>
        <p:spPr>
          <a:xfrm>
            <a:off x="5786858" y="2388954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CONCLUSIONES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5218333" y="3086392"/>
            <a:ext cx="2594026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3" y="308639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63 CuadroTexto"/>
          <p:cNvSpPr txBox="1"/>
          <p:nvPr/>
        </p:nvSpPr>
        <p:spPr>
          <a:xfrm>
            <a:off x="5785120" y="3181042"/>
            <a:ext cx="2027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RECOMENDACIONES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5220072" y="1502216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2216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66 CuadroTexto"/>
          <p:cNvSpPr txBox="1"/>
          <p:nvPr/>
        </p:nvSpPr>
        <p:spPr>
          <a:xfrm>
            <a:off x="5786859" y="1596866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RESULTADOS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9801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Herramientas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 vert="horz" lIns="91440" tIns="45720" rIns="91440" bIns="45720" rtlCol="0">
            <a:noAutofit/>
          </a:bodyPr>
          <a:lstStyle/>
          <a:p>
            <a:pPr marL="45720" indent="0" algn="just">
              <a:buClrTx/>
              <a:buNone/>
            </a:pPr>
            <a:r>
              <a:rPr lang="es-EC" sz="1500" b="1" u="sng" dirty="0" smtClean="0"/>
              <a:t>LENGUAJE DE PROGRAMACIÓN</a:t>
            </a:r>
          </a:p>
          <a:p>
            <a:pPr marL="45720" indent="0" algn="just">
              <a:buClrTx/>
              <a:buNone/>
            </a:pPr>
            <a:endParaRPr lang="es-EC" sz="1500" b="1" dirty="0" smtClean="0"/>
          </a:p>
          <a:p>
            <a:pPr marL="45720" indent="0" algn="just">
              <a:buClrTx/>
              <a:buNone/>
            </a:pPr>
            <a:r>
              <a:rPr lang="es-EC" sz="1500" b="1" dirty="0" smtClean="0"/>
              <a:t>COMPARATIVO:	Visual </a:t>
            </a:r>
            <a:r>
              <a:rPr lang="es-EC" sz="1500" b="1" dirty="0"/>
              <a:t>Studio .</a:t>
            </a:r>
            <a:r>
              <a:rPr lang="es-EC" sz="1500" b="1" dirty="0" smtClean="0"/>
              <a:t>NET (C#) – ECLIPSE (Java)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Facilidad </a:t>
            </a:r>
            <a:r>
              <a:rPr lang="es-EC" sz="1500" dirty="0"/>
              <a:t>de Interacción c­on Servicios </a:t>
            </a:r>
            <a:r>
              <a:rPr lang="es-EC" sz="1500" dirty="0" smtClean="0"/>
              <a:t>Web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Facilidad de Interacción con Aplicaciones </a:t>
            </a:r>
            <a:r>
              <a:rPr lang="es-EC" sz="1500" dirty="0" smtClean="0"/>
              <a:t>Distribuidas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Conocimiento </a:t>
            </a:r>
            <a:r>
              <a:rPr lang="es-EC" sz="1500" dirty="0" smtClean="0"/>
              <a:t>previo de los desarrolladores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Soporte</a:t>
            </a:r>
            <a:endParaRPr lang="es-EC" sz="1500" dirty="0" smtClean="0"/>
          </a:p>
          <a:p>
            <a:pPr marL="45720" indent="0" algn="just">
              <a:buClrTx/>
              <a:buNone/>
            </a:pPr>
            <a:endParaRPr lang="es-EC" sz="1500" dirty="0" smtClean="0"/>
          </a:p>
          <a:p>
            <a:pPr marL="45720" indent="0" algn="just">
              <a:buClrTx/>
              <a:buNone/>
            </a:pPr>
            <a:r>
              <a:rPr lang="es-EC" sz="1500" dirty="0" smtClean="0"/>
              <a:t>La empresa poseía, con anterioridad al desarrollo de este proyecto, la licencia de uso para la herramienta Visual Studio .NET 2005.</a:t>
            </a:r>
          </a:p>
        </p:txBody>
      </p:sp>
    </p:spTree>
    <p:extLst>
      <p:ext uri="{BB962C8B-B14F-4D97-AF65-F5344CB8AC3E}">
        <p14:creationId xmlns:p14="http://schemas.microsoft.com/office/powerpoint/2010/main" val="309132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Herramientas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 vert="horz" lIns="91440" tIns="45720" rIns="91440" bIns="45720" rtlCol="0">
            <a:noAutofit/>
          </a:bodyPr>
          <a:lstStyle/>
          <a:p>
            <a:pPr marL="45720" indent="0" algn="just">
              <a:buClrTx/>
              <a:buNone/>
            </a:pPr>
            <a:r>
              <a:rPr lang="es-EC" sz="1500" b="1" u="sng" dirty="0"/>
              <a:t>LENGUAJE DE PROGRAMACIÓN</a:t>
            </a:r>
            <a:endParaRPr lang="es-EC" sz="1500" b="1" u="sng" dirty="0" smtClean="0"/>
          </a:p>
          <a:p>
            <a:pPr marL="45720" indent="0" algn="just">
              <a:buClrTx/>
              <a:buNone/>
            </a:pPr>
            <a:endParaRPr lang="es-EC" sz="1500" b="1" dirty="0" smtClean="0"/>
          </a:p>
          <a:p>
            <a:pPr marL="45720" indent="0" algn="just">
              <a:buClrTx/>
              <a:buNone/>
            </a:pPr>
            <a:r>
              <a:rPr lang="es-EC" sz="1500" b="1" dirty="0" smtClean="0"/>
              <a:t>Visual </a:t>
            </a:r>
            <a:r>
              <a:rPr lang="es-EC" sz="1500" b="1" dirty="0"/>
              <a:t>Studio .</a:t>
            </a:r>
            <a:r>
              <a:rPr lang="es-EC" sz="1500" b="1" dirty="0" smtClean="0"/>
              <a:t>NET (C#)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Lenguaje </a:t>
            </a:r>
            <a:r>
              <a:rPr lang="es-EC" sz="1500" dirty="0"/>
              <a:t>de programación orientado a </a:t>
            </a:r>
            <a:r>
              <a:rPr lang="es-EC" sz="1500" dirty="0" smtClean="0"/>
              <a:t>objetos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Sintaxis se </a:t>
            </a:r>
            <a:r>
              <a:rPr lang="es-EC" sz="1500" dirty="0"/>
              <a:t>asemeja a </a:t>
            </a:r>
            <a:r>
              <a:rPr lang="es-EC" sz="1500" dirty="0" smtClean="0"/>
              <a:t>C</a:t>
            </a:r>
            <a:r>
              <a:rPr lang="es-EC" sz="1500" dirty="0"/>
              <a:t>++ y </a:t>
            </a:r>
            <a:r>
              <a:rPr lang="es-EC" sz="1500" dirty="0" smtClean="0"/>
              <a:t>Java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Gestión automática de liberación de memoria</a:t>
            </a:r>
            <a:r>
              <a:rPr lang="es-EC" sz="1500" dirty="0"/>
              <a:t>, solucionando </a:t>
            </a:r>
            <a:r>
              <a:rPr lang="es-EC" sz="1500" dirty="0" smtClean="0"/>
              <a:t>problemas comunes </a:t>
            </a:r>
            <a:r>
              <a:rPr lang="es-EC" sz="1500" dirty="0"/>
              <a:t>de programación que existen en C o C++. </a:t>
            </a: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Posee </a:t>
            </a:r>
            <a:r>
              <a:rPr lang="es-EC" sz="1500" dirty="0"/>
              <a:t>una librería de clases muy </a:t>
            </a:r>
            <a:r>
              <a:rPr lang="es-EC" sz="1500" dirty="0" smtClean="0"/>
              <a:t>completa, la que nos </a:t>
            </a:r>
            <a:r>
              <a:rPr lang="es-EC" sz="1500" dirty="0"/>
              <a:t>permitirá disminuir en un gran porcentaje los tiempos de desarrollo.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32666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Herramientas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 vert="horz" lIns="91440" tIns="45720" rIns="91440" bIns="45720" rtlCol="0">
            <a:noAutofit/>
          </a:bodyPr>
          <a:lstStyle/>
          <a:p>
            <a:pPr marL="45720" indent="0" algn="just">
              <a:buClrTx/>
              <a:buNone/>
            </a:pPr>
            <a:r>
              <a:rPr lang="es-EC" sz="1500" b="1" u="sng" dirty="0" smtClean="0"/>
              <a:t>MOTOR DE BASE DE DATOS</a:t>
            </a:r>
          </a:p>
          <a:p>
            <a:pPr marL="45720" indent="0" algn="just">
              <a:buClrTx/>
              <a:buNone/>
            </a:pPr>
            <a:endParaRPr lang="es-EC" sz="1500" b="1" dirty="0" smtClean="0"/>
          </a:p>
          <a:p>
            <a:pPr marL="45720" indent="0" algn="just">
              <a:buClrTx/>
              <a:buNone/>
            </a:pPr>
            <a:r>
              <a:rPr lang="es-EC" sz="1500" b="1" dirty="0" smtClean="0"/>
              <a:t>COMPARATIVO:	Microsoft SQL Server 2005 – Oracle 10g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Almacenamiento de Imágenes</a:t>
            </a: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err="1"/>
              <a:t>Backup</a:t>
            </a:r>
            <a:r>
              <a:rPr lang="es-EC" sz="1500" dirty="0"/>
              <a:t> / </a:t>
            </a:r>
            <a:r>
              <a:rPr lang="es-EC" sz="1500" dirty="0" err="1"/>
              <a:t>Recovery</a:t>
            </a: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Conocimiento previo de los desarrolladores</a:t>
            </a: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Soporte</a:t>
            </a:r>
          </a:p>
          <a:p>
            <a:pPr marL="45720" indent="0" algn="just">
              <a:buClrTx/>
              <a:buNone/>
            </a:pPr>
            <a:endParaRPr lang="es-EC" sz="1500" dirty="0" smtClean="0"/>
          </a:p>
          <a:p>
            <a:pPr marL="45720" indent="0" algn="just">
              <a:buClrTx/>
              <a:buNone/>
            </a:pPr>
            <a:r>
              <a:rPr lang="es-EC" sz="1500" dirty="0"/>
              <a:t>La empresa </a:t>
            </a:r>
            <a:r>
              <a:rPr lang="es-EC" sz="1500" dirty="0" smtClean="0"/>
              <a:t>poseía, </a:t>
            </a:r>
            <a:r>
              <a:rPr lang="es-EC" sz="1500" dirty="0"/>
              <a:t>con anterioridad al desarrollo de este proyecto, la licencia de uso para la herramienta Microsoft </a:t>
            </a:r>
            <a:r>
              <a:rPr lang="es-EC" sz="1500" dirty="0" smtClean="0"/>
              <a:t>SQL Server 2005.</a:t>
            </a:r>
          </a:p>
        </p:txBody>
      </p:sp>
    </p:spTree>
    <p:extLst>
      <p:ext uri="{BB962C8B-B14F-4D97-AF65-F5344CB8AC3E}">
        <p14:creationId xmlns:p14="http://schemas.microsoft.com/office/powerpoint/2010/main" val="326668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Herramientas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 vert="horz" lIns="91440" tIns="45720" rIns="91440" bIns="45720" rtlCol="0">
            <a:noAutofit/>
          </a:bodyPr>
          <a:lstStyle/>
          <a:p>
            <a:pPr marL="45720" indent="0" algn="just">
              <a:buClrTx/>
              <a:buNone/>
            </a:pPr>
            <a:r>
              <a:rPr lang="es-EC" sz="1500" b="1" u="sng" dirty="0"/>
              <a:t>MOTOR DE BASE DE DATOS</a:t>
            </a:r>
            <a:endParaRPr lang="es-EC" sz="1500" b="1" u="sng" dirty="0" smtClean="0"/>
          </a:p>
          <a:p>
            <a:pPr marL="45720" indent="0" algn="just">
              <a:buClrTx/>
              <a:buNone/>
            </a:pPr>
            <a:endParaRPr lang="es-EC" sz="1500" b="1" dirty="0" smtClean="0"/>
          </a:p>
          <a:p>
            <a:pPr marL="45720" indent="0" algn="just">
              <a:buClrTx/>
              <a:buNone/>
            </a:pPr>
            <a:r>
              <a:rPr lang="es-EC" sz="1500" b="1" dirty="0" smtClean="0"/>
              <a:t>Microsoft SQL Server 2005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S</a:t>
            </a:r>
            <a:r>
              <a:rPr lang="es-EC" sz="1500" dirty="0" smtClean="0"/>
              <a:t>istema </a:t>
            </a:r>
            <a:r>
              <a:rPr lang="es-EC" sz="1500" dirty="0"/>
              <a:t>para la gestión de base de </a:t>
            </a:r>
            <a:r>
              <a:rPr lang="es-EC" sz="1500" dirty="0" smtClean="0"/>
              <a:t>datos basado </a:t>
            </a:r>
            <a:r>
              <a:rPr lang="es-EC" sz="1500" dirty="0"/>
              <a:t>en el modelo </a:t>
            </a:r>
            <a:r>
              <a:rPr lang="es-EC" sz="1500" dirty="0" smtClean="0"/>
              <a:t>relacional.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Sus </a:t>
            </a:r>
            <a:r>
              <a:rPr lang="es-EC" sz="1500" dirty="0"/>
              <a:t>lenguajes de </a:t>
            </a:r>
            <a:r>
              <a:rPr lang="es-EC" sz="1500" dirty="0" smtClean="0"/>
              <a:t>consulta </a:t>
            </a:r>
            <a:r>
              <a:rPr lang="es-EC" sz="1500" dirty="0"/>
              <a:t>son T-SQL y ANSI SQL.</a:t>
            </a:r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Características </a:t>
            </a:r>
            <a:r>
              <a:rPr lang="es-EC" sz="1500" dirty="0"/>
              <a:t>de escalabilidad, disponibilidad y seguridad, las necesarias para manejar los componentes de almacenamiento de sitios Web de gran tamaño.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241755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s-EC" cap="small" dirty="0" smtClean="0"/>
              <a:t>Agenda</a:t>
            </a:r>
            <a:endParaRPr lang="es-EC" cap="small" dirty="0"/>
          </a:p>
        </p:txBody>
      </p:sp>
      <p:sp>
        <p:nvSpPr>
          <p:cNvPr id="41" name="40 Rectángulo"/>
          <p:cNvSpPr/>
          <p:nvPr/>
        </p:nvSpPr>
        <p:spPr>
          <a:xfrm>
            <a:off x="1412925" y="689769"/>
            <a:ext cx="251100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5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1979712" y="784419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INTRODUCCIÓN</a:t>
            </a:r>
            <a:endParaRPr lang="es-EC" sz="1500" b="1" dirty="0"/>
          </a:p>
        </p:txBody>
      </p:sp>
      <p:sp>
        <p:nvSpPr>
          <p:cNvPr id="47" name="46 Rectángulo"/>
          <p:cNvSpPr/>
          <p:nvPr/>
        </p:nvSpPr>
        <p:spPr>
          <a:xfrm>
            <a:off x="1412924" y="1484784"/>
            <a:ext cx="2511004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4" y="148478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1979712" y="157943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OBJETIVOS</a:t>
            </a:r>
            <a:endParaRPr lang="es-EC" sz="1500" b="1" dirty="0"/>
          </a:p>
        </p:txBody>
      </p:sp>
      <p:sp>
        <p:nvSpPr>
          <p:cNvPr id="50" name="49 Rectángulo"/>
          <p:cNvSpPr/>
          <p:nvPr/>
        </p:nvSpPr>
        <p:spPr>
          <a:xfrm>
            <a:off x="1411186" y="2276872"/>
            <a:ext cx="2512742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6" y="227687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1977973" y="2371522"/>
            <a:ext cx="1945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</a:t>
            </a:r>
            <a:endParaRPr lang="es-EC" sz="1500" b="1" dirty="0"/>
          </a:p>
        </p:txBody>
      </p:sp>
      <p:sp>
        <p:nvSpPr>
          <p:cNvPr id="53" name="52 Rectángulo"/>
          <p:cNvSpPr/>
          <p:nvPr/>
        </p:nvSpPr>
        <p:spPr>
          <a:xfrm>
            <a:off x="1411185" y="3068960"/>
            <a:ext cx="251274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5" y="3068960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54 CuadroTexto"/>
          <p:cNvSpPr txBox="1"/>
          <p:nvPr/>
        </p:nvSpPr>
        <p:spPr>
          <a:xfrm>
            <a:off x="1977972" y="3163610"/>
            <a:ext cx="194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HERRAMIENTAS</a:t>
            </a:r>
            <a:endParaRPr lang="es-EC" sz="1500" b="1" dirty="0"/>
          </a:p>
        </p:txBody>
      </p:sp>
      <p:sp>
        <p:nvSpPr>
          <p:cNvPr id="56" name="55 Rectángulo"/>
          <p:cNvSpPr/>
          <p:nvPr/>
        </p:nvSpPr>
        <p:spPr>
          <a:xfrm>
            <a:off x="5220072" y="689769"/>
            <a:ext cx="2592288" cy="5586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5786859" y="784419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IMPLEMENTACIÓN</a:t>
            </a:r>
            <a:endParaRPr lang="es-EC" sz="1500" b="1" dirty="0"/>
          </a:p>
        </p:txBody>
      </p:sp>
      <p:sp>
        <p:nvSpPr>
          <p:cNvPr id="59" name="58 Rectángulo"/>
          <p:cNvSpPr/>
          <p:nvPr/>
        </p:nvSpPr>
        <p:spPr>
          <a:xfrm>
            <a:off x="5220071" y="2294304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29430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60 CuadroTexto"/>
          <p:cNvSpPr txBox="1"/>
          <p:nvPr/>
        </p:nvSpPr>
        <p:spPr>
          <a:xfrm>
            <a:off x="5786858" y="2388954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CONCLUSIONES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5218333" y="3086392"/>
            <a:ext cx="2594026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3" y="308639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63 CuadroTexto"/>
          <p:cNvSpPr txBox="1"/>
          <p:nvPr/>
        </p:nvSpPr>
        <p:spPr>
          <a:xfrm>
            <a:off x="5785120" y="3181042"/>
            <a:ext cx="2027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RECOMENDACIONES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5220072" y="1502216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2216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66 CuadroTexto"/>
          <p:cNvSpPr txBox="1"/>
          <p:nvPr/>
        </p:nvSpPr>
        <p:spPr>
          <a:xfrm>
            <a:off x="5786859" y="1596866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RESULTADOS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9801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C:\Users\DanielStban\Desktop\Dibuj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563246" cy="384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Flecha izquierda y derecha"/>
          <p:cNvSpPr/>
          <p:nvPr/>
        </p:nvSpPr>
        <p:spPr>
          <a:xfrm>
            <a:off x="2627784" y="2492896"/>
            <a:ext cx="648072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16 Flecha izquierda y derecha"/>
          <p:cNvSpPr/>
          <p:nvPr/>
        </p:nvSpPr>
        <p:spPr>
          <a:xfrm>
            <a:off x="5079657" y="2996952"/>
            <a:ext cx="648072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abajo"/>
          <p:cNvSpPr/>
          <p:nvPr/>
        </p:nvSpPr>
        <p:spPr>
          <a:xfrm>
            <a:off x="3892121" y="1586402"/>
            <a:ext cx="21602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Implementación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89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627867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 smtClean="0"/>
              <a:t>Sistema Catastros QT</a:t>
            </a:r>
            <a:endParaRPr lang="es-EC" cap="small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4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atastrsQT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-1"/>
            <a:ext cx="918051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s-EC" cap="small" dirty="0" smtClean="0"/>
              <a:t>Agenda</a:t>
            </a:r>
            <a:endParaRPr lang="es-EC" cap="small" dirty="0"/>
          </a:p>
        </p:txBody>
      </p:sp>
      <p:sp>
        <p:nvSpPr>
          <p:cNvPr id="41" name="40 Rectángulo"/>
          <p:cNvSpPr/>
          <p:nvPr/>
        </p:nvSpPr>
        <p:spPr>
          <a:xfrm>
            <a:off x="1412925" y="689769"/>
            <a:ext cx="251100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5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1979712" y="784419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INTRODUCCIÓN</a:t>
            </a:r>
            <a:endParaRPr lang="es-EC" sz="1500" b="1" dirty="0"/>
          </a:p>
        </p:txBody>
      </p:sp>
      <p:sp>
        <p:nvSpPr>
          <p:cNvPr id="47" name="46 Rectángulo"/>
          <p:cNvSpPr/>
          <p:nvPr/>
        </p:nvSpPr>
        <p:spPr>
          <a:xfrm>
            <a:off x="1412924" y="1484784"/>
            <a:ext cx="2511004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4" y="148478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1979712" y="157943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OBJETIVOS</a:t>
            </a:r>
            <a:endParaRPr lang="es-EC" sz="1500" b="1" dirty="0"/>
          </a:p>
        </p:txBody>
      </p:sp>
      <p:sp>
        <p:nvSpPr>
          <p:cNvPr id="50" name="49 Rectángulo"/>
          <p:cNvSpPr/>
          <p:nvPr/>
        </p:nvSpPr>
        <p:spPr>
          <a:xfrm>
            <a:off x="1411186" y="2276872"/>
            <a:ext cx="2512742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6" y="227687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1977973" y="2371522"/>
            <a:ext cx="1945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</a:t>
            </a:r>
            <a:endParaRPr lang="es-EC" sz="1500" b="1" dirty="0"/>
          </a:p>
        </p:txBody>
      </p:sp>
      <p:sp>
        <p:nvSpPr>
          <p:cNvPr id="53" name="52 Rectángulo"/>
          <p:cNvSpPr/>
          <p:nvPr/>
        </p:nvSpPr>
        <p:spPr>
          <a:xfrm>
            <a:off x="1411185" y="3068960"/>
            <a:ext cx="251274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5" y="3068960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54 CuadroTexto"/>
          <p:cNvSpPr txBox="1"/>
          <p:nvPr/>
        </p:nvSpPr>
        <p:spPr>
          <a:xfrm>
            <a:off x="1977972" y="3163610"/>
            <a:ext cx="194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HERRAMIENTAS</a:t>
            </a:r>
            <a:endParaRPr lang="es-EC" sz="1500" b="1" dirty="0"/>
          </a:p>
        </p:txBody>
      </p:sp>
      <p:sp>
        <p:nvSpPr>
          <p:cNvPr id="56" name="55 Rectángulo"/>
          <p:cNvSpPr/>
          <p:nvPr/>
        </p:nvSpPr>
        <p:spPr>
          <a:xfrm>
            <a:off x="5220072" y="689769"/>
            <a:ext cx="2592288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5786859" y="784419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IMPLEMENTACIÓN</a:t>
            </a:r>
            <a:endParaRPr lang="es-EC" sz="1500" b="1" dirty="0"/>
          </a:p>
        </p:txBody>
      </p:sp>
      <p:sp>
        <p:nvSpPr>
          <p:cNvPr id="59" name="58 Rectángulo"/>
          <p:cNvSpPr/>
          <p:nvPr/>
        </p:nvSpPr>
        <p:spPr>
          <a:xfrm>
            <a:off x="5220071" y="2294304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29430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60 CuadroTexto"/>
          <p:cNvSpPr txBox="1"/>
          <p:nvPr/>
        </p:nvSpPr>
        <p:spPr>
          <a:xfrm>
            <a:off x="5786858" y="2388954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CONCLUSIONES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5218333" y="3086392"/>
            <a:ext cx="2594026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3" y="308639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63 CuadroTexto"/>
          <p:cNvSpPr txBox="1"/>
          <p:nvPr/>
        </p:nvSpPr>
        <p:spPr>
          <a:xfrm>
            <a:off x="5785120" y="3181042"/>
            <a:ext cx="2027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RECOMENDACIONES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5220072" y="1502216"/>
            <a:ext cx="2592289" cy="5586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2216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66 CuadroTexto"/>
          <p:cNvSpPr txBox="1"/>
          <p:nvPr/>
        </p:nvSpPr>
        <p:spPr>
          <a:xfrm>
            <a:off x="5786859" y="1596866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RESULTADOS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9801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s-EC" cap="small" dirty="0" smtClean="0"/>
              <a:t>Agenda</a:t>
            </a:r>
            <a:endParaRPr lang="es-EC" cap="small" dirty="0"/>
          </a:p>
        </p:txBody>
      </p:sp>
      <p:sp>
        <p:nvSpPr>
          <p:cNvPr id="41" name="40 Rectángulo"/>
          <p:cNvSpPr/>
          <p:nvPr/>
        </p:nvSpPr>
        <p:spPr>
          <a:xfrm>
            <a:off x="1412925" y="689769"/>
            <a:ext cx="2511003" cy="5586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5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1979712" y="784419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INTRODUCCIÓN</a:t>
            </a:r>
            <a:endParaRPr lang="es-EC" sz="1500" b="1" dirty="0"/>
          </a:p>
        </p:txBody>
      </p:sp>
      <p:sp>
        <p:nvSpPr>
          <p:cNvPr id="47" name="46 Rectángulo"/>
          <p:cNvSpPr/>
          <p:nvPr/>
        </p:nvSpPr>
        <p:spPr>
          <a:xfrm>
            <a:off x="1412924" y="1484784"/>
            <a:ext cx="2511004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4" y="148478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1979712" y="157943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OBJETIVOS</a:t>
            </a:r>
            <a:endParaRPr lang="es-EC" sz="1500" b="1" dirty="0"/>
          </a:p>
        </p:txBody>
      </p:sp>
      <p:sp>
        <p:nvSpPr>
          <p:cNvPr id="50" name="49 Rectángulo"/>
          <p:cNvSpPr/>
          <p:nvPr/>
        </p:nvSpPr>
        <p:spPr>
          <a:xfrm>
            <a:off x="1411186" y="2276872"/>
            <a:ext cx="2512742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6" y="227687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1977973" y="2371522"/>
            <a:ext cx="1945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</a:t>
            </a:r>
            <a:endParaRPr lang="es-EC" sz="1500" b="1" dirty="0"/>
          </a:p>
        </p:txBody>
      </p:sp>
      <p:sp>
        <p:nvSpPr>
          <p:cNvPr id="53" name="52 Rectángulo"/>
          <p:cNvSpPr/>
          <p:nvPr/>
        </p:nvSpPr>
        <p:spPr>
          <a:xfrm>
            <a:off x="1411185" y="3068960"/>
            <a:ext cx="251274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5" y="3068960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54 CuadroTexto"/>
          <p:cNvSpPr txBox="1"/>
          <p:nvPr/>
        </p:nvSpPr>
        <p:spPr>
          <a:xfrm>
            <a:off x="1977972" y="3163610"/>
            <a:ext cx="194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HERRAMIENTAS</a:t>
            </a:r>
            <a:endParaRPr lang="es-EC" sz="1500" b="1" dirty="0"/>
          </a:p>
        </p:txBody>
      </p:sp>
      <p:sp>
        <p:nvSpPr>
          <p:cNvPr id="56" name="55 Rectángulo"/>
          <p:cNvSpPr/>
          <p:nvPr/>
        </p:nvSpPr>
        <p:spPr>
          <a:xfrm>
            <a:off x="5220072" y="689769"/>
            <a:ext cx="2592288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5786859" y="784419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IMPLEMENTACIÓN</a:t>
            </a:r>
            <a:endParaRPr lang="es-EC" sz="1500" b="1" dirty="0"/>
          </a:p>
        </p:txBody>
      </p:sp>
      <p:sp>
        <p:nvSpPr>
          <p:cNvPr id="59" name="58 Rectángulo"/>
          <p:cNvSpPr/>
          <p:nvPr/>
        </p:nvSpPr>
        <p:spPr>
          <a:xfrm>
            <a:off x="5220071" y="2294304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29430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60 CuadroTexto"/>
          <p:cNvSpPr txBox="1"/>
          <p:nvPr/>
        </p:nvSpPr>
        <p:spPr>
          <a:xfrm>
            <a:off x="5786858" y="2388954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CONCLUSIONES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5218333" y="3086392"/>
            <a:ext cx="2594026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3" y="308639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63 CuadroTexto"/>
          <p:cNvSpPr txBox="1"/>
          <p:nvPr/>
        </p:nvSpPr>
        <p:spPr>
          <a:xfrm>
            <a:off x="5785120" y="3181042"/>
            <a:ext cx="2027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RECOMENDACIONES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5220072" y="1502216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2216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66 CuadroTexto"/>
          <p:cNvSpPr txBox="1"/>
          <p:nvPr/>
        </p:nvSpPr>
        <p:spPr>
          <a:xfrm>
            <a:off x="5786859" y="1596866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RESULTADOS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113736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cap="small" dirty="0" smtClean="0"/>
              <a:t>Resultados</a:t>
            </a:r>
            <a:endParaRPr lang="es-EC" cap="smal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91" y="6072960"/>
            <a:ext cx="1267841" cy="5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072960"/>
            <a:ext cx="1296144" cy="5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3020925818"/>
              </p:ext>
            </p:extLst>
          </p:nvPr>
        </p:nvGraphicFramePr>
        <p:xfrm>
          <a:off x="827584" y="476672"/>
          <a:ext cx="3220635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3495778376"/>
              </p:ext>
            </p:extLst>
          </p:nvPr>
        </p:nvGraphicFramePr>
        <p:xfrm>
          <a:off x="5089829" y="1268760"/>
          <a:ext cx="3097138" cy="176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4143608537"/>
              </p:ext>
            </p:extLst>
          </p:nvPr>
        </p:nvGraphicFramePr>
        <p:xfrm>
          <a:off x="1043608" y="2780928"/>
          <a:ext cx="3778251" cy="2076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996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cap="small" dirty="0" smtClean="0"/>
              <a:t>Resultados</a:t>
            </a:r>
            <a:endParaRPr lang="es-EC" cap="smal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91" y="6072960"/>
            <a:ext cx="1267841" cy="5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072960"/>
            <a:ext cx="1296144" cy="5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79" y="1719064"/>
            <a:ext cx="5610225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2 Marcador de contenido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113304"/>
          </a:xfrm>
        </p:spPr>
        <p:txBody>
          <a:bodyPr vert="horz" lIns="91440" tIns="45720" rIns="91440" bIns="45720" rtlCol="0">
            <a:noAutofit/>
          </a:bodyPr>
          <a:lstStyle/>
          <a:p>
            <a:pPr marL="45720" indent="0" algn="just">
              <a:buClrTx/>
              <a:buNone/>
            </a:pPr>
            <a:r>
              <a:rPr lang="es-EC" sz="1500" b="1" dirty="0" smtClean="0"/>
              <a:t>Cantidad Usuarios Simulados:</a:t>
            </a:r>
            <a:r>
              <a:rPr lang="es-EC" sz="1500" dirty="0" smtClean="0"/>
              <a:t>	10</a:t>
            </a:r>
          </a:p>
          <a:p>
            <a:pPr marL="45720" indent="0" algn="just">
              <a:buClrTx/>
              <a:buNone/>
            </a:pPr>
            <a:r>
              <a:rPr lang="es-EC" sz="1500" b="1" dirty="0" smtClean="0"/>
              <a:t>Transaccionalidad:</a:t>
            </a:r>
            <a:r>
              <a:rPr lang="es-EC" sz="1500" dirty="0" smtClean="0"/>
              <a:t>		Concurrente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</p:txBody>
      </p:sp>
    </p:spTree>
    <p:extLst>
      <p:ext uri="{BB962C8B-B14F-4D97-AF65-F5344CB8AC3E}">
        <p14:creationId xmlns:p14="http://schemas.microsoft.com/office/powerpoint/2010/main" val="160677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s-EC" cap="small" dirty="0" smtClean="0"/>
              <a:t>Agenda</a:t>
            </a:r>
            <a:endParaRPr lang="es-EC" cap="small" dirty="0"/>
          </a:p>
        </p:txBody>
      </p:sp>
      <p:sp>
        <p:nvSpPr>
          <p:cNvPr id="41" name="40 Rectángulo"/>
          <p:cNvSpPr/>
          <p:nvPr/>
        </p:nvSpPr>
        <p:spPr>
          <a:xfrm>
            <a:off x="1412925" y="689769"/>
            <a:ext cx="251100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5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1979712" y="784419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INTRODUCCIÓN</a:t>
            </a:r>
            <a:endParaRPr lang="es-EC" sz="1500" b="1" dirty="0"/>
          </a:p>
        </p:txBody>
      </p:sp>
      <p:sp>
        <p:nvSpPr>
          <p:cNvPr id="47" name="46 Rectángulo"/>
          <p:cNvSpPr/>
          <p:nvPr/>
        </p:nvSpPr>
        <p:spPr>
          <a:xfrm>
            <a:off x="1412924" y="1484784"/>
            <a:ext cx="2511004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4" y="148478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1979712" y="157943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OBJETIVOS</a:t>
            </a:r>
            <a:endParaRPr lang="es-EC" sz="1500" b="1" dirty="0"/>
          </a:p>
        </p:txBody>
      </p:sp>
      <p:sp>
        <p:nvSpPr>
          <p:cNvPr id="50" name="49 Rectángulo"/>
          <p:cNvSpPr/>
          <p:nvPr/>
        </p:nvSpPr>
        <p:spPr>
          <a:xfrm>
            <a:off x="1411186" y="2276872"/>
            <a:ext cx="2512742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6" y="227687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1977973" y="2371522"/>
            <a:ext cx="1945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</a:t>
            </a:r>
            <a:endParaRPr lang="es-EC" sz="1500" b="1" dirty="0"/>
          </a:p>
        </p:txBody>
      </p:sp>
      <p:sp>
        <p:nvSpPr>
          <p:cNvPr id="53" name="52 Rectángulo"/>
          <p:cNvSpPr/>
          <p:nvPr/>
        </p:nvSpPr>
        <p:spPr>
          <a:xfrm>
            <a:off x="1411185" y="3068960"/>
            <a:ext cx="251274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5" y="3068960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54 CuadroTexto"/>
          <p:cNvSpPr txBox="1"/>
          <p:nvPr/>
        </p:nvSpPr>
        <p:spPr>
          <a:xfrm>
            <a:off x="1977972" y="3163610"/>
            <a:ext cx="194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HERRAMIENTAS</a:t>
            </a:r>
            <a:endParaRPr lang="es-EC" sz="1500" b="1" dirty="0"/>
          </a:p>
        </p:txBody>
      </p:sp>
      <p:sp>
        <p:nvSpPr>
          <p:cNvPr id="56" name="55 Rectángulo"/>
          <p:cNvSpPr/>
          <p:nvPr/>
        </p:nvSpPr>
        <p:spPr>
          <a:xfrm>
            <a:off x="5220072" y="689769"/>
            <a:ext cx="2592288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5786859" y="784419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IMPLEMENTACIÓN</a:t>
            </a:r>
            <a:endParaRPr lang="es-EC" sz="1500" b="1" dirty="0"/>
          </a:p>
        </p:txBody>
      </p:sp>
      <p:sp>
        <p:nvSpPr>
          <p:cNvPr id="59" name="58 Rectángulo"/>
          <p:cNvSpPr/>
          <p:nvPr/>
        </p:nvSpPr>
        <p:spPr>
          <a:xfrm>
            <a:off x="5220071" y="2294304"/>
            <a:ext cx="2592289" cy="5586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29430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60 CuadroTexto"/>
          <p:cNvSpPr txBox="1"/>
          <p:nvPr/>
        </p:nvSpPr>
        <p:spPr>
          <a:xfrm>
            <a:off x="5786858" y="2388954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CONCLUSIONES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5218333" y="3086392"/>
            <a:ext cx="2594026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3" y="308639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63 CuadroTexto"/>
          <p:cNvSpPr txBox="1"/>
          <p:nvPr/>
        </p:nvSpPr>
        <p:spPr>
          <a:xfrm>
            <a:off x="5785120" y="3181042"/>
            <a:ext cx="2027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RECOMENDACIONES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5220072" y="1502216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2216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66 CuadroTexto"/>
          <p:cNvSpPr txBox="1"/>
          <p:nvPr/>
        </p:nvSpPr>
        <p:spPr>
          <a:xfrm>
            <a:off x="5786859" y="1596866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RESULTADOS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1102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cap="small" dirty="0" smtClean="0"/>
              <a:t>Conclusiones</a:t>
            </a:r>
            <a:endParaRPr lang="es-EC" cap="smal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Marcador de contenido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El Sistema de Control del Catastro </a:t>
            </a:r>
            <a:r>
              <a:rPr lang="es-EC" sz="1500" dirty="0" smtClean="0"/>
              <a:t>Turístico remplaza </a:t>
            </a:r>
            <a:r>
              <a:rPr lang="es-EC" sz="1500" dirty="0"/>
              <a:t>procesos manuales que actualmente son obsoletos, con una administración centralizada y organizada, que dará mayor seguridad y consistencia a la </a:t>
            </a:r>
            <a:r>
              <a:rPr lang="es-EC" sz="1500" dirty="0" smtClean="0"/>
              <a:t>información.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La </a:t>
            </a:r>
            <a:r>
              <a:rPr lang="es-EC" sz="1500" dirty="0"/>
              <a:t>especificación de requerimientos fue un proceso fundamental en el inicio del proyecto, en este </a:t>
            </a:r>
            <a:r>
              <a:rPr lang="es-EC" sz="1500" dirty="0" smtClean="0"/>
              <a:t>participaron usuarios </a:t>
            </a:r>
            <a:r>
              <a:rPr lang="es-EC" sz="1500" dirty="0"/>
              <a:t>expertos </a:t>
            </a:r>
            <a:r>
              <a:rPr lang="es-EC" sz="1500" dirty="0" smtClean="0"/>
              <a:t>y desarrolladores.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El </a:t>
            </a:r>
            <a:r>
              <a:rPr lang="es-EC" sz="1500" dirty="0"/>
              <a:t>uso de la metodología RUP, </a:t>
            </a:r>
            <a:r>
              <a:rPr lang="es-EC" sz="1500" dirty="0" smtClean="0"/>
              <a:t>permitió la definición clara </a:t>
            </a:r>
            <a:r>
              <a:rPr lang="es-EC" sz="1500" dirty="0"/>
              <a:t>y </a:t>
            </a:r>
            <a:r>
              <a:rPr lang="es-EC" sz="1500" dirty="0" smtClean="0"/>
              <a:t>precisa de los </a:t>
            </a:r>
            <a:r>
              <a:rPr lang="es-EC" sz="1500" dirty="0"/>
              <a:t>requisitos funcionales y optimizó el desarrollo del </a:t>
            </a:r>
            <a:r>
              <a:rPr lang="es-EC" sz="1500" dirty="0" smtClean="0"/>
              <a:t>software.</a:t>
            </a:r>
            <a:endParaRPr lang="es-EC" sz="15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cap="small" dirty="0" smtClean="0"/>
              <a:t>Conclusiones</a:t>
            </a:r>
            <a:endParaRPr lang="es-EC" cap="smal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 Marcador de contenido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En </a:t>
            </a:r>
            <a:r>
              <a:rPr lang="es-EC" sz="1500" dirty="0"/>
              <a:t>el diseño del aplicativo </a:t>
            </a:r>
            <a:r>
              <a:rPr lang="es-EC" sz="1500" dirty="0" smtClean="0"/>
              <a:t>Catastros QT</a:t>
            </a:r>
            <a:r>
              <a:rPr lang="es-EC" sz="1500" dirty="0"/>
              <a:t>, se estableció que </a:t>
            </a:r>
            <a:r>
              <a:rPr lang="es-EC" sz="1500" dirty="0" smtClean="0"/>
              <a:t>debía </a:t>
            </a:r>
            <a:r>
              <a:rPr lang="es-EC" sz="1500" dirty="0"/>
              <a:t>ser un aplicativo </a:t>
            </a:r>
            <a:r>
              <a:rPr lang="es-EC" sz="1500" dirty="0" smtClean="0"/>
              <a:t>Web, de esta forma se garantizan un sin numero de beneficios.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Desarrollar la solución de software con una activa participación de todos los involucrados; y, en especial de los usuarios, hace que estos se sientan parte del éxito del </a:t>
            </a:r>
            <a:r>
              <a:rPr lang="es-EC" sz="1500" dirty="0" smtClean="0"/>
              <a:t>proyecto.</a:t>
            </a:r>
            <a:endParaRPr lang="es-EC" sz="15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s-EC" cap="small" dirty="0" smtClean="0"/>
              <a:t>Agenda</a:t>
            </a:r>
            <a:endParaRPr lang="es-EC" cap="small" dirty="0"/>
          </a:p>
        </p:txBody>
      </p:sp>
      <p:sp>
        <p:nvSpPr>
          <p:cNvPr id="41" name="40 Rectángulo"/>
          <p:cNvSpPr/>
          <p:nvPr/>
        </p:nvSpPr>
        <p:spPr>
          <a:xfrm>
            <a:off x="1412925" y="689769"/>
            <a:ext cx="251100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5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5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1979712" y="784419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INTRODUCCIÓN</a:t>
            </a:r>
            <a:endParaRPr lang="es-EC" sz="1500" b="1" dirty="0"/>
          </a:p>
        </p:txBody>
      </p:sp>
      <p:sp>
        <p:nvSpPr>
          <p:cNvPr id="47" name="46 Rectángulo"/>
          <p:cNvSpPr/>
          <p:nvPr/>
        </p:nvSpPr>
        <p:spPr>
          <a:xfrm>
            <a:off x="1412924" y="1484784"/>
            <a:ext cx="2511004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4" y="148478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1979712" y="157943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OBJETIVOS</a:t>
            </a:r>
            <a:endParaRPr lang="es-EC" sz="1500" b="1" dirty="0"/>
          </a:p>
        </p:txBody>
      </p:sp>
      <p:sp>
        <p:nvSpPr>
          <p:cNvPr id="50" name="49 Rectángulo"/>
          <p:cNvSpPr/>
          <p:nvPr/>
        </p:nvSpPr>
        <p:spPr>
          <a:xfrm>
            <a:off x="1411186" y="2276872"/>
            <a:ext cx="2512742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6" y="227687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51 CuadroTexto"/>
          <p:cNvSpPr txBox="1"/>
          <p:nvPr/>
        </p:nvSpPr>
        <p:spPr>
          <a:xfrm>
            <a:off x="1977973" y="2371522"/>
            <a:ext cx="1945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</a:t>
            </a:r>
            <a:endParaRPr lang="es-EC" sz="1500" b="1" dirty="0"/>
          </a:p>
        </p:txBody>
      </p:sp>
      <p:sp>
        <p:nvSpPr>
          <p:cNvPr id="53" name="52 Rectángulo"/>
          <p:cNvSpPr/>
          <p:nvPr/>
        </p:nvSpPr>
        <p:spPr>
          <a:xfrm>
            <a:off x="1411185" y="3068960"/>
            <a:ext cx="251274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4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5" y="3068960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54 CuadroTexto"/>
          <p:cNvSpPr txBox="1"/>
          <p:nvPr/>
        </p:nvSpPr>
        <p:spPr>
          <a:xfrm>
            <a:off x="1977972" y="3163610"/>
            <a:ext cx="194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HERRAMIENTAS</a:t>
            </a:r>
            <a:endParaRPr lang="es-EC" sz="1500" b="1" dirty="0"/>
          </a:p>
        </p:txBody>
      </p:sp>
      <p:sp>
        <p:nvSpPr>
          <p:cNvPr id="56" name="55 Rectángulo"/>
          <p:cNvSpPr/>
          <p:nvPr/>
        </p:nvSpPr>
        <p:spPr>
          <a:xfrm>
            <a:off x="5220072" y="689769"/>
            <a:ext cx="2592288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57 CuadroTexto"/>
          <p:cNvSpPr txBox="1"/>
          <p:nvPr/>
        </p:nvSpPr>
        <p:spPr>
          <a:xfrm>
            <a:off x="5786859" y="784419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IMPLEMENTACIÓN</a:t>
            </a:r>
            <a:endParaRPr lang="es-EC" sz="1500" b="1" dirty="0"/>
          </a:p>
        </p:txBody>
      </p:sp>
      <p:sp>
        <p:nvSpPr>
          <p:cNvPr id="59" name="58 Rectángulo"/>
          <p:cNvSpPr/>
          <p:nvPr/>
        </p:nvSpPr>
        <p:spPr>
          <a:xfrm>
            <a:off x="5220071" y="2294304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29430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60 CuadroTexto"/>
          <p:cNvSpPr txBox="1"/>
          <p:nvPr/>
        </p:nvSpPr>
        <p:spPr>
          <a:xfrm>
            <a:off x="5786858" y="2388954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CONCLUSIONES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5218333" y="3086392"/>
            <a:ext cx="2594026" cy="5586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3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3" y="308639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63 CuadroTexto"/>
          <p:cNvSpPr txBox="1"/>
          <p:nvPr/>
        </p:nvSpPr>
        <p:spPr>
          <a:xfrm>
            <a:off x="5785120" y="3181042"/>
            <a:ext cx="2027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RECOMENDACIONES</a:t>
            </a:r>
          </a:p>
        </p:txBody>
      </p:sp>
      <p:sp>
        <p:nvSpPr>
          <p:cNvPr id="65" name="64 Rectángulo"/>
          <p:cNvSpPr/>
          <p:nvPr/>
        </p:nvSpPr>
        <p:spPr>
          <a:xfrm>
            <a:off x="5220072" y="1502216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2216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66 CuadroTexto"/>
          <p:cNvSpPr txBox="1"/>
          <p:nvPr/>
        </p:nvSpPr>
        <p:spPr>
          <a:xfrm>
            <a:off x="5786859" y="1596866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RESULTADOS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9801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cap="small" dirty="0" smtClean="0"/>
              <a:t>Recomendaciones</a:t>
            </a:r>
            <a:endParaRPr lang="es-EC" cap="smal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Se </a:t>
            </a:r>
            <a:r>
              <a:rPr lang="es-EC" sz="1500" dirty="0"/>
              <a:t>recomienda hacer uso de las metodologías de desarrollo más destacadas y </a:t>
            </a:r>
            <a:r>
              <a:rPr lang="es-EC" sz="1500" dirty="0" smtClean="0"/>
              <a:t>que mejor </a:t>
            </a:r>
            <a:r>
              <a:rPr lang="es-EC" sz="1500" dirty="0"/>
              <a:t>se ajusten a las necesidades del aplicativo, </a:t>
            </a:r>
            <a:r>
              <a:rPr lang="es-EC" sz="1500" dirty="0" smtClean="0"/>
              <a:t>esto </a:t>
            </a:r>
            <a:r>
              <a:rPr lang="es-EC" sz="1500" dirty="0"/>
              <a:t>servirá a los desarrolladores al momento de realizar modificaciones o nuevas implementaciones en el sistema</a:t>
            </a:r>
            <a:r>
              <a:rPr lang="es-EC" sz="1500" dirty="0" smtClean="0"/>
              <a:t>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Se sugiere implementar modelos de validación de seguridad en conjunto con el equipo de desarrollo del sistema externo LUAE-BPM para garantizar la seguridad de </a:t>
            </a:r>
            <a:r>
              <a:rPr lang="es-EC" sz="1500" dirty="0" smtClean="0"/>
              <a:t>la información.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Se recomienda que el usuario Administrador del sistema sea una persona con alto grado de conocimiento de informática.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75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3289" y="466226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s-EC" cap="small" dirty="0" smtClean="0"/>
              <a:t>Introducción</a:t>
            </a:r>
            <a:endParaRPr lang="es-EC" cap="smal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La Empresa Pública Metropolitana de Gestión de Destino Turístico (EPMGDT) </a:t>
            </a:r>
            <a:r>
              <a:rPr lang="es-EC" sz="1500" dirty="0" smtClean="0"/>
              <a:t>es la encargada de regular el desarrollo de las </a:t>
            </a:r>
            <a:r>
              <a:rPr lang="es-EC" sz="1500" dirty="0"/>
              <a:t>actividades turísticas en el Distrito Metropolitano de Quito.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S" sz="1500" dirty="0"/>
              <a:t>Esta entidad municipal es responsable de promocionar el turismo de la ciudad de Quito a nivel </a:t>
            </a:r>
            <a:r>
              <a:rPr lang="es-ES" sz="1500" dirty="0" smtClean="0"/>
              <a:t>nacional </a:t>
            </a:r>
            <a:r>
              <a:rPr lang="es-ES" sz="1500" dirty="0"/>
              <a:t>e </a:t>
            </a:r>
            <a:r>
              <a:rPr lang="es-ES" sz="1500" dirty="0" smtClean="0"/>
              <a:t>internacional.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La empresa requiere de un sistema que permita administrar de manera automática y efectiva la información del catastro turístico.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Es fundamental además que </a:t>
            </a:r>
            <a:r>
              <a:rPr lang="es-EC" sz="1500" dirty="0" smtClean="0"/>
              <a:t>la </a:t>
            </a:r>
            <a:r>
              <a:rPr lang="es-EC" sz="1500" dirty="0"/>
              <a:t>EPMGDT pueda </a:t>
            </a:r>
            <a:r>
              <a:rPr lang="es-EC" sz="1500" dirty="0" smtClean="0"/>
              <a:t>llevar el registro de las </a:t>
            </a:r>
            <a:r>
              <a:rPr lang="es-EC" sz="1500" dirty="0"/>
              <a:t>inspecciones realizadas a los establecimientos </a:t>
            </a:r>
            <a:r>
              <a:rPr lang="es-EC" sz="1500" dirty="0" smtClean="0"/>
              <a:t>turísticos.</a:t>
            </a:r>
            <a:endParaRPr lang="es-EC" sz="15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4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En la actualidad, la empresa cuenta con </a:t>
            </a:r>
            <a:r>
              <a:rPr lang="es-EC" sz="1500" dirty="0"/>
              <a:t>un sistema </a:t>
            </a:r>
            <a:r>
              <a:rPr lang="es-EC" sz="1500" dirty="0" smtClean="0"/>
              <a:t>obsoleto </a:t>
            </a:r>
            <a:r>
              <a:rPr lang="es-EC" sz="1500" dirty="0"/>
              <a:t>de control del </a:t>
            </a:r>
            <a:r>
              <a:rPr lang="es-EC" sz="1500" dirty="0" smtClean="0"/>
              <a:t>catastro, el cual presenta varias falencias.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El registro la información se lo realiza de forma manual, lo que a veces ocasiona errores e inexactitud de los datos.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La elaboración de los reportes solicitados por la Dirección puede llegar a tomar entre varias horas hasta días a una persona, en las condiciones actuales.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No se cuenta con un sistema que permita llevar el control de </a:t>
            </a:r>
            <a:r>
              <a:rPr lang="es-ES" sz="1500" dirty="0"/>
              <a:t>emisiones y pagos de las tasas </a:t>
            </a:r>
            <a:r>
              <a:rPr lang="es-ES" sz="1500" dirty="0" smtClean="0"/>
              <a:t>turísticas</a:t>
            </a:r>
            <a:r>
              <a:rPr lang="es-EC" sz="1500" dirty="0" smtClean="0"/>
              <a:t>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La información es fácilmente manipulable y sin seguridad.</a:t>
            </a:r>
            <a:endParaRPr lang="es-EC" sz="15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Justificación</a:t>
            </a:r>
          </a:p>
        </p:txBody>
      </p:sp>
    </p:spTree>
    <p:extLst>
      <p:ext uri="{BB962C8B-B14F-4D97-AF65-F5344CB8AC3E}">
        <p14:creationId xmlns:p14="http://schemas.microsoft.com/office/powerpoint/2010/main" val="33315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S" sz="1500" dirty="0" smtClean="0"/>
              <a:t>Agilitar </a:t>
            </a:r>
            <a:r>
              <a:rPr lang="es-ES" sz="1500" dirty="0"/>
              <a:t>la tarea de quien registra la información de los establecimientos turísticos del </a:t>
            </a:r>
            <a:r>
              <a:rPr lang="es-ES" sz="1500" dirty="0" smtClean="0"/>
              <a:t>Distrito Metropolitano.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S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S" sz="1500" dirty="0" smtClean="0"/>
              <a:t>Facilitar </a:t>
            </a:r>
            <a:r>
              <a:rPr lang="es-ES" sz="1500" dirty="0"/>
              <a:t>el control de los establecimientos que incumplen con la normativa vigente</a:t>
            </a:r>
            <a:r>
              <a:rPr lang="es-ES" sz="1500" dirty="0" smtClean="0"/>
              <a:t>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S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S" sz="1500" dirty="0" smtClean="0"/>
              <a:t>Reducir </a:t>
            </a:r>
            <a:r>
              <a:rPr lang="es-ES" sz="1500" dirty="0"/>
              <a:t>al mínimo el </a:t>
            </a:r>
            <a:r>
              <a:rPr lang="es-ES" sz="1500" dirty="0" smtClean="0"/>
              <a:t>tiempo y recursos requeridos </a:t>
            </a:r>
            <a:r>
              <a:rPr lang="es-ES" sz="1500" dirty="0"/>
              <a:t>para la emisión de reportes gerenciales</a:t>
            </a:r>
            <a:r>
              <a:rPr lang="es-ES" sz="1500" dirty="0" smtClean="0"/>
              <a:t>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S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S" sz="1500" dirty="0" smtClean="0"/>
              <a:t>Minimizar </a:t>
            </a:r>
            <a:r>
              <a:rPr lang="es-ES" sz="1500" dirty="0"/>
              <a:t>la posibilidad de errores y llevar un log de auditoria de cambios realizados en el sistema.</a:t>
            </a:r>
          </a:p>
          <a:p>
            <a:pPr marL="45720" indent="0" algn="just">
              <a:buClrTx/>
              <a:buNone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Beneficios del Sistema</a:t>
            </a:r>
          </a:p>
        </p:txBody>
      </p:sp>
    </p:spTree>
    <p:extLst>
      <p:ext uri="{BB962C8B-B14F-4D97-AF65-F5344CB8AC3E}">
        <p14:creationId xmlns:p14="http://schemas.microsoft.com/office/powerpoint/2010/main" val="26575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es-EC" cap="small" dirty="0" smtClean="0"/>
              <a:t>Agenda</a:t>
            </a:r>
            <a:endParaRPr lang="es-EC" cap="small" dirty="0"/>
          </a:p>
        </p:txBody>
      </p:sp>
      <p:sp>
        <p:nvSpPr>
          <p:cNvPr id="68" name="67 Rectángulo"/>
          <p:cNvSpPr/>
          <p:nvPr/>
        </p:nvSpPr>
        <p:spPr>
          <a:xfrm>
            <a:off x="1412925" y="689769"/>
            <a:ext cx="251100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9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5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69 CuadroTexto"/>
          <p:cNvSpPr txBox="1"/>
          <p:nvPr/>
        </p:nvSpPr>
        <p:spPr>
          <a:xfrm>
            <a:off x="1979712" y="784419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INTRODUCCIÓN</a:t>
            </a:r>
            <a:endParaRPr lang="es-EC" sz="1500" b="1" dirty="0"/>
          </a:p>
        </p:txBody>
      </p:sp>
      <p:sp>
        <p:nvSpPr>
          <p:cNvPr id="71" name="70 Rectángulo"/>
          <p:cNvSpPr/>
          <p:nvPr/>
        </p:nvSpPr>
        <p:spPr>
          <a:xfrm>
            <a:off x="1412924" y="1484784"/>
            <a:ext cx="2511004" cy="5586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24" y="148478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72 CuadroTexto"/>
          <p:cNvSpPr txBox="1"/>
          <p:nvPr/>
        </p:nvSpPr>
        <p:spPr>
          <a:xfrm>
            <a:off x="1979712" y="1579434"/>
            <a:ext cx="19442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OBJETIVOS</a:t>
            </a:r>
            <a:endParaRPr lang="es-EC" sz="1500" b="1" dirty="0"/>
          </a:p>
        </p:txBody>
      </p:sp>
      <p:sp>
        <p:nvSpPr>
          <p:cNvPr id="74" name="73 Rectángulo"/>
          <p:cNvSpPr/>
          <p:nvPr/>
        </p:nvSpPr>
        <p:spPr>
          <a:xfrm>
            <a:off x="1411186" y="2276872"/>
            <a:ext cx="2512742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6" y="227687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75 CuadroTexto"/>
          <p:cNvSpPr txBox="1"/>
          <p:nvPr/>
        </p:nvSpPr>
        <p:spPr>
          <a:xfrm>
            <a:off x="1977973" y="2371522"/>
            <a:ext cx="1945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METODOLOGÍA</a:t>
            </a:r>
            <a:endParaRPr lang="es-EC" sz="1500" b="1" dirty="0"/>
          </a:p>
        </p:txBody>
      </p:sp>
      <p:sp>
        <p:nvSpPr>
          <p:cNvPr id="77" name="76 Rectángulo"/>
          <p:cNvSpPr/>
          <p:nvPr/>
        </p:nvSpPr>
        <p:spPr>
          <a:xfrm>
            <a:off x="1411185" y="3068960"/>
            <a:ext cx="2512743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5" y="3068960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78 CuadroTexto"/>
          <p:cNvSpPr txBox="1"/>
          <p:nvPr/>
        </p:nvSpPr>
        <p:spPr>
          <a:xfrm>
            <a:off x="1977972" y="3163610"/>
            <a:ext cx="19459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HERRAMIENTAS</a:t>
            </a:r>
            <a:endParaRPr lang="es-EC" sz="1500" b="1" dirty="0"/>
          </a:p>
        </p:txBody>
      </p:sp>
      <p:sp>
        <p:nvSpPr>
          <p:cNvPr id="80" name="79 Rectángulo"/>
          <p:cNvSpPr/>
          <p:nvPr/>
        </p:nvSpPr>
        <p:spPr>
          <a:xfrm>
            <a:off x="5220072" y="689769"/>
            <a:ext cx="2592288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89769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81 CuadroTexto"/>
          <p:cNvSpPr txBox="1"/>
          <p:nvPr/>
        </p:nvSpPr>
        <p:spPr>
          <a:xfrm>
            <a:off x="5786859" y="784419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IMPLEMENTACIÓN</a:t>
            </a:r>
            <a:endParaRPr lang="es-EC" sz="1500" b="1" dirty="0"/>
          </a:p>
        </p:txBody>
      </p:sp>
      <p:sp>
        <p:nvSpPr>
          <p:cNvPr id="83" name="82 Rectángulo"/>
          <p:cNvSpPr/>
          <p:nvPr/>
        </p:nvSpPr>
        <p:spPr>
          <a:xfrm>
            <a:off x="5220071" y="2294304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4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294304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84 CuadroTexto"/>
          <p:cNvSpPr txBox="1"/>
          <p:nvPr/>
        </p:nvSpPr>
        <p:spPr>
          <a:xfrm>
            <a:off x="5786858" y="2388954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CONCLUSIONES</a:t>
            </a:r>
          </a:p>
        </p:txBody>
      </p:sp>
      <p:sp>
        <p:nvSpPr>
          <p:cNvPr id="86" name="85 Rectángulo"/>
          <p:cNvSpPr/>
          <p:nvPr/>
        </p:nvSpPr>
        <p:spPr>
          <a:xfrm>
            <a:off x="5218333" y="3086392"/>
            <a:ext cx="2594026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7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33" y="3086392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87 CuadroTexto"/>
          <p:cNvSpPr txBox="1"/>
          <p:nvPr/>
        </p:nvSpPr>
        <p:spPr>
          <a:xfrm>
            <a:off x="5785120" y="3181042"/>
            <a:ext cx="20272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/>
              <a:t>RECOMENDACIONES</a:t>
            </a:r>
          </a:p>
        </p:txBody>
      </p:sp>
      <p:sp>
        <p:nvSpPr>
          <p:cNvPr id="89" name="88 Rectángulo"/>
          <p:cNvSpPr/>
          <p:nvPr/>
        </p:nvSpPr>
        <p:spPr>
          <a:xfrm>
            <a:off x="5220072" y="1502216"/>
            <a:ext cx="2592289" cy="5586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0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2216"/>
            <a:ext cx="566787" cy="55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90 CuadroTexto"/>
          <p:cNvSpPr txBox="1"/>
          <p:nvPr/>
        </p:nvSpPr>
        <p:spPr>
          <a:xfrm>
            <a:off x="5786859" y="1596866"/>
            <a:ext cx="20255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500" b="1" dirty="0" smtClean="0"/>
              <a:t>RESULTADOS</a:t>
            </a:r>
            <a:endParaRPr lang="es-EC" sz="1500" b="1" dirty="0"/>
          </a:p>
        </p:txBody>
      </p:sp>
    </p:spTree>
    <p:extLst>
      <p:ext uri="{BB962C8B-B14F-4D97-AF65-F5344CB8AC3E}">
        <p14:creationId xmlns:p14="http://schemas.microsoft.com/office/powerpoint/2010/main" val="9801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algn="just">
              <a:buClrTx/>
              <a:buFont typeface="Arial" pitchFamily="34" charset="0"/>
              <a:buChar char="•"/>
            </a:pPr>
            <a:endParaRPr lang="es-EC" sz="1500" dirty="0" smtClean="0"/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Analizar</a:t>
            </a:r>
            <a:r>
              <a:rPr lang="es-EC" sz="1500" dirty="0"/>
              <a:t>, diseñar e implementar un Sistema de Control del Catastro Turístico para la Empresa Pública Metropolitana de Gestión de Destino Turístico de la ciudad de Quito, mediante el uso de una aplicación web, a través de la cual se podrá realizar el ingreso confiable de datos, para de esta manera facilitar el acceso a la información, el procesamiento de la misma y la obtención de reportes, garantizando la toma de decisiones gerenciales de forma oportuna.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Objetivo General</a:t>
            </a:r>
          </a:p>
        </p:txBody>
      </p:sp>
    </p:spTree>
    <p:extLst>
      <p:ext uri="{BB962C8B-B14F-4D97-AF65-F5344CB8AC3E}">
        <p14:creationId xmlns:p14="http://schemas.microsoft.com/office/powerpoint/2010/main" val="259315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60" y="5972553"/>
            <a:ext cx="905869" cy="8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1" y="6198037"/>
            <a:ext cx="1008833" cy="4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DanielStban\Pictures\logo_municipio_qui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13653"/>
            <a:ext cx="1008112" cy="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793289" y="466226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es-EC" cap="small" dirty="0"/>
              <a:t>Objetivos Específicos</a:t>
            </a:r>
          </a:p>
        </p:txBody>
      </p:sp>
      <p:sp>
        <p:nvSpPr>
          <p:cNvPr id="10" name="2 Marcador de contenido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Conocer y entender el proceso actual sobre el control de Catastro Turístico en la Empresa Pública Metropolitana de Gestión de Destino Turístico</a:t>
            </a:r>
            <a:r>
              <a:rPr lang="es-EC" sz="1500" dirty="0" smtClean="0"/>
              <a:t>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Establecer los fundamentos metodológicos a emplear para el análisis, diseño y desarrollo de la aplicación</a:t>
            </a:r>
            <a:r>
              <a:rPr lang="es-EC" sz="1500" dirty="0" smtClean="0"/>
              <a:t>.</a:t>
            </a:r>
          </a:p>
          <a:p>
            <a:pPr algn="just">
              <a:buClrTx/>
              <a:buFont typeface="Arial" pitchFamily="34" charset="0"/>
              <a:buChar char="•"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/>
              <a:t>Definir y Especificar los requerimientos para el sistema de gestión de Catastro Turístico</a:t>
            </a:r>
            <a:r>
              <a:rPr lang="es-EC" sz="1500" dirty="0" smtClean="0"/>
              <a:t>.</a:t>
            </a:r>
          </a:p>
          <a:p>
            <a:pPr marL="45720" indent="0" algn="just">
              <a:buClrTx/>
              <a:buNone/>
            </a:pPr>
            <a:endParaRPr lang="es-EC" sz="1500" dirty="0"/>
          </a:p>
          <a:p>
            <a:pPr algn="just">
              <a:buClrTx/>
              <a:buFont typeface="Arial" pitchFamily="34" charset="0"/>
              <a:buChar char="•"/>
            </a:pPr>
            <a:r>
              <a:rPr lang="es-EC" sz="1500" dirty="0" smtClean="0"/>
              <a:t>Realizar el Análisis y Diseño de la aplicación en base a los requerimientos obtenidos.</a:t>
            </a:r>
          </a:p>
        </p:txBody>
      </p:sp>
    </p:spTree>
    <p:extLst>
      <p:ext uri="{BB962C8B-B14F-4D97-AF65-F5344CB8AC3E}">
        <p14:creationId xmlns:p14="http://schemas.microsoft.com/office/powerpoint/2010/main" val="38610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1778</TotalTime>
  <Words>2579</Words>
  <Application>Microsoft Office PowerPoint</Application>
  <PresentationFormat>Presentación en pantalla (4:3)</PresentationFormat>
  <Paragraphs>299</Paragraphs>
  <Slides>36</Slides>
  <Notes>18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Transmisión de listas</vt:lpstr>
      <vt:lpstr>Presentación de PowerPoint</vt:lpstr>
      <vt:lpstr>Presentación de PowerPoint</vt:lpstr>
      <vt:lpstr>Presentación de PowerPoint</vt:lpstr>
      <vt:lpstr>Introducción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Resultados</vt:lpstr>
      <vt:lpstr>Presentación de PowerPoint</vt:lpstr>
      <vt:lpstr>Conclusiones</vt:lpstr>
      <vt:lpstr>Conclusiones</vt:lpstr>
      <vt:lpstr>Presentación de PowerPoint</vt:lpstr>
      <vt:lpstr>Recomendaciones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POLITECNICA DEL EJERCITO</dc:title>
  <dc:creator>DanielStban</dc:creator>
  <cp:lastModifiedBy>Marco</cp:lastModifiedBy>
  <cp:revision>156</cp:revision>
  <dcterms:created xsi:type="dcterms:W3CDTF">2012-06-26T01:04:47Z</dcterms:created>
  <dcterms:modified xsi:type="dcterms:W3CDTF">2012-07-16T04:49:01Z</dcterms:modified>
</cp:coreProperties>
</file>