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 id="309" r:id="rId12"/>
    <p:sldId id="274" r:id="rId13"/>
    <p:sldId id="266" r:id="rId14"/>
    <p:sldId id="267" r:id="rId15"/>
    <p:sldId id="271" r:id="rId16"/>
    <p:sldId id="272" r:id="rId17"/>
    <p:sldId id="273" r:id="rId18"/>
    <p:sldId id="268" r:id="rId19"/>
    <p:sldId id="276" r:id="rId20"/>
    <p:sldId id="277" r:id="rId21"/>
    <p:sldId id="275" r:id="rId22"/>
    <p:sldId id="279" r:id="rId23"/>
    <p:sldId id="280" r:id="rId24"/>
    <p:sldId id="281" r:id="rId25"/>
    <p:sldId id="282" r:id="rId26"/>
    <p:sldId id="278" r:id="rId27"/>
    <p:sldId id="269" r:id="rId28"/>
    <p:sldId id="283" r:id="rId29"/>
    <p:sldId id="285" r:id="rId30"/>
    <p:sldId id="286" r:id="rId31"/>
    <p:sldId id="284" r:id="rId32"/>
    <p:sldId id="289" r:id="rId33"/>
    <p:sldId id="287" r:id="rId34"/>
    <p:sldId id="290" r:id="rId35"/>
    <p:sldId id="288" r:id="rId36"/>
    <p:sldId id="291" r:id="rId37"/>
    <p:sldId id="292" r:id="rId38"/>
    <p:sldId id="293" r:id="rId39"/>
    <p:sldId id="294" r:id="rId40"/>
    <p:sldId id="295" r:id="rId41"/>
    <p:sldId id="296" r:id="rId42"/>
    <p:sldId id="297" r:id="rId43"/>
    <p:sldId id="298" r:id="rId44"/>
    <p:sldId id="299"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2319F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lang val="es-ES"/>
  <c:chart>
    <c:title>
      <c:tx>
        <c:rich>
          <a:bodyPr/>
          <a:lstStyle/>
          <a:p>
            <a:pPr>
              <a:defRPr/>
            </a:pPr>
            <a:r>
              <a:rPr lang="en-US"/>
              <a:t>Subsistema</a:t>
            </a:r>
            <a:r>
              <a:rPr lang="en-US" baseline="0"/>
              <a:t> </a:t>
            </a:r>
            <a:r>
              <a:rPr lang="en-US"/>
              <a:t>Capturador de Datos</a:t>
            </a:r>
          </a:p>
        </c:rich>
      </c:tx>
      <c:layout/>
    </c:title>
    <c:plotArea>
      <c:layout/>
      <c:lineChart>
        <c:grouping val="stacked"/>
        <c:ser>
          <c:idx val="0"/>
          <c:order val="0"/>
          <c:tx>
            <c:strRef>
              <c:f>Hoja1!$B$1</c:f>
              <c:strCache>
                <c:ptCount val="1"/>
                <c:pt idx="0">
                  <c:v>Capturador de Datos</c:v>
                </c:pt>
              </c:strCache>
            </c:strRef>
          </c:tx>
          <c:cat>
            <c:strRef>
              <c:f>Hoja1!$A$2:$A$6</c:f>
              <c:strCache>
                <c:ptCount val="5"/>
                <c:pt idx="0">
                  <c:v>Día 0</c:v>
                </c:pt>
                <c:pt idx="1">
                  <c:v>Día 3</c:v>
                </c:pt>
                <c:pt idx="2">
                  <c:v>Día 7</c:v>
                </c:pt>
                <c:pt idx="3">
                  <c:v>Día 10</c:v>
                </c:pt>
                <c:pt idx="4">
                  <c:v>Día 30</c:v>
                </c:pt>
              </c:strCache>
            </c:strRef>
          </c:cat>
          <c:val>
            <c:numRef>
              <c:f>Hoja1!$B$2:$B$6</c:f>
              <c:numCache>
                <c:formatCode>General</c:formatCode>
                <c:ptCount val="5"/>
                <c:pt idx="0">
                  <c:v>48</c:v>
                </c:pt>
                <c:pt idx="1">
                  <c:v>40</c:v>
                </c:pt>
                <c:pt idx="2">
                  <c:v>32</c:v>
                </c:pt>
                <c:pt idx="3">
                  <c:v>24</c:v>
                </c:pt>
                <c:pt idx="4">
                  <c:v>0</c:v>
                </c:pt>
              </c:numCache>
            </c:numRef>
          </c:val>
        </c:ser>
        <c:marker val="1"/>
        <c:axId val="69347200"/>
        <c:axId val="76173312"/>
      </c:lineChart>
      <c:catAx>
        <c:axId val="69347200"/>
        <c:scaling>
          <c:orientation val="minMax"/>
        </c:scaling>
        <c:axPos val="b"/>
        <c:title>
          <c:tx>
            <c:rich>
              <a:bodyPr/>
              <a:lstStyle/>
              <a:p>
                <a:pPr>
                  <a:defRPr/>
                </a:pPr>
                <a:r>
                  <a:rPr lang="es-ES"/>
                  <a:t>Días</a:t>
                </a:r>
                <a:r>
                  <a:rPr lang="es-ES" baseline="0"/>
                  <a:t> transcurridos</a:t>
                </a:r>
                <a:endParaRPr lang="es-ES"/>
              </a:p>
            </c:rich>
          </c:tx>
          <c:layout/>
        </c:title>
        <c:tickLblPos val="nextTo"/>
        <c:crossAx val="76173312"/>
        <c:crosses val="autoZero"/>
        <c:auto val="1"/>
        <c:lblAlgn val="ctr"/>
        <c:lblOffset val="100"/>
      </c:catAx>
      <c:valAx>
        <c:axId val="76173312"/>
        <c:scaling>
          <c:orientation val="minMax"/>
        </c:scaling>
        <c:axPos val="l"/>
        <c:majorGridlines/>
        <c:title>
          <c:tx>
            <c:rich>
              <a:bodyPr rot="-5400000" vert="horz"/>
              <a:lstStyle/>
              <a:p>
                <a:pPr>
                  <a:defRPr/>
                </a:pPr>
                <a:r>
                  <a:rPr lang="es-ES"/>
                  <a:t>Puntos</a:t>
                </a:r>
                <a:r>
                  <a:rPr lang="es-ES" baseline="0"/>
                  <a:t> Restantes</a:t>
                </a:r>
                <a:endParaRPr lang="es-ES"/>
              </a:p>
            </c:rich>
          </c:tx>
          <c:layout/>
        </c:title>
        <c:numFmt formatCode="General" sourceLinked="1"/>
        <c:tickLblPos val="nextTo"/>
        <c:crossAx val="69347200"/>
        <c:crosses val="autoZero"/>
        <c:crossBetween val="between"/>
      </c:valAx>
    </c:plotArea>
    <c:plotVisOnly val="1"/>
    <c:dispBlanksAs val="zero"/>
  </c:chart>
  <c:spPr>
    <a:solidFill>
      <a:schemeClr val="bg1"/>
    </a:solidFill>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n-US"/>
              <a:t>Subsistema</a:t>
            </a:r>
            <a:r>
              <a:rPr lang="en-US" baseline="0"/>
              <a:t> </a:t>
            </a:r>
            <a:r>
              <a:rPr lang="en-US"/>
              <a:t>Monitor</a:t>
            </a:r>
          </a:p>
        </c:rich>
      </c:tx>
      <c:layout/>
    </c:title>
    <c:plotArea>
      <c:layout/>
      <c:lineChart>
        <c:grouping val="stacked"/>
        <c:ser>
          <c:idx val="0"/>
          <c:order val="0"/>
          <c:tx>
            <c:strRef>
              <c:f>Hoja1!$B$1</c:f>
              <c:strCache>
                <c:ptCount val="1"/>
                <c:pt idx="0">
                  <c:v>Capturador de Datos</c:v>
                </c:pt>
              </c:strCache>
            </c:strRef>
          </c:tx>
          <c:cat>
            <c:numRef>
              <c:f>Hoja1!$A$2:$A$15</c:f>
              <c:numCache>
                <c:formatCode>General</c:formatCode>
                <c:ptCount val="14"/>
                <c:pt idx="0">
                  <c:v>0</c:v>
                </c:pt>
                <c:pt idx="1">
                  <c:v>10</c:v>
                </c:pt>
                <c:pt idx="2">
                  <c:v>13</c:v>
                </c:pt>
                <c:pt idx="3">
                  <c:v>20</c:v>
                </c:pt>
                <c:pt idx="4">
                  <c:v>24</c:v>
                </c:pt>
                <c:pt idx="5">
                  <c:v>32</c:v>
                </c:pt>
                <c:pt idx="6">
                  <c:v>35</c:v>
                </c:pt>
                <c:pt idx="7">
                  <c:v>39</c:v>
                </c:pt>
                <c:pt idx="8">
                  <c:v>41</c:v>
                </c:pt>
                <c:pt idx="9">
                  <c:v>44</c:v>
                </c:pt>
                <c:pt idx="10">
                  <c:v>59</c:v>
                </c:pt>
                <c:pt idx="11">
                  <c:v>64</c:v>
                </c:pt>
                <c:pt idx="12">
                  <c:v>66</c:v>
                </c:pt>
                <c:pt idx="13">
                  <c:v>74</c:v>
                </c:pt>
              </c:numCache>
            </c:numRef>
          </c:cat>
          <c:val>
            <c:numRef>
              <c:f>Hoja1!$B$2:$B$15</c:f>
              <c:numCache>
                <c:formatCode>General</c:formatCode>
                <c:ptCount val="14"/>
                <c:pt idx="0">
                  <c:v>185</c:v>
                </c:pt>
                <c:pt idx="1">
                  <c:v>177</c:v>
                </c:pt>
                <c:pt idx="2">
                  <c:v>171</c:v>
                </c:pt>
                <c:pt idx="3">
                  <c:v>161</c:v>
                </c:pt>
                <c:pt idx="4">
                  <c:v>148</c:v>
                </c:pt>
                <c:pt idx="5">
                  <c:v>142</c:v>
                </c:pt>
                <c:pt idx="6">
                  <c:v>138</c:v>
                </c:pt>
                <c:pt idx="7">
                  <c:v>134</c:v>
                </c:pt>
                <c:pt idx="8">
                  <c:v>128</c:v>
                </c:pt>
                <c:pt idx="9">
                  <c:v>122</c:v>
                </c:pt>
                <c:pt idx="10">
                  <c:v>98</c:v>
                </c:pt>
                <c:pt idx="11">
                  <c:v>50</c:v>
                </c:pt>
                <c:pt idx="12">
                  <c:v>30</c:v>
                </c:pt>
                <c:pt idx="13">
                  <c:v>0</c:v>
                </c:pt>
              </c:numCache>
            </c:numRef>
          </c:val>
        </c:ser>
        <c:marker val="1"/>
        <c:axId val="86805504"/>
        <c:axId val="87094400"/>
      </c:lineChart>
      <c:catAx>
        <c:axId val="86805504"/>
        <c:scaling>
          <c:orientation val="minMax"/>
        </c:scaling>
        <c:axPos val="b"/>
        <c:title>
          <c:tx>
            <c:rich>
              <a:bodyPr/>
              <a:lstStyle/>
              <a:p>
                <a:pPr>
                  <a:defRPr/>
                </a:pPr>
                <a:r>
                  <a:rPr lang="es-ES"/>
                  <a:t>Días</a:t>
                </a:r>
                <a:r>
                  <a:rPr lang="es-ES" baseline="0"/>
                  <a:t> transcurridos</a:t>
                </a:r>
                <a:endParaRPr lang="es-ES"/>
              </a:p>
            </c:rich>
          </c:tx>
          <c:layout/>
        </c:title>
        <c:numFmt formatCode="General" sourceLinked="1"/>
        <c:tickLblPos val="nextTo"/>
        <c:crossAx val="87094400"/>
        <c:crosses val="autoZero"/>
        <c:auto val="1"/>
        <c:lblAlgn val="ctr"/>
        <c:lblOffset val="100"/>
      </c:catAx>
      <c:valAx>
        <c:axId val="87094400"/>
        <c:scaling>
          <c:orientation val="minMax"/>
        </c:scaling>
        <c:axPos val="l"/>
        <c:majorGridlines/>
        <c:title>
          <c:tx>
            <c:rich>
              <a:bodyPr rot="-5400000" vert="horz"/>
              <a:lstStyle/>
              <a:p>
                <a:pPr>
                  <a:defRPr/>
                </a:pPr>
                <a:r>
                  <a:rPr lang="es-ES"/>
                  <a:t>Puntos</a:t>
                </a:r>
                <a:r>
                  <a:rPr lang="es-ES" baseline="0"/>
                  <a:t> Restantes</a:t>
                </a:r>
                <a:endParaRPr lang="es-ES"/>
              </a:p>
            </c:rich>
          </c:tx>
          <c:layout/>
        </c:title>
        <c:numFmt formatCode="General" sourceLinked="1"/>
        <c:tickLblPos val="nextTo"/>
        <c:crossAx val="86805504"/>
        <c:crosses val="autoZero"/>
        <c:crossBetween val="between"/>
      </c:valAx>
    </c:plotArea>
    <c:plotVisOnly val="1"/>
    <c:dispBlanksAs val="zero"/>
  </c:chart>
  <c:spPr>
    <a:solidFill>
      <a:schemeClr val="bg1"/>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chart>
    <c:title>
      <c:tx>
        <c:rich>
          <a:bodyPr/>
          <a:lstStyle/>
          <a:p>
            <a:pPr algn="ctr">
              <a:defRPr/>
            </a:pPr>
            <a:r>
              <a:rPr lang="en-US"/>
              <a:t>Subsistema</a:t>
            </a:r>
            <a:r>
              <a:rPr lang="en-US" baseline="0"/>
              <a:t> Analisis de Datos</a:t>
            </a:r>
            <a:endParaRPr lang="en-US"/>
          </a:p>
        </c:rich>
      </c:tx>
      <c:layout/>
    </c:title>
    <c:plotArea>
      <c:layout/>
      <c:lineChart>
        <c:grouping val="stacked"/>
        <c:ser>
          <c:idx val="0"/>
          <c:order val="0"/>
          <c:tx>
            <c:strRef>
              <c:f>Hoja1!$B$1</c:f>
              <c:strCache>
                <c:ptCount val="1"/>
                <c:pt idx="0">
                  <c:v>Capturador de Datos</c:v>
                </c:pt>
              </c:strCache>
            </c:strRef>
          </c:tx>
          <c:cat>
            <c:strRef>
              <c:f>Hoja1!$A$2:$A$8</c:f>
              <c:strCache>
                <c:ptCount val="7"/>
                <c:pt idx="0">
                  <c:v>Día 0</c:v>
                </c:pt>
                <c:pt idx="1">
                  <c:v>Día 4</c:v>
                </c:pt>
                <c:pt idx="2">
                  <c:v>Día 8</c:v>
                </c:pt>
                <c:pt idx="3">
                  <c:v>Día 15</c:v>
                </c:pt>
                <c:pt idx="4">
                  <c:v>Día 18</c:v>
                </c:pt>
                <c:pt idx="5">
                  <c:v>Día 20</c:v>
                </c:pt>
                <c:pt idx="6">
                  <c:v>Día 28</c:v>
                </c:pt>
              </c:strCache>
            </c:strRef>
          </c:cat>
          <c:val>
            <c:numRef>
              <c:f>Hoja1!$B$2:$B$8</c:f>
              <c:numCache>
                <c:formatCode>General</c:formatCode>
                <c:ptCount val="7"/>
                <c:pt idx="0">
                  <c:v>102</c:v>
                </c:pt>
                <c:pt idx="1">
                  <c:v>96</c:v>
                </c:pt>
                <c:pt idx="2">
                  <c:v>72</c:v>
                </c:pt>
                <c:pt idx="3">
                  <c:v>48</c:v>
                </c:pt>
                <c:pt idx="4">
                  <c:v>36</c:v>
                </c:pt>
                <c:pt idx="5">
                  <c:v>24</c:v>
                </c:pt>
                <c:pt idx="6">
                  <c:v>0</c:v>
                </c:pt>
              </c:numCache>
            </c:numRef>
          </c:val>
        </c:ser>
        <c:marker val="1"/>
        <c:axId val="103026688"/>
        <c:axId val="103028608"/>
      </c:lineChart>
      <c:catAx>
        <c:axId val="103026688"/>
        <c:scaling>
          <c:orientation val="minMax"/>
        </c:scaling>
        <c:axPos val="b"/>
        <c:title>
          <c:tx>
            <c:rich>
              <a:bodyPr/>
              <a:lstStyle/>
              <a:p>
                <a:pPr>
                  <a:defRPr/>
                </a:pPr>
                <a:r>
                  <a:rPr lang="es-ES"/>
                  <a:t>Días</a:t>
                </a:r>
                <a:r>
                  <a:rPr lang="es-ES" baseline="0"/>
                  <a:t> transcurridos</a:t>
                </a:r>
                <a:endParaRPr lang="es-ES"/>
              </a:p>
            </c:rich>
          </c:tx>
          <c:layout/>
        </c:title>
        <c:tickLblPos val="nextTo"/>
        <c:crossAx val="103028608"/>
        <c:crosses val="autoZero"/>
        <c:auto val="1"/>
        <c:lblAlgn val="ctr"/>
        <c:lblOffset val="100"/>
      </c:catAx>
      <c:valAx>
        <c:axId val="103028608"/>
        <c:scaling>
          <c:orientation val="minMax"/>
        </c:scaling>
        <c:axPos val="l"/>
        <c:majorGridlines/>
        <c:title>
          <c:tx>
            <c:rich>
              <a:bodyPr rot="-5400000" vert="horz"/>
              <a:lstStyle/>
              <a:p>
                <a:pPr>
                  <a:defRPr/>
                </a:pPr>
                <a:r>
                  <a:rPr lang="es-ES"/>
                  <a:t>Puntos</a:t>
                </a:r>
                <a:r>
                  <a:rPr lang="es-ES" baseline="0"/>
                  <a:t> Restantes</a:t>
                </a:r>
                <a:endParaRPr lang="es-ES"/>
              </a:p>
            </c:rich>
          </c:tx>
          <c:layout/>
        </c:title>
        <c:numFmt formatCode="General" sourceLinked="1"/>
        <c:tickLblPos val="nextTo"/>
        <c:crossAx val="103026688"/>
        <c:crosses val="autoZero"/>
        <c:crossBetween val="between"/>
      </c:valAx>
    </c:plotArea>
    <c:plotVisOnly val="1"/>
    <c:dispBlanksAs val="zero"/>
  </c:chart>
  <c:spPr>
    <a:solidFill>
      <a:prstClr val="white"/>
    </a:solidFill>
  </c:spPr>
  <c:externalData r:id="rId1"/>
  <c:userShapes r:id="rId2"/>
</c:chartSpace>
</file>

<file path=ppt/drawings/drawing1.xml><?xml version="1.0" encoding="utf-8"?>
<c:userShapes xmlns:c="http://schemas.openxmlformats.org/drawingml/2006/chart">
  <cdr:relSizeAnchor xmlns:cdr="http://schemas.openxmlformats.org/drawingml/2006/chartDrawing">
    <cdr:from>
      <cdr:x>0.71053</cdr:x>
      <cdr:y>0.11111</cdr:y>
    </cdr:from>
    <cdr:to>
      <cdr:x>0.71053</cdr:x>
      <cdr:y>0.87302</cdr:y>
    </cdr:to>
    <cdr:sp macro="" textlink="">
      <cdr:nvSpPr>
        <cdr:cNvPr id="3" name="2 Conector recto"/>
        <cdr:cNvSpPr/>
      </cdr:nvSpPr>
      <cdr:spPr>
        <a:xfrm xmlns:a="http://schemas.openxmlformats.org/drawingml/2006/main">
          <a:off x="5832648" y="504056"/>
          <a:ext cx="0" cy="3456384"/>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dr:relSizeAnchor xmlns:cdr="http://schemas.openxmlformats.org/drawingml/2006/chartDrawing">
    <cdr:from>
      <cdr:x>0.5315</cdr:x>
      <cdr:y>0.42857</cdr:y>
    </cdr:from>
    <cdr:to>
      <cdr:x>0.69817</cdr:x>
      <cdr:y>0.47619</cdr:y>
    </cdr:to>
    <cdr:sp macro="" textlink="">
      <cdr:nvSpPr>
        <cdr:cNvPr id="4" name="3 CuadroTexto"/>
        <cdr:cNvSpPr txBox="1"/>
      </cdr:nvSpPr>
      <cdr:spPr>
        <a:xfrm xmlns:a="http://schemas.openxmlformats.org/drawingml/2006/main">
          <a:off x="4860032" y="1944216"/>
          <a:ext cx="1524000" cy="2160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i="1" dirty="0">
              <a:latin typeface="+mn-lt"/>
              <a:ea typeface="+mn-ea"/>
              <a:cs typeface="+mn-cs"/>
            </a:rPr>
            <a:t>Acondicionar valores</a:t>
          </a:r>
          <a:endParaRPr lang="es-ES" sz="1100" dirty="0"/>
        </a:p>
      </cdr:txBody>
    </cdr:sp>
  </cdr:relSizeAnchor>
  <cdr:relSizeAnchor xmlns:cdr="http://schemas.openxmlformats.org/drawingml/2006/chartDrawing">
    <cdr:from>
      <cdr:x>0.7205</cdr:x>
      <cdr:y>0.52381</cdr:y>
    </cdr:from>
    <cdr:to>
      <cdr:x>0.93102</cdr:x>
      <cdr:y>0.5873</cdr:y>
    </cdr:to>
    <cdr:sp macro="" textlink="">
      <cdr:nvSpPr>
        <cdr:cNvPr id="5" name="4 CuadroTexto"/>
        <cdr:cNvSpPr txBox="1"/>
      </cdr:nvSpPr>
      <cdr:spPr>
        <a:xfrm xmlns:a="http://schemas.openxmlformats.org/drawingml/2006/main">
          <a:off x="6588224" y="2376264"/>
          <a:ext cx="1925053"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i="1" dirty="0">
              <a:latin typeface="+mn-lt"/>
              <a:ea typeface="+mn-ea"/>
              <a:cs typeface="+mn-cs"/>
            </a:rPr>
            <a:t>Calcular potencia generada.</a:t>
          </a:r>
          <a:endParaRPr lang="es-ES" sz="1100" dirty="0"/>
        </a:p>
      </cdr:txBody>
    </cdr:sp>
  </cdr:relSizeAnchor>
  <cdr:relSizeAnchor xmlns:cdr="http://schemas.openxmlformats.org/drawingml/2006/chartDrawing">
    <cdr:from>
      <cdr:x>0.86842</cdr:x>
      <cdr:y>0.77778</cdr:y>
    </cdr:from>
    <cdr:to>
      <cdr:x>1</cdr:x>
      <cdr:y>0.97934</cdr:y>
    </cdr:to>
    <cdr:sp macro="" textlink="">
      <cdr:nvSpPr>
        <cdr:cNvPr id="7" name="6 CuadroTexto"/>
        <cdr:cNvSpPr txBox="1"/>
      </cdr:nvSpPr>
      <cdr:spPr>
        <a:xfrm xmlns:a="http://schemas.openxmlformats.org/drawingml/2006/main">
          <a:off x="7940842" y="3528392"/>
          <a:ext cx="120315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i="1" dirty="0">
              <a:latin typeface="+mn-lt"/>
              <a:ea typeface="+mn-ea"/>
              <a:cs typeface="+mn-cs"/>
            </a:rPr>
            <a:t>Almacenar en </a:t>
          </a:r>
          <a:endParaRPr lang="es-ES" i="1" dirty="0" smtClean="0">
            <a:latin typeface="+mn-lt"/>
            <a:ea typeface="+mn-ea"/>
            <a:cs typeface="+mn-cs"/>
          </a:endParaRPr>
        </a:p>
        <a:p xmlns:a="http://schemas.openxmlformats.org/drawingml/2006/main">
          <a:r>
            <a:rPr lang="es-ES" i="1" dirty="0" smtClean="0">
              <a:latin typeface="+mn-lt"/>
              <a:ea typeface="+mn-ea"/>
              <a:cs typeface="+mn-cs"/>
            </a:rPr>
            <a:t>base </a:t>
          </a:r>
          <a:r>
            <a:rPr lang="es-ES" i="1" dirty="0">
              <a:latin typeface="+mn-lt"/>
              <a:ea typeface="+mn-ea"/>
              <a:cs typeface="+mn-cs"/>
            </a:rPr>
            <a:t>de datos.</a:t>
          </a:r>
          <a:endParaRPr lang="es-E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0.67325</cdr:x>
      <cdr:y>0.62483</cdr:y>
    </cdr:from>
    <cdr:to>
      <cdr:x>0.90162</cdr:x>
      <cdr:y>0.79732</cdr:y>
    </cdr:to>
    <cdr:sp macro="" textlink="">
      <cdr:nvSpPr>
        <cdr:cNvPr id="2" name="1 CuadroTexto"/>
        <cdr:cNvSpPr txBox="1"/>
      </cdr:nvSpPr>
      <cdr:spPr>
        <a:xfrm xmlns:a="http://schemas.openxmlformats.org/drawingml/2006/main">
          <a:off x="6156176" y="3312368"/>
          <a:ext cx="208823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800" i="1" dirty="0">
              <a:latin typeface="+mn-lt"/>
              <a:ea typeface="+mn-ea"/>
              <a:cs typeface="+mn-cs"/>
            </a:rPr>
            <a:t>Creación de Metadatos.</a:t>
          </a:r>
          <a:endParaRPr lang="es-ES" sz="1800" dirty="0"/>
        </a:p>
      </cdr:txBody>
    </cdr:sp>
  </cdr:relSizeAnchor>
  <cdr:relSizeAnchor xmlns:cdr="http://schemas.openxmlformats.org/drawingml/2006/chartDrawing">
    <cdr:from>
      <cdr:x>0.626</cdr:x>
      <cdr:y>0.82858</cdr:y>
    </cdr:from>
    <cdr:to>
      <cdr:x>0.90162</cdr:x>
      <cdr:y>0.92367</cdr:y>
    </cdr:to>
    <cdr:sp macro="" textlink="">
      <cdr:nvSpPr>
        <cdr:cNvPr id="3" name="2 CuadroTexto"/>
        <cdr:cNvSpPr txBox="1"/>
      </cdr:nvSpPr>
      <cdr:spPr>
        <a:xfrm xmlns:a="http://schemas.openxmlformats.org/drawingml/2006/main">
          <a:off x="5724128" y="4392488"/>
          <a:ext cx="2520280" cy="5040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800" i="1" dirty="0">
              <a:latin typeface="+mn-lt"/>
              <a:ea typeface="+mn-ea"/>
              <a:cs typeface="+mn-cs"/>
            </a:rPr>
            <a:t>Desarrollo de reportes.</a:t>
          </a:r>
          <a:endParaRPr lang="es-ES" sz="18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E26EEA-6F0C-490D-B27F-B9980D646FBD}" type="datetimeFigureOut">
              <a:rPr lang="es-ES" smtClean="0"/>
              <a:pPr/>
              <a:t>09/11/2012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4D4D6FB-4F54-4B87-9709-408548E98B2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26EEA-6F0C-490D-B27F-B9980D646FBD}" type="datetimeFigureOut">
              <a:rPr lang="es-ES" smtClean="0"/>
              <a:pPr/>
              <a:t>09/11/2012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4D6FB-4F54-4B87-9709-408548E98B2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lumMod val="9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9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9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9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9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slide" Target="slide48.xml"/><Relationship Id="rId7" Type="http://schemas.openxmlformats.org/officeDocument/2006/relationships/slide" Target="slide4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 Target="slide51.xml"/><Relationship Id="rId5" Type="http://schemas.openxmlformats.org/officeDocument/2006/relationships/slide" Target="slide50.xml"/><Relationship Id="rId4" Type="http://schemas.openxmlformats.org/officeDocument/2006/relationships/slide" Target="slide49.xml"/><Relationship Id="rId9" Type="http://schemas.openxmlformats.org/officeDocument/2006/relationships/slide" Target="slide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6.xml"/><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987824" y="548680"/>
            <a:ext cx="5756176" cy="1470025"/>
          </a:xfrm>
        </p:spPr>
        <p:txBody>
          <a:bodyPr/>
          <a:lstStyle/>
          <a:p>
            <a:r>
              <a:rPr lang="es-ES" dirty="0" smtClean="0"/>
              <a:t>ESCUELA POLITÉCNICA DEL EJÉRCITO</a:t>
            </a:r>
            <a:endParaRPr lang="es-ES" dirty="0"/>
          </a:p>
        </p:txBody>
      </p:sp>
      <p:sp>
        <p:nvSpPr>
          <p:cNvPr id="3" name="2 Subtítulo"/>
          <p:cNvSpPr>
            <a:spLocks noGrp="1"/>
          </p:cNvSpPr>
          <p:nvPr>
            <p:ph type="subTitle" idx="1"/>
          </p:nvPr>
        </p:nvSpPr>
        <p:spPr>
          <a:xfrm>
            <a:off x="467544" y="2996952"/>
            <a:ext cx="8208912" cy="1656184"/>
          </a:xfrm>
        </p:spPr>
        <p:txBody>
          <a:bodyPr>
            <a:normAutofit/>
          </a:bodyPr>
          <a:lstStyle/>
          <a:p>
            <a:r>
              <a:rPr lang="es-ES" sz="2400" b="1" cap="all" dirty="0">
                <a:solidFill>
                  <a:schemeClr val="bg1">
                    <a:lumMod val="95000"/>
                  </a:schemeClr>
                </a:solidFill>
              </a:rPr>
              <a:t>Desarrollo e </a:t>
            </a:r>
            <a:r>
              <a:rPr lang="es-ES" sz="2400" b="1" cap="all" dirty="0" smtClean="0">
                <a:solidFill>
                  <a:schemeClr val="bg1">
                    <a:lumMod val="95000"/>
                  </a:schemeClr>
                </a:solidFill>
              </a:rPr>
              <a:t>implementación </a:t>
            </a:r>
            <a:r>
              <a:rPr lang="es-ES" sz="2400" b="1" cap="all" dirty="0">
                <a:solidFill>
                  <a:schemeClr val="bg1">
                    <a:lumMod val="95000"/>
                  </a:schemeClr>
                </a:solidFill>
              </a:rPr>
              <a:t>de aplicaciones de </a:t>
            </a:r>
            <a:r>
              <a:rPr lang="es-ES" sz="2400" b="1" cap="all" dirty="0" smtClean="0">
                <a:solidFill>
                  <a:schemeClr val="bg1">
                    <a:lumMod val="95000"/>
                  </a:schemeClr>
                </a:solidFill>
              </a:rPr>
              <a:t>supervisión </a:t>
            </a:r>
            <a:r>
              <a:rPr lang="es-ES" sz="2400" b="1" cap="all" dirty="0">
                <a:solidFill>
                  <a:schemeClr val="bg1">
                    <a:lumMod val="95000"/>
                  </a:schemeClr>
                </a:solidFill>
              </a:rPr>
              <a:t>y control de generación eléctrica y análisis de datos históricos para la Empresa Eléctrica Provincial Cotopaxi S.A.</a:t>
            </a:r>
            <a:endParaRPr lang="es-ES" sz="2400" dirty="0">
              <a:solidFill>
                <a:schemeClr val="bg1">
                  <a:lumMod val="95000"/>
                </a:schemeClr>
              </a:solidFill>
            </a:endParaRPr>
          </a:p>
        </p:txBody>
      </p:sp>
      <p:pic>
        <p:nvPicPr>
          <p:cNvPr id="1028" name="Picture 4" descr="C:\Users\Marcos\Pictures\presentacion\ESPE.gif"/>
          <p:cNvPicPr>
            <a:picLocks noChangeAspect="1" noChangeArrowheads="1"/>
          </p:cNvPicPr>
          <p:nvPr/>
        </p:nvPicPr>
        <p:blipFill>
          <a:blip r:embed="rId2" cstate="print"/>
          <a:srcRect/>
          <a:stretch>
            <a:fillRect/>
          </a:stretch>
        </p:blipFill>
        <p:spPr bwMode="auto">
          <a:xfrm>
            <a:off x="395536" y="144016"/>
            <a:ext cx="2391717" cy="2348880"/>
          </a:xfrm>
          <a:prstGeom prst="rect">
            <a:avLst/>
          </a:prstGeom>
          <a:noFill/>
        </p:spPr>
      </p:pic>
      <p:sp>
        <p:nvSpPr>
          <p:cNvPr id="8" name="7 CuadroTexto"/>
          <p:cNvSpPr txBox="1"/>
          <p:nvPr/>
        </p:nvSpPr>
        <p:spPr>
          <a:xfrm>
            <a:off x="5220072" y="5517232"/>
            <a:ext cx="3528392" cy="1015663"/>
          </a:xfrm>
          <a:prstGeom prst="rect">
            <a:avLst/>
          </a:prstGeom>
          <a:noFill/>
        </p:spPr>
        <p:txBody>
          <a:bodyPr wrap="square" rtlCol="0">
            <a:spAutoFit/>
          </a:bodyPr>
          <a:lstStyle/>
          <a:p>
            <a:r>
              <a:rPr lang="es-ES" sz="2000" b="1" dirty="0" smtClean="0">
                <a:solidFill>
                  <a:schemeClr val="bg1">
                    <a:lumMod val="95000"/>
                  </a:schemeClr>
                </a:solidFill>
              </a:rPr>
              <a:t>Alumnos:</a:t>
            </a:r>
          </a:p>
          <a:p>
            <a:pPr>
              <a:buFontTx/>
              <a:buChar char="-"/>
            </a:pPr>
            <a:r>
              <a:rPr lang="es-ES" sz="2000" b="1" dirty="0" smtClean="0">
                <a:solidFill>
                  <a:schemeClr val="bg1">
                    <a:lumMod val="95000"/>
                  </a:schemeClr>
                </a:solidFill>
              </a:rPr>
              <a:t>Marcos Armas</a:t>
            </a:r>
          </a:p>
          <a:p>
            <a:pPr>
              <a:buFontTx/>
              <a:buChar char="-"/>
            </a:pPr>
            <a:r>
              <a:rPr lang="es-ES" sz="2000" b="1" dirty="0" smtClean="0">
                <a:solidFill>
                  <a:schemeClr val="bg1">
                    <a:lumMod val="95000"/>
                  </a:schemeClr>
                </a:solidFill>
              </a:rPr>
              <a:t>Santiago Lucio</a:t>
            </a:r>
            <a:endParaRPr lang="es-ES" sz="2000" b="1"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SITUACION ACTUAL</a:t>
            </a:r>
            <a:endParaRPr lang="es-ES" dirty="0"/>
          </a:p>
        </p:txBody>
      </p:sp>
      <p:sp>
        <p:nvSpPr>
          <p:cNvPr id="3" name="2 Marcador de contenido"/>
          <p:cNvSpPr>
            <a:spLocks noGrp="1"/>
          </p:cNvSpPr>
          <p:nvPr>
            <p:ph idx="1"/>
          </p:nvPr>
        </p:nvSpPr>
        <p:spPr/>
        <p:txBody>
          <a:bodyPr/>
          <a:lstStyle/>
          <a:p>
            <a:pPr algn="just"/>
            <a:r>
              <a:rPr lang="es-ES" dirty="0" smtClean="0"/>
              <a:t>Existe un sistema de lectura de datos de los equipos realizado en </a:t>
            </a:r>
            <a:r>
              <a:rPr lang="es-ES" dirty="0" err="1" smtClean="0"/>
              <a:t>LabView</a:t>
            </a:r>
            <a:r>
              <a:rPr lang="es-ES" dirty="0" smtClean="0"/>
              <a:t> 8.5, pero este sistema es básico, no presenta valores acondicionados (solo valores genéricos)  y no almacena un historial de lecturas que pueda ser aprovechado. El requerimiento es utilizar este sistema como base para el proyecto actual.</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a:p>
        </p:txBody>
      </p:sp>
      <p:sp>
        <p:nvSpPr>
          <p:cNvPr id="3" name="2 Subtítulo"/>
          <p:cNvSpPr>
            <a:spLocks noGrp="1"/>
          </p:cNvSpPr>
          <p:nvPr>
            <p:ph type="subTitle" idx="1"/>
          </p:nvPr>
        </p:nvSpPr>
        <p:spPr/>
        <p:txBody>
          <a:bodyPr/>
          <a:lstStyle/>
          <a:p>
            <a:endParaRPr lang="es-EC"/>
          </a:p>
        </p:txBody>
      </p:sp>
      <p:pic>
        <p:nvPicPr>
          <p:cNvPr id="4" name="3 Imagen" descr="C:\Users\Marcos\Desktop\TESIS\Bibliografia\SCRUMS\Ficha_scrum.png"/>
          <p:cNvPicPr/>
          <p:nvPr/>
        </p:nvPicPr>
        <p:blipFill rotWithShape="1">
          <a:blip r:embed="rId2" cstate="print"/>
          <a:srcRect b="3975"/>
          <a:stretch/>
        </p:blipFill>
        <p:spPr bwMode="auto">
          <a:xfrm>
            <a:off x="0" y="0"/>
            <a:ext cx="9144000" cy="6858000"/>
          </a:xfrm>
          <a:prstGeom prst="rect">
            <a:avLst/>
          </a:prstGeom>
          <a:noFill/>
          <a:ln>
            <a:noFill/>
          </a:ln>
          <a:extLst>
            <a:ext uri="{53640926-AAD7-44D8-BBD7-CCE9431645EC}">
              <a14:shadowObscured xmlns="" xmlns:a14="http://schemas.microsoft.com/office/drawing/2010/main"/>
            </a:ext>
          </a:extLst>
        </p:spPr>
      </p:pic>
      <p:pic>
        <p:nvPicPr>
          <p:cNvPr id="5" name="4 Imagen" descr="C:\Users\Marcos\Desktop\TESIS\Bibliografia\SCRUMS\Ficha_scrum.png">
            <a:hlinkClick r:id="rId3" action="ppaction://hlinksldjump"/>
          </p:cNvPr>
          <p:cNvPicPr/>
          <p:nvPr/>
        </p:nvPicPr>
        <p:blipFill rotWithShape="1">
          <a:blip r:embed="rId2" cstate="print"/>
          <a:srcRect t="56645" r="76364" b="8825"/>
          <a:stretch/>
        </p:blipFill>
        <p:spPr bwMode="auto">
          <a:xfrm>
            <a:off x="0" y="4045527"/>
            <a:ext cx="2161309" cy="2466110"/>
          </a:xfrm>
          <a:prstGeom prst="rect">
            <a:avLst/>
          </a:prstGeom>
          <a:noFill/>
          <a:ln>
            <a:noFill/>
          </a:ln>
          <a:extLst>
            <a:ext uri="{53640926-AAD7-44D8-BBD7-CCE9431645EC}">
              <a14:shadowObscured xmlns="" xmlns:a14="http://schemas.microsoft.com/office/drawing/2010/main"/>
            </a:ext>
          </a:extLst>
        </p:spPr>
      </p:pic>
      <p:pic>
        <p:nvPicPr>
          <p:cNvPr id="6" name="5 Imagen" descr="C:\Users\Marcos\Desktop\TESIS\Bibliografia\SCRUMS\Ficha_scrum.png">
            <a:hlinkClick r:id="rId4" action="ppaction://hlinksldjump"/>
          </p:cNvPr>
          <p:cNvPicPr/>
          <p:nvPr/>
        </p:nvPicPr>
        <p:blipFill rotWithShape="1">
          <a:blip r:embed="rId2" cstate="print"/>
          <a:srcRect l="23485" t="56645" r="50000" b="9407"/>
          <a:stretch/>
        </p:blipFill>
        <p:spPr bwMode="auto">
          <a:xfrm>
            <a:off x="2147455" y="4045526"/>
            <a:ext cx="2424546" cy="2424547"/>
          </a:xfrm>
          <a:prstGeom prst="rect">
            <a:avLst/>
          </a:prstGeom>
          <a:noFill/>
          <a:ln>
            <a:noFill/>
          </a:ln>
          <a:extLst>
            <a:ext uri="{53640926-AAD7-44D8-BBD7-CCE9431645EC}">
              <a14:shadowObscured xmlns="" xmlns:a14="http://schemas.microsoft.com/office/drawing/2010/main"/>
            </a:ext>
          </a:extLst>
        </p:spPr>
      </p:pic>
      <p:pic>
        <p:nvPicPr>
          <p:cNvPr id="7" name="6 Imagen" descr="C:\Users\Marcos\Desktop\TESIS\Bibliografia\SCRUMS\Ficha_scrum.png">
            <a:hlinkClick r:id="rId5" action="ppaction://hlinksldjump"/>
          </p:cNvPr>
          <p:cNvPicPr/>
          <p:nvPr/>
        </p:nvPicPr>
        <p:blipFill rotWithShape="1">
          <a:blip r:embed="rId2" cstate="print"/>
          <a:srcRect l="50000" t="56451" r="23939" b="9353"/>
          <a:stretch/>
        </p:blipFill>
        <p:spPr bwMode="auto">
          <a:xfrm>
            <a:off x="4572000" y="4031673"/>
            <a:ext cx="2382982" cy="2442280"/>
          </a:xfrm>
          <a:prstGeom prst="rect">
            <a:avLst/>
          </a:prstGeom>
          <a:noFill/>
          <a:ln>
            <a:noFill/>
          </a:ln>
          <a:extLst>
            <a:ext uri="{53640926-AAD7-44D8-BBD7-CCE9431645EC}">
              <a14:shadowObscured xmlns="" xmlns:a14="http://schemas.microsoft.com/office/drawing/2010/main"/>
            </a:ext>
          </a:extLst>
        </p:spPr>
      </p:pic>
      <p:pic>
        <p:nvPicPr>
          <p:cNvPr id="8" name="7 Imagen" descr="C:\Users\Marcos\Desktop\TESIS\Bibliografia\SCRUMS\Ficha_scrum.png">
            <a:hlinkClick r:id="rId6" action="ppaction://hlinksldjump"/>
          </p:cNvPr>
          <p:cNvPicPr/>
          <p:nvPr/>
        </p:nvPicPr>
        <p:blipFill rotWithShape="1">
          <a:blip r:embed="rId2" cstate="print"/>
          <a:srcRect l="75862" t="56511" b="9052"/>
          <a:stretch/>
        </p:blipFill>
        <p:spPr bwMode="auto">
          <a:xfrm>
            <a:off x="6936828" y="4035972"/>
            <a:ext cx="2207172" cy="2459421"/>
          </a:xfrm>
          <a:prstGeom prst="rect">
            <a:avLst/>
          </a:prstGeom>
          <a:noFill/>
          <a:ln>
            <a:noFill/>
          </a:ln>
          <a:extLst>
            <a:ext uri="{53640926-AAD7-44D8-BBD7-CCE9431645EC}">
              <a14:shadowObscured xmlns="" xmlns:a14="http://schemas.microsoft.com/office/drawing/2010/main"/>
            </a:ext>
          </a:extLst>
        </p:spPr>
      </p:pic>
      <p:pic>
        <p:nvPicPr>
          <p:cNvPr id="9" name="8 Imagen" descr="C:\Users\Marcos\Desktop\TESIS\Bibliografia\SCRUMS\Ficha_scrum.png">
            <a:hlinkClick r:id="rId7" action="ppaction://hlinksldjump"/>
          </p:cNvPr>
          <p:cNvPicPr/>
          <p:nvPr/>
        </p:nvPicPr>
        <p:blipFill rotWithShape="1">
          <a:blip r:embed="rId2" cstate="print"/>
          <a:srcRect l="5000" t="15010" r="56552" b="51989"/>
          <a:stretch/>
        </p:blipFill>
        <p:spPr bwMode="auto">
          <a:xfrm>
            <a:off x="457200" y="1072054"/>
            <a:ext cx="3515710" cy="2356945"/>
          </a:xfrm>
          <a:prstGeom prst="rect">
            <a:avLst/>
          </a:prstGeom>
          <a:noFill/>
          <a:ln>
            <a:noFill/>
          </a:ln>
          <a:extLst>
            <a:ext uri="{53640926-AAD7-44D8-BBD7-CCE9431645EC}">
              <a14:shadowObscured xmlns="" xmlns:a14="http://schemas.microsoft.com/office/drawing/2010/main"/>
            </a:ext>
          </a:extLst>
        </p:spPr>
      </p:pic>
      <p:pic>
        <p:nvPicPr>
          <p:cNvPr id="10" name="9 Imagen" descr="C:\Users\Marcos\Desktop\TESIS\Bibliografia\SCRUMS\Ficha_scrum.png">
            <a:hlinkClick r:id="rId8" action="ppaction://hlinksldjump"/>
          </p:cNvPr>
          <p:cNvPicPr/>
          <p:nvPr/>
        </p:nvPicPr>
        <p:blipFill rotWithShape="1">
          <a:blip r:embed="rId2" cstate="print"/>
          <a:srcRect l="43104" t="15673" r="31552" b="51988"/>
          <a:stretch/>
        </p:blipFill>
        <p:spPr bwMode="auto">
          <a:xfrm>
            <a:off x="3941378" y="1119352"/>
            <a:ext cx="2317531" cy="2309648"/>
          </a:xfrm>
          <a:prstGeom prst="rect">
            <a:avLst/>
          </a:prstGeom>
          <a:noFill/>
          <a:ln>
            <a:noFill/>
          </a:ln>
          <a:extLst>
            <a:ext uri="{53640926-AAD7-44D8-BBD7-CCE9431645EC}">
              <a14:shadowObscured xmlns="" xmlns:a14="http://schemas.microsoft.com/office/drawing/2010/main"/>
            </a:ext>
          </a:extLst>
        </p:spPr>
      </p:pic>
      <p:pic>
        <p:nvPicPr>
          <p:cNvPr id="11" name="10 Imagen" descr="C:\Users\Marcos\Desktop\TESIS\Bibliografia\SCRUMS\Ficha_scrum.png">
            <a:hlinkClick r:id="rId9" action="ppaction://hlinksldjump"/>
          </p:cNvPr>
          <p:cNvPicPr/>
          <p:nvPr/>
        </p:nvPicPr>
        <p:blipFill rotWithShape="1">
          <a:blip r:embed="rId2" cstate="print"/>
          <a:srcRect l="68448" t="16335" r="7069" b="51988"/>
          <a:stretch/>
        </p:blipFill>
        <p:spPr bwMode="auto">
          <a:xfrm>
            <a:off x="6258910" y="1166648"/>
            <a:ext cx="2238704" cy="2262352"/>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701026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CARTA DE BURNDOWN</a:t>
            </a:r>
            <a:endParaRPr lang="es-ES" dirty="0"/>
          </a:p>
        </p:txBody>
      </p:sp>
      <p:sp>
        <p:nvSpPr>
          <p:cNvPr id="3" name="2 Marcador de contenido"/>
          <p:cNvSpPr>
            <a:spLocks noGrp="1"/>
          </p:cNvSpPr>
          <p:nvPr>
            <p:ph idx="1"/>
          </p:nvPr>
        </p:nvSpPr>
        <p:spPr/>
        <p:txBody>
          <a:bodyPr/>
          <a:lstStyle/>
          <a:p>
            <a:pPr algn="just"/>
            <a:r>
              <a:rPr lang="es-ES" dirty="0"/>
              <a:t>Es un gráfico de seguimiento del proyecto, en función del esfuerzo estimado versus el esfuerzo real, su objetivo es mostrar el esfuerzo gastado y la disminución del trabajo en un punto del proyecto.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SOLUCIÓN PROPUESTA</a:t>
            </a:r>
            <a:endParaRPr lang="es-ES" dirty="0"/>
          </a:p>
        </p:txBody>
      </p:sp>
      <p:sp>
        <p:nvSpPr>
          <p:cNvPr id="4" name="3 Rectángulo">
            <a:hlinkClick r:id="rId2" action="ppaction://hlinksldjump"/>
          </p:cNvPr>
          <p:cNvSpPr/>
          <p:nvPr/>
        </p:nvSpPr>
        <p:spPr>
          <a:xfrm>
            <a:off x="2843808" y="1916832"/>
            <a:ext cx="273630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SUB SISTEMA</a:t>
            </a:r>
          </a:p>
          <a:p>
            <a:pPr algn="ctr"/>
            <a:r>
              <a:rPr lang="es-ES" dirty="0" smtClean="0"/>
              <a:t>OBTENCIÓN DE DATOS</a:t>
            </a:r>
            <a:endParaRPr lang="es-ES" dirty="0"/>
          </a:p>
        </p:txBody>
      </p:sp>
      <p:sp>
        <p:nvSpPr>
          <p:cNvPr id="5" name="4 Rectángulo">
            <a:hlinkClick r:id="rId3" action="ppaction://hlinksldjump"/>
          </p:cNvPr>
          <p:cNvSpPr/>
          <p:nvPr/>
        </p:nvSpPr>
        <p:spPr>
          <a:xfrm>
            <a:off x="971600" y="4149080"/>
            <a:ext cx="273630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SUB SISTEMA</a:t>
            </a:r>
          </a:p>
          <a:p>
            <a:pPr algn="ctr"/>
            <a:r>
              <a:rPr lang="es-ES" dirty="0" smtClean="0"/>
              <a:t>MONITOR</a:t>
            </a:r>
            <a:endParaRPr lang="es-ES" dirty="0"/>
          </a:p>
        </p:txBody>
      </p:sp>
      <p:sp>
        <p:nvSpPr>
          <p:cNvPr id="6" name="5 Rectángulo">
            <a:hlinkClick r:id="rId4" action="ppaction://hlinksldjump"/>
          </p:cNvPr>
          <p:cNvSpPr/>
          <p:nvPr/>
        </p:nvSpPr>
        <p:spPr>
          <a:xfrm>
            <a:off x="5148064" y="4149080"/>
            <a:ext cx="273630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SUB SISTEMA </a:t>
            </a:r>
          </a:p>
          <a:p>
            <a:pPr algn="ctr"/>
            <a:r>
              <a:rPr lang="es-ES" dirty="0" smtClean="0"/>
              <a:t>ANALIZADOR DE DATOS HISTÓRICOS</a:t>
            </a:r>
            <a:endParaRPr lang="es-ES"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SUB SISTEMA </a:t>
            </a:r>
            <a:br>
              <a:rPr lang="es-ES" dirty="0" smtClean="0"/>
            </a:br>
            <a:r>
              <a:rPr lang="es-ES" dirty="0" smtClean="0"/>
              <a:t>OBTENCIÓN DE DATOS</a:t>
            </a:r>
            <a:endParaRPr lang="es-ES" dirty="0"/>
          </a:p>
        </p:txBody>
      </p:sp>
      <p:sp>
        <p:nvSpPr>
          <p:cNvPr id="3" name="2 Marcador de contenido"/>
          <p:cNvSpPr>
            <a:spLocks noGrp="1"/>
          </p:cNvSpPr>
          <p:nvPr>
            <p:ph sz="half" idx="1"/>
          </p:nvPr>
        </p:nvSpPr>
        <p:spPr/>
        <p:txBody>
          <a:bodyPr/>
          <a:lstStyle/>
          <a:p>
            <a:pPr algn="ctr">
              <a:buNone/>
            </a:pPr>
            <a:endParaRPr lang="es-ES" dirty="0" smtClean="0"/>
          </a:p>
          <a:p>
            <a:r>
              <a:rPr lang="es-ES" dirty="0" smtClean="0"/>
              <a:t>Complemento del sistema actual de ELEPCO S.A.</a:t>
            </a:r>
          </a:p>
          <a:p>
            <a:r>
              <a:rPr lang="es-ES" dirty="0" smtClean="0"/>
              <a:t>Acondicionar valores.</a:t>
            </a:r>
          </a:p>
          <a:p>
            <a:r>
              <a:rPr lang="es-ES" dirty="0" smtClean="0"/>
              <a:t>Almacenar en base de datos.</a:t>
            </a:r>
            <a:endParaRPr lang="es-ES" dirty="0"/>
          </a:p>
        </p:txBody>
      </p:sp>
      <p:sp>
        <p:nvSpPr>
          <p:cNvPr id="4" name="3 Marcador de contenido"/>
          <p:cNvSpPr>
            <a:spLocks noGrp="1"/>
          </p:cNvSpPr>
          <p:nvPr>
            <p:ph sz="half" idx="2"/>
          </p:nvPr>
        </p:nvSpPr>
        <p:spPr/>
        <p:txBody>
          <a:bodyPr/>
          <a:lstStyle/>
          <a:p>
            <a:pPr algn="ctr">
              <a:buNone/>
            </a:pPr>
            <a:r>
              <a:rPr lang="es-ES" dirty="0" smtClean="0"/>
              <a:t>HERRAMIENTAS</a:t>
            </a:r>
          </a:p>
          <a:p>
            <a:r>
              <a:rPr lang="es-ES" dirty="0" err="1" smtClean="0"/>
              <a:t>LabView</a:t>
            </a:r>
            <a:r>
              <a:rPr lang="es-ES" dirty="0" smtClean="0"/>
              <a:t> 8.5</a:t>
            </a:r>
          </a:p>
          <a:p>
            <a:r>
              <a:rPr lang="es-ES" dirty="0" err="1" smtClean="0"/>
              <a:t>MySql</a:t>
            </a:r>
            <a:r>
              <a:rPr lang="es-ES" dirty="0" smtClean="0"/>
              <a:t> 5.1</a:t>
            </a:r>
          </a:p>
        </p:txBody>
      </p:sp>
      <p:sp>
        <p:nvSpPr>
          <p:cNvPr id="5" name="4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endParaRPr lang="es-ES"/>
          </a:p>
        </p:txBody>
      </p:sp>
      <p:sp>
        <p:nvSpPr>
          <p:cNvPr id="4" name="3 Marcador de contenido"/>
          <p:cNvSpPr>
            <a:spLocks noGrp="1"/>
          </p:cNvSpPr>
          <p:nvPr>
            <p:ph sz="half" idx="2"/>
          </p:nvPr>
        </p:nvSpPr>
        <p:spPr/>
        <p:txBody>
          <a:bodyPr/>
          <a:lstStyle/>
          <a:p>
            <a:endParaRPr lang="es-ES"/>
          </a:p>
        </p:txBody>
      </p:sp>
      <p:sp>
        <p:nvSpPr>
          <p:cNvPr id="6" name="5 Rectángulo"/>
          <p:cNvSpPr/>
          <p:nvPr/>
        </p:nvSpPr>
        <p:spPr>
          <a:xfrm>
            <a:off x="0" y="0"/>
            <a:ext cx="9144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pic>
        <p:nvPicPr>
          <p:cNvPr id="27650" name="Picture 2"/>
          <p:cNvPicPr>
            <a:picLocks noChangeAspect="1" noChangeArrowheads="1"/>
          </p:cNvPicPr>
          <p:nvPr/>
        </p:nvPicPr>
        <p:blipFill>
          <a:blip r:embed="rId2" cstate="print"/>
          <a:srcRect/>
          <a:stretch>
            <a:fillRect/>
          </a:stretch>
        </p:blipFill>
        <p:spPr bwMode="auto">
          <a:xfrm>
            <a:off x="1979712" y="1340768"/>
            <a:ext cx="5308252" cy="5306540"/>
          </a:xfrm>
          <a:prstGeom prst="rect">
            <a:avLst/>
          </a:prstGeom>
          <a:noFill/>
          <a:ln w="9525">
            <a:noFill/>
            <a:miter lim="800000"/>
            <a:headEnd/>
            <a:tailEnd/>
          </a:ln>
        </p:spPr>
      </p:pic>
      <p:sp>
        <p:nvSpPr>
          <p:cNvPr id="9" name="8 Rectángulo"/>
          <p:cNvSpPr/>
          <p:nvPr/>
        </p:nvSpPr>
        <p:spPr>
          <a:xfrm>
            <a:off x="683568" y="188640"/>
            <a:ext cx="78488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DIAGRAMA DE COMPONENTES</a:t>
            </a:r>
          </a:p>
          <a:p>
            <a:pPr algn="ctr"/>
            <a:r>
              <a:rPr lang="es-ES" dirty="0" smtClean="0"/>
              <a:t>SUB SISTEMA DE OBTENCION DE DATOS</a:t>
            </a:r>
            <a:endParaRPr lang="es-ES" dirty="0"/>
          </a:p>
        </p:txBody>
      </p:sp>
      <p:sp>
        <p:nvSpPr>
          <p:cNvPr id="10" name="9 CuadroTexto"/>
          <p:cNvSpPr txBox="1"/>
          <p:nvPr/>
        </p:nvSpPr>
        <p:spPr>
          <a:xfrm>
            <a:off x="3779912" y="1772816"/>
            <a:ext cx="2513573" cy="584775"/>
          </a:xfrm>
          <a:prstGeom prst="rect">
            <a:avLst/>
          </a:prstGeom>
          <a:noFill/>
        </p:spPr>
        <p:txBody>
          <a:bodyPr wrap="none" rtlCol="0">
            <a:spAutoFit/>
          </a:bodyPr>
          <a:lstStyle/>
          <a:p>
            <a:r>
              <a:rPr lang="es-ES" sz="1600" dirty="0" smtClean="0"/>
              <a:t>Sistema Actual Existente en </a:t>
            </a:r>
          </a:p>
          <a:p>
            <a:r>
              <a:rPr lang="es-ES" sz="1600" dirty="0" smtClean="0"/>
              <a:t>ELEPCO S.A</a:t>
            </a:r>
            <a:endParaRPr lang="es-ES" sz="1600" dirty="0"/>
          </a:p>
        </p:txBody>
      </p:sp>
      <p:cxnSp>
        <p:nvCxnSpPr>
          <p:cNvPr id="12" name="11 Conector recto de flecha"/>
          <p:cNvCxnSpPr/>
          <p:nvPr/>
        </p:nvCxnSpPr>
        <p:spPr>
          <a:xfrm>
            <a:off x="3347864" y="1988840"/>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3059832" y="2420888"/>
            <a:ext cx="2375971" cy="430887"/>
          </a:xfrm>
          <a:prstGeom prst="rect">
            <a:avLst/>
          </a:prstGeom>
          <a:noFill/>
        </p:spPr>
        <p:txBody>
          <a:bodyPr wrap="none" rtlCol="0">
            <a:spAutoFit/>
          </a:bodyPr>
          <a:lstStyle/>
          <a:p>
            <a:r>
              <a:rPr lang="es-ES" sz="1100" dirty="0" smtClean="0"/>
              <a:t>Envía un arreglo con todos las lecturas</a:t>
            </a:r>
          </a:p>
          <a:p>
            <a:r>
              <a:rPr lang="es-ES" sz="1100" dirty="0" smtClean="0"/>
              <a:t>(</a:t>
            </a:r>
            <a:r>
              <a:rPr lang="es-ES" sz="1100" dirty="0" err="1" smtClean="0"/>
              <a:t>GPUs</a:t>
            </a:r>
            <a:r>
              <a:rPr lang="es-ES" sz="1100" dirty="0" smtClean="0"/>
              <a:t> y Tanques)</a:t>
            </a:r>
          </a:p>
        </p:txBody>
      </p:sp>
      <p:sp>
        <p:nvSpPr>
          <p:cNvPr id="14" name="13 CuadroTexto"/>
          <p:cNvSpPr txBox="1"/>
          <p:nvPr/>
        </p:nvSpPr>
        <p:spPr>
          <a:xfrm>
            <a:off x="179512" y="2780928"/>
            <a:ext cx="2751138" cy="584775"/>
          </a:xfrm>
          <a:prstGeom prst="rect">
            <a:avLst/>
          </a:prstGeom>
          <a:noFill/>
        </p:spPr>
        <p:txBody>
          <a:bodyPr wrap="none" rtlCol="0">
            <a:spAutoFit/>
          </a:bodyPr>
          <a:lstStyle/>
          <a:p>
            <a:r>
              <a:rPr lang="es-ES" sz="1600" dirty="0" smtClean="0"/>
              <a:t>Separa las lecturas en arreglos </a:t>
            </a:r>
          </a:p>
          <a:p>
            <a:r>
              <a:rPr lang="es-ES" sz="1600" dirty="0" smtClean="0"/>
              <a:t>por generador y tanque</a:t>
            </a:r>
            <a:endParaRPr lang="es-ES" sz="1600" dirty="0"/>
          </a:p>
        </p:txBody>
      </p:sp>
      <p:cxnSp>
        <p:nvCxnSpPr>
          <p:cNvPr id="16" name="15 Conector recto de flecha"/>
          <p:cNvCxnSpPr/>
          <p:nvPr/>
        </p:nvCxnSpPr>
        <p:spPr>
          <a:xfrm flipH="1" flipV="1">
            <a:off x="2339752" y="3284984"/>
            <a:ext cx="28803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5076056" y="3068961"/>
            <a:ext cx="3281091" cy="1077218"/>
          </a:xfrm>
          <a:prstGeom prst="rect">
            <a:avLst/>
          </a:prstGeom>
          <a:noFill/>
        </p:spPr>
        <p:txBody>
          <a:bodyPr wrap="square" rtlCol="0">
            <a:spAutoFit/>
          </a:bodyPr>
          <a:lstStyle/>
          <a:p>
            <a:r>
              <a:rPr lang="es-ES" sz="1600" dirty="0" smtClean="0"/>
              <a:t>Acondiciona (transforma) los </a:t>
            </a:r>
          </a:p>
          <a:p>
            <a:r>
              <a:rPr lang="es-ES" sz="1600" dirty="0" smtClean="0"/>
              <a:t>valores de lectura genéricos a su </a:t>
            </a:r>
          </a:p>
          <a:p>
            <a:r>
              <a:rPr lang="es-ES" sz="1600" dirty="0" smtClean="0"/>
              <a:t>valor real en W, A, V.</a:t>
            </a:r>
          </a:p>
          <a:p>
            <a:endParaRPr lang="es-ES" sz="1600" dirty="0"/>
          </a:p>
        </p:txBody>
      </p:sp>
      <p:cxnSp>
        <p:nvCxnSpPr>
          <p:cNvPr id="19" name="18 Conector recto de flecha"/>
          <p:cNvCxnSpPr/>
          <p:nvPr/>
        </p:nvCxnSpPr>
        <p:spPr>
          <a:xfrm>
            <a:off x="4644008" y="335699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2195736" y="4149080"/>
            <a:ext cx="184731" cy="369332"/>
          </a:xfrm>
          <a:prstGeom prst="rect">
            <a:avLst/>
          </a:prstGeom>
          <a:noFill/>
        </p:spPr>
        <p:txBody>
          <a:bodyPr wrap="none" rtlCol="0">
            <a:spAutoFit/>
          </a:bodyPr>
          <a:lstStyle/>
          <a:p>
            <a:endParaRPr lang="es-ES" dirty="0"/>
          </a:p>
        </p:txBody>
      </p:sp>
      <p:sp>
        <p:nvSpPr>
          <p:cNvPr id="21" name="20 CuadroTexto"/>
          <p:cNvSpPr txBox="1"/>
          <p:nvPr/>
        </p:nvSpPr>
        <p:spPr>
          <a:xfrm>
            <a:off x="0" y="5157192"/>
            <a:ext cx="2793457" cy="584775"/>
          </a:xfrm>
          <a:prstGeom prst="rect">
            <a:avLst/>
          </a:prstGeom>
          <a:noFill/>
        </p:spPr>
        <p:txBody>
          <a:bodyPr wrap="none" rtlCol="0">
            <a:spAutoFit/>
          </a:bodyPr>
          <a:lstStyle/>
          <a:p>
            <a:r>
              <a:rPr lang="es-ES" sz="1600" dirty="0" smtClean="0"/>
              <a:t>Valida si el arreglo corresponde</a:t>
            </a:r>
          </a:p>
          <a:p>
            <a:r>
              <a:rPr lang="es-ES" sz="1600" dirty="0" smtClean="0"/>
              <a:t>a un GPU o un Tanque.</a:t>
            </a:r>
          </a:p>
        </p:txBody>
      </p:sp>
      <p:cxnSp>
        <p:nvCxnSpPr>
          <p:cNvPr id="23" name="22 Conector recto de flecha"/>
          <p:cNvCxnSpPr/>
          <p:nvPr/>
        </p:nvCxnSpPr>
        <p:spPr>
          <a:xfrm flipH="1">
            <a:off x="1547664" y="4437112"/>
            <a:ext cx="115212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2987824" y="5229200"/>
            <a:ext cx="2288960" cy="861774"/>
          </a:xfrm>
          <a:prstGeom prst="rect">
            <a:avLst/>
          </a:prstGeom>
          <a:noFill/>
        </p:spPr>
        <p:txBody>
          <a:bodyPr wrap="none" rtlCol="0">
            <a:spAutoFit/>
          </a:bodyPr>
          <a:lstStyle/>
          <a:p>
            <a:r>
              <a:rPr lang="es-ES" sz="1600" dirty="0" smtClean="0"/>
              <a:t>Genera el comando SQL</a:t>
            </a:r>
          </a:p>
          <a:p>
            <a:r>
              <a:rPr lang="es-ES" sz="1600" dirty="0" smtClean="0"/>
              <a:t>para almacenar la lectura</a:t>
            </a:r>
          </a:p>
          <a:p>
            <a:r>
              <a:rPr lang="es-ES" sz="1600" dirty="0" smtClean="0"/>
              <a:t>en la base de datos</a:t>
            </a:r>
            <a:endParaRPr lang="es-ES" sz="1600" dirty="0"/>
          </a:p>
        </p:txBody>
      </p:sp>
      <p:cxnSp>
        <p:nvCxnSpPr>
          <p:cNvPr id="28" name="27 Conector recto de flecha"/>
          <p:cNvCxnSpPr/>
          <p:nvPr/>
        </p:nvCxnSpPr>
        <p:spPr>
          <a:xfrm flipH="1">
            <a:off x="4211960" y="4725144"/>
            <a:ext cx="7200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6660232" y="4509120"/>
            <a:ext cx="2435347" cy="646331"/>
          </a:xfrm>
          <a:prstGeom prst="rect">
            <a:avLst/>
          </a:prstGeom>
          <a:noFill/>
        </p:spPr>
        <p:txBody>
          <a:bodyPr wrap="none" rtlCol="0">
            <a:spAutoFit/>
          </a:bodyPr>
          <a:lstStyle/>
          <a:p>
            <a:r>
              <a:rPr lang="es-ES" dirty="0" smtClean="0"/>
              <a:t>Ejecuta el comando SQL</a:t>
            </a:r>
          </a:p>
          <a:p>
            <a:r>
              <a:rPr lang="es-ES" dirty="0" smtClean="0"/>
              <a:t>en la base de datos</a:t>
            </a:r>
            <a:endParaRPr lang="es-ES" dirty="0"/>
          </a:p>
        </p:txBody>
      </p:sp>
      <p:cxnSp>
        <p:nvCxnSpPr>
          <p:cNvPr id="31" name="30 Conector recto de flecha"/>
          <p:cNvCxnSpPr/>
          <p:nvPr/>
        </p:nvCxnSpPr>
        <p:spPr>
          <a:xfrm>
            <a:off x="6012160" y="4293096"/>
            <a:ext cx="72008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1 Rectángulo"/>
          <p:cNvSpPr/>
          <p:nvPr/>
        </p:nvSpPr>
        <p:spPr>
          <a:xfrm>
            <a:off x="2555776" y="1556792"/>
            <a:ext cx="93610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9" grpId="0" animBg="1"/>
      <p:bldP spid="10" grpId="0"/>
      <p:bldP spid="13" grpId="0"/>
      <p:bldP spid="14" grpId="0"/>
      <p:bldP spid="17" grpId="0"/>
      <p:bldP spid="21" grpId="0"/>
      <p:bldP spid="26"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sz="half" idx="1"/>
          </p:nvPr>
        </p:nvSpPr>
        <p:spPr/>
        <p:txBody>
          <a:bodyPr/>
          <a:lstStyle/>
          <a:p>
            <a:endParaRPr lang="es-ES"/>
          </a:p>
        </p:txBody>
      </p:sp>
      <p:sp>
        <p:nvSpPr>
          <p:cNvPr id="4" name="3 Marcador de contenido"/>
          <p:cNvSpPr>
            <a:spLocks noGrp="1"/>
          </p:cNvSpPr>
          <p:nvPr>
            <p:ph sz="half" idx="2"/>
          </p:nvPr>
        </p:nvSpPr>
        <p:spPr/>
        <p:txBody>
          <a:bodyPr/>
          <a:lstStyle/>
          <a:p>
            <a:endParaRPr lang="es-ES"/>
          </a:p>
        </p:txBody>
      </p:sp>
      <p:sp>
        <p:nvSpPr>
          <p:cNvPr id="6" name="5 Rectángulo"/>
          <p:cNvSpPr/>
          <p:nvPr/>
        </p:nvSpPr>
        <p:spPr>
          <a:xfrm>
            <a:off x="-36512" y="0"/>
            <a:ext cx="9180512"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dirty="0"/>
          </a:p>
        </p:txBody>
      </p:sp>
      <p:pic>
        <p:nvPicPr>
          <p:cNvPr id="7" name="6 Imagen"/>
          <p:cNvPicPr/>
          <p:nvPr/>
        </p:nvPicPr>
        <p:blipFill>
          <a:blip r:embed="rId2" cstate="print"/>
          <a:srcRect/>
          <a:stretch>
            <a:fillRect/>
          </a:stretch>
        </p:blipFill>
        <p:spPr bwMode="auto">
          <a:xfrm>
            <a:off x="1547664" y="1340768"/>
            <a:ext cx="5688632" cy="4392488"/>
          </a:xfrm>
          <a:prstGeom prst="rect">
            <a:avLst/>
          </a:prstGeom>
          <a:noFill/>
          <a:ln w="9525">
            <a:noFill/>
            <a:miter lim="800000"/>
            <a:headEnd/>
            <a:tailEnd/>
          </a:ln>
        </p:spPr>
      </p:pic>
      <p:sp>
        <p:nvSpPr>
          <p:cNvPr id="8" name="7 Rectángulo"/>
          <p:cNvSpPr/>
          <p:nvPr/>
        </p:nvSpPr>
        <p:spPr>
          <a:xfrm>
            <a:off x="683568" y="188640"/>
            <a:ext cx="784887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DIAGRAMA DE BASE DE DATOS PARA </a:t>
            </a:r>
          </a:p>
          <a:p>
            <a:pPr algn="ctr"/>
            <a:r>
              <a:rPr lang="es-ES" dirty="0" smtClean="0"/>
              <a:t>SUB SISTEMA DE OBTENCION DE DATOS</a:t>
            </a:r>
            <a:endParaRPr lang="es-ES" dirty="0"/>
          </a:p>
        </p:txBody>
      </p:sp>
      <p:sp>
        <p:nvSpPr>
          <p:cNvPr id="9" name="8 Flecha derecha">
            <a:hlinkClick r:id="rId3" action="ppaction://hlinksldjump"/>
          </p:cNvPr>
          <p:cNvSpPr/>
          <p:nvPr/>
        </p:nvSpPr>
        <p:spPr>
          <a:xfrm>
            <a:off x="8005998" y="6264696"/>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RESULTADOS DEL DESARROLLO</a:t>
            </a:r>
            <a:br>
              <a:rPr lang="es-ES" dirty="0" smtClean="0"/>
            </a:br>
            <a:r>
              <a:rPr lang="es-ES" dirty="0" smtClean="0"/>
              <a:t>CARTA DE BURNDOWN</a:t>
            </a:r>
            <a:endParaRPr lang="es-ES" dirty="0"/>
          </a:p>
        </p:txBody>
      </p:sp>
      <p:sp>
        <p:nvSpPr>
          <p:cNvPr id="3" name="2 Marcador de contenido"/>
          <p:cNvSpPr>
            <a:spLocks noGrp="1"/>
          </p:cNvSpPr>
          <p:nvPr>
            <p:ph sz="half" idx="1"/>
          </p:nvPr>
        </p:nvSpPr>
        <p:spPr/>
        <p:txBody>
          <a:bodyPr/>
          <a:lstStyle/>
          <a:p>
            <a:endParaRPr lang="es-ES"/>
          </a:p>
        </p:txBody>
      </p:sp>
      <p:sp>
        <p:nvSpPr>
          <p:cNvPr id="4" name="3 Marcador de contenido"/>
          <p:cNvSpPr>
            <a:spLocks noGrp="1"/>
          </p:cNvSpPr>
          <p:nvPr>
            <p:ph sz="half" idx="2"/>
          </p:nvPr>
        </p:nvSpPr>
        <p:spPr/>
        <p:txBody>
          <a:bodyPr/>
          <a:lstStyle/>
          <a:p>
            <a:endParaRPr lang="es-ES"/>
          </a:p>
        </p:txBody>
      </p:sp>
      <p:graphicFrame>
        <p:nvGraphicFramePr>
          <p:cNvPr id="5" name="4 Gráfico"/>
          <p:cNvGraphicFramePr/>
          <p:nvPr/>
        </p:nvGraphicFramePr>
        <p:xfrm>
          <a:off x="0" y="1628800"/>
          <a:ext cx="9144000" cy="4536504"/>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2483768" y="2276872"/>
            <a:ext cx="1426481" cy="369332"/>
          </a:xfrm>
          <a:prstGeom prst="rect">
            <a:avLst/>
          </a:prstGeom>
          <a:noFill/>
        </p:spPr>
        <p:txBody>
          <a:bodyPr wrap="none" rtlCol="0">
            <a:spAutoFit/>
          </a:bodyPr>
          <a:lstStyle/>
          <a:p>
            <a:r>
              <a:rPr lang="es-ES" dirty="0" smtClean="0"/>
              <a:t>Primer Sprint</a:t>
            </a:r>
            <a:endParaRPr lang="es-ES" dirty="0"/>
          </a:p>
        </p:txBody>
      </p:sp>
      <p:sp>
        <p:nvSpPr>
          <p:cNvPr id="9" name="8 CuadroTexto"/>
          <p:cNvSpPr txBox="1"/>
          <p:nvPr/>
        </p:nvSpPr>
        <p:spPr>
          <a:xfrm>
            <a:off x="6804248" y="2276872"/>
            <a:ext cx="1612429" cy="369332"/>
          </a:xfrm>
          <a:prstGeom prst="rect">
            <a:avLst/>
          </a:prstGeom>
          <a:noFill/>
        </p:spPr>
        <p:txBody>
          <a:bodyPr wrap="none" rtlCol="0">
            <a:spAutoFit/>
          </a:bodyPr>
          <a:lstStyle/>
          <a:p>
            <a:r>
              <a:rPr lang="es-ES" dirty="0" smtClean="0"/>
              <a:t>Segundo Sprint</a:t>
            </a:r>
            <a:endParaRPr lang="es-ES" dirty="0"/>
          </a:p>
        </p:txBody>
      </p:sp>
      <p:sp>
        <p:nvSpPr>
          <p:cNvPr id="10" name="9 CuadroTexto"/>
          <p:cNvSpPr txBox="1"/>
          <p:nvPr/>
        </p:nvSpPr>
        <p:spPr>
          <a:xfrm>
            <a:off x="3059832" y="2996952"/>
            <a:ext cx="2459776" cy="276999"/>
          </a:xfrm>
          <a:prstGeom prst="rect">
            <a:avLst/>
          </a:prstGeom>
          <a:noFill/>
        </p:spPr>
        <p:txBody>
          <a:bodyPr wrap="none" rtlCol="0">
            <a:spAutoFit/>
          </a:bodyPr>
          <a:lstStyle/>
          <a:p>
            <a:r>
              <a:rPr lang="es-ES" sz="1200" i="1" dirty="0"/>
              <a:t>Capturar datos del sistema principal.</a:t>
            </a:r>
            <a:endParaRPr lang="es-ES" sz="1200" dirty="0"/>
          </a:p>
        </p:txBody>
      </p:sp>
      <p:sp>
        <p:nvSpPr>
          <p:cNvPr id="6" name="5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SUB SISTEMA</a:t>
            </a:r>
            <a:br>
              <a:rPr lang="es-ES" dirty="0" smtClean="0"/>
            </a:br>
            <a:r>
              <a:rPr lang="es-ES" dirty="0" smtClean="0"/>
              <a:t>MONITOR</a:t>
            </a:r>
            <a:endParaRPr lang="es-ES" dirty="0"/>
          </a:p>
        </p:txBody>
      </p:sp>
      <p:sp>
        <p:nvSpPr>
          <p:cNvPr id="3" name="2 Marcador de contenido"/>
          <p:cNvSpPr>
            <a:spLocks noGrp="1"/>
          </p:cNvSpPr>
          <p:nvPr>
            <p:ph sz="half" idx="1"/>
          </p:nvPr>
        </p:nvSpPr>
        <p:spPr/>
        <p:txBody>
          <a:bodyPr>
            <a:normAutofit fontScale="62500" lnSpcReduction="20000"/>
          </a:bodyPr>
          <a:lstStyle/>
          <a:p>
            <a:pPr algn="ctr">
              <a:buNone/>
            </a:pPr>
            <a:r>
              <a:rPr lang="es-ES" b="1" dirty="0" smtClean="0">
                <a:solidFill>
                  <a:schemeClr val="accent6">
                    <a:lumMod val="20000"/>
                    <a:lumOff val="80000"/>
                  </a:schemeClr>
                </a:solidFill>
              </a:rPr>
              <a:t>SOLUCIÓN</a:t>
            </a:r>
          </a:p>
          <a:p>
            <a:r>
              <a:rPr lang="es-ES" b="1" dirty="0" smtClean="0">
                <a:solidFill>
                  <a:schemeClr val="accent6">
                    <a:lumMod val="20000"/>
                    <a:lumOff val="80000"/>
                  </a:schemeClr>
                </a:solidFill>
              </a:rPr>
              <a:t>Interface Web.</a:t>
            </a:r>
          </a:p>
          <a:p>
            <a:r>
              <a:rPr lang="es-ES" b="1" dirty="0" smtClean="0">
                <a:solidFill>
                  <a:schemeClr val="accent6">
                    <a:lumMod val="20000"/>
                    <a:lumOff val="80000"/>
                  </a:schemeClr>
                </a:solidFill>
              </a:rPr>
              <a:t>Su función principal es mostrar valores actuales de los generadores y de los tanques.</a:t>
            </a:r>
          </a:p>
          <a:p>
            <a:r>
              <a:rPr lang="es-ES" b="1" dirty="0" smtClean="0">
                <a:solidFill>
                  <a:schemeClr val="accent6">
                    <a:lumMod val="20000"/>
                    <a:lumOff val="80000"/>
                  </a:schemeClr>
                </a:solidFill>
              </a:rPr>
              <a:t>Alarmas de encendido y apagado de generadores.</a:t>
            </a:r>
          </a:p>
          <a:p>
            <a:r>
              <a:rPr lang="es-ES" b="1" dirty="0" smtClean="0">
                <a:solidFill>
                  <a:schemeClr val="accent6">
                    <a:lumMod val="20000"/>
                    <a:lumOff val="80000"/>
                  </a:schemeClr>
                </a:solidFill>
              </a:rPr>
              <a:t>Administración de usuarios.</a:t>
            </a:r>
          </a:p>
          <a:p>
            <a:r>
              <a:rPr lang="es-ES" b="1" dirty="0" smtClean="0">
                <a:solidFill>
                  <a:schemeClr val="accent6">
                    <a:lumMod val="20000"/>
                    <a:lumOff val="80000"/>
                  </a:schemeClr>
                </a:solidFill>
              </a:rPr>
              <a:t>Menús y opciones editables.</a:t>
            </a:r>
          </a:p>
          <a:p>
            <a:r>
              <a:rPr lang="es-ES" b="1" dirty="0" smtClean="0">
                <a:solidFill>
                  <a:schemeClr val="accent6">
                    <a:lumMod val="20000"/>
                    <a:lumOff val="80000"/>
                  </a:schemeClr>
                </a:solidFill>
              </a:rPr>
              <a:t>Permisos de usuarios a opciones.</a:t>
            </a:r>
          </a:p>
          <a:p>
            <a:r>
              <a:rPr lang="es-ES" b="1" dirty="0" smtClean="0">
                <a:solidFill>
                  <a:schemeClr val="accent6">
                    <a:lumMod val="20000"/>
                    <a:lumOff val="80000"/>
                  </a:schemeClr>
                </a:solidFill>
              </a:rPr>
              <a:t>Niveles de agrupación de valores de generación por generador, región, provincia, ciudad, generador.</a:t>
            </a:r>
          </a:p>
          <a:p>
            <a:r>
              <a:rPr lang="es-ES" b="1" dirty="0" smtClean="0">
                <a:solidFill>
                  <a:schemeClr val="accent6">
                    <a:lumMod val="20000"/>
                    <a:lumOff val="80000"/>
                  </a:schemeClr>
                </a:solidFill>
              </a:rPr>
              <a:t>Administración de mantenimiento de equipos.</a:t>
            </a:r>
          </a:p>
          <a:p>
            <a:r>
              <a:rPr lang="es-ES" b="1" dirty="0" smtClean="0">
                <a:solidFill>
                  <a:schemeClr val="accent6">
                    <a:lumMod val="20000"/>
                    <a:lumOff val="80000"/>
                  </a:schemeClr>
                </a:solidFill>
              </a:rPr>
              <a:t>Administración de configuraciones.</a:t>
            </a:r>
            <a:endParaRPr lang="es-ES" b="1" dirty="0">
              <a:solidFill>
                <a:schemeClr val="accent6">
                  <a:lumMod val="20000"/>
                  <a:lumOff val="80000"/>
                </a:schemeClr>
              </a:solidFill>
            </a:endParaRPr>
          </a:p>
        </p:txBody>
      </p:sp>
      <p:sp>
        <p:nvSpPr>
          <p:cNvPr id="4" name="3 Marcador de contenido"/>
          <p:cNvSpPr>
            <a:spLocks noGrp="1"/>
          </p:cNvSpPr>
          <p:nvPr>
            <p:ph sz="half" idx="2"/>
          </p:nvPr>
        </p:nvSpPr>
        <p:spPr/>
        <p:txBody>
          <a:bodyPr>
            <a:normAutofit fontScale="62500" lnSpcReduction="20000"/>
          </a:bodyPr>
          <a:lstStyle/>
          <a:p>
            <a:pPr algn="ctr">
              <a:buNone/>
            </a:pPr>
            <a:r>
              <a:rPr lang="es-ES" b="1" dirty="0" smtClean="0"/>
              <a:t>HERRAMIENTAS</a:t>
            </a:r>
          </a:p>
          <a:p>
            <a:pPr lvl="0"/>
            <a:r>
              <a:rPr lang="es-ES" dirty="0" err="1"/>
              <a:t>Xampp</a:t>
            </a:r>
            <a:r>
              <a:rPr lang="es-ES" dirty="0"/>
              <a:t> Versión: 1.7.3</a:t>
            </a:r>
          </a:p>
          <a:p>
            <a:pPr lvl="1"/>
            <a:r>
              <a:rPr lang="es-ES" dirty="0" err="1"/>
              <a:t>Php</a:t>
            </a:r>
            <a:r>
              <a:rPr lang="es-ES" dirty="0"/>
              <a:t> </a:t>
            </a:r>
            <a:r>
              <a:rPr lang="es-ES" dirty="0" smtClean="0"/>
              <a:t>5.3</a:t>
            </a:r>
            <a:endParaRPr lang="es-ES" dirty="0"/>
          </a:p>
          <a:p>
            <a:pPr lvl="1"/>
            <a:r>
              <a:rPr lang="es-ES" dirty="0"/>
              <a:t>Apache 2.2.14</a:t>
            </a:r>
          </a:p>
          <a:p>
            <a:pPr lvl="1"/>
            <a:r>
              <a:rPr lang="es-ES" dirty="0" err="1"/>
              <a:t>MySql</a:t>
            </a:r>
            <a:r>
              <a:rPr lang="es-ES" dirty="0"/>
              <a:t> </a:t>
            </a:r>
            <a:r>
              <a:rPr lang="es-ES" dirty="0" smtClean="0"/>
              <a:t>5.1</a:t>
            </a:r>
            <a:endParaRPr lang="es-ES" dirty="0"/>
          </a:p>
          <a:p>
            <a:pPr lvl="0"/>
            <a:r>
              <a:rPr lang="es-ES" dirty="0" err="1"/>
              <a:t>MySql</a:t>
            </a:r>
            <a:r>
              <a:rPr lang="es-ES" dirty="0"/>
              <a:t> </a:t>
            </a:r>
            <a:r>
              <a:rPr lang="es-ES" dirty="0" err="1"/>
              <a:t>Administrator</a:t>
            </a:r>
            <a:r>
              <a:rPr lang="es-ES" dirty="0"/>
              <a:t> </a:t>
            </a:r>
            <a:r>
              <a:rPr lang="es-ES" dirty="0" smtClean="0"/>
              <a:t>1.2.17</a:t>
            </a:r>
          </a:p>
          <a:p>
            <a:pPr lvl="0"/>
            <a:r>
              <a:rPr lang="es-ES" dirty="0" err="1" smtClean="0"/>
              <a:t>Propel</a:t>
            </a:r>
            <a:r>
              <a:rPr lang="es-ES" dirty="0" smtClean="0"/>
              <a:t> ORM.</a:t>
            </a:r>
          </a:p>
          <a:p>
            <a:pPr lvl="0"/>
            <a:r>
              <a:rPr lang="es-ES" dirty="0" err="1" smtClean="0"/>
              <a:t>JavaScript</a:t>
            </a:r>
            <a:endParaRPr lang="es-ES" dirty="0" smtClean="0"/>
          </a:p>
          <a:p>
            <a:pPr lvl="0"/>
            <a:r>
              <a:rPr lang="es-ES" dirty="0" err="1" smtClean="0"/>
              <a:t>Jquery</a:t>
            </a:r>
            <a:endParaRPr lang="es-ES" dirty="0" smtClean="0"/>
          </a:p>
          <a:p>
            <a:pPr lvl="0"/>
            <a:r>
              <a:rPr lang="es-ES" dirty="0" smtClean="0"/>
              <a:t>AJAX</a:t>
            </a:r>
          </a:p>
          <a:p>
            <a:pPr lvl="0"/>
            <a:r>
              <a:rPr lang="es-ES" dirty="0" err="1" smtClean="0"/>
              <a:t>NetBeans</a:t>
            </a:r>
            <a:r>
              <a:rPr lang="es-ES" dirty="0" smtClean="0"/>
              <a:t> </a:t>
            </a:r>
            <a:endParaRPr lang="es-ES" dirty="0"/>
          </a:p>
          <a:p>
            <a:pPr>
              <a:buNone/>
            </a:pPr>
            <a:endParaRPr lang="es-ES" dirty="0" smtClean="0"/>
          </a:p>
        </p:txBody>
      </p:sp>
      <p:sp>
        <p:nvSpPr>
          <p:cNvPr id="5" name="4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ORM (OBJECT RELATIONAL MAPPING)</a:t>
            </a:r>
            <a:endParaRPr lang="es-ES" dirty="0"/>
          </a:p>
        </p:txBody>
      </p:sp>
      <p:sp>
        <p:nvSpPr>
          <p:cNvPr id="5" name="4 Marcador de contenido"/>
          <p:cNvSpPr>
            <a:spLocks noGrp="1"/>
          </p:cNvSpPr>
          <p:nvPr>
            <p:ph idx="1"/>
          </p:nvPr>
        </p:nvSpPr>
        <p:spPr>
          <a:xfrm>
            <a:off x="457200" y="1600201"/>
            <a:ext cx="8229600" cy="2548879"/>
          </a:xfrm>
        </p:spPr>
        <p:txBody>
          <a:bodyPr>
            <a:normAutofit/>
          </a:bodyPr>
          <a:lstStyle/>
          <a:p>
            <a:pPr algn="just"/>
            <a:r>
              <a:rPr lang="es-ES" dirty="0"/>
              <a:t>Es una técnica de programación para convertir datos entre el sistema de </a:t>
            </a:r>
            <a:r>
              <a:rPr lang="es-ES" dirty="0" smtClean="0"/>
              <a:t>tipos de </a:t>
            </a:r>
            <a:r>
              <a:rPr lang="es-ES" dirty="0"/>
              <a:t>un lenguaje de programación orientado a objetos y el utilizado en una base de datos relacional, utilizando un motor de </a:t>
            </a:r>
            <a:r>
              <a:rPr lang="es-ES" dirty="0" smtClean="0"/>
              <a:t>persistencia.</a:t>
            </a:r>
          </a:p>
        </p:txBody>
      </p:sp>
      <p:sp>
        <p:nvSpPr>
          <p:cNvPr id="4" name="3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lstStyle/>
          <a:p>
            <a:pPr algn="just"/>
            <a:r>
              <a:rPr lang="es-ES" dirty="0"/>
              <a:t>La Empresa Eléctrica Provincial Cotopaxi ELEPCO S.A</a:t>
            </a:r>
            <a:r>
              <a:rPr lang="es-ES" dirty="0" smtClean="0"/>
              <a:t>., </a:t>
            </a:r>
            <a:r>
              <a:rPr lang="es-ES" dirty="0"/>
              <a:t>es una institución dependiente del Ministerio de Electricidad y Energías Renovables, que tiene como funciones principales la generación, distribución y comercialización de energía </a:t>
            </a:r>
            <a:r>
              <a:rPr lang="es-ES" dirty="0" smtClean="0"/>
              <a:t>eléctrica para la provincia de Cotopaxi.</a:t>
            </a:r>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PROPEL ORM</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Es </a:t>
            </a:r>
            <a:r>
              <a:rPr lang="es-ES" dirty="0"/>
              <a:t>una herramienta de mapeo objeto relacional de software libre </a:t>
            </a:r>
            <a:r>
              <a:rPr lang="es-ES" dirty="0" smtClean="0"/>
              <a:t>para PHP la </a:t>
            </a:r>
            <a:r>
              <a:rPr lang="es-ES" dirty="0"/>
              <a:t>principal ventaja de esta herramienta es que puede ser usada con la mayoría de motores de bases de </a:t>
            </a:r>
            <a:r>
              <a:rPr lang="es-ES" dirty="0" smtClean="0"/>
              <a:t>datos.</a:t>
            </a:r>
          </a:p>
          <a:p>
            <a:pPr algn="just"/>
            <a:r>
              <a:rPr lang="es-ES" dirty="0" smtClean="0"/>
              <a:t>Para lograr esta función PROPEL posee un generador de código fuente para construir las clases PHP basadas en una definición de modelo de datos escrita en XML.</a:t>
            </a:r>
          </a:p>
        </p:txBody>
      </p:sp>
      <p:sp>
        <p:nvSpPr>
          <p:cNvPr id="4" name="3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es-ES" dirty="0" smtClean="0">
                <a:solidFill>
                  <a:schemeClr val="tx1"/>
                </a:solidFill>
              </a:rPr>
              <a:t>ARQUITECTURA</a:t>
            </a:r>
            <a:endParaRPr lang="es-ES" dirty="0">
              <a:solidFill>
                <a:schemeClr val="tx1"/>
              </a:solidFill>
            </a:endParaRPr>
          </a:p>
        </p:txBody>
      </p:sp>
      <p:pic>
        <p:nvPicPr>
          <p:cNvPr id="29698" name="Picture 2"/>
          <p:cNvPicPr>
            <a:picLocks noChangeAspect="1" noChangeArrowheads="1"/>
          </p:cNvPicPr>
          <p:nvPr/>
        </p:nvPicPr>
        <p:blipFill>
          <a:blip r:embed="rId2" cstate="print"/>
          <a:srcRect/>
          <a:stretch>
            <a:fillRect/>
          </a:stretch>
        </p:blipFill>
        <p:spPr bwMode="auto">
          <a:xfrm>
            <a:off x="1187624" y="1556792"/>
            <a:ext cx="5267325" cy="430530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6372200" y="4365104"/>
            <a:ext cx="609600" cy="752475"/>
          </a:xfrm>
          <a:prstGeom prst="rect">
            <a:avLst/>
          </a:prstGeom>
          <a:noFill/>
          <a:ln w="9525">
            <a:noFill/>
            <a:miter lim="800000"/>
            <a:headEnd/>
            <a:tailEnd/>
          </a:ln>
        </p:spPr>
      </p:pic>
      <p:sp>
        <p:nvSpPr>
          <p:cNvPr id="7" name="6 Flecha derecha">
            <a:hlinkClick r:id="rId4"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ESTRUCTURA </a:t>
            </a:r>
            <a:br>
              <a:rPr lang="es-ES" dirty="0" smtClean="0"/>
            </a:br>
            <a:r>
              <a:rPr lang="es-ES" dirty="0" smtClean="0"/>
              <a:t>DE LA PANTALLA PRINCIPAL</a:t>
            </a:r>
            <a:endParaRPr lang="es-ES" dirty="0"/>
          </a:p>
        </p:txBody>
      </p:sp>
      <p:pic>
        <p:nvPicPr>
          <p:cNvPr id="1027" name="Picture 3"/>
          <p:cNvPicPr>
            <a:picLocks noChangeAspect="1" noChangeArrowheads="1"/>
          </p:cNvPicPr>
          <p:nvPr/>
        </p:nvPicPr>
        <p:blipFill>
          <a:blip r:embed="rId2" cstate="print"/>
          <a:srcRect t="7227"/>
          <a:stretch>
            <a:fillRect/>
          </a:stretch>
        </p:blipFill>
        <p:spPr bwMode="auto">
          <a:xfrm>
            <a:off x="755576" y="1659432"/>
            <a:ext cx="7704856" cy="5198568"/>
          </a:xfrm>
          <a:prstGeom prst="rect">
            <a:avLst/>
          </a:prstGeom>
          <a:noFill/>
          <a:ln w="9525">
            <a:noFill/>
            <a:miter lim="800000"/>
            <a:headEnd/>
            <a:tailEnd/>
          </a:ln>
        </p:spPr>
      </p:pic>
      <p:sp>
        <p:nvSpPr>
          <p:cNvPr id="5" name="4 CuadroTexto"/>
          <p:cNvSpPr txBox="1"/>
          <p:nvPr/>
        </p:nvSpPr>
        <p:spPr>
          <a:xfrm>
            <a:off x="3491880" y="2348880"/>
            <a:ext cx="207588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t>Estado Generadores</a:t>
            </a:r>
            <a:endParaRPr lang="es-ES" dirty="0"/>
          </a:p>
        </p:txBody>
      </p:sp>
      <p:cxnSp>
        <p:nvCxnSpPr>
          <p:cNvPr id="7" name="6 Conector recto de flecha"/>
          <p:cNvCxnSpPr/>
          <p:nvPr/>
        </p:nvCxnSpPr>
        <p:spPr>
          <a:xfrm>
            <a:off x="3059832" y="249289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444208" y="1700808"/>
            <a:ext cx="194322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t>Usuario conectado</a:t>
            </a:r>
            <a:endParaRPr lang="es-ES" dirty="0"/>
          </a:p>
        </p:txBody>
      </p:sp>
      <p:cxnSp>
        <p:nvCxnSpPr>
          <p:cNvPr id="10" name="9 Conector recto de flecha"/>
          <p:cNvCxnSpPr/>
          <p:nvPr/>
        </p:nvCxnSpPr>
        <p:spPr>
          <a:xfrm flipV="1">
            <a:off x="7308304" y="2204864"/>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7524328" y="2780928"/>
            <a:ext cx="16196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Menús</a:t>
            </a:r>
            <a:endParaRPr lang="es-ES" dirty="0"/>
          </a:p>
        </p:txBody>
      </p:sp>
      <p:cxnSp>
        <p:nvCxnSpPr>
          <p:cNvPr id="13" name="12 Conector recto de flecha"/>
          <p:cNvCxnSpPr/>
          <p:nvPr/>
        </p:nvCxnSpPr>
        <p:spPr>
          <a:xfrm flipH="1">
            <a:off x="7020272" y="2996952"/>
            <a:ext cx="432048"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539552" y="5229200"/>
            <a:ext cx="115212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Opciones</a:t>
            </a:r>
            <a:endParaRPr lang="es-ES" dirty="0"/>
          </a:p>
        </p:txBody>
      </p:sp>
      <p:cxnSp>
        <p:nvCxnSpPr>
          <p:cNvPr id="16" name="15 Conector recto de flecha"/>
          <p:cNvCxnSpPr/>
          <p:nvPr/>
        </p:nvCxnSpPr>
        <p:spPr>
          <a:xfrm flipH="1">
            <a:off x="1115616" y="4437112"/>
            <a:ext cx="14401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CuadroTexto"/>
          <p:cNvSpPr txBox="1"/>
          <p:nvPr/>
        </p:nvSpPr>
        <p:spPr>
          <a:xfrm>
            <a:off x="3923928" y="4653136"/>
            <a:ext cx="3268908"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s-ES" dirty="0" smtClean="0"/>
              <a:t>Área de despliegue de contenido</a:t>
            </a:r>
          </a:p>
          <a:p>
            <a:r>
              <a:rPr lang="es-ES" dirty="0" smtClean="0"/>
              <a:t>(Texto, Tablas, Gráficos)</a:t>
            </a:r>
            <a:endParaRPr lang="es-ES" dirty="0"/>
          </a:p>
        </p:txBody>
      </p:sp>
      <p:sp>
        <p:nvSpPr>
          <p:cNvPr id="15" name="14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ESTRUCTURA</a:t>
            </a:r>
            <a:br>
              <a:rPr lang="es-ES" dirty="0" smtClean="0"/>
            </a:br>
            <a:r>
              <a:rPr lang="es-ES" dirty="0" smtClean="0"/>
              <a:t>ÁREA DE EDICIÓN</a:t>
            </a:r>
            <a:endParaRPr lang="es-ES" dirty="0"/>
          </a:p>
        </p:txBody>
      </p:sp>
      <p:pic>
        <p:nvPicPr>
          <p:cNvPr id="2050" name="Picture 2"/>
          <p:cNvPicPr>
            <a:picLocks noChangeAspect="1" noChangeArrowheads="1"/>
          </p:cNvPicPr>
          <p:nvPr/>
        </p:nvPicPr>
        <p:blipFill>
          <a:blip r:embed="rId2" cstate="print"/>
          <a:srcRect t="6585"/>
          <a:stretch>
            <a:fillRect/>
          </a:stretch>
        </p:blipFill>
        <p:spPr bwMode="auto">
          <a:xfrm>
            <a:off x="1043608" y="1772816"/>
            <a:ext cx="6948263" cy="4720535"/>
          </a:xfrm>
          <a:prstGeom prst="rect">
            <a:avLst/>
          </a:prstGeom>
          <a:noFill/>
          <a:ln w="9525">
            <a:noFill/>
            <a:miter lim="800000"/>
            <a:headEnd/>
            <a:tailEnd/>
          </a:ln>
        </p:spPr>
      </p:pic>
      <p:sp>
        <p:nvSpPr>
          <p:cNvPr id="4" name="3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GRÁFICOS DE LECTURAS</a:t>
            </a:r>
            <a:br>
              <a:rPr lang="es-ES" dirty="0" smtClean="0"/>
            </a:br>
            <a:r>
              <a:rPr lang="es-ES" dirty="0" smtClean="0"/>
              <a:t>DE GPU’S</a:t>
            </a:r>
            <a:endParaRPr lang="es-ES" dirty="0"/>
          </a:p>
        </p:txBody>
      </p:sp>
      <p:pic>
        <p:nvPicPr>
          <p:cNvPr id="3076" name="Picture 4"/>
          <p:cNvPicPr>
            <a:picLocks noChangeAspect="1" noChangeArrowheads="1"/>
          </p:cNvPicPr>
          <p:nvPr/>
        </p:nvPicPr>
        <p:blipFill>
          <a:blip r:embed="rId2" cstate="print"/>
          <a:srcRect/>
          <a:stretch>
            <a:fillRect/>
          </a:stretch>
        </p:blipFill>
        <p:spPr bwMode="auto">
          <a:xfrm>
            <a:off x="323528" y="2996952"/>
            <a:ext cx="8496944" cy="2524125"/>
          </a:xfrm>
          <a:prstGeom prst="rect">
            <a:avLst/>
          </a:prstGeom>
          <a:noFill/>
          <a:ln w="9525">
            <a:noFill/>
            <a:miter lim="800000"/>
            <a:headEnd/>
            <a:tailEnd/>
          </a:ln>
        </p:spPr>
      </p:pic>
      <p:sp>
        <p:nvSpPr>
          <p:cNvPr id="4" name="3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GRÁFICO DE NIVELES </a:t>
            </a:r>
            <a:br>
              <a:rPr lang="es-ES" dirty="0" smtClean="0"/>
            </a:br>
            <a:r>
              <a:rPr lang="es-ES" dirty="0" smtClean="0"/>
              <a:t>DE AGUA</a:t>
            </a:r>
            <a:endParaRPr lang="es-ES" dirty="0"/>
          </a:p>
        </p:txBody>
      </p:sp>
      <p:pic>
        <p:nvPicPr>
          <p:cNvPr id="4098" name="Picture 2"/>
          <p:cNvPicPr>
            <a:picLocks noChangeAspect="1" noChangeArrowheads="1"/>
          </p:cNvPicPr>
          <p:nvPr/>
        </p:nvPicPr>
        <p:blipFill>
          <a:blip r:embed="rId2" cstate="print"/>
          <a:srcRect/>
          <a:stretch>
            <a:fillRect/>
          </a:stretch>
        </p:blipFill>
        <p:spPr bwMode="auto">
          <a:xfrm>
            <a:off x="2123728" y="1988840"/>
            <a:ext cx="4933950" cy="4429125"/>
          </a:xfrm>
          <a:prstGeom prst="rect">
            <a:avLst/>
          </a:prstGeom>
          <a:noFill/>
          <a:ln w="9525">
            <a:noFill/>
            <a:miter lim="800000"/>
            <a:headEnd/>
            <a:tailEnd/>
          </a:ln>
        </p:spPr>
      </p:pic>
      <p:sp>
        <p:nvSpPr>
          <p:cNvPr id="4" name="3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Gráfico"/>
          <p:cNvGraphicFramePr/>
          <p:nvPr/>
        </p:nvGraphicFramePr>
        <p:xfrm>
          <a:off x="0" y="1628800"/>
          <a:ext cx="9144000" cy="5229200"/>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p:txBody>
          <a:bodyPr>
            <a:normAutofit fontScale="90000"/>
          </a:bodyPr>
          <a:lstStyle/>
          <a:p>
            <a:r>
              <a:rPr lang="es-ES" dirty="0" smtClean="0"/>
              <a:t>CARTA DE BURNDOWN</a:t>
            </a:r>
            <a:br>
              <a:rPr lang="es-ES" dirty="0" smtClean="0"/>
            </a:br>
            <a:r>
              <a:rPr lang="es-ES" dirty="0" smtClean="0"/>
              <a:t>SUB SISTEMA MONITOR</a:t>
            </a:r>
            <a:endParaRPr lang="es-ES" dirty="0"/>
          </a:p>
        </p:txBody>
      </p:sp>
      <p:cxnSp>
        <p:nvCxnSpPr>
          <p:cNvPr id="5" name="4 Conector recto"/>
          <p:cNvCxnSpPr/>
          <p:nvPr/>
        </p:nvCxnSpPr>
        <p:spPr>
          <a:xfrm>
            <a:off x="3347864" y="2060848"/>
            <a:ext cx="0" cy="417646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6300192" y="2132856"/>
            <a:ext cx="0" cy="4104456"/>
          </a:xfrm>
          <a:prstGeom prst="line">
            <a:avLst/>
          </a:prstGeom>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1259632" y="2132856"/>
            <a:ext cx="1426481" cy="369332"/>
          </a:xfrm>
          <a:prstGeom prst="rect">
            <a:avLst/>
          </a:prstGeom>
          <a:noFill/>
        </p:spPr>
        <p:txBody>
          <a:bodyPr wrap="none" rtlCol="0">
            <a:spAutoFit/>
          </a:bodyPr>
          <a:lstStyle/>
          <a:p>
            <a:r>
              <a:rPr lang="es-ES" dirty="0" smtClean="0"/>
              <a:t>Primer Sprint</a:t>
            </a:r>
            <a:endParaRPr lang="es-ES" dirty="0"/>
          </a:p>
        </p:txBody>
      </p:sp>
      <p:sp>
        <p:nvSpPr>
          <p:cNvPr id="9" name="8 CuadroTexto"/>
          <p:cNvSpPr txBox="1"/>
          <p:nvPr/>
        </p:nvSpPr>
        <p:spPr>
          <a:xfrm>
            <a:off x="3995936" y="2132856"/>
            <a:ext cx="1612429" cy="369332"/>
          </a:xfrm>
          <a:prstGeom prst="rect">
            <a:avLst/>
          </a:prstGeom>
          <a:noFill/>
        </p:spPr>
        <p:txBody>
          <a:bodyPr wrap="none" rtlCol="0">
            <a:spAutoFit/>
          </a:bodyPr>
          <a:lstStyle/>
          <a:p>
            <a:r>
              <a:rPr lang="es-ES" dirty="0" smtClean="0"/>
              <a:t>Segundo Sprint</a:t>
            </a:r>
            <a:endParaRPr lang="es-ES" dirty="0"/>
          </a:p>
        </p:txBody>
      </p:sp>
      <p:sp>
        <p:nvSpPr>
          <p:cNvPr id="10" name="9 CuadroTexto"/>
          <p:cNvSpPr txBox="1"/>
          <p:nvPr/>
        </p:nvSpPr>
        <p:spPr>
          <a:xfrm>
            <a:off x="7092280" y="1700808"/>
            <a:ext cx="1372107" cy="369332"/>
          </a:xfrm>
          <a:prstGeom prst="rect">
            <a:avLst/>
          </a:prstGeom>
          <a:noFill/>
        </p:spPr>
        <p:txBody>
          <a:bodyPr wrap="none" rtlCol="0">
            <a:spAutoFit/>
          </a:bodyPr>
          <a:lstStyle/>
          <a:p>
            <a:r>
              <a:rPr lang="es-ES" dirty="0" smtClean="0"/>
              <a:t>Tercer Sprint</a:t>
            </a:r>
            <a:endParaRPr lang="es-ES" dirty="0"/>
          </a:p>
        </p:txBody>
      </p:sp>
      <p:sp>
        <p:nvSpPr>
          <p:cNvPr id="13" name="12 CuadroTexto"/>
          <p:cNvSpPr txBox="1"/>
          <p:nvPr/>
        </p:nvSpPr>
        <p:spPr>
          <a:xfrm>
            <a:off x="683568" y="4365104"/>
            <a:ext cx="2088232" cy="18697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Arial" pitchFamily="34" charset="0"/>
              <a:buChar char="•"/>
            </a:pPr>
            <a:r>
              <a:rPr lang="es-ES" sz="1050" dirty="0" smtClean="0">
                <a:solidFill>
                  <a:srgbClr val="000000"/>
                </a:solidFill>
                <a:latin typeface="Arial" pitchFamily="34" charset="0"/>
                <a:ea typeface="Times New Roman"/>
                <a:cs typeface="Arial" pitchFamily="34" charset="0"/>
              </a:rPr>
              <a:t>Administración de menús y opciones.</a:t>
            </a:r>
          </a:p>
          <a:p>
            <a:pPr marL="228600" indent="-228600">
              <a:buFont typeface="Arial" pitchFamily="34" charset="0"/>
              <a:buChar char="•"/>
            </a:pPr>
            <a:r>
              <a:rPr lang="es-ES" sz="1050" dirty="0" smtClean="0">
                <a:solidFill>
                  <a:srgbClr val="000000"/>
                </a:solidFill>
                <a:latin typeface="Arial" pitchFamily="34" charset="0"/>
                <a:ea typeface="Times New Roman"/>
                <a:cs typeface="Arial" pitchFamily="34" charset="0"/>
              </a:rPr>
              <a:t>Administración de usuarios y grupos de usuarios.</a:t>
            </a:r>
          </a:p>
          <a:p>
            <a:pPr marL="228600" indent="-228600">
              <a:buFont typeface="Arial" pitchFamily="34" charset="0"/>
              <a:buChar char="•"/>
            </a:pPr>
            <a:r>
              <a:rPr lang="es-ES" sz="1050" dirty="0" smtClean="0">
                <a:solidFill>
                  <a:srgbClr val="000000"/>
                </a:solidFill>
                <a:latin typeface="Arial" pitchFamily="34" charset="0"/>
                <a:ea typeface="Times New Roman"/>
                <a:cs typeface="Arial" pitchFamily="34" charset="0"/>
              </a:rPr>
              <a:t>Asignación de permisos de grupos de usuarios a menús y opciones.</a:t>
            </a:r>
          </a:p>
          <a:p>
            <a:pPr marL="228600" indent="-228600">
              <a:buFont typeface="Arial" pitchFamily="34" charset="0"/>
              <a:buChar char="•"/>
            </a:pPr>
            <a:r>
              <a:rPr lang="es-ES" sz="1050" dirty="0" smtClean="0">
                <a:solidFill>
                  <a:srgbClr val="000000"/>
                </a:solidFill>
                <a:latin typeface="Arial" pitchFamily="34" charset="0"/>
                <a:ea typeface="Times New Roman"/>
                <a:cs typeface="Arial" pitchFamily="34" charset="0"/>
              </a:rPr>
              <a:t>Administración de estructura geográfica (Región, Provincia, Ciudad, Central) de los equipos.</a:t>
            </a:r>
            <a:endParaRPr lang="es-ES" sz="1050" i="1" dirty="0" smtClean="0">
              <a:solidFill>
                <a:srgbClr val="000000"/>
              </a:solidFill>
              <a:latin typeface="Arial" pitchFamily="34" charset="0"/>
              <a:ea typeface="Times New Roman"/>
              <a:cs typeface="Arial" pitchFamily="34" charset="0"/>
            </a:endParaRPr>
          </a:p>
        </p:txBody>
      </p:sp>
      <p:sp>
        <p:nvSpPr>
          <p:cNvPr id="14" name="13 CuadroTexto"/>
          <p:cNvSpPr txBox="1"/>
          <p:nvPr/>
        </p:nvSpPr>
        <p:spPr>
          <a:xfrm>
            <a:off x="3419872" y="4365104"/>
            <a:ext cx="2088232" cy="18697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buFont typeface="Arial" pitchFamily="34" charset="0"/>
              <a:buChar char="•"/>
            </a:pPr>
            <a:r>
              <a:rPr lang="es-ES" sz="1050" dirty="0" smtClean="0">
                <a:latin typeface="Arial" pitchFamily="34" charset="0"/>
                <a:cs typeface="Arial" pitchFamily="34" charset="0"/>
              </a:rPr>
              <a:t>Administración de Generadores (</a:t>
            </a:r>
            <a:r>
              <a:rPr lang="es-ES" sz="1050" dirty="0" err="1" smtClean="0">
                <a:latin typeface="Arial" pitchFamily="34" charset="0"/>
                <a:cs typeface="Arial" pitchFamily="34" charset="0"/>
              </a:rPr>
              <a:t>GPU’s</a:t>
            </a:r>
            <a:r>
              <a:rPr lang="es-ES" sz="1050" dirty="0" smtClean="0">
                <a:latin typeface="Arial" pitchFamily="34" charset="0"/>
                <a:cs typeface="Arial" pitchFamily="34" charset="0"/>
              </a:rPr>
              <a:t>.)</a:t>
            </a:r>
          </a:p>
          <a:p>
            <a:pPr marL="228600" indent="-228600">
              <a:buFont typeface="Arial" pitchFamily="34" charset="0"/>
              <a:buChar char="•"/>
            </a:pPr>
            <a:r>
              <a:rPr lang="es-ES" sz="1050" dirty="0" smtClean="0">
                <a:latin typeface="Arial" pitchFamily="34" charset="0"/>
                <a:cs typeface="Arial" pitchFamily="34" charset="0"/>
              </a:rPr>
              <a:t>Administración de tanques.</a:t>
            </a:r>
          </a:p>
          <a:p>
            <a:pPr marL="228600" indent="-228600">
              <a:buFont typeface="Arial" pitchFamily="34" charset="0"/>
              <a:buChar char="•"/>
            </a:pPr>
            <a:r>
              <a:rPr lang="es-ES" sz="1050" dirty="0" smtClean="0">
                <a:latin typeface="Arial" pitchFamily="34" charset="0"/>
                <a:cs typeface="Arial" pitchFamily="34" charset="0"/>
              </a:rPr>
              <a:t>Administración de la Configuración de Memoria.</a:t>
            </a:r>
          </a:p>
          <a:p>
            <a:pPr marL="228600" indent="-228600">
              <a:buFont typeface="Arial" pitchFamily="34" charset="0"/>
              <a:buChar char="•"/>
            </a:pPr>
            <a:r>
              <a:rPr lang="es-ES" sz="1050" dirty="0" smtClean="0">
                <a:latin typeface="Arial" pitchFamily="34" charset="0"/>
                <a:cs typeface="Arial" pitchFamily="34" charset="0"/>
              </a:rPr>
              <a:t>Administración de la planificación de mantenimiento de generadores. </a:t>
            </a:r>
          </a:p>
          <a:p>
            <a:pPr marL="228600" indent="-228600">
              <a:buFont typeface="Arial" pitchFamily="34" charset="0"/>
              <a:buChar char="•"/>
            </a:pPr>
            <a:r>
              <a:rPr lang="es-ES" sz="1050" dirty="0" smtClean="0">
                <a:latin typeface="Arial" pitchFamily="34" charset="0"/>
                <a:cs typeface="Arial" pitchFamily="34" charset="0"/>
              </a:rPr>
              <a:t>Alarmas de aviso de eventos importantes.</a:t>
            </a:r>
            <a:endParaRPr lang="es-ES" sz="1050" dirty="0" smtClean="0">
              <a:solidFill>
                <a:srgbClr val="000000"/>
              </a:solidFill>
              <a:latin typeface="Arial" pitchFamily="34" charset="0"/>
              <a:ea typeface="Times New Roman"/>
              <a:cs typeface="Arial" pitchFamily="34" charset="0"/>
            </a:endParaRPr>
          </a:p>
        </p:txBody>
      </p:sp>
      <p:sp>
        <p:nvSpPr>
          <p:cNvPr id="15" name="14 CuadroTexto"/>
          <p:cNvSpPr txBox="1"/>
          <p:nvPr/>
        </p:nvSpPr>
        <p:spPr>
          <a:xfrm>
            <a:off x="7055768" y="2204864"/>
            <a:ext cx="2088232"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buFont typeface="Arial" pitchFamily="34" charset="0"/>
              <a:buChar char="•"/>
            </a:pPr>
            <a:r>
              <a:rPr lang="es-ES" sz="1050" i="1" dirty="0" smtClean="0">
                <a:latin typeface="Arial" pitchFamily="34" charset="0"/>
                <a:cs typeface="Arial" pitchFamily="34" charset="0"/>
              </a:rPr>
              <a:t>Generar gráficos dinámicos actualizables durante el transcurso del tiempo del estado de generación eléctrica por grupo de generación.</a:t>
            </a:r>
          </a:p>
          <a:p>
            <a:pPr>
              <a:buFont typeface="Arial" pitchFamily="34" charset="0"/>
              <a:buChar char="•"/>
            </a:pPr>
            <a:r>
              <a:rPr lang="es-ES" sz="1050" i="1" dirty="0" smtClean="0">
                <a:latin typeface="Arial" pitchFamily="34" charset="0"/>
                <a:cs typeface="Arial" pitchFamily="34" charset="0"/>
              </a:rPr>
              <a:t>Generar gráficos históricos de generación eléctrica con filtros.</a:t>
            </a:r>
          </a:p>
          <a:p>
            <a:pPr>
              <a:buFont typeface="Arial" pitchFamily="34" charset="0"/>
              <a:buChar char="•"/>
            </a:pPr>
            <a:r>
              <a:rPr lang="es-ES" sz="1050" i="1" dirty="0" smtClean="0">
                <a:latin typeface="Arial" pitchFamily="34" charset="0"/>
                <a:cs typeface="Arial" pitchFamily="34" charset="0"/>
              </a:rPr>
              <a:t>Generar un gráfico de resumen del valor de las potencias generadas en total por todos los equipos de la central hidroeléctrica.</a:t>
            </a:r>
          </a:p>
          <a:p>
            <a:pPr>
              <a:buFont typeface="Arial" pitchFamily="34" charset="0"/>
              <a:buChar char="•"/>
            </a:pPr>
            <a:r>
              <a:rPr lang="es-ES" sz="1050" i="1" dirty="0" smtClean="0">
                <a:latin typeface="Arial" pitchFamily="34" charset="0"/>
                <a:cs typeface="Arial" pitchFamily="34" charset="0"/>
              </a:rPr>
              <a:t>Generar gráficos dinámicos de niveles de agua por tanque actualizables durante el transcurso del tiempo.</a:t>
            </a:r>
            <a:endParaRPr lang="es-ES" sz="1050" i="1" dirty="0" smtClean="0">
              <a:solidFill>
                <a:srgbClr val="000000"/>
              </a:solidFill>
              <a:latin typeface="Arial" pitchFamily="34" charset="0"/>
              <a:ea typeface="Times New Roman"/>
              <a:cs typeface="Arial" pitchFamily="34" charset="0"/>
            </a:endParaRPr>
          </a:p>
        </p:txBody>
      </p:sp>
      <p:sp>
        <p:nvSpPr>
          <p:cNvPr id="12" name="11 Flecha derecha">
            <a:hlinkClick r:id="rId3" action="ppaction://hlinksldjump"/>
          </p:cNvPr>
          <p:cNvSpPr/>
          <p:nvPr/>
        </p:nvSpPr>
        <p:spPr>
          <a:xfrm>
            <a:off x="8005998" y="6453336"/>
            <a:ext cx="1138002" cy="404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SUB SISTEMA</a:t>
            </a:r>
            <a:br>
              <a:rPr lang="es-ES" dirty="0" smtClean="0"/>
            </a:br>
            <a:r>
              <a:rPr lang="es-ES" dirty="0" smtClean="0"/>
              <a:t>ANALIZADOR DE DATOS HISTÓRICOS</a:t>
            </a:r>
            <a:endParaRPr lang="es-ES" dirty="0"/>
          </a:p>
        </p:txBody>
      </p:sp>
      <p:sp>
        <p:nvSpPr>
          <p:cNvPr id="3" name="2 Marcador de contenido"/>
          <p:cNvSpPr>
            <a:spLocks noGrp="1"/>
          </p:cNvSpPr>
          <p:nvPr>
            <p:ph sz="half" idx="1"/>
          </p:nvPr>
        </p:nvSpPr>
        <p:spPr/>
        <p:txBody>
          <a:bodyPr>
            <a:normAutofit fontScale="70000" lnSpcReduction="20000"/>
          </a:bodyPr>
          <a:lstStyle/>
          <a:p>
            <a:pPr algn="ctr">
              <a:buNone/>
            </a:pPr>
            <a:r>
              <a:rPr lang="es-ES" dirty="0" smtClean="0"/>
              <a:t>SOLUCIÓN</a:t>
            </a:r>
          </a:p>
          <a:p>
            <a:r>
              <a:rPr lang="es-ES" sz="3200" b="1" dirty="0" smtClean="0"/>
              <a:t>Reportes gerenciales con la siguiente información:</a:t>
            </a:r>
          </a:p>
          <a:p>
            <a:pPr lvl="1"/>
            <a:r>
              <a:rPr lang="es-ES" sz="2700" b="1" dirty="0"/>
              <a:t>Curva de potencia generada hora a hora por cada día de cada grupo (cuatro en total) en kw.</a:t>
            </a:r>
          </a:p>
          <a:p>
            <a:pPr lvl="1"/>
            <a:r>
              <a:rPr lang="es-ES" sz="2700" b="1" dirty="0"/>
              <a:t>Curva de la energía generada en kw/h.</a:t>
            </a:r>
          </a:p>
          <a:p>
            <a:pPr lvl="1"/>
            <a:r>
              <a:rPr lang="es-ES" sz="2700" b="1" dirty="0"/>
              <a:t>Curvas de variación de voltaje de barras.</a:t>
            </a:r>
          </a:p>
          <a:p>
            <a:pPr lvl="1"/>
            <a:r>
              <a:rPr lang="es-ES" sz="2700" b="1" dirty="0"/>
              <a:t>Curvas de variación de corriente en función del tiempo de cada grupo.</a:t>
            </a:r>
          </a:p>
          <a:p>
            <a:endParaRPr lang="es-ES" sz="3200" dirty="0" smtClean="0"/>
          </a:p>
          <a:p>
            <a:endParaRPr lang="es-ES" dirty="0" smtClean="0"/>
          </a:p>
        </p:txBody>
      </p:sp>
      <p:sp>
        <p:nvSpPr>
          <p:cNvPr id="4" name="3 Marcador de contenido"/>
          <p:cNvSpPr>
            <a:spLocks noGrp="1"/>
          </p:cNvSpPr>
          <p:nvPr>
            <p:ph sz="half" idx="2"/>
          </p:nvPr>
        </p:nvSpPr>
        <p:spPr/>
        <p:txBody>
          <a:bodyPr>
            <a:normAutofit fontScale="70000" lnSpcReduction="20000"/>
          </a:bodyPr>
          <a:lstStyle/>
          <a:p>
            <a:pPr algn="ctr">
              <a:buNone/>
            </a:pPr>
            <a:r>
              <a:rPr lang="es-ES" sz="3400" b="1" dirty="0" smtClean="0"/>
              <a:t>HERRAMIENTAS</a:t>
            </a:r>
          </a:p>
          <a:p>
            <a:r>
              <a:rPr lang="es-ES" sz="3200" dirty="0" smtClean="0"/>
              <a:t>Usar un sistema de Inteligencia de Negocios.</a:t>
            </a:r>
          </a:p>
          <a:p>
            <a:r>
              <a:rPr lang="es-ES" sz="3200" dirty="0" smtClean="0"/>
              <a:t>Investigar una Suite de Inteligencia de Negocios que contenga las siguientes herramientas</a:t>
            </a:r>
            <a:r>
              <a:rPr lang="es-ES" dirty="0" smtClean="0"/>
              <a:t>:</a:t>
            </a:r>
          </a:p>
          <a:p>
            <a:pPr lvl="1"/>
            <a:r>
              <a:rPr lang="es-ES" dirty="0" smtClean="0"/>
              <a:t>Gestor OLAP.</a:t>
            </a:r>
          </a:p>
          <a:p>
            <a:pPr lvl="1"/>
            <a:r>
              <a:rPr lang="es-ES" dirty="0" smtClean="0"/>
              <a:t>Herramienta ETL.</a:t>
            </a:r>
          </a:p>
          <a:p>
            <a:pPr lvl="1"/>
            <a:r>
              <a:rPr lang="es-ES" dirty="0" err="1" smtClean="0"/>
              <a:t>Dashboarding</a:t>
            </a:r>
            <a:r>
              <a:rPr lang="es-ES" dirty="0" smtClean="0"/>
              <a:t> o tablero de instrumentos.</a:t>
            </a:r>
          </a:p>
          <a:p>
            <a:pPr lvl="1"/>
            <a:r>
              <a:rPr lang="es-ES" dirty="0" smtClean="0"/>
              <a:t>Herramienta para modelado de datos (Data </a:t>
            </a:r>
            <a:r>
              <a:rPr lang="es-ES" dirty="0" err="1" smtClean="0"/>
              <a:t>Modeling</a:t>
            </a:r>
            <a:r>
              <a:rPr lang="es-ES" dirty="0" smtClean="0"/>
              <a:t>).</a:t>
            </a:r>
          </a:p>
          <a:p>
            <a:pPr lvl="1"/>
            <a:r>
              <a:rPr lang="es-ES" dirty="0" smtClean="0"/>
              <a:t>Herramienta para definir reglas de negocio.</a:t>
            </a:r>
          </a:p>
          <a:p>
            <a:pPr lvl="1"/>
            <a:r>
              <a:rPr lang="es-ES" dirty="0" smtClean="0"/>
              <a:t>Herramienta para definir lógica de negocio.</a:t>
            </a:r>
          </a:p>
          <a:p>
            <a:endParaRPr lang="es-ES" dirty="0"/>
          </a:p>
        </p:txBody>
      </p:sp>
      <p:sp>
        <p:nvSpPr>
          <p:cNvPr id="5" name="4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SELECCIÓN SUITE DE </a:t>
            </a:r>
            <a:br>
              <a:rPr lang="es-ES" dirty="0" smtClean="0"/>
            </a:br>
            <a:r>
              <a:rPr lang="es-ES" dirty="0" smtClean="0"/>
              <a:t>INTELIGENCIA DE NEGOCIOS</a:t>
            </a:r>
            <a:endParaRPr lang="es-ES" dirty="0"/>
          </a:p>
        </p:txBody>
      </p:sp>
      <p:sp>
        <p:nvSpPr>
          <p:cNvPr id="5" name="4 Marcador de contenido"/>
          <p:cNvSpPr>
            <a:spLocks noGrp="1"/>
          </p:cNvSpPr>
          <p:nvPr>
            <p:ph idx="1"/>
          </p:nvPr>
        </p:nvSpPr>
        <p:spPr/>
        <p:txBody>
          <a:bodyPr/>
          <a:lstStyle/>
          <a:p>
            <a:r>
              <a:rPr lang="es-ES" dirty="0" smtClean="0"/>
              <a:t>Entre las plataformas de Inteligencia de Negocios que se investigo estuvieron:</a:t>
            </a:r>
          </a:p>
          <a:p>
            <a:pPr lvl="1"/>
            <a:r>
              <a:rPr lang="es-ES" dirty="0" err="1" smtClean="0"/>
              <a:t>Pentaho</a:t>
            </a:r>
            <a:r>
              <a:rPr lang="es-ES" dirty="0" smtClean="0"/>
              <a:t> BI Suite.</a:t>
            </a:r>
          </a:p>
          <a:p>
            <a:pPr lvl="1"/>
            <a:r>
              <a:rPr lang="es-ES" dirty="0" err="1" smtClean="0"/>
              <a:t>Jasper</a:t>
            </a:r>
            <a:r>
              <a:rPr lang="es-ES" dirty="0" smtClean="0"/>
              <a:t> (</a:t>
            </a:r>
            <a:r>
              <a:rPr lang="es-ES" dirty="0" err="1" smtClean="0"/>
              <a:t>JasperSoft</a:t>
            </a:r>
            <a:r>
              <a:rPr lang="es-ES" dirty="0" smtClean="0"/>
              <a:t>).</a:t>
            </a:r>
          </a:p>
          <a:p>
            <a:pPr lvl="1"/>
            <a:r>
              <a:rPr lang="es-ES" dirty="0" err="1" smtClean="0"/>
              <a:t>Birt</a:t>
            </a:r>
            <a:r>
              <a:rPr lang="es-ES" dirty="0" smtClean="0"/>
              <a:t> (</a:t>
            </a:r>
            <a:r>
              <a:rPr lang="es-ES" dirty="0" err="1" smtClean="0"/>
              <a:t>Actuate</a:t>
            </a:r>
            <a:r>
              <a:rPr lang="es-ES" dirty="0" smtClean="0"/>
              <a:t> – Eclipse </a:t>
            </a:r>
            <a:r>
              <a:rPr lang="es-ES" dirty="0" err="1" smtClean="0"/>
              <a:t>Fundation</a:t>
            </a:r>
            <a:r>
              <a:rPr lang="es-ES" dirty="0" smtClean="0"/>
              <a:t>).</a:t>
            </a:r>
          </a:p>
          <a:p>
            <a:pPr lvl="1"/>
            <a:r>
              <a:rPr lang="es-ES" dirty="0" smtClean="0"/>
              <a:t>Palo Suite (</a:t>
            </a:r>
            <a:r>
              <a:rPr lang="es-ES" dirty="0" err="1" smtClean="0"/>
              <a:t>Jedox</a:t>
            </a:r>
            <a:r>
              <a:rPr lang="es-ES" dirty="0" smtClean="0"/>
              <a:t>).</a:t>
            </a:r>
            <a:endParaRPr lang="es-ES" dirty="0"/>
          </a:p>
        </p:txBody>
      </p:sp>
      <p:sp>
        <p:nvSpPr>
          <p:cNvPr id="4" name="3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778098"/>
          </a:xfrm>
        </p:spPr>
        <p:txBody>
          <a:bodyPr>
            <a:noAutofit/>
          </a:bodyPr>
          <a:lstStyle/>
          <a:p>
            <a:r>
              <a:rPr lang="es-ES" sz="2400" dirty="0" smtClean="0"/>
              <a:t>COMPARACIÓN CARACTERISTICAS</a:t>
            </a:r>
            <a:br>
              <a:rPr lang="es-ES" sz="2400" dirty="0" smtClean="0"/>
            </a:br>
            <a:r>
              <a:rPr lang="es-ES" sz="2400" dirty="0" smtClean="0"/>
              <a:t>ENTRE SUITES DE INTELIGENCIA DE NEGOCIOS </a:t>
            </a:r>
            <a:endParaRPr lang="es-ES" sz="2400" dirty="0"/>
          </a:p>
        </p:txBody>
      </p:sp>
      <p:graphicFrame>
        <p:nvGraphicFramePr>
          <p:cNvPr id="4" name="3 Tabla"/>
          <p:cNvGraphicFramePr>
            <a:graphicFrameLocks noGrp="1"/>
          </p:cNvGraphicFramePr>
          <p:nvPr/>
        </p:nvGraphicFramePr>
        <p:xfrm>
          <a:off x="467544" y="908720"/>
          <a:ext cx="8208910" cy="5756145"/>
        </p:xfrm>
        <a:graphic>
          <a:graphicData uri="http://schemas.openxmlformats.org/drawingml/2006/table">
            <a:tbl>
              <a:tblPr/>
              <a:tblGrid>
                <a:gridCol w="1641782"/>
                <a:gridCol w="1641782"/>
                <a:gridCol w="1641782"/>
                <a:gridCol w="1641782"/>
                <a:gridCol w="1641782"/>
              </a:tblGrid>
              <a:tr h="261678">
                <a:tc>
                  <a:txBody>
                    <a:bodyPr/>
                    <a:lstStyle/>
                    <a:p>
                      <a:pPr algn="ctr">
                        <a:lnSpc>
                          <a:spcPct val="115000"/>
                        </a:lnSpc>
                        <a:spcAft>
                          <a:spcPts val="0"/>
                        </a:spcAft>
                      </a:pPr>
                      <a:r>
                        <a:rPr lang="es-ES" sz="1200" b="1" i="0" dirty="0">
                          <a:solidFill>
                            <a:srgbClr val="000000"/>
                          </a:solidFill>
                          <a:latin typeface="Arial"/>
                          <a:ea typeface="Times New Roman"/>
                          <a:cs typeface="Times New Roman"/>
                        </a:rPr>
                        <a:t>Característica</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200" b="1" i="0">
                          <a:solidFill>
                            <a:srgbClr val="000000"/>
                          </a:solidFill>
                          <a:latin typeface="Arial"/>
                          <a:ea typeface="Times New Roman"/>
                          <a:cs typeface="Times New Roman"/>
                        </a:rPr>
                        <a:t>Pentaho</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200" b="1" i="0" dirty="0" err="1">
                          <a:solidFill>
                            <a:srgbClr val="000000"/>
                          </a:solidFill>
                          <a:latin typeface="Arial"/>
                          <a:ea typeface="Times New Roman"/>
                          <a:cs typeface="Times New Roman"/>
                        </a:rPr>
                        <a:t>Jasper</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200" b="1" i="0">
                          <a:solidFill>
                            <a:srgbClr val="000000"/>
                          </a:solidFill>
                          <a:latin typeface="Arial"/>
                          <a:ea typeface="Times New Roman"/>
                          <a:cs typeface="Times New Roman"/>
                        </a:rPr>
                        <a:t>Birt</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200" b="1" i="0">
                          <a:solidFill>
                            <a:srgbClr val="000000"/>
                          </a:solidFill>
                          <a:latin typeface="Arial"/>
                          <a:ea typeface="Times New Roman"/>
                          <a:cs typeface="Times New Roman"/>
                        </a:rPr>
                        <a:t>Palo</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2286241">
                <a:tc>
                  <a:txBody>
                    <a:bodyPr/>
                    <a:lstStyle/>
                    <a:p>
                      <a:pPr>
                        <a:lnSpc>
                          <a:spcPct val="115000"/>
                        </a:lnSpc>
                        <a:spcAft>
                          <a:spcPts val="0"/>
                        </a:spcAft>
                      </a:pPr>
                      <a:r>
                        <a:rPr lang="es-ES" sz="1200" i="0" dirty="0">
                          <a:solidFill>
                            <a:srgbClr val="000000"/>
                          </a:solidFill>
                          <a:latin typeface="Arial"/>
                          <a:ea typeface="Times New Roman"/>
                          <a:cs typeface="Times New Roman"/>
                        </a:rPr>
                        <a:t>OLAP</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Su motor es </a:t>
                      </a:r>
                      <a:r>
                        <a:rPr lang="es-ES" sz="1200" i="0" dirty="0" err="1">
                          <a:solidFill>
                            <a:srgbClr val="000000"/>
                          </a:solidFill>
                          <a:latin typeface="Arial"/>
                          <a:ea typeface="Times New Roman"/>
                          <a:cs typeface="Times New Roman"/>
                        </a:rPr>
                        <a:t>Pentaho</a:t>
                      </a:r>
                      <a:r>
                        <a:rPr lang="es-ES" sz="1200" i="0" dirty="0">
                          <a:solidFill>
                            <a:srgbClr val="000000"/>
                          </a:solidFill>
                          <a:latin typeface="Arial"/>
                          <a:ea typeface="Times New Roman"/>
                          <a:cs typeface="Times New Roman"/>
                        </a:rPr>
                        <a:t> Análisis que es basado en </a:t>
                      </a:r>
                      <a:r>
                        <a:rPr lang="es-ES" sz="1200" i="0" dirty="0" err="1" smtClean="0">
                          <a:solidFill>
                            <a:srgbClr val="000000"/>
                          </a:solidFill>
                          <a:latin typeface="Arial"/>
                          <a:ea typeface="Times New Roman"/>
                          <a:cs typeface="Times New Roman"/>
                        </a:rPr>
                        <a:t>Mondrian</a:t>
                      </a:r>
                      <a:r>
                        <a:rPr lang="es-ES" sz="1200" i="0" baseline="0" dirty="0" smtClean="0">
                          <a:solidFill>
                            <a:srgbClr val="000000"/>
                          </a:solidFill>
                          <a:latin typeface="Arial"/>
                          <a:ea typeface="Times New Roman"/>
                          <a:cs typeface="Times New Roman"/>
                        </a:rPr>
                        <a:t> (Editor libre de esquemas para cubos)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smtClean="0">
                          <a:solidFill>
                            <a:srgbClr val="000000"/>
                          </a:solidFill>
                          <a:latin typeface="Arial"/>
                          <a:ea typeface="Times New Roman"/>
                          <a:cs typeface="Times New Roman"/>
                        </a:rPr>
                        <a:t>Su </a:t>
                      </a:r>
                      <a:r>
                        <a:rPr lang="es-ES" sz="1200" i="0" dirty="0">
                          <a:solidFill>
                            <a:srgbClr val="000000"/>
                          </a:solidFill>
                          <a:latin typeface="Arial"/>
                          <a:ea typeface="Times New Roman"/>
                          <a:cs typeface="Times New Roman"/>
                        </a:rPr>
                        <a:t>motor OLAP es </a:t>
                      </a:r>
                      <a:r>
                        <a:rPr lang="es-ES" sz="1200" i="0" dirty="0" err="1" smtClean="0">
                          <a:solidFill>
                            <a:srgbClr val="000000"/>
                          </a:solidFill>
                          <a:latin typeface="Arial"/>
                          <a:ea typeface="Times New Roman"/>
                          <a:cs typeface="Times New Roman"/>
                        </a:rPr>
                        <a:t>Mondrian</a:t>
                      </a:r>
                      <a:r>
                        <a:rPr lang="es-ES" sz="1200" i="0" dirty="0" smtClean="0">
                          <a:solidFill>
                            <a:srgbClr val="000000"/>
                          </a:solidFill>
                          <a:latin typeface="Arial"/>
                          <a:ea typeface="Times New Roman"/>
                          <a:cs typeface="Times New Roman"/>
                        </a:rPr>
                        <a:t>.</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Posee un motor OLAP interno que permite generar reportes de tablas cruzadas.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Tiene un motor MOLAP</a:t>
                      </a:r>
                      <a:endParaRPr lang="es-ES" sz="1400" i="1" dirty="0">
                        <a:solidFill>
                          <a:srgbClr val="000000"/>
                        </a:solidFill>
                        <a:latin typeface="Times New Roman"/>
                        <a:ea typeface="Times New Roman"/>
                        <a:cs typeface="Times New Roman"/>
                      </a:endParaRPr>
                    </a:p>
                    <a:p>
                      <a:pPr>
                        <a:lnSpc>
                          <a:spcPct val="115000"/>
                        </a:lnSpc>
                        <a:spcAft>
                          <a:spcPts val="0"/>
                        </a:spcAft>
                      </a:pPr>
                      <a:r>
                        <a:rPr lang="es-ES" sz="1200" i="0" dirty="0">
                          <a:solidFill>
                            <a:srgbClr val="000000"/>
                          </a:solidFill>
                          <a:latin typeface="Arial"/>
                          <a:ea typeface="Times New Roman"/>
                          <a:cs typeface="Times New Roman"/>
                        </a:rPr>
                        <a:t>Interno que a diferencia de las soluciones BI carga todos los datos y pre-calcula todas las intersecciones por lo que no se fundamenta en ninguna base de datos sino que crea sus propios cubos.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3208226">
                <a:tc>
                  <a:txBody>
                    <a:bodyPr/>
                    <a:lstStyle/>
                    <a:p>
                      <a:pPr>
                        <a:lnSpc>
                          <a:spcPct val="115000"/>
                        </a:lnSpc>
                        <a:spcAft>
                          <a:spcPts val="0"/>
                        </a:spcAft>
                      </a:pPr>
                      <a:r>
                        <a:rPr lang="es-ES" sz="1200" i="0">
                          <a:solidFill>
                            <a:srgbClr val="000000"/>
                          </a:solidFill>
                          <a:latin typeface="Arial"/>
                          <a:ea typeface="Times New Roman"/>
                          <a:cs typeface="Times New Roman"/>
                        </a:rPr>
                        <a:t>Reportes</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buFontTx/>
                        <a:buChar char="-"/>
                      </a:pPr>
                      <a:r>
                        <a:rPr lang="es-ES" sz="1200" i="0" baseline="0" dirty="0" smtClean="0">
                          <a:solidFill>
                            <a:srgbClr val="000000"/>
                          </a:solidFill>
                          <a:latin typeface="Arial"/>
                          <a:ea typeface="Times New Roman"/>
                          <a:cs typeface="Times New Roman"/>
                        </a:rPr>
                        <a:t>Edición en </a:t>
                      </a:r>
                      <a:r>
                        <a:rPr lang="es-ES" sz="1200" i="0" baseline="0" dirty="0" err="1" smtClean="0">
                          <a:solidFill>
                            <a:srgbClr val="000000"/>
                          </a:solidFill>
                          <a:latin typeface="Arial"/>
                          <a:ea typeface="Times New Roman"/>
                          <a:cs typeface="Times New Roman"/>
                        </a:rPr>
                        <a:t>Report</a:t>
                      </a:r>
                      <a:r>
                        <a:rPr lang="es-ES" sz="1200" i="0" baseline="0" dirty="0" smtClean="0">
                          <a:solidFill>
                            <a:srgbClr val="000000"/>
                          </a:solidFill>
                          <a:latin typeface="Arial"/>
                          <a:ea typeface="Times New Roman"/>
                          <a:cs typeface="Times New Roman"/>
                        </a:rPr>
                        <a:t> </a:t>
                      </a:r>
                      <a:r>
                        <a:rPr lang="es-ES" sz="1200" i="0" baseline="0" dirty="0" err="1" smtClean="0">
                          <a:solidFill>
                            <a:srgbClr val="000000"/>
                          </a:solidFill>
                          <a:latin typeface="Arial"/>
                          <a:ea typeface="Times New Roman"/>
                          <a:cs typeface="Times New Roman"/>
                        </a:rPr>
                        <a:t>Designer</a:t>
                      </a:r>
                      <a:endParaRPr lang="es-ES" sz="1200" i="0" baseline="0" dirty="0" smtClean="0">
                        <a:solidFill>
                          <a:srgbClr val="000000"/>
                        </a:solidFill>
                        <a:latin typeface="Arial"/>
                        <a:ea typeface="Times New Roman"/>
                        <a:cs typeface="Times New Roman"/>
                      </a:endParaRPr>
                    </a:p>
                    <a:p>
                      <a:pPr>
                        <a:lnSpc>
                          <a:spcPct val="115000"/>
                        </a:lnSpc>
                        <a:spcAft>
                          <a:spcPts val="0"/>
                        </a:spcAft>
                        <a:buFontTx/>
                        <a:buChar char="-"/>
                      </a:pPr>
                      <a:r>
                        <a:rPr lang="es-ES" sz="1200" i="0" dirty="0" err="1" smtClean="0">
                          <a:solidFill>
                            <a:srgbClr val="000000"/>
                          </a:solidFill>
                          <a:latin typeface="Arial"/>
                          <a:ea typeface="Times New Roman"/>
                          <a:cs typeface="Times New Roman"/>
                        </a:rPr>
                        <a:t>Design</a:t>
                      </a:r>
                      <a:r>
                        <a:rPr lang="es-ES" sz="1200" i="0" baseline="0" dirty="0" smtClean="0">
                          <a:solidFill>
                            <a:srgbClr val="000000"/>
                          </a:solidFill>
                          <a:latin typeface="Arial"/>
                          <a:ea typeface="Times New Roman"/>
                          <a:cs typeface="Times New Roman"/>
                        </a:rPr>
                        <a:t> Studio agrega programación.</a:t>
                      </a:r>
                    </a:p>
                    <a:p>
                      <a:pPr>
                        <a:lnSpc>
                          <a:spcPct val="115000"/>
                        </a:lnSpc>
                        <a:spcAft>
                          <a:spcPts val="0"/>
                        </a:spcAft>
                        <a:buFontTx/>
                        <a:buChar char="-"/>
                      </a:pPr>
                      <a:r>
                        <a:rPr lang="es-ES" sz="1200" i="0" baseline="0" dirty="0" smtClean="0">
                          <a:solidFill>
                            <a:srgbClr val="000000"/>
                          </a:solidFill>
                          <a:latin typeface="Arial"/>
                          <a:ea typeface="Times New Roman"/>
                          <a:cs typeface="Times New Roman"/>
                        </a:rPr>
                        <a:t>Manejo de repositorios</a:t>
                      </a:r>
                    </a:p>
                    <a:p>
                      <a:pPr>
                        <a:lnSpc>
                          <a:spcPct val="115000"/>
                        </a:lnSpc>
                        <a:spcAft>
                          <a:spcPts val="0"/>
                        </a:spcAft>
                        <a:buFontTx/>
                        <a:buChar char="-"/>
                      </a:pPr>
                      <a:r>
                        <a:rPr lang="es-ES" sz="1200" i="0" baseline="0" dirty="0" smtClean="0">
                          <a:solidFill>
                            <a:srgbClr val="000000"/>
                          </a:solidFill>
                          <a:latin typeface="Arial"/>
                          <a:ea typeface="Times New Roman"/>
                          <a:cs typeface="Times New Roman"/>
                        </a:rPr>
                        <a:t>Maneja varias fuentes de datos (Bases de datos, Cubos </a:t>
                      </a:r>
                      <a:r>
                        <a:rPr lang="es-ES" sz="1200" i="0" baseline="0" dirty="0" err="1" smtClean="0">
                          <a:solidFill>
                            <a:srgbClr val="000000"/>
                          </a:solidFill>
                          <a:latin typeface="Arial"/>
                          <a:ea typeface="Times New Roman"/>
                          <a:cs typeface="Times New Roman"/>
                        </a:rPr>
                        <a:t>mondrian</a:t>
                      </a:r>
                      <a:r>
                        <a:rPr lang="es-ES" sz="1200" i="0" baseline="0" dirty="0" smtClean="0">
                          <a:solidFill>
                            <a:srgbClr val="000000"/>
                          </a:solidFill>
                          <a:latin typeface="Arial"/>
                          <a:ea typeface="Times New Roman"/>
                          <a:cs typeface="Times New Roman"/>
                        </a:rPr>
                        <a:t>, archivos de metadatos)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 Su editor es </a:t>
                      </a:r>
                      <a:r>
                        <a:rPr lang="es-ES" sz="1200" i="0" dirty="0" err="1">
                          <a:solidFill>
                            <a:srgbClr val="000000"/>
                          </a:solidFill>
                          <a:latin typeface="Arial"/>
                          <a:ea typeface="Times New Roman"/>
                          <a:cs typeface="Times New Roman"/>
                        </a:rPr>
                        <a:t>JasperReports</a:t>
                      </a:r>
                      <a:r>
                        <a:rPr lang="es-ES" sz="1200" i="0" dirty="0">
                          <a:solidFill>
                            <a:srgbClr val="000000"/>
                          </a:solidFill>
                          <a:latin typeface="Arial"/>
                          <a:ea typeface="Times New Roman"/>
                          <a:cs typeface="Times New Roman"/>
                        </a:rPr>
                        <a:t> y son ejecutados mediante </a:t>
                      </a:r>
                      <a:r>
                        <a:rPr lang="es-ES" sz="1200" i="0" dirty="0" err="1">
                          <a:solidFill>
                            <a:srgbClr val="000000"/>
                          </a:solidFill>
                          <a:latin typeface="Arial"/>
                          <a:ea typeface="Times New Roman"/>
                          <a:cs typeface="Times New Roman"/>
                        </a:rPr>
                        <a:t>IReports</a:t>
                      </a:r>
                      <a:r>
                        <a:rPr lang="es-ES" sz="1200" i="0" dirty="0">
                          <a:solidFill>
                            <a:srgbClr val="000000"/>
                          </a:solidFill>
                          <a:latin typeface="Arial"/>
                          <a:ea typeface="Times New Roman"/>
                          <a:cs typeface="Times New Roman"/>
                        </a:rPr>
                        <a:t>, es el </a:t>
                      </a:r>
                      <a:r>
                        <a:rPr lang="es-ES" sz="1200" i="0" dirty="0" err="1">
                          <a:solidFill>
                            <a:srgbClr val="000000"/>
                          </a:solidFill>
                          <a:latin typeface="Arial"/>
                          <a:ea typeface="Times New Roman"/>
                          <a:cs typeface="Times New Roman"/>
                        </a:rPr>
                        <a:t>reporteador</a:t>
                      </a:r>
                      <a:r>
                        <a:rPr lang="es-ES" sz="1200" i="0" dirty="0">
                          <a:solidFill>
                            <a:srgbClr val="000000"/>
                          </a:solidFill>
                          <a:latin typeface="Arial"/>
                          <a:ea typeface="Times New Roman"/>
                          <a:cs typeface="Times New Roman"/>
                        </a:rPr>
                        <a:t> más potente en esta comparación, permite la conexión a todas las bases de datos además de archivos planos, XML, </a:t>
                      </a:r>
                      <a:r>
                        <a:rPr lang="es-ES" sz="1200" i="0" dirty="0" err="1">
                          <a:solidFill>
                            <a:srgbClr val="000000"/>
                          </a:solidFill>
                          <a:latin typeface="Arial"/>
                          <a:ea typeface="Times New Roman"/>
                          <a:cs typeface="Times New Roman"/>
                        </a:rPr>
                        <a:t>Hibernate</a:t>
                      </a:r>
                      <a:r>
                        <a:rPr lang="es-ES" sz="1200" i="0" dirty="0">
                          <a:solidFill>
                            <a:srgbClr val="000000"/>
                          </a:solidFill>
                          <a:latin typeface="Arial"/>
                          <a:ea typeface="Times New Roman"/>
                          <a:cs typeface="Times New Roman"/>
                        </a:rPr>
                        <a:t> y otros.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Eclipse BIRD es un </a:t>
                      </a:r>
                      <a:r>
                        <a:rPr lang="es-ES" sz="1200" i="0" dirty="0" err="1">
                          <a:solidFill>
                            <a:srgbClr val="000000"/>
                          </a:solidFill>
                          <a:latin typeface="Arial"/>
                          <a:ea typeface="Times New Roman"/>
                          <a:cs typeface="Times New Roman"/>
                        </a:rPr>
                        <a:t>plug</a:t>
                      </a:r>
                      <a:r>
                        <a:rPr lang="es-ES" sz="1200" i="0" dirty="0">
                          <a:solidFill>
                            <a:srgbClr val="000000"/>
                          </a:solidFill>
                          <a:latin typeface="Arial"/>
                          <a:ea typeface="Times New Roman"/>
                          <a:cs typeface="Times New Roman"/>
                        </a:rPr>
                        <a:t> in para Eclipse que genera </a:t>
                      </a:r>
                      <a:r>
                        <a:rPr lang="es-ES" sz="1200" i="0" dirty="0" smtClean="0">
                          <a:solidFill>
                            <a:srgbClr val="000000"/>
                          </a:solidFill>
                          <a:latin typeface="Arial"/>
                          <a:ea typeface="Times New Roman"/>
                          <a:cs typeface="Times New Roman"/>
                        </a:rPr>
                        <a:t>reportes</a:t>
                      </a:r>
                      <a:r>
                        <a:rPr lang="es-ES" sz="1200" i="0" dirty="0">
                          <a:solidFill>
                            <a:srgbClr val="000000"/>
                          </a:solidFill>
                          <a:latin typeface="Arial"/>
                          <a:ea typeface="Times New Roman"/>
                          <a:cs typeface="Times New Roman"/>
                        </a:rPr>
                        <a:t>, su ventaja está en que se puede inyectar valores en una tabla cruzada para optimizar el análisis de datos, al igual que </a:t>
                      </a:r>
                      <a:r>
                        <a:rPr lang="es-ES" sz="1200" i="0" dirty="0" err="1">
                          <a:solidFill>
                            <a:srgbClr val="000000"/>
                          </a:solidFill>
                          <a:latin typeface="Arial"/>
                          <a:ea typeface="Times New Roman"/>
                          <a:cs typeface="Times New Roman"/>
                        </a:rPr>
                        <a:t>Jasper</a:t>
                      </a:r>
                      <a:r>
                        <a:rPr lang="es-ES" sz="1200" i="0" dirty="0">
                          <a:solidFill>
                            <a:srgbClr val="000000"/>
                          </a:solidFill>
                          <a:latin typeface="Arial"/>
                          <a:ea typeface="Times New Roman"/>
                          <a:cs typeface="Times New Roman"/>
                        </a:rPr>
                        <a:t> contiene un editor y un componente de rutina para su ejecución e integración con otros sistemas.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PALO tiene integrado un </a:t>
                      </a:r>
                      <a:r>
                        <a:rPr lang="es-ES" sz="1200" i="0" dirty="0" err="1">
                          <a:solidFill>
                            <a:srgbClr val="000000"/>
                          </a:solidFill>
                          <a:latin typeface="Arial"/>
                          <a:ea typeface="Times New Roman"/>
                          <a:cs typeface="Times New Roman"/>
                        </a:rPr>
                        <a:t>reporteador</a:t>
                      </a:r>
                      <a:r>
                        <a:rPr lang="es-ES" sz="1200" i="0" dirty="0">
                          <a:solidFill>
                            <a:srgbClr val="000000"/>
                          </a:solidFill>
                          <a:latin typeface="Arial"/>
                          <a:ea typeface="Times New Roman"/>
                          <a:cs typeface="Times New Roman"/>
                        </a:rPr>
                        <a:t> cuya ventaja es que se puede agregar programación en cualquier punto del diseño, y se puede ocupar todas las acciones creadas en el servidor. Se puede integrar con Excel, y se pueden crear reportes estilo Excel.</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bl>
          </a:graphicData>
        </a:graphic>
      </p:graphicFrame>
      <p:sp>
        <p:nvSpPr>
          <p:cNvPr id="5" name="4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lstStyle/>
          <a:p>
            <a:pPr algn="just"/>
            <a:r>
              <a:rPr lang="es-ES" dirty="0" smtClean="0"/>
              <a:t>ELEPCO S.A. </a:t>
            </a:r>
            <a:r>
              <a:rPr lang="es-ES" dirty="0"/>
              <a:t>tiene una planta generadora de electricidad ubicada en el sector de Illuchi, sitio localizado a 30 Km. al Este de la ciudad de Latacunga, esta Central generadora posee 4 grupos </a:t>
            </a:r>
            <a:r>
              <a:rPr lang="es-ES" dirty="0" smtClean="0"/>
              <a:t>hidráulicos.</a:t>
            </a:r>
          </a:p>
          <a:p>
            <a:pPr algn="just"/>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850106"/>
          </a:xfrm>
        </p:spPr>
        <p:txBody>
          <a:bodyPr>
            <a:noAutofit/>
          </a:bodyPr>
          <a:lstStyle/>
          <a:p>
            <a:r>
              <a:rPr lang="es-ES" sz="2400" dirty="0" smtClean="0"/>
              <a:t>COMPARACIÓN CARACTERISTICAS</a:t>
            </a:r>
            <a:br>
              <a:rPr lang="es-ES" sz="2400" dirty="0" smtClean="0"/>
            </a:br>
            <a:r>
              <a:rPr lang="es-ES" sz="2400" dirty="0" smtClean="0"/>
              <a:t>ENTRE SUITES DE INTELIGENCIA DE NEGOCIOS </a:t>
            </a:r>
            <a:endParaRPr lang="es-ES" sz="2400" dirty="0"/>
          </a:p>
        </p:txBody>
      </p:sp>
      <p:graphicFrame>
        <p:nvGraphicFramePr>
          <p:cNvPr id="4" name="3 Tabla"/>
          <p:cNvGraphicFramePr>
            <a:graphicFrameLocks noGrp="1"/>
          </p:cNvGraphicFramePr>
          <p:nvPr/>
        </p:nvGraphicFramePr>
        <p:xfrm>
          <a:off x="467544" y="980728"/>
          <a:ext cx="8208910" cy="5657879"/>
        </p:xfrm>
        <a:graphic>
          <a:graphicData uri="http://schemas.openxmlformats.org/drawingml/2006/table">
            <a:tbl>
              <a:tblPr/>
              <a:tblGrid>
                <a:gridCol w="1641782"/>
                <a:gridCol w="1641782"/>
                <a:gridCol w="1641782"/>
                <a:gridCol w="1641782"/>
                <a:gridCol w="1641782"/>
              </a:tblGrid>
              <a:tr h="2213415">
                <a:tc>
                  <a:txBody>
                    <a:bodyPr/>
                    <a:lstStyle/>
                    <a:p>
                      <a:pPr>
                        <a:lnSpc>
                          <a:spcPct val="115000"/>
                        </a:lnSpc>
                        <a:spcAft>
                          <a:spcPts val="0"/>
                        </a:spcAft>
                      </a:pPr>
                      <a:r>
                        <a:rPr lang="es-ES" sz="1200" i="0" dirty="0">
                          <a:solidFill>
                            <a:srgbClr val="000000"/>
                          </a:solidFill>
                          <a:latin typeface="Arial"/>
                          <a:ea typeface="Times New Roman"/>
                          <a:cs typeface="Times New Roman"/>
                        </a:rPr>
                        <a:t>Herramienta Web</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err="1">
                          <a:solidFill>
                            <a:srgbClr val="000000"/>
                          </a:solidFill>
                          <a:latin typeface="Arial"/>
                          <a:ea typeface="Times New Roman"/>
                          <a:cs typeface="Times New Roman"/>
                        </a:rPr>
                        <a:t>Pentaho</a:t>
                      </a:r>
                      <a:r>
                        <a:rPr lang="es-ES" sz="1200" i="0" dirty="0">
                          <a:solidFill>
                            <a:srgbClr val="000000"/>
                          </a:solidFill>
                          <a:latin typeface="Arial"/>
                          <a:ea typeface="Times New Roman"/>
                          <a:cs typeface="Times New Roman"/>
                        </a:rPr>
                        <a:t> BI server provee una interface web donde se organiza los archivos del repositorio, y permite la creación de reportes rápidos. </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err="1">
                          <a:solidFill>
                            <a:srgbClr val="000000"/>
                          </a:solidFill>
                          <a:latin typeface="Arial"/>
                          <a:ea typeface="Times New Roman"/>
                          <a:cs typeface="Times New Roman"/>
                        </a:rPr>
                        <a:t>Jasper</a:t>
                      </a:r>
                      <a:r>
                        <a:rPr lang="es-ES" sz="1200" i="0" dirty="0">
                          <a:solidFill>
                            <a:srgbClr val="000000"/>
                          </a:solidFill>
                          <a:latin typeface="Arial"/>
                          <a:ea typeface="Times New Roman"/>
                          <a:cs typeface="Times New Roman"/>
                        </a:rPr>
                        <a:t> Server es una aplicación java permite organizar el repositorio de reportes y la creación de reportes ad-hoc o reportes rápidos, mantiene la información actualizada.</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a:solidFill>
                            <a:srgbClr val="000000"/>
                          </a:solidFill>
                          <a:latin typeface="Arial"/>
                          <a:ea typeface="Times New Roman"/>
                          <a:cs typeface="Times New Roman"/>
                        </a:rPr>
                        <a:t>Su herramienta web es IServer que es una herramienta disponible solo para la versión Enterprise es muy técnico y más limitado que Pentaho y Jasper en reportes ad-hoc.</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Con PALO Web se obtiene el acceso a toda la plataforma BI, es decir que desde aquí se pueden crear cubos, reportes, usuarios, roles.</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3444464">
                <a:tc>
                  <a:txBody>
                    <a:bodyPr/>
                    <a:lstStyle/>
                    <a:p>
                      <a:pPr>
                        <a:lnSpc>
                          <a:spcPct val="115000"/>
                        </a:lnSpc>
                        <a:spcAft>
                          <a:spcPts val="0"/>
                        </a:spcAft>
                      </a:pPr>
                      <a:r>
                        <a:rPr lang="es-ES" sz="1200" i="0">
                          <a:solidFill>
                            <a:srgbClr val="000000"/>
                          </a:solidFill>
                          <a:latin typeface="Arial"/>
                          <a:ea typeface="Times New Roman"/>
                          <a:cs typeface="Times New Roman"/>
                        </a:rPr>
                        <a:t>ETL</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a:solidFill>
                            <a:srgbClr val="000000"/>
                          </a:solidFill>
                          <a:latin typeface="Arial"/>
                          <a:ea typeface="Times New Roman"/>
                          <a:cs typeface="Times New Roman"/>
                        </a:rPr>
                        <a:t>Pentaho Data Integration basado en Kettle provee el ETL para Pentaho, es una herramienta de programación visual, intuitiva y fácil de usar, trabaja con transformaciones y trabajos (Jobs).</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a:solidFill>
                            <a:srgbClr val="000000"/>
                          </a:solidFill>
                          <a:latin typeface="Arial"/>
                          <a:ea typeface="Times New Roman"/>
                          <a:cs typeface="Times New Roman"/>
                        </a:rPr>
                        <a:t>JasperETL es una herramienta muy técnica pero muy versátil, genera código java o perl los mismos que pueden ser compilados. </a:t>
                      </a:r>
                      <a:endParaRPr lang="es-ES" sz="1400" i="1">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No posee herramienta ETL</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200" i="0" dirty="0">
                          <a:solidFill>
                            <a:srgbClr val="000000"/>
                          </a:solidFill>
                          <a:latin typeface="Arial"/>
                          <a:ea typeface="Times New Roman"/>
                          <a:cs typeface="Times New Roman"/>
                        </a:rPr>
                        <a:t>A diferencia de </a:t>
                      </a:r>
                      <a:r>
                        <a:rPr lang="es-ES" sz="1200" i="0" dirty="0" err="1">
                          <a:solidFill>
                            <a:srgbClr val="000000"/>
                          </a:solidFill>
                          <a:latin typeface="Arial"/>
                          <a:ea typeface="Times New Roman"/>
                          <a:cs typeface="Times New Roman"/>
                        </a:rPr>
                        <a:t>Pentaho</a:t>
                      </a:r>
                      <a:r>
                        <a:rPr lang="es-ES" sz="1200" i="0" dirty="0">
                          <a:solidFill>
                            <a:srgbClr val="000000"/>
                          </a:solidFill>
                          <a:latin typeface="Arial"/>
                          <a:ea typeface="Times New Roman"/>
                          <a:cs typeface="Times New Roman"/>
                        </a:rPr>
                        <a:t> y </a:t>
                      </a:r>
                      <a:r>
                        <a:rPr lang="es-ES" sz="1200" i="0" dirty="0" err="1">
                          <a:solidFill>
                            <a:srgbClr val="000000"/>
                          </a:solidFill>
                          <a:latin typeface="Arial"/>
                          <a:ea typeface="Times New Roman"/>
                          <a:cs typeface="Times New Roman"/>
                        </a:rPr>
                        <a:t>Jasper</a:t>
                      </a:r>
                      <a:r>
                        <a:rPr lang="es-ES" sz="1200" i="0" dirty="0">
                          <a:solidFill>
                            <a:srgbClr val="000000"/>
                          </a:solidFill>
                          <a:latin typeface="Arial"/>
                          <a:ea typeface="Times New Roman"/>
                          <a:cs typeface="Times New Roman"/>
                        </a:rPr>
                        <a:t> PALO ETL gestiona los trabajos en proyectos y cada proyecto tiene sus trabajos, transformaciones, extracción y carga de datos, es muy organizado y hay que seguir su estándar de desarrollo, no es muy técnico y tiene varias tareas </a:t>
                      </a:r>
                      <a:r>
                        <a:rPr lang="es-ES" sz="1200" i="0" dirty="0" err="1">
                          <a:solidFill>
                            <a:srgbClr val="000000"/>
                          </a:solidFill>
                          <a:latin typeface="Arial"/>
                          <a:ea typeface="Times New Roman"/>
                          <a:cs typeface="Times New Roman"/>
                        </a:rPr>
                        <a:t>preprogramadas</a:t>
                      </a:r>
                      <a:r>
                        <a:rPr lang="es-ES" sz="1200" i="0" dirty="0">
                          <a:solidFill>
                            <a:srgbClr val="000000"/>
                          </a:solidFill>
                          <a:latin typeface="Arial"/>
                          <a:ea typeface="Times New Roman"/>
                          <a:cs typeface="Times New Roman"/>
                        </a:rPr>
                        <a:t>.</a:t>
                      </a:r>
                      <a:endParaRPr lang="es-ES" sz="1400" i="1" dirty="0">
                        <a:solidFill>
                          <a:srgbClr val="000000"/>
                        </a:solidFill>
                        <a:latin typeface="Times New Roman"/>
                        <a:ea typeface="Times New Roman"/>
                        <a:cs typeface="Times New Roman"/>
                      </a:endParaRPr>
                    </a:p>
                  </a:txBody>
                  <a:tcPr marL="20952" marR="209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bl>
          </a:graphicData>
        </a:graphic>
      </p:graphicFrame>
      <p:sp>
        <p:nvSpPr>
          <p:cNvPr id="5" name="4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COMPARACIÓN CARACTERISTICAS IMPORTANTES</a:t>
            </a:r>
            <a:endParaRPr lang="es-ES" sz="3600" dirty="0"/>
          </a:p>
        </p:txBody>
      </p:sp>
      <p:graphicFrame>
        <p:nvGraphicFramePr>
          <p:cNvPr id="7" name="6 Tabla"/>
          <p:cNvGraphicFramePr>
            <a:graphicFrameLocks noGrp="1"/>
          </p:cNvGraphicFramePr>
          <p:nvPr/>
        </p:nvGraphicFramePr>
        <p:xfrm>
          <a:off x="395536" y="1556792"/>
          <a:ext cx="8280920" cy="5058899"/>
        </p:xfrm>
        <a:graphic>
          <a:graphicData uri="http://schemas.openxmlformats.org/drawingml/2006/table">
            <a:tbl>
              <a:tblPr/>
              <a:tblGrid>
                <a:gridCol w="1656184"/>
                <a:gridCol w="1656184"/>
                <a:gridCol w="1656184"/>
                <a:gridCol w="1656184"/>
                <a:gridCol w="1656184"/>
              </a:tblGrid>
              <a:tr h="212893">
                <a:tc>
                  <a:txBody>
                    <a:bodyPr/>
                    <a:lstStyle/>
                    <a:p>
                      <a:pPr algn="ctr">
                        <a:lnSpc>
                          <a:spcPct val="115000"/>
                        </a:lnSpc>
                        <a:spcAft>
                          <a:spcPts val="0"/>
                        </a:spcAft>
                      </a:pPr>
                      <a:r>
                        <a:rPr lang="es-ES" sz="1400" b="1" i="0" dirty="0">
                          <a:solidFill>
                            <a:srgbClr val="000000"/>
                          </a:solidFill>
                          <a:latin typeface="Arial"/>
                          <a:ea typeface="Times New Roman"/>
                          <a:cs typeface="Times New Roman"/>
                        </a:rPr>
                        <a:t>Característica</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400" b="1" i="0">
                          <a:solidFill>
                            <a:srgbClr val="000000"/>
                          </a:solidFill>
                          <a:latin typeface="Arial"/>
                          <a:ea typeface="Times New Roman"/>
                          <a:cs typeface="Times New Roman"/>
                        </a:rPr>
                        <a:t>Pentaho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400" b="1" i="0">
                          <a:solidFill>
                            <a:srgbClr val="000000"/>
                          </a:solidFill>
                          <a:latin typeface="Arial"/>
                          <a:ea typeface="Times New Roman"/>
                          <a:cs typeface="Times New Roman"/>
                        </a:rPr>
                        <a:t>Jasper</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400" b="1" i="0">
                          <a:solidFill>
                            <a:srgbClr val="000000"/>
                          </a:solidFill>
                          <a:latin typeface="Arial"/>
                          <a:ea typeface="Times New Roman"/>
                          <a:cs typeface="Times New Roman"/>
                        </a:rPr>
                        <a:t>Birt</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gn="ctr">
                        <a:lnSpc>
                          <a:spcPct val="115000"/>
                        </a:lnSpc>
                        <a:spcAft>
                          <a:spcPts val="0"/>
                        </a:spcAft>
                      </a:pPr>
                      <a:r>
                        <a:rPr lang="es-ES" sz="1400" b="1" i="0">
                          <a:solidFill>
                            <a:srgbClr val="000000"/>
                          </a:solidFill>
                          <a:latin typeface="Arial"/>
                          <a:ea typeface="Times New Roman"/>
                          <a:cs typeface="Times New Roman"/>
                        </a:rPr>
                        <a:t>Palo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1277359">
                <a:tc>
                  <a:txBody>
                    <a:bodyPr/>
                    <a:lstStyle/>
                    <a:p>
                      <a:pPr>
                        <a:lnSpc>
                          <a:spcPct val="115000"/>
                        </a:lnSpc>
                        <a:spcAft>
                          <a:spcPts val="0"/>
                        </a:spcAft>
                      </a:pPr>
                      <a:r>
                        <a:rPr lang="es-ES" sz="1400" i="0" dirty="0">
                          <a:solidFill>
                            <a:srgbClr val="000000"/>
                          </a:solidFill>
                          <a:latin typeface="Arial"/>
                          <a:ea typeface="Times New Roman"/>
                          <a:cs typeface="Times New Roman"/>
                        </a:rPr>
                        <a:t>Reportes Ad-hoc</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Posee en la versión community pero son muy básicos.</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La mayoría de reportes son prediseñados, no posee un reporteador ad-hoc</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425786">
                <a:tc>
                  <a:txBody>
                    <a:bodyPr/>
                    <a:lstStyle/>
                    <a:p>
                      <a:pPr>
                        <a:lnSpc>
                          <a:spcPct val="115000"/>
                        </a:lnSpc>
                        <a:spcAft>
                          <a:spcPts val="0"/>
                        </a:spcAft>
                      </a:pPr>
                      <a:r>
                        <a:rPr lang="es-ES" sz="1400" i="0" dirty="0">
                          <a:solidFill>
                            <a:srgbClr val="000000"/>
                          </a:solidFill>
                          <a:latin typeface="Arial"/>
                          <a:ea typeface="Times New Roman"/>
                          <a:cs typeface="Times New Roman"/>
                        </a:rPr>
                        <a:t>Visor OLAP</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Posee un visor OLAP. </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Tiene un visor OLAP básico.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 </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dirty="0">
                          <a:solidFill>
                            <a:srgbClr val="000000"/>
                          </a:solidFill>
                          <a:latin typeface="Arial"/>
                          <a:ea typeface="Times New Roman"/>
                          <a:cs typeface="Times New Roman"/>
                        </a:rPr>
                        <a:t>Si posee un visor OLAP</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1916040">
                <a:tc>
                  <a:txBody>
                    <a:bodyPr/>
                    <a:lstStyle/>
                    <a:p>
                      <a:pPr>
                        <a:lnSpc>
                          <a:spcPct val="115000"/>
                        </a:lnSpc>
                        <a:spcAft>
                          <a:spcPts val="0"/>
                        </a:spcAft>
                      </a:pPr>
                      <a:r>
                        <a:rPr lang="es-ES" sz="1400" i="0">
                          <a:solidFill>
                            <a:srgbClr val="000000"/>
                          </a:solidFill>
                          <a:latin typeface="Arial"/>
                          <a:ea typeface="Times New Roman"/>
                          <a:cs typeface="Times New Roman"/>
                        </a:rPr>
                        <a:t>Cuadros de mando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Posee cuadros de mando básicos en la versión community con gráficas limitadas y su desarrollo es complicado.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Tienen un diseñador de paneles que remplaza la necesidad de cuadros de mando. </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dirty="0">
                          <a:solidFill>
                            <a:srgbClr val="000000"/>
                          </a:solidFill>
                          <a:latin typeface="Arial"/>
                          <a:ea typeface="Times New Roman"/>
                          <a:cs typeface="Times New Roman"/>
                        </a:rPr>
                        <a:t>Posee pero son muy </a:t>
                      </a:r>
                      <a:r>
                        <a:rPr lang="es-ES" sz="1400" i="0" dirty="0" smtClean="0">
                          <a:solidFill>
                            <a:srgbClr val="000000"/>
                          </a:solidFill>
                          <a:latin typeface="Arial"/>
                          <a:ea typeface="Times New Roman"/>
                          <a:cs typeface="Times New Roman"/>
                        </a:rPr>
                        <a:t>básicos.</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dirty="0">
                          <a:solidFill>
                            <a:srgbClr val="000000"/>
                          </a:solidFill>
                          <a:latin typeface="Arial"/>
                          <a:ea typeface="Times New Roman"/>
                          <a:cs typeface="Times New Roman"/>
                        </a:rPr>
                        <a:t>No tiene un apartado especial para esta opción, pero se pueden desarrollar cuadros de mando.</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638680">
                <a:tc>
                  <a:txBody>
                    <a:bodyPr/>
                    <a:lstStyle/>
                    <a:p>
                      <a:pPr>
                        <a:lnSpc>
                          <a:spcPct val="115000"/>
                        </a:lnSpc>
                        <a:spcAft>
                          <a:spcPts val="0"/>
                        </a:spcAft>
                      </a:pPr>
                      <a:r>
                        <a:rPr lang="es-ES" sz="1400" i="0">
                          <a:solidFill>
                            <a:srgbClr val="000000"/>
                          </a:solidFill>
                          <a:latin typeface="Arial"/>
                          <a:ea typeface="Times New Roman"/>
                          <a:cs typeface="Times New Roman"/>
                        </a:rPr>
                        <a:t>Cuadros de mando ad-hoc</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 posee en la versión community</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dirty="0" smtClean="0">
                          <a:solidFill>
                            <a:srgbClr val="000000"/>
                          </a:solidFill>
                          <a:latin typeface="Arial"/>
                          <a:ea typeface="Times New Roman"/>
                          <a:cs typeface="Times New Roman"/>
                        </a:rPr>
                        <a:t>No</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r h="425786">
                <a:tc>
                  <a:txBody>
                    <a:bodyPr/>
                    <a:lstStyle/>
                    <a:p>
                      <a:pPr>
                        <a:lnSpc>
                          <a:spcPct val="115000"/>
                        </a:lnSpc>
                        <a:spcAft>
                          <a:spcPts val="0"/>
                        </a:spcAft>
                      </a:pPr>
                      <a:r>
                        <a:rPr lang="es-ES" sz="1400" i="0">
                          <a:solidFill>
                            <a:srgbClr val="000000"/>
                          </a:solidFill>
                          <a:latin typeface="Arial"/>
                          <a:ea typeface="Times New Roman"/>
                          <a:cs typeface="Times New Roman"/>
                        </a:rPr>
                        <a:t>Interconexión con Excel</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a:solidFill>
                            <a:srgbClr val="000000"/>
                          </a:solidFill>
                          <a:latin typeface="Arial"/>
                          <a:ea typeface="Times New Roman"/>
                          <a:cs typeface="Times New Roman"/>
                        </a:rPr>
                        <a:t>No</a:t>
                      </a:r>
                      <a:endParaRPr lang="es-ES" sz="1800" i="1">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c>
                  <a:txBody>
                    <a:bodyPr/>
                    <a:lstStyle/>
                    <a:p>
                      <a:pPr>
                        <a:lnSpc>
                          <a:spcPct val="115000"/>
                        </a:lnSpc>
                        <a:spcAft>
                          <a:spcPts val="0"/>
                        </a:spcAft>
                      </a:pPr>
                      <a:r>
                        <a:rPr lang="es-ES" sz="1400" i="0" dirty="0">
                          <a:solidFill>
                            <a:srgbClr val="000000"/>
                          </a:solidFill>
                          <a:latin typeface="Arial"/>
                          <a:ea typeface="Times New Roman"/>
                          <a:cs typeface="Times New Roman"/>
                        </a:rPr>
                        <a:t>Si </a:t>
                      </a:r>
                      <a:endParaRPr lang="es-ES" sz="1800" i="1" dirty="0">
                        <a:solidFill>
                          <a:srgbClr val="000000"/>
                        </a:solidFill>
                        <a:latin typeface="Times New Roman"/>
                        <a:ea typeface="Times New Roman"/>
                        <a:cs typeface="Times New Roman"/>
                      </a:endParaRPr>
                    </a:p>
                  </a:txBody>
                  <a:tcPr marL="60237" marR="602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prstClr val="white"/>
                    </a:solidFill>
                  </a:tcPr>
                </a:tc>
              </a:tr>
            </a:tbl>
          </a:graphicData>
        </a:graphic>
      </p:graphicFrame>
      <p:sp>
        <p:nvSpPr>
          <p:cNvPr id="4" name="3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PLATAFORMA SELECCIONADA</a:t>
            </a:r>
            <a:endParaRPr lang="es-ES" dirty="0"/>
          </a:p>
        </p:txBody>
      </p:sp>
      <p:sp>
        <p:nvSpPr>
          <p:cNvPr id="3" name="2 Marcador de contenido"/>
          <p:cNvSpPr>
            <a:spLocks noGrp="1"/>
          </p:cNvSpPr>
          <p:nvPr>
            <p:ph idx="1"/>
          </p:nvPr>
        </p:nvSpPr>
        <p:spPr/>
        <p:txBody>
          <a:bodyPr>
            <a:normAutofit fontScale="85000" lnSpcReduction="10000"/>
          </a:bodyPr>
          <a:lstStyle/>
          <a:p>
            <a:pPr algn="just"/>
            <a:r>
              <a:rPr lang="es-ES" dirty="0" smtClean="0"/>
              <a:t>La plataforma de Inteligencia de Negocios seleccionada para el sub sistema de Análisis de Datos Históricos es </a:t>
            </a:r>
            <a:r>
              <a:rPr lang="es-ES" dirty="0" err="1" smtClean="0"/>
              <a:t>Pentaho</a:t>
            </a:r>
            <a:r>
              <a:rPr lang="es-ES" dirty="0" smtClean="0"/>
              <a:t> BI Suite, puesto que cubre con los requerimientos necesarios por las siguientes razones:</a:t>
            </a:r>
          </a:p>
          <a:p>
            <a:pPr lvl="1" algn="just"/>
            <a:r>
              <a:rPr lang="es-ES" dirty="0" smtClean="0"/>
              <a:t>Motor OLAP.</a:t>
            </a:r>
          </a:p>
          <a:p>
            <a:pPr lvl="1" algn="just"/>
            <a:r>
              <a:rPr lang="es-ES" dirty="0" smtClean="0"/>
              <a:t>Herramienta ETL</a:t>
            </a:r>
          </a:p>
          <a:p>
            <a:pPr lvl="1" algn="just"/>
            <a:r>
              <a:rPr lang="es-ES" dirty="0" err="1" smtClean="0"/>
              <a:t>Reporteador</a:t>
            </a:r>
            <a:r>
              <a:rPr lang="es-ES" dirty="0" smtClean="0"/>
              <a:t>.</a:t>
            </a:r>
          </a:p>
          <a:p>
            <a:pPr lvl="1" algn="just"/>
            <a:r>
              <a:rPr lang="es-ES" dirty="0" smtClean="0"/>
              <a:t>Reportes ad-hoc</a:t>
            </a:r>
          </a:p>
          <a:p>
            <a:pPr lvl="1" algn="just"/>
            <a:r>
              <a:rPr lang="es-ES" dirty="0" smtClean="0"/>
              <a:t>Herramienta WEB.</a:t>
            </a:r>
          </a:p>
          <a:p>
            <a:pPr lvl="1" algn="just"/>
            <a:r>
              <a:rPr lang="es-ES" dirty="0" smtClean="0"/>
              <a:t>La comunidad web de soporte es amplia y posee información actualizada.</a:t>
            </a:r>
          </a:p>
        </p:txBody>
      </p:sp>
      <p:sp>
        <p:nvSpPr>
          <p:cNvPr id="4" name="3 Flecha derecha">
            <a:hlinkClick r:id="rId2"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DISEÑO CUBO DE INFORMACIÓN</a:t>
            </a:r>
            <a:endParaRPr lang="es-ES" dirty="0"/>
          </a:p>
        </p:txBody>
      </p:sp>
      <p:pic>
        <p:nvPicPr>
          <p:cNvPr id="44034" name="Picture 2"/>
          <p:cNvPicPr>
            <a:picLocks noGrp="1" noChangeAspect="1" noChangeArrowheads="1"/>
          </p:cNvPicPr>
          <p:nvPr>
            <p:ph idx="1"/>
          </p:nvPr>
        </p:nvPicPr>
        <p:blipFill>
          <a:blip r:embed="rId2" cstate="print"/>
          <a:srcRect/>
          <a:stretch>
            <a:fillRect/>
          </a:stretch>
        </p:blipFill>
        <p:spPr bwMode="auto">
          <a:xfrm>
            <a:off x="467544" y="1276904"/>
            <a:ext cx="8100785" cy="5104423"/>
          </a:xfrm>
          <a:prstGeom prst="rect">
            <a:avLst/>
          </a:prstGeom>
          <a:noFill/>
          <a:ln w="9525">
            <a:noFill/>
            <a:miter lim="800000"/>
            <a:headEnd/>
            <a:tailEnd/>
          </a:ln>
        </p:spPr>
      </p:pic>
      <p:sp>
        <p:nvSpPr>
          <p:cNvPr id="4" name="3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REPORTES GENERADOS</a:t>
            </a:r>
            <a:endParaRPr lang="es-ES" dirty="0"/>
          </a:p>
        </p:txBody>
      </p:sp>
      <p:pic>
        <p:nvPicPr>
          <p:cNvPr id="4" name="3 Marcador de contenido"/>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700808"/>
            <a:ext cx="8208912" cy="4824536"/>
          </a:xfrm>
          <a:prstGeom prst="rect">
            <a:avLst/>
          </a:prstGeom>
          <a:noFill/>
          <a:ln>
            <a:noFill/>
          </a:ln>
        </p:spPr>
      </p:pic>
      <p:sp>
        <p:nvSpPr>
          <p:cNvPr id="5" name="4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REPORTES GENERADOS</a:t>
            </a:r>
            <a:endParaRPr lang="es-ES" dirty="0"/>
          </a:p>
        </p:txBody>
      </p:sp>
      <p:pic>
        <p:nvPicPr>
          <p:cNvPr id="4" name="3 Marcador de contenido"/>
          <p:cNvPicPr>
            <a:picLocks noGrp="1"/>
          </p:cNvPicPr>
          <p:nvPr>
            <p:ph idx="1"/>
          </p:nvPr>
        </p:nvPicPr>
        <p:blipFill>
          <a:blip r:embed="rId2" cstate="print">
            <a:extLst>
              <a:ext uri="{28A0092B-C50C-407E-A947-70E740481C1C}">
                <a14:useLocalDpi xmlns="" xmlns:a14="http://schemas.microsoft.com/office/drawing/2010/main" val="0"/>
              </a:ext>
            </a:extLst>
          </a:blip>
          <a:srcRect b="8192"/>
          <a:stretch>
            <a:fillRect/>
          </a:stretch>
        </p:blipFill>
        <p:spPr bwMode="auto">
          <a:xfrm>
            <a:off x="628149" y="1600200"/>
            <a:ext cx="7887701" cy="4525963"/>
          </a:xfrm>
          <a:prstGeom prst="rect">
            <a:avLst/>
          </a:prstGeom>
          <a:noFill/>
          <a:ln w="9525">
            <a:noFill/>
            <a:miter lim="800000"/>
            <a:headEnd/>
            <a:tailEnd/>
          </a:ln>
        </p:spPr>
      </p:pic>
      <p:sp>
        <p:nvSpPr>
          <p:cNvPr id="5" name="4 Flecha derecha">
            <a:hlinkClick r:id="rId3" action="ppaction://hlinksldjump"/>
          </p:cNvPr>
          <p:cNvSpPr/>
          <p:nvPr/>
        </p:nvSpPr>
        <p:spPr>
          <a:xfrm>
            <a:off x="8005998" y="6309320"/>
            <a:ext cx="1138002" cy="548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2800" dirty="0" smtClean="0"/>
              <a:t>CARTA DE BURNDOWN</a:t>
            </a:r>
            <a:br>
              <a:rPr lang="es-ES" sz="2800" dirty="0" smtClean="0"/>
            </a:br>
            <a:r>
              <a:rPr lang="es-ES" sz="2800" dirty="0" smtClean="0"/>
              <a:t>SUB SISTEMA ANALIZADOR DE DATOS HISTÓRICOS</a:t>
            </a:r>
            <a:endParaRPr lang="es-ES" sz="2800" dirty="0"/>
          </a:p>
        </p:txBody>
      </p:sp>
      <p:graphicFrame>
        <p:nvGraphicFramePr>
          <p:cNvPr id="4" name="3 Marcador de contenido"/>
          <p:cNvGraphicFramePr>
            <a:graphicFrameLocks noGrp="1"/>
          </p:cNvGraphicFramePr>
          <p:nvPr>
            <p:ph idx="1"/>
          </p:nvPr>
        </p:nvGraphicFramePr>
        <p:xfrm>
          <a:off x="0" y="1556792"/>
          <a:ext cx="9144000" cy="530120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5 Conector recto"/>
          <p:cNvCxnSpPr/>
          <p:nvPr/>
        </p:nvCxnSpPr>
        <p:spPr>
          <a:xfrm>
            <a:off x="4860032" y="2060848"/>
            <a:ext cx="0" cy="4248472"/>
          </a:xfrm>
          <a:prstGeom prst="line">
            <a:avLst/>
          </a:prstGeom>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1403648" y="2132856"/>
            <a:ext cx="1426481" cy="369332"/>
          </a:xfrm>
          <a:prstGeom prst="rect">
            <a:avLst/>
          </a:prstGeom>
          <a:noFill/>
        </p:spPr>
        <p:txBody>
          <a:bodyPr wrap="none" rtlCol="0">
            <a:spAutoFit/>
          </a:bodyPr>
          <a:lstStyle/>
          <a:p>
            <a:r>
              <a:rPr lang="es-ES" dirty="0" smtClean="0"/>
              <a:t>Primer Sprint</a:t>
            </a:r>
            <a:endParaRPr lang="es-ES" dirty="0"/>
          </a:p>
        </p:txBody>
      </p:sp>
      <p:sp>
        <p:nvSpPr>
          <p:cNvPr id="10" name="9 CuadroTexto"/>
          <p:cNvSpPr txBox="1"/>
          <p:nvPr/>
        </p:nvSpPr>
        <p:spPr>
          <a:xfrm>
            <a:off x="6228184" y="2132856"/>
            <a:ext cx="1612429" cy="369332"/>
          </a:xfrm>
          <a:prstGeom prst="rect">
            <a:avLst/>
          </a:prstGeom>
          <a:noFill/>
        </p:spPr>
        <p:txBody>
          <a:bodyPr wrap="none" rtlCol="0">
            <a:spAutoFit/>
          </a:bodyPr>
          <a:lstStyle/>
          <a:p>
            <a:r>
              <a:rPr lang="es-ES" dirty="0" smtClean="0"/>
              <a:t>Segundo Sprint</a:t>
            </a:r>
            <a:endParaRPr lang="es-ES" dirty="0"/>
          </a:p>
        </p:txBody>
      </p:sp>
      <p:sp>
        <p:nvSpPr>
          <p:cNvPr id="11" name="10 CuadroTexto"/>
          <p:cNvSpPr txBox="1"/>
          <p:nvPr/>
        </p:nvSpPr>
        <p:spPr>
          <a:xfrm>
            <a:off x="2627784" y="2708920"/>
            <a:ext cx="4264694" cy="369332"/>
          </a:xfrm>
          <a:prstGeom prst="rect">
            <a:avLst/>
          </a:prstGeom>
          <a:noFill/>
        </p:spPr>
        <p:txBody>
          <a:bodyPr wrap="none" rtlCol="0">
            <a:spAutoFit/>
          </a:bodyPr>
          <a:lstStyle/>
          <a:p>
            <a:r>
              <a:rPr lang="es-ES" i="1" dirty="0" smtClean="0"/>
              <a:t>Desarrollo de la base de datos para el cubo.</a:t>
            </a:r>
            <a:endParaRPr lang="es-ES" dirty="0"/>
          </a:p>
        </p:txBody>
      </p:sp>
      <p:sp>
        <p:nvSpPr>
          <p:cNvPr id="12" name="11 CuadroTexto"/>
          <p:cNvSpPr txBox="1"/>
          <p:nvPr/>
        </p:nvSpPr>
        <p:spPr>
          <a:xfrm>
            <a:off x="3779912" y="3501008"/>
            <a:ext cx="4584012" cy="369332"/>
          </a:xfrm>
          <a:prstGeom prst="rect">
            <a:avLst/>
          </a:prstGeom>
          <a:noFill/>
        </p:spPr>
        <p:txBody>
          <a:bodyPr wrap="none" rtlCol="0">
            <a:spAutoFit/>
          </a:bodyPr>
          <a:lstStyle/>
          <a:p>
            <a:r>
              <a:rPr lang="es-ES" i="1" dirty="0" smtClean="0"/>
              <a:t>Instalación y configuración de la Suite </a:t>
            </a:r>
            <a:r>
              <a:rPr lang="es-ES" i="1" dirty="0" err="1" smtClean="0"/>
              <a:t>Pentaho</a:t>
            </a:r>
            <a:r>
              <a:rPr lang="es-ES" i="1" dirty="0" smtClean="0"/>
              <a:t>.</a:t>
            </a:r>
            <a:endParaRPr lang="es-ES" dirty="0"/>
          </a:p>
        </p:txBody>
      </p:sp>
      <p:sp>
        <p:nvSpPr>
          <p:cNvPr id="13" name="12 CuadroTexto"/>
          <p:cNvSpPr txBox="1"/>
          <p:nvPr/>
        </p:nvSpPr>
        <p:spPr>
          <a:xfrm>
            <a:off x="4932040" y="4221088"/>
            <a:ext cx="3063787" cy="646331"/>
          </a:xfrm>
          <a:prstGeom prst="rect">
            <a:avLst/>
          </a:prstGeom>
          <a:noFill/>
        </p:spPr>
        <p:txBody>
          <a:bodyPr wrap="none" rtlCol="0">
            <a:spAutoFit/>
          </a:bodyPr>
          <a:lstStyle/>
          <a:p>
            <a:r>
              <a:rPr lang="es-ES" i="1" dirty="0" smtClean="0"/>
              <a:t>Creación de un proceso de ETL </a:t>
            </a:r>
          </a:p>
          <a:p>
            <a:pPr algn="r"/>
            <a:r>
              <a:rPr lang="es-ES" i="1" dirty="0" smtClean="0"/>
              <a:t>        para la carga de datos.</a:t>
            </a:r>
            <a:endParaRPr lang="es-ES" dirty="0"/>
          </a:p>
        </p:txBody>
      </p:sp>
      <p:sp>
        <p:nvSpPr>
          <p:cNvPr id="14" name="13 CuadroTexto"/>
          <p:cNvSpPr txBox="1"/>
          <p:nvPr/>
        </p:nvSpPr>
        <p:spPr>
          <a:xfrm>
            <a:off x="7247327" y="5229200"/>
            <a:ext cx="1896673" cy="369332"/>
          </a:xfrm>
          <a:prstGeom prst="rect">
            <a:avLst/>
          </a:prstGeom>
          <a:noFill/>
        </p:spPr>
        <p:txBody>
          <a:bodyPr wrap="none" rtlCol="0">
            <a:spAutoFit/>
          </a:bodyPr>
          <a:lstStyle/>
          <a:p>
            <a:r>
              <a:rPr lang="es-ES" i="1" dirty="0" smtClean="0"/>
              <a:t>Creación del cubo.</a:t>
            </a:r>
            <a:endParaRPr lang="es-ES" dirty="0"/>
          </a:p>
        </p:txBody>
      </p:sp>
      <p:sp>
        <p:nvSpPr>
          <p:cNvPr id="15" name="14 Flecha derecha">
            <a:hlinkClick r:id="rId3" action="ppaction://hlinksldjump"/>
          </p:cNvPr>
          <p:cNvSpPr/>
          <p:nvPr/>
        </p:nvSpPr>
        <p:spPr>
          <a:xfrm>
            <a:off x="8005998" y="6381328"/>
            <a:ext cx="1138002" cy="476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Regresar</a:t>
            </a:r>
            <a:endParaRPr lang="es-EC" dirty="0"/>
          </a:p>
        </p:txBody>
      </p:sp>
    </p:spTree>
  </p:cSld>
  <p:clrMapOvr>
    <a:masterClrMapping/>
  </p:clrMapOvr>
  <mc:AlternateContent xmlns:mc="http://schemas.openxmlformats.org/markup-compatibility/2006">
    <mc:Choice xmlns=""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El sistema fue desarrollado e implementado en la Empresa Eléctrica Provincial de Cotopaxi, recolecta información de generación eléctrica de forma automática, permite las funciones de monitoreo y control de los equipos de campo, ayuda con la planeación de mantenimiento de los equipos y emite reportes de la generación eléctrica ayudando al  usuario con su tarea de análisis de información.</a:t>
            </a:r>
            <a:endParaRPr lang="es-E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92500" lnSpcReduction="20000"/>
          </a:bodyPr>
          <a:lstStyle/>
          <a:p>
            <a:pPr lvl="0" algn="just"/>
            <a:r>
              <a:rPr lang="es-ES" dirty="0" smtClean="0"/>
              <a:t>Con el sistema se ha logrado automatizar todo el proceso de monitoreo por lo que ya no se necesita la intervención de los operadores en el ingreso de datos y acondicionamiento y por esta razón se ha logrado que la autenticidad de los reportes sea exacta con la realidad y por ende se agiliza el proceso análisis en un 90%, tomando en cuenta que anteriormente para calcular el total generado de un equipo se demoraba 3 horas ahora con el sistema desarrollado lo pueden obtener en menos de 5 minutos.</a:t>
            </a:r>
          </a:p>
          <a:p>
            <a:pPr algn="just"/>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smtClean="0"/>
              <a:t>La metodología de desarrollo software </a:t>
            </a:r>
            <a:r>
              <a:rPr lang="es-ES" dirty="0" err="1" smtClean="0"/>
              <a:t>Scrums</a:t>
            </a:r>
            <a:r>
              <a:rPr lang="es-ES" dirty="0" smtClean="0"/>
              <a:t> utilizada para la implementación del presente proyecto, permite llevar a cabo un proceso de desarrollo de forma ordenada, flexible a los cambios y ágil en comparación a las metodologías tradicionales.</a:t>
            </a:r>
          </a:p>
          <a:p>
            <a:pPr algn="just"/>
            <a:r>
              <a:rPr lang="es-ES" dirty="0" smtClean="0"/>
              <a:t>La reutilización de código agilita el proceso de desarrollo. En el proyecto se desarrollaron componentes reutilizables como por ejemplo en el subsistema de monitoreo las gráficas de los equipos de campo, los estilos de las tablas, etc.</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La energía generada se dirige al Sistema Interconectado Nacional que está controlado por el CENACE (</a:t>
            </a:r>
            <a:r>
              <a:rPr lang="es-ES" dirty="0"/>
              <a:t>Centro Nacional de Control de Energía</a:t>
            </a:r>
            <a:r>
              <a:rPr lang="es-ES" dirty="0" smtClean="0"/>
              <a:t>).</a:t>
            </a:r>
          </a:p>
          <a:p>
            <a:pPr algn="just"/>
            <a:r>
              <a:rPr lang="es-ES" dirty="0" smtClean="0"/>
              <a:t>El CENACE posee medidores con acceso a internet para medir la cantidad generada en GW/h (</a:t>
            </a:r>
            <a:r>
              <a:rPr lang="es-ES" dirty="0"/>
              <a:t>Giga </a:t>
            </a:r>
            <a:r>
              <a:rPr lang="es-ES" dirty="0" err="1"/>
              <a:t>Wattios</a:t>
            </a:r>
            <a:r>
              <a:rPr lang="es-ES" dirty="0"/>
              <a:t> por </a:t>
            </a:r>
            <a:r>
              <a:rPr lang="es-ES" dirty="0" smtClean="0"/>
              <a:t>Hora) para posteriormente depositar el valor en dinero por los GW.</a:t>
            </a:r>
          </a:p>
          <a:p>
            <a:pPr algn="just"/>
            <a:endParaRPr lang="es-E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normAutofit fontScale="85000" lnSpcReduction="20000"/>
          </a:bodyPr>
          <a:lstStyle/>
          <a:p>
            <a:pPr lvl="0" algn="just"/>
            <a:r>
              <a:rPr lang="es-ES" dirty="0" smtClean="0"/>
              <a:t>Se utilizó el lenguaje de programación PHP para el desarrollo del subsistema de Monitoreo y Control obteniendo un buen resultado en la arquitectura diseñada permitiendo tener un buen resultado en las seguridades del sistema y en la estabilidad.</a:t>
            </a:r>
          </a:p>
          <a:p>
            <a:pPr algn="just"/>
            <a:r>
              <a:rPr lang="es-ES" dirty="0" smtClean="0"/>
              <a:t>Con el sub sistema de análisis de datos se logra que el usuario pueda disminuir tiempo en analizar la información obtenida, además se obtiene reportes gerenciales fáciles de entender. El uso de un cubo de información resume y consolida la información de forma rápida según los niveles de agrupación que se crearon.</a:t>
            </a:r>
          </a:p>
          <a:p>
            <a:pPr lvl="0" algn="just"/>
            <a:endParaRPr lang="es-ES" dirty="0" smtClean="0"/>
          </a:p>
          <a:p>
            <a:pPr algn="just"/>
            <a:endParaRPr lang="es-E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S" dirty="0"/>
          </a:p>
        </p:txBody>
      </p:sp>
      <p:sp>
        <p:nvSpPr>
          <p:cNvPr id="3" name="2 Marcador de contenido"/>
          <p:cNvSpPr>
            <a:spLocks noGrp="1"/>
          </p:cNvSpPr>
          <p:nvPr>
            <p:ph idx="1"/>
          </p:nvPr>
        </p:nvSpPr>
        <p:spPr/>
        <p:txBody>
          <a:bodyPr/>
          <a:lstStyle/>
          <a:p>
            <a:pPr lvl="0" algn="just"/>
            <a:r>
              <a:rPr lang="es-ES" dirty="0" smtClean="0"/>
              <a:t>Para la documentación de los requerimientos se utilizó el formato de la IEEE 830 el mismo que permitió tener un documento formal en cual basarse para desarrollar el proyecto.</a:t>
            </a:r>
          </a:p>
          <a:p>
            <a:pPr algn="just"/>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p:txBody>
          <a:bodyPr/>
          <a:lstStyle/>
          <a:p>
            <a:pPr lvl="0" algn="just"/>
            <a:r>
              <a:rPr lang="es-ES" dirty="0" smtClean="0"/>
              <a:t>La información de la base de datos “central” crece muy rápido y en un año puede demorar las consultas al mismo, por lo que se recomienda tener la información del último año en esta base de datos y mantener toda la información histórica en la base de datos “</a:t>
            </a:r>
            <a:r>
              <a:rPr lang="es-ES" dirty="0" err="1" smtClean="0"/>
              <a:t>cubo_central</a:t>
            </a:r>
            <a:r>
              <a:rPr lang="es-ES" dirty="0" smtClean="0"/>
              <a:t>” donde ya se encuentra resumida.</a:t>
            </a:r>
          </a:p>
          <a:p>
            <a:pPr algn="just"/>
            <a:endParaRPr lang="es-E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a:t>
            </a:r>
            <a:endParaRPr lang="es-ES" dirty="0"/>
          </a:p>
        </p:txBody>
      </p:sp>
      <p:sp>
        <p:nvSpPr>
          <p:cNvPr id="3" name="2 Marcador de contenido"/>
          <p:cNvSpPr>
            <a:spLocks noGrp="1"/>
          </p:cNvSpPr>
          <p:nvPr>
            <p:ph idx="1"/>
          </p:nvPr>
        </p:nvSpPr>
        <p:spPr/>
        <p:txBody>
          <a:bodyPr>
            <a:normAutofit fontScale="85000" lnSpcReduction="10000"/>
          </a:bodyPr>
          <a:lstStyle/>
          <a:p>
            <a:pPr lvl="0"/>
            <a:r>
              <a:rPr lang="es-ES" dirty="0" smtClean="0"/>
              <a:t>Al poder únicamente acceder al sistema a través de la red de la empresa, se recomienda utilizar internet como alternativa de conexión remota a los subsistemas del proyecto desarrollado.</a:t>
            </a:r>
          </a:p>
          <a:p>
            <a:pPr lvl="0" algn="just"/>
            <a:r>
              <a:rPr lang="es-ES" dirty="0" smtClean="0"/>
              <a:t>Mantener </a:t>
            </a:r>
            <a:r>
              <a:rPr lang="es-ES" dirty="0" smtClean="0"/>
              <a:t>respaldos de toda la aplicación, y respaldar las bases de datos periódicamente para evitar perdida de información debido a eventos inesperados.</a:t>
            </a:r>
          </a:p>
          <a:p>
            <a:pPr algn="just"/>
            <a:r>
              <a:rPr lang="es-ES" dirty="0" smtClean="0"/>
              <a:t>Monitorear el enlace entre los equipos de campo y el computador de lectura periódicamente para evitar </a:t>
            </a:r>
            <a:r>
              <a:rPr lang="es-ES" dirty="0" smtClean="0"/>
              <a:t>pérdida </a:t>
            </a:r>
            <a:r>
              <a:rPr lang="es-ES" dirty="0" smtClean="0"/>
              <a:t>de información a causa de la ruptura de los enlaces</a:t>
            </a:r>
            <a:r>
              <a:rPr lang="es-ES" dirty="0" smtClean="0"/>
              <a:t>.</a:t>
            </a:r>
            <a:endParaRPr lang="es-E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 xmlns:p14="http://schemas.microsoft.com/office/powerpoint/2010/main" val="311555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descr="C:\Users\Marcos\Desktop\TESIS\Bibliografia\SCRUMS\Ficha_scrum.png">
            <a:hlinkClick r:id="rId2" action="ppaction://hlinksldjump"/>
          </p:cNvPr>
          <p:cNvPicPr/>
          <p:nvPr/>
        </p:nvPicPr>
        <p:blipFill rotWithShape="1">
          <a:blip r:embed="rId3" cstate="print"/>
          <a:srcRect l="5345" t="15673" r="56897" b="51988"/>
          <a:stretch/>
        </p:blipFill>
        <p:spPr bwMode="auto">
          <a:xfrm>
            <a:off x="467544" y="0"/>
            <a:ext cx="8208912" cy="6597352"/>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15635627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descr="C:\Users\Marcos\Desktop\TESIS\Bibliografia\SCRUMS\Ficha_scrum.png">
            <a:hlinkClick r:id="rId2" action="ppaction://hlinksldjump"/>
          </p:cNvPr>
          <p:cNvPicPr/>
          <p:nvPr/>
        </p:nvPicPr>
        <p:blipFill rotWithShape="1">
          <a:blip r:embed="rId3" cstate="print"/>
          <a:srcRect l="43104" t="15673" r="31552" b="51988"/>
          <a:stretch/>
        </p:blipFill>
        <p:spPr bwMode="auto">
          <a:xfrm>
            <a:off x="1331640" y="16024"/>
            <a:ext cx="6624736" cy="6437312"/>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081350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descr="C:\Users\Marcos\Desktop\TESIS\Bibliografia\SCRUMS\Ficha_scrum.png">
            <a:hlinkClick r:id="rId2" action="ppaction://hlinksldjump"/>
          </p:cNvPr>
          <p:cNvPicPr/>
          <p:nvPr/>
        </p:nvPicPr>
        <p:blipFill rotWithShape="1">
          <a:blip r:embed="rId3" cstate="print"/>
          <a:srcRect l="68448" t="16334" r="7069" b="52827"/>
          <a:stretch/>
        </p:blipFill>
        <p:spPr bwMode="auto">
          <a:xfrm>
            <a:off x="1043608" y="35472"/>
            <a:ext cx="6912768" cy="6318031"/>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298248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3 Imagen" descr="C:\Users\Marcos\Desktop\TESIS\Bibliografia\SCRUMS\Ficha_scrum.png">
            <a:hlinkClick r:id="rId2" action="ppaction://hlinksldjump"/>
          </p:cNvPr>
          <p:cNvPicPr/>
          <p:nvPr/>
        </p:nvPicPr>
        <p:blipFill rotWithShape="1">
          <a:blip r:embed="rId3" cstate="print"/>
          <a:srcRect l="1259" t="56645" r="76364" b="8825"/>
          <a:stretch/>
        </p:blipFill>
        <p:spPr bwMode="auto">
          <a:xfrm>
            <a:off x="1860330" y="548680"/>
            <a:ext cx="5555477" cy="5458901"/>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283612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descr="C:\Users\Marcos\Desktop\TESIS\Bibliografia\SCRUMS\Ficha_scrum.png">
            <a:hlinkClick r:id="rId2" action="ppaction://hlinksldjump"/>
          </p:cNvPr>
          <p:cNvPicPr/>
          <p:nvPr/>
        </p:nvPicPr>
        <p:blipFill rotWithShape="1">
          <a:blip r:embed="rId3" cstate="print"/>
          <a:srcRect l="23485" t="56645" r="50000" b="9407"/>
          <a:stretch/>
        </p:blipFill>
        <p:spPr bwMode="auto">
          <a:xfrm>
            <a:off x="1547664" y="0"/>
            <a:ext cx="6552727" cy="6470073"/>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792286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Planteamiento del Problema</a:t>
            </a:r>
            <a:endParaRPr lang="es-ES" dirty="0"/>
          </a:p>
        </p:txBody>
      </p:sp>
      <p:sp>
        <p:nvSpPr>
          <p:cNvPr id="3" name="2 Marcador de contenido"/>
          <p:cNvSpPr>
            <a:spLocks noGrp="1"/>
          </p:cNvSpPr>
          <p:nvPr>
            <p:ph idx="1"/>
          </p:nvPr>
        </p:nvSpPr>
        <p:spPr/>
        <p:txBody>
          <a:bodyPr/>
          <a:lstStyle/>
          <a:p>
            <a:pPr algn="just"/>
            <a:r>
              <a:rPr lang="es-ES" dirty="0" smtClean="0"/>
              <a:t>La lectura de datos para la medición de energía de parte de ELEPCO se </a:t>
            </a:r>
            <a:r>
              <a:rPr lang="es-ES" dirty="0" smtClean="0"/>
              <a:t>realizaba </a:t>
            </a:r>
            <a:r>
              <a:rPr lang="es-ES" dirty="0" smtClean="0"/>
              <a:t>manualmente desde los </a:t>
            </a:r>
            <a:r>
              <a:rPr lang="es-ES" dirty="0" err="1" smtClean="0"/>
              <a:t>displays</a:t>
            </a:r>
            <a:r>
              <a:rPr lang="es-ES" dirty="0" smtClean="0"/>
              <a:t> a una hoja de Excel.</a:t>
            </a:r>
          </a:p>
          <a:p>
            <a:pPr algn="just"/>
            <a:r>
              <a:rPr lang="es-ES" dirty="0" smtClean="0"/>
              <a:t>Con esta forma de trabajo; se tiene algunos problemas, entre ellos:</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a:p>
        </p:txBody>
      </p:sp>
      <p:pic>
        <p:nvPicPr>
          <p:cNvPr id="4" name="3 Imagen" descr="C:\Users\Marcos\Desktop\TESIS\Bibliografia\SCRUMS\Ficha_scrum.png">
            <a:hlinkClick r:id="rId2" action="ppaction://hlinksldjump"/>
          </p:cNvPr>
          <p:cNvPicPr/>
          <p:nvPr/>
        </p:nvPicPr>
        <p:blipFill rotWithShape="1">
          <a:blip r:embed="rId3" cstate="print"/>
          <a:srcRect l="50000" t="56451" r="23939" b="9353"/>
          <a:stretch/>
        </p:blipFill>
        <p:spPr bwMode="auto">
          <a:xfrm>
            <a:off x="1259632" y="-3504"/>
            <a:ext cx="6768752" cy="6861503"/>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6836998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pic>
        <p:nvPicPr>
          <p:cNvPr id="4" name="3 Imagen" descr="C:\Users\Marcos\Desktop\TESIS\Bibliografia\SCRUMS\Ficha_scrum.png">
            <a:hlinkClick r:id="rId2" action="ppaction://hlinksldjump"/>
          </p:cNvPr>
          <p:cNvPicPr/>
          <p:nvPr/>
        </p:nvPicPr>
        <p:blipFill rotWithShape="1">
          <a:blip r:embed="rId3" cstate="print"/>
          <a:srcRect l="75862" t="56511" r="2200" b="9052"/>
          <a:stretch/>
        </p:blipFill>
        <p:spPr bwMode="auto">
          <a:xfrm>
            <a:off x="1691680" y="0"/>
            <a:ext cx="5832648" cy="685800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4199349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r"/>
            <a:r>
              <a:rPr lang="es-ES" sz="2400" dirty="0" smtClean="0"/>
              <a:t>Planteamiento del Problema</a:t>
            </a:r>
            <a:endParaRPr lang="es-ES" sz="2400" dirty="0"/>
          </a:p>
        </p:txBody>
      </p:sp>
      <p:sp>
        <p:nvSpPr>
          <p:cNvPr id="3" name="2 Marcador de contenido"/>
          <p:cNvSpPr>
            <a:spLocks noGrp="1"/>
          </p:cNvSpPr>
          <p:nvPr>
            <p:ph idx="1"/>
          </p:nvPr>
        </p:nvSpPr>
        <p:spPr/>
        <p:txBody>
          <a:bodyPr>
            <a:normAutofit fontScale="85000" lnSpcReduction="20000"/>
          </a:bodyPr>
          <a:lstStyle/>
          <a:p>
            <a:pPr lvl="0" algn="just"/>
            <a:r>
              <a:rPr lang="es-ES" dirty="0"/>
              <a:t>Distorsión de la información a causa de la toma errada de los datos de parte de los operadores.</a:t>
            </a:r>
          </a:p>
          <a:p>
            <a:pPr lvl="0" algn="just"/>
            <a:r>
              <a:rPr lang="es-ES" dirty="0"/>
              <a:t>Poco aprovechamiento de los datos históricos.</a:t>
            </a:r>
          </a:p>
          <a:p>
            <a:pPr lvl="0" algn="just"/>
            <a:r>
              <a:rPr lang="es-ES" dirty="0"/>
              <a:t>La falta de un sistema informático para procesamiento de la información recolectada y para el análisis de los datos.</a:t>
            </a:r>
          </a:p>
          <a:p>
            <a:pPr lvl="0" algn="just"/>
            <a:r>
              <a:rPr lang="es-ES" dirty="0"/>
              <a:t>Dificultad y tardanza de la obtención de los datos actuales desde la gerencia.</a:t>
            </a:r>
          </a:p>
          <a:p>
            <a:pPr lvl="0" algn="just"/>
            <a:r>
              <a:rPr lang="es-ES" dirty="0"/>
              <a:t>El lugar donde el operador debe tomar las lecturas de los generadores es una zona de alto riesgo auditivo y de alto voltaje, por lo que se desea disminuir el tiempo que el operador debe permanecer en este sitio</a:t>
            </a:r>
            <a:r>
              <a:rPr lang="es-ES" dirty="0" smtClean="0"/>
              <a:t>.</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pPr algn="r"/>
            <a:r>
              <a:rPr lang="es-ES" sz="2400" dirty="0"/>
              <a:t>Planteamiento del Problema</a:t>
            </a:r>
          </a:p>
        </p:txBody>
      </p:sp>
      <p:sp>
        <p:nvSpPr>
          <p:cNvPr id="3" name="2 Marcador de contenido"/>
          <p:cNvSpPr>
            <a:spLocks noGrp="1"/>
          </p:cNvSpPr>
          <p:nvPr>
            <p:ph idx="1"/>
          </p:nvPr>
        </p:nvSpPr>
        <p:spPr/>
        <p:txBody>
          <a:bodyPr>
            <a:normAutofit lnSpcReduction="10000"/>
          </a:bodyPr>
          <a:lstStyle/>
          <a:p>
            <a:pPr algn="just"/>
            <a:r>
              <a:rPr lang="es-ES" dirty="0" smtClean="0"/>
              <a:t>Como  resultado de este proceso manual se producían diferencias entre el total generado computado por la empresa contra el computo del CENACE, para el pago mensual de la energía generada.</a:t>
            </a:r>
          </a:p>
          <a:p>
            <a:pPr algn="just"/>
            <a:r>
              <a:rPr lang="es-ES" dirty="0" smtClean="0"/>
              <a:t>Este computo se lo utiliza también para planificar la cantidad de energía que se debe comprar en un determinado mes al Sistema Interconectado Nacional.</a:t>
            </a:r>
          </a:p>
          <a:p>
            <a:pPr algn="just"/>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2051" name="Picture 3"/>
          <p:cNvPicPr>
            <a:picLocks noChangeAspect="1" noChangeArrowheads="1"/>
          </p:cNvPicPr>
          <p:nvPr/>
        </p:nvPicPr>
        <p:blipFill>
          <a:blip r:embed="rId2" cstate="print"/>
          <a:srcRect/>
          <a:stretch>
            <a:fillRect/>
          </a:stretch>
        </p:blipFill>
        <p:spPr bwMode="auto">
          <a:xfrm>
            <a:off x="0" y="0"/>
            <a:ext cx="9144000" cy="6855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OTRAS NECESIDADES</a:t>
            </a:r>
            <a:endParaRPr lang="es-ES" dirty="0"/>
          </a:p>
        </p:txBody>
      </p:sp>
      <p:sp>
        <p:nvSpPr>
          <p:cNvPr id="3" name="2 Marcador de contenido"/>
          <p:cNvSpPr>
            <a:spLocks noGrp="1"/>
          </p:cNvSpPr>
          <p:nvPr>
            <p:ph idx="1"/>
          </p:nvPr>
        </p:nvSpPr>
        <p:spPr/>
        <p:txBody>
          <a:bodyPr/>
          <a:lstStyle/>
          <a:p>
            <a:pPr algn="just"/>
            <a:r>
              <a:rPr lang="es-ES" dirty="0" smtClean="0"/>
              <a:t>Almacenamiento y monitoreo remoto de niveles de agua de los tanques de presión.</a:t>
            </a:r>
          </a:p>
          <a:p>
            <a:pPr algn="just"/>
            <a:r>
              <a:rPr lang="es-ES" dirty="0" smtClean="0"/>
              <a:t>Planificación de mantenimientos de los generadores para documentación de las paras de generación.</a:t>
            </a:r>
            <a:endParaRPr lang="es-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2475</Words>
  <Application>Microsoft Office PowerPoint</Application>
  <PresentationFormat>Presentación en pantalla (4:3)</PresentationFormat>
  <Paragraphs>284</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ESCUELA POLITÉCNICA DEL EJÉRCITO</vt:lpstr>
      <vt:lpstr>INTRODUCCIÓN</vt:lpstr>
      <vt:lpstr>INTRODUCCIÓN</vt:lpstr>
      <vt:lpstr>INTRODUCCIÓN</vt:lpstr>
      <vt:lpstr>Planteamiento del Problema</vt:lpstr>
      <vt:lpstr>Planteamiento del Problema</vt:lpstr>
      <vt:lpstr>Planteamiento del Problema</vt:lpstr>
      <vt:lpstr>Diapositiva 8</vt:lpstr>
      <vt:lpstr>OTRAS NECESIDADES</vt:lpstr>
      <vt:lpstr>SITUACION ACTUAL</vt:lpstr>
      <vt:lpstr>Diapositiva 11</vt:lpstr>
      <vt:lpstr>CARTA DE BURNDOWN</vt:lpstr>
      <vt:lpstr>SOLUCIÓN PROPUESTA</vt:lpstr>
      <vt:lpstr>SUB SISTEMA  OBTENCIÓN DE DATOS</vt:lpstr>
      <vt:lpstr>Diapositiva 15</vt:lpstr>
      <vt:lpstr>Diapositiva 16</vt:lpstr>
      <vt:lpstr>RESULTADOS DEL DESARROLLO CARTA DE BURNDOWN</vt:lpstr>
      <vt:lpstr>SUB SISTEMA MONITOR</vt:lpstr>
      <vt:lpstr>ORM (OBJECT RELATIONAL MAPPING)</vt:lpstr>
      <vt:lpstr>PROPEL ORM</vt:lpstr>
      <vt:lpstr>ARQUITECTURA</vt:lpstr>
      <vt:lpstr>ESTRUCTURA  DE LA PANTALLA PRINCIPAL</vt:lpstr>
      <vt:lpstr>ESTRUCTURA ÁREA DE EDICIÓN</vt:lpstr>
      <vt:lpstr>GRÁFICOS DE LECTURAS DE GPU’S</vt:lpstr>
      <vt:lpstr>GRÁFICO DE NIVELES  DE AGUA</vt:lpstr>
      <vt:lpstr>CARTA DE BURNDOWN SUB SISTEMA MONITOR</vt:lpstr>
      <vt:lpstr>SUB SISTEMA ANALIZADOR DE DATOS HISTÓRICOS</vt:lpstr>
      <vt:lpstr>SELECCIÓN SUITE DE  INTELIGENCIA DE NEGOCIOS</vt:lpstr>
      <vt:lpstr>COMPARACIÓN CARACTERISTICAS ENTRE SUITES DE INTELIGENCIA DE NEGOCIOS </vt:lpstr>
      <vt:lpstr>COMPARACIÓN CARACTERISTICAS ENTRE SUITES DE INTELIGENCIA DE NEGOCIOS </vt:lpstr>
      <vt:lpstr>COMPARACIÓN CARACTERISTICAS IMPORTANTES</vt:lpstr>
      <vt:lpstr>PLATAFORMA SELECCIONADA</vt:lpstr>
      <vt:lpstr>DISEÑO CUBO DE INFORMACIÓN</vt:lpstr>
      <vt:lpstr>REPORTES GENERADOS</vt:lpstr>
      <vt:lpstr>REPORTES GENERADOS</vt:lpstr>
      <vt:lpstr>CARTA DE BURNDOWN SUB SISTEMA ANALIZADOR DE DATOS HISTÓRICOS</vt:lpstr>
      <vt:lpstr>CONCLUSIONES</vt:lpstr>
      <vt:lpstr>CONCLUSIONES</vt:lpstr>
      <vt:lpstr>CONCLUSIONES</vt:lpstr>
      <vt:lpstr>CONCLUSIONES</vt:lpstr>
      <vt:lpstr>CONCLUSIONES</vt:lpstr>
      <vt:lpstr>RECOMENDACIONES</vt:lpstr>
      <vt:lpstr>RECOMENDACIONES</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Marcos</dc:creator>
  <cp:lastModifiedBy>PC-07</cp:lastModifiedBy>
  <cp:revision>58</cp:revision>
  <dcterms:created xsi:type="dcterms:W3CDTF">2012-10-20T21:01:11Z</dcterms:created>
  <dcterms:modified xsi:type="dcterms:W3CDTF">2012-11-09T21:16:00Z</dcterms:modified>
</cp:coreProperties>
</file>