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7" r:id="rId17"/>
    <p:sldId id="286" r:id="rId18"/>
    <p:sldId id="288" r:id="rId19"/>
    <p:sldId id="289" r:id="rId20"/>
    <p:sldId id="290" r:id="rId21"/>
    <p:sldId id="291" r:id="rId22"/>
    <p:sldId id="292" r:id="rId23"/>
    <p:sldId id="293" r:id="rId24"/>
    <p:sldId id="294" r:id="rId25"/>
    <p:sldId id="295" r:id="rId26"/>
    <p:sldId id="296"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99" r:id="rId40"/>
    <p:sldId id="300" r:id="rId41"/>
    <p:sldId id="298"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00" autoAdjust="0"/>
  </p:normalViewPr>
  <p:slideViewPr>
    <p:cSldViewPr>
      <p:cViewPr>
        <p:scale>
          <a:sx n="80" d="100"/>
          <a:sy n="80" d="100"/>
        </p:scale>
        <p:origin x="-1794" y="-6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1.jpg"/>
          <p:cNvPicPr>
            <a:picLocks noChangeAspect="1"/>
          </p:cNvPicPr>
          <p:nvPr/>
        </p:nvPicPr>
        <p:blipFill>
          <a:blip r:embed="rId2" cstate="print"/>
          <a:stretch>
            <a:fillRect/>
          </a:stretch>
        </p:blipFill>
        <p:spPr>
          <a:xfrm>
            <a:off x="15072" y="0"/>
            <a:ext cx="9113855" cy="6858000"/>
          </a:xfrm>
          <a:prstGeom prst="rect">
            <a:avLst/>
          </a:prstGeom>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pic>
        <p:nvPicPr>
          <p:cNvPr id="8" name="7 Imagen" descr="fondo1.jpg"/>
          <p:cNvPicPr>
            <a:picLocks noChangeAspect="1"/>
          </p:cNvPicPr>
          <p:nvPr/>
        </p:nvPicPr>
        <p:blipFill>
          <a:blip r:embed="rId2" cstate="print"/>
          <a:stretch>
            <a:fillRect/>
          </a:stretch>
        </p:blipFill>
        <p:spPr>
          <a:xfrm>
            <a:off x="15072" y="0"/>
            <a:ext cx="9113855"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fondo2.jpg"/>
          <p:cNvPicPr>
            <a:picLocks noChangeAspect="1"/>
          </p:cNvPicPr>
          <p:nvPr/>
        </p:nvPicPr>
        <p:blipFill>
          <a:blip r:embed="rId2" cstate="print"/>
          <a:stretch>
            <a:fillRect/>
          </a:stretch>
        </p:blipFill>
        <p:spPr>
          <a:xfrm>
            <a:off x="0" y="-20495"/>
            <a:ext cx="9143999" cy="6898989"/>
          </a:xfrm>
          <a:prstGeom prst="rect">
            <a:avLst/>
          </a:prstGeom>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pic>
        <p:nvPicPr>
          <p:cNvPr id="8" name="7 Imagen" descr="fondo2.jpg"/>
          <p:cNvPicPr>
            <a:picLocks noChangeAspect="1"/>
          </p:cNvPicPr>
          <p:nvPr/>
        </p:nvPicPr>
        <p:blipFill>
          <a:blip r:embed="rId2" cstate="print"/>
          <a:stretch>
            <a:fillRect/>
          </a:stretch>
        </p:blipFill>
        <p:spPr>
          <a:xfrm>
            <a:off x="0" y="-20495"/>
            <a:ext cx="9143999" cy="68989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97FBCC-4B87-4D79-B68A-EDF6CE5FEEBA}" type="datetimeFigureOut">
              <a:rPr lang="es-ES" smtClean="0"/>
              <a:pPr/>
              <a:t>14/10/2012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BB93DD-7ECF-4D48-9636-B0BEE0E06F0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7FBCC-4B87-4D79-B68A-EDF6CE5FEEBA}" type="datetimeFigureOut">
              <a:rPr lang="es-ES" smtClean="0"/>
              <a:pPr/>
              <a:t>14/10/2012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B93DD-7ECF-4D48-9636-B0BEE0E06F0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Banda%20Transportadora%20y%20Caja%20engranes%20rectos.xmc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225;quina%20Abonadora.wmv"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1052736"/>
            <a:ext cx="6984776" cy="3240360"/>
          </a:xfrm>
        </p:spPr>
        <p:txBody>
          <a:bodyPr>
            <a:normAutofit/>
          </a:bodyPr>
          <a:lstStyle/>
          <a:p>
            <a:pPr algn="just"/>
            <a:r>
              <a:rPr lang="es-EC" sz="2800" b="1" dirty="0" smtClean="0"/>
              <a:t>DISEÑO Y CONSTRUCCIÓN DE UNA MÁQUINA PARA DISTRIBUIR ABONO ORGÁNICO SÓLIDO  SOBRE TERRENOS DE CULTIVO CON CAPACIDAD DE 1,4 TONELADAS DIRIGIDO A LA HACIENDA RIO CHICO UBICADA EN EL CANTÓN PATATE DE LA PROVINCIA DE TUNGURAHUA</a:t>
            </a:r>
            <a:endParaRPr lang="es-EC" sz="2800" dirty="0"/>
          </a:p>
        </p:txBody>
      </p:sp>
      <p:sp>
        <p:nvSpPr>
          <p:cNvPr id="5" name="1 Título"/>
          <p:cNvSpPr txBox="1">
            <a:spLocks/>
          </p:cNvSpPr>
          <p:nvPr/>
        </p:nvSpPr>
        <p:spPr>
          <a:xfrm>
            <a:off x="1691680" y="4077072"/>
            <a:ext cx="6804248" cy="187220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2400" b="1" dirty="0" smtClean="0">
                <a:ea typeface="+mj-ea"/>
                <a:cs typeface="Arial" pitchFamily="34" charset="0"/>
              </a:rPr>
              <a:t>Desarrollado por:</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1200" cap="none" spc="0" normalizeH="0" baseline="0" noProof="0" dirty="0" smtClean="0">
                <a:ln>
                  <a:noFill/>
                </a:ln>
                <a:solidFill>
                  <a:schemeClr val="tx1"/>
                </a:solidFill>
                <a:effectLst/>
                <a:uLnTx/>
                <a:uFillTx/>
                <a:ea typeface="+mj-ea"/>
                <a:cs typeface="Arial" pitchFamily="34" charset="0"/>
              </a:rPr>
              <a:t>Carlos Fernando Andrade</a:t>
            </a:r>
            <a:endParaRPr kumimoji="0" lang="es-EC" sz="2400" b="1" i="0" u="none" strike="noStrike" kern="1200" cap="none" spc="0" normalizeH="0" noProof="0" dirty="0" smtClean="0">
              <a:ln>
                <a:noFill/>
              </a:ln>
              <a:solidFill>
                <a:schemeClr val="tx1"/>
              </a:solidFill>
              <a:effectLst/>
              <a:uLnTx/>
              <a:uFillTx/>
              <a:ea typeface="+mj-ea"/>
              <a:cs typeface="Arial"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s-EC" sz="2400" b="1" noProof="0" dirty="0" smtClean="0">
                <a:ea typeface="+mj-ea"/>
                <a:cs typeface="Arial" pitchFamily="34" charset="0"/>
              </a:rPr>
              <a:t>Byron Esteban Tamayo</a:t>
            </a:r>
            <a:endParaRPr kumimoji="0" lang="es-ES" sz="2400" b="0" i="0" u="none" strike="noStrike" kern="1200" cap="none" spc="0" normalizeH="0" baseline="0" noProof="0" dirty="0">
              <a:ln>
                <a:noFill/>
              </a:ln>
              <a:solidFill>
                <a:schemeClr val="tx1"/>
              </a:solidFill>
              <a:effectLst/>
              <a:uLnTx/>
              <a:uFillTx/>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5963"/>
          </a:xfrm>
        </p:spPr>
        <p:txBody>
          <a:bodyPr>
            <a:normAutofit/>
          </a:bodyPr>
          <a:lstStyle/>
          <a:p>
            <a:pPr>
              <a:buNone/>
            </a:pPr>
            <a:r>
              <a:rPr lang="es-EC" sz="1800" b="1" dirty="0" smtClean="0"/>
              <a:t>INTRODUCCIÓN</a:t>
            </a:r>
          </a:p>
          <a:p>
            <a:pPr>
              <a:buNone/>
            </a:pPr>
            <a:endParaRPr lang="es-EC" sz="1800" b="1" dirty="0" smtClean="0"/>
          </a:p>
          <a:p>
            <a:pPr algn="just"/>
            <a:r>
              <a:rPr lang="es-EC" sz="1800" dirty="0" smtClean="0"/>
              <a:t>Como se explico anteriormente, para una buena producción de cosechas agrícolas es necesario un suelo con el correcto balance de nutrientes, en la agricultura moderna se utilizan técnicas de aporte de nutrientes para los suelos.</a:t>
            </a:r>
          </a:p>
          <a:p>
            <a:pPr algn="just">
              <a:buNone/>
            </a:pPr>
            <a:endParaRPr lang="es-EC" sz="1800" dirty="0" smtClean="0"/>
          </a:p>
          <a:p>
            <a:pPr algn="just"/>
            <a:r>
              <a:rPr lang="es-EC" sz="1800" dirty="0" smtClean="0"/>
              <a:t>El cultivo continuo origina una escasez de nutrientes en los suelos que obliga a los agricultores al empleo de fertilizantes para poder obtener niveles elevados de producción, ya que, al extraer las cosechas importantes cantidades de nutrientes, para mantener los niveles de fertilidad, fueron consumidos por dichas cosechas las cuales son necesarios reponerlos, lo que se hace bien con abonos orgánicos o con abonos químicos o minerales, siendo necesario aportar mayor cantidad cuanto más intensiva es la explotación del terreno.</a:t>
            </a:r>
          </a:p>
        </p:txBody>
      </p:sp>
      <p:sp>
        <p:nvSpPr>
          <p:cNvPr id="5"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525963"/>
          </a:xfrm>
        </p:spPr>
        <p:txBody>
          <a:bodyPr>
            <a:normAutofit/>
          </a:bodyPr>
          <a:lstStyle/>
          <a:p>
            <a:pPr algn="just">
              <a:buNone/>
            </a:pPr>
            <a:r>
              <a:rPr lang="es-EC" sz="1800" b="1" dirty="0" smtClean="0"/>
              <a:t>TIPOS DE ABONOS</a:t>
            </a:r>
          </a:p>
          <a:p>
            <a:pPr algn="just">
              <a:buNone/>
            </a:pPr>
            <a:r>
              <a:rPr lang="es-EC" sz="1800" b="1" dirty="0" smtClean="0"/>
              <a:t>Clasificación por origen</a:t>
            </a:r>
          </a:p>
          <a:p>
            <a:pPr algn="just"/>
            <a:r>
              <a:rPr lang="es-EC" sz="1800" b="1" dirty="0" smtClean="0"/>
              <a:t>Abonos Inorgánicos.- </a:t>
            </a:r>
            <a:r>
              <a:rPr lang="es-EC" sz="1800" dirty="0" smtClean="0"/>
              <a:t>Pueden ser de Origen natural extraídos de la tierra, como el nitrato o bien sintéticos elaborados por el hombre. Las plantas no distinguen entre procedencia natural o sintética, y ambos se descomponen antes de ser absorbidos.</a:t>
            </a:r>
          </a:p>
          <a:p>
            <a:pPr algn="just">
              <a:buNone/>
            </a:pPr>
            <a:endParaRPr lang="es-EC" sz="1800" dirty="0" smtClean="0"/>
          </a:p>
          <a:p>
            <a:pPr algn="just">
              <a:buNone/>
            </a:pPr>
            <a:endParaRPr lang="es-EC" sz="1800" dirty="0" smtClean="0"/>
          </a:p>
          <a:p>
            <a:pPr algn="just">
              <a:buNone/>
            </a:pPr>
            <a:endParaRPr lang="es-EC" sz="1800" dirty="0" smtClean="0"/>
          </a:p>
          <a:p>
            <a:pPr algn="just">
              <a:buNone/>
            </a:pPr>
            <a:endParaRPr lang="es-EC" sz="1800" dirty="0" smtClean="0"/>
          </a:p>
          <a:p>
            <a:pPr algn="just"/>
            <a:r>
              <a:rPr lang="es-EC" sz="1800" b="1" dirty="0" smtClean="0"/>
              <a:t>Abonos Orgánicos.- </a:t>
            </a:r>
            <a:r>
              <a:rPr lang="es-EC" sz="1800" dirty="0" smtClean="0"/>
              <a:t>Pueden ser de origen animal o vegetal. La mayoría son de acción lenta, pues proporcionan nitrógeno orgánico que debe ser transformado en inorgánico por las bacterias del suelo antes de ser absorbido por las raíces.</a:t>
            </a:r>
            <a:endParaRPr lang="es-EC" sz="1800"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8" name="7 Imagen" descr="untitled.png"/>
          <p:cNvPicPr>
            <a:picLocks noChangeAspect="1"/>
          </p:cNvPicPr>
          <p:nvPr/>
        </p:nvPicPr>
        <p:blipFill>
          <a:blip r:embed="rId2" cstate="print"/>
          <a:stretch>
            <a:fillRect/>
          </a:stretch>
        </p:blipFill>
        <p:spPr>
          <a:xfrm>
            <a:off x="3563889" y="2420889"/>
            <a:ext cx="1440160" cy="1282832"/>
          </a:xfrm>
          <a:prstGeom prst="rect">
            <a:avLst/>
          </a:prstGeom>
        </p:spPr>
      </p:pic>
      <p:pic>
        <p:nvPicPr>
          <p:cNvPr id="9" name="8 Imagen" descr="images.jpg"/>
          <p:cNvPicPr>
            <a:picLocks noChangeAspect="1"/>
          </p:cNvPicPr>
          <p:nvPr/>
        </p:nvPicPr>
        <p:blipFill>
          <a:blip r:embed="rId3" cstate="print"/>
          <a:stretch>
            <a:fillRect/>
          </a:stretch>
        </p:blipFill>
        <p:spPr>
          <a:xfrm>
            <a:off x="3491880" y="4653136"/>
            <a:ext cx="1656184" cy="12090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36712"/>
            <a:ext cx="8229600" cy="4525963"/>
          </a:xfrm>
        </p:spPr>
        <p:txBody>
          <a:bodyPr>
            <a:noAutofit/>
          </a:bodyPr>
          <a:lstStyle/>
          <a:p>
            <a:pPr algn="just">
              <a:buNone/>
            </a:pPr>
            <a:r>
              <a:rPr lang="es-EC" sz="1800" b="1" dirty="0" smtClean="0"/>
              <a:t>Clasificación por composición</a:t>
            </a:r>
          </a:p>
          <a:p>
            <a:pPr algn="just"/>
            <a:r>
              <a:rPr lang="es-EC" sz="1800" b="1" dirty="0" smtClean="0"/>
              <a:t>Abonos Simples.- </a:t>
            </a:r>
            <a:r>
              <a:rPr lang="es-EC" sz="1800" dirty="0" smtClean="0"/>
              <a:t>Los abonos simples están formados por un solo ingrediente activo. Generalmente contiene un solo alimento vegetal básico o pequeñas cantidades de otros (harina de huesos).</a:t>
            </a:r>
          </a:p>
          <a:p>
            <a:pPr algn="just"/>
            <a:endParaRPr lang="es-EC" sz="1800" dirty="0" smtClean="0"/>
          </a:p>
          <a:p>
            <a:pPr algn="just"/>
            <a:endParaRPr lang="es-EC" sz="1800" dirty="0" smtClean="0"/>
          </a:p>
          <a:p>
            <a:pPr algn="just"/>
            <a:endParaRPr lang="es-EC" sz="1800" dirty="0" smtClean="0"/>
          </a:p>
          <a:p>
            <a:pPr algn="just">
              <a:buNone/>
            </a:pPr>
            <a:endParaRPr lang="es-EC" sz="1800" dirty="0" smtClean="0"/>
          </a:p>
          <a:p>
            <a:pPr algn="just"/>
            <a:r>
              <a:rPr lang="es-EC" sz="1800" b="1" dirty="0" smtClean="0"/>
              <a:t>Abonos Compuestos.- </a:t>
            </a:r>
            <a:r>
              <a:rPr lang="es-EC" sz="1800" dirty="0" smtClean="0"/>
              <a:t>Los abonos compuestos están formados por mezclas de ingredientes activos, y generalmente contienen los 3 nutrientes vegetales principales. Muchos de ellos contienen al mismo tiempo fuentes de sustancias nutritivas de acción rápida y lenta.</a:t>
            </a:r>
            <a:endParaRPr lang="es-EC" sz="1800"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5" name="4 Imagen" descr="untitled2.png"/>
          <p:cNvPicPr>
            <a:picLocks noChangeAspect="1"/>
          </p:cNvPicPr>
          <p:nvPr/>
        </p:nvPicPr>
        <p:blipFill>
          <a:blip r:embed="rId2" cstate="print"/>
          <a:stretch>
            <a:fillRect/>
          </a:stretch>
        </p:blipFill>
        <p:spPr>
          <a:xfrm>
            <a:off x="3347864" y="2060848"/>
            <a:ext cx="1512168" cy="1271455"/>
          </a:xfrm>
          <a:prstGeom prst="rect">
            <a:avLst/>
          </a:prstGeom>
        </p:spPr>
      </p:pic>
      <p:pic>
        <p:nvPicPr>
          <p:cNvPr id="6" name="5 Imagen" descr="imagesCABB2LX4.jpg"/>
          <p:cNvPicPr>
            <a:picLocks noChangeAspect="1"/>
          </p:cNvPicPr>
          <p:nvPr/>
        </p:nvPicPr>
        <p:blipFill>
          <a:blip r:embed="rId3" cstate="print"/>
          <a:stretch>
            <a:fillRect/>
          </a:stretch>
        </p:blipFill>
        <p:spPr>
          <a:xfrm>
            <a:off x="3491880" y="4509120"/>
            <a:ext cx="2025576" cy="151722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4525963"/>
          </a:xfrm>
        </p:spPr>
        <p:txBody>
          <a:bodyPr>
            <a:normAutofit fontScale="92500" lnSpcReduction="10000"/>
          </a:bodyPr>
          <a:lstStyle/>
          <a:p>
            <a:pPr>
              <a:buNone/>
            </a:pPr>
            <a:r>
              <a:rPr lang="es-EC" sz="1800" b="1" dirty="0" smtClean="0"/>
              <a:t>Clasificación por característica</a:t>
            </a:r>
          </a:p>
          <a:p>
            <a:pPr algn="just"/>
            <a:r>
              <a:rPr lang="es-EC" sz="1800" b="1" dirty="0" smtClean="0"/>
              <a:t>Abonos Sólidos.- </a:t>
            </a:r>
            <a:r>
              <a:rPr lang="es-EC" sz="1800" dirty="0" smtClean="0"/>
              <a:t>Existe una amplia gama de abonos sólidos: en polvo, granulados, en gel, en pastillas y en bastones. </a:t>
            </a:r>
          </a:p>
          <a:p>
            <a:pPr lvl="1" algn="just"/>
            <a:r>
              <a:rPr lang="es-EC" sz="1800" dirty="0" smtClean="0"/>
              <a:t>Los polvos actúan más rápidamente que los granulados, pero son más incómodos de usar. Ambos se esparcen sobre el suelo con la mano o con equipo atomizador de abono.</a:t>
            </a:r>
          </a:p>
          <a:p>
            <a:pPr lvl="1"/>
            <a:endParaRPr lang="es-EC" sz="1800" dirty="0" smtClean="0"/>
          </a:p>
          <a:p>
            <a:pPr lvl="1"/>
            <a:endParaRPr lang="es-EC" sz="1800" dirty="0" smtClean="0"/>
          </a:p>
          <a:p>
            <a:pPr lvl="1" algn="just"/>
            <a:endParaRPr lang="es-EC" sz="1800" dirty="0" smtClean="0"/>
          </a:p>
          <a:p>
            <a:pPr lvl="1" algn="just"/>
            <a:r>
              <a:rPr lang="es-EC" sz="1800" dirty="0" smtClean="0"/>
              <a:t>Los bastones son unas especies de "clavos" de fertilizante concentrado, que deben introducirse en el suelo.</a:t>
            </a:r>
          </a:p>
          <a:p>
            <a:pPr lvl="1" algn="just"/>
            <a:endParaRPr lang="es-EC" sz="1800" dirty="0" smtClean="0"/>
          </a:p>
          <a:p>
            <a:pPr lvl="1" algn="just">
              <a:buNone/>
            </a:pPr>
            <a:endParaRPr lang="es-EC" sz="1800" dirty="0" smtClean="0"/>
          </a:p>
          <a:p>
            <a:pPr lvl="1" algn="just"/>
            <a:endParaRPr lang="es-EC" sz="1800" dirty="0" smtClean="0"/>
          </a:p>
          <a:p>
            <a:pPr lvl="1" algn="just"/>
            <a:r>
              <a:rPr lang="es-EC" sz="1800" dirty="0" smtClean="0"/>
              <a:t>Las pastillas son fertilizantes completos, nutritivamente balanceados. Hay de dos tipos: para plantas de flor y de hoja.</a:t>
            </a:r>
          </a:p>
          <a:p>
            <a:pPr algn="just">
              <a:buNone/>
            </a:pPr>
            <a:endParaRPr lang="es-EC" b="1" dirty="0"/>
          </a:p>
        </p:txBody>
      </p:sp>
      <p:sp>
        <p:nvSpPr>
          <p:cNvPr id="5"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6" name="5 Imagen" descr="imagesCA5CFATL.jpg"/>
          <p:cNvPicPr>
            <a:picLocks noChangeAspect="1"/>
          </p:cNvPicPr>
          <p:nvPr/>
        </p:nvPicPr>
        <p:blipFill>
          <a:blip r:embed="rId2" cstate="print"/>
          <a:srcRect t="19760" r="2961" b="16401"/>
          <a:stretch>
            <a:fillRect/>
          </a:stretch>
        </p:blipFill>
        <p:spPr>
          <a:xfrm>
            <a:off x="4283968" y="2132856"/>
            <a:ext cx="1656184" cy="1089551"/>
          </a:xfrm>
          <a:prstGeom prst="rect">
            <a:avLst/>
          </a:prstGeom>
        </p:spPr>
      </p:pic>
      <p:pic>
        <p:nvPicPr>
          <p:cNvPr id="7" name="6 Imagen" descr="imagesCAFA3TPT.jpg"/>
          <p:cNvPicPr>
            <a:picLocks noChangeAspect="1"/>
          </p:cNvPicPr>
          <p:nvPr/>
        </p:nvPicPr>
        <p:blipFill>
          <a:blip r:embed="rId3" cstate="print"/>
          <a:srcRect l="6217" t="14928" r="14973" b="11031"/>
          <a:stretch>
            <a:fillRect/>
          </a:stretch>
        </p:blipFill>
        <p:spPr>
          <a:xfrm>
            <a:off x="4283968" y="3501008"/>
            <a:ext cx="1534907" cy="1080120"/>
          </a:xfrm>
          <a:prstGeom prst="rect">
            <a:avLst/>
          </a:prstGeom>
        </p:spPr>
      </p:pic>
      <p:pic>
        <p:nvPicPr>
          <p:cNvPr id="9" name="8 Imagen" descr="http://www.elhogarnatural.com/abonos/pastillas-fertilizante.jpg"/>
          <p:cNvPicPr/>
          <p:nvPr/>
        </p:nvPicPr>
        <p:blipFill>
          <a:blip r:embed="rId4" cstate="print"/>
          <a:srcRect t="5882"/>
          <a:stretch>
            <a:fillRect/>
          </a:stretch>
        </p:blipFill>
        <p:spPr bwMode="auto">
          <a:xfrm>
            <a:off x="4499992" y="5013176"/>
            <a:ext cx="1224136"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rmAutofit/>
          </a:bodyPr>
          <a:lstStyle/>
          <a:p>
            <a:pPr algn="just"/>
            <a:r>
              <a:rPr lang="es-EC" sz="1800" b="1" dirty="0" smtClean="0"/>
              <a:t>Abonos Líquidos.-</a:t>
            </a:r>
            <a:r>
              <a:rPr lang="es-EC" sz="1800" dirty="0" smtClean="0"/>
              <a:t> Se aplican directamente sobre las plantas o disueltos en agua, con regadera o dosificador de manguera. Actualmente son muy utilizados los polvos solubles.</a:t>
            </a:r>
          </a:p>
          <a:p>
            <a:pPr algn="just"/>
            <a:endParaRPr lang="es-EC" sz="1800" dirty="0" smtClean="0"/>
          </a:p>
          <a:p>
            <a:pPr algn="just"/>
            <a:endParaRPr lang="es-EC" sz="1800" dirty="0" smtClean="0"/>
          </a:p>
          <a:p>
            <a:pPr algn="just"/>
            <a:endParaRPr lang="es-EC" sz="1800" dirty="0" smtClean="0"/>
          </a:p>
          <a:p>
            <a:pPr algn="just"/>
            <a:endParaRPr lang="es-EC" sz="1800" dirty="0" smtClean="0"/>
          </a:p>
          <a:p>
            <a:pPr algn="just"/>
            <a:r>
              <a:rPr lang="es-EC" sz="1800" b="1" dirty="0" smtClean="0"/>
              <a:t>Abonos Gaseosos.-</a:t>
            </a:r>
            <a:r>
              <a:rPr lang="es-EC" sz="1800" dirty="0" smtClean="0"/>
              <a:t> Únicamente se emplea el amoníaco anhidro, que es un  gas a la temperatura y presión normal. Para que pase a estado líquido y facilitar el almacenaje y el transporte, se comprime y vuelve a transformarse en gas cuando se inyecta en el suelo.</a:t>
            </a:r>
          </a:p>
          <a:p>
            <a:endParaRPr lang="es-EC" dirty="0" smtClean="0"/>
          </a:p>
          <a:p>
            <a:endParaRPr lang="es-EC"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5" name="4 Imagen" descr="untitled3.png"/>
          <p:cNvPicPr>
            <a:picLocks noChangeAspect="1"/>
          </p:cNvPicPr>
          <p:nvPr/>
        </p:nvPicPr>
        <p:blipFill>
          <a:blip r:embed="rId2" cstate="print"/>
          <a:stretch>
            <a:fillRect/>
          </a:stretch>
        </p:blipFill>
        <p:spPr>
          <a:xfrm>
            <a:off x="3203848" y="1700808"/>
            <a:ext cx="2304256" cy="1348068"/>
          </a:xfrm>
          <a:prstGeom prst="rect">
            <a:avLst/>
          </a:prstGeom>
        </p:spPr>
      </p:pic>
      <p:pic>
        <p:nvPicPr>
          <p:cNvPr id="6" name="5 Imagen" descr="untitled4.png"/>
          <p:cNvPicPr>
            <a:picLocks noChangeAspect="1"/>
          </p:cNvPicPr>
          <p:nvPr/>
        </p:nvPicPr>
        <p:blipFill>
          <a:blip r:embed="rId3" cstate="print"/>
          <a:stretch>
            <a:fillRect/>
          </a:stretch>
        </p:blipFill>
        <p:spPr>
          <a:xfrm>
            <a:off x="3779912" y="4365104"/>
            <a:ext cx="1656184" cy="16561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28147" t="34880" r="25785" b="33935"/>
          <a:stretch>
            <a:fillRect/>
          </a:stretch>
        </p:blipFill>
        <p:spPr bwMode="auto">
          <a:xfrm>
            <a:off x="1835696" y="3429000"/>
            <a:ext cx="5957025" cy="2520280"/>
          </a:xfrm>
          <a:prstGeom prst="rect">
            <a:avLst/>
          </a:prstGeom>
          <a:noFill/>
          <a:ln w="9525">
            <a:noFill/>
            <a:miter lim="800000"/>
            <a:headEnd/>
            <a:tailEnd/>
          </a:ln>
        </p:spPr>
      </p:pic>
      <p:sp>
        <p:nvSpPr>
          <p:cNvPr id="3" name="2 Marcador de contenido"/>
          <p:cNvSpPr>
            <a:spLocks noGrp="1"/>
          </p:cNvSpPr>
          <p:nvPr>
            <p:ph idx="1"/>
          </p:nvPr>
        </p:nvSpPr>
        <p:spPr>
          <a:xfrm>
            <a:off x="467544" y="764704"/>
            <a:ext cx="8229600" cy="4525963"/>
          </a:xfrm>
        </p:spPr>
        <p:txBody>
          <a:bodyPr>
            <a:noAutofit/>
          </a:bodyPr>
          <a:lstStyle/>
          <a:p>
            <a:pPr algn="just">
              <a:buNone/>
            </a:pPr>
            <a:r>
              <a:rPr lang="es-EC" sz="1800" b="1" dirty="0" smtClean="0"/>
              <a:t>SELECCIÓN DE LA MATERIA PRIMA</a:t>
            </a:r>
          </a:p>
          <a:p>
            <a:pPr algn="just">
              <a:buNone/>
            </a:pPr>
            <a:r>
              <a:rPr lang="es-EC" sz="1800" dirty="0" smtClean="0"/>
              <a:t>	Con el propósito de cumplir con los requisitos de la empresa auspiciante, la cual se rige a que el proyecto sea dirigido a la distribución de abono orgánico solido, la materia prima seleccionada es la antes mencionada.</a:t>
            </a:r>
          </a:p>
          <a:p>
            <a:pPr algn="just">
              <a:buNone/>
            </a:pPr>
            <a:r>
              <a:rPr lang="es-EC" sz="1800" b="1" dirty="0" smtClean="0"/>
              <a:t>Producción de abono orgánico solido</a:t>
            </a:r>
          </a:p>
          <a:p>
            <a:pPr algn="just"/>
            <a:r>
              <a:rPr lang="es-EC" sz="1800" dirty="0" smtClean="0"/>
              <a:t>Gracias a que en la hacienda donde está dirigido el proyecto es un negocio lechero, la cantidad de estiércol obtenido del ganado vacuno es grande, así mismo existe ovejas y caballos que aportan con el estiércol para ser procesado como abono orgánico.</a:t>
            </a:r>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4525963"/>
          </a:xfrm>
        </p:spPr>
        <p:txBody>
          <a:bodyPr>
            <a:normAutofit/>
          </a:bodyPr>
          <a:lstStyle/>
          <a:p>
            <a:pPr algn="just">
              <a:buNone/>
            </a:pPr>
            <a:r>
              <a:rPr lang="es-EC" sz="1800" b="1" dirty="0" smtClean="0"/>
              <a:t>Nutrientes  del abono orgánico sólido</a:t>
            </a:r>
          </a:p>
          <a:p>
            <a:pPr algn="just">
              <a:buNone/>
            </a:pPr>
            <a:endParaRPr lang="es-EC" sz="1800" b="1" dirty="0" smtClean="0"/>
          </a:p>
          <a:p>
            <a:pPr algn="just"/>
            <a:r>
              <a:rPr lang="es-EC" sz="1800" dirty="0" smtClean="0"/>
              <a:t>Para aprovechar de manera más eficiente los nutrientes que se encuentran en los abonos, es conveniente procesarlos en aboneras protegidas de las condiciones ambientales que las puedan afectar.</a:t>
            </a:r>
          </a:p>
          <a:p>
            <a:pPr algn="just"/>
            <a:endParaRPr lang="es-EC" sz="1800" dirty="0" smtClean="0"/>
          </a:p>
          <a:p>
            <a:pPr algn="just"/>
            <a:r>
              <a:rPr lang="es-EC" sz="1800" dirty="0" smtClean="0"/>
              <a:t>Debe evitarse el estiércol proveniente de animales enfermos, porque sus patógenos pueden afectar la salud humana. Tampoco usar para aboneras el estiércol contaminado con </a:t>
            </a:r>
            <a:r>
              <a:rPr lang="es-EC" sz="1800" dirty="0" err="1" smtClean="0"/>
              <a:t>desparasitantes</a:t>
            </a:r>
            <a:r>
              <a:rPr lang="es-EC" sz="1800" dirty="0" smtClean="0"/>
              <a:t> o con herbicidas.</a:t>
            </a:r>
          </a:p>
          <a:p>
            <a:pPr algn="just"/>
            <a:endParaRPr lang="es-EC" sz="1800" dirty="0" smtClean="0"/>
          </a:p>
          <a:p>
            <a:pPr algn="just"/>
            <a:r>
              <a:rPr lang="es-EC" sz="1800" dirty="0" smtClean="0"/>
              <a:t>El estiércol expuesto al sol, la lluvia y el viento, pierde de un 50% a un 60 % de su riqueza. A continuación proporcionaremos datos sobre los nutrientes de varios abonos provenientes de ciertos animales.</a:t>
            </a:r>
          </a:p>
          <a:p>
            <a:endParaRPr lang="es-EC"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28641" t="21375" r="29425" b="6806"/>
          <a:stretch>
            <a:fillRect/>
          </a:stretch>
        </p:blipFill>
        <p:spPr bwMode="auto">
          <a:xfrm>
            <a:off x="1691680" y="764704"/>
            <a:ext cx="4978027" cy="5328592"/>
          </a:xfrm>
          <a:prstGeom prst="rect">
            <a:avLst/>
          </a:prstGeom>
          <a:noFill/>
          <a:ln w="9525">
            <a:noFill/>
            <a:miter lim="800000"/>
            <a:headEnd/>
            <a:tailEnd/>
          </a:ln>
        </p:spPr>
      </p:pic>
      <p:sp>
        <p:nvSpPr>
          <p:cNvPr id="5"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525963"/>
          </a:xfrm>
        </p:spPr>
        <p:txBody>
          <a:bodyPr>
            <a:normAutofit fontScale="92500" lnSpcReduction="10000"/>
          </a:bodyPr>
          <a:lstStyle/>
          <a:p>
            <a:pPr algn="just">
              <a:buNone/>
            </a:pPr>
            <a:r>
              <a:rPr lang="es-EC" sz="1900" b="1" dirty="0" smtClean="0"/>
              <a:t>TIPOS DE PROCESO DE ABONADO</a:t>
            </a:r>
          </a:p>
          <a:p>
            <a:pPr algn="just">
              <a:buNone/>
            </a:pPr>
            <a:endParaRPr lang="es-EC" sz="1900" b="1" dirty="0" smtClean="0"/>
          </a:p>
          <a:p>
            <a:pPr algn="just">
              <a:buNone/>
            </a:pPr>
            <a:r>
              <a:rPr lang="es-EC" sz="1900" b="1" dirty="0" smtClean="0"/>
              <a:t>Distribución de abono manual</a:t>
            </a:r>
          </a:p>
          <a:p>
            <a:pPr algn="just"/>
            <a:r>
              <a:rPr lang="es-EC" sz="1900" dirty="0" smtClean="0"/>
              <a:t>En los tiempos pasados, los agricultores han fertilizado los suelos por medio de su propia mano, movilizando pequeñas cantidades de abono por medio de sacos en su espalda o bien por mecanismos tipo carretillas para así poder cubrir el área de sembrado.</a:t>
            </a:r>
          </a:p>
          <a:p>
            <a:pPr algn="just">
              <a:buNone/>
            </a:pPr>
            <a:endParaRPr lang="es-EC" sz="1900" dirty="0" smtClean="0"/>
          </a:p>
          <a:p>
            <a:pPr algn="just">
              <a:buNone/>
            </a:pPr>
            <a:endParaRPr lang="es-EC" sz="1900" dirty="0" smtClean="0"/>
          </a:p>
          <a:p>
            <a:pPr algn="just">
              <a:buNone/>
            </a:pPr>
            <a:endParaRPr lang="es-EC" sz="1900" dirty="0" smtClean="0"/>
          </a:p>
          <a:p>
            <a:pPr algn="just">
              <a:buNone/>
            </a:pPr>
            <a:r>
              <a:rPr lang="es-EC" sz="1900" b="1" dirty="0" smtClean="0"/>
              <a:t>Distribución de abono con tiro animal</a:t>
            </a:r>
          </a:p>
          <a:p>
            <a:pPr algn="just"/>
            <a:r>
              <a:rPr lang="es-EC" sz="1900" dirty="0" smtClean="0"/>
              <a:t>En este proceso interviene ciertos animales utilizados para el arrastre de una carreta con mediana capacidad de abono, aquí se utilizaban dos operarios el primero tenía la función de guiar a los animales por la dirección correcta y el segundo tenía la función de esparcir el abono con herramientas simples como trinches azadones o palas.</a:t>
            </a:r>
          </a:p>
          <a:p>
            <a:pPr>
              <a:buNone/>
            </a:pPr>
            <a:endParaRPr lang="es-EC" dirty="0" smtClean="0"/>
          </a:p>
          <a:p>
            <a:pPr>
              <a:buNone/>
            </a:pPr>
            <a:endParaRPr lang="es-EC"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23554" name="Picture 2" descr="http://t0.gstatic.com/images?q=tbn:ANd9GcTinXkst3_uU2L4vKFi22ptPOSbnyEJgArLHEVVBIYYhVbbUfeh"/>
          <p:cNvPicPr>
            <a:picLocks noChangeAspect="1" noChangeArrowheads="1"/>
          </p:cNvPicPr>
          <p:nvPr/>
        </p:nvPicPr>
        <p:blipFill>
          <a:blip r:embed="rId2" cstate="print"/>
          <a:srcRect/>
          <a:stretch>
            <a:fillRect/>
          </a:stretch>
        </p:blipFill>
        <p:spPr bwMode="auto">
          <a:xfrm>
            <a:off x="3563888" y="2636912"/>
            <a:ext cx="1560173" cy="936104"/>
          </a:xfrm>
          <a:prstGeom prst="rect">
            <a:avLst/>
          </a:prstGeom>
          <a:noFill/>
        </p:spPr>
      </p:pic>
      <p:pic>
        <p:nvPicPr>
          <p:cNvPr id="23556" name="Picture 4" descr="http://1.bp.blogspot.com/-9X0rf_msHm8/TWGvnEa5SBI/AAAAAAAAAPw/jrWvak9u_Oo/s1600/DSCF2420.JPG"/>
          <p:cNvPicPr>
            <a:picLocks noChangeAspect="1" noChangeArrowheads="1"/>
          </p:cNvPicPr>
          <p:nvPr/>
        </p:nvPicPr>
        <p:blipFill>
          <a:blip r:embed="rId3" cstate="print"/>
          <a:srcRect l="13886" t="15452" r="14702" b="22915"/>
          <a:stretch>
            <a:fillRect/>
          </a:stretch>
        </p:blipFill>
        <p:spPr bwMode="auto">
          <a:xfrm>
            <a:off x="3635896" y="5085184"/>
            <a:ext cx="1669276" cy="10801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4525963"/>
          </a:xfrm>
        </p:spPr>
        <p:txBody>
          <a:bodyPr>
            <a:normAutofit fontScale="92500" lnSpcReduction="10000"/>
          </a:bodyPr>
          <a:lstStyle/>
          <a:p>
            <a:pPr marL="342900" lvl="3" indent="-342900">
              <a:buNone/>
            </a:pPr>
            <a:r>
              <a:rPr lang="es-EC" sz="1900" b="1" dirty="0" smtClean="0"/>
              <a:t>Distribución de abono con maquinaria</a:t>
            </a:r>
          </a:p>
          <a:p>
            <a:pPr marL="342900" lvl="3" indent="-342900">
              <a:buFont typeface="Arial" pitchFamily="34" charset="0"/>
              <a:buChar char="•"/>
            </a:pPr>
            <a:r>
              <a:rPr lang="es-EC" sz="1900" dirty="0" smtClean="0"/>
              <a:t>En la actualidad la utilización de maquinaria para la agricultura es muy utilizada alrededor del mundo gracias a las ventajas que estas tienen, pero a su vez son un tanto costosas.</a:t>
            </a:r>
          </a:p>
          <a:p>
            <a:pPr marL="342900" lvl="3" indent="-342900">
              <a:buNone/>
            </a:pPr>
            <a:r>
              <a:rPr lang="es-EC" sz="1900" dirty="0" smtClean="0"/>
              <a:t>	En una abonadora de abono orgánico solido los órganos principales que definen a esta máquina son</a:t>
            </a:r>
          </a:p>
          <a:p>
            <a:pPr lvl="1"/>
            <a:r>
              <a:rPr lang="es-EC" sz="1900" dirty="0" smtClean="0"/>
              <a:t>La caja de carga.</a:t>
            </a:r>
          </a:p>
          <a:p>
            <a:pPr lvl="1"/>
            <a:r>
              <a:rPr lang="es-EC" sz="1900" dirty="0" smtClean="0"/>
              <a:t>El sistema de alimentación.</a:t>
            </a:r>
          </a:p>
          <a:p>
            <a:pPr lvl="1"/>
            <a:r>
              <a:rPr lang="es-EC" sz="1900" dirty="0" smtClean="0"/>
              <a:t>El sistema de distribución</a:t>
            </a:r>
          </a:p>
          <a:p>
            <a:r>
              <a:rPr lang="es-EC" sz="1900" b="1" dirty="0" smtClean="0"/>
              <a:t>La caja de carga.-  </a:t>
            </a:r>
            <a:r>
              <a:rPr lang="es-EC" sz="1900" dirty="0" smtClean="0"/>
              <a:t>es la de un remolque normal, con el fondo metálico o de madera y con laterales plegables hacia el exterior, de forma que se facilita la carga y descarga de materiales, cuando el repartidor es utilizado como remolque. Conviene señalar que la cantidad de estiércol transportada depende de la carga soportada por el eje, y de la altura de los molinetes de reparto, medida desde el fondo de la caja, que, evidentemente, es más elevada para los molinetes verticales que para los horizontales.</a:t>
            </a:r>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22532" name="Picture 4" descr="http://t0.gstatic.com/images?q=tbn:ANd9GcR-JrxP7idw7PJx8nEuBCtFN7SfZSzks6C35gp7qDTyHBZdDsNk"/>
          <p:cNvPicPr>
            <a:picLocks noChangeAspect="1" noChangeArrowheads="1"/>
          </p:cNvPicPr>
          <p:nvPr/>
        </p:nvPicPr>
        <p:blipFill>
          <a:blip r:embed="rId2" cstate="print"/>
          <a:srcRect l="8757" t="7794" r="6596" b="11854"/>
          <a:stretch>
            <a:fillRect/>
          </a:stretch>
        </p:blipFill>
        <p:spPr bwMode="auto">
          <a:xfrm>
            <a:off x="3635896" y="4869160"/>
            <a:ext cx="1822925" cy="12961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20080"/>
          </a:xfrm>
        </p:spPr>
        <p:txBody>
          <a:bodyPr>
            <a:normAutofit/>
          </a:bodyPr>
          <a:lstStyle/>
          <a:p>
            <a:r>
              <a:rPr lang="es-EC" sz="2900" dirty="0" smtClean="0"/>
              <a:t>RESUMEN</a:t>
            </a:r>
            <a:endParaRPr lang="es-EC" sz="2900" dirty="0"/>
          </a:p>
        </p:txBody>
      </p:sp>
      <p:sp>
        <p:nvSpPr>
          <p:cNvPr id="3" name="2 Marcador de contenido"/>
          <p:cNvSpPr>
            <a:spLocks noGrp="1"/>
          </p:cNvSpPr>
          <p:nvPr>
            <p:ph idx="1"/>
          </p:nvPr>
        </p:nvSpPr>
        <p:spPr>
          <a:xfrm>
            <a:off x="467544" y="1052736"/>
            <a:ext cx="8229600" cy="4929411"/>
          </a:xfrm>
        </p:spPr>
        <p:txBody>
          <a:bodyPr>
            <a:noAutofit/>
          </a:bodyPr>
          <a:lstStyle/>
          <a:p>
            <a:pPr algn="just"/>
            <a:r>
              <a:rPr lang="es-EC" sz="1800" dirty="0" smtClean="0"/>
              <a:t>El presente proyecto de grado es una investigación en el campo de la agroindustria con el fin de mejorar los procesos de siembra.</a:t>
            </a:r>
          </a:p>
          <a:p>
            <a:pPr algn="just">
              <a:buNone/>
            </a:pPr>
            <a:endParaRPr lang="es-EC" sz="1800" dirty="0" smtClean="0"/>
          </a:p>
          <a:p>
            <a:pPr algn="just"/>
            <a:r>
              <a:rPr lang="es-EC" sz="1800" dirty="0" smtClean="0"/>
              <a:t>El proyecto consiste en el diseño y construcción de una máquina capaz de esparcir y distribuir uniformemente el abono en las áreas preparadas para sembríos</a:t>
            </a:r>
          </a:p>
          <a:p>
            <a:pPr algn="just">
              <a:buNone/>
            </a:pPr>
            <a:endParaRPr lang="es-EC" sz="1800" dirty="0" smtClean="0"/>
          </a:p>
          <a:p>
            <a:pPr algn="just"/>
            <a:r>
              <a:rPr lang="es-EC" sz="1800" dirty="0" smtClean="0"/>
              <a:t>La máquina abonadora elegida consiste en una serie de mecanismos de reducción de velocidad, los cuales van a accionar diferente sistemas de propulsión  comenzando por la banda transportadora que es la encargada de mover el abono hacia una compuerta de escape la cual posee un sistema de dosificación, luego el abono cae sobre unos discos giratorios con aletas donde se distribuiría el abono en una forma uniforme sobre un área determinada del terreno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525963"/>
          </a:xfrm>
        </p:spPr>
        <p:txBody>
          <a:bodyPr>
            <a:normAutofit fontScale="25000" lnSpcReduction="20000"/>
          </a:bodyPr>
          <a:lstStyle/>
          <a:p>
            <a:pPr algn="just"/>
            <a:r>
              <a:rPr lang="es-EC" sz="7200" b="1" dirty="0" smtClean="0"/>
              <a:t>Sistema de alimentación.- </a:t>
            </a:r>
            <a:r>
              <a:rPr lang="es-EC" sz="7200" dirty="0" smtClean="0"/>
              <a:t>tiene la misión de llevar el estiércol al sistema de distribución de forma regular. Están constituidos por barras metálicas unidas a dos cadenas paralelas, que las arrastran por el fondo del remolque o a su vez bandas transportadoras de varias lonas anticorrosivas movidas por rodillos motrices. </a:t>
            </a:r>
          </a:p>
          <a:p>
            <a:pPr algn="just">
              <a:buNone/>
            </a:pPr>
            <a:r>
              <a:rPr lang="es-EC" sz="7200" dirty="0" smtClean="0"/>
              <a:t>	Puede ser de tipo de transportador continuo y de barras equidistantes, accionado por las propias ruedas del remolque, por la toma de fuerza del tractor y por transmisión hidráulica, el accionamiento por las ruedas del remolque sólo es utilizado por los distribuidores de poca capacidad.</a:t>
            </a:r>
          </a:p>
          <a:p>
            <a:pPr algn="just">
              <a:buNone/>
            </a:pPr>
            <a:r>
              <a:rPr lang="es-EC" sz="7200" dirty="0" smtClean="0"/>
              <a:t>	En el accionamiento por la toma de fuerza, que su velocidad de giro es proporcional a la velocidad de avance del tractor, la dosis aportada es independiente de la velocidad de marcha de la máquina, si la toma de fuerza es independiente, para obtener una dosis determinada de abono es necesario actuar simultáneamente sobre la velocidad de avance del tractor, sobre el régimen del motor y sobre la regulación de la propia máquina.</a:t>
            </a:r>
          </a:p>
          <a:p>
            <a:pPr algn="just">
              <a:buNone/>
            </a:pPr>
            <a:r>
              <a:rPr lang="es-EC" sz="7200" dirty="0" smtClean="0"/>
              <a:t>	El accionamiento hidráulico aunque es más caro, permite una regulación cómoda y fácil de la dosis de abonado, pues, con un regulador de caudal, se controla la velocidad de giro.</a:t>
            </a:r>
          </a:p>
          <a:p>
            <a:endParaRPr lang="es-EC"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5" name="4 Imagen"/>
          <p:cNvPicPr/>
          <p:nvPr/>
        </p:nvPicPr>
        <p:blipFill>
          <a:blip r:embed="rId2" cstate="print"/>
          <a:srcRect l="48485" t="3543" r="3035" b="7766"/>
          <a:stretch>
            <a:fillRect/>
          </a:stretch>
        </p:blipFill>
        <p:spPr bwMode="auto">
          <a:xfrm>
            <a:off x="3059832" y="4869160"/>
            <a:ext cx="1728192" cy="1152128"/>
          </a:xfrm>
          <a:prstGeom prst="rect">
            <a:avLst/>
          </a:prstGeom>
          <a:noFill/>
          <a:ln w="9525">
            <a:noFill/>
            <a:miter lim="800000"/>
            <a:headEnd/>
            <a:tailEnd/>
          </a:ln>
        </p:spPr>
      </p:pic>
      <p:pic>
        <p:nvPicPr>
          <p:cNvPr id="21506" name="Picture 2" descr="http://t0.gstatic.com/images?q=tbn:ANd9GcQ4RPNqgOX2c4TjuXq73m3jXy3UDoHISZslExCxX2sPK8c6TRjjJw"/>
          <p:cNvPicPr>
            <a:picLocks noChangeAspect="1" noChangeArrowheads="1"/>
          </p:cNvPicPr>
          <p:nvPr/>
        </p:nvPicPr>
        <p:blipFill>
          <a:blip r:embed="rId3" cstate="print"/>
          <a:srcRect/>
          <a:stretch>
            <a:fillRect/>
          </a:stretch>
        </p:blipFill>
        <p:spPr bwMode="auto">
          <a:xfrm>
            <a:off x="1331640" y="4869160"/>
            <a:ext cx="1584176" cy="1186604"/>
          </a:xfrm>
          <a:prstGeom prst="rect">
            <a:avLst/>
          </a:prstGeom>
          <a:noFill/>
        </p:spPr>
      </p:pic>
      <p:pic>
        <p:nvPicPr>
          <p:cNvPr id="21507" name="Picture 3" descr="C:\Users\Esteban\Documents\Perfil y Tesis abonadora\Fotos tesis\IMG00030-20120412-1425.jpg"/>
          <p:cNvPicPr>
            <a:picLocks noChangeAspect="1" noChangeArrowheads="1"/>
          </p:cNvPicPr>
          <p:nvPr/>
        </p:nvPicPr>
        <p:blipFill>
          <a:blip r:embed="rId4" cstate="print"/>
          <a:srcRect/>
          <a:stretch>
            <a:fillRect/>
          </a:stretch>
        </p:blipFill>
        <p:spPr bwMode="auto">
          <a:xfrm>
            <a:off x="4932040" y="4869160"/>
            <a:ext cx="1565715" cy="117428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052737"/>
            <a:ext cx="8229600" cy="3744416"/>
          </a:xfrm>
        </p:spPr>
        <p:txBody>
          <a:bodyPr>
            <a:normAutofit/>
          </a:bodyPr>
          <a:lstStyle/>
          <a:p>
            <a:pPr algn="just"/>
            <a:r>
              <a:rPr lang="es-EC" sz="1800" b="1" dirty="0" smtClean="0"/>
              <a:t>Sistema de distribución.-</a:t>
            </a:r>
            <a:r>
              <a:rPr lang="es-EC" sz="1800" dirty="0" smtClean="0"/>
              <a:t> puede ser de molinetes y de discos. En los repartidores de molinetes, estos pueden ir montados en el remolque horizontal o verticalmente con respecto al fondo de la caja. En ambos casos, los molinetes suelen estar formados por barras que llevan colocados elementos de dispersión de formas diversas, con los que se lanza el estiércol sobre el terreno.</a:t>
            </a:r>
          </a:p>
          <a:p>
            <a:pPr algn="just">
              <a:buNone/>
            </a:pPr>
            <a:r>
              <a:rPr lang="es-EC" sz="1800" dirty="0" smtClean="0"/>
              <a:t>	Los molinetes horizontales se montan siempre en número de uno o dos, mientras que los verticales lo son en número de dos, tres, llegándose a veces hasta cuatro. En cuanto a los discos usualmente sabe ser dos colocados al extremo de la caja.</a:t>
            </a:r>
          </a:p>
          <a:p>
            <a:pPr algn="just">
              <a:buNone/>
            </a:pPr>
            <a:r>
              <a:rPr lang="es-EC" sz="1800" dirty="0" smtClean="0"/>
              <a:t>	El sistema de accionamiento de los órganos de distribución, se puede hacer desde las ruedas del propio remolque, desde la toma de fuerza del tractor, y los más modernos, mediante transmisiones hidráulicas. Según su enganche al tractor, los remolques pueden ser suspendidos, </a:t>
            </a:r>
            <a:r>
              <a:rPr lang="es-EC" sz="1800" dirty="0" err="1" smtClean="0"/>
              <a:t>semisuspendidos</a:t>
            </a:r>
            <a:r>
              <a:rPr lang="es-EC" sz="1800" dirty="0" smtClean="0"/>
              <a:t> y arrastrados.</a:t>
            </a:r>
          </a:p>
          <a:p>
            <a:pPr>
              <a:buNone/>
            </a:pPr>
            <a:endParaRPr lang="es-EC"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5" name="Picture 2" descr="http://t1.gstatic.com/images?q=tbn:ANd9GcT9S6KPMFG5c09v1v5ueXSK7hNcc8jWRqP4Eb6tviMqeoFXgjUu"/>
          <p:cNvPicPr>
            <a:picLocks noChangeAspect="1" noChangeArrowheads="1"/>
          </p:cNvPicPr>
          <p:nvPr/>
        </p:nvPicPr>
        <p:blipFill>
          <a:blip r:embed="rId2" cstate="print"/>
          <a:srcRect/>
          <a:stretch>
            <a:fillRect/>
          </a:stretch>
        </p:blipFill>
        <p:spPr bwMode="auto">
          <a:xfrm>
            <a:off x="2123728" y="4509120"/>
            <a:ext cx="1905000" cy="1428750"/>
          </a:xfrm>
          <a:prstGeom prst="rect">
            <a:avLst/>
          </a:prstGeom>
          <a:noFill/>
        </p:spPr>
      </p:pic>
      <p:pic>
        <p:nvPicPr>
          <p:cNvPr id="20481" name="Picture 1" descr="C:\Users\Esteban\Documents\Perfil y Tesis abonadora\Fotos tesis\IMG00044-20120427-1355.jpg"/>
          <p:cNvPicPr>
            <a:picLocks noChangeAspect="1" noChangeArrowheads="1"/>
          </p:cNvPicPr>
          <p:nvPr/>
        </p:nvPicPr>
        <p:blipFill>
          <a:blip r:embed="rId3" cstate="print"/>
          <a:srcRect/>
          <a:stretch>
            <a:fillRect/>
          </a:stretch>
        </p:blipFill>
        <p:spPr bwMode="auto">
          <a:xfrm>
            <a:off x="4788024" y="4653136"/>
            <a:ext cx="1763688" cy="132276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5040560"/>
          </a:xfrm>
        </p:spPr>
        <p:txBody>
          <a:bodyPr>
            <a:noAutofit/>
          </a:bodyPr>
          <a:lstStyle/>
          <a:p>
            <a:pPr marL="342900" lvl="2" indent="-342900">
              <a:buNone/>
            </a:pPr>
            <a:r>
              <a:rPr lang="es-EC" sz="1800" b="1" dirty="0" smtClean="0"/>
              <a:t>VENTAJAS Y DESVENTAJAS DE LOS PROCESOS DE ABONADO</a:t>
            </a:r>
            <a:endParaRPr lang="es-EC" sz="1800" dirty="0" smtClean="0"/>
          </a:p>
          <a:p>
            <a:pPr marL="342900" lvl="2" indent="-342900">
              <a:buNone/>
            </a:pPr>
            <a:r>
              <a:rPr lang="es-EC" sz="1800" dirty="0" smtClean="0"/>
              <a:t>		Cuadro de ventajas y desventajas de los procesos de abonado</a:t>
            </a:r>
          </a:p>
          <a:p>
            <a:pPr marL="342900" lvl="2" indent="-342900">
              <a:buNone/>
            </a:pPr>
            <a:endParaRPr lang="es-EC" sz="1800" dirty="0" smtClean="0"/>
          </a:p>
          <a:p>
            <a:pPr marL="342900" lvl="2" indent="-342900">
              <a:buNone/>
            </a:pPr>
            <a:endParaRPr lang="es-EC" sz="1800" dirty="0" smtClean="0"/>
          </a:p>
          <a:p>
            <a:pPr marL="342900" lvl="2" indent="-342900">
              <a:buNone/>
            </a:pPr>
            <a:endParaRPr lang="es-EC" sz="1800" dirty="0" smtClean="0"/>
          </a:p>
          <a:p>
            <a:pPr marL="342900" lvl="2" indent="-342900">
              <a:buNone/>
            </a:pPr>
            <a:endParaRPr lang="es-EC" sz="1800" dirty="0" smtClean="0"/>
          </a:p>
          <a:p>
            <a:pPr marL="342900" lvl="2" indent="-342900">
              <a:buNone/>
            </a:pPr>
            <a:endParaRPr lang="es-EC" sz="1800" dirty="0" smtClean="0"/>
          </a:p>
          <a:p>
            <a:pPr marL="342900" lvl="2" indent="-342900">
              <a:buNone/>
            </a:pPr>
            <a:endParaRPr lang="es-EC" sz="1800" dirty="0" smtClean="0"/>
          </a:p>
          <a:p>
            <a:pPr marL="342900" lvl="2" indent="-342900">
              <a:buNone/>
            </a:pPr>
            <a:endParaRPr lang="es-EC" sz="1800" dirty="0" smtClean="0"/>
          </a:p>
          <a:p>
            <a:pPr marL="342900" lvl="2" indent="-342900">
              <a:buNone/>
            </a:pPr>
            <a:endParaRPr lang="es-EC" sz="1800" dirty="0" smtClean="0"/>
          </a:p>
          <a:p>
            <a:pPr marL="342900" lvl="2" indent="-342900">
              <a:buNone/>
            </a:pPr>
            <a:endParaRPr lang="es-EC" sz="1800" dirty="0" smtClean="0"/>
          </a:p>
          <a:p>
            <a:pPr algn="just"/>
            <a:r>
              <a:rPr lang="es-EC" sz="1800" dirty="0" smtClean="0"/>
              <a:t>Por razones lógicas los procesos mecánicos son mejores en comparación a los otros cuando se habla de eficiencia y menor tiempo en el que se efectúa el trabajo.</a:t>
            </a:r>
          </a:p>
          <a:p>
            <a:pPr algn="just">
              <a:buNone/>
            </a:pPr>
            <a:r>
              <a:rPr lang="es-EC" sz="1800" dirty="0" smtClean="0"/>
              <a:t>	Por ello ahora veremos las ventajas y desventajas de los procesos mecánicos antes descritos. Haciendo énfasis en los sistemas de distribución y alimentación ya que son estos los que caracterizan las diferencias de las maquinas.</a:t>
            </a:r>
          </a:p>
          <a:p>
            <a:pPr>
              <a:buNone/>
            </a:pPr>
            <a:endParaRPr lang="es-EC"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graphicFrame>
        <p:nvGraphicFramePr>
          <p:cNvPr id="5" name="4 Tabla"/>
          <p:cNvGraphicFramePr>
            <a:graphicFrameLocks noGrp="1"/>
          </p:cNvGraphicFramePr>
          <p:nvPr/>
        </p:nvGraphicFramePr>
        <p:xfrm>
          <a:off x="395536" y="1412776"/>
          <a:ext cx="8352928" cy="2923770"/>
        </p:xfrm>
        <a:graphic>
          <a:graphicData uri="http://schemas.openxmlformats.org/drawingml/2006/table">
            <a:tbl>
              <a:tblPr/>
              <a:tblGrid>
                <a:gridCol w="1258347"/>
                <a:gridCol w="1189925"/>
                <a:gridCol w="1080120"/>
                <a:gridCol w="1584176"/>
                <a:gridCol w="1944216"/>
                <a:gridCol w="1296144"/>
              </a:tblGrid>
              <a:tr h="204682">
                <a:tc gridSpan="2">
                  <a:txBody>
                    <a:bodyPr/>
                    <a:lstStyle/>
                    <a:p>
                      <a:pPr algn="ctr">
                        <a:lnSpc>
                          <a:spcPct val="150000"/>
                        </a:lnSpc>
                        <a:spcBef>
                          <a:spcPts val="600"/>
                        </a:spcBef>
                        <a:spcAft>
                          <a:spcPts val="0"/>
                        </a:spcAft>
                      </a:pPr>
                      <a:r>
                        <a:rPr lang="es-EC" sz="1050" b="1" dirty="0">
                          <a:latin typeface="+mn-lt"/>
                          <a:ea typeface="Times New Roman"/>
                          <a:cs typeface="Arial"/>
                        </a:rPr>
                        <a:t>Manual</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Bef>
                          <a:spcPts val="600"/>
                        </a:spcBef>
                        <a:spcAft>
                          <a:spcPts val="0"/>
                        </a:spcAft>
                      </a:pPr>
                      <a:r>
                        <a:rPr lang="es-EC" sz="1050" b="1">
                          <a:latin typeface="+mn-lt"/>
                          <a:ea typeface="Times New Roman"/>
                          <a:cs typeface="Arial"/>
                        </a:rPr>
                        <a:t>Tiro Animal</a:t>
                      </a:r>
                      <a:endParaRPr lang="es-EC" sz="105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50000"/>
                        </a:lnSpc>
                        <a:spcBef>
                          <a:spcPts val="600"/>
                        </a:spcBef>
                        <a:spcAft>
                          <a:spcPts val="0"/>
                        </a:spcAft>
                      </a:pPr>
                      <a:r>
                        <a:rPr lang="es-EC" sz="1050" b="1">
                          <a:latin typeface="+mn-lt"/>
                          <a:ea typeface="Times New Roman"/>
                          <a:cs typeface="Arial"/>
                        </a:rPr>
                        <a:t>Mecánico</a:t>
                      </a:r>
                      <a:endParaRPr lang="es-EC" sz="105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4682">
                <a:tc>
                  <a:txBody>
                    <a:bodyPr/>
                    <a:lstStyle/>
                    <a:p>
                      <a:pPr algn="l">
                        <a:lnSpc>
                          <a:spcPct val="150000"/>
                        </a:lnSpc>
                        <a:spcBef>
                          <a:spcPts val="600"/>
                        </a:spcBef>
                        <a:spcAft>
                          <a:spcPts val="0"/>
                        </a:spcAft>
                      </a:pPr>
                      <a:r>
                        <a:rPr lang="es-EC" sz="1050" b="1" dirty="0">
                          <a:latin typeface="+mn-lt"/>
                          <a:ea typeface="Times New Roman"/>
                          <a:cs typeface="Arial"/>
                        </a:rPr>
                        <a:t>Ventajas</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C" sz="1050" b="1" dirty="0">
                          <a:latin typeface="+mn-lt"/>
                          <a:ea typeface="Times New Roman"/>
                          <a:cs typeface="Arial"/>
                        </a:rPr>
                        <a:t>Desventajas</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C" sz="1050" b="1">
                          <a:latin typeface="+mn-lt"/>
                          <a:ea typeface="Times New Roman"/>
                          <a:cs typeface="Arial"/>
                        </a:rPr>
                        <a:t>Ventajas</a:t>
                      </a:r>
                      <a:endParaRPr lang="es-EC" sz="105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C" sz="1050" b="1">
                          <a:latin typeface="+mn-lt"/>
                          <a:ea typeface="Times New Roman"/>
                          <a:cs typeface="Arial"/>
                        </a:rPr>
                        <a:t>Desventajas</a:t>
                      </a:r>
                      <a:endParaRPr lang="es-EC" sz="105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C" sz="1050" b="1">
                          <a:latin typeface="+mn-lt"/>
                          <a:ea typeface="Times New Roman"/>
                          <a:cs typeface="Arial"/>
                        </a:rPr>
                        <a:t>Ventajas</a:t>
                      </a:r>
                      <a:endParaRPr lang="es-EC" sz="105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pPr>
                      <a:r>
                        <a:rPr lang="es-EC" sz="1050" b="1">
                          <a:latin typeface="+mn-lt"/>
                          <a:ea typeface="Times New Roman"/>
                          <a:cs typeface="Arial"/>
                        </a:rPr>
                        <a:t>Desventajas</a:t>
                      </a:r>
                      <a:endParaRPr lang="es-EC" sz="105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710">
                <a:tc>
                  <a:txBody>
                    <a:bodyPr/>
                    <a:lstStyle/>
                    <a:p>
                      <a:pPr algn="l">
                        <a:lnSpc>
                          <a:spcPct val="150000"/>
                        </a:lnSpc>
                        <a:spcBef>
                          <a:spcPts val="600"/>
                        </a:spcBef>
                        <a:spcAft>
                          <a:spcPts val="0"/>
                        </a:spcAft>
                        <a:buFont typeface="Arial" pitchFamily="34" charset="0"/>
                        <a:buChar char="•"/>
                      </a:pPr>
                      <a:r>
                        <a:rPr lang="es-EC" sz="1050" dirty="0">
                          <a:latin typeface="+mn-lt"/>
                          <a:ea typeface="Times New Roman"/>
                          <a:cs typeface="Arial"/>
                        </a:rPr>
                        <a:t>No tiene un costo de operación considerable</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buFont typeface="Arial" pitchFamily="34" charset="0"/>
                        <a:buChar char="•"/>
                      </a:pPr>
                      <a:r>
                        <a:rPr lang="es-EC" sz="1050" dirty="0">
                          <a:latin typeface="+mn-lt"/>
                          <a:ea typeface="Times New Roman"/>
                          <a:cs typeface="Arial"/>
                        </a:rPr>
                        <a:t>Es lenta e ineficaz</a:t>
                      </a:r>
                      <a:endParaRPr lang="es-EC" sz="1050" dirty="0">
                        <a:latin typeface="+mn-lt"/>
                        <a:ea typeface="Times New Roman"/>
                        <a:cs typeface="Times New Roman"/>
                      </a:endParaRPr>
                    </a:p>
                    <a:p>
                      <a:pPr algn="l">
                        <a:lnSpc>
                          <a:spcPct val="150000"/>
                        </a:lnSpc>
                        <a:spcBef>
                          <a:spcPts val="600"/>
                        </a:spcBef>
                        <a:spcAft>
                          <a:spcPts val="0"/>
                        </a:spcAft>
                        <a:buFont typeface="Arial" pitchFamily="34" charset="0"/>
                        <a:buChar char="•"/>
                      </a:pPr>
                      <a:r>
                        <a:rPr lang="es-EC" sz="1050" dirty="0">
                          <a:latin typeface="+mn-lt"/>
                          <a:ea typeface="Times New Roman"/>
                          <a:cs typeface="Arial"/>
                        </a:rPr>
                        <a:t>La fuerza generada para el trabajo no es constante</a:t>
                      </a:r>
                      <a:endParaRPr lang="es-EC" sz="1050" dirty="0">
                        <a:latin typeface="+mn-lt"/>
                        <a:ea typeface="Times New Roman"/>
                        <a:cs typeface="Times New Roman"/>
                      </a:endParaRPr>
                    </a:p>
                    <a:p>
                      <a:pPr algn="l">
                        <a:lnSpc>
                          <a:spcPct val="150000"/>
                        </a:lnSpc>
                        <a:spcBef>
                          <a:spcPts val="600"/>
                        </a:spcBef>
                        <a:spcAft>
                          <a:spcPts val="0"/>
                        </a:spcAft>
                        <a:buFont typeface="Arial" pitchFamily="34" charset="0"/>
                        <a:buChar char="•"/>
                      </a:pPr>
                      <a:r>
                        <a:rPr lang="es-EC" sz="1050" dirty="0">
                          <a:latin typeface="+mn-lt"/>
                          <a:ea typeface="Times New Roman"/>
                          <a:cs typeface="Arial"/>
                        </a:rPr>
                        <a:t>El trabajador necesita descanso</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l">
                        <a:lnSpc>
                          <a:spcPct val="150000"/>
                        </a:lnSpc>
                        <a:spcBef>
                          <a:spcPts val="600"/>
                        </a:spcBef>
                        <a:spcAft>
                          <a:spcPts val="0"/>
                        </a:spcAft>
                        <a:buFont typeface="Arial" pitchFamily="34" charset="0"/>
                        <a:buChar char="•"/>
                      </a:pPr>
                      <a:r>
                        <a:rPr lang="es-EC" sz="1050" dirty="0">
                          <a:latin typeface="+mn-lt"/>
                          <a:ea typeface="Times New Roman"/>
                          <a:cs typeface="Arial"/>
                        </a:rPr>
                        <a:t>Costos bajos de operación</a:t>
                      </a:r>
                      <a:endParaRPr lang="es-EC" sz="1050" dirty="0">
                        <a:latin typeface="+mn-lt"/>
                        <a:ea typeface="Times New Roman"/>
                        <a:cs typeface="Times New Roman"/>
                      </a:endParaRPr>
                    </a:p>
                    <a:p>
                      <a:pPr marL="53340" algn="l">
                        <a:lnSpc>
                          <a:spcPct val="150000"/>
                        </a:lnSpc>
                        <a:spcBef>
                          <a:spcPts val="600"/>
                        </a:spcBef>
                        <a:spcAft>
                          <a:spcPts val="0"/>
                        </a:spcAft>
                        <a:buFont typeface="Arial" pitchFamily="34" charset="0"/>
                        <a:buChar char="•"/>
                      </a:pPr>
                      <a:r>
                        <a:rPr lang="es-EC" sz="1050" dirty="0">
                          <a:latin typeface="+mn-lt"/>
                          <a:ea typeface="Times New Roman"/>
                          <a:cs typeface="Arial"/>
                        </a:rPr>
                        <a:t>Se emplea herramientas simples para su ejecución</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buFont typeface="Arial" pitchFamily="34" charset="0"/>
                        <a:buChar char="•"/>
                      </a:pPr>
                      <a:r>
                        <a:rPr lang="es-EC" sz="1050" dirty="0">
                          <a:latin typeface="+mn-lt"/>
                          <a:ea typeface="Times New Roman"/>
                          <a:cs typeface="Arial"/>
                        </a:rPr>
                        <a:t>Se trabaja poca área en demasiado tiempo</a:t>
                      </a:r>
                      <a:endParaRPr lang="es-EC" sz="1050" dirty="0">
                        <a:latin typeface="+mn-lt"/>
                        <a:ea typeface="Times New Roman"/>
                        <a:cs typeface="Times New Roman"/>
                      </a:endParaRPr>
                    </a:p>
                    <a:p>
                      <a:pPr algn="l">
                        <a:lnSpc>
                          <a:spcPct val="150000"/>
                        </a:lnSpc>
                        <a:spcBef>
                          <a:spcPts val="600"/>
                        </a:spcBef>
                        <a:spcAft>
                          <a:spcPts val="0"/>
                        </a:spcAft>
                        <a:buFont typeface="Arial" pitchFamily="34" charset="0"/>
                        <a:buChar char="•"/>
                      </a:pPr>
                      <a:r>
                        <a:rPr lang="es-EC" sz="1050" dirty="0">
                          <a:latin typeface="+mn-lt"/>
                          <a:ea typeface="Times New Roman"/>
                          <a:cs typeface="Arial"/>
                        </a:rPr>
                        <a:t>Los animales necesitan agua y descanso para continuar el proceso de abonado</a:t>
                      </a:r>
                      <a:endParaRPr lang="es-EC" sz="1050" dirty="0">
                        <a:latin typeface="+mn-lt"/>
                        <a:ea typeface="Times New Roman"/>
                        <a:cs typeface="Times New Roman"/>
                      </a:endParaRPr>
                    </a:p>
                    <a:p>
                      <a:pPr algn="l">
                        <a:lnSpc>
                          <a:spcPct val="150000"/>
                        </a:lnSpc>
                        <a:spcBef>
                          <a:spcPts val="600"/>
                        </a:spcBef>
                        <a:spcAft>
                          <a:spcPts val="0"/>
                        </a:spcAft>
                        <a:buFont typeface="Arial" pitchFamily="34" charset="0"/>
                        <a:buChar char="•"/>
                      </a:pPr>
                      <a:r>
                        <a:rPr lang="es-EC" sz="1050" dirty="0">
                          <a:latin typeface="+mn-lt"/>
                          <a:ea typeface="Times New Roman"/>
                          <a:cs typeface="Arial"/>
                        </a:rPr>
                        <a:t>No se puede dosificar la cantidad de abono de una manera exacta</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Bef>
                          <a:spcPts val="600"/>
                        </a:spcBef>
                        <a:spcAft>
                          <a:spcPts val="0"/>
                        </a:spcAft>
                        <a:buFont typeface="Arial" pitchFamily="34" charset="0"/>
                        <a:buChar char="•"/>
                      </a:pPr>
                      <a:r>
                        <a:rPr lang="es-EC" sz="1050" dirty="0">
                          <a:latin typeface="+mn-lt"/>
                          <a:ea typeface="Times New Roman"/>
                          <a:cs typeface="Arial"/>
                        </a:rPr>
                        <a:t>El área trabajada es grande en tiempos considerados cortos</a:t>
                      </a:r>
                      <a:endParaRPr lang="es-EC" sz="1050" dirty="0">
                        <a:latin typeface="+mn-lt"/>
                        <a:ea typeface="Times New Roman"/>
                        <a:cs typeface="Times New Roman"/>
                      </a:endParaRPr>
                    </a:p>
                    <a:p>
                      <a:pPr algn="l">
                        <a:lnSpc>
                          <a:spcPct val="150000"/>
                        </a:lnSpc>
                        <a:spcBef>
                          <a:spcPts val="600"/>
                        </a:spcBef>
                        <a:spcAft>
                          <a:spcPts val="0"/>
                        </a:spcAft>
                        <a:buFont typeface="Arial" pitchFamily="34" charset="0"/>
                        <a:buChar char="•"/>
                      </a:pPr>
                      <a:r>
                        <a:rPr lang="es-EC" sz="1050" dirty="0">
                          <a:latin typeface="+mn-lt"/>
                          <a:ea typeface="Times New Roman"/>
                          <a:cs typeface="Arial"/>
                        </a:rPr>
                        <a:t>No se necesita descanso, por lo tanto se puede trabajar en largas jornadas</a:t>
                      </a:r>
                      <a:endParaRPr lang="es-EC" sz="1050" dirty="0">
                        <a:latin typeface="+mn-lt"/>
                        <a:ea typeface="Times New Roman"/>
                        <a:cs typeface="Times New Roman"/>
                      </a:endParaRPr>
                    </a:p>
                    <a:p>
                      <a:pPr algn="l">
                        <a:lnSpc>
                          <a:spcPct val="150000"/>
                        </a:lnSpc>
                        <a:spcBef>
                          <a:spcPts val="600"/>
                        </a:spcBef>
                        <a:spcAft>
                          <a:spcPts val="0"/>
                        </a:spcAft>
                        <a:buFont typeface="Arial" pitchFamily="34" charset="0"/>
                        <a:buChar char="•"/>
                      </a:pPr>
                      <a:r>
                        <a:rPr lang="es-EC" sz="1050" dirty="0">
                          <a:latin typeface="+mn-lt"/>
                          <a:ea typeface="Times New Roman"/>
                          <a:cs typeface="Arial"/>
                        </a:rPr>
                        <a:t>Es muy eficaz y su precisión es mayor</a:t>
                      </a:r>
                      <a:endParaRPr lang="es-EC" sz="1050" dirty="0">
                        <a:latin typeface="+mn-lt"/>
                        <a:ea typeface="Times New Roman"/>
                        <a:cs typeface="Times New Roman"/>
                      </a:endParaRPr>
                    </a:p>
                    <a:p>
                      <a:pPr algn="l">
                        <a:lnSpc>
                          <a:spcPct val="150000"/>
                        </a:lnSpc>
                        <a:spcBef>
                          <a:spcPts val="600"/>
                        </a:spcBef>
                        <a:spcAft>
                          <a:spcPts val="0"/>
                        </a:spcAft>
                        <a:buFont typeface="Arial" pitchFamily="34" charset="0"/>
                        <a:buChar char="•"/>
                      </a:pPr>
                      <a:r>
                        <a:rPr lang="es-EC" sz="1050" dirty="0">
                          <a:latin typeface="+mn-lt"/>
                          <a:ea typeface="Times New Roman"/>
                          <a:cs typeface="Arial"/>
                        </a:rPr>
                        <a:t>Puede regular la dosificación de abonado</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algn="l">
                        <a:lnSpc>
                          <a:spcPct val="150000"/>
                        </a:lnSpc>
                        <a:spcBef>
                          <a:spcPts val="600"/>
                        </a:spcBef>
                        <a:spcAft>
                          <a:spcPts val="0"/>
                        </a:spcAft>
                        <a:buFont typeface="Arial" pitchFamily="34" charset="0"/>
                        <a:buChar char="•"/>
                      </a:pPr>
                      <a:r>
                        <a:rPr lang="es-EC" sz="1050" dirty="0">
                          <a:latin typeface="+mn-lt"/>
                          <a:ea typeface="Times New Roman"/>
                          <a:cs typeface="Arial"/>
                        </a:rPr>
                        <a:t>El costo es más elevado que los anteriores mencionados</a:t>
                      </a:r>
                      <a:endParaRPr lang="es-EC" sz="1050" dirty="0">
                        <a:latin typeface="+mn-lt"/>
                        <a:ea typeface="Times New Roman"/>
                        <a:cs typeface="Times New Roman"/>
                      </a:endParaRPr>
                    </a:p>
                    <a:p>
                      <a:pPr marL="62865" algn="l">
                        <a:lnSpc>
                          <a:spcPct val="150000"/>
                        </a:lnSpc>
                        <a:spcBef>
                          <a:spcPts val="600"/>
                        </a:spcBef>
                        <a:spcAft>
                          <a:spcPts val="0"/>
                        </a:spcAft>
                        <a:buFont typeface="Arial" pitchFamily="34" charset="0"/>
                        <a:buChar char="•"/>
                      </a:pPr>
                      <a:r>
                        <a:rPr lang="es-EC" sz="1050" dirty="0">
                          <a:latin typeface="+mn-lt"/>
                          <a:ea typeface="Times New Roman"/>
                          <a:cs typeface="Arial"/>
                        </a:rPr>
                        <a:t>Se necesita mantenimiento regular dependiendo de los mecanismos</a:t>
                      </a:r>
                      <a:endParaRPr lang="es-EC" sz="1050" dirty="0">
                        <a:latin typeface="+mn-lt"/>
                        <a:ea typeface="Times New Roman"/>
                        <a:cs typeface="Times New Roman"/>
                      </a:endParaRPr>
                    </a:p>
                  </a:txBody>
                  <a:tcPr marL="63271" marR="63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5963"/>
          </a:xfrm>
        </p:spPr>
        <p:txBody>
          <a:bodyPr>
            <a:noAutofit/>
          </a:bodyPr>
          <a:lstStyle/>
          <a:p>
            <a:pPr algn="just"/>
            <a:r>
              <a:rPr lang="es-EC" sz="1800" b="1" dirty="0" smtClean="0"/>
              <a:t>Ventajas</a:t>
            </a:r>
          </a:p>
          <a:p>
            <a:pPr algn="just">
              <a:buNone/>
            </a:pPr>
            <a:r>
              <a:rPr lang="es-EC" sz="1800" b="1" i="1" dirty="0" smtClean="0"/>
              <a:t>	</a:t>
            </a:r>
            <a:r>
              <a:rPr lang="es-EC" sz="1800" i="1" dirty="0" smtClean="0"/>
              <a:t>Distribución por molinetes.- </a:t>
            </a:r>
            <a:r>
              <a:rPr lang="es-EC" sz="1800" dirty="0" smtClean="0"/>
              <a:t>Este sistema de distribución proporciona un mejor desmenuzamiento del abono favoreciendo a la menor formación de grumos de abono en el área de sembrado.</a:t>
            </a:r>
          </a:p>
          <a:p>
            <a:pPr algn="just">
              <a:buNone/>
            </a:pPr>
            <a:r>
              <a:rPr lang="es-EC" sz="1800" dirty="0" smtClean="0"/>
              <a:t>	</a:t>
            </a:r>
            <a:r>
              <a:rPr lang="es-EC" sz="1800" i="1" dirty="0" smtClean="0"/>
              <a:t>Distribución por discos.- </a:t>
            </a:r>
            <a:r>
              <a:rPr lang="es-EC" sz="1800" dirty="0" smtClean="0"/>
              <a:t>Los discos dispersores proporcionan una mayor área de </a:t>
            </a:r>
            <a:r>
              <a:rPr lang="es-EC" sz="1800" dirty="0" err="1" smtClean="0"/>
              <a:t>esparción</a:t>
            </a:r>
            <a:r>
              <a:rPr lang="es-EC" sz="1800" dirty="0" smtClean="0"/>
              <a:t> ya que  pueden lanzar abono a 180 grados y no se limitan tan solo al ancho de la tolva como los de molinetes.</a:t>
            </a:r>
            <a:r>
              <a:rPr lang="es-EC" sz="1800" i="1" dirty="0" smtClean="0"/>
              <a:t> </a:t>
            </a:r>
          </a:p>
          <a:p>
            <a:pPr algn="just">
              <a:buNone/>
            </a:pPr>
            <a:r>
              <a:rPr lang="es-EC" sz="1800" i="1" dirty="0" smtClean="0"/>
              <a:t>	Alimentación por barras metálicas.- </a:t>
            </a:r>
            <a:r>
              <a:rPr lang="es-EC" sz="1800" dirty="0" smtClean="0"/>
              <a:t>Proporciona una mayor resistencia a la corrosión provocado por los diferentes ácidos del abono a comparación de la banda transportadora</a:t>
            </a:r>
          </a:p>
          <a:p>
            <a:pPr algn="just">
              <a:buNone/>
            </a:pPr>
            <a:r>
              <a:rPr lang="es-EC" sz="1800" dirty="0" smtClean="0"/>
              <a:t>	</a:t>
            </a:r>
            <a:r>
              <a:rPr lang="es-EC" sz="1800" i="1" dirty="0" smtClean="0"/>
              <a:t>Alimentación por banda transportadora.- </a:t>
            </a:r>
            <a:r>
              <a:rPr lang="es-EC" sz="1800" dirty="0" smtClean="0"/>
              <a:t>La banda transportadora entrega el abono al sistema de distribución de una manera más uniforme y continúa que la alimentación por barras metálicas.</a:t>
            </a:r>
          </a:p>
          <a:p>
            <a:pPr algn="just">
              <a:buNone/>
            </a:pPr>
            <a:endParaRPr lang="es-EC" sz="1800" dirty="0" smtClean="0"/>
          </a:p>
          <a:p>
            <a:pPr algn="just">
              <a:buNone/>
            </a:pPr>
            <a:r>
              <a:rPr lang="es-EC" sz="1800" dirty="0" smtClean="0"/>
              <a:t>	</a:t>
            </a:r>
            <a:endParaRPr lang="es-EC" sz="1800"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4525963"/>
          </a:xfrm>
        </p:spPr>
        <p:txBody>
          <a:bodyPr>
            <a:noAutofit/>
          </a:bodyPr>
          <a:lstStyle/>
          <a:p>
            <a:pPr algn="just"/>
            <a:r>
              <a:rPr lang="es-EC" sz="1800" b="1" dirty="0" smtClean="0"/>
              <a:t>Desventajas</a:t>
            </a:r>
            <a:endParaRPr lang="es-EC" sz="1800" dirty="0" smtClean="0"/>
          </a:p>
          <a:p>
            <a:pPr algn="just">
              <a:buNone/>
            </a:pPr>
            <a:r>
              <a:rPr lang="es-EC" sz="1800" b="1" dirty="0" smtClean="0"/>
              <a:t>	</a:t>
            </a:r>
            <a:r>
              <a:rPr lang="es-EC" sz="1800" i="1" dirty="0" smtClean="0"/>
              <a:t>Distribución por molinetes.- </a:t>
            </a:r>
            <a:r>
              <a:rPr lang="es-EC" sz="1800" dirty="0" smtClean="0"/>
              <a:t>El área en el que puede esparcir abono se limita al ancho de la tolva de la maquina en sí.</a:t>
            </a:r>
          </a:p>
          <a:p>
            <a:pPr algn="just">
              <a:buNone/>
            </a:pPr>
            <a:r>
              <a:rPr lang="es-EC" sz="1800" dirty="0" smtClean="0"/>
              <a:t>	</a:t>
            </a:r>
            <a:r>
              <a:rPr lang="es-EC" sz="1800" i="1" dirty="0" smtClean="0"/>
              <a:t>Distribución por discos.- </a:t>
            </a:r>
            <a:r>
              <a:rPr lang="es-EC" sz="1800" dirty="0" smtClean="0"/>
              <a:t>Se necesita un agitador para que no se formen grumos en el abono a distribuir ya que los discos no lo podrán realizar por sus limitados elementos de dispersión colocados en los mismos.</a:t>
            </a:r>
          </a:p>
          <a:p>
            <a:pPr algn="just">
              <a:buNone/>
            </a:pPr>
            <a:r>
              <a:rPr lang="es-EC" sz="1800" dirty="0" smtClean="0"/>
              <a:t>	</a:t>
            </a:r>
            <a:r>
              <a:rPr lang="es-EC" sz="1800" i="1" dirty="0" smtClean="0"/>
              <a:t>Alimentación por barras metálicas.- </a:t>
            </a:r>
            <a:r>
              <a:rPr lang="es-EC" sz="1800" dirty="0" smtClean="0"/>
              <a:t>En este tipo de alimentación se produce sedimentaciones en la base de la tolva ya que las barras son equidistantes y dejan espacios libres.</a:t>
            </a:r>
          </a:p>
          <a:p>
            <a:pPr algn="just">
              <a:buNone/>
            </a:pPr>
            <a:r>
              <a:rPr lang="es-EC" sz="1800" dirty="0" smtClean="0"/>
              <a:t>	</a:t>
            </a:r>
            <a:r>
              <a:rPr lang="es-EC" sz="1800" i="1" dirty="0" smtClean="0"/>
              <a:t>Alimentación por banda transportadora.- </a:t>
            </a:r>
            <a:r>
              <a:rPr lang="es-EC" sz="1800" dirty="0" smtClean="0"/>
              <a:t>Con una banda transportadora se limita el tiempo de vida del sistema de alimentación ya que aun siendo anticorrosiva se tendrá que cambiar en un determinado tiempo.</a:t>
            </a:r>
          </a:p>
          <a:p>
            <a:pPr>
              <a:buNone/>
            </a:pPr>
            <a:endParaRPr lang="es-EC" dirty="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525963"/>
          </a:xfrm>
        </p:spPr>
        <p:txBody>
          <a:bodyPr>
            <a:noAutofit/>
          </a:bodyPr>
          <a:lstStyle/>
          <a:p>
            <a:pPr marL="342900" lvl="2" indent="-342900">
              <a:buNone/>
            </a:pPr>
            <a:r>
              <a:rPr lang="es-EC" sz="1800" b="1" dirty="0" smtClean="0"/>
              <a:t>SELECCIÓN DEL PROCESO DE ABONADO</a:t>
            </a:r>
          </a:p>
          <a:p>
            <a:r>
              <a:rPr lang="es-EC" sz="1800" dirty="0" smtClean="0"/>
              <a:t>Como ya se ha determinado las ventajas y desventajas de cada proceso de abonado, se podrá llegar a la mejor alternativa para el presente proyecto.</a:t>
            </a:r>
          </a:p>
          <a:p>
            <a:pPr algn="ctr">
              <a:buNone/>
            </a:pPr>
            <a:r>
              <a:rPr lang="es-EC" sz="1800" dirty="0" smtClean="0"/>
              <a:t>Matriz de selección del sistema de distribución.</a:t>
            </a:r>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just">
              <a:buNone/>
            </a:pPr>
            <a:r>
              <a:rPr lang="es-EC" sz="1800" dirty="0" smtClean="0"/>
              <a:t>	Tomando en cuenta los parámetros como costos, facilidad de operación y mantenimiento, distribución del abono y el área cubierta de trabajo, se ha llegado a elegir la alternativa del sistema de distribución más favorable para el proyecto de la abonadora</a:t>
            </a:r>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50177" name="Picture 1"/>
          <p:cNvPicPr>
            <a:picLocks noChangeAspect="1" noChangeArrowheads="1"/>
          </p:cNvPicPr>
          <p:nvPr/>
        </p:nvPicPr>
        <p:blipFill>
          <a:blip r:embed="rId2" cstate="print"/>
          <a:srcRect l="28641" t="48780" r="25000" b="27595"/>
          <a:stretch>
            <a:fillRect/>
          </a:stretch>
        </p:blipFill>
        <p:spPr bwMode="auto">
          <a:xfrm>
            <a:off x="1043608" y="2204864"/>
            <a:ext cx="7234713"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lstStyle/>
          <a:p>
            <a:pPr algn="ctr">
              <a:buNone/>
            </a:pPr>
            <a:r>
              <a:rPr lang="es-EC" sz="1800" dirty="0" smtClean="0"/>
              <a:t>Matriz de selección del sistema de alimentación.</a:t>
            </a:r>
            <a:endParaRPr lang="es-EC"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ctr">
              <a:buNone/>
            </a:pPr>
            <a:endParaRPr lang="es-EC" sz="1800" dirty="0" smtClean="0"/>
          </a:p>
          <a:p>
            <a:pPr algn="just">
              <a:buNone/>
            </a:pPr>
            <a:r>
              <a:rPr lang="es-EC" sz="1800" dirty="0" smtClean="0"/>
              <a:t>	Tomando en cuenta los parámetros como costos, facilidad de operación y mantenimiento, capacidad de carga y la continuidad de alimentación, se ha llegado a elegir la alternativa del sistema de alimentación más favorable para el proyecto de la abonadora.</a:t>
            </a:r>
          </a:p>
          <a:p>
            <a:pPr algn="ctr">
              <a:buNone/>
            </a:pPr>
            <a:endParaRPr lang="es-EC" sz="1800" dirty="0" smtClean="0"/>
          </a:p>
        </p:txBody>
      </p:sp>
      <p:sp>
        <p:nvSpPr>
          <p:cNvPr id="4"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pic>
        <p:nvPicPr>
          <p:cNvPr id="53250" name="Picture 2"/>
          <p:cNvPicPr>
            <a:picLocks noChangeAspect="1" noChangeArrowheads="1"/>
          </p:cNvPicPr>
          <p:nvPr/>
        </p:nvPicPr>
        <p:blipFill>
          <a:blip r:embed="rId2" cstate="print"/>
          <a:srcRect l="28641" t="48780" r="25000" b="25705"/>
          <a:stretch>
            <a:fillRect/>
          </a:stretch>
        </p:blipFill>
        <p:spPr bwMode="auto">
          <a:xfrm>
            <a:off x="1115616" y="1484784"/>
            <a:ext cx="7326822"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196"/>
            <a:ext cx="8229600" cy="617492"/>
          </a:xfrm>
        </p:spPr>
        <p:txBody>
          <a:bodyPr anchor="t">
            <a:normAutofit fontScale="90000"/>
          </a:bodyPr>
          <a:lstStyle/>
          <a:p>
            <a:r>
              <a:rPr lang="es-ES" sz="3200" dirty="0" smtClean="0"/>
              <a:t>DISEÑO DE LA MAQUINA DISTRIBUIDORA DE ABONO</a:t>
            </a:r>
            <a:endParaRPr lang="es-ES" sz="3200" dirty="0"/>
          </a:p>
        </p:txBody>
      </p:sp>
      <p:sp>
        <p:nvSpPr>
          <p:cNvPr id="3" name="2 Marcador de contenido"/>
          <p:cNvSpPr>
            <a:spLocks noGrp="1"/>
          </p:cNvSpPr>
          <p:nvPr>
            <p:ph idx="1"/>
          </p:nvPr>
        </p:nvSpPr>
        <p:spPr>
          <a:xfrm>
            <a:off x="457200" y="836712"/>
            <a:ext cx="8229600" cy="5616624"/>
          </a:xfrm>
        </p:spPr>
        <p:txBody>
          <a:bodyPr>
            <a:normAutofit lnSpcReduction="10000"/>
          </a:bodyPr>
          <a:lstStyle/>
          <a:p>
            <a:pPr marL="0" indent="0">
              <a:buNone/>
            </a:pPr>
            <a:r>
              <a:rPr lang="es-EC" sz="1800" b="1" dirty="0"/>
              <a:t>PARÁMETROS DE </a:t>
            </a:r>
            <a:r>
              <a:rPr lang="es-EC" sz="1800" b="1" dirty="0" smtClean="0"/>
              <a:t>OPERACIÓN</a:t>
            </a:r>
            <a:endParaRPr lang="es-ES" sz="1800" b="1" dirty="0"/>
          </a:p>
          <a:p>
            <a:pPr marL="0" indent="0" algn="just">
              <a:buNone/>
            </a:pPr>
            <a:r>
              <a:rPr lang="es-EC" sz="1800" dirty="0"/>
              <a:t>En el presente numeral se describirán los parámetros de operación, los cuales determinaran el correcto funcionamiento de los elementos así como también una eficiencia mecánica óptima para la distribución de abono</a:t>
            </a:r>
            <a:r>
              <a:rPr lang="es-EC" sz="1800" dirty="0" smtClean="0"/>
              <a:t>.</a:t>
            </a:r>
          </a:p>
          <a:p>
            <a:pPr marL="0" indent="0">
              <a:buNone/>
            </a:pPr>
            <a:endParaRPr lang="es-EC" sz="1800" dirty="0" smtClean="0"/>
          </a:p>
          <a:p>
            <a:pPr>
              <a:buFont typeface="+mj-lt"/>
              <a:buAutoNum type="arabicPeriod"/>
            </a:pPr>
            <a:r>
              <a:rPr lang="es-EC" sz="1800" dirty="0" smtClean="0"/>
              <a:t>VELOCIDAD </a:t>
            </a:r>
            <a:r>
              <a:rPr lang="es-EC" sz="1800" dirty="0"/>
              <a:t>DE AVANCE DEL VEHICULO DE </a:t>
            </a:r>
            <a:r>
              <a:rPr lang="es-EC" sz="1800" dirty="0" smtClean="0"/>
              <a:t>ARRASTRE</a:t>
            </a:r>
          </a:p>
          <a:p>
            <a:pPr marL="0" indent="0" algn="just">
              <a:buNone/>
            </a:pPr>
            <a:r>
              <a:rPr lang="es-EC" sz="1800" dirty="0"/>
              <a:t>	</a:t>
            </a:r>
            <a:r>
              <a:rPr lang="es-EC" sz="1800" dirty="0" smtClean="0"/>
              <a:t>En </a:t>
            </a:r>
            <a:r>
              <a:rPr lang="es-EC" sz="1800" dirty="0"/>
              <a:t>pruebas de campo realizadas al tractor de la hacienda beneficiada cuyo </a:t>
            </a:r>
            <a:r>
              <a:rPr lang="es-EC" sz="1800" dirty="0" smtClean="0"/>
              <a:t>	modelo </a:t>
            </a:r>
            <a:r>
              <a:rPr lang="es-EC" sz="1800" dirty="0"/>
              <a:t>es CASE I.H CX 100, la velocidad máxima del tractor es de 25 Km/h. y </a:t>
            </a:r>
            <a:r>
              <a:rPr lang="es-EC" sz="1800" dirty="0" smtClean="0"/>
              <a:t>	la </a:t>
            </a:r>
            <a:r>
              <a:rPr lang="es-EC" sz="1800" dirty="0"/>
              <a:t>velocidad promedio al momento de trabajar el terreno de sembrado es de </a:t>
            </a:r>
            <a:r>
              <a:rPr lang="es-EC" sz="1800" dirty="0" smtClean="0"/>
              <a:t>	6 </a:t>
            </a:r>
            <a:r>
              <a:rPr lang="es-EC" sz="1800" dirty="0"/>
              <a:t>Km/h. </a:t>
            </a:r>
            <a:endParaRPr lang="es-EC" sz="1800" dirty="0" smtClean="0"/>
          </a:p>
          <a:p>
            <a:pPr>
              <a:buAutoNum type="arabicPeriod" startAt="2"/>
            </a:pPr>
            <a:r>
              <a:rPr lang="es-EC" sz="1800" dirty="0" smtClean="0"/>
              <a:t>VELOCIDAD </a:t>
            </a:r>
            <a:r>
              <a:rPr lang="es-EC" sz="1800" dirty="0"/>
              <a:t>DE GIRO DEL </a:t>
            </a:r>
            <a:r>
              <a:rPr lang="es-EC" sz="1800" dirty="0" smtClean="0"/>
              <a:t>DOSIFICADOR</a:t>
            </a:r>
          </a:p>
          <a:p>
            <a:pPr marL="0" indent="0" algn="just">
              <a:buNone/>
            </a:pPr>
            <a:r>
              <a:rPr lang="es-EC" sz="1800" dirty="0" smtClean="0"/>
              <a:t>	La </a:t>
            </a:r>
            <a:r>
              <a:rPr lang="es-EC" sz="1800" dirty="0"/>
              <a:t>velocidad de giro de los dosificadores fue investigada en la compañía </a:t>
            </a:r>
            <a:r>
              <a:rPr lang="es-EC" sz="1800" dirty="0" smtClean="0"/>
              <a:t>	INDUSTRIAS </a:t>
            </a:r>
            <a:r>
              <a:rPr lang="es-EC" sz="1800" dirty="0"/>
              <a:t>ALES C.A. gracias a que son representantes exclusivos de CASE </a:t>
            </a:r>
            <a:r>
              <a:rPr lang="es-EC" sz="1800" dirty="0" smtClean="0"/>
              <a:t>	IH </a:t>
            </a:r>
            <a:r>
              <a:rPr lang="es-EC" sz="1800" dirty="0"/>
              <a:t>en </a:t>
            </a:r>
            <a:r>
              <a:rPr lang="es-EC" sz="1800" dirty="0" smtClean="0"/>
              <a:t>Ecuador </a:t>
            </a:r>
            <a:r>
              <a:rPr lang="es-EC" sz="1800" dirty="0"/>
              <a:t>y a su vez importan equipos y herramientas para esta clase de </a:t>
            </a:r>
            <a:r>
              <a:rPr lang="es-EC" sz="1800" dirty="0" smtClean="0"/>
              <a:t>	tractores agrícolas</a:t>
            </a:r>
            <a:r>
              <a:rPr lang="es-EC" sz="1800" dirty="0"/>
              <a:t>. Así mismo importan desde el Brasil abonadoras de </a:t>
            </a:r>
            <a:r>
              <a:rPr lang="es-EC" sz="1800" dirty="0" smtClean="0"/>
              <a:t>	abono </a:t>
            </a:r>
            <a:r>
              <a:rPr lang="es-EC" sz="1800" dirty="0"/>
              <a:t>orgánico </a:t>
            </a:r>
            <a:r>
              <a:rPr lang="es-EC" sz="1800" dirty="0" smtClean="0"/>
              <a:t>sólido</a:t>
            </a:r>
            <a:r>
              <a:rPr lang="es-EC" sz="1800" dirty="0"/>
              <a:t>.</a:t>
            </a:r>
            <a:endParaRPr lang="es-ES" sz="1800" dirty="0"/>
          </a:p>
          <a:p>
            <a:pPr marL="0" indent="0" algn="just">
              <a:buNone/>
            </a:pPr>
            <a:r>
              <a:rPr lang="es-EC" sz="1800" dirty="0" smtClean="0"/>
              <a:t>	Esta </a:t>
            </a:r>
            <a:r>
              <a:rPr lang="es-EC" sz="1800" dirty="0"/>
              <a:t>empresa nos ha facilitado documentos y manuales con características </a:t>
            </a:r>
            <a:r>
              <a:rPr lang="es-EC" sz="1800" dirty="0" smtClean="0"/>
              <a:t>	de </a:t>
            </a:r>
            <a:r>
              <a:rPr lang="es-EC" sz="1800" dirty="0"/>
              <a:t>las </a:t>
            </a:r>
            <a:r>
              <a:rPr lang="es-EC" sz="1800" dirty="0" smtClean="0"/>
              <a:t>abonadoras </a:t>
            </a:r>
            <a:r>
              <a:rPr lang="es-EC" sz="1800" dirty="0"/>
              <a:t>así pudiendo obtener datos importantes sobre las </a:t>
            </a:r>
            <a:r>
              <a:rPr lang="es-EC" sz="1800" dirty="0" smtClean="0"/>
              <a:t>	velocidades </a:t>
            </a:r>
            <a:r>
              <a:rPr lang="es-EC" sz="1800" dirty="0"/>
              <a:t>de </a:t>
            </a:r>
            <a:r>
              <a:rPr lang="es-EC" sz="1800" dirty="0" smtClean="0"/>
              <a:t>giro </a:t>
            </a:r>
            <a:r>
              <a:rPr lang="es-EC" sz="1800" dirty="0"/>
              <a:t>de los dosificadores que oscilan entre los 828 – 900rpm.</a:t>
            </a:r>
            <a:endParaRPr lang="es-ES" sz="1800" dirty="0"/>
          </a:p>
          <a:p>
            <a:pPr marL="0" indent="0">
              <a:buNone/>
            </a:pPr>
            <a:endParaRPr lang="es-EC" sz="1800" dirty="0" smtClean="0"/>
          </a:p>
          <a:p>
            <a:pPr marL="0" indent="0">
              <a:buNone/>
            </a:pPr>
            <a:endParaRPr lang="es-ES" sz="1800" dirty="0"/>
          </a:p>
          <a:p>
            <a:pPr>
              <a:buFont typeface="+mj-lt"/>
              <a:buAutoNum type="arabicPeriod"/>
            </a:pPr>
            <a:endParaRPr lang="es-EC" sz="1800" dirty="0" smtClean="0"/>
          </a:p>
          <a:p>
            <a:pPr marL="0" indent="0">
              <a:buNone/>
            </a:pPr>
            <a:endParaRPr lang="es-EC" sz="1800" dirty="0" smtClean="0"/>
          </a:p>
          <a:p>
            <a:pPr marL="0" indent="0">
              <a:buNone/>
            </a:pPr>
            <a:endParaRPr lang="es-EC" sz="1800" dirty="0" smtClean="0"/>
          </a:p>
          <a:p>
            <a:pPr marL="0" indent="0">
              <a:buNone/>
            </a:pPr>
            <a:endParaRPr lang="es-EC" sz="1800" dirty="0"/>
          </a:p>
          <a:p>
            <a:pPr marL="0" indent="0">
              <a:buNone/>
            </a:pPr>
            <a:endParaRPr lang="es-EC" sz="1800" dirty="0" smtClean="0"/>
          </a:p>
          <a:p>
            <a:pPr>
              <a:buFont typeface="+mj-lt"/>
              <a:buAutoNum type="arabicPeriod"/>
            </a:pPr>
            <a:endParaRPr lang="es-EC" sz="1800" dirty="0"/>
          </a:p>
          <a:p>
            <a:pPr>
              <a:buFont typeface="+mj-lt"/>
              <a:buAutoNum type="arabicPeriod"/>
            </a:pPr>
            <a:endParaRPr lang="es-ES" sz="1800" dirty="0"/>
          </a:p>
          <a:p>
            <a:endParaRPr lang="es-ES_tradnl" dirty="0"/>
          </a:p>
        </p:txBody>
      </p:sp>
    </p:spTree>
    <p:extLst>
      <p:ext uri="{BB962C8B-B14F-4D97-AF65-F5344CB8AC3E}">
        <p14:creationId xmlns:p14="http://schemas.microsoft.com/office/powerpoint/2010/main" val="2517567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3196"/>
            <a:ext cx="8229600" cy="617492"/>
          </a:xfrm>
        </p:spPr>
        <p:txBody>
          <a:bodyPr anchor="t">
            <a:normAutofit fontScale="90000"/>
          </a:bodyPr>
          <a:lstStyle/>
          <a:p>
            <a:r>
              <a:rPr lang="es-ES" sz="3200" dirty="0" smtClean="0"/>
              <a:t>DISEÑO DE LA MAQUINA DISTRIBUIDORA DE ABONO</a:t>
            </a:r>
            <a:endParaRPr lang="es-ES" sz="3200" dirty="0"/>
          </a:p>
        </p:txBody>
      </p:sp>
      <p:sp>
        <p:nvSpPr>
          <p:cNvPr id="3" name="2 Marcador de contenido"/>
          <p:cNvSpPr>
            <a:spLocks noGrp="1"/>
          </p:cNvSpPr>
          <p:nvPr>
            <p:ph idx="1"/>
          </p:nvPr>
        </p:nvSpPr>
        <p:spPr>
          <a:xfrm>
            <a:off x="457200" y="764704"/>
            <a:ext cx="8229600" cy="5361459"/>
          </a:xfrm>
        </p:spPr>
        <p:txBody>
          <a:bodyPr/>
          <a:lstStyle/>
          <a:p>
            <a:pPr marL="0" indent="0">
              <a:buNone/>
            </a:pPr>
            <a:r>
              <a:rPr lang="es-EC" sz="1800" dirty="0" smtClean="0"/>
              <a:t>3.    CAPACIDAD </a:t>
            </a:r>
            <a:r>
              <a:rPr lang="es-EC" sz="1800" dirty="0"/>
              <a:t>DE LA TOLVA</a:t>
            </a:r>
            <a:endParaRPr lang="es-ES" sz="1800" dirty="0"/>
          </a:p>
          <a:p>
            <a:pPr marL="0" indent="0" algn="just">
              <a:buNone/>
            </a:pPr>
            <a:r>
              <a:rPr lang="es-EC" sz="1800" dirty="0" smtClean="0"/>
              <a:t>	La </a:t>
            </a:r>
            <a:r>
              <a:rPr lang="es-EC" sz="1800" dirty="0"/>
              <a:t>tolva deberá ser capaz de resistir 1,4 toneladas de carga, ya que el </a:t>
            </a:r>
            <a:r>
              <a:rPr lang="es-EC" sz="1800" dirty="0" smtClean="0"/>
              <a:t>	requerimiento </a:t>
            </a:r>
            <a:r>
              <a:rPr lang="es-EC" sz="1800" dirty="0"/>
              <a:t>inicial de los auspiciantes fue que la maquina distribuya 30 </a:t>
            </a:r>
            <a:r>
              <a:rPr lang="es-EC" sz="1800" dirty="0" smtClean="0"/>
              <a:t>	quintales </a:t>
            </a:r>
            <a:r>
              <a:rPr lang="es-EC" sz="1800" dirty="0"/>
              <a:t>de abono orgánico sólido lo que nos da un aproximado de 1400 </a:t>
            </a:r>
            <a:r>
              <a:rPr lang="es-EC" sz="1800" dirty="0" smtClean="0"/>
              <a:t>	Kg.</a:t>
            </a:r>
          </a:p>
          <a:p>
            <a:pPr marL="0" indent="0">
              <a:buNone/>
            </a:pPr>
            <a:endParaRPr lang="es-ES" sz="1800" dirty="0"/>
          </a:p>
        </p:txBody>
      </p:sp>
    </p:spTree>
    <p:extLst>
      <p:ext uri="{BB962C8B-B14F-4D97-AF65-F5344CB8AC3E}">
        <p14:creationId xmlns:p14="http://schemas.microsoft.com/office/powerpoint/2010/main" val="2458898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95536" y="3196"/>
            <a:ext cx="8229600" cy="617492"/>
          </a:xfrm>
        </p:spPr>
        <p:txBody>
          <a:bodyPr anchor="t">
            <a:normAutofit fontScale="90000"/>
          </a:bodyPr>
          <a:lstStyle/>
          <a:p>
            <a:r>
              <a:rPr lang="es-ES" sz="3200" dirty="0" smtClean="0"/>
              <a:t>DISEÑO DE LA MAQUINA DISTRIBUIDORA DE ABONO</a:t>
            </a:r>
            <a:endParaRPr lang="es-ES" sz="3200" dirty="0"/>
          </a:p>
        </p:txBody>
      </p:sp>
      <p:sp>
        <p:nvSpPr>
          <p:cNvPr id="3" name="2 Marcador de contenido"/>
          <p:cNvSpPr>
            <a:spLocks noGrp="1"/>
          </p:cNvSpPr>
          <p:nvPr>
            <p:ph idx="1"/>
          </p:nvPr>
        </p:nvSpPr>
        <p:spPr>
          <a:xfrm>
            <a:off x="457200" y="764704"/>
            <a:ext cx="8229600" cy="5544616"/>
          </a:xfrm>
        </p:spPr>
        <p:txBody>
          <a:bodyPr>
            <a:normAutofit/>
          </a:bodyPr>
          <a:lstStyle/>
          <a:p>
            <a:pPr marL="0" indent="0">
              <a:buNone/>
            </a:pPr>
            <a:r>
              <a:rPr lang="es-EC" sz="1800" b="1" dirty="0" smtClean="0"/>
              <a:t>SELECCIÓN DE ALTERNATIVAS</a:t>
            </a:r>
          </a:p>
          <a:p>
            <a:pPr marL="0" indent="0" algn="ctr">
              <a:buNone/>
            </a:pPr>
            <a:r>
              <a:rPr lang="es-EC" sz="1800" dirty="0" smtClean="0"/>
              <a:t>Matriz de selección de alternativas de abonadoras de discos</a:t>
            </a:r>
            <a:endParaRPr lang="es-EC" sz="1800" dirty="0"/>
          </a:p>
          <a:p>
            <a:pPr marL="0" indent="0">
              <a:buNone/>
            </a:pPr>
            <a:endParaRPr lang="es-EC" sz="2000" dirty="0" smtClean="0"/>
          </a:p>
          <a:p>
            <a:pPr marL="0" indent="0">
              <a:buNone/>
            </a:pPr>
            <a:endParaRPr lang="es-EC" sz="2000" dirty="0"/>
          </a:p>
          <a:p>
            <a:pPr marL="0" indent="0">
              <a:buNone/>
            </a:pPr>
            <a:endParaRPr lang="es-EC" sz="2000" dirty="0" smtClean="0"/>
          </a:p>
          <a:p>
            <a:pPr marL="0" indent="0">
              <a:buNone/>
            </a:pPr>
            <a:endParaRPr lang="es-EC" sz="2000" dirty="0"/>
          </a:p>
          <a:p>
            <a:pPr marL="0" indent="0">
              <a:buNone/>
            </a:pPr>
            <a:endParaRPr lang="es-EC" sz="2000" dirty="0" smtClean="0"/>
          </a:p>
          <a:p>
            <a:pPr marL="0" indent="0">
              <a:buNone/>
            </a:pPr>
            <a:endParaRPr lang="es-EC" sz="2000" dirty="0"/>
          </a:p>
          <a:p>
            <a:pPr marL="0" indent="0">
              <a:buNone/>
            </a:pPr>
            <a:endParaRPr lang="es-EC" sz="2000" dirty="0" smtClean="0"/>
          </a:p>
          <a:p>
            <a:pPr marL="0" indent="0">
              <a:buNone/>
            </a:pPr>
            <a:endParaRPr lang="es-EC" sz="2000" dirty="0"/>
          </a:p>
          <a:p>
            <a:pPr marL="0" indent="0">
              <a:buNone/>
            </a:pPr>
            <a:endParaRPr lang="es-EC" sz="2000" dirty="0" smtClean="0"/>
          </a:p>
          <a:p>
            <a:pPr marL="0" indent="0" algn="just">
              <a:buNone/>
            </a:pPr>
            <a:r>
              <a:rPr lang="es-EC" sz="1800" dirty="0" smtClean="0"/>
              <a:t>Como </a:t>
            </a:r>
            <a:r>
              <a:rPr lang="es-EC" sz="1800" dirty="0"/>
              <a:t>podemos observar en la matriz de decisiones la mejor alternativa es diseñar la máquina abonadora impulsada por la toma de fuerzas del tractor agrícola.</a:t>
            </a:r>
            <a:endParaRPr lang="es-ES" sz="1800" dirty="0"/>
          </a:p>
          <a:p>
            <a:pPr marL="0" indent="0">
              <a:buNone/>
            </a:pPr>
            <a:endParaRPr lang="es-ES_tradnl" sz="2000" dirty="0"/>
          </a:p>
        </p:txBody>
      </p:sp>
      <p:pic>
        <p:nvPicPr>
          <p:cNvPr id="13313" name="Picture 1"/>
          <p:cNvPicPr>
            <a:picLocks noChangeAspect="1" noChangeArrowheads="1"/>
          </p:cNvPicPr>
          <p:nvPr/>
        </p:nvPicPr>
        <p:blipFill>
          <a:blip r:embed="rId2" cstate="print"/>
          <a:srcRect l="28641" t="30825" r="26472" b="39880"/>
          <a:stretch>
            <a:fillRect/>
          </a:stretch>
        </p:blipFill>
        <p:spPr bwMode="auto">
          <a:xfrm>
            <a:off x="1155104" y="1412776"/>
            <a:ext cx="7061430" cy="2880320"/>
          </a:xfrm>
          <a:prstGeom prst="rect">
            <a:avLst/>
          </a:prstGeom>
          <a:noFill/>
          <a:ln w="9525">
            <a:noFill/>
            <a:miter lim="800000"/>
            <a:headEnd/>
            <a:tailEnd/>
          </a:ln>
        </p:spPr>
      </p:pic>
    </p:spTree>
    <p:extLst>
      <p:ext uri="{BB962C8B-B14F-4D97-AF65-F5344CB8AC3E}">
        <p14:creationId xmlns:p14="http://schemas.microsoft.com/office/powerpoint/2010/main" val="3830582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06090"/>
          </a:xfrm>
        </p:spPr>
        <p:txBody>
          <a:bodyPr>
            <a:normAutofit/>
          </a:bodyPr>
          <a:lstStyle/>
          <a:p>
            <a:r>
              <a:rPr lang="es-EC" sz="2900" dirty="0" smtClean="0"/>
              <a:t>RESUMEN</a:t>
            </a:r>
            <a:endParaRPr lang="es-EC" sz="2900" dirty="0"/>
          </a:p>
        </p:txBody>
      </p:sp>
      <p:sp>
        <p:nvSpPr>
          <p:cNvPr id="3" name="2 Marcador de contenido"/>
          <p:cNvSpPr>
            <a:spLocks noGrp="1"/>
          </p:cNvSpPr>
          <p:nvPr>
            <p:ph idx="1"/>
          </p:nvPr>
        </p:nvSpPr>
        <p:spPr>
          <a:xfrm>
            <a:off x="467544" y="1052736"/>
            <a:ext cx="8229600" cy="4525963"/>
          </a:xfrm>
        </p:spPr>
        <p:txBody>
          <a:bodyPr>
            <a:noAutofit/>
          </a:bodyPr>
          <a:lstStyle/>
          <a:p>
            <a:pPr algn="just"/>
            <a:r>
              <a:rPr lang="es-EC" sz="1800" dirty="0" smtClean="0"/>
              <a:t>Para el diseño de la máquina se tuvo que requerir el estudio de maquinas similares usadas en el medio actual, con el fin de encontrar el modelo adecuado y a su vez mejorarlo. Siendo así que funcione con las características deseadas de carga la cual es de 1,4 TON.</a:t>
            </a:r>
          </a:p>
          <a:p>
            <a:pPr algn="just">
              <a:buNone/>
            </a:pPr>
            <a:endParaRPr lang="es-EC" sz="1800" dirty="0" smtClean="0"/>
          </a:p>
          <a:p>
            <a:pPr algn="just"/>
            <a:r>
              <a:rPr lang="es-EC" sz="1800" dirty="0" smtClean="0"/>
              <a:t>Una vez obtenida toda la información se procedió al diseño de los elementos, siguiendo conceptos y recomendaciones ingenieriles; este paso fue sucedido por la construcción, montaje y puesta en operación de la maquina abonadora</a:t>
            </a:r>
          </a:p>
          <a:p>
            <a:pPr algn="just">
              <a:buNone/>
            </a:pPr>
            <a:endParaRPr lang="es-EC" sz="1800" dirty="0" smtClean="0"/>
          </a:p>
          <a:p>
            <a:pPr algn="just"/>
            <a:r>
              <a:rPr lang="es-EC" sz="1800" dirty="0" smtClean="0"/>
              <a:t>El presente proyecto fue desarrollado por dos estudiantes de la Carrera de Ingeniería Mecánica, como un requisito para la obtención del Título de Ingeniero Mecánico</a:t>
            </a:r>
            <a:endParaRPr lang="es-EC"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634082"/>
          </a:xfrm>
        </p:spPr>
        <p:txBody>
          <a:bodyPr anchor="t">
            <a:normAutofit/>
          </a:bodyPr>
          <a:lstStyle/>
          <a:p>
            <a:r>
              <a:rPr lang="es-EC" sz="3200" dirty="0"/>
              <a:t>DISEÑO DE LOS ELEMENTOS</a:t>
            </a:r>
            <a:endParaRPr lang="es-ES_tradnl" sz="3200"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980728"/>
            <a:ext cx="4672739" cy="4320133"/>
          </a:xfrm>
          <a:prstGeom prst="rect">
            <a:avLst/>
          </a:prstGeom>
          <a:noFill/>
          <a:ln>
            <a:noFill/>
          </a:ln>
        </p:spPr>
      </p:pic>
      <p:sp>
        <p:nvSpPr>
          <p:cNvPr id="5" name="4 Rectángulo"/>
          <p:cNvSpPr/>
          <p:nvPr/>
        </p:nvSpPr>
        <p:spPr>
          <a:xfrm>
            <a:off x="2767820" y="5301208"/>
            <a:ext cx="3608360" cy="369332"/>
          </a:xfrm>
          <a:prstGeom prst="rect">
            <a:avLst/>
          </a:prstGeom>
        </p:spPr>
        <p:txBody>
          <a:bodyPr wrap="none">
            <a:spAutoFit/>
          </a:bodyPr>
          <a:lstStyle/>
          <a:p>
            <a:r>
              <a:rPr lang="es-EC" dirty="0"/>
              <a:t>Diagrama cinemático de la máquina</a:t>
            </a:r>
            <a:endParaRPr lang="es-ES_tradnl" dirty="0"/>
          </a:p>
        </p:txBody>
      </p:sp>
    </p:spTree>
    <p:extLst>
      <p:ext uri="{BB962C8B-B14F-4D97-AF65-F5344CB8AC3E}">
        <p14:creationId xmlns:p14="http://schemas.microsoft.com/office/powerpoint/2010/main" val="3094668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5536" y="0"/>
            <a:ext cx="8229600" cy="634082"/>
          </a:xfrm>
        </p:spPr>
        <p:txBody>
          <a:bodyPr anchor="t">
            <a:normAutofit/>
          </a:bodyPr>
          <a:lstStyle/>
          <a:p>
            <a:r>
              <a:rPr lang="es-EC" sz="3200" dirty="0"/>
              <a:t>DISEÑO DE LOS ELEMENTOS</a:t>
            </a:r>
            <a:endParaRPr lang="es-ES_tradnl" sz="3200" dirty="0"/>
          </a:p>
        </p:txBody>
      </p:sp>
      <p:sp>
        <p:nvSpPr>
          <p:cNvPr id="3" name="2 Marcador de contenido"/>
          <p:cNvSpPr>
            <a:spLocks noGrp="1"/>
          </p:cNvSpPr>
          <p:nvPr>
            <p:ph idx="1"/>
          </p:nvPr>
        </p:nvSpPr>
        <p:spPr>
          <a:xfrm>
            <a:off x="457200" y="908720"/>
            <a:ext cx="8229600" cy="5217443"/>
          </a:xfrm>
        </p:spPr>
        <p:txBody>
          <a:bodyPr>
            <a:normAutofit fontScale="70000" lnSpcReduction="20000"/>
          </a:bodyPr>
          <a:lstStyle/>
          <a:p>
            <a:pPr marL="0" indent="0">
              <a:buNone/>
            </a:pPr>
            <a:endParaRPr lang="es-EC" dirty="0" smtClean="0"/>
          </a:p>
          <a:p>
            <a:pPr marL="0" indent="0">
              <a:buNone/>
            </a:pPr>
            <a:r>
              <a:rPr lang="es-EC" dirty="0" smtClean="0"/>
              <a:t>1</a:t>
            </a:r>
            <a:r>
              <a:rPr lang="es-EC" dirty="0"/>
              <a:t>.- Discos dispersores</a:t>
            </a:r>
            <a:endParaRPr lang="es-ES" dirty="0"/>
          </a:p>
          <a:p>
            <a:pPr marL="0" indent="0">
              <a:buNone/>
            </a:pPr>
            <a:r>
              <a:rPr lang="es-EC" dirty="0"/>
              <a:t>2.- Bandas de transmisión de potencia</a:t>
            </a:r>
            <a:endParaRPr lang="es-ES" dirty="0"/>
          </a:p>
          <a:p>
            <a:pPr marL="0" indent="0">
              <a:buNone/>
            </a:pPr>
            <a:r>
              <a:rPr lang="es-EC" dirty="0"/>
              <a:t>3.- Cadena catalinas del eje de poleas al eje principal del cardan</a:t>
            </a:r>
            <a:endParaRPr lang="es-ES" dirty="0"/>
          </a:p>
          <a:p>
            <a:pPr marL="0" indent="0">
              <a:buNone/>
            </a:pPr>
            <a:r>
              <a:rPr lang="es-EC" dirty="0"/>
              <a:t>4.- Estriado de la toma de fuerzas del tractor</a:t>
            </a:r>
            <a:endParaRPr lang="es-ES" dirty="0"/>
          </a:p>
          <a:p>
            <a:pPr marL="0" indent="0">
              <a:buNone/>
            </a:pPr>
            <a:r>
              <a:rPr lang="es-EC" dirty="0"/>
              <a:t>5.- Banda transportadora</a:t>
            </a:r>
            <a:endParaRPr lang="es-ES" dirty="0"/>
          </a:p>
          <a:p>
            <a:pPr marL="0" indent="0">
              <a:buNone/>
            </a:pPr>
            <a:r>
              <a:rPr lang="es-EC" dirty="0"/>
              <a:t>6.- Caja de reducción de velocidad de engranes rector</a:t>
            </a:r>
            <a:endParaRPr lang="es-ES" dirty="0"/>
          </a:p>
          <a:p>
            <a:pPr marL="0" indent="0">
              <a:buNone/>
            </a:pPr>
            <a:r>
              <a:rPr lang="es-EC" dirty="0"/>
              <a:t>7.- </a:t>
            </a:r>
            <a:r>
              <a:rPr lang="es-EC" dirty="0" smtClean="0"/>
              <a:t>Cadena </a:t>
            </a:r>
            <a:r>
              <a:rPr lang="es-EC" dirty="0"/>
              <a:t>catalinas de la caja de engranes rectos a la </a:t>
            </a:r>
            <a:r>
              <a:rPr lang="es-EC" dirty="0" smtClean="0"/>
              <a:t>caja de </a:t>
            </a:r>
            <a:r>
              <a:rPr lang="es-EC" dirty="0"/>
              <a:t>engranes cónicos</a:t>
            </a:r>
            <a:endParaRPr lang="es-ES" dirty="0"/>
          </a:p>
          <a:p>
            <a:pPr marL="0" indent="0">
              <a:buNone/>
            </a:pPr>
            <a:r>
              <a:rPr lang="es-EC" dirty="0"/>
              <a:t>8.- Agitador</a:t>
            </a:r>
            <a:endParaRPr lang="es-ES" dirty="0"/>
          </a:p>
          <a:p>
            <a:pPr marL="0" indent="0">
              <a:buNone/>
            </a:pPr>
            <a:r>
              <a:rPr lang="es-EC" dirty="0"/>
              <a:t>9.- Cadena catalinas del agitador a la caja de engranes cónicos</a:t>
            </a:r>
            <a:endParaRPr lang="es-ES" dirty="0"/>
          </a:p>
          <a:p>
            <a:pPr marL="0" indent="0">
              <a:buNone/>
            </a:pPr>
            <a:r>
              <a:rPr lang="es-EC" dirty="0"/>
              <a:t>10.- Caja reductora de velocidad de engranes cónicos</a:t>
            </a:r>
            <a:endParaRPr lang="es-ES" dirty="0"/>
          </a:p>
          <a:p>
            <a:pPr marL="0" indent="0">
              <a:buNone/>
            </a:pPr>
            <a:r>
              <a:rPr lang="es-EC" dirty="0"/>
              <a:t>11.- Cadena catalinas de la caja de engranes cónicos al eje principal del cardan</a:t>
            </a:r>
            <a:endParaRPr lang="es-ES" dirty="0"/>
          </a:p>
          <a:p>
            <a:endParaRPr lang="es-ES_tradnl" dirty="0"/>
          </a:p>
        </p:txBody>
      </p:sp>
    </p:spTree>
    <p:extLst>
      <p:ext uri="{BB962C8B-B14F-4D97-AF65-F5344CB8AC3E}">
        <p14:creationId xmlns:p14="http://schemas.microsoft.com/office/powerpoint/2010/main" val="697207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a:bodyPr>
          <a:lstStyle/>
          <a:p>
            <a:pPr marL="0" indent="0" algn="just">
              <a:buNone/>
            </a:pPr>
            <a:r>
              <a:rPr lang="es-EC" sz="1800" dirty="0"/>
              <a:t>Como se puede observar en el diagrama cinemático de la maquina existe varios mecanismos los cuales deben ser diseñados, por lo tanto se ha optado por un orden de cálculos de atrás para adelante siendo el siguiente</a:t>
            </a:r>
            <a:r>
              <a:rPr lang="es-EC" sz="1800" dirty="0" smtClean="0"/>
              <a:t>:</a:t>
            </a:r>
          </a:p>
          <a:p>
            <a:pPr marL="0" indent="0" algn="just">
              <a:buNone/>
            </a:pPr>
            <a:endParaRPr lang="es-ES" sz="1800" dirty="0"/>
          </a:p>
          <a:p>
            <a:pPr marL="0" indent="0" algn="just">
              <a:buNone/>
            </a:pPr>
            <a:r>
              <a:rPr lang="es-EC" sz="1800" dirty="0"/>
              <a:t>- Sección </a:t>
            </a:r>
            <a:r>
              <a:rPr lang="es-EC" sz="1800" dirty="0" smtClean="0"/>
              <a:t>1: Diseño </a:t>
            </a:r>
            <a:r>
              <a:rPr lang="es-EC" sz="1800" dirty="0"/>
              <a:t>de los discos dispersores</a:t>
            </a:r>
            <a:endParaRPr lang="es-ES" sz="1800" dirty="0"/>
          </a:p>
          <a:p>
            <a:pPr marL="0" indent="0" algn="just">
              <a:buNone/>
            </a:pPr>
            <a:r>
              <a:rPr lang="es-EC" sz="1800" dirty="0" smtClean="0"/>
              <a:t>	El </a:t>
            </a:r>
            <a:r>
              <a:rPr lang="es-EC" sz="1800" dirty="0"/>
              <a:t>cual comprenderá; potencia requerida en los discos, cálculo de ejes de los </a:t>
            </a:r>
            <a:r>
              <a:rPr lang="es-EC" sz="1800" dirty="0" smtClean="0"/>
              <a:t>	discos </a:t>
            </a:r>
            <a:r>
              <a:rPr lang="es-EC" sz="1800" dirty="0"/>
              <a:t>y rodamientos</a:t>
            </a:r>
            <a:r>
              <a:rPr lang="es-EC" sz="1800" dirty="0" smtClean="0"/>
              <a:t>.</a:t>
            </a:r>
          </a:p>
          <a:p>
            <a:pPr marL="0" indent="0" algn="just">
              <a:buNone/>
            </a:pPr>
            <a:endParaRPr lang="es-ES" sz="1800" dirty="0"/>
          </a:p>
          <a:p>
            <a:pPr marL="0" indent="0" algn="just">
              <a:buNone/>
            </a:pPr>
            <a:r>
              <a:rPr lang="es-EC" sz="1800" dirty="0"/>
              <a:t>- Sección 2, 3 y 4: </a:t>
            </a:r>
            <a:r>
              <a:rPr lang="es-EC" sz="1800" dirty="0" smtClean="0"/>
              <a:t>Diseño </a:t>
            </a:r>
            <a:r>
              <a:rPr lang="es-EC" sz="1800" dirty="0"/>
              <a:t>de la banda de transmisión de potencia y eje de cardan</a:t>
            </a:r>
            <a:endParaRPr lang="es-ES" sz="1800" dirty="0"/>
          </a:p>
          <a:p>
            <a:pPr marL="0" indent="0" algn="just">
              <a:buNone/>
            </a:pPr>
            <a:r>
              <a:rPr lang="es-EC" sz="1800" dirty="0" smtClean="0"/>
              <a:t>	El </a:t>
            </a:r>
            <a:r>
              <a:rPr lang="es-EC" sz="1800" dirty="0"/>
              <a:t>cual comprenderá; calculo de bandas de transmisión planas, calculo de </a:t>
            </a:r>
            <a:r>
              <a:rPr lang="es-EC" sz="1800" dirty="0" smtClean="0"/>
              <a:t>	chavetas </a:t>
            </a:r>
            <a:r>
              <a:rPr lang="es-EC" sz="1800" dirty="0"/>
              <a:t>de poleas, calculo de cadena catalinas entre el eje principal y el eje </a:t>
            </a:r>
            <a:r>
              <a:rPr lang="es-EC" sz="1800" dirty="0" smtClean="0"/>
              <a:t>	de </a:t>
            </a:r>
            <a:r>
              <a:rPr lang="es-EC" sz="1800" dirty="0"/>
              <a:t>poleas, chavetas de catalinas, comprobación del estriado del tractor y </a:t>
            </a:r>
            <a:r>
              <a:rPr lang="es-EC" sz="1800" dirty="0" smtClean="0"/>
              <a:t>	comprobación </a:t>
            </a:r>
            <a:r>
              <a:rPr lang="es-EC" sz="1800" dirty="0"/>
              <a:t>del dado de la cruceta</a:t>
            </a:r>
            <a:r>
              <a:rPr lang="es-EC" sz="1800" dirty="0" smtClean="0"/>
              <a:t>.</a:t>
            </a:r>
          </a:p>
          <a:p>
            <a:pPr marL="0" indent="0" algn="just">
              <a:buNone/>
            </a:pPr>
            <a:endParaRPr lang="es-ES" sz="1800" dirty="0"/>
          </a:p>
          <a:p>
            <a:endParaRPr lang="es-ES_tradnl"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DISEÑO DE LOS ELEMENTOS</a:t>
            </a:r>
            <a:endParaRPr lang="es-ES_tradnl" sz="3200" dirty="0"/>
          </a:p>
        </p:txBody>
      </p:sp>
    </p:spTree>
    <p:extLst>
      <p:ext uri="{BB962C8B-B14F-4D97-AF65-F5344CB8AC3E}">
        <p14:creationId xmlns:p14="http://schemas.microsoft.com/office/powerpoint/2010/main" val="361168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5145435"/>
          </a:xfrm>
        </p:spPr>
        <p:txBody>
          <a:bodyPr>
            <a:normAutofit fontScale="92500"/>
          </a:bodyPr>
          <a:lstStyle/>
          <a:p>
            <a:pPr marL="0" indent="0" algn="just">
              <a:buFontTx/>
              <a:buChar char="-"/>
            </a:pPr>
            <a:r>
              <a:rPr lang="es-EC" sz="1900" dirty="0" smtClean="0"/>
              <a:t>Sección </a:t>
            </a:r>
            <a:r>
              <a:rPr lang="es-EC" sz="1900" dirty="0"/>
              <a:t>5, 6 y 7: </a:t>
            </a:r>
            <a:r>
              <a:rPr lang="es-EC" sz="1900" dirty="0" smtClean="0"/>
              <a:t>Diseño </a:t>
            </a:r>
            <a:r>
              <a:rPr lang="es-EC" sz="1900" dirty="0"/>
              <a:t>de la banda transportadora y la caja reductora de </a:t>
            </a:r>
            <a:r>
              <a:rPr lang="es-EC" sz="1900" dirty="0" smtClean="0"/>
              <a:t>engranes rectos</a:t>
            </a:r>
            <a:endParaRPr lang="es-ES" sz="1900" dirty="0" smtClean="0"/>
          </a:p>
          <a:p>
            <a:pPr marL="0" indent="0" algn="just">
              <a:buNone/>
            </a:pPr>
            <a:r>
              <a:rPr lang="es-ES" sz="1900" dirty="0" smtClean="0"/>
              <a:t>	</a:t>
            </a:r>
            <a:r>
              <a:rPr lang="es-EC" sz="1900" dirty="0" smtClean="0"/>
              <a:t>La </a:t>
            </a:r>
            <a:r>
              <a:rPr lang="es-EC" sz="1900" dirty="0"/>
              <a:t>cual comprenderá; cálculo de la banda transportadora, calculo de </a:t>
            </a:r>
            <a:r>
              <a:rPr lang="es-EC" sz="1900" dirty="0" smtClean="0"/>
              <a:t>	diámetro </a:t>
            </a:r>
            <a:r>
              <a:rPr lang="es-EC" sz="1900" dirty="0"/>
              <a:t>de los rodillos, potencia requerida por la banda </a:t>
            </a:r>
            <a:r>
              <a:rPr lang="es-EC" sz="1900" dirty="0" smtClean="0"/>
              <a:t>	transportadora</a:t>
            </a:r>
            <a:r>
              <a:rPr lang="es-EC" sz="1900" dirty="0"/>
              <a:t>, </a:t>
            </a:r>
            <a:r>
              <a:rPr lang="es-EC" sz="1900" dirty="0" smtClean="0"/>
              <a:t>	cálculo </a:t>
            </a:r>
            <a:r>
              <a:rPr lang="es-EC" sz="1900" dirty="0"/>
              <a:t>de la caja reductora de engranes rectos, </a:t>
            </a:r>
            <a:r>
              <a:rPr lang="es-EC" sz="1900" dirty="0" smtClean="0"/>
              <a:t>	chavetas </a:t>
            </a:r>
            <a:r>
              <a:rPr lang="es-EC" sz="1900" dirty="0"/>
              <a:t>del matrimonio </a:t>
            </a:r>
            <a:r>
              <a:rPr lang="es-EC" sz="1900" dirty="0" smtClean="0"/>
              <a:t>	entre </a:t>
            </a:r>
            <a:r>
              <a:rPr lang="es-EC" sz="1900" dirty="0"/>
              <a:t>eje del rodillo motriz con eje de salida de </a:t>
            </a:r>
            <a:r>
              <a:rPr lang="es-EC" sz="1900" dirty="0" smtClean="0"/>
              <a:t>	la </a:t>
            </a:r>
            <a:r>
              <a:rPr lang="es-EC" sz="1900" dirty="0"/>
              <a:t>caja reductora, cadenas </a:t>
            </a:r>
            <a:r>
              <a:rPr lang="es-EC" sz="1900" dirty="0" smtClean="0"/>
              <a:t>	y </a:t>
            </a:r>
            <a:r>
              <a:rPr lang="es-EC" sz="1900" dirty="0"/>
              <a:t>catalinas entre caja de engranes cónicos y </a:t>
            </a:r>
            <a:r>
              <a:rPr lang="es-EC" sz="1900" dirty="0" smtClean="0"/>
              <a:t>	caja </a:t>
            </a:r>
            <a:r>
              <a:rPr lang="es-EC" sz="1900" dirty="0"/>
              <a:t>de engranes rectos</a:t>
            </a:r>
            <a:r>
              <a:rPr lang="es-EC" sz="1900" dirty="0" smtClean="0"/>
              <a:t>.</a:t>
            </a:r>
          </a:p>
          <a:p>
            <a:pPr marL="0" indent="0" algn="just">
              <a:buNone/>
            </a:pPr>
            <a:endParaRPr lang="es-ES" sz="1900" dirty="0"/>
          </a:p>
          <a:p>
            <a:pPr marL="0" indent="0" algn="just">
              <a:buNone/>
            </a:pPr>
            <a:r>
              <a:rPr lang="es-EC" sz="1900" dirty="0"/>
              <a:t>- Sección 8 y 9: </a:t>
            </a:r>
            <a:r>
              <a:rPr lang="es-EC" sz="1900" dirty="0" smtClean="0"/>
              <a:t>Diseño </a:t>
            </a:r>
            <a:r>
              <a:rPr lang="es-EC" sz="1900" dirty="0"/>
              <a:t>del agitador</a:t>
            </a:r>
            <a:endParaRPr lang="es-ES" sz="1900" dirty="0"/>
          </a:p>
          <a:p>
            <a:pPr marL="0" indent="0" algn="just">
              <a:buNone/>
            </a:pPr>
            <a:r>
              <a:rPr lang="es-EC" sz="1900" dirty="0" smtClean="0"/>
              <a:t>	El </a:t>
            </a:r>
            <a:r>
              <a:rPr lang="es-EC" sz="1900" dirty="0"/>
              <a:t>cual comprenderá; cálculo experimental de la potencia requerida por </a:t>
            </a:r>
            <a:r>
              <a:rPr lang="es-EC" sz="1900" dirty="0" smtClean="0"/>
              <a:t>	el </a:t>
            </a:r>
            <a:r>
              <a:rPr lang="es-EC" sz="1900" dirty="0"/>
              <a:t>agitador, </a:t>
            </a:r>
            <a:r>
              <a:rPr lang="es-EC" sz="1900" dirty="0" smtClean="0"/>
              <a:t>chavetas, </a:t>
            </a:r>
            <a:r>
              <a:rPr lang="es-EC" sz="1900" dirty="0"/>
              <a:t>cadena y catalinas del agitador a la caja </a:t>
            </a:r>
            <a:r>
              <a:rPr lang="es-EC" sz="1900" dirty="0" smtClean="0"/>
              <a:t>de 	reducción </a:t>
            </a:r>
            <a:r>
              <a:rPr lang="es-EC" sz="1900" dirty="0"/>
              <a:t>de engranes cónicos</a:t>
            </a:r>
            <a:r>
              <a:rPr lang="es-EC" sz="1900" dirty="0" smtClean="0"/>
              <a:t>.</a:t>
            </a:r>
          </a:p>
          <a:p>
            <a:pPr marL="0" indent="0" algn="just">
              <a:buNone/>
            </a:pPr>
            <a:endParaRPr lang="es-ES" sz="1900" dirty="0"/>
          </a:p>
          <a:p>
            <a:pPr marL="0" indent="0" algn="just">
              <a:buNone/>
            </a:pPr>
            <a:r>
              <a:rPr lang="es-EC" sz="1900" dirty="0" smtClean="0"/>
              <a:t>- </a:t>
            </a:r>
            <a:r>
              <a:rPr lang="es-EC" sz="1900" dirty="0"/>
              <a:t>Sección 10 y 11: </a:t>
            </a:r>
            <a:r>
              <a:rPr lang="es-EC" sz="1900" dirty="0" smtClean="0"/>
              <a:t>Diseño </a:t>
            </a:r>
            <a:r>
              <a:rPr lang="es-EC" sz="1900" dirty="0"/>
              <a:t>de la caja reductora de engranes </a:t>
            </a:r>
            <a:r>
              <a:rPr lang="es-EC" sz="1900" dirty="0" smtClean="0"/>
              <a:t>cónicos</a:t>
            </a:r>
            <a:endParaRPr lang="es-ES" sz="1900" dirty="0"/>
          </a:p>
          <a:p>
            <a:pPr marL="0" indent="0" algn="just">
              <a:buNone/>
            </a:pPr>
            <a:r>
              <a:rPr lang="es-EC" sz="1900" dirty="0"/>
              <a:t>	</a:t>
            </a:r>
            <a:r>
              <a:rPr lang="es-EC" sz="1900" dirty="0" smtClean="0"/>
              <a:t>El </a:t>
            </a:r>
            <a:r>
              <a:rPr lang="es-EC" sz="1900" dirty="0"/>
              <a:t>cual comprenderá; cálculo de la caja reductora de velocidad de </a:t>
            </a:r>
            <a:r>
              <a:rPr lang="es-EC" sz="1900" dirty="0" smtClean="0"/>
              <a:t>	engranes </a:t>
            </a:r>
            <a:r>
              <a:rPr lang="es-EC" sz="1900" dirty="0"/>
              <a:t>cónicos, chavetas de engranes, rodamientos, </a:t>
            </a:r>
            <a:r>
              <a:rPr lang="es-EC" sz="1900" dirty="0" smtClean="0"/>
              <a:t>chavetas, cadena </a:t>
            </a:r>
            <a:r>
              <a:rPr lang="es-EC" sz="1900" dirty="0"/>
              <a:t>y </a:t>
            </a:r>
            <a:r>
              <a:rPr lang="es-EC" sz="1900" dirty="0" smtClean="0"/>
              <a:t>	catalina </a:t>
            </a:r>
            <a:r>
              <a:rPr lang="es-EC" sz="1900" dirty="0"/>
              <a:t>de la caja de engranes cónicos a el eje </a:t>
            </a:r>
            <a:r>
              <a:rPr lang="es-EC" sz="1900" dirty="0" smtClean="0"/>
              <a:t>principal </a:t>
            </a:r>
            <a:r>
              <a:rPr lang="es-EC" sz="1900" dirty="0"/>
              <a:t>del cardan.</a:t>
            </a:r>
            <a:endParaRPr lang="es-ES" sz="1900" dirty="0"/>
          </a:p>
          <a:p>
            <a:endParaRPr lang="es-ES_tradnl"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DISEÑO DE LOS ELEMENTOS</a:t>
            </a:r>
            <a:endParaRPr lang="es-ES_tradnl" sz="3200" dirty="0"/>
          </a:p>
        </p:txBody>
      </p:sp>
    </p:spTree>
    <p:extLst>
      <p:ext uri="{BB962C8B-B14F-4D97-AF65-F5344CB8AC3E}">
        <p14:creationId xmlns:p14="http://schemas.microsoft.com/office/powerpoint/2010/main" val="728318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5361459"/>
          </a:xfrm>
        </p:spPr>
        <p:txBody>
          <a:bodyPr/>
          <a:lstStyle/>
          <a:p>
            <a:pPr marL="0" indent="0">
              <a:buNone/>
            </a:pPr>
            <a:r>
              <a:rPr lang="es-EC" dirty="0"/>
              <a:t>Diseño de los discos dispersores</a:t>
            </a:r>
            <a:endParaRPr lang="es-E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DISEÑO DE LOS ELEMENTOS</a:t>
            </a:r>
            <a:endParaRPr lang="es-ES_tradnl" sz="3200" dirty="0"/>
          </a:p>
        </p:txBody>
      </p:sp>
      <p:graphicFrame>
        <p:nvGraphicFramePr>
          <p:cNvPr id="5" name="4 Tabla"/>
          <p:cNvGraphicFramePr>
            <a:graphicFrameLocks noGrp="1"/>
          </p:cNvGraphicFramePr>
          <p:nvPr/>
        </p:nvGraphicFramePr>
        <p:xfrm>
          <a:off x="1907704" y="1772816"/>
          <a:ext cx="5760640" cy="3148168"/>
        </p:xfrm>
        <a:graphic>
          <a:graphicData uri="http://schemas.openxmlformats.org/drawingml/2006/table">
            <a:tbl>
              <a:tblPr/>
              <a:tblGrid>
                <a:gridCol w="3714098"/>
                <a:gridCol w="1023271"/>
                <a:gridCol w="1023271"/>
              </a:tblGrid>
              <a:tr h="392044">
                <a:tc gridSpan="3">
                  <a:txBody>
                    <a:bodyPr/>
                    <a:lstStyle/>
                    <a:p>
                      <a:pPr algn="ctr" fontAlgn="b"/>
                      <a:r>
                        <a:rPr lang="es-EC" sz="1600" b="0" i="0" u="none" strike="noStrike" dirty="0">
                          <a:solidFill>
                            <a:srgbClr val="000000"/>
                          </a:solidFill>
                          <a:latin typeface="Calibri"/>
                        </a:rPr>
                        <a:t>Discos dispersores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73375">
                <a:tc>
                  <a:txBody>
                    <a:bodyPr/>
                    <a:lstStyle/>
                    <a:p>
                      <a:pPr algn="l" fontAlgn="b"/>
                      <a:r>
                        <a:rPr lang="es-EC" sz="1600" b="0" i="0" u="none" strike="noStrike" dirty="0">
                          <a:solidFill>
                            <a:srgbClr val="000000"/>
                          </a:solidFill>
                          <a:latin typeface="Calibri"/>
                        </a:rPr>
                        <a:t>Espesor de los discos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600" b="0" i="0" u="none" strike="noStrike" dirty="0">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6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3375">
                <a:tc>
                  <a:txBody>
                    <a:bodyPr/>
                    <a:lstStyle/>
                    <a:p>
                      <a:pPr algn="l" fontAlgn="b"/>
                      <a:r>
                        <a:rPr lang="es-EC" sz="1600" b="0" i="0" u="none" strike="noStrike" dirty="0" smtClean="0">
                          <a:solidFill>
                            <a:srgbClr val="000000"/>
                          </a:solidFill>
                          <a:latin typeface="Calibri"/>
                        </a:rPr>
                        <a:t>Diámetro </a:t>
                      </a:r>
                      <a:r>
                        <a:rPr lang="es-EC" sz="1600" b="0" i="0" u="none" strike="noStrike" dirty="0">
                          <a:solidFill>
                            <a:srgbClr val="000000"/>
                          </a:solidFill>
                          <a:latin typeface="Calibri"/>
                        </a:rPr>
                        <a:t>de los discos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a:solidFill>
                            <a:srgbClr val="000000"/>
                          </a:solidFill>
                          <a:latin typeface="Calibri"/>
                        </a:rPr>
                        <a:t>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3375">
                <a:tc>
                  <a:txBody>
                    <a:bodyPr/>
                    <a:lstStyle/>
                    <a:p>
                      <a:pPr algn="l" fontAlgn="b"/>
                      <a:r>
                        <a:rPr lang="es-EC" sz="1600" b="0" i="0" u="none" strike="noStrike" dirty="0">
                          <a:solidFill>
                            <a:srgbClr val="000000"/>
                          </a:solidFill>
                          <a:latin typeface="Calibri"/>
                        </a:rPr>
                        <a:t>Numero de revoluciones a las que gira el disco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900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rpm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3375">
                <a:tc>
                  <a:txBody>
                    <a:bodyPr/>
                    <a:lstStyle/>
                    <a:p>
                      <a:pPr algn="l" fontAlgn="b"/>
                      <a:r>
                        <a:rPr lang="es-EC" sz="1600" b="0" i="0" u="none" strike="noStrike" dirty="0">
                          <a:solidFill>
                            <a:srgbClr val="000000"/>
                          </a:solidFill>
                          <a:latin typeface="Calibri"/>
                        </a:rPr>
                        <a:t>Potencia requerida por los discos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4,517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hp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3375">
                <a:tc>
                  <a:txBody>
                    <a:bodyPr/>
                    <a:lstStyle/>
                    <a:p>
                      <a:pPr algn="l" fontAlgn="b"/>
                      <a:r>
                        <a:rPr lang="es-EC" sz="1600" b="0" i="0" u="none" strike="noStrike">
                          <a:solidFill>
                            <a:srgbClr val="000000"/>
                          </a:solidFill>
                          <a:latin typeface="Calibri"/>
                        </a:rPr>
                        <a:t>Longitud del eje que soporta los discos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255,8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3375">
                <a:tc>
                  <a:txBody>
                    <a:bodyPr/>
                    <a:lstStyle/>
                    <a:p>
                      <a:pPr algn="l" fontAlgn="b"/>
                      <a:r>
                        <a:rPr lang="es-EC" sz="1600" b="0" i="0" u="none" strike="noStrike">
                          <a:solidFill>
                            <a:srgbClr val="000000"/>
                          </a:solidFill>
                          <a:latin typeface="Calibri"/>
                        </a:rPr>
                        <a:t>Diametro del eje que soporta los discos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92044">
                <a:tc>
                  <a:txBody>
                    <a:bodyPr/>
                    <a:lstStyle/>
                    <a:p>
                      <a:pPr algn="l" fontAlgn="b"/>
                      <a:r>
                        <a:rPr lang="es-EC" sz="1600" b="0" i="0" u="none" strike="noStrike" dirty="0">
                          <a:solidFill>
                            <a:srgbClr val="000000"/>
                          </a:solidFill>
                          <a:latin typeface="Calibri"/>
                        </a:rPr>
                        <a:t>Rodamientos de los discos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latin typeface="Calibri"/>
                        </a:rPr>
                        <a:t>32004X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smtClean="0">
                          <a:solidFill>
                            <a:srgbClr val="000000"/>
                          </a:solidFill>
                          <a:latin typeface="Calibri"/>
                        </a:rPr>
                        <a:t>Cónico</a:t>
                      </a:r>
                      <a:endParaRPr lang="es-EC" sz="16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7525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lstStyle/>
          <a:p>
            <a:pPr marL="0" indent="0">
              <a:buNone/>
            </a:pPr>
            <a:r>
              <a:rPr lang="es-EC" dirty="0"/>
              <a:t>Diseño de la banda de transmisión de potencia y eje de </a:t>
            </a:r>
            <a:r>
              <a:rPr lang="es-EC" dirty="0" smtClean="0"/>
              <a:t>cardan</a:t>
            </a:r>
          </a:p>
          <a:p>
            <a:pPr marL="0" indent="0">
              <a:buNone/>
            </a:pPr>
            <a:endParaRPr lang="es-EC" dirty="0" smtClean="0"/>
          </a:p>
          <a:p>
            <a:pPr marL="0" indent="0">
              <a:buNone/>
            </a:pPr>
            <a:endParaRPr lang="es-EC" dirty="0" smtClean="0"/>
          </a:p>
          <a:p>
            <a:pPr marL="0" indent="0">
              <a:buNone/>
            </a:pPr>
            <a:endParaRPr lang="es-EC" dirty="0"/>
          </a:p>
          <a:p>
            <a:pPr marL="0" indent="0" algn="ctr">
              <a:buNone/>
            </a:pPr>
            <a:endParaRPr lang="es-EC" sz="2000" dirty="0" smtClean="0"/>
          </a:p>
          <a:p>
            <a:pPr marL="0" indent="0" algn="ctr">
              <a:buNone/>
            </a:pPr>
            <a:endParaRPr lang="es-EC" sz="2000" dirty="0" smtClean="0"/>
          </a:p>
          <a:p>
            <a:pPr marL="0" indent="0" algn="ctr">
              <a:buNone/>
            </a:pPr>
            <a:endParaRPr lang="es-EC" sz="2000" dirty="0" smtClean="0"/>
          </a:p>
          <a:p>
            <a:pPr marL="0" indent="0" algn="ctr">
              <a:buNone/>
            </a:pPr>
            <a:endParaRPr lang="es-EC" sz="2000" dirty="0" smtClean="0"/>
          </a:p>
          <a:p>
            <a:pPr marL="0" indent="0" algn="ctr">
              <a:buNone/>
            </a:pPr>
            <a:endParaRPr lang="es-EC" sz="2000" dirty="0" smtClean="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DISEÑO DE LOS ELEMENTOS</a:t>
            </a:r>
            <a:endParaRPr lang="es-ES_tradnl" sz="3200" dirty="0"/>
          </a:p>
        </p:txBody>
      </p:sp>
      <p:graphicFrame>
        <p:nvGraphicFramePr>
          <p:cNvPr id="5" name="4 Tabla"/>
          <p:cNvGraphicFramePr>
            <a:graphicFrameLocks noGrp="1"/>
          </p:cNvGraphicFramePr>
          <p:nvPr/>
        </p:nvGraphicFramePr>
        <p:xfrm>
          <a:off x="323528" y="2204864"/>
          <a:ext cx="4343400" cy="2845510"/>
        </p:xfrm>
        <a:graphic>
          <a:graphicData uri="http://schemas.openxmlformats.org/drawingml/2006/table">
            <a:tbl>
              <a:tblPr/>
              <a:tblGrid>
                <a:gridCol w="2819400"/>
                <a:gridCol w="762000"/>
                <a:gridCol w="762000"/>
              </a:tblGrid>
              <a:tr h="396634">
                <a:tc gridSpan="3">
                  <a:txBody>
                    <a:bodyPr/>
                    <a:lstStyle/>
                    <a:p>
                      <a:pPr algn="ctr" fontAlgn="b"/>
                      <a:r>
                        <a:rPr lang="es-EC" sz="1800" b="0" i="0" u="none" strike="noStrike" dirty="0">
                          <a:solidFill>
                            <a:srgbClr val="000000"/>
                          </a:solidFill>
                          <a:latin typeface="Calibri"/>
                        </a:rPr>
                        <a:t>Bandas de </a:t>
                      </a:r>
                      <a:r>
                        <a:rPr lang="es-EC" sz="1800" b="0" i="0" u="none" strike="noStrike" dirty="0" smtClean="0">
                          <a:solidFill>
                            <a:srgbClr val="000000"/>
                          </a:solidFill>
                          <a:latin typeface="Calibri"/>
                        </a:rPr>
                        <a:t>transmisión </a:t>
                      </a:r>
                      <a:r>
                        <a:rPr lang="es-EC" sz="1800" b="0" i="0" u="none" strike="noStrike" dirty="0">
                          <a:solidFill>
                            <a:srgbClr val="000000"/>
                          </a:solidFill>
                          <a:latin typeface="Calibri"/>
                        </a:rPr>
                        <a:t>de potencia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77747">
                <a:tc>
                  <a:txBody>
                    <a:bodyPr/>
                    <a:lstStyle/>
                    <a:p>
                      <a:pPr algn="ctr" fontAlgn="b"/>
                      <a:r>
                        <a:rPr lang="es-EC" sz="1800" b="0" i="0" u="none" strike="noStrike" dirty="0">
                          <a:solidFill>
                            <a:srgbClr val="000000"/>
                          </a:solidFill>
                          <a:latin typeface="Calibri"/>
                        </a:rPr>
                        <a:t>Potencia a transmitir por las dos bandas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800" b="0" i="0" u="none" strike="noStrike">
                          <a:solidFill>
                            <a:srgbClr val="000000"/>
                          </a:solidFill>
                          <a:latin typeface="Calibri"/>
                        </a:rPr>
                        <a:t>4,517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800" b="0" i="0" u="none" strike="noStrike">
                          <a:solidFill>
                            <a:srgbClr val="000000"/>
                          </a:solidFill>
                          <a:latin typeface="Calibri"/>
                        </a:rPr>
                        <a:t>hp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7747">
                <a:tc>
                  <a:txBody>
                    <a:bodyPr/>
                    <a:lstStyle/>
                    <a:p>
                      <a:pPr algn="ctr" fontAlgn="b"/>
                      <a:r>
                        <a:rPr lang="es-EC" sz="1800" b="0" i="0" u="none" strike="noStrike" dirty="0" smtClean="0">
                          <a:solidFill>
                            <a:srgbClr val="000000"/>
                          </a:solidFill>
                          <a:latin typeface="Calibri"/>
                        </a:rPr>
                        <a:t>Diámetro </a:t>
                      </a:r>
                      <a:r>
                        <a:rPr lang="es-EC" sz="1800" b="0" i="0" u="none" strike="noStrike" dirty="0">
                          <a:solidFill>
                            <a:srgbClr val="000000"/>
                          </a:solidFill>
                          <a:latin typeface="Calibri"/>
                        </a:rPr>
                        <a:t>de la polea conductora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a:solidFill>
                            <a:srgbClr val="000000"/>
                          </a:solidFill>
                          <a:latin typeface="Calibri"/>
                        </a:rPr>
                        <a:t>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7747">
                <a:tc>
                  <a:txBody>
                    <a:bodyPr/>
                    <a:lstStyle/>
                    <a:p>
                      <a:pPr algn="ctr" fontAlgn="b"/>
                      <a:r>
                        <a:rPr lang="es-EC" sz="1800" b="0" i="0" u="none" strike="noStrike" dirty="0" smtClean="0">
                          <a:solidFill>
                            <a:srgbClr val="000000"/>
                          </a:solidFill>
                          <a:latin typeface="Calibri"/>
                        </a:rPr>
                        <a:t>Diámetro </a:t>
                      </a:r>
                      <a:r>
                        <a:rPr lang="es-EC" sz="1800" b="0" i="0" u="none" strike="noStrike" dirty="0">
                          <a:solidFill>
                            <a:srgbClr val="000000"/>
                          </a:solidFill>
                          <a:latin typeface="Calibri"/>
                        </a:rPr>
                        <a:t>de la polea conducida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dirty="0">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a:solidFill>
                            <a:srgbClr val="000000"/>
                          </a:solidFill>
                          <a:latin typeface="Calibri"/>
                        </a:rPr>
                        <a:t>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7747">
                <a:tc>
                  <a:txBody>
                    <a:bodyPr/>
                    <a:lstStyle/>
                    <a:p>
                      <a:pPr algn="ctr" fontAlgn="b"/>
                      <a:r>
                        <a:rPr lang="es-EC" sz="1800" b="0" i="0" u="none" strike="noStrike">
                          <a:solidFill>
                            <a:srgbClr val="000000"/>
                          </a:solidFill>
                          <a:latin typeface="Calibri"/>
                        </a:rPr>
                        <a:t>Distancia entre centros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dirty="0">
                          <a:solidFill>
                            <a:srgbClr val="000000"/>
                          </a:solidFill>
                          <a:latin typeface="Calibri"/>
                        </a:rPr>
                        <a:t>18,761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a:solidFill>
                            <a:srgbClr val="000000"/>
                          </a:solidFill>
                          <a:latin typeface="Calibri"/>
                        </a:rPr>
                        <a:t>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96634">
                <a:tc>
                  <a:txBody>
                    <a:bodyPr/>
                    <a:lstStyle/>
                    <a:p>
                      <a:pPr algn="ctr" fontAlgn="b"/>
                      <a:r>
                        <a:rPr lang="es-EC" sz="1800" b="0" i="0" u="none" strike="noStrike" dirty="0">
                          <a:solidFill>
                            <a:srgbClr val="000000"/>
                          </a:solidFill>
                          <a:latin typeface="Calibri"/>
                        </a:rPr>
                        <a:t>Ancho de banda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4860032" y="2420888"/>
          <a:ext cx="3983360" cy="2153963"/>
        </p:xfrm>
        <a:graphic>
          <a:graphicData uri="http://schemas.openxmlformats.org/drawingml/2006/table">
            <a:tbl>
              <a:tblPr/>
              <a:tblGrid>
                <a:gridCol w="2585690"/>
                <a:gridCol w="698835"/>
                <a:gridCol w="698835"/>
              </a:tblGrid>
              <a:tr h="479468">
                <a:tc gridSpan="2">
                  <a:txBody>
                    <a:bodyPr/>
                    <a:lstStyle/>
                    <a:p>
                      <a:pPr algn="ctr" fontAlgn="b"/>
                      <a:r>
                        <a:rPr lang="es-EC" sz="1800" b="0" i="0" u="none" strike="noStrike">
                          <a:solidFill>
                            <a:srgbClr val="000000"/>
                          </a:solidFill>
                          <a:latin typeface="Calibri"/>
                        </a:rPr>
                        <a:t>Cardan de transmision</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b"/>
                      <a:r>
                        <a:rPr lang="es-EC" sz="18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636">
                <a:tc>
                  <a:txBody>
                    <a:bodyPr/>
                    <a:lstStyle/>
                    <a:p>
                      <a:pPr algn="ctr" fontAlgn="b"/>
                      <a:r>
                        <a:rPr lang="es-EC" sz="1800" b="0" i="0" u="none" strike="noStrike">
                          <a:solidFill>
                            <a:srgbClr val="000000"/>
                          </a:solidFill>
                          <a:latin typeface="Calibri"/>
                        </a:rPr>
                        <a:t>Potencia total requerida por el sistema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800" b="0" i="0" u="none" strike="noStrike">
                          <a:solidFill>
                            <a:srgbClr val="000000"/>
                          </a:solidFill>
                          <a:latin typeface="Calibri"/>
                        </a:rPr>
                        <a:t>17,98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800" b="0" i="0" u="none" strike="noStrike">
                          <a:solidFill>
                            <a:srgbClr val="000000"/>
                          </a:solidFill>
                          <a:latin typeface="Calibri"/>
                        </a:rPr>
                        <a:t>hp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6636">
                <a:tc>
                  <a:txBody>
                    <a:bodyPr/>
                    <a:lstStyle/>
                    <a:p>
                      <a:pPr algn="ctr" fontAlgn="b"/>
                      <a:r>
                        <a:rPr lang="es-EC" sz="1800" b="0" i="0" u="none" strike="noStrike">
                          <a:solidFill>
                            <a:srgbClr val="000000"/>
                          </a:solidFill>
                          <a:latin typeface="Calibri"/>
                        </a:rPr>
                        <a:t>Diametro del eje principal del cardan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a:solidFill>
                            <a:srgbClr val="000000"/>
                          </a:solidFill>
                          <a:latin typeface="Calibri"/>
                        </a:rPr>
                        <a:t>31,75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8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9468">
                <a:tc>
                  <a:txBody>
                    <a:bodyPr/>
                    <a:lstStyle/>
                    <a:p>
                      <a:pPr algn="ctr" fontAlgn="b"/>
                      <a:r>
                        <a:rPr lang="es-EC" sz="1800" b="0" i="0" u="none" strike="noStrike">
                          <a:solidFill>
                            <a:srgbClr val="000000"/>
                          </a:solidFill>
                          <a:latin typeface="Calibri"/>
                        </a:rPr>
                        <a:t>Numero de revoluciones al que gira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540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rpm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4142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217443"/>
          </a:xfrm>
        </p:spPr>
        <p:txBody>
          <a:bodyPr/>
          <a:lstStyle/>
          <a:p>
            <a:pPr marL="0" indent="0">
              <a:buNone/>
            </a:pPr>
            <a:r>
              <a:rPr lang="es-EC" sz="2000" dirty="0"/>
              <a:t>Diseño de la banda transportadora y la caja reductora de engranes rectos</a:t>
            </a:r>
            <a:endParaRPr lang="es-ES" dirty="0"/>
          </a:p>
          <a:p>
            <a:pPr marL="0" indent="0">
              <a:buNone/>
            </a:pPr>
            <a:endParaRPr lang="en-US" dirty="0" smtClean="0"/>
          </a:p>
          <a:p>
            <a:pPr marL="0" indent="0">
              <a:buNone/>
            </a:pPr>
            <a:endParaRPr lang="en-US" dirty="0" smtClean="0"/>
          </a:p>
          <a:p>
            <a:pPr marL="0" indent="0" algn="ctr">
              <a:buNone/>
            </a:pPr>
            <a:endParaRPr lang="es-ES_tradnl" sz="2000" dirty="0" smtClean="0">
              <a:hlinkClick r:id="rId2" action="ppaction://hlinkfile"/>
            </a:endParaRPr>
          </a:p>
          <a:p>
            <a:pPr marL="0" indent="0" algn="ctr">
              <a:buNone/>
            </a:pPr>
            <a:endParaRPr lang="es-ES_tradnl" sz="2000" dirty="0" smtClean="0">
              <a:hlinkClick r:id="rId2" action="ppaction://hlinkfile"/>
            </a:endParaRPr>
          </a:p>
          <a:p>
            <a:pPr marL="0" indent="0" algn="ctr">
              <a:buNone/>
            </a:pPr>
            <a:endParaRPr lang="es-ES_tradnl" sz="2000" dirty="0" smtClean="0">
              <a:hlinkClick r:id="rId2" action="ppaction://hlinkfile"/>
            </a:endParaRPr>
          </a:p>
          <a:p>
            <a:pPr marL="0" indent="0" algn="ctr">
              <a:buNone/>
            </a:pPr>
            <a:endParaRPr lang="es-ES_tradnl" sz="2000" dirty="0" smtClean="0">
              <a:hlinkClick r:id="rId2" action="ppaction://hlinkfile"/>
            </a:endParaRPr>
          </a:p>
          <a:p>
            <a:pPr marL="0" indent="0" algn="ctr">
              <a:buNone/>
            </a:pPr>
            <a:endParaRPr lang="es-ES_tradnl" sz="2000" dirty="0" smtClean="0">
              <a:hlinkClick r:id="rId2" action="ppaction://hlinkfile"/>
            </a:endParaRPr>
          </a:p>
          <a:p>
            <a:pPr marL="0" indent="0" algn="ctr">
              <a:buNone/>
            </a:pPr>
            <a:endParaRPr lang="es-ES_tradnl" sz="2000" dirty="0" smtClean="0">
              <a:hlinkClick r:id="rId2" action="ppaction://hlinkfile"/>
            </a:endParaRPr>
          </a:p>
          <a:p>
            <a:pPr marL="0" indent="0" algn="ctr">
              <a:buNone/>
            </a:pPr>
            <a:endParaRPr lang="es-ES_tradnl" sz="2000" dirty="0" smtClean="0">
              <a:hlinkClick r:id="rId2" action="ppaction://hlinkfile"/>
            </a:endParaRPr>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DISEÑO DE LOS ELEMENTOS</a:t>
            </a:r>
            <a:endParaRPr lang="es-ES_tradnl" sz="3200" dirty="0"/>
          </a:p>
        </p:txBody>
      </p:sp>
      <p:graphicFrame>
        <p:nvGraphicFramePr>
          <p:cNvPr id="5" name="4 Tabla"/>
          <p:cNvGraphicFramePr>
            <a:graphicFrameLocks noGrp="1"/>
          </p:cNvGraphicFramePr>
          <p:nvPr/>
        </p:nvGraphicFramePr>
        <p:xfrm>
          <a:off x="179512" y="1772816"/>
          <a:ext cx="3983360" cy="1780396"/>
        </p:xfrm>
        <a:graphic>
          <a:graphicData uri="http://schemas.openxmlformats.org/drawingml/2006/table">
            <a:tbl>
              <a:tblPr/>
              <a:tblGrid>
                <a:gridCol w="2585690"/>
                <a:gridCol w="698835"/>
                <a:gridCol w="698835"/>
              </a:tblGrid>
              <a:tr h="56009">
                <a:tc gridSpan="3">
                  <a:txBody>
                    <a:bodyPr/>
                    <a:lstStyle/>
                    <a:p>
                      <a:pPr algn="ctr" fontAlgn="b"/>
                      <a:r>
                        <a:rPr lang="es-EC" sz="1400" b="0" i="0" u="none" strike="noStrike" dirty="0">
                          <a:solidFill>
                            <a:srgbClr val="000000"/>
                          </a:solidFill>
                          <a:latin typeface="Calibri"/>
                        </a:rPr>
                        <a:t>Banda transportadora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90500">
                <a:tc>
                  <a:txBody>
                    <a:bodyPr/>
                    <a:lstStyle/>
                    <a:p>
                      <a:pPr algn="l" fontAlgn="b"/>
                      <a:r>
                        <a:rPr lang="es-EC" sz="1400" b="0" i="0" u="none" strike="noStrike" dirty="0" smtClean="0">
                          <a:solidFill>
                            <a:srgbClr val="000000"/>
                          </a:solidFill>
                          <a:latin typeface="Calibri"/>
                        </a:rPr>
                        <a:t>Capacidad </a:t>
                      </a:r>
                      <a:r>
                        <a:rPr lang="es-EC" sz="1400" b="0" i="0" u="none" strike="noStrike" dirty="0">
                          <a:solidFill>
                            <a:srgbClr val="000000"/>
                          </a:solidFill>
                          <a:latin typeface="Calibri"/>
                        </a:rPr>
                        <a:t>de la maquina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dirty="0">
                          <a:solidFill>
                            <a:srgbClr val="000000"/>
                          </a:solidFill>
                          <a:latin typeface="Calibri"/>
                        </a:rPr>
                        <a:t>1400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a:solidFill>
                            <a:srgbClr val="000000"/>
                          </a:solidFill>
                          <a:latin typeface="Calibri"/>
                        </a:rPr>
                        <a:t>kg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8600">
                <a:tc>
                  <a:txBody>
                    <a:bodyPr/>
                    <a:lstStyle/>
                    <a:p>
                      <a:pPr algn="l" fontAlgn="b"/>
                      <a:r>
                        <a:rPr lang="es-EC" sz="1400" b="0" i="0" u="none" strike="noStrike" dirty="0">
                          <a:solidFill>
                            <a:srgbClr val="000000"/>
                          </a:solidFill>
                          <a:latin typeface="Calibri"/>
                        </a:rPr>
                        <a:t>Ancho de la banda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dirty="0">
                          <a:solidFill>
                            <a:srgbClr val="000000"/>
                          </a:solidFill>
                          <a:latin typeface="Calibri"/>
                        </a:rPr>
                        <a:t>Velocidad de avance de la banda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m/s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dirty="0">
                          <a:solidFill>
                            <a:srgbClr val="000000"/>
                          </a:solidFill>
                          <a:latin typeface="Calibri"/>
                        </a:rPr>
                        <a:t>Potencia requerida por la banda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4,16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hp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4011">
                <a:tc>
                  <a:txBody>
                    <a:bodyPr/>
                    <a:lstStyle/>
                    <a:p>
                      <a:pPr algn="l" fontAlgn="b"/>
                      <a:r>
                        <a:rPr lang="es-EC" sz="1400" b="0" i="0" u="none" strike="noStrike">
                          <a:solidFill>
                            <a:srgbClr val="000000"/>
                          </a:solidFill>
                          <a:latin typeface="Calibri"/>
                        </a:rPr>
                        <a:t>Numero de lonas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s-EC" sz="1400" b="0" i="0" u="none" strike="noStrike" dirty="0">
                          <a:solidFill>
                            <a:srgbClr val="000000"/>
                          </a:solidFill>
                          <a:latin typeface="Calibri"/>
                        </a:rPr>
                        <a:t>Numero de revoluciones de los rodillos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Calibri"/>
                        </a:rPr>
                        <a:t>83,546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Calibri"/>
                        </a:rPr>
                        <a:t>rpm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4355976" y="1412776"/>
          <a:ext cx="4464495" cy="3992880"/>
        </p:xfrm>
        <a:graphic>
          <a:graphicData uri="http://schemas.openxmlformats.org/drawingml/2006/table">
            <a:tbl>
              <a:tblPr/>
              <a:tblGrid>
                <a:gridCol w="2846167"/>
                <a:gridCol w="809164"/>
                <a:gridCol w="809164"/>
              </a:tblGrid>
              <a:tr h="200025">
                <a:tc gridSpan="3">
                  <a:txBody>
                    <a:bodyPr/>
                    <a:lstStyle/>
                    <a:p>
                      <a:pPr algn="ctr" fontAlgn="b"/>
                      <a:r>
                        <a:rPr lang="es-EC" sz="1400" b="0" i="0" u="none" strike="noStrike" dirty="0">
                          <a:solidFill>
                            <a:srgbClr val="000000"/>
                          </a:solidFill>
                          <a:latin typeface="Calibri"/>
                        </a:rPr>
                        <a:t>Caja reductora de velocidad de engranes rectos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90500">
                <a:tc>
                  <a:txBody>
                    <a:bodyPr/>
                    <a:lstStyle/>
                    <a:p>
                      <a:pPr algn="l" fontAlgn="b"/>
                      <a:r>
                        <a:rPr lang="es-EC" sz="1400" b="0" i="0" u="none" strike="noStrike" dirty="0">
                          <a:solidFill>
                            <a:srgbClr val="000000"/>
                          </a:solidFill>
                          <a:latin typeface="Calibri"/>
                        </a:rPr>
                        <a:t>Potencia de entrada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dirty="0">
                          <a:solidFill>
                            <a:srgbClr val="000000"/>
                          </a:solidFill>
                          <a:latin typeface="Calibri"/>
                        </a:rPr>
                        <a:t>4,16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a:solidFill>
                            <a:srgbClr val="000000"/>
                          </a:solidFill>
                          <a:latin typeface="Calibri"/>
                        </a:rPr>
                        <a:t>hp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s-EC" sz="1400" b="0" i="0" u="none" strike="noStrike" dirty="0">
                          <a:solidFill>
                            <a:srgbClr val="000000"/>
                          </a:solidFill>
                          <a:latin typeface="Calibri"/>
                        </a:rPr>
                        <a:t>Numero de revoluciones de entrada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210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rpm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a:solidFill>
                            <a:srgbClr val="000000"/>
                          </a:solidFill>
                          <a:latin typeface="Calibri"/>
                        </a:rPr>
                        <a:t>Numero de revoluciones de salida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rpm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dirty="0" smtClean="0">
                          <a:solidFill>
                            <a:srgbClr val="000000"/>
                          </a:solidFill>
                          <a:latin typeface="Calibri"/>
                        </a:rPr>
                        <a:t>Relación </a:t>
                      </a:r>
                      <a:r>
                        <a:rPr lang="es-EC" sz="1400" b="0" i="0" u="none" strike="noStrike" dirty="0">
                          <a:solidFill>
                            <a:srgbClr val="000000"/>
                          </a:solidFill>
                          <a:latin typeface="Calibri"/>
                        </a:rPr>
                        <a:t>de </a:t>
                      </a:r>
                      <a:r>
                        <a:rPr lang="es-EC" sz="1400" b="0" i="0" u="none" strike="noStrike" dirty="0" smtClean="0">
                          <a:solidFill>
                            <a:srgbClr val="000000"/>
                          </a:solidFill>
                          <a:latin typeface="Calibri"/>
                        </a:rPr>
                        <a:t>transmisión</a:t>
                      </a:r>
                      <a:endParaRPr lang="es-EC" sz="14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dirty="0">
                          <a:solidFill>
                            <a:srgbClr val="000000"/>
                          </a:solidFill>
                          <a:latin typeface="Calibri"/>
                        </a:rPr>
                        <a:t>Modulo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dirty="0">
                          <a:solidFill>
                            <a:srgbClr val="000000"/>
                          </a:solidFill>
                          <a:latin typeface="Calibri"/>
                        </a:rPr>
                        <a:t>Numero de dientes del </a:t>
                      </a:r>
                      <a:r>
                        <a:rPr lang="es-EC" sz="1400" b="0" i="0" u="none" strike="noStrike" dirty="0" smtClean="0">
                          <a:solidFill>
                            <a:srgbClr val="000000"/>
                          </a:solidFill>
                          <a:latin typeface="Calibri"/>
                        </a:rPr>
                        <a:t>piñón</a:t>
                      </a:r>
                      <a:endParaRPr lang="es-EC" sz="14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a:solidFill>
                            <a:srgbClr val="000000"/>
                          </a:solidFill>
                          <a:latin typeface="Calibri"/>
                        </a:rPr>
                        <a:t>Numero de dientes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a:solidFill>
                            <a:srgbClr val="000000"/>
                          </a:solidFill>
                          <a:latin typeface="Calibri"/>
                        </a:rPr>
                        <a:t>Longitud del eje del pinon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it-IT" sz="1400" b="0" i="0" u="none" strike="noStrike">
                          <a:solidFill>
                            <a:srgbClr val="000000"/>
                          </a:solidFill>
                          <a:latin typeface="Calibri"/>
                        </a:rPr>
                        <a:t>Diametro minimo del eje del pinon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a:solidFill>
                            <a:srgbClr val="000000"/>
                          </a:solidFill>
                          <a:latin typeface="Calibri"/>
                        </a:rPr>
                        <a:t>Tipos de rodamientos para el eje del pinon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6005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Bolas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a:solidFill>
                            <a:srgbClr val="000000"/>
                          </a:solidFill>
                          <a:latin typeface="Calibri"/>
                        </a:rPr>
                        <a:t>Chaveta del eje del pinon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7x7x12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a:solidFill>
                            <a:srgbClr val="000000"/>
                          </a:solidFill>
                          <a:latin typeface="Calibri"/>
                        </a:rPr>
                        <a:t>Longitud del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it-IT" sz="1400" b="0" i="0" u="none" strike="noStrike">
                          <a:solidFill>
                            <a:srgbClr val="000000"/>
                          </a:solidFill>
                          <a:latin typeface="Calibri"/>
                        </a:rPr>
                        <a:t>Diametro minimo del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algn="l" fontAlgn="b"/>
                      <a:r>
                        <a:rPr lang="es-EC" sz="1400" b="0" i="0" u="none" strike="noStrike">
                          <a:solidFill>
                            <a:srgbClr val="000000"/>
                          </a:solidFill>
                          <a:latin typeface="Calibri"/>
                        </a:rPr>
                        <a:t>Tipos de rodamientos para 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6006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Bolas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s-EC" sz="1400" b="0" i="0" u="none" strike="noStrike" dirty="0">
                          <a:solidFill>
                            <a:srgbClr val="000000"/>
                          </a:solidFill>
                          <a:latin typeface="Calibri"/>
                        </a:rPr>
                        <a:t>Chaveta del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Calibri"/>
                        </a:rPr>
                        <a:t>8x8x22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4545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lstStyle/>
          <a:p>
            <a:pPr marL="0" indent="0">
              <a:buNone/>
            </a:pPr>
            <a:r>
              <a:rPr lang="es-EC" dirty="0"/>
              <a:t>Diseño del agitador</a:t>
            </a:r>
            <a:endParaRPr lang="es-E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DISEÑO DE LOS ELEMENTOS</a:t>
            </a:r>
            <a:endParaRPr lang="es-ES_tradnl" sz="3200" dirty="0"/>
          </a:p>
        </p:txBody>
      </p:sp>
      <p:graphicFrame>
        <p:nvGraphicFramePr>
          <p:cNvPr id="5" name="4 Tabla"/>
          <p:cNvGraphicFramePr>
            <a:graphicFrameLocks noGrp="1"/>
          </p:cNvGraphicFramePr>
          <p:nvPr/>
        </p:nvGraphicFramePr>
        <p:xfrm>
          <a:off x="1403648" y="2348879"/>
          <a:ext cx="5832647" cy="1800200"/>
        </p:xfrm>
        <a:graphic>
          <a:graphicData uri="http://schemas.openxmlformats.org/drawingml/2006/table">
            <a:tbl>
              <a:tblPr/>
              <a:tblGrid>
                <a:gridCol w="3786105"/>
                <a:gridCol w="1023271"/>
                <a:gridCol w="1023271"/>
              </a:tblGrid>
              <a:tr h="461027">
                <a:tc gridSpan="3">
                  <a:txBody>
                    <a:bodyPr/>
                    <a:lstStyle/>
                    <a:p>
                      <a:pPr algn="ctr" fontAlgn="b"/>
                      <a:r>
                        <a:rPr lang="es-EC" sz="1600" b="0" i="0" u="none" strike="noStrike" dirty="0">
                          <a:solidFill>
                            <a:srgbClr val="000000"/>
                          </a:solidFill>
                          <a:latin typeface="Calibri"/>
                        </a:rPr>
                        <a:t>Agitador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39073">
                <a:tc>
                  <a:txBody>
                    <a:bodyPr/>
                    <a:lstStyle/>
                    <a:p>
                      <a:pPr algn="l" fontAlgn="b"/>
                      <a:r>
                        <a:rPr lang="es-EC" sz="1600" b="0" i="0" u="none" strike="noStrike" dirty="0">
                          <a:solidFill>
                            <a:srgbClr val="000000"/>
                          </a:solidFill>
                          <a:latin typeface="Calibri"/>
                        </a:rPr>
                        <a:t>Fuerza necesaria por cada varilla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600" b="0" i="0" u="none" strike="noStrike">
                          <a:solidFill>
                            <a:srgbClr val="000000"/>
                          </a:solidFill>
                          <a:latin typeface="Calibri"/>
                        </a:rPr>
                        <a:t>62,735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600" b="0" i="0" u="none" strike="noStrike">
                          <a:solidFill>
                            <a:srgbClr val="000000"/>
                          </a:solidFill>
                          <a:latin typeface="Calibri"/>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39073">
                <a:tc>
                  <a:txBody>
                    <a:bodyPr/>
                    <a:lstStyle/>
                    <a:p>
                      <a:pPr algn="l" fontAlgn="b"/>
                      <a:r>
                        <a:rPr lang="es-EC" sz="1600" b="0" i="0" u="none" strike="noStrike" dirty="0">
                          <a:solidFill>
                            <a:srgbClr val="000000"/>
                          </a:solidFill>
                          <a:latin typeface="Calibri"/>
                        </a:rPr>
                        <a:t>Masa a mover por cada varilla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solidFill>
                            <a:srgbClr val="000000"/>
                          </a:solidFill>
                          <a:latin typeface="Calibri"/>
                        </a:rPr>
                        <a:t>6,395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a:solidFill>
                            <a:srgbClr val="000000"/>
                          </a:solidFill>
                          <a:latin typeface="Calibri"/>
                        </a:rPr>
                        <a:t>Kg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1027">
                <a:tc>
                  <a:txBody>
                    <a:bodyPr/>
                    <a:lstStyle/>
                    <a:p>
                      <a:pPr algn="l" fontAlgn="b"/>
                      <a:r>
                        <a:rPr lang="es-EC" sz="1600" b="0" i="0" u="none" strike="noStrike">
                          <a:solidFill>
                            <a:srgbClr val="000000"/>
                          </a:solidFill>
                          <a:latin typeface="Calibri"/>
                        </a:rPr>
                        <a:t>Potencia Requerida por el agitador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latin typeface="Calibri"/>
                        </a:rPr>
                        <a:t>9,51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latin typeface="Calibri"/>
                        </a:rPr>
                        <a:t>hp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6068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92696"/>
            <a:ext cx="8229600" cy="5112568"/>
          </a:xfrm>
        </p:spPr>
        <p:txBody>
          <a:bodyPr>
            <a:normAutofit/>
          </a:bodyPr>
          <a:lstStyle/>
          <a:p>
            <a:pPr marL="0" indent="0">
              <a:buNone/>
            </a:pPr>
            <a:r>
              <a:rPr lang="es-EC" dirty="0"/>
              <a:t>Diseño de la caja reductora de engranes cónicos</a:t>
            </a:r>
            <a:endParaRPr lang="es-E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s-ES_tradnl"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DISEÑO DE LOS ELEMENTOS</a:t>
            </a:r>
            <a:endParaRPr lang="es-ES_tradnl" sz="3200" dirty="0"/>
          </a:p>
        </p:txBody>
      </p:sp>
      <p:graphicFrame>
        <p:nvGraphicFramePr>
          <p:cNvPr id="5" name="4 Tabla"/>
          <p:cNvGraphicFramePr>
            <a:graphicFrameLocks noGrp="1"/>
          </p:cNvGraphicFramePr>
          <p:nvPr/>
        </p:nvGraphicFramePr>
        <p:xfrm>
          <a:off x="1619672" y="1196752"/>
          <a:ext cx="6192689" cy="3960438"/>
        </p:xfrm>
        <a:graphic>
          <a:graphicData uri="http://schemas.openxmlformats.org/drawingml/2006/table">
            <a:tbl>
              <a:tblPr/>
              <a:tblGrid>
                <a:gridCol w="4019815"/>
                <a:gridCol w="1086437"/>
                <a:gridCol w="1086437"/>
              </a:tblGrid>
              <a:tr h="258289">
                <a:tc gridSpan="3">
                  <a:txBody>
                    <a:bodyPr/>
                    <a:lstStyle/>
                    <a:p>
                      <a:pPr algn="ctr" fontAlgn="b"/>
                      <a:r>
                        <a:rPr lang="es-EC" sz="1400" b="0" i="0" u="none" strike="noStrike" dirty="0">
                          <a:solidFill>
                            <a:srgbClr val="000000"/>
                          </a:solidFill>
                          <a:latin typeface="Calibri"/>
                        </a:rPr>
                        <a:t>Caja reductora de velocidad de engranes </a:t>
                      </a:r>
                      <a:r>
                        <a:rPr lang="es-EC" sz="1400" b="0" i="0" u="none" strike="noStrike" dirty="0" smtClean="0">
                          <a:solidFill>
                            <a:srgbClr val="000000"/>
                          </a:solidFill>
                          <a:latin typeface="Calibri"/>
                        </a:rPr>
                        <a:t>cónicos</a:t>
                      </a:r>
                      <a:endParaRPr lang="es-EC" sz="14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45990">
                <a:tc>
                  <a:txBody>
                    <a:bodyPr/>
                    <a:lstStyle/>
                    <a:p>
                      <a:pPr algn="l" fontAlgn="b"/>
                      <a:r>
                        <a:rPr lang="es-EC" sz="1400" b="0" i="0" u="none" strike="noStrike" dirty="0">
                          <a:solidFill>
                            <a:srgbClr val="000000"/>
                          </a:solidFill>
                          <a:latin typeface="Calibri"/>
                        </a:rPr>
                        <a:t>Potencia de entrada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a:solidFill>
                            <a:srgbClr val="000000"/>
                          </a:solidFill>
                          <a:latin typeface="Calibri"/>
                        </a:rPr>
                        <a:t>13,67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400" b="0" i="0" u="none" strike="noStrike">
                          <a:solidFill>
                            <a:srgbClr val="000000"/>
                          </a:solidFill>
                          <a:latin typeface="Calibri"/>
                        </a:rPr>
                        <a:t>hp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5990">
                <a:tc>
                  <a:txBody>
                    <a:bodyPr/>
                    <a:lstStyle/>
                    <a:p>
                      <a:pPr algn="l" fontAlgn="b"/>
                      <a:r>
                        <a:rPr lang="es-EC" sz="1400" b="0" i="0" u="none" strike="noStrike" dirty="0">
                          <a:solidFill>
                            <a:srgbClr val="000000"/>
                          </a:solidFill>
                          <a:latin typeface="Calibri"/>
                        </a:rPr>
                        <a:t>Numero de revoluciones de entrada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540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rpm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a:solidFill>
                            <a:srgbClr val="000000"/>
                          </a:solidFill>
                          <a:latin typeface="Calibri"/>
                        </a:rPr>
                        <a:t>Numero de revoluciones de salida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270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rpm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dirty="0" smtClean="0">
                          <a:solidFill>
                            <a:srgbClr val="000000"/>
                          </a:solidFill>
                          <a:latin typeface="Calibri"/>
                        </a:rPr>
                        <a:t>Relación </a:t>
                      </a:r>
                      <a:r>
                        <a:rPr lang="es-EC" sz="1400" b="0" i="0" u="none" strike="noStrike" dirty="0">
                          <a:solidFill>
                            <a:srgbClr val="000000"/>
                          </a:solidFill>
                          <a:latin typeface="Calibri"/>
                        </a:rPr>
                        <a:t>de </a:t>
                      </a:r>
                      <a:r>
                        <a:rPr lang="es-EC" sz="1400" b="0" i="0" u="none" strike="noStrike" dirty="0" smtClean="0">
                          <a:solidFill>
                            <a:srgbClr val="000000"/>
                          </a:solidFill>
                          <a:latin typeface="Calibri"/>
                        </a:rPr>
                        <a:t>transmisión</a:t>
                      </a:r>
                      <a:endParaRPr lang="es-EC" sz="14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a:solidFill>
                            <a:srgbClr val="000000"/>
                          </a:solidFill>
                          <a:latin typeface="Calibri"/>
                        </a:rPr>
                        <a:t>Modulo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dirty="0">
                          <a:solidFill>
                            <a:srgbClr val="000000"/>
                          </a:solidFill>
                          <a:latin typeface="Calibri"/>
                        </a:rPr>
                        <a:t>Numero de dientes del </a:t>
                      </a:r>
                      <a:r>
                        <a:rPr lang="es-EC" sz="1400" b="0" i="0" u="none" strike="noStrike" dirty="0" smtClean="0">
                          <a:solidFill>
                            <a:srgbClr val="000000"/>
                          </a:solidFill>
                          <a:latin typeface="Calibri"/>
                        </a:rPr>
                        <a:t>piñón</a:t>
                      </a:r>
                      <a:endParaRPr lang="es-EC" sz="14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dirty="0">
                          <a:solidFill>
                            <a:srgbClr val="000000"/>
                          </a:solidFill>
                          <a:latin typeface="Calibri"/>
                        </a:rPr>
                        <a:t>Numero de dientes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dirty="0">
                          <a:solidFill>
                            <a:srgbClr val="000000"/>
                          </a:solidFill>
                          <a:latin typeface="Calibri"/>
                        </a:rPr>
                        <a:t>Longitud del eje del </a:t>
                      </a:r>
                      <a:r>
                        <a:rPr lang="es-EC" sz="1400" b="0" i="0" u="none" strike="noStrike" dirty="0" smtClean="0">
                          <a:solidFill>
                            <a:srgbClr val="000000"/>
                          </a:solidFill>
                          <a:latin typeface="Calibri"/>
                        </a:rPr>
                        <a:t>piñón</a:t>
                      </a:r>
                      <a:endParaRPr lang="es-EC" sz="14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it-IT" sz="1400" b="0" i="0" u="none" strike="noStrike">
                          <a:solidFill>
                            <a:srgbClr val="000000"/>
                          </a:solidFill>
                          <a:latin typeface="Calibri"/>
                        </a:rPr>
                        <a:t>Diametro minimo del eje del pinon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a:solidFill>
                            <a:srgbClr val="000000"/>
                          </a:solidFill>
                          <a:latin typeface="Calibri"/>
                        </a:rPr>
                        <a:t>Tipos de rodamientos para el eje del pinon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32006X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Conico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dirty="0">
                          <a:solidFill>
                            <a:srgbClr val="000000"/>
                          </a:solidFill>
                          <a:latin typeface="Calibri"/>
                        </a:rPr>
                        <a:t>Chaveta del eje del </a:t>
                      </a:r>
                      <a:r>
                        <a:rPr lang="es-EC" sz="1400" b="0" i="0" u="none" strike="noStrike" dirty="0" smtClean="0">
                          <a:solidFill>
                            <a:srgbClr val="000000"/>
                          </a:solidFill>
                          <a:latin typeface="Calibri"/>
                        </a:rPr>
                        <a:t>piñón</a:t>
                      </a:r>
                      <a:endParaRPr lang="es-EC" sz="14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8x8x11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a:solidFill>
                            <a:srgbClr val="000000"/>
                          </a:solidFill>
                          <a:latin typeface="Calibri"/>
                        </a:rPr>
                        <a:t>Longitud del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160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it-IT" sz="1400" b="0" i="0" u="none" strike="noStrike">
                          <a:solidFill>
                            <a:srgbClr val="000000"/>
                          </a:solidFill>
                          <a:latin typeface="Calibri"/>
                        </a:rPr>
                        <a:t>Diametro minimo del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5990">
                <a:tc>
                  <a:txBody>
                    <a:bodyPr/>
                    <a:lstStyle/>
                    <a:p>
                      <a:pPr algn="l" fontAlgn="b"/>
                      <a:r>
                        <a:rPr lang="es-EC" sz="1400" b="0" i="0" u="none" strike="noStrike">
                          <a:solidFill>
                            <a:srgbClr val="000000"/>
                          </a:solidFill>
                          <a:latin typeface="Calibri"/>
                        </a:rPr>
                        <a:t>Tipos de rodamientos para 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dirty="0">
                          <a:solidFill>
                            <a:srgbClr val="000000"/>
                          </a:solidFill>
                          <a:latin typeface="Calibri"/>
                        </a:rPr>
                        <a:t>32008XA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400" b="0" i="0" u="none" strike="noStrike">
                          <a:solidFill>
                            <a:srgbClr val="000000"/>
                          </a:solidFill>
                          <a:latin typeface="Calibri"/>
                        </a:rPr>
                        <a:t>Conico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8289">
                <a:tc>
                  <a:txBody>
                    <a:bodyPr/>
                    <a:lstStyle/>
                    <a:p>
                      <a:pPr algn="l" fontAlgn="b"/>
                      <a:r>
                        <a:rPr lang="es-EC" sz="1400" b="0" i="0" u="none" strike="noStrike" dirty="0">
                          <a:solidFill>
                            <a:srgbClr val="000000"/>
                          </a:solidFill>
                          <a:latin typeface="Calibri"/>
                        </a:rPr>
                        <a:t>Chaveta del eje del engrane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Calibri"/>
                        </a:rPr>
                        <a:t>10x10x14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Calibri"/>
                        </a:rPr>
                        <a:t>mm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27732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4525963"/>
          </a:xfrm>
        </p:spPr>
        <p:txBody>
          <a:bodyPr/>
          <a:lstStyle/>
          <a:p>
            <a:pPr algn="just"/>
            <a:r>
              <a:rPr lang="es-EC" sz="1800" b="1" dirty="0" smtClean="0"/>
              <a:t>Recursos de Fabricación</a:t>
            </a:r>
          </a:p>
          <a:p>
            <a:pPr lvl="1" algn="just">
              <a:buNone/>
            </a:pPr>
            <a:r>
              <a:rPr lang="es-EC" sz="1800" dirty="0" smtClean="0"/>
              <a:t>	En base a los planos de diseño y a los procesos que se deben realizar para la construcción de los distintos elementos de la máquina abonadora, se señalara todos los recursos necesarios para la fabricación de la máquina.</a:t>
            </a:r>
          </a:p>
          <a:p>
            <a:pPr lvl="1" algn="just"/>
            <a:r>
              <a:rPr lang="es-EC" sz="1800" dirty="0" smtClean="0"/>
              <a:t>Materiales.</a:t>
            </a:r>
          </a:p>
          <a:p>
            <a:pPr lvl="2" algn="just"/>
            <a:r>
              <a:rPr lang="es-EC" sz="1800" dirty="0" smtClean="0"/>
              <a:t>Ejes: Acero AISI 4340 </a:t>
            </a:r>
            <a:r>
              <a:rPr lang="es-EC" sz="1800" dirty="0" err="1" smtClean="0"/>
              <a:t>Sy</a:t>
            </a:r>
            <a:r>
              <a:rPr lang="es-EC" sz="1800" dirty="0" smtClean="0"/>
              <a:t>=686.7 </a:t>
            </a:r>
            <a:r>
              <a:rPr lang="es-EC" sz="1800" dirty="0" err="1" smtClean="0"/>
              <a:t>MPa</a:t>
            </a:r>
            <a:r>
              <a:rPr lang="es-EC" sz="1800" dirty="0" smtClean="0"/>
              <a:t>, Su=882.9 </a:t>
            </a:r>
            <a:r>
              <a:rPr lang="es-EC" sz="1800" dirty="0" err="1" smtClean="0"/>
              <a:t>MPa</a:t>
            </a:r>
            <a:r>
              <a:rPr lang="es-EC" sz="1800" dirty="0" smtClean="0"/>
              <a:t> </a:t>
            </a:r>
          </a:p>
          <a:p>
            <a:pPr lvl="2" algn="just"/>
            <a:r>
              <a:rPr lang="es-EC" sz="1800" dirty="0" smtClean="0"/>
              <a:t>Ejes cardan, discos dispersores, rodillos: Acero AISI 1018 </a:t>
            </a:r>
            <a:r>
              <a:rPr lang="es-EC" sz="1800" dirty="0" err="1" smtClean="0"/>
              <a:t>Sy</a:t>
            </a:r>
            <a:r>
              <a:rPr lang="es-EC" sz="1800" dirty="0" smtClean="0"/>
              <a:t>=500 </a:t>
            </a:r>
            <a:r>
              <a:rPr lang="es-EC" sz="1800" dirty="0" err="1" smtClean="0"/>
              <a:t>MPa</a:t>
            </a:r>
            <a:endParaRPr lang="es-EC" sz="1800" dirty="0" smtClean="0"/>
          </a:p>
          <a:p>
            <a:pPr lvl="2" algn="just"/>
            <a:r>
              <a:rPr lang="es-EC" sz="1800" dirty="0" err="1" smtClean="0"/>
              <a:t>Chaveteros</a:t>
            </a:r>
            <a:r>
              <a:rPr lang="es-EC" sz="1800" dirty="0" smtClean="0"/>
              <a:t>: Acero AISI 1045 </a:t>
            </a:r>
            <a:r>
              <a:rPr lang="es-EC" sz="1800" dirty="0" err="1" smtClean="0"/>
              <a:t>Sy</a:t>
            </a:r>
            <a:r>
              <a:rPr lang="es-EC" sz="1800" dirty="0" smtClean="0"/>
              <a:t>=638 </a:t>
            </a:r>
            <a:r>
              <a:rPr lang="es-EC" sz="1800" dirty="0" err="1" smtClean="0"/>
              <a:t>MPa</a:t>
            </a:r>
            <a:endParaRPr lang="es-EC" sz="1800" dirty="0" smtClean="0"/>
          </a:p>
          <a:p>
            <a:pPr lvl="2" algn="just"/>
            <a:r>
              <a:rPr lang="es-EC" sz="1800" dirty="0" smtClean="0"/>
              <a:t>Engranes: Acero AISI 4340 </a:t>
            </a:r>
            <a:r>
              <a:rPr lang="es-EC" sz="1800" dirty="0" err="1" smtClean="0"/>
              <a:t>Sy</a:t>
            </a:r>
            <a:r>
              <a:rPr lang="es-EC" sz="1800" dirty="0" smtClean="0"/>
              <a:t>=686.7 </a:t>
            </a:r>
            <a:r>
              <a:rPr lang="es-EC" sz="1800" dirty="0" err="1" smtClean="0"/>
              <a:t>MPa</a:t>
            </a:r>
            <a:r>
              <a:rPr lang="es-EC" sz="1800" dirty="0" smtClean="0"/>
              <a:t>, Su=882.9 </a:t>
            </a:r>
            <a:r>
              <a:rPr lang="es-EC" sz="1800" dirty="0" err="1" smtClean="0"/>
              <a:t>MPa</a:t>
            </a:r>
            <a:endParaRPr lang="es-EC" sz="1800" dirty="0" smtClean="0"/>
          </a:p>
          <a:p>
            <a:pPr lvl="1" algn="just"/>
            <a:r>
              <a:rPr lang="es-EC" sz="1800" dirty="0" smtClean="0"/>
              <a:t>Rodamientos </a:t>
            </a:r>
            <a:endParaRPr lang="es-EC" dirty="0" smtClean="0"/>
          </a:p>
          <a:p>
            <a:pPr lvl="2">
              <a:buNone/>
            </a:pPr>
            <a:endParaRPr lang="es-EC" sz="1800" dirty="0" smtClean="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graphicFrame>
        <p:nvGraphicFramePr>
          <p:cNvPr id="6" name="5 Tabla"/>
          <p:cNvGraphicFramePr>
            <a:graphicFrameLocks noGrp="1"/>
          </p:cNvGraphicFramePr>
          <p:nvPr/>
        </p:nvGraphicFramePr>
        <p:xfrm>
          <a:off x="1835696" y="4149080"/>
          <a:ext cx="5488305" cy="1645920"/>
        </p:xfrm>
        <a:graphic>
          <a:graphicData uri="http://schemas.openxmlformats.org/drawingml/2006/table">
            <a:tbl>
              <a:tblPr/>
              <a:tblGrid>
                <a:gridCol w="1829435"/>
                <a:gridCol w="1829435"/>
                <a:gridCol w="1829435"/>
              </a:tblGrid>
              <a:tr h="0">
                <a:tc>
                  <a:txBody>
                    <a:bodyPr/>
                    <a:lstStyle/>
                    <a:p>
                      <a:pPr algn="ctr">
                        <a:lnSpc>
                          <a:spcPct val="150000"/>
                        </a:lnSpc>
                        <a:spcBef>
                          <a:spcPts val="600"/>
                        </a:spcBef>
                        <a:spcAft>
                          <a:spcPts val="0"/>
                        </a:spcAft>
                      </a:pPr>
                      <a:r>
                        <a:rPr lang="es-ES" sz="1200" b="1">
                          <a:latin typeface="Arial"/>
                          <a:ea typeface="Times New Roman"/>
                          <a:cs typeface="Times New Roman"/>
                        </a:rPr>
                        <a:t>Fabricante</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b="1">
                          <a:latin typeface="Arial"/>
                          <a:ea typeface="Times New Roman"/>
                          <a:cs typeface="Times New Roman"/>
                        </a:rPr>
                        <a:t>Numeración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b="1">
                          <a:latin typeface="Arial"/>
                          <a:ea typeface="Times New Roman"/>
                          <a:cs typeface="Times New Roman"/>
                        </a:rPr>
                        <a:t>Carga soportada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a:latin typeface="Arial"/>
                          <a:ea typeface="Times New Roman"/>
                          <a:cs typeface="Times New Roman"/>
                        </a:rPr>
                        <a:t>FAG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32006X</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39000 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a:latin typeface="Arial"/>
                          <a:ea typeface="Times New Roman"/>
                          <a:cs typeface="Times New Roman"/>
                        </a:rPr>
                        <a:t>FAG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32008X</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54000 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a:latin typeface="Arial"/>
                          <a:ea typeface="Times New Roman"/>
                          <a:cs typeface="Times New Roman"/>
                        </a:rPr>
                        <a:t>FAG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6005</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10000 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a:latin typeface="Arial"/>
                          <a:ea typeface="Times New Roman"/>
                          <a:cs typeface="Times New Roman"/>
                        </a:rPr>
                        <a:t>FAG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6006</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12700 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a:latin typeface="Arial"/>
                          <a:ea typeface="Times New Roman"/>
                          <a:cs typeface="Times New Roman"/>
                        </a:rPr>
                        <a:t>FAG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32004X</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dirty="0">
                          <a:latin typeface="Arial"/>
                          <a:ea typeface="Times New Roman"/>
                          <a:cs typeface="Times New Roman"/>
                        </a:rPr>
                        <a:t>24000 N</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06090"/>
          </a:xfrm>
        </p:spPr>
        <p:txBody>
          <a:bodyPr>
            <a:normAutofit/>
          </a:bodyPr>
          <a:lstStyle/>
          <a:p>
            <a:r>
              <a:rPr lang="es-EC" sz="2900" dirty="0" smtClean="0"/>
              <a:t>ANTECEDENTES</a:t>
            </a:r>
            <a:endParaRPr lang="es-EC" sz="2900" dirty="0"/>
          </a:p>
        </p:txBody>
      </p:sp>
      <p:sp>
        <p:nvSpPr>
          <p:cNvPr id="3" name="2 Marcador de contenido"/>
          <p:cNvSpPr>
            <a:spLocks noGrp="1"/>
          </p:cNvSpPr>
          <p:nvPr>
            <p:ph idx="1"/>
          </p:nvPr>
        </p:nvSpPr>
        <p:spPr>
          <a:xfrm>
            <a:off x="467544" y="1196752"/>
            <a:ext cx="8229600" cy="4525963"/>
          </a:xfrm>
        </p:spPr>
        <p:txBody>
          <a:bodyPr>
            <a:noAutofit/>
          </a:bodyPr>
          <a:lstStyle/>
          <a:p>
            <a:pPr algn="just"/>
            <a:r>
              <a:rPr lang="es-EC" sz="1800" dirty="0" smtClean="0"/>
              <a:t>En todo el mundo a lo largo de los tiempos se han buscado maneras más fáciles de realizar actividades cotidianas, enfocándonos en el medio de la agricultura el hombre ha creado herramientas cada vez más eficaces para la realización de estos trabajos.</a:t>
            </a:r>
          </a:p>
          <a:p>
            <a:pPr algn="just">
              <a:buNone/>
            </a:pPr>
            <a:endParaRPr lang="es-EC" sz="1800" dirty="0" smtClean="0"/>
          </a:p>
          <a:p>
            <a:pPr algn="just"/>
            <a:r>
              <a:rPr lang="es-EC" sz="1800" dirty="0" smtClean="0"/>
              <a:t>Hoy en día debido a la gran demanda de alimentos en el mundo, el hombre ha tenido que crear y diseñar herramientas cada vez más eficientes llevando a la creación de maquinaria pesada para realiza ciertas actividades agrícolas. Dichas máquinas son utilizadas alrededor del mundo optimizando los tiempos de trabajo destinados a dichas actividades generando así productos en menor tiempo para cubrir la demanda actual de alimentos.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4525963"/>
          </a:xfrm>
        </p:spPr>
        <p:txBody>
          <a:bodyPr>
            <a:noAutofit/>
          </a:bodyPr>
          <a:lstStyle/>
          <a:p>
            <a:pPr lvl="1"/>
            <a:r>
              <a:rPr lang="es-EC" sz="1800" dirty="0" smtClean="0"/>
              <a:t>Chumaceras</a:t>
            </a:r>
          </a:p>
          <a:p>
            <a:pPr lvl="1"/>
            <a:endParaRPr lang="es-EC" sz="1800" dirty="0" smtClean="0"/>
          </a:p>
          <a:p>
            <a:pPr lvl="1"/>
            <a:endParaRPr lang="es-EC" sz="1800" dirty="0" smtClean="0"/>
          </a:p>
          <a:p>
            <a:pPr lvl="1"/>
            <a:endParaRPr lang="es-EC" sz="1800" dirty="0" smtClean="0"/>
          </a:p>
          <a:p>
            <a:pPr lvl="1"/>
            <a:endParaRPr lang="es-EC" sz="1800" dirty="0" smtClean="0"/>
          </a:p>
          <a:p>
            <a:pPr lvl="1" algn="just"/>
            <a:r>
              <a:rPr lang="es-EC" sz="1800" dirty="0" smtClean="0"/>
              <a:t>Soldadura</a:t>
            </a:r>
          </a:p>
          <a:p>
            <a:pPr algn="just">
              <a:buNone/>
            </a:pPr>
            <a:r>
              <a:rPr lang="es-EC" sz="1800" dirty="0" smtClean="0"/>
              <a:t>		Para las soldaduras realizadas en la estructura de la abonadora, se utilizó 	electrodos E6011 el cual tiene 60000 lb/pulg2 de resistencia.</a:t>
            </a:r>
          </a:p>
          <a:p>
            <a:pPr lvl="1" algn="just"/>
            <a:r>
              <a:rPr lang="es-EC" sz="1800" dirty="0" smtClean="0"/>
              <a:t>Planchas de acero</a:t>
            </a:r>
          </a:p>
          <a:p>
            <a:pPr lvl="1" algn="just">
              <a:buNone/>
            </a:pPr>
            <a:r>
              <a:rPr lang="es-EC" sz="1800" dirty="0" smtClean="0"/>
              <a:t>	Para la construcción de la tolva se utilizo una plancha estándar de 1120 x 2240mm con un espesor de 3 mm</a:t>
            </a:r>
          </a:p>
          <a:p>
            <a:pPr lvl="1" algn="just"/>
            <a:r>
              <a:rPr lang="es-EC" sz="1800" dirty="0" smtClean="0"/>
              <a:t>Perfil “C”</a:t>
            </a:r>
          </a:p>
          <a:p>
            <a:pPr lvl="1" algn="just">
              <a:buNone/>
            </a:pPr>
            <a:r>
              <a:rPr lang="es-EC" sz="1800" dirty="0" smtClean="0"/>
              <a:t>	Para la construcción del chasis se utilizo un perfil de sección transversal C de 125 x 50 x 3 mm</a:t>
            </a:r>
          </a:p>
          <a:p>
            <a:pPr lvl="1" algn="just"/>
            <a:r>
              <a:rPr lang="es-EC" sz="1800" dirty="0" smtClean="0"/>
              <a:t>Banda Transportadora</a:t>
            </a:r>
          </a:p>
          <a:p>
            <a:pPr lvl="1" algn="just">
              <a:buNone/>
            </a:pPr>
            <a:r>
              <a:rPr lang="es-EC" sz="1800" dirty="0" smtClean="0"/>
              <a:t>	La banda es de PVC de 3 mm la cual es resistente a ácidos corrosivos que existen en el abono.</a:t>
            </a:r>
          </a:p>
          <a:p>
            <a:pPr lvl="2">
              <a:buNone/>
            </a:pPr>
            <a:endParaRPr lang="es-EC" sz="1400" dirty="0" smtClean="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graphicFrame>
        <p:nvGraphicFramePr>
          <p:cNvPr id="5" name="4 Tabla"/>
          <p:cNvGraphicFramePr>
            <a:graphicFrameLocks noGrp="1"/>
          </p:cNvGraphicFramePr>
          <p:nvPr/>
        </p:nvGraphicFramePr>
        <p:xfrm>
          <a:off x="1835696" y="1196752"/>
          <a:ext cx="5488940" cy="1097280"/>
        </p:xfrm>
        <a:graphic>
          <a:graphicData uri="http://schemas.openxmlformats.org/drawingml/2006/table">
            <a:tbl>
              <a:tblPr/>
              <a:tblGrid>
                <a:gridCol w="1829435"/>
                <a:gridCol w="1829435"/>
                <a:gridCol w="1830070"/>
              </a:tblGrid>
              <a:tr h="0">
                <a:tc>
                  <a:txBody>
                    <a:bodyPr/>
                    <a:lstStyle/>
                    <a:p>
                      <a:pPr algn="ctr">
                        <a:lnSpc>
                          <a:spcPct val="150000"/>
                        </a:lnSpc>
                        <a:spcBef>
                          <a:spcPts val="600"/>
                        </a:spcBef>
                        <a:spcAft>
                          <a:spcPts val="0"/>
                        </a:spcAft>
                      </a:pPr>
                      <a:r>
                        <a:rPr lang="es-ES" sz="1200" b="1" dirty="0">
                          <a:latin typeface="Arial"/>
                          <a:ea typeface="Times New Roman"/>
                          <a:cs typeface="Times New Roman"/>
                        </a:rPr>
                        <a:t>Fabricante</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b="1">
                          <a:latin typeface="Arial"/>
                          <a:ea typeface="Times New Roman"/>
                          <a:cs typeface="Times New Roman"/>
                        </a:rPr>
                        <a:t>Diámetro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b="1">
                          <a:latin typeface="Arial"/>
                          <a:ea typeface="Times New Roman"/>
                          <a:cs typeface="Times New Roman"/>
                        </a:rPr>
                        <a:t>Velocidad máxima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a:latin typeface="Arial"/>
                          <a:ea typeface="Times New Roman"/>
                          <a:cs typeface="Times New Roman"/>
                        </a:rPr>
                        <a:t>CBN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1 ¼”</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900 – 1000 rpm</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a:latin typeface="Arial"/>
                          <a:ea typeface="Times New Roman"/>
                          <a:cs typeface="Times New Roman"/>
                        </a:rPr>
                        <a:t>CBN</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1”</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900 – 1000 rpm</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600"/>
                        </a:spcBef>
                        <a:spcAft>
                          <a:spcPts val="0"/>
                        </a:spcAft>
                      </a:pPr>
                      <a:r>
                        <a:rPr lang="es-ES" sz="1200" dirty="0">
                          <a:latin typeface="Arial"/>
                          <a:ea typeface="Times New Roman"/>
                          <a:cs typeface="Times New Roman"/>
                        </a:rPr>
                        <a:t>FBJ</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1 ½”</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dirty="0">
                          <a:latin typeface="Arial"/>
                          <a:ea typeface="Times New Roman"/>
                          <a:cs typeface="Times New Roman"/>
                        </a:rPr>
                        <a:t>900 – 1000 rpm</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4525963"/>
          </a:xfrm>
        </p:spPr>
        <p:txBody>
          <a:bodyPr>
            <a:normAutofit/>
          </a:bodyPr>
          <a:lstStyle/>
          <a:p>
            <a:pPr>
              <a:buNone/>
            </a:pPr>
            <a:r>
              <a:rPr lang="es-EC" sz="1800" b="1" dirty="0" smtClean="0"/>
              <a:t>MONTAJE</a:t>
            </a:r>
          </a:p>
          <a:p>
            <a:r>
              <a:rPr lang="es-EC" sz="1800" b="1" dirty="0" smtClean="0"/>
              <a:t>TOLVA Y CHASIS</a:t>
            </a:r>
          </a:p>
          <a:p>
            <a:endParaRPr lang="es-EC" sz="2400" b="1" dirty="0" smtClean="0"/>
          </a:p>
          <a:p>
            <a:endParaRPr lang="es-EC" sz="2400" b="1" dirty="0" smtClean="0"/>
          </a:p>
          <a:p>
            <a:endParaRPr lang="es-EC" sz="2400" b="1" dirty="0" smtClean="0"/>
          </a:p>
          <a:p>
            <a:endParaRPr lang="es-EC" sz="1200" b="1" dirty="0" smtClean="0"/>
          </a:p>
          <a:p>
            <a:endParaRPr lang="es-EC" sz="1200" b="1" dirty="0" smtClean="0"/>
          </a:p>
          <a:p>
            <a:pPr lvl="8"/>
            <a:endParaRPr lang="es-EC" sz="1200" b="1" dirty="0" smtClean="0"/>
          </a:p>
        </p:txBody>
      </p:sp>
      <p:sp>
        <p:nvSpPr>
          <p:cNvPr id="5"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pic>
        <p:nvPicPr>
          <p:cNvPr id="56322" name="Picture 2" descr="C:\Users\Esteban\Documents\Perfil y Tesis abonadora\Fotos tesis\IMG-20120131-00141.jpg"/>
          <p:cNvPicPr>
            <a:picLocks noChangeAspect="1" noChangeArrowheads="1"/>
          </p:cNvPicPr>
          <p:nvPr/>
        </p:nvPicPr>
        <p:blipFill>
          <a:blip r:embed="rId2" cstate="print"/>
          <a:srcRect/>
          <a:stretch>
            <a:fillRect/>
          </a:stretch>
        </p:blipFill>
        <p:spPr bwMode="auto">
          <a:xfrm>
            <a:off x="1043608" y="1412776"/>
            <a:ext cx="2592288" cy="1944216"/>
          </a:xfrm>
          <a:prstGeom prst="rect">
            <a:avLst/>
          </a:prstGeom>
          <a:noFill/>
        </p:spPr>
      </p:pic>
      <p:pic>
        <p:nvPicPr>
          <p:cNvPr id="56323" name="Picture 3" descr="C:\Users\Esteban\Documents\Perfil y Tesis abonadora\Fotos tesis\IMG-20120209-00156.jpg"/>
          <p:cNvPicPr>
            <a:picLocks noChangeAspect="1" noChangeArrowheads="1"/>
          </p:cNvPicPr>
          <p:nvPr/>
        </p:nvPicPr>
        <p:blipFill>
          <a:blip r:embed="rId3" cstate="print"/>
          <a:srcRect/>
          <a:stretch>
            <a:fillRect/>
          </a:stretch>
        </p:blipFill>
        <p:spPr bwMode="auto">
          <a:xfrm>
            <a:off x="1043608" y="3789040"/>
            <a:ext cx="2592288" cy="1944216"/>
          </a:xfrm>
          <a:prstGeom prst="rect">
            <a:avLst/>
          </a:prstGeom>
          <a:noFill/>
        </p:spPr>
      </p:pic>
      <p:pic>
        <p:nvPicPr>
          <p:cNvPr id="56324" name="Picture 4" descr="C:\Users\Esteban\Documents\Perfil y Tesis abonadora\Fotos tesis\IMG-20120209-00152.jpg"/>
          <p:cNvPicPr>
            <a:picLocks noChangeAspect="1" noChangeArrowheads="1"/>
          </p:cNvPicPr>
          <p:nvPr/>
        </p:nvPicPr>
        <p:blipFill>
          <a:blip r:embed="rId4" cstate="print"/>
          <a:srcRect/>
          <a:stretch>
            <a:fillRect/>
          </a:stretch>
        </p:blipFill>
        <p:spPr bwMode="auto">
          <a:xfrm>
            <a:off x="4499992" y="1412776"/>
            <a:ext cx="2664297" cy="1998223"/>
          </a:xfrm>
          <a:prstGeom prst="rect">
            <a:avLst/>
          </a:prstGeom>
          <a:noFill/>
        </p:spPr>
      </p:pic>
      <p:pic>
        <p:nvPicPr>
          <p:cNvPr id="56325" name="Picture 5" descr="C:\Users\Esteban\Documents\Perfil y Tesis abonadora\Fotos tesis\IMG-20120224-00204.jpg"/>
          <p:cNvPicPr>
            <a:picLocks noChangeAspect="1" noChangeArrowheads="1"/>
          </p:cNvPicPr>
          <p:nvPr/>
        </p:nvPicPr>
        <p:blipFill>
          <a:blip r:embed="rId5" cstate="print"/>
          <a:srcRect/>
          <a:stretch>
            <a:fillRect/>
          </a:stretch>
        </p:blipFill>
        <p:spPr bwMode="auto">
          <a:xfrm>
            <a:off x="4572000" y="3861048"/>
            <a:ext cx="2555776" cy="1916832"/>
          </a:xfrm>
          <a:prstGeom prst="rect">
            <a:avLst/>
          </a:prstGeom>
          <a:noFill/>
        </p:spPr>
      </p:pic>
      <p:sp>
        <p:nvSpPr>
          <p:cNvPr id="11" name="10 CuadroTexto"/>
          <p:cNvSpPr txBox="1"/>
          <p:nvPr/>
        </p:nvSpPr>
        <p:spPr>
          <a:xfrm>
            <a:off x="1043608" y="3429000"/>
            <a:ext cx="2592288" cy="307777"/>
          </a:xfrm>
          <a:prstGeom prst="rect">
            <a:avLst/>
          </a:prstGeom>
          <a:noFill/>
        </p:spPr>
        <p:txBody>
          <a:bodyPr wrap="square" rtlCol="0">
            <a:spAutoFit/>
          </a:bodyPr>
          <a:lstStyle/>
          <a:p>
            <a:r>
              <a:rPr lang="es-EC" sz="1400" dirty="0" smtClean="0"/>
              <a:t>Chasis antes del armado</a:t>
            </a:r>
            <a:endParaRPr lang="es-EC" sz="1400" dirty="0"/>
          </a:p>
        </p:txBody>
      </p:sp>
      <p:sp>
        <p:nvSpPr>
          <p:cNvPr id="12" name="11 CuadroTexto"/>
          <p:cNvSpPr txBox="1"/>
          <p:nvPr/>
        </p:nvSpPr>
        <p:spPr>
          <a:xfrm>
            <a:off x="4499992" y="3501008"/>
            <a:ext cx="2592288" cy="307777"/>
          </a:xfrm>
          <a:prstGeom prst="rect">
            <a:avLst/>
          </a:prstGeom>
          <a:noFill/>
        </p:spPr>
        <p:txBody>
          <a:bodyPr wrap="square" rtlCol="0">
            <a:spAutoFit/>
          </a:bodyPr>
          <a:lstStyle/>
          <a:p>
            <a:r>
              <a:rPr lang="es-EC" sz="1400" dirty="0" smtClean="0"/>
              <a:t>Chasis y mesa junto al eje </a:t>
            </a:r>
            <a:endParaRPr lang="es-EC" sz="1400" dirty="0"/>
          </a:p>
        </p:txBody>
      </p:sp>
      <p:sp>
        <p:nvSpPr>
          <p:cNvPr id="13" name="12 CuadroTexto"/>
          <p:cNvSpPr txBox="1"/>
          <p:nvPr/>
        </p:nvSpPr>
        <p:spPr>
          <a:xfrm>
            <a:off x="1043608" y="5805264"/>
            <a:ext cx="2592288" cy="307777"/>
          </a:xfrm>
          <a:prstGeom prst="rect">
            <a:avLst/>
          </a:prstGeom>
          <a:noFill/>
        </p:spPr>
        <p:txBody>
          <a:bodyPr wrap="square" rtlCol="0">
            <a:spAutoFit/>
          </a:bodyPr>
          <a:lstStyle/>
          <a:p>
            <a:r>
              <a:rPr lang="es-EC" sz="1400" dirty="0" smtClean="0"/>
              <a:t>Planchas dobladas para tolva</a:t>
            </a:r>
            <a:endParaRPr lang="es-EC" sz="1400" dirty="0"/>
          </a:p>
        </p:txBody>
      </p:sp>
      <p:sp>
        <p:nvSpPr>
          <p:cNvPr id="14" name="13 CuadroTexto"/>
          <p:cNvSpPr txBox="1"/>
          <p:nvPr/>
        </p:nvSpPr>
        <p:spPr>
          <a:xfrm>
            <a:off x="4572000" y="5805264"/>
            <a:ext cx="2592288" cy="307777"/>
          </a:xfrm>
          <a:prstGeom prst="rect">
            <a:avLst/>
          </a:prstGeom>
          <a:noFill/>
        </p:spPr>
        <p:txBody>
          <a:bodyPr wrap="square" rtlCol="0">
            <a:spAutoFit/>
          </a:bodyPr>
          <a:lstStyle/>
          <a:p>
            <a:r>
              <a:rPr lang="es-EC" sz="1400" dirty="0" smtClean="0"/>
              <a:t>Chasis y tolva</a:t>
            </a:r>
            <a:endParaRPr lang="es-EC"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395536" y="692696"/>
            <a:ext cx="8229600" cy="4525963"/>
          </a:xfrm>
        </p:spPr>
        <p:txBody>
          <a:bodyPr>
            <a:normAutofit/>
          </a:bodyPr>
          <a:lstStyle/>
          <a:p>
            <a:pPr>
              <a:buNone/>
            </a:pPr>
            <a:r>
              <a:rPr lang="es-EC" sz="1800" b="1" dirty="0" smtClean="0"/>
              <a:t>MONTAJE</a:t>
            </a:r>
          </a:p>
          <a:p>
            <a:r>
              <a:rPr lang="es-EC" sz="1800" b="1" dirty="0" smtClean="0"/>
              <a:t>CAJA DE ENGRANES CÓNICOS</a:t>
            </a:r>
          </a:p>
          <a:p>
            <a:endParaRPr lang="es-EC" sz="2400" b="1" dirty="0" smtClean="0"/>
          </a:p>
          <a:p>
            <a:endParaRPr lang="es-EC" sz="2400" b="1" dirty="0" smtClean="0"/>
          </a:p>
          <a:p>
            <a:endParaRPr lang="es-EC" sz="2400" b="1" dirty="0" smtClean="0"/>
          </a:p>
          <a:p>
            <a:endParaRPr lang="es-EC" sz="1200" b="1" dirty="0" smtClean="0"/>
          </a:p>
          <a:p>
            <a:endParaRPr lang="es-EC" sz="1200" b="1" dirty="0" smtClean="0"/>
          </a:p>
          <a:p>
            <a:pPr lvl="8"/>
            <a:endParaRPr lang="es-EC" sz="1200" b="1" dirty="0" smtClean="0"/>
          </a:p>
        </p:txBody>
      </p:sp>
      <p:sp>
        <p:nvSpPr>
          <p:cNvPr id="5"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pic>
        <p:nvPicPr>
          <p:cNvPr id="58370" name="Picture 2" descr="C:\Users\Esteban\Documents\Perfil y Tesis abonadora\Fotos tesis\IMG-20120309-00231.jpg"/>
          <p:cNvPicPr>
            <a:picLocks noChangeAspect="1" noChangeArrowheads="1"/>
          </p:cNvPicPr>
          <p:nvPr/>
        </p:nvPicPr>
        <p:blipFill>
          <a:blip r:embed="rId2" cstate="print"/>
          <a:srcRect/>
          <a:stretch>
            <a:fillRect/>
          </a:stretch>
        </p:blipFill>
        <p:spPr bwMode="auto">
          <a:xfrm>
            <a:off x="899592" y="2276872"/>
            <a:ext cx="3491880" cy="2618910"/>
          </a:xfrm>
          <a:prstGeom prst="rect">
            <a:avLst/>
          </a:prstGeom>
          <a:noFill/>
        </p:spPr>
      </p:pic>
      <p:pic>
        <p:nvPicPr>
          <p:cNvPr id="58371" name="Picture 3" descr="C:\Users\Esteban\Documents\Perfil y Tesis abonadora\Fotos tesis\IMG-20120309-00232.jpg"/>
          <p:cNvPicPr>
            <a:picLocks noChangeAspect="1" noChangeArrowheads="1"/>
          </p:cNvPicPr>
          <p:nvPr/>
        </p:nvPicPr>
        <p:blipFill>
          <a:blip r:embed="rId3" cstate="print"/>
          <a:srcRect/>
          <a:stretch>
            <a:fillRect/>
          </a:stretch>
        </p:blipFill>
        <p:spPr bwMode="auto">
          <a:xfrm>
            <a:off x="4860031" y="2204864"/>
            <a:ext cx="3552395" cy="2664296"/>
          </a:xfrm>
          <a:prstGeom prst="rect">
            <a:avLst/>
          </a:prstGeom>
          <a:noFill/>
        </p:spPr>
      </p:pic>
      <p:sp>
        <p:nvSpPr>
          <p:cNvPr id="8" name="7 CuadroTexto"/>
          <p:cNvSpPr txBox="1"/>
          <p:nvPr/>
        </p:nvSpPr>
        <p:spPr>
          <a:xfrm>
            <a:off x="971600" y="5157192"/>
            <a:ext cx="3312368" cy="307777"/>
          </a:xfrm>
          <a:prstGeom prst="rect">
            <a:avLst/>
          </a:prstGeom>
          <a:noFill/>
        </p:spPr>
        <p:txBody>
          <a:bodyPr wrap="square" rtlCol="0">
            <a:spAutoFit/>
          </a:bodyPr>
          <a:lstStyle/>
          <a:p>
            <a:r>
              <a:rPr lang="es-EC" sz="1400" dirty="0" smtClean="0"/>
              <a:t>Caja, engrane y piñón cónicos</a:t>
            </a:r>
            <a:endParaRPr lang="es-EC" sz="1400" dirty="0"/>
          </a:p>
        </p:txBody>
      </p:sp>
      <p:sp>
        <p:nvSpPr>
          <p:cNvPr id="9" name="8 CuadroTexto"/>
          <p:cNvSpPr txBox="1"/>
          <p:nvPr/>
        </p:nvSpPr>
        <p:spPr>
          <a:xfrm>
            <a:off x="5580112" y="5157192"/>
            <a:ext cx="2304256" cy="307777"/>
          </a:xfrm>
          <a:prstGeom prst="rect">
            <a:avLst/>
          </a:prstGeom>
          <a:noFill/>
        </p:spPr>
        <p:txBody>
          <a:bodyPr wrap="square" rtlCol="0">
            <a:spAutoFit/>
          </a:bodyPr>
          <a:lstStyle/>
          <a:p>
            <a:r>
              <a:rPr lang="es-EC" sz="1400" dirty="0" smtClean="0"/>
              <a:t>Piñón cónico y rodamientos</a:t>
            </a:r>
            <a:endParaRPr lang="es-EC"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395536" y="69269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MONTAJE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CAJA DE ENGRANES RECTOS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pic>
        <p:nvPicPr>
          <p:cNvPr id="59395" name="Picture 3" descr="C:\Users\Esteban\Documents\Perfil y Tesis abonadora\Fotos tesis\IMG-20120309-00228.jpg"/>
          <p:cNvPicPr>
            <a:picLocks noChangeAspect="1" noChangeArrowheads="1"/>
          </p:cNvPicPr>
          <p:nvPr/>
        </p:nvPicPr>
        <p:blipFill>
          <a:blip r:embed="rId2" cstate="print"/>
          <a:srcRect/>
          <a:stretch>
            <a:fillRect/>
          </a:stretch>
        </p:blipFill>
        <p:spPr bwMode="auto">
          <a:xfrm>
            <a:off x="755576" y="1916832"/>
            <a:ext cx="3552394" cy="2664296"/>
          </a:xfrm>
          <a:prstGeom prst="rect">
            <a:avLst/>
          </a:prstGeom>
          <a:noFill/>
        </p:spPr>
      </p:pic>
      <p:pic>
        <p:nvPicPr>
          <p:cNvPr id="59396" name="Picture 4" descr="C:\Users\Esteban\Documents\Perfil y Tesis abonadora\Fotos tesis\IMG-20120309-00233.jpg"/>
          <p:cNvPicPr>
            <a:picLocks noChangeAspect="1" noChangeArrowheads="1"/>
          </p:cNvPicPr>
          <p:nvPr/>
        </p:nvPicPr>
        <p:blipFill>
          <a:blip r:embed="rId3" cstate="print"/>
          <a:srcRect/>
          <a:stretch>
            <a:fillRect/>
          </a:stretch>
        </p:blipFill>
        <p:spPr bwMode="auto">
          <a:xfrm>
            <a:off x="4572000" y="1916832"/>
            <a:ext cx="3552395" cy="2664296"/>
          </a:xfrm>
          <a:prstGeom prst="rect">
            <a:avLst/>
          </a:prstGeom>
          <a:noFill/>
        </p:spPr>
      </p:pic>
      <p:sp>
        <p:nvSpPr>
          <p:cNvPr id="9" name="8 CuadroTexto"/>
          <p:cNvSpPr txBox="1"/>
          <p:nvPr/>
        </p:nvSpPr>
        <p:spPr>
          <a:xfrm>
            <a:off x="755576" y="4869160"/>
            <a:ext cx="3168352" cy="307777"/>
          </a:xfrm>
          <a:prstGeom prst="rect">
            <a:avLst/>
          </a:prstGeom>
          <a:noFill/>
        </p:spPr>
        <p:txBody>
          <a:bodyPr wrap="square" rtlCol="0">
            <a:spAutoFit/>
          </a:bodyPr>
          <a:lstStyle/>
          <a:p>
            <a:r>
              <a:rPr lang="es-EC" sz="1400" dirty="0" smtClean="0"/>
              <a:t>Piñón y Engrane recto junto a su chaveta</a:t>
            </a:r>
            <a:endParaRPr lang="es-EC" sz="1400" dirty="0"/>
          </a:p>
        </p:txBody>
      </p:sp>
      <p:sp>
        <p:nvSpPr>
          <p:cNvPr id="10" name="9 CuadroTexto"/>
          <p:cNvSpPr txBox="1"/>
          <p:nvPr/>
        </p:nvSpPr>
        <p:spPr>
          <a:xfrm>
            <a:off x="4788024" y="4869160"/>
            <a:ext cx="3168352" cy="307777"/>
          </a:xfrm>
          <a:prstGeom prst="rect">
            <a:avLst/>
          </a:prstGeom>
          <a:noFill/>
        </p:spPr>
        <p:txBody>
          <a:bodyPr wrap="square" rtlCol="0">
            <a:spAutoFit/>
          </a:bodyPr>
          <a:lstStyle/>
          <a:p>
            <a:r>
              <a:rPr lang="es-EC" sz="1400" dirty="0" smtClean="0"/>
              <a:t>Caja de engranes rectos armada</a:t>
            </a:r>
            <a:endParaRPr lang="es-EC"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395536" y="69269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MONTAJE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C" b="1" dirty="0" smtClean="0"/>
              <a:t>DISCOS DISPERSORES</a:t>
            </a:r>
            <a:endParaRPr kumimoji="0" lang="es-EC" sz="1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pic>
        <p:nvPicPr>
          <p:cNvPr id="60420" name="Picture 4" descr="C:\Users\Esteban\Documents\Perfil y Tesis abonadora\mak\DSC07391.JPG"/>
          <p:cNvPicPr>
            <a:picLocks noChangeAspect="1" noChangeArrowheads="1"/>
          </p:cNvPicPr>
          <p:nvPr/>
        </p:nvPicPr>
        <p:blipFill>
          <a:blip r:embed="rId2" cstate="print"/>
          <a:srcRect l="17240" t="20112" r="9488"/>
          <a:stretch>
            <a:fillRect/>
          </a:stretch>
        </p:blipFill>
        <p:spPr bwMode="auto">
          <a:xfrm>
            <a:off x="1331639" y="1412776"/>
            <a:ext cx="2641535" cy="2160240"/>
          </a:xfrm>
          <a:prstGeom prst="rect">
            <a:avLst/>
          </a:prstGeom>
          <a:noFill/>
        </p:spPr>
      </p:pic>
      <p:pic>
        <p:nvPicPr>
          <p:cNvPr id="60421" name="Picture 5" descr="C:\Users\Esteban\Documents\Perfil y Tesis abonadora\mak\DSC07392.JPG"/>
          <p:cNvPicPr>
            <a:picLocks noChangeAspect="1" noChangeArrowheads="1"/>
          </p:cNvPicPr>
          <p:nvPr/>
        </p:nvPicPr>
        <p:blipFill>
          <a:blip r:embed="rId3" cstate="print"/>
          <a:srcRect l="9980" t="13305"/>
          <a:stretch>
            <a:fillRect/>
          </a:stretch>
        </p:blipFill>
        <p:spPr bwMode="auto">
          <a:xfrm>
            <a:off x="4716016" y="1412776"/>
            <a:ext cx="2990539" cy="2160240"/>
          </a:xfrm>
          <a:prstGeom prst="rect">
            <a:avLst/>
          </a:prstGeom>
          <a:noFill/>
        </p:spPr>
      </p:pic>
      <p:pic>
        <p:nvPicPr>
          <p:cNvPr id="60422" name="Picture 6" descr="C:\Users\Esteban\Documents\Perfil y Tesis abonadora\mak\DSC07387.JPG"/>
          <p:cNvPicPr>
            <a:picLocks noChangeAspect="1" noChangeArrowheads="1"/>
          </p:cNvPicPr>
          <p:nvPr/>
        </p:nvPicPr>
        <p:blipFill>
          <a:blip r:embed="rId4" cstate="print"/>
          <a:srcRect t="47838"/>
          <a:stretch>
            <a:fillRect/>
          </a:stretch>
        </p:blipFill>
        <p:spPr bwMode="auto">
          <a:xfrm>
            <a:off x="3059832" y="3933056"/>
            <a:ext cx="2795466" cy="1944216"/>
          </a:xfrm>
          <a:prstGeom prst="rect">
            <a:avLst/>
          </a:prstGeom>
          <a:noFill/>
        </p:spPr>
      </p:pic>
      <p:sp>
        <p:nvSpPr>
          <p:cNvPr id="12" name="11 CuadroTexto"/>
          <p:cNvSpPr txBox="1"/>
          <p:nvPr/>
        </p:nvSpPr>
        <p:spPr>
          <a:xfrm>
            <a:off x="1187624" y="3717032"/>
            <a:ext cx="1800200" cy="307777"/>
          </a:xfrm>
          <a:prstGeom prst="rect">
            <a:avLst/>
          </a:prstGeom>
          <a:noFill/>
        </p:spPr>
        <p:txBody>
          <a:bodyPr wrap="square" rtlCol="0">
            <a:spAutoFit/>
          </a:bodyPr>
          <a:lstStyle/>
          <a:p>
            <a:r>
              <a:rPr lang="es-EC" sz="1400" dirty="0" smtClean="0"/>
              <a:t>Disco izquierdo</a:t>
            </a:r>
            <a:endParaRPr lang="es-EC" sz="1400" dirty="0"/>
          </a:p>
        </p:txBody>
      </p:sp>
      <p:sp>
        <p:nvSpPr>
          <p:cNvPr id="13" name="12 CuadroTexto"/>
          <p:cNvSpPr txBox="1"/>
          <p:nvPr/>
        </p:nvSpPr>
        <p:spPr>
          <a:xfrm>
            <a:off x="6228184" y="3717032"/>
            <a:ext cx="1656184" cy="307777"/>
          </a:xfrm>
          <a:prstGeom prst="rect">
            <a:avLst/>
          </a:prstGeom>
          <a:noFill/>
        </p:spPr>
        <p:txBody>
          <a:bodyPr wrap="square" rtlCol="0">
            <a:spAutoFit/>
          </a:bodyPr>
          <a:lstStyle/>
          <a:p>
            <a:r>
              <a:rPr lang="es-EC" sz="1400" dirty="0" smtClean="0"/>
              <a:t>Disco derecho</a:t>
            </a:r>
            <a:endParaRPr lang="es-EC" sz="1400" dirty="0"/>
          </a:p>
        </p:txBody>
      </p:sp>
      <p:sp>
        <p:nvSpPr>
          <p:cNvPr id="14" name="13 CuadroTexto"/>
          <p:cNvSpPr txBox="1"/>
          <p:nvPr/>
        </p:nvSpPr>
        <p:spPr>
          <a:xfrm>
            <a:off x="3419872" y="5877272"/>
            <a:ext cx="2664296" cy="307777"/>
          </a:xfrm>
          <a:prstGeom prst="rect">
            <a:avLst/>
          </a:prstGeom>
          <a:noFill/>
        </p:spPr>
        <p:txBody>
          <a:bodyPr wrap="square" rtlCol="0">
            <a:spAutoFit/>
          </a:bodyPr>
          <a:lstStyle/>
          <a:p>
            <a:r>
              <a:rPr lang="es-EC" sz="1400" dirty="0" smtClean="0"/>
              <a:t>Discos ensamblados</a:t>
            </a:r>
            <a:endParaRPr lang="es-EC"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Esteban\Documents\Perfil y Tesis abonadora\mak\DSC07389.JPG"/>
          <p:cNvPicPr>
            <a:picLocks noChangeAspect="1" noChangeArrowheads="1"/>
          </p:cNvPicPr>
          <p:nvPr/>
        </p:nvPicPr>
        <p:blipFill>
          <a:blip r:embed="rId2" cstate="print"/>
          <a:srcRect/>
          <a:stretch>
            <a:fillRect/>
          </a:stretch>
        </p:blipFill>
        <p:spPr bwMode="auto">
          <a:xfrm>
            <a:off x="971600" y="2132856"/>
            <a:ext cx="3240360" cy="2430270"/>
          </a:xfrm>
          <a:prstGeom prst="rect">
            <a:avLst/>
          </a:prstGeom>
          <a:noFill/>
        </p:spPr>
      </p:pic>
      <p:sp>
        <p:nvSpPr>
          <p:cNvPr id="5" name="2 Marcador de contenido"/>
          <p:cNvSpPr txBox="1">
            <a:spLocks/>
          </p:cNvSpPr>
          <p:nvPr/>
        </p:nvSpPr>
        <p:spPr>
          <a:xfrm>
            <a:off x="395536" y="69269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MONTAJE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C" b="1" dirty="0" smtClean="0"/>
              <a:t>AGITADOR</a:t>
            </a:r>
            <a:endParaRPr kumimoji="0" lang="es-EC"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pic>
        <p:nvPicPr>
          <p:cNvPr id="61443" name="Picture 3" descr="C:\Users\Esteban\Documents\Perfil y Tesis abonadora\mak\DSC07390.JPG"/>
          <p:cNvPicPr>
            <a:picLocks noChangeAspect="1" noChangeArrowheads="1"/>
          </p:cNvPicPr>
          <p:nvPr/>
        </p:nvPicPr>
        <p:blipFill>
          <a:blip r:embed="rId3" cstate="print"/>
          <a:srcRect/>
          <a:stretch>
            <a:fillRect/>
          </a:stretch>
        </p:blipFill>
        <p:spPr bwMode="auto">
          <a:xfrm>
            <a:off x="4860032" y="2132856"/>
            <a:ext cx="3294026" cy="2470520"/>
          </a:xfrm>
          <a:prstGeom prst="rect">
            <a:avLst/>
          </a:prstGeom>
          <a:noFill/>
        </p:spPr>
      </p:pic>
      <p:sp>
        <p:nvSpPr>
          <p:cNvPr id="8" name="7 CuadroTexto"/>
          <p:cNvSpPr txBox="1"/>
          <p:nvPr/>
        </p:nvSpPr>
        <p:spPr>
          <a:xfrm>
            <a:off x="3203848" y="5013176"/>
            <a:ext cx="3096344" cy="369332"/>
          </a:xfrm>
          <a:prstGeom prst="rect">
            <a:avLst/>
          </a:prstGeom>
          <a:noFill/>
        </p:spPr>
        <p:txBody>
          <a:bodyPr wrap="square" rtlCol="0">
            <a:spAutoFit/>
          </a:bodyPr>
          <a:lstStyle/>
          <a:p>
            <a:r>
              <a:rPr lang="es-EC" dirty="0" smtClean="0"/>
              <a:t>Agitador instalado</a:t>
            </a:r>
            <a:endParaRPr lang="es-EC"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Esteban\Documents\Perfil y Tesis abonadora\Fotos tesis\IMG00030-20120412-1425.jpg"/>
          <p:cNvPicPr>
            <a:picLocks noGrp="1" noChangeAspect="1" noChangeArrowheads="1"/>
          </p:cNvPicPr>
          <p:nvPr>
            <p:ph idx="1"/>
          </p:nvPr>
        </p:nvPicPr>
        <p:blipFill>
          <a:blip r:embed="rId2" cstate="print"/>
          <a:srcRect/>
          <a:stretch>
            <a:fillRect/>
          </a:stretch>
        </p:blipFill>
        <p:spPr bwMode="auto">
          <a:xfrm>
            <a:off x="2339752" y="1844824"/>
            <a:ext cx="4313453" cy="3235090"/>
          </a:xfrm>
          <a:prstGeom prst="rect">
            <a:avLst/>
          </a:prstGeom>
          <a:noFill/>
        </p:spPr>
      </p:pic>
      <p:sp>
        <p:nvSpPr>
          <p:cNvPr id="5" name="2 Marcador de contenido"/>
          <p:cNvSpPr txBox="1">
            <a:spLocks/>
          </p:cNvSpPr>
          <p:nvPr/>
        </p:nvSpPr>
        <p:spPr>
          <a:xfrm>
            <a:off x="395536" y="69269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MONTAJE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C" b="1" noProof="0" dirty="0" smtClean="0"/>
              <a:t>BANDA TRANSPORTADORA</a:t>
            </a:r>
            <a:endParaRPr kumimoji="0" lang="es-EC"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95536" y="69269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MONTAJE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C" b="1" dirty="0" smtClean="0"/>
              <a:t>EJE CARDAN</a:t>
            </a:r>
            <a:endParaRPr kumimoji="0" lang="es-EC"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pic>
        <p:nvPicPr>
          <p:cNvPr id="63490" name="Picture 2" descr="C:\Users\Esteban\Documents\Perfil y Tesis abonadora\mak\DSC07365.JPG"/>
          <p:cNvPicPr>
            <a:picLocks noChangeAspect="1" noChangeArrowheads="1"/>
          </p:cNvPicPr>
          <p:nvPr/>
        </p:nvPicPr>
        <p:blipFill>
          <a:blip r:embed="rId2" cstate="print"/>
          <a:srcRect/>
          <a:stretch>
            <a:fillRect/>
          </a:stretch>
        </p:blipFill>
        <p:spPr bwMode="auto">
          <a:xfrm>
            <a:off x="611560" y="2060848"/>
            <a:ext cx="3486048" cy="2614536"/>
          </a:xfrm>
          <a:prstGeom prst="rect">
            <a:avLst/>
          </a:prstGeom>
          <a:noFill/>
        </p:spPr>
      </p:pic>
      <p:pic>
        <p:nvPicPr>
          <p:cNvPr id="63491" name="Picture 3" descr="C:\Users\Esteban\Documents\Perfil y Tesis abonadora\mak\DSC07420.JPG"/>
          <p:cNvPicPr>
            <a:picLocks noChangeAspect="1" noChangeArrowheads="1"/>
          </p:cNvPicPr>
          <p:nvPr/>
        </p:nvPicPr>
        <p:blipFill>
          <a:blip r:embed="rId3" cstate="print"/>
          <a:srcRect/>
          <a:stretch>
            <a:fillRect/>
          </a:stretch>
        </p:blipFill>
        <p:spPr bwMode="auto">
          <a:xfrm>
            <a:off x="4716016" y="2060848"/>
            <a:ext cx="3552394" cy="2664296"/>
          </a:xfrm>
          <a:prstGeom prst="rect">
            <a:avLst/>
          </a:prstGeom>
          <a:noFill/>
        </p:spPr>
      </p:pic>
      <p:sp>
        <p:nvSpPr>
          <p:cNvPr id="8" name="7 CuadroTexto"/>
          <p:cNvSpPr txBox="1"/>
          <p:nvPr/>
        </p:nvSpPr>
        <p:spPr>
          <a:xfrm>
            <a:off x="683568" y="5013176"/>
            <a:ext cx="3312368" cy="307777"/>
          </a:xfrm>
          <a:prstGeom prst="rect">
            <a:avLst/>
          </a:prstGeom>
          <a:noFill/>
        </p:spPr>
        <p:txBody>
          <a:bodyPr wrap="square" rtlCol="0">
            <a:spAutoFit/>
          </a:bodyPr>
          <a:lstStyle/>
          <a:p>
            <a:r>
              <a:rPr lang="es-EC" sz="1400" dirty="0" smtClean="0"/>
              <a:t>Eje cardán junto a la chumacera respectiva</a:t>
            </a:r>
            <a:endParaRPr lang="es-EC" sz="1400" dirty="0"/>
          </a:p>
        </p:txBody>
      </p:sp>
      <p:sp>
        <p:nvSpPr>
          <p:cNvPr id="9" name="8 CuadroTexto"/>
          <p:cNvSpPr txBox="1"/>
          <p:nvPr/>
        </p:nvSpPr>
        <p:spPr>
          <a:xfrm>
            <a:off x="4644008" y="5013176"/>
            <a:ext cx="3312368" cy="307777"/>
          </a:xfrm>
          <a:prstGeom prst="rect">
            <a:avLst/>
          </a:prstGeom>
          <a:noFill/>
        </p:spPr>
        <p:txBody>
          <a:bodyPr wrap="square" rtlCol="0">
            <a:spAutoFit/>
          </a:bodyPr>
          <a:lstStyle/>
          <a:p>
            <a:r>
              <a:rPr lang="es-EC" sz="1400" dirty="0" smtClean="0"/>
              <a:t>Eje cardán junto al cardán de </a:t>
            </a:r>
            <a:r>
              <a:rPr lang="es-EC" sz="1400" dirty="0" err="1" smtClean="0"/>
              <a:t>transmición</a:t>
            </a:r>
            <a:endParaRPr lang="es-EC"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95536" y="69269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1800" b="1" i="0" u="none" strike="noStrike" kern="1200" cap="none" spc="0" normalizeH="0" baseline="0" noProof="0" dirty="0" smtClean="0">
                <a:ln>
                  <a:noFill/>
                </a:ln>
                <a:solidFill>
                  <a:schemeClr val="tx1"/>
                </a:solidFill>
                <a:effectLst/>
                <a:uLnTx/>
                <a:uFillTx/>
                <a:latin typeface="+mn-lt"/>
                <a:ea typeface="+mn-ea"/>
                <a:cs typeface="+mn-cs"/>
              </a:rPr>
              <a:t>MONTAJE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EC" b="1" dirty="0" smtClean="0"/>
              <a:t>CATALINAS</a:t>
            </a:r>
            <a:endParaRPr kumimoji="0" lang="es-EC"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CONSTRUCCION Y MONTAJE</a:t>
            </a:r>
            <a:endParaRPr lang="es-ES_tradnl" sz="3200" dirty="0"/>
          </a:p>
        </p:txBody>
      </p:sp>
      <p:pic>
        <p:nvPicPr>
          <p:cNvPr id="64514" name="Picture 2" descr="C:\Users\Esteban\Documents\Perfil y Tesis abonadora\mak\DSC07371.JPG"/>
          <p:cNvPicPr>
            <a:picLocks noChangeAspect="1" noChangeArrowheads="1"/>
          </p:cNvPicPr>
          <p:nvPr/>
        </p:nvPicPr>
        <p:blipFill>
          <a:blip r:embed="rId2" cstate="print"/>
          <a:srcRect/>
          <a:stretch>
            <a:fillRect/>
          </a:stretch>
        </p:blipFill>
        <p:spPr bwMode="auto">
          <a:xfrm>
            <a:off x="683568" y="1916832"/>
            <a:ext cx="3552394" cy="2664296"/>
          </a:xfrm>
          <a:prstGeom prst="rect">
            <a:avLst/>
          </a:prstGeom>
          <a:noFill/>
        </p:spPr>
      </p:pic>
      <p:pic>
        <p:nvPicPr>
          <p:cNvPr id="64515" name="Picture 3" descr="C:\Users\Esteban\Documents\Perfil y Tesis abonadora\mak\DSC07436.JPG"/>
          <p:cNvPicPr>
            <a:picLocks noChangeAspect="1" noChangeArrowheads="1"/>
          </p:cNvPicPr>
          <p:nvPr/>
        </p:nvPicPr>
        <p:blipFill>
          <a:blip r:embed="rId3" cstate="print"/>
          <a:srcRect/>
          <a:stretch>
            <a:fillRect/>
          </a:stretch>
        </p:blipFill>
        <p:spPr bwMode="auto">
          <a:xfrm>
            <a:off x="4499992" y="1844824"/>
            <a:ext cx="3750136" cy="2812852"/>
          </a:xfrm>
          <a:prstGeom prst="rect">
            <a:avLst/>
          </a:prstGeom>
          <a:noFill/>
        </p:spPr>
      </p:pic>
      <p:sp>
        <p:nvSpPr>
          <p:cNvPr id="8" name="7 CuadroTexto"/>
          <p:cNvSpPr txBox="1"/>
          <p:nvPr/>
        </p:nvSpPr>
        <p:spPr>
          <a:xfrm>
            <a:off x="539552" y="4941168"/>
            <a:ext cx="3816424" cy="307777"/>
          </a:xfrm>
          <a:prstGeom prst="rect">
            <a:avLst/>
          </a:prstGeom>
          <a:noFill/>
        </p:spPr>
        <p:txBody>
          <a:bodyPr wrap="square" rtlCol="0">
            <a:spAutoFit/>
          </a:bodyPr>
          <a:lstStyle/>
          <a:p>
            <a:r>
              <a:rPr lang="es-EC" sz="1400" dirty="0" smtClean="0"/>
              <a:t>Cadenas - catalinas cónica-recta y cónica-agitador</a:t>
            </a:r>
            <a:endParaRPr lang="es-EC" sz="1400" dirty="0"/>
          </a:p>
        </p:txBody>
      </p:sp>
      <p:sp>
        <p:nvSpPr>
          <p:cNvPr id="9" name="8 CuadroTexto"/>
          <p:cNvSpPr txBox="1"/>
          <p:nvPr/>
        </p:nvSpPr>
        <p:spPr>
          <a:xfrm>
            <a:off x="4499992" y="4941168"/>
            <a:ext cx="3816424" cy="523220"/>
          </a:xfrm>
          <a:prstGeom prst="rect">
            <a:avLst/>
          </a:prstGeom>
          <a:noFill/>
        </p:spPr>
        <p:txBody>
          <a:bodyPr wrap="square" rtlCol="0">
            <a:spAutoFit/>
          </a:bodyPr>
          <a:lstStyle/>
          <a:p>
            <a:r>
              <a:rPr lang="es-EC" sz="1400" dirty="0" smtClean="0"/>
              <a:t>Cadenas - catalinas eje cardán-cónica y eje cardán-eje discos</a:t>
            </a:r>
            <a:endParaRPr lang="es-EC"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4525963"/>
          </a:xfrm>
        </p:spPr>
        <p:txBody>
          <a:bodyPr>
            <a:noAutofit/>
          </a:bodyPr>
          <a:lstStyle/>
          <a:p>
            <a:pPr>
              <a:buNone/>
            </a:pPr>
            <a:r>
              <a:rPr lang="es-EC" sz="1800" b="1" dirty="0" smtClean="0"/>
              <a:t>PARÁMETROS DE FUNCIONAMIENTO</a:t>
            </a:r>
          </a:p>
          <a:p>
            <a:pPr algn="just">
              <a:buNone/>
            </a:pPr>
            <a:r>
              <a:rPr lang="es-EC" sz="1800" dirty="0" smtClean="0"/>
              <a:t>	Se deben considerar parámetros que permitan realizar un protocolo de pruebas tales como</a:t>
            </a:r>
          </a:p>
          <a:p>
            <a:pPr algn="just">
              <a:buNone/>
            </a:pPr>
            <a:r>
              <a:rPr lang="es-EC" sz="1800" dirty="0" smtClean="0"/>
              <a:t>	a)	Potencia</a:t>
            </a:r>
          </a:p>
          <a:p>
            <a:pPr algn="just">
              <a:buNone/>
            </a:pPr>
            <a:r>
              <a:rPr lang="es-EC" sz="1800" dirty="0" smtClean="0"/>
              <a:t>	Se medirá la potencia entregada por el tractor en condiciones de carga completa como también en vacío o sin carga. </a:t>
            </a:r>
          </a:p>
          <a:p>
            <a:pPr algn="just">
              <a:buNone/>
            </a:pPr>
            <a:r>
              <a:rPr lang="es-EC" sz="1800" dirty="0" smtClean="0"/>
              <a:t>	b)	Velocidad del tractor</a:t>
            </a:r>
          </a:p>
          <a:p>
            <a:pPr algn="just">
              <a:buNone/>
            </a:pPr>
            <a:r>
              <a:rPr lang="es-EC" sz="1800" dirty="0" smtClean="0"/>
              <a:t>	La velocidad del tractor es un parámetro definitorio en el proceso debido a que según varíe esta, la cantidad de abono entregado por la máquina variara al área de sembrado.</a:t>
            </a:r>
          </a:p>
          <a:p>
            <a:pPr algn="just">
              <a:buNone/>
            </a:pPr>
            <a:r>
              <a:rPr lang="es-EC" sz="1800" dirty="0" smtClean="0"/>
              <a:t>	c)	Caudal</a:t>
            </a:r>
          </a:p>
          <a:p>
            <a:pPr algn="just">
              <a:buNone/>
            </a:pPr>
            <a:r>
              <a:rPr lang="es-EC" sz="1800" dirty="0" smtClean="0"/>
              <a:t>	Se deberá tomar la cantidad de abono entregada por la maquina en un determinado tiempo con la variación de diferente apertura de la compuerta de alimentación.</a:t>
            </a:r>
          </a:p>
          <a:p>
            <a:pPr algn="just">
              <a:buNone/>
            </a:pPr>
            <a:r>
              <a:rPr lang="es-EC" sz="1800" dirty="0" smtClean="0"/>
              <a:t>	d)	Taza de aplicación</a:t>
            </a:r>
          </a:p>
          <a:p>
            <a:pPr algn="just">
              <a:buNone/>
            </a:pPr>
            <a:r>
              <a:rPr lang="es-EC" sz="1800" dirty="0" smtClean="0"/>
              <a:t>	Este parámetro determinara la cantidad de abono por hectárea que se necesitaría cargar en la máquina abonadora.</a:t>
            </a:r>
          </a:p>
          <a:p>
            <a:endParaRPr lang="es-EC"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778098"/>
          </a:xfrm>
        </p:spPr>
        <p:txBody>
          <a:bodyPr>
            <a:normAutofit/>
          </a:bodyPr>
          <a:lstStyle/>
          <a:p>
            <a:r>
              <a:rPr lang="es-EC" sz="2900" dirty="0" smtClean="0"/>
              <a:t>JUSTIFICACIÓN</a:t>
            </a:r>
            <a:endParaRPr lang="es-EC" sz="2900" dirty="0"/>
          </a:p>
        </p:txBody>
      </p:sp>
      <p:sp>
        <p:nvSpPr>
          <p:cNvPr id="3" name="2 Marcador de contenido"/>
          <p:cNvSpPr>
            <a:spLocks noGrp="1"/>
          </p:cNvSpPr>
          <p:nvPr>
            <p:ph idx="1"/>
          </p:nvPr>
        </p:nvSpPr>
        <p:spPr>
          <a:xfrm>
            <a:off x="467544" y="1052736"/>
            <a:ext cx="8229600" cy="4525963"/>
          </a:xfrm>
        </p:spPr>
        <p:txBody>
          <a:bodyPr>
            <a:normAutofit lnSpcReduction="10000"/>
          </a:bodyPr>
          <a:lstStyle/>
          <a:p>
            <a:pPr algn="just"/>
            <a:r>
              <a:rPr lang="es-EC" sz="1800" dirty="0" smtClean="0"/>
              <a:t>En el entorno del campo agrícola se hace importante el uso de abonos de varios tipos y clases ya que con estos se cubre la escasez de nutrientes que se presentan en el suelo por el cultivo continuo.</a:t>
            </a:r>
          </a:p>
          <a:p>
            <a:pPr algn="just">
              <a:buNone/>
            </a:pPr>
            <a:endParaRPr lang="es-EC" sz="1800" dirty="0" smtClean="0"/>
          </a:p>
          <a:p>
            <a:pPr algn="just"/>
            <a:r>
              <a:rPr lang="es-EC" sz="1800" dirty="0" smtClean="0"/>
              <a:t>En el mercado nacional existen muchos tipos de abonos orgánicos y dependiendo la necesidad del campo a ser cultivado se deber realizar las diferentes combinaciones entre los distintos tipo de estiércol proveniente del ganado vacuno, ovino, etc.</a:t>
            </a:r>
          </a:p>
          <a:p>
            <a:pPr algn="just">
              <a:buNone/>
            </a:pPr>
            <a:endParaRPr lang="es-EC" sz="1800" dirty="0" smtClean="0"/>
          </a:p>
          <a:p>
            <a:pPr algn="just"/>
            <a:r>
              <a:rPr lang="es-EC" sz="1800" dirty="0" smtClean="0"/>
              <a:t>Las máquinas utilizadas para la distribución uniforme del abono son las abonadoras para abono sólido arrastradas pero en el entorno nacional no son altamente utilizadas por el costo que implica su adquisición</a:t>
            </a:r>
          </a:p>
          <a:p>
            <a:pPr algn="just"/>
            <a:endParaRPr lang="es-EC" sz="1800" dirty="0" smtClean="0"/>
          </a:p>
          <a:p>
            <a:pPr algn="just"/>
            <a:r>
              <a:rPr lang="es-EC" sz="1800" dirty="0" smtClean="0"/>
              <a:t>Se hace importante el diseño y la construcción de una máquina abonadora para abono orgánico sólido arrastrada ya que esto permite el mejoramiento en los tiempos de sembrado y la optimización del tiempo.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rmAutofit/>
          </a:bodyPr>
          <a:lstStyle/>
          <a:p>
            <a:pPr>
              <a:buNone/>
            </a:pPr>
            <a:r>
              <a:rPr lang="es-EC" b="1" dirty="0" smtClean="0"/>
              <a:t>	</a:t>
            </a:r>
            <a:r>
              <a:rPr lang="es-EC" sz="1800" b="1" dirty="0" smtClean="0"/>
              <a:t>INSTRUMENTOS DE MEDICIÓN</a:t>
            </a:r>
            <a:endParaRPr lang="es-EC" sz="1800" dirty="0" smtClean="0"/>
          </a:p>
          <a:p>
            <a:pPr algn="just">
              <a:buNone/>
            </a:pPr>
            <a:r>
              <a:rPr lang="es-EC" sz="1800" dirty="0" smtClean="0"/>
              <a:t>	Para la toma de datos en la máquina abonadora y el proceso de distribución de abono es necesario el uso de instrumentos de medición.</a:t>
            </a:r>
          </a:p>
          <a:p>
            <a:pPr algn="just">
              <a:buNone/>
            </a:pPr>
            <a:r>
              <a:rPr lang="es-EC" sz="1800" dirty="0" smtClean="0"/>
              <a:t>	a)	Balanza</a:t>
            </a:r>
          </a:p>
          <a:p>
            <a:pPr algn="just">
              <a:buNone/>
            </a:pPr>
            <a:r>
              <a:rPr lang="es-EC" sz="1800" dirty="0" smtClean="0"/>
              <a:t>	Se necesita una balanza para medir la masa de abono que se va a cargar en la tolva como también el abono que la máquina aporta en un determinado espacio y tiempo.</a:t>
            </a:r>
          </a:p>
          <a:p>
            <a:pPr algn="just">
              <a:buNone/>
            </a:pPr>
            <a:r>
              <a:rPr lang="es-EC" sz="1800" dirty="0" smtClean="0"/>
              <a:t>	</a:t>
            </a:r>
          </a:p>
          <a:p>
            <a:pPr algn="just">
              <a:buNone/>
            </a:pPr>
            <a:r>
              <a:rPr lang="es-EC" sz="1800" dirty="0" smtClean="0"/>
              <a:t>	b)	Tacómetro</a:t>
            </a:r>
          </a:p>
          <a:p>
            <a:pPr algn="just">
              <a:buNone/>
            </a:pPr>
            <a:r>
              <a:rPr lang="es-EC" sz="1800" dirty="0" smtClean="0"/>
              <a:t>	El instrumento debe medir un rango de velocidad de giro de entre 0 y 1500 rpm.</a:t>
            </a:r>
          </a:p>
          <a:p>
            <a:pPr algn="just">
              <a:buNone/>
            </a:pPr>
            <a:r>
              <a:rPr lang="es-EC" sz="1800" dirty="0" smtClean="0"/>
              <a:t>	</a:t>
            </a:r>
          </a:p>
          <a:p>
            <a:pPr algn="just">
              <a:buNone/>
            </a:pPr>
            <a:r>
              <a:rPr lang="es-EC" sz="1800" dirty="0" smtClean="0"/>
              <a:t>	c)	Cinta métrica</a:t>
            </a:r>
          </a:p>
          <a:p>
            <a:pPr algn="just">
              <a:buNone/>
            </a:pPr>
            <a:r>
              <a:rPr lang="es-EC" sz="1800" dirty="0" smtClean="0"/>
              <a:t>	Cinta de medición regular que posea una distancia de 10 m de alcance</a:t>
            </a:r>
          </a:p>
          <a:p>
            <a:pPr>
              <a:buNone/>
            </a:pPr>
            <a:endParaRPr lang="es-EC"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4525963"/>
          </a:xfrm>
        </p:spPr>
        <p:txBody>
          <a:bodyPr>
            <a:noAutofit/>
          </a:bodyPr>
          <a:lstStyle/>
          <a:p>
            <a:pPr>
              <a:buNone/>
            </a:pPr>
            <a:r>
              <a:rPr lang="es-EC" b="1" dirty="0" smtClean="0"/>
              <a:t>	</a:t>
            </a:r>
            <a:r>
              <a:rPr lang="es-EC" sz="1600" b="1" dirty="0" smtClean="0"/>
              <a:t>PROCEDIMIENTO DE PRUEBAS</a:t>
            </a:r>
          </a:p>
          <a:p>
            <a:pPr algn="just">
              <a:buNone/>
            </a:pPr>
            <a:r>
              <a:rPr lang="es-EC" sz="1600" dirty="0" smtClean="0"/>
              <a:t>	1.	Se coloca la máquina al punto de apoyo del tractor y se le coloca el pasador para sujetarlo. Así mismo se conecta la toma de fuerzas del tractor con el cardan de la máquina. </a:t>
            </a:r>
          </a:p>
          <a:p>
            <a:pPr algn="just">
              <a:buNone/>
            </a:pPr>
            <a:r>
              <a:rPr lang="es-EC" sz="1600" dirty="0" smtClean="0"/>
              <a:t>	2.	Se enciende el tractor para revisar el correcto funcionamiento de los elementos motrices de la máquina abonadora. Se lo apaga nuevamente</a:t>
            </a:r>
          </a:p>
          <a:p>
            <a:pPr algn="just">
              <a:buNone/>
            </a:pPr>
            <a:r>
              <a:rPr lang="es-EC" sz="1600" dirty="0" smtClean="0"/>
              <a:t>	3.	Se pesa la cantidad de abono de prueba que se va a depositar en la tolva, una vez determinada la cantidad de abono se lo carga a la máquina siempre fijándose que el tractor este apagado.</a:t>
            </a:r>
          </a:p>
          <a:p>
            <a:pPr algn="just">
              <a:buNone/>
            </a:pPr>
            <a:r>
              <a:rPr lang="es-EC" sz="1600" dirty="0" smtClean="0"/>
              <a:t>	4.	Antes de encender la máquina se debe ajustar la compuerta de alimentación según la apertura que se quiera dar para la toma de datos.</a:t>
            </a:r>
          </a:p>
          <a:p>
            <a:pPr algn="just">
              <a:buNone/>
            </a:pPr>
            <a:r>
              <a:rPr lang="es-EC" sz="1600" dirty="0" smtClean="0"/>
              <a:t>	5.	Se enciende el tractor y se pone en marcha hasta alcanzar la velocidad deseada para la toma de datos.</a:t>
            </a:r>
          </a:p>
          <a:p>
            <a:pPr algn="just">
              <a:buNone/>
            </a:pPr>
            <a:r>
              <a:rPr lang="es-EC" sz="1600" dirty="0" smtClean="0"/>
              <a:t>	6.	El abono deberá caer en una superficie donde luego sea fácil su recolección, se recomienda hacerlo sobre una lona o un plástico resistente.</a:t>
            </a:r>
          </a:p>
          <a:p>
            <a:pPr algn="just">
              <a:buNone/>
            </a:pPr>
            <a:r>
              <a:rPr lang="es-EC" sz="1600" dirty="0" smtClean="0"/>
              <a:t>	7.	Con el abono recolectado se determina el peso, con el cual podremos determinar el caudal para los parámetros determinados tanto como distancia recorrida por el tractor como tiempo transcurrido.</a:t>
            </a:r>
          </a:p>
          <a:p>
            <a:endParaRPr lang="es-EC"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4525963"/>
          </a:xfrm>
        </p:spPr>
        <p:txBody>
          <a:bodyPr>
            <a:normAutofit/>
          </a:bodyPr>
          <a:lstStyle/>
          <a:p>
            <a:pPr>
              <a:buNone/>
            </a:pPr>
            <a:r>
              <a:rPr lang="es-EC" sz="1800" b="1" dirty="0" smtClean="0"/>
              <a:t>TOMA DE DATOS</a:t>
            </a:r>
          </a:p>
          <a:p>
            <a:pPr>
              <a:buNone/>
            </a:pPr>
            <a:r>
              <a:rPr lang="es-EC" sz="1800" dirty="0" smtClean="0"/>
              <a:t>	</a:t>
            </a:r>
          </a:p>
          <a:p>
            <a:pPr>
              <a:buNone/>
            </a:pPr>
            <a:endParaRPr lang="es-EC" sz="1800" dirty="0" smtClean="0"/>
          </a:p>
          <a:p>
            <a:pPr algn="just">
              <a:buNone/>
            </a:pPr>
            <a:r>
              <a:rPr lang="es-EC" sz="1800" dirty="0" smtClean="0"/>
              <a:t>	Para la toma de datos de las pruebas de funcionamiento de la máquina abonadora, se las realizo a 7 velocidades distintas, y con una apertura de la compuerta de alimentación diferente en una escala del 1 al 12. Así mismo se determino una distancia de recorrido fija de 10 m. Aquí se logro medir la cantidad de abono entregado por la máquina en intervalos de un minuto, así como también la cantidad de abono entregada en la distancia determinada.</a:t>
            </a:r>
          </a:p>
          <a:p>
            <a:pPr algn="just">
              <a:buNone/>
            </a:pPr>
            <a:r>
              <a:rPr lang="es-EC" sz="1800" dirty="0" smtClean="0"/>
              <a:t>	</a:t>
            </a:r>
          </a:p>
          <a:p>
            <a:pPr algn="just">
              <a:buNone/>
            </a:pPr>
            <a:r>
              <a:rPr lang="es-EC" sz="1800" dirty="0" smtClean="0"/>
              <a:t>	En las siguientes tablas se presentaran los datos tomados durante las pruebas</a:t>
            </a:r>
          </a:p>
          <a:p>
            <a:pPr>
              <a:buNone/>
            </a:pPr>
            <a:endParaRPr lang="es-EC"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827584" y="1052736"/>
          <a:ext cx="3168352" cy="836672"/>
        </p:xfrm>
        <a:graphic>
          <a:graphicData uri="http://schemas.openxmlformats.org/drawingml/2006/table">
            <a:tbl>
              <a:tblPr/>
              <a:tblGrid>
                <a:gridCol w="2245531"/>
                <a:gridCol w="922821"/>
              </a:tblGrid>
              <a:tr h="288032">
                <a:tc>
                  <a:txBody>
                    <a:bodyPr/>
                    <a:lstStyle/>
                    <a:p>
                      <a:pPr marL="114300" indent="-114300" algn="l">
                        <a:lnSpc>
                          <a:spcPct val="150000"/>
                        </a:lnSpc>
                        <a:spcBef>
                          <a:spcPts val="600"/>
                        </a:spcBef>
                        <a:spcAft>
                          <a:spcPts val="0"/>
                        </a:spcAft>
                      </a:pPr>
                      <a:r>
                        <a:rPr lang="es-ES" sz="1200" dirty="0">
                          <a:latin typeface="Arial"/>
                          <a:ea typeface="Times New Roman"/>
                          <a:cs typeface="Times New Roman"/>
                        </a:rPr>
                        <a:t>Fecha</a:t>
                      </a:r>
                      <a:endParaRPr lang="es-EC"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dirty="0">
                          <a:latin typeface="Arial"/>
                          <a:ea typeface="Times New Roman"/>
                          <a:cs typeface="Times New Roman"/>
                        </a:rPr>
                        <a:t>19/05/2012</a:t>
                      </a:r>
                      <a:endParaRPr lang="es-EC"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algn="l">
                        <a:lnSpc>
                          <a:spcPct val="150000"/>
                        </a:lnSpc>
                        <a:spcBef>
                          <a:spcPts val="600"/>
                        </a:spcBef>
                        <a:spcAft>
                          <a:spcPts val="0"/>
                        </a:spcAft>
                      </a:pPr>
                      <a:r>
                        <a:rPr lang="es-ES" sz="1200" dirty="0">
                          <a:latin typeface="Arial"/>
                          <a:ea typeface="Times New Roman"/>
                          <a:cs typeface="Times New Roman"/>
                        </a:rPr>
                        <a:t>Masa de abono</a:t>
                      </a:r>
                      <a:endParaRPr lang="es-EC"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dirty="0">
                          <a:latin typeface="Arial"/>
                          <a:ea typeface="Times New Roman"/>
                          <a:cs typeface="Times New Roman"/>
                        </a:rPr>
                        <a:t>1400kg</a:t>
                      </a:r>
                      <a:endParaRPr lang="es-EC"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
                <a:tc>
                  <a:txBody>
                    <a:bodyPr/>
                    <a:lstStyle/>
                    <a:p>
                      <a:pPr algn="l">
                        <a:lnSpc>
                          <a:spcPct val="150000"/>
                        </a:lnSpc>
                        <a:spcBef>
                          <a:spcPts val="600"/>
                        </a:spcBef>
                        <a:spcAft>
                          <a:spcPts val="0"/>
                        </a:spcAft>
                      </a:pPr>
                      <a:r>
                        <a:rPr lang="es-ES" sz="1200">
                          <a:latin typeface="Arial"/>
                          <a:ea typeface="Times New Roman"/>
                          <a:cs typeface="Times New Roman"/>
                        </a:rPr>
                        <a:t>Velocidad Toma de fuerza</a:t>
                      </a:r>
                      <a:endParaRPr lang="es-EC"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dirty="0">
                          <a:latin typeface="Arial"/>
                          <a:ea typeface="Times New Roman"/>
                          <a:cs typeface="Times New Roman"/>
                        </a:rPr>
                        <a:t>540rpm</a:t>
                      </a:r>
                      <a:endParaRPr lang="es-EC"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graphicFrame>
        <p:nvGraphicFramePr>
          <p:cNvPr id="6" name="5 Tabla"/>
          <p:cNvGraphicFramePr>
            <a:graphicFrameLocks noGrp="1"/>
          </p:cNvGraphicFramePr>
          <p:nvPr/>
        </p:nvGraphicFramePr>
        <p:xfrm>
          <a:off x="827584" y="1916832"/>
          <a:ext cx="7704855" cy="4114800"/>
        </p:xfrm>
        <a:graphic>
          <a:graphicData uri="http://schemas.openxmlformats.org/drawingml/2006/table">
            <a:tbl>
              <a:tblPr/>
              <a:tblGrid>
                <a:gridCol w="965299"/>
                <a:gridCol w="877544"/>
                <a:gridCol w="789792"/>
                <a:gridCol w="640609"/>
                <a:gridCol w="640609"/>
                <a:gridCol w="640609"/>
                <a:gridCol w="640609"/>
                <a:gridCol w="640609"/>
                <a:gridCol w="640609"/>
                <a:gridCol w="614283"/>
                <a:gridCol w="614283"/>
              </a:tblGrid>
              <a:tr h="230426">
                <a:tc row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Apertura de compuerta</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Caudal    (kg/min)</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Velocidad del tractor (km/h)</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Distancia recorrida (m)</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r>
              <a:tr h="230426">
                <a:tc vMerge="1">
                  <a:txBody>
                    <a:bodyPr/>
                    <a:lstStyle/>
                    <a:p>
                      <a:endParaRPr lang="es-EC"/>
                    </a:p>
                  </a:txBody>
                  <a:tcPr/>
                </a:tc>
                <a:tc vMerge="1">
                  <a:txBody>
                    <a:bodyPr/>
                    <a:lstStyle/>
                    <a:p>
                      <a:endParaRPr lang="es-EC"/>
                    </a:p>
                  </a:txBody>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189,162</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1892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1422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1095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992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907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12" grid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h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265,064</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2651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2218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1992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1722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1535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1390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1272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340,714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3407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2851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2561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2214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1973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1787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1635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415,260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4153</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3475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3121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2698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2405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2178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1992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490,932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4909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4109</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3190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2843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2575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2355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568,895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5689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4761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4276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3696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3294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2984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646,761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6468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5413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4862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4202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3745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3393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3103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730,380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7304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6112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5490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4745</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4229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3831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3504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814,984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8150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6821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6126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5295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4719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4275</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3910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916,045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9160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7666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6886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5305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4805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4395</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1022,054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10221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8553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7683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6640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5918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5362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4903</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1110,145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11101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9291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8345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7213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6429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5824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5326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30426">
                <a:tc>
                  <a:txBody>
                    <a:bodyPr/>
                    <a:lstStyle/>
                    <a:p>
                      <a:pPr>
                        <a:lnSpc>
                          <a:spcPct val="115000"/>
                        </a:lnSpc>
                      </a:pPr>
                      <a:endParaRPr lang="es-EC" sz="12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Tasa de aplicación   (Kg / ha)</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2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6 Rectángulo"/>
          <p:cNvSpPr/>
          <p:nvPr/>
        </p:nvSpPr>
        <p:spPr>
          <a:xfrm>
            <a:off x="827584" y="620688"/>
            <a:ext cx="1035861" cy="369332"/>
          </a:xfrm>
          <a:prstGeom prst="rect">
            <a:avLst/>
          </a:prstGeom>
        </p:spPr>
        <p:txBody>
          <a:bodyPr wrap="none">
            <a:spAutoFit/>
          </a:bodyPr>
          <a:lstStyle/>
          <a:p>
            <a:r>
              <a:rPr lang="es-EC" b="1" dirty="0" smtClean="0"/>
              <a:t>Prueba 1</a:t>
            </a:r>
            <a:endParaRPr lang="es-EC"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graphicFrame>
        <p:nvGraphicFramePr>
          <p:cNvPr id="6" name="5 Tabla"/>
          <p:cNvGraphicFramePr>
            <a:graphicFrameLocks noGrp="1"/>
          </p:cNvGraphicFramePr>
          <p:nvPr/>
        </p:nvGraphicFramePr>
        <p:xfrm>
          <a:off x="755576" y="1052736"/>
          <a:ext cx="3121506" cy="836672"/>
        </p:xfrm>
        <a:graphic>
          <a:graphicData uri="http://schemas.openxmlformats.org/drawingml/2006/table">
            <a:tbl>
              <a:tblPr/>
              <a:tblGrid>
                <a:gridCol w="2212329"/>
                <a:gridCol w="909177"/>
              </a:tblGrid>
              <a:tr h="288032">
                <a:tc>
                  <a:txBody>
                    <a:bodyPr/>
                    <a:lstStyle/>
                    <a:p>
                      <a:pPr marL="114300" indent="-114300" algn="l">
                        <a:lnSpc>
                          <a:spcPct val="150000"/>
                        </a:lnSpc>
                        <a:spcBef>
                          <a:spcPts val="600"/>
                        </a:spcBef>
                        <a:spcAft>
                          <a:spcPts val="0"/>
                        </a:spcAft>
                      </a:pPr>
                      <a:r>
                        <a:rPr lang="es-ES" sz="1200" dirty="0">
                          <a:latin typeface="Arial"/>
                          <a:ea typeface="Times New Roman"/>
                          <a:cs typeface="Times New Roman"/>
                        </a:rPr>
                        <a:t>Fecha</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a:latin typeface="Arial"/>
                          <a:ea typeface="Times New Roman"/>
                          <a:cs typeface="Times New Roman"/>
                        </a:rPr>
                        <a:t>02/06/2012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88">
                <a:tc>
                  <a:txBody>
                    <a:bodyPr/>
                    <a:lstStyle/>
                    <a:p>
                      <a:pPr algn="l">
                        <a:lnSpc>
                          <a:spcPct val="150000"/>
                        </a:lnSpc>
                        <a:spcBef>
                          <a:spcPts val="600"/>
                        </a:spcBef>
                        <a:spcAft>
                          <a:spcPts val="0"/>
                        </a:spcAft>
                      </a:pPr>
                      <a:r>
                        <a:rPr lang="es-ES" sz="1200">
                          <a:latin typeface="Arial"/>
                          <a:ea typeface="Times New Roman"/>
                          <a:cs typeface="Times New Roman"/>
                        </a:rPr>
                        <a:t>Masa de abono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a:latin typeface="Arial"/>
                          <a:ea typeface="Times New Roman"/>
                          <a:cs typeface="Times New Roman"/>
                        </a:rPr>
                        <a:t>1400kg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88">
                <a:tc>
                  <a:txBody>
                    <a:bodyPr/>
                    <a:lstStyle/>
                    <a:p>
                      <a:pPr algn="l">
                        <a:lnSpc>
                          <a:spcPct val="150000"/>
                        </a:lnSpc>
                        <a:spcBef>
                          <a:spcPts val="600"/>
                        </a:spcBef>
                        <a:spcAft>
                          <a:spcPts val="0"/>
                        </a:spcAft>
                      </a:pPr>
                      <a:r>
                        <a:rPr lang="es-ES" sz="1200" dirty="0">
                          <a:latin typeface="Arial"/>
                          <a:ea typeface="Times New Roman"/>
                          <a:cs typeface="Times New Roman"/>
                        </a:rPr>
                        <a:t>Velocidad Toma de fuerza</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dirty="0">
                          <a:latin typeface="Arial"/>
                          <a:ea typeface="Times New Roman"/>
                          <a:cs typeface="Times New Roman"/>
                        </a:rPr>
                        <a:t>540rpm</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755575" y="1885950"/>
          <a:ext cx="7560842" cy="4114800"/>
        </p:xfrm>
        <a:graphic>
          <a:graphicData uri="http://schemas.openxmlformats.org/drawingml/2006/table">
            <a:tbl>
              <a:tblPr/>
              <a:tblGrid>
                <a:gridCol w="947258"/>
                <a:gridCol w="861143"/>
                <a:gridCol w="775029"/>
                <a:gridCol w="628635"/>
                <a:gridCol w="628635"/>
                <a:gridCol w="628635"/>
                <a:gridCol w="628635"/>
                <a:gridCol w="628635"/>
                <a:gridCol w="628635"/>
                <a:gridCol w="602801"/>
                <a:gridCol w="602801"/>
              </a:tblGrid>
              <a:tr h="200025">
                <a:tc row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Apertura de compuerta</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Caudal    (kg/min)</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Velocidad del tractor (km/h)</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Distancia recorrida (m)</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r>
              <a:tr h="200025">
                <a:tc vMerge="1">
                  <a:txBody>
                    <a:bodyPr/>
                    <a:lstStyle/>
                    <a:p>
                      <a:endParaRPr lang="es-EC"/>
                    </a:p>
                  </a:txBody>
                  <a:tcPr/>
                </a:tc>
                <a:tc vMerge="1">
                  <a:txBody>
                    <a:bodyPr/>
                    <a:lstStyle/>
                    <a:p>
                      <a:endParaRPr lang="es-EC"/>
                    </a:p>
                  </a:txBody>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187,000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1870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1565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1406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1215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981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897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12" grid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10</a:t>
                      </a:r>
                      <a:endParaRPr lang="es-EC" sz="12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h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259,900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2599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2175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1954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1689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1505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1363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1247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332,800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3328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2785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2502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2162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1746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1597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404,800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4048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3388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3043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2630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2344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1942</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476,800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4768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3990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3584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3098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2761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2501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2287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551,650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5517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4617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4147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3584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3194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2894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2646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626,500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6265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5243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4709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4070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3628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3287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3006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705,150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7052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5901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5300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4581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3699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3383</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783,800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7838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6560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5892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5092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4539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3760</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878,650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8787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7353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6605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5709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5088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4609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4215</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973,500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9735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8147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7318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6325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5637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5107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4670</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1045,000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10450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8746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7855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6789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6051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5482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5013</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nSpc>
                          <a:spcPct val="115000"/>
                        </a:lnSpc>
                      </a:pPr>
                      <a:endParaRPr lang="es-EC" sz="12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Tasa de aplicación   (Kg / ha)</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2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3074" name="Rectangle 2"/>
          <p:cNvSpPr>
            <a:spLocks noChangeArrowheads="1"/>
          </p:cNvSpPr>
          <p:nvPr/>
        </p:nvSpPr>
        <p:spPr bwMode="auto">
          <a:xfrm>
            <a:off x="749164" y="620688"/>
            <a:ext cx="10358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dirty="0" smtClean="0">
                <a:ln>
                  <a:noFill/>
                </a:ln>
                <a:solidFill>
                  <a:schemeClr val="tx1"/>
                </a:solidFill>
                <a:effectLst/>
                <a:cs typeface="Arial" pitchFamily="34" charset="0"/>
              </a:rPr>
              <a:t>Prueba 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graphicFrame>
        <p:nvGraphicFramePr>
          <p:cNvPr id="5" name="4 Tabla"/>
          <p:cNvGraphicFramePr>
            <a:graphicFrameLocks noGrp="1"/>
          </p:cNvGraphicFramePr>
          <p:nvPr/>
        </p:nvGraphicFramePr>
        <p:xfrm>
          <a:off x="755576" y="980728"/>
          <a:ext cx="3168352" cy="858737"/>
        </p:xfrm>
        <a:graphic>
          <a:graphicData uri="http://schemas.openxmlformats.org/drawingml/2006/table">
            <a:tbl>
              <a:tblPr/>
              <a:tblGrid>
                <a:gridCol w="2245531"/>
                <a:gridCol w="922821"/>
              </a:tblGrid>
              <a:tr h="288031">
                <a:tc>
                  <a:txBody>
                    <a:bodyPr/>
                    <a:lstStyle/>
                    <a:p>
                      <a:pPr marL="114300" indent="-114300" algn="l">
                        <a:lnSpc>
                          <a:spcPct val="150000"/>
                        </a:lnSpc>
                        <a:spcBef>
                          <a:spcPts val="600"/>
                        </a:spcBef>
                        <a:spcAft>
                          <a:spcPts val="0"/>
                        </a:spcAft>
                      </a:pPr>
                      <a:r>
                        <a:rPr lang="es-ES" sz="1200">
                          <a:latin typeface="Arial"/>
                          <a:ea typeface="Times New Roman"/>
                          <a:cs typeface="Times New Roman"/>
                        </a:rPr>
                        <a:t>Fecha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200">
                          <a:latin typeface="Arial"/>
                          <a:ea typeface="Times New Roman"/>
                          <a:cs typeface="Times New Roman"/>
                        </a:rPr>
                        <a:t>09/06/2012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353">
                <a:tc>
                  <a:txBody>
                    <a:bodyPr/>
                    <a:lstStyle/>
                    <a:p>
                      <a:pPr algn="l">
                        <a:lnSpc>
                          <a:spcPct val="150000"/>
                        </a:lnSpc>
                        <a:spcBef>
                          <a:spcPts val="600"/>
                        </a:spcBef>
                        <a:spcAft>
                          <a:spcPts val="0"/>
                        </a:spcAft>
                      </a:pPr>
                      <a:r>
                        <a:rPr lang="es-ES" sz="1200">
                          <a:latin typeface="Arial"/>
                          <a:ea typeface="Times New Roman"/>
                          <a:cs typeface="Times New Roman"/>
                        </a:rPr>
                        <a:t>Masa de abono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a:latin typeface="Arial"/>
                          <a:ea typeface="Times New Roman"/>
                          <a:cs typeface="Times New Roman"/>
                        </a:rPr>
                        <a:t>1400kg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353">
                <a:tc>
                  <a:txBody>
                    <a:bodyPr/>
                    <a:lstStyle/>
                    <a:p>
                      <a:pPr algn="l">
                        <a:lnSpc>
                          <a:spcPct val="150000"/>
                        </a:lnSpc>
                        <a:spcBef>
                          <a:spcPts val="600"/>
                        </a:spcBef>
                        <a:spcAft>
                          <a:spcPts val="0"/>
                        </a:spcAft>
                      </a:pPr>
                      <a:r>
                        <a:rPr lang="es-ES" sz="1200">
                          <a:latin typeface="Arial"/>
                          <a:ea typeface="Times New Roman"/>
                          <a:cs typeface="Times New Roman"/>
                        </a:rPr>
                        <a:t>Velocidad Toma de fuerza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dirty="0">
                          <a:latin typeface="Arial"/>
                          <a:ea typeface="Times New Roman"/>
                          <a:cs typeface="Times New Roman"/>
                        </a:rPr>
                        <a:t>540rpm</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755575" y="1885950"/>
          <a:ext cx="7848875" cy="4114800"/>
        </p:xfrm>
        <a:graphic>
          <a:graphicData uri="http://schemas.openxmlformats.org/drawingml/2006/table">
            <a:tbl>
              <a:tblPr/>
              <a:tblGrid>
                <a:gridCol w="983344"/>
                <a:gridCol w="893949"/>
                <a:gridCol w="804554"/>
                <a:gridCol w="652583"/>
                <a:gridCol w="652583"/>
                <a:gridCol w="652583"/>
                <a:gridCol w="652583"/>
                <a:gridCol w="652583"/>
                <a:gridCol w="652583"/>
                <a:gridCol w="625765"/>
                <a:gridCol w="625765"/>
              </a:tblGrid>
              <a:tr h="200025">
                <a:tc row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Apertura de compuerta</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Caudal    (kg/min)</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Velocidad del tractor (km/h)</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Distancia recorrida (m)</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r>
              <a:tr h="200025">
                <a:tc vMerge="1">
                  <a:txBody>
                    <a:bodyPr/>
                    <a:lstStyle/>
                    <a:p>
                      <a:endParaRPr lang="es-EC"/>
                    </a:p>
                  </a:txBody>
                  <a:tcPr/>
                </a:tc>
                <a:tc vMerge="1">
                  <a:txBody>
                    <a:bodyPr/>
                    <a:lstStyle/>
                    <a:p>
                      <a:endParaRPr lang="es-EC"/>
                    </a:p>
                  </a:txBody>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180,908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1809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1514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1360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1175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1048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949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868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12" grid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hMerge="1">
                  <a:txBody>
                    <a:bodyPr/>
                    <a:lstStyle/>
                    <a:p>
                      <a:endParaRPr lang="es-EC"/>
                    </a:p>
                  </a:txBody>
                  <a:tcPr/>
                </a:tc>
              </a:tr>
              <a:tr h="200025">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257,437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2574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2154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1935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1673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1491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1350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1235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332,848</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3328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2786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2502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2163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1746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1597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406,824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4068</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3405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3058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2643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2356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2134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481,144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4811</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3617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3126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2786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2308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557,914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5579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4669</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4194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3625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3231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2927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2676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634,546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6345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5310</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4770</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4123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3675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3044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715,897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7159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5991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5381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4651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4146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3755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3434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797,690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7977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6676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5996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4619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4185</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3827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895,802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8958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7497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6734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5820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5187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4699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4297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996,327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9963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8338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7489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6473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5769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5227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4780</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1076,121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10761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9006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8089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6992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6232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5645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5163</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nSpc>
                          <a:spcPct val="115000"/>
                        </a:lnSpc>
                      </a:pPr>
                      <a:endParaRPr lang="es-EC" sz="12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Tasa de aplicación   (Kg / ha)</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200" dirty="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angle 2"/>
          <p:cNvSpPr>
            <a:spLocks noChangeArrowheads="1"/>
          </p:cNvSpPr>
          <p:nvPr/>
        </p:nvSpPr>
        <p:spPr bwMode="auto">
          <a:xfrm>
            <a:off x="749164" y="620688"/>
            <a:ext cx="10358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dirty="0" smtClean="0">
                <a:ln>
                  <a:noFill/>
                </a:ln>
                <a:solidFill>
                  <a:schemeClr val="tx1"/>
                </a:solidFill>
                <a:effectLst/>
                <a:cs typeface="Arial" pitchFamily="34" charset="0"/>
              </a:rPr>
              <a:t>Prueba 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sp>
        <p:nvSpPr>
          <p:cNvPr id="5" name="Rectangle 2"/>
          <p:cNvSpPr>
            <a:spLocks noChangeArrowheads="1"/>
          </p:cNvSpPr>
          <p:nvPr/>
        </p:nvSpPr>
        <p:spPr bwMode="auto">
          <a:xfrm>
            <a:off x="749164" y="620688"/>
            <a:ext cx="10358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dirty="0" smtClean="0">
                <a:ln>
                  <a:noFill/>
                </a:ln>
                <a:solidFill>
                  <a:schemeClr val="tx1"/>
                </a:solidFill>
                <a:effectLst/>
                <a:cs typeface="Arial" pitchFamily="34" charset="0"/>
              </a:rPr>
              <a:t>Prueba 4</a:t>
            </a:r>
          </a:p>
        </p:txBody>
      </p:sp>
      <p:graphicFrame>
        <p:nvGraphicFramePr>
          <p:cNvPr id="6" name="5 Tabla"/>
          <p:cNvGraphicFramePr>
            <a:graphicFrameLocks noGrp="1"/>
          </p:cNvGraphicFramePr>
          <p:nvPr/>
        </p:nvGraphicFramePr>
        <p:xfrm>
          <a:off x="755576" y="1052736"/>
          <a:ext cx="3312368" cy="840100"/>
        </p:xfrm>
        <a:graphic>
          <a:graphicData uri="http://schemas.openxmlformats.org/drawingml/2006/table">
            <a:tbl>
              <a:tblPr/>
              <a:tblGrid>
                <a:gridCol w="2347601"/>
                <a:gridCol w="964767"/>
              </a:tblGrid>
              <a:tr h="267464">
                <a:tc>
                  <a:txBody>
                    <a:bodyPr/>
                    <a:lstStyle/>
                    <a:p>
                      <a:pPr marL="114300" indent="-114300" algn="l">
                        <a:lnSpc>
                          <a:spcPct val="150000"/>
                        </a:lnSpc>
                        <a:spcBef>
                          <a:spcPts val="600"/>
                        </a:spcBef>
                        <a:spcAft>
                          <a:spcPts val="0"/>
                        </a:spcAft>
                      </a:pPr>
                      <a:r>
                        <a:rPr lang="es-ES" sz="1200">
                          <a:latin typeface="Arial"/>
                          <a:ea typeface="Times New Roman"/>
                          <a:cs typeface="Times New Roman"/>
                        </a:rPr>
                        <a:t>Fecha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a:latin typeface="Arial"/>
                          <a:ea typeface="Times New Roman"/>
                          <a:cs typeface="Times New Roman"/>
                        </a:rPr>
                        <a:t>23/06/2012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90">
                <a:tc>
                  <a:txBody>
                    <a:bodyPr/>
                    <a:lstStyle/>
                    <a:p>
                      <a:pPr algn="l">
                        <a:lnSpc>
                          <a:spcPct val="150000"/>
                        </a:lnSpc>
                        <a:spcBef>
                          <a:spcPts val="600"/>
                        </a:spcBef>
                        <a:spcAft>
                          <a:spcPts val="0"/>
                        </a:spcAft>
                      </a:pPr>
                      <a:r>
                        <a:rPr lang="es-ES" sz="1200">
                          <a:latin typeface="Arial"/>
                          <a:ea typeface="Times New Roman"/>
                          <a:cs typeface="Times New Roman"/>
                        </a:rPr>
                        <a:t>Masa de abono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a:latin typeface="Arial"/>
                          <a:ea typeface="Times New Roman"/>
                          <a:cs typeface="Times New Roman"/>
                        </a:rPr>
                        <a:t>1400kg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890">
                <a:tc>
                  <a:txBody>
                    <a:bodyPr/>
                    <a:lstStyle/>
                    <a:p>
                      <a:pPr algn="l">
                        <a:lnSpc>
                          <a:spcPct val="150000"/>
                        </a:lnSpc>
                        <a:spcBef>
                          <a:spcPts val="600"/>
                        </a:spcBef>
                        <a:spcAft>
                          <a:spcPts val="0"/>
                        </a:spcAft>
                      </a:pPr>
                      <a:r>
                        <a:rPr lang="es-ES" sz="1200">
                          <a:latin typeface="Arial"/>
                          <a:ea typeface="Times New Roman"/>
                          <a:cs typeface="Times New Roman"/>
                        </a:rPr>
                        <a:t>Velocidad Toma de fuerza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dirty="0">
                          <a:latin typeface="Arial"/>
                          <a:ea typeface="Times New Roman"/>
                          <a:cs typeface="Times New Roman"/>
                        </a:rPr>
                        <a:t>540rpm</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755577" y="1988840"/>
          <a:ext cx="7920880" cy="4114800"/>
        </p:xfrm>
        <a:graphic>
          <a:graphicData uri="http://schemas.openxmlformats.org/drawingml/2006/table">
            <a:tbl>
              <a:tblPr/>
              <a:tblGrid>
                <a:gridCol w="992365"/>
                <a:gridCol w="902150"/>
                <a:gridCol w="811935"/>
                <a:gridCol w="658570"/>
                <a:gridCol w="658570"/>
                <a:gridCol w="658570"/>
                <a:gridCol w="658570"/>
                <a:gridCol w="658570"/>
                <a:gridCol w="658570"/>
                <a:gridCol w="631505"/>
                <a:gridCol w="631505"/>
              </a:tblGrid>
              <a:tr h="200025">
                <a:tc row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Apertura de compuerta</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Caudal    (kg/min)</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Velocidad del tractor (km/h)</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Distancia recorrida (m)</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r>
              <a:tr h="200025">
                <a:tc vMerge="1">
                  <a:txBody>
                    <a:bodyPr/>
                    <a:lstStyle/>
                    <a:p>
                      <a:endParaRPr lang="es-EC"/>
                    </a:p>
                  </a:txBody>
                  <a:tcPr/>
                </a:tc>
                <a:tc vMerge="1">
                  <a:txBody>
                    <a:bodyPr/>
                    <a:lstStyle/>
                    <a:p>
                      <a:endParaRPr lang="es-EC"/>
                    </a:p>
                  </a:txBody>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176,595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1766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1478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1327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1147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1023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926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847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12" grid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h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253,550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2536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2122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1906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1647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1468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1330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1216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328,879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3289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2472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2137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1725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1578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402,589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4026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3369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3026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2616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2331</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1931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476,246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4762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3986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3580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3094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2758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2498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2285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552,429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4623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3589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3199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2898</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2650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628,452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6285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5259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3639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3297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3015</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708,683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7087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5931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5327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3718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3400</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789,086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7891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6604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5931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4569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4139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3786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885,741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8857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7413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6658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5755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4646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4249</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983,562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9836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8231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7393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6390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5696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5160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4718</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1059,279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10593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8865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7962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6882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6134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5557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5082</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nSpc>
                          <a:spcPct val="115000"/>
                        </a:lnSpc>
                      </a:pPr>
                      <a:endParaRPr lang="es-EC" sz="12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Tasa de aplicación   (Kg / ha)</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2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sp>
        <p:nvSpPr>
          <p:cNvPr id="3" name="Rectangle 2"/>
          <p:cNvSpPr>
            <a:spLocks noChangeArrowheads="1"/>
          </p:cNvSpPr>
          <p:nvPr/>
        </p:nvSpPr>
        <p:spPr bwMode="auto">
          <a:xfrm>
            <a:off x="749164" y="620688"/>
            <a:ext cx="103586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dirty="0" smtClean="0">
                <a:ln>
                  <a:noFill/>
                </a:ln>
                <a:solidFill>
                  <a:schemeClr val="tx1"/>
                </a:solidFill>
                <a:effectLst/>
                <a:cs typeface="Arial" pitchFamily="34" charset="0"/>
              </a:rPr>
              <a:t>Prueba 5</a:t>
            </a:r>
          </a:p>
        </p:txBody>
      </p:sp>
      <p:graphicFrame>
        <p:nvGraphicFramePr>
          <p:cNvPr id="5" name="4 Tabla"/>
          <p:cNvGraphicFramePr>
            <a:graphicFrameLocks noGrp="1"/>
          </p:cNvGraphicFramePr>
          <p:nvPr/>
        </p:nvGraphicFramePr>
        <p:xfrm>
          <a:off x="827584" y="1052736"/>
          <a:ext cx="3312368" cy="915537"/>
        </p:xfrm>
        <a:graphic>
          <a:graphicData uri="http://schemas.openxmlformats.org/drawingml/2006/table">
            <a:tbl>
              <a:tblPr/>
              <a:tblGrid>
                <a:gridCol w="2347601"/>
                <a:gridCol w="964767"/>
              </a:tblGrid>
              <a:tr h="305179">
                <a:tc>
                  <a:txBody>
                    <a:bodyPr/>
                    <a:lstStyle/>
                    <a:p>
                      <a:pPr marL="114300" indent="-114300" algn="l">
                        <a:lnSpc>
                          <a:spcPct val="150000"/>
                        </a:lnSpc>
                        <a:spcBef>
                          <a:spcPts val="600"/>
                        </a:spcBef>
                        <a:spcAft>
                          <a:spcPts val="0"/>
                        </a:spcAft>
                      </a:pPr>
                      <a:r>
                        <a:rPr lang="es-ES" sz="1200">
                          <a:latin typeface="Arial"/>
                          <a:ea typeface="Times New Roman"/>
                          <a:cs typeface="Times New Roman"/>
                        </a:rPr>
                        <a:t>Fecha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a:latin typeface="Arial"/>
                          <a:ea typeface="Times New Roman"/>
                          <a:cs typeface="Times New Roman"/>
                        </a:rPr>
                        <a:t>30/06/2012</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179">
                <a:tc>
                  <a:txBody>
                    <a:bodyPr/>
                    <a:lstStyle/>
                    <a:p>
                      <a:pPr algn="l">
                        <a:lnSpc>
                          <a:spcPct val="150000"/>
                        </a:lnSpc>
                        <a:spcBef>
                          <a:spcPts val="600"/>
                        </a:spcBef>
                        <a:spcAft>
                          <a:spcPts val="0"/>
                        </a:spcAft>
                      </a:pPr>
                      <a:r>
                        <a:rPr lang="es-ES" sz="1200">
                          <a:latin typeface="Arial"/>
                          <a:ea typeface="Times New Roman"/>
                          <a:cs typeface="Times New Roman"/>
                        </a:rPr>
                        <a:t>Masa de abono</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a:latin typeface="Arial"/>
                          <a:ea typeface="Times New Roman"/>
                          <a:cs typeface="Times New Roman"/>
                        </a:rPr>
                        <a:t>1400kg</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179">
                <a:tc>
                  <a:txBody>
                    <a:bodyPr/>
                    <a:lstStyle/>
                    <a:p>
                      <a:pPr algn="l">
                        <a:lnSpc>
                          <a:spcPct val="150000"/>
                        </a:lnSpc>
                        <a:spcBef>
                          <a:spcPts val="600"/>
                        </a:spcBef>
                        <a:spcAft>
                          <a:spcPts val="0"/>
                        </a:spcAft>
                      </a:pPr>
                      <a:r>
                        <a:rPr lang="es-ES" sz="1200">
                          <a:latin typeface="Arial"/>
                          <a:ea typeface="Times New Roman"/>
                          <a:cs typeface="Times New Roman"/>
                        </a:rPr>
                        <a:t>Velocidad Toma de fuerza</a:t>
                      </a:r>
                      <a:endParaRPr lang="es-EC"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 sz="1200" dirty="0">
                          <a:latin typeface="Arial"/>
                          <a:ea typeface="Times New Roman"/>
                          <a:cs typeface="Times New Roman"/>
                        </a:rPr>
                        <a:t>540rpm</a:t>
                      </a:r>
                      <a:endParaRPr lang="es-EC"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827584" y="1988840"/>
          <a:ext cx="7416827" cy="4114800"/>
        </p:xfrm>
        <a:graphic>
          <a:graphicData uri="http://schemas.openxmlformats.org/drawingml/2006/table">
            <a:tbl>
              <a:tblPr/>
              <a:tblGrid>
                <a:gridCol w="929215"/>
                <a:gridCol w="844741"/>
                <a:gridCol w="760267"/>
                <a:gridCol w="616661"/>
                <a:gridCol w="616661"/>
                <a:gridCol w="616661"/>
                <a:gridCol w="616661"/>
                <a:gridCol w="616661"/>
                <a:gridCol w="616661"/>
                <a:gridCol w="591319"/>
                <a:gridCol w="591319"/>
              </a:tblGrid>
              <a:tr h="200025">
                <a:tc row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Apertura de compuerta</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Caudal    (kg/min)</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Velocidad del tractor (km/h)</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grid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Distancia recorrida (m)</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r>
              <a:tr h="200025">
                <a:tc vMerge="1">
                  <a:txBody>
                    <a:bodyPr/>
                    <a:lstStyle/>
                    <a:p>
                      <a:endParaRPr lang="es-EC"/>
                    </a:p>
                  </a:txBody>
                  <a:tcPr/>
                </a:tc>
                <a:tc vMerge="1">
                  <a:txBody>
                    <a:bodyPr/>
                    <a:lstStyle/>
                    <a:p>
                      <a:endParaRPr lang="es-EC"/>
                    </a:p>
                  </a:txBody>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12</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186,621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1866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1562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1403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1081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979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895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12" gridSpan="2">
                  <a:txBody>
                    <a:bodyPr/>
                    <a:lstStyle/>
                    <a:p>
                      <a:pPr algn="ctr">
                        <a:lnSpc>
                          <a:spcPct val="150000"/>
                        </a:lnSpc>
                        <a:spcBef>
                          <a:spcPts val="600"/>
                        </a:spcBef>
                        <a:spcAft>
                          <a:spcPts val="0"/>
                        </a:spcAft>
                      </a:pPr>
                      <a:r>
                        <a:rPr lang="es-ES_tradnl" sz="1200" dirty="0">
                          <a:solidFill>
                            <a:srgbClr val="000000"/>
                          </a:solidFill>
                          <a:latin typeface="Arial"/>
                          <a:ea typeface="Times New Roman"/>
                          <a:cs typeface="Arial"/>
                        </a:rPr>
                        <a:t>10</a:t>
                      </a:r>
                      <a:endParaRPr lang="es-EC" sz="12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h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261,119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2185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1963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1697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1512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1370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1253</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335,245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2806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2520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2178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1941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1759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1608</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408,304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4083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3417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3069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2653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2364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2142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1959</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481,743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4817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4032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3621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3130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2790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2527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2311</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557,803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5578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4668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4193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3230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2926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2676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633,814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6338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5304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4764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4118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3670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3325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3041</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714,343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7143</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5978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5370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4641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4137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3747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3427</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795,230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7952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6655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5978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5167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4605</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4172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3815</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892,411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8924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7468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6708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5798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5168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4681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4281</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190500">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991,417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9914</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8297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7452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6441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5741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5201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dirty="0">
                          <a:solidFill>
                            <a:srgbClr val="000000"/>
                          </a:solidFill>
                          <a:latin typeface="Arial"/>
                          <a:ea typeface="Times New Roman"/>
                          <a:cs typeface="Arial"/>
                        </a:rPr>
                        <a:t>4756</a:t>
                      </a:r>
                      <a:endParaRPr lang="es-EC" sz="1200" dirty="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12</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1069,058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10691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8947</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8036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6946</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6191</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5608</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50000"/>
                        </a:lnSpc>
                        <a:spcBef>
                          <a:spcPts val="600"/>
                        </a:spcBef>
                        <a:spcAft>
                          <a:spcPts val="0"/>
                        </a:spcAft>
                      </a:pPr>
                      <a:r>
                        <a:rPr lang="es-ES_tradnl" sz="1200">
                          <a:solidFill>
                            <a:srgbClr val="000000"/>
                          </a:solidFill>
                          <a:latin typeface="Arial"/>
                          <a:ea typeface="Times New Roman"/>
                          <a:cs typeface="Arial"/>
                        </a:rPr>
                        <a:t>5129</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vMerge="1">
                  <a:txBody>
                    <a:bodyPr/>
                    <a:lstStyle/>
                    <a:p>
                      <a:endParaRPr lang="es-EC"/>
                    </a:p>
                  </a:txBody>
                  <a:tcPr/>
                </a:tc>
                <a:tc hMerge="1" vMerge="1">
                  <a:txBody>
                    <a:bodyPr/>
                    <a:lstStyle/>
                    <a:p>
                      <a:endParaRPr lang="es-EC"/>
                    </a:p>
                  </a:txBody>
                  <a:tcPr/>
                </a:tc>
              </a:tr>
              <a:tr h="200025">
                <a:tc>
                  <a:txBody>
                    <a:bodyPr/>
                    <a:lstStyle/>
                    <a:p>
                      <a:pPr>
                        <a:lnSpc>
                          <a:spcPct val="115000"/>
                        </a:lnSpc>
                      </a:pPr>
                      <a:endParaRPr lang="es-EC" sz="120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lnSpc>
                          <a:spcPct val="150000"/>
                        </a:lnSpc>
                        <a:spcBef>
                          <a:spcPts val="600"/>
                        </a:spcBef>
                        <a:spcAft>
                          <a:spcPts val="0"/>
                        </a:spcAft>
                      </a:pPr>
                      <a:r>
                        <a:rPr lang="es-ES_tradnl" sz="1200">
                          <a:solidFill>
                            <a:srgbClr val="000000"/>
                          </a:solidFill>
                          <a:latin typeface="Arial"/>
                          <a:ea typeface="Times New Roman"/>
                          <a:cs typeface="Arial"/>
                        </a:rPr>
                        <a:t>Tasa de aplicación   (Kg / ha)</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pPr>
                      <a:endParaRPr lang="es-EC" sz="1200">
                        <a:latin typeface="Calibri"/>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EC" sz="1200" dirty="0">
                        <a:latin typeface="Calibri"/>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srcRect l="21294" t="23658" r="21527" b="26814"/>
          <a:stretch/>
        </p:blipFill>
        <p:spPr bwMode="auto">
          <a:xfrm>
            <a:off x="827584" y="1412776"/>
            <a:ext cx="3312368" cy="1944216"/>
          </a:xfrm>
          <a:prstGeom prst="rect">
            <a:avLst/>
          </a:prstGeom>
          <a:ln>
            <a:noFill/>
          </a:ln>
          <a:extLst>
            <a:ext uri="{53640926-AAD7-44D8-BBD7-CCE9431645EC}">
              <a14:shadowObscured xmlns:a14="http://schemas.microsoft.com/office/drawing/2010/main"/>
            </a:ext>
          </a:extLst>
        </p:spPr>
      </p:pic>
      <p:sp>
        <p:nvSpPr>
          <p:cNvPr id="5"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pic>
        <p:nvPicPr>
          <p:cNvPr id="6" name="5 Imagen"/>
          <p:cNvPicPr/>
          <p:nvPr/>
        </p:nvPicPr>
        <p:blipFill rotWithShape="1">
          <a:blip r:embed="rId3" cstate="print"/>
          <a:srcRect l="21294" t="22398" r="21527" b="27761"/>
          <a:stretch/>
        </p:blipFill>
        <p:spPr bwMode="auto">
          <a:xfrm>
            <a:off x="4499992" y="1412776"/>
            <a:ext cx="3240360" cy="1944216"/>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4" cstate="print"/>
          <a:srcRect l="21688" t="22082" r="21527" b="27129"/>
          <a:stretch/>
        </p:blipFill>
        <p:spPr bwMode="auto">
          <a:xfrm>
            <a:off x="827584" y="3789040"/>
            <a:ext cx="3384376" cy="1872208"/>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5" cstate="print"/>
          <a:srcRect l="22083" t="17981" r="21920" b="22713"/>
          <a:stretch/>
        </p:blipFill>
        <p:spPr bwMode="auto">
          <a:xfrm>
            <a:off x="4572000" y="3645024"/>
            <a:ext cx="3240360" cy="2088232"/>
          </a:xfrm>
          <a:prstGeom prst="rect">
            <a:avLst/>
          </a:prstGeom>
          <a:ln>
            <a:noFill/>
          </a:ln>
          <a:extLst>
            <a:ext uri="{53640926-AAD7-44D8-BBD7-CCE9431645EC}">
              <a14:shadowObscured xmlns:a14="http://schemas.microsoft.com/office/drawing/2010/main"/>
            </a:ext>
          </a:extLst>
        </p:spPr>
      </p:pic>
      <p:sp>
        <p:nvSpPr>
          <p:cNvPr id="9" name="8 CuadroTexto"/>
          <p:cNvSpPr txBox="1"/>
          <p:nvPr/>
        </p:nvSpPr>
        <p:spPr>
          <a:xfrm>
            <a:off x="1907704" y="836712"/>
            <a:ext cx="6336704" cy="369332"/>
          </a:xfrm>
          <a:prstGeom prst="rect">
            <a:avLst/>
          </a:prstGeom>
          <a:noFill/>
        </p:spPr>
        <p:txBody>
          <a:bodyPr wrap="square" rtlCol="0">
            <a:spAutoFit/>
          </a:bodyPr>
          <a:lstStyle/>
          <a:p>
            <a:r>
              <a:rPr lang="es-EC" dirty="0" smtClean="0"/>
              <a:t>Algunas fotografías de las pruebas de funcionamiento</a:t>
            </a:r>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4525963"/>
          </a:xfrm>
        </p:spPr>
        <p:txBody>
          <a:bodyPr>
            <a:normAutofit/>
          </a:bodyPr>
          <a:lstStyle/>
          <a:p>
            <a:pPr>
              <a:buNone/>
            </a:pPr>
            <a:r>
              <a:rPr lang="es-EC" sz="1800" b="1" dirty="0" smtClean="0"/>
              <a:t>ANÁLISIS DE RESULTADOS</a:t>
            </a:r>
          </a:p>
          <a:p>
            <a:pPr>
              <a:buNone/>
            </a:pPr>
            <a:r>
              <a:rPr lang="es-EC" sz="1800" dirty="0" smtClean="0"/>
              <a:t>	Una vez tomado los parámetros medibles en el proceso de abonado, se presenta el promedio de la tasa de aplicación para cada una de los puntos de apertura de compuerta, y promediando el mismo a las distintas velocidades de avance del tractor.</a:t>
            </a:r>
          </a:p>
          <a:p>
            <a:pPr>
              <a:buNone/>
            </a:pPr>
            <a:r>
              <a:rPr lang="es-EC" sz="1800" b="1" dirty="0" smtClean="0"/>
              <a:t>Promedio de la tasa de aplicación de abono para la prueba # 1</a:t>
            </a:r>
            <a:endParaRPr lang="es-EC" sz="1800"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graphicFrame>
        <p:nvGraphicFramePr>
          <p:cNvPr id="5" name="4 Tabla"/>
          <p:cNvGraphicFramePr>
            <a:graphicFrameLocks noGrp="1"/>
          </p:cNvGraphicFramePr>
          <p:nvPr/>
        </p:nvGraphicFramePr>
        <p:xfrm>
          <a:off x="2771800" y="2420888"/>
          <a:ext cx="2952328" cy="3840480"/>
        </p:xfrm>
        <a:graphic>
          <a:graphicData uri="http://schemas.openxmlformats.org/drawingml/2006/table">
            <a:tbl>
              <a:tblPr/>
              <a:tblGrid>
                <a:gridCol w="1440160"/>
                <a:gridCol w="1512168"/>
              </a:tblGrid>
              <a:tr h="288032">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Arial"/>
                        </a:rPr>
                        <a:t>Apertura de compuerta</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Calibri"/>
                        </a:rPr>
                        <a:t>Tasa de </a:t>
                      </a:r>
                      <a:r>
                        <a:rPr lang="es-ES_tradnl" sz="1200" dirty="0" smtClean="0">
                          <a:solidFill>
                            <a:srgbClr val="000000"/>
                          </a:solidFill>
                          <a:latin typeface="+mn-lt"/>
                          <a:ea typeface="Times New Roman"/>
                          <a:cs typeface="Calibri"/>
                        </a:rPr>
                        <a:t>aplicación (kg/ha)</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1</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1302,96387</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2</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1825,78744</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3</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2346,87024</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4</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2860,35049</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5</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3381,58861</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6</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3918,59982</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7</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4454,95118</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8</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5030,92856</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9</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5613,68893</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10</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6309,80722</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11</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7040,00687</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25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12</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7646,78613</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525963"/>
          </a:xfrm>
        </p:spPr>
        <p:txBody>
          <a:bodyPr>
            <a:noAutofit/>
          </a:bodyPr>
          <a:lstStyle/>
          <a:p>
            <a:pPr algn="just"/>
            <a:r>
              <a:rPr lang="es-EC" sz="1800" dirty="0" smtClean="0"/>
              <a:t>Existen abonadoras similares de fabricación extranjera con capacidades superiores y similares al prototipo propuesto con precios mucho más elevados que pueden llegar a alcanzar los 23.000 USD (veinte y tres mil dólares americanos).</a:t>
            </a:r>
          </a:p>
          <a:p>
            <a:pPr algn="just">
              <a:buNone/>
            </a:pPr>
            <a:endParaRPr lang="es-EC" sz="1800" dirty="0" smtClean="0"/>
          </a:p>
          <a:p>
            <a:pPr algn="just"/>
            <a:r>
              <a:rPr lang="es-EC" sz="1800" dirty="0" smtClean="0"/>
              <a:t>La importancia del proyecto de diseñar y construir esta máquina abonadora está en el desarrollo de herramientas de abonado agrícola que puedan ayudar a disminuir el costo de producción para llegar a ser más competitivos a nivel nacional e internacional.</a:t>
            </a:r>
            <a:endParaRPr lang="es-EC" sz="1800" dirty="0"/>
          </a:p>
        </p:txBody>
      </p:sp>
      <p:sp>
        <p:nvSpPr>
          <p:cNvPr id="5" name="1 Título"/>
          <p:cNvSpPr>
            <a:spLocks noGrp="1"/>
          </p:cNvSpPr>
          <p:nvPr>
            <p:ph type="title"/>
          </p:nvPr>
        </p:nvSpPr>
        <p:spPr>
          <a:xfrm>
            <a:off x="395536" y="0"/>
            <a:ext cx="8229600" cy="778098"/>
          </a:xfrm>
        </p:spPr>
        <p:txBody>
          <a:bodyPr>
            <a:normAutofit/>
          </a:bodyPr>
          <a:lstStyle/>
          <a:p>
            <a:r>
              <a:rPr lang="es-EC" sz="2900" dirty="0" smtClean="0"/>
              <a:t>JUSTIFICACIÓN</a:t>
            </a:r>
            <a:endParaRPr lang="es-EC" sz="29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80728"/>
            <a:ext cx="8229600" cy="4525963"/>
          </a:xfrm>
        </p:spPr>
        <p:txBody>
          <a:bodyPr>
            <a:normAutofit/>
          </a:bodyPr>
          <a:lstStyle/>
          <a:p>
            <a:r>
              <a:rPr lang="es-EC" sz="1800" b="1" dirty="0" smtClean="0"/>
              <a:t>Promedio de la tasa de aplicación de abono para las pruebas # 2 y # 3</a:t>
            </a:r>
            <a:endParaRPr lang="es-EC" sz="1800"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graphicFrame>
        <p:nvGraphicFramePr>
          <p:cNvPr id="5" name="4 Tabla"/>
          <p:cNvGraphicFramePr>
            <a:graphicFrameLocks noGrp="1"/>
          </p:cNvGraphicFramePr>
          <p:nvPr/>
        </p:nvGraphicFramePr>
        <p:xfrm>
          <a:off x="1547664" y="1916832"/>
          <a:ext cx="2592288" cy="3840480"/>
        </p:xfrm>
        <a:graphic>
          <a:graphicData uri="http://schemas.openxmlformats.org/drawingml/2006/table">
            <a:tbl>
              <a:tblPr/>
              <a:tblGrid>
                <a:gridCol w="1296144"/>
                <a:gridCol w="1296144"/>
              </a:tblGrid>
              <a:tr h="489524">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Arial"/>
                        </a:rPr>
                        <a:t>Apertura de compuerta</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Calibri"/>
                        </a:rPr>
                        <a:t>Tasa de </a:t>
                      </a:r>
                      <a:r>
                        <a:rPr lang="es-ES_tradnl" sz="1200" dirty="0" smtClean="0">
                          <a:solidFill>
                            <a:srgbClr val="000000"/>
                          </a:solidFill>
                          <a:latin typeface="+mn-lt"/>
                          <a:ea typeface="Times New Roman"/>
                          <a:cs typeface="Calibri"/>
                        </a:rPr>
                        <a:t>aplicación (kg/ha)</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1</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1288,07374</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2</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1790,21585</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3</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2292,35797</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4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4</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2788,3008</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5</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3284,24363</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6</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3799,81753</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7</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4315,39143</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8</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4857,14009</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9</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5398,88875</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10</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6052,22454</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11</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6705,56034</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674">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12</a:t>
                      </a:r>
                      <a:endParaRPr lang="es-EC" sz="120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7198,05912</a:t>
                      </a:r>
                      <a:endParaRPr lang="es-EC" sz="1200" dirty="0">
                        <a:latin typeface="+mn-lt"/>
                        <a:ea typeface="Times New Roman"/>
                        <a:cs typeface="Times New Roman"/>
                      </a:endParaRPr>
                    </a:p>
                  </a:txBody>
                  <a:tcPr marL="28735" marR="287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4716016" y="1916833"/>
          <a:ext cx="2561892" cy="3840480"/>
        </p:xfrm>
        <a:graphic>
          <a:graphicData uri="http://schemas.openxmlformats.org/drawingml/2006/table">
            <a:tbl>
              <a:tblPr/>
              <a:tblGrid>
                <a:gridCol w="1280946"/>
                <a:gridCol w="1280946"/>
              </a:tblGrid>
              <a:tr h="503685">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Arial"/>
                        </a:rPr>
                        <a:t>Apertura de compuerta</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Calibri"/>
                        </a:rPr>
                        <a:t>Tasa de </a:t>
                      </a:r>
                      <a:r>
                        <a:rPr lang="es-ES_tradnl" sz="1200" dirty="0" smtClean="0">
                          <a:solidFill>
                            <a:srgbClr val="000000"/>
                          </a:solidFill>
                          <a:latin typeface="+mn-lt"/>
                          <a:ea typeface="Times New Roman"/>
                          <a:cs typeface="Calibri"/>
                        </a:rPr>
                        <a:t>aplicación (kg/ha)</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1</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1246,11486</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2</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1773,24721</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3</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2292,68725</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4</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2802,24565</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5</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3314,16588</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6</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3842,96315</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7</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4370,81094</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8</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4931,16987</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9</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5494,56219</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10</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6170,36888</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11</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6862,79642</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058">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12</a:t>
                      </a:r>
                      <a:endParaRPr lang="es-EC" sz="120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7412,42132</a:t>
                      </a:r>
                      <a:endParaRPr lang="es-EC" sz="1200" dirty="0">
                        <a:latin typeface="+mn-lt"/>
                        <a:ea typeface="Times New Roman"/>
                        <a:cs typeface="Times New Roman"/>
                      </a:endParaRPr>
                    </a:p>
                  </a:txBody>
                  <a:tcPr marL="27630" marR="276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sp>
        <p:nvSpPr>
          <p:cNvPr id="5" name="2 Marcador de contenido"/>
          <p:cNvSpPr>
            <a:spLocks noGrp="1"/>
          </p:cNvSpPr>
          <p:nvPr>
            <p:ph idx="1"/>
          </p:nvPr>
        </p:nvSpPr>
        <p:spPr>
          <a:xfrm>
            <a:off x="395536" y="980728"/>
            <a:ext cx="8229600" cy="4525963"/>
          </a:xfrm>
        </p:spPr>
        <p:txBody>
          <a:bodyPr>
            <a:normAutofit/>
          </a:bodyPr>
          <a:lstStyle/>
          <a:p>
            <a:r>
              <a:rPr lang="es-EC" sz="1800" b="1" dirty="0" smtClean="0"/>
              <a:t>Promedio de la tasa de aplicación de abono para las pruebas # 4 y # 5</a:t>
            </a:r>
            <a:endParaRPr lang="es-EC" sz="1800" dirty="0"/>
          </a:p>
        </p:txBody>
      </p:sp>
      <p:graphicFrame>
        <p:nvGraphicFramePr>
          <p:cNvPr id="6" name="5 Tabla"/>
          <p:cNvGraphicFramePr>
            <a:graphicFrameLocks noGrp="1"/>
          </p:cNvGraphicFramePr>
          <p:nvPr/>
        </p:nvGraphicFramePr>
        <p:xfrm>
          <a:off x="1403648" y="1628800"/>
          <a:ext cx="2736304" cy="3840480"/>
        </p:xfrm>
        <a:graphic>
          <a:graphicData uri="http://schemas.openxmlformats.org/drawingml/2006/table">
            <a:tbl>
              <a:tblPr/>
              <a:tblGrid>
                <a:gridCol w="1116858"/>
                <a:gridCol w="1619446"/>
              </a:tblGrid>
              <a:tr h="544065">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Arial"/>
                        </a:rPr>
                        <a:t>Apertura de compuerta</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_tradnl" sz="1200">
                          <a:solidFill>
                            <a:srgbClr val="000000"/>
                          </a:solidFill>
                          <a:latin typeface="+mn-lt"/>
                          <a:ea typeface="Times New Roman"/>
                          <a:cs typeface="Calibri"/>
                        </a:rPr>
                        <a:t>Tasa de aplicación (kg/ha)</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1216,40462</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2</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1746,4794</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3</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2265,35283</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4</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2773,07356</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5</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3280,42515</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6</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3805,18469</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7</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4328,83845</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8</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4881,4761</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9</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5435,29624</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10</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6101,06546</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11</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6774,86538</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32">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12</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7296,41108</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4932040" y="1628800"/>
          <a:ext cx="2736304" cy="3881616"/>
        </p:xfrm>
        <a:graphic>
          <a:graphicData uri="http://schemas.openxmlformats.org/drawingml/2006/table">
            <a:tbl>
              <a:tblPr/>
              <a:tblGrid>
                <a:gridCol w="1078701"/>
                <a:gridCol w="1657603"/>
              </a:tblGrid>
              <a:tr h="0">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Arial"/>
                        </a:rPr>
                        <a:t>Apertura de compuerta</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_tradnl" sz="1200">
                          <a:solidFill>
                            <a:srgbClr val="000000"/>
                          </a:solidFill>
                          <a:latin typeface="+mn-lt"/>
                          <a:ea typeface="Times New Roman"/>
                          <a:cs typeface="Calibri"/>
                        </a:rPr>
                        <a:t>Tasa de aplicación (kg/ha)</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56">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1</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1285,46456</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2</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1798,60921</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3</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2309,19798</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4</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2812,43541</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5</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3318,28898</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6</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3842,20008</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7</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4365,77226</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8</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4920,46377</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9</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5477,61977</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10</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6147,01263</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11</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6828,97156</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12</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7363,77178</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4525963"/>
          </a:xfrm>
        </p:spPr>
        <p:txBody>
          <a:bodyPr>
            <a:normAutofit fontScale="92500" lnSpcReduction="20000"/>
          </a:bodyPr>
          <a:lstStyle/>
          <a:p>
            <a:r>
              <a:rPr lang="es-EC" sz="1900" dirty="0" smtClean="0"/>
              <a:t>El promedio general de la tasa de aplicación de abono sobre el área de trabajo se muestra en la siguiente tabla</a:t>
            </a:r>
          </a:p>
          <a:p>
            <a:pPr>
              <a:buNone/>
            </a:pPr>
            <a:r>
              <a:rPr lang="es-EC" sz="1900" b="1" dirty="0" smtClean="0"/>
              <a:t>	Promedio de las pruebas de la tasa de aplicación </a:t>
            </a:r>
          </a:p>
          <a:p>
            <a:pPr algn="just">
              <a:buNone/>
            </a:pPr>
            <a:r>
              <a:rPr lang="es-EC" sz="1900" dirty="0" smtClean="0"/>
              <a:t>					En la tabla se muestra un promedio de 					tasa de aplicación dependiendo la apertura de 				la compuerta de descarga, como se observa 				con la apertura de la compuerta 1 se acerca a 				la capacidad deseada por el dueño de la 				Hacienda el Sr Álvaro Naranjo, que es de 30 				sacos de abono por potrero de trabajo y esto 				quiere decir 1400kg aproximadamente de 				abono orgánico en una hectárea.</a:t>
            </a:r>
          </a:p>
          <a:p>
            <a:pPr algn="just">
              <a:buNone/>
            </a:pPr>
            <a:r>
              <a:rPr lang="es-EC" sz="1900" dirty="0" smtClean="0"/>
              <a:t>					La maquina presenta un porcentaje máximo de 				error 5,89% entre los datos máximos y 					mínimos dependiendo de la apertura de la 				compuerta de descarga, esto se debe a lo 				complicado de la recolección de toda la masa 				dispersada en las pruebas.</a:t>
            </a:r>
          </a:p>
          <a:p>
            <a:pPr>
              <a:buNone/>
            </a:pPr>
            <a:endParaRPr lang="es-EC" sz="1800"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PRUEBAS DE FUNCIONAMIENTO</a:t>
            </a:r>
            <a:endParaRPr lang="es-ES_tradnl" sz="3200" dirty="0"/>
          </a:p>
        </p:txBody>
      </p:sp>
      <p:graphicFrame>
        <p:nvGraphicFramePr>
          <p:cNvPr id="5" name="4 Tabla"/>
          <p:cNvGraphicFramePr>
            <a:graphicFrameLocks noGrp="1"/>
          </p:cNvGraphicFramePr>
          <p:nvPr/>
        </p:nvGraphicFramePr>
        <p:xfrm>
          <a:off x="827584" y="1844824"/>
          <a:ext cx="2520280" cy="3840480"/>
        </p:xfrm>
        <a:graphic>
          <a:graphicData uri="http://schemas.openxmlformats.org/drawingml/2006/table">
            <a:tbl>
              <a:tblPr/>
              <a:tblGrid>
                <a:gridCol w="1105998"/>
                <a:gridCol w="1414282"/>
              </a:tblGrid>
              <a:tr h="0">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Arial"/>
                        </a:rPr>
                        <a:t>Apertura de compuerta</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_tradnl" sz="1200" dirty="0">
                          <a:solidFill>
                            <a:srgbClr val="000000"/>
                          </a:solidFill>
                          <a:latin typeface="+mn-lt"/>
                          <a:ea typeface="Times New Roman"/>
                          <a:cs typeface="Calibri"/>
                        </a:rPr>
                        <a:t>Tasa de aplicación (kg/ha)</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1</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1267,80433</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2</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a:solidFill>
                            <a:srgbClr val="000000"/>
                          </a:solidFill>
                          <a:latin typeface="+mn-lt"/>
                          <a:ea typeface="Times New Roman"/>
                          <a:cs typeface="Calibri"/>
                        </a:rPr>
                        <a:t>1786,86782</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Arial"/>
                        </a:rPr>
                        <a:t>3</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2301,29325</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4</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2807,28118</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5</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3315,74245</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6</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3841,75305</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7</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4367,15285</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8</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4924,23568</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9</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5484,01117</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10</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6156,09575</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11</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6842,44011</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50000"/>
                        </a:lnSpc>
                        <a:spcBef>
                          <a:spcPts val="600"/>
                        </a:spcBef>
                        <a:spcAft>
                          <a:spcPts val="0"/>
                        </a:spcAft>
                      </a:pPr>
                      <a:r>
                        <a:rPr lang="es-ES_tradnl" sz="1200">
                          <a:solidFill>
                            <a:srgbClr val="000000"/>
                          </a:solidFill>
                          <a:latin typeface="+mn-lt"/>
                          <a:ea typeface="Times New Roman"/>
                          <a:cs typeface="Arial"/>
                        </a:rPr>
                        <a:t>12</a:t>
                      </a:r>
                      <a:endParaRPr lang="es-EC" sz="120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Bef>
                          <a:spcPts val="600"/>
                        </a:spcBef>
                        <a:spcAft>
                          <a:spcPts val="0"/>
                        </a:spcAft>
                      </a:pPr>
                      <a:r>
                        <a:rPr lang="es-ES_tradnl" sz="1200" dirty="0">
                          <a:solidFill>
                            <a:srgbClr val="000000"/>
                          </a:solidFill>
                          <a:latin typeface="+mn-lt"/>
                          <a:ea typeface="Times New Roman"/>
                          <a:cs typeface="Calibri"/>
                        </a:rPr>
                        <a:t>7383,48989</a:t>
                      </a:r>
                      <a:endParaRPr lang="es-EC" sz="1200" dirty="0">
                        <a:latin typeface="+mn-lt"/>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4427984" y="5157192"/>
            <a:ext cx="4104456" cy="369332"/>
          </a:xfrm>
          <a:prstGeom prst="rect">
            <a:avLst/>
          </a:prstGeom>
          <a:noFill/>
        </p:spPr>
        <p:txBody>
          <a:bodyPr wrap="square" rtlCol="0">
            <a:spAutoFit/>
          </a:bodyPr>
          <a:lstStyle/>
          <a:p>
            <a:r>
              <a:rPr lang="es-EC" dirty="0" smtClean="0">
                <a:hlinkClick r:id="rId2" action="ppaction://hlinkfile"/>
              </a:rPr>
              <a:t>VIDEO DE PRUEBAS Y CONSTRUCCIÓN</a:t>
            </a:r>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5976664"/>
          </a:xfrm>
        </p:spPr>
        <p:txBody>
          <a:bodyPr>
            <a:normAutofit fontScale="92500" lnSpcReduction="10000"/>
          </a:bodyPr>
          <a:lstStyle/>
          <a:p>
            <a:pPr>
              <a:buNone/>
            </a:pPr>
            <a:r>
              <a:rPr lang="es-EC" sz="1800" b="1" dirty="0" smtClean="0"/>
              <a:t>ANÁLISIS ECONÓMICO</a:t>
            </a:r>
          </a:p>
          <a:p>
            <a:pPr>
              <a:buNone/>
            </a:pPr>
            <a:r>
              <a:rPr lang="es-EC" sz="1800" b="1" dirty="0" smtClean="0"/>
              <a:t>Costos Directos</a:t>
            </a:r>
          </a:p>
          <a:p>
            <a:pPr>
              <a:buNone/>
            </a:pPr>
            <a:r>
              <a:rPr lang="es-EC" sz="1800" b="1" dirty="0" smtClean="0"/>
              <a:t>	Materiales y Accesorios</a:t>
            </a:r>
          </a:p>
          <a:p>
            <a:pPr algn="just">
              <a:buNone/>
            </a:pPr>
            <a:r>
              <a:rPr lang="es-EC" sz="1800" b="1" dirty="0" smtClean="0"/>
              <a:t>	</a:t>
            </a:r>
            <a:r>
              <a:rPr lang="es-EC" sz="1800" dirty="0" smtClean="0"/>
              <a:t>La tabla de donde se detallan cada uno de los materiales y accesorios utilizados para la construcción y montaje de la máquina distribuidora de abono muestra 56 ítems con un subtotal de USD 1872,48 + IVA dando un total de  USD 2097,18</a:t>
            </a:r>
          </a:p>
          <a:p>
            <a:pPr algn="just">
              <a:buNone/>
            </a:pPr>
            <a:r>
              <a:rPr lang="es-EC" sz="1800" dirty="0" smtClean="0"/>
              <a:t>	</a:t>
            </a:r>
            <a:r>
              <a:rPr lang="es-EC" sz="1800" b="1" dirty="0" smtClean="0"/>
              <a:t>Trabajo / Mano de obra</a:t>
            </a:r>
          </a:p>
          <a:p>
            <a:pPr algn="just">
              <a:buNone/>
            </a:pPr>
            <a:endParaRPr lang="es-EC" sz="1800" b="1" dirty="0" smtClean="0"/>
          </a:p>
          <a:p>
            <a:pPr algn="just">
              <a:buNone/>
            </a:pPr>
            <a:endParaRPr lang="es-EC" sz="1800" b="1" dirty="0" smtClean="0"/>
          </a:p>
          <a:p>
            <a:pPr algn="just">
              <a:buNone/>
            </a:pPr>
            <a:endParaRPr lang="es-EC" sz="1800" b="1" dirty="0" smtClean="0"/>
          </a:p>
          <a:p>
            <a:pPr algn="just">
              <a:buNone/>
            </a:pPr>
            <a:endParaRPr lang="es-EC" sz="1800" b="1" dirty="0" smtClean="0"/>
          </a:p>
          <a:p>
            <a:pPr algn="just">
              <a:buNone/>
            </a:pPr>
            <a:endParaRPr lang="es-EC" sz="1800" dirty="0" smtClean="0"/>
          </a:p>
          <a:p>
            <a:pPr algn="just">
              <a:buNone/>
            </a:pPr>
            <a:r>
              <a:rPr lang="es-EC" sz="1800" b="1" dirty="0" smtClean="0"/>
              <a:t>	</a:t>
            </a:r>
          </a:p>
          <a:p>
            <a:pPr algn="just">
              <a:buNone/>
            </a:pPr>
            <a:r>
              <a:rPr lang="es-EC" sz="1800" b="1" dirty="0" smtClean="0"/>
              <a:t>	</a:t>
            </a:r>
          </a:p>
          <a:p>
            <a:pPr algn="just">
              <a:buNone/>
            </a:pPr>
            <a:endParaRPr lang="es-EC" sz="1800" b="1" dirty="0" smtClean="0"/>
          </a:p>
          <a:p>
            <a:pPr algn="just">
              <a:buNone/>
            </a:pPr>
            <a:endParaRPr lang="es-EC" sz="1800" b="1" dirty="0" smtClean="0"/>
          </a:p>
          <a:p>
            <a:pPr algn="just">
              <a:buNone/>
            </a:pPr>
            <a:endParaRPr lang="es-EC" sz="1800" b="1" dirty="0" smtClean="0"/>
          </a:p>
          <a:p>
            <a:pPr algn="just">
              <a:buNone/>
            </a:pPr>
            <a:endParaRPr lang="es-EC" sz="1800" b="1" dirty="0" smtClean="0"/>
          </a:p>
          <a:p>
            <a:pPr algn="just">
              <a:buNone/>
            </a:pPr>
            <a:endParaRPr lang="es-EC" sz="1800" b="1" dirty="0" smtClean="0"/>
          </a:p>
          <a:p>
            <a:pPr algn="just">
              <a:buNone/>
            </a:pPr>
            <a:endParaRPr lang="es-EC" sz="1800" b="1" dirty="0" smtClean="0"/>
          </a:p>
          <a:p>
            <a:pPr algn="just">
              <a:buNone/>
            </a:pPr>
            <a:r>
              <a:rPr lang="es-EC" sz="1800" b="1" dirty="0" smtClean="0"/>
              <a:t>TOTAL COSTOS DIRECTOS (USD) 4991.27</a:t>
            </a:r>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ANALISIS ECONÓMICO Y FINANCIERO</a:t>
            </a:r>
            <a:endParaRPr lang="es-ES_tradnl" sz="3200" dirty="0"/>
          </a:p>
        </p:txBody>
      </p:sp>
      <p:graphicFrame>
        <p:nvGraphicFramePr>
          <p:cNvPr id="6" name="5 Tabla"/>
          <p:cNvGraphicFramePr>
            <a:graphicFrameLocks noGrp="1"/>
          </p:cNvGraphicFramePr>
          <p:nvPr/>
        </p:nvGraphicFramePr>
        <p:xfrm>
          <a:off x="971600" y="2420888"/>
          <a:ext cx="7488831" cy="3520440"/>
        </p:xfrm>
        <a:graphic>
          <a:graphicData uri="http://schemas.openxmlformats.org/drawingml/2006/table">
            <a:tbl>
              <a:tblPr/>
              <a:tblGrid>
                <a:gridCol w="555651"/>
                <a:gridCol w="3380279"/>
                <a:gridCol w="1540707"/>
                <a:gridCol w="1081242"/>
                <a:gridCol w="930952"/>
              </a:tblGrid>
              <a:tr h="72008">
                <a:tc>
                  <a:txBody>
                    <a:bodyPr/>
                    <a:lstStyle/>
                    <a:p>
                      <a:pPr algn="ctr">
                        <a:lnSpc>
                          <a:spcPct val="150000"/>
                        </a:lnSpc>
                        <a:spcBef>
                          <a:spcPts val="600"/>
                        </a:spcBef>
                        <a:spcAft>
                          <a:spcPts val="0"/>
                        </a:spcAft>
                      </a:pPr>
                      <a:r>
                        <a:rPr lang="es-EC" sz="1100" b="1" dirty="0">
                          <a:latin typeface="+mn-lt"/>
                          <a:ea typeface="Times New Roman"/>
                          <a:cs typeface="Times New Roman"/>
                        </a:rPr>
                        <a:t>No.</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b="1" dirty="0">
                          <a:latin typeface="+mn-lt"/>
                          <a:ea typeface="Times New Roman"/>
                          <a:cs typeface="Times New Roman"/>
                        </a:rPr>
                        <a:t>Descripción</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b="1" dirty="0">
                          <a:latin typeface="+mn-lt"/>
                          <a:ea typeface="Times New Roman"/>
                          <a:cs typeface="Times New Roman"/>
                        </a:rPr>
                        <a:t>Cantidad</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b="1">
                          <a:latin typeface="+mn-lt"/>
                          <a:ea typeface="Times New Roman"/>
                          <a:cs typeface="Times New Roman"/>
                        </a:rPr>
                        <a:t>Valor Unitario</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b="1">
                          <a:latin typeface="+mn-lt"/>
                          <a:ea typeface="Times New Roman"/>
                          <a:cs typeface="Times New Roman"/>
                        </a:rPr>
                        <a:t>Valor Total</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a:txBody>
                    <a:bodyPr/>
                    <a:lstStyle/>
                    <a:p>
                      <a:pPr algn="ctr">
                        <a:lnSpc>
                          <a:spcPct val="150000"/>
                        </a:lnSpc>
                        <a:spcBef>
                          <a:spcPts val="600"/>
                        </a:spcBef>
                        <a:spcAft>
                          <a:spcPts val="0"/>
                        </a:spcAft>
                      </a:pPr>
                      <a:r>
                        <a:rPr lang="es-ES" sz="1100" dirty="0">
                          <a:latin typeface="+mn-lt"/>
                          <a:ea typeface="Times New Roman"/>
                          <a:cs typeface="Times New Roman"/>
                        </a:rPr>
                        <a:t>1</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Trabajo engranes cónicos</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2</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150.00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300.00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a:txBody>
                    <a:bodyPr/>
                    <a:lstStyle/>
                    <a:p>
                      <a:pPr algn="ctr">
                        <a:lnSpc>
                          <a:spcPct val="150000"/>
                        </a:lnSpc>
                        <a:spcBef>
                          <a:spcPts val="600"/>
                        </a:spcBef>
                        <a:spcAft>
                          <a:spcPts val="0"/>
                        </a:spcAft>
                      </a:pPr>
                      <a:r>
                        <a:rPr lang="es-ES" sz="1100">
                          <a:latin typeface="+mn-lt"/>
                          <a:ea typeface="Times New Roman"/>
                          <a:cs typeface="Times New Roman"/>
                        </a:rPr>
                        <a:t>2</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Trabajo de engranes rectos</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2</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25.00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50.00</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a:txBody>
                    <a:bodyPr/>
                    <a:lstStyle/>
                    <a:p>
                      <a:pPr algn="ctr">
                        <a:lnSpc>
                          <a:spcPct val="150000"/>
                        </a:lnSpc>
                        <a:spcBef>
                          <a:spcPts val="600"/>
                        </a:spcBef>
                        <a:spcAft>
                          <a:spcPts val="0"/>
                        </a:spcAft>
                      </a:pPr>
                      <a:r>
                        <a:rPr lang="es-ES" sz="1100">
                          <a:latin typeface="+mn-lt"/>
                          <a:ea typeface="Times New Roman"/>
                          <a:cs typeface="Times New Roman"/>
                        </a:rPr>
                        <a:t>3</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Maquinado de ejes</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8</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80.00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320.00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a:txBody>
                    <a:bodyPr/>
                    <a:lstStyle/>
                    <a:p>
                      <a:pPr algn="ctr">
                        <a:lnSpc>
                          <a:spcPct val="150000"/>
                        </a:lnSpc>
                        <a:spcBef>
                          <a:spcPts val="600"/>
                        </a:spcBef>
                        <a:spcAft>
                          <a:spcPts val="0"/>
                        </a:spcAft>
                      </a:pPr>
                      <a:r>
                        <a:rPr lang="es-ES" sz="1100">
                          <a:latin typeface="+mn-lt"/>
                          <a:ea typeface="Times New Roman"/>
                          <a:cs typeface="Times New Roman"/>
                        </a:rPr>
                        <a:t>4</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Construcción poleas de </a:t>
                      </a:r>
                      <a:r>
                        <a:rPr lang="es-ES" sz="1100" dirty="0" err="1">
                          <a:latin typeface="+mn-lt"/>
                          <a:ea typeface="Times New Roman"/>
                          <a:cs typeface="Times New Roman"/>
                        </a:rPr>
                        <a:t>trans</a:t>
                      </a:r>
                      <a:r>
                        <a:rPr lang="es-ES" sz="1100" dirty="0">
                          <a:latin typeface="+mn-lt"/>
                          <a:ea typeface="Times New Roman"/>
                          <a:cs typeface="Times New Roman"/>
                        </a:rPr>
                        <a:t>.</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4</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25.00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100.00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a:txBody>
                    <a:bodyPr/>
                    <a:lstStyle/>
                    <a:p>
                      <a:pPr algn="ctr">
                        <a:lnSpc>
                          <a:spcPct val="150000"/>
                        </a:lnSpc>
                        <a:spcBef>
                          <a:spcPts val="600"/>
                        </a:spcBef>
                        <a:spcAft>
                          <a:spcPts val="0"/>
                        </a:spcAft>
                      </a:pPr>
                      <a:r>
                        <a:rPr lang="es-ES" sz="1100">
                          <a:latin typeface="+mn-lt"/>
                          <a:ea typeface="Times New Roman"/>
                          <a:cs typeface="Times New Roman"/>
                        </a:rPr>
                        <a:t>5</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Maquinado </a:t>
                      </a:r>
                      <a:r>
                        <a:rPr lang="es-ES" sz="1100" dirty="0" err="1">
                          <a:latin typeface="+mn-lt"/>
                          <a:ea typeface="Times New Roman"/>
                          <a:cs typeface="Times New Roman"/>
                        </a:rPr>
                        <a:t>chaveteros</a:t>
                      </a:r>
                      <a:r>
                        <a:rPr lang="es-ES" sz="1100" dirty="0">
                          <a:latin typeface="+mn-lt"/>
                          <a:ea typeface="Times New Roman"/>
                          <a:cs typeface="Times New Roman"/>
                        </a:rPr>
                        <a:t> eje</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2</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20.00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8">
                <a:tc>
                  <a:txBody>
                    <a:bodyPr/>
                    <a:lstStyle/>
                    <a:p>
                      <a:pPr algn="ctr">
                        <a:lnSpc>
                          <a:spcPct val="150000"/>
                        </a:lnSpc>
                        <a:spcBef>
                          <a:spcPts val="600"/>
                        </a:spcBef>
                        <a:spcAft>
                          <a:spcPts val="0"/>
                        </a:spcAft>
                      </a:pPr>
                      <a:r>
                        <a:rPr lang="es-ES" sz="1100">
                          <a:latin typeface="+mn-lt"/>
                          <a:ea typeface="Times New Roman"/>
                          <a:cs typeface="Times New Roman"/>
                        </a:rPr>
                        <a:t>6</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Construcción caja engranes cónicos</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130.00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130.00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a:txBody>
                    <a:bodyPr/>
                    <a:lstStyle/>
                    <a:p>
                      <a:pPr algn="ctr">
                        <a:lnSpc>
                          <a:spcPct val="150000"/>
                        </a:lnSpc>
                        <a:spcBef>
                          <a:spcPts val="600"/>
                        </a:spcBef>
                        <a:spcAft>
                          <a:spcPts val="0"/>
                        </a:spcAft>
                      </a:pPr>
                      <a:r>
                        <a:rPr lang="es-ES" sz="1100">
                          <a:latin typeface="+mn-lt"/>
                          <a:ea typeface="Times New Roman"/>
                          <a:cs typeface="Times New Roman"/>
                        </a:rPr>
                        <a:t>7</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Construcción caja engranes rectos</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1</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100.00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100.00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a:txBody>
                    <a:bodyPr/>
                    <a:lstStyle/>
                    <a:p>
                      <a:pPr algn="ctr">
                        <a:lnSpc>
                          <a:spcPct val="150000"/>
                        </a:lnSpc>
                        <a:spcBef>
                          <a:spcPts val="600"/>
                        </a:spcBef>
                        <a:spcAft>
                          <a:spcPts val="0"/>
                        </a:spcAft>
                      </a:pPr>
                      <a:r>
                        <a:rPr lang="es-ES" sz="1100">
                          <a:latin typeface="+mn-lt"/>
                          <a:ea typeface="Times New Roman"/>
                          <a:cs typeface="Times New Roman"/>
                        </a:rPr>
                        <a:t>8</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err="1">
                          <a:latin typeface="+mn-lt"/>
                          <a:ea typeface="Times New Roman"/>
                          <a:cs typeface="Times New Roman"/>
                        </a:rPr>
                        <a:t>Chaveteros</a:t>
                      </a:r>
                      <a:r>
                        <a:rPr lang="es-ES" sz="1100" dirty="0">
                          <a:latin typeface="+mn-lt"/>
                          <a:ea typeface="Times New Roman"/>
                          <a:cs typeface="Times New Roman"/>
                        </a:rPr>
                        <a:t> catalinas</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8</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8.00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64.00</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375">
                <a:tc>
                  <a:txBody>
                    <a:bodyPr/>
                    <a:lstStyle/>
                    <a:p>
                      <a:pPr algn="ctr">
                        <a:lnSpc>
                          <a:spcPct val="150000"/>
                        </a:lnSpc>
                        <a:spcBef>
                          <a:spcPts val="600"/>
                        </a:spcBef>
                        <a:spcAft>
                          <a:spcPts val="0"/>
                        </a:spcAft>
                      </a:pPr>
                      <a:r>
                        <a:rPr lang="es-ES" sz="1100">
                          <a:latin typeface="+mn-lt"/>
                          <a:ea typeface="Times New Roman"/>
                          <a:cs typeface="Times New Roman"/>
                        </a:rPr>
                        <a:t>9</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Construcción de tolva, chasis, eje motriz, discos dispersores y compuerta de alimentación</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dirty="0">
                          <a:latin typeface="+mn-lt"/>
                          <a:ea typeface="Times New Roman"/>
                          <a:cs typeface="Times New Roman"/>
                        </a:rPr>
                        <a:t>1</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1500.00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S" sz="1100">
                          <a:latin typeface="+mn-lt"/>
                          <a:ea typeface="Times New Roman"/>
                          <a:cs typeface="Times New Roman"/>
                        </a:rPr>
                        <a:t>1500.00</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09">
                <a:tc gridSpan="2">
                  <a:txBody>
                    <a:bodyPr/>
                    <a:lstStyle/>
                    <a:p>
                      <a:pPr algn="ctr">
                        <a:lnSpc>
                          <a:spcPct val="150000"/>
                        </a:lnSpc>
                        <a:spcBef>
                          <a:spcPts val="600"/>
                        </a:spcBef>
                        <a:spcAft>
                          <a:spcPts val="0"/>
                        </a:spcAft>
                      </a:pPr>
                      <a:r>
                        <a:rPr lang="es-ES" sz="1100">
                          <a:latin typeface="+mn-lt"/>
                          <a:ea typeface="Times New Roman"/>
                          <a:cs typeface="Times New Roman"/>
                        </a:rPr>
                        <a:t>Subtotal</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S" sz="1100" dirty="0">
                          <a:latin typeface="+mn-lt"/>
                          <a:ea typeface="Times New Roman"/>
                          <a:cs typeface="Times New Roman"/>
                        </a:rPr>
                        <a:t>USD</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S" sz="1100" dirty="0">
                          <a:latin typeface="+mn-lt"/>
                          <a:ea typeface="Times New Roman"/>
                          <a:cs typeface="Times New Roman"/>
                        </a:rPr>
                        <a:t>2584</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0009">
                <a:tc gridSpan="2">
                  <a:txBody>
                    <a:bodyPr/>
                    <a:lstStyle/>
                    <a:p>
                      <a:pPr algn="ctr">
                        <a:lnSpc>
                          <a:spcPct val="150000"/>
                        </a:lnSpc>
                        <a:spcBef>
                          <a:spcPts val="600"/>
                        </a:spcBef>
                        <a:spcAft>
                          <a:spcPts val="0"/>
                        </a:spcAft>
                      </a:pPr>
                      <a:r>
                        <a:rPr lang="es-ES" sz="1100">
                          <a:latin typeface="+mn-lt"/>
                          <a:ea typeface="Times New Roman"/>
                          <a:cs typeface="Times New Roman"/>
                        </a:rPr>
                        <a:t>IVA</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S" sz="1100" dirty="0">
                          <a:latin typeface="+mn-lt"/>
                          <a:ea typeface="Times New Roman"/>
                          <a:cs typeface="Times New Roman"/>
                        </a:rPr>
                        <a:t>12%</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S" sz="1100" dirty="0">
                          <a:latin typeface="+mn-lt"/>
                          <a:ea typeface="Times New Roman"/>
                          <a:cs typeface="Times New Roman"/>
                        </a:rPr>
                        <a:t>310.08</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0009">
                <a:tc gridSpan="2">
                  <a:txBody>
                    <a:bodyPr/>
                    <a:lstStyle/>
                    <a:p>
                      <a:pPr algn="ctr">
                        <a:lnSpc>
                          <a:spcPct val="150000"/>
                        </a:lnSpc>
                        <a:spcBef>
                          <a:spcPts val="600"/>
                        </a:spcBef>
                        <a:spcAft>
                          <a:spcPts val="0"/>
                        </a:spcAft>
                      </a:pPr>
                      <a:r>
                        <a:rPr lang="es-ES" sz="1100" dirty="0">
                          <a:latin typeface="+mn-lt"/>
                          <a:ea typeface="Times New Roman"/>
                          <a:cs typeface="Times New Roman"/>
                        </a:rPr>
                        <a:t>Total</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50000"/>
                        </a:lnSpc>
                        <a:spcBef>
                          <a:spcPts val="600"/>
                        </a:spcBef>
                        <a:spcAft>
                          <a:spcPts val="0"/>
                        </a:spcAft>
                      </a:pPr>
                      <a:r>
                        <a:rPr lang="es-ES" sz="1100">
                          <a:latin typeface="+mn-lt"/>
                          <a:ea typeface="Times New Roman"/>
                          <a:cs typeface="Times New Roman"/>
                        </a:rPr>
                        <a:t>USD</a:t>
                      </a:r>
                      <a:endParaRPr lang="es-EC" sz="110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600"/>
                        </a:spcBef>
                        <a:spcAft>
                          <a:spcPts val="0"/>
                        </a:spcAft>
                      </a:pPr>
                      <a:r>
                        <a:rPr lang="es-ES" sz="1100" dirty="0">
                          <a:latin typeface="+mn-lt"/>
                          <a:ea typeface="Times New Roman"/>
                          <a:cs typeface="Times New Roman"/>
                        </a:rPr>
                        <a:t>2894.08</a:t>
                      </a:r>
                      <a:endParaRPr lang="es-EC" sz="1100" dirty="0">
                        <a:latin typeface="+mn-lt"/>
                        <a:ea typeface="Times New Roman"/>
                        <a:cs typeface="Times New Roman"/>
                      </a:endParaRPr>
                    </a:p>
                  </a:txBody>
                  <a:tcPr marL="59765" marR="59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4525963"/>
          </a:xfrm>
        </p:spPr>
        <p:txBody>
          <a:bodyPr>
            <a:normAutofit lnSpcReduction="10000"/>
          </a:bodyPr>
          <a:lstStyle/>
          <a:p>
            <a:pPr>
              <a:buNone/>
            </a:pPr>
            <a:r>
              <a:rPr lang="es-EC" sz="1800" b="1" dirty="0" smtClean="0"/>
              <a:t>Costos Indirectos</a:t>
            </a:r>
          </a:p>
          <a:p>
            <a:pPr>
              <a:buNone/>
            </a:pPr>
            <a:r>
              <a:rPr lang="es-EC" sz="1800" b="1" dirty="0" smtClean="0"/>
              <a:t>	Misceláneos</a:t>
            </a:r>
          </a:p>
          <a:p>
            <a:pPr>
              <a:buNone/>
            </a:pPr>
            <a:endParaRPr lang="es-EC" sz="1800" b="1" dirty="0" smtClean="0"/>
          </a:p>
          <a:p>
            <a:pPr>
              <a:buNone/>
            </a:pPr>
            <a:endParaRPr lang="es-EC" sz="1800" b="1" dirty="0" smtClean="0"/>
          </a:p>
          <a:p>
            <a:pPr>
              <a:buNone/>
            </a:pPr>
            <a:endParaRPr lang="es-EC" sz="1800" b="1" dirty="0" smtClean="0"/>
          </a:p>
          <a:p>
            <a:pPr>
              <a:buNone/>
            </a:pPr>
            <a:endParaRPr lang="es-EC" sz="1800" b="1" dirty="0" smtClean="0"/>
          </a:p>
          <a:p>
            <a:pPr>
              <a:buNone/>
            </a:pPr>
            <a:endParaRPr lang="es-EC" sz="1800" b="1" dirty="0" smtClean="0"/>
          </a:p>
          <a:p>
            <a:pPr>
              <a:buNone/>
            </a:pPr>
            <a:endParaRPr lang="es-EC" sz="1800" b="1" dirty="0" smtClean="0"/>
          </a:p>
          <a:p>
            <a:pPr>
              <a:buNone/>
            </a:pPr>
            <a:endParaRPr lang="es-EC" sz="1800" b="1" dirty="0" smtClean="0"/>
          </a:p>
          <a:p>
            <a:pPr>
              <a:buNone/>
            </a:pPr>
            <a:endParaRPr lang="es-EC" sz="1800" b="1" dirty="0" smtClean="0"/>
          </a:p>
          <a:p>
            <a:pPr>
              <a:buNone/>
            </a:pPr>
            <a:endParaRPr lang="es-EC" sz="1800" b="1" dirty="0" smtClean="0"/>
          </a:p>
          <a:p>
            <a:pPr>
              <a:buNone/>
            </a:pPr>
            <a:r>
              <a:rPr lang="es-EC" sz="1800" b="1" dirty="0" smtClean="0"/>
              <a:t>TOTAL COSTOS INDIRECTOS (USD) 459.20</a:t>
            </a:r>
          </a:p>
          <a:p>
            <a:pPr>
              <a:buNone/>
            </a:pPr>
            <a:endParaRPr lang="es-EC" sz="1800" b="1" dirty="0" smtClean="0"/>
          </a:p>
          <a:p>
            <a:pPr>
              <a:buNone/>
            </a:pPr>
            <a:r>
              <a:rPr lang="es-EC" sz="1800" b="1" dirty="0" smtClean="0"/>
              <a:t>	</a:t>
            </a:r>
            <a:endParaRPr lang="es-EC" sz="1800" b="1"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ANALISIS ECONÓMICO Y FINANCIERO</a:t>
            </a:r>
            <a:endParaRPr lang="es-ES_tradnl" sz="3200" dirty="0"/>
          </a:p>
        </p:txBody>
      </p:sp>
      <p:graphicFrame>
        <p:nvGraphicFramePr>
          <p:cNvPr id="5" name="4 Tabla"/>
          <p:cNvGraphicFramePr>
            <a:graphicFrameLocks noGrp="1"/>
          </p:cNvGraphicFramePr>
          <p:nvPr/>
        </p:nvGraphicFramePr>
        <p:xfrm>
          <a:off x="1763688" y="1700808"/>
          <a:ext cx="5352122" cy="2256261"/>
        </p:xfrm>
        <a:graphic>
          <a:graphicData uri="http://schemas.openxmlformats.org/drawingml/2006/table">
            <a:tbl>
              <a:tblPr/>
              <a:tblGrid>
                <a:gridCol w="4407551"/>
                <a:gridCol w="944571"/>
              </a:tblGrid>
              <a:tr h="322323">
                <a:tc>
                  <a:txBody>
                    <a:bodyPr/>
                    <a:lstStyle/>
                    <a:p>
                      <a:pPr algn="ctr">
                        <a:lnSpc>
                          <a:spcPct val="150000"/>
                        </a:lnSpc>
                        <a:spcBef>
                          <a:spcPts val="600"/>
                        </a:spcBef>
                        <a:spcAft>
                          <a:spcPts val="0"/>
                        </a:spcAft>
                      </a:pPr>
                      <a:r>
                        <a:rPr lang="es-EC" sz="1200" b="1" dirty="0">
                          <a:latin typeface="+mn-lt"/>
                          <a:ea typeface="Times New Roman"/>
                          <a:cs typeface="Times New Roman"/>
                        </a:rPr>
                        <a:t>Descripción</a:t>
                      </a:r>
                      <a:endParaRPr lang="es-EC"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b="1">
                          <a:latin typeface="+mn-lt"/>
                          <a:ea typeface="Times New Roman"/>
                          <a:cs typeface="Times New Roman"/>
                        </a:rPr>
                        <a:t>Valor total</a:t>
                      </a:r>
                      <a:endParaRPr lang="es-EC"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23">
                <a:tc>
                  <a:txBody>
                    <a:bodyPr/>
                    <a:lstStyle/>
                    <a:p>
                      <a:pPr algn="just">
                        <a:lnSpc>
                          <a:spcPct val="150000"/>
                        </a:lnSpc>
                        <a:spcBef>
                          <a:spcPts val="600"/>
                        </a:spcBef>
                        <a:spcAft>
                          <a:spcPts val="0"/>
                        </a:spcAft>
                      </a:pPr>
                      <a:r>
                        <a:rPr lang="es-EC" sz="1200">
                          <a:latin typeface="+mn-lt"/>
                          <a:ea typeface="Times New Roman"/>
                          <a:cs typeface="Times New Roman"/>
                        </a:rPr>
                        <a:t>Copias bibliográficas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23">
                <a:tc>
                  <a:txBody>
                    <a:bodyPr/>
                    <a:lstStyle/>
                    <a:p>
                      <a:pPr algn="just">
                        <a:lnSpc>
                          <a:spcPct val="150000"/>
                        </a:lnSpc>
                        <a:spcBef>
                          <a:spcPts val="600"/>
                        </a:spcBef>
                        <a:spcAft>
                          <a:spcPts val="0"/>
                        </a:spcAft>
                      </a:pPr>
                      <a:r>
                        <a:rPr lang="es-EC" sz="1200">
                          <a:latin typeface="+mn-lt"/>
                          <a:ea typeface="Times New Roman"/>
                          <a:cs typeface="Times New Roman"/>
                        </a:rPr>
                        <a:t>Útiles de oficina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150.00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23">
                <a:tc>
                  <a:txBody>
                    <a:bodyPr/>
                    <a:lstStyle/>
                    <a:p>
                      <a:pPr algn="just">
                        <a:lnSpc>
                          <a:spcPct val="150000"/>
                        </a:lnSpc>
                        <a:spcBef>
                          <a:spcPts val="600"/>
                        </a:spcBef>
                        <a:spcAft>
                          <a:spcPts val="0"/>
                        </a:spcAft>
                      </a:pPr>
                      <a:r>
                        <a:rPr lang="es-EC" sz="1200">
                          <a:latin typeface="+mn-lt"/>
                          <a:ea typeface="Times New Roman"/>
                          <a:cs typeface="Times New Roman"/>
                        </a:rPr>
                        <a:t>Movilización, fletes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23">
                <a:tc>
                  <a:txBody>
                    <a:bodyPr/>
                    <a:lstStyle/>
                    <a:p>
                      <a:pPr algn="r">
                        <a:lnSpc>
                          <a:spcPct val="150000"/>
                        </a:lnSpc>
                        <a:spcBef>
                          <a:spcPts val="600"/>
                        </a:spcBef>
                        <a:spcAft>
                          <a:spcPts val="0"/>
                        </a:spcAft>
                      </a:pPr>
                      <a:r>
                        <a:rPr lang="es-EC" sz="1200">
                          <a:latin typeface="+mn-lt"/>
                          <a:ea typeface="Times New Roman"/>
                          <a:cs typeface="Times New Roman"/>
                        </a:rPr>
                        <a:t>Subtotal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410.00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23">
                <a:tc>
                  <a:txBody>
                    <a:bodyPr/>
                    <a:lstStyle/>
                    <a:p>
                      <a:pPr algn="r">
                        <a:lnSpc>
                          <a:spcPct val="150000"/>
                        </a:lnSpc>
                        <a:spcBef>
                          <a:spcPts val="600"/>
                        </a:spcBef>
                        <a:spcAft>
                          <a:spcPts val="0"/>
                        </a:spcAft>
                      </a:pPr>
                      <a:r>
                        <a:rPr lang="es-EC" sz="1200">
                          <a:latin typeface="+mn-lt"/>
                          <a:ea typeface="Times New Roman"/>
                          <a:cs typeface="Times New Roman"/>
                        </a:rPr>
                        <a:t>IVA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49.20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23">
                <a:tc>
                  <a:txBody>
                    <a:bodyPr/>
                    <a:lstStyle/>
                    <a:p>
                      <a:pPr algn="r">
                        <a:lnSpc>
                          <a:spcPct val="150000"/>
                        </a:lnSpc>
                        <a:spcBef>
                          <a:spcPts val="600"/>
                        </a:spcBef>
                        <a:spcAft>
                          <a:spcPts val="0"/>
                        </a:spcAft>
                      </a:pPr>
                      <a:r>
                        <a:rPr lang="es-EC" sz="1200" b="1" dirty="0">
                          <a:latin typeface="+mn-lt"/>
                          <a:ea typeface="Times New Roman"/>
                          <a:cs typeface="Times New Roman"/>
                        </a:rPr>
                        <a:t>Total 4</a:t>
                      </a:r>
                      <a:endParaRPr lang="es-EC"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b="1" dirty="0">
                          <a:latin typeface="+mn-lt"/>
                          <a:ea typeface="Times New Roman"/>
                          <a:cs typeface="Times New Roman"/>
                        </a:rPr>
                        <a:t>459.20</a:t>
                      </a:r>
                      <a:endParaRPr lang="es-EC"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525963"/>
          </a:xfrm>
        </p:spPr>
        <p:txBody>
          <a:bodyPr>
            <a:normAutofit/>
          </a:bodyPr>
          <a:lstStyle/>
          <a:p>
            <a:pPr>
              <a:buNone/>
            </a:pPr>
            <a:r>
              <a:rPr lang="es-EC" sz="1800" b="1" dirty="0" smtClean="0"/>
              <a:t>	Resumen de Costos</a:t>
            </a:r>
          </a:p>
          <a:p>
            <a:endParaRPr lang="es-EC" sz="1800" b="1" dirty="0" smtClean="0"/>
          </a:p>
          <a:p>
            <a:endParaRPr lang="es-EC" sz="1800" b="1" dirty="0" smtClean="0"/>
          </a:p>
          <a:p>
            <a:endParaRPr lang="es-EC" sz="1800" b="1" dirty="0" smtClean="0"/>
          </a:p>
          <a:p>
            <a:endParaRPr lang="es-EC" sz="1800" b="1" dirty="0" smtClean="0"/>
          </a:p>
          <a:p>
            <a:endParaRPr lang="es-EC" sz="1800" b="1" dirty="0" smtClean="0"/>
          </a:p>
          <a:p>
            <a:endParaRPr lang="es-EC" sz="1800" b="1" dirty="0" smtClean="0"/>
          </a:p>
          <a:p>
            <a:endParaRPr lang="es-EC" sz="1800" b="1" dirty="0" smtClean="0"/>
          </a:p>
          <a:p>
            <a:endParaRPr lang="es-EC" sz="1800" b="1" dirty="0" smtClean="0"/>
          </a:p>
          <a:p>
            <a:pPr>
              <a:buNone/>
            </a:pPr>
            <a:r>
              <a:rPr lang="es-EC" sz="1800" b="1" dirty="0" smtClean="0"/>
              <a:t>	EL TOTAL INVERTIDO EN LA MÁQUINA ES (USD) 5650.47</a:t>
            </a:r>
          </a:p>
          <a:p>
            <a:endParaRPr lang="es-EC" sz="1800" b="1" dirty="0" smtClean="0"/>
          </a:p>
          <a:p>
            <a:endParaRPr lang="es-EC" sz="1800" b="1"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ANALISIS ECONÓMICO Y FINANCIERO</a:t>
            </a:r>
            <a:endParaRPr lang="es-ES_tradnl" sz="3200" dirty="0"/>
          </a:p>
        </p:txBody>
      </p:sp>
      <p:graphicFrame>
        <p:nvGraphicFramePr>
          <p:cNvPr id="5" name="4 Tabla"/>
          <p:cNvGraphicFramePr>
            <a:graphicFrameLocks noGrp="1"/>
          </p:cNvGraphicFramePr>
          <p:nvPr/>
        </p:nvGraphicFramePr>
        <p:xfrm>
          <a:off x="1979712" y="1844824"/>
          <a:ext cx="5313833" cy="1549895"/>
        </p:xfrm>
        <a:graphic>
          <a:graphicData uri="http://schemas.openxmlformats.org/drawingml/2006/table">
            <a:tbl>
              <a:tblPr/>
              <a:tblGrid>
                <a:gridCol w="4221775"/>
                <a:gridCol w="1092058"/>
              </a:tblGrid>
              <a:tr h="309979">
                <a:tc>
                  <a:txBody>
                    <a:bodyPr/>
                    <a:lstStyle/>
                    <a:p>
                      <a:pPr algn="ctr">
                        <a:lnSpc>
                          <a:spcPct val="150000"/>
                        </a:lnSpc>
                        <a:spcBef>
                          <a:spcPts val="600"/>
                        </a:spcBef>
                        <a:spcAft>
                          <a:spcPts val="0"/>
                        </a:spcAft>
                      </a:pPr>
                      <a:r>
                        <a:rPr lang="es-EC" sz="1200" b="1" dirty="0">
                          <a:latin typeface="+mn-lt"/>
                          <a:ea typeface="Times New Roman"/>
                          <a:cs typeface="Times New Roman"/>
                        </a:rPr>
                        <a:t>Descripción</a:t>
                      </a:r>
                      <a:endParaRPr lang="es-EC"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b="1">
                          <a:latin typeface="+mn-lt"/>
                          <a:ea typeface="Times New Roman"/>
                          <a:cs typeface="Times New Roman"/>
                        </a:rPr>
                        <a:t>Valor total</a:t>
                      </a:r>
                      <a:endParaRPr lang="es-EC"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979">
                <a:tc>
                  <a:txBody>
                    <a:bodyPr/>
                    <a:lstStyle/>
                    <a:p>
                      <a:pPr algn="just">
                        <a:lnSpc>
                          <a:spcPct val="150000"/>
                        </a:lnSpc>
                        <a:spcBef>
                          <a:spcPts val="600"/>
                        </a:spcBef>
                        <a:spcAft>
                          <a:spcPts val="0"/>
                        </a:spcAft>
                      </a:pPr>
                      <a:r>
                        <a:rPr lang="es-EC" sz="1200">
                          <a:latin typeface="+mn-lt"/>
                          <a:ea typeface="Times New Roman"/>
                          <a:cs typeface="Times New Roman"/>
                        </a:rPr>
                        <a:t>Costos directos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4991.27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979">
                <a:tc>
                  <a:txBody>
                    <a:bodyPr/>
                    <a:lstStyle/>
                    <a:p>
                      <a:pPr algn="just">
                        <a:lnSpc>
                          <a:spcPct val="150000"/>
                        </a:lnSpc>
                        <a:spcBef>
                          <a:spcPts val="600"/>
                        </a:spcBef>
                        <a:spcAft>
                          <a:spcPts val="0"/>
                        </a:spcAft>
                      </a:pPr>
                      <a:r>
                        <a:rPr lang="es-EC" sz="1200">
                          <a:latin typeface="+mn-lt"/>
                          <a:ea typeface="Times New Roman"/>
                          <a:cs typeface="Times New Roman"/>
                        </a:rPr>
                        <a:t>Costos indirectos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459.20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979">
                <a:tc>
                  <a:txBody>
                    <a:bodyPr/>
                    <a:lstStyle/>
                    <a:p>
                      <a:pPr algn="just">
                        <a:lnSpc>
                          <a:spcPct val="150000"/>
                        </a:lnSpc>
                        <a:spcBef>
                          <a:spcPts val="600"/>
                        </a:spcBef>
                        <a:spcAft>
                          <a:spcPts val="0"/>
                        </a:spcAft>
                      </a:pPr>
                      <a:r>
                        <a:rPr lang="es-EC" sz="1200">
                          <a:latin typeface="+mn-lt"/>
                          <a:ea typeface="Times New Roman"/>
                          <a:cs typeface="Times New Roman"/>
                        </a:rPr>
                        <a:t>Imprevistos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latin typeface="+mn-lt"/>
                          <a:ea typeface="Times New Roman"/>
                          <a:cs typeface="Times New Roman"/>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979">
                <a:tc>
                  <a:txBody>
                    <a:bodyPr/>
                    <a:lstStyle/>
                    <a:p>
                      <a:pPr algn="r">
                        <a:lnSpc>
                          <a:spcPct val="150000"/>
                        </a:lnSpc>
                        <a:spcBef>
                          <a:spcPts val="600"/>
                        </a:spcBef>
                        <a:spcAft>
                          <a:spcPts val="0"/>
                        </a:spcAft>
                      </a:pPr>
                      <a:r>
                        <a:rPr lang="es-EC" sz="1200" b="1">
                          <a:latin typeface="+mn-lt"/>
                          <a:ea typeface="Times New Roman"/>
                          <a:cs typeface="Times New Roman"/>
                        </a:rPr>
                        <a:t>TOTAL GLOBAL</a:t>
                      </a:r>
                      <a:endParaRPr lang="es-EC" sz="12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b="1" dirty="0">
                          <a:latin typeface="+mn-lt"/>
                          <a:ea typeface="Times New Roman"/>
                          <a:cs typeface="Times New Roman"/>
                        </a:rPr>
                        <a:t>5650.47</a:t>
                      </a:r>
                      <a:endParaRPr lang="es-EC"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EC" sz="1800" b="1" dirty="0" smtClean="0"/>
              <a:t>ANÁLISIS FINANCIERO</a:t>
            </a:r>
          </a:p>
          <a:p>
            <a:pPr>
              <a:buNone/>
            </a:pPr>
            <a:endParaRPr lang="es-EC" sz="1800" b="1" dirty="0" smtClean="0"/>
          </a:p>
          <a:p>
            <a:pPr algn="just">
              <a:buNone/>
            </a:pPr>
            <a:r>
              <a:rPr lang="es-EC" sz="1800" dirty="0" smtClean="0"/>
              <a:t>	El presente proyecto de tesis “DISEÑO Y CONSTRUCCIÓN DE UNA MÁQUINA PARA DISTRIBUIR ABONO ORGÁNICO SÓLIDO  SOBRE TERRENOS DE CULTIVO CON CAPACIDAD DE 1,4 TONELADAS DIRIGIDO A LA HACIENDA RIO CHICO UBICADA EN EL CANTÓN PATATE DE LA PROVINCIA DE TUNGURAHUA” ha sido financiado en su totalidad por la Hacienda Rio Chico la cual tiene como dueño el Sr. Álvaro Xavier Naranjo </a:t>
            </a:r>
            <a:r>
              <a:rPr lang="es-EC" sz="1800" dirty="0" err="1" smtClean="0"/>
              <a:t>Naranjo</a:t>
            </a:r>
            <a:r>
              <a:rPr lang="es-EC" sz="1800" dirty="0" smtClean="0"/>
              <a:t>. </a:t>
            </a:r>
          </a:p>
          <a:p>
            <a:pPr algn="just">
              <a:buNone/>
            </a:pPr>
            <a:r>
              <a:rPr lang="es-EC" sz="1800" dirty="0" smtClean="0"/>
              <a:t>	Dicho proyecto está a cargo en su totalidad por los estudiantes Carlos Fernando Andrade </a:t>
            </a:r>
            <a:r>
              <a:rPr lang="es-EC" sz="1800" dirty="0" err="1" smtClean="0"/>
              <a:t>Icaza</a:t>
            </a:r>
            <a:r>
              <a:rPr lang="es-EC" sz="1800" dirty="0" smtClean="0"/>
              <a:t> y Byron Esteban Tamayo Pazos, los cuales han recibido ayuda y apoyo de su Director Ing. Hernán Ojeda y Codirector Ing. Jaime Echeverría.</a:t>
            </a:r>
          </a:p>
          <a:p>
            <a:pPr algn="just">
              <a:buNone/>
            </a:pPr>
            <a:endParaRPr lang="es-EC" sz="1800" b="1"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ANÁLISIS ECONÓMICO Y FINANCIERO</a:t>
            </a:r>
            <a:endParaRPr lang="es-ES_tradnl" sz="3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525963"/>
          </a:xfrm>
        </p:spPr>
        <p:txBody>
          <a:bodyPr>
            <a:normAutofit lnSpcReduction="10000"/>
          </a:bodyPr>
          <a:lstStyle/>
          <a:p>
            <a:pPr>
              <a:buNone/>
            </a:pPr>
            <a:r>
              <a:rPr lang="es-EC" sz="1800" b="1" dirty="0" smtClean="0"/>
              <a:t>CONCLUSIONES</a:t>
            </a:r>
          </a:p>
          <a:p>
            <a:pPr>
              <a:buNone/>
            </a:pPr>
            <a:r>
              <a:rPr lang="es-EC" sz="1800" dirty="0" smtClean="0"/>
              <a:t>	1.	El diseño y construcción de la máquina se logro obtener mediante todo el material consultado, logrando así conectar teoría y práctica a fin de cumplir con el objetivo de obtener una máquina capaz de distribuir abono de una manera uniforme y eficiente.</a:t>
            </a:r>
          </a:p>
          <a:p>
            <a:pPr>
              <a:buNone/>
            </a:pPr>
            <a:endParaRPr lang="es-EC" sz="1800" dirty="0" smtClean="0"/>
          </a:p>
          <a:p>
            <a:pPr>
              <a:buNone/>
            </a:pPr>
            <a:r>
              <a:rPr lang="es-EC" sz="1800" dirty="0" smtClean="0"/>
              <a:t>	2.	El proceso de distribución de abono mediante discos esparcidores fue el más adecuado, debido a que se obtuvo un espaciamiento uniforme del estiércol sobre los terrenos de cultivo, además la facilidad de operación y mantenimiento con relación a otras máquinas.</a:t>
            </a:r>
          </a:p>
          <a:p>
            <a:pPr>
              <a:buNone/>
            </a:pPr>
            <a:endParaRPr lang="es-EC" sz="1800" dirty="0" smtClean="0"/>
          </a:p>
          <a:p>
            <a:pPr>
              <a:buNone/>
            </a:pPr>
            <a:r>
              <a:rPr lang="es-EC" sz="1800" dirty="0" smtClean="0"/>
              <a:t>	3.	El promedio de distribución de abono sobre los terrenos de cultivo depende directamente de la apertura de la compuerta de descarga como se puede observar en las pruebas realizadas, en la posición 1, se obtuvo un promedio de 30 sacos por potrero, resultando un aproximado de 1400kg de abono por hectárea.</a:t>
            </a:r>
          </a:p>
          <a:p>
            <a:pPr>
              <a:buNone/>
            </a:pPr>
            <a:r>
              <a:rPr lang="es-EC" sz="1800" dirty="0" smtClean="0"/>
              <a:t>	</a:t>
            </a:r>
            <a:endParaRPr lang="es-EC" sz="1800" b="1"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CONCLUSIONES Y RECOMENDACIONES</a:t>
            </a:r>
            <a:endParaRPr lang="es-ES_tradnl" sz="3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052736"/>
            <a:ext cx="8229600" cy="4525963"/>
          </a:xfrm>
        </p:spPr>
        <p:txBody>
          <a:bodyPr>
            <a:normAutofit fontScale="55000" lnSpcReduction="20000"/>
          </a:bodyPr>
          <a:lstStyle/>
          <a:p>
            <a:pPr>
              <a:buNone/>
            </a:pPr>
            <a:r>
              <a:rPr lang="es-EC" b="1" dirty="0" smtClean="0"/>
              <a:t>CONCLUSIONES</a:t>
            </a:r>
            <a:r>
              <a:rPr lang="es-EC" dirty="0" smtClean="0"/>
              <a:t>	</a:t>
            </a:r>
          </a:p>
          <a:p>
            <a:pPr>
              <a:buNone/>
            </a:pPr>
            <a:endParaRPr lang="es-EC" dirty="0" smtClean="0"/>
          </a:p>
          <a:p>
            <a:pPr>
              <a:buNone/>
            </a:pPr>
            <a:r>
              <a:rPr lang="es-EC" dirty="0" smtClean="0"/>
              <a:t>	4.	En el proceso de puesta en marcha y pruebas de funcionamiento se llego a determinar que la máquina distribuidora posee un error de 5,89% en la distribución de abono, dependiendo de la apertura de la compuerta de descarga y además por la complejidad que se presenta en medir la masa de estiércol descargada para la comparación de los datos.</a:t>
            </a:r>
          </a:p>
          <a:p>
            <a:pPr>
              <a:buNone/>
            </a:pPr>
            <a:r>
              <a:rPr lang="es-EC" dirty="0" smtClean="0"/>
              <a:t>	</a:t>
            </a:r>
          </a:p>
          <a:p>
            <a:pPr>
              <a:buNone/>
            </a:pPr>
            <a:r>
              <a:rPr lang="es-EC" dirty="0" smtClean="0"/>
              <a:t>	5.	La velocidad de avance del tractor influye directamente en la eficiencia de la máquina distribuidora de abono, los datos de  las pruebas de funcionamiento fueron realizadas a 10 km/h, ya que la velocidad de avance es independiente de la velocidad de giro del toma-fuerza del tractor</a:t>
            </a:r>
          </a:p>
          <a:p>
            <a:pPr>
              <a:buNone/>
            </a:pPr>
            <a:endParaRPr lang="es-EC" dirty="0" smtClean="0"/>
          </a:p>
          <a:p>
            <a:pPr>
              <a:buNone/>
            </a:pPr>
            <a:r>
              <a:rPr lang="es-EC" dirty="0" smtClean="0"/>
              <a:t>	6.	En el proceso de diseño y construcción del presente proyecto se aplicó, todos los conocimientos tanto teóricos como prácticos obtenidos durante la carrera universitaria, enfocando principalmente el diseño de elementos de máquinas, procesos de manufactura, dibujo mecánico, mecánica y ciencia de materiales, entre otros.</a:t>
            </a:r>
          </a:p>
          <a:p>
            <a:endParaRPr lang="es-EC" dirty="0"/>
          </a:p>
        </p:txBody>
      </p:sp>
      <p:sp>
        <p:nvSpPr>
          <p:cNvPr id="5"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CONCLUSIONES Y RECOMENDACIONES</a:t>
            </a:r>
            <a:endParaRPr lang="es-ES_tradnl" sz="3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525963"/>
          </a:xfrm>
        </p:spPr>
        <p:txBody>
          <a:bodyPr>
            <a:normAutofit fontScale="55000" lnSpcReduction="20000"/>
          </a:bodyPr>
          <a:lstStyle/>
          <a:p>
            <a:pPr>
              <a:buNone/>
            </a:pPr>
            <a:r>
              <a:rPr lang="es-EC" b="1" dirty="0" smtClean="0"/>
              <a:t>RECOMENDACIONES</a:t>
            </a:r>
          </a:p>
          <a:p>
            <a:pPr>
              <a:buNone/>
            </a:pPr>
            <a:endParaRPr lang="es-EC" dirty="0" smtClean="0"/>
          </a:p>
          <a:p>
            <a:pPr>
              <a:buNone/>
            </a:pPr>
            <a:r>
              <a:rPr lang="es-EC" dirty="0" smtClean="0"/>
              <a:t>	1.	La utilización de una máquina de distribución de abono de este tipo es de mucha ayuda para el desarrollo de la agricultura dentro de nuestro país ya que optimiza el tiempo del proceso de abonado, se utiliza abonos orgánicos, se reduce costos en abonos químicos y se reduce el trabajo manual.</a:t>
            </a:r>
          </a:p>
          <a:p>
            <a:endParaRPr lang="es-EC" dirty="0" smtClean="0"/>
          </a:p>
          <a:p>
            <a:pPr>
              <a:buNone/>
            </a:pPr>
            <a:r>
              <a:rPr lang="es-EC" dirty="0" smtClean="0"/>
              <a:t>	2.	Para un mejor funcionamiento de la máquina se recomienda que el abono no tenga humedad muy elevada, ya que esta aumentaría su densidad y así la capacidad de carga de la máquina variaría afectando la cantidad de estiércol que llegaría a los terrenos de cultivo.</a:t>
            </a:r>
          </a:p>
          <a:p>
            <a:pPr>
              <a:buNone/>
            </a:pPr>
            <a:r>
              <a:rPr lang="es-EC" dirty="0" smtClean="0"/>
              <a:t>	</a:t>
            </a:r>
          </a:p>
          <a:p>
            <a:pPr>
              <a:buNone/>
            </a:pPr>
            <a:r>
              <a:rPr lang="es-EC" dirty="0" smtClean="0"/>
              <a:t>	3.	La apertura de la compuerta de descarga genera un caudal determinado de abonado sobre los terrenos comprobado en las pruebas de funcionamiento y se recomienda ajustar en nivel de apertura de la compuerta dependiendo de la necesidad de abono del terreno.</a:t>
            </a:r>
          </a:p>
          <a:p>
            <a:pPr>
              <a:buNone/>
            </a:pPr>
            <a:endParaRPr lang="es-EC"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CONCLUSIONES Y RECOMENDACIONES</a:t>
            </a:r>
            <a:endParaRPr lang="es-ES_tradnl"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78098"/>
          </a:xfrm>
        </p:spPr>
        <p:txBody>
          <a:bodyPr>
            <a:normAutofit/>
          </a:bodyPr>
          <a:lstStyle/>
          <a:p>
            <a:r>
              <a:rPr lang="es-EC" sz="2900" dirty="0" smtClean="0"/>
              <a:t>OBJETIVOS</a:t>
            </a:r>
            <a:endParaRPr lang="es-EC" sz="2900" dirty="0"/>
          </a:p>
        </p:txBody>
      </p:sp>
      <p:sp>
        <p:nvSpPr>
          <p:cNvPr id="3" name="2 Marcador de contenido"/>
          <p:cNvSpPr>
            <a:spLocks noGrp="1"/>
          </p:cNvSpPr>
          <p:nvPr>
            <p:ph idx="1"/>
          </p:nvPr>
        </p:nvSpPr>
        <p:spPr>
          <a:xfrm>
            <a:off x="467544" y="1052736"/>
            <a:ext cx="8229600" cy="4525963"/>
          </a:xfrm>
        </p:spPr>
        <p:txBody>
          <a:bodyPr>
            <a:noAutofit/>
          </a:bodyPr>
          <a:lstStyle/>
          <a:p>
            <a:pPr algn="just">
              <a:buNone/>
            </a:pPr>
            <a:r>
              <a:rPr lang="es-EC" sz="1800" b="1" dirty="0" smtClean="0"/>
              <a:t>GENERAL</a:t>
            </a:r>
          </a:p>
          <a:p>
            <a:pPr algn="just"/>
            <a:r>
              <a:rPr lang="es-EC" sz="1800" dirty="0" smtClean="0"/>
              <a:t>Diseñar y construir una máquina para distribuir abono orgánico sólido con capacidad de 1,4 toneladas dirigido a la hacienda Rio Chico ubicada en el cantón </a:t>
            </a:r>
            <a:r>
              <a:rPr lang="es-EC" sz="1800" dirty="0" err="1" smtClean="0"/>
              <a:t>Patate</a:t>
            </a:r>
            <a:r>
              <a:rPr lang="es-EC" sz="1800" dirty="0" smtClean="0"/>
              <a:t> de la provincia del Tungurahua</a:t>
            </a:r>
          </a:p>
          <a:p>
            <a:pPr algn="just">
              <a:buNone/>
            </a:pPr>
            <a:r>
              <a:rPr lang="es-EC" sz="1800" b="1" dirty="0" smtClean="0"/>
              <a:t>ESPECIFICOS</a:t>
            </a:r>
          </a:p>
          <a:p>
            <a:pPr marL="514350" lvl="0" indent="-514350" algn="just">
              <a:buFont typeface="+mj-lt"/>
              <a:buAutoNum type="arabicPeriod"/>
            </a:pPr>
            <a:r>
              <a:rPr lang="es-EC" sz="1800" dirty="0" smtClean="0"/>
              <a:t>Investigar y analizar los procesos de dosificación de abono orgánico sólido  y sus aplicaciones para los diferentes tipos de siembra.</a:t>
            </a:r>
          </a:p>
          <a:p>
            <a:pPr marL="514350" lvl="0" indent="-514350" algn="just">
              <a:buFont typeface="+mj-lt"/>
              <a:buAutoNum type="arabicPeriod"/>
            </a:pPr>
            <a:r>
              <a:rPr lang="es-EC" sz="1800" dirty="0" smtClean="0"/>
              <a:t>Seleccionar y analizar el tipo de dosificador a ser utilizado en la máquina abonadora.</a:t>
            </a:r>
          </a:p>
          <a:p>
            <a:pPr marL="514350" indent="-514350" algn="just">
              <a:buFont typeface="+mj-lt"/>
              <a:buAutoNum type="arabicPeriod"/>
            </a:pPr>
            <a:r>
              <a:rPr lang="es-EC" sz="1800" dirty="0" smtClean="0"/>
              <a:t>Desarrollar los procesos más adecuados para la construcción de la máquina y encontrar los correctos materiales.</a:t>
            </a:r>
          </a:p>
          <a:p>
            <a:pPr marL="514350" lvl="0" indent="-514350" algn="just">
              <a:buFont typeface="+mj-lt"/>
              <a:buAutoNum type="arabicPeriod"/>
            </a:pPr>
            <a:r>
              <a:rPr lang="es-EC" sz="1800" dirty="0" smtClean="0"/>
              <a:t>Realizar las pruebas experimentales de la máquina y sus componentes, para comparar con los parámetros propuestos.</a:t>
            </a:r>
          </a:p>
          <a:p>
            <a:pPr marL="514350" indent="-514350">
              <a:buNone/>
            </a:pPr>
            <a:endParaRPr lang="es-EC"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rmAutofit fontScale="55000" lnSpcReduction="20000"/>
          </a:bodyPr>
          <a:lstStyle/>
          <a:p>
            <a:pPr>
              <a:buNone/>
            </a:pPr>
            <a:r>
              <a:rPr lang="es-EC" b="1" dirty="0" smtClean="0"/>
              <a:t>RECOMENDACIONES</a:t>
            </a:r>
          </a:p>
          <a:p>
            <a:pPr>
              <a:buNone/>
            </a:pPr>
            <a:endParaRPr lang="es-EC" b="1" dirty="0" smtClean="0"/>
          </a:p>
          <a:p>
            <a:pPr>
              <a:buNone/>
            </a:pPr>
            <a:r>
              <a:rPr lang="es-EC" dirty="0" smtClean="0"/>
              <a:t>	4.	La velocidad de avance del tractor recomendada para que las características de diseño de la maquina distribuidora de abono sólido funcione de manera correcta es de 10km/h con una tolerancia de 2km/h la cual afectaría de manera aceptable.</a:t>
            </a:r>
          </a:p>
          <a:p>
            <a:pPr>
              <a:buNone/>
            </a:pPr>
            <a:r>
              <a:rPr lang="es-EC" dirty="0" smtClean="0"/>
              <a:t>	</a:t>
            </a:r>
          </a:p>
          <a:p>
            <a:pPr>
              <a:buNone/>
            </a:pPr>
            <a:r>
              <a:rPr lang="es-EC" dirty="0" smtClean="0"/>
              <a:t>	5.	El diseño de la máquina distribuidora de abono fue realizado para un tipo específico de abono (estiércol), lo cual no quiere decir que no pueda ser utilizado con otro tipo de abono sólido de diferente densidad o características, para lo cual se debería realizar pruebas de funcionamiento experimentales que reflejen la velocidad de avance y apertura de la compuerta de descarga para dicho abono.</a:t>
            </a:r>
          </a:p>
          <a:p>
            <a:pPr>
              <a:buNone/>
            </a:pPr>
            <a:r>
              <a:rPr lang="es-EC" dirty="0" smtClean="0"/>
              <a:t>	</a:t>
            </a:r>
          </a:p>
          <a:p>
            <a:pPr>
              <a:buNone/>
            </a:pPr>
            <a:r>
              <a:rPr lang="es-EC" dirty="0" smtClean="0"/>
              <a:t>	6.	Se recomienda fortalecer la enseñanza universitaria, en temas relacionados de prácticas en taller, para tener un criterio técnico profundo en procesos de planificación y construcción de máquinas.</a:t>
            </a:r>
            <a:endParaRPr lang="es-EC" dirty="0"/>
          </a:p>
        </p:txBody>
      </p:sp>
      <p:sp>
        <p:nvSpPr>
          <p:cNvPr id="4" name="1 Título"/>
          <p:cNvSpPr txBox="1">
            <a:spLocks/>
          </p:cNvSpPr>
          <p:nvPr/>
        </p:nvSpPr>
        <p:spPr>
          <a:xfrm>
            <a:off x="395536" y="0"/>
            <a:ext cx="8229600" cy="63408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200" dirty="0" smtClean="0"/>
              <a:t>CONCLUSIONES Y RECOMENDACIONES</a:t>
            </a:r>
            <a:endParaRPr lang="es-ES_tradnl"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778098"/>
          </a:xfrm>
        </p:spPr>
        <p:txBody>
          <a:bodyPr>
            <a:normAutofit/>
          </a:bodyPr>
          <a:lstStyle/>
          <a:p>
            <a:r>
              <a:rPr lang="es-EC" sz="2900" dirty="0" smtClean="0"/>
              <a:t>ALCANCE</a:t>
            </a:r>
            <a:endParaRPr lang="es-EC" sz="2900" dirty="0"/>
          </a:p>
        </p:txBody>
      </p:sp>
      <p:sp>
        <p:nvSpPr>
          <p:cNvPr id="3" name="2 Marcador de contenido"/>
          <p:cNvSpPr>
            <a:spLocks noGrp="1"/>
          </p:cNvSpPr>
          <p:nvPr>
            <p:ph idx="1"/>
          </p:nvPr>
        </p:nvSpPr>
        <p:spPr>
          <a:xfrm>
            <a:off x="467544" y="1196752"/>
            <a:ext cx="8229600" cy="4525963"/>
          </a:xfrm>
        </p:spPr>
        <p:txBody>
          <a:bodyPr>
            <a:normAutofit/>
          </a:bodyPr>
          <a:lstStyle/>
          <a:p>
            <a:pPr algn="just"/>
            <a:r>
              <a:rPr lang="es-EC" sz="1800" dirty="0" smtClean="0"/>
              <a:t>El presente proyecto tiene como alcance el diseño y la construcción de una máquina abonadora para abono orgánico sólido arrastrada con las características necesarias en base a las propiedades físicas y químicas de los abonos sólidos, fundamentándose en un diseño practico y económico, con el fin de obtener el máximo rendimiento del mismo de una manera continua.</a:t>
            </a:r>
          </a:p>
          <a:p>
            <a:pPr algn="just">
              <a:buNone/>
            </a:pPr>
            <a:endParaRPr lang="es-EC" sz="1800" dirty="0" smtClean="0"/>
          </a:p>
          <a:p>
            <a:pPr algn="just"/>
            <a:r>
              <a:rPr lang="es-EC" sz="1800" dirty="0" smtClean="0"/>
              <a:t>Posterior al diseño y la construcción, se realizarán las respectivas pruebas de puesta en marcha y la determinación de controles de mando para la regulación de dosificación de abono solido.</a:t>
            </a:r>
          </a:p>
          <a:p>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64704"/>
          </a:xfrm>
        </p:spPr>
        <p:txBody>
          <a:bodyPr>
            <a:normAutofit/>
          </a:bodyPr>
          <a:lstStyle/>
          <a:p>
            <a:r>
              <a:rPr lang="es-EC" sz="2900" dirty="0" smtClean="0"/>
              <a:t>PROCESOS DE ABONADO</a:t>
            </a:r>
            <a:endParaRPr lang="es-EC" sz="2900" dirty="0"/>
          </a:p>
        </p:txBody>
      </p:sp>
      <p:sp>
        <p:nvSpPr>
          <p:cNvPr id="3" name="2 Marcador de contenido"/>
          <p:cNvSpPr>
            <a:spLocks noGrp="1"/>
          </p:cNvSpPr>
          <p:nvPr>
            <p:ph idx="1"/>
          </p:nvPr>
        </p:nvSpPr>
        <p:spPr>
          <a:xfrm>
            <a:off x="467544" y="1196752"/>
            <a:ext cx="8229600" cy="4525963"/>
          </a:xfrm>
        </p:spPr>
        <p:txBody>
          <a:bodyPr>
            <a:normAutofit/>
          </a:bodyPr>
          <a:lstStyle/>
          <a:p>
            <a:pPr algn="just"/>
            <a:r>
              <a:rPr lang="es-EC" sz="1800" dirty="0" smtClean="0"/>
              <a:t>Los diferente abonos que existen en el mercado han conllevado a la utilización de diferentes procesos de abonado como también a la diferente utilización de maquinas abonadoras, en el presente capitulo se describirán los diferentes tipos de abono así como las maquinas abonadora que son las más comerciadas en Ecuador</a:t>
            </a:r>
          </a:p>
          <a:p>
            <a:pPr algn="just">
              <a:buNone/>
            </a:pPr>
            <a:r>
              <a:rPr lang="es-EC" sz="1800" b="1" dirty="0" smtClean="0"/>
              <a:t>GENERALIDADES</a:t>
            </a:r>
          </a:p>
          <a:p>
            <a:pPr algn="just"/>
            <a:r>
              <a:rPr lang="es-EC" sz="1800" dirty="0" smtClean="0"/>
              <a:t>Las plantas para crecer necesitan de nutrientes en proporciones variables para completar su ciclo de vida y para su nutrición, en la agricultura moderna se deben emplear técnicas de aporte de nutrientes para garantizar buenas cosechas.</a:t>
            </a:r>
          </a:p>
          <a:p>
            <a:pPr algn="just"/>
            <a:r>
              <a:rPr lang="es-EC" sz="1800" dirty="0" smtClean="0"/>
              <a:t>Existen diferentes técnicas de aporte de nutrientes, sean químicos o naturales, el proyecto está enfocado en la distribución de abonos orgánicos sólidos, siendo el mismo un nutriente natural, como material de aporte de nutriente para los suelos.</a:t>
            </a:r>
          </a:p>
          <a:p>
            <a:pPr algn="just"/>
            <a:r>
              <a:rPr lang="es-EC" sz="1800" dirty="0" smtClean="0"/>
              <a:t>Las formas de distribuir dichos abonos, son diferentes empleando herramientas para dicho trabajo, como son; manuales, de tiro animal y maquinaria agrícola.</a:t>
            </a:r>
            <a:endParaRPr lang="es-EC"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4152</TotalTime>
  <Words>4292</Words>
  <Application>Microsoft Office PowerPoint</Application>
  <PresentationFormat>Presentación en pantalla (4:3)</PresentationFormat>
  <Paragraphs>1616</Paragraphs>
  <Slides>70</Slides>
  <Notes>0</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Tema2</vt:lpstr>
      <vt:lpstr>DISEÑO Y CONSTRUCCIÓN DE UNA MÁQUINA PARA DISTRIBUIR ABONO ORGÁNICO SÓLIDO  SOBRE TERRENOS DE CULTIVO CON CAPACIDAD DE 1,4 TONELADAS DIRIGIDO A LA HACIENDA RIO CHICO UBICADA EN EL CANTÓN PATATE DE LA PROVINCIA DE TUNGURAHUA</vt:lpstr>
      <vt:lpstr>RESUMEN</vt:lpstr>
      <vt:lpstr>RESUMEN</vt:lpstr>
      <vt:lpstr>ANTECEDENTES</vt:lpstr>
      <vt:lpstr>JUSTIFICACIÓN</vt:lpstr>
      <vt:lpstr>JUSTIFICACIÓN</vt:lpstr>
      <vt:lpstr>OBJETIVOS</vt:lpstr>
      <vt:lpstr>ALCANCE</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PROCESOS DE ABONADO</vt:lpstr>
      <vt:lpstr>DISEÑO DE LA MAQUINA DISTRIBUIDORA DE ABONO</vt:lpstr>
      <vt:lpstr>DISEÑO DE LA MAQUINA DISTRIBUIDORA DE ABONO</vt:lpstr>
      <vt:lpstr>DISEÑO DE LA MAQUINA DISTRIBUIDORA DE ABONO</vt:lpstr>
      <vt:lpstr>DISEÑO DE LOS ELEMENTOS</vt:lpstr>
      <vt:lpstr>DISEÑO DE LOS ELEMENTOS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dc:creator>
  <cp:lastModifiedBy>Calo</cp:lastModifiedBy>
  <cp:revision>108</cp:revision>
  <dcterms:created xsi:type="dcterms:W3CDTF">2012-06-21T22:25:54Z</dcterms:created>
  <dcterms:modified xsi:type="dcterms:W3CDTF">2012-10-14T23:48:09Z</dcterms:modified>
</cp:coreProperties>
</file>