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3" r:id="rId1"/>
  </p:sldMasterIdLst>
  <p:notesMasterIdLst>
    <p:notesMasterId r:id="rId22"/>
  </p:notesMasterIdLst>
  <p:sldIdLst>
    <p:sldId id="338" r:id="rId2"/>
    <p:sldId id="267" r:id="rId3"/>
    <p:sldId id="258" r:id="rId4"/>
    <p:sldId id="356" r:id="rId5"/>
    <p:sldId id="265" r:id="rId6"/>
    <p:sldId id="342" r:id="rId7"/>
    <p:sldId id="344" r:id="rId8"/>
    <p:sldId id="260" r:id="rId9"/>
    <p:sldId id="350" r:id="rId10"/>
    <p:sldId id="346" r:id="rId11"/>
    <p:sldId id="360" r:id="rId12"/>
    <p:sldId id="361" r:id="rId13"/>
    <p:sldId id="351" r:id="rId14"/>
    <p:sldId id="352" r:id="rId15"/>
    <p:sldId id="357" r:id="rId16"/>
    <p:sldId id="354" r:id="rId17"/>
    <p:sldId id="359" r:id="rId18"/>
    <p:sldId id="349" r:id="rId19"/>
    <p:sldId id="341" r:id="rId20"/>
    <p:sldId id="35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99FF"/>
    <a:srgbClr val="996633"/>
    <a:srgbClr val="CCFFCC"/>
    <a:srgbClr val="CCECFF"/>
    <a:srgbClr val="99CCFF"/>
    <a:srgbClr val="FF9900"/>
    <a:srgbClr val="FFCCCC"/>
    <a:srgbClr val="99FFCC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2" autoAdjust="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2000F-91E7-48F0-A6A5-44F47CCE06B6}">
      <dsp:nvSpPr>
        <dsp:cNvPr id="0" name=""/>
        <dsp:cNvSpPr/>
      </dsp:nvSpPr>
      <dsp:spPr>
        <a:xfrm rot="5400000">
          <a:off x="-177811" y="142021"/>
          <a:ext cx="1445591" cy="116802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CONSERVACIÓN</a:t>
          </a:r>
          <a:endParaRPr lang="es-ES" sz="900" kern="1200" dirty="0"/>
        </a:p>
      </dsp:txBody>
      <dsp:txXfrm rot="-5400000">
        <a:off x="-39026" y="587247"/>
        <a:ext cx="1168022" cy="277569"/>
      </dsp:txXfrm>
    </dsp:sp>
    <dsp:sp modelId="{B0A00E74-CB4C-44C4-AF2B-1DB5925D0C7E}">
      <dsp:nvSpPr>
        <dsp:cNvPr id="0" name=""/>
        <dsp:cNvSpPr/>
      </dsp:nvSpPr>
      <dsp:spPr>
        <a:xfrm rot="5400000">
          <a:off x="2095260" y="-1041082"/>
          <a:ext cx="939634" cy="3028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La Escuela quiere velar por la preservación de Galápagos como Patrimonio y para las futuras generaciones.</a:t>
          </a:r>
          <a:endParaRPr lang="es-ES" sz="1500" kern="1200" dirty="0"/>
        </a:p>
      </dsp:txBody>
      <dsp:txXfrm rot="-5400000">
        <a:off x="1050941" y="49106"/>
        <a:ext cx="2982404" cy="847896"/>
      </dsp:txXfrm>
    </dsp:sp>
    <dsp:sp modelId="{2C8C7904-6F33-4322-803A-9F0D37FC6000}">
      <dsp:nvSpPr>
        <dsp:cNvPr id="0" name=""/>
        <dsp:cNvSpPr/>
      </dsp:nvSpPr>
      <dsp:spPr>
        <a:xfrm rot="5400000">
          <a:off x="-255865" y="1469686"/>
          <a:ext cx="1445591" cy="1011914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FAMILIA</a:t>
          </a:r>
          <a:endParaRPr lang="es-ES" sz="900" kern="1200" dirty="0"/>
        </a:p>
      </dsp:txBody>
      <dsp:txXfrm rot="-5400000">
        <a:off x="-39026" y="1758804"/>
        <a:ext cx="1011914" cy="433677"/>
      </dsp:txXfrm>
    </dsp:sp>
    <dsp:sp modelId="{DB77A3DE-EB34-4400-808F-F852E956D771}">
      <dsp:nvSpPr>
        <dsp:cNvPr id="0" name=""/>
        <dsp:cNvSpPr/>
      </dsp:nvSpPr>
      <dsp:spPr>
        <a:xfrm rot="5400000">
          <a:off x="2017206" y="208528"/>
          <a:ext cx="939634" cy="3028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Los niños se benefician cuando las escuelas reconocen y estimulan el papel de los padres en las reformas</a:t>
          </a:r>
          <a:endParaRPr lang="es-ES" sz="1500" kern="1200" dirty="0"/>
        </a:p>
      </dsp:txBody>
      <dsp:txXfrm rot="-5400000">
        <a:off x="972887" y="1298717"/>
        <a:ext cx="2982404" cy="847896"/>
      </dsp:txXfrm>
    </dsp:sp>
    <dsp:sp modelId="{18441398-90D2-498C-855F-63EBBBD48D2D}">
      <dsp:nvSpPr>
        <dsp:cNvPr id="0" name=""/>
        <dsp:cNvSpPr/>
      </dsp:nvSpPr>
      <dsp:spPr>
        <a:xfrm rot="5400000">
          <a:off x="-255865" y="2719298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-5400000">
        <a:off x="-39026" y="3008416"/>
        <a:ext cx="1011914" cy="433677"/>
      </dsp:txXfrm>
    </dsp:sp>
    <dsp:sp modelId="{A99ABDCD-8BCA-4057-B852-003C6A5AD1B9}">
      <dsp:nvSpPr>
        <dsp:cNvPr id="0" name=""/>
        <dsp:cNvSpPr/>
      </dsp:nvSpPr>
      <dsp:spPr>
        <a:xfrm rot="5400000">
          <a:off x="2017206" y="1458140"/>
          <a:ext cx="939634" cy="3028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/>
        </a:p>
      </dsp:txBody>
      <dsp:txXfrm rot="-5400000">
        <a:off x="972887" y="2548329"/>
        <a:ext cx="2982404" cy="847896"/>
      </dsp:txXfrm>
    </dsp:sp>
  </dsp:spTree>
</dsp:drawing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4A861-5D88-4F9E-8F17-67F96266D37D}" type="datetimeFigureOut">
              <a:rPr lang="es-ES" smtClean="0"/>
              <a:pPr/>
              <a:t>04/08/2012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18E7-5593-4B85-85AB-9FF0A363A8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6249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18E7-5593-4B85-85AB-9FF0A363A8C6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4352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0000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829111-8D34-4064-856E-BE7E7839EC05}" type="datetimeFigureOut">
              <a:rPr lang="es-ES" smtClean="0"/>
              <a:pPr/>
              <a:t>04/08/2012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0443-E8E4-4B78-BDBC-402401AD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ransition spd="slow">
    <p:wheel spokes="3"/>
  </p:transition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11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1857364"/>
            <a:ext cx="74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002060"/>
                </a:solidFill>
              </a:rPr>
              <a:t>PLAN </a:t>
            </a:r>
            <a:r>
              <a:rPr lang="es-EC" sz="2400" b="1" dirty="0">
                <a:solidFill>
                  <a:srgbClr val="002060"/>
                </a:solidFill>
              </a:rPr>
              <a:t>ESTRATÉGICO </a:t>
            </a:r>
            <a:endParaRPr lang="es-EC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s-EC" sz="2400" b="1" dirty="0" smtClean="0">
                <a:solidFill>
                  <a:srgbClr val="002060"/>
                </a:solidFill>
              </a:rPr>
              <a:t>PARA LA SUSTENTABILIDAD DE LA ISLA FLOREANA </a:t>
            </a:r>
          </a:p>
          <a:p>
            <a:pPr algn="ctr"/>
            <a:r>
              <a:rPr lang="es-EC" sz="2400" b="1" dirty="0" smtClean="0">
                <a:solidFill>
                  <a:srgbClr val="002060"/>
                </a:solidFill>
              </a:rPr>
              <a:t>EN EL ARCHIPÉLAGO DE GALÁPAGOS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1643042" y="4357694"/>
            <a:ext cx="71438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C" b="1" kern="0" dirty="0" smtClean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kumimoji="0" lang="es-EC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esis</a:t>
            </a:r>
            <a:r>
              <a:rPr kumimoji="0" lang="es-EC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la obtención del</a:t>
            </a:r>
            <a:r>
              <a:rPr kumimoji="0" lang="es-EC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grado de: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C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MAGÍSTER EN PLANIFICACIÓN Y DIRECCIÓN ESTRATÉGICA</a:t>
            </a:r>
            <a:endParaRPr kumimoji="0" lang="es-ES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ENCUESTAS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26098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00372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85860"/>
            <a:ext cx="2805120" cy="163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000372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ENCUESTAS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8" descr="Description: Mobilite Floreana vs Santa Cruz-2010-Image.bmp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571612"/>
            <a:ext cx="3143257" cy="363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3533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428736"/>
            <a:ext cx="3581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ENCUESTAS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86190"/>
            <a:ext cx="307183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270446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143248"/>
            <a:ext cx="2790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3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357298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71472" y="500042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INTERNO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00034" y="1093488"/>
          <a:ext cx="8143932" cy="4907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71504"/>
                <a:gridCol w="857256"/>
                <a:gridCol w="1857388"/>
                <a:gridCol w="1571636"/>
                <a:gridCol w="1785950"/>
                <a:gridCol w="1500198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Legales</a:t>
                      </a:r>
                      <a:endParaRPr lang="es-ES" sz="14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No existen ordenanzas que protejan y fomenten la inversión local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No hay ordenanzas y regulaciones que limiten la venta de terrenos a personas y empresas externas de las islas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Hay regulaciones para la protección del área de parque nacional y Reserva Marina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Económicas</a:t>
                      </a:r>
                      <a:endParaRPr lang="es-ES" sz="14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Hay un  creciente flujo de turistas diariamente a la isla, que están en ella por pocas horas 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Poca capacidad de inversión  de la población local</a:t>
                      </a:r>
                      <a:endParaRPr lang="es-ES" sz="10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MINTUR y ONG internacional invierten en el mejoramiento de la actividad turística en la isla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Administrativas </a:t>
                      </a:r>
                      <a:endParaRPr lang="es-ES" sz="14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Miembros de la Junta Parroquial de Floreana gozan de confianza de la comunidad por su buena administración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Sociales</a:t>
                      </a:r>
                      <a:endParaRPr lang="es-ES" sz="14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Existe movimiento migratorio por empleo relacionado a la actividad turística a la isla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Pocos recursos humanos capacitados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Migración de estudiantes fuera de la isla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Vida tranquila de los ciudadanos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endParaRPr lang="es-ES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La  Demanda</a:t>
                      </a:r>
                      <a:endParaRPr lang="es-ES" sz="14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vert="vert27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Productos</a:t>
                      </a:r>
                      <a:endParaRPr lang="es-ES" sz="11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Reducida gama de recursos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Existen varias iniciativas de energía alternativa en marcha en la isla 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Producción agropecuaria no abastece el consumo de la población local y turistas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El agua es un producto escaso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Servicios</a:t>
                      </a:r>
                      <a:endParaRPr lang="es-ES" sz="11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No existen servicios básicos (alcantarillado, agua potable) 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La provisión de servicios públicos son difíciles; Servicio de salud deficiente</a:t>
                      </a:r>
                      <a:endParaRPr lang="es-ES" sz="10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Faltan medios seguros y regulares  de transporte marítimo inter islas  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Servicio educativo es incompleto, falta colegio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endParaRPr lang="es-ES" sz="1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Ambientales</a:t>
                      </a:r>
                      <a:endParaRPr lang="es-ES" sz="14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Existe un creciente ingreso de especies exógenas a las isla, algunas de las cuales se han convertido en plagas peligrosas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Calibri"/>
                        </a:rPr>
                        <a:t>Deficiente control de inspección y cuarentena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La FCD y el PNG están trabajando para el control y erradicación de especies invasoras en el área protegida. Así como la restauración de especies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Buenos espacios para realizar turismo de naturaleza y de historia humana</a:t>
                      </a: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71472" y="571480"/>
            <a:ext cx="7772400" cy="5000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</a:t>
            </a:r>
            <a:r>
              <a:rPr kumimoji="0" lang="es-ES" sz="27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FODA</a:t>
            </a:r>
            <a:endParaRPr kumimoji="0" lang="es-ES" sz="27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0034" y="1071546"/>
          <a:ext cx="8173748" cy="496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116840"/>
                <a:gridCol w="2156924"/>
                <a:gridCol w="360292"/>
                <a:gridCol w="2610734"/>
                <a:gridCol w="398812"/>
                <a:gridCol w="2172956"/>
              </a:tblGrid>
              <a:tr h="214314">
                <a:tc gridSpan="2">
                  <a:txBody>
                    <a:bodyPr/>
                    <a:lstStyle/>
                    <a:p>
                      <a:endParaRPr lang="es-E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FORTALEZAS</a:t>
                      </a:r>
                      <a:endParaRPr lang="es-ES" sz="11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DEBILIDADES</a:t>
                      </a:r>
                      <a:endParaRPr lang="es-ES" sz="11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08293">
                <a:tc rowSpan="4" gridSpan="3">
                  <a:txBody>
                    <a:bodyPr/>
                    <a:lstStyle/>
                    <a:p>
                      <a:endParaRPr lang="es-E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F1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Miembros de la Junta Parroquial de Floreana gozan de confianza de la comunidad por su buena administración 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D3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Pocos recursos humanos capacitados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474636">
                <a:tc gridSpan="3" vMerge="1"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F2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 FCD y el PNG están trabajando para el control y erradicación de especies invasoras en el área protegida. Así como la restauración de especies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D10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Faltan medios seguros y regulares  de transporte marítimo inter islas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800" dirty="0"/>
                    </a:p>
                  </a:txBody>
                  <a:tcPr/>
                </a:tc>
              </a:tr>
              <a:tr h="160690">
                <a:tc gridSpan="3"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F5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Buenos espacios para realizar turismo de naturaleza  de historia humana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D11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Servicio de salud deficiente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17842">
                <a:tc gridSpan="3"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D7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agua es un recurso escaso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91760">
                <a:tc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OPORTUNIDADES</a:t>
                      </a:r>
                      <a:endParaRPr lang="es-ES" sz="11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4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O2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Fuerte Política Gubernamental para realizar cambios trascendentales en la administración pública   </a:t>
                      </a:r>
                      <a:endParaRPr lang="es-ES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Estructurar un sistema de coordinación y planificación interinstitucional para la sostenibilidad de la isla Floreana </a:t>
                      </a:r>
                      <a:endParaRPr lang="es-ES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Gestionar el mejoramiento de la provisión de agua potable</a:t>
                      </a:r>
                      <a:endParaRPr lang="es-ES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es-ES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34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O3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 provincia insular tiene un Consejo de Gobierno Provincial que establece la planificación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290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O4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Organismos internacionales preocupados por la sostenibilidad de las islas Galápagos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Establecer servicio de transporte marítimo interislas</a:t>
                      </a:r>
                      <a:endParaRPr lang="es-ES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23386">
                <a:tc>
                  <a:txBody>
                    <a:bodyPr/>
                    <a:lstStyle/>
                    <a:p>
                      <a:pPr algn="ctr"/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AMENAZAS</a:t>
                      </a:r>
                      <a:endParaRPr lang="es-ES" sz="11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474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A1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Creciente flujo de turistas a nivel mundial, el Ecuador está apostando a esta actividad por lo que invierte en promoción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Gestionar el establecimiento de un sistema integrado de control; migratorio, turístico y cuarentenario para la isla  </a:t>
                      </a:r>
                      <a:endParaRPr lang="es-ES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</a:tr>
              <a:tr h="377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A5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Existe un creciente ingreso de especies exógenas a las islas, algunas de las cuales se han convertido en plagas peligrosas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A2</a:t>
                      </a: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Existe aún en el país un movimiento migratorio hacia los centros de producción y generadores de empleo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71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/>
                </a:tc>
              </a:tr>
              <a:tr h="36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A4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 nueva tecnología  que consume la sociedad demanda la prestación de servicios sofisticados</a:t>
                      </a: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Gestionar ante el Gobierno Nacional la ejecución de un plan de capacitación para la población de Floreana</a:t>
                      </a:r>
                      <a:endParaRPr lang="es-ES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71472" y="642918"/>
            <a:ext cx="7772400" cy="5000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MATRIZ</a:t>
            </a:r>
            <a:r>
              <a:rPr kumimoji="0" lang="es-ES" sz="27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GENERAL ELECTRIC</a:t>
            </a:r>
            <a:endParaRPr kumimoji="0" lang="es-ES" sz="27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42910" y="1643050"/>
          <a:ext cx="2786082" cy="750570"/>
        </p:xfrm>
        <a:graphic>
          <a:graphicData uri="http://schemas.openxmlformats.org/drawingml/2006/table">
            <a:tbl>
              <a:tblPr/>
              <a:tblGrid>
                <a:gridCol w="1928826"/>
                <a:gridCol w="857256"/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Resultados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Valor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Totales de factores externos</a:t>
                      </a:r>
                      <a:endParaRPr lang="es-ES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3,15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Totales de factores internos</a:t>
                      </a:r>
                      <a:endParaRPr lang="es-ES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2,57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143240" y="1928802"/>
          <a:ext cx="4286281" cy="3238596"/>
        </p:xfrm>
        <a:graphic>
          <a:graphicData uri="http://schemas.openxmlformats.org/drawingml/2006/table">
            <a:tbl>
              <a:tblPr/>
              <a:tblGrid>
                <a:gridCol w="814370"/>
                <a:gridCol w="814370"/>
                <a:gridCol w="885847"/>
                <a:gridCol w="885847"/>
                <a:gridCol w="885847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400" dirty="0">
                        <a:latin typeface="Calibri"/>
                      </a:endParaRPr>
                    </a:p>
                  </a:txBody>
                  <a:tcPr marL="15196" marR="1519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400">
                        <a:latin typeface="Calibri"/>
                      </a:endParaRPr>
                    </a:p>
                  </a:txBody>
                  <a:tcPr marL="15196" marR="1519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Evaluación Interna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400">
                        <a:latin typeface="Calibri"/>
                      </a:endParaRPr>
                    </a:p>
                  </a:txBody>
                  <a:tcPr marL="15196" marR="1519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400">
                        <a:latin typeface="Calibri"/>
                      </a:endParaRPr>
                    </a:p>
                  </a:txBody>
                  <a:tcPr marL="15196" marR="1519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Fuerte</a:t>
                      </a:r>
                      <a:b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(3,00 - 4,00)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Promedio</a:t>
                      </a:r>
                      <a:b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(2,00 - 2,99)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Débil</a:t>
                      </a:r>
                      <a:b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(1,00 - 1,99)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143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Evaluación Externa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5196" marR="15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600"/>
                    </a:p>
                  </a:txBody>
                  <a:tcPr marL="31260" marR="31260" marT="15630" marB="15630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S" sz="600"/>
                    </a:p>
                  </a:txBody>
                  <a:tcPr marL="31260" marR="31260" marT="15630" marB="1563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S" sz="600"/>
                    </a:p>
                  </a:txBody>
                  <a:tcPr marL="31260" marR="31260" marT="15630" marB="1563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5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Fuerte</a:t>
                      </a:r>
                      <a:b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(3,00 - 4,00)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0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Promedio</a:t>
                      </a:r>
                      <a:b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(2,00 - 2,99)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3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Débil</a:t>
                      </a:r>
                      <a:b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(1,00 - 1,99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196" marR="15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600"/>
                    </a:p>
                  </a:txBody>
                  <a:tcPr marL="31260" marR="31260" marT="15630" marB="156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400">
                        <a:latin typeface="Calibri"/>
                      </a:endParaRPr>
                    </a:p>
                  </a:txBody>
                  <a:tcPr marL="15196" marR="1519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400">
                        <a:latin typeface="Calibri"/>
                      </a:endParaRPr>
                    </a:p>
                  </a:txBody>
                  <a:tcPr marL="15196" marR="1519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400">
                        <a:latin typeface="Calibri"/>
                      </a:endParaRPr>
                    </a:p>
                  </a:txBody>
                  <a:tcPr marL="15196" marR="1519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400">
                        <a:latin typeface="Calibri"/>
                      </a:endParaRPr>
                    </a:p>
                  </a:txBody>
                  <a:tcPr marL="15196" marR="1519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400" dirty="0">
                        <a:latin typeface="Calibri"/>
                      </a:endParaRPr>
                    </a:p>
                  </a:txBody>
                  <a:tcPr marL="15196" marR="15196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0" name="2 Conector recto"/>
          <p:cNvCxnSpPr/>
          <p:nvPr/>
        </p:nvCxnSpPr>
        <p:spPr>
          <a:xfrm rot="16200000" flipV="1">
            <a:off x="5320782" y="4323292"/>
            <a:ext cx="1509296" cy="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4 Conector recto"/>
          <p:cNvCxnSpPr/>
          <p:nvPr/>
        </p:nvCxnSpPr>
        <p:spPr>
          <a:xfrm>
            <a:off x="4786314" y="342741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 Estrella de 8 puntas"/>
          <p:cNvSpPr/>
          <p:nvPr/>
        </p:nvSpPr>
        <p:spPr>
          <a:xfrm>
            <a:off x="6000760" y="3384021"/>
            <a:ext cx="116416" cy="116417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100"/>
          </a:p>
        </p:txBody>
      </p:sp>
      <p:sp>
        <p:nvSpPr>
          <p:cNvPr id="13" name="9 CuadroTexto"/>
          <p:cNvSpPr txBox="1"/>
          <p:nvPr/>
        </p:nvSpPr>
        <p:spPr>
          <a:xfrm>
            <a:off x="5929322" y="5107794"/>
            <a:ext cx="583407" cy="17859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100" b="1" dirty="0"/>
              <a:t>2,57</a:t>
            </a:r>
          </a:p>
        </p:txBody>
      </p:sp>
      <p:sp>
        <p:nvSpPr>
          <p:cNvPr id="14" name="10 CuadroTexto"/>
          <p:cNvSpPr txBox="1"/>
          <p:nvPr/>
        </p:nvSpPr>
        <p:spPr>
          <a:xfrm>
            <a:off x="4929190" y="3262312"/>
            <a:ext cx="619125" cy="16668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100" b="1" dirty="0"/>
              <a:t>3,15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MATRIZ</a:t>
            </a:r>
            <a:r>
              <a:rPr kumimoji="0" lang="es-ES" sz="27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GENERAL ELECTRIC</a:t>
            </a:r>
            <a:endParaRPr kumimoji="0" lang="es-ES" sz="27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571604" y="1500174"/>
          <a:ext cx="5786478" cy="3214710"/>
        </p:xfrm>
        <a:graphic>
          <a:graphicData uri="http://schemas.openxmlformats.org/drawingml/2006/table">
            <a:tbl>
              <a:tblPr/>
              <a:tblGrid>
                <a:gridCol w="428628"/>
                <a:gridCol w="1143008"/>
                <a:gridCol w="1357322"/>
                <a:gridCol w="1357322"/>
                <a:gridCol w="1500198"/>
              </a:tblGrid>
              <a:tr h="31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Evaluación Interna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7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Fuerte</a:t>
                      </a:r>
                      <a:b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(3,00 - 4,00)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Promedio</a:t>
                      </a:r>
                      <a:b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(2,00 - 2,99)</a:t>
                      </a:r>
                      <a:endParaRPr lang="es-ES" sz="11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Débil</a:t>
                      </a:r>
                      <a:b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(1,00 - 1,99)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372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Evaluación Externa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Fuerte</a:t>
                      </a:r>
                      <a:b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(3,00 - 4,00)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CRECER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II CRECER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III PERSISTIR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9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Promedio</a:t>
                      </a:r>
                      <a:b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(2,00 - 2,99)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IV CRECER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 PERSISTIR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 COSECHAR O ELIMINAR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Débil</a:t>
                      </a:r>
                      <a:b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(1,00 - 1,99)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VII PERSISTIR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VIII COSECHAR O ELIMINAR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IX COSECHAR O ELIMINAR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2 Marcador de contenido"/>
          <p:cNvSpPr>
            <a:spLocks noGrp="1"/>
          </p:cNvSpPr>
          <p:nvPr>
            <p:ph sz="half" idx="1"/>
          </p:nvPr>
        </p:nvSpPr>
        <p:spPr>
          <a:xfrm>
            <a:off x="1285852" y="4857760"/>
            <a:ext cx="6858048" cy="1268403"/>
          </a:xfrm>
        </p:spPr>
        <p:txBody>
          <a:bodyPr/>
          <a:lstStyle/>
          <a:p>
            <a:pPr>
              <a:buNone/>
            </a:pPr>
            <a:r>
              <a:rPr lang="es-EC" sz="2400" dirty="0" smtClean="0">
                <a:solidFill>
                  <a:schemeClr val="tx1"/>
                </a:solidFill>
              </a:rPr>
              <a:t>	</a:t>
            </a:r>
            <a:r>
              <a:rPr lang="es-EC" sz="1600" dirty="0" smtClean="0">
                <a:solidFill>
                  <a:schemeClr val="tx1"/>
                </a:solidFill>
              </a:rPr>
              <a:t>La </a:t>
            </a:r>
            <a:r>
              <a:rPr lang="es-ES" sz="1600" dirty="0" smtClean="0">
                <a:solidFill>
                  <a:schemeClr val="tx1"/>
                </a:solidFill>
              </a:rPr>
              <a:t>matriz nos demuestra que la sostenibilidad de la isla Floreana está en una situación fuerte para el crecimiento, tomando en cuenta los aspectos internos y los externos.</a:t>
            </a:r>
          </a:p>
          <a:p>
            <a:pPr>
              <a:buNone/>
            </a:pPr>
            <a:endParaRPr lang="es-ES" sz="22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ALINIAMIENTO ESTRATÉGICO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71472" y="1428736"/>
            <a:ext cx="2286016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PRINCIPIOS</a:t>
            </a:r>
          </a:p>
          <a:p>
            <a:pPr>
              <a:buFont typeface="Arial" pitchFamily="34" charset="0"/>
              <a:buChar char="•"/>
            </a:pPr>
            <a:r>
              <a:rPr lang="es-EC" sz="800" dirty="0" smtClean="0">
                <a:solidFill>
                  <a:schemeClr val="tx1"/>
                </a:solidFill>
              </a:rPr>
              <a:t> Reconocer el carácter único del archipiélago de Galápagos.</a:t>
            </a:r>
          </a:p>
          <a:p>
            <a:pPr>
              <a:buFont typeface="Arial" pitchFamily="34" charset="0"/>
              <a:buChar char="•"/>
            </a:pPr>
            <a:r>
              <a:rPr lang="es-ES" sz="800" dirty="0" smtClean="0">
                <a:solidFill>
                  <a:schemeClr val="tx1"/>
                </a:solidFill>
              </a:rPr>
              <a:t> Las personas tienen derecho a una vida saludable y productiva en armonía con la naturaleza</a:t>
            </a:r>
          </a:p>
          <a:p>
            <a:pPr>
              <a:buFont typeface="Arial" pitchFamily="34" charset="0"/>
              <a:buChar char="•"/>
            </a:pPr>
            <a:r>
              <a:rPr lang="es-ES" sz="800" dirty="0" smtClean="0">
                <a:solidFill>
                  <a:schemeClr val="tx1"/>
                </a:solidFill>
              </a:rPr>
              <a:t> El fomento de la transparencia y la integridad como medios para forjar la confianza.</a:t>
            </a:r>
          </a:p>
          <a:p>
            <a:pPr>
              <a:buFont typeface="Arial" pitchFamily="34" charset="0"/>
              <a:buChar char="•"/>
            </a:pPr>
            <a:r>
              <a:rPr lang="es-ES" sz="800" dirty="0" smtClean="0">
                <a:solidFill>
                  <a:schemeClr val="tx1"/>
                </a:solidFill>
              </a:rPr>
              <a:t> El compromiso con el diálogo y el trabajo compartido.</a:t>
            </a:r>
          </a:p>
          <a:p>
            <a:pPr>
              <a:buFont typeface="Arial" pitchFamily="34" charset="0"/>
              <a:buChar char="•"/>
            </a:pPr>
            <a:r>
              <a:rPr lang="es-ES" sz="800" dirty="0" smtClean="0">
                <a:solidFill>
                  <a:schemeClr val="tx1"/>
                </a:solidFill>
              </a:rPr>
              <a:t> El derecho al desarrollo debe respetar las necesidades ambientales y de desarrollo de las generaciones presentes y futuras.</a:t>
            </a: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929454" y="1428736"/>
            <a:ext cx="1785950" cy="18573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VISIÓN 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Para el 2015 la isla Floreana contará con un sistema de manejo integral para el “Buen Vivir” de su población y de la conservación de su entorno natural.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071934" y="3643314"/>
            <a:ext cx="3643338" cy="128588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ESTRATÉGIA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Establecer un sistema de coordinación interinstitucional para desarrollar proyectos de mejoramiento de los servicios básicos en Floreana y el control y erradicación de especies invasivas en áreas pobladas y turísticas.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00034" y="3929066"/>
            <a:ext cx="3000396" cy="142876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MISIÓN</a:t>
            </a:r>
          </a:p>
          <a:p>
            <a:pPr algn="just"/>
            <a:r>
              <a:rPr lang="es-ES" sz="1200" dirty="0" smtClean="0">
                <a:solidFill>
                  <a:schemeClr val="tx1"/>
                </a:solidFill>
              </a:rPr>
              <a:t>Implementar mejores condiciones </a:t>
            </a:r>
            <a:r>
              <a:rPr lang="es-ES" sz="1200" dirty="0" err="1" smtClean="0">
                <a:solidFill>
                  <a:schemeClr val="tx1"/>
                </a:solidFill>
              </a:rPr>
              <a:t>socioambientales</a:t>
            </a:r>
            <a:r>
              <a:rPr lang="es-ES" sz="1200" dirty="0" smtClean="0">
                <a:solidFill>
                  <a:schemeClr val="tx1"/>
                </a:solidFill>
              </a:rPr>
              <a:t> que generen el mejoramiento de la calidad de vida y la restauración y conservación de la naturaleza  de la isla Floreana, para alcanzar su sostenibilidad.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000364" y="1500174"/>
            <a:ext cx="1500198" cy="1143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VALORES</a:t>
            </a:r>
          </a:p>
          <a:p>
            <a:pPr>
              <a:buFont typeface="Arial" pitchFamily="34" charset="0"/>
              <a:buChar char="•"/>
            </a:pPr>
            <a:r>
              <a:rPr lang="es-EC" sz="1200" dirty="0" smtClean="0">
                <a:solidFill>
                  <a:schemeClr val="tx1"/>
                </a:solidFill>
              </a:rPr>
              <a:t>Compromiso</a:t>
            </a:r>
            <a:endParaRPr lang="es-ES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C" sz="1200" dirty="0" smtClean="0">
                <a:solidFill>
                  <a:schemeClr val="tx1"/>
                </a:solidFill>
              </a:rPr>
              <a:t>Participación</a:t>
            </a:r>
            <a:endParaRPr lang="es-ES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C" sz="1200" dirty="0" smtClean="0">
                <a:solidFill>
                  <a:schemeClr val="tx1"/>
                </a:solidFill>
              </a:rPr>
              <a:t>Responsabilidad</a:t>
            </a:r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Flecha doblada hacia arriba"/>
          <p:cNvSpPr/>
          <p:nvPr/>
        </p:nvSpPr>
        <p:spPr>
          <a:xfrm>
            <a:off x="3500430" y="3357562"/>
            <a:ext cx="4929222" cy="1928826"/>
          </a:xfrm>
          <a:prstGeom prst="bentUpArrow">
            <a:avLst>
              <a:gd name="adj1" fmla="val 7509"/>
              <a:gd name="adj2" fmla="val 13472"/>
              <a:gd name="adj3" fmla="val 26193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2357422" y="3500438"/>
            <a:ext cx="285752" cy="357190"/>
          </a:xfrm>
          <a:prstGeom prst="downArrow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2163869"/>
            <a:ext cx="9144000" cy="9079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PERSPECTIVA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CLIENTE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-32" y="3127717"/>
            <a:ext cx="9144032" cy="1015663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8038" algn="l"/>
              </a:tabLst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8038" algn="l"/>
              </a:tabLst>
            </a:pPr>
            <a:r>
              <a:rPr lang="es-ES" sz="1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PERSPECTIVA</a:t>
            </a:r>
            <a:endParaRPr lang="es-ES" sz="7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8038" algn="l"/>
              </a:tabLs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FINANCIERA	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8038" algn="l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0" y="4200417"/>
            <a:ext cx="9144000" cy="800219"/>
          </a:xfrm>
          <a:prstGeom prst="rect">
            <a:avLst/>
          </a:prstGeom>
          <a:solidFill>
            <a:srgbClr val="FBD4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PERSPECTIVA</a:t>
            </a:r>
            <a:endParaRPr lang="es-ES" sz="7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PROCESOS INTERNOS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5072074"/>
            <a:ext cx="9144032" cy="80021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8038" algn="l"/>
              </a:tabLs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PERSPECTIVA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08038" algn="l"/>
              </a:tabLst>
            </a:pPr>
            <a:r>
              <a:rPr lang="es-ES" sz="1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APRENDIZAJE Y CONOCIMIENTOS</a:t>
            </a:r>
            <a:endParaRPr lang="es-ES" sz="14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8038" algn="l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71472" y="642918"/>
            <a:ext cx="7772400" cy="5000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ALINIAMIENTO ESTRATÉGICO</a:t>
            </a:r>
            <a:endParaRPr kumimoji="0" lang="es-ES" sz="27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7" name="AutoShape 7"/>
          <p:cNvSpPr>
            <a:spLocks noChangeShapeType="1"/>
          </p:cNvSpPr>
          <p:nvPr/>
        </p:nvSpPr>
        <p:spPr bwMode="auto">
          <a:xfrm flipV="1">
            <a:off x="7286643" y="2857496"/>
            <a:ext cx="45719" cy="27463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41" name="AutoShape 21"/>
          <p:cNvSpPr>
            <a:spLocks noChangeShapeType="1"/>
          </p:cNvSpPr>
          <p:nvPr/>
        </p:nvSpPr>
        <p:spPr bwMode="auto">
          <a:xfrm flipH="1" flipV="1">
            <a:off x="7715272" y="1627180"/>
            <a:ext cx="479424" cy="44449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8" name="AutoShape 18"/>
          <p:cNvSpPr>
            <a:spLocks noChangeShapeType="1"/>
          </p:cNvSpPr>
          <p:nvPr/>
        </p:nvSpPr>
        <p:spPr bwMode="auto">
          <a:xfrm flipV="1">
            <a:off x="2285984" y="1785926"/>
            <a:ext cx="214314" cy="33178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8" name="AutoShape 8"/>
          <p:cNvSpPr>
            <a:spLocks noChangeShapeType="1"/>
          </p:cNvSpPr>
          <p:nvPr/>
        </p:nvSpPr>
        <p:spPr bwMode="auto">
          <a:xfrm flipV="1">
            <a:off x="4786314" y="2714619"/>
            <a:ext cx="2286016" cy="82550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5" name="AutoShape 15"/>
          <p:cNvSpPr>
            <a:spLocks noChangeShapeType="1"/>
          </p:cNvSpPr>
          <p:nvPr/>
        </p:nvSpPr>
        <p:spPr bwMode="auto">
          <a:xfrm flipV="1">
            <a:off x="4214810" y="2643181"/>
            <a:ext cx="357190" cy="5746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7" name="AutoShape 17"/>
          <p:cNvSpPr>
            <a:spLocks noChangeShapeType="1"/>
          </p:cNvSpPr>
          <p:nvPr/>
        </p:nvSpPr>
        <p:spPr bwMode="auto">
          <a:xfrm flipV="1">
            <a:off x="5572131" y="1857363"/>
            <a:ext cx="45719" cy="19208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2" name="AutoShape 12"/>
          <p:cNvSpPr>
            <a:spLocks noChangeShapeType="1"/>
          </p:cNvSpPr>
          <p:nvPr/>
        </p:nvSpPr>
        <p:spPr bwMode="auto">
          <a:xfrm>
            <a:off x="5929323" y="2857497"/>
            <a:ext cx="428628" cy="42862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3" name="AutoShape 13"/>
          <p:cNvSpPr>
            <a:spLocks noChangeShapeType="1"/>
          </p:cNvSpPr>
          <p:nvPr/>
        </p:nvSpPr>
        <p:spPr bwMode="auto">
          <a:xfrm flipV="1">
            <a:off x="4143372" y="3513143"/>
            <a:ext cx="1966912" cy="63023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4" name="AutoShape 14"/>
          <p:cNvSpPr>
            <a:spLocks noChangeShapeType="1"/>
          </p:cNvSpPr>
          <p:nvPr/>
        </p:nvSpPr>
        <p:spPr bwMode="auto">
          <a:xfrm rot="10800000">
            <a:off x="1571604" y="2714619"/>
            <a:ext cx="571504" cy="785817"/>
          </a:xfrm>
          <a:prstGeom prst="curvedConnector3">
            <a:avLst>
              <a:gd name="adj1" fmla="val 107509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6" name="AutoShape 16"/>
          <p:cNvSpPr>
            <a:spLocks noChangeShapeType="1"/>
          </p:cNvSpPr>
          <p:nvPr/>
        </p:nvSpPr>
        <p:spPr bwMode="auto">
          <a:xfrm rot="16200000">
            <a:off x="7951818" y="3478206"/>
            <a:ext cx="1455735" cy="214314"/>
          </a:xfrm>
          <a:prstGeom prst="curvedConnector3">
            <a:avLst>
              <a:gd name="adj1" fmla="val 49954"/>
            </a:avLst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0" name="Oval 40"/>
          <p:cNvSpPr>
            <a:spLocks noChangeArrowheads="1"/>
          </p:cNvSpPr>
          <p:nvPr/>
        </p:nvSpPr>
        <p:spPr bwMode="auto">
          <a:xfrm>
            <a:off x="3214678" y="5214950"/>
            <a:ext cx="3703637" cy="642942"/>
          </a:xfrm>
          <a:prstGeom prst="ellipse">
            <a:avLst/>
          </a:prstGeom>
          <a:solidFill>
            <a:srgbClr val="FFFF66"/>
          </a:soli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Ejecución de un plan de capacitación para la población de Floreana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1857356" y="4140211"/>
            <a:ext cx="3765548" cy="788987"/>
          </a:xfrm>
          <a:prstGeom prst="ellipse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Estructurar un sistema de coordinación y planificación interinstitucional para la sostenibilidad de la isla Floreana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786447" y="4092586"/>
            <a:ext cx="2928958" cy="908050"/>
          </a:xfrm>
          <a:prstGeom prst="ellipse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Establecimiento de un sistema integrado de control; migratorio, turístico y cuarentenario para la isla 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6143636" y="3143248"/>
            <a:ext cx="2349500" cy="749300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Incrementar la productividad financiera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2143108" y="3155953"/>
            <a:ext cx="2636838" cy="701675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Buscar nuevos aliados estratégicos y voluntarios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1214414" y="2071678"/>
            <a:ext cx="2928958" cy="665163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Mejoramiento de la provisión de agua potable y alcantarillado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4500562" y="2071678"/>
            <a:ext cx="2214578" cy="736600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Establecer servicio de transporte marítimo interislas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2" name="Oval 22"/>
          <p:cNvSpPr>
            <a:spLocks noChangeArrowheads="1"/>
          </p:cNvSpPr>
          <p:nvPr/>
        </p:nvSpPr>
        <p:spPr bwMode="auto">
          <a:xfrm>
            <a:off x="6994526" y="2071678"/>
            <a:ext cx="2006630" cy="855662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Desarrollar plan de restauración y protección ambiental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AutoShape 3"/>
          <p:cNvSpPr>
            <a:spLocks noChangeShapeType="1"/>
          </p:cNvSpPr>
          <p:nvPr/>
        </p:nvSpPr>
        <p:spPr bwMode="auto">
          <a:xfrm flipH="1" flipV="1">
            <a:off x="3357554" y="5000636"/>
            <a:ext cx="230188" cy="27463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2" name="AutoShape 2"/>
          <p:cNvSpPr>
            <a:spLocks noChangeShapeType="1"/>
          </p:cNvSpPr>
          <p:nvPr/>
        </p:nvSpPr>
        <p:spPr bwMode="auto">
          <a:xfrm flipV="1">
            <a:off x="6357950" y="4929198"/>
            <a:ext cx="155576" cy="35719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1" name="Oval 41"/>
          <p:cNvSpPr>
            <a:spLocks noChangeArrowheads="1"/>
          </p:cNvSpPr>
          <p:nvPr/>
        </p:nvSpPr>
        <p:spPr bwMode="auto">
          <a:xfrm>
            <a:off x="1857356" y="1071545"/>
            <a:ext cx="5929354" cy="785819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Implementar condiciones socioambientales que generen el mejoramiento de la calidad de vida y la restauración y conservación de la naturaleza  de la isla Floreana, para alcanzar su sostenibilidad.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31" name="AutoShape 11"/>
          <p:cNvSpPr>
            <a:spLocks noChangeShapeType="1"/>
          </p:cNvSpPr>
          <p:nvPr/>
        </p:nvSpPr>
        <p:spPr bwMode="auto">
          <a:xfrm flipV="1">
            <a:off x="3428992" y="3857628"/>
            <a:ext cx="71438" cy="26352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6" name="AutoShape 6"/>
          <p:cNvSpPr>
            <a:spLocks noChangeShapeType="1"/>
          </p:cNvSpPr>
          <p:nvPr/>
        </p:nvSpPr>
        <p:spPr bwMode="auto">
          <a:xfrm flipH="1" flipV="1">
            <a:off x="7643834" y="3857628"/>
            <a:ext cx="142876" cy="28575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642910" y="1285860"/>
          <a:ext cx="7929618" cy="390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071570"/>
                <a:gridCol w="2110668"/>
                <a:gridCol w="1818422"/>
                <a:gridCol w="857256"/>
                <a:gridCol w="928694"/>
              </a:tblGrid>
              <a:tr h="42862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Perspectivas</a:t>
                      </a:r>
                      <a:endParaRPr lang="es-E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Iniciativas</a:t>
                      </a:r>
                      <a:r>
                        <a:rPr lang="es-ES" sz="1100" baseline="0" dirty="0" smtClean="0"/>
                        <a:t> estrategias Proyectos</a:t>
                      </a:r>
                      <a:endParaRPr lang="es-E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Líder de implementación</a:t>
                      </a:r>
                      <a:endParaRPr lang="es-E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Fecha de inicio</a:t>
                      </a:r>
                      <a:endParaRPr lang="es-E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Fecha final</a:t>
                      </a:r>
                      <a:endParaRPr lang="es-ES" sz="11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19973">
                <a:tc rowSpan="3">
                  <a:txBody>
                    <a:bodyPr/>
                    <a:lstStyle/>
                    <a:p>
                      <a:r>
                        <a:rPr lang="es-ES" sz="900" dirty="0" smtClean="0"/>
                        <a:t>CLIENTE</a:t>
                      </a:r>
                      <a:endParaRPr lang="es-ES" sz="900" dirty="0"/>
                    </a:p>
                  </a:txBody>
                  <a:tcPr anchor="ctr" anchorCtr="1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SALUD</a:t>
                      </a:r>
                      <a:endParaRPr lang="es-ES" sz="8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900" dirty="0" smtClean="0"/>
                        <a:t>Diseño de proyecto de saneamiento urbano y gestión de financiamiento </a:t>
                      </a:r>
                      <a:endParaRPr lang="es-ES" sz="900" dirty="0" smtClean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Municipio de San Cristóbal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2012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2014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82841">
                <a:tc vMerge="1">
                  <a:txBody>
                    <a:bodyPr/>
                    <a:lstStyle/>
                    <a:p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COMUNICACIÓN </a:t>
                      </a:r>
                      <a:endParaRPr lang="es-E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/>
                        <a:t>Gestión de financiamiento para adquirir embarcación rápida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Junta Parroquial de Floreana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ENERO 2012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DICIEMBRE</a:t>
                      </a:r>
                      <a:r>
                        <a:rPr lang="es-ES" sz="900" baseline="0" dirty="0" smtClean="0"/>
                        <a:t> </a:t>
                      </a:r>
                      <a:r>
                        <a:rPr lang="es-ES" sz="900" dirty="0" smtClean="0"/>
                        <a:t>2012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NATURALEZA</a:t>
                      </a:r>
                      <a:endParaRPr lang="es-ES" sz="8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Ejecutar proyectos de control de especies </a:t>
                      </a:r>
                      <a:r>
                        <a:rPr lang="es-ES" sz="900" dirty="0" err="1" smtClean="0"/>
                        <a:t>intrducidas</a:t>
                      </a:r>
                      <a:r>
                        <a:rPr lang="es-ES" sz="900" dirty="0" smtClean="0"/>
                        <a:t> y restauración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600" dirty="0" smtClean="0"/>
                        <a:t>Fundación Charles Darwin </a:t>
                      </a:r>
                    </a:p>
                    <a:p>
                      <a:r>
                        <a:rPr lang="es-ES" sz="600" dirty="0" smtClean="0"/>
                        <a:t>&amp; Parque Nacional Galápagos</a:t>
                      </a:r>
                      <a:endParaRPr lang="es-ES" sz="6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2012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2014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500066">
                <a:tc rowSpan="2">
                  <a:txBody>
                    <a:bodyPr/>
                    <a:lstStyle/>
                    <a:p>
                      <a:r>
                        <a:rPr lang="es-ES" sz="900" dirty="0" smtClean="0"/>
                        <a:t>FINANCIERA</a:t>
                      </a:r>
                      <a:endParaRPr lang="es-ES" sz="900" dirty="0"/>
                    </a:p>
                  </a:txBody>
                  <a:tcPr anchor="ctr" anchorCtr="1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RENTABILIDAD</a:t>
                      </a:r>
                      <a:endParaRPr lang="es-E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Diseñar y ejecutar sistemas de control de costos y reducción de gastos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Consejo de Gobierno</a:t>
                      </a:r>
                    </a:p>
                    <a:p>
                      <a:r>
                        <a:rPr lang="es-ES" sz="900" dirty="0" smtClean="0"/>
                        <a:t>de Galápagos</a:t>
                      </a:r>
                    </a:p>
                    <a:p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2012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2014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497212">
                <a:tc vMerge="1">
                  <a:txBody>
                    <a:bodyPr/>
                    <a:lstStyle/>
                    <a:p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AUTOFINAN</a:t>
                      </a:r>
                    </a:p>
                    <a:p>
                      <a:r>
                        <a:rPr lang="es-ES" sz="800" dirty="0" smtClean="0"/>
                        <a:t>CIAMIENTO</a:t>
                      </a:r>
                      <a:endParaRPr lang="es-ES" sz="8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Establecer planes de financiamiento y de ayuda </a:t>
                      </a:r>
                      <a:r>
                        <a:rPr lang="es-ES" sz="900" dirty="0" err="1" smtClean="0"/>
                        <a:t>socal</a:t>
                      </a:r>
                      <a:r>
                        <a:rPr lang="es-ES" sz="900" dirty="0" smtClean="0"/>
                        <a:t> y técnica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/>
                        <a:t>Consejo de Gobierno de Galápagos, Junta Parroquial de Floreana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2012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2014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51482">
                <a:tc rowSpan="2">
                  <a:txBody>
                    <a:bodyPr/>
                    <a:lstStyle/>
                    <a:p>
                      <a:r>
                        <a:rPr lang="es-ES" sz="900" dirty="0" smtClean="0"/>
                        <a:t>PROCESOS INTERNOS</a:t>
                      </a:r>
                      <a:endParaRPr lang="es-ES" sz="900" dirty="0"/>
                    </a:p>
                  </a:txBody>
                  <a:tcPr anchor="ctr" anchorCtr="1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COORDINANCIÓN</a:t>
                      </a:r>
                      <a:endParaRPr lang="es-E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Diseñar plan de coordinación </a:t>
                      </a:r>
                      <a:r>
                        <a:rPr lang="es-ES" sz="900" dirty="0" err="1" smtClean="0"/>
                        <a:t>interinterinstitucional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/>
                        <a:t>Consejo de Gobierno de Galápagos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2012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2014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414350">
                <a:tc vMerge="1">
                  <a:txBody>
                    <a:bodyPr/>
                    <a:lstStyle/>
                    <a:p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CONTROL</a:t>
                      </a:r>
                      <a:endParaRPr lang="es-ES" sz="8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Diseñar sistema de control integrado (migratorio, turístico, cuarentenario)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/>
                        <a:t>Consejo de Gobierno de Galápagos&amp; </a:t>
                      </a:r>
                      <a:r>
                        <a:rPr lang="es-ES" sz="900" dirty="0" err="1" smtClean="0"/>
                        <a:t>Agocalidad</a:t>
                      </a:r>
                      <a:endParaRPr lang="es-ES" sz="900" dirty="0" smtClean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2012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2014</a:t>
                      </a:r>
                      <a:endParaRPr lang="es-ES" sz="900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515072"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APRENDIZAJE Y CRECIMIENTO</a:t>
                      </a:r>
                      <a:endParaRPr lang="es-ES" sz="900" dirty="0"/>
                    </a:p>
                  </a:txBody>
                  <a:tcPr anchor="ctr" anchorCtr="1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CAPACITACIÓN</a:t>
                      </a:r>
                      <a:endParaRPr lang="es-ES" sz="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/>
                        <a:t>Diseñar y gestionar plan de capacitación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/>
                        <a:t>SECAP &amp; Consejo de Gobierno de Galápagos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2012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900" dirty="0" smtClean="0"/>
                        <a:t>2014</a:t>
                      </a:r>
                      <a:endParaRPr lang="es-ES" sz="9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ALINIAMIENTO ESTRATÉGICO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9 Imagen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992006"/>
            <a:ext cx="357190" cy="3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sandra\Mis documentos\Mis imágenes\logoFC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00306"/>
            <a:ext cx="261948" cy="2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500306"/>
            <a:ext cx="180953" cy="2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073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ANTECEDENTES DE LA SUSTENTABILIDAD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5 Marcador de contenido"/>
          <p:cNvSpPr txBox="1">
            <a:spLocks/>
          </p:cNvSpPr>
          <p:nvPr/>
        </p:nvSpPr>
        <p:spPr>
          <a:xfrm>
            <a:off x="6786578" y="1643050"/>
            <a:ext cx="2000264" cy="200026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400" kern="0" dirty="0" smtClean="0"/>
              <a:t>“Como el propósito satisfacer las necesidades del presente sin hipotecar las futuras generaciones”.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000" kern="0" dirty="0" smtClean="0"/>
              <a:t>Organización de las Naciones Unidas para la Educación, UNESCO.</a:t>
            </a: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714612" y="1214422"/>
          <a:ext cx="233362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El derecho a una vida saludable</a:t>
                      </a:r>
                      <a:endParaRPr lang="es-ES" sz="12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La erradicación de la pobreza y la reducción de las disparidades entre los estándares de vida de las diferentes partes del mundo</a:t>
                      </a:r>
                      <a:endParaRPr lang="es-ES" sz="12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86248" y="3357562"/>
          <a:ext cx="2333620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ECONÓMICA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Personas tienen derecho a una vida productiva en</a:t>
                      </a:r>
                      <a:r>
                        <a:rPr lang="es-ES" sz="1200" baseline="0" dirty="0" smtClean="0"/>
                        <a:t> armonía con la naturaleza</a:t>
                      </a:r>
                      <a:endParaRPr lang="es-ES" sz="1200" dirty="0" smtClean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Reducir y eliminar</a:t>
                      </a:r>
                      <a:r>
                        <a:rPr lang="es-ES" sz="1200" baseline="0" dirty="0" smtClean="0"/>
                        <a:t> los patrones no sostenibles de producción y consumo</a:t>
                      </a:r>
                      <a:endParaRPr lang="es-ES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9264"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952496" y="3357562"/>
          <a:ext cx="233362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AMBIENTAL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La protección ambiental</a:t>
                      </a:r>
                      <a:r>
                        <a:rPr lang="es-ES" sz="1200" baseline="0" dirty="0" smtClean="0"/>
                        <a:t> es parte integral del proceso de desarrollo.</a:t>
                      </a:r>
                      <a:endParaRPr lang="es-E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El derecho</a:t>
                      </a:r>
                      <a:r>
                        <a:rPr lang="es-ES" sz="1200" baseline="0" dirty="0" smtClean="0"/>
                        <a:t> al desarrollo debe satisfacerse de manera que se respeten equitativamente las necesidades ambientales y de desarrollo de las generaciones presentes y futuras</a:t>
                      </a:r>
                      <a:endParaRPr lang="es-E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" name="19 Arco"/>
          <p:cNvSpPr/>
          <p:nvPr/>
        </p:nvSpPr>
        <p:spPr>
          <a:xfrm rot="15369795">
            <a:off x="1645535" y="1564609"/>
            <a:ext cx="2362726" cy="3033693"/>
          </a:xfrm>
          <a:prstGeom prst="arc">
            <a:avLst>
              <a:gd name="adj1" fmla="val 16968899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Arco"/>
          <p:cNvSpPr/>
          <p:nvPr/>
        </p:nvSpPr>
        <p:spPr>
          <a:xfrm rot="1601293">
            <a:off x="3698651" y="1726291"/>
            <a:ext cx="2362726" cy="3033693"/>
          </a:xfrm>
          <a:prstGeom prst="arc">
            <a:avLst>
              <a:gd name="adj1" fmla="val 15678567"/>
              <a:gd name="adj2" fmla="val 1975152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Arco"/>
          <p:cNvSpPr/>
          <p:nvPr/>
        </p:nvSpPr>
        <p:spPr>
          <a:xfrm rot="6849647">
            <a:off x="1829114" y="2253551"/>
            <a:ext cx="2362726" cy="3033693"/>
          </a:xfrm>
          <a:prstGeom prst="arc">
            <a:avLst>
              <a:gd name="adj1" fmla="val 16968899"/>
              <a:gd name="adj2" fmla="val 1898659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I:\fotos\DSC00703.JPG"/>
          <p:cNvPicPr>
            <a:picLocks noChangeAspect="1" noChangeArrowheads="1"/>
          </p:cNvPicPr>
          <p:nvPr/>
        </p:nvPicPr>
        <p:blipFill>
          <a:blip r:embed="rId3" cstate="print"/>
          <a:srcRect l="776" t="7235" b="5943"/>
          <a:stretch>
            <a:fillRect/>
          </a:stretch>
        </p:blipFill>
        <p:spPr bwMode="auto">
          <a:xfrm>
            <a:off x="0" y="0"/>
            <a:ext cx="9215470" cy="5929306"/>
          </a:xfrm>
          <a:prstGeom prst="rect">
            <a:avLst/>
          </a:prstGeom>
          <a:noFill/>
        </p:spPr>
      </p:pic>
      <p:sp>
        <p:nvSpPr>
          <p:cNvPr id="4" name="5 Marcador de contenido"/>
          <p:cNvSpPr txBox="1">
            <a:spLocks noGrp="1"/>
          </p:cNvSpPr>
          <p:nvPr>
            <p:ph type="ctrTitle"/>
          </p:nvPr>
        </p:nvSpPr>
        <p:spPr>
          <a:xfrm>
            <a:off x="1357290" y="1285860"/>
            <a:ext cx="6929486" cy="1870079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600" kern="0" dirty="0" smtClean="0">
                <a:solidFill>
                  <a:schemeClr val="bg1"/>
                </a:solidFill>
                <a:effectLst/>
              </a:rPr>
              <a:t>“El futuro esta en nuestras manos, juntos debemos asegurarnos de que nuestros nietos no tendrán que preguntarnos por qué no logramos hacer lo correcto dejándoles sufrir las consecuencias”.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400" b="0" kern="0" dirty="0" err="1" smtClean="0">
                <a:solidFill>
                  <a:schemeClr val="accent4"/>
                </a:solidFill>
              </a:rPr>
              <a:t>Ban</a:t>
            </a:r>
            <a:r>
              <a:rPr lang="es-EC" sz="1400" b="0" kern="0" dirty="0" smtClean="0">
                <a:solidFill>
                  <a:schemeClr val="accent4"/>
                </a:solidFill>
              </a:rPr>
              <a:t> </a:t>
            </a:r>
            <a:r>
              <a:rPr lang="es-EC" sz="1400" b="0" kern="0" dirty="0" err="1" smtClean="0">
                <a:solidFill>
                  <a:schemeClr val="accent4"/>
                </a:solidFill>
              </a:rPr>
              <a:t>Ki-moon</a:t>
            </a:r>
            <a:r>
              <a:rPr lang="es-EC" sz="1400" b="0" kern="0" dirty="0" smtClean="0">
                <a:solidFill>
                  <a:schemeClr val="accent4"/>
                </a:solidFill>
              </a:rPr>
              <a:t>, Secretario General de las Naciones Unidas, 2007.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666312"/>
          </a:xfrm>
        </p:spPr>
        <p:txBody>
          <a:bodyPr>
            <a:normAutofit/>
          </a:bodyPr>
          <a:lstStyle/>
          <a:p>
            <a:pPr algn="ctr"/>
            <a:r>
              <a:rPr lang="es-ES" sz="2700" b="1" i="0" dirty="0" smtClean="0">
                <a:solidFill>
                  <a:srgbClr val="FF9900"/>
                </a:solidFill>
              </a:rPr>
              <a:t>ANTECEDENTES LEGALES</a:t>
            </a:r>
            <a:endParaRPr lang="es-ES" sz="2700" i="0" dirty="0">
              <a:solidFill>
                <a:srgbClr val="FF990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6143636" y="4429132"/>
            <a:ext cx="2857520" cy="14287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/>
              <a:t>“Se decidió construir …una nueva forma de convivencia ciudadana, en diversidad y armonía con la naturaleza, para alcanzar el buen vivir, el </a:t>
            </a:r>
            <a:r>
              <a:rPr lang="es-EC" sz="1200" kern="0" dirty="0" err="1" smtClean="0"/>
              <a:t>sumak</a:t>
            </a:r>
            <a:r>
              <a:rPr lang="es-EC" sz="1200" kern="0" dirty="0" smtClean="0"/>
              <a:t> </a:t>
            </a:r>
            <a:r>
              <a:rPr lang="es-EC" sz="1200" kern="0" dirty="0" err="1" smtClean="0"/>
              <a:t>kawsay</a:t>
            </a:r>
            <a:r>
              <a:rPr lang="es-EC" sz="1200" kern="0" dirty="0" smtClean="0"/>
              <a:t>; Una sociedad que respeta, en todas sus dimensiones, la dignidad de las personas y las colectividades;… 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Proceso alternativo"/>
          <p:cNvSpPr/>
          <p:nvPr/>
        </p:nvSpPr>
        <p:spPr>
          <a:xfrm>
            <a:off x="3571868" y="1428736"/>
            <a:ext cx="2357454" cy="785818"/>
          </a:xfrm>
          <a:prstGeom prst="flowChartAlternateProces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CONSTITUCIÓN </a:t>
            </a:r>
          </a:p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DE LA REPÚBLICA DEL ECUADOR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14282" y="2571744"/>
            <a:ext cx="2071702" cy="3571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Derechos</a:t>
            </a:r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14282" y="3143248"/>
            <a:ext cx="2071702" cy="35719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Del Buen Vivir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14282" y="3643314"/>
            <a:ext cx="207170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De la Naturaleza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500298" y="2571744"/>
            <a:ext cx="2071702" cy="7143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Organización Territorial del Estado</a:t>
            </a:r>
            <a:endParaRPr lang="es-ES" sz="16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571736" y="3429000"/>
            <a:ext cx="2071702" cy="92869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Gobiernos Autónomos Descentralizados  Y Regímenes Especiales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714876" y="2571744"/>
            <a:ext cx="2071702" cy="57150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Régimen del Buen Vivir</a:t>
            </a:r>
            <a:endParaRPr lang="es-ES" sz="16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6929454" y="2571744"/>
            <a:ext cx="1928826" cy="57150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Régimen de Desarrollo</a:t>
            </a:r>
            <a:endParaRPr lang="es-ES" sz="16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786314" y="3786190"/>
            <a:ext cx="2071702" cy="500066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Biodiversidad y Recursos Naturales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786314" y="3286124"/>
            <a:ext cx="2071702" cy="35719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Inclusión y Equidad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929454" y="3286124"/>
            <a:ext cx="2000264" cy="50006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Deberes Generales del Estado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ANTECEDENTES BIOGEOGRÁFICOS</a:t>
            </a:r>
            <a:endParaRPr kumimoji="0" lang="es-ES" sz="27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F:\Tiburon ballena pag 10 foto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286124"/>
            <a:ext cx="3429024" cy="2314168"/>
          </a:xfrm>
          <a:prstGeom prst="rect">
            <a:avLst/>
          </a:prstGeom>
          <a:noFill/>
        </p:spPr>
      </p:pic>
      <p:pic>
        <p:nvPicPr>
          <p:cNvPr id="8" name="Picture 4" descr="F:\P10102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357298"/>
            <a:ext cx="2959812" cy="2143140"/>
          </a:xfrm>
          <a:prstGeom prst="rect">
            <a:avLst/>
          </a:prstGeom>
          <a:noFill/>
        </p:spPr>
      </p:pic>
      <p:pic>
        <p:nvPicPr>
          <p:cNvPr id="9" name="Picture 11" descr="F:\tortuga viajer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929190" y="4000504"/>
            <a:ext cx="2373434" cy="1649813"/>
          </a:xfrm>
          <a:prstGeom prst="rect">
            <a:avLst/>
          </a:prstGeom>
          <a:noFill/>
        </p:spPr>
      </p:pic>
      <p:sp>
        <p:nvSpPr>
          <p:cNvPr id="10" name="5 Marcador de contenido"/>
          <p:cNvSpPr txBox="1">
            <a:spLocks/>
          </p:cNvSpPr>
          <p:nvPr/>
        </p:nvSpPr>
        <p:spPr>
          <a:xfrm>
            <a:off x="500034" y="3786190"/>
            <a:ext cx="4286280" cy="178595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C" sz="1400" kern="0" dirty="0" smtClean="0"/>
              <a:t> </a:t>
            </a:r>
            <a:r>
              <a: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islas oceánicas son diferentes a los continentes.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C" sz="1200" kern="0" dirty="0" smtClean="0"/>
              <a:t> </a:t>
            </a:r>
            <a:r>
              <a: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Archipiélago de </a:t>
            </a:r>
            <a:r>
              <a:rPr lang="es-EC" sz="1200" kern="0" dirty="0" smtClean="0"/>
              <a:t>Galápagos es de origen volcánico</a:t>
            </a:r>
            <a:r>
              <a: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C" sz="1200" kern="0" dirty="0" smtClean="0"/>
              <a:t> </a:t>
            </a:r>
            <a:r>
              <a: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Ecosistemas frágil y</a:t>
            </a:r>
            <a:r>
              <a:rPr kumimoji="0" lang="es-EC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único</a:t>
            </a:r>
            <a:r>
              <a: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sz="1200" kern="0" dirty="0" smtClean="0"/>
              <a:t> Negocios y la entrega de servicios públicos son difíciles.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sz="1200" kern="0" dirty="0" smtClean="0"/>
              <a:t> Incremento </a:t>
            </a:r>
            <a:r>
              <a: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la población humana, por migración a la isla.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C" sz="1200" kern="0" dirty="0" smtClean="0"/>
              <a:t> </a:t>
            </a:r>
            <a:r>
              <a:rPr kumimoji="0" 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Cada acción afecta a otros en islas por lo que el conflicto es común.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10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3" y="1357298"/>
            <a:ext cx="35719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ISLA FLOREANA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1000100" y="4000504"/>
            <a:ext cx="4071966" cy="16430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Localización: 	Océano Pacífico</a:t>
            </a:r>
          </a:p>
          <a:p>
            <a:r>
              <a:rPr lang="es-ES" sz="1200" dirty="0" smtClean="0"/>
              <a:t>		Archipiélago de Galápagos</a:t>
            </a:r>
          </a:p>
          <a:p>
            <a:r>
              <a:rPr lang="es-ES" sz="1200" dirty="0" smtClean="0"/>
              <a:t>Coordenadas: 	1°17´43.83” S 90°25´17.29” O</a:t>
            </a:r>
          </a:p>
          <a:p>
            <a:r>
              <a:rPr lang="es-ES" sz="1200" dirty="0" smtClean="0"/>
              <a:t>Superficie de la isla: 	172.29 km3</a:t>
            </a:r>
          </a:p>
          <a:p>
            <a:r>
              <a:rPr lang="es-ES" sz="1200" u="sng" dirty="0" smtClean="0"/>
              <a:t>Demografía:</a:t>
            </a:r>
            <a:r>
              <a:rPr lang="es-ES" sz="1200" dirty="0" smtClean="0"/>
              <a:t>	</a:t>
            </a:r>
          </a:p>
          <a:p>
            <a:r>
              <a:rPr lang="es-ES" sz="1200" dirty="0" smtClean="0"/>
              <a:t>	Población: 100</a:t>
            </a:r>
          </a:p>
          <a:p>
            <a:r>
              <a:rPr lang="es-ES" sz="1200" dirty="0" smtClean="0"/>
              <a:t>	Densidad: 	0,6 </a:t>
            </a:r>
            <a:r>
              <a:rPr lang="es-ES" sz="1200" dirty="0" err="1" smtClean="0"/>
              <a:t>Hab.</a:t>
            </a:r>
            <a:r>
              <a:rPr lang="es-ES" sz="1200" dirty="0" smtClean="0"/>
              <a:t>/km2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71968"/>
            <a:ext cx="3230739" cy="18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12 Imagen"/>
          <p:cNvPicPr/>
          <p:nvPr/>
        </p:nvPicPr>
        <p:blipFill>
          <a:blip r:embed="rId4"/>
          <a:srcRect l="7500" t="3125" r="5000" b="6250"/>
          <a:stretch>
            <a:fillRect/>
          </a:stretch>
        </p:blipFill>
        <p:spPr bwMode="auto">
          <a:xfrm>
            <a:off x="5357818" y="1428736"/>
            <a:ext cx="2928958" cy="242889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71472" y="642918"/>
            <a:ext cx="7772400" cy="5000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DETERMINACIÓN</a:t>
            </a:r>
            <a:r>
              <a:rPr kumimoji="0" lang="es-ES" sz="27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DEL PROBLEMA</a:t>
            </a:r>
            <a:endParaRPr kumimoji="0" lang="es-ES" sz="27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786314" y="1357298"/>
            <a:ext cx="3471858" cy="4472005"/>
          </a:xfrm>
        </p:spPr>
        <p:txBody>
          <a:bodyPr/>
          <a:lstStyle/>
          <a:p>
            <a:r>
              <a:rPr lang="es-EC" sz="1400" dirty="0" smtClean="0">
                <a:solidFill>
                  <a:schemeClr val="tx1"/>
                </a:solidFill>
              </a:rPr>
              <a:t>Afectado ecosistema natural de la isla, 10 especies extintas.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Turismo en crecimiento 9% anual sin control.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Ingreso constante de especies exógenas.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Incremento de la población humana, por migración a la isla.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Presión sobre los recursos naturales, Escases de agua dulce.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Mayor demanda de servicios públicos, transporte, comunicación, gas, energía.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Cambio del estilo de vida de la población.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Modificación del habitad natural</a:t>
            </a:r>
          </a:p>
          <a:p>
            <a:endParaRPr lang="es-ES" dirty="0"/>
          </a:p>
        </p:txBody>
      </p:sp>
      <p:pic>
        <p:nvPicPr>
          <p:cNvPr id="43009" name="Picture 1" descr="I:\fotos\DSC01002.JPG"/>
          <p:cNvPicPr>
            <a:picLocks noChangeAspect="1" noChangeArrowheads="1"/>
          </p:cNvPicPr>
          <p:nvPr/>
        </p:nvPicPr>
        <p:blipFill>
          <a:blip r:embed="rId2" cstate="print"/>
          <a:srcRect l="24434" t="14118" r="22049" b="2351"/>
          <a:stretch>
            <a:fillRect/>
          </a:stretch>
        </p:blipFill>
        <p:spPr bwMode="auto">
          <a:xfrm>
            <a:off x="857224" y="1214422"/>
            <a:ext cx="3844649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48" cy="4525963"/>
          </a:xfrm>
        </p:spPr>
        <p:txBody>
          <a:bodyPr/>
          <a:lstStyle/>
          <a:p>
            <a:pPr>
              <a:buNone/>
            </a:pPr>
            <a:r>
              <a:rPr lang="es-EC" sz="2400" dirty="0" smtClean="0">
                <a:solidFill>
                  <a:schemeClr val="tx1"/>
                </a:solidFill>
              </a:rPr>
              <a:t>	</a:t>
            </a:r>
            <a:r>
              <a:rPr lang="es-EC" sz="2200" dirty="0" smtClean="0">
                <a:solidFill>
                  <a:schemeClr val="tx1"/>
                </a:solidFill>
              </a:rPr>
              <a:t>Diseñar un plan  estratégico que sirva para orientar la restauración ecológica y el mejoramiento de la calidad de vida de los pobladores de la isla Floreana. Con el fin de establecer una relación armónica del hombre con la naturaleza.</a:t>
            </a:r>
            <a:endParaRPr lang="es-ES" sz="22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 GENERAL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C:\Documents and Settings\Colono\Mis documentos\MIS IMAGENES\2010\Noviembre 2010\colono 221\gabinete provincial en Floreana\floreana (27).JPG"/>
          <p:cNvPicPr>
            <a:picLocks noChangeAspect="1" noChangeArrowheads="1"/>
          </p:cNvPicPr>
          <p:nvPr/>
        </p:nvPicPr>
        <p:blipFill>
          <a:blip r:embed="rId2" cstate="print"/>
          <a:srcRect l="8333" r="5556"/>
          <a:stretch>
            <a:fillRect/>
          </a:stretch>
        </p:blipFill>
        <p:spPr bwMode="auto">
          <a:xfrm>
            <a:off x="4357686" y="1643050"/>
            <a:ext cx="442915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MÉTODOS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INVESTIGACIÓN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755576" y="2128296"/>
            <a:ext cx="4030738" cy="2586588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Métodos de investigación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Análisis externo: Revisión bibliográfica y documental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Análisis interno: Encuestas (63)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Entrevistas a profundidad (2).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Observaciones de campo.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C:\Users\Enrique\Documents\DOCUMENTOS\27 - FOTOS FLOREANA\Floreana 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1" y="1571612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71472" y="642918"/>
            <a:ext cx="7772400" cy="66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ANÁLISIS</a:t>
            </a:r>
            <a:r>
              <a:rPr kumimoji="0" lang="es-E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EXTERNO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43438" y="0"/>
            <a:ext cx="4500562" cy="6663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Plan Estratégico para la Sustentabilidad de la isla Floreana,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solidFill>
                  <a:srgbClr val="006600"/>
                </a:solidFill>
              </a:rPr>
              <a:t>en el archipiélago de Galápagos</a:t>
            </a:r>
            <a:endParaRPr kumimoji="0" lang="es-ES" sz="1200" b="1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Col="1" bandRow="1">
                <a:tableStyleId>{B301B821-A1FF-4177-AEE7-76D212191A09}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71472" y="1397000"/>
          <a:ext cx="8001055" cy="39928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57322"/>
                <a:gridCol w="857256"/>
                <a:gridCol w="3071834"/>
                <a:gridCol w="2714643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Legales</a:t>
                      </a:r>
                      <a:endParaRPr lang="es-ES" sz="16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La constitución del país establece dos derechos fundamentales: El del Buen Vivir y de la Naturaleza 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Económicas</a:t>
                      </a:r>
                      <a:endParaRPr lang="es-ES" sz="16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Existe un creciente flujo de turistas a nivel mundial, el Ecuador está apostando a esta actividad por lo que invierte en promoción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Políticas</a:t>
                      </a:r>
                      <a:endParaRPr lang="es-ES" sz="16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El Gobierno actual presenta una fortaleza para realizar cambios trascendentales en la administración    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La provincia insular tiene un Consejo de Gobierno que establece la planificación 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Sociales</a:t>
                      </a:r>
                      <a:endParaRPr lang="es-ES" sz="16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Existe aún en el país un movimiento migratorio hacia los centros de producción y generadores de empleo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La Demanda</a:t>
                      </a:r>
                      <a:endParaRPr lang="es-ES" sz="16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Productos</a:t>
                      </a:r>
                      <a:endParaRPr lang="es-ES" sz="12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El consumo de combustibles fósiles tiene una demanda creciente 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El Estado ecuatoriano a establecido el plan cero combustible fósil para Galápagos 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Servicios</a:t>
                      </a:r>
                      <a:endParaRPr lang="es-ES" sz="12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La nueva tecnología  que consume la sociedad demanda la prestación de servicios sofisticados 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Ambientales</a:t>
                      </a:r>
                      <a:endParaRPr lang="es-ES" sz="16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El archipiélago de Galápagos mantiene un 95% de su biodiversidad original 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libri"/>
                        </a:rPr>
                        <a:t>Existe un creciente ingreso de especies exógenas a las islas, algunas de las cuales se han convertido en plagas peligrosas</a:t>
                      </a:r>
                      <a:endParaRPr lang="es-ES" sz="1100" dirty="0" smtClean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1967</Words>
  <Application>Microsoft Office PowerPoint</Application>
  <PresentationFormat>Presentación en pantalla (4:3)</PresentationFormat>
  <Paragraphs>329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Diseño predeterminado</vt:lpstr>
      <vt:lpstr>CorelDRAW</vt:lpstr>
      <vt:lpstr>Diapositiva 1</vt:lpstr>
      <vt:lpstr>Diapositiva 2</vt:lpstr>
      <vt:lpstr>ANTECEDENTES LEGALES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“El futuro esta en nuestras manos, juntos debemos asegurarnos de que nuestros nietos no tendrán que preguntarnos por qué no logramos hacer lo correcto dejándoles sufrir las consecuencias”.  Ban Ki-moon, Secretario General de las Naciones Unidas, 2007.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EJÉRCITO  DEPARTAMENTO DE CIENCIAS HUMANAS Y SOCIALES</dc:title>
  <dc:creator>Enrique Ramos</dc:creator>
  <cp:lastModifiedBy>Colono</cp:lastModifiedBy>
  <cp:revision>299</cp:revision>
  <dcterms:created xsi:type="dcterms:W3CDTF">2011-09-28T00:40:48Z</dcterms:created>
  <dcterms:modified xsi:type="dcterms:W3CDTF">2012-08-04T22:29:34Z</dcterms:modified>
</cp:coreProperties>
</file>