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5" r:id="rId10"/>
    <p:sldId id="263" r:id="rId11"/>
    <p:sldId id="264" r:id="rId12"/>
    <p:sldId id="267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ricio\Desktop\TESIS%20CORREGUIDA\Manual%20y%20cap%20V\avapreconsultaversion1%20formato%20valor%20agregado%20cadena%2011%20sep%20-%20cop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ricio\Desktop\TESIS%20CORREGUIDA\Manual%20y%20cap%20V\avapreconsultaversion1%20formato%20valor%20agregado%20cadena%2011%20se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hPercent val="28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0975690442510541E-2"/>
          <c:y val="0.30100334448160526"/>
          <c:w val="0.9322505560988309"/>
          <c:h val="0.5685618729096989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3"/>
              <c:layout>
                <c:manualLayout>
                  <c:x val="1.4900849557974763E-2"/>
                  <c:y val="-1.4115292444631658E-2"/>
                </c:manualLayout>
              </c:layout>
              <c:showVal val="1"/>
            </c:dLbl>
            <c:dLbl>
              <c:idx val="6"/>
              <c:layout>
                <c:manualLayout>
                  <c:x val="1.7365604797374552E-2"/>
                  <c:y val="-9.224448950570132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s-ES"/>
              </a:p>
            </c:txPr>
            <c:showVal val="1"/>
          </c:dLbls>
          <c:cat>
            <c:strRef>
              <c:f>Grafico!$A$2:$A$8</c:f>
              <c:strCache>
                <c:ptCount val="7"/>
                <c:pt idx="0">
                  <c:v>VAC</c:v>
                </c:pt>
                <c:pt idx="1">
                  <c:v>VAE</c:v>
                </c:pt>
                <c:pt idx="2">
                  <c:v>P</c:v>
                </c:pt>
                <c:pt idx="3">
                  <c:v>E</c:v>
                </c:pt>
                <c:pt idx="4">
                  <c:v>M</c:v>
                </c:pt>
                <c:pt idx="5">
                  <c:v>I</c:v>
                </c:pt>
                <c:pt idx="6">
                  <c:v>A</c:v>
                </c:pt>
              </c:strCache>
            </c:strRef>
          </c:cat>
          <c:val>
            <c:numRef>
              <c:f>Grafico!$B$2:$B$8</c:f>
              <c:numCache>
                <c:formatCode>0%</c:formatCode>
                <c:ptCount val="7"/>
                <c:pt idx="0">
                  <c:v>0.46045197740112975</c:v>
                </c:pt>
                <c:pt idx="1">
                  <c:v>3.6723163841807911E-2</c:v>
                </c:pt>
                <c:pt idx="2">
                  <c:v>0</c:v>
                </c:pt>
                <c:pt idx="3">
                  <c:v>0.36723163841807793</c:v>
                </c:pt>
                <c:pt idx="4">
                  <c:v>8.4745762711865066E-3</c:v>
                </c:pt>
                <c:pt idx="5">
                  <c:v>0</c:v>
                </c:pt>
                <c:pt idx="6">
                  <c:v>0.12711864406779674</c:v>
                </c:pt>
              </c:numCache>
            </c:numRef>
          </c:val>
        </c:ser>
        <c:shape val="box"/>
        <c:axId val="133298048"/>
        <c:axId val="138979968"/>
        <c:axId val="0"/>
      </c:bar3DChart>
      <c:catAx>
        <c:axId val="13329804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138979968"/>
        <c:crosses val="autoZero"/>
        <c:auto val="1"/>
        <c:lblAlgn val="ctr"/>
        <c:lblOffset val="100"/>
        <c:tickLblSkip val="1"/>
        <c:tickMarkSkip val="1"/>
      </c:catAx>
      <c:valAx>
        <c:axId val="1389799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133298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Hoja6!$A$1:$B$1</c:f>
              <c:strCache>
                <c:ptCount val="2"/>
                <c:pt idx="0">
                  <c:v>1  VEZ</c:v>
                </c:pt>
                <c:pt idx="1">
                  <c:v>2 VECES</c:v>
                </c:pt>
              </c:strCache>
            </c:strRef>
          </c:cat>
          <c:val>
            <c:numRef>
              <c:f>Hoja6!$A$2:$B$2</c:f>
              <c:numCache>
                <c:formatCode>General</c:formatCode>
                <c:ptCount val="2"/>
                <c:pt idx="0">
                  <c:v>135</c:v>
                </c:pt>
                <c:pt idx="1">
                  <c:v>315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Hoja7!$A$1:$C$1</c:f>
              <c:strCache>
                <c:ptCount val="3"/>
                <c:pt idx="0">
                  <c:v>ORDEN DEL ESPECIALISTA </c:v>
                </c:pt>
                <c:pt idx="1">
                  <c:v>EMERGENCIA</c:v>
                </c:pt>
                <c:pt idx="2">
                  <c:v>I NIVEL</c:v>
                </c:pt>
              </c:strCache>
            </c:strRef>
          </c:cat>
          <c:val>
            <c:numRef>
              <c:f>Hoja7!$A$2:$C$2</c:f>
              <c:numCache>
                <c:formatCode>General</c:formatCode>
                <c:ptCount val="3"/>
                <c:pt idx="0">
                  <c:v>302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Hoja8!$A$1:$B$1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Hoja8!$A$2:$B$2</c:f>
              <c:numCache>
                <c:formatCode>General</c:formatCode>
                <c:ptCount val="2"/>
                <c:pt idx="0">
                  <c:v>302</c:v>
                </c:pt>
                <c:pt idx="1">
                  <c:v>13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Hoja9!$A$1:$B$1</c:f>
              <c:strCache>
                <c:ptCount val="2"/>
                <c:pt idx="0">
                  <c:v>SI </c:v>
                </c:pt>
                <c:pt idx="1">
                  <c:v>NO</c:v>
                </c:pt>
              </c:strCache>
            </c:strRef>
          </c:cat>
          <c:val>
            <c:numRef>
              <c:f>Hoja9!$A$2:$B$2</c:f>
              <c:numCache>
                <c:formatCode>General</c:formatCode>
                <c:ptCount val="2"/>
                <c:pt idx="0">
                  <c:v>298</c:v>
                </c:pt>
                <c:pt idx="1">
                  <c:v>17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hPercent val="28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0975690442510513E-2"/>
          <c:y val="0.30100334448160526"/>
          <c:w val="0.93225055609883078"/>
          <c:h val="0.5685618729096989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3"/>
              <c:layout>
                <c:manualLayout>
                  <c:x val="1.4900849557974763E-2"/>
                  <c:y val="-1.4115292444631658E-2"/>
                </c:manualLayout>
              </c:layout>
              <c:showVal val="1"/>
            </c:dLbl>
            <c:dLbl>
              <c:idx val="6"/>
              <c:layout>
                <c:manualLayout>
                  <c:x val="1.7365604797374545E-2"/>
                  <c:y val="-9.22444895057013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s-ES"/>
              </a:p>
            </c:txPr>
            <c:showVal val="1"/>
          </c:dLbls>
          <c:cat>
            <c:strRef>
              <c:f>Grafico!$A$2:$A$8</c:f>
              <c:strCache>
                <c:ptCount val="7"/>
                <c:pt idx="0">
                  <c:v>VAC</c:v>
                </c:pt>
                <c:pt idx="1">
                  <c:v>VAE</c:v>
                </c:pt>
                <c:pt idx="2">
                  <c:v>P</c:v>
                </c:pt>
                <c:pt idx="3">
                  <c:v>E</c:v>
                </c:pt>
                <c:pt idx="4">
                  <c:v>M</c:v>
                </c:pt>
                <c:pt idx="5">
                  <c:v>I</c:v>
                </c:pt>
                <c:pt idx="6">
                  <c:v>A</c:v>
                </c:pt>
              </c:strCache>
            </c:strRef>
          </c:cat>
          <c:val>
            <c:numRef>
              <c:f>Grafico!$B$2:$B$8</c:f>
              <c:numCache>
                <c:formatCode>0%</c:formatCode>
                <c:ptCount val="7"/>
                <c:pt idx="0">
                  <c:v>0.26190476190476436</c:v>
                </c:pt>
                <c:pt idx="1">
                  <c:v>5.9523809523809507E-2</c:v>
                </c:pt>
                <c:pt idx="2">
                  <c:v>0</c:v>
                </c:pt>
                <c:pt idx="3">
                  <c:v>0.27380952380952489</c:v>
                </c:pt>
                <c:pt idx="4">
                  <c:v>2.3809523809523812E-2</c:v>
                </c:pt>
                <c:pt idx="5">
                  <c:v>0</c:v>
                </c:pt>
                <c:pt idx="6">
                  <c:v>0.38095238095238287</c:v>
                </c:pt>
              </c:numCache>
            </c:numRef>
          </c:val>
        </c:ser>
        <c:shape val="box"/>
        <c:axId val="142140544"/>
        <c:axId val="142142848"/>
        <c:axId val="0"/>
      </c:bar3DChart>
      <c:catAx>
        <c:axId val="14214054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142142848"/>
        <c:crosses val="autoZero"/>
        <c:auto val="1"/>
        <c:lblAlgn val="ctr"/>
        <c:lblOffset val="100"/>
        <c:tickLblSkip val="1"/>
        <c:tickMarkSkip val="1"/>
      </c:catAx>
      <c:valAx>
        <c:axId val="1421428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142140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Lbls>
            <c:showVal val="1"/>
          </c:dLbls>
          <c:cat>
            <c:strRef>
              <c:f>Hoja2!$A$1:$K$1</c:f>
              <c:strCache>
                <c:ptCount val="11"/>
                <c:pt idx="0">
                  <c:v>CENTRO HISTORICO</c:v>
                </c:pt>
                <c:pt idx="1">
                  <c:v>TOLA-VICENTINA</c:v>
                </c:pt>
                <c:pt idx="2">
                  <c:v>CHIMBACALLE</c:v>
                </c:pt>
                <c:pt idx="3">
                  <c:v>MAGDALENA</c:v>
                </c:pt>
                <c:pt idx="4">
                  <c:v>LIBERTAD</c:v>
                </c:pt>
                <c:pt idx="5">
                  <c:v>EPLICACHIMA</c:v>
                </c:pt>
                <c:pt idx="6">
                  <c:v>SANGOLQUI</c:v>
                </c:pt>
                <c:pt idx="7">
                  <c:v>MACHACHI</c:v>
                </c:pt>
                <c:pt idx="8">
                  <c:v>GUAMANI</c:v>
                </c:pt>
                <c:pt idx="9">
                  <c:v>CONOCOTO</c:v>
                </c:pt>
                <c:pt idx="10">
                  <c:v>CHILLOGALLO</c:v>
                </c:pt>
              </c:strCache>
            </c:strRef>
          </c:cat>
          <c:val>
            <c:numRef>
              <c:f>Hoja2!$A$2:$K$2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axId val="141816576"/>
        <c:axId val="141869056"/>
      </c:barChart>
      <c:catAx>
        <c:axId val="141816576"/>
        <c:scaling>
          <c:orientation val="minMax"/>
        </c:scaling>
        <c:axPos val="b"/>
        <c:tickLblPos val="nextTo"/>
        <c:crossAx val="141869056"/>
        <c:crosses val="autoZero"/>
        <c:auto val="1"/>
        <c:lblAlgn val="ctr"/>
        <c:lblOffset val="100"/>
      </c:catAx>
      <c:valAx>
        <c:axId val="14186905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418165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Hoja1!$A$1:$B$1</c:f>
              <c:strCache>
                <c:ptCount val="2"/>
                <c:pt idx="0">
                  <c:v>AGENDADOR</c:v>
                </c:pt>
                <c:pt idx="1">
                  <c:v>TRABAJADOR SOCIAL</c:v>
                </c:pt>
              </c:strCache>
            </c:strRef>
          </c:cat>
          <c:val>
            <c:numRef>
              <c:f>Hoja1!$A$2:$B$2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Hoja3!$A$1:$C$1</c:f>
              <c:strCache>
                <c:ptCount val="3"/>
                <c:pt idx="0">
                  <c:v>SIEMPRE</c:v>
                </c:pt>
                <c:pt idx="1">
                  <c:v>A VECES</c:v>
                </c:pt>
                <c:pt idx="2">
                  <c:v>NUNCA</c:v>
                </c:pt>
              </c:strCache>
            </c:strRef>
          </c:cat>
          <c:val>
            <c:numRef>
              <c:f>Hoja3!$A$2:$C$2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rgbClr val="C0504D">
                <a:lumMod val="75000"/>
              </a:srgb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Hoja4!$A$1:$C$1</c:f>
              <c:strCache>
                <c:ptCount val="3"/>
                <c:pt idx="0">
                  <c:v>SIEMPRE</c:v>
                </c:pt>
                <c:pt idx="1">
                  <c:v>A VECES</c:v>
                </c:pt>
                <c:pt idx="2">
                  <c:v>NUNCA</c:v>
                </c:pt>
              </c:strCache>
            </c:strRef>
          </c:cat>
          <c:val>
            <c:numRef>
              <c:f>Hoja4!$A$2:$C$2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rgbClr val="C0504D">
                <a:lumMod val="75000"/>
              </a:srgb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Hoja4!$A$1:$C$1</c:f>
              <c:strCache>
                <c:ptCount val="3"/>
                <c:pt idx="0">
                  <c:v>SIEMPRE</c:v>
                </c:pt>
                <c:pt idx="1">
                  <c:v>A VECES</c:v>
                </c:pt>
                <c:pt idx="2">
                  <c:v>NUNCA</c:v>
                </c:pt>
              </c:strCache>
            </c:strRef>
          </c:cat>
          <c:val>
            <c:numRef>
              <c:f>Hoja4!$A$2:$C$2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Hoja3!$A$1:$C$1</c:f>
              <c:strCache>
                <c:ptCount val="3"/>
                <c:pt idx="0">
                  <c:v>SIEMPRE</c:v>
                </c:pt>
                <c:pt idx="1">
                  <c:v>A VECES</c:v>
                </c:pt>
                <c:pt idx="2">
                  <c:v>NUNCA</c:v>
                </c:pt>
              </c:strCache>
            </c:strRef>
          </c:cat>
          <c:val>
            <c:numRef>
              <c:f>Hoja3!$A$2:$C$2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explosion val="25"/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Hoja5!$A$1:$B$1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Hoja5!$A$2:$B$2</c:f>
              <c:numCache>
                <c:formatCode>General</c:formatCode>
                <c:ptCount val="2"/>
                <c:pt idx="0">
                  <c:v>10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FB8773-CB75-4A73-AADB-A6C0666B7FB3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A68E32-F7A7-4DA3-9B72-947B1CDCE1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s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s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s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s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MAESTRIA EN GERENCIA Y ADMINISTRACION HOSPITALARIA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772400" cy="3888432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PROYECTO DE INVESTIGACIÓN PRESENTADO PREVIO A LA OBTENCIÓN DEL TÍTULO DE MAGISTER EN GERENCIA HOSPITALARIA</a:t>
            </a:r>
          </a:p>
          <a:p>
            <a:endParaRPr lang="es-ES" sz="2400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algn="l"/>
            <a:r>
              <a:rPr lang="es-ES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AUTOR: CAPT. NAVAS GARCIA CARLOS</a:t>
            </a:r>
          </a:p>
          <a:p>
            <a:pPr algn="l"/>
            <a:endParaRPr lang="es-ES" sz="2400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algn="l"/>
            <a:endParaRPr lang="es-ES" sz="2400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es-ES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SEPTIEMBRE - 2012</a:t>
            </a:r>
            <a:endParaRPr lang="es-EC" sz="2400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INVENTARIO DE PROCESOS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MEDIANTE EL LEVANTAMIENTO DE LA INFORMACIÓN EN EL AREA SE PUDO DETERMINAR LOS SIGUIENTES PROCESOS Y SUBPROCESOS.</a:t>
            </a:r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899592" y="2348880"/>
            <a:ext cx="5638800" cy="914400"/>
          </a:xfrm>
          <a:prstGeom prst="homePlate">
            <a:avLst>
              <a:gd name="adj" fmla="val 1541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_tradnl" sz="1600" b="1" dirty="0" smtClean="0"/>
              <a:t>A.2. Gestión de estadística</a:t>
            </a:r>
            <a:endParaRPr lang="es-ES_tradnl" sz="1600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592" y="3645024"/>
            <a:ext cx="5029200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s-ES_tradnl" sz="1600" b="1" dirty="0" smtClean="0"/>
              <a:t>A.2.1</a:t>
            </a:r>
            <a:r>
              <a:rPr lang="es-ES_tradnl" sz="1600" b="1" dirty="0" smtClean="0"/>
              <a:t>.  Entrega de turnos consulta externa</a:t>
            </a:r>
            <a:endParaRPr lang="es-ES_tradnl" sz="16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592" y="4653136"/>
            <a:ext cx="5029200" cy="720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 lvl="1" eaLnBrk="0" hangingPunct="0"/>
            <a:r>
              <a:rPr lang="es-ES_tradnl" sz="1600" b="1" dirty="0" smtClean="0"/>
              <a:t>A.2.2.  Traslado de la historia clínica</a:t>
            </a:r>
            <a:endParaRPr lang="es-ES_tradn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381904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INICIO:</a:t>
            </a:r>
            <a: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PACIENTE QUE REQUIERE ATENCION MEDICA</a:t>
            </a:r>
            <a:b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FIN</a:t>
            </a:r>
            <a: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PACIENTE CON TURNO PARA ATENCION MEDICA</a:t>
            </a:r>
            <a:r>
              <a:rPr lang="es-ES" sz="20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RRHH</a:t>
            </a:r>
            <a: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MEDICO, AUX. ESTADISTICA, AUX. CALL CENTER, ENFERMERA</a:t>
            </a:r>
            <a:endParaRPr lang="es-ES" sz="20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ENTREGA DE TURNOS CONSULTA EXTERNA (A.2.1)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467544" y="1628800"/>
          <a:ext cx="8208912" cy="291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800200"/>
          </a:xfrm>
        </p:spPr>
        <p:txBody>
          <a:bodyPr>
            <a:no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INICIO:</a:t>
            </a:r>
            <a: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HISTORIA CLINICA QUE SALE DEL ARCHIVO</a:t>
            </a:r>
            <a:b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FIN</a:t>
            </a:r>
            <a: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HISTORIA CLINICA Q RETORNA A ARCHIVO CON INFORMACIÓN COMPLETA Y NUMERO</a:t>
            </a:r>
            <a:r>
              <a:rPr lang="es-ES" sz="20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RRHH</a:t>
            </a:r>
            <a:r>
              <a:rPr lang="es-E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MEDICO, AUX. ESTADISTICA, AUX. ARCHIVO, ENFERMERA</a:t>
            </a:r>
            <a:endParaRPr lang="es-ES" sz="20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TRASLADO HCL (A.2.2)</a:t>
            </a:r>
          </a:p>
          <a:p>
            <a:endParaRPr lang="es-ES" dirty="0"/>
          </a:p>
        </p:txBody>
      </p:sp>
      <p:graphicFrame>
        <p:nvGraphicFramePr>
          <p:cNvPr id="5" name="4 Gráfico"/>
          <p:cNvGraphicFramePr/>
          <p:nvPr/>
        </p:nvGraphicFramePr>
        <p:xfrm>
          <a:off x="395537" y="1628800"/>
          <a:ext cx="8280920" cy="291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DE LA INVESTIGACION</a:t>
            </a:r>
          </a:p>
          <a:p>
            <a:pPr algn="ctr">
              <a:buNone/>
            </a:pP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pSp>
        <p:nvGrpSpPr>
          <p:cNvPr id="4" name="3 Marcador de contenido"/>
          <p:cNvGrpSpPr>
            <a:grpSpLocks noGrp="1"/>
          </p:cNvGrpSpPr>
          <p:nvPr>
            <p:ph idx="1"/>
          </p:nvPr>
        </p:nvGrpSpPr>
        <p:grpSpPr>
          <a:xfrm>
            <a:off x="503238" y="530225"/>
            <a:ext cx="8183562" cy="4187825"/>
            <a:chOff x="611560" y="1412776"/>
            <a:chExt cx="7920880" cy="2870033"/>
          </a:xfrm>
        </p:grpSpPr>
        <p:sp>
          <p:nvSpPr>
            <p:cNvPr id="5" name="4 Conector"/>
            <p:cNvSpPr/>
            <p:nvPr/>
          </p:nvSpPr>
          <p:spPr>
            <a:xfrm>
              <a:off x="611560" y="1772816"/>
              <a:ext cx="2520280" cy="954392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 smtClean="0">
                  <a:solidFill>
                    <a:srgbClr val="FF0000"/>
                  </a:solidFill>
                </a:rPr>
                <a:t>RECOLECCIÓN</a:t>
              </a:r>
              <a:endParaRPr lang="es-EC" dirty="0">
                <a:solidFill>
                  <a:srgbClr val="FF0000"/>
                </a:solidFill>
              </a:endParaRPr>
            </a:p>
          </p:txBody>
        </p:sp>
        <p:sp>
          <p:nvSpPr>
            <p:cNvPr id="6" name="5 Conector"/>
            <p:cNvSpPr/>
            <p:nvPr/>
          </p:nvSpPr>
          <p:spPr>
            <a:xfrm>
              <a:off x="3532356" y="1412776"/>
              <a:ext cx="2232248" cy="998968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 smtClean="0">
                  <a:solidFill>
                    <a:srgbClr val="FF0000"/>
                  </a:solidFill>
                </a:rPr>
                <a:t>ANÁLISIS</a:t>
              </a:r>
              <a:endParaRPr lang="es-EC" dirty="0">
                <a:solidFill>
                  <a:srgbClr val="FF0000"/>
                </a:solidFill>
              </a:endParaRPr>
            </a:p>
          </p:txBody>
        </p:sp>
        <p:sp>
          <p:nvSpPr>
            <p:cNvPr id="7" name="6 Conector"/>
            <p:cNvSpPr/>
            <p:nvPr/>
          </p:nvSpPr>
          <p:spPr>
            <a:xfrm>
              <a:off x="6084168" y="1772816"/>
              <a:ext cx="2448272" cy="849237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 smtClean="0">
                  <a:solidFill>
                    <a:srgbClr val="FF0000"/>
                  </a:solidFill>
                </a:rPr>
                <a:t>VINCULACIÓN</a:t>
              </a:r>
              <a:endParaRPr lang="es-EC" dirty="0">
                <a:solidFill>
                  <a:srgbClr val="FF0000"/>
                </a:solidFill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3059832" y="2937517"/>
              <a:ext cx="3168352" cy="77608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 smtClean="0">
                  <a:solidFill>
                    <a:srgbClr val="FF0000"/>
                  </a:solidFill>
                </a:rPr>
                <a:t>CUALITATIVO Y CUANTITATIVO</a:t>
              </a:r>
              <a:endParaRPr lang="es-EC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8 Conector angular"/>
            <p:cNvCxnSpPr/>
            <p:nvPr/>
          </p:nvCxnSpPr>
          <p:spPr>
            <a:xfrm rot="10800000" flipV="1">
              <a:off x="6228184" y="2674631"/>
              <a:ext cx="1224136" cy="676076"/>
            </a:xfrm>
            <a:prstGeom prst="bentConnector3">
              <a:avLst>
                <a:gd name="adj1" fmla="val -409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Forma"/>
            <p:cNvCxnSpPr>
              <a:stCxn id="5" idx="4"/>
              <a:endCxn id="8" idx="1"/>
            </p:cNvCxnSpPr>
            <p:nvPr/>
          </p:nvCxnSpPr>
          <p:spPr>
            <a:xfrm rot="16200000" flipH="1">
              <a:off x="2166590" y="2432318"/>
              <a:ext cx="598353" cy="118813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Flecha abajo"/>
            <p:cNvSpPr/>
            <p:nvPr/>
          </p:nvSpPr>
          <p:spPr>
            <a:xfrm>
              <a:off x="4644008" y="3778753"/>
              <a:ext cx="45719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>
                <a:solidFill>
                  <a:srgbClr val="FF0000"/>
                </a:solidFill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3131840" y="4797152"/>
            <a:ext cx="3168352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rgbClr val="FF0000"/>
                </a:solidFill>
              </a:rPr>
              <a:t>PROBLEMAS</a:t>
            </a:r>
            <a:endParaRPr lang="es-EC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3600" dirty="0" smtClean="0"/>
              <a:t>POBLACION</a:t>
            </a:r>
            <a:endParaRPr lang="es-ES" sz="3600" dirty="0"/>
          </a:p>
        </p:txBody>
      </p:sp>
      <p:sp>
        <p:nvSpPr>
          <p:cNvPr id="4" name="6 Marcador de contenido"/>
          <p:cNvSpPr txBox="1">
            <a:spLocks/>
          </p:cNvSpPr>
          <p:nvPr/>
        </p:nvSpPr>
        <p:spPr>
          <a:xfrm>
            <a:off x="539552" y="1340768"/>
            <a:ext cx="8291264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C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s-EC" sz="2800" b="1" noProof="0" dirty="0" smtClean="0"/>
              <a:t>AGENDADORES: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C" sz="2800" dirty="0" smtClean="0"/>
              <a:t>     </a:t>
            </a:r>
            <a:r>
              <a:rPr lang="es-EC" sz="2400" dirty="0" smtClean="0"/>
              <a:t>Personal administrativo contratado por la   dirección provincial de salud de Pichincha.</a:t>
            </a:r>
            <a:endParaRPr lang="es-EC" sz="2400" noProof="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C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PACIENTES: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r>
              <a:rPr lang="es-EC" sz="2400" dirty="0" smtClean="0"/>
              <a:t>  Usuarios que acudieron al H.G.E.G. y que no fueron diagnosticados en la primera consulta medica y fueron </a:t>
            </a:r>
            <a:r>
              <a:rPr lang="es-EC" sz="2400" dirty="0" err="1" smtClean="0"/>
              <a:t>agendados</a:t>
            </a:r>
            <a:r>
              <a:rPr lang="es-EC" sz="2400" dirty="0" smtClean="0"/>
              <a:t> para la consulta sub </a:t>
            </a:r>
            <a:r>
              <a:rPr lang="es-EC" sz="2400" dirty="0" err="1" smtClean="0"/>
              <a:t>secuente</a:t>
            </a: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s-EC" sz="2400" dirty="0" smtClean="0"/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s-EC" sz="2400" dirty="0" smtClean="0"/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s-EC" sz="2400" dirty="0" smtClean="0"/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s-EC" sz="2400" dirty="0" smtClean="0"/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kumimoji="0" lang="es-EC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Unidades de salud de Agendadores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268760"/>
          <a:ext cx="828091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Función que desempeñan el personal que solicita los turnos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23529" y="1843548"/>
          <a:ext cx="8352928" cy="410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Facilidad de comunicación con el call center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880419"/>
          <a:ext cx="8280920" cy="3996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/>
          <a:lstStyle/>
          <a:p>
            <a:pPr algn="ctr">
              <a:buNone/>
            </a:pPr>
            <a:endParaRPr lang="es-EC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buNone/>
            </a:pPr>
            <a:endParaRPr lang="es-EC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C" sz="40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TEMA:</a:t>
            </a:r>
          </a:p>
          <a:p>
            <a:pPr algn="ctr">
              <a:buNone/>
            </a:pPr>
            <a:endParaRPr lang="es-EC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C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es-EC" sz="32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EVALUACIÓN DE LA  GESTION, DISEÑO, DOCUMENTACIÓN Y MEDICIÓN DE PROCESOS DEL ÁREA DE ESTADISTICA DEL HOSPITAL GENERAL ENRIQUE GARCÉS</a:t>
            </a:r>
            <a:r>
              <a:rPr lang="es-EC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Adecuada y cordial atención del personal que atiende el call center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967752"/>
          <a:ext cx="8280920" cy="390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Retraso en el tiempo de espera en la entrega del turno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904764"/>
          <a:ext cx="8280920" cy="397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Claridad al momento de dar las indicaciones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887793"/>
          <a:ext cx="8280920" cy="3989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debe mantener el sistema de referencia 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828800"/>
          <a:ext cx="8280920" cy="41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Pacientes atendidos por primera vez y sub </a:t>
            </a:r>
            <a:r>
              <a:rPr lang="es-ES" dirty="0" err="1" smtClean="0"/>
              <a:t>secuentes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869141"/>
          <a:ext cx="8352928" cy="408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Proveniencia de pacientes sub </a:t>
            </a:r>
            <a:r>
              <a:rPr lang="es-ES" dirty="0" err="1" smtClean="0"/>
              <a:t>secuentes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23528" y="1917290"/>
          <a:ext cx="8352928" cy="3959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Indicaciones claras de hora y fecha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467545" y="1865670"/>
          <a:ext cx="8208912" cy="4011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Conformidad con el sistema de entrega de turnos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95536" y="1880419"/>
          <a:ext cx="8352928" cy="4068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4400" dirty="0" smtClean="0"/>
          </a:p>
          <a:p>
            <a:pPr algn="ctr">
              <a:buNone/>
            </a:pPr>
            <a:endParaRPr lang="es-ES" sz="4400" dirty="0" smtClean="0"/>
          </a:p>
          <a:p>
            <a:pPr algn="ctr">
              <a:buNone/>
            </a:pPr>
            <a:endParaRPr lang="es-ES" sz="4400" b="1" dirty="0" smtClean="0"/>
          </a:p>
          <a:p>
            <a:pPr algn="ctr">
              <a:buNone/>
            </a:pPr>
            <a:r>
              <a:rPr lang="es-ES" sz="4400" b="1" dirty="0" smtClean="0"/>
              <a:t>CONCLUSIONES</a:t>
            </a:r>
            <a:endParaRPr lang="es-ES" sz="4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/>
          <a:lstStyle/>
          <a:p>
            <a:pPr algn="just"/>
            <a:r>
              <a:rPr lang="es-ES" dirty="0" smtClean="0"/>
              <a:t>PACIENTES PROVENIENTES DE 11 AREAS DE SALUD DISTRIBUIDAS GEOGRAFICAMENTE EN EL SUR DE QUITO.</a:t>
            </a:r>
          </a:p>
          <a:p>
            <a:pPr algn="just"/>
            <a:r>
              <a:rPr lang="es-ES" dirty="0" smtClean="0"/>
              <a:t>LA ENTREGA DE TURNOS POR PARTE DEL PERSONAL  DEL CALL CENTER SE LO HACE DE UNA FORMA CLARA Y CONSISA ADEMAS QUE ES FACIL COMUNICARCE POR ESTE MEDIO.</a:t>
            </a:r>
          </a:p>
          <a:p>
            <a:pPr algn="just"/>
            <a:r>
              <a:rPr lang="es-ES" dirty="0" smtClean="0"/>
              <a:t>TANTO EL PERSONAL DE PACIENTES COMO LOS AGENDADORES Y MEDICOS ESPECIALISTAS ESTAN CONFORMES CON EL SISTEMA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CONTENIDO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96944" cy="410445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s-ES" sz="3200" b="1" dirty="0" smtClean="0">
                <a:solidFill>
                  <a:schemeClr val="tx1"/>
                </a:solidFill>
              </a:rPr>
              <a:t>SITUACION ACTUAL</a:t>
            </a:r>
          </a:p>
          <a:p>
            <a:pPr algn="ctr">
              <a:buFont typeface="Wingdings" pitchFamily="2" charset="2"/>
              <a:buChar char="Ø"/>
            </a:pPr>
            <a:endParaRPr lang="es-ES" sz="3200" b="1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s-ES" sz="3200" b="1" dirty="0" smtClean="0">
                <a:solidFill>
                  <a:schemeClr val="tx1"/>
                </a:solidFill>
              </a:rPr>
              <a:t>RESULTADOS DE LA </a:t>
            </a:r>
          </a:p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INVESTIGACION</a:t>
            </a:r>
          </a:p>
          <a:p>
            <a:pPr algn="ctr">
              <a:buFont typeface="Wingdings" pitchFamily="2" charset="2"/>
              <a:buChar char="Ø"/>
            </a:pPr>
            <a:endParaRPr lang="es-ES" sz="3200" b="1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s-ES" sz="3200" b="1" dirty="0" smtClean="0">
                <a:solidFill>
                  <a:schemeClr val="tx1"/>
                </a:solidFill>
              </a:rPr>
              <a:t>CONCLUSIONES Y RECOMENDACIONES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ctr">
              <a:buNone/>
            </a:pPr>
            <a:r>
              <a:rPr lang="es-ES" sz="4400" b="1" dirty="0" smtClean="0"/>
              <a:t>RECOMENDACIONES</a:t>
            </a:r>
            <a:endParaRPr lang="es-ES" sz="4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SE COMIENCE A TRABAJAR EN EL AREA DE ESTADISTICA EN BASE A LOS PROCESOS LEVANTADOS CON LA INFORMACIÓN RECOLECTADA.</a:t>
            </a:r>
          </a:p>
          <a:p>
            <a:pPr algn="just"/>
            <a:r>
              <a:rPr lang="es-ES" dirty="0" smtClean="0"/>
              <a:t>SE EVALUE POR MEDIO DE LOS INDICADORES PRESENTADOS  LA GESTION TRIMESTRALMENTE CON EL FIN DE MEJORAR EN EL CASO DE SER NECESARIO</a:t>
            </a:r>
          </a:p>
          <a:p>
            <a:pPr algn="just"/>
            <a:r>
              <a:rPr lang="es-ES" dirty="0" smtClean="0"/>
              <a:t>SE CAPACITE A TODO EL PERSONAL SOBRE LA GESTION EN PROCESOS PARA PODER ALCANZAR EL ÉXITO DEL AREA.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SITUACION ACTUAL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2584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Estructura física del área de estadística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il_fi" descr="http://t1.gstatic.com/images?q=tbn:ANd9GcRtuL6SHOO_JWS7AkqK7UB5OGXun2LfRzLk_CvmqGaw-Pqo_MmguP_o8khv_w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/>
              <a:t>7 VENTANILLAS PARA ATENCION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4 LINEAS TELEFONICAS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AREA DE CALL CENTER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AREA DE ARCHIVO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AREA ADMINISTRATIVA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SECRETARIA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7" y="404664"/>
          <a:ext cx="8496946" cy="6120678"/>
        </p:xfrm>
        <a:graphic>
          <a:graphicData uri="http://schemas.openxmlformats.org/drawingml/2006/table">
            <a:tbl>
              <a:tblPr/>
              <a:tblGrid>
                <a:gridCol w="1820774"/>
                <a:gridCol w="1618466"/>
                <a:gridCol w="1618466"/>
                <a:gridCol w="1820774"/>
                <a:gridCol w="1618466"/>
              </a:tblGrid>
              <a:tr h="102011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3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DATOS ESTADISTICOS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201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CALL CENTER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PRIMERA VEZ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10201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CONSULTORIO MEDICO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SUBSECUENTE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102011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ESPECIALISTA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102011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EMERGENCIA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102011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 NIVEL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8" y="332653"/>
          <a:ext cx="8496943" cy="6120682"/>
        </p:xfrm>
        <a:graphic>
          <a:graphicData uri="http://schemas.openxmlformats.org/drawingml/2006/table">
            <a:tbl>
              <a:tblPr/>
              <a:tblGrid>
                <a:gridCol w="2961995"/>
                <a:gridCol w="5534948"/>
              </a:tblGrid>
              <a:tr h="70597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latin typeface="Calibri"/>
                          <a:ea typeface="Calibri"/>
                          <a:cs typeface="Times New Roman"/>
                        </a:rPr>
                        <a:t>Área de salud</a:t>
                      </a:r>
                      <a:endParaRPr lang="es-E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latin typeface="Calibri"/>
                          <a:ea typeface="Calibri"/>
                          <a:cs typeface="Times New Roman"/>
                        </a:rPr>
                        <a:t>Nombre</a:t>
                      </a:r>
                      <a:endParaRPr lang="es-E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No. 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Calibri"/>
                          <a:ea typeface="Calibri"/>
                          <a:cs typeface="Times New Roman"/>
                        </a:rPr>
                        <a:t>Área de Salud Centro Histórico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No. 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Calibri"/>
                          <a:ea typeface="Calibri"/>
                          <a:cs typeface="Times New Roman"/>
                        </a:rPr>
                        <a:t>Área de Salud La Tola-Vicentina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No. 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Área de Salud Chimbacalle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No. 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Calibri"/>
                          <a:ea typeface="Calibri"/>
                          <a:cs typeface="Times New Roman"/>
                        </a:rPr>
                        <a:t>Área de Salud La Magdalena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No. 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Calibri"/>
                          <a:ea typeface="Calibri"/>
                          <a:cs typeface="Times New Roman"/>
                        </a:rPr>
                        <a:t>Área de Salud la Libertad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No. 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Calibri"/>
                          <a:ea typeface="Calibri"/>
                          <a:cs typeface="Times New Roman"/>
                        </a:rPr>
                        <a:t>Área de Salud Eplicachima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No. 15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Calibri"/>
                          <a:ea typeface="Calibri"/>
                          <a:cs typeface="Times New Roman"/>
                        </a:rPr>
                        <a:t>Área de Salud de Sangolquí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No. 16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Calibri"/>
                          <a:ea typeface="Calibri"/>
                          <a:cs typeface="Times New Roman"/>
                        </a:rPr>
                        <a:t>Área de Salud de </a:t>
                      </a:r>
                      <a:r>
                        <a:rPr lang="es-EC" sz="1800" dirty="0" err="1">
                          <a:latin typeface="Calibri"/>
                          <a:ea typeface="Calibri"/>
                          <a:cs typeface="Times New Roman"/>
                        </a:rPr>
                        <a:t>Machachi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No. 19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Calibri"/>
                          <a:ea typeface="Calibri"/>
                          <a:cs typeface="Times New Roman"/>
                        </a:rPr>
                        <a:t>Área de Salud de </a:t>
                      </a:r>
                      <a:r>
                        <a:rPr lang="es-EC" sz="1800" dirty="0" err="1">
                          <a:latin typeface="Calibri"/>
                          <a:ea typeface="Calibri"/>
                          <a:cs typeface="Times New Roman"/>
                        </a:rPr>
                        <a:t>Guamaní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No. 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Calibri"/>
                          <a:ea typeface="Calibri"/>
                          <a:cs typeface="Times New Roman"/>
                        </a:rPr>
                        <a:t>Área de Salud de </a:t>
                      </a:r>
                      <a:r>
                        <a:rPr lang="es-EC" sz="1800" dirty="0" err="1">
                          <a:latin typeface="Calibri"/>
                          <a:ea typeface="Calibri"/>
                          <a:cs typeface="Times New Roman"/>
                        </a:rPr>
                        <a:t>Chillogallo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No. 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Calibri"/>
                          <a:ea typeface="Calibri"/>
                          <a:cs typeface="Times New Roman"/>
                        </a:rPr>
                        <a:t>Área de Salud de </a:t>
                      </a:r>
                      <a:r>
                        <a:rPr lang="es-EC" sz="1800" dirty="0" err="1">
                          <a:latin typeface="Calibri"/>
                          <a:ea typeface="Calibri"/>
                          <a:cs typeface="Times New Roman"/>
                        </a:rPr>
                        <a:t>Conocoto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3813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ACTIVIDADES </a:t>
            </a:r>
          </a:p>
          <a:p>
            <a:pPr algn="ctr">
              <a:buNone/>
            </a:pPr>
            <a:r>
              <a:rPr lang="es-ES" dirty="0" smtClean="0"/>
              <a:t>DEL AREA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ADMISION</a:t>
            </a:r>
          </a:p>
          <a:p>
            <a:pPr algn="just">
              <a:buFont typeface="Wingdings" pitchFamily="2" charset="2"/>
              <a:buChar char="Ø"/>
            </a:pPr>
            <a:endParaRPr lang="es-E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ENTREGA DE TURNOS CONSULTA   EXTERNA</a:t>
            </a:r>
          </a:p>
          <a:p>
            <a:pPr algn="just">
              <a:buFont typeface="Wingdings" pitchFamily="2" charset="2"/>
              <a:buChar char="Ø"/>
            </a:pPr>
            <a:endParaRPr lang="es-E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ENTREGA DE TURNOS CONSULTA SUBSECUENTE</a:t>
            </a:r>
          </a:p>
          <a:p>
            <a:pPr algn="just">
              <a:buFont typeface="Wingdings" pitchFamily="2" charset="2"/>
              <a:buChar char="Ø"/>
            </a:pPr>
            <a:endParaRPr lang="es-E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TRASLADO DE HCL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1154</TotalTime>
  <Words>547</Words>
  <Application>Microsoft Office PowerPoint</Application>
  <PresentationFormat>Presentación en pantalla (4:3)</PresentationFormat>
  <Paragraphs>173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Aspecto</vt:lpstr>
      <vt:lpstr>    MAESTRIA EN GERENCIA Y ADMINISTRACION HOSPITALARIA</vt:lpstr>
      <vt:lpstr> </vt:lpstr>
      <vt:lpstr>CONTENIDO</vt:lpstr>
      <vt:lpstr>SITUACION ACTUAL</vt:lpstr>
      <vt:lpstr>Estructura física del área de estadística</vt:lpstr>
      <vt:lpstr> </vt:lpstr>
      <vt:lpstr> </vt:lpstr>
      <vt:lpstr> </vt:lpstr>
      <vt:lpstr> </vt:lpstr>
      <vt:lpstr>INVENTARIO DE PROCESOS</vt:lpstr>
      <vt:lpstr> </vt:lpstr>
      <vt:lpstr>INICIO: PACIENTE QUE REQUIERE ATENCION MEDICA FIN: PACIENTE CON TURNO PARA ATENCION MEDICA RRHH: MEDICO, AUX. ESTADISTICA, AUX. CALL CENTER, ENFERMERA</vt:lpstr>
      <vt:lpstr>INICIO: HISTORIA CLINICA QUE SALE DEL ARCHIVO FIN: HISTORIA CLINICA Q RETORNA A ARCHIVO CON INFORMACIÓN COMPLETA Y NUMERO RRHH: MEDICO, AUX. ESTADISTICA, AUX. ARCHIVO, ENFERMERA</vt:lpstr>
      <vt:lpstr>  </vt:lpstr>
      <vt:lpstr> </vt:lpstr>
      <vt:lpstr>Diapositiva 16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Diapositiva 30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MAESTRIA EN GERENCIA Y ADMINISTRACION HOSPITALARIA</dc:title>
  <dc:creator>fabricio</dc:creator>
  <cp:lastModifiedBy>fabricio</cp:lastModifiedBy>
  <cp:revision>4</cp:revision>
  <dcterms:created xsi:type="dcterms:W3CDTF">2012-09-18T01:36:52Z</dcterms:created>
  <dcterms:modified xsi:type="dcterms:W3CDTF">2012-10-25T18:59:16Z</dcterms:modified>
</cp:coreProperties>
</file>