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notesSlides/notesSlide21.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Default Extension="png" ContentType="image/png"/>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57" r:id="rId2"/>
    <p:sldId id="279" r:id="rId3"/>
    <p:sldId id="277" r:id="rId4"/>
    <p:sldId id="280" r:id="rId5"/>
    <p:sldId id="260" r:id="rId6"/>
    <p:sldId id="262" r:id="rId7"/>
    <p:sldId id="266" r:id="rId8"/>
    <p:sldId id="263" r:id="rId9"/>
    <p:sldId id="264" r:id="rId10"/>
    <p:sldId id="267" r:id="rId11"/>
    <p:sldId id="285" r:id="rId12"/>
    <p:sldId id="284" r:id="rId13"/>
    <p:sldId id="272" r:id="rId14"/>
    <p:sldId id="271" r:id="rId15"/>
    <p:sldId id="286" r:id="rId16"/>
    <p:sldId id="287" r:id="rId17"/>
    <p:sldId id="290" r:id="rId18"/>
    <p:sldId id="294" r:id="rId19"/>
    <p:sldId id="288" r:id="rId20"/>
    <p:sldId id="300" r:id="rId21"/>
    <p:sldId id="301" r:id="rId22"/>
    <p:sldId id="302" r:id="rId23"/>
    <p:sldId id="303" r:id="rId24"/>
    <p:sldId id="295" r:id="rId25"/>
    <p:sldId id="296" r:id="rId26"/>
    <p:sldId id="289" r:id="rId27"/>
    <p:sldId id="297" r:id="rId28"/>
    <p:sldId id="298" r:id="rId29"/>
    <p:sldId id="299" r:id="rId30"/>
    <p:sldId id="274" r:id="rId3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430" autoAdjust="0"/>
  </p:normalViewPr>
  <p:slideViewPr>
    <p:cSldViewPr>
      <p:cViewPr>
        <p:scale>
          <a:sx n="70" d="100"/>
          <a:sy n="70" d="100"/>
        </p:scale>
        <p:origin x="-516" y="-84"/>
      </p:cViewPr>
      <p:guideLst>
        <p:guide orient="horz" pos="2160"/>
        <p:guide pos="2880"/>
      </p:guideLst>
    </p:cSldViewPr>
  </p:slideViewPr>
  <p:notesTextViewPr>
    <p:cViewPr>
      <p:scale>
        <a:sx n="100" d="100"/>
        <a:sy n="100" d="100"/>
      </p:scale>
      <p:origin x="0" y="0"/>
    </p:cViewPr>
  </p:notesTextViewPr>
  <p:notesViewPr>
    <p:cSldViewPr>
      <p:cViewPr varScale="1">
        <p:scale>
          <a:sx n="42" d="100"/>
          <a:sy n="42" d="100"/>
        </p:scale>
        <p:origin x="-1500"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maestriaespe\estadisticacomerciodmq.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maestriaespe\captres\frecuenciareglonesfactur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n-US"/>
              <a:t>Empresas Comerciales Del  DM Quito</a:t>
            </a:r>
          </a:p>
        </c:rich>
      </c:tx>
      <c:layout/>
    </c:title>
    <c:plotArea>
      <c:layout/>
      <c:barChart>
        <c:barDir val="col"/>
        <c:grouping val="clustered"/>
        <c:ser>
          <c:idx val="0"/>
          <c:order val="0"/>
          <c:tx>
            <c:strRef>
              <c:f>Hoja1!$B$2</c:f>
              <c:strCache>
                <c:ptCount val="1"/>
                <c:pt idx="0">
                  <c:v>NO DEFINIDO</c:v>
                </c:pt>
              </c:strCache>
            </c:strRef>
          </c:tx>
          <c:cat>
            <c:numRef>
              <c:f>Hoja1!$C$1:$G$1</c:f>
              <c:numCache>
                <c:formatCode>General</c:formatCode>
                <c:ptCount val="5"/>
                <c:pt idx="0">
                  <c:v>2006</c:v>
                </c:pt>
                <c:pt idx="1">
                  <c:v>2007</c:v>
                </c:pt>
                <c:pt idx="2">
                  <c:v>2008</c:v>
                </c:pt>
                <c:pt idx="3">
                  <c:v>2009</c:v>
                </c:pt>
                <c:pt idx="4">
                  <c:v>2010</c:v>
                </c:pt>
              </c:numCache>
            </c:numRef>
          </c:cat>
          <c:val>
            <c:numRef>
              <c:f>Hoja1!$C$2:$G$2</c:f>
              <c:numCache>
                <c:formatCode>General</c:formatCode>
                <c:ptCount val="5"/>
                <c:pt idx="0">
                  <c:v>226</c:v>
                </c:pt>
                <c:pt idx="1">
                  <c:v>284</c:v>
                </c:pt>
                <c:pt idx="2">
                  <c:v>440</c:v>
                </c:pt>
                <c:pt idx="3">
                  <c:v>379</c:v>
                </c:pt>
                <c:pt idx="4">
                  <c:v>364</c:v>
                </c:pt>
              </c:numCache>
            </c:numRef>
          </c:val>
        </c:ser>
        <c:ser>
          <c:idx val="1"/>
          <c:order val="1"/>
          <c:tx>
            <c:strRef>
              <c:f>Hoja1!$B$3</c:f>
              <c:strCache>
                <c:ptCount val="1"/>
                <c:pt idx="0">
                  <c:v>MICROEMPRESA</c:v>
                </c:pt>
              </c:strCache>
            </c:strRef>
          </c:tx>
          <c:cat>
            <c:numRef>
              <c:f>Hoja1!$C$1:$G$1</c:f>
              <c:numCache>
                <c:formatCode>General</c:formatCode>
                <c:ptCount val="5"/>
                <c:pt idx="0">
                  <c:v>2006</c:v>
                </c:pt>
                <c:pt idx="1">
                  <c:v>2007</c:v>
                </c:pt>
                <c:pt idx="2">
                  <c:v>2008</c:v>
                </c:pt>
                <c:pt idx="3">
                  <c:v>2009</c:v>
                </c:pt>
                <c:pt idx="4">
                  <c:v>2010</c:v>
                </c:pt>
              </c:numCache>
            </c:numRef>
          </c:cat>
          <c:val>
            <c:numRef>
              <c:f>Hoja1!$C$3:$G$3</c:f>
              <c:numCache>
                <c:formatCode>General</c:formatCode>
                <c:ptCount val="5"/>
                <c:pt idx="0">
                  <c:v>290</c:v>
                </c:pt>
                <c:pt idx="1">
                  <c:v>284</c:v>
                </c:pt>
                <c:pt idx="2">
                  <c:v>389</c:v>
                </c:pt>
                <c:pt idx="3">
                  <c:v>352</c:v>
                </c:pt>
                <c:pt idx="4">
                  <c:v>354</c:v>
                </c:pt>
              </c:numCache>
            </c:numRef>
          </c:val>
        </c:ser>
        <c:ser>
          <c:idx val="2"/>
          <c:order val="2"/>
          <c:tx>
            <c:strRef>
              <c:f>Hoja1!$B$4</c:f>
              <c:strCache>
                <c:ptCount val="1"/>
                <c:pt idx="0">
                  <c:v>PEQUEÑA</c:v>
                </c:pt>
              </c:strCache>
            </c:strRef>
          </c:tx>
          <c:cat>
            <c:numRef>
              <c:f>Hoja1!$C$1:$G$1</c:f>
              <c:numCache>
                <c:formatCode>General</c:formatCode>
                <c:ptCount val="5"/>
                <c:pt idx="0">
                  <c:v>2006</c:v>
                </c:pt>
                <c:pt idx="1">
                  <c:v>2007</c:v>
                </c:pt>
                <c:pt idx="2">
                  <c:v>2008</c:v>
                </c:pt>
                <c:pt idx="3">
                  <c:v>2009</c:v>
                </c:pt>
                <c:pt idx="4">
                  <c:v>2010</c:v>
                </c:pt>
              </c:numCache>
            </c:numRef>
          </c:cat>
          <c:val>
            <c:numRef>
              <c:f>Hoja1!$C$4:$G$4</c:f>
              <c:numCache>
                <c:formatCode>General</c:formatCode>
                <c:ptCount val="5"/>
                <c:pt idx="0">
                  <c:v>348</c:v>
                </c:pt>
                <c:pt idx="1">
                  <c:v>363</c:v>
                </c:pt>
                <c:pt idx="2">
                  <c:v>324</c:v>
                </c:pt>
                <c:pt idx="3">
                  <c:v>311</c:v>
                </c:pt>
                <c:pt idx="4">
                  <c:v>314</c:v>
                </c:pt>
              </c:numCache>
            </c:numRef>
          </c:val>
        </c:ser>
        <c:ser>
          <c:idx val="3"/>
          <c:order val="3"/>
          <c:tx>
            <c:strRef>
              <c:f>Hoja1!$B$5</c:f>
              <c:strCache>
                <c:ptCount val="1"/>
                <c:pt idx="0">
                  <c:v>MEDIANA</c:v>
                </c:pt>
              </c:strCache>
            </c:strRef>
          </c:tx>
          <c:cat>
            <c:numRef>
              <c:f>Hoja1!$C$1:$G$1</c:f>
              <c:numCache>
                <c:formatCode>General</c:formatCode>
                <c:ptCount val="5"/>
                <c:pt idx="0">
                  <c:v>2006</c:v>
                </c:pt>
                <c:pt idx="1">
                  <c:v>2007</c:v>
                </c:pt>
                <c:pt idx="2">
                  <c:v>2008</c:v>
                </c:pt>
                <c:pt idx="3">
                  <c:v>2009</c:v>
                </c:pt>
                <c:pt idx="4">
                  <c:v>2010</c:v>
                </c:pt>
              </c:numCache>
            </c:numRef>
          </c:cat>
          <c:val>
            <c:numRef>
              <c:f>Hoja1!$C$5:$G$5</c:f>
              <c:numCache>
                <c:formatCode>General</c:formatCode>
                <c:ptCount val="5"/>
                <c:pt idx="0">
                  <c:v>145</c:v>
                </c:pt>
                <c:pt idx="1">
                  <c:v>152</c:v>
                </c:pt>
                <c:pt idx="2">
                  <c:v>102</c:v>
                </c:pt>
                <c:pt idx="3">
                  <c:v>102</c:v>
                </c:pt>
                <c:pt idx="4">
                  <c:v>102</c:v>
                </c:pt>
              </c:numCache>
            </c:numRef>
          </c:val>
        </c:ser>
        <c:ser>
          <c:idx val="4"/>
          <c:order val="4"/>
          <c:tx>
            <c:strRef>
              <c:f>Hoja1!$B$6</c:f>
              <c:strCache>
                <c:ptCount val="1"/>
                <c:pt idx="0">
                  <c:v>GRANDE</c:v>
                </c:pt>
              </c:strCache>
            </c:strRef>
          </c:tx>
          <c:cat>
            <c:numRef>
              <c:f>Hoja1!$C$1:$G$1</c:f>
              <c:numCache>
                <c:formatCode>General</c:formatCode>
                <c:ptCount val="5"/>
                <c:pt idx="0">
                  <c:v>2006</c:v>
                </c:pt>
                <c:pt idx="1">
                  <c:v>2007</c:v>
                </c:pt>
                <c:pt idx="2">
                  <c:v>2008</c:v>
                </c:pt>
                <c:pt idx="3">
                  <c:v>2009</c:v>
                </c:pt>
                <c:pt idx="4">
                  <c:v>2010</c:v>
                </c:pt>
              </c:numCache>
            </c:numRef>
          </c:cat>
          <c:val>
            <c:numRef>
              <c:f>Hoja1!$C$6:$G$6</c:f>
              <c:numCache>
                <c:formatCode>General</c:formatCode>
                <c:ptCount val="5"/>
                <c:pt idx="0">
                  <c:v>52</c:v>
                </c:pt>
                <c:pt idx="1">
                  <c:v>55</c:v>
                </c:pt>
                <c:pt idx="2">
                  <c:v>37</c:v>
                </c:pt>
                <c:pt idx="3">
                  <c:v>36</c:v>
                </c:pt>
                <c:pt idx="4">
                  <c:v>36</c:v>
                </c:pt>
              </c:numCache>
            </c:numRef>
          </c:val>
        </c:ser>
        <c:gapWidth val="75"/>
        <c:overlap val="-25"/>
        <c:axId val="48252032"/>
        <c:axId val="48253568"/>
      </c:barChart>
      <c:catAx>
        <c:axId val="48252032"/>
        <c:scaling>
          <c:orientation val="minMax"/>
        </c:scaling>
        <c:axPos val="b"/>
        <c:numFmt formatCode="General" sourceLinked="1"/>
        <c:majorTickMark val="none"/>
        <c:tickLblPos val="nextTo"/>
        <c:crossAx val="48253568"/>
        <c:crosses val="autoZero"/>
        <c:auto val="1"/>
        <c:lblAlgn val="ctr"/>
        <c:lblOffset val="100"/>
      </c:catAx>
      <c:valAx>
        <c:axId val="48253568"/>
        <c:scaling>
          <c:orientation val="minMax"/>
        </c:scaling>
        <c:axPos val="l"/>
        <c:majorGridlines/>
        <c:numFmt formatCode="General" sourceLinked="1"/>
        <c:majorTickMark val="none"/>
        <c:tickLblPos val="nextTo"/>
        <c:spPr>
          <a:ln w="9525">
            <a:noFill/>
          </a:ln>
        </c:spPr>
        <c:crossAx val="48252032"/>
        <c:crosses val="autoZero"/>
        <c:crossBetween val="between"/>
      </c:valAx>
    </c:plotArea>
    <c:legend>
      <c:legendPos val="b"/>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a:t>Ventajas Facturación Automática</a:t>
            </a:r>
          </a:p>
        </c:rich>
      </c:tx>
      <c:layout/>
    </c:title>
    <c:plotArea>
      <c:layout/>
      <c:lineChart>
        <c:grouping val="standard"/>
        <c:ser>
          <c:idx val="1"/>
          <c:order val="0"/>
          <c:tx>
            <c:strRef>
              <c:f>Hoja2!$B$1</c:f>
              <c:strCache>
                <c:ptCount val="1"/>
                <c:pt idx="0">
                  <c:v>Frecuencia</c:v>
                </c:pt>
              </c:strCache>
            </c:strRef>
          </c:tx>
          <c:val>
            <c:numRef>
              <c:f>Hoja2!$B$2:$B$41</c:f>
            </c:numRef>
          </c:val>
        </c:ser>
        <c:ser>
          <c:idx val="2"/>
          <c:order val="1"/>
          <c:tx>
            <c:strRef>
              <c:f>Hoja2!$C$1</c:f>
              <c:strCache>
                <c:ptCount val="1"/>
                <c:pt idx="0">
                  <c:v>Total caracteres</c:v>
                </c:pt>
              </c:strCache>
            </c:strRef>
          </c:tx>
          <c:val>
            <c:numRef>
              <c:f>Hoja2!$C$2:$C$41</c:f>
            </c:numRef>
          </c:val>
        </c:ser>
        <c:ser>
          <c:idx val="3"/>
          <c:order val="2"/>
          <c:tx>
            <c:strRef>
              <c:f>Hoja2!$D$1</c:f>
              <c:strCache>
                <c:ptCount val="1"/>
                <c:pt idx="0">
                  <c:v>T.E. Facturación Manual</c:v>
                </c:pt>
              </c:strCache>
            </c:strRef>
          </c:tx>
          <c:marker>
            <c:symbol val="none"/>
          </c:marker>
          <c:val>
            <c:numRef>
              <c:f>Hoja2!$D$2:$D$41</c:f>
              <c:numCache>
                <c:formatCode>General</c:formatCode>
                <c:ptCount val="40"/>
                <c:pt idx="0">
                  <c:v>0.8</c:v>
                </c:pt>
                <c:pt idx="1">
                  <c:v>1.3</c:v>
                </c:pt>
                <c:pt idx="2">
                  <c:v>1.8</c:v>
                </c:pt>
                <c:pt idx="3">
                  <c:v>2.2999999999999998</c:v>
                </c:pt>
                <c:pt idx="4">
                  <c:v>2.8</c:v>
                </c:pt>
                <c:pt idx="5">
                  <c:v>3.3</c:v>
                </c:pt>
                <c:pt idx="6">
                  <c:v>3.8</c:v>
                </c:pt>
                <c:pt idx="7">
                  <c:v>4.3</c:v>
                </c:pt>
                <c:pt idx="8">
                  <c:v>4.8</c:v>
                </c:pt>
                <c:pt idx="9">
                  <c:v>5.3</c:v>
                </c:pt>
                <c:pt idx="10">
                  <c:v>5.8</c:v>
                </c:pt>
                <c:pt idx="11">
                  <c:v>6.3</c:v>
                </c:pt>
                <c:pt idx="12">
                  <c:v>6.8</c:v>
                </c:pt>
                <c:pt idx="13">
                  <c:v>7.3</c:v>
                </c:pt>
                <c:pt idx="14">
                  <c:v>7.8</c:v>
                </c:pt>
                <c:pt idx="15">
                  <c:v>8.3000000000000007</c:v>
                </c:pt>
                <c:pt idx="16">
                  <c:v>8.8000000000000007</c:v>
                </c:pt>
                <c:pt idx="17">
                  <c:v>9.3000000000000007</c:v>
                </c:pt>
                <c:pt idx="18">
                  <c:v>9.8000000000000007</c:v>
                </c:pt>
                <c:pt idx="19">
                  <c:v>10.3</c:v>
                </c:pt>
                <c:pt idx="20">
                  <c:v>10.8</c:v>
                </c:pt>
                <c:pt idx="21">
                  <c:v>11.3</c:v>
                </c:pt>
                <c:pt idx="22">
                  <c:v>11.8</c:v>
                </c:pt>
                <c:pt idx="23">
                  <c:v>12.3</c:v>
                </c:pt>
                <c:pt idx="24">
                  <c:v>12.8</c:v>
                </c:pt>
                <c:pt idx="25">
                  <c:v>13.3</c:v>
                </c:pt>
                <c:pt idx="26">
                  <c:v>13.8</c:v>
                </c:pt>
                <c:pt idx="27">
                  <c:v>14.3</c:v>
                </c:pt>
                <c:pt idx="28">
                  <c:v>14.8</c:v>
                </c:pt>
                <c:pt idx="29">
                  <c:v>15.3</c:v>
                </c:pt>
                <c:pt idx="30">
                  <c:v>15.8</c:v>
                </c:pt>
                <c:pt idx="31">
                  <c:v>16.3</c:v>
                </c:pt>
                <c:pt idx="32">
                  <c:v>16.8</c:v>
                </c:pt>
                <c:pt idx="33">
                  <c:v>17.3</c:v>
                </c:pt>
                <c:pt idx="34">
                  <c:v>17.8</c:v>
                </c:pt>
                <c:pt idx="35">
                  <c:v>18.3</c:v>
                </c:pt>
                <c:pt idx="36">
                  <c:v>18.8</c:v>
                </c:pt>
                <c:pt idx="37">
                  <c:v>19.3</c:v>
                </c:pt>
                <c:pt idx="38">
                  <c:v>19.8</c:v>
                </c:pt>
                <c:pt idx="39">
                  <c:v>20.3</c:v>
                </c:pt>
              </c:numCache>
            </c:numRef>
          </c:val>
        </c:ser>
        <c:ser>
          <c:idx val="4"/>
          <c:order val="3"/>
          <c:tx>
            <c:strRef>
              <c:f>Hoja2!$E$1</c:f>
              <c:strCache>
                <c:ptCount val="1"/>
                <c:pt idx="0">
                  <c:v>T.E. Facturación Automática</c:v>
                </c:pt>
              </c:strCache>
            </c:strRef>
          </c:tx>
          <c:marker>
            <c:symbol val="none"/>
          </c:marker>
          <c:val>
            <c:numRef>
              <c:f>Hoja2!$E$2:$E$41</c:f>
              <c:numCache>
                <c:formatCode>0.00</c:formatCode>
                <c:ptCount val="40"/>
                <c:pt idx="0">
                  <c:v>0.26666666666666738</c:v>
                </c:pt>
                <c:pt idx="1">
                  <c:v>0.43333333333333335</c:v>
                </c:pt>
                <c:pt idx="2">
                  <c:v>0.60000000000000064</c:v>
                </c:pt>
                <c:pt idx="3">
                  <c:v>0.76666666666666672</c:v>
                </c:pt>
                <c:pt idx="4">
                  <c:v>0.93333333333333335</c:v>
                </c:pt>
                <c:pt idx="5">
                  <c:v>1.1000000000000001</c:v>
                </c:pt>
                <c:pt idx="6">
                  <c:v>1.2666666666666666</c:v>
                </c:pt>
                <c:pt idx="7">
                  <c:v>1.4333333333333318</c:v>
                </c:pt>
                <c:pt idx="8">
                  <c:v>1.6</c:v>
                </c:pt>
                <c:pt idx="9">
                  <c:v>1.7666666666666666</c:v>
                </c:pt>
                <c:pt idx="10">
                  <c:v>1.9333333333333333</c:v>
                </c:pt>
                <c:pt idx="11">
                  <c:v>2.1</c:v>
                </c:pt>
                <c:pt idx="12">
                  <c:v>2.2666666666666666</c:v>
                </c:pt>
                <c:pt idx="13">
                  <c:v>2.4333333333333331</c:v>
                </c:pt>
                <c:pt idx="14">
                  <c:v>2.6</c:v>
                </c:pt>
                <c:pt idx="15">
                  <c:v>2.7666666666666666</c:v>
                </c:pt>
                <c:pt idx="16">
                  <c:v>2.9333333333333331</c:v>
                </c:pt>
                <c:pt idx="17">
                  <c:v>3.1</c:v>
                </c:pt>
                <c:pt idx="18">
                  <c:v>3.2666666666666666</c:v>
                </c:pt>
                <c:pt idx="19">
                  <c:v>3.4333333333333331</c:v>
                </c:pt>
                <c:pt idx="20">
                  <c:v>3.6</c:v>
                </c:pt>
                <c:pt idx="21">
                  <c:v>3.7666666666666666</c:v>
                </c:pt>
                <c:pt idx="22">
                  <c:v>3.9333333333333331</c:v>
                </c:pt>
                <c:pt idx="23">
                  <c:v>4.0999999999999996</c:v>
                </c:pt>
                <c:pt idx="24">
                  <c:v>4.2666666666666684</c:v>
                </c:pt>
                <c:pt idx="25">
                  <c:v>4.4333333333333753</c:v>
                </c:pt>
                <c:pt idx="26">
                  <c:v>4.5999999999999996</c:v>
                </c:pt>
                <c:pt idx="27">
                  <c:v>4.7666666666666684</c:v>
                </c:pt>
                <c:pt idx="28">
                  <c:v>4.9333333333333753</c:v>
                </c:pt>
                <c:pt idx="29">
                  <c:v>5.0999999999999996</c:v>
                </c:pt>
                <c:pt idx="30">
                  <c:v>5.2666666666666684</c:v>
                </c:pt>
                <c:pt idx="31">
                  <c:v>5.4333333333333753</c:v>
                </c:pt>
                <c:pt idx="32">
                  <c:v>5.6</c:v>
                </c:pt>
                <c:pt idx="33">
                  <c:v>5.7666666666666684</c:v>
                </c:pt>
                <c:pt idx="34">
                  <c:v>5.9333333333333753</c:v>
                </c:pt>
                <c:pt idx="35">
                  <c:v>6.1</c:v>
                </c:pt>
                <c:pt idx="36">
                  <c:v>6.2666666666666684</c:v>
                </c:pt>
                <c:pt idx="37">
                  <c:v>6.4333333333333753</c:v>
                </c:pt>
                <c:pt idx="38">
                  <c:v>6.6</c:v>
                </c:pt>
                <c:pt idx="39">
                  <c:v>6.7666666666666684</c:v>
                </c:pt>
              </c:numCache>
            </c:numRef>
          </c:val>
        </c:ser>
        <c:marker val="1"/>
        <c:axId val="48277760"/>
        <c:axId val="48296320"/>
      </c:lineChart>
      <c:catAx>
        <c:axId val="48277760"/>
        <c:scaling>
          <c:orientation val="minMax"/>
        </c:scaling>
        <c:axPos val="b"/>
        <c:title>
          <c:tx>
            <c:rich>
              <a:bodyPr/>
              <a:lstStyle/>
              <a:p>
                <a:pPr>
                  <a:defRPr/>
                </a:pPr>
                <a:r>
                  <a:rPr lang="es-MX"/>
                  <a:t>Número </a:t>
                </a:r>
                <a:r>
                  <a:rPr lang="es-MX" baseline="0"/>
                  <a:t> de Items</a:t>
                </a:r>
                <a:endParaRPr lang="es-MX"/>
              </a:p>
            </c:rich>
          </c:tx>
          <c:layout/>
        </c:title>
        <c:tickLblPos val="nextTo"/>
        <c:crossAx val="48296320"/>
        <c:crosses val="autoZero"/>
        <c:auto val="1"/>
        <c:lblAlgn val="ctr"/>
        <c:lblOffset val="100"/>
      </c:catAx>
      <c:valAx>
        <c:axId val="48296320"/>
        <c:scaling>
          <c:orientation val="minMax"/>
        </c:scaling>
        <c:axPos val="l"/>
        <c:majorGridlines/>
        <c:title>
          <c:tx>
            <c:rich>
              <a:bodyPr rot="-5400000" vert="horz"/>
              <a:lstStyle/>
              <a:p>
                <a:pPr>
                  <a:defRPr/>
                </a:pPr>
                <a:r>
                  <a:rPr lang="es-MX"/>
                  <a:t>Minutos</a:t>
                </a:r>
              </a:p>
            </c:rich>
          </c:tx>
          <c:layout/>
        </c:title>
        <c:numFmt formatCode="General" sourceLinked="1"/>
        <c:tickLblPos val="nextTo"/>
        <c:crossAx val="48277760"/>
        <c:crosses val="autoZero"/>
        <c:crossBetween val="between"/>
      </c:valAx>
    </c:plotArea>
    <c:legend>
      <c:legendPos val="r"/>
      <c:layout/>
    </c:legend>
    <c:plotVisOnly val="1"/>
  </c:chart>
  <c:externalData r:id="rId1"/>
</c:chartSpace>
</file>

<file path=ppt/diagrams/_rels/data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diagrams/_rels/drawing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E426A9-99E8-45FB-B279-7657E642B1DE}"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s-MX"/>
        </a:p>
      </dgm:t>
    </dgm:pt>
    <dgm:pt modelId="{C9FA94AF-4F5F-480E-9D8E-DB23C340D956}">
      <dgm:prSet phldrT="[Texto]"/>
      <dgm:spPr/>
      <dgm:t>
        <a:bodyPr/>
        <a:lstStyle/>
        <a:p>
          <a:r>
            <a:rPr lang="es-MX">
              <a:latin typeface="Arial" pitchFamily="34" charset="0"/>
              <a:cs typeface="Arial" pitchFamily="34" charset="0"/>
            </a:rPr>
            <a:t>Etapa de Madurez  la empresa tiene una avanzada cultura en informática y sistemas, por tal motivo, se caracteriza por el amplio aprovechamiento de los sistemas y la tecnología para sus fines operacionales y de estrategia</a:t>
          </a:r>
        </a:p>
      </dgm:t>
    </dgm:pt>
    <dgm:pt modelId="{CAED2E8C-8AD4-413D-B62C-93422A16B7B0}" type="parTrans" cxnId="{18B1389B-401E-4945-ADF0-7F06A4F1DB47}">
      <dgm:prSet/>
      <dgm:spPr/>
      <dgm:t>
        <a:bodyPr/>
        <a:lstStyle/>
        <a:p>
          <a:endParaRPr lang="es-MX"/>
        </a:p>
      </dgm:t>
    </dgm:pt>
    <dgm:pt modelId="{9A53F580-CEFD-4AC2-A477-23B380B327AE}" type="sibTrans" cxnId="{18B1389B-401E-4945-ADF0-7F06A4F1DB47}">
      <dgm:prSet/>
      <dgm:spPr/>
      <dgm:t>
        <a:bodyPr/>
        <a:lstStyle/>
        <a:p>
          <a:endParaRPr lang="es-MX"/>
        </a:p>
      </dgm:t>
    </dgm:pt>
    <dgm:pt modelId="{FD04A23A-8773-4CDB-9E8B-8710986326D5}">
      <dgm:prSet phldrT="[Texto]"/>
      <dgm:spPr/>
      <dgm:t>
        <a:bodyPr/>
        <a:lstStyle/>
        <a:p>
          <a:r>
            <a:rPr lang="es-MX">
              <a:latin typeface="Arial" pitchFamily="34" charset="0"/>
              <a:cs typeface="Arial" pitchFamily="34" charset="0"/>
            </a:rPr>
            <a:t>La etapa de Administración de Datos se caracteriza por cambios en el rol de las personas que reciben los resultados provenientes de los sistemas de información</a:t>
          </a:r>
        </a:p>
      </dgm:t>
    </dgm:pt>
    <dgm:pt modelId="{0A9A4A64-5901-4066-8F55-F426B7E426DD}" type="parTrans" cxnId="{98F2A538-F14C-49D7-847B-C112AEE649D5}">
      <dgm:prSet/>
      <dgm:spPr/>
      <dgm:t>
        <a:bodyPr/>
        <a:lstStyle/>
        <a:p>
          <a:endParaRPr lang="es-MX"/>
        </a:p>
      </dgm:t>
    </dgm:pt>
    <dgm:pt modelId="{2A8BC808-663B-40A8-8B7C-4FABFBE847A3}" type="sibTrans" cxnId="{98F2A538-F14C-49D7-847B-C112AEE649D5}">
      <dgm:prSet/>
      <dgm:spPr/>
      <dgm:t>
        <a:bodyPr/>
        <a:lstStyle/>
        <a:p>
          <a:endParaRPr lang="es-MX"/>
        </a:p>
      </dgm:t>
    </dgm:pt>
    <dgm:pt modelId="{00981B58-C945-4542-AF93-B8F62D1D117C}">
      <dgm:prSet phldrT="[Texto]"/>
      <dgm:spPr/>
      <dgm:t>
        <a:bodyPr/>
        <a:lstStyle/>
        <a:p>
          <a:r>
            <a:rPr lang="es-MX">
              <a:latin typeface="Arial" pitchFamily="34" charset="0"/>
              <a:cs typeface="Arial" pitchFamily="34" charset="0"/>
            </a:rPr>
            <a:t>La etapa de Integración constituye un importante avance al crecimiento más acelerado del área de sistemas</a:t>
          </a:r>
        </a:p>
      </dgm:t>
    </dgm:pt>
    <dgm:pt modelId="{10620C18-3E12-407A-9A03-A2C3B95E267D}" type="parTrans" cxnId="{A4A838DC-58B1-4C75-BC46-E894F509C892}">
      <dgm:prSet/>
      <dgm:spPr/>
      <dgm:t>
        <a:bodyPr/>
        <a:lstStyle/>
        <a:p>
          <a:endParaRPr lang="es-MX"/>
        </a:p>
      </dgm:t>
    </dgm:pt>
    <dgm:pt modelId="{CB6EEBB7-FC1A-4B90-A071-9C098DCE9ED4}" type="sibTrans" cxnId="{A4A838DC-58B1-4C75-BC46-E894F509C892}">
      <dgm:prSet/>
      <dgm:spPr/>
      <dgm:t>
        <a:bodyPr/>
        <a:lstStyle/>
        <a:p>
          <a:endParaRPr lang="es-MX"/>
        </a:p>
      </dgm:t>
    </dgm:pt>
    <dgm:pt modelId="{BBB1DE05-FD52-4475-BDCF-B9E3130C3404}">
      <dgm:prSet phldrT="[Texto]"/>
      <dgm:spPr/>
      <dgm:t>
        <a:bodyPr/>
        <a:lstStyle/>
        <a:p>
          <a:r>
            <a:rPr lang="es-MX">
              <a:latin typeface="Arial" pitchFamily="34" charset="0"/>
              <a:cs typeface="Arial" pitchFamily="34" charset="0"/>
            </a:rPr>
            <a:t>Etapa de control, revelan un excesivo desorden y gasto en la función de sistemas</a:t>
          </a:r>
        </a:p>
      </dgm:t>
    </dgm:pt>
    <dgm:pt modelId="{704158FE-01BB-4AAA-8006-4525508D539B}" type="parTrans" cxnId="{AEB0AAE8-CE6C-48EE-9D54-063DEE1AD9CD}">
      <dgm:prSet/>
      <dgm:spPr/>
      <dgm:t>
        <a:bodyPr/>
        <a:lstStyle/>
        <a:p>
          <a:endParaRPr lang="es-MX"/>
        </a:p>
      </dgm:t>
    </dgm:pt>
    <dgm:pt modelId="{903395D9-D92F-4ECF-AC37-118F7BFD5815}" type="sibTrans" cxnId="{AEB0AAE8-CE6C-48EE-9D54-063DEE1AD9CD}">
      <dgm:prSet/>
      <dgm:spPr/>
      <dgm:t>
        <a:bodyPr/>
        <a:lstStyle/>
        <a:p>
          <a:endParaRPr lang="es-MX"/>
        </a:p>
      </dgm:t>
    </dgm:pt>
    <dgm:pt modelId="{9D0F259E-4E1D-4D34-9E72-153762E90AEB}">
      <dgm:prSet phldrT="[Texto]"/>
      <dgm:spPr/>
      <dgm:t>
        <a:bodyPr/>
        <a:lstStyle/>
        <a:p>
          <a:r>
            <a:rPr lang="es-MX">
              <a:latin typeface="Arial" pitchFamily="34" charset="0"/>
              <a:cs typeface="Arial" pitchFamily="34" charset="0"/>
            </a:rPr>
            <a:t>Etapa de Inicio, representa para una empresa sus inicios en la aplicación de la informática</a:t>
          </a:r>
        </a:p>
      </dgm:t>
    </dgm:pt>
    <dgm:pt modelId="{3AE8743E-12E7-4D9A-B277-C27917A070FC}" type="parTrans" cxnId="{30CCA9AE-0AE7-4CAE-9077-07DB197D98B9}">
      <dgm:prSet/>
      <dgm:spPr/>
      <dgm:t>
        <a:bodyPr/>
        <a:lstStyle/>
        <a:p>
          <a:endParaRPr lang="es-MX"/>
        </a:p>
      </dgm:t>
    </dgm:pt>
    <dgm:pt modelId="{CB80FCB2-489A-426F-B671-EA7B4D64AB37}" type="sibTrans" cxnId="{30CCA9AE-0AE7-4CAE-9077-07DB197D98B9}">
      <dgm:prSet/>
      <dgm:spPr/>
      <dgm:t>
        <a:bodyPr/>
        <a:lstStyle/>
        <a:p>
          <a:endParaRPr lang="es-MX"/>
        </a:p>
      </dgm:t>
    </dgm:pt>
    <dgm:pt modelId="{C4A0BE68-9D1F-47C3-84C8-C60F0D9503E7}">
      <dgm:prSet phldrT="[Texto]"/>
      <dgm:spPr/>
      <dgm:t>
        <a:bodyPr/>
        <a:lstStyle/>
        <a:p>
          <a:r>
            <a:rPr lang="es-MX">
              <a:latin typeface="Arial" pitchFamily="34" charset="0"/>
              <a:cs typeface="Arial" pitchFamily="34" charset="0"/>
            </a:rPr>
            <a:t>Etapa de contagio, Desencadenamiento de un gran deseo de la mayoría de los departamentos o áreas del negocio de aplicar sistemas a gran escala</a:t>
          </a:r>
        </a:p>
      </dgm:t>
    </dgm:pt>
    <dgm:pt modelId="{190ABB3B-16EF-4A46-8134-5787CAB5CBED}" type="parTrans" cxnId="{B885F859-04FD-4300-A172-7C43493714DA}">
      <dgm:prSet/>
      <dgm:spPr/>
      <dgm:t>
        <a:bodyPr/>
        <a:lstStyle/>
        <a:p>
          <a:endParaRPr lang="es-MX"/>
        </a:p>
      </dgm:t>
    </dgm:pt>
    <dgm:pt modelId="{F0E7CA1F-0796-497D-80E0-F2A725FA9193}" type="sibTrans" cxnId="{B885F859-04FD-4300-A172-7C43493714DA}">
      <dgm:prSet/>
      <dgm:spPr/>
      <dgm:t>
        <a:bodyPr/>
        <a:lstStyle/>
        <a:p>
          <a:endParaRPr lang="es-MX"/>
        </a:p>
      </dgm:t>
    </dgm:pt>
    <dgm:pt modelId="{8590DE3A-7724-41BA-A780-7ADF0759C2A2}" type="pres">
      <dgm:prSet presAssocID="{A5E426A9-99E8-45FB-B279-7657E642B1DE}" presName="linear" presStyleCnt="0">
        <dgm:presLayoutVars>
          <dgm:animLvl val="lvl"/>
          <dgm:resizeHandles val="exact"/>
        </dgm:presLayoutVars>
      </dgm:prSet>
      <dgm:spPr/>
      <dgm:t>
        <a:bodyPr/>
        <a:lstStyle/>
        <a:p>
          <a:endParaRPr lang="es-MX"/>
        </a:p>
      </dgm:t>
    </dgm:pt>
    <dgm:pt modelId="{241DFF3A-8D3F-455B-989F-9FAEB4BA0B79}" type="pres">
      <dgm:prSet presAssocID="{C9FA94AF-4F5F-480E-9D8E-DB23C340D956}" presName="parentText" presStyleLbl="node1" presStyleIdx="0" presStyleCnt="6">
        <dgm:presLayoutVars>
          <dgm:chMax val="0"/>
          <dgm:bulletEnabled val="1"/>
        </dgm:presLayoutVars>
      </dgm:prSet>
      <dgm:spPr/>
      <dgm:t>
        <a:bodyPr/>
        <a:lstStyle/>
        <a:p>
          <a:endParaRPr lang="es-MX"/>
        </a:p>
      </dgm:t>
    </dgm:pt>
    <dgm:pt modelId="{E7DAC0A2-EA4C-45D2-B36B-E3D3E5C4A2DA}" type="pres">
      <dgm:prSet presAssocID="{9A53F580-CEFD-4AC2-A477-23B380B327AE}" presName="spacer" presStyleCnt="0"/>
      <dgm:spPr/>
    </dgm:pt>
    <dgm:pt modelId="{FD045FCF-4F82-4D20-B6CF-9174E689B6BA}" type="pres">
      <dgm:prSet presAssocID="{FD04A23A-8773-4CDB-9E8B-8710986326D5}" presName="parentText" presStyleLbl="node1" presStyleIdx="1" presStyleCnt="6">
        <dgm:presLayoutVars>
          <dgm:chMax val="0"/>
          <dgm:bulletEnabled val="1"/>
        </dgm:presLayoutVars>
      </dgm:prSet>
      <dgm:spPr/>
      <dgm:t>
        <a:bodyPr/>
        <a:lstStyle/>
        <a:p>
          <a:endParaRPr lang="es-MX"/>
        </a:p>
      </dgm:t>
    </dgm:pt>
    <dgm:pt modelId="{4D5392C2-1700-4AB7-8365-63504DAB41BE}" type="pres">
      <dgm:prSet presAssocID="{2A8BC808-663B-40A8-8B7C-4FABFBE847A3}" presName="spacer" presStyleCnt="0"/>
      <dgm:spPr/>
    </dgm:pt>
    <dgm:pt modelId="{4CD84952-8BDA-4272-AD4A-DA80718063C3}" type="pres">
      <dgm:prSet presAssocID="{00981B58-C945-4542-AF93-B8F62D1D117C}" presName="parentText" presStyleLbl="node1" presStyleIdx="2" presStyleCnt="6">
        <dgm:presLayoutVars>
          <dgm:chMax val="0"/>
          <dgm:bulletEnabled val="1"/>
        </dgm:presLayoutVars>
      </dgm:prSet>
      <dgm:spPr/>
      <dgm:t>
        <a:bodyPr/>
        <a:lstStyle/>
        <a:p>
          <a:endParaRPr lang="es-MX"/>
        </a:p>
      </dgm:t>
    </dgm:pt>
    <dgm:pt modelId="{D4C5B96A-FFA3-4FFC-AAE2-4512AA06B0A5}" type="pres">
      <dgm:prSet presAssocID="{CB6EEBB7-FC1A-4B90-A071-9C098DCE9ED4}" presName="spacer" presStyleCnt="0"/>
      <dgm:spPr/>
    </dgm:pt>
    <dgm:pt modelId="{7E8B3321-EFD3-495D-801A-5F2105846162}" type="pres">
      <dgm:prSet presAssocID="{BBB1DE05-FD52-4475-BDCF-B9E3130C3404}" presName="parentText" presStyleLbl="node1" presStyleIdx="3" presStyleCnt="6">
        <dgm:presLayoutVars>
          <dgm:chMax val="0"/>
          <dgm:bulletEnabled val="1"/>
        </dgm:presLayoutVars>
      </dgm:prSet>
      <dgm:spPr/>
      <dgm:t>
        <a:bodyPr/>
        <a:lstStyle/>
        <a:p>
          <a:endParaRPr lang="es-MX"/>
        </a:p>
      </dgm:t>
    </dgm:pt>
    <dgm:pt modelId="{3608689C-0E9A-4E22-8742-2C46D592C462}" type="pres">
      <dgm:prSet presAssocID="{903395D9-D92F-4ECF-AC37-118F7BFD5815}" presName="spacer" presStyleCnt="0"/>
      <dgm:spPr/>
    </dgm:pt>
    <dgm:pt modelId="{A607BD60-A432-4370-A844-800FEBC92151}" type="pres">
      <dgm:prSet presAssocID="{C4A0BE68-9D1F-47C3-84C8-C60F0D9503E7}" presName="parentText" presStyleLbl="node1" presStyleIdx="4" presStyleCnt="6">
        <dgm:presLayoutVars>
          <dgm:chMax val="0"/>
          <dgm:bulletEnabled val="1"/>
        </dgm:presLayoutVars>
      </dgm:prSet>
      <dgm:spPr/>
      <dgm:t>
        <a:bodyPr/>
        <a:lstStyle/>
        <a:p>
          <a:endParaRPr lang="es-MX"/>
        </a:p>
      </dgm:t>
    </dgm:pt>
    <dgm:pt modelId="{BF85C38F-42DB-41AF-A329-33D898D9711A}" type="pres">
      <dgm:prSet presAssocID="{F0E7CA1F-0796-497D-80E0-F2A725FA9193}" presName="spacer" presStyleCnt="0"/>
      <dgm:spPr/>
    </dgm:pt>
    <dgm:pt modelId="{D56A253F-DC27-4626-A063-157981C821ED}" type="pres">
      <dgm:prSet presAssocID="{9D0F259E-4E1D-4D34-9E72-153762E90AEB}" presName="parentText" presStyleLbl="node1" presStyleIdx="5" presStyleCnt="6">
        <dgm:presLayoutVars>
          <dgm:chMax val="0"/>
          <dgm:bulletEnabled val="1"/>
        </dgm:presLayoutVars>
      </dgm:prSet>
      <dgm:spPr/>
      <dgm:t>
        <a:bodyPr/>
        <a:lstStyle/>
        <a:p>
          <a:endParaRPr lang="es-MX"/>
        </a:p>
      </dgm:t>
    </dgm:pt>
  </dgm:ptLst>
  <dgm:cxnLst>
    <dgm:cxn modelId="{98F2A538-F14C-49D7-847B-C112AEE649D5}" srcId="{A5E426A9-99E8-45FB-B279-7657E642B1DE}" destId="{FD04A23A-8773-4CDB-9E8B-8710986326D5}" srcOrd="1" destOrd="0" parTransId="{0A9A4A64-5901-4066-8F55-F426B7E426DD}" sibTransId="{2A8BC808-663B-40A8-8B7C-4FABFBE847A3}"/>
    <dgm:cxn modelId="{A4A838DC-58B1-4C75-BC46-E894F509C892}" srcId="{A5E426A9-99E8-45FB-B279-7657E642B1DE}" destId="{00981B58-C945-4542-AF93-B8F62D1D117C}" srcOrd="2" destOrd="0" parTransId="{10620C18-3E12-407A-9A03-A2C3B95E267D}" sibTransId="{CB6EEBB7-FC1A-4B90-A071-9C098DCE9ED4}"/>
    <dgm:cxn modelId="{67647684-BF42-4CF8-B042-32C8FB44D74F}" type="presOf" srcId="{BBB1DE05-FD52-4475-BDCF-B9E3130C3404}" destId="{7E8B3321-EFD3-495D-801A-5F2105846162}" srcOrd="0" destOrd="0" presId="urn:microsoft.com/office/officeart/2005/8/layout/vList2"/>
    <dgm:cxn modelId="{B885F859-04FD-4300-A172-7C43493714DA}" srcId="{A5E426A9-99E8-45FB-B279-7657E642B1DE}" destId="{C4A0BE68-9D1F-47C3-84C8-C60F0D9503E7}" srcOrd="4" destOrd="0" parTransId="{190ABB3B-16EF-4A46-8134-5787CAB5CBED}" sibTransId="{F0E7CA1F-0796-497D-80E0-F2A725FA9193}"/>
    <dgm:cxn modelId="{28B160AD-A346-448E-AEA1-5062FDA10245}" type="presOf" srcId="{00981B58-C945-4542-AF93-B8F62D1D117C}" destId="{4CD84952-8BDA-4272-AD4A-DA80718063C3}" srcOrd="0" destOrd="0" presId="urn:microsoft.com/office/officeart/2005/8/layout/vList2"/>
    <dgm:cxn modelId="{AEB0AAE8-CE6C-48EE-9D54-063DEE1AD9CD}" srcId="{A5E426A9-99E8-45FB-B279-7657E642B1DE}" destId="{BBB1DE05-FD52-4475-BDCF-B9E3130C3404}" srcOrd="3" destOrd="0" parTransId="{704158FE-01BB-4AAA-8006-4525508D539B}" sibTransId="{903395D9-D92F-4ECF-AC37-118F7BFD5815}"/>
    <dgm:cxn modelId="{18B1389B-401E-4945-ADF0-7F06A4F1DB47}" srcId="{A5E426A9-99E8-45FB-B279-7657E642B1DE}" destId="{C9FA94AF-4F5F-480E-9D8E-DB23C340D956}" srcOrd="0" destOrd="0" parTransId="{CAED2E8C-8AD4-413D-B62C-93422A16B7B0}" sibTransId="{9A53F580-CEFD-4AC2-A477-23B380B327AE}"/>
    <dgm:cxn modelId="{332D5138-E824-4970-950D-DAA3834874B3}" type="presOf" srcId="{9D0F259E-4E1D-4D34-9E72-153762E90AEB}" destId="{D56A253F-DC27-4626-A063-157981C821ED}" srcOrd="0" destOrd="0" presId="urn:microsoft.com/office/officeart/2005/8/layout/vList2"/>
    <dgm:cxn modelId="{14823E32-4943-4441-A6EF-08D63B086035}" type="presOf" srcId="{FD04A23A-8773-4CDB-9E8B-8710986326D5}" destId="{FD045FCF-4F82-4D20-B6CF-9174E689B6BA}" srcOrd="0" destOrd="0" presId="urn:microsoft.com/office/officeart/2005/8/layout/vList2"/>
    <dgm:cxn modelId="{DB6DED5C-0985-4C1E-8FED-2E01E15EEA0C}" type="presOf" srcId="{C4A0BE68-9D1F-47C3-84C8-C60F0D9503E7}" destId="{A607BD60-A432-4370-A844-800FEBC92151}" srcOrd="0" destOrd="0" presId="urn:microsoft.com/office/officeart/2005/8/layout/vList2"/>
    <dgm:cxn modelId="{27BD6B46-F9DA-4D62-BA47-FF29FA2A9085}" type="presOf" srcId="{C9FA94AF-4F5F-480E-9D8E-DB23C340D956}" destId="{241DFF3A-8D3F-455B-989F-9FAEB4BA0B79}" srcOrd="0" destOrd="0" presId="urn:microsoft.com/office/officeart/2005/8/layout/vList2"/>
    <dgm:cxn modelId="{30CCA9AE-0AE7-4CAE-9077-07DB197D98B9}" srcId="{A5E426A9-99E8-45FB-B279-7657E642B1DE}" destId="{9D0F259E-4E1D-4D34-9E72-153762E90AEB}" srcOrd="5" destOrd="0" parTransId="{3AE8743E-12E7-4D9A-B277-C27917A070FC}" sibTransId="{CB80FCB2-489A-426F-B671-EA7B4D64AB37}"/>
    <dgm:cxn modelId="{DC6FC607-38BF-4F54-A848-0EEF60661EC9}" type="presOf" srcId="{A5E426A9-99E8-45FB-B279-7657E642B1DE}" destId="{8590DE3A-7724-41BA-A780-7ADF0759C2A2}" srcOrd="0" destOrd="0" presId="urn:microsoft.com/office/officeart/2005/8/layout/vList2"/>
    <dgm:cxn modelId="{CA085596-BC5A-471D-950A-C08A4D117ED1}" type="presParOf" srcId="{8590DE3A-7724-41BA-A780-7ADF0759C2A2}" destId="{241DFF3A-8D3F-455B-989F-9FAEB4BA0B79}" srcOrd="0" destOrd="0" presId="urn:microsoft.com/office/officeart/2005/8/layout/vList2"/>
    <dgm:cxn modelId="{E4ECDDDD-DDD5-48F3-A9CA-871DB58BA9CF}" type="presParOf" srcId="{8590DE3A-7724-41BA-A780-7ADF0759C2A2}" destId="{E7DAC0A2-EA4C-45D2-B36B-E3D3E5C4A2DA}" srcOrd="1" destOrd="0" presId="urn:microsoft.com/office/officeart/2005/8/layout/vList2"/>
    <dgm:cxn modelId="{1A76FC34-8781-44F2-8B38-125FFB2C38E1}" type="presParOf" srcId="{8590DE3A-7724-41BA-A780-7ADF0759C2A2}" destId="{FD045FCF-4F82-4D20-B6CF-9174E689B6BA}" srcOrd="2" destOrd="0" presId="urn:microsoft.com/office/officeart/2005/8/layout/vList2"/>
    <dgm:cxn modelId="{78CA2E7A-AF07-4EE0-83BC-3BF24745419E}" type="presParOf" srcId="{8590DE3A-7724-41BA-A780-7ADF0759C2A2}" destId="{4D5392C2-1700-4AB7-8365-63504DAB41BE}" srcOrd="3" destOrd="0" presId="urn:microsoft.com/office/officeart/2005/8/layout/vList2"/>
    <dgm:cxn modelId="{55315E5A-3315-493E-B943-8C666A86C831}" type="presParOf" srcId="{8590DE3A-7724-41BA-A780-7ADF0759C2A2}" destId="{4CD84952-8BDA-4272-AD4A-DA80718063C3}" srcOrd="4" destOrd="0" presId="urn:microsoft.com/office/officeart/2005/8/layout/vList2"/>
    <dgm:cxn modelId="{671228B8-372F-4A9C-B6E2-145368CB1FA7}" type="presParOf" srcId="{8590DE3A-7724-41BA-A780-7ADF0759C2A2}" destId="{D4C5B96A-FFA3-4FFC-AAE2-4512AA06B0A5}" srcOrd="5" destOrd="0" presId="urn:microsoft.com/office/officeart/2005/8/layout/vList2"/>
    <dgm:cxn modelId="{F4EC63B4-7CD4-461D-B047-A16E84B7B840}" type="presParOf" srcId="{8590DE3A-7724-41BA-A780-7ADF0759C2A2}" destId="{7E8B3321-EFD3-495D-801A-5F2105846162}" srcOrd="6" destOrd="0" presId="urn:microsoft.com/office/officeart/2005/8/layout/vList2"/>
    <dgm:cxn modelId="{67C3971C-DAE9-4E40-8C9B-D4386089C090}" type="presParOf" srcId="{8590DE3A-7724-41BA-A780-7ADF0759C2A2}" destId="{3608689C-0E9A-4E22-8742-2C46D592C462}" srcOrd="7" destOrd="0" presId="urn:microsoft.com/office/officeart/2005/8/layout/vList2"/>
    <dgm:cxn modelId="{28E4A922-67E7-426F-9DAE-FFDAC086648D}" type="presParOf" srcId="{8590DE3A-7724-41BA-A780-7ADF0759C2A2}" destId="{A607BD60-A432-4370-A844-800FEBC92151}" srcOrd="8" destOrd="0" presId="urn:microsoft.com/office/officeart/2005/8/layout/vList2"/>
    <dgm:cxn modelId="{8C47749B-2C9A-43D5-91B8-9FB42D95B511}" type="presParOf" srcId="{8590DE3A-7724-41BA-A780-7ADF0759C2A2}" destId="{BF85C38F-42DB-41AF-A329-33D898D9711A}" srcOrd="9" destOrd="0" presId="urn:microsoft.com/office/officeart/2005/8/layout/vList2"/>
    <dgm:cxn modelId="{B2DE41C5-2B2A-4515-9B53-401B794C21AA}" type="presParOf" srcId="{8590DE3A-7724-41BA-A780-7ADF0759C2A2}" destId="{D56A253F-DC27-4626-A063-157981C821ED}" srcOrd="1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3DD163-37F7-48A1-BDE0-43608AF1C970}" type="doc">
      <dgm:prSet loTypeId="urn:microsoft.com/office/officeart/2005/8/layout/process2" loCatId="process" qsTypeId="urn:microsoft.com/office/officeart/2005/8/quickstyle/3d3" qsCatId="3D" csTypeId="urn:microsoft.com/office/officeart/2005/8/colors/colorful1#4" csCatId="colorful" phldr="1"/>
      <dgm:spPr/>
      <dgm:t>
        <a:bodyPr/>
        <a:lstStyle/>
        <a:p>
          <a:endParaRPr lang="es-EC"/>
        </a:p>
      </dgm:t>
    </dgm:pt>
    <dgm:pt modelId="{07F46A37-5473-4C21-B2E2-1C96C3CBB808}">
      <dgm:prSet phldrT="[Texto]"/>
      <dgm:spPr/>
      <dgm:t>
        <a:bodyPr/>
        <a:lstStyle/>
        <a:p>
          <a:pPr algn="ctr"/>
          <a:r>
            <a:rPr lang="es-EC"/>
            <a:t>Fuentes de Información</a:t>
          </a:r>
        </a:p>
      </dgm:t>
    </dgm:pt>
    <dgm:pt modelId="{A4722D1F-5577-40DE-B469-4A834361C262}" type="parTrans" cxnId="{D40A79A2-FFE8-4D22-A960-7CD609562742}">
      <dgm:prSet/>
      <dgm:spPr/>
      <dgm:t>
        <a:bodyPr/>
        <a:lstStyle/>
        <a:p>
          <a:pPr algn="ctr"/>
          <a:endParaRPr lang="es-EC"/>
        </a:p>
      </dgm:t>
    </dgm:pt>
    <dgm:pt modelId="{A84C8940-C912-4862-B233-21207CB9F916}" type="sibTrans" cxnId="{D40A79A2-FFE8-4D22-A960-7CD609562742}">
      <dgm:prSet/>
      <dgm:spPr/>
      <dgm:t>
        <a:bodyPr/>
        <a:lstStyle/>
        <a:p>
          <a:pPr algn="ctr"/>
          <a:endParaRPr lang="es-EC"/>
        </a:p>
      </dgm:t>
    </dgm:pt>
    <dgm:pt modelId="{7F230531-A0BE-4B1B-9804-8C0E163F5F87}">
      <dgm:prSet phldrT="[Texto]"/>
      <dgm:spPr/>
      <dgm:t>
        <a:bodyPr/>
        <a:lstStyle/>
        <a:p>
          <a:pPr algn="ctr"/>
          <a:r>
            <a:rPr lang="es-EC"/>
            <a:t>Extracción Transformación y Carga ETL</a:t>
          </a:r>
        </a:p>
      </dgm:t>
    </dgm:pt>
    <dgm:pt modelId="{366978C2-CF34-4C20-B098-ED3A6AE21665}" type="parTrans" cxnId="{EBD1D509-B996-4BD8-BE13-016DF7F4B6D4}">
      <dgm:prSet/>
      <dgm:spPr/>
      <dgm:t>
        <a:bodyPr/>
        <a:lstStyle/>
        <a:p>
          <a:pPr algn="ctr"/>
          <a:endParaRPr lang="es-EC"/>
        </a:p>
      </dgm:t>
    </dgm:pt>
    <dgm:pt modelId="{CD9B7EF1-64F7-43ED-8DFD-B8AD9AF04B2C}" type="sibTrans" cxnId="{EBD1D509-B996-4BD8-BE13-016DF7F4B6D4}">
      <dgm:prSet/>
      <dgm:spPr/>
      <dgm:t>
        <a:bodyPr/>
        <a:lstStyle/>
        <a:p>
          <a:pPr algn="ctr"/>
          <a:endParaRPr lang="es-EC"/>
        </a:p>
      </dgm:t>
    </dgm:pt>
    <dgm:pt modelId="{2EB2AA91-F328-4684-8D05-51DC26AE0C47}">
      <dgm:prSet phldrT="[Texto]"/>
      <dgm:spPr/>
      <dgm:t>
        <a:bodyPr/>
        <a:lstStyle/>
        <a:p>
          <a:pPr algn="ctr"/>
          <a:r>
            <a:rPr lang="es-EC"/>
            <a:t>Proceso de Analisis</a:t>
          </a:r>
        </a:p>
      </dgm:t>
    </dgm:pt>
    <dgm:pt modelId="{90D26490-FBF3-447F-ACE6-306B3014067D}" type="parTrans" cxnId="{33BF2450-8E2B-4F06-954A-65D2A424D1E3}">
      <dgm:prSet/>
      <dgm:spPr/>
      <dgm:t>
        <a:bodyPr/>
        <a:lstStyle/>
        <a:p>
          <a:pPr algn="ctr"/>
          <a:endParaRPr lang="es-EC"/>
        </a:p>
      </dgm:t>
    </dgm:pt>
    <dgm:pt modelId="{9807993A-7843-49BF-8C3E-33D69C604F75}" type="sibTrans" cxnId="{33BF2450-8E2B-4F06-954A-65D2A424D1E3}">
      <dgm:prSet/>
      <dgm:spPr/>
      <dgm:t>
        <a:bodyPr/>
        <a:lstStyle/>
        <a:p>
          <a:pPr algn="ctr"/>
          <a:endParaRPr lang="es-EC"/>
        </a:p>
      </dgm:t>
    </dgm:pt>
    <dgm:pt modelId="{55A3515B-97AB-4419-9F34-E8E10A467E24}">
      <dgm:prSet phldrT="[Texto]"/>
      <dgm:spPr/>
      <dgm:t>
        <a:bodyPr/>
        <a:lstStyle/>
        <a:p>
          <a:pPr algn="ctr"/>
          <a:r>
            <a:rPr lang="es-EC"/>
            <a:t>Almacen de Datos</a:t>
          </a:r>
        </a:p>
      </dgm:t>
    </dgm:pt>
    <dgm:pt modelId="{E539F5CC-D2EC-4648-A0D3-0B7205CB47E4}" type="parTrans" cxnId="{CF984982-720F-4BAD-839B-34505FA11EE4}">
      <dgm:prSet/>
      <dgm:spPr/>
      <dgm:t>
        <a:bodyPr/>
        <a:lstStyle/>
        <a:p>
          <a:pPr algn="ctr"/>
          <a:endParaRPr lang="es-MX"/>
        </a:p>
      </dgm:t>
    </dgm:pt>
    <dgm:pt modelId="{F413F557-5B61-4A8C-A05A-6310A2446540}" type="sibTrans" cxnId="{CF984982-720F-4BAD-839B-34505FA11EE4}">
      <dgm:prSet/>
      <dgm:spPr/>
      <dgm:t>
        <a:bodyPr/>
        <a:lstStyle/>
        <a:p>
          <a:pPr algn="ctr"/>
          <a:endParaRPr lang="es-MX"/>
        </a:p>
      </dgm:t>
    </dgm:pt>
    <dgm:pt modelId="{300B4E68-FD09-4FB0-BBDF-F5BC3A122DE2}">
      <dgm:prSet phldrT="[Texto]"/>
      <dgm:spPr/>
      <dgm:t>
        <a:bodyPr/>
        <a:lstStyle/>
        <a:p>
          <a:pPr algn="ctr"/>
          <a:r>
            <a:rPr lang="es-EC"/>
            <a:t>Visualización</a:t>
          </a:r>
        </a:p>
      </dgm:t>
    </dgm:pt>
    <dgm:pt modelId="{3F48F828-92B4-40A6-8D59-BC07F7B786C2}" type="parTrans" cxnId="{1AD5FE68-3BD3-4005-8D6E-0DD73AD34C61}">
      <dgm:prSet/>
      <dgm:spPr/>
      <dgm:t>
        <a:bodyPr/>
        <a:lstStyle/>
        <a:p>
          <a:pPr algn="ctr"/>
          <a:endParaRPr lang="es-MX"/>
        </a:p>
      </dgm:t>
    </dgm:pt>
    <dgm:pt modelId="{8BFFA527-BD59-455F-85E5-63422BD0E027}" type="sibTrans" cxnId="{1AD5FE68-3BD3-4005-8D6E-0DD73AD34C61}">
      <dgm:prSet/>
      <dgm:spPr/>
      <dgm:t>
        <a:bodyPr/>
        <a:lstStyle/>
        <a:p>
          <a:pPr algn="ctr"/>
          <a:endParaRPr lang="es-MX"/>
        </a:p>
      </dgm:t>
    </dgm:pt>
    <dgm:pt modelId="{AD6E27DF-3231-41E7-B877-CB84BC7C8376}">
      <dgm:prSet phldrT="[Texto]"/>
      <dgm:spPr/>
      <dgm:t>
        <a:bodyPr/>
        <a:lstStyle/>
        <a:p>
          <a:pPr algn="ctr"/>
          <a:r>
            <a:rPr lang="es-EC"/>
            <a:t>Modelo de Datos</a:t>
          </a:r>
        </a:p>
      </dgm:t>
    </dgm:pt>
    <dgm:pt modelId="{552BB038-6AFC-4863-9D86-48D98D560D7B}" type="parTrans" cxnId="{6B903296-272E-4E86-BEAA-9E2398C025ED}">
      <dgm:prSet/>
      <dgm:spPr/>
      <dgm:t>
        <a:bodyPr/>
        <a:lstStyle/>
        <a:p>
          <a:endParaRPr lang="es-MX"/>
        </a:p>
      </dgm:t>
    </dgm:pt>
    <dgm:pt modelId="{40F1E4C1-8A81-4A1B-9A4F-74410DB5F1DB}" type="sibTrans" cxnId="{6B903296-272E-4E86-BEAA-9E2398C025ED}">
      <dgm:prSet/>
      <dgm:spPr/>
      <dgm:t>
        <a:bodyPr/>
        <a:lstStyle/>
        <a:p>
          <a:endParaRPr lang="es-MX"/>
        </a:p>
      </dgm:t>
    </dgm:pt>
    <dgm:pt modelId="{2F6FFDCA-CA67-4443-8027-B6EF2DE5A465}" type="pres">
      <dgm:prSet presAssocID="{083DD163-37F7-48A1-BDE0-43608AF1C970}" presName="linearFlow" presStyleCnt="0">
        <dgm:presLayoutVars>
          <dgm:resizeHandles val="exact"/>
        </dgm:presLayoutVars>
      </dgm:prSet>
      <dgm:spPr/>
      <dgm:t>
        <a:bodyPr/>
        <a:lstStyle/>
        <a:p>
          <a:endParaRPr lang="es-MX"/>
        </a:p>
      </dgm:t>
    </dgm:pt>
    <dgm:pt modelId="{9AD9FD11-6602-451E-B0E4-2A333035A23E}" type="pres">
      <dgm:prSet presAssocID="{AD6E27DF-3231-41E7-B877-CB84BC7C8376}" presName="node" presStyleLbl="node1" presStyleIdx="0" presStyleCnt="6">
        <dgm:presLayoutVars>
          <dgm:bulletEnabled val="1"/>
        </dgm:presLayoutVars>
      </dgm:prSet>
      <dgm:spPr/>
      <dgm:t>
        <a:bodyPr/>
        <a:lstStyle/>
        <a:p>
          <a:endParaRPr lang="es-MX"/>
        </a:p>
      </dgm:t>
    </dgm:pt>
    <dgm:pt modelId="{B15C2DC1-8EB6-4C68-9830-519436B0CF86}" type="pres">
      <dgm:prSet presAssocID="{40F1E4C1-8A81-4A1B-9A4F-74410DB5F1DB}" presName="sibTrans" presStyleLbl="sibTrans2D1" presStyleIdx="0" presStyleCnt="5"/>
      <dgm:spPr/>
      <dgm:t>
        <a:bodyPr/>
        <a:lstStyle/>
        <a:p>
          <a:endParaRPr lang="es-MX"/>
        </a:p>
      </dgm:t>
    </dgm:pt>
    <dgm:pt modelId="{95DE62EA-E6E4-4D44-BF8E-08A53E314732}" type="pres">
      <dgm:prSet presAssocID="{40F1E4C1-8A81-4A1B-9A4F-74410DB5F1DB}" presName="connectorText" presStyleLbl="sibTrans2D1" presStyleIdx="0" presStyleCnt="5"/>
      <dgm:spPr/>
      <dgm:t>
        <a:bodyPr/>
        <a:lstStyle/>
        <a:p>
          <a:endParaRPr lang="es-MX"/>
        </a:p>
      </dgm:t>
    </dgm:pt>
    <dgm:pt modelId="{4D54962B-CE54-48AC-8A9E-1491A0DA3EF1}" type="pres">
      <dgm:prSet presAssocID="{07F46A37-5473-4C21-B2E2-1C96C3CBB808}" presName="node" presStyleLbl="node1" presStyleIdx="1" presStyleCnt="6" custLinFactNeighborY="-3684">
        <dgm:presLayoutVars>
          <dgm:bulletEnabled val="1"/>
        </dgm:presLayoutVars>
      </dgm:prSet>
      <dgm:spPr/>
      <dgm:t>
        <a:bodyPr/>
        <a:lstStyle/>
        <a:p>
          <a:endParaRPr lang="es-MX"/>
        </a:p>
      </dgm:t>
    </dgm:pt>
    <dgm:pt modelId="{27BCEECA-2800-455D-97F5-C8DFE9CBB031}" type="pres">
      <dgm:prSet presAssocID="{A84C8940-C912-4862-B233-21207CB9F916}" presName="sibTrans" presStyleLbl="sibTrans2D1" presStyleIdx="1" presStyleCnt="5"/>
      <dgm:spPr/>
      <dgm:t>
        <a:bodyPr/>
        <a:lstStyle/>
        <a:p>
          <a:endParaRPr lang="es-MX"/>
        </a:p>
      </dgm:t>
    </dgm:pt>
    <dgm:pt modelId="{10967E13-BB15-4780-94AD-A81720AC971B}" type="pres">
      <dgm:prSet presAssocID="{A84C8940-C912-4862-B233-21207CB9F916}" presName="connectorText" presStyleLbl="sibTrans2D1" presStyleIdx="1" presStyleCnt="5"/>
      <dgm:spPr/>
      <dgm:t>
        <a:bodyPr/>
        <a:lstStyle/>
        <a:p>
          <a:endParaRPr lang="es-MX"/>
        </a:p>
      </dgm:t>
    </dgm:pt>
    <dgm:pt modelId="{CDABE8A3-BBFB-407A-B5E6-7857379D9FB0}" type="pres">
      <dgm:prSet presAssocID="{7F230531-A0BE-4B1B-9804-8C0E163F5F87}" presName="node" presStyleLbl="node1" presStyleIdx="2" presStyleCnt="6">
        <dgm:presLayoutVars>
          <dgm:bulletEnabled val="1"/>
        </dgm:presLayoutVars>
      </dgm:prSet>
      <dgm:spPr/>
      <dgm:t>
        <a:bodyPr/>
        <a:lstStyle/>
        <a:p>
          <a:endParaRPr lang="es-MX"/>
        </a:p>
      </dgm:t>
    </dgm:pt>
    <dgm:pt modelId="{0F86F22D-CF8D-4197-A7E9-C1C6D1D0148F}" type="pres">
      <dgm:prSet presAssocID="{CD9B7EF1-64F7-43ED-8DFD-B8AD9AF04B2C}" presName="sibTrans" presStyleLbl="sibTrans2D1" presStyleIdx="2" presStyleCnt="5"/>
      <dgm:spPr/>
      <dgm:t>
        <a:bodyPr/>
        <a:lstStyle/>
        <a:p>
          <a:endParaRPr lang="es-MX"/>
        </a:p>
      </dgm:t>
    </dgm:pt>
    <dgm:pt modelId="{298D95DB-61E0-4005-93DB-763E0F55C02C}" type="pres">
      <dgm:prSet presAssocID="{CD9B7EF1-64F7-43ED-8DFD-B8AD9AF04B2C}" presName="connectorText" presStyleLbl="sibTrans2D1" presStyleIdx="2" presStyleCnt="5"/>
      <dgm:spPr/>
      <dgm:t>
        <a:bodyPr/>
        <a:lstStyle/>
        <a:p>
          <a:endParaRPr lang="es-MX"/>
        </a:p>
      </dgm:t>
    </dgm:pt>
    <dgm:pt modelId="{3182A16B-6DA1-4149-9D87-313710105195}" type="pres">
      <dgm:prSet presAssocID="{55A3515B-97AB-4419-9F34-E8E10A467E24}" presName="node" presStyleLbl="node1" presStyleIdx="3" presStyleCnt="6">
        <dgm:presLayoutVars>
          <dgm:bulletEnabled val="1"/>
        </dgm:presLayoutVars>
      </dgm:prSet>
      <dgm:spPr/>
      <dgm:t>
        <a:bodyPr/>
        <a:lstStyle/>
        <a:p>
          <a:endParaRPr lang="es-MX"/>
        </a:p>
      </dgm:t>
    </dgm:pt>
    <dgm:pt modelId="{082ACBC7-3CCC-461A-B1BA-2EBB19AFBF76}" type="pres">
      <dgm:prSet presAssocID="{F413F557-5B61-4A8C-A05A-6310A2446540}" presName="sibTrans" presStyleLbl="sibTrans2D1" presStyleIdx="3" presStyleCnt="5"/>
      <dgm:spPr/>
      <dgm:t>
        <a:bodyPr/>
        <a:lstStyle/>
        <a:p>
          <a:endParaRPr lang="es-MX"/>
        </a:p>
      </dgm:t>
    </dgm:pt>
    <dgm:pt modelId="{F5FFDD28-498A-4180-B5A2-F4FC1EDD0426}" type="pres">
      <dgm:prSet presAssocID="{F413F557-5B61-4A8C-A05A-6310A2446540}" presName="connectorText" presStyleLbl="sibTrans2D1" presStyleIdx="3" presStyleCnt="5"/>
      <dgm:spPr/>
      <dgm:t>
        <a:bodyPr/>
        <a:lstStyle/>
        <a:p>
          <a:endParaRPr lang="es-MX"/>
        </a:p>
      </dgm:t>
    </dgm:pt>
    <dgm:pt modelId="{39B749E4-178B-452C-BCF0-9C0F24F6F9B0}" type="pres">
      <dgm:prSet presAssocID="{2EB2AA91-F328-4684-8D05-51DC26AE0C47}" presName="node" presStyleLbl="node1" presStyleIdx="4" presStyleCnt="6">
        <dgm:presLayoutVars>
          <dgm:bulletEnabled val="1"/>
        </dgm:presLayoutVars>
      </dgm:prSet>
      <dgm:spPr/>
      <dgm:t>
        <a:bodyPr/>
        <a:lstStyle/>
        <a:p>
          <a:endParaRPr lang="es-MX"/>
        </a:p>
      </dgm:t>
    </dgm:pt>
    <dgm:pt modelId="{DE4E2B9C-0893-4C5B-AF91-284CA64406D7}" type="pres">
      <dgm:prSet presAssocID="{9807993A-7843-49BF-8C3E-33D69C604F75}" presName="sibTrans" presStyleLbl="sibTrans2D1" presStyleIdx="4" presStyleCnt="5"/>
      <dgm:spPr/>
      <dgm:t>
        <a:bodyPr/>
        <a:lstStyle/>
        <a:p>
          <a:endParaRPr lang="es-MX"/>
        </a:p>
      </dgm:t>
    </dgm:pt>
    <dgm:pt modelId="{1F9153F5-7350-497A-97F4-762DBD6C5BC0}" type="pres">
      <dgm:prSet presAssocID="{9807993A-7843-49BF-8C3E-33D69C604F75}" presName="connectorText" presStyleLbl="sibTrans2D1" presStyleIdx="4" presStyleCnt="5"/>
      <dgm:spPr/>
      <dgm:t>
        <a:bodyPr/>
        <a:lstStyle/>
        <a:p>
          <a:endParaRPr lang="es-MX"/>
        </a:p>
      </dgm:t>
    </dgm:pt>
    <dgm:pt modelId="{23FCF053-1BC3-428D-A255-41319C4EE726}" type="pres">
      <dgm:prSet presAssocID="{300B4E68-FD09-4FB0-BBDF-F5BC3A122DE2}" presName="node" presStyleLbl="node1" presStyleIdx="5" presStyleCnt="6">
        <dgm:presLayoutVars>
          <dgm:bulletEnabled val="1"/>
        </dgm:presLayoutVars>
      </dgm:prSet>
      <dgm:spPr/>
      <dgm:t>
        <a:bodyPr/>
        <a:lstStyle/>
        <a:p>
          <a:endParaRPr lang="es-MX"/>
        </a:p>
      </dgm:t>
    </dgm:pt>
  </dgm:ptLst>
  <dgm:cxnLst>
    <dgm:cxn modelId="{F2EEB5A1-CA23-4130-B743-9D76951766D9}" type="presOf" srcId="{083DD163-37F7-48A1-BDE0-43608AF1C970}" destId="{2F6FFDCA-CA67-4443-8027-B6EF2DE5A465}" srcOrd="0" destOrd="0" presId="urn:microsoft.com/office/officeart/2005/8/layout/process2"/>
    <dgm:cxn modelId="{362BD862-373A-42B6-9723-88639584670C}" type="presOf" srcId="{40F1E4C1-8A81-4A1B-9A4F-74410DB5F1DB}" destId="{B15C2DC1-8EB6-4C68-9830-519436B0CF86}" srcOrd="0" destOrd="0" presId="urn:microsoft.com/office/officeart/2005/8/layout/process2"/>
    <dgm:cxn modelId="{1873B1F8-5086-41F9-B1DD-9F76E36063F9}" type="presOf" srcId="{07F46A37-5473-4C21-B2E2-1C96C3CBB808}" destId="{4D54962B-CE54-48AC-8A9E-1491A0DA3EF1}" srcOrd="0" destOrd="0" presId="urn:microsoft.com/office/officeart/2005/8/layout/process2"/>
    <dgm:cxn modelId="{A8E212A0-69E7-4FED-8925-02D636119C78}" type="presOf" srcId="{F413F557-5B61-4A8C-A05A-6310A2446540}" destId="{082ACBC7-3CCC-461A-B1BA-2EBB19AFBF76}" srcOrd="0" destOrd="0" presId="urn:microsoft.com/office/officeart/2005/8/layout/process2"/>
    <dgm:cxn modelId="{E7523087-EF8D-43F2-BA0B-1061C4344C24}" type="presOf" srcId="{CD9B7EF1-64F7-43ED-8DFD-B8AD9AF04B2C}" destId="{0F86F22D-CF8D-4197-A7E9-C1C6D1D0148F}" srcOrd="0" destOrd="0" presId="urn:microsoft.com/office/officeart/2005/8/layout/process2"/>
    <dgm:cxn modelId="{1AD5FE68-3BD3-4005-8D6E-0DD73AD34C61}" srcId="{083DD163-37F7-48A1-BDE0-43608AF1C970}" destId="{300B4E68-FD09-4FB0-BBDF-F5BC3A122DE2}" srcOrd="5" destOrd="0" parTransId="{3F48F828-92B4-40A6-8D59-BC07F7B786C2}" sibTransId="{8BFFA527-BD59-455F-85E5-63422BD0E027}"/>
    <dgm:cxn modelId="{F3A3A8EE-5026-451E-AAEE-EDF76340020F}" type="presOf" srcId="{9807993A-7843-49BF-8C3E-33D69C604F75}" destId="{DE4E2B9C-0893-4C5B-AF91-284CA64406D7}" srcOrd="0" destOrd="0" presId="urn:microsoft.com/office/officeart/2005/8/layout/process2"/>
    <dgm:cxn modelId="{1387F9F4-C1E8-468F-9E6D-F43CD64580EE}" type="presOf" srcId="{F413F557-5B61-4A8C-A05A-6310A2446540}" destId="{F5FFDD28-498A-4180-B5A2-F4FC1EDD0426}" srcOrd="1" destOrd="0" presId="urn:microsoft.com/office/officeart/2005/8/layout/process2"/>
    <dgm:cxn modelId="{CF984982-720F-4BAD-839B-34505FA11EE4}" srcId="{083DD163-37F7-48A1-BDE0-43608AF1C970}" destId="{55A3515B-97AB-4419-9F34-E8E10A467E24}" srcOrd="3" destOrd="0" parTransId="{E539F5CC-D2EC-4648-A0D3-0B7205CB47E4}" sibTransId="{F413F557-5B61-4A8C-A05A-6310A2446540}"/>
    <dgm:cxn modelId="{33BF2450-8E2B-4F06-954A-65D2A424D1E3}" srcId="{083DD163-37F7-48A1-BDE0-43608AF1C970}" destId="{2EB2AA91-F328-4684-8D05-51DC26AE0C47}" srcOrd="4" destOrd="0" parTransId="{90D26490-FBF3-447F-ACE6-306B3014067D}" sibTransId="{9807993A-7843-49BF-8C3E-33D69C604F75}"/>
    <dgm:cxn modelId="{CBF7CD4F-1451-402F-B1E7-19A51F60DB72}" type="presOf" srcId="{AD6E27DF-3231-41E7-B877-CB84BC7C8376}" destId="{9AD9FD11-6602-451E-B0E4-2A333035A23E}" srcOrd="0" destOrd="0" presId="urn:microsoft.com/office/officeart/2005/8/layout/process2"/>
    <dgm:cxn modelId="{D40A79A2-FFE8-4D22-A960-7CD609562742}" srcId="{083DD163-37F7-48A1-BDE0-43608AF1C970}" destId="{07F46A37-5473-4C21-B2E2-1C96C3CBB808}" srcOrd="1" destOrd="0" parTransId="{A4722D1F-5577-40DE-B469-4A834361C262}" sibTransId="{A84C8940-C912-4862-B233-21207CB9F916}"/>
    <dgm:cxn modelId="{65052DA5-DF47-4F11-AD20-BE67B8C2FD06}" type="presOf" srcId="{55A3515B-97AB-4419-9F34-E8E10A467E24}" destId="{3182A16B-6DA1-4149-9D87-313710105195}" srcOrd="0" destOrd="0" presId="urn:microsoft.com/office/officeart/2005/8/layout/process2"/>
    <dgm:cxn modelId="{820E2CF7-48D8-4C75-8F10-A5FB40FB762C}" type="presOf" srcId="{7F230531-A0BE-4B1B-9804-8C0E163F5F87}" destId="{CDABE8A3-BBFB-407A-B5E6-7857379D9FB0}" srcOrd="0" destOrd="0" presId="urn:microsoft.com/office/officeart/2005/8/layout/process2"/>
    <dgm:cxn modelId="{EBD1D509-B996-4BD8-BE13-016DF7F4B6D4}" srcId="{083DD163-37F7-48A1-BDE0-43608AF1C970}" destId="{7F230531-A0BE-4B1B-9804-8C0E163F5F87}" srcOrd="2" destOrd="0" parTransId="{366978C2-CF34-4C20-B098-ED3A6AE21665}" sibTransId="{CD9B7EF1-64F7-43ED-8DFD-B8AD9AF04B2C}"/>
    <dgm:cxn modelId="{9B91AA2A-0786-437E-B297-A13F4C74F97D}" type="presOf" srcId="{CD9B7EF1-64F7-43ED-8DFD-B8AD9AF04B2C}" destId="{298D95DB-61E0-4005-93DB-763E0F55C02C}" srcOrd="1" destOrd="0" presId="urn:microsoft.com/office/officeart/2005/8/layout/process2"/>
    <dgm:cxn modelId="{AC96C666-7FB5-4EA5-9FE4-E09C5C2BAAEF}" type="presOf" srcId="{40F1E4C1-8A81-4A1B-9A4F-74410DB5F1DB}" destId="{95DE62EA-E6E4-4D44-BF8E-08A53E314732}" srcOrd="1" destOrd="0" presId="urn:microsoft.com/office/officeart/2005/8/layout/process2"/>
    <dgm:cxn modelId="{A05B4F06-382C-4116-BA95-34AB04FBE9FF}" type="presOf" srcId="{300B4E68-FD09-4FB0-BBDF-F5BC3A122DE2}" destId="{23FCF053-1BC3-428D-A255-41319C4EE726}" srcOrd="0" destOrd="0" presId="urn:microsoft.com/office/officeart/2005/8/layout/process2"/>
    <dgm:cxn modelId="{6B903296-272E-4E86-BEAA-9E2398C025ED}" srcId="{083DD163-37F7-48A1-BDE0-43608AF1C970}" destId="{AD6E27DF-3231-41E7-B877-CB84BC7C8376}" srcOrd="0" destOrd="0" parTransId="{552BB038-6AFC-4863-9D86-48D98D560D7B}" sibTransId="{40F1E4C1-8A81-4A1B-9A4F-74410DB5F1DB}"/>
    <dgm:cxn modelId="{ADB90E1D-6C0F-4D9D-8917-35BF863D78BE}" type="presOf" srcId="{A84C8940-C912-4862-B233-21207CB9F916}" destId="{10967E13-BB15-4780-94AD-A81720AC971B}" srcOrd="1" destOrd="0" presId="urn:microsoft.com/office/officeart/2005/8/layout/process2"/>
    <dgm:cxn modelId="{9FF3F86D-43DE-4C77-AFB6-8989DC858C20}" type="presOf" srcId="{9807993A-7843-49BF-8C3E-33D69C604F75}" destId="{1F9153F5-7350-497A-97F4-762DBD6C5BC0}" srcOrd="1" destOrd="0" presId="urn:microsoft.com/office/officeart/2005/8/layout/process2"/>
    <dgm:cxn modelId="{DA87CD6B-5370-4213-B695-A7FCF7F41D7D}" type="presOf" srcId="{A84C8940-C912-4862-B233-21207CB9F916}" destId="{27BCEECA-2800-455D-97F5-C8DFE9CBB031}" srcOrd="0" destOrd="0" presId="urn:microsoft.com/office/officeart/2005/8/layout/process2"/>
    <dgm:cxn modelId="{291881F5-B00A-4642-8B61-18D98DEB4367}" type="presOf" srcId="{2EB2AA91-F328-4684-8D05-51DC26AE0C47}" destId="{39B749E4-178B-452C-BCF0-9C0F24F6F9B0}" srcOrd="0" destOrd="0" presId="urn:microsoft.com/office/officeart/2005/8/layout/process2"/>
    <dgm:cxn modelId="{EE6202A9-9F56-4E08-BFB3-245612615640}" type="presParOf" srcId="{2F6FFDCA-CA67-4443-8027-B6EF2DE5A465}" destId="{9AD9FD11-6602-451E-B0E4-2A333035A23E}" srcOrd="0" destOrd="0" presId="urn:microsoft.com/office/officeart/2005/8/layout/process2"/>
    <dgm:cxn modelId="{E42EBDDF-5BEF-4C0B-AD5B-68E2838B7935}" type="presParOf" srcId="{2F6FFDCA-CA67-4443-8027-B6EF2DE5A465}" destId="{B15C2DC1-8EB6-4C68-9830-519436B0CF86}" srcOrd="1" destOrd="0" presId="urn:microsoft.com/office/officeart/2005/8/layout/process2"/>
    <dgm:cxn modelId="{654918D5-3C96-4213-8E98-D741089BFEE3}" type="presParOf" srcId="{B15C2DC1-8EB6-4C68-9830-519436B0CF86}" destId="{95DE62EA-E6E4-4D44-BF8E-08A53E314732}" srcOrd="0" destOrd="0" presId="urn:microsoft.com/office/officeart/2005/8/layout/process2"/>
    <dgm:cxn modelId="{70067AD8-A627-48B8-862F-DB1D905BCBCC}" type="presParOf" srcId="{2F6FFDCA-CA67-4443-8027-B6EF2DE5A465}" destId="{4D54962B-CE54-48AC-8A9E-1491A0DA3EF1}" srcOrd="2" destOrd="0" presId="urn:microsoft.com/office/officeart/2005/8/layout/process2"/>
    <dgm:cxn modelId="{E414B390-DAD3-499C-9670-E1617553686A}" type="presParOf" srcId="{2F6FFDCA-CA67-4443-8027-B6EF2DE5A465}" destId="{27BCEECA-2800-455D-97F5-C8DFE9CBB031}" srcOrd="3" destOrd="0" presId="urn:microsoft.com/office/officeart/2005/8/layout/process2"/>
    <dgm:cxn modelId="{7BA35924-CF3D-42D4-9124-B202E355DC45}" type="presParOf" srcId="{27BCEECA-2800-455D-97F5-C8DFE9CBB031}" destId="{10967E13-BB15-4780-94AD-A81720AC971B}" srcOrd="0" destOrd="0" presId="urn:microsoft.com/office/officeart/2005/8/layout/process2"/>
    <dgm:cxn modelId="{BFC1BAA3-5E2A-4FDC-8669-38D5A839D7E4}" type="presParOf" srcId="{2F6FFDCA-CA67-4443-8027-B6EF2DE5A465}" destId="{CDABE8A3-BBFB-407A-B5E6-7857379D9FB0}" srcOrd="4" destOrd="0" presId="urn:microsoft.com/office/officeart/2005/8/layout/process2"/>
    <dgm:cxn modelId="{21B8D4C2-5EBB-4C4C-95BE-F405290DEBB1}" type="presParOf" srcId="{2F6FFDCA-CA67-4443-8027-B6EF2DE5A465}" destId="{0F86F22D-CF8D-4197-A7E9-C1C6D1D0148F}" srcOrd="5" destOrd="0" presId="urn:microsoft.com/office/officeart/2005/8/layout/process2"/>
    <dgm:cxn modelId="{38C6FFC9-E8A2-4D34-91D9-439C2DE64814}" type="presParOf" srcId="{0F86F22D-CF8D-4197-A7E9-C1C6D1D0148F}" destId="{298D95DB-61E0-4005-93DB-763E0F55C02C}" srcOrd="0" destOrd="0" presId="urn:microsoft.com/office/officeart/2005/8/layout/process2"/>
    <dgm:cxn modelId="{8B531509-F196-4936-8480-75AA57ABFF3A}" type="presParOf" srcId="{2F6FFDCA-CA67-4443-8027-B6EF2DE5A465}" destId="{3182A16B-6DA1-4149-9D87-313710105195}" srcOrd="6" destOrd="0" presId="urn:microsoft.com/office/officeart/2005/8/layout/process2"/>
    <dgm:cxn modelId="{9E2B0DE2-65CF-46EF-804D-5C892BED8BC1}" type="presParOf" srcId="{2F6FFDCA-CA67-4443-8027-B6EF2DE5A465}" destId="{082ACBC7-3CCC-461A-B1BA-2EBB19AFBF76}" srcOrd="7" destOrd="0" presId="urn:microsoft.com/office/officeart/2005/8/layout/process2"/>
    <dgm:cxn modelId="{2A2A3222-3A98-4089-9E8C-4A67927C2FB0}" type="presParOf" srcId="{082ACBC7-3CCC-461A-B1BA-2EBB19AFBF76}" destId="{F5FFDD28-498A-4180-B5A2-F4FC1EDD0426}" srcOrd="0" destOrd="0" presId="urn:microsoft.com/office/officeart/2005/8/layout/process2"/>
    <dgm:cxn modelId="{BBE6881B-DBB7-4309-AFFE-E36839FFD767}" type="presParOf" srcId="{2F6FFDCA-CA67-4443-8027-B6EF2DE5A465}" destId="{39B749E4-178B-452C-BCF0-9C0F24F6F9B0}" srcOrd="8" destOrd="0" presId="urn:microsoft.com/office/officeart/2005/8/layout/process2"/>
    <dgm:cxn modelId="{7DF26ADC-2008-4E08-B794-51D54515CE3C}" type="presParOf" srcId="{2F6FFDCA-CA67-4443-8027-B6EF2DE5A465}" destId="{DE4E2B9C-0893-4C5B-AF91-284CA64406D7}" srcOrd="9" destOrd="0" presId="urn:microsoft.com/office/officeart/2005/8/layout/process2"/>
    <dgm:cxn modelId="{C17215F4-15F2-4AB6-9988-D11AA4B8E49A}" type="presParOf" srcId="{DE4E2B9C-0893-4C5B-AF91-284CA64406D7}" destId="{1F9153F5-7350-497A-97F4-762DBD6C5BC0}" srcOrd="0" destOrd="0" presId="urn:microsoft.com/office/officeart/2005/8/layout/process2"/>
    <dgm:cxn modelId="{B27D6DF7-0013-4009-B0C5-14CF79637B57}" type="presParOf" srcId="{2F6FFDCA-CA67-4443-8027-B6EF2DE5A465}" destId="{23FCF053-1BC3-428D-A255-41319C4EE726}" srcOrd="10" destOrd="0" presId="urn:microsoft.com/office/officeart/2005/8/layout/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2869877-8383-44FE-8314-279157B1CD4A}" type="doc">
      <dgm:prSet loTypeId="urn:microsoft.com/office/officeart/2005/8/layout/hList7" loCatId="process" qsTypeId="urn:microsoft.com/office/officeart/2005/8/quickstyle/simple1" qsCatId="simple" csTypeId="urn:microsoft.com/office/officeart/2005/8/colors/accent1_2" csCatId="accent1" phldr="1"/>
      <dgm:spPr/>
    </dgm:pt>
    <dgm:pt modelId="{868CF28D-A468-4DCB-910A-B8A1C3D03696}">
      <dgm:prSet phldrT="[Texto]"/>
      <dgm:spPr/>
      <dgm:t>
        <a:bodyPr/>
        <a:lstStyle/>
        <a:p>
          <a:r>
            <a:rPr lang="es-MX"/>
            <a:t>Asesoria Y Facturación</a:t>
          </a:r>
        </a:p>
      </dgm:t>
    </dgm:pt>
    <dgm:pt modelId="{A5B970C3-72C5-4C13-ACBD-81199878D559}" type="parTrans" cxnId="{ACCA008F-B43D-4A2B-A226-F32A0E93B3B8}">
      <dgm:prSet/>
      <dgm:spPr/>
      <dgm:t>
        <a:bodyPr/>
        <a:lstStyle/>
        <a:p>
          <a:endParaRPr lang="es-MX"/>
        </a:p>
      </dgm:t>
    </dgm:pt>
    <dgm:pt modelId="{568715EF-3FD4-448E-870E-77DB64930D45}" type="sibTrans" cxnId="{ACCA008F-B43D-4A2B-A226-F32A0E93B3B8}">
      <dgm:prSet/>
      <dgm:spPr/>
      <dgm:t>
        <a:bodyPr/>
        <a:lstStyle/>
        <a:p>
          <a:endParaRPr lang="es-MX"/>
        </a:p>
      </dgm:t>
    </dgm:pt>
    <dgm:pt modelId="{A220190D-699D-4057-98E7-A95F5CF7B674}">
      <dgm:prSet phldrT="[Texto]"/>
      <dgm:spPr/>
      <dgm:t>
        <a:bodyPr/>
        <a:lstStyle/>
        <a:p>
          <a:r>
            <a:rPr lang="es-MX"/>
            <a:t>Registro Intermedio Factura</a:t>
          </a:r>
        </a:p>
      </dgm:t>
    </dgm:pt>
    <dgm:pt modelId="{9949F70B-EAB7-4DF0-94E3-910317F1DCC3}" type="parTrans" cxnId="{84DFF72D-1EE4-4980-8DB8-263028399656}">
      <dgm:prSet/>
      <dgm:spPr/>
      <dgm:t>
        <a:bodyPr/>
        <a:lstStyle/>
        <a:p>
          <a:endParaRPr lang="es-MX"/>
        </a:p>
      </dgm:t>
    </dgm:pt>
    <dgm:pt modelId="{57546572-0CF0-4C56-B89A-03954082AF05}" type="sibTrans" cxnId="{84DFF72D-1EE4-4980-8DB8-263028399656}">
      <dgm:prSet/>
      <dgm:spPr/>
      <dgm:t>
        <a:bodyPr/>
        <a:lstStyle/>
        <a:p>
          <a:endParaRPr lang="es-MX"/>
        </a:p>
      </dgm:t>
    </dgm:pt>
    <dgm:pt modelId="{69E404DA-47B7-4537-ABCF-C2955482E536}">
      <dgm:prSet phldrT="[Texto]"/>
      <dgm:spPr/>
      <dgm:t>
        <a:bodyPr/>
        <a:lstStyle/>
        <a:p>
          <a:r>
            <a:rPr lang="es-MX"/>
            <a:t>Alimentación Sistema Informatico central</a:t>
          </a:r>
        </a:p>
      </dgm:t>
    </dgm:pt>
    <dgm:pt modelId="{78608273-3904-4721-A29A-8A3FEF6C94B0}" type="parTrans" cxnId="{C23FE719-D455-4D6B-860D-AE3870966E8E}">
      <dgm:prSet/>
      <dgm:spPr/>
      <dgm:t>
        <a:bodyPr/>
        <a:lstStyle/>
        <a:p>
          <a:endParaRPr lang="es-MX"/>
        </a:p>
      </dgm:t>
    </dgm:pt>
    <dgm:pt modelId="{168D1C7B-8F8A-4494-AB58-80A72056F567}" type="sibTrans" cxnId="{C23FE719-D455-4D6B-860D-AE3870966E8E}">
      <dgm:prSet/>
      <dgm:spPr/>
      <dgm:t>
        <a:bodyPr/>
        <a:lstStyle/>
        <a:p>
          <a:endParaRPr lang="es-MX"/>
        </a:p>
      </dgm:t>
    </dgm:pt>
    <dgm:pt modelId="{F150A33C-A7E3-441D-9184-EAFB61A72E9C}" type="pres">
      <dgm:prSet presAssocID="{F2869877-8383-44FE-8314-279157B1CD4A}" presName="Name0" presStyleCnt="0">
        <dgm:presLayoutVars>
          <dgm:dir/>
          <dgm:resizeHandles val="exact"/>
        </dgm:presLayoutVars>
      </dgm:prSet>
      <dgm:spPr/>
    </dgm:pt>
    <dgm:pt modelId="{6600236D-79A8-4691-B49E-9A54D49828B2}" type="pres">
      <dgm:prSet presAssocID="{F2869877-8383-44FE-8314-279157B1CD4A}" presName="fgShape" presStyleLbl="fgShp" presStyleIdx="0" presStyleCnt="1" custLinFactNeighborY="-17858"/>
      <dgm:spPr/>
    </dgm:pt>
    <dgm:pt modelId="{3807A2CA-961B-4C9E-A569-2C733A1E9554}" type="pres">
      <dgm:prSet presAssocID="{F2869877-8383-44FE-8314-279157B1CD4A}" presName="linComp" presStyleCnt="0"/>
      <dgm:spPr/>
    </dgm:pt>
    <dgm:pt modelId="{89815AB0-22D2-4115-887F-E6B955AA1B8C}" type="pres">
      <dgm:prSet presAssocID="{868CF28D-A468-4DCB-910A-B8A1C3D03696}" presName="compNode" presStyleCnt="0"/>
      <dgm:spPr/>
    </dgm:pt>
    <dgm:pt modelId="{13737869-130B-40A5-AF26-F8BBB61B0570}" type="pres">
      <dgm:prSet presAssocID="{868CF28D-A468-4DCB-910A-B8A1C3D03696}" presName="bkgdShape" presStyleLbl="node1" presStyleIdx="0" presStyleCnt="3"/>
      <dgm:spPr/>
      <dgm:t>
        <a:bodyPr/>
        <a:lstStyle/>
        <a:p>
          <a:endParaRPr lang="es-MX"/>
        </a:p>
      </dgm:t>
    </dgm:pt>
    <dgm:pt modelId="{81A97FE5-CCEF-4013-9E1C-BC1E9A121606}" type="pres">
      <dgm:prSet presAssocID="{868CF28D-A468-4DCB-910A-B8A1C3D03696}" presName="nodeTx" presStyleLbl="node1" presStyleIdx="0" presStyleCnt="3">
        <dgm:presLayoutVars>
          <dgm:bulletEnabled val="1"/>
        </dgm:presLayoutVars>
      </dgm:prSet>
      <dgm:spPr/>
      <dgm:t>
        <a:bodyPr/>
        <a:lstStyle/>
        <a:p>
          <a:endParaRPr lang="es-MX"/>
        </a:p>
      </dgm:t>
    </dgm:pt>
    <dgm:pt modelId="{A56BE638-C684-4637-95A9-59781A5126F3}" type="pres">
      <dgm:prSet presAssocID="{868CF28D-A468-4DCB-910A-B8A1C3D03696}" presName="invisiNode" presStyleLbl="node1" presStyleIdx="0" presStyleCnt="3"/>
      <dgm:spPr/>
    </dgm:pt>
    <dgm:pt modelId="{74A931B7-9ECC-415C-A687-8A6E16AE1536}" type="pres">
      <dgm:prSet presAssocID="{868CF28D-A468-4DCB-910A-B8A1C3D03696}" presName="imagNode" presStyleLbl="fgImgPlace1" presStyleIdx="0" presStyleCnt="3"/>
      <dgm:spPr>
        <a:blipFill rotWithShape="0">
          <a:blip xmlns:r="http://schemas.openxmlformats.org/officeDocument/2006/relationships" r:embed="rId1"/>
          <a:stretch>
            <a:fillRect/>
          </a:stretch>
        </a:blipFill>
      </dgm:spPr>
    </dgm:pt>
    <dgm:pt modelId="{EC69AF66-DE49-4D57-8F6F-709D74349D68}" type="pres">
      <dgm:prSet presAssocID="{568715EF-3FD4-448E-870E-77DB64930D45}" presName="sibTrans" presStyleLbl="sibTrans2D1" presStyleIdx="0" presStyleCnt="0"/>
      <dgm:spPr/>
      <dgm:t>
        <a:bodyPr/>
        <a:lstStyle/>
        <a:p>
          <a:endParaRPr lang="es-MX"/>
        </a:p>
      </dgm:t>
    </dgm:pt>
    <dgm:pt modelId="{CF5DFE76-4C65-4C58-9131-B74A0819A74B}" type="pres">
      <dgm:prSet presAssocID="{A220190D-699D-4057-98E7-A95F5CF7B674}" presName="compNode" presStyleCnt="0"/>
      <dgm:spPr/>
    </dgm:pt>
    <dgm:pt modelId="{CF7FA405-FF0B-49C6-9610-70BF9646811A}" type="pres">
      <dgm:prSet presAssocID="{A220190D-699D-4057-98E7-A95F5CF7B674}" presName="bkgdShape" presStyleLbl="node1" presStyleIdx="1" presStyleCnt="3"/>
      <dgm:spPr/>
      <dgm:t>
        <a:bodyPr/>
        <a:lstStyle/>
        <a:p>
          <a:endParaRPr lang="es-MX"/>
        </a:p>
      </dgm:t>
    </dgm:pt>
    <dgm:pt modelId="{FBBDFCC4-41BF-4E32-BB58-7C3D94F41BC2}" type="pres">
      <dgm:prSet presAssocID="{A220190D-699D-4057-98E7-A95F5CF7B674}" presName="nodeTx" presStyleLbl="node1" presStyleIdx="1" presStyleCnt="3">
        <dgm:presLayoutVars>
          <dgm:bulletEnabled val="1"/>
        </dgm:presLayoutVars>
      </dgm:prSet>
      <dgm:spPr/>
      <dgm:t>
        <a:bodyPr/>
        <a:lstStyle/>
        <a:p>
          <a:endParaRPr lang="es-MX"/>
        </a:p>
      </dgm:t>
    </dgm:pt>
    <dgm:pt modelId="{4AC5C5E0-C6BE-49C6-B48C-66AC406E2FE1}" type="pres">
      <dgm:prSet presAssocID="{A220190D-699D-4057-98E7-A95F5CF7B674}" presName="invisiNode" presStyleLbl="node1" presStyleIdx="1" presStyleCnt="3"/>
      <dgm:spPr/>
    </dgm:pt>
    <dgm:pt modelId="{9CC1279E-9EE2-41D5-B234-90E76F4CC20F}" type="pres">
      <dgm:prSet presAssocID="{A220190D-699D-4057-98E7-A95F5CF7B674}" presName="imagNode" presStyleLbl="fgImgPlace1" presStyleIdx="1" presStyleCnt="3"/>
      <dgm:spPr>
        <a:blipFill rotWithShape="0">
          <a:blip xmlns:r="http://schemas.openxmlformats.org/officeDocument/2006/relationships" r:embed="rId2"/>
          <a:stretch>
            <a:fillRect/>
          </a:stretch>
        </a:blipFill>
      </dgm:spPr>
    </dgm:pt>
    <dgm:pt modelId="{9B4EBF9A-ADC0-417A-8C7E-06E975072396}" type="pres">
      <dgm:prSet presAssocID="{57546572-0CF0-4C56-B89A-03954082AF05}" presName="sibTrans" presStyleLbl="sibTrans2D1" presStyleIdx="0" presStyleCnt="0"/>
      <dgm:spPr/>
      <dgm:t>
        <a:bodyPr/>
        <a:lstStyle/>
        <a:p>
          <a:endParaRPr lang="es-MX"/>
        </a:p>
      </dgm:t>
    </dgm:pt>
    <dgm:pt modelId="{3DDC9224-EFCD-4463-B3B5-5E7A4A7DEBC2}" type="pres">
      <dgm:prSet presAssocID="{69E404DA-47B7-4537-ABCF-C2955482E536}" presName="compNode" presStyleCnt="0"/>
      <dgm:spPr/>
    </dgm:pt>
    <dgm:pt modelId="{FDD68076-665D-4F98-B669-E26EBD620DBC}" type="pres">
      <dgm:prSet presAssocID="{69E404DA-47B7-4537-ABCF-C2955482E536}" presName="bkgdShape" presStyleLbl="node1" presStyleIdx="2" presStyleCnt="3"/>
      <dgm:spPr/>
      <dgm:t>
        <a:bodyPr/>
        <a:lstStyle/>
        <a:p>
          <a:endParaRPr lang="es-MX"/>
        </a:p>
      </dgm:t>
    </dgm:pt>
    <dgm:pt modelId="{A1FC5BFE-6B0B-4E48-A354-B93AB04FD953}" type="pres">
      <dgm:prSet presAssocID="{69E404DA-47B7-4537-ABCF-C2955482E536}" presName="nodeTx" presStyleLbl="node1" presStyleIdx="2" presStyleCnt="3">
        <dgm:presLayoutVars>
          <dgm:bulletEnabled val="1"/>
        </dgm:presLayoutVars>
      </dgm:prSet>
      <dgm:spPr/>
      <dgm:t>
        <a:bodyPr/>
        <a:lstStyle/>
        <a:p>
          <a:endParaRPr lang="es-MX"/>
        </a:p>
      </dgm:t>
    </dgm:pt>
    <dgm:pt modelId="{35CDE79B-C8C2-44B1-812D-22599B4ED1B8}" type="pres">
      <dgm:prSet presAssocID="{69E404DA-47B7-4537-ABCF-C2955482E536}" presName="invisiNode" presStyleLbl="node1" presStyleIdx="2" presStyleCnt="3"/>
      <dgm:spPr/>
    </dgm:pt>
    <dgm:pt modelId="{602D33F5-B0B8-427F-900A-BC6E9B6A988C}" type="pres">
      <dgm:prSet presAssocID="{69E404DA-47B7-4537-ABCF-C2955482E536}" presName="imagNode" presStyleLbl="fgImgPlace1" presStyleIdx="2" presStyleCnt="3"/>
      <dgm:spPr>
        <a:blipFill rotWithShape="0">
          <a:blip xmlns:r="http://schemas.openxmlformats.org/officeDocument/2006/relationships" r:embed="rId3"/>
          <a:stretch>
            <a:fillRect/>
          </a:stretch>
        </a:blipFill>
      </dgm:spPr>
    </dgm:pt>
  </dgm:ptLst>
  <dgm:cxnLst>
    <dgm:cxn modelId="{2F7C131A-EEA1-495D-A890-627482372082}" type="presOf" srcId="{57546572-0CF0-4C56-B89A-03954082AF05}" destId="{9B4EBF9A-ADC0-417A-8C7E-06E975072396}" srcOrd="0" destOrd="0" presId="urn:microsoft.com/office/officeart/2005/8/layout/hList7"/>
    <dgm:cxn modelId="{5D07328F-6A2E-4591-92D6-5E531E19E556}" type="presOf" srcId="{69E404DA-47B7-4537-ABCF-C2955482E536}" destId="{FDD68076-665D-4F98-B669-E26EBD620DBC}" srcOrd="0" destOrd="0" presId="urn:microsoft.com/office/officeart/2005/8/layout/hList7"/>
    <dgm:cxn modelId="{AFAE504F-2921-47DA-91DC-3FBF81D6D8F3}" type="presOf" srcId="{568715EF-3FD4-448E-870E-77DB64930D45}" destId="{EC69AF66-DE49-4D57-8F6F-709D74349D68}" srcOrd="0" destOrd="0" presId="urn:microsoft.com/office/officeart/2005/8/layout/hList7"/>
    <dgm:cxn modelId="{F59F63BC-87FD-47FA-BB7F-043003A73C7A}" type="presOf" srcId="{F2869877-8383-44FE-8314-279157B1CD4A}" destId="{F150A33C-A7E3-441D-9184-EAFB61A72E9C}" srcOrd="0" destOrd="0" presId="urn:microsoft.com/office/officeart/2005/8/layout/hList7"/>
    <dgm:cxn modelId="{ACCA008F-B43D-4A2B-A226-F32A0E93B3B8}" srcId="{F2869877-8383-44FE-8314-279157B1CD4A}" destId="{868CF28D-A468-4DCB-910A-B8A1C3D03696}" srcOrd="0" destOrd="0" parTransId="{A5B970C3-72C5-4C13-ACBD-81199878D559}" sibTransId="{568715EF-3FD4-448E-870E-77DB64930D45}"/>
    <dgm:cxn modelId="{C23FE719-D455-4D6B-860D-AE3870966E8E}" srcId="{F2869877-8383-44FE-8314-279157B1CD4A}" destId="{69E404DA-47B7-4537-ABCF-C2955482E536}" srcOrd="2" destOrd="0" parTransId="{78608273-3904-4721-A29A-8A3FEF6C94B0}" sibTransId="{168D1C7B-8F8A-4494-AB58-80A72056F567}"/>
    <dgm:cxn modelId="{1986E310-6FDC-49AE-AC9D-36070152AEE8}" type="presOf" srcId="{A220190D-699D-4057-98E7-A95F5CF7B674}" destId="{CF7FA405-FF0B-49C6-9610-70BF9646811A}" srcOrd="0" destOrd="0" presId="urn:microsoft.com/office/officeart/2005/8/layout/hList7"/>
    <dgm:cxn modelId="{B9E8EFF7-4978-4AD6-8C2A-2FF06C8DED02}" type="presOf" srcId="{868CF28D-A468-4DCB-910A-B8A1C3D03696}" destId="{13737869-130B-40A5-AF26-F8BBB61B0570}" srcOrd="0" destOrd="0" presId="urn:microsoft.com/office/officeart/2005/8/layout/hList7"/>
    <dgm:cxn modelId="{1EDC0714-619E-446D-8EEC-A8A198C5CCB3}" type="presOf" srcId="{868CF28D-A468-4DCB-910A-B8A1C3D03696}" destId="{81A97FE5-CCEF-4013-9E1C-BC1E9A121606}" srcOrd="1" destOrd="0" presId="urn:microsoft.com/office/officeart/2005/8/layout/hList7"/>
    <dgm:cxn modelId="{EC5C4F24-F3F8-4E00-9C4E-C4234787FCC1}" type="presOf" srcId="{A220190D-699D-4057-98E7-A95F5CF7B674}" destId="{FBBDFCC4-41BF-4E32-BB58-7C3D94F41BC2}" srcOrd="1" destOrd="0" presId="urn:microsoft.com/office/officeart/2005/8/layout/hList7"/>
    <dgm:cxn modelId="{84DFF72D-1EE4-4980-8DB8-263028399656}" srcId="{F2869877-8383-44FE-8314-279157B1CD4A}" destId="{A220190D-699D-4057-98E7-A95F5CF7B674}" srcOrd="1" destOrd="0" parTransId="{9949F70B-EAB7-4DF0-94E3-910317F1DCC3}" sibTransId="{57546572-0CF0-4C56-B89A-03954082AF05}"/>
    <dgm:cxn modelId="{E3059196-8552-4F8A-81CC-1C5ABB7E6990}" type="presOf" srcId="{69E404DA-47B7-4537-ABCF-C2955482E536}" destId="{A1FC5BFE-6B0B-4E48-A354-B93AB04FD953}" srcOrd="1" destOrd="0" presId="urn:microsoft.com/office/officeart/2005/8/layout/hList7"/>
    <dgm:cxn modelId="{257162E7-4CEA-4763-81F9-5E93D74D26F3}" type="presParOf" srcId="{F150A33C-A7E3-441D-9184-EAFB61A72E9C}" destId="{6600236D-79A8-4691-B49E-9A54D49828B2}" srcOrd="0" destOrd="0" presId="urn:microsoft.com/office/officeart/2005/8/layout/hList7"/>
    <dgm:cxn modelId="{BC88A6E4-9689-4442-8034-288455AA6EC6}" type="presParOf" srcId="{F150A33C-A7E3-441D-9184-EAFB61A72E9C}" destId="{3807A2CA-961B-4C9E-A569-2C733A1E9554}" srcOrd="1" destOrd="0" presId="urn:microsoft.com/office/officeart/2005/8/layout/hList7"/>
    <dgm:cxn modelId="{6265F6E5-F738-4064-9FE9-293B213C12EF}" type="presParOf" srcId="{3807A2CA-961B-4C9E-A569-2C733A1E9554}" destId="{89815AB0-22D2-4115-887F-E6B955AA1B8C}" srcOrd="0" destOrd="0" presId="urn:microsoft.com/office/officeart/2005/8/layout/hList7"/>
    <dgm:cxn modelId="{8B775050-CAEC-43CB-B3EA-CA1379CEF839}" type="presParOf" srcId="{89815AB0-22D2-4115-887F-E6B955AA1B8C}" destId="{13737869-130B-40A5-AF26-F8BBB61B0570}" srcOrd="0" destOrd="0" presId="urn:microsoft.com/office/officeart/2005/8/layout/hList7"/>
    <dgm:cxn modelId="{3B56F59E-19D9-4454-8D02-84F0775B2683}" type="presParOf" srcId="{89815AB0-22D2-4115-887F-E6B955AA1B8C}" destId="{81A97FE5-CCEF-4013-9E1C-BC1E9A121606}" srcOrd="1" destOrd="0" presId="urn:microsoft.com/office/officeart/2005/8/layout/hList7"/>
    <dgm:cxn modelId="{6AD64B09-53E9-480D-9EAE-37B638A34A05}" type="presParOf" srcId="{89815AB0-22D2-4115-887F-E6B955AA1B8C}" destId="{A56BE638-C684-4637-95A9-59781A5126F3}" srcOrd="2" destOrd="0" presId="urn:microsoft.com/office/officeart/2005/8/layout/hList7"/>
    <dgm:cxn modelId="{6355F34E-94FA-4F7F-A261-803B8ACC37B4}" type="presParOf" srcId="{89815AB0-22D2-4115-887F-E6B955AA1B8C}" destId="{74A931B7-9ECC-415C-A687-8A6E16AE1536}" srcOrd="3" destOrd="0" presId="urn:microsoft.com/office/officeart/2005/8/layout/hList7"/>
    <dgm:cxn modelId="{2CE4CDB1-D250-41DA-B55B-A381A4E23952}" type="presParOf" srcId="{3807A2CA-961B-4C9E-A569-2C733A1E9554}" destId="{EC69AF66-DE49-4D57-8F6F-709D74349D68}" srcOrd="1" destOrd="0" presId="urn:microsoft.com/office/officeart/2005/8/layout/hList7"/>
    <dgm:cxn modelId="{C584AC49-AC65-457B-BEE3-04BECDE583BF}" type="presParOf" srcId="{3807A2CA-961B-4C9E-A569-2C733A1E9554}" destId="{CF5DFE76-4C65-4C58-9131-B74A0819A74B}" srcOrd="2" destOrd="0" presId="urn:microsoft.com/office/officeart/2005/8/layout/hList7"/>
    <dgm:cxn modelId="{CB794EA6-6BD8-4382-9269-EA574A001C9B}" type="presParOf" srcId="{CF5DFE76-4C65-4C58-9131-B74A0819A74B}" destId="{CF7FA405-FF0B-49C6-9610-70BF9646811A}" srcOrd="0" destOrd="0" presId="urn:microsoft.com/office/officeart/2005/8/layout/hList7"/>
    <dgm:cxn modelId="{0E0222D1-E844-4BB5-87F8-0BD766E86F8D}" type="presParOf" srcId="{CF5DFE76-4C65-4C58-9131-B74A0819A74B}" destId="{FBBDFCC4-41BF-4E32-BB58-7C3D94F41BC2}" srcOrd="1" destOrd="0" presId="urn:microsoft.com/office/officeart/2005/8/layout/hList7"/>
    <dgm:cxn modelId="{EA476B3E-0E1F-408D-9F19-F00EEA6DB715}" type="presParOf" srcId="{CF5DFE76-4C65-4C58-9131-B74A0819A74B}" destId="{4AC5C5E0-C6BE-49C6-B48C-66AC406E2FE1}" srcOrd="2" destOrd="0" presId="urn:microsoft.com/office/officeart/2005/8/layout/hList7"/>
    <dgm:cxn modelId="{EB33B5A1-CF05-47E9-B9A8-688F50DE97FC}" type="presParOf" srcId="{CF5DFE76-4C65-4C58-9131-B74A0819A74B}" destId="{9CC1279E-9EE2-41D5-B234-90E76F4CC20F}" srcOrd="3" destOrd="0" presId="urn:microsoft.com/office/officeart/2005/8/layout/hList7"/>
    <dgm:cxn modelId="{B9387C70-C8DE-4AFB-92FD-5B2CC1E18A78}" type="presParOf" srcId="{3807A2CA-961B-4C9E-A569-2C733A1E9554}" destId="{9B4EBF9A-ADC0-417A-8C7E-06E975072396}" srcOrd="3" destOrd="0" presId="urn:microsoft.com/office/officeart/2005/8/layout/hList7"/>
    <dgm:cxn modelId="{BBA7CBB2-1AB3-4FFA-B316-CC0914CFEF30}" type="presParOf" srcId="{3807A2CA-961B-4C9E-A569-2C733A1E9554}" destId="{3DDC9224-EFCD-4463-B3B5-5E7A4A7DEBC2}" srcOrd="4" destOrd="0" presId="urn:microsoft.com/office/officeart/2005/8/layout/hList7"/>
    <dgm:cxn modelId="{872CB128-7155-4EA6-96F3-1B1EB4A8B461}" type="presParOf" srcId="{3DDC9224-EFCD-4463-B3B5-5E7A4A7DEBC2}" destId="{FDD68076-665D-4F98-B669-E26EBD620DBC}" srcOrd="0" destOrd="0" presId="urn:microsoft.com/office/officeart/2005/8/layout/hList7"/>
    <dgm:cxn modelId="{798DA31D-C8F0-45C9-8CB6-7886830DB5BE}" type="presParOf" srcId="{3DDC9224-EFCD-4463-B3B5-5E7A4A7DEBC2}" destId="{A1FC5BFE-6B0B-4E48-A354-B93AB04FD953}" srcOrd="1" destOrd="0" presId="urn:microsoft.com/office/officeart/2005/8/layout/hList7"/>
    <dgm:cxn modelId="{ED6BFC1B-BEB7-4D9C-A442-9CD455C7583A}" type="presParOf" srcId="{3DDC9224-EFCD-4463-B3B5-5E7A4A7DEBC2}" destId="{35CDE79B-C8C2-44B1-812D-22599B4ED1B8}" srcOrd="2" destOrd="0" presId="urn:microsoft.com/office/officeart/2005/8/layout/hList7"/>
    <dgm:cxn modelId="{3173ADB7-40A2-4CFC-83A4-78AC1B38F8B1}" type="presParOf" srcId="{3DDC9224-EFCD-4463-B3B5-5E7A4A7DEBC2}" destId="{602D33F5-B0B8-427F-900A-BC6E9B6A988C}" srcOrd="3" destOrd="0" presId="urn:microsoft.com/office/officeart/2005/8/layout/hList7"/>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41DFF3A-8D3F-455B-989F-9FAEB4BA0B79}">
      <dsp:nvSpPr>
        <dsp:cNvPr id="0" name=""/>
        <dsp:cNvSpPr/>
      </dsp:nvSpPr>
      <dsp:spPr>
        <a:xfrm>
          <a:off x="0" y="42436"/>
          <a:ext cx="6631631" cy="63179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MX" sz="1200" kern="1200">
              <a:latin typeface="Arial" pitchFamily="34" charset="0"/>
              <a:cs typeface="Arial" pitchFamily="34" charset="0"/>
            </a:rPr>
            <a:t>Etapa de Madurez  la empresa tiene una avanzada cultura en informática y sistemas, por tal motivo, se caracteriza por el amplio aprovechamiento de los sistemas y la tecnología para sus fines operacionales y de estrategia</a:t>
          </a:r>
        </a:p>
      </dsp:txBody>
      <dsp:txXfrm>
        <a:off x="0" y="42436"/>
        <a:ext cx="6631631" cy="631799"/>
      </dsp:txXfrm>
    </dsp:sp>
    <dsp:sp modelId="{FD045FCF-4F82-4D20-B6CF-9174E689B6BA}">
      <dsp:nvSpPr>
        <dsp:cNvPr id="0" name=""/>
        <dsp:cNvSpPr/>
      </dsp:nvSpPr>
      <dsp:spPr>
        <a:xfrm>
          <a:off x="0" y="708796"/>
          <a:ext cx="6631631" cy="631799"/>
        </a:xfrm>
        <a:prstGeom prst="roundRect">
          <a:avLst/>
        </a:prstGeom>
        <a:solidFill>
          <a:schemeClr val="accent3">
            <a:hueOff val="-1898305"/>
            <a:satOff val="-1247"/>
            <a:lumOff val="-243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MX" sz="1200" kern="1200">
              <a:latin typeface="Arial" pitchFamily="34" charset="0"/>
              <a:cs typeface="Arial" pitchFamily="34" charset="0"/>
            </a:rPr>
            <a:t>La etapa de Administración de Datos se caracteriza por cambios en el rol de las personas que reciben los resultados provenientes de los sistemas de información</a:t>
          </a:r>
        </a:p>
      </dsp:txBody>
      <dsp:txXfrm>
        <a:off x="0" y="708796"/>
        <a:ext cx="6631631" cy="631799"/>
      </dsp:txXfrm>
    </dsp:sp>
    <dsp:sp modelId="{4CD84952-8BDA-4272-AD4A-DA80718063C3}">
      <dsp:nvSpPr>
        <dsp:cNvPr id="0" name=""/>
        <dsp:cNvSpPr/>
      </dsp:nvSpPr>
      <dsp:spPr>
        <a:xfrm>
          <a:off x="0" y="1375156"/>
          <a:ext cx="6631631" cy="631799"/>
        </a:xfrm>
        <a:prstGeom prst="roundRect">
          <a:avLst/>
        </a:prstGeom>
        <a:solidFill>
          <a:schemeClr val="accent3">
            <a:hueOff val="-3796610"/>
            <a:satOff val="-2494"/>
            <a:lumOff val="-4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MX" sz="1200" kern="1200">
              <a:latin typeface="Arial" pitchFamily="34" charset="0"/>
              <a:cs typeface="Arial" pitchFamily="34" charset="0"/>
            </a:rPr>
            <a:t>La etapa de Integración constituye un importante avance al crecimiento más acelerado del área de sistemas</a:t>
          </a:r>
        </a:p>
      </dsp:txBody>
      <dsp:txXfrm>
        <a:off x="0" y="1375156"/>
        <a:ext cx="6631631" cy="631799"/>
      </dsp:txXfrm>
    </dsp:sp>
    <dsp:sp modelId="{7E8B3321-EFD3-495D-801A-5F2105846162}">
      <dsp:nvSpPr>
        <dsp:cNvPr id="0" name=""/>
        <dsp:cNvSpPr/>
      </dsp:nvSpPr>
      <dsp:spPr>
        <a:xfrm>
          <a:off x="0" y="2041516"/>
          <a:ext cx="6631631" cy="631799"/>
        </a:xfrm>
        <a:prstGeom prst="roundRect">
          <a:avLst/>
        </a:prstGeom>
        <a:solidFill>
          <a:schemeClr val="accent3">
            <a:hueOff val="-5694915"/>
            <a:satOff val="-3742"/>
            <a:lumOff val="-72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MX" sz="1200" kern="1200">
              <a:latin typeface="Arial" pitchFamily="34" charset="0"/>
              <a:cs typeface="Arial" pitchFamily="34" charset="0"/>
            </a:rPr>
            <a:t>Etapa de control, revelan un excesivo desorden y gasto en la función de sistemas</a:t>
          </a:r>
        </a:p>
      </dsp:txBody>
      <dsp:txXfrm>
        <a:off x="0" y="2041516"/>
        <a:ext cx="6631631" cy="631799"/>
      </dsp:txXfrm>
    </dsp:sp>
    <dsp:sp modelId="{A607BD60-A432-4370-A844-800FEBC92151}">
      <dsp:nvSpPr>
        <dsp:cNvPr id="0" name=""/>
        <dsp:cNvSpPr/>
      </dsp:nvSpPr>
      <dsp:spPr>
        <a:xfrm>
          <a:off x="0" y="2707875"/>
          <a:ext cx="6631631" cy="631799"/>
        </a:xfrm>
        <a:prstGeom prst="roundRect">
          <a:avLst/>
        </a:prstGeom>
        <a:solidFill>
          <a:schemeClr val="accent3">
            <a:hueOff val="-7593220"/>
            <a:satOff val="-4989"/>
            <a:lumOff val="-9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MX" sz="1200" kern="1200">
              <a:latin typeface="Arial" pitchFamily="34" charset="0"/>
              <a:cs typeface="Arial" pitchFamily="34" charset="0"/>
            </a:rPr>
            <a:t>Etapa de contagio, Desencadenamiento de un gran deseo de la mayoría de los departamentos o áreas del negocio de aplicar sistemas a gran escala</a:t>
          </a:r>
        </a:p>
      </dsp:txBody>
      <dsp:txXfrm>
        <a:off x="0" y="2707875"/>
        <a:ext cx="6631631" cy="631799"/>
      </dsp:txXfrm>
    </dsp:sp>
    <dsp:sp modelId="{D56A253F-DC27-4626-A063-157981C821ED}">
      <dsp:nvSpPr>
        <dsp:cNvPr id="0" name=""/>
        <dsp:cNvSpPr/>
      </dsp:nvSpPr>
      <dsp:spPr>
        <a:xfrm>
          <a:off x="0" y="3374235"/>
          <a:ext cx="6631631" cy="631799"/>
        </a:xfrm>
        <a:prstGeom prst="roundRect">
          <a:avLst/>
        </a:prstGeom>
        <a:solidFill>
          <a:schemeClr val="accent3">
            <a:hueOff val="-9491525"/>
            <a:satOff val="-6236"/>
            <a:lumOff val="-1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MX" sz="1200" kern="1200">
              <a:latin typeface="Arial" pitchFamily="34" charset="0"/>
              <a:cs typeface="Arial" pitchFamily="34" charset="0"/>
            </a:rPr>
            <a:t>Etapa de Inicio, representa para una empresa sus inicios en la aplicación de la informática</a:t>
          </a:r>
        </a:p>
      </dsp:txBody>
      <dsp:txXfrm>
        <a:off x="0" y="3374235"/>
        <a:ext cx="6631631" cy="63179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AD9FD11-6602-451E-B0E4-2A333035A23E}">
      <dsp:nvSpPr>
        <dsp:cNvPr id="0" name=""/>
        <dsp:cNvSpPr/>
      </dsp:nvSpPr>
      <dsp:spPr>
        <a:xfrm>
          <a:off x="2296921" y="1681"/>
          <a:ext cx="1927111" cy="498374"/>
        </a:xfrm>
        <a:prstGeom prst="roundRect">
          <a:avLst>
            <a:gd name="adj" fmla="val 10000"/>
          </a:avLst>
        </a:prstGeom>
        <a:solidFill>
          <a:schemeClr val="accent2">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C" sz="1300" kern="1200"/>
            <a:t>Modelo de Datos</a:t>
          </a:r>
        </a:p>
      </dsp:txBody>
      <dsp:txXfrm>
        <a:off x="2296921" y="1681"/>
        <a:ext cx="1927111" cy="498374"/>
      </dsp:txXfrm>
    </dsp:sp>
    <dsp:sp modelId="{B15C2DC1-8EB6-4C68-9830-519436B0CF86}">
      <dsp:nvSpPr>
        <dsp:cNvPr id="0" name=""/>
        <dsp:cNvSpPr/>
      </dsp:nvSpPr>
      <dsp:spPr>
        <a:xfrm rot="5400000">
          <a:off x="3170474" y="507925"/>
          <a:ext cx="180005" cy="224268"/>
        </a:xfrm>
        <a:prstGeom prst="rightArrow">
          <a:avLst>
            <a:gd name="adj1" fmla="val 60000"/>
            <a:gd name="adj2" fmla="val 5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MX" sz="900" kern="1200"/>
        </a:p>
      </dsp:txBody>
      <dsp:txXfrm rot="5400000">
        <a:off x="3170474" y="507925"/>
        <a:ext cx="180005" cy="224268"/>
      </dsp:txXfrm>
    </dsp:sp>
    <dsp:sp modelId="{4D54962B-CE54-48AC-8A9E-1491A0DA3EF1}">
      <dsp:nvSpPr>
        <dsp:cNvPr id="0" name=""/>
        <dsp:cNvSpPr/>
      </dsp:nvSpPr>
      <dsp:spPr>
        <a:xfrm>
          <a:off x="2296921" y="740062"/>
          <a:ext cx="1927111" cy="498374"/>
        </a:xfrm>
        <a:prstGeom prst="roundRect">
          <a:avLst>
            <a:gd name="adj" fmla="val 10000"/>
          </a:avLst>
        </a:prstGeom>
        <a:solidFill>
          <a:schemeClr val="accent3">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C" sz="1300" kern="1200"/>
            <a:t>Fuentes de Información</a:t>
          </a:r>
        </a:p>
      </dsp:txBody>
      <dsp:txXfrm>
        <a:off x="2296921" y="740062"/>
        <a:ext cx="1927111" cy="498374"/>
      </dsp:txXfrm>
    </dsp:sp>
    <dsp:sp modelId="{27BCEECA-2800-455D-97F5-C8DFE9CBB031}">
      <dsp:nvSpPr>
        <dsp:cNvPr id="0" name=""/>
        <dsp:cNvSpPr/>
      </dsp:nvSpPr>
      <dsp:spPr>
        <a:xfrm rot="5400000">
          <a:off x="3163589" y="1255486"/>
          <a:ext cx="193775" cy="224268"/>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C" sz="1000" kern="1200"/>
        </a:p>
      </dsp:txBody>
      <dsp:txXfrm rot="5400000">
        <a:off x="3163589" y="1255486"/>
        <a:ext cx="193775" cy="224268"/>
      </dsp:txXfrm>
    </dsp:sp>
    <dsp:sp modelId="{CDABE8A3-BBFB-407A-B5E6-7857379D9FB0}">
      <dsp:nvSpPr>
        <dsp:cNvPr id="0" name=""/>
        <dsp:cNvSpPr/>
      </dsp:nvSpPr>
      <dsp:spPr>
        <a:xfrm>
          <a:off x="2296921" y="1496803"/>
          <a:ext cx="1927111" cy="498374"/>
        </a:xfrm>
        <a:prstGeom prst="roundRect">
          <a:avLst>
            <a:gd name="adj" fmla="val 10000"/>
          </a:avLst>
        </a:prstGeom>
        <a:solidFill>
          <a:schemeClr val="accent4">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C" sz="1300" kern="1200"/>
            <a:t>Extracción Transformación y Carga ETL</a:t>
          </a:r>
        </a:p>
      </dsp:txBody>
      <dsp:txXfrm>
        <a:off x="2296921" y="1496803"/>
        <a:ext cx="1927111" cy="498374"/>
      </dsp:txXfrm>
    </dsp:sp>
    <dsp:sp modelId="{0F86F22D-CF8D-4197-A7E9-C1C6D1D0148F}">
      <dsp:nvSpPr>
        <dsp:cNvPr id="0" name=""/>
        <dsp:cNvSpPr/>
      </dsp:nvSpPr>
      <dsp:spPr>
        <a:xfrm rot="5400000">
          <a:off x="3167031" y="2007637"/>
          <a:ext cx="186890" cy="224268"/>
        </a:xfrm>
        <a:prstGeom prst="rightArrow">
          <a:avLst>
            <a:gd name="adj1" fmla="val 60000"/>
            <a:gd name="adj2" fmla="val 5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C" sz="900" kern="1200"/>
        </a:p>
      </dsp:txBody>
      <dsp:txXfrm rot="5400000">
        <a:off x="3167031" y="2007637"/>
        <a:ext cx="186890" cy="224268"/>
      </dsp:txXfrm>
    </dsp:sp>
    <dsp:sp modelId="{3182A16B-6DA1-4149-9D87-313710105195}">
      <dsp:nvSpPr>
        <dsp:cNvPr id="0" name=""/>
        <dsp:cNvSpPr/>
      </dsp:nvSpPr>
      <dsp:spPr>
        <a:xfrm>
          <a:off x="2296921" y="2244365"/>
          <a:ext cx="1927111" cy="498374"/>
        </a:xfrm>
        <a:prstGeom prst="roundRect">
          <a:avLst>
            <a:gd name="adj" fmla="val 10000"/>
          </a:avLst>
        </a:prstGeom>
        <a:solidFill>
          <a:schemeClr val="accent5">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C" sz="1300" kern="1200"/>
            <a:t>Almacen de Datos</a:t>
          </a:r>
        </a:p>
      </dsp:txBody>
      <dsp:txXfrm>
        <a:off x="2296921" y="2244365"/>
        <a:ext cx="1927111" cy="498374"/>
      </dsp:txXfrm>
    </dsp:sp>
    <dsp:sp modelId="{082ACBC7-3CCC-461A-B1BA-2EBB19AFBF76}">
      <dsp:nvSpPr>
        <dsp:cNvPr id="0" name=""/>
        <dsp:cNvSpPr/>
      </dsp:nvSpPr>
      <dsp:spPr>
        <a:xfrm rot="5400000">
          <a:off x="3167031" y="2755198"/>
          <a:ext cx="186890" cy="224268"/>
        </a:xfrm>
        <a:prstGeom prst="rightArrow">
          <a:avLst>
            <a:gd name="adj1" fmla="val 60000"/>
            <a:gd name="adj2" fmla="val 5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MX" sz="900" kern="1200"/>
        </a:p>
      </dsp:txBody>
      <dsp:txXfrm rot="5400000">
        <a:off x="3167031" y="2755198"/>
        <a:ext cx="186890" cy="224268"/>
      </dsp:txXfrm>
    </dsp:sp>
    <dsp:sp modelId="{39B749E4-178B-452C-BCF0-9C0F24F6F9B0}">
      <dsp:nvSpPr>
        <dsp:cNvPr id="0" name=""/>
        <dsp:cNvSpPr/>
      </dsp:nvSpPr>
      <dsp:spPr>
        <a:xfrm>
          <a:off x="2296921" y="2991926"/>
          <a:ext cx="1927111" cy="498374"/>
        </a:xfrm>
        <a:prstGeom prst="roundRect">
          <a:avLst>
            <a:gd name="adj" fmla="val 10000"/>
          </a:avLst>
        </a:prstGeom>
        <a:solidFill>
          <a:schemeClr val="accent6">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C" sz="1300" kern="1200"/>
            <a:t>Proceso de Analisis</a:t>
          </a:r>
        </a:p>
      </dsp:txBody>
      <dsp:txXfrm>
        <a:off x="2296921" y="2991926"/>
        <a:ext cx="1927111" cy="498374"/>
      </dsp:txXfrm>
    </dsp:sp>
    <dsp:sp modelId="{DE4E2B9C-0893-4C5B-AF91-284CA64406D7}">
      <dsp:nvSpPr>
        <dsp:cNvPr id="0" name=""/>
        <dsp:cNvSpPr/>
      </dsp:nvSpPr>
      <dsp:spPr>
        <a:xfrm rot="5400000">
          <a:off x="3167031" y="3502759"/>
          <a:ext cx="186890" cy="224268"/>
        </a:xfrm>
        <a:prstGeom prst="rightArrow">
          <a:avLst>
            <a:gd name="adj1" fmla="val 60000"/>
            <a:gd name="adj2" fmla="val 50000"/>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C" sz="900" kern="1200"/>
        </a:p>
      </dsp:txBody>
      <dsp:txXfrm rot="5400000">
        <a:off x="3167031" y="3502759"/>
        <a:ext cx="186890" cy="224268"/>
      </dsp:txXfrm>
    </dsp:sp>
    <dsp:sp modelId="{23FCF053-1BC3-428D-A255-41319C4EE726}">
      <dsp:nvSpPr>
        <dsp:cNvPr id="0" name=""/>
        <dsp:cNvSpPr/>
      </dsp:nvSpPr>
      <dsp:spPr>
        <a:xfrm>
          <a:off x="2296921" y="3739487"/>
          <a:ext cx="1927111" cy="498374"/>
        </a:xfrm>
        <a:prstGeom prst="roundRect">
          <a:avLst>
            <a:gd name="adj" fmla="val 10000"/>
          </a:avLst>
        </a:prstGeom>
        <a:solidFill>
          <a:schemeClr val="accent2">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C" sz="1300" kern="1200"/>
            <a:t>Visualización</a:t>
          </a:r>
        </a:p>
      </dsp:txBody>
      <dsp:txXfrm>
        <a:off x="2296921" y="3739487"/>
        <a:ext cx="1927111" cy="49837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3737869-130B-40A5-AF26-F8BBB61B0570}">
      <dsp:nvSpPr>
        <dsp:cNvPr id="0" name=""/>
        <dsp:cNvSpPr/>
      </dsp:nvSpPr>
      <dsp:spPr>
        <a:xfrm>
          <a:off x="1421" y="0"/>
          <a:ext cx="2211081" cy="36003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s-MX" sz="2100" kern="1200"/>
            <a:t>Asesoria Y Facturación</a:t>
          </a:r>
        </a:p>
      </dsp:txBody>
      <dsp:txXfrm>
        <a:off x="1421" y="1440160"/>
        <a:ext cx="2211081" cy="1440160"/>
      </dsp:txXfrm>
    </dsp:sp>
    <dsp:sp modelId="{74A931B7-9ECC-415C-A687-8A6E16AE1536}">
      <dsp:nvSpPr>
        <dsp:cNvPr id="0" name=""/>
        <dsp:cNvSpPr/>
      </dsp:nvSpPr>
      <dsp:spPr>
        <a:xfrm>
          <a:off x="507495" y="216024"/>
          <a:ext cx="1198933" cy="1198933"/>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7FA405-FF0B-49C6-9610-70BF9646811A}">
      <dsp:nvSpPr>
        <dsp:cNvPr id="0" name=""/>
        <dsp:cNvSpPr/>
      </dsp:nvSpPr>
      <dsp:spPr>
        <a:xfrm>
          <a:off x="2278835" y="0"/>
          <a:ext cx="2211081" cy="36003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s-MX" sz="2100" kern="1200"/>
            <a:t>Registro Intermedio Factura</a:t>
          </a:r>
        </a:p>
      </dsp:txBody>
      <dsp:txXfrm>
        <a:off x="2278835" y="1440160"/>
        <a:ext cx="2211081" cy="1440160"/>
      </dsp:txXfrm>
    </dsp:sp>
    <dsp:sp modelId="{9CC1279E-9EE2-41D5-B234-90E76F4CC20F}">
      <dsp:nvSpPr>
        <dsp:cNvPr id="0" name=""/>
        <dsp:cNvSpPr/>
      </dsp:nvSpPr>
      <dsp:spPr>
        <a:xfrm>
          <a:off x="2784909" y="216024"/>
          <a:ext cx="1198933" cy="1198933"/>
        </a:xfrm>
        <a:prstGeom prst="ellipse">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D68076-665D-4F98-B669-E26EBD620DBC}">
      <dsp:nvSpPr>
        <dsp:cNvPr id="0" name=""/>
        <dsp:cNvSpPr/>
      </dsp:nvSpPr>
      <dsp:spPr>
        <a:xfrm>
          <a:off x="4556249" y="0"/>
          <a:ext cx="2211081" cy="36003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s-MX" sz="2100" kern="1200"/>
            <a:t>Alimentación Sistema Informatico central</a:t>
          </a:r>
        </a:p>
      </dsp:txBody>
      <dsp:txXfrm>
        <a:off x="4556249" y="1440160"/>
        <a:ext cx="2211081" cy="1440160"/>
      </dsp:txXfrm>
    </dsp:sp>
    <dsp:sp modelId="{602D33F5-B0B8-427F-900A-BC6E9B6A988C}">
      <dsp:nvSpPr>
        <dsp:cNvPr id="0" name=""/>
        <dsp:cNvSpPr/>
      </dsp:nvSpPr>
      <dsp:spPr>
        <a:xfrm>
          <a:off x="5062323" y="216024"/>
          <a:ext cx="1198933" cy="1198933"/>
        </a:xfrm>
        <a:prstGeom prst="ellipse">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00236D-79A8-4691-B49E-9A54D49828B2}">
      <dsp:nvSpPr>
        <dsp:cNvPr id="0" name=""/>
        <dsp:cNvSpPr/>
      </dsp:nvSpPr>
      <dsp:spPr>
        <a:xfrm>
          <a:off x="270750" y="2783876"/>
          <a:ext cx="6227251" cy="540060"/>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A053A6-F982-492F-BE49-90C5F834D040}" type="datetimeFigureOut">
              <a:rPr lang="es-MX" smtClean="0"/>
              <a:pPr/>
              <a:t>04/11/2012</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568BDF-013C-48FF-811A-D31B2E87214E}"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_tradnl" dirty="0" smtClean="0"/>
              <a:t>Estimados miembros del tribunal</a:t>
            </a:r>
          </a:p>
          <a:p>
            <a:r>
              <a:rPr lang="es-ES_tradnl" dirty="0" smtClean="0"/>
              <a:t>Crnel Carlos Procel Presidente</a:t>
            </a:r>
          </a:p>
          <a:p>
            <a:r>
              <a:rPr lang="es-ES_tradnl" dirty="0" smtClean="0"/>
              <a:t>Ing Francis</a:t>
            </a:r>
            <a:r>
              <a:rPr lang="es-ES_tradnl" baseline="0" dirty="0" smtClean="0"/>
              <a:t> Salazar Director</a:t>
            </a:r>
          </a:p>
          <a:p>
            <a:r>
              <a:rPr lang="es-ES_tradnl" baseline="0" dirty="0" smtClean="0"/>
              <a:t>Ing Ramiro Delgado Miembro oponente</a:t>
            </a:r>
          </a:p>
          <a:p>
            <a:r>
              <a:rPr lang="es-ES_tradnl" baseline="0" dirty="0" smtClean="0"/>
              <a:t>Dra Gina Escobar Secretaria Academica</a:t>
            </a:r>
          </a:p>
          <a:p>
            <a:r>
              <a:rPr lang="es-ES_tradnl" dirty="0" smtClean="0"/>
              <a:t>Buenas Tardes</a:t>
            </a:r>
          </a:p>
          <a:p>
            <a:r>
              <a:rPr lang="es-ES_tradnl" dirty="0" smtClean="0"/>
              <a:t>El tema planteado se</a:t>
            </a:r>
            <a:r>
              <a:rPr lang="es-ES_tradnl" baseline="0" dirty="0" smtClean="0"/>
              <a:t> denomina</a:t>
            </a:r>
          </a:p>
          <a:p>
            <a:r>
              <a:rPr lang="es-ES_tradnl" baseline="0" dirty="0" smtClean="0"/>
              <a:t>El avance correspondiente a esta primera evaluación del 50%  corresponde a los tres primeros capitulos I  Antecedentes, II Marco Teorico de donde se toma la base academica para su desarrollo y finalmente el capitulo III que nos permite definir una linea de partida desde la cual se desarrollará el aplicativo  y establecer los limites del alcance definiendo un producto final </a:t>
            </a:r>
          </a:p>
          <a:p>
            <a:endParaRPr lang="es-ES_tradnl" baseline="0" dirty="0" smtClean="0"/>
          </a:p>
          <a:p>
            <a:endParaRPr lang="es-MX" dirty="0"/>
          </a:p>
        </p:txBody>
      </p:sp>
      <p:sp>
        <p:nvSpPr>
          <p:cNvPr id="4" name="3 Marcador de número de diapositiva"/>
          <p:cNvSpPr>
            <a:spLocks noGrp="1"/>
          </p:cNvSpPr>
          <p:nvPr>
            <p:ph type="sldNum" sz="quarter" idx="10"/>
          </p:nvPr>
        </p:nvSpPr>
        <p:spPr/>
        <p:txBody>
          <a:bodyPr/>
          <a:lstStyle/>
          <a:p>
            <a:fld id="{1F568BDF-013C-48FF-811A-D31B2E87214E}" type="slidenum">
              <a:rPr lang="es-MX" smtClean="0"/>
              <a:pPr/>
              <a:t>1</a:t>
            </a:fld>
            <a:endParaRPr lang="es-MX"/>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_tradnl" dirty="0" smtClean="0"/>
              <a:t>Comienza a tomar forma las respuestas que debera plantear el modelo de datos,</a:t>
            </a:r>
            <a:r>
              <a:rPr lang="es-ES_tradnl" baseline="0" dirty="0" smtClean="0"/>
              <a:t> para lo cual se define el punto de partida básico, las dimensiones de analisis, el alcance del proyecto, la arquitectura tecnologica, su descripción funcional, de datos y los servicios, así como los requerimientos del negocio para fortalecer el área de comercialización y ventas que se constituyen en la columna vertebral de este tipo de negocios dedicados al comercio al por menor</a:t>
            </a:r>
            <a:endParaRPr lang="es-MX" dirty="0"/>
          </a:p>
        </p:txBody>
      </p:sp>
      <p:sp>
        <p:nvSpPr>
          <p:cNvPr id="4" name="3 Marcador de número de diapositiva"/>
          <p:cNvSpPr>
            <a:spLocks noGrp="1"/>
          </p:cNvSpPr>
          <p:nvPr>
            <p:ph type="sldNum" sz="quarter" idx="10"/>
          </p:nvPr>
        </p:nvSpPr>
        <p:spPr/>
        <p:txBody>
          <a:bodyPr/>
          <a:lstStyle/>
          <a:p>
            <a:fld id="{1F568BDF-013C-48FF-811A-D31B2E87214E}" type="slidenum">
              <a:rPr lang="es-MX" smtClean="0"/>
              <a:pPr/>
              <a:t>10</a:t>
            </a:fld>
            <a:endParaRPr lang="es-MX"/>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_tradnl" dirty="0" smtClean="0"/>
              <a:t>Linea base cumple con todos los parametros para calificar</a:t>
            </a:r>
            <a:r>
              <a:rPr lang="es-ES_tradnl" baseline="0" dirty="0" smtClean="0"/>
              <a:t> a la empresa del estudio en el rango de pequeña empresa, y tener un proceso de facturación manual</a:t>
            </a:r>
            <a:endParaRPr lang="es-MX" dirty="0"/>
          </a:p>
        </p:txBody>
      </p:sp>
      <p:sp>
        <p:nvSpPr>
          <p:cNvPr id="4" name="3 Marcador de número de diapositiva"/>
          <p:cNvSpPr>
            <a:spLocks noGrp="1"/>
          </p:cNvSpPr>
          <p:nvPr>
            <p:ph type="sldNum" sz="quarter" idx="10"/>
          </p:nvPr>
        </p:nvSpPr>
        <p:spPr/>
        <p:txBody>
          <a:bodyPr/>
          <a:lstStyle/>
          <a:p>
            <a:fld id="{1F568BDF-013C-48FF-811A-D31B2E87214E}" type="slidenum">
              <a:rPr lang="es-MX" smtClean="0"/>
              <a:pPr/>
              <a:t>11</a:t>
            </a:fld>
            <a:endParaRPr lang="es-MX"/>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MX" sz="1200" kern="1200" dirty="0" smtClean="0">
                <a:solidFill>
                  <a:schemeClr val="tx1"/>
                </a:solidFill>
                <a:latin typeface="+mn-lt"/>
                <a:ea typeface="+mn-ea"/>
                <a:cs typeface="+mn-cs"/>
              </a:rPr>
              <a:t>La estructura de datos relacional es bastante detallada, lo que nos indica que aplicar un sistema informacional en las tablas de la base de datos operacional, se convertirá en una carga de procesamiento adicional, que da como resultado disminuir la capacidad de respuesta del sistema transaccional.</a:t>
            </a:r>
          </a:p>
          <a:p>
            <a:r>
              <a:rPr lang="es-MX" sz="1200" kern="1200" dirty="0" smtClean="0">
                <a:solidFill>
                  <a:schemeClr val="tx1"/>
                </a:solidFill>
                <a:latin typeface="+mn-lt"/>
                <a:ea typeface="+mn-ea"/>
                <a:cs typeface="+mn-cs"/>
              </a:rPr>
              <a:t>A fin de mantener el nivel de respuesta se plantea la implementación una fuente de datos replicada que preste su servicio al sistema informacional.</a:t>
            </a:r>
          </a:p>
          <a:p>
            <a:endParaRPr lang="es-MX" dirty="0"/>
          </a:p>
        </p:txBody>
      </p:sp>
      <p:sp>
        <p:nvSpPr>
          <p:cNvPr id="4" name="3 Marcador de número de diapositiva"/>
          <p:cNvSpPr>
            <a:spLocks noGrp="1"/>
          </p:cNvSpPr>
          <p:nvPr>
            <p:ph type="sldNum" sz="quarter" idx="10"/>
          </p:nvPr>
        </p:nvSpPr>
        <p:spPr/>
        <p:txBody>
          <a:bodyPr/>
          <a:lstStyle/>
          <a:p>
            <a:fld id="{1F568BDF-013C-48FF-811A-D31B2E87214E}" type="slidenum">
              <a:rPr lang="es-MX" smtClean="0"/>
              <a:pPr/>
              <a:t>12</a:t>
            </a:fld>
            <a:endParaRPr lang="es-MX"/>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MX" sz="1200" kern="1200" dirty="0" smtClean="0">
                <a:solidFill>
                  <a:schemeClr val="tx1"/>
                </a:solidFill>
                <a:latin typeface="+mn-lt"/>
                <a:ea typeface="+mn-ea"/>
                <a:cs typeface="+mn-cs"/>
              </a:rPr>
              <a:t>Un proceso ideal para tener la información a disposición de los niveles directivos de manera inmediata tiene que basarse en el principio de poner a disposición la información tan pronto como se capture, por lo que el proceso esquematizado debe eliminar el almacenamiento intermedio de información, utilizando un sistema centralizado para su almacenamiento</a:t>
            </a:r>
            <a:endParaRPr lang="es-MX" dirty="0"/>
          </a:p>
        </p:txBody>
      </p:sp>
      <p:sp>
        <p:nvSpPr>
          <p:cNvPr id="4" name="3 Marcador de número de diapositiva"/>
          <p:cNvSpPr>
            <a:spLocks noGrp="1"/>
          </p:cNvSpPr>
          <p:nvPr>
            <p:ph type="sldNum" sz="quarter" idx="10"/>
          </p:nvPr>
        </p:nvSpPr>
        <p:spPr/>
        <p:txBody>
          <a:bodyPr/>
          <a:lstStyle/>
          <a:p>
            <a:fld id="{1F568BDF-013C-48FF-811A-D31B2E87214E}" type="slidenum">
              <a:rPr lang="es-MX" smtClean="0"/>
              <a:pPr/>
              <a:t>13</a:t>
            </a:fld>
            <a:endParaRPr lang="es-MX"/>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_tradnl" dirty="0" smtClean="0"/>
              <a:t>Los indicadores básicos del ODS replicación debe considerar son</a:t>
            </a:r>
          </a:p>
          <a:p>
            <a:r>
              <a:rPr lang="es-ES_tradnl" dirty="0" smtClean="0"/>
              <a:t>Manejo de Inventario</a:t>
            </a:r>
          </a:p>
          <a:p>
            <a:r>
              <a:rPr lang="es-ES_tradnl" dirty="0" smtClean="0"/>
              <a:t>	Productos mas vendidos</a:t>
            </a:r>
          </a:p>
          <a:p>
            <a:r>
              <a:rPr lang="es-ES_tradnl" dirty="0" smtClean="0"/>
              <a:t>Manejo de Facturación</a:t>
            </a:r>
          </a:p>
          <a:p>
            <a:r>
              <a:rPr lang="es-ES_tradnl" dirty="0" smtClean="0"/>
              <a:t>	facturas emitidas por año</a:t>
            </a:r>
          </a:p>
          <a:p>
            <a:r>
              <a:rPr lang="es-ES_tradnl" dirty="0" smtClean="0"/>
              <a:t>	facturas anuladas</a:t>
            </a:r>
          </a:p>
          <a:p>
            <a:r>
              <a:rPr lang="es-ES_tradnl" dirty="0" smtClean="0"/>
              <a:t>Manejo de Clientes</a:t>
            </a:r>
          </a:p>
          <a:p>
            <a:r>
              <a:rPr lang="es-ES_tradnl" dirty="0" smtClean="0"/>
              <a:t>	Monto de venta por cliente</a:t>
            </a:r>
          </a:p>
          <a:p>
            <a:r>
              <a:rPr lang="es-ES_tradnl" dirty="0" smtClean="0"/>
              <a:t>	clientes que mas repiten una compra</a:t>
            </a:r>
          </a:p>
          <a:p>
            <a:r>
              <a:rPr lang="es-ES_tradnl" dirty="0" smtClean="0"/>
              <a:t>Seguimiento de ventas</a:t>
            </a:r>
          </a:p>
          <a:p>
            <a:r>
              <a:rPr lang="es-ES_tradnl" dirty="0" smtClean="0"/>
              <a:t>	Monto de ventas</a:t>
            </a:r>
            <a:endParaRPr lang="es-MX" dirty="0"/>
          </a:p>
        </p:txBody>
      </p:sp>
      <p:sp>
        <p:nvSpPr>
          <p:cNvPr id="4" name="3 Marcador de número de diapositiva"/>
          <p:cNvSpPr>
            <a:spLocks noGrp="1"/>
          </p:cNvSpPr>
          <p:nvPr>
            <p:ph type="sldNum" sz="quarter" idx="10"/>
          </p:nvPr>
        </p:nvSpPr>
        <p:spPr/>
        <p:txBody>
          <a:bodyPr/>
          <a:lstStyle/>
          <a:p>
            <a:fld id="{1F568BDF-013C-48FF-811A-D31B2E87214E}" type="slidenum">
              <a:rPr lang="es-MX" smtClean="0"/>
              <a:pPr/>
              <a:t>14</a:t>
            </a:fld>
            <a:endParaRPr lang="es-MX"/>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latin typeface="+mn-lt"/>
                <a:ea typeface="+mn-ea"/>
                <a:cs typeface="+mn-cs"/>
              </a:rPr>
              <a:t>Finalmente se establecerá un estudio en base a datos reales históricos para mejorar el proceso de facturación</a:t>
            </a:r>
          </a:p>
          <a:p>
            <a:endParaRPr lang="es-MX" dirty="0"/>
          </a:p>
        </p:txBody>
      </p:sp>
      <p:sp>
        <p:nvSpPr>
          <p:cNvPr id="4" name="3 Marcador de número de diapositiva"/>
          <p:cNvSpPr>
            <a:spLocks noGrp="1"/>
          </p:cNvSpPr>
          <p:nvPr>
            <p:ph type="sldNum" sz="quarter" idx="10"/>
          </p:nvPr>
        </p:nvSpPr>
        <p:spPr/>
        <p:txBody>
          <a:bodyPr/>
          <a:lstStyle/>
          <a:p>
            <a:fld id="{1F568BDF-013C-48FF-811A-D31B2E87214E}" type="slidenum">
              <a:rPr lang="es-MX" smtClean="0"/>
              <a:pPr/>
              <a:t>15</a:t>
            </a:fld>
            <a:endParaRPr lang="es-MX"/>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kern="1200" dirty="0" smtClean="0">
                <a:solidFill>
                  <a:schemeClr val="tx1"/>
                </a:solidFill>
                <a:latin typeface="+mn-lt"/>
                <a:ea typeface="+mn-ea"/>
                <a:cs typeface="+mn-cs"/>
              </a:rPr>
              <a:t>Establece</a:t>
            </a:r>
            <a:r>
              <a:rPr lang="es-ES_tradnl" sz="1200" kern="1200" baseline="0" dirty="0" smtClean="0">
                <a:solidFill>
                  <a:schemeClr val="tx1"/>
                </a:solidFill>
                <a:latin typeface="+mn-lt"/>
                <a:ea typeface="+mn-ea"/>
                <a:cs typeface="+mn-cs"/>
              </a:rPr>
              <a:t> primeramente un almacén de datos utilizando ETL, EL o ELT</a:t>
            </a:r>
            <a:endParaRPr lang="es-MX" sz="1200" kern="1200" dirty="0" smtClean="0">
              <a:solidFill>
                <a:schemeClr val="tx1"/>
              </a:solidFill>
              <a:latin typeface="+mn-lt"/>
              <a:ea typeface="+mn-ea"/>
              <a:cs typeface="+mn-cs"/>
            </a:endParaRPr>
          </a:p>
          <a:p>
            <a:endParaRPr lang="es-MX" dirty="0"/>
          </a:p>
        </p:txBody>
      </p:sp>
      <p:sp>
        <p:nvSpPr>
          <p:cNvPr id="4" name="3 Marcador de número de diapositiva"/>
          <p:cNvSpPr>
            <a:spLocks noGrp="1"/>
          </p:cNvSpPr>
          <p:nvPr>
            <p:ph type="sldNum" sz="quarter" idx="10"/>
          </p:nvPr>
        </p:nvSpPr>
        <p:spPr/>
        <p:txBody>
          <a:bodyPr/>
          <a:lstStyle/>
          <a:p>
            <a:fld id="{1F568BDF-013C-48FF-811A-D31B2E87214E}" type="slidenum">
              <a:rPr lang="es-MX" smtClean="0"/>
              <a:pPr/>
              <a:t>16</a:t>
            </a:fld>
            <a:endParaRPr lang="es-MX"/>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MX" sz="1200" kern="1200" dirty="0" smtClean="0">
              <a:solidFill>
                <a:schemeClr val="tx1"/>
              </a:solidFill>
              <a:latin typeface="+mn-lt"/>
              <a:ea typeface="+mn-ea"/>
              <a:cs typeface="+mn-cs"/>
            </a:endParaRPr>
          </a:p>
          <a:p>
            <a:r>
              <a:rPr lang="es-ES_tradnl" dirty="0" smtClean="0"/>
              <a:t>Modelo estrella definido</a:t>
            </a:r>
            <a:endParaRPr lang="es-MX" dirty="0"/>
          </a:p>
        </p:txBody>
      </p:sp>
      <p:sp>
        <p:nvSpPr>
          <p:cNvPr id="4" name="3 Marcador de número de diapositiva"/>
          <p:cNvSpPr>
            <a:spLocks noGrp="1"/>
          </p:cNvSpPr>
          <p:nvPr>
            <p:ph type="sldNum" sz="quarter" idx="10"/>
          </p:nvPr>
        </p:nvSpPr>
        <p:spPr/>
        <p:txBody>
          <a:bodyPr/>
          <a:lstStyle/>
          <a:p>
            <a:fld id="{1F568BDF-013C-48FF-811A-D31B2E87214E}" type="slidenum">
              <a:rPr lang="es-MX" smtClean="0"/>
              <a:pPr/>
              <a:t>17</a:t>
            </a:fld>
            <a:endParaRPr lang="es-MX"/>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MX" sz="1200" kern="1200" dirty="0" smtClean="0">
              <a:solidFill>
                <a:schemeClr val="tx1"/>
              </a:solidFill>
              <a:latin typeface="+mn-lt"/>
              <a:ea typeface="+mn-ea"/>
              <a:cs typeface="+mn-cs"/>
            </a:endParaRPr>
          </a:p>
          <a:p>
            <a:r>
              <a:rPr lang="es-ES_tradnl" dirty="0" smtClean="0"/>
              <a:t>Dimensiones de análisis, Clientes, Artículos, Ventas</a:t>
            </a:r>
            <a:endParaRPr lang="es-MX" dirty="0"/>
          </a:p>
        </p:txBody>
      </p:sp>
      <p:sp>
        <p:nvSpPr>
          <p:cNvPr id="4" name="3 Marcador de número de diapositiva"/>
          <p:cNvSpPr>
            <a:spLocks noGrp="1"/>
          </p:cNvSpPr>
          <p:nvPr>
            <p:ph type="sldNum" sz="quarter" idx="10"/>
          </p:nvPr>
        </p:nvSpPr>
        <p:spPr/>
        <p:txBody>
          <a:bodyPr/>
          <a:lstStyle/>
          <a:p>
            <a:fld id="{1F568BDF-013C-48FF-811A-D31B2E87214E}" type="slidenum">
              <a:rPr lang="es-MX" smtClean="0"/>
              <a:pPr/>
              <a:t>18</a:t>
            </a:fld>
            <a:endParaRPr lang="es-MX"/>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MX" sz="1200" kern="1200" dirty="0" smtClean="0">
              <a:solidFill>
                <a:schemeClr val="tx1"/>
              </a:solidFill>
              <a:latin typeface="+mn-lt"/>
              <a:ea typeface="+mn-ea"/>
              <a:cs typeface="+mn-cs"/>
            </a:endParaRPr>
          </a:p>
          <a:p>
            <a:endParaRPr lang="es-MX" dirty="0"/>
          </a:p>
        </p:txBody>
      </p:sp>
      <p:sp>
        <p:nvSpPr>
          <p:cNvPr id="4" name="3 Marcador de número de diapositiva"/>
          <p:cNvSpPr>
            <a:spLocks noGrp="1"/>
          </p:cNvSpPr>
          <p:nvPr>
            <p:ph type="sldNum" sz="quarter" idx="10"/>
          </p:nvPr>
        </p:nvSpPr>
        <p:spPr/>
        <p:txBody>
          <a:bodyPr/>
          <a:lstStyle/>
          <a:p>
            <a:fld id="{1F568BDF-013C-48FF-811A-D31B2E87214E}" type="slidenum">
              <a:rPr lang="es-MX" smtClean="0"/>
              <a:pPr/>
              <a:t>19</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kern="1200" dirty="0" smtClean="0">
                <a:solidFill>
                  <a:schemeClr val="tx1"/>
                </a:solidFill>
                <a:latin typeface="+mn-lt"/>
                <a:ea typeface="+mn-ea"/>
                <a:cs typeface="+mn-cs"/>
              </a:rPr>
              <a:t>Si  la tecnología mejora la calidad o reduce los costos en alguna forma, puede utilizarse para crear una ventaja, todos los negocios competitivos, están virtualmente forzados a hacer uso de cualquier nueva tecnología que ofrezca una mejora significativa</a:t>
            </a:r>
            <a:endParaRPr lang="es-MX" sz="1200" kern="1200" dirty="0" smtClean="0">
              <a:solidFill>
                <a:schemeClr val="tx1"/>
              </a:solidFill>
              <a:latin typeface="+mn-lt"/>
              <a:ea typeface="+mn-ea"/>
              <a:cs typeface="+mn-cs"/>
            </a:endParaRPr>
          </a:p>
          <a:p>
            <a:endParaRPr lang="es-MX" dirty="0"/>
          </a:p>
        </p:txBody>
      </p:sp>
      <p:sp>
        <p:nvSpPr>
          <p:cNvPr id="4" name="3 Marcador de número de diapositiva"/>
          <p:cNvSpPr>
            <a:spLocks noGrp="1"/>
          </p:cNvSpPr>
          <p:nvPr>
            <p:ph type="sldNum" sz="quarter" idx="10"/>
          </p:nvPr>
        </p:nvSpPr>
        <p:spPr/>
        <p:txBody>
          <a:bodyPr/>
          <a:lstStyle/>
          <a:p>
            <a:fld id="{1F568BDF-013C-48FF-811A-D31B2E87214E}" type="slidenum">
              <a:rPr lang="es-MX" smtClean="0"/>
              <a:pPr/>
              <a:t>2</a:t>
            </a:fld>
            <a:endParaRPr lang="es-MX"/>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kern="1200" dirty="0" smtClean="0">
                <a:solidFill>
                  <a:schemeClr val="tx1"/>
                </a:solidFill>
                <a:latin typeface="+mn-lt"/>
                <a:ea typeface="+mn-ea"/>
                <a:cs typeface="+mn-cs"/>
              </a:rPr>
              <a:t>Consultas por trimestres</a:t>
            </a:r>
            <a:endParaRPr lang="es-MX" sz="1200" kern="1200" dirty="0" smtClean="0">
              <a:solidFill>
                <a:schemeClr val="tx1"/>
              </a:solidFill>
              <a:latin typeface="+mn-lt"/>
              <a:ea typeface="+mn-ea"/>
              <a:cs typeface="+mn-cs"/>
            </a:endParaRPr>
          </a:p>
          <a:p>
            <a:endParaRPr lang="es-MX" dirty="0"/>
          </a:p>
        </p:txBody>
      </p:sp>
      <p:sp>
        <p:nvSpPr>
          <p:cNvPr id="4" name="3 Marcador de número de diapositiva"/>
          <p:cNvSpPr>
            <a:spLocks noGrp="1"/>
          </p:cNvSpPr>
          <p:nvPr>
            <p:ph type="sldNum" sz="quarter" idx="10"/>
          </p:nvPr>
        </p:nvSpPr>
        <p:spPr/>
        <p:txBody>
          <a:bodyPr/>
          <a:lstStyle/>
          <a:p>
            <a:fld id="{1F568BDF-013C-48FF-811A-D31B2E87214E}" type="slidenum">
              <a:rPr lang="es-MX" smtClean="0"/>
              <a:pPr/>
              <a:t>20</a:t>
            </a:fld>
            <a:endParaRPr lang="es-MX"/>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MX" sz="1200" kern="1200" dirty="0" smtClean="0">
              <a:solidFill>
                <a:schemeClr val="tx1"/>
              </a:solidFill>
              <a:latin typeface="+mn-lt"/>
              <a:ea typeface="+mn-ea"/>
              <a:cs typeface="+mn-cs"/>
            </a:endParaRPr>
          </a:p>
          <a:p>
            <a:r>
              <a:rPr lang="es-ES_tradnl" dirty="0" smtClean="0"/>
              <a:t>Consultas por ranking</a:t>
            </a:r>
            <a:endParaRPr lang="es-MX" dirty="0"/>
          </a:p>
        </p:txBody>
      </p:sp>
      <p:sp>
        <p:nvSpPr>
          <p:cNvPr id="4" name="3 Marcador de número de diapositiva"/>
          <p:cNvSpPr>
            <a:spLocks noGrp="1"/>
          </p:cNvSpPr>
          <p:nvPr>
            <p:ph type="sldNum" sz="quarter" idx="10"/>
          </p:nvPr>
        </p:nvSpPr>
        <p:spPr/>
        <p:txBody>
          <a:bodyPr/>
          <a:lstStyle/>
          <a:p>
            <a:fld id="{1F568BDF-013C-48FF-811A-D31B2E87214E}" type="slidenum">
              <a:rPr lang="es-MX" smtClean="0"/>
              <a:pPr/>
              <a:t>21</a:t>
            </a:fld>
            <a:endParaRPr lang="es-MX"/>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kern="1200" dirty="0" smtClean="0">
                <a:solidFill>
                  <a:schemeClr val="tx1"/>
                </a:solidFill>
                <a:latin typeface="+mn-lt"/>
                <a:ea typeface="+mn-ea"/>
                <a:cs typeface="+mn-cs"/>
              </a:rPr>
              <a:t>Consultas por porcentajes</a:t>
            </a:r>
            <a:endParaRPr lang="es-MX" sz="1200" kern="1200" dirty="0" smtClean="0">
              <a:solidFill>
                <a:schemeClr val="tx1"/>
              </a:solidFill>
              <a:latin typeface="+mn-lt"/>
              <a:ea typeface="+mn-ea"/>
              <a:cs typeface="+mn-cs"/>
            </a:endParaRPr>
          </a:p>
          <a:p>
            <a:endParaRPr lang="es-MX" dirty="0"/>
          </a:p>
        </p:txBody>
      </p:sp>
      <p:sp>
        <p:nvSpPr>
          <p:cNvPr id="4" name="3 Marcador de número de diapositiva"/>
          <p:cNvSpPr>
            <a:spLocks noGrp="1"/>
          </p:cNvSpPr>
          <p:nvPr>
            <p:ph type="sldNum" sz="quarter" idx="10"/>
          </p:nvPr>
        </p:nvSpPr>
        <p:spPr/>
        <p:txBody>
          <a:bodyPr/>
          <a:lstStyle/>
          <a:p>
            <a:fld id="{1F568BDF-013C-48FF-811A-D31B2E87214E}" type="slidenum">
              <a:rPr lang="es-MX" smtClean="0"/>
              <a:pPr/>
              <a:t>22</a:t>
            </a:fld>
            <a:endParaRPr lang="es-MX"/>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kern="1200" dirty="0" smtClean="0">
                <a:solidFill>
                  <a:schemeClr val="tx1"/>
                </a:solidFill>
                <a:latin typeface="+mn-lt"/>
                <a:ea typeface="+mn-ea"/>
                <a:cs typeface="+mn-cs"/>
              </a:rPr>
              <a:t>Consultas por porcentajes</a:t>
            </a:r>
            <a:endParaRPr lang="es-MX" sz="1200" kern="1200" dirty="0" smtClean="0">
              <a:solidFill>
                <a:schemeClr val="tx1"/>
              </a:solidFill>
              <a:latin typeface="+mn-lt"/>
              <a:ea typeface="+mn-ea"/>
              <a:cs typeface="+mn-cs"/>
            </a:endParaRPr>
          </a:p>
          <a:p>
            <a:endParaRPr lang="es-MX" dirty="0"/>
          </a:p>
        </p:txBody>
      </p:sp>
      <p:sp>
        <p:nvSpPr>
          <p:cNvPr id="4" name="3 Marcador de número de diapositiva"/>
          <p:cNvSpPr>
            <a:spLocks noGrp="1"/>
          </p:cNvSpPr>
          <p:nvPr>
            <p:ph type="sldNum" sz="quarter" idx="10"/>
          </p:nvPr>
        </p:nvSpPr>
        <p:spPr/>
        <p:txBody>
          <a:bodyPr/>
          <a:lstStyle/>
          <a:p>
            <a:fld id="{1F568BDF-013C-48FF-811A-D31B2E87214E}" type="slidenum">
              <a:rPr lang="es-MX" smtClean="0"/>
              <a:pPr/>
              <a:t>23</a:t>
            </a:fld>
            <a:endParaRPr lang="es-MX"/>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MX" sz="1200" kern="1200" dirty="0" smtClean="0">
              <a:solidFill>
                <a:schemeClr val="tx1"/>
              </a:solidFill>
              <a:latin typeface="+mn-lt"/>
              <a:ea typeface="+mn-ea"/>
              <a:cs typeface="+mn-cs"/>
            </a:endParaRPr>
          </a:p>
          <a:p>
            <a:r>
              <a:rPr lang="es-ES_tradnl" dirty="0" smtClean="0"/>
              <a:t>Costos en relación al tiempo ahorrado</a:t>
            </a:r>
            <a:endParaRPr lang="es-MX" dirty="0"/>
          </a:p>
        </p:txBody>
      </p:sp>
      <p:sp>
        <p:nvSpPr>
          <p:cNvPr id="4" name="3 Marcador de número de diapositiva"/>
          <p:cNvSpPr>
            <a:spLocks noGrp="1"/>
          </p:cNvSpPr>
          <p:nvPr>
            <p:ph type="sldNum" sz="quarter" idx="10"/>
          </p:nvPr>
        </p:nvSpPr>
        <p:spPr/>
        <p:txBody>
          <a:bodyPr/>
          <a:lstStyle/>
          <a:p>
            <a:fld id="{1F568BDF-013C-48FF-811A-D31B2E87214E}" type="slidenum">
              <a:rPr lang="es-MX" smtClean="0"/>
              <a:pPr/>
              <a:t>24</a:t>
            </a:fld>
            <a:endParaRPr lang="es-MX"/>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MX" sz="1200" kern="1200" dirty="0" smtClean="0">
              <a:solidFill>
                <a:schemeClr val="tx1"/>
              </a:solidFill>
              <a:latin typeface="+mn-lt"/>
              <a:ea typeface="+mn-ea"/>
              <a:cs typeface="+mn-cs"/>
            </a:endParaRPr>
          </a:p>
          <a:p>
            <a:r>
              <a:rPr lang="es-ES_tradnl" dirty="0" smtClean="0"/>
              <a:t>Diferencia entre facturación de tipo manual y automática</a:t>
            </a:r>
            <a:endParaRPr lang="es-MX" dirty="0"/>
          </a:p>
        </p:txBody>
      </p:sp>
      <p:sp>
        <p:nvSpPr>
          <p:cNvPr id="4" name="3 Marcador de número de diapositiva"/>
          <p:cNvSpPr>
            <a:spLocks noGrp="1"/>
          </p:cNvSpPr>
          <p:nvPr>
            <p:ph type="sldNum" sz="quarter" idx="10"/>
          </p:nvPr>
        </p:nvSpPr>
        <p:spPr/>
        <p:txBody>
          <a:bodyPr/>
          <a:lstStyle/>
          <a:p>
            <a:fld id="{1F568BDF-013C-48FF-811A-D31B2E87214E}" type="slidenum">
              <a:rPr lang="es-MX" smtClean="0"/>
              <a:pPr/>
              <a:t>25</a:t>
            </a:fld>
            <a:endParaRPr lang="es-MX"/>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latin typeface="+mn-lt"/>
                <a:ea typeface="+mn-ea"/>
                <a:cs typeface="+mn-cs"/>
              </a:rPr>
              <a:t>Finalmente se establecerá un estudio en base a datos reales históricos para mejorar el proceso de facturación</a:t>
            </a:r>
          </a:p>
          <a:p>
            <a:endParaRPr lang="es-MX" dirty="0"/>
          </a:p>
        </p:txBody>
      </p:sp>
      <p:sp>
        <p:nvSpPr>
          <p:cNvPr id="4" name="3 Marcador de número de diapositiva"/>
          <p:cNvSpPr>
            <a:spLocks noGrp="1"/>
          </p:cNvSpPr>
          <p:nvPr>
            <p:ph type="sldNum" sz="quarter" idx="10"/>
          </p:nvPr>
        </p:nvSpPr>
        <p:spPr/>
        <p:txBody>
          <a:bodyPr/>
          <a:lstStyle/>
          <a:p>
            <a:fld id="{1F568BDF-013C-48FF-811A-D31B2E87214E}" type="slidenum">
              <a:rPr lang="es-MX" smtClean="0"/>
              <a:pPr/>
              <a:t>26</a:t>
            </a:fld>
            <a:endParaRPr lang="es-MX"/>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latin typeface="+mn-lt"/>
                <a:ea typeface="+mn-ea"/>
                <a:cs typeface="+mn-cs"/>
              </a:rPr>
              <a:t>Finalmente se establecerá un estudio en base a datos reales históricos para mejorar el proceso de facturación</a:t>
            </a:r>
          </a:p>
          <a:p>
            <a:endParaRPr lang="es-MX" dirty="0"/>
          </a:p>
        </p:txBody>
      </p:sp>
      <p:sp>
        <p:nvSpPr>
          <p:cNvPr id="4" name="3 Marcador de número de diapositiva"/>
          <p:cNvSpPr>
            <a:spLocks noGrp="1"/>
          </p:cNvSpPr>
          <p:nvPr>
            <p:ph type="sldNum" sz="quarter" idx="10"/>
          </p:nvPr>
        </p:nvSpPr>
        <p:spPr/>
        <p:txBody>
          <a:bodyPr/>
          <a:lstStyle/>
          <a:p>
            <a:fld id="{1F568BDF-013C-48FF-811A-D31B2E87214E}" type="slidenum">
              <a:rPr lang="es-MX" smtClean="0"/>
              <a:pPr/>
              <a:t>27</a:t>
            </a:fld>
            <a:endParaRPr lang="es-MX"/>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latin typeface="+mn-lt"/>
                <a:ea typeface="+mn-ea"/>
                <a:cs typeface="+mn-cs"/>
              </a:rPr>
              <a:t>Finalmente se establecerá un estudio en base a datos reales históricos para mejorar el proceso de facturación</a:t>
            </a:r>
          </a:p>
          <a:p>
            <a:endParaRPr lang="es-MX" dirty="0"/>
          </a:p>
        </p:txBody>
      </p:sp>
      <p:sp>
        <p:nvSpPr>
          <p:cNvPr id="4" name="3 Marcador de número de diapositiva"/>
          <p:cNvSpPr>
            <a:spLocks noGrp="1"/>
          </p:cNvSpPr>
          <p:nvPr>
            <p:ph type="sldNum" sz="quarter" idx="10"/>
          </p:nvPr>
        </p:nvSpPr>
        <p:spPr/>
        <p:txBody>
          <a:bodyPr/>
          <a:lstStyle/>
          <a:p>
            <a:fld id="{1F568BDF-013C-48FF-811A-D31B2E87214E}" type="slidenum">
              <a:rPr lang="es-MX" smtClean="0"/>
              <a:pPr/>
              <a:t>28</a:t>
            </a:fld>
            <a:endParaRPr lang="es-MX"/>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latin typeface="+mn-lt"/>
                <a:ea typeface="+mn-ea"/>
                <a:cs typeface="+mn-cs"/>
              </a:rPr>
              <a:t>Finalmente se establecerá un estudio en base a datos reales históricos para mejorar el proceso de facturación</a:t>
            </a:r>
          </a:p>
          <a:p>
            <a:endParaRPr lang="es-MX" dirty="0"/>
          </a:p>
        </p:txBody>
      </p:sp>
      <p:sp>
        <p:nvSpPr>
          <p:cNvPr id="4" name="3 Marcador de número de diapositiva"/>
          <p:cNvSpPr>
            <a:spLocks noGrp="1"/>
          </p:cNvSpPr>
          <p:nvPr>
            <p:ph type="sldNum" sz="quarter" idx="10"/>
          </p:nvPr>
        </p:nvSpPr>
        <p:spPr/>
        <p:txBody>
          <a:bodyPr/>
          <a:lstStyle/>
          <a:p>
            <a:fld id="{1F568BDF-013C-48FF-811A-D31B2E87214E}" type="slidenum">
              <a:rPr lang="es-MX" smtClean="0"/>
              <a:pPr/>
              <a:t>29</a:t>
            </a:fld>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_tradnl" dirty="0" smtClean="0"/>
              <a:t>Fuente información Superintendencia de Compañías del Ecuador, publicada hasta el mes de Marzo de 2012</a:t>
            </a:r>
            <a:endParaRPr lang="es-MX" dirty="0"/>
          </a:p>
        </p:txBody>
      </p:sp>
      <p:sp>
        <p:nvSpPr>
          <p:cNvPr id="4" name="3 Marcador de número de diapositiva"/>
          <p:cNvSpPr>
            <a:spLocks noGrp="1"/>
          </p:cNvSpPr>
          <p:nvPr>
            <p:ph type="sldNum" sz="quarter" idx="10"/>
          </p:nvPr>
        </p:nvSpPr>
        <p:spPr/>
        <p:txBody>
          <a:bodyPr/>
          <a:lstStyle/>
          <a:p>
            <a:fld id="{1F568BDF-013C-48FF-811A-D31B2E87214E}" type="slidenum">
              <a:rPr lang="es-MX" smtClean="0"/>
              <a:pPr/>
              <a:t>3</a:t>
            </a:fld>
            <a:endParaRPr lang="es-MX"/>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_tradnl" sz="1200" kern="1200" dirty="0" smtClean="0">
                <a:solidFill>
                  <a:schemeClr val="tx1"/>
                </a:solidFill>
                <a:latin typeface="+mn-lt"/>
                <a:ea typeface="+mn-ea"/>
                <a:cs typeface="+mn-cs"/>
              </a:rPr>
              <a:t>El que empresas pequeñas y medianas no cuenten con una plataforma tecnologica que apoye la comunicación y la automatización integrada de los procesos que necesita realizar para cumplir con su actividad, esta creando una especie de brecha tecnologica en relación a empresas grandes, lo cual disminuye su capacidad de realizar negocios en niveles optimos de ganancia y que poco a poco contribuyen a la finalización de su actividad comercial. </a:t>
            </a:r>
            <a:endParaRPr lang="es-MX" sz="1200" kern="1200" dirty="0" smtClean="0">
              <a:solidFill>
                <a:schemeClr val="tx1"/>
              </a:solidFill>
              <a:latin typeface="+mn-lt"/>
              <a:ea typeface="+mn-ea"/>
              <a:cs typeface="+mn-cs"/>
            </a:endParaRPr>
          </a:p>
          <a:p>
            <a:r>
              <a:rPr lang="es-ES_tradnl" sz="1200" kern="1200" dirty="0" smtClean="0">
                <a:solidFill>
                  <a:schemeClr val="tx1"/>
                </a:solidFill>
                <a:latin typeface="+mn-lt"/>
                <a:ea typeface="+mn-ea"/>
                <a:cs typeface="+mn-cs"/>
              </a:rPr>
              <a:t>El planteamiento del presente proyecto es dotar de una herramienta que permita tener un conocimiento de lo que sucede en el área de ventas de una empresa del sector de las Pymes, dedicada a la comercialización al por menor de productos.  </a:t>
            </a:r>
            <a:endParaRPr lang="es-MX" sz="1200" kern="1200" dirty="0" smtClean="0">
              <a:solidFill>
                <a:schemeClr val="tx1"/>
              </a:solidFill>
              <a:latin typeface="+mn-lt"/>
              <a:ea typeface="+mn-ea"/>
              <a:cs typeface="+mn-cs"/>
            </a:endParaRPr>
          </a:p>
          <a:p>
            <a:endParaRPr lang="es-MX" dirty="0"/>
          </a:p>
        </p:txBody>
      </p:sp>
      <p:sp>
        <p:nvSpPr>
          <p:cNvPr id="4" name="3 Marcador de número de diapositiva"/>
          <p:cNvSpPr>
            <a:spLocks noGrp="1"/>
          </p:cNvSpPr>
          <p:nvPr>
            <p:ph type="sldNum" sz="quarter" idx="10"/>
          </p:nvPr>
        </p:nvSpPr>
        <p:spPr/>
        <p:txBody>
          <a:bodyPr/>
          <a:lstStyle/>
          <a:p>
            <a:fld id="{1F568BDF-013C-48FF-811A-D31B2E87214E}" type="slidenum">
              <a:rPr lang="es-MX" smtClean="0"/>
              <a:pPr/>
              <a:t>4</a:t>
            </a:fld>
            <a:endParaRPr lang="es-MX"/>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_tradnl" dirty="0" smtClean="0"/>
              <a:t>Se constituye en el marco referencial sobre el cual se desarrolla la investigación, las vertientes principales son: Pymes y elementos de BI</a:t>
            </a:r>
            <a:endParaRPr lang="es-MX" dirty="0"/>
          </a:p>
        </p:txBody>
      </p:sp>
      <p:sp>
        <p:nvSpPr>
          <p:cNvPr id="4" name="3 Marcador de número de diapositiva"/>
          <p:cNvSpPr>
            <a:spLocks noGrp="1"/>
          </p:cNvSpPr>
          <p:nvPr>
            <p:ph type="sldNum" sz="quarter" idx="10"/>
          </p:nvPr>
        </p:nvSpPr>
        <p:spPr/>
        <p:txBody>
          <a:bodyPr/>
          <a:lstStyle/>
          <a:p>
            <a:fld id="{1F568BDF-013C-48FF-811A-D31B2E87214E}" type="slidenum">
              <a:rPr lang="es-MX" smtClean="0"/>
              <a:pPr/>
              <a:t>5</a:t>
            </a:fld>
            <a:endParaRPr lang="es-MX"/>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_tradnl" dirty="0" smtClean="0"/>
              <a:t>Diseño Muestral</a:t>
            </a:r>
          </a:p>
          <a:p>
            <a:r>
              <a:rPr lang="es-ES_tradnl" dirty="0" smtClean="0"/>
              <a:t>Quito 40</a:t>
            </a:r>
          </a:p>
          <a:p>
            <a:r>
              <a:rPr lang="es-ES_tradnl" dirty="0" smtClean="0"/>
              <a:t>Guayaquil 41</a:t>
            </a:r>
          </a:p>
          <a:p>
            <a:r>
              <a:rPr lang="es-ES_tradnl" dirty="0" smtClean="0"/>
              <a:t>Cuenca 10</a:t>
            </a:r>
          </a:p>
          <a:p>
            <a:r>
              <a:rPr lang="es-ES_tradnl" dirty="0" smtClean="0"/>
              <a:t>Manta 12</a:t>
            </a:r>
          </a:p>
          <a:p>
            <a:r>
              <a:rPr lang="es-ES_tradnl" dirty="0" smtClean="0"/>
              <a:t>Total 103 empresas</a:t>
            </a:r>
            <a:endParaRPr lang="es-MX" dirty="0"/>
          </a:p>
        </p:txBody>
      </p:sp>
      <p:sp>
        <p:nvSpPr>
          <p:cNvPr id="4" name="3 Marcador de número de diapositiva"/>
          <p:cNvSpPr>
            <a:spLocks noGrp="1"/>
          </p:cNvSpPr>
          <p:nvPr>
            <p:ph type="sldNum" sz="quarter" idx="10"/>
          </p:nvPr>
        </p:nvSpPr>
        <p:spPr/>
        <p:txBody>
          <a:bodyPr/>
          <a:lstStyle/>
          <a:p>
            <a:fld id="{1F568BDF-013C-48FF-811A-D31B2E87214E}" type="slidenum">
              <a:rPr lang="es-MX" smtClean="0"/>
              <a:pPr/>
              <a:t>6</a:t>
            </a:fld>
            <a:endParaRPr lang="es-MX"/>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3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latin typeface="+mn-lt"/>
                <a:ea typeface="+mn-ea"/>
                <a:cs typeface="+mn-cs"/>
              </a:rPr>
              <a:t>En la década de los 60´s  Richard </a:t>
            </a:r>
            <a:r>
              <a:rPr lang="es-MX" sz="1200" kern="1200" dirty="0" err="1" smtClean="0">
                <a:solidFill>
                  <a:schemeClr val="tx1"/>
                </a:solidFill>
                <a:latin typeface="+mn-lt"/>
                <a:ea typeface="+mn-ea"/>
                <a:cs typeface="+mn-cs"/>
              </a:rPr>
              <a:t>Nolan</a:t>
            </a:r>
            <a:r>
              <a:rPr lang="es-MX" sz="1200" kern="1200" dirty="0" smtClean="0">
                <a:solidFill>
                  <a:schemeClr val="tx1"/>
                </a:solidFill>
                <a:latin typeface="+mn-lt"/>
                <a:ea typeface="+mn-ea"/>
                <a:cs typeface="+mn-cs"/>
              </a:rPr>
              <a:t>, profesor de la Escuela de Negocios de Harvard,  </a:t>
            </a:r>
            <a:r>
              <a:rPr lang="es-MX" sz="1200" kern="1200" dirty="0" err="1" smtClean="0">
                <a:solidFill>
                  <a:schemeClr val="tx1"/>
                </a:solidFill>
                <a:latin typeface="+mn-lt"/>
                <a:ea typeface="+mn-ea"/>
                <a:cs typeface="+mn-cs"/>
              </a:rPr>
              <a:t>desarroll</a:t>
            </a:r>
            <a:r>
              <a:rPr lang="es-ES" sz="1200" kern="1200" dirty="0" smtClean="0">
                <a:solidFill>
                  <a:schemeClr val="tx1"/>
                </a:solidFill>
                <a:latin typeface="+mn-lt"/>
                <a:ea typeface="+mn-ea"/>
                <a:cs typeface="+mn-cs"/>
              </a:rPr>
              <a:t>ó</a:t>
            </a:r>
            <a:r>
              <a:rPr lang="es-MX" sz="1200" kern="1200" dirty="0" smtClean="0">
                <a:solidFill>
                  <a:schemeClr val="tx1"/>
                </a:solidFill>
                <a:latin typeface="+mn-lt"/>
                <a:ea typeface="+mn-ea"/>
                <a:cs typeface="+mn-cs"/>
              </a:rPr>
              <a:t> una teoría que </a:t>
            </a:r>
            <a:r>
              <a:rPr lang="es-MX" sz="1200" kern="1200" dirty="0" err="1" smtClean="0">
                <a:solidFill>
                  <a:schemeClr val="tx1"/>
                </a:solidFill>
                <a:latin typeface="+mn-lt"/>
                <a:ea typeface="+mn-ea"/>
                <a:cs typeface="+mn-cs"/>
              </a:rPr>
              <a:t>ayud</a:t>
            </a:r>
            <a:r>
              <a:rPr lang="es-ES" sz="1200" kern="1200" dirty="0" smtClean="0">
                <a:solidFill>
                  <a:schemeClr val="tx1"/>
                </a:solidFill>
                <a:latin typeface="+mn-lt"/>
                <a:ea typeface="+mn-ea"/>
                <a:cs typeface="+mn-cs"/>
              </a:rPr>
              <a:t>ó</a:t>
            </a:r>
            <a:r>
              <a:rPr lang="es-MX" sz="1200" kern="1200" dirty="0" smtClean="0">
                <a:solidFill>
                  <a:schemeClr val="tx1"/>
                </a:solidFill>
                <a:latin typeface="+mn-lt"/>
                <a:ea typeface="+mn-ea"/>
                <a:cs typeface="+mn-cs"/>
              </a:rPr>
              <a:t> a las empresas a planear los recursos y actividades de informática.  Esta misma teoría nos da una pauta para entender la aparición de nuevas características en los sistemas de información.  Según </a:t>
            </a:r>
            <a:r>
              <a:rPr lang="es-MX" sz="1200" kern="1200" dirty="0" err="1" smtClean="0">
                <a:solidFill>
                  <a:schemeClr val="tx1"/>
                </a:solidFill>
                <a:latin typeface="+mn-lt"/>
                <a:ea typeface="+mn-ea"/>
                <a:cs typeface="+mn-cs"/>
              </a:rPr>
              <a:t>Nolan</a:t>
            </a:r>
            <a:r>
              <a:rPr lang="es-MX" sz="1200" kern="1200" dirty="0" smtClean="0">
                <a:solidFill>
                  <a:schemeClr val="tx1"/>
                </a:solidFill>
                <a:latin typeface="+mn-lt"/>
                <a:ea typeface="+mn-ea"/>
                <a:cs typeface="+mn-cs"/>
              </a:rPr>
              <a:t>, la función de informática en las organizaciones evoluciona a través de ciertas etapas de crecimiento.  A continuación se presentan un resumen de la teoría de </a:t>
            </a:r>
            <a:r>
              <a:rPr lang="es-MX" sz="1200" kern="1200" dirty="0" err="1" smtClean="0">
                <a:solidFill>
                  <a:schemeClr val="tx1"/>
                </a:solidFill>
                <a:latin typeface="+mn-lt"/>
                <a:ea typeface="+mn-ea"/>
                <a:cs typeface="+mn-cs"/>
              </a:rPr>
              <a:t>Nolan</a:t>
            </a:r>
            <a:r>
              <a:rPr lang="es-MX" sz="1200" kern="1200" dirty="0" smtClean="0">
                <a:solidFill>
                  <a:schemeClr val="tx1"/>
                </a:solidFill>
                <a:latin typeface="+mn-lt"/>
                <a:ea typeface="+mn-ea"/>
                <a:cs typeface="+mn-cs"/>
              </a:rPr>
              <a:t>.</a:t>
            </a:r>
          </a:p>
          <a:p>
            <a:endParaRPr lang="es-ES_tradnl" dirty="0" smtClean="0"/>
          </a:p>
          <a:p>
            <a:r>
              <a:rPr lang="es-MX" sz="1200" b="1" kern="1200" dirty="0" smtClean="0">
                <a:solidFill>
                  <a:schemeClr val="tx1"/>
                </a:solidFill>
                <a:latin typeface="+mn-lt"/>
                <a:ea typeface="+mn-ea"/>
                <a:cs typeface="+mn-cs"/>
              </a:rPr>
              <a:t>Etapa de Inicio</a:t>
            </a:r>
            <a:r>
              <a:rPr lang="es-MX" sz="1200" kern="1200" dirty="0" smtClean="0">
                <a:solidFill>
                  <a:schemeClr val="tx1"/>
                </a:solidFill>
                <a:latin typeface="+mn-lt"/>
                <a:ea typeface="+mn-ea"/>
                <a:cs typeface="+mn-cs"/>
              </a:rPr>
              <a:t> </a:t>
            </a:r>
          </a:p>
          <a:p>
            <a:r>
              <a:rPr lang="es-MX" sz="1200" kern="1200" dirty="0" smtClean="0">
                <a:solidFill>
                  <a:schemeClr val="tx1"/>
                </a:solidFill>
                <a:latin typeface="+mn-lt"/>
                <a:ea typeface="+mn-ea"/>
                <a:cs typeface="+mn-cs"/>
              </a:rPr>
              <a:t>Esta etapa representa para una empresa sus inicios en la aplicación de la informática.   Ocurren los siguientes eventos significativos:</a:t>
            </a:r>
          </a:p>
          <a:p>
            <a:pPr lvl="0"/>
            <a:r>
              <a:rPr lang="es-MX" sz="1200" kern="1200" dirty="0" smtClean="0">
                <a:solidFill>
                  <a:schemeClr val="tx1"/>
                </a:solidFill>
                <a:latin typeface="+mn-lt"/>
                <a:ea typeface="+mn-ea"/>
                <a:cs typeface="+mn-cs"/>
              </a:rPr>
              <a:t>Adquisición de la primera computadora para la empresa</a:t>
            </a:r>
          </a:p>
          <a:p>
            <a:pPr lvl="0"/>
            <a:r>
              <a:rPr lang="es-MX" sz="1200" kern="1200" dirty="0" smtClean="0">
                <a:solidFill>
                  <a:schemeClr val="tx1"/>
                </a:solidFill>
                <a:latin typeface="+mn-lt"/>
                <a:ea typeface="+mn-ea"/>
                <a:cs typeface="+mn-cs"/>
              </a:rPr>
              <a:t>Justificación de ese gasto vía ahorro de mano de obra y papelería </a:t>
            </a:r>
          </a:p>
          <a:p>
            <a:pPr lvl="0"/>
            <a:r>
              <a:rPr lang="es-MX" sz="1200" kern="1200" dirty="0" smtClean="0">
                <a:solidFill>
                  <a:schemeClr val="tx1"/>
                </a:solidFill>
                <a:latin typeface="+mn-lt"/>
                <a:ea typeface="+mn-ea"/>
                <a:cs typeface="+mn-cs"/>
              </a:rPr>
              <a:t>Deseo de implantar sistemas para áreas de contabilidad</a:t>
            </a:r>
          </a:p>
          <a:p>
            <a:pPr lvl="0"/>
            <a:r>
              <a:rPr lang="es-MX" sz="1200" kern="1200" dirty="0" smtClean="0">
                <a:solidFill>
                  <a:schemeClr val="tx1"/>
                </a:solidFill>
                <a:latin typeface="+mn-lt"/>
                <a:ea typeface="+mn-ea"/>
                <a:cs typeface="+mn-cs"/>
              </a:rPr>
              <a:t>Inicio del área de sistemas como parte del área de contabilidad/finanzas</a:t>
            </a:r>
          </a:p>
          <a:p>
            <a:pPr lvl="0"/>
            <a:r>
              <a:rPr lang="es-MX" sz="1200" kern="1200" dirty="0" smtClean="0">
                <a:solidFill>
                  <a:schemeClr val="tx1"/>
                </a:solidFill>
                <a:latin typeface="+mn-lt"/>
                <a:ea typeface="+mn-ea"/>
                <a:cs typeface="+mn-cs"/>
              </a:rPr>
              <a:t>Formación del equipo de sistemas por personal con habilidades altamente técnicas</a:t>
            </a:r>
          </a:p>
          <a:p>
            <a:pPr lvl="0"/>
            <a:r>
              <a:rPr lang="es-MX" sz="1200" kern="1200" dirty="0" smtClean="0">
                <a:solidFill>
                  <a:schemeClr val="tx1"/>
                </a:solidFill>
                <a:latin typeface="+mn-lt"/>
                <a:ea typeface="+mn-ea"/>
                <a:cs typeface="+mn-cs"/>
              </a:rPr>
              <a:t>Desconocimiento de negocios y falta de habilidades administrativas del equipo de sistemas</a:t>
            </a:r>
          </a:p>
          <a:p>
            <a:pPr lvl="0"/>
            <a:r>
              <a:rPr lang="es-MX" sz="1200" kern="1200" dirty="0" smtClean="0">
                <a:solidFill>
                  <a:schemeClr val="tx1"/>
                </a:solidFill>
                <a:latin typeface="+mn-lt"/>
                <a:ea typeface="+mn-ea"/>
                <a:cs typeface="+mn-cs"/>
              </a:rPr>
              <a:t>Resistencia al cambio por parte del personal que labora en la empresa </a:t>
            </a:r>
          </a:p>
          <a:p>
            <a:pPr lvl="0"/>
            <a:r>
              <a:rPr lang="es-MX" sz="1200" kern="1200" dirty="0" smtClean="0">
                <a:solidFill>
                  <a:schemeClr val="tx1"/>
                </a:solidFill>
                <a:latin typeface="+mn-lt"/>
                <a:ea typeface="+mn-ea"/>
                <a:cs typeface="+mn-cs"/>
              </a:rPr>
              <a:t>Terminación de la etapa cuando se implanta con éxito el primer sistema de información.</a:t>
            </a:r>
          </a:p>
          <a:p>
            <a:r>
              <a:rPr lang="es-MX" sz="1200" b="1" kern="1200" dirty="0" smtClean="0">
                <a:solidFill>
                  <a:schemeClr val="tx1"/>
                </a:solidFill>
                <a:latin typeface="+mn-lt"/>
                <a:ea typeface="+mn-ea"/>
                <a:cs typeface="+mn-cs"/>
              </a:rPr>
              <a:t> </a:t>
            </a:r>
            <a:endParaRPr lang="es-MX" sz="1200" kern="1200" dirty="0" smtClean="0">
              <a:solidFill>
                <a:schemeClr val="tx1"/>
              </a:solidFill>
              <a:latin typeface="+mn-lt"/>
              <a:ea typeface="+mn-ea"/>
              <a:cs typeface="+mn-cs"/>
            </a:endParaRPr>
          </a:p>
          <a:p>
            <a:r>
              <a:rPr lang="es-MX" sz="1200" b="1" kern="1200" dirty="0" smtClean="0">
                <a:solidFill>
                  <a:schemeClr val="tx1"/>
                </a:solidFill>
                <a:latin typeface="+mn-lt"/>
                <a:ea typeface="+mn-ea"/>
                <a:cs typeface="+mn-cs"/>
              </a:rPr>
              <a:t> </a:t>
            </a:r>
            <a:endParaRPr lang="es-MX" sz="1200" kern="1200" dirty="0" smtClean="0">
              <a:solidFill>
                <a:schemeClr val="tx1"/>
              </a:solidFill>
              <a:latin typeface="+mn-lt"/>
              <a:ea typeface="+mn-ea"/>
              <a:cs typeface="+mn-cs"/>
            </a:endParaRPr>
          </a:p>
          <a:p>
            <a:r>
              <a:rPr lang="es-MX" sz="1200" b="1" kern="1200" dirty="0" smtClean="0">
                <a:solidFill>
                  <a:schemeClr val="tx1"/>
                </a:solidFill>
                <a:latin typeface="+mn-lt"/>
                <a:ea typeface="+mn-ea"/>
                <a:cs typeface="+mn-cs"/>
              </a:rPr>
              <a:t>Etapa de Contagio</a:t>
            </a:r>
            <a:r>
              <a:rPr lang="es-MX" sz="1200" kern="1200" dirty="0" smtClean="0">
                <a:solidFill>
                  <a:schemeClr val="tx1"/>
                </a:solidFill>
                <a:latin typeface="+mn-lt"/>
                <a:ea typeface="+mn-ea"/>
                <a:cs typeface="+mn-cs"/>
              </a:rPr>
              <a:t> </a:t>
            </a:r>
          </a:p>
          <a:p>
            <a:r>
              <a:rPr lang="es-MX" sz="1200" kern="1200" dirty="0" smtClean="0">
                <a:solidFill>
                  <a:schemeClr val="tx1"/>
                </a:solidFill>
                <a:latin typeface="+mn-lt"/>
                <a:ea typeface="+mn-ea"/>
                <a:cs typeface="+mn-cs"/>
              </a:rPr>
              <a:t>Esta etapa recibe este nombre precisamente por el desencadenamiento de un gran deseo de la mayoría de los departamentos o áreas del negocio de aplicar sistemas a gran escala.  Ocurren los siguientes eventos significativos:</a:t>
            </a:r>
          </a:p>
          <a:p>
            <a:pPr lvl="0"/>
            <a:r>
              <a:rPr lang="es-MX" sz="1200" kern="1200" dirty="0" smtClean="0">
                <a:solidFill>
                  <a:schemeClr val="tx1"/>
                </a:solidFill>
                <a:latin typeface="+mn-lt"/>
                <a:ea typeface="+mn-ea"/>
                <a:cs typeface="+mn-cs"/>
              </a:rPr>
              <a:t>Implantación de los otros sistemas de información en otras áreas diferentes a contabilidad y finanzas, debido a que los demás departamentos ven los beneficios Proliferación de los sistemas de información a ser aplicados</a:t>
            </a:r>
          </a:p>
          <a:p>
            <a:pPr lvl="0"/>
            <a:r>
              <a:rPr lang="es-MX" sz="1200" kern="1200" dirty="0" smtClean="0">
                <a:solidFill>
                  <a:schemeClr val="tx1"/>
                </a:solidFill>
                <a:latin typeface="+mn-lt"/>
                <a:ea typeface="+mn-ea"/>
                <a:cs typeface="+mn-cs"/>
              </a:rPr>
              <a:t>Generación de un gran desorden y descontrol en el área </a:t>
            </a:r>
          </a:p>
          <a:p>
            <a:pPr lvl="0"/>
            <a:r>
              <a:rPr lang="es-MX" sz="1200" kern="1200" dirty="0" smtClean="0">
                <a:solidFill>
                  <a:schemeClr val="tx1"/>
                </a:solidFill>
                <a:latin typeface="+mn-lt"/>
                <a:ea typeface="+mn-ea"/>
                <a:cs typeface="+mn-cs"/>
              </a:rPr>
              <a:t>Existencia de aplicaciones o sistemas sin integración, sin calidad ni estándares</a:t>
            </a:r>
          </a:p>
          <a:p>
            <a:pPr lvl="0"/>
            <a:r>
              <a:rPr lang="es-MX" sz="1200" kern="1200" dirty="0" smtClean="0">
                <a:solidFill>
                  <a:schemeClr val="tx1"/>
                </a:solidFill>
                <a:latin typeface="+mn-lt"/>
                <a:ea typeface="+mn-ea"/>
                <a:cs typeface="+mn-cs"/>
              </a:rPr>
              <a:t>Aumento significativo en el gasto </a:t>
            </a:r>
          </a:p>
          <a:p>
            <a:pPr lvl="0"/>
            <a:r>
              <a:rPr lang="es-MX" sz="1200" kern="1200" dirty="0" smtClean="0">
                <a:solidFill>
                  <a:schemeClr val="tx1"/>
                </a:solidFill>
                <a:latin typeface="+mn-lt"/>
                <a:ea typeface="+mn-ea"/>
                <a:cs typeface="+mn-cs"/>
              </a:rPr>
              <a:t>Contratación de personal especialista para la realización de los sistemas</a:t>
            </a:r>
          </a:p>
          <a:p>
            <a:pPr lvl="0"/>
            <a:r>
              <a:rPr lang="es-MX" sz="1200" kern="1200" dirty="0" smtClean="0">
                <a:solidFill>
                  <a:schemeClr val="tx1"/>
                </a:solidFill>
                <a:latin typeface="+mn-lt"/>
                <a:ea typeface="+mn-ea"/>
                <a:cs typeface="+mn-cs"/>
              </a:rPr>
              <a:t>Formación de un área de sistemas o departamento a nivel jefatura</a:t>
            </a:r>
          </a:p>
          <a:p>
            <a:r>
              <a:rPr lang="es-MX" sz="1200" kern="1200" dirty="0" smtClean="0">
                <a:solidFill>
                  <a:schemeClr val="tx1"/>
                </a:solidFill>
                <a:latin typeface="+mn-lt"/>
                <a:ea typeface="+mn-ea"/>
                <a:cs typeface="+mn-cs"/>
              </a:rPr>
              <a:t> </a:t>
            </a:r>
          </a:p>
          <a:p>
            <a:r>
              <a:rPr lang="es-MX" sz="1200" kern="1200" dirty="0" smtClean="0">
                <a:solidFill>
                  <a:schemeClr val="tx1"/>
                </a:solidFill>
                <a:latin typeface="+mn-lt"/>
                <a:ea typeface="+mn-ea"/>
                <a:cs typeface="+mn-cs"/>
              </a:rPr>
              <a:t> </a:t>
            </a:r>
          </a:p>
          <a:p>
            <a:r>
              <a:rPr lang="es-MX" sz="1200" b="1" kern="1200" dirty="0" smtClean="0">
                <a:solidFill>
                  <a:schemeClr val="tx1"/>
                </a:solidFill>
                <a:latin typeface="+mn-lt"/>
                <a:ea typeface="+mn-ea"/>
                <a:cs typeface="+mn-cs"/>
              </a:rPr>
              <a:t> Etapa de Control</a:t>
            </a:r>
            <a:r>
              <a:rPr lang="es-MX" sz="1200" kern="1200" dirty="0" smtClean="0">
                <a:solidFill>
                  <a:schemeClr val="tx1"/>
                </a:solidFill>
                <a:latin typeface="+mn-lt"/>
                <a:ea typeface="+mn-ea"/>
                <a:cs typeface="+mn-cs"/>
              </a:rPr>
              <a:t> </a:t>
            </a:r>
          </a:p>
          <a:p>
            <a:r>
              <a:rPr lang="es-MX" sz="1200" kern="1200" dirty="0" smtClean="0">
                <a:solidFill>
                  <a:schemeClr val="tx1"/>
                </a:solidFill>
                <a:latin typeface="+mn-lt"/>
                <a:ea typeface="+mn-ea"/>
                <a:cs typeface="+mn-cs"/>
              </a:rPr>
              <a:t>Esta etapa surge como consecuencia de los sucesos ocurridos en la etapa de contagio que revelan un excesivo desorden y gasto en la función de sistemas.  Ocurren los siguientes eventos significativos:</a:t>
            </a:r>
          </a:p>
          <a:p>
            <a:pPr lvl="0"/>
            <a:r>
              <a:rPr lang="es-MX" sz="1200" kern="1200" dirty="0" smtClean="0">
                <a:solidFill>
                  <a:schemeClr val="tx1"/>
                </a:solidFill>
                <a:latin typeface="+mn-lt"/>
                <a:ea typeface="+mn-ea"/>
                <a:cs typeface="+mn-cs"/>
              </a:rPr>
              <a:t>Elaboración y aplicación de medidas de control  de recursos</a:t>
            </a:r>
          </a:p>
          <a:p>
            <a:pPr lvl="0"/>
            <a:r>
              <a:rPr lang="es-MX" sz="1200" kern="1200" dirty="0" smtClean="0">
                <a:solidFill>
                  <a:schemeClr val="tx1"/>
                </a:solidFill>
                <a:latin typeface="+mn-lt"/>
                <a:ea typeface="+mn-ea"/>
                <a:cs typeface="+mn-cs"/>
              </a:rPr>
              <a:t>Establecimiento de presupuestos a los departamento de la empresa para la realización de sistemas</a:t>
            </a:r>
          </a:p>
          <a:p>
            <a:pPr lvl="0"/>
            <a:r>
              <a:rPr lang="es-MX" sz="1200" kern="1200" dirty="0" smtClean="0">
                <a:solidFill>
                  <a:schemeClr val="tx1"/>
                </a:solidFill>
                <a:latin typeface="+mn-lt"/>
                <a:ea typeface="+mn-ea"/>
                <a:cs typeface="+mn-cs"/>
              </a:rPr>
              <a:t>Definición de cargos para cada sistema encargado por un departamento </a:t>
            </a:r>
          </a:p>
          <a:p>
            <a:pPr lvl="0"/>
            <a:r>
              <a:rPr lang="es-MX" sz="1200" kern="1200" dirty="0" smtClean="0">
                <a:solidFill>
                  <a:schemeClr val="tx1"/>
                </a:solidFill>
                <a:latin typeface="+mn-lt"/>
                <a:ea typeface="+mn-ea"/>
                <a:cs typeface="+mn-cs"/>
              </a:rPr>
              <a:t>Crecimiento en aplicaciones</a:t>
            </a:r>
          </a:p>
          <a:p>
            <a:pPr lvl="0"/>
            <a:r>
              <a:rPr lang="es-MX" sz="1200" kern="1200" dirty="0" smtClean="0">
                <a:solidFill>
                  <a:schemeClr val="tx1"/>
                </a:solidFill>
                <a:latin typeface="+mn-lt"/>
                <a:ea typeface="+mn-ea"/>
                <a:cs typeface="+mn-cs"/>
              </a:rPr>
              <a:t>Aparición del área de sistemas como gerencia</a:t>
            </a:r>
          </a:p>
          <a:p>
            <a:pPr lvl="0"/>
            <a:r>
              <a:rPr lang="es-MX" sz="1200" kern="1200" dirty="0" smtClean="0">
                <a:solidFill>
                  <a:schemeClr val="tx1"/>
                </a:solidFill>
                <a:latin typeface="+mn-lt"/>
                <a:ea typeface="+mn-ea"/>
                <a:cs typeface="+mn-cs"/>
              </a:rPr>
              <a:t>Definición y aplicación de estándares en la creación de sistemas</a:t>
            </a:r>
          </a:p>
          <a:p>
            <a:pPr lvl="0"/>
            <a:r>
              <a:rPr lang="es-MX" sz="1200" kern="1200" dirty="0" smtClean="0">
                <a:solidFill>
                  <a:schemeClr val="tx1"/>
                </a:solidFill>
                <a:latin typeface="+mn-lt"/>
                <a:ea typeface="+mn-ea"/>
                <a:cs typeface="+mn-cs"/>
              </a:rPr>
              <a:t>Planeación de los sistemas a desarrollar</a:t>
            </a:r>
          </a:p>
          <a:p>
            <a:pPr lvl="0"/>
            <a:r>
              <a:rPr lang="es-MX" sz="1200" kern="1200" dirty="0" smtClean="0">
                <a:solidFill>
                  <a:schemeClr val="tx1"/>
                </a:solidFill>
                <a:latin typeface="+mn-lt"/>
                <a:ea typeface="+mn-ea"/>
                <a:cs typeface="+mn-cs"/>
              </a:rPr>
              <a:t>Definición de prioridades y orden de los sistemas</a:t>
            </a:r>
          </a:p>
          <a:p>
            <a:pPr lvl="0"/>
            <a:r>
              <a:rPr lang="es-MX" sz="1200" kern="1200" dirty="0" smtClean="0">
                <a:solidFill>
                  <a:schemeClr val="tx1"/>
                </a:solidFill>
                <a:latin typeface="+mn-lt"/>
                <a:ea typeface="+mn-ea"/>
                <a:cs typeface="+mn-cs"/>
              </a:rPr>
              <a:t>Capacitación al personal de sistemas en aspectos tanto técnicos como administrativos</a:t>
            </a:r>
          </a:p>
          <a:p>
            <a:r>
              <a:rPr lang="es-MX" sz="1200" b="1" kern="1200" dirty="0" smtClean="0">
                <a:solidFill>
                  <a:schemeClr val="tx1"/>
                </a:solidFill>
                <a:latin typeface="+mn-lt"/>
                <a:ea typeface="+mn-ea"/>
                <a:cs typeface="+mn-cs"/>
              </a:rPr>
              <a:t>Etapa de Integración</a:t>
            </a:r>
            <a:r>
              <a:rPr lang="es-MX" sz="1200" kern="1200" dirty="0" smtClean="0">
                <a:solidFill>
                  <a:schemeClr val="tx1"/>
                </a:solidFill>
                <a:latin typeface="+mn-lt"/>
                <a:ea typeface="+mn-ea"/>
                <a:cs typeface="+mn-cs"/>
              </a:rPr>
              <a:t> </a:t>
            </a:r>
          </a:p>
          <a:p>
            <a:r>
              <a:rPr lang="es-MX" sz="1200" kern="1200" dirty="0" smtClean="0">
                <a:solidFill>
                  <a:schemeClr val="tx1"/>
                </a:solidFill>
                <a:latin typeface="+mn-lt"/>
                <a:ea typeface="+mn-ea"/>
                <a:cs typeface="+mn-cs"/>
              </a:rPr>
              <a:t>Esta etapa constituye un importante avance al crecimiento más acelerado del área de sistemas.</a:t>
            </a:r>
          </a:p>
          <a:p>
            <a:pPr lvl="0"/>
            <a:r>
              <a:rPr lang="es-MX" sz="1200" kern="1200" dirty="0" smtClean="0">
                <a:solidFill>
                  <a:schemeClr val="tx1"/>
                </a:solidFill>
                <a:latin typeface="+mn-lt"/>
                <a:ea typeface="+mn-ea"/>
                <a:cs typeface="+mn-cs"/>
              </a:rPr>
              <a:t>Surgimiento del concepto de integración de sistemas</a:t>
            </a:r>
          </a:p>
          <a:p>
            <a:pPr lvl="0"/>
            <a:r>
              <a:rPr lang="es-MX" sz="1200" kern="1200" dirty="0" smtClean="0">
                <a:solidFill>
                  <a:schemeClr val="tx1"/>
                </a:solidFill>
                <a:latin typeface="+mn-lt"/>
                <a:ea typeface="+mn-ea"/>
                <a:cs typeface="+mn-cs"/>
              </a:rPr>
              <a:t>Centralización de los sistemas </a:t>
            </a:r>
          </a:p>
          <a:p>
            <a:pPr lvl="0"/>
            <a:r>
              <a:rPr lang="es-MX" sz="1200" kern="1200" dirty="0" smtClean="0">
                <a:solidFill>
                  <a:schemeClr val="tx1"/>
                </a:solidFill>
                <a:latin typeface="+mn-lt"/>
                <a:ea typeface="+mn-ea"/>
                <a:cs typeface="+mn-cs"/>
              </a:rPr>
              <a:t>Reducción significativa del costo de hardware y software</a:t>
            </a:r>
          </a:p>
          <a:p>
            <a:pPr lvl="0"/>
            <a:r>
              <a:rPr lang="es-MX" sz="1200" kern="1200" dirty="0" smtClean="0">
                <a:solidFill>
                  <a:schemeClr val="tx1"/>
                </a:solidFill>
                <a:latin typeface="+mn-lt"/>
                <a:ea typeface="+mn-ea"/>
                <a:cs typeface="+mn-cs"/>
              </a:rPr>
              <a:t>Aparición de importantes tecnologías que aceleran el avance: base de datos,  lenguajes de 4ta. generación como las </a:t>
            </a:r>
            <a:r>
              <a:rPr lang="es-ES" sz="1200" kern="1200" dirty="0" smtClean="0">
                <a:solidFill>
                  <a:schemeClr val="tx1"/>
                </a:solidFill>
                <a:latin typeface="+mn-lt"/>
                <a:ea typeface="+mn-ea"/>
                <a:cs typeface="+mn-cs"/>
              </a:rPr>
              <a:t>h</a:t>
            </a:r>
            <a:r>
              <a:rPr lang="es-MX" sz="1200" kern="1200" dirty="0" err="1" smtClean="0">
                <a:solidFill>
                  <a:schemeClr val="tx1"/>
                </a:solidFill>
                <a:latin typeface="+mn-lt"/>
                <a:ea typeface="+mn-ea"/>
                <a:cs typeface="+mn-cs"/>
              </a:rPr>
              <a:t>ojas</a:t>
            </a:r>
            <a:r>
              <a:rPr lang="es-MX" sz="1200" kern="1200" dirty="0" smtClean="0">
                <a:solidFill>
                  <a:schemeClr val="tx1"/>
                </a:solidFill>
                <a:latin typeface="+mn-lt"/>
                <a:ea typeface="+mn-ea"/>
                <a:cs typeface="+mn-cs"/>
              </a:rPr>
              <a:t> electrónicas</a:t>
            </a:r>
          </a:p>
          <a:p>
            <a:pPr lvl="0"/>
            <a:r>
              <a:rPr lang="es-MX" sz="1200" kern="1200" dirty="0" smtClean="0">
                <a:solidFill>
                  <a:schemeClr val="tx1"/>
                </a:solidFill>
                <a:latin typeface="+mn-lt"/>
                <a:ea typeface="+mn-ea"/>
                <a:cs typeface="+mn-cs"/>
              </a:rPr>
              <a:t>Descentralización del departamento de sistemas</a:t>
            </a:r>
          </a:p>
          <a:p>
            <a:pPr lvl="0"/>
            <a:r>
              <a:rPr lang="es-MX" sz="1200" kern="1200" dirty="0" smtClean="0">
                <a:solidFill>
                  <a:schemeClr val="tx1"/>
                </a:solidFill>
                <a:latin typeface="+mn-lt"/>
                <a:ea typeface="+mn-ea"/>
                <a:cs typeface="+mn-cs"/>
              </a:rPr>
              <a:t>Mayor participación de todos los departamentos de la empresa en cuestión de sistemas, teniendo un rol más activo </a:t>
            </a:r>
          </a:p>
          <a:p>
            <a:pPr lvl="0"/>
            <a:r>
              <a:rPr lang="es-MX" sz="1200" kern="1200" dirty="0" smtClean="0">
                <a:solidFill>
                  <a:schemeClr val="tx1"/>
                </a:solidFill>
                <a:latin typeface="+mn-lt"/>
                <a:ea typeface="+mn-ea"/>
                <a:cs typeface="+mn-cs"/>
              </a:rPr>
              <a:t>Aparición de la Computación de usuario final, es decir, comienza la creación de soluciones por parte de los propios administradores de una empresa</a:t>
            </a:r>
          </a:p>
          <a:p>
            <a:r>
              <a:rPr lang="es-MX" sz="1200" b="1" kern="1200" dirty="0" smtClean="0">
                <a:solidFill>
                  <a:schemeClr val="tx1"/>
                </a:solidFill>
                <a:latin typeface="+mn-lt"/>
                <a:ea typeface="+mn-ea"/>
                <a:cs typeface="+mn-cs"/>
              </a:rPr>
              <a:t> </a:t>
            </a:r>
            <a:endParaRPr lang="es-MX" sz="1200" kern="1200" dirty="0" smtClean="0">
              <a:solidFill>
                <a:schemeClr val="tx1"/>
              </a:solidFill>
              <a:latin typeface="+mn-lt"/>
              <a:ea typeface="+mn-ea"/>
              <a:cs typeface="+mn-cs"/>
            </a:endParaRPr>
          </a:p>
          <a:p>
            <a:r>
              <a:rPr lang="es-MX" sz="1200" b="1" kern="1200" dirty="0" smtClean="0">
                <a:solidFill>
                  <a:schemeClr val="tx1"/>
                </a:solidFill>
                <a:latin typeface="+mn-lt"/>
                <a:ea typeface="+mn-ea"/>
                <a:cs typeface="+mn-cs"/>
              </a:rPr>
              <a:t>Etapa de Administración de datos</a:t>
            </a:r>
            <a:r>
              <a:rPr lang="es-MX" sz="1200" kern="1200" dirty="0" smtClean="0">
                <a:solidFill>
                  <a:schemeClr val="tx1"/>
                </a:solidFill>
                <a:latin typeface="+mn-lt"/>
                <a:ea typeface="+mn-ea"/>
                <a:cs typeface="+mn-cs"/>
              </a:rPr>
              <a:t> </a:t>
            </a:r>
          </a:p>
          <a:p>
            <a:r>
              <a:rPr lang="es-MX" sz="1200" kern="1200" dirty="0" smtClean="0">
                <a:solidFill>
                  <a:schemeClr val="tx1"/>
                </a:solidFill>
                <a:latin typeface="+mn-lt"/>
                <a:ea typeface="+mn-ea"/>
                <a:cs typeface="+mn-cs"/>
              </a:rPr>
              <a:t>Esta etapa se caracteriza por cambios en el rol de las personas que reciben los resultados provenientes de los sistemas de información.  Ocurren los siguientes eventos:</a:t>
            </a:r>
          </a:p>
          <a:p>
            <a:pPr lvl="0"/>
            <a:r>
              <a:rPr lang="es-MX" sz="1200" kern="1200" dirty="0" smtClean="0">
                <a:solidFill>
                  <a:schemeClr val="tx1"/>
                </a:solidFill>
                <a:latin typeface="+mn-lt"/>
                <a:ea typeface="+mn-ea"/>
                <a:cs typeface="+mn-cs"/>
              </a:rPr>
              <a:t>Visualización de la información (resultado de los sistemas) como un recurso de gran importancia.</a:t>
            </a:r>
          </a:p>
          <a:p>
            <a:pPr lvl="0"/>
            <a:r>
              <a:rPr lang="es-MX" sz="1200" kern="1200" dirty="0" smtClean="0">
                <a:solidFill>
                  <a:schemeClr val="tx1"/>
                </a:solidFill>
                <a:latin typeface="+mn-lt"/>
                <a:ea typeface="+mn-ea"/>
                <a:cs typeface="+mn-cs"/>
              </a:rPr>
              <a:t>Responsabilidad de los sistemas pertenece a los que reciben y usan la información</a:t>
            </a:r>
          </a:p>
          <a:p>
            <a:pPr lvl="0"/>
            <a:r>
              <a:rPr lang="es-MX" sz="1200" kern="1200" dirty="0" smtClean="0">
                <a:solidFill>
                  <a:schemeClr val="tx1"/>
                </a:solidFill>
                <a:latin typeface="+mn-lt"/>
                <a:ea typeface="+mn-ea"/>
                <a:cs typeface="+mn-cs"/>
              </a:rPr>
              <a:t>Fuerte enfoque a la administración de la información</a:t>
            </a:r>
          </a:p>
          <a:p>
            <a:pPr lvl="0"/>
            <a:r>
              <a:rPr lang="es-MX" sz="1200" kern="1200" dirty="0" smtClean="0">
                <a:solidFill>
                  <a:schemeClr val="tx1"/>
                </a:solidFill>
                <a:latin typeface="+mn-lt"/>
                <a:ea typeface="+mn-ea"/>
                <a:cs typeface="+mn-cs"/>
              </a:rPr>
              <a:t>Amplio acceso a la información por los diferentes miembros de la empresa</a:t>
            </a:r>
          </a:p>
          <a:p>
            <a:pPr lvl="0"/>
            <a:r>
              <a:rPr lang="es-MX" sz="1200" kern="1200" dirty="0" smtClean="0">
                <a:solidFill>
                  <a:schemeClr val="tx1"/>
                </a:solidFill>
                <a:latin typeface="+mn-lt"/>
                <a:ea typeface="+mn-ea"/>
                <a:cs typeface="+mn-cs"/>
              </a:rPr>
              <a:t>Alta participación de los miembros de la empresa en las funciones de sistemas</a:t>
            </a:r>
          </a:p>
          <a:p>
            <a:r>
              <a:rPr lang="es-MX" sz="1200" b="1" kern="1200" dirty="0" smtClean="0">
                <a:solidFill>
                  <a:schemeClr val="tx1"/>
                </a:solidFill>
                <a:latin typeface="+mn-lt"/>
                <a:ea typeface="+mn-ea"/>
                <a:cs typeface="+mn-cs"/>
              </a:rPr>
              <a:t>Etapa de Madure</a:t>
            </a:r>
            <a:r>
              <a:rPr lang="es-ES" sz="1200" b="1" kern="1200" dirty="0" smtClean="0">
                <a:solidFill>
                  <a:schemeClr val="tx1"/>
                </a:solidFill>
                <a:latin typeface="+mn-lt"/>
                <a:ea typeface="+mn-ea"/>
                <a:cs typeface="+mn-cs"/>
              </a:rPr>
              <a:t>z</a:t>
            </a:r>
            <a:r>
              <a:rPr lang="es-MX" sz="1200" kern="1200" dirty="0" smtClean="0">
                <a:solidFill>
                  <a:schemeClr val="tx1"/>
                </a:solidFill>
                <a:latin typeface="+mn-lt"/>
                <a:ea typeface="+mn-ea"/>
                <a:cs typeface="+mn-cs"/>
              </a:rPr>
              <a:t> </a:t>
            </a:r>
          </a:p>
          <a:p>
            <a:r>
              <a:rPr lang="es-MX" sz="1200" kern="1200" dirty="0" smtClean="0">
                <a:solidFill>
                  <a:schemeClr val="tx1"/>
                </a:solidFill>
                <a:latin typeface="+mn-lt"/>
                <a:ea typeface="+mn-ea"/>
                <a:cs typeface="+mn-cs"/>
              </a:rPr>
              <a:t>En esta etapa se puede decir que una empresa tiene una avanzada cultura en informática y sistemas, por tal motivo, se caracteriza por el amplio aprovechamiento de los sistemas y la tecnología para sus fines operacionales y de estrategia.</a:t>
            </a:r>
          </a:p>
          <a:p>
            <a:pPr lvl="0"/>
            <a:r>
              <a:rPr lang="es-MX" sz="1200" kern="1200" dirty="0" smtClean="0">
                <a:solidFill>
                  <a:schemeClr val="tx1"/>
                </a:solidFill>
                <a:latin typeface="+mn-lt"/>
                <a:ea typeface="+mn-ea"/>
                <a:cs typeface="+mn-cs"/>
              </a:rPr>
              <a:t>Aparición del departamento de sistemas como una dirección (nivel alto)</a:t>
            </a:r>
          </a:p>
          <a:p>
            <a:pPr lvl="0"/>
            <a:r>
              <a:rPr lang="es-MX" sz="1200" kern="1200" dirty="0" smtClean="0">
                <a:solidFill>
                  <a:schemeClr val="tx1"/>
                </a:solidFill>
                <a:latin typeface="+mn-lt"/>
                <a:ea typeface="+mn-ea"/>
                <a:cs typeface="+mn-cs"/>
              </a:rPr>
              <a:t>Implantación de controles más rígidos y estrictos</a:t>
            </a:r>
          </a:p>
          <a:p>
            <a:pPr lvl="0"/>
            <a:r>
              <a:rPr lang="es-MX" sz="1200" kern="1200" dirty="0" smtClean="0">
                <a:solidFill>
                  <a:schemeClr val="tx1"/>
                </a:solidFill>
                <a:latin typeface="+mn-lt"/>
                <a:ea typeface="+mn-ea"/>
                <a:cs typeface="+mn-cs"/>
              </a:rPr>
              <a:t>Utilización a gran escala de redes de comunicación </a:t>
            </a:r>
          </a:p>
          <a:p>
            <a:pPr lvl="0"/>
            <a:r>
              <a:rPr lang="es-MX" sz="1200" kern="1200" dirty="0" smtClean="0">
                <a:solidFill>
                  <a:schemeClr val="tx1"/>
                </a:solidFill>
                <a:latin typeface="+mn-lt"/>
                <a:ea typeface="+mn-ea"/>
                <a:cs typeface="+mn-cs"/>
              </a:rPr>
              <a:t>Creación de aplicaciones y sistemas de información avanzados, es decir, aquéllos que apoyan a la toma de decisiones</a:t>
            </a:r>
          </a:p>
          <a:p>
            <a:pPr lvl="0"/>
            <a:r>
              <a:rPr lang="es-MX" sz="1200" kern="1200" dirty="0" smtClean="0">
                <a:solidFill>
                  <a:schemeClr val="tx1"/>
                </a:solidFill>
                <a:latin typeface="+mn-lt"/>
                <a:ea typeface="+mn-ea"/>
                <a:cs typeface="+mn-cs"/>
              </a:rPr>
              <a:t>Planeación de los recursos computacionales</a:t>
            </a:r>
          </a:p>
          <a:p>
            <a:pPr lvl="0"/>
            <a:r>
              <a:rPr lang="es-MX" sz="1200" kern="1200" dirty="0" smtClean="0">
                <a:solidFill>
                  <a:schemeClr val="tx1"/>
                </a:solidFill>
                <a:latin typeface="+mn-lt"/>
                <a:ea typeface="+mn-ea"/>
                <a:cs typeface="+mn-cs"/>
              </a:rPr>
              <a:t>Uso de la tecnología y los sistemas de información para fines estratégicos</a:t>
            </a:r>
          </a:p>
          <a:p>
            <a:pPr lvl="0"/>
            <a:r>
              <a:rPr lang="es-MX" sz="1200" kern="1200" dirty="0" smtClean="0">
                <a:solidFill>
                  <a:schemeClr val="tx1"/>
                </a:solidFill>
                <a:latin typeface="+mn-lt"/>
                <a:ea typeface="+mn-ea"/>
                <a:cs typeface="+mn-cs"/>
              </a:rPr>
              <a:t>Alta difusión de los sistemas y tecnología en la empresa.</a:t>
            </a:r>
          </a:p>
          <a:p>
            <a:pPr lvl="0"/>
            <a:r>
              <a:rPr lang="es-MX" sz="1200" kern="1200" dirty="0" smtClean="0">
                <a:solidFill>
                  <a:schemeClr val="tx1"/>
                </a:solidFill>
                <a:latin typeface="+mn-lt"/>
                <a:ea typeface="+mn-ea"/>
                <a:cs typeface="+mn-cs"/>
              </a:rPr>
              <a:t>Evaluación del área de sistemas como un centro de servicio para la empresa y posiblemente para otras empresas.</a:t>
            </a:r>
          </a:p>
          <a:p>
            <a:endParaRPr lang="es-MX" dirty="0"/>
          </a:p>
        </p:txBody>
      </p:sp>
      <p:sp>
        <p:nvSpPr>
          <p:cNvPr id="4" name="3 Marcador de número de diapositiva"/>
          <p:cNvSpPr>
            <a:spLocks noGrp="1"/>
          </p:cNvSpPr>
          <p:nvPr>
            <p:ph type="sldNum" sz="quarter" idx="10"/>
          </p:nvPr>
        </p:nvSpPr>
        <p:spPr/>
        <p:txBody>
          <a:bodyPr/>
          <a:lstStyle/>
          <a:p>
            <a:fld id="{1F568BDF-013C-48FF-811A-D31B2E87214E}" type="slidenum">
              <a:rPr lang="es-MX" smtClean="0"/>
              <a:pPr/>
              <a:t>7</a:t>
            </a:fld>
            <a:endParaRPr lang="es-MX"/>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92500"/>
          </a:bodyPr>
          <a:lstStyle/>
          <a:p>
            <a:r>
              <a:rPr lang="es-MX" sz="1200" b="1" kern="1200" dirty="0" smtClean="0">
                <a:solidFill>
                  <a:schemeClr val="tx1"/>
                </a:solidFill>
                <a:latin typeface="+mn-lt"/>
                <a:ea typeface="+mn-ea"/>
                <a:cs typeface="+mn-cs"/>
              </a:rPr>
              <a:t>Futuro de los Sistemas de Información</a:t>
            </a:r>
            <a:endParaRPr lang="es-MX" sz="1200" kern="1200" dirty="0" smtClean="0">
              <a:solidFill>
                <a:schemeClr val="tx1"/>
              </a:solidFill>
              <a:latin typeface="+mn-lt"/>
              <a:ea typeface="+mn-ea"/>
              <a:cs typeface="+mn-cs"/>
            </a:endParaRPr>
          </a:p>
          <a:p>
            <a:endParaRPr lang="es-MX" sz="1200" kern="1200" dirty="0" smtClean="0">
              <a:solidFill>
                <a:schemeClr val="tx1"/>
              </a:solidFill>
              <a:latin typeface="+mn-lt"/>
              <a:ea typeface="+mn-ea"/>
              <a:cs typeface="+mn-cs"/>
            </a:endParaRPr>
          </a:p>
          <a:p>
            <a:pPr lvl="0"/>
            <a:r>
              <a:rPr lang="es-MX" sz="1200" kern="1200" dirty="0" smtClean="0">
                <a:solidFill>
                  <a:schemeClr val="tx1"/>
                </a:solidFill>
                <a:latin typeface="+mn-lt"/>
                <a:ea typeface="+mn-ea"/>
                <a:cs typeface="+mn-cs"/>
              </a:rPr>
              <a:t>Sistemas de información de la empresa tienden a trabajar coordinados para ser parte de un sistema integral.</a:t>
            </a:r>
          </a:p>
          <a:p>
            <a:r>
              <a:rPr lang="es-MX" sz="1200" kern="1200" dirty="0" smtClean="0">
                <a:solidFill>
                  <a:schemeClr val="tx1"/>
                </a:solidFill>
                <a:latin typeface="+mn-lt"/>
                <a:ea typeface="+mn-ea"/>
                <a:cs typeface="+mn-cs"/>
              </a:rPr>
              <a:t> </a:t>
            </a:r>
          </a:p>
          <a:p>
            <a:pPr lvl="0"/>
            <a:r>
              <a:rPr lang="es-MX" sz="1200" kern="1200" dirty="0" smtClean="0">
                <a:solidFill>
                  <a:schemeClr val="tx1"/>
                </a:solidFill>
                <a:latin typeface="+mn-lt"/>
                <a:ea typeface="+mn-ea"/>
                <a:cs typeface="+mn-cs"/>
              </a:rPr>
              <a:t>Sistemas de información </a:t>
            </a:r>
            <a:r>
              <a:rPr lang="es-MX" sz="1200" kern="1200" dirty="0" err="1" smtClean="0">
                <a:solidFill>
                  <a:schemeClr val="tx1"/>
                </a:solidFill>
                <a:latin typeface="+mn-lt"/>
                <a:ea typeface="+mn-ea"/>
                <a:cs typeface="+mn-cs"/>
              </a:rPr>
              <a:t>interempresariales</a:t>
            </a:r>
            <a:r>
              <a:rPr lang="es-MX" sz="1200" kern="1200" dirty="0" smtClean="0">
                <a:solidFill>
                  <a:schemeClr val="tx1"/>
                </a:solidFill>
                <a:latin typeface="+mn-lt"/>
                <a:ea typeface="+mn-ea"/>
                <a:cs typeface="+mn-cs"/>
              </a:rPr>
              <a:t>, que hagan posible la comunicación automática y natural entre empresas que se complementan, tales como proveedores, fabricantes, detallistas, centros de distribución.</a:t>
            </a:r>
          </a:p>
          <a:p>
            <a:r>
              <a:rPr lang="es-MX" sz="1200" kern="1200" dirty="0" smtClean="0">
                <a:solidFill>
                  <a:schemeClr val="tx1"/>
                </a:solidFill>
                <a:latin typeface="+mn-lt"/>
                <a:ea typeface="+mn-ea"/>
                <a:cs typeface="+mn-cs"/>
              </a:rPr>
              <a:t> </a:t>
            </a:r>
          </a:p>
          <a:p>
            <a:pPr lvl="0"/>
            <a:r>
              <a:rPr lang="es-MX" sz="1200" kern="1200" dirty="0" smtClean="0">
                <a:solidFill>
                  <a:schemeClr val="tx1"/>
                </a:solidFill>
                <a:latin typeface="+mn-lt"/>
                <a:ea typeface="+mn-ea"/>
                <a:cs typeface="+mn-cs"/>
              </a:rPr>
              <a:t>Sistemas de información utilizados a través de Internet, con el objeto de permitir la globalización y la internacionalización de las empresas.</a:t>
            </a:r>
          </a:p>
          <a:p>
            <a:r>
              <a:rPr lang="es-MX" sz="1200" kern="1200" dirty="0" smtClean="0">
                <a:solidFill>
                  <a:schemeClr val="tx1"/>
                </a:solidFill>
                <a:latin typeface="+mn-lt"/>
                <a:ea typeface="+mn-ea"/>
                <a:cs typeface="+mn-cs"/>
              </a:rPr>
              <a:t> </a:t>
            </a:r>
          </a:p>
          <a:p>
            <a:pPr lvl="0"/>
            <a:r>
              <a:rPr lang="es-MX" sz="1200" kern="1200" dirty="0" smtClean="0">
                <a:solidFill>
                  <a:schemeClr val="tx1"/>
                </a:solidFill>
                <a:latin typeface="+mn-lt"/>
                <a:ea typeface="+mn-ea"/>
                <a:cs typeface="+mn-cs"/>
              </a:rPr>
              <a:t>Sistemas de información para apoyar a negocios en el WWW, es decir, sistemas que permitan la operación y personalización que demandan los negocios electrónicos.</a:t>
            </a:r>
          </a:p>
          <a:p>
            <a:r>
              <a:rPr lang="es-MX" sz="1200" kern="1200" dirty="0" smtClean="0">
                <a:solidFill>
                  <a:schemeClr val="tx1"/>
                </a:solidFill>
                <a:latin typeface="+mn-lt"/>
                <a:ea typeface="+mn-ea"/>
                <a:cs typeface="+mn-cs"/>
              </a:rPr>
              <a:t> </a:t>
            </a:r>
          </a:p>
          <a:p>
            <a:pPr lvl="0"/>
            <a:r>
              <a:rPr lang="es-MX" sz="1200" kern="1200" dirty="0" smtClean="0">
                <a:solidFill>
                  <a:schemeClr val="tx1"/>
                </a:solidFill>
                <a:latin typeface="+mn-lt"/>
                <a:ea typeface="+mn-ea"/>
                <a:cs typeface="+mn-cs"/>
              </a:rPr>
              <a:t>Acceso a los sistemas de información desde cualquier dispositivo móvil, para permitir la realización de las operaciones desde zonas distantes al edificio físico del negocio.</a:t>
            </a:r>
          </a:p>
          <a:p>
            <a:r>
              <a:rPr lang="es-MX" sz="1200" kern="1200" dirty="0" smtClean="0">
                <a:solidFill>
                  <a:schemeClr val="tx1"/>
                </a:solidFill>
                <a:latin typeface="+mn-lt"/>
                <a:ea typeface="+mn-ea"/>
                <a:cs typeface="+mn-cs"/>
              </a:rPr>
              <a:t> </a:t>
            </a:r>
          </a:p>
          <a:p>
            <a:pPr lvl="0"/>
            <a:r>
              <a:rPr lang="es-MX" sz="1200" kern="1200" dirty="0" smtClean="0">
                <a:solidFill>
                  <a:schemeClr val="tx1"/>
                </a:solidFill>
                <a:latin typeface="+mn-lt"/>
                <a:ea typeface="+mn-ea"/>
                <a:cs typeface="+mn-cs"/>
              </a:rPr>
              <a:t>Cambio de enfoque en la aplicación de sistemas de información, pasando de un enfoque operacional (enfoque tradicional de las primeras eras de crecimiento), hacia un enfoque de toma de decisiones (enfoque de las últimas eras del crecimiento), para planear, pensar y repensar un enfoque hacia la creación de estrategia, diferenciación, ventaja competitiva, creación de un futuro para la empresa.</a:t>
            </a:r>
          </a:p>
          <a:p>
            <a:endParaRPr lang="es-ES_tradnl" dirty="0" smtClean="0"/>
          </a:p>
          <a:p>
            <a:pPr lvl="2"/>
            <a:r>
              <a:rPr lang="es-MX" sz="1200" b="1" kern="1200" dirty="0" smtClean="0">
                <a:solidFill>
                  <a:schemeClr val="tx1"/>
                </a:solidFill>
                <a:latin typeface="+mn-lt"/>
                <a:ea typeface="+mn-ea"/>
                <a:cs typeface="+mn-cs"/>
              </a:rPr>
              <a:t>Fuentes de Información</a:t>
            </a:r>
          </a:p>
          <a:p>
            <a:r>
              <a:rPr lang="es-MX" sz="1200" kern="1200" dirty="0" smtClean="0">
                <a:solidFill>
                  <a:schemeClr val="tx1"/>
                </a:solidFill>
                <a:latin typeface="+mn-lt"/>
                <a:ea typeface="+mn-ea"/>
                <a:cs typeface="+mn-cs"/>
              </a:rPr>
              <a:t>Las fuentes de información de las que podemos recabar información son los sistemas transaccionales de la empresa, sistemas de información departamentales como son hojas de cálculo con información sobre previsiones, presupuestos, se debe tener en cuenta que en esta etapa se puede recurrir a información externa comprada a terceros.</a:t>
            </a:r>
          </a:p>
          <a:p>
            <a:r>
              <a:rPr lang="es-MX" sz="1200" kern="1200" dirty="0" smtClean="0">
                <a:solidFill>
                  <a:schemeClr val="tx1"/>
                </a:solidFill>
                <a:latin typeface="+mn-lt"/>
                <a:ea typeface="+mn-ea"/>
                <a:cs typeface="+mn-cs"/>
              </a:rPr>
              <a:t>Otra fuente de información que se debe tomar en cuenta es la de tipo no estructurado como por ejemplo correos electrónicos, cartas, informes, videos.</a:t>
            </a:r>
          </a:p>
          <a:p>
            <a:r>
              <a:rPr lang="es-MX" sz="1200" kern="1200" dirty="0" smtClean="0">
                <a:solidFill>
                  <a:schemeClr val="tx1"/>
                </a:solidFill>
                <a:latin typeface="+mn-lt"/>
                <a:ea typeface="+mn-ea"/>
                <a:cs typeface="+mn-cs"/>
              </a:rPr>
              <a:t>La clave está en identificar correctamente la fuente de datos que nos permita alimentar un modelo de datos para buscar respuestas a los requerimientos del negocio, se debe tener en presente la necesidad de contar con información de calidad.</a:t>
            </a:r>
          </a:p>
          <a:p>
            <a:pPr lvl="0"/>
            <a:r>
              <a:rPr lang="es-MX" sz="1200" b="1" kern="1200" dirty="0" smtClean="0">
                <a:solidFill>
                  <a:schemeClr val="tx1"/>
                </a:solidFill>
                <a:latin typeface="+mn-lt"/>
                <a:ea typeface="+mn-ea"/>
                <a:cs typeface="+mn-cs"/>
              </a:rPr>
              <a:t>Calidad de Datos </a:t>
            </a:r>
          </a:p>
          <a:p>
            <a:r>
              <a:rPr lang="es-MX" sz="1200" kern="1200" dirty="0" smtClean="0">
                <a:solidFill>
                  <a:schemeClr val="tx1"/>
                </a:solidFill>
                <a:latin typeface="+mn-lt"/>
                <a:ea typeface="+mn-ea"/>
                <a:cs typeface="+mn-cs"/>
              </a:rPr>
              <a:t>“Las organizaciones actúan bajo la suposición de que la información de la que disponen es precisa y valida. Si la información no es válida entonces no puede responder a las decisiones basadas en ella”</a:t>
            </a:r>
            <a:r>
              <a:rPr lang="es-ES_tradnl" sz="1200" kern="1200" dirty="0" smtClean="0">
                <a:solidFill>
                  <a:schemeClr val="tx1"/>
                </a:solidFill>
                <a:latin typeface="+mn-lt"/>
                <a:ea typeface="+mn-ea"/>
                <a:cs typeface="+mn-cs"/>
              </a:rPr>
              <a:t> (www.b-eye-network.com, 2006)</a:t>
            </a:r>
            <a:endParaRPr lang="es-MX"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Los errores en los datos pueden provenir de cualquiera de las fuentes elegidas, del proceso de extracción, transformación o carga (ETL) o del propio almacén de datos.</a:t>
            </a:r>
          </a:p>
          <a:p>
            <a:r>
              <a:rPr lang="es-MX" sz="1200" kern="1200" dirty="0" smtClean="0">
                <a:solidFill>
                  <a:schemeClr val="tx1"/>
                </a:solidFill>
                <a:latin typeface="+mn-lt"/>
                <a:ea typeface="+mn-ea"/>
                <a:cs typeface="+mn-cs"/>
              </a:rPr>
              <a:t>Para disminuir la probabilidad de falta de calidad en los datos, se debe establecer un control o conjunto de controles, que focalizan los errores en los datos y no permiten su carga, para considerar la calidad de los datos se debe tomar en cuenta que cumpla las siguientes características</a:t>
            </a:r>
          </a:p>
          <a:p>
            <a:r>
              <a:rPr lang="es-MX" sz="1200" kern="1200" dirty="0" smtClean="0">
                <a:solidFill>
                  <a:schemeClr val="tx1"/>
                </a:solidFill>
                <a:latin typeface="+mn-lt"/>
                <a:ea typeface="+mn-ea"/>
                <a:cs typeface="+mn-cs"/>
              </a:rPr>
              <a:t>Precisión, que puedan ser verificables, Integridad, mantienen las estructuras de los datos, Coherencia, si son los datos constantemente definidos y comprendidos, Totalidad, están todos los datos necesarios, Validez, son los valores aceptables, Disponibilidad, están los datos disponibles cuando se necesitan, Accesibilidad, se puede acceder a los datos fácil y comprensiblemente.</a:t>
            </a:r>
          </a:p>
          <a:p>
            <a:r>
              <a:rPr lang="es-MX" sz="1200" kern="1200" dirty="0" smtClean="0">
                <a:solidFill>
                  <a:schemeClr val="tx1"/>
                </a:solidFill>
                <a:latin typeface="+mn-lt"/>
                <a:ea typeface="+mn-ea"/>
                <a:cs typeface="+mn-cs"/>
              </a:rPr>
              <a:t>Con el fin de mejorar la calidad de los datos es necesario implementar tecnologías de calidad de datos, de manera continua.</a:t>
            </a:r>
          </a:p>
          <a:p>
            <a:r>
              <a:rPr lang="es-MX" sz="1200" kern="1200" dirty="0" smtClean="0">
                <a:solidFill>
                  <a:schemeClr val="tx1"/>
                </a:solidFill>
                <a:latin typeface="+mn-lt"/>
                <a:ea typeface="+mn-ea"/>
                <a:cs typeface="+mn-cs"/>
              </a:rPr>
              <a:t> </a:t>
            </a:r>
          </a:p>
          <a:p>
            <a:pPr lvl="2"/>
            <a:r>
              <a:rPr lang="es-MX" sz="1200" b="1" kern="1200" dirty="0" smtClean="0">
                <a:solidFill>
                  <a:schemeClr val="tx1"/>
                </a:solidFill>
                <a:latin typeface="+mn-lt"/>
                <a:ea typeface="+mn-ea"/>
                <a:cs typeface="+mn-cs"/>
              </a:rPr>
              <a:t>Extracción de la Información</a:t>
            </a:r>
          </a:p>
          <a:p>
            <a:r>
              <a:rPr lang="es-MX" sz="1200" kern="1200" dirty="0" smtClean="0">
                <a:solidFill>
                  <a:schemeClr val="tx1"/>
                </a:solidFill>
                <a:latin typeface="+mn-lt"/>
                <a:ea typeface="+mn-ea"/>
                <a:cs typeface="+mn-cs"/>
              </a:rPr>
              <a:t>Un proceso de Extracción, Transformación y Carga(ETL), se encarga de recuperar los datos de las distintas fuentes de información para insertarlos en el almacén de datos, también conocido como </a:t>
            </a:r>
            <a:r>
              <a:rPr lang="es-MX" sz="1200" kern="1200" dirty="0" err="1" smtClean="0">
                <a:solidFill>
                  <a:schemeClr val="tx1"/>
                </a:solidFill>
                <a:latin typeface="+mn-lt"/>
                <a:ea typeface="+mn-ea"/>
                <a:cs typeface="+mn-cs"/>
              </a:rPr>
              <a:t>Datawarehouse</a:t>
            </a:r>
            <a:r>
              <a:rPr lang="es-MX" sz="1200" kern="1200" dirty="0" smtClean="0">
                <a:solidFill>
                  <a:schemeClr val="tx1"/>
                </a:solidFill>
                <a:latin typeface="+mn-lt"/>
                <a:ea typeface="+mn-ea"/>
                <a:cs typeface="+mn-cs"/>
              </a:rPr>
              <a:t>, este proceso se subdivide en cinco subprocesos: </a:t>
            </a:r>
          </a:p>
          <a:p>
            <a:r>
              <a:rPr lang="es-MX" sz="1200" kern="1200" dirty="0" smtClean="0">
                <a:solidFill>
                  <a:schemeClr val="tx1"/>
                </a:solidFill>
                <a:latin typeface="+mn-lt"/>
                <a:ea typeface="+mn-ea"/>
                <a:cs typeface="+mn-cs"/>
              </a:rPr>
              <a:t>Extracción: Recupera físicamente los datos de las distintas fuentes de información</a:t>
            </a:r>
          </a:p>
          <a:p>
            <a:r>
              <a:rPr lang="es-MX" sz="1200" kern="1200" dirty="0" smtClean="0">
                <a:solidFill>
                  <a:schemeClr val="tx1"/>
                </a:solidFill>
                <a:latin typeface="+mn-lt"/>
                <a:ea typeface="+mn-ea"/>
                <a:cs typeface="+mn-cs"/>
              </a:rPr>
              <a:t>Limpieza: Recupera los datos en bruto y comprueba su calidad</a:t>
            </a:r>
          </a:p>
          <a:p>
            <a:pPr lvl="0"/>
            <a:r>
              <a:rPr lang="es-MX" sz="1200" kern="1200" dirty="0" smtClean="0">
                <a:solidFill>
                  <a:schemeClr val="tx1"/>
                </a:solidFill>
                <a:latin typeface="+mn-lt"/>
                <a:ea typeface="+mn-ea"/>
                <a:cs typeface="+mn-cs"/>
              </a:rPr>
              <a:t>Elimina datos duplicados</a:t>
            </a:r>
          </a:p>
          <a:p>
            <a:pPr lvl="0"/>
            <a:r>
              <a:rPr lang="es-MX" sz="1200" kern="1200" dirty="0" smtClean="0">
                <a:solidFill>
                  <a:schemeClr val="tx1"/>
                </a:solidFill>
                <a:latin typeface="+mn-lt"/>
                <a:ea typeface="+mn-ea"/>
                <a:cs typeface="+mn-cs"/>
              </a:rPr>
              <a:t>Corrige datos erróneos y completa los valores vacios</a:t>
            </a:r>
          </a:p>
          <a:p>
            <a:r>
              <a:rPr lang="es-MX" sz="1200" kern="1200" dirty="0" smtClean="0">
                <a:solidFill>
                  <a:schemeClr val="tx1"/>
                </a:solidFill>
                <a:latin typeface="+mn-lt"/>
                <a:ea typeface="+mn-ea"/>
                <a:cs typeface="+mn-cs"/>
              </a:rPr>
              <a:t>Transformación: Recupera los datos limpios y de alta calidad y los estructura y </a:t>
            </a:r>
            <a:r>
              <a:rPr lang="es-MX" sz="1200" kern="1200" dirty="0" err="1" smtClean="0">
                <a:solidFill>
                  <a:schemeClr val="tx1"/>
                </a:solidFill>
                <a:latin typeface="+mn-lt"/>
                <a:ea typeface="+mn-ea"/>
                <a:cs typeface="+mn-cs"/>
              </a:rPr>
              <a:t>sumariza</a:t>
            </a:r>
            <a:r>
              <a:rPr lang="es-MX" sz="1200" kern="1200" dirty="0" smtClean="0">
                <a:solidFill>
                  <a:schemeClr val="tx1"/>
                </a:solidFill>
                <a:latin typeface="+mn-lt"/>
                <a:ea typeface="+mn-ea"/>
                <a:cs typeface="+mn-cs"/>
              </a:rPr>
              <a:t> en los distintos modelos de análisis</a:t>
            </a:r>
          </a:p>
          <a:p>
            <a:r>
              <a:rPr lang="es-MX" sz="1200" kern="1200" dirty="0" smtClean="0">
                <a:solidFill>
                  <a:schemeClr val="tx1"/>
                </a:solidFill>
                <a:latin typeface="+mn-lt"/>
                <a:ea typeface="+mn-ea"/>
                <a:cs typeface="+mn-cs"/>
              </a:rPr>
              <a:t>Integración: Valida que los datos cargados en el almacén de datos, sean consistentes con las definiciones y formatos, los integra con los modelos definidos.</a:t>
            </a:r>
          </a:p>
          <a:p>
            <a:r>
              <a:rPr lang="es-MX" sz="1200" kern="1200" dirty="0" smtClean="0">
                <a:solidFill>
                  <a:schemeClr val="tx1"/>
                </a:solidFill>
                <a:latin typeface="+mn-lt"/>
                <a:ea typeface="+mn-ea"/>
                <a:cs typeface="+mn-cs"/>
              </a:rPr>
              <a:t>Actualización: Permite actualizar el almacén de datos.</a:t>
            </a:r>
          </a:p>
          <a:p>
            <a:pPr lvl="2"/>
            <a:r>
              <a:rPr lang="es-MX" sz="1200" b="1" kern="1200" dirty="0" smtClean="0">
                <a:solidFill>
                  <a:schemeClr val="tx1"/>
                </a:solidFill>
                <a:latin typeface="+mn-lt"/>
                <a:ea typeface="+mn-ea"/>
                <a:cs typeface="+mn-cs"/>
              </a:rPr>
              <a:t>Data </a:t>
            </a:r>
            <a:r>
              <a:rPr lang="es-MX" sz="1200" b="1" kern="1200" dirty="0" err="1" smtClean="0">
                <a:solidFill>
                  <a:schemeClr val="tx1"/>
                </a:solidFill>
                <a:latin typeface="+mn-lt"/>
                <a:ea typeface="+mn-ea"/>
                <a:cs typeface="+mn-cs"/>
              </a:rPr>
              <a:t>Mart</a:t>
            </a:r>
            <a:r>
              <a:rPr lang="es-MX" sz="1200" b="1" kern="1200" dirty="0" smtClean="0">
                <a:solidFill>
                  <a:schemeClr val="tx1"/>
                </a:solidFill>
                <a:latin typeface="+mn-lt"/>
                <a:ea typeface="+mn-ea"/>
                <a:cs typeface="+mn-cs"/>
              </a:rPr>
              <a:t> </a:t>
            </a:r>
          </a:p>
          <a:p>
            <a:r>
              <a:rPr lang="es-MX" sz="1200" kern="1200" dirty="0" smtClean="0">
                <a:solidFill>
                  <a:schemeClr val="tx1"/>
                </a:solidFill>
                <a:latin typeface="+mn-lt"/>
                <a:ea typeface="+mn-ea"/>
                <a:cs typeface="+mn-cs"/>
              </a:rPr>
              <a:t>Un </a:t>
            </a:r>
            <a:r>
              <a:rPr lang="es-MX" sz="1200" kern="1200" dirty="0" err="1" smtClean="0">
                <a:solidFill>
                  <a:schemeClr val="tx1"/>
                </a:solidFill>
                <a:latin typeface="+mn-lt"/>
                <a:ea typeface="+mn-ea"/>
                <a:cs typeface="+mn-cs"/>
              </a:rPr>
              <a:t>Datawarehouse</a:t>
            </a:r>
            <a:r>
              <a:rPr lang="es-MX" sz="1200" kern="1200" dirty="0" smtClean="0">
                <a:solidFill>
                  <a:schemeClr val="tx1"/>
                </a:solidFill>
                <a:latin typeface="+mn-lt"/>
                <a:ea typeface="+mn-ea"/>
                <a:cs typeface="+mn-cs"/>
              </a:rPr>
              <a:t> es el lugar donde se almacena información consistente, integrada, histórica y preparada para poder tomar decisiones, los Data </a:t>
            </a:r>
            <a:r>
              <a:rPr lang="es-MX" sz="1200" kern="1200" dirty="0" err="1" smtClean="0">
                <a:solidFill>
                  <a:schemeClr val="tx1"/>
                </a:solidFill>
                <a:latin typeface="+mn-lt"/>
                <a:ea typeface="+mn-ea"/>
                <a:cs typeface="+mn-cs"/>
              </a:rPr>
              <a:t>Mart</a:t>
            </a:r>
            <a:r>
              <a:rPr lang="es-MX" sz="1200" kern="1200" dirty="0" smtClean="0">
                <a:solidFill>
                  <a:schemeClr val="tx1"/>
                </a:solidFill>
                <a:latin typeface="+mn-lt"/>
                <a:ea typeface="+mn-ea"/>
                <a:cs typeface="+mn-cs"/>
              </a:rPr>
              <a:t> son almacenes de datos, más pequeños que los </a:t>
            </a:r>
            <a:r>
              <a:rPr lang="es-MX" sz="1200" kern="1200" dirty="0" err="1" smtClean="0">
                <a:solidFill>
                  <a:schemeClr val="tx1"/>
                </a:solidFill>
                <a:latin typeface="+mn-lt"/>
                <a:ea typeface="+mn-ea"/>
                <a:cs typeface="+mn-cs"/>
              </a:rPr>
              <a:t>Datawarehouse</a:t>
            </a:r>
            <a:r>
              <a:rPr lang="es-MX" sz="1200" kern="1200" dirty="0" smtClean="0">
                <a:solidFill>
                  <a:schemeClr val="tx1"/>
                </a:solidFill>
                <a:latin typeface="+mn-lt"/>
                <a:ea typeface="+mn-ea"/>
                <a:cs typeface="+mn-cs"/>
              </a:rPr>
              <a:t>, poseen menor cantidad de información, menos modelos de negocios y son utilizados por un número inferior de usuarios, existen Data </a:t>
            </a:r>
            <a:r>
              <a:rPr lang="es-MX" sz="1200" kern="1200" dirty="0" err="1" smtClean="0">
                <a:solidFill>
                  <a:schemeClr val="tx1"/>
                </a:solidFill>
                <a:latin typeface="+mn-lt"/>
                <a:ea typeface="+mn-ea"/>
                <a:cs typeface="+mn-cs"/>
              </a:rPr>
              <a:t>Mart</a:t>
            </a:r>
            <a:r>
              <a:rPr lang="es-MX" sz="1200" kern="1200" dirty="0" smtClean="0">
                <a:solidFill>
                  <a:schemeClr val="tx1"/>
                </a:solidFill>
                <a:latin typeface="+mn-lt"/>
                <a:ea typeface="+mn-ea"/>
                <a:cs typeface="+mn-cs"/>
              </a:rPr>
              <a:t> de dos tipos, los que son alimentados directamente desde los orígenes de la información y los dependientes que se alimentan desde el </a:t>
            </a:r>
            <a:r>
              <a:rPr lang="es-MX" sz="1200" kern="1200" dirty="0" err="1" smtClean="0">
                <a:solidFill>
                  <a:schemeClr val="tx1"/>
                </a:solidFill>
                <a:latin typeface="+mn-lt"/>
                <a:ea typeface="+mn-ea"/>
                <a:cs typeface="+mn-cs"/>
              </a:rPr>
              <a:t>Datawarehouse</a:t>
            </a:r>
            <a:r>
              <a:rPr lang="es-MX" sz="1200" kern="1200" dirty="0" smtClean="0">
                <a:solidFill>
                  <a:schemeClr val="tx1"/>
                </a:solidFill>
                <a:latin typeface="+mn-lt"/>
                <a:ea typeface="+mn-ea"/>
                <a:cs typeface="+mn-cs"/>
              </a:rPr>
              <a:t>(DWH).</a:t>
            </a:r>
          </a:p>
          <a:p>
            <a:endParaRPr lang="es-MX" dirty="0"/>
          </a:p>
        </p:txBody>
      </p:sp>
      <p:sp>
        <p:nvSpPr>
          <p:cNvPr id="4" name="3 Marcador de número de diapositiva"/>
          <p:cNvSpPr>
            <a:spLocks noGrp="1"/>
          </p:cNvSpPr>
          <p:nvPr>
            <p:ph type="sldNum" sz="quarter" idx="10"/>
          </p:nvPr>
        </p:nvSpPr>
        <p:spPr/>
        <p:txBody>
          <a:bodyPr/>
          <a:lstStyle/>
          <a:p>
            <a:fld id="{1F568BDF-013C-48FF-811A-D31B2E87214E}" type="slidenum">
              <a:rPr lang="es-MX" smtClean="0"/>
              <a:pPr/>
              <a:t>8</a:t>
            </a:fld>
            <a:endParaRPr lang="es-MX"/>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sz="1200" kern="1200" dirty="0" smtClean="0">
                <a:solidFill>
                  <a:schemeClr val="tx1"/>
                </a:solidFill>
                <a:latin typeface="+mn-lt"/>
                <a:ea typeface="+mn-ea"/>
                <a:cs typeface="+mn-cs"/>
              </a:rPr>
              <a:t>Para mantener el ritmo de competencia, las empresas cada vez demandan Business </a:t>
            </a:r>
            <a:r>
              <a:rPr lang="es-ES" sz="1200" kern="1200" dirty="0" err="1" smtClean="0">
                <a:solidFill>
                  <a:schemeClr val="tx1"/>
                </a:solidFill>
                <a:latin typeface="+mn-lt"/>
                <a:ea typeface="+mn-ea"/>
                <a:cs typeface="+mn-cs"/>
              </a:rPr>
              <a:t>Intelligence</a:t>
            </a:r>
            <a:r>
              <a:rPr lang="es-ES" sz="1200" kern="1200" dirty="0" smtClean="0">
                <a:solidFill>
                  <a:schemeClr val="tx1"/>
                </a:solidFill>
                <a:latin typeface="+mn-lt"/>
                <a:ea typeface="+mn-ea"/>
                <a:cs typeface="+mn-cs"/>
              </a:rPr>
              <a:t> a nivel operacional, análisis incrustados dentro de los procesos para manejar excepciones y tomar decisiones en tiempo real.</a:t>
            </a:r>
            <a:endParaRPr lang="es-MX"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 </a:t>
            </a:r>
            <a:endParaRPr lang="es-MX"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El ODS se lo puede estructurar de dos elementos principales, el primero que se compone de un sistema de replicación de la información al que se lo puede denominar ODS replicación, estructura en la cual la información se almacena de la forma menos transformada posible, esta capa de ODS replicación puede servir de fuente de información a usuarios finales a través de una capa de presentación con información más sencilla de analizar </a:t>
            </a:r>
          </a:p>
          <a:p>
            <a:endParaRPr lang="es-MX" dirty="0"/>
          </a:p>
        </p:txBody>
      </p:sp>
      <p:sp>
        <p:nvSpPr>
          <p:cNvPr id="4" name="3 Marcador de número de diapositiva"/>
          <p:cNvSpPr>
            <a:spLocks noGrp="1"/>
          </p:cNvSpPr>
          <p:nvPr>
            <p:ph type="sldNum" sz="quarter" idx="10"/>
          </p:nvPr>
        </p:nvSpPr>
        <p:spPr/>
        <p:txBody>
          <a:bodyPr/>
          <a:lstStyle/>
          <a:p>
            <a:fld id="{1F568BDF-013C-48FF-811A-D31B2E87214E}" type="slidenum">
              <a:rPr lang="es-MX" smtClean="0"/>
              <a:pPr/>
              <a:t>9</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2842C32F-5741-44E5-86A0-E747A049F7F4}" type="datetimeFigureOut">
              <a:rPr lang="es-MX" smtClean="0"/>
              <a:pPr/>
              <a:t>04/11/2012</a:t>
            </a:fld>
            <a:endParaRPr lang="es-MX"/>
          </a:p>
        </p:txBody>
      </p:sp>
      <p:sp>
        <p:nvSpPr>
          <p:cNvPr id="20" name="19 Marcador de pie de página"/>
          <p:cNvSpPr>
            <a:spLocks noGrp="1"/>
          </p:cNvSpPr>
          <p:nvPr>
            <p:ph type="ftr" sz="quarter" idx="11"/>
          </p:nvPr>
        </p:nvSpPr>
        <p:spPr/>
        <p:txBody>
          <a:bodyPr/>
          <a:lstStyle>
            <a:extLst/>
          </a:lstStyle>
          <a:p>
            <a:endParaRPr lang="es-MX"/>
          </a:p>
        </p:txBody>
      </p:sp>
      <p:sp>
        <p:nvSpPr>
          <p:cNvPr id="10" name="9 Marcador de número de diapositiva"/>
          <p:cNvSpPr>
            <a:spLocks noGrp="1"/>
          </p:cNvSpPr>
          <p:nvPr>
            <p:ph type="sldNum" sz="quarter" idx="12"/>
          </p:nvPr>
        </p:nvSpPr>
        <p:spPr/>
        <p:txBody>
          <a:bodyPr/>
          <a:lstStyle>
            <a:extLst/>
          </a:lstStyle>
          <a:p>
            <a:fld id="{105671FA-E1F9-447F-9B9D-BE406EE37829}" type="slidenum">
              <a:rPr lang="es-MX" smtClean="0"/>
              <a:pPr/>
              <a:t>‹Nº›</a:t>
            </a:fld>
            <a:endParaRPr lang="es-MX"/>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842C32F-5741-44E5-86A0-E747A049F7F4}" type="datetimeFigureOut">
              <a:rPr lang="es-MX" smtClean="0"/>
              <a:pPr/>
              <a:t>04/11/2012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105671FA-E1F9-447F-9B9D-BE406EE37829}"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842C32F-5741-44E5-86A0-E747A049F7F4}" type="datetimeFigureOut">
              <a:rPr lang="es-MX" smtClean="0"/>
              <a:pPr/>
              <a:t>04/11/2012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105671FA-E1F9-447F-9B9D-BE406EE37829}"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842C32F-5741-44E5-86A0-E747A049F7F4}" type="datetimeFigureOut">
              <a:rPr lang="es-MX" smtClean="0"/>
              <a:pPr/>
              <a:t>04/11/2012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105671FA-E1F9-447F-9B9D-BE406EE37829}"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2842C32F-5741-44E5-86A0-E747A049F7F4}" type="datetimeFigureOut">
              <a:rPr lang="es-MX" smtClean="0"/>
              <a:pPr/>
              <a:t>04/11/2012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105671FA-E1F9-447F-9B9D-BE406EE37829}" type="slidenum">
              <a:rPr lang="es-MX" smtClean="0"/>
              <a:pPr/>
              <a:t>‹Nº›</a:t>
            </a:fld>
            <a:endParaRPr lang="es-MX"/>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842C32F-5741-44E5-86A0-E747A049F7F4}" type="datetimeFigureOut">
              <a:rPr lang="es-MX" smtClean="0"/>
              <a:pPr/>
              <a:t>04/11/2012</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105671FA-E1F9-447F-9B9D-BE406EE37829}"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2842C32F-5741-44E5-86A0-E747A049F7F4}" type="datetimeFigureOut">
              <a:rPr lang="es-MX" smtClean="0"/>
              <a:pPr/>
              <a:t>04/11/2012</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105671FA-E1F9-447F-9B9D-BE406EE37829}"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2842C32F-5741-44E5-86A0-E747A049F7F4}" type="datetimeFigureOut">
              <a:rPr lang="es-MX" smtClean="0"/>
              <a:pPr/>
              <a:t>04/11/2012</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105671FA-E1F9-447F-9B9D-BE406EE37829}"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2842C32F-5741-44E5-86A0-E747A049F7F4}" type="datetimeFigureOut">
              <a:rPr lang="es-MX" smtClean="0"/>
              <a:pPr/>
              <a:t>04/11/2012</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105671FA-E1F9-447F-9B9D-BE406EE37829}" type="slidenum">
              <a:rPr lang="es-MX" smtClean="0"/>
              <a:pPr/>
              <a:t>‹Nº›</a:t>
            </a:fld>
            <a:endParaRPr lang="es-MX"/>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842C32F-5741-44E5-86A0-E747A049F7F4}" type="datetimeFigureOut">
              <a:rPr lang="es-MX" smtClean="0"/>
              <a:pPr/>
              <a:t>04/11/2012</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105671FA-E1F9-447F-9B9D-BE406EE37829}"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2842C32F-5741-44E5-86A0-E747A049F7F4}" type="datetimeFigureOut">
              <a:rPr lang="es-MX" smtClean="0"/>
              <a:pPr/>
              <a:t>04/11/2012</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105671FA-E1F9-447F-9B9D-BE406EE37829}" type="slidenum">
              <a:rPr lang="es-MX" smtClean="0"/>
              <a:pPr/>
              <a:t>‹Nº›</a:t>
            </a:fld>
            <a:endParaRPr lang="es-MX"/>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842C32F-5741-44E5-86A0-E747A049F7F4}" type="datetimeFigureOut">
              <a:rPr lang="es-MX" smtClean="0"/>
              <a:pPr/>
              <a:t>04/11/2012</a:t>
            </a:fld>
            <a:endParaRPr lang="es-MX"/>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MX"/>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05671FA-E1F9-447F-9B9D-BE406EE37829}" type="slidenum">
              <a:rPr lang="es-MX" smtClean="0"/>
              <a:pPr/>
              <a:t>‹Nº›</a:t>
            </a:fld>
            <a:endParaRPr lang="es-MX"/>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331640" y="1484784"/>
            <a:ext cx="7406640" cy="1472184"/>
          </a:xfrm>
        </p:spPr>
        <p:txBody>
          <a:bodyPr>
            <a:normAutofit fontScale="90000"/>
          </a:bodyPr>
          <a:lstStyle/>
          <a:p>
            <a:pPr algn="ctr"/>
            <a:r>
              <a:rPr lang="es-MX" sz="3600" dirty="0" smtClean="0"/>
              <a:t>Dirección de Postgrado</a:t>
            </a:r>
            <a:br>
              <a:rPr lang="es-MX" sz="3600" dirty="0" smtClean="0"/>
            </a:br>
            <a:r>
              <a:rPr lang="es-MX" sz="3600" dirty="0" smtClean="0"/>
              <a:t>Maestría en Gerencia de Sistemas</a:t>
            </a:r>
            <a:br>
              <a:rPr lang="es-MX" sz="3600" dirty="0" smtClean="0"/>
            </a:br>
            <a:r>
              <a:rPr lang="es-MX" sz="3600" dirty="0" smtClean="0"/>
              <a:t> Proyecto de Tesis</a:t>
            </a:r>
            <a:endParaRPr lang="es-MX" sz="3600" dirty="0"/>
          </a:p>
        </p:txBody>
      </p:sp>
      <p:sp>
        <p:nvSpPr>
          <p:cNvPr id="3" name="2 Subtítulo"/>
          <p:cNvSpPr>
            <a:spLocks noGrp="1"/>
          </p:cNvSpPr>
          <p:nvPr>
            <p:ph type="subTitle" idx="1"/>
          </p:nvPr>
        </p:nvSpPr>
        <p:spPr>
          <a:xfrm>
            <a:off x="1475656" y="3789040"/>
            <a:ext cx="7406640" cy="2376264"/>
          </a:xfrm>
        </p:spPr>
        <p:txBody>
          <a:bodyPr/>
          <a:lstStyle/>
          <a:p>
            <a:pPr algn="ctr"/>
            <a:r>
              <a:rPr lang="es-ES_tradnl" dirty="0" smtClean="0"/>
              <a:t>Desarrollo de un prototipo de Inteligencia de Negocios(BI) aplicado a Pymes del sector comercial en el DMQ</a:t>
            </a:r>
          </a:p>
          <a:p>
            <a:pPr algn="ctr"/>
            <a:endParaRPr lang="es-ES_tradnl" dirty="0" smtClean="0"/>
          </a:p>
          <a:p>
            <a:r>
              <a:rPr lang="es-ES_tradnl" sz="1600" dirty="0" smtClean="0"/>
              <a:t>Autor: Washington R Padilla   		             Director: Ing Francis Salazar, MBA</a:t>
            </a:r>
          </a:p>
          <a:p>
            <a:pPr algn="ctr"/>
            <a:r>
              <a:rPr lang="es-ES_tradnl" sz="1600" dirty="0" err="1" smtClean="0"/>
              <a:t>Sangolqui</a:t>
            </a:r>
            <a:r>
              <a:rPr lang="es-ES_tradnl" sz="1600" dirty="0" smtClean="0"/>
              <a:t>  5 de Noviembre de 2012</a:t>
            </a:r>
            <a:endParaRPr lang="es-MX" dirty="0"/>
          </a:p>
        </p:txBody>
      </p:sp>
      <p:pic>
        <p:nvPicPr>
          <p:cNvPr id="4" name="3 Imagen"/>
          <p:cNvPicPr/>
          <p:nvPr/>
        </p:nvPicPr>
        <p:blipFill>
          <a:blip r:embed="rId3" cstate="print"/>
          <a:srcRect/>
          <a:stretch>
            <a:fillRect/>
          </a:stretch>
        </p:blipFill>
        <p:spPr bwMode="auto">
          <a:xfrm>
            <a:off x="2402897" y="260648"/>
            <a:ext cx="4473170" cy="125918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06090"/>
          </a:xfrm>
        </p:spPr>
        <p:txBody>
          <a:bodyPr>
            <a:normAutofit fontScale="90000"/>
          </a:bodyPr>
          <a:lstStyle/>
          <a:p>
            <a:r>
              <a:rPr lang="es-ES_tradnl" dirty="0" smtClean="0"/>
              <a:t>Inteligencia de Negocio</a:t>
            </a:r>
            <a:br>
              <a:rPr lang="es-ES_tradnl" dirty="0" smtClean="0"/>
            </a:br>
            <a:endParaRPr lang="es-MX" dirty="0"/>
          </a:p>
        </p:txBody>
      </p:sp>
      <p:sp>
        <p:nvSpPr>
          <p:cNvPr id="4" name="2 Subtítulo"/>
          <p:cNvSpPr txBox="1">
            <a:spLocks/>
          </p:cNvSpPr>
          <p:nvPr/>
        </p:nvSpPr>
        <p:spPr>
          <a:xfrm>
            <a:off x="1403648" y="980728"/>
            <a:ext cx="7406640" cy="576064"/>
          </a:xfrm>
          <a:prstGeom prst="rect">
            <a:avLst/>
          </a:prstGeom>
        </p:spPr>
        <p:txBody>
          <a:bodyPr>
            <a:normAutofit fontScale="775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s-ES_tradnl" sz="3200" b="0" i="0" u="none" strike="noStrike" kern="1200" cap="none" spc="0" normalizeH="0" baseline="0" noProof="0" dirty="0" smtClean="0">
                <a:ln>
                  <a:noFill/>
                </a:ln>
                <a:solidFill>
                  <a:schemeClr val="tx1"/>
                </a:solidFill>
                <a:effectLst/>
                <a:uLnTx/>
                <a:uFillTx/>
                <a:latin typeface="+mn-lt"/>
                <a:ea typeface="+mn-ea"/>
                <a:cs typeface="+mn-cs"/>
              </a:rPr>
              <a:t>Aplicado a Pymes del Sector Comercio al por menor</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11 Rectángulo"/>
          <p:cNvSpPr/>
          <p:nvPr/>
        </p:nvSpPr>
        <p:spPr>
          <a:xfrm>
            <a:off x="1691680" y="1916832"/>
            <a:ext cx="6552728" cy="4001095"/>
          </a:xfrm>
          <a:prstGeom prst="rect">
            <a:avLst/>
          </a:prstGeom>
        </p:spPr>
        <p:txBody>
          <a:bodyPr wrap="square">
            <a:spAutoFit/>
          </a:bodyPr>
          <a:lstStyle/>
          <a:p>
            <a:pPr lvl="0" algn="ctr" fontAlgn="base">
              <a:spcBef>
                <a:spcPct val="0"/>
              </a:spcBef>
              <a:spcAft>
                <a:spcPct val="0"/>
              </a:spcAft>
            </a:pPr>
            <a:r>
              <a:rPr lang="es-MX" sz="2800" dirty="0" smtClean="0">
                <a:solidFill>
                  <a:prstClr val="black"/>
                </a:solidFill>
                <a:latin typeface="Arial" pitchFamily="34" charset="0"/>
                <a:ea typeface="Calibri" pitchFamily="34" charset="0"/>
                <a:cs typeface="Arial" pitchFamily="34" charset="0"/>
              </a:rPr>
              <a:t>Cap</a:t>
            </a:r>
            <a:r>
              <a:rPr lang="es-MX" sz="2800" dirty="0" smtClean="0">
                <a:solidFill>
                  <a:prstClr val="black"/>
                </a:solidFill>
                <a:latin typeface="Calibri"/>
                <a:ea typeface="Calibri" pitchFamily="34" charset="0"/>
                <a:cs typeface="Arial" pitchFamily="34" charset="0"/>
              </a:rPr>
              <a:t>í</a:t>
            </a:r>
            <a:r>
              <a:rPr lang="es-MX" sz="2800" dirty="0" smtClean="0">
                <a:solidFill>
                  <a:prstClr val="black"/>
                </a:solidFill>
                <a:latin typeface="Arial" pitchFamily="34" charset="0"/>
                <a:ea typeface="Calibri" pitchFamily="34" charset="0"/>
                <a:cs typeface="Arial" pitchFamily="34" charset="0"/>
              </a:rPr>
              <a:t>tulo III: Definici</a:t>
            </a:r>
            <a:r>
              <a:rPr lang="es-MX" sz="2800" dirty="0" smtClean="0">
                <a:solidFill>
                  <a:prstClr val="black"/>
                </a:solidFill>
                <a:latin typeface="Calibri"/>
                <a:ea typeface="Calibri" pitchFamily="34" charset="0"/>
                <a:cs typeface="Arial" pitchFamily="34" charset="0"/>
              </a:rPr>
              <a:t>ó</a:t>
            </a:r>
            <a:r>
              <a:rPr lang="es-MX" sz="2800" dirty="0" smtClean="0">
                <a:solidFill>
                  <a:prstClr val="black"/>
                </a:solidFill>
                <a:latin typeface="Arial" pitchFamily="34" charset="0"/>
                <a:ea typeface="Calibri" pitchFamily="34" charset="0"/>
                <a:cs typeface="Arial" pitchFamily="34" charset="0"/>
              </a:rPr>
              <a:t>n del modelo Inform</a:t>
            </a:r>
            <a:r>
              <a:rPr lang="es-MX" sz="2800" dirty="0" smtClean="0">
                <a:solidFill>
                  <a:prstClr val="black"/>
                </a:solidFill>
                <a:latin typeface="Calibri"/>
                <a:ea typeface="Calibri" pitchFamily="34" charset="0"/>
                <a:cs typeface="Arial" pitchFamily="34" charset="0"/>
              </a:rPr>
              <a:t>á</a:t>
            </a:r>
            <a:r>
              <a:rPr lang="es-MX" sz="2800" dirty="0" smtClean="0">
                <a:solidFill>
                  <a:prstClr val="black"/>
                </a:solidFill>
                <a:latin typeface="Arial" pitchFamily="34" charset="0"/>
                <a:ea typeface="Calibri" pitchFamily="34" charset="0"/>
                <a:cs typeface="Arial" pitchFamily="34" charset="0"/>
              </a:rPr>
              <a:t>tico Multidimensional</a:t>
            </a:r>
            <a:endParaRPr lang="es-MX" sz="2800" dirty="0" smtClean="0">
              <a:solidFill>
                <a:prstClr val="black"/>
              </a:solidFill>
              <a:latin typeface="Arial" pitchFamily="34" charset="0"/>
            </a:endParaRPr>
          </a:p>
          <a:p>
            <a:pPr lvl="0" eaLnBrk="0" fontAlgn="base" hangingPunct="0">
              <a:spcBef>
                <a:spcPct val="0"/>
              </a:spcBef>
              <a:spcAft>
                <a:spcPct val="0"/>
              </a:spcAft>
            </a:pPr>
            <a:r>
              <a:rPr lang="es-MX" dirty="0" smtClean="0">
                <a:solidFill>
                  <a:prstClr val="black"/>
                </a:solidFill>
                <a:latin typeface="Arial" pitchFamily="34" charset="0"/>
                <a:ea typeface="Calibri" pitchFamily="34" charset="0"/>
                <a:cs typeface="Arial" pitchFamily="34" charset="0"/>
              </a:rPr>
              <a:t>3.1	Definici</a:t>
            </a:r>
            <a:r>
              <a:rPr lang="es-MX" dirty="0" smtClean="0">
                <a:solidFill>
                  <a:prstClr val="black"/>
                </a:solidFill>
                <a:latin typeface="Calibri"/>
                <a:ea typeface="Calibri" pitchFamily="34" charset="0"/>
                <a:cs typeface="Arial" pitchFamily="34" charset="0"/>
              </a:rPr>
              <a:t>ó</a:t>
            </a:r>
            <a:r>
              <a:rPr lang="es-MX" dirty="0" smtClean="0">
                <a:solidFill>
                  <a:prstClr val="black"/>
                </a:solidFill>
                <a:latin typeface="Arial" pitchFamily="34" charset="0"/>
                <a:ea typeface="Calibri" pitchFamily="34" charset="0"/>
                <a:cs typeface="Arial" pitchFamily="34" charset="0"/>
              </a:rPr>
              <a:t>n del modelo Inform</a:t>
            </a:r>
            <a:r>
              <a:rPr lang="es-MX" dirty="0" smtClean="0">
                <a:solidFill>
                  <a:prstClr val="black"/>
                </a:solidFill>
                <a:latin typeface="Calibri"/>
                <a:ea typeface="Calibri" pitchFamily="34" charset="0"/>
                <a:cs typeface="Arial" pitchFamily="34" charset="0"/>
              </a:rPr>
              <a:t>á</a:t>
            </a:r>
            <a:r>
              <a:rPr lang="es-MX" dirty="0" smtClean="0">
                <a:solidFill>
                  <a:prstClr val="black"/>
                </a:solidFill>
                <a:latin typeface="Arial" pitchFamily="34" charset="0"/>
                <a:ea typeface="Calibri" pitchFamily="34" charset="0"/>
                <a:cs typeface="Arial" pitchFamily="34" charset="0"/>
              </a:rPr>
              <a:t>tico	</a:t>
            </a:r>
            <a:endParaRPr lang="es-MX" dirty="0" smtClean="0">
              <a:solidFill>
                <a:prstClr val="black"/>
              </a:solidFill>
              <a:latin typeface="Arial" pitchFamily="34" charset="0"/>
            </a:endParaRPr>
          </a:p>
          <a:p>
            <a:pPr lvl="0" eaLnBrk="0" fontAlgn="base" hangingPunct="0">
              <a:spcBef>
                <a:spcPct val="0"/>
              </a:spcBef>
              <a:spcAft>
                <a:spcPct val="0"/>
              </a:spcAft>
            </a:pPr>
            <a:r>
              <a:rPr lang="es-MX" dirty="0" smtClean="0">
                <a:solidFill>
                  <a:prstClr val="black"/>
                </a:solidFill>
                <a:latin typeface="Arial" pitchFamily="34" charset="0"/>
                <a:ea typeface="Calibri" pitchFamily="34" charset="0"/>
                <a:cs typeface="Arial" pitchFamily="34" charset="0"/>
              </a:rPr>
              <a:t>	L</a:t>
            </a:r>
            <a:r>
              <a:rPr lang="es-MX" dirty="0" smtClean="0">
                <a:solidFill>
                  <a:prstClr val="black"/>
                </a:solidFill>
                <a:latin typeface="Calibri"/>
                <a:ea typeface="Calibri" pitchFamily="34" charset="0"/>
                <a:cs typeface="Arial" pitchFamily="34" charset="0"/>
              </a:rPr>
              <a:t>í</a:t>
            </a:r>
            <a:r>
              <a:rPr lang="es-MX" dirty="0" smtClean="0">
                <a:solidFill>
                  <a:prstClr val="black"/>
                </a:solidFill>
                <a:latin typeface="Arial" pitchFamily="34" charset="0"/>
                <a:ea typeface="Calibri" pitchFamily="34" charset="0"/>
                <a:cs typeface="Arial" pitchFamily="34" charset="0"/>
              </a:rPr>
              <a:t>nea base	</a:t>
            </a:r>
            <a:endParaRPr lang="es-MX" dirty="0" smtClean="0">
              <a:solidFill>
                <a:prstClr val="black"/>
              </a:solidFill>
              <a:latin typeface="Arial" pitchFamily="34" charset="0"/>
            </a:endParaRPr>
          </a:p>
          <a:p>
            <a:pPr lvl="0" eaLnBrk="0" fontAlgn="base" hangingPunct="0">
              <a:spcBef>
                <a:spcPct val="0"/>
              </a:spcBef>
              <a:spcAft>
                <a:spcPct val="0"/>
              </a:spcAft>
            </a:pPr>
            <a:r>
              <a:rPr lang="es-MX" dirty="0" smtClean="0">
                <a:solidFill>
                  <a:prstClr val="black"/>
                </a:solidFill>
                <a:latin typeface="Arial" pitchFamily="34" charset="0"/>
                <a:ea typeface="Calibri" pitchFamily="34" charset="0"/>
                <a:cs typeface="Arial" pitchFamily="34" charset="0"/>
              </a:rPr>
              <a:t>3.1.1	Planificaci</a:t>
            </a:r>
            <a:r>
              <a:rPr lang="es-MX" dirty="0" smtClean="0">
                <a:solidFill>
                  <a:prstClr val="black"/>
                </a:solidFill>
                <a:latin typeface="Calibri"/>
                <a:ea typeface="Calibri" pitchFamily="34" charset="0"/>
                <a:cs typeface="Arial" pitchFamily="34" charset="0"/>
              </a:rPr>
              <a:t>ó</a:t>
            </a:r>
            <a:r>
              <a:rPr lang="es-MX" dirty="0" smtClean="0">
                <a:solidFill>
                  <a:prstClr val="black"/>
                </a:solidFill>
                <a:latin typeface="Arial" pitchFamily="34" charset="0"/>
                <a:ea typeface="Calibri" pitchFamily="34" charset="0"/>
                <a:cs typeface="Arial" pitchFamily="34" charset="0"/>
              </a:rPr>
              <a:t>n y Gesti</a:t>
            </a:r>
            <a:r>
              <a:rPr lang="es-MX" dirty="0" smtClean="0">
                <a:solidFill>
                  <a:prstClr val="black"/>
                </a:solidFill>
                <a:latin typeface="Calibri"/>
                <a:ea typeface="Calibri" pitchFamily="34" charset="0"/>
                <a:cs typeface="Arial" pitchFamily="34" charset="0"/>
              </a:rPr>
              <a:t>ó</a:t>
            </a:r>
            <a:r>
              <a:rPr lang="es-MX" dirty="0" smtClean="0">
                <a:solidFill>
                  <a:prstClr val="black"/>
                </a:solidFill>
                <a:latin typeface="Arial" pitchFamily="34" charset="0"/>
                <a:ea typeface="Calibri" pitchFamily="34" charset="0"/>
                <a:cs typeface="Arial" pitchFamily="34" charset="0"/>
              </a:rPr>
              <a:t>n del Proyecto Multidimensional</a:t>
            </a:r>
          </a:p>
          <a:p>
            <a:pPr lvl="0" eaLnBrk="0" fontAlgn="base" hangingPunct="0">
              <a:spcBef>
                <a:spcPct val="0"/>
              </a:spcBef>
              <a:spcAft>
                <a:spcPct val="0"/>
              </a:spcAft>
            </a:pPr>
            <a:r>
              <a:rPr lang="es-MX" dirty="0" smtClean="0">
                <a:solidFill>
                  <a:prstClr val="black"/>
                </a:solidFill>
                <a:latin typeface="Arial" pitchFamily="34" charset="0"/>
                <a:ea typeface="Calibri" pitchFamily="34" charset="0"/>
                <a:cs typeface="Arial" pitchFamily="34" charset="0"/>
              </a:rPr>
              <a:t>3.2	Establecer alcance del Proyecto	</a:t>
            </a:r>
            <a:endParaRPr lang="es-MX" dirty="0" smtClean="0">
              <a:solidFill>
                <a:prstClr val="black"/>
              </a:solidFill>
              <a:latin typeface="Arial" pitchFamily="34" charset="0"/>
            </a:endParaRPr>
          </a:p>
          <a:p>
            <a:pPr lvl="0" eaLnBrk="0" fontAlgn="base" hangingPunct="0">
              <a:spcBef>
                <a:spcPct val="0"/>
              </a:spcBef>
              <a:spcAft>
                <a:spcPct val="0"/>
              </a:spcAft>
            </a:pPr>
            <a:r>
              <a:rPr lang="es-MX" dirty="0" smtClean="0">
                <a:solidFill>
                  <a:prstClr val="black"/>
                </a:solidFill>
                <a:latin typeface="Arial" pitchFamily="34" charset="0"/>
                <a:ea typeface="Calibri" pitchFamily="34" charset="0"/>
                <a:cs typeface="Arial" pitchFamily="34" charset="0"/>
              </a:rPr>
              <a:t>3.3	Arquitectura Tecnol</a:t>
            </a:r>
            <a:r>
              <a:rPr lang="es-MX" dirty="0" smtClean="0">
                <a:solidFill>
                  <a:prstClr val="black"/>
                </a:solidFill>
                <a:latin typeface="Calibri"/>
                <a:ea typeface="Calibri" pitchFamily="34" charset="0"/>
                <a:cs typeface="Arial" pitchFamily="34" charset="0"/>
              </a:rPr>
              <a:t>ó</a:t>
            </a:r>
            <a:r>
              <a:rPr lang="es-MX" dirty="0" smtClean="0">
                <a:solidFill>
                  <a:prstClr val="black"/>
                </a:solidFill>
                <a:latin typeface="Arial" pitchFamily="34" charset="0"/>
                <a:ea typeface="Calibri" pitchFamily="34" charset="0"/>
                <a:cs typeface="Arial" pitchFamily="34" charset="0"/>
              </a:rPr>
              <a:t>gica	</a:t>
            </a:r>
            <a:endParaRPr lang="es-MX" dirty="0" smtClean="0">
              <a:solidFill>
                <a:prstClr val="black"/>
              </a:solidFill>
              <a:latin typeface="Arial" pitchFamily="34" charset="0"/>
            </a:endParaRPr>
          </a:p>
          <a:p>
            <a:pPr lvl="0" eaLnBrk="0" fontAlgn="base" hangingPunct="0">
              <a:spcBef>
                <a:spcPct val="0"/>
              </a:spcBef>
              <a:spcAft>
                <a:spcPct val="0"/>
              </a:spcAft>
            </a:pPr>
            <a:r>
              <a:rPr lang="es-MX" dirty="0" smtClean="0">
                <a:solidFill>
                  <a:prstClr val="black"/>
                </a:solidFill>
                <a:latin typeface="Arial" pitchFamily="34" charset="0"/>
                <a:ea typeface="Calibri" pitchFamily="34" charset="0"/>
                <a:cs typeface="Arial" pitchFamily="34" charset="0"/>
              </a:rPr>
              <a:t>3.3.1	Descripci</a:t>
            </a:r>
            <a:r>
              <a:rPr lang="es-MX" dirty="0" smtClean="0">
                <a:solidFill>
                  <a:prstClr val="black"/>
                </a:solidFill>
                <a:latin typeface="Calibri"/>
                <a:ea typeface="Calibri" pitchFamily="34" charset="0"/>
                <a:cs typeface="Arial" pitchFamily="34" charset="0"/>
              </a:rPr>
              <a:t>ó</a:t>
            </a:r>
            <a:r>
              <a:rPr lang="es-MX" dirty="0" smtClean="0">
                <a:solidFill>
                  <a:prstClr val="black"/>
                </a:solidFill>
                <a:latin typeface="Arial" pitchFamily="34" charset="0"/>
                <a:ea typeface="Calibri" pitchFamily="34" charset="0"/>
                <a:cs typeface="Arial" pitchFamily="34" charset="0"/>
              </a:rPr>
              <a:t>n Funcional	</a:t>
            </a:r>
            <a:endParaRPr lang="es-MX" dirty="0" smtClean="0">
              <a:solidFill>
                <a:prstClr val="black"/>
              </a:solidFill>
              <a:latin typeface="Arial" pitchFamily="34" charset="0"/>
            </a:endParaRPr>
          </a:p>
          <a:p>
            <a:pPr lvl="0" eaLnBrk="0" fontAlgn="base" hangingPunct="0">
              <a:spcBef>
                <a:spcPct val="0"/>
              </a:spcBef>
              <a:spcAft>
                <a:spcPct val="0"/>
              </a:spcAft>
            </a:pPr>
            <a:r>
              <a:rPr lang="es-MX" dirty="0" smtClean="0">
                <a:solidFill>
                  <a:prstClr val="black"/>
                </a:solidFill>
                <a:latin typeface="Arial" pitchFamily="34" charset="0"/>
                <a:ea typeface="Calibri" pitchFamily="34" charset="0"/>
                <a:cs typeface="Arial" pitchFamily="34" charset="0"/>
              </a:rPr>
              <a:t>3.3.2	Arquitectura de Datos	</a:t>
            </a:r>
            <a:endParaRPr lang="es-MX" dirty="0" smtClean="0">
              <a:solidFill>
                <a:prstClr val="black"/>
              </a:solidFill>
              <a:latin typeface="Arial" pitchFamily="34" charset="0"/>
            </a:endParaRPr>
          </a:p>
          <a:p>
            <a:pPr lvl="0" eaLnBrk="0" fontAlgn="base" hangingPunct="0">
              <a:spcBef>
                <a:spcPct val="0"/>
              </a:spcBef>
              <a:spcAft>
                <a:spcPct val="0"/>
              </a:spcAft>
            </a:pPr>
            <a:r>
              <a:rPr lang="es-MX" dirty="0" smtClean="0">
                <a:solidFill>
                  <a:prstClr val="black"/>
                </a:solidFill>
                <a:latin typeface="Arial" pitchFamily="34" charset="0"/>
                <a:ea typeface="Calibri" pitchFamily="34" charset="0"/>
                <a:cs typeface="Arial" pitchFamily="34" charset="0"/>
              </a:rPr>
              <a:t>3.3.3	Servicios	</a:t>
            </a:r>
            <a:endParaRPr lang="es-MX" dirty="0" smtClean="0">
              <a:solidFill>
                <a:prstClr val="black"/>
              </a:solidFill>
              <a:latin typeface="Arial" pitchFamily="34" charset="0"/>
            </a:endParaRPr>
          </a:p>
          <a:p>
            <a:pPr lvl="0" eaLnBrk="0" fontAlgn="base" hangingPunct="0">
              <a:spcBef>
                <a:spcPct val="0"/>
              </a:spcBef>
              <a:spcAft>
                <a:spcPct val="0"/>
              </a:spcAft>
            </a:pPr>
            <a:r>
              <a:rPr lang="es-MX" dirty="0" smtClean="0">
                <a:solidFill>
                  <a:prstClr val="black"/>
                </a:solidFill>
                <a:latin typeface="Arial" pitchFamily="34" charset="0"/>
                <a:ea typeface="Calibri" pitchFamily="34" charset="0"/>
                <a:cs typeface="Arial" pitchFamily="34" charset="0"/>
              </a:rPr>
              <a:t>3.4	Requerimientos del Negocio	</a:t>
            </a:r>
            <a:endParaRPr lang="es-MX" dirty="0" smtClean="0">
              <a:solidFill>
                <a:prstClr val="black"/>
              </a:solidFill>
              <a:latin typeface="Arial" pitchFamily="34" charset="0"/>
            </a:endParaRPr>
          </a:p>
          <a:p>
            <a:pPr lvl="0" eaLnBrk="0" fontAlgn="base" hangingPunct="0">
              <a:spcBef>
                <a:spcPct val="0"/>
              </a:spcBef>
              <a:spcAft>
                <a:spcPct val="0"/>
              </a:spcAft>
            </a:pPr>
            <a:r>
              <a:rPr lang="es-MX" dirty="0" smtClean="0">
                <a:solidFill>
                  <a:prstClr val="black"/>
                </a:solidFill>
                <a:latin typeface="Arial" pitchFamily="34" charset="0"/>
                <a:ea typeface="Calibri" pitchFamily="34" charset="0"/>
                <a:cs typeface="Arial" pitchFamily="34" charset="0"/>
              </a:rPr>
              <a:t>3.4.1	Fortalecimiento comercializaci</a:t>
            </a:r>
            <a:r>
              <a:rPr lang="es-MX" dirty="0" smtClean="0">
                <a:solidFill>
                  <a:prstClr val="black"/>
                </a:solidFill>
                <a:latin typeface="Calibri"/>
                <a:ea typeface="Calibri" pitchFamily="34" charset="0"/>
                <a:cs typeface="Arial" pitchFamily="34" charset="0"/>
              </a:rPr>
              <a:t>ó</a:t>
            </a:r>
            <a:r>
              <a:rPr lang="es-MX" dirty="0" smtClean="0">
                <a:solidFill>
                  <a:prstClr val="black"/>
                </a:solidFill>
                <a:latin typeface="Arial" pitchFamily="34" charset="0"/>
                <a:ea typeface="Calibri" pitchFamily="34" charset="0"/>
                <a:cs typeface="Arial" pitchFamily="34" charset="0"/>
              </a:rPr>
              <a:t>n y ventas</a:t>
            </a:r>
            <a:endParaRPr lang="es-MX" dirty="0" smtClean="0">
              <a:solidFill>
                <a:prstClr val="black"/>
              </a:solidFill>
              <a:latin typeface="Arial" pitchFamily="34" charset="0"/>
            </a:endParaRPr>
          </a:p>
          <a:p>
            <a:pPr lvl="0" eaLnBrk="0" fontAlgn="base" hangingPunct="0">
              <a:spcBef>
                <a:spcPct val="0"/>
              </a:spcBef>
              <a:spcAft>
                <a:spcPct val="0"/>
              </a:spcAft>
            </a:pPr>
            <a:r>
              <a:rPr lang="es-MX" dirty="0" smtClean="0">
                <a:solidFill>
                  <a:prstClr val="black"/>
                </a:solidFill>
                <a:latin typeface="Arial" pitchFamily="34" charset="0"/>
                <a:ea typeface="Calibri" pitchFamily="34" charset="0"/>
                <a:cs typeface="Arial" pitchFamily="34" charset="0"/>
              </a:rPr>
              <a:t>	Problemas detectados	</a:t>
            </a:r>
            <a:endParaRPr lang="es-MX" sz="3200" dirty="0" smtClean="0">
              <a:solidFill>
                <a:prstClr val="black"/>
              </a:solidFill>
              <a:latin typeface="Arial" pitchFamily="34" charset="0"/>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06090"/>
          </a:xfrm>
        </p:spPr>
        <p:txBody>
          <a:bodyPr>
            <a:normAutofit fontScale="90000"/>
          </a:bodyPr>
          <a:lstStyle/>
          <a:p>
            <a:r>
              <a:rPr lang="es-ES_tradnl" dirty="0" smtClean="0"/>
              <a:t>Inteligencia de Negocio</a:t>
            </a:r>
            <a:br>
              <a:rPr lang="es-ES_tradnl" dirty="0" smtClean="0"/>
            </a:br>
            <a:endParaRPr lang="es-MX" dirty="0"/>
          </a:p>
        </p:txBody>
      </p:sp>
      <p:sp>
        <p:nvSpPr>
          <p:cNvPr id="3" name="2 Marcador de contenido"/>
          <p:cNvSpPr>
            <a:spLocks noGrp="1"/>
          </p:cNvSpPr>
          <p:nvPr>
            <p:ph idx="1"/>
          </p:nvPr>
        </p:nvSpPr>
        <p:spPr>
          <a:xfrm>
            <a:off x="1403648" y="2204864"/>
            <a:ext cx="7498080" cy="3168352"/>
          </a:xfrm>
        </p:spPr>
        <p:txBody>
          <a:bodyPr>
            <a:normAutofit lnSpcReduction="10000"/>
          </a:bodyPr>
          <a:lstStyle/>
          <a:p>
            <a:r>
              <a:rPr lang="es-ES_tradnl" dirty="0" smtClean="0"/>
              <a:t>Ventas entre 100.000 y 1000.000 anual</a:t>
            </a:r>
          </a:p>
          <a:p>
            <a:r>
              <a:rPr lang="es-ES_tradnl" dirty="0" smtClean="0"/>
              <a:t>Empleados mayor a 10</a:t>
            </a:r>
          </a:p>
          <a:p>
            <a:r>
              <a:rPr lang="es-ES_tradnl" dirty="0" smtClean="0"/>
              <a:t>Estructura Funcional</a:t>
            </a:r>
          </a:p>
          <a:p>
            <a:r>
              <a:rPr lang="es-ES_tradnl" dirty="0" smtClean="0"/>
              <a:t>Grado I de crecimiento informático según Nolan</a:t>
            </a:r>
          </a:p>
          <a:p>
            <a:r>
              <a:rPr lang="es-ES_tradnl" dirty="0" smtClean="0"/>
              <a:t>Proceso de Facturación</a:t>
            </a:r>
          </a:p>
          <a:p>
            <a:endParaRPr lang="es-MX" dirty="0"/>
          </a:p>
        </p:txBody>
      </p:sp>
      <p:sp>
        <p:nvSpPr>
          <p:cNvPr id="4" name="2 Subtítulo"/>
          <p:cNvSpPr txBox="1">
            <a:spLocks/>
          </p:cNvSpPr>
          <p:nvPr/>
        </p:nvSpPr>
        <p:spPr>
          <a:xfrm>
            <a:off x="1403648" y="980728"/>
            <a:ext cx="7406640" cy="576064"/>
          </a:xfrm>
          <a:prstGeom prst="rect">
            <a:avLst/>
          </a:prstGeom>
        </p:spPr>
        <p:txBody>
          <a:bodyPr>
            <a:normAutofit fontScale="775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s-ES_tradnl" sz="3200" b="0" i="0" u="none" strike="noStrike" kern="1200" cap="none" spc="0" normalizeH="0" baseline="0" noProof="0" dirty="0" smtClean="0">
                <a:ln>
                  <a:noFill/>
                </a:ln>
                <a:solidFill>
                  <a:schemeClr val="tx1"/>
                </a:solidFill>
                <a:effectLst/>
                <a:uLnTx/>
                <a:uFillTx/>
                <a:latin typeface="+mn-lt"/>
                <a:ea typeface="+mn-ea"/>
                <a:cs typeface="+mn-cs"/>
              </a:rPr>
              <a:t>Aplicado a Pymes del Sector Comercio al por menor</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06090"/>
          </a:xfrm>
        </p:spPr>
        <p:txBody>
          <a:bodyPr>
            <a:normAutofit fontScale="90000"/>
          </a:bodyPr>
          <a:lstStyle/>
          <a:p>
            <a:r>
              <a:rPr lang="es-ES_tradnl" dirty="0" smtClean="0"/>
              <a:t>Inteligencia de Negocio</a:t>
            </a:r>
            <a:br>
              <a:rPr lang="es-ES_tradnl" dirty="0" smtClean="0"/>
            </a:br>
            <a:endParaRPr lang="es-MX" dirty="0"/>
          </a:p>
        </p:txBody>
      </p:sp>
      <p:sp>
        <p:nvSpPr>
          <p:cNvPr id="4" name="2 Subtítulo"/>
          <p:cNvSpPr txBox="1">
            <a:spLocks/>
          </p:cNvSpPr>
          <p:nvPr/>
        </p:nvSpPr>
        <p:spPr>
          <a:xfrm>
            <a:off x="1403648" y="980728"/>
            <a:ext cx="7406640" cy="576064"/>
          </a:xfrm>
          <a:prstGeom prst="rect">
            <a:avLst/>
          </a:prstGeom>
        </p:spPr>
        <p:txBody>
          <a:bodyPr>
            <a:normAutofit fontScale="775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s-ES_tradnl" sz="3200" b="0" i="0" u="none" strike="noStrike" kern="1200" cap="none" spc="0" normalizeH="0" baseline="0" noProof="0" dirty="0" smtClean="0">
                <a:ln>
                  <a:noFill/>
                </a:ln>
                <a:solidFill>
                  <a:schemeClr val="tx1"/>
                </a:solidFill>
                <a:effectLst/>
                <a:uLnTx/>
                <a:uFillTx/>
                <a:latin typeface="+mn-lt"/>
                <a:ea typeface="+mn-ea"/>
                <a:cs typeface="+mn-cs"/>
              </a:rPr>
              <a:t>Aplicado a Pymes del Sector Comercio al por menor</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3" name="Group 1"/>
          <p:cNvGrpSpPr>
            <a:grpSpLocks/>
          </p:cNvGrpSpPr>
          <p:nvPr/>
        </p:nvGrpSpPr>
        <p:grpSpPr bwMode="auto">
          <a:xfrm>
            <a:off x="2267744" y="2276872"/>
            <a:ext cx="5616624" cy="2952328"/>
            <a:chOff x="2640" y="11865"/>
            <a:chExt cx="6165" cy="1875"/>
          </a:xfrm>
        </p:grpSpPr>
        <p:sp>
          <p:nvSpPr>
            <p:cNvPr id="18434" name="AutoShape 2"/>
            <p:cNvSpPr>
              <a:spLocks noChangeArrowheads="1"/>
            </p:cNvSpPr>
            <p:nvPr/>
          </p:nvSpPr>
          <p:spPr bwMode="auto">
            <a:xfrm>
              <a:off x="2640" y="11955"/>
              <a:ext cx="2145" cy="1785"/>
            </a:xfrm>
            <a:prstGeom prst="can">
              <a:avLst>
                <a:gd name="adj" fmla="val 25000"/>
              </a:avLst>
            </a:prstGeom>
            <a:solidFill>
              <a:srgbClr val="4BACC6"/>
            </a:solidFill>
            <a:ln w="38100">
              <a:solidFill>
                <a:srgbClr val="F2F2F2"/>
              </a:solidFill>
              <a:round/>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_tradnl" b="0" i="0" u="none" strike="noStrike" cap="none" normalizeH="0" baseline="0" dirty="0" smtClean="0">
                  <a:ln>
                    <a:noFill/>
                  </a:ln>
                  <a:solidFill>
                    <a:schemeClr val="tx1"/>
                  </a:solidFill>
                  <a:effectLst/>
                  <a:latin typeface="Calibri" pitchFamily="34" charset="0"/>
                </a:rPr>
                <a:t>Sistema Transacccional</a:t>
              </a:r>
              <a:endParaRPr kumimoji="0" lang="es-MX" b="0" i="0" u="none" strike="noStrike" cap="none" normalizeH="0" baseline="0" dirty="0" smtClean="0">
                <a:ln>
                  <a:noFill/>
                </a:ln>
                <a:solidFill>
                  <a:schemeClr val="tx1"/>
                </a:solidFill>
                <a:effectLst/>
                <a:latin typeface="Arial" pitchFamily="34" charset="0"/>
              </a:endParaRPr>
            </a:p>
          </p:txBody>
        </p:sp>
        <p:sp>
          <p:nvSpPr>
            <p:cNvPr id="18435" name="AutoShape 3"/>
            <p:cNvSpPr>
              <a:spLocks noChangeArrowheads="1"/>
            </p:cNvSpPr>
            <p:nvPr/>
          </p:nvSpPr>
          <p:spPr bwMode="auto">
            <a:xfrm>
              <a:off x="6750" y="11865"/>
              <a:ext cx="2055" cy="1770"/>
            </a:xfrm>
            <a:prstGeom prst="can">
              <a:avLst>
                <a:gd name="adj" fmla="val 25000"/>
              </a:avLst>
            </a:prstGeom>
            <a:gradFill rotWithShape="0">
              <a:gsLst>
                <a:gs pos="0">
                  <a:srgbClr val="B2A1C7"/>
                </a:gs>
                <a:gs pos="50000">
                  <a:srgbClr val="E5DFEC"/>
                </a:gs>
                <a:gs pos="100000">
                  <a:srgbClr val="B2A1C7"/>
                </a:gs>
              </a:gsLst>
              <a:lin ang="18900000" scaled="1"/>
            </a:gradFill>
            <a:ln w="12700">
              <a:solidFill>
                <a:srgbClr val="B2A1C7"/>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_tradnl" sz="2000" b="0" i="0" u="none" strike="noStrike" cap="none" normalizeH="0" baseline="0" dirty="0" smtClean="0">
                  <a:ln>
                    <a:noFill/>
                  </a:ln>
                  <a:solidFill>
                    <a:schemeClr val="tx1"/>
                  </a:solidFill>
                  <a:effectLst/>
                  <a:latin typeface="Calibri" pitchFamily="34" charset="0"/>
                </a:rPr>
                <a:t>Replica Sistema Informacional</a:t>
              </a:r>
              <a:endParaRPr kumimoji="0" lang="es-MX" sz="2000" b="0" i="0" u="none" strike="noStrike" cap="none" normalizeH="0" baseline="0" dirty="0" smtClean="0">
                <a:ln>
                  <a:noFill/>
                </a:ln>
                <a:solidFill>
                  <a:schemeClr val="tx1"/>
                </a:solidFill>
                <a:effectLst/>
                <a:latin typeface="Arial" pitchFamily="34" charset="0"/>
              </a:endParaRPr>
            </a:p>
          </p:txBody>
        </p:sp>
        <p:sp>
          <p:nvSpPr>
            <p:cNvPr id="18436" name="AutoShape 4"/>
            <p:cNvSpPr>
              <a:spLocks noChangeArrowheads="1"/>
            </p:cNvSpPr>
            <p:nvPr/>
          </p:nvSpPr>
          <p:spPr bwMode="auto">
            <a:xfrm>
              <a:off x="5190" y="12555"/>
              <a:ext cx="1200" cy="315"/>
            </a:xfrm>
            <a:prstGeom prst="rightArrow">
              <a:avLst>
                <a:gd name="adj1" fmla="val 50000"/>
                <a:gd name="adj2" fmla="val 95238"/>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s-MX"/>
            </a:p>
          </p:txBody>
        </p:sp>
      </p:grpSp>
      <p:sp>
        <p:nvSpPr>
          <p:cNvPr id="8" name="7 Rectángulo"/>
          <p:cNvSpPr/>
          <p:nvPr/>
        </p:nvSpPr>
        <p:spPr>
          <a:xfrm>
            <a:off x="6670115" y="5457998"/>
            <a:ext cx="566181" cy="923330"/>
          </a:xfrm>
          <a:prstGeom prst="rect">
            <a:avLst/>
          </a:prstGeom>
          <a:noFill/>
        </p:spPr>
        <p:txBody>
          <a:bodyPr wrap="none" lIns="91440" tIns="45720" rIns="91440" bIns="45720">
            <a:spAutoFit/>
          </a:bodyPr>
          <a:lstStyle/>
          <a:p>
            <a:pPr algn="ctr"/>
            <a:r>
              <a:rPr lang="es-E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a:t>
            </a:r>
            <a:endParaRPr lang="es-E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8 Rectángulo"/>
          <p:cNvSpPr/>
          <p:nvPr/>
        </p:nvSpPr>
        <p:spPr>
          <a:xfrm>
            <a:off x="2843808" y="5457998"/>
            <a:ext cx="566181" cy="923330"/>
          </a:xfrm>
          <a:prstGeom prst="rect">
            <a:avLst/>
          </a:prstGeom>
          <a:noFill/>
        </p:spPr>
        <p:txBody>
          <a:bodyPr wrap="none" lIns="91440" tIns="45720" rIns="91440" bIns="45720">
            <a:spAutoFit/>
          </a:bodyPr>
          <a:lstStyle/>
          <a:p>
            <a:pPr algn="ctr"/>
            <a:r>
              <a:rPr lang="es-E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endParaRPr lang="es-E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06090"/>
          </a:xfrm>
        </p:spPr>
        <p:txBody>
          <a:bodyPr>
            <a:normAutofit fontScale="90000"/>
          </a:bodyPr>
          <a:lstStyle/>
          <a:p>
            <a:r>
              <a:rPr lang="es-ES_tradnl" dirty="0" smtClean="0"/>
              <a:t>Inteligencia de Negocio</a:t>
            </a:r>
            <a:br>
              <a:rPr lang="es-ES_tradnl" dirty="0" smtClean="0"/>
            </a:br>
            <a:endParaRPr lang="es-MX" dirty="0"/>
          </a:p>
        </p:txBody>
      </p:sp>
      <p:sp>
        <p:nvSpPr>
          <p:cNvPr id="4" name="2 Subtítulo"/>
          <p:cNvSpPr txBox="1">
            <a:spLocks/>
          </p:cNvSpPr>
          <p:nvPr/>
        </p:nvSpPr>
        <p:spPr>
          <a:xfrm>
            <a:off x="1403648" y="980728"/>
            <a:ext cx="7406640" cy="576064"/>
          </a:xfrm>
          <a:prstGeom prst="rect">
            <a:avLst/>
          </a:prstGeom>
        </p:spPr>
        <p:txBody>
          <a:bodyPr>
            <a:normAutofit fontScale="775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s-ES_tradnl" sz="3200" b="0" i="0" u="none" strike="noStrike" kern="1200" cap="none" spc="0" normalizeH="0" baseline="0" noProof="0" dirty="0" smtClean="0">
                <a:ln>
                  <a:noFill/>
                </a:ln>
                <a:solidFill>
                  <a:schemeClr val="tx1"/>
                </a:solidFill>
                <a:effectLst/>
                <a:uLnTx/>
                <a:uFillTx/>
                <a:latin typeface="+mn-lt"/>
                <a:ea typeface="+mn-ea"/>
                <a:cs typeface="+mn-cs"/>
              </a:rPr>
              <a:t>Aplicado a Pymes del Sector Comercio al por menor</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7 Rectángulo"/>
          <p:cNvSpPr/>
          <p:nvPr/>
        </p:nvSpPr>
        <p:spPr>
          <a:xfrm>
            <a:off x="1475656" y="1556792"/>
            <a:ext cx="5237075" cy="369332"/>
          </a:xfrm>
          <a:prstGeom prst="rect">
            <a:avLst/>
          </a:prstGeom>
        </p:spPr>
        <p:txBody>
          <a:bodyPr wrap="none">
            <a:spAutoFit/>
          </a:bodyPr>
          <a:lstStyle/>
          <a:p>
            <a:r>
              <a:rPr lang="es-MX" dirty="0" smtClean="0"/>
              <a:t>Proyecto: Análisis de l Proceso de  Facturación Manual</a:t>
            </a:r>
            <a:endParaRPr lang="es-MX" dirty="0"/>
          </a:p>
        </p:txBody>
      </p:sp>
      <p:graphicFrame>
        <p:nvGraphicFramePr>
          <p:cNvPr id="9" name="8 Diagrama"/>
          <p:cNvGraphicFramePr/>
          <p:nvPr/>
        </p:nvGraphicFramePr>
        <p:xfrm>
          <a:off x="1691680" y="2132856"/>
          <a:ext cx="6768752" cy="36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5 Rectángulo"/>
          <p:cNvSpPr/>
          <p:nvPr/>
        </p:nvSpPr>
        <p:spPr>
          <a:xfrm>
            <a:off x="1259632" y="5457998"/>
            <a:ext cx="566181" cy="923330"/>
          </a:xfrm>
          <a:prstGeom prst="rect">
            <a:avLst/>
          </a:prstGeom>
          <a:noFill/>
        </p:spPr>
        <p:txBody>
          <a:bodyPr wrap="none" lIns="91440" tIns="45720" rIns="91440" bIns="45720">
            <a:spAutoFit/>
          </a:bodyPr>
          <a:lstStyle/>
          <a:p>
            <a:pPr algn="ctr"/>
            <a:r>
              <a:rPr lang="es-E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endParaRPr lang="es-E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06090"/>
          </a:xfrm>
        </p:spPr>
        <p:txBody>
          <a:bodyPr>
            <a:normAutofit fontScale="90000"/>
          </a:bodyPr>
          <a:lstStyle/>
          <a:p>
            <a:r>
              <a:rPr lang="es-ES_tradnl" dirty="0" smtClean="0"/>
              <a:t>Inteligencia de Negocio</a:t>
            </a:r>
            <a:br>
              <a:rPr lang="es-ES_tradnl" dirty="0" smtClean="0"/>
            </a:br>
            <a:endParaRPr lang="es-MX" dirty="0"/>
          </a:p>
        </p:txBody>
      </p:sp>
      <p:sp>
        <p:nvSpPr>
          <p:cNvPr id="4" name="2 Subtítulo"/>
          <p:cNvSpPr txBox="1">
            <a:spLocks/>
          </p:cNvSpPr>
          <p:nvPr/>
        </p:nvSpPr>
        <p:spPr>
          <a:xfrm>
            <a:off x="1403648" y="980728"/>
            <a:ext cx="7406640" cy="576064"/>
          </a:xfrm>
          <a:prstGeom prst="rect">
            <a:avLst/>
          </a:prstGeom>
        </p:spPr>
        <p:txBody>
          <a:bodyPr>
            <a:normAutofit fontScale="775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s-ES_tradnl" sz="3200" b="0" i="0" u="none" strike="noStrike" kern="1200" cap="none" spc="0" normalizeH="0" baseline="0" noProof="0" dirty="0" smtClean="0">
                <a:ln>
                  <a:noFill/>
                </a:ln>
                <a:solidFill>
                  <a:schemeClr val="tx1"/>
                </a:solidFill>
                <a:effectLst/>
                <a:uLnTx/>
                <a:uFillTx/>
                <a:latin typeface="+mn-lt"/>
                <a:ea typeface="+mn-ea"/>
                <a:cs typeface="+mn-cs"/>
              </a:rPr>
              <a:t>Aplicado a Pymes del Sector Comercio al por menor</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4 Rectángulo"/>
          <p:cNvSpPr/>
          <p:nvPr/>
        </p:nvSpPr>
        <p:spPr>
          <a:xfrm>
            <a:off x="2286000" y="2690336"/>
            <a:ext cx="5958408" cy="2215991"/>
          </a:xfrm>
          <a:prstGeom prst="rect">
            <a:avLst/>
          </a:prstGeom>
        </p:spPr>
        <p:txBody>
          <a:bodyPr wrap="square">
            <a:spAutoFit/>
          </a:bodyPr>
          <a:lstStyle/>
          <a:p>
            <a:endParaRPr lang="es-MX" dirty="0" smtClean="0"/>
          </a:p>
          <a:p>
            <a:r>
              <a:rPr lang="es-MX" sz="2400" dirty="0" smtClean="0"/>
              <a:t>Unidades Vendidas</a:t>
            </a:r>
          </a:p>
          <a:p>
            <a:r>
              <a:rPr lang="es-MX" sz="2400" dirty="0" smtClean="0"/>
              <a:t>Monto Facturado en un periodo establecido</a:t>
            </a:r>
          </a:p>
          <a:p>
            <a:r>
              <a:rPr lang="es-MX" sz="2400" dirty="0" smtClean="0"/>
              <a:t>Adquisiciones</a:t>
            </a:r>
          </a:p>
          <a:p>
            <a:r>
              <a:rPr lang="es-MX" sz="2400" dirty="0" smtClean="0"/>
              <a:t>Análisis de clientes</a:t>
            </a:r>
          </a:p>
          <a:p>
            <a:r>
              <a:rPr lang="es-MX" sz="2400" dirty="0" smtClean="0"/>
              <a:t>Seguimiento de Ventas</a:t>
            </a:r>
            <a:endParaRPr lang="es-MX" sz="2400" dirty="0"/>
          </a:p>
        </p:txBody>
      </p:sp>
      <p:sp>
        <p:nvSpPr>
          <p:cNvPr id="6" name="5 Rectángulo"/>
          <p:cNvSpPr/>
          <p:nvPr/>
        </p:nvSpPr>
        <p:spPr>
          <a:xfrm>
            <a:off x="2330770" y="2204864"/>
            <a:ext cx="4314001" cy="369332"/>
          </a:xfrm>
          <a:prstGeom prst="rect">
            <a:avLst/>
          </a:prstGeom>
        </p:spPr>
        <p:txBody>
          <a:bodyPr wrap="none">
            <a:spAutoFit/>
          </a:bodyPr>
          <a:lstStyle/>
          <a:p>
            <a:r>
              <a:rPr lang="es-MX" dirty="0" smtClean="0">
                <a:latin typeface="Arial" pitchFamily="34" charset="0"/>
                <a:cs typeface="Arial" pitchFamily="34" charset="0"/>
              </a:rPr>
              <a:t>Los indicadores a ser considerados son:</a:t>
            </a:r>
            <a:endParaRPr lang="es-MX" dirty="0">
              <a:latin typeface="Arial" pitchFamily="34" charset="0"/>
              <a:cs typeface="Arial" pitchFamily="34" charset="0"/>
            </a:endParaRPr>
          </a:p>
        </p:txBody>
      </p:sp>
      <p:sp>
        <p:nvSpPr>
          <p:cNvPr id="7" name="6 Rectángulo"/>
          <p:cNvSpPr/>
          <p:nvPr/>
        </p:nvSpPr>
        <p:spPr>
          <a:xfrm>
            <a:off x="1259632" y="5457998"/>
            <a:ext cx="566181" cy="923330"/>
          </a:xfrm>
          <a:prstGeom prst="rect">
            <a:avLst/>
          </a:prstGeom>
          <a:noFill/>
        </p:spPr>
        <p:txBody>
          <a:bodyPr wrap="none" lIns="91440" tIns="45720" rIns="91440" bIns="45720">
            <a:spAutoFit/>
          </a:bodyPr>
          <a:lstStyle/>
          <a:p>
            <a:pPr algn="ctr"/>
            <a:r>
              <a:rPr lang="es-E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endParaRPr lang="es-E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06090"/>
          </a:xfrm>
        </p:spPr>
        <p:txBody>
          <a:bodyPr>
            <a:normAutofit fontScale="90000"/>
          </a:bodyPr>
          <a:lstStyle/>
          <a:p>
            <a:r>
              <a:rPr lang="es-ES_tradnl" dirty="0" smtClean="0"/>
              <a:t>Inteligencia de Negocio</a:t>
            </a:r>
            <a:br>
              <a:rPr lang="es-ES_tradnl" dirty="0" smtClean="0"/>
            </a:br>
            <a:endParaRPr lang="es-MX" dirty="0"/>
          </a:p>
        </p:txBody>
      </p:sp>
      <p:sp>
        <p:nvSpPr>
          <p:cNvPr id="4" name="2 Subtítulo"/>
          <p:cNvSpPr txBox="1">
            <a:spLocks/>
          </p:cNvSpPr>
          <p:nvPr/>
        </p:nvSpPr>
        <p:spPr>
          <a:xfrm>
            <a:off x="1403648" y="980728"/>
            <a:ext cx="7406640" cy="576064"/>
          </a:xfrm>
          <a:prstGeom prst="rect">
            <a:avLst/>
          </a:prstGeom>
        </p:spPr>
        <p:txBody>
          <a:bodyPr>
            <a:normAutofit fontScale="775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s-ES_tradnl" sz="3200" b="0" i="0" u="none" strike="noStrike" kern="1200" cap="none" spc="0" normalizeH="0" baseline="0" noProof="0" dirty="0" smtClean="0">
                <a:ln>
                  <a:noFill/>
                </a:ln>
                <a:solidFill>
                  <a:schemeClr val="tx1"/>
                </a:solidFill>
                <a:effectLst/>
                <a:uLnTx/>
                <a:uFillTx/>
                <a:latin typeface="+mn-lt"/>
                <a:ea typeface="+mn-ea"/>
                <a:cs typeface="+mn-cs"/>
              </a:rPr>
              <a:t>Aplicado a Pymes del Sector Comercio al por menor</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4 Rectángulo"/>
          <p:cNvSpPr/>
          <p:nvPr/>
        </p:nvSpPr>
        <p:spPr>
          <a:xfrm>
            <a:off x="1763688" y="2411597"/>
            <a:ext cx="5112568" cy="3231654"/>
          </a:xfrm>
          <a:prstGeom prst="rect">
            <a:avLst/>
          </a:prstGeom>
        </p:spPr>
        <p:txBody>
          <a:bodyPr wrap="square">
            <a:spAutoFit/>
          </a:bodyPr>
          <a:lstStyle/>
          <a:p>
            <a:r>
              <a:rPr lang="es-MX" sz="2400" dirty="0" smtClean="0"/>
              <a:t>Excesivo tiempo de espera</a:t>
            </a:r>
          </a:p>
          <a:p>
            <a:endParaRPr lang="es-ES_tradnl" sz="2400" dirty="0" smtClean="0"/>
          </a:p>
          <a:p>
            <a:r>
              <a:rPr lang="es-MX" sz="2400" dirty="0" smtClean="0"/>
              <a:t>Calidad de la Información</a:t>
            </a:r>
          </a:p>
          <a:p>
            <a:endParaRPr lang="es-ES_tradnl" sz="2400" dirty="0" smtClean="0"/>
          </a:p>
          <a:p>
            <a:r>
              <a:rPr lang="es-MX" sz="2400" dirty="0" smtClean="0"/>
              <a:t>Problemas en Redondeo</a:t>
            </a:r>
          </a:p>
          <a:p>
            <a:endParaRPr lang="es-MX" sz="2400" dirty="0" smtClean="0"/>
          </a:p>
          <a:p>
            <a:r>
              <a:rPr lang="es-MX" sz="2400" dirty="0" smtClean="0"/>
              <a:t>Alta probabilidad de error</a:t>
            </a:r>
          </a:p>
          <a:p>
            <a:endParaRPr lang="es-ES_tradnl" dirty="0" smtClean="0"/>
          </a:p>
          <a:p>
            <a:endParaRPr lang="es-MX" dirty="0"/>
          </a:p>
        </p:txBody>
      </p:sp>
      <p:sp>
        <p:nvSpPr>
          <p:cNvPr id="6" name="5 Rectángulo"/>
          <p:cNvSpPr/>
          <p:nvPr/>
        </p:nvSpPr>
        <p:spPr>
          <a:xfrm>
            <a:off x="1619672" y="1619508"/>
            <a:ext cx="4108817" cy="369332"/>
          </a:xfrm>
          <a:prstGeom prst="rect">
            <a:avLst/>
          </a:prstGeom>
        </p:spPr>
        <p:txBody>
          <a:bodyPr wrap="none">
            <a:spAutoFit/>
          </a:bodyPr>
          <a:lstStyle/>
          <a:p>
            <a:r>
              <a:rPr lang="es-MX" dirty="0" smtClean="0"/>
              <a:t>Problemas detectados Facturación Manual</a:t>
            </a:r>
            <a:endParaRPr lang="es-MX" dirty="0"/>
          </a:p>
        </p:txBody>
      </p:sp>
      <p:sp>
        <p:nvSpPr>
          <p:cNvPr id="7" name="6 Rectángulo"/>
          <p:cNvSpPr/>
          <p:nvPr/>
        </p:nvSpPr>
        <p:spPr>
          <a:xfrm>
            <a:off x="1259632" y="5457998"/>
            <a:ext cx="566181" cy="923330"/>
          </a:xfrm>
          <a:prstGeom prst="rect">
            <a:avLst/>
          </a:prstGeom>
          <a:noFill/>
        </p:spPr>
        <p:txBody>
          <a:bodyPr wrap="none" lIns="91440" tIns="45720" rIns="91440" bIns="45720">
            <a:spAutoFit/>
          </a:bodyPr>
          <a:lstStyle/>
          <a:p>
            <a:pPr algn="ctr"/>
            <a:r>
              <a:rPr lang="es-E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endParaRPr lang="es-E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06090"/>
          </a:xfrm>
        </p:spPr>
        <p:txBody>
          <a:bodyPr>
            <a:normAutofit fontScale="90000"/>
          </a:bodyPr>
          <a:lstStyle/>
          <a:p>
            <a:r>
              <a:rPr lang="es-ES_tradnl" dirty="0" smtClean="0"/>
              <a:t>Inteligencia de Negocio</a:t>
            </a:r>
            <a:br>
              <a:rPr lang="es-ES_tradnl" dirty="0" smtClean="0"/>
            </a:br>
            <a:endParaRPr lang="es-MX" dirty="0"/>
          </a:p>
        </p:txBody>
      </p:sp>
      <p:sp>
        <p:nvSpPr>
          <p:cNvPr id="4" name="2 Subtítulo"/>
          <p:cNvSpPr txBox="1">
            <a:spLocks/>
          </p:cNvSpPr>
          <p:nvPr/>
        </p:nvSpPr>
        <p:spPr>
          <a:xfrm>
            <a:off x="1403648" y="1268760"/>
            <a:ext cx="7406640" cy="504056"/>
          </a:xfrm>
          <a:prstGeom prst="rect">
            <a:avLst/>
          </a:prstGeom>
        </p:spPr>
        <p:txBody>
          <a:bodyPr>
            <a:normAutofit fontScale="250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lang="es-ES_tradnl" sz="10000" dirty="0" smtClean="0"/>
              <a:t>Aplicado a Pymes del Sector Comercio al por menor</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lang="es-ES_tradnl" sz="3200" dirty="0" smtClean="0"/>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r>
              <a:rPr lang="es-MX" sz="7200" dirty="0" smtClean="0"/>
              <a:t>Capítulo IV: Construcción del Modelo Multidimensional	</a:t>
            </a:r>
          </a:p>
          <a:p>
            <a:r>
              <a:rPr lang="es-MX" sz="7200" dirty="0" smtClean="0"/>
              <a:t>	Tiempo de facturación</a:t>
            </a:r>
          </a:p>
          <a:p>
            <a:r>
              <a:rPr lang="es-MX" sz="7200" dirty="0" smtClean="0"/>
              <a:t>	Calidad de la información	</a:t>
            </a:r>
          </a:p>
          <a:p>
            <a:r>
              <a:rPr lang="es-MX" sz="7200" dirty="0" smtClean="0"/>
              <a:t>	Información de Clientes	</a:t>
            </a:r>
          </a:p>
          <a:p>
            <a:r>
              <a:rPr lang="es-MX" sz="7200" dirty="0" smtClean="0"/>
              <a:t>	Información de venta de productos</a:t>
            </a:r>
          </a:p>
          <a:p>
            <a:r>
              <a:rPr lang="es-MX" sz="7200" dirty="0" smtClean="0"/>
              <a:t>	Productos adquiridos	</a:t>
            </a:r>
          </a:p>
          <a:p>
            <a:r>
              <a:rPr lang="es-MX" sz="7200" dirty="0" smtClean="0"/>
              <a:t>4.1  Implementación del Almacén de datos	</a:t>
            </a:r>
          </a:p>
          <a:p>
            <a:r>
              <a:rPr lang="es-MX" sz="7200" dirty="0" smtClean="0"/>
              <a:t>4.2  Diseño  y desarrollo de la integración de datos</a:t>
            </a:r>
          </a:p>
          <a:p>
            <a:r>
              <a:rPr lang="es-MX" sz="7200" dirty="0" smtClean="0"/>
              <a:t>4.3  Carga y validación de datos	</a:t>
            </a:r>
          </a:p>
          <a:p>
            <a:r>
              <a:rPr lang="es-MX" sz="7200" dirty="0" smtClean="0"/>
              <a:t>4.4  Construcción de indicadores	</a:t>
            </a:r>
          </a:p>
          <a:p>
            <a:r>
              <a:rPr lang="es-MX" sz="7200" dirty="0" smtClean="0"/>
              <a:t>4.5  Construcción de análisis de usuarios finales	</a:t>
            </a:r>
          </a:p>
          <a:p>
            <a:r>
              <a:rPr lang="es-MX" sz="7200" dirty="0" smtClean="0"/>
              <a:t>4.6  Pruebas del prototipo	</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7 Rectángulo"/>
          <p:cNvSpPr/>
          <p:nvPr/>
        </p:nvSpPr>
        <p:spPr>
          <a:xfrm>
            <a:off x="1341523" y="5457998"/>
            <a:ext cx="566181" cy="923330"/>
          </a:xfrm>
          <a:prstGeom prst="rect">
            <a:avLst/>
          </a:prstGeom>
          <a:noFill/>
        </p:spPr>
        <p:txBody>
          <a:bodyPr wrap="none" lIns="91440" tIns="45720" rIns="91440" bIns="45720">
            <a:spAutoFit/>
          </a:bodyPr>
          <a:lstStyle/>
          <a:p>
            <a:pPr algn="ctr"/>
            <a:r>
              <a:rPr lang="es-E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a:t>
            </a:r>
            <a:endParaRPr lang="es-E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06090"/>
          </a:xfrm>
        </p:spPr>
        <p:txBody>
          <a:bodyPr>
            <a:normAutofit fontScale="90000"/>
          </a:bodyPr>
          <a:lstStyle/>
          <a:p>
            <a:r>
              <a:rPr lang="es-ES_tradnl" dirty="0" smtClean="0"/>
              <a:t>Inteligencia de Negocio</a:t>
            </a:r>
            <a:br>
              <a:rPr lang="es-ES_tradnl" dirty="0" smtClean="0"/>
            </a:br>
            <a:endParaRPr lang="es-MX" dirty="0"/>
          </a:p>
        </p:txBody>
      </p:sp>
      <p:sp>
        <p:nvSpPr>
          <p:cNvPr id="4" name="2 Subtítulo"/>
          <p:cNvSpPr txBox="1">
            <a:spLocks/>
          </p:cNvSpPr>
          <p:nvPr/>
        </p:nvSpPr>
        <p:spPr>
          <a:xfrm>
            <a:off x="1403648" y="980728"/>
            <a:ext cx="7406640" cy="576064"/>
          </a:xfrm>
          <a:prstGeom prst="rect">
            <a:avLst/>
          </a:prstGeom>
        </p:spPr>
        <p:txBody>
          <a:bodyPr>
            <a:normAutofit fontScale="775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s-ES_tradnl" sz="3200" b="0" i="0" u="none" strike="noStrike" kern="1200" cap="none" spc="0" normalizeH="0" baseline="0" noProof="0" dirty="0" smtClean="0">
                <a:ln>
                  <a:noFill/>
                </a:ln>
                <a:solidFill>
                  <a:schemeClr val="tx1"/>
                </a:solidFill>
                <a:effectLst/>
                <a:uLnTx/>
                <a:uFillTx/>
                <a:latin typeface="+mn-lt"/>
                <a:ea typeface="+mn-ea"/>
                <a:cs typeface="+mn-cs"/>
              </a:rPr>
              <a:t>Aplicado a Pymes del Sector Comercio al por menor</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7 Imagen"/>
          <p:cNvPicPr/>
          <p:nvPr/>
        </p:nvPicPr>
        <p:blipFill>
          <a:blip r:embed="rId3" cstate="print"/>
          <a:srcRect/>
          <a:stretch>
            <a:fillRect/>
          </a:stretch>
        </p:blipFill>
        <p:spPr bwMode="auto">
          <a:xfrm>
            <a:off x="2272238" y="1544544"/>
            <a:ext cx="5612130" cy="4188712"/>
          </a:xfrm>
          <a:prstGeom prst="rect">
            <a:avLst/>
          </a:prstGeom>
          <a:noFill/>
          <a:ln w="9525">
            <a:noFill/>
            <a:miter lim="800000"/>
            <a:headEnd/>
            <a:tailEnd/>
          </a:ln>
        </p:spPr>
      </p:pic>
      <p:sp>
        <p:nvSpPr>
          <p:cNvPr id="10" name="9 Rectángulo"/>
          <p:cNvSpPr/>
          <p:nvPr/>
        </p:nvSpPr>
        <p:spPr>
          <a:xfrm>
            <a:off x="1331640" y="5457998"/>
            <a:ext cx="566181" cy="923330"/>
          </a:xfrm>
          <a:prstGeom prst="rect">
            <a:avLst/>
          </a:prstGeom>
          <a:noFill/>
        </p:spPr>
        <p:txBody>
          <a:bodyPr wrap="none" lIns="91440" tIns="45720" rIns="91440" bIns="45720">
            <a:spAutoFit/>
          </a:bodyPr>
          <a:lstStyle/>
          <a:p>
            <a:pPr algn="ctr"/>
            <a:r>
              <a:rPr lang="es-E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a:t>
            </a:r>
            <a:endParaRPr lang="es-E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06090"/>
          </a:xfrm>
        </p:spPr>
        <p:txBody>
          <a:bodyPr>
            <a:normAutofit fontScale="90000"/>
          </a:bodyPr>
          <a:lstStyle/>
          <a:p>
            <a:r>
              <a:rPr lang="es-ES_tradnl" dirty="0" smtClean="0"/>
              <a:t>Inteligencia de Negocio</a:t>
            </a:r>
            <a:br>
              <a:rPr lang="es-ES_tradnl" dirty="0" smtClean="0"/>
            </a:br>
            <a:endParaRPr lang="es-MX" dirty="0"/>
          </a:p>
        </p:txBody>
      </p:sp>
      <p:sp>
        <p:nvSpPr>
          <p:cNvPr id="4" name="2 Subtítulo"/>
          <p:cNvSpPr txBox="1">
            <a:spLocks/>
          </p:cNvSpPr>
          <p:nvPr/>
        </p:nvSpPr>
        <p:spPr>
          <a:xfrm>
            <a:off x="1403648" y="980728"/>
            <a:ext cx="7406640" cy="576064"/>
          </a:xfrm>
          <a:prstGeom prst="rect">
            <a:avLst/>
          </a:prstGeom>
        </p:spPr>
        <p:txBody>
          <a:bodyPr>
            <a:normAutofit fontScale="775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s-ES_tradnl" sz="3200" b="0" i="0" u="none" strike="noStrike" kern="1200" cap="none" spc="0" normalizeH="0" baseline="0" noProof="0" dirty="0" smtClean="0">
                <a:ln>
                  <a:noFill/>
                </a:ln>
                <a:solidFill>
                  <a:schemeClr val="tx1"/>
                </a:solidFill>
                <a:effectLst/>
                <a:uLnTx/>
                <a:uFillTx/>
                <a:latin typeface="+mn-lt"/>
                <a:ea typeface="+mn-ea"/>
                <a:cs typeface="+mn-cs"/>
              </a:rPr>
              <a:t>Aplicado a Pymes del Sector Comercio al por menor</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6 Imagen"/>
          <p:cNvPicPr/>
          <p:nvPr/>
        </p:nvPicPr>
        <p:blipFill>
          <a:blip r:embed="rId3" cstate="print"/>
          <a:srcRect/>
          <a:stretch>
            <a:fillRect/>
          </a:stretch>
        </p:blipFill>
        <p:spPr bwMode="auto">
          <a:xfrm>
            <a:off x="2627784" y="1412776"/>
            <a:ext cx="5105400" cy="4705350"/>
          </a:xfrm>
          <a:prstGeom prst="rect">
            <a:avLst/>
          </a:prstGeom>
          <a:noFill/>
          <a:ln w="9525">
            <a:noFill/>
            <a:miter lim="800000"/>
            <a:headEnd/>
            <a:tailEnd/>
          </a:ln>
        </p:spPr>
      </p:pic>
      <p:sp>
        <p:nvSpPr>
          <p:cNvPr id="8" name="7 Rectángulo"/>
          <p:cNvSpPr/>
          <p:nvPr/>
        </p:nvSpPr>
        <p:spPr>
          <a:xfrm>
            <a:off x="1187624" y="5457998"/>
            <a:ext cx="566181" cy="923330"/>
          </a:xfrm>
          <a:prstGeom prst="rect">
            <a:avLst/>
          </a:prstGeom>
          <a:noFill/>
        </p:spPr>
        <p:txBody>
          <a:bodyPr wrap="none" lIns="91440" tIns="45720" rIns="91440" bIns="45720">
            <a:spAutoFit/>
          </a:bodyPr>
          <a:lstStyle/>
          <a:p>
            <a:pPr algn="ctr"/>
            <a:r>
              <a:rPr lang="es-E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a:t>
            </a:r>
            <a:endParaRPr lang="es-E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06090"/>
          </a:xfrm>
        </p:spPr>
        <p:txBody>
          <a:bodyPr>
            <a:normAutofit fontScale="90000"/>
          </a:bodyPr>
          <a:lstStyle/>
          <a:p>
            <a:r>
              <a:rPr lang="es-ES_tradnl" dirty="0" smtClean="0"/>
              <a:t>Inteligencia de Negocio</a:t>
            </a:r>
            <a:br>
              <a:rPr lang="es-ES_tradnl" dirty="0" smtClean="0"/>
            </a:br>
            <a:endParaRPr lang="es-MX" dirty="0"/>
          </a:p>
        </p:txBody>
      </p:sp>
      <p:sp>
        <p:nvSpPr>
          <p:cNvPr id="4" name="2 Subtítulo"/>
          <p:cNvSpPr txBox="1">
            <a:spLocks/>
          </p:cNvSpPr>
          <p:nvPr/>
        </p:nvSpPr>
        <p:spPr>
          <a:xfrm>
            <a:off x="1403648" y="980728"/>
            <a:ext cx="7406640" cy="576064"/>
          </a:xfrm>
          <a:prstGeom prst="rect">
            <a:avLst/>
          </a:prstGeom>
        </p:spPr>
        <p:txBody>
          <a:bodyPr>
            <a:normAutofit fontScale="25000" lnSpcReduction="20000"/>
          </a:bodyPr>
          <a:lstStyle/>
          <a:p>
            <a:pPr marL="365760" indent="-283464">
              <a:spcBef>
                <a:spcPts val="600"/>
              </a:spcBef>
              <a:buClr>
                <a:schemeClr val="accent1"/>
              </a:buClr>
              <a:buSzPct val="80000"/>
              <a:defRPr/>
            </a:pPr>
            <a:r>
              <a:rPr lang="es-ES_tradnl" sz="10000" dirty="0" smtClean="0"/>
              <a:t>Aplicado a Pymes del Sector Comercio al por menor</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lang="es-ES_tradnl" sz="3200" dirty="0" smtClean="0"/>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lang="es-ES_tradnl" sz="3200" dirty="0" smtClean="0"/>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R="0" lvl="0" indent="-283464" fontAlgn="auto">
              <a:spcBef>
                <a:spcPts val="600"/>
              </a:spcBef>
              <a:spcAft>
                <a:spcPts val="0"/>
              </a:spcAft>
              <a:buClr>
                <a:schemeClr val="accent1"/>
              </a:buClr>
              <a:buSzPct val="80000"/>
              <a:buFont typeface="Wingdings 2"/>
              <a:buChar char=""/>
              <a:tabLst/>
              <a:defRPr/>
            </a:pPr>
            <a:endParaRPr lang="es-ES_tradnl" sz="7200" dirty="0" smtClean="0"/>
          </a:p>
          <a:p>
            <a:r>
              <a:rPr lang="es-MX" sz="7200" dirty="0" smtClean="0"/>
              <a:t>	Capítulo V: Análisis de Impacto y Simulaciones</a:t>
            </a:r>
          </a:p>
          <a:p>
            <a:endParaRPr lang="es-MX" sz="7200" dirty="0" smtClean="0"/>
          </a:p>
          <a:p>
            <a:r>
              <a:rPr lang="es-MX" sz="7200" dirty="0" smtClean="0"/>
              <a:t>5.1	Consultas	</a:t>
            </a:r>
          </a:p>
          <a:p>
            <a:r>
              <a:rPr lang="es-MX" sz="7200" dirty="0" smtClean="0"/>
              <a:t>5.2	Informes Interactivos</a:t>
            </a:r>
          </a:p>
          <a:p>
            <a:r>
              <a:rPr lang="es-MX" sz="7200" dirty="0" smtClean="0"/>
              <a:t>5.3	Definición de procedimientos de soporte</a:t>
            </a:r>
          </a:p>
          <a:p>
            <a:r>
              <a:rPr lang="es-MX" sz="7200" dirty="0" smtClean="0"/>
              <a:t>5.4	Monitoreo de Rendimiento a través de indicadores construidos</a:t>
            </a:r>
          </a:p>
          <a:p>
            <a:r>
              <a:rPr lang="es-MX" sz="7200" dirty="0" smtClean="0"/>
              <a:t>	Exportación de Datos	</a:t>
            </a:r>
          </a:p>
          <a:p>
            <a:pPr marR="0" lvl="0" indent="-283464" fontAlgn="auto">
              <a:spcBef>
                <a:spcPts val="600"/>
              </a:spcBef>
              <a:spcAft>
                <a:spcPts val="0"/>
              </a:spcAft>
              <a:buClr>
                <a:schemeClr val="accent1"/>
              </a:buClr>
              <a:buSzPct val="80000"/>
              <a:buFont typeface="Wingdings 2"/>
              <a:buChar char=""/>
              <a:tabLst/>
              <a:defRPr/>
            </a:pPr>
            <a:endParaRPr lang="es-ES_tradnl" sz="7200" dirty="0" smtClean="0"/>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7 Rectángulo"/>
          <p:cNvSpPr/>
          <p:nvPr/>
        </p:nvSpPr>
        <p:spPr>
          <a:xfrm>
            <a:off x="1403648" y="5457998"/>
            <a:ext cx="566181" cy="923330"/>
          </a:xfrm>
          <a:prstGeom prst="rect">
            <a:avLst/>
          </a:prstGeom>
          <a:noFill/>
        </p:spPr>
        <p:txBody>
          <a:bodyPr wrap="none" lIns="91440" tIns="45720" rIns="91440" bIns="45720">
            <a:spAutoFit/>
          </a:bodyPr>
          <a:lstStyle/>
          <a:p>
            <a:pPr algn="ctr"/>
            <a:r>
              <a:rPr lang="es-E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a:t>
            </a:r>
            <a:endParaRPr lang="es-E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1435608" y="274638"/>
            <a:ext cx="7498080" cy="706090"/>
          </a:xfrm>
          <a:prstGeom prst="rect">
            <a:avLst/>
          </a:prstGeom>
        </p:spPr>
        <p:txBody>
          <a:bodyPr anchor="b">
            <a:normAutofit fontScale="3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_tradnl" sz="74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Inteligencia de Negocio</a:t>
            </a:r>
            <a:r>
              <a:rPr kumimoji="0" lang="es-ES_tradnl"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r>
            <a:br>
              <a:rPr kumimoji="0" lang="es-ES_tradnl"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br>
            <a:endParaRPr kumimoji="0" lang="es-MX"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18433" name="Rectangle 1"/>
          <p:cNvSpPr>
            <a:spLocks noChangeArrowheads="1"/>
          </p:cNvSpPr>
          <p:nvPr/>
        </p:nvSpPr>
        <p:spPr bwMode="auto">
          <a:xfrm>
            <a:off x="1907704" y="2013301"/>
            <a:ext cx="5472608" cy="35702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Cap</a:t>
            </a:r>
            <a:r>
              <a:rPr kumimoji="0" lang="es-MX" sz="32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es-MX"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tulo I: Antecedentes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b="0" i="0" u="none" strike="noStrike" cap="none" normalizeH="0" baseline="0" dirty="0" smtClean="0">
                <a:ln>
                  <a:noFill/>
                </a:ln>
                <a:solidFill>
                  <a:schemeClr val="tx1"/>
                </a:solidFill>
                <a:effectLst/>
                <a:latin typeface="Arial" pitchFamily="34" charset="0"/>
                <a:ea typeface="Calibri" pitchFamily="34" charset="0"/>
                <a:cs typeface="Arial" pitchFamily="34" charset="0"/>
              </a:rPr>
              <a:t>Introducci</a:t>
            </a:r>
            <a:r>
              <a:rPr kumimoji="0" lang="es-MX"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MX" b="0" i="0" u="none" strike="noStrike" cap="none" normalizeH="0" baseline="0" dirty="0" smtClean="0">
                <a:ln>
                  <a:noFill/>
                </a:ln>
                <a:solidFill>
                  <a:schemeClr val="tx1"/>
                </a:solidFill>
                <a:effectLst/>
                <a:latin typeface="Arial" pitchFamily="34" charset="0"/>
                <a:ea typeface="Calibri" pitchFamily="34" charset="0"/>
                <a:cs typeface="Arial" pitchFamily="34" charset="0"/>
              </a:rPr>
              <a:t>n	</a:t>
            </a:r>
            <a:endParaRPr kumimoji="0" lang="es-MX"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b="0" i="0" u="none" strike="noStrike" cap="none" normalizeH="0" baseline="0" dirty="0" smtClean="0">
                <a:ln>
                  <a:noFill/>
                </a:ln>
                <a:solidFill>
                  <a:schemeClr val="tx1"/>
                </a:solidFill>
                <a:effectLst/>
                <a:latin typeface="Arial" pitchFamily="34" charset="0"/>
                <a:ea typeface="Calibri" pitchFamily="34" charset="0"/>
                <a:cs typeface="Arial" pitchFamily="34" charset="0"/>
              </a:rPr>
              <a:t>1.1.1	Motivaci</a:t>
            </a:r>
            <a:r>
              <a:rPr kumimoji="0" lang="es-MX"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MX" b="0" i="0" u="none" strike="noStrike" cap="none" normalizeH="0" baseline="0" dirty="0" smtClean="0">
                <a:ln>
                  <a:noFill/>
                </a:ln>
                <a:solidFill>
                  <a:schemeClr val="tx1"/>
                </a:solidFill>
                <a:effectLst/>
                <a:latin typeface="Arial" pitchFamily="34" charset="0"/>
                <a:ea typeface="Calibri" pitchFamily="34" charset="0"/>
                <a:cs typeface="Arial" pitchFamily="34" charset="0"/>
              </a:rPr>
              <a:t>n y contexto	</a:t>
            </a:r>
            <a:endParaRPr kumimoji="0" lang="es-MX"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b="0" i="0" u="none" strike="noStrike" cap="none" normalizeH="0" baseline="0" dirty="0" smtClean="0">
                <a:ln>
                  <a:noFill/>
                </a:ln>
                <a:solidFill>
                  <a:schemeClr val="tx1"/>
                </a:solidFill>
                <a:effectLst/>
                <a:latin typeface="Arial" pitchFamily="34" charset="0"/>
                <a:ea typeface="Calibri" pitchFamily="34" charset="0"/>
                <a:cs typeface="Arial" pitchFamily="34" charset="0"/>
              </a:rPr>
              <a:t>1.1.2	Justificaci</a:t>
            </a:r>
            <a:r>
              <a:rPr kumimoji="0" lang="es-MX"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MX" b="0" i="0" u="none" strike="noStrike" cap="none" normalizeH="0" baseline="0" dirty="0" smtClean="0">
                <a:ln>
                  <a:noFill/>
                </a:ln>
                <a:solidFill>
                  <a:schemeClr val="tx1"/>
                </a:solidFill>
                <a:effectLst/>
                <a:latin typeface="Arial" pitchFamily="34" charset="0"/>
                <a:ea typeface="Calibri" pitchFamily="34" charset="0"/>
                <a:cs typeface="Arial" pitchFamily="34" charset="0"/>
              </a:rPr>
              <a:t>n e importancia</a:t>
            </a:r>
            <a:endParaRPr kumimoji="0" lang="es-MX"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b="0" i="0" u="none" strike="noStrike" cap="none" normalizeH="0" baseline="0" dirty="0" smtClean="0">
                <a:ln>
                  <a:noFill/>
                </a:ln>
                <a:solidFill>
                  <a:schemeClr val="tx1"/>
                </a:solidFill>
                <a:effectLst/>
                <a:latin typeface="Arial" pitchFamily="34" charset="0"/>
                <a:ea typeface="Calibri" pitchFamily="34" charset="0"/>
                <a:cs typeface="Arial" pitchFamily="34" charset="0"/>
              </a:rPr>
              <a:t>1.1.2.1	Justificaci</a:t>
            </a:r>
            <a:r>
              <a:rPr kumimoji="0" lang="es-MX"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MX" b="0" i="0" u="none" strike="noStrike" cap="none" normalizeH="0" baseline="0" dirty="0" smtClean="0">
                <a:ln>
                  <a:noFill/>
                </a:ln>
                <a:solidFill>
                  <a:schemeClr val="tx1"/>
                </a:solidFill>
                <a:effectLst/>
                <a:latin typeface="Arial" pitchFamily="34" charset="0"/>
                <a:ea typeface="Calibri" pitchFamily="34" charset="0"/>
                <a:cs typeface="Arial" pitchFamily="34" charset="0"/>
              </a:rPr>
              <a:t>n	</a:t>
            </a:r>
            <a:endParaRPr kumimoji="0" lang="es-MX"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b="0" i="0" u="none" strike="noStrike" cap="none" normalizeH="0" baseline="0" dirty="0" smtClean="0">
                <a:ln>
                  <a:noFill/>
                </a:ln>
                <a:solidFill>
                  <a:schemeClr val="tx1"/>
                </a:solidFill>
                <a:effectLst/>
                <a:latin typeface="Arial" pitchFamily="34" charset="0"/>
                <a:ea typeface="Calibri" pitchFamily="34" charset="0"/>
                <a:cs typeface="Arial" pitchFamily="34" charset="0"/>
              </a:rPr>
              <a:t>Esquematizaci</a:t>
            </a:r>
            <a:r>
              <a:rPr kumimoji="0" lang="es-MX"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MX" b="0" i="0" u="none" strike="noStrike" cap="none" normalizeH="0" baseline="0" dirty="0" smtClean="0">
                <a:ln>
                  <a:noFill/>
                </a:ln>
                <a:solidFill>
                  <a:schemeClr val="tx1"/>
                </a:solidFill>
                <a:effectLst/>
                <a:latin typeface="Arial" pitchFamily="34" charset="0"/>
                <a:ea typeface="Calibri" pitchFamily="34" charset="0"/>
                <a:cs typeface="Arial" pitchFamily="34" charset="0"/>
              </a:rPr>
              <a:t>n del proceso de Ventas</a:t>
            </a:r>
            <a:endParaRPr kumimoji="0" lang="es-MX"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b="0" i="0" u="none" strike="noStrike" cap="none" normalizeH="0" baseline="0" dirty="0" smtClean="0">
                <a:ln>
                  <a:noFill/>
                </a:ln>
                <a:solidFill>
                  <a:schemeClr val="tx1"/>
                </a:solidFill>
                <a:effectLst/>
                <a:latin typeface="Arial" pitchFamily="34" charset="0"/>
                <a:ea typeface="Calibri" pitchFamily="34" charset="0"/>
                <a:cs typeface="Arial" pitchFamily="34" charset="0"/>
              </a:rPr>
              <a:t>1.1.2.2 Importancia	</a:t>
            </a:r>
            <a:endParaRPr kumimoji="0" lang="es-MX"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b="0" i="0" u="none" strike="noStrike" cap="none" normalizeH="0" baseline="0" dirty="0" smtClean="0">
                <a:ln>
                  <a:noFill/>
                </a:ln>
                <a:solidFill>
                  <a:schemeClr val="tx1"/>
                </a:solidFill>
                <a:effectLst/>
                <a:latin typeface="Arial" pitchFamily="34" charset="0"/>
                <a:ea typeface="Calibri" pitchFamily="34" charset="0"/>
                <a:cs typeface="Arial" pitchFamily="34" charset="0"/>
              </a:rPr>
              <a:t>1.2	Objetivos	</a:t>
            </a:r>
            <a:endParaRPr kumimoji="0" lang="es-MX"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b="0" i="0" u="none" strike="noStrike" cap="none" normalizeH="0" baseline="0" dirty="0" smtClean="0">
                <a:ln>
                  <a:noFill/>
                </a:ln>
                <a:solidFill>
                  <a:schemeClr val="tx1"/>
                </a:solidFill>
                <a:effectLst/>
                <a:latin typeface="Arial" pitchFamily="34" charset="0"/>
                <a:ea typeface="Calibri" pitchFamily="34" charset="0"/>
                <a:cs typeface="Arial" pitchFamily="34" charset="0"/>
              </a:rPr>
              <a:t>1.2.1	Objetivo generales</a:t>
            </a:r>
            <a:endParaRPr kumimoji="0" lang="es-MX"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b="0" i="0" u="none" strike="noStrike" cap="none" normalizeH="0" baseline="0" dirty="0" smtClean="0">
                <a:ln>
                  <a:noFill/>
                </a:ln>
                <a:solidFill>
                  <a:schemeClr val="tx1"/>
                </a:solidFill>
                <a:effectLst/>
                <a:latin typeface="Arial" pitchFamily="34" charset="0"/>
                <a:ea typeface="Calibri" pitchFamily="34" charset="0"/>
                <a:cs typeface="Arial" pitchFamily="34" charset="0"/>
              </a:rPr>
              <a:t>1.2.2	Objetivos espec</a:t>
            </a:r>
            <a:r>
              <a:rPr kumimoji="0" lang="es-MX"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es-MX" b="0" i="0" u="none" strike="noStrike" cap="none" normalizeH="0" baseline="0" dirty="0" smtClean="0">
                <a:ln>
                  <a:noFill/>
                </a:ln>
                <a:solidFill>
                  <a:schemeClr val="tx1"/>
                </a:solidFill>
                <a:effectLst/>
                <a:latin typeface="Arial" pitchFamily="34" charset="0"/>
                <a:ea typeface="Calibri" pitchFamily="34" charset="0"/>
                <a:cs typeface="Arial" pitchFamily="34" charset="0"/>
              </a:rPr>
              <a:t>ficos</a:t>
            </a:r>
            <a:endParaRPr kumimoji="0" lang="es-MX" sz="3200" b="0" i="0" u="none" strike="noStrike" cap="none" normalizeH="0" baseline="0" dirty="0" smtClean="0">
              <a:ln>
                <a:noFill/>
              </a:ln>
              <a:solidFill>
                <a:schemeClr val="tx1"/>
              </a:solidFill>
              <a:effectLst/>
              <a:latin typeface="Arial" pitchFamily="34" charset="0"/>
            </a:endParaRPr>
          </a:p>
        </p:txBody>
      </p:sp>
      <p:sp>
        <p:nvSpPr>
          <p:cNvPr id="6" name="2 Subtítulo"/>
          <p:cNvSpPr txBox="1">
            <a:spLocks/>
          </p:cNvSpPr>
          <p:nvPr/>
        </p:nvSpPr>
        <p:spPr>
          <a:xfrm>
            <a:off x="1403648" y="980728"/>
            <a:ext cx="7406640" cy="576064"/>
          </a:xfrm>
          <a:prstGeom prst="rect">
            <a:avLst/>
          </a:prstGeom>
        </p:spPr>
        <p:txBody>
          <a:bodyPr>
            <a:normAutofit fontScale="775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s-ES_tradnl" sz="3200" b="0" i="0" u="none" strike="noStrike" kern="1200" cap="none" spc="0" normalizeH="0" baseline="0" noProof="0" dirty="0" smtClean="0">
                <a:ln>
                  <a:noFill/>
                </a:ln>
                <a:solidFill>
                  <a:schemeClr val="tx1"/>
                </a:solidFill>
                <a:effectLst/>
                <a:uLnTx/>
                <a:uFillTx/>
                <a:latin typeface="+mn-lt"/>
                <a:ea typeface="+mn-ea"/>
                <a:cs typeface="+mn-cs"/>
              </a:rPr>
              <a:t>Aplicado a Pymes del Sector Comercio al por menor</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06090"/>
          </a:xfrm>
        </p:spPr>
        <p:txBody>
          <a:bodyPr>
            <a:normAutofit fontScale="90000"/>
          </a:bodyPr>
          <a:lstStyle/>
          <a:p>
            <a:r>
              <a:rPr lang="es-ES_tradnl" dirty="0" smtClean="0"/>
              <a:t>Inteligencia de Negocio</a:t>
            </a:r>
            <a:br>
              <a:rPr lang="es-ES_tradnl" dirty="0" smtClean="0"/>
            </a:br>
            <a:endParaRPr lang="es-MX" dirty="0"/>
          </a:p>
        </p:txBody>
      </p:sp>
      <p:sp>
        <p:nvSpPr>
          <p:cNvPr id="4" name="2 Subtítulo"/>
          <p:cNvSpPr txBox="1">
            <a:spLocks/>
          </p:cNvSpPr>
          <p:nvPr/>
        </p:nvSpPr>
        <p:spPr>
          <a:xfrm>
            <a:off x="1403648" y="980728"/>
            <a:ext cx="7406640" cy="576064"/>
          </a:xfrm>
          <a:prstGeom prst="rect">
            <a:avLst/>
          </a:prstGeom>
        </p:spPr>
        <p:txBody>
          <a:bodyPr>
            <a:normAutofit fontScale="775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s-ES_tradnl" sz="3200" b="0" i="0" u="none" strike="noStrike" kern="1200" cap="none" spc="0" normalizeH="0" baseline="0" noProof="0" dirty="0" smtClean="0">
                <a:ln>
                  <a:noFill/>
                </a:ln>
                <a:solidFill>
                  <a:schemeClr val="tx1"/>
                </a:solidFill>
                <a:effectLst/>
                <a:uLnTx/>
                <a:uFillTx/>
                <a:latin typeface="+mn-lt"/>
                <a:ea typeface="+mn-ea"/>
                <a:cs typeface="+mn-cs"/>
              </a:rPr>
              <a:t>Aplicado a Pymes del Sector Comercio al por menor</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7 Rectángulo"/>
          <p:cNvSpPr/>
          <p:nvPr/>
        </p:nvSpPr>
        <p:spPr>
          <a:xfrm>
            <a:off x="1187624" y="5457998"/>
            <a:ext cx="566181" cy="923330"/>
          </a:xfrm>
          <a:prstGeom prst="rect">
            <a:avLst/>
          </a:prstGeom>
          <a:noFill/>
        </p:spPr>
        <p:txBody>
          <a:bodyPr wrap="none" lIns="91440" tIns="45720" rIns="91440" bIns="45720">
            <a:spAutoFit/>
          </a:bodyPr>
          <a:lstStyle/>
          <a:p>
            <a:pPr algn="ctr"/>
            <a:r>
              <a:rPr lang="es-E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a:t>
            </a:r>
            <a:endParaRPr lang="es-E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1" name="10 Imagen"/>
          <p:cNvPicPr/>
          <p:nvPr/>
        </p:nvPicPr>
        <p:blipFill>
          <a:blip r:embed="rId3" cstate="print"/>
          <a:srcRect/>
          <a:stretch>
            <a:fillRect/>
          </a:stretch>
        </p:blipFill>
        <p:spPr bwMode="auto">
          <a:xfrm>
            <a:off x="1331640" y="1556792"/>
            <a:ext cx="7128792" cy="4032448"/>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06090"/>
          </a:xfrm>
        </p:spPr>
        <p:txBody>
          <a:bodyPr>
            <a:normAutofit fontScale="90000"/>
          </a:bodyPr>
          <a:lstStyle/>
          <a:p>
            <a:r>
              <a:rPr lang="es-ES_tradnl" dirty="0" smtClean="0"/>
              <a:t>Inteligencia de Negocio</a:t>
            </a:r>
            <a:br>
              <a:rPr lang="es-ES_tradnl" dirty="0" smtClean="0"/>
            </a:br>
            <a:endParaRPr lang="es-MX" dirty="0"/>
          </a:p>
        </p:txBody>
      </p:sp>
      <p:sp>
        <p:nvSpPr>
          <p:cNvPr id="4" name="2 Subtítulo"/>
          <p:cNvSpPr txBox="1">
            <a:spLocks/>
          </p:cNvSpPr>
          <p:nvPr/>
        </p:nvSpPr>
        <p:spPr>
          <a:xfrm>
            <a:off x="1403648" y="980728"/>
            <a:ext cx="7406640" cy="576064"/>
          </a:xfrm>
          <a:prstGeom prst="rect">
            <a:avLst/>
          </a:prstGeom>
        </p:spPr>
        <p:txBody>
          <a:bodyPr>
            <a:normAutofit fontScale="775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s-ES_tradnl" sz="3200" b="0" i="0" u="none" strike="noStrike" kern="1200" cap="none" spc="0" normalizeH="0" baseline="0" noProof="0" dirty="0" smtClean="0">
                <a:ln>
                  <a:noFill/>
                </a:ln>
                <a:solidFill>
                  <a:schemeClr val="tx1"/>
                </a:solidFill>
                <a:effectLst/>
                <a:uLnTx/>
                <a:uFillTx/>
                <a:latin typeface="+mn-lt"/>
                <a:ea typeface="+mn-ea"/>
                <a:cs typeface="+mn-cs"/>
              </a:rPr>
              <a:t>Aplicado a Pymes del Sector Comercio al por menor</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7 Rectángulo"/>
          <p:cNvSpPr/>
          <p:nvPr/>
        </p:nvSpPr>
        <p:spPr>
          <a:xfrm>
            <a:off x="1187624" y="5457998"/>
            <a:ext cx="566181" cy="923330"/>
          </a:xfrm>
          <a:prstGeom prst="rect">
            <a:avLst/>
          </a:prstGeom>
          <a:noFill/>
        </p:spPr>
        <p:txBody>
          <a:bodyPr wrap="none" lIns="91440" tIns="45720" rIns="91440" bIns="45720">
            <a:spAutoFit/>
          </a:bodyPr>
          <a:lstStyle/>
          <a:p>
            <a:pPr algn="ctr"/>
            <a:r>
              <a:rPr lang="es-E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a:t>
            </a:r>
            <a:endParaRPr lang="es-E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6" name="5 Imagen"/>
          <p:cNvPicPr/>
          <p:nvPr/>
        </p:nvPicPr>
        <p:blipFill>
          <a:blip r:embed="rId3" cstate="print"/>
          <a:srcRect/>
          <a:stretch>
            <a:fillRect/>
          </a:stretch>
        </p:blipFill>
        <p:spPr bwMode="auto">
          <a:xfrm>
            <a:off x="2344246" y="1476448"/>
            <a:ext cx="5612130" cy="4616848"/>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06090"/>
          </a:xfrm>
        </p:spPr>
        <p:txBody>
          <a:bodyPr>
            <a:normAutofit fontScale="90000"/>
          </a:bodyPr>
          <a:lstStyle/>
          <a:p>
            <a:r>
              <a:rPr lang="es-ES_tradnl" dirty="0" smtClean="0"/>
              <a:t>Inteligencia de Negocio</a:t>
            </a:r>
            <a:br>
              <a:rPr lang="es-ES_tradnl" dirty="0" smtClean="0"/>
            </a:br>
            <a:endParaRPr lang="es-MX" dirty="0"/>
          </a:p>
        </p:txBody>
      </p:sp>
      <p:sp>
        <p:nvSpPr>
          <p:cNvPr id="4" name="2 Subtítulo"/>
          <p:cNvSpPr txBox="1">
            <a:spLocks/>
          </p:cNvSpPr>
          <p:nvPr/>
        </p:nvSpPr>
        <p:spPr>
          <a:xfrm>
            <a:off x="1403648" y="980728"/>
            <a:ext cx="7406640" cy="576064"/>
          </a:xfrm>
          <a:prstGeom prst="rect">
            <a:avLst/>
          </a:prstGeom>
        </p:spPr>
        <p:txBody>
          <a:bodyPr>
            <a:normAutofit fontScale="775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s-ES_tradnl" sz="3200" b="0" i="0" u="none" strike="noStrike" kern="1200" cap="none" spc="0" normalizeH="0" baseline="0" noProof="0" dirty="0" smtClean="0">
                <a:ln>
                  <a:noFill/>
                </a:ln>
                <a:solidFill>
                  <a:schemeClr val="tx1"/>
                </a:solidFill>
                <a:effectLst/>
                <a:uLnTx/>
                <a:uFillTx/>
                <a:latin typeface="+mn-lt"/>
                <a:ea typeface="+mn-ea"/>
                <a:cs typeface="+mn-cs"/>
              </a:rPr>
              <a:t>Aplicado a Pymes del Sector Comercio al por menor</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7 Rectángulo"/>
          <p:cNvSpPr/>
          <p:nvPr/>
        </p:nvSpPr>
        <p:spPr>
          <a:xfrm>
            <a:off x="1187624" y="5457998"/>
            <a:ext cx="566181" cy="923330"/>
          </a:xfrm>
          <a:prstGeom prst="rect">
            <a:avLst/>
          </a:prstGeom>
          <a:noFill/>
        </p:spPr>
        <p:txBody>
          <a:bodyPr wrap="none" lIns="91440" tIns="45720" rIns="91440" bIns="45720">
            <a:spAutoFit/>
          </a:bodyPr>
          <a:lstStyle/>
          <a:p>
            <a:pPr algn="ctr"/>
            <a:r>
              <a:rPr lang="es-E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a:t>
            </a:r>
            <a:endParaRPr lang="es-E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7" name="6 Imagen"/>
          <p:cNvPicPr/>
          <p:nvPr/>
        </p:nvPicPr>
        <p:blipFill>
          <a:blip r:embed="rId3" cstate="print"/>
          <a:srcRect/>
          <a:stretch>
            <a:fillRect/>
          </a:stretch>
        </p:blipFill>
        <p:spPr bwMode="auto">
          <a:xfrm>
            <a:off x="2272238" y="1449549"/>
            <a:ext cx="5612130" cy="435571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06090"/>
          </a:xfrm>
        </p:spPr>
        <p:txBody>
          <a:bodyPr>
            <a:normAutofit fontScale="90000"/>
          </a:bodyPr>
          <a:lstStyle/>
          <a:p>
            <a:r>
              <a:rPr lang="es-ES_tradnl" dirty="0" smtClean="0"/>
              <a:t>Inteligencia de Negocio</a:t>
            </a:r>
            <a:br>
              <a:rPr lang="es-ES_tradnl" dirty="0" smtClean="0"/>
            </a:br>
            <a:endParaRPr lang="es-MX" dirty="0"/>
          </a:p>
        </p:txBody>
      </p:sp>
      <p:sp>
        <p:nvSpPr>
          <p:cNvPr id="4" name="2 Subtítulo"/>
          <p:cNvSpPr txBox="1">
            <a:spLocks/>
          </p:cNvSpPr>
          <p:nvPr/>
        </p:nvSpPr>
        <p:spPr>
          <a:xfrm>
            <a:off x="1403648" y="980728"/>
            <a:ext cx="7406640" cy="576064"/>
          </a:xfrm>
          <a:prstGeom prst="rect">
            <a:avLst/>
          </a:prstGeom>
        </p:spPr>
        <p:txBody>
          <a:bodyPr>
            <a:normAutofit fontScale="775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s-ES_tradnl" sz="3200" b="0" i="0" u="none" strike="noStrike" kern="1200" cap="none" spc="0" normalizeH="0" baseline="0" noProof="0" dirty="0" smtClean="0">
                <a:ln>
                  <a:noFill/>
                </a:ln>
                <a:solidFill>
                  <a:schemeClr val="tx1"/>
                </a:solidFill>
                <a:effectLst/>
                <a:uLnTx/>
                <a:uFillTx/>
                <a:latin typeface="+mn-lt"/>
                <a:ea typeface="+mn-ea"/>
                <a:cs typeface="+mn-cs"/>
              </a:rPr>
              <a:t>Aplicado a Pymes del Sector Comercio al por menor</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7 Rectángulo"/>
          <p:cNvSpPr/>
          <p:nvPr/>
        </p:nvSpPr>
        <p:spPr>
          <a:xfrm>
            <a:off x="1187624" y="5457998"/>
            <a:ext cx="566181" cy="923330"/>
          </a:xfrm>
          <a:prstGeom prst="rect">
            <a:avLst/>
          </a:prstGeom>
          <a:noFill/>
        </p:spPr>
        <p:txBody>
          <a:bodyPr wrap="none" lIns="91440" tIns="45720" rIns="91440" bIns="45720">
            <a:spAutoFit/>
          </a:bodyPr>
          <a:lstStyle/>
          <a:p>
            <a:pPr algn="ctr"/>
            <a:r>
              <a:rPr lang="es-E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a:t>
            </a:r>
            <a:endParaRPr lang="es-E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6" name="5 Imagen"/>
          <p:cNvPicPr/>
          <p:nvPr/>
        </p:nvPicPr>
        <p:blipFill>
          <a:blip r:embed="rId3" cstate="print"/>
          <a:srcRect/>
          <a:stretch>
            <a:fillRect/>
          </a:stretch>
        </p:blipFill>
        <p:spPr bwMode="auto">
          <a:xfrm>
            <a:off x="1765934" y="1412776"/>
            <a:ext cx="6622489" cy="4716122"/>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06090"/>
          </a:xfrm>
        </p:spPr>
        <p:txBody>
          <a:bodyPr>
            <a:normAutofit fontScale="90000"/>
          </a:bodyPr>
          <a:lstStyle/>
          <a:p>
            <a:r>
              <a:rPr lang="es-ES_tradnl" dirty="0" smtClean="0"/>
              <a:t>Inteligencia de Negocio</a:t>
            </a:r>
            <a:br>
              <a:rPr lang="es-ES_tradnl" dirty="0" smtClean="0"/>
            </a:br>
            <a:endParaRPr lang="es-MX" dirty="0"/>
          </a:p>
        </p:txBody>
      </p:sp>
      <p:sp>
        <p:nvSpPr>
          <p:cNvPr id="4" name="2 Subtítulo"/>
          <p:cNvSpPr txBox="1">
            <a:spLocks/>
          </p:cNvSpPr>
          <p:nvPr/>
        </p:nvSpPr>
        <p:spPr>
          <a:xfrm>
            <a:off x="1403648" y="980728"/>
            <a:ext cx="7406640" cy="576064"/>
          </a:xfrm>
          <a:prstGeom prst="rect">
            <a:avLst/>
          </a:prstGeom>
        </p:spPr>
        <p:txBody>
          <a:bodyPr>
            <a:normAutofit fontScale="775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s-ES_tradnl" sz="3200" b="0" i="0" u="none" strike="noStrike" kern="1200" cap="none" spc="0" normalizeH="0" baseline="0" noProof="0" dirty="0" smtClean="0">
                <a:ln>
                  <a:noFill/>
                </a:ln>
                <a:solidFill>
                  <a:schemeClr val="tx1"/>
                </a:solidFill>
                <a:effectLst/>
                <a:uLnTx/>
                <a:uFillTx/>
                <a:latin typeface="+mn-lt"/>
                <a:ea typeface="+mn-ea"/>
                <a:cs typeface="+mn-cs"/>
              </a:rPr>
              <a:t>Aplicado a Pymes del Sector Comercio al por menor</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7 Rectángulo"/>
          <p:cNvSpPr/>
          <p:nvPr/>
        </p:nvSpPr>
        <p:spPr>
          <a:xfrm>
            <a:off x="1187624" y="5457998"/>
            <a:ext cx="566181" cy="923330"/>
          </a:xfrm>
          <a:prstGeom prst="rect">
            <a:avLst/>
          </a:prstGeom>
          <a:noFill/>
        </p:spPr>
        <p:txBody>
          <a:bodyPr wrap="none" lIns="91440" tIns="45720" rIns="91440" bIns="45720">
            <a:spAutoFit/>
          </a:bodyPr>
          <a:lstStyle/>
          <a:p>
            <a:pPr algn="ctr"/>
            <a:r>
              <a:rPr lang="es-E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a:t>
            </a:r>
            <a:endParaRPr lang="es-E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6" name="5 Imagen"/>
          <p:cNvPicPr/>
          <p:nvPr/>
        </p:nvPicPr>
        <p:blipFill>
          <a:blip r:embed="rId3" cstate="print"/>
          <a:srcRect/>
          <a:stretch>
            <a:fillRect/>
          </a:stretch>
        </p:blipFill>
        <p:spPr bwMode="auto">
          <a:xfrm>
            <a:off x="2267744" y="1462424"/>
            <a:ext cx="5612130" cy="4630872"/>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06090"/>
          </a:xfrm>
        </p:spPr>
        <p:txBody>
          <a:bodyPr>
            <a:normAutofit fontScale="90000"/>
          </a:bodyPr>
          <a:lstStyle/>
          <a:p>
            <a:r>
              <a:rPr lang="es-ES_tradnl" dirty="0" smtClean="0"/>
              <a:t>Inteligencia de Negocio</a:t>
            </a:r>
            <a:br>
              <a:rPr lang="es-ES_tradnl" dirty="0" smtClean="0"/>
            </a:br>
            <a:endParaRPr lang="es-MX" dirty="0"/>
          </a:p>
        </p:txBody>
      </p:sp>
      <p:sp>
        <p:nvSpPr>
          <p:cNvPr id="4" name="2 Subtítulo"/>
          <p:cNvSpPr txBox="1">
            <a:spLocks/>
          </p:cNvSpPr>
          <p:nvPr/>
        </p:nvSpPr>
        <p:spPr>
          <a:xfrm>
            <a:off x="1403648" y="980728"/>
            <a:ext cx="7406640" cy="576064"/>
          </a:xfrm>
          <a:prstGeom prst="rect">
            <a:avLst/>
          </a:prstGeom>
        </p:spPr>
        <p:txBody>
          <a:bodyPr>
            <a:normAutofit fontScale="775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s-ES_tradnl" sz="3200" b="0" i="0" u="none" strike="noStrike" kern="1200" cap="none" spc="0" normalizeH="0" baseline="0" noProof="0" dirty="0" smtClean="0">
                <a:ln>
                  <a:noFill/>
                </a:ln>
                <a:solidFill>
                  <a:schemeClr val="tx1"/>
                </a:solidFill>
                <a:effectLst/>
                <a:uLnTx/>
                <a:uFillTx/>
                <a:latin typeface="+mn-lt"/>
                <a:ea typeface="+mn-ea"/>
                <a:cs typeface="+mn-cs"/>
              </a:rPr>
              <a:t>Aplicado a Pymes del Sector Comercio al por menor</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7 Rectángulo"/>
          <p:cNvSpPr/>
          <p:nvPr/>
        </p:nvSpPr>
        <p:spPr>
          <a:xfrm>
            <a:off x="1187624" y="5457998"/>
            <a:ext cx="566181" cy="923330"/>
          </a:xfrm>
          <a:prstGeom prst="rect">
            <a:avLst/>
          </a:prstGeom>
          <a:noFill/>
        </p:spPr>
        <p:txBody>
          <a:bodyPr wrap="none" lIns="91440" tIns="45720" rIns="91440" bIns="45720">
            <a:spAutoFit/>
          </a:bodyPr>
          <a:lstStyle/>
          <a:p>
            <a:pPr algn="ctr"/>
            <a:r>
              <a:rPr lang="es-E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a:t>
            </a:r>
            <a:endParaRPr lang="es-E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7" name="6 Gráfico"/>
          <p:cNvGraphicFramePr/>
          <p:nvPr/>
        </p:nvGraphicFramePr>
        <p:xfrm>
          <a:off x="2411760" y="1556792"/>
          <a:ext cx="5612130" cy="41751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06090"/>
          </a:xfrm>
        </p:spPr>
        <p:txBody>
          <a:bodyPr>
            <a:normAutofit fontScale="90000"/>
          </a:bodyPr>
          <a:lstStyle/>
          <a:p>
            <a:r>
              <a:rPr lang="es-ES_tradnl" dirty="0" smtClean="0"/>
              <a:t>Inteligencia de Negocio</a:t>
            </a:r>
            <a:br>
              <a:rPr lang="es-ES_tradnl" dirty="0" smtClean="0"/>
            </a:br>
            <a:endParaRPr lang="es-MX" dirty="0"/>
          </a:p>
        </p:txBody>
      </p:sp>
      <p:sp>
        <p:nvSpPr>
          <p:cNvPr id="4" name="2 Subtítulo"/>
          <p:cNvSpPr txBox="1">
            <a:spLocks/>
          </p:cNvSpPr>
          <p:nvPr/>
        </p:nvSpPr>
        <p:spPr>
          <a:xfrm>
            <a:off x="1403648" y="980728"/>
            <a:ext cx="7406640" cy="576064"/>
          </a:xfrm>
          <a:prstGeom prst="rect">
            <a:avLst/>
          </a:prstGeom>
        </p:spPr>
        <p:txBody>
          <a:bodyPr>
            <a:normAutofit fontScale="775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s-ES_tradnl" sz="3200" b="0" i="0" u="none" strike="noStrike" kern="1200" cap="none" spc="0" normalizeH="0" baseline="0" noProof="0" dirty="0" smtClean="0">
                <a:ln>
                  <a:noFill/>
                </a:ln>
                <a:solidFill>
                  <a:schemeClr val="tx1"/>
                </a:solidFill>
                <a:effectLst/>
                <a:uLnTx/>
                <a:uFillTx/>
                <a:latin typeface="+mn-lt"/>
                <a:ea typeface="+mn-ea"/>
                <a:cs typeface="+mn-cs"/>
              </a:rPr>
              <a:t>Aplicado a Pymes del Sector Comercio al por menor</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R="0" lvl="0" indent="-283464" fontAlgn="auto">
              <a:spcBef>
                <a:spcPts val="600"/>
              </a:spcBef>
              <a:spcAft>
                <a:spcPts val="0"/>
              </a:spcAft>
              <a:buClr>
                <a:schemeClr val="accent1"/>
              </a:buClr>
              <a:buSzPct val="80000"/>
              <a:buFont typeface="Wingdings 2"/>
              <a:buChar char=""/>
              <a:tabLst/>
              <a:defRPr/>
            </a:pPr>
            <a:endParaRPr lang="es-MX" sz="2300" dirty="0" smtClean="0"/>
          </a:p>
        </p:txBody>
      </p:sp>
      <p:sp>
        <p:nvSpPr>
          <p:cNvPr id="9" name="8 Rectángulo"/>
          <p:cNvSpPr/>
          <p:nvPr/>
        </p:nvSpPr>
        <p:spPr>
          <a:xfrm>
            <a:off x="2286000" y="2551836"/>
            <a:ext cx="5166320" cy="1200329"/>
          </a:xfrm>
          <a:prstGeom prst="rect">
            <a:avLst/>
          </a:prstGeom>
        </p:spPr>
        <p:txBody>
          <a:bodyPr wrap="square">
            <a:spAutoFit/>
          </a:bodyPr>
          <a:lstStyle/>
          <a:p>
            <a:pPr indent="-342900">
              <a:lnSpc>
                <a:spcPct val="80000"/>
              </a:lnSpc>
            </a:pPr>
            <a:r>
              <a:rPr lang="es-MX" dirty="0" smtClean="0"/>
              <a:t>Capítulo VI: Conclusiones y Recomendaciones	</a:t>
            </a:r>
          </a:p>
          <a:p>
            <a:pPr indent="-342900">
              <a:lnSpc>
                <a:spcPct val="80000"/>
              </a:lnSpc>
            </a:pPr>
            <a:r>
              <a:rPr lang="es-MX" dirty="0" smtClean="0"/>
              <a:t>6.1 Conclusiones</a:t>
            </a:r>
          </a:p>
          <a:p>
            <a:pPr>
              <a:lnSpc>
                <a:spcPct val="80000"/>
              </a:lnSpc>
            </a:pPr>
            <a:r>
              <a:rPr lang="es-MX" dirty="0" smtClean="0"/>
              <a:t>6.2 Recomendaciones</a:t>
            </a:r>
          </a:p>
          <a:p>
            <a:pPr>
              <a:lnSpc>
                <a:spcPct val="80000"/>
              </a:lnSpc>
            </a:pPr>
            <a:r>
              <a:rPr lang="es-MX" dirty="0" smtClean="0"/>
              <a:t>6.2 Bibliografía</a:t>
            </a:r>
          </a:p>
          <a:p>
            <a:pPr>
              <a:lnSpc>
                <a:spcPct val="80000"/>
              </a:lnSpc>
            </a:pPr>
            <a:r>
              <a:rPr lang="es-MX" dirty="0" smtClean="0"/>
              <a:t>6.4 Glosario de Términos</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06090"/>
          </a:xfrm>
        </p:spPr>
        <p:txBody>
          <a:bodyPr>
            <a:normAutofit fontScale="90000"/>
          </a:bodyPr>
          <a:lstStyle/>
          <a:p>
            <a:r>
              <a:rPr lang="es-ES_tradnl" dirty="0" smtClean="0"/>
              <a:t>Inteligencia de Negocio</a:t>
            </a:r>
            <a:br>
              <a:rPr lang="es-ES_tradnl" dirty="0" smtClean="0"/>
            </a:br>
            <a:endParaRPr lang="es-MX" dirty="0"/>
          </a:p>
        </p:txBody>
      </p:sp>
      <p:sp>
        <p:nvSpPr>
          <p:cNvPr id="4" name="2 Subtítulo"/>
          <p:cNvSpPr txBox="1">
            <a:spLocks/>
          </p:cNvSpPr>
          <p:nvPr/>
        </p:nvSpPr>
        <p:spPr>
          <a:xfrm>
            <a:off x="1403648" y="980728"/>
            <a:ext cx="7406640" cy="576064"/>
          </a:xfrm>
          <a:prstGeom prst="rect">
            <a:avLst/>
          </a:prstGeom>
        </p:spPr>
        <p:txBody>
          <a:bodyPr>
            <a:normAutofit fontScale="250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lang="es-ES_tradnl" sz="10000" dirty="0" smtClean="0"/>
              <a:t>Aplicado a Pymes del Sector Comercio al por menor</a:t>
            </a: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lang="es-ES_tradnl" sz="10000" dirty="0" smtClean="0"/>
              <a:t>Conclusiones</a:t>
            </a: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lang="es-ES_tradnl" sz="3200" dirty="0" smtClean="0"/>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5600" b="0" i="0" u="none" strike="noStrike" kern="1200" cap="none" spc="0" normalizeH="0" baseline="0" noProof="0" dirty="0" smtClean="0">
              <a:ln>
                <a:noFill/>
              </a:ln>
              <a:solidFill>
                <a:schemeClr val="tx1"/>
              </a:solidFill>
              <a:effectLst/>
              <a:uLnTx/>
              <a:uFillTx/>
              <a:latin typeface="+mn-lt"/>
              <a:ea typeface="+mn-ea"/>
              <a:cs typeface="+mn-cs"/>
            </a:endParaRPr>
          </a:p>
          <a:p>
            <a:r>
              <a:rPr lang="es-MX" sz="5600" dirty="0" smtClean="0">
                <a:latin typeface="Arial" pitchFamily="34" charset="0"/>
                <a:cs typeface="Arial" pitchFamily="34" charset="0"/>
              </a:rPr>
              <a:t>1.- La investigación realizada permitió establecer los parámetros sobre los cuales se desarrolla  una herramienta orientada a la inteligencia de negocios para pymes que se encuentran en el sector de comercializar productos al por menor..</a:t>
            </a:r>
          </a:p>
          <a:p>
            <a:endParaRPr lang="es-MX" sz="5600" dirty="0" smtClean="0">
              <a:latin typeface="Arial" pitchFamily="34" charset="0"/>
              <a:cs typeface="Arial" pitchFamily="34" charset="0"/>
            </a:endParaRPr>
          </a:p>
          <a:p>
            <a:r>
              <a:rPr lang="es-MX" sz="5600" dirty="0" smtClean="0">
                <a:latin typeface="Arial" pitchFamily="34" charset="0"/>
                <a:cs typeface="Arial" pitchFamily="34" charset="0"/>
              </a:rPr>
              <a:t>2.- El punto de partida para el desarrollo de un prototipo de BI, es una empresa de grado uno en la teoría de crecimiento informático de </a:t>
            </a:r>
            <a:r>
              <a:rPr lang="es-MX" sz="5600" dirty="0" err="1" smtClean="0">
                <a:latin typeface="Arial" pitchFamily="34" charset="0"/>
                <a:cs typeface="Arial" pitchFamily="34" charset="0"/>
              </a:rPr>
              <a:t>Nolan</a:t>
            </a:r>
            <a:r>
              <a:rPr lang="es-MX" sz="5600" dirty="0" smtClean="0">
                <a:latin typeface="Arial" pitchFamily="34" charset="0"/>
                <a:cs typeface="Arial" pitchFamily="34" charset="0"/>
              </a:rPr>
              <a:t>, que posea una estructura funcional y que su nivel directivo tenga la necesidad de apoyarse en la información registrada para  encontrar conocimientos que le permitan tomar decisiones en base a información de sustento. </a:t>
            </a:r>
          </a:p>
          <a:p>
            <a:endParaRPr lang="es-MX" sz="5600" dirty="0" smtClean="0">
              <a:latin typeface="Arial" pitchFamily="34" charset="0"/>
              <a:cs typeface="Arial" pitchFamily="34" charset="0"/>
            </a:endParaRPr>
          </a:p>
          <a:p>
            <a:r>
              <a:rPr lang="es-MX" sz="5600" dirty="0" smtClean="0">
                <a:latin typeface="Arial" pitchFamily="34" charset="0"/>
                <a:cs typeface="Arial" pitchFamily="34" charset="0"/>
              </a:rPr>
              <a:t>3.- La implementación del  prototipo inserta cambios en el rol de las personas que reciben los resultados provenientes de los sistemas de información, consiguiendo  el amplio aprovechamiento de los sistemas de información  y la tecnología para sus fines operacionales y de estrategia.</a:t>
            </a:r>
          </a:p>
          <a:p>
            <a:r>
              <a:rPr lang="es-MX" sz="5600" dirty="0" smtClean="0">
                <a:latin typeface="Arial" pitchFamily="34" charset="0"/>
                <a:cs typeface="Arial" pitchFamily="34" charset="0"/>
              </a:rPr>
              <a:t>  </a:t>
            </a:r>
          </a:p>
          <a:p>
            <a:r>
              <a:rPr lang="es-MX" sz="5600" dirty="0" smtClean="0">
                <a:latin typeface="Arial" pitchFamily="34" charset="0"/>
                <a:cs typeface="Arial" pitchFamily="34" charset="0"/>
              </a:rPr>
              <a:t>4.- La arquitectura del sistema propuesto se la define en tres niveles  Fuente de Datos, Almacén de Datos, Visualización.</a:t>
            </a:r>
          </a:p>
          <a:p>
            <a:r>
              <a:rPr lang="es-MX" sz="5600" dirty="0" smtClean="0">
                <a:latin typeface="Arial" pitchFamily="34" charset="0"/>
                <a:cs typeface="Arial" pitchFamily="34" charset="0"/>
              </a:rPr>
              <a:t>Se orienta principalmente a proporcionar información al nivel directivo que permita tener un conocimiento detallado de lo que sucede en la empresa sin disminuir la velocidad de rendimiento del sistema transaccional.</a:t>
            </a:r>
          </a:p>
          <a:p>
            <a:pPr algn="just"/>
            <a:r>
              <a:rPr lang="es-MX" sz="7200" dirty="0" smtClean="0"/>
              <a:t> </a:t>
            </a:r>
          </a:p>
          <a:p>
            <a:r>
              <a:rPr lang="es-MX" sz="7200" dirty="0" smtClean="0"/>
              <a:t>   </a:t>
            </a:r>
            <a:endParaRPr lang="es-MX" sz="2300" dirty="0" smtClean="0"/>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06090"/>
          </a:xfrm>
        </p:spPr>
        <p:txBody>
          <a:bodyPr>
            <a:normAutofit fontScale="90000"/>
          </a:bodyPr>
          <a:lstStyle/>
          <a:p>
            <a:r>
              <a:rPr lang="es-ES_tradnl" dirty="0" smtClean="0"/>
              <a:t>Inteligencia de Negocio</a:t>
            </a:r>
            <a:br>
              <a:rPr lang="es-ES_tradnl" dirty="0" smtClean="0"/>
            </a:br>
            <a:endParaRPr lang="es-MX" dirty="0"/>
          </a:p>
        </p:txBody>
      </p:sp>
      <p:sp>
        <p:nvSpPr>
          <p:cNvPr id="4" name="2 Subtítulo"/>
          <p:cNvSpPr txBox="1">
            <a:spLocks/>
          </p:cNvSpPr>
          <p:nvPr/>
        </p:nvSpPr>
        <p:spPr>
          <a:xfrm>
            <a:off x="1403648" y="908720"/>
            <a:ext cx="7406640" cy="576064"/>
          </a:xfrm>
          <a:prstGeom prst="rect">
            <a:avLst/>
          </a:prstGeom>
        </p:spPr>
        <p:txBody>
          <a:bodyPr>
            <a:normAutofit fontScale="250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lang="es-ES_tradnl" sz="10000" dirty="0" smtClean="0"/>
              <a:t>Aplicado a Pymes del Sector Comercio al por menor</a:t>
            </a: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lang="es-ES_tradnl" sz="10000" dirty="0" smtClean="0"/>
              <a:t>Conclusiones</a:t>
            </a: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lang="es-ES_tradnl" sz="3200" dirty="0" smtClean="0"/>
          </a:p>
          <a:p>
            <a:r>
              <a:rPr lang="es-MX" sz="5600" dirty="0" smtClean="0">
                <a:latin typeface="Arial" pitchFamily="34" charset="0"/>
                <a:cs typeface="Arial" pitchFamily="34" charset="0"/>
              </a:rPr>
              <a:t>   </a:t>
            </a:r>
          </a:p>
          <a:p>
            <a:r>
              <a:rPr lang="es-MX" sz="5600" dirty="0" smtClean="0">
                <a:latin typeface="Arial" pitchFamily="34" charset="0"/>
                <a:cs typeface="Arial" pitchFamily="34" charset="0"/>
              </a:rPr>
              <a:t>5.- Utilizando herramientas de ofimática se logro la integración de la información almacenada desde años anteriores a muy bajo costo.</a:t>
            </a:r>
          </a:p>
          <a:p>
            <a:endParaRPr lang="es-MX" sz="5600" dirty="0" smtClean="0">
              <a:latin typeface="Arial" pitchFamily="34" charset="0"/>
              <a:cs typeface="Arial" pitchFamily="34" charset="0"/>
            </a:endParaRPr>
          </a:p>
          <a:p>
            <a:r>
              <a:rPr lang="es-MX" sz="5600" dirty="0" smtClean="0">
                <a:latin typeface="Arial" pitchFamily="34" charset="0"/>
                <a:cs typeface="Arial" pitchFamily="34" charset="0"/>
              </a:rPr>
              <a:t>6.- Se estableció un modelo para tres dimensiones de análisis, clientes, artículos y ventas, lo que permite visualizar el problema de facturación desde los tres aspectos.</a:t>
            </a:r>
          </a:p>
          <a:p>
            <a:endParaRPr lang="es-MX" sz="5600" dirty="0" smtClean="0">
              <a:latin typeface="Arial" pitchFamily="34" charset="0"/>
              <a:cs typeface="Arial" pitchFamily="34" charset="0"/>
            </a:endParaRPr>
          </a:p>
          <a:p>
            <a:r>
              <a:rPr lang="es-MX" sz="5600" dirty="0" smtClean="0">
                <a:latin typeface="Arial" pitchFamily="34" charset="0"/>
                <a:cs typeface="Arial" pitchFamily="34" charset="0"/>
              </a:rPr>
              <a:t>7.- Se implemento una comparación por años para cada una de las dimensiones con los elementos más representativos, lo que permite realizar una evaluación de cada indicador en una serie de tiempo.</a:t>
            </a:r>
          </a:p>
          <a:p>
            <a:endParaRPr lang="es-MX" sz="5600" dirty="0" smtClean="0">
              <a:latin typeface="Arial" pitchFamily="34" charset="0"/>
              <a:cs typeface="Arial" pitchFamily="34" charset="0"/>
            </a:endParaRPr>
          </a:p>
          <a:p>
            <a:r>
              <a:rPr lang="es-MX" sz="5600" dirty="0" smtClean="0">
                <a:latin typeface="Arial" pitchFamily="34" charset="0"/>
                <a:cs typeface="Arial" pitchFamily="34" charset="0"/>
              </a:rPr>
              <a:t>8.- Se demostró la ventaja de contar con un sistema de facturación automático.</a:t>
            </a:r>
          </a:p>
          <a:p>
            <a:endParaRPr lang="es-MX" sz="5600" dirty="0" smtClean="0">
              <a:latin typeface="Arial" pitchFamily="34" charset="0"/>
              <a:cs typeface="Arial" pitchFamily="34" charset="0"/>
            </a:endParaRPr>
          </a:p>
          <a:p>
            <a:r>
              <a:rPr lang="es-MX" sz="5600" dirty="0" smtClean="0">
                <a:latin typeface="Arial" pitchFamily="34" charset="0"/>
                <a:cs typeface="Arial" pitchFamily="34" charset="0"/>
              </a:rPr>
              <a:t>Con el enunciado de las conclusiones de la uno a la tres se cumple con el objetivo principal del estudio que se refiere a la creación de una herramienta que permita tomar decisiones al nivel gerencial.</a:t>
            </a:r>
          </a:p>
          <a:p>
            <a:endParaRPr lang="es-MX" sz="5600" dirty="0" smtClean="0">
              <a:latin typeface="Arial" pitchFamily="34" charset="0"/>
              <a:cs typeface="Arial" pitchFamily="34" charset="0"/>
            </a:endParaRPr>
          </a:p>
          <a:p>
            <a:r>
              <a:rPr lang="es-MX" sz="5600" dirty="0" smtClean="0">
                <a:latin typeface="Arial" pitchFamily="34" charset="0"/>
                <a:cs typeface="Arial" pitchFamily="34" charset="0"/>
              </a:rPr>
              <a:t>En la sección 2.3 Rol de las Pymes en la Economía Nacional, se presenta la estadística, que indica que más del 90% de pymes poseen un sistema administrativo informático.</a:t>
            </a:r>
          </a:p>
          <a:p>
            <a:endParaRPr lang="es-MX" sz="5600" dirty="0" smtClean="0">
              <a:latin typeface="Arial" pitchFamily="34" charset="0"/>
              <a:cs typeface="Arial" pitchFamily="34" charset="0"/>
            </a:endParaRPr>
          </a:p>
          <a:p>
            <a:r>
              <a:rPr lang="es-MX" sz="5600" dirty="0" smtClean="0">
                <a:latin typeface="Arial" pitchFamily="34" charset="0"/>
                <a:cs typeface="Arial" pitchFamily="34" charset="0"/>
              </a:rPr>
              <a:t>En las conclusiones cuatro, cinco y seis se indica los temas de integración de la información y la presentación de un modelo multidimensional, con lo que se da por cumplido en el desarrollo del tema de investigación tanto el objetivo general como los objetivos específicos. </a:t>
            </a:r>
          </a:p>
          <a:p>
            <a:pPr marR="0" lvl="0" indent="-283464" fontAlgn="auto">
              <a:spcBef>
                <a:spcPts val="600"/>
              </a:spcBef>
              <a:spcAft>
                <a:spcPts val="0"/>
              </a:spcAft>
              <a:buClr>
                <a:schemeClr val="accent1"/>
              </a:buClr>
              <a:buSzPct val="80000"/>
              <a:buFont typeface="Wingdings 2"/>
              <a:buChar char=""/>
              <a:tabLst/>
              <a:defRPr/>
            </a:pPr>
            <a:endParaRPr lang="es-MX" sz="5600" dirty="0" smtClean="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06090"/>
          </a:xfrm>
        </p:spPr>
        <p:txBody>
          <a:bodyPr>
            <a:normAutofit fontScale="90000"/>
          </a:bodyPr>
          <a:lstStyle/>
          <a:p>
            <a:r>
              <a:rPr lang="es-ES_tradnl" dirty="0" smtClean="0"/>
              <a:t>Inteligencia de Negocio</a:t>
            </a:r>
            <a:br>
              <a:rPr lang="es-ES_tradnl" dirty="0" smtClean="0"/>
            </a:br>
            <a:endParaRPr lang="es-MX" dirty="0"/>
          </a:p>
        </p:txBody>
      </p:sp>
      <p:sp>
        <p:nvSpPr>
          <p:cNvPr id="4" name="2 Subtítulo"/>
          <p:cNvSpPr txBox="1">
            <a:spLocks/>
          </p:cNvSpPr>
          <p:nvPr/>
        </p:nvSpPr>
        <p:spPr>
          <a:xfrm>
            <a:off x="1403648" y="980728"/>
            <a:ext cx="7406640" cy="576064"/>
          </a:xfrm>
          <a:prstGeom prst="rect">
            <a:avLst/>
          </a:prstGeom>
        </p:spPr>
        <p:txBody>
          <a:bodyPr>
            <a:normAutofit fontScale="250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lang="es-ES_tradnl" sz="10000" dirty="0" smtClean="0"/>
              <a:t>Aplicado a Pymes del Sector Comercio al por menor</a:t>
            </a: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lang="es-ES_tradnl" sz="10000" dirty="0" smtClean="0"/>
              <a:t>Recomendaciones</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r>
              <a:rPr lang="es-MX" sz="5600" dirty="0" smtClean="0">
                <a:latin typeface="Arial" pitchFamily="34" charset="0"/>
                <a:cs typeface="Arial" pitchFamily="34" charset="0"/>
              </a:rPr>
              <a:t>1.- La estructura operativa de datos, presenta un modelo bastante complejo, lo que en muchos casos da como resultado tablas sin información, es necesario que empresas pequeñas optimicen sus recursos al máximo, solicitando a sus proveedores modelos de datos acorde a su realidad y tamaño.</a:t>
            </a:r>
          </a:p>
          <a:p>
            <a:endParaRPr lang="es-MX" sz="5600" dirty="0" smtClean="0">
              <a:latin typeface="Arial" pitchFamily="34" charset="0"/>
              <a:cs typeface="Arial" pitchFamily="34" charset="0"/>
            </a:endParaRPr>
          </a:p>
          <a:p>
            <a:r>
              <a:rPr lang="es-MX" sz="5600" dirty="0" smtClean="0">
                <a:latin typeface="Arial" pitchFamily="34" charset="0"/>
                <a:cs typeface="Arial" pitchFamily="34" charset="0"/>
              </a:rPr>
              <a:t>2.-Nuevos desarrollos o implementaciones de software para el área administrativa deberán incluir indicadores que deben ser calculados de forma interactiva que se aliñen a los objetivos del negocio.	</a:t>
            </a:r>
          </a:p>
          <a:p>
            <a:endParaRPr lang="es-MX" sz="5600" dirty="0" smtClean="0">
              <a:latin typeface="Arial" pitchFamily="34" charset="0"/>
              <a:cs typeface="Arial" pitchFamily="34" charset="0"/>
            </a:endParaRPr>
          </a:p>
          <a:p>
            <a:r>
              <a:rPr lang="es-MX" sz="5600" dirty="0" smtClean="0">
                <a:latin typeface="Arial" pitchFamily="34" charset="0"/>
                <a:cs typeface="Arial" pitchFamily="34" charset="0"/>
              </a:rPr>
              <a:t>3.- Es necesario crear un mayor nivel de responsabilidad frente al ingreso o captura de la información, se debe tomar en cuenta que una información mal ingresada o mal registrada repercute en la información de tipo gerencial</a:t>
            </a:r>
          </a:p>
          <a:p>
            <a:endParaRPr lang="es-MX" sz="5600" dirty="0" smtClean="0">
              <a:latin typeface="Arial" pitchFamily="34" charset="0"/>
              <a:cs typeface="Arial" pitchFamily="34" charset="0"/>
            </a:endParaRPr>
          </a:p>
          <a:p>
            <a:r>
              <a:rPr lang="es-MX" sz="5600" dirty="0" smtClean="0">
                <a:latin typeface="Arial" pitchFamily="34" charset="0"/>
                <a:cs typeface="Arial" pitchFamily="34" charset="0"/>
              </a:rPr>
              <a:t>4.- La falta de calidad en el ingreso de información,  refleja una baja calidad en las tareas operativas de captura, se debe concientizar en este nivel la importancia de su actividad.</a:t>
            </a:r>
          </a:p>
          <a:p>
            <a:endParaRPr lang="es-MX" sz="5600" dirty="0" smtClean="0">
              <a:latin typeface="Arial" pitchFamily="34" charset="0"/>
              <a:cs typeface="Arial" pitchFamily="34" charset="0"/>
            </a:endParaRPr>
          </a:p>
          <a:p>
            <a:r>
              <a:rPr lang="es-MX" sz="5600" dirty="0" smtClean="0">
                <a:latin typeface="Arial" pitchFamily="34" charset="0"/>
                <a:cs typeface="Arial" pitchFamily="34" charset="0"/>
              </a:rPr>
              <a:t>5.- Es necesario aumentar la confianza de tomar decisiones en base a estadísticas de los datos almacenados, esto se conseguirá asegurando la calidad de la información de ingreso e implementando cambios oportunos que permitan apreciar la mejora administrativa reflejada en un mejor ambiente laboral en la empresa.</a:t>
            </a:r>
          </a:p>
          <a:p>
            <a:endParaRPr lang="es-MX" sz="5600" dirty="0" smtClean="0">
              <a:latin typeface="Arial" pitchFamily="34" charset="0"/>
              <a:cs typeface="Arial" pitchFamily="34" charset="0"/>
            </a:endParaRPr>
          </a:p>
          <a:p>
            <a:r>
              <a:rPr lang="es-MX" sz="5600" dirty="0" smtClean="0">
                <a:latin typeface="Arial" pitchFamily="34" charset="0"/>
                <a:cs typeface="Arial" pitchFamily="34" charset="0"/>
              </a:rPr>
              <a:t>La principal tarea a realizar es la implementación de este prototipo al área de producción donde se deberá realizar una evaluación del desempeño y utilización por parte del nivel directivo de una empresa.</a:t>
            </a:r>
          </a:p>
          <a:p>
            <a:endParaRPr lang="es-MX" sz="7200" dirty="0" smtClean="0"/>
          </a:p>
          <a:p>
            <a:pPr marR="0" lvl="0" indent="-283464" fontAlgn="auto">
              <a:spcBef>
                <a:spcPts val="600"/>
              </a:spcBef>
              <a:spcAft>
                <a:spcPts val="0"/>
              </a:spcAft>
              <a:buClr>
                <a:schemeClr val="accent1"/>
              </a:buClr>
              <a:buSzPct val="80000"/>
              <a:buFont typeface="Wingdings 2"/>
              <a:buChar char=""/>
              <a:tabLst/>
              <a:defRPr/>
            </a:pPr>
            <a:endParaRPr lang="es-MX" sz="2300"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06090"/>
          </a:xfrm>
        </p:spPr>
        <p:txBody>
          <a:bodyPr>
            <a:normAutofit fontScale="90000"/>
          </a:bodyPr>
          <a:lstStyle/>
          <a:p>
            <a:r>
              <a:rPr lang="es-ES_tradnl" dirty="0" smtClean="0"/>
              <a:t>Inteligencia de Negocio</a:t>
            </a:r>
            <a:br>
              <a:rPr lang="es-ES_tradnl" dirty="0" smtClean="0"/>
            </a:br>
            <a:endParaRPr lang="es-MX" dirty="0"/>
          </a:p>
        </p:txBody>
      </p:sp>
      <p:sp>
        <p:nvSpPr>
          <p:cNvPr id="4" name="2 Subtítulo"/>
          <p:cNvSpPr txBox="1">
            <a:spLocks/>
          </p:cNvSpPr>
          <p:nvPr/>
        </p:nvSpPr>
        <p:spPr>
          <a:xfrm>
            <a:off x="1403648" y="980728"/>
            <a:ext cx="7406640" cy="576064"/>
          </a:xfrm>
          <a:prstGeom prst="rect">
            <a:avLst/>
          </a:prstGeom>
        </p:spPr>
        <p:txBody>
          <a:bodyPr>
            <a:normAutofit fontScale="775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s-ES_tradnl" sz="3200" b="0" i="0" u="none" strike="noStrike" kern="1200" cap="none" spc="0" normalizeH="0" baseline="0" noProof="0" dirty="0" smtClean="0">
                <a:ln>
                  <a:noFill/>
                </a:ln>
                <a:solidFill>
                  <a:schemeClr val="tx1"/>
                </a:solidFill>
                <a:effectLst/>
                <a:uLnTx/>
                <a:uFillTx/>
                <a:latin typeface="+mn-lt"/>
                <a:ea typeface="+mn-ea"/>
                <a:cs typeface="+mn-cs"/>
              </a:rPr>
              <a:t>Aplicado a Pymes del Sector Comercio al por menor</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5" name="4 Gráfico"/>
          <p:cNvGraphicFramePr/>
          <p:nvPr/>
        </p:nvGraphicFramePr>
        <p:xfrm>
          <a:off x="1704109" y="1648691"/>
          <a:ext cx="6828331" cy="4372597"/>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6 Conector recto"/>
          <p:cNvCxnSpPr/>
          <p:nvPr/>
        </p:nvCxnSpPr>
        <p:spPr>
          <a:xfrm flipH="1">
            <a:off x="2195736" y="3356992"/>
            <a:ext cx="5688632" cy="0"/>
          </a:xfrm>
          <a:prstGeom prst="line">
            <a:avLst/>
          </a:prstGeom>
          <a:ln w="38100">
            <a:prstDash val="lg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06090"/>
          </a:xfrm>
        </p:spPr>
        <p:txBody>
          <a:bodyPr>
            <a:normAutofit fontScale="90000"/>
          </a:bodyPr>
          <a:lstStyle/>
          <a:p>
            <a:r>
              <a:rPr lang="es-ES_tradnl" dirty="0" smtClean="0"/>
              <a:t>Inteligencia de Negocio</a:t>
            </a:r>
            <a:br>
              <a:rPr lang="es-ES_tradnl" dirty="0" smtClean="0"/>
            </a:br>
            <a:endParaRPr lang="es-MX" dirty="0"/>
          </a:p>
        </p:txBody>
      </p:sp>
      <p:sp>
        <p:nvSpPr>
          <p:cNvPr id="4" name="2 Subtítulo"/>
          <p:cNvSpPr txBox="1">
            <a:spLocks/>
          </p:cNvSpPr>
          <p:nvPr/>
        </p:nvSpPr>
        <p:spPr>
          <a:xfrm>
            <a:off x="1403648" y="980728"/>
            <a:ext cx="7406640" cy="576064"/>
          </a:xfrm>
          <a:prstGeom prst="rect">
            <a:avLst/>
          </a:prstGeom>
        </p:spPr>
        <p:txBody>
          <a:bodyPr>
            <a:normAutofit fontScale="775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s-ES_tradnl" sz="3200" b="0" i="0" u="none" strike="noStrike" kern="1200" cap="none" spc="0" normalizeH="0" baseline="0" noProof="0" dirty="0" smtClean="0">
                <a:ln>
                  <a:noFill/>
                </a:ln>
                <a:solidFill>
                  <a:schemeClr val="tx1"/>
                </a:solidFill>
                <a:effectLst/>
                <a:uLnTx/>
                <a:uFillTx/>
                <a:latin typeface="+mn-lt"/>
                <a:ea typeface="+mn-ea"/>
                <a:cs typeface="+mn-cs"/>
              </a:rPr>
              <a:t>Aplicado a Pymes del Sector Comercio al por menor</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4 CuadroTexto"/>
          <p:cNvSpPr txBox="1"/>
          <p:nvPr/>
        </p:nvSpPr>
        <p:spPr>
          <a:xfrm>
            <a:off x="2843808" y="2276872"/>
            <a:ext cx="4464496" cy="2585323"/>
          </a:xfrm>
          <a:prstGeom prst="rect">
            <a:avLst/>
          </a:prstGeom>
          <a:noFill/>
        </p:spPr>
        <p:txBody>
          <a:bodyPr wrap="square" rtlCol="0">
            <a:spAutoFit/>
          </a:bodyPr>
          <a:lstStyle/>
          <a:p>
            <a:pPr algn="ctr"/>
            <a:r>
              <a:rPr lang="es-ES_tradnl" sz="5400" dirty="0" smtClean="0"/>
              <a:t>Muchas gracias por su atención</a:t>
            </a:r>
            <a:endParaRPr lang="es-MX" sz="5400"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432560" y="1850064"/>
            <a:ext cx="7406640" cy="4603272"/>
          </a:xfrm>
        </p:spPr>
        <p:txBody>
          <a:bodyPr>
            <a:normAutofit/>
          </a:bodyPr>
          <a:lstStyle/>
          <a:p>
            <a:r>
              <a:rPr lang="es-ES_tradnl" dirty="0" smtClean="0"/>
              <a:t>Objetivo:</a:t>
            </a:r>
          </a:p>
          <a:p>
            <a:r>
              <a:rPr lang="es-ES_tradnl" dirty="0" smtClean="0"/>
              <a:t>Elaboración de un prototipo utilizando herramientas de BI en Pymes del sector comercial en el DMQ, orientado a facilitar la toma de decisiones de los niveles directivos</a:t>
            </a:r>
          </a:p>
          <a:p>
            <a:r>
              <a:rPr lang="es-ES_tradnl" dirty="0" smtClean="0"/>
              <a:t>	</a:t>
            </a:r>
            <a:r>
              <a:rPr lang="es-ES_tradnl" sz="2000" dirty="0" smtClean="0"/>
              <a:t>Influencia de las Tics en las Pymes</a:t>
            </a:r>
          </a:p>
          <a:p>
            <a:r>
              <a:rPr lang="es-ES_tradnl" sz="2000" dirty="0" smtClean="0"/>
              <a:t>	Acciones Informáticas integración de la Información</a:t>
            </a:r>
          </a:p>
          <a:p>
            <a:r>
              <a:rPr lang="es-ES_tradnl" sz="2000" dirty="0" smtClean="0"/>
              <a:t>	Definir un modelo informatico multidimensional</a:t>
            </a:r>
          </a:p>
          <a:p>
            <a:r>
              <a:rPr lang="es-ES_tradnl" sz="2000" dirty="0" smtClean="0"/>
              <a:t>	Indicadores de gestión proceso de ventas</a:t>
            </a:r>
            <a:endParaRPr lang="es-ES_tradnl" dirty="0" smtClean="0"/>
          </a:p>
          <a:p>
            <a:endParaRPr lang="es-MX" dirty="0"/>
          </a:p>
        </p:txBody>
      </p:sp>
      <p:sp>
        <p:nvSpPr>
          <p:cNvPr id="4" name="1 Título"/>
          <p:cNvSpPr>
            <a:spLocks noGrp="1"/>
          </p:cNvSpPr>
          <p:nvPr>
            <p:ph type="ctrTitle"/>
          </p:nvPr>
        </p:nvSpPr>
        <p:spPr/>
        <p:txBody>
          <a:bodyPr>
            <a:normAutofit/>
          </a:bodyPr>
          <a:lstStyle/>
          <a:p>
            <a:r>
              <a:rPr lang="es-ES_tradnl" dirty="0" smtClean="0"/>
              <a:t>Inteligencia de Negocio</a:t>
            </a:r>
            <a:br>
              <a:rPr lang="es-ES_tradnl" dirty="0" smtClean="0"/>
            </a:br>
            <a:endParaRPr lang="es-MX"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06090"/>
          </a:xfrm>
        </p:spPr>
        <p:txBody>
          <a:bodyPr>
            <a:normAutofit fontScale="90000"/>
          </a:bodyPr>
          <a:lstStyle/>
          <a:p>
            <a:r>
              <a:rPr lang="es-ES_tradnl" dirty="0" smtClean="0"/>
              <a:t>Inteligencia de Negocio</a:t>
            </a:r>
            <a:br>
              <a:rPr lang="es-ES_tradnl" dirty="0" smtClean="0"/>
            </a:br>
            <a:endParaRPr lang="es-MX" dirty="0"/>
          </a:p>
        </p:txBody>
      </p:sp>
      <p:sp>
        <p:nvSpPr>
          <p:cNvPr id="4" name="2 Subtítulo"/>
          <p:cNvSpPr txBox="1">
            <a:spLocks/>
          </p:cNvSpPr>
          <p:nvPr/>
        </p:nvSpPr>
        <p:spPr>
          <a:xfrm>
            <a:off x="1403648" y="980728"/>
            <a:ext cx="7406640" cy="576064"/>
          </a:xfrm>
          <a:prstGeom prst="rect">
            <a:avLst/>
          </a:prstGeom>
        </p:spPr>
        <p:txBody>
          <a:bodyPr>
            <a:normAutofit fontScale="775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s-ES_tradnl" sz="3200" b="0" i="0" u="none" strike="noStrike" kern="1200" cap="none" spc="0" normalizeH="0" baseline="0" noProof="0" dirty="0" smtClean="0">
                <a:ln>
                  <a:noFill/>
                </a:ln>
                <a:solidFill>
                  <a:schemeClr val="tx1"/>
                </a:solidFill>
                <a:effectLst/>
                <a:uLnTx/>
                <a:uFillTx/>
                <a:latin typeface="+mn-lt"/>
                <a:ea typeface="+mn-ea"/>
                <a:cs typeface="+mn-cs"/>
              </a:rPr>
              <a:t>Aplicado a Pymes del Sector Comercio al por menor</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5 Rectángulo"/>
          <p:cNvSpPr/>
          <p:nvPr/>
        </p:nvSpPr>
        <p:spPr>
          <a:xfrm>
            <a:off x="1619672" y="1844824"/>
            <a:ext cx="7200800" cy="4462760"/>
          </a:xfrm>
          <a:prstGeom prst="rect">
            <a:avLst/>
          </a:prstGeom>
        </p:spPr>
        <p:txBody>
          <a:bodyPr wrap="square">
            <a:spAutoFit/>
          </a:bodyPr>
          <a:lstStyle/>
          <a:p>
            <a:pPr lvl="0" fontAlgn="base">
              <a:spcBef>
                <a:spcPct val="0"/>
              </a:spcBef>
              <a:spcAft>
                <a:spcPct val="0"/>
              </a:spcAft>
            </a:pPr>
            <a:r>
              <a:rPr lang="es-MX" sz="3200" dirty="0" smtClean="0">
                <a:solidFill>
                  <a:prstClr val="black"/>
                </a:solidFill>
                <a:latin typeface="Arial" pitchFamily="34" charset="0"/>
                <a:ea typeface="Calibri" pitchFamily="34" charset="0"/>
                <a:cs typeface="Arial" pitchFamily="34" charset="0"/>
              </a:rPr>
              <a:t>2.	Cap</a:t>
            </a:r>
            <a:r>
              <a:rPr lang="es-MX" sz="3200" dirty="0" smtClean="0">
                <a:solidFill>
                  <a:prstClr val="black"/>
                </a:solidFill>
                <a:latin typeface="Calibri"/>
                <a:ea typeface="Calibri" pitchFamily="34" charset="0"/>
                <a:cs typeface="Arial" pitchFamily="34" charset="0"/>
              </a:rPr>
              <a:t>í</a:t>
            </a:r>
            <a:r>
              <a:rPr lang="es-MX" sz="3200" dirty="0" smtClean="0">
                <a:solidFill>
                  <a:prstClr val="black"/>
                </a:solidFill>
                <a:latin typeface="Arial" pitchFamily="34" charset="0"/>
                <a:ea typeface="Calibri" pitchFamily="34" charset="0"/>
                <a:cs typeface="Arial" pitchFamily="34" charset="0"/>
              </a:rPr>
              <a:t>tulo II: Marco Te</a:t>
            </a:r>
            <a:r>
              <a:rPr lang="es-MX" sz="3200" dirty="0" smtClean="0">
                <a:solidFill>
                  <a:prstClr val="black"/>
                </a:solidFill>
                <a:latin typeface="Calibri"/>
                <a:ea typeface="Calibri" pitchFamily="34" charset="0"/>
                <a:cs typeface="Arial" pitchFamily="34" charset="0"/>
              </a:rPr>
              <a:t>ó</a:t>
            </a:r>
            <a:r>
              <a:rPr lang="es-MX" sz="3200" dirty="0" smtClean="0">
                <a:solidFill>
                  <a:prstClr val="black"/>
                </a:solidFill>
                <a:latin typeface="Arial" pitchFamily="34" charset="0"/>
                <a:ea typeface="Calibri" pitchFamily="34" charset="0"/>
                <a:cs typeface="Arial" pitchFamily="34" charset="0"/>
              </a:rPr>
              <a:t>rico</a:t>
            </a:r>
            <a:endParaRPr lang="es-MX" sz="3200" dirty="0" smtClean="0">
              <a:solidFill>
                <a:prstClr val="black"/>
              </a:solidFill>
              <a:latin typeface="Arial" pitchFamily="34" charset="0"/>
            </a:endParaRPr>
          </a:p>
          <a:p>
            <a:pPr lvl="0" eaLnBrk="0" fontAlgn="base" hangingPunct="0">
              <a:spcBef>
                <a:spcPct val="0"/>
              </a:spcBef>
              <a:spcAft>
                <a:spcPct val="0"/>
              </a:spcAft>
            </a:pPr>
            <a:r>
              <a:rPr lang="es-MX" dirty="0" smtClean="0">
                <a:solidFill>
                  <a:prstClr val="black"/>
                </a:solidFill>
                <a:latin typeface="Arial" pitchFamily="34" charset="0"/>
                <a:ea typeface="Calibri" pitchFamily="34" charset="0"/>
                <a:cs typeface="Arial" pitchFamily="34" charset="0"/>
              </a:rPr>
              <a:t>2.1	Pymes	</a:t>
            </a:r>
            <a:endParaRPr lang="es-MX" dirty="0" smtClean="0">
              <a:solidFill>
                <a:prstClr val="black"/>
              </a:solidFill>
              <a:latin typeface="Arial" pitchFamily="34" charset="0"/>
            </a:endParaRPr>
          </a:p>
          <a:p>
            <a:pPr lvl="0" eaLnBrk="0" fontAlgn="base" hangingPunct="0">
              <a:spcBef>
                <a:spcPct val="0"/>
              </a:spcBef>
              <a:spcAft>
                <a:spcPct val="0"/>
              </a:spcAft>
            </a:pPr>
            <a:r>
              <a:rPr lang="es-MX" dirty="0" smtClean="0">
                <a:solidFill>
                  <a:prstClr val="black"/>
                </a:solidFill>
                <a:latin typeface="Arial" pitchFamily="34" charset="0"/>
                <a:ea typeface="Calibri" pitchFamily="34" charset="0"/>
                <a:cs typeface="Arial" pitchFamily="34" charset="0"/>
              </a:rPr>
              <a:t>2.1.1	Definici</a:t>
            </a:r>
            <a:r>
              <a:rPr lang="es-MX" dirty="0" smtClean="0">
                <a:solidFill>
                  <a:prstClr val="black"/>
                </a:solidFill>
                <a:latin typeface="Calibri"/>
                <a:ea typeface="Calibri" pitchFamily="34" charset="0"/>
                <a:cs typeface="Arial" pitchFamily="34" charset="0"/>
              </a:rPr>
              <a:t>ó</a:t>
            </a:r>
            <a:r>
              <a:rPr lang="es-MX" dirty="0" smtClean="0">
                <a:solidFill>
                  <a:prstClr val="black"/>
                </a:solidFill>
                <a:latin typeface="Arial" pitchFamily="34" charset="0"/>
                <a:ea typeface="Calibri" pitchFamily="34" charset="0"/>
                <a:cs typeface="Arial" pitchFamily="34" charset="0"/>
              </a:rPr>
              <a:t>n	</a:t>
            </a:r>
            <a:endParaRPr lang="es-MX" dirty="0" smtClean="0">
              <a:solidFill>
                <a:prstClr val="black"/>
              </a:solidFill>
              <a:latin typeface="Arial" pitchFamily="34" charset="0"/>
            </a:endParaRPr>
          </a:p>
          <a:p>
            <a:pPr lvl="0" eaLnBrk="0" fontAlgn="base" hangingPunct="0">
              <a:spcBef>
                <a:spcPct val="0"/>
              </a:spcBef>
              <a:spcAft>
                <a:spcPct val="0"/>
              </a:spcAft>
            </a:pPr>
            <a:r>
              <a:rPr lang="es-MX" dirty="0" smtClean="0">
                <a:solidFill>
                  <a:prstClr val="black"/>
                </a:solidFill>
                <a:latin typeface="Arial" pitchFamily="34" charset="0"/>
                <a:ea typeface="Calibri" pitchFamily="34" charset="0"/>
                <a:cs typeface="Arial" pitchFamily="34" charset="0"/>
              </a:rPr>
              <a:t>2.2	Pymes en el sector comercial</a:t>
            </a:r>
            <a:endParaRPr lang="es-MX" dirty="0" smtClean="0">
              <a:solidFill>
                <a:prstClr val="black"/>
              </a:solidFill>
              <a:latin typeface="Arial" pitchFamily="34" charset="0"/>
            </a:endParaRPr>
          </a:p>
          <a:p>
            <a:pPr lvl="0" eaLnBrk="0" fontAlgn="base" hangingPunct="0">
              <a:spcBef>
                <a:spcPct val="0"/>
              </a:spcBef>
              <a:spcAft>
                <a:spcPct val="0"/>
              </a:spcAft>
            </a:pPr>
            <a:r>
              <a:rPr lang="es-MX" dirty="0" smtClean="0">
                <a:solidFill>
                  <a:prstClr val="black"/>
                </a:solidFill>
                <a:latin typeface="Arial" pitchFamily="34" charset="0"/>
                <a:ea typeface="Calibri" pitchFamily="34" charset="0"/>
                <a:cs typeface="Arial" pitchFamily="34" charset="0"/>
              </a:rPr>
              <a:t>2.3	Rol de las Pymes en la Econom</a:t>
            </a:r>
            <a:r>
              <a:rPr lang="es-MX" dirty="0" smtClean="0">
                <a:solidFill>
                  <a:prstClr val="black"/>
                </a:solidFill>
                <a:latin typeface="Calibri"/>
                <a:ea typeface="Calibri" pitchFamily="34" charset="0"/>
                <a:cs typeface="Arial" pitchFamily="34" charset="0"/>
              </a:rPr>
              <a:t>í</a:t>
            </a:r>
            <a:r>
              <a:rPr lang="es-MX" dirty="0" smtClean="0">
                <a:solidFill>
                  <a:prstClr val="black"/>
                </a:solidFill>
                <a:latin typeface="Arial" pitchFamily="34" charset="0"/>
                <a:ea typeface="Calibri" pitchFamily="34" charset="0"/>
                <a:cs typeface="Arial" pitchFamily="34" charset="0"/>
              </a:rPr>
              <a:t>a Nacional</a:t>
            </a:r>
            <a:endParaRPr lang="es-MX" dirty="0" smtClean="0">
              <a:solidFill>
                <a:prstClr val="black"/>
              </a:solidFill>
              <a:latin typeface="Arial" pitchFamily="34" charset="0"/>
            </a:endParaRPr>
          </a:p>
          <a:p>
            <a:pPr lvl="0" eaLnBrk="0" fontAlgn="base" hangingPunct="0">
              <a:spcBef>
                <a:spcPct val="0"/>
              </a:spcBef>
              <a:spcAft>
                <a:spcPct val="0"/>
              </a:spcAft>
            </a:pPr>
            <a:r>
              <a:rPr lang="es-MX" dirty="0" smtClean="0">
                <a:solidFill>
                  <a:prstClr val="black"/>
                </a:solidFill>
                <a:latin typeface="Arial" pitchFamily="34" charset="0"/>
                <a:ea typeface="Calibri" pitchFamily="34" charset="0"/>
                <a:cs typeface="Arial" pitchFamily="34" charset="0"/>
              </a:rPr>
              <a:t>2.4	Sistema de Informaci</a:t>
            </a:r>
            <a:r>
              <a:rPr lang="es-MX" dirty="0" smtClean="0">
                <a:solidFill>
                  <a:prstClr val="black"/>
                </a:solidFill>
                <a:latin typeface="Calibri"/>
                <a:ea typeface="Calibri" pitchFamily="34" charset="0"/>
                <a:cs typeface="Arial" pitchFamily="34" charset="0"/>
              </a:rPr>
              <a:t>ó</a:t>
            </a:r>
            <a:r>
              <a:rPr lang="es-MX" dirty="0" smtClean="0">
                <a:solidFill>
                  <a:prstClr val="black"/>
                </a:solidFill>
                <a:latin typeface="Arial" pitchFamily="34" charset="0"/>
                <a:ea typeface="Calibri" pitchFamily="34" charset="0"/>
                <a:cs typeface="Arial" pitchFamily="34" charset="0"/>
              </a:rPr>
              <a:t>n en las Pymes	</a:t>
            </a:r>
            <a:endParaRPr lang="es-MX" dirty="0" smtClean="0">
              <a:solidFill>
                <a:prstClr val="black"/>
              </a:solidFill>
              <a:latin typeface="Arial" pitchFamily="34" charset="0"/>
            </a:endParaRPr>
          </a:p>
          <a:p>
            <a:pPr lvl="0" eaLnBrk="0" fontAlgn="base" hangingPunct="0">
              <a:spcBef>
                <a:spcPct val="0"/>
              </a:spcBef>
              <a:spcAft>
                <a:spcPct val="0"/>
              </a:spcAft>
            </a:pPr>
            <a:r>
              <a:rPr lang="es-MX" dirty="0" smtClean="0">
                <a:solidFill>
                  <a:prstClr val="black"/>
                </a:solidFill>
                <a:latin typeface="Arial" pitchFamily="34" charset="0"/>
                <a:ea typeface="Calibri" pitchFamily="34" charset="0"/>
                <a:cs typeface="Arial" pitchFamily="34" charset="0"/>
              </a:rPr>
              <a:t>2.5	Componentes de Inteligencia de Negocios (BI)	</a:t>
            </a:r>
            <a:endParaRPr lang="es-MX" dirty="0" smtClean="0">
              <a:solidFill>
                <a:prstClr val="black"/>
              </a:solidFill>
              <a:latin typeface="Arial" pitchFamily="34" charset="0"/>
            </a:endParaRPr>
          </a:p>
          <a:p>
            <a:pPr lvl="0" eaLnBrk="0" fontAlgn="base" hangingPunct="0">
              <a:spcBef>
                <a:spcPct val="0"/>
              </a:spcBef>
              <a:spcAft>
                <a:spcPct val="0"/>
              </a:spcAft>
            </a:pPr>
            <a:r>
              <a:rPr lang="es-MX" dirty="0" smtClean="0">
                <a:solidFill>
                  <a:prstClr val="black"/>
                </a:solidFill>
                <a:latin typeface="Arial" pitchFamily="34" charset="0"/>
                <a:ea typeface="Calibri" pitchFamily="34" charset="0"/>
                <a:cs typeface="Arial" pitchFamily="34" charset="0"/>
              </a:rPr>
              <a:t>	Componentes B</a:t>
            </a:r>
            <a:r>
              <a:rPr lang="es-MX" dirty="0" smtClean="0">
                <a:solidFill>
                  <a:prstClr val="black"/>
                </a:solidFill>
                <a:latin typeface="Calibri"/>
                <a:ea typeface="Calibri" pitchFamily="34" charset="0"/>
                <a:cs typeface="Arial" pitchFamily="34" charset="0"/>
              </a:rPr>
              <a:t>á</a:t>
            </a:r>
            <a:r>
              <a:rPr lang="es-MX" dirty="0" smtClean="0">
                <a:solidFill>
                  <a:prstClr val="black"/>
                </a:solidFill>
                <a:latin typeface="Arial" pitchFamily="34" charset="0"/>
                <a:ea typeface="Calibri" pitchFamily="34" charset="0"/>
                <a:cs typeface="Arial" pitchFamily="34" charset="0"/>
              </a:rPr>
              <a:t>sicos de BI	</a:t>
            </a:r>
            <a:endParaRPr lang="es-MX" dirty="0" smtClean="0">
              <a:solidFill>
                <a:prstClr val="black"/>
              </a:solidFill>
              <a:latin typeface="Arial" pitchFamily="34" charset="0"/>
            </a:endParaRPr>
          </a:p>
          <a:p>
            <a:pPr lvl="0" eaLnBrk="0" fontAlgn="base" hangingPunct="0">
              <a:spcBef>
                <a:spcPct val="0"/>
              </a:spcBef>
              <a:spcAft>
                <a:spcPct val="0"/>
              </a:spcAft>
            </a:pPr>
            <a:r>
              <a:rPr lang="es-MX" dirty="0" smtClean="0">
                <a:solidFill>
                  <a:prstClr val="black"/>
                </a:solidFill>
                <a:latin typeface="Arial" pitchFamily="34" charset="0"/>
                <a:ea typeface="Calibri" pitchFamily="34" charset="0"/>
                <a:cs typeface="Arial" pitchFamily="34" charset="0"/>
              </a:rPr>
              <a:t>2.5.1	Fuentes de Informaci</a:t>
            </a:r>
            <a:r>
              <a:rPr lang="es-MX" dirty="0" smtClean="0">
                <a:solidFill>
                  <a:prstClr val="black"/>
                </a:solidFill>
                <a:latin typeface="Calibri"/>
                <a:ea typeface="Calibri" pitchFamily="34" charset="0"/>
                <a:cs typeface="Arial" pitchFamily="34" charset="0"/>
              </a:rPr>
              <a:t>ó</a:t>
            </a:r>
            <a:r>
              <a:rPr lang="es-MX" dirty="0" smtClean="0">
                <a:solidFill>
                  <a:prstClr val="black"/>
                </a:solidFill>
                <a:latin typeface="Arial" pitchFamily="34" charset="0"/>
                <a:ea typeface="Calibri" pitchFamily="34" charset="0"/>
                <a:cs typeface="Arial" pitchFamily="34" charset="0"/>
              </a:rPr>
              <a:t>n	</a:t>
            </a:r>
            <a:endParaRPr lang="es-MX" dirty="0" smtClean="0">
              <a:solidFill>
                <a:prstClr val="black"/>
              </a:solidFill>
              <a:latin typeface="Arial" pitchFamily="34" charset="0"/>
            </a:endParaRPr>
          </a:p>
          <a:p>
            <a:pPr lvl="0" eaLnBrk="0" fontAlgn="base" hangingPunct="0">
              <a:spcBef>
                <a:spcPct val="0"/>
              </a:spcBef>
              <a:spcAft>
                <a:spcPct val="0"/>
              </a:spcAft>
            </a:pPr>
            <a:r>
              <a:rPr lang="es-MX" dirty="0" smtClean="0">
                <a:solidFill>
                  <a:prstClr val="black"/>
                </a:solidFill>
                <a:latin typeface="Arial" pitchFamily="34" charset="0"/>
                <a:ea typeface="Calibri" pitchFamily="34" charset="0"/>
                <a:cs typeface="Arial" pitchFamily="34" charset="0"/>
              </a:rPr>
              <a:t>1.	Calidad de Datos	</a:t>
            </a:r>
            <a:endParaRPr lang="es-MX" dirty="0" smtClean="0">
              <a:solidFill>
                <a:prstClr val="black"/>
              </a:solidFill>
              <a:latin typeface="Arial" pitchFamily="34" charset="0"/>
            </a:endParaRPr>
          </a:p>
          <a:p>
            <a:pPr lvl="0" eaLnBrk="0" fontAlgn="base" hangingPunct="0">
              <a:spcBef>
                <a:spcPct val="0"/>
              </a:spcBef>
              <a:spcAft>
                <a:spcPct val="0"/>
              </a:spcAft>
            </a:pPr>
            <a:r>
              <a:rPr lang="es-MX" dirty="0" smtClean="0">
                <a:solidFill>
                  <a:prstClr val="black"/>
                </a:solidFill>
                <a:latin typeface="Arial" pitchFamily="34" charset="0"/>
                <a:ea typeface="Calibri" pitchFamily="34" charset="0"/>
                <a:cs typeface="Arial" pitchFamily="34" charset="0"/>
              </a:rPr>
              <a:t>2.5.2	Extracci</a:t>
            </a:r>
            <a:r>
              <a:rPr lang="es-MX" dirty="0" smtClean="0">
                <a:solidFill>
                  <a:prstClr val="black"/>
                </a:solidFill>
                <a:latin typeface="Calibri"/>
                <a:ea typeface="Calibri" pitchFamily="34" charset="0"/>
                <a:cs typeface="Arial" pitchFamily="34" charset="0"/>
              </a:rPr>
              <a:t>ó</a:t>
            </a:r>
            <a:r>
              <a:rPr lang="es-MX" dirty="0" smtClean="0">
                <a:solidFill>
                  <a:prstClr val="black"/>
                </a:solidFill>
                <a:latin typeface="Arial" pitchFamily="34" charset="0"/>
                <a:ea typeface="Calibri" pitchFamily="34" charset="0"/>
                <a:cs typeface="Arial" pitchFamily="34" charset="0"/>
              </a:rPr>
              <a:t>n de la Informaci</a:t>
            </a:r>
            <a:r>
              <a:rPr lang="es-MX" dirty="0" smtClean="0">
                <a:solidFill>
                  <a:prstClr val="black"/>
                </a:solidFill>
                <a:latin typeface="Calibri"/>
                <a:ea typeface="Calibri" pitchFamily="34" charset="0"/>
                <a:cs typeface="Arial" pitchFamily="34" charset="0"/>
              </a:rPr>
              <a:t>ó</a:t>
            </a:r>
            <a:r>
              <a:rPr lang="es-MX" dirty="0" smtClean="0">
                <a:solidFill>
                  <a:prstClr val="black"/>
                </a:solidFill>
                <a:latin typeface="Arial" pitchFamily="34" charset="0"/>
                <a:ea typeface="Calibri" pitchFamily="34" charset="0"/>
                <a:cs typeface="Arial" pitchFamily="34" charset="0"/>
              </a:rPr>
              <a:t>n</a:t>
            </a:r>
            <a:endParaRPr lang="es-MX" dirty="0" smtClean="0">
              <a:solidFill>
                <a:prstClr val="black"/>
              </a:solidFill>
              <a:latin typeface="Arial" pitchFamily="34" charset="0"/>
            </a:endParaRPr>
          </a:p>
          <a:p>
            <a:pPr lvl="0" eaLnBrk="0" fontAlgn="base" hangingPunct="0">
              <a:spcBef>
                <a:spcPct val="0"/>
              </a:spcBef>
              <a:spcAft>
                <a:spcPct val="0"/>
              </a:spcAft>
            </a:pPr>
            <a:r>
              <a:rPr lang="es-MX" dirty="0" smtClean="0">
                <a:solidFill>
                  <a:prstClr val="black"/>
                </a:solidFill>
                <a:latin typeface="Arial" pitchFamily="34" charset="0"/>
                <a:ea typeface="Calibri" pitchFamily="34" charset="0"/>
                <a:cs typeface="Arial" pitchFamily="34" charset="0"/>
              </a:rPr>
              <a:t>2.5.3	Data </a:t>
            </a:r>
            <a:r>
              <a:rPr lang="es-MX" dirty="0" err="1" smtClean="0">
                <a:solidFill>
                  <a:prstClr val="black"/>
                </a:solidFill>
                <a:latin typeface="Arial" pitchFamily="34" charset="0"/>
                <a:ea typeface="Calibri" pitchFamily="34" charset="0"/>
                <a:cs typeface="Arial" pitchFamily="34" charset="0"/>
              </a:rPr>
              <a:t>Mart</a:t>
            </a:r>
            <a:r>
              <a:rPr lang="es-MX" dirty="0" smtClean="0">
                <a:solidFill>
                  <a:prstClr val="black"/>
                </a:solidFill>
                <a:latin typeface="Arial" pitchFamily="34" charset="0"/>
                <a:ea typeface="Calibri" pitchFamily="34" charset="0"/>
                <a:cs typeface="Arial" pitchFamily="34" charset="0"/>
              </a:rPr>
              <a:t>	</a:t>
            </a:r>
            <a:endParaRPr lang="es-MX" dirty="0" smtClean="0">
              <a:solidFill>
                <a:prstClr val="black"/>
              </a:solidFill>
              <a:latin typeface="Arial" pitchFamily="34" charset="0"/>
            </a:endParaRPr>
          </a:p>
          <a:p>
            <a:pPr lvl="0" eaLnBrk="0" fontAlgn="base" hangingPunct="0">
              <a:spcBef>
                <a:spcPct val="0"/>
              </a:spcBef>
              <a:spcAft>
                <a:spcPct val="0"/>
              </a:spcAft>
            </a:pPr>
            <a:r>
              <a:rPr lang="es-MX" dirty="0" smtClean="0">
                <a:solidFill>
                  <a:prstClr val="black"/>
                </a:solidFill>
                <a:latin typeface="Arial" pitchFamily="34" charset="0"/>
                <a:ea typeface="Calibri" pitchFamily="34" charset="0"/>
                <a:cs typeface="Arial" pitchFamily="34" charset="0"/>
              </a:rPr>
              <a:t>2.5.4	OLAP	</a:t>
            </a:r>
            <a:endParaRPr lang="es-MX" dirty="0" smtClean="0">
              <a:solidFill>
                <a:prstClr val="black"/>
              </a:solidFill>
              <a:latin typeface="Arial" pitchFamily="34" charset="0"/>
            </a:endParaRPr>
          </a:p>
          <a:p>
            <a:pPr lvl="0" eaLnBrk="0" fontAlgn="base" hangingPunct="0">
              <a:spcBef>
                <a:spcPct val="0"/>
              </a:spcBef>
              <a:spcAft>
                <a:spcPct val="0"/>
              </a:spcAft>
            </a:pPr>
            <a:r>
              <a:rPr lang="es-MX" dirty="0" smtClean="0">
                <a:solidFill>
                  <a:prstClr val="black"/>
                </a:solidFill>
                <a:latin typeface="Arial" pitchFamily="34" charset="0"/>
                <a:ea typeface="Calibri" pitchFamily="34" charset="0"/>
                <a:cs typeface="Arial" pitchFamily="34" charset="0"/>
              </a:rPr>
              <a:t>2.5.5	Herramientas de Front </a:t>
            </a:r>
            <a:r>
              <a:rPr lang="es-MX" dirty="0" err="1" smtClean="0">
                <a:solidFill>
                  <a:prstClr val="black"/>
                </a:solidFill>
                <a:latin typeface="Arial" pitchFamily="34" charset="0"/>
                <a:ea typeface="Calibri" pitchFamily="34" charset="0"/>
                <a:cs typeface="Arial" pitchFamily="34" charset="0"/>
              </a:rPr>
              <a:t>End</a:t>
            </a:r>
            <a:r>
              <a:rPr lang="es-MX" dirty="0" smtClean="0">
                <a:solidFill>
                  <a:prstClr val="black"/>
                </a:solidFill>
                <a:latin typeface="Arial" pitchFamily="34" charset="0"/>
                <a:ea typeface="Calibri" pitchFamily="34" charset="0"/>
                <a:cs typeface="Arial" pitchFamily="34" charset="0"/>
              </a:rPr>
              <a:t>	</a:t>
            </a:r>
            <a:endParaRPr lang="es-MX" dirty="0" smtClean="0">
              <a:solidFill>
                <a:prstClr val="black"/>
              </a:solidFill>
              <a:latin typeface="Arial" pitchFamily="34" charset="0"/>
            </a:endParaRPr>
          </a:p>
          <a:p>
            <a:pPr lvl="0" eaLnBrk="0" fontAlgn="base" hangingPunct="0">
              <a:spcBef>
                <a:spcPct val="0"/>
              </a:spcBef>
              <a:spcAft>
                <a:spcPct val="0"/>
              </a:spcAft>
            </a:pPr>
            <a:r>
              <a:rPr lang="es-MX" dirty="0" smtClean="0">
                <a:solidFill>
                  <a:prstClr val="black"/>
                </a:solidFill>
                <a:latin typeface="Arial" pitchFamily="34" charset="0"/>
                <a:ea typeface="Calibri" pitchFamily="34" charset="0"/>
                <a:cs typeface="Arial" pitchFamily="34" charset="0"/>
              </a:rPr>
              <a:t>2.6	Descubrimiento del Conocimiento</a:t>
            </a:r>
            <a:endParaRPr lang="es-MX" sz="3200" dirty="0" smtClean="0">
              <a:solidFill>
                <a:prstClr val="black"/>
              </a:solidFill>
              <a:latin typeface="Arial" pitchFamily="34"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06090"/>
          </a:xfrm>
        </p:spPr>
        <p:txBody>
          <a:bodyPr>
            <a:normAutofit fontScale="90000"/>
          </a:bodyPr>
          <a:lstStyle/>
          <a:p>
            <a:r>
              <a:rPr lang="es-ES_tradnl" dirty="0" smtClean="0"/>
              <a:t>Inteligencia de Negocio</a:t>
            </a:r>
            <a:br>
              <a:rPr lang="es-ES_tradnl" dirty="0" smtClean="0"/>
            </a:br>
            <a:endParaRPr lang="es-MX" dirty="0"/>
          </a:p>
        </p:txBody>
      </p:sp>
      <p:sp>
        <p:nvSpPr>
          <p:cNvPr id="4" name="2 Subtítulo"/>
          <p:cNvSpPr txBox="1">
            <a:spLocks/>
          </p:cNvSpPr>
          <p:nvPr/>
        </p:nvSpPr>
        <p:spPr>
          <a:xfrm>
            <a:off x="1403648" y="980728"/>
            <a:ext cx="7406640" cy="576064"/>
          </a:xfrm>
          <a:prstGeom prst="rect">
            <a:avLst/>
          </a:prstGeom>
        </p:spPr>
        <p:txBody>
          <a:bodyPr>
            <a:normAutofit fontScale="775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s-ES_tradnl" sz="3200" b="0" i="0" u="none" strike="noStrike" kern="1200" cap="none" spc="0" normalizeH="0" baseline="0" noProof="0" dirty="0" smtClean="0">
                <a:ln>
                  <a:noFill/>
                </a:ln>
                <a:solidFill>
                  <a:schemeClr val="tx1"/>
                </a:solidFill>
                <a:effectLst/>
                <a:uLnTx/>
                <a:uFillTx/>
                <a:latin typeface="+mn-lt"/>
                <a:ea typeface="+mn-ea"/>
                <a:cs typeface="+mn-cs"/>
              </a:rPr>
              <a:t>Aplicado a Pymes del Sector Comercio al por menor</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6" name="5 Tabla"/>
          <p:cNvGraphicFramePr>
            <a:graphicFrameLocks noGrp="1"/>
          </p:cNvGraphicFramePr>
          <p:nvPr/>
        </p:nvGraphicFramePr>
        <p:xfrm>
          <a:off x="2762149" y="1386840"/>
          <a:ext cx="5626275" cy="5210510"/>
        </p:xfrm>
        <a:graphic>
          <a:graphicData uri="http://schemas.openxmlformats.org/drawingml/2006/table">
            <a:tbl>
              <a:tblPr/>
              <a:tblGrid>
                <a:gridCol w="689967"/>
                <a:gridCol w="4936308"/>
              </a:tblGrid>
              <a:tr h="299758">
                <a:tc>
                  <a:txBody>
                    <a:bodyPr/>
                    <a:lstStyle/>
                    <a:p>
                      <a:pPr algn="ctr">
                        <a:lnSpc>
                          <a:spcPct val="200000"/>
                        </a:lnSpc>
                        <a:spcBef>
                          <a:spcPts val="600"/>
                        </a:spcBef>
                        <a:spcAft>
                          <a:spcPts val="600"/>
                        </a:spcAft>
                      </a:pPr>
                      <a:r>
                        <a:rPr lang="es-MX" sz="700" b="1">
                          <a:latin typeface="Arial"/>
                          <a:ea typeface="Calibri"/>
                          <a:cs typeface="Times New Roman"/>
                        </a:rPr>
                        <a:t>%</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ctr">
                        <a:lnSpc>
                          <a:spcPct val="200000"/>
                        </a:lnSpc>
                        <a:spcBef>
                          <a:spcPts val="600"/>
                        </a:spcBef>
                        <a:spcAft>
                          <a:spcPts val="600"/>
                        </a:spcAft>
                      </a:pPr>
                      <a:r>
                        <a:rPr lang="es-MX" sz="700" b="1">
                          <a:latin typeface="Arial"/>
                          <a:ea typeface="Calibri"/>
                          <a:cs typeface="Times New Roman"/>
                        </a:rPr>
                        <a:t>Criterio</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299758">
                <a:tc>
                  <a:txBody>
                    <a:bodyPr/>
                    <a:lstStyle/>
                    <a:p>
                      <a:pPr algn="ctr">
                        <a:lnSpc>
                          <a:spcPct val="200000"/>
                        </a:lnSpc>
                        <a:spcBef>
                          <a:spcPts val="600"/>
                        </a:spcBef>
                        <a:spcAft>
                          <a:spcPts val="600"/>
                        </a:spcAft>
                      </a:pPr>
                      <a:r>
                        <a:rPr lang="es-MX" sz="700" b="1">
                          <a:latin typeface="Arial"/>
                          <a:ea typeface="Calibri"/>
                          <a:cs typeface="Times New Roman"/>
                        </a:rPr>
                        <a:t>37</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c>
                  <a:txBody>
                    <a:bodyPr/>
                    <a:lstStyle/>
                    <a:p>
                      <a:pPr algn="just">
                        <a:lnSpc>
                          <a:spcPct val="200000"/>
                        </a:lnSpc>
                        <a:spcBef>
                          <a:spcPts val="600"/>
                        </a:spcBef>
                        <a:spcAft>
                          <a:spcPts val="600"/>
                        </a:spcAft>
                      </a:pPr>
                      <a:r>
                        <a:rPr lang="es-MX" sz="700">
                          <a:latin typeface="Arial"/>
                          <a:ea typeface="Calibri"/>
                          <a:cs typeface="Times New Roman"/>
                        </a:rPr>
                        <a:t>De las Pymes del Ecuador corresponden a Comercio</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r>
              <a:tr h="342581">
                <a:tc>
                  <a:txBody>
                    <a:bodyPr/>
                    <a:lstStyle/>
                    <a:p>
                      <a:pPr algn="ctr">
                        <a:lnSpc>
                          <a:spcPct val="200000"/>
                        </a:lnSpc>
                        <a:spcBef>
                          <a:spcPts val="600"/>
                        </a:spcBef>
                        <a:spcAft>
                          <a:spcPts val="600"/>
                        </a:spcAft>
                      </a:pP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lnSpc>
                          <a:spcPct val="200000"/>
                        </a:lnSpc>
                        <a:spcBef>
                          <a:spcPts val="600"/>
                        </a:spcBef>
                        <a:spcAft>
                          <a:spcPts val="600"/>
                        </a:spcAft>
                      </a:pPr>
                      <a:r>
                        <a:rPr lang="es-MX" sz="700">
                          <a:latin typeface="Arial"/>
                          <a:ea typeface="Calibri"/>
                          <a:cs typeface="Times New Roman"/>
                        </a:rPr>
                        <a:t>El Promedio de edad de las Pymes en el Ecuador es de 20 años</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299758">
                <a:tc>
                  <a:txBody>
                    <a:bodyPr/>
                    <a:lstStyle/>
                    <a:p>
                      <a:pPr algn="ctr">
                        <a:lnSpc>
                          <a:spcPct val="200000"/>
                        </a:lnSpc>
                        <a:spcBef>
                          <a:spcPts val="600"/>
                        </a:spcBef>
                        <a:spcAft>
                          <a:spcPts val="600"/>
                        </a:spcAft>
                      </a:pPr>
                      <a:r>
                        <a:rPr lang="es-MX" sz="700" b="1">
                          <a:latin typeface="Arial"/>
                          <a:ea typeface="Calibri"/>
                          <a:cs typeface="Times New Roman"/>
                        </a:rPr>
                        <a:t>40</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c>
                  <a:txBody>
                    <a:bodyPr/>
                    <a:lstStyle/>
                    <a:p>
                      <a:pPr algn="just">
                        <a:lnSpc>
                          <a:spcPct val="200000"/>
                        </a:lnSpc>
                        <a:spcBef>
                          <a:spcPts val="600"/>
                        </a:spcBef>
                        <a:spcAft>
                          <a:spcPts val="600"/>
                        </a:spcAft>
                      </a:pPr>
                      <a:r>
                        <a:rPr lang="es-MX" sz="700">
                          <a:latin typeface="Arial"/>
                          <a:ea typeface="Calibri"/>
                          <a:cs typeface="Times New Roman"/>
                        </a:rPr>
                        <a:t>De las Pequeñas y Medianas empresas tienen más de 30 empleados directos</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r>
              <a:tr h="299758">
                <a:tc>
                  <a:txBody>
                    <a:bodyPr/>
                    <a:lstStyle/>
                    <a:p>
                      <a:pPr algn="ctr">
                        <a:lnSpc>
                          <a:spcPct val="200000"/>
                        </a:lnSpc>
                        <a:spcBef>
                          <a:spcPts val="600"/>
                        </a:spcBef>
                        <a:spcAft>
                          <a:spcPts val="600"/>
                        </a:spcAft>
                      </a:pPr>
                      <a:r>
                        <a:rPr lang="es-MX" sz="700" b="1">
                          <a:latin typeface="Arial"/>
                          <a:ea typeface="Calibri"/>
                          <a:cs typeface="Times New Roman"/>
                        </a:rPr>
                        <a:t>50</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lnSpc>
                          <a:spcPct val="200000"/>
                        </a:lnSpc>
                        <a:spcBef>
                          <a:spcPts val="600"/>
                        </a:spcBef>
                        <a:spcAft>
                          <a:spcPts val="600"/>
                        </a:spcAft>
                      </a:pPr>
                      <a:r>
                        <a:rPr lang="es-MX" sz="700">
                          <a:latin typeface="Arial"/>
                          <a:ea typeface="Calibri"/>
                          <a:cs typeface="Times New Roman"/>
                        </a:rPr>
                        <a:t>De las Pymes facturan entre 1 y 2 millones anuales</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299758">
                <a:tc>
                  <a:txBody>
                    <a:bodyPr/>
                    <a:lstStyle/>
                    <a:p>
                      <a:pPr algn="ctr">
                        <a:lnSpc>
                          <a:spcPct val="200000"/>
                        </a:lnSpc>
                        <a:spcBef>
                          <a:spcPts val="600"/>
                        </a:spcBef>
                        <a:spcAft>
                          <a:spcPts val="600"/>
                        </a:spcAft>
                      </a:pPr>
                      <a:r>
                        <a:rPr lang="es-MX" sz="700" b="1">
                          <a:latin typeface="Arial"/>
                          <a:ea typeface="Calibri"/>
                          <a:cs typeface="Times New Roman"/>
                        </a:rPr>
                        <a:t>68</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c>
                  <a:txBody>
                    <a:bodyPr/>
                    <a:lstStyle/>
                    <a:p>
                      <a:pPr algn="just">
                        <a:lnSpc>
                          <a:spcPct val="200000"/>
                        </a:lnSpc>
                        <a:spcBef>
                          <a:spcPts val="600"/>
                        </a:spcBef>
                        <a:spcAft>
                          <a:spcPts val="600"/>
                        </a:spcAft>
                      </a:pPr>
                      <a:r>
                        <a:rPr lang="es-MX" sz="700">
                          <a:latin typeface="Arial"/>
                          <a:ea typeface="Calibri"/>
                          <a:cs typeface="Times New Roman"/>
                        </a:rPr>
                        <a:t>De las pequeñas y medianas empresas no exportan sus productos</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r>
              <a:tr h="299758">
                <a:tc>
                  <a:txBody>
                    <a:bodyPr/>
                    <a:lstStyle/>
                    <a:p>
                      <a:pPr algn="ctr">
                        <a:lnSpc>
                          <a:spcPct val="200000"/>
                        </a:lnSpc>
                        <a:spcBef>
                          <a:spcPts val="600"/>
                        </a:spcBef>
                        <a:spcAft>
                          <a:spcPts val="600"/>
                        </a:spcAft>
                      </a:pPr>
                      <a:r>
                        <a:rPr lang="es-MX" sz="700" b="1">
                          <a:latin typeface="Arial"/>
                          <a:ea typeface="Calibri"/>
                          <a:cs typeface="Times New Roman"/>
                        </a:rPr>
                        <a:t>8</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lnSpc>
                          <a:spcPct val="200000"/>
                        </a:lnSpc>
                        <a:spcBef>
                          <a:spcPts val="600"/>
                        </a:spcBef>
                        <a:spcAft>
                          <a:spcPts val="600"/>
                        </a:spcAft>
                      </a:pPr>
                      <a:r>
                        <a:rPr lang="es-MX" sz="700">
                          <a:latin typeface="Arial"/>
                          <a:ea typeface="Calibri"/>
                          <a:cs typeface="Times New Roman"/>
                        </a:rPr>
                        <a:t>Tienen más del 50% de su nómina conformada por mujeres</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299758">
                <a:tc>
                  <a:txBody>
                    <a:bodyPr/>
                    <a:lstStyle/>
                    <a:p>
                      <a:pPr algn="ctr">
                        <a:lnSpc>
                          <a:spcPct val="200000"/>
                        </a:lnSpc>
                        <a:spcBef>
                          <a:spcPts val="600"/>
                        </a:spcBef>
                        <a:spcAft>
                          <a:spcPts val="600"/>
                        </a:spcAft>
                      </a:pPr>
                      <a:r>
                        <a:rPr lang="es-MX" sz="700" b="1">
                          <a:latin typeface="Arial"/>
                          <a:ea typeface="Calibri"/>
                          <a:cs typeface="Times New Roman"/>
                        </a:rPr>
                        <a:t>50</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c>
                  <a:txBody>
                    <a:bodyPr/>
                    <a:lstStyle/>
                    <a:p>
                      <a:pPr algn="just">
                        <a:lnSpc>
                          <a:spcPct val="200000"/>
                        </a:lnSpc>
                        <a:spcBef>
                          <a:spcPts val="600"/>
                        </a:spcBef>
                        <a:spcAft>
                          <a:spcPts val="600"/>
                        </a:spcAft>
                      </a:pPr>
                      <a:r>
                        <a:rPr lang="es-MX" sz="700">
                          <a:latin typeface="Arial"/>
                          <a:ea typeface="Calibri"/>
                          <a:cs typeface="Times New Roman"/>
                        </a:rPr>
                        <a:t>Dan como máximo 20 horas de capacitación al año a sus empleados</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r>
              <a:tr h="299758">
                <a:tc>
                  <a:txBody>
                    <a:bodyPr/>
                    <a:lstStyle/>
                    <a:p>
                      <a:pPr algn="ctr">
                        <a:lnSpc>
                          <a:spcPct val="200000"/>
                        </a:lnSpc>
                        <a:spcBef>
                          <a:spcPts val="600"/>
                        </a:spcBef>
                        <a:spcAft>
                          <a:spcPts val="600"/>
                        </a:spcAft>
                      </a:pPr>
                      <a:r>
                        <a:rPr lang="es-MX" sz="700" b="1">
                          <a:latin typeface="Arial"/>
                          <a:ea typeface="Calibri"/>
                          <a:cs typeface="Times New Roman"/>
                        </a:rPr>
                        <a:t>68</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lnSpc>
                          <a:spcPct val="200000"/>
                        </a:lnSpc>
                        <a:spcBef>
                          <a:spcPts val="600"/>
                        </a:spcBef>
                        <a:spcAft>
                          <a:spcPts val="600"/>
                        </a:spcAft>
                      </a:pPr>
                      <a:r>
                        <a:rPr lang="es-MX" sz="700">
                          <a:latin typeface="Arial"/>
                          <a:ea typeface="Calibri"/>
                          <a:cs typeface="Times New Roman"/>
                        </a:rPr>
                        <a:t>Tienen sistemas de evaluación a sus empleados</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299758">
                <a:tc>
                  <a:txBody>
                    <a:bodyPr/>
                    <a:lstStyle/>
                    <a:p>
                      <a:pPr algn="ctr">
                        <a:lnSpc>
                          <a:spcPct val="200000"/>
                        </a:lnSpc>
                        <a:spcBef>
                          <a:spcPts val="600"/>
                        </a:spcBef>
                        <a:spcAft>
                          <a:spcPts val="600"/>
                        </a:spcAft>
                      </a:pPr>
                      <a:r>
                        <a:rPr lang="es-MX" sz="700" b="1">
                          <a:latin typeface="Arial"/>
                          <a:ea typeface="Calibri"/>
                          <a:cs typeface="Times New Roman"/>
                        </a:rPr>
                        <a:t>82</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c>
                  <a:txBody>
                    <a:bodyPr/>
                    <a:lstStyle/>
                    <a:p>
                      <a:pPr algn="just">
                        <a:lnSpc>
                          <a:spcPct val="200000"/>
                        </a:lnSpc>
                        <a:spcBef>
                          <a:spcPts val="600"/>
                        </a:spcBef>
                        <a:spcAft>
                          <a:spcPts val="600"/>
                        </a:spcAft>
                      </a:pPr>
                      <a:r>
                        <a:rPr lang="es-MX" sz="700">
                          <a:latin typeface="Arial"/>
                          <a:ea typeface="Calibri"/>
                          <a:cs typeface="Times New Roman"/>
                        </a:rPr>
                        <a:t>Tiene sistemas de medición de ambiente laboral</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r>
              <a:tr h="299758">
                <a:tc>
                  <a:txBody>
                    <a:bodyPr/>
                    <a:lstStyle/>
                    <a:p>
                      <a:pPr algn="ctr">
                        <a:lnSpc>
                          <a:spcPct val="200000"/>
                        </a:lnSpc>
                        <a:spcBef>
                          <a:spcPts val="600"/>
                        </a:spcBef>
                        <a:spcAft>
                          <a:spcPts val="600"/>
                        </a:spcAft>
                      </a:pPr>
                      <a:r>
                        <a:rPr lang="es-MX" sz="700" b="1">
                          <a:latin typeface="Arial"/>
                          <a:ea typeface="Calibri"/>
                          <a:cs typeface="Times New Roman"/>
                        </a:rPr>
                        <a:t>51</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lnSpc>
                          <a:spcPct val="200000"/>
                        </a:lnSpc>
                        <a:spcBef>
                          <a:spcPts val="600"/>
                        </a:spcBef>
                        <a:spcAft>
                          <a:spcPts val="600"/>
                        </a:spcAft>
                      </a:pPr>
                      <a:r>
                        <a:rPr lang="es-MX" sz="700">
                          <a:latin typeface="Arial"/>
                          <a:ea typeface="Calibri"/>
                          <a:cs typeface="Times New Roman"/>
                        </a:rPr>
                        <a:t>Tienen sistemas para medir satisfacción del cliente</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383486">
                <a:tc>
                  <a:txBody>
                    <a:bodyPr/>
                    <a:lstStyle/>
                    <a:p>
                      <a:pPr algn="ctr">
                        <a:lnSpc>
                          <a:spcPct val="200000"/>
                        </a:lnSpc>
                        <a:spcBef>
                          <a:spcPts val="600"/>
                        </a:spcBef>
                        <a:spcAft>
                          <a:spcPts val="600"/>
                        </a:spcAft>
                      </a:pPr>
                      <a:r>
                        <a:rPr lang="es-MX" sz="700" b="1">
                          <a:latin typeface="Arial"/>
                          <a:ea typeface="Calibri"/>
                          <a:cs typeface="Times New Roman"/>
                        </a:rPr>
                        <a:t>92</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c>
                  <a:txBody>
                    <a:bodyPr/>
                    <a:lstStyle/>
                    <a:p>
                      <a:pPr algn="just">
                        <a:lnSpc>
                          <a:spcPct val="200000"/>
                        </a:lnSpc>
                        <a:spcBef>
                          <a:spcPts val="600"/>
                        </a:spcBef>
                        <a:spcAft>
                          <a:spcPts val="600"/>
                        </a:spcAft>
                      </a:pPr>
                      <a:r>
                        <a:rPr lang="es-MX" sz="700">
                          <a:latin typeface="Arial"/>
                          <a:ea typeface="Calibri"/>
                          <a:cs typeface="Times New Roman"/>
                        </a:rPr>
                        <a:t>Pymes usan sistemas informáticos para sus procesos de producción, ventas y contabilidad</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r>
              <a:tr h="299758">
                <a:tc>
                  <a:txBody>
                    <a:bodyPr/>
                    <a:lstStyle/>
                    <a:p>
                      <a:pPr algn="ctr">
                        <a:lnSpc>
                          <a:spcPct val="200000"/>
                        </a:lnSpc>
                        <a:spcBef>
                          <a:spcPts val="600"/>
                        </a:spcBef>
                        <a:spcAft>
                          <a:spcPts val="600"/>
                        </a:spcAft>
                      </a:pPr>
                      <a:r>
                        <a:rPr lang="es-MX" sz="700" b="1">
                          <a:latin typeface="Arial"/>
                          <a:ea typeface="Calibri"/>
                          <a:cs typeface="Times New Roman"/>
                        </a:rPr>
                        <a:t>66</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lnSpc>
                          <a:spcPct val="200000"/>
                        </a:lnSpc>
                        <a:spcBef>
                          <a:spcPts val="600"/>
                        </a:spcBef>
                        <a:spcAft>
                          <a:spcPts val="600"/>
                        </a:spcAft>
                      </a:pPr>
                      <a:r>
                        <a:rPr lang="es-MX" sz="700">
                          <a:latin typeface="Arial"/>
                          <a:ea typeface="Calibri"/>
                          <a:cs typeface="Times New Roman"/>
                        </a:rPr>
                        <a:t>Son empresas familiares</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287831">
                <a:tc>
                  <a:txBody>
                    <a:bodyPr/>
                    <a:lstStyle/>
                    <a:p>
                      <a:pPr algn="ctr">
                        <a:lnSpc>
                          <a:spcPct val="200000"/>
                        </a:lnSpc>
                        <a:spcBef>
                          <a:spcPts val="600"/>
                        </a:spcBef>
                        <a:spcAft>
                          <a:spcPts val="600"/>
                        </a:spcAft>
                      </a:pPr>
                      <a:r>
                        <a:rPr lang="es-MX" sz="700" b="1">
                          <a:latin typeface="Arial"/>
                          <a:ea typeface="Calibri"/>
                          <a:cs typeface="Times New Roman"/>
                        </a:rPr>
                        <a:t>21</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c>
                  <a:txBody>
                    <a:bodyPr/>
                    <a:lstStyle/>
                    <a:p>
                      <a:pPr algn="just">
                        <a:lnSpc>
                          <a:spcPct val="200000"/>
                        </a:lnSpc>
                        <a:spcBef>
                          <a:spcPts val="600"/>
                        </a:spcBef>
                        <a:spcAft>
                          <a:spcPts val="600"/>
                        </a:spcAft>
                      </a:pPr>
                      <a:r>
                        <a:rPr lang="es-MX" sz="700">
                          <a:latin typeface="Arial"/>
                          <a:ea typeface="Calibri"/>
                          <a:cs typeface="Times New Roman"/>
                        </a:rPr>
                        <a:t>El indicador más representativo de una Pyme exitosa es la excelencia en el servicio </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r>
              <a:tr h="299758">
                <a:tc>
                  <a:txBody>
                    <a:bodyPr/>
                    <a:lstStyle/>
                    <a:p>
                      <a:pPr algn="ctr">
                        <a:lnSpc>
                          <a:spcPct val="200000"/>
                        </a:lnSpc>
                        <a:spcBef>
                          <a:spcPts val="600"/>
                        </a:spcBef>
                        <a:spcAft>
                          <a:spcPts val="600"/>
                        </a:spcAft>
                      </a:pPr>
                      <a:r>
                        <a:rPr lang="es-MX" sz="700" b="1">
                          <a:latin typeface="Arial"/>
                          <a:ea typeface="Calibri"/>
                          <a:cs typeface="Times New Roman"/>
                        </a:rPr>
                        <a:t>90</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lnSpc>
                          <a:spcPct val="200000"/>
                        </a:lnSpc>
                        <a:spcBef>
                          <a:spcPts val="600"/>
                        </a:spcBef>
                        <a:spcAft>
                          <a:spcPts val="600"/>
                        </a:spcAft>
                      </a:pPr>
                      <a:r>
                        <a:rPr lang="es-MX" sz="700">
                          <a:latin typeface="Arial"/>
                          <a:ea typeface="Calibri"/>
                          <a:cs typeface="Times New Roman"/>
                        </a:rPr>
                        <a:t>Del total de empresas registradas en el Ecuador son medianas y pequeñas</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299758">
                <a:tc>
                  <a:txBody>
                    <a:bodyPr/>
                    <a:lstStyle/>
                    <a:p>
                      <a:pPr algn="ctr">
                        <a:lnSpc>
                          <a:spcPct val="200000"/>
                        </a:lnSpc>
                        <a:spcBef>
                          <a:spcPts val="600"/>
                        </a:spcBef>
                        <a:spcAft>
                          <a:spcPts val="600"/>
                        </a:spcAft>
                      </a:pPr>
                      <a:r>
                        <a:rPr lang="es-MX" sz="700" b="1">
                          <a:latin typeface="Arial"/>
                          <a:ea typeface="Calibri"/>
                          <a:cs typeface="Times New Roman"/>
                        </a:rPr>
                        <a:t>25</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c>
                  <a:txBody>
                    <a:bodyPr/>
                    <a:lstStyle/>
                    <a:p>
                      <a:pPr algn="just">
                        <a:lnSpc>
                          <a:spcPct val="200000"/>
                        </a:lnSpc>
                        <a:spcBef>
                          <a:spcPts val="600"/>
                        </a:spcBef>
                        <a:spcAft>
                          <a:spcPts val="600"/>
                        </a:spcAft>
                      </a:pPr>
                      <a:r>
                        <a:rPr lang="es-MX" sz="700">
                          <a:latin typeface="Arial"/>
                          <a:ea typeface="Calibri"/>
                          <a:cs typeface="Times New Roman"/>
                        </a:rPr>
                        <a:t>Del PIB no petrolero corresponde a lo producido por las PYMES </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r>
              <a:tr h="299758">
                <a:tc>
                  <a:txBody>
                    <a:bodyPr/>
                    <a:lstStyle/>
                    <a:p>
                      <a:pPr algn="ctr">
                        <a:lnSpc>
                          <a:spcPct val="200000"/>
                        </a:lnSpc>
                        <a:spcBef>
                          <a:spcPts val="600"/>
                        </a:spcBef>
                        <a:spcAft>
                          <a:spcPts val="600"/>
                        </a:spcAft>
                      </a:pPr>
                      <a:r>
                        <a:rPr lang="es-MX" sz="700" b="1">
                          <a:latin typeface="Arial"/>
                          <a:ea typeface="Calibri"/>
                          <a:cs typeface="Times New Roman"/>
                        </a:rPr>
                        <a:t>65</a:t>
                      </a:r>
                      <a:endParaRPr lang="es-MX" sz="80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lnSpc>
                          <a:spcPct val="200000"/>
                        </a:lnSpc>
                        <a:spcBef>
                          <a:spcPts val="600"/>
                        </a:spcBef>
                        <a:spcAft>
                          <a:spcPts val="600"/>
                        </a:spcAft>
                      </a:pPr>
                      <a:r>
                        <a:rPr lang="es-MX" sz="700" dirty="0">
                          <a:latin typeface="Arial"/>
                          <a:ea typeface="Calibri"/>
                          <a:cs typeface="Times New Roman"/>
                        </a:rPr>
                        <a:t>De las plazas de trabajo en Ecuador provienen de una PYME</a:t>
                      </a:r>
                      <a:endParaRPr lang="es-MX" sz="800" dirty="0">
                        <a:latin typeface="Arial"/>
                        <a:ea typeface="Calibri"/>
                        <a:cs typeface="Times New Roman"/>
                      </a:endParaRPr>
                    </a:p>
                  </a:txBody>
                  <a:tcPr marL="43543" marR="43543"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bl>
          </a:graphicData>
        </a:graphic>
      </p:graphicFrame>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06090"/>
          </a:xfrm>
        </p:spPr>
        <p:txBody>
          <a:bodyPr>
            <a:normAutofit fontScale="90000"/>
          </a:bodyPr>
          <a:lstStyle/>
          <a:p>
            <a:r>
              <a:rPr lang="es-ES_tradnl" dirty="0" smtClean="0"/>
              <a:t>Inteligencia de Negocio</a:t>
            </a:r>
            <a:br>
              <a:rPr lang="es-ES_tradnl" dirty="0" smtClean="0"/>
            </a:br>
            <a:endParaRPr lang="es-MX" dirty="0"/>
          </a:p>
        </p:txBody>
      </p:sp>
      <p:sp>
        <p:nvSpPr>
          <p:cNvPr id="4" name="2 Subtítulo"/>
          <p:cNvSpPr txBox="1">
            <a:spLocks/>
          </p:cNvSpPr>
          <p:nvPr/>
        </p:nvSpPr>
        <p:spPr>
          <a:xfrm>
            <a:off x="1403648" y="980728"/>
            <a:ext cx="7406640" cy="576064"/>
          </a:xfrm>
          <a:prstGeom prst="rect">
            <a:avLst/>
          </a:prstGeom>
        </p:spPr>
        <p:txBody>
          <a:bodyPr>
            <a:normAutofit fontScale="775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s-ES_tradnl" sz="3200" b="0" i="0" u="none" strike="noStrike" kern="1200" cap="none" spc="0" normalizeH="0" baseline="0" noProof="0" dirty="0" smtClean="0">
                <a:ln>
                  <a:noFill/>
                </a:ln>
                <a:solidFill>
                  <a:schemeClr val="tx1"/>
                </a:solidFill>
                <a:effectLst/>
                <a:uLnTx/>
                <a:uFillTx/>
                <a:latin typeface="+mn-lt"/>
                <a:ea typeface="+mn-ea"/>
                <a:cs typeface="+mn-cs"/>
              </a:rPr>
              <a:t>Aplicado a Pymes del Sector Comercio al por menor</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8" name="7 Diagrama"/>
          <p:cNvGraphicFramePr/>
          <p:nvPr/>
        </p:nvGraphicFramePr>
        <p:xfrm>
          <a:off x="1828800" y="1828800"/>
          <a:ext cx="6631632" cy="4048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Flecha arriba"/>
          <p:cNvSpPr/>
          <p:nvPr/>
        </p:nvSpPr>
        <p:spPr>
          <a:xfrm>
            <a:off x="1115616" y="1916832"/>
            <a:ext cx="504056" cy="3888432"/>
          </a:xfrm>
          <a:prstGeom prst="up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06090"/>
          </a:xfrm>
        </p:spPr>
        <p:txBody>
          <a:bodyPr>
            <a:normAutofit fontScale="90000"/>
          </a:bodyPr>
          <a:lstStyle/>
          <a:p>
            <a:r>
              <a:rPr lang="es-ES_tradnl" dirty="0" smtClean="0"/>
              <a:t>Inteligencia de Negocio</a:t>
            </a:r>
            <a:br>
              <a:rPr lang="es-ES_tradnl" dirty="0" smtClean="0"/>
            </a:br>
            <a:endParaRPr lang="es-MX" dirty="0"/>
          </a:p>
        </p:txBody>
      </p:sp>
      <p:sp>
        <p:nvSpPr>
          <p:cNvPr id="4" name="2 Subtítulo"/>
          <p:cNvSpPr txBox="1">
            <a:spLocks/>
          </p:cNvSpPr>
          <p:nvPr/>
        </p:nvSpPr>
        <p:spPr>
          <a:xfrm>
            <a:off x="1403648" y="980728"/>
            <a:ext cx="7406640" cy="576064"/>
          </a:xfrm>
          <a:prstGeom prst="rect">
            <a:avLst/>
          </a:prstGeom>
        </p:spPr>
        <p:txBody>
          <a:bodyPr>
            <a:normAutofit fontScale="775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s-ES_tradnl" sz="3200" b="0" i="0" u="none" strike="noStrike" kern="1200" cap="none" spc="0" normalizeH="0" baseline="0" noProof="0" dirty="0" smtClean="0">
                <a:ln>
                  <a:noFill/>
                </a:ln>
                <a:solidFill>
                  <a:schemeClr val="tx1"/>
                </a:solidFill>
                <a:effectLst/>
                <a:uLnTx/>
                <a:uFillTx/>
                <a:latin typeface="+mn-lt"/>
                <a:ea typeface="+mn-ea"/>
                <a:cs typeface="+mn-cs"/>
              </a:rPr>
              <a:t>Aplicado a Pymes del Sector Comercio al por menor</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6" name="5 Diagrama"/>
          <p:cNvGraphicFramePr/>
          <p:nvPr/>
        </p:nvGraphicFramePr>
        <p:xfrm>
          <a:off x="1795462" y="1709737"/>
          <a:ext cx="6520954" cy="42395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06090"/>
          </a:xfrm>
        </p:spPr>
        <p:txBody>
          <a:bodyPr>
            <a:normAutofit fontScale="90000"/>
          </a:bodyPr>
          <a:lstStyle/>
          <a:p>
            <a:r>
              <a:rPr lang="es-ES_tradnl" dirty="0" smtClean="0"/>
              <a:t>Inteligencia de Negocio</a:t>
            </a:r>
            <a:br>
              <a:rPr lang="es-ES_tradnl" dirty="0" smtClean="0"/>
            </a:br>
            <a:endParaRPr lang="es-MX" dirty="0"/>
          </a:p>
        </p:txBody>
      </p:sp>
      <p:sp>
        <p:nvSpPr>
          <p:cNvPr id="4" name="2 Subtítulo"/>
          <p:cNvSpPr txBox="1">
            <a:spLocks/>
          </p:cNvSpPr>
          <p:nvPr/>
        </p:nvSpPr>
        <p:spPr>
          <a:xfrm>
            <a:off x="1403648" y="980728"/>
            <a:ext cx="7406640" cy="576064"/>
          </a:xfrm>
          <a:prstGeom prst="rect">
            <a:avLst/>
          </a:prstGeom>
        </p:spPr>
        <p:txBody>
          <a:bodyPr>
            <a:normAutofit fontScale="775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s-ES_tradnl" sz="3200" b="0" i="0" u="none" strike="noStrike" kern="1200" cap="none" spc="0" normalizeH="0" baseline="0" noProof="0" dirty="0" smtClean="0">
                <a:ln>
                  <a:noFill/>
                </a:ln>
                <a:solidFill>
                  <a:schemeClr val="tx1"/>
                </a:solidFill>
                <a:effectLst/>
                <a:uLnTx/>
                <a:uFillTx/>
                <a:latin typeface="+mn-lt"/>
                <a:ea typeface="+mn-ea"/>
                <a:cs typeface="+mn-cs"/>
              </a:rPr>
              <a:t>Aplicado a Pymes del Sector Comercio al por menor</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pic>
        <p:nvPicPr>
          <p:cNvPr id="3" name="Picture 2"/>
          <p:cNvPicPr>
            <a:picLocks noChangeAspect="1" noChangeArrowheads="1"/>
          </p:cNvPicPr>
          <p:nvPr/>
        </p:nvPicPr>
        <p:blipFill>
          <a:blip r:embed="rId3" cstate="print"/>
          <a:srcRect/>
          <a:stretch>
            <a:fillRect/>
          </a:stretch>
        </p:blipFill>
        <p:spPr bwMode="auto">
          <a:xfrm>
            <a:off x="1691680" y="1835249"/>
            <a:ext cx="6591300" cy="3609975"/>
          </a:xfrm>
          <a:prstGeom prst="rect">
            <a:avLst/>
          </a:prstGeom>
          <a:noFill/>
          <a:ln w="9525">
            <a:noFill/>
            <a:miter lim="800000"/>
            <a:headEnd/>
            <a:tailEnd/>
          </a:ln>
        </p:spPr>
      </p:pic>
      <p:sp>
        <p:nvSpPr>
          <p:cNvPr id="7" name="6 Rectángulo"/>
          <p:cNvSpPr/>
          <p:nvPr/>
        </p:nvSpPr>
        <p:spPr>
          <a:xfrm>
            <a:off x="2205619" y="5457998"/>
            <a:ext cx="566181" cy="923330"/>
          </a:xfrm>
          <a:prstGeom prst="rect">
            <a:avLst/>
          </a:prstGeom>
          <a:noFill/>
        </p:spPr>
        <p:txBody>
          <a:bodyPr wrap="none" lIns="91440" tIns="45720" rIns="91440" bIns="45720">
            <a:spAutoFit/>
          </a:bodyPr>
          <a:lstStyle/>
          <a:p>
            <a:pPr algn="ctr"/>
            <a:r>
              <a:rPr lang="es-E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endParaRPr lang="es-E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7 Rectángulo"/>
          <p:cNvSpPr/>
          <p:nvPr/>
        </p:nvSpPr>
        <p:spPr>
          <a:xfrm>
            <a:off x="4653891" y="5457998"/>
            <a:ext cx="566181" cy="923330"/>
          </a:xfrm>
          <a:prstGeom prst="rect">
            <a:avLst/>
          </a:prstGeom>
          <a:noFill/>
        </p:spPr>
        <p:txBody>
          <a:bodyPr wrap="none" lIns="91440" tIns="45720" rIns="91440" bIns="45720">
            <a:spAutoFit/>
          </a:bodyPr>
          <a:lstStyle/>
          <a:p>
            <a:pPr algn="ctr"/>
            <a:r>
              <a:rPr lang="es-E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a:t>
            </a:r>
            <a:endParaRPr lang="es-E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8 Rectángulo"/>
          <p:cNvSpPr/>
          <p:nvPr/>
        </p:nvSpPr>
        <p:spPr>
          <a:xfrm>
            <a:off x="7318187" y="5457998"/>
            <a:ext cx="566181" cy="923330"/>
          </a:xfrm>
          <a:prstGeom prst="rect">
            <a:avLst/>
          </a:prstGeom>
          <a:noFill/>
        </p:spPr>
        <p:txBody>
          <a:bodyPr wrap="none" lIns="91440" tIns="45720" rIns="91440" bIns="45720">
            <a:spAutoFit/>
          </a:bodyPr>
          <a:lstStyle/>
          <a:p>
            <a:pPr algn="ctr"/>
            <a:r>
              <a:rPr lang="es-E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a:t>
            </a:r>
            <a:endParaRPr lang="es-E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1133</TotalTime>
  <Words>2166</Words>
  <Application>Microsoft Office PowerPoint</Application>
  <PresentationFormat>Presentación en pantalla (4:3)</PresentationFormat>
  <Paragraphs>471</Paragraphs>
  <Slides>30</Slides>
  <Notes>29</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Solsticio</vt:lpstr>
      <vt:lpstr>Dirección de Postgrado Maestría en Gerencia de Sistemas  Proyecto de Tesis</vt:lpstr>
      <vt:lpstr>Diapositiva 2</vt:lpstr>
      <vt:lpstr>Inteligencia de Negocio </vt:lpstr>
      <vt:lpstr>Inteligencia de Negocio </vt:lpstr>
      <vt:lpstr>Inteligencia de Negocio </vt:lpstr>
      <vt:lpstr>Inteligencia de Negocio </vt:lpstr>
      <vt:lpstr>Inteligencia de Negocio </vt:lpstr>
      <vt:lpstr>Inteligencia de Negocio </vt:lpstr>
      <vt:lpstr>Inteligencia de Negocio </vt:lpstr>
      <vt:lpstr>Inteligencia de Negocio </vt:lpstr>
      <vt:lpstr>Inteligencia de Negocio </vt:lpstr>
      <vt:lpstr>Inteligencia de Negocio </vt:lpstr>
      <vt:lpstr>Inteligencia de Negocio </vt:lpstr>
      <vt:lpstr>Inteligencia de Negocio </vt:lpstr>
      <vt:lpstr>Inteligencia de Negocio </vt:lpstr>
      <vt:lpstr>Inteligencia de Negocio </vt:lpstr>
      <vt:lpstr>Inteligencia de Negocio </vt:lpstr>
      <vt:lpstr>Inteligencia de Negocio </vt:lpstr>
      <vt:lpstr>Inteligencia de Negocio </vt:lpstr>
      <vt:lpstr>Inteligencia de Negocio </vt:lpstr>
      <vt:lpstr>Inteligencia de Negocio </vt:lpstr>
      <vt:lpstr>Inteligencia de Negocio </vt:lpstr>
      <vt:lpstr>Inteligencia de Negocio </vt:lpstr>
      <vt:lpstr>Inteligencia de Negocio </vt:lpstr>
      <vt:lpstr>Inteligencia de Negocio </vt:lpstr>
      <vt:lpstr>Inteligencia de Negocio </vt:lpstr>
      <vt:lpstr>Inteligencia de Negocio </vt:lpstr>
      <vt:lpstr>Inteligencia de Negocio </vt:lpstr>
      <vt:lpstr>Inteligencia de Negocio </vt:lpstr>
      <vt:lpstr>Inteligencia de Negocio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Washington Padilla</dc:creator>
  <cp:lastModifiedBy>Washington Padilla</cp:lastModifiedBy>
  <cp:revision>97</cp:revision>
  <dcterms:created xsi:type="dcterms:W3CDTF">2012-07-21T00:15:12Z</dcterms:created>
  <dcterms:modified xsi:type="dcterms:W3CDTF">2012-11-04T23:49:12Z</dcterms:modified>
</cp:coreProperties>
</file>