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2"/>
  </p:notesMasterIdLst>
  <p:sldIdLst>
    <p:sldId id="256" r:id="rId2"/>
    <p:sldId id="336" r:id="rId3"/>
    <p:sldId id="337" r:id="rId4"/>
    <p:sldId id="334" r:id="rId5"/>
    <p:sldId id="335" r:id="rId6"/>
    <p:sldId id="326" r:id="rId7"/>
    <p:sldId id="261" r:id="rId8"/>
    <p:sldId id="338" r:id="rId9"/>
    <p:sldId id="262" r:id="rId10"/>
    <p:sldId id="263" r:id="rId11"/>
    <p:sldId id="265" r:id="rId12"/>
    <p:sldId id="266" r:id="rId13"/>
    <p:sldId id="268" r:id="rId14"/>
    <p:sldId id="327" r:id="rId15"/>
    <p:sldId id="269" r:id="rId16"/>
    <p:sldId id="270" r:id="rId17"/>
    <p:sldId id="339" r:id="rId18"/>
    <p:sldId id="340" r:id="rId19"/>
    <p:sldId id="271" r:id="rId20"/>
    <p:sldId id="272" r:id="rId21"/>
    <p:sldId id="273" r:id="rId22"/>
    <p:sldId id="274" r:id="rId23"/>
    <p:sldId id="275" r:id="rId24"/>
    <p:sldId id="276" r:id="rId25"/>
    <p:sldId id="278" r:id="rId26"/>
    <p:sldId id="279" r:id="rId27"/>
    <p:sldId id="289" r:id="rId28"/>
    <p:sldId id="290" r:id="rId29"/>
    <p:sldId id="293" r:id="rId30"/>
    <p:sldId id="296" r:id="rId31"/>
    <p:sldId id="332" r:id="rId32"/>
    <p:sldId id="297" r:id="rId33"/>
    <p:sldId id="299" r:id="rId34"/>
    <p:sldId id="302" r:id="rId35"/>
    <p:sldId id="303" r:id="rId36"/>
    <p:sldId id="304" r:id="rId37"/>
    <p:sldId id="305" r:id="rId38"/>
    <p:sldId id="308" r:id="rId39"/>
    <p:sldId id="333" r:id="rId40"/>
    <p:sldId id="311" r:id="rId41"/>
    <p:sldId id="312" r:id="rId42"/>
    <p:sldId id="316" r:id="rId43"/>
    <p:sldId id="317" r:id="rId44"/>
    <p:sldId id="323" r:id="rId45"/>
    <p:sldId id="319" r:id="rId46"/>
    <p:sldId id="320" r:id="rId47"/>
    <p:sldId id="321" r:id="rId48"/>
    <p:sldId id="324" r:id="rId49"/>
    <p:sldId id="322" r:id="rId50"/>
    <p:sldId id="313" r:id="rId5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99AEC-5F94-4771-A41D-811FC0499AF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AR"/>
        </a:p>
      </dgm:t>
    </dgm:pt>
    <dgm:pt modelId="{AE22BE75-34F4-414C-8F21-33A4B67DF23D}">
      <dgm:prSet phldrT="[Texto]"/>
      <dgm:spPr/>
      <dgm:t>
        <a:bodyPr/>
        <a:lstStyle/>
        <a:p>
          <a:r>
            <a:rPr lang="es-EC" dirty="0" smtClean="0"/>
            <a:t>1</a:t>
          </a:r>
          <a:endParaRPr lang="es-AR" dirty="0"/>
        </a:p>
      </dgm:t>
    </dgm:pt>
    <dgm:pt modelId="{BA2C35E4-6BD1-4DE4-8BD5-F2C07C13CD51}" type="parTrans" cxnId="{2A2009A1-3EBE-4951-8D72-31B37012F876}">
      <dgm:prSet/>
      <dgm:spPr/>
      <dgm:t>
        <a:bodyPr/>
        <a:lstStyle/>
        <a:p>
          <a:endParaRPr lang="es-AR"/>
        </a:p>
      </dgm:t>
    </dgm:pt>
    <dgm:pt modelId="{57D661E0-F147-41C6-B0EA-BF50AB122C4E}" type="sibTrans" cxnId="{2A2009A1-3EBE-4951-8D72-31B37012F876}">
      <dgm:prSet/>
      <dgm:spPr/>
      <dgm:t>
        <a:bodyPr/>
        <a:lstStyle/>
        <a:p>
          <a:endParaRPr lang="es-AR"/>
        </a:p>
      </dgm:t>
    </dgm:pt>
    <dgm:pt modelId="{99F1A257-DB39-4785-AE21-B0E48E8A52EA}">
      <dgm:prSet phldrT="[Texto]"/>
      <dgm:spPr/>
      <dgm:t>
        <a:bodyPr/>
        <a:lstStyle/>
        <a:p>
          <a:r>
            <a:rPr lang="es-EC" dirty="0" smtClean="0"/>
            <a:t>Disponen de espacio suficiente para montar </a:t>
          </a:r>
          <a:r>
            <a:rPr lang="es-EC" dirty="0" smtClean="0"/>
            <a:t>infraestructura tanto en el interior, como exterior de cada Sub Centros de Salud  </a:t>
          </a:r>
          <a:r>
            <a:rPr lang="es-EC" dirty="0" smtClean="0"/>
            <a:t>y cuartos de telecomunicaciones para su funcionamiento de la red.</a:t>
          </a:r>
          <a:endParaRPr lang="es-AR" dirty="0"/>
        </a:p>
      </dgm:t>
    </dgm:pt>
    <dgm:pt modelId="{C390F488-BE36-4CB4-BB04-4BE389C21941}" type="parTrans" cxnId="{2A171994-511A-4AEA-887A-E4F6212F000F}">
      <dgm:prSet/>
      <dgm:spPr/>
      <dgm:t>
        <a:bodyPr/>
        <a:lstStyle/>
        <a:p>
          <a:endParaRPr lang="es-AR"/>
        </a:p>
      </dgm:t>
    </dgm:pt>
    <dgm:pt modelId="{788A3506-E402-44F8-9DF1-A361A47CD8C0}" type="sibTrans" cxnId="{2A171994-511A-4AEA-887A-E4F6212F000F}">
      <dgm:prSet/>
      <dgm:spPr/>
      <dgm:t>
        <a:bodyPr/>
        <a:lstStyle/>
        <a:p>
          <a:endParaRPr lang="es-AR"/>
        </a:p>
      </dgm:t>
    </dgm:pt>
    <dgm:pt modelId="{D79D6A03-835F-4034-B307-FE65C66541D3}">
      <dgm:prSet phldrT="[Texto]"/>
      <dgm:spPr/>
      <dgm:t>
        <a:bodyPr/>
        <a:lstStyle/>
        <a:p>
          <a:r>
            <a:rPr lang="es-EC" dirty="0" smtClean="0"/>
            <a:t>2</a:t>
          </a:r>
          <a:endParaRPr lang="es-AR" dirty="0"/>
        </a:p>
      </dgm:t>
    </dgm:pt>
    <dgm:pt modelId="{4490F379-AEE5-493B-B549-57D907B1423C}" type="parTrans" cxnId="{E2B7799D-D4CB-4C91-A059-2206A3628ABE}">
      <dgm:prSet/>
      <dgm:spPr/>
      <dgm:t>
        <a:bodyPr/>
        <a:lstStyle/>
        <a:p>
          <a:endParaRPr lang="es-AR"/>
        </a:p>
      </dgm:t>
    </dgm:pt>
    <dgm:pt modelId="{A4BAEF5F-303B-4863-8FF6-AD7167A89208}" type="sibTrans" cxnId="{E2B7799D-D4CB-4C91-A059-2206A3628ABE}">
      <dgm:prSet/>
      <dgm:spPr/>
      <dgm:t>
        <a:bodyPr/>
        <a:lstStyle/>
        <a:p>
          <a:endParaRPr lang="es-AR"/>
        </a:p>
      </dgm:t>
    </dgm:pt>
    <dgm:pt modelId="{C0F5469B-A4D3-49D1-945E-AEF1AAFE5CC0}">
      <dgm:prSet phldrT="[Texto]"/>
      <dgm:spPr/>
      <dgm:t>
        <a:bodyPr/>
        <a:lstStyle/>
        <a:p>
          <a:r>
            <a:rPr lang="es-EC" dirty="0" smtClean="0"/>
            <a:t>El Centro de Salud de CONOCOTO, es la cabecera de todos los Sub Centros de Salud del Área No. 24, dispone de gran espacio físico para ser el nodo principal de la red de datos de telecomunicaciones.</a:t>
          </a:r>
          <a:endParaRPr lang="es-AR" dirty="0"/>
        </a:p>
      </dgm:t>
    </dgm:pt>
    <dgm:pt modelId="{ACCFFAFA-6FF7-459F-945D-417FC5204937}" type="parTrans" cxnId="{85D669D4-9352-47F8-9D42-D3063DAC80FF}">
      <dgm:prSet/>
      <dgm:spPr/>
      <dgm:t>
        <a:bodyPr/>
        <a:lstStyle/>
        <a:p>
          <a:endParaRPr lang="es-AR"/>
        </a:p>
      </dgm:t>
    </dgm:pt>
    <dgm:pt modelId="{91EB7A21-867F-420E-BA75-79FAE6334477}" type="sibTrans" cxnId="{85D669D4-9352-47F8-9D42-D3063DAC80FF}">
      <dgm:prSet/>
      <dgm:spPr/>
      <dgm:t>
        <a:bodyPr/>
        <a:lstStyle/>
        <a:p>
          <a:endParaRPr lang="es-AR"/>
        </a:p>
      </dgm:t>
    </dgm:pt>
    <dgm:pt modelId="{14980BB9-6B6F-421F-A645-30F9D2E56FAC}">
      <dgm:prSet phldrT="[Texto]"/>
      <dgm:spPr/>
      <dgm:t>
        <a:bodyPr/>
        <a:lstStyle/>
        <a:p>
          <a:r>
            <a:rPr lang="es-EC" dirty="0" smtClean="0"/>
            <a:t>3</a:t>
          </a:r>
          <a:endParaRPr lang="es-AR" dirty="0"/>
        </a:p>
      </dgm:t>
    </dgm:pt>
    <dgm:pt modelId="{2C0048F5-4929-410A-8BD1-4ACFB374783E}" type="parTrans" cxnId="{0C5A5BE3-7B7C-453B-8AED-CD884B7060C9}">
      <dgm:prSet/>
      <dgm:spPr/>
      <dgm:t>
        <a:bodyPr/>
        <a:lstStyle/>
        <a:p>
          <a:endParaRPr lang="es-AR"/>
        </a:p>
      </dgm:t>
    </dgm:pt>
    <dgm:pt modelId="{EC6A8A3A-5A9C-47CE-A4CF-DADF3224E83D}" type="sibTrans" cxnId="{0C5A5BE3-7B7C-453B-8AED-CD884B7060C9}">
      <dgm:prSet/>
      <dgm:spPr/>
      <dgm:t>
        <a:bodyPr/>
        <a:lstStyle/>
        <a:p>
          <a:endParaRPr lang="es-AR"/>
        </a:p>
      </dgm:t>
    </dgm:pt>
    <dgm:pt modelId="{4753E502-41AD-44AF-BAEC-291A7894E044}">
      <dgm:prSet phldrT="[Texto]"/>
      <dgm:spPr/>
      <dgm:t>
        <a:bodyPr/>
        <a:lstStyle/>
        <a:p>
          <a:r>
            <a:rPr lang="es-EC" dirty="0" smtClean="0"/>
            <a:t>El Centro de Salud de “Conocoto” administrará y gestionará la red en un cuarto de telecomunicaciones implementado a futuro.</a:t>
          </a:r>
          <a:endParaRPr lang="es-AR" dirty="0"/>
        </a:p>
      </dgm:t>
    </dgm:pt>
    <dgm:pt modelId="{0D2421CD-CEBA-4CF8-A79E-D402313CF513}" type="parTrans" cxnId="{A0A32BDD-06BE-44B9-84F4-0C705505D367}">
      <dgm:prSet/>
      <dgm:spPr/>
      <dgm:t>
        <a:bodyPr/>
        <a:lstStyle/>
        <a:p>
          <a:endParaRPr lang="es-AR"/>
        </a:p>
      </dgm:t>
    </dgm:pt>
    <dgm:pt modelId="{30476263-CB0B-4771-97A4-1E1E60DCEE6F}" type="sibTrans" cxnId="{A0A32BDD-06BE-44B9-84F4-0C705505D367}">
      <dgm:prSet/>
      <dgm:spPr/>
      <dgm:t>
        <a:bodyPr/>
        <a:lstStyle/>
        <a:p>
          <a:endParaRPr lang="es-AR"/>
        </a:p>
      </dgm:t>
    </dgm:pt>
    <dgm:pt modelId="{672B5FD8-ADA0-4783-B8D6-C1665944DE0A}">
      <dgm:prSet/>
      <dgm:spPr/>
      <dgm:t>
        <a:bodyPr/>
        <a:lstStyle/>
        <a:p>
          <a:endParaRPr lang="es-AR" dirty="0" smtClean="0"/>
        </a:p>
      </dgm:t>
    </dgm:pt>
    <dgm:pt modelId="{5361980D-DCCA-4E00-920B-C105DAC4DCA5}" type="parTrans" cxnId="{4D5AB137-FC30-4E8C-80DE-4BE69DF35112}">
      <dgm:prSet/>
      <dgm:spPr/>
      <dgm:t>
        <a:bodyPr/>
        <a:lstStyle/>
        <a:p>
          <a:endParaRPr lang="es-AR"/>
        </a:p>
      </dgm:t>
    </dgm:pt>
    <dgm:pt modelId="{0E052AC4-3768-4ECB-90DA-7C735F3FA869}" type="sibTrans" cxnId="{4D5AB137-FC30-4E8C-80DE-4BE69DF35112}">
      <dgm:prSet/>
      <dgm:spPr/>
      <dgm:t>
        <a:bodyPr/>
        <a:lstStyle/>
        <a:p>
          <a:endParaRPr lang="es-AR"/>
        </a:p>
      </dgm:t>
    </dgm:pt>
    <dgm:pt modelId="{405C9AB6-72D1-48AA-BEBE-0A21D43F43DF}" type="pres">
      <dgm:prSet presAssocID="{5A599AEC-5F94-4771-A41D-811FC0499AF5}" presName="Name0" presStyleCnt="0">
        <dgm:presLayoutVars>
          <dgm:dir/>
          <dgm:animLvl val="lvl"/>
          <dgm:resizeHandles val="exact"/>
        </dgm:presLayoutVars>
      </dgm:prSet>
      <dgm:spPr/>
      <dgm:t>
        <a:bodyPr/>
        <a:lstStyle/>
        <a:p>
          <a:endParaRPr lang="es-AR"/>
        </a:p>
      </dgm:t>
    </dgm:pt>
    <dgm:pt modelId="{FB62BEDA-7262-430A-A567-F3E3B6FD5B70}" type="pres">
      <dgm:prSet presAssocID="{AE22BE75-34F4-414C-8F21-33A4B67DF23D}" presName="linNode" presStyleCnt="0"/>
      <dgm:spPr/>
    </dgm:pt>
    <dgm:pt modelId="{549794BC-5EC7-40C2-A166-1C8653DBF38B}" type="pres">
      <dgm:prSet presAssocID="{AE22BE75-34F4-414C-8F21-33A4B67DF23D}" presName="parentText" presStyleLbl="node1" presStyleIdx="0" presStyleCnt="3" custScaleX="64192">
        <dgm:presLayoutVars>
          <dgm:chMax val="1"/>
          <dgm:bulletEnabled val="1"/>
        </dgm:presLayoutVars>
      </dgm:prSet>
      <dgm:spPr/>
      <dgm:t>
        <a:bodyPr/>
        <a:lstStyle/>
        <a:p>
          <a:endParaRPr lang="es-AR"/>
        </a:p>
      </dgm:t>
    </dgm:pt>
    <dgm:pt modelId="{4B513580-B272-4393-B0AB-F2C48BD3AFCD}" type="pres">
      <dgm:prSet presAssocID="{AE22BE75-34F4-414C-8F21-33A4B67DF23D}" presName="descendantText" presStyleLbl="alignAccFollowNode1" presStyleIdx="0" presStyleCnt="3" custScaleX="109632">
        <dgm:presLayoutVars>
          <dgm:bulletEnabled val="1"/>
        </dgm:presLayoutVars>
      </dgm:prSet>
      <dgm:spPr/>
      <dgm:t>
        <a:bodyPr/>
        <a:lstStyle/>
        <a:p>
          <a:endParaRPr lang="es-AR"/>
        </a:p>
      </dgm:t>
    </dgm:pt>
    <dgm:pt modelId="{B30E3033-0171-4F28-8435-FBF009B8BD7A}" type="pres">
      <dgm:prSet presAssocID="{57D661E0-F147-41C6-B0EA-BF50AB122C4E}" presName="sp" presStyleCnt="0"/>
      <dgm:spPr/>
    </dgm:pt>
    <dgm:pt modelId="{4313BEF2-8DF6-477A-9C37-BAA2F7B2B7A3}" type="pres">
      <dgm:prSet presAssocID="{D79D6A03-835F-4034-B307-FE65C66541D3}" presName="linNode" presStyleCnt="0"/>
      <dgm:spPr/>
    </dgm:pt>
    <dgm:pt modelId="{E9764D46-DE02-488F-9B29-550826CD9769}" type="pres">
      <dgm:prSet presAssocID="{D79D6A03-835F-4034-B307-FE65C66541D3}" presName="parentText" presStyleLbl="node1" presStyleIdx="1" presStyleCnt="3" custScaleX="64192">
        <dgm:presLayoutVars>
          <dgm:chMax val="1"/>
          <dgm:bulletEnabled val="1"/>
        </dgm:presLayoutVars>
      </dgm:prSet>
      <dgm:spPr/>
      <dgm:t>
        <a:bodyPr/>
        <a:lstStyle/>
        <a:p>
          <a:endParaRPr lang="es-AR"/>
        </a:p>
      </dgm:t>
    </dgm:pt>
    <dgm:pt modelId="{77BB1235-E54A-400B-A321-83EBBF4FD642}" type="pres">
      <dgm:prSet presAssocID="{D79D6A03-835F-4034-B307-FE65C66541D3}" presName="descendantText" presStyleLbl="alignAccFollowNode1" presStyleIdx="1" presStyleCnt="3" custScaleX="108996">
        <dgm:presLayoutVars>
          <dgm:bulletEnabled val="1"/>
        </dgm:presLayoutVars>
      </dgm:prSet>
      <dgm:spPr/>
      <dgm:t>
        <a:bodyPr/>
        <a:lstStyle/>
        <a:p>
          <a:endParaRPr lang="es-AR"/>
        </a:p>
      </dgm:t>
    </dgm:pt>
    <dgm:pt modelId="{A4167C9B-15F2-4253-98BD-8D23C004054C}" type="pres">
      <dgm:prSet presAssocID="{A4BAEF5F-303B-4863-8FF6-AD7167A89208}" presName="sp" presStyleCnt="0"/>
      <dgm:spPr/>
    </dgm:pt>
    <dgm:pt modelId="{ECC4869E-2B0A-4B4B-9AB4-6B6F26F4B979}" type="pres">
      <dgm:prSet presAssocID="{14980BB9-6B6F-421F-A645-30F9D2E56FAC}" presName="linNode" presStyleCnt="0"/>
      <dgm:spPr/>
    </dgm:pt>
    <dgm:pt modelId="{2EBCB926-9AA6-4121-B758-9A7064D09A04}" type="pres">
      <dgm:prSet presAssocID="{14980BB9-6B6F-421F-A645-30F9D2E56FAC}" presName="parentText" presStyleLbl="node1" presStyleIdx="2" presStyleCnt="3" custScaleX="64192">
        <dgm:presLayoutVars>
          <dgm:chMax val="1"/>
          <dgm:bulletEnabled val="1"/>
        </dgm:presLayoutVars>
      </dgm:prSet>
      <dgm:spPr/>
      <dgm:t>
        <a:bodyPr/>
        <a:lstStyle/>
        <a:p>
          <a:endParaRPr lang="es-AR"/>
        </a:p>
      </dgm:t>
    </dgm:pt>
    <dgm:pt modelId="{E0779AE4-31FA-401D-B9D8-348BFF72FD40}" type="pres">
      <dgm:prSet presAssocID="{14980BB9-6B6F-421F-A645-30F9D2E56FAC}" presName="descendantText" presStyleLbl="alignAccFollowNode1" presStyleIdx="2" presStyleCnt="3" custScaleX="110268">
        <dgm:presLayoutVars>
          <dgm:bulletEnabled val="1"/>
        </dgm:presLayoutVars>
      </dgm:prSet>
      <dgm:spPr/>
      <dgm:t>
        <a:bodyPr/>
        <a:lstStyle/>
        <a:p>
          <a:endParaRPr lang="es-AR"/>
        </a:p>
      </dgm:t>
    </dgm:pt>
  </dgm:ptLst>
  <dgm:cxnLst>
    <dgm:cxn modelId="{CC5E7C24-564D-49CA-A729-F1D082A51E5E}" type="presOf" srcId="{5A599AEC-5F94-4771-A41D-811FC0499AF5}" destId="{405C9AB6-72D1-48AA-BEBE-0A21D43F43DF}" srcOrd="0" destOrd="0" presId="urn:microsoft.com/office/officeart/2005/8/layout/vList5"/>
    <dgm:cxn modelId="{7C682125-083D-4829-9AEE-07209615789F}" type="presOf" srcId="{672B5FD8-ADA0-4783-B8D6-C1665944DE0A}" destId="{4B513580-B272-4393-B0AB-F2C48BD3AFCD}" srcOrd="0" destOrd="1" presId="urn:microsoft.com/office/officeart/2005/8/layout/vList5"/>
    <dgm:cxn modelId="{4D5AB137-FC30-4E8C-80DE-4BE69DF35112}" srcId="{AE22BE75-34F4-414C-8F21-33A4B67DF23D}" destId="{672B5FD8-ADA0-4783-B8D6-C1665944DE0A}" srcOrd="1" destOrd="0" parTransId="{5361980D-DCCA-4E00-920B-C105DAC4DCA5}" sibTransId="{0E052AC4-3768-4ECB-90DA-7C735F3FA869}"/>
    <dgm:cxn modelId="{E6C1FC81-E3C9-46B7-9ABB-51BF68309784}" type="presOf" srcId="{99F1A257-DB39-4785-AE21-B0E48E8A52EA}" destId="{4B513580-B272-4393-B0AB-F2C48BD3AFCD}" srcOrd="0" destOrd="0" presId="urn:microsoft.com/office/officeart/2005/8/layout/vList5"/>
    <dgm:cxn modelId="{2A171994-511A-4AEA-887A-E4F6212F000F}" srcId="{AE22BE75-34F4-414C-8F21-33A4B67DF23D}" destId="{99F1A257-DB39-4785-AE21-B0E48E8A52EA}" srcOrd="0" destOrd="0" parTransId="{C390F488-BE36-4CB4-BB04-4BE389C21941}" sibTransId="{788A3506-E402-44F8-9DF1-A361A47CD8C0}"/>
    <dgm:cxn modelId="{2BCE4D5C-4FEC-4920-9A96-8F1D0410CF67}" type="presOf" srcId="{4753E502-41AD-44AF-BAEC-291A7894E044}" destId="{E0779AE4-31FA-401D-B9D8-348BFF72FD40}" srcOrd="0" destOrd="0" presId="urn:microsoft.com/office/officeart/2005/8/layout/vList5"/>
    <dgm:cxn modelId="{E4BB3EFA-5BA9-4459-8F51-ACF05D1F52F7}" type="presOf" srcId="{AE22BE75-34F4-414C-8F21-33A4B67DF23D}" destId="{549794BC-5EC7-40C2-A166-1C8653DBF38B}" srcOrd="0" destOrd="0" presId="urn:microsoft.com/office/officeart/2005/8/layout/vList5"/>
    <dgm:cxn modelId="{B8491E31-24BC-4CD3-8537-755BED1FDF61}" type="presOf" srcId="{14980BB9-6B6F-421F-A645-30F9D2E56FAC}" destId="{2EBCB926-9AA6-4121-B758-9A7064D09A04}" srcOrd="0" destOrd="0" presId="urn:microsoft.com/office/officeart/2005/8/layout/vList5"/>
    <dgm:cxn modelId="{E750A5CC-7B70-456D-BBDE-8AD80EE96BF5}" type="presOf" srcId="{C0F5469B-A4D3-49D1-945E-AEF1AAFE5CC0}" destId="{77BB1235-E54A-400B-A321-83EBBF4FD642}" srcOrd="0" destOrd="0" presId="urn:microsoft.com/office/officeart/2005/8/layout/vList5"/>
    <dgm:cxn modelId="{2A2009A1-3EBE-4951-8D72-31B37012F876}" srcId="{5A599AEC-5F94-4771-A41D-811FC0499AF5}" destId="{AE22BE75-34F4-414C-8F21-33A4B67DF23D}" srcOrd="0" destOrd="0" parTransId="{BA2C35E4-6BD1-4DE4-8BD5-F2C07C13CD51}" sibTransId="{57D661E0-F147-41C6-B0EA-BF50AB122C4E}"/>
    <dgm:cxn modelId="{85D669D4-9352-47F8-9D42-D3063DAC80FF}" srcId="{D79D6A03-835F-4034-B307-FE65C66541D3}" destId="{C0F5469B-A4D3-49D1-945E-AEF1AAFE5CC0}" srcOrd="0" destOrd="0" parTransId="{ACCFFAFA-6FF7-459F-945D-417FC5204937}" sibTransId="{91EB7A21-867F-420E-BA75-79FAE6334477}"/>
    <dgm:cxn modelId="{BAEF749F-B656-4815-B3BA-A80E038CEEDB}" type="presOf" srcId="{D79D6A03-835F-4034-B307-FE65C66541D3}" destId="{E9764D46-DE02-488F-9B29-550826CD9769}" srcOrd="0" destOrd="0" presId="urn:microsoft.com/office/officeart/2005/8/layout/vList5"/>
    <dgm:cxn modelId="{E2B7799D-D4CB-4C91-A059-2206A3628ABE}" srcId="{5A599AEC-5F94-4771-A41D-811FC0499AF5}" destId="{D79D6A03-835F-4034-B307-FE65C66541D3}" srcOrd="1" destOrd="0" parTransId="{4490F379-AEE5-493B-B549-57D907B1423C}" sibTransId="{A4BAEF5F-303B-4863-8FF6-AD7167A89208}"/>
    <dgm:cxn modelId="{A0A32BDD-06BE-44B9-84F4-0C705505D367}" srcId="{14980BB9-6B6F-421F-A645-30F9D2E56FAC}" destId="{4753E502-41AD-44AF-BAEC-291A7894E044}" srcOrd="0" destOrd="0" parTransId="{0D2421CD-CEBA-4CF8-A79E-D402313CF513}" sibTransId="{30476263-CB0B-4771-97A4-1E1E60DCEE6F}"/>
    <dgm:cxn modelId="{0C5A5BE3-7B7C-453B-8AED-CD884B7060C9}" srcId="{5A599AEC-5F94-4771-A41D-811FC0499AF5}" destId="{14980BB9-6B6F-421F-A645-30F9D2E56FAC}" srcOrd="2" destOrd="0" parTransId="{2C0048F5-4929-410A-8BD1-4ACFB374783E}" sibTransId="{EC6A8A3A-5A9C-47CE-A4CF-DADF3224E83D}"/>
    <dgm:cxn modelId="{3D685D96-184D-44D8-8AD3-BA56E3682B96}" type="presParOf" srcId="{405C9AB6-72D1-48AA-BEBE-0A21D43F43DF}" destId="{FB62BEDA-7262-430A-A567-F3E3B6FD5B70}" srcOrd="0" destOrd="0" presId="urn:microsoft.com/office/officeart/2005/8/layout/vList5"/>
    <dgm:cxn modelId="{2F26A6D2-EE82-4441-B7AB-5C4F626A2663}" type="presParOf" srcId="{FB62BEDA-7262-430A-A567-F3E3B6FD5B70}" destId="{549794BC-5EC7-40C2-A166-1C8653DBF38B}" srcOrd="0" destOrd="0" presId="urn:microsoft.com/office/officeart/2005/8/layout/vList5"/>
    <dgm:cxn modelId="{71A63139-F173-452F-9A11-B11080824766}" type="presParOf" srcId="{FB62BEDA-7262-430A-A567-F3E3B6FD5B70}" destId="{4B513580-B272-4393-B0AB-F2C48BD3AFCD}" srcOrd="1" destOrd="0" presId="urn:microsoft.com/office/officeart/2005/8/layout/vList5"/>
    <dgm:cxn modelId="{A4F8744E-1052-491C-8825-46FF903C6306}" type="presParOf" srcId="{405C9AB6-72D1-48AA-BEBE-0A21D43F43DF}" destId="{B30E3033-0171-4F28-8435-FBF009B8BD7A}" srcOrd="1" destOrd="0" presId="urn:microsoft.com/office/officeart/2005/8/layout/vList5"/>
    <dgm:cxn modelId="{3AA30132-A03F-4D7D-B85B-F2D2334FFA51}" type="presParOf" srcId="{405C9AB6-72D1-48AA-BEBE-0A21D43F43DF}" destId="{4313BEF2-8DF6-477A-9C37-BAA2F7B2B7A3}" srcOrd="2" destOrd="0" presId="urn:microsoft.com/office/officeart/2005/8/layout/vList5"/>
    <dgm:cxn modelId="{88A1EF32-6CCC-409C-BAF5-9814DCC45DD9}" type="presParOf" srcId="{4313BEF2-8DF6-477A-9C37-BAA2F7B2B7A3}" destId="{E9764D46-DE02-488F-9B29-550826CD9769}" srcOrd="0" destOrd="0" presId="urn:microsoft.com/office/officeart/2005/8/layout/vList5"/>
    <dgm:cxn modelId="{82990C04-B01E-4D64-B3A1-CFF2400909C7}" type="presParOf" srcId="{4313BEF2-8DF6-477A-9C37-BAA2F7B2B7A3}" destId="{77BB1235-E54A-400B-A321-83EBBF4FD642}" srcOrd="1" destOrd="0" presId="urn:microsoft.com/office/officeart/2005/8/layout/vList5"/>
    <dgm:cxn modelId="{275CCBA0-7D38-4649-9B50-CEFB3A04E33E}" type="presParOf" srcId="{405C9AB6-72D1-48AA-BEBE-0A21D43F43DF}" destId="{A4167C9B-15F2-4253-98BD-8D23C004054C}" srcOrd="3" destOrd="0" presId="urn:microsoft.com/office/officeart/2005/8/layout/vList5"/>
    <dgm:cxn modelId="{3FFBB6CD-29D3-4186-866C-5BD17148E3D8}" type="presParOf" srcId="{405C9AB6-72D1-48AA-BEBE-0A21D43F43DF}" destId="{ECC4869E-2B0A-4B4B-9AB4-6B6F26F4B979}" srcOrd="4" destOrd="0" presId="urn:microsoft.com/office/officeart/2005/8/layout/vList5"/>
    <dgm:cxn modelId="{FAC95D98-B8CC-4FA3-86AB-98D081F7C2EC}" type="presParOf" srcId="{ECC4869E-2B0A-4B4B-9AB4-6B6F26F4B979}" destId="{2EBCB926-9AA6-4121-B758-9A7064D09A04}" srcOrd="0" destOrd="0" presId="urn:microsoft.com/office/officeart/2005/8/layout/vList5"/>
    <dgm:cxn modelId="{9FFC414C-E1ED-4245-B346-836BBBD8393F}" type="presParOf" srcId="{ECC4869E-2B0A-4B4B-9AB4-6B6F26F4B979}" destId="{E0779AE4-31FA-401D-B9D8-348BFF72FD40}"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513580-B272-4393-B0AB-F2C48BD3AFCD}">
      <dsp:nvSpPr>
        <dsp:cNvPr id="0" name=""/>
        <dsp:cNvSpPr/>
      </dsp:nvSpPr>
      <dsp:spPr>
        <a:xfrm rot="5400000">
          <a:off x="4406589" y="-2146332"/>
          <a:ext cx="1095309" cy="566595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Disponen de espacio suficiente para montar </a:t>
          </a:r>
          <a:r>
            <a:rPr lang="es-EC" sz="1400" kern="1200" dirty="0" smtClean="0"/>
            <a:t>infraestructura tanto en el interior, como exterior de cada Sub Centros de Salud  </a:t>
          </a:r>
          <a:r>
            <a:rPr lang="es-EC" sz="1400" kern="1200" dirty="0" smtClean="0"/>
            <a:t>y cuartos de telecomunicaciones para su funcionamiento de la red.</a:t>
          </a:r>
          <a:endParaRPr lang="es-AR" sz="1400" kern="1200" dirty="0"/>
        </a:p>
        <a:p>
          <a:pPr marL="114300" lvl="1" indent="-114300" algn="l" defTabSz="622300">
            <a:lnSpc>
              <a:spcPct val="90000"/>
            </a:lnSpc>
            <a:spcBef>
              <a:spcPct val="0"/>
            </a:spcBef>
            <a:spcAft>
              <a:spcPct val="15000"/>
            </a:spcAft>
            <a:buChar char="••"/>
          </a:pPr>
          <a:endParaRPr lang="es-AR" sz="1400" kern="1200" dirty="0" smtClean="0"/>
        </a:p>
      </dsp:txBody>
      <dsp:txXfrm rot="5400000">
        <a:off x="4406589" y="-2146332"/>
        <a:ext cx="1095309" cy="5665950"/>
      </dsp:txXfrm>
    </dsp:sp>
    <dsp:sp modelId="{549794BC-5EC7-40C2-A166-1C8653DBF38B}">
      <dsp:nvSpPr>
        <dsp:cNvPr id="0" name=""/>
        <dsp:cNvSpPr/>
      </dsp:nvSpPr>
      <dsp:spPr>
        <a:xfrm>
          <a:off x="255151" y="2074"/>
          <a:ext cx="1866116" cy="136913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EC" sz="6500" kern="1200" dirty="0" smtClean="0"/>
            <a:t>1</a:t>
          </a:r>
          <a:endParaRPr lang="es-AR" sz="6500" kern="1200" dirty="0"/>
        </a:p>
      </dsp:txBody>
      <dsp:txXfrm>
        <a:off x="255151" y="2074"/>
        <a:ext cx="1866116" cy="1369136"/>
      </dsp:txXfrm>
    </dsp:sp>
    <dsp:sp modelId="{77BB1235-E54A-400B-A321-83EBBF4FD642}">
      <dsp:nvSpPr>
        <dsp:cNvPr id="0" name=""/>
        <dsp:cNvSpPr/>
      </dsp:nvSpPr>
      <dsp:spPr>
        <a:xfrm rot="5400000">
          <a:off x="4390154" y="-692304"/>
          <a:ext cx="1095309" cy="563308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El Centro de Salud de CONOCOTO, es la cabecera de todos los Sub Centros de Salud del Área No. 24, dispone de gran espacio físico para ser el nodo principal de la red de datos de telecomunicaciones.</a:t>
          </a:r>
          <a:endParaRPr lang="es-AR" sz="1400" kern="1200" dirty="0"/>
        </a:p>
      </dsp:txBody>
      <dsp:txXfrm rot="5400000">
        <a:off x="4390154" y="-692304"/>
        <a:ext cx="1095309" cy="5633080"/>
      </dsp:txXfrm>
    </dsp:sp>
    <dsp:sp modelId="{E9764D46-DE02-488F-9B29-550826CD9769}">
      <dsp:nvSpPr>
        <dsp:cNvPr id="0" name=""/>
        <dsp:cNvSpPr/>
      </dsp:nvSpPr>
      <dsp:spPr>
        <a:xfrm>
          <a:off x="255151" y="1439667"/>
          <a:ext cx="1866116" cy="136913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EC" sz="6500" kern="1200" dirty="0" smtClean="0"/>
            <a:t>2</a:t>
          </a:r>
          <a:endParaRPr lang="es-AR" sz="6500" kern="1200" dirty="0"/>
        </a:p>
      </dsp:txBody>
      <dsp:txXfrm>
        <a:off x="255151" y="1439667"/>
        <a:ext cx="1866116" cy="1369136"/>
      </dsp:txXfrm>
    </dsp:sp>
    <dsp:sp modelId="{E0779AE4-31FA-401D-B9D8-348BFF72FD40}">
      <dsp:nvSpPr>
        <dsp:cNvPr id="0" name=""/>
        <dsp:cNvSpPr/>
      </dsp:nvSpPr>
      <dsp:spPr>
        <a:xfrm rot="5400000">
          <a:off x="4423023" y="712419"/>
          <a:ext cx="1095309" cy="569881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El Centro de Salud de “Conocoto” administrará y gestionará la red en un cuarto de telecomunicaciones implementado a futuro.</a:t>
          </a:r>
          <a:endParaRPr lang="es-AR" sz="1400" kern="1200" dirty="0"/>
        </a:p>
      </dsp:txBody>
      <dsp:txXfrm rot="5400000">
        <a:off x="4423023" y="712419"/>
        <a:ext cx="1095309" cy="5698819"/>
      </dsp:txXfrm>
    </dsp:sp>
    <dsp:sp modelId="{2EBCB926-9AA6-4121-B758-9A7064D09A04}">
      <dsp:nvSpPr>
        <dsp:cNvPr id="0" name=""/>
        <dsp:cNvSpPr/>
      </dsp:nvSpPr>
      <dsp:spPr>
        <a:xfrm>
          <a:off x="255151" y="2877261"/>
          <a:ext cx="1866116" cy="136913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EC" sz="6500" kern="1200" dirty="0" smtClean="0"/>
            <a:t>3</a:t>
          </a:r>
          <a:endParaRPr lang="es-AR" sz="6500" kern="1200" dirty="0"/>
        </a:p>
      </dsp:txBody>
      <dsp:txXfrm>
        <a:off x="255151" y="2877261"/>
        <a:ext cx="1866116" cy="136913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68602D-7E62-4506-96F1-434D3F2BA954}" type="datetimeFigureOut">
              <a:rPr lang="es-AR" smtClean="0"/>
              <a:pPr/>
              <a:t>11/12/2012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D0EF58-433B-4BE3-9616-B74B4BB7219D}"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AD0EF58-433B-4BE3-9616-B74B4BB7219D}" type="slidenum">
              <a:rPr lang="es-AR" smtClean="0"/>
              <a:pPr/>
              <a:t>11</a:t>
            </a:fld>
            <a:endParaRPr lang="es-A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AD0EF58-433B-4BE3-9616-B74B4BB7219D}" type="slidenum">
              <a:rPr lang="es-AR" smtClean="0"/>
              <a:pPr/>
              <a:t>40</a:t>
            </a:fld>
            <a:endParaRPr lang="es-A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5BC37C04-4EC8-4D1F-BB58-1C12C6995E41}" type="datetimeFigureOut">
              <a:rPr lang="es-AR" smtClean="0"/>
              <a:pPr/>
              <a:t>11/12/2012</a:t>
            </a:fld>
            <a:endParaRPr lang="es-AR"/>
          </a:p>
        </p:txBody>
      </p:sp>
      <p:sp>
        <p:nvSpPr>
          <p:cNvPr id="17" name="16 Marcador de pie de página"/>
          <p:cNvSpPr>
            <a:spLocks noGrp="1"/>
          </p:cNvSpPr>
          <p:nvPr>
            <p:ph type="ftr" sz="quarter" idx="11"/>
          </p:nvPr>
        </p:nvSpPr>
        <p:spPr>
          <a:xfrm>
            <a:off x="5410200" y="4205288"/>
            <a:ext cx="1295400" cy="457200"/>
          </a:xfrm>
        </p:spPr>
        <p:txBody>
          <a:bodyPr/>
          <a:lstStyle/>
          <a:p>
            <a:endParaRPr lang="es-AR"/>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6105AD2-ED85-4635-A8A2-E2987D60C6EA}"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BC37C04-4EC8-4D1F-BB58-1C12C6995E41}" type="datetimeFigureOut">
              <a:rPr lang="es-AR" smtClean="0"/>
              <a:pPr/>
              <a:t>11/12/2012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6105AD2-ED85-4635-A8A2-E2987D60C6EA}"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BC37C04-4EC8-4D1F-BB58-1C12C6995E41}" type="datetimeFigureOut">
              <a:rPr lang="es-AR" smtClean="0"/>
              <a:pPr/>
              <a:t>11/12/2012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6105AD2-ED85-4635-A8A2-E2987D60C6EA}"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BC37C04-4EC8-4D1F-BB58-1C12C6995E41}" type="datetimeFigureOut">
              <a:rPr lang="es-AR" smtClean="0"/>
              <a:pPr/>
              <a:t>11/12/2012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6105AD2-ED85-4635-A8A2-E2987D60C6EA}"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BC37C04-4EC8-4D1F-BB58-1C12C6995E41}" type="datetimeFigureOut">
              <a:rPr lang="es-AR" smtClean="0"/>
              <a:pPr/>
              <a:t>11/12/2012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6105AD2-ED85-4635-A8A2-E2987D60C6EA}"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BC37C04-4EC8-4D1F-BB58-1C12C6995E41}" type="datetimeFigureOut">
              <a:rPr lang="es-AR" smtClean="0"/>
              <a:pPr/>
              <a:t>11/12/2012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6105AD2-ED85-4635-A8A2-E2987D60C6EA}"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5BC37C04-4EC8-4D1F-BB58-1C12C6995E41}" type="datetimeFigureOut">
              <a:rPr lang="es-AR" smtClean="0"/>
              <a:pPr/>
              <a:t>11/12/2012</a:t>
            </a:fld>
            <a:endParaRPr lang="es-AR"/>
          </a:p>
        </p:txBody>
      </p:sp>
      <p:sp>
        <p:nvSpPr>
          <p:cNvPr id="27" name="26 Marcador de número de diapositiva"/>
          <p:cNvSpPr>
            <a:spLocks noGrp="1"/>
          </p:cNvSpPr>
          <p:nvPr>
            <p:ph type="sldNum" sz="quarter" idx="11"/>
          </p:nvPr>
        </p:nvSpPr>
        <p:spPr/>
        <p:txBody>
          <a:bodyPr rtlCol="0"/>
          <a:lstStyle/>
          <a:p>
            <a:fld id="{86105AD2-ED85-4635-A8A2-E2987D60C6EA}" type="slidenum">
              <a:rPr lang="es-AR" smtClean="0"/>
              <a:pPr/>
              <a:t>‹Nº›</a:t>
            </a:fld>
            <a:endParaRPr lang="es-AR"/>
          </a:p>
        </p:txBody>
      </p:sp>
      <p:sp>
        <p:nvSpPr>
          <p:cNvPr id="28" name="27 Marcador de pie de página"/>
          <p:cNvSpPr>
            <a:spLocks noGrp="1"/>
          </p:cNvSpPr>
          <p:nvPr>
            <p:ph type="ftr" sz="quarter" idx="12"/>
          </p:nvPr>
        </p:nvSpPr>
        <p:spPr/>
        <p:txBody>
          <a:bodyPr rtlCol="0"/>
          <a:lstStyle/>
          <a:p>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5BC37C04-4EC8-4D1F-BB58-1C12C6995E41}" type="datetimeFigureOut">
              <a:rPr lang="es-AR" smtClean="0"/>
              <a:pPr/>
              <a:t>11/12/2012</a:t>
            </a:fld>
            <a:endParaRPr lang="es-AR"/>
          </a:p>
        </p:txBody>
      </p:sp>
      <p:sp>
        <p:nvSpPr>
          <p:cNvPr id="4" name="3 Marcador de pie de página"/>
          <p:cNvSpPr>
            <a:spLocks noGrp="1"/>
          </p:cNvSpPr>
          <p:nvPr>
            <p:ph type="ftr" sz="quarter" idx="11"/>
          </p:nvPr>
        </p:nvSpPr>
        <p:spPr>
          <a:xfrm>
            <a:off x="5257800" y="612648"/>
            <a:ext cx="1325880" cy="457200"/>
          </a:xfrm>
        </p:spPr>
        <p:txBody>
          <a:bodyPr/>
          <a:lstStyle/>
          <a:p>
            <a:endParaRPr lang="es-AR"/>
          </a:p>
        </p:txBody>
      </p:sp>
      <p:sp>
        <p:nvSpPr>
          <p:cNvPr id="5" name="4 Marcador de número de diapositiva"/>
          <p:cNvSpPr>
            <a:spLocks noGrp="1"/>
          </p:cNvSpPr>
          <p:nvPr>
            <p:ph type="sldNum" sz="quarter" idx="12"/>
          </p:nvPr>
        </p:nvSpPr>
        <p:spPr>
          <a:xfrm>
            <a:off x="8174736" y="2272"/>
            <a:ext cx="762000" cy="365760"/>
          </a:xfrm>
        </p:spPr>
        <p:txBody>
          <a:bodyPr/>
          <a:lstStyle/>
          <a:p>
            <a:fld id="{86105AD2-ED85-4635-A8A2-E2987D60C6EA}"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BC37C04-4EC8-4D1F-BB58-1C12C6995E41}" type="datetimeFigureOut">
              <a:rPr lang="es-AR" smtClean="0"/>
              <a:pPr/>
              <a:t>11/12/2012</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86105AD2-ED85-4635-A8A2-E2987D60C6EA}"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BC37C04-4EC8-4D1F-BB58-1C12C6995E41}" type="datetimeFigureOut">
              <a:rPr lang="es-AR" smtClean="0"/>
              <a:pPr/>
              <a:t>11/12/2012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6105AD2-ED85-4635-A8A2-E2987D60C6EA}"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BC37C04-4EC8-4D1F-BB58-1C12C6995E41}" type="datetimeFigureOut">
              <a:rPr lang="es-AR" smtClean="0"/>
              <a:pPr/>
              <a:t>11/12/2012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6105AD2-ED85-4635-A8A2-E2987D60C6EA}"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C37C04-4EC8-4D1F-BB58-1C12C6995E41}" type="datetimeFigureOut">
              <a:rPr lang="es-AR" smtClean="0"/>
              <a:pPr/>
              <a:t>11/12/2012</a:t>
            </a:fld>
            <a:endParaRPr lang="es-AR"/>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AR"/>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6105AD2-ED85-4635-A8A2-E2987D60C6EA}"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smtClean="0"/>
              <a:t>PROYECTO DE GRADO</a:t>
            </a:r>
            <a:endParaRPr lang="es-AR" dirty="0"/>
          </a:p>
        </p:txBody>
      </p:sp>
      <p:sp>
        <p:nvSpPr>
          <p:cNvPr id="3" name="2 Subtítulo"/>
          <p:cNvSpPr>
            <a:spLocks noGrp="1"/>
          </p:cNvSpPr>
          <p:nvPr>
            <p:ph type="subTitle" idx="1"/>
          </p:nvPr>
        </p:nvSpPr>
        <p:spPr>
          <a:xfrm>
            <a:off x="179512" y="3899938"/>
            <a:ext cx="5230688" cy="1752600"/>
          </a:xfrm>
        </p:spPr>
        <p:txBody>
          <a:bodyPr>
            <a:normAutofit fontScale="77500" lnSpcReduction="20000"/>
          </a:bodyPr>
          <a:lstStyle/>
          <a:p>
            <a:r>
              <a:rPr lang="es-EC" b="1" cap="all" dirty="0" smtClean="0"/>
              <a:t>Diseño de UNA SOLUCIÓN INTEGRAL DE TELECOMUNICACIONES PARA los centros de salud pertenecienteS al área #24 en el sector del Valle de los Chillos</a:t>
            </a:r>
            <a:endParaRPr lang="es-AR" dirty="0"/>
          </a:p>
        </p:txBody>
      </p:sp>
      <p:sp>
        <p:nvSpPr>
          <p:cNvPr id="4" name="3 CuadroTexto"/>
          <p:cNvSpPr txBox="1"/>
          <p:nvPr/>
        </p:nvSpPr>
        <p:spPr>
          <a:xfrm>
            <a:off x="611560" y="6156012"/>
            <a:ext cx="3960440" cy="369332"/>
          </a:xfrm>
          <a:prstGeom prst="rect">
            <a:avLst/>
          </a:prstGeom>
          <a:noFill/>
        </p:spPr>
        <p:txBody>
          <a:bodyPr wrap="square" rtlCol="0">
            <a:spAutoFit/>
          </a:bodyPr>
          <a:lstStyle/>
          <a:p>
            <a:r>
              <a:rPr lang="es-EC" b="1" dirty="0" smtClean="0">
                <a:solidFill>
                  <a:schemeClr val="accent1"/>
                </a:solidFill>
              </a:rPr>
              <a:t>Autor: Andrés Villamar C.</a:t>
            </a:r>
            <a:endParaRPr lang="es-AR" b="1" dirty="0">
              <a:solidFill>
                <a:schemeClr val="accent1"/>
              </a:solidFill>
            </a:endParaRPr>
          </a:p>
        </p:txBody>
      </p:sp>
      <p:pic>
        <p:nvPicPr>
          <p:cNvPr id="5"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1066800"/>
          </a:xfrm>
        </p:spPr>
        <p:txBody>
          <a:bodyPr>
            <a:normAutofit/>
          </a:bodyPr>
          <a:lstStyle/>
          <a:p>
            <a:r>
              <a:rPr lang="es-AR" cap="all" dirty="0" smtClean="0"/>
              <a:t>I</a:t>
            </a:r>
            <a:r>
              <a:rPr lang="es-AR" dirty="0" smtClean="0"/>
              <a:t>nfraestructura  disponible</a:t>
            </a:r>
            <a:endParaRPr lang="es-AR" dirty="0"/>
          </a:p>
        </p:txBody>
      </p:sp>
      <p:graphicFrame>
        <p:nvGraphicFramePr>
          <p:cNvPr id="5" name="4 Marcador de contenido"/>
          <p:cNvGraphicFramePr>
            <a:graphicFrameLocks noGrp="1"/>
          </p:cNvGraphicFramePr>
          <p:nvPr>
            <p:ph idx="1"/>
          </p:nvPr>
        </p:nvGraphicFramePr>
        <p:xfrm>
          <a:off x="457200" y="1772816"/>
          <a:ext cx="807524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webltga.espe.edu.ec/site/images/stories/escudo.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66800"/>
          </a:xfrm>
        </p:spPr>
        <p:txBody>
          <a:bodyPr/>
          <a:lstStyle/>
          <a:p>
            <a:r>
              <a:rPr lang="es-EC" cap="all" dirty="0" smtClean="0"/>
              <a:t>T</a:t>
            </a:r>
            <a:r>
              <a:rPr lang="es-EC" dirty="0" smtClean="0"/>
              <a:t>ecnologías</a:t>
            </a:r>
            <a:endParaRPr lang="es-AR" dirty="0"/>
          </a:p>
        </p:txBody>
      </p:sp>
      <p:sp>
        <p:nvSpPr>
          <p:cNvPr id="3" name="2 Marcador de contenido"/>
          <p:cNvSpPr>
            <a:spLocks noGrp="1"/>
          </p:cNvSpPr>
          <p:nvPr>
            <p:ph idx="1"/>
          </p:nvPr>
        </p:nvSpPr>
        <p:spPr>
          <a:xfrm>
            <a:off x="107504" y="1268760"/>
            <a:ext cx="8229600" cy="5256584"/>
          </a:xfrm>
        </p:spPr>
        <p:txBody>
          <a:bodyPr>
            <a:normAutofit/>
          </a:bodyPr>
          <a:lstStyle/>
          <a:p>
            <a:r>
              <a:rPr lang="es-EC" sz="2100" dirty="0" smtClean="0"/>
              <a:t>Las tecnologías a ser utilizadas en el diseño de la red para los Centros y Sub Centros de Salud del Área No. 24 en el Valle de los Chillos pueden ser:</a:t>
            </a:r>
          </a:p>
          <a:p>
            <a:pPr>
              <a:buNone/>
            </a:pPr>
            <a:r>
              <a:rPr lang="es-EC" sz="2100" dirty="0" smtClean="0"/>
              <a:t> </a:t>
            </a:r>
          </a:p>
          <a:p>
            <a:endParaRPr lang="es-EC" sz="2100" dirty="0" smtClean="0"/>
          </a:p>
          <a:p>
            <a:endParaRPr lang="es-EC" sz="2100" dirty="0" smtClean="0"/>
          </a:p>
          <a:p>
            <a:pPr>
              <a:buNone/>
            </a:pPr>
            <a:endParaRPr lang="es-EC" sz="2100" dirty="0" smtClean="0"/>
          </a:p>
          <a:p>
            <a:pPr>
              <a:buNone/>
            </a:pPr>
            <a:endParaRPr lang="es-EC" sz="2100" dirty="0" smtClean="0"/>
          </a:p>
          <a:p>
            <a:endParaRPr lang="es-EC" sz="2100" dirty="0" smtClean="0"/>
          </a:p>
          <a:p>
            <a:r>
              <a:rPr lang="es-EC" sz="2100" dirty="0" smtClean="0"/>
              <a:t>Se utilizará </a:t>
            </a:r>
            <a:r>
              <a:rPr lang="es-EC" sz="2100" dirty="0" smtClean="0"/>
              <a:t>Wi-Fi modificado para largas distancias trabajando </a:t>
            </a:r>
            <a:r>
              <a:rPr lang="es-EC" sz="2100" dirty="0" smtClean="0"/>
              <a:t>en la banda ISM de 2.4 GHz., ya que cumple con las prestaciones del diseño de la red de datos, ya que el radioenlace máximo es de 15 Km de distancia entre Centro y Sub Centro de Salud, por lo tanto la tecnología Wi-Fi está acorde al desarrollo del presente proyecto.</a:t>
            </a:r>
            <a:endParaRPr lang="es-AR" sz="2100" dirty="0" smtClean="0"/>
          </a:p>
          <a:p>
            <a:pPr>
              <a:buNone/>
            </a:pPr>
            <a:endParaRPr lang="es-AR" dirty="0"/>
          </a:p>
        </p:txBody>
      </p:sp>
      <p:pic>
        <p:nvPicPr>
          <p:cNvPr id="4" name="Picture 2" descr="http://webltga.espe.edu.ec/site/images/stories/escudo.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
        <p:nvSpPr>
          <p:cNvPr id="21506" name="AutoShape 2" descr="data:image/jpeg;base64,/9j/4AAQSkZJRgABAQAAAQABAAD/2wCEAAkGBhQSEBUUEBQUFRQUFxYVFRQUEBQUFRAVFBYVFBQUFRQXHCYeFxkjGRUVHy8gIycpLCwsFR4xNTAqNSYrLCkBCQoKDAwOFA0NDykYFBgpKSkpKSkpKSkpKSkpKSkpKSkpKSkpKSkpKSkpKSkpKSkpKSkpKSkpKSkpKSkpKSkpKf/AABEIALsBDgMBIgACEQEDEQH/xAAcAAEAAgIDAQAAAAAAAAAAAAAABwgBBgIEBQP/xABQEAABAwIBBQcPCQcDBAMBAAABAAIDBBEFBgcSITETQVFhcYGRFBciMkJSVHJzkpOhsbLRIzQ1U2KCwdLwCBUzQ2OU4RYldESis+KDwvEk/8QAFgEBAQEAAAAAAAAAAAAAAAAAAAEC/8QAFxEBAQEBAAAAAAAAAAAAAAAAABEBIf/aAAwDAQACEQMRAD8AnFERAREQEREBERAREQEWLrUcr85lJQdi526zb0Mdi4eOdjOfWg24uXlYtlVS0vzmeKM8DnjS80a/UoEyjztV1WSGv6njPcQmzrfak2nmstMcbm51k7SdZPHcosT7iefShjuIWzTkb7WaDT953wWuVf7QT7/JUjQP6kxPuhRIiESW/P1Wb0NOPSH8VmLP5WDtoKc8hkCjNEIl+i/aDP8AOo+eOYexwWzYXntw+WwkdJAf6kRsPvNuq9IUItrhePQVLdKnmjlH2Hgkco2hd/SVPqaofG4Pjc5jxscxxa4c41qQMm89dXT2bUgVMY1XdZsoHE/Y7n6UIsEi13JXLqlr23p5OzAu6J/YyM5WnaOMXC2EFEZREQEREBERAREQEREBERAREQEREBERBhfCsrmRMc+VzWMaLuc4gNA4blfLFsXiponyzuDI2C7nH1ADfJ3gq45e5wJcSlI1sp2n5OK+22x8nC7i2BBsmXWeSScuhw8mKHWDNskl8TvG8e08SjK++dZOsk6yTwk76wERRERFEREBERAREQEsiIPpTVL43tfE5zHtN2va4tLTyj2KYsgs9IcWwYkQ1xs1tRqDXHeEo7k/aGpQyhRIuDHIHAEEEHWCDcEcN99fQKvebTOa+ie2CqcXUrjYE3JpibAEf0+Eb28rAQzBzQ5pBaQCCDcEHWCDvhEfRERAREQEREBERARFhBlYuuli2LRU0Tpp3tjjYLlzj6hwniUJZY56p5y6OhvBFs3X+c8cI+rB6UE2YljsFOL1E0cY+28N9RWrVeeXDWbJ3SeThkcOmwBVdJpXPOk9xc47XOcXEnldcriEWLBDPnh39f0B+Kz18sO/r+gPxVfEQjcc5GX7sSm0Y9JtNGfk2HUXu35Hjh4BvLTrIiAiIiiIiAiIgIiICIiAi7GH4XLO7QgjkldwRsc63KQNXOtnpc0mJvAPU4b48rGnouUGoJdbt1mcT+qi/uG/BZ6zWJ/VRf3DfgiNIUj5s86gomGnrNN0AF4i0aTojvstvsO9wLz+sxif1UX9w34J1mcT+qi/uG/BBJnXyw7+v6A/FOvlh3DP6ByjPrM4n9VF/cN+CwczWJ/VR/3DfghEvUGdrDZTYVIYTvSsdH6yLetbVS1jJG6Ub2vadha4OHSFWPE83tfTgmWlk0RrLmASgDlYSQvKwnFpqZ+nTyPieO9cW9Ldh5CEFuEUU5EZ4d0LYsQAa42AnaLMcd7dG9yeMalKjHgi41g7DwojkiIgLp4riUcET5ZnaMcY0nOO8Bxb53rLtkqEM+eVpfK2ijPYR2fNbunkXYw8TRrtwkINPy5y4lxKcuddsLD8jFvNHfO3i88O8taWAsgHeBPICfYiiLOieA+afghHCCOUEIMIhWdE8B80/BFYRCDwHnBCxdBlFkNPAegpongPmn4IjCIf1/lbtgGaGuqoxKAyFjhdu6khzhvHQAuAeNBpKLacqc2tZQN3SZrXxXsZIjpBl++B1t5di1ZFERED9WtrJ4AFLOQmZYyATYlpNadbacGziOGV294oX3zLZBNc3q6paDrIpmuAsANTprcJNwOdTIiOph2FRQMDII2RsGxrGho9W1duy4iUcI6VndBwjpRGbLK47oOEdKboOEdKDki47oOEdKwZBwjpCDmsWXEPvsXh5UZbU2HtBqn2Lu0Y0aT324Gje4yg95axlRm8pK4Eyxhku9NGA14PHbU7kK8Chz6UL3hsjZoge7ewFo43aJ1KQqecPaHMIc1wBBabhwOwg74QVyykyLnw6UNl7KNx+TmaOxfxEdy6290Lfc22WJZanmcTGdUbib7mT3N+9PqUkYthcdRE6KZocx4sQR0EcBG0FQXX4U+hqnQSa9HWx2zdGHtSPYeMILABZWtZDY7u9PouN3x2BPfN7k/hzLZUHwrqkRxvkd2rGueeRoJPsVScSxB080kz9bpXuefvG/Raw5lZXOdUmPCKtw1Hci3zyG+wqsNkXGVIOZCvDMSMTrETxOGsA9kyzxt4g5R8vYyOxTqfEKaXeZK3S8Vx0HepyKtR1M3vW+aFHGfXDQcNbI0AGKZh1ADU4OafXZSWFq+c2i3XCasWuRGXjljIf+CMoByCw3d8TpY94yhx3+xju/X5vrVoupm963zQoGzE4dp4hJKdkMJtxOkIb02BU+outby+wds2G1TGtFzE4ts0XDmjSFuhVd2jVv8AtOr8VcOWMOaWnYQQeQ6iqt4dgh/erKUjZV7mfFbIf/qAiLMYVh7WQRN0W9jGxvajeaAV96hjGNc5zWgNBcTojUGi59QXYC1TOlivU+FVLgbOezcm8spDT6i5BX7Dqxk2JRyz20Jalr332Br5NK3JrAVqmkKnvFvLfsCzmYrSsEe5uma0Wbu1PKXNG8NNtiRyoup1yg3M0s+7W3Pcn6els0dE3uqmN/8Azk3luGVeXOI1sZbO18cO1zI4XsYQO/cQSRxE2WnoC72A4Saqqhp27Zntbfbotv2R8255l0St+zJUQfiwcf5UUjxynRYD0EoJ/oqNsUbI2CzGNaxoG8GgAexfcoURFUMppXdXVPZO/jy927vzxrzd2d3zvPd8V6GU3z6q8vL7xXmEosc91d3zvPd8Vjdnd87z3fFbxT5l8QexrmiCzgHD5becARvca59ZDEuCD03/AKoNE3Z3fO893xWd2d3zvPd8VvXWQxLgg9N/6p1kcS4IPTf4Q4ljNOScHpr6+xdtJPduUOZ3jJ+95t1vqbHud9m56Oq3Fe/OpxyCwWSkw6GCfR3SMODtE6Q1ucRY8hXxytyWoa0BtZoB7R2D91EcrAeA3vbiOpEViBVisy5f+6It0vbSk3O/1el2NuLavJos0GFMeHPmdKAe0fUxhp4iG2JHEVJNFGxrGtiDQwABoZbRDRqAbbVZB91H+d7BtKlbUtHZwOFyN+N5AI5jYqQV5WVNIJaKoY7Y6KT1NJHrCCKs3WP7nWRtJ7GT5M8/a+uymoKq2D4mWSRuB1tcw8hDgrTxuuAeHX060Go53Poep8VvvtVarqymdz6HqeRn/kaq1IMof1y7yIjS1uSeKdUUNPN38TCfGtZ3rBXZxyk3Wlmj+sikZ5zCFo2YvFd0w4xE64JXN5Gv7NvtKkYhGUU/s/4fo0tRKRrfKGX4o2i46XKVJZg0XcbDUOcmwWt5vMG6motC1iZqh3TM8D1NC+Gc7Fup6EOBsXT07Rybs0u9QKDbiobjwK2V+zsSDU85jIv5ymNrri61h2Ef722ot/0bo7/a3YH2INoCiT9oDFLQ00APbvdK4cUYs31uKltV1zz4puuKvYDdsDGR24HEabveCGNGh7ZvjN9oVwIe1HIPYqgRDsm+M33grgQ9qOQexF1rmcr6JrPIu/BVgCs/nK+iazyL/wAFWAIYFSPmF+kpP+Offao4KkjMN9JSf8d3vtQT4UQoiKnZTfPqry8vvFeW/YV6mU3z6q8vL7xXmEIq3GDfN4fJx+41dxVrhzt4kxoa2doDQGj5Fh1AWGvmXPrw4n9e30DEIsisXVb+vDif17fQMXs5G50MQqMQpoZpmujklDXAQsBIIO+NiCeFX3Ps0fvRtx/07PeerBDYq/Z9fpRvkGe89DEdGMcA6ArRZt/omk8i38VV/eVoM3H0TSeRb+KGtlXTxf5vL5OT3Su4uni/zeXycnuFEVLppe15W+8Fbuk/ht8VvsCp/D3PK33grgUn8Nnit9gQannc+h6nkZ/5GqtSsvnaZfB6q281p6HtVabICIiNJOzC4noVk0JOqWIOHjRHXz6LvUp2VWcgcU6mxOlkJsN0DHeLIDGfevzK0yJrDGACw1f51n1qJP2gq+0FNCNrpHyHkjbYetwUuhV9z44lumJNjGyGJo291IdM+oNRE4ZOV27UdPKO7ijdzlov6139zF7212tfiWkZmcS3XCYhfXE58R+6bt/7XBb0g4PeACTsAueQa1UrGsQM9TNMf5sj38xcdH/tsrJZxsV6nwypkHbaGg3X3UhDBbzr8yq+0IY5xds3xm+0K4EPajkHsVP4u2b4zfaFcCHtRyD2INczlfRNZ5F/4KsAVn85X0TWeRf+CrAEXAqSMwv0lJ/xz77VG6knMK3/AHGU8EB9b2/BBPZRCiIqdlN8+qvLy+8V5i9LKb59VeXl94rzHbEV2xhMx/kzc0Mhvz2T90T/AFE3oJPyq12C/NofJR+41dyyIqL+6J/qJvQSflWwZAYZM3FaMuhlAEzSSYngAWdrJI1KzdlghAVfs+v0o3yDPeerAqv2fX6Ub5BnvPRcR5vK0Gbj6KpPIt/FVfVoM3H0TSeRb+KGtlXTxf5vL5OT3Cu4uljT7U8xOwRSHoYURUeHueVvvBXApP4bPFb7AqgU7blo4S31uCuBTNsxo4Gj2IPLyww7d6CpiG18TwPGDS5vrAVUWq4rlWDOLk2aLEJYwLRvO6xau4ebkfddcIuNaRERQutrG0axyjWFbPJ7EhUUkEw17pGx3OWjS9d1UxehT5QVMbQyOonYxos1rZnBrRwADYiLaXVVctsR6oxGql2h0rg3xWdg31NXx/1TWeFVPp3/ABXllCJg/Z+xH51Ad7QlaOUFjvY1TIqhUdfJC4uhkfG4ixMby0kbbEje1Lu/6qrPC6n07/iglvP7iejSwQDbLIXkfZiHxcOhQguzW4lLMQZpZJCNQMjy8tB2gE7F1kHKLtm+M32hXAh7Ucg9ip7f9cC9QZU1nhVT6dyCxecr6JrPIP8AwVYF6E+UVU9pbJUTua4Wc10z3NcOAgnYvPCAVMH7P2Gm9VOdnYRA8J1vd+Ch/k171uEnVZWdzdZN9RYfFE7+I75SXV3b9ZHMLDmQ1s5RZWCiKl5TvHV1TrH8eXfHfFeY94ttHSFbOTJakc4udTQEk3JMTSSTtJJC4nJGj8Fg9Cz4IrtYL82h8lH7jV3VxjYALAWA1ADeA2LkiCIiAVXzPq4fvRuv+QzfHfPVg159bgNPM7Smhikda2k+NrjbguUFRy8cI6QrR5tz/tNJ5Fv4rvHJKj8Fp/Qs+C9Gmp2saGsaGtaLBrRYAcQGxB9lqmdDFxT4XUOv2T2bkzjdL2PsJPMtpcoFz15YCoqBSwm8dOSZCDqfNa1vuj1koNKyTw3d66mhHdSx38VpDnHoarYBQbmJyaMlRJWOHYQgxxnhkeOzI5G6vvKcggFaTnTyLNfSXiANRDd8X2x3cd+MbOMBbuuLggp6WkEggggkEEWII1EEbxHAsKd85OaYVZdU0Wiyotd8ZsG1Ft+/cv49hUG1lI+KR0crHMe3U5j2lpbzHeRXyRERRERASyIgIiICIiAiL28lcJpppb1tSynhaRpA6Rkl+yywIA4Sg2vM9kMamcVUzfkIHdgCNU0o2at9rdp4TbgU/BaVh2cLCIImRQ1MTI2DRa0NfYAfdXa66uGeFx9D/wAqI2xFqfXVwzwuPof+VOurhnhcfQ/8qI2xFqfXVwzwuPof+VOurhnhcfQ/8qDbEWp9dXDPC4+h/wCVOurhnhcfQ/8AKg2xFqfXVwzwyPof+VOurhnhkfQ/8qDbEWp9dXDPDI+h/wCVHZ1cM8Lj81/5UG1oVHuJ58MPjB3IyzHeDIy0H7z7KPcqc8lXVAsgApojqOi68rhwF/c/dQbznMzpMpWup6RwfUuFnOBBbTg7bnffwDeuoVwLBJayoZBAC58h1k7Gju5HngG3j519Mn8nJ66bcqZhe4m7nHtIwdrpH73tKsPkJkDFhsVm9nM8fKSka3b+i0dywX1BB6+TWAx0dNHTxDsYxa++9x1ueeMm5XqLAWUBERBgheFlNkXS17NGpjBcB2Mg7GRnI8a+Y6l7yIINxvMLOy5pJmSt3myjc3+eLtK1KszZ4lHtpJHcbCx49TvwVnrJZFqq3+hq/wADqPRf5Wf9DV/gdR6L/KtQiFVJxPAqinA6pgliDtTTIzRDiNoB4V0QVbHKHJ6Ktp3wVDdJjhzsO85p3nBVvyzyInw2XRlGnE4ncpgOxeN5p71/FvoNeRERRERAWLLKICfraiIH62p+tqJZA/W1P1tWbJZBj9bU/W1Zsmigx+tq9KgyZq52CSCnmkYbgPYy7SRtsVsebzNvJiEgklBZStPZP2GYjayPi4Xb28rEUVEyKNscTQ1jAGta0WDQNgCMqu/6Hr/A6j0f+UGQ2IeB1Hov8q1KIK00OafEpT820BwyyMaOW1yfUt3wDMK0EOrp9O2vc4QWtPEXnWeYBS/ZLItdLCcFhpoxHTxtjYO5aLX4ydpPGV3QFlEQRLrF0GUREBERAREQEREGCuniuExVETop2CSN4sWuF+ccB4xrXdRBXbLrNPPRF0tOHTU224F5IRwPaNoHfBaGFcMsWh5XZn6WrJkh/wD55jr0mNBY8/bj/EWRarwi2rKDNvW0lzJCXxj+bF2bbcJA1t5wta3JCvki+m5JuCK+a5Bq+8dISu3FQoOg2Er7ClXsQYZfeXeiwY8CDXOo1nqNbbFk+TvG/ABrXvYXmuqJiNJoiYe6fttxM2lERn1ESQACSdQABJJ4ABtUkZD5m3SFs2Igsj2tp+6k8oe5b9nbw2Uk5NZA01H2TW6cv1rxcjxRsbzLZSEHxpqdrGBjGhrWizWtFmtA2AAby+wXzLCNiwJER9kXzEizpoOaLhuiaaDmuJcuBkXB0iD6Fy4l6675l8nVCD00REBERAREQEREBERAWCsogxZeBjOQtHU3M0DNI92waD/OatgWCgjDEcxcJN4J5GcT2iQDn1FeLNmRqW9pLC8cemwnmsVNKIIQbmjrB3MZ5Jf8L0KTNXU90Ix/8nwCmAoi1HlHmycO3ewcgLvbZe3SZAwt7cud0NHqW0IiOnRYTFF/Dja3jtr6dq7dllEBERAXFzAVyRB8HQcBXzcHDeXbRB0d2XA1C9AhcTEOAdCDzzULgZV6e5DgHQuQag8sQuOwFc24a47SB616Kyg//9k="/>
          <p:cNvSpPr>
            <a:spLocks noChangeAspect="1" noChangeArrowheads="1"/>
          </p:cNvSpPr>
          <p:nvPr/>
        </p:nvSpPr>
        <p:spPr bwMode="auto">
          <a:xfrm>
            <a:off x="155575" y="-852488"/>
            <a:ext cx="2571750" cy="1781176"/>
          </a:xfrm>
          <a:prstGeom prst="rect">
            <a:avLst/>
          </a:prstGeom>
          <a:noFill/>
        </p:spPr>
        <p:txBody>
          <a:bodyPr vert="horz" wrap="square" lIns="91440" tIns="45720" rIns="91440" bIns="45720" numCol="1" anchor="t" anchorCtr="0" compatLnSpc="1">
            <a:prstTxWarp prst="textNoShape">
              <a:avLst/>
            </a:prstTxWarp>
          </a:bodyPr>
          <a:lstStyle/>
          <a:p>
            <a:endParaRPr lang="es-AR" dirty="0"/>
          </a:p>
        </p:txBody>
      </p:sp>
      <p:sp>
        <p:nvSpPr>
          <p:cNvPr id="21508" name="AutoShape 4" descr="data:image/jpeg;base64,/9j/4AAQSkZJRgABAQAAAQABAAD/2wCEAAkGBhQSEBUUEBQUFRQUFxYVFRQUEBQUFRAVFBYVFBQUFRQXHCYeFxkjGRUVHy8gIycpLCwsFR4xNTAqNSYrLCkBCQoKDAwOFA0NDykYFBgpKSkpKSkpKSkpKSkpKSkpKSkpKSkpKSkpKSkpKSkpKSkpKSkpKSkpKSkpKSkpKSkpKf/AABEIALsBDgMBIgACEQEDEQH/xAAcAAEAAgIDAQAAAAAAAAAAAAAABwgBBgIEBQP/xABQEAABAwIBBQcPCQcDBAMBAAABAAIDBBEFBgcSITETQVFhcYGRFBciMkJSVHJzkpOhsbLRIzQ1U2KCwdLwCBUzQ2OU4RYldESis+KDwvEk/8QAFgEBAQEAAAAAAAAAAAAAAAAAAAEC/8QAFxEBAQEBAAAAAAAAAAAAAAAAABEBIf/aAAwDAQACEQMRAD8AnFERAREQEREBERAREQEWLrUcr85lJQdi526zb0Mdi4eOdjOfWg24uXlYtlVS0vzmeKM8DnjS80a/UoEyjztV1WSGv6njPcQmzrfak2nmstMcbm51k7SdZPHcosT7iefShjuIWzTkb7WaDT953wWuVf7QT7/JUjQP6kxPuhRIiESW/P1Wb0NOPSH8VmLP5WDtoKc8hkCjNEIl+i/aDP8AOo+eOYexwWzYXntw+WwkdJAf6kRsPvNuq9IUItrhePQVLdKnmjlH2Hgkco2hd/SVPqaofG4Pjc5jxscxxa4c41qQMm89dXT2bUgVMY1XdZsoHE/Y7n6UIsEi13JXLqlr23p5OzAu6J/YyM5WnaOMXC2EFEZREQEREBERAREQEREBERAREQEREBERBhfCsrmRMc+VzWMaLuc4gNA4blfLFsXiponyzuDI2C7nH1ADfJ3gq45e5wJcSlI1sp2n5OK+22x8nC7i2BBsmXWeSScuhw8mKHWDNskl8TvG8e08SjK++dZOsk6yTwk76wERRERFEREBERAREQEsiIPpTVL43tfE5zHtN2va4tLTyj2KYsgs9IcWwYkQ1xs1tRqDXHeEo7k/aGpQyhRIuDHIHAEEEHWCDcEcN99fQKvebTOa+ie2CqcXUrjYE3JpibAEf0+Eb28rAQzBzQ5pBaQCCDcEHWCDvhEfRERAREQEREBERARFhBlYuuli2LRU0Tpp3tjjYLlzj6hwniUJZY56p5y6OhvBFs3X+c8cI+rB6UE2YljsFOL1E0cY+28N9RWrVeeXDWbJ3SeThkcOmwBVdJpXPOk9xc47XOcXEnldcriEWLBDPnh39f0B+Kz18sO/r+gPxVfEQjcc5GX7sSm0Y9JtNGfk2HUXu35Hjh4BvLTrIiAiIiiIiAiIgIiICIiAi7GH4XLO7QgjkldwRsc63KQNXOtnpc0mJvAPU4b48rGnouUGoJdbt1mcT+qi/uG/BZ6zWJ/VRf3DfgiNIUj5s86gomGnrNN0AF4i0aTojvstvsO9wLz+sxif1UX9w34J1mcT+qi/uG/BBJnXyw7+v6A/FOvlh3DP6ByjPrM4n9VF/cN+CwczWJ/VR/3DfghEvUGdrDZTYVIYTvSsdH6yLetbVS1jJG6Ub2vadha4OHSFWPE83tfTgmWlk0RrLmASgDlYSQvKwnFpqZ+nTyPieO9cW9Ldh5CEFuEUU5EZ4d0LYsQAa42AnaLMcd7dG9yeMalKjHgi41g7DwojkiIgLp4riUcET5ZnaMcY0nOO8Bxb53rLtkqEM+eVpfK2ijPYR2fNbunkXYw8TRrtwkINPy5y4lxKcuddsLD8jFvNHfO3i88O8taWAsgHeBPICfYiiLOieA+afghHCCOUEIMIhWdE8B80/BFYRCDwHnBCxdBlFkNPAegpongPmn4IjCIf1/lbtgGaGuqoxKAyFjhdu6khzhvHQAuAeNBpKLacqc2tZQN3SZrXxXsZIjpBl++B1t5di1ZFERED9WtrJ4AFLOQmZYyATYlpNadbacGziOGV294oX3zLZBNc3q6paDrIpmuAsANTprcJNwOdTIiOph2FRQMDII2RsGxrGho9W1duy4iUcI6VndBwjpRGbLK47oOEdKboOEdKDki47oOEdKwZBwjpCDmsWXEPvsXh5UZbU2HtBqn2Lu0Y0aT324Gje4yg95axlRm8pK4Eyxhku9NGA14PHbU7kK8Chz6UL3hsjZoge7ewFo43aJ1KQqecPaHMIc1wBBabhwOwg74QVyykyLnw6UNl7KNx+TmaOxfxEdy6290Lfc22WJZanmcTGdUbib7mT3N+9PqUkYthcdRE6KZocx4sQR0EcBG0FQXX4U+hqnQSa9HWx2zdGHtSPYeMILABZWtZDY7u9PouN3x2BPfN7k/hzLZUHwrqkRxvkd2rGueeRoJPsVScSxB080kz9bpXuefvG/Raw5lZXOdUmPCKtw1Hci3zyG+wqsNkXGVIOZCvDMSMTrETxOGsA9kyzxt4g5R8vYyOxTqfEKaXeZK3S8Vx0HepyKtR1M3vW+aFHGfXDQcNbI0AGKZh1ADU4OafXZSWFq+c2i3XCasWuRGXjljIf+CMoByCw3d8TpY94yhx3+xju/X5vrVoupm963zQoGzE4dp4hJKdkMJtxOkIb02BU+outby+wds2G1TGtFzE4ts0XDmjSFuhVd2jVv8AtOr8VcOWMOaWnYQQeQ6iqt4dgh/erKUjZV7mfFbIf/qAiLMYVh7WQRN0W9jGxvajeaAV96hjGNc5zWgNBcTojUGi59QXYC1TOlivU+FVLgbOezcm8spDT6i5BX7Dqxk2JRyz20Jalr332Br5NK3JrAVqmkKnvFvLfsCzmYrSsEe5uma0Wbu1PKXNG8NNtiRyoup1yg3M0s+7W3Pcn6els0dE3uqmN/8Azk3luGVeXOI1sZbO18cO1zI4XsYQO/cQSRxE2WnoC72A4Saqqhp27Zntbfbotv2R8255l0St+zJUQfiwcf5UUjxynRYD0EoJ/oqNsUbI2CzGNaxoG8GgAexfcoURFUMppXdXVPZO/jy927vzxrzd2d3zvPd8V6GU3z6q8vL7xXmEosc91d3zvPd8Vjdnd87z3fFbxT5l8QexrmiCzgHD5becARvca59ZDEuCD03/AKoNE3Z3fO893xWd2d3zvPd8VvXWQxLgg9N/6p1kcS4IPTf4Q4ljNOScHpr6+xdtJPduUOZ3jJ+95t1vqbHud9m56Oq3Fe/OpxyCwWSkw6GCfR3SMODtE6Q1ucRY8hXxytyWoa0BtZoB7R2D91EcrAeA3vbiOpEViBVisy5f+6It0vbSk3O/1el2NuLavJos0GFMeHPmdKAe0fUxhp4iG2JHEVJNFGxrGtiDQwABoZbRDRqAbbVZB91H+d7BtKlbUtHZwOFyN+N5AI5jYqQV5WVNIJaKoY7Y6KT1NJHrCCKs3WP7nWRtJ7GT5M8/a+uymoKq2D4mWSRuB1tcw8hDgrTxuuAeHX060Go53Poep8VvvtVarqymdz6HqeRn/kaq1IMof1y7yIjS1uSeKdUUNPN38TCfGtZ3rBXZxyk3Wlmj+sikZ5zCFo2YvFd0w4xE64JXN5Gv7NvtKkYhGUU/s/4fo0tRKRrfKGX4o2i46XKVJZg0XcbDUOcmwWt5vMG6motC1iZqh3TM8D1NC+Gc7Fup6EOBsXT07Rybs0u9QKDbiobjwK2V+zsSDU85jIv5ymNrri61h2Ef722ot/0bo7/a3YH2INoCiT9oDFLQ00APbvdK4cUYs31uKltV1zz4puuKvYDdsDGR24HEabveCGNGh7ZvjN9oVwIe1HIPYqgRDsm+M33grgQ9qOQexF1rmcr6JrPIu/BVgCs/nK+iazyL/wAFWAIYFSPmF+kpP+Offao4KkjMN9JSf8d3vtQT4UQoiKnZTfPqry8vvFeW/YV6mU3z6q8vL7xXmEIq3GDfN4fJx+41dxVrhzt4kxoa2doDQGj5Fh1AWGvmXPrw4n9e30DEIsisXVb+vDif17fQMXs5G50MQqMQpoZpmujklDXAQsBIIO+NiCeFX3Ps0fvRtx/07PeerBDYq/Z9fpRvkGe89DEdGMcA6ArRZt/omk8i38VV/eVoM3H0TSeRb+KGtlXTxf5vL5OT3Su4uni/zeXycnuFEVLppe15W+8Fbuk/ht8VvsCp/D3PK33grgUn8Nnit9gQannc+h6nkZ/5GqtSsvnaZfB6q281p6HtVabICIiNJOzC4noVk0JOqWIOHjRHXz6LvUp2VWcgcU6mxOlkJsN0DHeLIDGfevzK0yJrDGACw1f51n1qJP2gq+0FNCNrpHyHkjbYetwUuhV9z44lumJNjGyGJo291IdM+oNRE4ZOV27UdPKO7ijdzlov6139zF7212tfiWkZmcS3XCYhfXE58R+6bt/7XBb0g4PeACTsAueQa1UrGsQM9TNMf5sj38xcdH/tsrJZxsV6nwypkHbaGg3X3UhDBbzr8yq+0IY5xds3xm+0K4EPajkHsVP4u2b4zfaFcCHtRyD2INczlfRNZ5F/4KsAVn85X0TWeRf+CrAEXAqSMwv0lJ/xz77VG6knMK3/AHGU8EB9b2/BBPZRCiIqdlN8+qvLy+8V5i9LKb59VeXl94rzHbEV2xhMx/kzc0Mhvz2T90T/AFE3oJPyq12C/NofJR+41dyyIqL+6J/qJvQSflWwZAYZM3FaMuhlAEzSSYngAWdrJI1KzdlghAVfs+v0o3yDPeerAqv2fX6Ub5BnvPRcR5vK0Gbj6KpPIt/FVfVoM3H0TSeRb+KGtlXTxf5vL5OT3Cu4uljT7U8xOwRSHoYURUeHueVvvBXApP4bPFb7AqgU7blo4S31uCuBTNsxo4Gj2IPLyww7d6CpiG18TwPGDS5vrAVUWq4rlWDOLk2aLEJYwLRvO6xau4ebkfddcIuNaRERQutrG0axyjWFbPJ7EhUUkEw17pGx3OWjS9d1UxehT5QVMbQyOonYxos1rZnBrRwADYiLaXVVctsR6oxGql2h0rg3xWdg31NXx/1TWeFVPp3/ABXllCJg/Z+xH51Ad7QlaOUFjvY1TIqhUdfJC4uhkfG4ixMby0kbbEje1Lu/6qrPC6n07/iglvP7iejSwQDbLIXkfZiHxcOhQguzW4lLMQZpZJCNQMjy8tB2gE7F1kHKLtm+M32hXAh7Ucg9ip7f9cC9QZU1nhVT6dyCxecr6JrPIP8AwVYF6E+UVU9pbJUTua4Wc10z3NcOAgnYvPCAVMH7P2Gm9VOdnYRA8J1vd+Ch/k171uEnVZWdzdZN9RYfFE7+I75SXV3b9ZHMLDmQ1s5RZWCiKl5TvHV1TrH8eXfHfFeY94ttHSFbOTJakc4udTQEk3JMTSSTtJJC4nJGj8Fg9Cz4IrtYL82h8lH7jV3VxjYALAWA1ADeA2LkiCIiAVXzPq4fvRuv+QzfHfPVg159bgNPM7Smhikda2k+NrjbguUFRy8cI6QrR5tz/tNJ5Fv4rvHJKj8Fp/Qs+C9Gmp2saGsaGtaLBrRYAcQGxB9lqmdDFxT4XUOv2T2bkzjdL2PsJPMtpcoFz15YCoqBSwm8dOSZCDqfNa1vuj1koNKyTw3d66mhHdSx38VpDnHoarYBQbmJyaMlRJWOHYQgxxnhkeOzI5G6vvKcggFaTnTyLNfSXiANRDd8X2x3cd+MbOMBbuuLggp6WkEggggkEEWII1EEbxHAsKd85OaYVZdU0Wiyotd8ZsG1Ft+/cv49hUG1lI+KR0crHMe3U5j2lpbzHeRXyRERRERASyIgIiICIiAiL28lcJpppb1tSynhaRpA6Rkl+yywIA4Sg2vM9kMamcVUzfkIHdgCNU0o2at9rdp4TbgU/BaVh2cLCIImRQ1MTI2DRa0NfYAfdXa66uGeFx9D/wAqI2xFqfXVwzwuPof+VOurhnhcfQ/8qI2xFqfXVwzwuPof+VOurhnhcfQ/8qDbEWp9dXDPC4+h/wCVOurhnhcfQ/8AKg2xFqfXVwzwyPof+VOurhnhkfQ/8qDbEWp9dXDPDI+h/wCVHZ1cM8Lj81/5UG1oVHuJ58MPjB3IyzHeDIy0H7z7KPcqc8lXVAsgApojqOi68rhwF/c/dQbznMzpMpWup6RwfUuFnOBBbTg7bnffwDeuoVwLBJayoZBAC58h1k7Gju5HngG3j519Mn8nJ66bcqZhe4m7nHtIwdrpH73tKsPkJkDFhsVm9nM8fKSka3b+i0dywX1BB6+TWAx0dNHTxDsYxa++9x1ueeMm5XqLAWUBERBgheFlNkXS17NGpjBcB2Mg7GRnI8a+Y6l7yIINxvMLOy5pJmSt3myjc3+eLtK1KszZ4lHtpJHcbCx49TvwVnrJZFqq3+hq/wADqPRf5Wf9DV/gdR6L/KtQiFVJxPAqinA6pgliDtTTIzRDiNoB4V0QVbHKHJ6Ktp3wVDdJjhzsO85p3nBVvyzyInw2XRlGnE4ncpgOxeN5p71/FvoNeRERRERAWLLKICfraiIH62p+tqJZA/W1P1tWbJZBj9bU/W1Zsmigx+tq9KgyZq52CSCnmkYbgPYy7SRtsVsebzNvJiEgklBZStPZP2GYjayPi4Xb28rEUVEyKNscTQ1jAGta0WDQNgCMqu/6Hr/A6j0f+UGQ2IeB1Hov8q1KIK00OafEpT820BwyyMaOW1yfUt3wDMK0EOrp9O2vc4QWtPEXnWeYBS/ZLItdLCcFhpoxHTxtjYO5aLX4ydpPGV3QFlEQRLrF0GUREBERAREQEREGCuniuExVETop2CSN4sWuF+ccB4xrXdRBXbLrNPPRF0tOHTU224F5IRwPaNoHfBaGFcMsWh5XZn6WrJkh/wD55jr0mNBY8/bj/EWRarwi2rKDNvW0lzJCXxj+bF2bbcJA1t5wta3JCvki+m5JuCK+a5Bq+8dISu3FQoOg2Er7ClXsQYZfeXeiwY8CDXOo1nqNbbFk+TvG/ABrXvYXmuqJiNJoiYe6fttxM2lERn1ESQACSdQABJJ4ABtUkZD5m3SFs2Igsj2tp+6k8oe5b9nbw2Uk5NZA01H2TW6cv1rxcjxRsbzLZSEHxpqdrGBjGhrWizWtFmtA2AAby+wXzLCNiwJER9kXzEizpoOaLhuiaaDmuJcuBkXB0iD6Fy4l6675l8nVCD00REBERAREQEREBERAWCsogxZeBjOQtHU3M0DNI92waD/OatgWCgjDEcxcJN4J5GcT2iQDn1FeLNmRqW9pLC8cemwnmsVNKIIQbmjrB3MZ5Jf8L0KTNXU90Ix/8nwCmAoi1HlHmycO3ewcgLvbZe3SZAwt7cud0NHqW0IiOnRYTFF/Dja3jtr6dq7dllEBERAXFzAVyRB8HQcBXzcHDeXbRB0d2XA1C9AhcTEOAdCDzzULgZV6e5DgHQuQag8sQuOwFc24a47SB616Kyg//9k="/>
          <p:cNvSpPr>
            <a:spLocks noChangeAspect="1" noChangeArrowheads="1"/>
          </p:cNvSpPr>
          <p:nvPr/>
        </p:nvSpPr>
        <p:spPr bwMode="auto">
          <a:xfrm>
            <a:off x="155575" y="-852488"/>
            <a:ext cx="2571750" cy="1781176"/>
          </a:xfrm>
          <a:prstGeom prst="rect">
            <a:avLst/>
          </a:prstGeom>
          <a:noFill/>
        </p:spPr>
        <p:txBody>
          <a:bodyPr vert="horz" wrap="square" lIns="91440" tIns="45720" rIns="91440" bIns="45720" numCol="1" anchor="t" anchorCtr="0" compatLnSpc="1">
            <a:prstTxWarp prst="textNoShape">
              <a:avLst/>
            </a:prstTxWarp>
          </a:bodyPr>
          <a:lstStyle/>
          <a:p>
            <a:endParaRPr lang="es-AR" dirty="0"/>
          </a:p>
        </p:txBody>
      </p:sp>
      <p:pic>
        <p:nvPicPr>
          <p:cNvPr id="21510" name="Picture 6" descr="http://megustaelturismo.es/wp-content/uploads/2012/06/logo-wifi.jpg"/>
          <p:cNvPicPr>
            <a:picLocks noChangeAspect="1" noChangeArrowheads="1"/>
          </p:cNvPicPr>
          <p:nvPr/>
        </p:nvPicPr>
        <p:blipFill>
          <a:blip r:embed="rId4" cstate="print"/>
          <a:srcRect/>
          <a:stretch>
            <a:fillRect/>
          </a:stretch>
        </p:blipFill>
        <p:spPr bwMode="auto">
          <a:xfrm>
            <a:off x="755576" y="2636912"/>
            <a:ext cx="2160240" cy="1494763"/>
          </a:xfrm>
          <a:prstGeom prst="rect">
            <a:avLst/>
          </a:prstGeom>
          <a:noFill/>
        </p:spPr>
      </p:pic>
      <p:pic>
        <p:nvPicPr>
          <p:cNvPr id="21512" name="Picture 8" descr="http://bryan.bligoo.ec/media/users/14/704384/images/public/94020/wimax.jpg?v=1308942818995"/>
          <p:cNvPicPr>
            <a:picLocks noChangeAspect="1" noChangeArrowheads="1"/>
          </p:cNvPicPr>
          <p:nvPr/>
        </p:nvPicPr>
        <p:blipFill>
          <a:blip r:embed="rId5" cstate="print"/>
          <a:srcRect/>
          <a:stretch>
            <a:fillRect/>
          </a:stretch>
        </p:blipFill>
        <p:spPr bwMode="auto">
          <a:xfrm>
            <a:off x="3635896" y="2492896"/>
            <a:ext cx="1696342" cy="1800200"/>
          </a:xfrm>
          <a:prstGeom prst="rect">
            <a:avLst/>
          </a:prstGeom>
          <a:noFill/>
        </p:spPr>
      </p:pic>
      <p:pic>
        <p:nvPicPr>
          <p:cNvPr id="20481" name="Picture 1"/>
          <p:cNvPicPr>
            <a:picLocks noChangeAspect="1" noChangeArrowheads="1"/>
          </p:cNvPicPr>
          <p:nvPr/>
        </p:nvPicPr>
        <p:blipFill>
          <a:blip r:embed="rId6" cstate="print"/>
          <a:srcRect/>
          <a:stretch>
            <a:fillRect/>
          </a:stretch>
        </p:blipFill>
        <p:spPr bwMode="auto">
          <a:xfrm>
            <a:off x="6084168" y="2996952"/>
            <a:ext cx="22479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20112"/>
            <a:ext cx="8363272" cy="4325112"/>
          </a:xfrm>
        </p:spPr>
        <p:txBody>
          <a:bodyPr/>
          <a:lstStyle/>
          <a:p>
            <a:r>
              <a:rPr lang="es-EC" sz="2200" dirty="0" smtClean="0"/>
              <a:t>La tecnología Wi-Fi es una banda no licenciada y de libre uso en el espectro radioeléctrico, y brinda la posibilidad de cualquier tipo de transmisión de datos, siempre y cuando se cumpla con lo que establece el reglamento respectivo. Trabaja con los estándares: </a:t>
            </a:r>
            <a:endParaRPr lang="es-AR" sz="2200" dirty="0" smtClean="0"/>
          </a:p>
          <a:p>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Elipse"/>
          <p:cNvSpPr/>
          <p:nvPr/>
        </p:nvSpPr>
        <p:spPr>
          <a:xfrm>
            <a:off x="1043608" y="4437112"/>
            <a:ext cx="223224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IEEE 802.11b</a:t>
            </a:r>
            <a:endParaRPr lang="es-AR" dirty="0"/>
          </a:p>
        </p:txBody>
      </p:sp>
      <p:sp>
        <p:nvSpPr>
          <p:cNvPr id="6" name="5 Elipse"/>
          <p:cNvSpPr/>
          <p:nvPr/>
        </p:nvSpPr>
        <p:spPr>
          <a:xfrm>
            <a:off x="3491880" y="4437112"/>
            <a:ext cx="223224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IEEE 802.11g</a:t>
            </a:r>
            <a:endParaRPr lang="es-AR" dirty="0"/>
          </a:p>
        </p:txBody>
      </p:sp>
      <p:sp>
        <p:nvSpPr>
          <p:cNvPr id="7" name="6 Elipse"/>
          <p:cNvSpPr/>
          <p:nvPr/>
        </p:nvSpPr>
        <p:spPr>
          <a:xfrm>
            <a:off x="5940152" y="4437112"/>
            <a:ext cx="223224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IEEE 802.11n</a:t>
            </a:r>
            <a:endParaRPr lang="es-AR" dirty="0"/>
          </a:p>
        </p:txBody>
      </p:sp>
      <p:pic>
        <p:nvPicPr>
          <p:cNvPr id="20482" name="Picture 2" descr="http://www.networks.imdea.org/Portals/7/Imagenes/Noticias/wifi-certified.jpg"/>
          <p:cNvPicPr>
            <a:picLocks noChangeAspect="1" noChangeArrowheads="1"/>
          </p:cNvPicPr>
          <p:nvPr/>
        </p:nvPicPr>
        <p:blipFill>
          <a:blip r:embed="rId3" cstate="print"/>
          <a:srcRect/>
          <a:stretch>
            <a:fillRect/>
          </a:stretch>
        </p:blipFill>
        <p:spPr bwMode="auto">
          <a:xfrm>
            <a:off x="3563888" y="2636912"/>
            <a:ext cx="4032448" cy="13175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6016"/>
            <a:ext cx="8229600" cy="1066800"/>
          </a:xfrm>
        </p:spPr>
        <p:txBody>
          <a:bodyPr/>
          <a:lstStyle/>
          <a:p>
            <a:r>
              <a:rPr lang="es-EC" dirty="0" smtClean="0"/>
              <a:t>Estándar Optado</a:t>
            </a: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Elipse"/>
          <p:cNvSpPr/>
          <p:nvPr/>
        </p:nvSpPr>
        <p:spPr>
          <a:xfrm>
            <a:off x="3059832" y="1772816"/>
            <a:ext cx="2664296" cy="151216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t>IEEE 802.11g</a:t>
            </a:r>
            <a:endParaRPr lang="es-AR" sz="2400" b="1" dirty="0"/>
          </a:p>
        </p:txBody>
      </p:sp>
      <p:sp>
        <p:nvSpPr>
          <p:cNvPr id="6" name="5 Rectángulo"/>
          <p:cNvSpPr/>
          <p:nvPr/>
        </p:nvSpPr>
        <p:spPr>
          <a:xfrm>
            <a:off x="827584" y="4077072"/>
            <a:ext cx="7272808" cy="14401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Utiliza la banda de 2,4 GHz (al igual que el estándar 802.11b) pero opera a una velocidad teórica máxima de 54 Mbps.</a:t>
            </a:r>
            <a:endParaRPr lang="es-AR" dirty="0" smtClean="0"/>
          </a:p>
          <a:p>
            <a:pPr algn="ctr"/>
            <a:endParaRPr lang="es-AR" dirty="0"/>
          </a:p>
        </p:txBody>
      </p:sp>
      <p:sp>
        <p:nvSpPr>
          <p:cNvPr id="7" name="6 Flecha abajo"/>
          <p:cNvSpPr/>
          <p:nvPr/>
        </p:nvSpPr>
        <p:spPr>
          <a:xfrm>
            <a:off x="4211960" y="3356992"/>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52736"/>
            <a:ext cx="8229600" cy="1066800"/>
          </a:xfrm>
        </p:spPr>
        <p:txBody>
          <a:bodyPr/>
          <a:lstStyle/>
          <a:p>
            <a:r>
              <a:rPr lang="es-EC" dirty="0" smtClean="0"/>
              <a:t>Contenidos</a:t>
            </a:r>
            <a:endParaRPr lang="es-AR" dirty="0"/>
          </a:p>
        </p:txBody>
      </p:sp>
      <p:sp>
        <p:nvSpPr>
          <p:cNvPr id="3" name="2 Marcador de contenido"/>
          <p:cNvSpPr>
            <a:spLocks noGrp="1"/>
          </p:cNvSpPr>
          <p:nvPr>
            <p:ph idx="1"/>
          </p:nvPr>
        </p:nvSpPr>
        <p:spPr>
          <a:xfrm>
            <a:off x="457200" y="2299688"/>
            <a:ext cx="8229600" cy="4513688"/>
          </a:xfrm>
        </p:spPr>
        <p:txBody>
          <a:bodyPr>
            <a:normAutofit/>
          </a:bodyPr>
          <a:lstStyle/>
          <a:p>
            <a:pPr>
              <a:buFont typeface="Wingdings" pitchFamily="2" charset="2"/>
              <a:buChar char="ü"/>
            </a:pPr>
            <a:r>
              <a:rPr lang="es-EC" dirty="0" smtClean="0"/>
              <a:t>Introducción</a:t>
            </a:r>
          </a:p>
          <a:p>
            <a:pPr>
              <a:buFont typeface="Wingdings" pitchFamily="2" charset="2"/>
              <a:buChar char="ü"/>
            </a:pPr>
            <a:r>
              <a:rPr lang="es-EC" dirty="0" smtClean="0"/>
              <a:t>Situación Actual</a:t>
            </a:r>
          </a:p>
          <a:p>
            <a:pPr>
              <a:buFont typeface="Wingdings" pitchFamily="2" charset="2"/>
              <a:buChar char="ü"/>
            </a:pPr>
            <a:r>
              <a:rPr lang="es-EC" b="1" u="sng" dirty="0" smtClean="0"/>
              <a:t>Diseño de la Red de Datos</a:t>
            </a:r>
          </a:p>
          <a:p>
            <a:pPr>
              <a:buFont typeface="Wingdings" pitchFamily="2" charset="2"/>
              <a:buChar char="ü"/>
            </a:pPr>
            <a:r>
              <a:rPr lang="es-EC" dirty="0" smtClean="0"/>
              <a:t>Prototipo Implementado</a:t>
            </a:r>
          </a:p>
          <a:p>
            <a:pPr>
              <a:buFont typeface="Wingdings" pitchFamily="2" charset="2"/>
              <a:buChar char="ü"/>
            </a:pPr>
            <a:r>
              <a:rPr lang="es-EC" dirty="0" smtClean="0"/>
              <a:t>Análisis Económico</a:t>
            </a:r>
          </a:p>
          <a:p>
            <a:pPr>
              <a:buFont typeface="Wingdings" pitchFamily="2" charset="2"/>
              <a:buChar char="ü"/>
            </a:pPr>
            <a:r>
              <a:rPr lang="es-EC" dirty="0" smtClean="0"/>
              <a:t>Conclusiones y Recomendaciones</a:t>
            </a:r>
          </a:p>
          <a:p>
            <a:pPr>
              <a:buFont typeface="Wingdings" pitchFamily="2" charset="2"/>
              <a:buChar char="ü"/>
            </a:pPr>
            <a:r>
              <a:rPr lang="es-EC" dirty="0" smtClean="0"/>
              <a:t>Trabajos a Futuro</a:t>
            </a: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1066800"/>
          </a:xfrm>
        </p:spPr>
        <p:txBody>
          <a:bodyPr/>
          <a:lstStyle/>
          <a:p>
            <a:r>
              <a:rPr lang="es-EC" dirty="0" smtClean="0"/>
              <a:t>Tipos de Equipos</a:t>
            </a:r>
            <a:endParaRPr lang="es-AR" dirty="0"/>
          </a:p>
        </p:txBody>
      </p:sp>
      <p:sp>
        <p:nvSpPr>
          <p:cNvPr id="3" name="2 Marcador de contenido"/>
          <p:cNvSpPr>
            <a:spLocks noGrp="1"/>
          </p:cNvSpPr>
          <p:nvPr>
            <p:ph idx="1"/>
          </p:nvPr>
        </p:nvSpPr>
        <p:spPr>
          <a:xfrm>
            <a:off x="251520" y="1556792"/>
            <a:ext cx="8229600" cy="4325112"/>
          </a:xfrm>
        </p:spPr>
        <p:txBody>
          <a:bodyPr/>
          <a:lstStyle/>
          <a:p>
            <a:r>
              <a:rPr lang="es-EC" sz="2200" dirty="0" smtClean="0"/>
              <a:t>Se utilizó Radios Ubiquiti NanoStation M2 trabajando en la banda de frecuencia de 2.4 GHz como se indicará a continuación:</a:t>
            </a:r>
            <a:endParaRPr lang="es-AR" sz="2200" dirty="0" smtClean="0"/>
          </a:p>
          <a:p>
            <a:pPr>
              <a:buNone/>
            </a:pP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16386" name="Picture 2" descr="http://t0.gstatic.com/images?q=tbn:ANd9GcQc9xj7wV7DSMhm9KpTPboGL9a8n3BLU0I8w4cnWLdwNPKp9jAE9g"/>
          <p:cNvPicPr>
            <a:picLocks noChangeAspect="1" noChangeArrowheads="1"/>
          </p:cNvPicPr>
          <p:nvPr/>
        </p:nvPicPr>
        <p:blipFill>
          <a:blip r:embed="rId3" cstate="print"/>
          <a:srcRect/>
          <a:stretch>
            <a:fillRect/>
          </a:stretch>
        </p:blipFill>
        <p:spPr bwMode="auto">
          <a:xfrm>
            <a:off x="4355976" y="2996952"/>
            <a:ext cx="3528392" cy="3528392"/>
          </a:xfrm>
          <a:prstGeom prst="rect">
            <a:avLst/>
          </a:prstGeom>
          <a:ln/>
        </p:spPr>
        <p:style>
          <a:lnRef idx="1">
            <a:schemeClr val="accent1"/>
          </a:lnRef>
          <a:fillRef idx="3">
            <a:schemeClr val="accent1"/>
          </a:fillRef>
          <a:effectRef idx="2">
            <a:schemeClr val="accent1"/>
          </a:effectRef>
          <a:fontRef idx="minor">
            <a:schemeClr val="lt1"/>
          </a:fontRef>
        </p:style>
      </p:pic>
      <p:pic>
        <p:nvPicPr>
          <p:cNvPr id="17410" name="Picture 2" descr="http://www.lacuevawifi.com/wp-content/uploads/2012/02/ns2-modocliente1.jpg"/>
          <p:cNvPicPr>
            <a:picLocks noChangeAspect="1" noChangeArrowheads="1"/>
          </p:cNvPicPr>
          <p:nvPr/>
        </p:nvPicPr>
        <p:blipFill>
          <a:blip r:embed="rId4" cstate="print"/>
          <a:srcRect l="1852" t="2262"/>
          <a:stretch>
            <a:fillRect/>
          </a:stretch>
        </p:blipFill>
        <p:spPr bwMode="auto">
          <a:xfrm>
            <a:off x="467544" y="2996952"/>
            <a:ext cx="3672408" cy="3540128"/>
          </a:xfrm>
          <a:prstGeom prst="rect">
            <a:avLst/>
          </a:prstGeom>
          <a:noFill/>
          <a:ln>
            <a:solidFill>
              <a:schemeClr val="accent1"/>
            </a:solidFill>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6016"/>
            <a:ext cx="8229600" cy="1066800"/>
          </a:xfrm>
        </p:spPr>
        <p:txBody>
          <a:bodyPr>
            <a:normAutofit/>
          </a:bodyPr>
          <a:lstStyle/>
          <a:p>
            <a:r>
              <a:rPr lang="es-EC" dirty="0" smtClean="0"/>
              <a:t>Canales Utilizados</a:t>
            </a: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15361" name="Picture 1"/>
          <p:cNvPicPr>
            <a:picLocks noChangeAspect="1" noChangeArrowheads="1"/>
          </p:cNvPicPr>
          <p:nvPr/>
        </p:nvPicPr>
        <p:blipFill>
          <a:blip r:embed="rId3" cstate="print"/>
          <a:srcRect/>
          <a:stretch>
            <a:fillRect/>
          </a:stretch>
        </p:blipFill>
        <p:spPr bwMode="auto">
          <a:xfrm>
            <a:off x="1226052" y="1700808"/>
            <a:ext cx="6370284" cy="4658270"/>
          </a:xfrm>
          <a:prstGeom prst="rect">
            <a:avLst/>
          </a:prstGeom>
          <a:noFill/>
          <a:ln w="9525">
            <a:noFill/>
            <a:miter lim="800000"/>
            <a:headEnd/>
            <a:tailEnd/>
          </a:ln>
        </p:spPr>
      </p:pic>
      <p:sp>
        <p:nvSpPr>
          <p:cNvPr id="6" name="5 CuadroTexto"/>
          <p:cNvSpPr txBox="1"/>
          <p:nvPr/>
        </p:nvSpPr>
        <p:spPr>
          <a:xfrm>
            <a:off x="4355976" y="2348880"/>
            <a:ext cx="2160240" cy="307777"/>
          </a:xfrm>
          <a:prstGeom prst="rect">
            <a:avLst/>
          </a:prstGeom>
          <a:noFill/>
        </p:spPr>
        <p:txBody>
          <a:bodyPr wrap="square" rtlCol="0">
            <a:spAutoFit/>
          </a:bodyPr>
          <a:lstStyle/>
          <a:p>
            <a:r>
              <a:rPr lang="es-EC" sz="1400" b="1" dirty="0" smtClean="0">
                <a:solidFill>
                  <a:srgbClr val="FF0000"/>
                </a:solidFill>
              </a:rPr>
              <a:t>CANAL 1: 2412 MHz</a:t>
            </a:r>
            <a:endParaRPr lang="es-AR" sz="1400" b="1" dirty="0">
              <a:solidFill>
                <a:srgbClr val="FF0000"/>
              </a:solidFill>
            </a:endParaRPr>
          </a:p>
        </p:txBody>
      </p:sp>
      <p:sp>
        <p:nvSpPr>
          <p:cNvPr id="7" name="6 CuadroTexto"/>
          <p:cNvSpPr txBox="1"/>
          <p:nvPr/>
        </p:nvSpPr>
        <p:spPr>
          <a:xfrm>
            <a:off x="2771800" y="6381328"/>
            <a:ext cx="4536504" cy="276999"/>
          </a:xfrm>
          <a:prstGeom prst="rect">
            <a:avLst/>
          </a:prstGeom>
          <a:noFill/>
        </p:spPr>
        <p:txBody>
          <a:bodyPr wrap="square" rtlCol="0">
            <a:spAutoFit/>
          </a:bodyPr>
          <a:lstStyle/>
          <a:p>
            <a:r>
              <a:rPr lang="es-EC" sz="1200" b="1" dirty="0" smtClean="0"/>
              <a:t>Asignación del Canal 1 para la subred de datos</a:t>
            </a:r>
            <a:endParaRPr lang="es-AR"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47106" name="Picture 2"/>
          <p:cNvPicPr>
            <a:picLocks noChangeAspect="1" noChangeArrowheads="1"/>
          </p:cNvPicPr>
          <p:nvPr/>
        </p:nvPicPr>
        <p:blipFill>
          <a:blip r:embed="rId3" cstate="print"/>
          <a:srcRect/>
          <a:stretch>
            <a:fillRect/>
          </a:stretch>
        </p:blipFill>
        <p:spPr bwMode="auto">
          <a:xfrm>
            <a:off x="1195659" y="1700808"/>
            <a:ext cx="6400677" cy="4758451"/>
          </a:xfrm>
          <a:prstGeom prst="rect">
            <a:avLst/>
          </a:prstGeom>
          <a:noFill/>
          <a:ln w="9525">
            <a:noFill/>
            <a:miter lim="800000"/>
            <a:headEnd/>
            <a:tailEnd/>
          </a:ln>
        </p:spPr>
      </p:pic>
      <p:sp>
        <p:nvSpPr>
          <p:cNvPr id="6" name="5 CuadroTexto"/>
          <p:cNvSpPr txBox="1"/>
          <p:nvPr/>
        </p:nvSpPr>
        <p:spPr>
          <a:xfrm>
            <a:off x="2843808" y="4581128"/>
            <a:ext cx="2088232" cy="307777"/>
          </a:xfrm>
          <a:prstGeom prst="rect">
            <a:avLst/>
          </a:prstGeom>
          <a:noFill/>
        </p:spPr>
        <p:txBody>
          <a:bodyPr wrap="square" rtlCol="0">
            <a:spAutoFit/>
          </a:bodyPr>
          <a:lstStyle/>
          <a:p>
            <a:r>
              <a:rPr lang="es-EC" sz="1400" b="1" dirty="0" smtClean="0">
                <a:solidFill>
                  <a:srgbClr val="FF0000"/>
                </a:solidFill>
              </a:rPr>
              <a:t>CANAL 6: 2437 MHz</a:t>
            </a:r>
            <a:endParaRPr lang="es-AR" sz="1400" b="1" dirty="0">
              <a:solidFill>
                <a:srgbClr val="FF0000"/>
              </a:solidFill>
            </a:endParaRPr>
          </a:p>
        </p:txBody>
      </p:sp>
      <p:sp>
        <p:nvSpPr>
          <p:cNvPr id="7" name="6 CuadroTexto"/>
          <p:cNvSpPr txBox="1"/>
          <p:nvPr/>
        </p:nvSpPr>
        <p:spPr>
          <a:xfrm>
            <a:off x="2699792" y="6536377"/>
            <a:ext cx="4536504" cy="276999"/>
          </a:xfrm>
          <a:prstGeom prst="rect">
            <a:avLst/>
          </a:prstGeom>
          <a:noFill/>
        </p:spPr>
        <p:txBody>
          <a:bodyPr wrap="square" rtlCol="0">
            <a:spAutoFit/>
          </a:bodyPr>
          <a:lstStyle/>
          <a:p>
            <a:r>
              <a:rPr lang="es-EC" sz="1200" b="1" dirty="0" smtClean="0"/>
              <a:t>Asignación del Canal </a:t>
            </a:r>
            <a:r>
              <a:rPr lang="es-EC" sz="1200" b="1" dirty="0" smtClean="0"/>
              <a:t>6 </a:t>
            </a:r>
            <a:r>
              <a:rPr lang="es-EC" sz="1200" b="1" dirty="0" smtClean="0"/>
              <a:t>para la subred de datos</a:t>
            </a:r>
            <a:endParaRPr lang="es-AR"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48130" name="Picture 2"/>
          <p:cNvPicPr>
            <a:picLocks noChangeAspect="1" noChangeArrowheads="1"/>
          </p:cNvPicPr>
          <p:nvPr/>
        </p:nvPicPr>
        <p:blipFill>
          <a:blip r:embed="rId3" cstate="print"/>
          <a:srcRect/>
          <a:stretch>
            <a:fillRect/>
          </a:stretch>
        </p:blipFill>
        <p:spPr bwMode="auto">
          <a:xfrm>
            <a:off x="1259632" y="1772816"/>
            <a:ext cx="6336704" cy="4675396"/>
          </a:xfrm>
          <a:prstGeom prst="rect">
            <a:avLst/>
          </a:prstGeom>
          <a:noFill/>
          <a:ln w="9525">
            <a:noFill/>
            <a:miter lim="800000"/>
            <a:headEnd/>
            <a:tailEnd/>
          </a:ln>
        </p:spPr>
      </p:pic>
      <p:sp>
        <p:nvSpPr>
          <p:cNvPr id="6" name="5 CuadroTexto"/>
          <p:cNvSpPr txBox="1"/>
          <p:nvPr/>
        </p:nvSpPr>
        <p:spPr>
          <a:xfrm>
            <a:off x="3563888" y="4941168"/>
            <a:ext cx="2160240" cy="307777"/>
          </a:xfrm>
          <a:prstGeom prst="rect">
            <a:avLst/>
          </a:prstGeom>
          <a:noFill/>
        </p:spPr>
        <p:txBody>
          <a:bodyPr wrap="square" rtlCol="0">
            <a:spAutoFit/>
          </a:bodyPr>
          <a:lstStyle/>
          <a:p>
            <a:r>
              <a:rPr lang="es-EC" sz="1400" b="1" dirty="0" smtClean="0">
                <a:solidFill>
                  <a:srgbClr val="FF0000"/>
                </a:solidFill>
              </a:rPr>
              <a:t>CANAL 11: 2462 MHz</a:t>
            </a:r>
            <a:endParaRPr lang="es-AR" sz="1400" b="1" dirty="0">
              <a:solidFill>
                <a:srgbClr val="FF0000"/>
              </a:solidFill>
            </a:endParaRPr>
          </a:p>
        </p:txBody>
      </p:sp>
      <p:sp>
        <p:nvSpPr>
          <p:cNvPr id="7" name="6 CuadroTexto"/>
          <p:cNvSpPr txBox="1"/>
          <p:nvPr/>
        </p:nvSpPr>
        <p:spPr>
          <a:xfrm>
            <a:off x="2699792" y="6464369"/>
            <a:ext cx="4536504" cy="276999"/>
          </a:xfrm>
          <a:prstGeom prst="rect">
            <a:avLst/>
          </a:prstGeom>
          <a:noFill/>
        </p:spPr>
        <p:txBody>
          <a:bodyPr wrap="square" rtlCol="0">
            <a:spAutoFit/>
          </a:bodyPr>
          <a:lstStyle/>
          <a:p>
            <a:r>
              <a:rPr lang="es-EC" sz="1200" b="1" dirty="0" smtClean="0"/>
              <a:t>Asignación del Canal </a:t>
            </a:r>
            <a:r>
              <a:rPr lang="es-EC" sz="1200" b="1" dirty="0" smtClean="0"/>
              <a:t>11 </a:t>
            </a:r>
            <a:r>
              <a:rPr lang="es-EC" sz="1200" b="1" dirty="0" smtClean="0"/>
              <a:t>para la subred de datos</a:t>
            </a:r>
            <a:endParaRPr lang="es-AR"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1066800"/>
          </a:xfrm>
        </p:spPr>
        <p:txBody>
          <a:bodyPr>
            <a:normAutofit/>
          </a:bodyPr>
          <a:lstStyle/>
          <a:p>
            <a:r>
              <a:rPr lang="es-EC" dirty="0" smtClean="0"/>
              <a:t>Capacidad de los Enlaces</a:t>
            </a:r>
            <a:endParaRPr lang="es-AR" dirty="0"/>
          </a:p>
        </p:txBody>
      </p:sp>
      <p:sp>
        <p:nvSpPr>
          <p:cNvPr id="3" name="2 Marcador de contenido"/>
          <p:cNvSpPr>
            <a:spLocks noGrp="1"/>
          </p:cNvSpPr>
          <p:nvPr>
            <p:ph idx="1"/>
          </p:nvPr>
        </p:nvSpPr>
        <p:spPr/>
        <p:txBody>
          <a:bodyPr/>
          <a:lstStyle/>
          <a:p>
            <a:pPr>
              <a:buNone/>
            </a:pPr>
            <a:r>
              <a:rPr lang="es-EC" b="1" dirty="0" smtClean="0"/>
              <a:t>Estimación de ancho de banda para VoIP</a:t>
            </a:r>
          </a:p>
          <a:p>
            <a:pPr>
              <a:buNone/>
            </a:pPr>
            <a:endParaRPr lang="es-AR" dirty="0"/>
          </a:p>
        </p:txBody>
      </p:sp>
      <p:pic>
        <p:nvPicPr>
          <p:cNvPr id="4" name="Picture 2" descr="http://webltga.espe.edu.ec/site/images/stories/escudo.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143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graphicFrame>
        <p:nvGraphicFramePr>
          <p:cNvPr id="14339" name="Object 3"/>
          <p:cNvGraphicFramePr>
            <a:graphicFrameLocks noChangeAspect="1"/>
          </p:cNvGraphicFramePr>
          <p:nvPr/>
        </p:nvGraphicFramePr>
        <p:xfrm>
          <a:off x="2317750" y="3284538"/>
          <a:ext cx="3341688" cy="720725"/>
        </p:xfrm>
        <a:graphic>
          <a:graphicData uri="http://schemas.openxmlformats.org/presentationml/2006/ole">
            <p:oleObj spid="_x0000_s14339" name="Ecuación" r:id="rId4" imgW="1803240" imgH="393480" progId="Equation.3">
              <p:embed/>
            </p:oleObj>
          </a:graphicData>
        </a:graphic>
      </p:graphicFrame>
      <p:sp>
        <p:nvSpPr>
          <p:cNvPr id="143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graphicFrame>
        <p:nvGraphicFramePr>
          <p:cNvPr id="14341" name="Object 5"/>
          <p:cNvGraphicFramePr>
            <a:graphicFrameLocks noChangeAspect="1"/>
          </p:cNvGraphicFramePr>
          <p:nvPr/>
        </p:nvGraphicFramePr>
        <p:xfrm>
          <a:off x="2162175" y="4508500"/>
          <a:ext cx="4254500" cy="542925"/>
        </p:xfrm>
        <a:graphic>
          <a:graphicData uri="http://schemas.openxmlformats.org/presentationml/2006/ole">
            <p:oleObj spid="_x0000_s14341" name="Ecuación" r:id="rId5" imgW="1625400" imgH="215640" progId="Equation.3">
              <p:embed/>
            </p:oleObj>
          </a:graphicData>
        </a:graphic>
      </p:graphicFrame>
      <p:sp>
        <p:nvSpPr>
          <p:cNvPr id="11" name="2 Marcador de contenido"/>
          <p:cNvSpPr txBox="1">
            <a:spLocks/>
          </p:cNvSpPr>
          <p:nvPr/>
        </p:nvSpPr>
        <p:spPr>
          <a:xfrm>
            <a:off x="323528" y="5517232"/>
            <a:ext cx="4800600" cy="914400"/>
          </a:xfrm>
          <a:prstGeom prst="rect">
            <a:avLst/>
          </a:prstGeom>
        </p:spPr>
        <p:txBody>
          <a:bodyPr vert="horz">
            <a:normAutofit/>
          </a:bodyPr>
          <a:lstStyle/>
          <a:p>
            <a:pPr marL="741363" marR="0" lvl="0" indent="-631825"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s-EC" sz="2200" b="0" i="0" u="none" strike="noStrike" kern="1200" cap="none" spc="0" normalizeH="0" baseline="0" noProof="0" dirty="0" smtClean="0">
                <a:ln>
                  <a:noFill/>
                </a:ln>
                <a:solidFill>
                  <a:schemeClr val="tx1"/>
                </a:solidFill>
                <a:effectLst/>
                <a:uLnTx/>
                <a:uFillTx/>
                <a:latin typeface="+mn-lt"/>
                <a:ea typeface="+mn-ea"/>
                <a:cs typeface="+mn-cs"/>
              </a:rPr>
              <a:t>A :    Volumen de Tráfico.</a:t>
            </a:r>
          </a:p>
          <a:p>
            <a:pPr marL="741363" marR="0" lvl="0" indent="-631825"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s-EC" sz="2200" b="0" i="0" u="none" strike="noStrike" kern="1200" cap="none" spc="0" normalizeH="0" baseline="0" noProof="0" dirty="0" smtClean="0">
                <a:ln>
                  <a:noFill/>
                </a:ln>
                <a:solidFill>
                  <a:schemeClr val="tx1"/>
                </a:solidFill>
                <a:effectLst/>
                <a:uLnTx/>
                <a:uFillTx/>
                <a:latin typeface="+mn-lt"/>
                <a:ea typeface="+mn-ea"/>
                <a:cs typeface="+mn-cs"/>
              </a:rPr>
              <a:t>    :    Capacidad Requerida.</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s-EC"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4343" name="Object 7"/>
          <p:cNvGraphicFramePr>
            <a:graphicFrameLocks noChangeAspect="1"/>
          </p:cNvGraphicFramePr>
          <p:nvPr/>
        </p:nvGraphicFramePr>
        <p:xfrm>
          <a:off x="323528" y="5949280"/>
          <a:ext cx="576064" cy="366553"/>
        </p:xfrm>
        <a:graphic>
          <a:graphicData uri="http://schemas.openxmlformats.org/presentationml/2006/ole">
            <p:oleObj spid="_x0000_s14343" name="Ecuación" r:id="rId6" imgW="215640" imgH="21564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8229600" cy="1066800"/>
          </a:xfrm>
        </p:spPr>
        <p:txBody>
          <a:bodyPr/>
          <a:lstStyle/>
          <a:p>
            <a:r>
              <a:rPr lang="es-EC" dirty="0" smtClean="0"/>
              <a:t>Contenidos</a:t>
            </a:r>
            <a:endParaRPr lang="es-AR" dirty="0"/>
          </a:p>
        </p:txBody>
      </p:sp>
      <p:sp>
        <p:nvSpPr>
          <p:cNvPr id="3" name="2 Marcador de contenido"/>
          <p:cNvSpPr>
            <a:spLocks noGrp="1"/>
          </p:cNvSpPr>
          <p:nvPr>
            <p:ph idx="1"/>
          </p:nvPr>
        </p:nvSpPr>
        <p:spPr>
          <a:xfrm>
            <a:off x="457200" y="2227680"/>
            <a:ext cx="8229600" cy="4513688"/>
          </a:xfrm>
        </p:spPr>
        <p:txBody>
          <a:bodyPr>
            <a:normAutofit/>
          </a:bodyPr>
          <a:lstStyle/>
          <a:p>
            <a:pPr>
              <a:buFont typeface="Wingdings" pitchFamily="2" charset="2"/>
              <a:buChar char="ü"/>
            </a:pPr>
            <a:r>
              <a:rPr lang="es-EC" b="1" u="sng" dirty="0" smtClean="0"/>
              <a:t>Introducción</a:t>
            </a:r>
          </a:p>
          <a:p>
            <a:pPr>
              <a:buFont typeface="Wingdings" pitchFamily="2" charset="2"/>
              <a:buChar char="ü"/>
            </a:pPr>
            <a:r>
              <a:rPr lang="es-EC" dirty="0" smtClean="0"/>
              <a:t>Situación Actual</a:t>
            </a:r>
          </a:p>
          <a:p>
            <a:pPr>
              <a:buFont typeface="Wingdings" pitchFamily="2" charset="2"/>
              <a:buChar char="ü"/>
            </a:pPr>
            <a:r>
              <a:rPr lang="es-EC" dirty="0" smtClean="0"/>
              <a:t>Diseño de la Red de Datos</a:t>
            </a:r>
          </a:p>
          <a:p>
            <a:pPr>
              <a:buFont typeface="Wingdings" pitchFamily="2" charset="2"/>
              <a:buChar char="ü"/>
            </a:pPr>
            <a:r>
              <a:rPr lang="es-EC" dirty="0" smtClean="0"/>
              <a:t>Prototipo Implementado</a:t>
            </a:r>
          </a:p>
          <a:p>
            <a:pPr>
              <a:buFont typeface="Wingdings" pitchFamily="2" charset="2"/>
              <a:buChar char="ü"/>
            </a:pPr>
            <a:r>
              <a:rPr lang="es-EC" dirty="0" smtClean="0"/>
              <a:t>Análisis Económico</a:t>
            </a:r>
          </a:p>
          <a:p>
            <a:pPr>
              <a:buFont typeface="Wingdings" pitchFamily="2" charset="2"/>
              <a:buChar char="ü"/>
            </a:pPr>
            <a:r>
              <a:rPr lang="es-EC" dirty="0" smtClean="0"/>
              <a:t>Conclusiones y Recomendaciones</a:t>
            </a:r>
          </a:p>
          <a:p>
            <a:pPr>
              <a:buFont typeface="Wingdings" pitchFamily="2" charset="2"/>
              <a:buChar char="ü"/>
            </a:pPr>
            <a:r>
              <a:rPr lang="es-EC" dirty="0" smtClean="0"/>
              <a:t>Trabajos a Futuro</a:t>
            </a: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67544" y="1556792"/>
          <a:ext cx="8352929" cy="3312371"/>
        </p:xfrm>
        <a:graphic>
          <a:graphicData uri="http://schemas.openxmlformats.org/drawingml/2006/table">
            <a:tbl>
              <a:tblPr>
                <a:tableStyleId>{3C2FFA5D-87B4-456A-9821-1D502468CF0F}</a:tableStyleId>
              </a:tblPr>
              <a:tblGrid>
                <a:gridCol w="2085213"/>
                <a:gridCol w="1401199"/>
                <a:gridCol w="2052919"/>
                <a:gridCol w="1466371"/>
                <a:gridCol w="1347227"/>
              </a:tblGrid>
              <a:tr h="650307">
                <a:tc>
                  <a:txBody>
                    <a:bodyPr/>
                    <a:lstStyle/>
                    <a:p>
                      <a:pPr algn="ctr">
                        <a:lnSpc>
                          <a:spcPct val="115000"/>
                        </a:lnSpc>
                        <a:spcAft>
                          <a:spcPts val="0"/>
                        </a:spcAft>
                      </a:pPr>
                      <a:r>
                        <a:rPr lang="es-AR" sz="1200" dirty="0"/>
                        <a:t>Sub Centro de </a:t>
                      </a:r>
                      <a:br>
                        <a:rPr lang="es-AR" sz="1200" dirty="0"/>
                      </a:br>
                      <a:r>
                        <a:rPr lang="es-AR" sz="1200" dirty="0"/>
                        <a:t>Salud</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Líneas Telefónicas</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Intensidad de </a:t>
                      </a:r>
                      <a:br>
                        <a:rPr lang="es-AR" sz="1200" dirty="0"/>
                      </a:br>
                      <a:r>
                        <a:rPr lang="es-AR" sz="1200" dirty="0"/>
                        <a:t>Tráfico (Erlangs)</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Número de </a:t>
                      </a:r>
                      <a:br>
                        <a:rPr lang="es-AR" sz="1200" dirty="0"/>
                      </a:br>
                      <a:r>
                        <a:rPr lang="es-AR" sz="1200" dirty="0"/>
                        <a:t>Troncales</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Capacidad Requerida</a:t>
                      </a:r>
                      <a:endParaRPr lang="es-AR" sz="1100" dirty="0">
                        <a:solidFill>
                          <a:srgbClr val="365F91"/>
                        </a:solidFill>
                        <a:latin typeface="Calibri"/>
                        <a:ea typeface="Times New Roman"/>
                        <a:cs typeface="Times New Roman"/>
                      </a:endParaRPr>
                    </a:p>
                  </a:txBody>
                  <a:tcPr marL="68580" marR="68580" marT="0" marB="0"/>
                </a:tc>
              </a:tr>
              <a:tr h="385986">
                <a:tc>
                  <a:txBody>
                    <a:bodyPr/>
                    <a:lstStyle/>
                    <a:p>
                      <a:pPr algn="ctr">
                        <a:lnSpc>
                          <a:spcPct val="115000"/>
                        </a:lnSpc>
                        <a:spcAft>
                          <a:spcPts val="0"/>
                        </a:spcAft>
                      </a:pPr>
                      <a:r>
                        <a:rPr lang="es-AR" sz="1200" dirty="0"/>
                        <a:t>GUANGOPOLO</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4</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11</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264 Kbps</a:t>
                      </a:r>
                      <a:endParaRPr lang="es-AR" sz="1100" dirty="0">
                        <a:solidFill>
                          <a:srgbClr val="365F91"/>
                        </a:solidFill>
                        <a:latin typeface="Calibri"/>
                        <a:ea typeface="Times New Roman"/>
                        <a:cs typeface="Times New Roman"/>
                      </a:endParaRPr>
                    </a:p>
                  </a:txBody>
                  <a:tcPr marL="68580" marR="68580" marT="0" marB="0"/>
                </a:tc>
              </a:tr>
              <a:tr h="325154">
                <a:tc>
                  <a:txBody>
                    <a:bodyPr/>
                    <a:lstStyle/>
                    <a:p>
                      <a:pPr algn="ctr">
                        <a:lnSpc>
                          <a:spcPct val="115000"/>
                        </a:lnSpc>
                        <a:spcAft>
                          <a:spcPts val="0"/>
                        </a:spcAft>
                      </a:pPr>
                      <a:r>
                        <a:rPr lang="es-AR" sz="1200" dirty="0"/>
                        <a:t>EL TINGO</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6</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7.5</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15</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360 Kbps</a:t>
                      </a:r>
                      <a:endParaRPr lang="es-AR" sz="1100" dirty="0">
                        <a:solidFill>
                          <a:srgbClr val="365F91"/>
                        </a:solidFill>
                        <a:latin typeface="Calibri"/>
                        <a:ea typeface="Times New Roman"/>
                        <a:cs typeface="Times New Roman"/>
                      </a:endParaRPr>
                    </a:p>
                  </a:txBody>
                  <a:tcPr marL="68580" marR="68580" marT="0" marB="0"/>
                </a:tc>
              </a:tr>
              <a:tr h="325154">
                <a:tc>
                  <a:txBody>
                    <a:bodyPr/>
                    <a:lstStyle/>
                    <a:p>
                      <a:pPr algn="ctr">
                        <a:lnSpc>
                          <a:spcPct val="115000"/>
                        </a:lnSpc>
                        <a:spcAft>
                          <a:spcPts val="0"/>
                        </a:spcAft>
                      </a:pPr>
                      <a:r>
                        <a:rPr lang="es-AR" sz="1200" dirty="0"/>
                        <a:t>LA MERCED</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3</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3.75</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9</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216 Kbps</a:t>
                      </a:r>
                      <a:endParaRPr lang="es-AR" sz="1100" dirty="0">
                        <a:solidFill>
                          <a:srgbClr val="365F91"/>
                        </a:solidFill>
                        <a:latin typeface="Calibri"/>
                        <a:ea typeface="Times New Roman"/>
                        <a:cs typeface="Times New Roman"/>
                      </a:endParaRPr>
                    </a:p>
                  </a:txBody>
                  <a:tcPr marL="68580" marR="68580" marT="0" marB="0"/>
                </a:tc>
              </a:tr>
              <a:tr h="325154">
                <a:tc>
                  <a:txBody>
                    <a:bodyPr/>
                    <a:lstStyle/>
                    <a:p>
                      <a:pPr algn="ctr">
                        <a:lnSpc>
                          <a:spcPct val="115000"/>
                        </a:lnSpc>
                        <a:spcAft>
                          <a:spcPts val="0"/>
                        </a:spcAft>
                      </a:pPr>
                      <a:r>
                        <a:rPr lang="es-AR" sz="1200" dirty="0"/>
                        <a:t>ALANGASÍ</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6.25</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13</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312 Kbps</a:t>
                      </a:r>
                      <a:endParaRPr lang="es-AR" sz="1100" dirty="0">
                        <a:solidFill>
                          <a:srgbClr val="365F91"/>
                        </a:solidFill>
                        <a:latin typeface="Calibri"/>
                        <a:ea typeface="Times New Roman"/>
                        <a:cs typeface="Times New Roman"/>
                      </a:endParaRPr>
                    </a:p>
                  </a:txBody>
                  <a:tcPr marL="68580" marR="68580" marT="0" marB="0"/>
                </a:tc>
              </a:tr>
              <a:tr h="325154">
                <a:tc>
                  <a:txBody>
                    <a:bodyPr/>
                    <a:lstStyle/>
                    <a:p>
                      <a:pPr algn="ctr">
                        <a:lnSpc>
                          <a:spcPct val="115000"/>
                        </a:lnSpc>
                        <a:spcAft>
                          <a:spcPts val="0"/>
                        </a:spcAft>
                      </a:pPr>
                      <a:r>
                        <a:rPr lang="es-AR" sz="1200" dirty="0"/>
                        <a:t>PINTAG</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4</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11</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264 Kbps</a:t>
                      </a:r>
                      <a:endParaRPr lang="es-AR" sz="1100" dirty="0">
                        <a:solidFill>
                          <a:srgbClr val="365F91"/>
                        </a:solidFill>
                        <a:latin typeface="Calibri"/>
                        <a:ea typeface="Times New Roman"/>
                        <a:cs typeface="Times New Roman"/>
                      </a:endParaRPr>
                    </a:p>
                  </a:txBody>
                  <a:tcPr marL="68580" marR="68580" marT="0" marB="0"/>
                </a:tc>
              </a:tr>
              <a:tr h="325154">
                <a:tc>
                  <a:txBody>
                    <a:bodyPr/>
                    <a:lstStyle/>
                    <a:p>
                      <a:pPr algn="ctr">
                        <a:lnSpc>
                          <a:spcPct val="115000"/>
                        </a:lnSpc>
                        <a:spcAft>
                          <a:spcPts val="0"/>
                        </a:spcAft>
                      </a:pPr>
                      <a:r>
                        <a:rPr lang="es-AR" sz="1200" dirty="0"/>
                        <a:t>TOLONTAG</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3</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3.75</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9</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216 Kbps</a:t>
                      </a:r>
                      <a:endParaRPr lang="es-AR" sz="1100" dirty="0">
                        <a:solidFill>
                          <a:srgbClr val="365F91"/>
                        </a:solidFill>
                        <a:latin typeface="Calibri"/>
                        <a:ea typeface="Times New Roman"/>
                        <a:cs typeface="Times New Roman"/>
                      </a:endParaRPr>
                    </a:p>
                  </a:txBody>
                  <a:tcPr marL="68580" marR="68580" marT="0" marB="0"/>
                </a:tc>
              </a:tr>
              <a:tr h="325154">
                <a:tc>
                  <a:txBody>
                    <a:bodyPr/>
                    <a:lstStyle/>
                    <a:p>
                      <a:pPr algn="ctr">
                        <a:lnSpc>
                          <a:spcPct val="115000"/>
                        </a:lnSpc>
                        <a:spcAft>
                          <a:spcPts val="0"/>
                        </a:spcAft>
                      </a:pPr>
                      <a:r>
                        <a:rPr lang="es-AR" sz="1200" dirty="0"/>
                        <a:t>CUENDINA</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4</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11</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264 Kbps</a:t>
                      </a:r>
                      <a:endParaRPr lang="es-AR" sz="1100" dirty="0">
                        <a:solidFill>
                          <a:srgbClr val="365F91"/>
                        </a:solidFill>
                        <a:latin typeface="Calibri"/>
                        <a:ea typeface="Times New Roman"/>
                        <a:cs typeface="Times New Roman"/>
                      </a:endParaRPr>
                    </a:p>
                  </a:txBody>
                  <a:tcPr marL="68580" marR="68580" marT="0" marB="0"/>
                </a:tc>
              </a:tr>
              <a:tr h="325154">
                <a:tc>
                  <a:txBody>
                    <a:bodyPr/>
                    <a:lstStyle/>
                    <a:p>
                      <a:pPr algn="ctr">
                        <a:lnSpc>
                          <a:spcPct val="115000"/>
                        </a:lnSpc>
                        <a:spcAft>
                          <a:spcPts val="0"/>
                        </a:spcAft>
                      </a:pPr>
                      <a:r>
                        <a:rPr lang="es-AR" sz="1200" dirty="0"/>
                        <a:t>AMAGUAÑA</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6.25</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13</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312 Kbps</a:t>
                      </a:r>
                      <a:endParaRPr lang="es-AR" sz="1100" dirty="0">
                        <a:solidFill>
                          <a:srgbClr val="365F91"/>
                        </a:solidFill>
                        <a:latin typeface="Calibri"/>
                        <a:ea typeface="Times New Roman"/>
                        <a:cs typeface="Times New Roman"/>
                      </a:endParaRPr>
                    </a:p>
                  </a:txBody>
                  <a:tcPr marL="68580" marR="68580" marT="0" marB="0"/>
                </a:tc>
              </a:tr>
            </a:tbl>
          </a:graphicData>
        </a:graphic>
      </p:graphicFrame>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CuadroTexto"/>
          <p:cNvSpPr txBox="1"/>
          <p:nvPr/>
        </p:nvSpPr>
        <p:spPr>
          <a:xfrm>
            <a:off x="2195736" y="5013176"/>
            <a:ext cx="5328592" cy="276999"/>
          </a:xfrm>
          <a:prstGeom prst="rect">
            <a:avLst/>
          </a:prstGeom>
          <a:noFill/>
        </p:spPr>
        <p:txBody>
          <a:bodyPr wrap="square" rtlCol="0">
            <a:spAutoFit/>
          </a:bodyPr>
          <a:lstStyle/>
          <a:p>
            <a:pPr algn="ctr"/>
            <a:r>
              <a:rPr lang="es-EC" sz="1200" b="1" dirty="0" smtClean="0"/>
              <a:t>Estimación de ancho de banda para  VoIP</a:t>
            </a:r>
            <a:endParaRPr lang="es-AR" sz="1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2120"/>
            <a:ext cx="8229600" cy="4325112"/>
          </a:xfrm>
        </p:spPr>
        <p:txBody>
          <a:bodyPr/>
          <a:lstStyle/>
          <a:p>
            <a:pPr>
              <a:buNone/>
            </a:pPr>
            <a:r>
              <a:rPr lang="es-EC" b="1" dirty="0" smtClean="0"/>
              <a:t>	Estimación de ancho de banda para Video conferencia.</a:t>
            </a:r>
          </a:p>
          <a:p>
            <a:pPr>
              <a:buNone/>
            </a:pP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6 Tabla"/>
          <p:cNvGraphicFramePr>
            <a:graphicFrameLocks noGrp="1"/>
          </p:cNvGraphicFramePr>
          <p:nvPr/>
        </p:nvGraphicFramePr>
        <p:xfrm>
          <a:off x="971600" y="2377440"/>
          <a:ext cx="7056784" cy="3139790"/>
        </p:xfrm>
        <a:graphic>
          <a:graphicData uri="http://schemas.openxmlformats.org/drawingml/2006/table">
            <a:tbl>
              <a:tblPr>
                <a:tableStyleId>{3C2FFA5D-87B4-456A-9821-1D502468CF0F}</a:tableStyleId>
              </a:tblPr>
              <a:tblGrid>
                <a:gridCol w="2106458"/>
                <a:gridCol w="2105461"/>
                <a:gridCol w="1414949"/>
                <a:gridCol w="1429916"/>
              </a:tblGrid>
              <a:tr h="627958">
                <a:tc>
                  <a:txBody>
                    <a:bodyPr/>
                    <a:lstStyle/>
                    <a:p>
                      <a:pPr algn="ctr">
                        <a:lnSpc>
                          <a:spcPct val="115000"/>
                        </a:lnSpc>
                        <a:spcAft>
                          <a:spcPts val="0"/>
                        </a:spcAft>
                      </a:pPr>
                      <a:r>
                        <a:rPr lang="es-AR" sz="1200" dirty="0"/>
                        <a:t>Sub Centro de </a:t>
                      </a:r>
                      <a:br>
                        <a:rPr lang="es-AR" sz="1200" dirty="0"/>
                      </a:br>
                      <a:r>
                        <a:rPr lang="es-AR" sz="1200" dirty="0"/>
                        <a:t>Salud</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Estipulación de </a:t>
                      </a:r>
                      <a:br>
                        <a:rPr lang="es-AR" sz="1200" dirty="0"/>
                      </a:br>
                      <a:r>
                        <a:rPr lang="es-AR" sz="1200" dirty="0"/>
                        <a:t>Ancho de Banda</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Usuarios </a:t>
                      </a:r>
                      <a:br>
                        <a:rPr lang="es-AR" sz="1200" dirty="0"/>
                      </a:br>
                      <a:r>
                        <a:rPr lang="es-AR" sz="1200" dirty="0"/>
                        <a:t>Requeridos</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Capacidad Requerida</a:t>
                      </a:r>
                      <a:endParaRPr lang="es-AR" sz="1100" dirty="0">
                        <a:solidFill>
                          <a:srgbClr val="365F91"/>
                        </a:solidFill>
                        <a:latin typeface="Calibri"/>
                        <a:ea typeface="Times New Roman"/>
                        <a:cs typeface="Times New Roman"/>
                      </a:endParaRPr>
                    </a:p>
                  </a:txBody>
                  <a:tcPr marL="68580" marR="68580" marT="0" marB="0"/>
                </a:tc>
              </a:tr>
              <a:tr h="313979">
                <a:tc>
                  <a:txBody>
                    <a:bodyPr/>
                    <a:lstStyle/>
                    <a:p>
                      <a:pPr algn="ctr">
                        <a:lnSpc>
                          <a:spcPct val="115000"/>
                        </a:lnSpc>
                        <a:spcAft>
                          <a:spcPts val="0"/>
                        </a:spcAft>
                      </a:pPr>
                      <a:r>
                        <a:rPr lang="es-AR" sz="1200" dirty="0"/>
                        <a:t>GUANGOPOLO</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512 Kbps</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smtClean="0"/>
                        <a:t>2</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smtClean="0"/>
                        <a:t>1.1 </a:t>
                      </a:r>
                      <a:r>
                        <a:rPr lang="es-AR" sz="1200" dirty="0"/>
                        <a:t>Mbps</a:t>
                      </a:r>
                      <a:endParaRPr lang="es-AR" sz="1100" dirty="0">
                        <a:solidFill>
                          <a:srgbClr val="365F91"/>
                        </a:solidFill>
                        <a:latin typeface="Calibri"/>
                        <a:ea typeface="Times New Roman"/>
                        <a:cs typeface="Times New Roman"/>
                      </a:endParaRPr>
                    </a:p>
                  </a:txBody>
                  <a:tcPr marL="68580" marR="68580" marT="0" marB="0"/>
                </a:tc>
              </a:tr>
              <a:tr h="313979">
                <a:tc>
                  <a:txBody>
                    <a:bodyPr/>
                    <a:lstStyle/>
                    <a:p>
                      <a:pPr algn="ctr">
                        <a:lnSpc>
                          <a:spcPct val="115000"/>
                        </a:lnSpc>
                        <a:spcAft>
                          <a:spcPts val="0"/>
                        </a:spcAft>
                      </a:pPr>
                      <a:r>
                        <a:rPr lang="es-AR" sz="1200" dirty="0"/>
                        <a:t>EL TINGO</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512 Kbps</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C" sz="1200" dirty="0" smtClean="0">
                          <a:solidFill>
                            <a:schemeClr val="dk1"/>
                          </a:solidFill>
                          <a:latin typeface="+mn-lt"/>
                          <a:ea typeface="+mn-ea"/>
                          <a:cs typeface="+mn-cs"/>
                        </a:rPr>
                        <a:t>2</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a:t>
                      </a:r>
                      <a:r>
                        <a:rPr lang="es-AR" sz="1200" dirty="0" smtClean="0"/>
                        <a:t>.1 </a:t>
                      </a:r>
                      <a:r>
                        <a:rPr lang="es-AR" sz="1200" dirty="0"/>
                        <a:t>Mbps</a:t>
                      </a:r>
                      <a:endParaRPr lang="es-AR" sz="1100" dirty="0">
                        <a:solidFill>
                          <a:srgbClr val="365F91"/>
                        </a:solidFill>
                        <a:latin typeface="Calibri"/>
                        <a:ea typeface="Times New Roman"/>
                        <a:cs typeface="Times New Roman"/>
                      </a:endParaRPr>
                    </a:p>
                  </a:txBody>
                  <a:tcPr marL="68580" marR="68580" marT="0" marB="0"/>
                </a:tc>
              </a:tr>
              <a:tr h="313979">
                <a:tc>
                  <a:txBody>
                    <a:bodyPr/>
                    <a:lstStyle/>
                    <a:p>
                      <a:pPr algn="ctr">
                        <a:lnSpc>
                          <a:spcPct val="115000"/>
                        </a:lnSpc>
                        <a:spcAft>
                          <a:spcPts val="0"/>
                        </a:spcAft>
                      </a:pPr>
                      <a:r>
                        <a:rPr lang="es-AR" sz="1200" dirty="0"/>
                        <a:t>LA MERCED</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512 Kbps</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EC" sz="1200" dirty="0" smtClean="0">
                          <a:solidFill>
                            <a:schemeClr val="dk1"/>
                          </a:solidFill>
                          <a:latin typeface="+mn-lt"/>
                          <a:ea typeface="+mn-ea"/>
                          <a:cs typeface="+mn-cs"/>
                        </a:rPr>
                        <a:t>2</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1.1 Mbps</a:t>
                      </a:r>
                      <a:endParaRPr lang="es-AR" sz="1100" dirty="0">
                        <a:solidFill>
                          <a:srgbClr val="365F91"/>
                        </a:solidFill>
                        <a:latin typeface="Calibri"/>
                        <a:ea typeface="Times New Roman"/>
                        <a:cs typeface="Times New Roman"/>
                      </a:endParaRPr>
                    </a:p>
                  </a:txBody>
                  <a:tcPr marL="68580" marR="68580" marT="0" marB="0"/>
                </a:tc>
              </a:tr>
              <a:tr h="313979">
                <a:tc>
                  <a:txBody>
                    <a:bodyPr/>
                    <a:lstStyle/>
                    <a:p>
                      <a:pPr algn="ctr">
                        <a:lnSpc>
                          <a:spcPct val="115000"/>
                        </a:lnSpc>
                        <a:spcAft>
                          <a:spcPts val="0"/>
                        </a:spcAft>
                      </a:pPr>
                      <a:r>
                        <a:rPr lang="es-AR" sz="1200" dirty="0"/>
                        <a:t>ALANGASÍ</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512 Kbps</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1.1 Mbps</a:t>
                      </a:r>
                      <a:endParaRPr lang="es-AR" sz="1100" dirty="0">
                        <a:solidFill>
                          <a:srgbClr val="365F91"/>
                        </a:solidFill>
                        <a:latin typeface="Calibri"/>
                        <a:ea typeface="Times New Roman"/>
                        <a:cs typeface="Times New Roman"/>
                      </a:endParaRPr>
                    </a:p>
                  </a:txBody>
                  <a:tcPr marL="68580" marR="68580" marT="0" marB="0"/>
                </a:tc>
              </a:tr>
              <a:tr h="313979">
                <a:tc>
                  <a:txBody>
                    <a:bodyPr/>
                    <a:lstStyle/>
                    <a:p>
                      <a:pPr algn="ctr">
                        <a:lnSpc>
                          <a:spcPct val="115000"/>
                        </a:lnSpc>
                        <a:spcAft>
                          <a:spcPts val="0"/>
                        </a:spcAft>
                      </a:pPr>
                      <a:r>
                        <a:rPr lang="es-AR" sz="1200" dirty="0"/>
                        <a:t>PINTAG</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512 Kbps</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1.1 Mbps</a:t>
                      </a:r>
                      <a:endParaRPr lang="es-AR" sz="1100" dirty="0">
                        <a:solidFill>
                          <a:srgbClr val="365F91"/>
                        </a:solidFill>
                        <a:latin typeface="Calibri"/>
                        <a:ea typeface="Times New Roman"/>
                        <a:cs typeface="Times New Roman"/>
                      </a:endParaRPr>
                    </a:p>
                  </a:txBody>
                  <a:tcPr marL="68580" marR="68580" marT="0" marB="0"/>
                </a:tc>
              </a:tr>
              <a:tr h="313979">
                <a:tc>
                  <a:txBody>
                    <a:bodyPr/>
                    <a:lstStyle/>
                    <a:p>
                      <a:pPr algn="ctr">
                        <a:lnSpc>
                          <a:spcPct val="115000"/>
                        </a:lnSpc>
                        <a:spcAft>
                          <a:spcPts val="0"/>
                        </a:spcAft>
                      </a:pPr>
                      <a:r>
                        <a:rPr lang="es-AR" sz="1200" dirty="0"/>
                        <a:t>TOLONTAG</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512 Kbps</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512 Kbps</a:t>
                      </a:r>
                      <a:endParaRPr lang="es-AR" sz="1100" dirty="0">
                        <a:solidFill>
                          <a:srgbClr val="365F91"/>
                        </a:solidFill>
                        <a:latin typeface="Calibri"/>
                        <a:ea typeface="Times New Roman"/>
                        <a:cs typeface="Times New Roman"/>
                      </a:endParaRPr>
                    </a:p>
                  </a:txBody>
                  <a:tcPr marL="68580" marR="68580" marT="0" marB="0"/>
                </a:tc>
              </a:tr>
              <a:tr h="313979">
                <a:tc>
                  <a:txBody>
                    <a:bodyPr/>
                    <a:lstStyle/>
                    <a:p>
                      <a:pPr algn="ctr">
                        <a:lnSpc>
                          <a:spcPct val="115000"/>
                        </a:lnSpc>
                        <a:spcAft>
                          <a:spcPts val="0"/>
                        </a:spcAft>
                      </a:pPr>
                      <a:r>
                        <a:rPr lang="es-AR" sz="1200" dirty="0"/>
                        <a:t>CUENDINA</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512 Kbps</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512 Kbps</a:t>
                      </a:r>
                      <a:endParaRPr lang="es-AR" sz="1100" dirty="0">
                        <a:solidFill>
                          <a:srgbClr val="365F91"/>
                        </a:solidFill>
                        <a:latin typeface="Calibri"/>
                        <a:ea typeface="Times New Roman"/>
                        <a:cs typeface="Times New Roman"/>
                      </a:endParaRPr>
                    </a:p>
                  </a:txBody>
                  <a:tcPr marL="68580" marR="68580" marT="0" marB="0"/>
                </a:tc>
              </a:tr>
              <a:tr h="313979">
                <a:tc>
                  <a:txBody>
                    <a:bodyPr/>
                    <a:lstStyle/>
                    <a:p>
                      <a:pPr algn="ctr">
                        <a:lnSpc>
                          <a:spcPct val="115000"/>
                        </a:lnSpc>
                        <a:spcAft>
                          <a:spcPts val="0"/>
                        </a:spcAft>
                      </a:pPr>
                      <a:r>
                        <a:rPr lang="es-AR" sz="1200" dirty="0"/>
                        <a:t>AMAGUAÑA</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512 Kbps</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a:t>
                      </a:r>
                      <a:endParaRPr lang="es-AR" sz="1100" dirty="0">
                        <a:solidFill>
                          <a:srgbClr val="365F9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1.1 Mbps</a:t>
                      </a:r>
                      <a:endParaRPr lang="es-AR" sz="1100" dirty="0">
                        <a:solidFill>
                          <a:srgbClr val="365F91"/>
                        </a:solidFill>
                        <a:latin typeface="Calibri"/>
                        <a:ea typeface="Times New Roman"/>
                        <a:cs typeface="Times New Roman"/>
                      </a:endParaRPr>
                    </a:p>
                  </a:txBody>
                  <a:tcPr marL="68580" marR="68580" marT="0" marB="0"/>
                </a:tc>
              </a:tr>
            </a:tbl>
          </a:graphicData>
        </a:graphic>
      </p:graphicFrame>
      <p:sp>
        <p:nvSpPr>
          <p:cNvPr id="5" name="4 CuadroTexto"/>
          <p:cNvSpPr txBox="1"/>
          <p:nvPr/>
        </p:nvSpPr>
        <p:spPr>
          <a:xfrm>
            <a:off x="2195736" y="5600273"/>
            <a:ext cx="5328592" cy="276999"/>
          </a:xfrm>
          <a:prstGeom prst="rect">
            <a:avLst/>
          </a:prstGeom>
          <a:noFill/>
        </p:spPr>
        <p:txBody>
          <a:bodyPr wrap="square" rtlCol="0">
            <a:spAutoFit/>
          </a:bodyPr>
          <a:lstStyle/>
          <a:p>
            <a:pPr algn="ctr"/>
            <a:r>
              <a:rPr lang="es-EC" sz="1200" b="1" dirty="0" smtClean="0"/>
              <a:t>Estimación de ancho de banda para  Video conferencia</a:t>
            </a:r>
            <a:endParaRPr lang="es-AR" sz="12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196752"/>
            <a:ext cx="8568952" cy="4325112"/>
          </a:xfrm>
        </p:spPr>
        <p:txBody>
          <a:bodyPr/>
          <a:lstStyle/>
          <a:p>
            <a:pPr>
              <a:buNone/>
            </a:pPr>
            <a:r>
              <a:rPr lang="es-EC" b="1" dirty="0" smtClean="0"/>
              <a:t>	Estimación de </a:t>
            </a:r>
            <a:r>
              <a:rPr lang="es-EC" b="1" dirty="0" smtClean="0"/>
              <a:t>ancho de banda </a:t>
            </a:r>
            <a:r>
              <a:rPr lang="es-EC" b="1" dirty="0" smtClean="0"/>
              <a:t>para transferencia de archivos</a:t>
            </a:r>
            <a:endParaRPr lang="es-AR" b="1"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4 Tabla"/>
          <p:cNvGraphicFramePr>
            <a:graphicFrameLocks noGrp="1"/>
          </p:cNvGraphicFramePr>
          <p:nvPr/>
        </p:nvGraphicFramePr>
        <p:xfrm>
          <a:off x="971600" y="2420888"/>
          <a:ext cx="7128792" cy="2970330"/>
        </p:xfrm>
        <a:graphic>
          <a:graphicData uri="http://schemas.openxmlformats.org/drawingml/2006/table">
            <a:tbl>
              <a:tblPr>
                <a:tableStyleId>{3C2FFA5D-87B4-456A-9821-1D502468CF0F}</a:tableStyleId>
              </a:tblPr>
              <a:tblGrid>
                <a:gridCol w="2128946"/>
                <a:gridCol w="2326010"/>
                <a:gridCol w="1249154"/>
                <a:gridCol w="1424682"/>
              </a:tblGrid>
              <a:tr h="810089">
                <a:tc>
                  <a:txBody>
                    <a:bodyPr/>
                    <a:lstStyle/>
                    <a:p>
                      <a:pPr algn="ctr">
                        <a:lnSpc>
                          <a:spcPct val="115000"/>
                        </a:lnSpc>
                        <a:spcAft>
                          <a:spcPts val="0"/>
                        </a:spcAft>
                      </a:pPr>
                      <a:r>
                        <a:rPr lang="es-AR" sz="1200" dirty="0"/>
                        <a:t>Sub Centro de </a:t>
                      </a:r>
                      <a:br>
                        <a:rPr lang="es-AR" sz="1200" dirty="0"/>
                      </a:br>
                      <a:r>
                        <a:rPr lang="es-AR" sz="1200" dirty="0"/>
                        <a:t>Salud</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Estipulación de </a:t>
                      </a:r>
                      <a:br>
                        <a:rPr lang="es-AR" sz="1200" dirty="0"/>
                      </a:br>
                      <a:r>
                        <a:rPr lang="es-AR" sz="1200" dirty="0"/>
                        <a:t>Ancho de Banda</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Usuarios </a:t>
                      </a:r>
                      <a:br>
                        <a:rPr lang="es-AR" sz="1200" dirty="0"/>
                      </a:br>
                      <a:r>
                        <a:rPr lang="es-AR" sz="1200" dirty="0"/>
                        <a:t>Requeridos</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Capacidad Requerida</a:t>
                      </a:r>
                      <a:endParaRPr lang="es-AR" sz="1100" dirty="0">
                        <a:solidFill>
                          <a:schemeClr val="tx1"/>
                        </a:solidFill>
                        <a:latin typeface="Calibri"/>
                        <a:ea typeface="Times New Roman"/>
                        <a:cs typeface="Times New Roman"/>
                      </a:endParaRPr>
                    </a:p>
                  </a:txBody>
                  <a:tcPr marL="68580" marR="68580" marT="0" marB="0"/>
                </a:tc>
              </a:tr>
              <a:tr h="270031">
                <a:tc>
                  <a:txBody>
                    <a:bodyPr/>
                    <a:lstStyle/>
                    <a:p>
                      <a:pPr algn="ctr">
                        <a:lnSpc>
                          <a:spcPct val="115000"/>
                        </a:lnSpc>
                        <a:spcAft>
                          <a:spcPts val="0"/>
                        </a:spcAft>
                      </a:pPr>
                      <a:r>
                        <a:rPr lang="es-AR" sz="1200" dirty="0"/>
                        <a:t>GUANGOPOLO</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256 Kbps</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3</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768 Kbps</a:t>
                      </a:r>
                      <a:endParaRPr lang="es-AR" sz="1100" dirty="0">
                        <a:solidFill>
                          <a:schemeClr val="tx1"/>
                        </a:solidFill>
                        <a:latin typeface="Calibri"/>
                        <a:ea typeface="Times New Roman"/>
                        <a:cs typeface="Times New Roman"/>
                      </a:endParaRPr>
                    </a:p>
                  </a:txBody>
                  <a:tcPr marL="68580" marR="68580" marT="0" marB="0"/>
                </a:tc>
              </a:tr>
              <a:tr h="270030">
                <a:tc>
                  <a:txBody>
                    <a:bodyPr/>
                    <a:lstStyle/>
                    <a:p>
                      <a:pPr algn="ctr">
                        <a:lnSpc>
                          <a:spcPct val="115000"/>
                        </a:lnSpc>
                        <a:spcAft>
                          <a:spcPts val="0"/>
                        </a:spcAft>
                      </a:pPr>
                      <a:r>
                        <a:rPr lang="es-AR" sz="1200" dirty="0"/>
                        <a:t>EL TINGO</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256 Kbps</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4</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1.1 Mbps</a:t>
                      </a:r>
                      <a:endParaRPr lang="es-AR" sz="1100" dirty="0">
                        <a:solidFill>
                          <a:schemeClr val="tx1"/>
                        </a:solidFill>
                        <a:latin typeface="Calibri"/>
                        <a:ea typeface="Times New Roman"/>
                        <a:cs typeface="Times New Roman"/>
                      </a:endParaRPr>
                    </a:p>
                  </a:txBody>
                  <a:tcPr marL="68580" marR="68580" marT="0" marB="0"/>
                </a:tc>
              </a:tr>
              <a:tr h="270030">
                <a:tc>
                  <a:txBody>
                    <a:bodyPr/>
                    <a:lstStyle/>
                    <a:p>
                      <a:pPr algn="ctr">
                        <a:lnSpc>
                          <a:spcPct val="115000"/>
                        </a:lnSpc>
                        <a:spcAft>
                          <a:spcPts val="0"/>
                        </a:spcAft>
                      </a:pPr>
                      <a:r>
                        <a:rPr lang="es-AR" sz="1200" dirty="0"/>
                        <a:t>LA MERCED</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256 Kbps</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3</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768 Kbps</a:t>
                      </a:r>
                      <a:endParaRPr lang="es-AR" sz="1100" dirty="0">
                        <a:solidFill>
                          <a:schemeClr val="tx1"/>
                        </a:solidFill>
                        <a:latin typeface="Calibri"/>
                        <a:ea typeface="Times New Roman"/>
                        <a:cs typeface="Times New Roman"/>
                      </a:endParaRPr>
                    </a:p>
                  </a:txBody>
                  <a:tcPr marL="68580" marR="68580" marT="0" marB="0"/>
                </a:tc>
              </a:tr>
              <a:tr h="270030">
                <a:tc>
                  <a:txBody>
                    <a:bodyPr/>
                    <a:lstStyle/>
                    <a:p>
                      <a:pPr algn="ctr">
                        <a:lnSpc>
                          <a:spcPct val="115000"/>
                        </a:lnSpc>
                        <a:spcAft>
                          <a:spcPts val="0"/>
                        </a:spcAft>
                      </a:pPr>
                      <a:r>
                        <a:rPr lang="es-AR" sz="1200" dirty="0"/>
                        <a:t>ALANGASÍ</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256 Kbps</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4</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1.1 Mbps</a:t>
                      </a:r>
                      <a:endParaRPr lang="es-AR" sz="1100" dirty="0">
                        <a:solidFill>
                          <a:schemeClr val="tx1"/>
                        </a:solidFill>
                        <a:latin typeface="Calibri"/>
                        <a:ea typeface="Times New Roman"/>
                        <a:cs typeface="Times New Roman"/>
                      </a:endParaRPr>
                    </a:p>
                  </a:txBody>
                  <a:tcPr marL="68580" marR="68580" marT="0" marB="0"/>
                </a:tc>
              </a:tr>
              <a:tr h="270030">
                <a:tc>
                  <a:txBody>
                    <a:bodyPr/>
                    <a:lstStyle/>
                    <a:p>
                      <a:pPr algn="ctr">
                        <a:lnSpc>
                          <a:spcPct val="115000"/>
                        </a:lnSpc>
                        <a:spcAft>
                          <a:spcPts val="0"/>
                        </a:spcAft>
                      </a:pPr>
                      <a:r>
                        <a:rPr lang="es-AR" sz="1200" dirty="0"/>
                        <a:t>PINTAG</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256 Kbps</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3</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768 Kbps</a:t>
                      </a:r>
                      <a:endParaRPr lang="es-AR" sz="1100" dirty="0">
                        <a:solidFill>
                          <a:schemeClr val="tx1"/>
                        </a:solidFill>
                        <a:latin typeface="Calibri"/>
                        <a:ea typeface="Times New Roman"/>
                        <a:cs typeface="Times New Roman"/>
                      </a:endParaRPr>
                    </a:p>
                  </a:txBody>
                  <a:tcPr marL="68580" marR="68580" marT="0" marB="0"/>
                </a:tc>
              </a:tr>
              <a:tr h="270030">
                <a:tc>
                  <a:txBody>
                    <a:bodyPr/>
                    <a:lstStyle/>
                    <a:p>
                      <a:pPr algn="ctr">
                        <a:lnSpc>
                          <a:spcPct val="115000"/>
                        </a:lnSpc>
                        <a:spcAft>
                          <a:spcPts val="0"/>
                        </a:spcAft>
                      </a:pPr>
                      <a:r>
                        <a:rPr lang="es-AR" sz="1200" dirty="0"/>
                        <a:t>TOLONTAG</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256 Kbps</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512 Kbps</a:t>
                      </a:r>
                      <a:endParaRPr lang="es-AR" sz="1100" dirty="0">
                        <a:solidFill>
                          <a:schemeClr val="tx1"/>
                        </a:solidFill>
                        <a:latin typeface="Calibri"/>
                        <a:ea typeface="Times New Roman"/>
                        <a:cs typeface="Times New Roman"/>
                      </a:endParaRPr>
                    </a:p>
                  </a:txBody>
                  <a:tcPr marL="68580" marR="68580" marT="0" marB="0"/>
                </a:tc>
              </a:tr>
              <a:tr h="270030">
                <a:tc>
                  <a:txBody>
                    <a:bodyPr/>
                    <a:lstStyle/>
                    <a:p>
                      <a:pPr algn="ctr">
                        <a:lnSpc>
                          <a:spcPct val="115000"/>
                        </a:lnSpc>
                        <a:spcAft>
                          <a:spcPts val="0"/>
                        </a:spcAft>
                      </a:pPr>
                      <a:r>
                        <a:rPr lang="es-AR" sz="1200" dirty="0"/>
                        <a:t>CUENDINA</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256 Kbps</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1</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256 Kbps</a:t>
                      </a:r>
                      <a:endParaRPr lang="es-AR" sz="1100" dirty="0">
                        <a:solidFill>
                          <a:schemeClr val="tx1"/>
                        </a:solidFill>
                        <a:latin typeface="Calibri"/>
                        <a:ea typeface="Times New Roman"/>
                        <a:cs typeface="Times New Roman"/>
                      </a:endParaRPr>
                    </a:p>
                  </a:txBody>
                  <a:tcPr marL="68580" marR="68580" marT="0" marB="0"/>
                </a:tc>
              </a:tr>
              <a:tr h="270030">
                <a:tc>
                  <a:txBody>
                    <a:bodyPr/>
                    <a:lstStyle/>
                    <a:p>
                      <a:pPr algn="ctr">
                        <a:lnSpc>
                          <a:spcPct val="115000"/>
                        </a:lnSpc>
                        <a:spcAft>
                          <a:spcPts val="0"/>
                        </a:spcAft>
                      </a:pPr>
                      <a:r>
                        <a:rPr lang="es-AR" sz="1200" dirty="0"/>
                        <a:t>AMAGUAÑA</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256 Kbps</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3</a:t>
                      </a:r>
                      <a:endParaRPr lang="es-AR" sz="11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768 Kbps</a:t>
                      </a:r>
                      <a:endParaRPr lang="es-AR" sz="1100" dirty="0">
                        <a:solidFill>
                          <a:schemeClr val="tx1"/>
                        </a:solidFill>
                        <a:latin typeface="Calibri"/>
                        <a:ea typeface="Times New Roman"/>
                        <a:cs typeface="Times New Roman"/>
                      </a:endParaRPr>
                    </a:p>
                  </a:txBody>
                  <a:tcPr marL="68580" marR="68580" marT="0" marB="0"/>
                </a:tc>
              </a:tr>
            </a:tbl>
          </a:graphicData>
        </a:graphic>
      </p:graphicFrame>
      <p:sp>
        <p:nvSpPr>
          <p:cNvPr id="6" name="5 CuadroTexto"/>
          <p:cNvSpPr txBox="1"/>
          <p:nvPr/>
        </p:nvSpPr>
        <p:spPr>
          <a:xfrm>
            <a:off x="2195736" y="5528265"/>
            <a:ext cx="5328592" cy="276999"/>
          </a:xfrm>
          <a:prstGeom prst="rect">
            <a:avLst/>
          </a:prstGeom>
          <a:noFill/>
        </p:spPr>
        <p:txBody>
          <a:bodyPr wrap="square" rtlCol="0">
            <a:spAutoFit/>
          </a:bodyPr>
          <a:lstStyle/>
          <a:p>
            <a:pPr algn="ctr"/>
            <a:r>
              <a:rPr lang="es-EC" sz="1200" b="1" dirty="0" smtClean="0"/>
              <a:t>Estimación de ancho de banda para  transferencia de archivos</a:t>
            </a:r>
            <a:endParaRPr lang="es-AR" sz="12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4"/>
            <a:ext cx="8229600" cy="4325112"/>
          </a:xfrm>
        </p:spPr>
        <p:txBody>
          <a:bodyPr>
            <a:normAutofit/>
          </a:bodyPr>
          <a:lstStyle/>
          <a:p>
            <a:pPr>
              <a:buNone/>
            </a:pPr>
            <a:r>
              <a:rPr lang="es-EC" b="1" dirty="0" smtClean="0"/>
              <a:t>Estimación de ancho de banda para acceso a Internet</a:t>
            </a:r>
          </a:p>
          <a:p>
            <a:pPr>
              <a:buNone/>
            </a:pPr>
            <a:endParaRPr lang="es-EC" dirty="0" smtClean="0"/>
          </a:p>
          <a:p>
            <a:pPr>
              <a:buNone/>
            </a:pPr>
            <a:r>
              <a:rPr lang="es-EC" sz="2600" dirty="0" smtClean="0"/>
              <a:t>	</a:t>
            </a:r>
          </a:p>
          <a:p>
            <a:pPr>
              <a:buNone/>
            </a:pPr>
            <a:r>
              <a:rPr lang="es-EC" sz="2600" dirty="0" smtClean="0"/>
              <a:t>	El ancho de banda requerido para el servicio de acceso a Internet para cada uno de los Centros y Sub Centros de Salud del Área No. 24 en el Sector del Valle de los Chillos, será de 512 Kbps, para satisfacer todas las necesidades del personal de Salud.</a:t>
            </a:r>
            <a:endParaRPr lang="es-AR" sz="2600" dirty="0" smtClean="0"/>
          </a:p>
          <a:p>
            <a:pPr>
              <a:buNone/>
            </a:pP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8229600" cy="1066800"/>
          </a:xfrm>
        </p:spPr>
        <p:txBody>
          <a:bodyPr>
            <a:normAutofit fontScale="90000"/>
          </a:bodyPr>
          <a:lstStyle/>
          <a:p>
            <a:pPr algn="ctr"/>
            <a:r>
              <a:rPr lang="es-EC" dirty="0" smtClean="0"/>
              <a:t>CAPACIDAD TOTAL DE LA RED DE DATOS</a:t>
            </a: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5 Tabla"/>
          <p:cNvGraphicFramePr>
            <a:graphicFrameLocks noGrp="1"/>
          </p:cNvGraphicFramePr>
          <p:nvPr/>
        </p:nvGraphicFramePr>
        <p:xfrm>
          <a:off x="1115616" y="2276872"/>
          <a:ext cx="6912768" cy="3456384"/>
        </p:xfrm>
        <a:graphic>
          <a:graphicData uri="http://schemas.openxmlformats.org/drawingml/2006/table">
            <a:tbl>
              <a:tblPr>
                <a:tableStyleId>{3C2FFA5D-87B4-456A-9821-1D502468CF0F}</a:tableStyleId>
              </a:tblPr>
              <a:tblGrid>
                <a:gridCol w="1305056"/>
                <a:gridCol w="999717"/>
                <a:gridCol w="728476"/>
                <a:gridCol w="1022191"/>
                <a:gridCol w="1137661"/>
                <a:gridCol w="967167"/>
                <a:gridCol w="752500"/>
              </a:tblGrid>
              <a:tr h="864096">
                <a:tc>
                  <a:txBody>
                    <a:bodyPr/>
                    <a:lstStyle/>
                    <a:p>
                      <a:pPr algn="ctr">
                        <a:lnSpc>
                          <a:spcPct val="150000"/>
                        </a:lnSpc>
                        <a:spcAft>
                          <a:spcPts val="0"/>
                        </a:spcAft>
                      </a:pPr>
                      <a:r>
                        <a:rPr lang="es-EC" sz="900" dirty="0"/>
                        <a:t>Centros y Sub Centros de Salud</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Usuarios</a:t>
                      </a:r>
                      <a:endParaRPr lang="es-AR" sz="1100" dirty="0"/>
                    </a:p>
                    <a:p>
                      <a:pPr algn="ctr">
                        <a:lnSpc>
                          <a:spcPct val="150000"/>
                        </a:lnSpc>
                        <a:spcAft>
                          <a:spcPts val="0"/>
                        </a:spcAft>
                      </a:pPr>
                      <a:r>
                        <a:rPr lang="es-EC" sz="900" dirty="0"/>
                        <a:t>Concurrentes</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VoIP </a:t>
                      </a:r>
                      <a:endParaRPr lang="es-AR" sz="1100" dirty="0"/>
                    </a:p>
                    <a:p>
                      <a:pPr>
                        <a:lnSpc>
                          <a:spcPct val="150000"/>
                        </a:lnSpc>
                        <a:spcAft>
                          <a:spcPts val="0"/>
                        </a:spcAft>
                      </a:pPr>
                      <a:r>
                        <a:rPr lang="es-EC" sz="900" dirty="0" smtClean="0"/>
                        <a:t>   (</a:t>
                      </a:r>
                      <a:r>
                        <a:rPr lang="es-EC" sz="900" dirty="0"/>
                        <a:t>Mbps)</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Video Conferencia</a:t>
                      </a:r>
                      <a:endParaRPr lang="es-AR" sz="1100" dirty="0"/>
                    </a:p>
                    <a:p>
                      <a:pPr algn="ctr">
                        <a:lnSpc>
                          <a:spcPct val="150000"/>
                        </a:lnSpc>
                        <a:spcAft>
                          <a:spcPts val="0"/>
                        </a:spcAft>
                      </a:pPr>
                      <a:r>
                        <a:rPr lang="es-EC" sz="900" dirty="0"/>
                        <a:t>(Mbps)</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Transferencia de Archivos</a:t>
                      </a:r>
                      <a:endParaRPr lang="es-AR" sz="1100" dirty="0"/>
                    </a:p>
                    <a:p>
                      <a:pPr algn="ctr">
                        <a:lnSpc>
                          <a:spcPct val="150000"/>
                        </a:lnSpc>
                        <a:spcAft>
                          <a:spcPts val="0"/>
                        </a:spcAft>
                      </a:pPr>
                      <a:r>
                        <a:rPr lang="es-EC" sz="900" dirty="0"/>
                        <a:t>(Mbps)</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Servicio de Internet</a:t>
                      </a:r>
                      <a:endParaRPr lang="es-AR" sz="1100" dirty="0"/>
                    </a:p>
                    <a:p>
                      <a:pPr algn="ctr">
                        <a:lnSpc>
                          <a:spcPct val="150000"/>
                        </a:lnSpc>
                        <a:spcAft>
                          <a:spcPts val="0"/>
                        </a:spcAft>
                      </a:pPr>
                      <a:r>
                        <a:rPr lang="es-EC" sz="900" dirty="0"/>
                        <a:t>(Kbps)</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TOTAL</a:t>
                      </a:r>
                      <a:endParaRPr lang="es-AR" sz="1100" dirty="0"/>
                    </a:p>
                    <a:p>
                      <a:pPr algn="ctr">
                        <a:lnSpc>
                          <a:spcPct val="150000"/>
                        </a:lnSpc>
                        <a:spcAft>
                          <a:spcPts val="0"/>
                        </a:spcAft>
                      </a:pPr>
                      <a:r>
                        <a:rPr lang="es-EC" sz="900" dirty="0"/>
                        <a:t>(Mbps)</a:t>
                      </a:r>
                      <a:endParaRPr lang="es-AR" sz="1100" dirty="0">
                        <a:solidFill>
                          <a:srgbClr val="000000"/>
                        </a:solidFill>
                        <a:latin typeface="Calibri"/>
                        <a:ea typeface="Times New Roman"/>
                        <a:cs typeface="Times New Roman"/>
                      </a:endParaRPr>
                    </a:p>
                  </a:txBody>
                  <a:tcPr marL="68580" marR="68580" marT="0" marB="0"/>
                </a:tc>
              </a:tr>
              <a:tr h="288032">
                <a:tc>
                  <a:txBody>
                    <a:bodyPr/>
                    <a:lstStyle/>
                    <a:p>
                      <a:pPr algn="ctr">
                        <a:lnSpc>
                          <a:spcPct val="150000"/>
                        </a:lnSpc>
                        <a:spcAft>
                          <a:spcPts val="0"/>
                        </a:spcAft>
                      </a:pPr>
                      <a:r>
                        <a:rPr lang="es-EC" sz="900" dirty="0"/>
                        <a:t>CONOCOTO</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15</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0.7</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1.1</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3.9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512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6.3</a:t>
                      </a:r>
                      <a:endParaRPr lang="es-AR" sz="1100" dirty="0">
                        <a:solidFill>
                          <a:srgbClr val="000000"/>
                        </a:solidFill>
                        <a:latin typeface="Calibri"/>
                        <a:ea typeface="Times New Roman"/>
                        <a:cs typeface="Times New Roman"/>
                      </a:endParaRPr>
                    </a:p>
                  </a:txBody>
                  <a:tcPr marL="68580" marR="68580" marT="0" marB="0"/>
                </a:tc>
              </a:tr>
              <a:tr h="288032">
                <a:tc>
                  <a:txBody>
                    <a:bodyPr/>
                    <a:lstStyle/>
                    <a:p>
                      <a:pPr algn="ctr">
                        <a:lnSpc>
                          <a:spcPct val="150000"/>
                        </a:lnSpc>
                        <a:spcAft>
                          <a:spcPts val="0"/>
                        </a:spcAft>
                      </a:pPr>
                      <a:r>
                        <a:rPr lang="es-EC" sz="900" dirty="0"/>
                        <a:t>ALANGASI</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5</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0.312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1.1</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1.1</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512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3.1 </a:t>
                      </a:r>
                      <a:endParaRPr lang="es-AR" sz="1100" dirty="0">
                        <a:solidFill>
                          <a:srgbClr val="000000"/>
                        </a:solidFill>
                        <a:latin typeface="Calibri"/>
                        <a:ea typeface="Times New Roman"/>
                        <a:cs typeface="Times New Roman"/>
                      </a:endParaRPr>
                    </a:p>
                  </a:txBody>
                  <a:tcPr marL="68580" marR="68580" marT="0" marB="0"/>
                </a:tc>
              </a:tr>
              <a:tr h="288032">
                <a:tc>
                  <a:txBody>
                    <a:bodyPr/>
                    <a:lstStyle/>
                    <a:p>
                      <a:pPr algn="ctr">
                        <a:lnSpc>
                          <a:spcPct val="150000"/>
                        </a:lnSpc>
                        <a:spcAft>
                          <a:spcPts val="0"/>
                        </a:spcAft>
                      </a:pPr>
                      <a:r>
                        <a:rPr lang="es-EC" sz="900" dirty="0"/>
                        <a:t>AMAGUAÑA</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10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0.312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1.1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0.768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512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2.7 </a:t>
                      </a:r>
                      <a:endParaRPr lang="es-AR" sz="1100" dirty="0">
                        <a:solidFill>
                          <a:srgbClr val="000000"/>
                        </a:solidFill>
                        <a:latin typeface="Calibri"/>
                        <a:ea typeface="Times New Roman"/>
                        <a:cs typeface="Times New Roman"/>
                      </a:endParaRPr>
                    </a:p>
                  </a:txBody>
                  <a:tcPr marL="68580" marR="68580" marT="0" marB="0"/>
                </a:tc>
              </a:tr>
              <a:tr h="288032">
                <a:tc>
                  <a:txBody>
                    <a:bodyPr/>
                    <a:lstStyle/>
                    <a:p>
                      <a:pPr algn="ctr">
                        <a:lnSpc>
                          <a:spcPct val="150000"/>
                        </a:lnSpc>
                        <a:spcAft>
                          <a:spcPts val="0"/>
                        </a:spcAft>
                      </a:pPr>
                      <a:r>
                        <a:rPr lang="es-EC" sz="900" dirty="0"/>
                        <a:t>CUENDINA</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4</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0.264</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0.512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0.256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512</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1.54 </a:t>
                      </a:r>
                      <a:endParaRPr lang="es-AR" sz="1100" dirty="0">
                        <a:solidFill>
                          <a:srgbClr val="000000"/>
                        </a:solidFill>
                        <a:latin typeface="Calibri"/>
                        <a:ea typeface="Times New Roman"/>
                        <a:cs typeface="Times New Roman"/>
                      </a:endParaRPr>
                    </a:p>
                  </a:txBody>
                  <a:tcPr marL="68580" marR="68580" marT="0" marB="0"/>
                </a:tc>
              </a:tr>
              <a:tr h="288032">
                <a:tc>
                  <a:txBody>
                    <a:bodyPr/>
                    <a:lstStyle/>
                    <a:p>
                      <a:pPr algn="ctr">
                        <a:lnSpc>
                          <a:spcPct val="150000"/>
                        </a:lnSpc>
                        <a:spcAft>
                          <a:spcPts val="0"/>
                        </a:spcAft>
                      </a:pPr>
                      <a:r>
                        <a:rPr lang="es-EC" sz="900" dirty="0"/>
                        <a:t>EL TINGO</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6</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0.360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1.1</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1.1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512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3.07 </a:t>
                      </a:r>
                      <a:endParaRPr lang="es-AR" sz="1100" dirty="0">
                        <a:solidFill>
                          <a:srgbClr val="000000"/>
                        </a:solidFill>
                        <a:latin typeface="Calibri"/>
                        <a:ea typeface="Times New Roman"/>
                        <a:cs typeface="Times New Roman"/>
                      </a:endParaRPr>
                    </a:p>
                  </a:txBody>
                  <a:tcPr marL="68580" marR="68580" marT="0" marB="0"/>
                </a:tc>
              </a:tr>
              <a:tr h="288032">
                <a:tc>
                  <a:txBody>
                    <a:bodyPr/>
                    <a:lstStyle/>
                    <a:p>
                      <a:pPr algn="ctr">
                        <a:lnSpc>
                          <a:spcPct val="150000"/>
                        </a:lnSpc>
                        <a:spcAft>
                          <a:spcPts val="0"/>
                        </a:spcAft>
                      </a:pPr>
                      <a:r>
                        <a:rPr lang="es-EC" sz="900" dirty="0"/>
                        <a:t>GUANGOPOLO</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10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0.264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1.1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0.768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512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2.64</a:t>
                      </a:r>
                      <a:endParaRPr lang="es-AR" sz="1100" dirty="0">
                        <a:solidFill>
                          <a:srgbClr val="000000"/>
                        </a:solidFill>
                        <a:latin typeface="Calibri"/>
                        <a:ea typeface="Times New Roman"/>
                        <a:cs typeface="Times New Roman"/>
                      </a:endParaRPr>
                    </a:p>
                  </a:txBody>
                  <a:tcPr marL="68580" marR="68580" marT="0" marB="0"/>
                </a:tc>
              </a:tr>
              <a:tr h="288032">
                <a:tc>
                  <a:txBody>
                    <a:bodyPr/>
                    <a:lstStyle/>
                    <a:p>
                      <a:pPr algn="ctr">
                        <a:lnSpc>
                          <a:spcPct val="150000"/>
                        </a:lnSpc>
                        <a:spcAft>
                          <a:spcPts val="0"/>
                        </a:spcAft>
                      </a:pPr>
                      <a:r>
                        <a:rPr lang="es-EC" sz="900" dirty="0"/>
                        <a:t>LA MERCED</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8</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0.216</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1.1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0.768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512</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2.7 </a:t>
                      </a:r>
                      <a:endParaRPr lang="es-AR" sz="1100" dirty="0">
                        <a:solidFill>
                          <a:srgbClr val="000000"/>
                        </a:solidFill>
                        <a:latin typeface="Calibri"/>
                        <a:ea typeface="Times New Roman"/>
                        <a:cs typeface="Times New Roman"/>
                      </a:endParaRPr>
                    </a:p>
                  </a:txBody>
                  <a:tcPr marL="68580" marR="68580" marT="0" marB="0"/>
                </a:tc>
              </a:tr>
              <a:tr h="288032">
                <a:tc>
                  <a:txBody>
                    <a:bodyPr/>
                    <a:lstStyle/>
                    <a:p>
                      <a:pPr algn="ctr">
                        <a:lnSpc>
                          <a:spcPct val="150000"/>
                        </a:lnSpc>
                        <a:spcAft>
                          <a:spcPts val="0"/>
                        </a:spcAft>
                      </a:pPr>
                      <a:r>
                        <a:rPr lang="es-EC" sz="900" dirty="0"/>
                        <a:t>PINTAG</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7</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0.264</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1.1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0.768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512</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2.7 </a:t>
                      </a:r>
                      <a:endParaRPr lang="es-AR" sz="1100" dirty="0">
                        <a:solidFill>
                          <a:srgbClr val="000000"/>
                        </a:solidFill>
                        <a:latin typeface="Calibri"/>
                        <a:ea typeface="Times New Roman"/>
                        <a:cs typeface="Times New Roman"/>
                      </a:endParaRPr>
                    </a:p>
                  </a:txBody>
                  <a:tcPr marL="68580" marR="68580" marT="0" marB="0"/>
                </a:tc>
              </a:tr>
              <a:tr h="288032">
                <a:tc>
                  <a:txBody>
                    <a:bodyPr/>
                    <a:lstStyle/>
                    <a:p>
                      <a:pPr algn="ctr">
                        <a:lnSpc>
                          <a:spcPct val="150000"/>
                        </a:lnSpc>
                        <a:spcAft>
                          <a:spcPts val="0"/>
                        </a:spcAft>
                      </a:pPr>
                      <a:r>
                        <a:rPr lang="es-EC" sz="900" dirty="0"/>
                        <a:t>TOLONTAG</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3</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0.216</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0.512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0.512</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512</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50000"/>
                        </a:lnSpc>
                        <a:spcAft>
                          <a:spcPts val="0"/>
                        </a:spcAft>
                      </a:pPr>
                      <a:r>
                        <a:rPr lang="es-EC" sz="900" dirty="0"/>
                        <a:t>1.8 </a:t>
                      </a:r>
                      <a:endParaRPr lang="es-AR" sz="1100" dirty="0">
                        <a:solidFill>
                          <a:srgbClr val="000000"/>
                        </a:solidFill>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4168"/>
            <a:ext cx="8229600" cy="4325112"/>
          </a:xfrm>
        </p:spPr>
        <p:txBody>
          <a:bodyPr/>
          <a:lstStyle/>
          <a:p>
            <a:pPr>
              <a:buNone/>
            </a:pPr>
            <a:r>
              <a:rPr lang="es-EC" sz="2400" dirty="0" smtClean="0"/>
              <a:t>El servicio de Internet para el desarrollo del presente </a:t>
            </a:r>
            <a:r>
              <a:rPr lang="es-EC" sz="2400" dirty="0" smtClean="0"/>
              <a:t>proyecto será de:</a:t>
            </a:r>
          </a:p>
          <a:p>
            <a:pPr>
              <a:buNone/>
            </a:pPr>
            <a:endParaRPr lang="es-EC" sz="2400" dirty="0" smtClean="0"/>
          </a:p>
          <a:p>
            <a:r>
              <a:rPr lang="es-EC" sz="2400" dirty="0" smtClean="0"/>
              <a:t>3 </a:t>
            </a:r>
            <a:r>
              <a:rPr lang="es-EC" sz="2400" dirty="0" smtClean="0"/>
              <a:t>Mbps, pero en compartición 1:1, es decir un ancho de banda para el Centro de Salud de “Conocoto”, </a:t>
            </a:r>
            <a:r>
              <a:rPr lang="es-EC" sz="2400" dirty="0" smtClean="0"/>
              <a:t>el mismo que </a:t>
            </a:r>
            <a:r>
              <a:rPr lang="es-EC" sz="2400" dirty="0" smtClean="0"/>
              <a:t>se encargará de repartir a cada uno de los Sub </a:t>
            </a:r>
            <a:r>
              <a:rPr lang="es-EC" sz="2400" dirty="0" smtClean="0"/>
              <a:t>Centros de Salud a </a:t>
            </a:r>
            <a:r>
              <a:rPr lang="es-EC" sz="2400" dirty="0" smtClean="0"/>
              <a:t>través de los </a:t>
            </a:r>
            <a:r>
              <a:rPr lang="es-EC" sz="2400" dirty="0" smtClean="0"/>
              <a:t>radioenlaces, según los requerimientos del personal de Salud. </a:t>
            </a:r>
            <a:endParaRPr lang="es-EC" sz="2400" dirty="0" smtClean="0"/>
          </a:p>
          <a:p>
            <a:endParaRPr lang="es-EC" sz="2400" dirty="0" smtClean="0"/>
          </a:p>
          <a:p>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8229600" cy="1066800"/>
          </a:xfrm>
        </p:spPr>
        <p:txBody>
          <a:bodyPr/>
          <a:lstStyle/>
          <a:p>
            <a:r>
              <a:rPr lang="es-EC" dirty="0" smtClean="0"/>
              <a:t>Tipo de Modulación</a:t>
            </a:r>
            <a:endParaRPr lang="es-AR" dirty="0"/>
          </a:p>
        </p:txBody>
      </p:sp>
      <p:sp>
        <p:nvSpPr>
          <p:cNvPr id="3" name="2 Marcador de contenido"/>
          <p:cNvSpPr>
            <a:spLocks noGrp="1"/>
          </p:cNvSpPr>
          <p:nvPr>
            <p:ph idx="1"/>
          </p:nvPr>
        </p:nvSpPr>
        <p:spPr/>
        <p:txBody>
          <a:bodyPr>
            <a:normAutofit/>
          </a:bodyPr>
          <a:lstStyle/>
          <a:p>
            <a:endParaRPr lang="es-EC" sz="2400" dirty="0" smtClean="0"/>
          </a:p>
          <a:p>
            <a:endParaRPr lang="es-EC" sz="2400" dirty="0" smtClean="0"/>
          </a:p>
          <a:p>
            <a:endParaRPr lang="es-EC" sz="2400" dirty="0" smtClean="0"/>
          </a:p>
          <a:p>
            <a:r>
              <a:rPr lang="es-EC" sz="2200" dirty="0" smtClean="0"/>
              <a:t>Funciona para aplicaciones con medios no guiados como redes inalámbricas, sistemas de radio frecuencia (RF), es decir toda la infraestructura a ser implementada en la red de datos.</a:t>
            </a:r>
          </a:p>
          <a:p>
            <a:endParaRPr lang="es-EC" sz="2200" dirty="0" smtClean="0"/>
          </a:p>
          <a:p>
            <a:r>
              <a:rPr lang="es-EC" sz="2200" dirty="0" smtClean="0"/>
              <a:t>Este tipo de modulación  toma cuatro muestras de la señal en el diagrama de constelación, </a:t>
            </a:r>
            <a:r>
              <a:rPr lang="es-EC" sz="2200" smtClean="0"/>
              <a:t>para realizar menor </a:t>
            </a:r>
            <a:r>
              <a:rPr lang="es-EC" sz="2200" dirty="0" smtClean="0"/>
              <a:t>corrección de errores.</a:t>
            </a:r>
            <a:endParaRPr lang="es-AR" sz="2200" dirty="0" smtClean="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1" name="Picture 3"/>
          <p:cNvPicPr>
            <a:picLocks noChangeAspect="1" noChangeArrowheads="1"/>
          </p:cNvPicPr>
          <p:nvPr/>
        </p:nvPicPr>
        <p:blipFill>
          <a:blip r:embed="rId3" cstate="print"/>
          <a:srcRect/>
          <a:stretch>
            <a:fillRect/>
          </a:stretch>
        </p:blipFill>
        <p:spPr bwMode="auto">
          <a:xfrm>
            <a:off x="3275856" y="1988840"/>
            <a:ext cx="2318307" cy="108012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1066800"/>
          </a:xfrm>
        </p:spPr>
        <p:txBody>
          <a:bodyPr/>
          <a:lstStyle/>
          <a:p>
            <a:r>
              <a:rPr lang="es-EC" dirty="0" smtClean="0"/>
              <a:t>Diseño de los Radioenlaces</a:t>
            </a: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4 Imagen"/>
          <p:cNvPicPr/>
          <p:nvPr/>
        </p:nvPicPr>
        <p:blipFill>
          <a:blip r:embed="rId3" cstate="print"/>
          <a:srcRect/>
          <a:stretch>
            <a:fillRect/>
          </a:stretch>
        </p:blipFill>
        <p:spPr bwMode="auto">
          <a:xfrm>
            <a:off x="1043608" y="1700808"/>
            <a:ext cx="7056784" cy="4248472"/>
          </a:xfrm>
          <a:prstGeom prst="rect">
            <a:avLst/>
          </a:prstGeom>
          <a:noFill/>
          <a:ln w="9525">
            <a:solidFill>
              <a:schemeClr val="tx1"/>
            </a:solidFill>
            <a:miter lim="800000"/>
            <a:headEnd/>
            <a:tailEnd/>
          </a:ln>
        </p:spPr>
      </p:pic>
      <p:sp>
        <p:nvSpPr>
          <p:cNvPr id="6" name="5 CuadroTexto"/>
          <p:cNvSpPr txBox="1"/>
          <p:nvPr/>
        </p:nvSpPr>
        <p:spPr>
          <a:xfrm>
            <a:off x="2267744" y="6093296"/>
            <a:ext cx="4896544" cy="276999"/>
          </a:xfrm>
          <a:prstGeom prst="rect">
            <a:avLst/>
          </a:prstGeom>
          <a:noFill/>
        </p:spPr>
        <p:txBody>
          <a:bodyPr wrap="square" rtlCol="0">
            <a:spAutoFit/>
          </a:bodyPr>
          <a:lstStyle/>
          <a:p>
            <a:pPr algn="ctr"/>
            <a:r>
              <a:rPr lang="es-EC" sz="1200" b="1" dirty="0" smtClean="0"/>
              <a:t>Enlace Conocoto – Guangopolo (Radio Link) </a:t>
            </a:r>
            <a:endParaRPr lang="es-AR"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4 Imagen"/>
          <p:cNvPicPr/>
          <p:nvPr/>
        </p:nvPicPr>
        <p:blipFill>
          <a:blip r:embed="rId3" cstate="print"/>
          <a:srcRect/>
          <a:stretch>
            <a:fillRect/>
          </a:stretch>
        </p:blipFill>
        <p:spPr bwMode="auto">
          <a:xfrm>
            <a:off x="1115616" y="1556792"/>
            <a:ext cx="7128792" cy="3960440"/>
          </a:xfrm>
          <a:prstGeom prst="rect">
            <a:avLst/>
          </a:prstGeom>
          <a:noFill/>
          <a:ln w="9525">
            <a:solidFill>
              <a:schemeClr val="tx1"/>
            </a:solidFill>
            <a:miter lim="800000"/>
            <a:headEnd/>
            <a:tailEnd/>
          </a:ln>
        </p:spPr>
      </p:pic>
      <p:sp>
        <p:nvSpPr>
          <p:cNvPr id="6" name="5 CuadroTexto"/>
          <p:cNvSpPr txBox="1"/>
          <p:nvPr/>
        </p:nvSpPr>
        <p:spPr>
          <a:xfrm>
            <a:off x="2339752" y="5733256"/>
            <a:ext cx="4896544" cy="276999"/>
          </a:xfrm>
          <a:prstGeom prst="rect">
            <a:avLst/>
          </a:prstGeom>
          <a:noFill/>
        </p:spPr>
        <p:txBody>
          <a:bodyPr wrap="square" rtlCol="0">
            <a:spAutoFit/>
          </a:bodyPr>
          <a:lstStyle/>
          <a:p>
            <a:pPr algn="ctr"/>
            <a:r>
              <a:rPr lang="es-EC" sz="1200" b="1" dirty="0" smtClean="0"/>
              <a:t>Enlace Conocoto – </a:t>
            </a:r>
            <a:r>
              <a:rPr lang="es-EC" sz="1200" b="1" dirty="0" smtClean="0"/>
              <a:t>El Tingo </a:t>
            </a:r>
            <a:r>
              <a:rPr lang="es-EC" sz="1200" b="1" dirty="0" smtClean="0"/>
              <a:t>(Radio Link) </a:t>
            </a:r>
            <a:endParaRPr lang="es-AR"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92696"/>
            <a:ext cx="8435280" cy="1066800"/>
          </a:xfrm>
        </p:spPr>
        <p:txBody>
          <a:bodyPr>
            <a:noAutofit/>
          </a:bodyPr>
          <a:lstStyle/>
          <a:p>
            <a:pPr lvl="1" algn="l" rtl="0">
              <a:spcBef>
                <a:spcPct val="0"/>
              </a:spcBef>
            </a:pPr>
            <a:r>
              <a:rPr lang="es-EC" sz="2600" dirty="0">
                <a:solidFill>
                  <a:schemeClr val="tx2"/>
                </a:solidFill>
                <a:latin typeface="+mj-lt"/>
              </a:rPr>
              <a:t>Diseño de Infraestructura de los Centros y Sub Centros de </a:t>
            </a:r>
            <a:r>
              <a:rPr lang="es-EC" sz="2600" dirty="0" smtClean="0">
                <a:solidFill>
                  <a:schemeClr val="tx2"/>
                </a:solidFill>
                <a:latin typeface="+mj-lt"/>
              </a:rPr>
              <a:t>Salud</a:t>
            </a:r>
            <a:r>
              <a:rPr lang="es-AR" sz="2200" dirty="0">
                <a:solidFill>
                  <a:schemeClr val="tx2"/>
                </a:solidFill>
                <a:latin typeface="+mj-lt"/>
              </a:rPr>
              <a:t/>
            </a:r>
            <a:br>
              <a:rPr lang="es-AR" sz="2200" dirty="0">
                <a:solidFill>
                  <a:schemeClr val="tx2"/>
                </a:solidFill>
                <a:latin typeface="+mj-lt"/>
              </a:rPr>
            </a:br>
            <a:endParaRPr lang="es-AR" sz="2200" dirty="0">
              <a:solidFill>
                <a:schemeClr val="tx2"/>
              </a:solidFill>
              <a:latin typeface="+mj-lt"/>
            </a:endParaRPr>
          </a:p>
        </p:txBody>
      </p:sp>
      <p:sp>
        <p:nvSpPr>
          <p:cNvPr id="3" name="2 Marcador de contenido"/>
          <p:cNvSpPr>
            <a:spLocks noGrp="1"/>
          </p:cNvSpPr>
          <p:nvPr>
            <p:ph idx="1"/>
          </p:nvPr>
        </p:nvSpPr>
        <p:spPr>
          <a:xfrm>
            <a:off x="323528" y="1412776"/>
            <a:ext cx="8229600" cy="4325112"/>
          </a:xfrm>
        </p:spPr>
        <p:txBody>
          <a:bodyPr/>
          <a:lstStyle/>
          <a:p>
            <a:r>
              <a:rPr lang="es-EC" sz="2400" b="1" dirty="0" smtClean="0"/>
              <a:t>Radioenlace El Tingo - Conocoto</a:t>
            </a:r>
            <a:endParaRPr lang="es-AR" sz="2400" dirty="0" smtClean="0"/>
          </a:p>
          <a:p>
            <a:pPr>
              <a:buNone/>
            </a:pP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5 Imagen" descr="D:\ESPE\DECIMO\PERFIL DE TESIS Y TESIS COMPLETA\FOTOS DE DISEÑO\EL TINGO.JPG"/>
          <p:cNvPicPr/>
          <p:nvPr/>
        </p:nvPicPr>
        <p:blipFill>
          <a:blip r:embed="rId3" cstate="print"/>
          <a:srcRect/>
          <a:stretch>
            <a:fillRect/>
          </a:stretch>
        </p:blipFill>
        <p:spPr bwMode="auto">
          <a:xfrm>
            <a:off x="3059832" y="1916832"/>
            <a:ext cx="3600400" cy="4608512"/>
          </a:xfrm>
          <a:prstGeom prst="rect">
            <a:avLst/>
          </a:prstGeom>
          <a:noFill/>
          <a:ln w="9525">
            <a:solidFill>
              <a:schemeClr val="tx1"/>
            </a:solidFill>
            <a:miter lim="800000"/>
            <a:headEnd/>
            <a:tailEnd/>
          </a:ln>
        </p:spPr>
      </p:pic>
      <p:sp>
        <p:nvSpPr>
          <p:cNvPr id="7" name="6 CuadroTexto"/>
          <p:cNvSpPr txBox="1"/>
          <p:nvPr/>
        </p:nvSpPr>
        <p:spPr>
          <a:xfrm>
            <a:off x="2699792" y="6525344"/>
            <a:ext cx="4392488" cy="276999"/>
          </a:xfrm>
          <a:prstGeom prst="rect">
            <a:avLst/>
          </a:prstGeom>
          <a:noFill/>
        </p:spPr>
        <p:txBody>
          <a:bodyPr wrap="square" rtlCol="0">
            <a:spAutoFit/>
          </a:bodyPr>
          <a:lstStyle/>
          <a:p>
            <a:pPr algn="ctr"/>
            <a:r>
              <a:rPr lang="es-EC" sz="1200" b="1" dirty="0" smtClean="0"/>
              <a:t>Infraestructura Sub Centro de Salud “El Tingo”</a:t>
            </a:r>
            <a:endParaRPr lang="es-AR" sz="1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AR" dirty="0"/>
          </a:p>
        </p:txBody>
      </p:sp>
      <p:sp>
        <p:nvSpPr>
          <p:cNvPr id="3" name="2 Marcador de contenido"/>
          <p:cNvSpPr>
            <a:spLocks noGrp="1"/>
          </p:cNvSpPr>
          <p:nvPr>
            <p:ph idx="1"/>
          </p:nvPr>
        </p:nvSpPr>
        <p:spPr>
          <a:xfrm>
            <a:off x="457200" y="2200232"/>
            <a:ext cx="8229600" cy="4325112"/>
          </a:xfrm>
        </p:spPr>
        <p:txBody>
          <a:bodyPr>
            <a:normAutofit/>
          </a:bodyPr>
          <a:lstStyle/>
          <a:p>
            <a:pPr lvl="0"/>
            <a:endParaRPr lang="es-ES" sz="2500" dirty="0" smtClean="0"/>
          </a:p>
          <a:p>
            <a:pPr lvl="0"/>
            <a:r>
              <a:rPr lang="es-ES" sz="2200" dirty="0" smtClean="0"/>
              <a:t>Diseñar una solución integral de telecomunicaciones para los Centros de Salud del Área #24en el sector del Valle de los Chillos, analizando las necesidades de los usuarios, estándares disponibles, equipos, a fin de permitir y garantizar una conectividad, transferencia de datos y archivos en apoyo de la actividades de salud en el Cantón Rumiñahui.</a:t>
            </a:r>
            <a:endParaRPr lang="es-AR" sz="2200" dirty="0" smtClean="0"/>
          </a:p>
          <a:p>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49154" name="Picture 2"/>
          <p:cNvPicPr>
            <a:picLocks noChangeAspect="1" noChangeArrowheads="1"/>
          </p:cNvPicPr>
          <p:nvPr/>
        </p:nvPicPr>
        <p:blipFill>
          <a:blip r:embed="rId3" cstate="print"/>
          <a:srcRect/>
          <a:stretch>
            <a:fillRect/>
          </a:stretch>
        </p:blipFill>
        <p:spPr bwMode="auto">
          <a:xfrm>
            <a:off x="1187624" y="1556792"/>
            <a:ext cx="6429375" cy="4410075"/>
          </a:xfrm>
          <a:prstGeom prst="rect">
            <a:avLst/>
          </a:prstGeom>
          <a:noFill/>
          <a:ln w="9525">
            <a:noFill/>
            <a:miter lim="800000"/>
            <a:headEnd/>
            <a:tailEnd/>
          </a:ln>
        </p:spPr>
      </p:pic>
      <p:sp>
        <p:nvSpPr>
          <p:cNvPr id="6" name="5 CuadroTexto"/>
          <p:cNvSpPr txBox="1"/>
          <p:nvPr/>
        </p:nvSpPr>
        <p:spPr>
          <a:xfrm>
            <a:off x="2411760" y="6093296"/>
            <a:ext cx="4968552" cy="276999"/>
          </a:xfrm>
          <a:prstGeom prst="rect">
            <a:avLst/>
          </a:prstGeom>
          <a:noFill/>
        </p:spPr>
        <p:txBody>
          <a:bodyPr wrap="square" rtlCol="0">
            <a:spAutoFit/>
          </a:bodyPr>
          <a:lstStyle/>
          <a:p>
            <a:pPr algn="ctr"/>
            <a:r>
              <a:rPr lang="es-EC" sz="1200" b="1" dirty="0" smtClean="0"/>
              <a:t>Cuarto de Comunicaciones Sub Centro de Salud “El Tingo”</a:t>
            </a:r>
            <a:endParaRPr lang="es-AR" sz="12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8229600" cy="1066800"/>
          </a:xfrm>
        </p:spPr>
        <p:txBody>
          <a:bodyPr/>
          <a:lstStyle/>
          <a:p>
            <a:r>
              <a:rPr lang="es-EC" dirty="0" smtClean="0"/>
              <a:t>Contenidos</a:t>
            </a:r>
            <a:endParaRPr lang="es-AR" dirty="0"/>
          </a:p>
        </p:txBody>
      </p:sp>
      <p:sp>
        <p:nvSpPr>
          <p:cNvPr id="3" name="2 Marcador de contenido"/>
          <p:cNvSpPr>
            <a:spLocks noGrp="1"/>
          </p:cNvSpPr>
          <p:nvPr>
            <p:ph idx="1"/>
          </p:nvPr>
        </p:nvSpPr>
        <p:spPr>
          <a:xfrm>
            <a:off x="457200" y="2155672"/>
            <a:ext cx="8229600" cy="4513688"/>
          </a:xfrm>
        </p:spPr>
        <p:txBody>
          <a:bodyPr>
            <a:normAutofit/>
          </a:bodyPr>
          <a:lstStyle/>
          <a:p>
            <a:pPr>
              <a:buFont typeface="Wingdings" pitchFamily="2" charset="2"/>
              <a:buChar char="ü"/>
            </a:pPr>
            <a:r>
              <a:rPr lang="es-EC" dirty="0" smtClean="0"/>
              <a:t>Introducción</a:t>
            </a:r>
          </a:p>
          <a:p>
            <a:pPr>
              <a:buFont typeface="Wingdings" pitchFamily="2" charset="2"/>
              <a:buChar char="ü"/>
            </a:pPr>
            <a:r>
              <a:rPr lang="es-EC" dirty="0" smtClean="0"/>
              <a:t>Situación Actual</a:t>
            </a:r>
          </a:p>
          <a:p>
            <a:pPr>
              <a:buFont typeface="Wingdings" pitchFamily="2" charset="2"/>
              <a:buChar char="ü"/>
            </a:pPr>
            <a:r>
              <a:rPr lang="es-EC" dirty="0" smtClean="0"/>
              <a:t>Diseño de la Red de Datos</a:t>
            </a:r>
          </a:p>
          <a:p>
            <a:pPr>
              <a:buFont typeface="Wingdings" pitchFamily="2" charset="2"/>
              <a:buChar char="ü"/>
            </a:pPr>
            <a:r>
              <a:rPr lang="es-EC" b="1" u="sng" dirty="0" smtClean="0"/>
              <a:t>Prototipo Implementado</a:t>
            </a:r>
          </a:p>
          <a:p>
            <a:pPr>
              <a:buFont typeface="Wingdings" pitchFamily="2" charset="2"/>
              <a:buChar char="ü"/>
            </a:pPr>
            <a:r>
              <a:rPr lang="es-EC" dirty="0" smtClean="0"/>
              <a:t>Análisis Económico</a:t>
            </a:r>
          </a:p>
          <a:p>
            <a:pPr>
              <a:buFont typeface="Wingdings" pitchFamily="2" charset="2"/>
              <a:buChar char="ü"/>
            </a:pPr>
            <a:r>
              <a:rPr lang="es-EC" dirty="0" smtClean="0"/>
              <a:t>Conclusiones y Recomendaciones</a:t>
            </a:r>
          </a:p>
          <a:p>
            <a:pPr>
              <a:buFont typeface="Wingdings" pitchFamily="2" charset="2"/>
              <a:buChar char="ü"/>
            </a:pPr>
            <a:r>
              <a:rPr lang="es-EC" dirty="0" smtClean="0"/>
              <a:t>Trabajos a Futuro</a:t>
            </a: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71681" name="Picture 1"/>
          <p:cNvPicPr>
            <a:picLocks noChangeAspect="1" noChangeArrowheads="1"/>
          </p:cNvPicPr>
          <p:nvPr/>
        </p:nvPicPr>
        <p:blipFill>
          <a:blip r:embed="rId3" cstate="print"/>
          <a:srcRect/>
          <a:stretch>
            <a:fillRect/>
          </a:stretch>
        </p:blipFill>
        <p:spPr bwMode="auto">
          <a:xfrm>
            <a:off x="292577" y="2652713"/>
            <a:ext cx="8527895" cy="2144439"/>
          </a:xfrm>
          <a:prstGeom prst="rect">
            <a:avLst/>
          </a:prstGeom>
          <a:noFill/>
          <a:ln w="9525">
            <a:solidFill>
              <a:schemeClr val="tx1"/>
            </a:solidFill>
            <a:miter lim="800000"/>
            <a:headEnd/>
            <a:tailEnd/>
          </a:ln>
        </p:spPr>
      </p:pic>
      <p:sp>
        <p:nvSpPr>
          <p:cNvPr id="5" name="4 CuadroTexto"/>
          <p:cNvSpPr txBox="1"/>
          <p:nvPr/>
        </p:nvSpPr>
        <p:spPr>
          <a:xfrm>
            <a:off x="2051720" y="4869160"/>
            <a:ext cx="5832648" cy="276999"/>
          </a:xfrm>
          <a:prstGeom prst="rect">
            <a:avLst/>
          </a:prstGeom>
          <a:noFill/>
        </p:spPr>
        <p:txBody>
          <a:bodyPr wrap="square" rtlCol="0">
            <a:spAutoFit/>
          </a:bodyPr>
          <a:lstStyle/>
          <a:p>
            <a:pPr algn="ctr"/>
            <a:r>
              <a:rPr lang="es-EC" sz="1200" b="1" dirty="0" smtClean="0"/>
              <a:t>Diseño del Radioenlace Conocoto – El Tingo</a:t>
            </a:r>
            <a:endParaRPr lang="es-AR" sz="12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836712"/>
            <a:ext cx="8229600" cy="1066800"/>
          </a:xfrm>
        </p:spPr>
        <p:txBody>
          <a:bodyPr>
            <a:normAutofit/>
          </a:bodyPr>
          <a:lstStyle/>
          <a:p>
            <a:pPr algn="ctr"/>
            <a:r>
              <a:rPr lang="es-EC" sz="2800" b="1" dirty="0" smtClean="0"/>
              <a:t>Implementación Radioenlace </a:t>
            </a:r>
            <a:br>
              <a:rPr lang="es-EC" sz="2800" b="1" dirty="0" smtClean="0"/>
            </a:br>
            <a:r>
              <a:rPr lang="es-EC" sz="2800" b="1" dirty="0" smtClean="0"/>
              <a:t>CONOCOTO – EL TINGO</a:t>
            </a:r>
            <a:endParaRPr lang="es-AR" sz="2800" b="1" dirty="0"/>
          </a:p>
        </p:txBody>
      </p:sp>
      <p:sp>
        <p:nvSpPr>
          <p:cNvPr id="3" name="2 Marcador de contenido"/>
          <p:cNvSpPr>
            <a:spLocks noGrp="1"/>
          </p:cNvSpPr>
          <p:nvPr>
            <p:ph idx="1"/>
          </p:nvPr>
        </p:nvSpPr>
        <p:spPr>
          <a:xfrm>
            <a:off x="323528" y="1988840"/>
            <a:ext cx="8363272" cy="4325112"/>
          </a:xfrm>
        </p:spPr>
        <p:txBody>
          <a:bodyPr>
            <a:normAutofit fontScale="92500" lnSpcReduction="10000"/>
          </a:bodyPr>
          <a:lstStyle/>
          <a:p>
            <a:pPr>
              <a:buNone/>
            </a:pPr>
            <a:r>
              <a:rPr lang="es-ES" dirty="0" smtClean="0"/>
              <a:t>	</a:t>
            </a:r>
            <a:r>
              <a:rPr lang="es-ES" sz="2400" dirty="0" smtClean="0"/>
              <a:t>Para realizar la simulación del radioenlace entre el Centro de Salud “Conocoto” y el Sub Centro de Salud de “El Tingo”, se utilizarán los siguientes elementos:</a:t>
            </a:r>
          </a:p>
          <a:p>
            <a:pPr>
              <a:buNone/>
            </a:pPr>
            <a:endParaRPr lang="es-AR" sz="2400" dirty="0" smtClean="0"/>
          </a:p>
          <a:p>
            <a:pPr lvl="0"/>
            <a:r>
              <a:rPr lang="es-ES" sz="2400" dirty="0" smtClean="0"/>
              <a:t>2 Radios UBIQUITI NanoStation M2</a:t>
            </a:r>
            <a:endParaRPr lang="es-AR" sz="2400" dirty="0" smtClean="0"/>
          </a:p>
          <a:p>
            <a:pPr lvl="0"/>
            <a:r>
              <a:rPr lang="es-ES" sz="2400" dirty="0" smtClean="0"/>
              <a:t>Mástil de 4 metros para el Centro de Salud de “Conocoto”</a:t>
            </a:r>
            <a:endParaRPr lang="es-AR" sz="2400" dirty="0" smtClean="0"/>
          </a:p>
          <a:p>
            <a:pPr lvl="0"/>
            <a:r>
              <a:rPr lang="es-ES" sz="2400" dirty="0" smtClean="0"/>
              <a:t>Mástil de 3 metros para el Sub Centro de Salud de “El Tingo”</a:t>
            </a:r>
            <a:endParaRPr lang="es-AR" sz="2400" dirty="0" smtClean="0"/>
          </a:p>
          <a:p>
            <a:pPr lvl="0"/>
            <a:r>
              <a:rPr lang="es-ES" sz="2400" dirty="0" smtClean="0"/>
              <a:t>2 Computadores (Laptops)</a:t>
            </a:r>
            <a:endParaRPr lang="es-AR" sz="2400" dirty="0" smtClean="0"/>
          </a:p>
          <a:p>
            <a:pPr lvl="0"/>
            <a:r>
              <a:rPr lang="es-ES" sz="2400" dirty="0" smtClean="0"/>
              <a:t>Cables UTP</a:t>
            </a:r>
            <a:endParaRPr lang="es-AR" sz="2400" dirty="0" smtClean="0"/>
          </a:p>
          <a:p>
            <a:pPr lvl="0"/>
            <a:r>
              <a:rPr lang="es-ES" sz="2400" dirty="0" smtClean="0"/>
              <a:t>Fuentes de Alimentación</a:t>
            </a:r>
            <a:endParaRPr lang="es-AR" sz="2400" dirty="0" smtClean="0"/>
          </a:p>
          <a:p>
            <a:pPr lvl="0"/>
            <a:r>
              <a:rPr lang="es-ES" sz="2400" dirty="0" smtClean="0"/>
              <a:t>Inyector de Trafico (JPerf 2.0.2) </a:t>
            </a:r>
          </a:p>
          <a:p>
            <a:pPr lvl="0"/>
            <a:r>
              <a:rPr lang="es-ES" sz="2400" dirty="0" smtClean="0"/>
              <a:t>QualNet</a:t>
            </a:r>
            <a:endParaRPr lang="es-AR" sz="2400" dirty="0" smtClean="0"/>
          </a:p>
          <a:p>
            <a:pPr>
              <a:buNone/>
            </a:pP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620688"/>
            <a:ext cx="8229600" cy="1066800"/>
          </a:xfrm>
        </p:spPr>
        <p:txBody>
          <a:bodyPr>
            <a:normAutofit/>
          </a:bodyPr>
          <a:lstStyle/>
          <a:p>
            <a:pPr lvl="0"/>
            <a:r>
              <a:rPr lang="es-ES" sz="2200" dirty="0" smtClean="0"/>
              <a:t>Montaje de Infraestructura en </a:t>
            </a:r>
            <a:br>
              <a:rPr lang="es-ES" sz="2200" dirty="0" smtClean="0"/>
            </a:br>
            <a:r>
              <a:rPr lang="es-ES" sz="2200" dirty="0" smtClean="0"/>
              <a:t>el Centro de Salud “Conocoto”</a:t>
            </a:r>
            <a:endParaRPr lang="es-AR" sz="2200"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58370" name="Picture 2" descr="D:\ESPE\DECIMO\PERFIL DE TESIS Y TESIS COMPLETA\IMPLEMENTACION CONOCOTO-EL TINGO\CIMG2147.JPG"/>
          <p:cNvPicPr>
            <a:picLocks noChangeAspect="1" noChangeArrowheads="1"/>
          </p:cNvPicPr>
          <p:nvPr/>
        </p:nvPicPr>
        <p:blipFill>
          <a:blip r:embed="rId3" cstate="print"/>
          <a:srcRect/>
          <a:stretch>
            <a:fillRect/>
          </a:stretch>
        </p:blipFill>
        <p:spPr bwMode="auto">
          <a:xfrm>
            <a:off x="4427984" y="1844824"/>
            <a:ext cx="3546140" cy="4824536"/>
          </a:xfrm>
          <a:prstGeom prst="rect">
            <a:avLst/>
          </a:prstGeom>
          <a:noFill/>
          <a:ln>
            <a:solidFill>
              <a:schemeClr val="tx1"/>
            </a:solidFill>
          </a:ln>
        </p:spPr>
      </p:pic>
      <p:pic>
        <p:nvPicPr>
          <p:cNvPr id="58371" name="Picture 3" descr="D:\ESPE\DECIMO\PERFIL DE TESIS Y TESIS COMPLETA\IMPLEMENTACION CONOCOTO-EL TINGO\CIMG2144.JPG"/>
          <p:cNvPicPr>
            <a:picLocks noChangeAspect="1" noChangeArrowheads="1"/>
          </p:cNvPicPr>
          <p:nvPr/>
        </p:nvPicPr>
        <p:blipFill>
          <a:blip r:embed="rId4" cstate="print"/>
          <a:srcRect/>
          <a:stretch>
            <a:fillRect/>
          </a:stretch>
        </p:blipFill>
        <p:spPr bwMode="auto">
          <a:xfrm>
            <a:off x="539552" y="1844824"/>
            <a:ext cx="3510390" cy="482453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548680"/>
            <a:ext cx="8229600" cy="1080120"/>
          </a:xfrm>
        </p:spPr>
        <p:txBody>
          <a:bodyPr>
            <a:normAutofit/>
          </a:bodyPr>
          <a:lstStyle/>
          <a:p>
            <a:pPr lvl="0"/>
            <a:r>
              <a:rPr lang="es-ES" sz="2200" dirty="0" smtClean="0"/>
              <a:t>Montaje de Infraestructura en </a:t>
            </a:r>
            <a:br>
              <a:rPr lang="es-ES" sz="2200" dirty="0" smtClean="0"/>
            </a:br>
            <a:r>
              <a:rPr lang="es-ES" sz="2200" dirty="0" smtClean="0"/>
              <a:t>el Sub Centro de Salud “El Tingo”</a:t>
            </a:r>
            <a:endParaRPr lang="es-AR" sz="2200"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4 Imagen" descr="D:\ESPE\DECIMO\PERFIL DE TESIS Y TESIS COMPLETA\IMPLEMENTACION CONOCOTO-EL TINGO\CIMG2157.JPG"/>
          <p:cNvPicPr/>
          <p:nvPr/>
        </p:nvPicPr>
        <p:blipFill>
          <a:blip r:embed="rId3" cstate="print"/>
          <a:srcRect/>
          <a:stretch>
            <a:fillRect/>
          </a:stretch>
        </p:blipFill>
        <p:spPr bwMode="auto">
          <a:xfrm>
            <a:off x="4067944" y="1772816"/>
            <a:ext cx="3888432" cy="4824336"/>
          </a:xfrm>
          <a:prstGeom prst="rect">
            <a:avLst/>
          </a:prstGeom>
          <a:noFill/>
          <a:ln w="9525">
            <a:solidFill>
              <a:schemeClr val="tx1"/>
            </a:solidFill>
            <a:miter lim="800000"/>
            <a:headEnd/>
            <a:tailEnd/>
          </a:ln>
        </p:spPr>
      </p:pic>
      <p:pic>
        <p:nvPicPr>
          <p:cNvPr id="59395" name="Picture 3" descr="D:\ESPE\DECIMO\PERFIL DE TESIS Y TESIS COMPLETA\IMPLEMENTACION CONOCOTO-EL TINGO\CIMG2158.JPG"/>
          <p:cNvPicPr>
            <a:picLocks noChangeAspect="1" noChangeArrowheads="1"/>
          </p:cNvPicPr>
          <p:nvPr/>
        </p:nvPicPr>
        <p:blipFill>
          <a:blip r:embed="rId4" cstate="print"/>
          <a:srcRect/>
          <a:stretch>
            <a:fillRect/>
          </a:stretch>
        </p:blipFill>
        <p:spPr bwMode="auto">
          <a:xfrm>
            <a:off x="288032" y="1772816"/>
            <a:ext cx="3563888" cy="4751851"/>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836712"/>
            <a:ext cx="8445624" cy="4325112"/>
          </a:xfrm>
        </p:spPr>
        <p:txBody>
          <a:bodyPr>
            <a:normAutofit/>
          </a:bodyPr>
          <a:lstStyle/>
          <a:p>
            <a:r>
              <a:rPr lang="es-EC" dirty="0" smtClean="0"/>
              <a:t>Topología de Red:</a:t>
            </a: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4 Imagen"/>
          <p:cNvPicPr/>
          <p:nvPr/>
        </p:nvPicPr>
        <p:blipFill>
          <a:blip r:embed="rId3" cstate="print"/>
          <a:srcRect/>
          <a:stretch>
            <a:fillRect/>
          </a:stretch>
        </p:blipFill>
        <p:spPr bwMode="auto">
          <a:xfrm>
            <a:off x="683568" y="1556792"/>
            <a:ext cx="7704856" cy="3600400"/>
          </a:xfrm>
          <a:prstGeom prst="rect">
            <a:avLst/>
          </a:prstGeom>
          <a:noFill/>
          <a:ln w="9525">
            <a:noFill/>
            <a:miter lim="800000"/>
            <a:headEnd/>
            <a:tailEnd/>
          </a:ln>
        </p:spPr>
      </p:pic>
      <p:sp>
        <p:nvSpPr>
          <p:cNvPr id="6" name="5 CuadroTexto"/>
          <p:cNvSpPr txBox="1"/>
          <p:nvPr/>
        </p:nvSpPr>
        <p:spPr>
          <a:xfrm>
            <a:off x="2051720" y="5168225"/>
            <a:ext cx="5832648" cy="276999"/>
          </a:xfrm>
          <a:prstGeom prst="rect">
            <a:avLst/>
          </a:prstGeom>
          <a:noFill/>
        </p:spPr>
        <p:txBody>
          <a:bodyPr wrap="square" rtlCol="0">
            <a:spAutoFit/>
          </a:bodyPr>
          <a:lstStyle/>
          <a:p>
            <a:pPr algn="ctr"/>
            <a:r>
              <a:rPr lang="es-EC" sz="1200" b="1" dirty="0" smtClean="0"/>
              <a:t>Diseño del Radioenlace Conocoto – El Tingo</a:t>
            </a:r>
            <a:endParaRPr lang="es-AR" sz="12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1066800"/>
          </a:xfrm>
        </p:spPr>
        <p:txBody>
          <a:bodyPr>
            <a:normAutofit/>
          </a:bodyPr>
          <a:lstStyle/>
          <a:p>
            <a:pPr lvl="0" algn="ctr"/>
            <a:r>
              <a:rPr lang="es-AR" sz="2800" dirty="0" smtClean="0"/>
              <a:t>Pruebas Operativas del Radioenlace </a:t>
            </a:r>
            <a:br>
              <a:rPr lang="es-AR" sz="2800" dirty="0" smtClean="0"/>
            </a:br>
            <a:r>
              <a:rPr lang="es-AR" sz="2800" dirty="0" smtClean="0"/>
              <a:t>Conocoto – El Tingo</a:t>
            </a:r>
            <a:endParaRPr lang="es-AR" sz="2800"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5 Imagen"/>
          <p:cNvPicPr/>
          <p:nvPr/>
        </p:nvPicPr>
        <p:blipFill>
          <a:blip r:embed="rId3" cstate="print"/>
          <a:srcRect/>
          <a:stretch>
            <a:fillRect/>
          </a:stretch>
        </p:blipFill>
        <p:spPr bwMode="auto">
          <a:xfrm>
            <a:off x="1187624" y="1988840"/>
            <a:ext cx="6912768" cy="396044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692696"/>
            <a:ext cx="8229600" cy="1066800"/>
          </a:xfrm>
        </p:spPr>
        <p:txBody>
          <a:bodyPr/>
          <a:lstStyle/>
          <a:p>
            <a:r>
              <a:rPr lang="es-EC" cap="all" dirty="0" smtClean="0"/>
              <a:t>A</a:t>
            </a:r>
            <a:r>
              <a:rPr lang="es-EC" dirty="0" smtClean="0"/>
              <a:t>nálisis de Resultados</a:t>
            </a: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5 Marcador de contenido"/>
          <p:cNvGraphicFramePr>
            <a:graphicFrameLocks noGrp="1"/>
          </p:cNvGraphicFramePr>
          <p:nvPr>
            <p:ph idx="1"/>
          </p:nvPr>
        </p:nvGraphicFramePr>
        <p:xfrm>
          <a:off x="971600" y="2420888"/>
          <a:ext cx="7128792" cy="2736304"/>
        </p:xfrm>
        <a:graphic>
          <a:graphicData uri="http://schemas.openxmlformats.org/drawingml/2006/table">
            <a:tbl>
              <a:tblPr>
                <a:tableStyleId>{3C2FFA5D-87B4-456A-9821-1D502468CF0F}</a:tableStyleId>
              </a:tblPr>
              <a:tblGrid>
                <a:gridCol w="1946729"/>
                <a:gridCol w="2355159"/>
                <a:gridCol w="2826904"/>
              </a:tblGrid>
              <a:tr h="376042">
                <a:tc>
                  <a:txBody>
                    <a:bodyPr/>
                    <a:lstStyle/>
                    <a:p>
                      <a:pPr algn="ctr">
                        <a:lnSpc>
                          <a:spcPct val="115000"/>
                        </a:lnSpc>
                        <a:spcAft>
                          <a:spcPts val="0"/>
                        </a:spcAft>
                      </a:pPr>
                      <a:r>
                        <a:rPr lang="es-AR" sz="1300" dirty="0"/>
                        <a:t>PARÁMETROS</a:t>
                      </a:r>
                      <a:endParaRPr lang="es-AR" sz="13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300" dirty="0"/>
                        <a:t>JPERF (Valor Real)</a:t>
                      </a:r>
                      <a:endParaRPr lang="es-AR" sz="13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300" dirty="0"/>
                        <a:t>QUALNET (Valor Práctico)</a:t>
                      </a:r>
                      <a:endParaRPr lang="es-AR" sz="1300" dirty="0">
                        <a:solidFill>
                          <a:schemeClr val="tx1"/>
                        </a:solidFill>
                        <a:latin typeface="Calibri"/>
                        <a:ea typeface="Times New Roman"/>
                        <a:cs typeface="Times New Roman"/>
                      </a:endParaRPr>
                    </a:p>
                  </a:txBody>
                  <a:tcPr marL="68580" marR="68580" marT="0" marB="0"/>
                </a:tc>
              </a:tr>
              <a:tr h="376042">
                <a:tc>
                  <a:txBody>
                    <a:bodyPr/>
                    <a:lstStyle/>
                    <a:p>
                      <a:pPr algn="ctr">
                        <a:lnSpc>
                          <a:spcPct val="115000"/>
                        </a:lnSpc>
                        <a:spcAft>
                          <a:spcPts val="0"/>
                        </a:spcAft>
                      </a:pPr>
                      <a:r>
                        <a:rPr lang="es-AR" sz="1300" dirty="0"/>
                        <a:t>Paquetes Enviados</a:t>
                      </a:r>
                      <a:endParaRPr lang="es-AR" sz="13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300" dirty="0"/>
                        <a:t>1000</a:t>
                      </a:r>
                      <a:endParaRPr lang="es-AR" sz="13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300" dirty="0"/>
                        <a:t>1000</a:t>
                      </a:r>
                      <a:endParaRPr lang="es-AR" sz="1300" dirty="0">
                        <a:solidFill>
                          <a:schemeClr val="tx1"/>
                        </a:solidFill>
                        <a:latin typeface="Calibri"/>
                        <a:ea typeface="Times New Roman"/>
                        <a:cs typeface="Times New Roman"/>
                      </a:endParaRPr>
                    </a:p>
                  </a:txBody>
                  <a:tcPr marL="68580" marR="68580" marT="0" marB="0"/>
                </a:tc>
              </a:tr>
              <a:tr h="376042">
                <a:tc>
                  <a:txBody>
                    <a:bodyPr/>
                    <a:lstStyle/>
                    <a:p>
                      <a:pPr algn="ctr">
                        <a:lnSpc>
                          <a:spcPct val="115000"/>
                        </a:lnSpc>
                        <a:spcAft>
                          <a:spcPts val="0"/>
                        </a:spcAft>
                      </a:pPr>
                      <a:r>
                        <a:rPr lang="es-AR" sz="1300" dirty="0"/>
                        <a:t>Throughput TX</a:t>
                      </a:r>
                      <a:endParaRPr lang="es-AR" sz="13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300" dirty="0"/>
                        <a:t>5.5 Mbps</a:t>
                      </a:r>
                      <a:endParaRPr lang="es-AR" sz="13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300" dirty="0"/>
                        <a:t>5.6 Mbps</a:t>
                      </a:r>
                      <a:endParaRPr lang="es-AR" sz="1300" dirty="0">
                        <a:solidFill>
                          <a:schemeClr val="tx1"/>
                        </a:solidFill>
                        <a:latin typeface="Calibri"/>
                        <a:ea typeface="Times New Roman"/>
                        <a:cs typeface="Times New Roman"/>
                      </a:endParaRPr>
                    </a:p>
                  </a:txBody>
                  <a:tcPr marL="68580" marR="68580" marT="0" marB="0"/>
                </a:tc>
              </a:tr>
              <a:tr h="456050">
                <a:tc>
                  <a:txBody>
                    <a:bodyPr/>
                    <a:lstStyle/>
                    <a:p>
                      <a:pPr algn="ctr">
                        <a:lnSpc>
                          <a:spcPct val="115000"/>
                        </a:lnSpc>
                        <a:spcAft>
                          <a:spcPts val="0"/>
                        </a:spcAft>
                      </a:pPr>
                      <a:r>
                        <a:rPr lang="es-AR" sz="1300" dirty="0"/>
                        <a:t>Paquetes Recibidos</a:t>
                      </a:r>
                      <a:endParaRPr lang="es-AR" sz="13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300" dirty="0"/>
                        <a:t>640</a:t>
                      </a:r>
                      <a:endParaRPr lang="es-AR" sz="13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300" dirty="0"/>
                        <a:t>720</a:t>
                      </a:r>
                      <a:endParaRPr lang="es-AR" sz="1300" dirty="0">
                        <a:solidFill>
                          <a:schemeClr val="tx1"/>
                        </a:solidFill>
                        <a:latin typeface="Calibri"/>
                        <a:ea typeface="Times New Roman"/>
                        <a:cs typeface="Times New Roman"/>
                      </a:endParaRPr>
                    </a:p>
                  </a:txBody>
                  <a:tcPr marL="68580" marR="68580" marT="0" marB="0"/>
                </a:tc>
              </a:tr>
              <a:tr h="376042">
                <a:tc>
                  <a:txBody>
                    <a:bodyPr/>
                    <a:lstStyle/>
                    <a:p>
                      <a:pPr algn="ctr">
                        <a:lnSpc>
                          <a:spcPct val="115000"/>
                        </a:lnSpc>
                        <a:spcAft>
                          <a:spcPts val="0"/>
                        </a:spcAft>
                      </a:pPr>
                      <a:r>
                        <a:rPr lang="es-AR" sz="1300" dirty="0"/>
                        <a:t>Paquetes Perdidos</a:t>
                      </a:r>
                      <a:endParaRPr lang="es-AR" sz="13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300" dirty="0"/>
                        <a:t>360</a:t>
                      </a:r>
                      <a:endParaRPr lang="es-AR" sz="13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300" dirty="0"/>
                        <a:t>280</a:t>
                      </a:r>
                      <a:endParaRPr lang="es-AR" sz="1300" dirty="0">
                        <a:solidFill>
                          <a:schemeClr val="tx1"/>
                        </a:solidFill>
                        <a:latin typeface="Calibri"/>
                        <a:ea typeface="Times New Roman"/>
                        <a:cs typeface="Times New Roman"/>
                      </a:endParaRPr>
                    </a:p>
                  </a:txBody>
                  <a:tcPr marL="68580" marR="68580" marT="0" marB="0"/>
                </a:tc>
              </a:tr>
              <a:tr h="376042">
                <a:tc>
                  <a:txBody>
                    <a:bodyPr/>
                    <a:lstStyle/>
                    <a:p>
                      <a:pPr algn="ctr">
                        <a:lnSpc>
                          <a:spcPct val="115000"/>
                        </a:lnSpc>
                        <a:spcAft>
                          <a:spcPts val="0"/>
                        </a:spcAft>
                      </a:pPr>
                      <a:r>
                        <a:rPr lang="es-AR" sz="1300" dirty="0"/>
                        <a:t>Throughput RX</a:t>
                      </a:r>
                      <a:endParaRPr lang="es-AR" sz="13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300" dirty="0"/>
                        <a:t>3.7 Mbps</a:t>
                      </a:r>
                      <a:endParaRPr lang="es-AR" sz="13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300" dirty="0"/>
                        <a:t>4 Mbps</a:t>
                      </a:r>
                      <a:endParaRPr lang="es-AR" sz="1300" dirty="0">
                        <a:solidFill>
                          <a:schemeClr val="tx1"/>
                        </a:solidFill>
                        <a:latin typeface="Calibri"/>
                        <a:ea typeface="Times New Roman"/>
                        <a:cs typeface="Times New Roman"/>
                      </a:endParaRPr>
                    </a:p>
                  </a:txBody>
                  <a:tcPr marL="68580" marR="68580" marT="0" marB="0"/>
                </a:tc>
              </a:tr>
              <a:tr h="400044">
                <a:tc>
                  <a:txBody>
                    <a:bodyPr/>
                    <a:lstStyle/>
                    <a:p>
                      <a:pPr algn="ctr">
                        <a:lnSpc>
                          <a:spcPct val="115000"/>
                        </a:lnSpc>
                        <a:spcAft>
                          <a:spcPts val="0"/>
                        </a:spcAft>
                      </a:pPr>
                      <a:r>
                        <a:rPr lang="es-AR" sz="1300" dirty="0"/>
                        <a:t>Jitter</a:t>
                      </a:r>
                      <a:endParaRPr lang="es-AR" sz="13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300" dirty="0"/>
                        <a:t>0.005 ≈ 6 ms (milisegundos)</a:t>
                      </a:r>
                      <a:endParaRPr lang="es-AR" sz="1300" dirty="0">
                        <a:solidFill>
                          <a:schemeClr val="tx1"/>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300" dirty="0"/>
                        <a:t>0.9 ms (milisegundos)</a:t>
                      </a:r>
                      <a:endParaRPr lang="es-AR" sz="1300" dirty="0">
                        <a:solidFill>
                          <a:schemeClr val="tx1"/>
                        </a:solidFill>
                        <a:latin typeface="Calibri"/>
                        <a:ea typeface="Times New Roman"/>
                        <a:cs typeface="Times New Roman"/>
                      </a:endParaRPr>
                    </a:p>
                  </a:txBody>
                  <a:tcPr marL="68580" marR="68580" marT="0" marB="0"/>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52736"/>
            <a:ext cx="8229600" cy="1066800"/>
          </a:xfrm>
        </p:spPr>
        <p:txBody>
          <a:bodyPr/>
          <a:lstStyle/>
          <a:p>
            <a:r>
              <a:rPr lang="es-EC" dirty="0" smtClean="0"/>
              <a:t>Contenidos</a:t>
            </a:r>
            <a:endParaRPr lang="es-AR" dirty="0"/>
          </a:p>
        </p:txBody>
      </p:sp>
      <p:sp>
        <p:nvSpPr>
          <p:cNvPr id="3" name="2 Marcador de contenido"/>
          <p:cNvSpPr>
            <a:spLocks noGrp="1"/>
          </p:cNvSpPr>
          <p:nvPr>
            <p:ph idx="1"/>
          </p:nvPr>
        </p:nvSpPr>
        <p:spPr>
          <a:xfrm>
            <a:off x="457200" y="2227680"/>
            <a:ext cx="8229600" cy="4513688"/>
          </a:xfrm>
        </p:spPr>
        <p:txBody>
          <a:bodyPr>
            <a:normAutofit/>
          </a:bodyPr>
          <a:lstStyle/>
          <a:p>
            <a:pPr>
              <a:buFont typeface="Wingdings" pitchFamily="2" charset="2"/>
              <a:buChar char="ü"/>
            </a:pPr>
            <a:r>
              <a:rPr lang="es-EC" dirty="0" smtClean="0"/>
              <a:t>Introducción</a:t>
            </a:r>
          </a:p>
          <a:p>
            <a:pPr>
              <a:buFont typeface="Wingdings" pitchFamily="2" charset="2"/>
              <a:buChar char="ü"/>
            </a:pPr>
            <a:r>
              <a:rPr lang="es-EC" dirty="0" smtClean="0"/>
              <a:t>Situación Actual</a:t>
            </a:r>
          </a:p>
          <a:p>
            <a:pPr>
              <a:buFont typeface="Wingdings" pitchFamily="2" charset="2"/>
              <a:buChar char="ü"/>
            </a:pPr>
            <a:r>
              <a:rPr lang="es-EC" dirty="0" smtClean="0"/>
              <a:t>Diseño de la Red de Datos</a:t>
            </a:r>
          </a:p>
          <a:p>
            <a:pPr>
              <a:buFont typeface="Wingdings" pitchFamily="2" charset="2"/>
              <a:buChar char="ü"/>
            </a:pPr>
            <a:r>
              <a:rPr lang="es-EC" dirty="0" smtClean="0"/>
              <a:t>Prototipo Implementado</a:t>
            </a:r>
          </a:p>
          <a:p>
            <a:pPr>
              <a:buFont typeface="Wingdings" pitchFamily="2" charset="2"/>
              <a:buChar char="ü"/>
            </a:pPr>
            <a:r>
              <a:rPr lang="es-EC" b="1" u="sng" dirty="0" smtClean="0"/>
              <a:t>Análisis Económico</a:t>
            </a:r>
          </a:p>
          <a:p>
            <a:pPr>
              <a:buFont typeface="Wingdings" pitchFamily="2" charset="2"/>
              <a:buChar char="ü"/>
            </a:pPr>
            <a:r>
              <a:rPr lang="es-EC" dirty="0" smtClean="0"/>
              <a:t>Conclusiones y Recomendaciones</a:t>
            </a:r>
          </a:p>
          <a:p>
            <a:pPr>
              <a:buFont typeface="Wingdings" pitchFamily="2" charset="2"/>
              <a:buChar char="ü"/>
            </a:pPr>
            <a:r>
              <a:rPr lang="es-EC" dirty="0" smtClean="0"/>
              <a:t>Trabajos a Futuro</a:t>
            </a: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78024"/>
            <a:ext cx="8229600" cy="1066800"/>
          </a:xfrm>
        </p:spPr>
        <p:txBody>
          <a:bodyPr/>
          <a:lstStyle/>
          <a:p>
            <a:r>
              <a:rPr lang="es-EC" dirty="0" smtClean="0"/>
              <a:t>INTRODUCCIÓN</a:t>
            </a:r>
            <a:endParaRPr lang="es-AR" dirty="0"/>
          </a:p>
        </p:txBody>
      </p:sp>
      <p:sp>
        <p:nvSpPr>
          <p:cNvPr id="3" name="2 Marcador de contenido"/>
          <p:cNvSpPr>
            <a:spLocks noGrp="1"/>
          </p:cNvSpPr>
          <p:nvPr>
            <p:ph idx="1"/>
          </p:nvPr>
        </p:nvSpPr>
        <p:spPr>
          <a:xfrm>
            <a:off x="323528" y="1844824"/>
            <a:ext cx="8229600" cy="4729712"/>
          </a:xfrm>
        </p:spPr>
        <p:txBody>
          <a:bodyPr>
            <a:normAutofit/>
          </a:bodyPr>
          <a:lstStyle/>
          <a:p>
            <a:endParaRPr lang="es-EC" sz="2200" dirty="0" smtClean="0"/>
          </a:p>
          <a:p>
            <a:r>
              <a:rPr lang="es-EC" sz="2200" dirty="0" smtClean="0"/>
              <a:t>Mediante el estudio propuesto se desea realizar una red de datos que se manejará bajo el estándar 802.11 que brinde un bajo costo y que tenga todos los servicios propuestos.</a:t>
            </a:r>
            <a:endParaRPr lang="es-AR" sz="2200" dirty="0" smtClean="0"/>
          </a:p>
          <a:p>
            <a:pPr>
              <a:buNone/>
            </a:pPr>
            <a:r>
              <a:rPr lang="es-EC" sz="2200" dirty="0" smtClean="0"/>
              <a:t> </a:t>
            </a:r>
            <a:endParaRPr lang="es-AR" sz="2200" dirty="0" smtClean="0"/>
          </a:p>
          <a:p>
            <a:r>
              <a:rPr lang="es-EC" sz="2200" dirty="0" smtClean="0"/>
              <a:t>Para el desarrollo del proyecto se utilizó varias herramientas necesarias para el diseño de los diferentes radioenlaces de los Centros y Sub Centros de Salud propuestos como: la utilización de software de simulación e inyectores de tráfico y diferentes ecuaciones para los cálculos de todos los factores que afectan a los radioenlaces.</a:t>
            </a:r>
            <a:endParaRPr lang="es-AR" sz="2200" dirty="0" smtClean="0"/>
          </a:p>
          <a:p>
            <a:endParaRPr lang="es-AR" dirty="0" smtClean="0"/>
          </a:p>
          <a:p>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066800"/>
          </a:xfrm>
        </p:spPr>
        <p:txBody>
          <a:bodyPr/>
          <a:lstStyle/>
          <a:p>
            <a:r>
              <a:rPr lang="es-EC" dirty="0" smtClean="0"/>
              <a:t>a. Análisis de Costos</a:t>
            </a:r>
            <a:endParaRPr lang="es-AR" dirty="0"/>
          </a:p>
        </p:txBody>
      </p:sp>
      <p:graphicFrame>
        <p:nvGraphicFramePr>
          <p:cNvPr id="5" name="4 Marcador de contenido"/>
          <p:cNvGraphicFramePr>
            <a:graphicFrameLocks noGrp="1"/>
          </p:cNvGraphicFramePr>
          <p:nvPr>
            <p:ph idx="1"/>
          </p:nvPr>
        </p:nvGraphicFramePr>
        <p:xfrm>
          <a:off x="1475656" y="1772816"/>
          <a:ext cx="6336704" cy="2709321"/>
        </p:xfrm>
        <a:graphic>
          <a:graphicData uri="http://schemas.openxmlformats.org/drawingml/2006/table">
            <a:tbl>
              <a:tblPr>
                <a:tableStyleId>{3C2FFA5D-87B4-456A-9821-1D502468CF0F}</a:tableStyleId>
              </a:tblPr>
              <a:tblGrid>
                <a:gridCol w="1100630"/>
                <a:gridCol w="2636749"/>
                <a:gridCol w="1441707"/>
                <a:gridCol w="1157618"/>
              </a:tblGrid>
              <a:tr h="360040">
                <a:tc>
                  <a:txBody>
                    <a:bodyPr/>
                    <a:lstStyle/>
                    <a:p>
                      <a:pPr algn="ctr">
                        <a:lnSpc>
                          <a:spcPct val="115000"/>
                        </a:lnSpc>
                        <a:spcAft>
                          <a:spcPts val="0"/>
                        </a:spcAft>
                      </a:pPr>
                      <a:r>
                        <a:rPr lang="es-AR" sz="1000" b="1" dirty="0"/>
                        <a:t>CANTIDAD </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DESCRIPCIÓN</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P. UNITARIO ($)</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P. TOTAL ($)</a:t>
                      </a:r>
                      <a:endParaRPr lang="es-AR" sz="1100" b="1" dirty="0">
                        <a:solidFill>
                          <a:srgbClr val="000000"/>
                        </a:solidFill>
                        <a:latin typeface="Calibri"/>
                        <a:ea typeface="Times New Roman"/>
                        <a:cs typeface="Times New Roman"/>
                      </a:endParaRPr>
                    </a:p>
                  </a:txBody>
                  <a:tcPr marL="68580" marR="68580" marT="0" marB="0"/>
                </a:tc>
              </a:tr>
              <a:tr h="531041">
                <a:tc>
                  <a:txBody>
                    <a:bodyPr/>
                    <a:lstStyle/>
                    <a:p>
                      <a:pPr algn="ctr">
                        <a:lnSpc>
                          <a:spcPct val="115000"/>
                        </a:lnSpc>
                        <a:spcAft>
                          <a:spcPts val="0"/>
                        </a:spcAft>
                      </a:pPr>
                      <a:r>
                        <a:rPr lang="es-AR" sz="1000" dirty="0"/>
                        <a:t>12</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Radio Ubiquiti Networks, modelo </a:t>
                      </a:r>
                      <a:br>
                        <a:rPr lang="es-AR" sz="1000" dirty="0"/>
                      </a:br>
                      <a:r>
                        <a:rPr lang="es-AR" sz="1000" dirty="0"/>
                        <a:t>NanoStation M2</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97</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1164</a:t>
                      </a:r>
                      <a:endParaRPr lang="es-AR" sz="1100" dirty="0">
                        <a:solidFill>
                          <a:srgbClr val="000000"/>
                        </a:solidFill>
                        <a:latin typeface="Calibri"/>
                        <a:ea typeface="Times New Roman"/>
                        <a:cs typeface="Times New Roman"/>
                      </a:endParaRPr>
                    </a:p>
                  </a:txBody>
                  <a:tcPr marL="68580" marR="68580" marT="0" marB="0"/>
                </a:tc>
              </a:tr>
              <a:tr h="303040">
                <a:tc>
                  <a:txBody>
                    <a:bodyPr/>
                    <a:lstStyle/>
                    <a:p>
                      <a:pPr algn="ctr">
                        <a:lnSpc>
                          <a:spcPct val="115000"/>
                        </a:lnSpc>
                        <a:spcAft>
                          <a:spcPts val="0"/>
                        </a:spcAft>
                      </a:pPr>
                      <a:r>
                        <a:rPr lang="es-AR" sz="1000" dirty="0"/>
                        <a:t>9</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Obra Civil</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50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450</a:t>
                      </a:r>
                      <a:endParaRPr lang="es-AR" sz="1100" dirty="0">
                        <a:solidFill>
                          <a:srgbClr val="000000"/>
                        </a:solidFill>
                        <a:latin typeface="Calibri"/>
                        <a:ea typeface="Times New Roman"/>
                        <a:cs typeface="Times New Roman"/>
                      </a:endParaRPr>
                    </a:p>
                  </a:txBody>
                  <a:tcPr marL="68580" marR="68580" marT="0" marB="0"/>
                </a:tc>
              </a:tr>
              <a:tr h="303040">
                <a:tc>
                  <a:txBody>
                    <a:bodyPr/>
                    <a:lstStyle/>
                    <a:p>
                      <a:pPr algn="ctr">
                        <a:lnSpc>
                          <a:spcPct val="115000"/>
                        </a:lnSpc>
                        <a:spcAft>
                          <a:spcPts val="0"/>
                        </a:spcAft>
                      </a:pPr>
                      <a:r>
                        <a:rPr lang="es-AR" sz="1000" dirty="0"/>
                        <a:t>9</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Mano de Obra</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50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450</a:t>
                      </a:r>
                      <a:endParaRPr lang="es-AR" sz="1100" dirty="0">
                        <a:solidFill>
                          <a:srgbClr val="000000"/>
                        </a:solidFill>
                        <a:latin typeface="Calibri"/>
                        <a:ea typeface="Times New Roman"/>
                        <a:cs typeface="Times New Roman"/>
                      </a:endParaRPr>
                    </a:p>
                  </a:txBody>
                  <a:tcPr marL="68580" marR="68580" marT="0" marB="0"/>
                </a:tc>
              </a:tr>
              <a:tr h="303040">
                <a:tc>
                  <a:txBody>
                    <a:bodyPr/>
                    <a:lstStyle/>
                    <a:p>
                      <a:pPr algn="ctr">
                        <a:lnSpc>
                          <a:spcPct val="115000"/>
                        </a:lnSpc>
                        <a:spcAft>
                          <a:spcPts val="0"/>
                        </a:spcAft>
                      </a:pPr>
                      <a:r>
                        <a:rPr lang="es-AR" sz="1000" dirty="0"/>
                        <a:t>9</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Parte Eléctrica</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50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450</a:t>
                      </a:r>
                      <a:endParaRPr lang="es-AR" sz="1100" dirty="0">
                        <a:solidFill>
                          <a:srgbClr val="000000"/>
                        </a:solidFill>
                        <a:latin typeface="Calibri"/>
                        <a:ea typeface="Times New Roman"/>
                        <a:cs typeface="Times New Roman"/>
                      </a:endParaRPr>
                    </a:p>
                  </a:txBody>
                  <a:tcPr marL="68580" marR="68580" marT="0" marB="0"/>
                </a:tc>
              </a:tr>
              <a:tr h="303040">
                <a:tc>
                  <a:txBody>
                    <a:bodyPr/>
                    <a:lstStyle/>
                    <a:p>
                      <a:pPr algn="ctr">
                        <a:lnSpc>
                          <a:spcPct val="115000"/>
                        </a:lnSpc>
                        <a:spcAft>
                          <a:spcPts val="0"/>
                        </a:spcAft>
                      </a:pPr>
                      <a:r>
                        <a:rPr lang="es-AR" sz="1000" dirty="0"/>
                        <a:t>9</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Alimentación</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25.56</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230</a:t>
                      </a:r>
                      <a:endParaRPr lang="es-AR" sz="1100" dirty="0">
                        <a:solidFill>
                          <a:srgbClr val="000000"/>
                        </a:solidFill>
                        <a:latin typeface="Calibri"/>
                        <a:ea typeface="Times New Roman"/>
                        <a:cs typeface="Times New Roman"/>
                      </a:endParaRPr>
                    </a:p>
                  </a:txBody>
                  <a:tcPr marL="68580" marR="68580" marT="0" marB="0"/>
                </a:tc>
              </a:tr>
              <a:tr h="303040">
                <a:tc>
                  <a:txBody>
                    <a:bodyPr/>
                    <a:lstStyle/>
                    <a:p>
                      <a:pPr algn="ctr">
                        <a:lnSpc>
                          <a:spcPct val="115000"/>
                        </a:lnSpc>
                        <a:spcAft>
                          <a:spcPts val="0"/>
                        </a:spcAft>
                      </a:pPr>
                      <a:r>
                        <a:rPr lang="es-AR" sz="1000" dirty="0"/>
                        <a:t>9</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Movilización</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49.44</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445</a:t>
                      </a:r>
                      <a:endParaRPr lang="es-AR" sz="1100" dirty="0">
                        <a:solidFill>
                          <a:srgbClr val="000000"/>
                        </a:solidFill>
                        <a:latin typeface="Calibri"/>
                        <a:ea typeface="Times New Roman"/>
                        <a:cs typeface="Times New Roman"/>
                      </a:endParaRPr>
                    </a:p>
                  </a:txBody>
                  <a:tcPr marL="68580" marR="68580" marT="0" marB="0"/>
                </a:tc>
              </a:tr>
              <a:tr h="303040">
                <a:tc gridSpan="3">
                  <a:txBody>
                    <a:bodyPr/>
                    <a:lstStyle/>
                    <a:p>
                      <a:pPr algn="ctr">
                        <a:lnSpc>
                          <a:spcPct val="115000"/>
                        </a:lnSpc>
                        <a:spcAft>
                          <a:spcPts val="0"/>
                        </a:spcAft>
                      </a:pPr>
                      <a:r>
                        <a:rPr lang="es-AR" sz="1000" b="1" dirty="0"/>
                        <a:t>TOTAL</a:t>
                      </a:r>
                      <a:endParaRPr lang="es-AR" sz="1100" b="1" dirty="0">
                        <a:solidFill>
                          <a:srgbClr val="000000"/>
                        </a:solidFill>
                        <a:latin typeface="Calibri"/>
                        <a:ea typeface="Times New Roman"/>
                        <a:cs typeface="Times New Roman"/>
                      </a:endParaRPr>
                    </a:p>
                  </a:txBody>
                  <a:tcPr marL="68580" marR="68580" marT="0" marB="0"/>
                </a:tc>
                <a:tc hMerge="1">
                  <a:txBody>
                    <a:bodyPr/>
                    <a:lstStyle/>
                    <a:p>
                      <a:endParaRPr lang="es-AR"/>
                    </a:p>
                  </a:txBody>
                  <a:tcPr/>
                </a:tc>
                <a:tc hMerge="1">
                  <a:txBody>
                    <a:bodyPr/>
                    <a:lstStyle/>
                    <a:p>
                      <a:endParaRPr lang="es-AR"/>
                    </a:p>
                  </a:txBody>
                  <a:tcPr/>
                </a:tc>
                <a:tc>
                  <a:txBody>
                    <a:bodyPr/>
                    <a:lstStyle/>
                    <a:p>
                      <a:pPr algn="ctr">
                        <a:lnSpc>
                          <a:spcPct val="115000"/>
                        </a:lnSpc>
                        <a:spcAft>
                          <a:spcPts val="0"/>
                        </a:spcAft>
                      </a:pPr>
                      <a:r>
                        <a:rPr lang="es-AR" sz="1000" b="1" dirty="0"/>
                        <a:t>$ 3189,00</a:t>
                      </a:r>
                      <a:endParaRPr lang="es-AR" sz="1100" b="1" dirty="0">
                        <a:solidFill>
                          <a:srgbClr val="000000"/>
                        </a:solidFill>
                        <a:latin typeface="Calibri"/>
                        <a:ea typeface="Times New Roman"/>
                        <a:cs typeface="Times New Roman"/>
                      </a:endParaRPr>
                    </a:p>
                  </a:txBody>
                  <a:tcPr marL="68580" marR="68580" marT="0" marB="0"/>
                </a:tc>
              </a:tr>
            </a:tbl>
          </a:graphicData>
        </a:graphic>
      </p:graphicFrame>
      <p:pic>
        <p:nvPicPr>
          <p:cNvPr id="4" name="Picture 2" descr="http://webltga.espe.edu.ec/site/images/stories/escudo.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4 Marcador de contenido"/>
          <p:cNvGraphicFramePr>
            <a:graphicFrameLocks/>
          </p:cNvGraphicFramePr>
          <p:nvPr/>
        </p:nvGraphicFramePr>
        <p:xfrm>
          <a:off x="1763689" y="4869161"/>
          <a:ext cx="5904655" cy="1728191"/>
        </p:xfrm>
        <a:graphic>
          <a:graphicData uri="http://schemas.openxmlformats.org/drawingml/2006/table">
            <a:tbl>
              <a:tblPr>
                <a:tableStyleId>{3C2FFA5D-87B4-456A-9821-1D502468CF0F}</a:tableStyleId>
              </a:tblPr>
              <a:tblGrid>
                <a:gridCol w="1204007"/>
                <a:gridCol w="1993031"/>
                <a:gridCol w="1577118"/>
                <a:gridCol w="1130499"/>
              </a:tblGrid>
              <a:tr h="441509">
                <a:tc>
                  <a:txBody>
                    <a:bodyPr/>
                    <a:lstStyle/>
                    <a:p>
                      <a:pPr algn="ctr">
                        <a:lnSpc>
                          <a:spcPct val="115000"/>
                        </a:lnSpc>
                        <a:spcAft>
                          <a:spcPts val="0"/>
                        </a:spcAft>
                      </a:pPr>
                      <a:r>
                        <a:rPr lang="es-AR" sz="1000" b="1" dirty="0"/>
                        <a:t>CANTIDAD </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DESCRIPCIÓN</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P. UNITARIO ($)</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P. TOTAL ($)</a:t>
                      </a:r>
                      <a:endParaRPr lang="es-AR" sz="1100" b="1" dirty="0">
                        <a:solidFill>
                          <a:srgbClr val="000000"/>
                        </a:solidFill>
                        <a:latin typeface="Calibri"/>
                        <a:ea typeface="Times New Roman"/>
                        <a:cs typeface="Times New Roman"/>
                      </a:endParaRPr>
                    </a:p>
                  </a:txBody>
                  <a:tcPr marL="68580" marR="68580" marT="0" marB="0"/>
                </a:tc>
              </a:tr>
              <a:tr h="428894">
                <a:tc>
                  <a:txBody>
                    <a:bodyPr/>
                    <a:lstStyle/>
                    <a:p>
                      <a:pPr algn="ctr">
                        <a:lnSpc>
                          <a:spcPct val="115000"/>
                        </a:lnSpc>
                        <a:spcAft>
                          <a:spcPts val="0"/>
                        </a:spcAft>
                      </a:pPr>
                      <a:r>
                        <a:rPr lang="es-AR" sz="1000" dirty="0"/>
                        <a:t>9</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Mástil 15 m.</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60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540</a:t>
                      </a:r>
                      <a:endParaRPr lang="es-AR" sz="1100" dirty="0">
                        <a:solidFill>
                          <a:srgbClr val="000000"/>
                        </a:solidFill>
                        <a:latin typeface="Calibri"/>
                        <a:ea typeface="Times New Roman"/>
                        <a:cs typeface="Times New Roman"/>
                      </a:endParaRPr>
                    </a:p>
                  </a:txBody>
                  <a:tcPr marL="68580" marR="68580" marT="0" marB="0"/>
                </a:tc>
              </a:tr>
              <a:tr h="428894">
                <a:tc>
                  <a:txBody>
                    <a:bodyPr/>
                    <a:lstStyle/>
                    <a:p>
                      <a:pPr algn="ctr">
                        <a:lnSpc>
                          <a:spcPct val="115000"/>
                        </a:lnSpc>
                        <a:spcAft>
                          <a:spcPts val="0"/>
                        </a:spcAft>
                      </a:pPr>
                      <a:r>
                        <a:rPr lang="es-AR" sz="1000" dirty="0"/>
                        <a:t>9</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Puesta a Tierra CPE</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200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1800</a:t>
                      </a:r>
                      <a:endParaRPr lang="es-AR" sz="1100" dirty="0">
                        <a:solidFill>
                          <a:srgbClr val="000000"/>
                        </a:solidFill>
                        <a:latin typeface="Calibri"/>
                        <a:ea typeface="Times New Roman"/>
                        <a:cs typeface="Times New Roman"/>
                      </a:endParaRPr>
                    </a:p>
                  </a:txBody>
                  <a:tcPr marL="68580" marR="68580" marT="0" marB="0"/>
                </a:tc>
              </a:tr>
              <a:tr h="428894">
                <a:tc gridSpan="3">
                  <a:txBody>
                    <a:bodyPr/>
                    <a:lstStyle/>
                    <a:p>
                      <a:pPr algn="ctr">
                        <a:lnSpc>
                          <a:spcPct val="115000"/>
                        </a:lnSpc>
                        <a:spcAft>
                          <a:spcPts val="0"/>
                        </a:spcAft>
                      </a:pPr>
                      <a:r>
                        <a:rPr lang="es-AR" sz="1000" b="1" dirty="0"/>
                        <a:t>TOTAL</a:t>
                      </a:r>
                      <a:endParaRPr lang="es-AR" sz="1100" b="1" dirty="0">
                        <a:solidFill>
                          <a:srgbClr val="000000"/>
                        </a:solidFill>
                        <a:latin typeface="Calibri"/>
                        <a:ea typeface="Times New Roman"/>
                        <a:cs typeface="Times New Roman"/>
                      </a:endParaRPr>
                    </a:p>
                  </a:txBody>
                  <a:tcPr marL="68580" marR="68580" marT="0" marB="0"/>
                </a:tc>
                <a:tc hMerge="1">
                  <a:txBody>
                    <a:bodyPr/>
                    <a:lstStyle/>
                    <a:p>
                      <a:endParaRPr lang="es-AR"/>
                    </a:p>
                  </a:txBody>
                  <a:tcPr/>
                </a:tc>
                <a:tc hMerge="1">
                  <a:txBody>
                    <a:bodyPr/>
                    <a:lstStyle/>
                    <a:p>
                      <a:endParaRPr lang="es-AR"/>
                    </a:p>
                  </a:txBody>
                  <a:tcPr/>
                </a:tc>
                <a:tc>
                  <a:txBody>
                    <a:bodyPr/>
                    <a:lstStyle/>
                    <a:p>
                      <a:pPr algn="ctr">
                        <a:lnSpc>
                          <a:spcPct val="115000"/>
                        </a:lnSpc>
                        <a:spcAft>
                          <a:spcPts val="0"/>
                        </a:spcAft>
                      </a:pPr>
                      <a:r>
                        <a:rPr lang="es-AR" sz="1000" b="1" dirty="0"/>
                        <a:t>$ 2340,00</a:t>
                      </a:r>
                      <a:endParaRPr lang="es-AR" sz="1100" b="1" dirty="0">
                        <a:solidFill>
                          <a:srgbClr val="000000"/>
                        </a:solidFill>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066800"/>
          </a:xfrm>
        </p:spPr>
        <p:txBody>
          <a:bodyPr>
            <a:normAutofit/>
          </a:bodyPr>
          <a:lstStyle/>
          <a:p>
            <a:r>
              <a:rPr lang="es-EC" sz="3200" dirty="0" smtClean="0"/>
              <a:t>b. Equipamiento de Red</a:t>
            </a:r>
            <a:endParaRPr lang="es-AR" sz="3200"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4 Marcador de contenido"/>
          <p:cNvGraphicFramePr>
            <a:graphicFrameLocks noGrp="1"/>
          </p:cNvGraphicFramePr>
          <p:nvPr>
            <p:ph idx="1"/>
          </p:nvPr>
        </p:nvGraphicFramePr>
        <p:xfrm>
          <a:off x="2073592" y="1593517"/>
          <a:ext cx="5666761" cy="5147851"/>
        </p:xfrm>
        <a:graphic>
          <a:graphicData uri="http://schemas.openxmlformats.org/drawingml/2006/table">
            <a:tbl>
              <a:tblPr>
                <a:tableStyleId>{3C2FFA5D-87B4-456A-9821-1D502468CF0F}</a:tableStyleId>
              </a:tblPr>
              <a:tblGrid>
                <a:gridCol w="1025327"/>
                <a:gridCol w="2375594"/>
                <a:gridCol w="1252477"/>
                <a:gridCol w="1013363"/>
              </a:tblGrid>
              <a:tr h="233378">
                <a:tc gridSpan="4">
                  <a:txBody>
                    <a:bodyPr/>
                    <a:lstStyle/>
                    <a:p>
                      <a:pPr algn="ctr">
                        <a:lnSpc>
                          <a:spcPct val="115000"/>
                        </a:lnSpc>
                        <a:spcAft>
                          <a:spcPts val="0"/>
                        </a:spcAft>
                      </a:pPr>
                      <a:r>
                        <a:rPr lang="es-AR" sz="1000" b="1" dirty="0"/>
                        <a:t>EQUIPOS ACTIVOS</a:t>
                      </a:r>
                      <a:endParaRPr lang="es-AR" sz="1100" b="1" dirty="0">
                        <a:solidFill>
                          <a:srgbClr val="000000"/>
                        </a:solidFill>
                        <a:latin typeface="Calibri"/>
                        <a:ea typeface="Times New Roman"/>
                        <a:cs typeface="Times New Roman"/>
                      </a:endParaRPr>
                    </a:p>
                  </a:txBody>
                  <a:tcPr marL="68580" marR="68580" marT="0" marB="0"/>
                </a:tc>
                <a:tc hMerge="1">
                  <a:txBody>
                    <a:bodyPr/>
                    <a:lstStyle/>
                    <a:p>
                      <a:endParaRPr lang="es-AR"/>
                    </a:p>
                  </a:txBody>
                  <a:tcPr/>
                </a:tc>
                <a:tc hMerge="1">
                  <a:txBody>
                    <a:bodyPr/>
                    <a:lstStyle/>
                    <a:p>
                      <a:endParaRPr lang="es-AR"/>
                    </a:p>
                  </a:txBody>
                  <a:tcPr/>
                </a:tc>
                <a:tc hMerge="1">
                  <a:txBody>
                    <a:bodyPr/>
                    <a:lstStyle/>
                    <a:p>
                      <a:endParaRPr lang="es-AR"/>
                    </a:p>
                  </a:txBody>
                  <a:tcPr/>
                </a:tc>
              </a:tr>
              <a:tr h="466757">
                <a:tc>
                  <a:txBody>
                    <a:bodyPr/>
                    <a:lstStyle/>
                    <a:p>
                      <a:pPr algn="ctr">
                        <a:lnSpc>
                          <a:spcPct val="115000"/>
                        </a:lnSpc>
                        <a:spcAft>
                          <a:spcPts val="0"/>
                        </a:spcAft>
                      </a:pPr>
                      <a:r>
                        <a:rPr lang="es-AR" sz="1000" b="1" dirty="0"/>
                        <a:t>CANTIDAD</a:t>
                      </a:r>
                      <a:r>
                        <a:rPr lang="es-AR" sz="1000" dirty="0"/>
                        <a:t>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DESCRIPCIÓN</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P. UNITARIO ($)</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P. TOTAL ($)</a:t>
                      </a:r>
                      <a:endParaRPr lang="es-AR" sz="1100" b="1" dirty="0">
                        <a:solidFill>
                          <a:srgbClr val="000000"/>
                        </a:solidFill>
                        <a:latin typeface="Calibri"/>
                        <a:ea typeface="Times New Roman"/>
                        <a:cs typeface="Times New Roman"/>
                      </a:endParaRPr>
                    </a:p>
                  </a:txBody>
                  <a:tcPr marL="68580" marR="68580" marT="0" marB="0"/>
                </a:tc>
              </a:tr>
              <a:tr h="700135">
                <a:tc>
                  <a:txBody>
                    <a:bodyPr/>
                    <a:lstStyle/>
                    <a:p>
                      <a:pPr algn="ctr">
                        <a:lnSpc>
                          <a:spcPct val="115000"/>
                        </a:lnSpc>
                        <a:spcAft>
                          <a:spcPts val="0"/>
                        </a:spcAft>
                      </a:pPr>
                      <a:r>
                        <a:rPr lang="es-AR" sz="1000" dirty="0"/>
                        <a:t>1</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Switch Cisco Administrable Capa 3 </a:t>
                      </a:r>
                      <a:endParaRPr lang="es-AR" sz="1000" dirty="0" smtClean="0"/>
                    </a:p>
                    <a:p>
                      <a:pPr algn="ctr">
                        <a:lnSpc>
                          <a:spcPct val="115000"/>
                        </a:lnSpc>
                        <a:spcAft>
                          <a:spcPts val="0"/>
                        </a:spcAft>
                      </a:pPr>
                      <a:r>
                        <a:rPr lang="es-AR" sz="1000" dirty="0" smtClean="0"/>
                        <a:t>24 </a:t>
                      </a:r>
                      <a:r>
                        <a:rPr lang="es-AR" sz="1000" dirty="0"/>
                        <a:t>P. </a:t>
                      </a:r>
                      <a:br>
                        <a:rPr lang="es-AR" sz="1000" dirty="0"/>
                      </a:br>
                      <a:r>
                        <a:rPr lang="es-AR" sz="1000" dirty="0"/>
                        <a:t>10/100 + 2p. Gigabit</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420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420</a:t>
                      </a:r>
                      <a:endParaRPr lang="es-AR" sz="1100" dirty="0">
                        <a:solidFill>
                          <a:srgbClr val="000000"/>
                        </a:solidFill>
                        <a:latin typeface="Calibri"/>
                        <a:ea typeface="Times New Roman"/>
                        <a:cs typeface="Times New Roman"/>
                      </a:endParaRPr>
                    </a:p>
                  </a:txBody>
                  <a:tcPr marL="68580" marR="68580" marT="0" marB="0"/>
                </a:tc>
              </a:tr>
              <a:tr h="480286">
                <a:tc>
                  <a:txBody>
                    <a:bodyPr/>
                    <a:lstStyle/>
                    <a:p>
                      <a:pPr algn="ctr">
                        <a:lnSpc>
                          <a:spcPct val="115000"/>
                        </a:lnSpc>
                        <a:spcAft>
                          <a:spcPts val="0"/>
                        </a:spcAft>
                      </a:pPr>
                      <a:r>
                        <a:rPr lang="es-AR" sz="1000" dirty="0"/>
                        <a:t>9</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n-US" sz="1000" dirty="0"/>
                        <a:t>Router Wireless D-link Dir-655 Wifi Xtreme N Puertos Gigabit</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140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1260</a:t>
                      </a:r>
                      <a:endParaRPr lang="es-AR" sz="1100" dirty="0">
                        <a:solidFill>
                          <a:srgbClr val="000000"/>
                        </a:solidFill>
                        <a:latin typeface="Calibri"/>
                        <a:ea typeface="Times New Roman"/>
                        <a:cs typeface="Times New Roman"/>
                      </a:endParaRPr>
                    </a:p>
                  </a:txBody>
                  <a:tcPr marL="68580" marR="68580" marT="0" marB="0"/>
                </a:tc>
              </a:tr>
              <a:tr h="466757">
                <a:tc>
                  <a:txBody>
                    <a:bodyPr/>
                    <a:lstStyle/>
                    <a:p>
                      <a:pPr algn="ctr">
                        <a:lnSpc>
                          <a:spcPct val="115000"/>
                        </a:lnSpc>
                        <a:spcAft>
                          <a:spcPts val="0"/>
                        </a:spcAft>
                      </a:pPr>
                      <a:r>
                        <a:rPr lang="es-AR" sz="1000" dirty="0"/>
                        <a:t>9</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Switch Hp/3com V1905-24 Puertos 10/100 Administrable Capa 2</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275</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2475</a:t>
                      </a:r>
                      <a:endParaRPr lang="es-AR" sz="1100" dirty="0">
                        <a:solidFill>
                          <a:srgbClr val="000000"/>
                        </a:solidFill>
                        <a:latin typeface="Calibri"/>
                        <a:ea typeface="Times New Roman"/>
                        <a:cs typeface="Times New Roman"/>
                      </a:endParaRPr>
                    </a:p>
                  </a:txBody>
                  <a:tcPr marL="68580" marR="68580" marT="0" marB="0"/>
                </a:tc>
              </a:tr>
              <a:tr h="233378">
                <a:tc>
                  <a:txBody>
                    <a:bodyPr/>
                    <a:lstStyle/>
                    <a:p>
                      <a:pPr algn="ctr">
                        <a:lnSpc>
                          <a:spcPct val="115000"/>
                        </a:lnSpc>
                        <a:spcAft>
                          <a:spcPts val="0"/>
                        </a:spcAft>
                      </a:pPr>
                      <a:r>
                        <a:rPr lang="es-AR" sz="1000" dirty="0"/>
                        <a:t>9</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Ups Altek 725 Va 6 Tomas</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40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360</a:t>
                      </a:r>
                      <a:endParaRPr lang="es-AR" sz="1100" dirty="0">
                        <a:solidFill>
                          <a:srgbClr val="000000"/>
                        </a:solidFill>
                        <a:latin typeface="Calibri"/>
                        <a:ea typeface="Times New Roman"/>
                        <a:cs typeface="Times New Roman"/>
                      </a:endParaRPr>
                    </a:p>
                  </a:txBody>
                  <a:tcPr marL="68580" marR="68580" marT="0" marB="0"/>
                </a:tc>
              </a:tr>
              <a:tr h="233378">
                <a:tc>
                  <a:txBody>
                    <a:bodyPr/>
                    <a:lstStyle/>
                    <a:p>
                      <a:pPr algn="ctr">
                        <a:lnSpc>
                          <a:spcPct val="115000"/>
                        </a:lnSpc>
                        <a:spcAft>
                          <a:spcPts val="0"/>
                        </a:spcAft>
                      </a:pPr>
                      <a:r>
                        <a:rPr lang="es-AR" sz="1000" dirty="0"/>
                        <a:t>1</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Pararrayo</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350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350</a:t>
                      </a:r>
                      <a:endParaRPr lang="es-AR" sz="1100" dirty="0">
                        <a:solidFill>
                          <a:srgbClr val="000000"/>
                        </a:solidFill>
                        <a:latin typeface="Calibri"/>
                        <a:ea typeface="Times New Roman"/>
                        <a:cs typeface="Times New Roman"/>
                      </a:endParaRPr>
                    </a:p>
                  </a:txBody>
                  <a:tcPr marL="68580" marR="68580" marT="0" marB="0"/>
                </a:tc>
              </a:tr>
              <a:tr h="233378">
                <a:tc gridSpan="2">
                  <a:txBody>
                    <a:bodyPr/>
                    <a:lstStyle/>
                    <a:p>
                      <a:pPr algn="ctr">
                        <a:lnSpc>
                          <a:spcPct val="115000"/>
                        </a:lnSpc>
                        <a:spcAft>
                          <a:spcPts val="0"/>
                        </a:spcAft>
                      </a:pPr>
                      <a:r>
                        <a:rPr lang="es-AR" sz="1000" b="1" dirty="0"/>
                        <a:t>Subtotal de equipos activos</a:t>
                      </a:r>
                      <a:endParaRPr lang="es-AR" sz="1100" b="1" dirty="0">
                        <a:solidFill>
                          <a:srgbClr val="000000"/>
                        </a:solidFill>
                        <a:latin typeface="Calibri"/>
                        <a:ea typeface="Times New Roman"/>
                        <a:cs typeface="Times New Roman"/>
                      </a:endParaRPr>
                    </a:p>
                  </a:txBody>
                  <a:tcPr marL="68580" marR="68580" marT="0" marB="0"/>
                </a:tc>
                <a:tc hMerge="1">
                  <a:txBody>
                    <a:bodyPr/>
                    <a:lstStyle/>
                    <a:p>
                      <a:endParaRPr lang="es-AR"/>
                    </a:p>
                  </a:txBody>
                  <a:tcPr/>
                </a:tc>
                <a:tc>
                  <a:txBody>
                    <a:bodyPr/>
                    <a:lstStyle/>
                    <a:p>
                      <a:pPr algn="ctr">
                        <a:lnSpc>
                          <a:spcPct val="115000"/>
                        </a:lnSpc>
                        <a:spcAft>
                          <a:spcPts val="0"/>
                        </a:spcAft>
                      </a:pPr>
                      <a:r>
                        <a:rPr lang="es-AR" sz="1000" b="1" dirty="0"/>
                        <a:t> </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$ 4865,00</a:t>
                      </a:r>
                      <a:endParaRPr lang="es-AR" sz="1100" b="1" dirty="0">
                        <a:solidFill>
                          <a:srgbClr val="000000"/>
                        </a:solidFill>
                        <a:latin typeface="Calibri"/>
                        <a:ea typeface="Times New Roman"/>
                        <a:cs typeface="Times New Roman"/>
                      </a:endParaRPr>
                    </a:p>
                  </a:txBody>
                  <a:tcPr marL="68580" marR="68580" marT="0" marB="0"/>
                </a:tc>
              </a:tr>
              <a:tr h="233378">
                <a:tc gridSpan="4">
                  <a:txBody>
                    <a:bodyPr/>
                    <a:lstStyle/>
                    <a:p>
                      <a:pPr algn="ctr">
                        <a:lnSpc>
                          <a:spcPct val="115000"/>
                        </a:lnSpc>
                        <a:spcAft>
                          <a:spcPts val="0"/>
                        </a:spcAft>
                      </a:pPr>
                      <a:r>
                        <a:rPr lang="es-AR" sz="1000" b="1" dirty="0"/>
                        <a:t>EQUIPOS PASIVOS</a:t>
                      </a:r>
                      <a:endParaRPr lang="es-AR" sz="1100" b="1" dirty="0">
                        <a:solidFill>
                          <a:srgbClr val="000000"/>
                        </a:solidFill>
                        <a:latin typeface="Calibri"/>
                        <a:ea typeface="Times New Roman"/>
                        <a:cs typeface="Times New Roman"/>
                      </a:endParaRPr>
                    </a:p>
                  </a:txBody>
                  <a:tcPr marL="68580" marR="68580" marT="0" marB="0"/>
                </a:tc>
                <a:tc hMerge="1">
                  <a:txBody>
                    <a:bodyPr/>
                    <a:lstStyle/>
                    <a:p>
                      <a:endParaRPr lang="es-AR"/>
                    </a:p>
                  </a:txBody>
                  <a:tcPr/>
                </a:tc>
                <a:tc hMerge="1">
                  <a:txBody>
                    <a:bodyPr/>
                    <a:lstStyle/>
                    <a:p>
                      <a:endParaRPr lang="es-AR"/>
                    </a:p>
                  </a:txBody>
                  <a:tcPr/>
                </a:tc>
                <a:tc hMerge="1">
                  <a:txBody>
                    <a:bodyPr/>
                    <a:lstStyle/>
                    <a:p>
                      <a:endParaRPr lang="es-AR"/>
                    </a:p>
                  </a:txBody>
                  <a:tcPr/>
                </a:tc>
              </a:tr>
              <a:tr h="233378">
                <a:tc>
                  <a:txBody>
                    <a:bodyPr/>
                    <a:lstStyle/>
                    <a:p>
                      <a:pPr algn="ctr">
                        <a:lnSpc>
                          <a:spcPct val="115000"/>
                        </a:lnSpc>
                        <a:spcAft>
                          <a:spcPts val="0"/>
                        </a:spcAft>
                      </a:pPr>
                      <a:r>
                        <a:rPr lang="es-AR" sz="1000" dirty="0"/>
                        <a:t>570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Cable FTP 5e Qpcom 1m.</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0,93</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530,10</a:t>
                      </a:r>
                      <a:endParaRPr lang="es-AR" sz="1100" dirty="0">
                        <a:solidFill>
                          <a:srgbClr val="000000"/>
                        </a:solidFill>
                        <a:latin typeface="Calibri"/>
                        <a:ea typeface="Times New Roman"/>
                        <a:cs typeface="Times New Roman"/>
                      </a:endParaRPr>
                    </a:p>
                  </a:txBody>
                  <a:tcPr marL="68580" marR="68580" marT="0" marB="0"/>
                </a:tc>
              </a:tr>
              <a:tr h="466757">
                <a:tc>
                  <a:txBody>
                    <a:bodyPr/>
                    <a:lstStyle/>
                    <a:p>
                      <a:pPr algn="ctr">
                        <a:lnSpc>
                          <a:spcPct val="115000"/>
                        </a:lnSpc>
                        <a:spcAft>
                          <a:spcPts val="0"/>
                        </a:spcAft>
                      </a:pPr>
                      <a:r>
                        <a:rPr lang="es-AR" sz="1000" dirty="0"/>
                        <a:t>1</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Rack Abierto De Piso Encapsulado 24ur </a:t>
                      </a:r>
                      <a:br>
                        <a:rPr lang="es-AR" sz="1000" dirty="0"/>
                      </a:br>
                      <a:r>
                        <a:rPr lang="es-AR" sz="1000" dirty="0"/>
                        <a:t>48plg Beaucoup I-1043</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130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130</a:t>
                      </a:r>
                      <a:endParaRPr lang="es-AR" sz="1100" dirty="0">
                        <a:solidFill>
                          <a:srgbClr val="000000"/>
                        </a:solidFill>
                        <a:latin typeface="Calibri"/>
                        <a:ea typeface="Times New Roman"/>
                        <a:cs typeface="Times New Roman"/>
                      </a:endParaRPr>
                    </a:p>
                  </a:txBody>
                  <a:tcPr marL="68580" marR="68580" marT="0" marB="0"/>
                </a:tc>
              </a:tr>
              <a:tr h="466757">
                <a:tc>
                  <a:txBody>
                    <a:bodyPr/>
                    <a:lstStyle/>
                    <a:p>
                      <a:pPr algn="ctr">
                        <a:lnSpc>
                          <a:spcPct val="115000"/>
                        </a:lnSpc>
                        <a:spcAft>
                          <a:spcPts val="0"/>
                        </a:spcAft>
                      </a:pPr>
                      <a:r>
                        <a:rPr lang="es-AR" sz="1000" dirty="0"/>
                        <a:t>8</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n-US" sz="1000" dirty="0"/>
                        <a:t>Rack Soporte De Pared 6ur</a:t>
                      </a:r>
                      <a:endParaRPr lang="es-AR" sz="1100" dirty="0"/>
                    </a:p>
                    <a:p>
                      <a:pPr algn="ctr">
                        <a:lnSpc>
                          <a:spcPct val="115000"/>
                        </a:lnSpc>
                        <a:spcAft>
                          <a:spcPts val="0"/>
                        </a:spcAft>
                      </a:pPr>
                      <a:r>
                        <a:rPr lang="en-US" sz="1000" dirty="0"/>
                        <a:t>Beaucoup I-1034</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52</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416</a:t>
                      </a:r>
                      <a:endParaRPr lang="es-AR" sz="1100" dirty="0">
                        <a:solidFill>
                          <a:srgbClr val="000000"/>
                        </a:solidFill>
                        <a:latin typeface="Calibri"/>
                        <a:ea typeface="Times New Roman"/>
                        <a:cs typeface="Times New Roman"/>
                      </a:endParaRPr>
                    </a:p>
                  </a:txBody>
                  <a:tcPr marL="68580" marR="68580" marT="0" marB="0"/>
                </a:tc>
              </a:tr>
              <a:tr h="233378">
                <a:tc>
                  <a:txBody>
                    <a:bodyPr/>
                    <a:lstStyle/>
                    <a:p>
                      <a:pPr algn="ctr">
                        <a:lnSpc>
                          <a:spcPct val="115000"/>
                        </a:lnSpc>
                        <a:spcAft>
                          <a:spcPts val="0"/>
                        </a:spcAft>
                      </a:pPr>
                      <a:r>
                        <a:rPr lang="es-AR" sz="1000" dirty="0"/>
                        <a:t>200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Conectores RJ-45 cat 5e (10 unidades)</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1,50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30,00</a:t>
                      </a:r>
                      <a:endParaRPr lang="es-AR" sz="1100" dirty="0">
                        <a:solidFill>
                          <a:srgbClr val="000000"/>
                        </a:solidFill>
                        <a:latin typeface="Calibri"/>
                        <a:ea typeface="Times New Roman"/>
                        <a:cs typeface="Times New Roman"/>
                      </a:endParaRPr>
                    </a:p>
                  </a:txBody>
                  <a:tcPr marL="68580" marR="68580" marT="0" marB="0"/>
                </a:tc>
              </a:tr>
              <a:tr h="233378">
                <a:tc gridSpan="2">
                  <a:txBody>
                    <a:bodyPr/>
                    <a:lstStyle/>
                    <a:p>
                      <a:pPr algn="ctr">
                        <a:lnSpc>
                          <a:spcPct val="115000"/>
                        </a:lnSpc>
                        <a:spcAft>
                          <a:spcPts val="0"/>
                        </a:spcAft>
                      </a:pPr>
                      <a:r>
                        <a:rPr lang="es-AR" sz="1000" b="1" dirty="0"/>
                        <a:t>Subtotal de equipos pasivos</a:t>
                      </a:r>
                      <a:endParaRPr lang="es-AR" sz="1100" b="1" dirty="0">
                        <a:solidFill>
                          <a:srgbClr val="000000"/>
                        </a:solidFill>
                        <a:latin typeface="Calibri"/>
                        <a:ea typeface="Times New Roman"/>
                        <a:cs typeface="Times New Roman"/>
                      </a:endParaRPr>
                    </a:p>
                  </a:txBody>
                  <a:tcPr marL="68580" marR="68580" marT="0" marB="0"/>
                </a:tc>
                <a:tc hMerge="1">
                  <a:txBody>
                    <a:bodyPr/>
                    <a:lstStyle/>
                    <a:p>
                      <a:endParaRPr lang="es-AR"/>
                    </a:p>
                  </a:txBody>
                  <a:tcPr/>
                </a:tc>
                <a:tc>
                  <a:txBody>
                    <a:bodyPr/>
                    <a:lstStyle/>
                    <a:p>
                      <a:pPr>
                        <a:lnSpc>
                          <a:spcPct val="115000"/>
                        </a:lnSpc>
                        <a:spcAft>
                          <a:spcPts val="0"/>
                        </a:spcAft>
                      </a:pPr>
                      <a:r>
                        <a:rPr lang="es-AR" sz="1000" b="1" dirty="0"/>
                        <a:t> </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$ 1106,10</a:t>
                      </a:r>
                      <a:endParaRPr lang="es-AR" sz="1100" b="1" dirty="0">
                        <a:solidFill>
                          <a:srgbClr val="000000"/>
                        </a:solidFill>
                        <a:latin typeface="Calibri"/>
                        <a:ea typeface="Times New Roman"/>
                        <a:cs typeface="Times New Roman"/>
                      </a:endParaRPr>
                    </a:p>
                  </a:txBody>
                  <a:tcPr marL="68580" marR="68580" marT="0" marB="0"/>
                </a:tc>
              </a:tr>
              <a:tr h="233378">
                <a:tc gridSpan="3">
                  <a:txBody>
                    <a:bodyPr/>
                    <a:lstStyle/>
                    <a:p>
                      <a:pPr algn="ctr">
                        <a:lnSpc>
                          <a:spcPct val="115000"/>
                        </a:lnSpc>
                        <a:spcAft>
                          <a:spcPts val="0"/>
                        </a:spcAft>
                      </a:pPr>
                      <a:r>
                        <a:rPr lang="es-AR" sz="1000" b="1" dirty="0"/>
                        <a:t>TOTAL</a:t>
                      </a:r>
                      <a:endParaRPr lang="es-AR" sz="1100" b="1" dirty="0">
                        <a:solidFill>
                          <a:srgbClr val="000000"/>
                        </a:solidFill>
                        <a:latin typeface="Calibri"/>
                        <a:ea typeface="Times New Roman"/>
                        <a:cs typeface="Times New Roman"/>
                      </a:endParaRPr>
                    </a:p>
                  </a:txBody>
                  <a:tcPr marL="68580" marR="68580" marT="0" marB="0"/>
                </a:tc>
                <a:tc hMerge="1">
                  <a:txBody>
                    <a:bodyPr/>
                    <a:lstStyle/>
                    <a:p>
                      <a:endParaRPr lang="es-AR"/>
                    </a:p>
                  </a:txBody>
                  <a:tcPr/>
                </a:tc>
                <a:tc hMerge="1">
                  <a:txBody>
                    <a:bodyPr/>
                    <a:lstStyle/>
                    <a:p>
                      <a:endParaRPr lang="es-AR"/>
                    </a:p>
                  </a:txBody>
                  <a:tcPr/>
                </a:tc>
                <a:tc>
                  <a:txBody>
                    <a:bodyPr/>
                    <a:lstStyle/>
                    <a:p>
                      <a:pPr algn="ctr">
                        <a:lnSpc>
                          <a:spcPct val="115000"/>
                        </a:lnSpc>
                        <a:spcAft>
                          <a:spcPts val="0"/>
                        </a:spcAft>
                      </a:pPr>
                      <a:r>
                        <a:rPr lang="es-AR" sz="1000" b="1" dirty="0"/>
                        <a:t>$ 5971,10</a:t>
                      </a:r>
                      <a:endParaRPr lang="es-AR" sz="1100" b="1" dirty="0">
                        <a:solidFill>
                          <a:srgbClr val="000000"/>
                        </a:solidFill>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066800"/>
          </a:xfrm>
        </p:spPr>
        <p:txBody>
          <a:bodyPr>
            <a:normAutofit/>
          </a:bodyPr>
          <a:lstStyle/>
          <a:p>
            <a:r>
              <a:rPr lang="es-EC" sz="3200" dirty="0" smtClean="0"/>
              <a:t>c. </a:t>
            </a:r>
            <a:r>
              <a:rPr lang="es-EC" sz="3200" dirty="0" smtClean="0"/>
              <a:t>Costos de Implementación de Servicios</a:t>
            </a:r>
            <a:endParaRPr lang="es-AR" sz="3200"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6 Marcador de contenido"/>
          <p:cNvGraphicFramePr>
            <a:graphicFrameLocks noGrp="1"/>
          </p:cNvGraphicFramePr>
          <p:nvPr>
            <p:ph idx="1"/>
          </p:nvPr>
        </p:nvGraphicFramePr>
        <p:xfrm>
          <a:off x="2267744" y="1700808"/>
          <a:ext cx="4896543" cy="1402080"/>
        </p:xfrm>
        <a:graphic>
          <a:graphicData uri="http://schemas.openxmlformats.org/drawingml/2006/table">
            <a:tbl>
              <a:tblPr>
                <a:tableStyleId>{3C2FFA5D-87B4-456A-9821-1D502468CF0F}</a:tableStyleId>
              </a:tblPr>
              <a:tblGrid>
                <a:gridCol w="1752483"/>
                <a:gridCol w="1180649"/>
                <a:gridCol w="1067652"/>
                <a:gridCol w="895759"/>
              </a:tblGrid>
              <a:tr h="169187">
                <a:tc gridSpan="4">
                  <a:txBody>
                    <a:bodyPr/>
                    <a:lstStyle/>
                    <a:p>
                      <a:pPr algn="ctr">
                        <a:lnSpc>
                          <a:spcPct val="115000"/>
                        </a:lnSpc>
                        <a:spcAft>
                          <a:spcPts val="0"/>
                        </a:spcAft>
                      </a:pPr>
                      <a:r>
                        <a:rPr lang="es-AR" sz="1000" b="1" dirty="0"/>
                        <a:t>TELEFONÍA IP</a:t>
                      </a:r>
                      <a:endParaRPr lang="es-AR" sz="1100" b="1" dirty="0">
                        <a:solidFill>
                          <a:srgbClr val="000000"/>
                        </a:solidFill>
                        <a:latin typeface="Calibri"/>
                        <a:ea typeface="Times New Roman"/>
                        <a:cs typeface="Times New Roman"/>
                      </a:endParaRPr>
                    </a:p>
                  </a:txBody>
                  <a:tcPr marL="68580" marR="68580" marT="0" marB="0"/>
                </a:tc>
                <a:tc hMerge="1">
                  <a:txBody>
                    <a:bodyPr/>
                    <a:lstStyle/>
                    <a:p>
                      <a:endParaRPr lang="es-AR"/>
                    </a:p>
                  </a:txBody>
                  <a:tcPr/>
                </a:tc>
                <a:tc hMerge="1">
                  <a:txBody>
                    <a:bodyPr/>
                    <a:lstStyle/>
                    <a:p>
                      <a:endParaRPr lang="es-AR"/>
                    </a:p>
                  </a:txBody>
                  <a:tcPr/>
                </a:tc>
                <a:tc hMerge="1">
                  <a:txBody>
                    <a:bodyPr/>
                    <a:lstStyle/>
                    <a:p>
                      <a:endParaRPr lang="es-AR"/>
                    </a:p>
                  </a:txBody>
                  <a:tcPr/>
                </a:tc>
              </a:tr>
              <a:tr h="279614">
                <a:tc>
                  <a:txBody>
                    <a:bodyPr/>
                    <a:lstStyle/>
                    <a:p>
                      <a:pPr algn="ctr">
                        <a:lnSpc>
                          <a:spcPct val="115000"/>
                        </a:lnSpc>
                        <a:spcAft>
                          <a:spcPts val="0"/>
                        </a:spcAft>
                      </a:pPr>
                      <a:r>
                        <a:rPr lang="es-AR" sz="1000" b="1" dirty="0"/>
                        <a:t>EQUIPOS</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CANTIDAD</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P. UNITARIO ($)</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P. TOTAL ($)</a:t>
                      </a:r>
                      <a:endParaRPr lang="es-AR" sz="1100" b="1" dirty="0">
                        <a:solidFill>
                          <a:srgbClr val="000000"/>
                        </a:solidFill>
                        <a:latin typeface="Calibri"/>
                        <a:ea typeface="Times New Roman"/>
                        <a:cs typeface="Times New Roman"/>
                      </a:endParaRPr>
                    </a:p>
                  </a:txBody>
                  <a:tcPr marL="68580" marR="68580" marT="0" marB="0"/>
                </a:tc>
              </a:tr>
              <a:tr h="159056">
                <a:tc>
                  <a:txBody>
                    <a:bodyPr/>
                    <a:lstStyle/>
                    <a:p>
                      <a:pPr algn="ctr">
                        <a:lnSpc>
                          <a:spcPct val="115000"/>
                        </a:lnSpc>
                        <a:spcAft>
                          <a:spcPts val="0"/>
                        </a:spcAft>
                      </a:pPr>
                      <a:r>
                        <a:rPr lang="es-AR" sz="1000" dirty="0"/>
                        <a:t>Teléfono IP  </a:t>
                      </a:r>
                      <a:r>
                        <a:rPr lang="es-AR" sz="1000" dirty="0" err="1"/>
                        <a:t>Zyxel</a:t>
                      </a:r>
                      <a:r>
                        <a:rPr lang="es-AR" sz="1000" dirty="0"/>
                        <a:t> V301 -t1</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25</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80</a:t>
                      </a:r>
                      <a:endParaRPr lang="es-AR" sz="110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2000</a:t>
                      </a:r>
                      <a:endParaRPr lang="es-AR" sz="1100">
                        <a:solidFill>
                          <a:srgbClr val="000000"/>
                        </a:solidFill>
                        <a:latin typeface="Calibri"/>
                        <a:ea typeface="Times New Roman"/>
                        <a:cs typeface="Times New Roman"/>
                      </a:endParaRPr>
                    </a:p>
                  </a:txBody>
                  <a:tcPr marL="68580" marR="68580" marT="0" marB="0"/>
                </a:tc>
              </a:tr>
              <a:tr h="279614">
                <a:tc>
                  <a:txBody>
                    <a:bodyPr/>
                    <a:lstStyle/>
                    <a:p>
                      <a:pPr algn="ctr">
                        <a:lnSpc>
                          <a:spcPct val="115000"/>
                        </a:lnSpc>
                        <a:spcAft>
                          <a:spcPts val="0"/>
                        </a:spcAft>
                      </a:pPr>
                      <a:r>
                        <a:rPr lang="es-EC" sz="1000" dirty="0"/>
                        <a:t>Teléfono </a:t>
                      </a:r>
                      <a:r>
                        <a:rPr lang="es-EC" sz="1000" dirty="0" err="1"/>
                        <a:t>Ip</a:t>
                      </a:r>
                      <a:r>
                        <a:rPr lang="es-EC" sz="1000" dirty="0"/>
                        <a:t> Cisco Spa 303  </a:t>
                      </a:r>
                      <a:endParaRPr lang="es-EC" sz="1000" dirty="0" smtClean="0"/>
                    </a:p>
                    <a:p>
                      <a:pPr algn="ctr">
                        <a:lnSpc>
                          <a:spcPct val="115000"/>
                        </a:lnSpc>
                        <a:spcAft>
                          <a:spcPts val="0"/>
                        </a:spcAft>
                      </a:pPr>
                      <a:r>
                        <a:rPr lang="es-EC" sz="1000" dirty="0" smtClean="0"/>
                        <a:t>4 </a:t>
                      </a:r>
                      <a:r>
                        <a:rPr lang="es-EC" sz="1000" dirty="0"/>
                        <a:t>Líneas </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9</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140</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dirty="0"/>
                        <a:t>1260</a:t>
                      </a:r>
                      <a:endParaRPr lang="es-AR" sz="1100" dirty="0">
                        <a:solidFill>
                          <a:srgbClr val="000000"/>
                        </a:solidFill>
                        <a:latin typeface="Calibri"/>
                        <a:ea typeface="Times New Roman"/>
                        <a:cs typeface="Times New Roman"/>
                      </a:endParaRPr>
                    </a:p>
                  </a:txBody>
                  <a:tcPr marL="68580" marR="68580" marT="0" marB="0"/>
                </a:tc>
              </a:tr>
              <a:tr h="169187">
                <a:tc>
                  <a:txBody>
                    <a:bodyPr/>
                    <a:lstStyle/>
                    <a:p>
                      <a:pPr algn="ctr">
                        <a:lnSpc>
                          <a:spcPct val="115000"/>
                        </a:lnSpc>
                        <a:spcAft>
                          <a:spcPts val="0"/>
                        </a:spcAft>
                      </a:pPr>
                      <a:r>
                        <a:rPr lang="es-AR" sz="1000" dirty="0" smtClean="0"/>
                        <a:t>Servidor </a:t>
                      </a:r>
                      <a:r>
                        <a:rPr lang="es-AR" sz="1000" dirty="0"/>
                        <a:t>Asterisk</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1</a:t>
                      </a:r>
                      <a:endParaRPr lang="es-AR" sz="110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600</a:t>
                      </a:r>
                      <a:endParaRPr lang="es-AR" sz="110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600</a:t>
                      </a:r>
                      <a:endParaRPr lang="es-AR" sz="1100">
                        <a:solidFill>
                          <a:srgbClr val="000000"/>
                        </a:solidFill>
                        <a:latin typeface="Calibri"/>
                        <a:ea typeface="Times New Roman"/>
                        <a:cs typeface="Times New Roman"/>
                      </a:endParaRPr>
                    </a:p>
                  </a:txBody>
                  <a:tcPr marL="68580" marR="68580" marT="0" marB="0"/>
                </a:tc>
              </a:tr>
              <a:tr h="169187">
                <a:tc gridSpan="3">
                  <a:txBody>
                    <a:bodyPr/>
                    <a:lstStyle/>
                    <a:p>
                      <a:pPr algn="ctr">
                        <a:lnSpc>
                          <a:spcPct val="115000"/>
                        </a:lnSpc>
                        <a:spcAft>
                          <a:spcPts val="0"/>
                        </a:spcAft>
                      </a:pPr>
                      <a:r>
                        <a:rPr lang="es-AR" sz="1000" b="1" dirty="0"/>
                        <a:t>TOTAL</a:t>
                      </a:r>
                      <a:endParaRPr lang="es-AR" sz="1100" b="1" dirty="0">
                        <a:solidFill>
                          <a:srgbClr val="000000"/>
                        </a:solidFill>
                        <a:latin typeface="Calibri"/>
                        <a:ea typeface="Times New Roman"/>
                        <a:cs typeface="Times New Roman"/>
                      </a:endParaRPr>
                    </a:p>
                  </a:txBody>
                  <a:tcPr marL="68580" marR="68580" marT="0" marB="0"/>
                </a:tc>
                <a:tc hMerge="1">
                  <a:txBody>
                    <a:bodyPr/>
                    <a:lstStyle/>
                    <a:p>
                      <a:endParaRPr lang="es-AR"/>
                    </a:p>
                  </a:txBody>
                  <a:tcPr/>
                </a:tc>
                <a:tc hMerge="1">
                  <a:txBody>
                    <a:bodyPr/>
                    <a:lstStyle/>
                    <a:p>
                      <a:endParaRPr lang="es-AR"/>
                    </a:p>
                  </a:txBody>
                  <a:tcPr/>
                </a:tc>
                <a:tc>
                  <a:txBody>
                    <a:bodyPr/>
                    <a:lstStyle/>
                    <a:p>
                      <a:pPr algn="ctr">
                        <a:lnSpc>
                          <a:spcPct val="115000"/>
                        </a:lnSpc>
                        <a:spcAft>
                          <a:spcPts val="0"/>
                        </a:spcAft>
                      </a:pPr>
                      <a:r>
                        <a:rPr lang="es-AR" sz="1000" b="1" dirty="0"/>
                        <a:t>$ 3860,00</a:t>
                      </a:r>
                      <a:endParaRPr lang="es-AR" sz="1100" b="1" dirty="0">
                        <a:solidFill>
                          <a:srgbClr val="000000"/>
                        </a:solidFill>
                        <a:latin typeface="Calibri"/>
                        <a:ea typeface="Times New Roman"/>
                        <a:cs typeface="Times New Roman"/>
                      </a:endParaRPr>
                    </a:p>
                  </a:txBody>
                  <a:tcPr marL="68580" marR="68580" marT="0" marB="0"/>
                </a:tc>
              </a:tr>
            </a:tbl>
          </a:graphicData>
        </a:graphic>
      </p:graphicFrame>
      <p:graphicFrame>
        <p:nvGraphicFramePr>
          <p:cNvPr id="8" name="7 Tabla"/>
          <p:cNvGraphicFramePr>
            <a:graphicFrameLocks noGrp="1"/>
          </p:cNvGraphicFramePr>
          <p:nvPr/>
        </p:nvGraphicFramePr>
        <p:xfrm>
          <a:off x="2267744" y="3573016"/>
          <a:ext cx="4896543" cy="1183990"/>
        </p:xfrm>
        <a:graphic>
          <a:graphicData uri="http://schemas.openxmlformats.org/drawingml/2006/table">
            <a:tbl>
              <a:tblPr>
                <a:tableStyleId>{3C2FFA5D-87B4-456A-9821-1D502468CF0F}</a:tableStyleId>
              </a:tblPr>
              <a:tblGrid>
                <a:gridCol w="2095152"/>
                <a:gridCol w="954668"/>
                <a:gridCol w="1049596"/>
                <a:gridCol w="797127"/>
              </a:tblGrid>
              <a:tr h="215406">
                <a:tc gridSpan="4">
                  <a:txBody>
                    <a:bodyPr/>
                    <a:lstStyle/>
                    <a:p>
                      <a:pPr algn="ctr">
                        <a:lnSpc>
                          <a:spcPct val="115000"/>
                        </a:lnSpc>
                        <a:spcAft>
                          <a:spcPts val="0"/>
                        </a:spcAft>
                      </a:pPr>
                      <a:r>
                        <a:rPr lang="es-AR" sz="1000" b="1" dirty="0"/>
                        <a:t>TRANSFERENCIA DE ARCHIVOS</a:t>
                      </a:r>
                      <a:endParaRPr lang="es-AR" sz="1100" b="1" dirty="0">
                        <a:solidFill>
                          <a:srgbClr val="000000"/>
                        </a:solidFill>
                        <a:latin typeface="Calibri"/>
                        <a:ea typeface="Times New Roman"/>
                        <a:cs typeface="Times New Roman"/>
                      </a:endParaRPr>
                    </a:p>
                  </a:txBody>
                  <a:tcPr marL="68580" marR="68580" marT="0" marB="0"/>
                </a:tc>
                <a:tc hMerge="1">
                  <a:txBody>
                    <a:bodyPr/>
                    <a:lstStyle/>
                    <a:p>
                      <a:endParaRPr lang="es-AR"/>
                    </a:p>
                  </a:txBody>
                  <a:tcPr/>
                </a:tc>
                <a:tc hMerge="1">
                  <a:txBody>
                    <a:bodyPr/>
                    <a:lstStyle/>
                    <a:p>
                      <a:endParaRPr lang="es-AR"/>
                    </a:p>
                  </a:txBody>
                  <a:tcPr/>
                </a:tc>
                <a:tc hMerge="1">
                  <a:txBody>
                    <a:bodyPr/>
                    <a:lstStyle/>
                    <a:p>
                      <a:endParaRPr lang="es-AR"/>
                    </a:p>
                  </a:txBody>
                  <a:tcPr/>
                </a:tc>
              </a:tr>
              <a:tr h="362512">
                <a:tc>
                  <a:txBody>
                    <a:bodyPr/>
                    <a:lstStyle/>
                    <a:p>
                      <a:pPr algn="ctr">
                        <a:lnSpc>
                          <a:spcPct val="115000"/>
                        </a:lnSpc>
                        <a:spcAft>
                          <a:spcPts val="0"/>
                        </a:spcAft>
                      </a:pPr>
                      <a:r>
                        <a:rPr lang="es-AR" sz="1000" b="1" dirty="0"/>
                        <a:t>EQUIPOS</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CANTIDAD</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P. UNITARIO ($)</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P. TOTAL ($)</a:t>
                      </a:r>
                      <a:endParaRPr lang="es-AR" sz="1100" b="1" dirty="0">
                        <a:solidFill>
                          <a:srgbClr val="000000"/>
                        </a:solidFill>
                        <a:latin typeface="Calibri"/>
                        <a:ea typeface="Times New Roman"/>
                        <a:cs typeface="Times New Roman"/>
                      </a:endParaRPr>
                    </a:p>
                  </a:txBody>
                  <a:tcPr marL="68580" marR="68580" marT="0" marB="0"/>
                </a:tc>
              </a:tr>
              <a:tr h="215406">
                <a:tc>
                  <a:txBody>
                    <a:bodyPr/>
                    <a:lstStyle/>
                    <a:p>
                      <a:pPr algn="ctr">
                        <a:lnSpc>
                          <a:spcPct val="115000"/>
                        </a:lnSpc>
                        <a:spcAft>
                          <a:spcPts val="0"/>
                        </a:spcAft>
                      </a:pPr>
                      <a:r>
                        <a:rPr lang="es-AR" sz="1000" dirty="0"/>
                        <a:t>Computador - Servidor</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1</a:t>
                      </a:r>
                      <a:endParaRPr lang="es-AR" sz="110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500</a:t>
                      </a:r>
                      <a:endParaRPr lang="es-AR" sz="110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500</a:t>
                      </a:r>
                      <a:endParaRPr lang="es-AR" sz="1100">
                        <a:solidFill>
                          <a:srgbClr val="000000"/>
                        </a:solidFill>
                        <a:latin typeface="Calibri"/>
                        <a:ea typeface="Times New Roman"/>
                        <a:cs typeface="Times New Roman"/>
                      </a:endParaRPr>
                    </a:p>
                  </a:txBody>
                  <a:tcPr marL="68580" marR="68580" marT="0" marB="0"/>
                </a:tc>
              </a:tr>
              <a:tr h="0">
                <a:tc>
                  <a:txBody>
                    <a:bodyPr/>
                    <a:lstStyle/>
                    <a:p>
                      <a:pPr algn="ctr">
                        <a:lnSpc>
                          <a:spcPct val="115000"/>
                        </a:lnSpc>
                        <a:spcAft>
                          <a:spcPts val="0"/>
                        </a:spcAft>
                      </a:pPr>
                      <a:r>
                        <a:rPr lang="es-AR" sz="1000"/>
                        <a:t>Sistema Operativo (Server 2008)</a:t>
                      </a:r>
                      <a:endParaRPr lang="es-AR" sz="110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1</a:t>
                      </a:r>
                      <a:endParaRPr lang="es-AR" sz="110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935</a:t>
                      </a:r>
                      <a:endParaRPr lang="es-AR" sz="110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935</a:t>
                      </a:r>
                      <a:endParaRPr lang="es-AR" sz="1100">
                        <a:solidFill>
                          <a:srgbClr val="000000"/>
                        </a:solidFill>
                        <a:latin typeface="Calibri"/>
                        <a:ea typeface="Times New Roman"/>
                        <a:cs typeface="Times New Roman"/>
                      </a:endParaRPr>
                    </a:p>
                  </a:txBody>
                  <a:tcPr marL="68580" marR="68580" marT="0" marB="0"/>
                </a:tc>
              </a:tr>
              <a:tr h="215406">
                <a:tc gridSpan="3">
                  <a:txBody>
                    <a:bodyPr/>
                    <a:lstStyle/>
                    <a:p>
                      <a:pPr algn="ctr">
                        <a:lnSpc>
                          <a:spcPct val="115000"/>
                        </a:lnSpc>
                        <a:spcAft>
                          <a:spcPts val="0"/>
                        </a:spcAft>
                      </a:pPr>
                      <a:r>
                        <a:rPr lang="es-AR" sz="1000" b="1" dirty="0"/>
                        <a:t>TOTAL</a:t>
                      </a:r>
                      <a:endParaRPr lang="es-AR" sz="1100" b="1" dirty="0">
                        <a:solidFill>
                          <a:srgbClr val="000000"/>
                        </a:solidFill>
                        <a:latin typeface="Calibri"/>
                        <a:ea typeface="Times New Roman"/>
                        <a:cs typeface="Times New Roman"/>
                      </a:endParaRPr>
                    </a:p>
                  </a:txBody>
                  <a:tcPr marL="68580" marR="68580" marT="0" marB="0"/>
                </a:tc>
                <a:tc hMerge="1">
                  <a:txBody>
                    <a:bodyPr/>
                    <a:lstStyle/>
                    <a:p>
                      <a:endParaRPr lang="es-AR"/>
                    </a:p>
                  </a:txBody>
                  <a:tcPr/>
                </a:tc>
                <a:tc hMerge="1">
                  <a:txBody>
                    <a:bodyPr/>
                    <a:lstStyle/>
                    <a:p>
                      <a:endParaRPr lang="es-AR"/>
                    </a:p>
                  </a:txBody>
                  <a:tcPr/>
                </a:tc>
                <a:tc>
                  <a:txBody>
                    <a:bodyPr/>
                    <a:lstStyle/>
                    <a:p>
                      <a:pPr algn="ctr">
                        <a:lnSpc>
                          <a:spcPct val="115000"/>
                        </a:lnSpc>
                        <a:spcAft>
                          <a:spcPts val="0"/>
                        </a:spcAft>
                      </a:pPr>
                      <a:r>
                        <a:rPr lang="es-AR" sz="1000" b="1" dirty="0"/>
                        <a:t>$ 1435,00</a:t>
                      </a:r>
                      <a:endParaRPr lang="es-AR" sz="1100" b="1" dirty="0">
                        <a:solidFill>
                          <a:srgbClr val="000000"/>
                        </a:solidFill>
                        <a:latin typeface="Calibri"/>
                        <a:ea typeface="Times New Roman"/>
                        <a:cs typeface="Times New Roman"/>
                      </a:endParaRPr>
                    </a:p>
                  </a:txBody>
                  <a:tcPr marL="68580" marR="68580" marT="0" marB="0"/>
                </a:tc>
              </a:tr>
            </a:tbl>
          </a:graphicData>
        </a:graphic>
      </p:graphicFrame>
      <p:graphicFrame>
        <p:nvGraphicFramePr>
          <p:cNvPr id="9" name="4 Marcador de contenido"/>
          <p:cNvGraphicFramePr>
            <a:graphicFrameLocks/>
          </p:cNvGraphicFramePr>
          <p:nvPr/>
        </p:nvGraphicFramePr>
        <p:xfrm>
          <a:off x="2267744" y="5229200"/>
          <a:ext cx="4896545" cy="1217551"/>
        </p:xfrm>
        <a:graphic>
          <a:graphicData uri="http://schemas.openxmlformats.org/drawingml/2006/table">
            <a:tbl>
              <a:tblPr>
                <a:tableStyleId>{3C2FFA5D-87B4-456A-9821-1D502468CF0F}</a:tableStyleId>
              </a:tblPr>
              <a:tblGrid>
                <a:gridCol w="1866323"/>
                <a:gridCol w="1027770"/>
                <a:gridCol w="1075416"/>
                <a:gridCol w="927036"/>
              </a:tblGrid>
              <a:tr h="170626">
                <a:tc gridSpan="4">
                  <a:txBody>
                    <a:bodyPr/>
                    <a:lstStyle/>
                    <a:p>
                      <a:pPr algn="ctr">
                        <a:lnSpc>
                          <a:spcPct val="115000"/>
                        </a:lnSpc>
                        <a:spcAft>
                          <a:spcPts val="0"/>
                        </a:spcAft>
                      </a:pPr>
                      <a:r>
                        <a:rPr lang="es-AR" sz="1000" b="1" dirty="0"/>
                        <a:t>SERVICIO DE INTERNET</a:t>
                      </a:r>
                      <a:endParaRPr lang="es-AR" sz="1100" b="1" dirty="0">
                        <a:solidFill>
                          <a:srgbClr val="000000"/>
                        </a:solidFill>
                        <a:latin typeface="Calibri"/>
                        <a:ea typeface="Times New Roman"/>
                        <a:cs typeface="Times New Roman"/>
                      </a:endParaRPr>
                    </a:p>
                  </a:txBody>
                  <a:tcPr marL="68580" marR="68580" marT="0" marB="0"/>
                </a:tc>
                <a:tc hMerge="1">
                  <a:txBody>
                    <a:bodyPr/>
                    <a:lstStyle/>
                    <a:p>
                      <a:endParaRPr lang="es-AR"/>
                    </a:p>
                  </a:txBody>
                  <a:tcPr/>
                </a:tc>
                <a:tc hMerge="1">
                  <a:txBody>
                    <a:bodyPr/>
                    <a:lstStyle/>
                    <a:p>
                      <a:endParaRPr lang="es-AR"/>
                    </a:p>
                  </a:txBody>
                  <a:tcPr/>
                </a:tc>
                <a:tc hMerge="1">
                  <a:txBody>
                    <a:bodyPr/>
                    <a:lstStyle/>
                    <a:p>
                      <a:endParaRPr lang="es-AR"/>
                    </a:p>
                  </a:txBody>
                  <a:tcPr/>
                </a:tc>
              </a:tr>
              <a:tr h="299001">
                <a:tc>
                  <a:txBody>
                    <a:bodyPr/>
                    <a:lstStyle/>
                    <a:p>
                      <a:pPr algn="ctr">
                        <a:lnSpc>
                          <a:spcPct val="115000"/>
                        </a:lnSpc>
                        <a:spcAft>
                          <a:spcPts val="0"/>
                        </a:spcAft>
                      </a:pPr>
                      <a:r>
                        <a:rPr lang="es-AR" sz="1000" b="1" dirty="0"/>
                        <a:t>DESCRIPCIÓN</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CANTIDAD</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P. UNITARIO ($)</a:t>
                      </a:r>
                      <a:endParaRPr lang="es-AR" sz="11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b="1" dirty="0"/>
                        <a:t>P. TOTAL ($)</a:t>
                      </a:r>
                      <a:endParaRPr lang="es-AR" sz="1100" b="1" dirty="0">
                        <a:solidFill>
                          <a:srgbClr val="000000"/>
                        </a:solidFill>
                        <a:latin typeface="Calibri"/>
                        <a:ea typeface="Times New Roman"/>
                        <a:cs typeface="Times New Roman"/>
                      </a:endParaRPr>
                    </a:p>
                  </a:txBody>
                  <a:tcPr marL="68580" marR="68580" marT="0" marB="0"/>
                </a:tc>
              </a:tr>
              <a:tr h="341251">
                <a:tc>
                  <a:txBody>
                    <a:bodyPr/>
                    <a:lstStyle/>
                    <a:p>
                      <a:pPr algn="ctr">
                        <a:lnSpc>
                          <a:spcPct val="115000"/>
                        </a:lnSpc>
                        <a:spcAft>
                          <a:spcPts val="0"/>
                        </a:spcAft>
                      </a:pPr>
                      <a:r>
                        <a:rPr lang="es-AR" sz="1000" dirty="0" smtClean="0"/>
                        <a:t>Internet 3 </a:t>
                      </a:r>
                      <a:r>
                        <a:rPr lang="es-AR" sz="1000" dirty="0"/>
                        <a:t>Mbps </a:t>
                      </a:r>
                      <a:r>
                        <a:rPr lang="es-AR" sz="1000" dirty="0" smtClean="0"/>
                        <a:t>(mensual) compartición1:1</a:t>
                      </a:r>
                      <a:endParaRPr lang="es-AR" sz="11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1</a:t>
                      </a:r>
                      <a:endParaRPr lang="es-AR" sz="110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400</a:t>
                      </a:r>
                      <a:endParaRPr lang="es-AR" sz="110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400</a:t>
                      </a:r>
                      <a:endParaRPr lang="es-AR" sz="1100">
                        <a:solidFill>
                          <a:srgbClr val="000000"/>
                        </a:solidFill>
                        <a:latin typeface="Calibri"/>
                        <a:ea typeface="Times New Roman"/>
                        <a:cs typeface="Times New Roman"/>
                      </a:endParaRPr>
                    </a:p>
                  </a:txBody>
                  <a:tcPr marL="68580" marR="68580" marT="0" marB="0"/>
                </a:tc>
              </a:tr>
              <a:tr h="170626">
                <a:tc>
                  <a:txBody>
                    <a:bodyPr/>
                    <a:lstStyle/>
                    <a:p>
                      <a:pPr algn="ctr">
                        <a:lnSpc>
                          <a:spcPct val="115000"/>
                        </a:lnSpc>
                        <a:spcAft>
                          <a:spcPts val="0"/>
                        </a:spcAft>
                      </a:pPr>
                      <a:r>
                        <a:rPr lang="es-AR" sz="1000"/>
                        <a:t>Instalación</a:t>
                      </a:r>
                      <a:endParaRPr lang="es-AR" sz="110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1</a:t>
                      </a:r>
                      <a:endParaRPr lang="es-AR" sz="110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100</a:t>
                      </a:r>
                      <a:endParaRPr lang="es-AR" sz="110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000"/>
                        <a:t>100</a:t>
                      </a:r>
                      <a:endParaRPr lang="es-AR" sz="1100">
                        <a:solidFill>
                          <a:srgbClr val="000000"/>
                        </a:solidFill>
                        <a:latin typeface="Calibri"/>
                        <a:ea typeface="Times New Roman"/>
                        <a:cs typeface="Times New Roman"/>
                      </a:endParaRPr>
                    </a:p>
                  </a:txBody>
                  <a:tcPr marL="68580" marR="68580" marT="0" marB="0"/>
                </a:tc>
              </a:tr>
              <a:tr h="170626">
                <a:tc gridSpan="3">
                  <a:txBody>
                    <a:bodyPr/>
                    <a:lstStyle/>
                    <a:p>
                      <a:pPr algn="ctr">
                        <a:lnSpc>
                          <a:spcPct val="115000"/>
                        </a:lnSpc>
                        <a:spcAft>
                          <a:spcPts val="0"/>
                        </a:spcAft>
                      </a:pPr>
                      <a:r>
                        <a:rPr lang="es-AR" sz="1000" b="1" dirty="0"/>
                        <a:t>TOTAL</a:t>
                      </a:r>
                      <a:endParaRPr lang="es-AR" sz="1100" b="1" dirty="0">
                        <a:solidFill>
                          <a:srgbClr val="000000"/>
                        </a:solidFill>
                        <a:latin typeface="Calibri"/>
                        <a:ea typeface="Times New Roman"/>
                        <a:cs typeface="Times New Roman"/>
                      </a:endParaRPr>
                    </a:p>
                  </a:txBody>
                  <a:tcPr marL="68580" marR="68580" marT="0" marB="0"/>
                </a:tc>
                <a:tc hMerge="1">
                  <a:txBody>
                    <a:bodyPr/>
                    <a:lstStyle/>
                    <a:p>
                      <a:endParaRPr lang="es-AR"/>
                    </a:p>
                  </a:txBody>
                  <a:tcPr/>
                </a:tc>
                <a:tc hMerge="1">
                  <a:txBody>
                    <a:bodyPr/>
                    <a:lstStyle/>
                    <a:p>
                      <a:endParaRPr lang="es-AR"/>
                    </a:p>
                  </a:txBody>
                  <a:tcPr/>
                </a:tc>
                <a:tc>
                  <a:txBody>
                    <a:bodyPr/>
                    <a:lstStyle/>
                    <a:p>
                      <a:pPr algn="ctr">
                        <a:lnSpc>
                          <a:spcPct val="115000"/>
                        </a:lnSpc>
                        <a:spcAft>
                          <a:spcPts val="0"/>
                        </a:spcAft>
                      </a:pPr>
                      <a:r>
                        <a:rPr lang="es-AR" sz="1000" b="1" dirty="0"/>
                        <a:t>$ 500,00</a:t>
                      </a:r>
                      <a:endParaRPr lang="es-AR" sz="1100" b="1" dirty="0">
                        <a:solidFill>
                          <a:srgbClr val="000000"/>
                        </a:solidFill>
                        <a:latin typeface="Calibri"/>
                        <a:ea typeface="Times New Roman"/>
                        <a:cs typeface="Times New Roman"/>
                      </a:endParaRPr>
                    </a:p>
                  </a:txBody>
                  <a:tcPr marL="68580" marR="68580" marT="0" marB="0"/>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066800"/>
          </a:xfrm>
        </p:spPr>
        <p:txBody>
          <a:bodyPr/>
          <a:lstStyle/>
          <a:p>
            <a:pPr algn="ctr"/>
            <a:r>
              <a:rPr lang="es-EC" dirty="0" smtClean="0"/>
              <a:t>PRESUPUESTO TOTAL</a:t>
            </a: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6 Marcador de contenido"/>
          <p:cNvGraphicFramePr>
            <a:graphicFrameLocks noGrp="1"/>
          </p:cNvGraphicFramePr>
          <p:nvPr>
            <p:ph idx="1"/>
          </p:nvPr>
        </p:nvGraphicFramePr>
        <p:xfrm>
          <a:off x="2123728" y="1772816"/>
          <a:ext cx="5256584" cy="2592290"/>
        </p:xfrm>
        <a:graphic>
          <a:graphicData uri="http://schemas.openxmlformats.org/drawingml/2006/table">
            <a:tbl>
              <a:tblPr>
                <a:tableStyleId>{3C2FFA5D-87B4-456A-9821-1D502468CF0F}</a:tableStyleId>
              </a:tblPr>
              <a:tblGrid>
                <a:gridCol w="3448472"/>
                <a:gridCol w="1808112"/>
              </a:tblGrid>
              <a:tr h="518458">
                <a:tc>
                  <a:txBody>
                    <a:bodyPr/>
                    <a:lstStyle/>
                    <a:p>
                      <a:pPr algn="ctr">
                        <a:lnSpc>
                          <a:spcPct val="115000"/>
                        </a:lnSpc>
                        <a:spcAft>
                          <a:spcPts val="0"/>
                        </a:spcAft>
                      </a:pPr>
                      <a:r>
                        <a:rPr lang="es-AR" sz="1200" b="1" dirty="0"/>
                        <a:t>DESCRIPCIÓN</a:t>
                      </a:r>
                      <a:endParaRPr lang="es-AR" sz="12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b="1" dirty="0"/>
                        <a:t>COSTO ($)</a:t>
                      </a:r>
                      <a:endParaRPr lang="es-AR" sz="1200" b="1" dirty="0">
                        <a:solidFill>
                          <a:srgbClr val="000000"/>
                        </a:solidFill>
                        <a:latin typeface="Calibri"/>
                        <a:ea typeface="Times New Roman"/>
                        <a:cs typeface="Times New Roman"/>
                      </a:endParaRPr>
                    </a:p>
                  </a:txBody>
                  <a:tcPr marL="68580" marR="68580" marT="0" marB="0"/>
                </a:tc>
              </a:tr>
              <a:tr h="518458">
                <a:tc>
                  <a:txBody>
                    <a:bodyPr/>
                    <a:lstStyle/>
                    <a:p>
                      <a:pPr algn="ctr">
                        <a:lnSpc>
                          <a:spcPct val="115000"/>
                        </a:lnSpc>
                        <a:spcAft>
                          <a:spcPts val="0"/>
                        </a:spcAft>
                      </a:pPr>
                      <a:r>
                        <a:rPr lang="es-AR" sz="1200" dirty="0"/>
                        <a:t>Análisis de Costos</a:t>
                      </a:r>
                      <a:endParaRPr lang="es-AR" sz="12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3189,00</a:t>
                      </a:r>
                      <a:endParaRPr lang="es-AR" sz="1200" dirty="0">
                        <a:solidFill>
                          <a:srgbClr val="000000"/>
                        </a:solidFill>
                        <a:latin typeface="Calibri"/>
                        <a:ea typeface="Times New Roman"/>
                        <a:cs typeface="Times New Roman"/>
                      </a:endParaRPr>
                    </a:p>
                  </a:txBody>
                  <a:tcPr marL="68580" marR="68580" marT="0" marB="0"/>
                </a:tc>
              </a:tr>
              <a:tr h="518458">
                <a:tc>
                  <a:txBody>
                    <a:bodyPr/>
                    <a:lstStyle/>
                    <a:p>
                      <a:pPr algn="ctr">
                        <a:lnSpc>
                          <a:spcPct val="115000"/>
                        </a:lnSpc>
                        <a:spcAft>
                          <a:spcPts val="0"/>
                        </a:spcAft>
                      </a:pPr>
                      <a:r>
                        <a:rPr lang="es-AR" sz="1200" dirty="0"/>
                        <a:t>Equipamiento de Red</a:t>
                      </a:r>
                      <a:endParaRPr lang="es-AR" sz="1200"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8311,10</a:t>
                      </a:r>
                      <a:endParaRPr lang="es-AR" sz="1200" dirty="0">
                        <a:solidFill>
                          <a:srgbClr val="000000"/>
                        </a:solidFill>
                        <a:latin typeface="Calibri"/>
                        <a:ea typeface="Times New Roman"/>
                        <a:cs typeface="Times New Roman"/>
                      </a:endParaRPr>
                    </a:p>
                  </a:txBody>
                  <a:tcPr marL="68580" marR="68580" marT="0" marB="0"/>
                </a:tc>
              </a:tr>
              <a:tr h="518458">
                <a:tc>
                  <a:txBody>
                    <a:bodyPr/>
                    <a:lstStyle/>
                    <a:p>
                      <a:pPr algn="ctr">
                        <a:lnSpc>
                          <a:spcPct val="115000"/>
                        </a:lnSpc>
                        <a:spcAft>
                          <a:spcPts val="0"/>
                        </a:spcAft>
                      </a:pPr>
                      <a:r>
                        <a:rPr lang="es-AR" sz="1200"/>
                        <a:t>Costo de Servicios</a:t>
                      </a:r>
                      <a:endParaRPr lang="es-AR" sz="120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dirty="0"/>
                        <a:t>5795,00</a:t>
                      </a:r>
                      <a:endParaRPr lang="es-AR" sz="1200" dirty="0">
                        <a:solidFill>
                          <a:srgbClr val="000000"/>
                        </a:solidFill>
                        <a:latin typeface="Calibri"/>
                        <a:ea typeface="Times New Roman"/>
                        <a:cs typeface="Times New Roman"/>
                      </a:endParaRPr>
                    </a:p>
                  </a:txBody>
                  <a:tcPr marL="68580" marR="68580" marT="0" marB="0"/>
                </a:tc>
              </a:tr>
              <a:tr h="518458">
                <a:tc>
                  <a:txBody>
                    <a:bodyPr/>
                    <a:lstStyle/>
                    <a:p>
                      <a:pPr algn="ctr">
                        <a:lnSpc>
                          <a:spcPct val="115000"/>
                        </a:lnSpc>
                        <a:spcAft>
                          <a:spcPts val="0"/>
                        </a:spcAft>
                      </a:pPr>
                      <a:r>
                        <a:rPr lang="es-AR" sz="1200" b="1" dirty="0"/>
                        <a:t>TOTAL DEL PROYECTO</a:t>
                      </a:r>
                      <a:endParaRPr lang="es-AR" sz="1200" b="1" dirty="0">
                        <a:solidFill>
                          <a:srgbClr val="00000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es-AR" sz="1200" b="1" dirty="0"/>
                        <a:t>$ 17295,10</a:t>
                      </a:r>
                      <a:endParaRPr lang="es-AR" sz="1200" b="1" dirty="0">
                        <a:solidFill>
                          <a:srgbClr val="000000"/>
                        </a:solidFill>
                        <a:latin typeface="Calibri"/>
                        <a:ea typeface="Times New Roman"/>
                        <a:cs typeface="Times New Roman"/>
                      </a:endParaRPr>
                    </a:p>
                  </a:txBody>
                  <a:tcPr marL="68580" marR="68580" marT="0" marB="0"/>
                </a:tc>
              </a:tr>
            </a:tbl>
          </a:graphicData>
        </a:graphic>
      </p:graphicFrame>
      <p:sp>
        <p:nvSpPr>
          <p:cNvPr id="8" name="7 CuadroTexto"/>
          <p:cNvSpPr txBox="1"/>
          <p:nvPr/>
        </p:nvSpPr>
        <p:spPr>
          <a:xfrm>
            <a:off x="755576" y="4759984"/>
            <a:ext cx="7200800" cy="1477328"/>
          </a:xfrm>
          <a:prstGeom prst="rect">
            <a:avLst/>
          </a:prstGeom>
          <a:noFill/>
        </p:spPr>
        <p:txBody>
          <a:bodyPr wrap="square" rtlCol="0">
            <a:spAutoFit/>
          </a:bodyPr>
          <a:lstStyle/>
          <a:p>
            <a:r>
              <a:rPr lang="es-EC" dirty="0" smtClean="0"/>
              <a:t>Al ser una red de datos sin fines de lucro y cuyo objetivo será brindar facilidades y los diferentes tipos de servicios como son: telefonía IP, transferencia de archivos, video conferencia y servicio de Internet se tendrá tasa de retorno, pero no se cobrará ningún costo adicional al personal de salud de los diferentes Centro y Sub Centros.</a:t>
            </a:r>
            <a:endParaRPr lang="es-AR"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Contenidos</a:t>
            </a:r>
            <a:endParaRPr lang="es-AR" dirty="0"/>
          </a:p>
        </p:txBody>
      </p:sp>
      <p:sp>
        <p:nvSpPr>
          <p:cNvPr id="3" name="2 Marcador de contenido"/>
          <p:cNvSpPr>
            <a:spLocks noGrp="1"/>
          </p:cNvSpPr>
          <p:nvPr>
            <p:ph idx="1"/>
          </p:nvPr>
        </p:nvSpPr>
        <p:spPr>
          <a:xfrm>
            <a:off x="457200" y="2060848"/>
            <a:ext cx="8229600" cy="4513688"/>
          </a:xfrm>
        </p:spPr>
        <p:txBody>
          <a:bodyPr>
            <a:normAutofit/>
          </a:bodyPr>
          <a:lstStyle/>
          <a:p>
            <a:pPr>
              <a:buFont typeface="Wingdings" pitchFamily="2" charset="2"/>
              <a:buChar char="ü"/>
            </a:pPr>
            <a:r>
              <a:rPr lang="es-EC" dirty="0" smtClean="0"/>
              <a:t>Introducción</a:t>
            </a:r>
          </a:p>
          <a:p>
            <a:pPr>
              <a:buFont typeface="Wingdings" pitchFamily="2" charset="2"/>
              <a:buChar char="ü"/>
            </a:pPr>
            <a:r>
              <a:rPr lang="es-EC" dirty="0" smtClean="0"/>
              <a:t>Situación Actual</a:t>
            </a:r>
          </a:p>
          <a:p>
            <a:pPr>
              <a:buFont typeface="Wingdings" pitchFamily="2" charset="2"/>
              <a:buChar char="ü"/>
            </a:pPr>
            <a:r>
              <a:rPr lang="es-EC" dirty="0" smtClean="0"/>
              <a:t>Diseño de la Red de Datos</a:t>
            </a:r>
          </a:p>
          <a:p>
            <a:pPr>
              <a:buFont typeface="Wingdings" pitchFamily="2" charset="2"/>
              <a:buChar char="ü"/>
            </a:pPr>
            <a:r>
              <a:rPr lang="es-EC" dirty="0" smtClean="0"/>
              <a:t>Prototipo Implementado</a:t>
            </a:r>
          </a:p>
          <a:p>
            <a:pPr>
              <a:buFont typeface="Wingdings" pitchFamily="2" charset="2"/>
              <a:buChar char="ü"/>
            </a:pPr>
            <a:r>
              <a:rPr lang="es-EC" dirty="0" smtClean="0"/>
              <a:t>Análisis Económico</a:t>
            </a:r>
          </a:p>
          <a:p>
            <a:pPr>
              <a:buFont typeface="Wingdings" pitchFamily="2" charset="2"/>
              <a:buChar char="ü"/>
            </a:pPr>
            <a:r>
              <a:rPr lang="es-EC" b="1" u="sng" dirty="0" smtClean="0"/>
              <a:t>Conclusiones y Recomendaciones</a:t>
            </a:r>
          </a:p>
          <a:p>
            <a:pPr>
              <a:buFont typeface="Wingdings" pitchFamily="2" charset="2"/>
              <a:buChar char="ü"/>
            </a:pPr>
            <a:r>
              <a:rPr lang="es-EC" dirty="0" smtClean="0"/>
              <a:t>Trabajos a Futuro</a:t>
            </a:r>
            <a:endParaRPr lang="es-AR" dirty="0" smtClean="0"/>
          </a:p>
          <a:p>
            <a:pPr>
              <a:buFont typeface="Wingdings" pitchFamily="2" charset="2"/>
              <a:buChar char="ü"/>
            </a:pPr>
            <a:endParaRPr lang="es-AR" b="1" u="sng"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1066800"/>
          </a:xfrm>
        </p:spPr>
        <p:txBody>
          <a:bodyPr/>
          <a:lstStyle/>
          <a:p>
            <a:r>
              <a:rPr lang="es-EC" dirty="0" smtClean="0"/>
              <a:t>Conclusiones</a:t>
            </a: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Marcador de contenido"/>
          <p:cNvSpPr>
            <a:spLocks noGrp="1"/>
          </p:cNvSpPr>
          <p:nvPr>
            <p:ph idx="1"/>
          </p:nvPr>
        </p:nvSpPr>
        <p:spPr>
          <a:xfrm>
            <a:off x="457200" y="1916832"/>
            <a:ext cx="8229600" cy="4325112"/>
          </a:xfrm>
        </p:spPr>
        <p:txBody>
          <a:bodyPr>
            <a:normAutofit/>
          </a:bodyPr>
          <a:lstStyle/>
          <a:p>
            <a:pPr lvl="0"/>
            <a:r>
              <a:rPr lang="es-EC" sz="1800" dirty="0" smtClean="0"/>
              <a:t>Se realizó el estudio y diseño de la red de datos , ya que no disponen de ninguna red de comunicación para obtener los diferentes tipos de servicios a ser implementados en el presente proyecto.</a:t>
            </a:r>
            <a:endParaRPr lang="es-AR" sz="1800" dirty="0" smtClean="0"/>
          </a:p>
          <a:p>
            <a:endParaRPr lang="es-AR" sz="1800" dirty="0" smtClean="0"/>
          </a:p>
          <a:p>
            <a:pPr lvl="0"/>
            <a:r>
              <a:rPr lang="es-EC" sz="1800" dirty="0" smtClean="0"/>
              <a:t>Se realizará un Nodo de Access Point ubicado en el Centro de Salud “Conocoto” para los diferentes radioenlaces. Para que no exista interferencia en la transmisión de datos entre los diferentes Centros y Sub Centros de Salud, se configurará 3 access point en diferentes frecuencias.</a:t>
            </a:r>
            <a:endParaRPr lang="es-AR" sz="1800" dirty="0" smtClean="0"/>
          </a:p>
          <a:p>
            <a:endParaRPr lang="es-AR" sz="1800" dirty="0" smtClean="0"/>
          </a:p>
          <a:p>
            <a:pPr lvl="0"/>
            <a:r>
              <a:rPr lang="es-EC" sz="1800" dirty="0" smtClean="0"/>
              <a:t>En base a las visitas de campo realizadas a los diferentes Centros y Sub Centros, se logró confirmar que existe la capacidad de energía y el espacio físico necesario para instalar los equipos propuestos en el presente proyecto.</a:t>
            </a:r>
            <a:endParaRPr lang="es-AR" sz="1800" dirty="0" smtClean="0"/>
          </a:p>
          <a:p>
            <a:endParaRPr lang="es-AR"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Marcador de contenido"/>
          <p:cNvSpPr>
            <a:spLocks noGrp="1"/>
          </p:cNvSpPr>
          <p:nvPr>
            <p:ph idx="1"/>
          </p:nvPr>
        </p:nvSpPr>
        <p:spPr>
          <a:xfrm>
            <a:off x="457200" y="1556792"/>
            <a:ext cx="8229600" cy="5017744"/>
          </a:xfrm>
        </p:spPr>
        <p:txBody>
          <a:bodyPr>
            <a:normAutofit/>
          </a:bodyPr>
          <a:lstStyle/>
          <a:p>
            <a:pPr lvl="0"/>
            <a:r>
              <a:rPr lang="es-EC" sz="1700" dirty="0" smtClean="0"/>
              <a:t>Mediante el análisis económico se puede garantizar que la propuesta es eficiente y rentable debido que, la inversión del presente proyecto es relativamente bajo, que se  justificará con el beneficio que proveen este tipo de radios Wi-Fi soportando las nuevas aplicaciones y servicio que demanda el Ministerio de Salud Pública.  </a:t>
            </a:r>
            <a:endParaRPr lang="es-AR" sz="1700" dirty="0" smtClean="0"/>
          </a:p>
          <a:p>
            <a:endParaRPr lang="es-AR" sz="1700" dirty="0" smtClean="0"/>
          </a:p>
          <a:p>
            <a:pPr lvl="0"/>
            <a:r>
              <a:rPr lang="es-EC" sz="1700" dirty="0" smtClean="0"/>
              <a:t>En el diseño de la red de datos se utilizó los canales sin solapamiento de Wi-Fi en la banda de 2,4 GHz, como son: en canal 1, canal 6 y canal 11, para que no exista interferencia co-canal entre los radios Nano Station M2 ubicados en la cabecera principal.</a:t>
            </a:r>
            <a:endParaRPr lang="es-AR" sz="1700" dirty="0" smtClean="0"/>
          </a:p>
          <a:p>
            <a:endParaRPr lang="es-AR" sz="1700" dirty="0" smtClean="0"/>
          </a:p>
          <a:p>
            <a:pPr lvl="0"/>
            <a:r>
              <a:rPr lang="es-EC" sz="1700" dirty="0" smtClean="0"/>
              <a:t>En el diseño de los radioenlaces para cada uno de los Centros y Sub Centros de Salud, surgió un inconveniente, ya que en el enlace Conocoto – Amaguaña no existe LOS (Línea de Vista) para su implementación, y la solución será utilizar una repetidora ubicada en el Sub Centro de “Cuendina”, para tener enlazados todos los puntos de la red de datos.</a:t>
            </a:r>
            <a:endParaRPr lang="es-AR" sz="1700" dirty="0" smtClean="0"/>
          </a:p>
          <a:p>
            <a:endParaRPr lang="es-A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1066800"/>
          </a:xfrm>
        </p:spPr>
        <p:txBody>
          <a:bodyPr/>
          <a:lstStyle/>
          <a:p>
            <a:r>
              <a:rPr lang="es-EC" dirty="0" smtClean="0"/>
              <a:t>Recomendaciones</a:t>
            </a: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Marcador de contenido"/>
          <p:cNvSpPr>
            <a:spLocks noGrp="1"/>
          </p:cNvSpPr>
          <p:nvPr>
            <p:ph idx="1"/>
          </p:nvPr>
        </p:nvSpPr>
        <p:spPr>
          <a:xfrm>
            <a:off x="457200" y="1772816"/>
            <a:ext cx="8229600" cy="4801720"/>
          </a:xfrm>
        </p:spPr>
        <p:txBody>
          <a:bodyPr>
            <a:normAutofit/>
          </a:bodyPr>
          <a:lstStyle/>
          <a:p>
            <a:pPr lvl="0"/>
            <a:r>
              <a:rPr lang="es-EC" sz="1800" dirty="0" smtClean="0"/>
              <a:t>Se requiere de una infraestructura para montar los equipos de radiofrecuencia, cuarto de comunicaciones y un centro de monitoreo de toda la red de datos ubicada en la cabecera principal.</a:t>
            </a:r>
          </a:p>
          <a:p>
            <a:pPr lvl="0">
              <a:buNone/>
            </a:pPr>
            <a:endParaRPr lang="es-AR" sz="1800" dirty="0" smtClean="0"/>
          </a:p>
          <a:p>
            <a:pPr lvl="0"/>
            <a:r>
              <a:rPr lang="es-EC" sz="1800" dirty="0" smtClean="0"/>
              <a:t>El uso de la tecnología Wi-Fi es factible para realizar los radioenlaces de la red de datos, por eso se recomienda utilizar los canales 1, 6 y 11 sin solapamiento en la banda de 2,4 GHz para no tener inconvenientes en la transmisión de datos.</a:t>
            </a:r>
            <a:endParaRPr lang="es-AR" sz="1800" dirty="0" smtClean="0"/>
          </a:p>
          <a:p>
            <a:pPr lvl="0"/>
            <a:endParaRPr lang="es-EC" sz="1800" dirty="0" smtClean="0"/>
          </a:p>
          <a:p>
            <a:pPr lvl="0"/>
            <a:r>
              <a:rPr lang="es-EC" sz="1800" dirty="0" smtClean="0"/>
              <a:t>Para comprobar los parámetros de diseño de los diferentes radioenlaces calculados en el presente proyecto, se recomienda la utilización del Software Radio Mobile debido que permite elegir con mayor facilidad las características de los equipos a ser utilizados para la red de datos de los Centros y Sub Centros de Salud.</a:t>
            </a:r>
            <a:endParaRPr lang="es-AR" sz="1800" dirty="0" smtClean="0"/>
          </a:p>
          <a:p>
            <a:endParaRPr lang="es-AR"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1066800"/>
          </a:xfrm>
        </p:spPr>
        <p:txBody>
          <a:bodyPr/>
          <a:lstStyle/>
          <a:p>
            <a:r>
              <a:rPr lang="es-EC" dirty="0" smtClean="0"/>
              <a:t>Contenidos</a:t>
            </a:r>
            <a:endParaRPr lang="es-AR" dirty="0"/>
          </a:p>
        </p:txBody>
      </p:sp>
      <p:sp>
        <p:nvSpPr>
          <p:cNvPr id="3" name="2 Marcador de contenido"/>
          <p:cNvSpPr>
            <a:spLocks noGrp="1"/>
          </p:cNvSpPr>
          <p:nvPr>
            <p:ph idx="1"/>
          </p:nvPr>
        </p:nvSpPr>
        <p:spPr>
          <a:xfrm>
            <a:off x="457200" y="2060848"/>
            <a:ext cx="8229600" cy="4513688"/>
          </a:xfrm>
        </p:spPr>
        <p:txBody>
          <a:bodyPr>
            <a:normAutofit/>
          </a:bodyPr>
          <a:lstStyle/>
          <a:p>
            <a:pPr>
              <a:buFont typeface="Wingdings" pitchFamily="2" charset="2"/>
              <a:buChar char="ü"/>
            </a:pPr>
            <a:r>
              <a:rPr lang="es-EC" dirty="0" smtClean="0"/>
              <a:t>Introducción</a:t>
            </a:r>
          </a:p>
          <a:p>
            <a:pPr>
              <a:buFont typeface="Wingdings" pitchFamily="2" charset="2"/>
              <a:buChar char="ü"/>
            </a:pPr>
            <a:r>
              <a:rPr lang="es-EC" dirty="0" smtClean="0"/>
              <a:t>Situación Actual</a:t>
            </a:r>
          </a:p>
          <a:p>
            <a:pPr>
              <a:buFont typeface="Wingdings" pitchFamily="2" charset="2"/>
              <a:buChar char="ü"/>
            </a:pPr>
            <a:r>
              <a:rPr lang="es-EC" dirty="0" smtClean="0"/>
              <a:t>Diseño de la Red de Datos</a:t>
            </a:r>
          </a:p>
          <a:p>
            <a:pPr>
              <a:buFont typeface="Wingdings" pitchFamily="2" charset="2"/>
              <a:buChar char="ü"/>
            </a:pPr>
            <a:r>
              <a:rPr lang="es-EC" dirty="0" smtClean="0"/>
              <a:t>Prototipo Implementado</a:t>
            </a:r>
          </a:p>
          <a:p>
            <a:pPr>
              <a:buFont typeface="Wingdings" pitchFamily="2" charset="2"/>
              <a:buChar char="ü"/>
            </a:pPr>
            <a:r>
              <a:rPr lang="es-EC" dirty="0" smtClean="0"/>
              <a:t>Análisis Económico</a:t>
            </a:r>
          </a:p>
          <a:p>
            <a:pPr>
              <a:buFont typeface="Wingdings" pitchFamily="2" charset="2"/>
              <a:buChar char="ü"/>
            </a:pPr>
            <a:r>
              <a:rPr lang="es-EC" dirty="0" smtClean="0"/>
              <a:t>Conclusiones y Recomendaciones</a:t>
            </a:r>
          </a:p>
          <a:p>
            <a:pPr>
              <a:buFont typeface="Wingdings" pitchFamily="2" charset="2"/>
              <a:buChar char="ü"/>
            </a:pPr>
            <a:r>
              <a:rPr lang="es-EC" b="1" u="sng" dirty="0" smtClean="0"/>
              <a:t>Trabajos a Futuro</a:t>
            </a:r>
            <a:endParaRPr lang="es-AR" b="1" u="sng"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22040"/>
            <a:ext cx="8229600" cy="1066800"/>
          </a:xfrm>
        </p:spPr>
        <p:txBody>
          <a:bodyPr/>
          <a:lstStyle/>
          <a:p>
            <a:r>
              <a:rPr lang="es-EC" dirty="0" smtClean="0"/>
              <a:t>Trabajos a Futuro</a:t>
            </a: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Marcador de contenido"/>
          <p:cNvSpPr>
            <a:spLocks noGrp="1"/>
          </p:cNvSpPr>
          <p:nvPr>
            <p:ph idx="1"/>
          </p:nvPr>
        </p:nvSpPr>
        <p:spPr>
          <a:xfrm>
            <a:off x="457200" y="2488264"/>
            <a:ext cx="8229600" cy="4325112"/>
          </a:xfrm>
        </p:spPr>
        <p:txBody>
          <a:bodyPr>
            <a:normAutofit/>
          </a:bodyPr>
          <a:lstStyle/>
          <a:p>
            <a:pPr lvl="0"/>
            <a:r>
              <a:rPr lang="es-EC" sz="1800" dirty="0" smtClean="0"/>
              <a:t>Se sugiere implementar el presente proyecto debido a que no existe ninguna infraestructura, cuarto de comunicaciones y red de datos para los Centros y Sub Centros de Salud del Área No. 24 en el Sector del Valle de los Chillos.</a:t>
            </a:r>
            <a:endParaRPr lang="es-AR" sz="1800" dirty="0" smtClean="0"/>
          </a:p>
          <a:p>
            <a:endParaRPr lang="es-AR" sz="1800" dirty="0" smtClean="0"/>
          </a:p>
          <a:p>
            <a:pPr lvl="0"/>
            <a:r>
              <a:rPr lang="es-EC" sz="1800" dirty="0" smtClean="0"/>
              <a:t>Mediante la red de datos de los Centros y Sub Centros de Salud, se podrá implementar nuevos servicios o aplicaciones para el personal de Salud.</a:t>
            </a:r>
            <a:endParaRPr lang="es-AR" sz="1800" dirty="0" smtClean="0"/>
          </a:p>
          <a:p>
            <a:pPr lvl="0"/>
            <a:endParaRPr lang="es-AR" sz="1700" dirty="0" smtClean="0"/>
          </a:p>
          <a:p>
            <a:endParaRPr lang="es-A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5233768"/>
          </a:xfrm>
        </p:spPr>
        <p:txBody>
          <a:bodyPr>
            <a:normAutofit/>
          </a:bodyPr>
          <a:lstStyle/>
          <a:p>
            <a:r>
              <a:rPr lang="es-EC" sz="2200" dirty="0" smtClean="0"/>
              <a:t>También se utilizó el programa Radio Mobile 10.7.2 para simular el perfil topográfico y comprobar los parámetros de diseño. </a:t>
            </a:r>
          </a:p>
          <a:p>
            <a:endParaRPr lang="es-EC" sz="2200" dirty="0" smtClean="0"/>
          </a:p>
          <a:p>
            <a:r>
              <a:rPr lang="es-EC" sz="2200" dirty="0" smtClean="0"/>
              <a:t>Se utilizó equipos existentes en el mercado, para la utilización de las distintas especificaciones técnicas y la propuesta económica para la ejecución del proyecto por parte del Ministerio de Salud Pública.  </a:t>
            </a:r>
            <a:endParaRPr lang="es-AR" sz="2200" dirty="0" smtClean="0"/>
          </a:p>
          <a:p>
            <a:endParaRPr lang="es-AR" sz="2200" dirty="0" smtClean="0"/>
          </a:p>
          <a:p>
            <a:r>
              <a:rPr lang="es-EC" sz="2200" dirty="0" smtClean="0"/>
              <a:t>Finalmente se analizará la rentabilidad del diseño de la solución integral de telecomunicaciones de los Centros y Sub Centros de Salud garantizando una propuesta eficiente con respecto a los equipos comerciales disponibles en el mercado. </a:t>
            </a:r>
            <a:endParaRPr lang="es-AR" sz="2200" dirty="0" smtClean="0"/>
          </a:p>
          <a:p>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2123728" y="1484784"/>
            <a:ext cx="4806280" cy="3785652"/>
          </a:xfrm>
          <a:prstGeom prst="rect">
            <a:avLst/>
          </a:prstGeom>
        </p:spPr>
        <p:txBody>
          <a:bodyPr wrap="square">
            <a:spAutoFit/>
          </a:bodyPr>
          <a:lstStyle/>
          <a:p>
            <a:pPr algn="ctr">
              <a:buFont typeface="Wingdings" pitchFamily="2" charset="2"/>
              <a:buNone/>
            </a:pPr>
            <a:r>
              <a:rPr lang="es-EC" sz="6000" b="1" dirty="0" smtClean="0">
                <a:solidFill>
                  <a:schemeClr val="tx2"/>
                </a:solidFill>
                <a:effectLst>
                  <a:outerShdw blurRad="38100" dist="38100" dir="2700000" algn="tl">
                    <a:srgbClr val="000000">
                      <a:alpha val="43137"/>
                    </a:srgbClr>
                  </a:outerShdw>
                </a:effectLst>
              </a:rPr>
              <a:t>GRACIAS </a:t>
            </a:r>
          </a:p>
          <a:p>
            <a:pPr algn="ctr">
              <a:buFont typeface="Wingdings" pitchFamily="2" charset="2"/>
              <a:buNone/>
            </a:pPr>
            <a:r>
              <a:rPr lang="es-EC" sz="6000" b="1" dirty="0" smtClean="0">
                <a:solidFill>
                  <a:schemeClr val="tx2"/>
                </a:solidFill>
                <a:effectLst>
                  <a:outerShdw blurRad="38100" dist="38100" dir="2700000" algn="tl">
                    <a:srgbClr val="000000">
                      <a:alpha val="43137"/>
                    </a:srgbClr>
                  </a:outerShdw>
                </a:effectLst>
              </a:rPr>
              <a:t>POR </a:t>
            </a:r>
          </a:p>
          <a:p>
            <a:pPr algn="ctr">
              <a:buFont typeface="Wingdings" pitchFamily="2" charset="2"/>
              <a:buNone/>
            </a:pPr>
            <a:r>
              <a:rPr lang="es-EC" sz="6000" b="1" dirty="0" smtClean="0">
                <a:solidFill>
                  <a:schemeClr val="tx2"/>
                </a:solidFill>
                <a:effectLst>
                  <a:outerShdw blurRad="38100" dist="38100" dir="2700000" algn="tl">
                    <a:srgbClr val="000000">
                      <a:alpha val="43137"/>
                    </a:srgbClr>
                  </a:outerShdw>
                </a:effectLst>
              </a:rPr>
              <a:t>SU </a:t>
            </a:r>
          </a:p>
          <a:p>
            <a:pPr algn="ctr">
              <a:buFont typeface="Wingdings" pitchFamily="2" charset="2"/>
              <a:buNone/>
            </a:pPr>
            <a:r>
              <a:rPr lang="es-EC" sz="6000" b="1" dirty="0" smtClean="0">
                <a:solidFill>
                  <a:schemeClr val="tx2"/>
                </a:solidFill>
                <a:effectLst>
                  <a:outerShdw blurRad="38100" dist="38100" dir="2700000" algn="tl">
                    <a:srgbClr val="000000">
                      <a:alpha val="43137"/>
                    </a:srgbClr>
                  </a:outerShdw>
                </a:effectLst>
              </a:rPr>
              <a:t>ATENCION</a:t>
            </a:r>
            <a:endParaRPr lang="es-ES" sz="6000" b="1" dirty="0">
              <a:solidFill>
                <a:schemeClr val="tx2"/>
              </a:solidFill>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1066800"/>
          </a:xfrm>
        </p:spPr>
        <p:txBody>
          <a:bodyPr/>
          <a:lstStyle/>
          <a:p>
            <a:r>
              <a:rPr lang="es-EC" dirty="0" smtClean="0"/>
              <a:t>Contenidos</a:t>
            </a:r>
            <a:endParaRPr lang="es-AR" dirty="0"/>
          </a:p>
        </p:txBody>
      </p:sp>
      <p:sp>
        <p:nvSpPr>
          <p:cNvPr id="3" name="2 Marcador de contenido"/>
          <p:cNvSpPr>
            <a:spLocks noGrp="1"/>
          </p:cNvSpPr>
          <p:nvPr>
            <p:ph idx="1"/>
          </p:nvPr>
        </p:nvSpPr>
        <p:spPr>
          <a:xfrm>
            <a:off x="457200" y="2348880"/>
            <a:ext cx="8229600" cy="4513688"/>
          </a:xfrm>
        </p:spPr>
        <p:txBody>
          <a:bodyPr>
            <a:normAutofit/>
          </a:bodyPr>
          <a:lstStyle/>
          <a:p>
            <a:pPr>
              <a:buFont typeface="Wingdings" pitchFamily="2" charset="2"/>
              <a:buChar char="ü"/>
            </a:pPr>
            <a:r>
              <a:rPr lang="es-EC" dirty="0" smtClean="0"/>
              <a:t>Introducción</a:t>
            </a:r>
          </a:p>
          <a:p>
            <a:pPr>
              <a:buFont typeface="Wingdings" pitchFamily="2" charset="2"/>
              <a:buChar char="ü"/>
            </a:pPr>
            <a:r>
              <a:rPr lang="es-EC" b="1" u="sng" dirty="0" smtClean="0"/>
              <a:t>Situación Actual</a:t>
            </a:r>
          </a:p>
          <a:p>
            <a:pPr>
              <a:buFont typeface="Wingdings" pitchFamily="2" charset="2"/>
              <a:buChar char="ü"/>
            </a:pPr>
            <a:r>
              <a:rPr lang="es-EC" dirty="0" smtClean="0"/>
              <a:t>Diseño de la Red de Datos</a:t>
            </a:r>
          </a:p>
          <a:p>
            <a:pPr>
              <a:buFont typeface="Wingdings" pitchFamily="2" charset="2"/>
              <a:buChar char="ü"/>
            </a:pPr>
            <a:r>
              <a:rPr lang="es-EC" dirty="0" smtClean="0"/>
              <a:t>Prototipo Implementado</a:t>
            </a:r>
          </a:p>
          <a:p>
            <a:pPr>
              <a:buFont typeface="Wingdings" pitchFamily="2" charset="2"/>
              <a:buChar char="ü"/>
            </a:pPr>
            <a:r>
              <a:rPr lang="es-EC" dirty="0" smtClean="0"/>
              <a:t>Análisis Económico</a:t>
            </a:r>
          </a:p>
          <a:p>
            <a:pPr>
              <a:buFont typeface="Wingdings" pitchFamily="2" charset="2"/>
              <a:buChar char="ü"/>
            </a:pPr>
            <a:r>
              <a:rPr lang="es-EC" dirty="0" smtClean="0"/>
              <a:t>Conclusiones y Recomendaciones</a:t>
            </a:r>
          </a:p>
          <a:p>
            <a:pPr>
              <a:buFont typeface="Wingdings" pitchFamily="2" charset="2"/>
              <a:buChar char="ü"/>
            </a:pPr>
            <a:r>
              <a:rPr lang="es-EC" dirty="0" smtClean="0"/>
              <a:t>Trabajos a Futuro</a:t>
            </a:r>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404664"/>
            <a:ext cx="8229600" cy="1066800"/>
          </a:xfrm>
        </p:spPr>
        <p:txBody>
          <a:bodyPr/>
          <a:lstStyle/>
          <a:p>
            <a:r>
              <a:rPr lang="es-EC" dirty="0" smtClean="0"/>
              <a:t>Lugares de Interconexión</a:t>
            </a:r>
            <a:endParaRPr lang="es-AR" dirty="0"/>
          </a:p>
        </p:txBody>
      </p:sp>
      <p:pic>
        <p:nvPicPr>
          <p:cNvPr id="5"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23553" name="Picture 1"/>
          <p:cNvPicPr>
            <a:picLocks noChangeAspect="1" noChangeArrowheads="1"/>
          </p:cNvPicPr>
          <p:nvPr/>
        </p:nvPicPr>
        <p:blipFill>
          <a:blip r:embed="rId3" cstate="print"/>
          <a:srcRect/>
          <a:stretch>
            <a:fillRect/>
          </a:stretch>
        </p:blipFill>
        <p:spPr bwMode="auto">
          <a:xfrm>
            <a:off x="1054795" y="1268760"/>
            <a:ext cx="6829573" cy="5060209"/>
          </a:xfrm>
          <a:prstGeom prst="rect">
            <a:avLst/>
          </a:prstGeom>
          <a:noFill/>
          <a:ln w="9525">
            <a:noFill/>
            <a:miter lim="800000"/>
            <a:headEnd/>
            <a:tailEnd/>
          </a:ln>
        </p:spPr>
      </p:pic>
      <p:sp>
        <p:nvSpPr>
          <p:cNvPr id="6" name="5 CuadroTexto"/>
          <p:cNvSpPr txBox="1"/>
          <p:nvPr/>
        </p:nvSpPr>
        <p:spPr>
          <a:xfrm>
            <a:off x="1835696" y="6453336"/>
            <a:ext cx="5760640" cy="400110"/>
          </a:xfrm>
          <a:prstGeom prst="rect">
            <a:avLst/>
          </a:prstGeom>
          <a:noFill/>
        </p:spPr>
        <p:txBody>
          <a:bodyPr wrap="square" rtlCol="0">
            <a:spAutoFit/>
          </a:bodyPr>
          <a:lstStyle/>
          <a:p>
            <a:pPr algn="ctr"/>
            <a:r>
              <a:rPr lang="es-EC" sz="1000" b="1" dirty="0" smtClean="0"/>
              <a:t>Mapa de Vías en Radio Mobile de los Centros y Sub Centros de Salud del Área #24 en el Sector del Valle de los Chillos</a:t>
            </a:r>
            <a:endParaRPr lang="es-AR"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pic>
        <p:nvPicPr>
          <p:cNvPr id="45058" name="Picture 2"/>
          <p:cNvPicPr>
            <a:picLocks noChangeAspect="1" noChangeArrowheads="1"/>
          </p:cNvPicPr>
          <p:nvPr/>
        </p:nvPicPr>
        <p:blipFill>
          <a:blip r:embed="rId3" cstate="print"/>
          <a:srcRect/>
          <a:stretch>
            <a:fillRect/>
          </a:stretch>
        </p:blipFill>
        <p:spPr bwMode="auto">
          <a:xfrm>
            <a:off x="1071431" y="1196752"/>
            <a:ext cx="6812937" cy="5056410"/>
          </a:xfrm>
          <a:prstGeom prst="rect">
            <a:avLst/>
          </a:prstGeom>
          <a:noFill/>
          <a:ln w="9525">
            <a:noFill/>
            <a:miter lim="800000"/>
            <a:headEnd/>
            <a:tailEnd/>
          </a:ln>
        </p:spPr>
      </p:pic>
      <p:sp>
        <p:nvSpPr>
          <p:cNvPr id="6" name="5 CuadroTexto"/>
          <p:cNvSpPr txBox="1"/>
          <p:nvPr/>
        </p:nvSpPr>
        <p:spPr>
          <a:xfrm>
            <a:off x="1907704" y="6309320"/>
            <a:ext cx="5760640" cy="400110"/>
          </a:xfrm>
          <a:prstGeom prst="rect">
            <a:avLst/>
          </a:prstGeom>
          <a:noFill/>
        </p:spPr>
        <p:txBody>
          <a:bodyPr wrap="square" rtlCol="0">
            <a:spAutoFit/>
          </a:bodyPr>
          <a:lstStyle/>
          <a:p>
            <a:pPr algn="ctr"/>
            <a:r>
              <a:rPr lang="es-EC" sz="1000" b="1" dirty="0" smtClean="0"/>
              <a:t>Mapa de Vías en Radio Mobile de los Centros y Sub Centros de Salud del Área #24 en el Sector del Valle de los Chillos</a:t>
            </a:r>
            <a:endParaRPr lang="es-AR"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8229600" cy="1066800"/>
          </a:xfrm>
        </p:spPr>
        <p:txBody>
          <a:bodyPr/>
          <a:lstStyle/>
          <a:p>
            <a:r>
              <a:rPr lang="es-EC" dirty="0" smtClean="0"/>
              <a:t>Servicios</a:t>
            </a:r>
            <a:endParaRPr lang="es-AR" dirty="0"/>
          </a:p>
        </p:txBody>
      </p:sp>
      <p:sp>
        <p:nvSpPr>
          <p:cNvPr id="3" name="2 Marcador de contenido"/>
          <p:cNvSpPr>
            <a:spLocks noGrp="1"/>
          </p:cNvSpPr>
          <p:nvPr>
            <p:ph idx="1"/>
          </p:nvPr>
        </p:nvSpPr>
        <p:spPr>
          <a:xfrm>
            <a:off x="457200" y="2659728"/>
            <a:ext cx="8229600" cy="4729712"/>
          </a:xfrm>
        </p:spPr>
        <p:txBody>
          <a:bodyPr>
            <a:normAutofit/>
          </a:bodyPr>
          <a:lstStyle/>
          <a:p>
            <a:r>
              <a:rPr lang="es-EC" sz="2600" dirty="0" smtClean="0"/>
              <a:t>Telefonía </a:t>
            </a:r>
            <a:r>
              <a:rPr lang="es-EC" sz="2600" dirty="0" smtClean="0"/>
              <a:t>IP</a:t>
            </a:r>
          </a:p>
          <a:p>
            <a:r>
              <a:rPr lang="es-EC" sz="2600" dirty="0" smtClean="0"/>
              <a:t>Transferencia de archivos</a:t>
            </a:r>
          </a:p>
          <a:p>
            <a:r>
              <a:rPr lang="es-EC" sz="2600" dirty="0" smtClean="0"/>
              <a:t>Acceso a Internet</a:t>
            </a:r>
          </a:p>
          <a:p>
            <a:r>
              <a:rPr lang="es-EC" sz="2600" dirty="0" smtClean="0"/>
              <a:t>Acceso a servidores </a:t>
            </a:r>
            <a:r>
              <a:rPr lang="es-EC" sz="2600" dirty="0" smtClean="0"/>
              <a:t>en general.</a:t>
            </a:r>
            <a:endParaRPr lang="es-AR" sz="2600" dirty="0" smtClean="0"/>
          </a:p>
          <a:p>
            <a:endParaRPr lang="es-AR" dirty="0"/>
          </a:p>
        </p:txBody>
      </p:sp>
      <p:pic>
        <p:nvPicPr>
          <p:cNvPr id="4" name="Picture 2" descr="http://webltga.espe.edu.ec/site/images/stories/escud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2616" y="5733256"/>
            <a:ext cx="1115888" cy="10950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744</TotalTime>
  <Words>2284</Words>
  <Application>Microsoft Office PowerPoint</Application>
  <PresentationFormat>Presentación en pantalla (4:3)</PresentationFormat>
  <Paragraphs>563</Paragraphs>
  <Slides>50</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52" baseType="lpstr">
      <vt:lpstr>Urbano</vt:lpstr>
      <vt:lpstr>Ecuación</vt:lpstr>
      <vt:lpstr>PROYECTO DE GRADO</vt:lpstr>
      <vt:lpstr>Contenidos</vt:lpstr>
      <vt:lpstr>OBJETIVO GENERAL:</vt:lpstr>
      <vt:lpstr>INTRODUCCIÓN</vt:lpstr>
      <vt:lpstr>Diapositiva 5</vt:lpstr>
      <vt:lpstr>Contenidos</vt:lpstr>
      <vt:lpstr>Lugares de Interconexión</vt:lpstr>
      <vt:lpstr>Diapositiva 8</vt:lpstr>
      <vt:lpstr>Servicios</vt:lpstr>
      <vt:lpstr>Infraestructura  disponible</vt:lpstr>
      <vt:lpstr>Tecnologías</vt:lpstr>
      <vt:lpstr>Diapositiva 12</vt:lpstr>
      <vt:lpstr>Estándar Optado</vt:lpstr>
      <vt:lpstr>Contenidos</vt:lpstr>
      <vt:lpstr>Tipos de Equipos</vt:lpstr>
      <vt:lpstr>Canales Utilizados</vt:lpstr>
      <vt:lpstr>Diapositiva 17</vt:lpstr>
      <vt:lpstr>Diapositiva 18</vt:lpstr>
      <vt:lpstr>Capacidad de los Enlaces</vt:lpstr>
      <vt:lpstr>Diapositiva 20</vt:lpstr>
      <vt:lpstr>Diapositiva 21</vt:lpstr>
      <vt:lpstr>Diapositiva 22</vt:lpstr>
      <vt:lpstr>Diapositiva 23</vt:lpstr>
      <vt:lpstr>CAPACIDAD TOTAL DE LA RED DE DATOS</vt:lpstr>
      <vt:lpstr>Diapositiva 25</vt:lpstr>
      <vt:lpstr>Tipo de Modulación</vt:lpstr>
      <vt:lpstr>Diseño de los Radioenlaces</vt:lpstr>
      <vt:lpstr>Diapositiva 28</vt:lpstr>
      <vt:lpstr>Diseño de Infraestructura de los Centros y Sub Centros de Salud </vt:lpstr>
      <vt:lpstr>Diapositiva 30</vt:lpstr>
      <vt:lpstr>Contenidos</vt:lpstr>
      <vt:lpstr>Diapositiva 32</vt:lpstr>
      <vt:lpstr>Implementación Radioenlace  CONOCOTO – EL TINGO</vt:lpstr>
      <vt:lpstr>Montaje de Infraestructura en  el Centro de Salud “Conocoto”</vt:lpstr>
      <vt:lpstr>Montaje de Infraestructura en  el Sub Centro de Salud “El Tingo”</vt:lpstr>
      <vt:lpstr>Diapositiva 36</vt:lpstr>
      <vt:lpstr>Pruebas Operativas del Radioenlace  Conocoto – El Tingo</vt:lpstr>
      <vt:lpstr>Análisis de Resultados</vt:lpstr>
      <vt:lpstr>Contenidos</vt:lpstr>
      <vt:lpstr>a. Análisis de Costos</vt:lpstr>
      <vt:lpstr>b. Equipamiento de Red</vt:lpstr>
      <vt:lpstr>c. Costos de Implementación de Servicios</vt:lpstr>
      <vt:lpstr>PRESUPUESTO TOTAL</vt:lpstr>
      <vt:lpstr>Contenidos</vt:lpstr>
      <vt:lpstr>Conclusiones</vt:lpstr>
      <vt:lpstr>Diapositiva 46</vt:lpstr>
      <vt:lpstr>Recomendaciones</vt:lpstr>
      <vt:lpstr>Contenidos</vt:lpstr>
      <vt:lpstr>Trabajos a Futuro</vt:lpstr>
      <vt:lpstr>Diapositiva 50</vt:lpstr>
    </vt:vector>
  </TitlesOfParts>
  <Company>Windows XP Colossus Edition 2 Reloaded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Colossus User</dc:creator>
  <cp:lastModifiedBy>Colossus User</cp:lastModifiedBy>
  <cp:revision>290</cp:revision>
  <dcterms:created xsi:type="dcterms:W3CDTF">2012-11-26T16:12:35Z</dcterms:created>
  <dcterms:modified xsi:type="dcterms:W3CDTF">2012-12-11T20:30:31Z</dcterms:modified>
</cp:coreProperties>
</file>