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25"/>
  </p:notesMasterIdLst>
  <p:sldIdLst>
    <p:sldId id="256" r:id="rId2"/>
    <p:sldId id="258" r:id="rId3"/>
    <p:sldId id="259" r:id="rId4"/>
    <p:sldId id="264" r:id="rId5"/>
    <p:sldId id="287" r:id="rId6"/>
    <p:sldId id="260" r:id="rId7"/>
    <p:sldId id="261" r:id="rId8"/>
    <p:sldId id="269" r:id="rId9"/>
    <p:sldId id="270" r:id="rId10"/>
    <p:sldId id="265" r:id="rId11"/>
    <p:sldId id="271" r:id="rId12"/>
    <p:sldId id="272" r:id="rId13"/>
    <p:sldId id="267" r:id="rId14"/>
    <p:sldId id="273" r:id="rId15"/>
    <p:sldId id="276" r:id="rId16"/>
    <p:sldId id="277" r:id="rId17"/>
    <p:sldId id="263" r:id="rId18"/>
    <p:sldId id="268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712"/>
    <a:srgbClr val="45FF0C"/>
    <a:srgbClr val="4D007A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96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4D4DC-E07B-D14E-83CB-15531BD30C0A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E9416-1CB6-D344-92D4-FEBEA3A8594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881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E9416-1CB6-D344-92D4-FEBEA3A8594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294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E9416-1CB6-D344-92D4-FEBEA3A8594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607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62975D4-686D-234D-986E-C711F056BC8E}" type="datetimeFigureOut">
              <a:rPr lang="es-ES" smtClean="0"/>
              <a:t>18/01/13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5C8D1C-03C3-454B-8F4F-E9ECBDE06F83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GXMN\Documents\tesis%20Gaby\Macintosh%20HD:Users:GXMN:Desktop:AUDITORIA_AMBIENTAL_CURIPLAYA_GCH-F.docx!OLE_LINK2" TargetMode="External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slide" Target="slide7.xml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microsoft.com/office/2007/relationships/hdphoto" Target="../media/hdphoto1.wdp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33365" y="327926"/>
            <a:ext cx="3214080" cy="4472173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solidFill>
                  <a:srgbClr val="4A6300"/>
                </a:solidFill>
              </a:rPr>
              <a:t/>
            </a:r>
            <a:br>
              <a:rPr lang="es-ES_tradnl" sz="2800" dirty="0" smtClean="0">
                <a:solidFill>
                  <a:srgbClr val="4A6300"/>
                </a:solidFill>
              </a:rPr>
            </a:br>
            <a:r>
              <a:rPr lang="es-ES_tradnl" sz="2800" dirty="0">
                <a:solidFill>
                  <a:srgbClr val="4A6300"/>
                </a:solidFill>
              </a:rPr>
              <a:t/>
            </a:r>
            <a:br>
              <a:rPr lang="es-ES_tradnl" sz="2800" dirty="0">
                <a:solidFill>
                  <a:srgbClr val="4A6300"/>
                </a:solidFill>
              </a:rPr>
            </a:br>
            <a:r>
              <a:rPr lang="es-ES_tradnl" sz="2800" dirty="0" smtClean="0">
                <a:solidFill>
                  <a:srgbClr val="4A6300"/>
                </a:solidFill>
              </a:rPr>
              <a:t/>
            </a:r>
            <a:br>
              <a:rPr lang="es-ES_tradnl" sz="2800" dirty="0" smtClean="0">
                <a:solidFill>
                  <a:srgbClr val="4A6300"/>
                </a:solidFill>
              </a:rPr>
            </a:br>
            <a:r>
              <a:rPr lang="es-ES_tradnl" sz="2800" dirty="0">
                <a:solidFill>
                  <a:srgbClr val="4A6300"/>
                </a:solidFill>
              </a:rPr>
              <a:t/>
            </a:r>
            <a:br>
              <a:rPr lang="es-ES_tradnl" sz="2800" dirty="0">
                <a:solidFill>
                  <a:srgbClr val="4A6300"/>
                </a:solidFill>
              </a:rPr>
            </a:br>
            <a:r>
              <a:rPr lang="es-ES_tradnl" sz="2800" dirty="0" smtClean="0">
                <a:solidFill>
                  <a:srgbClr val="4A6300"/>
                </a:solidFill>
              </a:rPr>
              <a:t/>
            </a:r>
            <a:br>
              <a:rPr lang="es-ES_tradnl" sz="2800" dirty="0" smtClean="0">
                <a:solidFill>
                  <a:srgbClr val="4A6300"/>
                </a:solidFill>
              </a:rPr>
            </a:br>
            <a:r>
              <a:rPr lang="es-ES_tradnl" sz="2800" dirty="0">
                <a:solidFill>
                  <a:srgbClr val="4A6300"/>
                </a:solidFill>
              </a:rPr>
              <a:t/>
            </a:r>
            <a:br>
              <a:rPr lang="es-ES_tradnl" sz="2800" dirty="0">
                <a:solidFill>
                  <a:srgbClr val="4A6300"/>
                </a:solidFill>
              </a:rPr>
            </a:br>
            <a:r>
              <a:rPr lang="es-ES_tradnl" sz="2800" b="1" dirty="0" smtClean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AUDITORÍA </a:t>
            </a:r>
            <a:r>
              <a:rPr lang="es-ES_tradnl" sz="2800" b="1" dirty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AMBIENTAL DE LAS CONCESIONES </a:t>
            </a:r>
            <a:r>
              <a:rPr lang="es-ES_tradnl" sz="2800" b="1" dirty="0" smtClean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MINERAS</a:t>
            </a:r>
            <a:r>
              <a:rPr lang="es-ES_tradnl" sz="2800" dirty="0" smtClean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s-ES_tradnl" sz="2800" dirty="0" smtClean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s-ES_tradnl" sz="2800" dirty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</a:rPr>
              <a:t/>
            </a:r>
            <a:br>
              <a:rPr lang="es-ES_tradnl" sz="2800" dirty="0">
                <a:ln>
                  <a:solidFill>
                    <a:srgbClr val="389712"/>
                  </a:solidFill>
                </a:ln>
                <a:solidFill>
                  <a:srgbClr val="45FF0C"/>
                </a:solidFill>
              </a:rPr>
            </a:br>
            <a:r>
              <a:rPr lang="es-ES_tradnl" sz="2800" dirty="0" smtClean="0">
                <a:solidFill>
                  <a:srgbClr val="4A6300"/>
                </a:solidFill>
              </a:rPr>
              <a:t>CURIPLAYA </a:t>
            </a:r>
            <a:r>
              <a:rPr lang="es-ES_tradnl" sz="2800" dirty="0">
                <a:solidFill>
                  <a:srgbClr val="4A6300"/>
                </a:solidFill>
              </a:rPr>
              <a:t>Y CURIPLAYA 1 PARA LICENCIAMIENTO </a:t>
            </a:r>
            <a:r>
              <a:rPr lang="es-ES_tradnl" sz="2800" dirty="0" smtClean="0">
                <a:solidFill>
                  <a:srgbClr val="4A6300"/>
                </a:solidFill>
              </a:rPr>
              <a:t>AMBIENTAL</a:t>
            </a:r>
            <a:endParaRPr lang="es-ES" sz="2800" dirty="0">
              <a:solidFill>
                <a:srgbClr val="4A63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33365" y="4985491"/>
            <a:ext cx="3309803" cy="1020890"/>
          </a:xfrm>
        </p:spPr>
        <p:txBody>
          <a:bodyPr>
            <a:noAutofit/>
          </a:bodyPr>
          <a:lstStyle/>
          <a:p>
            <a:pPr algn="ctr"/>
            <a:r>
              <a:rPr lang="es-ES" sz="1600" b="1" dirty="0" smtClean="0"/>
              <a:t>Elena Gabriela </a:t>
            </a:r>
            <a:r>
              <a:rPr lang="es-ES" sz="1600" b="1" dirty="0" err="1" smtClean="0"/>
              <a:t>Chicaiza</a:t>
            </a:r>
            <a:r>
              <a:rPr lang="es-ES" sz="1600" b="1" dirty="0" smtClean="0"/>
              <a:t> Mora</a:t>
            </a:r>
          </a:p>
          <a:p>
            <a:endParaRPr lang="es-ES" sz="1600" b="1" dirty="0" smtClean="0"/>
          </a:p>
          <a:p>
            <a:pPr algn="ctr"/>
            <a:r>
              <a:rPr lang="es-ES" sz="1600" b="1" dirty="0" smtClean="0"/>
              <a:t>14 de Enero de 2013</a:t>
            </a:r>
            <a:endParaRPr lang="es-ES" sz="1600" b="1" dirty="0"/>
          </a:p>
        </p:txBody>
      </p:sp>
      <p:pic>
        <p:nvPicPr>
          <p:cNvPr id="4" name="Imagen 3" descr="DSCN15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4" y="325764"/>
            <a:ext cx="4233463" cy="3175097"/>
          </a:xfrm>
          <a:prstGeom prst="rect">
            <a:avLst/>
          </a:prstGeom>
        </p:spPr>
      </p:pic>
      <p:pic>
        <p:nvPicPr>
          <p:cNvPr id="7" name="Imagen 6" descr="DSCN148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538" b="10463"/>
          <a:stretch/>
        </p:blipFill>
        <p:spPr>
          <a:xfrm>
            <a:off x="211284" y="3677056"/>
            <a:ext cx="4510245" cy="30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648669"/>
            <a:ext cx="7024744" cy="590382"/>
          </a:xfrm>
        </p:spPr>
        <p:txBody>
          <a:bodyPr>
            <a:noAutofit/>
          </a:bodyPr>
          <a:lstStyle/>
          <a:p>
            <a:r>
              <a:rPr lang="es-ES" sz="2800" dirty="0" smtClean="0"/>
              <a:t>Descripción del Proyecto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2861" y="1534242"/>
            <a:ext cx="2123095" cy="451330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_tradnl" b="1" dirty="0" smtClean="0"/>
              <a:t>Ubicación.- </a:t>
            </a:r>
            <a:r>
              <a:rPr lang="es-ES_tradnl" dirty="0" smtClean="0"/>
              <a:t>Loja ( Paltas </a:t>
            </a:r>
            <a:r>
              <a:rPr lang="es-ES_tradnl" dirty="0"/>
              <a:t>y </a:t>
            </a:r>
            <a:r>
              <a:rPr lang="es-ES_tradnl" dirty="0" err="1" smtClean="0"/>
              <a:t>Sozoranga</a:t>
            </a:r>
            <a:r>
              <a:rPr lang="es-ES_tradnl" dirty="0" smtClean="0"/>
              <a:t>) </a:t>
            </a:r>
          </a:p>
          <a:p>
            <a:pPr marL="68580" indent="0">
              <a:buNone/>
            </a:pPr>
            <a:r>
              <a:rPr lang="es-ES_tradnl" dirty="0" smtClean="0"/>
              <a:t>Parroquias: </a:t>
            </a:r>
            <a:r>
              <a:rPr lang="es-ES_tradnl" sz="2000" dirty="0" err="1"/>
              <a:t>Guachanamá</a:t>
            </a:r>
            <a:r>
              <a:rPr lang="es-ES_tradnl" sz="2000" dirty="0"/>
              <a:t> </a:t>
            </a:r>
            <a:r>
              <a:rPr lang="es-ES_tradnl" dirty="0"/>
              <a:t>y </a:t>
            </a:r>
            <a:r>
              <a:rPr lang="es-ES_tradnl" dirty="0" err="1" smtClean="0"/>
              <a:t>Catacocha</a:t>
            </a:r>
            <a:r>
              <a:rPr lang="es-ES_tradnl" dirty="0" smtClean="0"/>
              <a:t> (Limón</a:t>
            </a:r>
            <a:r>
              <a:rPr lang="es-ES_tradnl" dirty="0"/>
              <a:t>, Bramaderos y </a:t>
            </a:r>
            <a:r>
              <a:rPr lang="es-ES_tradnl" dirty="0" err="1" smtClean="0"/>
              <a:t>Langunche</a:t>
            </a:r>
            <a:r>
              <a:rPr lang="es-ES_tradnl" dirty="0" smtClean="0"/>
              <a:t>)</a:t>
            </a:r>
            <a:endParaRPr lang="es-ES_tradnl" dirty="0"/>
          </a:p>
          <a:p>
            <a:pPr marL="68580" indent="0">
              <a:buNone/>
            </a:pPr>
            <a:endParaRPr lang="es-ES_tradnl" sz="1200" b="1" dirty="0"/>
          </a:p>
          <a:p>
            <a:pPr marL="68580" indent="0">
              <a:lnSpc>
                <a:spcPct val="160000"/>
              </a:lnSpc>
              <a:buNone/>
            </a:pP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81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PROYECTO</a:t>
            </a:r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56" y="1383923"/>
            <a:ext cx="5971205" cy="4834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62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478047"/>
            <a:ext cx="7024744" cy="59038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Actividades de Exploración Minera</a:t>
            </a:r>
            <a:endParaRPr lang="es-E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81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PROYECTO</a:t>
            </a:r>
            <a:endParaRPr lang="es-ES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34" y="1106345"/>
            <a:ext cx="5210810" cy="5705475"/>
          </a:xfrm>
          <a:prstGeom prst="rect">
            <a:avLst/>
          </a:prstGeom>
        </p:spPr>
      </p:pic>
      <p:sp>
        <p:nvSpPr>
          <p:cNvPr id="9" name="25 Rectángulo"/>
          <p:cNvSpPr/>
          <p:nvPr/>
        </p:nvSpPr>
        <p:spPr>
          <a:xfrm>
            <a:off x="5479314" y="5504815"/>
            <a:ext cx="1738630" cy="13531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851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478047"/>
            <a:ext cx="7024744" cy="590382"/>
          </a:xfrm>
        </p:spPr>
        <p:txBody>
          <a:bodyPr>
            <a:noAutofit/>
          </a:bodyPr>
          <a:lstStyle/>
          <a:p>
            <a:r>
              <a:rPr lang="es-ES" sz="2000" b="1" dirty="0" smtClean="0"/>
              <a:t>Facilidades de Soporte - Campamento</a:t>
            </a:r>
            <a:endParaRPr lang="es-E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81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PROYECTO</a:t>
            </a:r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" y="1136498"/>
            <a:ext cx="7127240" cy="5039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58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322821"/>
            <a:ext cx="4061908" cy="755088"/>
          </a:xfrm>
        </p:spPr>
        <p:txBody>
          <a:bodyPr vert="horz" lIns="91440" tIns="45720" rIns="91440" bIns="45720" rtlCol="0" anchor="b">
            <a:noAutofit/>
          </a:bodyPr>
          <a:lstStyle/>
          <a:p>
            <a:pPr lvl="1"/>
            <a:r>
              <a:rPr lang="es-ES_tradnl" sz="20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Nuevas actividades propuestas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325706"/>
            <a:ext cx="7024744" cy="1328391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es-ES" dirty="0" smtClean="0"/>
              <a:t>Art.-  60 (</a:t>
            </a:r>
            <a:r>
              <a:rPr lang="es-ES" dirty="0"/>
              <a:t>TULSMA), la Auditoría Ambiental de Cumplimiento con el plan de manejo ambiental y con las normativas ambientales vigentes incluirá la descripción de nuevas actividades de la organización cuando las hubiese y la actualización del plan de manejo ambiental de ser el caso. </a:t>
            </a:r>
            <a:endParaRPr lang="es-ES_tradnl" sz="1200" b="1" dirty="0"/>
          </a:p>
          <a:p>
            <a:pPr marL="68580" indent="0">
              <a:lnSpc>
                <a:spcPct val="160000"/>
              </a:lnSpc>
              <a:buNone/>
            </a:pPr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70" y="2654097"/>
            <a:ext cx="6733566" cy="32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1336820" y="5942993"/>
            <a:ext cx="63769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/>
              <a:t>Esquema </a:t>
            </a:r>
            <a:r>
              <a:rPr lang="es-EC" dirty="0"/>
              <a:t>de manejo de agua y lodos de perforación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5105400" y="50800"/>
            <a:ext cx="281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PROYECTO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662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648669"/>
            <a:ext cx="7024744" cy="590382"/>
          </a:xfrm>
        </p:spPr>
        <p:txBody>
          <a:bodyPr>
            <a:noAutofit/>
          </a:bodyPr>
          <a:lstStyle/>
          <a:p>
            <a:r>
              <a:rPr lang="es-ES" sz="2800" dirty="0" smtClean="0"/>
              <a:t>Descripción del Medio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4806" y="1287119"/>
            <a:ext cx="7980563" cy="38050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s-ES_tradnl" sz="2000" b="1" dirty="0" smtClean="0"/>
              <a:t>Medio Físico</a:t>
            </a:r>
            <a:endParaRPr lang="es-ES_tradnl" sz="2000" dirty="0"/>
          </a:p>
          <a:p>
            <a:pPr marL="68580" indent="0">
              <a:buNone/>
            </a:pPr>
            <a:endParaRPr lang="es-ES_tradnl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35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MEDIO</a:t>
            </a:r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003685"/>
              </p:ext>
            </p:extLst>
          </p:nvPr>
        </p:nvGraphicFramePr>
        <p:xfrm>
          <a:off x="1543483" y="1797370"/>
          <a:ext cx="6018110" cy="1061719"/>
        </p:xfrm>
        <a:graphic>
          <a:graphicData uri="http://schemas.openxmlformats.org/drawingml/2006/table">
            <a:tbl>
              <a:tblPr/>
              <a:tblGrid>
                <a:gridCol w="1407112"/>
                <a:gridCol w="1407112"/>
                <a:gridCol w="1407112"/>
                <a:gridCol w="1796774"/>
              </a:tblGrid>
              <a:tr h="136144"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Clima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Geología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Morfología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Edafología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66303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s-EC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seco subtropical</a:t>
                      </a:r>
                      <a:r>
                        <a:rPr lang="es-ES_tradnl" sz="1400" dirty="0" smtClean="0">
                          <a:effectLst/>
                          <a:latin typeface="+mj-lt"/>
                        </a:rPr>
                        <a:t>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Formación </a:t>
                      </a:r>
                      <a:r>
                        <a:rPr lang="es-ES_tradn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Celica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Relives</a:t>
                      </a: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s-ES_tradn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colinados</a:t>
                      </a:r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medios, valle Río Playas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Entisoles</a:t>
                      </a: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-(arenoso-limoso)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953852"/>
              </p:ext>
            </p:extLst>
          </p:nvPr>
        </p:nvGraphicFramePr>
        <p:xfrm>
          <a:off x="578656" y="3106707"/>
          <a:ext cx="7802852" cy="3509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o" r:id="rId3" imgW="5816600" imgH="2616200" progId="Word.Document.12">
                  <p:link updateAutomatic="1"/>
                </p:oleObj>
              </mc:Choice>
              <mc:Fallback>
                <p:oleObj name="Documento" r:id="rId3" imgW="5816600" imgH="26162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656" y="3106707"/>
                        <a:ext cx="7802852" cy="3509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793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G:\Fotos Ecuador Gold\curiplaya (18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3" y="741814"/>
            <a:ext cx="2184915" cy="14371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3743" y="654605"/>
            <a:ext cx="2211619" cy="586131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s-ES_tradnl" sz="2000" b="1" dirty="0" smtClean="0"/>
              <a:t>Medio Biótico</a:t>
            </a:r>
            <a:endParaRPr lang="es-ES_tradnl" sz="2000" dirty="0"/>
          </a:p>
          <a:p>
            <a:pPr marL="68580" indent="0">
              <a:buNone/>
            </a:pPr>
            <a:endParaRPr lang="es-ES_tradnl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35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DESC. MEDIO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726201" y="1452717"/>
            <a:ext cx="270164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 indent="-273050">
              <a:lnSpc>
                <a:spcPct val="150000"/>
              </a:lnSpc>
              <a:buFont typeface="Arial"/>
              <a:buChar char="•"/>
            </a:pPr>
            <a:r>
              <a:rPr lang="es-ES_tradnl" sz="1400" b="1" dirty="0" err="1"/>
              <a:t>Mastofauna</a:t>
            </a:r>
            <a:endParaRPr lang="es-ES_tradnl" sz="1400" b="1" dirty="0"/>
          </a:p>
          <a:p>
            <a:pPr marL="366713" lvl="2" indent="-285750">
              <a:lnSpc>
                <a:spcPct val="150000"/>
              </a:lnSpc>
              <a:buFont typeface="Arial"/>
              <a:buChar char="•"/>
            </a:pPr>
            <a:r>
              <a:rPr lang="es-ES_tradnl" sz="1400" b="1" dirty="0" smtClean="0"/>
              <a:t>Avifauna</a:t>
            </a:r>
            <a:endParaRPr lang="es-ES_tradnl" sz="1400" b="1" dirty="0"/>
          </a:p>
          <a:p>
            <a:pPr marL="366713" lvl="2" indent="-285750">
              <a:lnSpc>
                <a:spcPct val="150000"/>
              </a:lnSpc>
              <a:buFont typeface="Arial"/>
              <a:buChar char="•"/>
            </a:pPr>
            <a:r>
              <a:rPr lang="es-ES_tradnl" sz="1400" b="1" dirty="0" err="1"/>
              <a:t>Herpetofauna</a:t>
            </a:r>
            <a:endParaRPr lang="es-ES_tradnl" sz="1400" b="1" dirty="0"/>
          </a:p>
          <a:p>
            <a:pPr marL="366713" lvl="2" indent="-285750">
              <a:lnSpc>
                <a:spcPct val="150000"/>
              </a:lnSpc>
              <a:buFont typeface="Arial"/>
              <a:buChar char="•"/>
            </a:pPr>
            <a:r>
              <a:rPr lang="es-ES_tradnl" sz="1400" b="1" dirty="0" err="1" smtClean="0"/>
              <a:t>Ictiofauna</a:t>
            </a:r>
            <a:endParaRPr lang="es-ES_tradnl" sz="1400" b="1" dirty="0"/>
          </a:p>
          <a:p>
            <a:pPr marL="366713" lvl="2" indent="-285750">
              <a:lnSpc>
                <a:spcPct val="150000"/>
              </a:lnSpc>
              <a:buFont typeface="Arial"/>
              <a:buChar char="•"/>
            </a:pPr>
            <a:r>
              <a:rPr lang="es-ES_tradnl" sz="1400" b="1" dirty="0" err="1"/>
              <a:t>Macroinvertebrados</a:t>
            </a:r>
            <a:endParaRPr lang="es-ES_tradnl" sz="1400" b="1" dirty="0"/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endParaRPr lang="es-ES_tradnl" sz="1400" b="1" dirty="0"/>
          </a:p>
          <a:p>
            <a:pPr lvl="2">
              <a:lnSpc>
                <a:spcPct val="150000"/>
              </a:lnSpc>
            </a:pPr>
            <a:endParaRPr lang="es-ES_tradnl" sz="1400" b="1" dirty="0"/>
          </a:p>
          <a:p>
            <a:pPr lvl="2"/>
            <a:endParaRPr lang="es-ES_tradnl" sz="1400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057589"/>
              </p:ext>
            </p:extLst>
          </p:nvPr>
        </p:nvGraphicFramePr>
        <p:xfrm>
          <a:off x="529155" y="420132"/>
          <a:ext cx="4940288" cy="6392267"/>
        </p:xfrm>
        <a:graphic>
          <a:graphicData uri="http://schemas.openxmlformats.org/drawingml/2006/table">
            <a:tbl>
              <a:tblPr/>
              <a:tblGrid>
                <a:gridCol w="2382747"/>
                <a:gridCol w="2557541"/>
              </a:tblGrid>
              <a:tr h="412906"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Paisajes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071762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Bosque deciduo </a:t>
                      </a:r>
                      <a:r>
                        <a:rPr lang="es-ES_tradnl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semidenso</a:t>
                      </a:r>
                      <a:endParaRPr lang="es-ES_trad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284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Bosque deciduo ralo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3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Bosque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fr-FR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faique</a:t>
                      </a:r>
                      <a:endParaRPr lang="fr-FR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fr-FR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Faicales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06">
                <a:tc>
                  <a:txBody>
                    <a:bodyPr/>
                    <a:lstStyle/>
                    <a:p>
                      <a:pPr algn="ctr" fontAlgn="ctr"/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pl-PL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Pastizales</a:t>
                      </a:r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pl-P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06">
                <a:tc>
                  <a:txBody>
                    <a:bodyPr/>
                    <a:lstStyle/>
                    <a:p>
                      <a:pPr algn="ctr" fontAlgn="ctr"/>
                      <a:endParaRPr lang="es-ES_tradn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s-ES_trad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Cultivos</a:t>
                      </a:r>
                    </a:p>
                    <a:p>
                      <a:pPr algn="ctr" fontAlgn="ctr"/>
                      <a:endParaRPr lang="es-ES_tradnl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endParaRPr lang="es-ES_tradn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Imagen 10" descr="G:\Fotos Ecuador Gold\curiplaya (2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3" y="4386811"/>
            <a:ext cx="2184915" cy="143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C:\Users\JIMMY ZORRILLA\Desktop\Salida de campo Patty\Plantas Bramaderos\P101027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3" y="1809807"/>
            <a:ext cx="2184915" cy="135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G:\Salida de campo Patty\Puntos de muestreo Bramaderos\P829023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4" y="2991619"/>
            <a:ext cx="2184915" cy="139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C:\Users\JIMMY ZORRILLA\Desktop\Salida de campo Patty\Metodologia Bramaderos\P101019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4" y="5497944"/>
            <a:ext cx="2184915" cy="169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1" name="Imagen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96" y="3473450"/>
            <a:ext cx="2956593" cy="24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19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648669"/>
            <a:ext cx="7024744" cy="590382"/>
          </a:xfrm>
        </p:spPr>
        <p:txBody>
          <a:bodyPr>
            <a:noAutofit/>
          </a:bodyPr>
          <a:lstStyle/>
          <a:p>
            <a:r>
              <a:rPr lang="es-ES" sz="2800" dirty="0" smtClean="0"/>
              <a:t>Normativa Aplicable al Proyecto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NORMATIVA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43492" y="1239051"/>
            <a:ext cx="7341064" cy="5066990"/>
          </a:xfrm>
        </p:spPr>
        <p:txBody>
          <a:bodyPr>
            <a:noAutofit/>
          </a:bodyPr>
          <a:lstStyle/>
          <a:p>
            <a:pPr marL="342900" lvl="1">
              <a:lnSpc>
                <a:spcPct val="110000"/>
              </a:lnSpc>
            </a:pPr>
            <a:r>
              <a:rPr lang="es-ES_tradnl" sz="2000" dirty="0"/>
              <a:t>Constitución Política de la República del </a:t>
            </a:r>
            <a:r>
              <a:rPr lang="es-ES_tradnl" sz="2000" dirty="0" smtClean="0"/>
              <a:t>Ecuador</a:t>
            </a:r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Ley de </a:t>
            </a:r>
            <a:r>
              <a:rPr lang="es-ES_tradnl" sz="2000" dirty="0" smtClean="0"/>
              <a:t>Minería</a:t>
            </a:r>
            <a:endParaRPr lang="es-ES_tradnl" sz="2000" dirty="0"/>
          </a:p>
          <a:p>
            <a:pPr marL="342900" lvl="1">
              <a:lnSpc>
                <a:spcPct val="110000"/>
              </a:lnSpc>
            </a:pPr>
            <a:r>
              <a:rPr lang="es-ES" sz="2000" dirty="0"/>
              <a:t>Ley de Gestión Ambiental</a:t>
            </a:r>
            <a:r>
              <a:rPr lang="es-ES_tradnl" sz="2000" dirty="0"/>
              <a:t> </a:t>
            </a:r>
            <a:r>
              <a:rPr lang="es-ES_tradnl" sz="2000" dirty="0" smtClean="0"/>
              <a:t> </a:t>
            </a:r>
          </a:p>
          <a:p>
            <a:pPr marL="342900" lvl="1">
              <a:lnSpc>
                <a:spcPct val="110000"/>
              </a:lnSpc>
            </a:pPr>
            <a:r>
              <a:rPr lang="es-ES_tradnl" sz="2000" dirty="0" smtClean="0"/>
              <a:t>Ley de Aguas</a:t>
            </a:r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Reglamento General de la Ley de Minería </a:t>
            </a:r>
            <a:endParaRPr lang="es-ES_tradnl" sz="2000" dirty="0" smtClean="0"/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Reglamento Ambiental para Actividades Mineras </a:t>
            </a:r>
            <a:endParaRPr lang="es-ES_tradnl" sz="2000" dirty="0" smtClean="0"/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Reglamento de Seguridad y Salud de los Trabajadores y Mejoramiento del Medio Ambiente de Trabajo (Reglamento 2393 RSST)</a:t>
            </a:r>
            <a:r>
              <a:rPr lang="es-ES_tradnl" sz="2000" dirty="0" smtClean="0"/>
              <a:t>.</a:t>
            </a:r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Texto Unificado de Legislación Ambiental Secundaria del Ministerio del Ambiente</a:t>
            </a:r>
          </a:p>
          <a:p>
            <a:pPr marL="342900" lvl="1">
              <a:lnSpc>
                <a:spcPct val="110000"/>
              </a:lnSpc>
            </a:pPr>
            <a:r>
              <a:rPr lang="es-ES_tradnl" sz="2000" dirty="0"/>
              <a:t>Decreto Ejecutivo 1040, Mecanismos de participación social</a:t>
            </a:r>
          </a:p>
          <a:p>
            <a:pPr marL="342900" lvl="1">
              <a:lnSpc>
                <a:spcPct val="110000"/>
              </a:lnSpc>
            </a:pPr>
            <a:endParaRPr lang="es-ES_tradnl" sz="2000" dirty="0"/>
          </a:p>
          <a:p>
            <a:pPr marL="342900" lvl="1">
              <a:lnSpc>
                <a:spcPct val="110000"/>
              </a:lnSpc>
            </a:pPr>
            <a:endParaRPr lang="es-ES_tradnl" sz="2000" dirty="0"/>
          </a:p>
          <a:p>
            <a:pPr marL="342900" lvl="1">
              <a:lnSpc>
                <a:spcPct val="110000"/>
              </a:lnSpc>
            </a:pPr>
            <a:endParaRPr lang="es-ES_tradnl" sz="2000" dirty="0"/>
          </a:p>
          <a:p>
            <a:pPr marL="342900" lvl="1">
              <a:lnSpc>
                <a:spcPct val="110000"/>
              </a:lnSpc>
            </a:pPr>
            <a:endParaRPr lang="es-ES_tradnl" sz="2000" dirty="0" smtClean="0"/>
          </a:p>
          <a:p>
            <a:pPr marL="342900" lvl="1">
              <a:lnSpc>
                <a:spcPct val="110000"/>
              </a:lnSpc>
            </a:pPr>
            <a:endParaRPr lang="es-ES_tradnl" sz="2000" dirty="0"/>
          </a:p>
          <a:p>
            <a:pPr marL="342900" lvl="1">
              <a:lnSpc>
                <a:spcPct val="110000"/>
              </a:lnSpc>
            </a:pPr>
            <a:endParaRPr lang="es-ES_tradnl" sz="2000" dirty="0" smtClean="0"/>
          </a:p>
          <a:p>
            <a:pPr marL="342900" lvl="1">
              <a:lnSpc>
                <a:spcPct val="110000"/>
              </a:lnSpc>
            </a:pPr>
            <a:endParaRPr lang="es-ES_tradnl" sz="2000" dirty="0"/>
          </a:p>
          <a:p>
            <a:pPr>
              <a:lnSpc>
                <a:spcPct val="110000"/>
              </a:lnSpc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90509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1" y="625755"/>
            <a:ext cx="7405619" cy="1441284"/>
          </a:xfrm>
        </p:spPr>
        <p:txBody>
          <a:bodyPr>
            <a:noAutofit/>
          </a:bodyPr>
          <a:lstStyle/>
          <a:p>
            <a:r>
              <a:rPr lang="es-ES" sz="2800" dirty="0" smtClean="0"/>
              <a:t>Evaluación de Cumplimiento Ambiental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57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CUMPLIMIENTO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106" r="4269"/>
          <a:stretch/>
        </p:blipFill>
        <p:spPr>
          <a:xfrm>
            <a:off x="607573" y="1818218"/>
            <a:ext cx="7950159" cy="453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3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943860"/>
            <a:ext cx="7369926" cy="755088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CONCLUSIONES 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361078"/>
            <a:ext cx="7024744" cy="45922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40000"/>
              </a:lnSpc>
            </a:pPr>
            <a:r>
              <a:rPr lang="es-ES_tradnl" dirty="0"/>
              <a:t> La compañía no ha operado desde Abril del 2008, razón por la cual algunas de las actividades propuestas en el plan de acción y PMA auditado han estado suspendidas desde esa fecha y su análisis no es aplicable en el proceso de auditoría</a:t>
            </a:r>
            <a:r>
              <a:rPr lang="es-ES_tradnl" dirty="0" smtClean="0"/>
              <a:t>.</a:t>
            </a:r>
          </a:p>
          <a:p>
            <a:pPr marL="68580" indent="0">
              <a:lnSpc>
                <a:spcPct val="140000"/>
              </a:lnSpc>
              <a:buNone/>
            </a:pPr>
            <a:endParaRPr lang="es-ES_tradnl" dirty="0" smtClean="0"/>
          </a:p>
          <a:p>
            <a:pPr>
              <a:lnSpc>
                <a:spcPct val="140000"/>
              </a:lnSpc>
            </a:pPr>
            <a:r>
              <a:rPr lang="es-ES_tradnl" dirty="0"/>
              <a:t>Aunque en un proceso típico de ejecución de una auditoría, no se contempla la descripción del entorno o línea base; en consistencia con lo establecido en el Acuerdo Ministerial 011, en la presente </a:t>
            </a:r>
            <a:r>
              <a:rPr lang="es-ES_tradnl" dirty="0" smtClean="0"/>
              <a:t>auditoría.</a:t>
            </a:r>
            <a:endParaRPr lang="es-ES_tradnl" dirty="0"/>
          </a:p>
          <a:p>
            <a:pPr marL="68580" indent="0">
              <a:lnSpc>
                <a:spcPct val="140000"/>
              </a:lnSpc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4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CONCLUSIONES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662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653621"/>
            <a:ext cx="7369926" cy="755088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CONCLUSIONES 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8358" y="1061142"/>
            <a:ext cx="7920134" cy="5479388"/>
          </a:xfrm>
        </p:spPr>
        <p:txBody>
          <a:bodyPr>
            <a:noAutofit/>
          </a:bodyPr>
          <a:lstStyle/>
          <a:p>
            <a:pPr marL="68580" indent="0">
              <a:lnSpc>
                <a:spcPct val="90000"/>
              </a:lnSpc>
              <a:buNone/>
            </a:pPr>
            <a:r>
              <a:rPr lang="es-ES_tradnl" sz="1600" dirty="0"/>
              <a:t> Se ha definido las siguientes observaciones:</a:t>
            </a:r>
          </a:p>
          <a:p>
            <a:pPr marL="68580" indent="0">
              <a:lnSpc>
                <a:spcPct val="90000"/>
              </a:lnSpc>
              <a:buNone/>
            </a:pPr>
            <a:r>
              <a:rPr lang="es-ES_tradnl" sz="1600" dirty="0"/>
              <a:t> </a:t>
            </a:r>
          </a:p>
          <a:p>
            <a:pPr lvl="0">
              <a:lnSpc>
                <a:spcPct val="90000"/>
              </a:lnSpc>
            </a:pPr>
            <a:r>
              <a:rPr lang="es-ES_tradnl" sz="1600" dirty="0"/>
              <a:t>El campamento requiere de mejoras en cuanto a su señalética de manera general y sistema eléctrico.</a:t>
            </a:r>
          </a:p>
          <a:p>
            <a:pPr>
              <a:lnSpc>
                <a:spcPct val="90000"/>
              </a:lnSpc>
            </a:pPr>
            <a:endParaRPr lang="es-ES_tradnl" sz="1600" dirty="0"/>
          </a:p>
          <a:p>
            <a:pPr lvl="0">
              <a:lnSpc>
                <a:spcPct val="90000"/>
              </a:lnSpc>
            </a:pPr>
            <a:r>
              <a:rPr lang="es-ES_tradnl" sz="1600" dirty="0"/>
              <a:t>Los desechos no peligrosos son enviados al relleno sanitario de </a:t>
            </a:r>
            <a:r>
              <a:rPr lang="es-ES_tradnl" sz="1600" dirty="0" err="1"/>
              <a:t>Catacocha</a:t>
            </a:r>
            <a:r>
              <a:rPr lang="es-ES_tradnl" sz="1600" dirty="0"/>
              <a:t>. </a:t>
            </a:r>
          </a:p>
          <a:p>
            <a:pPr>
              <a:lnSpc>
                <a:spcPct val="90000"/>
              </a:lnSpc>
            </a:pPr>
            <a:endParaRPr lang="es-ES_tradnl" sz="1600" dirty="0"/>
          </a:p>
          <a:p>
            <a:pPr lvl="0">
              <a:lnSpc>
                <a:spcPct val="90000"/>
              </a:lnSpc>
            </a:pPr>
            <a:r>
              <a:rPr lang="es-ES_tradnl" sz="1600" dirty="0"/>
              <a:t>Se determinó que la empresa no cuenta con las facilidades necesarias para el traslado de enfermos y accidentados.</a:t>
            </a:r>
          </a:p>
          <a:p>
            <a:pPr>
              <a:lnSpc>
                <a:spcPct val="90000"/>
              </a:lnSpc>
            </a:pPr>
            <a:endParaRPr lang="es-ES_tradnl" sz="1600" dirty="0"/>
          </a:p>
          <a:p>
            <a:pPr lvl="0">
              <a:lnSpc>
                <a:spcPct val="90000"/>
              </a:lnSpc>
            </a:pPr>
            <a:r>
              <a:rPr lang="es-ES_tradnl" sz="1600" dirty="0"/>
              <a:t>La empresa no cuenta con sistemas diferenciados para el manejo de agua doméstica (negras), industrial y agua lluvia.</a:t>
            </a:r>
          </a:p>
          <a:p>
            <a:pPr>
              <a:lnSpc>
                <a:spcPct val="90000"/>
              </a:lnSpc>
            </a:pPr>
            <a:endParaRPr lang="es-ES_tradnl" sz="1600" dirty="0"/>
          </a:p>
          <a:p>
            <a:pPr lvl="0">
              <a:lnSpc>
                <a:spcPct val="90000"/>
              </a:lnSpc>
            </a:pPr>
            <a:r>
              <a:rPr lang="es-ES_tradnl" sz="1600" dirty="0"/>
              <a:t>El botiquín del campamento no cuenta con los medicamentos necesarios y con un vademécum (guía) para su uso.</a:t>
            </a:r>
          </a:p>
          <a:p>
            <a:pPr>
              <a:lnSpc>
                <a:spcPct val="90000"/>
              </a:lnSpc>
            </a:pPr>
            <a:endParaRPr lang="es-ES_tradnl" sz="1600" dirty="0"/>
          </a:p>
          <a:p>
            <a:pPr lvl="0">
              <a:lnSpc>
                <a:spcPct val="90000"/>
              </a:lnSpc>
            </a:pPr>
            <a:r>
              <a:rPr lang="es-ES_tradnl" sz="1600" dirty="0"/>
              <a:t>Las actividades de capacitación del personal han sido suspendidas por el Mandato Minero</a:t>
            </a:r>
            <a:r>
              <a:rPr lang="es-ES_tradnl" sz="16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s-ES_tradnl" sz="1600" dirty="0"/>
              <a:t>Los contenedores de combustibles se encuentran almacenados en una bodega que no cuenta con un dique </a:t>
            </a:r>
            <a:r>
              <a:rPr lang="es-ES_tradnl" sz="1600" dirty="0" smtClean="0"/>
              <a:t>perimetral</a:t>
            </a:r>
            <a:r>
              <a:rPr lang="es-ES_tradnl" sz="1600" dirty="0"/>
              <a:t>.</a:t>
            </a:r>
            <a:endParaRPr lang="es-ES" sz="1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4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CONCLUSIONES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51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806571"/>
            <a:ext cx="7024744" cy="63643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4">
                    <a:lumMod val="50000"/>
                  </a:schemeClr>
                </a:solidFill>
              </a:rPr>
              <a:t>Contenido</a:t>
            </a:r>
            <a:endParaRPr lang="es-E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698948"/>
            <a:ext cx="7354582" cy="4236648"/>
          </a:xfrm>
        </p:spPr>
        <p:txBody>
          <a:bodyPr>
            <a:noAutofit/>
          </a:bodyPr>
          <a:lstStyle/>
          <a:p>
            <a:r>
              <a:rPr lang="es-ES" sz="2600" dirty="0" smtClean="0"/>
              <a:t>Objetivos y Generalidades</a:t>
            </a:r>
          </a:p>
          <a:p>
            <a:r>
              <a:rPr lang="es-ES" sz="2600" dirty="0" smtClean="0"/>
              <a:t>Alcance de la Auditoría</a:t>
            </a:r>
          </a:p>
          <a:p>
            <a:r>
              <a:rPr lang="es-ES" sz="2600" dirty="0" smtClean="0"/>
              <a:t>Metodología</a:t>
            </a:r>
          </a:p>
          <a:p>
            <a:r>
              <a:rPr lang="es-ES" sz="2600" dirty="0" smtClean="0"/>
              <a:t>Descripción del Proyecto</a:t>
            </a:r>
          </a:p>
          <a:p>
            <a:r>
              <a:rPr lang="es-ES" sz="2600" dirty="0" smtClean="0"/>
              <a:t>Descripción del Medio</a:t>
            </a:r>
          </a:p>
          <a:p>
            <a:r>
              <a:rPr lang="es-ES" sz="2600" dirty="0" smtClean="0"/>
              <a:t>Normativa Aplicable al Proyecto</a:t>
            </a:r>
          </a:p>
          <a:p>
            <a:r>
              <a:rPr lang="es-ES" sz="2600" dirty="0" smtClean="0"/>
              <a:t>Análisis y Evaluación del Cumplimiento Ambiental</a:t>
            </a:r>
          </a:p>
          <a:p>
            <a:r>
              <a:rPr lang="es-ES" sz="2600" dirty="0" smtClean="0"/>
              <a:t>Conclusiones y Recomendaciones</a:t>
            </a:r>
          </a:p>
          <a:p>
            <a:pPr marL="68580" indent="0">
              <a:buNone/>
            </a:pPr>
            <a:endParaRPr lang="es-ES" sz="2600" dirty="0" smtClean="0"/>
          </a:p>
          <a:p>
            <a:endParaRPr lang="es-ES" sz="2600" dirty="0" smtClean="0"/>
          </a:p>
          <a:p>
            <a:endParaRPr lang="es-ES" sz="2600" dirty="0" smtClean="0"/>
          </a:p>
          <a:p>
            <a:endParaRPr lang="es-ES" sz="2600" dirty="0" smtClean="0"/>
          </a:p>
          <a:p>
            <a:endParaRPr lang="es-ES" sz="2600" dirty="0"/>
          </a:p>
          <a:p>
            <a:endParaRPr lang="es-ES" sz="2600" dirty="0" smtClean="0"/>
          </a:p>
          <a:p>
            <a:endParaRPr lang="es-ES" sz="2600" dirty="0" smtClean="0"/>
          </a:p>
          <a:p>
            <a:endParaRPr lang="es-ES" sz="2600" dirty="0" smtClean="0"/>
          </a:p>
          <a:p>
            <a:endParaRPr lang="es-ES" sz="26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AUDITORIA AMBIENTAL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509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420132"/>
            <a:ext cx="7369926" cy="705659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RECOMENDACIONES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2316" y="1356701"/>
            <a:ext cx="7561102" cy="4897085"/>
          </a:xfrm>
        </p:spPr>
        <p:txBody>
          <a:bodyPr>
            <a:normAutofit fontScale="85000" lnSpcReduction="20000"/>
          </a:bodyPr>
          <a:lstStyle/>
          <a:p>
            <a:pPr marL="525780" lvl="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s-ES_tradnl" dirty="0"/>
              <a:t> Implementar el Plan de Manejo Ambiental actualizado.</a:t>
            </a:r>
          </a:p>
          <a:p>
            <a:pPr marL="52578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endParaRPr lang="es-ES_tradnl" dirty="0"/>
          </a:p>
          <a:p>
            <a:pPr marL="525780" lvl="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s-ES_tradnl" dirty="0"/>
              <a:t>Se debe adaptar un área para el almacenamiento temporal de combustibles. que cuente con dique perimetral, rotulación y techo.</a:t>
            </a:r>
          </a:p>
          <a:p>
            <a:pPr marL="52578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endParaRPr lang="es-ES_tradnl" dirty="0"/>
          </a:p>
          <a:p>
            <a:pPr marL="525780" lvl="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s-ES_tradnl" dirty="0"/>
              <a:t>La disposición final de los desechos, se debe realizar acorde al tipo (residuos contaminados, peligrosos, orgánicos e inorgánicos).</a:t>
            </a:r>
          </a:p>
          <a:p>
            <a:pPr marL="52578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endParaRPr lang="es-ES_tradnl" dirty="0"/>
          </a:p>
          <a:p>
            <a:pPr marL="525780" lvl="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es-ES_tradnl" dirty="0"/>
              <a:t>Una vez que se reinicien actividades, se deberá llevar registro de los efluentes generados, en donde se incluya el volumen y su caracterización.</a:t>
            </a:r>
          </a:p>
          <a:p>
            <a:pPr marL="525780" indent="-457200">
              <a:lnSpc>
                <a:spcPct val="120000"/>
              </a:lnSpc>
              <a:buSzPct val="100000"/>
              <a:buFont typeface="+mj-lt"/>
              <a:buAutoNum type="arabicPeriod"/>
            </a:pPr>
            <a:endParaRPr lang="es-ES_tradnl" dirty="0"/>
          </a:p>
          <a:p>
            <a:pPr marL="525780" indent="-457200">
              <a:lnSpc>
                <a:spcPct val="120000"/>
              </a:lnSpc>
              <a:buFont typeface="+mj-lt"/>
              <a:buAutoNum type="arabicPeriod"/>
            </a:pPr>
            <a:endParaRPr lang="es-ES_tradnl" dirty="0"/>
          </a:p>
          <a:p>
            <a:pPr marL="68580" indent="0">
              <a:lnSpc>
                <a:spcPct val="120000"/>
              </a:lnSpc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914225" y="50800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RECOMENDACIONES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518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420132"/>
            <a:ext cx="7369926" cy="705659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RECOMENDACIONES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361078"/>
            <a:ext cx="7024744" cy="4592267"/>
          </a:xfrm>
        </p:spPr>
        <p:txBody>
          <a:bodyPr>
            <a:normAutofit fontScale="77500" lnSpcReduction="20000"/>
          </a:bodyPr>
          <a:lstStyle/>
          <a:p>
            <a:endParaRPr lang="es-ES_tradnl" dirty="0" smtClean="0"/>
          </a:p>
          <a:p>
            <a:pPr marL="525780" lvl="0" indent="-457200">
              <a:buSzPct val="100000"/>
              <a:buFont typeface="+mj-lt"/>
              <a:buAutoNum type="arabicPeriod" startAt="5"/>
            </a:pPr>
            <a:r>
              <a:rPr lang="es-ES_tradnl" dirty="0" smtClean="0"/>
              <a:t>La empresa deberá contactarse con gestores ambientales autorizados para la disposición final de los residuos peligrosos y deberá obtener el registro como empresa generadora de desechos peligrosos.</a:t>
            </a:r>
          </a:p>
          <a:p>
            <a:pPr marL="525780" indent="-457200">
              <a:buSzPct val="100000"/>
              <a:buFont typeface="+mj-lt"/>
              <a:buAutoNum type="arabicPeriod" startAt="5"/>
            </a:pPr>
            <a:endParaRPr lang="es-ES_tradnl" dirty="0" smtClean="0"/>
          </a:p>
          <a:p>
            <a:pPr marL="525780" lvl="0" indent="-457200">
              <a:buSzPct val="100000"/>
              <a:buFont typeface="+mj-lt"/>
              <a:buAutoNum type="arabicPeriod" startAt="5"/>
            </a:pPr>
            <a:r>
              <a:rPr lang="es-ES_tradnl" dirty="0" smtClean="0"/>
              <a:t>Se </a:t>
            </a:r>
            <a:r>
              <a:rPr lang="es-ES_tradnl" dirty="0"/>
              <a:t>deberá llevar registro de la generación de residuos de acuerdo al tipo y la disposición final de los mismos y se deberá reportar a la Autoridad con una frecuencia anual.</a:t>
            </a:r>
          </a:p>
          <a:p>
            <a:pPr marL="525780" indent="-457200">
              <a:buSzPct val="100000"/>
              <a:buFont typeface="+mj-lt"/>
              <a:buAutoNum type="arabicPeriod" startAt="5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5"/>
            </a:pPr>
            <a:r>
              <a:rPr lang="es-ES_tradnl" dirty="0"/>
              <a:t>Establecer programas de mantenimiento de la señalética.</a:t>
            </a:r>
          </a:p>
          <a:p>
            <a:pPr marL="525780" indent="-457200">
              <a:buSzPct val="100000"/>
              <a:buFont typeface="+mj-lt"/>
              <a:buAutoNum type="arabicPeriod" startAt="5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5"/>
            </a:pPr>
            <a:r>
              <a:rPr lang="es-ES_tradnl" dirty="0"/>
              <a:t>Capacitar al personal en el manejo de los residuos y su adecuada clasificación, reciclaje y disposición final.</a:t>
            </a:r>
          </a:p>
          <a:p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4914225" y="50800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RECOMENDACIONES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6125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420132"/>
            <a:ext cx="7369926" cy="705659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RECOMENDACIONES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361078"/>
            <a:ext cx="7024744" cy="4592267"/>
          </a:xfrm>
        </p:spPr>
        <p:txBody>
          <a:bodyPr>
            <a:normAutofit fontScale="77500" lnSpcReduction="20000"/>
          </a:bodyPr>
          <a:lstStyle/>
          <a:p>
            <a:pPr marL="525780" lvl="0" indent="-457200">
              <a:buSzPct val="100000"/>
              <a:buFont typeface="+mj-lt"/>
              <a:buAutoNum type="arabicPeriod" startAt="9"/>
            </a:pPr>
            <a:r>
              <a:rPr lang="es-ES_tradnl" dirty="0" smtClean="0"/>
              <a:t>Establecer </a:t>
            </a:r>
            <a:r>
              <a:rPr lang="es-ES_tradnl" dirty="0"/>
              <a:t>un sistema diferenciado de las aguas del proceso para su tratamiento final.</a:t>
            </a:r>
          </a:p>
          <a:p>
            <a:pPr marL="525780" indent="-457200">
              <a:buSzPct val="100000"/>
              <a:buFont typeface="+mj-lt"/>
              <a:buAutoNum type="arabicPeriod" startAt="9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9"/>
            </a:pPr>
            <a:r>
              <a:rPr lang="es-ES_tradnl" dirty="0"/>
              <a:t>Dar tratamiento al agua procedente del comedor del campamento antes de ser de ser enviada a los cuerpos de agua.</a:t>
            </a:r>
          </a:p>
          <a:p>
            <a:pPr marL="525780" indent="-457200">
              <a:buSzPct val="100000"/>
              <a:buFont typeface="+mj-lt"/>
              <a:buAutoNum type="arabicPeriod" startAt="9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9"/>
            </a:pPr>
            <a:r>
              <a:rPr lang="es-ES_tradnl" dirty="0"/>
              <a:t>Dotar de equipo para el traslado de enfermos y accidentados en el campamento.</a:t>
            </a:r>
          </a:p>
          <a:p>
            <a:pPr marL="525780" indent="-457200">
              <a:buSzPct val="100000"/>
              <a:buFont typeface="+mj-lt"/>
              <a:buAutoNum type="arabicPeriod" startAt="9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9"/>
            </a:pPr>
            <a:r>
              <a:rPr lang="es-ES_tradnl" dirty="0"/>
              <a:t>El área de almacenamiento de sustancias químicas debe contar con las hojas de seguridad para su correcto manejo.</a:t>
            </a:r>
          </a:p>
          <a:p>
            <a:pPr marL="525780" indent="-457200">
              <a:buSzPct val="100000"/>
              <a:buFont typeface="+mj-lt"/>
              <a:buAutoNum type="arabicPeriod" startAt="9"/>
            </a:pPr>
            <a:endParaRPr lang="es-ES_tradnl" dirty="0"/>
          </a:p>
          <a:p>
            <a:pPr marL="525780" lvl="0" indent="-457200">
              <a:buSzPct val="100000"/>
              <a:buFont typeface="+mj-lt"/>
              <a:buAutoNum type="arabicPeriod" startAt="9"/>
            </a:pPr>
            <a:r>
              <a:rPr lang="es-ES_tradnl" dirty="0"/>
              <a:t>El botiquín deberá contar con vademécum y aumentar la dotación de medicamentos acorde a las necesidades de los trabajadores.</a:t>
            </a:r>
          </a:p>
          <a:p>
            <a:pPr marL="68580" indent="0">
              <a:lnSpc>
                <a:spcPct val="140000"/>
              </a:lnSpc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914225" y="50800"/>
            <a:ext cx="321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RECOMENDACIONES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882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6574" y="2731679"/>
            <a:ext cx="3249986" cy="154373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_tradnl" sz="2800" b="1" dirty="0" smtClean="0">
                <a:solidFill>
                  <a:srgbClr val="008000"/>
                </a:solidFill>
              </a:rPr>
              <a:t>GRACIAS POR SU ATENCION !!!</a:t>
            </a:r>
            <a:endParaRPr lang="es-ES" sz="2800" b="1" dirty="0">
              <a:solidFill>
                <a:srgbClr val="00800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9" r="14790"/>
          <a:stretch/>
        </p:blipFill>
        <p:spPr bwMode="auto">
          <a:xfrm>
            <a:off x="879847" y="805618"/>
            <a:ext cx="4104376" cy="5489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882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9115" y="444283"/>
            <a:ext cx="1878765" cy="580118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rgbClr val="484A33"/>
                </a:solidFill>
              </a:rPr>
              <a:t>Objetivos</a:t>
            </a:r>
            <a:endParaRPr lang="es-ES" sz="2800" b="1" dirty="0">
              <a:solidFill>
                <a:srgbClr val="484A33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829" y="1184784"/>
            <a:ext cx="7509350" cy="1136487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s-ES_tradnl" dirty="0"/>
              <a:t> </a:t>
            </a:r>
            <a:r>
              <a:rPr lang="es-ES_tradnl" b="1" dirty="0" smtClean="0"/>
              <a:t>Objetivo General</a:t>
            </a:r>
            <a:endParaRPr lang="es-ES_tradnl" sz="1200" dirty="0"/>
          </a:p>
          <a:p>
            <a:pPr marL="68580" indent="0">
              <a:buNone/>
            </a:pPr>
            <a:r>
              <a:rPr lang="es-ES_tradnl" dirty="0"/>
              <a:t>Ejecutar la </a:t>
            </a:r>
            <a:r>
              <a:rPr lang="es-ES_tradnl" dirty="0" smtClean="0"/>
              <a:t>AA de </a:t>
            </a:r>
            <a:r>
              <a:rPr lang="es-ES_tradnl" dirty="0"/>
              <a:t>las concesiones mineras </a:t>
            </a:r>
            <a:r>
              <a:rPr lang="es-ES_tradnl" dirty="0" err="1"/>
              <a:t>Curiplaya</a:t>
            </a:r>
            <a:r>
              <a:rPr lang="es-ES_tradnl" dirty="0"/>
              <a:t> y </a:t>
            </a:r>
            <a:r>
              <a:rPr lang="es-ES_tradnl" dirty="0" err="1"/>
              <a:t>Curiplaya</a:t>
            </a:r>
            <a:r>
              <a:rPr lang="es-ES_tradnl" dirty="0"/>
              <a:t> 1 para licenciamiento </a:t>
            </a:r>
            <a:r>
              <a:rPr lang="es-ES_tradnl" dirty="0" smtClean="0"/>
              <a:t>ambiental.</a:t>
            </a:r>
            <a:endParaRPr lang="es-ES_tradnl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4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INTRODUCCION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42081" y="2526095"/>
            <a:ext cx="7606064" cy="3444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/>
            <a:r>
              <a:rPr lang="es-ES_tradnl" b="1" dirty="0"/>
              <a:t>Objetivos </a:t>
            </a:r>
            <a:r>
              <a:rPr lang="es-ES_tradnl" b="1" dirty="0" smtClean="0"/>
              <a:t>Específicos</a:t>
            </a:r>
            <a:endParaRPr lang="es-ES_tradnl" b="1" dirty="0"/>
          </a:p>
          <a:p>
            <a:pPr marL="285750" lvl="0" indent="-285750">
              <a:lnSpc>
                <a:spcPct val="160000"/>
              </a:lnSpc>
              <a:buFont typeface="Arial"/>
              <a:buChar char="•"/>
            </a:pPr>
            <a:r>
              <a:rPr lang="es-ES_tradnl" dirty="0"/>
              <a:t>Recopilar y analizar los documentos relacionados con el manejo ambiental de la compañía.  </a:t>
            </a:r>
          </a:p>
          <a:p>
            <a:pPr marL="285750" lvl="0" indent="-285750">
              <a:lnSpc>
                <a:spcPct val="160000"/>
              </a:lnSpc>
              <a:buFont typeface="Arial"/>
              <a:buChar char="•"/>
            </a:pPr>
            <a:r>
              <a:rPr lang="es-ES_tradnl" dirty="0"/>
              <a:t>Realizar una visita de campo a fin de levantar evidencias.</a:t>
            </a:r>
          </a:p>
          <a:p>
            <a:pPr marL="285750" lvl="0" indent="-285750">
              <a:lnSpc>
                <a:spcPct val="160000"/>
              </a:lnSpc>
              <a:buFont typeface="Arial"/>
              <a:buChar char="•"/>
            </a:pPr>
            <a:r>
              <a:rPr lang="es-ES_tradnl" dirty="0"/>
              <a:t>Determinar el nivel de cumplimiento ambiental, enmarcado en la legislación aplicable.</a:t>
            </a:r>
          </a:p>
          <a:p>
            <a:pPr marL="285750" lvl="0" indent="-285750">
              <a:lnSpc>
                <a:spcPct val="160000"/>
              </a:lnSpc>
              <a:buFont typeface="Arial"/>
              <a:buChar char="•"/>
            </a:pPr>
            <a:r>
              <a:rPr lang="es-ES_tradnl" dirty="0"/>
              <a:t>Establecer un plan de acción para el cierre de no conformidades levantadas en la auditoría.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758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7994" y="507312"/>
            <a:ext cx="6349430" cy="636433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484A33"/>
                </a:solidFill>
              </a:rPr>
              <a:t>Generalidades en un proyecto minero</a:t>
            </a:r>
            <a:endParaRPr lang="es-ES" sz="2400" b="1" dirty="0">
              <a:solidFill>
                <a:srgbClr val="484A3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MAA: INTRODUCCION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2465766" y="1219577"/>
            <a:ext cx="4618237" cy="3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None/>
            </a:pPr>
            <a:r>
              <a:rPr lang="en-US" sz="2000" b="1" dirty="0" err="1" smtClean="0">
                <a:solidFill>
                  <a:srgbClr val="484A33"/>
                </a:solidFill>
                <a:latin typeface="+mj-lt"/>
                <a:cs typeface="Arial" pitchFamily="34" charset="0"/>
              </a:rPr>
              <a:t>Proceso</a:t>
            </a:r>
            <a:r>
              <a:rPr lang="en-US" sz="2000" b="1" dirty="0" smtClean="0">
                <a:solidFill>
                  <a:srgbClr val="484A33"/>
                </a:solidFill>
                <a:latin typeface="+mj-lt"/>
                <a:cs typeface="Arial" pitchFamily="34" charset="0"/>
              </a:rPr>
              <a:t> de </a:t>
            </a:r>
            <a:r>
              <a:rPr lang="en-US" sz="2000" b="1" dirty="0" err="1" smtClean="0">
                <a:solidFill>
                  <a:srgbClr val="484A33"/>
                </a:solidFill>
                <a:latin typeface="+mj-lt"/>
                <a:cs typeface="Arial" pitchFamily="34" charset="0"/>
              </a:rPr>
              <a:t>Exploración</a:t>
            </a:r>
            <a:r>
              <a:rPr lang="en-US" sz="2000" b="1" dirty="0" smtClean="0">
                <a:solidFill>
                  <a:srgbClr val="484A33"/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484A33"/>
                </a:solidFill>
                <a:latin typeface="+mj-lt"/>
                <a:cs typeface="Arial" pitchFamily="34" charset="0"/>
              </a:rPr>
              <a:t>Minera</a:t>
            </a:r>
            <a:endParaRPr lang="en-US" sz="2000" b="1" dirty="0">
              <a:solidFill>
                <a:srgbClr val="484A33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986489" y="2028044"/>
            <a:ext cx="1895233" cy="116955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1. </a:t>
            </a:r>
            <a:r>
              <a:rPr lang="en-US" sz="1400" dirty="0" err="1"/>
              <a:t>Identificando</a:t>
            </a:r>
            <a:r>
              <a:rPr lang="en-US" sz="1400" dirty="0"/>
              <a:t> </a:t>
            </a:r>
          </a:p>
          <a:p>
            <a:pPr>
              <a:buNone/>
            </a:pPr>
            <a:r>
              <a:rPr lang="en-US" sz="1400" dirty="0" err="1"/>
              <a:t>áreas</a:t>
            </a:r>
            <a:r>
              <a:rPr lang="en-US" sz="1400" dirty="0"/>
              <a:t> </a:t>
            </a:r>
            <a:r>
              <a:rPr lang="en-US" sz="1400" dirty="0" err="1"/>
              <a:t>geológicas</a:t>
            </a:r>
            <a:endParaRPr lang="en-US" sz="1400" dirty="0"/>
          </a:p>
          <a:p>
            <a:pPr>
              <a:buNone/>
            </a:pPr>
            <a:r>
              <a:rPr lang="en-US" sz="1400" dirty="0" err="1"/>
              <a:t>prospectivas</a:t>
            </a:r>
            <a:r>
              <a:rPr lang="en-US" sz="1400" dirty="0"/>
              <a:t> </a:t>
            </a:r>
            <a:r>
              <a:rPr lang="en-US" sz="1400" dirty="0" smtClean="0"/>
              <a:t> (EXPLORACION INICIAL)</a:t>
            </a:r>
            <a:endParaRPr lang="en-US" sz="1400" dirty="0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942833" y="3239403"/>
            <a:ext cx="2473725" cy="95410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2. </a:t>
            </a:r>
            <a:r>
              <a:rPr lang="en-US" sz="1400" dirty="0" err="1"/>
              <a:t>Muestreo</a:t>
            </a:r>
            <a:r>
              <a:rPr lang="en-US" sz="1400" dirty="0"/>
              <a:t> </a:t>
            </a:r>
            <a:r>
              <a:rPr lang="en-US" sz="1400" dirty="0" smtClean="0"/>
              <a:t>Regional de </a:t>
            </a:r>
            <a:r>
              <a:rPr lang="en-US" sz="1400" dirty="0" err="1" smtClean="0"/>
              <a:t>Sedimentos</a:t>
            </a:r>
            <a:endParaRPr lang="en-US" sz="1400" dirty="0" smtClean="0"/>
          </a:p>
          <a:p>
            <a:r>
              <a:rPr lang="es-EC" sz="1400" dirty="0" smtClean="0"/>
              <a:t>(EXPLORACION INICIAL)</a:t>
            </a:r>
            <a:endParaRPr lang="en-US" dirty="0"/>
          </a:p>
          <a:p>
            <a:endParaRPr lang="en-US" sz="1400" dirty="0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95215" y="4069900"/>
            <a:ext cx="312156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3. </a:t>
            </a:r>
            <a:r>
              <a:rPr lang="en-US" sz="1400" dirty="0" err="1" smtClean="0"/>
              <a:t>Exploración</a:t>
            </a:r>
            <a:r>
              <a:rPr lang="en-US" sz="1400" dirty="0" smtClean="0"/>
              <a:t> </a:t>
            </a:r>
            <a:r>
              <a:rPr lang="en-US" sz="1400" dirty="0"/>
              <a:t>de </a:t>
            </a:r>
            <a:r>
              <a:rPr lang="en-US" sz="1400" dirty="0" err="1" smtClean="0"/>
              <a:t>Seguimiento</a:t>
            </a:r>
            <a:r>
              <a:rPr lang="en-US" sz="1400" dirty="0" smtClean="0"/>
              <a:t> (EXPLORACIÓN </a:t>
            </a:r>
            <a:r>
              <a:rPr lang="es-EC" sz="1400" dirty="0" smtClean="0"/>
              <a:t>INICIAL)</a:t>
            </a:r>
            <a:endParaRPr lang="en-US" sz="1400" dirty="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904920" y="4723179"/>
            <a:ext cx="347987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4. </a:t>
            </a:r>
            <a:r>
              <a:rPr lang="en-US" sz="1400" dirty="0" err="1"/>
              <a:t>Definiendo</a:t>
            </a:r>
            <a:r>
              <a:rPr lang="en-US" sz="1400" dirty="0"/>
              <a:t> </a:t>
            </a:r>
            <a:r>
              <a:rPr lang="en-US" sz="1400" dirty="0" err="1"/>
              <a:t>blancos</a:t>
            </a:r>
            <a:r>
              <a:rPr lang="en-US" sz="1400" dirty="0"/>
              <a:t> </a:t>
            </a:r>
            <a:r>
              <a:rPr lang="en-US" sz="1400" dirty="0" err="1" smtClean="0"/>
              <a:t>para</a:t>
            </a:r>
            <a:r>
              <a:rPr lang="en-US" sz="1400" dirty="0" smtClean="0"/>
              <a:t>  </a:t>
            </a:r>
            <a:r>
              <a:rPr lang="en-US" sz="1400" dirty="0" err="1"/>
              <a:t>perforación</a:t>
            </a:r>
            <a:r>
              <a:rPr lang="en-US" sz="1400" dirty="0"/>
              <a:t> </a:t>
            </a:r>
            <a:r>
              <a:rPr lang="es-EC" sz="1400" dirty="0" smtClean="0"/>
              <a:t>(EXPLORACION INICIAL)</a:t>
            </a:r>
            <a:endParaRPr lang="en-US" sz="1400" dirty="0"/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921943" y="5312909"/>
            <a:ext cx="3686788" cy="73866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5. </a:t>
            </a:r>
            <a:r>
              <a:rPr lang="en-US" sz="1400" dirty="0" err="1"/>
              <a:t>Perforación</a:t>
            </a:r>
            <a:r>
              <a:rPr lang="en-US" sz="1400" dirty="0"/>
              <a:t> de </a:t>
            </a:r>
            <a:r>
              <a:rPr lang="en-US" sz="1400" dirty="0" err="1" smtClean="0"/>
              <a:t>Reconocimiento</a:t>
            </a:r>
            <a:r>
              <a:rPr lang="en-US" sz="1400" dirty="0" smtClean="0"/>
              <a:t> (EXPLORACION </a:t>
            </a:r>
            <a:r>
              <a:rPr lang="es-EC" sz="1400" dirty="0" smtClean="0"/>
              <a:t>AVANZADA)</a:t>
            </a:r>
            <a:endParaRPr lang="en-US" sz="1400" dirty="0"/>
          </a:p>
          <a:p>
            <a:pPr>
              <a:buNone/>
            </a:pPr>
            <a:endParaRPr lang="en-US" sz="1400" dirty="0"/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905356" y="5833950"/>
            <a:ext cx="3459592" cy="73866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6. </a:t>
            </a:r>
            <a:r>
              <a:rPr lang="en-US" sz="1400" dirty="0" err="1"/>
              <a:t>Perforación</a:t>
            </a:r>
            <a:r>
              <a:rPr lang="en-US" sz="1400" dirty="0"/>
              <a:t> </a:t>
            </a:r>
            <a:r>
              <a:rPr lang="en-US" sz="1400" dirty="0" err="1"/>
              <a:t>para</a:t>
            </a:r>
            <a:r>
              <a:rPr lang="en-US" sz="1400" dirty="0"/>
              <a:t> </a:t>
            </a:r>
            <a:r>
              <a:rPr lang="en-US" sz="1400" dirty="0" err="1"/>
              <a:t>definir</a:t>
            </a:r>
            <a:r>
              <a:rPr lang="en-US" sz="1400" dirty="0"/>
              <a:t> el </a:t>
            </a:r>
            <a:r>
              <a:rPr lang="en-US" sz="1400" dirty="0" err="1" smtClean="0"/>
              <a:t>Recurso</a:t>
            </a:r>
            <a:r>
              <a:rPr lang="en-US" sz="1400" dirty="0" smtClean="0"/>
              <a:t> (EXPLORACION </a:t>
            </a:r>
            <a:r>
              <a:rPr lang="es-EC" sz="1400" dirty="0" smtClean="0"/>
              <a:t>AVANZADA)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7115935" y="1450477"/>
            <a:ext cx="1561436" cy="523220"/>
          </a:xfrm>
          <a:prstGeom prst="rect">
            <a:avLst/>
          </a:prstGeom>
          <a:noFill/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solidFill>
                  <a:srgbClr val="0070C0"/>
                </a:solidFill>
              </a:rPr>
              <a:t>INVERSIÓN TÍPICA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 rot="10800000">
            <a:off x="2881186" y="1778920"/>
            <a:ext cx="4087082" cy="4856329"/>
          </a:xfrm>
          <a:prstGeom prst="triangle">
            <a:avLst>
              <a:gd name="adj" fmla="val 50000"/>
            </a:avLst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881185" y="1762708"/>
            <a:ext cx="4103563" cy="130311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33 w 21600"/>
              <a:gd name="T13" fmla="*/ 3233 h 21600"/>
              <a:gd name="T14" fmla="*/ 18367 w 21600"/>
              <a:gd name="T15" fmla="*/ 1836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866" y="21600"/>
                </a:lnTo>
                <a:lnTo>
                  <a:pt x="187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FFCC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3394610" y="3065823"/>
            <a:ext cx="3014603" cy="107810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62 w 21600"/>
              <a:gd name="T13" fmla="*/ 3462 h 21600"/>
              <a:gd name="T14" fmla="*/ 18138 w 21600"/>
              <a:gd name="T15" fmla="*/ 1813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24" y="21600"/>
                </a:lnTo>
                <a:lnTo>
                  <a:pt x="18276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CC66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3877623" y="4158505"/>
            <a:ext cx="2084108" cy="64103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61 w 21600"/>
              <a:gd name="T13" fmla="*/ 3161 h 21600"/>
              <a:gd name="T14" fmla="*/ 18439 w 21600"/>
              <a:gd name="T15" fmla="*/ 1843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721" y="21600"/>
                </a:lnTo>
                <a:lnTo>
                  <a:pt x="1887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/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4136223" y="4814114"/>
            <a:ext cx="1545333" cy="50667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289 w 21600"/>
              <a:gd name="T13" fmla="*/ 3289 h 21600"/>
              <a:gd name="T14" fmla="*/ 18311 w 21600"/>
              <a:gd name="T15" fmla="*/ 183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977" y="21600"/>
                </a:lnTo>
                <a:lnTo>
                  <a:pt x="1862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FF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4364411" y="5324032"/>
            <a:ext cx="1087691" cy="450020"/>
          </a:xfrm>
          <a:custGeom>
            <a:avLst/>
            <a:gdLst>
              <a:gd name="T0" fmla="*/ 2147483647 w 21600"/>
              <a:gd name="T1" fmla="*/ 1882102682 h 21600"/>
              <a:gd name="T2" fmla="*/ 2147483647 w 21600"/>
              <a:gd name="T3" fmla="*/ 2147483647 h 21600"/>
              <a:gd name="T4" fmla="*/ 2147483647 w 21600"/>
              <a:gd name="T5" fmla="*/ 1882102682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05 w 21600"/>
              <a:gd name="T13" fmla="*/ 3505 h 21600"/>
              <a:gd name="T14" fmla="*/ 18095 w 21600"/>
              <a:gd name="T15" fmla="*/ 180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409" y="21600"/>
                </a:lnTo>
                <a:lnTo>
                  <a:pt x="1819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3399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535552" y="5761105"/>
            <a:ext cx="740340" cy="291380"/>
          </a:xfrm>
          <a:custGeom>
            <a:avLst/>
            <a:gdLst>
              <a:gd name="T0" fmla="*/ 2147483647 w 21600"/>
              <a:gd name="T1" fmla="*/ 330790748 h 21600"/>
              <a:gd name="T2" fmla="*/ 2147483647 w 21600"/>
              <a:gd name="T3" fmla="*/ 661581496 h 21600"/>
              <a:gd name="T4" fmla="*/ 2147483647 w 21600"/>
              <a:gd name="T5" fmla="*/ 330790748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19 w 21600"/>
              <a:gd name="T13" fmla="*/ 3619 h 21600"/>
              <a:gd name="T14" fmla="*/ 17981 w 21600"/>
              <a:gd name="T15" fmla="*/ 1798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37" y="21600"/>
                </a:lnTo>
                <a:lnTo>
                  <a:pt x="1796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0080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000" b="1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4872745" y="2746969"/>
            <a:ext cx="1268" cy="530959"/>
          </a:xfrm>
          <a:prstGeom prst="line">
            <a:avLst/>
          </a:prstGeom>
          <a:noFill/>
          <a:ln w="889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4918698" y="3930267"/>
            <a:ext cx="8874" cy="42735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4908260" y="4694330"/>
            <a:ext cx="8874" cy="362606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4918402" y="5196772"/>
            <a:ext cx="16481" cy="30433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991625" y="1339962"/>
            <a:ext cx="1474141" cy="537906"/>
          </a:xfrm>
          <a:prstGeom prst="rect">
            <a:avLst/>
          </a:prstGeom>
          <a:noFill/>
          <a:ln w="1270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C" sz="1400" b="1" dirty="0" smtClean="0">
                <a:solidFill>
                  <a:srgbClr val="0070C0"/>
                </a:solidFill>
              </a:rPr>
              <a:t>Actividades y Fases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>
            <a:off x="4934882" y="5663283"/>
            <a:ext cx="1268" cy="1536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sm"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980246" y="3444082"/>
            <a:ext cx="736305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2 </a:t>
            </a:r>
            <a:r>
              <a:rPr lang="en-US" sz="1200" b="1" dirty="0" err="1"/>
              <a:t>millones</a:t>
            </a:r>
            <a:endParaRPr lang="en-US" sz="1200" b="1" dirty="0"/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980246" y="4378115"/>
            <a:ext cx="736305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3 </a:t>
            </a:r>
            <a:r>
              <a:rPr lang="en-US" sz="1200" b="1" dirty="0" err="1"/>
              <a:t>millones</a:t>
            </a:r>
            <a:endParaRPr lang="en-US" sz="1200" b="1" dirty="0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6980246" y="5024007"/>
            <a:ext cx="736305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5 </a:t>
            </a:r>
            <a:r>
              <a:rPr lang="en-US" sz="1200" b="1" dirty="0" err="1"/>
              <a:t>millones</a:t>
            </a:r>
            <a:endParaRPr lang="en-US" sz="1200" b="1" dirty="0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6912401" y="5470797"/>
            <a:ext cx="799030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10 </a:t>
            </a:r>
            <a:r>
              <a:rPr lang="en-US" sz="1200" b="1" dirty="0" err="1"/>
              <a:t>millones</a:t>
            </a:r>
            <a:endParaRPr lang="en-US" sz="1200" b="1" dirty="0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6894140" y="5813970"/>
            <a:ext cx="1101636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25 </a:t>
            </a:r>
            <a:r>
              <a:rPr lang="en-US" sz="1200" b="1" dirty="0" err="1"/>
              <a:t>millones</a:t>
            </a:r>
            <a:endParaRPr lang="en-US" sz="1200" b="1" dirty="0"/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7115935" y="2330364"/>
            <a:ext cx="626218" cy="28245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$</a:t>
            </a:r>
            <a:r>
              <a:rPr lang="en-US" sz="1200" b="1" dirty="0"/>
              <a:t>1 </a:t>
            </a:r>
            <a:r>
              <a:rPr lang="en-US" sz="1200" b="1" dirty="0" err="1"/>
              <a:t>millón</a:t>
            </a:r>
            <a:endParaRPr lang="en-US" sz="1200" b="1" dirty="0"/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4630454" y="4380025"/>
            <a:ext cx="594216" cy="36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4</a:t>
            </a:r>
          </a:p>
        </p:txBody>
      </p:sp>
      <p:sp>
        <p:nvSpPr>
          <p:cNvPr id="34" name="Text Box 45"/>
          <p:cNvSpPr txBox="1">
            <a:spLocks noChangeArrowheads="1"/>
          </p:cNvSpPr>
          <p:nvPr/>
        </p:nvSpPr>
        <p:spPr bwMode="auto">
          <a:xfrm>
            <a:off x="4620313" y="4949681"/>
            <a:ext cx="540042" cy="31080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5</a:t>
            </a:r>
          </a:p>
        </p:txBody>
      </p:sp>
      <p:sp>
        <p:nvSpPr>
          <p:cNvPr id="35" name="Text Box 46"/>
          <p:cNvSpPr txBox="1">
            <a:spLocks noChangeArrowheads="1"/>
          </p:cNvSpPr>
          <p:nvPr/>
        </p:nvSpPr>
        <p:spPr bwMode="auto">
          <a:xfrm>
            <a:off x="4582401" y="5421468"/>
            <a:ext cx="540042" cy="282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6</a:t>
            </a:r>
          </a:p>
        </p:txBody>
      </p:sp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4592144" y="2249993"/>
            <a:ext cx="594216" cy="36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1</a:t>
            </a:r>
          </a:p>
        </p:txBody>
      </p:sp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4592144" y="3436549"/>
            <a:ext cx="594216" cy="3664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3</a:t>
            </a:r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4573586" y="5774052"/>
            <a:ext cx="493089" cy="37974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/>
              <a:t>Año</a:t>
            </a:r>
            <a:r>
              <a:rPr lang="en-US" sz="1400" b="1" dirty="0"/>
              <a:t> </a:t>
            </a:r>
            <a:r>
              <a:rPr lang="en-US" sz="1400" b="1" dirty="0" smtClean="0"/>
              <a:t>8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41659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7994" y="507312"/>
            <a:ext cx="6349430" cy="636433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484A33"/>
                </a:solidFill>
              </a:rPr>
              <a:t>PRIMERA DISPOSICION TRASITORIA</a:t>
            </a:r>
            <a:endParaRPr lang="es-ES" sz="2400" b="1" dirty="0">
              <a:solidFill>
                <a:srgbClr val="484A3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7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MAA: INTRODUCCION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75080" y="2563498"/>
            <a:ext cx="7559547" cy="361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s-ES" i="1" dirty="0"/>
              <a:t>Los titulares mineros, en cualquiera de sus fases, que mantuvieren trámites bajo el ordenamiento jurídico anterior, y no hubieren obtenido la licencia </a:t>
            </a:r>
            <a:r>
              <a:rPr lang="es-ES" i="1" dirty="0" smtClean="0"/>
              <a:t>ambiental, </a:t>
            </a:r>
            <a:r>
              <a:rPr lang="es-ES" i="1" dirty="0"/>
              <a:t>en un plazo no mayor a 120 días contados a partir de la expedición de este reglamento, deberán presentar a la Autoridad Ambiental</a:t>
            </a:r>
            <a:r>
              <a:rPr lang="es-ES" b="1" i="1" dirty="0"/>
              <a:t> una auditoría </a:t>
            </a:r>
            <a:r>
              <a:rPr lang="es-ES" b="1" i="1" dirty="0" smtClean="0"/>
              <a:t>ambiental, </a:t>
            </a:r>
            <a:r>
              <a:rPr lang="es-ES" b="1" i="1" dirty="0"/>
              <a:t>con el objeto de obtener la licencia ambiental</a:t>
            </a:r>
            <a:r>
              <a:rPr lang="es-ES" i="1" dirty="0"/>
              <a:t>, según el procedimiento establecido en el Texto Unificado de Legislación Secundaria para las actividades que se encuentran en ejecución.</a:t>
            </a:r>
            <a:endParaRPr lang="es-ES_tradnl" i="1" dirty="0"/>
          </a:p>
        </p:txBody>
      </p:sp>
      <p:sp>
        <p:nvSpPr>
          <p:cNvPr id="4" name="Rectángulo 3"/>
          <p:cNvSpPr/>
          <p:nvPr/>
        </p:nvSpPr>
        <p:spPr>
          <a:xfrm>
            <a:off x="1029701" y="1261166"/>
            <a:ext cx="70623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700" dirty="0" smtClean="0"/>
              <a:t>Los </a:t>
            </a:r>
            <a:r>
              <a:rPr lang="es-ES_tradnl" sz="1700" dirty="0"/>
              <a:t>titulares de derechos mineros, en </a:t>
            </a:r>
            <a:r>
              <a:rPr lang="es-ES_tradnl" sz="1700" dirty="0" smtClean="0"/>
              <a:t>cualquiera de </a:t>
            </a:r>
            <a:r>
              <a:rPr lang="es-ES_tradnl" sz="1700" dirty="0"/>
              <a:t>sus fases, que se encuentren desarrollando </a:t>
            </a:r>
            <a:r>
              <a:rPr lang="es-ES_tradnl" sz="1700" dirty="0" smtClean="0"/>
              <a:t>actualmente sus actividades</a:t>
            </a:r>
            <a:r>
              <a:rPr lang="es-ES_tradnl" sz="1700" dirty="0"/>
              <a:t>, deberán someterse al procedimiento </a:t>
            </a:r>
            <a:r>
              <a:rPr lang="es-ES_tradnl" sz="1700" dirty="0" smtClean="0"/>
              <a:t>de evaluación </a:t>
            </a:r>
            <a:r>
              <a:rPr lang="es-ES_tradnl" sz="1700" dirty="0"/>
              <a:t>ambiental establecido en este reglamento.</a:t>
            </a:r>
            <a:endParaRPr lang="es-ES" sz="1700" dirty="0"/>
          </a:p>
        </p:txBody>
      </p:sp>
    </p:spTree>
    <p:extLst>
      <p:ext uri="{BB962C8B-B14F-4D97-AF65-F5344CB8AC3E}">
        <p14:creationId xmlns:p14="http://schemas.microsoft.com/office/powerpoint/2010/main" val="323192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767195"/>
            <a:ext cx="7024744" cy="755088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rgbClr val="484A33"/>
                </a:solidFill>
              </a:rPr>
              <a:t>Alcance de la Auditoria</a:t>
            </a:r>
            <a:endParaRPr lang="es-ES" sz="2800" b="1" dirty="0">
              <a:solidFill>
                <a:srgbClr val="484A33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725405"/>
            <a:ext cx="7024744" cy="4592267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s-ES_tradnl" dirty="0" smtClean="0"/>
              <a:t>Proyecto minero en fase de exploración avanzada para licenciamiento ambiental</a:t>
            </a:r>
          </a:p>
          <a:p>
            <a:pPr marL="68580" indent="0">
              <a:buNone/>
            </a:pPr>
            <a:endParaRPr lang="es-ES_tradnl" sz="900" dirty="0"/>
          </a:p>
          <a:p>
            <a:pPr algn="just">
              <a:lnSpc>
                <a:spcPct val="140000"/>
              </a:lnSpc>
              <a:buFont typeface="Wingdings 2" charset="2"/>
              <a:buChar char=""/>
            </a:pPr>
            <a:r>
              <a:rPr lang="es-ES_tradnl" dirty="0" smtClean="0"/>
              <a:t>Revisión de la legislación minera y ambiental vigente y nivel de cumplimiento.</a:t>
            </a:r>
          </a:p>
          <a:p>
            <a:pPr algn="just">
              <a:lnSpc>
                <a:spcPct val="140000"/>
              </a:lnSpc>
              <a:buFont typeface="Wingdings 2" charset="2"/>
              <a:buChar char=""/>
            </a:pPr>
            <a:r>
              <a:rPr lang="es-ES_tradnl" dirty="0" smtClean="0"/>
              <a:t>Instalaciones y áreas de intervención.</a:t>
            </a:r>
          </a:p>
          <a:p>
            <a:pPr algn="just">
              <a:lnSpc>
                <a:spcPct val="140000"/>
              </a:lnSpc>
              <a:buFont typeface="Wingdings 2" charset="2"/>
              <a:buChar char=""/>
            </a:pPr>
            <a:r>
              <a:rPr lang="es-ES_tradnl" dirty="0" smtClean="0"/>
              <a:t>En el cumplimiento de las actividades planteadas en el PMA contenido en el </a:t>
            </a:r>
            <a:r>
              <a:rPr lang="es-ES_tradnl" dirty="0" err="1" smtClean="0"/>
              <a:t>EsIA</a:t>
            </a:r>
            <a:r>
              <a:rPr lang="es-ES_tradnl" dirty="0" smtClean="0"/>
              <a:t> de Exploración Avanzada aprobado el 26-06-07. </a:t>
            </a:r>
          </a:p>
          <a:p>
            <a:pPr marL="68580" indent="0" algn="just">
              <a:lnSpc>
                <a:spcPct val="130000"/>
              </a:lnSpc>
              <a:buNone/>
            </a:pPr>
            <a:endParaRPr lang="es-ES_tradnl" sz="1200" dirty="0"/>
          </a:p>
          <a:p>
            <a:pPr marL="68580" indent="0">
              <a:lnSpc>
                <a:spcPct val="160000"/>
              </a:lnSpc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198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ALCANCE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750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622326"/>
            <a:ext cx="7024744" cy="551965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Metodología</a:t>
            </a:r>
            <a:endParaRPr lang="es-ES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370387"/>
            <a:ext cx="7024744" cy="4592267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s-ES_tradnl" sz="2000" b="1" dirty="0" smtClean="0"/>
              <a:t>Fase preliminar </a:t>
            </a:r>
            <a:r>
              <a:rPr lang="es-ES" sz="2000" b="1" dirty="0" smtClean="0"/>
              <a:t>–</a:t>
            </a:r>
            <a:r>
              <a:rPr lang="es-ES_tradnl" sz="2000" b="1" dirty="0" smtClean="0"/>
              <a:t> Preparación</a:t>
            </a:r>
          </a:p>
          <a:p>
            <a:r>
              <a:rPr lang="es-ES_tradnl" sz="2000" dirty="0" smtClean="0"/>
              <a:t>Reunión de apertura</a:t>
            </a:r>
          </a:p>
          <a:p>
            <a:r>
              <a:rPr lang="es-ES_tradnl" sz="2000" dirty="0" smtClean="0"/>
              <a:t>Recopilación revisión y análisis </a:t>
            </a:r>
          </a:p>
          <a:p>
            <a:pPr marL="68580" indent="0">
              <a:buNone/>
            </a:pPr>
            <a:endParaRPr lang="es-ES_tradnl" sz="2000" dirty="0">
              <a:hlinkClick r:id="" action="ppaction://hlinkshowjump?jump=nextslide"/>
            </a:endParaRPr>
          </a:p>
          <a:p>
            <a:pPr marL="68580" indent="0">
              <a:buNone/>
            </a:pPr>
            <a:r>
              <a:rPr lang="es-ES_tradnl" sz="2000" dirty="0" smtClean="0">
                <a:hlinkClick r:id="" action="ppaction://hlinkshowjump?jump=nextslide"/>
              </a:rPr>
              <a:t>Fase de campo o Auditoria In Situ</a:t>
            </a:r>
            <a:endParaRPr lang="es-ES_tradnl" sz="2000" dirty="0" smtClean="0"/>
          </a:p>
          <a:p>
            <a:pPr marL="68580" indent="0">
              <a:buNone/>
            </a:pPr>
            <a:endParaRPr lang="es-ES_tradnl" sz="2000" dirty="0" smtClean="0"/>
          </a:p>
          <a:p>
            <a:r>
              <a:rPr lang="es-ES_tradnl" sz="2000" dirty="0" smtClean="0"/>
              <a:t>Revisión General de la Operación</a:t>
            </a:r>
            <a:endParaRPr lang="es-ES_tradnl" sz="2000" dirty="0"/>
          </a:p>
          <a:p>
            <a:r>
              <a:rPr lang="es-ES_tradnl" sz="2000" dirty="0" smtClean="0"/>
              <a:t>Levantamiento de Información y Entrevistas</a:t>
            </a:r>
            <a:endParaRPr lang="es-ES_tradnl" sz="2000" dirty="0"/>
          </a:p>
          <a:p>
            <a:r>
              <a:rPr lang="es-ES_tradnl" sz="2000" dirty="0" smtClean="0"/>
              <a:t>Reunión de Cierre</a:t>
            </a:r>
          </a:p>
          <a:p>
            <a:pPr marL="68580" indent="0">
              <a:buNone/>
            </a:pPr>
            <a:endParaRPr lang="es-ES_tradnl" sz="2000" b="1" dirty="0"/>
          </a:p>
          <a:p>
            <a:pPr marL="68580" indent="0">
              <a:buNone/>
            </a:pPr>
            <a:r>
              <a:rPr lang="es-ES_tradnl" sz="2000" b="1" dirty="0" smtClean="0"/>
              <a:t>Fase de Auditoría en oficinas centrales</a:t>
            </a:r>
          </a:p>
          <a:p>
            <a:pPr marL="68580" indent="0">
              <a:buNone/>
            </a:pPr>
            <a:endParaRPr lang="es-ES_tradnl" sz="2000" dirty="0" smtClean="0"/>
          </a:p>
          <a:p>
            <a:pPr marL="68580" indent="0">
              <a:buNone/>
            </a:pPr>
            <a:r>
              <a:rPr lang="es-ES_tradnl" sz="2000" dirty="0" smtClean="0">
                <a:hlinkClick r:id="rId3" action="ppaction://hlinksldjump"/>
              </a:rPr>
              <a:t>Fase de Elaboración de Informe Final</a:t>
            </a:r>
            <a:endParaRPr lang="es-ES_tradnl" sz="2000" dirty="0" smtClean="0"/>
          </a:p>
          <a:p>
            <a:pPr marL="68580" indent="0">
              <a:buNone/>
            </a:pPr>
            <a:endParaRPr lang="es-ES_tradnl" sz="1200" dirty="0"/>
          </a:p>
          <a:p>
            <a:pPr marL="68580" indent="0">
              <a:buNone/>
            </a:pPr>
            <a:endParaRPr lang="es-ES_tradnl" sz="1200" dirty="0"/>
          </a:p>
          <a:p>
            <a:pPr marL="68580" indent="0">
              <a:buNone/>
            </a:pPr>
            <a:endParaRPr lang="es-ES_tradnl" sz="1200" b="1" dirty="0"/>
          </a:p>
          <a:p>
            <a:pPr marL="68580" indent="0">
              <a:lnSpc>
                <a:spcPct val="160000"/>
              </a:lnSpc>
              <a:buNone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105400" y="50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METODOLOGIA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3023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uriplaya (39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33" y="1174670"/>
            <a:ext cx="3510591" cy="26329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943860"/>
            <a:ext cx="7024744" cy="755088"/>
          </a:xfrm>
        </p:spPr>
        <p:txBody>
          <a:bodyPr>
            <a:noAutofit/>
          </a:bodyPr>
          <a:lstStyle/>
          <a:p>
            <a:r>
              <a:rPr lang="es-ES" sz="2800" dirty="0" smtClean="0"/>
              <a:t>Fase de Campo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33916" b="33916"/>
          <a:stretch>
            <a:fillRect/>
          </a:stretch>
        </p:blipFill>
        <p:spPr>
          <a:xfrm>
            <a:off x="1043492" y="3807613"/>
            <a:ext cx="2911039" cy="2318896"/>
          </a:xfrm>
        </p:spPr>
      </p:pic>
      <p:sp>
        <p:nvSpPr>
          <p:cNvPr id="6" name="CuadroTexto 5"/>
          <p:cNvSpPr txBox="1"/>
          <p:nvPr/>
        </p:nvSpPr>
        <p:spPr>
          <a:xfrm>
            <a:off x="5105400" y="50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METODOLOGIA</a:t>
            </a:r>
            <a:endParaRPr lang="es-ES" dirty="0"/>
          </a:p>
        </p:txBody>
      </p:sp>
      <p:sp>
        <p:nvSpPr>
          <p:cNvPr id="7" name="Estrella de 5 puntas 6">
            <a:hlinkClick r:id="rId4" action="ppaction://hlinksldjump"/>
          </p:cNvPr>
          <p:cNvSpPr/>
          <p:nvPr/>
        </p:nvSpPr>
        <p:spPr>
          <a:xfrm>
            <a:off x="8247863" y="6126509"/>
            <a:ext cx="718616" cy="55056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1" name="Imagen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00" y="4043058"/>
            <a:ext cx="2614454" cy="20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curiplaya (140)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5" t="8737" r="37188"/>
          <a:stretch/>
        </p:blipFill>
        <p:spPr>
          <a:xfrm>
            <a:off x="4294346" y="1197260"/>
            <a:ext cx="2051676" cy="2610353"/>
          </a:xfrm>
          <a:prstGeom prst="rect">
            <a:avLst/>
          </a:prstGeom>
        </p:spPr>
      </p:pic>
      <p:pic>
        <p:nvPicPr>
          <p:cNvPr id="9" name="Imagen 8" descr="curiplaya (74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3" y="1302645"/>
            <a:ext cx="2985776" cy="2239332"/>
          </a:xfrm>
          <a:prstGeom prst="rect">
            <a:avLst/>
          </a:prstGeom>
        </p:spPr>
      </p:pic>
      <p:pic>
        <p:nvPicPr>
          <p:cNvPr id="11" name="Imagen 10" descr="curiplaya (158)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69" y="4043058"/>
            <a:ext cx="2316753" cy="20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007A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2" y="943860"/>
            <a:ext cx="7024744" cy="755088"/>
          </a:xfrm>
        </p:spPr>
        <p:txBody>
          <a:bodyPr>
            <a:noAutofit/>
          </a:bodyPr>
          <a:lstStyle/>
          <a:p>
            <a:r>
              <a:rPr lang="es-ES" sz="2800" dirty="0" smtClean="0"/>
              <a:t>Informe Final</a:t>
            </a:r>
            <a:r>
              <a:rPr lang="es-ES" sz="2800" dirty="0"/>
              <a:t/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1043492" y="1764560"/>
            <a:ext cx="7024744" cy="4112372"/>
          </a:xfrm>
        </p:spPr>
        <p:txBody>
          <a:bodyPr>
            <a:normAutofit/>
          </a:bodyPr>
          <a:lstStyle/>
          <a:p>
            <a:r>
              <a:rPr lang="es-ES" dirty="0" smtClean="0"/>
              <a:t>Acuerdo Ministerial 011 - </a:t>
            </a:r>
            <a:r>
              <a:rPr lang="es-ES" dirty="0" err="1" smtClean="0"/>
              <a:t>TDR´s</a:t>
            </a:r>
            <a:r>
              <a:rPr lang="es-ES" dirty="0" smtClean="0"/>
              <a:t> para la elaboración de Auditorias Ambientales de proyectos Mineros.</a:t>
            </a:r>
          </a:p>
          <a:p>
            <a:endParaRPr lang="es-ES" dirty="0" smtClean="0"/>
          </a:p>
          <a:p>
            <a:r>
              <a:rPr lang="es-ES" dirty="0" smtClean="0"/>
              <a:t>Metodología de Evaluación de Cumplimiento (definido Art. 46 del RAAM)  </a:t>
            </a:r>
          </a:p>
          <a:p>
            <a:pPr marL="68580" indent="0">
              <a:buNone/>
            </a:pPr>
            <a:r>
              <a:rPr lang="es-ES" dirty="0"/>
              <a:t>	</a:t>
            </a:r>
            <a:r>
              <a:rPr lang="es-ES" dirty="0" smtClean="0"/>
              <a:t>- Conformidad</a:t>
            </a:r>
          </a:p>
          <a:p>
            <a:pPr marL="68580" indent="0">
              <a:buNone/>
            </a:pPr>
            <a:r>
              <a:rPr lang="es-ES" dirty="0"/>
              <a:t>	</a:t>
            </a:r>
            <a:r>
              <a:rPr lang="es-ES" dirty="0" smtClean="0"/>
              <a:t>- No Conformidad (+), (-)</a:t>
            </a:r>
          </a:p>
          <a:p>
            <a:pPr marL="68580" indent="0">
              <a:buNone/>
            </a:pPr>
            <a:r>
              <a:rPr lang="es-ES" dirty="0"/>
              <a:t>	</a:t>
            </a:r>
            <a:r>
              <a:rPr lang="es-ES" dirty="0" smtClean="0"/>
              <a:t>- Observaciones *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05400" y="50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MAA: METODOLOGIA</a:t>
            </a:r>
            <a:endParaRPr lang="es-ES" dirty="0"/>
          </a:p>
        </p:txBody>
      </p:sp>
      <p:sp>
        <p:nvSpPr>
          <p:cNvPr id="7" name="Estrella de 5 puntas 6">
            <a:hlinkClick r:id="rId2" action="ppaction://hlinksldjump"/>
          </p:cNvPr>
          <p:cNvSpPr/>
          <p:nvPr/>
        </p:nvSpPr>
        <p:spPr>
          <a:xfrm>
            <a:off x="8247863" y="6126509"/>
            <a:ext cx="718616" cy="550568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onalizar 6">
      <a:dk1>
        <a:srgbClr val="000000"/>
      </a:dk1>
      <a:lt1>
        <a:sysClr val="window" lastClr="FFFFFF"/>
      </a:lt1>
      <a:dk2>
        <a:srgbClr val="3E3D2D"/>
      </a:dk2>
      <a:lt2>
        <a:srgbClr val="0D221A"/>
      </a:lt2>
      <a:accent1>
        <a:srgbClr val="0E2722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sonalizar 6">
    <a:dk1>
      <a:srgbClr val="000000"/>
    </a:dk1>
    <a:lt1>
      <a:sysClr val="window" lastClr="FFFFFF"/>
    </a:lt1>
    <a:dk2>
      <a:srgbClr val="3E3D2D"/>
    </a:dk2>
    <a:lt2>
      <a:srgbClr val="0D221A"/>
    </a:lt2>
    <a:accent1>
      <a:srgbClr val="0E2722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2112</TotalTime>
  <Words>935</Words>
  <Application>Microsoft Macintosh PowerPoint</Application>
  <PresentationFormat>Presentación en pantalla (4:3)</PresentationFormat>
  <Paragraphs>216</Paragraphs>
  <Slides>23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Austin</vt:lpstr>
      <vt:lpstr>\\localhost\Users\GXMN\Documents\tesis Gaby\Macintosh HD:Users:GXMN:Desktop:AUDITORIA_AMBIENTAL_CURIPLAYA_GCH-F.docx!OLE_LINK2</vt:lpstr>
      <vt:lpstr>      AUDITORÍA AMBIENTAL DE LAS CONCESIONES MINERAS  CURIPLAYA Y CURIPLAYA 1 PARA LICENCIAMIENTO AMBIENTAL</vt:lpstr>
      <vt:lpstr>Contenido</vt:lpstr>
      <vt:lpstr>Objetivos</vt:lpstr>
      <vt:lpstr>Generalidades en un proyecto minero</vt:lpstr>
      <vt:lpstr>PRIMERA DISPOSICION TRASITORIA</vt:lpstr>
      <vt:lpstr>Alcance de la Auditoria</vt:lpstr>
      <vt:lpstr>Metodología</vt:lpstr>
      <vt:lpstr>Fase de Campo </vt:lpstr>
      <vt:lpstr>Informe Final </vt:lpstr>
      <vt:lpstr>Descripción del Proyecto</vt:lpstr>
      <vt:lpstr>Actividades de Exploración Minera</vt:lpstr>
      <vt:lpstr>Facilidades de Soporte - Campamento</vt:lpstr>
      <vt:lpstr>Nuevas actividades propuestas</vt:lpstr>
      <vt:lpstr>Descripción del Medio</vt:lpstr>
      <vt:lpstr>Presentación de PowerPoint</vt:lpstr>
      <vt:lpstr>Normativa Aplicable al Proyecto</vt:lpstr>
      <vt:lpstr>Evaluación de Cumplimiento Ambiental </vt:lpstr>
      <vt:lpstr>CONCLUSIONES  </vt:lpstr>
      <vt:lpstr>CONCLUSIONES  </vt:lpstr>
      <vt:lpstr>RECOMENDACIONES</vt:lpstr>
      <vt:lpstr>RECOMENDACIONES</vt:lpstr>
      <vt:lpstr>RECOMENDACIONES</vt:lpstr>
      <vt:lpstr>GRACIAS POR SU ATENCION 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AUDITORÍA AMBIENTAL DE LAS CONCESIONES MINERAS  CURIPLAYA Y CURIPLAYA 1 PARA LICENCIAMIENTO AMBIENTAL</dc:title>
  <dc:creator>Xavier Buenaño</dc:creator>
  <cp:lastModifiedBy>Xavier Buenaño</cp:lastModifiedBy>
  <cp:revision>40</cp:revision>
  <dcterms:created xsi:type="dcterms:W3CDTF">2012-12-10T21:00:26Z</dcterms:created>
  <dcterms:modified xsi:type="dcterms:W3CDTF">2013-01-19T02:00:26Z</dcterms:modified>
</cp:coreProperties>
</file>