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0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1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2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3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4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49"/>
  </p:notesMasterIdLst>
  <p:sldIdLst>
    <p:sldId id="256" r:id="rId2"/>
    <p:sldId id="280" r:id="rId3"/>
    <p:sldId id="281" r:id="rId4"/>
    <p:sldId id="289" r:id="rId5"/>
    <p:sldId id="257" r:id="rId6"/>
    <p:sldId id="258" r:id="rId7"/>
    <p:sldId id="265" r:id="rId8"/>
    <p:sldId id="266" r:id="rId9"/>
    <p:sldId id="267" r:id="rId10"/>
    <p:sldId id="260" r:id="rId11"/>
    <p:sldId id="263" r:id="rId12"/>
    <p:sldId id="285" r:id="rId13"/>
    <p:sldId id="290" r:id="rId14"/>
    <p:sldId id="259" r:id="rId15"/>
    <p:sldId id="286" r:id="rId16"/>
    <p:sldId id="291" r:id="rId17"/>
    <p:sldId id="292" r:id="rId18"/>
    <p:sldId id="287" r:id="rId19"/>
    <p:sldId id="293" r:id="rId20"/>
    <p:sldId id="269" r:id="rId21"/>
    <p:sldId id="294" r:id="rId22"/>
    <p:sldId id="295" r:id="rId23"/>
    <p:sldId id="312" r:id="rId24"/>
    <p:sldId id="310" r:id="rId25"/>
    <p:sldId id="298" r:id="rId26"/>
    <p:sldId id="270" r:id="rId27"/>
    <p:sldId id="288" r:id="rId28"/>
    <p:sldId id="276" r:id="rId29"/>
    <p:sldId id="311" r:id="rId30"/>
    <p:sldId id="296" r:id="rId31"/>
    <p:sldId id="313" r:id="rId32"/>
    <p:sldId id="279" r:id="rId33"/>
    <p:sldId id="283" r:id="rId34"/>
    <p:sldId id="297" r:id="rId35"/>
    <p:sldId id="275" r:id="rId36"/>
    <p:sldId id="284" r:id="rId37"/>
    <p:sldId id="300" r:id="rId38"/>
    <p:sldId id="301" r:id="rId39"/>
    <p:sldId id="302" r:id="rId40"/>
    <p:sldId id="306" r:id="rId41"/>
    <p:sldId id="307" r:id="rId42"/>
    <p:sldId id="308" r:id="rId43"/>
    <p:sldId id="309" r:id="rId44"/>
    <p:sldId id="277" r:id="rId45"/>
    <p:sldId id="304" r:id="rId46"/>
    <p:sldId id="305" r:id="rId47"/>
    <p:sldId id="261" r:id="rId48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0" autoAdjust="0"/>
    <p:restoredTop sz="81350" autoAdjust="0"/>
  </p:normalViewPr>
  <p:slideViewPr>
    <p:cSldViewPr>
      <p:cViewPr>
        <p:scale>
          <a:sx n="60" d="100"/>
          <a:sy n="60" d="100"/>
        </p:scale>
        <p:origin x="-1638" y="-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95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Libro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Porcentaje de participación</a:t>
            </a:r>
            <a:r>
              <a:rPr lang="en-US" baseline="0"/>
              <a:t> de ecuatorianos por tipo de empresa</a:t>
            </a:r>
            <a:endParaRPr lang="en-US"/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Porcentaje</c:v>
                </c:pt>
              </c:strCache>
            </c:strRef>
          </c:tx>
          <c:dLbls>
            <c:txPr>
              <a:bodyPr/>
              <a:lstStyle/>
              <a:p>
                <a:pPr>
                  <a:defRPr sz="2800"/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Hoja1!$A$2:$A$4</c:f>
              <c:strCache>
                <c:ptCount val="3"/>
                <c:pt idx="0">
                  <c:v>Microempresas</c:v>
                </c:pt>
                <c:pt idx="1">
                  <c:v>PYMEs</c:v>
                </c:pt>
                <c:pt idx="2">
                  <c:v>Grandes empresas</c:v>
                </c:pt>
              </c:strCache>
            </c:strRef>
          </c:cat>
          <c:val>
            <c:numRef>
              <c:f>Hoja1!$B$2:$B$4</c:f>
              <c:numCache>
                <c:formatCode>0%</c:formatCode>
                <c:ptCount val="3"/>
                <c:pt idx="0">
                  <c:v>0.44</c:v>
                </c:pt>
                <c:pt idx="1">
                  <c:v>0.24</c:v>
                </c:pt>
                <c:pt idx="2">
                  <c:v>0.32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>
            <a:defRPr sz="1800"/>
          </a:pPr>
          <a:endParaRPr lang="es-EC"/>
        </a:p>
      </c:txPr>
    </c:legend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F44505-3742-40D0-862D-2F342930982B}" type="doc">
      <dgm:prSet loTypeId="urn:microsoft.com/office/officeart/2005/8/layout/gear1" loCatId="process" qsTypeId="urn:microsoft.com/office/officeart/2005/8/quickstyle/3d1" qsCatId="3D" csTypeId="urn:microsoft.com/office/officeart/2005/8/colors/colorful5" csCatId="colorful" phldr="1"/>
      <dgm:spPr/>
    </dgm:pt>
    <dgm:pt modelId="{6D0BA051-4E02-4FDD-912D-E95D9BDF8390}">
      <dgm:prSet phldrT="[Texto]"/>
      <dgm:spPr/>
      <dgm:t>
        <a:bodyPr/>
        <a:lstStyle/>
        <a:p>
          <a:r>
            <a:rPr lang="es-MX" dirty="0" smtClean="0"/>
            <a:t>¿Cómo?</a:t>
          </a:r>
          <a:endParaRPr lang="es-MX" dirty="0"/>
        </a:p>
      </dgm:t>
    </dgm:pt>
    <dgm:pt modelId="{DC1F5E24-0E0E-40A0-BB63-AF08516C11C3}" type="parTrans" cxnId="{0E53CAA2-89D5-4100-99BD-D0F8CB4A06EF}">
      <dgm:prSet/>
      <dgm:spPr/>
      <dgm:t>
        <a:bodyPr/>
        <a:lstStyle/>
        <a:p>
          <a:endParaRPr lang="es-MX"/>
        </a:p>
      </dgm:t>
    </dgm:pt>
    <dgm:pt modelId="{D4DBC082-050C-4A54-9D5D-50FB1189DF1B}" type="sibTrans" cxnId="{0E53CAA2-89D5-4100-99BD-D0F8CB4A06EF}">
      <dgm:prSet/>
      <dgm:spPr/>
      <dgm:t>
        <a:bodyPr/>
        <a:lstStyle/>
        <a:p>
          <a:endParaRPr lang="es-MX"/>
        </a:p>
      </dgm:t>
    </dgm:pt>
    <dgm:pt modelId="{EF8A6F33-9F80-4811-BE4B-773C6E744660}">
      <dgm:prSet phldrT="[Texto]"/>
      <dgm:spPr/>
      <dgm:t>
        <a:bodyPr/>
        <a:lstStyle/>
        <a:p>
          <a:r>
            <a:rPr lang="es-MX" dirty="0" smtClean="0"/>
            <a:t>¿Qué?</a:t>
          </a:r>
          <a:endParaRPr lang="es-MX" dirty="0"/>
        </a:p>
      </dgm:t>
    </dgm:pt>
    <dgm:pt modelId="{758F52DA-4293-4622-9BF5-FF7E5A88D8BC}" type="parTrans" cxnId="{876F9323-1661-4644-A65F-AE6FF352F7EC}">
      <dgm:prSet/>
      <dgm:spPr/>
      <dgm:t>
        <a:bodyPr/>
        <a:lstStyle/>
        <a:p>
          <a:endParaRPr lang="es-MX"/>
        </a:p>
      </dgm:t>
    </dgm:pt>
    <dgm:pt modelId="{220A2674-995A-4A33-AF92-A89E60506A60}" type="sibTrans" cxnId="{876F9323-1661-4644-A65F-AE6FF352F7EC}">
      <dgm:prSet/>
      <dgm:spPr/>
      <dgm:t>
        <a:bodyPr/>
        <a:lstStyle/>
        <a:p>
          <a:endParaRPr lang="es-MX"/>
        </a:p>
      </dgm:t>
    </dgm:pt>
    <dgm:pt modelId="{9DEDA86F-8BDF-48B1-BAC3-0DDC3A9578D6}">
      <dgm:prSet phldrT="[Texto]"/>
      <dgm:spPr/>
      <dgm:t>
        <a:bodyPr/>
        <a:lstStyle/>
        <a:p>
          <a:r>
            <a:rPr lang="es-MX" dirty="0" smtClean="0"/>
            <a:t>¿Quién?</a:t>
          </a:r>
          <a:endParaRPr lang="es-MX" dirty="0"/>
        </a:p>
      </dgm:t>
    </dgm:pt>
    <dgm:pt modelId="{29546927-2977-4359-A2E1-A4147D0C0624}" type="parTrans" cxnId="{7571FF0F-EF4A-46E5-9A23-CE1511057C60}">
      <dgm:prSet/>
      <dgm:spPr/>
      <dgm:t>
        <a:bodyPr/>
        <a:lstStyle/>
        <a:p>
          <a:endParaRPr lang="es-MX"/>
        </a:p>
      </dgm:t>
    </dgm:pt>
    <dgm:pt modelId="{9ED1B6DE-C782-44A9-B43F-F03B09CB9D09}" type="sibTrans" cxnId="{7571FF0F-EF4A-46E5-9A23-CE1511057C60}">
      <dgm:prSet/>
      <dgm:spPr/>
      <dgm:t>
        <a:bodyPr/>
        <a:lstStyle/>
        <a:p>
          <a:endParaRPr lang="es-MX"/>
        </a:p>
      </dgm:t>
    </dgm:pt>
    <dgm:pt modelId="{31730754-E551-43AE-BA2D-09C975AEB1DD}" type="pres">
      <dgm:prSet presAssocID="{81F44505-3742-40D0-862D-2F342930982B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24B5798A-0CD2-4999-8AC3-00BC00A073A8}" type="pres">
      <dgm:prSet presAssocID="{6D0BA051-4E02-4FDD-912D-E95D9BDF8390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BCFEC19-7077-48BC-AADD-7BAC616382E4}" type="pres">
      <dgm:prSet presAssocID="{6D0BA051-4E02-4FDD-912D-E95D9BDF8390}" presName="gear1srcNode" presStyleLbl="node1" presStyleIdx="0" presStyleCnt="3"/>
      <dgm:spPr/>
      <dgm:t>
        <a:bodyPr/>
        <a:lstStyle/>
        <a:p>
          <a:endParaRPr lang="es-MX"/>
        </a:p>
      </dgm:t>
    </dgm:pt>
    <dgm:pt modelId="{1EA7987E-25B9-412B-A591-74EF26720579}" type="pres">
      <dgm:prSet presAssocID="{6D0BA051-4E02-4FDD-912D-E95D9BDF8390}" presName="gear1dstNode" presStyleLbl="node1" presStyleIdx="0" presStyleCnt="3"/>
      <dgm:spPr/>
      <dgm:t>
        <a:bodyPr/>
        <a:lstStyle/>
        <a:p>
          <a:endParaRPr lang="es-MX"/>
        </a:p>
      </dgm:t>
    </dgm:pt>
    <dgm:pt modelId="{7C6C0324-EA5C-4209-822A-B4C71C805A76}" type="pres">
      <dgm:prSet presAssocID="{EF8A6F33-9F80-4811-BE4B-773C6E744660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E1E4992-0063-4856-86AA-976435008BC2}" type="pres">
      <dgm:prSet presAssocID="{EF8A6F33-9F80-4811-BE4B-773C6E744660}" presName="gear2srcNode" presStyleLbl="node1" presStyleIdx="1" presStyleCnt="3"/>
      <dgm:spPr/>
      <dgm:t>
        <a:bodyPr/>
        <a:lstStyle/>
        <a:p>
          <a:endParaRPr lang="es-MX"/>
        </a:p>
      </dgm:t>
    </dgm:pt>
    <dgm:pt modelId="{264D1D97-660B-4E44-90CA-74C17988FF63}" type="pres">
      <dgm:prSet presAssocID="{EF8A6F33-9F80-4811-BE4B-773C6E744660}" presName="gear2dstNode" presStyleLbl="node1" presStyleIdx="1" presStyleCnt="3"/>
      <dgm:spPr/>
      <dgm:t>
        <a:bodyPr/>
        <a:lstStyle/>
        <a:p>
          <a:endParaRPr lang="es-MX"/>
        </a:p>
      </dgm:t>
    </dgm:pt>
    <dgm:pt modelId="{07B5EBA8-8F90-4F93-AEF1-E6AF643FB104}" type="pres">
      <dgm:prSet presAssocID="{9DEDA86F-8BDF-48B1-BAC3-0DDC3A9578D6}" presName="gear3" presStyleLbl="node1" presStyleIdx="2" presStyleCnt="3"/>
      <dgm:spPr/>
      <dgm:t>
        <a:bodyPr/>
        <a:lstStyle/>
        <a:p>
          <a:endParaRPr lang="es-MX"/>
        </a:p>
      </dgm:t>
    </dgm:pt>
    <dgm:pt modelId="{14A8398F-FD14-4716-ACC5-03E3D7E5A860}" type="pres">
      <dgm:prSet presAssocID="{9DEDA86F-8BDF-48B1-BAC3-0DDC3A9578D6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1E67BAB-83A1-4EDD-8289-8C5B53431100}" type="pres">
      <dgm:prSet presAssocID="{9DEDA86F-8BDF-48B1-BAC3-0DDC3A9578D6}" presName="gear3srcNode" presStyleLbl="node1" presStyleIdx="2" presStyleCnt="3"/>
      <dgm:spPr/>
      <dgm:t>
        <a:bodyPr/>
        <a:lstStyle/>
        <a:p>
          <a:endParaRPr lang="es-MX"/>
        </a:p>
      </dgm:t>
    </dgm:pt>
    <dgm:pt modelId="{D52622EF-A45C-41E3-99EC-4002B386A32A}" type="pres">
      <dgm:prSet presAssocID="{9DEDA86F-8BDF-48B1-BAC3-0DDC3A9578D6}" presName="gear3dstNode" presStyleLbl="node1" presStyleIdx="2" presStyleCnt="3"/>
      <dgm:spPr/>
      <dgm:t>
        <a:bodyPr/>
        <a:lstStyle/>
        <a:p>
          <a:endParaRPr lang="es-MX"/>
        </a:p>
      </dgm:t>
    </dgm:pt>
    <dgm:pt modelId="{866F62F1-022F-4D44-8F4D-F68E086E419B}" type="pres">
      <dgm:prSet presAssocID="{D4DBC082-050C-4A54-9D5D-50FB1189DF1B}" presName="connector1" presStyleLbl="sibTrans2D1" presStyleIdx="0" presStyleCnt="3"/>
      <dgm:spPr/>
      <dgm:t>
        <a:bodyPr/>
        <a:lstStyle/>
        <a:p>
          <a:endParaRPr lang="es-MX"/>
        </a:p>
      </dgm:t>
    </dgm:pt>
    <dgm:pt modelId="{6D18B5C8-5A24-4317-8CC6-DBEA6ECF5A9B}" type="pres">
      <dgm:prSet presAssocID="{220A2674-995A-4A33-AF92-A89E60506A60}" presName="connector2" presStyleLbl="sibTrans2D1" presStyleIdx="1" presStyleCnt="3"/>
      <dgm:spPr/>
      <dgm:t>
        <a:bodyPr/>
        <a:lstStyle/>
        <a:p>
          <a:endParaRPr lang="es-MX"/>
        </a:p>
      </dgm:t>
    </dgm:pt>
    <dgm:pt modelId="{5658E419-D286-48EA-976C-59212CBA3C93}" type="pres">
      <dgm:prSet presAssocID="{9ED1B6DE-C782-44A9-B43F-F03B09CB9D09}" presName="connector3" presStyleLbl="sibTrans2D1" presStyleIdx="2" presStyleCnt="3"/>
      <dgm:spPr/>
      <dgm:t>
        <a:bodyPr/>
        <a:lstStyle/>
        <a:p>
          <a:endParaRPr lang="es-MX"/>
        </a:p>
      </dgm:t>
    </dgm:pt>
  </dgm:ptLst>
  <dgm:cxnLst>
    <dgm:cxn modelId="{876F9323-1661-4644-A65F-AE6FF352F7EC}" srcId="{81F44505-3742-40D0-862D-2F342930982B}" destId="{EF8A6F33-9F80-4811-BE4B-773C6E744660}" srcOrd="1" destOrd="0" parTransId="{758F52DA-4293-4622-9BF5-FF7E5A88D8BC}" sibTransId="{220A2674-995A-4A33-AF92-A89E60506A60}"/>
    <dgm:cxn modelId="{B6E4D6A4-E58F-47A7-874E-3628059ED40A}" type="presOf" srcId="{6D0BA051-4E02-4FDD-912D-E95D9BDF8390}" destId="{6BCFEC19-7077-48BC-AADD-7BAC616382E4}" srcOrd="1" destOrd="0" presId="urn:microsoft.com/office/officeart/2005/8/layout/gear1"/>
    <dgm:cxn modelId="{7571FF0F-EF4A-46E5-9A23-CE1511057C60}" srcId="{81F44505-3742-40D0-862D-2F342930982B}" destId="{9DEDA86F-8BDF-48B1-BAC3-0DDC3A9578D6}" srcOrd="2" destOrd="0" parTransId="{29546927-2977-4359-A2E1-A4147D0C0624}" sibTransId="{9ED1B6DE-C782-44A9-B43F-F03B09CB9D09}"/>
    <dgm:cxn modelId="{149B5212-A170-4FCE-B0F6-894C7C9DE374}" type="presOf" srcId="{9DEDA86F-8BDF-48B1-BAC3-0DDC3A9578D6}" destId="{D52622EF-A45C-41E3-99EC-4002B386A32A}" srcOrd="3" destOrd="0" presId="urn:microsoft.com/office/officeart/2005/8/layout/gear1"/>
    <dgm:cxn modelId="{1486FEBE-D75D-44C2-9ACE-A326509DC4FD}" type="presOf" srcId="{9ED1B6DE-C782-44A9-B43F-F03B09CB9D09}" destId="{5658E419-D286-48EA-976C-59212CBA3C93}" srcOrd="0" destOrd="0" presId="urn:microsoft.com/office/officeart/2005/8/layout/gear1"/>
    <dgm:cxn modelId="{89D96948-7C8A-405E-A7AF-09A2E1776DFB}" type="presOf" srcId="{9DEDA86F-8BDF-48B1-BAC3-0DDC3A9578D6}" destId="{71E67BAB-83A1-4EDD-8289-8C5B53431100}" srcOrd="2" destOrd="0" presId="urn:microsoft.com/office/officeart/2005/8/layout/gear1"/>
    <dgm:cxn modelId="{0E53CAA2-89D5-4100-99BD-D0F8CB4A06EF}" srcId="{81F44505-3742-40D0-862D-2F342930982B}" destId="{6D0BA051-4E02-4FDD-912D-E95D9BDF8390}" srcOrd="0" destOrd="0" parTransId="{DC1F5E24-0E0E-40A0-BB63-AF08516C11C3}" sibTransId="{D4DBC082-050C-4A54-9D5D-50FB1189DF1B}"/>
    <dgm:cxn modelId="{8975E3CA-234C-4FE2-BBE9-8CF053DC3989}" type="presOf" srcId="{EF8A6F33-9F80-4811-BE4B-773C6E744660}" destId="{7C6C0324-EA5C-4209-822A-B4C71C805A76}" srcOrd="0" destOrd="0" presId="urn:microsoft.com/office/officeart/2005/8/layout/gear1"/>
    <dgm:cxn modelId="{CB308659-459B-494C-BF96-8705DB3D9587}" type="presOf" srcId="{9DEDA86F-8BDF-48B1-BAC3-0DDC3A9578D6}" destId="{14A8398F-FD14-4716-ACC5-03E3D7E5A860}" srcOrd="1" destOrd="0" presId="urn:microsoft.com/office/officeart/2005/8/layout/gear1"/>
    <dgm:cxn modelId="{C6EB9A74-24B4-4B06-8423-E07E9A535359}" type="presOf" srcId="{220A2674-995A-4A33-AF92-A89E60506A60}" destId="{6D18B5C8-5A24-4317-8CC6-DBEA6ECF5A9B}" srcOrd="0" destOrd="0" presId="urn:microsoft.com/office/officeart/2005/8/layout/gear1"/>
    <dgm:cxn modelId="{931475ED-4596-4A73-A757-FFAA7F16D553}" type="presOf" srcId="{6D0BA051-4E02-4FDD-912D-E95D9BDF8390}" destId="{24B5798A-0CD2-4999-8AC3-00BC00A073A8}" srcOrd="0" destOrd="0" presId="urn:microsoft.com/office/officeart/2005/8/layout/gear1"/>
    <dgm:cxn modelId="{6213B08D-A7AE-4F86-9688-A9CA7D47CAB2}" type="presOf" srcId="{81F44505-3742-40D0-862D-2F342930982B}" destId="{31730754-E551-43AE-BA2D-09C975AEB1DD}" srcOrd="0" destOrd="0" presId="urn:microsoft.com/office/officeart/2005/8/layout/gear1"/>
    <dgm:cxn modelId="{70D371B3-FF18-4544-838A-5DF21075E637}" type="presOf" srcId="{D4DBC082-050C-4A54-9D5D-50FB1189DF1B}" destId="{866F62F1-022F-4D44-8F4D-F68E086E419B}" srcOrd="0" destOrd="0" presId="urn:microsoft.com/office/officeart/2005/8/layout/gear1"/>
    <dgm:cxn modelId="{4745F325-2E39-4648-B338-01C7457761B2}" type="presOf" srcId="{9DEDA86F-8BDF-48B1-BAC3-0DDC3A9578D6}" destId="{07B5EBA8-8F90-4F93-AEF1-E6AF643FB104}" srcOrd="0" destOrd="0" presId="urn:microsoft.com/office/officeart/2005/8/layout/gear1"/>
    <dgm:cxn modelId="{C7ECCCBE-DCA8-4927-BFD5-37F60C30B3E6}" type="presOf" srcId="{6D0BA051-4E02-4FDD-912D-E95D9BDF8390}" destId="{1EA7987E-25B9-412B-A591-74EF26720579}" srcOrd="2" destOrd="0" presId="urn:microsoft.com/office/officeart/2005/8/layout/gear1"/>
    <dgm:cxn modelId="{3A924FA1-3366-4AA0-87A4-F70CDB0D7B36}" type="presOf" srcId="{EF8A6F33-9F80-4811-BE4B-773C6E744660}" destId="{264D1D97-660B-4E44-90CA-74C17988FF63}" srcOrd="2" destOrd="0" presId="urn:microsoft.com/office/officeart/2005/8/layout/gear1"/>
    <dgm:cxn modelId="{98FFE459-6FD7-4AD3-AA65-4DAA15149153}" type="presOf" srcId="{EF8A6F33-9F80-4811-BE4B-773C6E744660}" destId="{FE1E4992-0063-4856-86AA-976435008BC2}" srcOrd="1" destOrd="0" presId="urn:microsoft.com/office/officeart/2005/8/layout/gear1"/>
    <dgm:cxn modelId="{3316FE45-61AD-4C8A-8947-0FD8EFDA68F9}" type="presParOf" srcId="{31730754-E551-43AE-BA2D-09C975AEB1DD}" destId="{24B5798A-0CD2-4999-8AC3-00BC00A073A8}" srcOrd="0" destOrd="0" presId="urn:microsoft.com/office/officeart/2005/8/layout/gear1"/>
    <dgm:cxn modelId="{6C0B4EC3-85CF-455D-93CE-459B451A732C}" type="presParOf" srcId="{31730754-E551-43AE-BA2D-09C975AEB1DD}" destId="{6BCFEC19-7077-48BC-AADD-7BAC616382E4}" srcOrd="1" destOrd="0" presId="urn:microsoft.com/office/officeart/2005/8/layout/gear1"/>
    <dgm:cxn modelId="{0D7AF669-9E96-4330-937C-0993153F29EB}" type="presParOf" srcId="{31730754-E551-43AE-BA2D-09C975AEB1DD}" destId="{1EA7987E-25B9-412B-A591-74EF26720579}" srcOrd="2" destOrd="0" presId="urn:microsoft.com/office/officeart/2005/8/layout/gear1"/>
    <dgm:cxn modelId="{70ABDCE0-DB2A-4158-ACBB-628B25446990}" type="presParOf" srcId="{31730754-E551-43AE-BA2D-09C975AEB1DD}" destId="{7C6C0324-EA5C-4209-822A-B4C71C805A76}" srcOrd="3" destOrd="0" presId="urn:microsoft.com/office/officeart/2005/8/layout/gear1"/>
    <dgm:cxn modelId="{7799B91E-B160-4944-82DF-C7FA922D2DD8}" type="presParOf" srcId="{31730754-E551-43AE-BA2D-09C975AEB1DD}" destId="{FE1E4992-0063-4856-86AA-976435008BC2}" srcOrd="4" destOrd="0" presId="urn:microsoft.com/office/officeart/2005/8/layout/gear1"/>
    <dgm:cxn modelId="{6F9580A3-C666-4952-8C4D-4FBD670360FD}" type="presParOf" srcId="{31730754-E551-43AE-BA2D-09C975AEB1DD}" destId="{264D1D97-660B-4E44-90CA-74C17988FF63}" srcOrd="5" destOrd="0" presId="urn:microsoft.com/office/officeart/2005/8/layout/gear1"/>
    <dgm:cxn modelId="{07B77368-C753-4188-B25F-CFBFE5AC32BA}" type="presParOf" srcId="{31730754-E551-43AE-BA2D-09C975AEB1DD}" destId="{07B5EBA8-8F90-4F93-AEF1-E6AF643FB104}" srcOrd="6" destOrd="0" presId="urn:microsoft.com/office/officeart/2005/8/layout/gear1"/>
    <dgm:cxn modelId="{CE170D5C-B331-475A-8949-FC81D22CA14B}" type="presParOf" srcId="{31730754-E551-43AE-BA2D-09C975AEB1DD}" destId="{14A8398F-FD14-4716-ACC5-03E3D7E5A860}" srcOrd="7" destOrd="0" presId="urn:microsoft.com/office/officeart/2005/8/layout/gear1"/>
    <dgm:cxn modelId="{D6F44D1D-E1C3-4F29-A8D1-F89EDAF68D2C}" type="presParOf" srcId="{31730754-E551-43AE-BA2D-09C975AEB1DD}" destId="{71E67BAB-83A1-4EDD-8289-8C5B53431100}" srcOrd="8" destOrd="0" presId="urn:microsoft.com/office/officeart/2005/8/layout/gear1"/>
    <dgm:cxn modelId="{524D7D0A-D120-4A7D-BDC4-B570F9FDC91B}" type="presParOf" srcId="{31730754-E551-43AE-BA2D-09C975AEB1DD}" destId="{D52622EF-A45C-41E3-99EC-4002B386A32A}" srcOrd="9" destOrd="0" presId="urn:microsoft.com/office/officeart/2005/8/layout/gear1"/>
    <dgm:cxn modelId="{9B20DE99-01B7-4DA8-AD96-A58CC00DCF86}" type="presParOf" srcId="{31730754-E551-43AE-BA2D-09C975AEB1DD}" destId="{866F62F1-022F-4D44-8F4D-F68E086E419B}" srcOrd="10" destOrd="0" presId="urn:microsoft.com/office/officeart/2005/8/layout/gear1"/>
    <dgm:cxn modelId="{3B9F3C38-423B-471A-AB31-36A2DCB92C94}" type="presParOf" srcId="{31730754-E551-43AE-BA2D-09C975AEB1DD}" destId="{6D18B5C8-5A24-4317-8CC6-DBEA6ECF5A9B}" srcOrd="11" destOrd="0" presId="urn:microsoft.com/office/officeart/2005/8/layout/gear1"/>
    <dgm:cxn modelId="{3D5386F8-A379-4759-BE82-2F55D2BB3E43}" type="presParOf" srcId="{31730754-E551-43AE-BA2D-09C975AEB1DD}" destId="{5658E419-D286-48EA-976C-59212CBA3C93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002BF68-689A-41FC-A1E8-4178AD1A7BB5}" type="doc">
      <dgm:prSet loTypeId="urn:microsoft.com/office/officeart/2005/8/layout/list1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30A68DC0-4C44-43D3-90CF-4161E1722CBB}">
      <dgm:prSet phldrT="[Texto]"/>
      <dgm:spPr/>
      <dgm:t>
        <a:bodyPr/>
        <a:lstStyle/>
        <a:p>
          <a:r>
            <a:rPr lang="es-MX" dirty="0" smtClean="0"/>
            <a:t>1. Importancia en Pymes sobre mantener información respaldada y restaurada.</a:t>
          </a:r>
          <a:endParaRPr lang="es-MX" dirty="0"/>
        </a:p>
      </dgm:t>
    </dgm:pt>
    <dgm:pt modelId="{4B5E567C-3DD0-4DFB-91BC-6482A0D177F9}" type="parTrans" cxnId="{32C0F478-C878-4A0D-BA05-E64D9C86575C}">
      <dgm:prSet/>
      <dgm:spPr/>
      <dgm:t>
        <a:bodyPr/>
        <a:lstStyle/>
        <a:p>
          <a:endParaRPr lang="es-MX"/>
        </a:p>
      </dgm:t>
    </dgm:pt>
    <dgm:pt modelId="{173A1448-D174-4D5F-A294-2411AB69448F}" type="sibTrans" cxnId="{32C0F478-C878-4A0D-BA05-E64D9C86575C}">
      <dgm:prSet/>
      <dgm:spPr/>
      <dgm:t>
        <a:bodyPr/>
        <a:lstStyle/>
        <a:p>
          <a:endParaRPr lang="es-MX"/>
        </a:p>
      </dgm:t>
    </dgm:pt>
    <dgm:pt modelId="{78639772-EBB2-46F9-B1AD-71171A1EFDFF}">
      <dgm:prSet/>
      <dgm:spPr/>
      <dgm:t>
        <a:bodyPr/>
        <a:lstStyle/>
        <a:p>
          <a:r>
            <a:rPr lang="es-MX" dirty="0" smtClean="0"/>
            <a:t>2. Pocas Pymes mantienen respaldos en la nube.</a:t>
          </a:r>
        </a:p>
      </dgm:t>
    </dgm:pt>
    <dgm:pt modelId="{73E02B07-66C2-4B0C-996A-D73F5A11B4B6}" type="parTrans" cxnId="{2F83CC71-EA9D-4EE6-BECD-969B28962087}">
      <dgm:prSet/>
      <dgm:spPr/>
      <dgm:t>
        <a:bodyPr/>
        <a:lstStyle/>
        <a:p>
          <a:endParaRPr lang="es-MX"/>
        </a:p>
      </dgm:t>
    </dgm:pt>
    <dgm:pt modelId="{C2DF23B9-C49C-4D24-A07E-9482A31145ED}" type="sibTrans" cxnId="{2F83CC71-EA9D-4EE6-BECD-969B28962087}">
      <dgm:prSet/>
      <dgm:spPr/>
      <dgm:t>
        <a:bodyPr/>
        <a:lstStyle/>
        <a:p>
          <a:endParaRPr lang="es-MX"/>
        </a:p>
      </dgm:t>
    </dgm:pt>
    <dgm:pt modelId="{55FB18BA-CBA7-44D4-BDEC-FC79E6FD3B07}">
      <dgm:prSet/>
      <dgm:spPr/>
      <dgm:t>
        <a:bodyPr/>
        <a:lstStyle/>
        <a:p>
          <a:r>
            <a:rPr lang="es-MX" dirty="0" smtClean="0"/>
            <a:t>3. Aún se percibe la seguridad informática como gasto.</a:t>
          </a:r>
        </a:p>
      </dgm:t>
    </dgm:pt>
    <dgm:pt modelId="{98A7FE15-6EA2-4B28-88DA-12042DE44ECF}" type="parTrans" cxnId="{5D57EA94-6805-49D9-97D3-BE3E818959D8}">
      <dgm:prSet/>
      <dgm:spPr/>
      <dgm:t>
        <a:bodyPr/>
        <a:lstStyle/>
        <a:p>
          <a:endParaRPr lang="es-MX"/>
        </a:p>
      </dgm:t>
    </dgm:pt>
    <dgm:pt modelId="{4C94B2B2-8EE9-42A3-960D-C6BD3CA9BAC3}" type="sibTrans" cxnId="{5D57EA94-6805-49D9-97D3-BE3E818959D8}">
      <dgm:prSet/>
      <dgm:spPr/>
      <dgm:t>
        <a:bodyPr/>
        <a:lstStyle/>
        <a:p>
          <a:endParaRPr lang="es-MX"/>
        </a:p>
      </dgm:t>
    </dgm:pt>
    <dgm:pt modelId="{4BDBAD71-749C-4538-958C-A5FB2D00ACE9}">
      <dgm:prSet/>
      <dgm:spPr/>
      <dgm:t>
        <a:bodyPr/>
        <a:lstStyle/>
        <a:p>
          <a:r>
            <a:rPr lang="es-MX" dirty="0" smtClean="0"/>
            <a:t>4. No existe un estándar en cuanto al presupuesto para seguridad de TI (1% – 40%)</a:t>
          </a:r>
        </a:p>
      </dgm:t>
    </dgm:pt>
    <dgm:pt modelId="{74AD8530-9168-41BB-A04F-C9C901279D0D}" type="parTrans" cxnId="{6F55C1EA-E0FF-452E-A3A9-79AED6F7F9E0}">
      <dgm:prSet/>
      <dgm:spPr/>
      <dgm:t>
        <a:bodyPr/>
        <a:lstStyle/>
        <a:p>
          <a:endParaRPr lang="es-MX"/>
        </a:p>
      </dgm:t>
    </dgm:pt>
    <dgm:pt modelId="{FFF4AF1D-6350-4D38-AC3D-3FE2C91243C1}" type="sibTrans" cxnId="{6F55C1EA-E0FF-452E-A3A9-79AED6F7F9E0}">
      <dgm:prSet/>
      <dgm:spPr/>
      <dgm:t>
        <a:bodyPr/>
        <a:lstStyle/>
        <a:p>
          <a:endParaRPr lang="es-MX"/>
        </a:p>
      </dgm:t>
    </dgm:pt>
    <dgm:pt modelId="{C20164BF-4BED-4C72-8536-655C426B0069}">
      <dgm:prSet/>
      <dgm:spPr/>
      <dgm:t>
        <a:bodyPr/>
        <a:lstStyle/>
        <a:p>
          <a:r>
            <a:rPr lang="es-MX" dirty="0" smtClean="0"/>
            <a:t>5. Costo de recuperación ante desastre: desde pérdidas cuantiosas a escaso análisis.</a:t>
          </a:r>
        </a:p>
      </dgm:t>
    </dgm:pt>
    <dgm:pt modelId="{BED8AC39-8CDE-4C79-8C31-DEA7E9E69333}" type="parTrans" cxnId="{0D400832-1D2A-4EDC-9784-239567E0F5E2}">
      <dgm:prSet/>
      <dgm:spPr/>
      <dgm:t>
        <a:bodyPr/>
        <a:lstStyle/>
        <a:p>
          <a:endParaRPr lang="es-MX"/>
        </a:p>
      </dgm:t>
    </dgm:pt>
    <dgm:pt modelId="{2C795445-3CAF-4AA0-8668-CDE882F927A6}" type="sibTrans" cxnId="{0D400832-1D2A-4EDC-9784-239567E0F5E2}">
      <dgm:prSet/>
      <dgm:spPr/>
      <dgm:t>
        <a:bodyPr/>
        <a:lstStyle/>
        <a:p>
          <a:endParaRPr lang="es-MX"/>
        </a:p>
      </dgm:t>
    </dgm:pt>
    <dgm:pt modelId="{2F3B1BB9-C80E-4FA2-BAA3-34979BEFE26F}" type="pres">
      <dgm:prSet presAssocID="{A002BF68-689A-41FC-A1E8-4178AD1A7BB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78AC0705-9257-4E86-B49A-0D5A5984EF7B}" type="pres">
      <dgm:prSet presAssocID="{30A68DC0-4C44-43D3-90CF-4161E1722CBB}" presName="parentLin" presStyleCnt="0"/>
      <dgm:spPr/>
    </dgm:pt>
    <dgm:pt modelId="{ED87279C-7E0A-40E2-9A64-22944D178BBF}" type="pres">
      <dgm:prSet presAssocID="{30A68DC0-4C44-43D3-90CF-4161E1722CBB}" presName="parentLeftMargin" presStyleLbl="node1" presStyleIdx="0" presStyleCnt="5"/>
      <dgm:spPr/>
      <dgm:t>
        <a:bodyPr/>
        <a:lstStyle/>
        <a:p>
          <a:endParaRPr lang="es-EC"/>
        </a:p>
      </dgm:t>
    </dgm:pt>
    <dgm:pt modelId="{09B26E1F-4C0B-4DDB-927A-06E64AA04C34}" type="pres">
      <dgm:prSet presAssocID="{30A68DC0-4C44-43D3-90CF-4161E1722CBB}" presName="parentText" presStyleLbl="node1" presStyleIdx="0" presStyleCnt="5" custScaleX="119923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8BB67B7-865E-438F-94F4-920D7D1FCB2F}" type="pres">
      <dgm:prSet presAssocID="{30A68DC0-4C44-43D3-90CF-4161E1722CBB}" presName="negativeSpace" presStyleCnt="0"/>
      <dgm:spPr/>
    </dgm:pt>
    <dgm:pt modelId="{16E02245-971A-4471-BE92-36397B76BBDE}" type="pres">
      <dgm:prSet presAssocID="{30A68DC0-4C44-43D3-90CF-4161E1722CBB}" presName="childText" presStyleLbl="conFgAcc1" presStyleIdx="0" presStyleCnt="5">
        <dgm:presLayoutVars>
          <dgm:bulletEnabled val="1"/>
        </dgm:presLayoutVars>
      </dgm:prSet>
      <dgm:spPr/>
    </dgm:pt>
    <dgm:pt modelId="{2C4A9DA0-6D03-4694-A4F1-5924CFD6B99E}" type="pres">
      <dgm:prSet presAssocID="{173A1448-D174-4D5F-A294-2411AB69448F}" presName="spaceBetweenRectangles" presStyleCnt="0"/>
      <dgm:spPr/>
    </dgm:pt>
    <dgm:pt modelId="{99B4E472-EF0F-4E0C-BE69-B1E12EA01A7B}" type="pres">
      <dgm:prSet presAssocID="{78639772-EBB2-46F9-B1AD-71171A1EFDFF}" presName="parentLin" presStyleCnt="0"/>
      <dgm:spPr/>
    </dgm:pt>
    <dgm:pt modelId="{6D4407B7-74EA-4304-8A36-9CF78FE264FF}" type="pres">
      <dgm:prSet presAssocID="{78639772-EBB2-46F9-B1AD-71171A1EFDFF}" presName="parentLeftMargin" presStyleLbl="node1" presStyleIdx="0" presStyleCnt="5"/>
      <dgm:spPr/>
      <dgm:t>
        <a:bodyPr/>
        <a:lstStyle/>
        <a:p>
          <a:endParaRPr lang="es-EC"/>
        </a:p>
      </dgm:t>
    </dgm:pt>
    <dgm:pt modelId="{CF7A13AD-CF76-460C-9DEF-F2F248CEF66C}" type="pres">
      <dgm:prSet presAssocID="{78639772-EBB2-46F9-B1AD-71171A1EFDFF}" presName="parentText" presStyleLbl="node1" presStyleIdx="1" presStyleCnt="5" custScaleX="119107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757D382-AFDC-47EF-A93F-51777F434C15}" type="pres">
      <dgm:prSet presAssocID="{78639772-EBB2-46F9-B1AD-71171A1EFDFF}" presName="negativeSpace" presStyleCnt="0"/>
      <dgm:spPr/>
    </dgm:pt>
    <dgm:pt modelId="{E06CBBA7-9418-4836-B734-E99C85E5D85D}" type="pres">
      <dgm:prSet presAssocID="{78639772-EBB2-46F9-B1AD-71171A1EFDFF}" presName="childText" presStyleLbl="conFgAcc1" presStyleIdx="1" presStyleCnt="5">
        <dgm:presLayoutVars>
          <dgm:bulletEnabled val="1"/>
        </dgm:presLayoutVars>
      </dgm:prSet>
      <dgm:spPr/>
    </dgm:pt>
    <dgm:pt modelId="{12DB3319-AE88-42A0-872D-3884339F121E}" type="pres">
      <dgm:prSet presAssocID="{C2DF23B9-C49C-4D24-A07E-9482A31145ED}" presName="spaceBetweenRectangles" presStyleCnt="0"/>
      <dgm:spPr/>
    </dgm:pt>
    <dgm:pt modelId="{5E8E5B2D-8F8B-4D27-9B36-A859AD69CAB0}" type="pres">
      <dgm:prSet presAssocID="{55FB18BA-CBA7-44D4-BDEC-FC79E6FD3B07}" presName="parentLin" presStyleCnt="0"/>
      <dgm:spPr/>
    </dgm:pt>
    <dgm:pt modelId="{5B4A6D12-E732-4393-BEC1-D8436B21810C}" type="pres">
      <dgm:prSet presAssocID="{55FB18BA-CBA7-44D4-BDEC-FC79E6FD3B07}" presName="parentLeftMargin" presStyleLbl="node1" presStyleIdx="1" presStyleCnt="5"/>
      <dgm:spPr/>
      <dgm:t>
        <a:bodyPr/>
        <a:lstStyle/>
        <a:p>
          <a:endParaRPr lang="es-EC"/>
        </a:p>
      </dgm:t>
    </dgm:pt>
    <dgm:pt modelId="{FA7D9B06-2C4F-4DFB-B908-DD27A635B6B5}" type="pres">
      <dgm:prSet presAssocID="{55FB18BA-CBA7-44D4-BDEC-FC79E6FD3B07}" presName="parentText" presStyleLbl="node1" presStyleIdx="2" presStyleCnt="5" custScaleX="118701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25678AA-DDBD-46FA-AE8A-75CC89233975}" type="pres">
      <dgm:prSet presAssocID="{55FB18BA-CBA7-44D4-BDEC-FC79E6FD3B07}" presName="negativeSpace" presStyleCnt="0"/>
      <dgm:spPr/>
    </dgm:pt>
    <dgm:pt modelId="{B77EA204-678C-4F6F-990A-9FC8F425332D}" type="pres">
      <dgm:prSet presAssocID="{55FB18BA-CBA7-44D4-BDEC-FC79E6FD3B07}" presName="childText" presStyleLbl="conFgAcc1" presStyleIdx="2" presStyleCnt="5">
        <dgm:presLayoutVars>
          <dgm:bulletEnabled val="1"/>
        </dgm:presLayoutVars>
      </dgm:prSet>
      <dgm:spPr/>
    </dgm:pt>
    <dgm:pt modelId="{02C1E739-E53F-452E-AE40-41BE8D06BA14}" type="pres">
      <dgm:prSet presAssocID="{4C94B2B2-8EE9-42A3-960D-C6BD3CA9BAC3}" presName="spaceBetweenRectangles" presStyleCnt="0"/>
      <dgm:spPr/>
    </dgm:pt>
    <dgm:pt modelId="{62C465AC-7F50-4932-AF9F-F5B69A91F1B1}" type="pres">
      <dgm:prSet presAssocID="{4BDBAD71-749C-4538-958C-A5FB2D00ACE9}" presName="parentLin" presStyleCnt="0"/>
      <dgm:spPr/>
    </dgm:pt>
    <dgm:pt modelId="{787F5B3D-0CA3-4160-AE41-657D734F292A}" type="pres">
      <dgm:prSet presAssocID="{4BDBAD71-749C-4538-958C-A5FB2D00ACE9}" presName="parentLeftMargin" presStyleLbl="node1" presStyleIdx="2" presStyleCnt="5"/>
      <dgm:spPr/>
      <dgm:t>
        <a:bodyPr/>
        <a:lstStyle/>
        <a:p>
          <a:endParaRPr lang="es-EC"/>
        </a:p>
      </dgm:t>
    </dgm:pt>
    <dgm:pt modelId="{6ABC68DB-F5C2-42E1-B985-8384C416EF2B}" type="pres">
      <dgm:prSet presAssocID="{4BDBAD71-749C-4538-958C-A5FB2D00ACE9}" presName="parentText" presStyleLbl="node1" presStyleIdx="3" presStyleCnt="5" custScaleX="118701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1D9641A-84DA-4C32-999C-D235D1BCF8EC}" type="pres">
      <dgm:prSet presAssocID="{4BDBAD71-749C-4538-958C-A5FB2D00ACE9}" presName="negativeSpace" presStyleCnt="0"/>
      <dgm:spPr/>
    </dgm:pt>
    <dgm:pt modelId="{FCF4B6C7-DDFF-4A0A-8D3B-AA44CF0E761E}" type="pres">
      <dgm:prSet presAssocID="{4BDBAD71-749C-4538-958C-A5FB2D00ACE9}" presName="childText" presStyleLbl="conFgAcc1" presStyleIdx="3" presStyleCnt="5">
        <dgm:presLayoutVars>
          <dgm:bulletEnabled val="1"/>
        </dgm:presLayoutVars>
      </dgm:prSet>
      <dgm:spPr/>
    </dgm:pt>
    <dgm:pt modelId="{CDCACF80-0FCC-4344-B24F-D8E82165172E}" type="pres">
      <dgm:prSet presAssocID="{FFF4AF1D-6350-4D38-AC3D-3FE2C91243C1}" presName="spaceBetweenRectangles" presStyleCnt="0"/>
      <dgm:spPr/>
    </dgm:pt>
    <dgm:pt modelId="{8AA934EE-A892-4EDC-971D-EDFBD0A3AB51}" type="pres">
      <dgm:prSet presAssocID="{C20164BF-4BED-4C72-8536-655C426B0069}" presName="parentLin" presStyleCnt="0"/>
      <dgm:spPr/>
    </dgm:pt>
    <dgm:pt modelId="{2EF03E1E-0AB4-41F7-9A23-8CA840335550}" type="pres">
      <dgm:prSet presAssocID="{C20164BF-4BED-4C72-8536-655C426B0069}" presName="parentLeftMargin" presStyleLbl="node1" presStyleIdx="3" presStyleCnt="5"/>
      <dgm:spPr/>
      <dgm:t>
        <a:bodyPr/>
        <a:lstStyle/>
        <a:p>
          <a:endParaRPr lang="es-EC"/>
        </a:p>
      </dgm:t>
    </dgm:pt>
    <dgm:pt modelId="{C82C753D-86CA-431E-A88D-727481B99FFB}" type="pres">
      <dgm:prSet presAssocID="{C20164BF-4BED-4C72-8536-655C426B0069}" presName="parentText" presStyleLbl="node1" presStyleIdx="4" presStyleCnt="5" custScaleX="118700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551CC3E-641C-40BD-A226-7B1D4752FE51}" type="pres">
      <dgm:prSet presAssocID="{C20164BF-4BED-4C72-8536-655C426B0069}" presName="negativeSpace" presStyleCnt="0"/>
      <dgm:spPr/>
    </dgm:pt>
    <dgm:pt modelId="{42A12DB2-1C0F-4DD5-8155-BAB5C5010476}" type="pres">
      <dgm:prSet presAssocID="{C20164BF-4BED-4C72-8536-655C426B0069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8DFE7DB8-FF3C-4571-849F-B523223C87BE}" type="presOf" srcId="{A002BF68-689A-41FC-A1E8-4178AD1A7BB5}" destId="{2F3B1BB9-C80E-4FA2-BAA3-34979BEFE26F}" srcOrd="0" destOrd="0" presId="urn:microsoft.com/office/officeart/2005/8/layout/list1"/>
    <dgm:cxn modelId="{9A1D6E8F-A0A6-40F8-9BCD-506B03AC75A9}" type="presOf" srcId="{55FB18BA-CBA7-44D4-BDEC-FC79E6FD3B07}" destId="{FA7D9B06-2C4F-4DFB-B908-DD27A635B6B5}" srcOrd="1" destOrd="0" presId="urn:microsoft.com/office/officeart/2005/8/layout/list1"/>
    <dgm:cxn modelId="{274192D6-4A79-4F5C-9DCA-5A38D5D23E1A}" type="presOf" srcId="{4BDBAD71-749C-4538-958C-A5FB2D00ACE9}" destId="{787F5B3D-0CA3-4160-AE41-657D734F292A}" srcOrd="0" destOrd="0" presId="urn:microsoft.com/office/officeart/2005/8/layout/list1"/>
    <dgm:cxn modelId="{E39DF258-2501-4E32-8BCC-B6B57F591C94}" type="presOf" srcId="{78639772-EBB2-46F9-B1AD-71171A1EFDFF}" destId="{CF7A13AD-CF76-460C-9DEF-F2F248CEF66C}" srcOrd="1" destOrd="0" presId="urn:microsoft.com/office/officeart/2005/8/layout/list1"/>
    <dgm:cxn modelId="{2F83CC71-EA9D-4EE6-BECD-969B28962087}" srcId="{A002BF68-689A-41FC-A1E8-4178AD1A7BB5}" destId="{78639772-EBB2-46F9-B1AD-71171A1EFDFF}" srcOrd="1" destOrd="0" parTransId="{73E02B07-66C2-4B0C-996A-D73F5A11B4B6}" sibTransId="{C2DF23B9-C49C-4D24-A07E-9482A31145ED}"/>
    <dgm:cxn modelId="{21954DF2-9D08-4E46-98BB-9D1A4640D4F4}" type="presOf" srcId="{30A68DC0-4C44-43D3-90CF-4161E1722CBB}" destId="{09B26E1F-4C0B-4DDB-927A-06E64AA04C34}" srcOrd="1" destOrd="0" presId="urn:microsoft.com/office/officeart/2005/8/layout/list1"/>
    <dgm:cxn modelId="{F22B15FF-719A-475E-A4E3-ABC9EE98A7E0}" type="presOf" srcId="{C20164BF-4BED-4C72-8536-655C426B0069}" destId="{C82C753D-86CA-431E-A88D-727481B99FFB}" srcOrd="1" destOrd="0" presId="urn:microsoft.com/office/officeart/2005/8/layout/list1"/>
    <dgm:cxn modelId="{C3D9E3F2-A2DE-4FB0-89D7-FF227AF13833}" type="presOf" srcId="{55FB18BA-CBA7-44D4-BDEC-FC79E6FD3B07}" destId="{5B4A6D12-E732-4393-BEC1-D8436B21810C}" srcOrd="0" destOrd="0" presId="urn:microsoft.com/office/officeart/2005/8/layout/list1"/>
    <dgm:cxn modelId="{32C0F478-C878-4A0D-BA05-E64D9C86575C}" srcId="{A002BF68-689A-41FC-A1E8-4178AD1A7BB5}" destId="{30A68DC0-4C44-43D3-90CF-4161E1722CBB}" srcOrd="0" destOrd="0" parTransId="{4B5E567C-3DD0-4DFB-91BC-6482A0D177F9}" sibTransId="{173A1448-D174-4D5F-A294-2411AB69448F}"/>
    <dgm:cxn modelId="{0D400832-1D2A-4EDC-9784-239567E0F5E2}" srcId="{A002BF68-689A-41FC-A1E8-4178AD1A7BB5}" destId="{C20164BF-4BED-4C72-8536-655C426B0069}" srcOrd="4" destOrd="0" parTransId="{BED8AC39-8CDE-4C79-8C31-DEA7E9E69333}" sibTransId="{2C795445-3CAF-4AA0-8668-CDE882F927A6}"/>
    <dgm:cxn modelId="{BE723D70-8E07-4536-8DFF-4337C2F200F7}" type="presOf" srcId="{78639772-EBB2-46F9-B1AD-71171A1EFDFF}" destId="{6D4407B7-74EA-4304-8A36-9CF78FE264FF}" srcOrd="0" destOrd="0" presId="urn:microsoft.com/office/officeart/2005/8/layout/list1"/>
    <dgm:cxn modelId="{17BFBEB3-6A01-4852-9DF8-BBA3A320C426}" type="presOf" srcId="{4BDBAD71-749C-4538-958C-A5FB2D00ACE9}" destId="{6ABC68DB-F5C2-42E1-B985-8384C416EF2B}" srcOrd="1" destOrd="0" presId="urn:microsoft.com/office/officeart/2005/8/layout/list1"/>
    <dgm:cxn modelId="{BA49A199-3397-4D8E-A031-89844A5B85CD}" type="presOf" srcId="{30A68DC0-4C44-43D3-90CF-4161E1722CBB}" destId="{ED87279C-7E0A-40E2-9A64-22944D178BBF}" srcOrd="0" destOrd="0" presId="urn:microsoft.com/office/officeart/2005/8/layout/list1"/>
    <dgm:cxn modelId="{6F55C1EA-E0FF-452E-A3A9-79AED6F7F9E0}" srcId="{A002BF68-689A-41FC-A1E8-4178AD1A7BB5}" destId="{4BDBAD71-749C-4538-958C-A5FB2D00ACE9}" srcOrd="3" destOrd="0" parTransId="{74AD8530-9168-41BB-A04F-C9C901279D0D}" sibTransId="{FFF4AF1D-6350-4D38-AC3D-3FE2C91243C1}"/>
    <dgm:cxn modelId="{5D57EA94-6805-49D9-97D3-BE3E818959D8}" srcId="{A002BF68-689A-41FC-A1E8-4178AD1A7BB5}" destId="{55FB18BA-CBA7-44D4-BDEC-FC79E6FD3B07}" srcOrd="2" destOrd="0" parTransId="{98A7FE15-6EA2-4B28-88DA-12042DE44ECF}" sibTransId="{4C94B2B2-8EE9-42A3-960D-C6BD3CA9BAC3}"/>
    <dgm:cxn modelId="{7EC73F85-A305-49D8-8ECB-66FB7AA54AFD}" type="presOf" srcId="{C20164BF-4BED-4C72-8536-655C426B0069}" destId="{2EF03E1E-0AB4-41F7-9A23-8CA840335550}" srcOrd="0" destOrd="0" presId="urn:microsoft.com/office/officeart/2005/8/layout/list1"/>
    <dgm:cxn modelId="{B195CC15-2A07-4C07-A829-C20C643C1EF1}" type="presParOf" srcId="{2F3B1BB9-C80E-4FA2-BAA3-34979BEFE26F}" destId="{78AC0705-9257-4E86-B49A-0D5A5984EF7B}" srcOrd="0" destOrd="0" presId="urn:microsoft.com/office/officeart/2005/8/layout/list1"/>
    <dgm:cxn modelId="{823F23F7-231D-49CD-8E43-8191883582F2}" type="presParOf" srcId="{78AC0705-9257-4E86-B49A-0D5A5984EF7B}" destId="{ED87279C-7E0A-40E2-9A64-22944D178BBF}" srcOrd="0" destOrd="0" presId="urn:microsoft.com/office/officeart/2005/8/layout/list1"/>
    <dgm:cxn modelId="{CC587B55-AA23-4BDD-8083-A7E5BEBB985A}" type="presParOf" srcId="{78AC0705-9257-4E86-B49A-0D5A5984EF7B}" destId="{09B26E1F-4C0B-4DDB-927A-06E64AA04C34}" srcOrd="1" destOrd="0" presId="urn:microsoft.com/office/officeart/2005/8/layout/list1"/>
    <dgm:cxn modelId="{42D18792-3564-4299-A42C-5878C4E8D76B}" type="presParOf" srcId="{2F3B1BB9-C80E-4FA2-BAA3-34979BEFE26F}" destId="{08BB67B7-865E-438F-94F4-920D7D1FCB2F}" srcOrd="1" destOrd="0" presId="urn:microsoft.com/office/officeart/2005/8/layout/list1"/>
    <dgm:cxn modelId="{50A20B21-61BB-4B5E-848F-3595E0D035BA}" type="presParOf" srcId="{2F3B1BB9-C80E-4FA2-BAA3-34979BEFE26F}" destId="{16E02245-971A-4471-BE92-36397B76BBDE}" srcOrd="2" destOrd="0" presId="urn:microsoft.com/office/officeart/2005/8/layout/list1"/>
    <dgm:cxn modelId="{B1952CB8-53CA-406A-AAA6-109B92BA37A0}" type="presParOf" srcId="{2F3B1BB9-C80E-4FA2-BAA3-34979BEFE26F}" destId="{2C4A9DA0-6D03-4694-A4F1-5924CFD6B99E}" srcOrd="3" destOrd="0" presId="urn:microsoft.com/office/officeart/2005/8/layout/list1"/>
    <dgm:cxn modelId="{3C9C25DF-BE6E-4E13-90A5-D2B5E9E980B6}" type="presParOf" srcId="{2F3B1BB9-C80E-4FA2-BAA3-34979BEFE26F}" destId="{99B4E472-EF0F-4E0C-BE69-B1E12EA01A7B}" srcOrd="4" destOrd="0" presId="urn:microsoft.com/office/officeart/2005/8/layout/list1"/>
    <dgm:cxn modelId="{00B3D2BA-C85B-47D6-9CD1-769F793402D9}" type="presParOf" srcId="{99B4E472-EF0F-4E0C-BE69-B1E12EA01A7B}" destId="{6D4407B7-74EA-4304-8A36-9CF78FE264FF}" srcOrd="0" destOrd="0" presId="urn:microsoft.com/office/officeart/2005/8/layout/list1"/>
    <dgm:cxn modelId="{18C5E8C7-D176-46A5-AA80-A1273C856225}" type="presParOf" srcId="{99B4E472-EF0F-4E0C-BE69-B1E12EA01A7B}" destId="{CF7A13AD-CF76-460C-9DEF-F2F248CEF66C}" srcOrd="1" destOrd="0" presId="urn:microsoft.com/office/officeart/2005/8/layout/list1"/>
    <dgm:cxn modelId="{FDE623E1-B867-4B92-8859-2E5D6566F21D}" type="presParOf" srcId="{2F3B1BB9-C80E-4FA2-BAA3-34979BEFE26F}" destId="{F757D382-AFDC-47EF-A93F-51777F434C15}" srcOrd="5" destOrd="0" presId="urn:microsoft.com/office/officeart/2005/8/layout/list1"/>
    <dgm:cxn modelId="{C68776C5-35F4-42EA-B393-7B14F610E94B}" type="presParOf" srcId="{2F3B1BB9-C80E-4FA2-BAA3-34979BEFE26F}" destId="{E06CBBA7-9418-4836-B734-E99C85E5D85D}" srcOrd="6" destOrd="0" presId="urn:microsoft.com/office/officeart/2005/8/layout/list1"/>
    <dgm:cxn modelId="{F1AB3073-2CF4-4DCA-B433-ED019B93A897}" type="presParOf" srcId="{2F3B1BB9-C80E-4FA2-BAA3-34979BEFE26F}" destId="{12DB3319-AE88-42A0-872D-3884339F121E}" srcOrd="7" destOrd="0" presId="urn:microsoft.com/office/officeart/2005/8/layout/list1"/>
    <dgm:cxn modelId="{80EF7FF7-F917-4B09-8619-AC858137285A}" type="presParOf" srcId="{2F3B1BB9-C80E-4FA2-BAA3-34979BEFE26F}" destId="{5E8E5B2D-8F8B-4D27-9B36-A859AD69CAB0}" srcOrd="8" destOrd="0" presId="urn:microsoft.com/office/officeart/2005/8/layout/list1"/>
    <dgm:cxn modelId="{BAED8B26-E109-45B8-B1AC-BC1EAEF8FF9C}" type="presParOf" srcId="{5E8E5B2D-8F8B-4D27-9B36-A859AD69CAB0}" destId="{5B4A6D12-E732-4393-BEC1-D8436B21810C}" srcOrd="0" destOrd="0" presId="urn:microsoft.com/office/officeart/2005/8/layout/list1"/>
    <dgm:cxn modelId="{06983DC4-2871-49AE-91AB-AACFA0B0A760}" type="presParOf" srcId="{5E8E5B2D-8F8B-4D27-9B36-A859AD69CAB0}" destId="{FA7D9B06-2C4F-4DFB-B908-DD27A635B6B5}" srcOrd="1" destOrd="0" presId="urn:microsoft.com/office/officeart/2005/8/layout/list1"/>
    <dgm:cxn modelId="{9686AC38-F6DB-4516-8A7D-F3D94622BBBB}" type="presParOf" srcId="{2F3B1BB9-C80E-4FA2-BAA3-34979BEFE26F}" destId="{525678AA-DDBD-46FA-AE8A-75CC89233975}" srcOrd="9" destOrd="0" presId="urn:microsoft.com/office/officeart/2005/8/layout/list1"/>
    <dgm:cxn modelId="{9606EBD1-63E1-4662-BF08-33876E581BC1}" type="presParOf" srcId="{2F3B1BB9-C80E-4FA2-BAA3-34979BEFE26F}" destId="{B77EA204-678C-4F6F-990A-9FC8F425332D}" srcOrd="10" destOrd="0" presId="urn:microsoft.com/office/officeart/2005/8/layout/list1"/>
    <dgm:cxn modelId="{B1E90246-D5A5-4708-97AB-2B237F2CC2BF}" type="presParOf" srcId="{2F3B1BB9-C80E-4FA2-BAA3-34979BEFE26F}" destId="{02C1E739-E53F-452E-AE40-41BE8D06BA14}" srcOrd="11" destOrd="0" presId="urn:microsoft.com/office/officeart/2005/8/layout/list1"/>
    <dgm:cxn modelId="{43BA8EDF-760F-4606-8D65-5218F6CDDEFD}" type="presParOf" srcId="{2F3B1BB9-C80E-4FA2-BAA3-34979BEFE26F}" destId="{62C465AC-7F50-4932-AF9F-F5B69A91F1B1}" srcOrd="12" destOrd="0" presId="urn:microsoft.com/office/officeart/2005/8/layout/list1"/>
    <dgm:cxn modelId="{56EAA97D-DC67-4428-A846-26E3D6941379}" type="presParOf" srcId="{62C465AC-7F50-4932-AF9F-F5B69A91F1B1}" destId="{787F5B3D-0CA3-4160-AE41-657D734F292A}" srcOrd="0" destOrd="0" presId="urn:microsoft.com/office/officeart/2005/8/layout/list1"/>
    <dgm:cxn modelId="{86438816-1137-4F4C-9C82-E645DF1038FF}" type="presParOf" srcId="{62C465AC-7F50-4932-AF9F-F5B69A91F1B1}" destId="{6ABC68DB-F5C2-42E1-B985-8384C416EF2B}" srcOrd="1" destOrd="0" presId="urn:microsoft.com/office/officeart/2005/8/layout/list1"/>
    <dgm:cxn modelId="{1E207AE9-64ED-40A2-8469-2490BBB5810E}" type="presParOf" srcId="{2F3B1BB9-C80E-4FA2-BAA3-34979BEFE26F}" destId="{61D9641A-84DA-4C32-999C-D235D1BCF8EC}" srcOrd="13" destOrd="0" presId="urn:microsoft.com/office/officeart/2005/8/layout/list1"/>
    <dgm:cxn modelId="{D4F21FAB-E041-49B7-B98C-D5CF73086C41}" type="presParOf" srcId="{2F3B1BB9-C80E-4FA2-BAA3-34979BEFE26F}" destId="{FCF4B6C7-DDFF-4A0A-8D3B-AA44CF0E761E}" srcOrd="14" destOrd="0" presId="urn:microsoft.com/office/officeart/2005/8/layout/list1"/>
    <dgm:cxn modelId="{81A4634C-A107-4039-8C88-6C38B7805DEE}" type="presParOf" srcId="{2F3B1BB9-C80E-4FA2-BAA3-34979BEFE26F}" destId="{CDCACF80-0FCC-4344-B24F-D8E82165172E}" srcOrd="15" destOrd="0" presId="urn:microsoft.com/office/officeart/2005/8/layout/list1"/>
    <dgm:cxn modelId="{D3E8F864-5071-4722-B561-8BBEE84ED0D1}" type="presParOf" srcId="{2F3B1BB9-C80E-4FA2-BAA3-34979BEFE26F}" destId="{8AA934EE-A892-4EDC-971D-EDFBD0A3AB51}" srcOrd="16" destOrd="0" presId="urn:microsoft.com/office/officeart/2005/8/layout/list1"/>
    <dgm:cxn modelId="{486D6262-1AEA-4C2D-9009-663D7A73BF91}" type="presParOf" srcId="{8AA934EE-A892-4EDC-971D-EDFBD0A3AB51}" destId="{2EF03E1E-0AB4-41F7-9A23-8CA840335550}" srcOrd="0" destOrd="0" presId="urn:microsoft.com/office/officeart/2005/8/layout/list1"/>
    <dgm:cxn modelId="{40C969C3-171B-408B-B31E-2689D642A206}" type="presParOf" srcId="{8AA934EE-A892-4EDC-971D-EDFBD0A3AB51}" destId="{C82C753D-86CA-431E-A88D-727481B99FFB}" srcOrd="1" destOrd="0" presId="urn:microsoft.com/office/officeart/2005/8/layout/list1"/>
    <dgm:cxn modelId="{AA06B93D-FB4C-4F51-B0CC-3A14C99A42DB}" type="presParOf" srcId="{2F3B1BB9-C80E-4FA2-BAA3-34979BEFE26F}" destId="{A551CC3E-641C-40BD-A226-7B1D4752FE51}" srcOrd="17" destOrd="0" presId="urn:microsoft.com/office/officeart/2005/8/layout/list1"/>
    <dgm:cxn modelId="{ABA7C47E-36BE-4E41-85E3-457F9444B3F1}" type="presParOf" srcId="{2F3B1BB9-C80E-4FA2-BAA3-34979BEFE26F}" destId="{42A12DB2-1C0F-4DD5-8155-BAB5C5010476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38828F9-0C39-46A4-B9A0-FBDF9FEE7E73}" type="doc">
      <dgm:prSet loTypeId="urn:microsoft.com/office/officeart/2005/8/layout/list1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s-MX"/>
        </a:p>
      </dgm:t>
    </dgm:pt>
    <dgm:pt modelId="{B9E0B086-4CC8-4BCF-B618-7042E0242F20}">
      <dgm:prSet phldrT="[Texto]" custT="1"/>
      <dgm:spPr/>
      <dgm:t>
        <a:bodyPr/>
        <a:lstStyle/>
        <a:p>
          <a:r>
            <a:rPr lang="es-MX" sz="1400" dirty="0" smtClean="0"/>
            <a:t>6. RTO varía desde 6 horas o menos, pasando por 24-48h y quienes no lo cuantifican.</a:t>
          </a:r>
          <a:endParaRPr lang="es-MX" sz="1400" dirty="0"/>
        </a:p>
      </dgm:t>
    </dgm:pt>
    <dgm:pt modelId="{579D969C-12CA-48F4-ADAD-CF7C205693A6}" type="parTrans" cxnId="{E8D6B630-A0C2-4BE3-B683-855E727282EA}">
      <dgm:prSet/>
      <dgm:spPr/>
      <dgm:t>
        <a:bodyPr/>
        <a:lstStyle/>
        <a:p>
          <a:endParaRPr lang="es-MX"/>
        </a:p>
      </dgm:t>
    </dgm:pt>
    <dgm:pt modelId="{9B64FE3A-7AF8-42D4-A66B-836362AB1DD5}" type="sibTrans" cxnId="{E8D6B630-A0C2-4BE3-B683-855E727282EA}">
      <dgm:prSet/>
      <dgm:spPr/>
      <dgm:t>
        <a:bodyPr/>
        <a:lstStyle/>
        <a:p>
          <a:endParaRPr lang="es-MX"/>
        </a:p>
      </dgm:t>
    </dgm:pt>
    <dgm:pt modelId="{9148D0E2-6588-45AF-8606-E4CC28E0B0B2}">
      <dgm:prSet custT="1"/>
      <dgm:spPr/>
      <dgm:t>
        <a:bodyPr/>
        <a:lstStyle/>
        <a:p>
          <a:r>
            <a:rPr lang="es-MX" sz="1400" dirty="0" smtClean="0"/>
            <a:t>7. Consecuencias de falta de un DRP involucra: pérdida de clientes, financieras y estabilidad del negocio.</a:t>
          </a:r>
        </a:p>
      </dgm:t>
    </dgm:pt>
    <dgm:pt modelId="{E14AFB17-B266-4485-B699-4A10E3FD2CC3}" type="parTrans" cxnId="{456D5F62-3DE4-487E-B12F-C087AB64D692}">
      <dgm:prSet/>
      <dgm:spPr/>
      <dgm:t>
        <a:bodyPr/>
        <a:lstStyle/>
        <a:p>
          <a:endParaRPr lang="es-MX"/>
        </a:p>
      </dgm:t>
    </dgm:pt>
    <dgm:pt modelId="{751E7A0F-38D7-490D-BCBF-FDAD50198CDC}" type="sibTrans" cxnId="{456D5F62-3DE4-487E-B12F-C087AB64D692}">
      <dgm:prSet/>
      <dgm:spPr/>
      <dgm:t>
        <a:bodyPr/>
        <a:lstStyle/>
        <a:p>
          <a:endParaRPr lang="es-MX"/>
        </a:p>
      </dgm:t>
    </dgm:pt>
    <dgm:pt modelId="{5C5A8170-003D-4D80-99F4-DCF23A5581E4}">
      <dgm:prSet custT="1"/>
      <dgm:spPr/>
      <dgm:t>
        <a:bodyPr/>
        <a:lstStyle/>
        <a:p>
          <a:r>
            <a:rPr lang="es-MX" sz="1400" dirty="0" smtClean="0"/>
            <a:t>8. Hay Pymes que ya están incursionando en proyectos hacia “la nube”</a:t>
          </a:r>
          <a:endParaRPr lang="es-MX" sz="1400" dirty="0"/>
        </a:p>
      </dgm:t>
    </dgm:pt>
    <dgm:pt modelId="{F8137F42-B31D-4682-925D-8B114D2C6F21}" type="parTrans" cxnId="{40CFC134-84CB-4C39-A8EB-98A08726B7D4}">
      <dgm:prSet/>
      <dgm:spPr/>
      <dgm:t>
        <a:bodyPr/>
        <a:lstStyle/>
        <a:p>
          <a:endParaRPr lang="es-MX"/>
        </a:p>
      </dgm:t>
    </dgm:pt>
    <dgm:pt modelId="{5517BA33-DE78-4A32-81A5-3D1E6120971C}" type="sibTrans" cxnId="{40CFC134-84CB-4C39-A8EB-98A08726B7D4}">
      <dgm:prSet/>
      <dgm:spPr/>
      <dgm:t>
        <a:bodyPr/>
        <a:lstStyle/>
        <a:p>
          <a:endParaRPr lang="es-MX"/>
        </a:p>
      </dgm:t>
    </dgm:pt>
    <dgm:pt modelId="{ACA4F7AE-225D-41D1-9457-6654A0E08ECF}">
      <dgm:prSet custT="1"/>
      <dgm:spPr/>
      <dgm:t>
        <a:bodyPr/>
        <a:lstStyle/>
        <a:p>
          <a:r>
            <a:rPr lang="es-MX" sz="1400" dirty="0" smtClean="0"/>
            <a:t>9. Conocimiento escaso de proveedores de computación en la nube locales.</a:t>
          </a:r>
        </a:p>
      </dgm:t>
    </dgm:pt>
    <dgm:pt modelId="{16EDA35D-6562-407B-B8E7-C260AF3BCBF1}" type="parTrans" cxnId="{4A692E9F-5636-497A-8E97-29AF1F862BB6}">
      <dgm:prSet/>
      <dgm:spPr/>
      <dgm:t>
        <a:bodyPr/>
        <a:lstStyle/>
        <a:p>
          <a:endParaRPr lang="es-MX"/>
        </a:p>
      </dgm:t>
    </dgm:pt>
    <dgm:pt modelId="{3B9A76D9-7238-4FB5-8906-51A7C903BE8E}" type="sibTrans" cxnId="{4A692E9F-5636-497A-8E97-29AF1F862BB6}">
      <dgm:prSet/>
      <dgm:spPr/>
      <dgm:t>
        <a:bodyPr/>
        <a:lstStyle/>
        <a:p>
          <a:endParaRPr lang="es-MX"/>
        </a:p>
      </dgm:t>
    </dgm:pt>
    <dgm:pt modelId="{4A494004-D3C8-41E1-8EA3-D675A97B7E0A}">
      <dgm:prSet custT="1"/>
      <dgm:spPr/>
      <dgm:t>
        <a:bodyPr/>
        <a:lstStyle/>
        <a:p>
          <a:r>
            <a:rPr lang="es-MX" sz="1400" dirty="0" smtClean="0"/>
            <a:t>10. Proveedores recomendados son internacionales: Amazon, E-</a:t>
          </a:r>
          <a:r>
            <a:rPr lang="es-MX" sz="1400" dirty="0" err="1" smtClean="0"/>
            <a:t>Vault</a:t>
          </a:r>
          <a:r>
            <a:rPr lang="es-MX" sz="1400" dirty="0" smtClean="0"/>
            <a:t>, </a:t>
          </a:r>
          <a:r>
            <a:rPr lang="es-MX" sz="1400" dirty="0" err="1" smtClean="0"/>
            <a:t>RightScale</a:t>
          </a:r>
          <a:r>
            <a:rPr lang="es-MX" sz="1400" dirty="0" smtClean="0"/>
            <a:t>, etc.</a:t>
          </a:r>
        </a:p>
      </dgm:t>
    </dgm:pt>
    <dgm:pt modelId="{7F79DF3B-EDF9-4306-B7F6-E63BC67473DD}" type="parTrans" cxnId="{63934807-F43F-41E5-965F-2B58ACE87512}">
      <dgm:prSet/>
      <dgm:spPr/>
      <dgm:t>
        <a:bodyPr/>
        <a:lstStyle/>
        <a:p>
          <a:endParaRPr lang="es-MX"/>
        </a:p>
      </dgm:t>
    </dgm:pt>
    <dgm:pt modelId="{31C2F51F-2407-41AC-AD3F-542345941189}" type="sibTrans" cxnId="{63934807-F43F-41E5-965F-2B58ACE87512}">
      <dgm:prSet/>
      <dgm:spPr/>
      <dgm:t>
        <a:bodyPr/>
        <a:lstStyle/>
        <a:p>
          <a:endParaRPr lang="es-MX"/>
        </a:p>
      </dgm:t>
    </dgm:pt>
    <dgm:pt modelId="{F537213E-084D-4C8F-B9C4-60941465A4FC}" type="pres">
      <dgm:prSet presAssocID="{038828F9-0C39-46A4-B9A0-FBDF9FEE7E7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2F440B14-0EF6-478A-B695-D7B83297C317}" type="pres">
      <dgm:prSet presAssocID="{B9E0B086-4CC8-4BCF-B618-7042E0242F20}" presName="parentLin" presStyleCnt="0"/>
      <dgm:spPr/>
    </dgm:pt>
    <dgm:pt modelId="{571DA4F8-26CC-4C25-A58F-4055237E2F26}" type="pres">
      <dgm:prSet presAssocID="{B9E0B086-4CC8-4BCF-B618-7042E0242F20}" presName="parentLeftMargin" presStyleLbl="node1" presStyleIdx="0" presStyleCnt="5"/>
      <dgm:spPr/>
      <dgm:t>
        <a:bodyPr/>
        <a:lstStyle/>
        <a:p>
          <a:endParaRPr lang="es-EC"/>
        </a:p>
      </dgm:t>
    </dgm:pt>
    <dgm:pt modelId="{A352879B-F2C2-44F1-B22C-2C641487183F}" type="pres">
      <dgm:prSet presAssocID="{B9E0B086-4CC8-4BCF-B618-7042E0242F20}" presName="parentText" presStyleLbl="node1" presStyleIdx="0" presStyleCnt="5" custScaleX="125635" custScaleY="161277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BE22390-922F-4745-8609-10464DFF3978}" type="pres">
      <dgm:prSet presAssocID="{B9E0B086-4CC8-4BCF-B618-7042E0242F20}" presName="negativeSpace" presStyleCnt="0"/>
      <dgm:spPr/>
    </dgm:pt>
    <dgm:pt modelId="{C1ABB5A0-5F21-480C-A404-49C5D4855297}" type="pres">
      <dgm:prSet presAssocID="{B9E0B086-4CC8-4BCF-B618-7042E0242F20}" presName="childText" presStyleLbl="conFgAcc1" presStyleIdx="0" presStyleCnt="5">
        <dgm:presLayoutVars>
          <dgm:bulletEnabled val="1"/>
        </dgm:presLayoutVars>
      </dgm:prSet>
      <dgm:spPr/>
    </dgm:pt>
    <dgm:pt modelId="{7AC433C2-33EA-46D9-BF0A-9F09067CA8B9}" type="pres">
      <dgm:prSet presAssocID="{9B64FE3A-7AF8-42D4-A66B-836362AB1DD5}" presName="spaceBetweenRectangles" presStyleCnt="0"/>
      <dgm:spPr/>
    </dgm:pt>
    <dgm:pt modelId="{81B86741-AECA-450E-84C6-DEA5FC96B4C8}" type="pres">
      <dgm:prSet presAssocID="{9148D0E2-6588-45AF-8606-E4CC28E0B0B2}" presName="parentLin" presStyleCnt="0"/>
      <dgm:spPr/>
    </dgm:pt>
    <dgm:pt modelId="{29ED35AA-9C4F-4AE4-AFB2-87E30745325B}" type="pres">
      <dgm:prSet presAssocID="{9148D0E2-6588-45AF-8606-E4CC28E0B0B2}" presName="parentLeftMargin" presStyleLbl="node1" presStyleIdx="0" presStyleCnt="5"/>
      <dgm:spPr/>
      <dgm:t>
        <a:bodyPr/>
        <a:lstStyle/>
        <a:p>
          <a:endParaRPr lang="es-EC"/>
        </a:p>
      </dgm:t>
    </dgm:pt>
    <dgm:pt modelId="{A5E74DFD-0EFE-43F5-8E98-0C983F97C5DC}" type="pres">
      <dgm:prSet presAssocID="{9148D0E2-6588-45AF-8606-E4CC28E0B0B2}" presName="parentText" presStyleLbl="node1" presStyleIdx="1" presStyleCnt="5" custScaleX="126158" custScaleY="17436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CEFAD25-AAB8-4F99-82FC-A6FFE2BF1391}" type="pres">
      <dgm:prSet presAssocID="{9148D0E2-6588-45AF-8606-E4CC28E0B0B2}" presName="negativeSpace" presStyleCnt="0"/>
      <dgm:spPr/>
    </dgm:pt>
    <dgm:pt modelId="{6673133C-2F4A-408D-BE24-F42DB1918DFC}" type="pres">
      <dgm:prSet presAssocID="{9148D0E2-6588-45AF-8606-E4CC28E0B0B2}" presName="childText" presStyleLbl="conFgAcc1" presStyleIdx="1" presStyleCnt="5">
        <dgm:presLayoutVars>
          <dgm:bulletEnabled val="1"/>
        </dgm:presLayoutVars>
      </dgm:prSet>
      <dgm:spPr/>
    </dgm:pt>
    <dgm:pt modelId="{4A963510-D8B9-4F1D-A251-5CDC0B4D2174}" type="pres">
      <dgm:prSet presAssocID="{751E7A0F-38D7-490D-BCBF-FDAD50198CDC}" presName="spaceBetweenRectangles" presStyleCnt="0"/>
      <dgm:spPr/>
    </dgm:pt>
    <dgm:pt modelId="{CCBFF5F8-12FA-40A6-A0B3-38DF1D6FECC5}" type="pres">
      <dgm:prSet presAssocID="{5C5A8170-003D-4D80-99F4-DCF23A5581E4}" presName="parentLin" presStyleCnt="0"/>
      <dgm:spPr/>
    </dgm:pt>
    <dgm:pt modelId="{E5F00D37-3739-4ECF-BE2D-2F2E6D949588}" type="pres">
      <dgm:prSet presAssocID="{5C5A8170-003D-4D80-99F4-DCF23A5581E4}" presName="parentLeftMargin" presStyleLbl="node1" presStyleIdx="1" presStyleCnt="5"/>
      <dgm:spPr/>
      <dgm:t>
        <a:bodyPr/>
        <a:lstStyle/>
        <a:p>
          <a:endParaRPr lang="es-EC"/>
        </a:p>
      </dgm:t>
    </dgm:pt>
    <dgm:pt modelId="{4708E912-8949-49A8-A63C-03FFA20CEEC4}" type="pres">
      <dgm:prSet presAssocID="{5C5A8170-003D-4D80-99F4-DCF23A5581E4}" presName="parentText" presStyleLbl="node1" presStyleIdx="2" presStyleCnt="5" custScaleX="125913" custScaleY="160655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45E8DF3-7A10-414A-BE5D-72D9AB9A66BD}" type="pres">
      <dgm:prSet presAssocID="{5C5A8170-003D-4D80-99F4-DCF23A5581E4}" presName="negativeSpace" presStyleCnt="0"/>
      <dgm:spPr/>
    </dgm:pt>
    <dgm:pt modelId="{CA96FE22-63B2-4405-87D4-CAAA9DA8E8B3}" type="pres">
      <dgm:prSet presAssocID="{5C5A8170-003D-4D80-99F4-DCF23A5581E4}" presName="childText" presStyleLbl="conFgAcc1" presStyleIdx="2" presStyleCnt="5">
        <dgm:presLayoutVars>
          <dgm:bulletEnabled val="1"/>
        </dgm:presLayoutVars>
      </dgm:prSet>
      <dgm:spPr/>
    </dgm:pt>
    <dgm:pt modelId="{5238983B-1485-41B5-A770-05A4C2610054}" type="pres">
      <dgm:prSet presAssocID="{5517BA33-DE78-4A32-81A5-3D1E6120971C}" presName="spaceBetweenRectangles" presStyleCnt="0"/>
      <dgm:spPr/>
    </dgm:pt>
    <dgm:pt modelId="{5E8B75FC-2FDE-43BF-96A0-82EC5E1A8BBA}" type="pres">
      <dgm:prSet presAssocID="{ACA4F7AE-225D-41D1-9457-6654A0E08ECF}" presName="parentLin" presStyleCnt="0"/>
      <dgm:spPr/>
    </dgm:pt>
    <dgm:pt modelId="{FCBA7CED-E1F8-4CBA-8177-945859A1DED6}" type="pres">
      <dgm:prSet presAssocID="{ACA4F7AE-225D-41D1-9457-6654A0E08ECF}" presName="parentLeftMargin" presStyleLbl="node1" presStyleIdx="2" presStyleCnt="5"/>
      <dgm:spPr/>
      <dgm:t>
        <a:bodyPr/>
        <a:lstStyle/>
        <a:p>
          <a:endParaRPr lang="es-EC"/>
        </a:p>
      </dgm:t>
    </dgm:pt>
    <dgm:pt modelId="{737969A2-DF4D-4BE5-8C6F-9B44ADA07AF8}" type="pres">
      <dgm:prSet presAssocID="{ACA4F7AE-225D-41D1-9457-6654A0E08ECF}" presName="parentText" presStyleLbl="node1" presStyleIdx="3" presStyleCnt="5" custScaleX="125578" custScaleY="157688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1AC92B7-57B4-4BBD-BB88-1B4415279CB0}" type="pres">
      <dgm:prSet presAssocID="{ACA4F7AE-225D-41D1-9457-6654A0E08ECF}" presName="negativeSpace" presStyleCnt="0"/>
      <dgm:spPr/>
    </dgm:pt>
    <dgm:pt modelId="{93ABE464-EE79-4DCB-AB60-54F101ABCB83}" type="pres">
      <dgm:prSet presAssocID="{ACA4F7AE-225D-41D1-9457-6654A0E08ECF}" presName="childText" presStyleLbl="conFgAcc1" presStyleIdx="3" presStyleCnt="5">
        <dgm:presLayoutVars>
          <dgm:bulletEnabled val="1"/>
        </dgm:presLayoutVars>
      </dgm:prSet>
      <dgm:spPr/>
    </dgm:pt>
    <dgm:pt modelId="{1834999A-5070-4096-9454-8A9EFE0CFA27}" type="pres">
      <dgm:prSet presAssocID="{3B9A76D9-7238-4FB5-8906-51A7C903BE8E}" presName="spaceBetweenRectangles" presStyleCnt="0"/>
      <dgm:spPr/>
    </dgm:pt>
    <dgm:pt modelId="{385DC4C0-6EA4-4795-9739-3A48067B8282}" type="pres">
      <dgm:prSet presAssocID="{4A494004-D3C8-41E1-8EA3-D675A97B7E0A}" presName="parentLin" presStyleCnt="0"/>
      <dgm:spPr/>
    </dgm:pt>
    <dgm:pt modelId="{75E90E62-B883-490C-A9D0-DBED0370C13E}" type="pres">
      <dgm:prSet presAssocID="{4A494004-D3C8-41E1-8EA3-D675A97B7E0A}" presName="parentLeftMargin" presStyleLbl="node1" presStyleIdx="3" presStyleCnt="5"/>
      <dgm:spPr/>
      <dgm:t>
        <a:bodyPr/>
        <a:lstStyle/>
        <a:p>
          <a:endParaRPr lang="es-EC"/>
        </a:p>
      </dgm:t>
    </dgm:pt>
    <dgm:pt modelId="{FC593EA7-5E11-4174-90D0-A9A806E93BC2}" type="pres">
      <dgm:prSet presAssocID="{4A494004-D3C8-41E1-8EA3-D675A97B7E0A}" presName="parentText" presStyleLbl="node1" presStyleIdx="4" presStyleCnt="5" custScaleX="126079" custScaleY="14920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F7AF624-9182-4B80-855E-32A776C8B0F2}" type="pres">
      <dgm:prSet presAssocID="{4A494004-D3C8-41E1-8EA3-D675A97B7E0A}" presName="negativeSpace" presStyleCnt="0"/>
      <dgm:spPr/>
    </dgm:pt>
    <dgm:pt modelId="{6D9F2CB7-F8FF-4B21-850E-C38670194A89}" type="pres">
      <dgm:prSet presAssocID="{4A494004-D3C8-41E1-8EA3-D675A97B7E0A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CE788B42-34F6-4B99-AC11-04E8A0E3EAF1}" type="presOf" srcId="{ACA4F7AE-225D-41D1-9457-6654A0E08ECF}" destId="{FCBA7CED-E1F8-4CBA-8177-945859A1DED6}" srcOrd="0" destOrd="0" presId="urn:microsoft.com/office/officeart/2005/8/layout/list1"/>
    <dgm:cxn modelId="{E8D6B630-A0C2-4BE3-B683-855E727282EA}" srcId="{038828F9-0C39-46A4-B9A0-FBDF9FEE7E73}" destId="{B9E0B086-4CC8-4BCF-B618-7042E0242F20}" srcOrd="0" destOrd="0" parTransId="{579D969C-12CA-48F4-ADAD-CF7C205693A6}" sibTransId="{9B64FE3A-7AF8-42D4-A66B-836362AB1DD5}"/>
    <dgm:cxn modelId="{D8182811-71E9-4C15-AFD0-9F76AB25CAD4}" type="presOf" srcId="{5C5A8170-003D-4D80-99F4-DCF23A5581E4}" destId="{E5F00D37-3739-4ECF-BE2D-2F2E6D949588}" srcOrd="0" destOrd="0" presId="urn:microsoft.com/office/officeart/2005/8/layout/list1"/>
    <dgm:cxn modelId="{45476ECC-2E45-4347-9899-C648D8B4DF1A}" type="presOf" srcId="{4A494004-D3C8-41E1-8EA3-D675A97B7E0A}" destId="{75E90E62-B883-490C-A9D0-DBED0370C13E}" srcOrd="0" destOrd="0" presId="urn:microsoft.com/office/officeart/2005/8/layout/list1"/>
    <dgm:cxn modelId="{70D67AE6-C07C-477C-95C1-FD9B0261B1F8}" type="presOf" srcId="{B9E0B086-4CC8-4BCF-B618-7042E0242F20}" destId="{571DA4F8-26CC-4C25-A58F-4055237E2F26}" srcOrd="0" destOrd="0" presId="urn:microsoft.com/office/officeart/2005/8/layout/list1"/>
    <dgm:cxn modelId="{0FA16FDA-F425-47B5-B40D-95F455471EFD}" type="presOf" srcId="{9148D0E2-6588-45AF-8606-E4CC28E0B0B2}" destId="{29ED35AA-9C4F-4AE4-AFB2-87E30745325B}" srcOrd="0" destOrd="0" presId="urn:microsoft.com/office/officeart/2005/8/layout/list1"/>
    <dgm:cxn modelId="{63934807-F43F-41E5-965F-2B58ACE87512}" srcId="{038828F9-0C39-46A4-B9A0-FBDF9FEE7E73}" destId="{4A494004-D3C8-41E1-8EA3-D675A97B7E0A}" srcOrd="4" destOrd="0" parTransId="{7F79DF3B-EDF9-4306-B7F6-E63BC67473DD}" sibTransId="{31C2F51F-2407-41AC-AD3F-542345941189}"/>
    <dgm:cxn modelId="{7E28FFE2-CBAA-45CC-AB10-EEE069BBECF7}" type="presOf" srcId="{9148D0E2-6588-45AF-8606-E4CC28E0B0B2}" destId="{A5E74DFD-0EFE-43F5-8E98-0C983F97C5DC}" srcOrd="1" destOrd="0" presId="urn:microsoft.com/office/officeart/2005/8/layout/list1"/>
    <dgm:cxn modelId="{40CFC134-84CB-4C39-A8EB-98A08726B7D4}" srcId="{038828F9-0C39-46A4-B9A0-FBDF9FEE7E73}" destId="{5C5A8170-003D-4D80-99F4-DCF23A5581E4}" srcOrd="2" destOrd="0" parTransId="{F8137F42-B31D-4682-925D-8B114D2C6F21}" sibTransId="{5517BA33-DE78-4A32-81A5-3D1E6120971C}"/>
    <dgm:cxn modelId="{9D12E15A-AB1E-47BB-8D02-8BEA3CA903F0}" type="presOf" srcId="{B9E0B086-4CC8-4BCF-B618-7042E0242F20}" destId="{A352879B-F2C2-44F1-B22C-2C641487183F}" srcOrd="1" destOrd="0" presId="urn:microsoft.com/office/officeart/2005/8/layout/list1"/>
    <dgm:cxn modelId="{E197904F-37F1-40CF-A1A3-601C88CEF475}" type="presOf" srcId="{4A494004-D3C8-41E1-8EA3-D675A97B7E0A}" destId="{FC593EA7-5E11-4174-90D0-A9A806E93BC2}" srcOrd="1" destOrd="0" presId="urn:microsoft.com/office/officeart/2005/8/layout/list1"/>
    <dgm:cxn modelId="{4A692E9F-5636-497A-8E97-29AF1F862BB6}" srcId="{038828F9-0C39-46A4-B9A0-FBDF9FEE7E73}" destId="{ACA4F7AE-225D-41D1-9457-6654A0E08ECF}" srcOrd="3" destOrd="0" parTransId="{16EDA35D-6562-407B-B8E7-C260AF3BCBF1}" sibTransId="{3B9A76D9-7238-4FB5-8906-51A7C903BE8E}"/>
    <dgm:cxn modelId="{C1522EAF-098F-45D9-BB46-5E8F2B966A2E}" type="presOf" srcId="{038828F9-0C39-46A4-B9A0-FBDF9FEE7E73}" destId="{F537213E-084D-4C8F-B9C4-60941465A4FC}" srcOrd="0" destOrd="0" presId="urn:microsoft.com/office/officeart/2005/8/layout/list1"/>
    <dgm:cxn modelId="{A12ED40D-0282-42C1-841F-D7373FEDD323}" type="presOf" srcId="{5C5A8170-003D-4D80-99F4-DCF23A5581E4}" destId="{4708E912-8949-49A8-A63C-03FFA20CEEC4}" srcOrd="1" destOrd="0" presId="urn:microsoft.com/office/officeart/2005/8/layout/list1"/>
    <dgm:cxn modelId="{1532E9A8-A47D-491B-AFBA-A59F2935CAA4}" type="presOf" srcId="{ACA4F7AE-225D-41D1-9457-6654A0E08ECF}" destId="{737969A2-DF4D-4BE5-8C6F-9B44ADA07AF8}" srcOrd="1" destOrd="0" presId="urn:microsoft.com/office/officeart/2005/8/layout/list1"/>
    <dgm:cxn modelId="{456D5F62-3DE4-487E-B12F-C087AB64D692}" srcId="{038828F9-0C39-46A4-B9A0-FBDF9FEE7E73}" destId="{9148D0E2-6588-45AF-8606-E4CC28E0B0B2}" srcOrd="1" destOrd="0" parTransId="{E14AFB17-B266-4485-B699-4A10E3FD2CC3}" sibTransId="{751E7A0F-38D7-490D-BCBF-FDAD50198CDC}"/>
    <dgm:cxn modelId="{8781BD1D-B21E-4F70-AE95-CBE364068DB4}" type="presParOf" srcId="{F537213E-084D-4C8F-B9C4-60941465A4FC}" destId="{2F440B14-0EF6-478A-B695-D7B83297C317}" srcOrd="0" destOrd="0" presId="urn:microsoft.com/office/officeart/2005/8/layout/list1"/>
    <dgm:cxn modelId="{0557B5A0-F857-4912-B4DB-1DCC7F52B3D2}" type="presParOf" srcId="{2F440B14-0EF6-478A-B695-D7B83297C317}" destId="{571DA4F8-26CC-4C25-A58F-4055237E2F26}" srcOrd="0" destOrd="0" presId="urn:microsoft.com/office/officeart/2005/8/layout/list1"/>
    <dgm:cxn modelId="{03BC3708-C274-4187-BE65-CE15D468995C}" type="presParOf" srcId="{2F440B14-0EF6-478A-B695-D7B83297C317}" destId="{A352879B-F2C2-44F1-B22C-2C641487183F}" srcOrd="1" destOrd="0" presId="urn:microsoft.com/office/officeart/2005/8/layout/list1"/>
    <dgm:cxn modelId="{3BF493D9-2D0F-44F9-BCDD-0F9D0B85F13A}" type="presParOf" srcId="{F537213E-084D-4C8F-B9C4-60941465A4FC}" destId="{6BE22390-922F-4745-8609-10464DFF3978}" srcOrd="1" destOrd="0" presId="urn:microsoft.com/office/officeart/2005/8/layout/list1"/>
    <dgm:cxn modelId="{B9FC3B2A-CEA8-4DF0-B080-4C9B5355BF95}" type="presParOf" srcId="{F537213E-084D-4C8F-B9C4-60941465A4FC}" destId="{C1ABB5A0-5F21-480C-A404-49C5D4855297}" srcOrd="2" destOrd="0" presId="urn:microsoft.com/office/officeart/2005/8/layout/list1"/>
    <dgm:cxn modelId="{8BB736D4-B9EF-44ED-8841-94D976C0097A}" type="presParOf" srcId="{F537213E-084D-4C8F-B9C4-60941465A4FC}" destId="{7AC433C2-33EA-46D9-BF0A-9F09067CA8B9}" srcOrd="3" destOrd="0" presId="urn:microsoft.com/office/officeart/2005/8/layout/list1"/>
    <dgm:cxn modelId="{84DF8CDB-C45A-465A-A55C-2D33BCFAC9B5}" type="presParOf" srcId="{F537213E-084D-4C8F-B9C4-60941465A4FC}" destId="{81B86741-AECA-450E-84C6-DEA5FC96B4C8}" srcOrd="4" destOrd="0" presId="urn:microsoft.com/office/officeart/2005/8/layout/list1"/>
    <dgm:cxn modelId="{4329C65E-9DE3-4C5E-BBA5-E84DD2ACF8CB}" type="presParOf" srcId="{81B86741-AECA-450E-84C6-DEA5FC96B4C8}" destId="{29ED35AA-9C4F-4AE4-AFB2-87E30745325B}" srcOrd="0" destOrd="0" presId="urn:microsoft.com/office/officeart/2005/8/layout/list1"/>
    <dgm:cxn modelId="{4CF54EF1-9D00-457A-9C3A-A640BA4E0257}" type="presParOf" srcId="{81B86741-AECA-450E-84C6-DEA5FC96B4C8}" destId="{A5E74DFD-0EFE-43F5-8E98-0C983F97C5DC}" srcOrd="1" destOrd="0" presId="urn:microsoft.com/office/officeart/2005/8/layout/list1"/>
    <dgm:cxn modelId="{0D0D5FB6-DE87-44F8-B12A-8629EB79ADD9}" type="presParOf" srcId="{F537213E-084D-4C8F-B9C4-60941465A4FC}" destId="{1CEFAD25-AAB8-4F99-82FC-A6FFE2BF1391}" srcOrd="5" destOrd="0" presId="urn:microsoft.com/office/officeart/2005/8/layout/list1"/>
    <dgm:cxn modelId="{4D10BF66-0968-444A-8061-DC1EF776AC5C}" type="presParOf" srcId="{F537213E-084D-4C8F-B9C4-60941465A4FC}" destId="{6673133C-2F4A-408D-BE24-F42DB1918DFC}" srcOrd="6" destOrd="0" presId="urn:microsoft.com/office/officeart/2005/8/layout/list1"/>
    <dgm:cxn modelId="{0DB5BA91-D953-4C71-A420-DC4C853B0311}" type="presParOf" srcId="{F537213E-084D-4C8F-B9C4-60941465A4FC}" destId="{4A963510-D8B9-4F1D-A251-5CDC0B4D2174}" srcOrd="7" destOrd="0" presId="urn:microsoft.com/office/officeart/2005/8/layout/list1"/>
    <dgm:cxn modelId="{C8216C0F-83C9-486A-8305-A3B167376754}" type="presParOf" srcId="{F537213E-084D-4C8F-B9C4-60941465A4FC}" destId="{CCBFF5F8-12FA-40A6-A0B3-38DF1D6FECC5}" srcOrd="8" destOrd="0" presId="urn:microsoft.com/office/officeart/2005/8/layout/list1"/>
    <dgm:cxn modelId="{EB31E837-43CB-4A2D-BA8D-D67D5665EEF8}" type="presParOf" srcId="{CCBFF5F8-12FA-40A6-A0B3-38DF1D6FECC5}" destId="{E5F00D37-3739-4ECF-BE2D-2F2E6D949588}" srcOrd="0" destOrd="0" presId="urn:microsoft.com/office/officeart/2005/8/layout/list1"/>
    <dgm:cxn modelId="{C9F70E78-74A8-4793-BC43-E5AF64FA7CD6}" type="presParOf" srcId="{CCBFF5F8-12FA-40A6-A0B3-38DF1D6FECC5}" destId="{4708E912-8949-49A8-A63C-03FFA20CEEC4}" srcOrd="1" destOrd="0" presId="urn:microsoft.com/office/officeart/2005/8/layout/list1"/>
    <dgm:cxn modelId="{7C761162-144D-4DA5-9C9E-85D1942B75A3}" type="presParOf" srcId="{F537213E-084D-4C8F-B9C4-60941465A4FC}" destId="{145E8DF3-7A10-414A-BE5D-72D9AB9A66BD}" srcOrd="9" destOrd="0" presId="urn:microsoft.com/office/officeart/2005/8/layout/list1"/>
    <dgm:cxn modelId="{590CAB42-B5B0-4524-9BFA-A02A49AF88C3}" type="presParOf" srcId="{F537213E-084D-4C8F-B9C4-60941465A4FC}" destId="{CA96FE22-63B2-4405-87D4-CAAA9DA8E8B3}" srcOrd="10" destOrd="0" presId="urn:microsoft.com/office/officeart/2005/8/layout/list1"/>
    <dgm:cxn modelId="{CD32BF54-F847-470E-BE26-095BE3352329}" type="presParOf" srcId="{F537213E-084D-4C8F-B9C4-60941465A4FC}" destId="{5238983B-1485-41B5-A770-05A4C2610054}" srcOrd="11" destOrd="0" presId="urn:microsoft.com/office/officeart/2005/8/layout/list1"/>
    <dgm:cxn modelId="{64C22C40-9EC9-49AE-B435-4AE172C93C44}" type="presParOf" srcId="{F537213E-084D-4C8F-B9C4-60941465A4FC}" destId="{5E8B75FC-2FDE-43BF-96A0-82EC5E1A8BBA}" srcOrd="12" destOrd="0" presId="urn:microsoft.com/office/officeart/2005/8/layout/list1"/>
    <dgm:cxn modelId="{11AA9E98-5404-4851-A18E-0521633F4589}" type="presParOf" srcId="{5E8B75FC-2FDE-43BF-96A0-82EC5E1A8BBA}" destId="{FCBA7CED-E1F8-4CBA-8177-945859A1DED6}" srcOrd="0" destOrd="0" presId="urn:microsoft.com/office/officeart/2005/8/layout/list1"/>
    <dgm:cxn modelId="{44BAC1F1-DCA5-4EAB-A13D-DC2D385515CF}" type="presParOf" srcId="{5E8B75FC-2FDE-43BF-96A0-82EC5E1A8BBA}" destId="{737969A2-DF4D-4BE5-8C6F-9B44ADA07AF8}" srcOrd="1" destOrd="0" presId="urn:microsoft.com/office/officeart/2005/8/layout/list1"/>
    <dgm:cxn modelId="{48FF8E9B-E372-4EFA-9A53-11F34C32FAF7}" type="presParOf" srcId="{F537213E-084D-4C8F-B9C4-60941465A4FC}" destId="{B1AC92B7-57B4-4BBD-BB88-1B4415279CB0}" srcOrd="13" destOrd="0" presId="urn:microsoft.com/office/officeart/2005/8/layout/list1"/>
    <dgm:cxn modelId="{68BA0DA5-2211-4E38-BC3D-940FD47090C4}" type="presParOf" srcId="{F537213E-084D-4C8F-B9C4-60941465A4FC}" destId="{93ABE464-EE79-4DCB-AB60-54F101ABCB83}" srcOrd="14" destOrd="0" presId="urn:microsoft.com/office/officeart/2005/8/layout/list1"/>
    <dgm:cxn modelId="{EB86AD6C-2FBA-4AD7-8419-FF395516D80E}" type="presParOf" srcId="{F537213E-084D-4C8F-B9C4-60941465A4FC}" destId="{1834999A-5070-4096-9454-8A9EFE0CFA27}" srcOrd="15" destOrd="0" presId="urn:microsoft.com/office/officeart/2005/8/layout/list1"/>
    <dgm:cxn modelId="{F4B19172-BC76-415F-9509-6BB81E4020A0}" type="presParOf" srcId="{F537213E-084D-4C8F-B9C4-60941465A4FC}" destId="{385DC4C0-6EA4-4795-9739-3A48067B8282}" srcOrd="16" destOrd="0" presId="urn:microsoft.com/office/officeart/2005/8/layout/list1"/>
    <dgm:cxn modelId="{9892EE22-A8F3-4B05-BE21-D874995C9EFF}" type="presParOf" srcId="{385DC4C0-6EA4-4795-9739-3A48067B8282}" destId="{75E90E62-B883-490C-A9D0-DBED0370C13E}" srcOrd="0" destOrd="0" presId="urn:microsoft.com/office/officeart/2005/8/layout/list1"/>
    <dgm:cxn modelId="{00503239-5333-4275-AB57-002D71F8887E}" type="presParOf" srcId="{385DC4C0-6EA4-4795-9739-3A48067B8282}" destId="{FC593EA7-5E11-4174-90D0-A9A806E93BC2}" srcOrd="1" destOrd="0" presId="urn:microsoft.com/office/officeart/2005/8/layout/list1"/>
    <dgm:cxn modelId="{6A322422-32A7-4B0E-ADBA-F33317231BFA}" type="presParOf" srcId="{F537213E-084D-4C8F-B9C4-60941465A4FC}" destId="{8F7AF624-9182-4B80-855E-32A776C8B0F2}" srcOrd="17" destOrd="0" presId="urn:microsoft.com/office/officeart/2005/8/layout/list1"/>
    <dgm:cxn modelId="{8EA6A32F-D55A-4078-ACCE-EEF99DDA86C7}" type="presParOf" srcId="{F537213E-084D-4C8F-B9C4-60941465A4FC}" destId="{6D9F2CB7-F8FF-4B21-850E-C38670194A89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60A6F21-F726-4B2A-BEC1-9C86EA28B0B4}" type="doc">
      <dgm:prSet loTypeId="urn:microsoft.com/office/officeart/2005/8/layout/hList3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18DFB352-4314-4856-A8F3-AB308B50CE3A}">
      <dgm:prSet phldrT="[Texto]"/>
      <dgm:spPr/>
      <dgm:t>
        <a:bodyPr/>
        <a:lstStyle/>
        <a:p>
          <a:r>
            <a:rPr lang="es-MX" dirty="0" smtClean="0"/>
            <a:t>En resumen, se determinó que las principales causas para que las Pymes no estén preparadas para un DR son:</a:t>
          </a:r>
          <a:endParaRPr lang="es-MX" dirty="0"/>
        </a:p>
      </dgm:t>
    </dgm:pt>
    <dgm:pt modelId="{05697AAB-E5B9-4C76-927B-9236948FB6B8}" type="parTrans" cxnId="{6E65D927-093A-4DE6-91F2-581B0D454789}">
      <dgm:prSet/>
      <dgm:spPr/>
      <dgm:t>
        <a:bodyPr/>
        <a:lstStyle/>
        <a:p>
          <a:endParaRPr lang="es-MX"/>
        </a:p>
      </dgm:t>
    </dgm:pt>
    <dgm:pt modelId="{8AEA37B4-0C12-4178-A02F-4C811CF55F44}" type="sibTrans" cxnId="{6E65D927-093A-4DE6-91F2-581B0D454789}">
      <dgm:prSet/>
      <dgm:spPr/>
      <dgm:t>
        <a:bodyPr/>
        <a:lstStyle/>
        <a:p>
          <a:endParaRPr lang="es-MX"/>
        </a:p>
      </dgm:t>
    </dgm:pt>
    <dgm:pt modelId="{F7A17C66-4762-4485-BB70-17DD034C9BD2}">
      <dgm:prSet phldrT="[Texto]"/>
      <dgm:spPr/>
      <dgm:t>
        <a:bodyPr/>
        <a:lstStyle/>
        <a:p>
          <a:r>
            <a:rPr lang="es-MX" dirty="0" smtClean="0"/>
            <a:t>Baja inversión tecnológica</a:t>
          </a:r>
          <a:endParaRPr lang="es-MX" dirty="0"/>
        </a:p>
      </dgm:t>
    </dgm:pt>
    <dgm:pt modelId="{E44BA11A-888C-4621-BDE5-A115E08529D8}" type="parTrans" cxnId="{22C9C3C6-DB09-45E3-8D75-5639DFDBF006}">
      <dgm:prSet/>
      <dgm:spPr/>
      <dgm:t>
        <a:bodyPr/>
        <a:lstStyle/>
        <a:p>
          <a:endParaRPr lang="es-MX"/>
        </a:p>
      </dgm:t>
    </dgm:pt>
    <dgm:pt modelId="{F505B493-B694-4765-846D-D0B8634ECF45}" type="sibTrans" cxnId="{22C9C3C6-DB09-45E3-8D75-5639DFDBF006}">
      <dgm:prSet/>
      <dgm:spPr/>
      <dgm:t>
        <a:bodyPr/>
        <a:lstStyle/>
        <a:p>
          <a:endParaRPr lang="es-MX"/>
        </a:p>
      </dgm:t>
    </dgm:pt>
    <dgm:pt modelId="{33A55DD1-0B5C-4709-9C86-A3AAFA0C4C4D}">
      <dgm:prSet/>
      <dgm:spPr/>
      <dgm:t>
        <a:bodyPr/>
        <a:lstStyle/>
        <a:p>
          <a:r>
            <a:rPr lang="es-MX" smtClean="0"/>
            <a:t>Baja prioridad por parte de directivos</a:t>
          </a:r>
          <a:endParaRPr lang="es-MX" dirty="0" smtClean="0"/>
        </a:p>
      </dgm:t>
    </dgm:pt>
    <dgm:pt modelId="{4DBC855B-B565-4133-8338-5315D573BD93}" type="parTrans" cxnId="{B5C4E1F8-189A-4990-B816-5FE772206476}">
      <dgm:prSet/>
      <dgm:spPr/>
      <dgm:t>
        <a:bodyPr/>
        <a:lstStyle/>
        <a:p>
          <a:endParaRPr lang="es-MX"/>
        </a:p>
      </dgm:t>
    </dgm:pt>
    <dgm:pt modelId="{145265A5-6C6C-4462-AB03-05852C98A282}" type="sibTrans" cxnId="{B5C4E1F8-189A-4990-B816-5FE772206476}">
      <dgm:prSet/>
      <dgm:spPr/>
      <dgm:t>
        <a:bodyPr/>
        <a:lstStyle/>
        <a:p>
          <a:endParaRPr lang="es-MX"/>
        </a:p>
      </dgm:t>
    </dgm:pt>
    <dgm:pt modelId="{B25FCB42-CB72-4E14-A0AF-6D7FFB58038E}">
      <dgm:prSet/>
      <dgm:spPr/>
      <dgm:t>
        <a:bodyPr/>
        <a:lstStyle/>
        <a:p>
          <a:r>
            <a:rPr lang="es-MX" smtClean="0"/>
            <a:t>Desconocimiento de mecanismos de DR</a:t>
          </a:r>
          <a:endParaRPr lang="es-MX" dirty="0" smtClean="0"/>
        </a:p>
      </dgm:t>
    </dgm:pt>
    <dgm:pt modelId="{C5B02897-A334-4CEA-92D1-C5CAE524F0C0}" type="parTrans" cxnId="{D7C4DC24-E4DB-47B1-A1AA-62C2D73CBC14}">
      <dgm:prSet/>
      <dgm:spPr/>
      <dgm:t>
        <a:bodyPr/>
        <a:lstStyle/>
        <a:p>
          <a:endParaRPr lang="es-MX"/>
        </a:p>
      </dgm:t>
    </dgm:pt>
    <dgm:pt modelId="{19E0AD86-D86F-476D-918A-C9059F2B7725}" type="sibTrans" cxnId="{D7C4DC24-E4DB-47B1-A1AA-62C2D73CBC14}">
      <dgm:prSet/>
      <dgm:spPr/>
      <dgm:t>
        <a:bodyPr/>
        <a:lstStyle/>
        <a:p>
          <a:endParaRPr lang="es-MX"/>
        </a:p>
      </dgm:t>
    </dgm:pt>
    <dgm:pt modelId="{09D11D25-9850-44EE-B3BB-77462BEA1E19}">
      <dgm:prSet/>
      <dgm:spPr/>
      <dgm:t>
        <a:bodyPr/>
        <a:lstStyle/>
        <a:p>
          <a:r>
            <a:rPr lang="es-MX" smtClean="0"/>
            <a:t>Desconfianza en proveedores externos</a:t>
          </a:r>
          <a:endParaRPr lang="es-MX" dirty="0" smtClean="0"/>
        </a:p>
      </dgm:t>
    </dgm:pt>
    <dgm:pt modelId="{F860833E-2125-4CFA-9EBF-45414B975953}" type="parTrans" cxnId="{6FD2E2FD-3737-4365-A4FE-78AEF552F098}">
      <dgm:prSet/>
      <dgm:spPr/>
      <dgm:t>
        <a:bodyPr/>
        <a:lstStyle/>
        <a:p>
          <a:endParaRPr lang="es-MX"/>
        </a:p>
      </dgm:t>
    </dgm:pt>
    <dgm:pt modelId="{F65B41F2-97A2-4BAB-814B-3F1EBFAF584F}" type="sibTrans" cxnId="{6FD2E2FD-3737-4365-A4FE-78AEF552F098}">
      <dgm:prSet/>
      <dgm:spPr/>
      <dgm:t>
        <a:bodyPr/>
        <a:lstStyle/>
        <a:p>
          <a:endParaRPr lang="es-MX"/>
        </a:p>
      </dgm:t>
    </dgm:pt>
    <dgm:pt modelId="{F47264B0-9FE5-4255-8347-B39E85B59EBA}" type="pres">
      <dgm:prSet presAssocID="{D60A6F21-F726-4B2A-BEC1-9C86EA28B0B4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6439EE39-527B-4311-850C-1C5FAB93B523}" type="pres">
      <dgm:prSet presAssocID="{18DFB352-4314-4856-A8F3-AB308B50CE3A}" presName="roof" presStyleLbl="dkBgShp" presStyleIdx="0" presStyleCnt="2"/>
      <dgm:spPr/>
      <dgm:t>
        <a:bodyPr/>
        <a:lstStyle/>
        <a:p>
          <a:endParaRPr lang="es-MX"/>
        </a:p>
      </dgm:t>
    </dgm:pt>
    <dgm:pt modelId="{74385720-3D3D-4E10-87E0-0195CAC1CDB1}" type="pres">
      <dgm:prSet presAssocID="{18DFB352-4314-4856-A8F3-AB308B50CE3A}" presName="pillars" presStyleCnt="0"/>
      <dgm:spPr/>
    </dgm:pt>
    <dgm:pt modelId="{487B897B-10E5-4CB1-A003-F58B1E27D8F9}" type="pres">
      <dgm:prSet presAssocID="{18DFB352-4314-4856-A8F3-AB308B50CE3A}" presName="pillar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46F82A5-7700-488D-8F19-7E7C6C049006}" type="pres">
      <dgm:prSet presAssocID="{33A55DD1-0B5C-4709-9C86-A3AAFA0C4C4D}" presName="pillar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27336DB-4BAB-48FB-AA3F-1AF26BCD6ED9}" type="pres">
      <dgm:prSet presAssocID="{B25FCB42-CB72-4E14-A0AF-6D7FFB58038E}" presName="pillar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61CEACA-B5E3-4646-B5D5-34319E4C439D}" type="pres">
      <dgm:prSet presAssocID="{09D11D25-9850-44EE-B3BB-77462BEA1E19}" presName="pillar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D07234F-FAD9-4C18-8C90-15DBA5ABDF5C}" type="pres">
      <dgm:prSet presAssocID="{18DFB352-4314-4856-A8F3-AB308B50CE3A}" presName="base" presStyleLbl="dkBgShp" presStyleIdx="1" presStyleCnt="2"/>
      <dgm:spPr/>
    </dgm:pt>
  </dgm:ptLst>
  <dgm:cxnLst>
    <dgm:cxn modelId="{2403F7F2-1751-40F7-AC04-18E199CCEBF0}" type="presOf" srcId="{33A55DD1-0B5C-4709-9C86-A3AAFA0C4C4D}" destId="{046F82A5-7700-488D-8F19-7E7C6C049006}" srcOrd="0" destOrd="0" presId="urn:microsoft.com/office/officeart/2005/8/layout/hList3"/>
    <dgm:cxn modelId="{6FD2E2FD-3737-4365-A4FE-78AEF552F098}" srcId="{18DFB352-4314-4856-A8F3-AB308B50CE3A}" destId="{09D11D25-9850-44EE-B3BB-77462BEA1E19}" srcOrd="3" destOrd="0" parTransId="{F860833E-2125-4CFA-9EBF-45414B975953}" sibTransId="{F65B41F2-97A2-4BAB-814B-3F1EBFAF584F}"/>
    <dgm:cxn modelId="{C2878661-24EB-4866-A487-2A79F200B38D}" type="presOf" srcId="{F7A17C66-4762-4485-BB70-17DD034C9BD2}" destId="{487B897B-10E5-4CB1-A003-F58B1E27D8F9}" srcOrd="0" destOrd="0" presId="urn:microsoft.com/office/officeart/2005/8/layout/hList3"/>
    <dgm:cxn modelId="{D7C4DC24-E4DB-47B1-A1AA-62C2D73CBC14}" srcId="{18DFB352-4314-4856-A8F3-AB308B50CE3A}" destId="{B25FCB42-CB72-4E14-A0AF-6D7FFB58038E}" srcOrd="2" destOrd="0" parTransId="{C5B02897-A334-4CEA-92D1-C5CAE524F0C0}" sibTransId="{19E0AD86-D86F-476D-918A-C9059F2B7725}"/>
    <dgm:cxn modelId="{B5C4E1F8-189A-4990-B816-5FE772206476}" srcId="{18DFB352-4314-4856-A8F3-AB308B50CE3A}" destId="{33A55DD1-0B5C-4709-9C86-A3AAFA0C4C4D}" srcOrd="1" destOrd="0" parTransId="{4DBC855B-B565-4133-8338-5315D573BD93}" sibTransId="{145265A5-6C6C-4462-AB03-05852C98A282}"/>
    <dgm:cxn modelId="{83DECDB6-6AC5-4479-AEF7-D4DE78851CB8}" type="presOf" srcId="{18DFB352-4314-4856-A8F3-AB308B50CE3A}" destId="{6439EE39-527B-4311-850C-1C5FAB93B523}" srcOrd="0" destOrd="0" presId="urn:microsoft.com/office/officeart/2005/8/layout/hList3"/>
    <dgm:cxn modelId="{5A195467-3546-4F5A-8E4A-B367F4079CC9}" type="presOf" srcId="{D60A6F21-F726-4B2A-BEC1-9C86EA28B0B4}" destId="{F47264B0-9FE5-4255-8347-B39E85B59EBA}" srcOrd="0" destOrd="0" presId="urn:microsoft.com/office/officeart/2005/8/layout/hList3"/>
    <dgm:cxn modelId="{6E65D927-093A-4DE6-91F2-581B0D454789}" srcId="{D60A6F21-F726-4B2A-BEC1-9C86EA28B0B4}" destId="{18DFB352-4314-4856-A8F3-AB308B50CE3A}" srcOrd="0" destOrd="0" parTransId="{05697AAB-E5B9-4C76-927B-9236948FB6B8}" sibTransId="{8AEA37B4-0C12-4178-A02F-4C811CF55F44}"/>
    <dgm:cxn modelId="{DA4B226C-2FAD-4D0B-98A9-81AD040EFA92}" type="presOf" srcId="{09D11D25-9850-44EE-B3BB-77462BEA1E19}" destId="{A61CEACA-B5E3-4646-B5D5-34319E4C439D}" srcOrd="0" destOrd="0" presId="urn:microsoft.com/office/officeart/2005/8/layout/hList3"/>
    <dgm:cxn modelId="{22C9C3C6-DB09-45E3-8D75-5639DFDBF006}" srcId="{18DFB352-4314-4856-A8F3-AB308B50CE3A}" destId="{F7A17C66-4762-4485-BB70-17DD034C9BD2}" srcOrd="0" destOrd="0" parTransId="{E44BA11A-888C-4621-BDE5-A115E08529D8}" sibTransId="{F505B493-B694-4765-846D-D0B8634ECF45}"/>
    <dgm:cxn modelId="{8DBD69C7-A33B-4F67-ADE5-2761AEE70142}" type="presOf" srcId="{B25FCB42-CB72-4E14-A0AF-6D7FFB58038E}" destId="{F27336DB-4BAB-48FB-AA3F-1AF26BCD6ED9}" srcOrd="0" destOrd="0" presId="urn:microsoft.com/office/officeart/2005/8/layout/hList3"/>
    <dgm:cxn modelId="{60277879-C081-462A-AB01-B5BCFE52ABB4}" type="presParOf" srcId="{F47264B0-9FE5-4255-8347-B39E85B59EBA}" destId="{6439EE39-527B-4311-850C-1C5FAB93B523}" srcOrd="0" destOrd="0" presId="urn:microsoft.com/office/officeart/2005/8/layout/hList3"/>
    <dgm:cxn modelId="{4AC1952D-5C77-47F9-BA84-FCFE04A3E725}" type="presParOf" srcId="{F47264B0-9FE5-4255-8347-B39E85B59EBA}" destId="{74385720-3D3D-4E10-87E0-0195CAC1CDB1}" srcOrd="1" destOrd="0" presId="urn:microsoft.com/office/officeart/2005/8/layout/hList3"/>
    <dgm:cxn modelId="{2EE5C5E7-0B22-4D93-80E0-A781459A950A}" type="presParOf" srcId="{74385720-3D3D-4E10-87E0-0195CAC1CDB1}" destId="{487B897B-10E5-4CB1-A003-F58B1E27D8F9}" srcOrd="0" destOrd="0" presId="urn:microsoft.com/office/officeart/2005/8/layout/hList3"/>
    <dgm:cxn modelId="{C13D7556-EE0A-44EE-A74A-079718661051}" type="presParOf" srcId="{74385720-3D3D-4E10-87E0-0195CAC1CDB1}" destId="{046F82A5-7700-488D-8F19-7E7C6C049006}" srcOrd="1" destOrd="0" presId="urn:microsoft.com/office/officeart/2005/8/layout/hList3"/>
    <dgm:cxn modelId="{F86070F3-81A9-40CA-AFA8-E8E6E1B068D8}" type="presParOf" srcId="{74385720-3D3D-4E10-87E0-0195CAC1CDB1}" destId="{F27336DB-4BAB-48FB-AA3F-1AF26BCD6ED9}" srcOrd="2" destOrd="0" presId="urn:microsoft.com/office/officeart/2005/8/layout/hList3"/>
    <dgm:cxn modelId="{710A0029-C1AA-4DC7-9967-B6B155571401}" type="presParOf" srcId="{74385720-3D3D-4E10-87E0-0195CAC1CDB1}" destId="{A61CEACA-B5E3-4646-B5D5-34319E4C439D}" srcOrd="3" destOrd="0" presId="urn:microsoft.com/office/officeart/2005/8/layout/hList3"/>
    <dgm:cxn modelId="{18D3BE5D-0169-4EE8-AA25-8FB648E70CD0}" type="presParOf" srcId="{F47264B0-9FE5-4255-8347-B39E85B59EBA}" destId="{CD07234F-FAD9-4C18-8C90-15DBA5ABDF5C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1F44505-3742-40D0-862D-2F342930982B}" type="doc">
      <dgm:prSet loTypeId="urn:microsoft.com/office/officeart/2005/8/layout/gear1" loCatId="process" qsTypeId="urn:microsoft.com/office/officeart/2005/8/quickstyle/3d1" qsCatId="3D" csTypeId="urn:microsoft.com/office/officeart/2005/8/colors/colorful5" csCatId="colorful" phldr="1"/>
      <dgm:spPr/>
    </dgm:pt>
    <dgm:pt modelId="{6D0BA051-4E02-4FDD-912D-E95D9BDF8390}">
      <dgm:prSet phldrT="[Texto]"/>
      <dgm:spPr/>
      <dgm:t>
        <a:bodyPr/>
        <a:lstStyle/>
        <a:p>
          <a:r>
            <a:rPr lang="es-MX" dirty="0" smtClean="0"/>
            <a:t>Cloud Computing</a:t>
          </a:r>
          <a:endParaRPr lang="es-MX" dirty="0"/>
        </a:p>
      </dgm:t>
    </dgm:pt>
    <dgm:pt modelId="{DC1F5E24-0E0E-40A0-BB63-AF08516C11C3}" type="parTrans" cxnId="{0E53CAA2-89D5-4100-99BD-D0F8CB4A06EF}">
      <dgm:prSet/>
      <dgm:spPr/>
      <dgm:t>
        <a:bodyPr/>
        <a:lstStyle/>
        <a:p>
          <a:endParaRPr lang="es-MX"/>
        </a:p>
      </dgm:t>
    </dgm:pt>
    <dgm:pt modelId="{D4DBC082-050C-4A54-9D5D-50FB1189DF1B}" type="sibTrans" cxnId="{0E53CAA2-89D5-4100-99BD-D0F8CB4A06EF}">
      <dgm:prSet/>
      <dgm:spPr/>
      <dgm:t>
        <a:bodyPr/>
        <a:lstStyle/>
        <a:p>
          <a:endParaRPr lang="es-MX"/>
        </a:p>
      </dgm:t>
    </dgm:pt>
    <dgm:pt modelId="{EF8A6F33-9F80-4811-BE4B-773C6E744660}">
      <dgm:prSet phldrT="[Texto]"/>
      <dgm:spPr/>
      <dgm:t>
        <a:bodyPr/>
        <a:lstStyle/>
        <a:p>
          <a:r>
            <a:rPr lang="es-MX" dirty="0" smtClean="0"/>
            <a:t>DRP</a:t>
          </a:r>
          <a:endParaRPr lang="es-MX" dirty="0"/>
        </a:p>
      </dgm:t>
    </dgm:pt>
    <dgm:pt modelId="{758F52DA-4293-4622-9BF5-FF7E5A88D8BC}" type="parTrans" cxnId="{876F9323-1661-4644-A65F-AE6FF352F7EC}">
      <dgm:prSet/>
      <dgm:spPr/>
      <dgm:t>
        <a:bodyPr/>
        <a:lstStyle/>
        <a:p>
          <a:endParaRPr lang="es-MX"/>
        </a:p>
      </dgm:t>
    </dgm:pt>
    <dgm:pt modelId="{220A2674-995A-4A33-AF92-A89E60506A60}" type="sibTrans" cxnId="{876F9323-1661-4644-A65F-AE6FF352F7EC}">
      <dgm:prSet/>
      <dgm:spPr/>
      <dgm:t>
        <a:bodyPr/>
        <a:lstStyle/>
        <a:p>
          <a:endParaRPr lang="es-MX"/>
        </a:p>
      </dgm:t>
    </dgm:pt>
    <dgm:pt modelId="{9DEDA86F-8BDF-48B1-BAC3-0DDC3A9578D6}">
      <dgm:prSet phldrT="[Texto]"/>
      <dgm:spPr/>
      <dgm:t>
        <a:bodyPr/>
        <a:lstStyle/>
        <a:p>
          <a:r>
            <a:rPr lang="es-MX" dirty="0" smtClean="0"/>
            <a:t>Pymes</a:t>
          </a:r>
          <a:endParaRPr lang="es-MX" dirty="0"/>
        </a:p>
      </dgm:t>
    </dgm:pt>
    <dgm:pt modelId="{29546927-2977-4359-A2E1-A4147D0C0624}" type="parTrans" cxnId="{7571FF0F-EF4A-46E5-9A23-CE1511057C60}">
      <dgm:prSet/>
      <dgm:spPr/>
      <dgm:t>
        <a:bodyPr/>
        <a:lstStyle/>
        <a:p>
          <a:endParaRPr lang="es-MX"/>
        </a:p>
      </dgm:t>
    </dgm:pt>
    <dgm:pt modelId="{9ED1B6DE-C782-44A9-B43F-F03B09CB9D09}" type="sibTrans" cxnId="{7571FF0F-EF4A-46E5-9A23-CE1511057C60}">
      <dgm:prSet/>
      <dgm:spPr/>
      <dgm:t>
        <a:bodyPr/>
        <a:lstStyle/>
        <a:p>
          <a:endParaRPr lang="es-MX"/>
        </a:p>
      </dgm:t>
    </dgm:pt>
    <dgm:pt modelId="{31730754-E551-43AE-BA2D-09C975AEB1DD}" type="pres">
      <dgm:prSet presAssocID="{81F44505-3742-40D0-862D-2F342930982B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24B5798A-0CD2-4999-8AC3-00BC00A073A8}" type="pres">
      <dgm:prSet presAssocID="{6D0BA051-4E02-4FDD-912D-E95D9BDF8390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BCFEC19-7077-48BC-AADD-7BAC616382E4}" type="pres">
      <dgm:prSet presAssocID="{6D0BA051-4E02-4FDD-912D-E95D9BDF8390}" presName="gear1srcNode" presStyleLbl="node1" presStyleIdx="0" presStyleCnt="3"/>
      <dgm:spPr/>
      <dgm:t>
        <a:bodyPr/>
        <a:lstStyle/>
        <a:p>
          <a:endParaRPr lang="es-MX"/>
        </a:p>
      </dgm:t>
    </dgm:pt>
    <dgm:pt modelId="{1EA7987E-25B9-412B-A591-74EF26720579}" type="pres">
      <dgm:prSet presAssocID="{6D0BA051-4E02-4FDD-912D-E95D9BDF8390}" presName="gear1dstNode" presStyleLbl="node1" presStyleIdx="0" presStyleCnt="3"/>
      <dgm:spPr/>
      <dgm:t>
        <a:bodyPr/>
        <a:lstStyle/>
        <a:p>
          <a:endParaRPr lang="es-MX"/>
        </a:p>
      </dgm:t>
    </dgm:pt>
    <dgm:pt modelId="{7C6C0324-EA5C-4209-822A-B4C71C805A76}" type="pres">
      <dgm:prSet presAssocID="{EF8A6F33-9F80-4811-BE4B-773C6E744660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E1E4992-0063-4856-86AA-976435008BC2}" type="pres">
      <dgm:prSet presAssocID="{EF8A6F33-9F80-4811-BE4B-773C6E744660}" presName="gear2srcNode" presStyleLbl="node1" presStyleIdx="1" presStyleCnt="3"/>
      <dgm:spPr/>
      <dgm:t>
        <a:bodyPr/>
        <a:lstStyle/>
        <a:p>
          <a:endParaRPr lang="es-MX"/>
        </a:p>
      </dgm:t>
    </dgm:pt>
    <dgm:pt modelId="{264D1D97-660B-4E44-90CA-74C17988FF63}" type="pres">
      <dgm:prSet presAssocID="{EF8A6F33-9F80-4811-BE4B-773C6E744660}" presName="gear2dstNode" presStyleLbl="node1" presStyleIdx="1" presStyleCnt="3"/>
      <dgm:spPr/>
      <dgm:t>
        <a:bodyPr/>
        <a:lstStyle/>
        <a:p>
          <a:endParaRPr lang="es-MX"/>
        </a:p>
      </dgm:t>
    </dgm:pt>
    <dgm:pt modelId="{07B5EBA8-8F90-4F93-AEF1-E6AF643FB104}" type="pres">
      <dgm:prSet presAssocID="{9DEDA86F-8BDF-48B1-BAC3-0DDC3A9578D6}" presName="gear3" presStyleLbl="node1" presStyleIdx="2" presStyleCnt="3"/>
      <dgm:spPr/>
      <dgm:t>
        <a:bodyPr/>
        <a:lstStyle/>
        <a:p>
          <a:endParaRPr lang="es-MX"/>
        </a:p>
      </dgm:t>
    </dgm:pt>
    <dgm:pt modelId="{14A8398F-FD14-4716-ACC5-03E3D7E5A860}" type="pres">
      <dgm:prSet presAssocID="{9DEDA86F-8BDF-48B1-BAC3-0DDC3A9578D6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1E67BAB-83A1-4EDD-8289-8C5B53431100}" type="pres">
      <dgm:prSet presAssocID="{9DEDA86F-8BDF-48B1-BAC3-0DDC3A9578D6}" presName="gear3srcNode" presStyleLbl="node1" presStyleIdx="2" presStyleCnt="3"/>
      <dgm:spPr/>
      <dgm:t>
        <a:bodyPr/>
        <a:lstStyle/>
        <a:p>
          <a:endParaRPr lang="es-MX"/>
        </a:p>
      </dgm:t>
    </dgm:pt>
    <dgm:pt modelId="{D52622EF-A45C-41E3-99EC-4002B386A32A}" type="pres">
      <dgm:prSet presAssocID="{9DEDA86F-8BDF-48B1-BAC3-0DDC3A9578D6}" presName="gear3dstNode" presStyleLbl="node1" presStyleIdx="2" presStyleCnt="3"/>
      <dgm:spPr/>
      <dgm:t>
        <a:bodyPr/>
        <a:lstStyle/>
        <a:p>
          <a:endParaRPr lang="es-MX"/>
        </a:p>
      </dgm:t>
    </dgm:pt>
    <dgm:pt modelId="{866F62F1-022F-4D44-8F4D-F68E086E419B}" type="pres">
      <dgm:prSet presAssocID="{D4DBC082-050C-4A54-9D5D-50FB1189DF1B}" presName="connector1" presStyleLbl="sibTrans2D1" presStyleIdx="0" presStyleCnt="3"/>
      <dgm:spPr/>
      <dgm:t>
        <a:bodyPr/>
        <a:lstStyle/>
        <a:p>
          <a:endParaRPr lang="es-MX"/>
        </a:p>
      </dgm:t>
    </dgm:pt>
    <dgm:pt modelId="{6D18B5C8-5A24-4317-8CC6-DBEA6ECF5A9B}" type="pres">
      <dgm:prSet presAssocID="{220A2674-995A-4A33-AF92-A89E60506A60}" presName="connector2" presStyleLbl="sibTrans2D1" presStyleIdx="1" presStyleCnt="3"/>
      <dgm:spPr/>
      <dgm:t>
        <a:bodyPr/>
        <a:lstStyle/>
        <a:p>
          <a:endParaRPr lang="es-MX"/>
        </a:p>
      </dgm:t>
    </dgm:pt>
    <dgm:pt modelId="{5658E419-D286-48EA-976C-59212CBA3C93}" type="pres">
      <dgm:prSet presAssocID="{9ED1B6DE-C782-44A9-B43F-F03B09CB9D09}" presName="connector3" presStyleLbl="sibTrans2D1" presStyleIdx="2" presStyleCnt="3"/>
      <dgm:spPr/>
      <dgm:t>
        <a:bodyPr/>
        <a:lstStyle/>
        <a:p>
          <a:endParaRPr lang="es-MX"/>
        </a:p>
      </dgm:t>
    </dgm:pt>
  </dgm:ptLst>
  <dgm:cxnLst>
    <dgm:cxn modelId="{946C39B2-B467-48A2-B4FC-63D122AD2805}" type="presOf" srcId="{EF8A6F33-9F80-4811-BE4B-773C6E744660}" destId="{FE1E4992-0063-4856-86AA-976435008BC2}" srcOrd="1" destOrd="0" presId="urn:microsoft.com/office/officeart/2005/8/layout/gear1"/>
    <dgm:cxn modelId="{8D1434AA-6767-47E2-86B5-74BA5333BCA9}" type="presOf" srcId="{9DEDA86F-8BDF-48B1-BAC3-0DDC3A9578D6}" destId="{07B5EBA8-8F90-4F93-AEF1-E6AF643FB104}" srcOrd="0" destOrd="0" presId="urn:microsoft.com/office/officeart/2005/8/layout/gear1"/>
    <dgm:cxn modelId="{876F9323-1661-4644-A65F-AE6FF352F7EC}" srcId="{81F44505-3742-40D0-862D-2F342930982B}" destId="{EF8A6F33-9F80-4811-BE4B-773C6E744660}" srcOrd="1" destOrd="0" parTransId="{758F52DA-4293-4622-9BF5-FF7E5A88D8BC}" sibTransId="{220A2674-995A-4A33-AF92-A89E60506A60}"/>
    <dgm:cxn modelId="{4F7E5BBD-C86A-49E9-BF9F-35417F27AEF7}" type="presOf" srcId="{9DEDA86F-8BDF-48B1-BAC3-0DDC3A9578D6}" destId="{D52622EF-A45C-41E3-99EC-4002B386A32A}" srcOrd="3" destOrd="0" presId="urn:microsoft.com/office/officeart/2005/8/layout/gear1"/>
    <dgm:cxn modelId="{D8C51B0E-7C8C-492F-9A68-599DA329D15A}" type="presOf" srcId="{9DEDA86F-8BDF-48B1-BAC3-0DDC3A9578D6}" destId="{14A8398F-FD14-4716-ACC5-03E3D7E5A860}" srcOrd="1" destOrd="0" presId="urn:microsoft.com/office/officeart/2005/8/layout/gear1"/>
    <dgm:cxn modelId="{A3256CDD-0A47-4B9D-9ABB-3AEF80C966BB}" type="presOf" srcId="{6D0BA051-4E02-4FDD-912D-E95D9BDF8390}" destId="{24B5798A-0CD2-4999-8AC3-00BC00A073A8}" srcOrd="0" destOrd="0" presId="urn:microsoft.com/office/officeart/2005/8/layout/gear1"/>
    <dgm:cxn modelId="{7571FF0F-EF4A-46E5-9A23-CE1511057C60}" srcId="{81F44505-3742-40D0-862D-2F342930982B}" destId="{9DEDA86F-8BDF-48B1-BAC3-0DDC3A9578D6}" srcOrd="2" destOrd="0" parTransId="{29546927-2977-4359-A2E1-A4147D0C0624}" sibTransId="{9ED1B6DE-C782-44A9-B43F-F03B09CB9D09}"/>
    <dgm:cxn modelId="{478E1B1E-3AA3-44EC-939F-E09F536E7CE3}" type="presOf" srcId="{220A2674-995A-4A33-AF92-A89E60506A60}" destId="{6D18B5C8-5A24-4317-8CC6-DBEA6ECF5A9B}" srcOrd="0" destOrd="0" presId="urn:microsoft.com/office/officeart/2005/8/layout/gear1"/>
    <dgm:cxn modelId="{ED1DE71A-9220-4616-94AA-32E4550CA65C}" type="presOf" srcId="{6D0BA051-4E02-4FDD-912D-E95D9BDF8390}" destId="{1EA7987E-25B9-412B-A591-74EF26720579}" srcOrd="2" destOrd="0" presId="urn:microsoft.com/office/officeart/2005/8/layout/gear1"/>
    <dgm:cxn modelId="{8E93EC8A-227E-4208-8508-69B046B824D2}" type="presOf" srcId="{EF8A6F33-9F80-4811-BE4B-773C6E744660}" destId="{7C6C0324-EA5C-4209-822A-B4C71C805A76}" srcOrd="0" destOrd="0" presId="urn:microsoft.com/office/officeart/2005/8/layout/gear1"/>
    <dgm:cxn modelId="{0E53CAA2-89D5-4100-99BD-D0F8CB4A06EF}" srcId="{81F44505-3742-40D0-862D-2F342930982B}" destId="{6D0BA051-4E02-4FDD-912D-E95D9BDF8390}" srcOrd="0" destOrd="0" parTransId="{DC1F5E24-0E0E-40A0-BB63-AF08516C11C3}" sibTransId="{D4DBC082-050C-4A54-9D5D-50FB1189DF1B}"/>
    <dgm:cxn modelId="{92E91EC0-41DD-41D3-A471-E5630B6A9297}" type="presOf" srcId="{81F44505-3742-40D0-862D-2F342930982B}" destId="{31730754-E551-43AE-BA2D-09C975AEB1DD}" srcOrd="0" destOrd="0" presId="urn:microsoft.com/office/officeart/2005/8/layout/gear1"/>
    <dgm:cxn modelId="{F805902E-EE63-4342-B6D0-1C4CBEC5ED2D}" type="presOf" srcId="{9DEDA86F-8BDF-48B1-BAC3-0DDC3A9578D6}" destId="{71E67BAB-83A1-4EDD-8289-8C5B53431100}" srcOrd="2" destOrd="0" presId="urn:microsoft.com/office/officeart/2005/8/layout/gear1"/>
    <dgm:cxn modelId="{355F8E3A-EB39-4BEE-926A-9AE93F21D7A0}" type="presOf" srcId="{D4DBC082-050C-4A54-9D5D-50FB1189DF1B}" destId="{866F62F1-022F-4D44-8F4D-F68E086E419B}" srcOrd="0" destOrd="0" presId="urn:microsoft.com/office/officeart/2005/8/layout/gear1"/>
    <dgm:cxn modelId="{C9D13056-8027-4D26-B155-C0D02D5240C5}" type="presOf" srcId="{6D0BA051-4E02-4FDD-912D-E95D9BDF8390}" destId="{6BCFEC19-7077-48BC-AADD-7BAC616382E4}" srcOrd="1" destOrd="0" presId="urn:microsoft.com/office/officeart/2005/8/layout/gear1"/>
    <dgm:cxn modelId="{EE03E062-5ED9-48A4-BB7A-B4D63DBFE890}" type="presOf" srcId="{9ED1B6DE-C782-44A9-B43F-F03B09CB9D09}" destId="{5658E419-D286-48EA-976C-59212CBA3C93}" srcOrd="0" destOrd="0" presId="urn:microsoft.com/office/officeart/2005/8/layout/gear1"/>
    <dgm:cxn modelId="{51759125-5CB7-4F55-B595-660E9283020D}" type="presOf" srcId="{EF8A6F33-9F80-4811-BE4B-773C6E744660}" destId="{264D1D97-660B-4E44-90CA-74C17988FF63}" srcOrd="2" destOrd="0" presId="urn:microsoft.com/office/officeart/2005/8/layout/gear1"/>
    <dgm:cxn modelId="{B21938DB-397E-4B0D-BA8F-485A9F5037F1}" type="presParOf" srcId="{31730754-E551-43AE-BA2D-09C975AEB1DD}" destId="{24B5798A-0CD2-4999-8AC3-00BC00A073A8}" srcOrd="0" destOrd="0" presId="urn:microsoft.com/office/officeart/2005/8/layout/gear1"/>
    <dgm:cxn modelId="{42941A6F-E925-4598-9A55-525152FA4B6D}" type="presParOf" srcId="{31730754-E551-43AE-BA2D-09C975AEB1DD}" destId="{6BCFEC19-7077-48BC-AADD-7BAC616382E4}" srcOrd="1" destOrd="0" presId="urn:microsoft.com/office/officeart/2005/8/layout/gear1"/>
    <dgm:cxn modelId="{9E27A0A9-7E56-4DFB-B5BF-6D4533903B8D}" type="presParOf" srcId="{31730754-E551-43AE-BA2D-09C975AEB1DD}" destId="{1EA7987E-25B9-412B-A591-74EF26720579}" srcOrd="2" destOrd="0" presId="urn:microsoft.com/office/officeart/2005/8/layout/gear1"/>
    <dgm:cxn modelId="{E48C8F9A-2AC5-48BE-B4D5-9D7EC50E9830}" type="presParOf" srcId="{31730754-E551-43AE-BA2D-09C975AEB1DD}" destId="{7C6C0324-EA5C-4209-822A-B4C71C805A76}" srcOrd="3" destOrd="0" presId="urn:microsoft.com/office/officeart/2005/8/layout/gear1"/>
    <dgm:cxn modelId="{D41F5B9D-0103-4E42-B50B-532C153A509A}" type="presParOf" srcId="{31730754-E551-43AE-BA2D-09C975AEB1DD}" destId="{FE1E4992-0063-4856-86AA-976435008BC2}" srcOrd="4" destOrd="0" presId="urn:microsoft.com/office/officeart/2005/8/layout/gear1"/>
    <dgm:cxn modelId="{2C839ED4-64B0-49BE-8925-5F2379D37A61}" type="presParOf" srcId="{31730754-E551-43AE-BA2D-09C975AEB1DD}" destId="{264D1D97-660B-4E44-90CA-74C17988FF63}" srcOrd="5" destOrd="0" presId="urn:microsoft.com/office/officeart/2005/8/layout/gear1"/>
    <dgm:cxn modelId="{E0D7C4B7-6624-4E02-B5D9-92E7B5ACED29}" type="presParOf" srcId="{31730754-E551-43AE-BA2D-09C975AEB1DD}" destId="{07B5EBA8-8F90-4F93-AEF1-E6AF643FB104}" srcOrd="6" destOrd="0" presId="urn:microsoft.com/office/officeart/2005/8/layout/gear1"/>
    <dgm:cxn modelId="{008A06E6-10BF-4684-8DC3-47292CBC5C39}" type="presParOf" srcId="{31730754-E551-43AE-BA2D-09C975AEB1DD}" destId="{14A8398F-FD14-4716-ACC5-03E3D7E5A860}" srcOrd="7" destOrd="0" presId="urn:microsoft.com/office/officeart/2005/8/layout/gear1"/>
    <dgm:cxn modelId="{8AC36690-5FEF-4601-ACAF-A1517495233E}" type="presParOf" srcId="{31730754-E551-43AE-BA2D-09C975AEB1DD}" destId="{71E67BAB-83A1-4EDD-8289-8C5B53431100}" srcOrd="8" destOrd="0" presId="urn:microsoft.com/office/officeart/2005/8/layout/gear1"/>
    <dgm:cxn modelId="{38F8B6D4-4749-4D24-97B3-81E3B31E2D44}" type="presParOf" srcId="{31730754-E551-43AE-BA2D-09C975AEB1DD}" destId="{D52622EF-A45C-41E3-99EC-4002B386A32A}" srcOrd="9" destOrd="0" presId="urn:microsoft.com/office/officeart/2005/8/layout/gear1"/>
    <dgm:cxn modelId="{B7A28C0F-33C6-4A16-92F7-E0ADB9F0BFC2}" type="presParOf" srcId="{31730754-E551-43AE-BA2D-09C975AEB1DD}" destId="{866F62F1-022F-4D44-8F4D-F68E086E419B}" srcOrd="10" destOrd="0" presId="urn:microsoft.com/office/officeart/2005/8/layout/gear1"/>
    <dgm:cxn modelId="{2DC6153A-2815-4AC4-B153-1C75DE842843}" type="presParOf" srcId="{31730754-E551-43AE-BA2D-09C975AEB1DD}" destId="{6D18B5C8-5A24-4317-8CC6-DBEA6ECF5A9B}" srcOrd="11" destOrd="0" presId="urn:microsoft.com/office/officeart/2005/8/layout/gear1"/>
    <dgm:cxn modelId="{6230B552-6976-4935-8B55-3D77D5B91D11}" type="presParOf" srcId="{31730754-E551-43AE-BA2D-09C975AEB1DD}" destId="{5658E419-D286-48EA-976C-59212CBA3C93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3145D19-1F92-4CDA-8E9E-E06877F41266}" type="doc">
      <dgm:prSet loTypeId="urn:microsoft.com/office/officeart/2005/8/layout/vList5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57A89784-C0F7-4CA3-A666-F237BB75C88E}">
      <dgm:prSet phldrT="[Texto]"/>
      <dgm:spPr/>
      <dgm:t>
        <a:bodyPr/>
        <a:lstStyle/>
        <a:p>
          <a:r>
            <a:rPr lang="es-MX" dirty="0" smtClean="0"/>
            <a:t>Potencialidades</a:t>
          </a:r>
          <a:endParaRPr lang="es-MX" dirty="0"/>
        </a:p>
      </dgm:t>
    </dgm:pt>
    <dgm:pt modelId="{4889627E-366F-44A7-9F99-816BA84CF356}" type="parTrans" cxnId="{3DC7642F-E43A-43FD-A046-6B34A7CDD165}">
      <dgm:prSet/>
      <dgm:spPr/>
      <dgm:t>
        <a:bodyPr/>
        <a:lstStyle/>
        <a:p>
          <a:endParaRPr lang="es-MX"/>
        </a:p>
      </dgm:t>
    </dgm:pt>
    <dgm:pt modelId="{E452699C-1DB0-4C6F-B6A7-96F31CE5A012}" type="sibTrans" cxnId="{3DC7642F-E43A-43FD-A046-6B34A7CDD165}">
      <dgm:prSet/>
      <dgm:spPr/>
      <dgm:t>
        <a:bodyPr/>
        <a:lstStyle/>
        <a:p>
          <a:endParaRPr lang="es-MX"/>
        </a:p>
      </dgm:t>
    </dgm:pt>
    <dgm:pt modelId="{BCCF30F3-027D-425A-B410-643C21CB63A2}">
      <dgm:prSet phldrT="[Texto]"/>
      <dgm:spPr/>
      <dgm:t>
        <a:bodyPr/>
        <a:lstStyle/>
        <a:p>
          <a:r>
            <a:rPr lang="es-MX" dirty="0" smtClean="0"/>
            <a:t>Requiere </a:t>
          </a:r>
          <a:r>
            <a:rPr lang="es-MX" b="1" dirty="0" smtClean="0"/>
            <a:t>menores costos</a:t>
          </a:r>
          <a:r>
            <a:rPr lang="es-MX" dirty="0" smtClean="0"/>
            <a:t> de inversión</a:t>
          </a:r>
          <a:endParaRPr lang="es-MX" dirty="0"/>
        </a:p>
      </dgm:t>
    </dgm:pt>
    <dgm:pt modelId="{154F777D-B36E-4B9C-A3B7-A775AE510662}" type="parTrans" cxnId="{8AD8F7DE-EB61-49A2-977F-E1CC3B4A5A02}">
      <dgm:prSet/>
      <dgm:spPr/>
      <dgm:t>
        <a:bodyPr/>
        <a:lstStyle/>
        <a:p>
          <a:endParaRPr lang="es-MX"/>
        </a:p>
      </dgm:t>
    </dgm:pt>
    <dgm:pt modelId="{8CCBE1B0-2959-4511-9084-844B1279E01B}" type="sibTrans" cxnId="{8AD8F7DE-EB61-49A2-977F-E1CC3B4A5A02}">
      <dgm:prSet/>
      <dgm:spPr/>
      <dgm:t>
        <a:bodyPr/>
        <a:lstStyle/>
        <a:p>
          <a:endParaRPr lang="es-MX"/>
        </a:p>
      </dgm:t>
    </dgm:pt>
    <dgm:pt modelId="{1396BC57-3471-453E-88E4-DC664D0DFA86}">
      <dgm:prSet phldrT="[Texto]"/>
      <dgm:spPr/>
      <dgm:t>
        <a:bodyPr/>
        <a:lstStyle/>
        <a:p>
          <a:r>
            <a:rPr lang="es-MX" b="1" dirty="0" smtClean="0"/>
            <a:t>Dinamiza economía</a:t>
          </a:r>
          <a:r>
            <a:rPr lang="es-MX" dirty="0" smtClean="0"/>
            <a:t> de regiones y provincias</a:t>
          </a:r>
          <a:endParaRPr lang="es-MX" dirty="0"/>
        </a:p>
      </dgm:t>
    </dgm:pt>
    <dgm:pt modelId="{6337FB0C-ECDD-45EC-82CE-A320E2BA2372}" type="parTrans" cxnId="{2E278C86-ADAB-4853-A35E-0D968D597B32}">
      <dgm:prSet/>
      <dgm:spPr/>
      <dgm:t>
        <a:bodyPr/>
        <a:lstStyle/>
        <a:p>
          <a:endParaRPr lang="es-MX"/>
        </a:p>
      </dgm:t>
    </dgm:pt>
    <dgm:pt modelId="{E0997DD8-648C-4639-803B-99417FCF33A5}" type="sibTrans" cxnId="{2E278C86-ADAB-4853-A35E-0D968D597B32}">
      <dgm:prSet/>
      <dgm:spPr/>
      <dgm:t>
        <a:bodyPr/>
        <a:lstStyle/>
        <a:p>
          <a:endParaRPr lang="es-MX"/>
        </a:p>
      </dgm:t>
    </dgm:pt>
    <dgm:pt modelId="{961F4A46-D193-4AC8-B18A-18FA363FE5EE}">
      <dgm:prSet phldrT="[Texto]"/>
      <dgm:spPr/>
      <dgm:t>
        <a:bodyPr/>
        <a:lstStyle/>
        <a:p>
          <a:r>
            <a:rPr lang="es-MX" dirty="0" smtClean="0"/>
            <a:t>Desafíos</a:t>
          </a:r>
          <a:endParaRPr lang="es-MX" dirty="0"/>
        </a:p>
      </dgm:t>
    </dgm:pt>
    <dgm:pt modelId="{84C2E553-763E-4D5D-8968-7E43FBF37EB1}" type="parTrans" cxnId="{E58073E4-F06B-4ADB-920A-BF37A495B15B}">
      <dgm:prSet/>
      <dgm:spPr/>
      <dgm:t>
        <a:bodyPr/>
        <a:lstStyle/>
        <a:p>
          <a:endParaRPr lang="es-MX"/>
        </a:p>
      </dgm:t>
    </dgm:pt>
    <dgm:pt modelId="{E14C9A60-0AA3-4496-A846-1BF404C2E347}" type="sibTrans" cxnId="{E58073E4-F06B-4ADB-920A-BF37A495B15B}">
      <dgm:prSet/>
      <dgm:spPr/>
      <dgm:t>
        <a:bodyPr/>
        <a:lstStyle/>
        <a:p>
          <a:endParaRPr lang="es-MX"/>
        </a:p>
      </dgm:t>
    </dgm:pt>
    <dgm:pt modelId="{2C12011F-E8CA-4A6C-B861-852175A49D5D}">
      <dgm:prSet phldrT="[Texto]"/>
      <dgm:spPr/>
      <dgm:t>
        <a:bodyPr/>
        <a:lstStyle/>
        <a:p>
          <a:r>
            <a:rPr lang="es-MX" dirty="0" smtClean="0"/>
            <a:t>Escaso </a:t>
          </a:r>
          <a:r>
            <a:rPr lang="es-MX" b="1" dirty="0" smtClean="0"/>
            <a:t>nivel tecnológico</a:t>
          </a:r>
          <a:endParaRPr lang="es-MX" b="1" dirty="0"/>
        </a:p>
      </dgm:t>
    </dgm:pt>
    <dgm:pt modelId="{5D47F3F2-2459-4509-9E6E-D39FD80D5C70}" type="parTrans" cxnId="{19D5874D-9370-4C58-86B7-216E8C3AFC24}">
      <dgm:prSet/>
      <dgm:spPr/>
      <dgm:t>
        <a:bodyPr/>
        <a:lstStyle/>
        <a:p>
          <a:endParaRPr lang="es-MX"/>
        </a:p>
      </dgm:t>
    </dgm:pt>
    <dgm:pt modelId="{4FC48223-DF9B-45BF-B5F0-330FBB9D381C}" type="sibTrans" cxnId="{19D5874D-9370-4C58-86B7-216E8C3AFC24}">
      <dgm:prSet/>
      <dgm:spPr/>
      <dgm:t>
        <a:bodyPr/>
        <a:lstStyle/>
        <a:p>
          <a:endParaRPr lang="es-MX"/>
        </a:p>
      </dgm:t>
    </dgm:pt>
    <dgm:pt modelId="{C3EB4AA1-4CB7-4DD8-B9A0-6679F088AAE6}">
      <dgm:prSet phldrT="[Texto]"/>
      <dgm:spPr/>
      <dgm:t>
        <a:bodyPr/>
        <a:lstStyle/>
        <a:p>
          <a:r>
            <a:rPr lang="es-MX" dirty="0" smtClean="0"/>
            <a:t>Producción orientada a </a:t>
          </a:r>
          <a:r>
            <a:rPr lang="es-MX" b="1" dirty="0" smtClean="0"/>
            <a:t>mercado interno</a:t>
          </a:r>
          <a:r>
            <a:rPr lang="es-MX" dirty="0" smtClean="0"/>
            <a:t> y poco al mercado internacional</a:t>
          </a:r>
          <a:endParaRPr lang="es-MX" dirty="0"/>
        </a:p>
      </dgm:t>
    </dgm:pt>
    <dgm:pt modelId="{375D7791-070F-46DF-BF4D-BCC3D37D6F31}" type="parTrans" cxnId="{A1138135-3FF7-4741-B184-4AD4FBE3C595}">
      <dgm:prSet/>
      <dgm:spPr/>
      <dgm:t>
        <a:bodyPr/>
        <a:lstStyle/>
        <a:p>
          <a:endParaRPr lang="es-MX"/>
        </a:p>
      </dgm:t>
    </dgm:pt>
    <dgm:pt modelId="{C0C42A24-3067-433B-A7FB-7D1B9C00F757}" type="sibTrans" cxnId="{A1138135-3FF7-4741-B184-4AD4FBE3C595}">
      <dgm:prSet/>
      <dgm:spPr/>
      <dgm:t>
        <a:bodyPr/>
        <a:lstStyle/>
        <a:p>
          <a:endParaRPr lang="es-MX"/>
        </a:p>
      </dgm:t>
    </dgm:pt>
    <dgm:pt modelId="{02C07075-D46B-4D54-A439-A2C5EA1210CC}">
      <dgm:prSet phldrT="[Texto]"/>
      <dgm:spPr/>
      <dgm:t>
        <a:bodyPr/>
        <a:lstStyle/>
        <a:p>
          <a:r>
            <a:rPr lang="es-MX" dirty="0" smtClean="0"/>
            <a:t>Factores claves para </a:t>
          </a:r>
          <a:r>
            <a:rPr lang="es-MX" b="1" dirty="0" smtClean="0"/>
            <a:t>generar riqueza y empleo</a:t>
          </a:r>
          <a:endParaRPr lang="es-MX" b="1" dirty="0"/>
        </a:p>
      </dgm:t>
    </dgm:pt>
    <dgm:pt modelId="{5D0D7273-8A2D-4865-A143-1EF7FC3E22DA}" type="parTrans" cxnId="{05FC618E-985D-4534-A492-D696826653EF}">
      <dgm:prSet/>
      <dgm:spPr/>
      <dgm:t>
        <a:bodyPr/>
        <a:lstStyle/>
        <a:p>
          <a:endParaRPr lang="es-MX"/>
        </a:p>
      </dgm:t>
    </dgm:pt>
    <dgm:pt modelId="{0DB718F0-2B4D-4A1E-901F-BE44A4D6B2AD}" type="sibTrans" cxnId="{05FC618E-985D-4534-A492-D696826653EF}">
      <dgm:prSet/>
      <dgm:spPr/>
      <dgm:t>
        <a:bodyPr/>
        <a:lstStyle/>
        <a:p>
          <a:endParaRPr lang="es-MX"/>
        </a:p>
      </dgm:t>
    </dgm:pt>
    <dgm:pt modelId="{B2C9847E-FB9A-4646-B9DE-80BE2C64B9E3}">
      <dgm:prSet phldrT="[Texto]"/>
      <dgm:spPr/>
      <dgm:t>
        <a:bodyPr/>
        <a:lstStyle/>
        <a:p>
          <a:r>
            <a:rPr lang="es-MX" dirty="0" smtClean="0"/>
            <a:t>Ausencia de </a:t>
          </a:r>
          <a:r>
            <a:rPr lang="es-MX" b="1" dirty="0" smtClean="0"/>
            <a:t>políticas, marco legal y estrategias</a:t>
          </a:r>
          <a:r>
            <a:rPr lang="es-MX" dirty="0" smtClean="0"/>
            <a:t> para el sector</a:t>
          </a:r>
          <a:endParaRPr lang="es-MX" dirty="0"/>
        </a:p>
      </dgm:t>
    </dgm:pt>
    <dgm:pt modelId="{3648B938-C61F-433A-BD23-E80D2B2C06FF}" type="parTrans" cxnId="{09ED623F-6274-4771-8C52-104FE668D37D}">
      <dgm:prSet/>
      <dgm:spPr/>
      <dgm:t>
        <a:bodyPr/>
        <a:lstStyle/>
        <a:p>
          <a:endParaRPr lang="es-MX"/>
        </a:p>
      </dgm:t>
    </dgm:pt>
    <dgm:pt modelId="{F9B900A9-7FF5-48E7-8E24-31505BF410B0}" type="sibTrans" cxnId="{09ED623F-6274-4771-8C52-104FE668D37D}">
      <dgm:prSet/>
      <dgm:spPr/>
      <dgm:t>
        <a:bodyPr/>
        <a:lstStyle/>
        <a:p>
          <a:endParaRPr lang="es-MX"/>
        </a:p>
      </dgm:t>
    </dgm:pt>
    <dgm:pt modelId="{FE5D3D0D-F2D7-409D-B636-366B45437724}" type="pres">
      <dgm:prSet presAssocID="{83145D19-1F92-4CDA-8E9E-E06877F4126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D7166E52-8C21-4C69-A5EE-14F228EA40C3}" type="pres">
      <dgm:prSet presAssocID="{57A89784-C0F7-4CA3-A666-F237BB75C88E}" presName="linNode" presStyleCnt="0"/>
      <dgm:spPr/>
    </dgm:pt>
    <dgm:pt modelId="{81E0A2BA-F5EB-4AD3-9D0B-715CBE9E910B}" type="pres">
      <dgm:prSet presAssocID="{57A89784-C0F7-4CA3-A666-F237BB75C88E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B8C22E8-B53F-4BAF-8226-D4C048844FAD}" type="pres">
      <dgm:prSet presAssocID="{57A89784-C0F7-4CA3-A666-F237BB75C88E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058670E-E848-4F80-9F11-AC1F6EEC415B}" type="pres">
      <dgm:prSet presAssocID="{E452699C-1DB0-4C6F-B6A7-96F31CE5A012}" presName="sp" presStyleCnt="0"/>
      <dgm:spPr/>
    </dgm:pt>
    <dgm:pt modelId="{A9E02D3C-E4DA-418A-B4FE-078174220E5C}" type="pres">
      <dgm:prSet presAssocID="{961F4A46-D193-4AC8-B18A-18FA363FE5EE}" presName="linNode" presStyleCnt="0"/>
      <dgm:spPr/>
    </dgm:pt>
    <dgm:pt modelId="{0669D7DE-04AA-4865-BD18-37B885F31250}" type="pres">
      <dgm:prSet presAssocID="{961F4A46-D193-4AC8-B18A-18FA363FE5EE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B6E97EC-E158-4575-822D-B99FEE5AD36A}" type="pres">
      <dgm:prSet presAssocID="{961F4A46-D193-4AC8-B18A-18FA363FE5EE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A1138135-3FF7-4741-B184-4AD4FBE3C595}" srcId="{961F4A46-D193-4AC8-B18A-18FA363FE5EE}" destId="{C3EB4AA1-4CB7-4DD8-B9A0-6679F088AAE6}" srcOrd="1" destOrd="0" parTransId="{375D7791-070F-46DF-BF4D-BCC3D37D6F31}" sibTransId="{C0C42A24-3067-433B-A7FB-7D1B9C00F757}"/>
    <dgm:cxn modelId="{8AD8F7DE-EB61-49A2-977F-E1CC3B4A5A02}" srcId="{57A89784-C0F7-4CA3-A666-F237BB75C88E}" destId="{BCCF30F3-027D-425A-B410-643C21CB63A2}" srcOrd="0" destOrd="0" parTransId="{154F777D-B36E-4B9C-A3B7-A775AE510662}" sibTransId="{8CCBE1B0-2959-4511-9084-844B1279E01B}"/>
    <dgm:cxn modelId="{248C9E07-3FC0-4EB2-84DF-4F5BD08BEBA3}" type="presOf" srcId="{1396BC57-3471-453E-88E4-DC664D0DFA86}" destId="{9B8C22E8-B53F-4BAF-8226-D4C048844FAD}" srcOrd="0" destOrd="1" presId="urn:microsoft.com/office/officeart/2005/8/layout/vList5"/>
    <dgm:cxn modelId="{E58073E4-F06B-4ADB-920A-BF37A495B15B}" srcId="{83145D19-1F92-4CDA-8E9E-E06877F41266}" destId="{961F4A46-D193-4AC8-B18A-18FA363FE5EE}" srcOrd="1" destOrd="0" parTransId="{84C2E553-763E-4D5D-8968-7E43FBF37EB1}" sibTransId="{E14C9A60-0AA3-4496-A846-1BF404C2E347}"/>
    <dgm:cxn modelId="{F2E5CD16-F412-450D-A4D3-1911B23D8EAB}" type="presOf" srcId="{BCCF30F3-027D-425A-B410-643C21CB63A2}" destId="{9B8C22E8-B53F-4BAF-8226-D4C048844FAD}" srcOrd="0" destOrd="0" presId="urn:microsoft.com/office/officeart/2005/8/layout/vList5"/>
    <dgm:cxn modelId="{09ED623F-6274-4771-8C52-104FE668D37D}" srcId="{961F4A46-D193-4AC8-B18A-18FA363FE5EE}" destId="{B2C9847E-FB9A-4646-B9DE-80BE2C64B9E3}" srcOrd="2" destOrd="0" parTransId="{3648B938-C61F-433A-BD23-E80D2B2C06FF}" sibTransId="{F9B900A9-7FF5-48E7-8E24-31505BF410B0}"/>
    <dgm:cxn modelId="{15548875-EEAD-4395-AF33-F8127EF5A32C}" type="presOf" srcId="{83145D19-1F92-4CDA-8E9E-E06877F41266}" destId="{FE5D3D0D-F2D7-409D-B636-366B45437724}" srcOrd="0" destOrd="0" presId="urn:microsoft.com/office/officeart/2005/8/layout/vList5"/>
    <dgm:cxn modelId="{05FC618E-985D-4534-A492-D696826653EF}" srcId="{57A89784-C0F7-4CA3-A666-F237BB75C88E}" destId="{02C07075-D46B-4D54-A439-A2C5EA1210CC}" srcOrd="2" destOrd="0" parTransId="{5D0D7273-8A2D-4865-A143-1EF7FC3E22DA}" sibTransId="{0DB718F0-2B4D-4A1E-901F-BE44A4D6B2AD}"/>
    <dgm:cxn modelId="{0AAD1001-B0CE-4319-ABC2-C491FDC93BCD}" type="presOf" srcId="{02C07075-D46B-4D54-A439-A2C5EA1210CC}" destId="{9B8C22E8-B53F-4BAF-8226-D4C048844FAD}" srcOrd="0" destOrd="2" presId="urn:microsoft.com/office/officeart/2005/8/layout/vList5"/>
    <dgm:cxn modelId="{3DC7642F-E43A-43FD-A046-6B34A7CDD165}" srcId="{83145D19-1F92-4CDA-8E9E-E06877F41266}" destId="{57A89784-C0F7-4CA3-A666-F237BB75C88E}" srcOrd="0" destOrd="0" parTransId="{4889627E-366F-44A7-9F99-816BA84CF356}" sibTransId="{E452699C-1DB0-4C6F-B6A7-96F31CE5A012}"/>
    <dgm:cxn modelId="{19D5874D-9370-4C58-86B7-216E8C3AFC24}" srcId="{961F4A46-D193-4AC8-B18A-18FA363FE5EE}" destId="{2C12011F-E8CA-4A6C-B861-852175A49D5D}" srcOrd="0" destOrd="0" parTransId="{5D47F3F2-2459-4509-9E6E-D39FD80D5C70}" sibTransId="{4FC48223-DF9B-45BF-B5F0-330FBB9D381C}"/>
    <dgm:cxn modelId="{2E278C86-ADAB-4853-A35E-0D968D597B32}" srcId="{57A89784-C0F7-4CA3-A666-F237BB75C88E}" destId="{1396BC57-3471-453E-88E4-DC664D0DFA86}" srcOrd="1" destOrd="0" parTransId="{6337FB0C-ECDD-45EC-82CE-A320E2BA2372}" sibTransId="{E0997DD8-648C-4639-803B-99417FCF33A5}"/>
    <dgm:cxn modelId="{E5A0E051-1801-4D55-BBEB-7EDECF40B1DF}" type="presOf" srcId="{C3EB4AA1-4CB7-4DD8-B9A0-6679F088AAE6}" destId="{BB6E97EC-E158-4575-822D-B99FEE5AD36A}" srcOrd="0" destOrd="1" presId="urn:microsoft.com/office/officeart/2005/8/layout/vList5"/>
    <dgm:cxn modelId="{C6B0AEBC-AE54-4FAE-A864-87D344F02AB2}" type="presOf" srcId="{57A89784-C0F7-4CA3-A666-F237BB75C88E}" destId="{81E0A2BA-F5EB-4AD3-9D0B-715CBE9E910B}" srcOrd="0" destOrd="0" presId="urn:microsoft.com/office/officeart/2005/8/layout/vList5"/>
    <dgm:cxn modelId="{472606CD-802A-4FFB-B5A8-6EEEECDB6B54}" type="presOf" srcId="{961F4A46-D193-4AC8-B18A-18FA363FE5EE}" destId="{0669D7DE-04AA-4865-BD18-37B885F31250}" srcOrd="0" destOrd="0" presId="urn:microsoft.com/office/officeart/2005/8/layout/vList5"/>
    <dgm:cxn modelId="{4D70D06A-941C-414B-8A54-0CFA042D3CDF}" type="presOf" srcId="{B2C9847E-FB9A-4646-B9DE-80BE2C64B9E3}" destId="{BB6E97EC-E158-4575-822D-B99FEE5AD36A}" srcOrd="0" destOrd="2" presId="urn:microsoft.com/office/officeart/2005/8/layout/vList5"/>
    <dgm:cxn modelId="{97B0299A-FB89-41A7-9721-4AB81811B959}" type="presOf" srcId="{2C12011F-E8CA-4A6C-B861-852175A49D5D}" destId="{BB6E97EC-E158-4575-822D-B99FEE5AD36A}" srcOrd="0" destOrd="0" presId="urn:microsoft.com/office/officeart/2005/8/layout/vList5"/>
    <dgm:cxn modelId="{C01A8B9D-0E18-421C-8458-3DB5FD5B01D8}" type="presParOf" srcId="{FE5D3D0D-F2D7-409D-B636-366B45437724}" destId="{D7166E52-8C21-4C69-A5EE-14F228EA40C3}" srcOrd="0" destOrd="0" presId="urn:microsoft.com/office/officeart/2005/8/layout/vList5"/>
    <dgm:cxn modelId="{49FD84B9-A1A1-4C0C-B35A-CB86D72BE4D4}" type="presParOf" srcId="{D7166E52-8C21-4C69-A5EE-14F228EA40C3}" destId="{81E0A2BA-F5EB-4AD3-9D0B-715CBE9E910B}" srcOrd="0" destOrd="0" presId="urn:microsoft.com/office/officeart/2005/8/layout/vList5"/>
    <dgm:cxn modelId="{ACF08533-E023-4D32-A035-7998B45E9E55}" type="presParOf" srcId="{D7166E52-8C21-4C69-A5EE-14F228EA40C3}" destId="{9B8C22E8-B53F-4BAF-8226-D4C048844FAD}" srcOrd="1" destOrd="0" presId="urn:microsoft.com/office/officeart/2005/8/layout/vList5"/>
    <dgm:cxn modelId="{91DAF512-460E-443A-9FB6-9C9CE82C139F}" type="presParOf" srcId="{FE5D3D0D-F2D7-409D-B636-366B45437724}" destId="{D058670E-E848-4F80-9F11-AC1F6EEC415B}" srcOrd="1" destOrd="0" presId="urn:microsoft.com/office/officeart/2005/8/layout/vList5"/>
    <dgm:cxn modelId="{964831F6-A184-46BA-AAF2-27FBA82E9083}" type="presParOf" srcId="{FE5D3D0D-F2D7-409D-B636-366B45437724}" destId="{A9E02D3C-E4DA-418A-B4FE-078174220E5C}" srcOrd="2" destOrd="0" presId="urn:microsoft.com/office/officeart/2005/8/layout/vList5"/>
    <dgm:cxn modelId="{44280AE4-5FB9-4A21-B7E0-D7C3D89B66FC}" type="presParOf" srcId="{A9E02D3C-E4DA-418A-B4FE-078174220E5C}" destId="{0669D7DE-04AA-4865-BD18-37B885F31250}" srcOrd="0" destOrd="0" presId="urn:microsoft.com/office/officeart/2005/8/layout/vList5"/>
    <dgm:cxn modelId="{8D4290EB-0D9E-4520-823E-8B79F8B49A97}" type="presParOf" srcId="{A9E02D3C-E4DA-418A-B4FE-078174220E5C}" destId="{BB6E97EC-E158-4575-822D-B99FEE5AD36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5805C46-E504-49A2-A2F5-706C38F7A688}" type="doc">
      <dgm:prSet loTypeId="urn:microsoft.com/office/officeart/2005/8/layout/hList3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83D85A56-9053-4923-A01B-26BBC415B6AD}">
      <dgm:prSet phldrT="[Texto]" custT="1"/>
      <dgm:spPr/>
      <dgm:t>
        <a:bodyPr/>
        <a:lstStyle/>
        <a:p>
          <a:r>
            <a:rPr lang="es-MX" sz="2000"/>
            <a:t>Plan de Recuperación ante Desastres (DRP)</a:t>
          </a:r>
        </a:p>
      </dgm:t>
    </dgm:pt>
    <dgm:pt modelId="{78C0921E-CB27-425C-9F67-7FB4A1EA4BDC}" type="parTrans" cxnId="{47C5E8C8-C4F1-4678-A4C2-E884101965D5}">
      <dgm:prSet/>
      <dgm:spPr/>
      <dgm:t>
        <a:bodyPr/>
        <a:lstStyle/>
        <a:p>
          <a:endParaRPr lang="es-MX"/>
        </a:p>
      </dgm:t>
    </dgm:pt>
    <dgm:pt modelId="{D95FFDE2-7A9F-4031-983D-FC1FFB30DA25}" type="sibTrans" cxnId="{47C5E8C8-C4F1-4678-A4C2-E884101965D5}">
      <dgm:prSet/>
      <dgm:spPr/>
      <dgm:t>
        <a:bodyPr/>
        <a:lstStyle/>
        <a:p>
          <a:endParaRPr lang="es-MX"/>
        </a:p>
      </dgm:t>
    </dgm:pt>
    <dgm:pt modelId="{5F87305E-F2BD-48DF-A50C-CFDDB6602086}">
      <dgm:prSet phldrT="[Texto]" custT="1"/>
      <dgm:spPr/>
      <dgm:t>
        <a:bodyPr/>
        <a:lstStyle/>
        <a:p>
          <a:r>
            <a:rPr lang="es-MX" sz="1400" dirty="0"/>
            <a:t>Conocimiento de las actividades de la organización</a:t>
          </a:r>
        </a:p>
      </dgm:t>
    </dgm:pt>
    <dgm:pt modelId="{6046C8BF-8584-4B6F-B4CA-4DDA39B5A6AC}" type="parTrans" cxnId="{D206FFC6-4913-4A35-BA9B-675334977952}">
      <dgm:prSet/>
      <dgm:spPr/>
      <dgm:t>
        <a:bodyPr/>
        <a:lstStyle/>
        <a:p>
          <a:endParaRPr lang="es-MX"/>
        </a:p>
      </dgm:t>
    </dgm:pt>
    <dgm:pt modelId="{008FC036-41DF-46A1-A8FE-24C2BC14C50A}" type="sibTrans" cxnId="{D206FFC6-4913-4A35-BA9B-675334977952}">
      <dgm:prSet/>
      <dgm:spPr/>
      <dgm:t>
        <a:bodyPr/>
        <a:lstStyle/>
        <a:p>
          <a:endParaRPr lang="es-MX"/>
        </a:p>
      </dgm:t>
    </dgm:pt>
    <dgm:pt modelId="{1534F1D2-3AD8-4980-990D-B884A45ABE8E}">
      <dgm:prSet phldrT="[Texto]" custT="1"/>
      <dgm:spPr/>
      <dgm:t>
        <a:bodyPr/>
        <a:lstStyle/>
        <a:p>
          <a:r>
            <a:rPr lang="es-MX" sz="1400" dirty="0"/>
            <a:t>Evaluación de riesgos e impactos</a:t>
          </a:r>
        </a:p>
      </dgm:t>
    </dgm:pt>
    <dgm:pt modelId="{35567D87-4AD5-404A-BEE9-AB0E8439541E}" type="parTrans" cxnId="{5EB4E27F-92CF-4539-9E92-82656F10AD73}">
      <dgm:prSet/>
      <dgm:spPr/>
      <dgm:t>
        <a:bodyPr/>
        <a:lstStyle/>
        <a:p>
          <a:endParaRPr lang="es-MX"/>
        </a:p>
      </dgm:t>
    </dgm:pt>
    <dgm:pt modelId="{B592A2C3-780C-4218-A721-561041B50B98}" type="sibTrans" cxnId="{5EB4E27F-92CF-4539-9E92-82656F10AD73}">
      <dgm:prSet/>
      <dgm:spPr/>
      <dgm:t>
        <a:bodyPr/>
        <a:lstStyle/>
        <a:p>
          <a:endParaRPr lang="es-MX"/>
        </a:p>
      </dgm:t>
    </dgm:pt>
    <dgm:pt modelId="{344DB263-0750-493A-9991-AAC3D549D097}">
      <dgm:prSet phldrT="[Texto]" custT="1"/>
      <dgm:spPr/>
      <dgm:t>
        <a:bodyPr/>
        <a:lstStyle/>
        <a:p>
          <a:r>
            <a:rPr lang="es-MX" sz="1400"/>
            <a:t>Creación del DRP</a:t>
          </a:r>
        </a:p>
      </dgm:t>
    </dgm:pt>
    <dgm:pt modelId="{BD06DA7A-711D-4C7E-9278-5264A1963426}" type="parTrans" cxnId="{E7336896-4C09-419E-899B-72491F9F17F3}">
      <dgm:prSet/>
      <dgm:spPr/>
      <dgm:t>
        <a:bodyPr/>
        <a:lstStyle/>
        <a:p>
          <a:endParaRPr lang="es-MX"/>
        </a:p>
      </dgm:t>
    </dgm:pt>
    <dgm:pt modelId="{81DEA809-B0BE-4658-A781-A3B2F853EB5C}" type="sibTrans" cxnId="{E7336896-4C09-419E-899B-72491F9F17F3}">
      <dgm:prSet/>
      <dgm:spPr/>
      <dgm:t>
        <a:bodyPr/>
        <a:lstStyle/>
        <a:p>
          <a:endParaRPr lang="es-MX"/>
        </a:p>
      </dgm:t>
    </dgm:pt>
    <dgm:pt modelId="{EDB2711E-1D37-4D0D-823C-0EBB501C3CCF}">
      <dgm:prSet phldrT="[Texto]" custT="1"/>
      <dgm:spPr/>
      <dgm:t>
        <a:bodyPr/>
        <a:lstStyle/>
        <a:p>
          <a:r>
            <a:rPr lang="es-MX" sz="1400" dirty="0"/>
            <a:t>Difusión del DRP</a:t>
          </a:r>
        </a:p>
      </dgm:t>
    </dgm:pt>
    <dgm:pt modelId="{B100BEB6-209C-47A1-964A-979CE9786678}" type="parTrans" cxnId="{35AF50CF-0A01-40D8-BD36-E3772A2CD3D4}">
      <dgm:prSet/>
      <dgm:spPr/>
      <dgm:t>
        <a:bodyPr/>
        <a:lstStyle/>
        <a:p>
          <a:endParaRPr lang="es-MX"/>
        </a:p>
      </dgm:t>
    </dgm:pt>
    <dgm:pt modelId="{C933356C-BB0B-4AC9-8CA5-084A2340646A}" type="sibTrans" cxnId="{35AF50CF-0A01-40D8-BD36-E3772A2CD3D4}">
      <dgm:prSet/>
      <dgm:spPr/>
      <dgm:t>
        <a:bodyPr/>
        <a:lstStyle/>
        <a:p>
          <a:endParaRPr lang="es-MX"/>
        </a:p>
      </dgm:t>
    </dgm:pt>
    <dgm:pt modelId="{377FCA3B-8C2C-4A8C-B7E8-7D27327C91A6}">
      <dgm:prSet phldrT="[Texto]" custT="1"/>
      <dgm:spPr/>
      <dgm:t>
        <a:bodyPr/>
        <a:lstStyle/>
        <a:p>
          <a:r>
            <a:rPr lang="es-MX" sz="1400" dirty="0"/>
            <a:t>Mantenimiento del DRP</a:t>
          </a:r>
        </a:p>
      </dgm:t>
    </dgm:pt>
    <dgm:pt modelId="{AB1D3842-BE62-4283-B788-8EC2FD04F477}" type="parTrans" cxnId="{70E1E947-5ED5-4EE7-91B5-777BCC683365}">
      <dgm:prSet/>
      <dgm:spPr/>
      <dgm:t>
        <a:bodyPr/>
        <a:lstStyle/>
        <a:p>
          <a:endParaRPr lang="es-MX"/>
        </a:p>
      </dgm:t>
    </dgm:pt>
    <dgm:pt modelId="{BE5D3418-8644-42ED-9FC7-D35B5BB61701}" type="sibTrans" cxnId="{70E1E947-5ED5-4EE7-91B5-777BCC683365}">
      <dgm:prSet/>
      <dgm:spPr/>
      <dgm:t>
        <a:bodyPr/>
        <a:lstStyle/>
        <a:p>
          <a:endParaRPr lang="es-MX"/>
        </a:p>
      </dgm:t>
    </dgm:pt>
    <dgm:pt modelId="{A7D6A5DF-49D0-4CF5-B088-0076810141CC}" type="pres">
      <dgm:prSet presAssocID="{35805C46-E504-49A2-A2F5-706C38F7A688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3063D936-0490-44F5-B17C-F4710E4130CD}" type="pres">
      <dgm:prSet presAssocID="{83D85A56-9053-4923-A01B-26BBC415B6AD}" presName="roof" presStyleLbl="dkBgShp" presStyleIdx="0" presStyleCnt="2" custLinFactNeighborX="-35069" custLinFactNeighborY="-35714"/>
      <dgm:spPr/>
      <dgm:t>
        <a:bodyPr/>
        <a:lstStyle/>
        <a:p>
          <a:endParaRPr lang="es-MX"/>
        </a:p>
      </dgm:t>
    </dgm:pt>
    <dgm:pt modelId="{265A531C-D4B2-481B-AA00-35BD9D1D51D0}" type="pres">
      <dgm:prSet presAssocID="{83D85A56-9053-4923-A01B-26BBC415B6AD}" presName="pillars" presStyleCnt="0"/>
      <dgm:spPr/>
    </dgm:pt>
    <dgm:pt modelId="{538E98DE-13E3-4A32-961F-9F018A2644D1}" type="pres">
      <dgm:prSet presAssocID="{83D85A56-9053-4923-A01B-26BBC415B6AD}" presName="pillar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984C719-54E5-4DAA-A7E7-8FFA0A2AD1AB}" type="pres">
      <dgm:prSet presAssocID="{1534F1D2-3AD8-4980-990D-B884A45ABE8E}" presName="pillar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4860E39-9F79-4031-882A-51ADA2922D67}" type="pres">
      <dgm:prSet presAssocID="{344DB263-0750-493A-9991-AAC3D549D097}" presName="pillar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ED5394A-58E4-4305-92A3-D944876EDCF5}" type="pres">
      <dgm:prSet presAssocID="{EDB2711E-1D37-4D0D-823C-0EBB501C3CCF}" presName="pillar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956D9DE-22FD-4385-B920-35A51675DC47}" type="pres">
      <dgm:prSet presAssocID="{377FCA3B-8C2C-4A8C-B7E8-7D27327C91A6}" presName="pillar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FB1FFF5-1D00-4900-9743-9ADAB29B45DD}" type="pres">
      <dgm:prSet presAssocID="{83D85A56-9053-4923-A01B-26BBC415B6AD}" presName="base" presStyleLbl="dkBgShp" presStyleIdx="1" presStyleCnt="2"/>
      <dgm:spPr/>
    </dgm:pt>
  </dgm:ptLst>
  <dgm:cxnLst>
    <dgm:cxn modelId="{2CED2754-F8AF-40E3-B023-6791C79C9F79}" type="presOf" srcId="{377FCA3B-8C2C-4A8C-B7E8-7D27327C91A6}" destId="{D956D9DE-22FD-4385-B920-35A51675DC47}" srcOrd="0" destOrd="0" presId="urn:microsoft.com/office/officeart/2005/8/layout/hList3"/>
    <dgm:cxn modelId="{1F6A2D83-AB76-40FA-81E1-D3730A157511}" type="presOf" srcId="{EDB2711E-1D37-4D0D-823C-0EBB501C3CCF}" destId="{CED5394A-58E4-4305-92A3-D944876EDCF5}" srcOrd="0" destOrd="0" presId="urn:microsoft.com/office/officeart/2005/8/layout/hList3"/>
    <dgm:cxn modelId="{0EF0F7D6-2F3F-4976-BB87-07B4C2B29928}" type="presOf" srcId="{35805C46-E504-49A2-A2F5-706C38F7A688}" destId="{A7D6A5DF-49D0-4CF5-B088-0076810141CC}" srcOrd="0" destOrd="0" presId="urn:microsoft.com/office/officeart/2005/8/layout/hList3"/>
    <dgm:cxn modelId="{D206FFC6-4913-4A35-BA9B-675334977952}" srcId="{83D85A56-9053-4923-A01B-26BBC415B6AD}" destId="{5F87305E-F2BD-48DF-A50C-CFDDB6602086}" srcOrd="0" destOrd="0" parTransId="{6046C8BF-8584-4B6F-B4CA-4DDA39B5A6AC}" sibTransId="{008FC036-41DF-46A1-A8FE-24C2BC14C50A}"/>
    <dgm:cxn modelId="{7E1D188B-1C5A-453B-8B29-1D715AC101E3}" type="presOf" srcId="{344DB263-0750-493A-9991-AAC3D549D097}" destId="{D4860E39-9F79-4031-882A-51ADA2922D67}" srcOrd="0" destOrd="0" presId="urn:microsoft.com/office/officeart/2005/8/layout/hList3"/>
    <dgm:cxn modelId="{E7336896-4C09-419E-899B-72491F9F17F3}" srcId="{83D85A56-9053-4923-A01B-26BBC415B6AD}" destId="{344DB263-0750-493A-9991-AAC3D549D097}" srcOrd="2" destOrd="0" parTransId="{BD06DA7A-711D-4C7E-9278-5264A1963426}" sibTransId="{81DEA809-B0BE-4658-A781-A3B2F853EB5C}"/>
    <dgm:cxn modelId="{35AF50CF-0A01-40D8-BD36-E3772A2CD3D4}" srcId="{83D85A56-9053-4923-A01B-26BBC415B6AD}" destId="{EDB2711E-1D37-4D0D-823C-0EBB501C3CCF}" srcOrd="3" destOrd="0" parTransId="{B100BEB6-209C-47A1-964A-979CE9786678}" sibTransId="{C933356C-BB0B-4AC9-8CA5-084A2340646A}"/>
    <dgm:cxn modelId="{9F3420D1-C726-43B4-B145-700A80B532A9}" type="presOf" srcId="{83D85A56-9053-4923-A01B-26BBC415B6AD}" destId="{3063D936-0490-44F5-B17C-F4710E4130CD}" srcOrd="0" destOrd="0" presId="urn:microsoft.com/office/officeart/2005/8/layout/hList3"/>
    <dgm:cxn modelId="{77CA2473-998D-42DC-96CA-F2FC35EC4DC1}" type="presOf" srcId="{5F87305E-F2BD-48DF-A50C-CFDDB6602086}" destId="{538E98DE-13E3-4A32-961F-9F018A2644D1}" srcOrd="0" destOrd="0" presId="urn:microsoft.com/office/officeart/2005/8/layout/hList3"/>
    <dgm:cxn modelId="{5EB4E27F-92CF-4539-9E92-82656F10AD73}" srcId="{83D85A56-9053-4923-A01B-26BBC415B6AD}" destId="{1534F1D2-3AD8-4980-990D-B884A45ABE8E}" srcOrd="1" destOrd="0" parTransId="{35567D87-4AD5-404A-BEE9-AB0E8439541E}" sibTransId="{B592A2C3-780C-4218-A721-561041B50B98}"/>
    <dgm:cxn modelId="{70E1E947-5ED5-4EE7-91B5-777BCC683365}" srcId="{83D85A56-9053-4923-A01B-26BBC415B6AD}" destId="{377FCA3B-8C2C-4A8C-B7E8-7D27327C91A6}" srcOrd="4" destOrd="0" parTransId="{AB1D3842-BE62-4283-B788-8EC2FD04F477}" sibTransId="{BE5D3418-8644-42ED-9FC7-D35B5BB61701}"/>
    <dgm:cxn modelId="{99AD9995-C3C4-4872-9728-EBD6B8496EB6}" type="presOf" srcId="{1534F1D2-3AD8-4980-990D-B884A45ABE8E}" destId="{A984C719-54E5-4DAA-A7E7-8FFA0A2AD1AB}" srcOrd="0" destOrd="0" presId="urn:microsoft.com/office/officeart/2005/8/layout/hList3"/>
    <dgm:cxn modelId="{47C5E8C8-C4F1-4678-A4C2-E884101965D5}" srcId="{35805C46-E504-49A2-A2F5-706C38F7A688}" destId="{83D85A56-9053-4923-A01B-26BBC415B6AD}" srcOrd="0" destOrd="0" parTransId="{78C0921E-CB27-425C-9F67-7FB4A1EA4BDC}" sibTransId="{D95FFDE2-7A9F-4031-983D-FC1FFB30DA25}"/>
    <dgm:cxn modelId="{E2BFF755-63E1-4189-B2CC-371876587F97}" type="presParOf" srcId="{A7D6A5DF-49D0-4CF5-B088-0076810141CC}" destId="{3063D936-0490-44F5-B17C-F4710E4130CD}" srcOrd="0" destOrd="0" presId="urn:microsoft.com/office/officeart/2005/8/layout/hList3"/>
    <dgm:cxn modelId="{662672E3-4E92-46CC-8DA2-0CF640F5B651}" type="presParOf" srcId="{A7D6A5DF-49D0-4CF5-B088-0076810141CC}" destId="{265A531C-D4B2-481B-AA00-35BD9D1D51D0}" srcOrd="1" destOrd="0" presId="urn:microsoft.com/office/officeart/2005/8/layout/hList3"/>
    <dgm:cxn modelId="{A8BF00F9-701E-49CF-9CAF-CD94E1F05D2D}" type="presParOf" srcId="{265A531C-D4B2-481B-AA00-35BD9D1D51D0}" destId="{538E98DE-13E3-4A32-961F-9F018A2644D1}" srcOrd="0" destOrd="0" presId="urn:microsoft.com/office/officeart/2005/8/layout/hList3"/>
    <dgm:cxn modelId="{9547FBF9-2696-4653-BADE-7CB68905C686}" type="presParOf" srcId="{265A531C-D4B2-481B-AA00-35BD9D1D51D0}" destId="{A984C719-54E5-4DAA-A7E7-8FFA0A2AD1AB}" srcOrd="1" destOrd="0" presId="urn:microsoft.com/office/officeart/2005/8/layout/hList3"/>
    <dgm:cxn modelId="{74FDB241-5557-4937-83CD-6DDB1A953B1F}" type="presParOf" srcId="{265A531C-D4B2-481B-AA00-35BD9D1D51D0}" destId="{D4860E39-9F79-4031-882A-51ADA2922D67}" srcOrd="2" destOrd="0" presId="urn:microsoft.com/office/officeart/2005/8/layout/hList3"/>
    <dgm:cxn modelId="{A706AAD3-1A64-418D-8BC1-56BE7E1EDB53}" type="presParOf" srcId="{265A531C-D4B2-481B-AA00-35BD9D1D51D0}" destId="{CED5394A-58E4-4305-92A3-D944876EDCF5}" srcOrd="3" destOrd="0" presId="urn:microsoft.com/office/officeart/2005/8/layout/hList3"/>
    <dgm:cxn modelId="{F1A37B19-B54D-4772-940F-C00A855187CA}" type="presParOf" srcId="{265A531C-D4B2-481B-AA00-35BD9D1D51D0}" destId="{D956D9DE-22FD-4385-B920-35A51675DC47}" srcOrd="4" destOrd="0" presId="urn:microsoft.com/office/officeart/2005/8/layout/hList3"/>
    <dgm:cxn modelId="{0A3FFD08-416A-4839-8207-3E8993CE93EB}" type="presParOf" srcId="{A7D6A5DF-49D0-4CF5-B088-0076810141CC}" destId="{6FB1FFF5-1D00-4900-9743-9ADAB29B45DD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A427A71-85C8-45DC-9333-2C31532E60CF}" type="doc">
      <dgm:prSet loTypeId="urn:microsoft.com/office/officeart/2005/8/layout/pyramid2" loCatId="list" qsTypeId="urn:microsoft.com/office/officeart/2005/8/quickstyle/3d7" qsCatId="3D" csTypeId="urn:microsoft.com/office/officeart/2005/8/colors/accent5_4" csCatId="accent5" phldr="1"/>
      <dgm:spPr/>
    </dgm:pt>
    <dgm:pt modelId="{A63C6C23-B9B6-4009-ABBE-52314AF5CDF0}">
      <dgm:prSet phldrT="[Texto]"/>
      <dgm:spPr/>
      <dgm:t>
        <a:bodyPr/>
        <a:lstStyle/>
        <a:p>
          <a:r>
            <a:rPr lang="es-MX" dirty="0" err="1" smtClean="0"/>
            <a:t>SaaS</a:t>
          </a:r>
          <a:r>
            <a:rPr lang="es-MX" dirty="0" smtClean="0"/>
            <a:t> (Software as a </a:t>
          </a:r>
          <a:r>
            <a:rPr lang="es-MX" dirty="0" err="1" smtClean="0"/>
            <a:t>Service</a:t>
          </a:r>
          <a:r>
            <a:rPr lang="es-MX" dirty="0" smtClean="0"/>
            <a:t>)</a:t>
          </a:r>
          <a:endParaRPr lang="es-MX" dirty="0"/>
        </a:p>
      </dgm:t>
    </dgm:pt>
    <dgm:pt modelId="{D7E71D12-AEB2-4EB2-87CF-747C859B48C6}" type="parTrans" cxnId="{313B5986-4BD1-477C-ADA5-F45E8834308E}">
      <dgm:prSet/>
      <dgm:spPr/>
      <dgm:t>
        <a:bodyPr/>
        <a:lstStyle/>
        <a:p>
          <a:endParaRPr lang="es-MX"/>
        </a:p>
      </dgm:t>
    </dgm:pt>
    <dgm:pt modelId="{09525062-35D7-4CE1-8EE2-81619BE8D4C8}" type="sibTrans" cxnId="{313B5986-4BD1-477C-ADA5-F45E8834308E}">
      <dgm:prSet/>
      <dgm:spPr/>
      <dgm:t>
        <a:bodyPr/>
        <a:lstStyle/>
        <a:p>
          <a:endParaRPr lang="es-MX"/>
        </a:p>
      </dgm:t>
    </dgm:pt>
    <dgm:pt modelId="{184C6754-02F5-4425-9300-12DE1035912C}">
      <dgm:prSet phldrT="[Texto]"/>
      <dgm:spPr/>
      <dgm:t>
        <a:bodyPr/>
        <a:lstStyle/>
        <a:p>
          <a:r>
            <a:rPr lang="es-MX" dirty="0" err="1" smtClean="0"/>
            <a:t>PaaS</a:t>
          </a:r>
          <a:r>
            <a:rPr lang="es-MX" dirty="0" smtClean="0"/>
            <a:t> (</a:t>
          </a:r>
          <a:r>
            <a:rPr lang="es-MX" dirty="0" err="1" smtClean="0"/>
            <a:t>Platform</a:t>
          </a:r>
          <a:r>
            <a:rPr lang="es-MX" dirty="0" smtClean="0"/>
            <a:t> as a </a:t>
          </a:r>
          <a:r>
            <a:rPr lang="es-MX" dirty="0" err="1" smtClean="0"/>
            <a:t>Service</a:t>
          </a:r>
          <a:r>
            <a:rPr lang="es-MX" dirty="0" smtClean="0"/>
            <a:t>)</a:t>
          </a:r>
          <a:endParaRPr lang="es-MX" dirty="0"/>
        </a:p>
      </dgm:t>
    </dgm:pt>
    <dgm:pt modelId="{48308552-92D2-4B0B-87F5-C752B4FE9DA5}" type="parTrans" cxnId="{42A4E707-85BD-47E7-8986-C5F08E92B3F2}">
      <dgm:prSet/>
      <dgm:spPr/>
      <dgm:t>
        <a:bodyPr/>
        <a:lstStyle/>
        <a:p>
          <a:endParaRPr lang="es-MX"/>
        </a:p>
      </dgm:t>
    </dgm:pt>
    <dgm:pt modelId="{CC835B00-E96C-4235-BE17-03A3B8F616F6}" type="sibTrans" cxnId="{42A4E707-85BD-47E7-8986-C5F08E92B3F2}">
      <dgm:prSet/>
      <dgm:spPr/>
      <dgm:t>
        <a:bodyPr/>
        <a:lstStyle/>
        <a:p>
          <a:endParaRPr lang="es-MX"/>
        </a:p>
      </dgm:t>
    </dgm:pt>
    <dgm:pt modelId="{B1C5880B-F3D7-46D1-BDEB-276128F137C9}">
      <dgm:prSet phldrT="[Texto]"/>
      <dgm:spPr/>
      <dgm:t>
        <a:bodyPr/>
        <a:lstStyle/>
        <a:p>
          <a:r>
            <a:rPr lang="es-MX" dirty="0" err="1" smtClean="0"/>
            <a:t>IaaS</a:t>
          </a:r>
          <a:r>
            <a:rPr lang="es-MX" dirty="0" smtClean="0"/>
            <a:t> (</a:t>
          </a:r>
          <a:r>
            <a:rPr lang="es-MX" dirty="0" err="1" smtClean="0"/>
            <a:t>Infrastructure</a:t>
          </a:r>
          <a:r>
            <a:rPr lang="es-MX" dirty="0" smtClean="0"/>
            <a:t> as a </a:t>
          </a:r>
          <a:r>
            <a:rPr lang="es-MX" dirty="0" err="1" smtClean="0"/>
            <a:t>Service</a:t>
          </a:r>
          <a:r>
            <a:rPr lang="es-MX" dirty="0" smtClean="0"/>
            <a:t>)</a:t>
          </a:r>
          <a:endParaRPr lang="es-MX" dirty="0"/>
        </a:p>
      </dgm:t>
    </dgm:pt>
    <dgm:pt modelId="{FD668A0A-0095-4371-AC2A-F2D1FAD3FFBA}" type="parTrans" cxnId="{24223812-AE06-4B4A-B9A9-07EAC59B28CD}">
      <dgm:prSet/>
      <dgm:spPr/>
      <dgm:t>
        <a:bodyPr/>
        <a:lstStyle/>
        <a:p>
          <a:endParaRPr lang="es-MX"/>
        </a:p>
      </dgm:t>
    </dgm:pt>
    <dgm:pt modelId="{A6883676-92A1-4AAD-B52D-ED2B9A5C7329}" type="sibTrans" cxnId="{24223812-AE06-4B4A-B9A9-07EAC59B28CD}">
      <dgm:prSet/>
      <dgm:spPr/>
      <dgm:t>
        <a:bodyPr/>
        <a:lstStyle/>
        <a:p>
          <a:endParaRPr lang="es-MX"/>
        </a:p>
      </dgm:t>
    </dgm:pt>
    <dgm:pt modelId="{249AFAFB-CC07-4A8B-89D7-1DAB244F526A}" type="pres">
      <dgm:prSet presAssocID="{0A427A71-85C8-45DC-9333-2C31532E60CF}" presName="compositeShape" presStyleCnt="0">
        <dgm:presLayoutVars>
          <dgm:dir/>
          <dgm:resizeHandles/>
        </dgm:presLayoutVars>
      </dgm:prSet>
      <dgm:spPr/>
    </dgm:pt>
    <dgm:pt modelId="{EA10A398-7C75-41E9-ADB5-ABCCE3343B86}" type="pres">
      <dgm:prSet presAssocID="{0A427A71-85C8-45DC-9333-2C31532E60CF}" presName="pyramid" presStyleLbl="node1" presStyleIdx="0" presStyleCnt="1"/>
      <dgm:spPr/>
    </dgm:pt>
    <dgm:pt modelId="{5B4CE883-AC1A-4528-8D32-17F3B93E798A}" type="pres">
      <dgm:prSet presAssocID="{0A427A71-85C8-45DC-9333-2C31532E60CF}" presName="theList" presStyleCnt="0"/>
      <dgm:spPr/>
    </dgm:pt>
    <dgm:pt modelId="{183F357A-1C7D-4E59-822B-BF4751AC7B3E}" type="pres">
      <dgm:prSet presAssocID="{A63C6C23-B9B6-4009-ABBE-52314AF5CDF0}" presName="a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E3ED046-FE0E-4626-BB21-CE3BA56E41D1}" type="pres">
      <dgm:prSet presAssocID="{A63C6C23-B9B6-4009-ABBE-52314AF5CDF0}" presName="aSpace" presStyleCnt="0"/>
      <dgm:spPr/>
    </dgm:pt>
    <dgm:pt modelId="{FCC3A101-D9BB-4E4C-8E44-BA239AEFD25E}" type="pres">
      <dgm:prSet presAssocID="{184C6754-02F5-4425-9300-12DE1035912C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4E50D6F-F8FA-4E70-BC7B-88FBC9B5E041}" type="pres">
      <dgm:prSet presAssocID="{184C6754-02F5-4425-9300-12DE1035912C}" presName="aSpace" presStyleCnt="0"/>
      <dgm:spPr/>
    </dgm:pt>
    <dgm:pt modelId="{E6DB7C62-538A-4FA1-A486-777284AF5615}" type="pres">
      <dgm:prSet presAssocID="{B1C5880B-F3D7-46D1-BDEB-276128F137C9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8A9BF85-1774-4339-8129-2BE171E23E61}" type="pres">
      <dgm:prSet presAssocID="{B1C5880B-F3D7-46D1-BDEB-276128F137C9}" presName="aSpace" presStyleCnt="0"/>
      <dgm:spPr/>
    </dgm:pt>
  </dgm:ptLst>
  <dgm:cxnLst>
    <dgm:cxn modelId="{22CBF1F9-D191-4CC5-B6B2-92E09FC6A744}" type="presOf" srcId="{0A427A71-85C8-45DC-9333-2C31532E60CF}" destId="{249AFAFB-CC07-4A8B-89D7-1DAB244F526A}" srcOrd="0" destOrd="0" presId="urn:microsoft.com/office/officeart/2005/8/layout/pyramid2"/>
    <dgm:cxn modelId="{D7CF4459-E357-4826-A053-4983CB9E4829}" type="presOf" srcId="{B1C5880B-F3D7-46D1-BDEB-276128F137C9}" destId="{E6DB7C62-538A-4FA1-A486-777284AF5615}" srcOrd="0" destOrd="0" presId="urn:microsoft.com/office/officeart/2005/8/layout/pyramid2"/>
    <dgm:cxn modelId="{FECB3659-0BE6-4D8C-B3D1-2137E3DAC711}" type="presOf" srcId="{184C6754-02F5-4425-9300-12DE1035912C}" destId="{FCC3A101-D9BB-4E4C-8E44-BA239AEFD25E}" srcOrd="0" destOrd="0" presId="urn:microsoft.com/office/officeart/2005/8/layout/pyramid2"/>
    <dgm:cxn modelId="{24223812-AE06-4B4A-B9A9-07EAC59B28CD}" srcId="{0A427A71-85C8-45DC-9333-2C31532E60CF}" destId="{B1C5880B-F3D7-46D1-BDEB-276128F137C9}" srcOrd="2" destOrd="0" parTransId="{FD668A0A-0095-4371-AC2A-F2D1FAD3FFBA}" sibTransId="{A6883676-92A1-4AAD-B52D-ED2B9A5C7329}"/>
    <dgm:cxn modelId="{313B5986-4BD1-477C-ADA5-F45E8834308E}" srcId="{0A427A71-85C8-45DC-9333-2C31532E60CF}" destId="{A63C6C23-B9B6-4009-ABBE-52314AF5CDF0}" srcOrd="0" destOrd="0" parTransId="{D7E71D12-AEB2-4EB2-87CF-747C859B48C6}" sibTransId="{09525062-35D7-4CE1-8EE2-81619BE8D4C8}"/>
    <dgm:cxn modelId="{42A4E707-85BD-47E7-8986-C5F08E92B3F2}" srcId="{0A427A71-85C8-45DC-9333-2C31532E60CF}" destId="{184C6754-02F5-4425-9300-12DE1035912C}" srcOrd="1" destOrd="0" parTransId="{48308552-92D2-4B0B-87F5-C752B4FE9DA5}" sibTransId="{CC835B00-E96C-4235-BE17-03A3B8F616F6}"/>
    <dgm:cxn modelId="{E7D92B5F-67F9-42F9-B06E-DFEC45764725}" type="presOf" srcId="{A63C6C23-B9B6-4009-ABBE-52314AF5CDF0}" destId="{183F357A-1C7D-4E59-822B-BF4751AC7B3E}" srcOrd="0" destOrd="0" presId="urn:microsoft.com/office/officeart/2005/8/layout/pyramid2"/>
    <dgm:cxn modelId="{D2223A3E-E14C-4395-94B3-C6426069633F}" type="presParOf" srcId="{249AFAFB-CC07-4A8B-89D7-1DAB244F526A}" destId="{EA10A398-7C75-41E9-ADB5-ABCCE3343B86}" srcOrd="0" destOrd="0" presId="urn:microsoft.com/office/officeart/2005/8/layout/pyramid2"/>
    <dgm:cxn modelId="{396A98E8-4431-4594-BDFA-15D40933BF36}" type="presParOf" srcId="{249AFAFB-CC07-4A8B-89D7-1DAB244F526A}" destId="{5B4CE883-AC1A-4528-8D32-17F3B93E798A}" srcOrd="1" destOrd="0" presId="urn:microsoft.com/office/officeart/2005/8/layout/pyramid2"/>
    <dgm:cxn modelId="{D3D8EDC1-163D-40ED-8641-8518272ECBE3}" type="presParOf" srcId="{5B4CE883-AC1A-4528-8D32-17F3B93E798A}" destId="{183F357A-1C7D-4E59-822B-BF4751AC7B3E}" srcOrd="0" destOrd="0" presId="urn:microsoft.com/office/officeart/2005/8/layout/pyramid2"/>
    <dgm:cxn modelId="{7ACBD146-CE0C-4D39-ACDC-BC71EC54A54D}" type="presParOf" srcId="{5B4CE883-AC1A-4528-8D32-17F3B93E798A}" destId="{3E3ED046-FE0E-4626-BB21-CE3BA56E41D1}" srcOrd="1" destOrd="0" presId="urn:microsoft.com/office/officeart/2005/8/layout/pyramid2"/>
    <dgm:cxn modelId="{711F923F-6D81-4667-B626-CD06325E3CA5}" type="presParOf" srcId="{5B4CE883-AC1A-4528-8D32-17F3B93E798A}" destId="{FCC3A101-D9BB-4E4C-8E44-BA239AEFD25E}" srcOrd="2" destOrd="0" presId="urn:microsoft.com/office/officeart/2005/8/layout/pyramid2"/>
    <dgm:cxn modelId="{DBAF9770-F195-4705-B5BD-E65CBF71AF3B}" type="presParOf" srcId="{5B4CE883-AC1A-4528-8D32-17F3B93E798A}" destId="{B4E50D6F-F8FA-4E70-BC7B-88FBC9B5E041}" srcOrd="3" destOrd="0" presId="urn:microsoft.com/office/officeart/2005/8/layout/pyramid2"/>
    <dgm:cxn modelId="{941046DB-4694-4467-A869-77A934486AA1}" type="presParOf" srcId="{5B4CE883-AC1A-4528-8D32-17F3B93E798A}" destId="{E6DB7C62-538A-4FA1-A486-777284AF5615}" srcOrd="4" destOrd="0" presId="urn:microsoft.com/office/officeart/2005/8/layout/pyramid2"/>
    <dgm:cxn modelId="{E603AC28-D5C4-4A86-85EE-369E09ADC473}" type="presParOf" srcId="{5B4CE883-AC1A-4528-8D32-17F3B93E798A}" destId="{E8A9BF85-1774-4339-8129-2BE171E23E61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A4C5994-2A95-4A15-831D-4BDF4E4BF26A}" type="doc">
      <dgm:prSet loTypeId="urn:microsoft.com/office/officeart/2005/8/layout/vList5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0D40220C-FAD3-4E5D-BBAE-606448AB7266}">
      <dgm:prSet phldrT="[Texto]"/>
      <dgm:spPr/>
      <dgm:t>
        <a:bodyPr/>
        <a:lstStyle/>
        <a:p>
          <a:r>
            <a:rPr lang="es-MX" dirty="0" smtClean="0"/>
            <a:t>Tradicionales</a:t>
          </a:r>
          <a:endParaRPr lang="es-MX" dirty="0"/>
        </a:p>
      </dgm:t>
    </dgm:pt>
    <dgm:pt modelId="{60E5EE01-BEF6-4CA6-BD0D-720A9789FF4A}" type="parTrans" cxnId="{D14B7B64-38D2-45E0-A8E3-7C70B8AE41FA}">
      <dgm:prSet/>
      <dgm:spPr/>
      <dgm:t>
        <a:bodyPr/>
        <a:lstStyle/>
        <a:p>
          <a:endParaRPr lang="es-MX"/>
        </a:p>
      </dgm:t>
    </dgm:pt>
    <dgm:pt modelId="{F47CB20B-E4A8-4D6B-A00A-38846EBE944E}" type="sibTrans" cxnId="{D14B7B64-38D2-45E0-A8E3-7C70B8AE41FA}">
      <dgm:prSet/>
      <dgm:spPr/>
      <dgm:t>
        <a:bodyPr/>
        <a:lstStyle/>
        <a:p>
          <a:endParaRPr lang="es-MX"/>
        </a:p>
      </dgm:t>
    </dgm:pt>
    <dgm:pt modelId="{2EB02BCD-FE85-40FB-9CB0-B38B6653CBDA}">
      <dgm:prSet phldrT="[Texto]"/>
      <dgm:spPr/>
      <dgm:t>
        <a:bodyPr/>
        <a:lstStyle/>
        <a:p>
          <a:r>
            <a:rPr lang="es-MX" b="1" dirty="0" smtClean="0"/>
            <a:t>Medios</a:t>
          </a:r>
          <a:r>
            <a:rPr lang="es-MX" dirty="0" smtClean="0"/>
            <a:t> </a:t>
          </a:r>
          <a:r>
            <a:rPr lang="es-MX" dirty="0" smtClean="0">
              <a:sym typeface="Wingdings" pitchFamily="2" charset="2"/>
            </a:rPr>
            <a:t> </a:t>
          </a:r>
          <a:r>
            <a:rPr lang="es-MX" dirty="0" smtClean="0"/>
            <a:t>Disco externo, cintas, servidores</a:t>
          </a:r>
          <a:endParaRPr lang="es-MX" dirty="0"/>
        </a:p>
      </dgm:t>
    </dgm:pt>
    <dgm:pt modelId="{3693EC1E-7372-46CE-8508-2ED7C6D5D1CB}" type="parTrans" cxnId="{5C663154-E10E-44A7-B816-44BDF132A75B}">
      <dgm:prSet/>
      <dgm:spPr/>
      <dgm:t>
        <a:bodyPr/>
        <a:lstStyle/>
        <a:p>
          <a:endParaRPr lang="es-MX"/>
        </a:p>
      </dgm:t>
    </dgm:pt>
    <dgm:pt modelId="{F741DD7F-1E63-47AE-982D-CF4377BBF390}" type="sibTrans" cxnId="{5C663154-E10E-44A7-B816-44BDF132A75B}">
      <dgm:prSet/>
      <dgm:spPr/>
      <dgm:t>
        <a:bodyPr/>
        <a:lstStyle/>
        <a:p>
          <a:endParaRPr lang="es-MX"/>
        </a:p>
      </dgm:t>
    </dgm:pt>
    <dgm:pt modelId="{B9B4F552-9A91-413F-B689-E39803DFA997}">
      <dgm:prSet phldrT="[Texto]"/>
      <dgm:spPr/>
      <dgm:t>
        <a:bodyPr/>
        <a:lstStyle/>
        <a:p>
          <a:r>
            <a:rPr lang="es-MX" dirty="0" smtClean="0"/>
            <a:t>En la nube</a:t>
          </a:r>
          <a:endParaRPr lang="es-MX" dirty="0"/>
        </a:p>
      </dgm:t>
    </dgm:pt>
    <dgm:pt modelId="{B17263B9-98A0-4DE9-9096-C8178DD74B74}" type="parTrans" cxnId="{99F3283E-6909-4B56-87CA-2C5491C18C46}">
      <dgm:prSet/>
      <dgm:spPr/>
      <dgm:t>
        <a:bodyPr/>
        <a:lstStyle/>
        <a:p>
          <a:endParaRPr lang="es-MX"/>
        </a:p>
      </dgm:t>
    </dgm:pt>
    <dgm:pt modelId="{18E0E404-840D-4B43-85EC-4584A6BB78FD}" type="sibTrans" cxnId="{99F3283E-6909-4B56-87CA-2C5491C18C46}">
      <dgm:prSet/>
      <dgm:spPr/>
      <dgm:t>
        <a:bodyPr/>
        <a:lstStyle/>
        <a:p>
          <a:endParaRPr lang="es-MX"/>
        </a:p>
      </dgm:t>
    </dgm:pt>
    <dgm:pt modelId="{D52AF08D-184D-4904-A8BD-A0F53F964207}">
      <dgm:prSet phldrT="[Texto]"/>
      <dgm:spPr/>
      <dgm:t>
        <a:bodyPr/>
        <a:lstStyle/>
        <a:p>
          <a:r>
            <a:rPr lang="es-MX" dirty="0" smtClean="0"/>
            <a:t>Mejor </a:t>
          </a:r>
          <a:r>
            <a:rPr lang="es-MX" b="1" dirty="0" smtClean="0"/>
            <a:t>RTO</a:t>
          </a:r>
          <a:r>
            <a:rPr lang="es-MX" dirty="0" smtClean="0"/>
            <a:t>, </a:t>
          </a:r>
          <a:r>
            <a:rPr lang="es-MX" b="1" dirty="0" smtClean="0"/>
            <a:t>RPO</a:t>
          </a:r>
          <a:endParaRPr lang="es-MX" b="1" dirty="0"/>
        </a:p>
      </dgm:t>
    </dgm:pt>
    <dgm:pt modelId="{7A6EA311-9D16-46FA-9931-3940D2428096}" type="parTrans" cxnId="{FA1334E3-95BE-4E40-A175-B6D35D72395D}">
      <dgm:prSet/>
      <dgm:spPr/>
      <dgm:t>
        <a:bodyPr/>
        <a:lstStyle/>
        <a:p>
          <a:endParaRPr lang="es-MX"/>
        </a:p>
      </dgm:t>
    </dgm:pt>
    <dgm:pt modelId="{45791A00-A8EE-4AC1-B983-C4A1C1966FAC}" type="sibTrans" cxnId="{FA1334E3-95BE-4E40-A175-B6D35D72395D}">
      <dgm:prSet/>
      <dgm:spPr/>
      <dgm:t>
        <a:bodyPr/>
        <a:lstStyle/>
        <a:p>
          <a:endParaRPr lang="es-MX"/>
        </a:p>
      </dgm:t>
    </dgm:pt>
    <dgm:pt modelId="{962A9DBC-6E45-471D-BFC0-BFE8D1DF36FE}">
      <dgm:prSet phldrT="[Texto]"/>
      <dgm:spPr/>
      <dgm:t>
        <a:bodyPr/>
        <a:lstStyle/>
        <a:p>
          <a:r>
            <a:rPr lang="es-MX" dirty="0" smtClean="0"/>
            <a:t>Seguro, flexible, fácil y asequible</a:t>
          </a:r>
          <a:endParaRPr lang="es-MX" dirty="0"/>
        </a:p>
      </dgm:t>
    </dgm:pt>
    <dgm:pt modelId="{7A2A022C-4003-45AE-91D2-3EB202C03940}" type="parTrans" cxnId="{25C28255-954C-41E1-A024-65A4B4203798}">
      <dgm:prSet/>
      <dgm:spPr/>
      <dgm:t>
        <a:bodyPr/>
        <a:lstStyle/>
        <a:p>
          <a:endParaRPr lang="es-MX"/>
        </a:p>
      </dgm:t>
    </dgm:pt>
    <dgm:pt modelId="{CB3CF6EA-81E6-4BAC-844D-75619E016792}" type="sibTrans" cxnId="{25C28255-954C-41E1-A024-65A4B4203798}">
      <dgm:prSet/>
      <dgm:spPr/>
      <dgm:t>
        <a:bodyPr/>
        <a:lstStyle/>
        <a:p>
          <a:endParaRPr lang="es-MX"/>
        </a:p>
      </dgm:t>
    </dgm:pt>
    <dgm:pt modelId="{A1187C30-3C16-4420-BE2A-953E6F2B9637}">
      <dgm:prSet/>
      <dgm:spPr/>
      <dgm:t>
        <a:bodyPr/>
        <a:lstStyle/>
        <a:p>
          <a:r>
            <a:rPr lang="es-MX" b="1" dirty="0" smtClean="0"/>
            <a:t>Costoso</a:t>
          </a:r>
          <a:r>
            <a:rPr lang="es-MX" dirty="0" smtClean="0"/>
            <a:t> y </a:t>
          </a:r>
          <a:r>
            <a:rPr lang="es-MX" b="1" dirty="0" smtClean="0"/>
            <a:t>poco fiable</a:t>
          </a:r>
        </a:p>
      </dgm:t>
    </dgm:pt>
    <dgm:pt modelId="{436BFFCD-0B5F-45DA-B521-B002F5E0D379}" type="parTrans" cxnId="{CAD2BC7A-1D5C-46C8-88BC-67CE25463875}">
      <dgm:prSet/>
      <dgm:spPr/>
      <dgm:t>
        <a:bodyPr/>
        <a:lstStyle/>
        <a:p>
          <a:endParaRPr lang="es-MX"/>
        </a:p>
      </dgm:t>
    </dgm:pt>
    <dgm:pt modelId="{241C8C62-9181-41C9-A58E-7416C3DE3953}" type="sibTrans" cxnId="{CAD2BC7A-1D5C-46C8-88BC-67CE25463875}">
      <dgm:prSet/>
      <dgm:spPr/>
      <dgm:t>
        <a:bodyPr/>
        <a:lstStyle/>
        <a:p>
          <a:endParaRPr lang="es-MX"/>
        </a:p>
      </dgm:t>
    </dgm:pt>
    <dgm:pt modelId="{A0D6FB5D-5036-454A-9857-17A92DE30EBD}">
      <dgm:prSet/>
      <dgm:spPr/>
      <dgm:t>
        <a:bodyPr/>
        <a:lstStyle/>
        <a:p>
          <a:r>
            <a:rPr lang="es-MX" dirty="0" smtClean="0"/>
            <a:t>Manejo </a:t>
          </a:r>
          <a:r>
            <a:rPr lang="es-MX" b="1" dirty="0" smtClean="0"/>
            <a:t>complejo</a:t>
          </a:r>
          <a:r>
            <a:rPr lang="es-MX" dirty="0" smtClean="0"/>
            <a:t> de aplicaciones</a:t>
          </a:r>
        </a:p>
      </dgm:t>
    </dgm:pt>
    <dgm:pt modelId="{506805DD-8EB1-4A4D-81C5-0C87626B84B4}" type="parTrans" cxnId="{D491CABD-0A8F-406B-92A5-CD0B90AEF416}">
      <dgm:prSet/>
      <dgm:spPr/>
      <dgm:t>
        <a:bodyPr/>
        <a:lstStyle/>
        <a:p>
          <a:endParaRPr lang="es-MX"/>
        </a:p>
      </dgm:t>
    </dgm:pt>
    <dgm:pt modelId="{A689D897-51DB-49D5-A04A-D5000BE4DFA5}" type="sibTrans" cxnId="{D491CABD-0A8F-406B-92A5-CD0B90AEF416}">
      <dgm:prSet/>
      <dgm:spPr/>
      <dgm:t>
        <a:bodyPr/>
        <a:lstStyle/>
        <a:p>
          <a:endParaRPr lang="es-MX"/>
        </a:p>
      </dgm:t>
    </dgm:pt>
    <dgm:pt modelId="{CC41EC56-7E91-48AE-90E8-72CBE9F90151}">
      <dgm:prSet/>
      <dgm:spPr/>
      <dgm:t>
        <a:bodyPr/>
        <a:lstStyle/>
        <a:p>
          <a:r>
            <a:rPr lang="es-MX" dirty="0" smtClean="0"/>
            <a:t>Personal </a:t>
          </a:r>
          <a:r>
            <a:rPr lang="es-MX" b="1" dirty="0" smtClean="0"/>
            <a:t>capacitado</a:t>
          </a:r>
          <a:endParaRPr lang="es-MX" b="1" dirty="0"/>
        </a:p>
      </dgm:t>
    </dgm:pt>
    <dgm:pt modelId="{74F3AA46-E140-4C59-9DC9-A5676079D658}" type="parTrans" cxnId="{039DC37D-C70F-40D7-AAE9-8806E2D13E29}">
      <dgm:prSet/>
      <dgm:spPr/>
      <dgm:t>
        <a:bodyPr/>
        <a:lstStyle/>
        <a:p>
          <a:endParaRPr lang="es-MX"/>
        </a:p>
      </dgm:t>
    </dgm:pt>
    <dgm:pt modelId="{F1B927AF-4A92-4834-9BE5-8F49AB785E85}" type="sibTrans" cxnId="{039DC37D-C70F-40D7-AAE9-8806E2D13E29}">
      <dgm:prSet/>
      <dgm:spPr/>
      <dgm:t>
        <a:bodyPr/>
        <a:lstStyle/>
        <a:p>
          <a:endParaRPr lang="es-MX"/>
        </a:p>
      </dgm:t>
    </dgm:pt>
    <dgm:pt modelId="{C15AC34C-C9F6-4911-8BC2-ADA6A3E29E51}">
      <dgm:prSet/>
      <dgm:spPr/>
      <dgm:t>
        <a:bodyPr/>
        <a:lstStyle/>
        <a:p>
          <a:r>
            <a:rPr lang="es-MX" b="1" dirty="0" smtClean="0"/>
            <a:t>Facilidad</a:t>
          </a:r>
          <a:r>
            <a:rPr lang="es-MX" dirty="0" smtClean="0"/>
            <a:t> de uso</a:t>
          </a:r>
        </a:p>
      </dgm:t>
    </dgm:pt>
    <dgm:pt modelId="{04437EF1-66C6-49B0-B196-08816ADFB221}" type="parTrans" cxnId="{35A31DEB-7B25-468A-9A99-B8525A03180C}">
      <dgm:prSet/>
      <dgm:spPr/>
      <dgm:t>
        <a:bodyPr/>
        <a:lstStyle/>
        <a:p>
          <a:endParaRPr lang="es-MX"/>
        </a:p>
      </dgm:t>
    </dgm:pt>
    <dgm:pt modelId="{C118B9F3-FD1A-42D4-A21E-17D8DB49872A}" type="sibTrans" cxnId="{35A31DEB-7B25-468A-9A99-B8525A03180C}">
      <dgm:prSet/>
      <dgm:spPr/>
      <dgm:t>
        <a:bodyPr/>
        <a:lstStyle/>
        <a:p>
          <a:endParaRPr lang="es-MX"/>
        </a:p>
      </dgm:t>
    </dgm:pt>
    <dgm:pt modelId="{9AA5347C-8BC5-4C56-A32D-3C00D2CE4ACA}">
      <dgm:prSet/>
      <dgm:spPr/>
      <dgm:t>
        <a:bodyPr/>
        <a:lstStyle/>
        <a:p>
          <a:r>
            <a:rPr lang="es-MX" dirty="0" smtClean="0"/>
            <a:t>Uso </a:t>
          </a:r>
          <a:r>
            <a:rPr lang="es-MX" b="1" dirty="0" smtClean="0"/>
            <a:t>eficiente</a:t>
          </a:r>
          <a:r>
            <a:rPr lang="es-MX" dirty="0" smtClean="0"/>
            <a:t> de recursos</a:t>
          </a:r>
        </a:p>
      </dgm:t>
    </dgm:pt>
    <dgm:pt modelId="{A2A4FC7F-AB82-4031-87AA-A221E3351FF8}" type="parTrans" cxnId="{1528240F-F9B0-474E-8ED1-2420A30A11C2}">
      <dgm:prSet/>
      <dgm:spPr/>
      <dgm:t>
        <a:bodyPr/>
        <a:lstStyle/>
        <a:p>
          <a:endParaRPr lang="es-MX"/>
        </a:p>
      </dgm:t>
    </dgm:pt>
    <dgm:pt modelId="{5E2F6C4E-3E40-4E83-A061-7830E7E55702}" type="sibTrans" cxnId="{1528240F-F9B0-474E-8ED1-2420A30A11C2}">
      <dgm:prSet/>
      <dgm:spPr/>
      <dgm:t>
        <a:bodyPr/>
        <a:lstStyle/>
        <a:p>
          <a:endParaRPr lang="es-MX"/>
        </a:p>
      </dgm:t>
    </dgm:pt>
    <dgm:pt modelId="{63748206-A21D-45DB-B4E7-9B13250B7006}">
      <dgm:prSet/>
      <dgm:spPr/>
      <dgm:t>
        <a:bodyPr/>
        <a:lstStyle/>
        <a:p>
          <a:r>
            <a:rPr lang="es-MX" dirty="0" smtClean="0"/>
            <a:t>Pago </a:t>
          </a:r>
          <a:r>
            <a:rPr lang="es-MX" b="1" i="1" dirty="0" err="1" smtClean="0"/>
            <a:t>On-demand</a:t>
          </a:r>
          <a:endParaRPr lang="es-MX" b="1" i="1" dirty="0"/>
        </a:p>
      </dgm:t>
    </dgm:pt>
    <dgm:pt modelId="{0635B233-F60E-4A40-A20B-438A0A47EEAA}" type="parTrans" cxnId="{B75074CE-8ED7-4525-8632-2E385663C875}">
      <dgm:prSet/>
      <dgm:spPr/>
      <dgm:t>
        <a:bodyPr/>
        <a:lstStyle/>
        <a:p>
          <a:endParaRPr lang="es-MX"/>
        </a:p>
      </dgm:t>
    </dgm:pt>
    <dgm:pt modelId="{9DD89712-D8C2-49DF-9FAA-23761CD91C46}" type="sibTrans" cxnId="{B75074CE-8ED7-4525-8632-2E385663C875}">
      <dgm:prSet/>
      <dgm:spPr/>
      <dgm:t>
        <a:bodyPr/>
        <a:lstStyle/>
        <a:p>
          <a:endParaRPr lang="es-MX"/>
        </a:p>
      </dgm:t>
    </dgm:pt>
    <dgm:pt modelId="{CBDBBDD4-D9E7-42D1-8CFB-14E96E834C0C}" type="pres">
      <dgm:prSet presAssocID="{EA4C5994-2A95-4A15-831D-4BDF4E4BF26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D2A39EE8-C5A7-453E-BD4D-302576AC3F3E}" type="pres">
      <dgm:prSet presAssocID="{0D40220C-FAD3-4E5D-BBAE-606448AB7266}" presName="linNode" presStyleCnt="0"/>
      <dgm:spPr/>
    </dgm:pt>
    <dgm:pt modelId="{946F9B62-4124-4740-AA39-A4C51C4ECDD5}" type="pres">
      <dgm:prSet presAssocID="{0D40220C-FAD3-4E5D-BBAE-606448AB7266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203455E-284F-4720-8763-BF4CC30DE3BB}" type="pres">
      <dgm:prSet presAssocID="{0D40220C-FAD3-4E5D-BBAE-606448AB7266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8710BDA-D61E-4A4D-98C0-59325C2FAFA2}" type="pres">
      <dgm:prSet presAssocID="{F47CB20B-E4A8-4D6B-A00A-38846EBE944E}" presName="sp" presStyleCnt="0"/>
      <dgm:spPr/>
    </dgm:pt>
    <dgm:pt modelId="{FD65807E-E6D2-4D8B-BDF2-1DD03728B704}" type="pres">
      <dgm:prSet presAssocID="{B9B4F552-9A91-413F-B689-E39803DFA997}" presName="linNode" presStyleCnt="0"/>
      <dgm:spPr/>
    </dgm:pt>
    <dgm:pt modelId="{9888CE60-8D64-49A7-AE0E-855D7DC566C9}" type="pres">
      <dgm:prSet presAssocID="{B9B4F552-9A91-413F-B689-E39803DFA997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28DEA7F-5A16-41DA-B929-4E1486E595AC}" type="pres">
      <dgm:prSet presAssocID="{B9B4F552-9A91-413F-B689-E39803DFA997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359827C3-2963-4DF7-897F-8D7F99FB038F}" type="presOf" srcId="{CC41EC56-7E91-48AE-90E8-72CBE9F90151}" destId="{4203455E-284F-4720-8763-BF4CC30DE3BB}" srcOrd="0" destOrd="3" presId="urn:microsoft.com/office/officeart/2005/8/layout/vList5"/>
    <dgm:cxn modelId="{DA3A1F1B-4666-419F-A43E-716450604D7B}" type="presOf" srcId="{962A9DBC-6E45-471D-BFC0-BFE8D1DF36FE}" destId="{928DEA7F-5A16-41DA-B929-4E1486E595AC}" srcOrd="0" destOrd="4" presId="urn:microsoft.com/office/officeart/2005/8/layout/vList5"/>
    <dgm:cxn modelId="{CAD2BC7A-1D5C-46C8-88BC-67CE25463875}" srcId="{0D40220C-FAD3-4E5D-BBAE-606448AB7266}" destId="{A1187C30-3C16-4420-BE2A-953E6F2B9637}" srcOrd="1" destOrd="0" parTransId="{436BFFCD-0B5F-45DA-B521-B002F5E0D379}" sibTransId="{241C8C62-9181-41C9-A58E-7416C3DE3953}"/>
    <dgm:cxn modelId="{D491CABD-0A8F-406B-92A5-CD0B90AEF416}" srcId="{0D40220C-FAD3-4E5D-BBAE-606448AB7266}" destId="{A0D6FB5D-5036-454A-9857-17A92DE30EBD}" srcOrd="2" destOrd="0" parTransId="{506805DD-8EB1-4A4D-81C5-0C87626B84B4}" sibTransId="{A689D897-51DB-49D5-A04A-D5000BE4DFA5}"/>
    <dgm:cxn modelId="{5C663154-E10E-44A7-B816-44BDF132A75B}" srcId="{0D40220C-FAD3-4E5D-BBAE-606448AB7266}" destId="{2EB02BCD-FE85-40FB-9CB0-B38B6653CBDA}" srcOrd="0" destOrd="0" parTransId="{3693EC1E-7372-46CE-8508-2ED7C6D5D1CB}" sibTransId="{F741DD7F-1E63-47AE-982D-CF4377BBF390}"/>
    <dgm:cxn modelId="{DA05A3CB-60D9-4A9A-A51A-9EB0FEC8F8CD}" type="presOf" srcId="{D52AF08D-184D-4904-A8BD-A0F53F964207}" destId="{928DEA7F-5A16-41DA-B929-4E1486E595AC}" srcOrd="0" destOrd="0" presId="urn:microsoft.com/office/officeart/2005/8/layout/vList5"/>
    <dgm:cxn modelId="{89882F86-C157-40E8-B638-6B8B9AD77433}" type="presOf" srcId="{B9B4F552-9A91-413F-B689-E39803DFA997}" destId="{9888CE60-8D64-49A7-AE0E-855D7DC566C9}" srcOrd="0" destOrd="0" presId="urn:microsoft.com/office/officeart/2005/8/layout/vList5"/>
    <dgm:cxn modelId="{25C28255-954C-41E1-A024-65A4B4203798}" srcId="{B9B4F552-9A91-413F-B689-E39803DFA997}" destId="{962A9DBC-6E45-471D-BFC0-BFE8D1DF36FE}" srcOrd="4" destOrd="0" parTransId="{7A2A022C-4003-45AE-91D2-3EB202C03940}" sibTransId="{CB3CF6EA-81E6-4BAC-844D-75619E016792}"/>
    <dgm:cxn modelId="{FA1334E3-95BE-4E40-A175-B6D35D72395D}" srcId="{B9B4F552-9A91-413F-B689-E39803DFA997}" destId="{D52AF08D-184D-4904-A8BD-A0F53F964207}" srcOrd="0" destOrd="0" parTransId="{7A6EA311-9D16-46FA-9931-3940D2428096}" sibTransId="{45791A00-A8EE-4AC1-B983-C4A1C1966FAC}"/>
    <dgm:cxn modelId="{D303AFB8-D99D-48BA-AA25-8881714518DB}" type="presOf" srcId="{9AA5347C-8BC5-4C56-A32D-3C00D2CE4ACA}" destId="{928DEA7F-5A16-41DA-B929-4E1486E595AC}" srcOrd="0" destOrd="2" presId="urn:microsoft.com/office/officeart/2005/8/layout/vList5"/>
    <dgm:cxn modelId="{77892389-727F-418A-9F29-8DEA5C491673}" type="presOf" srcId="{A0D6FB5D-5036-454A-9857-17A92DE30EBD}" destId="{4203455E-284F-4720-8763-BF4CC30DE3BB}" srcOrd="0" destOrd="2" presId="urn:microsoft.com/office/officeart/2005/8/layout/vList5"/>
    <dgm:cxn modelId="{14561930-3326-474A-B12A-54F4A5DE845F}" type="presOf" srcId="{C15AC34C-C9F6-4911-8BC2-ADA6A3E29E51}" destId="{928DEA7F-5A16-41DA-B929-4E1486E595AC}" srcOrd="0" destOrd="1" presId="urn:microsoft.com/office/officeart/2005/8/layout/vList5"/>
    <dgm:cxn modelId="{61EF0E1E-07B2-475D-9224-CE5212B9A144}" type="presOf" srcId="{EA4C5994-2A95-4A15-831D-4BDF4E4BF26A}" destId="{CBDBBDD4-D9E7-42D1-8CFB-14E96E834C0C}" srcOrd="0" destOrd="0" presId="urn:microsoft.com/office/officeart/2005/8/layout/vList5"/>
    <dgm:cxn modelId="{954CCBBC-39D0-409B-A9B3-9CF177582324}" type="presOf" srcId="{A1187C30-3C16-4420-BE2A-953E6F2B9637}" destId="{4203455E-284F-4720-8763-BF4CC30DE3BB}" srcOrd="0" destOrd="1" presId="urn:microsoft.com/office/officeart/2005/8/layout/vList5"/>
    <dgm:cxn modelId="{EA9EDFC1-7BF0-4880-A05E-D2F1BD28E6BE}" type="presOf" srcId="{63748206-A21D-45DB-B4E7-9B13250B7006}" destId="{928DEA7F-5A16-41DA-B929-4E1486E595AC}" srcOrd="0" destOrd="3" presId="urn:microsoft.com/office/officeart/2005/8/layout/vList5"/>
    <dgm:cxn modelId="{35A31DEB-7B25-468A-9A99-B8525A03180C}" srcId="{B9B4F552-9A91-413F-B689-E39803DFA997}" destId="{C15AC34C-C9F6-4911-8BC2-ADA6A3E29E51}" srcOrd="1" destOrd="0" parTransId="{04437EF1-66C6-49B0-B196-08816ADFB221}" sibTransId="{C118B9F3-FD1A-42D4-A21E-17D8DB49872A}"/>
    <dgm:cxn modelId="{1528240F-F9B0-474E-8ED1-2420A30A11C2}" srcId="{B9B4F552-9A91-413F-B689-E39803DFA997}" destId="{9AA5347C-8BC5-4C56-A32D-3C00D2CE4ACA}" srcOrd="2" destOrd="0" parTransId="{A2A4FC7F-AB82-4031-87AA-A221E3351FF8}" sibTransId="{5E2F6C4E-3E40-4E83-A061-7830E7E55702}"/>
    <dgm:cxn modelId="{84074EAE-0F24-4A13-A69B-3D9A82289055}" type="presOf" srcId="{0D40220C-FAD3-4E5D-BBAE-606448AB7266}" destId="{946F9B62-4124-4740-AA39-A4C51C4ECDD5}" srcOrd="0" destOrd="0" presId="urn:microsoft.com/office/officeart/2005/8/layout/vList5"/>
    <dgm:cxn modelId="{D14B7B64-38D2-45E0-A8E3-7C70B8AE41FA}" srcId="{EA4C5994-2A95-4A15-831D-4BDF4E4BF26A}" destId="{0D40220C-FAD3-4E5D-BBAE-606448AB7266}" srcOrd="0" destOrd="0" parTransId="{60E5EE01-BEF6-4CA6-BD0D-720A9789FF4A}" sibTransId="{F47CB20B-E4A8-4D6B-A00A-38846EBE944E}"/>
    <dgm:cxn modelId="{99F3283E-6909-4B56-87CA-2C5491C18C46}" srcId="{EA4C5994-2A95-4A15-831D-4BDF4E4BF26A}" destId="{B9B4F552-9A91-413F-B689-E39803DFA997}" srcOrd="1" destOrd="0" parTransId="{B17263B9-98A0-4DE9-9096-C8178DD74B74}" sibTransId="{18E0E404-840D-4B43-85EC-4584A6BB78FD}"/>
    <dgm:cxn modelId="{B75074CE-8ED7-4525-8632-2E385663C875}" srcId="{B9B4F552-9A91-413F-B689-E39803DFA997}" destId="{63748206-A21D-45DB-B4E7-9B13250B7006}" srcOrd="3" destOrd="0" parTransId="{0635B233-F60E-4A40-A20B-438A0A47EEAA}" sibTransId="{9DD89712-D8C2-49DF-9FAA-23761CD91C46}"/>
    <dgm:cxn modelId="{039DC37D-C70F-40D7-AAE9-8806E2D13E29}" srcId="{0D40220C-FAD3-4E5D-BBAE-606448AB7266}" destId="{CC41EC56-7E91-48AE-90E8-72CBE9F90151}" srcOrd="3" destOrd="0" parTransId="{74F3AA46-E140-4C59-9DC9-A5676079D658}" sibTransId="{F1B927AF-4A92-4834-9BE5-8F49AB785E85}"/>
    <dgm:cxn modelId="{180EFE54-57DF-4574-9A95-B77D6E3E5794}" type="presOf" srcId="{2EB02BCD-FE85-40FB-9CB0-B38B6653CBDA}" destId="{4203455E-284F-4720-8763-BF4CC30DE3BB}" srcOrd="0" destOrd="0" presId="urn:microsoft.com/office/officeart/2005/8/layout/vList5"/>
    <dgm:cxn modelId="{96601804-2E0E-4FF2-97C8-D556430D8909}" type="presParOf" srcId="{CBDBBDD4-D9E7-42D1-8CFB-14E96E834C0C}" destId="{D2A39EE8-C5A7-453E-BD4D-302576AC3F3E}" srcOrd="0" destOrd="0" presId="urn:microsoft.com/office/officeart/2005/8/layout/vList5"/>
    <dgm:cxn modelId="{283DA1C6-7CA3-4F6A-AFEF-9A634CBD1907}" type="presParOf" srcId="{D2A39EE8-C5A7-453E-BD4D-302576AC3F3E}" destId="{946F9B62-4124-4740-AA39-A4C51C4ECDD5}" srcOrd="0" destOrd="0" presId="urn:microsoft.com/office/officeart/2005/8/layout/vList5"/>
    <dgm:cxn modelId="{065669C4-BB27-4131-8B6B-FF5CEBAB70BF}" type="presParOf" srcId="{D2A39EE8-C5A7-453E-BD4D-302576AC3F3E}" destId="{4203455E-284F-4720-8763-BF4CC30DE3BB}" srcOrd="1" destOrd="0" presId="urn:microsoft.com/office/officeart/2005/8/layout/vList5"/>
    <dgm:cxn modelId="{434A65F0-2B5D-45FF-9A9E-017D39461BBA}" type="presParOf" srcId="{CBDBBDD4-D9E7-42D1-8CFB-14E96E834C0C}" destId="{08710BDA-D61E-4A4D-98C0-59325C2FAFA2}" srcOrd="1" destOrd="0" presId="urn:microsoft.com/office/officeart/2005/8/layout/vList5"/>
    <dgm:cxn modelId="{6FB74C52-A87A-4FA8-8B1C-3AFD38D331BD}" type="presParOf" srcId="{CBDBBDD4-D9E7-42D1-8CFB-14E96E834C0C}" destId="{FD65807E-E6D2-4D8B-BDF2-1DD03728B704}" srcOrd="2" destOrd="0" presId="urn:microsoft.com/office/officeart/2005/8/layout/vList5"/>
    <dgm:cxn modelId="{F5D282A1-0AEA-4EC0-A169-E3C973A3800A}" type="presParOf" srcId="{FD65807E-E6D2-4D8B-BDF2-1DD03728B704}" destId="{9888CE60-8D64-49A7-AE0E-855D7DC566C9}" srcOrd="0" destOrd="0" presId="urn:microsoft.com/office/officeart/2005/8/layout/vList5"/>
    <dgm:cxn modelId="{57BF0719-1E26-4DE1-8419-22ACDECA6885}" type="presParOf" srcId="{FD65807E-E6D2-4D8B-BDF2-1DD03728B704}" destId="{928DEA7F-5A16-41DA-B929-4E1486E595A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0EE3B2F-C529-4550-966D-637BCF592B6A}" type="doc">
      <dgm:prSet loTypeId="urn:microsoft.com/office/officeart/2005/8/layout/vList5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528369F2-8EA5-4B4E-AD02-7940F06942D7}">
      <dgm:prSet phldrT="[Texto]" custT="1"/>
      <dgm:spPr/>
      <dgm:t>
        <a:bodyPr/>
        <a:lstStyle/>
        <a:p>
          <a:r>
            <a:rPr lang="es-EC" sz="1400" b="1" dirty="0"/>
            <a:t>Servicios totalmente gestionados</a:t>
          </a:r>
        </a:p>
      </dgm:t>
    </dgm:pt>
    <dgm:pt modelId="{3DEE8F78-D3BF-4EFC-89C9-D42B447B0A2A}" type="parTrans" cxnId="{D043EF3E-AA12-4BA6-ACE9-88C3949CD1F4}">
      <dgm:prSet/>
      <dgm:spPr/>
      <dgm:t>
        <a:bodyPr/>
        <a:lstStyle/>
        <a:p>
          <a:endParaRPr lang="es-EC" sz="1800"/>
        </a:p>
      </dgm:t>
    </dgm:pt>
    <dgm:pt modelId="{FF975157-FD4C-4CC7-96C1-C4790A1A9DF6}" type="sibTrans" cxnId="{D043EF3E-AA12-4BA6-ACE9-88C3949CD1F4}">
      <dgm:prSet/>
      <dgm:spPr/>
      <dgm:t>
        <a:bodyPr/>
        <a:lstStyle/>
        <a:p>
          <a:endParaRPr lang="es-EC" sz="1800"/>
        </a:p>
      </dgm:t>
    </dgm:pt>
    <dgm:pt modelId="{225B6E01-EAD7-4887-8D34-F9B484AF42BF}">
      <dgm:prSet phldrT="[Texto]" custT="1"/>
      <dgm:spPr/>
      <dgm:t>
        <a:bodyPr/>
        <a:lstStyle/>
        <a:p>
          <a:r>
            <a:rPr lang="es-EC" sz="1400" b="1" i="0" dirty="0" smtClean="0"/>
            <a:t>Capacidades </a:t>
          </a:r>
          <a:r>
            <a:rPr lang="es-EC" sz="1400" b="1" i="0" dirty="0"/>
            <a:t>de movimiento de datos</a:t>
          </a:r>
          <a:endParaRPr lang="es-EC" sz="1400" b="1" dirty="0"/>
        </a:p>
      </dgm:t>
    </dgm:pt>
    <dgm:pt modelId="{1928B948-F1A8-4061-AC99-7CE7B739596B}" type="parTrans" cxnId="{5DF124CA-AC5A-4A88-BB1A-1DF47EBA44DC}">
      <dgm:prSet/>
      <dgm:spPr/>
      <dgm:t>
        <a:bodyPr/>
        <a:lstStyle/>
        <a:p>
          <a:endParaRPr lang="es-EC" sz="1800"/>
        </a:p>
      </dgm:t>
    </dgm:pt>
    <dgm:pt modelId="{A535105D-246C-4EA7-ABC1-43CB3FBD848E}" type="sibTrans" cxnId="{5DF124CA-AC5A-4A88-BB1A-1DF47EBA44DC}">
      <dgm:prSet/>
      <dgm:spPr/>
      <dgm:t>
        <a:bodyPr/>
        <a:lstStyle/>
        <a:p>
          <a:endParaRPr lang="es-EC" sz="1800"/>
        </a:p>
      </dgm:t>
    </dgm:pt>
    <dgm:pt modelId="{33D5C7D6-2780-4C9B-BA3A-45ACA7E4A882}">
      <dgm:prSet phldrT="[Texto]" custT="1"/>
      <dgm:spPr/>
      <dgm:t>
        <a:bodyPr/>
        <a:lstStyle/>
        <a:p>
          <a:r>
            <a:rPr lang="es-EC" sz="1400" b="1" dirty="0" smtClean="0"/>
            <a:t>Opciones  </a:t>
          </a:r>
          <a:r>
            <a:rPr lang="es-EC" sz="1400" b="1" dirty="0"/>
            <a:t>de infraestructura</a:t>
          </a:r>
        </a:p>
      </dgm:t>
    </dgm:pt>
    <dgm:pt modelId="{467A8D49-7895-475C-98E1-DBDAD5558A54}" type="parTrans" cxnId="{A7BF7E52-8693-4D6A-8891-DE6A3AF6F2F8}">
      <dgm:prSet/>
      <dgm:spPr/>
      <dgm:t>
        <a:bodyPr/>
        <a:lstStyle/>
        <a:p>
          <a:endParaRPr lang="es-EC" sz="1800"/>
        </a:p>
      </dgm:t>
    </dgm:pt>
    <dgm:pt modelId="{1015471B-4366-4270-BC0A-5D85ECA5F20A}" type="sibTrans" cxnId="{A7BF7E52-8693-4D6A-8891-DE6A3AF6F2F8}">
      <dgm:prSet/>
      <dgm:spPr/>
      <dgm:t>
        <a:bodyPr/>
        <a:lstStyle/>
        <a:p>
          <a:endParaRPr lang="es-EC" sz="1800"/>
        </a:p>
      </dgm:t>
    </dgm:pt>
    <dgm:pt modelId="{6F0C82C6-4B2F-4DFA-9667-E82D7C84F6F8}">
      <dgm:prSet phldrT="[Texto]" custT="1"/>
      <dgm:spPr/>
      <dgm:t>
        <a:bodyPr/>
        <a:lstStyle/>
        <a:p>
          <a:r>
            <a:rPr lang="es-EC" sz="1400" b="1" dirty="0"/>
            <a:t>Infraestructura de clase empresarial</a:t>
          </a:r>
        </a:p>
      </dgm:t>
    </dgm:pt>
    <dgm:pt modelId="{14A82418-5358-45CC-9841-EF70C1F4B8FE}" type="parTrans" cxnId="{9B26B325-52E9-4147-8C26-48F737E2E00D}">
      <dgm:prSet/>
      <dgm:spPr/>
      <dgm:t>
        <a:bodyPr/>
        <a:lstStyle/>
        <a:p>
          <a:endParaRPr lang="es-EC" sz="1800"/>
        </a:p>
      </dgm:t>
    </dgm:pt>
    <dgm:pt modelId="{9B16B72A-8C89-4D98-A037-14B63CB26B32}" type="sibTrans" cxnId="{9B26B325-52E9-4147-8C26-48F737E2E00D}">
      <dgm:prSet/>
      <dgm:spPr/>
      <dgm:t>
        <a:bodyPr/>
        <a:lstStyle/>
        <a:p>
          <a:endParaRPr lang="es-EC" sz="1800"/>
        </a:p>
      </dgm:t>
    </dgm:pt>
    <dgm:pt modelId="{B45924FC-644C-4859-A545-C12E613872BD}">
      <dgm:prSet phldrT="[Texto]" custT="1"/>
      <dgm:spPr/>
      <dgm:t>
        <a:bodyPr/>
        <a:lstStyle/>
        <a:p>
          <a:pPr algn="l"/>
          <a:r>
            <a:rPr lang="es-EC" sz="1000" b="0" i="0" dirty="0"/>
            <a:t>El </a:t>
          </a:r>
          <a:r>
            <a:rPr lang="es-EC" sz="1000" b="0" i="0" dirty="0" smtClean="0"/>
            <a:t>PSN</a:t>
          </a:r>
          <a:r>
            <a:rPr lang="es-EC" sz="1000" b="0" i="0" dirty="0"/>
            <a:t> es </a:t>
          </a:r>
          <a:r>
            <a:rPr lang="es-EC" sz="1000" b="1" i="0" u="sng" dirty="0"/>
            <a:t>responsable</a:t>
          </a:r>
          <a:r>
            <a:rPr lang="es-EC" sz="1000" b="0" i="0" dirty="0"/>
            <a:t> de asegurar la recuperación de aplicaciones.</a:t>
          </a:r>
          <a:endParaRPr lang="es-EC" sz="1000" dirty="0"/>
        </a:p>
      </dgm:t>
    </dgm:pt>
    <dgm:pt modelId="{48BD17DA-FE22-43F9-90E7-87B9B9826224}" type="parTrans" cxnId="{486ECA1B-CC2B-460F-AB32-83C5184040AD}">
      <dgm:prSet/>
      <dgm:spPr/>
      <dgm:t>
        <a:bodyPr/>
        <a:lstStyle/>
        <a:p>
          <a:endParaRPr lang="es-EC" sz="1800"/>
        </a:p>
      </dgm:t>
    </dgm:pt>
    <dgm:pt modelId="{F5C1A950-A4F8-440E-A426-FDF8C08472BA}" type="sibTrans" cxnId="{486ECA1B-CC2B-460F-AB32-83C5184040AD}">
      <dgm:prSet/>
      <dgm:spPr/>
      <dgm:t>
        <a:bodyPr/>
        <a:lstStyle/>
        <a:p>
          <a:endParaRPr lang="es-EC" sz="1800"/>
        </a:p>
      </dgm:t>
    </dgm:pt>
    <dgm:pt modelId="{677551FE-22FD-4D80-B89A-B0D427609F86}">
      <dgm:prSet phldrT="[Texto]" custT="1"/>
      <dgm:spPr/>
      <dgm:t>
        <a:bodyPr/>
        <a:lstStyle/>
        <a:p>
          <a:pPr algn="l"/>
          <a:r>
            <a:rPr lang="es-EC" sz="1000" dirty="0"/>
            <a:t>Recuperación de datos </a:t>
          </a:r>
          <a:r>
            <a:rPr lang="es-EC" sz="1000" dirty="0" smtClean="0"/>
            <a:t>de acuerdo a (</a:t>
          </a:r>
          <a:r>
            <a:rPr lang="es-EC" sz="1000" b="1" u="sng" dirty="0" smtClean="0"/>
            <a:t>SLA</a:t>
          </a:r>
          <a:r>
            <a:rPr lang="es-EC" sz="1000" dirty="0" smtClean="0"/>
            <a:t>).</a:t>
          </a:r>
          <a:endParaRPr lang="es-EC" sz="1000" dirty="0"/>
        </a:p>
      </dgm:t>
    </dgm:pt>
    <dgm:pt modelId="{A7D677DE-7A26-44E8-98B1-646395FAEB13}" type="parTrans" cxnId="{9F65B300-1A8C-4CBC-B376-7C5FAA6DC4E6}">
      <dgm:prSet/>
      <dgm:spPr/>
      <dgm:t>
        <a:bodyPr/>
        <a:lstStyle/>
        <a:p>
          <a:endParaRPr lang="es-EC" sz="1800"/>
        </a:p>
      </dgm:t>
    </dgm:pt>
    <dgm:pt modelId="{6189FDFF-6693-44E6-9368-C411FB95566B}" type="sibTrans" cxnId="{9F65B300-1A8C-4CBC-B376-7C5FAA6DC4E6}">
      <dgm:prSet/>
      <dgm:spPr/>
      <dgm:t>
        <a:bodyPr/>
        <a:lstStyle/>
        <a:p>
          <a:endParaRPr lang="es-EC" sz="1800"/>
        </a:p>
      </dgm:t>
    </dgm:pt>
    <dgm:pt modelId="{2A17B965-961D-4CDF-96F5-805A6BDDF788}">
      <dgm:prSet phldrT="[Texto]" custT="1"/>
      <dgm:spPr/>
      <dgm:t>
        <a:bodyPr/>
        <a:lstStyle/>
        <a:p>
          <a:pPr algn="l"/>
          <a:r>
            <a:rPr lang="es-EC" sz="1000" dirty="0"/>
            <a:t>El SLA cubre los requerimientos de </a:t>
          </a:r>
          <a:r>
            <a:rPr lang="es-EC" sz="1000" b="1" u="sng" dirty="0"/>
            <a:t>RTO/RPO</a:t>
          </a:r>
          <a:r>
            <a:rPr lang="es-EC" sz="1000" dirty="0"/>
            <a:t>  de las </a:t>
          </a:r>
          <a:r>
            <a:rPr lang="es-EC" sz="1000" dirty="0" smtClean="0"/>
            <a:t>aplicaciones</a:t>
          </a:r>
          <a:r>
            <a:rPr lang="es-EC" sz="1000" dirty="0"/>
            <a:t>.</a:t>
          </a:r>
        </a:p>
      </dgm:t>
    </dgm:pt>
    <dgm:pt modelId="{021ED8B5-3759-4CA2-BD9E-AADE6E13BD64}" type="parTrans" cxnId="{C2665999-34D3-4091-B9BE-A396C9FAB851}">
      <dgm:prSet/>
      <dgm:spPr/>
      <dgm:t>
        <a:bodyPr/>
        <a:lstStyle/>
        <a:p>
          <a:endParaRPr lang="es-EC" sz="1800"/>
        </a:p>
      </dgm:t>
    </dgm:pt>
    <dgm:pt modelId="{501FB0F1-F2FA-4860-87F7-DD1AC47A8449}" type="sibTrans" cxnId="{C2665999-34D3-4091-B9BE-A396C9FAB851}">
      <dgm:prSet/>
      <dgm:spPr/>
      <dgm:t>
        <a:bodyPr/>
        <a:lstStyle/>
        <a:p>
          <a:endParaRPr lang="es-EC" sz="1800"/>
        </a:p>
      </dgm:t>
    </dgm:pt>
    <dgm:pt modelId="{33A995DB-A0E4-49F2-9F5B-B54884D57C37}">
      <dgm:prSet phldrT="[Texto]" custT="1"/>
      <dgm:spPr/>
      <dgm:t>
        <a:bodyPr/>
        <a:lstStyle/>
        <a:p>
          <a:r>
            <a:rPr lang="es-EC" sz="1200" dirty="0"/>
            <a:t>Asegura </a:t>
          </a:r>
          <a:r>
            <a:rPr lang="es-EC" sz="1200" dirty="0" smtClean="0"/>
            <a:t>que </a:t>
          </a:r>
          <a:r>
            <a:rPr lang="es-EC" sz="1200" dirty="0"/>
            <a:t>el RTO/RPO calce con el </a:t>
          </a:r>
          <a:r>
            <a:rPr lang="es-EC" sz="1200" b="1" u="sng" dirty="0"/>
            <a:t>valor de negocio</a:t>
          </a:r>
          <a:r>
            <a:rPr lang="es-EC" sz="1200" dirty="0"/>
            <a:t> de las aplicaciones</a:t>
          </a:r>
        </a:p>
      </dgm:t>
    </dgm:pt>
    <dgm:pt modelId="{8A8EE78A-F9EC-49C2-A037-DB525CE300A6}" type="parTrans" cxnId="{D6B14EC5-E5BA-438C-8429-B766EDCCA169}">
      <dgm:prSet/>
      <dgm:spPr/>
      <dgm:t>
        <a:bodyPr/>
        <a:lstStyle/>
        <a:p>
          <a:endParaRPr lang="es-EC" sz="1800"/>
        </a:p>
      </dgm:t>
    </dgm:pt>
    <dgm:pt modelId="{6BAEB84F-8CA1-430F-A616-8C87FFA93D3F}" type="sibTrans" cxnId="{D6B14EC5-E5BA-438C-8429-B766EDCCA169}">
      <dgm:prSet/>
      <dgm:spPr/>
      <dgm:t>
        <a:bodyPr/>
        <a:lstStyle/>
        <a:p>
          <a:endParaRPr lang="es-EC" sz="1800"/>
        </a:p>
      </dgm:t>
    </dgm:pt>
    <dgm:pt modelId="{5C2356E6-795A-4FE2-82A1-7CFAE0362AA7}">
      <dgm:prSet phldrT="[Texto]" custT="1"/>
      <dgm:spPr/>
      <dgm:t>
        <a:bodyPr/>
        <a:lstStyle/>
        <a:p>
          <a:r>
            <a:rPr lang="es-EC" sz="1200" b="1" u="sng" dirty="0"/>
            <a:t>Previene</a:t>
          </a:r>
          <a:r>
            <a:rPr lang="es-EC" sz="1200" dirty="0"/>
            <a:t> un sobre gasto y baja protección</a:t>
          </a:r>
        </a:p>
      </dgm:t>
    </dgm:pt>
    <dgm:pt modelId="{006BAD38-0DAC-4F06-A413-43FB4E5C0AB0}" type="parTrans" cxnId="{8382DCD7-F5DD-480E-A3B7-68D99A8B388F}">
      <dgm:prSet/>
      <dgm:spPr/>
      <dgm:t>
        <a:bodyPr/>
        <a:lstStyle/>
        <a:p>
          <a:endParaRPr lang="es-EC" sz="1800"/>
        </a:p>
      </dgm:t>
    </dgm:pt>
    <dgm:pt modelId="{5DF00B67-68E2-4EA4-BEBE-68C5EA597674}" type="sibTrans" cxnId="{8382DCD7-F5DD-480E-A3B7-68D99A8B388F}">
      <dgm:prSet/>
      <dgm:spPr/>
      <dgm:t>
        <a:bodyPr/>
        <a:lstStyle/>
        <a:p>
          <a:endParaRPr lang="es-EC" sz="1800"/>
        </a:p>
      </dgm:t>
    </dgm:pt>
    <dgm:pt modelId="{D052D743-D6E8-41F3-A761-1C272E3273CB}">
      <dgm:prSet phldrT="[Texto]" custT="1"/>
      <dgm:spPr/>
      <dgm:t>
        <a:bodyPr/>
        <a:lstStyle/>
        <a:p>
          <a:r>
            <a:rPr lang="es-EC" sz="1200" dirty="0"/>
            <a:t>Privado a público</a:t>
          </a:r>
        </a:p>
      </dgm:t>
    </dgm:pt>
    <dgm:pt modelId="{00C7550B-0399-4EEC-B5B7-5F303A607A27}" type="parTrans" cxnId="{A6A6C5AA-1EED-4435-B515-BEC9DFFE99A4}">
      <dgm:prSet/>
      <dgm:spPr/>
      <dgm:t>
        <a:bodyPr/>
        <a:lstStyle/>
        <a:p>
          <a:endParaRPr lang="es-EC" sz="1800"/>
        </a:p>
      </dgm:t>
    </dgm:pt>
    <dgm:pt modelId="{21BA61C7-6FB9-4B98-913E-0E9A38759F0F}" type="sibTrans" cxnId="{A6A6C5AA-1EED-4435-B515-BEC9DFFE99A4}">
      <dgm:prSet/>
      <dgm:spPr/>
      <dgm:t>
        <a:bodyPr/>
        <a:lstStyle/>
        <a:p>
          <a:endParaRPr lang="es-EC" sz="1800"/>
        </a:p>
      </dgm:t>
    </dgm:pt>
    <dgm:pt modelId="{DA744CA0-0C63-4319-A495-542A76FBDB37}">
      <dgm:prSet phldrT="[Texto]" custT="1"/>
      <dgm:spPr/>
      <dgm:t>
        <a:bodyPr/>
        <a:lstStyle/>
        <a:p>
          <a:r>
            <a:rPr lang="es-EC" sz="1200" dirty="0"/>
            <a:t>Virtual a la nube</a:t>
          </a:r>
        </a:p>
      </dgm:t>
    </dgm:pt>
    <dgm:pt modelId="{12E884E2-5F95-4E79-8A5E-274FB1C3C001}" type="parTrans" cxnId="{A5966F61-B5C8-4152-8C66-5E80AFDC3D13}">
      <dgm:prSet/>
      <dgm:spPr/>
      <dgm:t>
        <a:bodyPr/>
        <a:lstStyle/>
        <a:p>
          <a:endParaRPr lang="es-EC" sz="1800"/>
        </a:p>
      </dgm:t>
    </dgm:pt>
    <dgm:pt modelId="{826F5B51-2FAE-45BF-9DDF-B889A298577B}" type="sibTrans" cxnId="{A5966F61-B5C8-4152-8C66-5E80AFDC3D13}">
      <dgm:prSet/>
      <dgm:spPr/>
      <dgm:t>
        <a:bodyPr/>
        <a:lstStyle/>
        <a:p>
          <a:endParaRPr lang="es-EC" sz="1800"/>
        </a:p>
      </dgm:t>
    </dgm:pt>
    <dgm:pt modelId="{B4D37C85-3F32-48E1-ACF1-C6BD798FA7EE}">
      <dgm:prSet phldrT="[Texto]" custT="1"/>
      <dgm:spPr/>
      <dgm:t>
        <a:bodyPr/>
        <a:lstStyle/>
        <a:p>
          <a:r>
            <a:rPr lang="es-EC" sz="1200"/>
            <a:t>Híbrida</a:t>
          </a:r>
        </a:p>
      </dgm:t>
    </dgm:pt>
    <dgm:pt modelId="{FC24891C-087E-4654-A8C1-07CD5E3DE970}" type="parTrans" cxnId="{D267B5E3-36F3-44C5-AF07-78C8A112AC60}">
      <dgm:prSet/>
      <dgm:spPr/>
      <dgm:t>
        <a:bodyPr/>
        <a:lstStyle/>
        <a:p>
          <a:endParaRPr lang="es-EC" sz="1800"/>
        </a:p>
      </dgm:t>
    </dgm:pt>
    <dgm:pt modelId="{80280808-B3A2-4DE5-8CDE-F2D447EA6960}" type="sibTrans" cxnId="{D267B5E3-36F3-44C5-AF07-78C8A112AC60}">
      <dgm:prSet/>
      <dgm:spPr/>
      <dgm:t>
        <a:bodyPr/>
        <a:lstStyle/>
        <a:p>
          <a:endParaRPr lang="es-EC" sz="1800"/>
        </a:p>
      </dgm:t>
    </dgm:pt>
    <dgm:pt modelId="{60426F54-D8E9-489C-9295-B4AEE9C7975D}">
      <dgm:prSet phldrT="[Texto]" custT="1"/>
      <dgm:spPr/>
      <dgm:t>
        <a:bodyPr/>
        <a:lstStyle/>
        <a:p>
          <a:pPr algn="l"/>
          <a:r>
            <a:rPr lang="es-EC" sz="1200" dirty="0"/>
            <a:t>Gestionada y mantenida </a:t>
          </a:r>
          <a:r>
            <a:rPr lang="es-EC" sz="1200" b="1" u="sng" dirty="0"/>
            <a:t>activamente</a:t>
          </a:r>
        </a:p>
      </dgm:t>
    </dgm:pt>
    <dgm:pt modelId="{C653C4F6-A6CF-4E89-BC31-D2C6978A625E}" type="parTrans" cxnId="{49C80863-BA64-4E68-A79F-6DC9480DF226}">
      <dgm:prSet/>
      <dgm:spPr/>
      <dgm:t>
        <a:bodyPr/>
        <a:lstStyle/>
        <a:p>
          <a:endParaRPr lang="es-EC" sz="1800"/>
        </a:p>
      </dgm:t>
    </dgm:pt>
    <dgm:pt modelId="{CA9FE0B0-A6DF-40FC-9AA2-3907213F2D08}" type="sibTrans" cxnId="{49C80863-BA64-4E68-A79F-6DC9480DF226}">
      <dgm:prSet/>
      <dgm:spPr/>
      <dgm:t>
        <a:bodyPr/>
        <a:lstStyle/>
        <a:p>
          <a:endParaRPr lang="es-EC" sz="1800"/>
        </a:p>
      </dgm:t>
    </dgm:pt>
    <dgm:pt modelId="{D8AA4FBB-9EEF-4F97-A4C8-451791E0B108}">
      <dgm:prSet phldrT="[Texto]" custT="1"/>
      <dgm:spPr/>
      <dgm:t>
        <a:bodyPr/>
        <a:lstStyle/>
        <a:p>
          <a:pPr algn="just"/>
          <a:r>
            <a:rPr lang="es-EC" sz="1200" dirty="0"/>
            <a:t>Avalar </a:t>
          </a:r>
          <a:r>
            <a:rPr lang="es-EC" sz="1200" b="1" u="sng" dirty="0"/>
            <a:t>seguridad</a:t>
          </a:r>
          <a:r>
            <a:rPr lang="es-EC" sz="1200" dirty="0"/>
            <a:t> y </a:t>
          </a:r>
          <a:r>
            <a:rPr lang="es-EC" sz="1200" b="1" u="sng" dirty="0"/>
            <a:t>confiabilidad</a:t>
          </a:r>
        </a:p>
      </dgm:t>
    </dgm:pt>
    <dgm:pt modelId="{48FEBFDE-E02B-421F-807C-9F540E772429}" type="parTrans" cxnId="{D7BD50FC-773A-4F19-BB95-4ACA81AD87EC}">
      <dgm:prSet/>
      <dgm:spPr/>
      <dgm:t>
        <a:bodyPr/>
        <a:lstStyle/>
        <a:p>
          <a:endParaRPr lang="es-EC" sz="1800"/>
        </a:p>
      </dgm:t>
    </dgm:pt>
    <dgm:pt modelId="{5A1533B3-B848-4A5D-B308-B591D5C42EA3}" type="sibTrans" cxnId="{D7BD50FC-773A-4F19-BB95-4ACA81AD87EC}">
      <dgm:prSet/>
      <dgm:spPr/>
      <dgm:t>
        <a:bodyPr/>
        <a:lstStyle/>
        <a:p>
          <a:endParaRPr lang="es-EC" sz="1800"/>
        </a:p>
      </dgm:t>
    </dgm:pt>
    <dgm:pt modelId="{8405140D-C130-4129-BB2D-58F1A7F99BEE}" type="pres">
      <dgm:prSet presAssocID="{20EE3B2F-C529-4550-966D-637BCF592B6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D9D03AD6-DB0B-4436-B3AA-946F909768F3}" type="pres">
      <dgm:prSet presAssocID="{528369F2-8EA5-4B4E-AD02-7940F06942D7}" presName="linNode" presStyleCnt="0"/>
      <dgm:spPr/>
    </dgm:pt>
    <dgm:pt modelId="{CDB7B774-E4A1-46AD-8B76-59EA53E475AC}" type="pres">
      <dgm:prSet presAssocID="{528369F2-8EA5-4B4E-AD02-7940F06942D7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6CDD411-66FE-4038-B90A-20A2B5F368A4}" type="pres">
      <dgm:prSet presAssocID="{528369F2-8EA5-4B4E-AD02-7940F06942D7}" presName="descendantText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8A6D457-375B-4524-A116-03ACB9FE9F3C}" type="pres">
      <dgm:prSet presAssocID="{FF975157-FD4C-4CC7-96C1-C4790A1A9DF6}" presName="sp" presStyleCnt="0"/>
      <dgm:spPr/>
    </dgm:pt>
    <dgm:pt modelId="{900F6A4F-E395-4823-9490-6E4FC4860E3F}" type="pres">
      <dgm:prSet presAssocID="{225B6E01-EAD7-4887-8D34-F9B484AF42BF}" presName="linNode" presStyleCnt="0"/>
      <dgm:spPr/>
    </dgm:pt>
    <dgm:pt modelId="{C5231137-F822-42C9-90E5-A490073D1C07}" type="pres">
      <dgm:prSet presAssocID="{225B6E01-EAD7-4887-8D34-F9B484AF42BF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999B1F4-5F0A-4D21-B5C3-E1C176CF1F71}" type="pres">
      <dgm:prSet presAssocID="{225B6E01-EAD7-4887-8D34-F9B484AF42BF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D3E4336-A5EE-4243-A57B-DE52EFAD8B44}" type="pres">
      <dgm:prSet presAssocID="{A535105D-246C-4EA7-ABC1-43CB3FBD848E}" presName="sp" presStyleCnt="0"/>
      <dgm:spPr/>
    </dgm:pt>
    <dgm:pt modelId="{0ACBE829-2A88-47CD-95B6-ADF575404335}" type="pres">
      <dgm:prSet presAssocID="{33D5C7D6-2780-4C9B-BA3A-45ACA7E4A882}" presName="linNode" presStyleCnt="0"/>
      <dgm:spPr/>
    </dgm:pt>
    <dgm:pt modelId="{898D6BD2-23D5-41DB-9B2E-69E4BFFE8696}" type="pres">
      <dgm:prSet presAssocID="{33D5C7D6-2780-4C9B-BA3A-45ACA7E4A882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AC903E2-34C1-4854-8811-76A0874F89F3}" type="pres">
      <dgm:prSet presAssocID="{33D5C7D6-2780-4C9B-BA3A-45ACA7E4A882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1FE2B6B-81DD-42FF-AAAF-5AE7BB11340F}" type="pres">
      <dgm:prSet presAssocID="{1015471B-4366-4270-BC0A-5D85ECA5F20A}" presName="sp" presStyleCnt="0"/>
      <dgm:spPr/>
    </dgm:pt>
    <dgm:pt modelId="{90E016D5-5053-4D13-A1F1-6E2EA4D03C60}" type="pres">
      <dgm:prSet presAssocID="{6F0C82C6-4B2F-4DFA-9667-E82D7C84F6F8}" presName="linNode" presStyleCnt="0"/>
      <dgm:spPr/>
    </dgm:pt>
    <dgm:pt modelId="{999C5623-C8AE-4218-97DF-7A852540B815}" type="pres">
      <dgm:prSet presAssocID="{6F0C82C6-4B2F-4DFA-9667-E82D7C84F6F8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0650B6B-0884-4F01-8049-17F951FF0F67}" type="pres">
      <dgm:prSet presAssocID="{6F0C82C6-4B2F-4DFA-9667-E82D7C84F6F8}" presName="descendantText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67BEF6D3-C70A-4235-B651-920CF4D7DC79}" type="presOf" srcId="{D8AA4FBB-9EEF-4F97-A4C8-451791E0B108}" destId="{C0650B6B-0884-4F01-8049-17F951FF0F67}" srcOrd="0" destOrd="1" presId="urn:microsoft.com/office/officeart/2005/8/layout/vList5"/>
    <dgm:cxn modelId="{9B26B325-52E9-4147-8C26-48F737E2E00D}" srcId="{20EE3B2F-C529-4550-966D-637BCF592B6A}" destId="{6F0C82C6-4B2F-4DFA-9667-E82D7C84F6F8}" srcOrd="3" destOrd="0" parTransId="{14A82418-5358-45CC-9841-EF70C1F4B8FE}" sibTransId="{9B16B72A-8C89-4D98-A037-14B63CB26B32}"/>
    <dgm:cxn modelId="{486ECA1B-CC2B-460F-AB32-83C5184040AD}" srcId="{528369F2-8EA5-4B4E-AD02-7940F06942D7}" destId="{B45924FC-644C-4859-A545-C12E613872BD}" srcOrd="0" destOrd="0" parTransId="{48BD17DA-FE22-43F9-90E7-87B9B9826224}" sibTransId="{F5C1A950-A4F8-440E-A426-FDF8C08472BA}"/>
    <dgm:cxn modelId="{7423EA11-394B-4B56-8C61-18298AC717DD}" type="presOf" srcId="{20EE3B2F-C529-4550-966D-637BCF592B6A}" destId="{8405140D-C130-4129-BB2D-58F1A7F99BEE}" srcOrd="0" destOrd="0" presId="urn:microsoft.com/office/officeart/2005/8/layout/vList5"/>
    <dgm:cxn modelId="{97061A3C-F387-4FD4-859B-F4AC96BBEBD6}" type="presOf" srcId="{B4D37C85-3F32-48E1-ACF1-C6BD798FA7EE}" destId="{AAC903E2-34C1-4854-8811-76A0874F89F3}" srcOrd="0" destOrd="2" presId="urn:microsoft.com/office/officeart/2005/8/layout/vList5"/>
    <dgm:cxn modelId="{1C762D4E-4E3B-48F1-9CEA-9E16C2E84734}" type="presOf" srcId="{DA744CA0-0C63-4319-A495-542A76FBDB37}" destId="{AAC903E2-34C1-4854-8811-76A0874F89F3}" srcOrd="0" destOrd="1" presId="urn:microsoft.com/office/officeart/2005/8/layout/vList5"/>
    <dgm:cxn modelId="{2C5455A5-F958-47B8-BACD-054633497C2D}" type="presOf" srcId="{528369F2-8EA5-4B4E-AD02-7940F06942D7}" destId="{CDB7B774-E4A1-46AD-8B76-59EA53E475AC}" srcOrd="0" destOrd="0" presId="urn:microsoft.com/office/officeart/2005/8/layout/vList5"/>
    <dgm:cxn modelId="{D6B14EC5-E5BA-438C-8429-B766EDCCA169}" srcId="{225B6E01-EAD7-4887-8D34-F9B484AF42BF}" destId="{33A995DB-A0E4-49F2-9F5B-B54884D57C37}" srcOrd="0" destOrd="0" parTransId="{8A8EE78A-F9EC-49C2-A037-DB525CE300A6}" sibTransId="{6BAEB84F-8CA1-430F-A616-8C87FFA93D3F}"/>
    <dgm:cxn modelId="{A6A6C5AA-1EED-4435-B515-BEC9DFFE99A4}" srcId="{33D5C7D6-2780-4C9B-BA3A-45ACA7E4A882}" destId="{D052D743-D6E8-41F3-A761-1C272E3273CB}" srcOrd="0" destOrd="0" parTransId="{00C7550B-0399-4EEC-B5B7-5F303A607A27}" sibTransId="{21BA61C7-6FB9-4B98-913E-0E9A38759F0F}"/>
    <dgm:cxn modelId="{49C80863-BA64-4E68-A79F-6DC9480DF226}" srcId="{6F0C82C6-4B2F-4DFA-9667-E82D7C84F6F8}" destId="{60426F54-D8E9-489C-9295-B4AEE9C7975D}" srcOrd="0" destOrd="0" parTransId="{C653C4F6-A6CF-4E89-BC31-D2C6978A625E}" sibTransId="{CA9FE0B0-A6DF-40FC-9AA2-3907213F2D08}"/>
    <dgm:cxn modelId="{AD7EF208-5441-4F1D-AFE2-BBD33AA5CC69}" type="presOf" srcId="{677551FE-22FD-4D80-B89A-B0D427609F86}" destId="{B6CDD411-66FE-4038-B90A-20A2B5F368A4}" srcOrd="0" destOrd="1" presId="urn:microsoft.com/office/officeart/2005/8/layout/vList5"/>
    <dgm:cxn modelId="{B589F634-5073-4B97-AA7B-575D9CABBFF8}" type="presOf" srcId="{60426F54-D8E9-489C-9295-B4AEE9C7975D}" destId="{C0650B6B-0884-4F01-8049-17F951FF0F67}" srcOrd="0" destOrd="0" presId="urn:microsoft.com/office/officeart/2005/8/layout/vList5"/>
    <dgm:cxn modelId="{2CCE3B46-1C77-4E91-AEB0-DFAFC4CD7282}" type="presOf" srcId="{6F0C82C6-4B2F-4DFA-9667-E82D7C84F6F8}" destId="{999C5623-C8AE-4218-97DF-7A852540B815}" srcOrd="0" destOrd="0" presId="urn:microsoft.com/office/officeart/2005/8/layout/vList5"/>
    <dgm:cxn modelId="{D043EF3E-AA12-4BA6-ACE9-88C3949CD1F4}" srcId="{20EE3B2F-C529-4550-966D-637BCF592B6A}" destId="{528369F2-8EA5-4B4E-AD02-7940F06942D7}" srcOrd="0" destOrd="0" parTransId="{3DEE8F78-D3BF-4EFC-89C9-D42B447B0A2A}" sibTransId="{FF975157-FD4C-4CC7-96C1-C4790A1A9DF6}"/>
    <dgm:cxn modelId="{1E398D93-126E-444E-9ADB-878B13DE61AC}" type="presOf" srcId="{33A995DB-A0E4-49F2-9F5B-B54884D57C37}" destId="{3999B1F4-5F0A-4D21-B5C3-E1C176CF1F71}" srcOrd="0" destOrd="0" presId="urn:microsoft.com/office/officeart/2005/8/layout/vList5"/>
    <dgm:cxn modelId="{74862BD2-E9C3-49A8-8526-CFAFF5FC22ED}" type="presOf" srcId="{225B6E01-EAD7-4887-8D34-F9B484AF42BF}" destId="{C5231137-F822-42C9-90E5-A490073D1C07}" srcOrd="0" destOrd="0" presId="urn:microsoft.com/office/officeart/2005/8/layout/vList5"/>
    <dgm:cxn modelId="{8EA317C0-84F9-4E4F-97D6-909B000C9123}" type="presOf" srcId="{5C2356E6-795A-4FE2-82A1-7CFAE0362AA7}" destId="{3999B1F4-5F0A-4D21-B5C3-E1C176CF1F71}" srcOrd="0" destOrd="1" presId="urn:microsoft.com/office/officeart/2005/8/layout/vList5"/>
    <dgm:cxn modelId="{5DEB5F4F-53EF-4B75-93C9-942D74E40D5B}" type="presOf" srcId="{D052D743-D6E8-41F3-A761-1C272E3273CB}" destId="{AAC903E2-34C1-4854-8811-76A0874F89F3}" srcOrd="0" destOrd="0" presId="urn:microsoft.com/office/officeart/2005/8/layout/vList5"/>
    <dgm:cxn modelId="{9F65B300-1A8C-4CBC-B376-7C5FAA6DC4E6}" srcId="{528369F2-8EA5-4B4E-AD02-7940F06942D7}" destId="{677551FE-22FD-4D80-B89A-B0D427609F86}" srcOrd="1" destOrd="0" parTransId="{A7D677DE-7A26-44E8-98B1-646395FAEB13}" sibTransId="{6189FDFF-6693-44E6-9368-C411FB95566B}"/>
    <dgm:cxn modelId="{BEDD52F0-E271-4ECB-A21D-1B4ABEF3318F}" type="presOf" srcId="{2A17B965-961D-4CDF-96F5-805A6BDDF788}" destId="{B6CDD411-66FE-4038-B90A-20A2B5F368A4}" srcOrd="0" destOrd="2" presId="urn:microsoft.com/office/officeart/2005/8/layout/vList5"/>
    <dgm:cxn modelId="{D7BD50FC-773A-4F19-BB95-4ACA81AD87EC}" srcId="{6F0C82C6-4B2F-4DFA-9667-E82D7C84F6F8}" destId="{D8AA4FBB-9EEF-4F97-A4C8-451791E0B108}" srcOrd="1" destOrd="0" parTransId="{48FEBFDE-E02B-421F-807C-9F540E772429}" sibTransId="{5A1533B3-B848-4A5D-B308-B591D5C42EA3}"/>
    <dgm:cxn modelId="{B9DCFACD-E5AA-476E-8B57-9F83AD1FEA41}" type="presOf" srcId="{B45924FC-644C-4859-A545-C12E613872BD}" destId="{B6CDD411-66FE-4038-B90A-20A2B5F368A4}" srcOrd="0" destOrd="0" presId="urn:microsoft.com/office/officeart/2005/8/layout/vList5"/>
    <dgm:cxn modelId="{D267B5E3-36F3-44C5-AF07-78C8A112AC60}" srcId="{33D5C7D6-2780-4C9B-BA3A-45ACA7E4A882}" destId="{B4D37C85-3F32-48E1-ACF1-C6BD798FA7EE}" srcOrd="2" destOrd="0" parTransId="{FC24891C-087E-4654-A8C1-07CD5E3DE970}" sibTransId="{80280808-B3A2-4DE5-8CDE-F2D447EA6960}"/>
    <dgm:cxn modelId="{A5966F61-B5C8-4152-8C66-5E80AFDC3D13}" srcId="{33D5C7D6-2780-4C9B-BA3A-45ACA7E4A882}" destId="{DA744CA0-0C63-4319-A495-542A76FBDB37}" srcOrd="1" destOrd="0" parTransId="{12E884E2-5F95-4E79-8A5E-274FB1C3C001}" sibTransId="{826F5B51-2FAE-45BF-9DDF-B889A298577B}"/>
    <dgm:cxn modelId="{8382DCD7-F5DD-480E-A3B7-68D99A8B388F}" srcId="{225B6E01-EAD7-4887-8D34-F9B484AF42BF}" destId="{5C2356E6-795A-4FE2-82A1-7CFAE0362AA7}" srcOrd="1" destOrd="0" parTransId="{006BAD38-0DAC-4F06-A413-43FB4E5C0AB0}" sibTransId="{5DF00B67-68E2-4EA4-BEBE-68C5EA597674}"/>
    <dgm:cxn modelId="{5DF124CA-AC5A-4A88-BB1A-1DF47EBA44DC}" srcId="{20EE3B2F-C529-4550-966D-637BCF592B6A}" destId="{225B6E01-EAD7-4887-8D34-F9B484AF42BF}" srcOrd="1" destOrd="0" parTransId="{1928B948-F1A8-4061-AC99-7CE7B739596B}" sibTransId="{A535105D-246C-4EA7-ABC1-43CB3FBD848E}"/>
    <dgm:cxn modelId="{0583BD35-A7BA-4BE4-B97E-DF55314A73EF}" type="presOf" srcId="{33D5C7D6-2780-4C9B-BA3A-45ACA7E4A882}" destId="{898D6BD2-23D5-41DB-9B2E-69E4BFFE8696}" srcOrd="0" destOrd="0" presId="urn:microsoft.com/office/officeart/2005/8/layout/vList5"/>
    <dgm:cxn modelId="{C2665999-34D3-4091-B9BE-A396C9FAB851}" srcId="{528369F2-8EA5-4B4E-AD02-7940F06942D7}" destId="{2A17B965-961D-4CDF-96F5-805A6BDDF788}" srcOrd="2" destOrd="0" parTransId="{021ED8B5-3759-4CA2-BD9E-AADE6E13BD64}" sibTransId="{501FB0F1-F2FA-4860-87F7-DD1AC47A8449}"/>
    <dgm:cxn modelId="{A7BF7E52-8693-4D6A-8891-DE6A3AF6F2F8}" srcId="{20EE3B2F-C529-4550-966D-637BCF592B6A}" destId="{33D5C7D6-2780-4C9B-BA3A-45ACA7E4A882}" srcOrd="2" destOrd="0" parTransId="{467A8D49-7895-475C-98E1-DBDAD5558A54}" sibTransId="{1015471B-4366-4270-BC0A-5D85ECA5F20A}"/>
    <dgm:cxn modelId="{D3F968FF-7274-4B77-9F49-206645345E9B}" type="presParOf" srcId="{8405140D-C130-4129-BB2D-58F1A7F99BEE}" destId="{D9D03AD6-DB0B-4436-B3AA-946F909768F3}" srcOrd="0" destOrd="0" presId="urn:microsoft.com/office/officeart/2005/8/layout/vList5"/>
    <dgm:cxn modelId="{E65BABED-2A3D-48FA-9103-66A21EB5D305}" type="presParOf" srcId="{D9D03AD6-DB0B-4436-B3AA-946F909768F3}" destId="{CDB7B774-E4A1-46AD-8B76-59EA53E475AC}" srcOrd="0" destOrd="0" presId="urn:microsoft.com/office/officeart/2005/8/layout/vList5"/>
    <dgm:cxn modelId="{6AB02B6B-0931-43D7-A5F6-BF272F4B8D99}" type="presParOf" srcId="{D9D03AD6-DB0B-4436-B3AA-946F909768F3}" destId="{B6CDD411-66FE-4038-B90A-20A2B5F368A4}" srcOrd="1" destOrd="0" presId="urn:microsoft.com/office/officeart/2005/8/layout/vList5"/>
    <dgm:cxn modelId="{10763B54-6B54-4E28-8EDF-4A57085930B4}" type="presParOf" srcId="{8405140D-C130-4129-BB2D-58F1A7F99BEE}" destId="{18A6D457-375B-4524-A116-03ACB9FE9F3C}" srcOrd="1" destOrd="0" presId="urn:microsoft.com/office/officeart/2005/8/layout/vList5"/>
    <dgm:cxn modelId="{40107D46-BB15-447C-B1F4-CBEB11ED01EA}" type="presParOf" srcId="{8405140D-C130-4129-BB2D-58F1A7F99BEE}" destId="{900F6A4F-E395-4823-9490-6E4FC4860E3F}" srcOrd="2" destOrd="0" presId="urn:microsoft.com/office/officeart/2005/8/layout/vList5"/>
    <dgm:cxn modelId="{D1192870-1FB7-4B64-87F9-653BF5E77137}" type="presParOf" srcId="{900F6A4F-E395-4823-9490-6E4FC4860E3F}" destId="{C5231137-F822-42C9-90E5-A490073D1C07}" srcOrd="0" destOrd="0" presId="urn:microsoft.com/office/officeart/2005/8/layout/vList5"/>
    <dgm:cxn modelId="{A7F39A39-0B37-454F-9E83-6D4BEDFB585E}" type="presParOf" srcId="{900F6A4F-E395-4823-9490-6E4FC4860E3F}" destId="{3999B1F4-5F0A-4D21-B5C3-E1C176CF1F71}" srcOrd="1" destOrd="0" presId="urn:microsoft.com/office/officeart/2005/8/layout/vList5"/>
    <dgm:cxn modelId="{7B1C2247-5E3D-48C5-90A6-52CAD4FD255B}" type="presParOf" srcId="{8405140D-C130-4129-BB2D-58F1A7F99BEE}" destId="{8D3E4336-A5EE-4243-A57B-DE52EFAD8B44}" srcOrd="3" destOrd="0" presId="urn:microsoft.com/office/officeart/2005/8/layout/vList5"/>
    <dgm:cxn modelId="{BEC251D6-2F84-41CE-9B7A-A40E6AC632D5}" type="presParOf" srcId="{8405140D-C130-4129-BB2D-58F1A7F99BEE}" destId="{0ACBE829-2A88-47CD-95B6-ADF575404335}" srcOrd="4" destOrd="0" presId="urn:microsoft.com/office/officeart/2005/8/layout/vList5"/>
    <dgm:cxn modelId="{6501C571-24F6-4A85-B229-22E1B4102251}" type="presParOf" srcId="{0ACBE829-2A88-47CD-95B6-ADF575404335}" destId="{898D6BD2-23D5-41DB-9B2E-69E4BFFE8696}" srcOrd="0" destOrd="0" presId="urn:microsoft.com/office/officeart/2005/8/layout/vList5"/>
    <dgm:cxn modelId="{6524F86E-0277-488B-8841-A9CA699DA9B3}" type="presParOf" srcId="{0ACBE829-2A88-47CD-95B6-ADF575404335}" destId="{AAC903E2-34C1-4854-8811-76A0874F89F3}" srcOrd="1" destOrd="0" presId="urn:microsoft.com/office/officeart/2005/8/layout/vList5"/>
    <dgm:cxn modelId="{A887A29B-D34E-4727-B0F3-F528C4F3EC1A}" type="presParOf" srcId="{8405140D-C130-4129-BB2D-58F1A7F99BEE}" destId="{31FE2B6B-81DD-42FF-AAAF-5AE7BB11340F}" srcOrd="5" destOrd="0" presId="urn:microsoft.com/office/officeart/2005/8/layout/vList5"/>
    <dgm:cxn modelId="{57BEE993-5EFA-477A-BAF5-FC9A3A71D990}" type="presParOf" srcId="{8405140D-C130-4129-BB2D-58F1A7F99BEE}" destId="{90E016D5-5053-4D13-A1F1-6E2EA4D03C60}" srcOrd="6" destOrd="0" presId="urn:microsoft.com/office/officeart/2005/8/layout/vList5"/>
    <dgm:cxn modelId="{367798F9-FCE7-40E5-8F39-5A9258120E39}" type="presParOf" srcId="{90E016D5-5053-4D13-A1F1-6E2EA4D03C60}" destId="{999C5623-C8AE-4218-97DF-7A852540B815}" srcOrd="0" destOrd="0" presId="urn:microsoft.com/office/officeart/2005/8/layout/vList5"/>
    <dgm:cxn modelId="{D6DAEE30-E710-43EE-B4ED-DB6E1B18E465}" type="presParOf" srcId="{90E016D5-5053-4D13-A1F1-6E2EA4D03C60}" destId="{C0650B6B-0884-4F01-8049-17F951FF0F6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56271CF-A89F-4957-9FEA-652E4DAD35A9}" type="doc">
      <dgm:prSet loTypeId="urn:microsoft.com/office/officeart/2005/8/layout/vList5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9DF703FF-F44A-4E9B-90E0-4796E0D6340B}">
      <dgm:prSet phldrT="[Texto]"/>
      <dgm:spPr/>
      <dgm:t>
        <a:bodyPr/>
        <a:lstStyle/>
        <a:p>
          <a:r>
            <a:rPr lang="es-MX" dirty="0" smtClean="0"/>
            <a:t>Político</a:t>
          </a:r>
          <a:endParaRPr lang="es-MX" dirty="0"/>
        </a:p>
      </dgm:t>
    </dgm:pt>
    <dgm:pt modelId="{400061FB-9E23-44C9-A0F4-1978DC8CA249}" type="parTrans" cxnId="{F76B3A25-93EC-4312-B6A6-413684CD9CE4}">
      <dgm:prSet/>
      <dgm:spPr/>
      <dgm:t>
        <a:bodyPr/>
        <a:lstStyle/>
        <a:p>
          <a:endParaRPr lang="es-MX"/>
        </a:p>
      </dgm:t>
    </dgm:pt>
    <dgm:pt modelId="{FEA5434A-38DE-4474-8583-9288894E6ED0}" type="sibTrans" cxnId="{F76B3A25-93EC-4312-B6A6-413684CD9CE4}">
      <dgm:prSet/>
      <dgm:spPr/>
      <dgm:t>
        <a:bodyPr/>
        <a:lstStyle/>
        <a:p>
          <a:endParaRPr lang="es-MX"/>
        </a:p>
      </dgm:t>
    </dgm:pt>
    <dgm:pt modelId="{75E299A4-56BB-4367-AC70-982F55023B34}">
      <dgm:prSet phldrT="[Texto]"/>
      <dgm:spPr/>
      <dgm:t>
        <a:bodyPr/>
        <a:lstStyle/>
        <a:p>
          <a:r>
            <a:rPr lang="es-EC" b="1" dirty="0" smtClean="0"/>
            <a:t>Proyecto de Ley</a:t>
          </a:r>
          <a:r>
            <a:rPr lang="es-EC" dirty="0" smtClean="0"/>
            <a:t> de Creación, Promoción y Fomento de Micro, Pequeñas y Medianas Empresas (marzo/2010)</a:t>
          </a:r>
          <a:endParaRPr lang="es-MX" dirty="0"/>
        </a:p>
      </dgm:t>
    </dgm:pt>
    <dgm:pt modelId="{C80EF1C3-AB3E-4EA8-9EA4-382BCB51D1E0}" type="parTrans" cxnId="{DD39C4FB-B4D3-4751-90B7-F7BDA3299304}">
      <dgm:prSet/>
      <dgm:spPr/>
      <dgm:t>
        <a:bodyPr/>
        <a:lstStyle/>
        <a:p>
          <a:endParaRPr lang="es-MX"/>
        </a:p>
      </dgm:t>
    </dgm:pt>
    <dgm:pt modelId="{1B0DDFCF-2F7B-4A5B-A467-C8C4207CCB77}" type="sibTrans" cxnId="{DD39C4FB-B4D3-4751-90B7-F7BDA3299304}">
      <dgm:prSet/>
      <dgm:spPr/>
      <dgm:t>
        <a:bodyPr/>
        <a:lstStyle/>
        <a:p>
          <a:endParaRPr lang="es-MX"/>
        </a:p>
      </dgm:t>
    </dgm:pt>
    <dgm:pt modelId="{7FACA8D5-8E00-4EE3-8811-E72288F2A3FB}">
      <dgm:prSet phldrT="[Texto]"/>
      <dgm:spPr/>
      <dgm:t>
        <a:bodyPr/>
        <a:lstStyle/>
        <a:p>
          <a:r>
            <a:rPr lang="es-MX" dirty="0" smtClean="0"/>
            <a:t>Económico</a:t>
          </a:r>
          <a:endParaRPr lang="es-MX" dirty="0"/>
        </a:p>
      </dgm:t>
    </dgm:pt>
    <dgm:pt modelId="{05671CB6-7A00-4618-ABEE-B9E374EC2812}" type="parTrans" cxnId="{46FAC4B2-9BFE-4D83-A13E-07F860F79E57}">
      <dgm:prSet/>
      <dgm:spPr/>
      <dgm:t>
        <a:bodyPr/>
        <a:lstStyle/>
        <a:p>
          <a:endParaRPr lang="es-MX"/>
        </a:p>
      </dgm:t>
    </dgm:pt>
    <dgm:pt modelId="{CA953091-8A0A-4AB6-B4E0-5EBAE0756D17}" type="sibTrans" cxnId="{46FAC4B2-9BFE-4D83-A13E-07F860F79E57}">
      <dgm:prSet/>
      <dgm:spPr/>
      <dgm:t>
        <a:bodyPr/>
        <a:lstStyle/>
        <a:p>
          <a:endParaRPr lang="es-MX"/>
        </a:p>
      </dgm:t>
    </dgm:pt>
    <dgm:pt modelId="{BCF5B7C7-B54C-4B02-982A-531612C1E45B}">
      <dgm:prSet phldrT="[Texto]"/>
      <dgm:spPr/>
      <dgm:t>
        <a:bodyPr/>
        <a:lstStyle/>
        <a:p>
          <a:r>
            <a:rPr lang="es-MX" dirty="0" smtClean="0"/>
            <a:t>El 88% de </a:t>
          </a:r>
          <a:r>
            <a:rPr lang="es-MX" b="1" dirty="0" smtClean="0"/>
            <a:t>generación de empleo</a:t>
          </a:r>
          <a:r>
            <a:rPr lang="es-MX" dirty="0" smtClean="0"/>
            <a:t> del país se debe a Pymes (Fundes) </a:t>
          </a:r>
          <a:r>
            <a:rPr lang="es-MX" dirty="0" smtClean="0">
              <a:sym typeface="Wingdings" pitchFamily="2" charset="2"/>
            </a:rPr>
            <a:t> oportunidad de negocio</a:t>
          </a:r>
          <a:endParaRPr lang="es-MX" dirty="0"/>
        </a:p>
      </dgm:t>
    </dgm:pt>
    <dgm:pt modelId="{F0C00FF4-4FFE-4F40-B003-2164A16E44AC}" type="parTrans" cxnId="{FE2EF65A-731F-4F08-99E8-CBD67D1BAA11}">
      <dgm:prSet/>
      <dgm:spPr/>
      <dgm:t>
        <a:bodyPr/>
        <a:lstStyle/>
        <a:p>
          <a:endParaRPr lang="es-MX"/>
        </a:p>
      </dgm:t>
    </dgm:pt>
    <dgm:pt modelId="{8A10117E-F53D-42DB-94BF-6F612607DE4F}" type="sibTrans" cxnId="{FE2EF65A-731F-4F08-99E8-CBD67D1BAA11}">
      <dgm:prSet/>
      <dgm:spPr/>
      <dgm:t>
        <a:bodyPr/>
        <a:lstStyle/>
        <a:p>
          <a:endParaRPr lang="es-MX"/>
        </a:p>
      </dgm:t>
    </dgm:pt>
    <dgm:pt modelId="{C651E148-76F6-42B2-9887-A9E8BEC3B940}">
      <dgm:prSet/>
      <dgm:spPr/>
      <dgm:t>
        <a:bodyPr/>
        <a:lstStyle/>
        <a:p>
          <a:r>
            <a:rPr lang="es-EC" b="1" dirty="0" smtClean="0"/>
            <a:t>Ley </a:t>
          </a:r>
          <a:r>
            <a:rPr lang="es-EC" dirty="0" smtClean="0"/>
            <a:t>de Economía Popular y Solidaria (abril/2011)</a:t>
          </a:r>
        </a:p>
      </dgm:t>
    </dgm:pt>
    <dgm:pt modelId="{124CD60B-8ECB-48D5-B5AE-75EF89338C57}" type="parTrans" cxnId="{F15DF28C-88FC-4E3D-B35D-E0FC6EB640FE}">
      <dgm:prSet/>
      <dgm:spPr/>
      <dgm:t>
        <a:bodyPr/>
        <a:lstStyle/>
        <a:p>
          <a:endParaRPr lang="es-MX"/>
        </a:p>
      </dgm:t>
    </dgm:pt>
    <dgm:pt modelId="{7B113EE9-AE67-4BAF-86D9-0E44676E1D70}" type="sibTrans" cxnId="{F15DF28C-88FC-4E3D-B35D-E0FC6EB640FE}">
      <dgm:prSet/>
      <dgm:spPr/>
      <dgm:t>
        <a:bodyPr/>
        <a:lstStyle/>
        <a:p>
          <a:endParaRPr lang="es-MX"/>
        </a:p>
      </dgm:t>
    </dgm:pt>
    <dgm:pt modelId="{061F0B77-2B4A-4FBC-9A48-50B1A0E19DD4}">
      <dgm:prSet/>
      <dgm:spPr/>
      <dgm:t>
        <a:bodyPr/>
        <a:lstStyle/>
        <a:p>
          <a:r>
            <a:rPr lang="es-EC" b="1" dirty="0" smtClean="0"/>
            <a:t>Incentivo estatal</a:t>
          </a:r>
          <a:r>
            <a:rPr lang="es-EC" dirty="0" smtClean="0"/>
            <a:t> para promocionar acceso de Pymes a TI</a:t>
          </a:r>
          <a:endParaRPr lang="es-MX" dirty="0"/>
        </a:p>
      </dgm:t>
    </dgm:pt>
    <dgm:pt modelId="{6CF87478-9E22-4BE6-B606-095F6E053352}" type="parTrans" cxnId="{E3D6087D-57D5-47C2-AB18-01CC7F1ABAE2}">
      <dgm:prSet/>
      <dgm:spPr/>
      <dgm:t>
        <a:bodyPr/>
        <a:lstStyle/>
        <a:p>
          <a:endParaRPr lang="es-MX"/>
        </a:p>
      </dgm:t>
    </dgm:pt>
    <dgm:pt modelId="{F4B4388A-F7BC-4010-941E-E771B42446E3}" type="sibTrans" cxnId="{E3D6087D-57D5-47C2-AB18-01CC7F1ABAE2}">
      <dgm:prSet/>
      <dgm:spPr/>
      <dgm:t>
        <a:bodyPr/>
        <a:lstStyle/>
        <a:p>
          <a:endParaRPr lang="es-MX"/>
        </a:p>
      </dgm:t>
    </dgm:pt>
    <dgm:pt modelId="{1060F1D3-4B82-4F84-9898-54C42478E386}">
      <dgm:prSet/>
      <dgm:spPr/>
      <dgm:t>
        <a:bodyPr/>
        <a:lstStyle/>
        <a:p>
          <a:r>
            <a:rPr lang="es-MX" dirty="0" smtClean="0"/>
            <a:t>Inversión en tecnología en Pymes es aún baja </a:t>
          </a:r>
          <a:r>
            <a:rPr lang="es-MX" dirty="0" smtClean="0">
              <a:sym typeface="Wingdings" pitchFamily="2" charset="2"/>
            </a:rPr>
            <a:t> </a:t>
          </a:r>
          <a:r>
            <a:rPr lang="es-MX" b="1" dirty="0" smtClean="0">
              <a:sym typeface="Wingdings" pitchFamily="2" charset="2"/>
            </a:rPr>
            <a:t>gasto vs. Inversión</a:t>
          </a:r>
        </a:p>
      </dgm:t>
    </dgm:pt>
    <dgm:pt modelId="{BDF9C397-DEAA-49C8-A884-0E76B8BE44F5}" type="parTrans" cxnId="{CCC1691F-4695-474F-A874-86ED6B815795}">
      <dgm:prSet/>
      <dgm:spPr/>
      <dgm:t>
        <a:bodyPr/>
        <a:lstStyle/>
        <a:p>
          <a:endParaRPr lang="es-MX"/>
        </a:p>
      </dgm:t>
    </dgm:pt>
    <dgm:pt modelId="{836FA23E-4085-49AF-9B5A-F8CC69C5271F}" type="sibTrans" cxnId="{CCC1691F-4695-474F-A874-86ED6B815795}">
      <dgm:prSet/>
      <dgm:spPr/>
      <dgm:t>
        <a:bodyPr/>
        <a:lstStyle/>
        <a:p>
          <a:endParaRPr lang="es-MX"/>
        </a:p>
      </dgm:t>
    </dgm:pt>
    <dgm:pt modelId="{A4B0F5C2-B0AD-4135-A128-A23A6B9BC6A9}">
      <dgm:prSet/>
      <dgm:spPr/>
      <dgm:t>
        <a:bodyPr/>
        <a:lstStyle/>
        <a:p>
          <a:r>
            <a:rPr lang="es-MX" b="1" dirty="0" smtClean="0">
              <a:sym typeface="Wingdings" pitchFamily="2" charset="2"/>
            </a:rPr>
            <a:t>Ahorro</a:t>
          </a:r>
          <a:r>
            <a:rPr lang="es-MX" dirty="0" smtClean="0">
              <a:sym typeface="Wingdings" pitchFamily="2" charset="2"/>
            </a:rPr>
            <a:t> no se da únicamente en infraestructura, sino también en licenciamiento, mantenimiento de aplicaciones y soporte técnico</a:t>
          </a:r>
          <a:endParaRPr lang="es-MX" dirty="0"/>
        </a:p>
      </dgm:t>
    </dgm:pt>
    <dgm:pt modelId="{705C4B20-E545-40FC-8281-A2E9DE9B790E}" type="parTrans" cxnId="{841E75CB-5331-4675-8D62-F71D8AC50EB6}">
      <dgm:prSet/>
      <dgm:spPr/>
      <dgm:t>
        <a:bodyPr/>
        <a:lstStyle/>
        <a:p>
          <a:endParaRPr lang="es-MX"/>
        </a:p>
      </dgm:t>
    </dgm:pt>
    <dgm:pt modelId="{4271A710-7180-4BBF-9855-4835E0020968}" type="sibTrans" cxnId="{841E75CB-5331-4675-8D62-F71D8AC50EB6}">
      <dgm:prSet/>
      <dgm:spPr/>
      <dgm:t>
        <a:bodyPr/>
        <a:lstStyle/>
        <a:p>
          <a:endParaRPr lang="es-MX"/>
        </a:p>
      </dgm:t>
    </dgm:pt>
    <dgm:pt modelId="{9BD966A6-B1F3-4589-B26A-455DE96B29B6}" type="pres">
      <dgm:prSet presAssocID="{D56271CF-A89F-4957-9FEA-652E4DAD35A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95C6B4DA-6388-434F-A4F9-1ABD48EFCEE2}" type="pres">
      <dgm:prSet presAssocID="{9DF703FF-F44A-4E9B-90E0-4796E0D6340B}" presName="linNode" presStyleCnt="0"/>
      <dgm:spPr/>
    </dgm:pt>
    <dgm:pt modelId="{663A4BEB-BC18-45C2-AA06-EE78ED501A76}" type="pres">
      <dgm:prSet presAssocID="{9DF703FF-F44A-4E9B-90E0-4796E0D6340B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872CD53-B0F1-4E0C-A64A-09B97C317906}" type="pres">
      <dgm:prSet presAssocID="{9DF703FF-F44A-4E9B-90E0-4796E0D6340B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90B27F2-2FA2-465F-8267-E41CD82912CB}" type="pres">
      <dgm:prSet presAssocID="{FEA5434A-38DE-4474-8583-9288894E6ED0}" presName="sp" presStyleCnt="0"/>
      <dgm:spPr/>
    </dgm:pt>
    <dgm:pt modelId="{E4A301A4-6442-4BF0-BAD5-200AEE40074A}" type="pres">
      <dgm:prSet presAssocID="{7FACA8D5-8E00-4EE3-8811-E72288F2A3FB}" presName="linNode" presStyleCnt="0"/>
      <dgm:spPr/>
    </dgm:pt>
    <dgm:pt modelId="{ECF69412-8126-40E1-B2AD-7079C432FA24}" type="pres">
      <dgm:prSet presAssocID="{7FACA8D5-8E00-4EE3-8811-E72288F2A3FB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CDB53DB-B6EC-4628-B715-2E41B4FE1E07}" type="pres">
      <dgm:prSet presAssocID="{7FACA8D5-8E00-4EE3-8811-E72288F2A3FB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F76B3A25-93EC-4312-B6A6-413684CD9CE4}" srcId="{D56271CF-A89F-4957-9FEA-652E4DAD35A9}" destId="{9DF703FF-F44A-4E9B-90E0-4796E0D6340B}" srcOrd="0" destOrd="0" parTransId="{400061FB-9E23-44C9-A0F4-1978DC8CA249}" sibTransId="{FEA5434A-38DE-4474-8583-9288894E6ED0}"/>
    <dgm:cxn modelId="{E3D6087D-57D5-47C2-AB18-01CC7F1ABAE2}" srcId="{9DF703FF-F44A-4E9B-90E0-4796E0D6340B}" destId="{061F0B77-2B4A-4FBC-9A48-50B1A0E19DD4}" srcOrd="2" destOrd="0" parTransId="{6CF87478-9E22-4BE6-B606-095F6E053352}" sibTransId="{F4B4388A-F7BC-4010-941E-E771B42446E3}"/>
    <dgm:cxn modelId="{46FAC4B2-9BFE-4D83-A13E-07F860F79E57}" srcId="{D56271CF-A89F-4957-9FEA-652E4DAD35A9}" destId="{7FACA8D5-8E00-4EE3-8811-E72288F2A3FB}" srcOrd="1" destOrd="0" parTransId="{05671CB6-7A00-4618-ABEE-B9E374EC2812}" sibTransId="{CA953091-8A0A-4AB6-B4E0-5EBAE0756D17}"/>
    <dgm:cxn modelId="{B06AFEAA-D4F5-4C76-ADBD-6A525F5BE910}" type="presOf" srcId="{061F0B77-2B4A-4FBC-9A48-50B1A0E19DD4}" destId="{B872CD53-B0F1-4E0C-A64A-09B97C317906}" srcOrd="0" destOrd="2" presId="urn:microsoft.com/office/officeart/2005/8/layout/vList5"/>
    <dgm:cxn modelId="{0F8C2221-7BAA-411A-9661-56006CD46DE6}" type="presOf" srcId="{75E299A4-56BB-4367-AC70-982F55023B34}" destId="{B872CD53-B0F1-4E0C-A64A-09B97C317906}" srcOrd="0" destOrd="0" presId="urn:microsoft.com/office/officeart/2005/8/layout/vList5"/>
    <dgm:cxn modelId="{34DB2F7F-2F53-4722-84A0-EF39DD5B5BB4}" type="presOf" srcId="{7FACA8D5-8E00-4EE3-8811-E72288F2A3FB}" destId="{ECF69412-8126-40E1-B2AD-7079C432FA24}" srcOrd="0" destOrd="0" presId="urn:microsoft.com/office/officeart/2005/8/layout/vList5"/>
    <dgm:cxn modelId="{841E75CB-5331-4675-8D62-F71D8AC50EB6}" srcId="{7FACA8D5-8E00-4EE3-8811-E72288F2A3FB}" destId="{A4B0F5C2-B0AD-4135-A128-A23A6B9BC6A9}" srcOrd="2" destOrd="0" parTransId="{705C4B20-E545-40FC-8281-A2E9DE9B790E}" sibTransId="{4271A710-7180-4BBF-9855-4835E0020968}"/>
    <dgm:cxn modelId="{C2F16C63-38E1-4D77-96AE-9750588BE957}" type="presOf" srcId="{BCF5B7C7-B54C-4B02-982A-531612C1E45B}" destId="{4CDB53DB-B6EC-4628-B715-2E41B4FE1E07}" srcOrd="0" destOrd="0" presId="urn:microsoft.com/office/officeart/2005/8/layout/vList5"/>
    <dgm:cxn modelId="{0CC7D287-0C31-48FA-B6E1-ED9AC0341688}" type="presOf" srcId="{9DF703FF-F44A-4E9B-90E0-4796E0D6340B}" destId="{663A4BEB-BC18-45C2-AA06-EE78ED501A76}" srcOrd="0" destOrd="0" presId="urn:microsoft.com/office/officeart/2005/8/layout/vList5"/>
    <dgm:cxn modelId="{FE2EF65A-731F-4F08-99E8-CBD67D1BAA11}" srcId="{7FACA8D5-8E00-4EE3-8811-E72288F2A3FB}" destId="{BCF5B7C7-B54C-4B02-982A-531612C1E45B}" srcOrd="0" destOrd="0" parTransId="{F0C00FF4-4FFE-4F40-B003-2164A16E44AC}" sibTransId="{8A10117E-F53D-42DB-94BF-6F612607DE4F}"/>
    <dgm:cxn modelId="{5258A18D-45E6-4411-BD9C-0FB87B134486}" type="presOf" srcId="{1060F1D3-4B82-4F84-9898-54C42478E386}" destId="{4CDB53DB-B6EC-4628-B715-2E41B4FE1E07}" srcOrd="0" destOrd="1" presId="urn:microsoft.com/office/officeart/2005/8/layout/vList5"/>
    <dgm:cxn modelId="{F2789F01-08A9-4A0E-9D60-C2EDF7186B2E}" type="presOf" srcId="{A4B0F5C2-B0AD-4135-A128-A23A6B9BC6A9}" destId="{4CDB53DB-B6EC-4628-B715-2E41B4FE1E07}" srcOrd="0" destOrd="2" presId="urn:microsoft.com/office/officeart/2005/8/layout/vList5"/>
    <dgm:cxn modelId="{17B3894D-7B2C-4DB4-BC34-BA56F57D3398}" type="presOf" srcId="{D56271CF-A89F-4957-9FEA-652E4DAD35A9}" destId="{9BD966A6-B1F3-4589-B26A-455DE96B29B6}" srcOrd="0" destOrd="0" presId="urn:microsoft.com/office/officeart/2005/8/layout/vList5"/>
    <dgm:cxn modelId="{F15DF28C-88FC-4E3D-B35D-E0FC6EB640FE}" srcId="{9DF703FF-F44A-4E9B-90E0-4796E0D6340B}" destId="{C651E148-76F6-42B2-9887-A9E8BEC3B940}" srcOrd="1" destOrd="0" parTransId="{124CD60B-8ECB-48D5-B5AE-75EF89338C57}" sibTransId="{7B113EE9-AE67-4BAF-86D9-0E44676E1D70}"/>
    <dgm:cxn modelId="{CCC1691F-4695-474F-A874-86ED6B815795}" srcId="{7FACA8D5-8E00-4EE3-8811-E72288F2A3FB}" destId="{1060F1D3-4B82-4F84-9898-54C42478E386}" srcOrd="1" destOrd="0" parTransId="{BDF9C397-DEAA-49C8-A884-0E76B8BE44F5}" sibTransId="{836FA23E-4085-49AF-9B5A-F8CC69C5271F}"/>
    <dgm:cxn modelId="{8B31CC1D-4645-4838-8E1D-485A7D02240C}" type="presOf" srcId="{C651E148-76F6-42B2-9887-A9E8BEC3B940}" destId="{B872CD53-B0F1-4E0C-A64A-09B97C317906}" srcOrd="0" destOrd="1" presId="urn:microsoft.com/office/officeart/2005/8/layout/vList5"/>
    <dgm:cxn modelId="{DD39C4FB-B4D3-4751-90B7-F7BDA3299304}" srcId="{9DF703FF-F44A-4E9B-90E0-4796E0D6340B}" destId="{75E299A4-56BB-4367-AC70-982F55023B34}" srcOrd="0" destOrd="0" parTransId="{C80EF1C3-AB3E-4EA8-9EA4-382BCB51D1E0}" sibTransId="{1B0DDFCF-2F7B-4A5B-A467-C8C4207CCB77}"/>
    <dgm:cxn modelId="{697C01A1-33B0-4BFA-A183-65D0D88491ED}" type="presParOf" srcId="{9BD966A6-B1F3-4589-B26A-455DE96B29B6}" destId="{95C6B4DA-6388-434F-A4F9-1ABD48EFCEE2}" srcOrd="0" destOrd="0" presId="urn:microsoft.com/office/officeart/2005/8/layout/vList5"/>
    <dgm:cxn modelId="{78654224-B36F-4599-B069-56A772756023}" type="presParOf" srcId="{95C6B4DA-6388-434F-A4F9-1ABD48EFCEE2}" destId="{663A4BEB-BC18-45C2-AA06-EE78ED501A76}" srcOrd="0" destOrd="0" presId="urn:microsoft.com/office/officeart/2005/8/layout/vList5"/>
    <dgm:cxn modelId="{6DC7DE02-42B2-4D67-93C0-B1BD2B04AD1C}" type="presParOf" srcId="{95C6B4DA-6388-434F-A4F9-1ABD48EFCEE2}" destId="{B872CD53-B0F1-4E0C-A64A-09B97C317906}" srcOrd="1" destOrd="0" presId="urn:microsoft.com/office/officeart/2005/8/layout/vList5"/>
    <dgm:cxn modelId="{F4047D0D-7399-455A-9951-3F14E76D823C}" type="presParOf" srcId="{9BD966A6-B1F3-4589-B26A-455DE96B29B6}" destId="{A90B27F2-2FA2-465F-8267-E41CD82912CB}" srcOrd="1" destOrd="0" presId="urn:microsoft.com/office/officeart/2005/8/layout/vList5"/>
    <dgm:cxn modelId="{92FD91AD-6D19-43B3-841B-1D44FAC09E60}" type="presParOf" srcId="{9BD966A6-B1F3-4589-B26A-455DE96B29B6}" destId="{E4A301A4-6442-4BF0-BAD5-200AEE40074A}" srcOrd="2" destOrd="0" presId="urn:microsoft.com/office/officeart/2005/8/layout/vList5"/>
    <dgm:cxn modelId="{38C3FD32-5FEE-4722-82BC-5AB88920AEA4}" type="presParOf" srcId="{E4A301A4-6442-4BF0-BAD5-200AEE40074A}" destId="{ECF69412-8126-40E1-B2AD-7079C432FA24}" srcOrd="0" destOrd="0" presId="urn:microsoft.com/office/officeart/2005/8/layout/vList5"/>
    <dgm:cxn modelId="{7C400CB4-60A1-4C0F-9C5F-40665D813CFB}" type="presParOf" srcId="{E4A301A4-6442-4BF0-BAD5-200AEE40074A}" destId="{4CDB53DB-B6EC-4628-B715-2E41B4FE1E0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E99362A-5EB5-4A7F-BCA4-CC7EA6911F5E}" type="doc">
      <dgm:prSet loTypeId="urn:microsoft.com/office/officeart/2005/8/layout/vList5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15C004BF-9B04-4E95-8A9C-991A417522A8}">
      <dgm:prSet phldrT="[Texto]"/>
      <dgm:spPr/>
      <dgm:t>
        <a:bodyPr/>
        <a:lstStyle/>
        <a:p>
          <a:r>
            <a:rPr lang="es-MX" dirty="0" smtClean="0"/>
            <a:t>Social</a:t>
          </a:r>
          <a:endParaRPr lang="es-MX" dirty="0"/>
        </a:p>
      </dgm:t>
    </dgm:pt>
    <dgm:pt modelId="{1A63F6D7-1B6B-4F4D-9538-AC070E9410B6}" type="parTrans" cxnId="{0DDCA3E2-9F77-42FC-9320-A3B237490494}">
      <dgm:prSet/>
      <dgm:spPr/>
      <dgm:t>
        <a:bodyPr/>
        <a:lstStyle/>
        <a:p>
          <a:endParaRPr lang="es-MX"/>
        </a:p>
      </dgm:t>
    </dgm:pt>
    <dgm:pt modelId="{1F2D8E09-0372-4BB3-AF23-50D064686045}" type="sibTrans" cxnId="{0DDCA3E2-9F77-42FC-9320-A3B237490494}">
      <dgm:prSet/>
      <dgm:spPr/>
      <dgm:t>
        <a:bodyPr/>
        <a:lstStyle/>
        <a:p>
          <a:endParaRPr lang="es-MX"/>
        </a:p>
      </dgm:t>
    </dgm:pt>
    <dgm:pt modelId="{A37FB904-2CBA-492A-9E95-CF6F986A6562}">
      <dgm:prSet phldrT="[Texto]"/>
      <dgm:spPr/>
      <dgm:t>
        <a:bodyPr/>
        <a:lstStyle/>
        <a:p>
          <a:r>
            <a:rPr lang="es-MX" dirty="0" smtClean="0"/>
            <a:t>Publicidad y promoción a través de </a:t>
          </a:r>
          <a:r>
            <a:rPr lang="es-MX" b="1" dirty="0" smtClean="0"/>
            <a:t>medios  de comunicación en Internet</a:t>
          </a:r>
          <a:r>
            <a:rPr lang="es-MX" dirty="0" smtClean="0"/>
            <a:t> </a:t>
          </a:r>
          <a:r>
            <a:rPr lang="es-MX" dirty="0" smtClean="0">
              <a:sym typeface="Wingdings" pitchFamily="2" charset="2"/>
            </a:rPr>
            <a:t> Facebook, </a:t>
          </a:r>
          <a:r>
            <a:rPr lang="es-MX" dirty="0" err="1" smtClean="0">
              <a:sym typeface="Wingdings" pitchFamily="2" charset="2"/>
            </a:rPr>
            <a:t>Twitter</a:t>
          </a:r>
          <a:r>
            <a:rPr lang="es-MX" dirty="0" smtClean="0">
              <a:sym typeface="Wingdings" pitchFamily="2" charset="2"/>
            </a:rPr>
            <a:t>, sitios web corporativos</a:t>
          </a:r>
          <a:endParaRPr lang="es-MX" dirty="0"/>
        </a:p>
      </dgm:t>
    </dgm:pt>
    <dgm:pt modelId="{10339BE2-EA5B-4D2A-A7D2-D02A67BB289E}" type="parTrans" cxnId="{29652D0F-AE58-470D-8EAD-4813433E55C8}">
      <dgm:prSet/>
      <dgm:spPr/>
      <dgm:t>
        <a:bodyPr/>
        <a:lstStyle/>
        <a:p>
          <a:endParaRPr lang="es-MX"/>
        </a:p>
      </dgm:t>
    </dgm:pt>
    <dgm:pt modelId="{D25E2211-B277-4D58-857A-B839D0A503C1}" type="sibTrans" cxnId="{29652D0F-AE58-470D-8EAD-4813433E55C8}">
      <dgm:prSet/>
      <dgm:spPr/>
      <dgm:t>
        <a:bodyPr/>
        <a:lstStyle/>
        <a:p>
          <a:endParaRPr lang="es-MX"/>
        </a:p>
      </dgm:t>
    </dgm:pt>
    <dgm:pt modelId="{8D66BE81-38B7-40FF-B675-56DE83E32F0B}">
      <dgm:prSet phldrT="[Texto]"/>
      <dgm:spPr/>
      <dgm:t>
        <a:bodyPr/>
        <a:lstStyle/>
        <a:p>
          <a:r>
            <a:rPr lang="es-MX" dirty="0" smtClean="0"/>
            <a:t>Tecnológico</a:t>
          </a:r>
          <a:endParaRPr lang="es-MX" dirty="0"/>
        </a:p>
      </dgm:t>
    </dgm:pt>
    <dgm:pt modelId="{D7319E3C-A870-4B1C-8E47-75C6302BE90C}" type="parTrans" cxnId="{4F4E6D7B-60E3-4D38-815F-3C1E2BAC510C}">
      <dgm:prSet/>
      <dgm:spPr/>
      <dgm:t>
        <a:bodyPr/>
        <a:lstStyle/>
        <a:p>
          <a:endParaRPr lang="es-MX"/>
        </a:p>
      </dgm:t>
    </dgm:pt>
    <dgm:pt modelId="{D792D5D3-EEC2-4132-9B84-9EAE546C174E}" type="sibTrans" cxnId="{4F4E6D7B-60E3-4D38-815F-3C1E2BAC510C}">
      <dgm:prSet/>
      <dgm:spPr/>
      <dgm:t>
        <a:bodyPr/>
        <a:lstStyle/>
        <a:p>
          <a:endParaRPr lang="es-MX"/>
        </a:p>
      </dgm:t>
    </dgm:pt>
    <dgm:pt modelId="{CA59952F-7D4A-4B3F-AC21-027586C0CC12}">
      <dgm:prSet phldrT="[Texto]"/>
      <dgm:spPr/>
      <dgm:t>
        <a:bodyPr/>
        <a:lstStyle/>
        <a:p>
          <a:r>
            <a:rPr lang="es-MX" dirty="0" smtClean="0"/>
            <a:t>Solamente un </a:t>
          </a:r>
          <a:r>
            <a:rPr lang="es-MX" b="1" dirty="0" smtClean="0"/>
            <a:t>9% de Pymes </a:t>
          </a:r>
          <a:r>
            <a:rPr lang="es-MX" b="1" dirty="0" err="1" smtClean="0"/>
            <a:t>terceriza</a:t>
          </a:r>
          <a:r>
            <a:rPr lang="es-MX" dirty="0" smtClean="0"/>
            <a:t> sus aplicaciones o soporte técnico de TI</a:t>
          </a:r>
          <a:endParaRPr lang="es-MX" dirty="0"/>
        </a:p>
      </dgm:t>
    </dgm:pt>
    <dgm:pt modelId="{4B3628B8-D2CE-4B0C-9C90-6E2091AA151E}" type="parTrans" cxnId="{A34927DF-C07D-49BB-969E-3727A57347F2}">
      <dgm:prSet/>
      <dgm:spPr/>
      <dgm:t>
        <a:bodyPr/>
        <a:lstStyle/>
        <a:p>
          <a:endParaRPr lang="es-MX"/>
        </a:p>
      </dgm:t>
    </dgm:pt>
    <dgm:pt modelId="{B13F66D1-769B-40AB-BD0D-AD1BB93E6B4A}" type="sibTrans" cxnId="{A34927DF-C07D-49BB-969E-3727A57347F2}">
      <dgm:prSet/>
      <dgm:spPr/>
      <dgm:t>
        <a:bodyPr/>
        <a:lstStyle/>
        <a:p>
          <a:endParaRPr lang="es-MX"/>
        </a:p>
      </dgm:t>
    </dgm:pt>
    <dgm:pt modelId="{B6A5284B-6AD3-47E5-85A6-92E52AE56671}">
      <dgm:prSet/>
      <dgm:spPr/>
      <dgm:t>
        <a:bodyPr/>
        <a:lstStyle/>
        <a:p>
          <a:r>
            <a:rPr lang="es-MX" dirty="0" smtClean="0"/>
            <a:t>Computación en la nube es una </a:t>
          </a:r>
          <a:r>
            <a:rPr lang="es-MX" b="1" dirty="0" smtClean="0"/>
            <a:t>oportunidad tecnológica</a:t>
          </a:r>
          <a:r>
            <a:rPr lang="es-MX" dirty="0" smtClean="0"/>
            <a:t> para que Pymes cuenten con tecnología de punta, y con personal calificado.</a:t>
          </a:r>
        </a:p>
      </dgm:t>
    </dgm:pt>
    <dgm:pt modelId="{52AB2D4C-3985-49BB-A061-8626D24F3F3E}" type="parTrans" cxnId="{B3EC2919-0D95-4AB7-AD15-E14177F6138F}">
      <dgm:prSet/>
      <dgm:spPr/>
      <dgm:t>
        <a:bodyPr/>
        <a:lstStyle/>
        <a:p>
          <a:endParaRPr lang="es-MX"/>
        </a:p>
      </dgm:t>
    </dgm:pt>
    <dgm:pt modelId="{E209F3FE-8BCE-45DC-93BC-69E38D18CCD7}" type="sibTrans" cxnId="{B3EC2919-0D95-4AB7-AD15-E14177F6138F}">
      <dgm:prSet/>
      <dgm:spPr/>
      <dgm:t>
        <a:bodyPr/>
        <a:lstStyle/>
        <a:p>
          <a:endParaRPr lang="es-MX"/>
        </a:p>
      </dgm:t>
    </dgm:pt>
    <dgm:pt modelId="{0418A935-8037-46B7-8CFE-D15FA93E7228}">
      <dgm:prSet/>
      <dgm:spPr/>
      <dgm:t>
        <a:bodyPr/>
        <a:lstStyle/>
        <a:p>
          <a:r>
            <a:rPr lang="es-MX" dirty="0" smtClean="0"/>
            <a:t>Aplicaciones </a:t>
          </a:r>
          <a:r>
            <a:rPr lang="es-MX" b="1" dirty="0" err="1" smtClean="0"/>
            <a:t>SaaS</a:t>
          </a:r>
          <a:r>
            <a:rPr lang="es-MX" dirty="0" smtClean="0"/>
            <a:t> </a:t>
          </a:r>
          <a:r>
            <a:rPr lang="es-MX" dirty="0" smtClean="0">
              <a:sym typeface="Wingdings" pitchFamily="2" charset="2"/>
            </a:rPr>
            <a:t> </a:t>
          </a:r>
          <a:r>
            <a:rPr lang="es-MX" dirty="0" smtClean="0"/>
            <a:t>desarrollo in-</a:t>
          </a:r>
          <a:r>
            <a:rPr lang="es-MX" dirty="0" err="1" smtClean="0"/>
            <a:t>house</a:t>
          </a:r>
          <a:r>
            <a:rPr lang="es-MX" dirty="0" smtClean="0"/>
            <a:t>, o usando con terceros (AWS)</a:t>
          </a:r>
          <a:endParaRPr lang="es-MX" dirty="0"/>
        </a:p>
      </dgm:t>
    </dgm:pt>
    <dgm:pt modelId="{FCF1ED86-83FC-4DBA-AEF1-7A9F407ED1E1}" type="parTrans" cxnId="{B8F6899D-4C9C-441A-9A28-92CA2994C077}">
      <dgm:prSet/>
      <dgm:spPr/>
      <dgm:t>
        <a:bodyPr/>
        <a:lstStyle/>
        <a:p>
          <a:endParaRPr lang="es-MX"/>
        </a:p>
      </dgm:t>
    </dgm:pt>
    <dgm:pt modelId="{2015ED0C-86F5-4F48-97BB-D946EAFC7F03}" type="sibTrans" cxnId="{B8F6899D-4C9C-441A-9A28-92CA2994C077}">
      <dgm:prSet/>
      <dgm:spPr/>
      <dgm:t>
        <a:bodyPr/>
        <a:lstStyle/>
        <a:p>
          <a:endParaRPr lang="es-MX"/>
        </a:p>
      </dgm:t>
    </dgm:pt>
    <dgm:pt modelId="{B0280C16-ECD8-431A-AF10-9D645F4B5E42}" type="pres">
      <dgm:prSet presAssocID="{BE99362A-5EB5-4A7F-BCA4-CC7EA6911F5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0794FFC5-DE47-4DC1-80F3-09E2452BB9CF}" type="pres">
      <dgm:prSet presAssocID="{15C004BF-9B04-4E95-8A9C-991A417522A8}" presName="linNode" presStyleCnt="0"/>
      <dgm:spPr/>
    </dgm:pt>
    <dgm:pt modelId="{E9E369E2-0CA5-4FBB-8D4D-7025D82BF3F9}" type="pres">
      <dgm:prSet presAssocID="{15C004BF-9B04-4E95-8A9C-991A417522A8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708848F-CF54-475B-B0A1-65A50F402DEF}" type="pres">
      <dgm:prSet presAssocID="{15C004BF-9B04-4E95-8A9C-991A417522A8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E9A98E2-1C77-41DF-89FF-7AA40336E437}" type="pres">
      <dgm:prSet presAssocID="{1F2D8E09-0372-4BB3-AF23-50D064686045}" presName="sp" presStyleCnt="0"/>
      <dgm:spPr/>
    </dgm:pt>
    <dgm:pt modelId="{EAC25E7B-413D-46B6-9373-D657C180A9CE}" type="pres">
      <dgm:prSet presAssocID="{8D66BE81-38B7-40FF-B675-56DE83E32F0B}" presName="linNode" presStyleCnt="0"/>
      <dgm:spPr/>
    </dgm:pt>
    <dgm:pt modelId="{3D9516AA-C297-4880-B676-5D179A8A6A37}" type="pres">
      <dgm:prSet presAssocID="{8D66BE81-38B7-40FF-B675-56DE83E32F0B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7DD3567-EC37-4DD2-A174-337D26276425}" type="pres">
      <dgm:prSet presAssocID="{8D66BE81-38B7-40FF-B675-56DE83E32F0B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29652D0F-AE58-470D-8EAD-4813433E55C8}" srcId="{15C004BF-9B04-4E95-8A9C-991A417522A8}" destId="{A37FB904-2CBA-492A-9E95-CF6F986A6562}" srcOrd="0" destOrd="0" parTransId="{10339BE2-EA5B-4D2A-A7D2-D02A67BB289E}" sibTransId="{D25E2211-B277-4D58-857A-B839D0A503C1}"/>
    <dgm:cxn modelId="{166627C6-A95B-4D7D-98D6-B47825F67319}" type="presOf" srcId="{B6A5284B-6AD3-47E5-85A6-92E52AE56671}" destId="{A7DD3567-EC37-4DD2-A174-337D26276425}" srcOrd="0" destOrd="1" presId="urn:microsoft.com/office/officeart/2005/8/layout/vList5"/>
    <dgm:cxn modelId="{D8496D9E-8671-48AC-A43A-DF97AB343C67}" type="presOf" srcId="{A37FB904-2CBA-492A-9E95-CF6F986A6562}" destId="{4708848F-CF54-475B-B0A1-65A50F402DEF}" srcOrd="0" destOrd="0" presId="urn:microsoft.com/office/officeart/2005/8/layout/vList5"/>
    <dgm:cxn modelId="{A2269980-0CB9-49AA-A4A4-8A07BF4AFC4E}" type="presOf" srcId="{8D66BE81-38B7-40FF-B675-56DE83E32F0B}" destId="{3D9516AA-C297-4880-B676-5D179A8A6A37}" srcOrd="0" destOrd="0" presId="urn:microsoft.com/office/officeart/2005/8/layout/vList5"/>
    <dgm:cxn modelId="{B3EC2919-0D95-4AB7-AD15-E14177F6138F}" srcId="{8D66BE81-38B7-40FF-B675-56DE83E32F0B}" destId="{B6A5284B-6AD3-47E5-85A6-92E52AE56671}" srcOrd="1" destOrd="0" parTransId="{52AB2D4C-3985-49BB-A061-8626D24F3F3E}" sibTransId="{E209F3FE-8BCE-45DC-93BC-69E38D18CCD7}"/>
    <dgm:cxn modelId="{4F4E6D7B-60E3-4D38-815F-3C1E2BAC510C}" srcId="{BE99362A-5EB5-4A7F-BCA4-CC7EA6911F5E}" destId="{8D66BE81-38B7-40FF-B675-56DE83E32F0B}" srcOrd="1" destOrd="0" parTransId="{D7319E3C-A870-4B1C-8E47-75C6302BE90C}" sibTransId="{D792D5D3-EEC2-4132-9B84-9EAE546C174E}"/>
    <dgm:cxn modelId="{F6C9B904-0674-499B-8733-CCBE2CFDB44D}" type="presOf" srcId="{CA59952F-7D4A-4B3F-AC21-027586C0CC12}" destId="{A7DD3567-EC37-4DD2-A174-337D26276425}" srcOrd="0" destOrd="0" presId="urn:microsoft.com/office/officeart/2005/8/layout/vList5"/>
    <dgm:cxn modelId="{B50C82AE-B612-4D2B-94AD-BC9F5E05039D}" type="presOf" srcId="{BE99362A-5EB5-4A7F-BCA4-CC7EA6911F5E}" destId="{B0280C16-ECD8-431A-AF10-9D645F4B5E42}" srcOrd="0" destOrd="0" presId="urn:microsoft.com/office/officeart/2005/8/layout/vList5"/>
    <dgm:cxn modelId="{581290D2-6E7E-4498-85A0-049EC0EEBACF}" type="presOf" srcId="{0418A935-8037-46B7-8CFE-D15FA93E7228}" destId="{A7DD3567-EC37-4DD2-A174-337D26276425}" srcOrd="0" destOrd="2" presId="urn:microsoft.com/office/officeart/2005/8/layout/vList5"/>
    <dgm:cxn modelId="{0DDCA3E2-9F77-42FC-9320-A3B237490494}" srcId="{BE99362A-5EB5-4A7F-BCA4-CC7EA6911F5E}" destId="{15C004BF-9B04-4E95-8A9C-991A417522A8}" srcOrd="0" destOrd="0" parTransId="{1A63F6D7-1B6B-4F4D-9538-AC070E9410B6}" sibTransId="{1F2D8E09-0372-4BB3-AF23-50D064686045}"/>
    <dgm:cxn modelId="{A34927DF-C07D-49BB-969E-3727A57347F2}" srcId="{8D66BE81-38B7-40FF-B675-56DE83E32F0B}" destId="{CA59952F-7D4A-4B3F-AC21-027586C0CC12}" srcOrd="0" destOrd="0" parTransId="{4B3628B8-D2CE-4B0C-9C90-6E2091AA151E}" sibTransId="{B13F66D1-769B-40AB-BD0D-AD1BB93E6B4A}"/>
    <dgm:cxn modelId="{334BDB6E-9512-4B3F-B827-A221BD75F944}" type="presOf" srcId="{15C004BF-9B04-4E95-8A9C-991A417522A8}" destId="{E9E369E2-0CA5-4FBB-8D4D-7025D82BF3F9}" srcOrd="0" destOrd="0" presId="urn:microsoft.com/office/officeart/2005/8/layout/vList5"/>
    <dgm:cxn modelId="{B8F6899D-4C9C-441A-9A28-92CA2994C077}" srcId="{8D66BE81-38B7-40FF-B675-56DE83E32F0B}" destId="{0418A935-8037-46B7-8CFE-D15FA93E7228}" srcOrd="2" destOrd="0" parTransId="{FCF1ED86-83FC-4DBA-AEF1-7A9F407ED1E1}" sibTransId="{2015ED0C-86F5-4F48-97BB-D946EAFC7F03}"/>
    <dgm:cxn modelId="{BB7D63C6-9642-4E02-9544-4266EB4EC56F}" type="presParOf" srcId="{B0280C16-ECD8-431A-AF10-9D645F4B5E42}" destId="{0794FFC5-DE47-4DC1-80F3-09E2452BB9CF}" srcOrd="0" destOrd="0" presId="urn:microsoft.com/office/officeart/2005/8/layout/vList5"/>
    <dgm:cxn modelId="{5A135A38-C8F0-49C1-BCAA-0E42252C5FF5}" type="presParOf" srcId="{0794FFC5-DE47-4DC1-80F3-09E2452BB9CF}" destId="{E9E369E2-0CA5-4FBB-8D4D-7025D82BF3F9}" srcOrd="0" destOrd="0" presId="urn:microsoft.com/office/officeart/2005/8/layout/vList5"/>
    <dgm:cxn modelId="{9A70F177-2B2F-41C7-9D18-1AE3A36AB9E2}" type="presParOf" srcId="{0794FFC5-DE47-4DC1-80F3-09E2452BB9CF}" destId="{4708848F-CF54-475B-B0A1-65A50F402DEF}" srcOrd="1" destOrd="0" presId="urn:microsoft.com/office/officeart/2005/8/layout/vList5"/>
    <dgm:cxn modelId="{4434EE13-2F4F-495F-8D63-9FA7148DB254}" type="presParOf" srcId="{B0280C16-ECD8-431A-AF10-9D645F4B5E42}" destId="{6E9A98E2-1C77-41DF-89FF-7AA40336E437}" srcOrd="1" destOrd="0" presId="urn:microsoft.com/office/officeart/2005/8/layout/vList5"/>
    <dgm:cxn modelId="{9C928195-5C4C-40D7-8780-C6785D8EB98A}" type="presParOf" srcId="{B0280C16-ECD8-431A-AF10-9D645F4B5E42}" destId="{EAC25E7B-413D-46B6-9373-D657C180A9CE}" srcOrd="2" destOrd="0" presId="urn:microsoft.com/office/officeart/2005/8/layout/vList5"/>
    <dgm:cxn modelId="{B43B5836-B554-4DCF-A135-127A83298987}" type="presParOf" srcId="{EAC25E7B-413D-46B6-9373-D657C180A9CE}" destId="{3D9516AA-C297-4880-B676-5D179A8A6A37}" srcOrd="0" destOrd="0" presId="urn:microsoft.com/office/officeart/2005/8/layout/vList5"/>
    <dgm:cxn modelId="{66AAF257-6DDF-4784-BAB8-3C2C176A6FB8}" type="presParOf" srcId="{EAC25E7B-413D-46B6-9373-D657C180A9CE}" destId="{A7DD3567-EC37-4DD2-A174-337D2627642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B5798A-0CD2-4999-8AC3-00BC00A073A8}">
      <dsp:nvSpPr>
        <dsp:cNvPr id="0" name=""/>
        <dsp:cNvSpPr/>
      </dsp:nvSpPr>
      <dsp:spPr>
        <a:xfrm>
          <a:off x="2917825" y="1621631"/>
          <a:ext cx="1981993" cy="1981993"/>
        </a:xfrm>
        <a:prstGeom prst="gear9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6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/>
            <a:t>¿Cómo?</a:t>
          </a:r>
          <a:endParaRPr lang="es-MX" sz="1600" kern="1200" dirty="0"/>
        </a:p>
      </dsp:txBody>
      <dsp:txXfrm>
        <a:off x="3316294" y="2085903"/>
        <a:ext cx="1185055" cy="1018786"/>
      </dsp:txXfrm>
    </dsp:sp>
    <dsp:sp modelId="{7C6C0324-EA5C-4209-822A-B4C71C805A76}">
      <dsp:nvSpPr>
        <dsp:cNvPr id="0" name=""/>
        <dsp:cNvSpPr/>
      </dsp:nvSpPr>
      <dsp:spPr>
        <a:xfrm>
          <a:off x="1764665" y="1153160"/>
          <a:ext cx="1441450" cy="1441450"/>
        </a:xfrm>
        <a:prstGeom prst="gear6">
          <a:avLst/>
        </a:prstGeom>
        <a:gradFill rotWithShape="0">
          <a:gsLst>
            <a:gs pos="0">
              <a:schemeClr val="accent5">
                <a:hueOff val="1339988"/>
                <a:satOff val="-9317"/>
                <a:lumOff val="-1177"/>
                <a:alphaOff val="0"/>
              </a:schemeClr>
            </a:gs>
            <a:gs pos="100000">
              <a:schemeClr val="accent5">
                <a:hueOff val="1339988"/>
                <a:satOff val="-9317"/>
                <a:lumOff val="-1177"/>
                <a:alphaOff val="0"/>
                <a:shade val="76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/>
            <a:t>¿Qué?</a:t>
          </a:r>
          <a:endParaRPr lang="es-MX" sz="1600" kern="1200" dirty="0"/>
        </a:p>
      </dsp:txBody>
      <dsp:txXfrm>
        <a:off x="2127554" y="1518243"/>
        <a:ext cx="715672" cy="711284"/>
      </dsp:txXfrm>
    </dsp:sp>
    <dsp:sp modelId="{07B5EBA8-8F90-4F93-AEF1-E6AF643FB104}">
      <dsp:nvSpPr>
        <dsp:cNvPr id="0" name=""/>
        <dsp:cNvSpPr/>
      </dsp:nvSpPr>
      <dsp:spPr>
        <a:xfrm rot="20700000">
          <a:off x="2572024" y="158706"/>
          <a:ext cx="1412326" cy="1412326"/>
        </a:xfrm>
        <a:prstGeom prst="gear6">
          <a:avLst/>
        </a:prstGeom>
        <a:gradFill rotWithShape="0">
          <a:gsLst>
            <a:gs pos="0">
              <a:schemeClr val="accent5">
                <a:hueOff val="2679977"/>
                <a:satOff val="-18634"/>
                <a:lumOff val="-2354"/>
                <a:alphaOff val="0"/>
              </a:schemeClr>
            </a:gs>
            <a:gs pos="100000">
              <a:schemeClr val="accent5">
                <a:hueOff val="2679977"/>
                <a:satOff val="-18634"/>
                <a:lumOff val="-2354"/>
                <a:alphaOff val="0"/>
                <a:shade val="76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/>
            <a:t>¿Quién?</a:t>
          </a:r>
          <a:endParaRPr lang="es-MX" sz="1600" kern="1200" dirty="0"/>
        </a:p>
      </dsp:txBody>
      <dsp:txXfrm rot="-20700000">
        <a:off x="2881789" y="468471"/>
        <a:ext cx="792797" cy="792797"/>
      </dsp:txXfrm>
    </dsp:sp>
    <dsp:sp modelId="{866F62F1-022F-4D44-8F4D-F68E086E419B}">
      <dsp:nvSpPr>
        <dsp:cNvPr id="0" name=""/>
        <dsp:cNvSpPr/>
      </dsp:nvSpPr>
      <dsp:spPr>
        <a:xfrm>
          <a:off x="2759047" y="1326161"/>
          <a:ext cx="2536952" cy="2536952"/>
        </a:xfrm>
        <a:prstGeom prst="circularArrow">
          <a:avLst>
            <a:gd name="adj1" fmla="val 4688"/>
            <a:gd name="adj2" fmla="val 299029"/>
            <a:gd name="adj3" fmla="val 2500347"/>
            <a:gd name="adj4" fmla="val 15895783"/>
            <a:gd name="adj5" fmla="val 5469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6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D18B5C8-5A24-4317-8CC6-DBEA6ECF5A9B}">
      <dsp:nvSpPr>
        <dsp:cNvPr id="0" name=""/>
        <dsp:cNvSpPr/>
      </dsp:nvSpPr>
      <dsp:spPr>
        <a:xfrm>
          <a:off x="1509387" y="836756"/>
          <a:ext cx="1843254" cy="1843254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5">
                <a:hueOff val="1339988"/>
                <a:satOff val="-9317"/>
                <a:lumOff val="-1177"/>
                <a:alphaOff val="0"/>
              </a:schemeClr>
            </a:gs>
            <a:gs pos="100000">
              <a:schemeClr val="accent5">
                <a:hueOff val="1339988"/>
                <a:satOff val="-9317"/>
                <a:lumOff val="-1177"/>
                <a:alphaOff val="0"/>
                <a:shade val="76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658E419-D286-48EA-976C-59212CBA3C93}">
      <dsp:nvSpPr>
        <dsp:cNvPr id="0" name=""/>
        <dsp:cNvSpPr/>
      </dsp:nvSpPr>
      <dsp:spPr>
        <a:xfrm>
          <a:off x="2245338" y="-148111"/>
          <a:ext cx="1987399" cy="1987399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chemeClr val="accent5">
                <a:hueOff val="2679977"/>
                <a:satOff val="-18634"/>
                <a:lumOff val="-2354"/>
                <a:alphaOff val="0"/>
              </a:schemeClr>
            </a:gs>
            <a:gs pos="100000">
              <a:schemeClr val="accent5">
                <a:hueOff val="2679977"/>
                <a:satOff val="-18634"/>
                <a:lumOff val="-2354"/>
                <a:alphaOff val="0"/>
                <a:shade val="76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E02245-971A-4471-BE92-36397B76BBDE}">
      <dsp:nvSpPr>
        <dsp:cNvPr id="0" name=""/>
        <dsp:cNvSpPr/>
      </dsp:nvSpPr>
      <dsp:spPr>
        <a:xfrm>
          <a:off x="0" y="266772"/>
          <a:ext cx="6196013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9B26E1F-4C0B-4DDB-927A-06E64AA04C34}">
      <dsp:nvSpPr>
        <dsp:cNvPr id="0" name=""/>
        <dsp:cNvSpPr/>
      </dsp:nvSpPr>
      <dsp:spPr>
        <a:xfrm>
          <a:off x="309800" y="30612"/>
          <a:ext cx="5201311" cy="47232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6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936" tIns="0" rIns="163936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/>
            <a:t>1. Importancia en Pymes sobre mantener información respaldada y restaurada.</a:t>
          </a:r>
          <a:endParaRPr lang="es-MX" sz="1600" kern="1200" dirty="0"/>
        </a:p>
      </dsp:txBody>
      <dsp:txXfrm>
        <a:off x="332857" y="53669"/>
        <a:ext cx="5155197" cy="426206"/>
      </dsp:txXfrm>
    </dsp:sp>
    <dsp:sp modelId="{E06CBBA7-9418-4836-B734-E99C85E5D85D}">
      <dsp:nvSpPr>
        <dsp:cNvPr id="0" name=""/>
        <dsp:cNvSpPr/>
      </dsp:nvSpPr>
      <dsp:spPr>
        <a:xfrm>
          <a:off x="0" y="992532"/>
          <a:ext cx="6196013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669994"/>
              <a:satOff val="-4659"/>
              <a:lumOff val="-589"/>
              <a:alphaOff val="0"/>
            </a:schemeClr>
          </a:solidFill>
          <a:prstDash val="solid"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F7A13AD-CF76-460C-9DEF-F2F248CEF66C}">
      <dsp:nvSpPr>
        <dsp:cNvPr id="0" name=""/>
        <dsp:cNvSpPr/>
      </dsp:nvSpPr>
      <dsp:spPr>
        <a:xfrm>
          <a:off x="309800" y="756372"/>
          <a:ext cx="5165919" cy="472320"/>
        </a:xfrm>
        <a:prstGeom prst="roundRect">
          <a:avLst/>
        </a:prstGeom>
        <a:gradFill rotWithShape="0">
          <a:gsLst>
            <a:gs pos="0">
              <a:schemeClr val="accent5">
                <a:hueOff val="669994"/>
                <a:satOff val="-4659"/>
                <a:lumOff val="-589"/>
                <a:alphaOff val="0"/>
              </a:schemeClr>
            </a:gs>
            <a:gs pos="100000">
              <a:schemeClr val="accent5">
                <a:hueOff val="669994"/>
                <a:satOff val="-4659"/>
                <a:lumOff val="-589"/>
                <a:alphaOff val="0"/>
                <a:shade val="76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936" tIns="0" rIns="163936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/>
            <a:t>2. Pocas Pymes mantienen respaldos en la nube.</a:t>
          </a:r>
        </a:p>
      </dsp:txBody>
      <dsp:txXfrm>
        <a:off x="332857" y="779429"/>
        <a:ext cx="5119805" cy="426206"/>
      </dsp:txXfrm>
    </dsp:sp>
    <dsp:sp modelId="{B77EA204-678C-4F6F-990A-9FC8F425332D}">
      <dsp:nvSpPr>
        <dsp:cNvPr id="0" name=""/>
        <dsp:cNvSpPr/>
      </dsp:nvSpPr>
      <dsp:spPr>
        <a:xfrm>
          <a:off x="0" y="1718292"/>
          <a:ext cx="6196013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1339988"/>
              <a:satOff val="-9317"/>
              <a:lumOff val="-1177"/>
              <a:alphaOff val="0"/>
            </a:schemeClr>
          </a:solidFill>
          <a:prstDash val="solid"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A7D9B06-2C4F-4DFB-B908-DD27A635B6B5}">
      <dsp:nvSpPr>
        <dsp:cNvPr id="0" name=""/>
        <dsp:cNvSpPr/>
      </dsp:nvSpPr>
      <dsp:spPr>
        <a:xfrm>
          <a:off x="309800" y="1482132"/>
          <a:ext cx="5148310" cy="472320"/>
        </a:xfrm>
        <a:prstGeom prst="roundRect">
          <a:avLst/>
        </a:prstGeom>
        <a:gradFill rotWithShape="0">
          <a:gsLst>
            <a:gs pos="0">
              <a:schemeClr val="accent5">
                <a:hueOff val="1339988"/>
                <a:satOff val="-9317"/>
                <a:lumOff val="-1177"/>
                <a:alphaOff val="0"/>
              </a:schemeClr>
            </a:gs>
            <a:gs pos="100000">
              <a:schemeClr val="accent5">
                <a:hueOff val="1339988"/>
                <a:satOff val="-9317"/>
                <a:lumOff val="-1177"/>
                <a:alphaOff val="0"/>
                <a:shade val="76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936" tIns="0" rIns="163936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/>
            <a:t>3. Aún se percibe la seguridad informática como gasto.</a:t>
          </a:r>
        </a:p>
      </dsp:txBody>
      <dsp:txXfrm>
        <a:off x="332857" y="1505189"/>
        <a:ext cx="5102196" cy="426206"/>
      </dsp:txXfrm>
    </dsp:sp>
    <dsp:sp modelId="{FCF4B6C7-DDFF-4A0A-8D3B-AA44CF0E761E}">
      <dsp:nvSpPr>
        <dsp:cNvPr id="0" name=""/>
        <dsp:cNvSpPr/>
      </dsp:nvSpPr>
      <dsp:spPr>
        <a:xfrm>
          <a:off x="0" y="2444052"/>
          <a:ext cx="6196013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2009983"/>
              <a:satOff val="-13976"/>
              <a:lumOff val="-1766"/>
              <a:alphaOff val="0"/>
            </a:schemeClr>
          </a:solidFill>
          <a:prstDash val="solid"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ABC68DB-F5C2-42E1-B985-8384C416EF2B}">
      <dsp:nvSpPr>
        <dsp:cNvPr id="0" name=""/>
        <dsp:cNvSpPr/>
      </dsp:nvSpPr>
      <dsp:spPr>
        <a:xfrm>
          <a:off x="309800" y="2207892"/>
          <a:ext cx="5148310" cy="472320"/>
        </a:xfrm>
        <a:prstGeom prst="roundRect">
          <a:avLst/>
        </a:prstGeom>
        <a:gradFill rotWithShape="0">
          <a:gsLst>
            <a:gs pos="0">
              <a:schemeClr val="accent5">
                <a:hueOff val="2009983"/>
                <a:satOff val="-13976"/>
                <a:lumOff val="-1766"/>
                <a:alphaOff val="0"/>
              </a:schemeClr>
            </a:gs>
            <a:gs pos="100000">
              <a:schemeClr val="accent5">
                <a:hueOff val="2009983"/>
                <a:satOff val="-13976"/>
                <a:lumOff val="-1766"/>
                <a:alphaOff val="0"/>
                <a:shade val="76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936" tIns="0" rIns="163936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/>
            <a:t>4. No existe un estándar en cuanto al presupuesto para seguridad de TI (1% – 40%)</a:t>
          </a:r>
        </a:p>
      </dsp:txBody>
      <dsp:txXfrm>
        <a:off x="332857" y="2230949"/>
        <a:ext cx="5102196" cy="426206"/>
      </dsp:txXfrm>
    </dsp:sp>
    <dsp:sp modelId="{42A12DB2-1C0F-4DD5-8155-BAB5C5010476}">
      <dsp:nvSpPr>
        <dsp:cNvPr id="0" name=""/>
        <dsp:cNvSpPr/>
      </dsp:nvSpPr>
      <dsp:spPr>
        <a:xfrm>
          <a:off x="0" y="3169812"/>
          <a:ext cx="6196013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2679977"/>
              <a:satOff val="-18634"/>
              <a:lumOff val="-2354"/>
              <a:alphaOff val="0"/>
            </a:schemeClr>
          </a:solidFill>
          <a:prstDash val="solid"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82C753D-86CA-431E-A88D-727481B99FFB}">
      <dsp:nvSpPr>
        <dsp:cNvPr id="0" name=""/>
        <dsp:cNvSpPr/>
      </dsp:nvSpPr>
      <dsp:spPr>
        <a:xfrm>
          <a:off x="309800" y="2933652"/>
          <a:ext cx="5148267" cy="472320"/>
        </a:xfrm>
        <a:prstGeom prst="roundRect">
          <a:avLst/>
        </a:prstGeom>
        <a:gradFill rotWithShape="0">
          <a:gsLst>
            <a:gs pos="0">
              <a:schemeClr val="accent5">
                <a:hueOff val="2679977"/>
                <a:satOff val="-18634"/>
                <a:lumOff val="-2354"/>
                <a:alphaOff val="0"/>
              </a:schemeClr>
            </a:gs>
            <a:gs pos="100000">
              <a:schemeClr val="accent5">
                <a:hueOff val="2679977"/>
                <a:satOff val="-18634"/>
                <a:lumOff val="-2354"/>
                <a:alphaOff val="0"/>
                <a:shade val="76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936" tIns="0" rIns="163936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/>
            <a:t>5. Costo de recuperación ante desastre: desde pérdidas cuantiosas a escaso análisis.</a:t>
          </a:r>
        </a:p>
      </dsp:txBody>
      <dsp:txXfrm>
        <a:off x="332857" y="2956709"/>
        <a:ext cx="5102153" cy="42620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ABB5A0-5F21-480C-A404-49C5D4855297}">
      <dsp:nvSpPr>
        <dsp:cNvPr id="0" name=""/>
        <dsp:cNvSpPr/>
      </dsp:nvSpPr>
      <dsp:spPr>
        <a:xfrm>
          <a:off x="0" y="453198"/>
          <a:ext cx="6196013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352879B-F2C2-44F1-B22C-2C641487183F}">
      <dsp:nvSpPr>
        <dsp:cNvPr id="0" name=""/>
        <dsp:cNvSpPr/>
      </dsp:nvSpPr>
      <dsp:spPr>
        <a:xfrm>
          <a:off x="309800" y="91859"/>
          <a:ext cx="5449052" cy="523698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6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936" tIns="0" rIns="163936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/>
            <a:t>6. RTO varía desde 6 horas o menos, pasando por 24-48h y quienes no lo cuantifican.</a:t>
          </a:r>
          <a:endParaRPr lang="es-MX" sz="1400" kern="1200" dirty="0"/>
        </a:p>
      </dsp:txBody>
      <dsp:txXfrm>
        <a:off x="335365" y="117424"/>
        <a:ext cx="5397922" cy="472568"/>
      </dsp:txXfrm>
    </dsp:sp>
    <dsp:sp modelId="{6673133C-2F4A-408D-BE24-F42DB1918DFC}">
      <dsp:nvSpPr>
        <dsp:cNvPr id="0" name=""/>
        <dsp:cNvSpPr/>
      </dsp:nvSpPr>
      <dsp:spPr>
        <a:xfrm>
          <a:off x="0" y="1193629"/>
          <a:ext cx="6196013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5E74DFD-0EFE-43F5-8E98-0C983F97C5DC}">
      <dsp:nvSpPr>
        <dsp:cNvPr id="0" name=""/>
        <dsp:cNvSpPr/>
      </dsp:nvSpPr>
      <dsp:spPr>
        <a:xfrm>
          <a:off x="309800" y="789798"/>
          <a:ext cx="5471736" cy="566191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6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936" tIns="0" rIns="163936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/>
            <a:t>7. Consecuencias de falta de un DRP involucra: pérdida de clientes, financieras y estabilidad del negocio.</a:t>
          </a:r>
        </a:p>
      </dsp:txBody>
      <dsp:txXfrm>
        <a:off x="337439" y="817437"/>
        <a:ext cx="5416458" cy="510913"/>
      </dsp:txXfrm>
    </dsp:sp>
    <dsp:sp modelId="{CA96FE22-63B2-4405-87D4-CAAA9DA8E8B3}">
      <dsp:nvSpPr>
        <dsp:cNvPr id="0" name=""/>
        <dsp:cNvSpPr/>
      </dsp:nvSpPr>
      <dsp:spPr>
        <a:xfrm>
          <a:off x="0" y="1889548"/>
          <a:ext cx="6196013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708E912-8949-49A8-A63C-03FFA20CEEC4}">
      <dsp:nvSpPr>
        <dsp:cNvPr id="0" name=""/>
        <dsp:cNvSpPr/>
      </dsp:nvSpPr>
      <dsp:spPr>
        <a:xfrm>
          <a:off x="309800" y="1530229"/>
          <a:ext cx="5461110" cy="521678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6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936" tIns="0" rIns="163936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/>
            <a:t>8. Hay Pymes que ya están incursionando en proyectos hacia “la nube”</a:t>
          </a:r>
          <a:endParaRPr lang="es-MX" sz="1400" kern="1200" dirty="0"/>
        </a:p>
      </dsp:txBody>
      <dsp:txXfrm>
        <a:off x="335266" y="1555695"/>
        <a:ext cx="5410178" cy="470746"/>
      </dsp:txXfrm>
    </dsp:sp>
    <dsp:sp modelId="{93ABE464-EE79-4DCB-AB60-54F101ABCB83}">
      <dsp:nvSpPr>
        <dsp:cNvPr id="0" name=""/>
        <dsp:cNvSpPr/>
      </dsp:nvSpPr>
      <dsp:spPr>
        <a:xfrm>
          <a:off x="0" y="2575833"/>
          <a:ext cx="6196013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37969A2-DF4D-4BE5-8C6F-9B44ADA07AF8}">
      <dsp:nvSpPr>
        <dsp:cNvPr id="0" name=""/>
        <dsp:cNvSpPr/>
      </dsp:nvSpPr>
      <dsp:spPr>
        <a:xfrm>
          <a:off x="309800" y="2226148"/>
          <a:ext cx="5446580" cy="512044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6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936" tIns="0" rIns="163936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/>
            <a:t>9. Conocimiento escaso de proveedores de computación en la nube locales.</a:t>
          </a:r>
        </a:p>
      </dsp:txBody>
      <dsp:txXfrm>
        <a:off x="334796" y="2251144"/>
        <a:ext cx="5396588" cy="462052"/>
      </dsp:txXfrm>
    </dsp:sp>
    <dsp:sp modelId="{6D9F2CB7-F8FF-4B21-850E-C38670194A89}">
      <dsp:nvSpPr>
        <dsp:cNvPr id="0" name=""/>
        <dsp:cNvSpPr/>
      </dsp:nvSpPr>
      <dsp:spPr>
        <a:xfrm>
          <a:off x="0" y="3234565"/>
          <a:ext cx="6196013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C593EA7-5E11-4174-90D0-A9A806E93BC2}">
      <dsp:nvSpPr>
        <dsp:cNvPr id="0" name=""/>
        <dsp:cNvSpPr/>
      </dsp:nvSpPr>
      <dsp:spPr>
        <a:xfrm>
          <a:off x="309800" y="2912433"/>
          <a:ext cx="5468309" cy="484491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6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936" tIns="0" rIns="163936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/>
            <a:t>10. Proveedores recomendados son internacionales: Amazon, E-</a:t>
          </a:r>
          <a:r>
            <a:rPr lang="es-MX" sz="1400" kern="1200" dirty="0" err="1" smtClean="0"/>
            <a:t>Vault</a:t>
          </a:r>
          <a:r>
            <a:rPr lang="es-MX" sz="1400" kern="1200" dirty="0" smtClean="0"/>
            <a:t>, </a:t>
          </a:r>
          <a:r>
            <a:rPr lang="es-MX" sz="1400" kern="1200" dirty="0" err="1" smtClean="0"/>
            <a:t>RightScale</a:t>
          </a:r>
          <a:r>
            <a:rPr lang="es-MX" sz="1400" kern="1200" dirty="0" smtClean="0"/>
            <a:t>, etc.</a:t>
          </a:r>
        </a:p>
      </dsp:txBody>
      <dsp:txXfrm>
        <a:off x="333451" y="2936084"/>
        <a:ext cx="5421007" cy="437189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39EE39-527B-4311-850C-1C5FAB93B523}">
      <dsp:nvSpPr>
        <dsp:cNvPr id="0" name=""/>
        <dsp:cNvSpPr/>
      </dsp:nvSpPr>
      <dsp:spPr>
        <a:xfrm>
          <a:off x="0" y="0"/>
          <a:ext cx="6196013" cy="1081087"/>
        </a:xfrm>
        <a:prstGeom prst="rect">
          <a:avLst/>
        </a:prstGeom>
        <a:solidFill>
          <a:schemeClr val="accent5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00800" h="1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300" kern="1200" dirty="0" smtClean="0"/>
            <a:t>En resumen, se determinó que las principales causas para que las Pymes no estén preparadas para un DR son:</a:t>
          </a:r>
          <a:endParaRPr lang="es-MX" sz="2300" kern="1200" dirty="0"/>
        </a:p>
      </dsp:txBody>
      <dsp:txXfrm>
        <a:off x="0" y="0"/>
        <a:ext cx="6196013" cy="1081087"/>
      </dsp:txXfrm>
    </dsp:sp>
    <dsp:sp modelId="{487B897B-10E5-4CB1-A003-F58B1E27D8F9}">
      <dsp:nvSpPr>
        <dsp:cNvPr id="0" name=""/>
        <dsp:cNvSpPr/>
      </dsp:nvSpPr>
      <dsp:spPr>
        <a:xfrm>
          <a:off x="0" y="1081087"/>
          <a:ext cx="1549003" cy="227028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/>
            <a:t>Baja inversión tecnológica</a:t>
          </a:r>
          <a:endParaRPr lang="es-MX" sz="1500" kern="1200" dirty="0"/>
        </a:p>
      </dsp:txBody>
      <dsp:txXfrm>
        <a:off x="0" y="1081087"/>
        <a:ext cx="1549003" cy="2270283"/>
      </dsp:txXfrm>
    </dsp:sp>
    <dsp:sp modelId="{046F82A5-7700-488D-8F19-7E7C6C049006}">
      <dsp:nvSpPr>
        <dsp:cNvPr id="0" name=""/>
        <dsp:cNvSpPr/>
      </dsp:nvSpPr>
      <dsp:spPr>
        <a:xfrm>
          <a:off x="1549003" y="1081087"/>
          <a:ext cx="1549003" cy="2270283"/>
        </a:xfrm>
        <a:prstGeom prst="rect">
          <a:avLst/>
        </a:prstGeom>
        <a:solidFill>
          <a:schemeClr val="accent5">
            <a:hueOff val="893326"/>
            <a:satOff val="-6211"/>
            <a:lumOff val="-785"/>
            <a:alphaOff val="0"/>
          </a:schemeClr>
        </a:solidFill>
        <a:ln>
          <a:noFill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smtClean="0"/>
            <a:t>Baja prioridad por parte de directivos</a:t>
          </a:r>
          <a:endParaRPr lang="es-MX" sz="1500" kern="1200" dirty="0" smtClean="0"/>
        </a:p>
      </dsp:txBody>
      <dsp:txXfrm>
        <a:off x="1549003" y="1081087"/>
        <a:ext cx="1549003" cy="2270283"/>
      </dsp:txXfrm>
    </dsp:sp>
    <dsp:sp modelId="{F27336DB-4BAB-48FB-AA3F-1AF26BCD6ED9}">
      <dsp:nvSpPr>
        <dsp:cNvPr id="0" name=""/>
        <dsp:cNvSpPr/>
      </dsp:nvSpPr>
      <dsp:spPr>
        <a:xfrm>
          <a:off x="3098006" y="1081087"/>
          <a:ext cx="1549003" cy="2270283"/>
        </a:xfrm>
        <a:prstGeom prst="rect">
          <a:avLst/>
        </a:prstGeom>
        <a:solidFill>
          <a:schemeClr val="accent5">
            <a:hueOff val="1786651"/>
            <a:satOff val="-12423"/>
            <a:lumOff val="-1569"/>
            <a:alphaOff val="0"/>
          </a:schemeClr>
        </a:solidFill>
        <a:ln>
          <a:noFill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smtClean="0"/>
            <a:t>Desconocimiento de mecanismos de DR</a:t>
          </a:r>
          <a:endParaRPr lang="es-MX" sz="1500" kern="1200" dirty="0" smtClean="0"/>
        </a:p>
      </dsp:txBody>
      <dsp:txXfrm>
        <a:off x="3098006" y="1081087"/>
        <a:ext cx="1549003" cy="2270283"/>
      </dsp:txXfrm>
    </dsp:sp>
    <dsp:sp modelId="{A61CEACA-B5E3-4646-B5D5-34319E4C439D}">
      <dsp:nvSpPr>
        <dsp:cNvPr id="0" name=""/>
        <dsp:cNvSpPr/>
      </dsp:nvSpPr>
      <dsp:spPr>
        <a:xfrm>
          <a:off x="4647009" y="1081087"/>
          <a:ext cx="1549003" cy="2270283"/>
        </a:xfrm>
        <a:prstGeom prst="rect">
          <a:avLst/>
        </a:prstGeom>
        <a:solidFill>
          <a:schemeClr val="accent5">
            <a:hueOff val="2679977"/>
            <a:satOff val="-18634"/>
            <a:lumOff val="-2354"/>
            <a:alphaOff val="0"/>
          </a:schemeClr>
        </a:solidFill>
        <a:ln>
          <a:noFill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smtClean="0"/>
            <a:t>Desconfianza en proveedores externos</a:t>
          </a:r>
          <a:endParaRPr lang="es-MX" sz="1500" kern="1200" dirty="0" smtClean="0"/>
        </a:p>
      </dsp:txBody>
      <dsp:txXfrm>
        <a:off x="4647009" y="1081087"/>
        <a:ext cx="1549003" cy="2270283"/>
      </dsp:txXfrm>
    </dsp:sp>
    <dsp:sp modelId="{CD07234F-FAD9-4C18-8C90-15DBA5ABDF5C}">
      <dsp:nvSpPr>
        <dsp:cNvPr id="0" name=""/>
        <dsp:cNvSpPr/>
      </dsp:nvSpPr>
      <dsp:spPr>
        <a:xfrm>
          <a:off x="0" y="3351371"/>
          <a:ext cx="6196013" cy="252253"/>
        </a:xfrm>
        <a:prstGeom prst="rect">
          <a:avLst/>
        </a:prstGeom>
        <a:solidFill>
          <a:schemeClr val="accent5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00800" h="1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B5798A-0CD2-4999-8AC3-00BC00A073A8}">
      <dsp:nvSpPr>
        <dsp:cNvPr id="0" name=""/>
        <dsp:cNvSpPr/>
      </dsp:nvSpPr>
      <dsp:spPr>
        <a:xfrm>
          <a:off x="2917825" y="1621631"/>
          <a:ext cx="1981993" cy="1981993"/>
        </a:xfrm>
        <a:prstGeom prst="gear9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6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900" kern="1200" dirty="0" smtClean="0"/>
            <a:t>Cloud Computing</a:t>
          </a:r>
          <a:endParaRPr lang="es-MX" sz="1900" kern="1200" dirty="0"/>
        </a:p>
      </dsp:txBody>
      <dsp:txXfrm>
        <a:off x="3316294" y="2085903"/>
        <a:ext cx="1185055" cy="1018786"/>
      </dsp:txXfrm>
    </dsp:sp>
    <dsp:sp modelId="{7C6C0324-EA5C-4209-822A-B4C71C805A76}">
      <dsp:nvSpPr>
        <dsp:cNvPr id="0" name=""/>
        <dsp:cNvSpPr/>
      </dsp:nvSpPr>
      <dsp:spPr>
        <a:xfrm>
          <a:off x="1764665" y="1153160"/>
          <a:ext cx="1441450" cy="1441450"/>
        </a:xfrm>
        <a:prstGeom prst="gear6">
          <a:avLst/>
        </a:prstGeom>
        <a:gradFill rotWithShape="0">
          <a:gsLst>
            <a:gs pos="0">
              <a:schemeClr val="accent5">
                <a:hueOff val="1339988"/>
                <a:satOff val="-9317"/>
                <a:lumOff val="-1177"/>
                <a:alphaOff val="0"/>
              </a:schemeClr>
            </a:gs>
            <a:gs pos="100000">
              <a:schemeClr val="accent5">
                <a:hueOff val="1339988"/>
                <a:satOff val="-9317"/>
                <a:lumOff val="-1177"/>
                <a:alphaOff val="0"/>
                <a:shade val="76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900" kern="1200" dirty="0" smtClean="0"/>
            <a:t>DRP</a:t>
          </a:r>
          <a:endParaRPr lang="es-MX" sz="1900" kern="1200" dirty="0"/>
        </a:p>
      </dsp:txBody>
      <dsp:txXfrm>
        <a:off x="2127554" y="1518243"/>
        <a:ext cx="715672" cy="711284"/>
      </dsp:txXfrm>
    </dsp:sp>
    <dsp:sp modelId="{07B5EBA8-8F90-4F93-AEF1-E6AF643FB104}">
      <dsp:nvSpPr>
        <dsp:cNvPr id="0" name=""/>
        <dsp:cNvSpPr/>
      </dsp:nvSpPr>
      <dsp:spPr>
        <a:xfrm rot="20700000">
          <a:off x="2572024" y="158706"/>
          <a:ext cx="1412326" cy="1412326"/>
        </a:xfrm>
        <a:prstGeom prst="gear6">
          <a:avLst/>
        </a:prstGeom>
        <a:gradFill rotWithShape="0">
          <a:gsLst>
            <a:gs pos="0">
              <a:schemeClr val="accent5">
                <a:hueOff val="2679977"/>
                <a:satOff val="-18634"/>
                <a:lumOff val="-2354"/>
                <a:alphaOff val="0"/>
              </a:schemeClr>
            </a:gs>
            <a:gs pos="100000">
              <a:schemeClr val="accent5">
                <a:hueOff val="2679977"/>
                <a:satOff val="-18634"/>
                <a:lumOff val="-2354"/>
                <a:alphaOff val="0"/>
                <a:shade val="76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900" kern="1200" dirty="0" smtClean="0"/>
            <a:t>Pymes</a:t>
          </a:r>
          <a:endParaRPr lang="es-MX" sz="1900" kern="1200" dirty="0"/>
        </a:p>
      </dsp:txBody>
      <dsp:txXfrm rot="-20700000">
        <a:off x="2881789" y="468471"/>
        <a:ext cx="792797" cy="792797"/>
      </dsp:txXfrm>
    </dsp:sp>
    <dsp:sp modelId="{866F62F1-022F-4D44-8F4D-F68E086E419B}">
      <dsp:nvSpPr>
        <dsp:cNvPr id="0" name=""/>
        <dsp:cNvSpPr/>
      </dsp:nvSpPr>
      <dsp:spPr>
        <a:xfrm>
          <a:off x="2759047" y="1326161"/>
          <a:ext cx="2536952" cy="2536952"/>
        </a:xfrm>
        <a:prstGeom prst="circularArrow">
          <a:avLst>
            <a:gd name="adj1" fmla="val 4688"/>
            <a:gd name="adj2" fmla="val 299029"/>
            <a:gd name="adj3" fmla="val 2500347"/>
            <a:gd name="adj4" fmla="val 15895783"/>
            <a:gd name="adj5" fmla="val 5469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6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D18B5C8-5A24-4317-8CC6-DBEA6ECF5A9B}">
      <dsp:nvSpPr>
        <dsp:cNvPr id="0" name=""/>
        <dsp:cNvSpPr/>
      </dsp:nvSpPr>
      <dsp:spPr>
        <a:xfrm>
          <a:off x="1509387" y="836756"/>
          <a:ext cx="1843254" cy="1843254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5">
                <a:hueOff val="1339988"/>
                <a:satOff val="-9317"/>
                <a:lumOff val="-1177"/>
                <a:alphaOff val="0"/>
              </a:schemeClr>
            </a:gs>
            <a:gs pos="100000">
              <a:schemeClr val="accent5">
                <a:hueOff val="1339988"/>
                <a:satOff val="-9317"/>
                <a:lumOff val="-1177"/>
                <a:alphaOff val="0"/>
                <a:shade val="76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658E419-D286-48EA-976C-59212CBA3C93}">
      <dsp:nvSpPr>
        <dsp:cNvPr id="0" name=""/>
        <dsp:cNvSpPr/>
      </dsp:nvSpPr>
      <dsp:spPr>
        <a:xfrm>
          <a:off x="2245338" y="-148111"/>
          <a:ext cx="1987399" cy="1987399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chemeClr val="accent5">
                <a:hueOff val="2679977"/>
                <a:satOff val="-18634"/>
                <a:lumOff val="-2354"/>
                <a:alphaOff val="0"/>
              </a:schemeClr>
            </a:gs>
            <a:gs pos="100000">
              <a:schemeClr val="accent5">
                <a:hueOff val="2679977"/>
                <a:satOff val="-18634"/>
                <a:lumOff val="-2354"/>
                <a:alphaOff val="0"/>
                <a:shade val="76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8C22E8-B53F-4BAF-8226-D4C048844FAD}">
      <dsp:nvSpPr>
        <dsp:cNvPr id="0" name=""/>
        <dsp:cNvSpPr/>
      </dsp:nvSpPr>
      <dsp:spPr>
        <a:xfrm rot="5400000">
          <a:off x="3510159" y="-1103768"/>
          <a:ext cx="1406258" cy="3965448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700" kern="1200" dirty="0" smtClean="0"/>
            <a:t>Requiere </a:t>
          </a:r>
          <a:r>
            <a:rPr lang="es-MX" sz="1700" b="1" kern="1200" dirty="0" smtClean="0"/>
            <a:t>menores costos</a:t>
          </a:r>
          <a:r>
            <a:rPr lang="es-MX" sz="1700" kern="1200" dirty="0" smtClean="0"/>
            <a:t> de inversión</a:t>
          </a:r>
          <a:endParaRPr lang="es-MX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700" b="1" kern="1200" dirty="0" smtClean="0"/>
            <a:t>Dinamiza economía</a:t>
          </a:r>
          <a:r>
            <a:rPr lang="es-MX" sz="1700" kern="1200" dirty="0" smtClean="0"/>
            <a:t> de regiones y provincias</a:t>
          </a:r>
          <a:endParaRPr lang="es-MX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700" kern="1200" dirty="0" smtClean="0"/>
            <a:t>Factores claves para </a:t>
          </a:r>
          <a:r>
            <a:rPr lang="es-MX" sz="1700" b="1" kern="1200" dirty="0" smtClean="0"/>
            <a:t>generar riqueza y empleo</a:t>
          </a:r>
          <a:endParaRPr lang="es-MX" sz="1700" b="1" kern="1200" dirty="0"/>
        </a:p>
      </dsp:txBody>
      <dsp:txXfrm rot="-5400000">
        <a:off x="2230564" y="244475"/>
        <a:ext cx="3896800" cy="1268962"/>
      </dsp:txXfrm>
    </dsp:sp>
    <dsp:sp modelId="{81E0A2BA-F5EB-4AD3-9D0B-715CBE9E910B}">
      <dsp:nvSpPr>
        <dsp:cNvPr id="0" name=""/>
        <dsp:cNvSpPr/>
      </dsp:nvSpPr>
      <dsp:spPr>
        <a:xfrm>
          <a:off x="0" y="43"/>
          <a:ext cx="2230564" cy="1757822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6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100" kern="1200" dirty="0" smtClean="0"/>
            <a:t>Potencialidades</a:t>
          </a:r>
          <a:endParaRPr lang="es-MX" sz="2100" kern="1200" dirty="0"/>
        </a:p>
      </dsp:txBody>
      <dsp:txXfrm>
        <a:off x="85810" y="85853"/>
        <a:ext cx="2058944" cy="1586202"/>
      </dsp:txXfrm>
    </dsp:sp>
    <dsp:sp modelId="{BB6E97EC-E158-4575-822D-B99FEE5AD36A}">
      <dsp:nvSpPr>
        <dsp:cNvPr id="0" name=""/>
        <dsp:cNvSpPr/>
      </dsp:nvSpPr>
      <dsp:spPr>
        <a:xfrm rot="5400000">
          <a:off x="3510159" y="741945"/>
          <a:ext cx="1406258" cy="3965448"/>
        </a:xfrm>
        <a:prstGeom prst="round2SameRect">
          <a:avLst/>
        </a:prstGeom>
        <a:solidFill>
          <a:schemeClr val="accent5">
            <a:tint val="40000"/>
            <a:alpha val="90000"/>
            <a:hueOff val="3759449"/>
            <a:satOff val="-28831"/>
            <a:lumOff val="-2166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3759449"/>
              <a:satOff val="-28831"/>
              <a:lumOff val="-2166"/>
              <a:alphaOff val="0"/>
            </a:schemeClr>
          </a:solidFill>
          <a:prstDash val="solid"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700" kern="1200" dirty="0" smtClean="0"/>
            <a:t>Escaso </a:t>
          </a:r>
          <a:r>
            <a:rPr lang="es-MX" sz="1700" b="1" kern="1200" dirty="0" smtClean="0"/>
            <a:t>nivel tecnológico</a:t>
          </a:r>
          <a:endParaRPr lang="es-MX" sz="1700" b="1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700" kern="1200" dirty="0" smtClean="0"/>
            <a:t>Producción orientada a </a:t>
          </a:r>
          <a:r>
            <a:rPr lang="es-MX" sz="1700" b="1" kern="1200" dirty="0" smtClean="0"/>
            <a:t>mercado interno</a:t>
          </a:r>
          <a:r>
            <a:rPr lang="es-MX" sz="1700" kern="1200" dirty="0" smtClean="0"/>
            <a:t> y poco al mercado internacional</a:t>
          </a:r>
          <a:endParaRPr lang="es-MX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700" kern="1200" dirty="0" smtClean="0"/>
            <a:t>Ausencia de </a:t>
          </a:r>
          <a:r>
            <a:rPr lang="es-MX" sz="1700" b="1" kern="1200" dirty="0" smtClean="0"/>
            <a:t>políticas, marco legal y estrategias</a:t>
          </a:r>
          <a:r>
            <a:rPr lang="es-MX" sz="1700" kern="1200" dirty="0" smtClean="0"/>
            <a:t> para el sector</a:t>
          </a:r>
          <a:endParaRPr lang="es-MX" sz="1700" kern="1200" dirty="0"/>
        </a:p>
      </dsp:txBody>
      <dsp:txXfrm rot="-5400000">
        <a:off x="2230564" y="2090188"/>
        <a:ext cx="3896800" cy="1268962"/>
      </dsp:txXfrm>
    </dsp:sp>
    <dsp:sp modelId="{0669D7DE-04AA-4865-BD18-37B885F31250}">
      <dsp:nvSpPr>
        <dsp:cNvPr id="0" name=""/>
        <dsp:cNvSpPr/>
      </dsp:nvSpPr>
      <dsp:spPr>
        <a:xfrm>
          <a:off x="0" y="1845758"/>
          <a:ext cx="2230564" cy="1757822"/>
        </a:xfrm>
        <a:prstGeom prst="roundRect">
          <a:avLst/>
        </a:prstGeom>
        <a:gradFill rotWithShape="0">
          <a:gsLst>
            <a:gs pos="0">
              <a:schemeClr val="accent5">
                <a:hueOff val="2679977"/>
                <a:satOff val="-18634"/>
                <a:lumOff val="-2354"/>
                <a:alphaOff val="0"/>
              </a:schemeClr>
            </a:gs>
            <a:gs pos="100000">
              <a:schemeClr val="accent5">
                <a:hueOff val="2679977"/>
                <a:satOff val="-18634"/>
                <a:lumOff val="-2354"/>
                <a:alphaOff val="0"/>
                <a:shade val="76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100" kern="1200" dirty="0" smtClean="0"/>
            <a:t>Desafíos</a:t>
          </a:r>
          <a:endParaRPr lang="es-MX" sz="2100" kern="1200" dirty="0"/>
        </a:p>
      </dsp:txBody>
      <dsp:txXfrm>
        <a:off x="85810" y="1931568"/>
        <a:ext cx="2058944" cy="158620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63D936-0490-44F5-B17C-F4710E4130CD}">
      <dsp:nvSpPr>
        <dsp:cNvPr id="0" name=""/>
        <dsp:cNvSpPr/>
      </dsp:nvSpPr>
      <dsp:spPr>
        <a:xfrm>
          <a:off x="0" y="0"/>
          <a:ext cx="6196013" cy="1081087"/>
        </a:xfrm>
        <a:prstGeom prst="rect">
          <a:avLst/>
        </a:prstGeom>
        <a:solidFill>
          <a:schemeClr val="accent5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00800" h="1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/>
            <a:t>Plan de Recuperación ante Desastres (DRP)</a:t>
          </a:r>
        </a:p>
      </dsp:txBody>
      <dsp:txXfrm>
        <a:off x="0" y="0"/>
        <a:ext cx="6196013" cy="1081087"/>
      </dsp:txXfrm>
    </dsp:sp>
    <dsp:sp modelId="{538E98DE-13E3-4A32-961F-9F018A2644D1}">
      <dsp:nvSpPr>
        <dsp:cNvPr id="0" name=""/>
        <dsp:cNvSpPr/>
      </dsp:nvSpPr>
      <dsp:spPr>
        <a:xfrm>
          <a:off x="756" y="1081087"/>
          <a:ext cx="1238900" cy="227028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/>
            <a:t>Conocimiento de las actividades de la organización</a:t>
          </a:r>
        </a:p>
      </dsp:txBody>
      <dsp:txXfrm>
        <a:off x="756" y="1081087"/>
        <a:ext cx="1238900" cy="2270283"/>
      </dsp:txXfrm>
    </dsp:sp>
    <dsp:sp modelId="{A984C719-54E5-4DAA-A7E7-8FFA0A2AD1AB}">
      <dsp:nvSpPr>
        <dsp:cNvPr id="0" name=""/>
        <dsp:cNvSpPr/>
      </dsp:nvSpPr>
      <dsp:spPr>
        <a:xfrm>
          <a:off x="1239656" y="1081087"/>
          <a:ext cx="1238900" cy="2270283"/>
        </a:xfrm>
        <a:prstGeom prst="rect">
          <a:avLst/>
        </a:prstGeom>
        <a:solidFill>
          <a:schemeClr val="accent5">
            <a:hueOff val="669994"/>
            <a:satOff val="-4659"/>
            <a:lumOff val="-589"/>
            <a:alphaOff val="0"/>
          </a:schemeClr>
        </a:solidFill>
        <a:ln>
          <a:noFill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/>
            <a:t>Evaluación de riesgos e impactos</a:t>
          </a:r>
        </a:p>
      </dsp:txBody>
      <dsp:txXfrm>
        <a:off x="1239656" y="1081087"/>
        <a:ext cx="1238900" cy="2270283"/>
      </dsp:txXfrm>
    </dsp:sp>
    <dsp:sp modelId="{D4860E39-9F79-4031-882A-51ADA2922D67}">
      <dsp:nvSpPr>
        <dsp:cNvPr id="0" name=""/>
        <dsp:cNvSpPr/>
      </dsp:nvSpPr>
      <dsp:spPr>
        <a:xfrm>
          <a:off x="2478556" y="1081087"/>
          <a:ext cx="1238900" cy="2270283"/>
        </a:xfrm>
        <a:prstGeom prst="rect">
          <a:avLst/>
        </a:prstGeom>
        <a:solidFill>
          <a:schemeClr val="accent5">
            <a:hueOff val="1339988"/>
            <a:satOff val="-9317"/>
            <a:lumOff val="-1177"/>
            <a:alphaOff val="0"/>
          </a:schemeClr>
        </a:solidFill>
        <a:ln>
          <a:noFill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/>
            <a:t>Creación del DRP</a:t>
          </a:r>
        </a:p>
      </dsp:txBody>
      <dsp:txXfrm>
        <a:off x="2478556" y="1081087"/>
        <a:ext cx="1238900" cy="2270283"/>
      </dsp:txXfrm>
    </dsp:sp>
    <dsp:sp modelId="{CED5394A-58E4-4305-92A3-D944876EDCF5}">
      <dsp:nvSpPr>
        <dsp:cNvPr id="0" name=""/>
        <dsp:cNvSpPr/>
      </dsp:nvSpPr>
      <dsp:spPr>
        <a:xfrm>
          <a:off x="3717456" y="1081087"/>
          <a:ext cx="1238900" cy="2270283"/>
        </a:xfrm>
        <a:prstGeom prst="rect">
          <a:avLst/>
        </a:prstGeom>
        <a:solidFill>
          <a:schemeClr val="accent5">
            <a:hueOff val="2009983"/>
            <a:satOff val="-13976"/>
            <a:lumOff val="-1766"/>
            <a:alphaOff val="0"/>
          </a:schemeClr>
        </a:solidFill>
        <a:ln>
          <a:noFill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/>
            <a:t>Difusión del DRP</a:t>
          </a:r>
        </a:p>
      </dsp:txBody>
      <dsp:txXfrm>
        <a:off x="3717456" y="1081087"/>
        <a:ext cx="1238900" cy="2270283"/>
      </dsp:txXfrm>
    </dsp:sp>
    <dsp:sp modelId="{D956D9DE-22FD-4385-B920-35A51675DC47}">
      <dsp:nvSpPr>
        <dsp:cNvPr id="0" name=""/>
        <dsp:cNvSpPr/>
      </dsp:nvSpPr>
      <dsp:spPr>
        <a:xfrm>
          <a:off x="4956356" y="1081087"/>
          <a:ext cx="1238900" cy="2270283"/>
        </a:xfrm>
        <a:prstGeom prst="rect">
          <a:avLst/>
        </a:prstGeom>
        <a:solidFill>
          <a:schemeClr val="accent5">
            <a:hueOff val="2679977"/>
            <a:satOff val="-18634"/>
            <a:lumOff val="-2354"/>
            <a:alphaOff val="0"/>
          </a:schemeClr>
        </a:solidFill>
        <a:ln>
          <a:noFill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/>
            <a:t>Mantenimiento del DRP</a:t>
          </a:r>
        </a:p>
      </dsp:txBody>
      <dsp:txXfrm>
        <a:off x="4956356" y="1081087"/>
        <a:ext cx="1238900" cy="2270283"/>
      </dsp:txXfrm>
    </dsp:sp>
    <dsp:sp modelId="{6FB1FFF5-1D00-4900-9743-9ADAB29B45DD}">
      <dsp:nvSpPr>
        <dsp:cNvPr id="0" name=""/>
        <dsp:cNvSpPr/>
      </dsp:nvSpPr>
      <dsp:spPr>
        <a:xfrm>
          <a:off x="0" y="3351371"/>
          <a:ext cx="6196013" cy="252253"/>
        </a:xfrm>
        <a:prstGeom prst="rect">
          <a:avLst/>
        </a:prstGeom>
        <a:solidFill>
          <a:schemeClr val="accent5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00800" h="1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10A398-7C75-41E9-ADB5-ABCCE3343B86}">
      <dsp:nvSpPr>
        <dsp:cNvPr id="0" name=""/>
        <dsp:cNvSpPr/>
      </dsp:nvSpPr>
      <dsp:spPr>
        <a:xfrm>
          <a:off x="1025922" y="0"/>
          <a:ext cx="3603625" cy="3603625"/>
        </a:xfrm>
        <a:prstGeom prst="triangle">
          <a:avLst/>
        </a:prstGeom>
        <a:solidFill>
          <a:schemeClr val="accent5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83F357A-1C7D-4E59-822B-BF4751AC7B3E}">
      <dsp:nvSpPr>
        <dsp:cNvPr id="0" name=""/>
        <dsp:cNvSpPr/>
      </dsp:nvSpPr>
      <dsp:spPr>
        <a:xfrm>
          <a:off x="2827734" y="362298"/>
          <a:ext cx="2342356" cy="85304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err="1" smtClean="0"/>
            <a:t>SaaS</a:t>
          </a:r>
          <a:r>
            <a:rPr lang="es-MX" sz="2000" kern="1200" dirty="0" smtClean="0"/>
            <a:t> (Software as a </a:t>
          </a:r>
          <a:r>
            <a:rPr lang="es-MX" sz="2000" kern="1200" dirty="0" err="1" smtClean="0"/>
            <a:t>Service</a:t>
          </a:r>
          <a:r>
            <a:rPr lang="es-MX" sz="2000" kern="1200" dirty="0" smtClean="0"/>
            <a:t>)</a:t>
          </a:r>
          <a:endParaRPr lang="es-MX" sz="2000" kern="1200" dirty="0"/>
        </a:p>
      </dsp:txBody>
      <dsp:txXfrm>
        <a:off x="2869376" y="403940"/>
        <a:ext cx="2259072" cy="769761"/>
      </dsp:txXfrm>
    </dsp:sp>
    <dsp:sp modelId="{FCC3A101-D9BB-4E4C-8E44-BA239AEFD25E}">
      <dsp:nvSpPr>
        <dsp:cNvPr id="0" name=""/>
        <dsp:cNvSpPr/>
      </dsp:nvSpPr>
      <dsp:spPr>
        <a:xfrm>
          <a:off x="2827734" y="1321974"/>
          <a:ext cx="2342356" cy="85304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shade val="50000"/>
              <a:hueOff val="-504283"/>
              <a:satOff val="-14593"/>
              <a:lumOff val="32450"/>
              <a:alphaOff val="0"/>
            </a:schemeClr>
          </a:solidFill>
          <a:prstDash val="solid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err="1" smtClean="0"/>
            <a:t>PaaS</a:t>
          </a:r>
          <a:r>
            <a:rPr lang="es-MX" sz="2000" kern="1200" dirty="0" smtClean="0"/>
            <a:t> (</a:t>
          </a:r>
          <a:r>
            <a:rPr lang="es-MX" sz="2000" kern="1200" dirty="0" err="1" smtClean="0"/>
            <a:t>Platform</a:t>
          </a:r>
          <a:r>
            <a:rPr lang="es-MX" sz="2000" kern="1200" dirty="0" smtClean="0"/>
            <a:t> as a </a:t>
          </a:r>
          <a:r>
            <a:rPr lang="es-MX" sz="2000" kern="1200" dirty="0" err="1" smtClean="0"/>
            <a:t>Service</a:t>
          </a:r>
          <a:r>
            <a:rPr lang="es-MX" sz="2000" kern="1200" dirty="0" smtClean="0"/>
            <a:t>)</a:t>
          </a:r>
          <a:endParaRPr lang="es-MX" sz="2000" kern="1200" dirty="0"/>
        </a:p>
      </dsp:txBody>
      <dsp:txXfrm>
        <a:off x="2869376" y="1363616"/>
        <a:ext cx="2259072" cy="769761"/>
      </dsp:txXfrm>
    </dsp:sp>
    <dsp:sp modelId="{E6DB7C62-538A-4FA1-A486-777284AF5615}">
      <dsp:nvSpPr>
        <dsp:cNvPr id="0" name=""/>
        <dsp:cNvSpPr/>
      </dsp:nvSpPr>
      <dsp:spPr>
        <a:xfrm>
          <a:off x="2827734" y="2281650"/>
          <a:ext cx="2342356" cy="85304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shade val="50000"/>
              <a:hueOff val="-504283"/>
              <a:satOff val="-14593"/>
              <a:lumOff val="32450"/>
              <a:alphaOff val="0"/>
            </a:schemeClr>
          </a:solidFill>
          <a:prstDash val="solid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err="1" smtClean="0"/>
            <a:t>IaaS</a:t>
          </a:r>
          <a:r>
            <a:rPr lang="es-MX" sz="2000" kern="1200" dirty="0" smtClean="0"/>
            <a:t> (</a:t>
          </a:r>
          <a:r>
            <a:rPr lang="es-MX" sz="2000" kern="1200" dirty="0" err="1" smtClean="0"/>
            <a:t>Infrastructure</a:t>
          </a:r>
          <a:r>
            <a:rPr lang="es-MX" sz="2000" kern="1200" dirty="0" smtClean="0"/>
            <a:t> as a </a:t>
          </a:r>
          <a:r>
            <a:rPr lang="es-MX" sz="2000" kern="1200" dirty="0" err="1" smtClean="0"/>
            <a:t>Service</a:t>
          </a:r>
          <a:r>
            <a:rPr lang="es-MX" sz="2000" kern="1200" dirty="0" smtClean="0"/>
            <a:t>)</a:t>
          </a:r>
          <a:endParaRPr lang="es-MX" sz="2000" kern="1200" dirty="0"/>
        </a:p>
      </dsp:txBody>
      <dsp:txXfrm>
        <a:off x="2869376" y="2323292"/>
        <a:ext cx="2259072" cy="76976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03455E-284F-4720-8763-BF4CC30DE3BB}">
      <dsp:nvSpPr>
        <dsp:cNvPr id="0" name=""/>
        <dsp:cNvSpPr/>
      </dsp:nvSpPr>
      <dsp:spPr>
        <a:xfrm rot="5400000">
          <a:off x="3510159" y="-1103768"/>
          <a:ext cx="1406258" cy="3965448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600" b="1" kern="1200" dirty="0" smtClean="0"/>
            <a:t>Medios</a:t>
          </a:r>
          <a:r>
            <a:rPr lang="es-MX" sz="1600" kern="1200" dirty="0" smtClean="0"/>
            <a:t> </a:t>
          </a:r>
          <a:r>
            <a:rPr lang="es-MX" sz="1600" kern="1200" dirty="0" smtClean="0">
              <a:sym typeface="Wingdings" pitchFamily="2" charset="2"/>
            </a:rPr>
            <a:t> </a:t>
          </a:r>
          <a:r>
            <a:rPr lang="es-MX" sz="1600" kern="1200" dirty="0" smtClean="0"/>
            <a:t>Disco externo, cintas, servidores</a:t>
          </a:r>
          <a:endParaRPr lang="es-MX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600" b="1" kern="1200" dirty="0" smtClean="0"/>
            <a:t>Costoso</a:t>
          </a:r>
          <a:r>
            <a:rPr lang="es-MX" sz="1600" kern="1200" dirty="0" smtClean="0"/>
            <a:t> y </a:t>
          </a:r>
          <a:r>
            <a:rPr lang="es-MX" sz="1600" b="1" kern="1200" dirty="0" smtClean="0"/>
            <a:t>poco fiable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600" kern="1200" dirty="0" smtClean="0"/>
            <a:t>Manejo </a:t>
          </a:r>
          <a:r>
            <a:rPr lang="es-MX" sz="1600" b="1" kern="1200" dirty="0" smtClean="0"/>
            <a:t>complejo</a:t>
          </a:r>
          <a:r>
            <a:rPr lang="es-MX" sz="1600" kern="1200" dirty="0" smtClean="0"/>
            <a:t> de aplicaciones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600" kern="1200" dirty="0" smtClean="0"/>
            <a:t>Personal </a:t>
          </a:r>
          <a:r>
            <a:rPr lang="es-MX" sz="1600" b="1" kern="1200" dirty="0" smtClean="0"/>
            <a:t>capacitado</a:t>
          </a:r>
          <a:endParaRPr lang="es-MX" sz="1600" b="1" kern="1200" dirty="0"/>
        </a:p>
      </dsp:txBody>
      <dsp:txXfrm rot="-5400000">
        <a:off x="2230564" y="244475"/>
        <a:ext cx="3896800" cy="1268962"/>
      </dsp:txXfrm>
    </dsp:sp>
    <dsp:sp modelId="{946F9B62-4124-4740-AA39-A4C51C4ECDD5}">
      <dsp:nvSpPr>
        <dsp:cNvPr id="0" name=""/>
        <dsp:cNvSpPr/>
      </dsp:nvSpPr>
      <dsp:spPr>
        <a:xfrm>
          <a:off x="0" y="43"/>
          <a:ext cx="2230564" cy="1757822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6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500" kern="1200" dirty="0" smtClean="0"/>
            <a:t>Tradicionales</a:t>
          </a:r>
          <a:endParaRPr lang="es-MX" sz="2500" kern="1200" dirty="0"/>
        </a:p>
      </dsp:txBody>
      <dsp:txXfrm>
        <a:off x="85810" y="85853"/>
        <a:ext cx="2058944" cy="1586202"/>
      </dsp:txXfrm>
    </dsp:sp>
    <dsp:sp modelId="{928DEA7F-5A16-41DA-B929-4E1486E595AC}">
      <dsp:nvSpPr>
        <dsp:cNvPr id="0" name=""/>
        <dsp:cNvSpPr/>
      </dsp:nvSpPr>
      <dsp:spPr>
        <a:xfrm rot="5400000">
          <a:off x="3510159" y="741945"/>
          <a:ext cx="1406258" cy="3965448"/>
        </a:xfrm>
        <a:prstGeom prst="round2SameRect">
          <a:avLst/>
        </a:prstGeom>
        <a:solidFill>
          <a:schemeClr val="accent5">
            <a:tint val="40000"/>
            <a:alpha val="90000"/>
            <a:hueOff val="3759449"/>
            <a:satOff val="-28831"/>
            <a:lumOff val="-2166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3759449"/>
              <a:satOff val="-28831"/>
              <a:lumOff val="-2166"/>
              <a:alphaOff val="0"/>
            </a:schemeClr>
          </a:solidFill>
          <a:prstDash val="solid"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600" kern="1200" dirty="0" smtClean="0"/>
            <a:t>Mejor </a:t>
          </a:r>
          <a:r>
            <a:rPr lang="es-MX" sz="1600" b="1" kern="1200" dirty="0" smtClean="0"/>
            <a:t>RTO</a:t>
          </a:r>
          <a:r>
            <a:rPr lang="es-MX" sz="1600" kern="1200" dirty="0" smtClean="0"/>
            <a:t>, </a:t>
          </a:r>
          <a:r>
            <a:rPr lang="es-MX" sz="1600" b="1" kern="1200" dirty="0" smtClean="0"/>
            <a:t>RPO</a:t>
          </a:r>
          <a:endParaRPr lang="es-MX" sz="16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600" b="1" kern="1200" dirty="0" smtClean="0"/>
            <a:t>Facilidad</a:t>
          </a:r>
          <a:r>
            <a:rPr lang="es-MX" sz="1600" kern="1200" dirty="0" smtClean="0"/>
            <a:t> de uso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600" kern="1200" dirty="0" smtClean="0"/>
            <a:t>Uso </a:t>
          </a:r>
          <a:r>
            <a:rPr lang="es-MX" sz="1600" b="1" kern="1200" dirty="0" smtClean="0"/>
            <a:t>eficiente</a:t>
          </a:r>
          <a:r>
            <a:rPr lang="es-MX" sz="1600" kern="1200" dirty="0" smtClean="0"/>
            <a:t> de recursos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600" kern="1200" dirty="0" smtClean="0"/>
            <a:t>Pago </a:t>
          </a:r>
          <a:r>
            <a:rPr lang="es-MX" sz="1600" b="1" i="1" kern="1200" dirty="0" err="1" smtClean="0"/>
            <a:t>On-demand</a:t>
          </a:r>
          <a:endParaRPr lang="es-MX" sz="1600" b="1" i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600" kern="1200" dirty="0" smtClean="0"/>
            <a:t>Seguro, flexible, fácil y asequible</a:t>
          </a:r>
          <a:endParaRPr lang="es-MX" sz="1600" kern="1200" dirty="0"/>
        </a:p>
      </dsp:txBody>
      <dsp:txXfrm rot="-5400000">
        <a:off x="2230564" y="2090188"/>
        <a:ext cx="3896800" cy="1268962"/>
      </dsp:txXfrm>
    </dsp:sp>
    <dsp:sp modelId="{9888CE60-8D64-49A7-AE0E-855D7DC566C9}">
      <dsp:nvSpPr>
        <dsp:cNvPr id="0" name=""/>
        <dsp:cNvSpPr/>
      </dsp:nvSpPr>
      <dsp:spPr>
        <a:xfrm>
          <a:off x="0" y="1845758"/>
          <a:ext cx="2230564" cy="1757822"/>
        </a:xfrm>
        <a:prstGeom prst="roundRect">
          <a:avLst/>
        </a:prstGeom>
        <a:gradFill rotWithShape="0">
          <a:gsLst>
            <a:gs pos="0">
              <a:schemeClr val="accent5">
                <a:hueOff val="2679977"/>
                <a:satOff val="-18634"/>
                <a:lumOff val="-2354"/>
                <a:alphaOff val="0"/>
              </a:schemeClr>
            </a:gs>
            <a:gs pos="100000">
              <a:schemeClr val="accent5">
                <a:hueOff val="2679977"/>
                <a:satOff val="-18634"/>
                <a:lumOff val="-2354"/>
                <a:alphaOff val="0"/>
                <a:shade val="76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500" kern="1200" dirty="0" smtClean="0"/>
            <a:t>En la nube</a:t>
          </a:r>
          <a:endParaRPr lang="es-MX" sz="2500" kern="1200" dirty="0"/>
        </a:p>
      </dsp:txBody>
      <dsp:txXfrm>
        <a:off x="85810" y="1931568"/>
        <a:ext cx="2058944" cy="158620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CDD411-66FE-4038-B90A-20A2B5F368A4}">
      <dsp:nvSpPr>
        <dsp:cNvPr id="0" name=""/>
        <dsp:cNvSpPr/>
      </dsp:nvSpPr>
      <dsp:spPr>
        <a:xfrm rot="5400000">
          <a:off x="4099082" y="-1649052"/>
          <a:ext cx="713545" cy="4193745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000" b="0" i="0" kern="1200" dirty="0"/>
            <a:t>El </a:t>
          </a:r>
          <a:r>
            <a:rPr lang="es-EC" sz="1000" b="0" i="0" kern="1200" dirty="0" smtClean="0"/>
            <a:t>PSN</a:t>
          </a:r>
          <a:r>
            <a:rPr lang="es-EC" sz="1000" b="0" i="0" kern="1200" dirty="0"/>
            <a:t> es </a:t>
          </a:r>
          <a:r>
            <a:rPr lang="es-EC" sz="1000" b="1" i="0" u="sng" kern="1200" dirty="0"/>
            <a:t>responsable</a:t>
          </a:r>
          <a:r>
            <a:rPr lang="es-EC" sz="1000" b="0" i="0" kern="1200" dirty="0"/>
            <a:t> de asegurar la recuperación de aplicaciones.</a:t>
          </a:r>
          <a:endParaRPr lang="es-EC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000" kern="1200" dirty="0"/>
            <a:t>Recuperación de datos </a:t>
          </a:r>
          <a:r>
            <a:rPr lang="es-EC" sz="1000" kern="1200" dirty="0" smtClean="0"/>
            <a:t>de acuerdo a (</a:t>
          </a:r>
          <a:r>
            <a:rPr lang="es-EC" sz="1000" b="1" u="sng" kern="1200" dirty="0" smtClean="0"/>
            <a:t>SLA</a:t>
          </a:r>
          <a:r>
            <a:rPr lang="es-EC" sz="1000" kern="1200" dirty="0" smtClean="0"/>
            <a:t>).</a:t>
          </a:r>
          <a:endParaRPr lang="es-EC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000" kern="1200" dirty="0"/>
            <a:t>El SLA cubre los requerimientos de </a:t>
          </a:r>
          <a:r>
            <a:rPr lang="es-EC" sz="1000" b="1" u="sng" kern="1200" dirty="0"/>
            <a:t>RTO/RPO</a:t>
          </a:r>
          <a:r>
            <a:rPr lang="es-EC" sz="1000" kern="1200" dirty="0"/>
            <a:t>  de las </a:t>
          </a:r>
          <a:r>
            <a:rPr lang="es-EC" sz="1000" kern="1200" dirty="0" smtClean="0"/>
            <a:t>aplicaciones</a:t>
          </a:r>
          <a:r>
            <a:rPr lang="es-EC" sz="1000" kern="1200" dirty="0"/>
            <a:t>.</a:t>
          </a:r>
        </a:p>
      </dsp:txBody>
      <dsp:txXfrm rot="-5400000">
        <a:off x="2358982" y="125880"/>
        <a:ext cx="4158913" cy="643881"/>
      </dsp:txXfrm>
    </dsp:sp>
    <dsp:sp modelId="{CDB7B774-E4A1-46AD-8B76-59EA53E475AC}">
      <dsp:nvSpPr>
        <dsp:cNvPr id="0" name=""/>
        <dsp:cNvSpPr/>
      </dsp:nvSpPr>
      <dsp:spPr>
        <a:xfrm>
          <a:off x="0" y="1854"/>
          <a:ext cx="2358982" cy="891931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/>
            <a:t>Servicios totalmente gestionados</a:t>
          </a:r>
        </a:p>
      </dsp:txBody>
      <dsp:txXfrm>
        <a:off x="43540" y="45394"/>
        <a:ext cx="2271902" cy="804851"/>
      </dsp:txXfrm>
    </dsp:sp>
    <dsp:sp modelId="{3999B1F4-5F0A-4D21-B5C3-E1C176CF1F71}">
      <dsp:nvSpPr>
        <dsp:cNvPr id="0" name=""/>
        <dsp:cNvSpPr/>
      </dsp:nvSpPr>
      <dsp:spPr>
        <a:xfrm rot="5400000">
          <a:off x="4099082" y="-712524"/>
          <a:ext cx="713545" cy="4193745"/>
        </a:xfrm>
        <a:prstGeom prst="round2SameRect">
          <a:avLst/>
        </a:prstGeom>
        <a:solidFill>
          <a:schemeClr val="accent4">
            <a:tint val="40000"/>
            <a:alpha val="90000"/>
            <a:hueOff val="-1944638"/>
            <a:satOff val="16502"/>
            <a:lumOff val="127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kern="1200" dirty="0"/>
            <a:t>Asegura </a:t>
          </a:r>
          <a:r>
            <a:rPr lang="es-EC" sz="1200" kern="1200" dirty="0" smtClean="0"/>
            <a:t>que </a:t>
          </a:r>
          <a:r>
            <a:rPr lang="es-EC" sz="1200" kern="1200" dirty="0"/>
            <a:t>el RTO/RPO calce con el </a:t>
          </a:r>
          <a:r>
            <a:rPr lang="es-EC" sz="1200" b="1" u="sng" kern="1200" dirty="0"/>
            <a:t>valor de negocio</a:t>
          </a:r>
          <a:r>
            <a:rPr lang="es-EC" sz="1200" kern="1200" dirty="0"/>
            <a:t> de las aplicaciones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b="1" u="sng" kern="1200" dirty="0"/>
            <a:t>Previene</a:t>
          </a:r>
          <a:r>
            <a:rPr lang="es-EC" sz="1200" kern="1200" dirty="0"/>
            <a:t> un sobre gasto y baja protección</a:t>
          </a:r>
        </a:p>
      </dsp:txBody>
      <dsp:txXfrm rot="-5400000">
        <a:off x="2358982" y="1062408"/>
        <a:ext cx="4158913" cy="643881"/>
      </dsp:txXfrm>
    </dsp:sp>
    <dsp:sp modelId="{C5231137-F822-42C9-90E5-A490073D1C07}">
      <dsp:nvSpPr>
        <dsp:cNvPr id="0" name=""/>
        <dsp:cNvSpPr/>
      </dsp:nvSpPr>
      <dsp:spPr>
        <a:xfrm>
          <a:off x="0" y="938382"/>
          <a:ext cx="2358982" cy="891931"/>
        </a:xfrm>
        <a:prstGeom prst="roundRect">
          <a:avLst/>
        </a:prstGeom>
        <a:solidFill>
          <a:schemeClr val="accent4">
            <a:hueOff val="-1521875"/>
            <a:satOff val="16014"/>
            <a:lumOff val="915"/>
            <a:alphaOff val="0"/>
          </a:schemeClr>
        </a:solidFill>
        <a:ln>
          <a:noFill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i="0" kern="1200" dirty="0" smtClean="0"/>
            <a:t>Capacidades </a:t>
          </a:r>
          <a:r>
            <a:rPr lang="es-EC" sz="1400" b="1" i="0" kern="1200" dirty="0"/>
            <a:t>de movimiento de datos</a:t>
          </a:r>
          <a:endParaRPr lang="es-EC" sz="1400" b="1" kern="1200" dirty="0"/>
        </a:p>
      </dsp:txBody>
      <dsp:txXfrm>
        <a:off x="43540" y="981922"/>
        <a:ext cx="2271902" cy="804851"/>
      </dsp:txXfrm>
    </dsp:sp>
    <dsp:sp modelId="{AAC903E2-34C1-4854-8811-76A0874F89F3}">
      <dsp:nvSpPr>
        <dsp:cNvPr id="0" name=""/>
        <dsp:cNvSpPr/>
      </dsp:nvSpPr>
      <dsp:spPr>
        <a:xfrm rot="5400000">
          <a:off x="4099082" y="224003"/>
          <a:ext cx="713545" cy="4193745"/>
        </a:xfrm>
        <a:prstGeom prst="round2SameRect">
          <a:avLst/>
        </a:prstGeom>
        <a:solidFill>
          <a:schemeClr val="accent4">
            <a:tint val="40000"/>
            <a:alpha val="90000"/>
            <a:hueOff val="-3889277"/>
            <a:satOff val="33003"/>
            <a:lumOff val="255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kern="1200" dirty="0"/>
            <a:t>Privado a público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kern="1200" dirty="0"/>
            <a:t>Virtual a la nube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kern="1200"/>
            <a:t>Híbrida</a:t>
          </a:r>
        </a:p>
      </dsp:txBody>
      <dsp:txXfrm rot="-5400000">
        <a:off x="2358982" y="1998935"/>
        <a:ext cx="4158913" cy="643881"/>
      </dsp:txXfrm>
    </dsp:sp>
    <dsp:sp modelId="{898D6BD2-23D5-41DB-9B2E-69E4BFFE8696}">
      <dsp:nvSpPr>
        <dsp:cNvPr id="0" name=""/>
        <dsp:cNvSpPr/>
      </dsp:nvSpPr>
      <dsp:spPr>
        <a:xfrm>
          <a:off x="0" y="1874910"/>
          <a:ext cx="2358982" cy="891931"/>
        </a:xfrm>
        <a:prstGeom prst="roundRect">
          <a:avLst/>
        </a:prstGeom>
        <a:solidFill>
          <a:schemeClr val="accent4">
            <a:hueOff val="-3043749"/>
            <a:satOff val="32028"/>
            <a:lumOff val="1831"/>
            <a:alphaOff val="0"/>
          </a:schemeClr>
        </a:solidFill>
        <a:ln>
          <a:noFill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/>
            <a:t>Opciones  </a:t>
          </a:r>
          <a:r>
            <a:rPr lang="es-EC" sz="1400" b="1" kern="1200" dirty="0"/>
            <a:t>de infraestructura</a:t>
          </a:r>
        </a:p>
      </dsp:txBody>
      <dsp:txXfrm>
        <a:off x="43540" y="1918450"/>
        <a:ext cx="2271902" cy="804851"/>
      </dsp:txXfrm>
    </dsp:sp>
    <dsp:sp modelId="{C0650B6B-0884-4F01-8049-17F951FF0F67}">
      <dsp:nvSpPr>
        <dsp:cNvPr id="0" name=""/>
        <dsp:cNvSpPr/>
      </dsp:nvSpPr>
      <dsp:spPr>
        <a:xfrm rot="5400000">
          <a:off x="4099082" y="1160531"/>
          <a:ext cx="713545" cy="4193745"/>
        </a:xfrm>
        <a:prstGeom prst="round2SameRect">
          <a:avLst/>
        </a:prstGeom>
        <a:solidFill>
          <a:schemeClr val="accent4">
            <a:tint val="40000"/>
            <a:alpha val="90000"/>
            <a:hueOff val="-5833915"/>
            <a:satOff val="49505"/>
            <a:lumOff val="382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kern="1200" dirty="0"/>
            <a:t>Gestionada y mantenida </a:t>
          </a:r>
          <a:r>
            <a:rPr lang="es-EC" sz="1200" b="1" u="sng" kern="1200" dirty="0"/>
            <a:t>activamente</a:t>
          </a:r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kern="1200" dirty="0"/>
            <a:t>Avalar </a:t>
          </a:r>
          <a:r>
            <a:rPr lang="es-EC" sz="1200" b="1" u="sng" kern="1200" dirty="0"/>
            <a:t>seguridad</a:t>
          </a:r>
          <a:r>
            <a:rPr lang="es-EC" sz="1200" kern="1200" dirty="0"/>
            <a:t> y </a:t>
          </a:r>
          <a:r>
            <a:rPr lang="es-EC" sz="1200" b="1" u="sng" kern="1200" dirty="0"/>
            <a:t>confiabilidad</a:t>
          </a:r>
        </a:p>
      </dsp:txBody>
      <dsp:txXfrm rot="-5400000">
        <a:off x="2358982" y="2935463"/>
        <a:ext cx="4158913" cy="643881"/>
      </dsp:txXfrm>
    </dsp:sp>
    <dsp:sp modelId="{999C5623-C8AE-4218-97DF-7A852540B815}">
      <dsp:nvSpPr>
        <dsp:cNvPr id="0" name=""/>
        <dsp:cNvSpPr/>
      </dsp:nvSpPr>
      <dsp:spPr>
        <a:xfrm>
          <a:off x="0" y="2811438"/>
          <a:ext cx="2358982" cy="891931"/>
        </a:xfrm>
        <a:prstGeom prst="roundRect">
          <a:avLst/>
        </a:prstGeom>
        <a:solidFill>
          <a:schemeClr val="accent4">
            <a:hueOff val="-4565624"/>
            <a:satOff val="48042"/>
            <a:lumOff val="2746"/>
            <a:alphaOff val="0"/>
          </a:schemeClr>
        </a:solidFill>
        <a:ln>
          <a:noFill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/>
            <a:t>Infraestructura de clase empresarial</a:t>
          </a:r>
        </a:p>
      </dsp:txBody>
      <dsp:txXfrm>
        <a:off x="43540" y="2854978"/>
        <a:ext cx="2271902" cy="80485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72CD53-B0F1-4E0C-A64A-09B97C317906}">
      <dsp:nvSpPr>
        <dsp:cNvPr id="0" name=""/>
        <dsp:cNvSpPr/>
      </dsp:nvSpPr>
      <dsp:spPr>
        <a:xfrm rot="5400000">
          <a:off x="3510159" y="-1103768"/>
          <a:ext cx="1406258" cy="3965448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b="1" kern="1200" dirty="0" smtClean="0"/>
            <a:t>Proyecto de Ley</a:t>
          </a:r>
          <a:r>
            <a:rPr lang="es-EC" sz="1200" kern="1200" dirty="0" smtClean="0"/>
            <a:t> de Creación, Promoción y Fomento de Micro, Pequeñas y Medianas Empresas (marzo/2010)</a:t>
          </a:r>
          <a:endParaRPr lang="es-MX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b="1" kern="1200" dirty="0" smtClean="0"/>
            <a:t>Ley </a:t>
          </a:r>
          <a:r>
            <a:rPr lang="es-EC" sz="1200" kern="1200" dirty="0" smtClean="0"/>
            <a:t>de Economía Popular y Solidaria (abril/2011)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b="1" kern="1200" dirty="0" smtClean="0"/>
            <a:t>Incentivo estatal</a:t>
          </a:r>
          <a:r>
            <a:rPr lang="es-EC" sz="1200" kern="1200" dirty="0" smtClean="0"/>
            <a:t> para promocionar acceso de Pymes a TI</a:t>
          </a:r>
          <a:endParaRPr lang="es-MX" sz="1200" kern="1200" dirty="0"/>
        </a:p>
      </dsp:txBody>
      <dsp:txXfrm rot="-5400000">
        <a:off x="2230564" y="244475"/>
        <a:ext cx="3896800" cy="1268962"/>
      </dsp:txXfrm>
    </dsp:sp>
    <dsp:sp modelId="{663A4BEB-BC18-45C2-AA06-EE78ED501A76}">
      <dsp:nvSpPr>
        <dsp:cNvPr id="0" name=""/>
        <dsp:cNvSpPr/>
      </dsp:nvSpPr>
      <dsp:spPr>
        <a:xfrm>
          <a:off x="0" y="43"/>
          <a:ext cx="2230564" cy="1757822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6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000" kern="1200" dirty="0" smtClean="0"/>
            <a:t>Político</a:t>
          </a:r>
          <a:endParaRPr lang="es-MX" sz="3000" kern="1200" dirty="0"/>
        </a:p>
      </dsp:txBody>
      <dsp:txXfrm>
        <a:off x="85810" y="85853"/>
        <a:ext cx="2058944" cy="1586202"/>
      </dsp:txXfrm>
    </dsp:sp>
    <dsp:sp modelId="{4CDB53DB-B6EC-4628-B715-2E41B4FE1E07}">
      <dsp:nvSpPr>
        <dsp:cNvPr id="0" name=""/>
        <dsp:cNvSpPr/>
      </dsp:nvSpPr>
      <dsp:spPr>
        <a:xfrm rot="5400000">
          <a:off x="3510159" y="741945"/>
          <a:ext cx="1406258" cy="3965448"/>
        </a:xfrm>
        <a:prstGeom prst="round2SameRect">
          <a:avLst/>
        </a:prstGeom>
        <a:solidFill>
          <a:schemeClr val="accent5">
            <a:tint val="40000"/>
            <a:alpha val="90000"/>
            <a:hueOff val="3759449"/>
            <a:satOff val="-28831"/>
            <a:lumOff val="-2166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3759449"/>
              <a:satOff val="-28831"/>
              <a:lumOff val="-2166"/>
              <a:alphaOff val="0"/>
            </a:schemeClr>
          </a:solidFill>
          <a:prstDash val="solid"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200" kern="1200" dirty="0" smtClean="0"/>
            <a:t>El 88% de </a:t>
          </a:r>
          <a:r>
            <a:rPr lang="es-MX" sz="1200" b="1" kern="1200" dirty="0" smtClean="0"/>
            <a:t>generación de empleo</a:t>
          </a:r>
          <a:r>
            <a:rPr lang="es-MX" sz="1200" kern="1200" dirty="0" smtClean="0"/>
            <a:t> del país se debe a Pymes (Fundes) </a:t>
          </a:r>
          <a:r>
            <a:rPr lang="es-MX" sz="1200" kern="1200" dirty="0" smtClean="0">
              <a:sym typeface="Wingdings" pitchFamily="2" charset="2"/>
            </a:rPr>
            <a:t> oportunidad de negocio</a:t>
          </a:r>
          <a:endParaRPr lang="es-MX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200" kern="1200" dirty="0" smtClean="0"/>
            <a:t>Inversión en tecnología en Pymes es aún baja </a:t>
          </a:r>
          <a:r>
            <a:rPr lang="es-MX" sz="1200" kern="1200" dirty="0" smtClean="0">
              <a:sym typeface="Wingdings" pitchFamily="2" charset="2"/>
            </a:rPr>
            <a:t> </a:t>
          </a:r>
          <a:r>
            <a:rPr lang="es-MX" sz="1200" b="1" kern="1200" dirty="0" smtClean="0">
              <a:sym typeface="Wingdings" pitchFamily="2" charset="2"/>
            </a:rPr>
            <a:t>gasto vs. Inversión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200" b="1" kern="1200" dirty="0" smtClean="0">
              <a:sym typeface="Wingdings" pitchFamily="2" charset="2"/>
            </a:rPr>
            <a:t>Ahorro</a:t>
          </a:r>
          <a:r>
            <a:rPr lang="es-MX" sz="1200" kern="1200" dirty="0" smtClean="0">
              <a:sym typeface="Wingdings" pitchFamily="2" charset="2"/>
            </a:rPr>
            <a:t> no se da únicamente en infraestructura, sino también en licenciamiento, mantenimiento de aplicaciones y soporte técnico</a:t>
          </a:r>
          <a:endParaRPr lang="es-MX" sz="1200" kern="1200" dirty="0"/>
        </a:p>
      </dsp:txBody>
      <dsp:txXfrm rot="-5400000">
        <a:off x="2230564" y="2090188"/>
        <a:ext cx="3896800" cy="1268962"/>
      </dsp:txXfrm>
    </dsp:sp>
    <dsp:sp modelId="{ECF69412-8126-40E1-B2AD-7079C432FA24}">
      <dsp:nvSpPr>
        <dsp:cNvPr id="0" name=""/>
        <dsp:cNvSpPr/>
      </dsp:nvSpPr>
      <dsp:spPr>
        <a:xfrm>
          <a:off x="0" y="1845758"/>
          <a:ext cx="2230564" cy="1757822"/>
        </a:xfrm>
        <a:prstGeom prst="roundRect">
          <a:avLst/>
        </a:prstGeom>
        <a:gradFill rotWithShape="0">
          <a:gsLst>
            <a:gs pos="0">
              <a:schemeClr val="accent5">
                <a:hueOff val="2679977"/>
                <a:satOff val="-18634"/>
                <a:lumOff val="-2354"/>
                <a:alphaOff val="0"/>
              </a:schemeClr>
            </a:gs>
            <a:gs pos="100000">
              <a:schemeClr val="accent5">
                <a:hueOff val="2679977"/>
                <a:satOff val="-18634"/>
                <a:lumOff val="-2354"/>
                <a:alphaOff val="0"/>
                <a:shade val="76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000" kern="1200" dirty="0" smtClean="0"/>
            <a:t>Económico</a:t>
          </a:r>
          <a:endParaRPr lang="es-MX" sz="3000" kern="1200" dirty="0"/>
        </a:p>
      </dsp:txBody>
      <dsp:txXfrm>
        <a:off x="85810" y="1931568"/>
        <a:ext cx="2058944" cy="158620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08848F-CF54-475B-B0A1-65A50F402DEF}">
      <dsp:nvSpPr>
        <dsp:cNvPr id="0" name=""/>
        <dsp:cNvSpPr/>
      </dsp:nvSpPr>
      <dsp:spPr>
        <a:xfrm rot="5400000">
          <a:off x="3510159" y="-1103768"/>
          <a:ext cx="1406258" cy="3965448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200" kern="1200" dirty="0" smtClean="0"/>
            <a:t>Publicidad y promoción a través de </a:t>
          </a:r>
          <a:r>
            <a:rPr lang="es-MX" sz="1200" b="1" kern="1200" dirty="0" smtClean="0"/>
            <a:t>medios  de comunicación en Internet</a:t>
          </a:r>
          <a:r>
            <a:rPr lang="es-MX" sz="1200" kern="1200" dirty="0" smtClean="0"/>
            <a:t> </a:t>
          </a:r>
          <a:r>
            <a:rPr lang="es-MX" sz="1200" kern="1200" dirty="0" smtClean="0">
              <a:sym typeface="Wingdings" pitchFamily="2" charset="2"/>
            </a:rPr>
            <a:t> Facebook, </a:t>
          </a:r>
          <a:r>
            <a:rPr lang="es-MX" sz="1200" kern="1200" dirty="0" err="1" smtClean="0">
              <a:sym typeface="Wingdings" pitchFamily="2" charset="2"/>
            </a:rPr>
            <a:t>Twitter</a:t>
          </a:r>
          <a:r>
            <a:rPr lang="es-MX" sz="1200" kern="1200" dirty="0" smtClean="0">
              <a:sym typeface="Wingdings" pitchFamily="2" charset="2"/>
            </a:rPr>
            <a:t>, sitios web corporativos</a:t>
          </a:r>
          <a:endParaRPr lang="es-MX" sz="1200" kern="1200" dirty="0"/>
        </a:p>
      </dsp:txBody>
      <dsp:txXfrm rot="-5400000">
        <a:off x="2230564" y="244475"/>
        <a:ext cx="3896800" cy="1268962"/>
      </dsp:txXfrm>
    </dsp:sp>
    <dsp:sp modelId="{E9E369E2-0CA5-4FBB-8D4D-7025D82BF3F9}">
      <dsp:nvSpPr>
        <dsp:cNvPr id="0" name=""/>
        <dsp:cNvSpPr/>
      </dsp:nvSpPr>
      <dsp:spPr>
        <a:xfrm>
          <a:off x="0" y="43"/>
          <a:ext cx="2230564" cy="1757822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6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 smtClean="0"/>
            <a:t>Social</a:t>
          </a:r>
          <a:endParaRPr lang="es-MX" sz="2800" kern="1200" dirty="0"/>
        </a:p>
      </dsp:txBody>
      <dsp:txXfrm>
        <a:off x="85810" y="85853"/>
        <a:ext cx="2058944" cy="1586202"/>
      </dsp:txXfrm>
    </dsp:sp>
    <dsp:sp modelId="{A7DD3567-EC37-4DD2-A174-337D26276425}">
      <dsp:nvSpPr>
        <dsp:cNvPr id="0" name=""/>
        <dsp:cNvSpPr/>
      </dsp:nvSpPr>
      <dsp:spPr>
        <a:xfrm rot="5400000">
          <a:off x="3510159" y="741945"/>
          <a:ext cx="1406258" cy="3965448"/>
        </a:xfrm>
        <a:prstGeom prst="round2SameRect">
          <a:avLst/>
        </a:prstGeom>
        <a:solidFill>
          <a:schemeClr val="accent5">
            <a:tint val="40000"/>
            <a:alpha val="90000"/>
            <a:hueOff val="3759449"/>
            <a:satOff val="-28831"/>
            <a:lumOff val="-2166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3759449"/>
              <a:satOff val="-28831"/>
              <a:lumOff val="-2166"/>
              <a:alphaOff val="0"/>
            </a:schemeClr>
          </a:solidFill>
          <a:prstDash val="solid"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200" kern="1200" dirty="0" smtClean="0"/>
            <a:t>Solamente un </a:t>
          </a:r>
          <a:r>
            <a:rPr lang="es-MX" sz="1200" b="1" kern="1200" dirty="0" smtClean="0"/>
            <a:t>9% de Pymes </a:t>
          </a:r>
          <a:r>
            <a:rPr lang="es-MX" sz="1200" b="1" kern="1200" dirty="0" err="1" smtClean="0"/>
            <a:t>terceriza</a:t>
          </a:r>
          <a:r>
            <a:rPr lang="es-MX" sz="1200" kern="1200" dirty="0" smtClean="0"/>
            <a:t> sus aplicaciones o soporte técnico de TI</a:t>
          </a:r>
          <a:endParaRPr lang="es-MX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200" kern="1200" dirty="0" smtClean="0"/>
            <a:t>Computación en la nube es una </a:t>
          </a:r>
          <a:r>
            <a:rPr lang="es-MX" sz="1200" b="1" kern="1200" dirty="0" smtClean="0"/>
            <a:t>oportunidad tecnológica</a:t>
          </a:r>
          <a:r>
            <a:rPr lang="es-MX" sz="1200" kern="1200" dirty="0" smtClean="0"/>
            <a:t> para que Pymes cuenten con tecnología de punta, y con personal calificado.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200" kern="1200" dirty="0" smtClean="0"/>
            <a:t>Aplicaciones </a:t>
          </a:r>
          <a:r>
            <a:rPr lang="es-MX" sz="1200" b="1" kern="1200" dirty="0" err="1" smtClean="0"/>
            <a:t>SaaS</a:t>
          </a:r>
          <a:r>
            <a:rPr lang="es-MX" sz="1200" kern="1200" dirty="0" smtClean="0"/>
            <a:t> </a:t>
          </a:r>
          <a:r>
            <a:rPr lang="es-MX" sz="1200" kern="1200" dirty="0" smtClean="0">
              <a:sym typeface="Wingdings" pitchFamily="2" charset="2"/>
            </a:rPr>
            <a:t> </a:t>
          </a:r>
          <a:r>
            <a:rPr lang="es-MX" sz="1200" kern="1200" dirty="0" smtClean="0"/>
            <a:t>desarrollo in-</a:t>
          </a:r>
          <a:r>
            <a:rPr lang="es-MX" sz="1200" kern="1200" dirty="0" err="1" smtClean="0"/>
            <a:t>house</a:t>
          </a:r>
          <a:r>
            <a:rPr lang="es-MX" sz="1200" kern="1200" dirty="0" smtClean="0"/>
            <a:t>, o usando con terceros (AWS)</a:t>
          </a:r>
          <a:endParaRPr lang="es-MX" sz="1200" kern="1200" dirty="0"/>
        </a:p>
      </dsp:txBody>
      <dsp:txXfrm rot="-5400000">
        <a:off x="2230564" y="2090188"/>
        <a:ext cx="3896800" cy="1268962"/>
      </dsp:txXfrm>
    </dsp:sp>
    <dsp:sp modelId="{3D9516AA-C297-4880-B676-5D179A8A6A37}">
      <dsp:nvSpPr>
        <dsp:cNvPr id="0" name=""/>
        <dsp:cNvSpPr/>
      </dsp:nvSpPr>
      <dsp:spPr>
        <a:xfrm>
          <a:off x="0" y="1845758"/>
          <a:ext cx="2230564" cy="1757822"/>
        </a:xfrm>
        <a:prstGeom prst="roundRect">
          <a:avLst/>
        </a:prstGeom>
        <a:gradFill rotWithShape="0">
          <a:gsLst>
            <a:gs pos="0">
              <a:schemeClr val="accent5">
                <a:hueOff val="2679977"/>
                <a:satOff val="-18634"/>
                <a:lumOff val="-2354"/>
                <a:alphaOff val="0"/>
              </a:schemeClr>
            </a:gs>
            <a:gs pos="100000">
              <a:schemeClr val="accent5">
                <a:hueOff val="2679977"/>
                <a:satOff val="-18634"/>
                <a:lumOff val="-2354"/>
                <a:alphaOff val="0"/>
                <a:shade val="76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 smtClean="0"/>
            <a:t>Tecnológico</a:t>
          </a:r>
          <a:endParaRPr lang="es-MX" sz="2800" kern="1200" dirty="0"/>
        </a:p>
      </dsp:txBody>
      <dsp:txXfrm>
        <a:off x="85810" y="1931568"/>
        <a:ext cx="2058944" cy="15862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FC4D18-A6F4-4C11-A8D1-CEFA61059938}" type="datetimeFigureOut">
              <a:rPr lang="es-MX" smtClean="0"/>
              <a:t>28/07/2012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D0078A-704C-401B-9958-1ECAEC59821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68718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0078A-704C-401B-9958-1ECAEC598215}" type="slidenum">
              <a:rPr lang="es-MX" smtClean="0"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881778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b="1" dirty="0" smtClean="0"/>
              <a:t>P</a:t>
            </a:r>
            <a:r>
              <a:rPr lang="es-MX" dirty="0" smtClean="0"/>
              <a:t>olítico</a:t>
            </a:r>
          </a:p>
          <a:p>
            <a:pPr lvl="1"/>
            <a:r>
              <a:rPr lang="es-EC" dirty="0" smtClean="0"/>
              <a:t>Proyecto de Ley de Creación, Promoción y Fomento de Micro, Pequeñas y Medianas Empresas (marzo/2010)</a:t>
            </a:r>
          </a:p>
          <a:p>
            <a:pPr lvl="1"/>
            <a:r>
              <a:rPr lang="es-EC" dirty="0" smtClean="0"/>
              <a:t>Ley de Economía Popular y Solidaria (abril/2011)</a:t>
            </a:r>
          </a:p>
          <a:p>
            <a:pPr lvl="1"/>
            <a:r>
              <a:rPr lang="es-EC" dirty="0" smtClean="0"/>
              <a:t>Incentivo estatal para promocionar acceso de Pymes a TI</a:t>
            </a:r>
            <a:endParaRPr lang="es-MX" dirty="0" smtClean="0"/>
          </a:p>
          <a:p>
            <a:endParaRPr lang="es-MX" b="1" dirty="0" smtClean="0"/>
          </a:p>
          <a:p>
            <a:r>
              <a:rPr lang="es-MX" b="1" dirty="0" smtClean="0"/>
              <a:t>E</a:t>
            </a:r>
            <a:r>
              <a:rPr lang="es-MX" dirty="0" smtClean="0"/>
              <a:t>conómico</a:t>
            </a:r>
          </a:p>
          <a:p>
            <a:pPr lvl="1"/>
            <a:r>
              <a:rPr lang="es-MX" dirty="0" smtClean="0"/>
              <a:t>De acuerdo a Fundes, el 88% de generación de empleo del país se debe a Pymes </a:t>
            </a:r>
            <a:r>
              <a:rPr lang="es-MX" dirty="0" smtClean="0">
                <a:sym typeface="Wingdings" pitchFamily="2" charset="2"/>
              </a:rPr>
              <a:t> oportunidad de negocio</a:t>
            </a:r>
            <a:endParaRPr lang="es-MX" dirty="0" smtClean="0"/>
          </a:p>
          <a:p>
            <a:pPr lvl="1"/>
            <a:r>
              <a:rPr lang="es-MX" dirty="0" smtClean="0"/>
              <a:t>Inversión en tecnología en Pymes es aún baja </a:t>
            </a:r>
            <a:r>
              <a:rPr lang="es-MX" dirty="0" smtClean="0">
                <a:sym typeface="Wingdings" pitchFamily="2" charset="2"/>
              </a:rPr>
              <a:t> gasto vs. Inversión</a:t>
            </a:r>
          </a:p>
          <a:p>
            <a:pPr lvl="1"/>
            <a:r>
              <a:rPr lang="es-MX" dirty="0" smtClean="0">
                <a:sym typeface="Wingdings" pitchFamily="2" charset="2"/>
              </a:rPr>
              <a:t>Ahorro no se da únicamente en infraestructura, sino también en licenciamiento, mantenimiento de aplicaciones y soporte técnico</a:t>
            </a:r>
          </a:p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0078A-704C-401B-9958-1ECAEC598215}" type="slidenum">
              <a:rPr lang="es-MX" smtClean="0"/>
              <a:t>32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567283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b="1" dirty="0" smtClean="0"/>
              <a:t>S</a:t>
            </a:r>
            <a:r>
              <a:rPr lang="es-MX" dirty="0" smtClean="0"/>
              <a:t>ocial</a:t>
            </a:r>
          </a:p>
          <a:p>
            <a:pPr lvl="1"/>
            <a:r>
              <a:rPr lang="es-MX" dirty="0" smtClean="0"/>
              <a:t>Publicidad y promoción a través de Internet </a:t>
            </a:r>
            <a:r>
              <a:rPr lang="es-MX" dirty="0" smtClean="0">
                <a:sym typeface="Wingdings" pitchFamily="2" charset="2"/>
              </a:rPr>
              <a:t> Facebook, </a:t>
            </a:r>
            <a:r>
              <a:rPr lang="es-MX" dirty="0" err="1" smtClean="0">
                <a:sym typeface="Wingdings" pitchFamily="2" charset="2"/>
              </a:rPr>
              <a:t>Twitter</a:t>
            </a:r>
            <a:r>
              <a:rPr lang="es-MX" dirty="0" smtClean="0">
                <a:sym typeface="Wingdings" pitchFamily="2" charset="2"/>
              </a:rPr>
              <a:t>, sitios web corporativos</a:t>
            </a:r>
          </a:p>
          <a:p>
            <a:r>
              <a:rPr lang="es-MX" b="1" dirty="0" smtClean="0"/>
              <a:t>T</a:t>
            </a:r>
            <a:r>
              <a:rPr lang="es-MX" dirty="0" smtClean="0"/>
              <a:t>ecnológico</a:t>
            </a:r>
          </a:p>
          <a:p>
            <a:pPr lvl="1"/>
            <a:r>
              <a:rPr lang="es-MX" dirty="0" smtClean="0"/>
              <a:t>Solamente un 9% de Pymes </a:t>
            </a:r>
            <a:r>
              <a:rPr lang="es-MX" dirty="0" err="1" smtClean="0"/>
              <a:t>terceriza</a:t>
            </a:r>
            <a:r>
              <a:rPr lang="es-MX" dirty="0" smtClean="0"/>
              <a:t> sus aplicaciones o soporte técnico de TI</a:t>
            </a:r>
          </a:p>
          <a:p>
            <a:pPr lvl="1"/>
            <a:r>
              <a:rPr lang="es-MX" dirty="0" smtClean="0"/>
              <a:t>Computación en la nube es una oportunidad tecnológica para que Pymes cuenten con tecnología de punta, y con personal calificado.</a:t>
            </a:r>
          </a:p>
          <a:p>
            <a:pPr lvl="1"/>
            <a:r>
              <a:rPr lang="es-MX" dirty="0" smtClean="0"/>
              <a:t>Hay aplicaciones </a:t>
            </a:r>
            <a:r>
              <a:rPr lang="es-MX" dirty="0" err="1" smtClean="0"/>
              <a:t>SaaS</a:t>
            </a:r>
            <a:r>
              <a:rPr lang="es-MX" dirty="0" smtClean="0"/>
              <a:t> que se están desarrollando in-</a:t>
            </a:r>
            <a:r>
              <a:rPr lang="es-MX" dirty="0" err="1" smtClean="0"/>
              <a:t>house</a:t>
            </a:r>
            <a:r>
              <a:rPr lang="es-MX" dirty="0" smtClean="0"/>
              <a:t>, o usando con terceros (AWS)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0078A-704C-401B-9958-1ECAEC598215}" type="slidenum">
              <a:rPr lang="es-MX" smtClean="0"/>
              <a:t>33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759384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s-MX" dirty="0" smtClean="0"/>
              <a:t>Importancia en Pymes sobre mantener información respaldada y restaurada.</a:t>
            </a:r>
          </a:p>
          <a:p>
            <a:pPr marL="457200" indent="-457200">
              <a:buFont typeface="+mj-lt"/>
              <a:buAutoNum type="arabicPeriod"/>
            </a:pPr>
            <a:r>
              <a:rPr lang="es-MX" dirty="0" smtClean="0"/>
              <a:t>Pocas Pymes mantienen respaldos en la nube.</a:t>
            </a:r>
          </a:p>
          <a:p>
            <a:pPr marL="457200" indent="-457200">
              <a:buFont typeface="+mj-lt"/>
              <a:buAutoNum type="arabicPeriod"/>
            </a:pPr>
            <a:r>
              <a:rPr lang="es-MX" dirty="0" smtClean="0"/>
              <a:t>Aún se percibe la seguridad informática como gasto.</a:t>
            </a:r>
          </a:p>
          <a:p>
            <a:pPr marL="457200" indent="-457200">
              <a:buFont typeface="+mj-lt"/>
              <a:buAutoNum type="arabicPeriod"/>
            </a:pPr>
            <a:r>
              <a:rPr lang="es-MX" dirty="0" smtClean="0"/>
              <a:t>No existe un estándar en cuanto al presupuesto para seguridad de TI (1% – 40%)</a:t>
            </a:r>
          </a:p>
          <a:p>
            <a:pPr marL="457200" indent="-457200">
              <a:buFont typeface="+mj-lt"/>
              <a:buAutoNum type="arabicPeriod"/>
            </a:pPr>
            <a:r>
              <a:rPr lang="es-MX" dirty="0" smtClean="0"/>
              <a:t>Costo de recuperación ante desastre: desde pérdidas cuantiosas a escaso análisis.</a:t>
            </a:r>
          </a:p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0078A-704C-401B-9958-1ECAEC598215}" type="slidenum">
              <a:rPr lang="es-MX" smtClean="0"/>
              <a:t>44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355338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 startAt="6"/>
            </a:pPr>
            <a:r>
              <a:rPr lang="es-MX" dirty="0" smtClean="0"/>
              <a:t>RTO varía desde 6 horas o menos, pasando por 24-48h y quienes no lo cuantifican.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es-MX" dirty="0" smtClean="0"/>
              <a:t>Consecuencias de falta de un DRP involucra: pérdida de clientes, financieras y estabilidad del negocio.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es-MX" dirty="0" smtClean="0"/>
              <a:t>Hay Pymes que ya están incursionando en proyectos hacia “la nube”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es-MX" dirty="0" smtClean="0"/>
              <a:t>Conocimiento escaso de proveedores de computación en la nube locales.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es-MX" dirty="0" smtClean="0"/>
              <a:t>Proveedores recomendados son internacionales: Amazon, E-</a:t>
            </a:r>
            <a:r>
              <a:rPr lang="es-MX" dirty="0" err="1" smtClean="0"/>
              <a:t>Vault</a:t>
            </a:r>
            <a:r>
              <a:rPr lang="es-MX" dirty="0" smtClean="0"/>
              <a:t>, </a:t>
            </a:r>
            <a:r>
              <a:rPr lang="es-MX" dirty="0" err="1" smtClean="0"/>
              <a:t>RightScale</a:t>
            </a:r>
            <a:r>
              <a:rPr lang="es-MX" dirty="0" smtClean="0"/>
              <a:t>, etc.</a:t>
            </a:r>
          </a:p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0078A-704C-401B-9958-1ECAEC598215}" type="slidenum">
              <a:rPr lang="es-MX" smtClean="0"/>
              <a:t>45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932188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En resumen, se determinó que las principales causas para que las Pymes no estén preparadas para un DR son:</a:t>
            </a:r>
          </a:p>
          <a:p>
            <a:pPr lvl="1"/>
            <a:r>
              <a:rPr lang="es-MX" dirty="0" smtClean="0"/>
              <a:t>Baja inversión tecnológica</a:t>
            </a:r>
          </a:p>
          <a:p>
            <a:pPr lvl="1"/>
            <a:r>
              <a:rPr lang="es-MX" dirty="0" smtClean="0"/>
              <a:t>Baja prioridad por parte de directivos</a:t>
            </a:r>
          </a:p>
          <a:p>
            <a:pPr lvl="1"/>
            <a:r>
              <a:rPr lang="es-MX" dirty="0" smtClean="0"/>
              <a:t>Desconocimiento de mecanismos de DR</a:t>
            </a:r>
          </a:p>
          <a:p>
            <a:pPr lvl="1"/>
            <a:r>
              <a:rPr lang="es-MX" dirty="0" smtClean="0"/>
              <a:t>Desconfianza en proveedores externos</a:t>
            </a:r>
          </a:p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0078A-704C-401B-9958-1ECAEC598215}" type="slidenum">
              <a:rPr lang="es-MX" smtClean="0"/>
              <a:t>46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40061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s-EC" dirty="0" smtClean="0"/>
              <a:t>Hablar de tener un seguro de autos (antes de mostrar el problema)</a:t>
            </a:r>
          </a:p>
          <a:p>
            <a:pPr marL="171450" indent="-171450">
              <a:buFontTx/>
              <a:buChar char="-"/>
            </a:pPr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0078A-704C-401B-9958-1ECAEC598215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70344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- Hablar sobre situación de inundaciones en el país</a:t>
            </a:r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0078A-704C-401B-9958-1ECAEC598215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088494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s-EC" b="1" u="sng" dirty="0" smtClean="0"/>
              <a:t>Fundamentar</a:t>
            </a:r>
            <a:r>
              <a:rPr lang="es-EC" dirty="0" smtClean="0"/>
              <a:t> teóricamente el uso de la computación en la nube como mecanismo de recuperación ante desastres tecnológicos en </a:t>
            </a:r>
            <a:r>
              <a:rPr lang="es-EC" dirty="0" err="1" smtClean="0"/>
              <a:t>PYMEs</a:t>
            </a:r>
            <a:r>
              <a:rPr lang="es-EC" dirty="0" smtClean="0"/>
              <a:t>.</a:t>
            </a:r>
          </a:p>
          <a:p>
            <a:pPr lvl="0"/>
            <a:r>
              <a:rPr lang="es-EC" dirty="0" smtClean="0"/>
              <a:t>Efectuar el </a:t>
            </a:r>
            <a:r>
              <a:rPr lang="es-EC" b="1" u="sng" dirty="0" smtClean="0"/>
              <a:t>diagnóstico</a:t>
            </a:r>
            <a:r>
              <a:rPr lang="es-EC" dirty="0" smtClean="0"/>
              <a:t> sobre la </a:t>
            </a:r>
            <a:r>
              <a:rPr lang="es-EC" b="1" u="sng" dirty="0" smtClean="0"/>
              <a:t>situación actual</a:t>
            </a:r>
            <a:r>
              <a:rPr lang="es-EC" dirty="0" smtClean="0"/>
              <a:t> de las </a:t>
            </a:r>
            <a:r>
              <a:rPr lang="es-EC" dirty="0" err="1" smtClean="0"/>
              <a:t>PYMEs</a:t>
            </a:r>
            <a:r>
              <a:rPr lang="es-EC" dirty="0" smtClean="0"/>
              <a:t> frente a la implementación de un </a:t>
            </a:r>
            <a:r>
              <a:rPr lang="es-EC" b="1" u="sng" dirty="0" smtClean="0"/>
              <a:t>plan de recuperación ante desastres</a:t>
            </a:r>
            <a:r>
              <a:rPr lang="es-EC" dirty="0" smtClean="0"/>
              <a:t>.</a:t>
            </a:r>
          </a:p>
          <a:p>
            <a:pPr lvl="0"/>
            <a:r>
              <a:rPr lang="es-EC" dirty="0" smtClean="0"/>
              <a:t>Elaborar una </a:t>
            </a:r>
            <a:r>
              <a:rPr lang="es-EC" b="1" u="sng" dirty="0" smtClean="0"/>
              <a:t>guía de implementación</a:t>
            </a:r>
            <a:r>
              <a:rPr lang="es-EC" dirty="0" smtClean="0"/>
              <a:t> de recuperación ante desastres a través del uso de la computación en la nube enfocada a las PYMES.</a:t>
            </a:r>
          </a:p>
          <a:p>
            <a:pPr lvl="0"/>
            <a:r>
              <a:rPr lang="es-EC" b="1" u="sng" dirty="0" smtClean="0"/>
              <a:t>Validar</a:t>
            </a:r>
            <a:r>
              <a:rPr lang="es-EC" dirty="0" smtClean="0"/>
              <a:t> la guía implementada que resulte del estudio mediante el método de </a:t>
            </a:r>
            <a:r>
              <a:rPr lang="es-EC" b="1" u="sng" dirty="0" smtClean="0"/>
              <a:t>criterio de expertos</a:t>
            </a:r>
            <a:r>
              <a:rPr lang="es-EC" dirty="0" smtClean="0"/>
              <a:t>.</a:t>
            </a:r>
          </a:p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0078A-704C-401B-9958-1ECAEC598215}" type="slidenum">
              <a:rPr lang="es-MX" smtClean="0"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635757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s-EC" sz="9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V.I. </a:t>
            </a:r>
            <a:r>
              <a:rPr lang="es-EC" sz="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Indicadores:</a:t>
            </a:r>
          </a:p>
          <a:p>
            <a:pPr marL="228600" lvl="0" indent="-228600">
              <a:buAutoNum type="arabicParenR"/>
            </a:pPr>
            <a:r>
              <a:rPr lang="es-EC" sz="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Porcentaje de presupuesto que las </a:t>
            </a:r>
            <a:r>
              <a:rPr lang="es-EC" sz="9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PYMEs</a:t>
            </a:r>
            <a:r>
              <a:rPr lang="es-EC" sz="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invierten en tecnología;</a:t>
            </a:r>
          </a:p>
          <a:p>
            <a:pPr marL="228600" lvl="0" indent="-228600">
              <a:buAutoNum type="arabicParenR"/>
            </a:pPr>
            <a:r>
              <a:rPr lang="es-EC" sz="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Cantidad de </a:t>
            </a:r>
            <a:r>
              <a:rPr lang="es-EC" sz="9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PYMEs</a:t>
            </a:r>
            <a:r>
              <a:rPr lang="es-EC" sz="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implementan un DRP;</a:t>
            </a:r>
          </a:p>
          <a:p>
            <a:pPr marL="228600" lvl="0" indent="-228600">
              <a:buAutoNum type="arabicParenR"/>
            </a:pPr>
            <a:r>
              <a:rPr lang="es-EC" sz="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Cantidad de </a:t>
            </a:r>
            <a:r>
              <a:rPr lang="es-EC" sz="9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PYMEs</a:t>
            </a:r>
            <a:r>
              <a:rPr lang="es-EC" sz="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usan servicios en la nube;</a:t>
            </a:r>
          </a:p>
          <a:p>
            <a:pPr marL="228600" lvl="0" indent="-228600">
              <a:buAutoNum type="arabicParenR"/>
            </a:pPr>
            <a:r>
              <a:rPr lang="es-EC" sz="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RTO (Objetivo de Tiempo de recuperación);</a:t>
            </a:r>
          </a:p>
          <a:p>
            <a:pPr marL="228600" lvl="0" indent="-228600">
              <a:buAutoNum type="arabicParenR"/>
            </a:pPr>
            <a:r>
              <a:rPr lang="es-EC" sz="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RPO (Objetivo de Punto de Recuperación).</a:t>
            </a:r>
          </a:p>
          <a:p>
            <a:pPr lvl="0"/>
            <a:r>
              <a:rPr lang="es-EC" sz="9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V.D.</a:t>
            </a:r>
            <a:r>
              <a:rPr lang="es-EC" sz="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Indicadores:</a:t>
            </a:r>
          </a:p>
          <a:p>
            <a:pPr marL="228600" lvl="0" indent="-228600">
              <a:buAutoNum type="arabicParenR"/>
            </a:pPr>
            <a:r>
              <a:rPr lang="es-EC" sz="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Cantidad de negocios completados gracias al uso de tecnología;</a:t>
            </a:r>
          </a:p>
          <a:p>
            <a:pPr marL="228600" lvl="0" indent="-228600">
              <a:buAutoNum type="arabicParenR"/>
            </a:pPr>
            <a:r>
              <a:rPr lang="es-EC" sz="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Porcentaje de quejas por parte de usuarios;</a:t>
            </a:r>
          </a:p>
          <a:p>
            <a:pPr marL="228600" lvl="0" indent="-228600">
              <a:buAutoNum type="arabicParenR"/>
            </a:pPr>
            <a:r>
              <a:rPr lang="es-EC" sz="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Porcentaje de clientes satisfechos;</a:t>
            </a:r>
          </a:p>
          <a:p>
            <a:pPr marL="228600" lvl="0" indent="-228600">
              <a:buAutoNum type="arabicParenR"/>
            </a:pPr>
            <a:r>
              <a:rPr lang="es-EC" sz="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Imagen de la empresa; </a:t>
            </a:r>
          </a:p>
          <a:p>
            <a:pPr marL="228600" lvl="0" indent="-228600">
              <a:buAutoNum type="arabicParenR"/>
            </a:pPr>
            <a:r>
              <a:rPr lang="es-EC" sz="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Porcentaje de retención de empleados.</a:t>
            </a:r>
          </a:p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0078A-704C-401B-9958-1ECAEC598215}" type="slidenum">
              <a:rPr lang="es-MX" smtClean="0"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52246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b="1" dirty="0" smtClean="0"/>
              <a:t>Potencialidades</a:t>
            </a:r>
          </a:p>
          <a:p>
            <a:pPr lvl="1"/>
            <a:r>
              <a:rPr lang="es-MX" dirty="0" smtClean="0"/>
              <a:t>Requiere menores costos de inversión</a:t>
            </a:r>
          </a:p>
          <a:p>
            <a:pPr lvl="1"/>
            <a:r>
              <a:rPr lang="es-MX" dirty="0" smtClean="0"/>
              <a:t>Dinamiza economía de regiones y provincias</a:t>
            </a:r>
          </a:p>
          <a:p>
            <a:pPr lvl="1"/>
            <a:r>
              <a:rPr lang="es-MX" dirty="0" smtClean="0"/>
              <a:t>Factores claves para generar riqueza y </a:t>
            </a:r>
            <a:r>
              <a:rPr lang="es-MX" dirty="0" smtClean="0"/>
              <a:t>empleo</a:t>
            </a:r>
          </a:p>
          <a:p>
            <a:pPr lvl="1"/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Sector que mayormente utiliza insumos y materias primas nacionales</a:t>
            </a:r>
          </a:p>
          <a:p>
            <a:pPr lvl="1"/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Mantiene alta capacidad para proveer bienes y servicios a la gran industria (subcontratación)</a:t>
            </a:r>
            <a:endParaRPr lang="es-MX" dirty="0" smtClean="0"/>
          </a:p>
          <a:p>
            <a:r>
              <a:rPr lang="es-MX" b="1" dirty="0" smtClean="0"/>
              <a:t>Desafíos</a:t>
            </a:r>
          </a:p>
          <a:p>
            <a:pPr lvl="1"/>
            <a:r>
              <a:rPr lang="es-MX" dirty="0" smtClean="0"/>
              <a:t>Escaso nivel tecnológico</a:t>
            </a:r>
          </a:p>
          <a:p>
            <a:pPr lvl="1"/>
            <a:r>
              <a:rPr lang="es-MX" dirty="0" smtClean="0"/>
              <a:t>Producción orientada a mercado interno y poco al mercado internacional</a:t>
            </a:r>
          </a:p>
          <a:p>
            <a:pPr lvl="1"/>
            <a:r>
              <a:rPr lang="es-MX" dirty="0" smtClean="0"/>
              <a:t>Ausencia de políticas, marco legal y estrategias para el sector</a:t>
            </a:r>
          </a:p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0078A-704C-401B-9958-1ECAEC598215}" type="slidenum">
              <a:rPr lang="es-MX" smtClean="0"/>
              <a:t>17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418369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</a:t>
            </a:r>
            <a:r>
              <a:rPr lang="es-E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Continuidad del Negocio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(BC) es el proceso para asegurar que las operaciones continuarán en el evento de que se produzca un desastre natural, o provocado por el hombre.</a:t>
            </a:r>
            <a:endParaRPr lang="es-MX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</a:t>
            </a:r>
            <a:r>
              <a:rPr lang="es-E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Recuperación ante Desastres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(DR) se asegura de que la información perdida o destruida pueda ser restaurada dentro de un período de tiempo predefinido.</a:t>
            </a:r>
            <a:endParaRPr lang="es-MX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0078A-704C-401B-9958-1ECAEC598215}" type="slidenum">
              <a:rPr lang="es-MX" smtClean="0"/>
              <a:t>18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403133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s-EC" dirty="0" smtClean="0"/>
              <a:t>Conocimiento de las </a:t>
            </a:r>
            <a:r>
              <a:rPr lang="es-EC" dirty="0" err="1" smtClean="0"/>
              <a:t>act</a:t>
            </a:r>
            <a:r>
              <a:rPr lang="es-EC" dirty="0" smtClean="0"/>
              <a:t>. De la organización -&gt; identificación</a:t>
            </a:r>
            <a:r>
              <a:rPr lang="es-EC" baseline="0" dirty="0" smtClean="0"/>
              <a:t> de personal, procesos y unidades críticas, a cargo de alta dirección.</a:t>
            </a:r>
          </a:p>
          <a:p>
            <a:pPr marL="228600" indent="-228600">
              <a:buAutoNum type="arabicPeriod"/>
            </a:pPr>
            <a:r>
              <a:rPr lang="es-EC" baseline="0" dirty="0" smtClean="0"/>
              <a:t>Evaluación de riesgos e impactos -&gt; BIA. Matriz de amenazas vs. Riesgos e impactos. Priorización de criticidades.</a:t>
            </a:r>
          </a:p>
          <a:p>
            <a:pPr marL="228600" indent="-228600">
              <a:buAutoNum type="arabicPeriod"/>
            </a:pPr>
            <a:r>
              <a:rPr lang="es-EC" baseline="0" dirty="0" smtClean="0"/>
              <a:t>Creación DRP -&gt; Antes (pasos anteriores), durante (qué, quién, y cómo) y después (evaluación y mantenimiento). Considerar costo de tiempo de inactividad del negocio</a:t>
            </a:r>
          </a:p>
          <a:p>
            <a:pPr marL="228600" indent="-228600">
              <a:buAutoNum type="arabicPeriod"/>
            </a:pPr>
            <a:r>
              <a:rPr lang="es-EC" baseline="0" dirty="0" smtClean="0"/>
              <a:t>Difusión del DRP -&gt; Política empresarial</a:t>
            </a:r>
          </a:p>
          <a:p>
            <a:pPr marL="228600" indent="-228600">
              <a:buAutoNum type="arabicPeriod"/>
            </a:pPr>
            <a:r>
              <a:rPr lang="es-EC" dirty="0" smtClean="0"/>
              <a:t>Mantenimiento del DRP -&gt; </a:t>
            </a:r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0078A-704C-401B-9958-1ECAEC598215}" type="slidenum">
              <a:rPr lang="es-MX" smtClean="0"/>
              <a:t>19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590122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Tradicionales</a:t>
            </a:r>
          </a:p>
          <a:p>
            <a:pPr lvl="1"/>
            <a:r>
              <a:rPr lang="es-MX" dirty="0" smtClean="0"/>
              <a:t>Medios </a:t>
            </a:r>
            <a:r>
              <a:rPr lang="es-MX" dirty="0" smtClean="0">
                <a:sym typeface="Wingdings" pitchFamily="2" charset="2"/>
              </a:rPr>
              <a:t> </a:t>
            </a:r>
            <a:r>
              <a:rPr lang="es-MX" dirty="0" smtClean="0"/>
              <a:t>Disco externo, cintas, servidores</a:t>
            </a:r>
          </a:p>
          <a:p>
            <a:pPr lvl="1"/>
            <a:r>
              <a:rPr lang="es-MX" dirty="0" smtClean="0"/>
              <a:t>Costoso y poco fiable</a:t>
            </a:r>
          </a:p>
          <a:p>
            <a:pPr lvl="1"/>
            <a:r>
              <a:rPr lang="es-MX" dirty="0" smtClean="0"/>
              <a:t>Manejo complejo de aplicaciones</a:t>
            </a:r>
          </a:p>
          <a:p>
            <a:pPr lvl="1"/>
            <a:r>
              <a:rPr lang="es-MX" dirty="0" smtClean="0"/>
              <a:t>Personal capacitado</a:t>
            </a:r>
          </a:p>
          <a:p>
            <a:r>
              <a:rPr lang="es-MX" dirty="0" smtClean="0"/>
              <a:t>En la nube</a:t>
            </a:r>
          </a:p>
          <a:p>
            <a:pPr lvl="1"/>
            <a:r>
              <a:rPr lang="es-MX" dirty="0" smtClean="0"/>
              <a:t>Mejor RTO, RPO</a:t>
            </a:r>
          </a:p>
          <a:p>
            <a:pPr lvl="1"/>
            <a:r>
              <a:rPr lang="es-MX" dirty="0" smtClean="0"/>
              <a:t>Facilidad de uso</a:t>
            </a:r>
          </a:p>
          <a:p>
            <a:pPr lvl="1"/>
            <a:r>
              <a:rPr lang="es-MX" dirty="0" smtClean="0"/>
              <a:t>Uso eficiente de recursos</a:t>
            </a:r>
          </a:p>
          <a:p>
            <a:pPr lvl="1"/>
            <a:r>
              <a:rPr lang="es-MX" dirty="0" smtClean="0"/>
              <a:t>Pago </a:t>
            </a:r>
            <a:r>
              <a:rPr lang="es-MX" dirty="0" err="1" smtClean="0"/>
              <a:t>On-demand</a:t>
            </a:r>
            <a:endParaRPr lang="es-MX" dirty="0" smtClean="0"/>
          </a:p>
          <a:p>
            <a:pPr lvl="1"/>
            <a:r>
              <a:rPr lang="es-MX" dirty="0" smtClean="0"/>
              <a:t>En resumen: Seguridad, flexibilidad, facilidad de uso y asequibilidad</a:t>
            </a:r>
          </a:p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0078A-704C-401B-9958-1ECAEC598215}" type="slidenum">
              <a:rPr lang="es-MX" smtClean="0"/>
              <a:t>28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15560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0DC85531-0370-4A92-9F05-864CEAE82A73}" type="datetime1">
              <a:rPr lang="es-MX" smtClean="0"/>
              <a:t>28/07/2012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r>
              <a:rPr lang="es-MX" smtClean="0"/>
              <a:t>Elaborado por: Ing. Danilo Mannella L.</a:t>
            </a:r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79705148-A55C-4ABB-A2A8-0C9D4BA0C9E5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26EE5-25DB-4D0D-9461-738D62A3CEF2}" type="datetime1">
              <a:rPr lang="es-MX" smtClean="0"/>
              <a:t>28/07/2012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Elaborado por: Ing. Danilo Mannella L.</a:t>
            </a:r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05148-A55C-4ABB-A2A8-0C9D4BA0C9E5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3F428-3F66-4449-8F47-10822224BE74}" type="datetime1">
              <a:rPr lang="es-MX" smtClean="0"/>
              <a:t>28/07/2012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Elaborado por: Ing. Danilo Mannella L.</a:t>
            </a:r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05148-A55C-4ABB-A2A8-0C9D4BA0C9E5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638C0-FF3D-4BF5-89C4-EFF0DAB3D0E3}" type="datetime1">
              <a:rPr lang="es-MX" smtClean="0"/>
              <a:t>28/07/2012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Elaborado por: Ing. Danilo Mannella L.</a:t>
            </a:r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05148-A55C-4ABB-A2A8-0C9D4BA0C9E5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CE240-8AFB-4DD6-9125-5EF75C569597}" type="datetime1">
              <a:rPr lang="es-MX" smtClean="0"/>
              <a:t>28/07/2012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Elaborado por: Ing. Danilo Mannella L.</a:t>
            </a:r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05148-A55C-4ABB-A2A8-0C9D4BA0C9E5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7AAD-A17C-4877-86C5-9451238045F8}" type="datetime1">
              <a:rPr lang="es-MX" smtClean="0"/>
              <a:t>28/07/2012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Elaborado por: Ing. Danilo Mannella L.</a:t>
            </a:r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05148-A55C-4ABB-A2A8-0C9D4BA0C9E5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18A8A-9639-40DA-ABF4-25A83A61F204}" type="datetime1">
              <a:rPr lang="es-MX" smtClean="0"/>
              <a:t>28/07/2012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Elaborado por: Ing. Danilo Mannella L.</a:t>
            </a:r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05148-A55C-4ABB-A2A8-0C9D4BA0C9E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FB729-EA1F-4ECA-889E-04E6B338B26A}" type="datetime1">
              <a:rPr lang="es-MX" smtClean="0"/>
              <a:t>28/07/2012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Elaborado por: Ing. Danilo Mannella L.</a:t>
            </a:r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05148-A55C-4ABB-A2A8-0C9D4BA0C9E5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6B1C8-B52C-49F8-8D47-B558066F2F5D}" type="datetime1">
              <a:rPr lang="es-MX" smtClean="0"/>
              <a:t>28/07/2012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Elaborado por: Ing. Danilo Mannella L.</a:t>
            </a:r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05148-A55C-4ABB-A2A8-0C9D4BA0C9E5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F0477FF3-B707-49E9-B514-31D301E12A84}" type="datetime1">
              <a:rPr lang="es-MX" smtClean="0"/>
              <a:t>28/07/2012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r>
              <a:rPr lang="es-MX" smtClean="0"/>
              <a:t>Elaborado por: Ing. Danilo Mannella L.</a:t>
            </a:r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79705148-A55C-4ABB-A2A8-0C9D4BA0C9E5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97A55902-CB52-4123-8307-2051468AF5CB}" type="datetime1">
              <a:rPr lang="es-MX" smtClean="0"/>
              <a:t>28/07/2012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r>
              <a:rPr lang="es-MX" smtClean="0"/>
              <a:t>Elaborado por: Ing. Danilo Mannella L.</a:t>
            </a:r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79705148-A55C-4ABB-A2A8-0C9D4BA0C9E5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7BF7E6E3-70D0-46F4-8A22-602B92524FF8}" type="datetime1">
              <a:rPr lang="es-MX" smtClean="0"/>
              <a:t>28/07/2012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r>
              <a:rPr lang="es-MX" smtClean="0"/>
              <a:t>Elaborado por: Ing. Danilo Mannella L.</a:t>
            </a:r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79705148-A55C-4ABB-A2A8-0C9D4BA0C9E5}" type="slidenum">
              <a:rPr lang="es-MX" smtClean="0"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mailto:danilo.mannella@gmail.com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793805" y="1700808"/>
            <a:ext cx="5723468" cy="1828090"/>
          </a:xfrm>
        </p:spPr>
        <p:txBody>
          <a:bodyPr>
            <a:noAutofit/>
          </a:bodyPr>
          <a:lstStyle/>
          <a:p>
            <a:r>
              <a:rPr lang="es-MX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Avance de Tesis de Grado</a:t>
            </a:r>
            <a:r>
              <a:rPr lang="es-MX" sz="4000" dirty="0" smtClean="0"/>
              <a:t/>
            </a:r>
            <a:br>
              <a:rPr lang="es-MX" sz="4000" dirty="0" smtClean="0"/>
            </a:br>
            <a:r>
              <a:rPr lang="es-MX" sz="3200" dirty="0" smtClean="0"/>
              <a:t>Maestría en Gerencia de Sistemas</a:t>
            </a:r>
            <a:endParaRPr lang="es-MX" sz="32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691680" y="3545496"/>
            <a:ext cx="5712179" cy="1524000"/>
          </a:xfrm>
        </p:spPr>
        <p:txBody>
          <a:bodyPr>
            <a:normAutofit/>
          </a:bodyPr>
          <a:lstStyle/>
          <a:p>
            <a:r>
              <a:rPr lang="es-EC" sz="2000" dirty="0" smtClean="0"/>
              <a:t>Diseño </a:t>
            </a:r>
            <a:r>
              <a:rPr lang="es-EC" sz="2000" dirty="0"/>
              <a:t>de una guía para la implementación del uso de computación en la nube como mecanismo de recuperación ante desastres tecnológicos en </a:t>
            </a:r>
            <a:r>
              <a:rPr lang="es-EC" sz="2000" dirty="0" err="1"/>
              <a:t>PYMEs</a:t>
            </a:r>
            <a:r>
              <a:rPr lang="es-EC" sz="2000" dirty="0"/>
              <a:t> en el </a:t>
            </a:r>
            <a:r>
              <a:rPr lang="es-EC" sz="2000" dirty="0" smtClean="0"/>
              <a:t>DMQ.</a:t>
            </a:r>
            <a:endParaRPr lang="es-MX" sz="2000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295636" y="5354457"/>
            <a:ext cx="2808312" cy="365125"/>
          </a:xfrm>
        </p:spPr>
        <p:txBody>
          <a:bodyPr/>
          <a:lstStyle/>
          <a:p>
            <a:pPr algn="ctr"/>
            <a:r>
              <a:rPr lang="es-MX" dirty="0" smtClean="0">
                <a:latin typeface="Maiandra GD" pitchFamily="34" charset="0"/>
              </a:rPr>
              <a:t>Autor: </a:t>
            </a:r>
            <a:r>
              <a:rPr lang="es-MX" b="1" dirty="0" smtClean="0">
                <a:latin typeface="Maiandra GD" pitchFamily="34" charset="0"/>
              </a:rPr>
              <a:t>Ing. Danilo </a:t>
            </a:r>
            <a:r>
              <a:rPr lang="es-MX" b="1" dirty="0" err="1" smtClean="0">
                <a:latin typeface="Maiandra GD" pitchFamily="34" charset="0"/>
              </a:rPr>
              <a:t>Mannella</a:t>
            </a:r>
            <a:r>
              <a:rPr lang="es-MX" b="1" dirty="0" smtClean="0">
                <a:latin typeface="Maiandra GD" pitchFamily="34" charset="0"/>
              </a:rPr>
              <a:t> L.</a:t>
            </a:r>
            <a:endParaRPr lang="es-MX" b="1" dirty="0">
              <a:latin typeface="Maiandra GD" pitchFamily="34" charset="0"/>
            </a:endParaRPr>
          </a:p>
        </p:txBody>
      </p:sp>
      <p:pic>
        <p:nvPicPr>
          <p:cNvPr id="5" name="4 Image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02897" y="260648"/>
            <a:ext cx="4473170" cy="1259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3 Marcador de pie de página"/>
          <p:cNvSpPr txBox="1">
            <a:spLocks/>
          </p:cNvSpPr>
          <p:nvPr/>
        </p:nvSpPr>
        <p:spPr>
          <a:xfrm>
            <a:off x="4681047" y="5370868"/>
            <a:ext cx="33843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MX"/>
            </a:defPPr>
            <a:lvl1pPr marL="0" algn="l" defTabSz="914400" rtl="0" eaLnBrk="1" latinLnBrk="0" hangingPunct="1">
              <a:defRPr sz="14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dirty="0" smtClean="0">
                <a:latin typeface="Maiandra GD" pitchFamily="34" charset="0"/>
              </a:rPr>
              <a:t>Tutor: </a:t>
            </a:r>
            <a:r>
              <a:rPr lang="es-MX" b="1" dirty="0" smtClean="0">
                <a:latin typeface="Maiandra GD" pitchFamily="34" charset="0"/>
              </a:rPr>
              <a:t>Ing. Francis Salazar, MBA</a:t>
            </a:r>
            <a:endParaRPr lang="es-MX" b="1" dirty="0">
              <a:latin typeface="Maiandra GD" pitchFamily="34" charset="0"/>
            </a:endParaRPr>
          </a:p>
        </p:txBody>
      </p:sp>
      <p:sp>
        <p:nvSpPr>
          <p:cNvPr id="7" name="3 Marcador de pie de página"/>
          <p:cNvSpPr txBox="1">
            <a:spLocks/>
          </p:cNvSpPr>
          <p:nvPr/>
        </p:nvSpPr>
        <p:spPr>
          <a:xfrm>
            <a:off x="2138117" y="6021288"/>
            <a:ext cx="50348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MX"/>
            </a:defPPr>
            <a:lvl1pPr marL="0" algn="l" defTabSz="914400" rtl="0" eaLnBrk="1" latinLnBrk="0" hangingPunct="1">
              <a:defRPr sz="14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dirty="0" smtClean="0">
                <a:solidFill>
                  <a:schemeClr val="bg1">
                    <a:lumMod val="95000"/>
                  </a:schemeClr>
                </a:solidFill>
                <a:latin typeface="Maiandra GD" pitchFamily="34" charset="0"/>
              </a:rPr>
              <a:t>Fecha: 27 de julio de 2012</a:t>
            </a:r>
            <a:endParaRPr lang="es-MX" dirty="0">
              <a:solidFill>
                <a:schemeClr val="bg1">
                  <a:lumMod val="95000"/>
                </a:schemeClr>
              </a:solidFill>
              <a:latin typeface="Maiandra G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79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Metodología de investigación</a:t>
            </a:r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94831"/>
              </p:ext>
            </p:extLst>
          </p:nvPr>
        </p:nvGraphicFramePr>
        <p:xfrm>
          <a:off x="899593" y="2034658"/>
          <a:ext cx="7344816" cy="3904047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762924"/>
                <a:gridCol w="2029932"/>
                <a:gridCol w="1753659"/>
                <a:gridCol w="1798301"/>
              </a:tblGrid>
              <a:tr h="18966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ETAPAS</a:t>
                      </a:r>
                      <a:endParaRPr lang="es-MX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7" marR="51727" marT="0" marB="0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MÉTODOS</a:t>
                      </a:r>
                      <a:endParaRPr lang="es-MX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7" marR="51727" marT="0" marB="0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TÉCNICAS</a:t>
                      </a:r>
                      <a:endParaRPr lang="es-MX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7" marR="51727" marT="0" marB="0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RESULTADOS</a:t>
                      </a:r>
                      <a:endParaRPr lang="es-MX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7" marR="51727" marT="0" marB="0">
                    <a:cell3D prstMaterial="dkEdge">
                      <a:bevel prst="cross"/>
                      <a:lightRig rig="flood" dir="t"/>
                    </a:cell3D>
                  </a:tcPr>
                </a:tc>
              </a:tr>
              <a:tr h="94832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FUNDAMENTACION TEÓRICA</a:t>
                      </a:r>
                      <a:endParaRPr lang="es-MX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7" marR="51727" marT="0" marB="0" anchor="ctr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EC" sz="1100" dirty="0">
                          <a:effectLst/>
                        </a:rPr>
                        <a:t>Analítico-sintético</a:t>
                      </a:r>
                      <a:endParaRPr lang="es-MX" sz="11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EC" sz="1100" dirty="0">
                          <a:effectLst/>
                        </a:rPr>
                        <a:t>Inductivo-deductivo</a:t>
                      </a:r>
                      <a:endParaRPr lang="es-MX" sz="11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EC" sz="1100" dirty="0">
                          <a:effectLst/>
                        </a:rPr>
                        <a:t>Sistémico</a:t>
                      </a:r>
                      <a:endParaRPr lang="es-MX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7" marR="51727" marT="0" marB="0" anchor="ctr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EC" sz="1100">
                          <a:effectLst/>
                        </a:rPr>
                        <a:t>Revisión bibliográfica</a:t>
                      </a:r>
                      <a:endParaRPr lang="es-MX" sz="110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EC" sz="1100">
                          <a:effectLst/>
                        </a:rPr>
                        <a:t>Internet</a:t>
                      </a:r>
                      <a:endParaRPr lang="es-MX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7" marR="51727" marT="0" marB="0" anchor="ctr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Bases teóricas para conocer el ámbito de aplicación de los DRP y computación en la nube a nivel mundial.</a:t>
                      </a:r>
                      <a:endParaRPr lang="es-MX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7" marR="51727" marT="0" marB="0" anchor="ctr">
                    <a:cell3D prstMaterial="dkEdge">
                      <a:bevel prst="cross"/>
                      <a:lightRig rig="flood" dir="t"/>
                    </a:cell3D>
                  </a:tcPr>
                </a:tc>
              </a:tr>
              <a:tr h="94832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DIAGNÓSTICO</a:t>
                      </a:r>
                      <a:endParaRPr lang="es-MX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7" marR="51727" marT="0" marB="0" anchor="ctr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EC" sz="1100" dirty="0">
                          <a:effectLst/>
                        </a:rPr>
                        <a:t>Recolección de la Información</a:t>
                      </a:r>
                      <a:endParaRPr lang="es-MX" sz="11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EC" sz="1100" dirty="0" smtClean="0">
                          <a:effectLst/>
                        </a:rPr>
                        <a:t>Matemático.</a:t>
                      </a:r>
                      <a:endParaRPr lang="es-MX" sz="1100" dirty="0" smtClean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EC" sz="1100" dirty="0" smtClean="0">
                          <a:effectLst/>
                        </a:rPr>
                        <a:t>La Triangulación</a:t>
                      </a:r>
                      <a:endParaRPr lang="es-MX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7" marR="51727" marT="0" marB="0" anchor="ctr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EC" sz="1100" dirty="0">
                          <a:effectLst/>
                        </a:rPr>
                        <a:t>Entrevistas</a:t>
                      </a:r>
                      <a:endParaRPr lang="es-MX" sz="11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EC" sz="1100" dirty="0" smtClean="0">
                          <a:effectLst/>
                        </a:rPr>
                        <a:t>Cuestionarios</a:t>
                      </a:r>
                      <a:endParaRPr lang="es-MX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7" marR="51727" marT="0" marB="0" anchor="ctr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Informe sobre el estado actual de la implementación de los DRP en PYMEs en Quito.</a:t>
                      </a:r>
                      <a:endParaRPr lang="es-MX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7" marR="51727" marT="0" marB="0" anchor="ctr">
                    <a:cell3D prstMaterial="dkEdge">
                      <a:bevel prst="cross"/>
                      <a:lightRig rig="flood" dir="t"/>
                    </a:cell3D>
                  </a:tcPr>
                </a:tc>
              </a:tr>
              <a:tr h="113798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PROPUESTA</a:t>
                      </a:r>
                      <a:endParaRPr lang="es-MX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7" marR="51727" marT="0" marB="0" anchor="ctr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EC" sz="1100">
                          <a:effectLst/>
                        </a:rPr>
                        <a:t>Analítico-sintético</a:t>
                      </a:r>
                      <a:endParaRPr lang="es-MX" sz="110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EC" sz="1100">
                          <a:effectLst/>
                        </a:rPr>
                        <a:t>Inductivo-Deductivo</a:t>
                      </a:r>
                      <a:endParaRPr lang="es-MX" sz="110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EC" sz="1100">
                          <a:effectLst/>
                        </a:rPr>
                        <a:t>Modelación</a:t>
                      </a:r>
                      <a:endParaRPr lang="es-MX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7" marR="51727" marT="0" marB="0" anchor="ctr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EC" sz="1100" dirty="0">
                          <a:effectLst/>
                        </a:rPr>
                        <a:t>Ficha de Resumen</a:t>
                      </a:r>
                      <a:endParaRPr lang="es-MX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7" marR="51727" marT="0" marB="0" anchor="ctr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Presentación de guía de implementación de DRP usando computación en la nube en PYMEs de Quito.</a:t>
                      </a:r>
                      <a:endParaRPr lang="es-MX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7" marR="51727" marT="0" marB="0" anchor="ctr">
                    <a:cell3D prstMaterial="dkEdge">
                      <a:bevel prst="cross"/>
                      <a:lightRig rig="flood" dir="t"/>
                    </a:cell3D>
                  </a:tcPr>
                </a:tc>
              </a:tr>
              <a:tr h="37932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 smtClean="0">
                          <a:effectLst/>
                        </a:rPr>
                        <a:t>VALIDACIÓN</a:t>
                      </a:r>
                      <a:endParaRPr lang="es-MX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7" marR="51727" marT="0" marB="0" anchor="ctr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EC" sz="1100" dirty="0">
                          <a:effectLst/>
                        </a:rPr>
                        <a:t>Criterio de expertos</a:t>
                      </a:r>
                      <a:endParaRPr lang="es-MX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7" marR="51727" marT="0" marB="0" anchor="ctr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EC" sz="1100" dirty="0">
                          <a:effectLst/>
                        </a:rPr>
                        <a:t>Entrevista</a:t>
                      </a:r>
                      <a:endParaRPr lang="es-MX" sz="11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EC" sz="1100" dirty="0">
                          <a:effectLst/>
                        </a:rPr>
                        <a:t>Cuestionarios</a:t>
                      </a:r>
                      <a:endParaRPr lang="es-MX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7" marR="51727" marT="0" marB="0" anchor="ctr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Propuesta validada</a:t>
                      </a:r>
                      <a:endParaRPr lang="es-MX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7" marR="51727" marT="0" marB="0" anchor="ctr">
                    <a:cell3D prstMaterial="dkEdge">
                      <a:bevel prst="cross"/>
                      <a:lightRig rig="flood" dir="t"/>
                    </a:cell3D>
                  </a:tcPr>
                </a:tc>
              </a:tr>
            </a:tbl>
          </a:graphicData>
        </a:graphic>
      </p:graphicFrame>
      <p:sp>
        <p:nvSpPr>
          <p:cNvPr id="6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123728" y="5945242"/>
            <a:ext cx="5034845" cy="301762"/>
          </a:xfrm>
        </p:spPr>
        <p:txBody>
          <a:bodyPr/>
          <a:lstStyle/>
          <a:p>
            <a:pPr algn="ctr"/>
            <a:r>
              <a:rPr lang="es-MX" dirty="0" smtClean="0">
                <a:latin typeface="Maiandra GD" pitchFamily="34" charset="0"/>
              </a:rPr>
              <a:t>Elaborado por: Ing. Danilo </a:t>
            </a:r>
            <a:r>
              <a:rPr lang="es-MX" dirty="0" err="1" smtClean="0">
                <a:latin typeface="Maiandra GD" pitchFamily="34" charset="0"/>
              </a:rPr>
              <a:t>Mannella</a:t>
            </a:r>
            <a:r>
              <a:rPr lang="es-MX" dirty="0" smtClean="0">
                <a:latin typeface="Maiandra GD" pitchFamily="34" charset="0"/>
              </a:rPr>
              <a:t> L.</a:t>
            </a:r>
            <a:endParaRPr lang="es-MX" dirty="0">
              <a:latin typeface="Maiandra G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24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Preguntas de investigación</a:t>
            </a:r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C" dirty="0"/>
              <a:t>¿Cuál es el grado de penetración de las </a:t>
            </a:r>
            <a:r>
              <a:rPr lang="es-EC" b="1" u="sng" dirty="0" err="1"/>
              <a:t>TICs</a:t>
            </a:r>
            <a:r>
              <a:rPr lang="es-EC" dirty="0"/>
              <a:t> en las </a:t>
            </a:r>
            <a:r>
              <a:rPr lang="es-EC" dirty="0" err="1"/>
              <a:t>PYMEs</a:t>
            </a:r>
            <a:r>
              <a:rPr lang="es-EC" dirty="0" smtClean="0"/>
              <a:t>?</a:t>
            </a:r>
          </a:p>
          <a:p>
            <a:r>
              <a:rPr lang="es-EC" dirty="0"/>
              <a:t>¿Qué causas inciden en la poca </a:t>
            </a:r>
            <a:r>
              <a:rPr lang="es-EC" b="1" u="sng" dirty="0"/>
              <a:t>implementación de un DRP</a:t>
            </a:r>
            <a:r>
              <a:rPr lang="es-EC" dirty="0"/>
              <a:t> en las PYMES</a:t>
            </a:r>
            <a:r>
              <a:rPr lang="es-EC" dirty="0" smtClean="0"/>
              <a:t>?</a:t>
            </a:r>
          </a:p>
          <a:p>
            <a:r>
              <a:rPr lang="es-EC" dirty="0"/>
              <a:t>¿Cuáles son las razones para considerar a la </a:t>
            </a:r>
            <a:r>
              <a:rPr lang="es-EC" b="1" u="sng" dirty="0"/>
              <a:t>computación en la nube</a:t>
            </a:r>
            <a:r>
              <a:rPr lang="es-EC" dirty="0"/>
              <a:t> como la opción más idónea como mecanismo de </a:t>
            </a:r>
            <a:r>
              <a:rPr lang="es-EC" b="1" u="sng" dirty="0"/>
              <a:t>recuperación ante desastres tecnológicos</a:t>
            </a:r>
            <a:r>
              <a:rPr lang="es-EC" dirty="0"/>
              <a:t> para las PYMES de servicios en el DMQ?</a:t>
            </a:r>
            <a:endParaRPr lang="es-MX" dirty="0"/>
          </a:p>
        </p:txBody>
      </p:sp>
      <p:sp>
        <p:nvSpPr>
          <p:cNvPr id="5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123728" y="5903677"/>
            <a:ext cx="5034845" cy="301762"/>
          </a:xfrm>
        </p:spPr>
        <p:txBody>
          <a:bodyPr/>
          <a:lstStyle/>
          <a:p>
            <a:pPr algn="ctr"/>
            <a:r>
              <a:rPr lang="es-MX" dirty="0" smtClean="0">
                <a:latin typeface="Maiandra GD" pitchFamily="34" charset="0"/>
              </a:rPr>
              <a:t>Elaborado por: Ing. Danilo </a:t>
            </a:r>
            <a:r>
              <a:rPr lang="es-MX" dirty="0" err="1" smtClean="0">
                <a:latin typeface="Maiandra GD" pitchFamily="34" charset="0"/>
              </a:rPr>
              <a:t>Mannella</a:t>
            </a:r>
            <a:r>
              <a:rPr lang="es-MX" dirty="0" smtClean="0">
                <a:latin typeface="Maiandra GD" pitchFamily="34" charset="0"/>
              </a:rPr>
              <a:t> L.</a:t>
            </a:r>
            <a:endParaRPr lang="es-MX" dirty="0">
              <a:latin typeface="Maiandra G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52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resumen</a:t>
            </a:r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8" name="5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82688571"/>
              </p:ext>
            </p:extLst>
          </p:nvPr>
        </p:nvGraphicFramePr>
        <p:xfrm>
          <a:off x="1533564" y="2114968"/>
          <a:ext cx="6196013" cy="360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5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6013834"/>
              </p:ext>
            </p:extLst>
          </p:nvPr>
        </p:nvGraphicFramePr>
        <p:xfrm>
          <a:off x="1531898" y="2132856"/>
          <a:ext cx="6196013" cy="360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9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123728" y="5903677"/>
            <a:ext cx="5034845" cy="301762"/>
          </a:xfrm>
        </p:spPr>
        <p:txBody>
          <a:bodyPr/>
          <a:lstStyle/>
          <a:p>
            <a:pPr algn="ctr"/>
            <a:r>
              <a:rPr lang="es-MX" dirty="0" smtClean="0">
                <a:latin typeface="Maiandra GD" pitchFamily="34" charset="0"/>
              </a:rPr>
              <a:t>Elaborado por: Ing. Danilo </a:t>
            </a:r>
            <a:r>
              <a:rPr lang="es-MX" dirty="0" err="1" smtClean="0">
                <a:latin typeface="Maiandra GD" pitchFamily="34" charset="0"/>
              </a:rPr>
              <a:t>Mannella</a:t>
            </a:r>
            <a:r>
              <a:rPr lang="es-MX" dirty="0" smtClean="0">
                <a:latin typeface="Maiandra GD" pitchFamily="34" charset="0"/>
              </a:rPr>
              <a:t> L.</a:t>
            </a:r>
            <a:endParaRPr lang="es-MX" dirty="0">
              <a:latin typeface="Maiandra G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34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Graphic spid="6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Capítulo II</a:t>
            </a:r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5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MX" dirty="0" smtClean="0"/>
              <a:t>Fundamentación teórica</a:t>
            </a:r>
            <a:endParaRPr lang="es-MX" dirty="0"/>
          </a:p>
        </p:txBody>
      </p:sp>
      <p:sp>
        <p:nvSpPr>
          <p:cNvPr id="7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123728" y="5462229"/>
            <a:ext cx="5034845" cy="301762"/>
          </a:xfrm>
        </p:spPr>
        <p:txBody>
          <a:bodyPr/>
          <a:lstStyle/>
          <a:p>
            <a:pPr algn="ctr"/>
            <a:r>
              <a:rPr lang="es-MX" dirty="0" smtClean="0">
                <a:latin typeface="Maiandra GD" pitchFamily="34" charset="0"/>
              </a:rPr>
              <a:t>Elaborado por: Ing. Danilo </a:t>
            </a:r>
            <a:r>
              <a:rPr lang="es-MX" dirty="0" err="1" smtClean="0">
                <a:latin typeface="Maiandra GD" pitchFamily="34" charset="0"/>
              </a:rPr>
              <a:t>Mannella</a:t>
            </a:r>
            <a:r>
              <a:rPr lang="es-MX" dirty="0" smtClean="0">
                <a:latin typeface="Maiandra GD" pitchFamily="34" charset="0"/>
              </a:rPr>
              <a:t> L.</a:t>
            </a:r>
            <a:endParaRPr lang="es-MX" dirty="0">
              <a:latin typeface="Maiandra G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69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Fundamentación teórica</a:t>
            </a:r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123728" y="5903677"/>
            <a:ext cx="5034845" cy="301762"/>
          </a:xfrm>
        </p:spPr>
        <p:txBody>
          <a:bodyPr/>
          <a:lstStyle/>
          <a:p>
            <a:pPr algn="ctr"/>
            <a:r>
              <a:rPr lang="es-MX" dirty="0" smtClean="0">
                <a:latin typeface="Maiandra GD" pitchFamily="34" charset="0"/>
              </a:rPr>
              <a:t>Elaborado por: Ing. Danilo </a:t>
            </a:r>
            <a:r>
              <a:rPr lang="es-MX" dirty="0" err="1" smtClean="0">
                <a:latin typeface="Maiandra GD" pitchFamily="34" charset="0"/>
              </a:rPr>
              <a:t>Mannella</a:t>
            </a:r>
            <a:r>
              <a:rPr lang="es-MX" dirty="0" smtClean="0">
                <a:latin typeface="Maiandra GD" pitchFamily="34" charset="0"/>
              </a:rPr>
              <a:t> L.</a:t>
            </a:r>
            <a:endParaRPr lang="es-MX" dirty="0">
              <a:latin typeface="Maiandra GD" pitchFamily="34" charset="0"/>
            </a:endParaRPr>
          </a:p>
        </p:txBody>
      </p:sp>
      <p:sp>
        <p:nvSpPr>
          <p:cNvPr id="8" name="7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MX" dirty="0" smtClean="0"/>
              <a:t>Pequeñas y medianas empresas (</a:t>
            </a:r>
            <a:r>
              <a:rPr lang="es-MX" b="1" dirty="0" err="1" smtClean="0"/>
              <a:t>PYMEs</a:t>
            </a:r>
            <a:r>
              <a:rPr lang="es-MX" dirty="0" smtClean="0"/>
              <a:t>)</a:t>
            </a:r>
            <a:endParaRPr lang="es-MX" dirty="0"/>
          </a:p>
          <a:p>
            <a:r>
              <a:rPr lang="es-MX" dirty="0" smtClean="0"/>
              <a:t>Recuperación ante desastres (</a:t>
            </a:r>
            <a:r>
              <a:rPr lang="es-MX" b="1" dirty="0" smtClean="0"/>
              <a:t>DR</a:t>
            </a:r>
            <a:r>
              <a:rPr lang="es-MX" dirty="0" smtClean="0"/>
              <a:t>) y Plan de recuperación ante desastres tecnológicos (</a:t>
            </a:r>
            <a:r>
              <a:rPr lang="es-MX" b="1" dirty="0" err="1" smtClean="0"/>
              <a:t>DRPs</a:t>
            </a:r>
            <a:r>
              <a:rPr lang="es-MX" dirty="0" smtClean="0"/>
              <a:t>)</a:t>
            </a:r>
          </a:p>
          <a:p>
            <a:r>
              <a:rPr lang="es-MX" dirty="0" smtClean="0"/>
              <a:t>Objetivo de Tiempo de Recuperación (</a:t>
            </a:r>
            <a:r>
              <a:rPr lang="es-MX" b="1" dirty="0" smtClean="0"/>
              <a:t>RTO</a:t>
            </a:r>
            <a:r>
              <a:rPr lang="es-MX" dirty="0" smtClean="0"/>
              <a:t>) vs. Objetivo de Punto de Recuperación (</a:t>
            </a:r>
            <a:r>
              <a:rPr lang="es-MX" b="1" dirty="0" smtClean="0"/>
              <a:t>RPO</a:t>
            </a:r>
            <a:r>
              <a:rPr lang="es-MX" dirty="0" smtClean="0"/>
              <a:t>)</a:t>
            </a:r>
          </a:p>
          <a:p>
            <a:r>
              <a:rPr lang="es-MX" b="1" dirty="0"/>
              <a:t>Computación en la nube</a:t>
            </a:r>
            <a:r>
              <a:rPr lang="es-MX" dirty="0"/>
              <a:t> (</a:t>
            </a:r>
            <a:r>
              <a:rPr lang="es-MX" dirty="0" smtClean="0"/>
              <a:t>Servicios)</a:t>
            </a:r>
          </a:p>
          <a:p>
            <a:r>
              <a:rPr lang="es-MX" dirty="0" smtClean="0"/>
              <a:t>Uso de </a:t>
            </a:r>
            <a:r>
              <a:rPr lang="es-MX" b="1" dirty="0" smtClean="0"/>
              <a:t>computación en la nube como mecanismo parte del DRP</a:t>
            </a:r>
            <a:r>
              <a:rPr lang="es-MX" dirty="0" smtClean="0"/>
              <a:t> en </a:t>
            </a:r>
            <a:r>
              <a:rPr lang="es-MX" dirty="0" err="1" smtClean="0"/>
              <a:t>PYMEs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67411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Pymes</a:t>
            </a:r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MX" dirty="0" smtClean="0"/>
              <a:t>Concepto varía </a:t>
            </a:r>
            <a:r>
              <a:rPr lang="es-MX" dirty="0"/>
              <a:t>de país a </a:t>
            </a:r>
            <a:r>
              <a:rPr lang="es-MX" dirty="0" smtClean="0"/>
              <a:t>país</a:t>
            </a:r>
            <a:endParaRPr lang="es-MX" dirty="0"/>
          </a:p>
          <a:p>
            <a:r>
              <a:rPr lang="es-MX" dirty="0" smtClean="0"/>
              <a:t>Empresas con </a:t>
            </a:r>
            <a:r>
              <a:rPr lang="es-MX" b="1" u="sng" dirty="0" smtClean="0"/>
              <a:t>limitado número de empleados</a:t>
            </a:r>
            <a:r>
              <a:rPr lang="es-MX" dirty="0" smtClean="0"/>
              <a:t>, capital con que operan o cantidad de ventas anuales</a:t>
            </a:r>
          </a:p>
          <a:p>
            <a:r>
              <a:rPr lang="es-MX" dirty="0" smtClean="0"/>
              <a:t>En general se considera:</a:t>
            </a:r>
          </a:p>
          <a:p>
            <a:pPr lvl="1"/>
            <a:r>
              <a:rPr lang="es-MX" dirty="0" smtClean="0"/>
              <a:t>Microempresa </a:t>
            </a:r>
            <a:r>
              <a:rPr lang="es-MX" dirty="0" smtClean="0">
                <a:sym typeface="Wingdings" pitchFamily="2" charset="2"/>
              </a:rPr>
              <a:t> hasta </a:t>
            </a:r>
            <a:r>
              <a:rPr lang="es-MX" b="1" dirty="0" smtClean="0">
                <a:sym typeface="Wingdings" pitchFamily="2" charset="2"/>
              </a:rPr>
              <a:t>10</a:t>
            </a:r>
            <a:r>
              <a:rPr lang="es-MX" dirty="0" smtClean="0">
                <a:sym typeface="Wingdings" pitchFamily="2" charset="2"/>
              </a:rPr>
              <a:t> empleados</a:t>
            </a:r>
          </a:p>
          <a:p>
            <a:pPr lvl="1"/>
            <a:r>
              <a:rPr lang="es-MX" dirty="0" smtClean="0">
                <a:sym typeface="Wingdings" pitchFamily="2" charset="2"/>
              </a:rPr>
              <a:t>Pequeña  hasta </a:t>
            </a:r>
            <a:r>
              <a:rPr lang="es-MX" b="1" dirty="0" smtClean="0">
                <a:sym typeface="Wingdings" pitchFamily="2" charset="2"/>
              </a:rPr>
              <a:t>49</a:t>
            </a:r>
            <a:r>
              <a:rPr lang="es-MX" dirty="0" smtClean="0">
                <a:sym typeface="Wingdings" pitchFamily="2" charset="2"/>
              </a:rPr>
              <a:t> empleados</a:t>
            </a:r>
          </a:p>
          <a:p>
            <a:pPr lvl="1"/>
            <a:r>
              <a:rPr lang="es-MX" dirty="0" smtClean="0">
                <a:sym typeface="Wingdings" pitchFamily="2" charset="2"/>
              </a:rPr>
              <a:t>Mediana  hasta </a:t>
            </a:r>
            <a:r>
              <a:rPr lang="es-MX" b="1" dirty="0" smtClean="0">
                <a:sym typeface="Wingdings" pitchFamily="2" charset="2"/>
              </a:rPr>
              <a:t>250</a:t>
            </a:r>
            <a:r>
              <a:rPr lang="es-MX" dirty="0" smtClean="0">
                <a:sym typeface="Wingdings" pitchFamily="2" charset="2"/>
              </a:rPr>
              <a:t> empleados</a:t>
            </a:r>
            <a:endParaRPr lang="es-MX" dirty="0"/>
          </a:p>
        </p:txBody>
      </p:sp>
      <p:sp>
        <p:nvSpPr>
          <p:cNvPr id="5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123728" y="5903677"/>
            <a:ext cx="5034845" cy="301762"/>
          </a:xfrm>
        </p:spPr>
        <p:txBody>
          <a:bodyPr/>
          <a:lstStyle/>
          <a:p>
            <a:pPr algn="ctr"/>
            <a:r>
              <a:rPr lang="es-MX" dirty="0" smtClean="0">
                <a:latin typeface="Maiandra GD" pitchFamily="34" charset="0"/>
              </a:rPr>
              <a:t>Elaborado por: Ing. Danilo </a:t>
            </a:r>
            <a:r>
              <a:rPr lang="es-MX" dirty="0" err="1" smtClean="0">
                <a:latin typeface="Maiandra GD" pitchFamily="34" charset="0"/>
              </a:rPr>
              <a:t>Mannella</a:t>
            </a:r>
            <a:r>
              <a:rPr lang="es-MX" dirty="0" smtClean="0">
                <a:latin typeface="Maiandra GD" pitchFamily="34" charset="0"/>
              </a:rPr>
              <a:t> L.</a:t>
            </a:r>
            <a:endParaRPr lang="es-MX" dirty="0">
              <a:latin typeface="Maiandra G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50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Importancia de Pymes</a:t>
            </a:r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1798380"/>
              </p:ext>
            </p:extLst>
          </p:nvPr>
        </p:nvGraphicFramePr>
        <p:xfrm>
          <a:off x="1463675" y="2119313"/>
          <a:ext cx="6196013" cy="32539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123728" y="5903677"/>
            <a:ext cx="5034845" cy="301762"/>
          </a:xfrm>
        </p:spPr>
        <p:txBody>
          <a:bodyPr/>
          <a:lstStyle/>
          <a:p>
            <a:pPr algn="ctr"/>
            <a:r>
              <a:rPr lang="es-MX" dirty="0" smtClean="0">
                <a:latin typeface="Maiandra GD" pitchFamily="34" charset="0"/>
              </a:rPr>
              <a:t>Elaborado por: Ing. Danilo </a:t>
            </a:r>
            <a:r>
              <a:rPr lang="es-MX" dirty="0" err="1" smtClean="0">
                <a:latin typeface="Maiandra GD" pitchFamily="34" charset="0"/>
              </a:rPr>
              <a:t>Mannella</a:t>
            </a:r>
            <a:r>
              <a:rPr lang="es-MX" dirty="0" smtClean="0">
                <a:latin typeface="Maiandra GD" pitchFamily="34" charset="0"/>
              </a:rPr>
              <a:t> L.</a:t>
            </a:r>
            <a:endParaRPr lang="es-MX" dirty="0">
              <a:latin typeface="Maiandra GD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051720" y="5517232"/>
            <a:ext cx="29947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b="1" dirty="0"/>
              <a:t>Fuente:</a:t>
            </a:r>
            <a:r>
              <a:rPr lang="es-ES" sz="1000" dirty="0"/>
              <a:t> Censo Económico del Ecuador. INEC (2010</a:t>
            </a:r>
            <a:r>
              <a:rPr lang="es-ES" sz="1000" dirty="0" smtClean="0"/>
              <a:t>)</a:t>
            </a:r>
            <a:endParaRPr lang="es-MX" sz="1000" dirty="0"/>
          </a:p>
        </p:txBody>
      </p:sp>
    </p:spTree>
    <p:extLst>
      <p:ext uri="{BB962C8B-B14F-4D97-AF65-F5344CB8AC3E}">
        <p14:creationId xmlns:p14="http://schemas.microsoft.com/office/powerpoint/2010/main" val="214472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AsOne/>
      </p:bldGraphic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Potencialidades y desafíos</a:t>
            </a:r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9907308"/>
              </p:ext>
            </p:extLst>
          </p:nvPr>
        </p:nvGraphicFramePr>
        <p:xfrm>
          <a:off x="1463675" y="2119313"/>
          <a:ext cx="6196013" cy="360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123728" y="5903677"/>
            <a:ext cx="5034845" cy="301762"/>
          </a:xfrm>
        </p:spPr>
        <p:txBody>
          <a:bodyPr/>
          <a:lstStyle/>
          <a:p>
            <a:pPr algn="ctr"/>
            <a:r>
              <a:rPr lang="es-MX" dirty="0" smtClean="0">
                <a:latin typeface="Maiandra GD" pitchFamily="34" charset="0"/>
              </a:rPr>
              <a:t>Elaborado por: Ing. Danilo </a:t>
            </a:r>
            <a:r>
              <a:rPr lang="es-MX" dirty="0" err="1" smtClean="0">
                <a:latin typeface="Maiandra GD" pitchFamily="34" charset="0"/>
              </a:rPr>
              <a:t>Mannella</a:t>
            </a:r>
            <a:r>
              <a:rPr lang="es-MX" dirty="0" smtClean="0">
                <a:latin typeface="Maiandra GD" pitchFamily="34" charset="0"/>
              </a:rPr>
              <a:t> L.</a:t>
            </a:r>
            <a:endParaRPr lang="es-MX" dirty="0">
              <a:latin typeface="Maiandra G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69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DRP</a:t>
            </a:r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 smtClean="0"/>
              <a:t>Recuperación ante desastres (DR)</a:t>
            </a:r>
          </a:p>
          <a:p>
            <a:pPr lvl="1"/>
            <a:r>
              <a:rPr lang="es-MX" b="1" u="sng" dirty="0" smtClean="0"/>
              <a:t>Proceso</a:t>
            </a:r>
            <a:r>
              <a:rPr lang="es-MX" dirty="0" smtClean="0"/>
              <a:t> usado por una empresa</a:t>
            </a:r>
          </a:p>
          <a:p>
            <a:pPr lvl="1"/>
            <a:r>
              <a:rPr lang="es-MX" dirty="0" smtClean="0"/>
              <a:t>Para tener </a:t>
            </a:r>
            <a:r>
              <a:rPr lang="es-MX" b="1" u="sng" dirty="0" smtClean="0"/>
              <a:t>acceso</a:t>
            </a:r>
            <a:r>
              <a:rPr lang="es-MX" dirty="0" smtClean="0"/>
              <a:t> a HW, SW, datos, etc.</a:t>
            </a:r>
          </a:p>
          <a:p>
            <a:pPr lvl="1"/>
            <a:r>
              <a:rPr lang="es-MX" dirty="0" smtClean="0"/>
              <a:t>Necesario para </a:t>
            </a:r>
            <a:r>
              <a:rPr lang="es-MX" b="1" u="sng" dirty="0" smtClean="0"/>
              <a:t>retornar a funcionamiento</a:t>
            </a:r>
            <a:r>
              <a:rPr lang="es-MX" dirty="0" smtClean="0"/>
              <a:t> normal de actividades del negocio</a:t>
            </a:r>
          </a:p>
          <a:p>
            <a:pPr lvl="1"/>
            <a:r>
              <a:rPr lang="es-MX" dirty="0" smtClean="0"/>
              <a:t>Causado por </a:t>
            </a:r>
            <a:r>
              <a:rPr lang="es-MX" b="1" u="sng" dirty="0" smtClean="0"/>
              <a:t>desastres</a:t>
            </a:r>
            <a:r>
              <a:rPr lang="es-MX" dirty="0" smtClean="0"/>
              <a:t> naturales o humanos</a:t>
            </a:r>
          </a:p>
          <a:p>
            <a:r>
              <a:rPr lang="es-MX" dirty="0" smtClean="0"/>
              <a:t>El </a:t>
            </a:r>
            <a:r>
              <a:rPr lang="es-MX" b="1" u="sng" dirty="0" smtClean="0"/>
              <a:t>DRP</a:t>
            </a:r>
            <a:r>
              <a:rPr lang="es-MX" dirty="0" smtClean="0"/>
              <a:t> (Plan de recuperación ante desastres) forma parte de un </a:t>
            </a:r>
            <a:r>
              <a:rPr lang="es-MX" b="1" u="sng" dirty="0" smtClean="0"/>
              <a:t>BCP</a:t>
            </a:r>
            <a:r>
              <a:rPr lang="es-MX" dirty="0" smtClean="0"/>
              <a:t> (Plan de Continuidad de Negocio)</a:t>
            </a:r>
            <a:endParaRPr lang="es-MX" dirty="0"/>
          </a:p>
        </p:txBody>
      </p:sp>
      <p:sp>
        <p:nvSpPr>
          <p:cNvPr id="5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123728" y="5903677"/>
            <a:ext cx="5034845" cy="301762"/>
          </a:xfrm>
        </p:spPr>
        <p:txBody>
          <a:bodyPr/>
          <a:lstStyle/>
          <a:p>
            <a:pPr algn="ctr"/>
            <a:r>
              <a:rPr lang="es-MX" dirty="0" smtClean="0">
                <a:latin typeface="Maiandra GD" pitchFamily="34" charset="0"/>
              </a:rPr>
              <a:t>Elaborado por: Ing. Danilo </a:t>
            </a:r>
            <a:r>
              <a:rPr lang="es-MX" dirty="0" err="1" smtClean="0">
                <a:latin typeface="Maiandra GD" pitchFamily="34" charset="0"/>
              </a:rPr>
              <a:t>Mannella</a:t>
            </a:r>
            <a:r>
              <a:rPr lang="es-MX" dirty="0" smtClean="0">
                <a:latin typeface="Maiandra GD" pitchFamily="34" charset="0"/>
              </a:rPr>
              <a:t> L.</a:t>
            </a:r>
            <a:endParaRPr lang="es-MX" dirty="0">
              <a:latin typeface="Maiandra G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17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Componentes de un DRP</a:t>
            </a:r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954266"/>
              </p:ext>
            </p:extLst>
          </p:nvPr>
        </p:nvGraphicFramePr>
        <p:xfrm>
          <a:off x="1463675" y="2119313"/>
          <a:ext cx="6196013" cy="360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123728" y="5903677"/>
            <a:ext cx="5034845" cy="301762"/>
          </a:xfrm>
        </p:spPr>
        <p:txBody>
          <a:bodyPr/>
          <a:lstStyle/>
          <a:p>
            <a:pPr algn="ctr"/>
            <a:r>
              <a:rPr lang="es-MX" dirty="0" smtClean="0">
                <a:latin typeface="Maiandra GD" pitchFamily="34" charset="0"/>
              </a:rPr>
              <a:t>Elaborado por: Ing. Danilo </a:t>
            </a:r>
            <a:r>
              <a:rPr lang="es-MX" dirty="0" err="1" smtClean="0">
                <a:latin typeface="Maiandra GD" pitchFamily="34" charset="0"/>
              </a:rPr>
              <a:t>Mannella</a:t>
            </a:r>
            <a:r>
              <a:rPr lang="es-MX" dirty="0" smtClean="0">
                <a:latin typeface="Maiandra GD" pitchFamily="34" charset="0"/>
              </a:rPr>
              <a:t> L.</a:t>
            </a:r>
            <a:endParaRPr lang="es-MX" dirty="0">
              <a:latin typeface="Maiandra G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94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C" dirty="0" smtClean="0"/>
              <a:t>Contenido de la tesis (completo)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s-EC" dirty="0" smtClean="0"/>
              <a:t>1</a:t>
            </a:r>
            <a:r>
              <a:rPr lang="es-EC" dirty="0"/>
              <a:t>. Caratula </a:t>
            </a:r>
          </a:p>
          <a:p>
            <a:r>
              <a:rPr lang="es-EC" dirty="0"/>
              <a:t>2. Paginas preliminares </a:t>
            </a:r>
          </a:p>
          <a:p>
            <a:pPr lvl="1"/>
            <a:r>
              <a:rPr lang="es-EC" dirty="0"/>
              <a:t>a. Certificación del director </a:t>
            </a:r>
          </a:p>
          <a:p>
            <a:pPr lvl="1"/>
            <a:r>
              <a:rPr lang="es-EC" dirty="0"/>
              <a:t>b. Declaración de Responsabilidad </a:t>
            </a:r>
          </a:p>
          <a:p>
            <a:pPr lvl="1"/>
            <a:r>
              <a:rPr lang="es-EC" dirty="0"/>
              <a:t>c. Autorización </a:t>
            </a:r>
          </a:p>
          <a:p>
            <a:pPr lvl="1"/>
            <a:r>
              <a:rPr lang="es-EC" dirty="0"/>
              <a:t>d. Agradecimiento </a:t>
            </a:r>
          </a:p>
          <a:p>
            <a:pPr lvl="1"/>
            <a:r>
              <a:rPr lang="es-EC" dirty="0"/>
              <a:t>e. Dedicatoria </a:t>
            </a:r>
          </a:p>
          <a:p>
            <a:pPr lvl="1"/>
            <a:r>
              <a:rPr lang="es-EC" dirty="0"/>
              <a:t>f. Índice de contenidos </a:t>
            </a:r>
          </a:p>
          <a:p>
            <a:pPr lvl="1"/>
            <a:r>
              <a:rPr lang="es-EC" dirty="0"/>
              <a:t>g. Índice de cuadros </a:t>
            </a:r>
          </a:p>
          <a:p>
            <a:pPr lvl="1"/>
            <a:r>
              <a:rPr lang="es-EC" dirty="0"/>
              <a:t>h. Índice de tablas </a:t>
            </a:r>
          </a:p>
          <a:p>
            <a:pPr lvl="1"/>
            <a:r>
              <a:rPr lang="es-EC" dirty="0"/>
              <a:t>i. Índice de gráficos </a:t>
            </a:r>
          </a:p>
          <a:p>
            <a:r>
              <a:rPr lang="es-EC" dirty="0"/>
              <a:t>3. Prologo o introducción </a:t>
            </a:r>
          </a:p>
          <a:p>
            <a:r>
              <a:rPr lang="es-EC" dirty="0"/>
              <a:t>4. Resumen (en español). </a:t>
            </a:r>
          </a:p>
          <a:p>
            <a:r>
              <a:rPr lang="es-EC" dirty="0"/>
              <a:t>5. </a:t>
            </a:r>
            <a:r>
              <a:rPr lang="es-EC" dirty="0" err="1"/>
              <a:t>Abstract</a:t>
            </a:r>
            <a:r>
              <a:rPr lang="es-EC" dirty="0"/>
              <a:t> (Resumen en inglés) </a:t>
            </a:r>
          </a:p>
          <a:p>
            <a:r>
              <a:rPr lang="es-EC" dirty="0"/>
              <a:t>6. Texto o cuerpo de la Tesis dividido en: </a:t>
            </a:r>
          </a:p>
          <a:p>
            <a:pPr lvl="1"/>
            <a:r>
              <a:rPr lang="pt-BR" dirty="0"/>
              <a:t>a. Capitulo I, II, III, IV……….. </a:t>
            </a:r>
          </a:p>
          <a:p>
            <a:r>
              <a:rPr lang="es-EC" dirty="0"/>
              <a:t>7. Bibliografía </a:t>
            </a:r>
          </a:p>
          <a:p>
            <a:r>
              <a:rPr lang="es-EC" dirty="0"/>
              <a:t>8. Abreviaturas y Acrónimos ( Glosario - Ordenados alfabéticamente de forma ascendente) </a:t>
            </a:r>
          </a:p>
          <a:p>
            <a:r>
              <a:rPr lang="es-EC" dirty="0"/>
              <a:t>9. Anexos </a:t>
            </a:r>
          </a:p>
          <a:p>
            <a:r>
              <a:rPr lang="es-EC" dirty="0"/>
              <a:t>10. Artículo </a:t>
            </a:r>
            <a:r>
              <a:rPr lang="es-EC" dirty="0" smtClean="0"/>
              <a:t>científico</a:t>
            </a:r>
            <a:endParaRPr lang="es-EC" dirty="0"/>
          </a:p>
        </p:txBody>
      </p:sp>
      <p:sp>
        <p:nvSpPr>
          <p:cNvPr id="5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123728" y="5903677"/>
            <a:ext cx="5034845" cy="301762"/>
          </a:xfrm>
        </p:spPr>
        <p:txBody>
          <a:bodyPr/>
          <a:lstStyle/>
          <a:p>
            <a:pPr algn="ctr"/>
            <a:r>
              <a:rPr lang="es-MX" dirty="0" smtClean="0">
                <a:latin typeface="Maiandra GD" pitchFamily="34" charset="0"/>
              </a:rPr>
              <a:t>Elaborado por: Ing. Danilo </a:t>
            </a:r>
            <a:r>
              <a:rPr lang="es-MX" dirty="0" err="1" smtClean="0">
                <a:latin typeface="Maiandra GD" pitchFamily="34" charset="0"/>
              </a:rPr>
              <a:t>Mannella</a:t>
            </a:r>
            <a:r>
              <a:rPr lang="es-MX" dirty="0" smtClean="0">
                <a:latin typeface="Maiandra GD" pitchFamily="34" charset="0"/>
              </a:rPr>
              <a:t> L.</a:t>
            </a:r>
            <a:endParaRPr lang="es-MX" dirty="0">
              <a:latin typeface="Maiandra G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49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C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Costos de no contar con un DRP</a:t>
            </a:r>
            <a:endParaRPr lang="es-EC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3781116"/>
              </p:ext>
            </p:extLst>
          </p:nvPr>
        </p:nvGraphicFramePr>
        <p:xfrm>
          <a:off x="1383010" y="2139790"/>
          <a:ext cx="6357342" cy="3453661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3178671"/>
                <a:gridCol w="3178671"/>
              </a:tblGrid>
              <a:tr h="31582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Costos tangibles / directos</a:t>
                      </a:r>
                      <a:endParaRPr lang="es-EC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Costos intangibles / indirectos</a:t>
                      </a:r>
                      <a:endParaRPr lang="es-EC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 prst="cross"/>
                      <a:lightRig rig="flood" dir="t"/>
                    </a:cell3D>
                  </a:tcPr>
                </a:tc>
              </a:tr>
              <a:tr h="525159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EC" sz="1400" b="0" dirty="0">
                          <a:effectLst/>
                        </a:rPr>
                        <a:t>Pérdida de </a:t>
                      </a:r>
                      <a:r>
                        <a:rPr lang="es-EC" sz="1400" b="1" dirty="0">
                          <a:effectLst/>
                        </a:rPr>
                        <a:t>ingresos</a:t>
                      </a:r>
                      <a:r>
                        <a:rPr lang="es-EC" sz="1400" b="0" dirty="0">
                          <a:effectLst/>
                        </a:rPr>
                        <a:t> por transacciones</a:t>
                      </a:r>
                      <a:endParaRPr lang="es-EC" sz="14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EC" sz="1400" dirty="0">
                          <a:effectLst/>
                        </a:rPr>
                        <a:t>Pérdidas de </a:t>
                      </a:r>
                      <a:r>
                        <a:rPr lang="es-EC" sz="1400" b="1" dirty="0">
                          <a:effectLst/>
                        </a:rPr>
                        <a:t>oportunidades empresariales</a:t>
                      </a:r>
                      <a:endParaRPr lang="es-EC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 prst="cross"/>
                      <a:lightRig rig="flood" dir="t"/>
                    </a:cell3D>
                  </a:tcPr>
                </a:tc>
              </a:tr>
              <a:tr h="525159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EC" sz="1400" b="0" dirty="0">
                          <a:effectLst/>
                        </a:rPr>
                        <a:t>Pérdida de </a:t>
                      </a:r>
                      <a:r>
                        <a:rPr lang="es-EC" sz="1400" b="1" dirty="0">
                          <a:effectLst/>
                        </a:rPr>
                        <a:t>salarios</a:t>
                      </a:r>
                      <a:endParaRPr lang="es-EC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EC" sz="1400" dirty="0">
                          <a:effectLst/>
                        </a:rPr>
                        <a:t>Pérdida de </a:t>
                      </a:r>
                      <a:r>
                        <a:rPr lang="es-EC" sz="1400" b="1" dirty="0">
                          <a:effectLst/>
                        </a:rPr>
                        <a:t>empleados</a:t>
                      </a:r>
                      <a:r>
                        <a:rPr lang="es-EC" sz="1400" dirty="0">
                          <a:effectLst/>
                        </a:rPr>
                        <a:t> o desmoralización de los mismos</a:t>
                      </a:r>
                      <a:endParaRPr lang="es-EC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 prst="cross"/>
                      <a:lightRig rig="flood" dir="t"/>
                    </a:cell3D>
                  </a:tcPr>
                </a:tc>
              </a:tr>
              <a:tr h="525159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EC" sz="1400" b="0" dirty="0">
                          <a:effectLst/>
                        </a:rPr>
                        <a:t>Pérdida de </a:t>
                      </a:r>
                      <a:r>
                        <a:rPr lang="es-EC" sz="1400" b="1" dirty="0">
                          <a:effectLst/>
                        </a:rPr>
                        <a:t>inventario</a:t>
                      </a:r>
                      <a:endParaRPr lang="es-EC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EC" sz="1400" dirty="0">
                          <a:effectLst/>
                        </a:rPr>
                        <a:t>Disminución del valor de las </a:t>
                      </a:r>
                      <a:r>
                        <a:rPr lang="es-EC" sz="1400" b="1" dirty="0">
                          <a:effectLst/>
                        </a:rPr>
                        <a:t>acciones</a:t>
                      </a:r>
                      <a:r>
                        <a:rPr lang="es-EC" sz="1400" dirty="0">
                          <a:effectLst/>
                        </a:rPr>
                        <a:t> (si es que aplica)</a:t>
                      </a:r>
                      <a:endParaRPr lang="es-EC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 prst="cross"/>
                      <a:lightRig rig="flood" dir="t"/>
                    </a:cell3D>
                  </a:tcPr>
                </a:tc>
              </a:tr>
              <a:tr h="525159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EC" sz="1400" b="0" dirty="0">
                          <a:effectLst/>
                        </a:rPr>
                        <a:t>Costes laborales de </a:t>
                      </a:r>
                      <a:r>
                        <a:rPr lang="es-EC" sz="1400" b="1" dirty="0">
                          <a:effectLst/>
                        </a:rPr>
                        <a:t>saneamiento</a:t>
                      </a:r>
                      <a:endParaRPr lang="es-EC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EC" sz="1400" dirty="0">
                          <a:effectLst/>
                        </a:rPr>
                        <a:t>Pérdida de los </a:t>
                      </a:r>
                      <a:r>
                        <a:rPr lang="es-EC" sz="1400" b="1" dirty="0">
                          <a:effectLst/>
                        </a:rPr>
                        <a:t>fondos de comercio</a:t>
                      </a:r>
                      <a:r>
                        <a:rPr lang="es-EC" sz="1400" dirty="0">
                          <a:effectLst/>
                        </a:rPr>
                        <a:t> de los clientes y de los socios</a:t>
                      </a:r>
                      <a:endParaRPr lang="es-EC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 prst="cross"/>
                      <a:lightRig rig="flood" dir="t"/>
                    </a:cell3D>
                  </a:tcPr>
                </a:tc>
              </a:tr>
              <a:tr h="525159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EC" sz="1400" b="0" dirty="0">
                          <a:effectLst/>
                        </a:rPr>
                        <a:t>Costos de </a:t>
                      </a:r>
                      <a:r>
                        <a:rPr lang="es-EC" sz="1400" b="1" dirty="0">
                          <a:effectLst/>
                        </a:rPr>
                        <a:t>marketing</a:t>
                      </a:r>
                      <a:endParaRPr lang="es-EC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EC" sz="1400" dirty="0">
                          <a:effectLst/>
                        </a:rPr>
                        <a:t>Pérdida de negocio en favor de la </a:t>
                      </a:r>
                      <a:r>
                        <a:rPr lang="es-EC" sz="1400" b="1" dirty="0">
                          <a:effectLst/>
                        </a:rPr>
                        <a:t>competencia</a:t>
                      </a:r>
                      <a:endParaRPr lang="es-EC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 prst="cross"/>
                      <a:lightRig rig="flood" dir="t"/>
                    </a:cell3D>
                  </a:tcPr>
                </a:tc>
              </a:tr>
              <a:tr h="253913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EC" sz="1400" b="1" dirty="0">
                          <a:effectLst/>
                        </a:rPr>
                        <a:t>Tasas</a:t>
                      </a:r>
                      <a:r>
                        <a:rPr lang="es-EC" sz="1400" b="0" dirty="0">
                          <a:effectLst/>
                        </a:rPr>
                        <a:t> bancarias</a:t>
                      </a:r>
                      <a:endParaRPr lang="es-EC" sz="14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EC" sz="1400" dirty="0">
                          <a:effectLst/>
                        </a:rPr>
                        <a:t>Mala </a:t>
                      </a:r>
                      <a:r>
                        <a:rPr lang="es-EC" sz="1400" b="1" dirty="0">
                          <a:effectLst/>
                        </a:rPr>
                        <a:t>publicidad</a:t>
                      </a:r>
                      <a:r>
                        <a:rPr lang="es-EC" sz="1400" dirty="0">
                          <a:effectLst/>
                        </a:rPr>
                        <a:t> y prensa</a:t>
                      </a:r>
                      <a:endParaRPr lang="es-EC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 prst="cross"/>
                      <a:lightRig rig="flood" dir="t"/>
                    </a:cell3D>
                  </a:tcPr>
                </a:tc>
              </a:tr>
              <a:tr h="253913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EC" sz="1400" b="1" dirty="0">
                          <a:effectLst/>
                        </a:rPr>
                        <a:t>Multas</a:t>
                      </a:r>
                      <a:r>
                        <a:rPr lang="es-EC" sz="1400" b="0" dirty="0">
                          <a:effectLst/>
                        </a:rPr>
                        <a:t> legales</a:t>
                      </a:r>
                      <a:endParaRPr lang="es-EC" sz="14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  <a:endParaRPr lang="es-EC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 prst="cross"/>
                      <a:lightRig rig="flood" dir="t"/>
                    </a:cell3D>
                  </a:tcPr>
                </a:tc>
              </a:tr>
            </a:tbl>
          </a:graphicData>
        </a:graphic>
      </p:graphicFrame>
      <p:sp>
        <p:nvSpPr>
          <p:cNvPr id="6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123728" y="5903677"/>
            <a:ext cx="5034845" cy="301762"/>
          </a:xfrm>
        </p:spPr>
        <p:txBody>
          <a:bodyPr/>
          <a:lstStyle/>
          <a:p>
            <a:pPr algn="ctr"/>
            <a:r>
              <a:rPr lang="es-MX" dirty="0" smtClean="0">
                <a:latin typeface="Maiandra GD" pitchFamily="34" charset="0"/>
              </a:rPr>
              <a:t>Elaborado por: Ing. Danilo </a:t>
            </a:r>
            <a:r>
              <a:rPr lang="es-MX" dirty="0" err="1" smtClean="0">
                <a:latin typeface="Maiandra GD" pitchFamily="34" charset="0"/>
              </a:rPr>
              <a:t>Mannella</a:t>
            </a:r>
            <a:r>
              <a:rPr lang="es-MX" dirty="0" smtClean="0">
                <a:latin typeface="Maiandra GD" pitchFamily="34" charset="0"/>
              </a:rPr>
              <a:t> L.</a:t>
            </a:r>
            <a:endParaRPr lang="es-MX" dirty="0">
              <a:latin typeface="Maiandra G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69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Métricas de un DRP</a:t>
            </a:r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6 Marcador de contenido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675" y="2132856"/>
            <a:ext cx="6196013" cy="3456384"/>
          </a:xfrm>
          <a:prstGeom prst="rect">
            <a:avLst/>
          </a:prstGeom>
        </p:spPr>
      </p:pic>
      <p:sp>
        <p:nvSpPr>
          <p:cNvPr id="6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123728" y="5903677"/>
            <a:ext cx="5034845" cy="301762"/>
          </a:xfrm>
        </p:spPr>
        <p:txBody>
          <a:bodyPr/>
          <a:lstStyle/>
          <a:p>
            <a:pPr algn="ctr"/>
            <a:r>
              <a:rPr lang="es-MX" dirty="0" smtClean="0">
                <a:latin typeface="Maiandra GD" pitchFamily="34" charset="0"/>
              </a:rPr>
              <a:t>Elaborado por: Ing. Danilo </a:t>
            </a:r>
            <a:r>
              <a:rPr lang="es-MX" dirty="0" err="1" smtClean="0">
                <a:latin typeface="Maiandra GD" pitchFamily="34" charset="0"/>
              </a:rPr>
              <a:t>Mannella</a:t>
            </a:r>
            <a:r>
              <a:rPr lang="es-MX" dirty="0" smtClean="0">
                <a:latin typeface="Maiandra GD" pitchFamily="34" charset="0"/>
              </a:rPr>
              <a:t> L.</a:t>
            </a:r>
            <a:endParaRPr lang="es-MX" dirty="0">
              <a:latin typeface="Maiandra G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17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Métodos tradicionales de DR</a:t>
            </a:r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4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675" y="2369887"/>
            <a:ext cx="6196013" cy="3102476"/>
          </a:xfrm>
          <a:prstGeom prst="rect">
            <a:avLst/>
          </a:prstGeom>
        </p:spPr>
      </p:pic>
      <p:pic>
        <p:nvPicPr>
          <p:cNvPr id="6" name="4 Marcador de contenido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916832"/>
            <a:ext cx="6950901" cy="3816424"/>
          </a:xfrm>
          <a:prstGeom prst="rect">
            <a:avLst/>
          </a:prstGeom>
        </p:spPr>
      </p:pic>
      <p:sp>
        <p:nvSpPr>
          <p:cNvPr id="7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123728" y="5903677"/>
            <a:ext cx="5034845" cy="301762"/>
          </a:xfrm>
        </p:spPr>
        <p:txBody>
          <a:bodyPr/>
          <a:lstStyle/>
          <a:p>
            <a:pPr algn="ctr"/>
            <a:r>
              <a:rPr lang="es-MX" dirty="0" smtClean="0">
                <a:latin typeface="Maiandra GD" pitchFamily="34" charset="0"/>
              </a:rPr>
              <a:t>Elaborado por: Ing. Danilo </a:t>
            </a:r>
            <a:r>
              <a:rPr lang="es-MX" dirty="0" err="1" smtClean="0">
                <a:latin typeface="Maiandra GD" pitchFamily="34" charset="0"/>
              </a:rPr>
              <a:t>Mannella</a:t>
            </a:r>
            <a:r>
              <a:rPr lang="es-MX" dirty="0" smtClean="0">
                <a:latin typeface="Maiandra GD" pitchFamily="34" charset="0"/>
              </a:rPr>
              <a:t> L.</a:t>
            </a:r>
            <a:endParaRPr lang="es-MX" dirty="0">
              <a:latin typeface="Maiandra G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11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883226"/>
          </a:xfrm>
        </p:spPr>
        <p:txBody>
          <a:bodyPr/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Pymes y DRP en el mundo</a:t>
            </a:r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0 Imagen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639580"/>
            <a:ext cx="6264696" cy="4285762"/>
          </a:xfrm>
          <a:prstGeom prst="rect">
            <a:avLst/>
          </a:prstGeom>
        </p:spPr>
      </p:pic>
      <p:sp>
        <p:nvSpPr>
          <p:cNvPr id="6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123728" y="5903677"/>
            <a:ext cx="5034845" cy="301762"/>
          </a:xfrm>
        </p:spPr>
        <p:txBody>
          <a:bodyPr/>
          <a:lstStyle/>
          <a:p>
            <a:pPr algn="ctr"/>
            <a:r>
              <a:rPr lang="es-MX" dirty="0" smtClean="0">
                <a:latin typeface="Maiandra GD" pitchFamily="34" charset="0"/>
              </a:rPr>
              <a:t>Elaborado por: Ing. Danilo </a:t>
            </a:r>
            <a:r>
              <a:rPr lang="es-MX" dirty="0" err="1" smtClean="0">
                <a:latin typeface="Maiandra GD" pitchFamily="34" charset="0"/>
              </a:rPr>
              <a:t>Mannella</a:t>
            </a:r>
            <a:r>
              <a:rPr lang="es-MX" dirty="0" smtClean="0">
                <a:latin typeface="Maiandra GD" pitchFamily="34" charset="0"/>
              </a:rPr>
              <a:t> L.</a:t>
            </a:r>
            <a:endParaRPr lang="es-MX" dirty="0">
              <a:latin typeface="Maiandra G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38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Computación en la nube</a:t>
            </a:r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0 Imagen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291" y="2119313"/>
            <a:ext cx="4468781" cy="3603625"/>
          </a:xfrm>
          <a:prstGeom prst="rect">
            <a:avLst/>
          </a:prstGeom>
        </p:spPr>
      </p:pic>
      <p:sp>
        <p:nvSpPr>
          <p:cNvPr id="6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123728" y="5903677"/>
            <a:ext cx="5034845" cy="301762"/>
          </a:xfrm>
        </p:spPr>
        <p:txBody>
          <a:bodyPr/>
          <a:lstStyle/>
          <a:p>
            <a:pPr algn="ctr"/>
            <a:r>
              <a:rPr lang="es-MX" dirty="0" smtClean="0">
                <a:latin typeface="Maiandra GD" pitchFamily="34" charset="0"/>
              </a:rPr>
              <a:t>Elaborado por: Ing. Danilo </a:t>
            </a:r>
            <a:r>
              <a:rPr lang="es-MX" dirty="0" err="1" smtClean="0">
                <a:latin typeface="Maiandra GD" pitchFamily="34" charset="0"/>
              </a:rPr>
              <a:t>Mannella</a:t>
            </a:r>
            <a:r>
              <a:rPr lang="es-MX" dirty="0" smtClean="0">
                <a:latin typeface="Maiandra GD" pitchFamily="34" charset="0"/>
              </a:rPr>
              <a:t> L.</a:t>
            </a:r>
            <a:endParaRPr lang="es-MX" dirty="0">
              <a:latin typeface="Maiandra G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97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Características de computación en la nube</a:t>
            </a:r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b="1" u="sng" dirty="0" smtClean="0"/>
              <a:t>Autoservicio</a:t>
            </a:r>
            <a:r>
              <a:rPr lang="es-MX" dirty="0" smtClean="0"/>
              <a:t> por demanda</a:t>
            </a:r>
          </a:p>
          <a:p>
            <a:r>
              <a:rPr lang="es-MX" dirty="0" smtClean="0"/>
              <a:t>Acceso de red </a:t>
            </a:r>
            <a:r>
              <a:rPr lang="es-MX" b="1" u="sng" dirty="0" smtClean="0"/>
              <a:t>ubicuo</a:t>
            </a:r>
          </a:p>
          <a:p>
            <a:r>
              <a:rPr lang="es-MX" dirty="0" smtClean="0"/>
              <a:t>Fuente común de </a:t>
            </a:r>
            <a:r>
              <a:rPr lang="es-MX" b="1" u="sng" dirty="0" smtClean="0"/>
              <a:t>recursos</a:t>
            </a:r>
          </a:p>
          <a:p>
            <a:r>
              <a:rPr lang="es-MX" dirty="0" smtClean="0"/>
              <a:t>Rápida </a:t>
            </a:r>
            <a:r>
              <a:rPr lang="es-MX" b="1" u="sng" dirty="0" smtClean="0"/>
              <a:t>elasticidad</a:t>
            </a:r>
          </a:p>
          <a:p>
            <a:r>
              <a:rPr lang="es-MX" b="1" u="sng" dirty="0" smtClean="0"/>
              <a:t>Servicio medido</a:t>
            </a:r>
            <a:endParaRPr lang="es-MX" b="1" u="sng" dirty="0"/>
          </a:p>
        </p:txBody>
      </p:sp>
      <p:sp>
        <p:nvSpPr>
          <p:cNvPr id="5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123728" y="5903677"/>
            <a:ext cx="5034845" cy="301762"/>
          </a:xfrm>
        </p:spPr>
        <p:txBody>
          <a:bodyPr/>
          <a:lstStyle/>
          <a:p>
            <a:pPr algn="ctr"/>
            <a:r>
              <a:rPr lang="es-MX" dirty="0" smtClean="0">
                <a:latin typeface="Maiandra GD" pitchFamily="34" charset="0"/>
              </a:rPr>
              <a:t>Elaborado por: Ing. Danilo </a:t>
            </a:r>
            <a:r>
              <a:rPr lang="es-MX" dirty="0" err="1" smtClean="0">
                <a:latin typeface="Maiandra GD" pitchFamily="34" charset="0"/>
              </a:rPr>
              <a:t>Mannella</a:t>
            </a:r>
            <a:r>
              <a:rPr lang="es-MX" dirty="0" smtClean="0">
                <a:latin typeface="Maiandra GD" pitchFamily="34" charset="0"/>
              </a:rPr>
              <a:t> L.</a:t>
            </a:r>
            <a:endParaRPr lang="es-MX" dirty="0">
              <a:latin typeface="Maiandra G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37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Modelos de Cloud Computing</a:t>
            </a:r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6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350662"/>
              </p:ext>
            </p:extLst>
          </p:nvPr>
        </p:nvGraphicFramePr>
        <p:xfrm>
          <a:off x="1463675" y="2119313"/>
          <a:ext cx="6196013" cy="360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123728" y="5903677"/>
            <a:ext cx="5034845" cy="301762"/>
          </a:xfrm>
        </p:spPr>
        <p:txBody>
          <a:bodyPr/>
          <a:lstStyle/>
          <a:p>
            <a:pPr algn="ctr"/>
            <a:r>
              <a:rPr lang="es-MX" dirty="0" smtClean="0">
                <a:latin typeface="Maiandra GD" pitchFamily="34" charset="0"/>
              </a:rPr>
              <a:t>Elaborado por: Ing. Danilo </a:t>
            </a:r>
            <a:r>
              <a:rPr lang="es-MX" dirty="0" err="1" smtClean="0">
                <a:latin typeface="Maiandra GD" pitchFamily="34" charset="0"/>
              </a:rPr>
              <a:t>Mannella</a:t>
            </a:r>
            <a:r>
              <a:rPr lang="es-MX" dirty="0" smtClean="0">
                <a:latin typeface="Maiandra GD" pitchFamily="34" charset="0"/>
              </a:rPr>
              <a:t> L.</a:t>
            </a:r>
            <a:endParaRPr lang="es-MX" dirty="0">
              <a:latin typeface="Maiandra G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24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7" grpId="0">
        <p:bldAsOne/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Computación en la nube</a:t>
            </a:r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944120"/>
            <a:ext cx="6989858" cy="3798557"/>
          </a:xfrm>
          <a:prstGeom prst="rect">
            <a:avLst/>
          </a:prstGeom>
        </p:spPr>
      </p:pic>
      <p:sp>
        <p:nvSpPr>
          <p:cNvPr id="6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123728" y="5903677"/>
            <a:ext cx="5034845" cy="301762"/>
          </a:xfrm>
        </p:spPr>
        <p:txBody>
          <a:bodyPr/>
          <a:lstStyle/>
          <a:p>
            <a:pPr algn="ctr"/>
            <a:r>
              <a:rPr lang="es-MX" dirty="0" smtClean="0">
                <a:latin typeface="Maiandra GD" pitchFamily="34" charset="0"/>
              </a:rPr>
              <a:t>Elaborado por: Ing. Danilo </a:t>
            </a:r>
            <a:r>
              <a:rPr lang="es-MX" dirty="0" err="1" smtClean="0">
                <a:latin typeface="Maiandra GD" pitchFamily="34" charset="0"/>
              </a:rPr>
              <a:t>Mannella</a:t>
            </a:r>
            <a:r>
              <a:rPr lang="es-MX" dirty="0" smtClean="0">
                <a:latin typeface="Maiandra GD" pitchFamily="34" charset="0"/>
              </a:rPr>
              <a:t> L.</a:t>
            </a:r>
            <a:endParaRPr lang="es-MX" dirty="0">
              <a:latin typeface="Maiandra G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56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Respaldos de información</a:t>
            </a:r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8840385"/>
              </p:ext>
            </p:extLst>
          </p:nvPr>
        </p:nvGraphicFramePr>
        <p:xfrm>
          <a:off x="1463675" y="2119313"/>
          <a:ext cx="6196013" cy="360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123728" y="5903677"/>
            <a:ext cx="5034845" cy="301762"/>
          </a:xfrm>
        </p:spPr>
        <p:txBody>
          <a:bodyPr/>
          <a:lstStyle/>
          <a:p>
            <a:pPr algn="ctr"/>
            <a:r>
              <a:rPr lang="es-MX" dirty="0" smtClean="0">
                <a:latin typeface="Maiandra GD" pitchFamily="34" charset="0"/>
              </a:rPr>
              <a:t>Elaborado por: Ing. Danilo </a:t>
            </a:r>
            <a:r>
              <a:rPr lang="es-MX" dirty="0" err="1" smtClean="0">
                <a:latin typeface="Maiandra GD" pitchFamily="34" charset="0"/>
              </a:rPr>
              <a:t>Mannella</a:t>
            </a:r>
            <a:r>
              <a:rPr lang="es-MX" dirty="0" smtClean="0">
                <a:latin typeface="Maiandra GD" pitchFamily="34" charset="0"/>
              </a:rPr>
              <a:t> L.</a:t>
            </a:r>
            <a:endParaRPr lang="es-MX" dirty="0">
              <a:latin typeface="Maiandra G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63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Respaldos en la nube</a:t>
            </a:r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123728" y="5903677"/>
            <a:ext cx="5034845" cy="301762"/>
          </a:xfrm>
        </p:spPr>
        <p:txBody>
          <a:bodyPr/>
          <a:lstStyle/>
          <a:p>
            <a:pPr algn="ctr"/>
            <a:r>
              <a:rPr lang="es-MX" dirty="0" smtClean="0">
                <a:latin typeface="Maiandra GD" pitchFamily="34" charset="0"/>
              </a:rPr>
              <a:t>Elaborado por: Ing. Danilo </a:t>
            </a:r>
            <a:r>
              <a:rPr lang="es-MX" dirty="0" err="1" smtClean="0">
                <a:latin typeface="Maiandra GD" pitchFamily="34" charset="0"/>
              </a:rPr>
              <a:t>Mannella</a:t>
            </a:r>
            <a:r>
              <a:rPr lang="es-MX" dirty="0" smtClean="0">
                <a:latin typeface="Maiandra GD" pitchFamily="34" charset="0"/>
              </a:rPr>
              <a:t> L.</a:t>
            </a:r>
            <a:endParaRPr lang="es-MX" dirty="0">
              <a:latin typeface="Maiandra GD" pitchFamily="34" charset="0"/>
            </a:endParaRPr>
          </a:p>
        </p:txBody>
      </p:sp>
      <p:pic>
        <p:nvPicPr>
          <p:cNvPr id="4" name="E-Vault-spa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63675" y="2179638"/>
            <a:ext cx="6196013" cy="3482975"/>
          </a:xfrm>
        </p:spPr>
      </p:pic>
    </p:spTree>
    <p:extLst>
      <p:ext uri="{BB962C8B-B14F-4D97-AF65-F5344CB8AC3E}">
        <p14:creationId xmlns:p14="http://schemas.microsoft.com/office/powerpoint/2010/main" val="389490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Contenido de la tesis (avance)</a:t>
            </a:r>
            <a:endParaRPr lang="es-EC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s-EC" b="1" dirty="0" smtClean="0"/>
              <a:t>Capítulo I</a:t>
            </a:r>
          </a:p>
          <a:p>
            <a:pPr marL="822960" lvl="1" indent="-457200">
              <a:buFont typeface="+mj-lt"/>
              <a:buAutoNum type="arabicPeriod"/>
            </a:pPr>
            <a:r>
              <a:rPr lang="es-EC" dirty="0" smtClean="0"/>
              <a:t>Introducción</a:t>
            </a:r>
          </a:p>
          <a:p>
            <a:pPr marL="822960" lvl="1" indent="-457200">
              <a:buFont typeface="+mj-lt"/>
              <a:buAutoNum type="arabicPeriod"/>
            </a:pPr>
            <a:r>
              <a:rPr lang="es-EC" dirty="0" smtClean="0"/>
              <a:t>Objetivos</a:t>
            </a:r>
          </a:p>
          <a:p>
            <a:pPr marL="822960" lvl="1" indent="-457200">
              <a:buFont typeface="+mj-lt"/>
              <a:buAutoNum type="arabicPeriod"/>
            </a:pPr>
            <a:r>
              <a:rPr lang="es-EC" dirty="0" smtClean="0"/>
              <a:t>Planteamiento del Problema</a:t>
            </a:r>
          </a:p>
          <a:p>
            <a:pPr marL="822960" lvl="1" indent="-457200">
              <a:buFont typeface="+mj-lt"/>
              <a:buAutoNum type="arabicPeriod"/>
            </a:pPr>
            <a:r>
              <a:rPr lang="es-EC" dirty="0" smtClean="0"/>
              <a:t>Hipótesis y </a:t>
            </a:r>
            <a:r>
              <a:rPr lang="es-EC" dirty="0" err="1" smtClean="0"/>
              <a:t>operacionalización</a:t>
            </a:r>
            <a:r>
              <a:rPr lang="es-EC" dirty="0" smtClean="0"/>
              <a:t> de variables</a:t>
            </a:r>
          </a:p>
          <a:p>
            <a:r>
              <a:rPr lang="es-EC" b="1" dirty="0" smtClean="0"/>
              <a:t>Capítulo II</a:t>
            </a:r>
          </a:p>
          <a:p>
            <a:pPr marL="822960" lvl="1" indent="-457200">
              <a:buFont typeface="+mj-lt"/>
              <a:buAutoNum type="arabicPeriod"/>
            </a:pPr>
            <a:r>
              <a:rPr lang="es-EC" dirty="0" smtClean="0"/>
              <a:t>Pymes</a:t>
            </a:r>
          </a:p>
          <a:p>
            <a:pPr marL="822960" lvl="1" indent="-457200">
              <a:buFont typeface="+mj-lt"/>
              <a:buAutoNum type="arabicPeriod"/>
            </a:pPr>
            <a:r>
              <a:rPr lang="es-EC" dirty="0" smtClean="0"/>
              <a:t>Recuperación ante desastres (DR)</a:t>
            </a:r>
          </a:p>
          <a:p>
            <a:pPr marL="822960" lvl="1" indent="-457200">
              <a:buFont typeface="+mj-lt"/>
              <a:buAutoNum type="arabicPeriod"/>
            </a:pPr>
            <a:r>
              <a:rPr lang="es-EC" dirty="0" smtClean="0"/>
              <a:t>Computación en la nube</a:t>
            </a:r>
          </a:p>
          <a:p>
            <a:pPr marL="822960" lvl="1" indent="-457200">
              <a:buFont typeface="+mj-lt"/>
              <a:buAutoNum type="arabicPeriod"/>
            </a:pPr>
            <a:r>
              <a:rPr lang="es-EC" dirty="0" smtClean="0"/>
              <a:t>Recuperación ante desastres en la nube</a:t>
            </a:r>
          </a:p>
          <a:p>
            <a:r>
              <a:rPr lang="es-EC" b="1" dirty="0" smtClean="0"/>
              <a:t>Capítulo III</a:t>
            </a:r>
          </a:p>
          <a:p>
            <a:pPr marL="822960" lvl="1" indent="-457200">
              <a:buFont typeface="+mj-lt"/>
              <a:buAutoNum type="arabicPeriod"/>
            </a:pPr>
            <a:r>
              <a:rPr lang="es-EC" dirty="0" smtClean="0"/>
              <a:t>Levantamiento de información</a:t>
            </a:r>
            <a:endParaRPr lang="es-EC" dirty="0"/>
          </a:p>
        </p:txBody>
      </p:sp>
      <p:sp>
        <p:nvSpPr>
          <p:cNvPr id="5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123728" y="5903677"/>
            <a:ext cx="5034845" cy="301762"/>
          </a:xfrm>
        </p:spPr>
        <p:txBody>
          <a:bodyPr/>
          <a:lstStyle/>
          <a:p>
            <a:pPr algn="ctr"/>
            <a:r>
              <a:rPr lang="es-MX" dirty="0" smtClean="0">
                <a:latin typeface="Maiandra GD" pitchFamily="34" charset="0"/>
              </a:rPr>
              <a:t>Elaborado por: Ing. Danilo </a:t>
            </a:r>
            <a:r>
              <a:rPr lang="es-MX" dirty="0" err="1" smtClean="0">
                <a:latin typeface="Maiandra GD" pitchFamily="34" charset="0"/>
              </a:rPr>
              <a:t>Mannella</a:t>
            </a:r>
            <a:r>
              <a:rPr lang="es-MX" dirty="0" smtClean="0">
                <a:latin typeface="Maiandra GD" pitchFamily="34" charset="0"/>
              </a:rPr>
              <a:t> L.</a:t>
            </a:r>
            <a:endParaRPr lang="es-MX" dirty="0">
              <a:latin typeface="Maiandra G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87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DRP en la nube</a:t>
            </a:r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123728" y="5903677"/>
            <a:ext cx="5034845" cy="301762"/>
          </a:xfrm>
        </p:spPr>
        <p:txBody>
          <a:bodyPr/>
          <a:lstStyle/>
          <a:p>
            <a:pPr algn="ctr"/>
            <a:r>
              <a:rPr lang="es-MX" dirty="0" smtClean="0">
                <a:latin typeface="Maiandra GD" pitchFamily="34" charset="0"/>
              </a:rPr>
              <a:t>Elaborado por: Ing. Danilo </a:t>
            </a:r>
            <a:r>
              <a:rPr lang="es-MX" dirty="0" err="1" smtClean="0">
                <a:latin typeface="Maiandra GD" pitchFamily="34" charset="0"/>
              </a:rPr>
              <a:t>Mannella</a:t>
            </a:r>
            <a:r>
              <a:rPr lang="es-MX" dirty="0" smtClean="0">
                <a:latin typeface="Maiandra GD" pitchFamily="34" charset="0"/>
              </a:rPr>
              <a:t> L.</a:t>
            </a:r>
            <a:endParaRPr lang="es-MX" dirty="0">
              <a:latin typeface="Maiandra GD" pitchFamily="34" charset="0"/>
            </a:endParaRPr>
          </a:p>
        </p:txBody>
      </p:sp>
      <p:pic>
        <p:nvPicPr>
          <p:cNvPr id="12" name="1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827" y="1916832"/>
            <a:ext cx="6989858" cy="3798557"/>
          </a:xfrm>
          <a:prstGeom prst="rect">
            <a:avLst/>
          </a:prstGeom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392" y="1932416"/>
            <a:ext cx="6984776" cy="3798558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0610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Mejores prácticas</a:t>
            </a:r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5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graphicFrame>
        <p:nvGraphicFramePr>
          <p:cNvPr id="7" name="6 Diagrama"/>
          <p:cNvGraphicFramePr/>
          <p:nvPr>
            <p:extLst>
              <p:ext uri="{D42A27DB-BD31-4B8C-83A1-F6EECF244321}">
                <p14:modId xmlns:p14="http://schemas.microsoft.com/office/powerpoint/2010/main" val="727782806"/>
              </p:ext>
            </p:extLst>
          </p:nvPr>
        </p:nvGraphicFramePr>
        <p:xfrm>
          <a:off x="1187624" y="1988840"/>
          <a:ext cx="6552728" cy="3705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123728" y="5903677"/>
            <a:ext cx="5034845" cy="301762"/>
          </a:xfrm>
        </p:spPr>
        <p:txBody>
          <a:bodyPr/>
          <a:lstStyle/>
          <a:p>
            <a:pPr algn="ctr"/>
            <a:r>
              <a:rPr lang="es-MX" dirty="0" smtClean="0">
                <a:latin typeface="Maiandra GD" pitchFamily="34" charset="0"/>
              </a:rPr>
              <a:t>Elaborado por: Ing. Danilo </a:t>
            </a:r>
            <a:r>
              <a:rPr lang="es-MX" dirty="0" err="1" smtClean="0">
                <a:latin typeface="Maiandra GD" pitchFamily="34" charset="0"/>
              </a:rPr>
              <a:t>Mannella</a:t>
            </a:r>
            <a:r>
              <a:rPr lang="es-MX" dirty="0" smtClean="0">
                <a:latin typeface="Maiandra GD" pitchFamily="34" charset="0"/>
              </a:rPr>
              <a:t> L.</a:t>
            </a:r>
            <a:endParaRPr lang="es-MX" dirty="0">
              <a:latin typeface="Maiandra G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276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7" grpId="0">
        <p:bldAsOne/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Análisis PEST local</a:t>
            </a:r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7971781"/>
              </p:ext>
            </p:extLst>
          </p:nvPr>
        </p:nvGraphicFramePr>
        <p:xfrm>
          <a:off x="1463675" y="2119313"/>
          <a:ext cx="6196013" cy="360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123728" y="5903677"/>
            <a:ext cx="5034845" cy="301762"/>
          </a:xfrm>
        </p:spPr>
        <p:txBody>
          <a:bodyPr/>
          <a:lstStyle/>
          <a:p>
            <a:pPr algn="ctr"/>
            <a:r>
              <a:rPr lang="es-MX" dirty="0" smtClean="0">
                <a:latin typeface="Maiandra GD" pitchFamily="34" charset="0"/>
              </a:rPr>
              <a:t>Elaborado por: Ing. Danilo </a:t>
            </a:r>
            <a:r>
              <a:rPr lang="es-MX" dirty="0" err="1" smtClean="0">
                <a:latin typeface="Maiandra GD" pitchFamily="34" charset="0"/>
              </a:rPr>
              <a:t>Mannella</a:t>
            </a:r>
            <a:r>
              <a:rPr lang="es-MX" dirty="0" smtClean="0">
                <a:latin typeface="Maiandra GD" pitchFamily="34" charset="0"/>
              </a:rPr>
              <a:t> L.</a:t>
            </a:r>
            <a:endParaRPr lang="es-MX" dirty="0">
              <a:latin typeface="Maiandra G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57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Análisis PEST local</a:t>
            </a:r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2353480"/>
              </p:ext>
            </p:extLst>
          </p:nvPr>
        </p:nvGraphicFramePr>
        <p:xfrm>
          <a:off x="1463675" y="2119313"/>
          <a:ext cx="6196013" cy="360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123728" y="5903677"/>
            <a:ext cx="5034845" cy="301762"/>
          </a:xfrm>
        </p:spPr>
        <p:txBody>
          <a:bodyPr/>
          <a:lstStyle/>
          <a:p>
            <a:pPr algn="ctr"/>
            <a:r>
              <a:rPr lang="es-MX" dirty="0" smtClean="0">
                <a:latin typeface="Maiandra GD" pitchFamily="34" charset="0"/>
              </a:rPr>
              <a:t>Elaborado por: Ing. Danilo </a:t>
            </a:r>
            <a:r>
              <a:rPr lang="es-MX" dirty="0" err="1" smtClean="0">
                <a:latin typeface="Maiandra GD" pitchFamily="34" charset="0"/>
              </a:rPr>
              <a:t>Mannella</a:t>
            </a:r>
            <a:r>
              <a:rPr lang="es-MX" dirty="0" smtClean="0">
                <a:latin typeface="Maiandra GD" pitchFamily="34" charset="0"/>
              </a:rPr>
              <a:t> L.</a:t>
            </a:r>
            <a:endParaRPr lang="es-MX" dirty="0">
              <a:latin typeface="Maiandra G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71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Capítulo III</a:t>
            </a:r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5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MX" dirty="0" smtClean="0"/>
              <a:t>Diagnóstico de la situación de las Pymes de Servicios en el uso de </a:t>
            </a:r>
            <a:r>
              <a:rPr lang="es-MX" dirty="0" err="1" smtClean="0"/>
              <a:t>DRPs</a:t>
            </a:r>
            <a:r>
              <a:rPr lang="es-MX" dirty="0" smtClean="0"/>
              <a:t> en el </a:t>
            </a:r>
            <a:r>
              <a:rPr lang="es-MX" dirty="0"/>
              <a:t>D</a:t>
            </a:r>
            <a:r>
              <a:rPr lang="es-MX" dirty="0" smtClean="0"/>
              <a:t>MQ</a:t>
            </a:r>
            <a:endParaRPr lang="es-MX" dirty="0"/>
          </a:p>
        </p:txBody>
      </p:sp>
      <p:sp>
        <p:nvSpPr>
          <p:cNvPr id="7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123728" y="5477995"/>
            <a:ext cx="5034845" cy="301762"/>
          </a:xfrm>
        </p:spPr>
        <p:txBody>
          <a:bodyPr/>
          <a:lstStyle/>
          <a:p>
            <a:pPr algn="ctr"/>
            <a:r>
              <a:rPr lang="es-MX" dirty="0" smtClean="0">
                <a:latin typeface="Maiandra GD" pitchFamily="34" charset="0"/>
              </a:rPr>
              <a:t>Elaborado por: Ing. Danilo </a:t>
            </a:r>
            <a:r>
              <a:rPr lang="es-MX" dirty="0" err="1" smtClean="0">
                <a:latin typeface="Maiandra GD" pitchFamily="34" charset="0"/>
              </a:rPr>
              <a:t>Mannella</a:t>
            </a:r>
            <a:r>
              <a:rPr lang="es-MX" dirty="0" smtClean="0">
                <a:latin typeface="Maiandra GD" pitchFamily="34" charset="0"/>
              </a:rPr>
              <a:t> L.</a:t>
            </a:r>
            <a:endParaRPr lang="es-MX" dirty="0">
              <a:latin typeface="Maiandra G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26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Diagnóstico</a:t>
            </a:r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MX" dirty="0" smtClean="0"/>
              <a:t>Metodología</a:t>
            </a:r>
          </a:p>
          <a:p>
            <a:pPr lvl="1"/>
            <a:r>
              <a:rPr lang="es-MX" dirty="0" smtClean="0"/>
              <a:t>Exploratorio, descriptivo, explicativo</a:t>
            </a:r>
          </a:p>
          <a:p>
            <a:r>
              <a:rPr lang="es-MX" dirty="0" smtClean="0"/>
              <a:t>Procedimiento (Fuentes primarias)</a:t>
            </a:r>
          </a:p>
          <a:p>
            <a:pPr marL="1143000" lvl="2" indent="-457200">
              <a:buFont typeface="+mj-lt"/>
              <a:buAutoNum type="arabicPeriod"/>
            </a:pPr>
            <a:r>
              <a:rPr lang="es-MX" dirty="0" smtClean="0"/>
              <a:t>Método de investigación </a:t>
            </a:r>
            <a:r>
              <a:rPr lang="es-MX" dirty="0" smtClean="0">
                <a:sym typeface="Wingdings" pitchFamily="2" charset="2"/>
              </a:rPr>
              <a:t> Criterio de expertos y Método de Pareto</a:t>
            </a:r>
          </a:p>
          <a:p>
            <a:pPr marL="1143000" lvl="2" indent="-457200">
              <a:buFont typeface="+mj-lt"/>
              <a:buAutoNum type="arabicPeriod"/>
            </a:pPr>
            <a:r>
              <a:rPr lang="es-MX" dirty="0" smtClean="0">
                <a:sym typeface="Wingdings" pitchFamily="2" charset="2"/>
              </a:rPr>
              <a:t>Técnicas e instrumentos  Entrevista vía Cuestionario</a:t>
            </a:r>
          </a:p>
          <a:p>
            <a:pPr marL="1143000" lvl="2" indent="-457200">
              <a:buFont typeface="+mj-lt"/>
              <a:buAutoNum type="arabicPeriod"/>
            </a:pPr>
            <a:r>
              <a:rPr lang="es-MX" dirty="0" smtClean="0"/>
              <a:t>Recopilación de información</a:t>
            </a:r>
          </a:p>
          <a:p>
            <a:pPr marL="1143000" lvl="2" indent="-457200">
              <a:buFont typeface="+mj-lt"/>
              <a:buAutoNum type="arabicPeriod"/>
            </a:pPr>
            <a:r>
              <a:rPr lang="es-MX" dirty="0" smtClean="0"/>
              <a:t>Análisis e interpretación de resultados</a:t>
            </a:r>
          </a:p>
          <a:p>
            <a:pPr marL="1143000" lvl="2" indent="-457200">
              <a:buFont typeface="+mj-lt"/>
              <a:buAutoNum type="arabicPeriod"/>
            </a:pPr>
            <a:r>
              <a:rPr lang="es-MX" dirty="0" smtClean="0"/>
              <a:t>Hallazgos</a:t>
            </a:r>
          </a:p>
          <a:p>
            <a:pPr marL="502920" lvl="0" indent="-457200"/>
            <a:r>
              <a:rPr lang="es-MX" dirty="0" smtClean="0"/>
              <a:t>Fuentes secundarias (cruce de información)</a:t>
            </a:r>
          </a:p>
        </p:txBody>
      </p:sp>
      <p:sp>
        <p:nvSpPr>
          <p:cNvPr id="5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123728" y="5903677"/>
            <a:ext cx="5034845" cy="301762"/>
          </a:xfrm>
        </p:spPr>
        <p:txBody>
          <a:bodyPr/>
          <a:lstStyle/>
          <a:p>
            <a:pPr algn="ctr"/>
            <a:r>
              <a:rPr lang="es-MX" dirty="0" smtClean="0">
                <a:latin typeface="Maiandra GD" pitchFamily="34" charset="0"/>
              </a:rPr>
              <a:t>Elaborado por: Ing. Danilo </a:t>
            </a:r>
            <a:r>
              <a:rPr lang="es-MX" dirty="0" err="1" smtClean="0">
                <a:latin typeface="Maiandra GD" pitchFamily="34" charset="0"/>
              </a:rPr>
              <a:t>Mannella</a:t>
            </a:r>
            <a:r>
              <a:rPr lang="es-MX" dirty="0" smtClean="0">
                <a:latin typeface="Maiandra GD" pitchFamily="34" charset="0"/>
              </a:rPr>
              <a:t> L.</a:t>
            </a:r>
            <a:endParaRPr lang="es-MX" dirty="0">
              <a:latin typeface="Maiandra G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51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Diagnóstico</a:t>
            </a:r>
            <a:endParaRPr lang="es-EC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C" dirty="0" smtClean="0"/>
              <a:t>Método de </a:t>
            </a:r>
            <a:r>
              <a:rPr lang="es-EC" b="1" u="sng" dirty="0" smtClean="0"/>
              <a:t>Criterio de expertos</a:t>
            </a:r>
            <a:r>
              <a:rPr lang="es-EC" dirty="0" smtClean="0"/>
              <a:t> + técnica de </a:t>
            </a:r>
            <a:r>
              <a:rPr lang="es-EC" b="1" u="sng" dirty="0" smtClean="0"/>
              <a:t>entrevista</a:t>
            </a:r>
            <a:r>
              <a:rPr lang="es-EC" dirty="0" smtClean="0"/>
              <a:t> (instrumento: </a:t>
            </a:r>
            <a:r>
              <a:rPr lang="es-EC" b="1" u="sng" dirty="0" smtClean="0"/>
              <a:t>Cuestionario</a:t>
            </a:r>
            <a:r>
              <a:rPr lang="es-EC" dirty="0" smtClean="0"/>
              <a:t>)</a:t>
            </a:r>
          </a:p>
          <a:p>
            <a:pPr lvl="1"/>
            <a:r>
              <a:rPr lang="es-EC" dirty="0" smtClean="0"/>
              <a:t>Pymes de servicios: tecnológicos, educativos, impresión, </a:t>
            </a:r>
            <a:r>
              <a:rPr lang="es-EC" dirty="0" err="1" smtClean="0"/>
              <a:t>catering</a:t>
            </a:r>
            <a:r>
              <a:rPr lang="es-EC" dirty="0" smtClean="0"/>
              <a:t>, agropecuario</a:t>
            </a:r>
          </a:p>
          <a:p>
            <a:r>
              <a:rPr lang="es-EC" dirty="0" smtClean="0"/>
              <a:t>Método de </a:t>
            </a:r>
            <a:r>
              <a:rPr lang="es-EC" b="1" u="sng" dirty="0" smtClean="0"/>
              <a:t>Pareto</a:t>
            </a:r>
            <a:r>
              <a:rPr lang="es-EC" dirty="0" smtClean="0"/>
              <a:t> e </a:t>
            </a:r>
            <a:r>
              <a:rPr lang="es-EC" b="1" u="sng" dirty="0" smtClean="0"/>
              <a:t>Ishikawa</a:t>
            </a:r>
            <a:r>
              <a:rPr lang="es-EC" dirty="0" smtClean="0"/>
              <a:t> (espina de pescado)</a:t>
            </a:r>
          </a:p>
          <a:p>
            <a:pPr lvl="1"/>
            <a:r>
              <a:rPr lang="es-EC" dirty="0" smtClean="0"/>
              <a:t>Causa – efecto</a:t>
            </a:r>
          </a:p>
        </p:txBody>
      </p:sp>
      <p:sp>
        <p:nvSpPr>
          <p:cNvPr id="5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123728" y="5903677"/>
            <a:ext cx="5034845" cy="301762"/>
          </a:xfrm>
        </p:spPr>
        <p:txBody>
          <a:bodyPr/>
          <a:lstStyle/>
          <a:p>
            <a:pPr algn="ctr"/>
            <a:r>
              <a:rPr lang="es-MX" dirty="0" smtClean="0">
                <a:latin typeface="Maiandra GD" pitchFamily="34" charset="0"/>
              </a:rPr>
              <a:t>Elaborado por: Ing. Danilo </a:t>
            </a:r>
            <a:r>
              <a:rPr lang="es-MX" dirty="0" err="1" smtClean="0">
                <a:latin typeface="Maiandra GD" pitchFamily="34" charset="0"/>
              </a:rPr>
              <a:t>Mannella</a:t>
            </a:r>
            <a:r>
              <a:rPr lang="es-MX" dirty="0" smtClean="0">
                <a:latin typeface="Maiandra GD" pitchFamily="34" charset="0"/>
              </a:rPr>
              <a:t> L.</a:t>
            </a:r>
            <a:endParaRPr lang="es-MX" dirty="0">
              <a:latin typeface="Maiandra G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16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Análisis de preguntas</a:t>
            </a:r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 smtClean="0"/>
              <a:t>¿Cuál es la experiencia que tiene su empresa en </a:t>
            </a:r>
            <a:r>
              <a:rPr lang="es-MX" b="1" u="sng" dirty="0" smtClean="0"/>
              <a:t>seguridad informática</a:t>
            </a:r>
            <a:r>
              <a:rPr lang="es-MX" dirty="0" smtClean="0"/>
              <a:t>?</a:t>
            </a:r>
          </a:p>
          <a:p>
            <a:endParaRPr lang="es-MX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140968"/>
            <a:ext cx="532447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123728" y="5903677"/>
            <a:ext cx="5034845" cy="301762"/>
          </a:xfrm>
        </p:spPr>
        <p:txBody>
          <a:bodyPr/>
          <a:lstStyle/>
          <a:p>
            <a:pPr algn="ctr"/>
            <a:r>
              <a:rPr lang="es-MX" dirty="0" smtClean="0">
                <a:latin typeface="Maiandra GD" pitchFamily="34" charset="0"/>
              </a:rPr>
              <a:t>Elaborado por: Ing. Danilo </a:t>
            </a:r>
            <a:r>
              <a:rPr lang="es-MX" dirty="0" err="1" smtClean="0">
                <a:latin typeface="Maiandra GD" pitchFamily="34" charset="0"/>
              </a:rPr>
              <a:t>Mannella</a:t>
            </a:r>
            <a:r>
              <a:rPr lang="es-MX" dirty="0" smtClean="0">
                <a:latin typeface="Maiandra GD" pitchFamily="34" charset="0"/>
              </a:rPr>
              <a:t> L.</a:t>
            </a:r>
            <a:endParaRPr lang="es-MX" dirty="0">
              <a:latin typeface="Maiandra G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5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Análisis de preguntas</a:t>
            </a:r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 smtClean="0"/>
              <a:t>¿Qué porcentaje de su </a:t>
            </a:r>
            <a:r>
              <a:rPr lang="es-MX" b="1" u="sng" dirty="0" smtClean="0"/>
              <a:t>presupuesto</a:t>
            </a:r>
            <a:r>
              <a:rPr lang="es-MX" dirty="0" smtClean="0"/>
              <a:t> lo asigna a seguridad de la información al área de TI?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880" y="3424756"/>
            <a:ext cx="5467350" cy="200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123728" y="5903677"/>
            <a:ext cx="5034845" cy="301762"/>
          </a:xfrm>
        </p:spPr>
        <p:txBody>
          <a:bodyPr/>
          <a:lstStyle/>
          <a:p>
            <a:pPr algn="ctr"/>
            <a:r>
              <a:rPr lang="es-MX" dirty="0" smtClean="0">
                <a:latin typeface="Maiandra GD" pitchFamily="34" charset="0"/>
              </a:rPr>
              <a:t>Elaborado por: Ing. Danilo </a:t>
            </a:r>
            <a:r>
              <a:rPr lang="es-MX" dirty="0" err="1" smtClean="0">
                <a:latin typeface="Maiandra GD" pitchFamily="34" charset="0"/>
              </a:rPr>
              <a:t>Mannella</a:t>
            </a:r>
            <a:r>
              <a:rPr lang="es-MX" dirty="0" smtClean="0">
                <a:latin typeface="Maiandra GD" pitchFamily="34" charset="0"/>
              </a:rPr>
              <a:t> L.</a:t>
            </a:r>
            <a:endParaRPr lang="es-MX" dirty="0">
              <a:latin typeface="Maiandra G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27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Análisis de preguntas</a:t>
            </a:r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dirty="0"/>
              <a:t>En caso de que sucediera un desastre tecnológico en su </a:t>
            </a:r>
            <a:r>
              <a:rPr lang="es-ES" dirty="0" smtClean="0"/>
              <a:t>empresa, </a:t>
            </a:r>
            <a:r>
              <a:rPr lang="es-ES" dirty="0"/>
              <a:t>¿en qué </a:t>
            </a:r>
            <a:r>
              <a:rPr lang="es-ES" b="1" u="sng" dirty="0"/>
              <a:t>tiempo</a:t>
            </a:r>
            <a:r>
              <a:rPr lang="es-ES" dirty="0"/>
              <a:t> </a:t>
            </a:r>
            <a:r>
              <a:rPr lang="es-ES" b="1" u="sng" dirty="0"/>
              <a:t>y</a:t>
            </a:r>
            <a:r>
              <a:rPr lang="es-ES" dirty="0"/>
              <a:t> a qué </a:t>
            </a:r>
            <a:r>
              <a:rPr lang="es-ES" b="1" u="sng" dirty="0"/>
              <a:t>costo</a:t>
            </a:r>
            <a:r>
              <a:rPr lang="es-ES" dirty="0"/>
              <a:t> recupera la información?</a:t>
            </a:r>
            <a:endParaRPr lang="es-MX" dirty="0"/>
          </a:p>
          <a:p>
            <a:endParaRPr lang="es-MX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501008"/>
            <a:ext cx="4878387" cy="181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123728" y="5903677"/>
            <a:ext cx="5034845" cy="301762"/>
          </a:xfrm>
        </p:spPr>
        <p:txBody>
          <a:bodyPr/>
          <a:lstStyle/>
          <a:p>
            <a:pPr algn="ctr"/>
            <a:r>
              <a:rPr lang="es-MX" dirty="0" smtClean="0">
                <a:latin typeface="Maiandra GD" pitchFamily="34" charset="0"/>
              </a:rPr>
              <a:t>Elaborado por: Ing. Danilo </a:t>
            </a:r>
            <a:r>
              <a:rPr lang="es-MX" dirty="0" err="1" smtClean="0">
                <a:latin typeface="Maiandra GD" pitchFamily="34" charset="0"/>
              </a:rPr>
              <a:t>Mannella</a:t>
            </a:r>
            <a:r>
              <a:rPr lang="es-MX" dirty="0" smtClean="0">
                <a:latin typeface="Maiandra GD" pitchFamily="34" charset="0"/>
              </a:rPr>
              <a:t> L.</a:t>
            </a:r>
            <a:endParaRPr lang="es-MX" dirty="0">
              <a:latin typeface="Maiandra G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90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Capítulo I</a:t>
            </a:r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5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MX" dirty="0" smtClean="0"/>
              <a:t>Antecedentes</a:t>
            </a:r>
            <a:endParaRPr lang="es-MX" dirty="0"/>
          </a:p>
        </p:txBody>
      </p:sp>
      <p:sp>
        <p:nvSpPr>
          <p:cNvPr id="7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123728" y="5445224"/>
            <a:ext cx="5034845" cy="301762"/>
          </a:xfrm>
        </p:spPr>
        <p:txBody>
          <a:bodyPr/>
          <a:lstStyle/>
          <a:p>
            <a:pPr algn="ctr"/>
            <a:r>
              <a:rPr lang="es-MX" dirty="0" smtClean="0">
                <a:latin typeface="Maiandra GD" pitchFamily="34" charset="0"/>
              </a:rPr>
              <a:t>Elaborado por: Ing. Danilo </a:t>
            </a:r>
            <a:r>
              <a:rPr lang="es-MX" dirty="0" err="1" smtClean="0">
                <a:latin typeface="Maiandra GD" pitchFamily="34" charset="0"/>
              </a:rPr>
              <a:t>Mannella</a:t>
            </a:r>
            <a:r>
              <a:rPr lang="es-MX" dirty="0" smtClean="0">
                <a:latin typeface="Maiandra GD" pitchFamily="34" charset="0"/>
              </a:rPr>
              <a:t> L.</a:t>
            </a:r>
            <a:endParaRPr lang="es-MX" dirty="0">
              <a:latin typeface="Maiandra G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25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Análisis de preguntas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dirty="0"/>
              <a:t>¿Cuáles serían las </a:t>
            </a:r>
            <a:r>
              <a:rPr lang="es-ES" b="1" u="sng" dirty="0"/>
              <a:t>consecuencias</a:t>
            </a:r>
            <a:r>
              <a:rPr lang="es-ES" dirty="0"/>
              <a:t> en su negocio para los </a:t>
            </a:r>
            <a:r>
              <a:rPr lang="es-ES" i="1" dirty="0" err="1"/>
              <a:t>stakeholders</a:t>
            </a:r>
            <a:r>
              <a:rPr lang="es-ES" dirty="0"/>
              <a:t> </a:t>
            </a:r>
            <a:r>
              <a:rPr lang="es-ES" dirty="0" smtClean="0"/>
              <a:t>en </a:t>
            </a:r>
            <a:r>
              <a:rPr lang="es-ES" dirty="0"/>
              <a:t>caso de producirse un desastre tecnológico?</a:t>
            </a:r>
            <a:endParaRPr lang="es-MX" dirty="0"/>
          </a:p>
          <a:p>
            <a:endParaRPr lang="es-MX" dirty="0"/>
          </a:p>
        </p:txBody>
      </p:sp>
      <p:sp>
        <p:nvSpPr>
          <p:cNvPr id="6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123728" y="5903677"/>
            <a:ext cx="5034845" cy="301762"/>
          </a:xfrm>
        </p:spPr>
        <p:txBody>
          <a:bodyPr/>
          <a:lstStyle/>
          <a:p>
            <a:pPr algn="ctr"/>
            <a:r>
              <a:rPr lang="es-MX" dirty="0" smtClean="0">
                <a:latin typeface="Maiandra GD" pitchFamily="34" charset="0"/>
              </a:rPr>
              <a:t>Elaborado por: Ing. Danilo </a:t>
            </a:r>
            <a:r>
              <a:rPr lang="es-MX" dirty="0" err="1" smtClean="0">
                <a:latin typeface="Maiandra GD" pitchFamily="34" charset="0"/>
              </a:rPr>
              <a:t>Mannella</a:t>
            </a:r>
            <a:r>
              <a:rPr lang="es-MX" dirty="0" smtClean="0">
                <a:latin typeface="Maiandra GD" pitchFamily="34" charset="0"/>
              </a:rPr>
              <a:t> L.</a:t>
            </a:r>
            <a:endParaRPr lang="es-MX" dirty="0">
              <a:latin typeface="Maiandra GD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546184"/>
            <a:ext cx="5126037" cy="210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031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Análisis de preguntas</a:t>
            </a:r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dirty="0" smtClean="0"/>
              <a:t>¿</a:t>
            </a:r>
            <a:r>
              <a:rPr lang="es-ES" dirty="0"/>
              <a:t>Está </a:t>
            </a:r>
            <a:r>
              <a:rPr lang="es-ES" b="1" u="sng" dirty="0"/>
              <a:t>incursionando</a:t>
            </a:r>
            <a:r>
              <a:rPr lang="es-ES" dirty="0"/>
              <a:t> su empresa en algún proyecto de computación en la nube (</a:t>
            </a:r>
            <a:r>
              <a:rPr lang="es-ES" i="1" dirty="0"/>
              <a:t>o </a:t>
            </a:r>
            <a:r>
              <a:rPr lang="es-ES" i="1" dirty="0" err="1"/>
              <a:t>cloud</a:t>
            </a:r>
            <a:r>
              <a:rPr lang="es-ES" i="1" dirty="0"/>
              <a:t> </a:t>
            </a:r>
            <a:r>
              <a:rPr lang="es-ES" i="1" dirty="0" err="1"/>
              <a:t>computing</a:t>
            </a:r>
            <a:r>
              <a:rPr lang="es-ES" dirty="0"/>
              <a:t>)?</a:t>
            </a:r>
            <a:endParaRPr lang="es-MX" dirty="0"/>
          </a:p>
          <a:p>
            <a:endParaRPr lang="es-MX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501008"/>
            <a:ext cx="5421312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123728" y="5903677"/>
            <a:ext cx="5034845" cy="301762"/>
          </a:xfrm>
        </p:spPr>
        <p:txBody>
          <a:bodyPr/>
          <a:lstStyle/>
          <a:p>
            <a:pPr algn="ctr"/>
            <a:r>
              <a:rPr lang="es-MX" dirty="0" smtClean="0">
                <a:latin typeface="Maiandra GD" pitchFamily="34" charset="0"/>
              </a:rPr>
              <a:t>Elaborado por: Ing. Danilo </a:t>
            </a:r>
            <a:r>
              <a:rPr lang="es-MX" dirty="0" err="1" smtClean="0">
                <a:latin typeface="Maiandra GD" pitchFamily="34" charset="0"/>
              </a:rPr>
              <a:t>Mannella</a:t>
            </a:r>
            <a:r>
              <a:rPr lang="es-MX" dirty="0" smtClean="0">
                <a:latin typeface="Maiandra GD" pitchFamily="34" charset="0"/>
              </a:rPr>
              <a:t> L.</a:t>
            </a:r>
            <a:endParaRPr lang="es-MX" dirty="0">
              <a:latin typeface="Maiandra G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35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Análisis de preguntas</a:t>
            </a:r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¿Conoce usted sobre alguna </a:t>
            </a:r>
            <a:r>
              <a:rPr lang="es-ES" b="1" u="sng" dirty="0"/>
              <a:t>empresa que le pueda proveer de servicios</a:t>
            </a:r>
            <a:r>
              <a:rPr lang="es-ES" dirty="0"/>
              <a:t> de recuperación ante desastres tecnológicos en la nube</a:t>
            </a:r>
            <a:r>
              <a:rPr lang="es-ES" dirty="0" smtClean="0"/>
              <a:t>?</a:t>
            </a:r>
          </a:p>
          <a:p>
            <a:endParaRPr lang="es-MX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429000"/>
            <a:ext cx="5106987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123728" y="5903677"/>
            <a:ext cx="5034845" cy="301762"/>
          </a:xfrm>
        </p:spPr>
        <p:txBody>
          <a:bodyPr/>
          <a:lstStyle/>
          <a:p>
            <a:pPr algn="ctr"/>
            <a:r>
              <a:rPr lang="es-MX" dirty="0" smtClean="0">
                <a:latin typeface="Maiandra GD" pitchFamily="34" charset="0"/>
              </a:rPr>
              <a:t>Elaborado por: Ing. Danilo </a:t>
            </a:r>
            <a:r>
              <a:rPr lang="es-MX" dirty="0" err="1" smtClean="0">
                <a:latin typeface="Maiandra GD" pitchFamily="34" charset="0"/>
              </a:rPr>
              <a:t>Mannella</a:t>
            </a:r>
            <a:r>
              <a:rPr lang="es-MX" dirty="0" smtClean="0">
                <a:latin typeface="Maiandra GD" pitchFamily="34" charset="0"/>
              </a:rPr>
              <a:t> L.</a:t>
            </a:r>
            <a:endParaRPr lang="es-MX" dirty="0">
              <a:latin typeface="Maiandra G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02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Análisis de preguntas</a:t>
            </a:r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s-ES" sz="2000" dirty="0"/>
              <a:t>¿Estaría </a:t>
            </a:r>
            <a:r>
              <a:rPr lang="es-ES" sz="2000" b="1" u="sng" dirty="0"/>
              <a:t>dispuesto a contratar a una empresa externa</a:t>
            </a:r>
            <a:r>
              <a:rPr lang="es-ES" sz="2000" dirty="0"/>
              <a:t> para que se hiciera cargo de su plan de recuperación ante desastres (DRP), lo que incluiría el uso de computación en la nube?</a:t>
            </a:r>
            <a:endParaRPr lang="es-MX" sz="2000" dirty="0"/>
          </a:p>
          <a:p>
            <a:endParaRPr lang="es-MX" sz="20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668" y="3573016"/>
            <a:ext cx="5316537" cy="181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123728" y="5903677"/>
            <a:ext cx="5034845" cy="301762"/>
          </a:xfrm>
        </p:spPr>
        <p:txBody>
          <a:bodyPr/>
          <a:lstStyle/>
          <a:p>
            <a:pPr algn="ctr"/>
            <a:r>
              <a:rPr lang="es-MX" dirty="0" smtClean="0">
                <a:latin typeface="Maiandra GD" pitchFamily="34" charset="0"/>
              </a:rPr>
              <a:t>Elaborado por: Ing. Danilo </a:t>
            </a:r>
            <a:r>
              <a:rPr lang="es-MX" dirty="0" err="1" smtClean="0">
                <a:latin typeface="Maiandra GD" pitchFamily="34" charset="0"/>
              </a:rPr>
              <a:t>Mannella</a:t>
            </a:r>
            <a:r>
              <a:rPr lang="es-MX" dirty="0" smtClean="0">
                <a:latin typeface="Maiandra GD" pitchFamily="34" charset="0"/>
              </a:rPr>
              <a:t> L.</a:t>
            </a:r>
            <a:endParaRPr lang="es-MX" dirty="0">
              <a:latin typeface="Maiandra G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Hallazgos</a:t>
            </a:r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5355121"/>
              </p:ext>
            </p:extLst>
          </p:nvPr>
        </p:nvGraphicFramePr>
        <p:xfrm>
          <a:off x="1463675" y="2119313"/>
          <a:ext cx="6196013" cy="360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123728" y="5903677"/>
            <a:ext cx="5034845" cy="301762"/>
          </a:xfrm>
        </p:spPr>
        <p:txBody>
          <a:bodyPr/>
          <a:lstStyle/>
          <a:p>
            <a:pPr algn="ctr"/>
            <a:r>
              <a:rPr lang="es-MX" dirty="0" smtClean="0">
                <a:latin typeface="Maiandra GD" pitchFamily="34" charset="0"/>
              </a:rPr>
              <a:t>Elaborado por: Ing. Danilo </a:t>
            </a:r>
            <a:r>
              <a:rPr lang="es-MX" dirty="0" err="1" smtClean="0">
                <a:latin typeface="Maiandra GD" pitchFamily="34" charset="0"/>
              </a:rPr>
              <a:t>Mannella</a:t>
            </a:r>
            <a:r>
              <a:rPr lang="es-MX" dirty="0" smtClean="0">
                <a:latin typeface="Maiandra GD" pitchFamily="34" charset="0"/>
              </a:rPr>
              <a:t> L.</a:t>
            </a:r>
            <a:endParaRPr lang="es-MX" dirty="0">
              <a:latin typeface="Maiandra G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53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Hallazgos</a:t>
            </a:r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9390567"/>
              </p:ext>
            </p:extLst>
          </p:nvPr>
        </p:nvGraphicFramePr>
        <p:xfrm>
          <a:off x="1463675" y="2119313"/>
          <a:ext cx="6196013" cy="360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123728" y="5903677"/>
            <a:ext cx="5034845" cy="301762"/>
          </a:xfrm>
        </p:spPr>
        <p:txBody>
          <a:bodyPr/>
          <a:lstStyle/>
          <a:p>
            <a:pPr algn="ctr"/>
            <a:r>
              <a:rPr lang="es-MX" dirty="0" smtClean="0">
                <a:latin typeface="Maiandra GD" pitchFamily="34" charset="0"/>
              </a:rPr>
              <a:t>Elaborado por: Ing. Danilo </a:t>
            </a:r>
            <a:r>
              <a:rPr lang="es-MX" dirty="0" err="1" smtClean="0">
                <a:latin typeface="Maiandra GD" pitchFamily="34" charset="0"/>
              </a:rPr>
              <a:t>Mannella</a:t>
            </a:r>
            <a:r>
              <a:rPr lang="es-MX" dirty="0" smtClean="0">
                <a:latin typeface="Maiandra GD" pitchFamily="34" charset="0"/>
              </a:rPr>
              <a:t> L.</a:t>
            </a:r>
            <a:endParaRPr lang="es-MX" dirty="0">
              <a:latin typeface="Maiandra G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38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Hallazgos</a:t>
            </a:r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123728" y="5903677"/>
            <a:ext cx="5034845" cy="301762"/>
          </a:xfrm>
        </p:spPr>
        <p:txBody>
          <a:bodyPr/>
          <a:lstStyle/>
          <a:p>
            <a:pPr algn="ctr"/>
            <a:r>
              <a:rPr lang="es-MX" dirty="0" smtClean="0">
                <a:latin typeface="Maiandra GD" pitchFamily="34" charset="0"/>
              </a:rPr>
              <a:t>Elaborado por: Ing. Danilo </a:t>
            </a:r>
            <a:r>
              <a:rPr lang="es-MX" dirty="0" err="1" smtClean="0">
                <a:latin typeface="Maiandra GD" pitchFamily="34" charset="0"/>
              </a:rPr>
              <a:t>Mannella</a:t>
            </a:r>
            <a:r>
              <a:rPr lang="es-MX" dirty="0" smtClean="0">
                <a:latin typeface="Maiandra GD" pitchFamily="34" charset="0"/>
              </a:rPr>
              <a:t> L.</a:t>
            </a:r>
            <a:endParaRPr lang="es-MX" dirty="0">
              <a:latin typeface="Maiandra GD" pitchFamily="34" charset="0"/>
            </a:endParaRPr>
          </a:p>
        </p:txBody>
      </p:sp>
      <p:graphicFrame>
        <p:nvGraphicFramePr>
          <p:cNvPr id="6" name="5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5081144"/>
              </p:ext>
            </p:extLst>
          </p:nvPr>
        </p:nvGraphicFramePr>
        <p:xfrm>
          <a:off x="1463675" y="2119313"/>
          <a:ext cx="6196013" cy="360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8538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6" grpId="0">
        <p:bldAsOne/>
      </p:bldGraphic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MX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¡Muchas gracias!</a:t>
            </a:r>
            <a:endParaRPr lang="es-MX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s-MX" b="1" dirty="0" smtClean="0"/>
              <a:t>Cualquier inquietud será resuelta en este momento</a:t>
            </a:r>
          </a:p>
          <a:p>
            <a:r>
              <a:rPr lang="es-MX" sz="1800" dirty="0" smtClean="0"/>
              <a:t>Ing. Danilo </a:t>
            </a:r>
            <a:r>
              <a:rPr lang="es-MX" sz="1800" dirty="0" err="1" smtClean="0"/>
              <a:t>Mannella</a:t>
            </a:r>
            <a:endParaRPr lang="es-MX" sz="1800" dirty="0" smtClean="0"/>
          </a:p>
          <a:p>
            <a:r>
              <a:rPr lang="es-MX" sz="1800" dirty="0" smtClean="0"/>
              <a:t>Email: </a:t>
            </a:r>
            <a:r>
              <a:rPr lang="es-MX" sz="1800" dirty="0" smtClean="0">
                <a:hlinkClick r:id="rId2"/>
              </a:rPr>
              <a:t>danilo.mannella@gmail.com</a:t>
            </a:r>
            <a:endParaRPr lang="es-MX" sz="1800" dirty="0" smtClean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1034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Planteamiento del Problema</a:t>
            </a:r>
            <a:endParaRPr lang="es-MX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463040" y="2119257"/>
            <a:ext cx="6421328" cy="3603812"/>
          </a:xfrm>
        </p:spPr>
        <p:txBody>
          <a:bodyPr/>
          <a:lstStyle/>
          <a:p>
            <a:r>
              <a:rPr lang="es-EC" dirty="0"/>
              <a:t>Las </a:t>
            </a:r>
            <a:r>
              <a:rPr lang="es-EC" b="1" u="sng" dirty="0" err="1"/>
              <a:t>PYMEs</a:t>
            </a:r>
            <a:r>
              <a:rPr lang="es-EC" dirty="0"/>
              <a:t> no están preparadas para una </a:t>
            </a:r>
            <a:r>
              <a:rPr lang="es-EC" b="1" u="sng" dirty="0"/>
              <a:t>recuperación ante desastres tecnológicos</a:t>
            </a:r>
            <a:r>
              <a:rPr lang="es-EC" dirty="0"/>
              <a:t> de cualquier índole, ¿Esto se debe al bajo grado de </a:t>
            </a:r>
            <a:r>
              <a:rPr lang="es-EC" b="1" u="sng" dirty="0"/>
              <a:t>importancia</a:t>
            </a:r>
            <a:r>
              <a:rPr lang="es-EC" dirty="0"/>
              <a:t> otorgado por parte de sus ejecutivos, y/o debido al desconocimiento de mecanismos de </a:t>
            </a:r>
            <a:r>
              <a:rPr lang="es-EC" b="1" u="sng" dirty="0"/>
              <a:t>recuperación ante desastres tecnológicos</a:t>
            </a:r>
            <a:r>
              <a:rPr lang="es-EC" dirty="0"/>
              <a:t>, provocando incluso pérdidas económicas sustanciales y hasta de cartera de clientes</a:t>
            </a:r>
            <a:r>
              <a:rPr lang="es-EC" dirty="0" smtClean="0"/>
              <a:t>?</a:t>
            </a:r>
            <a:endParaRPr lang="es-MX" dirty="0"/>
          </a:p>
        </p:txBody>
      </p:sp>
      <p:sp>
        <p:nvSpPr>
          <p:cNvPr id="5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123728" y="5903677"/>
            <a:ext cx="5034845" cy="301762"/>
          </a:xfrm>
        </p:spPr>
        <p:txBody>
          <a:bodyPr/>
          <a:lstStyle/>
          <a:p>
            <a:pPr algn="ctr"/>
            <a:r>
              <a:rPr lang="es-MX" dirty="0" smtClean="0">
                <a:latin typeface="Maiandra GD" pitchFamily="34" charset="0"/>
              </a:rPr>
              <a:t>Elaborado por: Ing. Danilo </a:t>
            </a:r>
            <a:r>
              <a:rPr lang="es-MX" dirty="0" err="1" smtClean="0">
                <a:latin typeface="Maiandra GD" pitchFamily="34" charset="0"/>
              </a:rPr>
              <a:t>Mannella</a:t>
            </a:r>
            <a:r>
              <a:rPr lang="es-MX" dirty="0" smtClean="0">
                <a:latin typeface="Maiandra GD" pitchFamily="34" charset="0"/>
              </a:rPr>
              <a:t> L.</a:t>
            </a:r>
            <a:endParaRPr lang="es-MX" dirty="0">
              <a:latin typeface="Maiandra G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83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Justificación e importancia</a:t>
            </a:r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 smtClean="0"/>
              <a:t>Recuperación ante desastres tecnológicos </a:t>
            </a:r>
            <a:r>
              <a:rPr lang="es-MX" b="1" u="sng" dirty="0" smtClean="0"/>
              <a:t>no es un problema solo de TI</a:t>
            </a:r>
            <a:r>
              <a:rPr lang="es-MX" dirty="0" smtClean="0"/>
              <a:t>, sino de la organización.</a:t>
            </a:r>
          </a:p>
          <a:p>
            <a:r>
              <a:rPr lang="es-MX" dirty="0" smtClean="0"/>
              <a:t>Qué tan </a:t>
            </a:r>
            <a:r>
              <a:rPr lang="es-MX" b="1" u="sng" dirty="0" smtClean="0"/>
              <a:t>preparadas</a:t>
            </a:r>
            <a:r>
              <a:rPr lang="es-MX" dirty="0" smtClean="0"/>
              <a:t> están las </a:t>
            </a:r>
            <a:r>
              <a:rPr lang="es-MX" dirty="0" err="1" smtClean="0"/>
              <a:t>PYMEs</a:t>
            </a:r>
            <a:r>
              <a:rPr lang="es-MX" dirty="0" smtClean="0"/>
              <a:t> ante un desastre tecnológico. Uso de DRP.</a:t>
            </a:r>
          </a:p>
          <a:p>
            <a:r>
              <a:rPr lang="es-MX" b="1" u="sng" dirty="0" smtClean="0"/>
              <a:t>Guía</a:t>
            </a:r>
            <a:r>
              <a:rPr lang="es-MX" dirty="0" smtClean="0"/>
              <a:t> para orientar a </a:t>
            </a:r>
            <a:r>
              <a:rPr lang="es-MX" dirty="0" err="1" smtClean="0"/>
              <a:t>PYMEs</a:t>
            </a:r>
            <a:r>
              <a:rPr lang="es-MX" dirty="0" smtClean="0"/>
              <a:t> en computación en la nube y recuperación ante desastres tecnológicos.</a:t>
            </a:r>
          </a:p>
        </p:txBody>
      </p:sp>
      <p:sp>
        <p:nvSpPr>
          <p:cNvPr id="5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123728" y="5903677"/>
            <a:ext cx="5034845" cy="301762"/>
          </a:xfrm>
        </p:spPr>
        <p:txBody>
          <a:bodyPr/>
          <a:lstStyle/>
          <a:p>
            <a:pPr algn="ctr"/>
            <a:r>
              <a:rPr lang="es-MX" dirty="0" smtClean="0">
                <a:latin typeface="Maiandra GD" pitchFamily="34" charset="0"/>
              </a:rPr>
              <a:t>Elaborado por: Ing. Danilo </a:t>
            </a:r>
            <a:r>
              <a:rPr lang="es-MX" dirty="0" err="1" smtClean="0">
                <a:latin typeface="Maiandra GD" pitchFamily="34" charset="0"/>
              </a:rPr>
              <a:t>Mannella</a:t>
            </a:r>
            <a:r>
              <a:rPr lang="es-MX" dirty="0" smtClean="0">
                <a:latin typeface="Maiandra GD" pitchFamily="34" charset="0"/>
              </a:rPr>
              <a:t> L.</a:t>
            </a:r>
            <a:endParaRPr lang="es-MX" dirty="0">
              <a:latin typeface="Maiandra G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67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 General</a:t>
            </a:r>
            <a:endParaRPr lang="es-EC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C" dirty="0" smtClean="0"/>
              <a:t>Estructurar </a:t>
            </a:r>
            <a:r>
              <a:rPr lang="es-EC" dirty="0"/>
              <a:t>una </a:t>
            </a:r>
            <a:r>
              <a:rPr lang="es-EC" b="1" u="sng" dirty="0"/>
              <a:t>guía</a:t>
            </a:r>
            <a:r>
              <a:rPr lang="es-EC" dirty="0"/>
              <a:t> que conduzca al uso adecuado de la </a:t>
            </a:r>
            <a:r>
              <a:rPr lang="es-EC" b="1" u="sng" dirty="0"/>
              <a:t>computación en la nube</a:t>
            </a:r>
            <a:r>
              <a:rPr lang="es-EC" dirty="0"/>
              <a:t> como mecanismo de </a:t>
            </a:r>
            <a:r>
              <a:rPr lang="es-EC" b="1" u="sng" dirty="0"/>
              <a:t>recuperación ante desastres tecnológicos</a:t>
            </a:r>
            <a:r>
              <a:rPr lang="es-EC" dirty="0"/>
              <a:t> para las </a:t>
            </a:r>
            <a:r>
              <a:rPr lang="es-EC" b="1" u="sng" dirty="0" err="1"/>
              <a:t>PYMEs</a:t>
            </a:r>
            <a:r>
              <a:rPr lang="es-EC" dirty="0"/>
              <a:t> de servicios en el DMQ</a:t>
            </a:r>
            <a:r>
              <a:rPr lang="es-EC" dirty="0" smtClean="0"/>
              <a:t>.</a:t>
            </a:r>
          </a:p>
        </p:txBody>
      </p:sp>
      <p:sp>
        <p:nvSpPr>
          <p:cNvPr id="5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123728" y="5903677"/>
            <a:ext cx="5034845" cy="301762"/>
          </a:xfrm>
        </p:spPr>
        <p:txBody>
          <a:bodyPr/>
          <a:lstStyle/>
          <a:p>
            <a:pPr algn="ctr"/>
            <a:r>
              <a:rPr lang="es-MX" dirty="0" smtClean="0">
                <a:latin typeface="Maiandra GD" pitchFamily="34" charset="0"/>
              </a:rPr>
              <a:t>Elaborado por: Ing. Danilo </a:t>
            </a:r>
            <a:r>
              <a:rPr lang="es-MX" dirty="0" err="1" smtClean="0">
                <a:latin typeface="Maiandra GD" pitchFamily="34" charset="0"/>
              </a:rPr>
              <a:t>Mannella</a:t>
            </a:r>
            <a:r>
              <a:rPr lang="es-MX" dirty="0" smtClean="0">
                <a:latin typeface="Maiandra GD" pitchFamily="34" charset="0"/>
              </a:rPr>
              <a:t> L.</a:t>
            </a:r>
            <a:endParaRPr lang="es-MX" dirty="0">
              <a:latin typeface="Maiandra G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66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Objetivos Específicos</a:t>
            </a:r>
            <a:endParaRPr lang="es-EC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lvl="0"/>
            <a:r>
              <a:rPr lang="es-EC" b="1" u="sng" dirty="0"/>
              <a:t>Fundamentar</a:t>
            </a:r>
            <a:r>
              <a:rPr lang="es-EC" dirty="0"/>
              <a:t> teóricamente el uso de la computación en la nube como mecanismo de recuperación ante desastres tecnológicos en </a:t>
            </a:r>
            <a:r>
              <a:rPr lang="es-EC" dirty="0" err="1"/>
              <a:t>PYMEs</a:t>
            </a:r>
            <a:r>
              <a:rPr lang="es-EC" dirty="0"/>
              <a:t>.</a:t>
            </a:r>
          </a:p>
          <a:p>
            <a:pPr lvl="0"/>
            <a:r>
              <a:rPr lang="es-EC" dirty="0"/>
              <a:t>Efectuar el </a:t>
            </a:r>
            <a:r>
              <a:rPr lang="es-EC" b="1" u="sng" dirty="0"/>
              <a:t>diagnóstico</a:t>
            </a:r>
            <a:r>
              <a:rPr lang="es-EC" dirty="0"/>
              <a:t> sobre la </a:t>
            </a:r>
            <a:r>
              <a:rPr lang="es-EC" b="1" u="sng" dirty="0"/>
              <a:t>situación actual</a:t>
            </a:r>
            <a:r>
              <a:rPr lang="es-EC" dirty="0"/>
              <a:t> de las </a:t>
            </a:r>
            <a:r>
              <a:rPr lang="es-EC" dirty="0" err="1"/>
              <a:t>PYMEs</a:t>
            </a:r>
            <a:r>
              <a:rPr lang="es-EC" dirty="0"/>
              <a:t> frente a la implementación de un </a:t>
            </a:r>
            <a:r>
              <a:rPr lang="es-EC" b="1" u="sng" dirty="0"/>
              <a:t>plan de recuperación ante desastres</a:t>
            </a:r>
            <a:r>
              <a:rPr lang="es-EC" dirty="0"/>
              <a:t>.</a:t>
            </a:r>
          </a:p>
          <a:p>
            <a:pPr lvl="0"/>
            <a:r>
              <a:rPr lang="es-EC" dirty="0"/>
              <a:t>Elaborar una </a:t>
            </a:r>
            <a:r>
              <a:rPr lang="es-EC" b="1" u="sng" dirty="0"/>
              <a:t>guía de implementación</a:t>
            </a:r>
            <a:r>
              <a:rPr lang="es-EC" dirty="0"/>
              <a:t> de recuperación ante desastres a través del uso de la computación en la nube enfocada a las PYMES.</a:t>
            </a:r>
          </a:p>
          <a:p>
            <a:pPr lvl="0"/>
            <a:r>
              <a:rPr lang="es-EC" b="1" u="sng" dirty="0"/>
              <a:t>Validar</a:t>
            </a:r>
            <a:r>
              <a:rPr lang="es-EC" dirty="0"/>
              <a:t> la guía implementada que resulte del estudio mediante el </a:t>
            </a:r>
            <a:r>
              <a:rPr lang="es-EC" dirty="0" smtClean="0"/>
              <a:t>método de </a:t>
            </a:r>
            <a:r>
              <a:rPr lang="es-EC" b="1" u="sng" dirty="0" smtClean="0"/>
              <a:t>criterio </a:t>
            </a:r>
            <a:r>
              <a:rPr lang="es-EC" b="1" u="sng" dirty="0"/>
              <a:t>de expertos</a:t>
            </a:r>
            <a:r>
              <a:rPr lang="es-EC" dirty="0" smtClean="0"/>
              <a:t>.</a:t>
            </a:r>
            <a:endParaRPr lang="es-EC" dirty="0"/>
          </a:p>
        </p:txBody>
      </p:sp>
      <p:sp>
        <p:nvSpPr>
          <p:cNvPr id="5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123728" y="5903677"/>
            <a:ext cx="5034845" cy="301762"/>
          </a:xfrm>
        </p:spPr>
        <p:txBody>
          <a:bodyPr/>
          <a:lstStyle/>
          <a:p>
            <a:pPr algn="ctr"/>
            <a:r>
              <a:rPr lang="es-MX" dirty="0" smtClean="0">
                <a:latin typeface="Maiandra GD" pitchFamily="34" charset="0"/>
              </a:rPr>
              <a:t>Elaborado por: Ing. Danilo </a:t>
            </a:r>
            <a:r>
              <a:rPr lang="es-MX" dirty="0" err="1" smtClean="0">
                <a:latin typeface="Maiandra GD" pitchFamily="34" charset="0"/>
              </a:rPr>
              <a:t>Mannella</a:t>
            </a:r>
            <a:r>
              <a:rPr lang="es-MX" dirty="0" smtClean="0">
                <a:latin typeface="Maiandra GD" pitchFamily="34" charset="0"/>
              </a:rPr>
              <a:t> L.</a:t>
            </a:r>
            <a:endParaRPr lang="es-MX" dirty="0">
              <a:latin typeface="Maiandra G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51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Hipótesis y variables</a:t>
            </a:r>
            <a:endParaRPr lang="es-EC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6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1679247"/>
              </p:ext>
            </p:extLst>
          </p:nvPr>
        </p:nvGraphicFramePr>
        <p:xfrm>
          <a:off x="1463675" y="2119313"/>
          <a:ext cx="6196014" cy="347472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{21E4AEA4-8DFA-4A89-87EB-49C32662AFE0}</a:tableStyleId>
              </a:tblPr>
              <a:tblGrid>
                <a:gridCol w="3098007"/>
                <a:gridCol w="3098007"/>
              </a:tblGrid>
              <a:tr h="370840">
                <a:tc>
                  <a:txBody>
                    <a:bodyPr/>
                    <a:lstStyle/>
                    <a:p>
                      <a:r>
                        <a:rPr lang="es-EC" dirty="0" smtClean="0"/>
                        <a:t>(Ho): 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s-EC" dirty="0" smtClean="0"/>
                        <a:t>Afectación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s-EC" dirty="0" smtClean="0"/>
                        <a:t>Desastre tecnológico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s-EC" dirty="0" smtClean="0"/>
                        <a:t>pérdidas económicas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s-EC" dirty="0" smtClean="0"/>
                        <a:t>disminución de clientes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s-EC" dirty="0" smtClean="0"/>
                        <a:t>cierre de la empresa.</a:t>
                      </a:r>
                      <a:endParaRPr lang="es-EC" dirty="0"/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(Ha):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s-EC" dirty="0" smtClean="0"/>
                        <a:t>DRP en Cloud Computing vs. DRP  tradicional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s-EC" dirty="0" smtClean="0"/>
                        <a:t>Menor  impacto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s-EC" dirty="0" smtClean="0"/>
                        <a:t>Inversión relativamente baja</a:t>
                      </a:r>
                      <a:endParaRPr lang="es-EC" dirty="0"/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dirty="0" smtClean="0"/>
                        <a:t>(V.I):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s-EC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Uso de la computación en la nube para la recuperación ante desastres tecnológicos aplicado a las PYMES.</a:t>
                      </a:r>
                      <a:endParaRPr lang="es-EC" dirty="0"/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(V.D):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s-EC" dirty="0" smtClean="0"/>
                        <a:t>Estabilidad del negocio</a:t>
                      </a:r>
                    </a:p>
                    <a:p>
                      <a:endParaRPr lang="es-EC" dirty="0"/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</a:tcPr>
                </a:tc>
              </a:tr>
            </a:tbl>
          </a:graphicData>
        </a:graphic>
      </p:graphicFrame>
      <p:sp>
        <p:nvSpPr>
          <p:cNvPr id="5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123728" y="5903677"/>
            <a:ext cx="5034845" cy="301762"/>
          </a:xfrm>
        </p:spPr>
        <p:txBody>
          <a:bodyPr/>
          <a:lstStyle/>
          <a:p>
            <a:pPr algn="ctr"/>
            <a:r>
              <a:rPr lang="es-MX" dirty="0" smtClean="0">
                <a:latin typeface="Maiandra GD" pitchFamily="34" charset="0"/>
              </a:rPr>
              <a:t>Elaborado por: Ing. Danilo </a:t>
            </a:r>
            <a:r>
              <a:rPr lang="es-MX" dirty="0" err="1" smtClean="0">
                <a:latin typeface="Maiandra GD" pitchFamily="34" charset="0"/>
              </a:rPr>
              <a:t>Mannella</a:t>
            </a:r>
            <a:r>
              <a:rPr lang="es-MX" dirty="0" smtClean="0">
                <a:latin typeface="Maiandra GD" pitchFamily="34" charset="0"/>
              </a:rPr>
              <a:t> L.</a:t>
            </a:r>
            <a:endParaRPr lang="es-MX" dirty="0">
              <a:latin typeface="Maiandra G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71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incheta">
  <a:themeElements>
    <a:clrScheme name="Chincheta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Chincheta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hinchet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7983</TotalTime>
  <Words>3091</Words>
  <Application>Microsoft Office PowerPoint</Application>
  <PresentationFormat>Presentación en pantalla (4:3)</PresentationFormat>
  <Paragraphs>416</Paragraphs>
  <Slides>47</Slides>
  <Notes>14</Notes>
  <HiddenSlides>2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47</vt:i4>
      </vt:variant>
    </vt:vector>
  </HeadingPairs>
  <TitlesOfParts>
    <vt:vector size="48" baseType="lpstr">
      <vt:lpstr>Chincheta</vt:lpstr>
      <vt:lpstr>Avance de Tesis de Grado Maestría en Gerencia de Sistemas</vt:lpstr>
      <vt:lpstr>Contenido de la tesis (completo)</vt:lpstr>
      <vt:lpstr>Contenido de la tesis (avance)</vt:lpstr>
      <vt:lpstr>Capítulo I</vt:lpstr>
      <vt:lpstr>Planteamiento del Problema</vt:lpstr>
      <vt:lpstr>Justificación e importancia</vt:lpstr>
      <vt:lpstr>Objetivo General</vt:lpstr>
      <vt:lpstr>Objetivos Específicos</vt:lpstr>
      <vt:lpstr>Hipótesis y variables</vt:lpstr>
      <vt:lpstr>Metodología de investigación</vt:lpstr>
      <vt:lpstr>Preguntas de investigación</vt:lpstr>
      <vt:lpstr>En resumen</vt:lpstr>
      <vt:lpstr>Capítulo II</vt:lpstr>
      <vt:lpstr>Fundamentación teórica</vt:lpstr>
      <vt:lpstr>Pymes</vt:lpstr>
      <vt:lpstr>Importancia de Pymes</vt:lpstr>
      <vt:lpstr>Potencialidades y desafíos</vt:lpstr>
      <vt:lpstr>DRP</vt:lpstr>
      <vt:lpstr>Componentes de un DRP</vt:lpstr>
      <vt:lpstr>Costos de no contar con un DRP</vt:lpstr>
      <vt:lpstr>Métricas de un DRP</vt:lpstr>
      <vt:lpstr>Métodos tradicionales de DR</vt:lpstr>
      <vt:lpstr>Pymes y DRP en el mundo</vt:lpstr>
      <vt:lpstr>Computación en la nube</vt:lpstr>
      <vt:lpstr>Características de computación en la nube</vt:lpstr>
      <vt:lpstr>Modelos de Cloud Computing</vt:lpstr>
      <vt:lpstr>Computación en la nube</vt:lpstr>
      <vt:lpstr>Respaldos de información</vt:lpstr>
      <vt:lpstr>Respaldos en la nube</vt:lpstr>
      <vt:lpstr>DRP en la nube</vt:lpstr>
      <vt:lpstr>Mejores prácticas</vt:lpstr>
      <vt:lpstr>Análisis PEST local</vt:lpstr>
      <vt:lpstr>Análisis PEST local</vt:lpstr>
      <vt:lpstr>Capítulo III</vt:lpstr>
      <vt:lpstr>Diagnóstico</vt:lpstr>
      <vt:lpstr>Diagnóstico</vt:lpstr>
      <vt:lpstr>Análisis de preguntas</vt:lpstr>
      <vt:lpstr>Análisis de preguntas</vt:lpstr>
      <vt:lpstr>Análisis de preguntas</vt:lpstr>
      <vt:lpstr>Análisis de preguntas</vt:lpstr>
      <vt:lpstr>Análisis de preguntas</vt:lpstr>
      <vt:lpstr>Análisis de preguntas</vt:lpstr>
      <vt:lpstr>Análisis de preguntas</vt:lpstr>
      <vt:lpstr>Hallazgos</vt:lpstr>
      <vt:lpstr>Hallazgos</vt:lpstr>
      <vt:lpstr>Hallazgos</vt:lpstr>
      <vt:lpstr>¡Muchas gracias!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Perfil de Plan de Tesis Maestría en Gerencia de Sistemas</dc:title>
  <dc:creator>Colegio Alemán - Danilo Mannella</dc:creator>
  <cp:lastModifiedBy>Danilo</cp:lastModifiedBy>
  <cp:revision>117</cp:revision>
  <dcterms:created xsi:type="dcterms:W3CDTF">2012-03-20T13:38:12Z</dcterms:created>
  <dcterms:modified xsi:type="dcterms:W3CDTF">2012-07-28T16:23:51Z</dcterms:modified>
</cp:coreProperties>
</file>