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36"/>
  </p:notesMasterIdLst>
  <p:sldIdLst>
    <p:sldId id="256" r:id="rId2"/>
    <p:sldId id="257" r:id="rId3"/>
    <p:sldId id="258" r:id="rId4"/>
    <p:sldId id="263" r:id="rId5"/>
    <p:sldId id="264" r:id="rId6"/>
    <p:sldId id="267" r:id="rId7"/>
    <p:sldId id="268" r:id="rId8"/>
    <p:sldId id="279" r:id="rId9"/>
    <p:sldId id="270" r:id="rId10"/>
    <p:sldId id="271" r:id="rId11"/>
    <p:sldId id="272" r:id="rId12"/>
    <p:sldId id="265" r:id="rId13"/>
    <p:sldId id="266" r:id="rId14"/>
    <p:sldId id="273" r:id="rId15"/>
    <p:sldId id="274" r:id="rId16"/>
    <p:sldId id="280" r:id="rId17"/>
    <p:sldId id="275" r:id="rId18"/>
    <p:sldId id="276" r:id="rId19"/>
    <p:sldId id="277" r:id="rId20"/>
    <p:sldId id="278" r:id="rId21"/>
    <p:sldId id="281" r:id="rId22"/>
    <p:sldId id="282" r:id="rId23"/>
    <p:sldId id="283" r:id="rId24"/>
    <p:sldId id="284" r:id="rId25"/>
    <p:sldId id="285" r:id="rId26"/>
    <p:sldId id="286" r:id="rId27"/>
    <p:sldId id="287" r:id="rId28"/>
    <p:sldId id="259" r:id="rId29"/>
    <p:sldId id="260" r:id="rId30"/>
    <p:sldId id="290" r:id="rId31"/>
    <p:sldId id="288" r:id="rId32"/>
    <p:sldId id="261" r:id="rId33"/>
    <p:sldId id="289" r:id="rId34"/>
    <p:sldId id="262" r:id="rId3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D:\Danilo\Dropbox\Tesis%20Maestr&#237;a%20ESPE\Tesis\Cuestionarios\Valoraci&#243;n%20de%20Criterios%20de%20Experto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Danilo\Dropbox\Tesis%20Maestr&#237;a%20ESPE\Tesis\Cuestionarios\Valoraci&#243;n%20de%20Criterios%20de%20Experto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Danilo\Dropbox\Tesis%20Maestr&#237;a%20ESPE\Tesis\Cuestionarios\Valoraci&#243;n%20de%20Criterios%20de%20Experto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Danilo\Dropbox\Tesis%20Maestr&#237;a%20ESPE\Tesis\Cuestionarios\Valoraci&#243;n%20de%20Criterios%20de%20Experto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Danilo\Dropbox\Tesis%20Maestr&#237;a%20ESPE\Tesis\Cuestionarios\Valoraci&#243;n%20de%20Criterios%20de%20Experto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Danilo\Dropbox\Tesis%20Maestr&#237;a%20ESPE\Tesis\Cuestionarios\Valoraci&#243;n%20de%20Criterios%20de%20Experto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Danilo\Dropbox\Tesis%20Maestr&#237;a%20ESPE\Tesis\Cuestionarios\Valoraci&#243;n%20de%20Criterios%20de%20Expert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s-EC"/>
              <a:t>Valoración de aplicaciones críticas</a:t>
            </a:r>
          </a:p>
        </c:rich>
      </c:tx>
      <c:layout/>
      <c:overlay val="0"/>
    </c:title>
    <c:autoTitleDeleted val="0"/>
    <c:plotArea>
      <c:layout/>
      <c:barChart>
        <c:barDir val="col"/>
        <c:grouping val="clustered"/>
        <c:varyColors val="0"/>
        <c:ser>
          <c:idx val="0"/>
          <c:order val="0"/>
          <c:tx>
            <c:strRef>
              <c:f>Hoja1!$A$2</c:f>
              <c:strCache>
                <c:ptCount val="1"/>
                <c:pt idx="0">
                  <c:v>Correo electrónico corporativo</c:v>
                </c:pt>
              </c:strCache>
            </c:strRef>
          </c:tx>
          <c:invertIfNegative val="0"/>
          <c:cat>
            <c:strRef>
              <c:f>Hoja1!$B$1:$F$1</c:f>
              <c:strCache>
                <c:ptCount val="5"/>
                <c:pt idx="0">
                  <c:v>1</c:v>
                </c:pt>
                <c:pt idx="1">
                  <c:v>2</c:v>
                </c:pt>
                <c:pt idx="2">
                  <c:v>3</c:v>
                </c:pt>
                <c:pt idx="3">
                  <c:v>4</c:v>
                </c:pt>
                <c:pt idx="4">
                  <c:v>5</c:v>
                </c:pt>
              </c:strCache>
            </c:strRef>
          </c:cat>
          <c:val>
            <c:numRef>
              <c:f>Hoja1!$B$2:$F$2</c:f>
              <c:numCache>
                <c:formatCode>General</c:formatCode>
                <c:ptCount val="5"/>
                <c:pt idx="0">
                  <c:v>0</c:v>
                </c:pt>
                <c:pt idx="1">
                  <c:v>0</c:v>
                </c:pt>
                <c:pt idx="2">
                  <c:v>0</c:v>
                </c:pt>
                <c:pt idx="3">
                  <c:v>0</c:v>
                </c:pt>
                <c:pt idx="4">
                  <c:v>4</c:v>
                </c:pt>
              </c:numCache>
            </c:numRef>
          </c:val>
        </c:ser>
        <c:ser>
          <c:idx val="1"/>
          <c:order val="1"/>
          <c:tx>
            <c:strRef>
              <c:f>Hoja1!$A$3</c:f>
              <c:strCache>
                <c:ptCount val="1"/>
                <c:pt idx="0">
                  <c:v>CRM (Gestión de relación con clientes)</c:v>
                </c:pt>
              </c:strCache>
            </c:strRef>
          </c:tx>
          <c:invertIfNegative val="0"/>
          <c:cat>
            <c:strRef>
              <c:f>Hoja1!$B$1:$F$1</c:f>
              <c:strCache>
                <c:ptCount val="5"/>
                <c:pt idx="0">
                  <c:v>1</c:v>
                </c:pt>
                <c:pt idx="1">
                  <c:v>2</c:v>
                </c:pt>
                <c:pt idx="2">
                  <c:v>3</c:v>
                </c:pt>
                <c:pt idx="3">
                  <c:v>4</c:v>
                </c:pt>
                <c:pt idx="4">
                  <c:v>5</c:v>
                </c:pt>
              </c:strCache>
            </c:strRef>
          </c:cat>
          <c:val>
            <c:numRef>
              <c:f>Hoja1!$B$3:$F$3</c:f>
              <c:numCache>
                <c:formatCode>General</c:formatCode>
                <c:ptCount val="5"/>
                <c:pt idx="0">
                  <c:v>1</c:v>
                </c:pt>
                <c:pt idx="1">
                  <c:v>0</c:v>
                </c:pt>
                <c:pt idx="2">
                  <c:v>0</c:v>
                </c:pt>
                <c:pt idx="3">
                  <c:v>0</c:v>
                </c:pt>
                <c:pt idx="4">
                  <c:v>3</c:v>
                </c:pt>
              </c:numCache>
            </c:numRef>
          </c:val>
        </c:ser>
        <c:ser>
          <c:idx val="2"/>
          <c:order val="2"/>
          <c:tx>
            <c:strRef>
              <c:f>Hoja1!$A$4</c:f>
              <c:strCache>
                <c:ptCount val="1"/>
                <c:pt idx="0">
                  <c:v>ERP (Planeación de recursos empresariales)</c:v>
                </c:pt>
              </c:strCache>
            </c:strRef>
          </c:tx>
          <c:invertIfNegative val="0"/>
          <c:cat>
            <c:strRef>
              <c:f>Hoja1!$B$1:$F$1</c:f>
              <c:strCache>
                <c:ptCount val="5"/>
                <c:pt idx="0">
                  <c:v>1</c:v>
                </c:pt>
                <c:pt idx="1">
                  <c:v>2</c:v>
                </c:pt>
                <c:pt idx="2">
                  <c:v>3</c:v>
                </c:pt>
                <c:pt idx="3">
                  <c:v>4</c:v>
                </c:pt>
                <c:pt idx="4">
                  <c:v>5</c:v>
                </c:pt>
              </c:strCache>
            </c:strRef>
          </c:cat>
          <c:val>
            <c:numRef>
              <c:f>Hoja1!$B$4:$F$4</c:f>
              <c:numCache>
                <c:formatCode>General</c:formatCode>
                <c:ptCount val="5"/>
                <c:pt idx="0">
                  <c:v>0</c:v>
                </c:pt>
                <c:pt idx="1">
                  <c:v>0</c:v>
                </c:pt>
                <c:pt idx="2">
                  <c:v>0</c:v>
                </c:pt>
                <c:pt idx="3">
                  <c:v>1</c:v>
                </c:pt>
                <c:pt idx="4">
                  <c:v>2</c:v>
                </c:pt>
              </c:numCache>
            </c:numRef>
          </c:val>
        </c:ser>
        <c:ser>
          <c:idx val="3"/>
          <c:order val="3"/>
          <c:tx>
            <c:strRef>
              <c:f>Hoja1!$A$5</c:f>
              <c:strCache>
                <c:ptCount val="1"/>
                <c:pt idx="0">
                  <c:v>Aplicaciones de relación con proveedores</c:v>
                </c:pt>
              </c:strCache>
            </c:strRef>
          </c:tx>
          <c:invertIfNegative val="0"/>
          <c:cat>
            <c:strRef>
              <c:f>Hoja1!$B$1:$F$1</c:f>
              <c:strCache>
                <c:ptCount val="5"/>
                <c:pt idx="0">
                  <c:v>1</c:v>
                </c:pt>
                <c:pt idx="1">
                  <c:v>2</c:v>
                </c:pt>
                <c:pt idx="2">
                  <c:v>3</c:v>
                </c:pt>
                <c:pt idx="3">
                  <c:v>4</c:v>
                </c:pt>
                <c:pt idx="4">
                  <c:v>5</c:v>
                </c:pt>
              </c:strCache>
            </c:strRef>
          </c:cat>
          <c:val>
            <c:numRef>
              <c:f>Hoja1!$B$5:$F$5</c:f>
              <c:numCache>
                <c:formatCode>General</c:formatCode>
                <c:ptCount val="5"/>
                <c:pt idx="0">
                  <c:v>1</c:v>
                </c:pt>
                <c:pt idx="1">
                  <c:v>0</c:v>
                </c:pt>
                <c:pt idx="2">
                  <c:v>2</c:v>
                </c:pt>
                <c:pt idx="3">
                  <c:v>1</c:v>
                </c:pt>
                <c:pt idx="4">
                  <c:v>0</c:v>
                </c:pt>
              </c:numCache>
            </c:numRef>
          </c:val>
        </c:ser>
        <c:ser>
          <c:idx val="4"/>
          <c:order val="4"/>
          <c:tx>
            <c:strRef>
              <c:f>Hoja1!$A$6</c:f>
              <c:strCache>
                <c:ptCount val="1"/>
                <c:pt idx="0">
                  <c:v>Portal interno (intranet)</c:v>
                </c:pt>
              </c:strCache>
            </c:strRef>
          </c:tx>
          <c:invertIfNegative val="0"/>
          <c:cat>
            <c:strRef>
              <c:f>Hoja1!$B$1:$F$1</c:f>
              <c:strCache>
                <c:ptCount val="5"/>
                <c:pt idx="0">
                  <c:v>1</c:v>
                </c:pt>
                <c:pt idx="1">
                  <c:v>2</c:v>
                </c:pt>
                <c:pt idx="2">
                  <c:v>3</c:v>
                </c:pt>
                <c:pt idx="3">
                  <c:v>4</c:v>
                </c:pt>
                <c:pt idx="4">
                  <c:v>5</c:v>
                </c:pt>
              </c:strCache>
            </c:strRef>
          </c:cat>
          <c:val>
            <c:numRef>
              <c:f>Hoja1!$B$6:$F$6</c:f>
              <c:numCache>
                <c:formatCode>General</c:formatCode>
                <c:ptCount val="5"/>
                <c:pt idx="0">
                  <c:v>0</c:v>
                </c:pt>
                <c:pt idx="1">
                  <c:v>0</c:v>
                </c:pt>
                <c:pt idx="2">
                  <c:v>2</c:v>
                </c:pt>
                <c:pt idx="3">
                  <c:v>1</c:v>
                </c:pt>
                <c:pt idx="4">
                  <c:v>1</c:v>
                </c:pt>
              </c:numCache>
            </c:numRef>
          </c:val>
        </c:ser>
        <c:ser>
          <c:idx val="5"/>
          <c:order val="5"/>
          <c:tx>
            <c:strRef>
              <c:f>Hoja1!$A$7</c:f>
              <c:strCache>
                <c:ptCount val="1"/>
                <c:pt idx="0">
                  <c:v>Active Directory</c:v>
                </c:pt>
              </c:strCache>
            </c:strRef>
          </c:tx>
          <c:invertIfNegative val="0"/>
          <c:cat>
            <c:strRef>
              <c:f>Hoja1!$B$1:$F$1</c:f>
              <c:strCache>
                <c:ptCount val="5"/>
                <c:pt idx="0">
                  <c:v>1</c:v>
                </c:pt>
                <c:pt idx="1">
                  <c:v>2</c:v>
                </c:pt>
                <c:pt idx="2">
                  <c:v>3</c:v>
                </c:pt>
                <c:pt idx="3">
                  <c:v>4</c:v>
                </c:pt>
                <c:pt idx="4">
                  <c:v>5</c:v>
                </c:pt>
              </c:strCache>
            </c:strRef>
          </c:cat>
          <c:val>
            <c:numRef>
              <c:f>Hoja1!$B$7:$F$7</c:f>
              <c:numCache>
                <c:formatCode>General</c:formatCode>
                <c:ptCount val="5"/>
                <c:pt idx="0">
                  <c:v>0</c:v>
                </c:pt>
                <c:pt idx="1">
                  <c:v>0</c:v>
                </c:pt>
                <c:pt idx="2">
                  <c:v>0</c:v>
                </c:pt>
                <c:pt idx="3">
                  <c:v>1</c:v>
                </c:pt>
                <c:pt idx="4">
                  <c:v>0</c:v>
                </c:pt>
              </c:numCache>
            </c:numRef>
          </c:val>
        </c:ser>
        <c:ser>
          <c:idx val="6"/>
          <c:order val="6"/>
          <c:tx>
            <c:strRef>
              <c:f>Hoja1!$A$8</c:f>
              <c:strCache>
                <c:ptCount val="1"/>
                <c:pt idx="0">
                  <c:v>Sistema contable</c:v>
                </c:pt>
              </c:strCache>
            </c:strRef>
          </c:tx>
          <c:invertIfNegative val="0"/>
          <c:cat>
            <c:strRef>
              <c:f>Hoja1!$B$1:$F$1</c:f>
              <c:strCache>
                <c:ptCount val="5"/>
                <c:pt idx="0">
                  <c:v>1</c:v>
                </c:pt>
                <c:pt idx="1">
                  <c:v>2</c:v>
                </c:pt>
                <c:pt idx="2">
                  <c:v>3</c:v>
                </c:pt>
                <c:pt idx="3">
                  <c:v>4</c:v>
                </c:pt>
                <c:pt idx="4">
                  <c:v>5</c:v>
                </c:pt>
              </c:strCache>
            </c:strRef>
          </c:cat>
          <c:val>
            <c:numRef>
              <c:f>Hoja1!$B$8:$F$8</c:f>
              <c:numCache>
                <c:formatCode>General</c:formatCode>
                <c:ptCount val="5"/>
                <c:pt idx="0">
                  <c:v>0</c:v>
                </c:pt>
                <c:pt idx="1">
                  <c:v>0</c:v>
                </c:pt>
                <c:pt idx="2">
                  <c:v>0</c:v>
                </c:pt>
                <c:pt idx="3">
                  <c:v>0</c:v>
                </c:pt>
                <c:pt idx="4">
                  <c:v>1</c:v>
                </c:pt>
              </c:numCache>
            </c:numRef>
          </c:val>
        </c:ser>
        <c:ser>
          <c:idx val="7"/>
          <c:order val="7"/>
          <c:tx>
            <c:strRef>
              <c:f>Hoja1!$A$9</c:f>
              <c:strCache>
                <c:ptCount val="1"/>
                <c:pt idx="0">
                  <c:v>Gestión de Proyectos</c:v>
                </c:pt>
              </c:strCache>
            </c:strRef>
          </c:tx>
          <c:invertIfNegative val="0"/>
          <c:cat>
            <c:strRef>
              <c:f>Hoja1!$B$1:$F$1</c:f>
              <c:strCache>
                <c:ptCount val="5"/>
                <c:pt idx="0">
                  <c:v>1</c:v>
                </c:pt>
                <c:pt idx="1">
                  <c:v>2</c:v>
                </c:pt>
                <c:pt idx="2">
                  <c:v>3</c:v>
                </c:pt>
                <c:pt idx="3">
                  <c:v>4</c:v>
                </c:pt>
                <c:pt idx="4">
                  <c:v>5</c:v>
                </c:pt>
              </c:strCache>
            </c:strRef>
          </c:cat>
          <c:val>
            <c:numRef>
              <c:f>Hoja1!$B$9:$F$9</c:f>
              <c:numCache>
                <c:formatCode>General</c:formatCode>
                <c:ptCount val="5"/>
                <c:pt idx="0">
                  <c:v>0</c:v>
                </c:pt>
                <c:pt idx="1">
                  <c:v>0</c:v>
                </c:pt>
                <c:pt idx="2">
                  <c:v>0</c:v>
                </c:pt>
                <c:pt idx="3">
                  <c:v>1</c:v>
                </c:pt>
                <c:pt idx="4">
                  <c:v>0</c:v>
                </c:pt>
              </c:numCache>
            </c:numRef>
          </c:val>
        </c:ser>
        <c:dLbls>
          <c:showLegendKey val="0"/>
          <c:showVal val="0"/>
          <c:showCatName val="0"/>
          <c:showSerName val="0"/>
          <c:showPercent val="0"/>
          <c:showBubbleSize val="0"/>
        </c:dLbls>
        <c:gapWidth val="150"/>
        <c:axId val="48054272"/>
        <c:axId val="48055808"/>
      </c:barChart>
      <c:catAx>
        <c:axId val="48054272"/>
        <c:scaling>
          <c:orientation val="minMax"/>
        </c:scaling>
        <c:delete val="0"/>
        <c:axPos val="b"/>
        <c:majorTickMark val="none"/>
        <c:minorTickMark val="none"/>
        <c:tickLblPos val="nextTo"/>
        <c:crossAx val="48055808"/>
        <c:crosses val="autoZero"/>
        <c:auto val="1"/>
        <c:lblAlgn val="ctr"/>
        <c:lblOffset val="100"/>
        <c:noMultiLvlLbl val="0"/>
      </c:catAx>
      <c:valAx>
        <c:axId val="48055808"/>
        <c:scaling>
          <c:orientation val="minMax"/>
          <c:max val="4"/>
        </c:scaling>
        <c:delete val="0"/>
        <c:axPos val="l"/>
        <c:majorGridlines/>
        <c:numFmt formatCode="General" sourceLinked="1"/>
        <c:majorTickMark val="none"/>
        <c:minorTickMark val="none"/>
        <c:tickLblPos val="nextTo"/>
        <c:crossAx val="48054272"/>
        <c:crosses val="autoZero"/>
        <c:crossBetween val="between"/>
        <c:majorUnit val="1"/>
      </c:valAx>
    </c:plotArea>
    <c:legend>
      <c:legendPos val="r"/>
      <c:layout/>
      <c:overlay val="0"/>
      <c:txPr>
        <a:bodyPr/>
        <a:lstStyle/>
        <a:p>
          <a:pPr>
            <a:defRPr sz="1050"/>
          </a:pPr>
          <a:endParaRPr lang="es-EC"/>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s-EC"/>
              <a:t>Aplicaciones a ser migradas en la nube</a:t>
            </a:r>
          </a:p>
        </c:rich>
      </c:tx>
      <c:layout/>
      <c:overlay val="0"/>
    </c:title>
    <c:autoTitleDeleted val="0"/>
    <c:plotArea>
      <c:layout/>
      <c:barChart>
        <c:barDir val="col"/>
        <c:grouping val="clustered"/>
        <c:varyColors val="0"/>
        <c:ser>
          <c:idx val="0"/>
          <c:order val="0"/>
          <c:tx>
            <c:strRef>
              <c:f>Hoja1!$H$2</c:f>
              <c:strCache>
                <c:ptCount val="1"/>
                <c:pt idx="0">
                  <c:v>Correo electrónico</c:v>
                </c:pt>
              </c:strCache>
            </c:strRef>
          </c:tx>
          <c:invertIfNegative val="0"/>
          <c:cat>
            <c:strRef>
              <c:f>Hoja1!$I$1</c:f>
              <c:strCache>
                <c:ptCount val="1"/>
                <c:pt idx="0">
                  <c:v>Total</c:v>
                </c:pt>
              </c:strCache>
            </c:strRef>
          </c:cat>
          <c:val>
            <c:numRef>
              <c:f>Hoja1!$I$2</c:f>
              <c:numCache>
                <c:formatCode>General</c:formatCode>
                <c:ptCount val="1"/>
                <c:pt idx="0">
                  <c:v>4</c:v>
                </c:pt>
              </c:numCache>
            </c:numRef>
          </c:val>
        </c:ser>
        <c:ser>
          <c:idx val="1"/>
          <c:order val="1"/>
          <c:tx>
            <c:strRef>
              <c:f>Hoja1!$H$3</c:f>
              <c:strCache>
                <c:ptCount val="1"/>
                <c:pt idx="0">
                  <c:v>Aplicaciones desarrolladas internamente</c:v>
                </c:pt>
              </c:strCache>
            </c:strRef>
          </c:tx>
          <c:invertIfNegative val="0"/>
          <c:cat>
            <c:strRef>
              <c:f>Hoja1!$I$1</c:f>
              <c:strCache>
                <c:ptCount val="1"/>
                <c:pt idx="0">
                  <c:v>Total</c:v>
                </c:pt>
              </c:strCache>
            </c:strRef>
          </c:cat>
          <c:val>
            <c:numRef>
              <c:f>Hoja1!$I$3</c:f>
              <c:numCache>
                <c:formatCode>General</c:formatCode>
                <c:ptCount val="1"/>
                <c:pt idx="0">
                  <c:v>2</c:v>
                </c:pt>
              </c:numCache>
            </c:numRef>
          </c:val>
        </c:ser>
        <c:ser>
          <c:idx val="2"/>
          <c:order val="2"/>
          <c:tx>
            <c:strRef>
              <c:f>Hoja1!$H$4</c:f>
              <c:strCache>
                <c:ptCount val="1"/>
                <c:pt idx="0">
                  <c:v>Portal interno</c:v>
                </c:pt>
              </c:strCache>
            </c:strRef>
          </c:tx>
          <c:invertIfNegative val="0"/>
          <c:cat>
            <c:strRef>
              <c:f>Hoja1!$I$1</c:f>
              <c:strCache>
                <c:ptCount val="1"/>
                <c:pt idx="0">
                  <c:v>Total</c:v>
                </c:pt>
              </c:strCache>
            </c:strRef>
          </c:cat>
          <c:val>
            <c:numRef>
              <c:f>Hoja1!$I$4</c:f>
              <c:numCache>
                <c:formatCode>General</c:formatCode>
                <c:ptCount val="1"/>
                <c:pt idx="0">
                  <c:v>3</c:v>
                </c:pt>
              </c:numCache>
            </c:numRef>
          </c:val>
        </c:ser>
        <c:ser>
          <c:idx val="3"/>
          <c:order val="3"/>
          <c:tx>
            <c:strRef>
              <c:f>Hoja1!$H$5</c:f>
              <c:strCache>
                <c:ptCount val="1"/>
                <c:pt idx="0">
                  <c:v>Almacenamiento de datos</c:v>
                </c:pt>
              </c:strCache>
            </c:strRef>
          </c:tx>
          <c:invertIfNegative val="0"/>
          <c:cat>
            <c:strRef>
              <c:f>Hoja1!$I$1</c:f>
              <c:strCache>
                <c:ptCount val="1"/>
                <c:pt idx="0">
                  <c:v>Total</c:v>
                </c:pt>
              </c:strCache>
            </c:strRef>
          </c:cat>
          <c:val>
            <c:numRef>
              <c:f>Hoja1!$I$5</c:f>
              <c:numCache>
                <c:formatCode>General</c:formatCode>
                <c:ptCount val="1"/>
                <c:pt idx="0">
                  <c:v>3</c:v>
                </c:pt>
              </c:numCache>
            </c:numRef>
          </c:val>
        </c:ser>
        <c:dLbls>
          <c:showLegendKey val="0"/>
          <c:showVal val="0"/>
          <c:showCatName val="0"/>
          <c:showSerName val="0"/>
          <c:showPercent val="0"/>
          <c:showBubbleSize val="0"/>
        </c:dLbls>
        <c:gapWidth val="150"/>
        <c:axId val="48088576"/>
        <c:axId val="48090112"/>
      </c:barChart>
      <c:catAx>
        <c:axId val="48088576"/>
        <c:scaling>
          <c:orientation val="minMax"/>
        </c:scaling>
        <c:delete val="0"/>
        <c:axPos val="b"/>
        <c:majorTickMark val="none"/>
        <c:minorTickMark val="none"/>
        <c:tickLblPos val="nextTo"/>
        <c:crossAx val="48090112"/>
        <c:crosses val="autoZero"/>
        <c:auto val="1"/>
        <c:lblAlgn val="ctr"/>
        <c:lblOffset val="100"/>
        <c:noMultiLvlLbl val="0"/>
      </c:catAx>
      <c:valAx>
        <c:axId val="48090112"/>
        <c:scaling>
          <c:orientation val="minMax"/>
          <c:max val="4"/>
        </c:scaling>
        <c:delete val="0"/>
        <c:axPos val="l"/>
        <c:majorGridlines/>
        <c:numFmt formatCode="General" sourceLinked="1"/>
        <c:majorTickMark val="none"/>
        <c:minorTickMark val="none"/>
        <c:tickLblPos val="nextTo"/>
        <c:crossAx val="48088576"/>
        <c:crosses val="autoZero"/>
        <c:crossBetween val="between"/>
        <c:majorUnit val="1"/>
      </c:valAx>
    </c:plotArea>
    <c:legend>
      <c:legendPos val="r"/>
      <c:layout/>
      <c:overlay val="0"/>
      <c:txPr>
        <a:bodyPr/>
        <a:lstStyle/>
        <a:p>
          <a:pPr>
            <a:defRPr sz="1400"/>
          </a:pPr>
          <a:endParaRPr lang="es-EC"/>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s-EC"/>
              <a:t>Valoración de medios de respaldos</a:t>
            </a:r>
          </a:p>
        </c:rich>
      </c:tx>
      <c:layout/>
      <c:overlay val="0"/>
    </c:title>
    <c:autoTitleDeleted val="0"/>
    <c:plotArea>
      <c:layout/>
      <c:barChart>
        <c:barDir val="col"/>
        <c:grouping val="clustered"/>
        <c:varyColors val="0"/>
        <c:ser>
          <c:idx val="0"/>
          <c:order val="0"/>
          <c:tx>
            <c:strRef>
              <c:f>Hoja1!$A$27</c:f>
              <c:strCache>
                <c:ptCount val="1"/>
                <c:pt idx="0">
                  <c:v>Respaldos en cinta</c:v>
                </c:pt>
              </c:strCache>
            </c:strRef>
          </c:tx>
          <c:invertIfNegative val="0"/>
          <c:cat>
            <c:strRef>
              <c:f>Hoja1!$B$26:$F$26</c:f>
              <c:strCache>
                <c:ptCount val="5"/>
                <c:pt idx="0">
                  <c:v>1</c:v>
                </c:pt>
                <c:pt idx="1">
                  <c:v>2</c:v>
                </c:pt>
                <c:pt idx="2">
                  <c:v>3</c:v>
                </c:pt>
                <c:pt idx="3">
                  <c:v>4</c:v>
                </c:pt>
                <c:pt idx="4">
                  <c:v>5</c:v>
                </c:pt>
              </c:strCache>
            </c:strRef>
          </c:cat>
          <c:val>
            <c:numRef>
              <c:f>Hoja1!$B$27:$F$27</c:f>
              <c:numCache>
                <c:formatCode>General</c:formatCode>
                <c:ptCount val="5"/>
                <c:pt idx="0">
                  <c:v>2</c:v>
                </c:pt>
                <c:pt idx="1">
                  <c:v>0</c:v>
                </c:pt>
                <c:pt idx="2">
                  <c:v>1</c:v>
                </c:pt>
                <c:pt idx="3">
                  <c:v>0</c:v>
                </c:pt>
                <c:pt idx="4">
                  <c:v>1</c:v>
                </c:pt>
              </c:numCache>
            </c:numRef>
          </c:val>
        </c:ser>
        <c:ser>
          <c:idx val="1"/>
          <c:order val="1"/>
          <c:tx>
            <c:strRef>
              <c:f>Hoja1!$A$28</c:f>
              <c:strCache>
                <c:ptCount val="1"/>
                <c:pt idx="0">
                  <c:v>Redundancia de información (duplicación de información en otros servidores)</c:v>
                </c:pt>
              </c:strCache>
            </c:strRef>
          </c:tx>
          <c:invertIfNegative val="0"/>
          <c:cat>
            <c:strRef>
              <c:f>Hoja1!$B$26:$F$26</c:f>
              <c:strCache>
                <c:ptCount val="5"/>
                <c:pt idx="0">
                  <c:v>1</c:v>
                </c:pt>
                <c:pt idx="1">
                  <c:v>2</c:v>
                </c:pt>
                <c:pt idx="2">
                  <c:v>3</c:v>
                </c:pt>
                <c:pt idx="3">
                  <c:v>4</c:v>
                </c:pt>
                <c:pt idx="4">
                  <c:v>5</c:v>
                </c:pt>
              </c:strCache>
            </c:strRef>
          </c:cat>
          <c:val>
            <c:numRef>
              <c:f>Hoja1!$B$28:$F$28</c:f>
              <c:numCache>
                <c:formatCode>General</c:formatCode>
                <c:ptCount val="5"/>
                <c:pt idx="0">
                  <c:v>1</c:v>
                </c:pt>
                <c:pt idx="1">
                  <c:v>0</c:v>
                </c:pt>
                <c:pt idx="2">
                  <c:v>0</c:v>
                </c:pt>
                <c:pt idx="3">
                  <c:v>1</c:v>
                </c:pt>
                <c:pt idx="4">
                  <c:v>2</c:v>
                </c:pt>
              </c:numCache>
            </c:numRef>
          </c:val>
        </c:ser>
        <c:ser>
          <c:idx val="2"/>
          <c:order val="2"/>
          <c:tx>
            <c:strRef>
              <c:f>Hoja1!$A$29</c:f>
              <c:strCache>
                <c:ptCount val="1"/>
                <c:pt idx="0">
                  <c:v>Uso de imágenes de servidores</c:v>
                </c:pt>
              </c:strCache>
            </c:strRef>
          </c:tx>
          <c:invertIfNegative val="0"/>
          <c:cat>
            <c:strRef>
              <c:f>Hoja1!$B$26:$F$26</c:f>
              <c:strCache>
                <c:ptCount val="5"/>
                <c:pt idx="0">
                  <c:v>1</c:v>
                </c:pt>
                <c:pt idx="1">
                  <c:v>2</c:v>
                </c:pt>
                <c:pt idx="2">
                  <c:v>3</c:v>
                </c:pt>
                <c:pt idx="3">
                  <c:v>4</c:v>
                </c:pt>
                <c:pt idx="4">
                  <c:v>5</c:v>
                </c:pt>
              </c:strCache>
            </c:strRef>
          </c:cat>
          <c:val>
            <c:numRef>
              <c:f>Hoja1!$B$29:$F$29</c:f>
              <c:numCache>
                <c:formatCode>General</c:formatCode>
                <c:ptCount val="5"/>
                <c:pt idx="0">
                  <c:v>1</c:v>
                </c:pt>
                <c:pt idx="1">
                  <c:v>1</c:v>
                </c:pt>
                <c:pt idx="2">
                  <c:v>1</c:v>
                </c:pt>
                <c:pt idx="3">
                  <c:v>1</c:v>
                </c:pt>
                <c:pt idx="4">
                  <c:v>0</c:v>
                </c:pt>
              </c:numCache>
            </c:numRef>
          </c:val>
        </c:ser>
        <c:ser>
          <c:idx val="3"/>
          <c:order val="3"/>
          <c:tx>
            <c:strRef>
              <c:f>Hoja1!$A$30</c:f>
              <c:strCache>
                <c:ptCount val="1"/>
                <c:pt idx="0">
                  <c:v>Servicios de Respaldo y Recuperación como servicio en la nube</c:v>
                </c:pt>
              </c:strCache>
            </c:strRef>
          </c:tx>
          <c:invertIfNegative val="0"/>
          <c:cat>
            <c:strRef>
              <c:f>Hoja1!$B$26:$F$26</c:f>
              <c:strCache>
                <c:ptCount val="5"/>
                <c:pt idx="0">
                  <c:v>1</c:v>
                </c:pt>
                <c:pt idx="1">
                  <c:v>2</c:v>
                </c:pt>
                <c:pt idx="2">
                  <c:v>3</c:v>
                </c:pt>
                <c:pt idx="3">
                  <c:v>4</c:v>
                </c:pt>
                <c:pt idx="4">
                  <c:v>5</c:v>
                </c:pt>
              </c:strCache>
            </c:strRef>
          </c:cat>
          <c:val>
            <c:numRef>
              <c:f>Hoja1!$B$30:$F$30</c:f>
              <c:numCache>
                <c:formatCode>General</c:formatCode>
                <c:ptCount val="5"/>
                <c:pt idx="0">
                  <c:v>0</c:v>
                </c:pt>
                <c:pt idx="1">
                  <c:v>1</c:v>
                </c:pt>
                <c:pt idx="2">
                  <c:v>0</c:v>
                </c:pt>
                <c:pt idx="3">
                  <c:v>1</c:v>
                </c:pt>
                <c:pt idx="4">
                  <c:v>2</c:v>
                </c:pt>
              </c:numCache>
            </c:numRef>
          </c:val>
        </c:ser>
        <c:dLbls>
          <c:showLegendKey val="0"/>
          <c:showVal val="0"/>
          <c:showCatName val="0"/>
          <c:showSerName val="0"/>
          <c:showPercent val="0"/>
          <c:showBubbleSize val="0"/>
        </c:dLbls>
        <c:gapWidth val="150"/>
        <c:axId val="48008192"/>
        <c:axId val="48014080"/>
      </c:barChart>
      <c:catAx>
        <c:axId val="48008192"/>
        <c:scaling>
          <c:orientation val="minMax"/>
        </c:scaling>
        <c:delete val="0"/>
        <c:axPos val="b"/>
        <c:majorTickMark val="none"/>
        <c:minorTickMark val="none"/>
        <c:tickLblPos val="nextTo"/>
        <c:crossAx val="48014080"/>
        <c:crosses val="autoZero"/>
        <c:auto val="1"/>
        <c:lblAlgn val="ctr"/>
        <c:lblOffset val="100"/>
        <c:noMultiLvlLbl val="0"/>
      </c:catAx>
      <c:valAx>
        <c:axId val="48014080"/>
        <c:scaling>
          <c:orientation val="minMax"/>
          <c:max val="2"/>
        </c:scaling>
        <c:delete val="0"/>
        <c:axPos val="l"/>
        <c:majorGridlines/>
        <c:numFmt formatCode="General" sourceLinked="1"/>
        <c:majorTickMark val="none"/>
        <c:minorTickMark val="none"/>
        <c:tickLblPos val="nextTo"/>
        <c:crossAx val="48008192"/>
        <c:crosses val="autoZero"/>
        <c:crossBetween val="between"/>
        <c:majorUnit val="1"/>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s-EC"/>
              <a:t>Valoración de ventajas</a:t>
            </a:r>
            <a:r>
              <a:rPr lang="es-EC" baseline="0"/>
              <a:t> de computación en la nube</a:t>
            </a:r>
            <a:endParaRPr lang="es-EC"/>
          </a:p>
        </c:rich>
      </c:tx>
      <c:layout/>
      <c:overlay val="0"/>
    </c:title>
    <c:autoTitleDeleted val="0"/>
    <c:plotArea>
      <c:layout/>
      <c:barChart>
        <c:barDir val="col"/>
        <c:grouping val="clustered"/>
        <c:varyColors val="0"/>
        <c:ser>
          <c:idx val="0"/>
          <c:order val="0"/>
          <c:tx>
            <c:strRef>
              <c:f>Hoja1!$A$33</c:f>
              <c:strCache>
                <c:ptCount val="1"/>
                <c:pt idx="0">
                  <c:v>Acceso ubicuo</c:v>
                </c:pt>
              </c:strCache>
            </c:strRef>
          </c:tx>
          <c:invertIfNegative val="0"/>
          <c:cat>
            <c:strRef>
              <c:f>Hoja1!$B$32:$F$32</c:f>
              <c:strCache>
                <c:ptCount val="5"/>
                <c:pt idx="0">
                  <c:v>1</c:v>
                </c:pt>
                <c:pt idx="1">
                  <c:v>2</c:v>
                </c:pt>
                <c:pt idx="2">
                  <c:v>3</c:v>
                </c:pt>
                <c:pt idx="3">
                  <c:v>4</c:v>
                </c:pt>
                <c:pt idx="4">
                  <c:v>5</c:v>
                </c:pt>
              </c:strCache>
            </c:strRef>
          </c:cat>
          <c:val>
            <c:numRef>
              <c:f>Hoja1!$B$33:$F$33</c:f>
              <c:numCache>
                <c:formatCode>General</c:formatCode>
                <c:ptCount val="5"/>
                <c:pt idx="0">
                  <c:v>0</c:v>
                </c:pt>
                <c:pt idx="1">
                  <c:v>0</c:v>
                </c:pt>
                <c:pt idx="2">
                  <c:v>0</c:v>
                </c:pt>
                <c:pt idx="3">
                  <c:v>0</c:v>
                </c:pt>
                <c:pt idx="4">
                  <c:v>4</c:v>
                </c:pt>
              </c:numCache>
            </c:numRef>
          </c:val>
        </c:ser>
        <c:ser>
          <c:idx val="1"/>
          <c:order val="1"/>
          <c:tx>
            <c:strRef>
              <c:f>Hoja1!$A$34</c:f>
              <c:strCache>
                <c:ptCount val="1"/>
                <c:pt idx="0">
                  <c:v>Disposición de un equipo de TI experto en la nube</c:v>
                </c:pt>
              </c:strCache>
            </c:strRef>
          </c:tx>
          <c:invertIfNegative val="0"/>
          <c:cat>
            <c:strRef>
              <c:f>Hoja1!$B$32:$F$32</c:f>
              <c:strCache>
                <c:ptCount val="5"/>
                <c:pt idx="0">
                  <c:v>1</c:v>
                </c:pt>
                <c:pt idx="1">
                  <c:v>2</c:v>
                </c:pt>
                <c:pt idx="2">
                  <c:v>3</c:v>
                </c:pt>
                <c:pt idx="3">
                  <c:v>4</c:v>
                </c:pt>
                <c:pt idx="4">
                  <c:v>5</c:v>
                </c:pt>
              </c:strCache>
            </c:strRef>
          </c:cat>
          <c:val>
            <c:numRef>
              <c:f>Hoja1!$B$34:$F$34</c:f>
              <c:numCache>
                <c:formatCode>General</c:formatCode>
                <c:ptCount val="5"/>
                <c:pt idx="0">
                  <c:v>0</c:v>
                </c:pt>
                <c:pt idx="1">
                  <c:v>0</c:v>
                </c:pt>
                <c:pt idx="2">
                  <c:v>1</c:v>
                </c:pt>
                <c:pt idx="3">
                  <c:v>2</c:v>
                </c:pt>
                <c:pt idx="4">
                  <c:v>1</c:v>
                </c:pt>
              </c:numCache>
            </c:numRef>
          </c:val>
        </c:ser>
        <c:ser>
          <c:idx val="2"/>
          <c:order val="2"/>
          <c:tx>
            <c:strRef>
              <c:f>Hoja1!$A$35</c:f>
              <c:strCache>
                <c:ptCount val="1"/>
                <c:pt idx="0">
                  <c:v>Reducción de costos de infraestructura de TI</c:v>
                </c:pt>
              </c:strCache>
            </c:strRef>
          </c:tx>
          <c:invertIfNegative val="0"/>
          <c:cat>
            <c:strRef>
              <c:f>Hoja1!$B$32:$F$32</c:f>
              <c:strCache>
                <c:ptCount val="5"/>
                <c:pt idx="0">
                  <c:v>1</c:v>
                </c:pt>
                <c:pt idx="1">
                  <c:v>2</c:v>
                </c:pt>
                <c:pt idx="2">
                  <c:v>3</c:v>
                </c:pt>
                <c:pt idx="3">
                  <c:v>4</c:v>
                </c:pt>
                <c:pt idx="4">
                  <c:v>5</c:v>
                </c:pt>
              </c:strCache>
            </c:strRef>
          </c:cat>
          <c:val>
            <c:numRef>
              <c:f>Hoja1!$B$35:$F$35</c:f>
              <c:numCache>
                <c:formatCode>General</c:formatCode>
                <c:ptCount val="5"/>
                <c:pt idx="0">
                  <c:v>0</c:v>
                </c:pt>
                <c:pt idx="1">
                  <c:v>0</c:v>
                </c:pt>
                <c:pt idx="2">
                  <c:v>0</c:v>
                </c:pt>
                <c:pt idx="3">
                  <c:v>1</c:v>
                </c:pt>
                <c:pt idx="4">
                  <c:v>3</c:v>
                </c:pt>
              </c:numCache>
            </c:numRef>
          </c:val>
        </c:ser>
        <c:ser>
          <c:idx val="3"/>
          <c:order val="3"/>
          <c:tx>
            <c:strRef>
              <c:f>Hoja1!$A$36</c:f>
              <c:strCache>
                <c:ptCount val="1"/>
                <c:pt idx="0">
                  <c:v>Usar un servicio medido</c:v>
                </c:pt>
              </c:strCache>
            </c:strRef>
          </c:tx>
          <c:invertIfNegative val="0"/>
          <c:cat>
            <c:strRef>
              <c:f>Hoja1!$B$32:$F$32</c:f>
              <c:strCache>
                <c:ptCount val="5"/>
                <c:pt idx="0">
                  <c:v>1</c:v>
                </c:pt>
                <c:pt idx="1">
                  <c:v>2</c:v>
                </c:pt>
                <c:pt idx="2">
                  <c:v>3</c:v>
                </c:pt>
                <c:pt idx="3">
                  <c:v>4</c:v>
                </c:pt>
                <c:pt idx="4">
                  <c:v>5</c:v>
                </c:pt>
              </c:strCache>
            </c:strRef>
          </c:cat>
          <c:val>
            <c:numRef>
              <c:f>Hoja1!$B$36:$F$36</c:f>
              <c:numCache>
                <c:formatCode>General</c:formatCode>
                <c:ptCount val="5"/>
                <c:pt idx="0">
                  <c:v>0</c:v>
                </c:pt>
                <c:pt idx="1">
                  <c:v>0</c:v>
                </c:pt>
                <c:pt idx="2">
                  <c:v>0</c:v>
                </c:pt>
                <c:pt idx="3">
                  <c:v>0</c:v>
                </c:pt>
                <c:pt idx="4">
                  <c:v>4</c:v>
                </c:pt>
              </c:numCache>
            </c:numRef>
          </c:val>
        </c:ser>
        <c:ser>
          <c:idx val="4"/>
          <c:order val="4"/>
          <c:tx>
            <c:strRef>
              <c:f>Hoja1!$A$37</c:f>
              <c:strCache>
                <c:ptCount val="1"/>
                <c:pt idx="0">
                  <c:v>Rápida elasticidad</c:v>
                </c:pt>
              </c:strCache>
            </c:strRef>
          </c:tx>
          <c:invertIfNegative val="0"/>
          <c:cat>
            <c:strRef>
              <c:f>Hoja1!$B$32:$F$32</c:f>
              <c:strCache>
                <c:ptCount val="5"/>
                <c:pt idx="0">
                  <c:v>1</c:v>
                </c:pt>
                <c:pt idx="1">
                  <c:v>2</c:v>
                </c:pt>
                <c:pt idx="2">
                  <c:v>3</c:v>
                </c:pt>
                <c:pt idx="3">
                  <c:v>4</c:v>
                </c:pt>
                <c:pt idx="4">
                  <c:v>5</c:v>
                </c:pt>
              </c:strCache>
            </c:strRef>
          </c:cat>
          <c:val>
            <c:numRef>
              <c:f>Hoja1!$B$37:$F$37</c:f>
              <c:numCache>
                <c:formatCode>General</c:formatCode>
                <c:ptCount val="5"/>
                <c:pt idx="0">
                  <c:v>0</c:v>
                </c:pt>
                <c:pt idx="1">
                  <c:v>0</c:v>
                </c:pt>
                <c:pt idx="2">
                  <c:v>0</c:v>
                </c:pt>
                <c:pt idx="3">
                  <c:v>2</c:v>
                </c:pt>
                <c:pt idx="4">
                  <c:v>2</c:v>
                </c:pt>
              </c:numCache>
            </c:numRef>
          </c:val>
        </c:ser>
        <c:ser>
          <c:idx val="5"/>
          <c:order val="5"/>
          <c:tx>
            <c:strRef>
              <c:f>Hoja1!$A$38</c:f>
              <c:strCache>
                <c:ptCount val="1"/>
                <c:pt idx="0">
                  <c:v>Mejor preparación ante desastres tecnológicos</c:v>
                </c:pt>
              </c:strCache>
            </c:strRef>
          </c:tx>
          <c:invertIfNegative val="0"/>
          <c:cat>
            <c:strRef>
              <c:f>Hoja1!$B$32:$F$32</c:f>
              <c:strCache>
                <c:ptCount val="5"/>
                <c:pt idx="0">
                  <c:v>1</c:v>
                </c:pt>
                <c:pt idx="1">
                  <c:v>2</c:v>
                </c:pt>
                <c:pt idx="2">
                  <c:v>3</c:v>
                </c:pt>
                <c:pt idx="3">
                  <c:v>4</c:v>
                </c:pt>
                <c:pt idx="4">
                  <c:v>5</c:v>
                </c:pt>
              </c:strCache>
            </c:strRef>
          </c:cat>
          <c:val>
            <c:numRef>
              <c:f>Hoja1!$B$38:$F$38</c:f>
              <c:numCache>
                <c:formatCode>General</c:formatCode>
                <c:ptCount val="5"/>
                <c:pt idx="0">
                  <c:v>1</c:v>
                </c:pt>
                <c:pt idx="1">
                  <c:v>0</c:v>
                </c:pt>
                <c:pt idx="2">
                  <c:v>0</c:v>
                </c:pt>
                <c:pt idx="3">
                  <c:v>0</c:v>
                </c:pt>
                <c:pt idx="4">
                  <c:v>3</c:v>
                </c:pt>
              </c:numCache>
            </c:numRef>
          </c:val>
        </c:ser>
        <c:dLbls>
          <c:showLegendKey val="0"/>
          <c:showVal val="0"/>
          <c:showCatName val="0"/>
          <c:showSerName val="0"/>
          <c:showPercent val="0"/>
          <c:showBubbleSize val="0"/>
        </c:dLbls>
        <c:gapWidth val="150"/>
        <c:axId val="48187648"/>
        <c:axId val="48193536"/>
      </c:barChart>
      <c:catAx>
        <c:axId val="48187648"/>
        <c:scaling>
          <c:orientation val="minMax"/>
        </c:scaling>
        <c:delete val="0"/>
        <c:axPos val="b"/>
        <c:majorTickMark val="none"/>
        <c:minorTickMark val="none"/>
        <c:tickLblPos val="nextTo"/>
        <c:crossAx val="48193536"/>
        <c:crosses val="autoZero"/>
        <c:auto val="1"/>
        <c:lblAlgn val="ctr"/>
        <c:lblOffset val="100"/>
        <c:noMultiLvlLbl val="0"/>
      </c:catAx>
      <c:valAx>
        <c:axId val="48193536"/>
        <c:scaling>
          <c:orientation val="minMax"/>
          <c:max val="4"/>
        </c:scaling>
        <c:delete val="0"/>
        <c:axPos val="l"/>
        <c:majorGridlines/>
        <c:numFmt formatCode="General" sourceLinked="1"/>
        <c:majorTickMark val="none"/>
        <c:minorTickMark val="none"/>
        <c:tickLblPos val="nextTo"/>
        <c:crossAx val="48187648"/>
        <c:crosses val="autoZero"/>
        <c:crossBetween val="between"/>
        <c:majorUnit val="1"/>
      </c:valAx>
    </c:plotArea>
    <c:legend>
      <c:legendPos val="r"/>
      <c:layout/>
      <c:overlay val="0"/>
      <c:txPr>
        <a:bodyPr/>
        <a:lstStyle/>
        <a:p>
          <a:pPr>
            <a:defRPr sz="1100"/>
          </a:pPr>
          <a:endParaRPr lang="es-EC"/>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s-EC"/>
              <a:t>Valoración de acciones a tomar respecto del DRP</a:t>
            </a:r>
          </a:p>
        </c:rich>
      </c:tx>
      <c:layout/>
      <c:overlay val="0"/>
    </c:title>
    <c:autoTitleDeleted val="0"/>
    <c:plotArea>
      <c:layout/>
      <c:barChart>
        <c:barDir val="col"/>
        <c:grouping val="clustered"/>
        <c:varyColors val="0"/>
        <c:ser>
          <c:idx val="0"/>
          <c:order val="0"/>
          <c:tx>
            <c:strRef>
              <c:f>Hoja1!$A$41</c:f>
              <c:strCache>
                <c:ptCount val="1"/>
                <c:pt idx="0">
                  <c:v>Buscar compromiso de los ejecutivos de la empresa</c:v>
                </c:pt>
              </c:strCache>
            </c:strRef>
          </c:tx>
          <c:invertIfNegative val="0"/>
          <c:cat>
            <c:strRef>
              <c:f>Hoja1!$B$40:$F$40</c:f>
              <c:strCache>
                <c:ptCount val="5"/>
                <c:pt idx="0">
                  <c:v>1</c:v>
                </c:pt>
                <c:pt idx="1">
                  <c:v>2</c:v>
                </c:pt>
                <c:pt idx="2">
                  <c:v>3</c:v>
                </c:pt>
                <c:pt idx="3">
                  <c:v>4</c:v>
                </c:pt>
                <c:pt idx="4">
                  <c:v>5</c:v>
                </c:pt>
              </c:strCache>
            </c:strRef>
          </c:cat>
          <c:val>
            <c:numRef>
              <c:f>Hoja1!$B$41:$F$41</c:f>
              <c:numCache>
                <c:formatCode>General</c:formatCode>
                <c:ptCount val="5"/>
                <c:pt idx="0">
                  <c:v>0</c:v>
                </c:pt>
                <c:pt idx="1">
                  <c:v>0</c:v>
                </c:pt>
                <c:pt idx="2">
                  <c:v>0</c:v>
                </c:pt>
                <c:pt idx="3">
                  <c:v>1</c:v>
                </c:pt>
                <c:pt idx="4">
                  <c:v>3</c:v>
                </c:pt>
              </c:numCache>
            </c:numRef>
          </c:val>
        </c:ser>
        <c:ser>
          <c:idx val="1"/>
          <c:order val="1"/>
          <c:tx>
            <c:strRef>
              <c:f>Hoja1!$A$42</c:f>
              <c:strCache>
                <c:ptCount val="1"/>
                <c:pt idx="0">
                  <c:v>Análisis de riesgos y vulnerabilidades del negocio</c:v>
                </c:pt>
              </c:strCache>
            </c:strRef>
          </c:tx>
          <c:invertIfNegative val="0"/>
          <c:cat>
            <c:strRef>
              <c:f>Hoja1!$B$40:$F$40</c:f>
              <c:strCache>
                <c:ptCount val="5"/>
                <c:pt idx="0">
                  <c:v>1</c:v>
                </c:pt>
                <c:pt idx="1">
                  <c:v>2</c:v>
                </c:pt>
                <c:pt idx="2">
                  <c:v>3</c:v>
                </c:pt>
                <c:pt idx="3">
                  <c:v>4</c:v>
                </c:pt>
                <c:pt idx="4">
                  <c:v>5</c:v>
                </c:pt>
              </c:strCache>
            </c:strRef>
          </c:cat>
          <c:val>
            <c:numRef>
              <c:f>Hoja1!$B$42:$F$42</c:f>
              <c:numCache>
                <c:formatCode>General</c:formatCode>
                <c:ptCount val="5"/>
                <c:pt idx="0">
                  <c:v>0</c:v>
                </c:pt>
                <c:pt idx="1">
                  <c:v>0</c:v>
                </c:pt>
                <c:pt idx="2">
                  <c:v>0</c:v>
                </c:pt>
                <c:pt idx="3">
                  <c:v>3</c:v>
                </c:pt>
                <c:pt idx="4">
                  <c:v>1</c:v>
                </c:pt>
              </c:numCache>
            </c:numRef>
          </c:val>
        </c:ser>
        <c:ser>
          <c:idx val="2"/>
          <c:order val="2"/>
          <c:tx>
            <c:strRef>
              <c:f>Hoja1!$A$43</c:f>
              <c:strCache>
                <c:ptCount val="1"/>
                <c:pt idx="0">
                  <c:v>Elaboración del DRP</c:v>
                </c:pt>
              </c:strCache>
            </c:strRef>
          </c:tx>
          <c:invertIfNegative val="0"/>
          <c:cat>
            <c:strRef>
              <c:f>Hoja1!$B$40:$F$40</c:f>
              <c:strCache>
                <c:ptCount val="5"/>
                <c:pt idx="0">
                  <c:v>1</c:v>
                </c:pt>
                <c:pt idx="1">
                  <c:v>2</c:v>
                </c:pt>
                <c:pt idx="2">
                  <c:v>3</c:v>
                </c:pt>
                <c:pt idx="3">
                  <c:v>4</c:v>
                </c:pt>
                <c:pt idx="4">
                  <c:v>5</c:v>
                </c:pt>
              </c:strCache>
            </c:strRef>
          </c:cat>
          <c:val>
            <c:numRef>
              <c:f>Hoja1!$B$43:$F$43</c:f>
              <c:numCache>
                <c:formatCode>General</c:formatCode>
                <c:ptCount val="5"/>
                <c:pt idx="0">
                  <c:v>0</c:v>
                </c:pt>
                <c:pt idx="1">
                  <c:v>0</c:v>
                </c:pt>
                <c:pt idx="2">
                  <c:v>0</c:v>
                </c:pt>
                <c:pt idx="3">
                  <c:v>1</c:v>
                </c:pt>
                <c:pt idx="4">
                  <c:v>3</c:v>
                </c:pt>
              </c:numCache>
            </c:numRef>
          </c:val>
        </c:ser>
        <c:ser>
          <c:idx val="3"/>
          <c:order val="3"/>
          <c:tx>
            <c:strRef>
              <c:f>Hoja1!$A$44</c:f>
              <c:strCache>
                <c:ptCount val="1"/>
                <c:pt idx="0">
                  <c:v>Conformación de un equipo a cargo del DRP</c:v>
                </c:pt>
              </c:strCache>
            </c:strRef>
          </c:tx>
          <c:invertIfNegative val="0"/>
          <c:cat>
            <c:strRef>
              <c:f>Hoja1!$B$40:$F$40</c:f>
              <c:strCache>
                <c:ptCount val="5"/>
                <c:pt idx="0">
                  <c:v>1</c:v>
                </c:pt>
                <c:pt idx="1">
                  <c:v>2</c:v>
                </c:pt>
                <c:pt idx="2">
                  <c:v>3</c:v>
                </c:pt>
                <c:pt idx="3">
                  <c:v>4</c:v>
                </c:pt>
                <c:pt idx="4">
                  <c:v>5</c:v>
                </c:pt>
              </c:strCache>
            </c:strRef>
          </c:cat>
          <c:val>
            <c:numRef>
              <c:f>Hoja1!$B$44:$F$44</c:f>
              <c:numCache>
                <c:formatCode>General</c:formatCode>
                <c:ptCount val="5"/>
                <c:pt idx="0">
                  <c:v>0</c:v>
                </c:pt>
                <c:pt idx="1">
                  <c:v>1</c:v>
                </c:pt>
                <c:pt idx="2">
                  <c:v>1</c:v>
                </c:pt>
                <c:pt idx="3">
                  <c:v>2</c:v>
                </c:pt>
                <c:pt idx="4">
                  <c:v>0</c:v>
                </c:pt>
              </c:numCache>
            </c:numRef>
          </c:val>
        </c:ser>
        <c:ser>
          <c:idx val="4"/>
          <c:order val="4"/>
          <c:tx>
            <c:strRef>
              <c:f>Hoja1!$A$45</c:f>
              <c:strCache>
                <c:ptCount val="1"/>
                <c:pt idx="0">
                  <c:v>Revisión anual del DRP</c:v>
                </c:pt>
              </c:strCache>
            </c:strRef>
          </c:tx>
          <c:invertIfNegative val="0"/>
          <c:cat>
            <c:strRef>
              <c:f>Hoja1!$B$40:$F$40</c:f>
              <c:strCache>
                <c:ptCount val="5"/>
                <c:pt idx="0">
                  <c:v>1</c:v>
                </c:pt>
                <c:pt idx="1">
                  <c:v>2</c:v>
                </c:pt>
                <c:pt idx="2">
                  <c:v>3</c:v>
                </c:pt>
                <c:pt idx="3">
                  <c:v>4</c:v>
                </c:pt>
                <c:pt idx="4">
                  <c:v>5</c:v>
                </c:pt>
              </c:strCache>
            </c:strRef>
          </c:cat>
          <c:val>
            <c:numRef>
              <c:f>Hoja1!$B$45:$F$45</c:f>
              <c:numCache>
                <c:formatCode>General</c:formatCode>
                <c:ptCount val="5"/>
                <c:pt idx="0">
                  <c:v>0</c:v>
                </c:pt>
                <c:pt idx="1">
                  <c:v>0</c:v>
                </c:pt>
                <c:pt idx="2">
                  <c:v>1</c:v>
                </c:pt>
                <c:pt idx="3">
                  <c:v>2</c:v>
                </c:pt>
                <c:pt idx="4">
                  <c:v>1</c:v>
                </c:pt>
              </c:numCache>
            </c:numRef>
          </c:val>
        </c:ser>
        <c:dLbls>
          <c:showLegendKey val="0"/>
          <c:showVal val="0"/>
          <c:showCatName val="0"/>
          <c:showSerName val="0"/>
          <c:showPercent val="0"/>
          <c:showBubbleSize val="0"/>
        </c:dLbls>
        <c:gapWidth val="150"/>
        <c:axId val="48239360"/>
        <c:axId val="48240896"/>
      </c:barChart>
      <c:catAx>
        <c:axId val="48239360"/>
        <c:scaling>
          <c:orientation val="minMax"/>
        </c:scaling>
        <c:delete val="0"/>
        <c:axPos val="b"/>
        <c:majorTickMark val="none"/>
        <c:minorTickMark val="none"/>
        <c:tickLblPos val="nextTo"/>
        <c:crossAx val="48240896"/>
        <c:crosses val="autoZero"/>
        <c:auto val="1"/>
        <c:lblAlgn val="ctr"/>
        <c:lblOffset val="100"/>
        <c:noMultiLvlLbl val="0"/>
      </c:catAx>
      <c:valAx>
        <c:axId val="48240896"/>
        <c:scaling>
          <c:orientation val="minMax"/>
          <c:max val="3"/>
        </c:scaling>
        <c:delete val="0"/>
        <c:axPos val="l"/>
        <c:majorGridlines/>
        <c:numFmt formatCode="General" sourceLinked="1"/>
        <c:majorTickMark val="none"/>
        <c:minorTickMark val="none"/>
        <c:tickLblPos val="nextTo"/>
        <c:crossAx val="48239360"/>
        <c:crosses val="autoZero"/>
        <c:crossBetween val="between"/>
        <c:majorUnit val="1"/>
      </c:valAx>
    </c:plotArea>
    <c:legend>
      <c:legendPos val="r"/>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s-EC"/>
              <a:t>Valoración de criterios para selección del PSN</a:t>
            </a:r>
          </a:p>
        </c:rich>
      </c:tx>
      <c:layout/>
      <c:overlay val="0"/>
    </c:title>
    <c:autoTitleDeleted val="0"/>
    <c:plotArea>
      <c:layout/>
      <c:barChart>
        <c:barDir val="col"/>
        <c:grouping val="clustered"/>
        <c:varyColors val="0"/>
        <c:ser>
          <c:idx val="0"/>
          <c:order val="0"/>
          <c:tx>
            <c:strRef>
              <c:f>Hoja1!$A$48</c:f>
              <c:strCache>
                <c:ptCount val="1"/>
                <c:pt idx="0">
                  <c:v>Experiencia técnica</c:v>
                </c:pt>
              </c:strCache>
            </c:strRef>
          </c:tx>
          <c:invertIfNegative val="0"/>
          <c:cat>
            <c:strRef>
              <c:f>Hoja1!$B$47:$F$47</c:f>
              <c:strCache>
                <c:ptCount val="5"/>
                <c:pt idx="0">
                  <c:v>1</c:v>
                </c:pt>
                <c:pt idx="1">
                  <c:v>2</c:v>
                </c:pt>
                <c:pt idx="2">
                  <c:v>3</c:v>
                </c:pt>
                <c:pt idx="3">
                  <c:v>4</c:v>
                </c:pt>
                <c:pt idx="4">
                  <c:v>5</c:v>
                </c:pt>
              </c:strCache>
            </c:strRef>
          </c:cat>
          <c:val>
            <c:numRef>
              <c:f>Hoja1!$B$48:$F$48</c:f>
              <c:numCache>
                <c:formatCode>General</c:formatCode>
                <c:ptCount val="5"/>
                <c:pt idx="0">
                  <c:v>0</c:v>
                </c:pt>
                <c:pt idx="1">
                  <c:v>0</c:v>
                </c:pt>
                <c:pt idx="2">
                  <c:v>0</c:v>
                </c:pt>
                <c:pt idx="3">
                  <c:v>1</c:v>
                </c:pt>
                <c:pt idx="4">
                  <c:v>3</c:v>
                </c:pt>
              </c:numCache>
            </c:numRef>
          </c:val>
        </c:ser>
        <c:ser>
          <c:idx val="1"/>
          <c:order val="1"/>
          <c:tx>
            <c:strRef>
              <c:f>Hoja1!$A$49</c:f>
              <c:strCache>
                <c:ptCount val="1"/>
                <c:pt idx="0">
                  <c:v>Confiabilidad del PSN</c:v>
                </c:pt>
              </c:strCache>
            </c:strRef>
          </c:tx>
          <c:invertIfNegative val="0"/>
          <c:cat>
            <c:strRef>
              <c:f>Hoja1!$B$47:$F$47</c:f>
              <c:strCache>
                <c:ptCount val="5"/>
                <c:pt idx="0">
                  <c:v>1</c:v>
                </c:pt>
                <c:pt idx="1">
                  <c:v>2</c:v>
                </c:pt>
                <c:pt idx="2">
                  <c:v>3</c:v>
                </c:pt>
                <c:pt idx="3">
                  <c:v>4</c:v>
                </c:pt>
                <c:pt idx="4">
                  <c:v>5</c:v>
                </c:pt>
              </c:strCache>
            </c:strRef>
          </c:cat>
          <c:val>
            <c:numRef>
              <c:f>Hoja1!$B$49:$F$49</c:f>
              <c:numCache>
                <c:formatCode>General</c:formatCode>
                <c:ptCount val="5"/>
                <c:pt idx="0">
                  <c:v>0</c:v>
                </c:pt>
                <c:pt idx="1">
                  <c:v>0</c:v>
                </c:pt>
                <c:pt idx="2">
                  <c:v>0</c:v>
                </c:pt>
                <c:pt idx="3">
                  <c:v>0</c:v>
                </c:pt>
                <c:pt idx="4">
                  <c:v>4</c:v>
                </c:pt>
              </c:numCache>
            </c:numRef>
          </c:val>
        </c:ser>
        <c:ser>
          <c:idx val="2"/>
          <c:order val="2"/>
          <c:tx>
            <c:strRef>
              <c:f>Hoja1!$A$50</c:f>
              <c:strCache>
                <c:ptCount val="1"/>
                <c:pt idx="0">
                  <c:v>Garantía de tiempo de actividad</c:v>
                </c:pt>
              </c:strCache>
            </c:strRef>
          </c:tx>
          <c:invertIfNegative val="0"/>
          <c:cat>
            <c:strRef>
              <c:f>Hoja1!$B$47:$F$47</c:f>
              <c:strCache>
                <c:ptCount val="5"/>
                <c:pt idx="0">
                  <c:v>1</c:v>
                </c:pt>
                <c:pt idx="1">
                  <c:v>2</c:v>
                </c:pt>
                <c:pt idx="2">
                  <c:v>3</c:v>
                </c:pt>
                <c:pt idx="3">
                  <c:v>4</c:v>
                </c:pt>
                <c:pt idx="4">
                  <c:v>5</c:v>
                </c:pt>
              </c:strCache>
            </c:strRef>
          </c:cat>
          <c:val>
            <c:numRef>
              <c:f>Hoja1!$B$50:$F$50</c:f>
              <c:numCache>
                <c:formatCode>General</c:formatCode>
                <c:ptCount val="5"/>
                <c:pt idx="0">
                  <c:v>0</c:v>
                </c:pt>
                <c:pt idx="1">
                  <c:v>0</c:v>
                </c:pt>
                <c:pt idx="2">
                  <c:v>0</c:v>
                </c:pt>
                <c:pt idx="3">
                  <c:v>1</c:v>
                </c:pt>
                <c:pt idx="4">
                  <c:v>3</c:v>
                </c:pt>
              </c:numCache>
            </c:numRef>
          </c:val>
        </c:ser>
        <c:ser>
          <c:idx val="3"/>
          <c:order val="3"/>
          <c:tx>
            <c:strRef>
              <c:f>Hoja1!$A$51</c:f>
              <c:strCache>
                <c:ptCount val="1"/>
                <c:pt idx="0">
                  <c:v>Facilidad de migración</c:v>
                </c:pt>
              </c:strCache>
            </c:strRef>
          </c:tx>
          <c:invertIfNegative val="0"/>
          <c:cat>
            <c:strRef>
              <c:f>Hoja1!$B$47:$F$47</c:f>
              <c:strCache>
                <c:ptCount val="5"/>
                <c:pt idx="0">
                  <c:v>1</c:v>
                </c:pt>
                <c:pt idx="1">
                  <c:v>2</c:v>
                </c:pt>
                <c:pt idx="2">
                  <c:v>3</c:v>
                </c:pt>
                <c:pt idx="3">
                  <c:v>4</c:v>
                </c:pt>
                <c:pt idx="4">
                  <c:v>5</c:v>
                </c:pt>
              </c:strCache>
            </c:strRef>
          </c:cat>
          <c:val>
            <c:numRef>
              <c:f>Hoja1!$B$51:$F$51</c:f>
              <c:numCache>
                <c:formatCode>General</c:formatCode>
                <c:ptCount val="5"/>
                <c:pt idx="0">
                  <c:v>0</c:v>
                </c:pt>
                <c:pt idx="1">
                  <c:v>0</c:v>
                </c:pt>
                <c:pt idx="2">
                  <c:v>1</c:v>
                </c:pt>
                <c:pt idx="3">
                  <c:v>3</c:v>
                </c:pt>
                <c:pt idx="4">
                  <c:v>0</c:v>
                </c:pt>
              </c:numCache>
            </c:numRef>
          </c:val>
        </c:ser>
        <c:ser>
          <c:idx val="4"/>
          <c:order val="4"/>
          <c:tx>
            <c:strRef>
              <c:f>Hoja1!$A$52</c:f>
              <c:strCache>
                <c:ptCount val="1"/>
                <c:pt idx="0">
                  <c:v>Soporte técnico</c:v>
                </c:pt>
              </c:strCache>
            </c:strRef>
          </c:tx>
          <c:invertIfNegative val="0"/>
          <c:cat>
            <c:strRef>
              <c:f>Hoja1!$B$47:$F$47</c:f>
              <c:strCache>
                <c:ptCount val="5"/>
                <c:pt idx="0">
                  <c:v>1</c:v>
                </c:pt>
                <c:pt idx="1">
                  <c:v>2</c:v>
                </c:pt>
                <c:pt idx="2">
                  <c:v>3</c:v>
                </c:pt>
                <c:pt idx="3">
                  <c:v>4</c:v>
                </c:pt>
                <c:pt idx="4">
                  <c:v>5</c:v>
                </c:pt>
              </c:strCache>
            </c:strRef>
          </c:cat>
          <c:val>
            <c:numRef>
              <c:f>Hoja1!$B$52:$F$52</c:f>
              <c:numCache>
                <c:formatCode>General</c:formatCode>
                <c:ptCount val="5"/>
                <c:pt idx="0">
                  <c:v>0</c:v>
                </c:pt>
                <c:pt idx="1">
                  <c:v>0</c:v>
                </c:pt>
                <c:pt idx="2">
                  <c:v>0</c:v>
                </c:pt>
                <c:pt idx="3">
                  <c:v>1</c:v>
                </c:pt>
                <c:pt idx="4">
                  <c:v>3</c:v>
                </c:pt>
              </c:numCache>
            </c:numRef>
          </c:val>
        </c:ser>
        <c:ser>
          <c:idx val="5"/>
          <c:order val="5"/>
          <c:tx>
            <c:strRef>
              <c:f>Hoja1!$A$53</c:f>
              <c:strCache>
                <c:ptCount val="1"/>
                <c:pt idx="0">
                  <c:v>Seguridad en la nube</c:v>
                </c:pt>
              </c:strCache>
            </c:strRef>
          </c:tx>
          <c:invertIfNegative val="0"/>
          <c:cat>
            <c:strRef>
              <c:f>Hoja1!$B$47:$F$47</c:f>
              <c:strCache>
                <c:ptCount val="5"/>
                <c:pt idx="0">
                  <c:v>1</c:v>
                </c:pt>
                <c:pt idx="1">
                  <c:v>2</c:v>
                </c:pt>
                <c:pt idx="2">
                  <c:v>3</c:v>
                </c:pt>
                <c:pt idx="3">
                  <c:v>4</c:v>
                </c:pt>
                <c:pt idx="4">
                  <c:v>5</c:v>
                </c:pt>
              </c:strCache>
            </c:strRef>
          </c:cat>
          <c:val>
            <c:numRef>
              <c:f>Hoja1!$B$53:$F$53</c:f>
              <c:numCache>
                <c:formatCode>General</c:formatCode>
                <c:ptCount val="5"/>
                <c:pt idx="0">
                  <c:v>0</c:v>
                </c:pt>
                <c:pt idx="1">
                  <c:v>0</c:v>
                </c:pt>
                <c:pt idx="2">
                  <c:v>0</c:v>
                </c:pt>
                <c:pt idx="3">
                  <c:v>0</c:v>
                </c:pt>
                <c:pt idx="4">
                  <c:v>4</c:v>
                </c:pt>
              </c:numCache>
            </c:numRef>
          </c:val>
        </c:ser>
        <c:ser>
          <c:idx val="6"/>
          <c:order val="6"/>
          <c:tx>
            <c:strRef>
              <c:f>Hoja1!$A$54</c:f>
              <c:strCache>
                <c:ptCount val="1"/>
                <c:pt idx="0">
                  <c:v>Costo de la solución</c:v>
                </c:pt>
              </c:strCache>
            </c:strRef>
          </c:tx>
          <c:invertIfNegative val="0"/>
          <c:cat>
            <c:strRef>
              <c:f>Hoja1!$B$47:$F$47</c:f>
              <c:strCache>
                <c:ptCount val="5"/>
                <c:pt idx="0">
                  <c:v>1</c:v>
                </c:pt>
                <c:pt idx="1">
                  <c:v>2</c:v>
                </c:pt>
                <c:pt idx="2">
                  <c:v>3</c:v>
                </c:pt>
                <c:pt idx="3">
                  <c:v>4</c:v>
                </c:pt>
                <c:pt idx="4">
                  <c:v>5</c:v>
                </c:pt>
              </c:strCache>
            </c:strRef>
          </c:cat>
          <c:val>
            <c:numRef>
              <c:f>Hoja1!$B$54:$F$54</c:f>
              <c:numCache>
                <c:formatCode>General</c:formatCode>
                <c:ptCount val="5"/>
                <c:pt idx="0">
                  <c:v>0</c:v>
                </c:pt>
                <c:pt idx="1">
                  <c:v>0</c:v>
                </c:pt>
                <c:pt idx="2">
                  <c:v>0</c:v>
                </c:pt>
                <c:pt idx="3">
                  <c:v>3</c:v>
                </c:pt>
                <c:pt idx="4">
                  <c:v>1</c:v>
                </c:pt>
              </c:numCache>
            </c:numRef>
          </c:val>
        </c:ser>
        <c:dLbls>
          <c:showLegendKey val="0"/>
          <c:showVal val="0"/>
          <c:showCatName val="0"/>
          <c:showSerName val="0"/>
          <c:showPercent val="0"/>
          <c:showBubbleSize val="0"/>
        </c:dLbls>
        <c:gapWidth val="150"/>
        <c:axId val="48296704"/>
        <c:axId val="48298240"/>
      </c:barChart>
      <c:catAx>
        <c:axId val="48296704"/>
        <c:scaling>
          <c:orientation val="minMax"/>
        </c:scaling>
        <c:delete val="0"/>
        <c:axPos val="b"/>
        <c:majorTickMark val="none"/>
        <c:minorTickMark val="none"/>
        <c:tickLblPos val="nextTo"/>
        <c:crossAx val="48298240"/>
        <c:crosses val="autoZero"/>
        <c:auto val="1"/>
        <c:lblAlgn val="ctr"/>
        <c:lblOffset val="100"/>
        <c:noMultiLvlLbl val="0"/>
      </c:catAx>
      <c:valAx>
        <c:axId val="48298240"/>
        <c:scaling>
          <c:orientation val="minMax"/>
          <c:max val="4"/>
        </c:scaling>
        <c:delete val="0"/>
        <c:axPos val="l"/>
        <c:majorGridlines/>
        <c:numFmt formatCode="General" sourceLinked="1"/>
        <c:majorTickMark val="none"/>
        <c:minorTickMark val="none"/>
        <c:tickLblPos val="nextTo"/>
        <c:crossAx val="48296704"/>
        <c:crosses val="autoZero"/>
        <c:crossBetween val="between"/>
        <c:majorUnit val="1"/>
      </c:valAx>
    </c:plotArea>
    <c:legend>
      <c:legendPos val="r"/>
      <c:layout/>
      <c:overlay val="0"/>
    </c:legend>
    <c:plotVisOnly val="1"/>
    <c:dispBlanksAs val="gap"/>
    <c:showDLblsOverMax val="0"/>
  </c:chart>
  <c:txPr>
    <a:bodyPr/>
    <a:lstStyle/>
    <a:p>
      <a:pPr>
        <a:defRPr sz="1200"/>
      </a:pPr>
      <a:endParaRPr lang="es-EC"/>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s-EC"/>
              <a:t>Valoración de utilidad de la guía</a:t>
            </a:r>
          </a:p>
        </c:rich>
      </c:tx>
      <c:layout/>
      <c:overlay val="0"/>
    </c:title>
    <c:autoTitleDeleted val="0"/>
    <c:plotArea>
      <c:layout/>
      <c:barChart>
        <c:barDir val="col"/>
        <c:grouping val="clustered"/>
        <c:varyColors val="0"/>
        <c:ser>
          <c:idx val="0"/>
          <c:order val="0"/>
          <c:tx>
            <c:strRef>
              <c:f>Hoja1!$A$57</c:f>
              <c:strCache>
                <c:ptCount val="1"/>
                <c:pt idx="0">
                  <c:v>Explicación de términos técnicos</c:v>
                </c:pt>
              </c:strCache>
            </c:strRef>
          </c:tx>
          <c:invertIfNegative val="0"/>
          <c:cat>
            <c:strRef>
              <c:f>Hoja1!$B$56:$F$56</c:f>
              <c:strCache>
                <c:ptCount val="5"/>
                <c:pt idx="0">
                  <c:v>1</c:v>
                </c:pt>
                <c:pt idx="1">
                  <c:v>2</c:v>
                </c:pt>
                <c:pt idx="2">
                  <c:v>3</c:v>
                </c:pt>
                <c:pt idx="3">
                  <c:v>4</c:v>
                </c:pt>
                <c:pt idx="4">
                  <c:v>5</c:v>
                </c:pt>
              </c:strCache>
            </c:strRef>
          </c:cat>
          <c:val>
            <c:numRef>
              <c:f>Hoja1!$B$57:$F$57</c:f>
              <c:numCache>
                <c:formatCode>General</c:formatCode>
                <c:ptCount val="5"/>
                <c:pt idx="0">
                  <c:v>0</c:v>
                </c:pt>
                <c:pt idx="1">
                  <c:v>0</c:v>
                </c:pt>
                <c:pt idx="2">
                  <c:v>0</c:v>
                </c:pt>
                <c:pt idx="3">
                  <c:v>1</c:v>
                </c:pt>
                <c:pt idx="4">
                  <c:v>3</c:v>
                </c:pt>
              </c:numCache>
            </c:numRef>
          </c:val>
        </c:ser>
        <c:ser>
          <c:idx val="1"/>
          <c:order val="1"/>
          <c:tx>
            <c:strRef>
              <c:f>Hoja1!$A$58</c:f>
              <c:strCache>
                <c:ptCount val="1"/>
                <c:pt idx="0">
                  <c:v>Especificidad del contenido</c:v>
                </c:pt>
              </c:strCache>
            </c:strRef>
          </c:tx>
          <c:invertIfNegative val="0"/>
          <c:cat>
            <c:strRef>
              <c:f>Hoja1!$B$56:$F$56</c:f>
              <c:strCache>
                <c:ptCount val="5"/>
                <c:pt idx="0">
                  <c:v>1</c:v>
                </c:pt>
                <c:pt idx="1">
                  <c:v>2</c:v>
                </c:pt>
                <c:pt idx="2">
                  <c:v>3</c:v>
                </c:pt>
                <c:pt idx="3">
                  <c:v>4</c:v>
                </c:pt>
                <c:pt idx="4">
                  <c:v>5</c:v>
                </c:pt>
              </c:strCache>
            </c:strRef>
          </c:cat>
          <c:val>
            <c:numRef>
              <c:f>Hoja1!$B$58:$F$58</c:f>
              <c:numCache>
                <c:formatCode>General</c:formatCode>
                <c:ptCount val="5"/>
                <c:pt idx="0">
                  <c:v>0</c:v>
                </c:pt>
                <c:pt idx="1">
                  <c:v>0</c:v>
                </c:pt>
                <c:pt idx="2">
                  <c:v>0</c:v>
                </c:pt>
                <c:pt idx="3">
                  <c:v>1</c:v>
                </c:pt>
                <c:pt idx="4">
                  <c:v>3</c:v>
                </c:pt>
              </c:numCache>
            </c:numRef>
          </c:val>
        </c:ser>
        <c:ser>
          <c:idx val="2"/>
          <c:order val="2"/>
          <c:tx>
            <c:strRef>
              <c:f>Hoja1!$A$59</c:f>
              <c:strCache>
                <c:ptCount val="1"/>
                <c:pt idx="0">
                  <c:v>Profundización de la computación en la nube</c:v>
                </c:pt>
              </c:strCache>
            </c:strRef>
          </c:tx>
          <c:invertIfNegative val="0"/>
          <c:cat>
            <c:strRef>
              <c:f>Hoja1!$B$56:$F$56</c:f>
              <c:strCache>
                <c:ptCount val="5"/>
                <c:pt idx="0">
                  <c:v>1</c:v>
                </c:pt>
                <c:pt idx="1">
                  <c:v>2</c:v>
                </c:pt>
                <c:pt idx="2">
                  <c:v>3</c:v>
                </c:pt>
                <c:pt idx="3">
                  <c:v>4</c:v>
                </c:pt>
                <c:pt idx="4">
                  <c:v>5</c:v>
                </c:pt>
              </c:strCache>
            </c:strRef>
          </c:cat>
          <c:val>
            <c:numRef>
              <c:f>Hoja1!$B$59:$F$59</c:f>
              <c:numCache>
                <c:formatCode>General</c:formatCode>
                <c:ptCount val="5"/>
                <c:pt idx="0">
                  <c:v>0</c:v>
                </c:pt>
                <c:pt idx="1">
                  <c:v>0</c:v>
                </c:pt>
                <c:pt idx="2">
                  <c:v>1</c:v>
                </c:pt>
                <c:pt idx="3">
                  <c:v>1</c:v>
                </c:pt>
                <c:pt idx="4">
                  <c:v>2</c:v>
                </c:pt>
              </c:numCache>
            </c:numRef>
          </c:val>
        </c:ser>
        <c:ser>
          <c:idx val="3"/>
          <c:order val="3"/>
          <c:tx>
            <c:strRef>
              <c:f>Hoja1!$A$60</c:f>
              <c:strCache>
                <c:ptCount val="1"/>
                <c:pt idx="0">
                  <c:v>Profundización del DRP</c:v>
                </c:pt>
              </c:strCache>
            </c:strRef>
          </c:tx>
          <c:invertIfNegative val="0"/>
          <c:cat>
            <c:strRef>
              <c:f>Hoja1!$B$56:$F$56</c:f>
              <c:strCache>
                <c:ptCount val="5"/>
                <c:pt idx="0">
                  <c:v>1</c:v>
                </c:pt>
                <c:pt idx="1">
                  <c:v>2</c:v>
                </c:pt>
                <c:pt idx="2">
                  <c:v>3</c:v>
                </c:pt>
                <c:pt idx="3">
                  <c:v>4</c:v>
                </c:pt>
                <c:pt idx="4">
                  <c:v>5</c:v>
                </c:pt>
              </c:strCache>
            </c:strRef>
          </c:cat>
          <c:val>
            <c:numRef>
              <c:f>Hoja1!$B$60:$F$60</c:f>
              <c:numCache>
                <c:formatCode>General</c:formatCode>
                <c:ptCount val="5"/>
                <c:pt idx="0">
                  <c:v>0</c:v>
                </c:pt>
                <c:pt idx="1">
                  <c:v>0</c:v>
                </c:pt>
                <c:pt idx="2">
                  <c:v>0</c:v>
                </c:pt>
                <c:pt idx="3">
                  <c:v>3</c:v>
                </c:pt>
                <c:pt idx="4">
                  <c:v>1</c:v>
                </c:pt>
              </c:numCache>
            </c:numRef>
          </c:val>
        </c:ser>
        <c:ser>
          <c:idx val="4"/>
          <c:order val="4"/>
          <c:tx>
            <c:strRef>
              <c:f>Hoja1!$A$61</c:f>
              <c:strCache>
                <c:ptCount val="1"/>
                <c:pt idx="0">
                  <c:v>Profundización del DRP en la nube</c:v>
                </c:pt>
              </c:strCache>
            </c:strRef>
          </c:tx>
          <c:invertIfNegative val="0"/>
          <c:cat>
            <c:strRef>
              <c:f>Hoja1!$B$56:$F$56</c:f>
              <c:strCache>
                <c:ptCount val="5"/>
                <c:pt idx="0">
                  <c:v>1</c:v>
                </c:pt>
                <c:pt idx="1">
                  <c:v>2</c:v>
                </c:pt>
                <c:pt idx="2">
                  <c:v>3</c:v>
                </c:pt>
                <c:pt idx="3">
                  <c:v>4</c:v>
                </c:pt>
                <c:pt idx="4">
                  <c:v>5</c:v>
                </c:pt>
              </c:strCache>
            </c:strRef>
          </c:cat>
          <c:val>
            <c:numRef>
              <c:f>Hoja1!$B$61:$F$61</c:f>
              <c:numCache>
                <c:formatCode>General</c:formatCode>
                <c:ptCount val="5"/>
                <c:pt idx="0">
                  <c:v>0</c:v>
                </c:pt>
                <c:pt idx="1">
                  <c:v>0</c:v>
                </c:pt>
                <c:pt idx="2">
                  <c:v>0</c:v>
                </c:pt>
                <c:pt idx="3">
                  <c:v>2</c:v>
                </c:pt>
                <c:pt idx="4">
                  <c:v>2</c:v>
                </c:pt>
              </c:numCache>
            </c:numRef>
          </c:val>
        </c:ser>
        <c:dLbls>
          <c:showLegendKey val="0"/>
          <c:showVal val="0"/>
          <c:showCatName val="0"/>
          <c:showSerName val="0"/>
          <c:showPercent val="0"/>
          <c:showBubbleSize val="0"/>
        </c:dLbls>
        <c:gapWidth val="150"/>
        <c:axId val="48339968"/>
        <c:axId val="48354048"/>
      </c:barChart>
      <c:catAx>
        <c:axId val="48339968"/>
        <c:scaling>
          <c:orientation val="minMax"/>
        </c:scaling>
        <c:delete val="0"/>
        <c:axPos val="b"/>
        <c:majorTickMark val="none"/>
        <c:minorTickMark val="none"/>
        <c:tickLblPos val="nextTo"/>
        <c:crossAx val="48354048"/>
        <c:crosses val="autoZero"/>
        <c:auto val="1"/>
        <c:lblAlgn val="ctr"/>
        <c:lblOffset val="100"/>
        <c:noMultiLvlLbl val="0"/>
      </c:catAx>
      <c:valAx>
        <c:axId val="48354048"/>
        <c:scaling>
          <c:orientation val="minMax"/>
          <c:max val="4"/>
          <c:min val="0"/>
        </c:scaling>
        <c:delete val="0"/>
        <c:axPos val="l"/>
        <c:majorGridlines/>
        <c:numFmt formatCode="General" sourceLinked="1"/>
        <c:majorTickMark val="none"/>
        <c:minorTickMark val="none"/>
        <c:tickLblPos val="nextTo"/>
        <c:crossAx val="48339968"/>
        <c:crosses val="autoZero"/>
        <c:crossBetween val="between"/>
        <c:majorUnit val="1"/>
      </c:valAx>
    </c:plotArea>
    <c:legend>
      <c:legendPos val="r"/>
      <c:layout/>
      <c:overlay val="0"/>
      <c:txPr>
        <a:bodyPr/>
        <a:lstStyle/>
        <a:p>
          <a:pPr>
            <a:defRPr sz="1200"/>
          </a:pPr>
          <a:endParaRPr lang="es-EC"/>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D86BF7-1B8D-4781-9896-8638B9353D94}" type="doc">
      <dgm:prSet loTypeId="urn:microsoft.com/office/officeart/2005/8/layout/chevron2" loCatId="process" qsTypeId="urn:microsoft.com/office/officeart/2005/8/quickstyle/3d2" qsCatId="3D" csTypeId="urn:microsoft.com/office/officeart/2005/8/colors/colorful4" csCatId="colorful" phldr="1"/>
      <dgm:spPr/>
      <dgm:t>
        <a:bodyPr/>
        <a:lstStyle/>
        <a:p>
          <a:endParaRPr lang="es-EC"/>
        </a:p>
      </dgm:t>
    </dgm:pt>
    <dgm:pt modelId="{1F265B5F-4815-48F1-A01E-32B3A33ED315}">
      <dgm:prSet phldrT="[Texto]"/>
      <dgm:spPr/>
      <dgm:t>
        <a:bodyPr/>
        <a:lstStyle/>
        <a:p>
          <a:r>
            <a:rPr lang="es-EC"/>
            <a:t>Paso 1</a:t>
          </a:r>
        </a:p>
      </dgm:t>
    </dgm:pt>
    <dgm:pt modelId="{1FFF1EBB-5DDF-4753-AE2C-0E2ACB721BA9}" type="parTrans" cxnId="{4A85945D-D62B-4E15-91EB-EC93880587C9}">
      <dgm:prSet/>
      <dgm:spPr/>
      <dgm:t>
        <a:bodyPr/>
        <a:lstStyle/>
        <a:p>
          <a:endParaRPr lang="es-EC"/>
        </a:p>
      </dgm:t>
    </dgm:pt>
    <dgm:pt modelId="{B446E963-A3B1-4E28-8ED2-A9F84AC1FF6C}" type="sibTrans" cxnId="{4A85945D-D62B-4E15-91EB-EC93880587C9}">
      <dgm:prSet/>
      <dgm:spPr/>
      <dgm:t>
        <a:bodyPr/>
        <a:lstStyle/>
        <a:p>
          <a:endParaRPr lang="es-EC"/>
        </a:p>
      </dgm:t>
    </dgm:pt>
    <dgm:pt modelId="{770B47D5-9F49-4C28-98F6-CA46D56AEB0B}">
      <dgm:prSet phldrT="[Texto]"/>
      <dgm:spPr/>
      <dgm:t>
        <a:bodyPr/>
        <a:lstStyle/>
        <a:p>
          <a:r>
            <a:rPr lang="es-EC" dirty="0"/>
            <a:t>Análisis de riesgos y BIA – qué se debe proteger</a:t>
          </a:r>
        </a:p>
      </dgm:t>
    </dgm:pt>
    <dgm:pt modelId="{7FF70A6F-CDD3-4274-B921-59C461E9FF37}" type="parTrans" cxnId="{7452617C-03C5-46C6-B266-2487811F6F39}">
      <dgm:prSet/>
      <dgm:spPr/>
      <dgm:t>
        <a:bodyPr/>
        <a:lstStyle/>
        <a:p>
          <a:endParaRPr lang="es-EC"/>
        </a:p>
      </dgm:t>
    </dgm:pt>
    <dgm:pt modelId="{9FFB91E8-E2A2-4295-A5E1-D11014F06B9C}" type="sibTrans" cxnId="{7452617C-03C5-46C6-B266-2487811F6F39}">
      <dgm:prSet/>
      <dgm:spPr/>
      <dgm:t>
        <a:bodyPr/>
        <a:lstStyle/>
        <a:p>
          <a:endParaRPr lang="es-EC"/>
        </a:p>
      </dgm:t>
    </dgm:pt>
    <dgm:pt modelId="{28D6CECF-285B-4683-8F21-7C361D783CC5}">
      <dgm:prSet phldrT="[Texto]"/>
      <dgm:spPr/>
      <dgm:t>
        <a:bodyPr/>
        <a:lstStyle/>
        <a:p>
          <a:r>
            <a:rPr lang="es-EC"/>
            <a:t>Paso 2</a:t>
          </a:r>
        </a:p>
      </dgm:t>
    </dgm:pt>
    <dgm:pt modelId="{FAC6124C-A9DB-4EC8-8106-FD4FDC3890C3}" type="parTrans" cxnId="{70AE640A-621D-483F-8C40-812F85A8325A}">
      <dgm:prSet/>
      <dgm:spPr/>
      <dgm:t>
        <a:bodyPr/>
        <a:lstStyle/>
        <a:p>
          <a:endParaRPr lang="es-EC"/>
        </a:p>
      </dgm:t>
    </dgm:pt>
    <dgm:pt modelId="{58147838-457A-46AE-80A5-73BB45EF9803}" type="sibTrans" cxnId="{70AE640A-621D-483F-8C40-812F85A8325A}">
      <dgm:prSet/>
      <dgm:spPr/>
      <dgm:t>
        <a:bodyPr/>
        <a:lstStyle/>
        <a:p>
          <a:endParaRPr lang="es-EC"/>
        </a:p>
      </dgm:t>
    </dgm:pt>
    <dgm:pt modelId="{0E9213B1-38D3-4244-A8D1-A811F63F34D4}">
      <dgm:prSet phldrT="[Texto]"/>
      <dgm:spPr/>
      <dgm:t>
        <a:bodyPr/>
        <a:lstStyle/>
        <a:p>
          <a:r>
            <a:rPr lang="es-EC" dirty="0"/>
            <a:t>Determinación de RPO y RTO – inactividad y disponibilidad</a:t>
          </a:r>
        </a:p>
      </dgm:t>
    </dgm:pt>
    <dgm:pt modelId="{307A2A88-5363-4466-8D0C-B83CE1D81E47}" type="parTrans" cxnId="{58A47BE2-1A0C-4629-A5AD-628D9787595A}">
      <dgm:prSet/>
      <dgm:spPr/>
      <dgm:t>
        <a:bodyPr/>
        <a:lstStyle/>
        <a:p>
          <a:endParaRPr lang="es-EC"/>
        </a:p>
      </dgm:t>
    </dgm:pt>
    <dgm:pt modelId="{2A6D501E-9FB4-413E-9A51-79A7F349D8F8}" type="sibTrans" cxnId="{58A47BE2-1A0C-4629-A5AD-628D9787595A}">
      <dgm:prSet/>
      <dgm:spPr/>
      <dgm:t>
        <a:bodyPr/>
        <a:lstStyle/>
        <a:p>
          <a:endParaRPr lang="es-EC"/>
        </a:p>
      </dgm:t>
    </dgm:pt>
    <dgm:pt modelId="{F24FF7E0-442D-4C9D-872D-AB5584594299}">
      <dgm:prSet phldrT="[Texto]"/>
      <dgm:spPr/>
      <dgm:t>
        <a:bodyPr/>
        <a:lstStyle/>
        <a:p>
          <a:r>
            <a:rPr lang="es-EC"/>
            <a:t>Paso 3</a:t>
          </a:r>
        </a:p>
      </dgm:t>
    </dgm:pt>
    <dgm:pt modelId="{064E3512-01C9-4368-8E12-9FCF565A1929}" type="parTrans" cxnId="{A5685C4C-B263-4F98-959A-34241398AC0F}">
      <dgm:prSet/>
      <dgm:spPr/>
      <dgm:t>
        <a:bodyPr/>
        <a:lstStyle/>
        <a:p>
          <a:endParaRPr lang="es-EC"/>
        </a:p>
      </dgm:t>
    </dgm:pt>
    <dgm:pt modelId="{8DF73D41-3A75-4AEB-A7DC-B1AF29ECD0F6}" type="sibTrans" cxnId="{A5685C4C-B263-4F98-959A-34241398AC0F}">
      <dgm:prSet/>
      <dgm:spPr/>
      <dgm:t>
        <a:bodyPr/>
        <a:lstStyle/>
        <a:p>
          <a:endParaRPr lang="es-EC"/>
        </a:p>
      </dgm:t>
    </dgm:pt>
    <dgm:pt modelId="{9EFE0EA4-D9A6-48B2-BA5D-6192FF63D59E}">
      <dgm:prSet phldrT="[Texto]"/>
      <dgm:spPr/>
      <dgm:t>
        <a:bodyPr/>
        <a:lstStyle/>
        <a:p>
          <a:r>
            <a:rPr lang="es-EC" dirty="0" err="1"/>
            <a:t>Virtualizar</a:t>
          </a:r>
          <a:r>
            <a:rPr lang="es-EC" dirty="0"/>
            <a:t> las aplicaciones claves – migrar de lo físico a lo virtual</a:t>
          </a:r>
        </a:p>
      </dgm:t>
    </dgm:pt>
    <dgm:pt modelId="{BCBBA02F-02C2-4EC6-ACF9-89ABB0BF611C}" type="parTrans" cxnId="{35CE957D-6F6D-41E4-B11C-7A81C18CC6D0}">
      <dgm:prSet/>
      <dgm:spPr/>
      <dgm:t>
        <a:bodyPr/>
        <a:lstStyle/>
        <a:p>
          <a:endParaRPr lang="es-EC"/>
        </a:p>
      </dgm:t>
    </dgm:pt>
    <dgm:pt modelId="{DAD8EE04-E7E7-4E2A-9646-F5914A85D383}" type="sibTrans" cxnId="{35CE957D-6F6D-41E4-B11C-7A81C18CC6D0}">
      <dgm:prSet/>
      <dgm:spPr/>
      <dgm:t>
        <a:bodyPr/>
        <a:lstStyle/>
        <a:p>
          <a:endParaRPr lang="es-EC"/>
        </a:p>
      </dgm:t>
    </dgm:pt>
    <dgm:pt modelId="{C706D161-D688-4992-B378-AE5652345130}">
      <dgm:prSet phldrT="[Texto]"/>
      <dgm:spPr/>
      <dgm:t>
        <a:bodyPr/>
        <a:lstStyle/>
        <a:p>
          <a:r>
            <a:rPr lang="es-EC"/>
            <a:t>Paso 4</a:t>
          </a:r>
        </a:p>
      </dgm:t>
    </dgm:pt>
    <dgm:pt modelId="{A781F05A-1A62-41CA-9AE9-21405F74F38C}" type="parTrans" cxnId="{4D992CC6-F904-4E6F-AD5B-B7830FB7643E}">
      <dgm:prSet/>
      <dgm:spPr/>
      <dgm:t>
        <a:bodyPr/>
        <a:lstStyle/>
        <a:p>
          <a:endParaRPr lang="es-EC"/>
        </a:p>
      </dgm:t>
    </dgm:pt>
    <dgm:pt modelId="{65A9EF6B-1E5D-467B-B09A-476009803163}" type="sibTrans" cxnId="{4D992CC6-F904-4E6F-AD5B-B7830FB7643E}">
      <dgm:prSet/>
      <dgm:spPr/>
      <dgm:t>
        <a:bodyPr/>
        <a:lstStyle/>
        <a:p>
          <a:endParaRPr lang="es-EC"/>
        </a:p>
      </dgm:t>
    </dgm:pt>
    <dgm:pt modelId="{9F990611-72ED-4CF1-AF8D-97EE8339E54C}">
      <dgm:prSet phldrT="[Texto]"/>
      <dgm:spPr/>
      <dgm:t>
        <a:bodyPr/>
        <a:lstStyle/>
        <a:p>
          <a:r>
            <a:rPr lang="es-EC"/>
            <a:t>Paso 5</a:t>
          </a:r>
        </a:p>
      </dgm:t>
    </dgm:pt>
    <dgm:pt modelId="{04530C79-3E3B-462A-921B-CD2784AF3FE0}" type="parTrans" cxnId="{8EBA24CD-602A-4204-AEE5-A00D9586F48E}">
      <dgm:prSet/>
      <dgm:spPr/>
      <dgm:t>
        <a:bodyPr/>
        <a:lstStyle/>
        <a:p>
          <a:endParaRPr lang="es-EC"/>
        </a:p>
      </dgm:t>
    </dgm:pt>
    <dgm:pt modelId="{F24D50DF-2102-4558-A1D7-BD4AA73A8150}" type="sibTrans" cxnId="{8EBA24CD-602A-4204-AEE5-A00D9586F48E}">
      <dgm:prSet/>
      <dgm:spPr/>
      <dgm:t>
        <a:bodyPr/>
        <a:lstStyle/>
        <a:p>
          <a:endParaRPr lang="es-EC"/>
        </a:p>
      </dgm:t>
    </dgm:pt>
    <dgm:pt modelId="{4D09107B-C2A1-445F-9703-A5D0B888C299}">
      <dgm:prSet phldrT="[Texto]"/>
      <dgm:spPr/>
      <dgm:t>
        <a:bodyPr/>
        <a:lstStyle/>
        <a:p>
          <a:r>
            <a:rPr lang="es-EC"/>
            <a:t>Paso 6</a:t>
          </a:r>
        </a:p>
      </dgm:t>
    </dgm:pt>
    <dgm:pt modelId="{D496C1B4-CB02-4912-9D16-DD3E3352B87B}" type="parTrans" cxnId="{FDAA1965-621E-481E-9442-8416729088F7}">
      <dgm:prSet/>
      <dgm:spPr/>
      <dgm:t>
        <a:bodyPr/>
        <a:lstStyle/>
        <a:p>
          <a:endParaRPr lang="es-EC"/>
        </a:p>
      </dgm:t>
    </dgm:pt>
    <dgm:pt modelId="{CC796CB9-1C21-4A3B-97E9-7D6C400CF37D}" type="sibTrans" cxnId="{FDAA1965-621E-481E-9442-8416729088F7}">
      <dgm:prSet/>
      <dgm:spPr/>
      <dgm:t>
        <a:bodyPr/>
        <a:lstStyle/>
        <a:p>
          <a:endParaRPr lang="es-EC"/>
        </a:p>
      </dgm:t>
    </dgm:pt>
    <dgm:pt modelId="{34D1AFB7-2794-4A72-8E04-E9A8BE7D0B11}">
      <dgm:prSet phldrT="[Texto]"/>
      <dgm:spPr/>
      <dgm:t>
        <a:bodyPr/>
        <a:lstStyle/>
        <a:p>
          <a:r>
            <a:rPr lang="es-EC" dirty="0"/>
            <a:t>Evaluación de los servicios y modelos en la nube – hacia un nuevo modelo de recuperación ante desastres</a:t>
          </a:r>
        </a:p>
      </dgm:t>
    </dgm:pt>
    <dgm:pt modelId="{E38491E1-C787-48E0-867A-5190D640B9AC}" type="parTrans" cxnId="{EF4A5F07-45DD-469C-BBDA-10D7F1FF2313}">
      <dgm:prSet/>
      <dgm:spPr/>
      <dgm:t>
        <a:bodyPr/>
        <a:lstStyle/>
        <a:p>
          <a:endParaRPr lang="es-EC"/>
        </a:p>
      </dgm:t>
    </dgm:pt>
    <dgm:pt modelId="{D195DBB7-E5A0-4454-A808-B097963EADB7}" type="sibTrans" cxnId="{EF4A5F07-45DD-469C-BBDA-10D7F1FF2313}">
      <dgm:prSet/>
      <dgm:spPr/>
      <dgm:t>
        <a:bodyPr/>
        <a:lstStyle/>
        <a:p>
          <a:endParaRPr lang="es-EC"/>
        </a:p>
      </dgm:t>
    </dgm:pt>
    <dgm:pt modelId="{936FA979-DB58-43C6-BD96-5542B363AA93}">
      <dgm:prSet phldrT="[Texto]"/>
      <dgm:spPr/>
      <dgm:t>
        <a:bodyPr/>
        <a:lstStyle/>
        <a:p>
          <a:r>
            <a:rPr lang="es-EC" dirty="0"/>
            <a:t>Puesta en marcha del DRP en la nube – consideraciones prácticas del DRP</a:t>
          </a:r>
        </a:p>
      </dgm:t>
    </dgm:pt>
    <dgm:pt modelId="{89A63535-D760-452D-814E-C4869FBB3E97}" type="parTrans" cxnId="{D9B85716-9984-4ECF-BBA0-7C4E9A786F42}">
      <dgm:prSet/>
      <dgm:spPr/>
      <dgm:t>
        <a:bodyPr/>
        <a:lstStyle/>
        <a:p>
          <a:endParaRPr lang="es-EC"/>
        </a:p>
      </dgm:t>
    </dgm:pt>
    <dgm:pt modelId="{E25F6370-CA43-4366-86EA-BAAA266D3CE9}" type="sibTrans" cxnId="{D9B85716-9984-4ECF-BBA0-7C4E9A786F42}">
      <dgm:prSet/>
      <dgm:spPr/>
      <dgm:t>
        <a:bodyPr/>
        <a:lstStyle/>
        <a:p>
          <a:endParaRPr lang="es-EC"/>
        </a:p>
      </dgm:t>
    </dgm:pt>
    <dgm:pt modelId="{E68616F4-B1D9-4DDB-BF1C-5173C10AAE74}">
      <dgm:prSet phldrT="[Texto]"/>
      <dgm:spPr/>
      <dgm:t>
        <a:bodyPr/>
        <a:lstStyle/>
        <a:p>
          <a:r>
            <a:rPr lang="es-EC" dirty="0"/>
            <a:t>Seleccionar el proveedor de soluciones – implementación de la solución con proveedores reales</a:t>
          </a:r>
        </a:p>
      </dgm:t>
    </dgm:pt>
    <dgm:pt modelId="{2A4BB5C1-09A7-4ECB-8062-6305464DA23B}" type="parTrans" cxnId="{5CC938F6-4ED6-4487-90C2-15B47C150366}">
      <dgm:prSet/>
      <dgm:spPr/>
      <dgm:t>
        <a:bodyPr/>
        <a:lstStyle/>
        <a:p>
          <a:endParaRPr lang="es-EC"/>
        </a:p>
      </dgm:t>
    </dgm:pt>
    <dgm:pt modelId="{B08532CA-7A09-48D9-9E66-64F0EC58E1CF}" type="sibTrans" cxnId="{5CC938F6-4ED6-4487-90C2-15B47C150366}">
      <dgm:prSet/>
      <dgm:spPr/>
      <dgm:t>
        <a:bodyPr/>
        <a:lstStyle/>
        <a:p>
          <a:endParaRPr lang="es-EC"/>
        </a:p>
      </dgm:t>
    </dgm:pt>
    <dgm:pt modelId="{D60D47A9-DEED-42F0-9501-EB54106BB636}" type="pres">
      <dgm:prSet presAssocID="{E1D86BF7-1B8D-4781-9896-8638B9353D94}" presName="linearFlow" presStyleCnt="0">
        <dgm:presLayoutVars>
          <dgm:dir/>
          <dgm:animLvl val="lvl"/>
          <dgm:resizeHandles val="exact"/>
        </dgm:presLayoutVars>
      </dgm:prSet>
      <dgm:spPr/>
      <dgm:t>
        <a:bodyPr/>
        <a:lstStyle/>
        <a:p>
          <a:endParaRPr lang="es-EC"/>
        </a:p>
      </dgm:t>
    </dgm:pt>
    <dgm:pt modelId="{376B9984-D209-4EEE-B6CB-04F423EF080F}" type="pres">
      <dgm:prSet presAssocID="{1F265B5F-4815-48F1-A01E-32B3A33ED315}" presName="composite" presStyleCnt="0"/>
      <dgm:spPr/>
      <dgm:t>
        <a:bodyPr/>
        <a:lstStyle/>
        <a:p>
          <a:endParaRPr lang="es-EC"/>
        </a:p>
      </dgm:t>
    </dgm:pt>
    <dgm:pt modelId="{AF86E0AE-1F86-4B01-B094-0C3599734CE9}" type="pres">
      <dgm:prSet presAssocID="{1F265B5F-4815-48F1-A01E-32B3A33ED315}" presName="parentText" presStyleLbl="alignNode1" presStyleIdx="0" presStyleCnt="6">
        <dgm:presLayoutVars>
          <dgm:chMax val="1"/>
          <dgm:bulletEnabled val="1"/>
        </dgm:presLayoutVars>
      </dgm:prSet>
      <dgm:spPr/>
      <dgm:t>
        <a:bodyPr/>
        <a:lstStyle/>
        <a:p>
          <a:endParaRPr lang="es-EC"/>
        </a:p>
      </dgm:t>
    </dgm:pt>
    <dgm:pt modelId="{E1EFE16C-23F1-41CC-B80A-A7FBE48C9EA6}" type="pres">
      <dgm:prSet presAssocID="{1F265B5F-4815-48F1-A01E-32B3A33ED315}" presName="descendantText" presStyleLbl="alignAcc1" presStyleIdx="0" presStyleCnt="6">
        <dgm:presLayoutVars>
          <dgm:bulletEnabled val="1"/>
        </dgm:presLayoutVars>
      </dgm:prSet>
      <dgm:spPr/>
      <dgm:t>
        <a:bodyPr/>
        <a:lstStyle/>
        <a:p>
          <a:endParaRPr lang="es-EC"/>
        </a:p>
      </dgm:t>
    </dgm:pt>
    <dgm:pt modelId="{D2A4FD45-8D63-4596-85D7-74A5D3F03AF2}" type="pres">
      <dgm:prSet presAssocID="{B446E963-A3B1-4E28-8ED2-A9F84AC1FF6C}" presName="sp" presStyleCnt="0"/>
      <dgm:spPr/>
      <dgm:t>
        <a:bodyPr/>
        <a:lstStyle/>
        <a:p>
          <a:endParaRPr lang="es-EC"/>
        </a:p>
      </dgm:t>
    </dgm:pt>
    <dgm:pt modelId="{56C749F5-0B63-40CD-BE8B-C9C92E0C4789}" type="pres">
      <dgm:prSet presAssocID="{28D6CECF-285B-4683-8F21-7C361D783CC5}" presName="composite" presStyleCnt="0"/>
      <dgm:spPr/>
      <dgm:t>
        <a:bodyPr/>
        <a:lstStyle/>
        <a:p>
          <a:endParaRPr lang="es-EC"/>
        </a:p>
      </dgm:t>
    </dgm:pt>
    <dgm:pt modelId="{2ACBB992-231D-44B1-A892-C0CAA1AE4A1D}" type="pres">
      <dgm:prSet presAssocID="{28D6CECF-285B-4683-8F21-7C361D783CC5}" presName="parentText" presStyleLbl="alignNode1" presStyleIdx="1" presStyleCnt="6">
        <dgm:presLayoutVars>
          <dgm:chMax val="1"/>
          <dgm:bulletEnabled val="1"/>
        </dgm:presLayoutVars>
      </dgm:prSet>
      <dgm:spPr/>
      <dgm:t>
        <a:bodyPr/>
        <a:lstStyle/>
        <a:p>
          <a:endParaRPr lang="es-EC"/>
        </a:p>
      </dgm:t>
    </dgm:pt>
    <dgm:pt modelId="{F02FD0BF-2432-4667-980E-9F41240E9935}" type="pres">
      <dgm:prSet presAssocID="{28D6CECF-285B-4683-8F21-7C361D783CC5}" presName="descendantText" presStyleLbl="alignAcc1" presStyleIdx="1" presStyleCnt="6">
        <dgm:presLayoutVars>
          <dgm:bulletEnabled val="1"/>
        </dgm:presLayoutVars>
      </dgm:prSet>
      <dgm:spPr/>
      <dgm:t>
        <a:bodyPr/>
        <a:lstStyle/>
        <a:p>
          <a:endParaRPr lang="es-EC"/>
        </a:p>
      </dgm:t>
    </dgm:pt>
    <dgm:pt modelId="{CD7151E2-0304-40CB-A515-DF13BFFF0E4A}" type="pres">
      <dgm:prSet presAssocID="{58147838-457A-46AE-80A5-73BB45EF9803}" presName="sp" presStyleCnt="0"/>
      <dgm:spPr/>
      <dgm:t>
        <a:bodyPr/>
        <a:lstStyle/>
        <a:p>
          <a:endParaRPr lang="es-EC"/>
        </a:p>
      </dgm:t>
    </dgm:pt>
    <dgm:pt modelId="{63D70F4B-809D-4E64-AC4F-915E3BC4A0F4}" type="pres">
      <dgm:prSet presAssocID="{F24FF7E0-442D-4C9D-872D-AB5584594299}" presName="composite" presStyleCnt="0"/>
      <dgm:spPr/>
      <dgm:t>
        <a:bodyPr/>
        <a:lstStyle/>
        <a:p>
          <a:endParaRPr lang="es-EC"/>
        </a:p>
      </dgm:t>
    </dgm:pt>
    <dgm:pt modelId="{3A30A595-5BEE-4FB5-9D32-A52D4AD6AAED}" type="pres">
      <dgm:prSet presAssocID="{F24FF7E0-442D-4C9D-872D-AB5584594299}" presName="parentText" presStyleLbl="alignNode1" presStyleIdx="2" presStyleCnt="6">
        <dgm:presLayoutVars>
          <dgm:chMax val="1"/>
          <dgm:bulletEnabled val="1"/>
        </dgm:presLayoutVars>
      </dgm:prSet>
      <dgm:spPr/>
      <dgm:t>
        <a:bodyPr/>
        <a:lstStyle/>
        <a:p>
          <a:endParaRPr lang="es-EC"/>
        </a:p>
      </dgm:t>
    </dgm:pt>
    <dgm:pt modelId="{87F65D41-E420-4546-850C-1FD3BF07D986}" type="pres">
      <dgm:prSet presAssocID="{F24FF7E0-442D-4C9D-872D-AB5584594299}" presName="descendantText" presStyleLbl="alignAcc1" presStyleIdx="2" presStyleCnt="6">
        <dgm:presLayoutVars>
          <dgm:bulletEnabled val="1"/>
        </dgm:presLayoutVars>
      </dgm:prSet>
      <dgm:spPr/>
      <dgm:t>
        <a:bodyPr/>
        <a:lstStyle/>
        <a:p>
          <a:endParaRPr lang="es-EC"/>
        </a:p>
      </dgm:t>
    </dgm:pt>
    <dgm:pt modelId="{8FD02630-5D61-41DF-9D0E-083214598EB4}" type="pres">
      <dgm:prSet presAssocID="{8DF73D41-3A75-4AEB-A7DC-B1AF29ECD0F6}" presName="sp" presStyleCnt="0"/>
      <dgm:spPr/>
      <dgm:t>
        <a:bodyPr/>
        <a:lstStyle/>
        <a:p>
          <a:endParaRPr lang="es-EC"/>
        </a:p>
      </dgm:t>
    </dgm:pt>
    <dgm:pt modelId="{0E933A8C-FB6F-49B7-A0A5-27474FEB0398}" type="pres">
      <dgm:prSet presAssocID="{C706D161-D688-4992-B378-AE5652345130}" presName="composite" presStyleCnt="0"/>
      <dgm:spPr/>
      <dgm:t>
        <a:bodyPr/>
        <a:lstStyle/>
        <a:p>
          <a:endParaRPr lang="es-EC"/>
        </a:p>
      </dgm:t>
    </dgm:pt>
    <dgm:pt modelId="{D73E8C05-DD0B-4C78-B0FA-8A41D13AB8D9}" type="pres">
      <dgm:prSet presAssocID="{C706D161-D688-4992-B378-AE5652345130}" presName="parentText" presStyleLbl="alignNode1" presStyleIdx="3" presStyleCnt="6">
        <dgm:presLayoutVars>
          <dgm:chMax val="1"/>
          <dgm:bulletEnabled val="1"/>
        </dgm:presLayoutVars>
      </dgm:prSet>
      <dgm:spPr/>
      <dgm:t>
        <a:bodyPr/>
        <a:lstStyle/>
        <a:p>
          <a:endParaRPr lang="es-EC"/>
        </a:p>
      </dgm:t>
    </dgm:pt>
    <dgm:pt modelId="{3D90862F-B1FF-4D74-AC8A-C8CF9697D26D}" type="pres">
      <dgm:prSet presAssocID="{C706D161-D688-4992-B378-AE5652345130}" presName="descendantText" presStyleLbl="alignAcc1" presStyleIdx="3" presStyleCnt="6">
        <dgm:presLayoutVars>
          <dgm:bulletEnabled val="1"/>
        </dgm:presLayoutVars>
      </dgm:prSet>
      <dgm:spPr/>
      <dgm:t>
        <a:bodyPr/>
        <a:lstStyle/>
        <a:p>
          <a:endParaRPr lang="es-EC"/>
        </a:p>
      </dgm:t>
    </dgm:pt>
    <dgm:pt modelId="{5FEF46CB-33C1-474F-93E9-C215F791ABC5}" type="pres">
      <dgm:prSet presAssocID="{65A9EF6B-1E5D-467B-B09A-476009803163}" presName="sp" presStyleCnt="0"/>
      <dgm:spPr/>
      <dgm:t>
        <a:bodyPr/>
        <a:lstStyle/>
        <a:p>
          <a:endParaRPr lang="es-EC"/>
        </a:p>
      </dgm:t>
    </dgm:pt>
    <dgm:pt modelId="{A078D710-1E47-48FF-BFBF-C2EC1BF74D5E}" type="pres">
      <dgm:prSet presAssocID="{9F990611-72ED-4CF1-AF8D-97EE8339E54C}" presName="composite" presStyleCnt="0"/>
      <dgm:spPr/>
      <dgm:t>
        <a:bodyPr/>
        <a:lstStyle/>
        <a:p>
          <a:endParaRPr lang="es-EC"/>
        </a:p>
      </dgm:t>
    </dgm:pt>
    <dgm:pt modelId="{16BF95DB-AD34-4220-922A-4D74D882E838}" type="pres">
      <dgm:prSet presAssocID="{9F990611-72ED-4CF1-AF8D-97EE8339E54C}" presName="parentText" presStyleLbl="alignNode1" presStyleIdx="4" presStyleCnt="6">
        <dgm:presLayoutVars>
          <dgm:chMax val="1"/>
          <dgm:bulletEnabled val="1"/>
        </dgm:presLayoutVars>
      </dgm:prSet>
      <dgm:spPr/>
      <dgm:t>
        <a:bodyPr/>
        <a:lstStyle/>
        <a:p>
          <a:endParaRPr lang="es-EC"/>
        </a:p>
      </dgm:t>
    </dgm:pt>
    <dgm:pt modelId="{B8EBF808-9BB4-4055-8120-BE210421E89B}" type="pres">
      <dgm:prSet presAssocID="{9F990611-72ED-4CF1-AF8D-97EE8339E54C}" presName="descendantText" presStyleLbl="alignAcc1" presStyleIdx="4" presStyleCnt="6">
        <dgm:presLayoutVars>
          <dgm:bulletEnabled val="1"/>
        </dgm:presLayoutVars>
      </dgm:prSet>
      <dgm:spPr/>
      <dgm:t>
        <a:bodyPr/>
        <a:lstStyle/>
        <a:p>
          <a:endParaRPr lang="es-EC"/>
        </a:p>
      </dgm:t>
    </dgm:pt>
    <dgm:pt modelId="{A3A76834-9538-4B7D-A680-35E176CD477D}" type="pres">
      <dgm:prSet presAssocID="{F24D50DF-2102-4558-A1D7-BD4AA73A8150}" presName="sp" presStyleCnt="0"/>
      <dgm:spPr/>
      <dgm:t>
        <a:bodyPr/>
        <a:lstStyle/>
        <a:p>
          <a:endParaRPr lang="es-EC"/>
        </a:p>
      </dgm:t>
    </dgm:pt>
    <dgm:pt modelId="{BC0155EE-B644-4A02-98E3-C0F494547D77}" type="pres">
      <dgm:prSet presAssocID="{4D09107B-C2A1-445F-9703-A5D0B888C299}" presName="composite" presStyleCnt="0"/>
      <dgm:spPr/>
      <dgm:t>
        <a:bodyPr/>
        <a:lstStyle/>
        <a:p>
          <a:endParaRPr lang="es-EC"/>
        </a:p>
      </dgm:t>
    </dgm:pt>
    <dgm:pt modelId="{8CF82999-F4D2-4E68-9C9D-B253B9B93DFB}" type="pres">
      <dgm:prSet presAssocID="{4D09107B-C2A1-445F-9703-A5D0B888C299}" presName="parentText" presStyleLbl="alignNode1" presStyleIdx="5" presStyleCnt="6">
        <dgm:presLayoutVars>
          <dgm:chMax val="1"/>
          <dgm:bulletEnabled val="1"/>
        </dgm:presLayoutVars>
      </dgm:prSet>
      <dgm:spPr/>
      <dgm:t>
        <a:bodyPr/>
        <a:lstStyle/>
        <a:p>
          <a:endParaRPr lang="es-EC"/>
        </a:p>
      </dgm:t>
    </dgm:pt>
    <dgm:pt modelId="{4E2D6F54-71C6-4623-AD65-3E58CDD588FE}" type="pres">
      <dgm:prSet presAssocID="{4D09107B-C2A1-445F-9703-A5D0B888C299}" presName="descendantText" presStyleLbl="alignAcc1" presStyleIdx="5" presStyleCnt="6">
        <dgm:presLayoutVars>
          <dgm:bulletEnabled val="1"/>
        </dgm:presLayoutVars>
      </dgm:prSet>
      <dgm:spPr/>
      <dgm:t>
        <a:bodyPr/>
        <a:lstStyle/>
        <a:p>
          <a:endParaRPr lang="es-EC"/>
        </a:p>
      </dgm:t>
    </dgm:pt>
  </dgm:ptLst>
  <dgm:cxnLst>
    <dgm:cxn modelId="{EF4A5F07-45DD-469C-BBDA-10D7F1FF2313}" srcId="{C706D161-D688-4992-B378-AE5652345130}" destId="{34D1AFB7-2794-4A72-8E04-E9A8BE7D0B11}" srcOrd="0" destOrd="0" parTransId="{E38491E1-C787-48E0-867A-5190D640B9AC}" sibTransId="{D195DBB7-E5A0-4454-A808-B097963EADB7}"/>
    <dgm:cxn modelId="{35CE957D-6F6D-41E4-B11C-7A81C18CC6D0}" srcId="{F24FF7E0-442D-4C9D-872D-AB5584594299}" destId="{9EFE0EA4-D9A6-48B2-BA5D-6192FF63D59E}" srcOrd="0" destOrd="0" parTransId="{BCBBA02F-02C2-4EC6-ACF9-89ABB0BF611C}" sibTransId="{DAD8EE04-E7E7-4E2A-9646-F5914A85D383}"/>
    <dgm:cxn modelId="{6DEF053C-990F-470E-8848-9722327FB46C}" type="presOf" srcId="{770B47D5-9F49-4C28-98F6-CA46D56AEB0B}" destId="{E1EFE16C-23F1-41CC-B80A-A7FBE48C9EA6}" srcOrd="0" destOrd="0" presId="urn:microsoft.com/office/officeart/2005/8/layout/chevron2"/>
    <dgm:cxn modelId="{4A85945D-D62B-4E15-91EB-EC93880587C9}" srcId="{E1D86BF7-1B8D-4781-9896-8638B9353D94}" destId="{1F265B5F-4815-48F1-A01E-32B3A33ED315}" srcOrd="0" destOrd="0" parTransId="{1FFF1EBB-5DDF-4753-AE2C-0E2ACB721BA9}" sibTransId="{B446E963-A3B1-4E28-8ED2-A9F84AC1FF6C}"/>
    <dgm:cxn modelId="{5CC938F6-4ED6-4487-90C2-15B47C150366}" srcId="{4D09107B-C2A1-445F-9703-A5D0B888C299}" destId="{E68616F4-B1D9-4DDB-BF1C-5173C10AAE74}" srcOrd="0" destOrd="0" parTransId="{2A4BB5C1-09A7-4ECB-8062-6305464DA23B}" sibTransId="{B08532CA-7A09-48D9-9E66-64F0EC58E1CF}"/>
    <dgm:cxn modelId="{D9B85716-9984-4ECF-BBA0-7C4E9A786F42}" srcId="{9F990611-72ED-4CF1-AF8D-97EE8339E54C}" destId="{936FA979-DB58-43C6-BD96-5542B363AA93}" srcOrd="0" destOrd="0" parTransId="{89A63535-D760-452D-814E-C4869FBB3E97}" sibTransId="{E25F6370-CA43-4366-86EA-BAAA266D3CE9}"/>
    <dgm:cxn modelId="{8CDADA6B-B765-4B2C-A208-73E9491E987B}" type="presOf" srcId="{936FA979-DB58-43C6-BD96-5542B363AA93}" destId="{B8EBF808-9BB4-4055-8120-BE210421E89B}" srcOrd="0" destOrd="0" presId="urn:microsoft.com/office/officeart/2005/8/layout/chevron2"/>
    <dgm:cxn modelId="{BFFA2F05-4075-4EEE-BDA0-D7B645D1F0FA}" type="presOf" srcId="{4D09107B-C2A1-445F-9703-A5D0B888C299}" destId="{8CF82999-F4D2-4E68-9C9D-B253B9B93DFB}" srcOrd="0" destOrd="0" presId="urn:microsoft.com/office/officeart/2005/8/layout/chevron2"/>
    <dgm:cxn modelId="{2552FA0D-9578-48D9-B9EB-9D7E3739A728}" type="presOf" srcId="{9EFE0EA4-D9A6-48B2-BA5D-6192FF63D59E}" destId="{87F65D41-E420-4546-850C-1FD3BF07D986}" srcOrd="0" destOrd="0" presId="urn:microsoft.com/office/officeart/2005/8/layout/chevron2"/>
    <dgm:cxn modelId="{0AB3CECA-D57D-4A75-9B08-8193BDC71916}" type="presOf" srcId="{F24FF7E0-442D-4C9D-872D-AB5584594299}" destId="{3A30A595-5BEE-4FB5-9D32-A52D4AD6AAED}" srcOrd="0" destOrd="0" presId="urn:microsoft.com/office/officeart/2005/8/layout/chevron2"/>
    <dgm:cxn modelId="{D81D16A8-7594-46F5-BFAA-8B5D2814F4E5}" type="presOf" srcId="{E68616F4-B1D9-4DDB-BF1C-5173C10AAE74}" destId="{4E2D6F54-71C6-4623-AD65-3E58CDD588FE}" srcOrd="0" destOrd="0" presId="urn:microsoft.com/office/officeart/2005/8/layout/chevron2"/>
    <dgm:cxn modelId="{57A533F4-5AF8-4BAE-ABB5-1F1D3A557B01}" type="presOf" srcId="{28D6CECF-285B-4683-8F21-7C361D783CC5}" destId="{2ACBB992-231D-44B1-A892-C0CAA1AE4A1D}" srcOrd="0" destOrd="0" presId="urn:microsoft.com/office/officeart/2005/8/layout/chevron2"/>
    <dgm:cxn modelId="{FDAA1965-621E-481E-9442-8416729088F7}" srcId="{E1D86BF7-1B8D-4781-9896-8638B9353D94}" destId="{4D09107B-C2A1-445F-9703-A5D0B888C299}" srcOrd="5" destOrd="0" parTransId="{D496C1B4-CB02-4912-9D16-DD3E3352B87B}" sibTransId="{CC796CB9-1C21-4A3B-97E9-7D6C400CF37D}"/>
    <dgm:cxn modelId="{58A47BE2-1A0C-4629-A5AD-628D9787595A}" srcId="{28D6CECF-285B-4683-8F21-7C361D783CC5}" destId="{0E9213B1-38D3-4244-A8D1-A811F63F34D4}" srcOrd="0" destOrd="0" parTransId="{307A2A88-5363-4466-8D0C-B83CE1D81E47}" sibTransId="{2A6D501E-9FB4-413E-9A51-79A7F349D8F8}"/>
    <dgm:cxn modelId="{70AE640A-621D-483F-8C40-812F85A8325A}" srcId="{E1D86BF7-1B8D-4781-9896-8638B9353D94}" destId="{28D6CECF-285B-4683-8F21-7C361D783CC5}" srcOrd="1" destOrd="0" parTransId="{FAC6124C-A9DB-4EC8-8106-FD4FDC3890C3}" sibTransId="{58147838-457A-46AE-80A5-73BB45EF9803}"/>
    <dgm:cxn modelId="{8EBA24CD-602A-4204-AEE5-A00D9586F48E}" srcId="{E1D86BF7-1B8D-4781-9896-8638B9353D94}" destId="{9F990611-72ED-4CF1-AF8D-97EE8339E54C}" srcOrd="4" destOrd="0" parTransId="{04530C79-3E3B-462A-921B-CD2784AF3FE0}" sibTransId="{F24D50DF-2102-4558-A1D7-BD4AA73A8150}"/>
    <dgm:cxn modelId="{84635CC9-5983-4A14-9A73-0820F8A611EB}" type="presOf" srcId="{1F265B5F-4815-48F1-A01E-32B3A33ED315}" destId="{AF86E0AE-1F86-4B01-B094-0C3599734CE9}" srcOrd="0" destOrd="0" presId="urn:microsoft.com/office/officeart/2005/8/layout/chevron2"/>
    <dgm:cxn modelId="{29626422-CFF4-495B-9D9F-FD661122ECE1}" type="presOf" srcId="{34D1AFB7-2794-4A72-8E04-E9A8BE7D0B11}" destId="{3D90862F-B1FF-4D74-AC8A-C8CF9697D26D}" srcOrd="0" destOrd="0" presId="urn:microsoft.com/office/officeart/2005/8/layout/chevron2"/>
    <dgm:cxn modelId="{7452617C-03C5-46C6-B266-2487811F6F39}" srcId="{1F265B5F-4815-48F1-A01E-32B3A33ED315}" destId="{770B47D5-9F49-4C28-98F6-CA46D56AEB0B}" srcOrd="0" destOrd="0" parTransId="{7FF70A6F-CDD3-4274-B921-59C461E9FF37}" sibTransId="{9FFB91E8-E2A2-4295-A5E1-D11014F06B9C}"/>
    <dgm:cxn modelId="{C64D60BA-1A4D-4A24-9D61-6D1DF2280645}" type="presOf" srcId="{0E9213B1-38D3-4244-A8D1-A811F63F34D4}" destId="{F02FD0BF-2432-4667-980E-9F41240E9935}" srcOrd="0" destOrd="0" presId="urn:microsoft.com/office/officeart/2005/8/layout/chevron2"/>
    <dgm:cxn modelId="{4D992CC6-F904-4E6F-AD5B-B7830FB7643E}" srcId="{E1D86BF7-1B8D-4781-9896-8638B9353D94}" destId="{C706D161-D688-4992-B378-AE5652345130}" srcOrd="3" destOrd="0" parTransId="{A781F05A-1A62-41CA-9AE9-21405F74F38C}" sibTransId="{65A9EF6B-1E5D-467B-B09A-476009803163}"/>
    <dgm:cxn modelId="{D8912DD4-1C76-45AD-81C9-26A2C5DFFEEC}" type="presOf" srcId="{C706D161-D688-4992-B378-AE5652345130}" destId="{D73E8C05-DD0B-4C78-B0FA-8A41D13AB8D9}" srcOrd="0" destOrd="0" presId="urn:microsoft.com/office/officeart/2005/8/layout/chevron2"/>
    <dgm:cxn modelId="{0E907379-0C4B-47DC-8EE8-55F2DFBDF300}" type="presOf" srcId="{E1D86BF7-1B8D-4781-9896-8638B9353D94}" destId="{D60D47A9-DEED-42F0-9501-EB54106BB636}" srcOrd="0" destOrd="0" presId="urn:microsoft.com/office/officeart/2005/8/layout/chevron2"/>
    <dgm:cxn modelId="{76C524F2-32B2-44F8-B8BA-3BED2216BA72}" type="presOf" srcId="{9F990611-72ED-4CF1-AF8D-97EE8339E54C}" destId="{16BF95DB-AD34-4220-922A-4D74D882E838}" srcOrd="0" destOrd="0" presId="urn:microsoft.com/office/officeart/2005/8/layout/chevron2"/>
    <dgm:cxn modelId="{A5685C4C-B263-4F98-959A-34241398AC0F}" srcId="{E1D86BF7-1B8D-4781-9896-8638B9353D94}" destId="{F24FF7E0-442D-4C9D-872D-AB5584594299}" srcOrd="2" destOrd="0" parTransId="{064E3512-01C9-4368-8E12-9FCF565A1929}" sibTransId="{8DF73D41-3A75-4AEB-A7DC-B1AF29ECD0F6}"/>
    <dgm:cxn modelId="{16A4639B-A9FB-4676-A45A-04451349E2EB}" type="presParOf" srcId="{D60D47A9-DEED-42F0-9501-EB54106BB636}" destId="{376B9984-D209-4EEE-B6CB-04F423EF080F}" srcOrd="0" destOrd="0" presId="urn:microsoft.com/office/officeart/2005/8/layout/chevron2"/>
    <dgm:cxn modelId="{AA7C6D55-87B9-460E-B1AA-C25684A948BD}" type="presParOf" srcId="{376B9984-D209-4EEE-B6CB-04F423EF080F}" destId="{AF86E0AE-1F86-4B01-B094-0C3599734CE9}" srcOrd="0" destOrd="0" presId="urn:microsoft.com/office/officeart/2005/8/layout/chevron2"/>
    <dgm:cxn modelId="{66F25888-E578-49D8-AFC0-4A88998B3BEF}" type="presParOf" srcId="{376B9984-D209-4EEE-B6CB-04F423EF080F}" destId="{E1EFE16C-23F1-41CC-B80A-A7FBE48C9EA6}" srcOrd="1" destOrd="0" presId="urn:microsoft.com/office/officeart/2005/8/layout/chevron2"/>
    <dgm:cxn modelId="{B74A99CF-81B6-4FBF-932C-92512C72F53C}" type="presParOf" srcId="{D60D47A9-DEED-42F0-9501-EB54106BB636}" destId="{D2A4FD45-8D63-4596-85D7-74A5D3F03AF2}" srcOrd="1" destOrd="0" presId="urn:microsoft.com/office/officeart/2005/8/layout/chevron2"/>
    <dgm:cxn modelId="{D7EA3414-7614-4CCA-80FB-0BF129336621}" type="presParOf" srcId="{D60D47A9-DEED-42F0-9501-EB54106BB636}" destId="{56C749F5-0B63-40CD-BE8B-C9C92E0C4789}" srcOrd="2" destOrd="0" presId="urn:microsoft.com/office/officeart/2005/8/layout/chevron2"/>
    <dgm:cxn modelId="{44AEAA81-6108-4FF1-A0F4-DB9CA19AFCF2}" type="presParOf" srcId="{56C749F5-0B63-40CD-BE8B-C9C92E0C4789}" destId="{2ACBB992-231D-44B1-A892-C0CAA1AE4A1D}" srcOrd="0" destOrd="0" presId="urn:microsoft.com/office/officeart/2005/8/layout/chevron2"/>
    <dgm:cxn modelId="{CF005E21-8343-44FD-A5CB-8D1AAEB4657A}" type="presParOf" srcId="{56C749F5-0B63-40CD-BE8B-C9C92E0C4789}" destId="{F02FD0BF-2432-4667-980E-9F41240E9935}" srcOrd="1" destOrd="0" presId="urn:microsoft.com/office/officeart/2005/8/layout/chevron2"/>
    <dgm:cxn modelId="{41E5DCFC-BB5D-4BCB-92C1-29972F5569B7}" type="presParOf" srcId="{D60D47A9-DEED-42F0-9501-EB54106BB636}" destId="{CD7151E2-0304-40CB-A515-DF13BFFF0E4A}" srcOrd="3" destOrd="0" presId="urn:microsoft.com/office/officeart/2005/8/layout/chevron2"/>
    <dgm:cxn modelId="{97245C81-D564-49FC-8460-88E93B65B801}" type="presParOf" srcId="{D60D47A9-DEED-42F0-9501-EB54106BB636}" destId="{63D70F4B-809D-4E64-AC4F-915E3BC4A0F4}" srcOrd="4" destOrd="0" presId="urn:microsoft.com/office/officeart/2005/8/layout/chevron2"/>
    <dgm:cxn modelId="{C03D6C49-9985-4CBD-B39C-701784B83279}" type="presParOf" srcId="{63D70F4B-809D-4E64-AC4F-915E3BC4A0F4}" destId="{3A30A595-5BEE-4FB5-9D32-A52D4AD6AAED}" srcOrd="0" destOrd="0" presId="urn:microsoft.com/office/officeart/2005/8/layout/chevron2"/>
    <dgm:cxn modelId="{5354DA6E-1845-4BCF-B7A1-BAFBA12561F3}" type="presParOf" srcId="{63D70F4B-809D-4E64-AC4F-915E3BC4A0F4}" destId="{87F65D41-E420-4546-850C-1FD3BF07D986}" srcOrd="1" destOrd="0" presId="urn:microsoft.com/office/officeart/2005/8/layout/chevron2"/>
    <dgm:cxn modelId="{A1B755A1-81F3-474B-949C-0703D36C6D8D}" type="presParOf" srcId="{D60D47A9-DEED-42F0-9501-EB54106BB636}" destId="{8FD02630-5D61-41DF-9D0E-083214598EB4}" srcOrd="5" destOrd="0" presId="urn:microsoft.com/office/officeart/2005/8/layout/chevron2"/>
    <dgm:cxn modelId="{402B5D4E-70A7-4951-99C1-A83D07339734}" type="presParOf" srcId="{D60D47A9-DEED-42F0-9501-EB54106BB636}" destId="{0E933A8C-FB6F-49B7-A0A5-27474FEB0398}" srcOrd="6" destOrd="0" presId="urn:microsoft.com/office/officeart/2005/8/layout/chevron2"/>
    <dgm:cxn modelId="{BE596BC2-3D4F-4FB6-BC8F-568153B763B6}" type="presParOf" srcId="{0E933A8C-FB6F-49B7-A0A5-27474FEB0398}" destId="{D73E8C05-DD0B-4C78-B0FA-8A41D13AB8D9}" srcOrd="0" destOrd="0" presId="urn:microsoft.com/office/officeart/2005/8/layout/chevron2"/>
    <dgm:cxn modelId="{3B354E1B-43F7-4C63-B36F-6058651748AB}" type="presParOf" srcId="{0E933A8C-FB6F-49B7-A0A5-27474FEB0398}" destId="{3D90862F-B1FF-4D74-AC8A-C8CF9697D26D}" srcOrd="1" destOrd="0" presId="urn:microsoft.com/office/officeart/2005/8/layout/chevron2"/>
    <dgm:cxn modelId="{68076E13-31E2-4764-85D0-2C85C8DD3EF3}" type="presParOf" srcId="{D60D47A9-DEED-42F0-9501-EB54106BB636}" destId="{5FEF46CB-33C1-474F-93E9-C215F791ABC5}" srcOrd="7" destOrd="0" presId="urn:microsoft.com/office/officeart/2005/8/layout/chevron2"/>
    <dgm:cxn modelId="{2CA7C91D-989B-4AEF-A1A1-692FCFE173C3}" type="presParOf" srcId="{D60D47A9-DEED-42F0-9501-EB54106BB636}" destId="{A078D710-1E47-48FF-BFBF-C2EC1BF74D5E}" srcOrd="8" destOrd="0" presId="urn:microsoft.com/office/officeart/2005/8/layout/chevron2"/>
    <dgm:cxn modelId="{B2F959FD-964E-4304-8EFF-3594DA1A1595}" type="presParOf" srcId="{A078D710-1E47-48FF-BFBF-C2EC1BF74D5E}" destId="{16BF95DB-AD34-4220-922A-4D74D882E838}" srcOrd="0" destOrd="0" presId="urn:microsoft.com/office/officeart/2005/8/layout/chevron2"/>
    <dgm:cxn modelId="{FA082CC8-8764-4A99-BEA4-8CC5CD560450}" type="presParOf" srcId="{A078D710-1E47-48FF-BFBF-C2EC1BF74D5E}" destId="{B8EBF808-9BB4-4055-8120-BE210421E89B}" srcOrd="1" destOrd="0" presId="urn:microsoft.com/office/officeart/2005/8/layout/chevron2"/>
    <dgm:cxn modelId="{8407D8F0-A87B-4E70-841E-23DE1501A8CD}" type="presParOf" srcId="{D60D47A9-DEED-42F0-9501-EB54106BB636}" destId="{A3A76834-9538-4B7D-A680-35E176CD477D}" srcOrd="9" destOrd="0" presId="urn:microsoft.com/office/officeart/2005/8/layout/chevron2"/>
    <dgm:cxn modelId="{FACCE070-1114-4BD4-A3BB-BD5B8FCECCE6}" type="presParOf" srcId="{D60D47A9-DEED-42F0-9501-EB54106BB636}" destId="{BC0155EE-B644-4A02-98E3-C0F494547D77}" srcOrd="10" destOrd="0" presId="urn:microsoft.com/office/officeart/2005/8/layout/chevron2"/>
    <dgm:cxn modelId="{10940D31-FA9F-48DA-8BD1-31D52D0DC36E}" type="presParOf" srcId="{BC0155EE-B644-4A02-98E3-C0F494547D77}" destId="{8CF82999-F4D2-4E68-9C9D-B253B9B93DFB}" srcOrd="0" destOrd="0" presId="urn:microsoft.com/office/officeart/2005/8/layout/chevron2"/>
    <dgm:cxn modelId="{ACFB6EEB-864C-4E87-A22D-CB682BDF94DA}" type="presParOf" srcId="{BC0155EE-B644-4A02-98E3-C0F494547D77}" destId="{4E2D6F54-71C6-4623-AD65-3E58CDD588F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0A15F1-3154-4296-A665-467388795038}" type="doc">
      <dgm:prSet loTypeId="urn:microsoft.com/office/officeart/2005/8/layout/vProcess5" loCatId="process" qsTypeId="urn:microsoft.com/office/officeart/2005/8/quickstyle/3d1" qsCatId="3D" csTypeId="urn:microsoft.com/office/officeart/2005/8/colors/colorful5" csCatId="colorful" phldr="1"/>
      <dgm:spPr/>
      <dgm:t>
        <a:bodyPr/>
        <a:lstStyle/>
        <a:p>
          <a:endParaRPr lang="es-EC"/>
        </a:p>
      </dgm:t>
    </dgm:pt>
    <dgm:pt modelId="{9473F8F3-4F59-4484-BAD8-2540A01AB1BE}">
      <dgm:prSet phldrT="[Texto]"/>
      <dgm:spPr/>
      <dgm:t>
        <a:bodyPr/>
        <a:lstStyle/>
        <a:p>
          <a:pPr algn="ctr"/>
          <a:r>
            <a:rPr lang="es-EC"/>
            <a:t>Paso 1: Valoración de aplicaciones críticas</a:t>
          </a:r>
        </a:p>
      </dgm:t>
    </dgm:pt>
    <dgm:pt modelId="{AF2E64B5-EC4A-4559-A8A7-D2BA88E76B30}" type="parTrans" cxnId="{7FC8790A-A0FB-4C59-A8D1-2C98F9E3CF3D}">
      <dgm:prSet/>
      <dgm:spPr/>
      <dgm:t>
        <a:bodyPr/>
        <a:lstStyle/>
        <a:p>
          <a:pPr algn="ctr"/>
          <a:endParaRPr lang="es-EC"/>
        </a:p>
      </dgm:t>
    </dgm:pt>
    <dgm:pt modelId="{F4A1A74C-11F7-4A9C-95D9-D3DC21A06047}" type="sibTrans" cxnId="{7FC8790A-A0FB-4C59-A8D1-2C98F9E3CF3D}">
      <dgm:prSet/>
      <dgm:spPr/>
      <dgm:t>
        <a:bodyPr/>
        <a:lstStyle/>
        <a:p>
          <a:pPr algn="ctr"/>
          <a:endParaRPr lang="es-EC"/>
        </a:p>
      </dgm:t>
    </dgm:pt>
    <dgm:pt modelId="{DE97B053-957D-461E-AF7A-A60BAA41FCED}">
      <dgm:prSet phldrT="[Texto]"/>
      <dgm:spPr/>
      <dgm:t>
        <a:bodyPr/>
        <a:lstStyle/>
        <a:p>
          <a:pPr algn="ctr"/>
          <a:r>
            <a:rPr lang="es-EC"/>
            <a:t>Paso 2: Conocer a la computación en la nube</a:t>
          </a:r>
        </a:p>
      </dgm:t>
    </dgm:pt>
    <dgm:pt modelId="{08F326CA-ABDA-4DD0-962E-C289F5D4DD46}" type="parTrans" cxnId="{6076DF4B-B1EE-4053-894C-DC8523AB142D}">
      <dgm:prSet/>
      <dgm:spPr/>
      <dgm:t>
        <a:bodyPr/>
        <a:lstStyle/>
        <a:p>
          <a:pPr algn="ctr"/>
          <a:endParaRPr lang="es-EC"/>
        </a:p>
      </dgm:t>
    </dgm:pt>
    <dgm:pt modelId="{F28D3C7B-57A7-4D47-AE61-9BB17D25413B}" type="sibTrans" cxnId="{6076DF4B-B1EE-4053-894C-DC8523AB142D}">
      <dgm:prSet/>
      <dgm:spPr/>
      <dgm:t>
        <a:bodyPr/>
        <a:lstStyle/>
        <a:p>
          <a:pPr algn="ctr"/>
          <a:endParaRPr lang="es-EC"/>
        </a:p>
      </dgm:t>
    </dgm:pt>
    <dgm:pt modelId="{866DB43B-85B6-41F8-A7F0-6DD0097671C7}">
      <dgm:prSet phldrT="[Texto]"/>
      <dgm:spPr/>
      <dgm:t>
        <a:bodyPr/>
        <a:lstStyle/>
        <a:p>
          <a:pPr algn="ctr"/>
          <a:r>
            <a:rPr lang="es-EC"/>
            <a:t>Paso 3: Reconocimiento de las fases de una recuperación ante desastres</a:t>
          </a:r>
        </a:p>
      </dgm:t>
    </dgm:pt>
    <dgm:pt modelId="{280D89C9-0D6F-43FA-AFE1-20AA39776ECD}" type="parTrans" cxnId="{58E2C53E-EEB5-45A0-B5B7-F6904832BD05}">
      <dgm:prSet/>
      <dgm:spPr/>
      <dgm:t>
        <a:bodyPr/>
        <a:lstStyle/>
        <a:p>
          <a:pPr algn="ctr"/>
          <a:endParaRPr lang="es-EC"/>
        </a:p>
      </dgm:t>
    </dgm:pt>
    <dgm:pt modelId="{46A10203-480E-4146-BC72-F0755C998CC4}" type="sibTrans" cxnId="{58E2C53E-EEB5-45A0-B5B7-F6904832BD05}">
      <dgm:prSet/>
      <dgm:spPr/>
      <dgm:t>
        <a:bodyPr/>
        <a:lstStyle/>
        <a:p>
          <a:pPr algn="ctr"/>
          <a:endParaRPr lang="es-EC"/>
        </a:p>
      </dgm:t>
    </dgm:pt>
    <dgm:pt modelId="{0B039774-20AA-4F90-8C92-71F97D0351B0}">
      <dgm:prSet phldrT="[Texto]"/>
      <dgm:spPr/>
      <dgm:t>
        <a:bodyPr/>
        <a:lstStyle/>
        <a:p>
          <a:pPr algn="ctr"/>
          <a:r>
            <a:rPr lang="es-EC"/>
            <a:t>Paso 4: Respaldos y recuperación en la nube</a:t>
          </a:r>
        </a:p>
      </dgm:t>
    </dgm:pt>
    <dgm:pt modelId="{91D1B473-0D4C-406F-A7E3-58DA97104275}" type="parTrans" cxnId="{B30E1EF3-EC91-493E-8673-3D4B14E81923}">
      <dgm:prSet/>
      <dgm:spPr/>
      <dgm:t>
        <a:bodyPr/>
        <a:lstStyle/>
        <a:p>
          <a:pPr algn="ctr"/>
          <a:endParaRPr lang="es-EC"/>
        </a:p>
      </dgm:t>
    </dgm:pt>
    <dgm:pt modelId="{F97C2190-1554-48D1-8974-E851F77D5D0D}" type="sibTrans" cxnId="{B30E1EF3-EC91-493E-8673-3D4B14E81923}">
      <dgm:prSet/>
      <dgm:spPr/>
      <dgm:t>
        <a:bodyPr/>
        <a:lstStyle/>
        <a:p>
          <a:pPr algn="ctr"/>
          <a:endParaRPr lang="es-EC"/>
        </a:p>
      </dgm:t>
    </dgm:pt>
    <dgm:pt modelId="{F6426CAB-107F-46FF-826E-214B6D501184}">
      <dgm:prSet phldrT="[Texto]"/>
      <dgm:spPr/>
      <dgm:t>
        <a:bodyPr/>
        <a:lstStyle/>
        <a:p>
          <a:pPr algn="ctr"/>
          <a:r>
            <a:rPr lang="es-EC"/>
            <a:t>Paso 5: Evaluación y mantenimiento</a:t>
          </a:r>
        </a:p>
      </dgm:t>
    </dgm:pt>
    <dgm:pt modelId="{F53ECDEA-9C4F-4DBE-94D4-F71882CF57D1}" type="parTrans" cxnId="{9A0E636D-ECBA-409F-B601-136B9290DD9D}">
      <dgm:prSet/>
      <dgm:spPr/>
      <dgm:t>
        <a:bodyPr/>
        <a:lstStyle/>
        <a:p>
          <a:pPr algn="ctr"/>
          <a:endParaRPr lang="es-EC"/>
        </a:p>
      </dgm:t>
    </dgm:pt>
    <dgm:pt modelId="{C31589C8-598C-4178-9250-D6402FFFCA58}" type="sibTrans" cxnId="{9A0E636D-ECBA-409F-B601-136B9290DD9D}">
      <dgm:prSet/>
      <dgm:spPr/>
      <dgm:t>
        <a:bodyPr/>
        <a:lstStyle/>
        <a:p>
          <a:pPr algn="ctr"/>
          <a:endParaRPr lang="es-EC"/>
        </a:p>
      </dgm:t>
    </dgm:pt>
    <dgm:pt modelId="{E904D794-1BA6-4405-883D-6F135665542E}" type="pres">
      <dgm:prSet presAssocID="{1F0A15F1-3154-4296-A665-467388795038}" presName="outerComposite" presStyleCnt="0">
        <dgm:presLayoutVars>
          <dgm:chMax val="5"/>
          <dgm:dir/>
          <dgm:resizeHandles val="exact"/>
        </dgm:presLayoutVars>
      </dgm:prSet>
      <dgm:spPr/>
      <dgm:t>
        <a:bodyPr/>
        <a:lstStyle/>
        <a:p>
          <a:endParaRPr lang="es-EC"/>
        </a:p>
      </dgm:t>
    </dgm:pt>
    <dgm:pt modelId="{834C1A5D-2F40-4421-BA90-8DF2E6FA0ABF}" type="pres">
      <dgm:prSet presAssocID="{1F0A15F1-3154-4296-A665-467388795038}" presName="dummyMaxCanvas" presStyleCnt="0">
        <dgm:presLayoutVars/>
      </dgm:prSet>
      <dgm:spPr/>
      <dgm:t>
        <a:bodyPr/>
        <a:lstStyle/>
        <a:p>
          <a:endParaRPr lang="es-EC"/>
        </a:p>
      </dgm:t>
    </dgm:pt>
    <dgm:pt modelId="{A143688E-E099-4026-ADC4-8DD1814C9824}" type="pres">
      <dgm:prSet presAssocID="{1F0A15F1-3154-4296-A665-467388795038}" presName="FiveNodes_1" presStyleLbl="node1" presStyleIdx="0" presStyleCnt="5">
        <dgm:presLayoutVars>
          <dgm:bulletEnabled val="1"/>
        </dgm:presLayoutVars>
      </dgm:prSet>
      <dgm:spPr/>
      <dgm:t>
        <a:bodyPr/>
        <a:lstStyle/>
        <a:p>
          <a:endParaRPr lang="es-EC"/>
        </a:p>
      </dgm:t>
    </dgm:pt>
    <dgm:pt modelId="{F2BB6DA4-2152-4659-A775-9F98209D7113}" type="pres">
      <dgm:prSet presAssocID="{1F0A15F1-3154-4296-A665-467388795038}" presName="FiveNodes_2" presStyleLbl="node1" presStyleIdx="1" presStyleCnt="5">
        <dgm:presLayoutVars>
          <dgm:bulletEnabled val="1"/>
        </dgm:presLayoutVars>
      </dgm:prSet>
      <dgm:spPr/>
      <dgm:t>
        <a:bodyPr/>
        <a:lstStyle/>
        <a:p>
          <a:endParaRPr lang="es-EC"/>
        </a:p>
      </dgm:t>
    </dgm:pt>
    <dgm:pt modelId="{CDA5E5DA-69E6-4E5B-A0B6-82B0CCEE0034}" type="pres">
      <dgm:prSet presAssocID="{1F0A15F1-3154-4296-A665-467388795038}" presName="FiveNodes_3" presStyleLbl="node1" presStyleIdx="2" presStyleCnt="5">
        <dgm:presLayoutVars>
          <dgm:bulletEnabled val="1"/>
        </dgm:presLayoutVars>
      </dgm:prSet>
      <dgm:spPr/>
      <dgm:t>
        <a:bodyPr/>
        <a:lstStyle/>
        <a:p>
          <a:endParaRPr lang="es-EC"/>
        </a:p>
      </dgm:t>
    </dgm:pt>
    <dgm:pt modelId="{52AA2905-08A1-456B-B8AE-0111D410BC55}" type="pres">
      <dgm:prSet presAssocID="{1F0A15F1-3154-4296-A665-467388795038}" presName="FiveNodes_4" presStyleLbl="node1" presStyleIdx="3" presStyleCnt="5">
        <dgm:presLayoutVars>
          <dgm:bulletEnabled val="1"/>
        </dgm:presLayoutVars>
      </dgm:prSet>
      <dgm:spPr/>
      <dgm:t>
        <a:bodyPr/>
        <a:lstStyle/>
        <a:p>
          <a:endParaRPr lang="es-EC"/>
        </a:p>
      </dgm:t>
    </dgm:pt>
    <dgm:pt modelId="{6A64BEC3-7080-4824-8C0C-3FF5FB3DF933}" type="pres">
      <dgm:prSet presAssocID="{1F0A15F1-3154-4296-A665-467388795038}" presName="FiveNodes_5" presStyleLbl="node1" presStyleIdx="4" presStyleCnt="5">
        <dgm:presLayoutVars>
          <dgm:bulletEnabled val="1"/>
        </dgm:presLayoutVars>
      </dgm:prSet>
      <dgm:spPr/>
      <dgm:t>
        <a:bodyPr/>
        <a:lstStyle/>
        <a:p>
          <a:endParaRPr lang="es-EC"/>
        </a:p>
      </dgm:t>
    </dgm:pt>
    <dgm:pt modelId="{0C9260E1-2134-42C7-8060-4868B7BCDEB7}" type="pres">
      <dgm:prSet presAssocID="{1F0A15F1-3154-4296-A665-467388795038}" presName="FiveConn_1-2" presStyleLbl="fgAccFollowNode1" presStyleIdx="0" presStyleCnt="4">
        <dgm:presLayoutVars>
          <dgm:bulletEnabled val="1"/>
        </dgm:presLayoutVars>
      </dgm:prSet>
      <dgm:spPr/>
      <dgm:t>
        <a:bodyPr/>
        <a:lstStyle/>
        <a:p>
          <a:endParaRPr lang="es-EC"/>
        </a:p>
      </dgm:t>
    </dgm:pt>
    <dgm:pt modelId="{C74FF997-8321-49D3-89DE-72959E0E092F}" type="pres">
      <dgm:prSet presAssocID="{1F0A15F1-3154-4296-A665-467388795038}" presName="FiveConn_2-3" presStyleLbl="fgAccFollowNode1" presStyleIdx="1" presStyleCnt="4">
        <dgm:presLayoutVars>
          <dgm:bulletEnabled val="1"/>
        </dgm:presLayoutVars>
      </dgm:prSet>
      <dgm:spPr/>
      <dgm:t>
        <a:bodyPr/>
        <a:lstStyle/>
        <a:p>
          <a:endParaRPr lang="es-EC"/>
        </a:p>
      </dgm:t>
    </dgm:pt>
    <dgm:pt modelId="{3C9A8741-BC44-4ED7-A4A1-F016E4E547F1}" type="pres">
      <dgm:prSet presAssocID="{1F0A15F1-3154-4296-A665-467388795038}" presName="FiveConn_3-4" presStyleLbl="fgAccFollowNode1" presStyleIdx="2" presStyleCnt="4">
        <dgm:presLayoutVars>
          <dgm:bulletEnabled val="1"/>
        </dgm:presLayoutVars>
      </dgm:prSet>
      <dgm:spPr/>
      <dgm:t>
        <a:bodyPr/>
        <a:lstStyle/>
        <a:p>
          <a:endParaRPr lang="es-EC"/>
        </a:p>
      </dgm:t>
    </dgm:pt>
    <dgm:pt modelId="{3F3C8BD0-4EF2-4195-8698-DDB67DC9D8FE}" type="pres">
      <dgm:prSet presAssocID="{1F0A15F1-3154-4296-A665-467388795038}" presName="FiveConn_4-5" presStyleLbl="fgAccFollowNode1" presStyleIdx="3" presStyleCnt="4">
        <dgm:presLayoutVars>
          <dgm:bulletEnabled val="1"/>
        </dgm:presLayoutVars>
      </dgm:prSet>
      <dgm:spPr/>
      <dgm:t>
        <a:bodyPr/>
        <a:lstStyle/>
        <a:p>
          <a:endParaRPr lang="es-EC"/>
        </a:p>
      </dgm:t>
    </dgm:pt>
    <dgm:pt modelId="{DF106E43-F5F2-4C2A-9A24-5BB9DA6B2E98}" type="pres">
      <dgm:prSet presAssocID="{1F0A15F1-3154-4296-A665-467388795038}" presName="FiveNodes_1_text" presStyleLbl="node1" presStyleIdx="4" presStyleCnt="5">
        <dgm:presLayoutVars>
          <dgm:bulletEnabled val="1"/>
        </dgm:presLayoutVars>
      </dgm:prSet>
      <dgm:spPr/>
      <dgm:t>
        <a:bodyPr/>
        <a:lstStyle/>
        <a:p>
          <a:endParaRPr lang="es-EC"/>
        </a:p>
      </dgm:t>
    </dgm:pt>
    <dgm:pt modelId="{36651BAA-65D0-4239-9993-56701CB3D23D}" type="pres">
      <dgm:prSet presAssocID="{1F0A15F1-3154-4296-A665-467388795038}" presName="FiveNodes_2_text" presStyleLbl="node1" presStyleIdx="4" presStyleCnt="5">
        <dgm:presLayoutVars>
          <dgm:bulletEnabled val="1"/>
        </dgm:presLayoutVars>
      </dgm:prSet>
      <dgm:spPr/>
      <dgm:t>
        <a:bodyPr/>
        <a:lstStyle/>
        <a:p>
          <a:endParaRPr lang="es-EC"/>
        </a:p>
      </dgm:t>
    </dgm:pt>
    <dgm:pt modelId="{3CA09817-A540-4955-9886-09CE45E7AC5A}" type="pres">
      <dgm:prSet presAssocID="{1F0A15F1-3154-4296-A665-467388795038}" presName="FiveNodes_3_text" presStyleLbl="node1" presStyleIdx="4" presStyleCnt="5">
        <dgm:presLayoutVars>
          <dgm:bulletEnabled val="1"/>
        </dgm:presLayoutVars>
      </dgm:prSet>
      <dgm:spPr/>
      <dgm:t>
        <a:bodyPr/>
        <a:lstStyle/>
        <a:p>
          <a:endParaRPr lang="es-EC"/>
        </a:p>
      </dgm:t>
    </dgm:pt>
    <dgm:pt modelId="{3A658F9B-143B-4184-B06D-2D1C668BD2DB}" type="pres">
      <dgm:prSet presAssocID="{1F0A15F1-3154-4296-A665-467388795038}" presName="FiveNodes_4_text" presStyleLbl="node1" presStyleIdx="4" presStyleCnt="5">
        <dgm:presLayoutVars>
          <dgm:bulletEnabled val="1"/>
        </dgm:presLayoutVars>
      </dgm:prSet>
      <dgm:spPr/>
      <dgm:t>
        <a:bodyPr/>
        <a:lstStyle/>
        <a:p>
          <a:endParaRPr lang="es-EC"/>
        </a:p>
      </dgm:t>
    </dgm:pt>
    <dgm:pt modelId="{B0B7CB3A-12E6-460C-98EB-DBC47B9A4D31}" type="pres">
      <dgm:prSet presAssocID="{1F0A15F1-3154-4296-A665-467388795038}" presName="FiveNodes_5_text" presStyleLbl="node1" presStyleIdx="4" presStyleCnt="5">
        <dgm:presLayoutVars>
          <dgm:bulletEnabled val="1"/>
        </dgm:presLayoutVars>
      </dgm:prSet>
      <dgm:spPr/>
      <dgm:t>
        <a:bodyPr/>
        <a:lstStyle/>
        <a:p>
          <a:endParaRPr lang="es-EC"/>
        </a:p>
      </dgm:t>
    </dgm:pt>
  </dgm:ptLst>
  <dgm:cxnLst>
    <dgm:cxn modelId="{A8D58E83-ECE5-4238-AD9C-ABA0B2F9F769}" type="presOf" srcId="{866DB43B-85B6-41F8-A7F0-6DD0097671C7}" destId="{3CA09817-A540-4955-9886-09CE45E7AC5A}" srcOrd="1" destOrd="0" presId="urn:microsoft.com/office/officeart/2005/8/layout/vProcess5"/>
    <dgm:cxn modelId="{EDACD0F9-8A23-421A-8FB7-A2795CE310E7}" type="presOf" srcId="{46A10203-480E-4146-BC72-F0755C998CC4}" destId="{3C9A8741-BC44-4ED7-A4A1-F016E4E547F1}" srcOrd="0" destOrd="0" presId="urn:microsoft.com/office/officeart/2005/8/layout/vProcess5"/>
    <dgm:cxn modelId="{C45776A7-8594-443F-89EE-541EEE6050A3}" type="presOf" srcId="{F28D3C7B-57A7-4D47-AE61-9BB17D25413B}" destId="{C74FF997-8321-49D3-89DE-72959E0E092F}" srcOrd="0" destOrd="0" presId="urn:microsoft.com/office/officeart/2005/8/layout/vProcess5"/>
    <dgm:cxn modelId="{9F73DEE4-1285-4B07-8B11-602A98233AB4}" type="presOf" srcId="{F4A1A74C-11F7-4A9C-95D9-D3DC21A06047}" destId="{0C9260E1-2134-42C7-8060-4868B7BCDEB7}" srcOrd="0" destOrd="0" presId="urn:microsoft.com/office/officeart/2005/8/layout/vProcess5"/>
    <dgm:cxn modelId="{F7737420-6DE7-4717-932C-F1D35314CB66}" type="presOf" srcId="{0B039774-20AA-4F90-8C92-71F97D0351B0}" destId="{52AA2905-08A1-456B-B8AE-0111D410BC55}" srcOrd="0" destOrd="0" presId="urn:microsoft.com/office/officeart/2005/8/layout/vProcess5"/>
    <dgm:cxn modelId="{506A7675-5D07-4504-97A4-F37A63204F13}" type="presOf" srcId="{0B039774-20AA-4F90-8C92-71F97D0351B0}" destId="{3A658F9B-143B-4184-B06D-2D1C668BD2DB}" srcOrd="1" destOrd="0" presId="urn:microsoft.com/office/officeart/2005/8/layout/vProcess5"/>
    <dgm:cxn modelId="{B665CBB2-EAC0-4079-96FC-AF43152E161F}" type="presOf" srcId="{DE97B053-957D-461E-AF7A-A60BAA41FCED}" destId="{F2BB6DA4-2152-4659-A775-9F98209D7113}" srcOrd="0" destOrd="0" presId="urn:microsoft.com/office/officeart/2005/8/layout/vProcess5"/>
    <dgm:cxn modelId="{B30E1EF3-EC91-493E-8673-3D4B14E81923}" srcId="{1F0A15F1-3154-4296-A665-467388795038}" destId="{0B039774-20AA-4F90-8C92-71F97D0351B0}" srcOrd="3" destOrd="0" parTransId="{91D1B473-0D4C-406F-A7E3-58DA97104275}" sibTransId="{F97C2190-1554-48D1-8974-E851F77D5D0D}"/>
    <dgm:cxn modelId="{29AA9252-C62A-4601-97CC-282B7AD4CAD4}" type="presOf" srcId="{F97C2190-1554-48D1-8974-E851F77D5D0D}" destId="{3F3C8BD0-4EF2-4195-8698-DDB67DC9D8FE}" srcOrd="0" destOrd="0" presId="urn:microsoft.com/office/officeart/2005/8/layout/vProcess5"/>
    <dgm:cxn modelId="{B18FE2C0-87B3-41ED-AAFA-5E561DB4E43D}" type="presOf" srcId="{866DB43B-85B6-41F8-A7F0-6DD0097671C7}" destId="{CDA5E5DA-69E6-4E5B-A0B6-82B0CCEE0034}" srcOrd="0" destOrd="0" presId="urn:microsoft.com/office/officeart/2005/8/layout/vProcess5"/>
    <dgm:cxn modelId="{DE2C8B84-F4DB-42C1-980E-9DFE1115C070}" type="presOf" srcId="{1F0A15F1-3154-4296-A665-467388795038}" destId="{E904D794-1BA6-4405-883D-6F135665542E}" srcOrd="0" destOrd="0" presId="urn:microsoft.com/office/officeart/2005/8/layout/vProcess5"/>
    <dgm:cxn modelId="{6076DF4B-B1EE-4053-894C-DC8523AB142D}" srcId="{1F0A15F1-3154-4296-A665-467388795038}" destId="{DE97B053-957D-461E-AF7A-A60BAA41FCED}" srcOrd="1" destOrd="0" parTransId="{08F326CA-ABDA-4DD0-962E-C289F5D4DD46}" sibTransId="{F28D3C7B-57A7-4D47-AE61-9BB17D25413B}"/>
    <dgm:cxn modelId="{0F460731-B9CB-4382-8C43-12C9D3D23BDE}" type="presOf" srcId="{F6426CAB-107F-46FF-826E-214B6D501184}" destId="{B0B7CB3A-12E6-460C-98EB-DBC47B9A4D31}" srcOrd="1" destOrd="0" presId="urn:microsoft.com/office/officeart/2005/8/layout/vProcess5"/>
    <dgm:cxn modelId="{BE232F23-488F-43E8-BDFC-75F072E99882}" type="presOf" srcId="{DE97B053-957D-461E-AF7A-A60BAA41FCED}" destId="{36651BAA-65D0-4239-9993-56701CB3D23D}" srcOrd="1" destOrd="0" presId="urn:microsoft.com/office/officeart/2005/8/layout/vProcess5"/>
    <dgm:cxn modelId="{7FC8790A-A0FB-4C59-A8D1-2C98F9E3CF3D}" srcId="{1F0A15F1-3154-4296-A665-467388795038}" destId="{9473F8F3-4F59-4484-BAD8-2540A01AB1BE}" srcOrd="0" destOrd="0" parTransId="{AF2E64B5-EC4A-4559-A8A7-D2BA88E76B30}" sibTransId="{F4A1A74C-11F7-4A9C-95D9-D3DC21A06047}"/>
    <dgm:cxn modelId="{9A0E636D-ECBA-409F-B601-136B9290DD9D}" srcId="{1F0A15F1-3154-4296-A665-467388795038}" destId="{F6426CAB-107F-46FF-826E-214B6D501184}" srcOrd="4" destOrd="0" parTransId="{F53ECDEA-9C4F-4DBE-94D4-F71882CF57D1}" sibTransId="{C31589C8-598C-4178-9250-D6402FFFCA58}"/>
    <dgm:cxn modelId="{6AF65E50-2CA1-4994-8ECA-C06879BCDC5C}" type="presOf" srcId="{F6426CAB-107F-46FF-826E-214B6D501184}" destId="{6A64BEC3-7080-4824-8C0C-3FF5FB3DF933}" srcOrd="0" destOrd="0" presId="urn:microsoft.com/office/officeart/2005/8/layout/vProcess5"/>
    <dgm:cxn modelId="{D511BEC7-3F61-4AB1-9077-48773953B730}" type="presOf" srcId="{9473F8F3-4F59-4484-BAD8-2540A01AB1BE}" destId="{A143688E-E099-4026-ADC4-8DD1814C9824}" srcOrd="0" destOrd="0" presId="urn:microsoft.com/office/officeart/2005/8/layout/vProcess5"/>
    <dgm:cxn modelId="{B26D89B2-0A3C-4274-9A36-A76A781CC395}" type="presOf" srcId="{9473F8F3-4F59-4484-BAD8-2540A01AB1BE}" destId="{DF106E43-F5F2-4C2A-9A24-5BB9DA6B2E98}" srcOrd="1" destOrd="0" presId="urn:microsoft.com/office/officeart/2005/8/layout/vProcess5"/>
    <dgm:cxn modelId="{58E2C53E-EEB5-45A0-B5B7-F6904832BD05}" srcId="{1F0A15F1-3154-4296-A665-467388795038}" destId="{866DB43B-85B6-41F8-A7F0-6DD0097671C7}" srcOrd="2" destOrd="0" parTransId="{280D89C9-0D6F-43FA-AFE1-20AA39776ECD}" sibTransId="{46A10203-480E-4146-BC72-F0755C998CC4}"/>
    <dgm:cxn modelId="{460F4A75-A3D7-4396-A0EA-452103791DAA}" type="presParOf" srcId="{E904D794-1BA6-4405-883D-6F135665542E}" destId="{834C1A5D-2F40-4421-BA90-8DF2E6FA0ABF}" srcOrd="0" destOrd="0" presId="urn:microsoft.com/office/officeart/2005/8/layout/vProcess5"/>
    <dgm:cxn modelId="{0136C2D0-6F03-4D96-8C66-B451B80C2E83}" type="presParOf" srcId="{E904D794-1BA6-4405-883D-6F135665542E}" destId="{A143688E-E099-4026-ADC4-8DD1814C9824}" srcOrd="1" destOrd="0" presId="urn:microsoft.com/office/officeart/2005/8/layout/vProcess5"/>
    <dgm:cxn modelId="{C5BCDEB8-4691-40CD-A3D7-2A5F8934EE31}" type="presParOf" srcId="{E904D794-1BA6-4405-883D-6F135665542E}" destId="{F2BB6DA4-2152-4659-A775-9F98209D7113}" srcOrd="2" destOrd="0" presId="urn:microsoft.com/office/officeart/2005/8/layout/vProcess5"/>
    <dgm:cxn modelId="{0AFBEDF2-C5B9-4BC3-9857-604FCAB9A579}" type="presParOf" srcId="{E904D794-1BA6-4405-883D-6F135665542E}" destId="{CDA5E5DA-69E6-4E5B-A0B6-82B0CCEE0034}" srcOrd="3" destOrd="0" presId="urn:microsoft.com/office/officeart/2005/8/layout/vProcess5"/>
    <dgm:cxn modelId="{24F65C4C-636D-4F78-9C2E-19405A703A0D}" type="presParOf" srcId="{E904D794-1BA6-4405-883D-6F135665542E}" destId="{52AA2905-08A1-456B-B8AE-0111D410BC55}" srcOrd="4" destOrd="0" presId="urn:microsoft.com/office/officeart/2005/8/layout/vProcess5"/>
    <dgm:cxn modelId="{4E4646B8-464C-4A2A-866E-62E259F57158}" type="presParOf" srcId="{E904D794-1BA6-4405-883D-6F135665542E}" destId="{6A64BEC3-7080-4824-8C0C-3FF5FB3DF933}" srcOrd="5" destOrd="0" presId="urn:microsoft.com/office/officeart/2005/8/layout/vProcess5"/>
    <dgm:cxn modelId="{D77A1408-F2DB-46DF-B68F-00AD61EB3184}" type="presParOf" srcId="{E904D794-1BA6-4405-883D-6F135665542E}" destId="{0C9260E1-2134-42C7-8060-4868B7BCDEB7}" srcOrd="6" destOrd="0" presId="urn:microsoft.com/office/officeart/2005/8/layout/vProcess5"/>
    <dgm:cxn modelId="{5713ECDA-B93F-453C-87D1-53197D920115}" type="presParOf" srcId="{E904D794-1BA6-4405-883D-6F135665542E}" destId="{C74FF997-8321-49D3-89DE-72959E0E092F}" srcOrd="7" destOrd="0" presId="urn:microsoft.com/office/officeart/2005/8/layout/vProcess5"/>
    <dgm:cxn modelId="{561B73A2-7A72-4AA8-9150-87827529CBE7}" type="presParOf" srcId="{E904D794-1BA6-4405-883D-6F135665542E}" destId="{3C9A8741-BC44-4ED7-A4A1-F016E4E547F1}" srcOrd="8" destOrd="0" presId="urn:microsoft.com/office/officeart/2005/8/layout/vProcess5"/>
    <dgm:cxn modelId="{77F1F6E3-8928-4D1E-9C65-50FEC5BF43B3}" type="presParOf" srcId="{E904D794-1BA6-4405-883D-6F135665542E}" destId="{3F3C8BD0-4EF2-4195-8698-DDB67DC9D8FE}" srcOrd="9" destOrd="0" presId="urn:microsoft.com/office/officeart/2005/8/layout/vProcess5"/>
    <dgm:cxn modelId="{DEFAB62F-D6E7-4996-A340-EA917724FF1E}" type="presParOf" srcId="{E904D794-1BA6-4405-883D-6F135665542E}" destId="{DF106E43-F5F2-4C2A-9A24-5BB9DA6B2E98}" srcOrd="10" destOrd="0" presId="urn:microsoft.com/office/officeart/2005/8/layout/vProcess5"/>
    <dgm:cxn modelId="{A8A6B71F-FB18-4F5D-9DBE-69FAC30DFC7C}" type="presParOf" srcId="{E904D794-1BA6-4405-883D-6F135665542E}" destId="{36651BAA-65D0-4239-9993-56701CB3D23D}" srcOrd="11" destOrd="0" presId="urn:microsoft.com/office/officeart/2005/8/layout/vProcess5"/>
    <dgm:cxn modelId="{6D7EA277-4CCB-4FB4-BCF9-68A78C4A68D6}" type="presParOf" srcId="{E904D794-1BA6-4405-883D-6F135665542E}" destId="{3CA09817-A540-4955-9886-09CE45E7AC5A}" srcOrd="12" destOrd="0" presId="urn:microsoft.com/office/officeart/2005/8/layout/vProcess5"/>
    <dgm:cxn modelId="{0D5712CA-EDA6-4FCB-A752-CAC6A2A64B5E}" type="presParOf" srcId="{E904D794-1BA6-4405-883D-6F135665542E}" destId="{3A658F9B-143B-4184-B06D-2D1C668BD2DB}" srcOrd="13" destOrd="0" presId="urn:microsoft.com/office/officeart/2005/8/layout/vProcess5"/>
    <dgm:cxn modelId="{4D8C9534-3614-40E1-960E-8E5D00BDD3DE}" type="presParOf" srcId="{E904D794-1BA6-4405-883D-6F135665542E}" destId="{B0B7CB3A-12E6-460C-98EB-DBC47B9A4D31}"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6E0AE-1F86-4B01-B094-0C3599734CE9}">
      <dsp:nvSpPr>
        <dsp:cNvPr id="0" name=""/>
        <dsp:cNvSpPr/>
      </dsp:nvSpPr>
      <dsp:spPr>
        <a:xfrm rot="5400000">
          <a:off x="-118554" y="120833"/>
          <a:ext cx="790365" cy="553255"/>
        </a:xfrm>
        <a:prstGeom prst="chevron">
          <a:avLst/>
        </a:prstGeom>
        <a:gradFill rotWithShape="0">
          <a:gsLst>
            <a:gs pos="0">
              <a:schemeClr val="accent4">
                <a:hueOff val="0"/>
                <a:satOff val="0"/>
                <a:lumOff val="0"/>
                <a:alphaOff val="0"/>
                <a:tint val="94000"/>
                <a:satMod val="180000"/>
                <a:lumMod val="98000"/>
              </a:schemeClr>
            </a:gs>
            <a:gs pos="100000">
              <a:schemeClr val="accent4">
                <a:hueOff val="0"/>
                <a:satOff val="0"/>
                <a:lumOff val="0"/>
                <a:alphaOff val="0"/>
                <a:satMod val="130000"/>
              </a:schemeClr>
            </a:gs>
          </a:gsLst>
          <a:lin ang="5160000" scaled="0"/>
        </a:gradFill>
        <a:ln>
          <a:noFill/>
        </a:ln>
        <a:effectLst>
          <a:outerShdw blurRad="50800" dist="25400" dir="5400000" rotWithShape="0">
            <a:srgbClr val="000000">
              <a:alpha val="46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a:t>Paso 1</a:t>
          </a:r>
        </a:p>
      </dsp:txBody>
      <dsp:txXfrm rot="-5400000">
        <a:off x="2" y="278906"/>
        <a:ext cx="553255" cy="237110"/>
      </dsp:txXfrm>
    </dsp:sp>
    <dsp:sp modelId="{E1EFE16C-23F1-41CC-B80A-A7FBE48C9EA6}">
      <dsp:nvSpPr>
        <dsp:cNvPr id="0" name=""/>
        <dsp:cNvSpPr/>
      </dsp:nvSpPr>
      <dsp:spPr>
        <a:xfrm rot="5400000">
          <a:off x="3944195" y="-3388660"/>
          <a:ext cx="513737" cy="7295616"/>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a:t>Análisis de riesgos y BIA – qué se debe proteger</a:t>
          </a:r>
        </a:p>
      </dsp:txBody>
      <dsp:txXfrm rot="-5400000">
        <a:off x="553256" y="27358"/>
        <a:ext cx="7270537" cy="463579"/>
      </dsp:txXfrm>
    </dsp:sp>
    <dsp:sp modelId="{2ACBB992-231D-44B1-A892-C0CAA1AE4A1D}">
      <dsp:nvSpPr>
        <dsp:cNvPr id="0" name=""/>
        <dsp:cNvSpPr/>
      </dsp:nvSpPr>
      <dsp:spPr>
        <a:xfrm rot="5400000">
          <a:off x="-118554" y="811543"/>
          <a:ext cx="790365" cy="553255"/>
        </a:xfrm>
        <a:prstGeom prst="chevron">
          <a:avLst/>
        </a:prstGeom>
        <a:gradFill rotWithShape="0">
          <a:gsLst>
            <a:gs pos="0">
              <a:schemeClr val="accent4">
                <a:hueOff val="-384942"/>
                <a:satOff val="15529"/>
                <a:lumOff val="-3255"/>
                <a:alphaOff val="0"/>
                <a:tint val="94000"/>
                <a:satMod val="180000"/>
                <a:lumMod val="98000"/>
              </a:schemeClr>
            </a:gs>
            <a:gs pos="100000">
              <a:schemeClr val="accent4">
                <a:hueOff val="-384942"/>
                <a:satOff val="15529"/>
                <a:lumOff val="-3255"/>
                <a:alphaOff val="0"/>
                <a:satMod val="130000"/>
              </a:schemeClr>
            </a:gs>
          </a:gsLst>
          <a:lin ang="5160000" scaled="0"/>
        </a:gradFill>
        <a:ln>
          <a:noFill/>
        </a:ln>
        <a:effectLst>
          <a:outerShdw blurRad="50800" dist="25400" dir="5400000" rotWithShape="0">
            <a:srgbClr val="000000">
              <a:alpha val="46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a:t>Paso 2</a:t>
          </a:r>
        </a:p>
      </dsp:txBody>
      <dsp:txXfrm rot="-5400000">
        <a:off x="2" y="969616"/>
        <a:ext cx="553255" cy="237110"/>
      </dsp:txXfrm>
    </dsp:sp>
    <dsp:sp modelId="{F02FD0BF-2432-4667-980E-9F41240E9935}">
      <dsp:nvSpPr>
        <dsp:cNvPr id="0" name=""/>
        <dsp:cNvSpPr/>
      </dsp:nvSpPr>
      <dsp:spPr>
        <a:xfrm rot="5400000">
          <a:off x="3944195" y="-2697950"/>
          <a:ext cx="513737" cy="7295616"/>
        </a:xfrm>
        <a:prstGeom prst="round2SameRect">
          <a:avLst/>
        </a:prstGeom>
        <a:solidFill>
          <a:schemeClr val="lt1">
            <a:alpha val="90000"/>
            <a:hueOff val="0"/>
            <a:satOff val="0"/>
            <a:lumOff val="0"/>
            <a:alphaOff val="0"/>
          </a:schemeClr>
        </a:solidFill>
        <a:ln w="12700" cap="flat" cmpd="sng" algn="ctr">
          <a:solidFill>
            <a:schemeClr val="accent4">
              <a:hueOff val="-384942"/>
              <a:satOff val="15529"/>
              <a:lumOff val="-3255"/>
              <a:alphaOff val="0"/>
            </a:schemeClr>
          </a:solidFill>
          <a:prstDash val="solid"/>
        </a:ln>
        <a:effectLst>
          <a:outerShdw blurRad="50800" dist="25400" dir="5400000" rotWithShape="0">
            <a:srgbClr val="000000">
              <a:alpha val="46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a:t>Determinación de RPO y RTO – inactividad y disponibilidad</a:t>
          </a:r>
        </a:p>
      </dsp:txBody>
      <dsp:txXfrm rot="-5400000">
        <a:off x="553256" y="718068"/>
        <a:ext cx="7270537" cy="463579"/>
      </dsp:txXfrm>
    </dsp:sp>
    <dsp:sp modelId="{3A30A595-5BEE-4FB5-9D32-A52D4AD6AAED}">
      <dsp:nvSpPr>
        <dsp:cNvPr id="0" name=""/>
        <dsp:cNvSpPr/>
      </dsp:nvSpPr>
      <dsp:spPr>
        <a:xfrm rot="5400000">
          <a:off x="-118554" y="1502253"/>
          <a:ext cx="790365" cy="553255"/>
        </a:xfrm>
        <a:prstGeom prst="chevron">
          <a:avLst/>
        </a:prstGeom>
        <a:gradFill rotWithShape="0">
          <a:gsLst>
            <a:gs pos="0">
              <a:schemeClr val="accent4">
                <a:hueOff val="-769884"/>
                <a:satOff val="31058"/>
                <a:lumOff val="-6510"/>
                <a:alphaOff val="0"/>
                <a:tint val="94000"/>
                <a:satMod val="180000"/>
                <a:lumMod val="98000"/>
              </a:schemeClr>
            </a:gs>
            <a:gs pos="100000">
              <a:schemeClr val="accent4">
                <a:hueOff val="-769884"/>
                <a:satOff val="31058"/>
                <a:lumOff val="-6510"/>
                <a:alphaOff val="0"/>
                <a:satMod val="130000"/>
              </a:schemeClr>
            </a:gs>
          </a:gsLst>
          <a:lin ang="5160000" scaled="0"/>
        </a:gradFill>
        <a:ln>
          <a:noFill/>
        </a:ln>
        <a:effectLst>
          <a:outerShdw blurRad="50800" dist="25400" dir="5400000" rotWithShape="0">
            <a:srgbClr val="000000">
              <a:alpha val="46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a:t>Paso 3</a:t>
          </a:r>
        </a:p>
      </dsp:txBody>
      <dsp:txXfrm rot="-5400000">
        <a:off x="2" y="1660326"/>
        <a:ext cx="553255" cy="237110"/>
      </dsp:txXfrm>
    </dsp:sp>
    <dsp:sp modelId="{87F65D41-E420-4546-850C-1FD3BF07D986}">
      <dsp:nvSpPr>
        <dsp:cNvPr id="0" name=""/>
        <dsp:cNvSpPr/>
      </dsp:nvSpPr>
      <dsp:spPr>
        <a:xfrm rot="5400000">
          <a:off x="3944195" y="-2007241"/>
          <a:ext cx="513737" cy="7295616"/>
        </a:xfrm>
        <a:prstGeom prst="round2SameRect">
          <a:avLst/>
        </a:prstGeom>
        <a:solidFill>
          <a:schemeClr val="lt1">
            <a:alpha val="90000"/>
            <a:hueOff val="0"/>
            <a:satOff val="0"/>
            <a:lumOff val="0"/>
            <a:alphaOff val="0"/>
          </a:schemeClr>
        </a:solidFill>
        <a:ln w="12700" cap="flat" cmpd="sng" algn="ctr">
          <a:solidFill>
            <a:schemeClr val="accent4">
              <a:hueOff val="-769884"/>
              <a:satOff val="31058"/>
              <a:lumOff val="-6510"/>
              <a:alphaOff val="0"/>
            </a:schemeClr>
          </a:solidFill>
          <a:prstDash val="solid"/>
        </a:ln>
        <a:effectLst>
          <a:outerShdw blurRad="50800" dist="25400" dir="5400000" rotWithShape="0">
            <a:srgbClr val="000000">
              <a:alpha val="46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err="1"/>
            <a:t>Virtualizar</a:t>
          </a:r>
          <a:r>
            <a:rPr lang="es-EC" sz="1500" kern="1200" dirty="0"/>
            <a:t> las aplicaciones claves – migrar de lo físico a lo virtual</a:t>
          </a:r>
        </a:p>
      </dsp:txBody>
      <dsp:txXfrm rot="-5400000">
        <a:off x="553256" y="1408777"/>
        <a:ext cx="7270537" cy="463579"/>
      </dsp:txXfrm>
    </dsp:sp>
    <dsp:sp modelId="{D73E8C05-DD0B-4C78-B0FA-8A41D13AB8D9}">
      <dsp:nvSpPr>
        <dsp:cNvPr id="0" name=""/>
        <dsp:cNvSpPr/>
      </dsp:nvSpPr>
      <dsp:spPr>
        <a:xfrm rot="5400000">
          <a:off x="-118554" y="2192963"/>
          <a:ext cx="790365" cy="553255"/>
        </a:xfrm>
        <a:prstGeom prst="chevron">
          <a:avLst/>
        </a:prstGeom>
        <a:gradFill rotWithShape="0">
          <a:gsLst>
            <a:gs pos="0">
              <a:schemeClr val="accent4">
                <a:hueOff val="-1154825"/>
                <a:satOff val="46588"/>
                <a:lumOff val="-9766"/>
                <a:alphaOff val="0"/>
                <a:tint val="94000"/>
                <a:satMod val="180000"/>
                <a:lumMod val="98000"/>
              </a:schemeClr>
            </a:gs>
            <a:gs pos="100000">
              <a:schemeClr val="accent4">
                <a:hueOff val="-1154825"/>
                <a:satOff val="46588"/>
                <a:lumOff val="-9766"/>
                <a:alphaOff val="0"/>
                <a:satMod val="130000"/>
              </a:schemeClr>
            </a:gs>
          </a:gsLst>
          <a:lin ang="5160000" scaled="0"/>
        </a:gradFill>
        <a:ln>
          <a:noFill/>
        </a:ln>
        <a:effectLst>
          <a:outerShdw blurRad="50800" dist="25400" dir="5400000" rotWithShape="0">
            <a:srgbClr val="000000">
              <a:alpha val="46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a:t>Paso 4</a:t>
          </a:r>
        </a:p>
      </dsp:txBody>
      <dsp:txXfrm rot="-5400000">
        <a:off x="2" y="2351036"/>
        <a:ext cx="553255" cy="237110"/>
      </dsp:txXfrm>
    </dsp:sp>
    <dsp:sp modelId="{3D90862F-B1FF-4D74-AC8A-C8CF9697D26D}">
      <dsp:nvSpPr>
        <dsp:cNvPr id="0" name=""/>
        <dsp:cNvSpPr/>
      </dsp:nvSpPr>
      <dsp:spPr>
        <a:xfrm rot="5400000">
          <a:off x="3944195" y="-1316531"/>
          <a:ext cx="513737" cy="7295616"/>
        </a:xfrm>
        <a:prstGeom prst="round2SameRect">
          <a:avLst/>
        </a:prstGeom>
        <a:solidFill>
          <a:schemeClr val="lt1">
            <a:alpha val="90000"/>
            <a:hueOff val="0"/>
            <a:satOff val="0"/>
            <a:lumOff val="0"/>
            <a:alphaOff val="0"/>
          </a:schemeClr>
        </a:solidFill>
        <a:ln w="12700" cap="flat" cmpd="sng" algn="ctr">
          <a:solidFill>
            <a:schemeClr val="accent4">
              <a:hueOff val="-1154825"/>
              <a:satOff val="46588"/>
              <a:lumOff val="-9766"/>
              <a:alphaOff val="0"/>
            </a:schemeClr>
          </a:solidFill>
          <a:prstDash val="solid"/>
        </a:ln>
        <a:effectLst>
          <a:outerShdw blurRad="50800" dist="25400" dir="5400000" rotWithShape="0">
            <a:srgbClr val="000000">
              <a:alpha val="46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a:t>Evaluación de los servicios y modelos en la nube – hacia un nuevo modelo de recuperación ante desastres</a:t>
          </a:r>
        </a:p>
      </dsp:txBody>
      <dsp:txXfrm rot="-5400000">
        <a:off x="553256" y="2099487"/>
        <a:ext cx="7270537" cy="463579"/>
      </dsp:txXfrm>
    </dsp:sp>
    <dsp:sp modelId="{16BF95DB-AD34-4220-922A-4D74D882E838}">
      <dsp:nvSpPr>
        <dsp:cNvPr id="0" name=""/>
        <dsp:cNvSpPr/>
      </dsp:nvSpPr>
      <dsp:spPr>
        <a:xfrm rot="5400000">
          <a:off x="-118554" y="2883672"/>
          <a:ext cx="790365" cy="553255"/>
        </a:xfrm>
        <a:prstGeom prst="chevron">
          <a:avLst/>
        </a:prstGeom>
        <a:gradFill rotWithShape="0">
          <a:gsLst>
            <a:gs pos="0">
              <a:schemeClr val="accent4">
                <a:hueOff val="-1539767"/>
                <a:satOff val="62117"/>
                <a:lumOff val="-13021"/>
                <a:alphaOff val="0"/>
                <a:tint val="94000"/>
                <a:satMod val="180000"/>
                <a:lumMod val="98000"/>
              </a:schemeClr>
            </a:gs>
            <a:gs pos="100000">
              <a:schemeClr val="accent4">
                <a:hueOff val="-1539767"/>
                <a:satOff val="62117"/>
                <a:lumOff val="-13021"/>
                <a:alphaOff val="0"/>
                <a:satMod val="130000"/>
              </a:schemeClr>
            </a:gs>
          </a:gsLst>
          <a:lin ang="5160000" scaled="0"/>
        </a:gradFill>
        <a:ln>
          <a:noFill/>
        </a:ln>
        <a:effectLst>
          <a:outerShdw blurRad="50800" dist="25400" dir="5400000" rotWithShape="0">
            <a:srgbClr val="000000">
              <a:alpha val="46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a:t>Paso 5</a:t>
          </a:r>
        </a:p>
      </dsp:txBody>
      <dsp:txXfrm rot="-5400000">
        <a:off x="2" y="3041745"/>
        <a:ext cx="553255" cy="237110"/>
      </dsp:txXfrm>
    </dsp:sp>
    <dsp:sp modelId="{B8EBF808-9BB4-4055-8120-BE210421E89B}">
      <dsp:nvSpPr>
        <dsp:cNvPr id="0" name=""/>
        <dsp:cNvSpPr/>
      </dsp:nvSpPr>
      <dsp:spPr>
        <a:xfrm rot="5400000">
          <a:off x="3944195" y="-625821"/>
          <a:ext cx="513737" cy="7295616"/>
        </a:xfrm>
        <a:prstGeom prst="round2SameRect">
          <a:avLst/>
        </a:prstGeom>
        <a:solidFill>
          <a:schemeClr val="lt1">
            <a:alpha val="90000"/>
            <a:hueOff val="0"/>
            <a:satOff val="0"/>
            <a:lumOff val="0"/>
            <a:alphaOff val="0"/>
          </a:schemeClr>
        </a:solidFill>
        <a:ln w="12700" cap="flat" cmpd="sng" algn="ctr">
          <a:solidFill>
            <a:schemeClr val="accent4">
              <a:hueOff val="-1539767"/>
              <a:satOff val="62117"/>
              <a:lumOff val="-13021"/>
              <a:alphaOff val="0"/>
            </a:schemeClr>
          </a:solidFill>
          <a:prstDash val="solid"/>
        </a:ln>
        <a:effectLst>
          <a:outerShdw blurRad="50800" dist="25400" dir="5400000" rotWithShape="0">
            <a:srgbClr val="000000">
              <a:alpha val="46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a:t>Puesta en marcha del DRP en la nube – consideraciones prácticas del DRP</a:t>
          </a:r>
        </a:p>
      </dsp:txBody>
      <dsp:txXfrm rot="-5400000">
        <a:off x="553256" y="2790197"/>
        <a:ext cx="7270537" cy="463579"/>
      </dsp:txXfrm>
    </dsp:sp>
    <dsp:sp modelId="{8CF82999-F4D2-4E68-9C9D-B253B9B93DFB}">
      <dsp:nvSpPr>
        <dsp:cNvPr id="0" name=""/>
        <dsp:cNvSpPr/>
      </dsp:nvSpPr>
      <dsp:spPr>
        <a:xfrm rot="5400000">
          <a:off x="-118554" y="3574382"/>
          <a:ext cx="790365" cy="553255"/>
        </a:xfrm>
        <a:prstGeom prst="chevron">
          <a:avLst/>
        </a:prstGeom>
        <a:gradFill rotWithShape="0">
          <a:gsLst>
            <a:gs pos="0">
              <a:schemeClr val="accent4">
                <a:hueOff val="-1924709"/>
                <a:satOff val="77646"/>
                <a:lumOff val="-16276"/>
                <a:alphaOff val="0"/>
                <a:tint val="94000"/>
                <a:satMod val="180000"/>
                <a:lumMod val="98000"/>
              </a:schemeClr>
            </a:gs>
            <a:gs pos="100000">
              <a:schemeClr val="accent4">
                <a:hueOff val="-1924709"/>
                <a:satOff val="77646"/>
                <a:lumOff val="-16276"/>
                <a:alphaOff val="0"/>
                <a:satMod val="130000"/>
              </a:schemeClr>
            </a:gs>
          </a:gsLst>
          <a:lin ang="5160000" scaled="0"/>
        </a:gradFill>
        <a:ln>
          <a:noFill/>
        </a:ln>
        <a:effectLst>
          <a:outerShdw blurRad="50800" dist="25400" dir="5400000" rotWithShape="0">
            <a:srgbClr val="000000">
              <a:alpha val="46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a:t>Paso 6</a:t>
          </a:r>
        </a:p>
      </dsp:txBody>
      <dsp:txXfrm rot="-5400000">
        <a:off x="2" y="3732455"/>
        <a:ext cx="553255" cy="237110"/>
      </dsp:txXfrm>
    </dsp:sp>
    <dsp:sp modelId="{4E2D6F54-71C6-4623-AD65-3E58CDD588FE}">
      <dsp:nvSpPr>
        <dsp:cNvPr id="0" name=""/>
        <dsp:cNvSpPr/>
      </dsp:nvSpPr>
      <dsp:spPr>
        <a:xfrm rot="5400000">
          <a:off x="3944195" y="64888"/>
          <a:ext cx="513737" cy="7295616"/>
        </a:xfrm>
        <a:prstGeom prst="round2SameRect">
          <a:avLst/>
        </a:prstGeom>
        <a:solidFill>
          <a:schemeClr val="lt1">
            <a:alpha val="90000"/>
            <a:hueOff val="0"/>
            <a:satOff val="0"/>
            <a:lumOff val="0"/>
            <a:alphaOff val="0"/>
          </a:schemeClr>
        </a:solidFill>
        <a:ln w="12700" cap="flat" cmpd="sng" algn="ctr">
          <a:solidFill>
            <a:schemeClr val="accent4">
              <a:hueOff val="-1924709"/>
              <a:satOff val="77646"/>
              <a:lumOff val="-16276"/>
              <a:alphaOff val="0"/>
            </a:schemeClr>
          </a:solidFill>
          <a:prstDash val="solid"/>
        </a:ln>
        <a:effectLst>
          <a:outerShdw blurRad="50800" dist="25400" dir="5400000" rotWithShape="0">
            <a:srgbClr val="000000">
              <a:alpha val="46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a:t>Seleccionar el proveedor de soluciones – implementación de la solución con proveedores reales</a:t>
          </a:r>
        </a:p>
      </dsp:txBody>
      <dsp:txXfrm rot="-5400000">
        <a:off x="553256" y="3480907"/>
        <a:ext cx="7270537" cy="4635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43688E-E099-4026-ADC4-8DD1814C9824}">
      <dsp:nvSpPr>
        <dsp:cNvPr id="0" name=""/>
        <dsp:cNvSpPr/>
      </dsp:nvSpPr>
      <dsp:spPr>
        <a:xfrm>
          <a:off x="0" y="0"/>
          <a:ext cx="5965190" cy="698087"/>
        </a:xfrm>
        <a:prstGeom prst="roundRect">
          <a:avLst>
            <a:gd name="adj" fmla="val 10000"/>
          </a:avLst>
        </a:prstGeom>
        <a:gradFill rotWithShape="0">
          <a:gsLst>
            <a:gs pos="0">
              <a:schemeClr val="accent5">
                <a:hueOff val="0"/>
                <a:satOff val="0"/>
                <a:lumOff val="0"/>
                <a:alphaOff val="0"/>
                <a:tint val="94000"/>
                <a:satMod val="180000"/>
                <a:lumMod val="98000"/>
              </a:schemeClr>
            </a:gs>
            <a:gs pos="100000">
              <a:schemeClr val="accent5">
                <a:hueOff val="0"/>
                <a:satOff val="0"/>
                <a:lumOff val="0"/>
                <a:alphaOff val="0"/>
                <a:satMod val="130000"/>
              </a:schemeClr>
            </a:gs>
          </a:gsLst>
          <a:lin ang="5160000" scaled="0"/>
        </a:gradFill>
        <a:ln>
          <a:noFill/>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a:t>Paso 1: Valoración de aplicaciones críticas</a:t>
          </a:r>
        </a:p>
      </dsp:txBody>
      <dsp:txXfrm>
        <a:off x="20446" y="20446"/>
        <a:ext cx="5130223" cy="657195"/>
      </dsp:txXfrm>
    </dsp:sp>
    <dsp:sp modelId="{F2BB6DA4-2152-4659-A775-9F98209D7113}">
      <dsp:nvSpPr>
        <dsp:cNvPr id="0" name=""/>
        <dsp:cNvSpPr/>
      </dsp:nvSpPr>
      <dsp:spPr>
        <a:xfrm>
          <a:off x="445452" y="795043"/>
          <a:ext cx="5965190" cy="698087"/>
        </a:xfrm>
        <a:prstGeom prst="roundRect">
          <a:avLst>
            <a:gd name="adj" fmla="val 10000"/>
          </a:avLst>
        </a:prstGeom>
        <a:gradFill rotWithShape="0">
          <a:gsLst>
            <a:gs pos="0">
              <a:schemeClr val="accent5">
                <a:hueOff val="986058"/>
                <a:satOff val="-17414"/>
                <a:lumOff val="8432"/>
                <a:alphaOff val="0"/>
                <a:tint val="94000"/>
                <a:satMod val="180000"/>
                <a:lumMod val="98000"/>
              </a:schemeClr>
            </a:gs>
            <a:gs pos="100000">
              <a:schemeClr val="accent5">
                <a:hueOff val="986058"/>
                <a:satOff val="-17414"/>
                <a:lumOff val="8432"/>
                <a:alphaOff val="0"/>
                <a:satMod val="130000"/>
              </a:schemeClr>
            </a:gs>
          </a:gsLst>
          <a:lin ang="5160000" scaled="0"/>
        </a:gradFill>
        <a:ln>
          <a:noFill/>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a:t>Paso 2: Conocer a la computación en la nube</a:t>
          </a:r>
        </a:p>
      </dsp:txBody>
      <dsp:txXfrm>
        <a:off x="465898" y="815489"/>
        <a:ext cx="5025088" cy="657195"/>
      </dsp:txXfrm>
    </dsp:sp>
    <dsp:sp modelId="{CDA5E5DA-69E6-4E5B-A0B6-82B0CCEE0034}">
      <dsp:nvSpPr>
        <dsp:cNvPr id="0" name=""/>
        <dsp:cNvSpPr/>
      </dsp:nvSpPr>
      <dsp:spPr>
        <a:xfrm>
          <a:off x="890904" y="1590087"/>
          <a:ext cx="5965190" cy="698087"/>
        </a:xfrm>
        <a:prstGeom prst="roundRect">
          <a:avLst>
            <a:gd name="adj" fmla="val 10000"/>
          </a:avLst>
        </a:prstGeom>
        <a:gradFill rotWithShape="0">
          <a:gsLst>
            <a:gs pos="0">
              <a:schemeClr val="accent5">
                <a:hueOff val="1972116"/>
                <a:satOff val="-34828"/>
                <a:lumOff val="16863"/>
                <a:alphaOff val="0"/>
                <a:tint val="94000"/>
                <a:satMod val="180000"/>
                <a:lumMod val="98000"/>
              </a:schemeClr>
            </a:gs>
            <a:gs pos="100000">
              <a:schemeClr val="accent5">
                <a:hueOff val="1972116"/>
                <a:satOff val="-34828"/>
                <a:lumOff val="16863"/>
                <a:alphaOff val="0"/>
                <a:satMod val="130000"/>
              </a:schemeClr>
            </a:gs>
          </a:gsLst>
          <a:lin ang="5160000" scaled="0"/>
        </a:gradFill>
        <a:ln>
          <a:noFill/>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a:t>Paso 3: Reconocimiento de las fases de una recuperación ante desastres</a:t>
          </a:r>
        </a:p>
      </dsp:txBody>
      <dsp:txXfrm>
        <a:off x="911350" y="1610533"/>
        <a:ext cx="5025088" cy="657195"/>
      </dsp:txXfrm>
    </dsp:sp>
    <dsp:sp modelId="{52AA2905-08A1-456B-B8AE-0111D410BC55}">
      <dsp:nvSpPr>
        <dsp:cNvPr id="0" name=""/>
        <dsp:cNvSpPr/>
      </dsp:nvSpPr>
      <dsp:spPr>
        <a:xfrm>
          <a:off x="1336357" y="2385131"/>
          <a:ext cx="5965190" cy="698087"/>
        </a:xfrm>
        <a:prstGeom prst="roundRect">
          <a:avLst>
            <a:gd name="adj" fmla="val 10000"/>
          </a:avLst>
        </a:prstGeom>
        <a:gradFill rotWithShape="0">
          <a:gsLst>
            <a:gs pos="0">
              <a:schemeClr val="accent5">
                <a:hueOff val="2958174"/>
                <a:satOff val="-52242"/>
                <a:lumOff val="25295"/>
                <a:alphaOff val="0"/>
                <a:tint val="94000"/>
                <a:satMod val="180000"/>
                <a:lumMod val="98000"/>
              </a:schemeClr>
            </a:gs>
            <a:gs pos="100000">
              <a:schemeClr val="accent5">
                <a:hueOff val="2958174"/>
                <a:satOff val="-52242"/>
                <a:lumOff val="25295"/>
                <a:alphaOff val="0"/>
                <a:satMod val="130000"/>
              </a:schemeClr>
            </a:gs>
          </a:gsLst>
          <a:lin ang="5160000" scaled="0"/>
        </a:gradFill>
        <a:ln>
          <a:noFill/>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a:t>Paso 4: Respaldos y recuperación en la nube</a:t>
          </a:r>
        </a:p>
      </dsp:txBody>
      <dsp:txXfrm>
        <a:off x="1356803" y="2405577"/>
        <a:ext cx="5025088" cy="657195"/>
      </dsp:txXfrm>
    </dsp:sp>
    <dsp:sp modelId="{6A64BEC3-7080-4824-8C0C-3FF5FB3DF933}">
      <dsp:nvSpPr>
        <dsp:cNvPr id="0" name=""/>
        <dsp:cNvSpPr/>
      </dsp:nvSpPr>
      <dsp:spPr>
        <a:xfrm>
          <a:off x="1781809" y="3180175"/>
          <a:ext cx="5965190" cy="698087"/>
        </a:xfrm>
        <a:prstGeom prst="roundRect">
          <a:avLst>
            <a:gd name="adj" fmla="val 10000"/>
          </a:avLst>
        </a:prstGeom>
        <a:gradFill rotWithShape="0">
          <a:gsLst>
            <a:gs pos="0">
              <a:schemeClr val="accent5">
                <a:hueOff val="3944232"/>
                <a:satOff val="-69656"/>
                <a:lumOff val="33727"/>
                <a:alphaOff val="0"/>
                <a:tint val="94000"/>
                <a:satMod val="180000"/>
                <a:lumMod val="98000"/>
              </a:schemeClr>
            </a:gs>
            <a:gs pos="100000">
              <a:schemeClr val="accent5">
                <a:hueOff val="3944232"/>
                <a:satOff val="-69656"/>
                <a:lumOff val="33727"/>
                <a:alphaOff val="0"/>
                <a:satMod val="130000"/>
              </a:schemeClr>
            </a:gs>
          </a:gsLst>
          <a:lin ang="5160000" scaled="0"/>
        </a:gradFill>
        <a:ln>
          <a:noFill/>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a:t>Paso 5: Evaluación y mantenimiento</a:t>
          </a:r>
        </a:p>
      </dsp:txBody>
      <dsp:txXfrm>
        <a:off x="1802255" y="3200621"/>
        <a:ext cx="5025088" cy="657195"/>
      </dsp:txXfrm>
    </dsp:sp>
    <dsp:sp modelId="{0C9260E1-2134-42C7-8060-4868B7BCDEB7}">
      <dsp:nvSpPr>
        <dsp:cNvPr id="0" name=""/>
        <dsp:cNvSpPr/>
      </dsp:nvSpPr>
      <dsp:spPr>
        <a:xfrm>
          <a:off x="5511433" y="509991"/>
          <a:ext cx="453756" cy="453756"/>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s-EC" sz="2000" kern="1200"/>
        </a:p>
      </dsp:txBody>
      <dsp:txXfrm>
        <a:off x="5613528" y="509991"/>
        <a:ext cx="249566" cy="341451"/>
      </dsp:txXfrm>
    </dsp:sp>
    <dsp:sp modelId="{C74FF997-8321-49D3-89DE-72959E0E092F}">
      <dsp:nvSpPr>
        <dsp:cNvPr id="0" name=""/>
        <dsp:cNvSpPr/>
      </dsp:nvSpPr>
      <dsp:spPr>
        <a:xfrm>
          <a:off x="5956885" y="1305035"/>
          <a:ext cx="453756" cy="453756"/>
        </a:xfrm>
        <a:prstGeom prst="downArrow">
          <a:avLst>
            <a:gd name="adj1" fmla="val 55000"/>
            <a:gd name="adj2" fmla="val 45000"/>
          </a:avLst>
        </a:prstGeom>
        <a:solidFill>
          <a:schemeClr val="accent5">
            <a:tint val="40000"/>
            <a:alpha val="90000"/>
            <a:hueOff val="1490602"/>
            <a:satOff val="-1732"/>
            <a:lumOff val="1679"/>
            <a:alphaOff val="0"/>
          </a:schemeClr>
        </a:solidFill>
        <a:ln w="12700" cap="flat" cmpd="sng" algn="ctr">
          <a:solidFill>
            <a:schemeClr val="accent5">
              <a:tint val="40000"/>
              <a:alpha val="90000"/>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s-EC" sz="2000" kern="1200"/>
        </a:p>
      </dsp:txBody>
      <dsp:txXfrm>
        <a:off x="6058980" y="1305035"/>
        <a:ext cx="249566" cy="341451"/>
      </dsp:txXfrm>
    </dsp:sp>
    <dsp:sp modelId="{3C9A8741-BC44-4ED7-A4A1-F016E4E547F1}">
      <dsp:nvSpPr>
        <dsp:cNvPr id="0" name=""/>
        <dsp:cNvSpPr/>
      </dsp:nvSpPr>
      <dsp:spPr>
        <a:xfrm>
          <a:off x="6402338" y="2088444"/>
          <a:ext cx="453756" cy="453756"/>
        </a:xfrm>
        <a:prstGeom prst="downArrow">
          <a:avLst>
            <a:gd name="adj1" fmla="val 55000"/>
            <a:gd name="adj2" fmla="val 45000"/>
          </a:avLst>
        </a:prstGeom>
        <a:solidFill>
          <a:schemeClr val="accent5">
            <a:tint val="40000"/>
            <a:alpha val="90000"/>
            <a:hueOff val="2981203"/>
            <a:satOff val="-3464"/>
            <a:lumOff val="3357"/>
            <a:alphaOff val="0"/>
          </a:schemeClr>
        </a:solidFill>
        <a:ln w="12700" cap="flat" cmpd="sng" algn="ctr">
          <a:solidFill>
            <a:schemeClr val="accent5">
              <a:tint val="40000"/>
              <a:alpha val="90000"/>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s-EC" sz="2000" kern="1200"/>
        </a:p>
      </dsp:txBody>
      <dsp:txXfrm>
        <a:off x="6504433" y="2088444"/>
        <a:ext cx="249566" cy="341451"/>
      </dsp:txXfrm>
    </dsp:sp>
    <dsp:sp modelId="{3F3C8BD0-4EF2-4195-8698-DDB67DC9D8FE}">
      <dsp:nvSpPr>
        <dsp:cNvPr id="0" name=""/>
        <dsp:cNvSpPr/>
      </dsp:nvSpPr>
      <dsp:spPr>
        <a:xfrm>
          <a:off x="6847790" y="2891245"/>
          <a:ext cx="453756" cy="453756"/>
        </a:xfrm>
        <a:prstGeom prst="downArrow">
          <a:avLst>
            <a:gd name="adj1" fmla="val 55000"/>
            <a:gd name="adj2" fmla="val 45000"/>
          </a:avLst>
        </a:prstGeom>
        <a:solidFill>
          <a:schemeClr val="accent5">
            <a:tint val="40000"/>
            <a:alpha val="90000"/>
            <a:hueOff val="4471805"/>
            <a:satOff val="-5196"/>
            <a:lumOff val="5036"/>
            <a:alphaOff val="0"/>
          </a:schemeClr>
        </a:solidFill>
        <a:ln w="12700" cap="flat" cmpd="sng" algn="ctr">
          <a:solidFill>
            <a:schemeClr val="accent5">
              <a:tint val="40000"/>
              <a:alpha val="90000"/>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s-EC" sz="2000" kern="1200"/>
        </a:p>
      </dsp:txBody>
      <dsp:txXfrm>
        <a:off x="6949885" y="2891245"/>
        <a:ext cx="249566" cy="34145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10D2DC-997F-482A-A735-879A66503F3E}" type="datetimeFigureOut">
              <a:rPr lang="es-EC" smtClean="0"/>
              <a:t>27/10/2012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B6750C-09E7-4D43-A80C-6DC1DFFECBA3}" type="slidenum">
              <a:rPr lang="es-EC" smtClean="0"/>
              <a:t>‹Nº›</a:t>
            </a:fld>
            <a:endParaRPr lang="es-EC"/>
          </a:p>
        </p:txBody>
      </p:sp>
    </p:spTree>
    <p:extLst>
      <p:ext uri="{BB962C8B-B14F-4D97-AF65-F5344CB8AC3E}">
        <p14:creationId xmlns:p14="http://schemas.microsoft.com/office/powerpoint/2010/main" val="2563932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F1EED63D-4BCB-4FFB-8B2D-1206725641DE}" type="datetime1">
              <a:rPr lang="es-EC" smtClean="0"/>
              <a:t>27/10/2012</a:t>
            </a:fld>
            <a:endParaRPr lang="es-EC"/>
          </a:p>
        </p:txBody>
      </p:sp>
      <p:sp>
        <p:nvSpPr>
          <p:cNvPr id="5" name="Footer Placeholder 4"/>
          <p:cNvSpPr>
            <a:spLocks noGrp="1"/>
          </p:cNvSpPr>
          <p:nvPr>
            <p:ph type="ftr" sz="quarter" idx="11"/>
          </p:nvPr>
        </p:nvSpPr>
        <p:spPr/>
        <p:txBody>
          <a:bodyPr/>
          <a:lstStyle>
            <a:lvl1pPr>
              <a:defRPr>
                <a:solidFill>
                  <a:schemeClr val="tx2"/>
                </a:solidFill>
              </a:defRPr>
            </a:lvl1pPr>
          </a:lstStyle>
          <a:p>
            <a:r>
              <a:rPr lang="pt-BR" smtClean="0"/>
              <a:t>Elaborado por: Ing. Danilo Mannella</a:t>
            </a:r>
            <a:endParaRPr lang="es-EC"/>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7CC97B7-FE71-4CEC-8D49-EDF47CB0B2E2}" type="slidenum">
              <a:rPr lang="es-EC" smtClean="0"/>
              <a:t>‹Nº›</a:t>
            </a:fld>
            <a:endParaRPr lang="es-EC"/>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502F608-3126-4D03-81DD-967744657C4F}" type="datetime1">
              <a:rPr lang="es-EC" smtClean="0"/>
              <a:t>27/10/2012</a:t>
            </a:fld>
            <a:endParaRPr lang="es-EC"/>
          </a:p>
        </p:txBody>
      </p:sp>
      <p:sp>
        <p:nvSpPr>
          <p:cNvPr id="5" name="Footer Placeholder 4"/>
          <p:cNvSpPr>
            <a:spLocks noGrp="1"/>
          </p:cNvSpPr>
          <p:nvPr>
            <p:ph type="ftr" sz="quarter" idx="11"/>
          </p:nvPr>
        </p:nvSpPr>
        <p:spPr/>
        <p:txBody>
          <a:bodyPr/>
          <a:lstStyle/>
          <a:p>
            <a:r>
              <a:rPr lang="pt-BR" smtClean="0"/>
              <a:t>Elaborado por: Ing. Danilo Mannella</a:t>
            </a:r>
            <a:endParaRPr lang="es-EC"/>
          </a:p>
        </p:txBody>
      </p:sp>
      <p:sp>
        <p:nvSpPr>
          <p:cNvPr id="6" name="Slide Number Placeholder 5"/>
          <p:cNvSpPr>
            <a:spLocks noGrp="1"/>
          </p:cNvSpPr>
          <p:nvPr>
            <p:ph type="sldNum" sz="quarter" idx="12"/>
          </p:nvPr>
        </p:nvSpPr>
        <p:spPr/>
        <p:txBody>
          <a:bodyPr/>
          <a:lstStyle/>
          <a:p>
            <a:fld id="{A7CC97B7-FE71-4CEC-8D49-EDF47CB0B2E2}" type="slidenum">
              <a:rPr lang="es-EC" smtClean="0"/>
              <a:t>‹Nº›</a:t>
            </a:fld>
            <a:endParaRPr lang="es-EC"/>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84CAAD2-2671-4940-80AA-FA7E45D70F4E}" type="datetime1">
              <a:rPr lang="es-EC" smtClean="0"/>
              <a:t>27/10/2012</a:t>
            </a:fld>
            <a:endParaRPr lang="es-EC"/>
          </a:p>
        </p:txBody>
      </p:sp>
      <p:sp>
        <p:nvSpPr>
          <p:cNvPr id="5" name="Footer Placeholder 4"/>
          <p:cNvSpPr>
            <a:spLocks noGrp="1"/>
          </p:cNvSpPr>
          <p:nvPr>
            <p:ph type="ftr" sz="quarter" idx="11"/>
          </p:nvPr>
        </p:nvSpPr>
        <p:spPr/>
        <p:txBody>
          <a:bodyPr/>
          <a:lstStyle/>
          <a:p>
            <a:r>
              <a:rPr lang="pt-BR" smtClean="0"/>
              <a:t>Elaborado por: Ing. Danilo Mannella</a:t>
            </a:r>
            <a:endParaRPr lang="es-EC"/>
          </a:p>
        </p:txBody>
      </p:sp>
      <p:sp>
        <p:nvSpPr>
          <p:cNvPr id="6" name="Slide Number Placeholder 5"/>
          <p:cNvSpPr>
            <a:spLocks noGrp="1"/>
          </p:cNvSpPr>
          <p:nvPr>
            <p:ph type="sldNum" sz="quarter" idx="12"/>
          </p:nvPr>
        </p:nvSpPr>
        <p:spPr/>
        <p:txBody>
          <a:bodyPr/>
          <a:lstStyle/>
          <a:p>
            <a:fld id="{A7CC97B7-FE71-4CEC-8D49-EDF47CB0B2E2}" type="slidenum">
              <a:rPr lang="es-EC" smtClean="0"/>
              <a:t>‹Nº›</a:t>
            </a:fld>
            <a:endParaRPr lang="es-EC"/>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06B6899-8613-46C0-A456-4FB56307787A}" type="datetime1">
              <a:rPr lang="es-EC" smtClean="0"/>
              <a:t>27/10/2012</a:t>
            </a:fld>
            <a:endParaRPr lang="es-EC"/>
          </a:p>
        </p:txBody>
      </p:sp>
      <p:sp>
        <p:nvSpPr>
          <p:cNvPr id="5" name="Footer Placeholder 4"/>
          <p:cNvSpPr>
            <a:spLocks noGrp="1"/>
          </p:cNvSpPr>
          <p:nvPr>
            <p:ph type="ftr" sz="quarter" idx="11"/>
          </p:nvPr>
        </p:nvSpPr>
        <p:spPr/>
        <p:txBody>
          <a:bodyPr/>
          <a:lstStyle/>
          <a:p>
            <a:r>
              <a:rPr lang="pt-BR" smtClean="0"/>
              <a:t>Elaborado por: Ing. Danilo Mannella</a:t>
            </a:r>
            <a:endParaRPr lang="es-EC"/>
          </a:p>
        </p:txBody>
      </p:sp>
      <p:sp>
        <p:nvSpPr>
          <p:cNvPr id="6" name="Slide Number Placeholder 5"/>
          <p:cNvSpPr>
            <a:spLocks noGrp="1"/>
          </p:cNvSpPr>
          <p:nvPr>
            <p:ph type="sldNum" sz="quarter" idx="12"/>
          </p:nvPr>
        </p:nvSpPr>
        <p:spPr/>
        <p:txBody>
          <a:bodyPr/>
          <a:lstStyle/>
          <a:p>
            <a:fld id="{A7CC97B7-FE71-4CEC-8D49-EDF47CB0B2E2}" type="slidenum">
              <a:rPr lang="es-EC" smtClean="0"/>
              <a:t>‹Nº›</a:t>
            </a:fld>
            <a:endParaRPr lang="es-EC"/>
          </a:p>
        </p:txBody>
      </p:sp>
      <p:sp>
        <p:nvSpPr>
          <p:cNvPr id="11" name="Title 10"/>
          <p:cNvSpPr>
            <a:spLocks noGrp="1"/>
          </p:cNvSpPr>
          <p:nvPr>
            <p:ph type="title"/>
          </p:nvPr>
        </p:nvSpPr>
        <p:spPr/>
        <p:txBody>
          <a:bodyPr/>
          <a:lstStyle/>
          <a:p>
            <a:r>
              <a:rPr lang="es-ES" smtClean="0"/>
              <a:t>Haga clic para modificar el estilo de título del patrón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AFD2507-8237-4F1C-9A73-6369C8E89C67}" type="datetime1">
              <a:rPr lang="es-EC" smtClean="0"/>
              <a:t>27/10/2012</a:t>
            </a:fld>
            <a:endParaRPr lang="es-EC"/>
          </a:p>
        </p:txBody>
      </p:sp>
      <p:sp>
        <p:nvSpPr>
          <p:cNvPr id="5" name="Footer Placeholder 4"/>
          <p:cNvSpPr>
            <a:spLocks noGrp="1"/>
          </p:cNvSpPr>
          <p:nvPr>
            <p:ph type="ftr" sz="quarter" idx="11"/>
          </p:nvPr>
        </p:nvSpPr>
        <p:spPr/>
        <p:txBody>
          <a:bodyPr/>
          <a:lstStyle/>
          <a:p>
            <a:r>
              <a:rPr lang="pt-BR" smtClean="0"/>
              <a:t>Elaborado por: Ing. Danilo Mannella</a:t>
            </a:r>
            <a:endParaRPr lang="es-EC"/>
          </a:p>
        </p:txBody>
      </p:sp>
      <p:sp>
        <p:nvSpPr>
          <p:cNvPr id="6" name="Slide Number Placeholder 5"/>
          <p:cNvSpPr>
            <a:spLocks noGrp="1"/>
          </p:cNvSpPr>
          <p:nvPr>
            <p:ph type="sldNum" sz="quarter" idx="12"/>
          </p:nvPr>
        </p:nvSpPr>
        <p:spPr/>
        <p:txBody>
          <a:bodyPr/>
          <a:lstStyle/>
          <a:p>
            <a:fld id="{A7CC97B7-FE71-4CEC-8D49-EDF47CB0B2E2}" type="slidenum">
              <a:rPr lang="es-EC" smtClean="0"/>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85104AA-8EBE-4F3A-9D28-51FEE153F3F5}" type="datetime1">
              <a:rPr lang="es-EC" smtClean="0"/>
              <a:t>27/10/2012</a:t>
            </a:fld>
            <a:endParaRPr lang="es-EC"/>
          </a:p>
        </p:txBody>
      </p:sp>
      <p:sp>
        <p:nvSpPr>
          <p:cNvPr id="6" name="Footer Placeholder 5"/>
          <p:cNvSpPr>
            <a:spLocks noGrp="1"/>
          </p:cNvSpPr>
          <p:nvPr>
            <p:ph type="ftr" sz="quarter" idx="11"/>
          </p:nvPr>
        </p:nvSpPr>
        <p:spPr/>
        <p:txBody>
          <a:bodyPr/>
          <a:lstStyle/>
          <a:p>
            <a:r>
              <a:rPr lang="pt-BR" smtClean="0"/>
              <a:t>Elaborado por: Ing. Danilo Mannella</a:t>
            </a:r>
            <a:endParaRPr lang="es-EC"/>
          </a:p>
        </p:txBody>
      </p:sp>
      <p:sp>
        <p:nvSpPr>
          <p:cNvPr id="7" name="Slide Number Placeholder 6"/>
          <p:cNvSpPr>
            <a:spLocks noGrp="1"/>
          </p:cNvSpPr>
          <p:nvPr>
            <p:ph type="sldNum" sz="quarter" idx="12"/>
          </p:nvPr>
        </p:nvSpPr>
        <p:spPr/>
        <p:txBody>
          <a:bodyPr/>
          <a:lstStyle/>
          <a:p>
            <a:fld id="{A7CC97B7-FE71-4CEC-8D49-EDF47CB0B2E2}" type="slidenum">
              <a:rPr lang="es-EC" smtClean="0"/>
              <a:t>‹Nº›</a:t>
            </a:fld>
            <a:endParaRPr lang="es-EC"/>
          </a:p>
        </p:txBody>
      </p:sp>
      <p:sp>
        <p:nvSpPr>
          <p:cNvPr id="12" name="Title 1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C114F89-4033-4CEF-9A33-09AE35CC17EB}" type="datetime1">
              <a:rPr lang="es-EC" smtClean="0"/>
              <a:t>27/10/2012</a:t>
            </a:fld>
            <a:endParaRPr lang="es-EC"/>
          </a:p>
        </p:txBody>
      </p:sp>
      <p:sp>
        <p:nvSpPr>
          <p:cNvPr id="8" name="Footer Placeholder 7"/>
          <p:cNvSpPr>
            <a:spLocks noGrp="1"/>
          </p:cNvSpPr>
          <p:nvPr>
            <p:ph type="ftr" sz="quarter" idx="11"/>
          </p:nvPr>
        </p:nvSpPr>
        <p:spPr/>
        <p:txBody>
          <a:bodyPr/>
          <a:lstStyle/>
          <a:p>
            <a:r>
              <a:rPr lang="pt-BR" smtClean="0"/>
              <a:t>Elaborado por: Ing. Danilo Mannella</a:t>
            </a:r>
            <a:endParaRPr lang="es-EC"/>
          </a:p>
        </p:txBody>
      </p:sp>
      <p:sp>
        <p:nvSpPr>
          <p:cNvPr id="9" name="Slide Number Placeholder 8"/>
          <p:cNvSpPr>
            <a:spLocks noGrp="1"/>
          </p:cNvSpPr>
          <p:nvPr>
            <p:ph type="sldNum" sz="quarter" idx="12"/>
          </p:nvPr>
        </p:nvSpPr>
        <p:spPr/>
        <p:txBody>
          <a:bodyPr/>
          <a:lstStyle/>
          <a:p>
            <a:fld id="{A7CC97B7-FE71-4CEC-8D49-EDF47CB0B2E2}" type="slidenum">
              <a:rPr lang="es-EC" smtClean="0"/>
              <a:t>‹Nº›</a:t>
            </a:fld>
            <a:endParaRPr lang="es-EC"/>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96BF8F5-5B3D-497A-99DE-D91C8F44FBB9}" type="datetime1">
              <a:rPr lang="es-EC" smtClean="0"/>
              <a:t>27/10/2012</a:t>
            </a:fld>
            <a:endParaRPr lang="es-EC"/>
          </a:p>
        </p:txBody>
      </p:sp>
      <p:sp>
        <p:nvSpPr>
          <p:cNvPr id="4" name="Footer Placeholder 3"/>
          <p:cNvSpPr>
            <a:spLocks noGrp="1"/>
          </p:cNvSpPr>
          <p:nvPr>
            <p:ph type="ftr" sz="quarter" idx="11"/>
          </p:nvPr>
        </p:nvSpPr>
        <p:spPr/>
        <p:txBody>
          <a:bodyPr/>
          <a:lstStyle/>
          <a:p>
            <a:r>
              <a:rPr lang="pt-BR" smtClean="0"/>
              <a:t>Elaborado por: Ing. Danilo Mannella</a:t>
            </a:r>
            <a:endParaRPr lang="es-EC"/>
          </a:p>
        </p:txBody>
      </p:sp>
      <p:sp>
        <p:nvSpPr>
          <p:cNvPr id="5" name="Slide Number Placeholder 4"/>
          <p:cNvSpPr>
            <a:spLocks noGrp="1"/>
          </p:cNvSpPr>
          <p:nvPr>
            <p:ph type="sldNum" sz="quarter" idx="12"/>
          </p:nvPr>
        </p:nvSpPr>
        <p:spPr/>
        <p:txBody>
          <a:bodyPr/>
          <a:lstStyle/>
          <a:p>
            <a:fld id="{A7CC97B7-FE71-4CEC-8D49-EDF47CB0B2E2}" type="slidenum">
              <a:rPr lang="es-EC" smtClean="0"/>
              <a:t>‹Nº›</a:t>
            </a:fld>
            <a:endParaRPr lang="es-EC"/>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6FC843-4317-4693-BC1F-2CA582043872}" type="datetime1">
              <a:rPr lang="es-EC" smtClean="0"/>
              <a:t>27/10/2012</a:t>
            </a:fld>
            <a:endParaRPr lang="es-EC"/>
          </a:p>
        </p:txBody>
      </p:sp>
      <p:sp>
        <p:nvSpPr>
          <p:cNvPr id="3" name="Footer Placeholder 2"/>
          <p:cNvSpPr>
            <a:spLocks noGrp="1"/>
          </p:cNvSpPr>
          <p:nvPr>
            <p:ph type="ftr" sz="quarter" idx="11"/>
          </p:nvPr>
        </p:nvSpPr>
        <p:spPr/>
        <p:txBody>
          <a:bodyPr/>
          <a:lstStyle/>
          <a:p>
            <a:r>
              <a:rPr lang="pt-BR" smtClean="0"/>
              <a:t>Elaborado por: Ing. Danilo Mannella</a:t>
            </a:r>
            <a:endParaRPr lang="es-EC"/>
          </a:p>
        </p:txBody>
      </p:sp>
      <p:sp>
        <p:nvSpPr>
          <p:cNvPr id="4" name="Slide Number Placeholder 3"/>
          <p:cNvSpPr>
            <a:spLocks noGrp="1"/>
          </p:cNvSpPr>
          <p:nvPr>
            <p:ph type="sldNum" sz="quarter" idx="12"/>
          </p:nvPr>
        </p:nvSpPr>
        <p:spPr/>
        <p:txBody>
          <a:bodyPr/>
          <a:lstStyle/>
          <a:p>
            <a:fld id="{A7CC97B7-FE71-4CEC-8D49-EDF47CB0B2E2}"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95FAACD-65EC-4B99-8AD5-0461959630C9}" type="datetime1">
              <a:rPr lang="es-EC" smtClean="0"/>
              <a:t>27/10/2012</a:t>
            </a:fld>
            <a:endParaRPr lang="es-EC"/>
          </a:p>
        </p:txBody>
      </p:sp>
      <p:sp>
        <p:nvSpPr>
          <p:cNvPr id="6" name="Footer Placeholder 5"/>
          <p:cNvSpPr>
            <a:spLocks noGrp="1"/>
          </p:cNvSpPr>
          <p:nvPr>
            <p:ph type="ftr" sz="quarter" idx="11"/>
          </p:nvPr>
        </p:nvSpPr>
        <p:spPr/>
        <p:txBody>
          <a:bodyPr/>
          <a:lstStyle/>
          <a:p>
            <a:r>
              <a:rPr lang="pt-BR" smtClean="0"/>
              <a:t>Elaborado por: Ing. Danilo Mannella</a:t>
            </a:r>
            <a:endParaRPr lang="es-EC"/>
          </a:p>
        </p:txBody>
      </p:sp>
      <p:sp>
        <p:nvSpPr>
          <p:cNvPr id="7" name="Slide Number Placeholder 6"/>
          <p:cNvSpPr>
            <a:spLocks noGrp="1"/>
          </p:cNvSpPr>
          <p:nvPr>
            <p:ph type="sldNum" sz="quarter" idx="12"/>
          </p:nvPr>
        </p:nvSpPr>
        <p:spPr/>
        <p:txBody>
          <a:bodyPr/>
          <a:lstStyle/>
          <a:p>
            <a:fld id="{A7CC97B7-FE71-4CEC-8D49-EDF47CB0B2E2}"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87528CC-3B99-4EE0-829E-B1F84ACF51E8}" type="datetime1">
              <a:rPr lang="es-EC" smtClean="0"/>
              <a:t>27/10/2012</a:t>
            </a:fld>
            <a:endParaRPr lang="es-EC"/>
          </a:p>
        </p:txBody>
      </p:sp>
      <p:sp>
        <p:nvSpPr>
          <p:cNvPr id="6" name="Footer Placeholder 5"/>
          <p:cNvSpPr>
            <a:spLocks noGrp="1"/>
          </p:cNvSpPr>
          <p:nvPr>
            <p:ph type="ftr" sz="quarter" idx="11"/>
          </p:nvPr>
        </p:nvSpPr>
        <p:spPr/>
        <p:txBody>
          <a:bodyPr/>
          <a:lstStyle/>
          <a:p>
            <a:r>
              <a:rPr lang="pt-BR" smtClean="0"/>
              <a:t>Elaborado por: Ing. Danilo Mannella</a:t>
            </a:r>
            <a:endParaRPr lang="es-EC"/>
          </a:p>
        </p:txBody>
      </p:sp>
      <p:sp>
        <p:nvSpPr>
          <p:cNvPr id="7" name="Slide Number Placeholder 6"/>
          <p:cNvSpPr>
            <a:spLocks noGrp="1"/>
          </p:cNvSpPr>
          <p:nvPr>
            <p:ph type="sldNum" sz="quarter" idx="12"/>
          </p:nvPr>
        </p:nvSpPr>
        <p:spPr/>
        <p:txBody>
          <a:bodyPr/>
          <a:lstStyle/>
          <a:p>
            <a:fld id="{A7CC97B7-FE71-4CEC-8D49-EDF47CB0B2E2}"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6C875F8B-7E8F-4DA2-84EE-49A4D28D79D4}" type="datetime1">
              <a:rPr lang="es-EC" smtClean="0"/>
              <a:t>27/10/2012</a:t>
            </a:fld>
            <a:endParaRPr lang="es-EC"/>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r>
              <a:rPr lang="pt-BR" smtClean="0"/>
              <a:t>Elaborado por: Ing. Danilo Mannella</a:t>
            </a:r>
            <a:endParaRPr lang="es-EC"/>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A7CC97B7-FE71-4CEC-8D49-EDF47CB0B2E2}"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mailto:danilo.mannella@gmail.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Autofit/>
          </a:bodyPr>
          <a:lstStyle/>
          <a:p>
            <a:r>
              <a:rPr lang="es-EC" sz="3200" dirty="0" smtClean="0"/>
              <a:t>Defensa de tesis de grado</a:t>
            </a:r>
            <a:br>
              <a:rPr lang="es-EC" sz="3200" dirty="0" smtClean="0"/>
            </a:br>
            <a:r>
              <a:rPr lang="es-EC" sz="3200" dirty="0" smtClean="0"/>
              <a:t>Maestría en Gerencia de Sistemas</a:t>
            </a:r>
            <a:endParaRPr lang="es-EC" sz="3200" dirty="0"/>
          </a:p>
        </p:txBody>
      </p:sp>
      <p:sp>
        <p:nvSpPr>
          <p:cNvPr id="3" name="2 Subtítulo"/>
          <p:cNvSpPr>
            <a:spLocks noGrp="1"/>
          </p:cNvSpPr>
          <p:nvPr>
            <p:ph type="subTitle" idx="1"/>
          </p:nvPr>
        </p:nvSpPr>
        <p:spPr/>
        <p:txBody>
          <a:bodyPr>
            <a:normAutofit/>
          </a:bodyPr>
          <a:lstStyle/>
          <a:p>
            <a:r>
              <a:rPr lang="es-EC" sz="2000" dirty="0" smtClean="0"/>
              <a:t>Diseño de una guía para la implementación del uso de computación en la nube como mecanismo de recuperación ante desastres tecnológicos en Pymes en el DMQ.</a:t>
            </a:r>
            <a:endParaRPr lang="es-EC" sz="2000" dirty="0"/>
          </a:p>
        </p:txBody>
      </p:sp>
      <p:pic>
        <p:nvPicPr>
          <p:cNvPr id="4" name="3 Imagen"/>
          <p:cNvPicPr/>
          <p:nvPr/>
        </p:nvPicPr>
        <p:blipFill>
          <a:blip r:embed="rId2" cstate="print"/>
          <a:srcRect/>
          <a:stretch>
            <a:fillRect/>
          </a:stretch>
        </p:blipFill>
        <p:spPr bwMode="auto">
          <a:xfrm>
            <a:off x="2385566" y="692696"/>
            <a:ext cx="4473170" cy="1259180"/>
          </a:xfrm>
          <a:prstGeom prst="rect">
            <a:avLst/>
          </a:prstGeom>
          <a:noFill/>
          <a:ln w="9525">
            <a:noFill/>
            <a:miter lim="800000"/>
            <a:headEnd/>
            <a:tailEnd/>
          </a:ln>
        </p:spPr>
      </p:pic>
      <p:sp>
        <p:nvSpPr>
          <p:cNvPr id="5" name="3 Marcador de pie de página"/>
          <p:cNvSpPr>
            <a:spLocks noGrp="1"/>
          </p:cNvSpPr>
          <p:nvPr>
            <p:ph type="ftr" sz="quarter" idx="11"/>
          </p:nvPr>
        </p:nvSpPr>
        <p:spPr>
          <a:xfrm>
            <a:off x="1272227" y="5949280"/>
            <a:ext cx="2808312" cy="365125"/>
          </a:xfrm>
        </p:spPr>
        <p:txBody>
          <a:bodyPr/>
          <a:lstStyle/>
          <a:p>
            <a:pPr algn="ctr"/>
            <a:r>
              <a:rPr lang="es-MX" dirty="0" smtClean="0">
                <a:latin typeface="Maiandra GD" pitchFamily="34" charset="0"/>
              </a:rPr>
              <a:t>Autor: </a:t>
            </a:r>
            <a:r>
              <a:rPr lang="es-MX" b="1" dirty="0" smtClean="0">
                <a:latin typeface="Maiandra GD" pitchFamily="34" charset="0"/>
              </a:rPr>
              <a:t>Ing. Danilo </a:t>
            </a:r>
            <a:r>
              <a:rPr lang="es-MX" b="1" dirty="0" err="1" smtClean="0">
                <a:latin typeface="Maiandra GD" pitchFamily="34" charset="0"/>
              </a:rPr>
              <a:t>Mannella</a:t>
            </a:r>
            <a:r>
              <a:rPr lang="es-MX" b="1" dirty="0" smtClean="0">
                <a:latin typeface="Maiandra GD" pitchFamily="34" charset="0"/>
              </a:rPr>
              <a:t> L.</a:t>
            </a:r>
            <a:endParaRPr lang="es-MX" b="1" dirty="0">
              <a:latin typeface="Maiandra GD" pitchFamily="34" charset="0"/>
            </a:endParaRPr>
          </a:p>
        </p:txBody>
      </p:sp>
      <p:sp>
        <p:nvSpPr>
          <p:cNvPr id="6" name="3 Marcador de pie de página"/>
          <p:cNvSpPr txBox="1">
            <a:spLocks/>
          </p:cNvSpPr>
          <p:nvPr/>
        </p:nvSpPr>
        <p:spPr>
          <a:xfrm>
            <a:off x="4657638" y="5965691"/>
            <a:ext cx="3384376" cy="365125"/>
          </a:xfrm>
          <a:prstGeom prst="rect">
            <a:avLst/>
          </a:prstGeom>
        </p:spPr>
        <p:txBody>
          <a:bodyPr vert="horz" lIns="91440" tIns="45720" rIns="91440" bIns="45720" rtlCol="0" anchor="ctr"/>
          <a:lstStyle>
            <a:defPPr>
              <a:defRPr lang="es-MX"/>
            </a:defPPr>
            <a:lvl1pPr marL="0" algn="l" defTabSz="914400" rtl="0" eaLnBrk="1" latinLnBrk="0" hangingPunct="1">
              <a:defRPr sz="1400" kern="1200">
                <a:solidFill>
                  <a:schemeClr val="tx2"/>
                </a:solidFill>
                <a:latin typeface="Rage Italic"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MX" dirty="0" smtClean="0">
                <a:latin typeface="Maiandra GD" pitchFamily="34" charset="0"/>
              </a:rPr>
              <a:t>Director</a:t>
            </a:r>
            <a:r>
              <a:rPr lang="es-MX" dirty="0" smtClean="0">
                <a:latin typeface="Maiandra GD" pitchFamily="34" charset="0"/>
              </a:rPr>
              <a:t>: </a:t>
            </a:r>
            <a:r>
              <a:rPr lang="es-MX" b="1" dirty="0" smtClean="0">
                <a:latin typeface="Maiandra GD" pitchFamily="34" charset="0"/>
              </a:rPr>
              <a:t>Ing. Francis Salazar, MBA</a:t>
            </a:r>
            <a:endParaRPr lang="es-MX" b="1" dirty="0">
              <a:latin typeface="Maiandra GD" pitchFamily="34" charset="0"/>
            </a:endParaRPr>
          </a:p>
        </p:txBody>
      </p:sp>
    </p:spTree>
    <p:extLst>
      <p:ext uri="{BB962C8B-B14F-4D97-AF65-F5344CB8AC3E}">
        <p14:creationId xmlns:p14="http://schemas.microsoft.com/office/powerpoint/2010/main" val="189877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pt-BR" smtClean="0"/>
              <a:t>Elaborado por: Ing. Danilo Mannella</a:t>
            </a:r>
            <a:endParaRPr lang="es-EC"/>
          </a:p>
        </p:txBody>
      </p:sp>
      <p:sp>
        <p:nvSpPr>
          <p:cNvPr id="5" name="4 Marcador de número de diapositiva"/>
          <p:cNvSpPr>
            <a:spLocks noGrp="1"/>
          </p:cNvSpPr>
          <p:nvPr>
            <p:ph type="sldNum" sz="quarter" idx="12"/>
          </p:nvPr>
        </p:nvSpPr>
        <p:spPr/>
        <p:txBody>
          <a:bodyPr/>
          <a:lstStyle/>
          <a:p>
            <a:fld id="{A7CC97B7-FE71-4CEC-8D49-EDF47CB0B2E2}" type="slidenum">
              <a:rPr lang="es-EC" smtClean="0"/>
              <a:t>10</a:t>
            </a:fld>
            <a:endParaRPr lang="es-EC"/>
          </a:p>
        </p:txBody>
      </p:sp>
      <p:sp>
        <p:nvSpPr>
          <p:cNvPr id="2" name="1 Título"/>
          <p:cNvSpPr>
            <a:spLocks noGrp="1"/>
          </p:cNvSpPr>
          <p:nvPr>
            <p:ph type="title"/>
          </p:nvPr>
        </p:nvSpPr>
        <p:spPr/>
        <p:txBody>
          <a:bodyPr>
            <a:noAutofit/>
          </a:bodyPr>
          <a:lstStyle/>
          <a:p>
            <a:pPr lvl="0"/>
            <a:r>
              <a:rPr lang="es-EC" sz="2800" dirty="0" smtClean="0"/>
              <a:t>Paso 5: Puesta en marcha del DRP en la nube – consideraciones prácticas del DRP</a:t>
            </a:r>
            <a:endParaRPr lang="es-EC" sz="2800" dirty="0"/>
          </a:p>
        </p:txBody>
      </p:sp>
      <p:sp>
        <p:nvSpPr>
          <p:cNvPr id="6" name="5 Marcador de contenido"/>
          <p:cNvSpPr>
            <a:spLocks noGrp="1"/>
          </p:cNvSpPr>
          <p:nvPr>
            <p:ph sz="quarter" idx="13"/>
          </p:nvPr>
        </p:nvSpPr>
        <p:spPr/>
        <p:txBody>
          <a:bodyPr>
            <a:normAutofit fontScale="85000" lnSpcReduction="20000"/>
          </a:bodyPr>
          <a:lstStyle/>
          <a:p>
            <a:pPr marL="457200" indent="-457200">
              <a:buFont typeface="+mj-lt"/>
              <a:buAutoNum type="arabicPeriod"/>
            </a:pPr>
            <a:r>
              <a:rPr lang="es-EC" dirty="0" smtClean="0"/>
              <a:t>Análisis del entorno</a:t>
            </a:r>
          </a:p>
          <a:p>
            <a:pPr marL="457200" indent="-457200">
              <a:buFont typeface="+mj-lt"/>
              <a:buAutoNum type="arabicPeriod"/>
            </a:pPr>
            <a:r>
              <a:rPr lang="es-EC" dirty="0" smtClean="0"/>
              <a:t>Tipos de operación ante un desastre</a:t>
            </a:r>
          </a:p>
          <a:p>
            <a:pPr marL="457200" indent="-457200">
              <a:buFont typeface="+mj-lt"/>
              <a:buAutoNum type="arabicPeriod"/>
            </a:pPr>
            <a:r>
              <a:rPr lang="es-EC" dirty="0" smtClean="0"/>
              <a:t>Valoración de criticidades</a:t>
            </a:r>
          </a:p>
          <a:p>
            <a:pPr marL="457200" indent="-457200">
              <a:buFont typeface="+mj-lt"/>
              <a:buAutoNum type="arabicPeriod"/>
            </a:pPr>
            <a:r>
              <a:rPr lang="es-EC" dirty="0" smtClean="0"/>
              <a:t>Determinación de prestaciones mínimas</a:t>
            </a:r>
          </a:p>
          <a:p>
            <a:pPr marL="457200" indent="-457200">
              <a:buFont typeface="+mj-lt"/>
              <a:buAutoNum type="arabicPeriod"/>
            </a:pPr>
            <a:r>
              <a:rPr lang="es-EC" dirty="0" smtClean="0"/>
              <a:t>Análisis de riesgos</a:t>
            </a:r>
          </a:p>
          <a:p>
            <a:pPr marL="457200" indent="-457200">
              <a:buFont typeface="+mj-lt"/>
              <a:buAutoNum type="arabicPeriod"/>
            </a:pPr>
            <a:r>
              <a:rPr lang="es-EC" dirty="0" smtClean="0"/>
              <a:t>Determinación de nivel de desastre</a:t>
            </a:r>
          </a:p>
          <a:p>
            <a:pPr marL="457200" indent="-457200">
              <a:buFont typeface="+mj-lt"/>
              <a:buAutoNum type="arabicPeriod"/>
            </a:pPr>
            <a:r>
              <a:rPr lang="es-EC" dirty="0" smtClean="0"/>
              <a:t>Estrategias de recuperación</a:t>
            </a:r>
          </a:p>
          <a:p>
            <a:pPr marL="457200" indent="-457200">
              <a:buFont typeface="+mj-lt"/>
              <a:buAutoNum type="arabicPeriod"/>
            </a:pPr>
            <a:r>
              <a:rPr lang="es-EC" dirty="0" smtClean="0"/>
              <a:t>Requerimientos para el DRP</a:t>
            </a:r>
          </a:p>
          <a:p>
            <a:pPr marL="457200" indent="-457200">
              <a:buFont typeface="+mj-lt"/>
              <a:buAutoNum type="arabicPeriod"/>
            </a:pPr>
            <a:r>
              <a:rPr lang="es-EC" dirty="0" smtClean="0"/>
              <a:t>Pruebas y revisión del DRP</a:t>
            </a:r>
          </a:p>
        </p:txBody>
      </p:sp>
      <p:pic>
        <p:nvPicPr>
          <p:cNvPr id="8" name="7 Marcador de contenido" descr="C:\Users\Danilo\Desktop\Nueva imagen.png"/>
          <p:cNvPicPr>
            <a:picLocks noGrp="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4645025" y="2890782"/>
            <a:ext cx="3803650" cy="2575037"/>
          </a:xfrm>
          <a:prstGeom prst="rect">
            <a:avLst/>
          </a:prstGeom>
          <a:noFill/>
          <a:ln>
            <a:noFill/>
          </a:ln>
        </p:spPr>
      </p:pic>
    </p:spTree>
    <p:extLst>
      <p:ext uri="{BB962C8B-B14F-4D97-AF65-F5344CB8AC3E}">
        <p14:creationId xmlns:p14="http://schemas.microsoft.com/office/powerpoint/2010/main" val="3376862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10000"/>
          </a:bodyPr>
          <a:lstStyle/>
          <a:p>
            <a:r>
              <a:rPr lang="es-EC" dirty="0" smtClean="0"/>
              <a:t>Parámetros a tomar en cuenta:</a:t>
            </a:r>
          </a:p>
          <a:p>
            <a:pPr marL="868680" lvl="1" indent="-457200">
              <a:buFont typeface="+mj-lt"/>
              <a:buAutoNum type="arabicPeriod"/>
            </a:pPr>
            <a:r>
              <a:rPr lang="es-EC" dirty="0" smtClean="0"/>
              <a:t>Experiencia técnica</a:t>
            </a:r>
          </a:p>
          <a:p>
            <a:pPr marL="868680" lvl="1" indent="-457200">
              <a:buFont typeface="+mj-lt"/>
              <a:buAutoNum type="arabicPeriod"/>
            </a:pPr>
            <a:r>
              <a:rPr lang="es-EC" dirty="0" smtClean="0"/>
              <a:t>Confianza</a:t>
            </a:r>
          </a:p>
          <a:p>
            <a:pPr marL="868680" lvl="1" indent="-457200">
              <a:buFont typeface="+mj-lt"/>
              <a:buAutoNum type="arabicPeriod"/>
            </a:pPr>
            <a:r>
              <a:rPr lang="es-EC" dirty="0" smtClean="0"/>
              <a:t>Garantía de tiempo de actividad</a:t>
            </a:r>
          </a:p>
          <a:p>
            <a:pPr marL="868680" lvl="1" indent="-457200">
              <a:buFont typeface="+mj-lt"/>
              <a:buAutoNum type="arabicPeriod"/>
            </a:pPr>
            <a:r>
              <a:rPr lang="es-EC" dirty="0" smtClean="0"/>
              <a:t>Herramientas disponibles</a:t>
            </a:r>
          </a:p>
          <a:p>
            <a:pPr marL="868680" lvl="1" indent="-457200">
              <a:buFont typeface="+mj-lt"/>
              <a:buAutoNum type="arabicPeriod"/>
            </a:pPr>
            <a:r>
              <a:rPr lang="es-EC" dirty="0" smtClean="0"/>
              <a:t>Facilidad de migración</a:t>
            </a:r>
          </a:p>
          <a:p>
            <a:pPr marL="868680" lvl="1" indent="-457200">
              <a:buFont typeface="+mj-lt"/>
              <a:buAutoNum type="arabicPeriod"/>
            </a:pPr>
            <a:r>
              <a:rPr lang="es-EC" dirty="0" smtClean="0"/>
              <a:t>Garantía de rendimiento</a:t>
            </a:r>
          </a:p>
          <a:p>
            <a:pPr marL="868680" lvl="1" indent="-457200">
              <a:buFont typeface="+mj-lt"/>
              <a:buAutoNum type="arabicPeriod"/>
            </a:pPr>
            <a:r>
              <a:rPr lang="es-EC" dirty="0" smtClean="0"/>
              <a:t>Soporte al cliente</a:t>
            </a:r>
          </a:p>
          <a:p>
            <a:pPr marL="868680" lvl="1" indent="-457200">
              <a:buFont typeface="+mj-lt"/>
              <a:buAutoNum type="arabicPeriod"/>
            </a:pPr>
            <a:r>
              <a:rPr lang="es-EC" dirty="0" smtClean="0"/>
              <a:t>Seguridad</a:t>
            </a:r>
          </a:p>
          <a:p>
            <a:pPr marL="868680" lvl="1" indent="-457200">
              <a:buFont typeface="+mj-lt"/>
              <a:buAutoNum type="arabicPeriod"/>
            </a:pPr>
            <a:r>
              <a:rPr lang="es-EC" dirty="0" smtClean="0"/>
              <a:t>Cumplimiento con auditorías externas</a:t>
            </a:r>
          </a:p>
          <a:p>
            <a:pPr marL="868680" lvl="1" indent="-457200">
              <a:buFont typeface="+mj-lt"/>
              <a:buAutoNum type="arabicPeriod"/>
            </a:pPr>
            <a:r>
              <a:rPr lang="es-EC" dirty="0" smtClean="0"/>
              <a:t>Costo</a:t>
            </a:r>
            <a:endParaRPr lang="es-EC" dirty="0"/>
          </a:p>
        </p:txBody>
      </p:sp>
      <p:sp>
        <p:nvSpPr>
          <p:cNvPr id="4" name="3 Marcador de pie de página"/>
          <p:cNvSpPr>
            <a:spLocks noGrp="1"/>
          </p:cNvSpPr>
          <p:nvPr>
            <p:ph type="ftr" sz="quarter" idx="11"/>
          </p:nvPr>
        </p:nvSpPr>
        <p:spPr/>
        <p:txBody>
          <a:bodyPr/>
          <a:lstStyle/>
          <a:p>
            <a:r>
              <a:rPr lang="pt-BR" smtClean="0"/>
              <a:t>Elaborado por: Ing. Danilo Mannella</a:t>
            </a:r>
            <a:endParaRPr lang="es-EC"/>
          </a:p>
        </p:txBody>
      </p:sp>
      <p:sp>
        <p:nvSpPr>
          <p:cNvPr id="5" name="4 Marcador de número de diapositiva"/>
          <p:cNvSpPr>
            <a:spLocks noGrp="1"/>
          </p:cNvSpPr>
          <p:nvPr>
            <p:ph type="sldNum" sz="quarter" idx="12"/>
          </p:nvPr>
        </p:nvSpPr>
        <p:spPr/>
        <p:txBody>
          <a:bodyPr/>
          <a:lstStyle/>
          <a:p>
            <a:fld id="{A7CC97B7-FE71-4CEC-8D49-EDF47CB0B2E2}" type="slidenum">
              <a:rPr lang="es-EC" smtClean="0"/>
              <a:t>11</a:t>
            </a:fld>
            <a:endParaRPr lang="es-EC"/>
          </a:p>
        </p:txBody>
      </p:sp>
      <p:sp>
        <p:nvSpPr>
          <p:cNvPr id="2" name="1 Título"/>
          <p:cNvSpPr>
            <a:spLocks noGrp="1"/>
          </p:cNvSpPr>
          <p:nvPr>
            <p:ph type="title"/>
          </p:nvPr>
        </p:nvSpPr>
        <p:spPr/>
        <p:txBody>
          <a:bodyPr>
            <a:noAutofit/>
          </a:bodyPr>
          <a:lstStyle/>
          <a:p>
            <a:pPr lvl="0"/>
            <a:r>
              <a:rPr lang="es-EC" sz="2400" dirty="0" smtClean="0"/>
              <a:t>Paso 6: Seleccionar el proveedor de soluciones – implementación de la solución con proveedores reales</a:t>
            </a:r>
            <a:r>
              <a:rPr lang="es-EC" sz="3200" dirty="0" smtClean="0"/>
              <a:t> </a:t>
            </a:r>
            <a:endParaRPr lang="es-EC" sz="3200" dirty="0"/>
          </a:p>
        </p:txBody>
      </p:sp>
    </p:spTree>
    <p:extLst>
      <p:ext uri="{BB962C8B-B14F-4D97-AF65-F5344CB8AC3E}">
        <p14:creationId xmlns:p14="http://schemas.microsoft.com/office/powerpoint/2010/main" val="158411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Autofit/>
          </a:bodyPr>
          <a:lstStyle/>
          <a:p>
            <a:r>
              <a:rPr lang="es-EC" sz="1800" b="1" dirty="0"/>
              <a:t>Introducción</a:t>
            </a:r>
          </a:p>
          <a:p>
            <a:pPr lvl="1"/>
            <a:r>
              <a:rPr lang="es-EC" sz="1800" dirty="0"/>
              <a:t>Importancia para </a:t>
            </a:r>
            <a:r>
              <a:rPr lang="es-EC" sz="1800" dirty="0" smtClean="0"/>
              <a:t>microempresas </a:t>
            </a:r>
            <a:r>
              <a:rPr lang="es-EC" sz="1800" dirty="0"/>
              <a:t>que desean incorporar un DRP en la nube</a:t>
            </a:r>
          </a:p>
          <a:p>
            <a:r>
              <a:rPr lang="es-EC" sz="1800" b="1" dirty="0"/>
              <a:t>Descripción general de la guía</a:t>
            </a:r>
          </a:p>
          <a:p>
            <a:pPr lvl="1"/>
            <a:r>
              <a:rPr lang="es-EC" sz="1800" dirty="0"/>
              <a:t>Enfocada a </a:t>
            </a:r>
            <a:r>
              <a:rPr lang="es-EC" sz="1800" dirty="0" smtClean="0"/>
              <a:t>dueños de pequeños negocios</a:t>
            </a:r>
          </a:p>
          <a:p>
            <a:r>
              <a:rPr lang="es-EC" sz="1800" b="1" dirty="0" smtClean="0"/>
              <a:t>Características</a:t>
            </a:r>
          </a:p>
          <a:p>
            <a:pPr lvl="1"/>
            <a:r>
              <a:rPr lang="es-EC" sz="1800" dirty="0" smtClean="0"/>
              <a:t>Fácil </a:t>
            </a:r>
            <a:r>
              <a:rPr lang="es-EC" sz="1800" dirty="0"/>
              <a:t>de uso, interpretación de términos, comprensión de procedimientos, flexible y escalable</a:t>
            </a:r>
          </a:p>
          <a:p>
            <a:r>
              <a:rPr lang="es-EC" sz="1800" b="1" dirty="0"/>
              <a:t>Secuencia de pasos</a:t>
            </a:r>
          </a:p>
          <a:p>
            <a:pPr lvl="1"/>
            <a:r>
              <a:rPr lang="es-EC" sz="1800" dirty="0"/>
              <a:t>La guía se compone de </a:t>
            </a:r>
            <a:r>
              <a:rPr lang="es-EC" sz="1800" dirty="0" smtClean="0"/>
              <a:t>5 </a:t>
            </a:r>
            <a:r>
              <a:rPr lang="es-EC" sz="1800" dirty="0"/>
              <a:t>pasos</a:t>
            </a:r>
          </a:p>
          <a:p>
            <a:r>
              <a:rPr lang="es-EC" sz="1800" b="1" dirty="0"/>
              <a:t>Validación de la </a:t>
            </a:r>
            <a:r>
              <a:rPr lang="es-EC" sz="1800" b="1" dirty="0" smtClean="0"/>
              <a:t>guía</a:t>
            </a:r>
            <a:endParaRPr lang="es-EC" sz="1800" b="1" dirty="0"/>
          </a:p>
        </p:txBody>
      </p:sp>
      <p:sp>
        <p:nvSpPr>
          <p:cNvPr id="4" name="3 Marcador de pie de página"/>
          <p:cNvSpPr>
            <a:spLocks noGrp="1"/>
          </p:cNvSpPr>
          <p:nvPr>
            <p:ph type="ftr" sz="quarter" idx="11"/>
          </p:nvPr>
        </p:nvSpPr>
        <p:spPr/>
        <p:txBody>
          <a:bodyPr/>
          <a:lstStyle/>
          <a:p>
            <a:r>
              <a:rPr lang="pt-BR" smtClean="0"/>
              <a:t>Elaborado por: Ing. Danilo Mannella</a:t>
            </a:r>
            <a:endParaRPr lang="es-EC"/>
          </a:p>
        </p:txBody>
      </p:sp>
      <p:sp>
        <p:nvSpPr>
          <p:cNvPr id="5" name="4 Marcador de número de diapositiva"/>
          <p:cNvSpPr>
            <a:spLocks noGrp="1"/>
          </p:cNvSpPr>
          <p:nvPr>
            <p:ph type="sldNum" sz="quarter" idx="12"/>
          </p:nvPr>
        </p:nvSpPr>
        <p:spPr/>
        <p:txBody>
          <a:bodyPr/>
          <a:lstStyle/>
          <a:p>
            <a:fld id="{A7CC97B7-FE71-4CEC-8D49-EDF47CB0B2E2}" type="slidenum">
              <a:rPr lang="es-EC" smtClean="0"/>
              <a:t>12</a:t>
            </a:fld>
            <a:endParaRPr lang="es-EC"/>
          </a:p>
        </p:txBody>
      </p:sp>
      <p:sp>
        <p:nvSpPr>
          <p:cNvPr id="2" name="1 Título"/>
          <p:cNvSpPr>
            <a:spLocks noGrp="1"/>
          </p:cNvSpPr>
          <p:nvPr>
            <p:ph type="title"/>
          </p:nvPr>
        </p:nvSpPr>
        <p:spPr/>
        <p:txBody>
          <a:bodyPr/>
          <a:lstStyle/>
          <a:p>
            <a:r>
              <a:rPr lang="es-EC" sz="4800" dirty="0" smtClean="0"/>
              <a:t>Guía para microempresas</a:t>
            </a:r>
            <a:endParaRPr lang="es-EC" sz="4800" dirty="0"/>
          </a:p>
        </p:txBody>
      </p:sp>
    </p:spTree>
    <p:extLst>
      <p:ext uri="{BB962C8B-B14F-4D97-AF65-F5344CB8AC3E}">
        <p14:creationId xmlns:p14="http://schemas.microsoft.com/office/powerpoint/2010/main" val="22125956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4132645762"/>
              </p:ext>
            </p:extLst>
          </p:nvPr>
        </p:nvGraphicFramePr>
        <p:xfrm>
          <a:off x="698500" y="2247900"/>
          <a:ext cx="7747000" cy="3878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pie de página"/>
          <p:cNvSpPr>
            <a:spLocks noGrp="1"/>
          </p:cNvSpPr>
          <p:nvPr>
            <p:ph type="ftr" sz="quarter" idx="11"/>
          </p:nvPr>
        </p:nvSpPr>
        <p:spPr/>
        <p:txBody>
          <a:bodyPr/>
          <a:lstStyle/>
          <a:p>
            <a:r>
              <a:rPr lang="pt-BR" smtClean="0"/>
              <a:t>Elaborado por: Ing. Danilo Mannella</a:t>
            </a:r>
            <a:endParaRPr lang="es-EC"/>
          </a:p>
        </p:txBody>
      </p:sp>
      <p:sp>
        <p:nvSpPr>
          <p:cNvPr id="5" name="4 Marcador de número de diapositiva"/>
          <p:cNvSpPr>
            <a:spLocks noGrp="1"/>
          </p:cNvSpPr>
          <p:nvPr>
            <p:ph type="sldNum" sz="quarter" idx="12"/>
          </p:nvPr>
        </p:nvSpPr>
        <p:spPr/>
        <p:txBody>
          <a:bodyPr/>
          <a:lstStyle/>
          <a:p>
            <a:fld id="{A7CC97B7-FE71-4CEC-8D49-EDF47CB0B2E2}" type="slidenum">
              <a:rPr lang="es-EC" smtClean="0"/>
              <a:t>13</a:t>
            </a:fld>
            <a:endParaRPr lang="es-EC"/>
          </a:p>
        </p:txBody>
      </p:sp>
      <p:sp>
        <p:nvSpPr>
          <p:cNvPr id="2" name="1 Título"/>
          <p:cNvSpPr>
            <a:spLocks noGrp="1"/>
          </p:cNvSpPr>
          <p:nvPr>
            <p:ph type="title"/>
          </p:nvPr>
        </p:nvSpPr>
        <p:spPr/>
        <p:txBody>
          <a:bodyPr/>
          <a:lstStyle/>
          <a:p>
            <a:r>
              <a:rPr lang="es-EC" dirty="0" smtClean="0"/>
              <a:t>Secuencia de pasos</a:t>
            </a:r>
            <a:endParaRPr lang="es-EC" dirty="0"/>
          </a:p>
        </p:txBody>
      </p:sp>
    </p:spTree>
    <p:extLst>
      <p:ext uri="{BB962C8B-B14F-4D97-AF65-F5344CB8AC3E}">
        <p14:creationId xmlns:p14="http://schemas.microsoft.com/office/powerpoint/2010/main" val="548216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pt-BR" smtClean="0"/>
              <a:t>Elaborado por: Ing. Danilo Mannella</a:t>
            </a:r>
            <a:endParaRPr lang="es-EC"/>
          </a:p>
        </p:txBody>
      </p:sp>
      <p:sp>
        <p:nvSpPr>
          <p:cNvPr id="5" name="4 Marcador de número de diapositiva"/>
          <p:cNvSpPr>
            <a:spLocks noGrp="1"/>
          </p:cNvSpPr>
          <p:nvPr>
            <p:ph type="sldNum" sz="quarter" idx="12"/>
          </p:nvPr>
        </p:nvSpPr>
        <p:spPr/>
        <p:txBody>
          <a:bodyPr/>
          <a:lstStyle/>
          <a:p>
            <a:fld id="{A7CC97B7-FE71-4CEC-8D49-EDF47CB0B2E2}" type="slidenum">
              <a:rPr lang="es-EC" smtClean="0"/>
              <a:t>14</a:t>
            </a:fld>
            <a:endParaRPr lang="es-EC"/>
          </a:p>
        </p:txBody>
      </p:sp>
      <p:sp>
        <p:nvSpPr>
          <p:cNvPr id="2" name="1 Título"/>
          <p:cNvSpPr>
            <a:spLocks noGrp="1"/>
          </p:cNvSpPr>
          <p:nvPr>
            <p:ph type="title"/>
          </p:nvPr>
        </p:nvSpPr>
        <p:spPr/>
        <p:txBody>
          <a:bodyPr>
            <a:normAutofit/>
          </a:bodyPr>
          <a:lstStyle/>
          <a:p>
            <a:r>
              <a:rPr lang="es-EC" sz="3200" dirty="0" smtClean="0"/>
              <a:t>Paso 1: Valoración de aplicaciones críticas</a:t>
            </a:r>
            <a:endParaRPr lang="es-EC" sz="3200" dirty="0"/>
          </a:p>
        </p:txBody>
      </p:sp>
      <p:sp>
        <p:nvSpPr>
          <p:cNvPr id="7" name="6 Marcador de contenido"/>
          <p:cNvSpPr>
            <a:spLocks noGrp="1"/>
          </p:cNvSpPr>
          <p:nvPr>
            <p:ph sz="quarter" idx="14"/>
          </p:nvPr>
        </p:nvSpPr>
        <p:spPr/>
        <p:txBody>
          <a:bodyPr>
            <a:normAutofit lnSpcReduction="10000"/>
          </a:bodyPr>
          <a:lstStyle/>
          <a:p>
            <a:r>
              <a:rPr lang="es-EC" dirty="0" smtClean="0"/>
              <a:t>Reconocer procesos, aplicaciones y servicios críticos</a:t>
            </a:r>
          </a:p>
          <a:p>
            <a:r>
              <a:rPr lang="es-EC" dirty="0" smtClean="0"/>
              <a:t>BIA (Business </a:t>
            </a:r>
            <a:r>
              <a:rPr lang="es-EC" dirty="0" err="1" smtClean="0"/>
              <a:t>Impact</a:t>
            </a:r>
            <a:r>
              <a:rPr lang="es-EC" dirty="0" smtClean="0"/>
              <a:t> </a:t>
            </a:r>
            <a:r>
              <a:rPr lang="es-EC" dirty="0" err="1" smtClean="0"/>
              <a:t>Analysis</a:t>
            </a:r>
            <a:r>
              <a:rPr lang="es-EC" dirty="0" smtClean="0"/>
              <a:t>)</a:t>
            </a:r>
          </a:p>
          <a:p>
            <a:r>
              <a:rPr lang="es-EC" dirty="0" smtClean="0"/>
              <a:t>No todos los sistemas requieren el mismo nivel de protección</a:t>
            </a:r>
          </a:p>
          <a:p>
            <a:r>
              <a:rPr lang="es-EC" dirty="0" smtClean="0"/>
              <a:t>Análisis costo/beneficio</a:t>
            </a:r>
            <a:endParaRPr lang="es-EC" dirty="0"/>
          </a:p>
        </p:txBody>
      </p:sp>
      <p:pic>
        <p:nvPicPr>
          <p:cNvPr id="8" name="0 Imagen"/>
          <p:cNvPicPr>
            <a:picLocks noGrp="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683568" y="2276872"/>
            <a:ext cx="3906248" cy="3627547"/>
          </a:xfrm>
          <a:prstGeom prst="rect">
            <a:avLst/>
          </a:prstGeom>
        </p:spPr>
      </p:pic>
    </p:spTree>
    <p:extLst>
      <p:ext uri="{BB962C8B-B14F-4D97-AF65-F5344CB8AC3E}">
        <p14:creationId xmlns:p14="http://schemas.microsoft.com/office/powerpoint/2010/main" val="1683656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pt-BR" smtClean="0"/>
              <a:t>Elaborado por: Ing. Danilo Mannella</a:t>
            </a:r>
            <a:endParaRPr lang="es-EC"/>
          </a:p>
        </p:txBody>
      </p:sp>
      <p:sp>
        <p:nvSpPr>
          <p:cNvPr id="5" name="4 Marcador de número de diapositiva"/>
          <p:cNvSpPr>
            <a:spLocks noGrp="1"/>
          </p:cNvSpPr>
          <p:nvPr>
            <p:ph type="sldNum" sz="quarter" idx="12"/>
          </p:nvPr>
        </p:nvSpPr>
        <p:spPr/>
        <p:txBody>
          <a:bodyPr/>
          <a:lstStyle/>
          <a:p>
            <a:fld id="{A7CC97B7-FE71-4CEC-8D49-EDF47CB0B2E2}" type="slidenum">
              <a:rPr lang="es-EC" smtClean="0"/>
              <a:t>15</a:t>
            </a:fld>
            <a:endParaRPr lang="es-EC"/>
          </a:p>
        </p:txBody>
      </p:sp>
      <p:sp>
        <p:nvSpPr>
          <p:cNvPr id="2" name="1 Título"/>
          <p:cNvSpPr>
            <a:spLocks noGrp="1"/>
          </p:cNvSpPr>
          <p:nvPr>
            <p:ph type="title"/>
          </p:nvPr>
        </p:nvSpPr>
        <p:spPr/>
        <p:txBody>
          <a:bodyPr>
            <a:normAutofit fontScale="90000"/>
          </a:bodyPr>
          <a:lstStyle/>
          <a:p>
            <a:pPr lvl="0"/>
            <a:r>
              <a:rPr lang="es-EC" sz="3200" dirty="0"/>
              <a:t>Paso 2: Conocer a la computación en la </a:t>
            </a:r>
            <a:r>
              <a:rPr lang="es-EC" sz="3200" dirty="0" smtClean="0"/>
              <a:t>nube</a:t>
            </a:r>
            <a:endParaRPr lang="es-EC" sz="3200" dirty="0"/>
          </a:p>
        </p:txBody>
      </p:sp>
      <p:sp>
        <p:nvSpPr>
          <p:cNvPr id="7" name="6 Marcador de contenido"/>
          <p:cNvSpPr>
            <a:spLocks noGrp="1"/>
          </p:cNvSpPr>
          <p:nvPr>
            <p:ph sz="quarter" idx="14"/>
          </p:nvPr>
        </p:nvSpPr>
        <p:spPr/>
        <p:txBody>
          <a:bodyPr>
            <a:normAutofit fontScale="70000" lnSpcReduction="20000"/>
          </a:bodyPr>
          <a:lstStyle/>
          <a:p>
            <a:r>
              <a:rPr lang="es-EC" dirty="0" smtClean="0"/>
              <a:t>Recuperación de datos </a:t>
            </a:r>
            <a:r>
              <a:rPr lang="es-EC" dirty="0" smtClean="0">
                <a:sym typeface="Wingdings" pitchFamily="2" charset="2"/>
              </a:rPr>
              <a:t> mantener datos fuera de la empresa</a:t>
            </a:r>
          </a:p>
          <a:p>
            <a:r>
              <a:rPr lang="es-EC" dirty="0" smtClean="0">
                <a:sym typeface="Wingdings" pitchFamily="2" charset="2"/>
              </a:rPr>
              <a:t>Métodos tradicionales vs. Computación en la nube</a:t>
            </a:r>
          </a:p>
          <a:p>
            <a:r>
              <a:rPr lang="es-EC" dirty="0" smtClean="0">
                <a:sym typeface="Wingdings" pitchFamily="2" charset="2"/>
              </a:rPr>
              <a:t>Beneficios:</a:t>
            </a:r>
          </a:p>
          <a:p>
            <a:pPr marL="868680" lvl="1" indent="-457200">
              <a:buFont typeface="+mj-lt"/>
              <a:buAutoNum type="arabicPeriod"/>
            </a:pPr>
            <a:r>
              <a:rPr lang="es-EC" dirty="0" smtClean="0">
                <a:sym typeface="Wingdings" pitchFamily="2" charset="2"/>
              </a:rPr>
              <a:t>Libertad en adquisición de HW</a:t>
            </a:r>
          </a:p>
          <a:p>
            <a:pPr marL="868680" lvl="1" indent="-457200">
              <a:buFont typeface="+mj-lt"/>
              <a:buAutoNum type="arabicPeriod"/>
            </a:pPr>
            <a:r>
              <a:rPr lang="es-EC" dirty="0" smtClean="0">
                <a:sym typeface="Wingdings" pitchFamily="2" charset="2"/>
              </a:rPr>
              <a:t>Adquisición de un buen equipo de TI</a:t>
            </a:r>
          </a:p>
          <a:p>
            <a:pPr marL="868680" lvl="1" indent="-457200">
              <a:buFont typeface="+mj-lt"/>
              <a:buAutoNum type="arabicPeriod"/>
            </a:pPr>
            <a:r>
              <a:rPr lang="es-EC" dirty="0" smtClean="0">
                <a:sym typeface="Wingdings" pitchFamily="2" charset="2"/>
              </a:rPr>
              <a:t>Reducción de costos de TI</a:t>
            </a:r>
          </a:p>
          <a:p>
            <a:pPr marL="868680" lvl="1" indent="-457200">
              <a:buFont typeface="+mj-lt"/>
              <a:buAutoNum type="arabicPeriod"/>
            </a:pPr>
            <a:r>
              <a:rPr lang="es-EC" dirty="0" smtClean="0">
                <a:sym typeface="Wingdings" pitchFamily="2" charset="2"/>
              </a:rPr>
              <a:t>Incremento en eficiencia de la microempresa</a:t>
            </a:r>
          </a:p>
          <a:p>
            <a:pPr marL="868680" lvl="1" indent="-457200">
              <a:buFont typeface="+mj-lt"/>
              <a:buAutoNum type="arabicPeriod"/>
            </a:pPr>
            <a:r>
              <a:rPr lang="es-EC" dirty="0" smtClean="0">
                <a:sym typeface="Wingdings" pitchFamily="2" charset="2"/>
              </a:rPr>
              <a:t>Se paga lo que se consume</a:t>
            </a:r>
          </a:p>
          <a:p>
            <a:pPr marL="868680" lvl="1" indent="-457200">
              <a:buFont typeface="+mj-lt"/>
              <a:buAutoNum type="arabicPeriod"/>
            </a:pPr>
            <a:r>
              <a:rPr lang="es-EC" dirty="0" smtClean="0">
                <a:sym typeface="Wingdings" pitchFamily="2" charset="2"/>
              </a:rPr>
              <a:t>Mejor preparación ante desastres tecnológicos</a:t>
            </a:r>
          </a:p>
          <a:p>
            <a:r>
              <a:rPr lang="es-EC" dirty="0" smtClean="0">
                <a:sym typeface="Wingdings" pitchFamily="2" charset="2"/>
              </a:rPr>
              <a:t>Tipos de nubes</a:t>
            </a:r>
            <a:endParaRPr lang="es-EC" dirty="0"/>
          </a:p>
        </p:txBody>
      </p:sp>
      <p:pic>
        <p:nvPicPr>
          <p:cNvPr id="8" name="0 Imagen"/>
          <p:cNvPicPr>
            <a:picLocks noGrp="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755576" y="2204864"/>
            <a:ext cx="3813385" cy="3538822"/>
          </a:xfrm>
          <a:prstGeom prst="rect">
            <a:avLst/>
          </a:prstGeom>
        </p:spPr>
      </p:pic>
    </p:spTree>
    <p:extLst>
      <p:ext uri="{BB962C8B-B14F-4D97-AF65-F5344CB8AC3E}">
        <p14:creationId xmlns:p14="http://schemas.microsoft.com/office/powerpoint/2010/main" val="595117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pt-BR" smtClean="0"/>
              <a:t>Elaborado por: Ing. Danilo Mannella</a:t>
            </a:r>
            <a:endParaRPr lang="es-EC"/>
          </a:p>
        </p:txBody>
      </p:sp>
      <p:sp>
        <p:nvSpPr>
          <p:cNvPr id="5" name="4 Marcador de número de diapositiva"/>
          <p:cNvSpPr>
            <a:spLocks noGrp="1"/>
          </p:cNvSpPr>
          <p:nvPr>
            <p:ph type="sldNum" sz="quarter" idx="12"/>
          </p:nvPr>
        </p:nvSpPr>
        <p:spPr/>
        <p:txBody>
          <a:bodyPr/>
          <a:lstStyle/>
          <a:p>
            <a:fld id="{A7CC97B7-FE71-4CEC-8D49-EDF47CB0B2E2}" type="slidenum">
              <a:rPr lang="es-EC" smtClean="0"/>
              <a:t>16</a:t>
            </a:fld>
            <a:endParaRPr lang="es-EC"/>
          </a:p>
        </p:txBody>
      </p:sp>
      <p:sp>
        <p:nvSpPr>
          <p:cNvPr id="2" name="1 Título"/>
          <p:cNvSpPr>
            <a:spLocks noGrp="1"/>
          </p:cNvSpPr>
          <p:nvPr>
            <p:ph type="title"/>
          </p:nvPr>
        </p:nvSpPr>
        <p:spPr/>
        <p:txBody>
          <a:bodyPr>
            <a:normAutofit fontScale="90000"/>
          </a:bodyPr>
          <a:lstStyle/>
          <a:p>
            <a:pPr lvl="0"/>
            <a:r>
              <a:rPr lang="es-EC" sz="3200" dirty="0"/>
              <a:t>Paso 2: Conocer a la computación en la </a:t>
            </a:r>
            <a:r>
              <a:rPr lang="es-EC" sz="3200" dirty="0" smtClean="0"/>
              <a:t>nube</a:t>
            </a:r>
            <a:endParaRPr lang="es-EC" sz="3200" dirty="0"/>
          </a:p>
        </p:txBody>
      </p:sp>
      <p:sp>
        <p:nvSpPr>
          <p:cNvPr id="7" name="6 Marcador de contenido"/>
          <p:cNvSpPr>
            <a:spLocks noGrp="1"/>
          </p:cNvSpPr>
          <p:nvPr>
            <p:ph sz="quarter" idx="14"/>
          </p:nvPr>
        </p:nvSpPr>
        <p:spPr/>
        <p:txBody>
          <a:bodyPr>
            <a:normAutofit lnSpcReduction="10000"/>
          </a:bodyPr>
          <a:lstStyle/>
          <a:p>
            <a:r>
              <a:rPr lang="es-EC" dirty="0" smtClean="0"/>
              <a:t>Preguntas antes de lanzarse a la nube</a:t>
            </a:r>
          </a:p>
          <a:p>
            <a:pPr marL="868680" lvl="1" indent="-457200">
              <a:buFont typeface="+mj-lt"/>
              <a:buAutoNum type="arabicPeriod"/>
            </a:pPr>
            <a:r>
              <a:rPr lang="es-EC" dirty="0" smtClean="0"/>
              <a:t>Precio</a:t>
            </a:r>
          </a:p>
          <a:p>
            <a:pPr marL="868680" lvl="1" indent="-457200">
              <a:buFont typeface="+mj-lt"/>
              <a:buAutoNum type="arabicPeriod"/>
            </a:pPr>
            <a:r>
              <a:rPr lang="es-EC" dirty="0" smtClean="0"/>
              <a:t>Disponibilidad</a:t>
            </a:r>
          </a:p>
          <a:p>
            <a:pPr marL="868680" lvl="1" indent="-457200">
              <a:buFont typeface="+mj-lt"/>
              <a:buAutoNum type="arabicPeriod"/>
            </a:pPr>
            <a:r>
              <a:rPr lang="es-EC" dirty="0" smtClean="0"/>
              <a:t>Almacenamiento de datos</a:t>
            </a:r>
          </a:p>
          <a:p>
            <a:pPr marL="868680" lvl="1" indent="-457200">
              <a:buFont typeface="+mj-lt"/>
              <a:buAutoNum type="arabicPeriod"/>
            </a:pPr>
            <a:r>
              <a:rPr lang="es-EC" dirty="0" smtClean="0"/>
              <a:t>Rendimiento y escalabilidad</a:t>
            </a:r>
          </a:p>
          <a:p>
            <a:pPr marL="868680" lvl="1" indent="-457200">
              <a:buFont typeface="+mj-lt"/>
              <a:buAutoNum type="arabicPeriod"/>
            </a:pPr>
            <a:r>
              <a:rPr lang="es-EC" dirty="0" smtClean="0"/>
              <a:t>Cláusulas de terminación</a:t>
            </a:r>
          </a:p>
          <a:p>
            <a:pPr marL="868680" lvl="1" indent="-457200">
              <a:buFont typeface="+mj-lt"/>
              <a:buAutoNum type="arabicPeriod"/>
            </a:pPr>
            <a:r>
              <a:rPr lang="es-EC" dirty="0" smtClean="0"/>
              <a:t>Soporte</a:t>
            </a:r>
            <a:endParaRPr lang="es-EC" dirty="0"/>
          </a:p>
        </p:txBody>
      </p:sp>
      <p:sp>
        <p:nvSpPr>
          <p:cNvPr id="3" name="2 Marcador de contenido"/>
          <p:cNvSpPr>
            <a:spLocks noGrp="1"/>
          </p:cNvSpPr>
          <p:nvPr>
            <p:ph sz="quarter" idx="13"/>
          </p:nvPr>
        </p:nvSpPr>
        <p:spPr/>
        <p:txBody>
          <a:bodyPr/>
          <a:lstStyle/>
          <a:p>
            <a:r>
              <a:rPr lang="es-EC" dirty="0" smtClean="0"/>
              <a:t>Usos de computación en la nube</a:t>
            </a:r>
          </a:p>
          <a:p>
            <a:pPr marL="868680" lvl="1" indent="-457200">
              <a:buFont typeface="+mj-lt"/>
              <a:buAutoNum type="arabicPeriod"/>
            </a:pPr>
            <a:r>
              <a:rPr lang="es-EC" dirty="0" smtClean="0"/>
              <a:t>Correo electrónico</a:t>
            </a:r>
          </a:p>
          <a:p>
            <a:pPr marL="868680" lvl="1" indent="-457200">
              <a:buFont typeface="+mj-lt"/>
              <a:buAutoNum type="arabicPeriod"/>
            </a:pPr>
            <a:r>
              <a:rPr lang="es-EC" dirty="0" smtClean="0"/>
              <a:t>Almacenamiento de datos</a:t>
            </a:r>
          </a:p>
          <a:p>
            <a:pPr marL="868680" lvl="1" indent="-457200">
              <a:buFont typeface="+mj-lt"/>
              <a:buAutoNum type="arabicPeriod"/>
            </a:pPr>
            <a:r>
              <a:rPr lang="es-EC" dirty="0" smtClean="0"/>
              <a:t>Herramientas de colaboración</a:t>
            </a:r>
          </a:p>
          <a:p>
            <a:pPr marL="868680" lvl="1" indent="-457200">
              <a:buFont typeface="+mj-lt"/>
              <a:buAutoNum type="arabicPeriod"/>
            </a:pPr>
            <a:r>
              <a:rPr lang="es-EC" dirty="0" smtClean="0"/>
              <a:t>Comunicaciones</a:t>
            </a:r>
            <a:endParaRPr lang="es-EC" dirty="0"/>
          </a:p>
        </p:txBody>
      </p:sp>
    </p:spTree>
    <p:extLst>
      <p:ext uri="{BB962C8B-B14F-4D97-AF65-F5344CB8AC3E}">
        <p14:creationId xmlns:p14="http://schemas.microsoft.com/office/powerpoint/2010/main" val="2332006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pt-BR" smtClean="0"/>
              <a:t>Elaborado por: Ing. Danilo Mannella</a:t>
            </a:r>
            <a:endParaRPr lang="es-EC"/>
          </a:p>
        </p:txBody>
      </p:sp>
      <p:sp>
        <p:nvSpPr>
          <p:cNvPr id="5" name="4 Marcador de número de diapositiva"/>
          <p:cNvSpPr>
            <a:spLocks noGrp="1"/>
          </p:cNvSpPr>
          <p:nvPr>
            <p:ph type="sldNum" sz="quarter" idx="12"/>
          </p:nvPr>
        </p:nvSpPr>
        <p:spPr/>
        <p:txBody>
          <a:bodyPr/>
          <a:lstStyle/>
          <a:p>
            <a:fld id="{A7CC97B7-FE71-4CEC-8D49-EDF47CB0B2E2}" type="slidenum">
              <a:rPr lang="es-EC" smtClean="0"/>
              <a:t>17</a:t>
            </a:fld>
            <a:endParaRPr lang="es-EC"/>
          </a:p>
        </p:txBody>
      </p:sp>
      <p:sp>
        <p:nvSpPr>
          <p:cNvPr id="2" name="1 Título"/>
          <p:cNvSpPr>
            <a:spLocks noGrp="1"/>
          </p:cNvSpPr>
          <p:nvPr>
            <p:ph type="title"/>
          </p:nvPr>
        </p:nvSpPr>
        <p:spPr/>
        <p:txBody>
          <a:bodyPr>
            <a:noAutofit/>
          </a:bodyPr>
          <a:lstStyle/>
          <a:p>
            <a:pPr lvl="0"/>
            <a:r>
              <a:rPr lang="es-EC" sz="2800" dirty="0"/>
              <a:t>Paso 3: Reconocimiento de las fases de una recuperación ante desastres</a:t>
            </a:r>
          </a:p>
        </p:txBody>
      </p:sp>
      <p:pic>
        <p:nvPicPr>
          <p:cNvPr id="6" name="5 Marcador de contenido" descr="C:\Users\Danilo\Desktop\Nueva imagen.p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07662" y="2247900"/>
            <a:ext cx="5728675" cy="3878263"/>
          </a:xfrm>
          <a:prstGeom prst="rect">
            <a:avLst/>
          </a:prstGeom>
          <a:noFill/>
          <a:ln>
            <a:noFill/>
          </a:ln>
        </p:spPr>
      </p:pic>
    </p:spTree>
    <p:extLst>
      <p:ext uri="{BB962C8B-B14F-4D97-AF65-F5344CB8AC3E}">
        <p14:creationId xmlns:p14="http://schemas.microsoft.com/office/powerpoint/2010/main" val="790082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r>
              <a:rPr lang="es-EC" dirty="0" smtClean="0"/>
              <a:t>Recuperación ante desastres en la nube</a:t>
            </a:r>
          </a:p>
          <a:p>
            <a:pPr marL="868680" lvl="1" indent="-457200">
              <a:buFont typeface="+mj-lt"/>
              <a:buAutoNum type="arabicPeriod"/>
            </a:pPr>
            <a:r>
              <a:rPr lang="es-EC" dirty="0" smtClean="0"/>
              <a:t>¿De qué manera funciona la recuperación en la nube?</a:t>
            </a:r>
          </a:p>
          <a:p>
            <a:pPr marL="868680" lvl="1" indent="-457200">
              <a:buFont typeface="+mj-lt"/>
              <a:buAutoNum type="arabicPeriod"/>
            </a:pPr>
            <a:r>
              <a:rPr lang="es-EC" dirty="0" smtClean="0"/>
              <a:t>¿Qué sucede si ocurre un desastre?</a:t>
            </a:r>
          </a:p>
          <a:p>
            <a:pPr marL="868680" lvl="1" indent="-457200">
              <a:buFont typeface="+mj-lt"/>
              <a:buAutoNum type="arabicPeriod"/>
            </a:pPr>
            <a:r>
              <a:rPr lang="es-EC" dirty="0" smtClean="0"/>
              <a:t>¿Cómo lograr un menor tiempo de recuperación?</a:t>
            </a:r>
          </a:p>
          <a:p>
            <a:r>
              <a:rPr lang="es-EC" dirty="0" smtClean="0"/>
              <a:t>Los PSN también…</a:t>
            </a:r>
          </a:p>
          <a:p>
            <a:pPr marL="868680" lvl="1" indent="-457200">
              <a:buFont typeface="+mj-lt"/>
              <a:buAutoNum type="arabicPeriod"/>
            </a:pPr>
            <a:r>
              <a:rPr lang="es-EC" dirty="0" smtClean="0"/>
              <a:t>Aseguran respaldos regulares y consistentes</a:t>
            </a:r>
          </a:p>
          <a:p>
            <a:pPr marL="868680" lvl="1" indent="-457200">
              <a:buFont typeface="+mj-lt"/>
              <a:buAutoNum type="arabicPeriod"/>
            </a:pPr>
            <a:r>
              <a:rPr lang="es-EC" dirty="0" smtClean="0"/>
              <a:t>Ayudan a manejar costos</a:t>
            </a:r>
          </a:p>
          <a:p>
            <a:pPr marL="868680" lvl="1" indent="-457200">
              <a:buFont typeface="+mj-lt"/>
              <a:buAutoNum type="arabicPeriod"/>
            </a:pPr>
            <a:r>
              <a:rPr lang="es-EC" dirty="0" smtClean="0"/>
              <a:t>Proveen protección asequible, confiable y fuera de la organización</a:t>
            </a:r>
          </a:p>
          <a:p>
            <a:pPr marL="868680" lvl="1" indent="-457200">
              <a:buFont typeface="+mj-lt"/>
              <a:buAutoNum type="arabicPeriod"/>
            </a:pPr>
            <a:r>
              <a:rPr lang="es-EC" dirty="0" smtClean="0"/>
              <a:t>Ofrecen protección a sucursales igual que la matriz</a:t>
            </a:r>
            <a:endParaRPr lang="es-EC" dirty="0"/>
          </a:p>
        </p:txBody>
      </p:sp>
      <p:sp>
        <p:nvSpPr>
          <p:cNvPr id="4" name="3 Marcador de pie de página"/>
          <p:cNvSpPr>
            <a:spLocks noGrp="1"/>
          </p:cNvSpPr>
          <p:nvPr>
            <p:ph type="ftr" sz="quarter" idx="11"/>
          </p:nvPr>
        </p:nvSpPr>
        <p:spPr/>
        <p:txBody>
          <a:bodyPr/>
          <a:lstStyle/>
          <a:p>
            <a:r>
              <a:rPr lang="pt-BR" smtClean="0"/>
              <a:t>Elaborado por: Ing. Danilo Mannella</a:t>
            </a:r>
            <a:endParaRPr lang="es-EC"/>
          </a:p>
        </p:txBody>
      </p:sp>
      <p:sp>
        <p:nvSpPr>
          <p:cNvPr id="5" name="4 Marcador de número de diapositiva"/>
          <p:cNvSpPr>
            <a:spLocks noGrp="1"/>
          </p:cNvSpPr>
          <p:nvPr>
            <p:ph type="sldNum" sz="quarter" idx="12"/>
          </p:nvPr>
        </p:nvSpPr>
        <p:spPr/>
        <p:txBody>
          <a:bodyPr/>
          <a:lstStyle/>
          <a:p>
            <a:fld id="{A7CC97B7-FE71-4CEC-8D49-EDF47CB0B2E2}" type="slidenum">
              <a:rPr lang="es-EC" smtClean="0"/>
              <a:t>18</a:t>
            </a:fld>
            <a:endParaRPr lang="es-EC"/>
          </a:p>
        </p:txBody>
      </p:sp>
      <p:sp>
        <p:nvSpPr>
          <p:cNvPr id="2" name="1 Título"/>
          <p:cNvSpPr>
            <a:spLocks noGrp="1"/>
          </p:cNvSpPr>
          <p:nvPr>
            <p:ph type="title"/>
          </p:nvPr>
        </p:nvSpPr>
        <p:spPr/>
        <p:txBody>
          <a:bodyPr>
            <a:normAutofit fontScale="90000"/>
          </a:bodyPr>
          <a:lstStyle/>
          <a:p>
            <a:pPr lvl="0"/>
            <a:r>
              <a:rPr lang="es-EC" dirty="0"/>
              <a:t>Paso 4: Respaldos y recuperación en la </a:t>
            </a:r>
            <a:r>
              <a:rPr lang="es-EC" dirty="0" smtClean="0"/>
              <a:t>nube</a:t>
            </a:r>
            <a:endParaRPr lang="es-EC" dirty="0"/>
          </a:p>
        </p:txBody>
      </p:sp>
    </p:spTree>
    <p:extLst>
      <p:ext uri="{BB962C8B-B14F-4D97-AF65-F5344CB8AC3E}">
        <p14:creationId xmlns:p14="http://schemas.microsoft.com/office/powerpoint/2010/main" val="3590509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pt-BR" smtClean="0"/>
              <a:t>Elaborado por: Ing. Danilo Mannella</a:t>
            </a:r>
            <a:endParaRPr lang="es-EC"/>
          </a:p>
        </p:txBody>
      </p:sp>
      <p:sp>
        <p:nvSpPr>
          <p:cNvPr id="5" name="4 Marcador de número de diapositiva"/>
          <p:cNvSpPr>
            <a:spLocks noGrp="1"/>
          </p:cNvSpPr>
          <p:nvPr>
            <p:ph type="sldNum" sz="quarter" idx="12"/>
          </p:nvPr>
        </p:nvSpPr>
        <p:spPr/>
        <p:txBody>
          <a:bodyPr/>
          <a:lstStyle/>
          <a:p>
            <a:fld id="{A7CC97B7-FE71-4CEC-8D49-EDF47CB0B2E2}" type="slidenum">
              <a:rPr lang="es-EC" smtClean="0"/>
              <a:t>19</a:t>
            </a:fld>
            <a:endParaRPr lang="es-EC"/>
          </a:p>
        </p:txBody>
      </p:sp>
      <p:sp>
        <p:nvSpPr>
          <p:cNvPr id="2" name="1 Título"/>
          <p:cNvSpPr>
            <a:spLocks noGrp="1"/>
          </p:cNvSpPr>
          <p:nvPr>
            <p:ph type="title"/>
          </p:nvPr>
        </p:nvSpPr>
        <p:spPr/>
        <p:txBody>
          <a:bodyPr>
            <a:normAutofit fontScale="90000"/>
          </a:bodyPr>
          <a:lstStyle/>
          <a:p>
            <a:pPr lvl="0"/>
            <a:r>
              <a:rPr lang="es-EC" dirty="0"/>
              <a:t>Paso 5: Evaluación y </a:t>
            </a:r>
            <a:r>
              <a:rPr lang="es-EC" dirty="0" smtClean="0"/>
              <a:t>mantenimiento</a:t>
            </a:r>
            <a:endParaRPr lang="es-EC" dirty="0"/>
          </a:p>
        </p:txBody>
      </p:sp>
      <p:sp>
        <p:nvSpPr>
          <p:cNvPr id="7" name="6 Marcador de contenido"/>
          <p:cNvSpPr>
            <a:spLocks noGrp="1"/>
          </p:cNvSpPr>
          <p:nvPr>
            <p:ph sz="quarter" idx="14"/>
          </p:nvPr>
        </p:nvSpPr>
        <p:spPr/>
        <p:txBody>
          <a:bodyPr/>
          <a:lstStyle/>
          <a:p>
            <a:r>
              <a:rPr lang="es-EC" dirty="0" smtClean="0"/>
              <a:t>El plan debe ser probado</a:t>
            </a:r>
          </a:p>
          <a:p>
            <a:pPr lvl="1"/>
            <a:r>
              <a:rPr lang="es-EC" dirty="0" smtClean="0"/>
              <a:t>Totalmente </a:t>
            </a:r>
            <a:r>
              <a:rPr lang="es-EC" dirty="0" smtClean="0">
                <a:sym typeface="Wingdings" pitchFamily="2" charset="2"/>
              </a:rPr>
              <a:t> una vez al año</a:t>
            </a:r>
          </a:p>
          <a:p>
            <a:pPr lvl="1"/>
            <a:r>
              <a:rPr lang="es-EC" dirty="0" smtClean="0">
                <a:sym typeface="Wingdings" pitchFamily="2" charset="2"/>
              </a:rPr>
              <a:t>Parcialmente  de forma continua, con mejoras y revisión</a:t>
            </a:r>
          </a:p>
          <a:p>
            <a:r>
              <a:rPr lang="es-EC" dirty="0" smtClean="0">
                <a:sym typeface="Wingdings" pitchFamily="2" charset="2"/>
              </a:rPr>
              <a:t>Coordinar con PSN recuperación en máquinas virtuales</a:t>
            </a:r>
            <a:endParaRPr lang="es-EC" dirty="0"/>
          </a:p>
        </p:txBody>
      </p:sp>
      <p:pic>
        <p:nvPicPr>
          <p:cNvPr id="8" name="0 Imagen"/>
          <p:cNvPicPr>
            <a:picLocks noGrp="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539552" y="2276872"/>
            <a:ext cx="4069672" cy="3780493"/>
          </a:xfrm>
          <a:prstGeom prst="rect">
            <a:avLst/>
          </a:prstGeom>
        </p:spPr>
      </p:pic>
    </p:spTree>
    <p:extLst>
      <p:ext uri="{BB962C8B-B14F-4D97-AF65-F5344CB8AC3E}">
        <p14:creationId xmlns:p14="http://schemas.microsoft.com/office/powerpoint/2010/main" val="147951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C" dirty="0" smtClean="0"/>
              <a:t>Capítulo I: Antecedentes</a:t>
            </a:r>
          </a:p>
          <a:p>
            <a:r>
              <a:rPr lang="es-EC" dirty="0" smtClean="0"/>
              <a:t>Capítulo II: Fundamentación teórica</a:t>
            </a:r>
          </a:p>
          <a:p>
            <a:r>
              <a:rPr lang="es-EC" dirty="0" smtClean="0"/>
              <a:t>Capítulo III: Diagnóstico</a:t>
            </a:r>
          </a:p>
          <a:p>
            <a:r>
              <a:rPr lang="es-EC" dirty="0" smtClean="0"/>
              <a:t>Capítulo IV: Elaboración de la guía de implementación</a:t>
            </a:r>
          </a:p>
          <a:p>
            <a:r>
              <a:rPr lang="es-EC" dirty="0" smtClean="0"/>
              <a:t>Capítulo V: Conclusiones y Recomendaciones</a:t>
            </a:r>
            <a:endParaRPr lang="es-EC" dirty="0"/>
          </a:p>
        </p:txBody>
      </p:sp>
      <p:sp>
        <p:nvSpPr>
          <p:cNvPr id="4" name="3 Marcador de pie de página"/>
          <p:cNvSpPr>
            <a:spLocks noGrp="1"/>
          </p:cNvSpPr>
          <p:nvPr>
            <p:ph type="ftr" sz="quarter" idx="11"/>
          </p:nvPr>
        </p:nvSpPr>
        <p:spPr/>
        <p:txBody>
          <a:bodyPr/>
          <a:lstStyle/>
          <a:p>
            <a:r>
              <a:rPr lang="pt-BR" smtClean="0"/>
              <a:t>Elaborado por: Ing. Danilo Mannella</a:t>
            </a:r>
            <a:endParaRPr lang="es-EC"/>
          </a:p>
        </p:txBody>
      </p:sp>
      <p:sp>
        <p:nvSpPr>
          <p:cNvPr id="5" name="4 Marcador de número de diapositiva"/>
          <p:cNvSpPr>
            <a:spLocks noGrp="1"/>
          </p:cNvSpPr>
          <p:nvPr>
            <p:ph type="sldNum" sz="quarter" idx="12"/>
          </p:nvPr>
        </p:nvSpPr>
        <p:spPr/>
        <p:txBody>
          <a:bodyPr/>
          <a:lstStyle/>
          <a:p>
            <a:fld id="{A7CC97B7-FE71-4CEC-8D49-EDF47CB0B2E2}" type="slidenum">
              <a:rPr lang="es-EC" smtClean="0"/>
              <a:t>2</a:t>
            </a:fld>
            <a:endParaRPr lang="es-EC"/>
          </a:p>
        </p:txBody>
      </p:sp>
      <p:sp>
        <p:nvSpPr>
          <p:cNvPr id="2" name="1 Título"/>
          <p:cNvSpPr>
            <a:spLocks noGrp="1"/>
          </p:cNvSpPr>
          <p:nvPr>
            <p:ph type="title"/>
          </p:nvPr>
        </p:nvSpPr>
        <p:spPr/>
        <p:txBody>
          <a:bodyPr/>
          <a:lstStyle/>
          <a:p>
            <a:r>
              <a:rPr lang="es-EC" dirty="0" smtClean="0"/>
              <a:t>Contenido de la tesis</a:t>
            </a:r>
            <a:endParaRPr lang="es-EC" dirty="0"/>
          </a:p>
        </p:txBody>
      </p:sp>
    </p:spTree>
    <p:extLst>
      <p:ext uri="{BB962C8B-B14F-4D97-AF65-F5344CB8AC3E}">
        <p14:creationId xmlns:p14="http://schemas.microsoft.com/office/powerpoint/2010/main" val="3371020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C" dirty="0" smtClean="0"/>
              <a:t>Metodología</a:t>
            </a:r>
          </a:p>
          <a:p>
            <a:r>
              <a:rPr lang="es-EC" dirty="0" smtClean="0"/>
              <a:t>Técnicas e instrumentos</a:t>
            </a:r>
          </a:p>
          <a:p>
            <a:pPr lvl="1"/>
            <a:r>
              <a:rPr lang="es-EC" dirty="0" smtClean="0"/>
              <a:t>Criterio de expertos</a:t>
            </a:r>
          </a:p>
          <a:p>
            <a:pPr lvl="2"/>
            <a:r>
              <a:rPr lang="es-EC" dirty="0" smtClean="0"/>
              <a:t>Experto en Pymes</a:t>
            </a:r>
          </a:p>
          <a:p>
            <a:pPr lvl="2"/>
            <a:r>
              <a:rPr lang="es-EC" dirty="0" smtClean="0"/>
              <a:t>Experto en soluciones en la nube</a:t>
            </a:r>
          </a:p>
          <a:p>
            <a:pPr lvl="2"/>
            <a:r>
              <a:rPr lang="es-EC" dirty="0" smtClean="0"/>
              <a:t>Gerentes técnicos de Pymes</a:t>
            </a:r>
          </a:p>
          <a:p>
            <a:pPr lvl="1"/>
            <a:r>
              <a:rPr lang="es-EC" dirty="0" smtClean="0"/>
              <a:t>Cuestionario</a:t>
            </a:r>
          </a:p>
          <a:p>
            <a:r>
              <a:rPr lang="es-EC" dirty="0" smtClean="0"/>
              <a:t>Conclusiones</a:t>
            </a:r>
            <a:endParaRPr lang="es-EC" dirty="0"/>
          </a:p>
        </p:txBody>
      </p:sp>
      <p:sp>
        <p:nvSpPr>
          <p:cNvPr id="4" name="3 Marcador de pie de página"/>
          <p:cNvSpPr>
            <a:spLocks noGrp="1"/>
          </p:cNvSpPr>
          <p:nvPr>
            <p:ph type="ftr" sz="quarter" idx="11"/>
          </p:nvPr>
        </p:nvSpPr>
        <p:spPr/>
        <p:txBody>
          <a:bodyPr/>
          <a:lstStyle/>
          <a:p>
            <a:r>
              <a:rPr lang="pt-BR" smtClean="0"/>
              <a:t>Elaborado por: Ing. Danilo Mannella</a:t>
            </a:r>
            <a:endParaRPr lang="es-EC"/>
          </a:p>
        </p:txBody>
      </p:sp>
      <p:sp>
        <p:nvSpPr>
          <p:cNvPr id="5" name="4 Marcador de número de diapositiva"/>
          <p:cNvSpPr>
            <a:spLocks noGrp="1"/>
          </p:cNvSpPr>
          <p:nvPr>
            <p:ph type="sldNum" sz="quarter" idx="12"/>
          </p:nvPr>
        </p:nvSpPr>
        <p:spPr/>
        <p:txBody>
          <a:bodyPr/>
          <a:lstStyle/>
          <a:p>
            <a:fld id="{A7CC97B7-FE71-4CEC-8D49-EDF47CB0B2E2}" type="slidenum">
              <a:rPr lang="es-EC" smtClean="0"/>
              <a:t>20</a:t>
            </a:fld>
            <a:endParaRPr lang="es-EC"/>
          </a:p>
        </p:txBody>
      </p:sp>
      <p:sp>
        <p:nvSpPr>
          <p:cNvPr id="2" name="1 Título"/>
          <p:cNvSpPr>
            <a:spLocks noGrp="1"/>
          </p:cNvSpPr>
          <p:nvPr>
            <p:ph type="title"/>
          </p:nvPr>
        </p:nvSpPr>
        <p:spPr/>
        <p:txBody>
          <a:bodyPr/>
          <a:lstStyle/>
          <a:p>
            <a:r>
              <a:rPr lang="es-EC" dirty="0" smtClean="0"/>
              <a:t>Validación de las guías</a:t>
            </a:r>
            <a:endParaRPr lang="es-EC" dirty="0"/>
          </a:p>
        </p:txBody>
      </p:sp>
    </p:spTree>
    <p:extLst>
      <p:ext uri="{BB962C8B-B14F-4D97-AF65-F5344CB8AC3E}">
        <p14:creationId xmlns:p14="http://schemas.microsoft.com/office/powerpoint/2010/main" val="4272652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pt-BR" smtClean="0"/>
              <a:t>Elaborado por: Ing. Danilo Mannella</a:t>
            </a:r>
            <a:endParaRPr lang="es-EC"/>
          </a:p>
        </p:txBody>
      </p:sp>
      <p:sp>
        <p:nvSpPr>
          <p:cNvPr id="4" name="3 Marcador de número de diapositiva"/>
          <p:cNvSpPr>
            <a:spLocks noGrp="1"/>
          </p:cNvSpPr>
          <p:nvPr>
            <p:ph type="sldNum" sz="quarter" idx="12"/>
          </p:nvPr>
        </p:nvSpPr>
        <p:spPr/>
        <p:txBody>
          <a:bodyPr/>
          <a:lstStyle/>
          <a:p>
            <a:fld id="{A7CC97B7-FE71-4CEC-8D49-EDF47CB0B2E2}" type="slidenum">
              <a:rPr lang="es-EC" smtClean="0"/>
              <a:t>21</a:t>
            </a:fld>
            <a:endParaRPr lang="es-EC"/>
          </a:p>
        </p:txBody>
      </p:sp>
      <p:sp>
        <p:nvSpPr>
          <p:cNvPr id="5" name="4 Título"/>
          <p:cNvSpPr>
            <a:spLocks noGrp="1"/>
          </p:cNvSpPr>
          <p:nvPr>
            <p:ph type="title"/>
          </p:nvPr>
        </p:nvSpPr>
        <p:spPr/>
        <p:txBody>
          <a:bodyPr/>
          <a:lstStyle/>
          <a:p>
            <a:r>
              <a:rPr lang="es-EC" sz="4400" dirty="0" smtClean="0"/>
              <a:t>Conclusiones de la validación</a:t>
            </a:r>
            <a:endParaRPr lang="es-EC" sz="4400"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720041216"/>
              </p:ext>
            </p:extLst>
          </p:nvPr>
        </p:nvGraphicFramePr>
        <p:xfrm>
          <a:off x="698500" y="2247900"/>
          <a:ext cx="7747000" cy="38782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878443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pt-BR" smtClean="0"/>
              <a:t>Elaborado por: Ing. Danilo Mannella</a:t>
            </a:r>
            <a:endParaRPr lang="es-EC"/>
          </a:p>
        </p:txBody>
      </p:sp>
      <p:sp>
        <p:nvSpPr>
          <p:cNvPr id="4" name="3 Marcador de número de diapositiva"/>
          <p:cNvSpPr>
            <a:spLocks noGrp="1"/>
          </p:cNvSpPr>
          <p:nvPr>
            <p:ph type="sldNum" sz="quarter" idx="12"/>
          </p:nvPr>
        </p:nvSpPr>
        <p:spPr/>
        <p:txBody>
          <a:bodyPr/>
          <a:lstStyle/>
          <a:p>
            <a:fld id="{A7CC97B7-FE71-4CEC-8D49-EDF47CB0B2E2}" type="slidenum">
              <a:rPr lang="es-EC" smtClean="0"/>
              <a:t>22</a:t>
            </a:fld>
            <a:endParaRPr lang="es-EC"/>
          </a:p>
        </p:txBody>
      </p:sp>
      <p:sp>
        <p:nvSpPr>
          <p:cNvPr id="5" name="4 Título"/>
          <p:cNvSpPr>
            <a:spLocks noGrp="1"/>
          </p:cNvSpPr>
          <p:nvPr>
            <p:ph type="title"/>
          </p:nvPr>
        </p:nvSpPr>
        <p:spPr/>
        <p:txBody>
          <a:bodyPr/>
          <a:lstStyle/>
          <a:p>
            <a:r>
              <a:rPr lang="es-EC" sz="4400" dirty="0"/>
              <a:t>Conclusiones de la validación</a:t>
            </a: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956923585"/>
              </p:ext>
            </p:extLst>
          </p:nvPr>
        </p:nvGraphicFramePr>
        <p:xfrm>
          <a:off x="698500" y="2247900"/>
          <a:ext cx="7747000" cy="38782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399996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pt-BR" smtClean="0"/>
              <a:t>Elaborado por: Ing. Danilo Mannella</a:t>
            </a:r>
            <a:endParaRPr lang="es-EC"/>
          </a:p>
        </p:txBody>
      </p:sp>
      <p:sp>
        <p:nvSpPr>
          <p:cNvPr id="4" name="3 Marcador de número de diapositiva"/>
          <p:cNvSpPr>
            <a:spLocks noGrp="1"/>
          </p:cNvSpPr>
          <p:nvPr>
            <p:ph type="sldNum" sz="quarter" idx="12"/>
          </p:nvPr>
        </p:nvSpPr>
        <p:spPr/>
        <p:txBody>
          <a:bodyPr/>
          <a:lstStyle/>
          <a:p>
            <a:fld id="{A7CC97B7-FE71-4CEC-8D49-EDF47CB0B2E2}" type="slidenum">
              <a:rPr lang="es-EC" smtClean="0"/>
              <a:t>23</a:t>
            </a:fld>
            <a:endParaRPr lang="es-EC"/>
          </a:p>
        </p:txBody>
      </p:sp>
      <p:sp>
        <p:nvSpPr>
          <p:cNvPr id="5" name="4 Título"/>
          <p:cNvSpPr>
            <a:spLocks noGrp="1"/>
          </p:cNvSpPr>
          <p:nvPr>
            <p:ph type="title"/>
          </p:nvPr>
        </p:nvSpPr>
        <p:spPr/>
        <p:txBody>
          <a:bodyPr/>
          <a:lstStyle/>
          <a:p>
            <a:r>
              <a:rPr lang="es-EC" sz="4400" dirty="0"/>
              <a:t>Conclusiones de la validación</a:t>
            </a:r>
          </a:p>
        </p:txBody>
      </p:sp>
      <p:graphicFrame>
        <p:nvGraphicFramePr>
          <p:cNvPr id="6" name="5 Marcador de contenido"/>
          <p:cNvGraphicFramePr>
            <a:graphicFrameLocks noGrp="1"/>
          </p:cNvGraphicFramePr>
          <p:nvPr>
            <p:ph idx="1"/>
          </p:nvPr>
        </p:nvGraphicFramePr>
        <p:xfrm>
          <a:off x="698500" y="2247900"/>
          <a:ext cx="7747000" cy="38782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66476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pt-BR" smtClean="0"/>
              <a:t>Elaborado por: Ing. Danilo Mannella</a:t>
            </a:r>
            <a:endParaRPr lang="es-EC"/>
          </a:p>
        </p:txBody>
      </p:sp>
      <p:sp>
        <p:nvSpPr>
          <p:cNvPr id="4" name="3 Marcador de número de diapositiva"/>
          <p:cNvSpPr>
            <a:spLocks noGrp="1"/>
          </p:cNvSpPr>
          <p:nvPr>
            <p:ph type="sldNum" sz="quarter" idx="12"/>
          </p:nvPr>
        </p:nvSpPr>
        <p:spPr/>
        <p:txBody>
          <a:bodyPr/>
          <a:lstStyle/>
          <a:p>
            <a:fld id="{A7CC97B7-FE71-4CEC-8D49-EDF47CB0B2E2}" type="slidenum">
              <a:rPr lang="es-EC" smtClean="0"/>
              <a:t>24</a:t>
            </a:fld>
            <a:endParaRPr lang="es-EC"/>
          </a:p>
        </p:txBody>
      </p:sp>
      <p:sp>
        <p:nvSpPr>
          <p:cNvPr id="5" name="4 Título"/>
          <p:cNvSpPr>
            <a:spLocks noGrp="1"/>
          </p:cNvSpPr>
          <p:nvPr>
            <p:ph type="title"/>
          </p:nvPr>
        </p:nvSpPr>
        <p:spPr/>
        <p:txBody>
          <a:bodyPr/>
          <a:lstStyle/>
          <a:p>
            <a:r>
              <a:rPr lang="es-EC" sz="4400" dirty="0"/>
              <a:t>Conclusiones de la validación</a:t>
            </a: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171184946"/>
              </p:ext>
            </p:extLst>
          </p:nvPr>
        </p:nvGraphicFramePr>
        <p:xfrm>
          <a:off x="698500" y="2247900"/>
          <a:ext cx="7747000" cy="38782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19863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pt-BR" smtClean="0"/>
              <a:t>Elaborado por: Ing. Danilo Mannella</a:t>
            </a:r>
            <a:endParaRPr lang="es-EC"/>
          </a:p>
        </p:txBody>
      </p:sp>
      <p:sp>
        <p:nvSpPr>
          <p:cNvPr id="4" name="3 Marcador de número de diapositiva"/>
          <p:cNvSpPr>
            <a:spLocks noGrp="1"/>
          </p:cNvSpPr>
          <p:nvPr>
            <p:ph type="sldNum" sz="quarter" idx="12"/>
          </p:nvPr>
        </p:nvSpPr>
        <p:spPr/>
        <p:txBody>
          <a:bodyPr/>
          <a:lstStyle/>
          <a:p>
            <a:fld id="{A7CC97B7-FE71-4CEC-8D49-EDF47CB0B2E2}" type="slidenum">
              <a:rPr lang="es-EC" smtClean="0"/>
              <a:t>25</a:t>
            </a:fld>
            <a:endParaRPr lang="es-EC"/>
          </a:p>
        </p:txBody>
      </p:sp>
      <p:sp>
        <p:nvSpPr>
          <p:cNvPr id="5" name="4 Título"/>
          <p:cNvSpPr>
            <a:spLocks noGrp="1"/>
          </p:cNvSpPr>
          <p:nvPr>
            <p:ph type="title"/>
          </p:nvPr>
        </p:nvSpPr>
        <p:spPr/>
        <p:txBody>
          <a:bodyPr/>
          <a:lstStyle/>
          <a:p>
            <a:r>
              <a:rPr lang="es-EC" sz="4400" dirty="0"/>
              <a:t>Conclusiones de la validación</a:t>
            </a:r>
          </a:p>
        </p:txBody>
      </p:sp>
      <p:graphicFrame>
        <p:nvGraphicFramePr>
          <p:cNvPr id="6" name="5 Marcador de contenido"/>
          <p:cNvGraphicFramePr>
            <a:graphicFrameLocks noGrp="1"/>
          </p:cNvGraphicFramePr>
          <p:nvPr>
            <p:ph idx="1"/>
          </p:nvPr>
        </p:nvGraphicFramePr>
        <p:xfrm>
          <a:off x="698500" y="2247900"/>
          <a:ext cx="7747000" cy="38782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41301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pt-BR" smtClean="0"/>
              <a:t>Elaborado por: Ing. Danilo Mannella</a:t>
            </a:r>
            <a:endParaRPr lang="es-EC"/>
          </a:p>
        </p:txBody>
      </p:sp>
      <p:sp>
        <p:nvSpPr>
          <p:cNvPr id="4" name="3 Marcador de número de diapositiva"/>
          <p:cNvSpPr>
            <a:spLocks noGrp="1"/>
          </p:cNvSpPr>
          <p:nvPr>
            <p:ph type="sldNum" sz="quarter" idx="12"/>
          </p:nvPr>
        </p:nvSpPr>
        <p:spPr/>
        <p:txBody>
          <a:bodyPr/>
          <a:lstStyle/>
          <a:p>
            <a:fld id="{A7CC97B7-FE71-4CEC-8D49-EDF47CB0B2E2}" type="slidenum">
              <a:rPr lang="es-EC" smtClean="0"/>
              <a:t>26</a:t>
            </a:fld>
            <a:endParaRPr lang="es-EC"/>
          </a:p>
        </p:txBody>
      </p:sp>
      <p:sp>
        <p:nvSpPr>
          <p:cNvPr id="5" name="4 Título"/>
          <p:cNvSpPr>
            <a:spLocks noGrp="1"/>
          </p:cNvSpPr>
          <p:nvPr>
            <p:ph type="title"/>
          </p:nvPr>
        </p:nvSpPr>
        <p:spPr/>
        <p:txBody>
          <a:bodyPr/>
          <a:lstStyle/>
          <a:p>
            <a:r>
              <a:rPr lang="es-EC" sz="4400" dirty="0"/>
              <a:t>Conclusiones de la validación</a:t>
            </a: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642989159"/>
              </p:ext>
            </p:extLst>
          </p:nvPr>
        </p:nvGraphicFramePr>
        <p:xfrm>
          <a:off x="698500" y="2247900"/>
          <a:ext cx="7747000" cy="38782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149697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pt-BR" smtClean="0"/>
              <a:t>Elaborado por: Ing. Danilo Mannella</a:t>
            </a:r>
            <a:endParaRPr lang="es-EC"/>
          </a:p>
        </p:txBody>
      </p:sp>
      <p:sp>
        <p:nvSpPr>
          <p:cNvPr id="4" name="3 Marcador de número de diapositiva"/>
          <p:cNvSpPr>
            <a:spLocks noGrp="1"/>
          </p:cNvSpPr>
          <p:nvPr>
            <p:ph type="sldNum" sz="quarter" idx="12"/>
          </p:nvPr>
        </p:nvSpPr>
        <p:spPr/>
        <p:txBody>
          <a:bodyPr/>
          <a:lstStyle/>
          <a:p>
            <a:fld id="{A7CC97B7-FE71-4CEC-8D49-EDF47CB0B2E2}" type="slidenum">
              <a:rPr lang="es-EC" smtClean="0"/>
              <a:t>27</a:t>
            </a:fld>
            <a:endParaRPr lang="es-EC"/>
          </a:p>
        </p:txBody>
      </p:sp>
      <p:sp>
        <p:nvSpPr>
          <p:cNvPr id="5" name="4 Título"/>
          <p:cNvSpPr>
            <a:spLocks noGrp="1"/>
          </p:cNvSpPr>
          <p:nvPr>
            <p:ph type="title"/>
          </p:nvPr>
        </p:nvSpPr>
        <p:spPr/>
        <p:txBody>
          <a:bodyPr/>
          <a:lstStyle/>
          <a:p>
            <a:r>
              <a:rPr lang="es-EC" sz="4400" dirty="0"/>
              <a:t>Conclusiones de la validación</a:t>
            </a: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162129756"/>
              </p:ext>
            </p:extLst>
          </p:nvPr>
        </p:nvGraphicFramePr>
        <p:xfrm>
          <a:off x="698500" y="2247900"/>
          <a:ext cx="7747000" cy="38782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385586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C" dirty="0" smtClean="0"/>
              <a:t>Capítulo V</a:t>
            </a:r>
            <a:endParaRPr lang="es-EC" dirty="0"/>
          </a:p>
        </p:txBody>
      </p:sp>
      <p:sp>
        <p:nvSpPr>
          <p:cNvPr id="5" name="4 Subtítulo"/>
          <p:cNvSpPr>
            <a:spLocks noGrp="1"/>
          </p:cNvSpPr>
          <p:nvPr>
            <p:ph type="subTitle" idx="1"/>
          </p:nvPr>
        </p:nvSpPr>
        <p:spPr/>
        <p:txBody>
          <a:bodyPr/>
          <a:lstStyle/>
          <a:p>
            <a:r>
              <a:rPr lang="es-EC" dirty="0" smtClean="0"/>
              <a:t>Conclusiones y Recomendaciones</a:t>
            </a:r>
            <a:endParaRPr lang="es-EC" dirty="0"/>
          </a:p>
        </p:txBody>
      </p:sp>
    </p:spTree>
    <p:extLst>
      <p:ext uri="{BB962C8B-B14F-4D97-AF65-F5344CB8AC3E}">
        <p14:creationId xmlns:p14="http://schemas.microsoft.com/office/powerpoint/2010/main" val="12997300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lvl="0"/>
            <a:r>
              <a:rPr lang="es-EC" dirty="0" smtClean="0"/>
              <a:t>Ho:</a:t>
            </a:r>
          </a:p>
          <a:p>
            <a:pPr lvl="0"/>
            <a:r>
              <a:rPr lang="es-EC" dirty="0" smtClean="0"/>
              <a:t>Ha: </a:t>
            </a:r>
          </a:p>
          <a:p>
            <a:pPr lvl="0"/>
            <a:r>
              <a:rPr lang="es-EC" dirty="0" smtClean="0"/>
              <a:t>Validación de la hipótesis</a:t>
            </a:r>
            <a:endParaRPr lang="es-EC" dirty="0"/>
          </a:p>
        </p:txBody>
      </p:sp>
      <p:sp>
        <p:nvSpPr>
          <p:cNvPr id="4" name="3 Marcador de pie de página"/>
          <p:cNvSpPr>
            <a:spLocks noGrp="1"/>
          </p:cNvSpPr>
          <p:nvPr>
            <p:ph type="ftr" sz="quarter" idx="11"/>
          </p:nvPr>
        </p:nvSpPr>
        <p:spPr/>
        <p:txBody>
          <a:bodyPr/>
          <a:lstStyle/>
          <a:p>
            <a:r>
              <a:rPr lang="pt-BR" smtClean="0"/>
              <a:t>Elaborado por: Ing. Danilo Mannella</a:t>
            </a:r>
            <a:endParaRPr lang="es-EC"/>
          </a:p>
        </p:txBody>
      </p:sp>
      <p:sp>
        <p:nvSpPr>
          <p:cNvPr id="5" name="4 Marcador de número de diapositiva"/>
          <p:cNvSpPr>
            <a:spLocks noGrp="1"/>
          </p:cNvSpPr>
          <p:nvPr>
            <p:ph type="sldNum" sz="quarter" idx="12"/>
          </p:nvPr>
        </p:nvSpPr>
        <p:spPr/>
        <p:txBody>
          <a:bodyPr/>
          <a:lstStyle/>
          <a:p>
            <a:fld id="{A7CC97B7-FE71-4CEC-8D49-EDF47CB0B2E2}" type="slidenum">
              <a:rPr lang="es-EC" smtClean="0"/>
              <a:t>29</a:t>
            </a:fld>
            <a:endParaRPr lang="es-EC"/>
          </a:p>
        </p:txBody>
      </p:sp>
      <p:sp>
        <p:nvSpPr>
          <p:cNvPr id="2" name="1 Título"/>
          <p:cNvSpPr>
            <a:spLocks noGrp="1"/>
          </p:cNvSpPr>
          <p:nvPr>
            <p:ph type="title"/>
          </p:nvPr>
        </p:nvSpPr>
        <p:spPr/>
        <p:txBody>
          <a:bodyPr/>
          <a:lstStyle/>
          <a:p>
            <a:r>
              <a:rPr lang="es-EC" dirty="0" smtClean="0"/>
              <a:t>Conclusiones</a:t>
            </a:r>
            <a:endParaRPr lang="es-EC" dirty="0"/>
          </a:p>
        </p:txBody>
      </p:sp>
    </p:spTree>
    <p:extLst>
      <p:ext uri="{BB962C8B-B14F-4D97-AF65-F5344CB8AC3E}">
        <p14:creationId xmlns:p14="http://schemas.microsoft.com/office/powerpoint/2010/main" val="641719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C" dirty="0" smtClean="0"/>
              <a:t>Capítulo IV</a:t>
            </a:r>
            <a:endParaRPr lang="es-EC" dirty="0"/>
          </a:p>
        </p:txBody>
      </p:sp>
      <p:sp>
        <p:nvSpPr>
          <p:cNvPr id="5" name="4 Subtítulo"/>
          <p:cNvSpPr>
            <a:spLocks noGrp="1"/>
          </p:cNvSpPr>
          <p:nvPr>
            <p:ph type="subTitle" idx="1"/>
          </p:nvPr>
        </p:nvSpPr>
        <p:spPr/>
        <p:txBody>
          <a:bodyPr/>
          <a:lstStyle/>
          <a:p>
            <a:r>
              <a:rPr lang="es-EC" dirty="0" smtClean="0"/>
              <a:t>Elaboración de la guía de implementación</a:t>
            </a:r>
            <a:endParaRPr lang="es-EC" dirty="0"/>
          </a:p>
        </p:txBody>
      </p:sp>
    </p:spTree>
    <p:extLst>
      <p:ext uri="{BB962C8B-B14F-4D97-AF65-F5344CB8AC3E}">
        <p14:creationId xmlns:p14="http://schemas.microsoft.com/office/powerpoint/2010/main" val="1825148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85000" lnSpcReduction="20000"/>
          </a:bodyPr>
          <a:lstStyle/>
          <a:p>
            <a:pPr lvl="0"/>
            <a:r>
              <a:rPr lang="es-EC" dirty="0"/>
              <a:t>Las Pymes, así como las microempresas, de acuerdo a los resultados arrojados en la fase de diagnóstico, están poco preparadas ante eventos producidos debido a desastres tecnológicos, y al momento se usan mayoritariamente medios tradicionales de respaldos, lo cual resulta ineficiente y/o costoso.</a:t>
            </a:r>
            <a:endParaRPr lang="es-MX" dirty="0"/>
          </a:p>
          <a:p>
            <a:pPr lvl="0"/>
            <a:r>
              <a:rPr lang="es-EC" dirty="0"/>
              <a:t>Existe poco conocimiento sobre los beneficios que puede proveer la computación en la nube para las Pymes, y en cuanto a los mecanismos que se pueden usar para beneficio de éstas en cuanto a servicios como los de recuperación ante desastres tecnológicos.</a:t>
            </a:r>
            <a:endParaRPr lang="es-MX" dirty="0"/>
          </a:p>
          <a:p>
            <a:r>
              <a:rPr lang="es-EC" dirty="0"/>
              <a:t>En la fase de diagnóstico se vio la necesidad de elaborar una guía de implementación no solamente para las Pymes, sino también para las microempresas, en un formato más simple, pero con la profundidad suficiente para llevarlo a cabo.</a:t>
            </a:r>
          </a:p>
        </p:txBody>
      </p:sp>
      <p:sp>
        <p:nvSpPr>
          <p:cNvPr id="4" name="3 Marcador de pie de página"/>
          <p:cNvSpPr>
            <a:spLocks noGrp="1"/>
          </p:cNvSpPr>
          <p:nvPr>
            <p:ph type="ftr" sz="quarter" idx="11"/>
          </p:nvPr>
        </p:nvSpPr>
        <p:spPr/>
        <p:txBody>
          <a:bodyPr/>
          <a:lstStyle/>
          <a:p>
            <a:r>
              <a:rPr lang="pt-BR" smtClean="0"/>
              <a:t>Elaborado por: Ing. Danilo Mannella</a:t>
            </a:r>
            <a:endParaRPr lang="es-EC"/>
          </a:p>
        </p:txBody>
      </p:sp>
      <p:sp>
        <p:nvSpPr>
          <p:cNvPr id="5" name="4 Marcador de número de diapositiva"/>
          <p:cNvSpPr>
            <a:spLocks noGrp="1"/>
          </p:cNvSpPr>
          <p:nvPr>
            <p:ph type="sldNum" sz="quarter" idx="12"/>
          </p:nvPr>
        </p:nvSpPr>
        <p:spPr/>
        <p:txBody>
          <a:bodyPr/>
          <a:lstStyle/>
          <a:p>
            <a:fld id="{A7CC97B7-FE71-4CEC-8D49-EDF47CB0B2E2}" type="slidenum">
              <a:rPr lang="es-EC" smtClean="0"/>
              <a:t>30</a:t>
            </a:fld>
            <a:endParaRPr lang="es-EC"/>
          </a:p>
        </p:txBody>
      </p:sp>
      <p:sp>
        <p:nvSpPr>
          <p:cNvPr id="2" name="1 Título"/>
          <p:cNvSpPr>
            <a:spLocks noGrp="1"/>
          </p:cNvSpPr>
          <p:nvPr>
            <p:ph type="title"/>
          </p:nvPr>
        </p:nvSpPr>
        <p:spPr/>
        <p:txBody>
          <a:bodyPr/>
          <a:lstStyle/>
          <a:p>
            <a:r>
              <a:rPr lang="es-EC" dirty="0" smtClean="0"/>
              <a:t>Conclusiones</a:t>
            </a:r>
            <a:endParaRPr lang="es-EC" dirty="0"/>
          </a:p>
        </p:txBody>
      </p:sp>
    </p:spTree>
    <p:extLst>
      <p:ext uri="{BB962C8B-B14F-4D97-AF65-F5344CB8AC3E}">
        <p14:creationId xmlns:p14="http://schemas.microsoft.com/office/powerpoint/2010/main" val="3350487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85000" lnSpcReduction="10000"/>
          </a:bodyPr>
          <a:lstStyle/>
          <a:p>
            <a:pPr lvl="0"/>
            <a:r>
              <a:rPr lang="es-EC" dirty="0"/>
              <a:t>Las guías de implementación ante desastres tecnológicos son propuestas que irán madurando en las Pymes conforme se difunda al interior de estos negocios que la inversión en seguridad no es un gasto.</a:t>
            </a:r>
            <a:endParaRPr lang="es-MX" dirty="0"/>
          </a:p>
          <a:p>
            <a:pPr lvl="0"/>
            <a:r>
              <a:rPr lang="es-EC" dirty="0"/>
              <a:t>Las Pymes y microempresas que implementen la guía de DRP propuesta tendrán un menor impacto en la recuperación de información ante desastres que aquellas que no tengan contemplado ningún DRP, o que sigan un modelo tradicional que puede resultar costoso y/o ineficiente.</a:t>
            </a:r>
            <a:endParaRPr lang="es-MX" dirty="0"/>
          </a:p>
          <a:p>
            <a:r>
              <a:rPr lang="es-EC" dirty="0"/>
              <a:t>La valoración usada por expertos en la validación de las guías de implementación claramente indican que las guías son de fácil comprensión de términos, y la especificidad del contenido contribuirá a una mejor implementación de las mismas.</a:t>
            </a:r>
            <a:endParaRPr lang="es-MX" dirty="0"/>
          </a:p>
        </p:txBody>
      </p:sp>
      <p:sp>
        <p:nvSpPr>
          <p:cNvPr id="3" name="2 Marcador de pie de página"/>
          <p:cNvSpPr>
            <a:spLocks noGrp="1"/>
          </p:cNvSpPr>
          <p:nvPr>
            <p:ph type="ftr" sz="quarter" idx="11"/>
          </p:nvPr>
        </p:nvSpPr>
        <p:spPr/>
        <p:txBody>
          <a:bodyPr/>
          <a:lstStyle/>
          <a:p>
            <a:r>
              <a:rPr lang="pt-BR" smtClean="0"/>
              <a:t>Elaborado por: Ing. Danilo Mannella</a:t>
            </a:r>
            <a:endParaRPr lang="es-EC"/>
          </a:p>
        </p:txBody>
      </p:sp>
      <p:sp>
        <p:nvSpPr>
          <p:cNvPr id="4" name="3 Marcador de número de diapositiva"/>
          <p:cNvSpPr>
            <a:spLocks noGrp="1"/>
          </p:cNvSpPr>
          <p:nvPr>
            <p:ph type="sldNum" sz="quarter" idx="12"/>
          </p:nvPr>
        </p:nvSpPr>
        <p:spPr/>
        <p:txBody>
          <a:bodyPr/>
          <a:lstStyle/>
          <a:p>
            <a:fld id="{A7CC97B7-FE71-4CEC-8D49-EDF47CB0B2E2}" type="slidenum">
              <a:rPr lang="es-EC" smtClean="0"/>
              <a:t>31</a:t>
            </a:fld>
            <a:endParaRPr lang="es-EC"/>
          </a:p>
        </p:txBody>
      </p:sp>
      <p:sp>
        <p:nvSpPr>
          <p:cNvPr id="5" name="4 Título"/>
          <p:cNvSpPr>
            <a:spLocks noGrp="1"/>
          </p:cNvSpPr>
          <p:nvPr>
            <p:ph type="title"/>
          </p:nvPr>
        </p:nvSpPr>
        <p:spPr/>
        <p:txBody>
          <a:bodyPr/>
          <a:lstStyle/>
          <a:p>
            <a:r>
              <a:rPr lang="es-EC" dirty="0"/>
              <a:t>Conclusiones</a:t>
            </a:r>
            <a:endParaRPr lang="es-MX" dirty="0"/>
          </a:p>
        </p:txBody>
      </p:sp>
    </p:spTree>
    <p:extLst>
      <p:ext uri="{BB962C8B-B14F-4D97-AF65-F5344CB8AC3E}">
        <p14:creationId xmlns:p14="http://schemas.microsoft.com/office/powerpoint/2010/main" val="432901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85000" lnSpcReduction="20000"/>
          </a:bodyPr>
          <a:lstStyle/>
          <a:p>
            <a:pPr lvl="0"/>
            <a:r>
              <a:rPr lang="es-EC" dirty="0"/>
              <a:t>Las empresas que proveen servicios en la nube a nivel local deberán considerar a las Pymes como un potencial mercado a atender, analizando costos personalizados diseñados para este segmento que este mercado este momento no está siendo atendido.</a:t>
            </a:r>
            <a:endParaRPr lang="es-MX" dirty="0"/>
          </a:p>
          <a:p>
            <a:pPr lvl="0"/>
            <a:r>
              <a:rPr lang="es-EC" dirty="0"/>
              <a:t>El presupuesto para seguridad de la información se sugiere incrementar en algo más del 10% de su presupuesto global, lo que les permitirá estar mejor preparados ante varios de los desastres tecnológicos citados en este estudio.</a:t>
            </a:r>
            <a:endParaRPr lang="es-MX" dirty="0"/>
          </a:p>
          <a:p>
            <a:r>
              <a:rPr lang="es-EC" dirty="0"/>
              <a:t>Hoy en día existen varias empresas locales proveedoras de servicios en la nube que están incursionando en la entrega de soluciones </a:t>
            </a:r>
            <a:r>
              <a:rPr lang="es-EC" dirty="0" err="1"/>
              <a:t>SaaS</a:t>
            </a:r>
            <a:r>
              <a:rPr lang="es-EC" dirty="0"/>
              <a:t>, y se recomienda que también provean de soluciones </a:t>
            </a:r>
            <a:r>
              <a:rPr lang="es-EC" dirty="0" err="1"/>
              <a:t>IaaS</a:t>
            </a:r>
            <a:r>
              <a:rPr lang="es-EC" dirty="0"/>
              <a:t> a las Pymes ya sea directamente o </a:t>
            </a:r>
            <a:r>
              <a:rPr lang="es-EC" dirty="0" err="1"/>
              <a:t>tercerizando</a:t>
            </a:r>
            <a:r>
              <a:rPr lang="es-EC" dirty="0"/>
              <a:t> servicios de proveedores más grandes como Amazon, Google, Microsoft, E-</a:t>
            </a:r>
            <a:r>
              <a:rPr lang="es-EC" dirty="0" err="1"/>
              <a:t>Vault</a:t>
            </a:r>
            <a:r>
              <a:rPr lang="es-EC" dirty="0"/>
              <a:t>, </a:t>
            </a:r>
            <a:r>
              <a:rPr lang="es-EC" dirty="0" err="1"/>
              <a:t>Rackspace</a:t>
            </a:r>
            <a:r>
              <a:rPr lang="es-EC" dirty="0"/>
              <a:t>, etc.</a:t>
            </a:r>
          </a:p>
        </p:txBody>
      </p:sp>
      <p:sp>
        <p:nvSpPr>
          <p:cNvPr id="4" name="3 Marcador de pie de página"/>
          <p:cNvSpPr>
            <a:spLocks noGrp="1"/>
          </p:cNvSpPr>
          <p:nvPr>
            <p:ph type="ftr" sz="quarter" idx="11"/>
          </p:nvPr>
        </p:nvSpPr>
        <p:spPr/>
        <p:txBody>
          <a:bodyPr/>
          <a:lstStyle/>
          <a:p>
            <a:r>
              <a:rPr lang="pt-BR" smtClean="0"/>
              <a:t>Elaborado por: Ing. Danilo Mannella</a:t>
            </a:r>
            <a:endParaRPr lang="es-EC"/>
          </a:p>
        </p:txBody>
      </p:sp>
      <p:sp>
        <p:nvSpPr>
          <p:cNvPr id="5" name="4 Marcador de número de diapositiva"/>
          <p:cNvSpPr>
            <a:spLocks noGrp="1"/>
          </p:cNvSpPr>
          <p:nvPr>
            <p:ph type="sldNum" sz="quarter" idx="12"/>
          </p:nvPr>
        </p:nvSpPr>
        <p:spPr/>
        <p:txBody>
          <a:bodyPr/>
          <a:lstStyle/>
          <a:p>
            <a:fld id="{A7CC97B7-FE71-4CEC-8D49-EDF47CB0B2E2}" type="slidenum">
              <a:rPr lang="es-EC" smtClean="0"/>
              <a:t>32</a:t>
            </a:fld>
            <a:endParaRPr lang="es-EC"/>
          </a:p>
        </p:txBody>
      </p:sp>
      <p:sp>
        <p:nvSpPr>
          <p:cNvPr id="2" name="1 Título"/>
          <p:cNvSpPr>
            <a:spLocks noGrp="1"/>
          </p:cNvSpPr>
          <p:nvPr>
            <p:ph type="title"/>
          </p:nvPr>
        </p:nvSpPr>
        <p:spPr/>
        <p:txBody>
          <a:bodyPr/>
          <a:lstStyle/>
          <a:p>
            <a:r>
              <a:rPr lang="es-EC" dirty="0" smtClean="0"/>
              <a:t>Recomendaciones</a:t>
            </a:r>
            <a:endParaRPr lang="es-EC" dirty="0"/>
          </a:p>
        </p:txBody>
      </p:sp>
    </p:spTree>
    <p:extLst>
      <p:ext uri="{BB962C8B-B14F-4D97-AF65-F5344CB8AC3E}">
        <p14:creationId xmlns:p14="http://schemas.microsoft.com/office/powerpoint/2010/main" val="10463610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a:bodyPr>
          <a:lstStyle/>
          <a:p>
            <a:pPr lvl="0"/>
            <a:r>
              <a:rPr lang="es-EC" dirty="0"/>
              <a:t>Uno de los principales factores a tomar en cuenta por parte de las Pymes para la contratación de un PSN es la confiabilidad y esquemas de seguridad de la empresa, por tanto se recomienda que se revise detalladamente el SLA que se firmará entre las partes. </a:t>
            </a:r>
            <a:endParaRPr lang="es-MX" dirty="0"/>
          </a:p>
          <a:p>
            <a:pPr lvl="0"/>
            <a:r>
              <a:rPr lang="es-EC" dirty="0"/>
              <a:t>Finalmente, se recomienda que se haga un seguimiento continuo a la evolución de la adopción de la computación en la nube como mecanismo de recuperación ante desastres tecnológicos, y cuyos resultados beneficiarán a las Pymes que constantemente no están preparadas para una eventualidad en la pérdida de su información.</a:t>
            </a:r>
            <a:endParaRPr lang="es-MX" dirty="0"/>
          </a:p>
          <a:p>
            <a:endParaRPr lang="es-MX" dirty="0"/>
          </a:p>
        </p:txBody>
      </p:sp>
      <p:sp>
        <p:nvSpPr>
          <p:cNvPr id="3" name="2 Marcador de pie de página"/>
          <p:cNvSpPr>
            <a:spLocks noGrp="1"/>
          </p:cNvSpPr>
          <p:nvPr>
            <p:ph type="ftr" sz="quarter" idx="11"/>
          </p:nvPr>
        </p:nvSpPr>
        <p:spPr/>
        <p:txBody>
          <a:bodyPr/>
          <a:lstStyle/>
          <a:p>
            <a:r>
              <a:rPr lang="pt-BR" smtClean="0"/>
              <a:t>Elaborado por: Ing. Danilo Mannella</a:t>
            </a:r>
            <a:endParaRPr lang="es-EC"/>
          </a:p>
        </p:txBody>
      </p:sp>
      <p:sp>
        <p:nvSpPr>
          <p:cNvPr id="4" name="3 Marcador de número de diapositiva"/>
          <p:cNvSpPr>
            <a:spLocks noGrp="1"/>
          </p:cNvSpPr>
          <p:nvPr>
            <p:ph type="sldNum" sz="quarter" idx="12"/>
          </p:nvPr>
        </p:nvSpPr>
        <p:spPr/>
        <p:txBody>
          <a:bodyPr/>
          <a:lstStyle/>
          <a:p>
            <a:fld id="{A7CC97B7-FE71-4CEC-8D49-EDF47CB0B2E2}" type="slidenum">
              <a:rPr lang="es-EC" smtClean="0"/>
              <a:t>33</a:t>
            </a:fld>
            <a:endParaRPr lang="es-EC"/>
          </a:p>
        </p:txBody>
      </p:sp>
      <p:sp>
        <p:nvSpPr>
          <p:cNvPr id="5" name="4 Título"/>
          <p:cNvSpPr>
            <a:spLocks noGrp="1"/>
          </p:cNvSpPr>
          <p:nvPr>
            <p:ph type="title"/>
          </p:nvPr>
        </p:nvSpPr>
        <p:spPr/>
        <p:txBody>
          <a:bodyPr/>
          <a:lstStyle/>
          <a:p>
            <a:r>
              <a:rPr lang="es-EC" dirty="0"/>
              <a:t>Recomendaciones</a:t>
            </a:r>
            <a:endParaRPr lang="es-MX" dirty="0"/>
          </a:p>
        </p:txBody>
      </p:sp>
    </p:spTree>
    <p:extLst>
      <p:ext uri="{BB962C8B-B14F-4D97-AF65-F5344CB8AC3E}">
        <p14:creationId xmlns:p14="http://schemas.microsoft.com/office/powerpoint/2010/main" val="2055983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ctrTitle"/>
          </p:nvPr>
        </p:nvSpPr>
        <p:spPr/>
        <p:txBody>
          <a:bodyPr/>
          <a:lstStyle/>
          <a:p>
            <a:r>
              <a:rPr lang="es-EC" dirty="0" smtClean="0"/>
              <a:t>¡Muchas gracias!</a:t>
            </a:r>
            <a:endParaRPr lang="es-EC" dirty="0"/>
          </a:p>
        </p:txBody>
      </p:sp>
      <p:sp>
        <p:nvSpPr>
          <p:cNvPr id="7" name="6 Subtítulo"/>
          <p:cNvSpPr>
            <a:spLocks noGrp="1"/>
          </p:cNvSpPr>
          <p:nvPr>
            <p:ph type="subTitle" idx="1"/>
          </p:nvPr>
        </p:nvSpPr>
        <p:spPr/>
        <p:txBody>
          <a:bodyPr>
            <a:normAutofit/>
          </a:bodyPr>
          <a:lstStyle/>
          <a:p>
            <a:r>
              <a:rPr lang="es-EC" dirty="0" smtClean="0"/>
              <a:t>Cualquier inquietud será resuelta en este momento</a:t>
            </a:r>
          </a:p>
          <a:p>
            <a:r>
              <a:rPr lang="es-EC" dirty="0" smtClean="0"/>
              <a:t>Ing. Danilo Mannella</a:t>
            </a:r>
          </a:p>
          <a:p>
            <a:r>
              <a:rPr lang="es-EC" dirty="0" smtClean="0"/>
              <a:t>E-mail: </a:t>
            </a:r>
            <a:r>
              <a:rPr lang="es-EC" dirty="0" smtClean="0">
                <a:hlinkClick r:id="rId2"/>
              </a:rPr>
              <a:t>danilo.mannella@gmail.com</a:t>
            </a:r>
            <a:endParaRPr lang="es-EC" dirty="0" smtClean="0"/>
          </a:p>
        </p:txBody>
      </p:sp>
    </p:spTree>
    <p:extLst>
      <p:ext uri="{BB962C8B-B14F-4D97-AF65-F5344CB8AC3E}">
        <p14:creationId xmlns:p14="http://schemas.microsoft.com/office/powerpoint/2010/main" val="213293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Autofit/>
          </a:bodyPr>
          <a:lstStyle/>
          <a:p>
            <a:r>
              <a:rPr lang="es-EC" sz="1800" b="1" dirty="0" smtClean="0"/>
              <a:t>Introducción</a:t>
            </a:r>
          </a:p>
          <a:p>
            <a:pPr lvl="1"/>
            <a:r>
              <a:rPr lang="es-EC" sz="1800" dirty="0" smtClean="0"/>
              <a:t>Importancia para Pymes que desean incorporar un DRP en la nube</a:t>
            </a:r>
          </a:p>
          <a:p>
            <a:r>
              <a:rPr lang="es-EC" sz="1800" b="1" dirty="0" smtClean="0"/>
              <a:t>Descripción general de la guía</a:t>
            </a:r>
          </a:p>
          <a:p>
            <a:pPr lvl="1"/>
            <a:r>
              <a:rPr lang="es-EC" sz="1800" dirty="0" smtClean="0"/>
              <a:t>Enfocada a </a:t>
            </a:r>
            <a:r>
              <a:rPr lang="es-EC" sz="1800" dirty="0" err="1" smtClean="0"/>
              <a:t>CEOs</a:t>
            </a:r>
            <a:r>
              <a:rPr lang="es-EC" sz="1800" dirty="0" smtClean="0"/>
              <a:t> y/o Gerentes de TI de Pymes</a:t>
            </a:r>
          </a:p>
          <a:p>
            <a:r>
              <a:rPr lang="es-EC" sz="1800" b="1" dirty="0" smtClean="0"/>
              <a:t>Características</a:t>
            </a:r>
          </a:p>
          <a:p>
            <a:pPr lvl="1"/>
            <a:r>
              <a:rPr lang="es-EC" sz="1800" dirty="0" smtClean="0"/>
              <a:t>Fácil de uso, interpretación de términos, comprensión de procedimientos, flexible y escalable</a:t>
            </a:r>
          </a:p>
          <a:p>
            <a:r>
              <a:rPr lang="es-EC" sz="1800" b="1" dirty="0" smtClean="0"/>
              <a:t>Secuencia de pasos</a:t>
            </a:r>
          </a:p>
          <a:p>
            <a:pPr lvl="1"/>
            <a:r>
              <a:rPr lang="es-EC" sz="1800" dirty="0" smtClean="0"/>
              <a:t>La guía se compone de 6 pasos</a:t>
            </a:r>
          </a:p>
          <a:p>
            <a:r>
              <a:rPr lang="es-EC" sz="1800" b="1" dirty="0" smtClean="0"/>
              <a:t>Validación de la guía</a:t>
            </a:r>
          </a:p>
        </p:txBody>
      </p:sp>
      <p:sp>
        <p:nvSpPr>
          <p:cNvPr id="4" name="3 Marcador de pie de página"/>
          <p:cNvSpPr>
            <a:spLocks noGrp="1"/>
          </p:cNvSpPr>
          <p:nvPr>
            <p:ph type="ftr" sz="quarter" idx="11"/>
          </p:nvPr>
        </p:nvSpPr>
        <p:spPr/>
        <p:txBody>
          <a:bodyPr/>
          <a:lstStyle/>
          <a:p>
            <a:r>
              <a:rPr lang="pt-BR" smtClean="0"/>
              <a:t>Elaborado por: Ing. Danilo Mannella</a:t>
            </a:r>
            <a:endParaRPr lang="es-EC"/>
          </a:p>
        </p:txBody>
      </p:sp>
      <p:sp>
        <p:nvSpPr>
          <p:cNvPr id="5" name="4 Marcador de número de diapositiva"/>
          <p:cNvSpPr>
            <a:spLocks noGrp="1"/>
          </p:cNvSpPr>
          <p:nvPr>
            <p:ph type="sldNum" sz="quarter" idx="12"/>
          </p:nvPr>
        </p:nvSpPr>
        <p:spPr/>
        <p:txBody>
          <a:bodyPr/>
          <a:lstStyle/>
          <a:p>
            <a:fld id="{A7CC97B7-FE71-4CEC-8D49-EDF47CB0B2E2}" type="slidenum">
              <a:rPr lang="es-EC" smtClean="0"/>
              <a:t>4</a:t>
            </a:fld>
            <a:endParaRPr lang="es-EC"/>
          </a:p>
        </p:txBody>
      </p:sp>
      <p:sp>
        <p:nvSpPr>
          <p:cNvPr id="2" name="1 Título"/>
          <p:cNvSpPr>
            <a:spLocks noGrp="1"/>
          </p:cNvSpPr>
          <p:nvPr>
            <p:ph type="title"/>
          </p:nvPr>
        </p:nvSpPr>
        <p:spPr/>
        <p:txBody>
          <a:bodyPr/>
          <a:lstStyle/>
          <a:p>
            <a:r>
              <a:rPr lang="es-EC" dirty="0" smtClean="0"/>
              <a:t>Guía para Pymes</a:t>
            </a:r>
            <a:endParaRPr lang="es-EC" dirty="0"/>
          </a:p>
        </p:txBody>
      </p:sp>
    </p:spTree>
    <p:extLst>
      <p:ext uri="{BB962C8B-B14F-4D97-AF65-F5344CB8AC3E}">
        <p14:creationId xmlns:p14="http://schemas.microsoft.com/office/powerpoint/2010/main" val="2750740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p:txBody>
          <a:bodyPr/>
          <a:lstStyle/>
          <a:p>
            <a:endParaRPr lang="es-EC"/>
          </a:p>
        </p:txBody>
      </p:sp>
      <p:sp>
        <p:nvSpPr>
          <p:cNvPr id="7" name="6 Marcador de pie de página"/>
          <p:cNvSpPr>
            <a:spLocks noGrp="1"/>
          </p:cNvSpPr>
          <p:nvPr>
            <p:ph type="ftr" sz="quarter" idx="11"/>
          </p:nvPr>
        </p:nvSpPr>
        <p:spPr/>
        <p:txBody>
          <a:bodyPr/>
          <a:lstStyle/>
          <a:p>
            <a:r>
              <a:rPr lang="pt-BR" smtClean="0"/>
              <a:t>Elaborado por: Ing. Danilo Mannella</a:t>
            </a:r>
            <a:endParaRPr lang="es-EC"/>
          </a:p>
        </p:txBody>
      </p:sp>
      <p:sp>
        <p:nvSpPr>
          <p:cNvPr id="8" name="7 Marcador de número de diapositiva"/>
          <p:cNvSpPr>
            <a:spLocks noGrp="1"/>
          </p:cNvSpPr>
          <p:nvPr>
            <p:ph type="sldNum" sz="quarter" idx="12"/>
          </p:nvPr>
        </p:nvSpPr>
        <p:spPr/>
        <p:txBody>
          <a:bodyPr/>
          <a:lstStyle/>
          <a:p>
            <a:fld id="{A7CC97B7-FE71-4CEC-8D49-EDF47CB0B2E2}" type="slidenum">
              <a:rPr lang="es-EC" smtClean="0"/>
              <a:t>5</a:t>
            </a:fld>
            <a:endParaRPr lang="es-EC"/>
          </a:p>
        </p:txBody>
      </p:sp>
      <p:sp>
        <p:nvSpPr>
          <p:cNvPr id="2" name="1 Título"/>
          <p:cNvSpPr>
            <a:spLocks noGrp="1"/>
          </p:cNvSpPr>
          <p:nvPr>
            <p:ph type="title"/>
          </p:nvPr>
        </p:nvSpPr>
        <p:spPr>
          <a:xfrm>
            <a:off x="539552" y="404664"/>
            <a:ext cx="7024744" cy="936104"/>
          </a:xfrm>
        </p:spPr>
        <p:txBody>
          <a:bodyPr>
            <a:normAutofit/>
          </a:bodyPr>
          <a:lstStyle/>
          <a:p>
            <a:r>
              <a:rPr lang="es-EC" sz="3200" dirty="0" smtClean="0"/>
              <a:t>Secuencia de pasos (Pymes)</a:t>
            </a:r>
            <a:endParaRPr lang="es-EC" sz="3200" dirty="0"/>
          </a:p>
        </p:txBody>
      </p:sp>
      <p:graphicFrame>
        <p:nvGraphicFramePr>
          <p:cNvPr id="6" name="5 Diagrama"/>
          <p:cNvGraphicFramePr/>
          <p:nvPr>
            <p:extLst>
              <p:ext uri="{D42A27DB-BD31-4B8C-83A1-F6EECF244321}">
                <p14:modId xmlns:p14="http://schemas.microsoft.com/office/powerpoint/2010/main" val="2450382660"/>
              </p:ext>
            </p:extLst>
          </p:nvPr>
        </p:nvGraphicFramePr>
        <p:xfrm>
          <a:off x="611560" y="1628800"/>
          <a:ext cx="7848872"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4849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10000"/>
          </a:bodyPr>
          <a:lstStyle/>
          <a:p>
            <a:r>
              <a:rPr lang="es-EC" dirty="0" smtClean="0"/>
              <a:t>Toda Pyme debe conocer su </a:t>
            </a:r>
            <a:r>
              <a:rPr lang="es-EC" b="1" u="sng" dirty="0" smtClean="0"/>
              <a:t>ámbito de negocio</a:t>
            </a:r>
            <a:r>
              <a:rPr lang="es-EC" dirty="0" smtClean="0"/>
              <a:t> y sus </a:t>
            </a:r>
            <a:r>
              <a:rPr lang="es-EC" b="1" u="sng" dirty="0" smtClean="0"/>
              <a:t>procesos</a:t>
            </a:r>
            <a:r>
              <a:rPr lang="es-EC" dirty="0" smtClean="0"/>
              <a:t>, para ello debe considerar:</a:t>
            </a:r>
          </a:p>
          <a:p>
            <a:pPr marL="868680" lvl="1" indent="-457200">
              <a:buFont typeface="+mj-lt"/>
              <a:buAutoNum type="arabicPeriod"/>
            </a:pPr>
            <a:r>
              <a:rPr lang="es-EC" dirty="0" smtClean="0"/>
              <a:t>Procesos críticos del negocio</a:t>
            </a:r>
          </a:p>
          <a:p>
            <a:pPr marL="868680" lvl="1" indent="-457200">
              <a:buFont typeface="+mj-lt"/>
              <a:buAutoNum type="arabicPeriod"/>
            </a:pPr>
            <a:r>
              <a:rPr lang="es-EC" dirty="0" smtClean="0"/>
              <a:t>Apoyo de los mismos en TI</a:t>
            </a:r>
          </a:p>
          <a:p>
            <a:pPr marL="868680" lvl="1" indent="-457200">
              <a:buFont typeface="+mj-lt"/>
              <a:buAutoNum type="arabicPeriod"/>
            </a:pPr>
            <a:r>
              <a:rPr lang="es-EC" dirty="0" smtClean="0"/>
              <a:t>Conocimiento de personas claves, productos y servicios</a:t>
            </a:r>
          </a:p>
          <a:p>
            <a:pPr marL="868680" lvl="1" indent="-457200">
              <a:buFont typeface="+mj-lt"/>
              <a:buAutoNum type="arabicPeriod"/>
            </a:pPr>
            <a:r>
              <a:rPr lang="es-EC" dirty="0" smtClean="0"/>
              <a:t>Estrategia o metas del negocio, procesos internos.</a:t>
            </a:r>
          </a:p>
          <a:p>
            <a:r>
              <a:rPr lang="es-EC" dirty="0" smtClean="0"/>
              <a:t>BIA (Business </a:t>
            </a:r>
            <a:r>
              <a:rPr lang="es-EC" dirty="0" err="1" smtClean="0"/>
              <a:t>Impact</a:t>
            </a:r>
            <a:r>
              <a:rPr lang="es-EC" dirty="0" smtClean="0"/>
              <a:t> </a:t>
            </a:r>
            <a:r>
              <a:rPr lang="es-EC" dirty="0" err="1" smtClean="0"/>
              <a:t>Analysis</a:t>
            </a:r>
            <a:r>
              <a:rPr lang="es-EC" dirty="0" smtClean="0"/>
              <a:t>)</a:t>
            </a:r>
          </a:p>
          <a:p>
            <a:pPr lvl="1"/>
            <a:r>
              <a:rPr lang="es-EC" dirty="0" smtClean="0"/>
              <a:t>¿Qué </a:t>
            </a:r>
            <a:r>
              <a:rPr lang="es-EC" b="1" u="sng" dirty="0" smtClean="0"/>
              <a:t>aplicaciones</a:t>
            </a:r>
            <a:r>
              <a:rPr lang="es-EC" dirty="0" smtClean="0"/>
              <a:t> generan beneficios, generan seguridad o son fundamentales para la BC?</a:t>
            </a:r>
          </a:p>
          <a:p>
            <a:pPr lvl="1"/>
            <a:r>
              <a:rPr lang="es-EC" dirty="0" smtClean="0"/>
              <a:t>¿Qué </a:t>
            </a:r>
            <a:r>
              <a:rPr lang="es-EC" b="1" u="sng" dirty="0" smtClean="0"/>
              <a:t>datos</a:t>
            </a:r>
            <a:r>
              <a:rPr lang="es-EC" dirty="0" smtClean="0"/>
              <a:t> son críticos para los clientes, finanzas o de cumplimiento?</a:t>
            </a:r>
          </a:p>
        </p:txBody>
      </p:sp>
      <p:sp>
        <p:nvSpPr>
          <p:cNvPr id="4" name="3 Marcador de pie de página"/>
          <p:cNvSpPr>
            <a:spLocks noGrp="1"/>
          </p:cNvSpPr>
          <p:nvPr>
            <p:ph type="ftr" sz="quarter" idx="11"/>
          </p:nvPr>
        </p:nvSpPr>
        <p:spPr/>
        <p:txBody>
          <a:bodyPr/>
          <a:lstStyle/>
          <a:p>
            <a:r>
              <a:rPr lang="pt-BR" smtClean="0"/>
              <a:t>Elaborado por: Ing. Danilo Mannella</a:t>
            </a:r>
            <a:endParaRPr lang="es-EC"/>
          </a:p>
        </p:txBody>
      </p:sp>
      <p:sp>
        <p:nvSpPr>
          <p:cNvPr id="5" name="4 Marcador de número de diapositiva"/>
          <p:cNvSpPr>
            <a:spLocks noGrp="1"/>
          </p:cNvSpPr>
          <p:nvPr>
            <p:ph type="sldNum" sz="quarter" idx="12"/>
          </p:nvPr>
        </p:nvSpPr>
        <p:spPr/>
        <p:txBody>
          <a:bodyPr/>
          <a:lstStyle/>
          <a:p>
            <a:fld id="{A7CC97B7-FE71-4CEC-8D49-EDF47CB0B2E2}" type="slidenum">
              <a:rPr lang="es-EC" smtClean="0"/>
              <a:t>6</a:t>
            </a:fld>
            <a:endParaRPr lang="es-EC"/>
          </a:p>
        </p:txBody>
      </p:sp>
      <p:sp>
        <p:nvSpPr>
          <p:cNvPr id="2" name="1 Título"/>
          <p:cNvSpPr>
            <a:spLocks noGrp="1"/>
          </p:cNvSpPr>
          <p:nvPr>
            <p:ph type="title"/>
          </p:nvPr>
        </p:nvSpPr>
        <p:spPr/>
        <p:txBody>
          <a:bodyPr>
            <a:noAutofit/>
          </a:bodyPr>
          <a:lstStyle/>
          <a:p>
            <a:pPr lvl="0"/>
            <a:r>
              <a:rPr lang="es-EC" sz="3600" dirty="0" smtClean="0"/>
              <a:t>Paso 1: Análisis de riesgos y BIA – qué se debe proteger </a:t>
            </a:r>
            <a:endParaRPr lang="es-EC" sz="3600" dirty="0"/>
          </a:p>
        </p:txBody>
      </p:sp>
    </p:spTree>
    <p:extLst>
      <p:ext uri="{BB962C8B-B14F-4D97-AF65-F5344CB8AC3E}">
        <p14:creationId xmlns:p14="http://schemas.microsoft.com/office/powerpoint/2010/main" val="3888758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C" dirty="0" smtClean="0"/>
              <a:t>RPO </a:t>
            </a:r>
            <a:r>
              <a:rPr lang="es-EC" dirty="0" smtClean="0">
                <a:sym typeface="Wingdings" pitchFamily="2" charset="2"/>
              </a:rPr>
              <a:t>(Objetivo de Punto de recuperación)</a:t>
            </a:r>
            <a:endParaRPr lang="es-EC" dirty="0" smtClean="0"/>
          </a:p>
          <a:p>
            <a:r>
              <a:rPr lang="es-EC" dirty="0" smtClean="0"/>
              <a:t>RTO </a:t>
            </a:r>
            <a:r>
              <a:rPr lang="es-EC" dirty="0" smtClean="0">
                <a:sym typeface="Wingdings" pitchFamily="2" charset="2"/>
              </a:rPr>
              <a:t>(Objetivo de Tiempo de recuperación)</a:t>
            </a:r>
            <a:endParaRPr lang="es-EC" dirty="0" smtClean="0"/>
          </a:p>
          <a:p>
            <a:r>
              <a:rPr lang="es-EC" dirty="0" smtClean="0"/>
              <a:t>Tanto el RTO y RPO están asociados a la “disponibilidad” e “inactividad”</a:t>
            </a:r>
          </a:p>
          <a:p>
            <a:endParaRPr lang="es-EC" dirty="0" smtClean="0"/>
          </a:p>
          <a:p>
            <a:endParaRPr lang="es-EC" dirty="0"/>
          </a:p>
        </p:txBody>
      </p:sp>
      <p:sp>
        <p:nvSpPr>
          <p:cNvPr id="4" name="3 Marcador de pie de página"/>
          <p:cNvSpPr>
            <a:spLocks noGrp="1"/>
          </p:cNvSpPr>
          <p:nvPr>
            <p:ph type="ftr" sz="quarter" idx="11"/>
          </p:nvPr>
        </p:nvSpPr>
        <p:spPr/>
        <p:txBody>
          <a:bodyPr/>
          <a:lstStyle/>
          <a:p>
            <a:r>
              <a:rPr lang="pt-BR" smtClean="0"/>
              <a:t>Elaborado por: Ing. Danilo Mannella</a:t>
            </a:r>
            <a:endParaRPr lang="es-EC"/>
          </a:p>
        </p:txBody>
      </p:sp>
      <p:sp>
        <p:nvSpPr>
          <p:cNvPr id="5" name="4 Marcador de número de diapositiva"/>
          <p:cNvSpPr>
            <a:spLocks noGrp="1"/>
          </p:cNvSpPr>
          <p:nvPr>
            <p:ph type="sldNum" sz="quarter" idx="12"/>
          </p:nvPr>
        </p:nvSpPr>
        <p:spPr/>
        <p:txBody>
          <a:bodyPr/>
          <a:lstStyle/>
          <a:p>
            <a:fld id="{A7CC97B7-FE71-4CEC-8D49-EDF47CB0B2E2}" type="slidenum">
              <a:rPr lang="es-EC" smtClean="0"/>
              <a:t>7</a:t>
            </a:fld>
            <a:endParaRPr lang="es-EC"/>
          </a:p>
        </p:txBody>
      </p:sp>
      <p:sp>
        <p:nvSpPr>
          <p:cNvPr id="2" name="1 Título"/>
          <p:cNvSpPr>
            <a:spLocks noGrp="1"/>
          </p:cNvSpPr>
          <p:nvPr>
            <p:ph type="title"/>
          </p:nvPr>
        </p:nvSpPr>
        <p:spPr/>
        <p:txBody>
          <a:bodyPr>
            <a:normAutofit fontScale="90000"/>
          </a:bodyPr>
          <a:lstStyle/>
          <a:p>
            <a:pPr lvl="0"/>
            <a:r>
              <a:rPr lang="es-EC" sz="3200" dirty="0" smtClean="0"/>
              <a:t>Paso 2: Determinación de RPO y RTO – inactividad y disponibilidad</a:t>
            </a:r>
            <a:endParaRPr lang="es-EC" sz="3200" dirty="0"/>
          </a:p>
        </p:txBody>
      </p:sp>
      <p:graphicFrame>
        <p:nvGraphicFramePr>
          <p:cNvPr id="6" name="5 Tabla"/>
          <p:cNvGraphicFramePr>
            <a:graphicFrameLocks noGrp="1"/>
          </p:cNvGraphicFramePr>
          <p:nvPr>
            <p:extLst>
              <p:ext uri="{D42A27DB-BD31-4B8C-83A1-F6EECF244321}">
                <p14:modId xmlns:p14="http://schemas.microsoft.com/office/powerpoint/2010/main" val="1289477116"/>
              </p:ext>
            </p:extLst>
          </p:nvPr>
        </p:nvGraphicFramePr>
        <p:xfrm>
          <a:off x="1043608" y="4005064"/>
          <a:ext cx="7200800" cy="1944856"/>
        </p:xfrm>
        <a:graphic>
          <a:graphicData uri="http://schemas.openxmlformats.org/drawingml/2006/table">
            <a:tbl>
              <a:tblPr firstRow="1" firstCol="1" bandRow="1">
                <a:tableStyleId>{5C22544A-7EE6-4342-B048-85BDC9FD1C3A}</a:tableStyleId>
              </a:tblPr>
              <a:tblGrid>
                <a:gridCol w="1977702"/>
                <a:gridCol w="900620"/>
                <a:gridCol w="869823"/>
                <a:gridCol w="948897"/>
                <a:gridCol w="2503758"/>
              </a:tblGrid>
              <a:tr h="209670">
                <a:tc>
                  <a:txBody>
                    <a:bodyPr/>
                    <a:lstStyle/>
                    <a:p>
                      <a:pPr algn="just">
                        <a:lnSpc>
                          <a:spcPct val="115000"/>
                        </a:lnSpc>
                        <a:spcAft>
                          <a:spcPts val="0"/>
                        </a:spcAft>
                      </a:pPr>
                      <a:r>
                        <a:rPr lang="es-ES" sz="1200" dirty="0">
                          <a:effectLst/>
                        </a:rPr>
                        <a:t>Solución</a:t>
                      </a:r>
                      <a:endParaRPr lang="es-EC" sz="2000" dirty="0">
                        <a:effectLst/>
                        <a:latin typeface="Times New Roman"/>
                        <a:ea typeface="Times New Roman"/>
                      </a:endParaRPr>
                    </a:p>
                  </a:txBody>
                  <a:tcPr marL="68580" marR="68580" marT="0" marB="0"/>
                </a:tc>
                <a:tc>
                  <a:txBody>
                    <a:bodyPr/>
                    <a:lstStyle/>
                    <a:p>
                      <a:pPr algn="just">
                        <a:lnSpc>
                          <a:spcPct val="115000"/>
                        </a:lnSpc>
                        <a:spcAft>
                          <a:spcPts val="0"/>
                        </a:spcAft>
                      </a:pPr>
                      <a:r>
                        <a:rPr lang="es-ES" sz="1200">
                          <a:effectLst/>
                        </a:rPr>
                        <a:t>RPO</a:t>
                      </a:r>
                      <a:endParaRPr lang="es-EC" sz="2000">
                        <a:effectLst/>
                        <a:latin typeface="Times New Roman"/>
                        <a:ea typeface="Times New Roman"/>
                      </a:endParaRPr>
                    </a:p>
                  </a:txBody>
                  <a:tcPr marL="68580" marR="68580" marT="0" marB="0"/>
                </a:tc>
                <a:tc>
                  <a:txBody>
                    <a:bodyPr/>
                    <a:lstStyle/>
                    <a:p>
                      <a:pPr algn="just">
                        <a:lnSpc>
                          <a:spcPct val="115000"/>
                        </a:lnSpc>
                        <a:spcAft>
                          <a:spcPts val="0"/>
                        </a:spcAft>
                      </a:pPr>
                      <a:r>
                        <a:rPr lang="es-ES" sz="1200">
                          <a:effectLst/>
                        </a:rPr>
                        <a:t>RTO</a:t>
                      </a:r>
                      <a:endParaRPr lang="es-EC" sz="2000">
                        <a:effectLst/>
                        <a:latin typeface="Times New Roman"/>
                        <a:ea typeface="Times New Roman"/>
                      </a:endParaRPr>
                    </a:p>
                  </a:txBody>
                  <a:tcPr marL="68580" marR="68580" marT="0" marB="0"/>
                </a:tc>
                <a:tc>
                  <a:txBody>
                    <a:bodyPr/>
                    <a:lstStyle/>
                    <a:p>
                      <a:pPr algn="just">
                        <a:lnSpc>
                          <a:spcPct val="115000"/>
                        </a:lnSpc>
                        <a:spcAft>
                          <a:spcPts val="0"/>
                        </a:spcAft>
                      </a:pPr>
                      <a:r>
                        <a:rPr lang="es-ES" sz="1200">
                          <a:effectLst/>
                        </a:rPr>
                        <a:t>Costo</a:t>
                      </a:r>
                      <a:endParaRPr lang="es-EC" sz="2000">
                        <a:effectLst/>
                        <a:latin typeface="Times New Roman"/>
                        <a:ea typeface="Times New Roman"/>
                      </a:endParaRPr>
                    </a:p>
                  </a:txBody>
                  <a:tcPr marL="68580" marR="68580" marT="0" marB="0"/>
                </a:tc>
                <a:tc>
                  <a:txBody>
                    <a:bodyPr/>
                    <a:lstStyle/>
                    <a:p>
                      <a:pPr algn="just">
                        <a:lnSpc>
                          <a:spcPct val="115000"/>
                        </a:lnSpc>
                        <a:spcAft>
                          <a:spcPts val="0"/>
                        </a:spcAft>
                      </a:pPr>
                      <a:r>
                        <a:rPr lang="es-ES" sz="1200">
                          <a:effectLst/>
                        </a:rPr>
                        <a:t>Debilidades</a:t>
                      </a:r>
                      <a:endParaRPr lang="es-EC" sz="2000">
                        <a:effectLst/>
                        <a:latin typeface="Times New Roman"/>
                        <a:ea typeface="Times New Roman"/>
                      </a:endParaRPr>
                    </a:p>
                  </a:txBody>
                  <a:tcPr marL="68580" marR="68580" marT="0" marB="0"/>
                </a:tc>
              </a:tr>
              <a:tr h="433636">
                <a:tc>
                  <a:txBody>
                    <a:bodyPr/>
                    <a:lstStyle/>
                    <a:p>
                      <a:pPr algn="just">
                        <a:lnSpc>
                          <a:spcPct val="115000"/>
                        </a:lnSpc>
                        <a:spcAft>
                          <a:spcPts val="0"/>
                        </a:spcAft>
                      </a:pPr>
                      <a:r>
                        <a:rPr lang="es-ES" sz="1200" dirty="0">
                          <a:effectLst/>
                        </a:rPr>
                        <a:t>Uso de cintas</a:t>
                      </a:r>
                      <a:endParaRPr lang="es-EC" sz="2000" dirty="0">
                        <a:effectLst/>
                        <a:latin typeface="Times New Roman"/>
                        <a:ea typeface="Times New Roman"/>
                      </a:endParaRPr>
                    </a:p>
                  </a:txBody>
                  <a:tcPr marL="68580" marR="68580" marT="0" marB="0"/>
                </a:tc>
                <a:tc>
                  <a:txBody>
                    <a:bodyPr/>
                    <a:lstStyle/>
                    <a:p>
                      <a:pPr algn="just">
                        <a:lnSpc>
                          <a:spcPct val="115000"/>
                        </a:lnSpc>
                        <a:spcAft>
                          <a:spcPts val="0"/>
                        </a:spcAft>
                      </a:pPr>
                      <a:r>
                        <a:rPr lang="es-ES" sz="1200">
                          <a:effectLst/>
                        </a:rPr>
                        <a:t>24h+</a:t>
                      </a:r>
                      <a:endParaRPr lang="es-EC" sz="2000">
                        <a:effectLst/>
                        <a:latin typeface="Times New Roman"/>
                        <a:ea typeface="Times New Roman"/>
                      </a:endParaRPr>
                    </a:p>
                  </a:txBody>
                  <a:tcPr marL="68580" marR="68580" marT="0" marB="0"/>
                </a:tc>
                <a:tc>
                  <a:txBody>
                    <a:bodyPr/>
                    <a:lstStyle/>
                    <a:p>
                      <a:pPr algn="just">
                        <a:lnSpc>
                          <a:spcPct val="115000"/>
                        </a:lnSpc>
                        <a:spcAft>
                          <a:spcPts val="0"/>
                        </a:spcAft>
                      </a:pPr>
                      <a:r>
                        <a:rPr lang="es-ES" sz="1200">
                          <a:effectLst/>
                        </a:rPr>
                        <a:t>Días</a:t>
                      </a:r>
                      <a:endParaRPr lang="es-EC" sz="2000">
                        <a:effectLst/>
                        <a:latin typeface="Times New Roman"/>
                        <a:ea typeface="Times New Roman"/>
                      </a:endParaRPr>
                    </a:p>
                  </a:txBody>
                  <a:tcPr marL="68580" marR="68580" marT="0" marB="0"/>
                </a:tc>
                <a:tc>
                  <a:txBody>
                    <a:bodyPr/>
                    <a:lstStyle/>
                    <a:p>
                      <a:pPr algn="just">
                        <a:lnSpc>
                          <a:spcPct val="115000"/>
                        </a:lnSpc>
                        <a:spcAft>
                          <a:spcPts val="0"/>
                        </a:spcAft>
                      </a:pPr>
                      <a:r>
                        <a:rPr lang="es-ES" sz="1200">
                          <a:effectLst/>
                        </a:rPr>
                        <a:t>$</a:t>
                      </a:r>
                      <a:endParaRPr lang="es-EC" sz="2000">
                        <a:effectLst/>
                        <a:latin typeface="Times New Roman"/>
                        <a:ea typeface="Times New Roman"/>
                      </a:endParaRPr>
                    </a:p>
                  </a:txBody>
                  <a:tcPr marL="68580" marR="68580" marT="0" marB="0"/>
                </a:tc>
                <a:tc>
                  <a:txBody>
                    <a:bodyPr/>
                    <a:lstStyle/>
                    <a:p>
                      <a:pPr marL="342900" lvl="0" indent="-342900" algn="just">
                        <a:lnSpc>
                          <a:spcPct val="115000"/>
                        </a:lnSpc>
                        <a:spcAft>
                          <a:spcPts val="0"/>
                        </a:spcAft>
                        <a:buFont typeface="Symbol"/>
                        <a:buChar char=""/>
                      </a:pPr>
                      <a:r>
                        <a:rPr lang="es-ES" sz="1200">
                          <a:effectLst/>
                        </a:rPr>
                        <a:t>Difícil de administrar</a:t>
                      </a:r>
                      <a:endParaRPr lang="es-EC" sz="2000">
                        <a:effectLst/>
                      </a:endParaRPr>
                    </a:p>
                    <a:p>
                      <a:pPr marL="342900" lvl="0" indent="-342900" algn="just">
                        <a:lnSpc>
                          <a:spcPct val="115000"/>
                        </a:lnSpc>
                        <a:spcAft>
                          <a:spcPts val="0"/>
                        </a:spcAft>
                        <a:buFont typeface="Symbol"/>
                        <a:buChar char=""/>
                      </a:pPr>
                      <a:r>
                        <a:rPr lang="es-ES" sz="1200">
                          <a:effectLst/>
                        </a:rPr>
                        <a:t>Lento, propenso a errores</a:t>
                      </a:r>
                      <a:endParaRPr lang="es-EC" sz="2000">
                        <a:effectLst/>
                        <a:latin typeface="Times New Roman"/>
                        <a:ea typeface="Times New Roman"/>
                      </a:endParaRPr>
                    </a:p>
                  </a:txBody>
                  <a:tcPr marL="68580" marR="68580" marT="0" marB="0"/>
                </a:tc>
              </a:tr>
              <a:tr h="433636">
                <a:tc>
                  <a:txBody>
                    <a:bodyPr/>
                    <a:lstStyle/>
                    <a:p>
                      <a:pPr algn="just">
                        <a:lnSpc>
                          <a:spcPct val="115000"/>
                        </a:lnSpc>
                        <a:spcAft>
                          <a:spcPts val="0"/>
                        </a:spcAft>
                      </a:pPr>
                      <a:r>
                        <a:rPr lang="es-ES" sz="1200" dirty="0">
                          <a:effectLst/>
                        </a:rPr>
                        <a:t>Captura de imágenes</a:t>
                      </a:r>
                      <a:endParaRPr lang="es-EC" sz="2000" dirty="0">
                        <a:effectLst/>
                        <a:latin typeface="Times New Roman"/>
                        <a:ea typeface="Times New Roman"/>
                      </a:endParaRPr>
                    </a:p>
                  </a:txBody>
                  <a:tcPr marL="68580" marR="68580" marT="0" marB="0"/>
                </a:tc>
                <a:tc>
                  <a:txBody>
                    <a:bodyPr/>
                    <a:lstStyle/>
                    <a:p>
                      <a:pPr algn="just">
                        <a:lnSpc>
                          <a:spcPct val="115000"/>
                        </a:lnSpc>
                        <a:spcAft>
                          <a:spcPts val="0"/>
                        </a:spcAft>
                      </a:pPr>
                      <a:r>
                        <a:rPr lang="es-ES" sz="1200">
                          <a:effectLst/>
                        </a:rPr>
                        <a:t>24h</a:t>
                      </a:r>
                      <a:endParaRPr lang="es-EC" sz="2000">
                        <a:effectLst/>
                        <a:latin typeface="Times New Roman"/>
                        <a:ea typeface="Times New Roman"/>
                      </a:endParaRPr>
                    </a:p>
                  </a:txBody>
                  <a:tcPr marL="68580" marR="68580" marT="0" marB="0"/>
                </a:tc>
                <a:tc>
                  <a:txBody>
                    <a:bodyPr/>
                    <a:lstStyle/>
                    <a:p>
                      <a:pPr algn="just">
                        <a:lnSpc>
                          <a:spcPct val="115000"/>
                        </a:lnSpc>
                        <a:spcAft>
                          <a:spcPts val="0"/>
                        </a:spcAft>
                      </a:pPr>
                      <a:r>
                        <a:rPr lang="es-ES" sz="1200">
                          <a:effectLst/>
                        </a:rPr>
                        <a:t>Horas</a:t>
                      </a:r>
                      <a:endParaRPr lang="es-EC" sz="2000">
                        <a:effectLst/>
                        <a:latin typeface="Times New Roman"/>
                        <a:ea typeface="Times New Roman"/>
                      </a:endParaRPr>
                    </a:p>
                  </a:txBody>
                  <a:tcPr marL="68580" marR="68580" marT="0" marB="0"/>
                </a:tc>
                <a:tc>
                  <a:txBody>
                    <a:bodyPr/>
                    <a:lstStyle/>
                    <a:p>
                      <a:pPr algn="just">
                        <a:lnSpc>
                          <a:spcPct val="115000"/>
                        </a:lnSpc>
                        <a:spcAft>
                          <a:spcPts val="0"/>
                        </a:spcAft>
                      </a:pPr>
                      <a:r>
                        <a:rPr lang="es-ES" sz="1200">
                          <a:effectLst/>
                        </a:rPr>
                        <a:t>$$$</a:t>
                      </a:r>
                      <a:endParaRPr lang="es-EC" sz="2000">
                        <a:effectLst/>
                        <a:latin typeface="Times New Roman"/>
                        <a:ea typeface="Times New Roman"/>
                      </a:endParaRPr>
                    </a:p>
                  </a:txBody>
                  <a:tcPr marL="68580" marR="68580" marT="0" marB="0"/>
                </a:tc>
                <a:tc>
                  <a:txBody>
                    <a:bodyPr/>
                    <a:lstStyle/>
                    <a:p>
                      <a:pPr marL="342900" lvl="0" indent="-342900" algn="just">
                        <a:lnSpc>
                          <a:spcPct val="115000"/>
                        </a:lnSpc>
                        <a:spcAft>
                          <a:spcPts val="0"/>
                        </a:spcAft>
                        <a:buFont typeface="Symbol"/>
                        <a:buChar char=""/>
                      </a:pPr>
                      <a:r>
                        <a:rPr lang="es-ES" sz="1200">
                          <a:effectLst/>
                        </a:rPr>
                        <a:t>Restauración limitada y flexible</a:t>
                      </a:r>
                      <a:endParaRPr lang="es-EC" sz="2000">
                        <a:effectLst/>
                        <a:latin typeface="Times New Roman"/>
                        <a:ea typeface="Times New Roman"/>
                      </a:endParaRPr>
                    </a:p>
                  </a:txBody>
                  <a:tcPr marL="68580" marR="68580" marT="0" marB="0"/>
                </a:tc>
              </a:tr>
              <a:tr h="433636">
                <a:tc>
                  <a:txBody>
                    <a:bodyPr/>
                    <a:lstStyle/>
                    <a:p>
                      <a:pPr algn="just">
                        <a:lnSpc>
                          <a:spcPct val="115000"/>
                        </a:lnSpc>
                        <a:spcAft>
                          <a:spcPts val="0"/>
                        </a:spcAft>
                      </a:pPr>
                      <a:r>
                        <a:rPr lang="es-ES" sz="1200" dirty="0">
                          <a:effectLst/>
                        </a:rPr>
                        <a:t>Replicación</a:t>
                      </a:r>
                      <a:endParaRPr lang="es-EC" sz="2000" dirty="0">
                        <a:effectLst/>
                        <a:latin typeface="Times New Roman"/>
                        <a:ea typeface="Times New Roman"/>
                      </a:endParaRPr>
                    </a:p>
                  </a:txBody>
                  <a:tcPr marL="68580" marR="68580" marT="0" marB="0"/>
                </a:tc>
                <a:tc>
                  <a:txBody>
                    <a:bodyPr/>
                    <a:lstStyle/>
                    <a:p>
                      <a:pPr algn="just">
                        <a:lnSpc>
                          <a:spcPct val="115000"/>
                        </a:lnSpc>
                        <a:spcAft>
                          <a:spcPts val="0"/>
                        </a:spcAft>
                      </a:pPr>
                      <a:r>
                        <a:rPr lang="es-ES" sz="1200">
                          <a:effectLst/>
                        </a:rPr>
                        <a:t>Min.</a:t>
                      </a:r>
                      <a:endParaRPr lang="es-EC" sz="2000">
                        <a:effectLst/>
                        <a:latin typeface="Times New Roman"/>
                        <a:ea typeface="Times New Roman"/>
                      </a:endParaRPr>
                    </a:p>
                  </a:txBody>
                  <a:tcPr marL="68580" marR="68580" marT="0" marB="0"/>
                </a:tc>
                <a:tc>
                  <a:txBody>
                    <a:bodyPr/>
                    <a:lstStyle/>
                    <a:p>
                      <a:pPr algn="just">
                        <a:lnSpc>
                          <a:spcPct val="115000"/>
                        </a:lnSpc>
                        <a:spcAft>
                          <a:spcPts val="0"/>
                        </a:spcAft>
                      </a:pPr>
                      <a:r>
                        <a:rPr lang="es-ES" sz="1200">
                          <a:effectLst/>
                        </a:rPr>
                        <a:t>Min.</a:t>
                      </a:r>
                      <a:endParaRPr lang="es-EC" sz="2000">
                        <a:effectLst/>
                        <a:latin typeface="Times New Roman"/>
                        <a:ea typeface="Times New Roman"/>
                      </a:endParaRPr>
                    </a:p>
                  </a:txBody>
                  <a:tcPr marL="68580" marR="68580" marT="0" marB="0"/>
                </a:tc>
                <a:tc>
                  <a:txBody>
                    <a:bodyPr/>
                    <a:lstStyle/>
                    <a:p>
                      <a:pPr algn="just">
                        <a:lnSpc>
                          <a:spcPct val="115000"/>
                        </a:lnSpc>
                        <a:spcAft>
                          <a:spcPts val="0"/>
                        </a:spcAft>
                      </a:pPr>
                      <a:r>
                        <a:rPr lang="es-ES" sz="1200">
                          <a:effectLst/>
                        </a:rPr>
                        <a:t>$$$$$</a:t>
                      </a:r>
                      <a:endParaRPr lang="es-EC" sz="2000">
                        <a:effectLst/>
                        <a:latin typeface="Times New Roman"/>
                        <a:ea typeface="Times New Roman"/>
                      </a:endParaRPr>
                    </a:p>
                  </a:txBody>
                  <a:tcPr marL="68580" marR="68580" marT="0" marB="0"/>
                </a:tc>
                <a:tc>
                  <a:txBody>
                    <a:bodyPr/>
                    <a:lstStyle/>
                    <a:p>
                      <a:pPr marL="342900" lvl="0" indent="-342900" algn="just">
                        <a:lnSpc>
                          <a:spcPct val="115000"/>
                        </a:lnSpc>
                        <a:spcAft>
                          <a:spcPts val="0"/>
                        </a:spcAft>
                        <a:buFont typeface="Symbol"/>
                        <a:buChar char=""/>
                      </a:pPr>
                      <a:r>
                        <a:rPr lang="es-ES" sz="1200">
                          <a:effectLst/>
                        </a:rPr>
                        <a:t>Configuración complicada</a:t>
                      </a:r>
                      <a:endParaRPr lang="es-EC" sz="2000">
                        <a:effectLst/>
                      </a:endParaRPr>
                    </a:p>
                    <a:p>
                      <a:pPr marL="342900" lvl="0" indent="-342900" algn="just">
                        <a:lnSpc>
                          <a:spcPct val="115000"/>
                        </a:lnSpc>
                        <a:spcAft>
                          <a:spcPts val="0"/>
                        </a:spcAft>
                        <a:buFont typeface="Symbol"/>
                        <a:buChar char=""/>
                      </a:pPr>
                      <a:r>
                        <a:rPr lang="es-ES" sz="1200">
                          <a:effectLst/>
                        </a:rPr>
                        <a:t>HW duplicado</a:t>
                      </a:r>
                      <a:endParaRPr lang="es-EC" sz="2000">
                        <a:effectLst/>
                        <a:latin typeface="Times New Roman"/>
                        <a:ea typeface="Times New Roman"/>
                      </a:endParaRPr>
                    </a:p>
                  </a:txBody>
                  <a:tcPr marL="68580" marR="68580" marT="0" marB="0"/>
                </a:tc>
              </a:tr>
              <a:tr h="433636">
                <a:tc>
                  <a:txBody>
                    <a:bodyPr/>
                    <a:lstStyle/>
                    <a:p>
                      <a:pPr algn="l">
                        <a:lnSpc>
                          <a:spcPct val="115000"/>
                        </a:lnSpc>
                        <a:spcAft>
                          <a:spcPts val="0"/>
                        </a:spcAft>
                      </a:pPr>
                      <a:r>
                        <a:rPr lang="es-ES" sz="1200" dirty="0">
                          <a:effectLst/>
                        </a:rPr>
                        <a:t>Agrupamiento de servidores</a:t>
                      </a:r>
                      <a:endParaRPr lang="es-EC" sz="2000" dirty="0">
                        <a:effectLst/>
                        <a:latin typeface="Times New Roman"/>
                        <a:ea typeface="Times New Roman"/>
                      </a:endParaRPr>
                    </a:p>
                  </a:txBody>
                  <a:tcPr marL="68580" marR="68580" marT="0" marB="0"/>
                </a:tc>
                <a:tc>
                  <a:txBody>
                    <a:bodyPr/>
                    <a:lstStyle/>
                    <a:p>
                      <a:pPr algn="just">
                        <a:lnSpc>
                          <a:spcPct val="115000"/>
                        </a:lnSpc>
                        <a:spcAft>
                          <a:spcPts val="0"/>
                        </a:spcAft>
                      </a:pPr>
                      <a:r>
                        <a:rPr lang="es-ES" sz="1200" dirty="0">
                          <a:effectLst/>
                        </a:rPr>
                        <a:t>0</a:t>
                      </a:r>
                      <a:endParaRPr lang="es-EC" sz="2000" dirty="0">
                        <a:effectLst/>
                        <a:latin typeface="Times New Roman"/>
                        <a:ea typeface="Times New Roman"/>
                      </a:endParaRPr>
                    </a:p>
                  </a:txBody>
                  <a:tcPr marL="68580" marR="68580" marT="0" marB="0"/>
                </a:tc>
                <a:tc>
                  <a:txBody>
                    <a:bodyPr/>
                    <a:lstStyle/>
                    <a:p>
                      <a:pPr algn="just">
                        <a:lnSpc>
                          <a:spcPct val="115000"/>
                        </a:lnSpc>
                        <a:spcAft>
                          <a:spcPts val="0"/>
                        </a:spcAft>
                      </a:pPr>
                      <a:r>
                        <a:rPr lang="es-ES" sz="1200" dirty="0">
                          <a:effectLst/>
                        </a:rPr>
                        <a:t>0</a:t>
                      </a:r>
                      <a:endParaRPr lang="es-EC" sz="2000" dirty="0">
                        <a:effectLst/>
                        <a:latin typeface="Times New Roman"/>
                        <a:ea typeface="Times New Roman"/>
                      </a:endParaRPr>
                    </a:p>
                  </a:txBody>
                  <a:tcPr marL="68580" marR="68580" marT="0" marB="0"/>
                </a:tc>
                <a:tc>
                  <a:txBody>
                    <a:bodyPr/>
                    <a:lstStyle/>
                    <a:p>
                      <a:pPr algn="just">
                        <a:lnSpc>
                          <a:spcPct val="115000"/>
                        </a:lnSpc>
                        <a:spcAft>
                          <a:spcPts val="0"/>
                        </a:spcAft>
                      </a:pPr>
                      <a:r>
                        <a:rPr lang="es-ES" sz="1200" dirty="0">
                          <a:effectLst/>
                        </a:rPr>
                        <a:t>$$$$$$</a:t>
                      </a:r>
                      <a:endParaRPr lang="es-EC" sz="2000" dirty="0">
                        <a:effectLst/>
                        <a:latin typeface="Times New Roman"/>
                        <a:ea typeface="Times New Roman"/>
                      </a:endParaRPr>
                    </a:p>
                  </a:txBody>
                  <a:tcPr marL="68580" marR="68580" marT="0" marB="0"/>
                </a:tc>
                <a:tc>
                  <a:txBody>
                    <a:bodyPr/>
                    <a:lstStyle/>
                    <a:p>
                      <a:pPr marL="342900" lvl="0" indent="-342900" algn="just">
                        <a:lnSpc>
                          <a:spcPct val="115000"/>
                        </a:lnSpc>
                        <a:spcAft>
                          <a:spcPts val="0"/>
                        </a:spcAft>
                        <a:buFont typeface="Symbol"/>
                        <a:buChar char=""/>
                      </a:pPr>
                      <a:r>
                        <a:rPr lang="es-ES" sz="1200" dirty="0">
                          <a:effectLst/>
                        </a:rPr>
                        <a:t>HW duplicado</a:t>
                      </a:r>
                      <a:endParaRPr lang="es-EC" sz="2000" dirty="0">
                        <a:effectLst/>
                      </a:endParaRPr>
                    </a:p>
                    <a:p>
                      <a:pPr marL="342900" lvl="0" indent="-342900" algn="just">
                        <a:lnSpc>
                          <a:spcPct val="115000"/>
                        </a:lnSpc>
                        <a:spcAft>
                          <a:spcPts val="0"/>
                        </a:spcAft>
                        <a:buFont typeface="Symbol"/>
                        <a:buChar char=""/>
                      </a:pPr>
                      <a:r>
                        <a:rPr lang="es-ES" sz="1200" dirty="0">
                          <a:effectLst/>
                        </a:rPr>
                        <a:t>Configuración complicada</a:t>
                      </a:r>
                      <a:endParaRPr lang="es-EC" sz="20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1656674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pt-BR" smtClean="0"/>
              <a:t>Elaborado por: Ing. Danilo Mannella</a:t>
            </a:r>
            <a:endParaRPr lang="es-EC"/>
          </a:p>
        </p:txBody>
      </p:sp>
      <p:sp>
        <p:nvSpPr>
          <p:cNvPr id="4" name="3 Marcador de número de diapositiva"/>
          <p:cNvSpPr>
            <a:spLocks noGrp="1"/>
          </p:cNvSpPr>
          <p:nvPr>
            <p:ph type="sldNum" sz="quarter" idx="12"/>
          </p:nvPr>
        </p:nvSpPr>
        <p:spPr/>
        <p:txBody>
          <a:bodyPr/>
          <a:lstStyle/>
          <a:p>
            <a:fld id="{A7CC97B7-FE71-4CEC-8D49-EDF47CB0B2E2}" type="slidenum">
              <a:rPr lang="es-EC" smtClean="0"/>
              <a:t>8</a:t>
            </a:fld>
            <a:endParaRPr lang="es-EC"/>
          </a:p>
        </p:txBody>
      </p:sp>
      <p:sp>
        <p:nvSpPr>
          <p:cNvPr id="6" name="5 Título"/>
          <p:cNvSpPr>
            <a:spLocks noGrp="1"/>
          </p:cNvSpPr>
          <p:nvPr>
            <p:ph type="title"/>
          </p:nvPr>
        </p:nvSpPr>
        <p:spPr/>
        <p:txBody>
          <a:bodyPr/>
          <a:lstStyle/>
          <a:p>
            <a:r>
              <a:rPr lang="es-EC" sz="3200" dirty="0"/>
              <a:t>Paso 3: </a:t>
            </a:r>
            <a:r>
              <a:rPr lang="es-EC" sz="3200" dirty="0" err="1"/>
              <a:t>Virtualizar</a:t>
            </a:r>
            <a:r>
              <a:rPr lang="es-EC" sz="3200" dirty="0"/>
              <a:t> las aplicaciones claves – migrar de lo físico a lo virtual</a:t>
            </a:r>
          </a:p>
        </p:txBody>
      </p:sp>
      <p:sp>
        <p:nvSpPr>
          <p:cNvPr id="7" name="6 Marcador de contenido"/>
          <p:cNvSpPr>
            <a:spLocks noGrp="1"/>
          </p:cNvSpPr>
          <p:nvPr>
            <p:ph sz="quarter" idx="13"/>
          </p:nvPr>
        </p:nvSpPr>
        <p:spPr>
          <a:xfrm>
            <a:off x="685800" y="2240280"/>
            <a:ext cx="3238128" cy="3877056"/>
          </a:xfrm>
        </p:spPr>
        <p:txBody>
          <a:bodyPr/>
          <a:lstStyle/>
          <a:p>
            <a:r>
              <a:rPr lang="es-EC" dirty="0"/>
              <a:t>Pensar en “</a:t>
            </a:r>
            <a:r>
              <a:rPr lang="es-EC" b="1" u="sng" dirty="0"/>
              <a:t>interrupciones</a:t>
            </a:r>
            <a:r>
              <a:rPr lang="es-EC" dirty="0"/>
              <a:t>” en lugar de “</a:t>
            </a:r>
            <a:r>
              <a:rPr lang="es-EC" b="1" u="sng" dirty="0"/>
              <a:t>desastres</a:t>
            </a:r>
            <a:r>
              <a:rPr lang="es-EC" dirty="0"/>
              <a:t>”</a:t>
            </a:r>
          </a:p>
          <a:p>
            <a:r>
              <a:rPr lang="es-EC" dirty="0"/>
              <a:t>Virtualización, una máquina física hospeda a una (varias) máquinas </a:t>
            </a:r>
            <a:r>
              <a:rPr lang="es-EC" dirty="0" smtClean="0"/>
              <a:t>virtuales</a:t>
            </a:r>
            <a:endParaRPr lang="es-EC" dirty="0"/>
          </a:p>
        </p:txBody>
      </p:sp>
      <p:pic>
        <p:nvPicPr>
          <p:cNvPr id="9" name="0 Imagen"/>
          <p:cNvPicPr>
            <a:picLocks noGrp="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067944" y="2348880"/>
            <a:ext cx="4680519" cy="3384376"/>
          </a:xfrm>
          <a:prstGeom prst="rect">
            <a:avLst/>
          </a:prstGeom>
        </p:spPr>
      </p:pic>
    </p:spTree>
    <p:extLst>
      <p:ext uri="{BB962C8B-B14F-4D97-AF65-F5344CB8AC3E}">
        <p14:creationId xmlns:p14="http://schemas.microsoft.com/office/powerpoint/2010/main" val="566172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C" dirty="0" smtClean="0"/>
              <a:t>Características de la nube, para Pymes</a:t>
            </a:r>
          </a:p>
          <a:p>
            <a:pPr lvl="1"/>
            <a:r>
              <a:rPr lang="es-EC" dirty="0" smtClean="0"/>
              <a:t>Autoservicio por demanda</a:t>
            </a:r>
          </a:p>
          <a:p>
            <a:pPr lvl="1"/>
            <a:r>
              <a:rPr lang="es-EC" dirty="0" smtClean="0"/>
              <a:t>Acceso de red ubicuo</a:t>
            </a:r>
          </a:p>
          <a:p>
            <a:pPr lvl="1"/>
            <a:r>
              <a:rPr lang="es-EC" dirty="0" smtClean="0"/>
              <a:t>Fuente común de recursos</a:t>
            </a:r>
          </a:p>
          <a:p>
            <a:pPr lvl="1"/>
            <a:r>
              <a:rPr lang="es-EC" dirty="0" smtClean="0"/>
              <a:t>Rápida elasticidad</a:t>
            </a:r>
          </a:p>
          <a:p>
            <a:pPr lvl="1"/>
            <a:r>
              <a:rPr lang="es-EC" dirty="0" smtClean="0"/>
              <a:t>Servicio medido</a:t>
            </a:r>
            <a:endParaRPr lang="es-EC" dirty="0"/>
          </a:p>
          <a:p>
            <a:r>
              <a:rPr lang="es-EC" dirty="0" smtClean="0"/>
              <a:t>Modelos: </a:t>
            </a:r>
            <a:r>
              <a:rPr lang="es-EC" dirty="0" err="1" smtClean="0"/>
              <a:t>SaaS</a:t>
            </a:r>
            <a:r>
              <a:rPr lang="es-EC" dirty="0" smtClean="0"/>
              <a:t>, </a:t>
            </a:r>
            <a:r>
              <a:rPr lang="es-EC" dirty="0" err="1" smtClean="0"/>
              <a:t>PaaS</a:t>
            </a:r>
            <a:r>
              <a:rPr lang="es-EC" dirty="0"/>
              <a:t> </a:t>
            </a:r>
            <a:r>
              <a:rPr lang="es-EC" dirty="0" smtClean="0"/>
              <a:t>e </a:t>
            </a:r>
            <a:r>
              <a:rPr lang="es-EC" b="1" u="sng" dirty="0" err="1" smtClean="0"/>
              <a:t>IaaS</a:t>
            </a:r>
            <a:r>
              <a:rPr lang="es-EC" b="1" u="sng" dirty="0" smtClean="0"/>
              <a:t> / </a:t>
            </a:r>
            <a:r>
              <a:rPr lang="es-EC" b="1" u="sng" dirty="0" err="1" smtClean="0"/>
              <a:t>RaaS</a:t>
            </a:r>
            <a:endParaRPr lang="es-EC" b="1" u="sng" dirty="0" smtClean="0"/>
          </a:p>
          <a:p>
            <a:r>
              <a:rPr lang="es-EC" dirty="0" smtClean="0"/>
              <a:t>Tipos de nubes: </a:t>
            </a:r>
            <a:r>
              <a:rPr lang="es-EC" b="1" u="sng" dirty="0" smtClean="0"/>
              <a:t>Públicas</a:t>
            </a:r>
            <a:r>
              <a:rPr lang="es-EC" dirty="0" smtClean="0"/>
              <a:t>, privadas, híbridas</a:t>
            </a:r>
          </a:p>
        </p:txBody>
      </p:sp>
      <p:sp>
        <p:nvSpPr>
          <p:cNvPr id="4" name="3 Marcador de pie de página"/>
          <p:cNvSpPr>
            <a:spLocks noGrp="1"/>
          </p:cNvSpPr>
          <p:nvPr>
            <p:ph type="ftr" sz="quarter" idx="11"/>
          </p:nvPr>
        </p:nvSpPr>
        <p:spPr/>
        <p:txBody>
          <a:bodyPr/>
          <a:lstStyle/>
          <a:p>
            <a:r>
              <a:rPr lang="pt-BR" smtClean="0"/>
              <a:t>Elaborado por: Ing. Danilo Mannella</a:t>
            </a:r>
            <a:endParaRPr lang="es-EC"/>
          </a:p>
        </p:txBody>
      </p:sp>
      <p:sp>
        <p:nvSpPr>
          <p:cNvPr id="5" name="4 Marcador de número de diapositiva"/>
          <p:cNvSpPr>
            <a:spLocks noGrp="1"/>
          </p:cNvSpPr>
          <p:nvPr>
            <p:ph type="sldNum" sz="quarter" idx="12"/>
          </p:nvPr>
        </p:nvSpPr>
        <p:spPr/>
        <p:txBody>
          <a:bodyPr/>
          <a:lstStyle/>
          <a:p>
            <a:fld id="{A7CC97B7-FE71-4CEC-8D49-EDF47CB0B2E2}" type="slidenum">
              <a:rPr lang="es-EC" smtClean="0"/>
              <a:t>9</a:t>
            </a:fld>
            <a:endParaRPr lang="es-EC"/>
          </a:p>
        </p:txBody>
      </p:sp>
      <p:sp>
        <p:nvSpPr>
          <p:cNvPr id="2" name="1 Título"/>
          <p:cNvSpPr>
            <a:spLocks noGrp="1"/>
          </p:cNvSpPr>
          <p:nvPr>
            <p:ph type="title"/>
          </p:nvPr>
        </p:nvSpPr>
        <p:spPr/>
        <p:txBody>
          <a:bodyPr>
            <a:noAutofit/>
          </a:bodyPr>
          <a:lstStyle/>
          <a:p>
            <a:pPr lvl="0"/>
            <a:r>
              <a:rPr lang="es-EC" sz="2400" dirty="0" smtClean="0"/>
              <a:t>Paso 4: Evaluación de los servicios y modelos en la nube – hacia un nuevo modelo de recuperación ante desastres</a:t>
            </a:r>
            <a:endParaRPr lang="es-EC" sz="2400" dirty="0"/>
          </a:p>
        </p:txBody>
      </p:sp>
    </p:spTree>
    <p:extLst>
      <p:ext uri="{BB962C8B-B14F-4D97-AF65-F5344CB8AC3E}">
        <p14:creationId xmlns:p14="http://schemas.microsoft.com/office/powerpoint/2010/main" val="27778094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oné">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246</TotalTime>
  <Words>1855</Words>
  <Application>Microsoft Office PowerPoint</Application>
  <PresentationFormat>Presentación en pantalla (4:3)</PresentationFormat>
  <Paragraphs>279</Paragraphs>
  <Slides>34</Slides>
  <Notes>0</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Cartoné</vt:lpstr>
      <vt:lpstr>Defensa de tesis de grado Maestría en Gerencia de Sistemas</vt:lpstr>
      <vt:lpstr>Contenido de la tesis</vt:lpstr>
      <vt:lpstr>Capítulo IV</vt:lpstr>
      <vt:lpstr>Guía para Pymes</vt:lpstr>
      <vt:lpstr>Secuencia de pasos (Pymes)</vt:lpstr>
      <vt:lpstr>Paso 1: Análisis de riesgos y BIA – qué se debe proteger </vt:lpstr>
      <vt:lpstr>Paso 2: Determinación de RPO y RTO – inactividad y disponibilidad</vt:lpstr>
      <vt:lpstr>Paso 3: Virtualizar las aplicaciones claves – migrar de lo físico a lo virtual</vt:lpstr>
      <vt:lpstr>Paso 4: Evaluación de los servicios y modelos en la nube – hacia un nuevo modelo de recuperación ante desastres</vt:lpstr>
      <vt:lpstr>Paso 5: Puesta en marcha del DRP en la nube – consideraciones prácticas del DRP</vt:lpstr>
      <vt:lpstr>Paso 6: Seleccionar el proveedor de soluciones – implementación de la solución con proveedores reales </vt:lpstr>
      <vt:lpstr>Guía para microempresas</vt:lpstr>
      <vt:lpstr>Secuencia de pasos</vt:lpstr>
      <vt:lpstr>Paso 1: Valoración de aplicaciones críticas</vt:lpstr>
      <vt:lpstr>Paso 2: Conocer a la computación en la nube</vt:lpstr>
      <vt:lpstr>Paso 2: Conocer a la computación en la nube</vt:lpstr>
      <vt:lpstr>Paso 3: Reconocimiento de las fases de una recuperación ante desastres</vt:lpstr>
      <vt:lpstr>Paso 4: Respaldos y recuperación en la nube</vt:lpstr>
      <vt:lpstr>Paso 5: Evaluación y mantenimiento</vt:lpstr>
      <vt:lpstr>Validación de las guías</vt:lpstr>
      <vt:lpstr>Conclusiones de la validación</vt:lpstr>
      <vt:lpstr>Conclusiones de la validación</vt:lpstr>
      <vt:lpstr>Conclusiones de la validación</vt:lpstr>
      <vt:lpstr>Conclusiones de la validación</vt:lpstr>
      <vt:lpstr>Conclusiones de la validación</vt:lpstr>
      <vt:lpstr>Conclusiones de la validación</vt:lpstr>
      <vt:lpstr>Conclusiones de la validación</vt:lpstr>
      <vt:lpstr>Capítulo V</vt:lpstr>
      <vt:lpstr>Conclusiones</vt:lpstr>
      <vt:lpstr>Conclusiones</vt:lpstr>
      <vt:lpstr>Conclusiones</vt:lpstr>
      <vt:lpstr>Recomendaciones</vt:lpstr>
      <vt:lpstr>Recomendaciones</vt:lpstr>
      <vt:lpstr>¡Muchas 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Defensa de tesis de grado Maestría en Gerencia de Sistemas</dc:title>
  <dc:creator>Danilo</dc:creator>
  <cp:lastModifiedBy>Colegio Alemán - Danilo Mannella</cp:lastModifiedBy>
  <cp:revision>22</cp:revision>
  <dcterms:created xsi:type="dcterms:W3CDTF">2012-10-02T02:07:34Z</dcterms:created>
  <dcterms:modified xsi:type="dcterms:W3CDTF">2012-10-27T16:09:54Z</dcterms:modified>
</cp:coreProperties>
</file>