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56" r:id="rId2"/>
    <p:sldId id="257" r:id="rId3"/>
    <p:sldId id="258" r:id="rId4"/>
    <p:sldId id="260" r:id="rId5"/>
    <p:sldId id="336" r:id="rId6"/>
    <p:sldId id="338" r:id="rId7"/>
    <p:sldId id="340" r:id="rId8"/>
    <p:sldId id="274" r:id="rId9"/>
    <p:sldId id="275" r:id="rId10"/>
    <p:sldId id="266" r:id="rId11"/>
    <p:sldId id="268" r:id="rId12"/>
    <p:sldId id="292" r:id="rId13"/>
    <p:sldId id="294" r:id="rId14"/>
    <p:sldId id="297" r:id="rId15"/>
    <p:sldId id="302" r:id="rId16"/>
    <p:sldId id="303" r:id="rId17"/>
    <p:sldId id="305" r:id="rId18"/>
    <p:sldId id="309" r:id="rId19"/>
    <p:sldId id="314" r:id="rId20"/>
    <p:sldId id="315" r:id="rId21"/>
    <p:sldId id="317" r:id="rId22"/>
    <p:sldId id="318" r:id="rId23"/>
    <p:sldId id="320" r:id="rId24"/>
    <p:sldId id="324" r:id="rId25"/>
    <p:sldId id="327" r:id="rId26"/>
  </p:sldIdLst>
  <p:sldSz cx="9144000" cy="6858000" type="screen4x3"/>
  <p:notesSz cx="6858000" cy="93122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9033F-5068-4EEE-8FD5-38A4DB61DF6E}" type="doc">
      <dgm:prSet loTypeId="urn:microsoft.com/office/officeart/2005/8/layout/vList3" loCatId="list" qsTypeId="urn:microsoft.com/office/officeart/2005/8/quickstyle/simple1" qsCatId="simple" csTypeId="urn:microsoft.com/office/officeart/2005/8/colors/accent1_1" csCatId="accent1" phldr="1"/>
      <dgm:spPr/>
    </dgm:pt>
    <dgm:pt modelId="{5B27E318-5E1A-49E7-B08F-2688EE0679DD}">
      <dgm:prSet phldrT="[Texto]" custT="1"/>
      <dgm:spPr/>
      <dgm:t>
        <a:bodyPr/>
        <a:lstStyle/>
        <a:p>
          <a:pPr algn="just"/>
          <a:r>
            <a:rPr lang="es-ES" sz="1400" dirty="0" smtClean="0"/>
            <a:t>Conocer la información del </a:t>
          </a:r>
          <a:r>
            <a:rPr lang="es-AR" sz="1400" dirty="0" smtClean="0"/>
            <a:t>Gobierno Autónomo Descentralizado Municipal </a:t>
          </a:r>
          <a:r>
            <a:rPr lang="es-ES" sz="1400" dirty="0" smtClean="0"/>
            <a:t>del cantón Saquisilí para tener un esquema general de su  entorno.</a:t>
          </a:r>
          <a:endParaRPr lang="es-EC" sz="1400" dirty="0"/>
        </a:p>
      </dgm:t>
    </dgm:pt>
    <dgm:pt modelId="{A5CA18A6-A79E-4DCA-8CF3-DA23E74353A8}" type="parTrans" cxnId="{00F384D6-D140-4FDF-88C8-32B663F98CE7}">
      <dgm:prSet/>
      <dgm:spPr/>
      <dgm:t>
        <a:bodyPr/>
        <a:lstStyle/>
        <a:p>
          <a:pPr algn="just"/>
          <a:endParaRPr lang="es-EC" sz="2400"/>
        </a:p>
      </dgm:t>
    </dgm:pt>
    <dgm:pt modelId="{126A7614-DF01-4077-8CF3-7E5A0B3601B5}" type="sibTrans" cxnId="{00F384D6-D140-4FDF-88C8-32B663F98CE7}">
      <dgm:prSet/>
      <dgm:spPr/>
      <dgm:t>
        <a:bodyPr/>
        <a:lstStyle/>
        <a:p>
          <a:pPr algn="just"/>
          <a:endParaRPr lang="es-EC" sz="2400"/>
        </a:p>
      </dgm:t>
    </dgm:pt>
    <dgm:pt modelId="{CC95B9AC-77EC-4CA0-8F50-F3238ACD8718}">
      <dgm:prSet phldrT="[Texto]" custT="1"/>
      <dgm:spPr/>
      <dgm:t>
        <a:bodyPr/>
        <a:lstStyle/>
        <a:p>
          <a:pPr algn="just"/>
          <a:r>
            <a:rPr lang="es-ES" sz="1400" dirty="0" smtClean="0"/>
            <a:t>Establecer el marco teórico y legal necesario para la ejecución correcta de la Auditoría Financiera del GADM del cantón Saquisilí. </a:t>
          </a:r>
          <a:endParaRPr lang="es-EC" sz="1400" dirty="0"/>
        </a:p>
      </dgm:t>
    </dgm:pt>
    <dgm:pt modelId="{415CF758-52C0-48E4-A7C7-61FA1EF5EDAC}" type="parTrans" cxnId="{387240F8-C101-4AFF-B1C8-563AD3E3CCE3}">
      <dgm:prSet/>
      <dgm:spPr/>
      <dgm:t>
        <a:bodyPr/>
        <a:lstStyle/>
        <a:p>
          <a:pPr algn="just"/>
          <a:endParaRPr lang="es-EC" sz="2400"/>
        </a:p>
      </dgm:t>
    </dgm:pt>
    <dgm:pt modelId="{1E11B316-4FB1-40F9-8661-6F2723097751}" type="sibTrans" cxnId="{387240F8-C101-4AFF-B1C8-563AD3E3CCE3}">
      <dgm:prSet/>
      <dgm:spPr/>
      <dgm:t>
        <a:bodyPr/>
        <a:lstStyle/>
        <a:p>
          <a:pPr algn="just"/>
          <a:endParaRPr lang="es-EC" sz="2400"/>
        </a:p>
      </dgm:t>
    </dgm:pt>
    <dgm:pt modelId="{F90027AF-124A-4BFB-ACAB-6631788731D4}">
      <dgm:prSet custT="1"/>
      <dgm:spPr/>
      <dgm:t>
        <a:bodyPr/>
        <a:lstStyle/>
        <a:p>
          <a:pPr algn="just"/>
          <a:r>
            <a:rPr lang="es-ES_tradnl" sz="1400" dirty="0" smtClean="0"/>
            <a:t>Aplicar las pruebas sustantivas y de control planificadas para obtener evidencia suficiente y competente.</a:t>
          </a:r>
          <a:endParaRPr lang="es-EC" sz="1400" dirty="0"/>
        </a:p>
      </dgm:t>
    </dgm:pt>
    <dgm:pt modelId="{08B66A5C-AFE6-4069-90DA-62DA6142BAB2}" type="parTrans" cxnId="{25FFA262-FC47-4759-A4D7-A3EBB8D421FF}">
      <dgm:prSet/>
      <dgm:spPr/>
      <dgm:t>
        <a:bodyPr/>
        <a:lstStyle/>
        <a:p>
          <a:pPr algn="just"/>
          <a:endParaRPr lang="es-EC" sz="2400"/>
        </a:p>
      </dgm:t>
    </dgm:pt>
    <dgm:pt modelId="{61A594AF-6918-401B-A0EB-F46696C90EAF}" type="sibTrans" cxnId="{25FFA262-FC47-4759-A4D7-A3EBB8D421FF}">
      <dgm:prSet/>
      <dgm:spPr/>
      <dgm:t>
        <a:bodyPr/>
        <a:lstStyle/>
        <a:p>
          <a:pPr algn="just"/>
          <a:endParaRPr lang="es-EC" sz="2400"/>
        </a:p>
      </dgm:t>
    </dgm:pt>
    <dgm:pt modelId="{601F1737-00C8-4A90-B197-9955496212E9}">
      <dgm:prSet custT="1"/>
      <dgm:spPr/>
      <dgm:t>
        <a:bodyPr/>
        <a:lstStyle/>
        <a:p>
          <a:pPr algn="just"/>
          <a:r>
            <a:rPr lang="es-ES_tradnl" sz="1400" dirty="0" smtClean="0"/>
            <a:t>Elaborar el Informe Final de Auditoría para la pertinente comunicación de resultados.</a:t>
          </a:r>
          <a:endParaRPr lang="es-EC" sz="1400" dirty="0"/>
        </a:p>
      </dgm:t>
    </dgm:pt>
    <dgm:pt modelId="{B264F819-EC4C-4E05-8307-B295A417B26B}" type="parTrans" cxnId="{15D9B4CD-D668-4E3F-BAC4-AA4ADE21BB97}">
      <dgm:prSet/>
      <dgm:spPr/>
      <dgm:t>
        <a:bodyPr/>
        <a:lstStyle/>
        <a:p>
          <a:pPr algn="just"/>
          <a:endParaRPr lang="es-EC" sz="2400"/>
        </a:p>
      </dgm:t>
    </dgm:pt>
    <dgm:pt modelId="{6FA9B286-3560-4D2F-A18D-B4D8471989B7}" type="sibTrans" cxnId="{15D9B4CD-D668-4E3F-BAC4-AA4ADE21BB97}">
      <dgm:prSet/>
      <dgm:spPr/>
      <dgm:t>
        <a:bodyPr/>
        <a:lstStyle/>
        <a:p>
          <a:pPr algn="just"/>
          <a:endParaRPr lang="es-EC" sz="2400"/>
        </a:p>
      </dgm:t>
    </dgm:pt>
    <dgm:pt modelId="{1EDD977A-4C63-46CB-BA5D-C09B383EF105}">
      <dgm:prSet custT="1"/>
      <dgm:spPr/>
      <dgm:t>
        <a:bodyPr/>
        <a:lstStyle/>
        <a:p>
          <a:pPr algn="just"/>
          <a:r>
            <a:rPr lang="es-ES_tradnl" sz="1400" smtClean="0"/>
            <a:t>Formular conclusiones, recomendaciones soluciones y mejoras para el sistema de control interno del GADM del cantón Saquisilí</a:t>
          </a:r>
          <a:endParaRPr lang="es-EC" sz="1400" dirty="0"/>
        </a:p>
      </dgm:t>
    </dgm:pt>
    <dgm:pt modelId="{E1332DC3-8A54-422C-832A-F3AD6B9396FB}" type="parTrans" cxnId="{7C6F5197-2D2B-4A56-BE5D-5A74DCD62539}">
      <dgm:prSet/>
      <dgm:spPr/>
      <dgm:t>
        <a:bodyPr/>
        <a:lstStyle/>
        <a:p>
          <a:pPr algn="just"/>
          <a:endParaRPr lang="es-EC" sz="2400"/>
        </a:p>
      </dgm:t>
    </dgm:pt>
    <dgm:pt modelId="{51E0003F-06EE-436D-B955-EA71738D8CE1}" type="sibTrans" cxnId="{7C6F5197-2D2B-4A56-BE5D-5A74DCD62539}">
      <dgm:prSet/>
      <dgm:spPr/>
      <dgm:t>
        <a:bodyPr/>
        <a:lstStyle/>
        <a:p>
          <a:pPr algn="just"/>
          <a:endParaRPr lang="es-EC" sz="2400"/>
        </a:p>
      </dgm:t>
    </dgm:pt>
    <dgm:pt modelId="{1618D836-1A37-4720-B5F7-F9EA4CFF9B76}" type="pres">
      <dgm:prSet presAssocID="{8E89033F-5068-4EEE-8FD5-38A4DB61DF6E}" presName="linearFlow" presStyleCnt="0">
        <dgm:presLayoutVars>
          <dgm:dir/>
          <dgm:resizeHandles val="exact"/>
        </dgm:presLayoutVars>
      </dgm:prSet>
      <dgm:spPr/>
    </dgm:pt>
    <dgm:pt modelId="{943992B5-793E-4666-8A33-1D46BF63A7EA}" type="pres">
      <dgm:prSet presAssocID="{5B27E318-5E1A-49E7-B08F-2688EE0679DD}" presName="composite" presStyleCnt="0"/>
      <dgm:spPr/>
    </dgm:pt>
    <dgm:pt modelId="{3F4B84CF-2BB1-4A36-9643-7CD06FCFB022}" type="pres">
      <dgm:prSet presAssocID="{5B27E318-5E1A-49E7-B08F-2688EE0679DD}" presName="imgShp" presStyleLbl="fgImgPlace1" presStyleIdx="0" presStyleCnt="5"/>
      <dgm:spPr>
        <a:blipFill rotWithShape="1">
          <a:blip xmlns:r="http://schemas.openxmlformats.org/officeDocument/2006/relationships" r:embed="rId1"/>
          <a:stretch>
            <a:fillRect/>
          </a:stretch>
        </a:blipFill>
      </dgm:spPr>
    </dgm:pt>
    <dgm:pt modelId="{9CBA62DC-BBF7-4082-8443-BFFA27AF7F10}" type="pres">
      <dgm:prSet presAssocID="{5B27E318-5E1A-49E7-B08F-2688EE0679DD}" presName="txShp" presStyleLbl="node1" presStyleIdx="0" presStyleCnt="5">
        <dgm:presLayoutVars>
          <dgm:bulletEnabled val="1"/>
        </dgm:presLayoutVars>
      </dgm:prSet>
      <dgm:spPr/>
      <dgm:t>
        <a:bodyPr/>
        <a:lstStyle/>
        <a:p>
          <a:endParaRPr lang="es-EC"/>
        </a:p>
      </dgm:t>
    </dgm:pt>
    <dgm:pt modelId="{3F964797-2F65-43FF-A442-17A3BB18DE43}" type="pres">
      <dgm:prSet presAssocID="{126A7614-DF01-4077-8CF3-7E5A0B3601B5}" presName="spacing" presStyleCnt="0"/>
      <dgm:spPr/>
    </dgm:pt>
    <dgm:pt modelId="{FA896097-7B65-4BAC-9FC3-A4D3AC930746}" type="pres">
      <dgm:prSet presAssocID="{CC95B9AC-77EC-4CA0-8F50-F3238ACD8718}" presName="composite" presStyleCnt="0"/>
      <dgm:spPr/>
    </dgm:pt>
    <dgm:pt modelId="{D46B5B08-C495-4B8F-B4AD-D1ED2802CA24}" type="pres">
      <dgm:prSet presAssocID="{CC95B9AC-77EC-4CA0-8F50-F3238ACD8718}" presName="imgShp" presStyleLbl="fgImgPlace1" presStyleIdx="1" presStyleCnt="5"/>
      <dgm:spPr>
        <a:blipFill rotWithShape="1">
          <a:blip xmlns:r="http://schemas.openxmlformats.org/officeDocument/2006/relationships" r:embed="rId2"/>
          <a:stretch>
            <a:fillRect/>
          </a:stretch>
        </a:blipFill>
      </dgm:spPr>
    </dgm:pt>
    <dgm:pt modelId="{4F86A03C-A9EE-47D2-963B-30AC70B49DBF}" type="pres">
      <dgm:prSet presAssocID="{CC95B9AC-77EC-4CA0-8F50-F3238ACD8718}" presName="txShp" presStyleLbl="node1" presStyleIdx="1" presStyleCnt="5">
        <dgm:presLayoutVars>
          <dgm:bulletEnabled val="1"/>
        </dgm:presLayoutVars>
      </dgm:prSet>
      <dgm:spPr/>
      <dgm:t>
        <a:bodyPr/>
        <a:lstStyle/>
        <a:p>
          <a:endParaRPr lang="es-EC"/>
        </a:p>
      </dgm:t>
    </dgm:pt>
    <dgm:pt modelId="{9A44946A-A262-43EA-ACD9-9960E6DC76FD}" type="pres">
      <dgm:prSet presAssocID="{1E11B316-4FB1-40F9-8661-6F2723097751}" presName="spacing" presStyleCnt="0"/>
      <dgm:spPr/>
    </dgm:pt>
    <dgm:pt modelId="{017C26A3-853F-483B-A2F9-6187DFD6B709}" type="pres">
      <dgm:prSet presAssocID="{F90027AF-124A-4BFB-ACAB-6631788731D4}" presName="composite" presStyleCnt="0"/>
      <dgm:spPr/>
    </dgm:pt>
    <dgm:pt modelId="{B83AF237-0AC6-46A1-832E-048B50B43B4B}" type="pres">
      <dgm:prSet presAssocID="{F90027AF-124A-4BFB-ACAB-6631788731D4}" presName="imgShp" presStyleLbl="fgImgPlace1" presStyleIdx="2" presStyleCnt="5"/>
      <dgm:spPr>
        <a:blipFill rotWithShape="1">
          <a:blip xmlns:r="http://schemas.openxmlformats.org/officeDocument/2006/relationships" r:embed="rId3"/>
          <a:stretch>
            <a:fillRect/>
          </a:stretch>
        </a:blipFill>
      </dgm:spPr>
    </dgm:pt>
    <dgm:pt modelId="{ED369B5C-D3F7-44E9-A32D-EA3D73F36DBD}" type="pres">
      <dgm:prSet presAssocID="{F90027AF-124A-4BFB-ACAB-6631788731D4}" presName="txShp" presStyleLbl="node1" presStyleIdx="2" presStyleCnt="5">
        <dgm:presLayoutVars>
          <dgm:bulletEnabled val="1"/>
        </dgm:presLayoutVars>
      </dgm:prSet>
      <dgm:spPr/>
      <dgm:t>
        <a:bodyPr/>
        <a:lstStyle/>
        <a:p>
          <a:endParaRPr lang="es-EC"/>
        </a:p>
      </dgm:t>
    </dgm:pt>
    <dgm:pt modelId="{D1F0D17C-C392-4960-A607-D3602FE4D785}" type="pres">
      <dgm:prSet presAssocID="{61A594AF-6918-401B-A0EB-F46696C90EAF}" presName="spacing" presStyleCnt="0"/>
      <dgm:spPr/>
    </dgm:pt>
    <dgm:pt modelId="{07443C1D-D8C9-48E7-BA41-F122B8A51D24}" type="pres">
      <dgm:prSet presAssocID="{601F1737-00C8-4A90-B197-9955496212E9}" presName="composite" presStyleCnt="0"/>
      <dgm:spPr/>
    </dgm:pt>
    <dgm:pt modelId="{5F9FE3E6-3DE0-46DA-B47C-41C5C0B9FFE0}" type="pres">
      <dgm:prSet presAssocID="{601F1737-00C8-4A90-B197-9955496212E9}" presName="imgShp" presStyleLbl="fgImgPlace1" presStyleIdx="3" presStyleCnt="5"/>
      <dgm:spPr>
        <a:blipFill rotWithShape="1">
          <a:blip xmlns:r="http://schemas.openxmlformats.org/officeDocument/2006/relationships" r:embed="rId4"/>
          <a:stretch>
            <a:fillRect/>
          </a:stretch>
        </a:blipFill>
      </dgm:spPr>
    </dgm:pt>
    <dgm:pt modelId="{77C57724-92B3-4150-8228-701891ECFEF7}" type="pres">
      <dgm:prSet presAssocID="{601F1737-00C8-4A90-B197-9955496212E9}" presName="txShp" presStyleLbl="node1" presStyleIdx="3" presStyleCnt="5">
        <dgm:presLayoutVars>
          <dgm:bulletEnabled val="1"/>
        </dgm:presLayoutVars>
      </dgm:prSet>
      <dgm:spPr/>
      <dgm:t>
        <a:bodyPr/>
        <a:lstStyle/>
        <a:p>
          <a:endParaRPr lang="es-EC"/>
        </a:p>
      </dgm:t>
    </dgm:pt>
    <dgm:pt modelId="{21C74E50-BF45-4CFC-B8EE-B2A1EF010FBD}" type="pres">
      <dgm:prSet presAssocID="{6FA9B286-3560-4D2F-A18D-B4D8471989B7}" presName="spacing" presStyleCnt="0"/>
      <dgm:spPr/>
    </dgm:pt>
    <dgm:pt modelId="{926CFE03-A294-466A-9C1A-9931552D05FB}" type="pres">
      <dgm:prSet presAssocID="{1EDD977A-4C63-46CB-BA5D-C09B383EF105}" presName="composite" presStyleCnt="0"/>
      <dgm:spPr/>
    </dgm:pt>
    <dgm:pt modelId="{CD8CB9DA-7088-4A20-BEC0-DE40A6096C84}" type="pres">
      <dgm:prSet presAssocID="{1EDD977A-4C63-46CB-BA5D-C09B383EF105}" presName="imgShp" presStyleLbl="fgImgPlace1" presStyleIdx="4" presStyleCnt="5"/>
      <dgm:spPr>
        <a:blipFill rotWithShape="1">
          <a:blip xmlns:r="http://schemas.openxmlformats.org/officeDocument/2006/relationships" r:embed="rId5"/>
          <a:stretch>
            <a:fillRect/>
          </a:stretch>
        </a:blipFill>
      </dgm:spPr>
    </dgm:pt>
    <dgm:pt modelId="{D0C224BE-0431-4CED-B552-F763EB07F529}" type="pres">
      <dgm:prSet presAssocID="{1EDD977A-4C63-46CB-BA5D-C09B383EF105}" presName="txShp" presStyleLbl="node1" presStyleIdx="4" presStyleCnt="5">
        <dgm:presLayoutVars>
          <dgm:bulletEnabled val="1"/>
        </dgm:presLayoutVars>
      </dgm:prSet>
      <dgm:spPr/>
      <dgm:t>
        <a:bodyPr/>
        <a:lstStyle/>
        <a:p>
          <a:endParaRPr lang="es-EC"/>
        </a:p>
      </dgm:t>
    </dgm:pt>
  </dgm:ptLst>
  <dgm:cxnLst>
    <dgm:cxn modelId="{7C6F5197-2D2B-4A56-BE5D-5A74DCD62539}" srcId="{8E89033F-5068-4EEE-8FD5-38A4DB61DF6E}" destId="{1EDD977A-4C63-46CB-BA5D-C09B383EF105}" srcOrd="4" destOrd="0" parTransId="{E1332DC3-8A54-422C-832A-F3AD6B9396FB}" sibTransId="{51E0003F-06EE-436D-B955-EA71738D8CE1}"/>
    <dgm:cxn modelId="{36C74853-860F-4FC9-919F-6F3F2163B932}" type="presOf" srcId="{5B27E318-5E1A-49E7-B08F-2688EE0679DD}" destId="{9CBA62DC-BBF7-4082-8443-BFFA27AF7F10}" srcOrd="0" destOrd="0" presId="urn:microsoft.com/office/officeart/2005/8/layout/vList3"/>
    <dgm:cxn modelId="{00F384D6-D140-4FDF-88C8-32B663F98CE7}" srcId="{8E89033F-5068-4EEE-8FD5-38A4DB61DF6E}" destId="{5B27E318-5E1A-49E7-B08F-2688EE0679DD}" srcOrd="0" destOrd="0" parTransId="{A5CA18A6-A79E-4DCA-8CF3-DA23E74353A8}" sibTransId="{126A7614-DF01-4077-8CF3-7E5A0B3601B5}"/>
    <dgm:cxn modelId="{67081CB6-CFD4-43FA-87DA-9FA22E5CF1A2}" type="presOf" srcId="{F90027AF-124A-4BFB-ACAB-6631788731D4}" destId="{ED369B5C-D3F7-44E9-A32D-EA3D73F36DBD}" srcOrd="0" destOrd="0" presId="urn:microsoft.com/office/officeart/2005/8/layout/vList3"/>
    <dgm:cxn modelId="{544F10C4-3010-4F29-82E4-0EBD8CEDE2D8}" type="presOf" srcId="{1EDD977A-4C63-46CB-BA5D-C09B383EF105}" destId="{D0C224BE-0431-4CED-B552-F763EB07F529}" srcOrd="0" destOrd="0" presId="urn:microsoft.com/office/officeart/2005/8/layout/vList3"/>
    <dgm:cxn modelId="{25FFA262-FC47-4759-A4D7-A3EBB8D421FF}" srcId="{8E89033F-5068-4EEE-8FD5-38A4DB61DF6E}" destId="{F90027AF-124A-4BFB-ACAB-6631788731D4}" srcOrd="2" destOrd="0" parTransId="{08B66A5C-AFE6-4069-90DA-62DA6142BAB2}" sibTransId="{61A594AF-6918-401B-A0EB-F46696C90EAF}"/>
    <dgm:cxn modelId="{F8CD08D9-3797-412E-9D70-ED1BE028CEEF}" type="presOf" srcId="{8E89033F-5068-4EEE-8FD5-38A4DB61DF6E}" destId="{1618D836-1A37-4720-B5F7-F9EA4CFF9B76}" srcOrd="0" destOrd="0" presId="urn:microsoft.com/office/officeart/2005/8/layout/vList3"/>
    <dgm:cxn modelId="{15D9B4CD-D668-4E3F-BAC4-AA4ADE21BB97}" srcId="{8E89033F-5068-4EEE-8FD5-38A4DB61DF6E}" destId="{601F1737-00C8-4A90-B197-9955496212E9}" srcOrd="3" destOrd="0" parTransId="{B264F819-EC4C-4E05-8307-B295A417B26B}" sibTransId="{6FA9B286-3560-4D2F-A18D-B4D8471989B7}"/>
    <dgm:cxn modelId="{95104714-FECE-4D91-B00D-E4209C33616C}" type="presOf" srcId="{601F1737-00C8-4A90-B197-9955496212E9}" destId="{77C57724-92B3-4150-8228-701891ECFEF7}" srcOrd="0" destOrd="0" presId="urn:microsoft.com/office/officeart/2005/8/layout/vList3"/>
    <dgm:cxn modelId="{387240F8-C101-4AFF-B1C8-563AD3E3CCE3}" srcId="{8E89033F-5068-4EEE-8FD5-38A4DB61DF6E}" destId="{CC95B9AC-77EC-4CA0-8F50-F3238ACD8718}" srcOrd="1" destOrd="0" parTransId="{415CF758-52C0-48E4-A7C7-61FA1EF5EDAC}" sibTransId="{1E11B316-4FB1-40F9-8661-6F2723097751}"/>
    <dgm:cxn modelId="{AEE073D1-0BDE-4117-A869-C9E2DC59EEBA}" type="presOf" srcId="{CC95B9AC-77EC-4CA0-8F50-F3238ACD8718}" destId="{4F86A03C-A9EE-47D2-963B-30AC70B49DBF}" srcOrd="0" destOrd="0" presId="urn:microsoft.com/office/officeart/2005/8/layout/vList3"/>
    <dgm:cxn modelId="{BC5B95E0-9F5C-478B-8F37-CE1F0D561A99}" type="presParOf" srcId="{1618D836-1A37-4720-B5F7-F9EA4CFF9B76}" destId="{943992B5-793E-4666-8A33-1D46BF63A7EA}" srcOrd="0" destOrd="0" presId="urn:microsoft.com/office/officeart/2005/8/layout/vList3"/>
    <dgm:cxn modelId="{144BF496-45EB-4BB5-AA4F-1E716678773E}" type="presParOf" srcId="{943992B5-793E-4666-8A33-1D46BF63A7EA}" destId="{3F4B84CF-2BB1-4A36-9643-7CD06FCFB022}" srcOrd="0" destOrd="0" presId="urn:microsoft.com/office/officeart/2005/8/layout/vList3"/>
    <dgm:cxn modelId="{B6E95A85-B6D9-457C-BA52-B1C2AF485B10}" type="presParOf" srcId="{943992B5-793E-4666-8A33-1D46BF63A7EA}" destId="{9CBA62DC-BBF7-4082-8443-BFFA27AF7F10}" srcOrd="1" destOrd="0" presId="urn:microsoft.com/office/officeart/2005/8/layout/vList3"/>
    <dgm:cxn modelId="{D7347732-753D-4A31-8666-56318FD43C38}" type="presParOf" srcId="{1618D836-1A37-4720-B5F7-F9EA4CFF9B76}" destId="{3F964797-2F65-43FF-A442-17A3BB18DE43}" srcOrd="1" destOrd="0" presId="urn:microsoft.com/office/officeart/2005/8/layout/vList3"/>
    <dgm:cxn modelId="{4AC24604-A105-4930-A4A2-F3A9FCFB443E}" type="presParOf" srcId="{1618D836-1A37-4720-B5F7-F9EA4CFF9B76}" destId="{FA896097-7B65-4BAC-9FC3-A4D3AC930746}" srcOrd="2" destOrd="0" presId="urn:microsoft.com/office/officeart/2005/8/layout/vList3"/>
    <dgm:cxn modelId="{AAA662D7-CB44-4EE1-A86E-DC8F99A4C6F9}" type="presParOf" srcId="{FA896097-7B65-4BAC-9FC3-A4D3AC930746}" destId="{D46B5B08-C495-4B8F-B4AD-D1ED2802CA24}" srcOrd="0" destOrd="0" presId="urn:microsoft.com/office/officeart/2005/8/layout/vList3"/>
    <dgm:cxn modelId="{9DEA022C-666F-461B-BA32-3462DC7BABA1}" type="presParOf" srcId="{FA896097-7B65-4BAC-9FC3-A4D3AC930746}" destId="{4F86A03C-A9EE-47D2-963B-30AC70B49DBF}" srcOrd="1" destOrd="0" presId="urn:microsoft.com/office/officeart/2005/8/layout/vList3"/>
    <dgm:cxn modelId="{56564BA4-CBDC-49A8-88BF-8168E682FD5F}" type="presParOf" srcId="{1618D836-1A37-4720-B5F7-F9EA4CFF9B76}" destId="{9A44946A-A262-43EA-ACD9-9960E6DC76FD}" srcOrd="3" destOrd="0" presId="urn:microsoft.com/office/officeart/2005/8/layout/vList3"/>
    <dgm:cxn modelId="{DB57F2BA-AE72-41C8-81F7-8F988BBCC365}" type="presParOf" srcId="{1618D836-1A37-4720-B5F7-F9EA4CFF9B76}" destId="{017C26A3-853F-483B-A2F9-6187DFD6B709}" srcOrd="4" destOrd="0" presId="urn:microsoft.com/office/officeart/2005/8/layout/vList3"/>
    <dgm:cxn modelId="{58361763-55CC-4BE8-A554-5463E77E5604}" type="presParOf" srcId="{017C26A3-853F-483B-A2F9-6187DFD6B709}" destId="{B83AF237-0AC6-46A1-832E-048B50B43B4B}" srcOrd="0" destOrd="0" presId="urn:microsoft.com/office/officeart/2005/8/layout/vList3"/>
    <dgm:cxn modelId="{D9A6C384-0358-4434-A01A-A3B833AAB114}" type="presParOf" srcId="{017C26A3-853F-483B-A2F9-6187DFD6B709}" destId="{ED369B5C-D3F7-44E9-A32D-EA3D73F36DBD}" srcOrd="1" destOrd="0" presId="urn:microsoft.com/office/officeart/2005/8/layout/vList3"/>
    <dgm:cxn modelId="{F6F90770-6901-4191-BB4B-C0D049B5302A}" type="presParOf" srcId="{1618D836-1A37-4720-B5F7-F9EA4CFF9B76}" destId="{D1F0D17C-C392-4960-A607-D3602FE4D785}" srcOrd="5" destOrd="0" presId="urn:microsoft.com/office/officeart/2005/8/layout/vList3"/>
    <dgm:cxn modelId="{290105F2-3F2E-4031-BE1C-A40D586B58BB}" type="presParOf" srcId="{1618D836-1A37-4720-B5F7-F9EA4CFF9B76}" destId="{07443C1D-D8C9-48E7-BA41-F122B8A51D24}" srcOrd="6" destOrd="0" presId="urn:microsoft.com/office/officeart/2005/8/layout/vList3"/>
    <dgm:cxn modelId="{71FB4244-6F2A-49F3-B1FA-7B2F0E7A82B1}" type="presParOf" srcId="{07443C1D-D8C9-48E7-BA41-F122B8A51D24}" destId="{5F9FE3E6-3DE0-46DA-B47C-41C5C0B9FFE0}" srcOrd="0" destOrd="0" presId="urn:microsoft.com/office/officeart/2005/8/layout/vList3"/>
    <dgm:cxn modelId="{20E94F33-09B0-46F4-8FB9-877763221BEC}" type="presParOf" srcId="{07443C1D-D8C9-48E7-BA41-F122B8A51D24}" destId="{77C57724-92B3-4150-8228-701891ECFEF7}" srcOrd="1" destOrd="0" presId="urn:microsoft.com/office/officeart/2005/8/layout/vList3"/>
    <dgm:cxn modelId="{4C0D512B-E003-4BC1-AA09-CE0D139973EA}" type="presParOf" srcId="{1618D836-1A37-4720-B5F7-F9EA4CFF9B76}" destId="{21C74E50-BF45-4CFC-B8EE-B2A1EF010FBD}" srcOrd="7" destOrd="0" presId="urn:microsoft.com/office/officeart/2005/8/layout/vList3"/>
    <dgm:cxn modelId="{BBACDCD3-0D1C-441B-A325-1FF140321338}" type="presParOf" srcId="{1618D836-1A37-4720-B5F7-F9EA4CFF9B76}" destId="{926CFE03-A294-466A-9C1A-9931552D05FB}" srcOrd="8" destOrd="0" presId="urn:microsoft.com/office/officeart/2005/8/layout/vList3"/>
    <dgm:cxn modelId="{9CFC1ED2-01E2-42BE-B8AE-A7A8018D8E3C}" type="presParOf" srcId="{926CFE03-A294-466A-9C1A-9931552D05FB}" destId="{CD8CB9DA-7088-4A20-BEC0-DE40A6096C84}" srcOrd="0" destOrd="0" presId="urn:microsoft.com/office/officeart/2005/8/layout/vList3"/>
    <dgm:cxn modelId="{491EDEEB-E3F6-425E-BB47-9C2144EF312A}" type="presParOf" srcId="{926CFE03-A294-466A-9C1A-9931552D05FB}" destId="{D0C224BE-0431-4CED-B552-F763EB07F52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EC8C1-C70A-49AB-942C-F3FECC525DD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C"/>
        </a:p>
      </dgm:t>
    </dgm:pt>
    <dgm:pt modelId="{B3B61395-A4F3-4BF0-937C-65E7005F27DE}" type="pres">
      <dgm:prSet presAssocID="{817EC8C1-C70A-49AB-942C-F3FECC525DD3}" presName="diagram" presStyleCnt="0">
        <dgm:presLayoutVars>
          <dgm:dir/>
          <dgm:resizeHandles val="exact"/>
        </dgm:presLayoutVars>
      </dgm:prSet>
      <dgm:spPr/>
      <dgm:t>
        <a:bodyPr/>
        <a:lstStyle/>
        <a:p>
          <a:endParaRPr lang="es-EC"/>
        </a:p>
      </dgm:t>
    </dgm:pt>
  </dgm:ptLst>
  <dgm:cxnLst>
    <dgm:cxn modelId="{DCF27400-8568-4808-A8B9-C339EC103E37}" type="presOf" srcId="{817EC8C1-C70A-49AB-942C-F3FECC525DD3}" destId="{B3B61395-A4F3-4BF0-937C-65E7005F27D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7EC8C1-C70A-49AB-942C-F3FECC525DD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C"/>
        </a:p>
      </dgm:t>
    </dgm:pt>
    <dgm:pt modelId="{B09F2540-624E-4751-A14F-0B4E16E8F781}">
      <dgm:prSet phldrT="[Texto]" custT="1"/>
      <dgm:spPr/>
      <dgm:t>
        <a:bodyPr/>
        <a:lstStyle/>
        <a:p>
          <a:pPr algn="just"/>
          <a:r>
            <a:rPr lang="es-ES" sz="1600" b="1" dirty="0" smtClean="0">
              <a:solidFill>
                <a:schemeClr val="tx1"/>
              </a:solidFill>
            </a:rPr>
            <a:t>Alcance de la Auditoría</a:t>
          </a:r>
          <a:endParaRPr lang="es-EC" sz="1600" dirty="0" smtClean="0">
            <a:solidFill>
              <a:schemeClr val="tx1"/>
            </a:solidFill>
          </a:endParaRPr>
        </a:p>
        <a:p>
          <a:pPr algn="just"/>
          <a:r>
            <a:rPr lang="es-ES" sz="1600" dirty="0" smtClean="0">
              <a:solidFill>
                <a:schemeClr val="tx1"/>
              </a:solidFill>
            </a:rPr>
            <a:t>La Auditoría Financiera al GADM del Cantón Saquisilí se realizará en los periodos terminados al 31 de Diciembre de 2011 y 2012.</a:t>
          </a:r>
          <a:endParaRPr lang="es-EC" sz="1600" dirty="0" smtClean="0">
            <a:solidFill>
              <a:schemeClr val="tx1"/>
            </a:solidFill>
          </a:endParaRPr>
        </a:p>
        <a:p>
          <a:pPr algn="just"/>
          <a:r>
            <a:rPr lang="es-ES" sz="1600" i="0" dirty="0" smtClean="0">
              <a:solidFill>
                <a:schemeClr val="tx1"/>
              </a:solidFill>
            </a:rPr>
            <a:t>De esta manera el examen a realizarse tendrá dos fases importantes, como son:</a:t>
          </a:r>
          <a:endParaRPr lang="es-EC" sz="1600" i="0" dirty="0" smtClean="0">
            <a:solidFill>
              <a:schemeClr val="tx1"/>
            </a:solidFill>
          </a:endParaRPr>
        </a:p>
        <a:p>
          <a:pPr algn="just"/>
          <a:r>
            <a:rPr lang="es-ES" sz="1600" i="0" dirty="0" smtClean="0">
              <a:solidFill>
                <a:schemeClr val="tx1"/>
              </a:solidFill>
            </a:rPr>
            <a:t>Control Interno Estados Financieros</a:t>
          </a:r>
          <a:endParaRPr lang="es-EC" sz="1600" i="0" dirty="0">
            <a:solidFill>
              <a:schemeClr val="tx1"/>
            </a:solidFill>
          </a:endParaRPr>
        </a:p>
      </dgm:t>
    </dgm:pt>
    <dgm:pt modelId="{A6056EED-1288-41A3-B1BD-7BB6C45183D2}" type="parTrans" cxnId="{F158351A-02A9-4218-9981-69A4A1960E11}">
      <dgm:prSet/>
      <dgm:spPr/>
      <dgm:t>
        <a:bodyPr/>
        <a:lstStyle/>
        <a:p>
          <a:pPr algn="just"/>
          <a:endParaRPr lang="es-EC" sz="3200">
            <a:solidFill>
              <a:schemeClr val="tx1"/>
            </a:solidFill>
          </a:endParaRPr>
        </a:p>
      </dgm:t>
    </dgm:pt>
    <dgm:pt modelId="{E15D8702-90F7-45E2-A546-3A38CBD95028}" type="sibTrans" cxnId="{F158351A-02A9-4218-9981-69A4A1960E11}">
      <dgm:prSet/>
      <dgm:spPr/>
      <dgm:t>
        <a:bodyPr/>
        <a:lstStyle/>
        <a:p>
          <a:pPr algn="just"/>
          <a:endParaRPr lang="es-EC" sz="3200">
            <a:solidFill>
              <a:schemeClr val="tx1"/>
            </a:solidFill>
          </a:endParaRPr>
        </a:p>
      </dgm:t>
    </dgm:pt>
    <dgm:pt modelId="{B146E4D7-F550-4694-9F2E-20183A33C082}">
      <dgm:prSet phldrT="[Texto]" custT="1"/>
      <dgm:spPr/>
      <dgm:t>
        <a:bodyPr/>
        <a:lstStyle/>
        <a:p>
          <a:pPr algn="just"/>
          <a:r>
            <a:rPr lang="es-ES" sz="1400" b="1" dirty="0" smtClean="0">
              <a:solidFill>
                <a:schemeClr val="tx1"/>
              </a:solidFill>
            </a:rPr>
            <a:t>Puntos de interés para la auditoría</a:t>
          </a:r>
          <a:endParaRPr lang="es-EC" sz="1400" dirty="0" smtClean="0">
            <a:solidFill>
              <a:schemeClr val="tx1"/>
            </a:solidFill>
          </a:endParaRPr>
        </a:p>
        <a:p>
          <a:pPr algn="just"/>
          <a:r>
            <a:rPr lang="es-ES" sz="1400" dirty="0" smtClean="0">
              <a:solidFill>
                <a:schemeClr val="tx1"/>
              </a:solidFill>
            </a:rPr>
            <a:t>Para la realización de la presente auditoría se considerará como componentes:</a:t>
          </a:r>
          <a:endParaRPr lang="es-EC" sz="1400" dirty="0" smtClean="0">
            <a:solidFill>
              <a:schemeClr val="tx1"/>
            </a:solidFill>
          </a:endParaRPr>
        </a:p>
        <a:p>
          <a:pPr algn="just"/>
          <a:r>
            <a:rPr lang="es-ES" sz="1400" i="1" dirty="0" smtClean="0">
              <a:solidFill>
                <a:schemeClr val="tx1"/>
              </a:solidFill>
            </a:rPr>
            <a:t>	Ciclo de Efectivo</a:t>
          </a:r>
          <a:endParaRPr lang="es-EC" sz="1400" dirty="0" smtClean="0">
            <a:solidFill>
              <a:schemeClr val="tx1"/>
            </a:solidFill>
          </a:endParaRPr>
        </a:p>
        <a:p>
          <a:pPr algn="just"/>
          <a:r>
            <a:rPr lang="es-ES" sz="1400" i="1" dirty="0" smtClean="0">
              <a:solidFill>
                <a:schemeClr val="tx1"/>
              </a:solidFill>
            </a:rPr>
            <a:t>	Ciclo de Inventario</a:t>
          </a:r>
          <a:endParaRPr lang="es-EC" sz="1400" dirty="0" smtClean="0">
            <a:solidFill>
              <a:schemeClr val="tx1"/>
            </a:solidFill>
          </a:endParaRPr>
        </a:p>
        <a:p>
          <a:pPr algn="just"/>
          <a:r>
            <a:rPr lang="es-ES" sz="1400" i="1" dirty="0" smtClean="0">
              <a:solidFill>
                <a:schemeClr val="tx1"/>
              </a:solidFill>
            </a:rPr>
            <a:t>	Ciclo de Activos Fijos</a:t>
          </a:r>
          <a:endParaRPr lang="es-EC" sz="1400" dirty="0" smtClean="0">
            <a:solidFill>
              <a:schemeClr val="tx1"/>
            </a:solidFill>
          </a:endParaRPr>
        </a:p>
        <a:p>
          <a:pPr algn="just"/>
          <a:r>
            <a:rPr lang="es-ES" sz="1400" i="1" dirty="0" smtClean="0">
              <a:solidFill>
                <a:schemeClr val="tx1"/>
              </a:solidFill>
            </a:rPr>
            <a:t>	Ciclo de Pasivo y Patrimonio</a:t>
          </a:r>
        </a:p>
        <a:p>
          <a:pPr algn="just"/>
          <a:r>
            <a:rPr lang="es-ES" sz="1400" i="1" dirty="0" smtClean="0">
              <a:solidFill>
                <a:schemeClr val="tx1"/>
              </a:solidFill>
            </a:rPr>
            <a:t>	Ciclo Presupuestario</a:t>
          </a:r>
          <a:r>
            <a:rPr lang="es-EC" sz="1400" dirty="0" smtClean="0">
              <a:solidFill>
                <a:schemeClr val="tx1"/>
              </a:solidFill>
            </a:rPr>
            <a:t>.</a:t>
          </a:r>
        </a:p>
        <a:p>
          <a:pPr algn="just"/>
          <a:r>
            <a:rPr lang="es-ES" sz="1400" i="1" dirty="0" smtClean="0">
              <a:solidFill>
                <a:schemeClr val="tx1"/>
              </a:solidFill>
            </a:rPr>
            <a:t>	Ciclo de Ingresos y Gastos.</a:t>
          </a:r>
          <a:endParaRPr lang="es-EC" sz="1400" dirty="0">
            <a:solidFill>
              <a:schemeClr val="tx1"/>
            </a:solidFill>
          </a:endParaRPr>
        </a:p>
      </dgm:t>
    </dgm:pt>
    <dgm:pt modelId="{228AC6A4-3F37-42C6-B042-4A721A3E4E54}" type="parTrans" cxnId="{F68C4728-0CF7-4005-B9A5-33BE0A3EE49D}">
      <dgm:prSet/>
      <dgm:spPr/>
      <dgm:t>
        <a:bodyPr/>
        <a:lstStyle/>
        <a:p>
          <a:pPr algn="just"/>
          <a:endParaRPr lang="es-EC" sz="3200">
            <a:solidFill>
              <a:schemeClr val="tx1"/>
            </a:solidFill>
          </a:endParaRPr>
        </a:p>
      </dgm:t>
    </dgm:pt>
    <dgm:pt modelId="{067A5B12-95FC-4EBB-8E6E-83D846F1DDD1}" type="sibTrans" cxnId="{F68C4728-0CF7-4005-B9A5-33BE0A3EE49D}">
      <dgm:prSet/>
      <dgm:spPr/>
      <dgm:t>
        <a:bodyPr/>
        <a:lstStyle/>
        <a:p>
          <a:pPr algn="just"/>
          <a:endParaRPr lang="es-EC" sz="3200">
            <a:solidFill>
              <a:schemeClr val="tx1"/>
            </a:solidFill>
          </a:endParaRPr>
        </a:p>
      </dgm:t>
    </dgm:pt>
    <dgm:pt modelId="{B3B61395-A4F3-4BF0-937C-65E7005F27DE}" type="pres">
      <dgm:prSet presAssocID="{817EC8C1-C70A-49AB-942C-F3FECC525DD3}" presName="diagram" presStyleCnt="0">
        <dgm:presLayoutVars>
          <dgm:dir/>
          <dgm:resizeHandles val="exact"/>
        </dgm:presLayoutVars>
      </dgm:prSet>
      <dgm:spPr/>
      <dgm:t>
        <a:bodyPr/>
        <a:lstStyle/>
        <a:p>
          <a:endParaRPr lang="es-EC"/>
        </a:p>
      </dgm:t>
    </dgm:pt>
    <dgm:pt modelId="{8743338B-7434-421B-BFCE-DE3E53BE88C0}" type="pres">
      <dgm:prSet presAssocID="{B09F2540-624E-4751-A14F-0B4E16E8F781}" presName="node" presStyleLbl="node1" presStyleIdx="0" presStyleCnt="2" custScaleX="170494" custScaleY="69891">
        <dgm:presLayoutVars>
          <dgm:bulletEnabled val="1"/>
        </dgm:presLayoutVars>
      </dgm:prSet>
      <dgm:spPr/>
      <dgm:t>
        <a:bodyPr/>
        <a:lstStyle/>
        <a:p>
          <a:endParaRPr lang="es-EC"/>
        </a:p>
      </dgm:t>
    </dgm:pt>
    <dgm:pt modelId="{EACEB3E4-29CB-48C3-8306-1B36DBCA2F40}" type="pres">
      <dgm:prSet presAssocID="{E15D8702-90F7-45E2-A546-3A38CBD95028}" presName="sibTrans" presStyleCnt="0"/>
      <dgm:spPr/>
    </dgm:pt>
    <dgm:pt modelId="{B43F8FAD-2D7E-43D8-ADF2-73E9C69B1F27}" type="pres">
      <dgm:prSet presAssocID="{B146E4D7-F550-4694-9F2E-20183A33C082}" presName="node" presStyleLbl="node1" presStyleIdx="1" presStyleCnt="2" custScaleX="175130" custLinFactNeighborX="-106" custLinFactNeighborY="1047">
        <dgm:presLayoutVars>
          <dgm:bulletEnabled val="1"/>
        </dgm:presLayoutVars>
      </dgm:prSet>
      <dgm:spPr/>
      <dgm:t>
        <a:bodyPr/>
        <a:lstStyle/>
        <a:p>
          <a:endParaRPr lang="es-EC"/>
        </a:p>
      </dgm:t>
    </dgm:pt>
  </dgm:ptLst>
  <dgm:cxnLst>
    <dgm:cxn modelId="{F68C4728-0CF7-4005-B9A5-33BE0A3EE49D}" srcId="{817EC8C1-C70A-49AB-942C-F3FECC525DD3}" destId="{B146E4D7-F550-4694-9F2E-20183A33C082}" srcOrd="1" destOrd="0" parTransId="{228AC6A4-3F37-42C6-B042-4A721A3E4E54}" sibTransId="{067A5B12-95FC-4EBB-8E6E-83D846F1DDD1}"/>
    <dgm:cxn modelId="{B14902C5-673C-48B8-8A36-E2022DE338A3}" type="presOf" srcId="{817EC8C1-C70A-49AB-942C-F3FECC525DD3}" destId="{B3B61395-A4F3-4BF0-937C-65E7005F27DE}" srcOrd="0" destOrd="0" presId="urn:microsoft.com/office/officeart/2005/8/layout/default"/>
    <dgm:cxn modelId="{C9D4E962-B9D1-4E85-A2BB-3D46BA030181}" type="presOf" srcId="{B146E4D7-F550-4694-9F2E-20183A33C082}" destId="{B43F8FAD-2D7E-43D8-ADF2-73E9C69B1F27}" srcOrd="0" destOrd="0" presId="urn:microsoft.com/office/officeart/2005/8/layout/default"/>
    <dgm:cxn modelId="{F158351A-02A9-4218-9981-69A4A1960E11}" srcId="{817EC8C1-C70A-49AB-942C-F3FECC525DD3}" destId="{B09F2540-624E-4751-A14F-0B4E16E8F781}" srcOrd="0" destOrd="0" parTransId="{A6056EED-1288-41A3-B1BD-7BB6C45183D2}" sibTransId="{E15D8702-90F7-45E2-A546-3A38CBD95028}"/>
    <dgm:cxn modelId="{DE52C700-BD23-4469-9127-D072A326EA53}" type="presOf" srcId="{B09F2540-624E-4751-A14F-0B4E16E8F781}" destId="{8743338B-7434-421B-BFCE-DE3E53BE88C0}" srcOrd="0" destOrd="0" presId="urn:microsoft.com/office/officeart/2005/8/layout/default"/>
    <dgm:cxn modelId="{935709A5-2D57-44C8-ACB9-F47BA75954A7}" type="presParOf" srcId="{B3B61395-A4F3-4BF0-937C-65E7005F27DE}" destId="{8743338B-7434-421B-BFCE-DE3E53BE88C0}" srcOrd="0" destOrd="0" presId="urn:microsoft.com/office/officeart/2005/8/layout/default"/>
    <dgm:cxn modelId="{FE256681-179B-4571-A11B-F52B1BE37943}" type="presParOf" srcId="{B3B61395-A4F3-4BF0-937C-65E7005F27DE}" destId="{EACEB3E4-29CB-48C3-8306-1B36DBCA2F40}" srcOrd="1" destOrd="0" presId="urn:microsoft.com/office/officeart/2005/8/layout/default"/>
    <dgm:cxn modelId="{A0749126-E51F-4B88-810D-7781B25F10CD}" type="presParOf" srcId="{B3B61395-A4F3-4BF0-937C-65E7005F27DE}" destId="{B43F8FAD-2D7E-43D8-ADF2-73E9C69B1F2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ECB5AC-4C46-479A-8788-97132914F90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AC1164A3-C9C1-4B30-A73C-F53BF8317254}">
      <dgm:prSet custT="1"/>
      <dgm:spPr/>
      <dgm:t>
        <a:bodyPr/>
        <a:lstStyle/>
        <a:p>
          <a:pPr algn="just"/>
          <a:r>
            <a:rPr lang="es-ES" sz="1100" smtClean="0"/>
            <a:t>Se ha realizado la Auditoría financiera al Gobierno Autónomo Descentralizado Municipal del Cantón Saquisilí en los períodos terminados al 31 de Diciembre de 2011 y 2012, para de esta manera mejorar los procedimientos contables y financieros de la entidad en periodos posteriores y corregir las falencias que posee la institución. </a:t>
          </a:r>
          <a:endParaRPr lang="es-EC" sz="1100" dirty="0"/>
        </a:p>
      </dgm:t>
    </dgm:pt>
    <dgm:pt modelId="{B7E850A2-C464-4B8B-855F-2997C4F26C92}" type="parTrans" cxnId="{2244812A-9A43-4536-B8B3-7388F497224B}">
      <dgm:prSet/>
      <dgm:spPr/>
      <dgm:t>
        <a:bodyPr/>
        <a:lstStyle/>
        <a:p>
          <a:pPr algn="just"/>
          <a:endParaRPr lang="es-EC" sz="4400">
            <a:solidFill>
              <a:schemeClr val="tx1"/>
            </a:solidFill>
          </a:endParaRPr>
        </a:p>
      </dgm:t>
    </dgm:pt>
    <dgm:pt modelId="{243F493B-C0AB-43A4-ACBE-2DE43F6CD26D}" type="sibTrans" cxnId="{2244812A-9A43-4536-B8B3-7388F497224B}">
      <dgm:prSet/>
      <dgm:spPr/>
      <dgm:t>
        <a:bodyPr/>
        <a:lstStyle/>
        <a:p>
          <a:pPr algn="just"/>
          <a:endParaRPr lang="es-EC" sz="4400">
            <a:solidFill>
              <a:schemeClr val="tx1"/>
            </a:solidFill>
          </a:endParaRPr>
        </a:p>
      </dgm:t>
    </dgm:pt>
    <dgm:pt modelId="{FDD5006F-3532-4943-A736-580C304FD10F}">
      <dgm:prSet custT="1"/>
      <dgm:spPr/>
      <dgm:t>
        <a:bodyPr/>
        <a:lstStyle/>
        <a:p>
          <a:pPr algn="just"/>
          <a:r>
            <a:rPr lang="es-ES" sz="1100" dirty="0" smtClean="0"/>
            <a:t>El GADMCS es una institución del Sector Público, con autonomía administrativa y financiera, cuyo origen data de la instauración de dicho cantón, el cual fue erigido por Decreto del Congreso Nacional un lunes 18 de octubre de 1943, ubicado en el Barrio </a:t>
          </a:r>
          <a:r>
            <a:rPr lang="es-ES" sz="1100" dirty="0" err="1" smtClean="0"/>
            <a:t>Carlosama</a:t>
          </a:r>
          <a:r>
            <a:rPr lang="es-ES" sz="1100" dirty="0" smtClean="0"/>
            <a:t>, calle Barreno y 24 de Mayo, se enfoca principalmente en el desarrollo sustentable en el marco del Plan de Desarrollo y de Ordenamiento Territorial del cantón Saquisilí, mediante la participación activa de los actores sociales en la gestión municipal, su máxima autoridad es el Señor Alcalde Ing. Manuel Chango, acompañado del Concejo Municipal. Está dividido organizacionalmente en tres Direcciones como son, Financiera, Obras Públicas y Planificación.</a:t>
          </a:r>
          <a:endParaRPr lang="es-EC" sz="1100" dirty="0"/>
        </a:p>
      </dgm:t>
    </dgm:pt>
    <dgm:pt modelId="{62196620-4E58-4D79-BD71-8D4F49338D09}" type="parTrans" cxnId="{3967CE58-4822-4BDA-9BEE-E2B4B5CEA6A6}">
      <dgm:prSet/>
      <dgm:spPr/>
      <dgm:t>
        <a:bodyPr/>
        <a:lstStyle/>
        <a:p>
          <a:pPr algn="just"/>
          <a:endParaRPr lang="es-EC" sz="4400">
            <a:solidFill>
              <a:schemeClr val="tx1"/>
            </a:solidFill>
          </a:endParaRPr>
        </a:p>
      </dgm:t>
    </dgm:pt>
    <dgm:pt modelId="{AE8187DE-E739-4BA6-8498-28D04B276817}" type="sibTrans" cxnId="{3967CE58-4822-4BDA-9BEE-E2B4B5CEA6A6}">
      <dgm:prSet/>
      <dgm:spPr/>
      <dgm:t>
        <a:bodyPr/>
        <a:lstStyle/>
        <a:p>
          <a:pPr algn="just"/>
          <a:endParaRPr lang="es-EC" sz="4400">
            <a:solidFill>
              <a:schemeClr val="tx1"/>
            </a:solidFill>
          </a:endParaRPr>
        </a:p>
      </dgm:t>
    </dgm:pt>
    <dgm:pt modelId="{DC288AD1-7797-4A22-8DA9-88A1A93A646B}">
      <dgm:prSet custT="1"/>
      <dgm:spPr/>
      <dgm:t>
        <a:bodyPr/>
        <a:lstStyle/>
        <a:p>
          <a:pPr algn="just"/>
          <a:r>
            <a:rPr lang="es-ES" sz="1100" dirty="0" smtClean="0"/>
            <a:t>Es fundamental en la realización de un Proyecto de Tesis establecer el marco teórico y legal aplicable , que sirva como base en la práctica, así se puede definir como auditoría financiera al conjunto de técnicas y procedimientos de carácter analítico que permitan determinar la razonabilidad de la información financiera, sustentada en evidencia suficiente y competente, en el caso del sector público es importante considerar los principios, normas y reglamentos que establece la Contraloría General del Estado, el Ministerio de Finanzas, Servicio de Rentas Internas, Instituto Nacional de Contratación Pública, SENPLADES y demás entes de control del Estado con la finalidad de mantener un sistema contable actualizado y uniforme junto a un control eficiente.</a:t>
          </a:r>
          <a:endParaRPr lang="es-EC" sz="1100" dirty="0"/>
        </a:p>
      </dgm:t>
    </dgm:pt>
    <dgm:pt modelId="{CFD52508-CC77-4CD3-9C85-243C0BB6FE96}" type="parTrans" cxnId="{77ECA044-DE4A-4676-9CD0-0F4AAEFB6FC5}">
      <dgm:prSet/>
      <dgm:spPr/>
      <dgm:t>
        <a:bodyPr/>
        <a:lstStyle/>
        <a:p>
          <a:pPr algn="just"/>
          <a:endParaRPr lang="es-EC" sz="4400">
            <a:solidFill>
              <a:schemeClr val="tx1"/>
            </a:solidFill>
          </a:endParaRPr>
        </a:p>
      </dgm:t>
    </dgm:pt>
    <dgm:pt modelId="{B3274CE2-A40F-4819-AF32-1B58E7139D66}" type="sibTrans" cxnId="{77ECA044-DE4A-4676-9CD0-0F4AAEFB6FC5}">
      <dgm:prSet/>
      <dgm:spPr/>
      <dgm:t>
        <a:bodyPr/>
        <a:lstStyle/>
        <a:p>
          <a:pPr algn="just"/>
          <a:endParaRPr lang="es-EC" sz="4400">
            <a:solidFill>
              <a:schemeClr val="tx1"/>
            </a:solidFill>
          </a:endParaRPr>
        </a:p>
      </dgm:t>
    </dgm:pt>
    <dgm:pt modelId="{0E58323D-E0B6-4C1D-A069-4AA923863087}">
      <dgm:prSet custT="1"/>
      <dgm:spPr/>
      <dgm:t>
        <a:bodyPr/>
        <a:lstStyle/>
        <a:p>
          <a:pPr algn="just"/>
          <a:r>
            <a:rPr lang="es-ES" sz="1100" dirty="0" smtClean="0"/>
            <a:t>La Auditoría Financiera al GADMCS, se ha realizado mediante la división de la información financiera por ciclos, estableciendo así, el ciclo de efectivo, inventarios, activos fijos, pasivo y patrimonio, presupuestos e ingresos y gastos, además se evaluó el sistema de control interno de la institución detectándose debilidades, las cuales implican riesgos moderados y bajos en dicho sistema las mismas que deben ser corregidas oportunamente, adicionalmente en cada uno de los ciclos se aplicaron pruebas sustantivas y de control con lo que se obtuvo la evidencia necesaria para emitir una opinión de auditoría </a:t>
          </a:r>
          <a:endParaRPr lang="es-EC" sz="1100" dirty="0"/>
        </a:p>
      </dgm:t>
    </dgm:pt>
    <dgm:pt modelId="{7D9E7183-AB63-4352-951C-832AB53A15C6}" type="parTrans" cxnId="{EBA69473-B243-4A82-8211-BA188F7E7134}">
      <dgm:prSet/>
      <dgm:spPr/>
      <dgm:t>
        <a:bodyPr/>
        <a:lstStyle/>
        <a:p>
          <a:pPr algn="just"/>
          <a:endParaRPr lang="es-EC" sz="1400"/>
        </a:p>
      </dgm:t>
    </dgm:pt>
    <dgm:pt modelId="{2AC6EFA4-4447-48C2-81C0-9FC14D68D435}" type="sibTrans" cxnId="{EBA69473-B243-4A82-8211-BA188F7E7134}">
      <dgm:prSet/>
      <dgm:spPr/>
      <dgm:t>
        <a:bodyPr/>
        <a:lstStyle/>
        <a:p>
          <a:pPr algn="just"/>
          <a:endParaRPr lang="es-EC" sz="1400"/>
        </a:p>
      </dgm:t>
    </dgm:pt>
    <dgm:pt modelId="{A41B13FF-79A9-4071-BD4C-401E7F03A618}">
      <dgm:prSet custT="1"/>
      <dgm:spPr/>
      <dgm:t>
        <a:bodyPr/>
        <a:lstStyle/>
        <a:p>
          <a:pPr algn="just"/>
          <a:r>
            <a:rPr lang="es-EC" sz="1100" dirty="0" smtClean="0"/>
            <a:t>El realizar como proyecto de Tesis un Auditoría Financiera a una entidad del sector público, ha sido una experiencia muy enriquecedora para nuestra formación profesional, puesto que hemos aprendido como se manejan en la práctica las diferentes situaciones de índole contable y financiero avizorando de forma clara la importancia de la eficiencia, conocimiento y experiencia en el desarrollo de las responsabilidad que se imponen dentro del ámbito laboral.</a:t>
          </a:r>
          <a:endParaRPr lang="es-EC" sz="1100" dirty="0"/>
        </a:p>
      </dgm:t>
    </dgm:pt>
    <dgm:pt modelId="{96CF9920-AF3D-494E-B6E9-5EC5C5B3605B}" type="parTrans" cxnId="{F1FCFFD6-D297-443F-85FA-4F204B9F259C}">
      <dgm:prSet/>
      <dgm:spPr/>
      <dgm:t>
        <a:bodyPr/>
        <a:lstStyle/>
        <a:p>
          <a:pPr algn="just"/>
          <a:endParaRPr lang="es-EC" sz="1400"/>
        </a:p>
      </dgm:t>
    </dgm:pt>
    <dgm:pt modelId="{ADCBA821-B58F-4931-94CC-46388CC0FC0A}" type="sibTrans" cxnId="{F1FCFFD6-D297-443F-85FA-4F204B9F259C}">
      <dgm:prSet/>
      <dgm:spPr/>
      <dgm:t>
        <a:bodyPr/>
        <a:lstStyle/>
        <a:p>
          <a:pPr algn="just"/>
          <a:endParaRPr lang="es-EC" sz="1400"/>
        </a:p>
      </dgm:t>
    </dgm:pt>
    <dgm:pt modelId="{94AFC0BF-D65E-49F8-8D3D-EB90EB131A24}">
      <dgm:prSet custT="1"/>
      <dgm:spPr/>
      <dgm:t>
        <a:bodyPr/>
        <a:lstStyle/>
        <a:p>
          <a:pPr algn="just"/>
          <a:r>
            <a:rPr lang="es-ES" sz="1100" dirty="0" smtClean="0"/>
            <a:t>El </a:t>
          </a:r>
          <a:r>
            <a:rPr lang="es-ES" sz="1100" dirty="0" smtClean="0"/>
            <a:t>examen de Auditoría al GADMCS en los periodos terminados al 31 de Diciembre de 2011 y 2012 ha concluido con un informe, donde se incluye el dictamen con salvedades, pues no existen notas aclaratorias a los estados financieros, ni manuales de operación de carácter interno, así mismo la información proporcionada no ha sido suficiente ocasionado limitaciones al alcance. En el informe se detalla además los hallazgos encontrados en el análisis de control interno de la entidad.</a:t>
          </a:r>
          <a:endParaRPr lang="es-EC" sz="1100" dirty="0"/>
        </a:p>
      </dgm:t>
    </dgm:pt>
    <dgm:pt modelId="{7712BD5B-202A-4FB8-A097-2FC035BF32C1}" type="parTrans" cxnId="{A9077692-3DD0-445F-9D3D-DF03AD470452}">
      <dgm:prSet/>
      <dgm:spPr/>
      <dgm:t>
        <a:bodyPr/>
        <a:lstStyle/>
        <a:p>
          <a:endParaRPr lang="es-EC"/>
        </a:p>
      </dgm:t>
    </dgm:pt>
    <dgm:pt modelId="{BD6DD90B-432F-4689-977B-2B976B1B2430}" type="sibTrans" cxnId="{A9077692-3DD0-445F-9D3D-DF03AD470452}">
      <dgm:prSet/>
      <dgm:spPr/>
      <dgm:t>
        <a:bodyPr/>
        <a:lstStyle/>
        <a:p>
          <a:endParaRPr lang="es-EC"/>
        </a:p>
      </dgm:t>
    </dgm:pt>
    <dgm:pt modelId="{57688075-518F-4515-A999-157399CE966F}" type="pres">
      <dgm:prSet presAssocID="{B8ECB5AC-4C46-479A-8788-97132914F903}" presName="linear" presStyleCnt="0">
        <dgm:presLayoutVars>
          <dgm:dir/>
          <dgm:animLvl val="lvl"/>
          <dgm:resizeHandles val="exact"/>
        </dgm:presLayoutVars>
      </dgm:prSet>
      <dgm:spPr/>
      <dgm:t>
        <a:bodyPr/>
        <a:lstStyle/>
        <a:p>
          <a:endParaRPr lang="es-EC"/>
        </a:p>
      </dgm:t>
    </dgm:pt>
    <dgm:pt modelId="{1098B207-980F-4840-B57D-73684B75916C}" type="pres">
      <dgm:prSet presAssocID="{AC1164A3-C9C1-4B30-A73C-F53BF8317254}" presName="parentLin" presStyleCnt="0"/>
      <dgm:spPr/>
    </dgm:pt>
    <dgm:pt modelId="{7F17D225-3D36-4743-B4E3-19E8F2C8FF97}" type="pres">
      <dgm:prSet presAssocID="{AC1164A3-C9C1-4B30-A73C-F53BF8317254}" presName="parentLeftMargin" presStyleLbl="node1" presStyleIdx="0" presStyleCnt="6"/>
      <dgm:spPr/>
      <dgm:t>
        <a:bodyPr/>
        <a:lstStyle/>
        <a:p>
          <a:endParaRPr lang="es-EC"/>
        </a:p>
      </dgm:t>
    </dgm:pt>
    <dgm:pt modelId="{87927326-8B97-4397-A440-96AFFD5A35C1}" type="pres">
      <dgm:prSet presAssocID="{AC1164A3-C9C1-4B30-A73C-F53BF8317254}" presName="parentText" presStyleLbl="node1" presStyleIdx="0" presStyleCnt="6" custScaleX="142857">
        <dgm:presLayoutVars>
          <dgm:chMax val="0"/>
          <dgm:bulletEnabled val="1"/>
        </dgm:presLayoutVars>
      </dgm:prSet>
      <dgm:spPr/>
      <dgm:t>
        <a:bodyPr/>
        <a:lstStyle/>
        <a:p>
          <a:endParaRPr lang="es-EC"/>
        </a:p>
      </dgm:t>
    </dgm:pt>
    <dgm:pt modelId="{6F420EC3-2519-421D-87F7-E80A286AEF38}" type="pres">
      <dgm:prSet presAssocID="{AC1164A3-C9C1-4B30-A73C-F53BF8317254}" presName="negativeSpace" presStyleCnt="0"/>
      <dgm:spPr/>
    </dgm:pt>
    <dgm:pt modelId="{6EFC5BDB-0EC3-4A8C-A222-27CAAA827F11}" type="pres">
      <dgm:prSet presAssocID="{AC1164A3-C9C1-4B30-A73C-F53BF8317254}" presName="childText" presStyleLbl="conFgAcc1" presStyleIdx="0" presStyleCnt="6">
        <dgm:presLayoutVars>
          <dgm:bulletEnabled val="1"/>
        </dgm:presLayoutVars>
      </dgm:prSet>
      <dgm:spPr/>
      <dgm:t>
        <a:bodyPr/>
        <a:lstStyle/>
        <a:p>
          <a:endParaRPr lang="es-EC"/>
        </a:p>
      </dgm:t>
    </dgm:pt>
    <dgm:pt modelId="{A4E1E58B-7249-4614-84D9-F1121CB00F28}" type="pres">
      <dgm:prSet presAssocID="{243F493B-C0AB-43A4-ACBE-2DE43F6CD26D}" presName="spaceBetweenRectangles" presStyleCnt="0"/>
      <dgm:spPr/>
    </dgm:pt>
    <dgm:pt modelId="{6D8412C7-BA57-4160-BF60-DA5E9D8754F9}" type="pres">
      <dgm:prSet presAssocID="{FDD5006F-3532-4943-A736-580C304FD10F}" presName="parentLin" presStyleCnt="0"/>
      <dgm:spPr/>
    </dgm:pt>
    <dgm:pt modelId="{0E30B4CA-C62B-4EBE-A206-FCB0D5E32EF6}" type="pres">
      <dgm:prSet presAssocID="{FDD5006F-3532-4943-A736-580C304FD10F}" presName="parentLeftMargin" presStyleLbl="node1" presStyleIdx="0" presStyleCnt="6"/>
      <dgm:spPr/>
      <dgm:t>
        <a:bodyPr/>
        <a:lstStyle/>
        <a:p>
          <a:endParaRPr lang="es-EC"/>
        </a:p>
      </dgm:t>
    </dgm:pt>
    <dgm:pt modelId="{91C4D025-F521-4218-BD7F-1BF823F0DB6E}" type="pres">
      <dgm:prSet presAssocID="{FDD5006F-3532-4943-A736-580C304FD10F}" presName="parentText" presStyleLbl="node1" presStyleIdx="1" presStyleCnt="6" custScaleX="142857" custScaleY="175874">
        <dgm:presLayoutVars>
          <dgm:chMax val="0"/>
          <dgm:bulletEnabled val="1"/>
        </dgm:presLayoutVars>
      </dgm:prSet>
      <dgm:spPr/>
      <dgm:t>
        <a:bodyPr/>
        <a:lstStyle/>
        <a:p>
          <a:endParaRPr lang="es-EC"/>
        </a:p>
      </dgm:t>
    </dgm:pt>
    <dgm:pt modelId="{1AC8CCE5-359A-4D94-98C8-6B3A414A4170}" type="pres">
      <dgm:prSet presAssocID="{FDD5006F-3532-4943-A736-580C304FD10F}" presName="negativeSpace" presStyleCnt="0"/>
      <dgm:spPr/>
    </dgm:pt>
    <dgm:pt modelId="{CE98EA08-E67F-47EA-ABB0-ADAA4E3CBC91}" type="pres">
      <dgm:prSet presAssocID="{FDD5006F-3532-4943-A736-580C304FD10F}" presName="childText" presStyleLbl="conFgAcc1" presStyleIdx="1" presStyleCnt="6">
        <dgm:presLayoutVars>
          <dgm:bulletEnabled val="1"/>
        </dgm:presLayoutVars>
      </dgm:prSet>
      <dgm:spPr/>
      <dgm:t>
        <a:bodyPr/>
        <a:lstStyle/>
        <a:p>
          <a:endParaRPr lang="es-EC"/>
        </a:p>
      </dgm:t>
    </dgm:pt>
    <dgm:pt modelId="{D0458211-AE90-4948-82AD-449E12E9789A}" type="pres">
      <dgm:prSet presAssocID="{AE8187DE-E739-4BA6-8498-28D04B276817}" presName="spaceBetweenRectangles" presStyleCnt="0"/>
      <dgm:spPr/>
    </dgm:pt>
    <dgm:pt modelId="{B7B9E061-1B1F-4CF0-AE90-C10FEDED434A}" type="pres">
      <dgm:prSet presAssocID="{DC288AD1-7797-4A22-8DA9-88A1A93A646B}" presName="parentLin" presStyleCnt="0"/>
      <dgm:spPr/>
    </dgm:pt>
    <dgm:pt modelId="{CADF7613-F491-4E7C-822E-58CB3B4E2C41}" type="pres">
      <dgm:prSet presAssocID="{DC288AD1-7797-4A22-8DA9-88A1A93A646B}" presName="parentLeftMargin" presStyleLbl="node1" presStyleIdx="1" presStyleCnt="6"/>
      <dgm:spPr/>
      <dgm:t>
        <a:bodyPr/>
        <a:lstStyle/>
        <a:p>
          <a:endParaRPr lang="es-EC"/>
        </a:p>
      </dgm:t>
    </dgm:pt>
    <dgm:pt modelId="{1F727A8E-FEF6-452C-958D-65F6C5E893B2}" type="pres">
      <dgm:prSet presAssocID="{DC288AD1-7797-4A22-8DA9-88A1A93A646B}" presName="parentText" presStyleLbl="node1" presStyleIdx="2" presStyleCnt="6" custScaleX="142857" custScaleY="206188">
        <dgm:presLayoutVars>
          <dgm:chMax val="0"/>
          <dgm:bulletEnabled val="1"/>
        </dgm:presLayoutVars>
      </dgm:prSet>
      <dgm:spPr/>
      <dgm:t>
        <a:bodyPr/>
        <a:lstStyle/>
        <a:p>
          <a:endParaRPr lang="es-EC"/>
        </a:p>
      </dgm:t>
    </dgm:pt>
    <dgm:pt modelId="{33921104-D14F-4E6C-9787-D48094EDF6BD}" type="pres">
      <dgm:prSet presAssocID="{DC288AD1-7797-4A22-8DA9-88A1A93A646B}" presName="negativeSpace" presStyleCnt="0"/>
      <dgm:spPr/>
    </dgm:pt>
    <dgm:pt modelId="{7E4754C9-F2AB-4946-A362-588C6D6BBC24}" type="pres">
      <dgm:prSet presAssocID="{DC288AD1-7797-4A22-8DA9-88A1A93A646B}" presName="childText" presStyleLbl="conFgAcc1" presStyleIdx="2" presStyleCnt="6">
        <dgm:presLayoutVars>
          <dgm:bulletEnabled val="1"/>
        </dgm:presLayoutVars>
      </dgm:prSet>
      <dgm:spPr/>
    </dgm:pt>
    <dgm:pt modelId="{A07DB4E1-2A9F-4796-9D01-D58680B32CAB}" type="pres">
      <dgm:prSet presAssocID="{B3274CE2-A40F-4819-AF32-1B58E7139D66}" presName="spaceBetweenRectangles" presStyleCnt="0"/>
      <dgm:spPr/>
    </dgm:pt>
    <dgm:pt modelId="{60DB841D-EA0B-4BFE-9AB5-13C2FE6C15F1}" type="pres">
      <dgm:prSet presAssocID="{0E58323D-E0B6-4C1D-A069-4AA923863087}" presName="parentLin" presStyleCnt="0"/>
      <dgm:spPr/>
    </dgm:pt>
    <dgm:pt modelId="{25D6FAA8-F313-497D-9109-591B5054B751}" type="pres">
      <dgm:prSet presAssocID="{0E58323D-E0B6-4C1D-A069-4AA923863087}" presName="parentLeftMargin" presStyleLbl="node1" presStyleIdx="2" presStyleCnt="6"/>
      <dgm:spPr/>
      <dgm:t>
        <a:bodyPr/>
        <a:lstStyle/>
        <a:p>
          <a:endParaRPr lang="es-EC"/>
        </a:p>
      </dgm:t>
    </dgm:pt>
    <dgm:pt modelId="{412B8168-7018-466E-933C-7BCE842823AE}" type="pres">
      <dgm:prSet presAssocID="{0E58323D-E0B6-4C1D-A069-4AA923863087}" presName="parentText" presStyleLbl="node1" presStyleIdx="3" presStyleCnt="6" custScaleX="142857" custScaleY="162206">
        <dgm:presLayoutVars>
          <dgm:chMax val="0"/>
          <dgm:bulletEnabled val="1"/>
        </dgm:presLayoutVars>
      </dgm:prSet>
      <dgm:spPr/>
      <dgm:t>
        <a:bodyPr/>
        <a:lstStyle/>
        <a:p>
          <a:endParaRPr lang="es-EC"/>
        </a:p>
      </dgm:t>
    </dgm:pt>
    <dgm:pt modelId="{2D139EEB-0079-4E5E-AAC9-725552E80F16}" type="pres">
      <dgm:prSet presAssocID="{0E58323D-E0B6-4C1D-A069-4AA923863087}" presName="negativeSpace" presStyleCnt="0"/>
      <dgm:spPr/>
    </dgm:pt>
    <dgm:pt modelId="{5A92B48B-64FB-4179-B699-27AE18AC8124}" type="pres">
      <dgm:prSet presAssocID="{0E58323D-E0B6-4C1D-A069-4AA923863087}" presName="childText" presStyleLbl="conFgAcc1" presStyleIdx="3" presStyleCnt="6">
        <dgm:presLayoutVars>
          <dgm:bulletEnabled val="1"/>
        </dgm:presLayoutVars>
      </dgm:prSet>
      <dgm:spPr/>
    </dgm:pt>
    <dgm:pt modelId="{60243478-E2B8-4017-801E-A1614A4B0340}" type="pres">
      <dgm:prSet presAssocID="{2AC6EFA4-4447-48C2-81C0-9FC14D68D435}" presName="spaceBetweenRectangles" presStyleCnt="0"/>
      <dgm:spPr/>
    </dgm:pt>
    <dgm:pt modelId="{0EB58582-1EFC-4E60-B607-D10673A8A362}" type="pres">
      <dgm:prSet presAssocID="{A41B13FF-79A9-4071-BD4C-401E7F03A618}" presName="parentLin" presStyleCnt="0"/>
      <dgm:spPr/>
    </dgm:pt>
    <dgm:pt modelId="{7038ED5E-B296-4B6C-99F1-19DCE35CAA64}" type="pres">
      <dgm:prSet presAssocID="{A41B13FF-79A9-4071-BD4C-401E7F03A618}" presName="parentLeftMargin" presStyleLbl="node1" presStyleIdx="3" presStyleCnt="6" custScaleX="142857"/>
      <dgm:spPr/>
      <dgm:t>
        <a:bodyPr/>
        <a:lstStyle/>
        <a:p>
          <a:endParaRPr lang="es-EC"/>
        </a:p>
      </dgm:t>
    </dgm:pt>
    <dgm:pt modelId="{63356645-DAF9-42DF-8471-DA319632EDE1}" type="pres">
      <dgm:prSet presAssocID="{A41B13FF-79A9-4071-BD4C-401E7F03A618}" presName="parentText" presStyleLbl="node1" presStyleIdx="4" presStyleCnt="6" custScaleX="137814" custScaleY="132845" custLinFactNeighborX="-39409" custLinFactNeighborY="9428">
        <dgm:presLayoutVars>
          <dgm:chMax val="0"/>
          <dgm:bulletEnabled val="1"/>
        </dgm:presLayoutVars>
      </dgm:prSet>
      <dgm:spPr/>
      <dgm:t>
        <a:bodyPr/>
        <a:lstStyle/>
        <a:p>
          <a:endParaRPr lang="es-EC"/>
        </a:p>
      </dgm:t>
    </dgm:pt>
    <dgm:pt modelId="{A3B8D0F1-BEFE-4E99-9FB0-9266AA589C65}" type="pres">
      <dgm:prSet presAssocID="{A41B13FF-79A9-4071-BD4C-401E7F03A618}" presName="negativeSpace" presStyleCnt="0"/>
      <dgm:spPr/>
    </dgm:pt>
    <dgm:pt modelId="{285CEDB1-F0CB-4FFA-A888-3A4A3E1BD4E9}" type="pres">
      <dgm:prSet presAssocID="{A41B13FF-79A9-4071-BD4C-401E7F03A618}" presName="childText" presStyleLbl="conFgAcc1" presStyleIdx="4" presStyleCnt="6">
        <dgm:presLayoutVars>
          <dgm:bulletEnabled val="1"/>
        </dgm:presLayoutVars>
      </dgm:prSet>
      <dgm:spPr/>
    </dgm:pt>
    <dgm:pt modelId="{0393D292-768B-4CCD-8AB0-6C7358E855C1}" type="pres">
      <dgm:prSet presAssocID="{ADCBA821-B58F-4931-94CC-46388CC0FC0A}" presName="spaceBetweenRectangles" presStyleCnt="0"/>
      <dgm:spPr/>
    </dgm:pt>
    <dgm:pt modelId="{B0110117-FF64-4EA3-8903-1BB43BCE5FFA}" type="pres">
      <dgm:prSet presAssocID="{94AFC0BF-D65E-49F8-8D3D-EB90EB131A24}" presName="parentLin" presStyleCnt="0"/>
      <dgm:spPr/>
    </dgm:pt>
    <dgm:pt modelId="{D21CE548-E183-4D18-B664-BF7E8DBB495D}" type="pres">
      <dgm:prSet presAssocID="{94AFC0BF-D65E-49F8-8D3D-EB90EB131A24}" presName="parentLeftMargin" presStyleLbl="node1" presStyleIdx="4" presStyleCnt="6"/>
      <dgm:spPr/>
      <dgm:t>
        <a:bodyPr/>
        <a:lstStyle/>
        <a:p>
          <a:endParaRPr lang="es-EC"/>
        </a:p>
      </dgm:t>
    </dgm:pt>
    <dgm:pt modelId="{2800B125-56E3-4B5A-AFAE-52D54AE2DA2D}" type="pres">
      <dgm:prSet presAssocID="{94AFC0BF-D65E-49F8-8D3D-EB90EB131A24}" presName="parentText" presStyleLbl="node1" presStyleIdx="5" presStyleCnt="6" custScaleX="134730" custScaleY="133559">
        <dgm:presLayoutVars>
          <dgm:chMax val="0"/>
          <dgm:bulletEnabled val="1"/>
        </dgm:presLayoutVars>
      </dgm:prSet>
      <dgm:spPr/>
      <dgm:t>
        <a:bodyPr/>
        <a:lstStyle/>
        <a:p>
          <a:endParaRPr lang="es-EC"/>
        </a:p>
      </dgm:t>
    </dgm:pt>
    <dgm:pt modelId="{CC9D989D-B641-4EC4-BCF9-3D7B38C89312}" type="pres">
      <dgm:prSet presAssocID="{94AFC0BF-D65E-49F8-8D3D-EB90EB131A24}" presName="negativeSpace" presStyleCnt="0"/>
      <dgm:spPr/>
    </dgm:pt>
    <dgm:pt modelId="{D2DCFD73-76EE-444E-9B8A-64AD651411C6}" type="pres">
      <dgm:prSet presAssocID="{94AFC0BF-D65E-49F8-8D3D-EB90EB131A24}" presName="childText" presStyleLbl="conFgAcc1" presStyleIdx="5" presStyleCnt="6">
        <dgm:presLayoutVars>
          <dgm:bulletEnabled val="1"/>
        </dgm:presLayoutVars>
      </dgm:prSet>
      <dgm:spPr/>
    </dgm:pt>
  </dgm:ptLst>
  <dgm:cxnLst>
    <dgm:cxn modelId="{16EA6AF7-7D82-48FB-A0E2-1319A88A5859}" type="presOf" srcId="{94AFC0BF-D65E-49F8-8D3D-EB90EB131A24}" destId="{D21CE548-E183-4D18-B664-BF7E8DBB495D}" srcOrd="0" destOrd="0" presId="urn:microsoft.com/office/officeart/2005/8/layout/list1"/>
    <dgm:cxn modelId="{C999226D-B0B5-43E1-8F1B-890F11F669FB}" type="presOf" srcId="{AC1164A3-C9C1-4B30-A73C-F53BF8317254}" destId="{7F17D225-3D36-4743-B4E3-19E8F2C8FF97}" srcOrd="0" destOrd="0" presId="urn:microsoft.com/office/officeart/2005/8/layout/list1"/>
    <dgm:cxn modelId="{665E3A39-A7E0-4AD1-A8C7-3D2D1426ABD7}" type="presOf" srcId="{AC1164A3-C9C1-4B30-A73C-F53BF8317254}" destId="{87927326-8B97-4397-A440-96AFFD5A35C1}" srcOrd="1" destOrd="0" presId="urn:microsoft.com/office/officeart/2005/8/layout/list1"/>
    <dgm:cxn modelId="{A6703A41-E624-448A-879A-7CDFB0E55104}" type="presOf" srcId="{A41B13FF-79A9-4071-BD4C-401E7F03A618}" destId="{7038ED5E-B296-4B6C-99F1-19DCE35CAA64}" srcOrd="0" destOrd="0" presId="urn:microsoft.com/office/officeart/2005/8/layout/list1"/>
    <dgm:cxn modelId="{C9C93891-5C44-4715-811A-BFDC365A6FEE}" type="presOf" srcId="{0E58323D-E0B6-4C1D-A069-4AA923863087}" destId="{412B8168-7018-466E-933C-7BCE842823AE}" srcOrd="1" destOrd="0" presId="urn:microsoft.com/office/officeart/2005/8/layout/list1"/>
    <dgm:cxn modelId="{FC5A197D-4294-4E3B-9188-959047876B40}" type="presOf" srcId="{A41B13FF-79A9-4071-BD4C-401E7F03A618}" destId="{63356645-DAF9-42DF-8471-DA319632EDE1}" srcOrd="1" destOrd="0" presId="urn:microsoft.com/office/officeart/2005/8/layout/list1"/>
    <dgm:cxn modelId="{3967CE58-4822-4BDA-9BEE-E2B4B5CEA6A6}" srcId="{B8ECB5AC-4C46-479A-8788-97132914F903}" destId="{FDD5006F-3532-4943-A736-580C304FD10F}" srcOrd="1" destOrd="0" parTransId="{62196620-4E58-4D79-BD71-8D4F49338D09}" sibTransId="{AE8187DE-E739-4BA6-8498-28D04B276817}"/>
    <dgm:cxn modelId="{0CF05474-C9BD-4726-BA5F-5106C387D515}" type="presOf" srcId="{DC288AD1-7797-4A22-8DA9-88A1A93A646B}" destId="{CADF7613-F491-4E7C-822E-58CB3B4E2C41}" srcOrd="0" destOrd="0" presId="urn:microsoft.com/office/officeart/2005/8/layout/list1"/>
    <dgm:cxn modelId="{2244812A-9A43-4536-B8B3-7388F497224B}" srcId="{B8ECB5AC-4C46-479A-8788-97132914F903}" destId="{AC1164A3-C9C1-4B30-A73C-F53BF8317254}" srcOrd="0" destOrd="0" parTransId="{B7E850A2-C464-4B8B-855F-2997C4F26C92}" sibTransId="{243F493B-C0AB-43A4-ACBE-2DE43F6CD26D}"/>
    <dgm:cxn modelId="{A9077692-3DD0-445F-9D3D-DF03AD470452}" srcId="{B8ECB5AC-4C46-479A-8788-97132914F903}" destId="{94AFC0BF-D65E-49F8-8D3D-EB90EB131A24}" srcOrd="5" destOrd="0" parTransId="{7712BD5B-202A-4FB8-A097-2FC035BF32C1}" sibTransId="{BD6DD90B-432F-4689-977B-2B976B1B2430}"/>
    <dgm:cxn modelId="{9711BD9C-586F-407D-9745-DF046B1E17C7}" type="presOf" srcId="{DC288AD1-7797-4A22-8DA9-88A1A93A646B}" destId="{1F727A8E-FEF6-452C-958D-65F6C5E893B2}" srcOrd="1" destOrd="0" presId="urn:microsoft.com/office/officeart/2005/8/layout/list1"/>
    <dgm:cxn modelId="{2BE0A4AA-7C2B-4250-8707-F97BA27E2705}" type="presOf" srcId="{FDD5006F-3532-4943-A736-580C304FD10F}" destId="{91C4D025-F521-4218-BD7F-1BF823F0DB6E}" srcOrd="1" destOrd="0" presId="urn:microsoft.com/office/officeart/2005/8/layout/list1"/>
    <dgm:cxn modelId="{77ECA044-DE4A-4676-9CD0-0F4AAEFB6FC5}" srcId="{B8ECB5AC-4C46-479A-8788-97132914F903}" destId="{DC288AD1-7797-4A22-8DA9-88A1A93A646B}" srcOrd="2" destOrd="0" parTransId="{CFD52508-CC77-4CD3-9C85-243C0BB6FE96}" sibTransId="{B3274CE2-A40F-4819-AF32-1B58E7139D66}"/>
    <dgm:cxn modelId="{AF10F26E-3732-439B-A84F-0EF853C7F31A}" type="presOf" srcId="{94AFC0BF-D65E-49F8-8D3D-EB90EB131A24}" destId="{2800B125-56E3-4B5A-AFAE-52D54AE2DA2D}" srcOrd="1" destOrd="0" presId="urn:microsoft.com/office/officeart/2005/8/layout/list1"/>
    <dgm:cxn modelId="{E605C110-5AF1-403B-9B36-26A633EF96EC}" type="presOf" srcId="{B8ECB5AC-4C46-479A-8788-97132914F903}" destId="{57688075-518F-4515-A999-157399CE966F}" srcOrd="0" destOrd="0" presId="urn:microsoft.com/office/officeart/2005/8/layout/list1"/>
    <dgm:cxn modelId="{F1FCFFD6-D297-443F-85FA-4F204B9F259C}" srcId="{B8ECB5AC-4C46-479A-8788-97132914F903}" destId="{A41B13FF-79A9-4071-BD4C-401E7F03A618}" srcOrd="4" destOrd="0" parTransId="{96CF9920-AF3D-494E-B6E9-5EC5C5B3605B}" sibTransId="{ADCBA821-B58F-4931-94CC-46388CC0FC0A}"/>
    <dgm:cxn modelId="{87802E45-1620-4FFE-B7FF-6AC800120516}" type="presOf" srcId="{FDD5006F-3532-4943-A736-580C304FD10F}" destId="{0E30B4CA-C62B-4EBE-A206-FCB0D5E32EF6}" srcOrd="0" destOrd="0" presId="urn:microsoft.com/office/officeart/2005/8/layout/list1"/>
    <dgm:cxn modelId="{0CEA4BD8-2704-441B-94F1-98F161254F0E}" type="presOf" srcId="{0E58323D-E0B6-4C1D-A069-4AA923863087}" destId="{25D6FAA8-F313-497D-9109-591B5054B751}" srcOrd="0" destOrd="0" presId="urn:microsoft.com/office/officeart/2005/8/layout/list1"/>
    <dgm:cxn modelId="{EBA69473-B243-4A82-8211-BA188F7E7134}" srcId="{B8ECB5AC-4C46-479A-8788-97132914F903}" destId="{0E58323D-E0B6-4C1D-A069-4AA923863087}" srcOrd="3" destOrd="0" parTransId="{7D9E7183-AB63-4352-951C-832AB53A15C6}" sibTransId="{2AC6EFA4-4447-48C2-81C0-9FC14D68D435}"/>
    <dgm:cxn modelId="{C2908C0E-7259-4D4C-ACBE-99C6F366FA5D}" type="presParOf" srcId="{57688075-518F-4515-A999-157399CE966F}" destId="{1098B207-980F-4840-B57D-73684B75916C}" srcOrd="0" destOrd="0" presId="urn:microsoft.com/office/officeart/2005/8/layout/list1"/>
    <dgm:cxn modelId="{74838B3A-4FDD-43F0-B93D-1867B9B4C29E}" type="presParOf" srcId="{1098B207-980F-4840-B57D-73684B75916C}" destId="{7F17D225-3D36-4743-B4E3-19E8F2C8FF97}" srcOrd="0" destOrd="0" presId="urn:microsoft.com/office/officeart/2005/8/layout/list1"/>
    <dgm:cxn modelId="{FD085778-8D45-43D9-ABEF-BDE2F473E4BD}" type="presParOf" srcId="{1098B207-980F-4840-B57D-73684B75916C}" destId="{87927326-8B97-4397-A440-96AFFD5A35C1}" srcOrd="1" destOrd="0" presId="urn:microsoft.com/office/officeart/2005/8/layout/list1"/>
    <dgm:cxn modelId="{2D69C5E9-93AD-4A8D-9A0A-1D42383E28F8}" type="presParOf" srcId="{57688075-518F-4515-A999-157399CE966F}" destId="{6F420EC3-2519-421D-87F7-E80A286AEF38}" srcOrd="1" destOrd="0" presId="urn:microsoft.com/office/officeart/2005/8/layout/list1"/>
    <dgm:cxn modelId="{41F7916F-AAE1-464A-A8D4-BB8DF5D17A89}" type="presParOf" srcId="{57688075-518F-4515-A999-157399CE966F}" destId="{6EFC5BDB-0EC3-4A8C-A222-27CAAA827F11}" srcOrd="2" destOrd="0" presId="urn:microsoft.com/office/officeart/2005/8/layout/list1"/>
    <dgm:cxn modelId="{9699951F-CA77-46CF-94BA-4C4F14464D3B}" type="presParOf" srcId="{57688075-518F-4515-A999-157399CE966F}" destId="{A4E1E58B-7249-4614-84D9-F1121CB00F28}" srcOrd="3" destOrd="0" presId="urn:microsoft.com/office/officeart/2005/8/layout/list1"/>
    <dgm:cxn modelId="{2A7E782F-BBE0-4BD5-B5B6-62D527352EB3}" type="presParOf" srcId="{57688075-518F-4515-A999-157399CE966F}" destId="{6D8412C7-BA57-4160-BF60-DA5E9D8754F9}" srcOrd="4" destOrd="0" presId="urn:microsoft.com/office/officeart/2005/8/layout/list1"/>
    <dgm:cxn modelId="{B9337AA5-8CC6-4C95-A6A8-1C11266E8FFE}" type="presParOf" srcId="{6D8412C7-BA57-4160-BF60-DA5E9D8754F9}" destId="{0E30B4CA-C62B-4EBE-A206-FCB0D5E32EF6}" srcOrd="0" destOrd="0" presId="urn:microsoft.com/office/officeart/2005/8/layout/list1"/>
    <dgm:cxn modelId="{CB773D1E-5412-41B9-8FFD-D777A6D5920D}" type="presParOf" srcId="{6D8412C7-BA57-4160-BF60-DA5E9D8754F9}" destId="{91C4D025-F521-4218-BD7F-1BF823F0DB6E}" srcOrd="1" destOrd="0" presId="urn:microsoft.com/office/officeart/2005/8/layout/list1"/>
    <dgm:cxn modelId="{521097D3-70FA-465F-B48B-71F6BB10C465}" type="presParOf" srcId="{57688075-518F-4515-A999-157399CE966F}" destId="{1AC8CCE5-359A-4D94-98C8-6B3A414A4170}" srcOrd="5" destOrd="0" presId="urn:microsoft.com/office/officeart/2005/8/layout/list1"/>
    <dgm:cxn modelId="{19A4E50C-CD18-47F3-8DEC-1DF4F4E03C92}" type="presParOf" srcId="{57688075-518F-4515-A999-157399CE966F}" destId="{CE98EA08-E67F-47EA-ABB0-ADAA4E3CBC91}" srcOrd="6" destOrd="0" presId="urn:microsoft.com/office/officeart/2005/8/layout/list1"/>
    <dgm:cxn modelId="{167B6BC6-0FBF-4CC8-A798-DBDE5FD0F8C9}" type="presParOf" srcId="{57688075-518F-4515-A999-157399CE966F}" destId="{D0458211-AE90-4948-82AD-449E12E9789A}" srcOrd="7" destOrd="0" presId="urn:microsoft.com/office/officeart/2005/8/layout/list1"/>
    <dgm:cxn modelId="{D85A5E24-B699-462D-A0AA-32E4F85EF414}" type="presParOf" srcId="{57688075-518F-4515-A999-157399CE966F}" destId="{B7B9E061-1B1F-4CF0-AE90-C10FEDED434A}" srcOrd="8" destOrd="0" presId="urn:microsoft.com/office/officeart/2005/8/layout/list1"/>
    <dgm:cxn modelId="{CE0FBE40-03BC-4E05-A0E0-6DEE42A3E86F}" type="presParOf" srcId="{B7B9E061-1B1F-4CF0-AE90-C10FEDED434A}" destId="{CADF7613-F491-4E7C-822E-58CB3B4E2C41}" srcOrd="0" destOrd="0" presId="urn:microsoft.com/office/officeart/2005/8/layout/list1"/>
    <dgm:cxn modelId="{B869BD61-5E3D-42E8-81BD-70D9EDF319FC}" type="presParOf" srcId="{B7B9E061-1B1F-4CF0-AE90-C10FEDED434A}" destId="{1F727A8E-FEF6-452C-958D-65F6C5E893B2}" srcOrd="1" destOrd="0" presId="urn:microsoft.com/office/officeart/2005/8/layout/list1"/>
    <dgm:cxn modelId="{EE330BFD-14DA-4827-9695-E29D140EF62E}" type="presParOf" srcId="{57688075-518F-4515-A999-157399CE966F}" destId="{33921104-D14F-4E6C-9787-D48094EDF6BD}" srcOrd="9" destOrd="0" presId="urn:microsoft.com/office/officeart/2005/8/layout/list1"/>
    <dgm:cxn modelId="{5076C024-8637-4D07-8FD9-25C18B0817AA}" type="presParOf" srcId="{57688075-518F-4515-A999-157399CE966F}" destId="{7E4754C9-F2AB-4946-A362-588C6D6BBC24}" srcOrd="10" destOrd="0" presId="urn:microsoft.com/office/officeart/2005/8/layout/list1"/>
    <dgm:cxn modelId="{2F320312-5C77-4AAC-AC16-67821FC44817}" type="presParOf" srcId="{57688075-518F-4515-A999-157399CE966F}" destId="{A07DB4E1-2A9F-4796-9D01-D58680B32CAB}" srcOrd="11" destOrd="0" presId="urn:microsoft.com/office/officeart/2005/8/layout/list1"/>
    <dgm:cxn modelId="{EAD9219F-F8BD-4230-8C5E-4FBFA3813C84}" type="presParOf" srcId="{57688075-518F-4515-A999-157399CE966F}" destId="{60DB841D-EA0B-4BFE-9AB5-13C2FE6C15F1}" srcOrd="12" destOrd="0" presId="urn:microsoft.com/office/officeart/2005/8/layout/list1"/>
    <dgm:cxn modelId="{8988B5FE-95BB-4271-9165-2F25D7403E14}" type="presParOf" srcId="{60DB841D-EA0B-4BFE-9AB5-13C2FE6C15F1}" destId="{25D6FAA8-F313-497D-9109-591B5054B751}" srcOrd="0" destOrd="0" presId="urn:microsoft.com/office/officeart/2005/8/layout/list1"/>
    <dgm:cxn modelId="{24A4A83A-FCC8-46B5-99FD-A2EF8DCD445C}" type="presParOf" srcId="{60DB841D-EA0B-4BFE-9AB5-13C2FE6C15F1}" destId="{412B8168-7018-466E-933C-7BCE842823AE}" srcOrd="1" destOrd="0" presId="urn:microsoft.com/office/officeart/2005/8/layout/list1"/>
    <dgm:cxn modelId="{9A003843-D87C-4140-A39F-2D36C2011293}" type="presParOf" srcId="{57688075-518F-4515-A999-157399CE966F}" destId="{2D139EEB-0079-4E5E-AAC9-725552E80F16}" srcOrd="13" destOrd="0" presId="urn:microsoft.com/office/officeart/2005/8/layout/list1"/>
    <dgm:cxn modelId="{F99B4796-315C-4F4E-B4B1-B58C706680F7}" type="presParOf" srcId="{57688075-518F-4515-A999-157399CE966F}" destId="{5A92B48B-64FB-4179-B699-27AE18AC8124}" srcOrd="14" destOrd="0" presId="urn:microsoft.com/office/officeart/2005/8/layout/list1"/>
    <dgm:cxn modelId="{D38AD91E-1400-4509-B46F-4D2A74CEEFD9}" type="presParOf" srcId="{57688075-518F-4515-A999-157399CE966F}" destId="{60243478-E2B8-4017-801E-A1614A4B0340}" srcOrd="15" destOrd="0" presId="urn:microsoft.com/office/officeart/2005/8/layout/list1"/>
    <dgm:cxn modelId="{7BC59F84-8A3F-45E1-AA41-C8469FC38685}" type="presParOf" srcId="{57688075-518F-4515-A999-157399CE966F}" destId="{0EB58582-1EFC-4E60-B607-D10673A8A362}" srcOrd="16" destOrd="0" presId="urn:microsoft.com/office/officeart/2005/8/layout/list1"/>
    <dgm:cxn modelId="{DF273F0A-39A1-454E-B9BB-B706C53CE041}" type="presParOf" srcId="{0EB58582-1EFC-4E60-B607-D10673A8A362}" destId="{7038ED5E-B296-4B6C-99F1-19DCE35CAA64}" srcOrd="0" destOrd="0" presId="urn:microsoft.com/office/officeart/2005/8/layout/list1"/>
    <dgm:cxn modelId="{03A16D6B-6894-4E0A-9C9B-76E6DF871AC2}" type="presParOf" srcId="{0EB58582-1EFC-4E60-B607-D10673A8A362}" destId="{63356645-DAF9-42DF-8471-DA319632EDE1}" srcOrd="1" destOrd="0" presId="urn:microsoft.com/office/officeart/2005/8/layout/list1"/>
    <dgm:cxn modelId="{6D82A5C9-F3DC-476E-9383-0B17D3B3C847}" type="presParOf" srcId="{57688075-518F-4515-A999-157399CE966F}" destId="{A3B8D0F1-BEFE-4E99-9FB0-9266AA589C65}" srcOrd="17" destOrd="0" presId="urn:microsoft.com/office/officeart/2005/8/layout/list1"/>
    <dgm:cxn modelId="{15F4D178-86EE-46B2-9468-9C79B74D011F}" type="presParOf" srcId="{57688075-518F-4515-A999-157399CE966F}" destId="{285CEDB1-F0CB-4FFA-A888-3A4A3E1BD4E9}" srcOrd="18" destOrd="0" presId="urn:microsoft.com/office/officeart/2005/8/layout/list1"/>
    <dgm:cxn modelId="{295675F6-6D20-41A6-B995-D432C850F4BA}" type="presParOf" srcId="{57688075-518F-4515-A999-157399CE966F}" destId="{0393D292-768B-4CCD-8AB0-6C7358E855C1}" srcOrd="19" destOrd="0" presId="urn:microsoft.com/office/officeart/2005/8/layout/list1"/>
    <dgm:cxn modelId="{42541D13-0674-4185-A7A0-0FF2BA8AC402}" type="presParOf" srcId="{57688075-518F-4515-A999-157399CE966F}" destId="{B0110117-FF64-4EA3-8903-1BB43BCE5FFA}" srcOrd="20" destOrd="0" presId="urn:microsoft.com/office/officeart/2005/8/layout/list1"/>
    <dgm:cxn modelId="{B11B5D22-F9E7-4698-BA66-92D668421BCB}" type="presParOf" srcId="{B0110117-FF64-4EA3-8903-1BB43BCE5FFA}" destId="{D21CE548-E183-4D18-B664-BF7E8DBB495D}" srcOrd="0" destOrd="0" presId="urn:microsoft.com/office/officeart/2005/8/layout/list1"/>
    <dgm:cxn modelId="{024FDCF8-F064-4D0D-8A23-7E396D09545A}" type="presParOf" srcId="{B0110117-FF64-4EA3-8903-1BB43BCE5FFA}" destId="{2800B125-56E3-4B5A-AFAE-52D54AE2DA2D}" srcOrd="1" destOrd="0" presId="urn:microsoft.com/office/officeart/2005/8/layout/list1"/>
    <dgm:cxn modelId="{D30725F1-CD18-4B2D-828A-B1263F931681}" type="presParOf" srcId="{57688075-518F-4515-A999-157399CE966F}" destId="{CC9D989D-B641-4EC4-BCF9-3D7B38C89312}" srcOrd="21" destOrd="0" presId="urn:microsoft.com/office/officeart/2005/8/layout/list1"/>
    <dgm:cxn modelId="{1DB2860D-A0DF-4CA2-9137-178E20F4AC93}" type="presParOf" srcId="{57688075-518F-4515-A999-157399CE966F}" destId="{D2DCFD73-76EE-444E-9B8A-64AD651411C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ECB5AC-4C46-479A-8788-97132914F90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33EF0C6D-0C53-41A4-88C9-EF5226AF6371}">
      <dgm:prSet custT="1"/>
      <dgm:spPr/>
      <dgm:t>
        <a:bodyPr/>
        <a:lstStyle/>
        <a:p>
          <a:pPr algn="just"/>
          <a:r>
            <a:rPr lang="es-ES" sz="1050" dirty="0" smtClean="0"/>
            <a:t>Aplicar las observaciones emitidas en el presente Proyecto de Tesis, para mejorar el sistema contable y de control en el GADMCS con lo que se optimizará el uso de los recursos públicos y se incrementará la eficiencia en las actividades que desarrolla la institución en miras del bienestar de la colectividad saquisilense.</a:t>
          </a:r>
          <a:endParaRPr lang="es-EC" sz="1050" dirty="0"/>
        </a:p>
      </dgm:t>
    </dgm:pt>
    <dgm:pt modelId="{FE91F997-DE1D-4D9B-B3B5-93AB10207B1E}" type="parTrans" cxnId="{6E798D3C-E042-4D34-99B6-D21ADEC1076A}">
      <dgm:prSet/>
      <dgm:spPr/>
      <dgm:t>
        <a:bodyPr/>
        <a:lstStyle/>
        <a:p>
          <a:pPr algn="just"/>
          <a:endParaRPr lang="es-EC" sz="4000"/>
        </a:p>
      </dgm:t>
    </dgm:pt>
    <dgm:pt modelId="{8DC47502-3521-4AA7-8F56-0D4ABE3B1FD4}" type="sibTrans" cxnId="{6E798D3C-E042-4D34-99B6-D21ADEC1076A}">
      <dgm:prSet/>
      <dgm:spPr/>
      <dgm:t>
        <a:bodyPr/>
        <a:lstStyle/>
        <a:p>
          <a:pPr algn="just"/>
          <a:endParaRPr lang="es-EC" sz="4000"/>
        </a:p>
      </dgm:t>
    </dgm:pt>
    <dgm:pt modelId="{CA148796-E519-45F3-927D-BF638CD26D69}">
      <dgm:prSet custT="1"/>
      <dgm:spPr/>
      <dgm:t>
        <a:bodyPr/>
        <a:lstStyle/>
        <a:p>
          <a:pPr algn="just"/>
          <a:r>
            <a:rPr lang="es-ES" sz="1050" dirty="0" smtClean="0"/>
            <a:t>Es fundamental que la Administración del GADMCS establezca manuales y normativa interna que sirvan como lineamientos para la aplicación de los procedimientos contables y financieros de manera oportuna y exacta.</a:t>
          </a:r>
          <a:endParaRPr lang="es-EC" sz="1050" dirty="0"/>
        </a:p>
      </dgm:t>
    </dgm:pt>
    <dgm:pt modelId="{52BD3A1A-F8E6-45ED-86CC-C16001032841}" type="parTrans" cxnId="{5E779709-5A6E-43B1-885B-5FFC9F32850E}">
      <dgm:prSet/>
      <dgm:spPr/>
      <dgm:t>
        <a:bodyPr/>
        <a:lstStyle/>
        <a:p>
          <a:pPr algn="just"/>
          <a:endParaRPr lang="es-EC" sz="4000"/>
        </a:p>
      </dgm:t>
    </dgm:pt>
    <dgm:pt modelId="{799B53DE-8FF3-4BA6-B7B2-1A8FDF3B7484}" type="sibTrans" cxnId="{5E779709-5A6E-43B1-885B-5FFC9F32850E}">
      <dgm:prSet/>
      <dgm:spPr/>
      <dgm:t>
        <a:bodyPr/>
        <a:lstStyle/>
        <a:p>
          <a:pPr algn="just"/>
          <a:endParaRPr lang="es-EC" sz="4000"/>
        </a:p>
      </dgm:t>
    </dgm:pt>
    <dgm:pt modelId="{4EB090DE-E235-4189-9CB4-B19642C608F6}">
      <dgm:prSet custT="1"/>
      <dgm:spPr/>
      <dgm:t>
        <a:bodyPr/>
        <a:lstStyle/>
        <a:p>
          <a:pPr algn="just"/>
          <a:r>
            <a:rPr lang="es-ES" sz="1050" dirty="0" smtClean="0"/>
            <a:t>Los funcionarios del GADMCS deben tener conocimientos actualizados en lo que respecta a las leyes y reglamentos emitidos por los entes de control del Estado del tal forma que sus actividades se realicen en el marco legal pertinente.</a:t>
          </a:r>
          <a:endParaRPr lang="es-EC" sz="1050" dirty="0"/>
        </a:p>
      </dgm:t>
    </dgm:pt>
    <dgm:pt modelId="{60D820D8-D3A6-4F30-906C-9E5766C51A35}" type="parTrans" cxnId="{E13AEBD0-1A3C-4F1B-8DFF-9CD5C32904FF}">
      <dgm:prSet/>
      <dgm:spPr/>
      <dgm:t>
        <a:bodyPr/>
        <a:lstStyle/>
        <a:p>
          <a:pPr algn="just"/>
          <a:endParaRPr lang="es-EC" sz="4000"/>
        </a:p>
      </dgm:t>
    </dgm:pt>
    <dgm:pt modelId="{8EA05499-5953-4379-8B0D-BBB2F3674E01}" type="sibTrans" cxnId="{E13AEBD0-1A3C-4F1B-8DFF-9CD5C32904FF}">
      <dgm:prSet/>
      <dgm:spPr/>
      <dgm:t>
        <a:bodyPr/>
        <a:lstStyle/>
        <a:p>
          <a:pPr algn="just"/>
          <a:endParaRPr lang="es-EC" sz="4000"/>
        </a:p>
      </dgm:t>
    </dgm:pt>
    <dgm:pt modelId="{4747100F-57B5-4C7A-A6A2-867431A4E00E}">
      <dgm:prSet custT="1"/>
      <dgm:spPr/>
      <dgm:t>
        <a:bodyPr/>
        <a:lstStyle/>
        <a:p>
          <a:pPr algn="just"/>
          <a:r>
            <a:rPr lang="es-ES" sz="1050" dirty="0" smtClean="0"/>
            <a:t>Aplicar el control, previo, concurrente y posterior en todas las actividades que competen al GADMCS, con la finalidad de garantizar una gestión transparente, eficiente y oportuna.</a:t>
          </a:r>
          <a:endParaRPr lang="es-EC" sz="1050" dirty="0"/>
        </a:p>
      </dgm:t>
    </dgm:pt>
    <dgm:pt modelId="{928AA5EF-7690-44B0-B4FC-6F8705C334AE}" type="parTrans" cxnId="{B53729C3-C886-4D55-B077-FC69BB3FBF0A}">
      <dgm:prSet/>
      <dgm:spPr/>
      <dgm:t>
        <a:bodyPr/>
        <a:lstStyle/>
        <a:p>
          <a:pPr algn="just"/>
          <a:endParaRPr lang="es-EC" sz="1100"/>
        </a:p>
      </dgm:t>
    </dgm:pt>
    <dgm:pt modelId="{1859F1F8-96A8-4AB1-9B34-22C976D052AC}" type="sibTrans" cxnId="{B53729C3-C886-4D55-B077-FC69BB3FBF0A}">
      <dgm:prSet/>
      <dgm:spPr/>
      <dgm:t>
        <a:bodyPr/>
        <a:lstStyle/>
        <a:p>
          <a:pPr algn="just"/>
          <a:endParaRPr lang="es-EC" sz="1100"/>
        </a:p>
      </dgm:t>
    </dgm:pt>
    <dgm:pt modelId="{DB905A87-BE71-4107-9FE6-22EC96978C88}">
      <dgm:prSet custT="1"/>
      <dgm:spPr/>
      <dgm:t>
        <a:bodyPr/>
        <a:lstStyle/>
        <a:p>
          <a:pPr algn="just"/>
          <a:r>
            <a:rPr lang="es-ES" sz="1050" dirty="0" smtClean="0"/>
            <a:t>Gestionar las medidas necesarias para garantizar que la información financiera y contable esté a disposición de quien lo requiere en el momento  solicitado y la misma  refleje datos actualizados.</a:t>
          </a:r>
          <a:endParaRPr lang="es-EC" sz="1050" dirty="0"/>
        </a:p>
      </dgm:t>
    </dgm:pt>
    <dgm:pt modelId="{6466263D-7FB1-43E7-91ED-CA0D6A64CF47}" type="parTrans" cxnId="{E4ACDDC8-4488-4088-9048-B96773D88375}">
      <dgm:prSet/>
      <dgm:spPr/>
      <dgm:t>
        <a:bodyPr/>
        <a:lstStyle/>
        <a:p>
          <a:pPr algn="just"/>
          <a:endParaRPr lang="es-EC" sz="1100"/>
        </a:p>
      </dgm:t>
    </dgm:pt>
    <dgm:pt modelId="{B9E4AFD7-A6BE-4C6F-832E-58B71DA91413}" type="sibTrans" cxnId="{E4ACDDC8-4488-4088-9048-B96773D88375}">
      <dgm:prSet/>
      <dgm:spPr/>
      <dgm:t>
        <a:bodyPr/>
        <a:lstStyle/>
        <a:p>
          <a:pPr algn="just"/>
          <a:endParaRPr lang="es-EC" sz="1100"/>
        </a:p>
      </dgm:t>
    </dgm:pt>
    <dgm:pt modelId="{6F04719F-F3DB-4442-96C1-35D57CAA7ED4}">
      <dgm:prSet custT="1"/>
      <dgm:spPr/>
      <dgm:t>
        <a:bodyPr/>
        <a:lstStyle/>
        <a:p>
          <a:r>
            <a:rPr lang="es-EC" sz="1050" dirty="0"/>
            <a:t>Mediante la Unidad de Talento Humano reasignar funciones al personal financiero contable e incrementar su número de ser necesario de tal forma </a:t>
          </a:r>
          <a:r>
            <a:rPr lang="es-EC" sz="1100" dirty="0"/>
            <a:t>que</a:t>
          </a:r>
          <a:r>
            <a:rPr lang="es-EC" sz="1050" dirty="0"/>
            <a:t> las funciones sean realizadas oportunamente evitando excesos en la carga de trabajo y garantizando el cumplimiento eficiente de todos los procesos de control.</a:t>
          </a:r>
          <a:endParaRPr lang="es-EC" sz="1050" dirty="0"/>
        </a:p>
      </dgm:t>
    </dgm:pt>
    <dgm:pt modelId="{50427953-A8DE-4C2C-8470-4C53D1A61370}" type="parTrans" cxnId="{475948A1-9A4D-43DD-8A72-240BB27A30A3}">
      <dgm:prSet/>
      <dgm:spPr/>
      <dgm:t>
        <a:bodyPr/>
        <a:lstStyle/>
        <a:p>
          <a:endParaRPr lang="es-EC" sz="1100"/>
        </a:p>
      </dgm:t>
    </dgm:pt>
    <dgm:pt modelId="{0D340AA1-C47F-4590-AB9A-3F9A21E21CFA}" type="sibTrans" cxnId="{475948A1-9A4D-43DD-8A72-240BB27A30A3}">
      <dgm:prSet/>
      <dgm:spPr/>
      <dgm:t>
        <a:bodyPr/>
        <a:lstStyle/>
        <a:p>
          <a:endParaRPr lang="es-EC" sz="1100"/>
        </a:p>
      </dgm:t>
    </dgm:pt>
    <dgm:pt modelId="{57688075-518F-4515-A999-157399CE966F}" type="pres">
      <dgm:prSet presAssocID="{B8ECB5AC-4C46-479A-8788-97132914F903}" presName="linear" presStyleCnt="0">
        <dgm:presLayoutVars>
          <dgm:dir/>
          <dgm:animLvl val="lvl"/>
          <dgm:resizeHandles val="exact"/>
        </dgm:presLayoutVars>
      </dgm:prSet>
      <dgm:spPr/>
      <dgm:t>
        <a:bodyPr/>
        <a:lstStyle/>
        <a:p>
          <a:endParaRPr lang="es-EC"/>
        </a:p>
      </dgm:t>
    </dgm:pt>
    <dgm:pt modelId="{C2B81038-B0C9-44B6-BC16-D82A5F00BF00}" type="pres">
      <dgm:prSet presAssocID="{33EF0C6D-0C53-41A4-88C9-EF5226AF6371}" presName="parentLin" presStyleCnt="0"/>
      <dgm:spPr/>
    </dgm:pt>
    <dgm:pt modelId="{07E8477D-E582-4F1F-819B-3DB54778EF5A}" type="pres">
      <dgm:prSet presAssocID="{33EF0C6D-0C53-41A4-88C9-EF5226AF6371}" presName="parentLeftMargin" presStyleLbl="node1" presStyleIdx="0" presStyleCnt="6"/>
      <dgm:spPr/>
      <dgm:t>
        <a:bodyPr/>
        <a:lstStyle/>
        <a:p>
          <a:endParaRPr lang="es-EC"/>
        </a:p>
      </dgm:t>
    </dgm:pt>
    <dgm:pt modelId="{9DB90390-E0DF-4838-A98E-3DE5F243F50B}" type="pres">
      <dgm:prSet presAssocID="{33EF0C6D-0C53-41A4-88C9-EF5226AF6371}" presName="parentText" presStyleLbl="node1" presStyleIdx="0" presStyleCnt="6" custScaleX="132020" custScaleY="135757">
        <dgm:presLayoutVars>
          <dgm:chMax val="0"/>
          <dgm:bulletEnabled val="1"/>
        </dgm:presLayoutVars>
      </dgm:prSet>
      <dgm:spPr/>
      <dgm:t>
        <a:bodyPr/>
        <a:lstStyle/>
        <a:p>
          <a:endParaRPr lang="es-EC"/>
        </a:p>
      </dgm:t>
    </dgm:pt>
    <dgm:pt modelId="{BAE0BF5B-9208-4915-9C13-81CCEBB90E35}" type="pres">
      <dgm:prSet presAssocID="{33EF0C6D-0C53-41A4-88C9-EF5226AF6371}" presName="negativeSpace" presStyleCnt="0"/>
      <dgm:spPr/>
    </dgm:pt>
    <dgm:pt modelId="{16F259A0-5ECC-4903-8012-556B83509F8C}" type="pres">
      <dgm:prSet presAssocID="{33EF0C6D-0C53-41A4-88C9-EF5226AF6371}" presName="childText" presStyleLbl="conFgAcc1" presStyleIdx="0" presStyleCnt="6">
        <dgm:presLayoutVars>
          <dgm:bulletEnabled val="1"/>
        </dgm:presLayoutVars>
      </dgm:prSet>
      <dgm:spPr/>
      <dgm:t>
        <a:bodyPr/>
        <a:lstStyle/>
        <a:p>
          <a:endParaRPr lang="es-EC"/>
        </a:p>
      </dgm:t>
    </dgm:pt>
    <dgm:pt modelId="{BAA37AB9-BD0D-4CC8-A52A-2356C85260D8}" type="pres">
      <dgm:prSet presAssocID="{8DC47502-3521-4AA7-8F56-0D4ABE3B1FD4}" presName="spaceBetweenRectangles" presStyleCnt="0"/>
      <dgm:spPr/>
    </dgm:pt>
    <dgm:pt modelId="{8AEE16D8-0415-4102-9C50-CC1694C6C229}" type="pres">
      <dgm:prSet presAssocID="{CA148796-E519-45F3-927D-BF638CD26D69}" presName="parentLin" presStyleCnt="0"/>
      <dgm:spPr/>
    </dgm:pt>
    <dgm:pt modelId="{ACDAC5DB-8B01-47FA-8940-E2E94BA46288}" type="pres">
      <dgm:prSet presAssocID="{CA148796-E519-45F3-927D-BF638CD26D69}" presName="parentLeftMargin" presStyleLbl="node1" presStyleIdx="0" presStyleCnt="6"/>
      <dgm:spPr/>
      <dgm:t>
        <a:bodyPr/>
        <a:lstStyle/>
        <a:p>
          <a:endParaRPr lang="es-EC"/>
        </a:p>
      </dgm:t>
    </dgm:pt>
    <dgm:pt modelId="{5A91D72D-C341-4F16-8169-672E169F0116}" type="pres">
      <dgm:prSet presAssocID="{CA148796-E519-45F3-927D-BF638CD26D69}" presName="parentText" presStyleLbl="node1" presStyleIdx="1" presStyleCnt="6" custScaleX="132707">
        <dgm:presLayoutVars>
          <dgm:chMax val="0"/>
          <dgm:bulletEnabled val="1"/>
        </dgm:presLayoutVars>
      </dgm:prSet>
      <dgm:spPr/>
      <dgm:t>
        <a:bodyPr/>
        <a:lstStyle/>
        <a:p>
          <a:endParaRPr lang="es-EC"/>
        </a:p>
      </dgm:t>
    </dgm:pt>
    <dgm:pt modelId="{64FE028C-E3A1-4BEE-AEF8-31CE4503DD33}" type="pres">
      <dgm:prSet presAssocID="{CA148796-E519-45F3-927D-BF638CD26D69}" presName="negativeSpace" presStyleCnt="0"/>
      <dgm:spPr/>
    </dgm:pt>
    <dgm:pt modelId="{F941DAF6-78B2-46C3-A780-9A3AD687C75C}" type="pres">
      <dgm:prSet presAssocID="{CA148796-E519-45F3-927D-BF638CD26D69}" presName="childText" presStyleLbl="conFgAcc1" presStyleIdx="1" presStyleCnt="6">
        <dgm:presLayoutVars>
          <dgm:bulletEnabled val="1"/>
        </dgm:presLayoutVars>
      </dgm:prSet>
      <dgm:spPr/>
      <dgm:t>
        <a:bodyPr/>
        <a:lstStyle/>
        <a:p>
          <a:endParaRPr lang="es-EC"/>
        </a:p>
      </dgm:t>
    </dgm:pt>
    <dgm:pt modelId="{8CCB0ABB-FC93-4859-8999-9B39B41057B3}" type="pres">
      <dgm:prSet presAssocID="{799B53DE-8FF3-4BA6-B7B2-1A8FDF3B7484}" presName="spaceBetweenRectangles" presStyleCnt="0"/>
      <dgm:spPr/>
    </dgm:pt>
    <dgm:pt modelId="{3B5934A2-A146-4511-98A2-F03712266184}" type="pres">
      <dgm:prSet presAssocID="{4EB090DE-E235-4189-9CB4-B19642C608F6}" presName="parentLin" presStyleCnt="0"/>
      <dgm:spPr/>
    </dgm:pt>
    <dgm:pt modelId="{9D892D50-2EFB-4A18-ADDD-CB9B5A57D19E}" type="pres">
      <dgm:prSet presAssocID="{4EB090DE-E235-4189-9CB4-B19642C608F6}" presName="parentLeftMargin" presStyleLbl="node1" presStyleIdx="1" presStyleCnt="6"/>
      <dgm:spPr/>
      <dgm:t>
        <a:bodyPr/>
        <a:lstStyle/>
        <a:p>
          <a:endParaRPr lang="es-EC"/>
        </a:p>
      </dgm:t>
    </dgm:pt>
    <dgm:pt modelId="{20568E3F-C8D7-43FE-8532-7C6E30923E09}" type="pres">
      <dgm:prSet presAssocID="{4EB090DE-E235-4189-9CB4-B19642C608F6}" presName="parentText" presStyleLbl="node1" presStyleIdx="2" presStyleCnt="6" custScaleX="132583">
        <dgm:presLayoutVars>
          <dgm:chMax val="0"/>
          <dgm:bulletEnabled val="1"/>
        </dgm:presLayoutVars>
      </dgm:prSet>
      <dgm:spPr/>
      <dgm:t>
        <a:bodyPr/>
        <a:lstStyle/>
        <a:p>
          <a:endParaRPr lang="es-EC"/>
        </a:p>
      </dgm:t>
    </dgm:pt>
    <dgm:pt modelId="{0E715E7D-FE50-414B-A96A-F273B0A0867F}" type="pres">
      <dgm:prSet presAssocID="{4EB090DE-E235-4189-9CB4-B19642C608F6}" presName="negativeSpace" presStyleCnt="0"/>
      <dgm:spPr/>
    </dgm:pt>
    <dgm:pt modelId="{2E996F09-55AA-408F-97DA-B256B07E82E5}" type="pres">
      <dgm:prSet presAssocID="{4EB090DE-E235-4189-9CB4-B19642C608F6}" presName="childText" presStyleLbl="conFgAcc1" presStyleIdx="2" presStyleCnt="6" custLinFactNeighborX="-862" custLinFactNeighborY="12633">
        <dgm:presLayoutVars>
          <dgm:bulletEnabled val="1"/>
        </dgm:presLayoutVars>
      </dgm:prSet>
      <dgm:spPr/>
      <dgm:t>
        <a:bodyPr/>
        <a:lstStyle/>
        <a:p>
          <a:endParaRPr lang="es-EC"/>
        </a:p>
      </dgm:t>
    </dgm:pt>
    <dgm:pt modelId="{1950709B-AE2B-44B1-9534-56534BEC2F00}" type="pres">
      <dgm:prSet presAssocID="{8EA05499-5953-4379-8B0D-BBB2F3674E01}" presName="spaceBetweenRectangles" presStyleCnt="0"/>
      <dgm:spPr/>
    </dgm:pt>
    <dgm:pt modelId="{665AFDFD-73B1-4B37-A635-3CF40807A664}" type="pres">
      <dgm:prSet presAssocID="{4747100F-57B5-4C7A-A6A2-867431A4E00E}" presName="parentLin" presStyleCnt="0"/>
      <dgm:spPr/>
    </dgm:pt>
    <dgm:pt modelId="{8522AEF0-4194-4B8E-B004-523377A109FF}" type="pres">
      <dgm:prSet presAssocID="{4747100F-57B5-4C7A-A6A2-867431A4E00E}" presName="parentLeftMargin" presStyleLbl="node1" presStyleIdx="2" presStyleCnt="6"/>
      <dgm:spPr/>
      <dgm:t>
        <a:bodyPr/>
        <a:lstStyle/>
        <a:p>
          <a:endParaRPr lang="es-EC"/>
        </a:p>
      </dgm:t>
    </dgm:pt>
    <dgm:pt modelId="{36C4918E-2E72-43F4-8541-21E5EEAE9AC4}" type="pres">
      <dgm:prSet presAssocID="{4747100F-57B5-4C7A-A6A2-867431A4E00E}" presName="parentText" presStyleLbl="node1" presStyleIdx="3" presStyleCnt="6" custScaleX="132019" custScaleY="104107">
        <dgm:presLayoutVars>
          <dgm:chMax val="0"/>
          <dgm:bulletEnabled val="1"/>
        </dgm:presLayoutVars>
      </dgm:prSet>
      <dgm:spPr/>
      <dgm:t>
        <a:bodyPr/>
        <a:lstStyle/>
        <a:p>
          <a:endParaRPr lang="es-EC"/>
        </a:p>
      </dgm:t>
    </dgm:pt>
    <dgm:pt modelId="{9D0A47F6-9241-45F6-8830-209AC7F7C61F}" type="pres">
      <dgm:prSet presAssocID="{4747100F-57B5-4C7A-A6A2-867431A4E00E}" presName="negativeSpace" presStyleCnt="0"/>
      <dgm:spPr/>
    </dgm:pt>
    <dgm:pt modelId="{36877047-4EA7-4928-9DAC-C40AAF8A7162}" type="pres">
      <dgm:prSet presAssocID="{4747100F-57B5-4C7A-A6A2-867431A4E00E}" presName="childText" presStyleLbl="conFgAcc1" presStyleIdx="3" presStyleCnt="6">
        <dgm:presLayoutVars>
          <dgm:bulletEnabled val="1"/>
        </dgm:presLayoutVars>
      </dgm:prSet>
      <dgm:spPr/>
    </dgm:pt>
    <dgm:pt modelId="{A9834161-F069-492D-8DF4-99028ECC3DA2}" type="pres">
      <dgm:prSet presAssocID="{1859F1F8-96A8-4AB1-9B34-22C976D052AC}" presName="spaceBetweenRectangles" presStyleCnt="0"/>
      <dgm:spPr/>
    </dgm:pt>
    <dgm:pt modelId="{8C4D502A-8F49-4CEE-A1C6-A1BB534D9BF3}" type="pres">
      <dgm:prSet presAssocID="{DB905A87-BE71-4107-9FE6-22EC96978C88}" presName="parentLin" presStyleCnt="0"/>
      <dgm:spPr/>
    </dgm:pt>
    <dgm:pt modelId="{54EDCE98-2A5C-4050-A772-F40D52B3DAE7}" type="pres">
      <dgm:prSet presAssocID="{DB905A87-BE71-4107-9FE6-22EC96978C88}" presName="parentLeftMargin" presStyleLbl="node1" presStyleIdx="3" presStyleCnt="6" custScaleX="132020" custScaleY="50704"/>
      <dgm:spPr/>
      <dgm:t>
        <a:bodyPr/>
        <a:lstStyle/>
        <a:p>
          <a:endParaRPr lang="es-EC"/>
        </a:p>
      </dgm:t>
    </dgm:pt>
    <dgm:pt modelId="{7004F060-D71B-47CD-B210-64D01B89008B}" type="pres">
      <dgm:prSet presAssocID="{DB905A87-BE71-4107-9FE6-22EC96978C88}" presName="parentText" presStyleLbl="node1" presStyleIdx="4" presStyleCnt="6" custScaleX="127445" custLinFactNeighborX="-28572" custLinFactNeighborY="-7108">
        <dgm:presLayoutVars>
          <dgm:chMax val="0"/>
          <dgm:bulletEnabled val="1"/>
        </dgm:presLayoutVars>
      </dgm:prSet>
      <dgm:spPr/>
      <dgm:t>
        <a:bodyPr/>
        <a:lstStyle/>
        <a:p>
          <a:endParaRPr lang="es-EC"/>
        </a:p>
      </dgm:t>
    </dgm:pt>
    <dgm:pt modelId="{3A9E6800-7E5B-4890-A5F9-03C2C8353629}" type="pres">
      <dgm:prSet presAssocID="{DB905A87-BE71-4107-9FE6-22EC96978C88}" presName="negativeSpace" presStyleCnt="0"/>
      <dgm:spPr/>
    </dgm:pt>
    <dgm:pt modelId="{9F924FBE-675B-41FF-810A-FDB4D9DA8B1E}" type="pres">
      <dgm:prSet presAssocID="{DB905A87-BE71-4107-9FE6-22EC96978C88}" presName="childText" presStyleLbl="conFgAcc1" presStyleIdx="4" presStyleCnt="6">
        <dgm:presLayoutVars>
          <dgm:bulletEnabled val="1"/>
        </dgm:presLayoutVars>
      </dgm:prSet>
      <dgm:spPr/>
    </dgm:pt>
    <dgm:pt modelId="{2A6C0A90-0D6D-4D2B-B389-C424C72F9C18}" type="pres">
      <dgm:prSet presAssocID="{B9E4AFD7-A6BE-4C6F-832E-58B71DA91413}" presName="spaceBetweenRectangles" presStyleCnt="0"/>
      <dgm:spPr/>
    </dgm:pt>
    <dgm:pt modelId="{745BDE32-B0D9-49E2-94CF-5E80CDB7E549}" type="pres">
      <dgm:prSet presAssocID="{6F04719F-F3DB-4442-96C1-35D57CAA7ED4}" presName="parentLin" presStyleCnt="0"/>
      <dgm:spPr/>
    </dgm:pt>
    <dgm:pt modelId="{05062E61-FF98-42CE-B9A2-784FE2B6FDBD}" type="pres">
      <dgm:prSet presAssocID="{6F04719F-F3DB-4442-96C1-35D57CAA7ED4}" presName="parentLeftMargin" presStyleLbl="node1" presStyleIdx="4" presStyleCnt="6"/>
      <dgm:spPr/>
    </dgm:pt>
    <dgm:pt modelId="{43F3317A-F0B8-440B-ADCD-E0CC75E45156}" type="pres">
      <dgm:prSet presAssocID="{6F04719F-F3DB-4442-96C1-35D57CAA7ED4}" presName="parentText" presStyleLbl="node1" presStyleIdx="5" presStyleCnt="6" custScaleX="130051" custScaleY="104620" custLinFactNeighborX="3448" custLinFactNeighborY="-6706">
        <dgm:presLayoutVars>
          <dgm:chMax val="0"/>
          <dgm:bulletEnabled val="1"/>
        </dgm:presLayoutVars>
      </dgm:prSet>
      <dgm:spPr/>
    </dgm:pt>
    <dgm:pt modelId="{E67BF03F-7A24-41E3-9E27-D430EE2CD86C}" type="pres">
      <dgm:prSet presAssocID="{6F04719F-F3DB-4442-96C1-35D57CAA7ED4}" presName="negativeSpace" presStyleCnt="0"/>
      <dgm:spPr/>
    </dgm:pt>
    <dgm:pt modelId="{B7433ADF-D996-49E0-85AD-A8EF5C6CD967}" type="pres">
      <dgm:prSet presAssocID="{6F04719F-F3DB-4442-96C1-35D57CAA7ED4}" presName="childText" presStyleLbl="conFgAcc1" presStyleIdx="5" presStyleCnt="6">
        <dgm:presLayoutVars>
          <dgm:bulletEnabled val="1"/>
        </dgm:presLayoutVars>
      </dgm:prSet>
      <dgm:spPr/>
    </dgm:pt>
  </dgm:ptLst>
  <dgm:cxnLst>
    <dgm:cxn modelId="{BE1036B1-B7BD-418B-BAAF-619714E9B75A}" type="presOf" srcId="{6F04719F-F3DB-4442-96C1-35D57CAA7ED4}" destId="{05062E61-FF98-42CE-B9A2-784FE2B6FDBD}" srcOrd="0" destOrd="0" presId="urn:microsoft.com/office/officeart/2005/8/layout/list1"/>
    <dgm:cxn modelId="{4AAAAFFA-B54B-4542-82C9-69B40A0C330E}" type="presOf" srcId="{CA148796-E519-45F3-927D-BF638CD26D69}" destId="{5A91D72D-C341-4F16-8169-672E169F0116}" srcOrd="1" destOrd="0" presId="urn:microsoft.com/office/officeart/2005/8/layout/list1"/>
    <dgm:cxn modelId="{14514F6D-39B1-406E-8524-E567E299B60A}" type="presOf" srcId="{6F04719F-F3DB-4442-96C1-35D57CAA7ED4}" destId="{43F3317A-F0B8-440B-ADCD-E0CC75E45156}" srcOrd="1" destOrd="0" presId="urn:microsoft.com/office/officeart/2005/8/layout/list1"/>
    <dgm:cxn modelId="{E4ACDDC8-4488-4088-9048-B96773D88375}" srcId="{B8ECB5AC-4C46-479A-8788-97132914F903}" destId="{DB905A87-BE71-4107-9FE6-22EC96978C88}" srcOrd="4" destOrd="0" parTransId="{6466263D-7FB1-43E7-91ED-CA0D6A64CF47}" sibTransId="{B9E4AFD7-A6BE-4C6F-832E-58B71DA91413}"/>
    <dgm:cxn modelId="{6E798D3C-E042-4D34-99B6-D21ADEC1076A}" srcId="{B8ECB5AC-4C46-479A-8788-97132914F903}" destId="{33EF0C6D-0C53-41A4-88C9-EF5226AF6371}" srcOrd="0" destOrd="0" parTransId="{FE91F997-DE1D-4D9B-B3B5-93AB10207B1E}" sibTransId="{8DC47502-3521-4AA7-8F56-0D4ABE3B1FD4}"/>
    <dgm:cxn modelId="{2466A7AE-A4F4-44E4-9D43-AD7B972EBDA0}" type="presOf" srcId="{4EB090DE-E235-4189-9CB4-B19642C608F6}" destId="{20568E3F-C8D7-43FE-8532-7C6E30923E09}" srcOrd="1" destOrd="0" presId="urn:microsoft.com/office/officeart/2005/8/layout/list1"/>
    <dgm:cxn modelId="{13B7DD57-777B-4204-9606-4894DBFF37B4}" type="presOf" srcId="{4EB090DE-E235-4189-9CB4-B19642C608F6}" destId="{9D892D50-2EFB-4A18-ADDD-CB9B5A57D19E}" srcOrd="0" destOrd="0" presId="urn:microsoft.com/office/officeart/2005/8/layout/list1"/>
    <dgm:cxn modelId="{09F849EB-0D22-49AC-AA76-F53B9F7E18E5}" type="presOf" srcId="{4747100F-57B5-4C7A-A6A2-867431A4E00E}" destId="{36C4918E-2E72-43F4-8541-21E5EEAE9AC4}" srcOrd="1" destOrd="0" presId="urn:microsoft.com/office/officeart/2005/8/layout/list1"/>
    <dgm:cxn modelId="{1C1E40F8-F15F-432D-AD54-0314C093F69A}" type="presOf" srcId="{33EF0C6D-0C53-41A4-88C9-EF5226AF6371}" destId="{07E8477D-E582-4F1F-819B-3DB54778EF5A}" srcOrd="0" destOrd="0" presId="urn:microsoft.com/office/officeart/2005/8/layout/list1"/>
    <dgm:cxn modelId="{5E779709-5A6E-43B1-885B-5FFC9F32850E}" srcId="{B8ECB5AC-4C46-479A-8788-97132914F903}" destId="{CA148796-E519-45F3-927D-BF638CD26D69}" srcOrd="1" destOrd="0" parTransId="{52BD3A1A-F8E6-45ED-86CC-C16001032841}" sibTransId="{799B53DE-8FF3-4BA6-B7B2-1A8FDF3B7484}"/>
    <dgm:cxn modelId="{B632E1A8-C4F4-4A9B-862D-FBDB6F50576D}" type="presOf" srcId="{DB905A87-BE71-4107-9FE6-22EC96978C88}" destId="{54EDCE98-2A5C-4050-A772-F40D52B3DAE7}" srcOrd="0" destOrd="0" presId="urn:microsoft.com/office/officeart/2005/8/layout/list1"/>
    <dgm:cxn modelId="{0CF884A2-851F-4F41-BD44-E3226E6FA44A}" type="presOf" srcId="{33EF0C6D-0C53-41A4-88C9-EF5226AF6371}" destId="{9DB90390-E0DF-4838-A98E-3DE5F243F50B}" srcOrd="1" destOrd="0" presId="urn:microsoft.com/office/officeart/2005/8/layout/list1"/>
    <dgm:cxn modelId="{E13AEBD0-1A3C-4F1B-8DFF-9CD5C32904FF}" srcId="{B8ECB5AC-4C46-479A-8788-97132914F903}" destId="{4EB090DE-E235-4189-9CB4-B19642C608F6}" srcOrd="2" destOrd="0" parTransId="{60D820D8-D3A6-4F30-906C-9E5766C51A35}" sibTransId="{8EA05499-5953-4379-8B0D-BBB2F3674E01}"/>
    <dgm:cxn modelId="{475948A1-9A4D-43DD-8A72-240BB27A30A3}" srcId="{B8ECB5AC-4C46-479A-8788-97132914F903}" destId="{6F04719F-F3DB-4442-96C1-35D57CAA7ED4}" srcOrd="5" destOrd="0" parTransId="{50427953-A8DE-4C2C-8470-4C53D1A61370}" sibTransId="{0D340AA1-C47F-4590-AB9A-3F9A21E21CFA}"/>
    <dgm:cxn modelId="{B9858798-637D-4369-854E-2BAC4FDA3CBA}" type="presOf" srcId="{4747100F-57B5-4C7A-A6A2-867431A4E00E}" destId="{8522AEF0-4194-4B8E-B004-523377A109FF}" srcOrd="0" destOrd="0" presId="urn:microsoft.com/office/officeart/2005/8/layout/list1"/>
    <dgm:cxn modelId="{FAE6B78C-897C-44D5-B7FF-0F683BC9DE52}" type="presOf" srcId="{CA148796-E519-45F3-927D-BF638CD26D69}" destId="{ACDAC5DB-8B01-47FA-8940-E2E94BA46288}" srcOrd="0" destOrd="0" presId="urn:microsoft.com/office/officeart/2005/8/layout/list1"/>
    <dgm:cxn modelId="{B53729C3-C886-4D55-B077-FC69BB3FBF0A}" srcId="{B8ECB5AC-4C46-479A-8788-97132914F903}" destId="{4747100F-57B5-4C7A-A6A2-867431A4E00E}" srcOrd="3" destOrd="0" parTransId="{928AA5EF-7690-44B0-B4FC-6F8705C334AE}" sibTransId="{1859F1F8-96A8-4AB1-9B34-22C976D052AC}"/>
    <dgm:cxn modelId="{1D49DE31-A52A-4912-8C70-6C46D5885061}" type="presOf" srcId="{B8ECB5AC-4C46-479A-8788-97132914F903}" destId="{57688075-518F-4515-A999-157399CE966F}" srcOrd="0" destOrd="0" presId="urn:microsoft.com/office/officeart/2005/8/layout/list1"/>
    <dgm:cxn modelId="{0BF6115B-30BA-4ABF-935A-6049FE3822F1}" type="presOf" srcId="{DB905A87-BE71-4107-9FE6-22EC96978C88}" destId="{7004F060-D71B-47CD-B210-64D01B89008B}" srcOrd="1" destOrd="0" presId="urn:microsoft.com/office/officeart/2005/8/layout/list1"/>
    <dgm:cxn modelId="{D205C096-FF74-4DE9-AE1E-62429EBC87B9}" type="presParOf" srcId="{57688075-518F-4515-A999-157399CE966F}" destId="{C2B81038-B0C9-44B6-BC16-D82A5F00BF00}" srcOrd="0" destOrd="0" presId="urn:microsoft.com/office/officeart/2005/8/layout/list1"/>
    <dgm:cxn modelId="{41B5C7D6-3A14-4550-940F-528CE3E01B3E}" type="presParOf" srcId="{C2B81038-B0C9-44B6-BC16-D82A5F00BF00}" destId="{07E8477D-E582-4F1F-819B-3DB54778EF5A}" srcOrd="0" destOrd="0" presId="urn:microsoft.com/office/officeart/2005/8/layout/list1"/>
    <dgm:cxn modelId="{56858307-E2E9-4F10-BD4A-EFAB97167037}" type="presParOf" srcId="{C2B81038-B0C9-44B6-BC16-D82A5F00BF00}" destId="{9DB90390-E0DF-4838-A98E-3DE5F243F50B}" srcOrd="1" destOrd="0" presId="urn:microsoft.com/office/officeart/2005/8/layout/list1"/>
    <dgm:cxn modelId="{A71526D5-764F-48F8-BF54-E7332E3F6C28}" type="presParOf" srcId="{57688075-518F-4515-A999-157399CE966F}" destId="{BAE0BF5B-9208-4915-9C13-81CCEBB90E35}" srcOrd="1" destOrd="0" presId="urn:microsoft.com/office/officeart/2005/8/layout/list1"/>
    <dgm:cxn modelId="{856CABD4-ADC7-4756-ACBF-CB3808F39E02}" type="presParOf" srcId="{57688075-518F-4515-A999-157399CE966F}" destId="{16F259A0-5ECC-4903-8012-556B83509F8C}" srcOrd="2" destOrd="0" presId="urn:microsoft.com/office/officeart/2005/8/layout/list1"/>
    <dgm:cxn modelId="{573122B4-A8E3-4872-B0D5-A699CCC00B6F}" type="presParOf" srcId="{57688075-518F-4515-A999-157399CE966F}" destId="{BAA37AB9-BD0D-4CC8-A52A-2356C85260D8}" srcOrd="3" destOrd="0" presId="urn:microsoft.com/office/officeart/2005/8/layout/list1"/>
    <dgm:cxn modelId="{0175C2B9-61B8-4FA8-BD3F-6FBEF2C47CBB}" type="presParOf" srcId="{57688075-518F-4515-A999-157399CE966F}" destId="{8AEE16D8-0415-4102-9C50-CC1694C6C229}" srcOrd="4" destOrd="0" presId="urn:microsoft.com/office/officeart/2005/8/layout/list1"/>
    <dgm:cxn modelId="{65CFF58D-613C-4F3D-ACB0-224D11809822}" type="presParOf" srcId="{8AEE16D8-0415-4102-9C50-CC1694C6C229}" destId="{ACDAC5DB-8B01-47FA-8940-E2E94BA46288}" srcOrd="0" destOrd="0" presId="urn:microsoft.com/office/officeart/2005/8/layout/list1"/>
    <dgm:cxn modelId="{65BA51D4-2E23-470B-8C2E-4227AAE9F8A0}" type="presParOf" srcId="{8AEE16D8-0415-4102-9C50-CC1694C6C229}" destId="{5A91D72D-C341-4F16-8169-672E169F0116}" srcOrd="1" destOrd="0" presId="urn:microsoft.com/office/officeart/2005/8/layout/list1"/>
    <dgm:cxn modelId="{A377E143-7061-4840-80F4-B0392B179FE6}" type="presParOf" srcId="{57688075-518F-4515-A999-157399CE966F}" destId="{64FE028C-E3A1-4BEE-AEF8-31CE4503DD33}" srcOrd="5" destOrd="0" presId="urn:microsoft.com/office/officeart/2005/8/layout/list1"/>
    <dgm:cxn modelId="{F5F45BF9-2E4F-47C9-A9B0-B781126978FF}" type="presParOf" srcId="{57688075-518F-4515-A999-157399CE966F}" destId="{F941DAF6-78B2-46C3-A780-9A3AD687C75C}" srcOrd="6" destOrd="0" presId="urn:microsoft.com/office/officeart/2005/8/layout/list1"/>
    <dgm:cxn modelId="{1376A742-ECE8-4DB8-9A93-7B0277C3FEB5}" type="presParOf" srcId="{57688075-518F-4515-A999-157399CE966F}" destId="{8CCB0ABB-FC93-4859-8999-9B39B41057B3}" srcOrd="7" destOrd="0" presId="urn:microsoft.com/office/officeart/2005/8/layout/list1"/>
    <dgm:cxn modelId="{D4E7F447-BEA8-4D0C-A9C2-C675FB59B095}" type="presParOf" srcId="{57688075-518F-4515-A999-157399CE966F}" destId="{3B5934A2-A146-4511-98A2-F03712266184}" srcOrd="8" destOrd="0" presId="urn:microsoft.com/office/officeart/2005/8/layout/list1"/>
    <dgm:cxn modelId="{948AF5ED-DA44-4625-A682-E9A34487752F}" type="presParOf" srcId="{3B5934A2-A146-4511-98A2-F03712266184}" destId="{9D892D50-2EFB-4A18-ADDD-CB9B5A57D19E}" srcOrd="0" destOrd="0" presId="urn:microsoft.com/office/officeart/2005/8/layout/list1"/>
    <dgm:cxn modelId="{B8C744FE-C918-4431-927E-4BF7D3A05B4C}" type="presParOf" srcId="{3B5934A2-A146-4511-98A2-F03712266184}" destId="{20568E3F-C8D7-43FE-8532-7C6E30923E09}" srcOrd="1" destOrd="0" presId="urn:microsoft.com/office/officeart/2005/8/layout/list1"/>
    <dgm:cxn modelId="{5452ED86-77DD-4D99-B9D1-5C9E28970919}" type="presParOf" srcId="{57688075-518F-4515-A999-157399CE966F}" destId="{0E715E7D-FE50-414B-A96A-F273B0A0867F}" srcOrd="9" destOrd="0" presId="urn:microsoft.com/office/officeart/2005/8/layout/list1"/>
    <dgm:cxn modelId="{325A24CA-1C26-4CA8-99DB-1978E73C1267}" type="presParOf" srcId="{57688075-518F-4515-A999-157399CE966F}" destId="{2E996F09-55AA-408F-97DA-B256B07E82E5}" srcOrd="10" destOrd="0" presId="urn:microsoft.com/office/officeart/2005/8/layout/list1"/>
    <dgm:cxn modelId="{DCA3F093-FF3F-4ECF-A954-5FA45C2EF11A}" type="presParOf" srcId="{57688075-518F-4515-A999-157399CE966F}" destId="{1950709B-AE2B-44B1-9534-56534BEC2F00}" srcOrd="11" destOrd="0" presId="urn:microsoft.com/office/officeart/2005/8/layout/list1"/>
    <dgm:cxn modelId="{71360463-05FA-4DB5-8AA3-7D3314D081CE}" type="presParOf" srcId="{57688075-518F-4515-A999-157399CE966F}" destId="{665AFDFD-73B1-4B37-A635-3CF40807A664}" srcOrd="12" destOrd="0" presId="urn:microsoft.com/office/officeart/2005/8/layout/list1"/>
    <dgm:cxn modelId="{DF4C1BA0-8755-429B-BFEA-357E77E5FA77}" type="presParOf" srcId="{665AFDFD-73B1-4B37-A635-3CF40807A664}" destId="{8522AEF0-4194-4B8E-B004-523377A109FF}" srcOrd="0" destOrd="0" presId="urn:microsoft.com/office/officeart/2005/8/layout/list1"/>
    <dgm:cxn modelId="{72746E3F-D032-4EF3-84BD-3F3A3A8A5B2E}" type="presParOf" srcId="{665AFDFD-73B1-4B37-A635-3CF40807A664}" destId="{36C4918E-2E72-43F4-8541-21E5EEAE9AC4}" srcOrd="1" destOrd="0" presId="urn:microsoft.com/office/officeart/2005/8/layout/list1"/>
    <dgm:cxn modelId="{93C2C82E-5D5F-4C8F-8861-2C09C38906DA}" type="presParOf" srcId="{57688075-518F-4515-A999-157399CE966F}" destId="{9D0A47F6-9241-45F6-8830-209AC7F7C61F}" srcOrd="13" destOrd="0" presId="urn:microsoft.com/office/officeart/2005/8/layout/list1"/>
    <dgm:cxn modelId="{3D4162B5-31DB-49A2-8739-95E1FBD1503F}" type="presParOf" srcId="{57688075-518F-4515-A999-157399CE966F}" destId="{36877047-4EA7-4928-9DAC-C40AAF8A7162}" srcOrd="14" destOrd="0" presId="urn:microsoft.com/office/officeart/2005/8/layout/list1"/>
    <dgm:cxn modelId="{8A658CE8-8002-46F9-8520-2AA5FA797A93}" type="presParOf" srcId="{57688075-518F-4515-A999-157399CE966F}" destId="{A9834161-F069-492D-8DF4-99028ECC3DA2}" srcOrd="15" destOrd="0" presId="urn:microsoft.com/office/officeart/2005/8/layout/list1"/>
    <dgm:cxn modelId="{A191305E-2E81-49C5-861B-4D4CDF1DCCF6}" type="presParOf" srcId="{57688075-518F-4515-A999-157399CE966F}" destId="{8C4D502A-8F49-4CEE-A1C6-A1BB534D9BF3}" srcOrd="16" destOrd="0" presId="urn:microsoft.com/office/officeart/2005/8/layout/list1"/>
    <dgm:cxn modelId="{BFCE2F03-03A6-430B-A8A2-43C30853510A}" type="presParOf" srcId="{8C4D502A-8F49-4CEE-A1C6-A1BB534D9BF3}" destId="{54EDCE98-2A5C-4050-A772-F40D52B3DAE7}" srcOrd="0" destOrd="0" presId="urn:microsoft.com/office/officeart/2005/8/layout/list1"/>
    <dgm:cxn modelId="{9EE86702-CDAF-49A4-A0C8-A10F63B2920C}" type="presParOf" srcId="{8C4D502A-8F49-4CEE-A1C6-A1BB534D9BF3}" destId="{7004F060-D71B-47CD-B210-64D01B89008B}" srcOrd="1" destOrd="0" presId="urn:microsoft.com/office/officeart/2005/8/layout/list1"/>
    <dgm:cxn modelId="{1FD6D6FF-DA7B-4A5D-934E-69F5C22F08FD}" type="presParOf" srcId="{57688075-518F-4515-A999-157399CE966F}" destId="{3A9E6800-7E5B-4890-A5F9-03C2C8353629}" srcOrd="17" destOrd="0" presId="urn:microsoft.com/office/officeart/2005/8/layout/list1"/>
    <dgm:cxn modelId="{885CCE53-89BE-41E3-AFF0-F44CA9B23145}" type="presParOf" srcId="{57688075-518F-4515-A999-157399CE966F}" destId="{9F924FBE-675B-41FF-810A-FDB4D9DA8B1E}" srcOrd="18" destOrd="0" presId="urn:microsoft.com/office/officeart/2005/8/layout/list1"/>
    <dgm:cxn modelId="{A0A40CB7-BB31-44C8-90CC-D2896A0B614C}" type="presParOf" srcId="{57688075-518F-4515-A999-157399CE966F}" destId="{2A6C0A90-0D6D-4D2B-B389-C424C72F9C18}" srcOrd="19" destOrd="0" presId="urn:microsoft.com/office/officeart/2005/8/layout/list1"/>
    <dgm:cxn modelId="{3F100DF8-D4D7-4A80-BC10-E1C222C7E761}" type="presParOf" srcId="{57688075-518F-4515-A999-157399CE966F}" destId="{745BDE32-B0D9-49E2-94CF-5E80CDB7E549}" srcOrd="20" destOrd="0" presId="urn:microsoft.com/office/officeart/2005/8/layout/list1"/>
    <dgm:cxn modelId="{4342E725-165D-4338-BF09-24D5387F6EF0}" type="presParOf" srcId="{745BDE32-B0D9-49E2-94CF-5E80CDB7E549}" destId="{05062E61-FF98-42CE-B9A2-784FE2B6FDBD}" srcOrd="0" destOrd="0" presId="urn:microsoft.com/office/officeart/2005/8/layout/list1"/>
    <dgm:cxn modelId="{5675A0C2-BA41-4F6C-977F-B7B3BFEFD2FB}" type="presParOf" srcId="{745BDE32-B0D9-49E2-94CF-5E80CDB7E549}" destId="{43F3317A-F0B8-440B-ADCD-E0CC75E45156}" srcOrd="1" destOrd="0" presId="urn:microsoft.com/office/officeart/2005/8/layout/list1"/>
    <dgm:cxn modelId="{FA265E94-0EAF-4255-ACD9-F5387AF3A973}" type="presParOf" srcId="{57688075-518F-4515-A999-157399CE966F}" destId="{E67BF03F-7A24-41E3-9E27-D430EE2CD86C}" srcOrd="21" destOrd="0" presId="urn:microsoft.com/office/officeart/2005/8/layout/list1"/>
    <dgm:cxn modelId="{5A5530D7-57C4-4D32-A2F6-65B0ABA2C7D6}" type="presParOf" srcId="{57688075-518F-4515-A999-157399CE966F}" destId="{B7433ADF-D996-49E0-85AD-A8EF5C6CD96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A62DC-BBF7-4082-8443-BFFA27AF7F10}">
      <dsp:nvSpPr>
        <dsp:cNvPr id="0" name=""/>
        <dsp:cNvSpPr/>
      </dsp:nvSpPr>
      <dsp:spPr>
        <a:xfrm rot="10800000">
          <a:off x="1441124" y="1653"/>
          <a:ext cx="5075843" cy="6504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47" tIns="53340" rIns="99568" bIns="53340" numCol="1" spcCol="1270" anchor="ctr" anchorCtr="0">
          <a:noAutofit/>
        </a:bodyPr>
        <a:lstStyle/>
        <a:p>
          <a:pPr lvl="0" algn="just" defTabSz="622300">
            <a:lnSpc>
              <a:spcPct val="90000"/>
            </a:lnSpc>
            <a:spcBef>
              <a:spcPct val="0"/>
            </a:spcBef>
            <a:spcAft>
              <a:spcPct val="35000"/>
            </a:spcAft>
          </a:pPr>
          <a:r>
            <a:rPr lang="es-ES" sz="1400" kern="1200" dirty="0" smtClean="0"/>
            <a:t>Conocer la información del </a:t>
          </a:r>
          <a:r>
            <a:rPr lang="es-AR" sz="1400" kern="1200" dirty="0" smtClean="0"/>
            <a:t>Gobierno Autónomo Descentralizado Municipal </a:t>
          </a:r>
          <a:r>
            <a:rPr lang="es-ES" sz="1400" kern="1200" dirty="0" smtClean="0"/>
            <a:t>del cantón Saquisilí para tener un esquema general de su  entorno.</a:t>
          </a:r>
          <a:endParaRPr lang="es-EC" sz="1400" kern="1200" dirty="0"/>
        </a:p>
      </dsp:txBody>
      <dsp:txXfrm rot="10800000">
        <a:off x="1603746" y="1653"/>
        <a:ext cx="4913221" cy="650487"/>
      </dsp:txXfrm>
    </dsp:sp>
    <dsp:sp modelId="{3F4B84CF-2BB1-4A36-9643-7CD06FCFB022}">
      <dsp:nvSpPr>
        <dsp:cNvPr id="0" name=""/>
        <dsp:cNvSpPr/>
      </dsp:nvSpPr>
      <dsp:spPr>
        <a:xfrm>
          <a:off x="1115880" y="1653"/>
          <a:ext cx="650487" cy="650487"/>
        </a:xfrm>
        <a:prstGeom prst="ellipse">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6A03C-A9EE-47D2-963B-30AC70B49DBF}">
      <dsp:nvSpPr>
        <dsp:cNvPr id="0" name=""/>
        <dsp:cNvSpPr/>
      </dsp:nvSpPr>
      <dsp:spPr>
        <a:xfrm rot="10800000">
          <a:off x="1441124" y="846316"/>
          <a:ext cx="5075843" cy="6504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47" tIns="53340" rIns="99568" bIns="53340" numCol="1" spcCol="1270" anchor="ctr" anchorCtr="0">
          <a:noAutofit/>
        </a:bodyPr>
        <a:lstStyle/>
        <a:p>
          <a:pPr lvl="0" algn="just" defTabSz="622300">
            <a:lnSpc>
              <a:spcPct val="90000"/>
            </a:lnSpc>
            <a:spcBef>
              <a:spcPct val="0"/>
            </a:spcBef>
            <a:spcAft>
              <a:spcPct val="35000"/>
            </a:spcAft>
          </a:pPr>
          <a:r>
            <a:rPr lang="es-ES" sz="1400" kern="1200" dirty="0" smtClean="0"/>
            <a:t>Establecer el marco teórico y legal necesario para la ejecución correcta de la Auditoría Financiera del GADM del cantón Saquisilí. </a:t>
          </a:r>
          <a:endParaRPr lang="es-EC" sz="1400" kern="1200" dirty="0"/>
        </a:p>
      </dsp:txBody>
      <dsp:txXfrm rot="10800000">
        <a:off x="1603746" y="846316"/>
        <a:ext cx="4913221" cy="650487"/>
      </dsp:txXfrm>
    </dsp:sp>
    <dsp:sp modelId="{D46B5B08-C495-4B8F-B4AD-D1ED2802CA24}">
      <dsp:nvSpPr>
        <dsp:cNvPr id="0" name=""/>
        <dsp:cNvSpPr/>
      </dsp:nvSpPr>
      <dsp:spPr>
        <a:xfrm>
          <a:off x="1115880" y="846316"/>
          <a:ext cx="650487" cy="650487"/>
        </a:xfrm>
        <a:prstGeom prst="ellipse">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369B5C-D3F7-44E9-A32D-EA3D73F36DBD}">
      <dsp:nvSpPr>
        <dsp:cNvPr id="0" name=""/>
        <dsp:cNvSpPr/>
      </dsp:nvSpPr>
      <dsp:spPr>
        <a:xfrm rot="10800000">
          <a:off x="1441124" y="1690980"/>
          <a:ext cx="5075843" cy="6504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47" tIns="53340" rIns="99568" bIns="53340" numCol="1" spcCol="1270" anchor="ctr" anchorCtr="0">
          <a:noAutofit/>
        </a:bodyPr>
        <a:lstStyle/>
        <a:p>
          <a:pPr lvl="0" algn="just" defTabSz="622300">
            <a:lnSpc>
              <a:spcPct val="90000"/>
            </a:lnSpc>
            <a:spcBef>
              <a:spcPct val="0"/>
            </a:spcBef>
            <a:spcAft>
              <a:spcPct val="35000"/>
            </a:spcAft>
          </a:pPr>
          <a:r>
            <a:rPr lang="es-ES_tradnl" sz="1400" kern="1200" dirty="0" smtClean="0"/>
            <a:t>Aplicar las pruebas sustantivas y de control planificadas para obtener evidencia suficiente y competente.</a:t>
          </a:r>
          <a:endParaRPr lang="es-EC" sz="1400" kern="1200" dirty="0"/>
        </a:p>
      </dsp:txBody>
      <dsp:txXfrm rot="10800000">
        <a:off x="1603746" y="1690980"/>
        <a:ext cx="4913221" cy="650487"/>
      </dsp:txXfrm>
    </dsp:sp>
    <dsp:sp modelId="{B83AF237-0AC6-46A1-832E-048B50B43B4B}">
      <dsp:nvSpPr>
        <dsp:cNvPr id="0" name=""/>
        <dsp:cNvSpPr/>
      </dsp:nvSpPr>
      <dsp:spPr>
        <a:xfrm>
          <a:off x="1115880" y="1690980"/>
          <a:ext cx="650487" cy="650487"/>
        </a:xfrm>
        <a:prstGeom prst="ellipse">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C57724-92B3-4150-8228-701891ECFEF7}">
      <dsp:nvSpPr>
        <dsp:cNvPr id="0" name=""/>
        <dsp:cNvSpPr/>
      </dsp:nvSpPr>
      <dsp:spPr>
        <a:xfrm rot="10800000">
          <a:off x="1441124" y="2535643"/>
          <a:ext cx="5075843" cy="6504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47" tIns="53340" rIns="99568" bIns="53340" numCol="1" spcCol="1270" anchor="ctr" anchorCtr="0">
          <a:noAutofit/>
        </a:bodyPr>
        <a:lstStyle/>
        <a:p>
          <a:pPr lvl="0" algn="just" defTabSz="622300">
            <a:lnSpc>
              <a:spcPct val="90000"/>
            </a:lnSpc>
            <a:spcBef>
              <a:spcPct val="0"/>
            </a:spcBef>
            <a:spcAft>
              <a:spcPct val="35000"/>
            </a:spcAft>
          </a:pPr>
          <a:r>
            <a:rPr lang="es-ES_tradnl" sz="1400" kern="1200" dirty="0" smtClean="0"/>
            <a:t>Elaborar el Informe Final de Auditoría para la pertinente comunicación de resultados.</a:t>
          </a:r>
          <a:endParaRPr lang="es-EC" sz="1400" kern="1200" dirty="0"/>
        </a:p>
      </dsp:txBody>
      <dsp:txXfrm rot="10800000">
        <a:off x="1603746" y="2535643"/>
        <a:ext cx="4913221" cy="650487"/>
      </dsp:txXfrm>
    </dsp:sp>
    <dsp:sp modelId="{5F9FE3E6-3DE0-46DA-B47C-41C5C0B9FFE0}">
      <dsp:nvSpPr>
        <dsp:cNvPr id="0" name=""/>
        <dsp:cNvSpPr/>
      </dsp:nvSpPr>
      <dsp:spPr>
        <a:xfrm>
          <a:off x="1115880" y="2535643"/>
          <a:ext cx="650487" cy="650487"/>
        </a:xfrm>
        <a:prstGeom prst="ellipse">
          <a:avLst/>
        </a:prstGeom>
        <a:blipFill rotWithShape="1">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224BE-0431-4CED-B552-F763EB07F529}">
      <dsp:nvSpPr>
        <dsp:cNvPr id="0" name=""/>
        <dsp:cNvSpPr/>
      </dsp:nvSpPr>
      <dsp:spPr>
        <a:xfrm rot="10800000">
          <a:off x="1441124" y="3380306"/>
          <a:ext cx="5075843" cy="6504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847" tIns="53340" rIns="99568" bIns="53340" numCol="1" spcCol="1270" anchor="ctr" anchorCtr="0">
          <a:noAutofit/>
        </a:bodyPr>
        <a:lstStyle/>
        <a:p>
          <a:pPr lvl="0" algn="just" defTabSz="622300">
            <a:lnSpc>
              <a:spcPct val="90000"/>
            </a:lnSpc>
            <a:spcBef>
              <a:spcPct val="0"/>
            </a:spcBef>
            <a:spcAft>
              <a:spcPct val="35000"/>
            </a:spcAft>
          </a:pPr>
          <a:r>
            <a:rPr lang="es-ES_tradnl" sz="1400" kern="1200" smtClean="0"/>
            <a:t>Formular conclusiones, recomendaciones soluciones y mejoras para el sistema de control interno del GADM del cantón Saquisilí</a:t>
          </a:r>
          <a:endParaRPr lang="es-EC" sz="1400" kern="1200" dirty="0"/>
        </a:p>
      </dsp:txBody>
      <dsp:txXfrm rot="10800000">
        <a:off x="1603746" y="3380306"/>
        <a:ext cx="4913221" cy="650487"/>
      </dsp:txXfrm>
    </dsp:sp>
    <dsp:sp modelId="{CD8CB9DA-7088-4A20-BEC0-DE40A6096C84}">
      <dsp:nvSpPr>
        <dsp:cNvPr id="0" name=""/>
        <dsp:cNvSpPr/>
      </dsp:nvSpPr>
      <dsp:spPr>
        <a:xfrm>
          <a:off x="1115880" y="3380306"/>
          <a:ext cx="650487" cy="650487"/>
        </a:xfrm>
        <a:prstGeom prst="ellipse">
          <a:avLst/>
        </a:prstGeom>
        <a:blipFill rotWithShape="1">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3338B-7434-421B-BFCE-DE3E53BE88C0}">
      <dsp:nvSpPr>
        <dsp:cNvPr id="0" name=""/>
        <dsp:cNvSpPr/>
      </dsp:nvSpPr>
      <dsp:spPr>
        <a:xfrm>
          <a:off x="102542" y="152915"/>
          <a:ext cx="7211738" cy="177379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b="1" kern="1200" dirty="0" smtClean="0">
              <a:solidFill>
                <a:schemeClr val="tx1"/>
              </a:solidFill>
            </a:rPr>
            <a:t>Alcance de la Auditoría</a:t>
          </a:r>
          <a:endParaRPr lang="es-EC" sz="1600" kern="1200" dirty="0" smtClean="0">
            <a:solidFill>
              <a:schemeClr val="tx1"/>
            </a:solidFill>
          </a:endParaRPr>
        </a:p>
        <a:p>
          <a:pPr lvl="0" algn="just" defTabSz="711200">
            <a:lnSpc>
              <a:spcPct val="90000"/>
            </a:lnSpc>
            <a:spcBef>
              <a:spcPct val="0"/>
            </a:spcBef>
            <a:spcAft>
              <a:spcPct val="35000"/>
            </a:spcAft>
          </a:pPr>
          <a:r>
            <a:rPr lang="es-ES" sz="1600" kern="1200" dirty="0" smtClean="0">
              <a:solidFill>
                <a:schemeClr val="tx1"/>
              </a:solidFill>
            </a:rPr>
            <a:t>La Auditoría Financiera al GADM del Cantón Saquisilí se realizará en los periodos terminados al 31 de Diciembre de 2011 y 2012.</a:t>
          </a:r>
          <a:endParaRPr lang="es-EC" sz="1600" kern="1200" dirty="0" smtClean="0">
            <a:solidFill>
              <a:schemeClr val="tx1"/>
            </a:solidFill>
          </a:endParaRPr>
        </a:p>
        <a:p>
          <a:pPr lvl="0" algn="just" defTabSz="711200">
            <a:lnSpc>
              <a:spcPct val="90000"/>
            </a:lnSpc>
            <a:spcBef>
              <a:spcPct val="0"/>
            </a:spcBef>
            <a:spcAft>
              <a:spcPct val="35000"/>
            </a:spcAft>
          </a:pPr>
          <a:r>
            <a:rPr lang="es-ES" sz="1600" i="0" kern="1200" dirty="0" smtClean="0">
              <a:solidFill>
                <a:schemeClr val="tx1"/>
              </a:solidFill>
            </a:rPr>
            <a:t>De esta manera el examen a realizarse tendrá dos fases importantes, como son:</a:t>
          </a:r>
          <a:endParaRPr lang="es-EC" sz="1600" i="0" kern="1200" dirty="0" smtClean="0">
            <a:solidFill>
              <a:schemeClr val="tx1"/>
            </a:solidFill>
          </a:endParaRPr>
        </a:p>
        <a:p>
          <a:pPr lvl="0" algn="just" defTabSz="711200">
            <a:lnSpc>
              <a:spcPct val="90000"/>
            </a:lnSpc>
            <a:spcBef>
              <a:spcPct val="0"/>
            </a:spcBef>
            <a:spcAft>
              <a:spcPct val="35000"/>
            </a:spcAft>
          </a:pPr>
          <a:r>
            <a:rPr lang="es-ES" sz="1600" i="0" kern="1200" dirty="0" smtClean="0">
              <a:solidFill>
                <a:schemeClr val="tx1"/>
              </a:solidFill>
            </a:rPr>
            <a:t>Control Interno Estados Financieros</a:t>
          </a:r>
          <a:endParaRPr lang="es-EC" sz="1600" i="0" kern="1200" dirty="0">
            <a:solidFill>
              <a:schemeClr val="tx1"/>
            </a:solidFill>
          </a:endParaRPr>
        </a:p>
      </dsp:txBody>
      <dsp:txXfrm>
        <a:off x="102542" y="152915"/>
        <a:ext cx="7211738" cy="1773794"/>
      </dsp:txXfrm>
    </dsp:sp>
    <dsp:sp modelId="{B43F8FAD-2D7E-43D8-ADF2-73E9C69B1F27}">
      <dsp:nvSpPr>
        <dsp:cNvPr id="0" name=""/>
        <dsp:cNvSpPr/>
      </dsp:nvSpPr>
      <dsp:spPr>
        <a:xfrm>
          <a:off x="9" y="2376272"/>
          <a:ext cx="7407836" cy="253794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1" kern="1200" dirty="0" smtClean="0">
              <a:solidFill>
                <a:schemeClr val="tx1"/>
              </a:solidFill>
            </a:rPr>
            <a:t>Puntos de interés para la auditoría</a:t>
          </a:r>
          <a:endParaRPr lang="es-EC" sz="1400" kern="1200" dirty="0" smtClean="0">
            <a:solidFill>
              <a:schemeClr val="tx1"/>
            </a:solidFill>
          </a:endParaRPr>
        </a:p>
        <a:p>
          <a:pPr lvl="0" algn="just" defTabSz="622300">
            <a:lnSpc>
              <a:spcPct val="90000"/>
            </a:lnSpc>
            <a:spcBef>
              <a:spcPct val="0"/>
            </a:spcBef>
            <a:spcAft>
              <a:spcPct val="35000"/>
            </a:spcAft>
          </a:pPr>
          <a:r>
            <a:rPr lang="es-ES" sz="1400" kern="1200" dirty="0" smtClean="0">
              <a:solidFill>
                <a:schemeClr val="tx1"/>
              </a:solidFill>
            </a:rPr>
            <a:t>Para la realización de la presente auditoría se considerará como componentes:</a:t>
          </a:r>
          <a:endParaRPr lang="es-EC" sz="1400" kern="1200" dirty="0" smtClean="0">
            <a:solidFill>
              <a:schemeClr val="tx1"/>
            </a:solidFill>
          </a:endParaRPr>
        </a:p>
        <a:p>
          <a:pPr lvl="0" algn="just" defTabSz="622300">
            <a:lnSpc>
              <a:spcPct val="90000"/>
            </a:lnSpc>
            <a:spcBef>
              <a:spcPct val="0"/>
            </a:spcBef>
            <a:spcAft>
              <a:spcPct val="35000"/>
            </a:spcAft>
          </a:pPr>
          <a:r>
            <a:rPr lang="es-ES" sz="1400" i="1" kern="1200" dirty="0" smtClean="0">
              <a:solidFill>
                <a:schemeClr val="tx1"/>
              </a:solidFill>
            </a:rPr>
            <a:t>	Ciclo de Efectivo</a:t>
          </a:r>
          <a:endParaRPr lang="es-EC" sz="1400" kern="1200" dirty="0" smtClean="0">
            <a:solidFill>
              <a:schemeClr val="tx1"/>
            </a:solidFill>
          </a:endParaRPr>
        </a:p>
        <a:p>
          <a:pPr lvl="0" algn="just" defTabSz="622300">
            <a:lnSpc>
              <a:spcPct val="90000"/>
            </a:lnSpc>
            <a:spcBef>
              <a:spcPct val="0"/>
            </a:spcBef>
            <a:spcAft>
              <a:spcPct val="35000"/>
            </a:spcAft>
          </a:pPr>
          <a:r>
            <a:rPr lang="es-ES" sz="1400" i="1" kern="1200" dirty="0" smtClean="0">
              <a:solidFill>
                <a:schemeClr val="tx1"/>
              </a:solidFill>
            </a:rPr>
            <a:t>	Ciclo de Inventario</a:t>
          </a:r>
          <a:endParaRPr lang="es-EC" sz="1400" kern="1200" dirty="0" smtClean="0">
            <a:solidFill>
              <a:schemeClr val="tx1"/>
            </a:solidFill>
          </a:endParaRPr>
        </a:p>
        <a:p>
          <a:pPr lvl="0" algn="just" defTabSz="622300">
            <a:lnSpc>
              <a:spcPct val="90000"/>
            </a:lnSpc>
            <a:spcBef>
              <a:spcPct val="0"/>
            </a:spcBef>
            <a:spcAft>
              <a:spcPct val="35000"/>
            </a:spcAft>
          </a:pPr>
          <a:r>
            <a:rPr lang="es-ES" sz="1400" i="1" kern="1200" dirty="0" smtClean="0">
              <a:solidFill>
                <a:schemeClr val="tx1"/>
              </a:solidFill>
            </a:rPr>
            <a:t>	Ciclo de Activos Fijos</a:t>
          </a:r>
          <a:endParaRPr lang="es-EC" sz="1400" kern="1200" dirty="0" smtClean="0">
            <a:solidFill>
              <a:schemeClr val="tx1"/>
            </a:solidFill>
          </a:endParaRPr>
        </a:p>
        <a:p>
          <a:pPr lvl="0" algn="just" defTabSz="622300">
            <a:lnSpc>
              <a:spcPct val="90000"/>
            </a:lnSpc>
            <a:spcBef>
              <a:spcPct val="0"/>
            </a:spcBef>
            <a:spcAft>
              <a:spcPct val="35000"/>
            </a:spcAft>
          </a:pPr>
          <a:r>
            <a:rPr lang="es-ES" sz="1400" i="1" kern="1200" dirty="0" smtClean="0">
              <a:solidFill>
                <a:schemeClr val="tx1"/>
              </a:solidFill>
            </a:rPr>
            <a:t>	Ciclo de Pasivo y Patrimonio</a:t>
          </a:r>
        </a:p>
        <a:p>
          <a:pPr lvl="0" algn="just" defTabSz="622300">
            <a:lnSpc>
              <a:spcPct val="90000"/>
            </a:lnSpc>
            <a:spcBef>
              <a:spcPct val="0"/>
            </a:spcBef>
            <a:spcAft>
              <a:spcPct val="35000"/>
            </a:spcAft>
          </a:pPr>
          <a:r>
            <a:rPr lang="es-ES" sz="1400" i="1" kern="1200" dirty="0" smtClean="0">
              <a:solidFill>
                <a:schemeClr val="tx1"/>
              </a:solidFill>
            </a:rPr>
            <a:t>	Ciclo Presupuestario</a:t>
          </a:r>
          <a:r>
            <a:rPr lang="es-EC" sz="1400" kern="1200" dirty="0" smtClean="0">
              <a:solidFill>
                <a:schemeClr val="tx1"/>
              </a:solidFill>
            </a:rPr>
            <a:t>.</a:t>
          </a:r>
        </a:p>
        <a:p>
          <a:pPr lvl="0" algn="just" defTabSz="622300">
            <a:lnSpc>
              <a:spcPct val="90000"/>
            </a:lnSpc>
            <a:spcBef>
              <a:spcPct val="0"/>
            </a:spcBef>
            <a:spcAft>
              <a:spcPct val="35000"/>
            </a:spcAft>
          </a:pPr>
          <a:r>
            <a:rPr lang="es-ES" sz="1400" i="1" kern="1200" dirty="0" smtClean="0">
              <a:solidFill>
                <a:schemeClr val="tx1"/>
              </a:solidFill>
            </a:rPr>
            <a:t>	Ciclo de Ingresos y Gastos.</a:t>
          </a:r>
          <a:endParaRPr lang="es-EC" sz="1400" kern="1200" dirty="0">
            <a:solidFill>
              <a:schemeClr val="tx1"/>
            </a:solidFill>
          </a:endParaRPr>
        </a:p>
      </dsp:txBody>
      <dsp:txXfrm>
        <a:off x="9" y="2376272"/>
        <a:ext cx="7407836" cy="2537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C5BDB-0EC3-4A8C-A222-27CAAA827F11}">
      <dsp:nvSpPr>
        <dsp:cNvPr id="0" name=""/>
        <dsp:cNvSpPr/>
      </dsp:nvSpPr>
      <dsp:spPr>
        <a:xfrm>
          <a:off x="0" y="264261"/>
          <a:ext cx="8640960"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27326-8B97-4397-A440-96AFFD5A35C1}">
      <dsp:nvSpPr>
        <dsp:cNvPr id="0" name=""/>
        <dsp:cNvSpPr/>
      </dsp:nvSpPr>
      <dsp:spPr>
        <a:xfrm>
          <a:off x="411373" y="13341"/>
          <a:ext cx="8227468" cy="5018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just" defTabSz="488950">
            <a:lnSpc>
              <a:spcPct val="90000"/>
            </a:lnSpc>
            <a:spcBef>
              <a:spcPct val="0"/>
            </a:spcBef>
            <a:spcAft>
              <a:spcPct val="35000"/>
            </a:spcAft>
          </a:pPr>
          <a:r>
            <a:rPr lang="es-ES" sz="1100" kern="1200" smtClean="0"/>
            <a:t>Se ha realizado la Auditoría financiera al Gobierno Autónomo Descentralizado Municipal del Cantón Saquisilí en los períodos terminados al 31 de Diciembre de 2011 y 2012, para de esta manera mejorar los procedimientos contables y financieros de la entidad en periodos posteriores y corregir las falencias que posee la institución. </a:t>
          </a:r>
          <a:endParaRPr lang="es-EC" sz="1100" kern="1200" dirty="0"/>
        </a:p>
      </dsp:txBody>
      <dsp:txXfrm>
        <a:off x="435871" y="37839"/>
        <a:ext cx="8178472" cy="452844"/>
      </dsp:txXfrm>
    </dsp:sp>
    <dsp:sp modelId="{CE98EA08-E67F-47EA-ABB0-ADAA4E3CBC91}">
      <dsp:nvSpPr>
        <dsp:cNvPr id="0" name=""/>
        <dsp:cNvSpPr/>
      </dsp:nvSpPr>
      <dsp:spPr>
        <a:xfrm>
          <a:off x="0" y="1416147"/>
          <a:ext cx="8640960"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4D025-F521-4218-BD7F-1BF823F0DB6E}">
      <dsp:nvSpPr>
        <dsp:cNvPr id="0" name=""/>
        <dsp:cNvSpPr/>
      </dsp:nvSpPr>
      <dsp:spPr>
        <a:xfrm>
          <a:off x="411373" y="784461"/>
          <a:ext cx="8227468" cy="8826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just" defTabSz="488950">
            <a:lnSpc>
              <a:spcPct val="90000"/>
            </a:lnSpc>
            <a:spcBef>
              <a:spcPct val="0"/>
            </a:spcBef>
            <a:spcAft>
              <a:spcPct val="35000"/>
            </a:spcAft>
          </a:pPr>
          <a:r>
            <a:rPr lang="es-ES" sz="1100" kern="1200" dirty="0" smtClean="0"/>
            <a:t>El GADMCS es una institución del Sector Público, con autonomía administrativa y financiera, cuyo origen data de la instauración de dicho cantón, el cual fue erigido por Decreto del Congreso Nacional un lunes 18 de octubre de 1943, ubicado en el Barrio </a:t>
          </a:r>
          <a:r>
            <a:rPr lang="es-ES" sz="1100" kern="1200" dirty="0" err="1" smtClean="0"/>
            <a:t>Carlosama</a:t>
          </a:r>
          <a:r>
            <a:rPr lang="es-ES" sz="1100" kern="1200" dirty="0" smtClean="0"/>
            <a:t>, calle Barreno y 24 de Mayo, se enfoca principalmente en el desarrollo sustentable en el marco del Plan de Desarrollo y de Ordenamiento Territorial del cantón Saquisilí, mediante la participación activa de los actores sociales en la gestión municipal, su máxima autoridad es el Señor Alcalde Ing. Manuel Chango, acompañado del Concejo Municipal. Está dividido organizacionalmente en tres Direcciones como son, Financiera, Obras Públicas y Planificación.</a:t>
          </a:r>
          <a:endParaRPr lang="es-EC" sz="1100" kern="1200" dirty="0"/>
        </a:p>
      </dsp:txBody>
      <dsp:txXfrm>
        <a:off x="454458" y="827546"/>
        <a:ext cx="8141298" cy="796436"/>
      </dsp:txXfrm>
    </dsp:sp>
    <dsp:sp modelId="{7E4754C9-F2AB-4946-A362-588C6D6BBC24}">
      <dsp:nvSpPr>
        <dsp:cNvPr id="0" name=""/>
        <dsp:cNvSpPr/>
      </dsp:nvSpPr>
      <dsp:spPr>
        <a:xfrm>
          <a:off x="0" y="2720161"/>
          <a:ext cx="8640960"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27A8E-FEF6-452C-958D-65F6C5E893B2}">
      <dsp:nvSpPr>
        <dsp:cNvPr id="0" name=""/>
        <dsp:cNvSpPr/>
      </dsp:nvSpPr>
      <dsp:spPr>
        <a:xfrm>
          <a:off x="411373" y="1936347"/>
          <a:ext cx="8227468" cy="103473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just" defTabSz="488950">
            <a:lnSpc>
              <a:spcPct val="90000"/>
            </a:lnSpc>
            <a:spcBef>
              <a:spcPct val="0"/>
            </a:spcBef>
            <a:spcAft>
              <a:spcPct val="35000"/>
            </a:spcAft>
          </a:pPr>
          <a:r>
            <a:rPr lang="es-ES" sz="1100" kern="1200" dirty="0" smtClean="0"/>
            <a:t>Es fundamental en la realización de un Proyecto de Tesis establecer el marco teórico y legal aplicable , que sirva como base en la práctica, así se puede definir como auditoría financiera al conjunto de técnicas y procedimientos de carácter analítico que permitan determinar la razonabilidad de la información financiera, sustentada en evidencia suficiente y competente, en el caso del sector público es importante considerar los principios, normas y reglamentos que establece la Contraloría General del Estado, el Ministerio de Finanzas, Servicio de Rentas Internas, Instituto Nacional de Contratación Pública, SENPLADES y demás entes de control del Estado con la finalidad de mantener un sistema contable actualizado y uniforme junto a un control eficiente.</a:t>
          </a:r>
          <a:endParaRPr lang="es-EC" sz="1100" kern="1200" dirty="0"/>
        </a:p>
      </dsp:txBody>
      <dsp:txXfrm>
        <a:off x="461885" y="1986859"/>
        <a:ext cx="8126444" cy="933709"/>
      </dsp:txXfrm>
    </dsp:sp>
    <dsp:sp modelId="{5A92B48B-64FB-4179-B699-27AE18AC8124}">
      <dsp:nvSpPr>
        <dsp:cNvPr id="0" name=""/>
        <dsp:cNvSpPr/>
      </dsp:nvSpPr>
      <dsp:spPr>
        <a:xfrm>
          <a:off x="0" y="3803456"/>
          <a:ext cx="8640960"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2B8168-7018-466E-933C-7BCE842823AE}">
      <dsp:nvSpPr>
        <dsp:cNvPr id="0" name=""/>
        <dsp:cNvSpPr/>
      </dsp:nvSpPr>
      <dsp:spPr>
        <a:xfrm>
          <a:off x="411373" y="3240361"/>
          <a:ext cx="8227468" cy="81401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just" defTabSz="488950">
            <a:lnSpc>
              <a:spcPct val="90000"/>
            </a:lnSpc>
            <a:spcBef>
              <a:spcPct val="0"/>
            </a:spcBef>
            <a:spcAft>
              <a:spcPct val="35000"/>
            </a:spcAft>
          </a:pPr>
          <a:r>
            <a:rPr lang="es-ES" sz="1100" kern="1200" dirty="0" smtClean="0"/>
            <a:t>La Auditoría Financiera al GADMCS, se ha realizado mediante la división de la información financiera por ciclos, estableciendo así, el ciclo de efectivo, inventarios, activos fijos, pasivo y patrimonio, presupuestos e ingresos y gastos, además se evaluó el sistema de control interno de la institución detectándose debilidades, las cuales implican riesgos moderados y bajos en dicho sistema las mismas que deben ser corregidas oportunamente, adicionalmente en cada uno de los ciclos se aplicaron pruebas sustantivas y de control con lo que se obtuvo la evidencia necesaria para emitir una opinión de auditoría </a:t>
          </a:r>
          <a:endParaRPr lang="es-EC" sz="1100" kern="1200" dirty="0"/>
        </a:p>
      </dsp:txBody>
      <dsp:txXfrm>
        <a:off x="451110" y="3280098"/>
        <a:ext cx="8147994" cy="734540"/>
      </dsp:txXfrm>
    </dsp:sp>
    <dsp:sp modelId="{285CEDB1-F0CB-4FFA-A888-3A4A3E1BD4E9}">
      <dsp:nvSpPr>
        <dsp:cNvPr id="0" name=""/>
        <dsp:cNvSpPr/>
      </dsp:nvSpPr>
      <dsp:spPr>
        <a:xfrm>
          <a:off x="0" y="4739405"/>
          <a:ext cx="8640960"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56645-DAF9-42DF-8471-DA319632EDE1}">
      <dsp:nvSpPr>
        <dsp:cNvPr id="0" name=""/>
        <dsp:cNvSpPr/>
      </dsp:nvSpPr>
      <dsp:spPr>
        <a:xfrm>
          <a:off x="431232" y="4370969"/>
          <a:ext cx="8042857" cy="66666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just" defTabSz="488950">
            <a:lnSpc>
              <a:spcPct val="90000"/>
            </a:lnSpc>
            <a:spcBef>
              <a:spcPct val="0"/>
            </a:spcBef>
            <a:spcAft>
              <a:spcPct val="35000"/>
            </a:spcAft>
          </a:pPr>
          <a:r>
            <a:rPr lang="es-EC" sz="1100" kern="1200" dirty="0" smtClean="0"/>
            <a:t>El realizar como proyecto de Tesis un Auditoría Financiera a una entidad del sector público, ha sido una experiencia muy enriquecedora para nuestra formación profesional, puesto que hemos aprendido como se manejan en la práctica las diferentes situaciones de índole contable y financiero avizorando de forma clara la importancia de la eficiencia, conocimiento y experiencia en el desarrollo de las responsabilidad que se imponen dentro del ámbito laboral.</a:t>
          </a:r>
          <a:endParaRPr lang="es-EC" sz="1100" kern="1200" dirty="0"/>
        </a:p>
      </dsp:txBody>
      <dsp:txXfrm>
        <a:off x="463776" y="4403513"/>
        <a:ext cx="7977769" cy="601581"/>
      </dsp:txXfrm>
    </dsp:sp>
    <dsp:sp modelId="{D2DCFD73-76EE-444E-9B8A-64AD651411C6}">
      <dsp:nvSpPr>
        <dsp:cNvPr id="0" name=""/>
        <dsp:cNvSpPr/>
      </dsp:nvSpPr>
      <dsp:spPr>
        <a:xfrm>
          <a:off x="0" y="5678938"/>
          <a:ext cx="8640960" cy="428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0B125-56E3-4B5A-AFAE-52D54AE2DA2D}">
      <dsp:nvSpPr>
        <dsp:cNvPr id="0" name=""/>
        <dsp:cNvSpPr/>
      </dsp:nvSpPr>
      <dsp:spPr>
        <a:xfrm>
          <a:off x="432048" y="5259605"/>
          <a:ext cx="8149375" cy="6702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just" defTabSz="488950">
            <a:lnSpc>
              <a:spcPct val="90000"/>
            </a:lnSpc>
            <a:spcBef>
              <a:spcPct val="0"/>
            </a:spcBef>
            <a:spcAft>
              <a:spcPct val="35000"/>
            </a:spcAft>
          </a:pPr>
          <a:r>
            <a:rPr lang="es-ES" sz="1100" kern="1200" dirty="0" smtClean="0"/>
            <a:t>El </a:t>
          </a:r>
          <a:r>
            <a:rPr lang="es-ES" sz="1100" kern="1200" dirty="0" smtClean="0"/>
            <a:t>examen de Auditoría al GADMCS en los periodos terminados al 31 de Diciembre de 2011 y 2012 ha concluido con un informe, donde se incluye el dictamen con salvedades, pues no existen notas aclaratorias a los estados financieros, ni manuales de operación de carácter interno, así mismo la información proporcionada no ha sido suficiente ocasionado limitaciones al alcance. En el informe se detalla además los hallazgos encontrados en el análisis de control interno de la entidad.</a:t>
          </a:r>
          <a:endParaRPr lang="es-EC" sz="1100" kern="1200" dirty="0"/>
        </a:p>
      </dsp:txBody>
      <dsp:txXfrm>
        <a:off x="464767" y="5292324"/>
        <a:ext cx="8083937" cy="604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259A0-5ECC-4903-8012-556B83509F8C}">
      <dsp:nvSpPr>
        <dsp:cNvPr id="0" name=""/>
        <dsp:cNvSpPr/>
      </dsp:nvSpPr>
      <dsp:spPr>
        <a:xfrm>
          <a:off x="0" y="594330"/>
          <a:ext cx="8352928" cy="478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90390-E0DF-4838-A98E-3DE5F243F50B}">
      <dsp:nvSpPr>
        <dsp:cNvPr id="0" name=""/>
        <dsp:cNvSpPr/>
      </dsp:nvSpPr>
      <dsp:spPr>
        <a:xfrm>
          <a:off x="417646" y="113337"/>
          <a:ext cx="7719274" cy="76143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just" defTabSz="466725">
            <a:lnSpc>
              <a:spcPct val="90000"/>
            </a:lnSpc>
            <a:spcBef>
              <a:spcPct val="0"/>
            </a:spcBef>
            <a:spcAft>
              <a:spcPct val="35000"/>
            </a:spcAft>
          </a:pPr>
          <a:r>
            <a:rPr lang="es-ES" sz="1050" kern="1200" dirty="0" smtClean="0"/>
            <a:t>Aplicar las observaciones emitidas en el presente Proyecto de Tesis, para mejorar el sistema contable y de control en el GADMCS con lo que se optimizará el uso de los recursos públicos y se incrementará la eficiencia en las actividades que desarrolla la institución en miras del bienestar de la colectividad saquisilense.</a:t>
          </a:r>
          <a:endParaRPr lang="es-EC" sz="1050" kern="1200" dirty="0"/>
        </a:p>
      </dsp:txBody>
      <dsp:txXfrm>
        <a:off x="454816" y="150507"/>
        <a:ext cx="7644934" cy="687093"/>
      </dsp:txXfrm>
    </dsp:sp>
    <dsp:sp modelId="{F941DAF6-78B2-46C3-A780-9A3AD687C75C}">
      <dsp:nvSpPr>
        <dsp:cNvPr id="0" name=""/>
        <dsp:cNvSpPr/>
      </dsp:nvSpPr>
      <dsp:spPr>
        <a:xfrm>
          <a:off x="0" y="1456170"/>
          <a:ext cx="8352928" cy="478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91D72D-C341-4F16-8169-672E169F0116}">
      <dsp:nvSpPr>
        <dsp:cNvPr id="0" name=""/>
        <dsp:cNvSpPr/>
      </dsp:nvSpPr>
      <dsp:spPr>
        <a:xfrm>
          <a:off x="417646" y="1175730"/>
          <a:ext cx="7759444"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just" defTabSz="466725">
            <a:lnSpc>
              <a:spcPct val="90000"/>
            </a:lnSpc>
            <a:spcBef>
              <a:spcPct val="0"/>
            </a:spcBef>
            <a:spcAft>
              <a:spcPct val="35000"/>
            </a:spcAft>
          </a:pPr>
          <a:r>
            <a:rPr lang="es-ES" sz="1050" kern="1200" dirty="0" smtClean="0"/>
            <a:t>Es fundamental que la Administración del GADMCS establezca manuales y normativa interna que sirvan como lineamientos para la aplicación de los procedimientos contables y financieros de manera oportuna y exacta.</a:t>
          </a:r>
          <a:endParaRPr lang="es-EC" sz="1050" kern="1200" dirty="0"/>
        </a:p>
      </dsp:txBody>
      <dsp:txXfrm>
        <a:off x="445026" y="1203110"/>
        <a:ext cx="7704684" cy="506120"/>
      </dsp:txXfrm>
    </dsp:sp>
    <dsp:sp modelId="{2E996F09-55AA-408F-97DA-B256B07E82E5}">
      <dsp:nvSpPr>
        <dsp:cNvPr id="0" name=""/>
        <dsp:cNvSpPr/>
      </dsp:nvSpPr>
      <dsp:spPr>
        <a:xfrm>
          <a:off x="0" y="2330972"/>
          <a:ext cx="8352928" cy="478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568E3F-C8D7-43FE-8532-7C6E30923E09}">
      <dsp:nvSpPr>
        <dsp:cNvPr id="0" name=""/>
        <dsp:cNvSpPr/>
      </dsp:nvSpPr>
      <dsp:spPr>
        <a:xfrm>
          <a:off x="417646" y="2037570"/>
          <a:ext cx="7752193"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just" defTabSz="466725">
            <a:lnSpc>
              <a:spcPct val="90000"/>
            </a:lnSpc>
            <a:spcBef>
              <a:spcPct val="0"/>
            </a:spcBef>
            <a:spcAft>
              <a:spcPct val="35000"/>
            </a:spcAft>
          </a:pPr>
          <a:r>
            <a:rPr lang="es-ES" sz="1050" kern="1200" dirty="0" smtClean="0"/>
            <a:t>Los funcionarios del GADMCS deben tener conocimientos actualizados en lo que respecta a las leyes y reglamentos emitidos por los entes de control del Estado del tal forma que sus actividades se realicen en el marco legal pertinente.</a:t>
          </a:r>
          <a:endParaRPr lang="es-EC" sz="1050" kern="1200" dirty="0"/>
        </a:p>
      </dsp:txBody>
      <dsp:txXfrm>
        <a:off x="445026" y="2064950"/>
        <a:ext cx="7697433" cy="506120"/>
      </dsp:txXfrm>
    </dsp:sp>
    <dsp:sp modelId="{36877047-4EA7-4928-9DAC-C40AAF8A7162}">
      <dsp:nvSpPr>
        <dsp:cNvPr id="0" name=""/>
        <dsp:cNvSpPr/>
      </dsp:nvSpPr>
      <dsp:spPr>
        <a:xfrm>
          <a:off x="0" y="3202886"/>
          <a:ext cx="8352928" cy="478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C4918E-2E72-43F4-8541-21E5EEAE9AC4}">
      <dsp:nvSpPr>
        <dsp:cNvPr id="0" name=""/>
        <dsp:cNvSpPr/>
      </dsp:nvSpPr>
      <dsp:spPr>
        <a:xfrm>
          <a:off x="417646" y="2899410"/>
          <a:ext cx="7719216" cy="58391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just" defTabSz="466725">
            <a:lnSpc>
              <a:spcPct val="90000"/>
            </a:lnSpc>
            <a:spcBef>
              <a:spcPct val="0"/>
            </a:spcBef>
            <a:spcAft>
              <a:spcPct val="35000"/>
            </a:spcAft>
          </a:pPr>
          <a:r>
            <a:rPr lang="es-ES" sz="1050" kern="1200" dirty="0" smtClean="0"/>
            <a:t>Aplicar el control, previo, concurrente y posterior en todas las actividades que competen al GADMCS, con la finalidad de garantizar una gestión transparente, eficiente y oportuna.</a:t>
          </a:r>
          <a:endParaRPr lang="es-EC" sz="1050" kern="1200" dirty="0"/>
        </a:p>
      </dsp:txBody>
      <dsp:txXfrm>
        <a:off x="446150" y="2927914"/>
        <a:ext cx="7662208" cy="526907"/>
      </dsp:txXfrm>
    </dsp:sp>
    <dsp:sp modelId="{9F924FBE-675B-41FF-810A-FDB4D9DA8B1E}">
      <dsp:nvSpPr>
        <dsp:cNvPr id="0" name=""/>
        <dsp:cNvSpPr/>
      </dsp:nvSpPr>
      <dsp:spPr>
        <a:xfrm>
          <a:off x="0" y="4064726"/>
          <a:ext cx="8352928" cy="478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4F060-D71B-47CD-B210-64D01B89008B}">
      <dsp:nvSpPr>
        <dsp:cNvPr id="0" name=""/>
        <dsp:cNvSpPr/>
      </dsp:nvSpPr>
      <dsp:spPr>
        <a:xfrm>
          <a:off x="432046" y="3744418"/>
          <a:ext cx="745177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just" defTabSz="466725">
            <a:lnSpc>
              <a:spcPct val="90000"/>
            </a:lnSpc>
            <a:spcBef>
              <a:spcPct val="0"/>
            </a:spcBef>
            <a:spcAft>
              <a:spcPct val="35000"/>
            </a:spcAft>
          </a:pPr>
          <a:r>
            <a:rPr lang="es-ES" sz="1050" kern="1200" dirty="0" smtClean="0"/>
            <a:t>Gestionar las medidas necesarias para garantizar que la información financiera y contable esté a disposición de quien lo requiere en el momento  solicitado y la misma  refleje datos actualizados.</a:t>
          </a:r>
          <a:endParaRPr lang="es-EC" sz="1050" kern="1200" dirty="0"/>
        </a:p>
      </dsp:txBody>
      <dsp:txXfrm>
        <a:off x="459426" y="3771798"/>
        <a:ext cx="7397012" cy="506120"/>
      </dsp:txXfrm>
    </dsp:sp>
    <dsp:sp modelId="{B7433ADF-D996-49E0-85AD-A8EF5C6CD967}">
      <dsp:nvSpPr>
        <dsp:cNvPr id="0" name=""/>
        <dsp:cNvSpPr/>
      </dsp:nvSpPr>
      <dsp:spPr>
        <a:xfrm>
          <a:off x="0" y="4952478"/>
          <a:ext cx="8352928" cy="478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3317A-F0B8-440B-ADCD-E0CC75E45156}">
      <dsp:nvSpPr>
        <dsp:cNvPr id="0" name=""/>
        <dsp:cNvSpPr/>
      </dsp:nvSpPr>
      <dsp:spPr>
        <a:xfrm>
          <a:off x="432046" y="4608513"/>
          <a:ext cx="7604146" cy="58679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466725">
            <a:lnSpc>
              <a:spcPct val="90000"/>
            </a:lnSpc>
            <a:spcBef>
              <a:spcPct val="0"/>
            </a:spcBef>
            <a:spcAft>
              <a:spcPct val="35000"/>
            </a:spcAft>
          </a:pPr>
          <a:r>
            <a:rPr lang="es-EC" sz="1050" kern="1200" dirty="0"/>
            <a:t>Mediante la Unidad de Talento Humano reasignar funciones al personal financiero contable e incrementar su número de ser necesario de tal forma </a:t>
          </a:r>
          <a:r>
            <a:rPr lang="es-EC" sz="1100" kern="1200" dirty="0"/>
            <a:t>que</a:t>
          </a:r>
          <a:r>
            <a:rPr lang="es-EC" sz="1050" kern="1200" dirty="0"/>
            <a:t> las funciones sean realizadas oportunamente evitando excesos en la carga de trabajo y garantizando el cumplimiento eficiente de todos los procesos de control.</a:t>
          </a:r>
          <a:endParaRPr lang="es-EC" sz="1050" kern="1200" dirty="0"/>
        </a:p>
      </dsp:txBody>
      <dsp:txXfrm>
        <a:off x="460691" y="4637158"/>
        <a:ext cx="7546856" cy="52950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82D278E0-9624-4CF2-A76A-B30708957579}" type="datetimeFigureOut">
              <a:rPr lang="es-EC" smtClean="0"/>
              <a:t>02/05/2013</a:t>
            </a:fld>
            <a:endParaRPr lang="es-EC"/>
          </a:p>
        </p:txBody>
      </p:sp>
      <p:sp>
        <p:nvSpPr>
          <p:cNvPr id="4" name="3 Marcador de pie de página"/>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703B137B-0FDA-4D73-9303-0FDA578B06E7}" type="slidenum">
              <a:rPr lang="es-EC" smtClean="0"/>
              <a:t>‹Nº›</a:t>
            </a:fld>
            <a:endParaRPr lang="es-EC"/>
          </a:p>
        </p:txBody>
      </p:sp>
    </p:spTree>
    <p:extLst>
      <p:ext uri="{BB962C8B-B14F-4D97-AF65-F5344CB8AC3E}">
        <p14:creationId xmlns:p14="http://schemas.microsoft.com/office/powerpoint/2010/main" val="959562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3C5AC2E2-7C93-4758-BAF5-C5044C636634}" type="datetimeFigureOut">
              <a:rPr lang="es-EC" smtClean="0"/>
              <a:t>02/05/2013</a:t>
            </a:fld>
            <a:endParaRPr lang="es-EC"/>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BC5083D1-CF01-4828-A24E-DC502DC1B029}" type="slidenum">
              <a:rPr lang="es-EC" smtClean="0"/>
              <a:t>‹Nº›</a:t>
            </a:fld>
            <a:endParaRPr lang="es-EC"/>
          </a:p>
        </p:txBody>
      </p:sp>
    </p:spTree>
    <p:extLst>
      <p:ext uri="{BB962C8B-B14F-4D97-AF65-F5344CB8AC3E}">
        <p14:creationId xmlns:p14="http://schemas.microsoft.com/office/powerpoint/2010/main" val="300898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6DB0A7B-C82D-4307-8BDF-AF28565AC8CB}" type="datetime1">
              <a:rPr lang="es-EC" smtClean="0"/>
              <a:t>02/05/2013</a:t>
            </a:fld>
            <a:endParaRPr lang="es-EC"/>
          </a:p>
        </p:txBody>
      </p:sp>
      <p:sp>
        <p:nvSpPr>
          <p:cNvPr id="5" name="4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6" name="5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266348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4317244-0414-485B-84FF-7262E2AC3B18}" type="datetime1">
              <a:rPr lang="es-EC" smtClean="0"/>
              <a:t>02/05/2013</a:t>
            </a:fld>
            <a:endParaRPr lang="es-EC"/>
          </a:p>
        </p:txBody>
      </p:sp>
      <p:sp>
        <p:nvSpPr>
          <p:cNvPr id="5" name="4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6" name="5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33253774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55DA2FE-7BDC-45E0-B765-8F7570A6BA55}" type="datetime1">
              <a:rPr lang="es-EC" smtClean="0"/>
              <a:t>02/05/2013</a:t>
            </a:fld>
            <a:endParaRPr lang="es-EC"/>
          </a:p>
        </p:txBody>
      </p:sp>
      <p:sp>
        <p:nvSpPr>
          <p:cNvPr id="5" name="4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6" name="5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2072831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85F0AFC-408D-469D-8549-C81556473654}" type="datetime1">
              <a:rPr lang="es-EC" smtClean="0"/>
              <a:t>02/05/2013</a:t>
            </a:fld>
            <a:endParaRPr lang="es-EC"/>
          </a:p>
        </p:txBody>
      </p:sp>
      <p:sp>
        <p:nvSpPr>
          <p:cNvPr id="5" name="4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6" name="5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146326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9031E7-0FA8-421F-8897-6B942F8A44B3}" type="datetime1">
              <a:rPr lang="es-EC" smtClean="0"/>
              <a:t>02/05/2013</a:t>
            </a:fld>
            <a:endParaRPr lang="es-EC"/>
          </a:p>
        </p:txBody>
      </p:sp>
      <p:sp>
        <p:nvSpPr>
          <p:cNvPr id="5" name="4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6" name="5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1476005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7A00723-D0C1-4019-B477-B3557C2B8BED}" type="datetime1">
              <a:rPr lang="es-EC" smtClean="0"/>
              <a:t>02/05/2013</a:t>
            </a:fld>
            <a:endParaRPr lang="es-EC"/>
          </a:p>
        </p:txBody>
      </p:sp>
      <p:sp>
        <p:nvSpPr>
          <p:cNvPr id="6" name="5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7" name="6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2696600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27BD4FB-FC94-468B-A4DE-D07BFF539CC6}" type="datetime1">
              <a:rPr lang="es-EC" smtClean="0"/>
              <a:t>02/05/2013</a:t>
            </a:fld>
            <a:endParaRPr lang="es-EC"/>
          </a:p>
        </p:txBody>
      </p:sp>
      <p:sp>
        <p:nvSpPr>
          <p:cNvPr id="8" name="7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9" name="8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3325961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1B8036B-4778-4B70-A752-D85EF8AD3C12}" type="datetime1">
              <a:rPr lang="es-EC" smtClean="0"/>
              <a:t>02/05/2013</a:t>
            </a:fld>
            <a:endParaRPr lang="es-EC"/>
          </a:p>
        </p:txBody>
      </p:sp>
      <p:sp>
        <p:nvSpPr>
          <p:cNvPr id="4" name="3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5" name="4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3533304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138E75-3885-48BB-BCD4-E23486DFA94F}" type="datetime1">
              <a:rPr lang="es-EC" smtClean="0"/>
              <a:t>02/05/2013</a:t>
            </a:fld>
            <a:endParaRPr lang="es-EC"/>
          </a:p>
        </p:txBody>
      </p:sp>
      <p:sp>
        <p:nvSpPr>
          <p:cNvPr id="3" name="2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4" name="3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3161654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0A5794-A22B-4B53-8C42-FE77850F2F6A}" type="datetime1">
              <a:rPr lang="es-EC" smtClean="0"/>
              <a:t>02/05/2013</a:t>
            </a:fld>
            <a:endParaRPr lang="es-EC"/>
          </a:p>
        </p:txBody>
      </p:sp>
      <p:sp>
        <p:nvSpPr>
          <p:cNvPr id="6" name="5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7" name="6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142895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46E73B-EE09-410A-A423-282A1A9A517C}" type="datetime1">
              <a:rPr lang="es-EC" smtClean="0"/>
              <a:t>02/05/2013</a:t>
            </a:fld>
            <a:endParaRPr lang="es-EC"/>
          </a:p>
        </p:txBody>
      </p:sp>
      <p:sp>
        <p:nvSpPr>
          <p:cNvPr id="6" name="5 Marcador de pie de página"/>
          <p:cNvSpPr>
            <a:spLocks noGrp="1"/>
          </p:cNvSpPr>
          <p:nvPr>
            <p:ph type="ftr" sz="quarter" idx="11"/>
          </p:nvPr>
        </p:nvSpPr>
        <p:spPr/>
        <p:txBody>
          <a:bodyPr/>
          <a:lstStyle/>
          <a:p>
            <a:r>
              <a:rPr lang="es-EC" smtClean="0"/>
              <a:t>ING. MARCO ROMERO (DIRECTOR)                      DRA. MARTHA LOZADA (CODIRECTOR)</a:t>
            </a:r>
            <a:endParaRPr lang="es-EC"/>
          </a:p>
        </p:txBody>
      </p:sp>
      <p:sp>
        <p:nvSpPr>
          <p:cNvPr id="7" name="6 Marcador de número de diapositiva"/>
          <p:cNvSpPr>
            <a:spLocks noGrp="1"/>
          </p:cNvSpPr>
          <p:nvPr>
            <p:ph type="sldNum" sz="quarter" idx="12"/>
          </p:nvPr>
        </p:nvSpPr>
        <p:spPr/>
        <p:txBody>
          <a:bodyPr/>
          <a:lstStyle/>
          <a:p>
            <a:fld id="{86043F0B-4560-4F64-BE2D-5BB6C9159D0A}" type="slidenum">
              <a:rPr lang="es-EC" smtClean="0"/>
              <a:t>‹Nº›</a:t>
            </a:fld>
            <a:endParaRPr lang="es-EC"/>
          </a:p>
        </p:txBody>
      </p:sp>
    </p:spTree>
    <p:extLst>
      <p:ext uri="{BB962C8B-B14F-4D97-AF65-F5344CB8AC3E}">
        <p14:creationId xmlns:p14="http://schemas.microsoft.com/office/powerpoint/2010/main" val="2437880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3D6F4-8960-44AB-BF81-20AB36434363}" type="datetime1">
              <a:rPr lang="es-EC" smtClean="0"/>
              <a:t>02/05/2013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ING. MARCO ROMERO (DIRECTOR)                      DRA. MARTHA LOZADA (CODIRECTOR)</a:t>
            </a: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43F0B-4560-4F64-BE2D-5BB6C9159D0A}" type="slidenum">
              <a:rPr lang="es-EC" smtClean="0"/>
              <a:t>‹Nº›</a:t>
            </a:fld>
            <a:endParaRPr lang="es-EC"/>
          </a:p>
        </p:txBody>
      </p:sp>
    </p:spTree>
    <p:extLst>
      <p:ext uri="{BB962C8B-B14F-4D97-AF65-F5344CB8AC3E}">
        <p14:creationId xmlns:p14="http://schemas.microsoft.com/office/powerpoint/2010/main" val="2432947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TESIS%20AUDITORIA%20FIANCIERA%20GADMCS.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620688"/>
            <a:ext cx="8280920" cy="5976664"/>
          </a:xfrm>
        </p:spPr>
        <p:style>
          <a:lnRef idx="2">
            <a:schemeClr val="accent1"/>
          </a:lnRef>
          <a:fillRef idx="1">
            <a:schemeClr val="lt1"/>
          </a:fillRef>
          <a:effectRef idx="0">
            <a:schemeClr val="accent1"/>
          </a:effectRef>
          <a:fontRef idx="minor">
            <a:schemeClr val="dk1"/>
          </a:fontRef>
        </p:style>
        <p:txBody>
          <a:bodyPr>
            <a:noAutofit/>
          </a:bodyPr>
          <a:lstStyle/>
          <a:p>
            <a:pPr marL="182880" indent="0" algn="ctr">
              <a:buNone/>
            </a:pPr>
            <a:r>
              <a:rPr lang="es-ES" sz="1800" dirty="0" smtClean="0">
                <a:effectLst/>
              </a:rPr>
              <a:t/>
            </a:r>
            <a:br>
              <a:rPr lang="es-ES" sz="1800" dirty="0" smtClean="0">
                <a:effectLst/>
              </a:rPr>
            </a:br>
            <a:r>
              <a:rPr lang="es-ES" sz="1800" dirty="0" smtClean="0">
                <a:effectLst/>
              </a:rPr>
              <a:t>ESCUELA </a:t>
            </a:r>
            <a:r>
              <a:rPr lang="es-ES" sz="1800" dirty="0">
                <a:effectLst/>
              </a:rPr>
              <a:t>POLITÉCNICA DEL EJÉRCITO</a:t>
            </a:r>
            <a:r>
              <a:rPr lang="es-EC" sz="1800" dirty="0">
                <a:effectLst/>
              </a:rPr>
              <a:t/>
            </a:r>
            <a:br>
              <a:rPr lang="es-EC" sz="1800" dirty="0">
                <a:effectLst/>
              </a:rPr>
            </a:br>
            <a:r>
              <a:rPr lang="es-ES" sz="1800" dirty="0">
                <a:effectLst/>
              </a:rPr>
              <a:t>EXTENSIÓN </a:t>
            </a:r>
            <a:r>
              <a:rPr lang="es-ES" sz="1800" dirty="0" smtClean="0">
                <a:effectLst/>
              </a:rPr>
              <a:t>LATACUNGA</a:t>
            </a:r>
            <a:r>
              <a:rPr lang="es-ES" sz="1800" dirty="0">
                <a:effectLst/>
              </a:rPr>
              <a:t> </a:t>
            </a:r>
            <a:r>
              <a:rPr lang="es-EC" sz="1800" dirty="0" smtClean="0">
                <a:effectLst/>
              </a:rPr>
              <a:t/>
            </a:r>
            <a:br>
              <a:rPr lang="es-EC" sz="1800" dirty="0" smtClean="0">
                <a:effectLst/>
              </a:rPr>
            </a:br>
            <a:r>
              <a:rPr lang="es-EC" sz="1800" dirty="0">
                <a:effectLst/>
              </a:rPr>
              <a:t/>
            </a:r>
            <a:br>
              <a:rPr lang="es-EC" sz="1800" dirty="0">
                <a:effectLst/>
              </a:rPr>
            </a:br>
            <a:r>
              <a:rPr lang="es-ES" sz="1800" dirty="0">
                <a:effectLst/>
              </a:rPr>
              <a:t>DEPARTAMENTO DE CIENCIAS ECONÓMICAS, ADMINISTRATIVAS Y DEL COMERCIO</a:t>
            </a:r>
            <a:r>
              <a:rPr lang="es-EC" sz="1800" dirty="0">
                <a:effectLst/>
              </a:rPr>
              <a:t/>
            </a:r>
            <a:br>
              <a:rPr lang="es-EC" sz="1800" dirty="0">
                <a:effectLst/>
              </a:rPr>
            </a:br>
            <a:r>
              <a:rPr lang="es-AR" sz="1800" dirty="0">
                <a:effectLst/>
              </a:rPr>
              <a:t/>
            </a:r>
            <a:br>
              <a:rPr lang="es-AR" sz="1800" dirty="0">
                <a:effectLst/>
              </a:rPr>
            </a:br>
            <a:r>
              <a:rPr lang="es-AR" sz="1800" dirty="0" smtClean="0">
                <a:effectLst/>
              </a:rPr>
              <a:t>“</a:t>
            </a:r>
            <a:r>
              <a:rPr lang="es-AR" sz="1800" dirty="0">
                <a:effectLst/>
              </a:rPr>
              <a:t>AUDITORÍA FINANCIERA </a:t>
            </a:r>
            <a:r>
              <a:rPr lang="es-AR" sz="1800" dirty="0" smtClean="0">
                <a:effectLst/>
              </a:rPr>
              <a:t>AL GOBIERNO </a:t>
            </a:r>
            <a:r>
              <a:rPr lang="es-AR" sz="1800" dirty="0">
                <a:effectLst/>
              </a:rPr>
              <a:t>AUTÓNOMO DESCENTRALIZADO MUNICIPAL DEL CANTÓN SAQUISILÍ EN LOS PERIODOS TERMINADOS AL 31 DE DICIEMBRE DE 2011 Y 2012 PARA DETERMINAR LA RAZONABILIDAD DE LOS ESTADOS FINANCIEROS”</a:t>
            </a:r>
            <a:r>
              <a:rPr lang="es-EC" sz="1800" dirty="0">
                <a:effectLst/>
              </a:rPr>
              <a:t/>
            </a:r>
            <a:br>
              <a:rPr lang="es-EC" sz="1800" dirty="0">
                <a:effectLst/>
              </a:rPr>
            </a:br>
            <a:r>
              <a:rPr lang="es-EC" sz="1800" dirty="0" smtClean="0">
                <a:effectLst/>
              </a:rPr>
              <a:t/>
            </a:r>
            <a:br>
              <a:rPr lang="es-EC" sz="1800" dirty="0" smtClean="0">
                <a:effectLst/>
              </a:rPr>
            </a:br>
            <a:r>
              <a:rPr lang="es-ES" sz="1800" dirty="0" smtClean="0">
                <a:effectLst/>
              </a:rPr>
              <a:t>KARENN </a:t>
            </a:r>
            <a:r>
              <a:rPr lang="es-ES" sz="1800" dirty="0">
                <a:effectLst/>
              </a:rPr>
              <a:t>NATALYIMBACUÁN MOREJÓN</a:t>
            </a:r>
            <a:r>
              <a:rPr lang="es-EC" sz="1800" dirty="0">
                <a:effectLst/>
              </a:rPr>
              <a:t/>
            </a:r>
            <a:br>
              <a:rPr lang="es-EC" sz="1800" dirty="0">
                <a:effectLst/>
              </a:rPr>
            </a:br>
            <a:r>
              <a:rPr lang="es-ES" sz="1800" dirty="0">
                <a:effectLst/>
              </a:rPr>
              <a:t>PAULINA JACKELINE MEJÍA </a:t>
            </a:r>
            <a:r>
              <a:rPr lang="es-ES" sz="1800" dirty="0" smtClean="0">
                <a:effectLst/>
              </a:rPr>
              <a:t>PROAÑO</a:t>
            </a:r>
            <a:br>
              <a:rPr lang="es-ES" sz="1800" dirty="0" smtClean="0">
                <a:effectLst/>
              </a:rPr>
            </a:br>
            <a:r>
              <a:rPr lang="es-ES" sz="1800" dirty="0" smtClean="0">
                <a:effectLst/>
              </a:rPr>
              <a:t/>
            </a:r>
            <a:br>
              <a:rPr lang="es-ES" sz="1800" dirty="0" smtClean="0">
                <a:effectLst/>
              </a:rPr>
            </a:br>
            <a:r>
              <a:rPr lang="es-ES" sz="1800" dirty="0" smtClean="0">
                <a:effectLst/>
              </a:rPr>
              <a:t>DR. MARCO ROMERO (DIRECTOR)</a:t>
            </a:r>
            <a:br>
              <a:rPr lang="es-ES" sz="1800" dirty="0" smtClean="0">
                <a:effectLst/>
              </a:rPr>
            </a:br>
            <a:r>
              <a:rPr lang="es-ES" sz="1800" dirty="0" smtClean="0">
                <a:effectLst/>
              </a:rPr>
              <a:t>DRA. MARTHA LOZADA (CODIRECTOR)</a:t>
            </a:r>
            <a:br>
              <a:rPr lang="es-ES" sz="1800" dirty="0" smtClean="0">
                <a:effectLst/>
              </a:rPr>
            </a:br>
            <a:r>
              <a:rPr lang="es-ES" sz="1800" dirty="0" smtClean="0">
                <a:effectLst/>
              </a:rPr>
              <a:t/>
            </a:r>
            <a:br>
              <a:rPr lang="es-ES" sz="1800" dirty="0" smtClean="0">
                <a:effectLst/>
              </a:rPr>
            </a:br>
            <a:r>
              <a:rPr lang="es-ES" sz="1800" dirty="0" smtClean="0">
                <a:effectLst/>
              </a:rPr>
              <a:t>AÑO 2013</a:t>
            </a:r>
            <a:r>
              <a:rPr lang="es-EC" sz="1800" dirty="0">
                <a:effectLst/>
              </a:rPr>
              <a:t/>
            </a:r>
            <a:br>
              <a:rPr lang="es-EC" sz="1800" dirty="0">
                <a:effectLst/>
              </a:rPr>
            </a:br>
            <a:endParaRPr lang="es-EC" sz="1800" dirty="0"/>
          </a:p>
        </p:txBody>
      </p:sp>
      <p:pic>
        <p:nvPicPr>
          <p:cNvPr id="4" name="3 Imagen" descr="Descripción: http://cisco.ctt-espe.edu.ec/index_archivos/logo_espe.jpg"/>
          <p:cNvPicPr/>
          <p:nvPr/>
        </p:nvPicPr>
        <p:blipFill>
          <a:blip r:embed="rId2" cstate="print">
            <a:extLst>
              <a:ext uri="{28A0092B-C50C-407E-A947-70E740481C1C}">
                <a14:useLocalDpi xmlns:a14="http://schemas.microsoft.com/office/drawing/2010/main" val="0"/>
              </a:ext>
            </a:extLst>
          </a:blip>
          <a:srcRect l="3830" t="3876" r="67304"/>
          <a:stretch>
            <a:fillRect/>
          </a:stretch>
        </p:blipFill>
        <p:spPr bwMode="auto">
          <a:xfrm>
            <a:off x="4238980" y="764704"/>
            <a:ext cx="737870" cy="616585"/>
          </a:xfrm>
          <a:prstGeom prst="rect">
            <a:avLst/>
          </a:prstGeom>
          <a:noFill/>
          <a:ln>
            <a:noFill/>
          </a:ln>
        </p:spPr>
      </p:pic>
      <p:sp>
        <p:nvSpPr>
          <p:cNvPr id="3" name="2 Marcador de pie de página"/>
          <p:cNvSpPr>
            <a:spLocks noGrp="1"/>
          </p:cNvSpPr>
          <p:nvPr>
            <p:ph type="ftr" sz="quarter" idx="11"/>
          </p:nvPr>
        </p:nvSpPr>
        <p:spPr>
          <a:xfrm>
            <a:off x="5580112" y="6093296"/>
            <a:ext cx="2895600" cy="365125"/>
          </a:xfrm>
        </p:spPr>
        <p:txBody>
          <a:bodyPr/>
          <a:lstStyle/>
          <a:p>
            <a:r>
              <a:rPr lang="es-EC" smtClean="0"/>
              <a:t>ING. MARCO ROMERO (DIRECTOR)                      DRA. MARTHA LOZADA (CODIRECTOR)</a:t>
            </a:r>
            <a:endParaRPr lang="es-EC" dirty="0"/>
          </a:p>
        </p:txBody>
      </p:sp>
    </p:spTree>
    <p:extLst>
      <p:ext uri="{BB962C8B-B14F-4D97-AF65-F5344CB8AC3E}">
        <p14:creationId xmlns:p14="http://schemas.microsoft.com/office/powerpoint/2010/main" val="4090451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62763"/>
            <a:ext cx="8604448" cy="354396"/>
          </a:xfrm>
        </p:spPr>
        <p:txBody>
          <a:bodyPr>
            <a:noAutofit/>
          </a:bodyPr>
          <a:lstStyle/>
          <a:p>
            <a:pPr lvl="1" algn="ctr" rtl="0">
              <a:spcBef>
                <a:spcPct val="0"/>
              </a:spcBef>
            </a:pPr>
            <a:r>
              <a:rPr lang="es-ES" b="1" dirty="0" smtClean="0">
                <a:solidFill>
                  <a:schemeClr val="accent1"/>
                </a:solidFill>
              </a:rPr>
              <a:t>INFORMACIÓN DE LA AUDITORÍA FINANCIERA</a:t>
            </a:r>
            <a:endParaRPr lang="es-EC" dirty="0">
              <a:solidFill>
                <a:schemeClr val="accent1"/>
              </a:solidFill>
            </a:endParaRPr>
          </a:p>
        </p:txBody>
      </p:sp>
      <p:graphicFrame>
        <p:nvGraphicFramePr>
          <p:cNvPr id="5" name="4 Diagrama"/>
          <p:cNvGraphicFramePr/>
          <p:nvPr>
            <p:extLst>
              <p:ext uri="{D42A27DB-BD31-4B8C-83A1-F6EECF244321}">
                <p14:modId xmlns:p14="http://schemas.microsoft.com/office/powerpoint/2010/main" val="2075299338"/>
              </p:ext>
            </p:extLst>
          </p:nvPr>
        </p:nvGraphicFramePr>
        <p:xfrm>
          <a:off x="1115616" y="620688"/>
          <a:ext cx="741682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pie de página"/>
          <p:cNvSpPr>
            <a:spLocks noGrp="1"/>
          </p:cNvSpPr>
          <p:nvPr>
            <p:ph type="ftr" sz="quarter" idx="11"/>
          </p:nvPr>
        </p:nvSpPr>
        <p:spPr>
          <a:xfrm>
            <a:off x="5724128" y="6309320"/>
            <a:ext cx="2895600" cy="365125"/>
          </a:xfrm>
        </p:spPr>
        <p:txBody>
          <a:bodyPr/>
          <a:lstStyle/>
          <a:p>
            <a:r>
              <a:rPr lang="es-EC" smtClean="0"/>
              <a:t>ING. MARCO ROMERO (DIRECTOR)                      DRA. MARTHA LOZADA (CODIRECTOR)</a:t>
            </a:r>
            <a:endParaRPr lang="es-EC" dirty="0"/>
          </a:p>
        </p:txBody>
      </p:sp>
      <p:grpSp>
        <p:nvGrpSpPr>
          <p:cNvPr id="8" name="7 Grupo"/>
          <p:cNvGrpSpPr/>
          <p:nvPr/>
        </p:nvGrpSpPr>
        <p:grpSpPr>
          <a:xfrm>
            <a:off x="1211744" y="4083486"/>
            <a:ext cx="2792232" cy="2153826"/>
            <a:chOff x="1189398" y="0"/>
            <a:chExt cx="4299186" cy="2441858"/>
          </a:xfrm>
        </p:grpSpPr>
        <p:sp>
          <p:nvSpPr>
            <p:cNvPr id="9" name="8 Rectángulo"/>
            <p:cNvSpPr/>
            <p:nvPr/>
          </p:nvSpPr>
          <p:spPr>
            <a:xfrm>
              <a:off x="1189398" y="0"/>
              <a:ext cx="4299186" cy="2441858"/>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0" name="9 Rectángulo"/>
            <p:cNvSpPr/>
            <p:nvPr/>
          </p:nvSpPr>
          <p:spPr>
            <a:xfrm>
              <a:off x="1189398" y="0"/>
              <a:ext cx="4299186" cy="244185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S" sz="1100" b="1" kern="1200" dirty="0" smtClean="0">
                  <a:solidFill>
                    <a:schemeClr val="tx1"/>
                  </a:solidFill>
                </a:rPr>
                <a:t>Objetivo General</a:t>
              </a:r>
              <a:endParaRPr lang="es-EC" sz="1100" kern="1200" dirty="0" smtClean="0">
                <a:solidFill>
                  <a:schemeClr val="tx1"/>
                </a:solidFill>
              </a:endParaRPr>
            </a:p>
            <a:p>
              <a:pPr lvl="0" algn="just" defTabSz="488950">
                <a:lnSpc>
                  <a:spcPct val="90000"/>
                </a:lnSpc>
                <a:spcBef>
                  <a:spcPct val="0"/>
                </a:spcBef>
                <a:spcAft>
                  <a:spcPct val="35000"/>
                </a:spcAft>
              </a:pPr>
              <a:r>
                <a:rPr lang="es-ES" sz="1100" kern="1200" dirty="0" smtClean="0">
                  <a:solidFill>
                    <a:schemeClr val="tx1"/>
                  </a:solidFill>
                </a:rPr>
                <a:t>Dictaminar la razonabilidad de los Estados Financieros del GADM del cantón Saquisilí en los periodos terminados al 31 de diciembre de 2011 y 2012 de acuerdo con las Normas de Control Interno para el Sector Público así como las Normas Ecuatorianas de Contabilidad, las Normas Ecuatorianas de Auditoría y los Principios de Contabilidad Generalmente Aceptados.</a:t>
              </a:r>
              <a:endParaRPr lang="es-EC" sz="1100" kern="1200" dirty="0">
                <a:solidFill>
                  <a:schemeClr val="tx1"/>
                </a:solidFill>
              </a:endParaRPr>
            </a:p>
          </p:txBody>
        </p:sp>
      </p:grpSp>
      <p:grpSp>
        <p:nvGrpSpPr>
          <p:cNvPr id="11" name="10 Grupo"/>
          <p:cNvGrpSpPr/>
          <p:nvPr/>
        </p:nvGrpSpPr>
        <p:grpSpPr>
          <a:xfrm>
            <a:off x="4467073" y="1048747"/>
            <a:ext cx="3888432" cy="2668285"/>
            <a:chOff x="3897702" y="114913"/>
            <a:chExt cx="3519121" cy="2935171"/>
          </a:xfrm>
        </p:grpSpPr>
        <p:sp>
          <p:nvSpPr>
            <p:cNvPr id="12" name="11 Rectángulo"/>
            <p:cNvSpPr/>
            <p:nvPr/>
          </p:nvSpPr>
          <p:spPr>
            <a:xfrm>
              <a:off x="3897702" y="114913"/>
              <a:ext cx="3519121" cy="2935171"/>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3" name="12 Rectángulo"/>
            <p:cNvSpPr/>
            <p:nvPr/>
          </p:nvSpPr>
          <p:spPr>
            <a:xfrm>
              <a:off x="3897702" y="114913"/>
              <a:ext cx="3519121" cy="293517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S" sz="1100" b="1" kern="1200" dirty="0" smtClean="0">
                  <a:solidFill>
                    <a:schemeClr val="tx1"/>
                  </a:solidFill>
                </a:rPr>
                <a:t>Motivo de Auditoría</a:t>
              </a:r>
              <a:endParaRPr lang="es-EC" sz="1100" kern="1200" dirty="0" smtClean="0">
                <a:solidFill>
                  <a:schemeClr val="tx1"/>
                </a:solidFill>
              </a:endParaRPr>
            </a:p>
            <a:p>
              <a:pPr lvl="0" algn="just" defTabSz="488950">
                <a:lnSpc>
                  <a:spcPct val="90000"/>
                </a:lnSpc>
                <a:spcBef>
                  <a:spcPct val="0"/>
                </a:spcBef>
                <a:spcAft>
                  <a:spcPct val="35000"/>
                </a:spcAft>
              </a:pPr>
              <a:r>
                <a:rPr lang="es-ES" sz="1100" kern="1200" dirty="0" smtClean="0">
                  <a:solidFill>
                    <a:schemeClr val="tx1"/>
                  </a:solidFill>
                </a:rPr>
                <a:t>La Auditoría Financiera al GADM del cantón Saquisilí en los periodos terminados al 31 de diciembre de 2011 y 2012 se realizara en base a la necesidad de determinar la razonabilidad de los estados financieros de dicha institución como práctica sana.</a:t>
              </a:r>
              <a:endParaRPr lang="es-EC" sz="1100" kern="1200" dirty="0" smtClean="0">
                <a:solidFill>
                  <a:schemeClr val="tx1"/>
                </a:solidFill>
              </a:endParaRPr>
            </a:p>
            <a:p>
              <a:pPr lvl="0" algn="just" defTabSz="488950">
                <a:lnSpc>
                  <a:spcPct val="90000"/>
                </a:lnSpc>
                <a:spcBef>
                  <a:spcPct val="0"/>
                </a:spcBef>
                <a:spcAft>
                  <a:spcPct val="35000"/>
                </a:spcAft>
              </a:pPr>
              <a:r>
                <a:rPr lang="es-ES" sz="1100" kern="1200" dirty="0" smtClean="0">
                  <a:solidFill>
                    <a:schemeClr val="tx1"/>
                  </a:solidFill>
                </a:rPr>
                <a:t>Y para el enriquecimiento a los conocimientos adquiridos en las aulas , por tales motivos se desprende el requerimiento según el oficio 2012-0186-ESPE-SL-pre-ing-06-a-Dirección de fecha 07-09-2012 y en cuya respuesta consta la respectiva autorización para la ejecución del tema de grado previo a la obtención del Título en Ingeniería en Finanzas y Auditoría de las Srtas. Karenn Nataly Imbacuán Morejón y Paulina Jackeline Mejía Proaño en el Of. No. 660-2012-GADMCS-A con fecha 04-10-2012, haciendo posible la realización de este Proyecto.</a:t>
              </a:r>
              <a:endParaRPr lang="es-EC" sz="1100" kern="1200" dirty="0">
                <a:solidFill>
                  <a:schemeClr val="tx1"/>
                </a:solidFill>
              </a:endParaRPr>
            </a:p>
          </p:txBody>
        </p:sp>
      </p:grpSp>
      <p:grpSp>
        <p:nvGrpSpPr>
          <p:cNvPr id="14" name="13 Grupo"/>
          <p:cNvGrpSpPr/>
          <p:nvPr/>
        </p:nvGrpSpPr>
        <p:grpSpPr>
          <a:xfrm>
            <a:off x="1163680" y="1271258"/>
            <a:ext cx="2888360" cy="2229750"/>
            <a:chOff x="1431892" y="0"/>
            <a:chExt cx="3956578" cy="2562853"/>
          </a:xfrm>
        </p:grpSpPr>
        <p:sp>
          <p:nvSpPr>
            <p:cNvPr id="15" name="14 Rectángulo"/>
            <p:cNvSpPr/>
            <p:nvPr/>
          </p:nvSpPr>
          <p:spPr>
            <a:xfrm>
              <a:off x="1431892" y="0"/>
              <a:ext cx="3956578" cy="2562853"/>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6" name="15 Rectángulo"/>
            <p:cNvSpPr/>
            <p:nvPr/>
          </p:nvSpPr>
          <p:spPr>
            <a:xfrm>
              <a:off x="1431892" y="0"/>
              <a:ext cx="3956578" cy="25628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b="1" kern="1200" dirty="0" smtClean="0">
                  <a:solidFill>
                    <a:schemeClr val="tx1"/>
                  </a:solidFill>
                </a:rPr>
                <a:t>Antecedentes</a:t>
              </a:r>
              <a:endParaRPr lang="es-EC" sz="1200" kern="1200" dirty="0" smtClean="0">
                <a:solidFill>
                  <a:schemeClr val="tx1"/>
                </a:solidFill>
              </a:endParaRPr>
            </a:p>
            <a:p>
              <a:pPr lvl="0" algn="just" defTabSz="533400">
                <a:lnSpc>
                  <a:spcPct val="90000"/>
                </a:lnSpc>
                <a:spcBef>
                  <a:spcPct val="0"/>
                </a:spcBef>
                <a:spcAft>
                  <a:spcPct val="35000"/>
                </a:spcAft>
              </a:pPr>
              <a:r>
                <a:rPr lang="es-ES" sz="1200" kern="1200" dirty="0" smtClean="0">
                  <a:solidFill>
                    <a:schemeClr val="tx1"/>
                  </a:solidFill>
                </a:rPr>
                <a:t>El GADM del cantón Saquisilí no cuenta con una Auditoría Financiera en los períodos terminados al 31 de Diciembre de 2011 y 2012.</a:t>
              </a:r>
              <a:endParaRPr lang="es-EC" sz="1200" kern="1200" dirty="0" smtClean="0">
                <a:solidFill>
                  <a:schemeClr val="tx1"/>
                </a:solidFill>
              </a:endParaRPr>
            </a:p>
            <a:p>
              <a:pPr lvl="0" algn="just" defTabSz="533400">
                <a:lnSpc>
                  <a:spcPct val="90000"/>
                </a:lnSpc>
                <a:spcBef>
                  <a:spcPct val="0"/>
                </a:spcBef>
                <a:spcAft>
                  <a:spcPct val="35000"/>
                </a:spcAft>
              </a:pPr>
              <a:r>
                <a:rPr lang="es-ES" sz="1200" kern="1200" dirty="0" smtClean="0">
                  <a:solidFill>
                    <a:schemeClr val="tx1"/>
                  </a:solidFill>
                </a:rPr>
                <a:t>Por ello en la ciudad de Saquisilí a los 10 días del mes de Octubre de 2012 se firma el compromiso para la ejecución de una Auditoria de Estados Financieros terminados al 31 de diciembre de 2011 y 2012.</a:t>
              </a:r>
              <a:endParaRPr lang="es-EC" sz="1200" kern="1200" dirty="0">
                <a:solidFill>
                  <a:schemeClr val="tx1"/>
                </a:solidFill>
              </a:endParaRPr>
            </a:p>
          </p:txBody>
        </p:sp>
      </p:grpSp>
      <p:grpSp>
        <p:nvGrpSpPr>
          <p:cNvPr id="17" name="16 Grupo"/>
          <p:cNvGrpSpPr/>
          <p:nvPr/>
        </p:nvGrpSpPr>
        <p:grpSpPr>
          <a:xfrm>
            <a:off x="4467073" y="4153150"/>
            <a:ext cx="3910172" cy="2012154"/>
            <a:chOff x="3162904" y="2520279"/>
            <a:chExt cx="4253919" cy="2012154"/>
          </a:xfrm>
        </p:grpSpPr>
        <p:sp>
          <p:nvSpPr>
            <p:cNvPr id="18" name="17 Rectángulo"/>
            <p:cNvSpPr/>
            <p:nvPr/>
          </p:nvSpPr>
          <p:spPr>
            <a:xfrm>
              <a:off x="3162904" y="2520279"/>
              <a:ext cx="4253919" cy="2012154"/>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9" name="18 Rectángulo"/>
            <p:cNvSpPr/>
            <p:nvPr/>
          </p:nvSpPr>
          <p:spPr>
            <a:xfrm>
              <a:off x="3162904" y="2520279"/>
              <a:ext cx="4253919" cy="201215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1910" tIns="41910" rIns="41910" bIns="41910" numCol="1" spcCol="1270" anchor="ctr" anchorCtr="0">
              <a:noAutofit/>
            </a:bodyPr>
            <a:lstStyle/>
            <a:p>
              <a:pPr lvl="0" algn="just" defTabSz="466725">
                <a:lnSpc>
                  <a:spcPct val="90000"/>
                </a:lnSpc>
                <a:spcBef>
                  <a:spcPct val="0"/>
                </a:spcBef>
                <a:spcAft>
                  <a:spcPct val="35000"/>
                </a:spcAft>
              </a:pPr>
              <a:r>
                <a:rPr lang="es-ES" sz="1050" b="1" kern="1200" dirty="0" smtClean="0">
                  <a:solidFill>
                    <a:schemeClr val="tx1"/>
                  </a:solidFill>
                </a:rPr>
                <a:t>Objetivos Específicos</a:t>
              </a:r>
              <a:endParaRPr lang="es-EC" sz="1050" kern="1200" dirty="0" smtClean="0">
                <a:solidFill>
                  <a:schemeClr val="tx1"/>
                </a:solidFill>
              </a:endParaRPr>
            </a:p>
            <a:p>
              <a:pPr lvl="0" algn="just" defTabSz="466725">
                <a:lnSpc>
                  <a:spcPct val="90000"/>
                </a:lnSpc>
                <a:spcBef>
                  <a:spcPct val="0"/>
                </a:spcBef>
                <a:spcAft>
                  <a:spcPct val="35000"/>
                </a:spcAft>
              </a:pPr>
              <a:r>
                <a:rPr lang="es-ES" sz="1050" kern="1200" dirty="0" smtClean="0">
                  <a:solidFill>
                    <a:schemeClr val="tx1"/>
                  </a:solidFill>
                </a:rPr>
                <a:t>- Evaluar el Sistema de Control Interno del GADM del Cantón Saquisilí.</a:t>
              </a:r>
              <a:endParaRPr lang="es-EC" sz="1050" kern="1200" dirty="0" smtClean="0">
                <a:solidFill>
                  <a:schemeClr val="tx1"/>
                </a:solidFill>
              </a:endParaRPr>
            </a:p>
            <a:p>
              <a:pPr lvl="0" algn="just" defTabSz="466725">
                <a:lnSpc>
                  <a:spcPct val="90000"/>
                </a:lnSpc>
                <a:spcBef>
                  <a:spcPct val="0"/>
                </a:spcBef>
                <a:spcAft>
                  <a:spcPct val="35000"/>
                </a:spcAft>
              </a:pPr>
              <a:r>
                <a:rPr lang="es-EC" sz="1050" kern="1200" dirty="0" smtClean="0">
                  <a:solidFill>
                    <a:schemeClr val="tx1"/>
                  </a:solidFill>
                </a:rPr>
                <a:t>- Aplicar las pruebas sustantivas y de control planificadas para obtener evidencia suficiente y competente.</a:t>
              </a:r>
            </a:p>
            <a:p>
              <a:pPr lvl="0" algn="just" defTabSz="466725">
                <a:lnSpc>
                  <a:spcPct val="90000"/>
                </a:lnSpc>
                <a:spcBef>
                  <a:spcPct val="0"/>
                </a:spcBef>
                <a:spcAft>
                  <a:spcPct val="35000"/>
                </a:spcAft>
              </a:pPr>
              <a:r>
                <a:rPr lang="es-EC" sz="1050" kern="1200" dirty="0" smtClean="0">
                  <a:solidFill>
                    <a:schemeClr val="tx1"/>
                  </a:solidFill>
                </a:rPr>
                <a:t>- Verificar que los recursos del Estado sean utilizados de manera eficiente.</a:t>
              </a:r>
            </a:p>
            <a:p>
              <a:pPr lvl="0" algn="just" defTabSz="466725">
                <a:lnSpc>
                  <a:spcPct val="90000"/>
                </a:lnSpc>
                <a:spcBef>
                  <a:spcPct val="0"/>
                </a:spcBef>
                <a:spcAft>
                  <a:spcPct val="35000"/>
                </a:spcAft>
              </a:pPr>
              <a:r>
                <a:rPr lang="es-ES_tradnl" sz="1050" kern="1200" dirty="0" smtClean="0">
                  <a:solidFill>
                    <a:schemeClr val="tx1"/>
                  </a:solidFill>
                </a:rPr>
                <a:t>- Elaborar el Informe Final de Auditoría para la pertinente comunicación de resultados.</a:t>
              </a:r>
              <a:endParaRPr lang="es-EC" sz="1050" kern="1200" dirty="0" smtClean="0">
                <a:solidFill>
                  <a:schemeClr val="tx1"/>
                </a:solidFill>
              </a:endParaRPr>
            </a:p>
            <a:p>
              <a:pPr lvl="0" algn="just" defTabSz="466725">
                <a:lnSpc>
                  <a:spcPct val="90000"/>
                </a:lnSpc>
                <a:spcBef>
                  <a:spcPct val="0"/>
                </a:spcBef>
                <a:spcAft>
                  <a:spcPct val="35000"/>
                </a:spcAft>
              </a:pPr>
              <a:r>
                <a:rPr lang="es-ES_tradnl" sz="1050" kern="1200" dirty="0" smtClean="0">
                  <a:solidFill>
                    <a:schemeClr val="tx1"/>
                  </a:solidFill>
                </a:rPr>
                <a:t>- Formular conclusiones, recomendaciones soluciones y mejoras para el sistema de control interno del GADM del cantón Saquisilí.</a:t>
              </a:r>
              <a:endParaRPr lang="es-EC" sz="1050" kern="1200" dirty="0">
                <a:solidFill>
                  <a:schemeClr val="tx1"/>
                </a:solidFill>
              </a:endParaRPr>
            </a:p>
          </p:txBody>
        </p:sp>
      </p:grpSp>
      <p:pic>
        <p:nvPicPr>
          <p:cNvPr id="1026" name="Picture 2" descr="C:\Program Files (x86)\Microsoft Office\MEDIA\CAGCAT10\j029912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9392" y="26485"/>
            <a:ext cx="822327" cy="102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80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1143000"/>
          </a:xfrm>
        </p:spPr>
        <p:txBody>
          <a:bodyPr>
            <a:noAutofit/>
          </a:bodyPr>
          <a:lstStyle/>
          <a:p>
            <a:pPr lvl="1" algn="ctr" rtl="0">
              <a:spcBef>
                <a:spcPct val="0"/>
              </a:spcBef>
            </a:pPr>
            <a:r>
              <a:rPr lang="es-ES" sz="2800" b="1" dirty="0" smtClean="0"/>
              <a:t>INFORMACIÓN DE LA AUDITORÍA FINANCIERA</a:t>
            </a:r>
            <a:endParaRPr lang="es-EC" sz="2800" dirty="0"/>
          </a:p>
        </p:txBody>
      </p:sp>
      <p:graphicFrame>
        <p:nvGraphicFramePr>
          <p:cNvPr id="5" name="4 Diagrama"/>
          <p:cNvGraphicFramePr/>
          <p:nvPr>
            <p:extLst>
              <p:ext uri="{D42A27DB-BD31-4B8C-83A1-F6EECF244321}">
                <p14:modId xmlns:p14="http://schemas.microsoft.com/office/powerpoint/2010/main" val="1911179800"/>
              </p:ext>
            </p:extLst>
          </p:nvPr>
        </p:nvGraphicFramePr>
        <p:xfrm>
          <a:off x="1187624" y="1340768"/>
          <a:ext cx="741682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a:xfrm>
            <a:off x="5724128" y="6381328"/>
            <a:ext cx="2895600" cy="365125"/>
          </a:xfrm>
        </p:spPr>
        <p:txBody>
          <a:bodyPr/>
          <a:lstStyle/>
          <a:p>
            <a:r>
              <a:rPr lang="es-EC" smtClean="0"/>
              <a:t>ING. MARCO ROMERO (DIRECTOR)                      DRA. MARTHA LOZADA (CODIRECTOR)</a:t>
            </a:r>
            <a:endParaRPr lang="es-EC"/>
          </a:p>
        </p:txBody>
      </p:sp>
    </p:spTree>
    <p:extLst>
      <p:ext uri="{BB962C8B-B14F-4D97-AF65-F5344CB8AC3E}">
        <p14:creationId xmlns:p14="http://schemas.microsoft.com/office/powerpoint/2010/main" val="2380857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16624"/>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marL="457200" lvl="1" indent="0" algn="just">
              <a:buNone/>
            </a:pPr>
            <a:r>
              <a:rPr lang="es-ES" sz="2900" b="1" dirty="0"/>
              <a:t>Informe de Confidencialidad de Control Interno</a:t>
            </a:r>
            <a:endParaRPr lang="es-EC" sz="2900" b="1" dirty="0"/>
          </a:p>
          <a:p>
            <a:pPr algn="just"/>
            <a:endParaRPr lang="es-ES" sz="2900" dirty="0" smtClean="0"/>
          </a:p>
          <a:p>
            <a:pPr marL="0" indent="0" algn="r">
              <a:buNone/>
            </a:pPr>
            <a:r>
              <a:rPr lang="es-ES" sz="2900" dirty="0"/>
              <a:t>Saquisilí, 25 de Abril de 2013</a:t>
            </a:r>
            <a:endParaRPr lang="es-EC" sz="2900" dirty="0"/>
          </a:p>
          <a:p>
            <a:pPr marL="0" indent="0" algn="just">
              <a:buNone/>
            </a:pPr>
            <a:r>
              <a:rPr lang="es-ES" sz="2900" dirty="0"/>
              <a:t> </a:t>
            </a:r>
            <a:endParaRPr lang="es-EC" sz="2900" dirty="0"/>
          </a:p>
          <a:p>
            <a:pPr marL="0" indent="0" algn="just">
              <a:buNone/>
            </a:pPr>
            <a:r>
              <a:rPr lang="es-ES" sz="2900" dirty="0"/>
              <a:t>Señor</a:t>
            </a:r>
            <a:endParaRPr lang="es-EC" sz="2900" dirty="0"/>
          </a:p>
          <a:p>
            <a:pPr marL="0" indent="0" algn="just">
              <a:buNone/>
            </a:pPr>
            <a:r>
              <a:rPr lang="es-ES" sz="2900" dirty="0"/>
              <a:t>Ing. Manuel Chango</a:t>
            </a:r>
            <a:endParaRPr lang="es-EC" sz="2900" dirty="0"/>
          </a:p>
          <a:p>
            <a:pPr marL="0" indent="0" algn="just">
              <a:buNone/>
            </a:pPr>
            <a:r>
              <a:rPr lang="es-ES" sz="2900" b="1" dirty="0"/>
              <a:t>ALCALDE DEL GADM DEL CANTÓN SAQUISILÍ</a:t>
            </a:r>
            <a:endParaRPr lang="es-EC" sz="2900" dirty="0"/>
          </a:p>
          <a:p>
            <a:pPr marL="0" indent="0" algn="just">
              <a:buNone/>
            </a:pPr>
            <a:r>
              <a:rPr lang="es-ES" sz="2900" dirty="0"/>
              <a:t>Presente.-</a:t>
            </a:r>
            <a:endParaRPr lang="es-EC" sz="2900" dirty="0"/>
          </a:p>
          <a:p>
            <a:pPr marL="0" indent="0" algn="just">
              <a:buNone/>
            </a:pPr>
            <a:r>
              <a:rPr lang="es-ES" sz="2900" dirty="0"/>
              <a:t> </a:t>
            </a:r>
            <a:endParaRPr lang="es-EC" sz="2900" dirty="0"/>
          </a:p>
          <a:p>
            <a:pPr marL="0" indent="0" algn="just">
              <a:buNone/>
            </a:pPr>
            <a:r>
              <a:rPr lang="es-ES" sz="2900" dirty="0"/>
              <a:t>De nuestra consideración</a:t>
            </a:r>
            <a:r>
              <a:rPr lang="es-ES" sz="2900" dirty="0" smtClean="0"/>
              <a:t>:</a:t>
            </a:r>
          </a:p>
          <a:p>
            <a:pPr marL="0" indent="0" algn="just">
              <a:buNone/>
            </a:pPr>
            <a:endParaRPr lang="es-EC" sz="2900" dirty="0"/>
          </a:p>
          <a:p>
            <a:pPr marL="0" indent="0" algn="just">
              <a:buNone/>
            </a:pPr>
            <a:r>
              <a:rPr lang="es-ES" sz="2900" dirty="0"/>
              <a:t>Concluida la Auditoría Financiera realizada al GADMCS, por los periodos comprendidos entre el 01 de Enero de 2011 al 31 de Diciembre de 2012 y en calidad de Auditoras Externas según la autorización para la realización del Proyecto de Tesis previo a la Obtención del Título de Ingeniería en Finanzas y Auditoría como consta en el oficio No. 660-2012-GADMCS-A con fecha 04-10-2012. En el presente Informe se pone a vuestra consideración los resultados obtenidos durante el examen</a:t>
            </a:r>
            <a:r>
              <a:rPr lang="es-ES" sz="2900" dirty="0" smtClean="0"/>
              <a:t>.</a:t>
            </a:r>
          </a:p>
          <a:p>
            <a:pPr marL="0" indent="0" algn="just">
              <a:buNone/>
            </a:pPr>
            <a:endParaRPr lang="es-EC" sz="2900" dirty="0"/>
          </a:p>
          <a:p>
            <a:pPr marL="0" indent="0" algn="just">
              <a:buNone/>
            </a:pPr>
            <a:r>
              <a:rPr lang="es-ES" sz="2900" dirty="0"/>
              <a:t>El estudio y evaluación del sistema de Control Interno correspondiente a los años 2011 y 2012 que se adjunta en el presente, tienen como objetivo mejorar la administración y resguardo de los Activos de la Entidad, considerando que al formar parte del Sector público el uso y manejo de sus recursos debe ser monitoreado y afianzado a través de un sólido sistema de control, para ello se plasman los comentarios, conclusiones y recomendaciones emitidos por el Equipo de Auditoría.</a:t>
            </a:r>
            <a:endParaRPr lang="es-EC" sz="2900" dirty="0"/>
          </a:p>
          <a:p>
            <a:pPr marL="0" indent="0" algn="just">
              <a:buNone/>
            </a:pPr>
            <a:r>
              <a:rPr lang="es-ES" sz="2900" dirty="0"/>
              <a:t>El objetivo del sistema de Control Interno es proporcionar una razonable seguridad de que los Activos están salvaguardados contra pérdidas por uso o disposición no autorizados y que las transacciones, han sido efectuadas con el marco legal pertinente.</a:t>
            </a:r>
          </a:p>
          <a:p>
            <a:pPr marL="0" indent="0" algn="just">
              <a:buNone/>
            </a:pPr>
            <a:endParaRPr lang="es-EC" sz="2900" dirty="0"/>
          </a:p>
          <a:p>
            <a:pPr marL="0" indent="0" algn="just">
              <a:buNone/>
            </a:pPr>
            <a:r>
              <a:rPr lang="es-ES" sz="2900" dirty="0"/>
              <a:t>En vista de las limitaciones inherentes a cualquier sistema de control interno contable, es posible que existan errores e irregularidades no detectados. De igual forma la proyección de cualquier evaluación del sistema hacia periodos futuros está sujeta al riesgo de que los procedimientos se tornen inadecuados por cambios en las condiciones o que el grado de cumplimiento de los mismos se deterioren.</a:t>
            </a:r>
          </a:p>
          <a:p>
            <a:pPr marL="0" indent="0" algn="just">
              <a:buNone/>
            </a:pPr>
            <a:endParaRPr lang="es-EC" sz="2900" dirty="0"/>
          </a:p>
          <a:p>
            <a:pPr marL="0" indent="0" algn="just">
              <a:buNone/>
            </a:pPr>
            <a:r>
              <a:rPr lang="es-ES" sz="2900" dirty="0"/>
              <a:t>El estudio y evaluación realizados con el exclusivo propósito descrito en el segundo párrafo no necesariamente deben haber revelado yodas las debilidades significativas en el sistema de Control Interno que se pudo evaluar a través de una Auditoría de Gestión u Operativa. Consecuentemente no se expresa una opinión sobre el sistema de Control Interno del GADMCS, tomado en su conjunto</a:t>
            </a:r>
            <a:r>
              <a:rPr lang="es-ES" sz="2900" dirty="0" smtClean="0"/>
              <a:t>.</a:t>
            </a:r>
            <a:endParaRPr lang="es-EC" dirty="0"/>
          </a:p>
        </p:txBody>
      </p:sp>
      <p:sp>
        <p:nvSpPr>
          <p:cNvPr id="2" name="1 Marcador de pie de página"/>
          <p:cNvSpPr>
            <a:spLocks noGrp="1"/>
          </p:cNvSpPr>
          <p:nvPr>
            <p:ph type="ftr" sz="quarter" idx="11"/>
          </p:nvPr>
        </p:nvSpPr>
        <p:spPr>
          <a:xfrm>
            <a:off x="6248400" y="6492875"/>
            <a:ext cx="2895600" cy="365125"/>
          </a:xfrm>
        </p:spPr>
        <p:txBody>
          <a:bodyPr/>
          <a:lstStyle/>
          <a:p>
            <a:r>
              <a:rPr lang="es-EC" smtClean="0"/>
              <a:t>ING. MARCO ROMERO (DIRECTOR)                      DRA. MARTHA LOZADA (CODIRECTOR)</a:t>
            </a:r>
            <a:endParaRPr lang="es-EC" dirty="0"/>
          </a:p>
        </p:txBody>
      </p:sp>
    </p:spTree>
    <p:extLst>
      <p:ext uri="{BB962C8B-B14F-4D97-AF65-F5344CB8AC3E}">
        <p14:creationId xmlns:p14="http://schemas.microsoft.com/office/powerpoint/2010/main" val="2353948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1865" y="692696"/>
            <a:ext cx="8229600" cy="504056"/>
          </a:xfrm>
        </p:spPr>
        <p:txBody>
          <a:bodyPr>
            <a:noAutofit/>
          </a:bodyPr>
          <a:lstStyle/>
          <a:p>
            <a:pPr lvl="0"/>
            <a:r>
              <a:rPr lang="es-ES" sz="1600" b="1" dirty="0"/>
              <a:t>CUENTAS BANCARIAS APERTURADAS EN INSTITUCIONES FINANCIERAS DEL SECTOR PRIVADO</a:t>
            </a:r>
            <a:r>
              <a:rPr lang="es-ES" sz="1600" b="1" dirty="0" smtClean="0"/>
              <a:t>.</a:t>
            </a:r>
            <a:endParaRPr lang="es-EC" sz="1600" dirty="0"/>
          </a:p>
        </p:txBody>
      </p:sp>
      <p:sp>
        <p:nvSpPr>
          <p:cNvPr id="3" name="2 Marcador de contenido"/>
          <p:cNvSpPr>
            <a:spLocks noGrp="1"/>
          </p:cNvSpPr>
          <p:nvPr>
            <p:ph idx="1"/>
          </p:nvPr>
        </p:nvSpPr>
        <p:spPr>
          <a:xfrm>
            <a:off x="463189" y="1052736"/>
            <a:ext cx="8229600" cy="201622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s-ES" sz="1200" b="1" dirty="0"/>
              <a:t>CONCLUSIÓN</a:t>
            </a:r>
            <a:endParaRPr lang="es-EC" sz="1200" dirty="0"/>
          </a:p>
          <a:p>
            <a:pPr marL="0" indent="0">
              <a:buNone/>
            </a:pPr>
            <a:r>
              <a:rPr lang="es-ES" sz="1200" dirty="0"/>
              <a:t>El uso óptimo de los recursos públicos es de vital importancia para mantener el sistema de control interno de las entidades públicas por lo que mantenerlo en cuentas diferentes a la del depositario oficial da pie a la manipulación y mal uso de dichos recursos</a:t>
            </a:r>
            <a:r>
              <a:rPr lang="es-ES" sz="1200" dirty="0" smtClean="0"/>
              <a:t>.</a:t>
            </a:r>
          </a:p>
          <a:p>
            <a:pPr marL="0" indent="0">
              <a:buNone/>
            </a:pPr>
            <a:endParaRPr lang="es-EC" sz="1200" dirty="0"/>
          </a:p>
          <a:p>
            <a:pPr marL="0" indent="0">
              <a:buNone/>
            </a:pPr>
            <a:r>
              <a:rPr lang="es-ES" sz="1200" b="1" dirty="0"/>
              <a:t>RECOMENDACIÓN</a:t>
            </a:r>
            <a:endParaRPr lang="es-EC" sz="1200" dirty="0"/>
          </a:p>
          <a:p>
            <a:pPr marL="0" lvl="0" indent="0">
              <a:buNone/>
            </a:pPr>
            <a:r>
              <a:rPr lang="es-ES" sz="1200" b="1" dirty="0"/>
              <a:t>Al Señor Tesorero</a:t>
            </a:r>
            <a:endParaRPr lang="es-EC" sz="1200" dirty="0"/>
          </a:p>
          <a:p>
            <a:pPr algn="just"/>
            <a:r>
              <a:rPr lang="es-ES" sz="1200" dirty="0"/>
              <a:t>Realizar los trámites necesarios para cerrar las cuentas </a:t>
            </a:r>
            <a:r>
              <a:rPr lang="es-ES" sz="1200" dirty="0" err="1"/>
              <a:t>aperturadas</a:t>
            </a:r>
            <a:r>
              <a:rPr lang="es-ES" sz="1200" dirty="0"/>
              <a:t> en el Banco del Austro y Pichicha e inmediatamente trasladar los recursos a la cuenta rotativa de ingresos para su posterior acreditación en el Banco Central.</a:t>
            </a:r>
            <a:endParaRPr lang="es-EC" sz="1200" dirty="0"/>
          </a:p>
          <a:p>
            <a:endParaRPr lang="es-EC" sz="1400" dirty="0"/>
          </a:p>
        </p:txBody>
      </p:sp>
      <p:sp>
        <p:nvSpPr>
          <p:cNvPr id="7" name="6 Marcador de pie de página"/>
          <p:cNvSpPr>
            <a:spLocks noGrp="1"/>
          </p:cNvSpPr>
          <p:nvPr>
            <p:ph type="ftr" sz="quarter" idx="11"/>
          </p:nvPr>
        </p:nvSpPr>
        <p:spPr>
          <a:xfrm>
            <a:off x="5786355" y="6309320"/>
            <a:ext cx="2895600" cy="365125"/>
          </a:xfrm>
        </p:spPr>
        <p:txBody>
          <a:bodyPr/>
          <a:lstStyle/>
          <a:p>
            <a:r>
              <a:rPr lang="es-EC" smtClean="0"/>
              <a:t>ING. MARCO ROMERO (DIRECTOR)                      DRA. MARTHA LOZADA (CODIRECTOR)</a:t>
            </a:r>
            <a:endParaRPr lang="es-EC" dirty="0"/>
          </a:p>
        </p:txBody>
      </p:sp>
      <p:sp>
        <p:nvSpPr>
          <p:cNvPr id="6" name="5 CuadroTexto"/>
          <p:cNvSpPr txBox="1"/>
          <p:nvPr/>
        </p:nvSpPr>
        <p:spPr>
          <a:xfrm>
            <a:off x="1475656" y="301298"/>
            <a:ext cx="7219746" cy="400110"/>
          </a:xfrm>
          <a:prstGeom prst="rect">
            <a:avLst/>
          </a:prstGeom>
          <a:noFill/>
        </p:spPr>
        <p:txBody>
          <a:bodyPr wrap="square" rtlCol="0">
            <a:spAutoFit/>
          </a:bodyPr>
          <a:lstStyle/>
          <a:p>
            <a:r>
              <a:rPr lang="es-ES" sz="2000" b="1" dirty="0">
                <a:solidFill>
                  <a:schemeClr val="accent1"/>
                </a:solidFill>
              </a:rPr>
              <a:t>RESULTADOS DEL PERIODO 2011 Y 2012 </a:t>
            </a:r>
            <a:r>
              <a:rPr lang="es-ES" sz="2000" b="1" dirty="0" smtClean="0">
                <a:solidFill>
                  <a:schemeClr val="accent1"/>
                </a:solidFill>
              </a:rPr>
              <a:t>– </a:t>
            </a:r>
            <a:r>
              <a:rPr lang="es-ES" sz="2000" b="1" dirty="0">
                <a:solidFill>
                  <a:schemeClr val="accent1"/>
                </a:solidFill>
              </a:rPr>
              <a:t>CONTROL INTERNO</a:t>
            </a:r>
            <a:endParaRPr lang="es-EC" sz="2000" dirty="0">
              <a:solidFill>
                <a:schemeClr val="accent1"/>
              </a:solidFill>
            </a:endParaRPr>
          </a:p>
        </p:txBody>
      </p:sp>
      <p:pic>
        <p:nvPicPr>
          <p:cNvPr id="8" name="Picture 2" descr="http://us.123rf.com/400wm/400/400/awrangler/awrangler0904/awrangler090400006/4616575-analisis-de-la-informacion-financie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940" y="140863"/>
            <a:ext cx="1080120" cy="720980"/>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179512" y="3068960"/>
            <a:ext cx="822960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t>DEPÓSITOS NO SE REALIZAN INMEDIATAMENTE</a:t>
            </a:r>
            <a:endParaRPr lang="es-EC" sz="1600" dirty="0"/>
          </a:p>
        </p:txBody>
      </p:sp>
      <p:sp>
        <p:nvSpPr>
          <p:cNvPr id="10" name="2 Marcador de contenido"/>
          <p:cNvSpPr txBox="1">
            <a:spLocks/>
          </p:cNvSpPr>
          <p:nvPr/>
        </p:nvSpPr>
        <p:spPr>
          <a:xfrm>
            <a:off x="611560" y="3356992"/>
            <a:ext cx="7992887" cy="288032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pPr>
            <a:r>
              <a:rPr lang="es-ES" sz="1200" b="1" dirty="0" smtClean="0"/>
              <a:t>CONCLUSIÓN</a:t>
            </a:r>
            <a:endParaRPr lang="es-EC" sz="1200" dirty="0" smtClean="0"/>
          </a:p>
          <a:p>
            <a:pPr marL="0" indent="0" algn="just">
              <a:buFont typeface="Arial" pitchFamily="34" charset="0"/>
              <a:buNone/>
            </a:pPr>
            <a:r>
              <a:rPr lang="es-ES" sz="1200" dirty="0" smtClean="0"/>
              <a:t>El depósito inoportuno de los ingresos públicos resta posibilidades de tener dinero para cubrir las obligaciones y demás actividades del GADMCS, considerando que da cabida al uso inadecuado de los valores recaudados, esta inobservancia de la norma debilita el sistema de control interno de la entidad.</a:t>
            </a:r>
          </a:p>
          <a:p>
            <a:pPr marL="0" indent="0" algn="just">
              <a:buFont typeface="Arial" pitchFamily="34" charset="0"/>
              <a:buNone/>
            </a:pPr>
            <a:r>
              <a:rPr lang="es-ES" sz="1200" b="1" dirty="0" smtClean="0"/>
              <a:t>RECOMENDACIONES</a:t>
            </a:r>
            <a:endParaRPr lang="es-EC" sz="1200" dirty="0" smtClean="0"/>
          </a:p>
          <a:p>
            <a:pPr marL="0" indent="0" algn="just">
              <a:buFont typeface="Arial" pitchFamily="34" charset="0"/>
              <a:buNone/>
            </a:pPr>
            <a:r>
              <a:rPr lang="es-ES" sz="1200" b="1" dirty="0" smtClean="0"/>
              <a:t>Al Director Financiero</a:t>
            </a:r>
            <a:endParaRPr lang="es-EC" sz="1200" dirty="0" smtClean="0"/>
          </a:p>
          <a:p>
            <a:pPr algn="just"/>
            <a:r>
              <a:rPr lang="es-ES" sz="1200" dirty="0" smtClean="0"/>
              <a:t>Solicitar a Tesorería un reporte semanal de la recaudación donde se incluyan las copias de los depósitos realizados a diario.</a:t>
            </a:r>
            <a:endParaRPr lang="es-EC" sz="1200" dirty="0" smtClean="0"/>
          </a:p>
          <a:p>
            <a:pPr marL="0" indent="0" algn="just">
              <a:buFont typeface="Arial" pitchFamily="34" charset="0"/>
              <a:buNone/>
            </a:pPr>
            <a:r>
              <a:rPr lang="es-ES" sz="1200" b="1" dirty="0" smtClean="0"/>
              <a:t>Al Señor Tesorero</a:t>
            </a:r>
            <a:endParaRPr lang="es-EC" sz="1200" dirty="0" smtClean="0"/>
          </a:p>
          <a:p>
            <a:pPr algn="just"/>
            <a:r>
              <a:rPr lang="es-ES" sz="1200" dirty="0" smtClean="0"/>
              <a:t>Coordinar, supervisar y asignar al personal correspondiente para que se realicen depósitos diarios e intactos de la recaudación obtenida por las ventanillas.</a:t>
            </a:r>
            <a:endParaRPr lang="es-EC" sz="1200" dirty="0" smtClean="0"/>
          </a:p>
          <a:p>
            <a:pPr marL="0" indent="0" algn="just">
              <a:buFont typeface="Arial" pitchFamily="34" charset="0"/>
              <a:buNone/>
            </a:pPr>
            <a:r>
              <a:rPr lang="es-ES" sz="1200" b="1" dirty="0" smtClean="0"/>
              <a:t>A los Señores Recaudadores</a:t>
            </a:r>
            <a:endParaRPr lang="es-EC" sz="1200" dirty="0" smtClean="0"/>
          </a:p>
          <a:p>
            <a:pPr algn="just"/>
            <a:r>
              <a:rPr lang="es-ES" sz="1200" dirty="0" smtClean="0"/>
              <a:t>Presentar los partes de recaudación diarios al Señor tesorero con copia a la Dirección Financiera para su debido seguimiento.</a:t>
            </a:r>
            <a:endParaRPr lang="es-EC" sz="1200" dirty="0" smtClean="0"/>
          </a:p>
          <a:p>
            <a:pPr algn="just"/>
            <a:endParaRPr lang="es-EC" sz="1400" dirty="0"/>
          </a:p>
        </p:txBody>
      </p:sp>
    </p:spTree>
    <p:extLst>
      <p:ext uri="{BB962C8B-B14F-4D97-AF65-F5344CB8AC3E}">
        <p14:creationId xmlns:p14="http://schemas.microsoft.com/office/powerpoint/2010/main" val="676561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pie de página"/>
          <p:cNvSpPr>
            <a:spLocks noGrp="1"/>
          </p:cNvSpPr>
          <p:nvPr>
            <p:ph type="ftr" sz="quarter" idx="11"/>
          </p:nvPr>
        </p:nvSpPr>
        <p:spPr>
          <a:xfrm>
            <a:off x="6248400" y="6381328"/>
            <a:ext cx="2895600" cy="365125"/>
          </a:xfrm>
        </p:spPr>
        <p:txBody>
          <a:bodyPr/>
          <a:lstStyle/>
          <a:p>
            <a:r>
              <a:rPr lang="es-EC" smtClean="0"/>
              <a:t>ING. MARCO ROMERO (DIRECTOR)                      DRA. MARTHA LOZADA (CODIRECTOR)</a:t>
            </a:r>
            <a:endParaRPr lang="es-EC" dirty="0"/>
          </a:p>
        </p:txBody>
      </p:sp>
      <p:sp>
        <p:nvSpPr>
          <p:cNvPr id="8" name="2 Marcador de contenido"/>
          <p:cNvSpPr txBox="1">
            <a:spLocks/>
          </p:cNvSpPr>
          <p:nvPr/>
        </p:nvSpPr>
        <p:spPr>
          <a:xfrm>
            <a:off x="611560" y="3933056"/>
            <a:ext cx="7848872" cy="244827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pPr>
            <a:r>
              <a:rPr lang="es-ES" sz="1100" b="1" dirty="0" smtClean="0"/>
              <a:t>CONCLUSIÓN</a:t>
            </a:r>
            <a:endParaRPr lang="es-EC" sz="1100" dirty="0" smtClean="0"/>
          </a:p>
          <a:p>
            <a:pPr marL="0" indent="0" algn="just">
              <a:buFont typeface="Arial" pitchFamily="34" charset="0"/>
              <a:buNone/>
            </a:pPr>
            <a:r>
              <a:rPr lang="es-ES" sz="1100" dirty="0" smtClean="0"/>
              <a:t>El GADM del cantón Saquisilí, al ser una institución grande necesita utilizar para sus actividades un sin número de Activos Fijos, por lo que con más razón es necesario que sean codificados físicamente para que se mantenga un adecuado control sobre cada uno de ellos y al momento de constatar su existencia física se ejecute de forma rápida y oportuna. </a:t>
            </a:r>
          </a:p>
          <a:p>
            <a:pPr marL="0" indent="0" algn="just">
              <a:buFont typeface="Arial" pitchFamily="34" charset="0"/>
              <a:buNone/>
            </a:pPr>
            <a:endParaRPr lang="es-EC" sz="1100" dirty="0" smtClean="0"/>
          </a:p>
          <a:p>
            <a:pPr marL="0" indent="0" algn="just">
              <a:buFont typeface="Arial" pitchFamily="34" charset="0"/>
              <a:buNone/>
            </a:pPr>
            <a:r>
              <a:rPr lang="es-ES" sz="1100" b="1" dirty="0" smtClean="0"/>
              <a:t>RECOMENDACIONES</a:t>
            </a:r>
            <a:endParaRPr lang="es-EC" sz="1100" dirty="0" smtClean="0"/>
          </a:p>
          <a:p>
            <a:pPr marL="0" indent="0" algn="just">
              <a:buFont typeface="Arial" pitchFamily="34" charset="0"/>
              <a:buNone/>
            </a:pPr>
            <a:r>
              <a:rPr lang="es-ES" sz="1100" b="1" dirty="0" smtClean="0"/>
              <a:t>Al Señor Alcalde del GADM del cantón Saquisilí, conjuntamente con la Unidad de Auditoría Interna y la Dirección Financiera:</a:t>
            </a:r>
            <a:endParaRPr lang="es-EC" sz="1100" dirty="0" smtClean="0"/>
          </a:p>
          <a:p>
            <a:pPr algn="just"/>
            <a:r>
              <a:rPr lang="es-ES" sz="1100" dirty="0" smtClean="0"/>
              <a:t>Realizar un manual de control interno referente al manejo y custodia de Activos Fijos, que permita mejorar su sistema de Control Interno sobre los mismos.</a:t>
            </a:r>
          </a:p>
          <a:p>
            <a:pPr marL="0" indent="0" algn="just">
              <a:buFont typeface="Arial" pitchFamily="34" charset="0"/>
              <a:buNone/>
            </a:pPr>
            <a:endParaRPr lang="es-EC" sz="1100" dirty="0" smtClean="0"/>
          </a:p>
          <a:p>
            <a:pPr marL="0" indent="0" algn="just">
              <a:buFont typeface="Arial" pitchFamily="34" charset="0"/>
              <a:buNone/>
            </a:pPr>
            <a:r>
              <a:rPr lang="es-ES" sz="1100" b="1" dirty="0" smtClean="0"/>
              <a:t>A la Señora Guardalmacén del GADM del CANTÓN Saquisilí:</a:t>
            </a:r>
            <a:endParaRPr lang="es-EC" sz="1100" dirty="0" smtClean="0"/>
          </a:p>
          <a:p>
            <a:pPr algn="just"/>
            <a:r>
              <a:rPr lang="es-ES" sz="1100" dirty="0" smtClean="0"/>
              <a:t>Codificar físicamente cada Activo Fijo que posee el GADM del Cantón Saquisilí de manera inmediata.</a:t>
            </a:r>
            <a:endParaRPr lang="es-EC" sz="1100" dirty="0" smtClean="0"/>
          </a:p>
          <a:p>
            <a:pPr algn="just"/>
            <a:endParaRPr lang="es-EC" sz="1200" dirty="0"/>
          </a:p>
        </p:txBody>
      </p:sp>
      <p:sp>
        <p:nvSpPr>
          <p:cNvPr id="9" name="1 Título"/>
          <p:cNvSpPr txBox="1">
            <a:spLocks/>
          </p:cNvSpPr>
          <p:nvPr/>
        </p:nvSpPr>
        <p:spPr>
          <a:xfrm>
            <a:off x="732402" y="3505781"/>
            <a:ext cx="7463172"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smtClean="0"/>
              <a:t>ACTIVOS FIJOS NO CODIFICADOS FÍSICAMENTE.</a:t>
            </a:r>
            <a:endParaRPr lang="es-EC" sz="1600" dirty="0"/>
          </a:p>
        </p:txBody>
      </p:sp>
      <p:sp>
        <p:nvSpPr>
          <p:cNvPr id="4" name="3 Marcador de contenido"/>
          <p:cNvSpPr>
            <a:spLocks noGrp="1"/>
          </p:cNvSpPr>
          <p:nvPr>
            <p:ph idx="1"/>
          </p:nvPr>
        </p:nvSpPr>
        <p:spPr/>
        <p:txBody>
          <a:bodyPr/>
          <a:lstStyle/>
          <a:p>
            <a:endParaRPr lang="es-EC"/>
          </a:p>
        </p:txBody>
      </p:sp>
      <p:sp>
        <p:nvSpPr>
          <p:cNvPr id="10" name="1 Título"/>
          <p:cNvSpPr txBox="1">
            <a:spLocks/>
          </p:cNvSpPr>
          <p:nvPr/>
        </p:nvSpPr>
        <p:spPr>
          <a:xfrm>
            <a:off x="467544" y="502260"/>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smtClean="0"/>
              <a:t>ACTIVOS FIJOS ADQUIRIDOS EN EL AÑO 2011 SIN UTILIZARSE.</a:t>
            </a:r>
            <a:endParaRPr lang="es-EC" sz="1600" dirty="0"/>
          </a:p>
        </p:txBody>
      </p:sp>
      <p:sp>
        <p:nvSpPr>
          <p:cNvPr id="11" name="2 Marcador de contenido"/>
          <p:cNvSpPr txBox="1">
            <a:spLocks/>
          </p:cNvSpPr>
          <p:nvPr/>
        </p:nvSpPr>
        <p:spPr>
          <a:xfrm>
            <a:off x="467544" y="1006316"/>
            <a:ext cx="8229600" cy="23042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s-ES" sz="1400" b="1" smtClean="0"/>
              <a:t>CONCLUSIÓN</a:t>
            </a:r>
            <a:endParaRPr lang="es-EC" sz="1400" smtClean="0"/>
          </a:p>
          <a:p>
            <a:pPr marL="0" indent="0">
              <a:buFont typeface="Arial" pitchFamily="34" charset="0"/>
              <a:buNone/>
            </a:pPr>
            <a:r>
              <a:rPr lang="es-ES" sz="1400" smtClean="0"/>
              <a:t>Los activos fijos otorgados deben ser utilizados para las actividades a las que fueron asignadas, al no utilizar los Pin Pads el GADM puede ganar mal prestigio ante sus usuarios, creando descontento en los mismos, pues la atención al público no se encuentra evaluada ni garantizada,  además que este hecho evidencia el mal uso de los recursos público, pues se ha invertido en Activos que los funcionarios no utilizan.</a:t>
            </a:r>
          </a:p>
          <a:p>
            <a:pPr marL="0" indent="0">
              <a:buFont typeface="Arial" pitchFamily="34" charset="0"/>
              <a:buNone/>
            </a:pPr>
            <a:endParaRPr lang="es-EC" sz="1000" smtClean="0"/>
          </a:p>
          <a:p>
            <a:pPr marL="0" indent="0">
              <a:buFont typeface="Arial" pitchFamily="34" charset="0"/>
              <a:buNone/>
            </a:pPr>
            <a:r>
              <a:rPr lang="es-ES" sz="1400" b="1" smtClean="0"/>
              <a:t>RECOMENDACIÓN</a:t>
            </a:r>
            <a:endParaRPr lang="es-EC" sz="1400" smtClean="0"/>
          </a:p>
          <a:p>
            <a:pPr marL="0" indent="0">
              <a:buFont typeface="Arial" pitchFamily="34" charset="0"/>
              <a:buNone/>
            </a:pPr>
            <a:r>
              <a:rPr lang="es-ES" sz="1400" b="1" smtClean="0"/>
              <a:t>Al Señor Alcalde del GADM del Cantón Saquisilí:</a:t>
            </a:r>
            <a:endParaRPr lang="es-EC" sz="1400" smtClean="0"/>
          </a:p>
          <a:p>
            <a:r>
              <a:rPr lang="es-ES" sz="1400" smtClean="0"/>
              <a:t>Designar una comisión que revise periódicamente el uso de los Pin Pads, y en caso de encontrar dichos bienes sin uso establecer sanciones a los funcionarios responsables.</a:t>
            </a:r>
            <a:endParaRPr lang="es-EC" sz="1400" smtClean="0"/>
          </a:p>
          <a:p>
            <a:pPr algn="just"/>
            <a:endParaRPr lang="es-EC" sz="1600" dirty="0"/>
          </a:p>
        </p:txBody>
      </p:sp>
    </p:spTree>
    <p:extLst>
      <p:ext uri="{BB962C8B-B14F-4D97-AF65-F5344CB8AC3E}">
        <p14:creationId xmlns:p14="http://schemas.microsoft.com/office/powerpoint/2010/main" val="3532404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57635"/>
            <a:ext cx="8229600" cy="504056"/>
          </a:xfrm>
        </p:spPr>
        <p:txBody>
          <a:bodyPr>
            <a:noAutofit/>
          </a:bodyPr>
          <a:lstStyle/>
          <a:p>
            <a:r>
              <a:rPr lang="es-ES" sz="1600" b="1" dirty="0"/>
              <a:t>LIMITACIÓN AL ACCESO DE </a:t>
            </a:r>
            <a:r>
              <a:rPr lang="es-ES" sz="1600" b="1" dirty="0" smtClean="0"/>
              <a:t>INFORMACIÓN.</a:t>
            </a:r>
            <a:endParaRPr lang="es-EC" sz="1600" dirty="0"/>
          </a:p>
        </p:txBody>
      </p:sp>
      <p:sp>
        <p:nvSpPr>
          <p:cNvPr id="3" name="2 Marcador de contenido"/>
          <p:cNvSpPr>
            <a:spLocks noGrp="1"/>
          </p:cNvSpPr>
          <p:nvPr>
            <p:ph idx="1"/>
          </p:nvPr>
        </p:nvSpPr>
        <p:spPr>
          <a:xfrm>
            <a:off x="467544" y="1376772"/>
            <a:ext cx="8229600" cy="2304256"/>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 sz="1200" b="1" dirty="0"/>
              <a:t>CONCLUSIÓN</a:t>
            </a:r>
            <a:endParaRPr lang="es-EC" sz="1200" dirty="0"/>
          </a:p>
          <a:p>
            <a:pPr marL="0" indent="0" algn="just">
              <a:buNone/>
            </a:pPr>
            <a:r>
              <a:rPr lang="es-ES" sz="1200" dirty="0"/>
              <a:t>El salvaguardar la información financiera es fundamental por parte de los servidores públicos  sin embargo al estar sometidos a entes de control la colaboración y apertura a éstos da a notar la transparencia en cuanto a las funciones realizadas por dichos servidores, especialmente en lo que respecta al manejo de recursos monetarios.</a:t>
            </a:r>
            <a:endParaRPr lang="es-EC" sz="1200" dirty="0"/>
          </a:p>
          <a:p>
            <a:pPr marL="0" indent="0" algn="just">
              <a:buNone/>
            </a:pPr>
            <a:r>
              <a:rPr lang="es-ES" sz="1200" b="1" dirty="0"/>
              <a:t>RECOMENDACIONES</a:t>
            </a:r>
            <a:endParaRPr lang="es-EC" sz="1200" dirty="0"/>
          </a:p>
          <a:p>
            <a:pPr marL="0" lvl="0" indent="0" algn="just">
              <a:buNone/>
            </a:pPr>
            <a:r>
              <a:rPr lang="es-ES" sz="1200" b="1" dirty="0"/>
              <a:t>Al Director Financiero</a:t>
            </a:r>
            <a:endParaRPr lang="es-EC" sz="1200" dirty="0"/>
          </a:p>
          <a:p>
            <a:pPr algn="just"/>
            <a:r>
              <a:rPr lang="es-ES" sz="1200" dirty="0"/>
              <a:t>Supervisar y sancionar a los funcionarios que limiten el acceso de la información, cuando se realicen verificaciones en el control por parte de los entes reguladores.</a:t>
            </a:r>
            <a:endParaRPr lang="es-EC" sz="1200" dirty="0"/>
          </a:p>
          <a:p>
            <a:pPr marL="0" indent="0" algn="just">
              <a:buNone/>
            </a:pPr>
            <a:r>
              <a:rPr lang="es-ES" sz="1200" dirty="0"/>
              <a:t> </a:t>
            </a:r>
            <a:r>
              <a:rPr lang="es-ES" sz="1200" b="1" dirty="0" smtClean="0"/>
              <a:t>Al </a:t>
            </a:r>
            <a:r>
              <a:rPr lang="es-ES" sz="1200" b="1" dirty="0"/>
              <a:t>Señor Tesorero del GADM del cantón Saquisilí</a:t>
            </a:r>
            <a:endParaRPr lang="es-EC" sz="1200" dirty="0"/>
          </a:p>
          <a:p>
            <a:pPr algn="just"/>
            <a:r>
              <a:rPr lang="es-ES" sz="1200" dirty="0"/>
              <a:t>Cumplir con los requerimientos de información para el personal de Auditoria Interna y/o Externa.</a:t>
            </a:r>
            <a:endParaRPr lang="es-EC" sz="1200" dirty="0"/>
          </a:p>
          <a:p>
            <a:pPr algn="just"/>
            <a:endParaRPr lang="es-EC" sz="1400" dirty="0"/>
          </a:p>
        </p:txBody>
      </p:sp>
      <p:sp>
        <p:nvSpPr>
          <p:cNvPr id="6" name="1 Título"/>
          <p:cNvSpPr txBox="1">
            <a:spLocks/>
          </p:cNvSpPr>
          <p:nvPr/>
        </p:nvSpPr>
        <p:spPr>
          <a:xfrm>
            <a:off x="467544" y="3681028"/>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600" b="1" dirty="0"/>
              <a:t>VALORES REGISTRADOS Y NO PAGADOS </a:t>
            </a:r>
            <a:r>
              <a:rPr lang="es-ES" sz="1600" b="1" dirty="0" smtClean="0"/>
              <a:t>.</a:t>
            </a:r>
            <a:endParaRPr lang="es-EC" sz="1600" dirty="0"/>
          </a:p>
        </p:txBody>
      </p:sp>
      <p:sp>
        <p:nvSpPr>
          <p:cNvPr id="7" name="2 Marcador de contenido"/>
          <p:cNvSpPr txBox="1">
            <a:spLocks/>
          </p:cNvSpPr>
          <p:nvPr/>
        </p:nvSpPr>
        <p:spPr>
          <a:xfrm>
            <a:off x="467544" y="4149080"/>
            <a:ext cx="8229600" cy="23042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s-ES" sz="1200" b="1" dirty="0"/>
              <a:t>CONCLUSIÓN</a:t>
            </a:r>
            <a:endParaRPr lang="es-EC" sz="1200" dirty="0"/>
          </a:p>
          <a:p>
            <a:pPr marL="0" indent="0">
              <a:buNone/>
            </a:pPr>
            <a:r>
              <a:rPr lang="es-ES" sz="1200" dirty="0"/>
              <a:t>Es fundamental el mantener un uso adecuado de los recursos disponibles en la Institución por lo que los ajustes al realizar las conciliaciones bancarias deben ser oportunos y efectivos en cuanto a solventar la transparencia de la información en la toma de decisiones.</a:t>
            </a:r>
            <a:endParaRPr lang="es-EC" sz="1200" dirty="0"/>
          </a:p>
          <a:p>
            <a:pPr marL="0" indent="0">
              <a:buNone/>
            </a:pPr>
            <a:r>
              <a:rPr lang="es-ES" sz="1200" b="1" dirty="0"/>
              <a:t> </a:t>
            </a:r>
            <a:endParaRPr lang="es-EC" sz="1200" dirty="0"/>
          </a:p>
          <a:p>
            <a:pPr marL="0" indent="0">
              <a:buNone/>
            </a:pPr>
            <a:r>
              <a:rPr lang="es-ES" sz="1200" b="1" dirty="0"/>
              <a:t>RECOMENDACIONES</a:t>
            </a:r>
            <a:endParaRPr lang="es-EC" sz="1200" dirty="0"/>
          </a:p>
          <a:p>
            <a:pPr marL="0" lvl="0" indent="0">
              <a:buNone/>
            </a:pPr>
            <a:r>
              <a:rPr lang="es-ES" sz="1200" b="1" dirty="0"/>
              <a:t>A la Señora Contadora</a:t>
            </a:r>
            <a:endParaRPr lang="es-EC" sz="1200" dirty="0"/>
          </a:p>
          <a:p>
            <a:r>
              <a:rPr lang="es-ES" sz="1200" dirty="0"/>
              <a:t>Realizar el reingreso de los valores pendientes de pago mediante ajustes, previo un informe acerca de las causas de dichas anomalías.</a:t>
            </a:r>
            <a:endParaRPr lang="es-EC" sz="1200" dirty="0"/>
          </a:p>
          <a:p>
            <a:pPr marL="0" lvl="0" indent="0">
              <a:buNone/>
            </a:pPr>
            <a:r>
              <a:rPr lang="es-ES" sz="1200" b="1" dirty="0"/>
              <a:t>Al Señor Tesorero</a:t>
            </a:r>
            <a:endParaRPr lang="es-EC" sz="1200" dirty="0"/>
          </a:p>
          <a:p>
            <a:r>
              <a:rPr lang="es-ES" sz="1200" dirty="0"/>
              <a:t>Pagar las obligaciones de la Institución oportunamente.</a:t>
            </a:r>
            <a:endParaRPr lang="es-EC" sz="1200" dirty="0"/>
          </a:p>
          <a:p>
            <a:pPr algn="just"/>
            <a:endParaRPr lang="es-EC" sz="1400" dirty="0"/>
          </a:p>
        </p:txBody>
      </p:sp>
      <p:sp>
        <p:nvSpPr>
          <p:cNvPr id="8" name="7 Marcador de pie de página"/>
          <p:cNvSpPr>
            <a:spLocks noGrp="1"/>
          </p:cNvSpPr>
          <p:nvPr>
            <p:ph type="ftr" sz="quarter" idx="11"/>
          </p:nvPr>
        </p:nvSpPr>
        <p:spPr>
          <a:xfrm>
            <a:off x="5801544" y="6410069"/>
            <a:ext cx="2895600" cy="365125"/>
          </a:xfrm>
        </p:spPr>
        <p:txBody>
          <a:bodyPr/>
          <a:lstStyle/>
          <a:p>
            <a:r>
              <a:rPr lang="es-EC" smtClean="0"/>
              <a:t>ING. MARCO ROMERO (DIRECTOR)                      DRA. MARTHA LOZADA (CODIRECTOR)</a:t>
            </a:r>
            <a:endParaRPr lang="es-EC" dirty="0"/>
          </a:p>
        </p:txBody>
      </p:sp>
      <p:sp>
        <p:nvSpPr>
          <p:cNvPr id="9" name="1 Título"/>
          <p:cNvSpPr txBox="1">
            <a:spLocks/>
          </p:cNvSpPr>
          <p:nvPr/>
        </p:nvSpPr>
        <p:spPr>
          <a:xfrm>
            <a:off x="282733" y="252028"/>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chemeClr val="accent1"/>
                </a:solidFill>
              </a:rPr>
              <a:t>    RUBROS EXAMINADOS</a:t>
            </a:r>
            <a:endParaRPr lang="es-EC" sz="2800" dirty="0">
              <a:solidFill>
                <a:schemeClr val="accent1"/>
              </a:solidFill>
            </a:endParaRPr>
          </a:p>
        </p:txBody>
      </p:sp>
      <p:pic>
        <p:nvPicPr>
          <p:cNvPr id="10" name="Picture 2" descr="http://files.investigacionesnor.webnode.es/200000020-dc295dd226/inform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707"/>
          <a:stretch/>
        </p:blipFill>
        <p:spPr bwMode="auto">
          <a:xfrm>
            <a:off x="1259632" y="110462"/>
            <a:ext cx="1348930" cy="78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55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504056"/>
          </a:xfrm>
        </p:spPr>
        <p:txBody>
          <a:bodyPr>
            <a:noAutofit/>
          </a:bodyPr>
          <a:lstStyle/>
          <a:p>
            <a:r>
              <a:rPr lang="es-ES" sz="1600" b="1" dirty="0"/>
              <a:t>VALORES PAGADOS Y NO REGISTRADOS</a:t>
            </a:r>
            <a:r>
              <a:rPr lang="es-ES" sz="1600" b="1" dirty="0" smtClean="0"/>
              <a:t>.</a:t>
            </a:r>
            <a:endParaRPr lang="es-EC" sz="1600" dirty="0"/>
          </a:p>
        </p:txBody>
      </p:sp>
      <p:sp>
        <p:nvSpPr>
          <p:cNvPr id="3" name="2 Marcador de contenido"/>
          <p:cNvSpPr>
            <a:spLocks noGrp="1"/>
          </p:cNvSpPr>
          <p:nvPr>
            <p:ph idx="1"/>
          </p:nvPr>
        </p:nvSpPr>
        <p:spPr>
          <a:xfrm>
            <a:off x="467544" y="764704"/>
            <a:ext cx="8229600" cy="2664296"/>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 sz="1200" b="1" dirty="0"/>
              <a:t>CONCLUSIÓN</a:t>
            </a:r>
            <a:endParaRPr lang="es-EC" sz="1200" dirty="0"/>
          </a:p>
          <a:p>
            <a:pPr marL="0" indent="0" algn="just">
              <a:buNone/>
            </a:pPr>
            <a:r>
              <a:rPr lang="es-ES" sz="1200" dirty="0"/>
              <a:t>Las conciliaciones bancarias son instrumentos que permiten fortalecer en gran manera  el sistema de control interno,  sin embargo, si no se realizan los ajustes correspondientes se pone en riesgo la veracidad de los saldos y recursos disponibles puesto que la omisión de pagos incurridos en los registros contables afecta la credibilidad en el uso de dicha información para sus usuarios.  </a:t>
            </a:r>
            <a:endParaRPr lang="es-EC" sz="1200" dirty="0"/>
          </a:p>
          <a:p>
            <a:pPr marL="0" indent="0" algn="just">
              <a:buNone/>
            </a:pPr>
            <a:r>
              <a:rPr lang="es-ES" sz="1200" b="1" dirty="0"/>
              <a:t>RECOMENDACIONES</a:t>
            </a:r>
            <a:endParaRPr lang="es-EC" sz="1200" dirty="0"/>
          </a:p>
          <a:p>
            <a:pPr marL="0" lvl="0" indent="0" algn="just">
              <a:buNone/>
            </a:pPr>
            <a:r>
              <a:rPr lang="es-ES" sz="1200" b="1" dirty="0"/>
              <a:t>A la Señora Contadora</a:t>
            </a:r>
            <a:endParaRPr lang="es-EC" sz="1200" dirty="0"/>
          </a:p>
          <a:p>
            <a:pPr algn="just"/>
            <a:r>
              <a:rPr lang="es-ES" sz="1200" dirty="0"/>
              <a:t>Depurar los saldos delas transacciones postergadas en el registro y realizar los ajustes correspondientes. Solicitar en el Banco Central información acerca del valor que se mantiene en la rotativa de ingresos, considerando que ese valor debía acreditarse a la cuenta en el BCE de forma inmediata.</a:t>
            </a:r>
            <a:endParaRPr lang="es-EC" sz="1200" dirty="0"/>
          </a:p>
          <a:p>
            <a:pPr marL="0" indent="0" algn="just">
              <a:buNone/>
            </a:pPr>
            <a:r>
              <a:rPr lang="es-ES" sz="1200" dirty="0"/>
              <a:t> </a:t>
            </a:r>
            <a:r>
              <a:rPr lang="es-ES" sz="1200" b="1" dirty="0" smtClean="0"/>
              <a:t>Al </a:t>
            </a:r>
            <a:r>
              <a:rPr lang="es-ES" sz="1200" b="1" dirty="0"/>
              <a:t>Señor Tesorero</a:t>
            </a:r>
            <a:endParaRPr lang="es-EC" sz="1200" dirty="0"/>
          </a:p>
          <a:p>
            <a:pPr algn="just"/>
            <a:r>
              <a:rPr lang="es-ES" sz="1200" dirty="0"/>
              <a:t>Realizar la indagación necesaria a fin de encontrar los documentos que respalden los pagos realizados pendientes de registro, caso contrario proceder a la devolución de los mismos.</a:t>
            </a:r>
            <a:endParaRPr lang="es-EC" sz="1200" dirty="0"/>
          </a:p>
          <a:p>
            <a:pPr algn="just"/>
            <a:endParaRPr lang="es-EC" sz="1400" dirty="0"/>
          </a:p>
        </p:txBody>
      </p:sp>
      <p:sp>
        <p:nvSpPr>
          <p:cNvPr id="7" name="6 Marcador de pie de página"/>
          <p:cNvSpPr>
            <a:spLocks noGrp="1"/>
          </p:cNvSpPr>
          <p:nvPr>
            <p:ph type="ftr" sz="quarter" idx="11"/>
          </p:nvPr>
        </p:nvSpPr>
        <p:spPr>
          <a:xfrm>
            <a:off x="5652120" y="6237312"/>
            <a:ext cx="2895600" cy="365125"/>
          </a:xfrm>
        </p:spPr>
        <p:txBody>
          <a:bodyPr/>
          <a:lstStyle/>
          <a:p>
            <a:r>
              <a:rPr lang="es-EC" smtClean="0"/>
              <a:t>ING. MARCO ROMERO (DIRECTOR)                      DRA. MARTHA LOZADA (CODIRECTOR)</a:t>
            </a:r>
            <a:endParaRPr lang="es-EC" dirty="0"/>
          </a:p>
        </p:txBody>
      </p:sp>
      <p:sp>
        <p:nvSpPr>
          <p:cNvPr id="8" name="1 Título"/>
          <p:cNvSpPr txBox="1">
            <a:spLocks/>
          </p:cNvSpPr>
          <p:nvPr/>
        </p:nvSpPr>
        <p:spPr>
          <a:xfrm>
            <a:off x="539552" y="3573016"/>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smtClean="0"/>
              <a:t>ERRORES EN EL REGISTRO SE ACUMULAN EN RUBROS PERIODOS ANTERIORES.</a:t>
            </a:r>
            <a:endParaRPr lang="es-EC" sz="1600" dirty="0"/>
          </a:p>
        </p:txBody>
      </p:sp>
      <p:sp>
        <p:nvSpPr>
          <p:cNvPr id="9" name="2 Marcador de contenido"/>
          <p:cNvSpPr txBox="1">
            <a:spLocks/>
          </p:cNvSpPr>
          <p:nvPr/>
        </p:nvSpPr>
        <p:spPr>
          <a:xfrm>
            <a:off x="539552" y="4077072"/>
            <a:ext cx="8229600" cy="21602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pPr>
            <a:r>
              <a:rPr lang="es-ES" sz="1200" b="1" smtClean="0"/>
              <a:t>CONCLUSIÓN</a:t>
            </a:r>
            <a:endParaRPr lang="es-EC" sz="1200" smtClean="0"/>
          </a:p>
          <a:p>
            <a:pPr marL="0" indent="0" algn="just">
              <a:buFont typeface="Arial" pitchFamily="34" charset="0"/>
              <a:buNone/>
            </a:pPr>
            <a:r>
              <a:rPr lang="es-ES" sz="1200" smtClean="0"/>
              <a:t>La contabilización de las diferencias existentes entre los saldos contables y bancarios deben registrarse afectando a las cuentas y periodos en que ocurren, de lo contrario es evidente la falta de control y supervisión en el sistema de control interno de la entidad y la falta de razonabilidad de las cifras presentadas en los estados financieros.</a:t>
            </a:r>
            <a:endParaRPr lang="es-EC" sz="1200" smtClean="0"/>
          </a:p>
          <a:p>
            <a:pPr marL="0" indent="0" algn="just">
              <a:buFont typeface="Arial" pitchFamily="34" charset="0"/>
              <a:buNone/>
            </a:pPr>
            <a:r>
              <a:rPr lang="es-ES" sz="1200" b="1" smtClean="0"/>
              <a:t>RECOMENDACIONES</a:t>
            </a:r>
            <a:endParaRPr lang="es-EC" sz="1200" smtClean="0"/>
          </a:p>
          <a:p>
            <a:pPr marL="0" indent="0" algn="just">
              <a:buFont typeface="Arial" pitchFamily="34" charset="0"/>
              <a:buNone/>
            </a:pPr>
            <a:r>
              <a:rPr lang="es-ES" sz="1200" b="1" smtClean="0"/>
              <a:t>A la Señora responsable de realizar las conciliaciones bancarias</a:t>
            </a:r>
            <a:endParaRPr lang="es-EC" sz="1200" smtClean="0"/>
          </a:p>
          <a:p>
            <a:pPr algn="just"/>
            <a:r>
              <a:rPr lang="es-ES" sz="1200" smtClean="0"/>
              <a:t>Registrar los errores en el registro afectando al periodo correspondiente, así como ajustar los valores necesarios para que el rubro del 31/12/2010 “Valores registrados en más” refleje cifras reales.</a:t>
            </a:r>
            <a:endParaRPr lang="es-EC" sz="1200" smtClean="0"/>
          </a:p>
          <a:p>
            <a:pPr marL="0" indent="0" algn="just">
              <a:buFont typeface="Arial" pitchFamily="34" charset="0"/>
              <a:buNone/>
            </a:pPr>
            <a:r>
              <a:rPr lang="es-ES" sz="1200" b="1" smtClean="0"/>
              <a:t>A la Señora Contadora</a:t>
            </a:r>
            <a:endParaRPr lang="es-EC" sz="1200" smtClean="0"/>
          </a:p>
          <a:p>
            <a:pPr algn="just"/>
            <a:r>
              <a:rPr lang="es-ES" sz="1200" smtClean="0"/>
              <a:t>Revisar y supervisar permanentemente las conciliaciones bancarias realizadas por la persona responsable.</a:t>
            </a:r>
            <a:endParaRPr lang="es-EC" sz="1200" smtClean="0"/>
          </a:p>
          <a:p>
            <a:pPr algn="just"/>
            <a:endParaRPr lang="es-EC" sz="1400" dirty="0"/>
          </a:p>
        </p:txBody>
      </p:sp>
    </p:spTree>
    <p:extLst>
      <p:ext uri="{BB962C8B-B14F-4D97-AF65-F5344CB8AC3E}">
        <p14:creationId xmlns:p14="http://schemas.microsoft.com/office/powerpoint/2010/main" val="386592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6012160" y="6237312"/>
            <a:ext cx="2895600" cy="365125"/>
          </a:xfrm>
        </p:spPr>
        <p:txBody>
          <a:bodyPr/>
          <a:lstStyle/>
          <a:p>
            <a:r>
              <a:rPr lang="es-EC" smtClean="0"/>
              <a:t>ING. MARCO ROMERO (DIRECTOR)                      DRA. MARTHA LOZADA (CODIRECTOR)</a:t>
            </a:r>
            <a:endParaRPr lang="es-EC" dirty="0"/>
          </a:p>
        </p:txBody>
      </p:sp>
      <p:sp>
        <p:nvSpPr>
          <p:cNvPr id="8" name="1 Título"/>
          <p:cNvSpPr txBox="1">
            <a:spLocks/>
          </p:cNvSpPr>
          <p:nvPr/>
        </p:nvSpPr>
        <p:spPr>
          <a:xfrm>
            <a:off x="539552" y="44624"/>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600" b="1" dirty="0"/>
              <a:t>ACTIVOS FIJOS SIN ACTAS DE ENTREGA RECEPCIÓN PARCIALES Y POR </a:t>
            </a:r>
            <a:r>
              <a:rPr lang="es-ES" sz="1600" b="1" dirty="0" smtClean="0"/>
              <a:t>CUSTODIO.</a:t>
            </a:r>
            <a:endParaRPr lang="es-EC" sz="1600" dirty="0"/>
          </a:p>
        </p:txBody>
      </p:sp>
      <p:sp>
        <p:nvSpPr>
          <p:cNvPr id="9" name="2 Marcador de contenido"/>
          <p:cNvSpPr>
            <a:spLocks noGrp="1"/>
          </p:cNvSpPr>
          <p:nvPr>
            <p:ph idx="1"/>
          </p:nvPr>
        </p:nvSpPr>
        <p:spPr>
          <a:xfrm>
            <a:off x="539552" y="816714"/>
            <a:ext cx="8229600" cy="2886000"/>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 sz="1300" b="1" dirty="0"/>
              <a:t>CONCLUSIÓN</a:t>
            </a:r>
            <a:endParaRPr lang="es-EC" sz="1300" dirty="0"/>
          </a:p>
          <a:p>
            <a:pPr marL="0" indent="0" algn="just">
              <a:buNone/>
            </a:pPr>
            <a:r>
              <a:rPr lang="es-ES" sz="1300" dirty="0"/>
              <a:t>Cada funcionario del GADM del Cantón Saquisilí tiene a su cargo varios Activos fijos, los mismos que deben estar respaldados con su debida acta entrega-recepción  al instante de recibirlos, lo que permite tener un conocimiento ágil y oportuno de la localización, responsable, cantidad y estado de los bienes para de esta manera mantener un control adecuado de ellos.</a:t>
            </a:r>
            <a:endParaRPr lang="es-EC" sz="1300" dirty="0"/>
          </a:p>
          <a:p>
            <a:pPr marL="0" indent="0" algn="just">
              <a:buNone/>
            </a:pPr>
            <a:r>
              <a:rPr lang="es-ES" sz="1300" b="1" dirty="0"/>
              <a:t>RECOMENDACIONES</a:t>
            </a:r>
            <a:endParaRPr lang="es-EC" sz="1300" dirty="0"/>
          </a:p>
          <a:p>
            <a:pPr marL="0" lvl="0" indent="0" algn="just">
              <a:buNone/>
            </a:pPr>
            <a:r>
              <a:rPr lang="es-ES" sz="1300" b="1" dirty="0"/>
              <a:t>A la Señora Guardalmacén del GADM del Cantón Saquisilí:</a:t>
            </a:r>
            <a:endParaRPr lang="es-EC" sz="1300" dirty="0"/>
          </a:p>
          <a:p>
            <a:pPr algn="just"/>
            <a:r>
              <a:rPr lang="es-ES" sz="1300" dirty="0"/>
              <a:t>Al momento que se entreguen bienes a los funcionarios elaborar el acta de entrega-recepción con copia para cada funcionario responsable y realizar conjuntamente con ella el traspaso de los Activos de Bodega a las diferentes oficinas.</a:t>
            </a:r>
            <a:endParaRPr lang="es-EC" sz="1300" dirty="0"/>
          </a:p>
          <a:p>
            <a:pPr marL="0" lvl="0" indent="0" algn="just">
              <a:buNone/>
            </a:pPr>
            <a:r>
              <a:rPr lang="es-ES" sz="1300" b="1" dirty="0"/>
              <a:t>A los Señores/as funcionarios del GADM del Cantón Saquisilí:</a:t>
            </a:r>
            <a:endParaRPr lang="es-EC" sz="1300" dirty="0"/>
          </a:p>
          <a:p>
            <a:pPr algn="just"/>
            <a:r>
              <a:rPr lang="es-ES" sz="1300" dirty="0"/>
              <a:t>Recibir los Activos Fijos con su respectiva Acta de entrega-recepción y guardar la copia como respaldo de dicha actividad.</a:t>
            </a:r>
            <a:endParaRPr lang="es-EC" sz="1300" dirty="0"/>
          </a:p>
          <a:p>
            <a:pPr marL="0" indent="0" algn="just">
              <a:buNone/>
            </a:pPr>
            <a:endParaRPr lang="es-EC" sz="1300" dirty="0"/>
          </a:p>
        </p:txBody>
      </p:sp>
      <p:sp>
        <p:nvSpPr>
          <p:cNvPr id="12" name="1 Título"/>
          <p:cNvSpPr txBox="1">
            <a:spLocks/>
          </p:cNvSpPr>
          <p:nvPr/>
        </p:nvSpPr>
        <p:spPr>
          <a:xfrm>
            <a:off x="323528" y="3645024"/>
            <a:ext cx="82296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t>REPORTE DE ACTIVOS FIJOS </a:t>
            </a:r>
            <a:r>
              <a:rPr lang="es-ES" sz="1600" b="1" dirty="0" smtClean="0"/>
              <a:t>DESACTUALIZADO.</a:t>
            </a:r>
            <a:endParaRPr lang="es-EC" sz="1600" dirty="0"/>
          </a:p>
        </p:txBody>
      </p:sp>
      <p:sp>
        <p:nvSpPr>
          <p:cNvPr id="13" name="2 Marcador de contenido"/>
          <p:cNvSpPr txBox="1">
            <a:spLocks/>
          </p:cNvSpPr>
          <p:nvPr/>
        </p:nvSpPr>
        <p:spPr>
          <a:xfrm>
            <a:off x="318302" y="4077072"/>
            <a:ext cx="8574178" cy="25922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None/>
            </a:pPr>
            <a:r>
              <a:rPr lang="es-ES" sz="1400" b="1" dirty="0" smtClean="0"/>
              <a:t>CONCLUSIÓN</a:t>
            </a:r>
            <a:endParaRPr lang="es-EC" sz="1400" dirty="0"/>
          </a:p>
          <a:p>
            <a:pPr marL="0" indent="0" algn="just">
              <a:buNone/>
            </a:pPr>
            <a:r>
              <a:rPr lang="es-ES" sz="1400" dirty="0"/>
              <a:t>Al momento de ejercer labores en el GADM del Cantón Saquisilí se especificaron funciones y obligaciones que la Señora Guardalmacén debe cumplir, entre ellas está mantener actualizado el registro de Activos Fijos, es indispensable que se fomente un mayor control sobre ellos pues estos registros sirven para cotejar saldos finales y poder presentarlos en los Estados Financieros y si éstos no se los mantiene actualizados los estados van a generar cifras irreales y tener un seguimiento posterior que permitan identificar con facilidad los activos fijos.</a:t>
            </a:r>
            <a:endParaRPr lang="es-EC" sz="1400" dirty="0"/>
          </a:p>
          <a:p>
            <a:pPr marL="0" indent="0" algn="just">
              <a:buNone/>
            </a:pPr>
            <a:r>
              <a:rPr lang="es-ES" sz="1400" b="1" dirty="0"/>
              <a:t>RECOMENDACIÓN</a:t>
            </a:r>
            <a:endParaRPr lang="es-EC" sz="1400" dirty="0"/>
          </a:p>
          <a:p>
            <a:pPr marL="0" lvl="0" indent="0" algn="just">
              <a:buNone/>
            </a:pPr>
            <a:r>
              <a:rPr lang="es-ES" sz="1400" b="1" dirty="0"/>
              <a:t>A la Señora Guardalmacén del GADM del Cantón Saquisilí:</a:t>
            </a:r>
            <a:endParaRPr lang="es-EC" sz="1400" dirty="0"/>
          </a:p>
          <a:p>
            <a:pPr algn="just"/>
            <a:r>
              <a:rPr lang="es-ES" sz="1400" dirty="0"/>
              <a:t>Registrar inmediatamente cualquier ingreso o egreso a bodega que incurran en el periodo económico al Sistema, para que no se acumulen las transacciones y tenga tiempo de realizar todas las actividades a su cargo.</a:t>
            </a:r>
            <a:endParaRPr lang="es-EC" sz="1400" dirty="0"/>
          </a:p>
          <a:p>
            <a:pPr marL="0" indent="0" algn="just">
              <a:buFont typeface="Arial" pitchFamily="34" charset="0"/>
              <a:buNone/>
            </a:pPr>
            <a:endParaRPr lang="es-EC" sz="1400" dirty="0"/>
          </a:p>
        </p:txBody>
      </p:sp>
    </p:spTree>
    <p:extLst>
      <p:ext uri="{BB962C8B-B14F-4D97-AF65-F5344CB8AC3E}">
        <p14:creationId xmlns:p14="http://schemas.microsoft.com/office/powerpoint/2010/main" val="2641805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p:cNvSpPr>
            <a:spLocks noGrp="1"/>
          </p:cNvSpPr>
          <p:nvPr>
            <p:ph type="ftr" sz="quarter" idx="11"/>
          </p:nvPr>
        </p:nvSpPr>
        <p:spPr>
          <a:xfrm>
            <a:off x="5940152" y="6381328"/>
            <a:ext cx="2895600" cy="365125"/>
          </a:xfrm>
        </p:spPr>
        <p:txBody>
          <a:bodyPr/>
          <a:lstStyle/>
          <a:p>
            <a:r>
              <a:rPr lang="es-EC" smtClean="0"/>
              <a:t>ING. MARCO ROMERO (DIRECTOR)                      DRA. MARTHA LOZADA (CODIRECTOR)</a:t>
            </a:r>
            <a:endParaRPr lang="es-EC" dirty="0"/>
          </a:p>
        </p:txBody>
      </p:sp>
      <p:sp>
        <p:nvSpPr>
          <p:cNvPr id="9" name="1 Título"/>
          <p:cNvSpPr>
            <a:spLocks noGrp="1"/>
          </p:cNvSpPr>
          <p:nvPr>
            <p:ph type="title"/>
          </p:nvPr>
        </p:nvSpPr>
        <p:spPr>
          <a:xfrm>
            <a:off x="665802" y="116632"/>
            <a:ext cx="8229600" cy="504056"/>
          </a:xfrm>
        </p:spPr>
        <p:txBody>
          <a:bodyPr>
            <a:noAutofit/>
          </a:bodyPr>
          <a:lstStyle/>
          <a:p>
            <a:pPr lvl="0"/>
            <a:r>
              <a:rPr lang="es-ES" sz="1600" b="1" dirty="0"/>
              <a:t>BIENES QUE NO CUMPLEN LOS REQUISITOS PARA SER CONSIDERADOS ACTIVOS FIJOS.</a:t>
            </a:r>
            <a:endParaRPr lang="es-EC" sz="1600" dirty="0"/>
          </a:p>
        </p:txBody>
      </p:sp>
      <p:sp>
        <p:nvSpPr>
          <p:cNvPr id="10" name="2 Marcador de contenido"/>
          <p:cNvSpPr txBox="1">
            <a:spLocks/>
          </p:cNvSpPr>
          <p:nvPr/>
        </p:nvSpPr>
        <p:spPr>
          <a:xfrm>
            <a:off x="590872" y="620688"/>
            <a:ext cx="8229600" cy="21705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pPr>
            <a:r>
              <a:rPr lang="es-ES" sz="1200" b="1" dirty="0" smtClean="0"/>
              <a:t>CONCLUSIÓN</a:t>
            </a:r>
            <a:endParaRPr lang="es-EC" sz="1200" dirty="0" smtClean="0"/>
          </a:p>
          <a:p>
            <a:pPr marL="0" indent="0" algn="just">
              <a:buFont typeface="Arial" pitchFamily="34" charset="0"/>
              <a:buNone/>
            </a:pPr>
            <a:r>
              <a:rPr lang="es-ES" sz="1200" dirty="0" smtClean="0"/>
              <a:t>Para que los bienes sean considerados como Activos Fijos deben cumplir con ciertas características, que permitan que su valor represente propiedad para el GADM del Cantón Saquisilí, de lo contrario deben ser cargadas al gasto respectivo, para que de esta manera se refleje cifras reales en los Estados Financieros.</a:t>
            </a:r>
            <a:endParaRPr lang="es-EC" sz="1200" dirty="0" smtClean="0"/>
          </a:p>
          <a:p>
            <a:pPr marL="0" indent="0" algn="just">
              <a:buFont typeface="Arial" pitchFamily="34" charset="0"/>
              <a:buNone/>
            </a:pPr>
            <a:r>
              <a:rPr lang="es-ES" sz="1200" b="1" dirty="0" smtClean="0"/>
              <a:t>RECOMENDACIONES</a:t>
            </a:r>
            <a:endParaRPr lang="es-EC" sz="1200" dirty="0" smtClean="0"/>
          </a:p>
          <a:p>
            <a:pPr marL="0" indent="0" algn="just">
              <a:buFont typeface="Arial" pitchFamily="34" charset="0"/>
              <a:buNone/>
            </a:pPr>
            <a:r>
              <a:rPr lang="es-ES" sz="1200" b="1" dirty="0" smtClean="0"/>
              <a:t>A la Señora Guardalmacén del GADM del Cantón Saquisilí:</a:t>
            </a:r>
            <a:endParaRPr lang="es-EC" sz="1200" dirty="0" smtClean="0"/>
          </a:p>
          <a:p>
            <a:pPr algn="just"/>
            <a:r>
              <a:rPr lang="es-ES" sz="1200" dirty="0" smtClean="0"/>
              <a:t>Tomar en cuenta los requisitos necesarios al momento de clasificar los bienes en Activos Fijos.</a:t>
            </a:r>
            <a:endParaRPr lang="es-EC" sz="1200" dirty="0" smtClean="0"/>
          </a:p>
          <a:p>
            <a:pPr marL="0" indent="0" algn="just">
              <a:buFont typeface="Arial" pitchFamily="34" charset="0"/>
              <a:buNone/>
            </a:pPr>
            <a:r>
              <a:rPr lang="es-ES" sz="1200" b="1" dirty="0" smtClean="0"/>
              <a:t>A la Señora Contadora:</a:t>
            </a:r>
            <a:endParaRPr lang="es-EC" sz="1200" dirty="0" smtClean="0"/>
          </a:p>
          <a:p>
            <a:pPr algn="just"/>
            <a:r>
              <a:rPr lang="es-ES" sz="1200" dirty="0" smtClean="0"/>
              <a:t>Revisar los reportes de Activos Fijos, en caso de que existan cambios por concepto de bienes que no sean considerados Activos Fijos realizar inmediatamente los ajustes necesarios y mandarlos a la Cuenta que corresponden.</a:t>
            </a:r>
            <a:endParaRPr lang="es-EC" sz="1200" dirty="0" smtClean="0"/>
          </a:p>
          <a:p>
            <a:pPr marL="0" indent="0" algn="just">
              <a:buFont typeface="Arial" pitchFamily="34" charset="0"/>
              <a:buNone/>
            </a:pPr>
            <a:endParaRPr lang="es-EC" sz="1000" dirty="0"/>
          </a:p>
        </p:txBody>
      </p:sp>
      <p:sp>
        <p:nvSpPr>
          <p:cNvPr id="11" name="1 Título"/>
          <p:cNvSpPr txBox="1">
            <a:spLocks/>
          </p:cNvSpPr>
          <p:nvPr/>
        </p:nvSpPr>
        <p:spPr>
          <a:xfrm>
            <a:off x="395536" y="2938426"/>
            <a:ext cx="8229600" cy="274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600" b="1" dirty="0"/>
              <a:t>ACTIVOS FIJOS NO PRESENTADOS EN LA CONSTATACIÓN </a:t>
            </a:r>
            <a:r>
              <a:rPr lang="es-ES" sz="1600" b="1" dirty="0" smtClean="0"/>
              <a:t>FÍSICA.</a:t>
            </a:r>
            <a:endParaRPr lang="es-EC" sz="1600" dirty="0"/>
          </a:p>
        </p:txBody>
      </p:sp>
      <p:sp>
        <p:nvSpPr>
          <p:cNvPr id="12" name="2 Marcador de contenido"/>
          <p:cNvSpPr txBox="1">
            <a:spLocks/>
          </p:cNvSpPr>
          <p:nvPr/>
        </p:nvSpPr>
        <p:spPr>
          <a:xfrm>
            <a:off x="316142" y="3188567"/>
            <a:ext cx="8619292" cy="320308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None/>
            </a:pPr>
            <a:r>
              <a:rPr lang="es-ES" sz="1100" b="1" dirty="0"/>
              <a:t>CONCLUSIÓN</a:t>
            </a:r>
            <a:endParaRPr lang="es-EC" sz="1100" dirty="0"/>
          </a:p>
          <a:p>
            <a:pPr marL="0" indent="0" algn="just">
              <a:buNone/>
            </a:pPr>
            <a:r>
              <a:rPr lang="es-ES" sz="1100" dirty="0"/>
              <a:t>La verificación física de los Activos Fijos es indispensable en cualquier entidad, pues generan desembolsos de dinero significativos para la Institución, por lo que se debe tener un control de ellos, en caso de pérdidas o robo el funcionario responsable debe informar de lo sucedido para que de esta manera no exista un mal uso de los bienes y sean repuestos inmediatamente y sirvan para la ejecución diaria de las actividades del GADM del Cantón Saquisilí, permitiendo de esta manera mantener un control eficiente sobre la cantidad, ubicación, responsable y estado actual de los bienes.</a:t>
            </a:r>
            <a:endParaRPr lang="es-EC" sz="1100" dirty="0"/>
          </a:p>
          <a:p>
            <a:pPr marL="0" indent="0" algn="just">
              <a:buNone/>
            </a:pPr>
            <a:r>
              <a:rPr lang="es-ES" sz="1100" b="1" dirty="0"/>
              <a:t>RECOMENDACIONES</a:t>
            </a:r>
            <a:endParaRPr lang="es-EC" sz="1100" dirty="0"/>
          </a:p>
          <a:p>
            <a:pPr marL="0" lvl="0" indent="0" algn="just">
              <a:buNone/>
            </a:pPr>
            <a:r>
              <a:rPr lang="es-ES" sz="1100" b="1" dirty="0"/>
              <a:t>Al Departamento de Auditoría Interna, conjuntamente con la dirección financiera y la Señora Guardalmacén:</a:t>
            </a:r>
            <a:endParaRPr lang="es-EC" sz="1100" dirty="0"/>
          </a:p>
          <a:p>
            <a:pPr algn="just"/>
            <a:r>
              <a:rPr lang="es-ES" sz="1100" dirty="0"/>
              <a:t>Realizar constataciones </a:t>
            </a:r>
            <a:r>
              <a:rPr lang="es-ES" sz="1100" dirty="0" smtClean="0"/>
              <a:t> físicas </a:t>
            </a:r>
            <a:r>
              <a:rPr lang="es-ES" sz="1100" dirty="0"/>
              <a:t>de Activos Fijos por lo menos una vez al año.</a:t>
            </a:r>
            <a:endParaRPr lang="es-EC" sz="1100" dirty="0"/>
          </a:p>
          <a:p>
            <a:pPr marL="0" lvl="0" indent="0" algn="just">
              <a:buNone/>
            </a:pPr>
            <a:r>
              <a:rPr lang="es-ES" sz="1100" b="1" dirty="0"/>
              <a:t>A la Señora Contadora:</a:t>
            </a:r>
            <a:endParaRPr lang="es-EC" sz="1100" dirty="0"/>
          </a:p>
          <a:p>
            <a:pPr marL="0" indent="0" algn="just">
              <a:buNone/>
            </a:pPr>
            <a:r>
              <a:rPr lang="es-ES" sz="1100" dirty="0"/>
              <a:t>Ajustar en caso de existir diferencias encontradas en las constataciones físicas realizadas al GADM del Cantón Saquisilí.</a:t>
            </a:r>
            <a:endParaRPr lang="es-EC" sz="1100" dirty="0"/>
          </a:p>
          <a:p>
            <a:pPr marL="0" lvl="0" indent="0" algn="just">
              <a:buNone/>
            </a:pPr>
            <a:r>
              <a:rPr lang="es-ES" sz="1100" b="1" dirty="0"/>
              <a:t>A los Señores Funcionarios:</a:t>
            </a:r>
            <a:endParaRPr lang="es-EC" sz="1100" dirty="0"/>
          </a:p>
          <a:p>
            <a:pPr algn="just"/>
            <a:r>
              <a:rPr lang="es-ES" sz="1100" dirty="0"/>
              <a:t>Comunicar inmediatamente a la Señora Guardalmacén  y al Señor Procurador en caso de robo de los bienes; en caso de pérdidas por negligencia de los usuarios reponer los bienes inmediatamente con las mismas características físicas y monetarias.</a:t>
            </a:r>
            <a:endParaRPr lang="es-EC" sz="1100" dirty="0"/>
          </a:p>
          <a:p>
            <a:pPr marL="0" lvl="0" indent="0" algn="just">
              <a:buNone/>
            </a:pPr>
            <a:r>
              <a:rPr lang="es-ES" sz="1100" b="1" dirty="0"/>
              <a:t>Al Señora Guardalmacén:</a:t>
            </a:r>
            <a:endParaRPr lang="es-EC" sz="1100" dirty="0"/>
          </a:p>
          <a:p>
            <a:pPr algn="just"/>
            <a:r>
              <a:rPr lang="es-ES" sz="1100" dirty="0"/>
              <a:t>Determinar los bienes que faltan y solicitar la reposición de los mismos, en las mismas características y condiciones en las que fueron entregados.</a:t>
            </a:r>
            <a:endParaRPr lang="es-EC" sz="1100" dirty="0"/>
          </a:p>
          <a:p>
            <a:pPr marL="0" indent="0" algn="just">
              <a:buFont typeface="Arial" pitchFamily="34" charset="0"/>
              <a:buNone/>
            </a:pPr>
            <a:endParaRPr lang="es-EC" sz="1100" dirty="0"/>
          </a:p>
        </p:txBody>
      </p:sp>
    </p:spTree>
    <p:extLst>
      <p:ext uri="{BB962C8B-B14F-4D97-AF65-F5344CB8AC3E}">
        <p14:creationId xmlns:p14="http://schemas.microsoft.com/office/powerpoint/2010/main" val="3247258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44624"/>
            <a:ext cx="8229600" cy="504056"/>
          </a:xfrm>
        </p:spPr>
        <p:txBody>
          <a:bodyPr>
            <a:noAutofit/>
          </a:bodyPr>
          <a:lstStyle/>
          <a:p>
            <a:r>
              <a:rPr lang="es-ES" sz="1600" b="1" dirty="0"/>
              <a:t>DEPRECIACIONES MAL </a:t>
            </a:r>
            <a:r>
              <a:rPr lang="es-ES" sz="1600" b="1" dirty="0" smtClean="0"/>
              <a:t>CALCULADAS.</a:t>
            </a:r>
            <a:endParaRPr lang="es-EC" sz="1600" dirty="0"/>
          </a:p>
        </p:txBody>
      </p:sp>
      <p:sp>
        <p:nvSpPr>
          <p:cNvPr id="7" name="2 Marcador de contenido"/>
          <p:cNvSpPr>
            <a:spLocks noGrp="1"/>
          </p:cNvSpPr>
          <p:nvPr>
            <p:ph idx="1"/>
          </p:nvPr>
        </p:nvSpPr>
        <p:spPr>
          <a:xfrm>
            <a:off x="395536" y="476672"/>
            <a:ext cx="8424936" cy="2232248"/>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 sz="1400" b="1" dirty="0"/>
              <a:t>CONCLUSIÓN</a:t>
            </a:r>
            <a:endParaRPr lang="es-EC" sz="1400" dirty="0"/>
          </a:p>
          <a:p>
            <a:pPr marL="0" indent="0" algn="just">
              <a:buNone/>
            </a:pPr>
            <a:r>
              <a:rPr lang="es-ES" sz="1400" dirty="0"/>
              <a:t>Es necesario que la información financiera sea exacta en las cifras que muestran, especialmente en lo que respecta a los bienes con que cuenta la entidad por lo </a:t>
            </a:r>
            <a:r>
              <a:rPr lang="es-ES" sz="1400" dirty="0" smtClean="0"/>
              <a:t>que </a:t>
            </a:r>
            <a:r>
              <a:rPr lang="es-ES" sz="1400" dirty="0"/>
              <a:t>la revisión y cuidado al realizar las operaciones y cálculos debe ser primordial, para que la Utilidad o pérdida reflejada al final del ejercicio contable sea razonable.</a:t>
            </a:r>
            <a:endParaRPr lang="es-EC" sz="1400" dirty="0"/>
          </a:p>
          <a:p>
            <a:pPr marL="0" indent="0" algn="just">
              <a:buNone/>
            </a:pPr>
            <a:r>
              <a:rPr lang="es-ES" sz="1400" b="1" dirty="0" smtClean="0"/>
              <a:t>RECOMENDACIÓN</a:t>
            </a:r>
            <a:endParaRPr lang="es-EC" sz="1400" dirty="0"/>
          </a:p>
          <a:p>
            <a:pPr marL="0" lvl="0" indent="0" algn="just">
              <a:buNone/>
            </a:pPr>
            <a:r>
              <a:rPr lang="es-ES" sz="1400" b="1" dirty="0" smtClean="0"/>
              <a:t>Al </a:t>
            </a:r>
            <a:r>
              <a:rPr lang="es-ES" sz="1400" b="1" dirty="0"/>
              <a:t>Señora Auxiliar de Contabilidad: </a:t>
            </a:r>
            <a:endParaRPr lang="es-EC" sz="1400" dirty="0"/>
          </a:p>
          <a:p>
            <a:pPr algn="just"/>
            <a:r>
              <a:rPr lang="es-ES" sz="1400" dirty="0"/>
              <a:t>Tener mayor cuidado al realizar las operaciones aritméticas de las depreciaciones tomando en cuenta las fechas en las que fueron adquiridas y efectuando una segunda revisión a fin de corregir cualquier inconsistencia.</a:t>
            </a:r>
            <a:endParaRPr lang="es-EC" sz="1400" dirty="0"/>
          </a:p>
          <a:p>
            <a:pPr marL="0" indent="0" algn="just">
              <a:buNone/>
            </a:pPr>
            <a:endParaRPr lang="es-EC" sz="1400" dirty="0"/>
          </a:p>
        </p:txBody>
      </p:sp>
      <p:graphicFrame>
        <p:nvGraphicFramePr>
          <p:cNvPr id="2" name="1 Tabla"/>
          <p:cNvGraphicFramePr>
            <a:graphicFrameLocks noGrp="1"/>
          </p:cNvGraphicFramePr>
          <p:nvPr>
            <p:extLst>
              <p:ext uri="{D42A27DB-BD31-4B8C-83A1-F6EECF244321}">
                <p14:modId xmlns:p14="http://schemas.microsoft.com/office/powerpoint/2010/main" val="1135242450"/>
              </p:ext>
            </p:extLst>
          </p:nvPr>
        </p:nvGraphicFramePr>
        <p:xfrm>
          <a:off x="1763689" y="3068960"/>
          <a:ext cx="5904219" cy="960120"/>
        </p:xfrm>
        <a:graphic>
          <a:graphicData uri="http://schemas.openxmlformats.org/drawingml/2006/table">
            <a:tbl>
              <a:tblPr firstRow="1" firstCol="1" bandRow="1">
                <a:tableStyleId>{5C22544A-7EE6-4342-B048-85BDC9FD1C3A}</a:tableStyleId>
              </a:tblPr>
              <a:tblGrid>
                <a:gridCol w="2265791"/>
                <a:gridCol w="1413136"/>
                <a:gridCol w="1071062"/>
                <a:gridCol w="1154230"/>
              </a:tblGrid>
              <a:tr h="381000">
                <a:tc>
                  <a:txBody>
                    <a:bodyPr/>
                    <a:lstStyle/>
                    <a:p>
                      <a:pPr algn="just">
                        <a:lnSpc>
                          <a:spcPct val="150000"/>
                        </a:lnSpc>
                        <a:spcAft>
                          <a:spcPts val="0"/>
                        </a:spcAft>
                      </a:pPr>
                      <a:r>
                        <a:rPr lang="es-ES" sz="1050" dirty="0">
                          <a:solidFill>
                            <a:schemeClr val="tx1"/>
                          </a:solidFill>
                          <a:effectLst/>
                        </a:rPr>
                        <a:t>DEP. ACUMULADA VEHICULOS</a:t>
                      </a:r>
                      <a:endParaRPr lang="es-EC" sz="1200" dirty="0">
                        <a:solidFill>
                          <a:schemeClr val="tx1"/>
                        </a:solidFill>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050">
                          <a:solidFill>
                            <a:schemeClr val="tx1"/>
                          </a:solidFill>
                          <a:effectLst/>
                        </a:rPr>
                        <a:t>VALOR S/ CONTABILIDAD</a:t>
                      </a:r>
                      <a:endParaRPr lang="es-EC" sz="1200">
                        <a:solidFill>
                          <a:schemeClr val="tx1"/>
                        </a:solidFill>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S" sz="1050">
                          <a:solidFill>
                            <a:schemeClr val="tx1"/>
                          </a:solidFill>
                          <a:effectLst/>
                        </a:rPr>
                        <a:t>VALOR S/ AUDITORÍA</a:t>
                      </a:r>
                      <a:endParaRPr lang="es-EC" sz="1200">
                        <a:solidFill>
                          <a:schemeClr val="tx1"/>
                        </a:solidFill>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050">
                          <a:solidFill>
                            <a:schemeClr val="tx1"/>
                          </a:solidFill>
                          <a:effectLst/>
                        </a:rPr>
                        <a:t>DIFERENCIA</a:t>
                      </a:r>
                      <a:endParaRPr lang="es-EC" sz="1200">
                        <a:solidFill>
                          <a:schemeClr val="tx1"/>
                        </a:solidFill>
                        <a:effectLst/>
                        <a:latin typeface="Calibri"/>
                        <a:ea typeface="Calibri"/>
                        <a:cs typeface="Times New Roman"/>
                      </a:endParaRPr>
                    </a:p>
                  </a:txBody>
                  <a:tcPr marL="44450" marR="44450" marT="0" marB="0" anchor="ctr"/>
                </a:tc>
              </a:tr>
              <a:tr h="190500">
                <a:tc>
                  <a:txBody>
                    <a:bodyPr/>
                    <a:lstStyle/>
                    <a:p>
                      <a:pPr algn="just">
                        <a:lnSpc>
                          <a:spcPct val="150000"/>
                        </a:lnSpc>
                        <a:spcAft>
                          <a:spcPts val="0"/>
                        </a:spcAft>
                      </a:pPr>
                      <a:r>
                        <a:rPr lang="es-ES" sz="1050">
                          <a:solidFill>
                            <a:schemeClr val="tx1"/>
                          </a:solidFill>
                          <a:effectLst/>
                        </a:rPr>
                        <a:t>Valor Años Anteriores</a:t>
                      </a:r>
                      <a:endParaRPr lang="es-EC" sz="1200">
                        <a:solidFill>
                          <a:schemeClr val="tx1"/>
                        </a:solidFill>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S" sz="1050">
                          <a:solidFill>
                            <a:schemeClr val="tx1"/>
                          </a:solidFill>
                          <a:effectLst/>
                        </a:rPr>
                        <a:t>- 80121,88</a:t>
                      </a:r>
                      <a:endParaRPr lang="es-EC" sz="1200">
                        <a:solidFill>
                          <a:schemeClr val="tx1"/>
                        </a:solidFill>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S" sz="1050">
                          <a:solidFill>
                            <a:schemeClr val="tx1"/>
                          </a:solidFill>
                          <a:effectLst/>
                        </a:rPr>
                        <a:t>-77689,78</a:t>
                      </a:r>
                      <a:endParaRPr lang="es-EC" sz="1200">
                        <a:solidFill>
                          <a:schemeClr val="tx1"/>
                        </a:solidFill>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S" sz="1050">
                          <a:solidFill>
                            <a:schemeClr val="tx1"/>
                          </a:solidFill>
                          <a:effectLst/>
                        </a:rPr>
                        <a:t>-2432,10</a:t>
                      </a:r>
                      <a:endParaRPr lang="es-EC" sz="1200">
                        <a:solidFill>
                          <a:schemeClr val="tx1"/>
                        </a:solidFill>
                        <a:effectLst/>
                        <a:latin typeface="Calibri"/>
                        <a:ea typeface="Calibri"/>
                        <a:cs typeface="Times New Roman"/>
                      </a:endParaRPr>
                    </a:p>
                  </a:txBody>
                  <a:tcPr marL="44450" marR="44450" marT="0" marB="0" anchor="b"/>
                </a:tc>
              </a:tr>
              <a:tr h="190500">
                <a:tc>
                  <a:txBody>
                    <a:bodyPr/>
                    <a:lstStyle/>
                    <a:p>
                      <a:pPr algn="just">
                        <a:lnSpc>
                          <a:spcPct val="150000"/>
                        </a:lnSpc>
                        <a:spcAft>
                          <a:spcPts val="0"/>
                        </a:spcAft>
                      </a:pPr>
                      <a:r>
                        <a:rPr lang="es-ES" sz="1050">
                          <a:solidFill>
                            <a:schemeClr val="tx1"/>
                          </a:solidFill>
                          <a:effectLst/>
                        </a:rPr>
                        <a:t>Depreciación Año 2011</a:t>
                      </a:r>
                      <a:endParaRPr lang="es-EC" sz="1200">
                        <a:solidFill>
                          <a:schemeClr val="tx1"/>
                        </a:solidFill>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S" sz="1050" dirty="0">
                          <a:solidFill>
                            <a:schemeClr val="tx1"/>
                          </a:solidFill>
                          <a:effectLst/>
                        </a:rPr>
                        <a:t>-150074,78</a:t>
                      </a:r>
                      <a:endParaRPr lang="es-EC" sz="1200" dirty="0">
                        <a:solidFill>
                          <a:schemeClr val="tx1"/>
                        </a:solidFill>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S" sz="1050">
                          <a:solidFill>
                            <a:schemeClr val="tx1"/>
                          </a:solidFill>
                          <a:effectLst/>
                        </a:rPr>
                        <a:t>-147642,68</a:t>
                      </a:r>
                      <a:endParaRPr lang="es-EC" sz="1200">
                        <a:solidFill>
                          <a:schemeClr val="tx1"/>
                        </a:solidFill>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S" sz="1050" dirty="0">
                          <a:solidFill>
                            <a:schemeClr val="tx1"/>
                          </a:solidFill>
                          <a:effectLst/>
                        </a:rPr>
                        <a:t>-2432,10</a:t>
                      </a:r>
                      <a:endParaRPr lang="es-EC" sz="1200" dirty="0">
                        <a:solidFill>
                          <a:schemeClr val="tx1"/>
                        </a:solidFill>
                        <a:effectLst/>
                        <a:latin typeface="Calibri"/>
                        <a:ea typeface="Calibri"/>
                        <a:cs typeface="Times New Roman"/>
                      </a:endParaRPr>
                    </a:p>
                  </a:txBody>
                  <a:tcPr marL="44450" marR="44450" marT="0" marB="0" anchor="b"/>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782366005"/>
              </p:ext>
            </p:extLst>
          </p:nvPr>
        </p:nvGraphicFramePr>
        <p:xfrm>
          <a:off x="1763688" y="4581128"/>
          <a:ext cx="5832647" cy="1440180"/>
        </p:xfrm>
        <a:graphic>
          <a:graphicData uri="http://schemas.openxmlformats.org/drawingml/2006/table">
            <a:tbl>
              <a:tblPr firstRow="1" firstCol="1" bandRow="1">
                <a:tableStyleId>{5C22544A-7EE6-4342-B048-85BDC9FD1C3A}</a:tableStyleId>
              </a:tblPr>
              <a:tblGrid>
                <a:gridCol w="2246512"/>
                <a:gridCol w="1376756"/>
                <a:gridCol w="1083981"/>
                <a:gridCol w="1125398"/>
              </a:tblGrid>
              <a:tr h="381000">
                <a:tc>
                  <a:txBody>
                    <a:bodyPr/>
                    <a:lstStyle/>
                    <a:p>
                      <a:pPr algn="ctr">
                        <a:lnSpc>
                          <a:spcPct val="150000"/>
                        </a:lnSpc>
                        <a:spcAft>
                          <a:spcPts val="0"/>
                        </a:spcAft>
                      </a:pPr>
                      <a:r>
                        <a:rPr lang="es-ES" sz="1050">
                          <a:solidFill>
                            <a:schemeClr val="tx1"/>
                          </a:solidFill>
                          <a:effectLst/>
                        </a:rPr>
                        <a:t>DEP. ACUMULADA MAQUINARIA Y EQUIPO</a:t>
                      </a:r>
                      <a:endParaRPr lang="es-EC" sz="1200">
                        <a:solidFill>
                          <a:schemeClr val="tx1"/>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S" sz="1050">
                          <a:solidFill>
                            <a:schemeClr val="tx1"/>
                          </a:solidFill>
                          <a:effectLst/>
                        </a:rPr>
                        <a:t>VALOR S/ CONTABILIDAD</a:t>
                      </a:r>
                      <a:endParaRPr lang="es-EC" sz="1200">
                        <a:solidFill>
                          <a:schemeClr val="tx1"/>
                        </a:solidFill>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050">
                          <a:solidFill>
                            <a:schemeClr val="tx1"/>
                          </a:solidFill>
                          <a:effectLst/>
                        </a:rPr>
                        <a:t>VALOR S/ AUDITORÍA</a:t>
                      </a:r>
                      <a:endParaRPr lang="es-EC" sz="1200">
                        <a:solidFill>
                          <a:schemeClr val="tx1"/>
                        </a:solidFill>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S" sz="1050">
                          <a:solidFill>
                            <a:schemeClr val="tx1"/>
                          </a:solidFill>
                          <a:effectLst/>
                        </a:rPr>
                        <a:t>DIFERENCIA</a:t>
                      </a:r>
                      <a:endParaRPr lang="es-EC" sz="1200">
                        <a:solidFill>
                          <a:schemeClr val="tx1"/>
                        </a:solidFill>
                        <a:effectLst/>
                        <a:latin typeface="Calibri"/>
                        <a:ea typeface="Calibri"/>
                        <a:cs typeface="Times New Roman"/>
                      </a:endParaRPr>
                    </a:p>
                  </a:txBody>
                  <a:tcPr marL="44450" marR="44450" marT="0" marB="0" anchor="ctr"/>
                </a:tc>
              </a:tr>
              <a:tr h="190500">
                <a:tc>
                  <a:txBody>
                    <a:bodyPr/>
                    <a:lstStyle/>
                    <a:p>
                      <a:pPr>
                        <a:lnSpc>
                          <a:spcPct val="150000"/>
                        </a:lnSpc>
                        <a:spcAft>
                          <a:spcPts val="0"/>
                        </a:spcAft>
                      </a:pPr>
                      <a:r>
                        <a:rPr lang="es-ES" sz="1050">
                          <a:solidFill>
                            <a:schemeClr val="tx1"/>
                          </a:solidFill>
                          <a:effectLst/>
                        </a:rPr>
                        <a:t>Valor Años Anteriores</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a:solidFill>
                            <a:schemeClr val="tx1"/>
                          </a:solidFill>
                          <a:effectLst/>
                        </a:rPr>
                        <a:t>-181128,77</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a:solidFill>
                            <a:schemeClr val="tx1"/>
                          </a:solidFill>
                          <a:effectLst/>
                        </a:rPr>
                        <a:t>-181128,77</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a:solidFill>
                            <a:schemeClr val="tx1"/>
                          </a:solidFill>
                          <a:effectLst/>
                        </a:rPr>
                        <a:t>0,00</a:t>
                      </a:r>
                      <a:endParaRPr lang="es-EC" sz="1200">
                        <a:solidFill>
                          <a:schemeClr val="tx1"/>
                        </a:solidFill>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S" sz="1050">
                          <a:solidFill>
                            <a:schemeClr val="tx1"/>
                          </a:solidFill>
                          <a:effectLst/>
                        </a:rPr>
                        <a:t>Depreciación Año 2012</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a:solidFill>
                            <a:schemeClr val="tx1"/>
                          </a:solidFill>
                          <a:effectLst/>
                        </a:rPr>
                        <a:t>-67773,82</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a:solidFill>
                            <a:schemeClr val="tx1"/>
                          </a:solidFill>
                          <a:effectLst/>
                        </a:rPr>
                        <a:t>-67368,72</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a:solidFill>
                            <a:schemeClr val="tx1"/>
                          </a:solidFill>
                          <a:effectLst/>
                        </a:rPr>
                        <a:t>-405,10</a:t>
                      </a:r>
                      <a:endParaRPr lang="es-EC" sz="1200">
                        <a:solidFill>
                          <a:schemeClr val="tx1"/>
                        </a:solidFill>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S" sz="1050">
                          <a:solidFill>
                            <a:schemeClr val="tx1"/>
                          </a:solidFill>
                          <a:effectLst/>
                        </a:rPr>
                        <a:t>Dep. Acumulada Maquinaria y Equipos </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a:solidFill>
                            <a:schemeClr val="tx1"/>
                          </a:solidFill>
                          <a:effectLst/>
                        </a:rPr>
                        <a:t>-248902,59</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a:solidFill>
                            <a:schemeClr val="tx1"/>
                          </a:solidFill>
                          <a:effectLst/>
                        </a:rPr>
                        <a:t>-248497,49</a:t>
                      </a:r>
                      <a:endParaRPr lang="es-EC" sz="120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S" sz="1050" dirty="0">
                          <a:solidFill>
                            <a:schemeClr val="tx1"/>
                          </a:solidFill>
                          <a:effectLst/>
                        </a:rPr>
                        <a:t>-405,10</a:t>
                      </a:r>
                      <a:endParaRPr lang="es-EC" sz="1200" dirty="0">
                        <a:solidFill>
                          <a:schemeClr val="tx1"/>
                        </a:solidFill>
                        <a:effectLst/>
                        <a:latin typeface="Calibri"/>
                        <a:ea typeface="Calibri"/>
                        <a:cs typeface="Times New Roman"/>
                      </a:endParaRPr>
                    </a:p>
                  </a:txBody>
                  <a:tcPr marL="44450" marR="44450" marT="0" marB="0" anchor="b"/>
                </a:tc>
              </a:tr>
            </a:tbl>
          </a:graphicData>
        </a:graphic>
      </p:graphicFrame>
      <p:sp>
        <p:nvSpPr>
          <p:cNvPr id="5" name="4 Marcador de pie de página"/>
          <p:cNvSpPr>
            <a:spLocks noGrp="1"/>
          </p:cNvSpPr>
          <p:nvPr>
            <p:ph type="ftr" sz="quarter" idx="11"/>
          </p:nvPr>
        </p:nvSpPr>
        <p:spPr>
          <a:xfrm>
            <a:off x="5292080" y="6309320"/>
            <a:ext cx="2895600" cy="365125"/>
          </a:xfrm>
        </p:spPr>
        <p:txBody>
          <a:bodyPr/>
          <a:lstStyle/>
          <a:p>
            <a:r>
              <a:rPr lang="es-EC" smtClean="0"/>
              <a:t>ING. MARCO ROMERO (DIRECTOR)                      DRA. MARTHA LOZADA (CODIRECTOR)</a:t>
            </a:r>
            <a:endParaRPr lang="es-EC" dirty="0"/>
          </a:p>
        </p:txBody>
      </p:sp>
    </p:spTree>
    <p:extLst>
      <p:ext uri="{BB962C8B-B14F-4D97-AF65-F5344CB8AC3E}">
        <p14:creationId xmlns:p14="http://schemas.microsoft.com/office/powerpoint/2010/main" val="3146727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6512511" cy="576064"/>
          </a:xfrm>
        </p:spPr>
        <p:txBody>
          <a:bodyPr/>
          <a:lstStyle/>
          <a:p>
            <a:pPr marL="0" indent="0" algn="ctr">
              <a:buNone/>
            </a:pPr>
            <a:r>
              <a:rPr lang="es-EC" sz="2800" dirty="0" smtClean="0"/>
              <a:t>OBJETIVOS DEL PROYECTO</a:t>
            </a:r>
            <a:endParaRPr lang="es-EC" sz="2800" dirty="0"/>
          </a:p>
        </p:txBody>
      </p:sp>
      <p:sp>
        <p:nvSpPr>
          <p:cNvPr id="3" name="2 Marcador de contenido"/>
          <p:cNvSpPr>
            <a:spLocks noGrp="1"/>
          </p:cNvSpPr>
          <p:nvPr>
            <p:ph idx="1"/>
          </p:nvPr>
        </p:nvSpPr>
        <p:spPr>
          <a:xfrm>
            <a:off x="683568" y="980728"/>
            <a:ext cx="7920880" cy="1080120"/>
          </a:xfrm>
        </p:spPr>
        <p:style>
          <a:lnRef idx="2">
            <a:schemeClr val="accent1"/>
          </a:lnRef>
          <a:fillRef idx="1">
            <a:schemeClr val="lt1"/>
          </a:fillRef>
          <a:effectRef idx="0">
            <a:schemeClr val="accent1"/>
          </a:effectRef>
          <a:fontRef idx="minor">
            <a:schemeClr val="dk1"/>
          </a:fontRef>
        </p:style>
        <p:txBody>
          <a:bodyPr>
            <a:noAutofit/>
          </a:bodyPr>
          <a:lstStyle/>
          <a:p>
            <a:pPr marL="45720" indent="0" algn="just">
              <a:buNone/>
            </a:pPr>
            <a:r>
              <a:rPr lang="es-EC" sz="1600" b="1" dirty="0" smtClean="0"/>
              <a:t>OBJETIVO GENERAL</a:t>
            </a:r>
            <a:r>
              <a:rPr lang="es-EC" sz="1600" dirty="0" smtClean="0"/>
              <a:t>: </a:t>
            </a:r>
            <a:r>
              <a:rPr lang="es-AR" sz="1600" dirty="0"/>
              <a:t>Realizar una Auditoría Financiera al Gobierno Autónomo Descentralizado Municipal del cantón Saquisilí en los periodos terminados al 31 de Diciembre de 2011 y 2012 para determinar la razonabilidad de los estados financieros y aportar al mejoramiento en el control interno del mencionado GADM.</a:t>
            </a:r>
            <a:endParaRPr lang="es-EC" sz="1600" dirty="0"/>
          </a:p>
          <a:p>
            <a:pPr marL="45720" indent="0" algn="just">
              <a:buNone/>
            </a:pPr>
            <a:endParaRPr lang="es-EC" sz="1050" dirty="0" smtClean="0"/>
          </a:p>
          <a:p>
            <a:pPr marL="45720" indent="0" algn="just">
              <a:buNone/>
            </a:pPr>
            <a:r>
              <a:rPr lang="es-EC" sz="1600" b="1" dirty="0" smtClean="0"/>
              <a:t>OBJETIVOS ESPECÍFICOS</a:t>
            </a:r>
            <a:endParaRPr lang="es-EC" sz="1600" b="1" dirty="0"/>
          </a:p>
        </p:txBody>
      </p:sp>
      <p:graphicFrame>
        <p:nvGraphicFramePr>
          <p:cNvPr id="4" name="3 Diagrama"/>
          <p:cNvGraphicFramePr/>
          <p:nvPr>
            <p:extLst>
              <p:ext uri="{D42A27DB-BD31-4B8C-83A1-F6EECF244321}">
                <p14:modId xmlns:p14="http://schemas.microsoft.com/office/powerpoint/2010/main" val="3229749785"/>
              </p:ext>
            </p:extLst>
          </p:nvPr>
        </p:nvGraphicFramePr>
        <p:xfrm>
          <a:off x="-31631" y="2636912"/>
          <a:ext cx="763284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pie de página"/>
          <p:cNvSpPr>
            <a:spLocks noGrp="1"/>
          </p:cNvSpPr>
          <p:nvPr>
            <p:ph type="ftr" sz="quarter" idx="11"/>
          </p:nvPr>
        </p:nvSpPr>
        <p:spPr>
          <a:xfrm>
            <a:off x="6248400" y="6309320"/>
            <a:ext cx="2895600" cy="365125"/>
          </a:xfrm>
        </p:spPr>
        <p:txBody>
          <a:bodyPr/>
          <a:lstStyle/>
          <a:p>
            <a:r>
              <a:rPr lang="es-EC" smtClean="0"/>
              <a:t>ING. MARCO ROMERO (DIRECTOR)                      DRA. MARTHA LOZADA (CODIRECTOR)</a:t>
            </a:r>
            <a:endParaRPr lang="es-EC" dirty="0"/>
          </a:p>
        </p:txBody>
      </p:sp>
    </p:spTree>
    <p:extLst>
      <p:ext uri="{BB962C8B-B14F-4D97-AF65-F5344CB8AC3E}">
        <p14:creationId xmlns:p14="http://schemas.microsoft.com/office/powerpoint/2010/main" val="2889155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5963471" y="6492875"/>
            <a:ext cx="2895600" cy="365125"/>
          </a:xfrm>
        </p:spPr>
        <p:txBody>
          <a:bodyPr/>
          <a:lstStyle/>
          <a:p>
            <a:r>
              <a:rPr lang="es-EC" smtClean="0"/>
              <a:t>ING. MARCO ROMERO (DIRECTOR)                      DRA. MARTHA LOZADA (CODIRECTOR)</a:t>
            </a:r>
            <a:endParaRPr lang="es-EC" dirty="0"/>
          </a:p>
        </p:txBody>
      </p:sp>
      <p:sp>
        <p:nvSpPr>
          <p:cNvPr id="9" name="1 Título"/>
          <p:cNvSpPr txBox="1">
            <a:spLocks/>
          </p:cNvSpPr>
          <p:nvPr/>
        </p:nvSpPr>
        <p:spPr>
          <a:xfrm>
            <a:off x="457073" y="188640"/>
            <a:ext cx="82296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t>EXISTENCIAS ADQUIRIDAS CARGADAS DIRECTAMENTE AL GASTO.</a:t>
            </a:r>
            <a:endParaRPr lang="es-EC" sz="1600" dirty="0"/>
          </a:p>
        </p:txBody>
      </p:sp>
      <p:sp>
        <p:nvSpPr>
          <p:cNvPr id="10" name="2 Marcador de contenido"/>
          <p:cNvSpPr txBox="1">
            <a:spLocks/>
          </p:cNvSpPr>
          <p:nvPr/>
        </p:nvSpPr>
        <p:spPr>
          <a:xfrm>
            <a:off x="281663" y="584248"/>
            <a:ext cx="8424936" cy="284431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s-ES" sz="1600" b="1" smtClean="0"/>
              <a:t>CONCLUSIÓN</a:t>
            </a:r>
            <a:endParaRPr lang="es-EC" sz="1600" smtClean="0"/>
          </a:p>
          <a:p>
            <a:pPr marL="0" indent="0">
              <a:buFont typeface="Arial" pitchFamily="34" charset="0"/>
              <a:buNone/>
            </a:pPr>
            <a:r>
              <a:rPr lang="es-ES" sz="1600" smtClean="0"/>
              <a:t>La clasificación adecuada de las transacciones es fundamental por cuanto permite reflejar saldos reales, así mismo la toma de decisiones se realizará en base a información confiable, al sobrestimar los gastos se está disminuyendo la utilidad de la entidad.</a:t>
            </a:r>
            <a:endParaRPr lang="es-EC" sz="1600" smtClean="0"/>
          </a:p>
          <a:p>
            <a:pPr marL="0" indent="0">
              <a:buFont typeface="Arial" pitchFamily="34" charset="0"/>
              <a:buNone/>
            </a:pPr>
            <a:r>
              <a:rPr lang="es-ES" sz="1600" b="1" smtClean="0"/>
              <a:t>RECOMENDACIONES</a:t>
            </a:r>
            <a:endParaRPr lang="es-EC" sz="1600" smtClean="0"/>
          </a:p>
          <a:p>
            <a:pPr marL="0" indent="0">
              <a:buFont typeface="Arial" pitchFamily="34" charset="0"/>
              <a:buNone/>
            </a:pPr>
            <a:r>
              <a:rPr lang="es-ES" sz="1600" b="1" smtClean="0"/>
              <a:t>Al Director Financiero</a:t>
            </a:r>
            <a:endParaRPr lang="es-EC" sz="1600" smtClean="0"/>
          </a:p>
          <a:p>
            <a:r>
              <a:rPr lang="es-ES" sz="1600" smtClean="0"/>
              <a:t>Incluir dentro de la partida para adquisición de existencias todas las que por la naturaleza de los bines se relacionen a ésta al realizar las futuras proformas presupuestarias.</a:t>
            </a:r>
            <a:endParaRPr lang="es-EC" sz="1600" smtClean="0"/>
          </a:p>
          <a:p>
            <a:pPr marL="0" indent="0">
              <a:buFont typeface="Arial" pitchFamily="34" charset="0"/>
              <a:buNone/>
            </a:pPr>
            <a:r>
              <a:rPr lang="es-ES" sz="1600" b="1" smtClean="0"/>
              <a:t>A la </a:t>
            </a:r>
            <a:r>
              <a:rPr lang="es-EC" sz="1600" b="1" smtClean="0"/>
              <a:t>Señora </a:t>
            </a:r>
            <a:r>
              <a:rPr lang="es-ES" sz="1600" b="1" smtClean="0"/>
              <a:t>Contadora</a:t>
            </a:r>
            <a:endParaRPr lang="es-EC" sz="1600" smtClean="0"/>
          </a:p>
          <a:p>
            <a:r>
              <a:rPr lang="es-ES" sz="1600" smtClean="0"/>
              <a:t>Realizar los ajustes necesarios para que los saldos de gastos y existencias sean corregidos.</a:t>
            </a:r>
            <a:endParaRPr lang="es-EC" sz="1600" smtClean="0"/>
          </a:p>
          <a:p>
            <a:pPr marL="0" indent="0" algn="just">
              <a:buFont typeface="Arial" pitchFamily="34" charset="0"/>
              <a:buNone/>
            </a:pPr>
            <a:endParaRPr lang="es-EC" sz="1800" dirty="0"/>
          </a:p>
        </p:txBody>
      </p:sp>
      <p:sp>
        <p:nvSpPr>
          <p:cNvPr id="11" name="1 Título"/>
          <p:cNvSpPr txBox="1">
            <a:spLocks/>
          </p:cNvSpPr>
          <p:nvPr/>
        </p:nvSpPr>
        <p:spPr>
          <a:xfrm>
            <a:off x="421196" y="3429000"/>
            <a:ext cx="82296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t>MULTAS POR MORA PATRONAL IESS </a:t>
            </a:r>
            <a:r>
              <a:rPr lang="es-ES" sz="1600" b="1" dirty="0" smtClean="0"/>
              <a:t>. </a:t>
            </a:r>
            <a:endParaRPr lang="es-EC" sz="1600" dirty="0"/>
          </a:p>
        </p:txBody>
      </p:sp>
      <p:sp>
        <p:nvSpPr>
          <p:cNvPr id="12" name="2 Marcador de contenido"/>
          <p:cNvSpPr txBox="1">
            <a:spLocks/>
          </p:cNvSpPr>
          <p:nvPr/>
        </p:nvSpPr>
        <p:spPr>
          <a:xfrm>
            <a:off x="323528" y="3861048"/>
            <a:ext cx="8424936" cy="28083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s-ES" sz="1600" b="1" dirty="0"/>
              <a:t>CONCLUSIÓN</a:t>
            </a:r>
            <a:endParaRPr lang="es-EC" sz="1600" dirty="0"/>
          </a:p>
          <a:p>
            <a:pPr marL="0" indent="0">
              <a:buNone/>
            </a:pPr>
            <a:r>
              <a:rPr lang="es-ES" sz="1600" dirty="0"/>
              <a:t>Es fundamental se respeten los derechos de los funcionarios aportando lo que realmente les corresponde, para evitar sanciones para la entidad.</a:t>
            </a:r>
            <a:endParaRPr lang="es-EC" sz="1600" dirty="0"/>
          </a:p>
          <a:p>
            <a:pPr marL="0" indent="0">
              <a:buNone/>
            </a:pPr>
            <a:r>
              <a:rPr lang="es-ES" sz="1600" b="1" dirty="0"/>
              <a:t>RECOMENDACIONES</a:t>
            </a:r>
            <a:endParaRPr lang="es-EC" sz="1600" dirty="0"/>
          </a:p>
          <a:p>
            <a:pPr marL="0" lvl="0" indent="0">
              <a:buNone/>
            </a:pPr>
            <a:r>
              <a:rPr lang="es-ES" sz="1600" b="1" dirty="0"/>
              <a:t>Al Director Financiero</a:t>
            </a:r>
            <a:endParaRPr lang="es-EC" sz="1600" dirty="0"/>
          </a:p>
          <a:p>
            <a:r>
              <a:rPr lang="es-ES" sz="1600" dirty="0"/>
              <a:t>Supervisar que las declaraciones del IESS se realicen de manera oportuna e intacta.</a:t>
            </a:r>
            <a:endParaRPr lang="es-EC" sz="1600" dirty="0"/>
          </a:p>
          <a:p>
            <a:pPr marL="0" lvl="0" indent="0">
              <a:buNone/>
            </a:pPr>
            <a:r>
              <a:rPr lang="es-ES" sz="1600" b="1" dirty="0"/>
              <a:t>Al Señor Tesorero</a:t>
            </a:r>
            <a:endParaRPr lang="es-EC" sz="1600" dirty="0"/>
          </a:p>
          <a:p>
            <a:r>
              <a:rPr lang="es-ES" sz="1600" dirty="0"/>
              <a:t>Pagar las multas ocasionadas y revisar que dentro de las planillas del IESS consten todos los funcionarios del GADM del cantón Saquisilí y que sus remuneraciones sean las que realmente percibe.</a:t>
            </a:r>
            <a:endParaRPr lang="es-EC" sz="1600" dirty="0"/>
          </a:p>
          <a:p>
            <a:pPr marL="0" indent="0" algn="just">
              <a:buFont typeface="Arial" pitchFamily="34" charset="0"/>
              <a:buNone/>
            </a:pPr>
            <a:endParaRPr lang="es-EC" sz="1600" dirty="0"/>
          </a:p>
        </p:txBody>
      </p:sp>
    </p:spTree>
    <p:extLst>
      <p:ext uri="{BB962C8B-B14F-4D97-AF65-F5344CB8AC3E}">
        <p14:creationId xmlns:p14="http://schemas.microsoft.com/office/powerpoint/2010/main" val="2923512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44624"/>
            <a:ext cx="8229600" cy="432048"/>
          </a:xfrm>
        </p:spPr>
        <p:txBody>
          <a:bodyPr>
            <a:noAutofit/>
          </a:bodyPr>
          <a:lstStyle/>
          <a:p>
            <a:r>
              <a:rPr lang="es-ES" sz="1600" b="1" dirty="0"/>
              <a:t>ACTIVIDADES QUE NO SE EJECUTARON DE ACUERDO AL PLAN   OPERATIVO ANUAL - </a:t>
            </a:r>
            <a:r>
              <a:rPr lang="es-ES" sz="1600" b="1" dirty="0" smtClean="0"/>
              <a:t>POA.</a:t>
            </a:r>
            <a:endParaRPr lang="es-EC" sz="1600" dirty="0"/>
          </a:p>
        </p:txBody>
      </p:sp>
      <p:sp>
        <p:nvSpPr>
          <p:cNvPr id="7" name="2 Marcador de contenido"/>
          <p:cNvSpPr>
            <a:spLocks noGrp="1"/>
          </p:cNvSpPr>
          <p:nvPr>
            <p:ph idx="1"/>
          </p:nvPr>
        </p:nvSpPr>
        <p:spPr>
          <a:xfrm>
            <a:off x="395536" y="620688"/>
            <a:ext cx="8424936" cy="3024336"/>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 sz="1600" b="1" dirty="0"/>
              <a:t>CONCLUSIÓN</a:t>
            </a:r>
            <a:endParaRPr lang="es-EC" sz="1600" dirty="0"/>
          </a:p>
          <a:p>
            <a:pPr marL="0" indent="0" algn="just">
              <a:buNone/>
            </a:pPr>
            <a:r>
              <a:rPr lang="es-ES" sz="1600" dirty="0"/>
              <a:t>Es indispensable que las Instituciones Públicas, en este caso el GADM del Cantón Saquisilí realicen una planificación inicial eficiente englobando a todas las actividades a realizarse en cada programa para de esta manera evitar desviaciones y diferencias entre lo planificado y lo ejecutado.</a:t>
            </a:r>
            <a:endParaRPr lang="es-EC" sz="1600" dirty="0"/>
          </a:p>
          <a:p>
            <a:pPr marL="0" indent="0" algn="just">
              <a:buNone/>
            </a:pPr>
            <a:r>
              <a:rPr lang="es-ES" sz="1600" b="1" dirty="0"/>
              <a:t>RECOMENDACIÓN:</a:t>
            </a:r>
            <a:endParaRPr lang="es-EC" sz="1600" dirty="0"/>
          </a:p>
          <a:p>
            <a:pPr marL="0" lvl="0" indent="0" algn="just">
              <a:buNone/>
            </a:pPr>
            <a:r>
              <a:rPr lang="es-ES" sz="1600" b="1" dirty="0"/>
              <a:t>Al Consejo del GADM del Cantón Saquisilí</a:t>
            </a:r>
            <a:endParaRPr lang="es-EC" sz="1600" dirty="0"/>
          </a:p>
          <a:p>
            <a:pPr algn="just"/>
            <a:r>
              <a:rPr lang="es-ES" sz="1600" dirty="0"/>
              <a:t>Realizar el Plan Operativo Anual tomando en cuenta todas las necesidades que tienen  la Institución en cada Programa a desarrollarse. </a:t>
            </a:r>
            <a:endParaRPr lang="es-EC" sz="1600" dirty="0"/>
          </a:p>
          <a:p>
            <a:pPr marL="0" lvl="0" indent="0" algn="just">
              <a:buNone/>
            </a:pPr>
            <a:r>
              <a:rPr lang="es-ES" sz="1600" b="1" dirty="0"/>
              <a:t>Al Director Financiero del GADM del Cantón Saquisilí</a:t>
            </a:r>
            <a:endParaRPr lang="es-EC" sz="1600" dirty="0"/>
          </a:p>
          <a:p>
            <a:pPr algn="just"/>
            <a:r>
              <a:rPr lang="es-ES" sz="1600" dirty="0"/>
              <a:t>Mantener un auxiliar detallado del POA por Programas y por cada tipo de Ingresos y Gastos que permita examinar los cambios en los mismos. </a:t>
            </a:r>
            <a:endParaRPr lang="es-EC" sz="1600" dirty="0"/>
          </a:p>
          <a:p>
            <a:pPr marL="0" indent="0" algn="just">
              <a:buNone/>
            </a:pPr>
            <a:endParaRPr lang="es-EC" sz="1800" dirty="0"/>
          </a:p>
        </p:txBody>
      </p:sp>
      <p:graphicFrame>
        <p:nvGraphicFramePr>
          <p:cNvPr id="2" name="1 Tabla"/>
          <p:cNvGraphicFramePr>
            <a:graphicFrameLocks noGrp="1"/>
          </p:cNvGraphicFramePr>
          <p:nvPr>
            <p:extLst>
              <p:ext uri="{D42A27DB-BD31-4B8C-83A1-F6EECF244321}">
                <p14:modId xmlns:p14="http://schemas.microsoft.com/office/powerpoint/2010/main" val="383057796"/>
              </p:ext>
            </p:extLst>
          </p:nvPr>
        </p:nvGraphicFramePr>
        <p:xfrm>
          <a:off x="251520" y="3917086"/>
          <a:ext cx="4248473" cy="2450644"/>
        </p:xfrm>
        <a:graphic>
          <a:graphicData uri="http://schemas.openxmlformats.org/drawingml/2006/table">
            <a:tbl>
              <a:tblPr firstRow="1" firstCol="1" bandRow="1">
                <a:tableStyleId>{5C22544A-7EE6-4342-B048-85BDC9FD1C3A}</a:tableStyleId>
              </a:tblPr>
              <a:tblGrid>
                <a:gridCol w="438656"/>
                <a:gridCol w="1363726"/>
                <a:gridCol w="591796"/>
                <a:gridCol w="656686"/>
                <a:gridCol w="580895"/>
                <a:gridCol w="616714"/>
              </a:tblGrid>
              <a:tr h="193994">
                <a:tc>
                  <a:txBody>
                    <a:bodyPr/>
                    <a:lstStyle/>
                    <a:p>
                      <a:pPr algn="ctr">
                        <a:lnSpc>
                          <a:spcPct val="115000"/>
                        </a:lnSpc>
                        <a:spcAft>
                          <a:spcPts val="0"/>
                        </a:spcAft>
                      </a:pPr>
                      <a:r>
                        <a:rPr lang="es-ES" sz="900" dirty="0">
                          <a:effectLst/>
                        </a:rPr>
                        <a:t>PARTIDA</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a:effectLst/>
                        </a:rPr>
                        <a:t>DETALLE</a:t>
                      </a:r>
                      <a:endParaRPr lang="es-EC" sz="1100">
                        <a:effectLst/>
                        <a:latin typeface="Calibri"/>
                        <a:ea typeface="Calibri"/>
                        <a:cs typeface="Times New Roman"/>
                      </a:endParaRPr>
                    </a:p>
                  </a:txBody>
                  <a:tcPr marL="44450" marR="44450" marT="0" marB="0" anchor="ctr"/>
                </a:tc>
                <a:tc>
                  <a:txBody>
                    <a:bodyPr/>
                    <a:lstStyle/>
                    <a:p>
                      <a:pPr indent="180340" algn="ctr">
                        <a:lnSpc>
                          <a:spcPct val="115000"/>
                        </a:lnSpc>
                        <a:spcAft>
                          <a:spcPts val="0"/>
                        </a:spcAft>
                      </a:pPr>
                      <a:r>
                        <a:rPr lang="es-ES" sz="900">
                          <a:effectLst/>
                        </a:rPr>
                        <a:t>POA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a:effectLst/>
                        </a:rPr>
                        <a:t>PRESUPUESTO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a:effectLst/>
                        </a:rPr>
                        <a:t>DIFERENCIA</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900">
                          <a:effectLst/>
                        </a:rPr>
                        <a:t>PORCENTAJE</a:t>
                      </a:r>
                      <a:endParaRPr lang="es-EC" sz="1100">
                        <a:effectLst/>
                        <a:latin typeface="Calibri"/>
                        <a:ea typeface="Calibri"/>
                        <a:cs typeface="Times New Roman"/>
                      </a:endParaRPr>
                    </a:p>
                  </a:txBody>
                  <a:tcPr marL="44450" marR="44450" marT="0" marB="0"/>
                </a:tc>
              </a:tr>
              <a:tr h="400102">
                <a:tc>
                  <a:txBody>
                    <a:bodyPr/>
                    <a:lstStyle/>
                    <a:p>
                      <a:pPr algn="l">
                        <a:lnSpc>
                          <a:spcPct val="115000"/>
                        </a:lnSpc>
                        <a:spcAft>
                          <a:spcPts val="0"/>
                        </a:spcAft>
                      </a:pPr>
                      <a:r>
                        <a:rPr lang="es-ES" sz="900">
                          <a:effectLst/>
                        </a:rPr>
                        <a:t>5.1</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dirty="0">
                          <a:effectLst/>
                        </a:rPr>
                        <a:t>GASTOS CORRIENTES EN EL PERSONAL</a:t>
                      </a:r>
                      <a:endParaRPr lang="es-EC" sz="11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126.921,18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126.921,18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dirty="0">
                          <a:effectLst/>
                        </a:rPr>
                        <a:t>100%</a:t>
                      </a:r>
                      <a:endParaRPr lang="es-EC" sz="1100" dirty="0">
                        <a:effectLst/>
                        <a:latin typeface="Calibri"/>
                        <a:ea typeface="Calibri"/>
                        <a:cs typeface="Times New Roman"/>
                      </a:endParaRPr>
                    </a:p>
                  </a:txBody>
                  <a:tcPr marL="44450" marR="44450" marT="0" marB="0"/>
                </a:tc>
              </a:tr>
              <a:tr h="193994">
                <a:tc>
                  <a:txBody>
                    <a:bodyPr/>
                    <a:lstStyle/>
                    <a:p>
                      <a:pPr algn="l">
                        <a:lnSpc>
                          <a:spcPct val="115000"/>
                        </a:lnSpc>
                        <a:spcAft>
                          <a:spcPts val="0"/>
                        </a:spcAft>
                      </a:pPr>
                      <a:r>
                        <a:rPr lang="es-ES" sz="900">
                          <a:effectLst/>
                        </a:rPr>
                        <a:t>7.3</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a:effectLst/>
                        </a:rPr>
                        <a:t>Bienes y servicios para inversión</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607.647,34</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42.306,00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565.341,34</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7%</a:t>
                      </a:r>
                      <a:endParaRPr lang="es-EC" sz="1100">
                        <a:effectLst/>
                        <a:latin typeface="Calibri"/>
                        <a:ea typeface="Calibri"/>
                        <a:cs typeface="Times New Roman"/>
                      </a:endParaRPr>
                    </a:p>
                  </a:txBody>
                  <a:tcPr marL="44450" marR="44450" marT="0" marB="0"/>
                </a:tc>
              </a:tr>
              <a:tr h="400102">
                <a:tc>
                  <a:txBody>
                    <a:bodyPr/>
                    <a:lstStyle/>
                    <a:p>
                      <a:pPr algn="l">
                        <a:lnSpc>
                          <a:spcPct val="115000"/>
                        </a:lnSpc>
                        <a:spcAft>
                          <a:spcPts val="0"/>
                        </a:spcAft>
                      </a:pPr>
                      <a:r>
                        <a:rPr lang="es-ES" sz="900">
                          <a:effectLst/>
                        </a:rPr>
                        <a:t>7.5.01</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a:effectLst/>
                        </a:rPr>
                        <a:t>OBRAS  DE INFRAESTRUCTURA</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1.555.652,92</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3.825.821,76</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-2.270.168,84</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246%</a:t>
                      </a:r>
                      <a:endParaRPr lang="es-EC" sz="1100">
                        <a:effectLst/>
                        <a:latin typeface="Calibri"/>
                        <a:ea typeface="Calibri"/>
                        <a:cs typeface="Times New Roman"/>
                      </a:endParaRPr>
                    </a:p>
                  </a:txBody>
                  <a:tcPr marL="44450" marR="44450" marT="0" marB="0"/>
                </a:tc>
              </a:tr>
              <a:tr h="193994">
                <a:tc>
                  <a:txBody>
                    <a:bodyPr/>
                    <a:lstStyle/>
                    <a:p>
                      <a:pPr algn="l">
                        <a:lnSpc>
                          <a:spcPct val="115000"/>
                        </a:lnSpc>
                        <a:spcAft>
                          <a:spcPts val="0"/>
                        </a:spcAft>
                      </a:pPr>
                      <a:r>
                        <a:rPr lang="es-ES" sz="900">
                          <a:effectLst/>
                        </a:rPr>
                        <a:t>8.4</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a:effectLst/>
                        </a:rPr>
                        <a:t>BIENES DE LARGA DURACIÓN</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81.000,00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209.621,63</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-128.621,63</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259%</a:t>
                      </a:r>
                      <a:endParaRPr lang="es-EC" sz="1100">
                        <a:effectLst/>
                        <a:latin typeface="Calibri"/>
                        <a:ea typeface="Calibri"/>
                        <a:cs typeface="Times New Roman"/>
                      </a:endParaRPr>
                    </a:p>
                  </a:txBody>
                  <a:tcPr marL="44450" marR="44450" marT="0" marB="0"/>
                </a:tc>
              </a:tr>
              <a:tr h="400102">
                <a:tc gridSpan="2">
                  <a:txBody>
                    <a:bodyPr/>
                    <a:lstStyle/>
                    <a:p>
                      <a:pPr algn="l">
                        <a:lnSpc>
                          <a:spcPct val="115000"/>
                        </a:lnSpc>
                        <a:spcAft>
                          <a:spcPts val="0"/>
                        </a:spcAft>
                      </a:pPr>
                      <a:r>
                        <a:rPr lang="es-ES" sz="900">
                          <a:effectLst/>
                        </a:rPr>
                        <a:t>TOTAL DEL PROGRAMA:</a:t>
                      </a:r>
                      <a:endParaRPr lang="es-EC" sz="1100">
                        <a:effectLst/>
                        <a:latin typeface="Calibri"/>
                        <a:ea typeface="Calibri"/>
                        <a:cs typeface="Times New Roman"/>
                      </a:endParaRPr>
                    </a:p>
                  </a:txBody>
                  <a:tcPr marL="44450" marR="44450" marT="0" marB="0"/>
                </a:tc>
                <a:tc hMerge="1">
                  <a:txBody>
                    <a:bodyPr/>
                    <a:lstStyle/>
                    <a:p>
                      <a:endParaRPr lang="es-EC"/>
                    </a:p>
                  </a:txBody>
                  <a:tcPr/>
                </a:tc>
                <a:tc>
                  <a:txBody>
                    <a:bodyPr/>
                    <a:lstStyle/>
                    <a:p>
                      <a:pPr algn="r">
                        <a:lnSpc>
                          <a:spcPct val="115000"/>
                        </a:lnSpc>
                        <a:spcAft>
                          <a:spcPts val="0"/>
                        </a:spcAft>
                      </a:pPr>
                      <a:r>
                        <a:rPr lang="es-ES" sz="900" dirty="0">
                          <a:effectLst/>
                        </a:rPr>
                        <a:t>2.371.221,44</a:t>
                      </a:r>
                      <a:endParaRPr lang="es-EC"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4.204.670,57</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-1.833.449,13</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dirty="0">
                          <a:effectLst/>
                        </a:rPr>
                        <a:t>177%</a:t>
                      </a:r>
                      <a:endParaRPr lang="es-EC" sz="1100" dirty="0">
                        <a:effectLst/>
                        <a:latin typeface="Calibri"/>
                        <a:ea typeface="Calibri"/>
                        <a:cs typeface="Times New Roman"/>
                      </a:endParaRPr>
                    </a:p>
                  </a:txBody>
                  <a:tcPr marL="44450" marR="44450" marT="0" marB="0"/>
                </a:tc>
              </a:tr>
            </a:tbl>
          </a:graphicData>
        </a:graphic>
      </p:graphicFrame>
      <p:sp>
        <p:nvSpPr>
          <p:cNvPr id="3" name="Rectangle 1"/>
          <p:cNvSpPr>
            <a:spLocks noChangeArrowheads="1"/>
          </p:cNvSpPr>
          <p:nvPr/>
        </p:nvSpPr>
        <p:spPr bwMode="auto">
          <a:xfrm>
            <a:off x="1979712" y="3640087"/>
            <a:ext cx="14401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AÑO 2011</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453304587"/>
              </p:ext>
            </p:extLst>
          </p:nvPr>
        </p:nvGraphicFramePr>
        <p:xfrm>
          <a:off x="4860032" y="3917086"/>
          <a:ext cx="4104458" cy="2366010"/>
        </p:xfrm>
        <a:graphic>
          <a:graphicData uri="http://schemas.openxmlformats.org/drawingml/2006/table">
            <a:tbl>
              <a:tblPr firstRow="1" firstCol="1" bandRow="1">
                <a:tableStyleId>{5C22544A-7EE6-4342-B048-85BDC9FD1C3A}</a:tableStyleId>
              </a:tblPr>
              <a:tblGrid>
                <a:gridCol w="588473"/>
                <a:gridCol w="1335203"/>
                <a:gridCol w="583863"/>
                <a:gridCol w="653518"/>
                <a:gridCol w="508064"/>
                <a:gridCol w="435337"/>
              </a:tblGrid>
              <a:tr h="114300">
                <a:tc>
                  <a:txBody>
                    <a:bodyPr/>
                    <a:lstStyle/>
                    <a:p>
                      <a:pPr algn="ctr">
                        <a:lnSpc>
                          <a:spcPct val="115000"/>
                        </a:lnSpc>
                        <a:spcAft>
                          <a:spcPts val="0"/>
                        </a:spcAft>
                      </a:pPr>
                      <a:r>
                        <a:rPr lang="es-ES" sz="900" dirty="0">
                          <a:effectLst/>
                        </a:rPr>
                        <a:t>PARTIDA</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dirty="0">
                          <a:effectLst/>
                        </a:rPr>
                        <a:t>DETALLE</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dirty="0">
                          <a:effectLst/>
                        </a:rPr>
                        <a:t>POA</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a:effectLst/>
                        </a:rPr>
                        <a:t>PRESUPUESTO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a:effectLst/>
                        </a:rPr>
                        <a:t>DIFERENCIA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a:effectLst/>
                        </a:rPr>
                        <a:t>PORCENTAJE</a:t>
                      </a:r>
                      <a:endParaRPr lang="es-EC" sz="1100">
                        <a:effectLst/>
                        <a:latin typeface="Calibri"/>
                        <a:ea typeface="Calibri"/>
                        <a:cs typeface="Times New Roman"/>
                      </a:endParaRPr>
                    </a:p>
                  </a:txBody>
                  <a:tcPr marL="44450" marR="44450" marT="0" marB="0" anchor="ctr"/>
                </a:tc>
              </a:tr>
              <a:tr h="114300">
                <a:tc>
                  <a:txBody>
                    <a:bodyPr/>
                    <a:lstStyle/>
                    <a:p>
                      <a:pPr algn="l">
                        <a:lnSpc>
                          <a:spcPct val="115000"/>
                        </a:lnSpc>
                        <a:spcAft>
                          <a:spcPts val="0"/>
                        </a:spcAft>
                      </a:pPr>
                      <a:r>
                        <a:rPr lang="es-ES" sz="900">
                          <a:effectLst/>
                        </a:rPr>
                        <a:t>7</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a:effectLst/>
                        </a:rPr>
                        <a:t>GASTOS DE INVERSIÓN</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973.745,61</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973.745,61</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100%</a:t>
                      </a:r>
                      <a:endParaRPr lang="es-EC" sz="1100">
                        <a:effectLst/>
                        <a:latin typeface="Calibri"/>
                        <a:ea typeface="Calibri"/>
                        <a:cs typeface="Times New Roman"/>
                      </a:endParaRPr>
                    </a:p>
                  </a:txBody>
                  <a:tcPr marL="44450" marR="44450" marT="0" marB="0"/>
                </a:tc>
              </a:tr>
              <a:tr h="114300">
                <a:tc>
                  <a:txBody>
                    <a:bodyPr/>
                    <a:lstStyle/>
                    <a:p>
                      <a:pPr algn="l">
                        <a:lnSpc>
                          <a:spcPct val="115000"/>
                        </a:lnSpc>
                        <a:spcAft>
                          <a:spcPts val="0"/>
                        </a:spcAft>
                      </a:pPr>
                      <a:r>
                        <a:rPr lang="es-ES" sz="900">
                          <a:effectLst/>
                        </a:rPr>
                        <a:t>7.5</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a:effectLst/>
                        </a:rPr>
                        <a:t>OBRAS PUBLICAS</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2.988.565,70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2.988.565,70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100%</a:t>
                      </a:r>
                      <a:endParaRPr lang="es-EC" sz="1100">
                        <a:effectLst/>
                        <a:latin typeface="Calibri"/>
                        <a:ea typeface="Calibri"/>
                        <a:cs typeface="Times New Roman"/>
                      </a:endParaRPr>
                    </a:p>
                  </a:txBody>
                  <a:tcPr marL="44450" marR="44450" marT="0" marB="0"/>
                </a:tc>
              </a:tr>
              <a:tr h="114300">
                <a:tc>
                  <a:txBody>
                    <a:bodyPr/>
                    <a:lstStyle/>
                    <a:p>
                      <a:pPr algn="l">
                        <a:lnSpc>
                          <a:spcPct val="115000"/>
                        </a:lnSpc>
                        <a:spcAft>
                          <a:spcPts val="0"/>
                        </a:spcAft>
                      </a:pPr>
                      <a:r>
                        <a:rPr lang="es-ES" sz="900">
                          <a:effectLst/>
                        </a:rPr>
                        <a:t>8.4</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a:effectLst/>
                        </a:rPr>
                        <a:t>BIENES DE LARGA DURACIÓN</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342.724,88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369.824,88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-27.100,00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dirty="0">
                          <a:effectLst/>
                        </a:rPr>
                        <a:t>108%</a:t>
                      </a:r>
                      <a:endParaRPr lang="es-EC" sz="1100" dirty="0">
                        <a:effectLst/>
                        <a:latin typeface="Calibri"/>
                        <a:ea typeface="Calibri"/>
                        <a:cs typeface="Times New Roman"/>
                      </a:endParaRPr>
                    </a:p>
                  </a:txBody>
                  <a:tcPr marL="44450" marR="44450" marT="0" marB="0" anchor="ctr"/>
                </a:tc>
              </a:tr>
              <a:tr h="114300">
                <a:tc>
                  <a:txBody>
                    <a:bodyPr/>
                    <a:lstStyle/>
                    <a:p>
                      <a:pPr algn="l">
                        <a:lnSpc>
                          <a:spcPct val="115000"/>
                        </a:lnSpc>
                        <a:spcAft>
                          <a:spcPts val="0"/>
                        </a:spcAft>
                      </a:pPr>
                      <a:r>
                        <a:rPr lang="es-ES" sz="900">
                          <a:effectLst/>
                        </a:rPr>
                        <a:t>8.4.02.01.01</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a:effectLst/>
                        </a:rPr>
                        <a:t>Terrenos</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25.000,00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25.000,00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100%</a:t>
                      </a:r>
                      <a:endParaRPr lang="es-EC" sz="1100">
                        <a:effectLst/>
                        <a:latin typeface="Calibri"/>
                        <a:ea typeface="Calibri"/>
                        <a:cs typeface="Times New Roman"/>
                      </a:endParaRPr>
                    </a:p>
                  </a:txBody>
                  <a:tcPr marL="44450" marR="44450" marT="0" marB="0"/>
                </a:tc>
              </a:tr>
              <a:tr h="114300">
                <a:tc>
                  <a:txBody>
                    <a:bodyPr/>
                    <a:lstStyle/>
                    <a:p>
                      <a:pPr algn="l">
                        <a:lnSpc>
                          <a:spcPct val="115000"/>
                        </a:lnSpc>
                        <a:spcAft>
                          <a:spcPts val="0"/>
                        </a:spcAft>
                      </a:pPr>
                      <a:r>
                        <a:rPr lang="es-ES" sz="900">
                          <a:effectLst/>
                        </a:rPr>
                        <a:t>8.4.03</a:t>
                      </a:r>
                      <a:endParaRPr lang="es-EC" sz="1100">
                        <a:effectLst/>
                        <a:latin typeface="Calibri"/>
                        <a:ea typeface="Calibri"/>
                        <a:cs typeface="Times New Roman"/>
                      </a:endParaRPr>
                    </a:p>
                  </a:txBody>
                  <a:tcPr marL="44450" marR="44450" marT="0" marB="0"/>
                </a:tc>
                <a:tc>
                  <a:txBody>
                    <a:bodyPr/>
                    <a:lstStyle/>
                    <a:p>
                      <a:pPr algn="l">
                        <a:lnSpc>
                          <a:spcPct val="115000"/>
                        </a:lnSpc>
                        <a:spcAft>
                          <a:spcPts val="0"/>
                        </a:spcAft>
                      </a:pPr>
                      <a:r>
                        <a:rPr lang="es-ES" sz="900">
                          <a:effectLst/>
                        </a:rPr>
                        <a:t>Expropiación de Bienes</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2.100,00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2.100,00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900">
                          <a:effectLst/>
                        </a:rPr>
                        <a:t>100%</a:t>
                      </a:r>
                      <a:endParaRPr lang="es-EC" sz="1100">
                        <a:effectLst/>
                        <a:latin typeface="Calibri"/>
                        <a:ea typeface="Calibri"/>
                        <a:cs typeface="Times New Roman"/>
                      </a:endParaRPr>
                    </a:p>
                  </a:txBody>
                  <a:tcPr marL="44450" marR="44450" marT="0" marB="0"/>
                </a:tc>
              </a:tr>
              <a:tr h="222885">
                <a:tc gridSpan="2">
                  <a:txBody>
                    <a:bodyPr/>
                    <a:lstStyle/>
                    <a:p>
                      <a:pPr algn="ctr">
                        <a:lnSpc>
                          <a:spcPct val="115000"/>
                        </a:lnSpc>
                        <a:spcAft>
                          <a:spcPts val="0"/>
                        </a:spcAft>
                      </a:pPr>
                      <a:r>
                        <a:rPr lang="es-ES" sz="900">
                          <a:effectLst/>
                        </a:rPr>
                        <a:t>TOTAL DEL PROGRAMA:</a:t>
                      </a:r>
                      <a:endParaRPr lang="es-EC" sz="1100">
                        <a:effectLst/>
                        <a:latin typeface="Calibri"/>
                        <a:ea typeface="Calibri"/>
                        <a:cs typeface="Times New Roman"/>
                      </a:endParaRPr>
                    </a:p>
                  </a:txBody>
                  <a:tcPr marL="44450" marR="44450" marT="0" marB="0" anchor="ctr"/>
                </a:tc>
                <a:tc hMerge="1">
                  <a:txBody>
                    <a:bodyPr/>
                    <a:lstStyle/>
                    <a:p>
                      <a:endParaRPr lang="es-EC"/>
                    </a:p>
                  </a:txBody>
                  <a:tcPr/>
                </a:tc>
                <a:tc>
                  <a:txBody>
                    <a:bodyPr/>
                    <a:lstStyle/>
                    <a:p>
                      <a:pPr algn="r">
                        <a:lnSpc>
                          <a:spcPct val="115000"/>
                        </a:lnSpc>
                        <a:spcAft>
                          <a:spcPts val="0"/>
                        </a:spcAft>
                      </a:pPr>
                      <a:r>
                        <a:rPr lang="es-ES" sz="900" dirty="0">
                          <a:effectLst/>
                        </a:rPr>
                        <a:t>4.332.136,19</a:t>
                      </a:r>
                      <a:endParaRPr lang="es-EC"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4.359.236,19</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a:effectLst/>
                        </a:rPr>
                        <a:t>-27.100,00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900" dirty="0">
                          <a:effectLst/>
                        </a:rPr>
                        <a:t>101%</a:t>
                      </a:r>
                      <a:endParaRPr lang="es-EC" sz="1100" dirty="0">
                        <a:effectLst/>
                        <a:latin typeface="Calibri"/>
                        <a:ea typeface="Calibri"/>
                        <a:cs typeface="Times New Roman"/>
                      </a:endParaRPr>
                    </a:p>
                  </a:txBody>
                  <a:tcPr marL="44450" marR="44450" marT="0" marB="0" anchor="ctr"/>
                </a:tc>
              </a:tr>
            </a:tbl>
          </a:graphicData>
        </a:graphic>
      </p:graphicFrame>
      <p:sp>
        <p:nvSpPr>
          <p:cNvPr id="10" name="Rectangle 1"/>
          <p:cNvSpPr>
            <a:spLocks noChangeArrowheads="1"/>
          </p:cNvSpPr>
          <p:nvPr/>
        </p:nvSpPr>
        <p:spPr bwMode="auto">
          <a:xfrm>
            <a:off x="6381782" y="3611197"/>
            <a:ext cx="14401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AÑO 2012</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Marcador de pie de página"/>
          <p:cNvSpPr>
            <a:spLocks noGrp="1"/>
          </p:cNvSpPr>
          <p:nvPr>
            <p:ph type="ftr" sz="quarter" idx="11"/>
          </p:nvPr>
        </p:nvSpPr>
        <p:spPr>
          <a:xfrm>
            <a:off x="6212832" y="6492875"/>
            <a:ext cx="2895600" cy="365125"/>
          </a:xfrm>
        </p:spPr>
        <p:txBody>
          <a:bodyPr/>
          <a:lstStyle/>
          <a:p>
            <a:r>
              <a:rPr lang="es-EC" smtClean="0"/>
              <a:t>ING. MARCO ROMERO (DIRECTOR)                      DRA. MARTHA LOZADA (CODIRECTOR)</a:t>
            </a:r>
            <a:endParaRPr lang="es-EC"/>
          </a:p>
        </p:txBody>
      </p:sp>
    </p:spTree>
    <p:extLst>
      <p:ext uri="{BB962C8B-B14F-4D97-AF65-F5344CB8AC3E}">
        <p14:creationId xmlns:p14="http://schemas.microsoft.com/office/powerpoint/2010/main" val="2799401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44624"/>
            <a:ext cx="8229600" cy="432048"/>
          </a:xfrm>
        </p:spPr>
        <p:txBody>
          <a:bodyPr>
            <a:noAutofit/>
          </a:bodyPr>
          <a:lstStyle/>
          <a:p>
            <a:pPr lvl="0"/>
            <a:r>
              <a:rPr lang="es-ES" sz="1600" b="1" dirty="0"/>
              <a:t>DESVIACIONES EN LA EJECUCIÓN </a:t>
            </a:r>
            <a:r>
              <a:rPr lang="es-ES" sz="1600" b="1" dirty="0" smtClean="0"/>
              <a:t>PRESUPUESTARIA.</a:t>
            </a:r>
            <a:endParaRPr lang="es-EC" sz="1600" dirty="0"/>
          </a:p>
        </p:txBody>
      </p:sp>
      <p:sp>
        <p:nvSpPr>
          <p:cNvPr id="7" name="2 Marcador de contenido"/>
          <p:cNvSpPr>
            <a:spLocks noGrp="1"/>
          </p:cNvSpPr>
          <p:nvPr>
            <p:ph idx="1"/>
          </p:nvPr>
        </p:nvSpPr>
        <p:spPr>
          <a:xfrm>
            <a:off x="395536" y="620688"/>
            <a:ext cx="8424936" cy="2520280"/>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 sz="1600" b="1" dirty="0"/>
              <a:t>CONCLUSIÓN</a:t>
            </a:r>
            <a:endParaRPr lang="es-EC" sz="1600" dirty="0"/>
          </a:p>
          <a:p>
            <a:pPr marL="0" indent="0" algn="just">
              <a:buNone/>
            </a:pPr>
            <a:r>
              <a:rPr lang="es-ES" sz="1600" dirty="0"/>
              <a:t>Al momento de planificar las actividades que el GADM del Cantón Saquisilí va a ejecutar es indispensable que se tome en cuenta los imprevistos que pueden ocurrir para que al momento de ejecutar el Presupuesto se tengo un nivel de eficiencia más del 90%, que permita cumplir con las metas y objetivos planeados.</a:t>
            </a:r>
            <a:endParaRPr lang="es-EC" sz="1600" dirty="0"/>
          </a:p>
          <a:p>
            <a:pPr marL="0" indent="0" algn="just">
              <a:buNone/>
            </a:pPr>
            <a:r>
              <a:rPr lang="es-ES" sz="1600" b="1" dirty="0"/>
              <a:t>RECOMENDACIÓN:</a:t>
            </a:r>
            <a:endParaRPr lang="es-EC" sz="1600" dirty="0"/>
          </a:p>
          <a:p>
            <a:pPr marL="0" lvl="0" indent="0" algn="just">
              <a:buNone/>
            </a:pPr>
            <a:r>
              <a:rPr lang="es-ES" sz="1600" b="1" dirty="0"/>
              <a:t>Al Departamento de Dirección Financiera</a:t>
            </a:r>
            <a:endParaRPr lang="es-EC" sz="1600" dirty="0"/>
          </a:p>
          <a:p>
            <a:pPr algn="just"/>
            <a:r>
              <a:rPr lang="es-ES" sz="1600" dirty="0"/>
              <a:t>Monitorear mensualmente el presupuesto para que se ejecute acorde a lo previsto inicialmente y así evitar numerosas reformas presupuestarias.</a:t>
            </a:r>
            <a:endParaRPr lang="es-EC" sz="1600" dirty="0"/>
          </a:p>
          <a:p>
            <a:pPr marL="0" indent="0" algn="just">
              <a:buNone/>
            </a:pPr>
            <a:endParaRPr lang="es-EC" sz="1800" dirty="0"/>
          </a:p>
        </p:txBody>
      </p:sp>
      <p:graphicFrame>
        <p:nvGraphicFramePr>
          <p:cNvPr id="2" name="1 Tabla"/>
          <p:cNvGraphicFramePr>
            <a:graphicFrameLocks noGrp="1"/>
          </p:cNvGraphicFramePr>
          <p:nvPr>
            <p:extLst>
              <p:ext uri="{D42A27DB-BD31-4B8C-83A1-F6EECF244321}">
                <p14:modId xmlns:p14="http://schemas.microsoft.com/office/powerpoint/2010/main" val="3560387142"/>
              </p:ext>
            </p:extLst>
          </p:nvPr>
        </p:nvGraphicFramePr>
        <p:xfrm>
          <a:off x="395536" y="3698290"/>
          <a:ext cx="3816424" cy="1643326"/>
        </p:xfrm>
        <a:graphic>
          <a:graphicData uri="http://schemas.openxmlformats.org/drawingml/2006/table">
            <a:tbl>
              <a:tblPr firstRow="1" firstCol="1" bandRow="1">
                <a:tableStyleId>{5C22544A-7EE6-4342-B048-85BDC9FD1C3A}</a:tableStyleId>
              </a:tblPr>
              <a:tblGrid>
                <a:gridCol w="1053788"/>
                <a:gridCol w="853854"/>
                <a:gridCol w="926765"/>
                <a:gridCol w="982017"/>
              </a:tblGrid>
              <a:tr h="216865">
                <a:tc gridSpan="4">
                  <a:txBody>
                    <a:bodyPr/>
                    <a:lstStyle/>
                    <a:p>
                      <a:pPr algn="ctr">
                        <a:lnSpc>
                          <a:spcPct val="115000"/>
                        </a:lnSpc>
                        <a:spcAft>
                          <a:spcPts val="0"/>
                        </a:spcAft>
                      </a:pPr>
                      <a:r>
                        <a:rPr lang="es-EC" sz="1000" dirty="0">
                          <a:effectLst/>
                        </a:rPr>
                        <a:t>AÑO 2011</a:t>
                      </a:r>
                      <a:endParaRPr lang="es-EC" sz="11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60383">
                <a:tc gridSpan="4">
                  <a:txBody>
                    <a:bodyPr/>
                    <a:lstStyle/>
                    <a:p>
                      <a:pPr algn="ctr">
                        <a:lnSpc>
                          <a:spcPct val="115000"/>
                        </a:lnSpc>
                        <a:spcAft>
                          <a:spcPts val="0"/>
                        </a:spcAft>
                      </a:pPr>
                      <a:r>
                        <a:rPr lang="es-EC" sz="1000">
                          <a:effectLst/>
                        </a:rPr>
                        <a:t>INGRESOS</a:t>
                      </a:r>
                      <a:endParaRPr lang="es-EC" sz="1100">
                        <a:effectLst/>
                        <a:latin typeface="Calibri"/>
                        <a:ea typeface="Calibri"/>
                        <a:cs typeface="Times New Roman"/>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r>
              <a:tr h="357375">
                <a:tc>
                  <a:txBody>
                    <a:bodyPr/>
                    <a:lstStyle/>
                    <a:p>
                      <a:pPr algn="ctr">
                        <a:lnSpc>
                          <a:spcPct val="115000"/>
                        </a:lnSpc>
                        <a:spcAft>
                          <a:spcPts val="0"/>
                        </a:spcAft>
                      </a:pPr>
                      <a:r>
                        <a:rPr lang="es-EC" sz="1000">
                          <a:effectLst/>
                        </a:rPr>
                        <a:t>PRESUPUESTO INICIAL</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000">
                          <a:effectLst/>
                        </a:rPr>
                        <a:t>EJECUCIÓN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DESVIACIÓN</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r>
              <a:tr h="176421">
                <a:tc>
                  <a:txBody>
                    <a:bodyPr/>
                    <a:lstStyle/>
                    <a:p>
                      <a:pPr algn="r">
                        <a:lnSpc>
                          <a:spcPct val="115000"/>
                        </a:lnSpc>
                        <a:spcAft>
                          <a:spcPts val="0"/>
                        </a:spcAft>
                      </a:pPr>
                      <a:r>
                        <a:rPr lang="es-EC" sz="1000">
                          <a:effectLst/>
                        </a:rPr>
                        <a:t>5899813,85</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4739267,97</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1160545,88</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S" sz="1100">
                          <a:effectLst/>
                        </a:rPr>
                        <a:t>20,00%</a:t>
                      </a:r>
                      <a:endParaRPr lang="es-EC" sz="1100">
                        <a:effectLst/>
                        <a:latin typeface="Calibri"/>
                        <a:ea typeface="Calibri"/>
                        <a:cs typeface="Times New Roman"/>
                      </a:endParaRPr>
                    </a:p>
                  </a:txBody>
                  <a:tcPr marL="44450" marR="44450" marT="0" marB="0"/>
                </a:tc>
              </a:tr>
              <a:tr h="160383">
                <a:tc gridSpan="4">
                  <a:txBody>
                    <a:bodyPr/>
                    <a:lstStyle/>
                    <a:p>
                      <a:pPr algn="ctr">
                        <a:lnSpc>
                          <a:spcPct val="115000"/>
                        </a:lnSpc>
                        <a:spcAft>
                          <a:spcPts val="0"/>
                        </a:spcAft>
                      </a:pPr>
                      <a:r>
                        <a:rPr lang="es-EC" sz="1000">
                          <a:effectLst/>
                        </a:rPr>
                        <a:t>GASTOS</a:t>
                      </a:r>
                      <a:endParaRPr lang="es-EC" sz="1100">
                        <a:effectLst/>
                        <a:latin typeface="Calibri"/>
                        <a:ea typeface="Calibri"/>
                        <a:cs typeface="Times New Roman"/>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r>
              <a:tr h="320766">
                <a:tc>
                  <a:txBody>
                    <a:bodyPr/>
                    <a:lstStyle/>
                    <a:p>
                      <a:pPr algn="ctr">
                        <a:lnSpc>
                          <a:spcPct val="115000"/>
                        </a:lnSpc>
                        <a:spcAft>
                          <a:spcPts val="0"/>
                        </a:spcAft>
                      </a:pPr>
                      <a:r>
                        <a:rPr lang="es-EC" sz="1000">
                          <a:effectLst/>
                        </a:rPr>
                        <a:t>PRESUPUESTO INICIAL</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000">
                          <a:effectLst/>
                        </a:rPr>
                        <a:t>EJECUCIÓN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DESVIACIÓN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r>
              <a:tr h="160383">
                <a:tc>
                  <a:txBody>
                    <a:bodyPr/>
                    <a:lstStyle/>
                    <a:p>
                      <a:pPr algn="r">
                        <a:lnSpc>
                          <a:spcPct val="115000"/>
                        </a:lnSpc>
                        <a:spcAft>
                          <a:spcPts val="0"/>
                        </a:spcAft>
                      </a:pPr>
                      <a:r>
                        <a:rPr lang="es-EC" sz="1000" dirty="0">
                          <a:effectLst/>
                        </a:rPr>
                        <a:t>5899813,85</a:t>
                      </a:r>
                      <a:endParaRPr lang="es-EC" sz="11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4269281,42</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1630532,43</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dirty="0">
                          <a:effectLst/>
                        </a:rPr>
                        <a:t>28,00%</a:t>
                      </a:r>
                      <a:endParaRPr lang="es-EC" sz="1100" dirty="0">
                        <a:effectLst/>
                        <a:latin typeface="Calibri"/>
                        <a:ea typeface="Calibri"/>
                        <a:cs typeface="Times New Roman"/>
                      </a:endParaRPr>
                    </a:p>
                  </a:txBody>
                  <a:tcPr marL="44450" marR="4445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987388933"/>
              </p:ext>
            </p:extLst>
          </p:nvPr>
        </p:nvGraphicFramePr>
        <p:xfrm>
          <a:off x="4572000" y="3717032"/>
          <a:ext cx="4254500" cy="1577340"/>
        </p:xfrm>
        <a:graphic>
          <a:graphicData uri="http://schemas.openxmlformats.org/drawingml/2006/table">
            <a:tbl>
              <a:tblPr firstRow="1" firstCol="1" bandRow="1">
                <a:tableStyleId>{5C22544A-7EE6-4342-B048-85BDC9FD1C3A}</a:tableStyleId>
              </a:tblPr>
              <a:tblGrid>
                <a:gridCol w="1174750"/>
                <a:gridCol w="951865"/>
                <a:gridCol w="1033145"/>
                <a:gridCol w="1094740"/>
              </a:tblGrid>
              <a:tr h="0">
                <a:tc gridSpan="4">
                  <a:txBody>
                    <a:bodyPr/>
                    <a:lstStyle/>
                    <a:p>
                      <a:pPr algn="ctr">
                        <a:lnSpc>
                          <a:spcPct val="115000"/>
                        </a:lnSpc>
                        <a:spcAft>
                          <a:spcPts val="0"/>
                        </a:spcAft>
                      </a:pPr>
                      <a:r>
                        <a:rPr lang="es-EC" sz="1000">
                          <a:effectLst/>
                        </a:rPr>
                        <a:t>AÑO 2012</a:t>
                      </a:r>
                      <a:endParaRPr lang="es-EC" sz="110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61925">
                <a:tc gridSpan="4">
                  <a:txBody>
                    <a:bodyPr/>
                    <a:lstStyle/>
                    <a:p>
                      <a:pPr algn="ctr">
                        <a:lnSpc>
                          <a:spcPct val="115000"/>
                        </a:lnSpc>
                        <a:spcAft>
                          <a:spcPts val="0"/>
                        </a:spcAft>
                      </a:pPr>
                      <a:r>
                        <a:rPr lang="es-EC" sz="1000">
                          <a:effectLst/>
                        </a:rPr>
                        <a:t>INGRESOS</a:t>
                      </a:r>
                      <a:endParaRPr lang="es-EC" sz="1100">
                        <a:effectLst/>
                        <a:latin typeface="Calibri"/>
                        <a:ea typeface="Calibri"/>
                        <a:cs typeface="Times New Roman"/>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r>
              <a:tr h="323850">
                <a:tc>
                  <a:txBody>
                    <a:bodyPr/>
                    <a:lstStyle/>
                    <a:p>
                      <a:pPr algn="ctr">
                        <a:lnSpc>
                          <a:spcPct val="115000"/>
                        </a:lnSpc>
                        <a:spcAft>
                          <a:spcPts val="0"/>
                        </a:spcAft>
                      </a:pPr>
                      <a:r>
                        <a:rPr lang="es-EC" sz="1000">
                          <a:effectLst/>
                        </a:rPr>
                        <a:t>PRESUPUESTO INICIAL</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000">
                          <a:effectLst/>
                        </a:rPr>
                        <a:t>EJECUCIÓN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DESVIACIÓN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r>
              <a:tr h="161925">
                <a:tc>
                  <a:txBody>
                    <a:bodyPr/>
                    <a:lstStyle/>
                    <a:p>
                      <a:pPr algn="r">
                        <a:lnSpc>
                          <a:spcPct val="115000"/>
                        </a:lnSpc>
                        <a:spcAft>
                          <a:spcPts val="0"/>
                        </a:spcAft>
                      </a:pPr>
                      <a:r>
                        <a:rPr lang="es-EC" sz="1000">
                          <a:effectLst/>
                        </a:rPr>
                        <a:t>7040062,1</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5155076,35</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1884985,75</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27,00%</a:t>
                      </a:r>
                      <a:endParaRPr lang="es-EC" sz="1100">
                        <a:effectLst/>
                        <a:latin typeface="Calibri"/>
                        <a:ea typeface="Calibri"/>
                        <a:cs typeface="Times New Roman"/>
                      </a:endParaRPr>
                    </a:p>
                  </a:txBody>
                  <a:tcPr marL="44450" marR="44450" marT="0" marB="0"/>
                </a:tc>
              </a:tr>
              <a:tr h="161925">
                <a:tc gridSpan="4">
                  <a:txBody>
                    <a:bodyPr/>
                    <a:lstStyle/>
                    <a:p>
                      <a:pPr algn="ctr">
                        <a:lnSpc>
                          <a:spcPct val="115000"/>
                        </a:lnSpc>
                        <a:spcAft>
                          <a:spcPts val="0"/>
                        </a:spcAft>
                      </a:pPr>
                      <a:r>
                        <a:rPr lang="es-EC" sz="1000">
                          <a:effectLst/>
                        </a:rPr>
                        <a:t>GASTOS</a:t>
                      </a:r>
                      <a:endParaRPr lang="es-EC" sz="1100">
                        <a:effectLst/>
                        <a:latin typeface="Calibri"/>
                        <a:ea typeface="Calibri"/>
                        <a:cs typeface="Times New Roman"/>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r>
              <a:tr h="323850">
                <a:tc>
                  <a:txBody>
                    <a:bodyPr/>
                    <a:lstStyle/>
                    <a:p>
                      <a:pPr algn="ctr">
                        <a:lnSpc>
                          <a:spcPct val="115000"/>
                        </a:lnSpc>
                        <a:spcAft>
                          <a:spcPts val="0"/>
                        </a:spcAft>
                      </a:pPr>
                      <a:r>
                        <a:rPr lang="es-EC" sz="1000">
                          <a:effectLst/>
                        </a:rPr>
                        <a:t>PRESUPUESTO INICIAL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EJECUCIÓN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DESVIACIÓN</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PORCENTAJE</a:t>
                      </a:r>
                      <a:endParaRPr lang="es-EC" sz="1100">
                        <a:effectLst/>
                        <a:latin typeface="Calibri"/>
                        <a:ea typeface="Calibri"/>
                        <a:cs typeface="Times New Roman"/>
                      </a:endParaRPr>
                    </a:p>
                  </a:txBody>
                  <a:tcPr marL="44450" marR="44450" marT="0" marB="0" anchor="ctr"/>
                </a:tc>
              </a:tr>
              <a:tr h="161925">
                <a:tc>
                  <a:txBody>
                    <a:bodyPr/>
                    <a:lstStyle/>
                    <a:p>
                      <a:pPr algn="r">
                        <a:lnSpc>
                          <a:spcPct val="115000"/>
                        </a:lnSpc>
                        <a:spcAft>
                          <a:spcPts val="0"/>
                        </a:spcAft>
                      </a:pPr>
                      <a:r>
                        <a:rPr lang="es-EC" sz="1000">
                          <a:effectLst/>
                        </a:rPr>
                        <a:t>7040062,1</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4453952,12</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a:effectLst/>
                        </a:rPr>
                        <a:t>2586109,98</a:t>
                      </a:r>
                      <a:endParaRPr lang="es-EC" sz="11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000" dirty="0">
                          <a:effectLst/>
                        </a:rPr>
                        <a:t>37,00%</a:t>
                      </a:r>
                      <a:endParaRPr lang="es-EC" sz="1100" dirty="0">
                        <a:effectLst/>
                        <a:latin typeface="Calibri"/>
                        <a:ea typeface="Calibri"/>
                        <a:cs typeface="Times New Roman"/>
                      </a:endParaRPr>
                    </a:p>
                  </a:txBody>
                  <a:tcPr marL="44450" marR="44450" marT="0" marB="0"/>
                </a:tc>
              </a:tr>
            </a:tbl>
          </a:graphicData>
        </a:graphic>
      </p:graphicFrame>
      <p:sp>
        <p:nvSpPr>
          <p:cNvPr id="5" name="4 Marcador de pie de página"/>
          <p:cNvSpPr>
            <a:spLocks noGrp="1"/>
          </p:cNvSpPr>
          <p:nvPr>
            <p:ph type="ftr" sz="quarter" idx="11"/>
          </p:nvPr>
        </p:nvSpPr>
        <p:spPr>
          <a:xfrm>
            <a:off x="5796136" y="6093296"/>
            <a:ext cx="2895600" cy="365125"/>
          </a:xfrm>
        </p:spPr>
        <p:txBody>
          <a:bodyPr/>
          <a:lstStyle/>
          <a:p>
            <a:r>
              <a:rPr lang="es-EC" smtClean="0"/>
              <a:t>ING. MARCO ROMERO (DIRECTOR)                      DRA. MARTHA LOZADA (CODIRECTOR)</a:t>
            </a:r>
            <a:endParaRPr lang="es-EC" dirty="0"/>
          </a:p>
        </p:txBody>
      </p:sp>
    </p:spTree>
    <p:extLst>
      <p:ext uri="{BB962C8B-B14F-4D97-AF65-F5344CB8AC3E}">
        <p14:creationId xmlns:p14="http://schemas.microsoft.com/office/powerpoint/2010/main" val="1048039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44624"/>
            <a:ext cx="8229600" cy="432048"/>
          </a:xfrm>
        </p:spPr>
        <p:txBody>
          <a:bodyPr>
            <a:noAutofit/>
          </a:bodyPr>
          <a:lstStyle/>
          <a:p>
            <a:pPr lvl="0"/>
            <a:r>
              <a:rPr lang="es-ES" sz="1600" b="1" dirty="0"/>
              <a:t>VARIACIONES SIGNIFICATIVAS ENTRE LA ASIGNACIÓN INICIAL DE INGRESOS Y LO RECAUDADO.</a:t>
            </a:r>
            <a:endParaRPr lang="es-EC" sz="1600" dirty="0"/>
          </a:p>
        </p:txBody>
      </p:sp>
      <p:sp>
        <p:nvSpPr>
          <p:cNvPr id="7" name="2 Marcador de contenido"/>
          <p:cNvSpPr>
            <a:spLocks noGrp="1"/>
          </p:cNvSpPr>
          <p:nvPr>
            <p:ph idx="1"/>
          </p:nvPr>
        </p:nvSpPr>
        <p:spPr>
          <a:xfrm>
            <a:off x="395536" y="620688"/>
            <a:ext cx="8424936" cy="2844316"/>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s-ES" sz="1800" b="1" dirty="0"/>
              <a:t>CONCLUSIÓN:</a:t>
            </a:r>
            <a:endParaRPr lang="es-EC" sz="1800" dirty="0"/>
          </a:p>
          <a:p>
            <a:pPr marL="0" indent="0">
              <a:buNone/>
            </a:pPr>
            <a:r>
              <a:rPr lang="es-ES" sz="1800" dirty="0"/>
              <a:t>Los ingresos constituyen el soporte de la Institución para el desarrollo de sus actividades por lo que su estimación correcta y aproximada a la realidad es de vital importancia, mediante un análisis de las necesidades y lo establecido en la normativa mencionada en el párrafo II.</a:t>
            </a:r>
            <a:endParaRPr lang="es-EC" sz="1800" dirty="0"/>
          </a:p>
          <a:p>
            <a:pPr marL="0" indent="0">
              <a:buNone/>
            </a:pPr>
            <a:r>
              <a:rPr lang="es-ES" sz="1800" b="1" dirty="0" smtClean="0"/>
              <a:t>RECOMENDACIÓN</a:t>
            </a:r>
            <a:r>
              <a:rPr lang="es-ES" sz="1800" b="1" dirty="0"/>
              <a:t>:</a:t>
            </a:r>
            <a:endParaRPr lang="es-EC" sz="1800" dirty="0"/>
          </a:p>
          <a:p>
            <a:pPr marL="0" lvl="0" indent="0">
              <a:buNone/>
            </a:pPr>
            <a:r>
              <a:rPr lang="es-ES" sz="1800" b="1" dirty="0"/>
              <a:t>Al Director Financiero</a:t>
            </a:r>
            <a:endParaRPr lang="es-EC" sz="1800" dirty="0"/>
          </a:p>
          <a:p>
            <a:r>
              <a:rPr lang="es-ES" sz="1800" dirty="0"/>
              <a:t>Realizar la estimación  de los ingresos  considerando lo establecido en la normativa aplicable priorizando la realidad de la recaudación municipal. </a:t>
            </a:r>
            <a:endParaRPr lang="es-EC" sz="1800" dirty="0"/>
          </a:p>
          <a:p>
            <a:pPr marL="0" indent="0" algn="just">
              <a:buNone/>
            </a:pPr>
            <a:endParaRPr lang="es-EC" sz="1800" dirty="0"/>
          </a:p>
        </p:txBody>
      </p:sp>
      <p:sp>
        <p:nvSpPr>
          <p:cNvPr id="6" name="1 Título"/>
          <p:cNvSpPr txBox="1">
            <a:spLocks/>
          </p:cNvSpPr>
          <p:nvPr/>
        </p:nvSpPr>
        <p:spPr>
          <a:xfrm>
            <a:off x="531803" y="3429000"/>
            <a:ext cx="82296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600" b="1" dirty="0"/>
              <a:t>NECESIDAD DE MEJORAR LOS INGRESOS POR AUTOGESTIÓN</a:t>
            </a:r>
            <a:endParaRPr lang="es-EC" sz="1600" dirty="0"/>
          </a:p>
        </p:txBody>
      </p:sp>
      <p:sp>
        <p:nvSpPr>
          <p:cNvPr id="8" name="2 Marcador de contenido"/>
          <p:cNvSpPr txBox="1">
            <a:spLocks/>
          </p:cNvSpPr>
          <p:nvPr/>
        </p:nvSpPr>
        <p:spPr>
          <a:xfrm>
            <a:off x="434135" y="3861048"/>
            <a:ext cx="8424936" cy="28083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s-ES" sz="1600" b="1" dirty="0"/>
              <a:t>CONCLUSIÓN</a:t>
            </a:r>
            <a:endParaRPr lang="es-EC" sz="1600" dirty="0"/>
          </a:p>
          <a:p>
            <a:pPr marL="0" indent="0">
              <a:buNone/>
            </a:pPr>
            <a:r>
              <a:rPr lang="es-ES" sz="1600" dirty="0"/>
              <a:t>Es necesario que el GADM del Cantón Saquisilí mejore su gestión que permita que los ingresos recaudados por concepto de impuestos, tasas y contribuciones y venta de bienes y servicios aumenten y pueda cubrir los gastos corrientes y de esta manera mantener más recursos corrientes</a:t>
            </a:r>
            <a:endParaRPr lang="es-EC" sz="1600" dirty="0"/>
          </a:p>
          <a:p>
            <a:pPr marL="0" indent="0">
              <a:buNone/>
            </a:pPr>
            <a:r>
              <a:rPr lang="es-ES" sz="1600" b="1" dirty="0"/>
              <a:t>RECOMENDACIÓN:</a:t>
            </a:r>
            <a:endParaRPr lang="es-EC" sz="1600" dirty="0"/>
          </a:p>
          <a:p>
            <a:pPr marL="0" lvl="0" indent="0">
              <a:buNone/>
            </a:pPr>
            <a:r>
              <a:rPr lang="es-ES" sz="1600" b="1" dirty="0"/>
              <a:t>Al Departamento Tesorería y Recaudación conjuntamente con la Dirección Financiera:</a:t>
            </a:r>
            <a:endParaRPr lang="es-EC" sz="1600" dirty="0"/>
          </a:p>
          <a:p>
            <a:r>
              <a:rPr lang="es-ES" sz="1600" dirty="0"/>
              <a:t>Recaudar la totalidad de impuestos, tasas y contribuciones que se encuentren pendientes de cobro y mejor la gestión en cuanto a la venta de bienes y servicios que ofrece el GADM del Cantón Saquisilí.</a:t>
            </a:r>
            <a:endParaRPr lang="es-EC" sz="1600" dirty="0"/>
          </a:p>
        </p:txBody>
      </p:sp>
      <p:sp>
        <p:nvSpPr>
          <p:cNvPr id="2" name="1 Marcador de pie de página"/>
          <p:cNvSpPr>
            <a:spLocks noGrp="1"/>
          </p:cNvSpPr>
          <p:nvPr>
            <p:ph type="ftr" sz="quarter" idx="11"/>
          </p:nvPr>
        </p:nvSpPr>
        <p:spPr>
          <a:xfrm>
            <a:off x="5963471" y="6325104"/>
            <a:ext cx="2895600" cy="365125"/>
          </a:xfrm>
        </p:spPr>
        <p:txBody>
          <a:bodyPr/>
          <a:lstStyle/>
          <a:p>
            <a:r>
              <a:rPr lang="es-EC" smtClean="0"/>
              <a:t>ING. MARCO ROMERO (DIRECTOR)                      DRA. MARTHA LOZADA (CODIRECTOR)</a:t>
            </a:r>
            <a:endParaRPr lang="es-EC" dirty="0"/>
          </a:p>
        </p:txBody>
      </p:sp>
    </p:spTree>
    <p:extLst>
      <p:ext uri="{BB962C8B-B14F-4D97-AF65-F5344CB8AC3E}">
        <p14:creationId xmlns:p14="http://schemas.microsoft.com/office/powerpoint/2010/main" val="616371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384"/>
            <a:ext cx="8229600" cy="476672"/>
          </a:xfrm>
        </p:spPr>
        <p:txBody>
          <a:bodyPr>
            <a:normAutofit fontScale="90000"/>
          </a:bodyPr>
          <a:lstStyle/>
          <a:p>
            <a:r>
              <a:rPr lang="es-EC" sz="3200" b="1" dirty="0" smtClean="0"/>
              <a:t>CONCLUSIONES</a:t>
            </a:r>
            <a:endParaRPr lang="es-EC" sz="3200" b="1" dirty="0"/>
          </a:p>
        </p:txBody>
      </p:sp>
      <p:graphicFrame>
        <p:nvGraphicFramePr>
          <p:cNvPr id="7" name="6 Diagrama"/>
          <p:cNvGraphicFramePr/>
          <p:nvPr>
            <p:extLst>
              <p:ext uri="{D42A27DB-BD31-4B8C-83A1-F6EECF244321}">
                <p14:modId xmlns:p14="http://schemas.microsoft.com/office/powerpoint/2010/main" val="2854770926"/>
              </p:ext>
            </p:extLst>
          </p:nvPr>
        </p:nvGraphicFramePr>
        <p:xfrm>
          <a:off x="251520" y="548680"/>
          <a:ext cx="864096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pie de página"/>
          <p:cNvSpPr>
            <a:spLocks noGrp="1"/>
          </p:cNvSpPr>
          <p:nvPr>
            <p:ph type="ftr" sz="quarter" idx="11"/>
          </p:nvPr>
        </p:nvSpPr>
        <p:spPr>
          <a:xfrm>
            <a:off x="6012160" y="6468630"/>
            <a:ext cx="2895600" cy="365125"/>
          </a:xfrm>
        </p:spPr>
        <p:txBody>
          <a:bodyPr/>
          <a:lstStyle/>
          <a:p>
            <a:r>
              <a:rPr lang="es-EC" smtClean="0"/>
              <a:t>ING. MARCO ROMERO (DIRECTOR)                      DRA. MARTHA LOZADA (CODIRECTOR)</a:t>
            </a:r>
            <a:endParaRPr lang="es-EC" dirty="0"/>
          </a:p>
        </p:txBody>
      </p:sp>
      <p:pic>
        <p:nvPicPr>
          <p:cNvPr id="5" name="Picture 2" descr="http://web.fade.es/recursos/img/Prevencion/477868509_30112011141720.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7314" y="425"/>
            <a:ext cx="390767" cy="37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2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143000"/>
          </a:xfrm>
        </p:spPr>
        <p:txBody>
          <a:bodyPr>
            <a:normAutofit/>
          </a:bodyPr>
          <a:lstStyle/>
          <a:p>
            <a:r>
              <a:rPr lang="es-EC" sz="3600" b="1" dirty="0" smtClean="0"/>
              <a:t>RECOMENDACIONES</a:t>
            </a:r>
            <a:endParaRPr lang="es-EC" sz="3600" b="1" dirty="0"/>
          </a:p>
        </p:txBody>
      </p:sp>
      <p:graphicFrame>
        <p:nvGraphicFramePr>
          <p:cNvPr id="7" name="6 Diagrama"/>
          <p:cNvGraphicFramePr/>
          <p:nvPr>
            <p:extLst>
              <p:ext uri="{D42A27DB-BD31-4B8C-83A1-F6EECF244321}">
                <p14:modId xmlns:p14="http://schemas.microsoft.com/office/powerpoint/2010/main" val="535233643"/>
              </p:ext>
            </p:extLst>
          </p:nvPr>
        </p:nvGraphicFramePr>
        <p:xfrm>
          <a:off x="539552" y="1124744"/>
          <a:ext cx="835292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a:xfrm>
            <a:off x="6012160" y="6453336"/>
            <a:ext cx="2895600" cy="365125"/>
          </a:xfrm>
        </p:spPr>
        <p:txBody>
          <a:bodyPr/>
          <a:lstStyle/>
          <a:p>
            <a:r>
              <a:rPr lang="es-EC" smtClean="0"/>
              <a:t>ING. MARCO ROMERO (DIRECTOR)                      DRA. MARTHA LOZADA (CODIRECTOR)</a:t>
            </a:r>
            <a:endParaRPr lang="es-EC" dirty="0"/>
          </a:p>
        </p:txBody>
      </p:sp>
      <p:pic>
        <p:nvPicPr>
          <p:cNvPr id="5" name="Picture 2" descr="http://web.fade.es/recursos/img/Prevencion/477868509_30112011141720.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6" y="188640"/>
            <a:ext cx="781534" cy="75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524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143000"/>
          </a:xfrm>
        </p:spPr>
        <p:txBody>
          <a:bodyPr>
            <a:noAutofit/>
          </a:bodyPr>
          <a:lstStyle/>
          <a:p>
            <a:r>
              <a:rPr lang="es-EC" sz="3600" b="1" dirty="0" smtClean="0"/>
              <a:t>INFORMACIÓN GADM DEL CANTÓN SAQUISILÍ</a:t>
            </a:r>
            <a:endParaRPr lang="es-EC" sz="3600" b="1" dirty="0"/>
          </a:p>
        </p:txBody>
      </p:sp>
      <p:pic>
        <p:nvPicPr>
          <p:cNvPr id="1026" name="Picture 2" descr="http://www.cotopaxinoticias.com/images/noticias/fotos/MUNICIPIO_SAQUISILI_FACHAD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83213"/>
            <a:ext cx="2808312" cy="210438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3940572" y="2708920"/>
            <a:ext cx="4735884" cy="2316342"/>
          </a:xfrm>
        </p:spPr>
        <p:txBody>
          <a:bodyPr>
            <a:normAutofit/>
          </a:bodyPr>
          <a:lstStyle/>
          <a:p>
            <a:pPr lvl="0"/>
            <a:r>
              <a:rPr lang="es-EC" sz="2800" dirty="0" smtClean="0"/>
              <a:t>Provincia</a:t>
            </a:r>
            <a:r>
              <a:rPr lang="es-EC" sz="2800" dirty="0"/>
              <a:t>: Cotopaxi</a:t>
            </a:r>
            <a:endParaRPr lang="es-EC" sz="2400" dirty="0"/>
          </a:p>
          <a:p>
            <a:pPr lvl="0"/>
            <a:r>
              <a:rPr lang="es-EC" sz="2800" dirty="0"/>
              <a:t>Cantón: Saquisilí</a:t>
            </a:r>
            <a:endParaRPr lang="es-EC" sz="2400" dirty="0"/>
          </a:p>
          <a:p>
            <a:pPr lvl="0"/>
            <a:r>
              <a:rPr lang="es-EC" sz="2800" dirty="0"/>
              <a:t>Barrio: </a:t>
            </a:r>
            <a:r>
              <a:rPr lang="es-EC" sz="2800" dirty="0" err="1"/>
              <a:t>Carlosama</a:t>
            </a:r>
            <a:endParaRPr lang="es-EC" sz="2400" dirty="0"/>
          </a:p>
          <a:p>
            <a:pPr lvl="0"/>
            <a:r>
              <a:rPr lang="es-EC" sz="2800" dirty="0"/>
              <a:t>Calle: Barreno y 24 de mayo</a:t>
            </a:r>
            <a:endParaRPr lang="es-EC" sz="2400" dirty="0"/>
          </a:p>
        </p:txBody>
      </p:sp>
      <p:sp>
        <p:nvSpPr>
          <p:cNvPr id="3" name="2 Marcador de pie de página"/>
          <p:cNvSpPr>
            <a:spLocks noGrp="1"/>
          </p:cNvSpPr>
          <p:nvPr>
            <p:ph type="ftr" sz="quarter" idx="11"/>
          </p:nvPr>
        </p:nvSpPr>
        <p:spPr>
          <a:xfrm>
            <a:off x="5292080" y="6309320"/>
            <a:ext cx="2895600" cy="365125"/>
          </a:xfrm>
        </p:spPr>
        <p:txBody>
          <a:bodyPr/>
          <a:lstStyle/>
          <a:p>
            <a:r>
              <a:rPr lang="es-EC" smtClean="0"/>
              <a:t>ING. MARCO ROMERO (DIRECTOR)                      DRA. MARTHA LOZADA (CODIRECTOR)</a:t>
            </a:r>
            <a:endParaRPr lang="es-EC" dirty="0"/>
          </a:p>
        </p:txBody>
      </p:sp>
    </p:spTree>
    <p:extLst>
      <p:ext uri="{BB962C8B-B14F-4D97-AF65-F5344CB8AC3E}">
        <p14:creationId xmlns:p14="http://schemas.microsoft.com/office/powerpoint/2010/main" val="4001248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b="1" dirty="0" smtClean="0"/>
              <a:t>ORGANIGRAMA ESTRUCTURAL DEL GOBIERNO MUNICIPAL DEL CANTÓN SAQUISILÍ</a:t>
            </a:r>
            <a:endParaRPr lang="es-EC" sz="2000" dirty="0"/>
          </a:p>
        </p:txBody>
      </p:sp>
      <p:grpSp>
        <p:nvGrpSpPr>
          <p:cNvPr id="4" name="388 Grupo"/>
          <p:cNvGrpSpPr>
            <a:grpSpLocks/>
          </p:cNvGrpSpPr>
          <p:nvPr/>
        </p:nvGrpSpPr>
        <p:grpSpPr>
          <a:xfrm>
            <a:off x="107504" y="1207770"/>
            <a:ext cx="8784976" cy="5461590"/>
            <a:chOff x="0" y="0"/>
            <a:chExt cx="8615590" cy="5007241"/>
          </a:xfrm>
        </p:grpSpPr>
        <p:grpSp>
          <p:nvGrpSpPr>
            <p:cNvPr id="5" name="387 Grupo"/>
            <p:cNvGrpSpPr/>
            <p:nvPr/>
          </p:nvGrpSpPr>
          <p:grpSpPr>
            <a:xfrm>
              <a:off x="0" y="0"/>
              <a:ext cx="8615590" cy="5007241"/>
              <a:chOff x="0" y="0"/>
              <a:chExt cx="8615590" cy="5007241"/>
            </a:xfrm>
          </p:grpSpPr>
          <p:grpSp>
            <p:nvGrpSpPr>
              <p:cNvPr id="10" name="370 Grupo"/>
              <p:cNvGrpSpPr/>
              <p:nvPr/>
            </p:nvGrpSpPr>
            <p:grpSpPr>
              <a:xfrm>
                <a:off x="7283302" y="0"/>
                <a:ext cx="1062355" cy="2040256"/>
                <a:chOff x="0" y="0"/>
                <a:chExt cx="1062665" cy="2040462"/>
              </a:xfrm>
            </p:grpSpPr>
            <p:sp>
              <p:nvSpPr>
                <p:cNvPr id="112" name="Cuadro de texto 2"/>
                <p:cNvSpPr txBox="1">
                  <a:spLocks noChangeArrowheads="1"/>
                </p:cNvSpPr>
                <p:nvPr/>
              </p:nvSpPr>
              <p:spPr bwMode="auto">
                <a:xfrm>
                  <a:off x="0" y="0"/>
                  <a:ext cx="1041400" cy="349885"/>
                </a:xfrm>
                <a:prstGeom prst="rect">
                  <a:avLst/>
                </a:prstGeom>
                <a:solidFill>
                  <a:schemeClr val="accent2">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NIVEL LEGISLATIVO</a:t>
                  </a:r>
                  <a:endParaRPr lang="es-EC" sz="1050">
                    <a:effectLst/>
                    <a:latin typeface="Calibri"/>
                    <a:ea typeface="Calibri"/>
                    <a:cs typeface="Times New Roman"/>
                  </a:endParaRPr>
                </a:p>
              </p:txBody>
            </p:sp>
            <p:sp>
              <p:nvSpPr>
                <p:cNvPr id="113" name="Cuadro de texto 2"/>
                <p:cNvSpPr txBox="1">
                  <a:spLocks noChangeArrowheads="1"/>
                </p:cNvSpPr>
                <p:nvPr/>
              </p:nvSpPr>
              <p:spPr bwMode="auto">
                <a:xfrm>
                  <a:off x="0" y="425303"/>
                  <a:ext cx="1041400" cy="349885"/>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NIVEL EJECUTIVO</a:t>
                  </a:r>
                  <a:endParaRPr lang="es-EC" sz="1050">
                    <a:effectLst/>
                    <a:latin typeface="Calibri"/>
                    <a:ea typeface="Calibri"/>
                    <a:cs typeface="Times New Roman"/>
                  </a:endParaRPr>
                </a:p>
              </p:txBody>
            </p:sp>
            <p:sp>
              <p:nvSpPr>
                <p:cNvPr id="114" name="Cuadro de texto 2"/>
                <p:cNvSpPr txBox="1">
                  <a:spLocks noChangeArrowheads="1"/>
                </p:cNvSpPr>
                <p:nvPr/>
              </p:nvSpPr>
              <p:spPr bwMode="auto">
                <a:xfrm>
                  <a:off x="0" y="850605"/>
                  <a:ext cx="1041400" cy="350520"/>
                </a:xfrm>
                <a:prstGeom prst="rect">
                  <a:avLst/>
                </a:prstGeom>
                <a:solidFill>
                  <a:schemeClr val="accent1">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0"/>
                    </a:spcAft>
                  </a:pPr>
                  <a:r>
                    <a:rPr lang="es-ES" sz="700">
                      <a:effectLst/>
                      <a:latin typeface="Times New Roman"/>
                      <a:ea typeface="Calibri"/>
                      <a:cs typeface="Times New Roman"/>
                    </a:rPr>
                    <a:t>NIVEL </a:t>
                  </a:r>
                  <a:endParaRPr lang="es-EC" sz="1050">
                    <a:effectLst/>
                    <a:latin typeface="Calibri"/>
                    <a:ea typeface="Calibri"/>
                    <a:cs typeface="Times New Roman"/>
                  </a:endParaRPr>
                </a:p>
                <a:p>
                  <a:pPr marL="269875" algn="ctr">
                    <a:lnSpc>
                      <a:spcPct val="115000"/>
                    </a:lnSpc>
                    <a:spcAft>
                      <a:spcPts val="1000"/>
                    </a:spcAft>
                  </a:pPr>
                  <a:r>
                    <a:rPr lang="es-ES" sz="700">
                      <a:effectLst/>
                      <a:latin typeface="Times New Roman"/>
                      <a:ea typeface="Calibri"/>
                      <a:cs typeface="Times New Roman"/>
                    </a:rPr>
                    <a:t>ASESOR</a:t>
                  </a:r>
                  <a:endParaRPr lang="es-EC" sz="1050">
                    <a:effectLst/>
                    <a:latin typeface="Calibri"/>
                    <a:ea typeface="Calibri"/>
                    <a:cs typeface="Times New Roman"/>
                  </a:endParaRPr>
                </a:p>
                <a:p>
                  <a:pPr marL="269875" algn="ctr">
                    <a:lnSpc>
                      <a:spcPct val="115000"/>
                    </a:lnSpc>
                    <a:spcAft>
                      <a:spcPts val="1000"/>
                    </a:spcAft>
                  </a:pPr>
                  <a:r>
                    <a:rPr lang="es-ES" sz="700">
                      <a:effectLst/>
                      <a:latin typeface="Times New Roman"/>
                      <a:ea typeface="Calibri"/>
                      <a:cs typeface="Times New Roman"/>
                    </a:rPr>
                    <a:t> </a:t>
                  </a:r>
                  <a:endParaRPr lang="es-EC" sz="1050">
                    <a:effectLst/>
                    <a:latin typeface="Calibri"/>
                    <a:ea typeface="Calibri"/>
                    <a:cs typeface="Times New Roman"/>
                  </a:endParaRPr>
                </a:p>
              </p:txBody>
            </p:sp>
            <p:sp>
              <p:nvSpPr>
                <p:cNvPr id="115" name="Cuadro de texto 2"/>
                <p:cNvSpPr txBox="1">
                  <a:spLocks noChangeArrowheads="1"/>
                </p:cNvSpPr>
                <p:nvPr/>
              </p:nvSpPr>
              <p:spPr bwMode="auto">
                <a:xfrm>
                  <a:off x="10632" y="1275907"/>
                  <a:ext cx="1041400" cy="35052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NIVEL DE APOYO</a:t>
                  </a:r>
                  <a:endParaRPr lang="es-EC" sz="1050">
                    <a:effectLst/>
                    <a:latin typeface="Calibri"/>
                    <a:ea typeface="Calibri"/>
                    <a:cs typeface="Times New Roman"/>
                  </a:endParaRPr>
                </a:p>
                <a:p>
                  <a:pPr marL="269875" algn="ctr">
                    <a:lnSpc>
                      <a:spcPct val="115000"/>
                    </a:lnSpc>
                    <a:spcAft>
                      <a:spcPts val="1000"/>
                    </a:spcAft>
                  </a:pPr>
                  <a:r>
                    <a:rPr lang="es-ES" sz="700">
                      <a:effectLst/>
                      <a:latin typeface="Times New Roman"/>
                      <a:ea typeface="Calibri"/>
                      <a:cs typeface="Times New Roman"/>
                    </a:rPr>
                    <a:t> </a:t>
                  </a:r>
                  <a:endParaRPr lang="es-EC" sz="1050">
                    <a:effectLst/>
                    <a:latin typeface="Calibri"/>
                    <a:ea typeface="Calibri"/>
                    <a:cs typeface="Times New Roman"/>
                  </a:endParaRPr>
                </a:p>
              </p:txBody>
            </p:sp>
            <p:sp>
              <p:nvSpPr>
                <p:cNvPr id="116" name="Cuadro de texto 2"/>
                <p:cNvSpPr txBox="1">
                  <a:spLocks noChangeArrowheads="1"/>
                </p:cNvSpPr>
                <p:nvPr/>
              </p:nvSpPr>
              <p:spPr bwMode="auto">
                <a:xfrm>
                  <a:off x="21265" y="1690577"/>
                  <a:ext cx="1041400" cy="3498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NIVEL OPERATIVO</a:t>
                  </a:r>
                  <a:endParaRPr lang="es-EC" sz="1050">
                    <a:effectLst/>
                    <a:latin typeface="Calibri"/>
                    <a:ea typeface="Calibri"/>
                    <a:cs typeface="Times New Roman"/>
                  </a:endParaRPr>
                </a:p>
              </p:txBody>
            </p:sp>
          </p:grpSp>
          <p:grpSp>
            <p:nvGrpSpPr>
              <p:cNvPr id="11" name="382 Grupo"/>
              <p:cNvGrpSpPr/>
              <p:nvPr/>
            </p:nvGrpSpPr>
            <p:grpSpPr>
              <a:xfrm>
                <a:off x="0" y="148857"/>
                <a:ext cx="8615590" cy="4858384"/>
                <a:chOff x="0" y="0"/>
                <a:chExt cx="8615723" cy="4858990"/>
              </a:xfrm>
            </p:grpSpPr>
            <p:grpSp>
              <p:nvGrpSpPr>
                <p:cNvPr id="12" name="381 Grupo"/>
                <p:cNvGrpSpPr/>
                <p:nvPr/>
              </p:nvGrpSpPr>
              <p:grpSpPr>
                <a:xfrm>
                  <a:off x="0" y="2721935"/>
                  <a:ext cx="8615723" cy="2137055"/>
                  <a:chOff x="0" y="0"/>
                  <a:chExt cx="8615723" cy="2137055"/>
                </a:xfrm>
              </p:grpSpPr>
              <p:cxnSp>
                <p:nvCxnSpPr>
                  <p:cNvPr id="50" name="293 Conector recto"/>
                  <p:cNvCxnSpPr/>
                  <p:nvPr/>
                </p:nvCxnSpPr>
                <p:spPr>
                  <a:xfrm>
                    <a:off x="1424763" y="0"/>
                    <a:ext cx="5486370" cy="0"/>
                  </a:xfrm>
                  <a:prstGeom prst="line">
                    <a:avLst/>
                  </a:prstGeom>
                </p:spPr>
                <p:style>
                  <a:lnRef idx="1">
                    <a:schemeClr val="dk1"/>
                  </a:lnRef>
                  <a:fillRef idx="0">
                    <a:schemeClr val="dk1"/>
                  </a:fillRef>
                  <a:effectRef idx="0">
                    <a:schemeClr val="dk1"/>
                  </a:effectRef>
                  <a:fontRef idx="minor">
                    <a:schemeClr val="tx1"/>
                  </a:fontRef>
                </p:style>
              </p:cxnSp>
              <p:grpSp>
                <p:nvGrpSpPr>
                  <p:cNvPr id="51" name="376 Grupo"/>
                  <p:cNvGrpSpPr/>
                  <p:nvPr/>
                </p:nvGrpSpPr>
                <p:grpSpPr>
                  <a:xfrm>
                    <a:off x="0" y="0"/>
                    <a:ext cx="3201404" cy="2062628"/>
                    <a:chOff x="0" y="0"/>
                    <a:chExt cx="3201404" cy="2062628"/>
                  </a:xfrm>
                </p:grpSpPr>
                <p:grpSp>
                  <p:nvGrpSpPr>
                    <p:cNvPr id="96" name="296 Grupo"/>
                    <p:cNvGrpSpPr/>
                    <p:nvPr/>
                  </p:nvGrpSpPr>
                  <p:grpSpPr>
                    <a:xfrm>
                      <a:off x="489097" y="0"/>
                      <a:ext cx="1870710" cy="286990"/>
                      <a:chOff x="0" y="85061"/>
                      <a:chExt cx="1870710" cy="286990"/>
                    </a:xfrm>
                  </p:grpSpPr>
                  <p:cxnSp>
                    <p:nvCxnSpPr>
                      <p:cNvPr id="110" name="294 Conector recto"/>
                      <p:cNvCxnSpPr/>
                      <p:nvPr/>
                    </p:nvCxnSpPr>
                    <p:spPr>
                      <a:xfrm>
                        <a:off x="924884" y="85061"/>
                        <a:ext cx="311" cy="85030"/>
                      </a:xfrm>
                      <a:prstGeom prst="line">
                        <a:avLst/>
                      </a:prstGeom>
                    </p:spPr>
                    <p:style>
                      <a:lnRef idx="1">
                        <a:schemeClr val="dk1"/>
                      </a:lnRef>
                      <a:fillRef idx="0">
                        <a:schemeClr val="dk1"/>
                      </a:fillRef>
                      <a:effectRef idx="0">
                        <a:schemeClr val="dk1"/>
                      </a:effectRef>
                      <a:fontRef idx="minor">
                        <a:schemeClr val="tx1"/>
                      </a:fontRef>
                    </p:style>
                  </p:cxnSp>
                  <p:sp>
                    <p:nvSpPr>
                      <p:cNvPr id="111" name="Cuadro de texto 2"/>
                      <p:cNvSpPr txBox="1">
                        <a:spLocks noChangeArrowheads="1"/>
                      </p:cNvSpPr>
                      <p:nvPr/>
                    </p:nvSpPr>
                    <p:spPr bwMode="auto">
                      <a:xfrm>
                        <a:off x="0" y="170121"/>
                        <a:ext cx="1870710" cy="20193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DIRECCIÓN FINANCIERA</a:t>
                        </a:r>
                        <a:endParaRPr lang="es-EC" sz="1050">
                          <a:effectLst/>
                          <a:latin typeface="Calibri"/>
                          <a:ea typeface="Calibri"/>
                          <a:cs typeface="Times New Roman"/>
                        </a:endParaRPr>
                      </a:p>
                    </p:txBody>
                  </p:sp>
                </p:grpSp>
                <p:grpSp>
                  <p:nvGrpSpPr>
                    <p:cNvPr id="97" name="375 Grupo"/>
                    <p:cNvGrpSpPr/>
                    <p:nvPr/>
                  </p:nvGrpSpPr>
                  <p:grpSpPr>
                    <a:xfrm>
                      <a:off x="0" y="287079"/>
                      <a:ext cx="3201404" cy="1775549"/>
                      <a:chOff x="0" y="0"/>
                      <a:chExt cx="3201404" cy="1775549"/>
                    </a:xfrm>
                  </p:grpSpPr>
                  <p:sp>
                    <p:nvSpPr>
                      <p:cNvPr id="98" name="Cuadro de texto 2"/>
                      <p:cNvSpPr txBox="1">
                        <a:spLocks noChangeArrowheads="1"/>
                      </p:cNvSpPr>
                      <p:nvPr/>
                    </p:nvSpPr>
                    <p:spPr bwMode="auto">
                      <a:xfrm>
                        <a:off x="829339" y="1201479"/>
                        <a:ext cx="1254125" cy="191135"/>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INFORMÁTICA</a:t>
                        </a:r>
                        <a:endParaRPr lang="es-EC" sz="1050">
                          <a:effectLst/>
                          <a:latin typeface="Calibri"/>
                          <a:ea typeface="Calibri"/>
                          <a:cs typeface="Times New Roman"/>
                        </a:endParaRPr>
                      </a:p>
                    </p:txBody>
                  </p:sp>
                  <p:sp>
                    <p:nvSpPr>
                      <p:cNvPr id="99" name="Cuadro de texto 2"/>
                      <p:cNvSpPr txBox="1">
                        <a:spLocks noChangeArrowheads="1"/>
                      </p:cNvSpPr>
                      <p:nvPr/>
                    </p:nvSpPr>
                    <p:spPr bwMode="auto">
                      <a:xfrm>
                        <a:off x="212651" y="1573619"/>
                        <a:ext cx="1870710" cy="20193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CAMAL MUNICIPAL</a:t>
                        </a:r>
                        <a:endParaRPr lang="es-EC" sz="1050">
                          <a:effectLst/>
                          <a:latin typeface="Calibri"/>
                          <a:ea typeface="Calibri"/>
                          <a:cs typeface="Times New Roman"/>
                        </a:endParaRPr>
                      </a:p>
                    </p:txBody>
                  </p:sp>
                  <p:sp>
                    <p:nvSpPr>
                      <p:cNvPr id="100" name="Cuadro de texto 2"/>
                      <p:cNvSpPr txBox="1">
                        <a:spLocks noChangeArrowheads="1"/>
                      </p:cNvSpPr>
                      <p:nvPr/>
                    </p:nvSpPr>
                    <p:spPr bwMode="auto">
                      <a:xfrm>
                        <a:off x="0" y="106046"/>
                        <a:ext cx="1254642" cy="233946"/>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CONTABILIDAD</a:t>
                        </a:r>
                        <a:endParaRPr lang="es-EC" sz="1050">
                          <a:effectLst/>
                          <a:latin typeface="Calibri"/>
                          <a:ea typeface="Calibri"/>
                          <a:cs typeface="Times New Roman"/>
                        </a:endParaRPr>
                      </a:p>
                    </p:txBody>
                  </p:sp>
                  <p:sp>
                    <p:nvSpPr>
                      <p:cNvPr id="101" name="Cuadro de texto 2"/>
                      <p:cNvSpPr txBox="1">
                        <a:spLocks noChangeArrowheads="1"/>
                      </p:cNvSpPr>
                      <p:nvPr/>
                    </p:nvSpPr>
                    <p:spPr bwMode="auto">
                      <a:xfrm>
                        <a:off x="0" y="457201"/>
                        <a:ext cx="1254642" cy="223032"/>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TESORERIA</a:t>
                        </a:r>
                        <a:endParaRPr lang="es-EC" sz="1050">
                          <a:effectLst/>
                          <a:latin typeface="Calibri"/>
                          <a:ea typeface="Calibri"/>
                          <a:cs typeface="Times New Roman"/>
                        </a:endParaRPr>
                      </a:p>
                    </p:txBody>
                  </p:sp>
                  <p:sp>
                    <p:nvSpPr>
                      <p:cNvPr id="102" name="Cuadro de texto 2"/>
                      <p:cNvSpPr txBox="1">
                        <a:spLocks noChangeArrowheads="1"/>
                      </p:cNvSpPr>
                      <p:nvPr/>
                    </p:nvSpPr>
                    <p:spPr bwMode="auto">
                      <a:xfrm>
                        <a:off x="1552285" y="106326"/>
                        <a:ext cx="1254642" cy="233665"/>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RENTAS</a:t>
                        </a:r>
                        <a:endParaRPr lang="es-EC" sz="1050">
                          <a:effectLst/>
                          <a:latin typeface="Calibri"/>
                          <a:ea typeface="Calibri"/>
                          <a:cs typeface="Times New Roman"/>
                        </a:endParaRPr>
                      </a:p>
                    </p:txBody>
                  </p:sp>
                  <p:sp>
                    <p:nvSpPr>
                      <p:cNvPr id="103" name="Cuadro de texto 2"/>
                      <p:cNvSpPr txBox="1">
                        <a:spLocks noChangeArrowheads="1"/>
                      </p:cNvSpPr>
                      <p:nvPr/>
                    </p:nvSpPr>
                    <p:spPr bwMode="auto">
                      <a:xfrm>
                        <a:off x="1541654" y="457201"/>
                        <a:ext cx="1254642" cy="223032"/>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PROVEEDURÍA</a:t>
                        </a:r>
                        <a:endParaRPr lang="es-EC" sz="1050">
                          <a:effectLst/>
                          <a:latin typeface="Calibri"/>
                          <a:ea typeface="Calibri"/>
                          <a:cs typeface="Times New Roman"/>
                        </a:endParaRPr>
                      </a:p>
                    </p:txBody>
                  </p:sp>
                  <p:sp>
                    <p:nvSpPr>
                      <p:cNvPr id="104" name="Cuadro de texto 2"/>
                      <p:cNvSpPr txBox="1">
                        <a:spLocks noChangeArrowheads="1"/>
                      </p:cNvSpPr>
                      <p:nvPr/>
                    </p:nvSpPr>
                    <p:spPr bwMode="auto">
                      <a:xfrm>
                        <a:off x="1541721" y="829339"/>
                        <a:ext cx="1254642" cy="191135"/>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GUARDALMACÉN</a:t>
                        </a:r>
                        <a:endParaRPr lang="es-EC" sz="1050">
                          <a:effectLst/>
                          <a:latin typeface="Calibri"/>
                          <a:ea typeface="Calibri"/>
                          <a:cs typeface="Times New Roman"/>
                        </a:endParaRPr>
                      </a:p>
                    </p:txBody>
                  </p:sp>
                  <p:cxnSp>
                    <p:nvCxnSpPr>
                      <p:cNvPr id="105" name="314 Conector recto"/>
                      <p:cNvCxnSpPr/>
                      <p:nvPr/>
                    </p:nvCxnSpPr>
                    <p:spPr>
                      <a:xfrm>
                        <a:off x="1414130" y="0"/>
                        <a:ext cx="0" cy="1191511"/>
                      </a:xfrm>
                      <a:prstGeom prst="line">
                        <a:avLst/>
                      </a:prstGeom>
                    </p:spPr>
                    <p:style>
                      <a:lnRef idx="1">
                        <a:schemeClr val="dk1"/>
                      </a:lnRef>
                      <a:fillRef idx="0">
                        <a:schemeClr val="dk1"/>
                      </a:fillRef>
                      <a:effectRef idx="0">
                        <a:schemeClr val="dk1"/>
                      </a:effectRef>
                      <a:fontRef idx="minor">
                        <a:schemeClr val="tx1"/>
                      </a:fontRef>
                    </p:style>
                  </p:cxnSp>
                  <p:cxnSp>
                    <p:nvCxnSpPr>
                      <p:cNvPr id="106" name="315 Conector recto"/>
                      <p:cNvCxnSpPr/>
                      <p:nvPr/>
                    </p:nvCxnSpPr>
                    <p:spPr>
                      <a:xfrm>
                        <a:off x="1254642" y="244549"/>
                        <a:ext cx="298229" cy="0"/>
                      </a:xfrm>
                      <a:prstGeom prst="line">
                        <a:avLst/>
                      </a:prstGeom>
                    </p:spPr>
                    <p:style>
                      <a:lnRef idx="1">
                        <a:schemeClr val="dk1"/>
                      </a:lnRef>
                      <a:fillRef idx="0">
                        <a:schemeClr val="dk1"/>
                      </a:fillRef>
                      <a:effectRef idx="0">
                        <a:schemeClr val="dk1"/>
                      </a:effectRef>
                      <a:fontRef idx="minor">
                        <a:schemeClr val="tx1"/>
                      </a:fontRef>
                    </p:style>
                  </p:cxnSp>
                  <p:cxnSp>
                    <p:nvCxnSpPr>
                      <p:cNvPr id="107" name="316 Conector recto"/>
                      <p:cNvCxnSpPr/>
                      <p:nvPr/>
                    </p:nvCxnSpPr>
                    <p:spPr>
                      <a:xfrm>
                        <a:off x="1254642" y="595423"/>
                        <a:ext cx="297815" cy="0"/>
                      </a:xfrm>
                      <a:prstGeom prst="line">
                        <a:avLst/>
                      </a:prstGeom>
                    </p:spPr>
                    <p:style>
                      <a:lnRef idx="1">
                        <a:schemeClr val="dk1"/>
                      </a:lnRef>
                      <a:fillRef idx="0">
                        <a:schemeClr val="dk1"/>
                      </a:fillRef>
                      <a:effectRef idx="0">
                        <a:schemeClr val="dk1"/>
                      </a:effectRef>
                      <a:fontRef idx="minor">
                        <a:schemeClr val="tx1"/>
                      </a:fontRef>
                    </p:style>
                  </p:cxnSp>
                  <p:cxnSp>
                    <p:nvCxnSpPr>
                      <p:cNvPr id="108" name="317 Conector recto de flecha"/>
                      <p:cNvCxnSpPr/>
                      <p:nvPr/>
                    </p:nvCxnSpPr>
                    <p:spPr>
                      <a:xfrm>
                        <a:off x="2158409" y="680484"/>
                        <a:ext cx="0" cy="14910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9" name="313 Conector recto"/>
                      <p:cNvCxnSpPr/>
                      <p:nvPr/>
                    </p:nvCxnSpPr>
                    <p:spPr>
                      <a:xfrm>
                        <a:off x="2083981" y="1669312"/>
                        <a:ext cx="1117423"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52" name="380 Grupo"/>
                  <p:cNvGrpSpPr/>
                  <p:nvPr/>
                </p:nvGrpSpPr>
                <p:grpSpPr>
                  <a:xfrm>
                    <a:off x="3200400" y="0"/>
                    <a:ext cx="5415323" cy="2137055"/>
                    <a:chOff x="0" y="0"/>
                    <a:chExt cx="5415323" cy="2137055"/>
                  </a:xfrm>
                </p:grpSpPr>
                <p:grpSp>
                  <p:nvGrpSpPr>
                    <p:cNvPr id="53" name="297 Grupo"/>
                    <p:cNvGrpSpPr/>
                    <p:nvPr/>
                  </p:nvGrpSpPr>
                  <p:grpSpPr>
                    <a:xfrm>
                      <a:off x="2785730" y="0"/>
                      <a:ext cx="2140935" cy="286915"/>
                      <a:chOff x="0" y="95841"/>
                      <a:chExt cx="2140935" cy="287360"/>
                    </a:xfrm>
                  </p:grpSpPr>
                  <p:cxnSp>
                    <p:nvCxnSpPr>
                      <p:cNvPr id="94" name="298 Conector recto"/>
                      <p:cNvCxnSpPr/>
                      <p:nvPr/>
                    </p:nvCxnSpPr>
                    <p:spPr>
                      <a:xfrm flipH="1">
                        <a:off x="925344" y="95841"/>
                        <a:ext cx="840" cy="74280"/>
                      </a:xfrm>
                      <a:prstGeom prst="line">
                        <a:avLst/>
                      </a:prstGeom>
                    </p:spPr>
                    <p:style>
                      <a:lnRef idx="1">
                        <a:schemeClr val="dk1"/>
                      </a:lnRef>
                      <a:fillRef idx="0">
                        <a:schemeClr val="dk1"/>
                      </a:fillRef>
                      <a:effectRef idx="0">
                        <a:schemeClr val="dk1"/>
                      </a:effectRef>
                      <a:fontRef idx="minor">
                        <a:schemeClr val="tx1"/>
                      </a:fontRef>
                    </p:style>
                  </p:cxnSp>
                  <p:sp>
                    <p:nvSpPr>
                      <p:cNvPr id="95" name="Cuadro de texto 2"/>
                      <p:cNvSpPr txBox="1">
                        <a:spLocks noChangeArrowheads="1"/>
                      </p:cNvSpPr>
                      <p:nvPr/>
                    </p:nvSpPr>
                    <p:spPr bwMode="auto">
                      <a:xfrm>
                        <a:off x="0" y="169968"/>
                        <a:ext cx="2140935" cy="2132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DIRECCIÓN DE PLANIFICACIÓN</a:t>
                        </a:r>
                        <a:endParaRPr lang="es-EC" sz="1050">
                          <a:effectLst/>
                          <a:latin typeface="Calibri"/>
                          <a:ea typeface="Calibri"/>
                          <a:cs typeface="Times New Roman"/>
                        </a:endParaRPr>
                      </a:p>
                    </p:txBody>
                  </p:sp>
                </p:grpSp>
                <p:grpSp>
                  <p:nvGrpSpPr>
                    <p:cNvPr id="54" name="379 Grupo"/>
                    <p:cNvGrpSpPr/>
                    <p:nvPr/>
                  </p:nvGrpSpPr>
                  <p:grpSpPr>
                    <a:xfrm>
                      <a:off x="0" y="0"/>
                      <a:ext cx="5415323" cy="2137055"/>
                      <a:chOff x="0" y="0"/>
                      <a:chExt cx="5415323" cy="2137055"/>
                    </a:xfrm>
                  </p:grpSpPr>
                  <p:sp>
                    <p:nvSpPr>
                      <p:cNvPr id="55" name="Cuadro de texto 2"/>
                      <p:cNvSpPr txBox="1">
                        <a:spLocks noChangeArrowheads="1"/>
                      </p:cNvSpPr>
                      <p:nvPr/>
                    </p:nvSpPr>
                    <p:spPr bwMode="auto">
                      <a:xfrm>
                        <a:off x="3487479" y="935665"/>
                        <a:ext cx="1562100" cy="21209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PROMOTOR SOCIAL</a:t>
                        </a:r>
                        <a:endParaRPr lang="es-EC" sz="1050">
                          <a:effectLst/>
                          <a:latin typeface="Calibri"/>
                          <a:ea typeface="Calibri"/>
                          <a:cs typeface="Times New Roman"/>
                        </a:endParaRPr>
                      </a:p>
                    </p:txBody>
                  </p:sp>
                  <p:sp>
                    <p:nvSpPr>
                      <p:cNvPr id="56" name="Cuadro de texto 2"/>
                      <p:cNvSpPr txBox="1">
                        <a:spLocks noChangeArrowheads="1"/>
                      </p:cNvSpPr>
                      <p:nvPr/>
                    </p:nvSpPr>
                    <p:spPr bwMode="auto">
                      <a:xfrm>
                        <a:off x="3498111" y="1222744"/>
                        <a:ext cx="1551940" cy="20193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TURISMO Y AMBIENTE</a:t>
                        </a:r>
                        <a:endParaRPr lang="es-EC" sz="1050">
                          <a:effectLst/>
                          <a:latin typeface="Calibri"/>
                          <a:ea typeface="Calibri"/>
                          <a:cs typeface="Times New Roman"/>
                        </a:endParaRPr>
                      </a:p>
                    </p:txBody>
                  </p:sp>
                  <p:sp>
                    <p:nvSpPr>
                      <p:cNvPr id="57" name="Cuadro de texto 2"/>
                      <p:cNvSpPr txBox="1">
                        <a:spLocks noChangeArrowheads="1"/>
                      </p:cNvSpPr>
                      <p:nvPr/>
                    </p:nvSpPr>
                    <p:spPr bwMode="auto">
                      <a:xfrm>
                        <a:off x="3466214" y="1499191"/>
                        <a:ext cx="1583690" cy="361508"/>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dirty="0">
                            <a:effectLst/>
                            <a:latin typeface="Times New Roman"/>
                            <a:ea typeface="Calibri"/>
                            <a:cs typeface="Times New Roman"/>
                          </a:rPr>
                          <a:t>EDUCACIÓN DEPORTES Y SALUD PÚBLICA</a:t>
                        </a:r>
                        <a:endParaRPr lang="es-EC" sz="1050" dirty="0">
                          <a:effectLst/>
                          <a:latin typeface="Calibri"/>
                          <a:ea typeface="Calibri"/>
                          <a:cs typeface="Times New Roman"/>
                        </a:endParaRPr>
                      </a:p>
                    </p:txBody>
                  </p:sp>
                  <p:sp>
                    <p:nvSpPr>
                      <p:cNvPr id="58" name="Cuadro de texto 2"/>
                      <p:cNvSpPr txBox="1">
                        <a:spLocks noChangeArrowheads="1"/>
                      </p:cNvSpPr>
                      <p:nvPr/>
                    </p:nvSpPr>
                    <p:spPr bwMode="auto">
                      <a:xfrm>
                        <a:off x="3466214" y="1913860"/>
                        <a:ext cx="1583055" cy="223195"/>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dirty="0">
                            <a:effectLst/>
                            <a:latin typeface="Times New Roman"/>
                            <a:ea typeface="Calibri"/>
                            <a:cs typeface="Times New Roman"/>
                          </a:rPr>
                          <a:t>SIL-RELACIONES PÚBLICAS</a:t>
                        </a:r>
                        <a:endParaRPr lang="es-EC" sz="1050" dirty="0">
                          <a:effectLst/>
                          <a:latin typeface="Calibri"/>
                          <a:ea typeface="Calibri"/>
                          <a:cs typeface="Times New Roman"/>
                        </a:endParaRPr>
                      </a:p>
                    </p:txBody>
                  </p:sp>
                  <p:grpSp>
                    <p:nvGrpSpPr>
                      <p:cNvPr id="59" name="378 Grupo"/>
                      <p:cNvGrpSpPr/>
                      <p:nvPr/>
                    </p:nvGrpSpPr>
                    <p:grpSpPr>
                      <a:xfrm>
                        <a:off x="0" y="0"/>
                        <a:ext cx="5415323" cy="2137055"/>
                        <a:chOff x="0" y="0"/>
                        <a:chExt cx="5415323" cy="2137055"/>
                      </a:xfrm>
                    </p:grpSpPr>
                    <p:grpSp>
                      <p:nvGrpSpPr>
                        <p:cNvPr id="60" name="364 Grupo"/>
                        <p:cNvGrpSpPr/>
                        <p:nvPr/>
                      </p:nvGrpSpPr>
                      <p:grpSpPr>
                        <a:xfrm>
                          <a:off x="2179081" y="287079"/>
                          <a:ext cx="3236242" cy="1754166"/>
                          <a:chOff x="-593" y="0"/>
                          <a:chExt cx="3236242" cy="1754166"/>
                        </a:xfrm>
                      </p:grpSpPr>
                      <p:grpSp>
                        <p:nvGrpSpPr>
                          <p:cNvPr id="77" name="363 Grupo"/>
                          <p:cNvGrpSpPr/>
                          <p:nvPr/>
                        </p:nvGrpSpPr>
                        <p:grpSpPr>
                          <a:xfrm>
                            <a:off x="1949139" y="276446"/>
                            <a:ext cx="1286510" cy="1477720"/>
                            <a:chOff x="-60415" y="0"/>
                            <a:chExt cx="1286510" cy="1477720"/>
                          </a:xfrm>
                        </p:grpSpPr>
                        <p:sp>
                          <p:nvSpPr>
                            <p:cNvPr id="88" name="Cuadro de texto 2"/>
                            <p:cNvSpPr txBox="1">
                              <a:spLocks noChangeArrowheads="1"/>
                            </p:cNvSpPr>
                            <p:nvPr/>
                          </p:nvSpPr>
                          <p:spPr bwMode="auto">
                            <a:xfrm>
                              <a:off x="-60415" y="0"/>
                              <a:ext cx="1286510" cy="329565"/>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COORDINADOR DE GESTION SOCIAL</a:t>
                              </a:r>
                              <a:endParaRPr lang="es-EC" sz="1050">
                                <a:effectLst/>
                                <a:latin typeface="Calibri"/>
                                <a:ea typeface="Calibri"/>
                                <a:cs typeface="Times New Roman"/>
                              </a:endParaRPr>
                            </a:p>
                          </p:txBody>
                        </p:sp>
                        <p:cxnSp>
                          <p:nvCxnSpPr>
                            <p:cNvPr id="89" name="328 Conector recto"/>
                            <p:cNvCxnSpPr/>
                            <p:nvPr/>
                          </p:nvCxnSpPr>
                          <p:spPr>
                            <a:xfrm flipH="1">
                              <a:off x="1212111" y="329610"/>
                              <a:ext cx="10160" cy="1148110"/>
                            </a:xfrm>
                            <a:prstGeom prst="line">
                              <a:avLst/>
                            </a:prstGeom>
                          </p:spPr>
                          <p:style>
                            <a:lnRef idx="1">
                              <a:schemeClr val="dk1"/>
                            </a:lnRef>
                            <a:fillRef idx="0">
                              <a:schemeClr val="dk1"/>
                            </a:fillRef>
                            <a:effectRef idx="0">
                              <a:schemeClr val="dk1"/>
                            </a:effectRef>
                            <a:fontRef idx="minor">
                              <a:schemeClr val="tx1"/>
                            </a:fontRef>
                          </p:style>
                        </p:cxnSp>
                        <p:cxnSp>
                          <p:nvCxnSpPr>
                            <p:cNvPr id="90" name="329 Conector recto de flecha"/>
                            <p:cNvCxnSpPr/>
                            <p:nvPr/>
                          </p:nvCxnSpPr>
                          <p:spPr>
                            <a:xfrm flipH="1">
                              <a:off x="861237" y="457200"/>
                              <a:ext cx="36223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1" name="330 Conector recto de flecha"/>
                            <p:cNvCxnSpPr/>
                            <p:nvPr/>
                          </p:nvCxnSpPr>
                          <p:spPr>
                            <a:xfrm flipH="1">
                              <a:off x="850604" y="744280"/>
                              <a:ext cx="36223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2" name="331 Conector recto de flecha"/>
                            <p:cNvCxnSpPr/>
                            <p:nvPr/>
                          </p:nvCxnSpPr>
                          <p:spPr>
                            <a:xfrm flipH="1">
                              <a:off x="861237" y="1105787"/>
                              <a:ext cx="36223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3" name="332 Conector recto de flecha"/>
                            <p:cNvCxnSpPr/>
                            <p:nvPr/>
                          </p:nvCxnSpPr>
                          <p:spPr>
                            <a:xfrm flipH="1">
                              <a:off x="850604" y="1467293"/>
                              <a:ext cx="36223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78" name="349 Grupo"/>
                          <p:cNvGrpSpPr/>
                          <p:nvPr/>
                        </p:nvGrpSpPr>
                        <p:grpSpPr>
                          <a:xfrm>
                            <a:off x="-593" y="0"/>
                            <a:ext cx="2637955" cy="1440892"/>
                            <a:chOff x="-593" y="0"/>
                            <a:chExt cx="2637955" cy="1440892"/>
                          </a:xfrm>
                        </p:grpSpPr>
                        <p:grpSp>
                          <p:nvGrpSpPr>
                            <p:cNvPr id="79" name="347 Grupo"/>
                            <p:cNvGrpSpPr/>
                            <p:nvPr/>
                          </p:nvGrpSpPr>
                          <p:grpSpPr>
                            <a:xfrm>
                              <a:off x="-593" y="0"/>
                              <a:ext cx="2637955" cy="1440892"/>
                              <a:chOff x="-593" y="0"/>
                              <a:chExt cx="2637955" cy="1440892"/>
                            </a:xfrm>
                          </p:grpSpPr>
                          <p:sp>
                            <p:nvSpPr>
                              <p:cNvPr id="81" name="Cuadro de texto 2"/>
                              <p:cNvSpPr txBox="1">
                                <a:spLocks noChangeArrowheads="1"/>
                              </p:cNvSpPr>
                              <p:nvPr/>
                            </p:nvSpPr>
                            <p:spPr bwMode="auto">
                              <a:xfrm>
                                <a:off x="-235" y="552893"/>
                                <a:ext cx="1115799" cy="393103"/>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ESTUDIOS Y PROYECTOS</a:t>
                                </a:r>
                                <a:endParaRPr lang="es-EC" sz="1050">
                                  <a:effectLst/>
                                  <a:latin typeface="Calibri"/>
                                  <a:ea typeface="Calibri"/>
                                  <a:cs typeface="Times New Roman"/>
                                </a:endParaRPr>
                              </a:p>
                            </p:txBody>
                          </p:sp>
                          <p:sp>
                            <p:nvSpPr>
                              <p:cNvPr id="82" name="Cuadro de texto 2"/>
                              <p:cNvSpPr txBox="1">
                                <a:spLocks noChangeArrowheads="1"/>
                              </p:cNvSpPr>
                              <p:nvPr/>
                            </p:nvSpPr>
                            <p:spPr bwMode="auto">
                              <a:xfrm>
                                <a:off x="-593" y="1004654"/>
                                <a:ext cx="1115799" cy="436238"/>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AVALÚOS Y CATASTROS</a:t>
                                </a:r>
                                <a:endParaRPr lang="es-EC" sz="1050">
                                  <a:effectLst/>
                                  <a:latin typeface="Calibri"/>
                                  <a:ea typeface="Calibri"/>
                                  <a:cs typeface="Times New Roman"/>
                                </a:endParaRPr>
                              </a:p>
                            </p:txBody>
                          </p:sp>
                          <p:cxnSp>
                            <p:nvCxnSpPr>
                              <p:cNvPr id="83" name="333 Conector recto"/>
                              <p:cNvCxnSpPr/>
                              <p:nvPr/>
                            </p:nvCxnSpPr>
                            <p:spPr>
                              <a:xfrm>
                                <a:off x="1531089" y="0"/>
                                <a:ext cx="635" cy="106045"/>
                              </a:xfrm>
                              <a:prstGeom prst="line">
                                <a:avLst/>
                              </a:prstGeom>
                            </p:spPr>
                            <p:style>
                              <a:lnRef idx="1">
                                <a:schemeClr val="dk1"/>
                              </a:lnRef>
                              <a:fillRef idx="0">
                                <a:schemeClr val="dk1"/>
                              </a:fillRef>
                              <a:effectRef idx="0">
                                <a:schemeClr val="dk1"/>
                              </a:effectRef>
                              <a:fontRef idx="minor">
                                <a:schemeClr val="tx1"/>
                              </a:fontRef>
                            </p:style>
                          </p:cxnSp>
                          <p:cxnSp>
                            <p:nvCxnSpPr>
                              <p:cNvPr id="84" name="334 Conector recto"/>
                              <p:cNvCxnSpPr/>
                              <p:nvPr/>
                            </p:nvCxnSpPr>
                            <p:spPr>
                              <a:xfrm flipV="1">
                                <a:off x="1233377" y="106326"/>
                                <a:ext cx="1403985" cy="0"/>
                              </a:xfrm>
                              <a:prstGeom prst="line">
                                <a:avLst/>
                              </a:prstGeom>
                            </p:spPr>
                            <p:style>
                              <a:lnRef idx="1">
                                <a:schemeClr val="dk1"/>
                              </a:lnRef>
                              <a:fillRef idx="0">
                                <a:schemeClr val="dk1"/>
                              </a:fillRef>
                              <a:effectRef idx="0">
                                <a:schemeClr val="dk1"/>
                              </a:effectRef>
                              <a:fontRef idx="minor">
                                <a:schemeClr val="tx1"/>
                              </a:fontRef>
                            </p:style>
                          </p:cxnSp>
                          <p:cxnSp>
                            <p:nvCxnSpPr>
                              <p:cNvPr id="85" name="344 Conector recto"/>
                              <p:cNvCxnSpPr/>
                              <p:nvPr/>
                            </p:nvCxnSpPr>
                            <p:spPr>
                              <a:xfrm>
                                <a:off x="1222744" y="106326"/>
                                <a:ext cx="10160" cy="1030605"/>
                              </a:xfrm>
                              <a:prstGeom prst="line">
                                <a:avLst/>
                              </a:prstGeom>
                            </p:spPr>
                            <p:style>
                              <a:lnRef idx="1">
                                <a:schemeClr val="dk1"/>
                              </a:lnRef>
                              <a:fillRef idx="0">
                                <a:schemeClr val="dk1"/>
                              </a:fillRef>
                              <a:effectRef idx="0">
                                <a:schemeClr val="dk1"/>
                              </a:effectRef>
                              <a:fontRef idx="minor">
                                <a:schemeClr val="tx1"/>
                              </a:fontRef>
                            </p:style>
                          </p:cxnSp>
                          <p:cxnSp>
                            <p:nvCxnSpPr>
                              <p:cNvPr id="86" name="345 Conector recto"/>
                              <p:cNvCxnSpPr/>
                              <p:nvPr/>
                            </p:nvCxnSpPr>
                            <p:spPr>
                              <a:xfrm>
                                <a:off x="1116419" y="733646"/>
                                <a:ext cx="116958" cy="0"/>
                              </a:xfrm>
                              <a:prstGeom prst="line">
                                <a:avLst/>
                              </a:prstGeom>
                            </p:spPr>
                            <p:style>
                              <a:lnRef idx="1">
                                <a:schemeClr val="dk1"/>
                              </a:lnRef>
                              <a:fillRef idx="0">
                                <a:schemeClr val="dk1"/>
                              </a:fillRef>
                              <a:effectRef idx="0">
                                <a:schemeClr val="dk1"/>
                              </a:effectRef>
                              <a:fontRef idx="minor">
                                <a:schemeClr val="tx1"/>
                              </a:fontRef>
                            </p:style>
                          </p:cxnSp>
                          <p:cxnSp>
                            <p:nvCxnSpPr>
                              <p:cNvPr id="87" name="346 Conector recto"/>
                              <p:cNvCxnSpPr/>
                              <p:nvPr/>
                            </p:nvCxnSpPr>
                            <p:spPr>
                              <a:xfrm>
                                <a:off x="1116419" y="1137684"/>
                                <a:ext cx="116958" cy="0"/>
                              </a:xfrm>
                              <a:prstGeom prst="line">
                                <a:avLst/>
                              </a:prstGeom>
                            </p:spPr>
                            <p:style>
                              <a:lnRef idx="1">
                                <a:schemeClr val="dk1"/>
                              </a:lnRef>
                              <a:fillRef idx="0">
                                <a:schemeClr val="dk1"/>
                              </a:fillRef>
                              <a:effectRef idx="0">
                                <a:schemeClr val="dk1"/>
                              </a:effectRef>
                              <a:fontRef idx="minor">
                                <a:schemeClr val="tx1"/>
                              </a:fontRef>
                            </p:style>
                          </p:cxnSp>
                        </p:grpSp>
                        <p:cxnSp>
                          <p:nvCxnSpPr>
                            <p:cNvPr id="80" name="348 Conector recto"/>
                            <p:cNvCxnSpPr/>
                            <p:nvPr/>
                          </p:nvCxnSpPr>
                          <p:spPr>
                            <a:xfrm>
                              <a:off x="2636875" y="106326"/>
                              <a:ext cx="0" cy="170137"/>
                            </a:xfrm>
                            <a:prstGeom prst="line">
                              <a:avLst/>
                            </a:prstGeom>
                          </p:spPr>
                          <p:style>
                            <a:lnRef idx="1">
                              <a:schemeClr val="dk1"/>
                            </a:lnRef>
                            <a:fillRef idx="0">
                              <a:schemeClr val="dk1"/>
                            </a:fillRef>
                            <a:effectRef idx="0">
                              <a:schemeClr val="dk1"/>
                            </a:effectRef>
                            <a:fontRef idx="minor">
                              <a:schemeClr val="tx1"/>
                            </a:fontRef>
                          </p:style>
                        </p:cxnSp>
                      </p:grpSp>
                    </p:grpSp>
                    <p:grpSp>
                      <p:nvGrpSpPr>
                        <p:cNvPr id="61" name="377 Grupo"/>
                        <p:cNvGrpSpPr/>
                        <p:nvPr/>
                      </p:nvGrpSpPr>
                      <p:grpSpPr>
                        <a:xfrm>
                          <a:off x="0" y="0"/>
                          <a:ext cx="3338003" cy="2137055"/>
                          <a:chOff x="0" y="0"/>
                          <a:chExt cx="3338003" cy="2137055"/>
                        </a:xfrm>
                      </p:grpSpPr>
                      <p:cxnSp>
                        <p:nvCxnSpPr>
                          <p:cNvPr id="62" name="336 Conector recto"/>
                          <p:cNvCxnSpPr/>
                          <p:nvPr/>
                        </p:nvCxnSpPr>
                        <p:spPr>
                          <a:xfrm flipH="1">
                            <a:off x="95693" y="276446"/>
                            <a:ext cx="148590" cy="0"/>
                          </a:xfrm>
                          <a:prstGeom prst="line">
                            <a:avLst/>
                          </a:prstGeom>
                        </p:spPr>
                        <p:style>
                          <a:lnRef idx="1">
                            <a:schemeClr val="dk1"/>
                          </a:lnRef>
                          <a:fillRef idx="0">
                            <a:schemeClr val="dk1"/>
                          </a:fillRef>
                          <a:effectRef idx="0">
                            <a:schemeClr val="dk1"/>
                          </a:effectRef>
                          <a:fontRef idx="minor">
                            <a:schemeClr val="tx1"/>
                          </a:fontRef>
                        </p:style>
                      </p:cxnSp>
                      <p:sp>
                        <p:nvSpPr>
                          <p:cNvPr id="63" name="Cuadro de texto 2"/>
                          <p:cNvSpPr txBox="1">
                            <a:spLocks noChangeArrowheads="1"/>
                          </p:cNvSpPr>
                          <p:nvPr/>
                        </p:nvSpPr>
                        <p:spPr bwMode="auto">
                          <a:xfrm>
                            <a:off x="1467293" y="1935125"/>
                            <a:ext cx="1870710" cy="20193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CUERPO DE BOMBEROS</a:t>
                            </a:r>
                            <a:endParaRPr lang="es-EC" sz="1050">
                              <a:effectLst/>
                              <a:latin typeface="Calibri"/>
                              <a:ea typeface="Calibri"/>
                              <a:cs typeface="Times New Roman"/>
                            </a:endParaRPr>
                          </a:p>
                        </p:txBody>
                      </p:sp>
                      <p:cxnSp>
                        <p:nvCxnSpPr>
                          <p:cNvPr id="64" name="312 Conector recto"/>
                          <p:cNvCxnSpPr/>
                          <p:nvPr/>
                        </p:nvCxnSpPr>
                        <p:spPr>
                          <a:xfrm>
                            <a:off x="0" y="2041451"/>
                            <a:ext cx="1465728" cy="0"/>
                          </a:xfrm>
                          <a:prstGeom prst="line">
                            <a:avLst/>
                          </a:prstGeom>
                        </p:spPr>
                        <p:style>
                          <a:lnRef idx="1">
                            <a:schemeClr val="dk1"/>
                          </a:lnRef>
                          <a:fillRef idx="0">
                            <a:schemeClr val="dk1"/>
                          </a:fillRef>
                          <a:effectRef idx="0">
                            <a:schemeClr val="dk1"/>
                          </a:effectRef>
                          <a:fontRef idx="minor">
                            <a:schemeClr val="tx1"/>
                          </a:fontRef>
                        </p:style>
                      </p:cxnSp>
                      <p:grpSp>
                        <p:nvGrpSpPr>
                          <p:cNvPr id="65" name="300 Grupo"/>
                          <p:cNvGrpSpPr/>
                          <p:nvPr/>
                        </p:nvGrpSpPr>
                        <p:grpSpPr>
                          <a:xfrm>
                            <a:off x="255181" y="0"/>
                            <a:ext cx="2235207" cy="286913"/>
                            <a:chOff x="0" y="85193"/>
                            <a:chExt cx="2235207" cy="287360"/>
                          </a:xfrm>
                        </p:grpSpPr>
                        <p:cxnSp>
                          <p:nvCxnSpPr>
                            <p:cNvPr id="75" name="301 Conector recto"/>
                            <p:cNvCxnSpPr/>
                            <p:nvPr/>
                          </p:nvCxnSpPr>
                          <p:spPr>
                            <a:xfrm>
                              <a:off x="924978" y="85193"/>
                              <a:ext cx="311" cy="84925"/>
                            </a:xfrm>
                            <a:prstGeom prst="line">
                              <a:avLst/>
                            </a:prstGeom>
                          </p:spPr>
                          <p:style>
                            <a:lnRef idx="1">
                              <a:schemeClr val="dk1"/>
                            </a:lnRef>
                            <a:fillRef idx="0">
                              <a:schemeClr val="dk1"/>
                            </a:fillRef>
                            <a:effectRef idx="0">
                              <a:schemeClr val="dk1"/>
                            </a:effectRef>
                            <a:fontRef idx="minor">
                              <a:schemeClr val="tx1"/>
                            </a:fontRef>
                          </p:style>
                        </p:cxnSp>
                        <p:sp>
                          <p:nvSpPr>
                            <p:cNvPr id="76" name="Cuadro de texto 2"/>
                            <p:cNvSpPr txBox="1">
                              <a:spLocks noChangeArrowheads="1"/>
                            </p:cNvSpPr>
                            <p:nvPr/>
                          </p:nvSpPr>
                          <p:spPr bwMode="auto">
                            <a:xfrm>
                              <a:off x="0" y="169661"/>
                              <a:ext cx="2235207" cy="2028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DIRECCIÓN DE OBRAS PÚBLICAS</a:t>
                              </a:r>
                              <a:endParaRPr lang="es-EC" sz="1050">
                                <a:effectLst/>
                                <a:latin typeface="Calibri"/>
                                <a:ea typeface="Calibri"/>
                                <a:cs typeface="Times New Roman"/>
                              </a:endParaRPr>
                            </a:p>
                          </p:txBody>
                        </p:sp>
                      </p:grpSp>
                      <p:sp>
                        <p:nvSpPr>
                          <p:cNvPr id="66" name="Cuadro de texto 2"/>
                          <p:cNvSpPr txBox="1">
                            <a:spLocks noChangeArrowheads="1"/>
                          </p:cNvSpPr>
                          <p:nvPr/>
                        </p:nvSpPr>
                        <p:spPr bwMode="auto">
                          <a:xfrm>
                            <a:off x="584790" y="393405"/>
                            <a:ext cx="1435100" cy="222885"/>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FISCALIZACIÓN</a:t>
                            </a:r>
                            <a:endParaRPr lang="es-EC" sz="1050">
                              <a:effectLst/>
                              <a:latin typeface="Calibri"/>
                              <a:ea typeface="Calibri"/>
                              <a:cs typeface="Times New Roman"/>
                            </a:endParaRPr>
                          </a:p>
                        </p:txBody>
                      </p:sp>
                      <p:sp>
                        <p:nvSpPr>
                          <p:cNvPr id="67" name="Cuadro de texto 2"/>
                          <p:cNvSpPr txBox="1">
                            <a:spLocks noChangeArrowheads="1"/>
                          </p:cNvSpPr>
                          <p:nvPr/>
                        </p:nvSpPr>
                        <p:spPr bwMode="auto">
                          <a:xfrm>
                            <a:off x="595423" y="744279"/>
                            <a:ext cx="1435100" cy="339725"/>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600">
                                <a:effectLst/>
                                <a:latin typeface="Times New Roman"/>
                                <a:ea typeface="Calibri"/>
                                <a:cs typeface="Times New Roman"/>
                              </a:rPr>
                              <a:t>AGUA POTABLE Y ALCANTARILLADO</a:t>
                            </a:r>
                            <a:endParaRPr lang="es-EC" sz="1050">
                              <a:effectLst/>
                              <a:latin typeface="Calibri"/>
                              <a:ea typeface="Calibri"/>
                              <a:cs typeface="Times New Roman"/>
                            </a:endParaRPr>
                          </a:p>
                        </p:txBody>
                      </p:sp>
                      <p:sp>
                        <p:nvSpPr>
                          <p:cNvPr id="68" name="Cuadro de texto 2"/>
                          <p:cNvSpPr txBox="1">
                            <a:spLocks noChangeArrowheads="1"/>
                          </p:cNvSpPr>
                          <p:nvPr/>
                        </p:nvSpPr>
                        <p:spPr bwMode="auto">
                          <a:xfrm>
                            <a:off x="616688" y="1201479"/>
                            <a:ext cx="1435100" cy="222885"/>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SERVICIOS PÚBLICOS</a:t>
                            </a:r>
                            <a:endParaRPr lang="es-EC" sz="1050">
                              <a:effectLst/>
                              <a:latin typeface="Calibri"/>
                              <a:ea typeface="Calibri"/>
                              <a:cs typeface="Times New Roman"/>
                            </a:endParaRPr>
                          </a:p>
                        </p:txBody>
                      </p:sp>
                      <p:cxnSp>
                        <p:nvCxnSpPr>
                          <p:cNvPr id="69" name="337 Conector recto"/>
                          <p:cNvCxnSpPr/>
                          <p:nvPr/>
                        </p:nvCxnSpPr>
                        <p:spPr>
                          <a:xfrm>
                            <a:off x="95693" y="276446"/>
                            <a:ext cx="0" cy="1063140"/>
                          </a:xfrm>
                          <a:prstGeom prst="line">
                            <a:avLst/>
                          </a:prstGeom>
                        </p:spPr>
                        <p:style>
                          <a:lnRef idx="1">
                            <a:schemeClr val="dk1"/>
                          </a:lnRef>
                          <a:fillRef idx="0">
                            <a:schemeClr val="dk1"/>
                          </a:fillRef>
                          <a:effectRef idx="0">
                            <a:schemeClr val="dk1"/>
                          </a:effectRef>
                          <a:fontRef idx="minor">
                            <a:schemeClr val="tx1"/>
                          </a:fontRef>
                        </p:style>
                      </p:cxnSp>
                      <p:cxnSp>
                        <p:nvCxnSpPr>
                          <p:cNvPr id="70" name="338 Conector recto de flecha"/>
                          <p:cNvCxnSpPr/>
                          <p:nvPr/>
                        </p:nvCxnSpPr>
                        <p:spPr>
                          <a:xfrm flipV="1">
                            <a:off x="95693" y="1339702"/>
                            <a:ext cx="520995" cy="14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71" name="342 Grupo"/>
                          <p:cNvGrpSpPr/>
                          <p:nvPr/>
                        </p:nvGrpSpPr>
                        <p:grpSpPr>
                          <a:xfrm>
                            <a:off x="478465" y="287079"/>
                            <a:ext cx="116958" cy="595424"/>
                            <a:chOff x="0" y="0"/>
                            <a:chExt cx="116958" cy="595424"/>
                          </a:xfrm>
                        </p:grpSpPr>
                        <p:cxnSp>
                          <p:nvCxnSpPr>
                            <p:cNvPr id="72" name="339 Conector recto"/>
                            <p:cNvCxnSpPr/>
                            <p:nvPr/>
                          </p:nvCxnSpPr>
                          <p:spPr>
                            <a:xfrm>
                              <a:off x="0" y="0"/>
                              <a:ext cx="0" cy="595221"/>
                            </a:xfrm>
                            <a:prstGeom prst="line">
                              <a:avLst/>
                            </a:prstGeom>
                          </p:spPr>
                          <p:style>
                            <a:lnRef idx="1">
                              <a:schemeClr val="dk1"/>
                            </a:lnRef>
                            <a:fillRef idx="0">
                              <a:schemeClr val="dk1"/>
                            </a:fillRef>
                            <a:effectRef idx="0">
                              <a:schemeClr val="dk1"/>
                            </a:effectRef>
                            <a:fontRef idx="minor">
                              <a:schemeClr val="tx1"/>
                            </a:fontRef>
                          </p:style>
                        </p:cxnSp>
                        <p:cxnSp>
                          <p:nvCxnSpPr>
                            <p:cNvPr id="73" name="340 Conector recto"/>
                            <p:cNvCxnSpPr/>
                            <p:nvPr/>
                          </p:nvCxnSpPr>
                          <p:spPr>
                            <a:xfrm>
                              <a:off x="0" y="255182"/>
                              <a:ext cx="116958" cy="0"/>
                            </a:xfrm>
                            <a:prstGeom prst="line">
                              <a:avLst/>
                            </a:prstGeom>
                          </p:spPr>
                          <p:style>
                            <a:lnRef idx="1">
                              <a:schemeClr val="dk1"/>
                            </a:lnRef>
                            <a:fillRef idx="0">
                              <a:schemeClr val="dk1"/>
                            </a:fillRef>
                            <a:effectRef idx="0">
                              <a:schemeClr val="dk1"/>
                            </a:effectRef>
                            <a:fontRef idx="minor">
                              <a:schemeClr val="tx1"/>
                            </a:fontRef>
                          </p:style>
                        </p:cxnSp>
                        <p:cxnSp>
                          <p:nvCxnSpPr>
                            <p:cNvPr id="74" name="341 Conector recto"/>
                            <p:cNvCxnSpPr/>
                            <p:nvPr/>
                          </p:nvCxnSpPr>
                          <p:spPr>
                            <a:xfrm>
                              <a:off x="0" y="595424"/>
                              <a:ext cx="116958" cy="0"/>
                            </a:xfrm>
                            <a:prstGeom prst="line">
                              <a:avLst/>
                            </a:prstGeom>
                          </p:spPr>
                          <p:style>
                            <a:lnRef idx="1">
                              <a:schemeClr val="dk1"/>
                            </a:lnRef>
                            <a:fillRef idx="0">
                              <a:schemeClr val="dk1"/>
                            </a:fillRef>
                            <a:effectRef idx="0">
                              <a:schemeClr val="dk1"/>
                            </a:effectRef>
                            <a:fontRef idx="minor">
                              <a:schemeClr val="tx1"/>
                            </a:fontRef>
                          </p:style>
                        </p:cxnSp>
                      </p:grpSp>
                    </p:grpSp>
                  </p:grpSp>
                </p:grpSp>
              </p:grpSp>
            </p:grpSp>
            <p:grpSp>
              <p:nvGrpSpPr>
                <p:cNvPr id="13" name="374 Grupo"/>
                <p:cNvGrpSpPr/>
                <p:nvPr/>
              </p:nvGrpSpPr>
              <p:grpSpPr>
                <a:xfrm>
                  <a:off x="382772" y="0"/>
                  <a:ext cx="6529572" cy="4763179"/>
                  <a:chOff x="0" y="0"/>
                  <a:chExt cx="6529572" cy="4763179"/>
                </a:xfrm>
              </p:grpSpPr>
              <p:cxnSp>
                <p:nvCxnSpPr>
                  <p:cNvPr id="14" name="26 Conector recto"/>
                  <p:cNvCxnSpPr/>
                  <p:nvPr/>
                </p:nvCxnSpPr>
                <p:spPr>
                  <a:xfrm>
                    <a:off x="6113721" y="797442"/>
                    <a:ext cx="0" cy="425302"/>
                  </a:xfrm>
                  <a:prstGeom prst="line">
                    <a:avLst/>
                  </a:prstGeom>
                </p:spPr>
                <p:style>
                  <a:lnRef idx="1">
                    <a:schemeClr val="dk1"/>
                  </a:lnRef>
                  <a:fillRef idx="0">
                    <a:schemeClr val="dk1"/>
                  </a:fillRef>
                  <a:effectRef idx="0">
                    <a:schemeClr val="dk1"/>
                  </a:effectRef>
                  <a:fontRef idx="minor">
                    <a:schemeClr val="tx1"/>
                  </a:fontRef>
                </p:style>
              </p:cxnSp>
              <p:grpSp>
                <p:nvGrpSpPr>
                  <p:cNvPr id="15" name="373 Grupo"/>
                  <p:cNvGrpSpPr/>
                  <p:nvPr/>
                </p:nvGrpSpPr>
                <p:grpSpPr>
                  <a:xfrm>
                    <a:off x="0" y="0"/>
                    <a:ext cx="6529572" cy="4763179"/>
                    <a:chOff x="0" y="0"/>
                    <a:chExt cx="6529572" cy="4763179"/>
                  </a:xfrm>
                </p:grpSpPr>
                <p:cxnSp>
                  <p:nvCxnSpPr>
                    <p:cNvPr id="16" name="27 Conector recto de flecha"/>
                    <p:cNvCxnSpPr/>
                    <p:nvPr/>
                  </p:nvCxnSpPr>
                  <p:spPr>
                    <a:xfrm flipH="1">
                      <a:off x="5922335" y="946298"/>
                      <a:ext cx="191682"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28 Conector recto de flecha"/>
                    <p:cNvCxnSpPr/>
                    <p:nvPr/>
                  </p:nvCxnSpPr>
                  <p:spPr>
                    <a:xfrm flipH="1">
                      <a:off x="5922335" y="1233377"/>
                      <a:ext cx="191682"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29 Conector recto de flecha"/>
                    <p:cNvCxnSpPr/>
                    <p:nvPr/>
                  </p:nvCxnSpPr>
                  <p:spPr>
                    <a:xfrm>
                      <a:off x="5220586" y="1637414"/>
                      <a:ext cx="0" cy="127591"/>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30 Conector recto de flecha"/>
                    <p:cNvCxnSpPr/>
                    <p:nvPr/>
                  </p:nvCxnSpPr>
                  <p:spPr>
                    <a:xfrm>
                      <a:off x="5220586" y="2296633"/>
                      <a:ext cx="0" cy="14842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20" name="372 Grupo"/>
                    <p:cNvGrpSpPr/>
                    <p:nvPr/>
                  </p:nvGrpSpPr>
                  <p:grpSpPr>
                    <a:xfrm>
                      <a:off x="0" y="0"/>
                      <a:ext cx="6529572" cy="4763179"/>
                      <a:chOff x="0" y="0"/>
                      <a:chExt cx="6529572" cy="4763179"/>
                    </a:xfrm>
                  </p:grpSpPr>
                  <p:cxnSp>
                    <p:nvCxnSpPr>
                      <p:cNvPr id="21" name="24 Conector recto"/>
                      <p:cNvCxnSpPr/>
                      <p:nvPr/>
                    </p:nvCxnSpPr>
                    <p:spPr>
                      <a:xfrm>
                        <a:off x="2817628" y="1552353"/>
                        <a:ext cx="1466806" cy="0"/>
                      </a:xfrm>
                      <a:prstGeom prst="line">
                        <a:avLst/>
                      </a:prstGeom>
                    </p:spPr>
                    <p:style>
                      <a:lnRef idx="1">
                        <a:schemeClr val="dk1"/>
                      </a:lnRef>
                      <a:fillRef idx="0">
                        <a:schemeClr val="dk1"/>
                      </a:fillRef>
                      <a:effectRef idx="0">
                        <a:schemeClr val="dk1"/>
                      </a:effectRef>
                      <a:fontRef idx="minor">
                        <a:schemeClr val="tx1"/>
                      </a:fontRef>
                    </p:style>
                  </p:cxnSp>
                  <p:cxnSp>
                    <p:nvCxnSpPr>
                      <p:cNvPr id="22" name="25 Conector recto"/>
                      <p:cNvCxnSpPr/>
                      <p:nvPr/>
                    </p:nvCxnSpPr>
                    <p:spPr>
                      <a:xfrm>
                        <a:off x="2817628" y="2179674"/>
                        <a:ext cx="1360967" cy="0"/>
                      </a:xfrm>
                      <a:prstGeom prst="line">
                        <a:avLst/>
                      </a:prstGeom>
                    </p:spPr>
                    <p:style>
                      <a:lnRef idx="1">
                        <a:schemeClr val="dk1"/>
                      </a:lnRef>
                      <a:fillRef idx="0">
                        <a:schemeClr val="dk1"/>
                      </a:fillRef>
                      <a:effectRef idx="0">
                        <a:schemeClr val="dk1"/>
                      </a:effectRef>
                      <a:fontRef idx="minor">
                        <a:schemeClr val="tx1"/>
                      </a:fontRef>
                    </p:style>
                  </p:cxnSp>
                  <p:cxnSp>
                    <p:nvCxnSpPr>
                      <p:cNvPr id="23" name="2 Conector recto"/>
                      <p:cNvCxnSpPr/>
                      <p:nvPr/>
                    </p:nvCxnSpPr>
                    <p:spPr>
                      <a:xfrm>
                        <a:off x="2817628" y="329609"/>
                        <a:ext cx="0" cy="4433570"/>
                      </a:xfrm>
                      <a:prstGeom prst="line">
                        <a:avLst/>
                      </a:prstGeom>
                    </p:spPr>
                    <p:style>
                      <a:lnRef idx="1">
                        <a:schemeClr val="dk1"/>
                      </a:lnRef>
                      <a:fillRef idx="0">
                        <a:schemeClr val="dk1"/>
                      </a:fillRef>
                      <a:effectRef idx="0">
                        <a:schemeClr val="dk1"/>
                      </a:effectRef>
                      <a:fontRef idx="minor">
                        <a:schemeClr val="tx1"/>
                      </a:fontRef>
                    </p:style>
                  </p:cxnSp>
                  <p:grpSp>
                    <p:nvGrpSpPr>
                      <p:cNvPr id="24" name="371 Grupo"/>
                      <p:cNvGrpSpPr/>
                      <p:nvPr/>
                    </p:nvGrpSpPr>
                    <p:grpSpPr>
                      <a:xfrm>
                        <a:off x="0" y="0"/>
                        <a:ext cx="6529572" cy="2636313"/>
                        <a:chOff x="0" y="0"/>
                        <a:chExt cx="6529572" cy="2636313"/>
                      </a:xfrm>
                    </p:grpSpPr>
                    <p:cxnSp>
                      <p:nvCxnSpPr>
                        <p:cNvPr id="25" name="3 Conector recto"/>
                        <p:cNvCxnSpPr/>
                        <p:nvPr/>
                      </p:nvCxnSpPr>
                      <p:spPr>
                        <a:xfrm>
                          <a:off x="2264735" y="180753"/>
                          <a:ext cx="17012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Cuadro de texto 2"/>
                        <p:cNvSpPr txBox="1">
                          <a:spLocks noChangeArrowheads="1"/>
                        </p:cNvSpPr>
                        <p:nvPr/>
                      </p:nvSpPr>
                      <p:spPr bwMode="auto">
                        <a:xfrm>
                          <a:off x="4242391" y="606056"/>
                          <a:ext cx="1870710" cy="20193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SECRETARIA GENERAL</a:t>
                          </a:r>
                          <a:endParaRPr lang="es-EC" sz="1050">
                            <a:effectLst/>
                            <a:latin typeface="Calibri"/>
                            <a:ea typeface="Calibri"/>
                            <a:cs typeface="Times New Roman"/>
                          </a:endParaRPr>
                        </a:p>
                      </p:txBody>
                    </p:sp>
                    <p:sp>
                      <p:nvSpPr>
                        <p:cNvPr id="27" name="Cuadro de texto 2"/>
                        <p:cNvSpPr txBox="1">
                          <a:spLocks noChangeArrowheads="1"/>
                        </p:cNvSpPr>
                        <p:nvPr/>
                      </p:nvSpPr>
                      <p:spPr bwMode="auto">
                        <a:xfrm>
                          <a:off x="4486939" y="871870"/>
                          <a:ext cx="1435100" cy="222885"/>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PROSECRETARIA</a:t>
                          </a:r>
                          <a:endParaRPr lang="es-EC" sz="1050">
                            <a:effectLst/>
                            <a:latin typeface="Calibri"/>
                            <a:ea typeface="Calibri"/>
                            <a:cs typeface="Times New Roman"/>
                          </a:endParaRPr>
                        </a:p>
                      </p:txBody>
                    </p:sp>
                    <p:sp>
                      <p:nvSpPr>
                        <p:cNvPr id="28" name="Cuadro de texto 2"/>
                        <p:cNvSpPr txBox="1">
                          <a:spLocks noChangeArrowheads="1"/>
                        </p:cNvSpPr>
                        <p:nvPr/>
                      </p:nvSpPr>
                      <p:spPr bwMode="auto">
                        <a:xfrm>
                          <a:off x="4486939" y="1169581"/>
                          <a:ext cx="1435100" cy="20193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ARCHIVO BIBLIOTECA</a:t>
                          </a:r>
                          <a:endParaRPr lang="es-EC" sz="1050">
                            <a:effectLst/>
                            <a:latin typeface="Calibri"/>
                            <a:ea typeface="Calibri"/>
                            <a:cs typeface="Times New Roman"/>
                          </a:endParaRPr>
                        </a:p>
                      </p:txBody>
                    </p:sp>
                    <p:sp>
                      <p:nvSpPr>
                        <p:cNvPr id="29" name="Cuadro de texto 2"/>
                        <p:cNvSpPr txBox="1">
                          <a:spLocks noChangeArrowheads="1"/>
                        </p:cNvSpPr>
                        <p:nvPr/>
                      </p:nvSpPr>
                      <p:spPr bwMode="auto">
                        <a:xfrm>
                          <a:off x="4284921" y="1435395"/>
                          <a:ext cx="1870710" cy="20193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RECURSOS HUMANOS</a:t>
                          </a:r>
                          <a:endParaRPr lang="es-EC" sz="1050">
                            <a:effectLst/>
                            <a:latin typeface="Calibri"/>
                            <a:ea typeface="Calibri"/>
                            <a:cs typeface="Times New Roman"/>
                          </a:endParaRPr>
                        </a:p>
                      </p:txBody>
                    </p:sp>
                    <p:sp>
                      <p:nvSpPr>
                        <p:cNvPr id="30" name="Cuadro de texto 2"/>
                        <p:cNvSpPr txBox="1">
                          <a:spLocks noChangeArrowheads="1"/>
                        </p:cNvSpPr>
                        <p:nvPr/>
                      </p:nvSpPr>
                      <p:spPr bwMode="auto">
                        <a:xfrm>
                          <a:off x="4284611" y="1764864"/>
                          <a:ext cx="1668903" cy="222885"/>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AUXILIAR DE SERVICIOS</a:t>
                          </a:r>
                          <a:endParaRPr lang="es-EC" sz="1050">
                            <a:effectLst/>
                            <a:latin typeface="Calibri"/>
                            <a:ea typeface="Calibri"/>
                            <a:cs typeface="Times New Roman"/>
                          </a:endParaRPr>
                        </a:p>
                      </p:txBody>
                    </p:sp>
                    <p:sp>
                      <p:nvSpPr>
                        <p:cNvPr id="31" name="Cuadro de texto 2"/>
                        <p:cNvSpPr txBox="1">
                          <a:spLocks noChangeArrowheads="1"/>
                        </p:cNvSpPr>
                        <p:nvPr/>
                      </p:nvSpPr>
                      <p:spPr bwMode="auto">
                        <a:xfrm>
                          <a:off x="4178595" y="2083981"/>
                          <a:ext cx="2104390" cy="21209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COMISARIA, POLICÍA Y VIGILANCIA</a:t>
                          </a:r>
                          <a:endParaRPr lang="es-EC" sz="1050">
                            <a:effectLst/>
                            <a:latin typeface="Calibri"/>
                            <a:ea typeface="Calibri"/>
                            <a:cs typeface="Times New Roman"/>
                          </a:endParaRPr>
                        </a:p>
                      </p:txBody>
                    </p:sp>
                    <p:sp>
                      <p:nvSpPr>
                        <p:cNvPr id="32" name="Cuadro de texto 2"/>
                        <p:cNvSpPr txBox="1">
                          <a:spLocks noChangeArrowheads="1"/>
                        </p:cNvSpPr>
                        <p:nvPr/>
                      </p:nvSpPr>
                      <p:spPr bwMode="auto">
                        <a:xfrm>
                          <a:off x="4518837" y="2424223"/>
                          <a:ext cx="1435100" cy="21209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dirty="0">
                              <a:effectLst/>
                              <a:latin typeface="Times New Roman"/>
                              <a:ea typeface="Calibri"/>
                              <a:cs typeface="Times New Roman"/>
                            </a:rPr>
                            <a:t>POLICIA MUNICIPAL</a:t>
                          </a:r>
                          <a:endParaRPr lang="es-EC" sz="1050" dirty="0">
                            <a:effectLst/>
                            <a:latin typeface="Calibri"/>
                            <a:ea typeface="Calibri"/>
                            <a:cs typeface="Times New Roman"/>
                          </a:endParaRPr>
                        </a:p>
                      </p:txBody>
                    </p:sp>
                    <p:cxnSp>
                      <p:nvCxnSpPr>
                        <p:cNvPr id="33" name="23 Conector recto"/>
                        <p:cNvCxnSpPr/>
                        <p:nvPr/>
                      </p:nvCxnSpPr>
                      <p:spPr>
                        <a:xfrm>
                          <a:off x="2817628" y="712381"/>
                          <a:ext cx="1424276" cy="0"/>
                        </a:xfrm>
                        <a:prstGeom prst="line">
                          <a:avLst/>
                        </a:prstGeom>
                      </p:spPr>
                      <p:style>
                        <a:lnRef idx="1">
                          <a:schemeClr val="dk1"/>
                        </a:lnRef>
                        <a:fillRef idx="0">
                          <a:schemeClr val="dk1"/>
                        </a:fillRef>
                        <a:effectRef idx="0">
                          <a:schemeClr val="dk1"/>
                        </a:effectRef>
                        <a:fontRef idx="minor">
                          <a:schemeClr val="tx1"/>
                        </a:fontRef>
                      </p:style>
                    </p:cxnSp>
                    <p:grpSp>
                      <p:nvGrpSpPr>
                        <p:cNvPr id="34" name="292 Grupo"/>
                        <p:cNvGrpSpPr/>
                        <p:nvPr/>
                      </p:nvGrpSpPr>
                      <p:grpSpPr>
                        <a:xfrm>
                          <a:off x="5954232" y="712381"/>
                          <a:ext cx="575340" cy="1467293"/>
                          <a:chOff x="0" y="0"/>
                          <a:chExt cx="575340" cy="1467293"/>
                        </a:xfrm>
                      </p:grpSpPr>
                      <p:cxnSp>
                        <p:nvCxnSpPr>
                          <p:cNvPr id="45" name="31 Conector recto"/>
                          <p:cNvCxnSpPr/>
                          <p:nvPr/>
                        </p:nvCxnSpPr>
                        <p:spPr>
                          <a:xfrm>
                            <a:off x="159489" y="0"/>
                            <a:ext cx="41467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288 Conector recto"/>
                          <p:cNvCxnSpPr/>
                          <p:nvPr/>
                        </p:nvCxnSpPr>
                        <p:spPr>
                          <a:xfrm>
                            <a:off x="574159" y="0"/>
                            <a:ext cx="0" cy="146729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7" name="289 Conector recto"/>
                          <p:cNvCxnSpPr/>
                          <p:nvPr/>
                        </p:nvCxnSpPr>
                        <p:spPr>
                          <a:xfrm>
                            <a:off x="329610" y="1467293"/>
                            <a:ext cx="245406"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8" name="290 Conector recto"/>
                          <p:cNvCxnSpPr/>
                          <p:nvPr/>
                        </p:nvCxnSpPr>
                        <p:spPr>
                          <a:xfrm>
                            <a:off x="0" y="1158949"/>
                            <a:ext cx="57443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9" name="291 Conector recto"/>
                          <p:cNvCxnSpPr/>
                          <p:nvPr/>
                        </p:nvCxnSpPr>
                        <p:spPr>
                          <a:xfrm>
                            <a:off x="202019" y="839972"/>
                            <a:ext cx="373321" cy="0"/>
                          </a:xfrm>
                          <a:prstGeom prst="line">
                            <a:avLst/>
                          </a:prstGeom>
                          <a:ln>
                            <a:prstDash val="dash"/>
                          </a:ln>
                        </p:spPr>
                        <p:style>
                          <a:lnRef idx="1">
                            <a:schemeClr val="dk1"/>
                          </a:lnRef>
                          <a:fillRef idx="0">
                            <a:schemeClr val="dk1"/>
                          </a:fillRef>
                          <a:effectRef idx="0">
                            <a:schemeClr val="dk1"/>
                          </a:effectRef>
                          <a:fontRef idx="minor">
                            <a:schemeClr val="tx1"/>
                          </a:fontRef>
                        </p:style>
                      </p:cxnSp>
                    </p:grpSp>
                    <p:cxnSp>
                      <p:nvCxnSpPr>
                        <p:cNvPr id="35" name="5 Conector recto"/>
                        <p:cNvCxnSpPr/>
                        <p:nvPr/>
                      </p:nvCxnSpPr>
                      <p:spPr>
                        <a:xfrm>
                          <a:off x="1041991" y="180753"/>
                          <a:ext cx="17012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1 Cuadro de texto"/>
                        <p:cNvSpPr txBox="1"/>
                        <p:nvPr/>
                      </p:nvSpPr>
                      <p:spPr>
                        <a:xfrm>
                          <a:off x="2434856" y="21265"/>
                          <a:ext cx="1350320" cy="307975"/>
                        </a:xfrm>
                        <a:prstGeom prst="rect">
                          <a:avLst/>
                        </a:prstGeom>
                        <a:solidFill>
                          <a:srgbClr val="92D05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69875">
                            <a:lnSpc>
                              <a:spcPct val="115000"/>
                            </a:lnSpc>
                            <a:spcAft>
                              <a:spcPts val="1000"/>
                            </a:spcAft>
                          </a:pPr>
                          <a:r>
                            <a:rPr lang="es-ES" sz="1100" b="1" dirty="0">
                              <a:solidFill>
                                <a:schemeClr val="tx1"/>
                              </a:solidFill>
                              <a:effectLst/>
                              <a:latin typeface="Times New Roman"/>
                              <a:ea typeface="Calibri"/>
                              <a:cs typeface="Times New Roman"/>
                            </a:rPr>
                            <a:t>ALCALDÍA</a:t>
                          </a:r>
                          <a:endParaRPr lang="es-EC" sz="1050" dirty="0">
                            <a:solidFill>
                              <a:schemeClr val="tx1"/>
                            </a:solidFill>
                            <a:effectLst/>
                            <a:ea typeface="Calibri"/>
                            <a:cs typeface="Times New Roman"/>
                          </a:endParaRPr>
                        </a:p>
                      </p:txBody>
                    </p:sp>
                    <p:sp>
                      <p:nvSpPr>
                        <p:cNvPr id="37" name="Cuadro de texto 2"/>
                        <p:cNvSpPr txBox="1">
                          <a:spLocks noChangeArrowheads="1"/>
                        </p:cNvSpPr>
                        <p:nvPr/>
                      </p:nvSpPr>
                      <p:spPr bwMode="auto">
                        <a:xfrm>
                          <a:off x="1222744" y="0"/>
                          <a:ext cx="1041400" cy="349885"/>
                        </a:xfrm>
                        <a:prstGeom prst="rect">
                          <a:avLst/>
                        </a:prstGeom>
                        <a:solidFill>
                          <a:schemeClr val="accent2">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CONCEJO MUNICIPAL</a:t>
                          </a:r>
                          <a:endParaRPr lang="es-EC" sz="1050">
                            <a:effectLst/>
                            <a:latin typeface="Calibri"/>
                            <a:ea typeface="Calibri"/>
                            <a:cs typeface="Times New Roman"/>
                          </a:endParaRPr>
                        </a:p>
                      </p:txBody>
                    </p:sp>
                    <p:sp>
                      <p:nvSpPr>
                        <p:cNvPr id="38" name="Cuadro de texto 2"/>
                        <p:cNvSpPr txBox="1">
                          <a:spLocks noChangeArrowheads="1"/>
                        </p:cNvSpPr>
                        <p:nvPr/>
                      </p:nvSpPr>
                      <p:spPr bwMode="auto">
                        <a:xfrm>
                          <a:off x="106292" y="85042"/>
                          <a:ext cx="935355" cy="244161"/>
                        </a:xfrm>
                        <a:prstGeom prst="rect">
                          <a:avLst/>
                        </a:prstGeom>
                        <a:solidFill>
                          <a:schemeClr val="accent2">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COMISIONES</a:t>
                          </a:r>
                          <a:endParaRPr lang="es-EC" sz="1050">
                            <a:effectLst/>
                            <a:latin typeface="Calibri"/>
                            <a:ea typeface="Calibri"/>
                            <a:cs typeface="Times New Roman"/>
                          </a:endParaRPr>
                        </a:p>
                      </p:txBody>
                    </p:sp>
                    <p:sp>
                      <p:nvSpPr>
                        <p:cNvPr id="39" name="Cuadro de texto 2"/>
                        <p:cNvSpPr txBox="1">
                          <a:spLocks noChangeArrowheads="1"/>
                        </p:cNvSpPr>
                        <p:nvPr/>
                      </p:nvSpPr>
                      <p:spPr bwMode="auto">
                        <a:xfrm>
                          <a:off x="0" y="414670"/>
                          <a:ext cx="2242820" cy="37211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COMITÉ CIUDADANO DE DESARROLLO CANTONAL (CCDC)</a:t>
                          </a:r>
                          <a:endParaRPr lang="es-EC" sz="1050">
                            <a:effectLst/>
                            <a:latin typeface="Calibri"/>
                            <a:ea typeface="Calibri"/>
                            <a:cs typeface="Times New Roman"/>
                          </a:endParaRPr>
                        </a:p>
                        <a:p>
                          <a:pPr marL="269875" algn="ctr">
                            <a:lnSpc>
                              <a:spcPct val="115000"/>
                            </a:lnSpc>
                            <a:spcAft>
                              <a:spcPts val="1000"/>
                            </a:spcAft>
                          </a:pPr>
                          <a:r>
                            <a:rPr lang="es-ES" sz="1050">
                              <a:effectLst/>
                              <a:latin typeface="Times New Roman"/>
                              <a:ea typeface="Calibri"/>
                              <a:cs typeface="Times New Roman"/>
                            </a:rPr>
                            <a:t> </a:t>
                          </a:r>
                          <a:endParaRPr lang="es-EC" sz="1050">
                            <a:effectLst/>
                            <a:latin typeface="Calibri"/>
                            <a:ea typeface="Calibri"/>
                            <a:cs typeface="Times New Roman"/>
                          </a:endParaRPr>
                        </a:p>
                      </p:txBody>
                    </p:sp>
                    <p:sp>
                      <p:nvSpPr>
                        <p:cNvPr id="40" name="Cuadro de texto 2"/>
                        <p:cNvSpPr txBox="1">
                          <a:spLocks noChangeArrowheads="1"/>
                        </p:cNvSpPr>
                        <p:nvPr/>
                      </p:nvSpPr>
                      <p:spPr bwMode="auto">
                        <a:xfrm>
                          <a:off x="3296093" y="382772"/>
                          <a:ext cx="1189990" cy="1803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PATRONATO</a:t>
                          </a:r>
                          <a:endParaRPr lang="es-EC" sz="1050">
                            <a:effectLst/>
                            <a:latin typeface="Calibri"/>
                            <a:ea typeface="Calibri"/>
                            <a:cs typeface="Times New Roman"/>
                          </a:endParaRPr>
                        </a:p>
                      </p:txBody>
                    </p:sp>
                    <p:sp>
                      <p:nvSpPr>
                        <p:cNvPr id="41" name="Cuadro de texto 2"/>
                        <p:cNvSpPr txBox="1">
                          <a:spLocks noChangeArrowheads="1"/>
                        </p:cNvSpPr>
                        <p:nvPr/>
                      </p:nvSpPr>
                      <p:spPr bwMode="auto">
                        <a:xfrm>
                          <a:off x="0" y="850605"/>
                          <a:ext cx="1870710" cy="191135"/>
                        </a:xfrm>
                        <a:prstGeom prst="rect">
                          <a:avLst/>
                        </a:prstGeom>
                        <a:solidFill>
                          <a:schemeClr val="accent1">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269875" algn="ctr">
                            <a:lnSpc>
                              <a:spcPct val="115000"/>
                            </a:lnSpc>
                            <a:spcAft>
                              <a:spcPts val="1000"/>
                            </a:spcAft>
                          </a:pPr>
                          <a:r>
                            <a:rPr lang="es-ES" sz="700">
                              <a:effectLst/>
                              <a:latin typeface="Times New Roman"/>
                              <a:ea typeface="Calibri"/>
                              <a:cs typeface="Times New Roman"/>
                            </a:rPr>
                            <a:t>ASESORIA JURIDICA</a:t>
                          </a:r>
                          <a:endParaRPr lang="es-EC" sz="1050">
                            <a:effectLst/>
                            <a:latin typeface="Calibri"/>
                            <a:ea typeface="Calibri"/>
                            <a:cs typeface="Times New Roman"/>
                          </a:endParaRPr>
                        </a:p>
                      </p:txBody>
                    </p:sp>
                    <p:cxnSp>
                      <p:nvCxnSpPr>
                        <p:cNvPr id="42" name="22 Conector recto"/>
                        <p:cNvCxnSpPr/>
                        <p:nvPr/>
                      </p:nvCxnSpPr>
                      <p:spPr>
                        <a:xfrm>
                          <a:off x="1871330" y="946298"/>
                          <a:ext cx="946918" cy="0"/>
                        </a:xfrm>
                        <a:prstGeom prst="line">
                          <a:avLst/>
                        </a:prstGeom>
                      </p:spPr>
                      <p:style>
                        <a:lnRef idx="1">
                          <a:schemeClr val="dk1"/>
                        </a:lnRef>
                        <a:fillRef idx="0">
                          <a:schemeClr val="dk1"/>
                        </a:fillRef>
                        <a:effectRef idx="0">
                          <a:schemeClr val="dk1"/>
                        </a:effectRef>
                        <a:fontRef idx="minor">
                          <a:schemeClr val="tx1"/>
                        </a:fontRef>
                      </p:style>
                    </p:cxnSp>
                    <p:cxnSp>
                      <p:nvCxnSpPr>
                        <p:cNvPr id="43" name="366 Conector recto"/>
                        <p:cNvCxnSpPr/>
                        <p:nvPr/>
                      </p:nvCxnSpPr>
                      <p:spPr>
                        <a:xfrm>
                          <a:off x="2264735" y="606056"/>
                          <a:ext cx="55376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367 Conector recto"/>
                        <p:cNvCxnSpPr/>
                        <p:nvPr/>
                      </p:nvCxnSpPr>
                      <p:spPr>
                        <a:xfrm>
                          <a:off x="2817628" y="478465"/>
                          <a:ext cx="477594" cy="0"/>
                        </a:xfrm>
                        <a:prstGeom prst="line">
                          <a:avLst/>
                        </a:prstGeom>
                        <a:ln>
                          <a:prstDash val="dash"/>
                        </a:ln>
                      </p:spPr>
                      <p:style>
                        <a:lnRef idx="1">
                          <a:schemeClr val="dk1"/>
                        </a:lnRef>
                        <a:fillRef idx="0">
                          <a:schemeClr val="dk1"/>
                        </a:fillRef>
                        <a:effectRef idx="0">
                          <a:schemeClr val="dk1"/>
                        </a:effectRef>
                        <a:fontRef idx="minor">
                          <a:schemeClr val="tx1"/>
                        </a:fontRef>
                      </p:style>
                    </p:cxnSp>
                  </p:grpSp>
                </p:grpSp>
              </p:grpSp>
            </p:grpSp>
          </p:grpSp>
        </p:grpSp>
        <p:grpSp>
          <p:nvGrpSpPr>
            <p:cNvPr id="6" name="386 Grupo"/>
            <p:cNvGrpSpPr/>
            <p:nvPr/>
          </p:nvGrpSpPr>
          <p:grpSpPr>
            <a:xfrm>
              <a:off x="7293614" y="2200484"/>
              <a:ext cx="1140071" cy="584099"/>
              <a:chOff x="-397" y="-571"/>
              <a:chExt cx="1411428" cy="733433"/>
            </a:xfrm>
          </p:grpSpPr>
          <p:sp>
            <p:nvSpPr>
              <p:cNvPr id="7" name="Cuadro de texto 2"/>
              <p:cNvSpPr txBox="1">
                <a:spLocks noChangeArrowheads="1"/>
              </p:cNvSpPr>
              <p:nvPr/>
            </p:nvSpPr>
            <p:spPr bwMode="auto">
              <a:xfrm>
                <a:off x="-397" y="-571"/>
                <a:ext cx="1411428" cy="73343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269875">
                  <a:lnSpc>
                    <a:spcPct val="115000"/>
                  </a:lnSpc>
                  <a:spcAft>
                    <a:spcPts val="1000"/>
                  </a:spcAft>
                </a:pPr>
                <a:r>
                  <a:rPr lang="es-ES" sz="600">
                    <a:effectLst/>
                    <a:latin typeface="Times New Roman"/>
                    <a:ea typeface="Calibri"/>
                    <a:cs typeface="Times New Roman"/>
                  </a:rPr>
                  <a:t>SUBORDINACION</a:t>
                </a:r>
                <a:endParaRPr lang="es-EC" sz="1050">
                  <a:effectLst/>
                  <a:latin typeface="Calibri"/>
                  <a:ea typeface="Calibri"/>
                  <a:cs typeface="Times New Roman"/>
                </a:endParaRPr>
              </a:p>
              <a:p>
                <a:pPr marL="269875">
                  <a:lnSpc>
                    <a:spcPct val="115000"/>
                  </a:lnSpc>
                  <a:spcAft>
                    <a:spcPts val="1000"/>
                  </a:spcAft>
                </a:pPr>
                <a:r>
                  <a:rPr lang="es-ES" sz="600">
                    <a:effectLst/>
                    <a:latin typeface="Times New Roman"/>
                    <a:ea typeface="Calibri"/>
                    <a:cs typeface="Times New Roman"/>
                  </a:rPr>
                  <a:t>COORDINACION</a:t>
                </a:r>
                <a:endParaRPr lang="es-EC" sz="1050">
                  <a:effectLst/>
                  <a:latin typeface="Calibri"/>
                  <a:ea typeface="Calibri"/>
                  <a:cs typeface="Times New Roman"/>
                </a:endParaRPr>
              </a:p>
            </p:txBody>
          </p:sp>
          <p:cxnSp>
            <p:nvCxnSpPr>
              <p:cNvPr id="8" name="384 Conector recto de flecha"/>
              <p:cNvCxnSpPr/>
              <p:nvPr/>
            </p:nvCxnSpPr>
            <p:spPr>
              <a:xfrm>
                <a:off x="116958" y="308344"/>
                <a:ext cx="988828" cy="1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385 Conector recto"/>
              <p:cNvCxnSpPr/>
              <p:nvPr/>
            </p:nvCxnSpPr>
            <p:spPr>
              <a:xfrm>
                <a:off x="116958" y="627321"/>
                <a:ext cx="914318" cy="374"/>
              </a:xfrm>
              <a:prstGeom prst="line">
                <a:avLst/>
              </a:prstGeom>
              <a:ln>
                <a:prstDash val="dash"/>
              </a:ln>
            </p:spPr>
            <p:style>
              <a:lnRef idx="1">
                <a:schemeClr val="dk1"/>
              </a:lnRef>
              <a:fillRef idx="0">
                <a:schemeClr val="dk1"/>
              </a:fillRef>
              <a:effectRef idx="0">
                <a:schemeClr val="dk1"/>
              </a:effectRef>
              <a:fontRef idx="minor">
                <a:schemeClr val="tx1"/>
              </a:fontRef>
            </p:style>
          </p:cxnSp>
        </p:grpSp>
      </p:grpSp>
      <p:sp>
        <p:nvSpPr>
          <p:cNvPr id="3" name="2 Marcador de pie de página"/>
          <p:cNvSpPr>
            <a:spLocks noGrp="1"/>
          </p:cNvSpPr>
          <p:nvPr>
            <p:ph type="ftr" sz="quarter" idx="11"/>
          </p:nvPr>
        </p:nvSpPr>
        <p:spPr>
          <a:xfrm>
            <a:off x="1874927" y="6492962"/>
            <a:ext cx="2895600" cy="365125"/>
          </a:xfrm>
        </p:spPr>
        <p:txBody>
          <a:bodyPr/>
          <a:lstStyle/>
          <a:p>
            <a:r>
              <a:rPr lang="es-EC" smtClean="0"/>
              <a:t>ING. MARCO ROMERO (DIRECTOR)                      DRA. MARTHA LOZADA (CODIRECTOR)</a:t>
            </a:r>
            <a:endParaRPr lang="es-EC" dirty="0"/>
          </a:p>
        </p:txBody>
      </p:sp>
    </p:spTree>
    <p:extLst>
      <p:ext uri="{BB962C8B-B14F-4D97-AF65-F5344CB8AC3E}">
        <p14:creationId xmlns:p14="http://schemas.microsoft.com/office/powerpoint/2010/main" val="201983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0250" y="903910"/>
            <a:ext cx="2305073" cy="479285"/>
          </a:xfrm>
        </p:spPr>
        <p:txBody>
          <a:bodyPr>
            <a:noAutofit/>
          </a:bodyPr>
          <a:lstStyle/>
          <a:p>
            <a:r>
              <a:rPr lang="es-EC" sz="1800" b="1" dirty="0" smtClean="0"/>
              <a:t>CICLO DE EFECTIVO</a:t>
            </a:r>
            <a:endParaRPr lang="es-EC" sz="1800" b="1" dirty="0"/>
          </a:p>
        </p:txBody>
      </p:sp>
      <p:sp>
        <p:nvSpPr>
          <p:cNvPr id="4" name="3 Marcador de pie de página"/>
          <p:cNvSpPr>
            <a:spLocks noGrp="1"/>
          </p:cNvSpPr>
          <p:nvPr>
            <p:ph type="ftr" sz="quarter" idx="11"/>
          </p:nvPr>
        </p:nvSpPr>
        <p:spPr/>
        <p:txBody>
          <a:bodyPr/>
          <a:lstStyle/>
          <a:p>
            <a:r>
              <a:rPr lang="es-EC" smtClean="0"/>
              <a:t>ING. MARCO ROMERO (DIRECTOR)                      DRA. MARTHA LOZADA (CODIRECTOR)</a:t>
            </a:r>
            <a:endParaRPr lang="es-EC"/>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88" t="21507" r="31076" b="37641"/>
          <a:stretch/>
        </p:blipFill>
        <p:spPr bwMode="auto">
          <a:xfrm>
            <a:off x="1907704" y="1414625"/>
            <a:ext cx="540931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195736" y="437636"/>
            <a:ext cx="6048672" cy="461665"/>
          </a:xfrm>
          <a:prstGeom prst="rect">
            <a:avLst/>
          </a:prstGeom>
        </p:spPr>
        <p:txBody>
          <a:bodyPr wrap="square">
            <a:spAutoFit/>
          </a:bodyPr>
          <a:lstStyle/>
          <a:p>
            <a:r>
              <a:rPr lang="es-EC" sz="2400" b="1" dirty="0">
                <a:solidFill>
                  <a:schemeClr val="accent1"/>
                </a:solidFill>
              </a:rPr>
              <a:t>EVALUACIÓN DE </a:t>
            </a:r>
            <a:r>
              <a:rPr lang="es-EC" sz="2400" b="1" dirty="0" smtClean="0">
                <a:solidFill>
                  <a:schemeClr val="accent1"/>
                </a:solidFill>
              </a:rPr>
              <a:t>CONTROL </a:t>
            </a:r>
            <a:r>
              <a:rPr lang="es-EC" sz="2400" b="1" dirty="0">
                <a:solidFill>
                  <a:schemeClr val="accent1"/>
                </a:solidFill>
              </a:rPr>
              <a:t>INTERNO</a:t>
            </a:r>
            <a:endParaRPr lang="es-EC" sz="2400" dirty="0">
              <a:solidFill>
                <a:schemeClr val="accent1"/>
              </a:solidFill>
            </a:endParaRPr>
          </a:p>
        </p:txBody>
      </p:sp>
      <p:pic>
        <p:nvPicPr>
          <p:cNvPr id="6" name="Picture 2" descr="http://t1.gstatic.com/images?q=tbn:ANd9GcSuYHrJd9UuOKSainRGIEhtuUwMQBmfLFvvAo7blm7NqIwkF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1" y="196301"/>
            <a:ext cx="1224136" cy="1386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211" t="17647" r="30331" b="46389"/>
          <a:stretch/>
        </p:blipFill>
        <p:spPr bwMode="auto">
          <a:xfrm>
            <a:off x="1907704" y="4089322"/>
            <a:ext cx="5184576" cy="214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a:xfrm>
            <a:off x="3054660" y="3718881"/>
            <a:ext cx="2890664" cy="2208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800" b="1" dirty="0" smtClean="0"/>
              <a:t>CICLO DE INVENTARIOS</a:t>
            </a:r>
            <a:endParaRPr lang="es-EC" sz="1800" b="1" dirty="0"/>
          </a:p>
        </p:txBody>
      </p:sp>
    </p:spTree>
    <p:extLst>
      <p:ext uri="{BB962C8B-B14F-4D97-AF65-F5344CB8AC3E}">
        <p14:creationId xmlns:p14="http://schemas.microsoft.com/office/powerpoint/2010/main" val="1017098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620688"/>
            <a:ext cx="2962672" cy="508918"/>
          </a:xfrm>
        </p:spPr>
        <p:txBody>
          <a:bodyPr>
            <a:noAutofit/>
          </a:bodyPr>
          <a:lstStyle/>
          <a:p>
            <a:r>
              <a:rPr lang="es-EC" sz="2000" b="1" dirty="0" smtClean="0"/>
              <a:t>CICLO DE ACTIVOS FIJOS</a:t>
            </a:r>
            <a:endParaRPr lang="es-EC" sz="2000" b="1" dirty="0"/>
          </a:p>
        </p:txBody>
      </p:sp>
      <p:sp>
        <p:nvSpPr>
          <p:cNvPr id="4" name="3 Marcador de pie de página"/>
          <p:cNvSpPr>
            <a:spLocks noGrp="1"/>
          </p:cNvSpPr>
          <p:nvPr>
            <p:ph type="ftr" sz="quarter" idx="11"/>
          </p:nvPr>
        </p:nvSpPr>
        <p:spPr>
          <a:xfrm>
            <a:off x="5796136" y="6309320"/>
            <a:ext cx="2895600" cy="365125"/>
          </a:xfrm>
        </p:spPr>
        <p:txBody>
          <a:bodyPr/>
          <a:lstStyle/>
          <a:p>
            <a:r>
              <a:rPr lang="es-EC" smtClean="0"/>
              <a:t>ING. MARCO ROMERO (DIRECTOR)                      DRA. MARTHA LOZADA (CODIRECTOR)</a:t>
            </a:r>
            <a:endParaRPr lang="es-EC"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58" t="12684" r="31085" b="43679"/>
          <a:stretch/>
        </p:blipFill>
        <p:spPr bwMode="auto">
          <a:xfrm>
            <a:off x="1835696" y="1268760"/>
            <a:ext cx="5173332" cy="219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62" t="17279" r="28379" b="39484"/>
          <a:stretch/>
        </p:blipFill>
        <p:spPr bwMode="auto">
          <a:xfrm>
            <a:off x="2134972" y="3968666"/>
            <a:ext cx="5101324" cy="234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2771800" y="3466728"/>
            <a:ext cx="3672408" cy="5089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t>CICLO DE PASIVO Y PATRIMONIO</a:t>
            </a:r>
            <a:endParaRPr lang="es-EC" sz="2000" b="1" dirty="0"/>
          </a:p>
        </p:txBody>
      </p:sp>
    </p:spTree>
    <p:extLst>
      <p:ext uri="{BB962C8B-B14F-4D97-AF65-F5344CB8AC3E}">
        <p14:creationId xmlns:p14="http://schemas.microsoft.com/office/powerpoint/2010/main" val="3264124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260648"/>
            <a:ext cx="2890664" cy="490066"/>
          </a:xfrm>
        </p:spPr>
        <p:txBody>
          <a:bodyPr>
            <a:normAutofit/>
          </a:bodyPr>
          <a:lstStyle/>
          <a:p>
            <a:r>
              <a:rPr lang="es-EC" sz="1800" b="1" dirty="0" smtClean="0"/>
              <a:t>CICLO  DE PRESUPUESTOS</a:t>
            </a:r>
            <a:endParaRPr lang="es-EC" sz="1800" b="1" dirty="0"/>
          </a:p>
        </p:txBody>
      </p:sp>
      <p:sp>
        <p:nvSpPr>
          <p:cNvPr id="4" name="3 Marcador de pie de página"/>
          <p:cNvSpPr>
            <a:spLocks noGrp="1"/>
          </p:cNvSpPr>
          <p:nvPr>
            <p:ph type="ftr" sz="quarter" idx="11"/>
          </p:nvPr>
        </p:nvSpPr>
        <p:spPr>
          <a:xfrm>
            <a:off x="5796136" y="6309320"/>
            <a:ext cx="2895600" cy="365125"/>
          </a:xfrm>
        </p:spPr>
        <p:txBody>
          <a:bodyPr/>
          <a:lstStyle/>
          <a:p>
            <a:r>
              <a:rPr lang="es-EC" smtClean="0"/>
              <a:t>ING. MARCO ROMERO (DIRECTOR)                      DRA. MARTHA LOZADA (CODIRECTOR)</a:t>
            </a:r>
            <a:endParaRPr lang="es-EC"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88" t="12471" r="33272" b="43416"/>
          <a:stretch/>
        </p:blipFill>
        <p:spPr bwMode="auto">
          <a:xfrm>
            <a:off x="2123728" y="692696"/>
            <a:ext cx="4392488" cy="217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86" t="14890" r="32784" b="38543"/>
          <a:stretch/>
        </p:blipFill>
        <p:spPr bwMode="auto">
          <a:xfrm>
            <a:off x="2411760" y="3645024"/>
            <a:ext cx="4248472" cy="23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2483768" y="3227450"/>
            <a:ext cx="4320480" cy="4175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800" b="1" smtClean="0"/>
              <a:t>CICLO  DE INGRESOS Y GASTOS</a:t>
            </a:r>
            <a:endParaRPr lang="es-EC" sz="1800" b="1" dirty="0"/>
          </a:p>
        </p:txBody>
      </p:sp>
    </p:spTree>
    <p:extLst>
      <p:ext uri="{BB962C8B-B14F-4D97-AF65-F5344CB8AC3E}">
        <p14:creationId xmlns:p14="http://schemas.microsoft.com/office/powerpoint/2010/main" val="305461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2433" y="188640"/>
            <a:ext cx="8229600" cy="6165304"/>
          </a:xfrm>
        </p:spPr>
        <p:style>
          <a:lnRef idx="2">
            <a:schemeClr val="accent1"/>
          </a:lnRef>
          <a:fillRef idx="1">
            <a:schemeClr val="lt1"/>
          </a:fillRef>
          <a:effectRef idx="0">
            <a:schemeClr val="accent1"/>
          </a:effectRef>
          <a:fontRef idx="minor">
            <a:schemeClr val="dk1"/>
          </a:fontRef>
        </p:style>
        <p:txBody>
          <a:bodyPr>
            <a:noAutofit/>
          </a:bodyPr>
          <a:lstStyle/>
          <a:p>
            <a:pPr marL="457200" lvl="1" indent="0" algn="ctr">
              <a:buNone/>
            </a:pPr>
            <a:endParaRPr lang="es-ES" sz="1800" b="1" dirty="0" smtClean="0"/>
          </a:p>
          <a:p>
            <a:pPr marL="457200" lvl="1" indent="0" algn="ctr">
              <a:buNone/>
            </a:pPr>
            <a:endParaRPr lang="es-ES" sz="1800" b="1" dirty="0" smtClean="0"/>
          </a:p>
          <a:p>
            <a:pPr marL="457200" lvl="1" indent="0" algn="ctr">
              <a:buNone/>
            </a:pPr>
            <a:r>
              <a:rPr lang="es-ES" sz="1800" b="1" dirty="0" smtClean="0"/>
              <a:t>Dictamen </a:t>
            </a:r>
            <a:r>
              <a:rPr lang="es-ES" sz="1800" b="1" dirty="0"/>
              <a:t>de Auditores Independientes</a:t>
            </a:r>
            <a:endParaRPr lang="es-EC" sz="1400" dirty="0"/>
          </a:p>
          <a:p>
            <a:pPr marL="0" indent="0" algn="r">
              <a:buNone/>
            </a:pPr>
            <a:r>
              <a:rPr lang="es-ES" sz="1600" dirty="0"/>
              <a:t>Saquisilí, 17 de Abril de 2013</a:t>
            </a:r>
            <a:endParaRPr lang="es-EC" sz="1400" dirty="0"/>
          </a:p>
          <a:p>
            <a:pPr marL="0" indent="0">
              <a:buNone/>
            </a:pPr>
            <a:r>
              <a:rPr lang="es-ES" sz="1600" dirty="0"/>
              <a:t> </a:t>
            </a:r>
            <a:endParaRPr lang="es-EC" sz="1400" dirty="0"/>
          </a:p>
          <a:p>
            <a:pPr marL="0" indent="0">
              <a:buNone/>
            </a:pPr>
            <a:r>
              <a:rPr lang="es-ES" sz="1600" dirty="0"/>
              <a:t>Señor</a:t>
            </a:r>
            <a:endParaRPr lang="es-EC" sz="1400" dirty="0"/>
          </a:p>
          <a:p>
            <a:pPr marL="0" indent="0">
              <a:buNone/>
            </a:pPr>
            <a:r>
              <a:rPr lang="es-ES" sz="1400" dirty="0"/>
              <a:t>Ing. Manuel Chango</a:t>
            </a:r>
            <a:endParaRPr lang="es-EC" sz="1200" dirty="0"/>
          </a:p>
          <a:p>
            <a:pPr marL="0" indent="0">
              <a:buNone/>
            </a:pPr>
            <a:r>
              <a:rPr lang="es-ES" sz="1400" b="1" dirty="0"/>
              <a:t>ALCALDE DEL GADM DEL CANTÓN SAQUISILÍ</a:t>
            </a:r>
            <a:endParaRPr lang="es-EC" sz="1200" dirty="0"/>
          </a:p>
          <a:p>
            <a:pPr marL="0" indent="0">
              <a:buNone/>
            </a:pPr>
            <a:r>
              <a:rPr lang="es-ES" sz="1400" dirty="0"/>
              <a:t>Presente.-</a:t>
            </a:r>
            <a:endParaRPr lang="es-EC" sz="1200" dirty="0"/>
          </a:p>
          <a:p>
            <a:pPr marL="0" indent="0">
              <a:buNone/>
            </a:pPr>
            <a:r>
              <a:rPr lang="es-ES" sz="1400" dirty="0"/>
              <a:t> </a:t>
            </a:r>
            <a:endParaRPr lang="es-EC" sz="1200" dirty="0"/>
          </a:p>
          <a:p>
            <a:pPr marL="0" indent="0" algn="just">
              <a:buNone/>
            </a:pPr>
            <a:r>
              <a:rPr lang="es-ES" sz="1400" dirty="0"/>
              <a:t>Hemos auditado la Información Financiera adjunto del GADM del Cantón Saquisilí, la cual incluye Estado de Situación Financiera, Estado de Resultados, Flujo de Efectivo y Estado de Ejecución Presupuestaria de fecha 01 de Enero de 2011 al 31 de Diciembre de 2012, la elaboración de los mismos son responsabilidad de la administración de la Institución. Nuestra responsabilidad es expresar una opinión sobre los Estados Financieros fundamentada en la Auditoría realizada</a:t>
            </a:r>
            <a:r>
              <a:rPr lang="es-ES" sz="1400" dirty="0" smtClean="0"/>
              <a:t>.</a:t>
            </a:r>
          </a:p>
          <a:p>
            <a:pPr marL="0" indent="0" algn="just">
              <a:buNone/>
            </a:pPr>
            <a:endParaRPr lang="es-EC" sz="1200" dirty="0"/>
          </a:p>
          <a:p>
            <a:pPr marL="0" indent="0" algn="just">
              <a:buNone/>
            </a:pPr>
            <a:r>
              <a:rPr lang="es-ES" sz="1400" dirty="0"/>
              <a:t>La Auditoría Financiera fue efectuada de acuerdo con Normas Gubernamentales de Auditoría y Contabilidad generalmente aceptadas en el Ecuador, Normas de Control Interno y Presupuestarias y demás aplicables a los periodos fiscales analizados. Tales normas requieren que una Auditoría sea diseñada y realizada para obtener certeza razonable de si la Información Financiera no contiene exposiciones erróneas o inexactas de carácter significativo. Nuestra Auditoría incluye el examen a base de pruebas, de la evidencia que soporta las cantidades y revelaciones presentadas en los Estados Financieros. Incluye también la evaluación de los Principios de Contabilidad utilizados y de las estimaciones relevantes hechas por la administración, así como una evaluación de la presentación general de los Estados Financieros. En este contexto se ha reunido evidencia suficiente y competente para emitir una opinión razonable</a:t>
            </a:r>
            <a:r>
              <a:rPr lang="es-ES" sz="1400" dirty="0" smtClean="0"/>
              <a:t>.</a:t>
            </a:r>
            <a:endParaRPr lang="es-EC" sz="1200" dirty="0"/>
          </a:p>
        </p:txBody>
      </p:sp>
      <p:sp>
        <p:nvSpPr>
          <p:cNvPr id="4" name="3 Marcador de pie de página"/>
          <p:cNvSpPr>
            <a:spLocks noGrp="1"/>
          </p:cNvSpPr>
          <p:nvPr>
            <p:ph type="ftr" sz="quarter" idx="11"/>
          </p:nvPr>
        </p:nvSpPr>
        <p:spPr>
          <a:xfrm>
            <a:off x="5508104" y="6309320"/>
            <a:ext cx="2895600" cy="365125"/>
          </a:xfrm>
        </p:spPr>
        <p:txBody>
          <a:bodyPr/>
          <a:lstStyle/>
          <a:p>
            <a:r>
              <a:rPr lang="es-EC" smtClean="0"/>
              <a:t>ING. MARCO ROMERO (DIRECTOR)                      DRA. MARTHA LOZADA (CODIRECTOR)</a:t>
            </a:r>
            <a:endParaRPr lang="es-EC" dirty="0"/>
          </a:p>
        </p:txBody>
      </p:sp>
      <p:pic>
        <p:nvPicPr>
          <p:cNvPr id="5" name="Picture 8" descr="http://www.softwareiso9001.isotools.org/wp-content/uploads/2012/06/Fotolia_7134002_Subscription_L.jp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286" y="188640"/>
            <a:ext cx="1127362" cy="677132"/>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32433" y="-29544"/>
            <a:ext cx="8229600" cy="792088"/>
          </a:xfrm>
        </p:spPr>
        <p:txBody>
          <a:bodyPr>
            <a:normAutofit/>
          </a:bodyPr>
          <a:lstStyle/>
          <a:p>
            <a:r>
              <a:rPr lang="es-EC" sz="2800" b="1" dirty="0">
                <a:hlinkClick r:id="rId2" action="ppaction://hlinkfile"/>
              </a:rPr>
              <a:t>INFORME DE AUDITORIA </a:t>
            </a:r>
            <a:endParaRPr lang="es-EC" sz="2800" dirty="0"/>
          </a:p>
        </p:txBody>
      </p:sp>
    </p:spTree>
    <p:extLst>
      <p:ext uri="{BB962C8B-B14F-4D97-AF65-F5344CB8AC3E}">
        <p14:creationId xmlns:p14="http://schemas.microsoft.com/office/powerpoint/2010/main" val="37821425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457200" lvl="1" indent="0" algn="ctr">
              <a:buNone/>
            </a:pPr>
            <a:r>
              <a:rPr lang="es-ES" sz="4300" b="1" dirty="0"/>
              <a:t>Dictamen de Auditores Independientes</a:t>
            </a:r>
            <a:endParaRPr lang="es-EC" sz="3400" dirty="0"/>
          </a:p>
          <a:p>
            <a:pPr marL="0" indent="0" algn="just">
              <a:buNone/>
            </a:pPr>
            <a:r>
              <a:rPr lang="es-EC" sz="2300" dirty="0" smtClean="0"/>
              <a:t>Durante </a:t>
            </a:r>
            <a:r>
              <a:rPr lang="es-EC" sz="2300" dirty="0"/>
              <a:t>la ejecución de la Auditoría Financiera hemos encontrado salvedades que nos impiden el dar una opinión completamente limpia, así tenemos una limitación </a:t>
            </a:r>
            <a:r>
              <a:rPr lang="es-EC" sz="2300" dirty="0" smtClean="0"/>
              <a:t>al </a:t>
            </a:r>
            <a:r>
              <a:rPr lang="es-EC" sz="2300" dirty="0"/>
              <a:t>alcance por cuanto considerando que el presente es un proyecto de tesis la información proporcionada por la entidad no ha sido completa en miras de salvaguardar la misma, por lo que hemos contado con información parcial únicamente de ciertos meses. </a:t>
            </a:r>
          </a:p>
          <a:p>
            <a:pPr marL="0" indent="0" algn="just">
              <a:buNone/>
            </a:pPr>
            <a:endParaRPr lang="es-EC" sz="2300" dirty="0" smtClean="0"/>
          </a:p>
          <a:p>
            <a:pPr marL="0" indent="0" algn="just">
              <a:buNone/>
            </a:pPr>
            <a:r>
              <a:rPr lang="es-EC" sz="2300" dirty="0" smtClean="0"/>
              <a:t>Adicionalmente </a:t>
            </a:r>
            <a:r>
              <a:rPr lang="es-EC" sz="2300" dirty="0"/>
              <a:t>hemos determinado el incumplimiento a la NEC 5. </a:t>
            </a:r>
            <a:r>
              <a:rPr lang="es-EC" sz="2300" b="1" dirty="0"/>
              <a:t>Propósito de los Estados Financieros </a:t>
            </a:r>
            <a:r>
              <a:rPr lang="es-EC" sz="2300" dirty="0"/>
              <a:t>donde se establece que la información en las notas a los estados financieros, ayuda a los usuarios a pronosticar los flujos de efectivo futuros de la empresa y en particular la oportunidad y certeza de la generación de efectivo y equivalentes de efectivo, así mismo a los Principios de Contabilidad Generalmente Aceptados No. 10. </a:t>
            </a:r>
            <a:r>
              <a:rPr lang="es-EC" sz="2300" b="1" dirty="0"/>
              <a:t>Importancia Relativa </a:t>
            </a:r>
            <a:r>
              <a:rPr lang="es-EC" sz="2300" dirty="0"/>
              <a:t>se explica que las notas aclaratorias permiten conocer acerca de situaciones que presenten razonablemente limitaciones a la cuantificación de las cuentas y que puedan incidir significativamente en el futuro, y a las Normas de Contabilidad Gubernamental donde en el numeral 3.4.1.</a:t>
            </a:r>
            <a:r>
              <a:rPr lang="es-EC" sz="2300" b="1" dirty="0"/>
              <a:t>3 Informes obligatorios establecen que: “</a:t>
            </a:r>
            <a:r>
              <a:rPr lang="es-EC" sz="2300" dirty="0"/>
              <a:t>En el ámbito público es obligatorio preparar y presentar periódicamente al Ministerio de Finanzas, el Balance de Comprobación de Sumas, Cédulas presupuestarias de ingresos y gastos, el detalle de transferencias recibidas y entregadas en forma impresa, debidamente legalizada y con sus correspondientes notas aclaratorias, ya que en la información financiera proporcionada por el GADMCS donde se encuentran los estados financieros y cédulas presupuestarias no se encuentran incluidas las notas aclaratorias a los estados financieros. </a:t>
            </a:r>
          </a:p>
          <a:p>
            <a:pPr algn="just"/>
            <a:endParaRPr lang="es-EC" sz="2300" dirty="0" smtClean="0"/>
          </a:p>
          <a:p>
            <a:pPr marL="0" indent="0" algn="just">
              <a:buNone/>
            </a:pPr>
            <a:r>
              <a:rPr lang="es-EC" sz="2300" dirty="0" smtClean="0"/>
              <a:t>La </a:t>
            </a:r>
            <a:r>
              <a:rPr lang="es-EC" sz="2300" dirty="0"/>
              <a:t>tercera salvedad se produce por cuanto no existen el GADMCS manuales operativos que documenten los procedimientos contables o financieros de carácter interno, es decir no existen políticas contables internas definidas por escrito necesarias para mantener un control de los procesos tanto en responsabilidades como en tiempo y eficiencia. </a:t>
            </a:r>
            <a:endParaRPr lang="es-EC" sz="2300" dirty="0" smtClean="0"/>
          </a:p>
          <a:p>
            <a:pPr marL="0" indent="0" algn="just">
              <a:buNone/>
            </a:pPr>
            <a:endParaRPr lang="es-EC" sz="2300" dirty="0" smtClean="0"/>
          </a:p>
          <a:p>
            <a:pPr marL="0" indent="0" algn="just">
              <a:buNone/>
            </a:pPr>
            <a:r>
              <a:rPr lang="es-EC" sz="2300" dirty="0"/>
              <a:t>En nuestra opinión excepto por el efecto de los asuntos que se explican en el tercer, cuarto y quinto párrafo, los estados financieros antes mencionados presentan razonablemente en todos los aspectos de importancia, la situación financiera del Gobierno Autónomo Descentralizado Municipal al 31 de diciembre de 2011 y 2012, el resultado de sus operaciones, los flujos de efectivo, la ejecución presupuestaria, de acuerdo con los Principios de Contabilidad Generalmente Aceptados y las Normas Ecuatorianas de Contabilidad; expresamos además que las operaciones financieras y administrativas guardan conformidad, en los aspectos de importancia, con las disposiciones legales, reglamentarias, políticas y demás normas aplicables. </a:t>
            </a:r>
            <a:endParaRPr lang="es-EC" sz="2300" dirty="0"/>
          </a:p>
        </p:txBody>
      </p:sp>
      <p:sp>
        <p:nvSpPr>
          <p:cNvPr id="2" name="1 Marcador de pie de página"/>
          <p:cNvSpPr>
            <a:spLocks noGrp="1"/>
          </p:cNvSpPr>
          <p:nvPr>
            <p:ph type="ftr" sz="quarter" idx="11"/>
          </p:nvPr>
        </p:nvSpPr>
        <p:spPr>
          <a:xfrm>
            <a:off x="5580112" y="6381328"/>
            <a:ext cx="2895600" cy="365125"/>
          </a:xfrm>
        </p:spPr>
        <p:txBody>
          <a:bodyPr/>
          <a:lstStyle/>
          <a:p>
            <a:r>
              <a:rPr lang="es-EC" dirty="0" smtClean="0"/>
              <a:t>ING. MARCO ROMERO (DIRECTOR)                      DRA. MARTHA LOZADA (CODIRECTOR)</a:t>
            </a:r>
            <a:endParaRPr lang="es-EC" dirty="0"/>
          </a:p>
        </p:txBody>
      </p:sp>
    </p:spTree>
    <p:extLst>
      <p:ext uri="{BB962C8B-B14F-4D97-AF65-F5344CB8AC3E}">
        <p14:creationId xmlns:p14="http://schemas.microsoft.com/office/powerpoint/2010/main" val="1322817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TotalTime>
  <Words>4815</Words>
  <Application>Microsoft Office PowerPoint</Application>
  <PresentationFormat>Presentación en pantalla (4:3)</PresentationFormat>
  <Paragraphs>471</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 ESCUELA POLITÉCNICA DEL EJÉRCITO EXTENSIÓN LATACUNGA   DEPARTAMENTO DE CIENCIAS ECONÓMICAS, ADMINISTRATIVAS Y DEL COMERCIO  “AUDITORÍA FINANCIERA AL GOBIERNO AUTÓNOMO DESCENTRALIZADO MUNICIPAL DEL CANTÓN SAQUISILÍ EN LOS PERIODOS TERMINADOS AL 31 DE DICIEMBRE DE 2011 Y 2012 PARA DETERMINAR LA RAZONABILIDAD DE LOS ESTADOS FINANCIEROS”  KARENN NATALYIMBACUÁN MOREJÓN PAULINA JACKELINE MEJÍA PROAÑO  DR. MARCO ROMERO (DIRECTOR) DRA. MARTHA LOZADA (CODIRECTOR)  AÑO 2013 </vt:lpstr>
      <vt:lpstr>OBJETIVOS DEL PROYECTO</vt:lpstr>
      <vt:lpstr>INFORMACIÓN GADM DEL CANTÓN SAQUISILÍ</vt:lpstr>
      <vt:lpstr>ORGANIGRAMA ESTRUCTURAL DEL GOBIERNO MUNICIPAL DEL CANTÓN SAQUISILÍ</vt:lpstr>
      <vt:lpstr>CICLO DE EFECTIVO</vt:lpstr>
      <vt:lpstr>CICLO DE ACTIVOS FIJOS</vt:lpstr>
      <vt:lpstr>CICLO  DE PRESUPUESTOS</vt:lpstr>
      <vt:lpstr>INFORME DE AUDITORIA </vt:lpstr>
      <vt:lpstr>Presentación de PowerPoint</vt:lpstr>
      <vt:lpstr>INFORMACIÓN DE LA AUDITORÍA FINANCIERA</vt:lpstr>
      <vt:lpstr>INFORMACIÓN DE LA AUDITORÍA FINANCIERA</vt:lpstr>
      <vt:lpstr>Presentación de PowerPoint</vt:lpstr>
      <vt:lpstr>CUENTAS BANCARIAS APERTURADAS EN INSTITUCIONES FINANCIERAS DEL SECTOR PRIVADO.</vt:lpstr>
      <vt:lpstr>Presentación de PowerPoint</vt:lpstr>
      <vt:lpstr>LIMITACIÓN AL ACCESO DE INFORMACIÓN.</vt:lpstr>
      <vt:lpstr>VALORES PAGADOS Y NO REGISTRADOS.</vt:lpstr>
      <vt:lpstr>Presentación de PowerPoint</vt:lpstr>
      <vt:lpstr>BIENES QUE NO CUMPLEN LOS REQUISITOS PARA SER CONSIDERADOS ACTIVOS FIJOS.</vt:lpstr>
      <vt:lpstr>DEPRECIACIONES MAL CALCULADAS.</vt:lpstr>
      <vt:lpstr>Presentación de PowerPoint</vt:lpstr>
      <vt:lpstr>ACTIVIDADES QUE NO SE EJECUTARON DE ACUERDO AL PLAN   OPERATIVO ANUAL - POA.</vt:lpstr>
      <vt:lpstr>DESVIACIONES EN LA EJECUCIÓN PRESUPUESTARIA.</vt:lpstr>
      <vt:lpstr>VARIACIONES SIGNIFICATIVAS ENTRE LA ASIGNACIÓN INICIAL DE INGRESOS Y LO RECAUDADO.</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EXTENSIÓN LATACUNGA   DEPARTAMENTO DE CIENCIAS ECONÓMICAS, ADMINISTRATIVAS Y DEL COMERCIO  “AUDITORÍA FINANCIERA ALGOBIERNO AUTÓNOMO DESCENTRALIZADO MUNICIPAL DEL CANTÓN SAQUISILÍ EN LOS PERIODOS TERMINADOS AL 31 DE DICIEMBRE DE 2011 Y 2012 PARA DETERMINAR LA RAZONABILIDAD DE LOS ESTADOS FINANCIEROS”  KARENN NATALYIMBACUÁN MOREJÓN PAULINA JACKELINE MEJÍA PROAÑO  DR. MARCO ROMERO (DIRECTOR) DRA. MARTHA LOZADA (CODIRECTOR)  AÑO 2013</dc:title>
  <dc:creator>COMPU</dc:creator>
  <cp:lastModifiedBy>COMPU</cp:lastModifiedBy>
  <cp:revision>68</cp:revision>
  <cp:lastPrinted>2013-04-24T02:28:37Z</cp:lastPrinted>
  <dcterms:created xsi:type="dcterms:W3CDTF">2013-04-21T17:22:52Z</dcterms:created>
  <dcterms:modified xsi:type="dcterms:W3CDTF">2013-05-03T02:19:10Z</dcterms:modified>
</cp:coreProperties>
</file>