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7"/>
  </p:notesMasterIdLst>
  <p:sldIdLst>
    <p:sldId id="256" r:id="rId2"/>
    <p:sldId id="304" r:id="rId3"/>
    <p:sldId id="301" r:id="rId4"/>
    <p:sldId id="302" r:id="rId5"/>
    <p:sldId id="257" r:id="rId6"/>
    <p:sldId id="280" r:id="rId7"/>
    <p:sldId id="281" r:id="rId8"/>
    <p:sldId id="261" r:id="rId9"/>
    <p:sldId id="262" r:id="rId10"/>
    <p:sldId id="263" r:id="rId11"/>
    <p:sldId id="264" r:id="rId12"/>
    <p:sldId id="266" r:id="rId13"/>
    <p:sldId id="267" r:id="rId14"/>
    <p:sldId id="305" r:id="rId15"/>
    <p:sldId id="271" r:id="rId16"/>
    <p:sldId id="274" r:id="rId17"/>
    <p:sldId id="298" r:id="rId18"/>
    <p:sldId id="294" r:id="rId19"/>
    <p:sldId id="278" r:id="rId20"/>
    <p:sldId id="299" r:id="rId21"/>
    <p:sldId id="284" r:id="rId22"/>
    <p:sldId id="286" r:id="rId23"/>
    <p:sldId id="300" r:id="rId24"/>
    <p:sldId id="288" r:id="rId25"/>
    <p:sldId id="289"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32" autoAdjust="0"/>
    <p:restoredTop sz="94660"/>
  </p:normalViewPr>
  <p:slideViewPr>
    <p:cSldViewPr>
      <p:cViewPr>
        <p:scale>
          <a:sx n="73" d="100"/>
          <a:sy n="73" d="100"/>
        </p:scale>
        <p:origin x="-282"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ocuments\COOPERATIVAS%206.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USER\Documents\R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USER\Documents\R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USER\Documents\APLANCANCAMIENT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ocuments\COOPERATIVAS%20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ocuments\COOPERATIVAS%20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GRAFICOS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GRAFICOS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GRAFICOS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GRAFICOS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ER\Documents\APLANCANCAMIENTO.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SER\Documents\Libro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32"/>
  <c:chart>
    <c:title>
      <c:tx>
        <c:rich>
          <a:bodyPr/>
          <a:lstStyle/>
          <a:p>
            <a:pPr>
              <a:defRPr lang="es-EC" sz="2400"/>
            </a:pPr>
            <a:r>
              <a:rPr lang="es-ES" sz="2400" dirty="0" smtClean="0"/>
              <a:t>ACTIVOS </a:t>
            </a:r>
            <a:r>
              <a:rPr lang="es-ES" sz="2400" dirty="0"/>
              <a:t>DE</a:t>
            </a:r>
            <a:r>
              <a:rPr lang="es-ES" sz="2400" baseline="0" dirty="0"/>
              <a:t> </a:t>
            </a:r>
            <a:r>
              <a:rPr lang="es-ES" sz="2400" dirty="0"/>
              <a:t>LAS COOPERATIVAS  DE </a:t>
            </a:r>
            <a:r>
              <a:rPr lang="es-ES" sz="2400" dirty="0" smtClean="0"/>
              <a:t>TRANSPORTE  TERRESTRE</a:t>
            </a:r>
            <a:r>
              <a:rPr lang="es-ES" sz="2400" baseline="0" dirty="0" smtClean="0"/>
              <a:t> </a:t>
            </a:r>
            <a:r>
              <a:rPr lang="es-ES" sz="2400" dirty="0" smtClean="0"/>
              <a:t>INTERPROVINCIAL</a:t>
            </a:r>
            <a:endParaRPr lang="es-ES" sz="2400" dirty="0"/>
          </a:p>
        </c:rich>
      </c:tx>
      <c:layout/>
    </c:title>
    <c:plotArea>
      <c:layout/>
      <c:barChart>
        <c:barDir val="col"/>
        <c:grouping val="clustered"/>
        <c:ser>
          <c:idx val="0"/>
          <c:order val="0"/>
          <c:tx>
            <c:strRef>
              <c:f>Hoja1!$E$6</c:f>
              <c:strCache>
                <c:ptCount val="1"/>
                <c:pt idx="0">
                  <c:v>2005</c:v>
                </c:pt>
              </c:strCache>
            </c:strRef>
          </c:tx>
          <c:cat>
            <c:strRef>
              <c:f>Hoja1!$D$7:$D$12</c:f>
              <c:strCache>
                <c:ptCount val="6"/>
                <c:pt idx="0">
                  <c:v>A</c:v>
                </c:pt>
                <c:pt idx="1">
                  <c:v>B</c:v>
                </c:pt>
                <c:pt idx="2">
                  <c:v>C</c:v>
                </c:pt>
                <c:pt idx="3">
                  <c:v>D</c:v>
                </c:pt>
                <c:pt idx="4">
                  <c:v>E</c:v>
                </c:pt>
                <c:pt idx="5">
                  <c:v>F</c:v>
                </c:pt>
              </c:strCache>
            </c:strRef>
          </c:cat>
          <c:val>
            <c:numRef>
              <c:f>Hoja1!$E$7:$E$12</c:f>
              <c:numCache>
                <c:formatCode>#,##0.00</c:formatCode>
                <c:ptCount val="6"/>
                <c:pt idx="0">
                  <c:v>24201.79</c:v>
                </c:pt>
                <c:pt idx="1">
                  <c:v>158274.41</c:v>
                </c:pt>
                <c:pt idx="2">
                  <c:v>23078.82</c:v>
                </c:pt>
                <c:pt idx="3">
                  <c:v>59518.8</c:v>
                </c:pt>
                <c:pt idx="4">
                  <c:v>14585.77</c:v>
                </c:pt>
                <c:pt idx="5">
                  <c:v>21466.34</c:v>
                </c:pt>
              </c:numCache>
            </c:numRef>
          </c:val>
        </c:ser>
        <c:ser>
          <c:idx val="1"/>
          <c:order val="1"/>
          <c:tx>
            <c:strRef>
              <c:f>Hoja1!$F$6</c:f>
              <c:strCache>
                <c:ptCount val="1"/>
                <c:pt idx="0">
                  <c:v>2006</c:v>
                </c:pt>
              </c:strCache>
            </c:strRef>
          </c:tx>
          <c:cat>
            <c:strRef>
              <c:f>Hoja1!$D$7:$D$12</c:f>
              <c:strCache>
                <c:ptCount val="6"/>
                <c:pt idx="0">
                  <c:v>A</c:v>
                </c:pt>
                <c:pt idx="1">
                  <c:v>B</c:v>
                </c:pt>
                <c:pt idx="2">
                  <c:v>C</c:v>
                </c:pt>
                <c:pt idx="3">
                  <c:v>D</c:v>
                </c:pt>
                <c:pt idx="4">
                  <c:v>E</c:v>
                </c:pt>
                <c:pt idx="5">
                  <c:v>F</c:v>
                </c:pt>
              </c:strCache>
            </c:strRef>
          </c:cat>
          <c:val>
            <c:numRef>
              <c:f>Hoja1!$F$7:$F$12</c:f>
              <c:numCache>
                <c:formatCode>#,##0.00</c:formatCode>
                <c:ptCount val="6"/>
                <c:pt idx="0">
                  <c:v>25281.91</c:v>
                </c:pt>
                <c:pt idx="1">
                  <c:v>164447.35999999888</c:v>
                </c:pt>
                <c:pt idx="2">
                  <c:v>18192.75</c:v>
                </c:pt>
                <c:pt idx="3">
                  <c:v>64041.86</c:v>
                </c:pt>
                <c:pt idx="4">
                  <c:v>19146.57</c:v>
                </c:pt>
                <c:pt idx="5">
                  <c:v>26897.629999999896</c:v>
                </c:pt>
              </c:numCache>
            </c:numRef>
          </c:val>
        </c:ser>
        <c:ser>
          <c:idx val="2"/>
          <c:order val="2"/>
          <c:tx>
            <c:strRef>
              <c:f>Hoja1!$G$6</c:f>
              <c:strCache>
                <c:ptCount val="1"/>
                <c:pt idx="0">
                  <c:v>2007</c:v>
                </c:pt>
              </c:strCache>
            </c:strRef>
          </c:tx>
          <c:dLbls>
            <c:dLbl>
              <c:idx val="1"/>
              <c:layout>
                <c:manualLayout>
                  <c:x val="-2.5000000000000099E-2"/>
                  <c:y val="1.6112789526686783E-2"/>
                </c:manualLayout>
              </c:layout>
              <c:tx>
                <c:rich>
                  <a:bodyPr/>
                  <a:lstStyle/>
                  <a:p>
                    <a:r>
                      <a:rPr lang="en-US" sz="1600" b="1"/>
                      <a:t>$188.080,00</a:t>
                    </a:r>
                  </a:p>
                </c:rich>
              </c:tx>
              <c:showVal val="1"/>
            </c:dLbl>
            <c:dLbl>
              <c:idx val="2"/>
              <c:layout>
                <c:manualLayout>
                  <c:x val="3.0555555555555652E-2"/>
                  <c:y val="2.0140986908358437E-2"/>
                </c:manualLayout>
              </c:layout>
              <c:tx>
                <c:rich>
                  <a:bodyPr/>
                  <a:lstStyle/>
                  <a:p>
                    <a:r>
                      <a:rPr lang="en-US" sz="1600" b="1"/>
                      <a:t>$223.832,49</a:t>
                    </a:r>
                  </a:p>
                </c:rich>
              </c:tx>
              <c:showVal val="1"/>
            </c:dLbl>
            <c:delete val="1"/>
          </c:dLbls>
          <c:cat>
            <c:strRef>
              <c:f>Hoja1!$D$7:$D$12</c:f>
              <c:strCache>
                <c:ptCount val="6"/>
                <c:pt idx="0">
                  <c:v>A</c:v>
                </c:pt>
                <c:pt idx="1">
                  <c:v>B</c:v>
                </c:pt>
                <c:pt idx="2">
                  <c:v>C</c:v>
                </c:pt>
                <c:pt idx="3">
                  <c:v>D</c:v>
                </c:pt>
                <c:pt idx="4">
                  <c:v>E</c:v>
                </c:pt>
                <c:pt idx="5">
                  <c:v>F</c:v>
                </c:pt>
              </c:strCache>
            </c:strRef>
          </c:cat>
          <c:val>
            <c:numRef>
              <c:f>Hoja1!$G$7:$G$12</c:f>
              <c:numCache>
                <c:formatCode>#,##0.00</c:formatCode>
                <c:ptCount val="6"/>
                <c:pt idx="0">
                  <c:v>26212.629999999896</c:v>
                </c:pt>
                <c:pt idx="1">
                  <c:v>188080</c:v>
                </c:pt>
                <c:pt idx="2">
                  <c:v>223832.49</c:v>
                </c:pt>
                <c:pt idx="3">
                  <c:v>75803.149999999994</c:v>
                </c:pt>
                <c:pt idx="4">
                  <c:v>29641.71</c:v>
                </c:pt>
                <c:pt idx="5">
                  <c:v>28338.47</c:v>
                </c:pt>
              </c:numCache>
            </c:numRef>
          </c:val>
        </c:ser>
        <c:ser>
          <c:idx val="3"/>
          <c:order val="3"/>
          <c:tx>
            <c:strRef>
              <c:f>Hoja1!$H$6</c:f>
              <c:strCache>
                <c:ptCount val="1"/>
                <c:pt idx="0">
                  <c:v>2008</c:v>
                </c:pt>
              </c:strCache>
            </c:strRef>
          </c:tx>
          <c:cat>
            <c:strRef>
              <c:f>Hoja1!$D$7:$D$12</c:f>
              <c:strCache>
                <c:ptCount val="6"/>
                <c:pt idx="0">
                  <c:v>A</c:v>
                </c:pt>
                <c:pt idx="1">
                  <c:v>B</c:v>
                </c:pt>
                <c:pt idx="2">
                  <c:v>C</c:v>
                </c:pt>
                <c:pt idx="3">
                  <c:v>D</c:v>
                </c:pt>
                <c:pt idx="4">
                  <c:v>E</c:v>
                </c:pt>
                <c:pt idx="5">
                  <c:v>F</c:v>
                </c:pt>
              </c:strCache>
            </c:strRef>
          </c:cat>
          <c:val>
            <c:numRef>
              <c:f>Hoja1!$H$7:$H$12</c:f>
              <c:numCache>
                <c:formatCode>#,##0.00</c:formatCode>
                <c:ptCount val="6"/>
                <c:pt idx="0">
                  <c:v>95142.51</c:v>
                </c:pt>
                <c:pt idx="1">
                  <c:v>170873.87999999998</c:v>
                </c:pt>
                <c:pt idx="2">
                  <c:v>215344.94</c:v>
                </c:pt>
                <c:pt idx="3">
                  <c:v>76020.53</c:v>
                </c:pt>
                <c:pt idx="4">
                  <c:v>36508.47</c:v>
                </c:pt>
                <c:pt idx="5">
                  <c:v>37098.719999999994</c:v>
                </c:pt>
              </c:numCache>
            </c:numRef>
          </c:val>
        </c:ser>
        <c:ser>
          <c:idx val="4"/>
          <c:order val="4"/>
          <c:tx>
            <c:strRef>
              <c:f>Hoja1!$I$6</c:f>
              <c:strCache>
                <c:ptCount val="1"/>
                <c:pt idx="0">
                  <c:v>2009</c:v>
                </c:pt>
              </c:strCache>
            </c:strRef>
          </c:tx>
          <c:dLbls>
            <c:dLbl>
              <c:idx val="0"/>
              <c:layout>
                <c:manualLayout>
                  <c:x val="-3.6111111111111281E-2"/>
                  <c:y val="2.0140986908358503E-2"/>
                </c:manualLayout>
              </c:layout>
              <c:tx>
                <c:rich>
                  <a:bodyPr/>
                  <a:lstStyle/>
                  <a:p>
                    <a:r>
                      <a:rPr lang="en-US" sz="1600" b="1"/>
                      <a:t>$96.234,67</a:t>
                    </a:r>
                  </a:p>
                </c:rich>
              </c:tx>
              <c:showVal val="1"/>
            </c:dLbl>
            <c:dLbl>
              <c:idx val="1"/>
              <c:delete val="1"/>
            </c:dLbl>
            <c:dLbl>
              <c:idx val="2"/>
              <c:delete val="1"/>
            </c:dLbl>
            <c:dLbl>
              <c:idx val="3"/>
              <c:layout/>
              <c:tx>
                <c:rich>
                  <a:bodyPr/>
                  <a:lstStyle/>
                  <a:p>
                    <a:r>
                      <a:rPr lang="en-US" sz="1600" b="1"/>
                      <a:t>$487.809,14</a:t>
                    </a:r>
                  </a:p>
                </c:rich>
              </c:tx>
              <c:showVal val="1"/>
            </c:dLbl>
            <c:dLbl>
              <c:idx val="4"/>
              <c:layout>
                <c:manualLayout>
                  <c:x val="-1.9444444444444445E-2"/>
                  <c:y val="1.6112789526686863E-2"/>
                </c:manualLayout>
              </c:layout>
              <c:tx>
                <c:rich>
                  <a:bodyPr/>
                  <a:lstStyle/>
                  <a:p>
                    <a:r>
                      <a:rPr lang="en-US" sz="1600" b="1"/>
                      <a:t>$60.023,88</a:t>
                    </a:r>
                  </a:p>
                </c:rich>
              </c:tx>
              <c:showVal val="1"/>
            </c:dLbl>
            <c:dLbl>
              <c:idx val="5"/>
              <c:layout>
                <c:manualLayout>
                  <c:x val="-2.9891629526141446E-2"/>
                  <c:y val="-1.4640420405682973E-2"/>
                </c:manualLayout>
              </c:layout>
              <c:tx>
                <c:rich>
                  <a:bodyPr/>
                  <a:lstStyle/>
                  <a:p>
                    <a:r>
                      <a:rPr lang="en-US" sz="1600" b="1"/>
                      <a:t>$126.863,48</a:t>
                    </a:r>
                  </a:p>
                </c:rich>
              </c:tx>
              <c:showVal val="1"/>
            </c:dLbl>
            <c:txPr>
              <a:bodyPr/>
              <a:lstStyle/>
              <a:p>
                <a:pPr>
                  <a:defRPr lang="es-EC" sz="1600" b="1"/>
                </a:pPr>
                <a:endParaRPr lang="es-ES"/>
              </a:p>
            </c:txPr>
            <c:showVal val="1"/>
          </c:dLbls>
          <c:cat>
            <c:strRef>
              <c:f>Hoja1!$D$7:$D$12</c:f>
              <c:strCache>
                <c:ptCount val="6"/>
                <c:pt idx="0">
                  <c:v>A</c:v>
                </c:pt>
                <c:pt idx="1">
                  <c:v>B</c:v>
                </c:pt>
                <c:pt idx="2">
                  <c:v>C</c:v>
                </c:pt>
                <c:pt idx="3">
                  <c:v>D</c:v>
                </c:pt>
                <c:pt idx="4">
                  <c:v>E</c:v>
                </c:pt>
                <c:pt idx="5">
                  <c:v>F</c:v>
                </c:pt>
              </c:strCache>
            </c:strRef>
          </c:cat>
          <c:val>
            <c:numRef>
              <c:f>Hoja1!$I$7:$I$12</c:f>
              <c:numCache>
                <c:formatCode>#,##0.00</c:formatCode>
                <c:ptCount val="6"/>
                <c:pt idx="0">
                  <c:v>96234.670000000027</c:v>
                </c:pt>
                <c:pt idx="1">
                  <c:v>163451.76999999999</c:v>
                </c:pt>
                <c:pt idx="2">
                  <c:v>190837.34999999998</c:v>
                </c:pt>
                <c:pt idx="3">
                  <c:v>487809.13999999996</c:v>
                </c:pt>
                <c:pt idx="4">
                  <c:v>60023.880000000012</c:v>
                </c:pt>
                <c:pt idx="5">
                  <c:v>126863.48</c:v>
                </c:pt>
              </c:numCache>
            </c:numRef>
          </c:val>
        </c:ser>
        <c:axId val="127194624"/>
        <c:axId val="127196544"/>
      </c:barChart>
      <c:catAx>
        <c:axId val="127194624"/>
        <c:scaling>
          <c:orientation val="minMax"/>
        </c:scaling>
        <c:axPos val="b"/>
        <c:title>
          <c:tx>
            <c:rich>
              <a:bodyPr/>
              <a:lstStyle/>
              <a:p>
                <a:pPr>
                  <a:defRPr lang="es-EC"/>
                </a:pPr>
                <a:r>
                  <a:rPr lang="es-ES"/>
                  <a:t>COOPERATIVAS INTERPROVINCIALES</a:t>
                </a:r>
              </a:p>
            </c:rich>
          </c:tx>
          <c:layout/>
        </c:title>
        <c:majorTickMark val="none"/>
        <c:tickLblPos val="nextTo"/>
        <c:txPr>
          <a:bodyPr/>
          <a:lstStyle/>
          <a:p>
            <a:pPr>
              <a:defRPr lang="es-EC" sz="1600"/>
            </a:pPr>
            <a:endParaRPr lang="es-ES"/>
          </a:p>
        </c:txPr>
        <c:crossAx val="127196544"/>
        <c:crossesAt val="0"/>
        <c:auto val="1"/>
        <c:lblAlgn val="ctr"/>
        <c:lblOffset val="100"/>
      </c:catAx>
      <c:valAx>
        <c:axId val="127196544"/>
        <c:scaling>
          <c:orientation val="minMax"/>
        </c:scaling>
        <c:axPos val="l"/>
        <c:majorGridlines>
          <c:spPr>
            <a:ln>
              <a:solidFill>
                <a:schemeClr val="accent4">
                  <a:lumMod val="60000"/>
                  <a:lumOff val="40000"/>
                </a:schemeClr>
              </a:solidFill>
            </a:ln>
          </c:spPr>
        </c:majorGridlines>
        <c:title>
          <c:tx>
            <c:rich>
              <a:bodyPr/>
              <a:lstStyle/>
              <a:p>
                <a:pPr>
                  <a:defRPr lang="es-EC"/>
                </a:pPr>
                <a:r>
                  <a:rPr lang="es-ES"/>
                  <a:t>DOLARES</a:t>
                </a:r>
              </a:p>
            </c:rich>
          </c:tx>
          <c:layout/>
        </c:title>
        <c:numFmt formatCode="#,##0" sourceLinked="0"/>
        <c:tickLblPos val="nextTo"/>
        <c:spPr>
          <a:ln>
            <a:solidFill>
              <a:schemeClr val="accent1"/>
            </a:solidFill>
          </a:ln>
        </c:spPr>
        <c:txPr>
          <a:bodyPr/>
          <a:lstStyle/>
          <a:p>
            <a:pPr>
              <a:defRPr lang="es-EC" sz="1200"/>
            </a:pPr>
            <a:endParaRPr lang="es-ES"/>
          </a:p>
        </c:txPr>
        <c:crossAx val="127194624"/>
        <c:crosses val="autoZero"/>
        <c:crossBetween val="between"/>
      </c:valAx>
    </c:plotArea>
    <c:legend>
      <c:legendPos val="r"/>
      <c:layout/>
      <c:txPr>
        <a:bodyPr/>
        <a:lstStyle/>
        <a:p>
          <a:pPr>
            <a:defRPr lang="es-EC" sz="1200"/>
          </a:pPr>
          <a:endParaRPr lang="es-ES"/>
        </a:p>
      </c:txPr>
    </c:legend>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ES"/>
  <c:style val="3"/>
  <c:chart>
    <c:title>
      <c:tx>
        <c:rich>
          <a:bodyPr/>
          <a:lstStyle/>
          <a:p>
            <a:pPr>
              <a:defRPr/>
            </a:pPr>
            <a:r>
              <a:rPr lang="es-ES"/>
              <a:t>RENDIMIENTO FINANCIERO DE LAS COOPERATIVAS DE TRANSPORTE</a:t>
            </a:r>
          </a:p>
        </c:rich>
      </c:tx>
      <c:layout/>
    </c:title>
    <c:plotArea>
      <c:layout/>
      <c:barChart>
        <c:barDir val="col"/>
        <c:grouping val="clustered"/>
        <c:ser>
          <c:idx val="0"/>
          <c:order val="0"/>
          <c:tx>
            <c:strRef>
              <c:f>Hoja2!$E$111</c:f>
              <c:strCache>
                <c:ptCount val="1"/>
                <c:pt idx="0">
                  <c:v>2005</c:v>
                </c:pt>
              </c:strCache>
            </c:strRef>
          </c:tx>
          <c:dLbls>
            <c:dLbl>
              <c:idx val="5"/>
              <c:layout>
                <c:manualLayout>
                  <c:x val="3.4432553790218118E-2"/>
                  <c:y val="6.7263848444732571E-4"/>
                </c:manualLayout>
              </c:layout>
              <c:showVal val="1"/>
            </c:dLbl>
            <c:delete val="1"/>
          </c:dLbls>
          <c:cat>
            <c:strRef>
              <c:f>Hoja2!$D$112:$D$117</c:f>
              <c:strCache>
                <c:ptCount val="6"/>
                <c:pt idx="0">
                  <c:v>A</c:v>
                </c:pt>
                <c:pt idx="1">
                  <c:v>B</c:v>
                </c:pt>
                <c:pt idx="2">
                  <c:v>C</c:v>
                </c:pt>
                <c:pt idx="3">
                  <c:v>D</c:v>
                </c:pt>
                <c:pt idx="4">
                  <c:v>E</c:v>
                </c:pt>
                <c:pt idx="5">
                  <c:v>F</c:v>
                </c:pt>
              </c:strCache>
            </c:strRef>
          </c:cat>
          <c:val>
            <c:numRef>
              <c:f>Hoja2!$E$112:$E$117</c:f>
              <c:numCache>
                <c:formatCode>0.00%</c:formatCode>
                <c:ptCount val="6"/>
                <c:pt idx="0">
                  <c:v>0.11020000000000002</c:v>
                </c:pt>
                <c:pt idx="1">
                  <c:v>-0.39010000000000167</c:v>
                </c:pt>
                <c:pt idx="2">
                  <c:v>0.15050000000000024</c:v>
                </c:pt>
                <c:pt idx="3">
                  <c:v>0.46900000000000008</c:v>
                </c:pt>
                <c:pt idx="4">
                  <c:v>3.1556999999999977</c:v>
                </c:pt>
                <c:pt idx="5">
                  <c:v>2.6671000000000169</c:v>
                </c:pt>
              </c:numCache>
            </c:numRef>
          </c:val>
        </c:ser>
        <c:ser>
          <c:idx val="1"/>
          <c:order val="1"/>
          <c:tx>
            <c:strRef>
              <c:f>Hoja2!$F$111</c:f>
              <c:strCache>
                <c:ptCount val="1"/>
                <c:pt idx="0">
                  <c:v>2006</c:v>
                </c:pt>
              </c:strCache>
            </c:strRef>
          </c:tx>
          <c:cat>
            <c:strRef>
              <c:f>Hoja2!$D$112:$D$117</c:f>
              <c:strCache>
                <c:ptCount val="6"/>
                <c:pt idx="0">
                  <c:v>A</c:v>
                </c:pt>
                <c:pt idx="1">
                  <c:v>B</c:v>
                </c:pt>
                <c:pt idx="2">
                  <c:v>C</c:v>
                </c:pt>
                <c:pt idx="3">
                  <c:v>D</c:v>
                </c:pt>
                <c:pt idx="4">
                  <c:v>E</c:v>
                </c:pt>
                <c:pt idx="5">
                  <c:v>F</c:v>
                </c:pt>
              </c:strCache>
            </c:strRef>
          </c:cat>
          <c:val>
            <c:numRef>
              <c:f>Hoja2!$F$112:$F$117</c:f>
              <c:numCache>
                <c:formatCode>0.00%</c:formatCode>
                <c:ptCount val="6"/>
                <c:pt idx="0">
                  <c:v>0</c:v>
                </c:pt>
                <c:pt idx="1">
                  <c:v>-1.7144999999999926</c:v>
                </c:pt>
                <c:pt idx="2">
                  <c:v>1.1400000000000087E-2</c:v>
                </c:pt>
                <c:pt idx="3">
                  <c:v>0</c:v>
                </c:pt>
                <c:pt idx="4">
                  <c:v>9.5900000000000041E-2</c:v>
                </c:pt>
                <c:pt idx="5">
                  <c:v>0.83440000000000003</c:v>
                </c:pt>
              </c:numCache>
            </c:numRef>
          </c:val>
        </c:ser>
        <c:ser>
          <c:idx val="2"/>
          <c:order val="2"/>
          <c:tx>
            <c:strRef>
              <c:f>Hoja2!$G$111</c:f>
              <c:strCache>
                <c:ptCount val="1"/>
                <c:pt idx="0">
                  <c:v>2007</c:v>
                </c:pt>
              </c:strCache>
            </c:strRef>
          </c:tx>
          <c:dLbls>
            <c:dLbl>
              <c:idx val="0"/>
              <c:layout/>
              <c:showVal val="1"/>
            </c:dLbl>
            <c:delete val="1"/>
          </c:dLbls>
          <c:cat>
            <c:strRef>
              <c:f>Hoja2!$D$112:$D$117</c:f>
              <c:strCache>
                <c:ptCount val="6"/>
                <c:pt idx="0">
                  <c:v>A</c:v>
                </c:pt>
                <c:pt idx="1">
                  <c:v>B</c:v>
                </c:pt>
                <c:pt idx="2">
                  <c:v>C</c:v>
                </c:pt>
                <c:pt idx="3">
                  <c:v>D</c:v>
                </c:pt>
                <c:pt idx="4">
                  <c:v>E</c:v>
                </c:pt>
                <c:pt idx="5">
                  <c:v>F</c:v>
                </c:pt>
              </c:strCache>
            </c:strRef>
          </c:cat>
          <c:val>
            <c:numRef>
              <c:f>Hoja2!$G$112:$G$117</c:f>
              <c:numCache>
                <c:formatCode>0.00%</c:formatCode>
                <c:ptCount val="6"/>
                <c:pt idx="0">
                  <c:v>1.8569</c:v>
                </c:pt>
                <c:pt idx="1">
                  <c:v>0</c:v>
                </c:pt>
                <c:pt idx="2">
                  <c:v>0.39170000000000038</c:v>
                </c:pt>
                <c:pt idx="3">
                  <c:v>0</c:v>
                </c:pt>
                <c:pt idx="4">
                  <c:v>2.6406000000000001</c:v>
                </c:pt>
                <c:pt idx="5">
                  <c:v>0.23800000000000004</c:v>
                </c:pt>
              </c:numCache>
            </c:numRef>
          </c:val>
        </c:ser>
        <c:ser>
          <c:idx val="3"/>
          <c:order val="3"/>
          <c:tx>
            <c:strRef>
              <c:f>Hoja2!$H$111</c:f>
              <c:strCache>
                <c:ptCount val="1"/>
                <c:pt idx="0">
                  <c:v>2008</c:v>
                </c:pt>
              </c:strCache>
            </c:strRef>
          </c:tx>
          <c:dLbls>
            <c:dLbl>
              <c:idx val="2"/>
              <c:layout>
                <c:manualLayout>
                  <c:x val="1.3861980516822681E-2"/>
                  <c:y val="1.9797421970357963E-2"/>
                </c:manualLayout>
              </c:layout>
              <c:showVal val="1"/>
            </c:dLbl>
            <c:dLbl>
              <c:idx val="3"/>
              <c:layout>
                <c:manualLayout>
                  <c:x val="-2.7723961033645351E-3"/>
                  <c:y val="3.6295273612323202E-2"/>
                </c:manualLayout>
              </c:layout>
              <c:showVal val="1"/>
            </c:dLbl>
            <c:dLbl>
              <c:idx val="4"/>
              <c:layout/>
              <c:showVal val="1"/>
            </c:dLbl>
            <c:delete val="1"/>
          </c:dLbls>
          <c:cat>
            <c:strRef>
              <c:f>Hoja2!$D$112:$D$117</c:f>
              <c:strCache>
                <c:ptCount val="6"/>
                <c:pt idx="0">
                  <c:v>A</c:v>
                </c:pt>
                <c:pt idx="1">
                  <c:v>B</c:v>
                </c:pt>
                <c:pt idx="2">
                  <c:v>C</c:v>
                </c:pt>
                <c:pt idx="3">
                  <c:v>D</c:v>
                </c:pt>
                <c:pt idx="4">
                  <c:v>E</c:v>
                </c:pt>
                <c:pt idx="5">
                  <c:v>F</c:v>
                </c:pt>
              </c:strCache>
            </c:strRef>
          </c:cat>
          <c:val>
            <c:numRef>
              <c:f>Hoja2!$H$112:$H$117</c:f>
              <c:numCache>
                <c:formatCode>0.00%</c:formatCode>
                <c:ptCount val="6"/>
                <c:pt idx="0">
                  <c:v>2.0199999999999999E-2</c:v>
                </c:pt>
                <c:pt idx="1">
                  <c:v>-6.1002999999999998</c:v>
                </c:pt>
                <c:pt idx="2">
                  <c:v>4.0200999999999985</c:v>
                </c:pt>
                <c:pt idx="3">
                  <c:v>1.6437999999999933</c:v>
                </c:pt>
                <c:pt idx="4">
                  <c:v>6.4864000000000024</c:v>
                </c:pt>
                <c:pt idx="5">
                  <c:v>0.17600000000000021</c:v>
                </c:pt>
              </c:numCache>
            </c:numRef>
          </c:val>
        </c:ser>
        <c:ser>
          <c:idx val="4"/>
          <c:order val="4"/>
          <c:tx>
            <c:strRef>
              <c:f>Hoja2!$I$111</c:f>
              <c:strCache>
                <c:ptCount val="1"/>
                <c:pt idx="0">
                  <c:v>2009</c:v>
                </c:pt>
              </c:strCache>
            </c:strRef>
          </c:tx>
          <c:dLbls>
            <c:dLbl>
              <c:idx val="1"/>
              <c:layout/>
              <c:showVal val="1"/>
            </c:dLbl>
            <c:delete val="1"/>
          </c:dLbls>
          <c:cat>
            <c:strRef>
              <c:f>Hoja2!$D$112:$D$117</c:f>
              <c:strCache>
                <c:ptCount val="6"/>
                <c:pt idx="0">
                  <c:v>A</c:v>
                </c:pt>
                <c:pt idx="1">
                  <c:v>B</c:v>
                </c:pt>
                <c:pt idx="2">
                  <c:v>C</c:v>
                </c:pt>
                <c:pt idx="3">
                  <c:v>D</c:v>
                </c:pt>
                <c:pt idx="4">
                  <c:v>E</c:v>
                </c:pt>
                <c:pt idx="5">
                  <c:v>F</c:v>
                </c:pt>
              </c:strCache>
            </c:strRef>
          </c:cat>
          <c:val>
            <c:numRef>
              <c:f>Hoja2!$I$112:$I$117</c:f>
              <c:numCache>
                <c:formatCode>0.00%</c:formatCode>
                <c:ptCount val="6"/>
                <c:pt idx="0">
                  <c:v>0.26450000000000001</c:v>
                </c:pt>
                <c:pt idx="1">
                  <c:v>4.5523999999999996</c:v>
                </c:pt>
                <c:pt idx="2">
                  <c:v>2.4259999999999997</c:v>
                </c:pt>
                <c:pt idx="3">
                  <c:v>0.56590000000000062</c:v>
                </c:pt>
                <c:pt idx="4">
                  <c:v>1.0200000000000001E-2</c:v>
                </c:pt>
                <c:pt idx="5">
                  <c:v>0.1338</c:v>
                </c:pt>
              </c:numCache>
            </c:numRef>
          </c:val>
        </c:ser>
        <c:axId val="130410752"/>
        <c:axId val="130429312"/>
      </c:barChart>
      <c:catAx>
        <c:axId val="130410752"/>
        <c:scaling>
          <c:orientation val="minMax"/>
        </c:scaling>
        <c:axPos val="b"/>
        <c:title>
          <c:tx>
            <c:rich>
              <a:bodyPr/>
              <a:lstStyle/>
              <a:p>
                <a:pPr>
                  <a:defRPr/>
                </a:pPr>
                <a:r>
                  <a:rPr lang="es-ES"/>
                  <a:t>COOPERATIVAS INTERPROVINCIALES</a:t>
                </a:r>
              </a:p>
            </c:rich>
          </c:tx>
          <c:layout/>
        </c:title>
        <c:majorTickMark val="none"/>
        <c:tickLblPos val="nextTo"/>
        <c:crossAx val="130429312"/>
        <c:crosses val="autoZero"/>
        <c:auto val="1"/>
        <c:lblAlgn val="ctr"/>
        <c:lblOffset val="100"/>
      </c:catAx>
      <c:valAx>
        <c:axId val="130429312"/>
        <c:scaling>
          <c:orientation val="minMax"/>
        </c:scaling>
        <c:axPos val="l"/>
        <c:majorGridlines/>
        <c:title>
          <c:tx>
            <c:rich>
              <a:bodyPr/>
              <a:lstStyle/>
              <a:p>
                <a:pPr>
                  <a:defRPr/>
                </a:pPr>
                <a:r>
                  <a:rPr lang="es-ES"/>
                  <a:t>PORCENTAJE</a:t>
                </a:r>
              </a:p>
            </c:rich>
          </c:tx>
          <c:layout/>
        </c:title>
        <c:numFmt formatCode="0%" sourceLinked="0"/>
        <c:tickLblPos val="nextTo"/>
        <c:txPr>
          <a:bodyPr/>
          <a:lstStyle/>
          <a:p>
            <a:pPr>
              <a:defRPr sz="1200"/>
            </a:pPr>
            <a:endParaRPr lang="es-ES"/>
          </a:p>
        </c:txPr>
        <c:crossAx val="130410752"/>
        <c:crosses val="autoZero"/>
        <c:crossBetween val="between"/>
      </c:valAx>
    </c:plotArea>
    <c:legend>
      <c:legendPos val="r"/>
      <c:layout/>
      <c:txPr>
        <a:bodyPr/>
        <a:lstStyle/>
        <a:p>
          <a:pPr>
            <a:defRPr sz="1200"/>
          </a:pPr>
          <a:endParaRPr lang="es-ES"/>
        </a:p>
      </c:txPr>
    </c:legend>
    <c:plotVisOnly val="1"/>
    <c:dispBlanksAs val="gap"/>
  </c:chart>
  <c:txPr>
    <a:bodyPr/>
    <a:lstStyle/>
    <a:p>
      <a:pPr>
        <a:defRPr sz="1800"/>
      </a:pPr>
      <a:endParaRPr lang="es-E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ES"/>
  <c:style val="29"/>
  <c:chart>
    <c:title>
      <c:tx>
        <c:rich>
          <a:bodyPr/>
          <a:lstStyle/>
          <a:p>
            <a:pPr>
              <a:defRPr lang="es-EC"/>
            </a:pPr>
            <a:r>
              <a:rPr lang="es-ES"/>
              <a:t>RENDIMIENTO ECONÓMICO DE LAS COOPERATIVAS </a:t>
            </a:r>
          </a:p>
        </c:rich>
      </c:tx>
      <c:layout/>
    </c:title>
    <c:plotArea>
      <c:layout/>
      <c:barChart>
        <c:barDir val="col"/>
        <c:grouping val="clustered"/>
        <c:ser>
          <c:idx val="0"/>
          <c:order val="0"/>
          <c:tx>
            <c:strRef>
              <c:f>Hoja3!$D$91</c:f>
              <c:strCache>
                <c:ptCount val="1"/>
                <c:pt idx="0">
                  <c:v>2005</c:v>
                </c:pt>
              </c:strCache>
            </c:strRef>
          </c:tx>
          <c:dLbls>
            <c:dLbl>
              <c:idx val="4"/>
              <c:layout/>
              <c:showVal val="1"/>
            </c:dLbl>
            <c:dLbl>
              <c:idx val="5"/>
              <c:layout/>
              <c:showVal val="1"/>
            </c:dLbl>
            <c:delete val="1"/>
          </c:dLbls>
          <c:cat>
            <c:strRef>
              <c:f>Hoja3!$C$92:$C$97</c:f>
              <c:strCache>
                <c:ptCount val="6"/>
                <c:pt idx="0">
                  <c:v>A</c:v>
                </c:pt>
                <c:pt idx="1">
                  <c:v>B</c:v>
                </c:pt>
                <c:pt idx="2">
                  <c:v>C</c:v>
                </c:pt>
                <c:pt idx="3">
                  <c:v>D</c:v>
                </c:pt>
                <c:pt idx="4">
                  <c:v>E</c:v>
                </c:pt>
                <c:pt idx="5">
                  <c:v>F</c:v>
                </c:pt>
              </c:strCache>
            </c:strRef>
          </c:cat>
          <c:val>
            <c:numRef>
              <c:f>Hoja3!$D$92:$D$97</c:f>
              <c:numCache>
                <c:formatCode>0.00%</c:formatCode>
                <c:ptCount val="6"/>
                <c:pt idx="0">
                  <c:v>8.0400000000000041E-2</c:v>
                </c:pt>
                <c:pt idx="1">
                  <c:v>-5.5000000000000014E-3</c:v>
                </c:pt>
                <c:pt idx="2">
                  <c:v>6.1900000000000004E-2</c:v>
                </c:pt>
                <c:pt idx="3">
                  <c:v>0.15630000000000024</c:v>
                </c:pt>
                <c:pt idx="4">
                  <c:v>0.82990000000000064</c:v>
                </c:pt>
                <c:pt idx="5">
                  <c:v>0.12370000000000116</c:v>
                </c:pt>
              </c:numCache>
            </c:numRef>
          </c:val>
        </c:ser>
        <c:ser>
          <c:idx val="1"/>
          <c:order val="1"/>
          <c:tx>
            <c:strRef>
              <c:f>Hoja3!$E$91</c:f>
              <c:strCache>
                <c:ptCount val="1"/>
                <c:pt idx="0">
                  <c:v>2006</c:v>
                </c:pt>
              </c:strCache>
            </c:strRef>
          </c:tx>
          <c:cat>
            <c:strRef>
              <c:f>Hoja3!$C$92:$C$97</c:f>
              <c:strCache>
                <c:ptCount val="6"/>
                <c:pt idx="0">
                  <c:v>A</c:v>
                </c:pt>
                <c:pt idx="1">
                  <c:v>B</c:v>
                </c:pt>
                <c:pt idx="2">
                  <c:v>C</c:v>
                </c:pt>
                <c:pt idx="3">
                  <c:v>D</c:v>
                </c:pt>
                <c:pt idx="4">
                  <c:v>E</c:v>
                </c:pt>
                <c:pt idx="5">
                  <c:v>F</c:v>
                </c:pt>
              </c:strCache>
            </c:strRef>
          </c:cat>
          <c:val>
            <c:numRef>
              <c:f>Hoja3!$E$92:$E$97</c:f>
              <c:numCache>
                <c:formatCode>0.00%</c:formatCode>
                <c:ptCount val="6"/>
                <c:pt idx="0">
                  <c:v>0</c:v>
                </c:pt>
                <c:pt idx="1">
                  <c:v>-0.17490000000000044</c:v>
                </c:pt>
                <c:pt idx="2">
                  <c:v>4.0000000000000114E-3</c:v>
                </c:pt>
                <c:pt idx="3">
                  <c:v>0</c:v>
                </c:pt>
                <c:pt idx="4">
                  <c:v>1.2100000000000001E-2</c:v>
                </c:pt>
                <c:pt idx="5">
                  <c:v>2.9700000000000001E-2</c:v>
                </c:pt>
              </c:numCache>
            </c:numRef>
          </c:val>
        </c:ser>
        <c:ser>
          <c:idx val="2"/>
          <c:order val="2"/>
          <c:tx>
            <c:strRef>
              <c:f>Hoja3!$F$91</c:f>
              <c:strCache>
                <c:ptCount val="1"/>
                <c:pt idx="0">
                  <c:v>2007</c:v>
                </c:pt>
              </c:strCache>
            </c:strRef>
          </c:tx>
          <c:dLbls>
            <c:dLbl>
              <c:idx val="0"/>
              <c:layout/>
              <c:showVal val="1"/>
            </c:dLbl>
            <c:delete val="1"/>
          </c:dLbls>
          <c:cat>
            <c:strRef>
              <c:f>Hoja3!$C$92:$C$97</c:f>
              <c:strCache>
                <c:ptCount val="6"/>
                <c:pt idx="0">
                  <c:v>A</c:v>
                </c:pt>
                <c:pt idx="1">
                  <c:v>B</c:v>
                </c:pt>
                <c:pt idx="2">
                  <c:v>C</c:v>
                </c:pt>
                <c:pt idx="3">
                  <c:v>D</c:v>
                </c:pt>
                <c:pt idx="4">
                  <c:v>E</c:v>
                </c:pt>
                <c:pt idx="5">
                  <c:v>F</c:v>
                </c:pt>
              </c:strCache>
            </c:strRef>
          </c:cat>
          <c:val>
            <c:numRef>
              <c:f>Hoja3!$F$92:$F$97</c:f>
              <c:numCache>
                <c:formatCode>0.00%</c:formatCode>
                <c:ptCount val="6"/>
                <c:pt idx="0">
                  <c:v>0.50480000000000003</c:v>
                </c:pt>
                <c:pt idx="1">
                  <c:v>0</c:v>
                </c:pt>
                <c:pt idx="2">
                  <c:v>0.1986</c:v>
                </c:pt>
                <c:pt idx="3">
                  <c:v>0</c:v>
                </c:pt>
                <c:pt idx="4">
                  <c:v>7.8600000000000003E-2</c:v>
                </c:pt>
                <c:pt idx="5">
                  <c:v>8.7000000000000046E-3</c:v>
                </c:pt>
              </c:numCache>
            </c:numRef>
          </c:val>
        </c:ser>
        <c:ser>
          <c:idx val="3"/>
          <c:order val="3"/>
          <c:tx>
            <c:strRef>
              <c:f>Hoja3!$G$91</c:f>
              <c:strCache>
                <c:ptCount val="1"/>
                <c:pt idx="0">
                  <c:v>2008</c:v>
                </c:pt>
              </c:strCache>
            </c:strRef>
          </c:tx>
          <c:dLbls>
            <c:dLbl>
              <c:idx val="2"/>
              <c:layout>
                <c:manualLayout>
                  <c:x val="3.6111111111111212E-2"/>
                  <c:y val="1.1976047904191578E-2"/>
                </c:manualLayout>
              </c:layout>
              <c:showVal val="1"/>
            </c:dLbl>
            <c:delete val="1"/>
          </c:dLbls>
          <c:cat>
            <c:strRef>
              <c:f>Hoja3!$C$92:$C$97</c:f>
              <c:strCache>
                <c:ptCount val="6"/>
                <c:pt idx="0">
                  <c:v>A</c:v>
                </c:pt>
                <c:pt idx="1">
                  <c:v>B</c:v>
                </c:pt>
                <c:pt idx="2">
                  <c:v>C</c:v>
                </c:pt>
                <c:pt idx="3">
                  <c:v>D</c:v>
                </c:pt>
                <c:pt idx="4">
                  <c:v>E</c:v>
                </c:pt>
                <c:pt idx="5">
                  <c:v>F</c:v>
                </c:pt>
              </c:strCache>
            </c:strRef>
          </c:cat>
          <c:val>
            <c:numRef>
              <c:f>Hoja3!$G$92:$G$97</c:f>
              <c:numCache>
                <c:formatCode>0.00%</c:formatCode>
                <c:ptCount val="6"/>
                <c:pt idx="0">
                  <c:v>1.0600000000000021E-2</c:v>
                </c:pt>
                <c:pt idx="1">
                  <c:v>-0.34680000000000138</c:v>
                </c:pt>
                <c:pt idx="2">
                  <c:v>1.0237999999999776</c:v>
                </c:pt>
                <c:pt idx="3">
                  <c:v>0.41890000000000038</c:v>
                </c:pt>
                <c:pt idx="4">
                  <c:v>0.34150000000000008</c:v>
                </c:pt>
                <c:pt idx="5">
                  <c:v>6.1000000000000004E-3</c:v>
                </c:pt>
              </c:numCache>
            </c:numRef>
          </c:val>
        </c:ser>
        <c:ser>
          <c:idx val="4"/>
          <c:order val="4"/>
          <c:tx>
            <c:strRef>
              <c:f>Hoja3!$H$91</c:f>
              <c:strCache>
                <c:ptCount val="1"/>
                <c:pt idx="0">
                  <c:v>2009</c:v>
                </c:pt>
              </c:strCache>
            </c:strRef>
          </c:tx>
          <c:dLbls>
            <c:dLbl>
              <c:idx val="1"/>
              <c:layout/>
              <c:spPr/>
              <c:txPr>
                <a:bodyPr/>
                <a:lstStyle/>
                <a:p>
                  <a:pPr>
                    <a:defRPr lang="es-EC" sz="1800" b="0"/>
                  </a:pPr>
                  <a:endParaRPr lang="es-ES"/>
                </a:p>
              </c:txPr>
              <c:showVal val="1"/>
            </c:dLbl>
            <c:dLbl>
              <c:idx val="3"/>
              <c:layout>
                <c:manualLayout>
                  <c:x val="-1.9444444444444445E-2"/>
                  <c:y val="2.3952095808383235E-2"/>
                </c:manualLayout>
              </c:layout>
              <c:showVal val="1"/>
            </c:dLbl>
            <c:delete val="1"/>
          </c:dLbls>
          <c:cat>
            <c:strRef>
              <c:f>Hoja3!$C$92:$C$97</c:f>
              <c:strCache>
                <c:ptCount val="6"/>
                <c:pt idx="0">
                  <c:v>A</c:v>
                </c:pt>
                <c:pt idx="1">
                  <c:v>B</c:v>
                </c:pt>
                <c:pt idx="2">
                  <c:v>C</c:v>
                </c:pt>
                <c:pt idx="3">
                  <c:v>D</c:v>
                </c:pt>
                <c:pt idx="4">
                  <c:v>E</c:v>
                </c:pt>
                <c:pt idx="5">
                  <c:v>F</c:v>
                </c:pt>
              </c:strCache>
            </c:strRef>
          </c:cat>
          <c:val>
            <c:numRef>
              <c:f>Hoja3!$H$92:$H$97</c:f>
              <c:numCache>
                <c:formatCode>0.00%</c:formatCode>
                <c:ptCount val="6"/>
                <c:pt idx="0">
                  <c:v>0.19900000000000001</c:v>
                </c:pt>
                <c:pt idx="1">
                  <c:v>0.96850000000000003</c:v>
                </c:pt>
                <c:pt idx="2">
                  <c:v>0.29920000000000002</c:v>
                </c:pt>
                <c:pt idx="3">
                  <c:v>0.48860000000000031</c:v>
                </c:pt>
                <c:pt idx="4">
                  <c:v>5.6000000000000034E-3</c:v>
                </c:pt>
                <c:pt idx="5">
                  <c:v>3.500000000000043E-3</c:v>
                </c:pt>
              </c:numCache>
            </c:numRef>
          </c:val>
        </c:ser>
        <c:axId val="130475904"/>
        <c:axId val="130494464"/>
      </c:barChart>
      <c:catAx>
        <c:axId val="130475904"/>
        <c:scaling>
          <c:orientation val="minMax"/>
        </c:scaling>
        <c:axPos val="b"/>
        <c:title>
          <c:tx>
            <c:rich>
              <a:bodyPr/>
              <a:lstStyle/>
              <a:p>
                <a:pPr>
                  <a:defRPr lang="es-EC" sz="1400"/>
                </a:pPr>
                <a:r>
                  <a:rPr lang="es-ES" sz="1400"/>
                  <a:t>COOPERATIVAS DE TRANSPORTE INTERPROVINCIAL</a:t>
                </a:r>
              </a:p>
            </c:rich>
          </c:tx>
          <c:layout/>
        </c:title>
        <c:majorTickMark val="none"/>
        <c:tickLblPos val="nextTo"/>
        <c:txPr>
          <a:bodyPr/>
          <a:lstStyle/>
          <a:p>
            <a:pPr>
              <a:defRPr lang="es-EC"/>
            </a:pPr>
            <a:endParaRPr lang="es-ES"/>
          </a:p>
        </c:txPr>
        <c:crossAx val="130494464"/>
        <c:crosses val="autoZero"/>
        <c:auto val="1"/>
        <c:lblAlgn val="ctr"/>
        <c:lblOffset val="100"/>
      </c:catAx>
      <c:valAx>
        <c:axId val="130494464"/>
        <c:scaling>
          <c:orientation val="minMax"/>
        </c:scaling>
        <c:axPos val="l"/>
        <c:majorGridlines/>
        <c:title>
          <c:tx>
            <c:rich>
              <a:bodyPr/>
              <a:lstStyle/>
              <a:p>
                <a:pPr>
                  <a:defRPr lang="es-EC"/>
                </a:pPr>
                <a:r>
                  <a:rPr lang="es-ES"/>
                  <a:t>PORCENTAJE</a:t>
                </a:r>
              </a:p>
            </c:rich>
          </c:tx>
          <c:layout/>
        </c:title>
        <c:numFmt formatCode="0.00%" sourceLinked="1"/>
        <c:tickLblPos val="nextTo"/>
        <c:txPr>
          <a:bodyPr/>
          <a:lstStyle/>
          <a:p>
            <a:pPr>
              <a:defRPr lang="es-EC" sz="1200"/>
            </a:pPr>
            <a:endParaRPr lang="es-ES"/>
          </a:p>
        </c:txPr>
        <c:crossAx val="130475904"/>
        <c:crosses val="autoZero"/>
        <c:crossBetween val="between"/>
      </c:valAx>
    </c:plotArea>
    <c:legend>
      <c:legendPos val="r"/>
      <c:layout/>
      <c:txPr>
        <a:bodyPr/>
        <a:lstStyle/>
        <a:p>
          <a:pPr>
            <a:defRPr lang="es-EC" sz="1200"/>
          </a:pPr>
          <a:endParaRPr lang="es-ES"/>
        </a:p>
      </c:txPr>
    </c:legend>
    <c:plotVisOnly val="1"/>
    <c:dispBlanksAs val="gap"/>
  </c:chart>
  <c:txPr>
    <a:bodyPr/>
    <a:lstStyle/>
    <a:p>
      <a:pPr>
        <a:defRPr sz="1800"/>
      </a:pPr>
      <a:endParaRPr lang="es-E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s-ES"/>
  <c:style val="4"/>
  <c:chart>
    <c:title>
      <c:tx>
        <c:rich>
          <a:bodyPr/>
          <a:lstStyle/>
          <a:p>
            <a:pPr algn="ctr">
              <a:defRPr lang="es-EC" sz="1800"/>
            </a:pPr>
            <a:r>
              <a:rPr lang="es-ES" sz="1800"/>
              <a:t>UTILIDADES</a:t>
            </a:r>
            <a:r>
              <a:rPr lang="es-ES" sz="1800" baseline="0"/>
              <a:t> LIQUIDAS</a:t>
            </a:r>
            <a:r>
              <a:rPr lang="es-ES" sz="1800"/>
              <a:t> DE</a:t>
            </a:r>
            <a:r>
              <a:rPr lang="es-ES" sz="1800" baseline="0"/>
              <a:t> LAS</a:t>
            </a:r>
            <a:r>
              <a:rPr lang="es-ES" sz="1800"/>
              <a:t> COOPERATIVAS  DE</a:t>
            </a:r>
            <a:r>
              <a:rPr lang="es-ES" sz="1800" baseline="0"/>
              <a:t> TRANSPORTE</a:t>
            </a:r>
            <a:endParaRPr lang="es-ES" sz="1800"/>
          </a:p>
        </c:rich>
      </c:tx>
      <c:layout/>
    </c:title>
    <c:plotArea>
      <c:layout/>
      <c:barChart>
        <c:barDir val="col"/>
        <c:grouping val="clustered"/>
        <c:ser>
          <c:idx val="0"/>
          <c:order val="0"/>
          <c:tx>
            <c:strRef>
              <c:f>Hoja1!$D$70</c:f>
              <c:strCache>
                <c:ptCount val="1"/>
                <c:pt idx="0">
                  <c:v>2005</c:v>
                </c:pt>
              </c:strCache>
            </c:strRef>
          </c:tx>
          <c:dLbls>
            <c:dLbl>
              <c:idx val="5"/>
              <c:layout>
                <c:manualLayout>
                  <c:x val="3.6111111111111212E-2"/>
                  <c:y val="0"/>
                </c:manualLayout>
              </c:layout>
              <c:tx>
                <c:rich>
                  <a:bodyPr/>
                  <a:lstStyle/>
                  <a:p>
                    <a:r>
                      <a:rPr lang="en-US" sz="1600" b="1"/>
                      <a:t>$48,47</a:t>
                    </a:r>
                  </a:p>
                </c:rich>
              </c:tx>
              <c:showVal val="1"/>
            </c:dLbl>
            <c:delete val="1"/>
          </c:dLbls>
          <c:cat>
            <c:strRef>
              <c:f>Hoja1!$C$71:$C$76</c:f>
              <c:strCache>
                <c:ptCount val="6"/>
                <c:pt idx="0">
                  <c:v>A</c:v>
                </c:pt>
                <c:pt idx="1">
                  <c:v>B</c:v>
                </c:pt>
                <c:pt idx="2">
                  <c:v>C</c:v>
                </c:pt>
                <c:pt idx="3">
                  <c:v>D</c:v>
                </c:pt>
                <c:pt idx="4">
                  <c:v>E</c:v>
                </c:pt>
                <c:pt idx="5">
                  <c:v>F</c:v>
                </c:pt>
              </c:strCache>
            </c:strRef>
          </c:cat>
          <c:val>
            <c:numRef>
              <c:f>Hoja1!$D$71:$D$76</c:f>
              <c:numCache>
                <c:formatCode>General</c:formatCode>
                <c:ptCount val="6"/>
                <c:pt idx="0">
                  <c:v>3.68</c:v>
                </c:pt>
                <c:pt idx="1">
                  <c:v>0</c:v>
                </c:pt>
                <c:pt idx="2">
                  <c:v>5.3199999999999985</c:v>
                </c:pt>
                <c:pt idx="3">
                  <c:v>2.8</c:v>
                </c:pt>
                <c:pt idx="4">
                  <c:v>23.459999999999987</c:v>
                </c:pt>
                <c:pt idx="5">
                  <c:v>48.47</c:v>
                </c:pt>
              </c:numCache>
            </c:numRef>
          </c:val>
        </c:ser>
        <c:ser>
          <c:idx val="1"/>
          <c:order val="1"/>
          <c:tx>
            <c:strRef>
              <c:f>Hoja1!$E$70</c:f>
              <c:strCache>
                <c:ptCount val="1"/>
                <c:pt idx="0">
                  <c:v>2006</c:v>
                </c:pt>
              </c:strCache>
            </c:strRef>
          </c:tx>
          <c:cat>
            <c:strRef>
              <c:f>Hoja1!$C$71:$C$76</c:f>
              <c:strCache>
                <c:ptCount val="6"/>
                <c:pt idx="0">
                  <c:v>A</c:v>
                </c:pt>
                <c:pt idx="1">
                  <c:v>B</c:v>
                </c:pt>
                <c:pt idx="2">
                  <c:v>C</c:v>
                </c:pt>
                <c:pt idx="3">
                  <c:v>D</c:v>
                </c:pt>
                <c:pt idx="4">
                  <c:v>E</c:v>
                </c:pt>
                <c:pt idx="5">
                  <c:v>F</c:v>
                </c:pt>
              </c:strCache>
            </c:strRef>
          </c:cat>
          <c:val>
            <c:numRef>
              <c:f>Hoja1!$E$71:$E$76</c:f>
              <c:numCache>
                <c:formatCode>General</c:formatCode>
                <c:ptCount val="6"/>
                <c:pt idx="0">
                  <c:v>0</c:v>
                </c:pt>
                <c:pt idx="1">
                  <c:v>0</c:v>
                </c:pt>
                <c:pt idx="2">
                  <c:v>0.36000000000000032</c:v>
                </c:pt>
                <c:pt idx="3">
                  <c:v>0</c:v>
                </c:pt>
                <c:pt idx="4">
                  <c:v>0.69000000000000061</c:v>
                </c:pt>
                <c:pt idx="5">
                  <c:v>14.11</c:v>
                </c:pt>
              </c:numCache>
            </c:numRef>
          </c:val>
        </c:ser>
        <c:ser>
          <c:idx val="2"/>
          <c:order val="2"/>
          <c:tx>
            <c:strRef>
              <c:f>Hoja1!$F$70</c:f>
              <c:strCache>
                <c:ptCount val="1"/>
                <c:pt idx="0">
                  <c:v>2007</c:v>
                </c:pt>
              </c:strCache>
            </c:strRef>
          </c:tx>
          <c:dLbls>
            <c:dLbl>
              <c:idx val="0"/>
              <c:layout>
                <c:manualLayout>
                  <c:x val="5.5555555555555297E-3"/>
                  <c:y val="0"/>
                </c:manualLayout>
              </c:layout>
              <c:tx>
                <c:rich>
                  <a:bodyPr/>
                  <a:lstStyle/>
                  <a:p>
                    <a:r>
                      <a:rPr lang="en-US" sz="1600" b="1"/>
                      <a:t>$53,77</a:t>
                    </a:r>
                  </a:p>
                </c:rich>
              </c:tx>
              <c:showVal val="1"/>
            </c:dLbl>
            <c:delete val="1"/>
          </c:dLbls>
          <c:cat>
            <c:strRef>
              <c:f>Hoja1!$C$71:$C$76</c:f>
              <c:strCache>
                <c:ptCount val="6"/>
                <c:pt idx="0">
                  <c:v>A</c:v>
                </c:pt>
                <c:pt idx="1">
                  <c:v>B</c:v>
                </c:pt>
                <c:pt idx="2">
                  <c:v>C</c:v>
                </c:pt>
                <c:pt idx="3">
                  <c:v>D</c:v>
                </c:pt>
                <c:pt idx="4">
                  <c:v>E</c:v>
                </c:pt>
                <c:pt idx="5">
                  <c:v>F</c:v>
                </c:pt>
              </c:strCache>
            </c:strRef>
          </c:cat>
          <c:val>
            <c:numRef>
              <c:f>Hoja1!$F$71:$F$76</c:f>
              <c:numCache>
                <c:formatCode>General</c:formatCode>
                <c:ptCount val="6"/>
                <c:pt idx="0">
                  <c:v>53.77</c:v>
                </c:pt>
                <c:pt idx="1">
                  <c:v>0</c:v>
                </c:pt>
                <c:pt idx="2">
                  <c:v>22.56</c:v>
                </c:pt>
                <c:pt idx="3">
                  <c:v>0</c:v>
                </c:pt>
                <c:pt idx="4">
                  <c:v>17.979999999999986</c:v>
                </c:pt>
                <c:pt idx="5">
                  <c:v>4.0199999999999996</c:v>
                </c:pt>
              </c:numCache>
            </c:numRef>
          </c:val>
        </c:ser>
        <c:ser>
          <c:idx val="3"/>
          <c:order val="3"/>
          <c:tx>
            <c:strRef>
              <c:f>Hoja1!$G$70</c:f>
              <c:strCache>
                <c:ptCount val="1"/>
                <c:pt idx="0">
                  <c:v>2008</c:v>
                </c:pt>
              </c:strCache>
            </c:strRef>
          </c:tx>
          <c:dLbls>
            <c:dLbl>
              <c:idx val="2"/>
              <c:layout/>
              <c:tx>
                <c:rich>
                  <a:bodyPr/>
                  <a:lstStyle/>
                  <a:p>
                    <a:r>
                      <a:rPr lang="en-US" sz="1600" b="1"/>
                      <a:t>$208,25</a:t>
                    </a:r>
                  </a:p>
                </c:rich>
              </c:tx>
              <c:showVal val="1"/>
            </c:dLbl>
            <c:dLbl>
              <c:idx val="4"/>
              <c:layout/>
              <c:tx>
                <c:rich>
                  <a:bodyPr/>
                  <a:lstStyle/>
                  <a:p>
                    <a:r>
                      <a:rPr lang="en-US" sz="1600" b="1"/>
                      <a:t>$44,15</a:t>
                    </a:r>
                  </a:p>
                </c:rich>
              </c:tx>
              <c:showVal val="1"/>
            </c:dLbl>
            <c:delete val="1"/>
          </c:dLbls>
          <c:cat>
            <c:strRef>
              <c:f>Hoja1!$C$71:$C$76</c:f>
              <c:strCache>
                <c:ptCount val="6"/>
                <c:pt idx="0">
                  <c:v>A</c:v>
                </c:pt>
                <c:pt idx="1">
                  <c:v>B</c:v>
                </c:pt>
                <c:pt idx="2">
                  <c:v>C</c:v>
                </c:pt>
                <c:pt idx="3">
                  <c:v>D</c:v>
                </c:pt>
                <c:pt idx="4">
                  <c:v>E</c:v>
                </c:pt>
                <c:pt idx="5">
                  <c:v>F</c:v>
                </c:pt>
              </c:strCache>
            </c:strRef>
          </c:cat>
          <c:val>
            <c:numRef>
              <c:f>Hoja1!$G$71:$G$76</c:f>
              <c:numCache>
                <c:formatCode>General</c:formatCode>
                <c:ptCount val="6"/>
                <c:pt idx="0">
                  <c:v>2.82</c:v>
                </c:pt>
                <c:pt idx="1">
                  <c:v>0</c:v>
                </c:pt>
                <c:pt idx="2">
                  <c:v>208.25</c:v>
                </c:pt>
                <c:pt idx="3">
                  <c:v>28.88</c:v>
                </c:pt>
                <c:pt idx="4">
                  <c:v>44.15</c:v>
                </c:pt>
                <c:pt idx="5">
                  <c:v>3.12</c:v>
                </c:pt>
              </c:numCache>
            </c:numRef>
          </c:val>
        </c:ser>
        <c:ser>
          <c:idx val="4"/>
          <c:order val="4"/>
          <c:tx>
            <c:strRef>
              <c:f>Hoja1!$H$70</c:f>
              <c:strCache>
                <c:ptCount val="1"/>
                <c:pt idx="0">
                  <c:v>2009</c:v>
                </c:pt>
              </c:strCache>
            </c:strRef>
          </c:tx>
          <c:dLbls>
            <c:dLbl>
              <c:idx val="1"/>
              <c:layout/>
              <c:tx>
                <c:rich>
                  <a:bodyPr/>
                  <a:lstStyle/>
                  <a:p>
                    <a:r>
                      <a:rPr lang="en-US" sz="1600" b="1"/>
                      <a:t>$131,83</a:t>
                    </a:r>
                  </a:p>
                </c:rich>
              </c:tx>
              <c:showVal val="1"/>
            </c:dLbl>
            <c:dLbl>
              <c:idx val="3"/>
              <c:layout/>
              <c:tx>
                <c:rich>
                  <a:bodyPr/>
                  <a:lstStyle/>
                  <a:p>
                    <a:r>
                      <a:rPr lang="en-US" sz="1600" b="1"/>
                      <a:t>$194,06</a:t>
                    </a:r>
                  </a:p>
                </c:rich>
              </c:tx>
              <c:showVal val="1"/>
            </c:dLbl>
            <c:delete val="1"/>
          </c:dLbls>
          <c:cat>
            <c:strRef>
              <c:f>Hoja1!$C$71:$C$76</c:f>
              <c:strCache>
                <c:ptCount val="6"/>
                <c:pt idx="0">
                  <c:v>A</c:v>
                </c:pt>
                <c:pt idx="1">
                  <c:v>B</c:v>
                </c:pt>
                <c:pt idx="2">
                  <c:v>C</c:v>
                </c:pt>
                <c:pt idx="3">
                  <c:v>D</c:v>
                </c:pt>
                <c:pt idx="4">
                  <c:v>E</c:v>
                </c:pt>
                <c:pt idx="5">
                  <c:v>F</c:v>
                </c:pt>
              </c:strCache>
            </c:strRef>
          </c:cat>
          <c:val>
            <c:numRef>
              <c:f>Hoja1!$H$71:$H$76</c:f>
              <c:numCache>
                <c:formatCode>General</c:formatCode>
                <c:ptCount val="6"/>
                <c:pt idx="0">
                  <c:v>37.03</c:v>
                </c:pt>
                <c:pt idx="1">
                  <c:v>131.83000000000001</c:v>
                </c:pt>
                <c:pt idx="2">
                  <c:v>124.5</c:v>
                </c:pt>
                <c:pt idx="3">
                  <c:v>194.06</c:v>
                </c:pt>
                <c:pt idx="4">
                  <c:v>0.42000000000000032</c:v>
                </c:pt>
                <c:pt idx="5">
                  <c:v>2.5</c:v>
                </c:pt>
              </c:numCache>
            </c:numRef>
          </c:val>
        </c:ser>
        <c:axId val="130573440"/>
        <c:axId val="130575360"/>
      </c:barChart>
      <c:catAx>
        <c:axId val="130573440"/>
        <c:scaling>
          <c:orientation val="minMax"/>
        </c:scaling>
        <c:axPos val="b"/>
        <c:title>
          <c:tx>
            <c:rich>
              <a:bodyPr/>
              <a:lstStyle/>
              <a:p>
                <a:pPr>
                  <a:defRPr lang="es-EC"/>
                </a:pPr>
                <a:r>
                  <a:rPr lang="es-ES"/>
                  <a:t>COOPERATIVAS DE TRANSPORTE INTERPROVINCIAL</a:t>
                </a:r>
              </a:p>
            </c:rich>
          </c:tx>
          <c:layout/>
        </c:title>
        <c:majorTickMark val="none"/>
        <c:tickLblPos val="nextTo"/>
        <c:txPr>
          <a:bodyPr/>
          <a:lstStyle/>
          <a:p>
            <a:pPr>
              <a:defRPr lang="es-EC" sz="1400"/>
            </a:pPr>
            <a:endParaRPr lang="es-ES"/>
          </a:p>
        </c:txPr>
        <c:crossAx val="130575360"/>
        <c:crosses val="autoZero"/>
        <c:auto val="1"/>
        <c:lblAlgn val="ctr"/>
        <c:lblOffset val="100"/>
      </c:catAx>
      <c:valAx>
        <c:axId val="130575360"/>
        <c:scaling>
          <c:orientation val="minMax"/>
        </c:scaling>
        <c:axPos val="l"/>
        <c:majorGridlines/>
        <c:title>
          <c:tx>
            <c:rich>
              <a:bodyPr/>
              <a:lstStyle/>
              <a:p>
                <a:pPr>
                  <a:defRPr lang="es-EC"/>
                </a:pPr>
                <a:r>
                  <a:rPr lang="es-ES"/>
                  <a:t>DOLARES</a:t>
                </a:r>
              </a:p>
            </c:rich>
          </c:tx>
          <c:layout/>
        </c:title>
        <c:numFmt formatCode="#,##0\ [$$-340A]" sourceLinked="0"/>
        <c:tickLblPos val="nextTo"/>
        <c:txPr>
          <a:bodyPr/>
          <a:lstStyle/>
          <a:p>
            <a:pPr>
              <a:defRPr lang="es-EC"/>
            </a:pPr>
            <a:endParaRPr lang="es-ES"/>
          </a:p>
        </c:txPr>
        <c:crossAx val="130573440"/>
        <c:crosses val="autoZero"/>
        <c:crossBetween val="between"/>
      </c:valAx>
    </c:plotArea>
    <c:legend>
      <c:legendPos val="r"/>
      <c:layout/>
      <c:txPr>
        <a:bodyPr/>
        <a:lstStyle/>
        <a:p>
          <a:pPr>
            <a:defRPr lang="es-EC"/>
          </a:pPr>
          <a:endParaRPr lang="es-E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style val="28"/>
  <c:chart>
    <c:title>
      <c:tx>
        <c:rich>
          <a:bodyPr/>
          <a:lstStyle/>
          <a:p>
            <a:pPr>
              <a:defRPr lang="es-EC"/>
            </a:pPr>
            <a:r>
              <a:rPr lang="es-ES" sz="2400" dirty="0"/>
              <a:t>PASIVO DE LAS COOPERATIVAS DE TRANSPORTE INTERPROVINCIAL</a:t>
            </a:r>
          </a:p>
        </c:rich>
      </c:tx>
      <c:layout/>
    </c:title>
    <c:plotArea>
      <c:layout>
        <c:manualLayout>
          <c:layoutTarget val="inner"/>
          <c:xMode val="edge"/>
          <c:yMode val="edge"/>
          <c:x val="0.14644891012317451"/>
          <c:y val="0.17164486011984348"/>
          <c:w val="0.71565155123661661"/>
          <c:h val="0.6361224216342326"/>
        </c:manualLayout>
      </c:layout>
      <c:barChart>
        <c:barDir val="col"/>
        <c:grouping val="clustered"/>
        <c:ser>
          <c:idx val="0"/>
          <c:order val="0"/>
          <c:tx>
            <c:strRef>
              <c:f>Hoja1!$E$16</c:f>
              <c:strCache>
                <c:ptCount val="1"/>
                <c:pt idx="0">
                  <c:v>2005</c:v>
                </c:pt>
              </c:strCache>
            </c:strRef>
          </c:tx>
          <c:cat>
            <c:strRef>
              <c:f>Hoja1!$D$17:$D$22</c:f>
              <c:strCache>
                <c:ptCount val="6"/>
                <c:pt idx="0">
                  <c:v>A</c:v>
                </c:pt>
                <c:pt idx="1">
                  <c:v>B</c:v>
                </c:pt>
                <c:pt idx="2">
                  <c:v>C</c:v>
                </c:pt>
                <c:pt idx="3">
                  <c:v>D</c:v>
                </c:pt>
                <c:pt idx="4">
                  <c:v>E</c:v>
                </c:pt>
                <c:pt idx="5">
                  <c:v>F</c:v>
                </c:pt>
              </c:strCache>
            </c:strRef>
          </c:cat>
          <c:val>
            <c:numRef>
              <c:f>Hoja1!$E$17:$E$22</c:f>
              <c:numCache>
                <c:formatCode>#,##0.00</c:formatCode>
                <c:ptCount val="6"/>
                <c:pt idx="0" formatCode="General">
                  <c:v>306.45999999999964</c:v>
                </c:pt>
                <c:pt idx="1">
                  <c:v>17034.759999999897</c:v>
                </c:pt>
                <c:pt idx="2">
                  <c:v>1145.05</c:v>
                </c:pt>
                <c:pt idx="3" formatCode="0.00">
                  <c:v>400</c:v>
                </c:pt>
                <c:pt idx="4">
                  <c:v>1012</c:v>
                </c:pt>
                <c:pt idx="5">
                  <c:v>8527.2000000000007</c:v>
                </c:pt>
              </c:numCache>
            </c:numRef>
          </c:val>
        </c:ser>
        <c:ser>
          <c:idx val="1"/>
          <c:order val="1"/>
          <c:tx>
            <c:strRef>
              <c:f>Hoja1!$F$16</c:f>
              <c:strCache>
                <c:ptCount val="1"/>
                <c:pt idx="0">
                  <c:v>2006</c:v>
                </c:pt>
              </c:strCache>
            </c:strRef>
          </c:tx>
          <c:cat>
            <c:strRef>
              <c:f>Hoja1!$D$17:$D$22</c:f>
              <c:strCache>
                <c:ptCount val="6"/>
                <c:pt idx="0">
                  <c:v>A</c:v>
                </c:pt>
                <c:pt idx="1">
                  <c:v>B</c:v>
                </c:pt>
                <c:pt idx="2">
                  <c:v>C</c:v>
                </c:pt>
                <c:pt idx="3">
                  <c:v>D</c:v>
                </c:pt>
                <c:pt idx="4">
                  <c:v>E</c:v>
                </c:pt>
                <c:pt idx="5">
                  <c:v>F</c:v>
                </c:pt>
              </c:strCache>
            </c:strRef>
          </c:cat>
          <c:val>
            <c:numRef>
              <c:f>Hoja1!$F$17:$F$22</c:f>
              <c:numCache>
                <c:formatCode>#,##0.00</c:formatCode>
                <c:ptCount val="6"/>
                <c:pt idx="0" formatCode="General">
                  <c:v>498.27</c:v>
                </c:pt>
                <c:pt idx="1">
                  <c:v>22482.68</c:v>
                </c:pt>
                <c:pt idx="2">
                  <c:v>1445.23</c:v>
                </c:pt>
                <c:pt idx="3" formatCode="General">
                  <c:v>0</c:v>
                </c:pt>
                <c:pt idx="4">
                  <c:v>2012</c:v>
                </c:pt>
                <c:pt idx="5">
                  <c:v>11081.220000000008</c:v>
                </c:pt>
              </c:numCache>
            </c:numRef>
          </c:val>
        </c:ser>
        <c:ser>
          <c:idx val="2"/>
          <c:order val="2"/>
          <c:tx>
            <c:strRef>
              <c:f>Hoja1!$G$16</c:f>
              <c:strCache>
                <c:ptCount val="1"/>
                <c:pt idx="0">
                  <c:v>2007</c:v>
                </c:pt>
              </c:strCache>
            </c:strRef>
          </c:tx>
          <c:dLbls>
            <c:dLbl>
              <c:idx val="2"/>
              <c:layout/>
              <c:tx>
                <c:rich>
                  <a:bodyPr/>
                  <a:lstStyle/>
                  <a:p>
                    <a:r>
                      <a:rPr lang="en-US" sz="1600" b="1"/>
                      <a:t>$192.240,76</a:t>
                    </a:r>
                  </a:p>
                </c:rich>
              </c:tx>
              <c:showVal val="1"/>
            </c:dLbl>
            <c:dLbl>
              <c:idx val="4"/>
              <c:layout/>
              <c:tx>
                <c:rich>
                  <a:bodyPr/>
                  <a:lstStyle/>
                  <a:p>
                    <a:r>
                      <a:rPr lang="en-US" sz="1600" b="1"/>
                      <a:t>$9.178,66</a:t>
                    </a:r>
                  </a:p>
                </c:rich>
              </c:tx>
              <c:showVal val="1"/>
            </c:dLbl>
            <c:delete val="1"/>
          </c:dLbls>
          <c:cat>
            <c:strRef>
              <c:f>Hoja1!$D$17:$D$22</c:f>
              <c:strCache>
                <c:ptCount val="6"/>
                <c:pt idx="0">
                  <c:v>A</c:v>
                </c:pt>
                <c:pt idx="1">
                  <c:v>B</c:v>
                </c:pt>
                <c:pt idx="2">
                  <c:v>C</c:v>
                </c:pt>
                <c:pt idx="3">
                  <c:v>D</c:v>
                </c:pt>
                <c:pt idx="4">
                  <c:v>E</c:v>
                </c:pt>
                <c:pt idx="5">
                  <c:v>F</c:v>
                </c:pt>
              </c:strCache>
            </c:strRef>
          </c:cat>
          <c:val>
            <c:numRef>
              <c:f>Hoja1!$G$17:$G$22</c:f>
              <c:numCache>
                <c:formatCode>#,##0.00</c:formatCode>
                <c:ptCount val="6"/>
                <c:pt idx="0">
                  <c:v>2083.4</c:v>
                </c:pt>
                <c:pt idx="1">
                  <c:v>32628.560000000001</c:v>
                </c:pt>
                <c:pt idx="2">
                  <c:v>192240.76</c:v>
                </c:pt>
                <c:pt idx="3" formatCode="General">
                  <c:v>691.02</c:v>
                </c:pt>
                <c:pt idx="4">
                  <c:v>9178.66</c:v>
                </c:pt>
                <c:pt idx="5">
                  <c:v>10692.01</c:v>
                </c:pt>
              </c:numCache>
            </c:numRef>
          </c:val>
        </c:ser>
        <c:ser>
          <c:idx val="3"/>
          <c:order val="3"/>
          <c:tx>
            <c:strRef>
              <c:f>Hoja1!$H$16</c:f>
              <c:strCache>
                <c:ptCount val="1"/>
                <c:pt idx="0">
                  <c:v>2008</c:v>
                </c:pt>
              </c:strCache>
            </c:strRef>
          </c:tx>
          <c:dLbls>
            <c:dLbl>
              <c:idx val="0"/>
              <c:layout>
                <c:manualLayout>
                  <c:x val="-9.1953379395300003E-3"/>
                  <c:y val="-1.0217042155033189E-2"/>
                </c:manualLayout>
              </c:layout>
              <c:tx>
                <c:rich>
                  <a:bodyPr/>
                  <a:lstStyle/>
                  <a:p>
                    <a:r>
                      <a:rPr lang="en-US" sz="1600" b="1"/>
                      <a:t>$3.394,89</a:t>
                    </a:r>
                  </a:p>
                </c:rich>
              </c:tx>
              <c:showVal val="1"/>
            </c:dLbl>
            <c:dLbl>
              <c:idx val="1"/>
              <c:layout/>
              <c:tx>
                <c:rich>
                  <a:bodyPr/>
                  <a:lstStyle/>
                  <a:p>
                    <a:r>
                      <a:rPr lang="en-US" sz="1600" b="1"/>
                      <a:t>$37.335,78</a:t>
                    </a:r>
                  </a:p>
                </c:rich>
              </c:tx>
              <c:showVal val="1"/>
            </c:dLbl>
            <c:delete val="1"/>
          </c:dLbls>
          <c:cat>
            <c:strRef>
              <c:f>Hoja1!$D$17:$D$22</c:f>
              <c:strCache>
                <c:ptCount val="6"/>
                <c:pt idx="0">
                  <c:v>A</c:v>
                </c:pt>
                <c:pt idx="1">
                  <c:v>B</c:v>
                </c:pt>
                <c:pt idx="2">
                  <c:v>C</c:v>
                </c:pt>
                <c:pt idx="3">
                  <c:v>D</c:v>
                </c:pt>
                <c:pt idx="4">
                  <c:v>E</c:v>
                </c:pt>
                <c:pt idx="5">
                  <c:v>F</c:v>
                </c:pt>
              </c:strCache>
            </c:strRef>
          </c:cat>
          <c:val>
            <c:numRef>
              <c:f>Hoja1!$H$17:$H$22</c:f>
              <c:numCache>
                <c:formatCode>#,##0.00</c:formatCode>
                <c:ptCount val="6"/>
                <c:pt idx="0">
                  <c:v>3394.8900000000012</c:v>
                </c:pt>
                <c:pt idx="1">
                  <c:v>37335.78</c:v>
                </c:pt>
                <c:pt idx="2">
                  <c:v>163222.26999999999</c:v>
                </c:pt>
                <c:pt idx="3">
                  <c:v>1864.5</c:v>
                </c:pt>
                <c:pt idx="4">
                  <c:v>5302.1200000000044</c:v>
                </c:pt>
                <c:pt idx="5">
                  <c:v>11827.65</c:v>
                </c:pt>
              </c:numCache>
            </c:numRef>
          </c:val>
        </c:ser>
        <c:ser>
          <c:idx val="4"/>
          <c:order val="4"/>
          <c:tx>
            <c:strRef>
              <c:f>Hoja1!$I$16</c:f>
              <c:strCache>
                <c:ptCount val="1"/>
                <c:pt idx="0">
                  <c:v>2009</c:v>
                </c:pt>
              </c:strCache>
            </c:strRef>
          </c:tx>
          <c:dLbls>
            <c:dLbl>
              <c:idx val="3"/>
              <c:layout/>
              <c:tx>
                <c:rich>
                  <a:bodyPr/>
                  <a:lstStyle/>
                  <a:p>
                    <a:r>
                      <a:rPr lang="en-US" sz="1600" b="1"/>
                      <a:t>$98.617,80</a:t>
                    </a:r>
                  </a:p>
                </c:rich>
              </c:tx>
              <c:showVal val="1"/>
            </c:dLbl>
            <c:dLbl>
              <c:idx val="5"/>
              <c:layout/>
              <c:tx>
                <c:rich>
                  <a:bodyPr/>
                  <a:lstStyle/>
                  <a:p>
                    <a:r>
                      <a:rPr lang="en-US" sz="1600" b="1"/>
                      <a:t>$16.362,91</a:t>
                    </a:r>
                  </a:p>
                </c:rich>
              </c:tx>
              <c:showVal val="1"/>
            </c:dLbl>
            <c:delete val="1"/>
          </c:dLbls>
          <c:cat>
            <c:strRef>
              <c:f>Hoja1!$D$17:$D$22</c:f>
              <c:strCache>
                <c:ptCount val="6"/>
                <c:pt idx="0">
                  <c:v>A</c:v>
                </c:pt>
                <c:pt idx="1">
                  <c:v>B</c:v>
                </c:pt>
                <c:pt idx="2">
                  <c:v>C</c:v>
                </c:pt>
                <c:pt idx="3">
                  <c:v>D</c:v>
                </c:pt>
                <c:pt idx="4">
                  <c:v>E</c:v>
                </c:pt>
                <c:pt idx="5">
                  <c:v>F</c:v>
                </c:pt>
              </c:strCache>
            </c:strRef>
          </c:cat>
          <c:val>
            <c:numRef>
              <c:f>Hoja1!$I$17:$I$22</c:f>
              <c:numCache>
                <c:formatCode>#,##0.00</c:formatCode>
                <c:ptCount val="6"/>
                <c:pt idx="0">
                  <c:v>1236.5</c:v>
                </c:pt>
                <c:pt idx="1">
                  <c:v>13252.14000000001</c:v>
                </c:pt>
                <c:pt idx="2">
                  <c:v>152402.41999999998</c:v>
                </c:pt>
                <c:pt idx="3">
                  <c:v>98617.8</c:v>
                </c:pt>
                <c:pt idx="4">
                  <c:v>3012</c:v>
                </c:pt>
                <c:pt idx="5">
                  <c:v>16362.91</c:v>
                </c:pt>
              </c:numCache>
            </c:numRef>
          </c:val>
        </c:ser>
        <c:axId val="128725376"/>
        <c:axId val="128727296"/>
      </c:barChart>
      <c:catAx>
        <c:axId val="128725376"/>
        <c:scaling>
          <c:orientation val="minMax"/>
        </c:scaling>
        <c:axPos val="b"/>
        <c:title>
          <c:tx>
            <c:rich>
              <a:bodyPr/>
              <a:lstStyle/>
              <a:p>
                <a:pPr>
                  <a:defRPr lang="es-EC"/>
                </a:pPr>
                <a:r>
                  <a:rPr lang="es-ES"/>
                  <a:t>COOPERATIVAS INTERPROVINCIALES</a:t>
                </a:r>
              </a:p>
            </c:rich>
          </c:tx>
          <c:layout/>
        </c:title>
        <c:majorTickMark val="none"/>
        <c:tickLblPos val="nextTo"/>
        <c:txPr>
          <a:bodyPr/>
          <a:lstStyle/>
          <a:p>
            <a:pPr>
              <a:defRPr lang="es-EC"/>
            </a:pPr>
            <a:endParaRPr lang="es-ES"/>
          </a:p>
        </c:txPr>
        <c:crossAx val="128727296"/>
        <c:crosses val="autoZero"/>
        <c:auto val="1"/>
        <c:lblAlgn val="ctr"/>
        <c:lblOffset val="100"/>
      </c:catAx>
      <c:valAx>
        <c:axId val="128727296"/>
        <c:scaling>
          <c:orientation val="minMax"/>
        </c:scaling>
        <c:axPos val="l"/>
        <c:majorGridlines/>
        <c:title>
          <c:tx>
            <c:rich>
              <a:bodyPr/>
              <a:lstStyle/>
              <a:p>
                <a:pPr>
                  <a:defRPr lang="es-EC"/>
                </a:pPr>
                <a:r>
                  <a:rPr lang="es-ES"/>
                  <a:t>DOLARES</a:t>
                </a:r>
              </a:p>
            </c:rich>
          </c:tx>
          <c:layout/>
        </c:title>
        <c:numFmt formatCode="#,##0\ _€" sourceLinked="0"/>
        <c:tickLblPos val="nextTo"/>
        <c:txPr>
          <a:bodyPr/>
          <a:lstStyle/>
          <a:p>
            <a:pPr>
              <a:defRPr lang="es-EC" sz="1200"/>
            </a:pPr>
            <a:endParaRPr lang="es-ES"/>
          </a:p>
        </c:txPr>
        <c:crossAx val="128725376"/>
        <c:crosses val="autoZero"/>
        <c:crossBetween val="between"/>
      </c:valAx>
    </c:plotArea>
    <c:legend>
      <c:legendPos val="r"/>
      <c:layout/>
      <c:txPr>
        <a:bodyPr/>
        <a:lstStyle/>
        <a:p>
          <a:pPr>
            <a:defRPr lang="es-EC" sz="1200"/>
          </a:pPr>
          <a:endParaRPr lang="es-ES"/>
        </a:p>
      </c:txPr>
    </c:legend>
    <c:plotVisOnly val="1"/>
    <c:dispBlanksAs val="gap"/>
  </c:chart>
  <c:txPr>
    <a:bodyPr/>
    <a:lstStyle/>
    <a:p>
      <a:pPr>
        <a:defRPr sz="1800"/>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style val="31"/>
  <c:chart>
    <c:title>
      <c:tx>
        <c:rich>
          <a:bodyPr/>
          <a:lstStyle/>
          <a:p>
            <a:pPr>
              <a:defRPr lang="es-EC" sz="2400"/>
            </a:pPr>
            <a:r>
              <a:rPr lang="es-ES" sz="2400"/>
              <a:t>PATRIMONIO DE LAS COOPERATIVAS DE TRANSPORTE</a:t>
            </a:r>
          </a:p>
        </c:rich>
      </c:tx>
      <c:layout>
        <c:manualLayout>
          <c:xMode val="edge"/>
          <c:yMode val="edge"/>
          <c:x val="0.15951996157225626"/>
          <c:y val="1.3030269555578886E-2"/>
        </c:manualLayout>
      </c:layout>
    </c:title>
    <c:plotArea>
      <c:layout/>
      <c:barChart>
        <c:barDir val="col"/>
        <c:grouping val="clustered"/>
        <c:ser>
          <c:idx val="0"/>
          <c:order val="0"/>
          <c:tx>
            <c:strRef>
              <c:f>Hoja1!$E$25</c:f>
              <c:strCache>
                <c:ptCount val="1"/>
                <c:pt idx="0">
                  <c:v>2005</c:v>
                </c:pt>
              </c:strCache>
            </c:strRef>
          </c:tx>
          <c:cat>
            <c:strRef>
              <c:f>Hoja1!$D$26:$D$31</c:f>
              <c:strCache>
                <c:ptCount val="6"/>
                <c:pt idx="0">
                  <c:v>A</c:v>
                </c:pt>
                <c:pt idx="1">
                  <c:v>B</c:v>
                </c:pt>
                <c:pt idx="2">
                  <c:v>C</c:v>
                </c:pt>
                <c:pt idx="3">
                  <c:v>D</c:v>
                </c:pt>
                <c:pt idx="4">
                  <c:v>E</c:v>
                </c:pt>
                <c:pt idx="5">
                  <c:v>F</c:v>
                </c:pt>
              </c:strCache>
            </c:strRef>
          </c:cat>
          <c:val>
            <c:numRef>
              <c:f>Hoja1!$E$26:$E$31</c:f>
              <c:numCache>
                <c:formatCode>#,##0.00</c:formatCode>
                <c:ptCount val="6"/>
                <c:pt idx="0">
                  <c:v>23895.329999999896</c:v>
                </c:pt>
                <c:pt idx="1">
                  <c:v>141239.65</c:v>
                </c:pt>
                <c:pt idx="2">
                  <c:v>21933.77</c:v>
                </c:pt>
                <c:pt idx="3">
                  <c:v>59118.8</c:v>
                </c:pt>
                <c:pt idx="4">
                  <c:v>13573.77</c:v>
                </c:pt>
                <c:pt idx="5">
                  <c:v>12939.14000000001</c:v>
                </c:pt>
              </c:numCache>
            </c:numRef>
          </c:val>
        </c:ser>
        <c:ser>
          <c:idx val="1"/>
          <c:order val="1"/>
          <c:tx>
            <c:strRef>
              <c:f>Hoja1!$F$25</c:f>
              <c:strCache>
                <c:ptCount val="1"/>
                <c:pt idx="0">
                  <c:v>2006</c:v>
                </c:pt>
              </c:strCache>
            </c:strRef>
          </c:tx>
          <c:cat>
            <c:strRef>
              <c:f>Hoja1!$D$26:$D$31</c:f>
              <c:strCache>
                <c:ptCount val="6"/>
                <c:pt idx="0">
                  <c:v>A</c:v>
                </c:pt>
                <c:pt idx="1">
                  <c:v>B</c:v>
                </c:pt>
                <c:pt idx="2">
                  <c:v>C</c:v>
                </c:pt>
                <c:pt idx="3">
                  <c:v>D</c:v>
                </c:pt>
                <c:pt idx="4">
                  <c:v>E</c:v>
                </c:pt>
                <c:pt idx="5">
                  <c:v>F</c:v>
                </c:pt>
              </c:strCache>
            </c:strRef>
          </c:cat>
          <c:val>
            <c:numRef>
              <c:f>Hoja1!$F$26:$F$31</c:f>
              <c:numCache>
                <c:formatCode>#,##0.00</c:formatCode>
                <c:ptCount val="6"/>
                <c:pt idx="0">
                  <c:v>24783.64</c:v>
                </c:pt>
                <c:pt idx="1">
                  <c:v>141964.68</c:v>
                </c:pt>
                <c:pt idx="2">
                  <c:v>16747.52</c:v>
                </c:pt>
                <c:pt idx="3">
                  <c:v>64041.86</c:v>
                </c:pt>
                <c:pt idx="4">
                  <c:v>17134.57</c:v>
                </c:pt>
                <c:pt idx="5">
                  <c:v>15816.41</c:v>
                </c:pt>
              </c:numCache>
            </c:numRef>
          </c:val>
        </c:ser>
        <c:ser>
          <c:idx val="2"/>
          <c:order val="2"/>
          <c:tx>
            <c:strRef>
              <c:f>Hoja1!$G$25</c:f>
              <c:strCache>
                <c:ptCount val="1"/>
                <c:pt idx="0">
                  <c:v>2007</c:v>
                </c:pt>
              </c:strCache>
            </c:strRef>
          </c:tx>
          <c:dLbls>
            <c:dLbl>
              <c:idx val="1"/>
              <c:layout/>
              <c:tx>
                <c:rich>
                  <a:bodyPr/>
                  <a:lstStyle/>
                  <a:p>
                    <a:r>
                      <a:rPr lang="en-US" sz="1600" b="1"/>
                      <a:t>$155.451,44</a:t>
                    </a:r>
                  </a:p>
                </c:rich>
              </c:tx>
              <c:showVal val="1"/>
            </c:dLbl>
            <c:delete val="1"/>
          </c:dLbls>
          <c:cat>
            <c:strRef>
              <c:f>Hoja1!$D$26:$D$31</c:f>
              <c:strCache>
                <c:ptCount val="6"/>
                <c:pt idx="0">
                  <c:v>A</c:v>
                </c:pt>
                <c:pt idx="1">
                  <c:v>B</c:v>
                </c:pt>
                <c:pt idx="2">
                  <c:v>C</c:v>
                </c:pt>
                <c:pt idx="3">
                  <c:v>D</c:v>
                </c:pt>
                <c:pt idx="4">
                  <c:v>E</c:v>
                </c:pt>
                <c:pt idx="5">
                  <c:v>F</c:v>
                </c:pt>
              </c:strCache>
            </c:strRef>
          </c:cat>
          <c:val>
            <c:numRef>
              <c:f>Hoja1!$G$26:$G$31</c:f>
              <c:numCache>
                <c:formatCode>#,##0.00</c:formatCode>
                <c:ptCount val="6"/>
                <c:pt idx="0">
                  <c:v>24129.23</c:v>
                </c:pt>
                <c:pt idx="1">
                  <c:v>155451.44</c:v>
                </c:pt>
                <c:pt idx="2">
                  <c:v>31591.73</c:v>
                </c:pt>
                <c:pt idx="3">
                  <c:v>75112.13</c:v>
                </c:pt>
                <c:pt idx="4">
                  <c:v>20463.05</c:v>
                </c:pt>
                <c:pt idx="5">
                  <c:v>17646.460000000021</c:v>
                </c:pt>
              </c:numCache>
            </c:numRef>
          </c:val>
        </c:ser>
        <c:ser>
          <c:idx val="3"/>
          <c:order val="3"/>
          <c:tx>
            <c:strRef>
              <c:f>Hoja1!$H$25</c:f>
              <c:strCache>
                <c:ptCount val="1"/>
                <c:pt idx="0">
                  <c:v>2008</c:v>
                </c:pt>
              </c:strCache>
            </c:strRef>
          </c:tx>
          <c:dLbls>
            <c:dLbl>
              <c:idx val="2"/>
              <c:layout/>
              <c:tx>
                <c:rich>
                  <a:bodyPr/>
                  <a:lstStyle/>
                  <a:p>
                    <a:r>
                      <a:rPr lang="en-US" sz="1600" b="1"/>
                      <a:t>$52.122,67</a:t>
                    </a:r>
                  </a:p>
                </c:rich>
              </c:tx>
              <c:showVal val="1"/>
            </c:dLbl>
            <c:delete val="1"/>
          </c:dLbls>
          <c:cat>
            <c:strRef>
              <c:f>Hoja1!$D$26:$D$31</c:f>
              <c:strCache>
                <c:ptCount val="6"/>
                <c:pt idx="0">
                  <c:v>A</c:v>
                </c:pt>
                <c:pt idx="1">
                  <c:v>B</c:v>
                </c:pt>
                <c:pt idx="2">
                  <c:v>C</c:v>
                </c:pt>
                <c:pt idx="3">
                  <c:v>D</c:v>
                </c:pt>
                <c:pt idx="4">
                  <c:v>E</c:v>
                </c:pt>
                <c:pt idx="5">
                  <c:v>F</c:v>
                </c:pt>
              </c:strCache>
            </c:strRef>
          </c:cat>
          <c:val>
            <c:numRef>
              <c:f>Hoja1!$H$26:$H$31</c:f>
              <c:numCache>
                <c:formatCode>#,##0.00</c:formatCode>
                <c:ptCount val="6"/>
                <c:pt idx="0">
                  <c:v>91747.620000000024</c:v>
                </c:pt>
                <c:pt idx="1">
                  <c:v>133538.1</c:v>
                </c:pt>
                <c:pt idx="2">
                  <c:v>52122.67</c:v>
                </c:pt>
                <c:pt idx="3">
                  <c:v>74156.03</c:v>
                </c:pt>
                <c:pt idx="4">
                  <c:v>31206.35</c:v>
                </c:pt>
                <c:pt idx="5">
                  <c:v>25271.07</c:v>
                </c:pt>
              </c:numCache>
            </c:numRef>
          </c:val>
        </c:ser>
        <c:ser>
          <c:idx val="4"/>
          <c:order val="4"/>
          <c:tx>
            <c:strRef>
              <c:f>Hoja1!$I$25</c:f>
              <c:strCache>
                <c:ptCount val="1"/>
                <c:pt idx="0">
                  <c:v>2009</c:v>
                </c:pt>
              </c:strCache>
            </c:strRef>
          </c:tx>
          <c:dLbls>
            <c:dLbl>
              <c:idx val="0"/>
              <c:layout>
                <c:manualLayout>
                  <c:x val="-2.7697085481493348E-2"/>
                  <c:y val="-8.3527573306955896E-3"/>
                </c:manualLayout>
              </c:layout>
              <c:tx>
                <c:rich>
                  <a:bodyPr/>
                  <a:lstStyle/>
                  <a:p>
                    <a:r>
                      <a:rPr lang="en-US" sz="1600" b="1"/>
                      <a:t>$94.998,17</a:t>
                    </a:r>
                  </a:p>
                </c:rich>
              </c:tx>
              <c:showVal val="1"/>
            </c:dLbl>
            <c:dLbl>
              <c:idx val="3"/>
              <c:layout/>
              <c:tx>
                <c:rich>
                  <a:bodyPr/>
                  <a:lstStyle/>
                  <a:p>
                    <a:r>
                      <a:rPr lang="en-US" sz="1600" b="1"/>
                      <a:t>$389.191,34</a:t>
                    </a:r>
                  </a:p>
                </c:rich>
              </c:tx>
              <c:showVal val="1"/>
            </c:dLbl>
            <c:dLbl>
              <c:idx val="4"/>
              <c:layout/>
              <c:tx>
                <c:rich>
                  <a:bodyPr/>
                  <a:lstStyle/>
                  <a:p>
                    <a:r>
                      <a:rPr lang="en-US" sz="1600" b="1"/>
                      <a:t>$57.011,88</a:t>
                    </a:r>
                  </a:p>
                </c:rich>
              </c:tx>
              <c:showVal val="1"/>
            </c:dLbl>
            <c:dLbl>
              <c:idx val="5"/>
              <c:layout>
                <c:manualLayout>
                  <c:x val="-2.6552359109157878E-2"/>
                  <c:y val="-2.6060539111157847E-2"/>
                </c:manualLayout>
              </c:layout>
              <c:tx>
                <c:rich>
                  <a:bodyPr/>
                  <a:lstStyle/>
                  <a:p>
                    <a:r>
                      <a:rPr lang="en-US" sz="1600" b="1"/>
                      <a:t>$110.500,57</a:t>
                    </a:r>
                  </a:p>
                </c:rich>
              </c:tx>
              <c:showVal val="1"/>
            </c:dLbl>
            <c:delete val="1"/>
          </c:dLbls>
          <c:cat>
            <c:strRef>
              <c:f>Hoja1!$D$26:$D$31</c:f>
              <c:strCache>
                <c:ptCount val="6"/>
                <c:pt idx="0">
                  <c:v>A</c:v>
                </c:pt>
                <c:pt idx="1">
                  <c:v>B</c:v>
                </c:pt>
                <c:pt idx="2">
                  <c:v>C</c:v>
                </c:pt>
                <c:pt idx="3">
                  <c:v>D</c:v>
                </c:pt>
                <c:pt idx="4">
                  <c:v>E</c:v>
                </c:pt>
                <c:pt idx="5">
                  <c:v>F</c:v>
                </c:pt>
              </c:strCache>
            </c:strRef>
          </c:cat>
          <c:val>
            <c:numRef>
              <c:f>Hoja1!$I$26:$I$31</c:f>
              <c:numCache>
                <c:formatCode>#,##0.00</c:formatCode>
                <c:ptCount val="6"/>
                <c:pt idx="0">
                  <c:v>94998.170000000027</c:v>
                </c:pt>
                <c:pt idx="1">
                  <c:v>150199.63</c:v>
                </c:pt>
                <c:pt idx="2">
                  <c:v>38434.93</c:v>
                </c:pt>
                <c:pt idx="3">
                  <c:v>389191.33999999997</c:v>
                </c:pt>
                <c:pt idx="4">
                  <c:v>57011.880000000012</c:v>
                </c:pt>
                <c:pt idx="5">
                  <c:v>110500.57</c:v>
                </c:pt>
              </c:numCache>
            </c:numRef>
          </c:val>
        </c:ser>
        <c:axId val="128769024"/>
        <c:axId val="128808064"/>
      </c:barChart>
      <c:catAx>
        <c:axId val="128769024"/>
        <c:scaling>
          <c:orientation val="minMax"/>
        </c:scaling>
        <c:axPos val="b"/>
        <c:title>
          <c:tx>
            <c:rich>
              <a:bodyPr/>
              <a:lstStyle/>
              <a:p>
                <a:pPr>
                  <a:defRPr lang="es-EC" sz="1800"/>
                </a:pPr>
                <a:r>
                  <a:rPr lang="es-ES" sz="1800"/>
                  <a:t>COOPERATIVAS INTERPROVINCIALES</a:t>
                </a:r>
              </a:p>
            </c:rich>
          </c:tx>
          <c:layout/>
        </c:title>
        <c:majorTickMark val="none"/>
        <c:tickLblPos val="nextTo"/>
        <c:txPr>
          <a:bodyPr/>
          <a:lstStyle/>
          <a:p>
            <a:pPr>
              <a:defRPr lang="es-EC"/>
            </a:pPr>
            <a:endParaRPr lang="es-ES"/>
          </a:p>
        </c:txPr>
        <c:crossAx val="128808064"/>
        <c:crosses val="autoZero"/>
        <c:auto val="1"/>
        <c:lblAlgn val="ctr"/>
        <c:lblOffset val="100"/>
      </c:catAx>
      <c:valAx>
        <c:axId val="128808064"/>
        <c:scaling>
          <c:orientation val="minMax"/>
        </c:scaling>
        <c:axPos val="l"/>
        <c:majorGridlines/>
        <c:title>
          <c:tx>
            <c:rich>
              <a:bodyPr/>
              <a:lstStyle/>
              <a:p>
                <a:pPr>
                  <a:defRPr lang="es-EC" sz="1200"/>
                </a:pPr>
                <a:r>
                  <a:rPr lang="es-ES" sz="1200"/>
                  <a:t>DOLARES</a:t>
                </a:r>
              </a:p>
            </c:rich>
          </c:tx>
          <c:layout/>
        </c:title>
        <c:numFmt formatCode="#,##0" sourceLinked="0"/>
        <c:tickLblPos val="nextTo"/>
        <c:txPr>
          <a:bodyPr/>
          <a:lstStyle/>
          <a:p>
            <a:pPr>
              <a:defRPr lang="es-EC" sz="1200"/>
            </a:pPr>
            <a:endParaRPr lang="es-ES"/>
          </a:p>
        </c:txPr>
        <c:crossAx val="128769024"/>
        <c:crosses val="autoZero"/>
        <c:crossBetween val="between"/>
      </c:valAx>
    </c:plotArea>
    <c:legend>
      <c:legendPos val="r"/>
      <c:layout/>
      <c:txPr>
        <a:bodyPr/>
        <a:lstStyle/>
        <a:p>
          <a:pPr>
            <a:defRPr lang="es-EC" sz="1200"/>
          </a:pPr>
          <a:endParaRPr lang="es-ES"/>
        </a:p>
      </c:txPr>
    </c:legend>
    <c:plotVisOnly val="1"/>
    <c:dispBlanksAs val="gap"/>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style val="27"/>
  <c:chart>
    <c:title>
      <c:tx>
        <c:rich>
          <a:bodyPr/>
          <a:lstStyle/>
          <a:p>
            <a:pPr>
              <a:defRPr/>
            </a:pPr>
            <a:r>
              <a:rPr lang="es-EC"/>
              <a:t>RAZÓN CORRIENTE</a:t>
            </a:r>
          </a:p>
        </c:rich>
      </c:tx>
      <c:layout/>
    </c:title>
    <c:plotArea>
      <c:layout/>
      <c:barChart>
        <c:barDir val="col"/>
        <c:grouping val="clustered"/>
        <c:ser>
          <c:idx val="0"/>
          <c:order val="0"/>
          <c:tx>
            <c:v>2005</c:v>
          </c:tx>
          <c:dLbls>
            <c:dLbl>
              <c:idx val="0"/>
              <c:layout>
                <c:manualLayout>
                  <c:x val="6.6031292673539452E-2"/>
                  <c:y val="8.8888266748789246E-2"/>
                </c:manualLayout>
              </c:layout>
              <c:showVal val="1"/>
            </c:dLbl>
            <c:delete val="1"/>
          </c:dLbls>
          <c:cat>
            <c:strRef>
              <c:f>Hoja1!$B$19:$B$24</c:f>
              <c:strCache>
                <c:ptCount val="6"/>
                <c:pt idx="0">
                  <c:v>A</c:v>
                </c:pt>
                <c:pt idx="1">
                  <c:v>B</c:v>
                </c:pt>
                <c:pt idx="2">
                  <c:v>C</c:v>
                </c:pt>
                <c:pt idx="3">
                  <c:v>D</c:v>
                </c:pt>
                <c:pt idx="4">
                  <c:v>E</c:v>
                </c:pt>
                <c:pt idx="5">
                  <c:v>F</c:v>
                </c:pt>
              </c:strCache>
            </c:strRef>
          </c:cat>
          <c:val>
            <c:numRef>
              <c:f>Hoja1!$C$19:$C$24</c:f>
              <c:numCache>
                <c:formatCode>"$"#,##0.00;[Red]"$"\-#,##0.00</c:formatCode>
                <c:ptCount val="6"/>
                <c:pt idx="0">
                  <c:v>35.46</c:v>
                </c:pt>
                <c:pt idx="1">
                  <c:v>1.78</c:v>
                </c:pt>
                <c:pt idx="2">
                  <c:v>6.4300000000000024</c:v>
                </c:pt>
                <c:pt idx="3">
                  <c:v>12.88</c:v>
                </c:pt>
                <c:pt idx="4">
                  <c:v>14.41</c:v>
                </c:pt>
                <c:pt idx="5">
                  <c:v>1.6400000000000001</c:v>
                </c:pt>
              </c:numCache>
            </c:numRef>
          </c:val>
        </c:ser>
        <c:ser>
          <c:idx val="1"/>
          <c:order val="1"/>
          <c:tx>
            <c:v>2006</c:v>
          </c:tx>
          <c:cat>
            <c:strRef>
              <c:f>Hoja1!$B$19:$B$24</c:f>
              <c:strCache>
                <c:ptCount val="6"/>
                <c:pt idx="0">
                  <c:v>A</c:v>
                </c:pt>
                <c:pt idx="1">
                  <c:v>B</c:v>
                </c:pt>
                <c:pt idx="2">
                  <c:v>C</c:v>
                </c:pt>
                <c:pt idx="3">
                  <c:v>D</c:v>
                </c:pt>
                <c:pt idx="4">
                  <c:v>E</c:v>
                </c:pt>
                <c:pt idx="5">
                  <c:v>F</c:v>
                </c:pt>
              </c:strCache>
            </c:strRef>
          </c:cat>
          <c:val>
            <c:numRef>
              <c:f>Hoja1!$D$19:$D$24</c:f>
              <c:numCache>
                <c:formatCode>"$"#,##0.00;[Red]"$"\-#,##0.00</c:formatCode>
                <c:ptCount val="6"/>
                <c:pt idx="0">
                  <c:v>23.979999999999986</c:v>
                </c:pt>
                <c:pt idx="1">
                  <c:v>1.9200000000000021</c:v>
                </c:pt>
                <c:pt idx="2">
                  <c:v>2.3499999999999988</c:v>
                </c:pt>
                <c:pt idx="3">
                  <c:v>0</c:v>
                </c:pt>
                <c:pt idx="4">
                  <c:v>9.52</c:v>
                </c:pt>
                <c:pt idx="5">
                  <c:v>1.77</c:v>
                </c:pt>
              </c:numCache>
            </c:numRef>
          </c:val>
        </c:ser>
        <c:ser>
          <c:idx val="2"/>
          <c:order val="2"/>
          <c:tx>
            <c:v>2007</c:v>
          </c:tx>
          <c:dLbls>
            <c:dLbl>
              <c:idx val="2"/>
              <c:layout/>
              <c:showVal val="1"/>
            </c:dLbl>
            <c:dLbl>
              <c:idx val="3"/>
              <c:layout/>
              <c:showVal val="1"/>
            </c:dLbl>
            <c:delete val="1"/>
          </c:dLbls>
          <c:cat>
            <c:strRef>
              <c:f>Hoja1!$B$19:$B$24</c:f>
              <c:strCache>
                <c:ptCount val="6"/>
                <c:pt idx="0">
                  <c:v>A</c:v>
                </c:pt>
                <c:pt idx="1">
                  <c:v>B</c:v>
                </c:pt>
                <c:pt idx="2">
                  <c:v>C</c:v>
                </c:pt>
                <c:pt idx="3">
                  <c:v>D</c:v>
                </c:pt>
                <c:pt idx="4">
                  <c:v>E</c:v>
                </c:pt>
                <c:pt idx="5">
                  <c:v>F</c:v>
                </c:pt>
              </c:strCache>
            </c:strRef>
          </c:cat>
          <c:val>
            <c:numRef>
              <c:f>Hoja1!$E$19:$E$24</c:f>
              <c:numCache>
                <c:formatCode>"$"#,##0.00;[Red]"$"\-#,##0.00</c:formatCode>
                <c:ptCount val="6"/>
                <c:pt idx="0">
                  <c:v>6.01</c:v>
                </c:pt>
                <c:pt idx="1">
                  <c:v>1.86</c:v>
                </c:pt>
                <c:pt idx="2">
                  <c:v>53.43</c:v>
                </c:pt>
                <c:pt idx="3">
                  <c:v>27.34</c:v>
                </c:pt>
                <c:pt idx="4">
                  <c:v>3.23</c:v>
                </c:pt>
                <c:pt idx="5">
                  <c:v>1.9900000000000351</c:v>
                </c:pt>
              </c:numCache>
            </c:numRef>
          </c:val>
        </c:ser>
        <c:ser>
          <c:idx val="3"/>
          <c:order val="3"/>
          <c:tx>
            <c:v>2008</c:v>
          </c:tx>
          <c:dLbls>
            <c:dLbl>
              <c:idx val="5"/>
              <c:layout/>
              <c:showVal val="1"/>
            </c:dLbl>
            <c:delete val="1"/>
          </c:dLbls>
          <c:cat>
            <c:strRef>
              <c:f>Hoja1!$B$19:$B$24</c:f>
              <c:strCache>
                <c:ptCount val="6"/>
                <c:pt idx="0">
                  <c:v>A</c:v>
                </c:pt>
                <c:pt idx="1">
                  <c:v>B</c:v>
                </c:pt>
                <c:pt idx="2">
                  <c:v>C</c:v>
                </c:pt>
                <c:pt idx="3">
                  <c:v>D</c:v>
                </c:pt>
                <c:pt idx="4">
                  <c:v>E</c:v>
                </c:pt>
                <c:pt idx="5">
                  <c:v>F</c:v>
                </c:pt>
              </c:strCache>
            </c:strRef>
          </c:cat>
          <c:val>
            <c:numRef>
              <c:f>Hoja1!$F$19:$F$24</c:f>
              <c:numCache>
                <c:formatCode>"$"#,##0.00;[Red]"$"\-#,##0.00</c:formatCode>
                <c:ptCount val="6"/>
                <c:pt idx="0">
                  <c:v>21.12</c:v>
                </c:pt>
                <c:pt idx="1">
                  <c:v>1.34</c:v>
                </c:pt>
                <c:pt idx="2">
                  <c:v>19.84</c:v>
                </c:pt>
                <c:pt idx="3">
                  <c:v>9.94</c:v>
                </c:pt>
                <c:pt idx="4">
                  <c:v>6.89</c:v>
                </c:pt>
                <c:pt idx="5">
                  <c:v>2.5499999999999998</c:v>
                </c:pt>
              </c:numCache>
            </c:numRef>
          </c:val>
        </c:ser>
        <c:ser>
          <c:idx val="4"/>
          <c:order val="4"/>
          <c:tx>
            <c:v>2009</c:v>
          </c:tx>
          <c:dLbls>
            <c:dLbl>
              <c:idx val="1"/>
              <c:layout/>
              <c:showVal val="1"/>
            </c:dLbl>
            <c:dLbl>
              <c:idx val="4"/>
              <c:layout/>
              <c:showVal val="1"/>
            </c:dLbl>
            <c:delete val="1"/>
          </c:dLbls>
          <c:cat>
            <c:strRef>
              <c:f>Hoja1!$B$19:$B$24</c:f>
              <c:strCache>
                <c:ptCount val="6"/>
                <c:pt idx="0">
                  <c:v>A</c:v>
                </c:pt>
                <c:pt idx="1">
                  <c:v>B</c:v>
                </c:pt>
                <c:pt idx="2">
                  <c:v>C</c:v>
                </c:pt>
                <c:pt idx="3">
                  <c:v>D</c:v>
                </c:pt>
                <c:pt idx="4">
                  <c:v>E</c:v>
                </c:pt>
                <c:pt idx="5">
                  <c:v>F</c:v>
                </c:pt>
              </c:strCache>
            </c:strRef>
          </c:cat>
          <c:val>
            <c:numRef>
              <c:f>Hoja1!$G$19:$G$24</c:f>
              <c:numCache>
                <c:formatCode>"$"#,##0.00;[Red]"$"\-#,##0.00</c:formatCode>
                <c:ptCount val="6"/>
                <c:pt idx="0">
                  <c:v>8.09</c:v>
                </c:pt>
                <c:pt idx="1">
                  <c:v>3.9499999999999997</c:v>
                </c:pt>
                <c:pt idx="2">
                  <c:v>3.54</c:v>
                </c:pt>
                <c:pt idx="3">
                  <c:v>27.03</c:v>
                </c:pt>
                <c:pt idx="4">
                  <c:v>19.93</c:v>
                </c:pt>
                <c:pt idx="5">
                  <c:v>1.9900000000000351</c:v>
                </c:pt>
              </c:numCache>
            </c:numRef>
          </c:val>
        </c:ser>
        <c:axId val="128850176"/>
        <c:axId val="128860544"/>
      </c:barChart>
      <c:catAx>
        <c:axId val="128850176"/>
        <c:scaling>
          <c:orientation val="minMax"/>
        </c:scaling>
        <c:axPos val="b"/>
        <c:title>
          <c:tx>
            <c:rich>
              <a:bodyPr/>
              <a:lstStyle/>
              <a:p>
                <a:pPr>
                  <a:defRPr/>
                </a:pPr>
                <a:r>
                  <a:rPr lang="es-ES"/>
                  <a:t>PARAMETRO  FINANCIERO &gt;$ 2</a:t>
                </a:r>
              </a:p>
            </c:rich>
          </c:tx>
          <c:layout>
            <c:manualLayout>
              <c:xMode val="edge"/>
              <c:yMode val="edge"/>
              <c:x val="0.23948561982959848"/>
              <c:y val="0.92794621841624225"/>
            </c:manualLayout>
          </c:layout>
        </c:title>
        <c:majorTickMark val="none"/>
        <c:tickLblPos val="nextTo"/>
        <c:crossAx val="128860544"/>
        <c:crosses val="autoZero"/>
        <c:auto val="1"/>
        <c:lblAlgn val="ctr"/>
        <c:lblOffset val="100"/>
      </c:catAx>
      <c:valAx>
        <c:axId val="128860544"/>
        <c:scaling>
          <c:orientation val="minMax"/>
        </c:scaling>
        <c:axPos val="l"/>
        <c:majorGridlines/>
        <c:title>
          <c:tx>
            <c:rich>
              <a:bodyPr/>
              <a:lstStyle/>
              <a:p>
                <a:pPr>
                  <a:defRPr/>
                </a:pPr>
                <a:r>
                  <a:rPr lang="es-ES"/>
                  <a:t>DÓLARES</a:t>
                </a:r>
              </a:p>
            </c:rich>
          </c:tx>
          <c:layout/>
        </c:title>
        <c:numFmt formatCode="&quot;$&quot;\ #,##0" sourceLinked="0"/>
        <c:tickLblPos val="nextTo"/>
        <c:crossAx val="128850176"/>
        <c:crosses val="autoZero"/>
        <c:crossBetween val="between"/>
      </c:valAx>
    </c:plotArea>
    <c:legend>
      <c:legendPos val="r"/>
      <c:layout/>
    </c:legend>
    <c:plotVisOnly val="1"/>
    <c:dispBlanksAs val="gap"/>
  </c:chart>
  <c:txPr>
    <a:bodyPr/>
    <a:lstStyle/>
    <a:p>
      <a:pPr>
        <a:defRPr sz="1800"/>
      </a:pPr>
      <a:endParaRPr lang="es-E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style val="32"/>
  <c:chart>
    <c:title>
      <c:tx>
        <c:rich>
          <a:bodyPr/>
          <a:lstStyle/>
          <a:p>
            <a:pPr>
              <a:defRPr/>
            </a:pPr>
            <a:r>
              <a:rPr lang="es-EC"/>
              <a:t>RAZÓN DEUDA</a:t>
            </a:r>
          </a:p>
        </c:rich>
      </c:tx>
      <c:layout/>
    </c:title>
    <c:plotArea>
      <c:layout>
        <c:manualLayout>
          <c:layoutTarget val="inner"/>
          <c:xMode val="edge"/>
          <c:yMode val="edge"/>
          <c:x val="0.17362790608629441"/>
          <c:y val="0.14909795710115761"/>
          <c:w val="0.69772813148966761"/>
          <c:h val="0.5810105732994475"/>
        </c:manualLayout>
      </c:layout>
      <c:barChart>
        <c:barDir val="col"/>
        <c:grouping val="clustered"/>
        <c:ser>
          <c:idx val="0"/>
          <c:order val="0"/>
          <c:tx>
            <c:v>2005</c:v>
          </c:tx>
          <c:cat>
            <c:strRef>
              <c:f>Hoja1!$B$32:$B$37</c:f>
              <c:strCache>
                <c:ptCount val="6"/>
                <c:pt idx="0">
                  <c:v>A</c:v>
                </c:pt>
                <c:pt idx="1">
                  <c:v>B</c:v>
                </c:pt>
                <c:pt idx="2">
                  <c:v>C</c:v>
                </c:pt>
                <c:pt idx="3">
                  <c:v>D</c:v>
                </c:pt>
                <c:pt idx="4">
                  <c:v>E</c:v>
                </c:pt>
                <c:pt idx="5">
                  <c:v>F</c:v>
                </c:pt>
              </c:strCache>
            </c:strRef>
          </c:cat>
          <c:val>
            <c:numRef>
              <c:f>Hoja1!$C$32:$C$37</c:f>
              <c:numCache>
                <c:formatCode>0%</c:formatCode>
                <c:ptCount val="6"/>
                <c:pt idx="0">
                  <c:v>1.0000000000000005E-2</c:v>
                </c:pt>
                <c:pt idx="1">
                  <c:v>0.11</c:v>
                </c:pt>
                <c:pt idx="2">
                  <c:v>0.05</c:v>
                </c:pt>
                <c:pt idx="3">
                  <c:v>1.0000000000000005E-2</c:v>
                </c:pt>
                <c:pt idx="4">
                  <c:v>7.0000000000000021E-2</c:v>
                </c:pt>
                <c:pt idx="5">
                  <c:v>0.4</c:v>
                </c:pt>
              </c:numCache>
            </c:numRef>
          </c:val>
        </c:ser>
        <c:ser>
          <c:idx val="1"/>
          <c:order val="1"/>
          <c:tx>
            <c:v>2006</c:v>
          </c:tx>
          <c:dLbls>
            <c:dLbl>
              <c:idx val="5"/>
              <c:layout/>
              <c:showVal val="1"/>
            </c:dLbl>
            <c:delete val="1"/>
          </c:dLbls>
          <c:cat>
            <c:strRef>
              <c:f>Hoja1!$B$32:$B$37</c:f>
              <c:strCache>
                <c:ptCount val="6"/>
                <c:pt idx="0">
                  <c:v>A</c:v>
                </c:pt>
                <c:pt idx="1">
                  <c:v>B</c:v>
                </c:pt>
                <c:pt idx="2">
                  <c:v>C</c:v>
                </c:pt>
                <c:pt idx="3">
                  <c:v>D</c:v>
                </c:pt>
                <c:pt idx="4">
                  <c:v>E</c:v>
                </c:pt>
                <c:pt idx="5">
                  <c:v>F</c:v>
                </c:pt>
              </c:strCache>
            </c:strRef>
          </c:cat>
          <c:val>
            <c:numRef>
              <c:f>Hoja1!$D$32:$D$37</c:f>
              <c:numCache>
                <c:formatCode>0%</c:formatCode>
                <c:ptCount val="6"/>
                <c:pt idx="0">
                  <c:v>2.0000000000000011E-2</c:v>
                </c:pt>
                <c:pt idx="1">
                  <c:v>0.14000000000000001</c:v>
                </c:pt>
                <c:pt idx="2">
                  <c:v>8.0000000000000043E-2</c:v>
                </c:pt>
                <c:pt idx="3">
                  <c:v>0</c:v>
                </c:pt>
                <c:pt idx="4">
                  <c:v>0.11</c:v>
                </c:pt>
                <c:pt idx="5">
                  <c:v>0.41000000000000031</c:v>
                </c:pt>
              </c:numCache>
            </c:numRef>
          </c:val>
        </c:ser>
        <c:ser>
          <c:idx val="2"/>
          <c:order val="2"/>
          <c:tx>
            <c:v>2007</c:v>
          </c:tx>
          <c:dLbls>
            <c:dLbl>
              <c:idx val="0"/>
              <c:layout/>
              <c:showVal val="1"/>
            </c:dLbl>
            <c:dLbl>
              <c:idx val="2"/>
              <c:layout/>
              <c:showVal val="1"/>
            </c:dLbl>
            <c:dLbl>
              <c:idx val="4"/>
              <c:layout/>
              <c:showVal val="1"/>
            </c:dLbl>
            <c:delete val="1"/>
          </c:dLbls>
          <c:cat>
            <c:strRef>
              <c:f>Hoja1!$B$32:$B$37</c:f>
              <c:strCache>
                <c:ptCount val="6"/>
                <c:pt idx="0">
                  <c:v>A</c:v>
                </c:pt>
                <c:pt idx="1">
                  <c:v>B</c:v>
                </c:pt>
                <c:pt idx="2">
                  <c:v>C</c:v>
                </c:pt>
                <c:pt idx="3">
                  <c:v>D</c:v>
                </c:pt>
                <c:pt idx="4">
                  <c:v>E</c:v>
                </c:pt>
                <c:pt idx="5">
                  <c:v>F</c:v>
                </c:pt>
              </c:strCache>
            </c:strRef>
          </c:cat>
          <c:val>
            <c:numRef>
              <c:f>Hoja1!$E$32:$E$37</c:f>
              <c:numCache>
                <c:formatCode>0%</c:formatCode>
                <c:ptCount val="6"/>
                <c:pt idx="0">
                  <c:v>8.0000000000000043E-2</c:v>
                </c:pt>
                <c:pt idx="1">
                  <c:v>0.17</c:v>
                </c:pt>
                <c:pt idx="2">
                  <c:v>0.86000000000000065</c:v>
                </c:pt>
                <c:pt idx="3">
                  <c:v>1.0000000000000005E-2</c:v>
                </c:pt>
                <c:pt idx="4">
                  <c:v>0.31000000000000139</c:v>
                </c:pt>
                <c:pt idx="5">
                  <c:v>0.38000000000000156</c:v>
                </c:pt>
              </c:numCache>
            </c:numRef>
          </c:val>
        </c:ser>
        <c:ser>
          <c:idx val="3"/>
          <c:order val="3"/>
          <c:tx>
            <c:v>2008</c:v>
          </c:tx>
          <c:dLbls>
            <c:dLbl>
              <c:idx val="1"/>
              <c:layout/>
              <c:showVal val="1"/>
            </c:dLbl>
            <c:dLbl>
              <c:idx val="2"/>
              <c:layout>
                <c:manualLayout>
                  <c:x val="3.3633272119792001E-2"/>
                  <c:y val="-1.7777653349757845E-2"/>
                </c:manualLayout>
              </c:layout>
              <c:showVal val="1"/>
            </c:dLbl>
            <c:delete val="1"/>
          </c:dLbls>
          <c:cat>
            <c:strRef>
              <c:f>Hoja1!$B$32:$B$37</c:f>
              <c:strCache>
                <c:ptCount val="6"/>
                <c:pt idx="0">
                  <c:v>A</c:v>
                </c:pt>
                <c:pt idx="1">
                  <c:v>B</c:v>
                </c:pt>
                <c:pt idx="2">
                  <c:v>C</c:v>
                </c:pt>
                <c:pt idx="3">
                  <c:v>D</c:v>
                </c:pt>
                <c:pt idx="4">
                  <c:v>E</c:v>
                </c:pt>
                <c:pt idx="5">
                  <c:v>F</c:v>
                </c:pt>
              </c:strCache>
            </c:strRef>
          </c:cat>
          <c:val>
            <c:numRef>
              <c:f>Hoja1!$F$32:$F$37</c:f>
              <c:numCache>
                <c:formatCode>0%</c:formatCode>
                <c:ptCount val="6"/>
                <c:pt idx="0">
                  <c:v>4.0000000000000022E-2</c:v>
                </c:pt>
                <c:pt idx="1">
                  <c:v>0.22</c:v>
                </c:pt>
                <c:pt idx="2">
                  <c:v>0.76000000000000312</c:v>
                </c:pt>
                <c:pt idx="3">
                  <c:v>2.0000000000000011E-2</c:v>
                </c:pt>
                <c:pt idx="4">
                  <c:v>0.15000000000000024</c:v>
                </c:pt>
                <c:pt idx="5">
                  <c:v>0.32000000000000156</c:v>
                </c:pt>
              </c:numCache>
            </c:numRef>
          </c:val>
        </c:ser>
        <c:ser>
          <c:idx val="4"/>
          <c:order val="4"/>
          <c:tx>
            <c:v>2009</c:v>
          </c:tx>
          <c:dLbls>
            <c:dLbl>
              <c:idx val="2"/>
              <c:layout>
                <c:manualLayout>
                  <c:x val="3.3633398229271722E-2"/>
                  <c:y val="0.10222150676110778"/>
                </c:manualLayout>
              </c:layout>
              <c:showVal val="1"/>
            </c:dLbl>
            <c:dLbl>
              <c:idx val="3"/>
              <c:layout/>
              <c:showVal val="1"/>
            </c:dLbl>
            <c:delete val="1"/>
          </c:dLbls>
          <c:cat>
            <c:strRef>
              <c:f>Hoja1!$B$32:$B$37</c:f>
              <c:strCache>
                <c:ptCount val="6"/>
                <c:pt idx="0">
                  <c:v>A</c:v>
                </c:pt>
                <c:pt idx="1">
                  <c:v>B</c:v>
                </c:pt>
                <c:pt idx="2">
                  <c:v>C</c:v>
                </c:pt>
                <c:pt idx="3">
                  <c:v>D</c:v>
                </c:pt>
                <c:pt idx="4">
                  <c:v>E</c:v>
                </c:pt>
                <c:pt idx="5">
                  <c:v>F</c:v>
                </c:pt>
              </c:strCache>
            </c:strRef>
          </c:cat>
          <c:val>
            <c:numRef>
              <c:f>Hoja1!$G$32:$G$37</c:f>
              <c:numCache>
                <c:formatCode>0%</c:formatCode>
                <c:ptCount val="6"/>
                <c:pt idx="0">
                  <c:v>1.0000000000000005E-2</c:v>
                </c:pt>
                <c:pt idx="1">
                  <c:v>8.0000000000000043E-2</c:v>
                </c:pt>
                <c:pt idx="2">
                  <c:v>0.8</c:v>
                </c:pt>
                <c:pt idx="3">
                  <c:v>0.2</c:v>
                </c:pt>
                <c:pt idx="4">
                  <c:v>0.05</c:v>
                </c:pt>
                <c:pt idx="5">
                  <c:v>0.13</c:v>
                </c:pt>
              </c:numCache>
            </c:numRef>
          </c:val>
        </c:ser>
        <c:axId val="129959424"/>
        <c:axId val="129961344"/>
      </c:barChart>
      <c:catAx>
        <c:axId val="129959424"/>
        <c:scaling>
          <c:orientation val="minMax"/>
        </c:scaling>
        <c:axPos val="b"/>
        <c:title>
          <c:tx>
            <c:rich>
              <a:bodyPr/>
              <a:lstStyle/>
              <a:p>
                <a:pPr>
                  <a:defRPr/>
                </a:pPr>
                <a:r>
                  <a:rPr lang="es-ES" dirty="0"/>
                  <a:t>PARAMETRO </a:t>
                </a:r>
                <a:r>
                  <a:rPr lang="es-ES" dirty="0" smtClean="0"/>
                  <a:t>FINANCIERO</a:t>
                </a:r>
                <a:r>
                  <a:rPr lang="es-ES" sz="2000" dirty="0" smtClean="0"/>
                  <a:t>&lt;</a:t>
                </a:r>
                <a:r>
                  <a:rPr lang="es-ES" dirty="0" smtClean="0"/>
                  <a:t> </a:t>
                </a:r>
                <a:r>
                  <a:rPr lang="es-ES" dirty="0"/>
                  <a:t>60% </a:t>
                </a:r>
              </a:p>
            </c:rich>
          </c:tx>
          <c:layout>
            <c:manualLayout>
              <c:xMode val="edge"/>
              <c:yMode val="edge"/>
              <c:x val="0.19784345223187325"/>
              <c:y val="0.83553238472521385"/>
            </c:manualLayout>
          </c:layout>
        </c:title>
        <c:majorTickMark val="none"/>
        <c:tickLblPos val="nextTo"/>
        <c:crossAx val="129961344"/>
        <c:crosses val="autoZero"/>
        <c:auto val="1"/>
        <c:lblAlgn val="ctr"/>
        <c:lblOffset val="100"/>
      </c:catAx>
      <c:valAx>
        <c:axId val="129961344"/>
        <c:scaling>
          <c:orientation val="minMax"/>
        </c:scaling>
        <c:axPos val="l"/>
        <c:majorGridlines/>
        <c:title>
          <c:tx>
            <c:rich>
              <a:bodyPr/>
              <a:lstStyle/>
              <a:p>
                <a:pPr>
                  <a:defRPr/>
                </a:pPr>
                <a:r>
                  <a:rPr lang="es-ES"/>
                  <a:t>PORCENTAJE</a:t>
                </a:r>
              </a:p>
            </c:rich>
          </c:tx>
          <c:layout>
            <c:manualLayout>
              <c:xMode val="edge"/>
              <c:yMode val="edge"/>
              <c:x val="7.2473982983795732E-2"/>
              <c:y val="0.36980834319343686"/>
            </c:manualLayout>
          </c:layout>
        </c:title>
        <c:numFmt formatCode="0%" sourceLinked="1"/>
        <c:tickLblPos val="nextTo"/>
        <c:txPr>
          <a:bodyPr/>
          <a:lstStyle/>
          <a:p>
            <a:pPr>
              <a:defRPr sz="1200"/>
            </a:pPr>
            <a:endParaRPr lang="es-ES"/>
          </a:p>
        </c:txPr>
        <c:crossAx val="129959424"/>
        <c:crosses val="autoZero"/>
        <c:crossBetween val="between"/>
      </c:valAx>
    </c:plotArea>
    <c:legend>
      <c:legendPos val="r"/>
      <c:layout/>
      <c:txPr>
        <a:bodyPr/>
        <a:lstStyle/>
        <a:p>
          <a:pPr>
            <a:defRPr sz="1200"/>
          </a:pPr>
          <a:endParaRPr lang="es-ES"/>
        </a:p>
      </c:txPr>
    </c:legend>
    <c:plotVisOnly val="1"/>
    <c:dispBlanksAs val="gap"/>
  </c:chart>
  <c:txPr>
    <a:bodyPr/>
    <a:lstStyle/>
    <a:p>
      <a:pPr>
        <a:defRPr sz="1800"/>
      </a:pPr>
      <a:endParaRPr lang="es-E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style val="32"/>
  <c:chart>
    <c:title>
      <c:tx>
        <c:rich>
          <a:bodyPr/>
          <a:lstStyle/>
          <a:p>
            <a:pPr>
              <a:defRPr/>
            </a:pPr>
            <a:r>
              <a:rPr lang="es-EC"/>
              <a:t>DÍAS DE CUENTAS POR COBRAR</a:t>
            </a:r>
          </a:p>
        </c:rich>
      </c:tx>
      <c:layout/>
    </c:title>
    <c:plotArea>
      <c:layout/>
      <c:barChart>
        <c:barDir val="col"/>
        <c:grouping val="clustered"/>
        <c:ser>
          <c:idx val="0"/>
          <c:order val="0"/>
          <c:tx>
            <c:v>2005</c:v>
          </c:tx>
          <c:dLbls>
            <c:dLbl>
              <c:idx val="0"/>
              <c:layout>
                <c:manualLayout>
                  <c:x val="8.2138923436821908E-3"/>
                  <c:y val="-8.9471494698814026E-3"/>
                </c:manualLayout>
              </c:layout>
              <c:tx>
                <c:rich>
                  <a:bodyPr/>
                  <a:lstStyle/>
                  <a:p>
                    <a:r>
                      <a:rPr lang="en-US" sz="1600" b="1"/>
                      <a:t>194</a:t>
                    </a:r>
                    <a:r>
                      <a:rPr lang="en-US" sz="1600" b="1" baseline="0"/>
                      <a:t> dias</a:t>
                    </a:r>
                    <a:endParaRPr lang="en-US" sz="1600" b="1"/>
                  </a:p>
                </c:rich>
              </c:tx>
              <c:showVal val="1"/>
            </c:dLbl>
            <c:dLbl>
              <c:idx val="1"/>
              <c:layout/>
              <c:tx>
                <c:rich>
                  <a:bodyPr/>
                  <a:lstStyle/>
                  <a:p>
                    <a:r>
                      <a:rPr lang="en-US" sz="1600" b="1"/>
                      <a:t>159 dias</a:t>
                    </a:r>
                  </a:p>
                </c:rich>
              </c:tx>
              <c:showVal val="1"/>
            </c:dLbl>
            <c:dLbl>
              <c:idx val="2"/>
              <c:delete val="1"/>
            </c:dLbl>
            <c:dLbl>
              <c:idx val="3"/>
              <c:layout/>
              <c:tx>
                <c:rich>
                  <a:bodyPr/>
                  <a:lstStyle/>
                  <a:p>
                    <a:r>
                      <a:rPr lang="en-US" sz="1600" b="1"/>
                      <a:t>17 dias</a:t>
                    </a:r>
                  </a:p>
                </c:rich>
              </c:tx>
              <c:showVal val="1"/>
            </c:dLbl>
            <c:dLbl>
              <c:idx val="4"/>
              <c:layout>
                <c:manualLayout>
                  <c:x val="3.555530669951572E-3"/>
                  <c:y val="-3.1372329440749185E-2"/>
                </c:manualLayout>
              </c:layout>
              <c:tx>
                <c:rich>
                  <a:bodyPr/>
                  <a:lstStyle/>
                  <a:p>
                    <a:r>
                      <a:rPr lang="en-US" sz="1600" b="1"/>
                      <a:t>27 dias</a:t>
                    </a:r>
                  </a:p>
                </c:rich>
              </c:tx>
              <c:showVal val="1"/>
            </c:dLbl>
            <c:dLbl>
              <c:idx val="5"/>
              <c:delete val="1"/>
            </c:dLbl>
            <c:showVal val="1"/>
          </c:dLbls>
          <c:cat>
            <c:strRef>
              <c:f>Hoja1!$B$88:$B$93</c:f>
              <c:strCache>
                <c:ptCount val="6"/>
                <c:pt idx="0">
                  <c:v>A</c:v>
                </c:pt>
                <c:pt idx="1">
                  <c:v>B</c:v>
                </c:pt>
                <c:pt idx="2">
                  <c:v>C</c:v>
                </c:pt>
                <c:pt idx="3">
                  <c:v>D</c:v>
                </c:pt>
                <c:pt idx="4">
                  <c:v>E</c:v>
                </c:pt>
                <c:pt idx="5">
                  <c:v>F</c:v>
                </c:pt>
              </c:strCache>
            </c:strRef>
          </c:cat>
          <c:val>
            <c:numRef>
              <c:f>Hoja1!$C$88:$C$93</c:f>
              <c:numCache>
                <c:formatCode>0</c:formatCode>
                <c:ptCount val="6"/>
                <c:pt idx="0">
                  <c:v>194</c:v>
                </c:pt>
                <c:pt idx="1">
                  <c:v>159</c:v>
                </c:pt>
                <c:pt idx="2">
                  <c:v>0</c:v>
                </c:pt>
                <c:pt idx="3">
                  <c:v>17</c:v>
                </c:pt>
                <c:pt idx="4">
                  <c:v>27</c:v>
                </c:pt>
                <c:pt idx="5">
                  <c:v>247</c:v>
                </c:pt>
              </c:numCache>
            </c:numRef>
          </c:val>
        </c:ser>
        <c:ser>
          <c:idx val="1"/>
          <c:order val="1"/>
          <c:tx>
            <c:v>2006</c:v>
          </c:tx>
          <c:cat>
            <c:strRef>
              <c:f>Hoja1!$B$88:$B$93</c:f>
              <c:strCache>
                <c:ptCount val="6"/>
                <c:pt idx="0">
                  <c:v>A</c:v>
                </c:pt>
                <c:pt idx="1">
                  <c:v>B</c:v>
                </c:pt>
                <c:pt idx="2">
                  <c:v>C</c:v>
                </c:pt>
                <c:pt idx="3">
                  <c:v>D</c:v>
                </c:pt>
                <c:pt idx="4">
                  <c:v>E</c:v>
                </c:pt>
                <c:pt idx="5">
                  <c:v>F</c:v>
                </c:pt>
              </c:strCache>
            </c:strRef>
          </c:cat>
          <c:val>
            <c:numRef>
              <c:f>Hoja1!$D$88:$D$93</c:f>
              <c:numCache>
                <c:formatCode>0</c:formatCode>
                <c:ptCount val="6"/>
                <c:pt idx="0">
                  <c:v>16</c:v>
                </c:pt>
                <c:pt idx="1">
                  <c:v>29</c:v>
                </c:pt>
                <c:pt idx="2">
                  <c:v>0</c:v>
                </c:pt>
                <c:pt idx="3">
                  <c:v>22</c:v>
                </c:pt>
                <c:pt idx="4">
                  <c:v>79</c:v>
                </c:pt>
                <c:pt idx="5">
                  <c:v>344</c:v>
                </c:pt>
              </c:numCache>
            </c:numRef>
          </c:val>
        </c:ser>
        <c:ser>
          <c:idx val="2"/>
          <c:order val="2"/>
          <c:tx>
            <c:v>2007</c:v>
          </c:tx>
          <c:cat>
            <c:strRef>
              <c:f>Hoja1!$B$88:$B$93</c:f>
              <c:strCache>
                <c:ptCount val="6"/>
                <c:pt idx="0">
                  <c:v>A</c:v>
                </c:pt>
                <c:pt idx="1">
                  <c:v>B</c:v>
                </c:pt>
                <c:pt idx="2">
                  <c:v>C</c:v>
                </c:pt>
                <c:pt idx="3">
                  <c:v>D</c:v>
                </c:pt>
                <c:pt idx="4">
                  <c:v>E</c:v>
                </c:pt>
                <c:pt idx="5">
                  <c:v>F</c:v>
                </c:pt>
              </c:strCache>
            </c:strRef>
          </c:cat>
          <c:val>
            <c:numRef>
              <c:f>Hoja1!$E$88:$E$93</c:f>
              <c:numCache>
                <c:formatCode>0</c:formatCode>
                <c:ptCount val="6"/>
                <c:pt idx="0">
                  <c:v>0.9</c:v>
                </c:pt>
                <c:pt idx="1">
                  <c:v>0</c:v>
                </c:pt>
                <c:pt idx="2">
                  <c:v>127</c:v>
                </c:pt>
                <c:pt idx="3">
                  <c:v>0</c:v>
                </c:pt>
                <c:pt idx="4">
                  <c:v>0</c:v>
                </c:pt>
                <c:pt idx="5">
                  <c:v>707</c:v>
                </c:pt>
              </c:numCache>
            </c:numRef>
          </c:val>
        </c:ser>
        <c:ser>
          <c:idx val="3"/>
          <c:order val="3"/>
          <c:tx>
            <c:v>2008</c:v>
          </c:tx>
          <c:dLbls>
            <c:dLbl>
              <c:idx val="2"/>
              <c:layout/>
              <c:tx>
                <c:rich>
                  <a:bodyPr/>
                  <a:lstStyle/>
                  <a:p>
                    <a:r>
                      <a:rPr lang="en-US" sz="1600" b="1"/>
                      <a:t>216 dias</a:t>
                    </a:r>
                  </a:p>
                </c:rich>
              </c:tx>
              <c:showVal val="1"/>
            </c:dLbl>
            <c:dLbl>
              <c:idx val="5"/>
              <c:layout/>
              <c:tx>
                <c:rich>
                  <a:bodyPr/>
                  <a:lstStyle/>
                  <a:p>
                    <a:r>
                      <a:rPr lang="en-US" sz="1600" b="1"/>
                      <a:t>1294 dias</a:t>
                    </a:r>
                  </a:p>
                </c:rich>
              </c:tx>
              <c:showVal val="1"/>
            </c:dLbl>
            <c:delete val="1"/>
          </c:dLbls>
          <c:cat>
            <c:strRef>
              <c:f>Hoja1!$B$88:$B$93</c:f>
              <c:strCache>
                <c:ptCount val="6"/>
                <c:pt idx="0">
                  <c:v>A</c:v>
                </c:pt>
                <c:pt idx="1">
                  <c:v>B</c:v>
                </c:pt>
                <c:pt idx="2">
                  <c:v>C</c:v>
                </c:pt>
                <c:pt idx="3">
                  <c:v>D</c:v>
                </c:pt>
                <c:pt idx="4">
                  <c:v>E</c:v>
                </c:pt>
                <c:pt idx="5">
                  <c:v>F</c:v>
                </c:pt>
              </c:strCache>
            </c:strRef>
          </c:cat>
          <c:val>
            <c:numRef>
              <c:f>Hoja1!$F$88:$F$93</c:f>
              <c:numCache>
                <c:formatCode>0</c:formatCode>
                <c:ptCount val="6"/>
                <c:pt idx="0">
                  <c:v>29</c:v>
                </c:pt>
                <c:pt idx="1">
                  <c:v>3</c:v>
                </c:pt>
                <c:pt idx="2">
                  <c:v>216</c:v>
                </c:pt>
                <c:pt idx="3">
                  <c:v>3</c:v>
                </c:pt>
                <c:pt idx="4">
                  <c:v>0</c:v>
                </c:pt>
                <c:pt idx="5">
                  <c:v>1294</c:v>
                </c:pt>
              </c:numCache>
            </c:numRef>
          </c:val>
        </c:ser>
        <c:ser>
          <c:idx val="4"/>
          <c:order val="4"/>
          <c:tx>
            <c:v>2009</c:v>
          </c:tx>
          <c:cat>
            <c:strRef>
              <c:f>Hoja1!$B$88:$B$93</c:f>
              <c:strCache>
                <c:ptCount val="6"/>
                <c:pt idx="0">
                  <c:v>A</c:v>
                </c:pt>
                <c:pt idx="1">
                  <c:v>B</c:v>
                </c:pt>
                <c:pt idx="2">
                  <c:v>C</c:v>
                </c:pt>
                <c:pt idx="3">
                  <c:v>D</c:v>
                </c:pt>
                <c:pt idx="4">
                  <c:v>E</c:v>
                </c:pt>
                <c:pt idx="5">
                  <c:v>F</c:v>
                </c:pt>
              </c:strCache>
            </c:strRef>
          </c:cat>
          <c:val>
            <c:numRef>
              <c:f>Hoja1!$G$88:$G$93</c:f>
              <c:numCache>
                <c:formatCode>0</c:formatCode>
                <c:ptCount val="6"/>
                <c:pt idx="0">
                  <c:v>8</c:v>
                </c:pt>
                <c:pt idx="1">
                  <c:v>8</c:v>
                </c:pt>
                <c:pt idx="2">
                  <c:v>3</c:v>
                </c:pt>
                <c:pt idx="3">
                  <c:v>3</c:v>
                </c:pt>
                <c:pt idx="4">
                  <c:v>0</c:v>
                </c:pt>
                <c:pt idx="5">
                  <c:v>765</c:v>
                </c:pt>
              </c:numCache>
            </c:numRef>
          </c:val>
        </c:ser>
        <c:axId val="130064384"/>
        <c:axId val="130066304"/>
      </c:barChart>
      <c:catAx>
        <c:axId val="130064384"/>
        <c:scaling>
          <c:orientation val="minMax"/>
        </c:scaling>
        <c:axPos val="b"/>
        <c:title>
          <c:tx>
            <c:rich>
              <a:bodyPr/>
              <a:lstStyle/>
              <a:p>
                <a:pPr>
                  <a:defRPr/>
                </a:pPr>
                <a:r>
                  <a:rPr lang="es-ES"/>
                  <a:t>PARAMETRO FINANCIERO&lt; 180 DIAS PLAZO</a:t>
                </a:r>
              </a:p>
            </c:rich>
          </c:tx>
          <c:layout/>
        </c:title>
        <c:majorTickMark val="none"/>
        <c:tickLblPos val="nextTo"/>
        <c:crossAx val="130066304"/>
        <c:crosses val="autoZero"/>
        <c:auto val="1"/>
        <c:lblAlgn val="ctr"/>
        <c:lblOffset val="100"/>
      </c:catAx>
      <c:valAx>
        <c:axId val="130066304"/>
        <c:scaling>
          <c:orientation val="minMax"/>
        </c:scaling>
        <c:axPos val="l"/>
        <c:majorGridlines/>
        <c:title>
          <c:tx>
            <c:rich>
              <a:bodyPr/>
              <a:lstStyle/>
              <a:p>
                <a:pPr>
                  <a:defRPr/>
                </a:pPr>
                <a:r>
                  <a:rPr lang="es-ES"/>
                  <a:t>DÍAS</a:t>
                </a:r>
              </a:p>
            </c:rich>
          </c:tx>
          <c:layout/>
        </c:title>
        <c:numFmt formatCode="0" sourceLinked="1"/>
        <c:tickLblPos val="nextTo"/>
        <c:txPr>
          <a:bodyPr/>
          <a:lstStyle/>
          <a:p>
            <a:pPr>
              <a:defRPr sz="1200"/>
            </a:pPr>
            <a:endParaRPr lang="es-ES"/>
          </a:p>
        </c:txPr>
        <c:crossAx val="130064384"/>
        <c:crosses val="autoZero"/>
        <c:crossBetween val="between"/>
      </c:valAx>
    </c:plotArea>
    <c:legend>
      <c:legendPos val="r"/>
      <c:layout/>
      <c:txPr>
        <a:bodyPr/>
        <a:lstStyle/>
        <a:p>
          <a:pPr>
            <a:defRPr sz="1200"/>
          </a:pPr>
          <a:endParaRPr lang="es-ES"/>
        </a:p>
      </c:txPr>
    </c:legend>
    <c:plotVisOnly val="1"/>
    <c:dispBlanksAs val="gap"/>
  </c:chart>
  <c:txPr>
    <a:bodyPr/>
    <a:lstStyle/>
    <a:p>
      <a:pPr>
        <a:defRPr sz="1800"/>
      </a:pPr>
      <a:endParaRPr lang="es-E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style val="30"/>
  <c:chart>
    <c:title>
      <c:tx>
        <c:rich>
          <a:bodyPr/>
          <a:lstStyle/>
          <a:p>
            <a:pPr>
              <a:defRPr/>
            </a:pPr>
            <a:r>
              <a:rPr lang="es-EC"/>
              <a:t>RENTABILIDAD DEL PATRIMONIO</a:t>
            </a:r>
          </a:p>
        </c:rich>
      </c:tx>
      <c:layout/>
    </c:title>
    <c:plotArea>
      <c:layout/>
      <c:barChart>
        <c:barDir val="col"/>
        <c:grouping val="clustered"/>
        <c:ser>
          <c:idx val="0"/>
          <c:order val="0"/>
          <c:tx>
            <c:v>2005</c:v>
          </c:tx>
          <c:dLbls>
            <c:dLbl>
              <c:idx val="4"/>
              <c:layout/>
              <c:showVal val="1"/>
            </c:dLbl>
            <c:dLbl>
              <c:idx val="5"/>
              <c:layout/>
              <c:showVal val="1"/>
            </c:dLbl>
            <c:delete val="1"/>
          </c:dLbls>
          <c:cat>
            <c:strRef>
              <c:f>Hoja1!$B$112:$B$117</c:f>
              <c:strCache>
                <c:ptCount val="6"/>
                <c:pt idx="0">
                  <c:v>A</c:v>
                </c:pt>
                <c:pt idx="1">
                  <c:v>B</c:v>
                </c:pt>
                <c:pt idx="2">
                  <c:v>C</c:v>
                </c:pt>
                <c:pt idx="3">
                  <c:v>D</c:v>
                </c:pt>
                <c:pt idx="4">
                  <c:v>E</c:v>
                </c:pt>
                <c:pt idx="5">
                  <c:v>F</c:v>
                </c:pt>
              </c:strCache>
            </c:strRef>
          </c:cat>
          <c:val>
            <c:numRef>
              <c:f>Hoja1!$C$112:$C$117</c:f>
              <c:numCache>
                <c:formatCode>0.00%</c:formatCode>
                <c:ptCount val="6"/>
                <c:pt idx="0">
                  <c:v>4.0000000000000114E-3</c:v>
                </c:pt>
                <c:pt idx="1">
                  <c:v>0</c:v>
                </c:pt>
                <c:pt idx="2">
                  <c:v>5.9000000000002098E-3</c:v>
                </c:pt>
                <c:pt idx="3">
                  <c:v>1.7000000000000081E-3</c:v>
                </c:pt>
                <c:pt idx="4">
                  <c:v>7.4100000000000013E-2</c:v>
                </c:pt>
                <c:pt idx="5">
                  <c:v>9.1000000000000025E-2</c:v>
                </c:pt>
              </c:numCache>
            </c:numRef>
          </c:val>
        </c:ser>
        <c:ser>
          <c:idx val="1"/>
          <c:order val="1"/>
          <c:tx>
            <c:v>2006</c:v>
          </c:tx>
          <c:cat>
            <c:strRef>
              <c:f>Hoja1!$B$112:$B$117</c:f>
              <c:strCache>
                <c:ptCount val="6"/>
                <c:pt idx="0">
                  <c:v>A</c:v>
                </c:pt>
                <c:pt idx="1">
                  <c:v>B</c:v>
                </c:pt>
                <c:pt idx="2">
                  <c:v>C</c:v>
                </c:pt>
                <c:pt idx="3">
                  <c:v>D</c:v>
                </c:pt>
                <c:pt idx="4">
                  <c:v>E</c:v>
                </c:pt>
                <c:pt idx="5">
                  <c:v>F</c:v>
                </c:pt>
              </c:strCache>
            </c:strRef>
          </c:cat>
          <c:val>
            <c:numRef>
              <c:f>Hoja1!$D$112:$D$117</c:f>
              <c:numCache>
                <c:formatCode>0.00%</c:formatCode>
                <c:ptCount val="6"/>
                <c:pt idx="0">
                  <c:v>0</c:v>
                </c:pt>
                <c:pt idx="1">
                  <c:v>0</c:v>
                </c:pt>
                <c:pt idx="2">
                  <c:v>6.0000000000002033E-4</c:v>
                </c:pt>
                <c:pt idx="3">
                  <c:v>0</c:v>
                </c:pt>
                <c:pt idx="4">
                  <c:v>1.7000000000000081E-3</c:v>
                </c:pt>
                <c:pt idx="5">
                  <c:v>2.2900000000000011E-2</c:v>
                </c:pt>
              </c:numCache>
            </c:numRef>
          </c:val>
        </c:ser>
        <c:ser>
          <c:idx val="2"/>
          <c:order val="2"/>
          <c:tx>
            <c:v>2007</c:v>
          </c:tx>
          <c:dLbls>
            <c:dLbl>
              <c:idx val="0"/>
              <c:layout/>
              <c:showVal val="1"/>
            </c:dLbl>
            <c:delete val="1"/>
          </c:dLbls>
          <c:cat>
            <c:strRef>
              <c:f>Hoja1!$B$112:$B$117</c:f>
              <c:strCache>
                <c:ptCount val="6"/>
                <c:pt idx="0">
                  <c:v>A</c:v>
                </c:pt>
                <c:pt idx="1">
                  <c:v>B</c:v>
                </c:pt>
                <c:pt idx="2">
                  <c:v>C</c:v>
                </c:pt>
                <c:pt idx="3">
                  <c:v>D</c:v>
                </c:pt>
                <c:pt idx="4">
                  <c:v>E</c:v>
                </c:pt>
                <c:pt idx="5">
                  <c:v>F</c:v>
                </c:pt>
              </c:strCache>
            </c:strRef>
          </c:cat>
          <c:val>
            <c:numRef>
              <c:f>Hoja1!$E$112:$E$117</c:f>
              <c:numCache>
                <c:formatCode>0.00%</c:formatCode>
                <c:ptCount val="6"/>
                <c:pt idx="0">
                  <c:v>6.370000000000002E-2</c:v>
                </c:pt>
                <c:pt idx="1">
                  <c:v>0</c:v>
                </c:pt>
                <c:pt idx="2">
                  <c:v>2.0400000000000001E-2</c:v>
                </c:pt>
                <c:pt idx="3">
                  <c:v>0</c:v>
                </c:pt>
                <c:pt idx="4">
                  <c:v>3.8900000000000004E-2</c:v>
                </c:pt>
                <c:pt idx="5">
                  <c:v>5.9000000000002098E-3</c:v>
                </c:pt>
              </c:numCache>
            </c:numRef>
          </c:val>
        </c:ser>
        <c:ser>
          <c:idx val="3"/>
          <c:order val="3"/>
          <c:tx>
            <c:v>2008</c:v>
          </c:tx>
          <c:dLbls>
            <c:dLbl>
              <c:idx val="0"/>
              <c:delete val="1"/>
            </c:dLbl>
            <c:dLbl>
              <c:idx val="1"/>
              <c:delete val="1"/>
            </c:dLbl>
            <c:dLbl>
              <c:idx val="3"/>
              <c:delete val="1"/>
            </c:dLbl>
            <c:dLbl>
              <c:idx val="4"/>
              <c:delete val="1"/>
            </c:dLbl>
            <c:dLbl>
              <c:idx val="5"/>
              <c:delete val="1"/>
            </c:dLbl>
            <c:txPr>
              <a:bodyPr/>
              <a:lstStyle/>
              <a:p>
                <a:pPr>
                  <a:defRPr b="0"/>
                </a:pPr>
                <a:endParaRPr lang="es-ES"/>
              </a:p>
            </c:txPr>
            <c:showVal val="1"/>
          </c:dLbls>
          <c:cat>
            <c:strRef>
              <c:f>Hoja1!$B$112:$B$117</c:f>
              <c:strCache>
                <c:ptCount val="6"/>
                <c:pt idx="0">
                  <c:v>A</c:v>
                </c:pt>
                <c:pt idx="1">
                  <c:v>B</c:v>
                </c:pt>
                <c:pt idx="2">
                  <c:v>C</c:v>
                </c:pt>
                <c:pt idx="3">
                  <c:v>D</c:v>
                </c:pt>
                <c:pt idx="4">
                  <c:v>E</c:v>
                </c:pt>
                <c:pt idx="5">
                  <c:v>F</c:v>
                </c:pt>
              </c:strCache>
            </c:strRef>
          </c:cat>
          <c:val>
            <c:numRef>
              <c:f>Hoja1!$F$112:$F$117</c:f>
              <c:numCache>
                <c:formatCode>0.00%</c:formatCode>
                <c:ptCount val="6"/>
                <c:pt idx="0">
                  <c:v>9.0000000000000247E-4</c:v>
                </c:pt>
                <c:pt idx="1">
                  <c:v>0</c:v>
                </c:pt>
                <c:pt idx="2">
                  <c:v>0.11990000000000002</c:v>
                </c:pt>
                <c:pt idx="3">
                  <c:v>1.4999999999999998E-2</c:v>
                </c:pt>
                <c:pt idx="4">
                  <c:v>6.2700000000000033E-2</c:v>
                </c:pt>
                <c:pt idx="5">
                  <c:v>3.200000000000112E-3</c:v>
                </c:pt>
              </c:numCache>
            </c:numRef>
          </c:val>
        </c:ser>
        <c:ser>
          <c:idx val="4"/>
          <c:order val="4"/>
          <c:tx>
            <c:v>2009</c:v>
          </c:tx>
          <c:dLbls>
            <c:dLbl>
              <c:idx val="1"/>
              <c:layout/>
              <c:showVal val="1"/>
            </c:dLbl>
            <c:dLbl>
              <c:idx val="3"/>
              <c:layout/>
              <c:showVal val="1"/>
            </c:dLbl>
            <c:delete val="1"/>
          </c:dLbls>
          <c:cat>
            <c:strRef>
              <c:f>Hoja1!$B$112:$B$117</c:f>
              <c:strCache>
                <c:ptCount val="6"/>
                <c:pt idx="0">
                  <c:v>A</c:v>
                </c:pt>
                <c:pt idx="1">
                  <c:v>B</c:v>
                </c:pt>
                <c:pt idx="2">
                  <c:v>C</c:v>
                </c:pt>
                <c:pt idx="3">
                  <c:v>D</c:v>
                </c:pt>
                <c:pt idx="4">
                  <c:v>E</c:v>
                </c:pt>
                <c:pt idx="5">
                  <c:v>F</c:v>
                </c:pt>
              </c:strCache>
            </c:strRef>
          </c:cat>
          <c:val>
            <c:numRef>
              <c:f>Hoja1!$G$112:$G$117</c:f>
              <c:numCache>
                <c:formatCode>0.00%</c:formatCode>
                <c:ptCount val="6"/>
                <c:pt idx="0">
                  <c:v>1.0999999999999998E-2</c:v>
                </c:pt>
                <c:pt idx="1">
                  <c:v>5.7700000000000133E-2</c:v>
                </c:pt>
                <c:pt idx="2">
                  <c:v>9.7200000000000022E-2</c:v>
                </c:pt>
                <c:pt idx="3">
                  <c:v>2.3699999999999999E-2</c:v>
                </c:pt>
                <c:pt idx="4">
                  <c:v>3.0000000000001054E-4</c:v>
                </c:pt>
                <c:pt idx="5">
                  <c:v>6.0000000000002033E-4</c:v>
                </c:pt>
              </c:numCache>
            </c:numRef>
          </c:val>
        </c:ser>
        <c:axId val="130173952"/>
        <c:axId val="130192512"/>
      </c:barChart>
      <c:catAx>
        <c:axId val="130173952"/>
        <c:scaling>
          <c:orientation val="minMax"/>
        </c:scaling>
        <c:axPos val="b"/>
        <c:title>
          <c:tx>
            <c:rich>
              <a:bodyPr/>
              <a:lstStyle/>
              <a:p>
                <a:pPr>
                  <a:defRPr/>
                </a:pPr>
                <a:r>
                  <a:rPr lang="es-ES"/>
                  <a:t>PARAMETRO FINANCIERO  &gt;12%</a:t>
                </a:r>
              </a:p>
            </c:rich>
          </c:tx>
          <c:layout/>
        </c:title>
        <c:majorTickMark val="none"/>
        <c:tickLblPos val="nextTo"/>
        <c:crossAx val="130192512"/>
        <c:crosses val="autoZero"/>
        <c:auto val="1"/>
        <c:lblAlgn val="ctr"/>
        <c:lblOffset val="100"/>
      </c:catAx>
      <c:valAx>
        <c:axId val="130192512"/>
        <c:scaling>
          <c:orientation val="minMax"/>
        </c:scaling>
        <c:axPos val="l"/>
        <c:majorGridlines/>
        <c:title>
          <c:tx>
            <c:rich>
              <a:bodyPr/>
              <a:lstStyle/>
              <a:p>
                <a:pPr>
                  <a:defRPr/>
                </a:pPr>
                <a:r>
                  <a:rPr lang="es-ES"/>
                  <a:t>PORCENTAJE</a:t>
                </a:r>
              </a:p>
            </c:rich>
          </c:tx>
          <c:layout/>
        </c:title>
        <c:numFmt formatCode="0%" sourceLinked="0"/>
        <c:tickLblPos val="nextTo"/>
        <c:txPr>
          <a:bodyPr/>
          <a:lstStyle/>
          <a:p>
            <a:pPr>
              <a:defRPr sz="1200"/>
            </a:pPr>
            <a:endParaRPr lang="es-ES"/>
          </a:p>
        </c:txPr>
        <c:crossAx val="130173952"/>
        <c:crosses val="autoZero"/>
        <c:crossBetween val="between"/>
      </c:valAx>
    </c:plotArea>
    <c:legend>
      <c:legendPos val="r"/>
      <c:layout/>
      <c:txPr>
        <a:bodyPr/>
        <a:lstStyle/>
        <a:p>
          <a:pPr>
            <a:defRPr sz="1200"/>
          </a:pPr>
          <a:endParaRPr lang="es-ES"/>
        </a:p>
      </c:txPr>
    </c:legend>
    <c:plotVisOnly val="1"/>
    <c:dispBlanksAs val="gap"/>
  </c:chart>
  <c:txPr>
    <a:bodyPr/>
    <a:lstStyle/>
    <a:p>
      <a:pPr>
        <a:defRPr sz="1800"/>
      </a:pPr>
      <a:endParaRPr lang="es-E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ES"/>
  <c:style val="3"/>
  <c:chart>
    <c:title>
      <c:tx>
        <c:rich>
          <a:bodyPr/>
          <a:lstStyle/>
          <a:p>
            <a:pPr>
              <a:defRPr/>
            </a:pPr>
            <a:r>
              <a:rPr lang="es-ES" dirty="0"/>
              <a:t>GRADO DE APALANCAMIENTO OPERATIVO</a:t>
            </a:r>
          </a:p>
        </c:rich>
      </c:tx>
      <c:layout>
        <c:manualLayout>
          <c:xMode val="edge"/>
          <c:yMode val="edge"/>
          <c:x val="0.11646422287642663"/>
          <c:y val="0"/>
        </c:manualLayout>
      </c:layout>
    </c:title>
    <c:plotArea>
      <c:layout>
        <c:manualLayout>
          <c:layoutTarget val="inner"/>
          <c:xMode val="edge"/>
          <c:yMode val="edge"/>
          <c:x val="9.0668971695736206E-2"/>
          <c:y val="0.10309311898102209"/>
          <c:w val="0.75177132618494524"/>
          <c:h val="0.84374698903381162"/>
        </c:manualLayout>
      </c:layout>
      <c:barChart>
        <c:barDir val="col"/>
        <c:grouping val="clustered"/>
        <c:ser>
          <c:idx val="0"/>
          <c:order val="0"/>
          <c:tx>
            <c:strRef>
              <c:f>Hoja1!$E$108</c:f>
              <c:strCache>
                <c:ptCount val="1"/>
                <c:pt idx="0">
                  <c:v>2005-2006</c:v>
                </c:pt>
              </c:strCache>
            </c:strRef>
          </c:tx>
          <c:cat>
            <c:strRef>
              <c:f>Hoja1!$D$109:$D$114</c:f>
              <c:strCache>
                <c:ptCount val="6"/>
                <c:pt idx="0">
                  <c:v>A</c:v>
                </c:pt>
                <c:pt idx="1">
                  <c:v>B</c:v>
                </c:pt>
                <c:pt idx="2">
                  <c:v>C</c:v>
                </c:pt>
                <c:pt idx="3">
                  <c:v>D</c:v>
                </c:pt>
                <c:pt idx="4">
                  <c:v>E</c:v>
                </c:pt>
                <c:pt idx="5">
                  <c:v>F</c:v>
                </c:pt>
              </c:strCache>
            </c:strRef>
          </c:cat>
          <c:val>
            <c:numRef>
              <c:f>Hoja1!$E$109:$E$114</c:f>
              <c:numCache>
                <c:formatCode>General</c:formatCode>
                <c:ptCount val="6"/>
                <c:pt idx="0">
                  <c:v>-0.96000000000000063</c:v>
                </c:pt>
                <c:pt idx="1">
                  <c:v>0</c:v>
                </c:pt>
                <c:pt idx="2">
                  <c:v>-1.08</c:v>
                </c:pt>
                <c:pt idx="3">
                  <c:v>-2.7</c:v>
                </c:pt>
                <c:pt idx="4">
                  <c:v>-3.25</c:v>
                </c:pt>
                <c:pt idx="5">
                  <c:v>-3.8299999999999987</c:v>
                </c:pt>
              </c:numCache>
            </c:numRef>
          </c:val>
        </c:ser>
        <c:ser>
          <c:idx val="1"/>
          <c:order val="1"/>
          <c:tx>
            <c:strRef>
              <c:f>Hoja1!$F$108</c:f>
              <c:strCache>
                <c:ptCount val="1"/>
                <c:pt idx="0">
                  <c:v>2006-2007</c:v>
                </c:pt>
              </c:strCache>
            </c:strRef>
          </c:tx>
          <c:dLbls>
            <c:dLbl>
              <c:idx val="2"/>
              <c:layout>
                <c:manualLayout>
                  <c:x val="3.8813545447104102E-2"/>
                  <c:y val="-3.2209158545396876E-7"/>
                </c:manualLayout>
              </c:layout>
              <c:tx>
                <c:rich>
                  <a:bodyPr/>
                  <a:lstStyle/>
                  <a:p>
                    <a:r>
                      <a:rPr lang="en-US" sz="1600" b="1"/>
                      <a:t>$2,71</a:t>
                    </a:r>
                  </a:p>
                </c:rich>
              </c:tx>
              <c:showVal val="1"/>
            </c:dLbl>
            <c:dLbl>
              <c:idx val="4"/>
              <c:layout/>
              <c:tx>
                <c:rich>
                  <a:bodyPr/>
                  <a:lstStyle/>
                  <a:p>
                    <a:r>
                      <a:rPr lang="en-US" sz="1600" b="1"/>
                      <a:t>$112,86</a:t>
                    </a:r>
                  </a:p>
                </c:rich>
              </c:tx>
              <c:showVal val="1"/>
            </c:dLbl>
            <c:delete val="1"/>
          </c:dLbls>
          <c:cat>
            <c:strRef>
              <c:f>Hoja1!$D$109:$D$114</c:f>
              <c:strCache>
                <c:ptCount val="6"/>
                <c:pt idx="0">
                  <c:v>A</c:v>
                </c:pt>
                <c:pt idx="1">
                  <c:v>B</c:v>
                </c:pt>
                <c:pt idx="2">
                  <c:v>C</c:v>
                </c:pt>
                <c:pt idx="3">
                  <c:v>D</c:v>
                </c:pt>
                <c:pt idx="4">
                  <c:v>E</c:v>
                </c:pt>
                <c:pt idx="5">
                  <c:v>F</c:v>
                </c:pt>
              </c:strCache>
            </c:strRef>
          </c:cat>
          <c:val>
            <c:numRef>
              <c:f>Hoja1!$F$109:$F$114</c:f>
              <c:numCache>
                <c:formatCode>General</c:formatCode>
                <c:ptCount val="6"/>
                <c:pt idx="0">
                  <c:v>0</c:v>
                </c:pt>
                <c:pt idx="1">
                  <c:v>0</c:v>
                </c:pt>
                <c:pt idx="2">
                  <c:v>2.71</c:v>
                </c:pt>
                <c:pt idx="3">
                  <c:v>0</c:v>
                </c:pt>
                <c:pt idx="4">
                  <c:v>112.86</c:v>
                </c:pt>
                <c:pt idx="5">
                  <c:v>-2.3699999999999997</c:v>
                </c:pt>
              </c:numCache>
            </c:numRef>
          </c:val>
        </c:ser>
        <c:ser>
          <c:idx val="2"/>
          <c:order val="2"/>
          <c:tx>
            <c:strRef>
              <c:f>Hoja1!$G$108</c:f>
              <c:strCache>
                <c:ptCount val="1"/>
                <c:pt idx="0">
                  <c:v>2007-2008</c:v>
                </c:pt>
              </c:strCache>
            </c:strRef>
          </c:tx>
          <c:dLbls>
            <c:dLbl>
              <c:idx val="0"/>
              <c:layout>
                <c:manualLayout>
                  <c:x val="0"/>
                  <c:y val="0.11453576778742729"/>
                </c:manualLayout>
              </c:layout>
              <c:tx>
                <c:rich>
                  <a:bodyPr/>
                  <a:lstStyle/>
                  <a:p>
                    <a:r>
                      <a:rPr lang="en-US" sz="1600" b="1" dirty="0" smtClean="0"/>
                      <a:t>$-</a:t>
                    </a:r>
                    <a:r>
                      <a:rPr lang="en-US" sz="1600" b="1" dirty="0"/>
                      <a:t>3,48</a:t>
                    </a:r>
                  </a:p>
                </c:rich>
              </c:tx>
              <c:showVal val="1"/>
            </c:dLbl>
            <c:dLbl>
              <c:idx val="5"/>
              <c:layout>
                <c:manualLayout>
                  <c:x val="-1.1089584413458239E-2"/>
                  <c:y val="0.11044520465216201"/>
                </c:manualLayout>
              </c:layout>
              <c:tx>
                <c:rich>
                  <a:bodyPr/>
                  <a:lstStyle/>
                  <a:p>
                    <a:r>
                      <a:rPr lang="en-US" sz="1600" b="1" dirty="0" smtClean="0"/>
                      <a:t>$-</a:t>
                    </a:r>
                    <a:r>
                      <a:rPr lang="en-US" sz="1600" b="1" dirty="0"/>
                      <a:t>1,69</a:t>
                    </a:r>
                  </a:p>
                </c:rich>
              </c:tx>
              <c:showVal val="1"/>
            </c:dLbl>
            <c:delete val="1"/>
          </c:dLbls>
          <c:cat>
            <c:strRef>
              <c:f>Hoja1!$D$109:$D$114</c:f>
              <c:strCache>
                <c:ptCount val="6"/>
                <c:pt idx="0">
                  <c:v>A</c:v>
                </c:pt>
                <c:pt idx="1">
                  <c:v>B</c:v>
                </c:pt>
                <c:pt idx="2">
                  <c:v>C</c:v>
                </c:pt>
                <c:pt idx="3">
                  <c:v>D</c:v>
                </c:pt>
                <c:pt idx="4">
                  <c:v>E</c:v>
                </c:pt>
                <c:pt idx="5">
                  <c:v>F</c:v>
                </c:pt>
              </c:strCache>
            </c:strRef>
          </c:cat>
          <c:val>
            <c:numRef>
              <c:f>Hoja1!$G$109:$G$114</c:f>
              <c:numCache>
                <c:formatCode>General</c:formatCode>
                <c:ptCount val="6"/>
                <c:pt idx="0">
                  <c:v>-3.48</c:v>
                </c:pt>
                <c:pt idx="1">
                  <c:v>0</c:v>
                </c:pt>
                <c:pt idx="2">
                  <c:v>-7.29</c:v>
                </c:pt>
                <c:pt idx="3">
                  <c:v>0</c:v>
                </c:pt>
                <c:pt idx="4">
                  <c:v>-16.22</c:v>
                </c:pt>
                <c:pt idx="5">
                  <c:v>-1.6900000000000241</c:v>
                </c:pt>
              </c:numCache>
            </c:numRef>
          </c:val>
        </c:ser>
        <c:ser>
          <c:idx val="3"/>
          <c:order val="3"/>
          <c:tx>
            <c:strRef>
              <c:f>Hoja1!$H$108</c:f>
              <c:strCache>
                <c:ptCount val="1"/>
                <c:pt idx="0">
                  <c:v>2008-2009</c:v>
                </c:pt>
              </c:strCache>
            </c:strRef>
          </c:tx>
          <c:dLbls>
            <c:dLbl>
              <c:idx val="1"/>
              <c:layout/>
              <c:tx>
                <c:rich>
                  <a:bodyPr/>
                  <a:lstStyle/>
                  <a:p>
                    <a:r>
                      <a:rPr lang="en-US" sz="1600" b="1"/>
                      <a:t>$10,47</a:t>
                    </a:r>
                  </a:p>
                </c:rich>
              </c:tx>
              <c:showVal val="1"/>
            </c:dLbl>
            <c:dLbl>
              <c:idx val="3"/>
              <c:layout/>
              <c:tx>
                <c:rich>
                  <a:bodyPr/>
                  <a:lstStyle/>
                  <a:p>
                    <a:r>
                      <a:rPr lang="en-US" sz="1600" b="1"/>
                      <a:t>$4,89</a:t>
                    </a:r>
                  </a:p>
                </c:rich>
              </c:tx>
              <c:showVal val="1"/>
            </c:dLbl>
            <c:delete val="1"/>
          </c:dLbls>
          <c:cat>
            <c:strRef>
              <c:f>Hoja1!$D$109:$D$114</c:f>
              <c:strCache>
                <c:ptCount val="6"/>
                <c:pt idx="0">
                  <c:v>A</c:v>
                </c:pt>
                <c:pt idx="1">
                  <c:v>B</c:v>
                </c:pt>
                <c:pt idx="2">
                  <c:v>C</c:v>
                </c:pt>
                <c:pt idx="3">
                  <c:v>D</c:v>
                </c:pt>
                <c:pt idx="4">
                  <c:v>E</c:v>
                </c:pt>
                <c:pt idx="5">
                  <c:v>F</c:v>
                </c:pt>
              </c:strCache>
            </c:strRef>
          </c:cat>
          <c:val>
            <c:numRef>
              <c:f>Hoja1!$H$109:$H$114</c:f>
              <c:numCache>
                <c:formatCode>General</c:formatCode>
                <c:ptCount val="6"/>
                <c:pt idx="0">
                  <c:v>-1.33</c:v>
                </c:pt>
                <c:pt idx="1">
                  <c:v>10.47</c:v>
                </c:pt>
                <c:pt idx="2">
                  <c:v>-0.71000000000000063</c:v>
                </c:pt>
                <c:pt idx="3">
                  <c:v>4.8899999999999997</c:v>
                </c:pt>
                <c:pt idx="4">
                  <c:v>-2.9099999999999997</c:v>
                </c:pt>
                <c:pt idx="5">
                  <c:v>-0.53</c:v>
                </c:pt>
              </c:numCache>
            </c:numRef>
          </c:val>
        </c:ser>
        <c:axId val="130258048"/>
        <c:axId val="130259968"/>
      </c:barChart>
      <c:catAx>
        <c:axId val="130258048"/>
        <c:scaling>
          <c:orientation val="minMax"/>
        </c:scaling>
        <c:axPos val="b"/>
        <c:title>
          <c:tx>
            <c:rich>
              <a:bodyPr/>
              <a:lstStyle/>
              <a:p>
                <a:pPr>
                  <a:defRPr/>
                </a:pPr>
                <a:r>
                  <a:rPr lang="es-ES"/>
                  <a:t>COOPERATIVAS  INTERPROVINCIALES</a:t>
                </a:r>
              </a:p>
            </c:rich>
          </c:tx>
          <c:layout/>
        </c:title>
        <c:majorTickMark val="none"/>
        <c:tickLblPos val="nextTo"/>
        <c:crossAx val="130259968"/>
        <c:crosses val="autoZero"/>
        <c:auto val="1"/>
        <c:lblAlgn val="ctr"/>
        <c:lblOffset val="100"/>
      </c:catAx>
      <c:valAx>
        <c:axId val="130259968"/>
        <c:scaling>
          <c:orientation val="minMax"/>
        </c:scaling>
        <c:axPos val="l"/>
        <c:majorGridlines/>
        <c:title>
          <c:tx>
            <c:rich>
              <a:bodyPr/>
              <a:lstStyle/>
              <a:p>
                <a:pPr>
                  <a:defRPr/>
                </a:pPr>
                <a:r>
                  <a:rPr lang="es-ES"/>
                  <a:t>DOLARES</a:t>
                </a:r>
              </a:p>
            </c:rich>
          </c:tx>
          <c:layout/>
        </c:title>
        <c:numFmt formatCode="General" sourceLinked="1"/>
        <c:tickLblPos val="nextTo"/>
        <c:txPr>
          <a:bodyPr/>
          <a:lstStyle/>
          <a:p>
            <a:pPr>
              <a:defRPr sz="1200"/>
            </a:pPr>
            <a:endParaRPr lang="es-ES"/>
          </a:p>
        </c:txPr>
        <c:crossAx val="130258048"/>
        <c:crosses val="autoZero"/>
        <c:crossBetween val="between"/>
      </c:valAx>
    </c:plotArea>
    <c:legend>
      <c:legendPos val="r"/>
      <c:layout/>
      <c:txPr>
        <a:bodyPr/>
        <a:lstStyle/>
        <a:p>
          <a:pPr>
            <a:defRPr sz="1200"/>
          </a:pPr>
          <a:endParaRPr lang="es-ES"/>
        </a:p>
      </c:txPr>
    </c:legend>
    <c:plotVisOnly val="1"/>
    <c:dispBlanksAs val="gap"/>
  </c:chart>
  <c:txPr>
    <a:bodyPr/>
    <a:lstStyle/>
    <a:p>
      <a:pPr>
        <a:defRPr sz="1800"/>
      </a:pPr>
      <a:endParaRPr lang="es-E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ES"/>
  <c:style val="28"/>
  <c:chart>
    <c:title>
      <c:tx>
        <c:rich>
          <a:bodyPr/>
          <a:lstStyle/>
          <a:p>
            <a:pPr>
              <a:defRPr/>
            </a:pPr>
            <a:r>
              <a:rPr lang="es-ES"/>
              <a:t>GRADO DE APALANCAMIENTO FINANCIERO</a:t>
            </a:r>
          </a:p>
        </c:rich>
      </c:tx>
      <c:layout/>
    </c:title>
    <c:plotArea>
      <c:layout/>
      <c:barChart>
        <c:barDir val="col"/>
        <c:grouping val="clustered"/>
        <c:ser>
          <c:idx val="0"/>
          <c:order val="0"/>
          <c:tx>
            <c:strRef>
              <c:f>Hoja1!$J$3</c:f>
              <c:strCache>
                <c:ptCount val="1"/>
                <c:pt idx="0">
                  <c:v>2005-2006</c:v>
                </c:pt>
              </c:strCache>
            </c:strRef>
          </c:tx>
          <c:dLbls>
            <c:dLbl>
              <c:idx val="0"/>
              <c:layout/>
              <c:tx>
                <c:rich>
                  <a:bodyPr/>
                  <a:lstStyle/>
                  <a:p>
                    <a:r>
                      <a:rPr lang="en-US" sz="1600" b="1"/>
                      <a:t>$1,00</a:t>
                    </a:r>
                  </a:p>
                </c:rich>
              </c:tx>
              <c:showVal val="1"/>
            </c:dLbl>
            <c:delete val="1"/>
          </c:dLbls>
          <c:cat>
            <c:strRef>
              <c:f>Hoja1!$I$4:$I$9</c:f>
              <c:strCache>
                <c:ptCount val="6"/>
                <c:pt idx="0">
                  <c:v>A</c:v>
                </c:pt>
                <c:pt idx="1">
                  <c:v>B</c:v>
                </c:pt>
                <c:pt idx="2">
                  <c:v>C</c:v>
                </c:pt>
                <c:pt idx="3">
                  <c:v>D</c:v>
                </c:pt>
                <c:pt idx="4">
                  <c:v>E</c:v>
                </c:pt>
                <c:pt idx="5">
                  <c:v>F</c:v>
                </c:pt>
              </c:strCache>
            </c:strRef>
          </c:cat>
          <c:val>
            <c:numRef>
              <c:f>Hoja1!$J$4:$J$9</c:f>
              <c:numCache>
                <c:formatCode>0.00</c:formatCode>
                <c:ptCount val="6"/>
                <c:pt idx="0">
                  <c:v>1</c:v>
                </c:pt>
                <c:pt idx="1">
                  <c:v>0</c:v>
                </c:pt>
                <c:pt idx="2">
                  <c:v>1.75</c:v>
                </c:pt>
                <c:pt idx="3">
                  <c:v>1</c:v>
                </c:pt>
                <c:pt idx="4">
                  <c:v>1.07</c:v>
                </c:pt>
                <c:pt idx="5">
                  <c:v>1</c:v>
                </c:pt>
              </c:numCache>
            </c:numRef>
          </c:val>
        </c:ser>
        <c:ser>
          <c:idx val="1"/>
          <c:order val="1"/>
          <c:tx>
            <c:strRef>
              <c:f>Hoja1!$K$3</c:f>
              <c:strCache>
                <c:ptCount val="1"/>
                <c:pt idx="0">
                  <c:v>2006-2007</c:v>
                </c:pt>
              </c:strCache>
            </c:strRef>
          </c:tx>
          <c:dLbls>
            <c:dLbl>
              <c:idx val="2"/>
              <c:layout/>
              <c:tx>
                <c:rich>
                  <a:bodyPr/>
                  <a:lstStyle/>
                  <a:p>
                    <a:r>
                      <a:rPr lang="en-US" sz="1600" b="1"/>
                      <a:t>$5,01</a:t>
                    </a:r>
                  </a:p>
                </c:rich>
              </c:tx>
              <c:showVal val="1"/>
            </c:dLbl>
            <c:dLbl>
              <c:idx val="4"/>
              <c:layout/>
              <c:tx>
                <c:rich>
                  <a:bodyPr/>
                  <a:lstStyle/>
                  <a:p>
                    <a:r>
                      <a:rPr lang="en-US" sz="1600" b="1"/>
                      <a:t>$3,28</a:t>
                    </a:r>
                  </a:p>
                </c:rich>
              </c:tx>
              <c:showVal val="1"/>
            </c:dLbl>
            <c:dLbl>
              <c:idx val="5"/>
              <c:layout/>
              <c:tx>
                <c:rich>
                  <a:bodyPr/>
                  <a:lstStyle/>
                  <a:p>
                    <a:r>
                      <a:rPr lang="en-US" sz="1600" b="1"/>
                      <a:t>$1,00</a:t>
                    </a:r>
                  </a:p>
                </c:rich>
              </c:tx>
              <c:showVal val="1"/>
            </c:dLbl>
            <c:delete val="1"/>
          </c:dLbls>
          <c:cat>
            <c:strRef>
              <c:f>Hoja1!$I$4:$I$9</c:f>
              <c:strCache>
                <c:ptCount val="6"/>
                <c:pt idx="0">
                  <c:v>A</c:v>
                </c:pt>
                <c:pt idx="1">
                  <c:v>B</c:v>
                </c:pt>
                <c:pt idx="2">
                  <c:v>C</c:v>
                </c:pt>
                <c:pt idx="3">
                  <c:v>D</c:v>
                </c:pt>
                <c:pt idx="4">
                  <c:v>E</c:v>
                </c:pt>
                <c:pt idx="5">
                  <c:v>F</c:v>
                </c:pt>
              </c:strCache>
            </c:strRef>
          </c:cat>
          <c:val>
            <c:numRef>
              <c:f>Hoja1!$K$4:$K$9</c:f>
              <c:numCache>
                <c:formatCode>0.00</c:formatCode>
                <c:ptCount val="6"/>
                <c:pt idx="0">
                  <c:v>0</c:v>
                </c:pt>
                <c:pt idx="1">
                  <c:v>0</c:v>
                </c:pt>
                <c:pt idx="2">
                  <c:v>5.01</c:v>
                </c:pt>
                <c:pt idx="3">
                  <c:v>0</c:v>
                </c:pt>
                <c:pt idx="4">
                  <c:v>3.2800000000000002</c:v>
                </c:pt>
                <c:pt idx="5">
                  <c:v>1</c:v>
                </c:pt>
              </c:numCache>
            </c:numRef>
          </c:val>
        </c:ser>
        <c:ser>
          <c:idx val="2"/>
          <c:order val="2"/>
          <c:tx>
            <c:strRef>
              <c:f>Hoja1!$L$3</c:f>
              <c:strCache>
                <c:ptCount val="1"/>
                <c:pt idx="0">
                  <c:v>2007-2008</c:v>
                </c:pt>
              </c:strCache>
            </c:strRef>
          </c:tx>
          <c:cat>
            <c:strRef>
              <c:f>Hoja1!$I$4:$I$9</c:f>
              <c:strCache>
                <c:ptCount val="6"/>
                <c:pt idx="0">
                  <c:v>A</c:v>
                </c:pt>
                <c:pt idx="1">
                  <c:v>B</c:v>
                </c:pt>
                <c:pt idx="2">
                  <c:v>C</c:v>
                </c:pt>
                <c:pt idx="3">
                  <c:v>D</c:v>
                </c:pt>
                <c:pt idx="4">
                  <c:v>E</c:v>
                </c:pt>
                <c:pt idx="5">
                  <c:v>F</c:v>
                </c:pt>
              </c:strCache>
            </c:strRef>
          </c:cat>
          <c:val>
            <c:numRef>
              <c:f>Hoja1!$L$4:$L$9</c:f>
              <c:numCache>
                <c:formatCode>0.00</c:formatCode>
                <c:ptCount val="6"/>
                <c:pt idx="0">
                  <c:v>-1.3</c:v>
                </c:pt>
                <c:pt idx="1">
                  <c:v>0</c:v>
                </c:pt>
                <c:pt idx="2">
                  <c:v>2.34</c:v>
                </c:pt>
                <c:pt idx="3">
                  <c:v>0</c:v>
                </c:pt>
                <c:pt idx="4">
                  <c:v>1</c:v>
                </c:pt>
                <c:pt idx="5">
                  <c:v>1</c:v>
                </c:pt>
              </c:numCache>
            </c:numRef>
          </c:val>
        </c:ser>
        <c:ser>
          <c:idx val="3"/>
          <c:order val="3"/>
          <c:tx>
            <c:strRef>
              <c:f>Hoja1!$M$3</c:f>
              <c:strCache>
                <c:ptCount val="1"/>
                <c:pt idx="0">
                  <c:v>2008-2009</c:v>
                </c:pt>
              </c:strCache>
            </c:strRef>
          </c:tx>
          <c:dLbls>
            <c:dLbl>
              <c:idx val="3"/>
              <c:layout>
                <c:manualLayout>
                  <c:x val="-1.3888888888888999E-2"/>
                  <c:y val="1.8518518518518583E-2"/>
                </c:manualLayout>
              </c:layout>
              <c:tx>
                <c:rich>
                  <a:bodyPr/>
                  <a:lstStyle/>
                  <a:p>
                    <a:r>
                      <a:rPr lang="en-US" sz="1600" b="1"/>
                      <a:t>$1,27</a:t>
                    </a:r>
                  </a:p>
                </c:rich>
              </c:tx>
              <c:showVal val="1"/>
            </c:dLbl>
            <c:delete val="1"/>
          </c:dLbls>
          <c:cat>
            <c:strRef>
              <c:f>Hoja1!$I$4:$I$9</c:f>
              <c:strCache>
                <c:ptCount val="6"/>
                <c:pt idx="0">
                  <c:v>A</c:v>
                </c:pt>
                <c:pt idx="1">
                  <c:v>B</c:v>
                </c:pt>
                <c:pt idx="2">
                  <c:v>C</c:v>
                </c:pt>
                <c:pt idx="3">
                  <c:v>D</c:v>
                </c:pt>
                <c:pt idx="4">
                  <c:v>E</c:v>
                </c:pt>
                <c:pt idx="5">
                  <c:v>F</c:v>
                </c:pt>
              </c:strCache>
            </c:strRef>
          </c:cat>
          <c:val>
            <c:numRef>
              <c:f>Hoja1!$M$4:$M$9</c:f>
              <c:numCache>
                <c:formatCode>0.00</c:formatCode>
                <c:ptCount val="6"/>
                <c:pt idx="0">
                  <c:v>-17.55</c:v>
                </c:pt>
                <c:pt idx="1">
                  <c:v>0</c:v>
                </c:pt>
                <c:pt idx="2">
                  <c:v>1.1800000000000066</c:v>
                </c:pt>
                <c:pt idx="3">
                  <c:v>1.27</c:v>
                </c:pt>
                <c:pt idx="4">
                  <c:v>1</c:v>
                </c:pt>
                <c:pt idx="5">
                  <c:v>0.95000000000000062</c:v>
                </c:pt>
              </c:numCache>
            </c:numRef>
          </c:val>
        </c:ser>
        <c:axId val="130317312"/>
        <c:axId val="130344064"/>
      </c:barChart>
      <c:catAx>
        <c:axId val="130317312"/>
        <c:scaling>
          <c:orientation val="minMax"/>
        </c:scaling>
        <c:axPos val="b"/>
        <c:title>
          <c:tx>
            <c:rich>
              <a:bodyPr/>
              <a:lstStyle/>
              <a:p>
                <a:pPr>
                  <a:defRPr/>
                </a:pPr>
                <a:r>
                  <a:rPr lang="es-ES"/>
                  <a:t>COOPERATIVAS  INTERPROVINCIALES</a:t>
                </a:r>
              </a:p>
            </c:rich>
          </c:tx>
          <c:layout/>
        </c:title>
        <c:majorTickMark val="none"/>
        <c:tickLblPos val="nextTo"/>
        <c:crossAx val="130344064"/>
        <c:crosses val="autoZero"/>
        <c:auto val="1"/>
        <c:lblAlgn val="ctr"/>
        <c:lblOffset val="100"/>
      </c:catAx>
      <c:valAx>
        <c:axId val="130344064"/>
        <c:scaling>
          <c:orientation val="minMax"/>
        </c:scaling>
        <c:axPos val="l"/>
        <c:majorGridlines/>
        <c:title>
          <c:tx>
            <c:rich>
              <a:bodyPr/>
              <a:lstStyle/>
              <a:p>
                <a:pPr>
                  <a:defRPr/>
                </a:pPr>
                <a:r>
                  <a:rPr lang="es-ES"/>
                  <a:t>DOLARES</a:t>
                </a:r>
              </a:p>
            </c:rich>
          </c:tx>
          <c:layout/>
        </c:title>
        <c:numFmt formatCode="0" sourceLinked="0"/>
        <c:tickLblPos val="nextTo"/>
        <c:txPr>
          <a:bodyPr/>
          <a:lstStyle/>
          <a:p>
            <a:pPr>
              <a:defRPr sz="1200"/>
            </a:pPr>
            <a:endParaRPr lang="es-ES"/>
          </a:p>
        </c:txPr>
        <c:crossAx val="130317312"/>
        <c:crosses val="autoZero"/>
        <c:crossBetween val="between"/>
      </c:valAx>
    </c:plotArea>
    <c:legend>
      <c:legendPos val="r"/>
      <c:layout/>
      <c:txPr>
        <a:bodyPr/>
        <a:lstStyle/>
        <a:p>
          <a:pPr>
            <a:defRPr sz="1200"/>
          </a:pPr>
          <a:endParaRPr lang="es-ES"/>
        </a:p>
      </c:txPr>
    </c:legend>
    <c:plotVisOnly val="1"/>
    <c:dispBlanksAs val="gap"/>
  </c:chart>
  <c:txPr>
    <a:bodyPr/>
    <a:lstStyle/>
    <a:p>
      <a:pPr>
        <a:defRPr sz="1800"/>
      </a:pPr>
      <a:endParaRPr lang="es-E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0E9633-CD53-4630-849C-CE3750AA6F6A}" type="datetimeFigureOut">
              <a:rPr lang="es-ES" smtClean="0"/>
              <a:pPr/>
              <a:t>09/12/2012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420EA0-15B4-4B36-9B2F-6DE1609FCCC8}" type="slidenum">
              <a:rPr lang="es-ES" smtClean="0"/>
              <a:pPr/>
              <a:t>‹Nº›</a:t>
            </a:fld>
            <a:endParaRPr lang="es-ES"/>
          </a:p>
        </p:txBody>
      </p:sp>
    </p:spTree>
    <p:extLst>
      <p:ext uri="{BB962C8B-B14F-4D97-AF65-F5344CB8AC3E}">
        <p14:creationId xmlns:p14="http://schemas.microsoft.com/office/powerpoint/2010/main" xmlns="" val="346014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8420EA0-15B4-4B36-9B2F-6DE1609FCCC8}" type="slidenum">
              <a:rPr lang="es-ES" smtClean="0"/>
              <a:pPr/>
              <a:t>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8420EA0-15B4-4B36-9B2F-6DE1609FCCC8}" type="slidenum">
              <a:rPr lang="es-ES" smtClean="0"/>
              <a:pPr/>
              <a:t>13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4B842F56-CAFC-41C5-9E86-5C736CE9253F}" type="datetimeFigureOut">
              <a:rPr lang="es-ES" smtClean="0"/>
              <a:pPr/>
              <a:t>09/12/2012</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D616C900-127E-4456-8561-0253D160D2EE}"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842F56-CAFC-41C5-9E86-5C736CE9253F}" type="datetimeFigureOut">
              <a:rPr lang="es-ES" smtClean="0"/>
              <a:pPr/>
              <a:t>09/12/2012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16C900-127E-4456-8561-0253D160D2E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842F56-CAFC-41C5-9E86-5C736CE9253F}" type="datetimeFigureOut">
              <a:rPr lang="es-ES" smtClean="0"/>
              <a:pPr/>
              <a:t>09/12/2012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16C900-127E-4456-8561-0253D160D2E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4B842F56-CAFC-41C5-9E86-5C736CE9253F}" type="datetimeFigureOut">
              <a:rPr lang="es-ES" smtClean="0"/>
              <a:pPr/>
              <a:t>09/12/2012</a:t>
            </a:fld>
            <a:endParaRPr lang="es-ES"/>
          </a:p>
        </p:txBody>
      </p:sp>
      <p:sp>
        <p:nvSpPr>
          <p:cNvPr id="9" name="8 Marcador de número de diapositiva"/>
          <p:cNvSpPr>
            <a:spLocks noGrp="1"/>
          </p:cNvSpPr>
          <p:nvPr>
            <p:ph type="sldNum" sz="quarter" idx="15"/>
          </p:nvPr>
        </p:nvSpPr>
        <p:spPr/>
        <p:txBody>
          <a:bodyPr rtlCol="0"/>
          <a:lstStyle/>
          <a:p>
            <a:fld id="{D616C900-127E-4456-8561-0253D160D2EE}"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4B842F56-CAFC-41C5-9E86-5C736CE9253F}" type="datetimeFigureOut">
              <a:rPr lang="es-ES" smtClean="0"/>
              <a:pPr/>
              <a:t>09/12/2012</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D616C900-127E-4456-8561-0253D160D2E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B842F56-CAFC-41C5-9E86-5C736CE9253F}" type="datetimeFigureOut">
              <a:rPr lang="es-ES" smtClean="0"/>
              <a:pPr/>
              <a:t>09/12/2012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616C900-127E-4456-8561-0253D160D2EE}"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B842F56-CAFC-41C5-9E86-5C736CE9253F}" type="datetimeFigureOut">
              <a:rPr lang="es-ES" smtClean="0"/>
              <a:pPr/>
              <a:t>09/12/2012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616C900-127E-4456-8561-0253D160D2EE}"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4B842F56-CAFC-41C5-9E86-5C736CE9253F}" type="datetimeFigureOut">
              <a:rPr lang="es-ES" smtClean="0"/>
              <a:pPr/>
              <a:t>09/12/2012</a:t>
            </a:fld>
            <a:endParaRPr lang="es-ES"/>
          </a:p>
        </p:txBody>
      </p:sp>
      <p:sp>
        <p:nvSpPr>
          <p:cNvPr id="7" name="6 Marcador de número de diapositiva"/>
          <p:cNvSpPr>
            <a:spLocks noGrp="1"/>
          </p:cNvSpPr>
          <p:nvPr>
            <p:ph type="sldNum" sz="quarter" idx="11"/>
          </p:nvPr>
        </p:nvSpPr>
        <p:spPr/>
        <p:txBody>
          <a:bodyPr rtlCol="0"/>
          <a:lstStyle/>
          <a:p>
            <a:fld id="{D616C900-127E-4456-8561-0253D160D2EE}"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B842F56-CAFC-41C5-9E86-5C736CE9253F}" type="datetimeFigureOut">
              <a:rPr lang="es-ES" smtClean="0"/>
              <a:pPr/>
              <a:t>09/12/2012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616C900-127E-4456-8561-0253D160D2E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B842F56-CAFC-41C5-9E86-5C736CE9253F}" type="datetimeFigureOut">
              <a:rPr lang="es-ES" smtClean="0"/>
              <a:pPr/>
              <a:t>09/12/2012</a:t>
            </a:fld>
            <a:endParaRPr lang="es-ES"/>
          </a:p>
        </p:txBody>
      </p:sp>
      <p:sp>
        <p:nvSpPr>
          <p:cNvPr id="22" name="21 Marcador de número de diapositiva"/>
          <p:cNvSpPr>
            <a:spLocks noGrp="1"/>
          </p:cNvSpPr>
          <p:nvPr>
            <p:ph type="sldNum" sz="quarter" idx="15"/>
          </p:nvPr>
        </p:nvSpPr>
        <p:spPr/>
        <p:txBody>
          <a:bodyPr rtlCol="0"/>
          <a:lstStyle/>
          <a:p>
            <a:fld id="{D616C900-127E-4456-8561-0253D160D2EE}"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4B842F56-CAFC-41C5-9E86-5C736CE9253F}" type="datetimeFigureOut">
              <a:rPr lang="es-ES" smtClean="0"/>
              <a:pPr/>
              <a:t>09/12/2012</a:t>
            </a:fld>
            <a:endParaRPr lang="es-ES"/>
          </a:p>
        </p:txBody>
      </p:sp>
      <p:sp>
        <p:nvSpPr>
          <p:cNvPr id="18" name="17 Marcador de número de diapositiva"/>
          <p:cNvSpPr>
            <a:spLocks noGrp="1"/>
          </p:cNvSpPr>
          <p:nvPr>
            <p:ph type="sldNum" sz="quarter" idx="11"/>
          </p:nvPr>
        </p:nvSpPr>
        <p:spPr/>
        <p:txBody>
          <a:bodyPr rtlCol="0"/>
          <a:lstStyle/>
          <a:p>
            <a:fld id="{D616C900-127E-4456-8561-0253D160D2EE}"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842F56-CAFC-41C5-9E86-5C736CE9253F}" type="datetimeFigureOut">
              <a:rPr lang="es-ES" smtClean="0"/>
              <a:pPr/>
              <a:t>09/12/2012</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16C900-127E-4456-8561-0253D160D2E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357166"/>
            <a:ext cx="7772400" cy="1470025"/>
          </a:xfrm>
        </p:spPr>
        <p:txBody>
          <a:bodyPr>
            <a:normAutofit/>
          </a:bodyPr>
          <a:lstStyle/>
          <a:p>
            <a:r>
              <a:rPr lang="es-ES" dirty="0" smtClean="0"/>
              <a:t>ESPE- LATACUNGA </a:t>
            </a:r>
            <a:endParaRPr lang="es-ES" dirty="0"/>
          </a:p>
        </p:txBody>
      </p:sp>
      <p:sp>
        <p:nvSpPr>
          <p:cNvPr id="3" name="2 Subtítulo"/>
          <p:cNvSpPr>
            <a:spLocks noGrp="1"/>
          </p:cNvSpPr>
          <p:nvPr>
            <p:ph type="subTitle" idx="1"/>
          </p:nvPr>
        </p:nvSpPr>
        <p:spPr>
          <a:xfrm>
            <a:off x="2071670" y="4000504"/>
            <a:ext cx="6560234" cy="1752600"/>
          </a:xfrm>
        </p:spPr>
        <p:txBody>
          <a:bodyPr/>
          <a:lstStyle/>
          <a:p>
            <a:r>
              <a:rPr lang="es-ES" sz="1600" dirty="0" smtClean="0"/>
              <a:t>INGENIERIA</a:t>
            </a:r>
            <a:r>
              <a:rPr lang="es-ES" dirty="0" smtClean="0"/>
              <a:t> EN FINANZAS Y </a:t>
            </a:r>
            <a:r>
              <a:rPr lang="es-ES" sz="1600" dirty="0" smtClean="0"/>
              <a:t>AUDITORIA</a:t>
            </a:r>
            <a:r>
              <a:rPr lang="es-ES" dirty="0" smtClean="0"/>
              <a:t> </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357158" y="428604"/>
          <a:ext cx="8286808" cy="62151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500034" y="285728"/>
          <a:ext cx="7652804" cy="58479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500034" y="571480"/>
          <a:ext cx="8072493" cy="58579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500034" y="428604"/>
          <a:ext cx="7929618" cy="57150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642910" y="857232"/>
          <a:ext cx="7143800" cy="550072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642910" y="714356"/>
          <a:ext cx="8001056"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642910" y="428604"/>
          <a:ext cx="7429552" cy="57864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Gráfico"/>
          <p:cNvGraphicFramePr/>
          <p:nvPr/>
        </p:nvGraphicFramePr>
        <p:xfrm>
          <a:off x="857224" y="500042"/>
          <a:ext cx="7143800" cy="5715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428596" y="1142984"/>
          <a:ext cx="7715306" cy="4907280"/>
        </p:xfrm>
        <a:graphic>
          <a:graphicData uri="http://schemas.openxmlformats.org/drawingml/2006/table">
            <a:tbl>
              <a:tblPr/>
              <a:tblGrid>
                <a:gridCol w="2414883"/>
                <a:gridCol w="1009035"/>
                <a:gridCol w="1009035"/>
                <a:gridCol w="2273318"/>
                <a:gridCol w="1009035"/>
              </a:tblGrid>
              <a:tr h="159973">
                <a:tc>
                  <a:txBody>
                    <a:bodyPr/>
                    <a:lstStyle/>
                    <a:p>
                      <a:pPr>
                        <a:lnSpc>
                          <a:spcPct val="115000"/>
                        </a:lnSpc>
                        <a:spcAft>
                          <a:spcPts val="0"/>
                        </a:spcAft>
                      </a:pPr>
                      <a:r>
                        <a:rPr lang="es-ES" sz="1000" b="1" dirty="0">
                          <a:solidFill>
                            <a:srgbClr val="000000"/>
                          </a:solidFill>
                          <a:latin typeface="Arial" pitchFamily="34" charset="0"/>
                          <a:ea typeface="Times New Roman"/>
                          <a:cs typeface="Arial" pitchFamily="34" charset="0"/>
                        </a:rPr>
                        <a:t>INGRESOS</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dirty="0">
                          <a:solidFill>
                            <a:srgbClr val="000000"/>
                          </a:solidFill>
                          <a:latin typeface="Arial" pitchFamily="34" charset="0"/>
                          <a:ea typeface="Times New Roman"/>
                          <a:cs typeface="Arial" pitchFamily="34" charset="0"/>
                        </a:rPr>
                        <a:t>INGRESOS</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 </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061">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APORTE PARA GASTOS</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34.248,61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APORTE PARA GASTOS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34.248,61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CUOTAS EXTRAS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CUOTAS EXTRAS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OTROS INGRESOS</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20.044,57</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OTROS INGRESOS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INGRESO VENTAS</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44.032,75</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INGRESO VENTAS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64.077,32</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COSTO DE VENTAS</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49.473,11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COSTO DE VENTAS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49.473,11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 </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COSTOS FIJOS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pitchFamily="34" charset="0"/>
                          <a:ea typeface="Times New Roman"/>
                          <a:cs typeface="Arial" pitchFamily="34" charset="0"/>
                        </a:rPr>
                        <a:t>20.000,00</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 </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COSTOS VARIABLES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pitchFamily="34" charset="0"/>
                          <a:ea typeface="Times New Roman"/>
                          <a:cs typeface="Arial" pitchFamily="34" charset="0"/>
                        </a:rPr>
                        <a:t>29.473,11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UTILIDAD VENTAS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UTILIDAD VENTAS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14.604,21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TOTAL INGRESOS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b="1" dirty="0" smtClean="0">
                          <a:solidFill>
                            <a:srgbClr val="000000"/>
                          </a:solidFill>
                          <a:latin typeface="Arial" pitchFamily="34" charset="0"/>
                          <a:ea typeface="Times New Roman"/>
                          <a:cs typeface="Arial" pitchFamily="34" charset="0"/>
                        </a:rPr>
                        <a:t>98.325,93</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TOTAL INGRESOS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112.930,14</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EGRESOS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EGRESOS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COMPRAS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83.721,72</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COMPRAS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83.721,72</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GASTOS DE ADMINISTRAC.</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3.606,21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GASTOS DE ADMINISTRAC.</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3.606,21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GASTO DEPRECIACION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3.623,77</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dirty="0">
                          <a:solidFill>
                            <a:srgbClr val="000000"/>
                          </a:solidFill>
                          <a:latin typeface="Arial" pitchFamily="34" charset="0"/>
                          <a:ea typeface="Times New Roman"/>
                          <a:cs typeface="Arial" pitchFamily="34" charset="0"/>
                        </a:rPr>
                        <a:t>GASTO DEPRECIACION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3.623,77</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INTERES BANCARIOS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3.292,64</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INTERES BANCARIOS UNID </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pitchFamily="34" charset="0"/>
                          <a:ea typeface="Times New Roman"/>
                          <a:cs typeface="Arial" pitchFamily="34" charset="0"/>
                        </a:rPr>
                        <a:t>356,48</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FONDO DISTRIBUIDOR</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pitchFamily="34" charset="0"/>
                          <a:ea typeface="Times New Roman"/>
                          <a:cs typeface="Arial" pitchFamily="34" charset="0"/>
                        </a:rPr>
                        <a:t>91,50</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FONDO DISTRIBUIDOR</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pitchFamily="34" charset="0"/>
                          <a:ea typeface="Times New Roman"/>
                          <a:cs typeface="Arial" pitchFamily="34" charset="0"/>
                        </a:rPr>
                        <a:t>91,50</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OTROS IMPUESTOS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1.197,19</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OTROS IMPUESTOS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1.197,19</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TOTAL GASTOS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b="1" dirty="0" smtClean="0">
                          <a:solidFill>
                            <a:srgbClr val="000000"/>
                          </a:solidFill>
                          <a:latin typeface="Arial" pitchFamily="34" charset="0"/>
                          <a:ea typeface="Times New Roman"/>
                          <a:cs typeface="Arial" pitchFamily="34" charset="0"/>
                        </a:rPr>
                        <a:t>95.889,51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TOTAL GASTOS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b="1" dirty="0" smtClean="0">
                          <a:solidFill>
                            <a:srgbClr val="000000"/>
                          </a:solidFill>
                          <a:latin typeface="Arial" pitchFamily="34" charset="0"/>
                          <a:ea typeface="Times New Roman"/>
                          <a:cs typeface="Arial" pitchFamily="34" charset="0"/>
                        </a:rPr>
                        <a:t>92.240,39</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TOTAL EXCEDENTO</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2.436,42</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UAII</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20.689,75</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INTERES CERTIFICADOS A</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b="1" dirty="0" smtClean="0">
                          <a:solidFill>
                            <a:srgbClr val="000000"/>
                          </a:solidFill>
                          <a:latin typeface="Arial" pitchFamily="34" charset="0"/>
                          <a:ea typeface="Times New Roman"/>
                          <a:cs typeface="Arial" pitchFamily="34" charset="0"/>
                        </a:rPr>
                        <a:t>1.425,00</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INTERES CERTIFICADOS A</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1.425,00</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 </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b="1"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INTERES BANCARIOS</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3.292,64</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 </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b="1" dirty="0">
                          <a:solidFill>
                            <a:srgbClr val="000000"/>
                          </a:solidFill>
                          <a:latin typeface="Arial" pitchFamily="34" charset="0"/>
                          <a:ea typeface="Times New Roman"/>
                          <a:cs typeface="Arial" pitchFamily="34" charset="0"/>
                        </a:rPr>
                        <a:t> </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a:solidFill>
                            <a:srgbClr val="000000"/>
                          </a:solidFill>
                          <a:latin typeface="Arial" pitchFamily="34" charset="0"/>
                          <a:ea typeface="Times New Roman"/>
                          <a:cs typeface="Arial" pitchFamily="34" charset="0"/>
                        </a:rPr>
                        <a:t>INTERES BANCARIOS UNID </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pitchFamily="34" charset="0"/>
                          <a:ea typeface="Times New Roman"/>
                          <a:cs typeface="Arial" pitchFamily="34" charset="0"/>
                        </a:rPr>
                        <a:t>356,48</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SUBTOTAL</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1.011,42</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SUBTOTAL</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15.615,63</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15% REPARTICION EMPLEA.</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pitchFamily="34" charset="0"/>
                          <a:ea typeface="Times New Roman"/>
                          <a:cs typeface="Arial" pitchFamily="34" charset="0"/>
                        </a:rPr>
                        <a:t>151,71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15% REPARTICION EMPLEA.</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2.342,34</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SUTOTAL</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pitchFamily="34" charset="0"/>
                          <a:ea typeface="Times New Roman"/>
                          <a:cs typeface="Arial" pitchFamily="34" charset="0"/>
                        </a:rPr>
                        <a:t>859,71</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SUTOTAL</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13.273,29</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25%IRF</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b="1" dirty="0">
                          <a:solidFill>
                            <a:srgbClr val="000000"/>
                          </a:solidFill>
                          <a:latin typeface="Arial" pitchFamily="34" charset="0"/>
                          <a:ea typeface="Times New Roman"/>
                          <a:cs typeface="Arial" pitchFamily="34" charset="0"/>
                        </a:rPr>
                        <a:t>214,93</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a:solidFill>
                            <a:srgbClr val="000000"/>
                          </a:solidFill>
                          <a:latin typeface="Arial" pitchFamily="34" charset="0"/>
                          <a:ea typeface="Times New Roman"/>
                          <a:cs typeface="Arial" pitchFamily="34" charset="0"/>
                        </a:rPr>
                        <a:t>25%IRF</a:t>
                      </a:r>
                      <a:endParaRPr lang="es-ES" sz="100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3.318,32</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973">
                <a:tc>
                  <a:txBody>
                    <a:bodyPr/>
                    <a:lstStyle/>
                    <a:p>
                      <a:pPr>
                        <a:lnSpc>
                          <a:spcPct val="115000"/>
                        </a:lnSpc>
                        <a:spcAft>
                          <a:spcPts val="0"/>
                        </a:spcAft>
                      </a:pPr>
                      <a:r>
                        <a:rPr lang="es-ES" sz="1000" b="1" dirty="0" smtClean="0">
                          <a:solidFill>
                            <a:srgbClr val="000000"/>
                          </a:solidFill>
                          <a:latin typeface="Arial" pitchFamily="34" charset="0"/>
                          <a:ea typeface="Times New Roman"/>
                          <a:cs typeface="Arial" pitchFamily="34" charset="0"/>
                        </a:rPr>
                        <a:t>EXCEDENTE </a:t>
                      </a:r>
                      <a:r>
                        <a:rPr lang="es-ES" sz="1000" b="1" dirty="0">
                          <a:solidFill>
                            <a:srgbClr val="000000"/>
                          </a:solidFill>
                          <a:latin typeface="Arial" pitchFamily="34" charset="0"/>
                          <a:ea typeface="Times New Roman"/>
                          <a:cs typeface="Arial" pitchFamily="34" charset="0"/>
                        </a:rPr>
                        <a:t>NETO</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b="1" dirty="0">
                          <a:solidFill>
                            <a:srgbClr val="000000"/>
                          </a:solidFill>
                          <a:latin typeface="Arial" pitchFamily="34" charset="0"/>
                          <a:ea typeface="Times New Roman"/>
                          <a:cs typeface="Arial" pitchFamily="34" charset="0"/>
                        </a:rPr>
                        <a:t>644,78</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dirty="0">
                        <a:latin typeface="Arial" pitchFamily="34" charset="0"/>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S" sz="1000" b="1" dirty="0" smtClean="0">
                          <a:solidFill>
                            <a:srgbClr val="000000"/>
                          </a:solidFill>
                          <a:latin typeface="Arial" pitchFamily="34" charset="0"/>
                          <a:ea typeface="Times New Roman"/>
                          <a:cs typeface="Arial" pitchFamily="34" charset="0"/>
                        </a:rPr>
                        <a:t>EXCEDENTE </a:t>
                      </a:r>
                      <a:r>
                        <a:rPr lang="es-ES" sz="1000" b="1" dirty="0">
                          <a:solidFill>
                            <a:srgbClr val="000000"/>
                          </a:solidFill>
                          <a:latin typeface="Arial" pitchFamily="34" charset="0"/>
                          <a:ea typeface="Times New Roman"/>
                          <a:cs typeface="Arial" pitchFamily="34" charset="0"/>
                        </a:rPr>
                        <a:t>NETO</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smtClean="0">
                          <a:solidFill>
                            <a:srgbClr val="000000"/>
                          </a:solidFill>
                          <a:latin typeface="Arial" pitchFamily="34" charset="0"/>
                          <a:ea typeface="Times New Roman"/>
                          <a:cs typeface="Arial" pitchFamily="34" charset="0"/>
                        </a:rPr>
                        <a:t>9.954,96</a:t>
                      </a:r>
                      <a:endParaRPr lang="es-ES" sz="1000" dirty="0">
                        <a:latin typeface="Arial" pitchFamily="34" charset="0"/>
                        <a:ea typeface="Times New Roman"/>
                        <a:cs typeface="Arial" pitchFamily="34" charset="0"/>
                      </a:endParaRPr>
                    </a:p>
                  </a:txBody>
                  <a:tcPr marL="33465" marR="334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89" name="Rectangle 1"/>
          <p:cNvSpPr>
            <a:spLocks noChangeArrowheads="1"/>
          </p:cNvSpPr>
          <p:nvPr/>
        </p:nvSpPr>
        <p:spPr bwMode="auto">
          <a:xfrm>
            <a:off x="285719" y="0"/>
            <a:ext cx="8858281" cy="1569660"/>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609725" algn="l"/>
              </a:tabLst>
            </a:pPr>
            <a:endParaRPr kumimoji="0" lang="es-EC"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09725" algn="l"/>
              </a:tabLst>
            </a:pP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algn="ctr" eaLnBrk="0" fontAlgn="base" hangingPunct="0">
              <a:spcBef>
                <a:spcPct val="0"/>
              </a:spcBef>
              <a:spcAft>
                <a:spcPct val="0"/>
              </a:spcAft>
              <a:tabLst>
                <a:tab pos="1609725" algn="l"/>
              </a:tabLst>
            </a:pPr>
            <a:r>
              <a:rPr lang="es-EC" sz="1400" dirty="0" smtClean="0">
                <a:latin typeface="Arial Black" pitchFamily="34" charset="0"/>
                <a:ea typeface="Arial" pitchFamily="34" charset="0"/>
                <a:cs typeface="Times New Roman" pitchFamily="18" charset="0"/>
              </a:rPr>
              <a:t>  </a:t>
            </a:r>
            <a:endParaRPr kumimoji="0" lang="es-E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609725" algn="l"/>
              </a:tabLst>
            </a:pPr>
            <a:r>
              <a:rPr kumimoji="0" lang="es-E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s-E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09725" algn="l"/>
              </a:tabLst>
            </a:pPr>
            <a:r>
              <a:rPr kumimoji="0" lang="es-EC" sz="800" b="0" i="0" u="none" strike="noStrike" cap="none" normalizeH="0" baseline="0" dirty="0" smtClean="0">
                <a:ln>
                  <a:noFill/>
                </a:ln>
                <a:solidFill>
                  <a:srgbClr val="000000"/>
                </a:solidFill>
                <a:effectLst/>
                <a:latin typeface="Arial Black" pitchFamily="34" charset="0"/>
                <a:ea typeface="Times New Roman" pitchFamily="18" charset="0"/>
                <a:cs typeface="Arial" pitchFamily="34" charset="0"/>
              </a:rPr>
              <a:t>       </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09725" algn="l"/>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Rectángulo"/>
          <p:cNvSpPr/>
          <p:nvPr/>
        </p:nvSpPr>
        <p:spPr>
          <a:xfrm>
            <a:off x="285720" y="0"/>
            <a:ext cx="8643998" cy="923330"/>
          </a:xfrm>
          <a:prstGeom prst="rect">
            <a:avLst/>
          </a:prstGeom>
        </p:spPr>
        <p:txBody>
          <a:bodyPr wrap="square" numCol="2">
            <a:spAutoFit/>
          </a:bodyPr>
          <a:lstStyle/>
          <a:p>
            <a:pPr algn="ctr"/>
            <a:r>
              <a:rPr lang="es-EC" b="1" dirty="0" smtClean="0">
                <a:latin typeface="Arial" pitchFamily="34" charset="0"/>
                <a:ea typeface="Times New Roman" pitchFamily="18" charset="0"/>
                <a:cs typeface="Arial" pitchFamily="34" charset="0"/>
              </a:rPr>
              <a:t>                                                            </a:t>
            </a:r>
            <a:br>
              <a:rPr lang="es-EC" b="1" dirty="0" smtClean="0">
                <a:latin typeface="Arial" pitchFamily="34" charset="0"/>
                <a:ea typeface="Times New Roman" pitchFamily="18" charset="0"/>
                <a:cs typeface="Arial" pitchFamily="34" charset="0"/>
              </a:rPr>
            </a:br>
            <a:r>
              <a:rPr lang="es-EC" b="1" dirty="0" smtClean="0">
                <a:latin typeface="Arial Black" pitchFamily="34" charset="0"/>
                <a:ea typeface="Times New Roman" pitchFamily="18" charset="0"/>
                <a:cs typeface="Arial" pitchFamily="34" charset="0"/>
              </a:rPr>
              <a:t>APALANCAMIENTO UTILIZADO                                                                                              EN LAS COOPERATIVAS</a:t>
            </a:r>
            <a:endParaRPr lang="es-ES" dirty="0">
              <a:latin typeface="Arial Black" pitchFamily="34" charset="0"/>
            </a:endParaRPr>
          </a:p>
        </p:txBody>
      </p:sp>
      <p:sp>
        <p:nvSpPr>
          <p:cNvPr id="6" name="5 Rectángulo"/>
          <p:cNvSpPr/>
          <p:nvPr/>
        </p:nvSpPr>
        <p:spPr>
          <a:xfrm>
            <a:off x="4572000" y="214290"/>
            <a:ext cx="4572000" cy="923330"/>
          </a:xfrm>
          <a:prstGeom prst="rect">
            <a:avLst/>
          </a:prstGeom>
        </p:spPr>
        <p:txBody>
          <a:bodyPr wrap="square">
            <a:spAutoFit/>
          </a:bodyPr>
          <a:lstStyle/>
          <a:p>
            <a:r>
              <a:rPr lang="es-ES" b="1" dirty="0" smtClean="0">
                <a:latin typeface="Arial Black" pitchFamily="34" charset="0"/>
              </a:rPr>
              <a:t>APALANCAMIENTO CORRECTO QUE SE  DEBE UTILIZAR EN LAS COOPERATIVAS</a:t>
            </a:r>
            <a:endParaRPr lang="es-ES" b="1" dirty="0">
              <a:latin typeface="Arial Black"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571472" y="857232"/>
          <a:ext cx="7572427" cy="550072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357298"/>
            <a:ext cx="8229600" cy="2714644"/>
          </a:xfrm>
        </p:spPr>
        <p:txBody>
          <a:bodyPr>
            <a:normAutofit fontScale="90000"/>
          </a:bodyPr>
          <a:lstStyle/>
          <a:p>
            <a:pPr algn="just"/>
            <a:r>
              <a:rPr lang="es-ES" dirty="0"/>
              <a:t> </a:t>
            </a:r>
            <a:br>
              <a:rPr lang="es-ES" dirty="0"/>
            </a:br>
            <a:r>
              <a:rPr lang="es-EC" sz="2200" b="1" dirty="0"/>
              <a:t>“</a:t>
            </a:r>
            <a:r>
              <a:rPr lang="es-EC" sz="2400" b="1" dirty="0">
                <a:cs typeface="Arial" pitchFamily="34" charset="0"/>
              </a:rPr>
              <a:t>EVALUACIÓN DE LA UTILIZACIÓN DEL APALANCAMIENTO OPERATIVO-FINANCIERO EN LA GENERACIÓN DE RENTABILIDAD DE LAS COOPERATIVAS DE TRANSPORTE TERRESTRE INTERPROVINCIAL EN LA CIUDAD DE LATACUNGA EN EL PERIODO 2005-2009</a:t>
            </a:r>
            <a:r>
              <a:rPr lang="es-EC" sz="2400" b="1" dirty="0">
                <a:latin typeface="Arial" pitchFamily="34" charset="0"/>
                <a:cs typeface="Arial" pitchFamily="34" charset="0"/>
              </a:rPr>
              <a:t>”</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500034" y="500042"/>
          <a:ext cx="7500990" cy="592935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500034" y="500042"/>
          <a:ext cx="7643866" cy="57864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7467600" cy="1143000"/>
          </a:xfrm>
        </p:spPr>
        <p:txBody>
          <a:bodyPr/>
          <a:lstStyle/>
          <a:p>
            <a:r>
              <a:rPr lang="es-EC" b="1" dirty="0" smtClean="0"/>
              <a:t>CONCLUSIONES</a:t>
            </a:r>
            <a:endParaRPr lang="es-ES" dirty="0"/>
          </a:p>
        </p:txBody>
      </p:sp>
      <p:sp>
        <p:nvSpPr>
          <p:cNvPr id="3" name="2 Marcador de contenido"/>
          <p:cNvSpPr>
            <a:spLocks noGrp="1"/>
          </p:cNvSpPr>
          <p:nvPr>
            <p:ph sz="quarter" idx="1"/>
          </p:nvPr>
        </p:nvSpPr>
        <p:spPr>
          <a:xfrm>
            <a:off x="457200" y="1600200"/>
            <a:ext cx="8229600" cy="5114948"/>
          </a:xfrm>
        </p:spPr>
        <p:txBody>
          <a:bodyPr>
            <a:noAutofit/>
          </a:bodyPr>
          <a:lstStyle/>
          <a:p>
            <a:pPr lvl="0" algn="just"/>
            <a:r>
              <a:rPr lang="es-EC" sz="1800" dirty="0" smtClean="0">
                <a:latin typeface="Times New Roman" pitchFamily="18" charset="0"/>
                <a:cs typeface="Times New Roman" pitchFamily="18" charset="0"/>
              </a:rPr>
              <a:t>Las Cooperativas de Transporte  Interprovincial  de Pasajeros de la Provincia de Cotopaxi necesitan recurso económicos, para esto recurren al endeudamiento o  Apalancamiento, es una herramienta que tiene la capacidad de utilizar costos fijos eficaz y eficientemente tanto Operativos como Financieros, con el objeto de maximizar o acrecentar la rentabilidad de los socios o propietarios, un aumento de Apalancamiento  incrementa  la rendimiento y el riesgo, una disminución de Apalancamiento reduce la rendimiento y el riesgo.</a:t>
            </a:r>
          </a:p>
          <a:p>
            <a:pPr lvl="0" algn="just">
              <a:buNone/>
            </a:pPr>
            <a:endParaRPr lang="es-ES" sz="1800" dirty="0" smtClean="0">
              <a:latin typeface="Times New Roman" pitchFamily="18" charset="0"/>
              <a:cs typeface="Times New Roman" pitchFamily="18" charset="0"/>
            </a:endParaRPr>
          </a:p>
          <a:p>
            <a:pPr algn="just"/>
            <a:r>
              <a:rPr lang="es-EC" sz="1800" dirty="0" smtClean="0">
                <a:latin typeface="Times New Roman" pitchFamily="18" charset="0"/>
                <a:cs typeface="Times New Roman" pitchFamily="18" charset="0"/>
              </a:rPr>
              <a:t>En las Cooperativas de Transporte Interprovincial de Pasajeros se analizaron los Estados Financieros y se determino que no todas manejan altos niveles de endeudamiento, esto se refleja en el balance general ya que tienen cuentas por pagar en bajo porcentaje,  pero si poseen activos fijos  lo que representa una gran inversión, pero pese a pertenecer a un sector de la economía que generalmente necesita de la financiación externa para el ejercicio de su actividad, solo utilizan capital propio, esto puede ser vista como una fortaleza para la consecución de recursos, pero también puede interpretarse como un desaprovechamiento de la capacidad patrimonial.</a:t>
            </a:r>
            <a:endParaRPr lang="es-E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83568" y="332656"/>
            <a:ext cx="7467600" cy="5902472"/>
          </a:xfrm>
        </p:spPr>
        <p:txBody>
          <a:bodyPr>
            <a:normAutofit/>
          </a:bodyPr>
          <a:lstStyle/>
          <a:p>
            <a:pPr lvl="0" algn="just"/>
            <a:endParaRPr lang="es-EC" sz="1900" dirty="0" smtClean="0">
              <a:latin typeface="Times New Roman" pitchFamily="18" charset="0"/>
              <a:cs typeface="Times New Roman" pitchFamily="18" charset="0"/>
            </a:endParaRPr>
          </a:p>
          <a:p>
            <a:pPr lvl="0" algn="just"/>
            <a:r>
              <a:rPr lang="es-EC" sz="1900" dirty="0">
                <a:latin typeface="Times New Roman" pitchFamily="18" charset="0"/>
                <a:cs typeface="Times New Roman" pitchFamily="18" charset="0"/>
              </a:rPr>
              <a:t>Las Cooperativas de Transporte Interprovincial de Pasajeros al adquirir endeudamiento con fondos propios y ajenos (crédito) generan rendimiento  en el activo y riesgo por la inversión realizada, el mayor rendimiento Financiero tiene la Cooperativa de Transporte de Pasajeros “E” el porcentaje es de 648,64% por el uso de apalancamiento con fondos propios que pagan interés fijos por los certificados de aportación </a:t>
            </a:r>
            <a:r>
              <a:rPr lang="es-EC" sz="1900" dirty="0" smtClean="0">
                <a:latin typeface="Times New Roman" pitchFamily="18" charset="0"/>
                <a:cs typeface="Times New Roman" pitchFamily="18" charset="0"/>
              </a:rPr>
              <a:t>generan rendimiento alto con riesgos bajos.</a:t>
            </a:r>
          </a:p>
          <a:p>
            <a:pPr lvl="0" algn="just"/>
            <a:r>
              <a:rPr lang="es-EC" sz="1900" dirty="0" smtClean="0">
                <a:latin typeface="Times New Roman" pitchFamily="18" charset="0"/>
                <a:cs typeface="Times New Roman" pitchFamily="18" charset="0"/>
              </a:rPr>
              <a:t>Al evaluar el Apalancamiento Operativo­ y Financiero de las Cooperativa de Transporte Interprovincial de Pasajeros se pudo concluir que no tienen un buen uso de los costos fijos, porque no existe una buena administración de los recursos económicos y financieros,  ya que los estados de resultados de la mayoría de Cooperativas no presentan cuentas reales es decir no se ajustan al presupuesto aprobado, esto lo realizan para evadir impuestos al servicio de rentas internas, mientras menos utilidad exista menos impuestos pagan, y por la forma de administración solo generan rentabilidad para la Cooperativa mas no para los socios, estos solo perciben rentabilidad social</a:t>
            </a:r>
            <a:r>
              <a:rPr lang="es-EC" sz="1800" dirty="0" smtClean="0">
                <a:latin typeface="Times New Roman" pitchFamily="18" charset="0"/>
                <a:cs typeface="Times New Roman" pitchFamily="18" charset="0"/>
              </a:rPr>
              <a:t>.</a:t>
            </a:r>
          </a:p>
          <a:p>
            <a:pPr lvl="0" algn="just">
              <a:buNone/>
            </a:pPr>
            <a:endParaRPr lang="es-EC" sz="1800" dirty="0" smtClean="0">
              <a:latin typeface="Times New Roman" pitchFamily="18" charset="0"/>
              <a:cs typeface="Times New Roman" pitchFamily="18" charset="0"/>
            </a:endParaRPr>
          </a:p>
          <a:p>
            <a:pPr marL="0" indent="0" algn="just">
              <a:buNone/>
            </a:pPr>
            <a:endParaRPr lang="es-ES" sz="1900" dirty="0" smtClean="0">
              <a:latin typeface="Times New Roman" pitchFamily="18" charset="0"/>
              <a:cs typeface="Times New Roman" pitchFamily="18" charset="0"/>
            </a:endParaRPr>
          </a:p>
          <a:p>
            <a:pPr lvl="0" algn="just">
              <a:buNone/>
            </a:pPr>
            <a:endParaRPr lang="es-ES" sz="1900" dirty="0" smtClean="0">
              <a:latin typeface="Times New Roman" pitchFamily="18" charset="0"/>
              <a:cs typeface="Times New Roman" pitchFamily="18" charset="0"/>
            </a:endParaRPr>
          </a:p>
          <a:p>
            <a:pPr>
              <a:buNone/>
            </a:pPr>
            <a:endParaRPr lang="es-ES" sz="1900" dirty="0" smtClean="0">
              <a:latin typeface="Times New Roman" pitchFamily="18" charset="0"/>
              <a:cs typeface="Times New Roman" pitchFamily="18" charset="0"/>
            </a:endParaRPr>
          </a:p>
          <a:p>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smtClean="0"/>
              <a:t/>
            </a:r>
            <a:br>
              <a:rPr lang="es-EC" b="1" dirty="0" smtClean="0"/>
            </a:br>
            <a:r>
              <a:rPr lang="es-EC" b="1" dirty="0" smtClean="0"/>
              <a:t>RECOMENDACIONES.</a:t>
            </a:r>
            <a:r>
              <a:rPr lang="es-ES" dirty="0" smtClean="0"/>
              <a:t/>
            </a:r>
            <a:br>
              <a:rPr lang="es-ES" dirty="0" smtClean="0"/>
            </a:br>
            <a:endParaRPr lang="es-ES" dirty="0"/>
          </a:p>
        </p:txBody>
      </p:sp>
      <p:sp>
        <p:nvSpPr>
          <p:cNvPr id="3" name="2 Marcador de contenido"/>
          <p:cNvSpPr>
            <a:spLocks noGrp="1"/>
          </p:cNvSpPr>
          <p:nvPr>
            <p:ph sz="quarter" idx="1"/>
          </p:nvPr>
        </p:nvSpPr>
        <p:spPr/>
        <p:txBody>
          <a:bodyPr>
            <a:normAutofit lnSpcReduction="10000"/>
          </a:bodyPr>
          <a:lstStyle/>
          <a:p>
            <a:pPr algn="just">
              <a:buFont typeface="Courier New" pitchFamily="49" charset="0"/>
              <a:buChar char="o"/>
            </a:pPr>
            <a:r>
              <a:rPr lang="es-EC" sz="1800" dirty="0" smtClean="0">
                <a:latin typeface="Times New Roman" pitchFamily="18" charset="0"/>
                <a:cs typeface="Times New Roman" pitchFamily="18" charset="0"/>
              </a:rPr>
              <a:t>Las Cooperativas de Transporte Interprovincial deben usar apropiadamente el Apalancamiento con fondos propios y con fondos pedidos a préstamo, se debe realizar la Contabilidad  de las Cooperativas de acuerdo a los principios de contabilidad generalmente aceptados, (NEC), (NIC) y principalmente a  la ley de tributaria interna, deben presentar también flujos de efectivo, estados de evolución del patrimonio,  ya que las cuentas  tienen variaciones altas así como también aparecen cuentas de la nada, para esto es recomendable realizar Auditorías cada año a la parte Administrativa, Financiera y Contable por parte del MIES, es decir  presentar información clara y precisa.</a:t>
            </a:r>
            <a:endParaRPr lang="es-ES" sz="1800" dirty="0" smtClean="0">
              <a:latin typeface="Times New Roman" pitchFamily="18" charset="0"/>
              <a:cs typeface="Times New Roman" pitchFamily="18" charset="0"/>
            </a:endParaRPr>
          </a:p>
          <a:p>
            <a:pPr lvl="0" algn="just">
              <a:buNone/>
            </a:pPr>
            <a:endParaRPr lang="es-ES" sz="1800" dirty="0" smtClean="0">
              <a:latin typeface="Times New Roman" pitchFamily="18" charset="0"/>
              <a:cs typeface="Times New Roman" pitchFamily="18" charset="0"/>
            </a:endParaRPr>
          </a:p>
          <a:p>
            <a:pPr algn="just"/>
            <a:r>
              <a:rPr lang="es-EC" sz="1800" dirty="0" smtClean="0">
                <a:latin typeface="Times New Roman" pitchFamily="18" charset="0"/>
                <a:cs typeface="Times New Roman" pitchFamily="18" charset="0"/>
              </a:rPr>
              <a:t>Se recomienda a todas las Cooperativas de Transporte de Pasajeros Interprovincial  tener muy clara la diferencia que existe entre la especulación y la gestión empresarial, para tomar decisiones de financiamiento sobre aspectos tales como: coste real de la deuda, naturaleza del tipo de intereses (fijo o variable), naturaleza del endeudamiento (moneda nacional o divisa) y actitud ante el riesgo.</a:t>
            </a:r>
            <a:endParaRPr lang="es-E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500042"/>
            <a:ext cx="8229600" cy="5840435"/>
          </a:xfrm>
        </p:spPr>
        <p:txBody>
          <a:bodyPr>
            <a:normAutofit/>
          </a:bodyPr>
          <a:lstStyle/>
          <a:p>
            <a:pPr lvl="0" algn="just"/>
            <a:endParaRPr lang="es-EC" sz="2000" dirty="0" smtClean="0"/>
          </a:p>
          <a:p>
            <a:pPr lvl="0" algn="just"/>
            <a:r>
              <a:rPr lang="es-EC" sz="1800" dirty="0" smtClean="0">
                <a:latin typeface="Times New Roman" pitchFamily="18" charset="0"/>
                <a:cs typeface="Times New Roman" pitchFamily="18" charset="0"/>
              </a:rPr>
              <a:t>Las Cooperativas de Transporte Interprovincial deben aprovechar la capacidad patrimonial para realizar inversiones más productivas para los socios, por ejemplo tener gasolineras, un almacén de repuestos, talleres de autos, comprar unidades transporte de propiedad exclusiva de la Cooperativa que ayuden a cubrir las rutas diarias faltantes para otorgar un excelente servicio de Transporte de Pasajeros y encomiendas. </a:t>
            </a:r>
          </a:p>
          <a:p>
            <a:pPr algn="just"/>
            <a:r>
              <a:rPr lang="es-EC" sz="1800" dirty="0" smtClean="0">
                <a:latin typeface="Times New Roman" pitchFamily="18" charset="0"/>
                <a:cs typeface="Times New Roman" pitchFamily="18" charset="0"/>
              </a:rPr>
              <a:t>Las Cooperativas de Transporte Interprovincial deben evaluar el desempeño de los directivos, con la finalidad de mejorar las gestiones,  que impone el estatuto a cada persona,  también se debe realizar planificaciones financieras con los respectivos cálculos de los indicadores financieros de liquidez, endeudamiento, actividad,  y rentabilidad.</a:t>
            </a:r>
            <a:endParaRPr lang="es-ES" sz="1800" dirty="0" smtClean="0">
              <a:latin typeface="Times New Roman" pitchFamily="18" charset="0"/>
              <a:cs typeface="Times New Roman" pitchFamily="18" charset="0"/>
            </a:endParaRPr>
          </a:p>
          <a:p>
            <a:pPr lvl="0" algn="just">
              <a:buNone/>
            </a:pPr>
            <a:endParaRPr lang="es-EC" sz="1800" dirty="0" smtClean="0"/>
          </a:p>
          <a:p>
            <a:pPr algn="just">
              <a:buNone/>
            </a:pPr>
            <a:endParaRPr lang="es-E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28604"/>
            <a:ext cx="7467600" cy="6045348"/>
          </a:xfrm>
        </p:spPr>
        <p:txBody>
          <a:bodyPr>
            <a:normAutofit/>
          </a:bodyPr>
          <a:lstStyle/>
          <a:p>
            <a:pPr algn="just">
              <a:buNone/>
            </a:pPr>
            <a:endParaRPr lang="es-EC" sz="2000" b="1" dirty="0" smtClean="0"/>
          </a:p>
          <a:p>
            <a:pPr algn="just">
              <a:buNone/>
            </a:pPr>
            <a:r>
              <a:rPr lang="es-EC" sz="2000" b="1" dirty="0" smtClean="0"/>
              <a:t>OBJETIVO GENERAL</a:t>
            </a:r>
          </a:p>
          <a:p>
            <a:pPr algn="just">
              <a:buNone/>
            </a:pPr>
            <a:endParaRPr lang="es-EC" sz="2000" b="1" dirty="0" smtClean="0"/>
          </a:p>
          <a:p>
            <a:pPr algn="just"/>
            <a:r>
              <a:rPr lang="es-EC" sz="2000" dirty="0" smtClean="0"/>
              <a:t>Evaluar la utilización del Apalancamiento Operativo- Financiero en la generación de Rentabilidad de las Cooperativas de Transporte de Pasajeros Interprovincial de la ciudad de Latacunga en el periodo 2005-2009.</a:t>
            </a:r>
          </a:p>
          <a:p>
            <a:pPr algn="just"/>
            <a:endParaRPr lang="es-EC" sz="2000" dirty="0" smtClean="0"/>
          </a:p>
          <a:p>
            <a:pPr algn="just">
              <a:buNone/>
            </a:pPr>
            <a:r>
              <a:rPr lang="es-EC" sz="2000" b="1" dirty="0" smtClean="0"/>
              <a:t>OBJETIVO ESPECÍFICOS.</a:t>
            </a:r>
          </a:p>
          <a:p>
            <a:pPr lvl="0" algn="just"/>
            <a:r>
              <a:rPr lang="es-EC" sz="2000" dirty="0" smtClean="0"/>
              <a:t>Desarrollar fundamentos teóricos sobre el Apalancamiento mediante una recopilación teórica para ampliar los conocimientos y así aplicarlos en el caso práctico del proyecto.</a:t>
            </a:r>
            <a:endParaRPr lang="es-ES" sz="2000" dirty="0" smtClean="0"/>
          </a:p>
          <a:p>
            <a:pPr lvl="0" algn="just"/>
            <a:r>
              <a:rPr lang="es-EC" sz="2000" dirty="0" smtClean="0"/>
              <a:t>Examinar las razones de los balances generales y determinar el grado con que los fondos propios y fondos pedidos a préstamo han sido usados para financiar a las Cooperativas.</a:t>
            </a:r>
            <a:endParaRPr lang="es-ES" sz="2000" dirty="0" smtClean="0"/>
          </a:p>
          <a:p>
            <a:pPr algn="just">
              <a:buNone/>
            </a:pPr>
            <a:endParaRPr lang="es-E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857232"/>
            <a:ext cx="7467600" cy="5616720"/>
          </a:xfrm>
        </p:spPr>
        <p:txBody>
          <a:bodyPr/>
          <a:lstStyle/>
          <a:p>
            <a:pPr lvl="0" algn="just"/>
            <a:endParaRPr lang="es-EC" sz="2000" dirty="0" smtClean="0"/>
          </a:p>
          <a:p>
            <a:pPr lvl="0" algn="just"/>
            <a:r>
              <a:rPr lang="es-EC" sz="2000" dirty="0" smtClean="0"/>
              <a:t>Evaluar los riesgos y rendimientos de la deuda utilizando los estados de pérdidas y ganancias de las Cooperativas de Transporte de Pasajeros Interprovincial de la ciudad de Latacunga.</a:t>
            </a:r>
          </a:p>
          <a:p>
            <a:pPr lvl="0" algn="just">
              <a:buNone/>
            </a:pPr>
            <a:endParaRPr lang="es-ES" sz="2000" dirty="0" smtClean="0"/>
          </a:p>
          <a:p>
            <a:pPr lvl="0" algn="just"/>
            <a:r>
              <a:rPr lang="es-EC" sz="2000" dirty="0" smtClean="0"/>
              <a:t>Calcular el Apalancamiento Operativo, Financiero y Total de las Cooperativas Transporte Interprovincial de Pasajeros para determinar la efectiva utilización de los recursos propios  y ajenos.</a:t>
            </a:r>
            <a:endParaRPr lang="es-ES" sz="2000" dirty="0" smtClean="0"/>
          </a:p>
          <a:p>
            <a:pPr>
              <a:buNone/>
            </a:pP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ciberconta.unizar.es/LECCION/analfin/100_archivos/image060.gif"/>
          <p:cNvPicPr/>
          <p:nvPr/>
        </p:nvPicPr>
        <p:blipFill>
          <a:blip r:embed="rId2"/>
          <a:srcRect/>
          <a:stretch>
            <a:fillRect/>
          </a:stretch>
        </p:blipFill>
        <p:spPr bwMode="auto">
          <a:xfrm>
            <a:off x="1357290" y="1785926"/>
            <a:ext cx="6572296" cy="3857652"/>
          </a:xfrm>
          <a:prstGeom prst="rect">
            <a:avLst/>
          </a:prstGeom>
          <a:noFill/>
          <a:ln w="9525">
            <a:noFill/>
            <a:miter lim="800000"/>
            <a:headEnd/>
            <a:tailEnd/>
          </a:ln>
        </p:spPr>
      </p:pic>
      <p:sp>
        <p:nvSpPr>
          <p:cNvPr id="3" name="2 Título"/>
          <p:cNvSpPr>
            <a:spLocks noGrp="1"/>
          </p:cNvSpPr>
          <p:nvPr>
            <p:ph type="title"/>
          </p:nvPr>
        </p:nvSpPr>
        <p:spPr/>
        <p:txBody>
          <a:bodyPr/>
          <a:lstStyle/>
          <a:p>
            <a:r>
              <a:rPr lang="es-ES" dirty="0" smtClean="0"/>
              <a:t>APALANCAMIENTO</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786050" y="714356"/>
            <a:ext cx="328614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COOPERATIVAS</a:t>
            </a:r>
            <a:endParaRPr lang="es-ES" dirty="0">
              <a:solidFill>
                <a:schemeClr val="tx1"/>
              </a:solidFill>
            </a:endParaRPr>
          </a:p>
        </p:txBody>
      </p:sp>
      <p:sp>
        <p:nvSpPr>
          <p:cNvPr id="7" name="6 Elipse"/>
          <p:cNvSpPr/>
          <p:nvPr/>
        </p:nvSpPr>
        <p:spPr>
          <a:xfrm>
            <a:off x="1500166" y="2071678"/>
            <a:ext cx="6072230" cy="42148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dirty="0" smtClean="0">
                <a:solidFill>
                  <a:schemeClr val="tx1"/>
                </a:solidFill>
              </a:rPr>
              <a:t>Son Cooperativas las sociedades de derecho privado, formadas por personas naturales o jurídicas que, sin perseguir finalidades de lucro, tienen por objeto planificar y realizar actividades o trabajos de beneficio social o colectivo, a través de una empresa manejada en común y formado con la aportación económica, intelectual y moral de sus miembros .</a:t>
            </a:r>
            <a:endParaRPr lang="es-ES" dirty="0" smtClean="0">
              <a:solidFill>
                <a:schemeClr val="tx1"/>
              </a:solidFill>
            </a:endParaRPr>
          </a:p>
          <a:p>
            <a:pPr algn="ctr"/>
            <a:endParaRPr lang="es-E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71604" y="3214686"/>
            <a:ext cx="521497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COOPERATIVAS DE SERVICIOS</a:t>
            </a:r>
            <a:endParaRPr lang="es-ES" dirty="0">
              <a:solidFill>
                <a:schemeClr val="tx1"/>
              </a:solidFill>
            </a:endParaRPr>
          </a:p>
        </p:txBody>
      </p:sp>
      <p:sp>
        <p:nvSpPr>
          <p:cNvPr id="6" name="5 Rectángulo"/>
          <p:cNvSpPr/>
          <p:nvPr/>
        </p:nvSpPr>
        <p:spPr>
          <a:xfrm>
            <a:off x="1571604" y="3929066"/>
            <a:ext cx="5214974" cy="2071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b="1" dirty="0" smtClean="0">
                <a:solidFill>
                  <a:schemeClr val="tx1"/>
                </a:solidFill>
              </a:rPr>
              <a:t>Cooperativa de Transportes.- </a:t>
            </a:r>
            <a:r>
              <a:rPr lang="es-EC" dirty="0" smtClean="0">
                <a:solidFill>
                  <a:schemeClr val="tx1"/>
                </a:solidFill>
              </a:rPr>
              <a:t>Es un grupo de conductores o choferes profesionales, que deciden trabajar directamente en forma organizada y conjunta para prestar un servicio eficiente a la comunidad: el Transporte de personas o cargas.</a:t>
            </a:r>
          </a:p>
          <a:p>
            <a:pPr algn="ctr"/>
            <a:endParaRPr lang="es-ES" dirty="0"/>
          </a:p>
        </p:txBody>
      </p:sp>
      <p:sp>
        <p:nvSpPr>
          <p:cNvPr id="11" name="10 Triángulo isósceles"/>
          <p:cNvSpPr/>
          <p:nvPr/>
        </p:nvSpPr>
        <p:spPr>
          <a:xfrm>
            <a:off x="1142976" y="285728"/>
            <a:ext cx="6286544" cy="271464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Arial" pitchFamily="34" charset="0"/>
              <a:buChar char="•"/>
            </a:pPr>
            <a:r>
              <a:rPr lang="es-EC" sz="1600" dirty="0" smtClean="0">
                <a:solidFill>
                  <a:schemeClr val="tx1"/>
                </a:solidFill>
              </a:rPr>
              <a:t>    Igualdad de los derechos     entre los socios</a:t>
            </a:r>
            <a:endParaRPr lang="es-ES" sz="1600" dirty="0" smtClean="0">
              <a:solidFill>
                <a:schemeClr val="tx1"/>
              </a:solidFill>
            </a:endParaRPr>
          </a:p>
          <a:p>
            <a:pPr lvl="0" algn="ctr">
              <a:buFont typeface="Arial" pitchFamily="34" charset="0"/>
              <a:buChar char="•"/>
            </a:pPr>
            <a:r>
              <a:rPr lang="es-EC" sz="1600" dirty="0" smtClean="0">
                <a:solidFill>
                  <a:schemeClr val="tx1"/>
                </a:solidFill>
              </a:rPr>
              <a:t>Adhesión y retiro voluntario</a:t>
            </a:r>
            <a:endParaRPr lang="es-ES" sz="1600" dirty="0" smtClean="0">
              <a:solidFill>
                <a:schemeClr val="tx1"/>
              </a:solidFill>
            </a:endParaRPr>
          </a:p>
          <a:p>
            <a:pPr lvl="0" algn="ctr">
              <a:buFont typeface="Arial" pitchFamily="34" charset="0"/>
              <a:buChar char="•"/>
            </a:pPr>
            <a:r>
              <a:rPr lang="es-EC" sz="1600" dirty="0" smtClean="0">
                <a:solidFill>
                  <a:schemeClr val="tx1"/>
                </a:solidFill>
              </a:rPr>
              <a:t>Control democrático, un socio, un voto</a:t>
            </a:r>
            <a:endParaRPr lang="es-ES" sz="1600" dirty="0" smtClean="0">
              <a:solidFill>
                <a:schemeClr val="tx1"/>
              </a:solidFill>
            </a:endParaRPr>
          </a:p>
          <a:p>
            <a:pPr lvl="0" algn="ctr"/>
            <a:endParaRPr lang="es-ES" sz="1600" dirty="0" smtClean="0">
              <a:solidFill>
                <a:schemeClr val="tx1"/>
              </a:solidFill>
            </a:endParaRPr>
          </a:p>
          <a:p>
            <a:pPr algn="ct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69" name="Picture 37"/>
          <p:cNvPicPr>
            <a:picLocks noChangeAspect="1" noChangeArrowheads="1"/>
          </p:cNvPicPr>
          <p:nvPr/>
        </p:nvPicPr>
        <p:blipFill>
          <a:blip r:embed="rId2"/>
          <a:srcRect/>
          <a:stretch>
            <a:fillRect/>
          </a:stretch>
        </p:blipFill>
        <p:spPr bwMode="auto">
          <a:xfrm>
            <a:off x="714348" y="500042"/>
            <a:ext cx="8001056" cy="51054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285720" y="357166"/>
          <a:ext cx="8072494" cy="607223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2459</TotalTime>
  <Words>1357</Words>
  <Application>Microsoft Office PowerPoint</Application>
  <PresentationFormat>Presentación en pantalla (4:3)</PresentationFormat>
  <Paragraphs>265</Paragraphs>
  <Slides>25</Slides>
  <Notes>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Mirador</vt:lpstr>
      <vt:lpstr>ESPE- LATACUNGA </vt:lpstr>
      <vt:lpstr>  “EVALUACIÓN DE LA UTILIZACIÓN DEL APALANCAMIENTO OPERATIVO-FINANCIERO EN LA GENERACIÓN DE RENTABILIDAD DE LAS COOPERATIVAS DE TRANSPORTE TERRESTRE INTERPROVINCIAL EN LA CIUDAD DE LATACUNGA EN EL PERIODO 2005-2009”</vt:lpstr>
      <vt:lpstr>Diapositiva 3</vt:lpstr>
      <vt:lpstr>Diapositiva 4</vt:lpstr>
      <vt:lpstr>APALANCAMIENTO</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CONCLUSIONES</vt:lpstr>
      <vt:lpstr>Diapositiva 23</vt:lpstr>
      <vt:lpstr> RECOMENDACIONES. </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192</cp:revision>
  <dcterms:created xsi:type="dcterms:W3CDTF">2012-09-26T23:05:39Z</dcterms:created>
  <dcterms:modified xsi:type="dcterms:W3CDTF">2012-12-10T03:51:49Z</dcterms:modified>
</cp:coreProperties>
</file>