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37"/>
  </p:notesMasterIdLst>
  <p:sldIdLst>
    <p:sldId id="256" r:id="rId2"/>
    <p:sldId id="261" r:id="rId3"/>
    <p:sldId id="259" r:id="rId4"/>
    <p:sldId id="257" r:id="rId5"/>
    <p:sldId id="268" r:id="rId6"/>
    <p:sldId id="269" r:id="rId7"/>
    <p:sldId id="354" r:id="rId8"/>
    <p:sldId id="258" r:id="rId9"/>
    <p:sldId id="355" r:id="rId10"/>
    <p:sldId id="270" r:id="rId11"/>
    <p:sldId id="265" r:id="rId12"/>
    <p:sldId id="260" r:id="rId13"/>
    <p:sldId id="356" r:id="rId14"/>
    <p:sldId id="278" r:id="rId15"/>
    <p:sldId id="279" r:id="rId16"/>
    <p:sldId id="280" r:id="rId17"/>
    <p:sldId id="289" r:id="rId18"/>
    <p:sldId id="290" r:id="rId19"/>
    <p:sldId id="291" r:id="rId20"/>
    <p:sldId id="292" r:id="rId21"/>
    <p:sldId id="357" r:id="rId22"/>
    <p:sldId id="293" r:id="rId23"/>
    <p:sldId id="295" r:id="rId24"/>
    <p:sldId id="301" r:id="rId25"/>
    <p:sldId id="320" r:id="rId26"/>
    <p:sldId id="352" r:id="rId27"/>
    <p:sldId id="340" r:id="rId28"/>
    <p:sldId id="353" r:id="rId29"/>
    <p:sldId id="328" r:id="rId30"/>
    <p:sldId id="334" r:id="rId31"/>
    <p:sldId id="358" r:id="rId32"/>
    <p:sldId id="339" r:id="rId33"/>
    <p:sldId id="348" r:id="rId34"/>
    <p:sldId id="350" r:id="rId35"/>
    <p:sldId id="351" r:id="rId36"/>
  </p:sldIdLst>
  <p:sldSz cx="9144000" cy="6858000" type="screen4x3"/>
  <p:notesSz cx="6858000" cy="9144000"/>
  <p:custShowLst>
    <p:custShow name="Presentación personalizada 1" id="0">
      <p:sldLst>
        <p:sld r:id="rId2"/>
        <p:sld r:id="rId3"/>
        <p:sld r:id="rId5"/>
        <p:sld r:id="rId9"/>
        <p:sld r:id="rId4"/>
        <p:sld r:id="rId5"/>
        <p:sld r:id="rId6"/>
        <p:sld r:id="rId7"/>
        <p:sld r:id="rId5"/>
        <p:sld r:id="rId11"/>
        <p:sld r:id="rId12"/>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2178" y="-89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97B794-AB9B-4BE4-B992-9E903F9094CB}" type="datetimeFigureOut">
              <a:rPr lang="en-US" smtClean="0"/>
              <a:t>5/21/2013</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17D9BB-26FF-494F-8A44-F4BF1B3B6A6A}" type="slidenum">
              <a:rPr lang="en-US" smtClean="0"/>
              <a:t>‹Nº›</a:t>
            </a:fld>
            <a:endParaRPr lang="en-US"/>
          </a:p>
        </p:txBody>
      </p:sp>
    </p:spTree>
    <p:extLst>
      <p:ext uri="{BB962C8B-B14F-4D97-AF65-F5344CB8AC3E}">
        <p14:creationId xmlns:p14="http://schemas.microsoft.com/office/powerpoint/2010/main" val="3145938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A817D9BB-26FF-494F-8A44-F4BF1B3B6A6A}" type="slidenum">
              <a:rPr lang="en-US" smtClean="0"/>
              <a:t>23</a:t>
            </a:fld>
            <a:endParaRPr lang="en-US"/>
          </a:p>
        </p:txBody>
      </p:sp>
    </p:spTree>
    <p:extLst>
      <p:ext uri="{BB962C8B-B14F-4D97-AF65-F5344CB8AC3E}">
        <p14:creationId xmlns:p14="http://schemas.microsoft.com/office/powerpoint/2010/main" val="1809925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06E2EA96-C86A-40C9-8C5A-E85EB140F00E}" type="datetimeFigureOut">
              <a:rPr lang="en-US" smtClean="0"/>
              <a:t>5/21/2013</a:t>
            </a:fld>
            <a:endParaRPr lang="en-US"/>
          </a:p>
        </p:txBody>
      </p:sp>
      <p:sp>
        <p:nvSpPr>
          <p:cNvPr id="8" name="Slide Number Placeholder 7"/>
          <p:cNvSpPr>
            <a:spLocks noGrp="1"/>
          </p:cNvSpPr>
          <p:nvPr>
            <p:ph type="sldNum" sz="quarter" idx="11"/>
          </p:nvPr>
        </p:nvSpPr>
        <p:spPr/>
        <p:txBody>
          <a:bodyPr/>
          <a:lstStyle/>
          <a:p>
            <a:fld id="{50DFD150-77C8-4BDD-97C6-F210C7D4EC42}" type="slidenum">
              <a:rPr lang="en-US" smtClean="0"/>
              <a:t>‹Nº›</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6E2EA96-C86A-40C9-8C5A-E85EB140F00E}" type="datetimeFigureOut">
              <a:rPr lang="en-US" smtClean="0"/>
              <a:t>5/21/2013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DFD150-77C8-4BDD-97C6-F210C7D4EC42}" type="slidenum">
              <a:rPr lang="en-US" smtClean="0"/>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6E2EA96-C86A-40C9-8C5A-E85EB140F00E}" type="datetimeFigureOut">
              <a:rPr lang="en-US" smtClean="0"/>
              <a:t>5/21/2013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DFD150-77C8-4BDD-97C6-F210C7D4EC42}" type="slidenum">
              <a:rPr lang="en-US" smtClean="0"/>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p:txBody>
          <a:bodyPr/>
          <a:lstStyle/>
          <a:p>
            <a:fld id="{06E2EA96-C86A-40C9-8C5A-E85EB140F00E}" type="datetimeFigureOut">
              <a:rPr lang="en-US" smtClean="0"/>
              <a:t>5/21/2013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DFD150-77C8-4BDD-97C6-F210C7D4EC42}" type="slidenum">
              <a:rPr lang="en-US" smtClean="0"/>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6E2EA96-C86A-40C9-8C5A-E85EB140F00E}" type="datetimeFigureOut">
              <a:rPr lang="en-US" smtClean="0"/>
              <a:t>5/21/2013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DFD150-77C8-4BDD-97C6-F210C7D4EC42}" type="slidenum">
              <a:rPr lang="en-US" smtClean="0"/>
              <a:t>‹Nº›</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5" name="Date Placeholder 4"/>
          <p:cNvSpPr>
            <a:spLocks noGrp="1"/>
          </p:cNvSpPr>
          <p:nvPr>
            <p:ph type="dt" sz="half" idx="10"/>
          </p:nvPr>
        </p:nvSpPr>
        <p:spPr/>
        <p:txBody>
          <a:bodyPr/>
          <a:lstStyle/>
          <a:p>
            <a:fld id="{06E2EA96-C86A-40C9-8C5A-E85EB140F00E}" type="datetimeFigureOut">
              <a:rPr lang="en-US" smtClean="0"/>
              <a:t>5/21/2013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DFD150-77C8-4BDD-97C6-F210C7D4EC42}" type="slidenum">
              <a:rPr lang="en-US" smtClean="0"/>
              <a:t>‹Nº›</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06E2EA96-C86A-40C9-8C5A-E85EB140F00E}" type="datetimeFigureOut">
              <a:rPr lang="en-US" smtClean="0"/>
              <a:t>5/21/2013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DFD150-77C8-4BDD-97C6-F210C7D4EC42}" type="slidenum">
              <a:rPr lang="en-US" smtClean="0"/>
              <a:t>‹Nº›</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6E2EA96-C86A-40C9-8C5A-E85EB140F00E}" type="datetimeFigureOut">
              <a:rPr lang="en-US" smtClean="0"/>
              <a:t>5/21/2013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DFD150-77C8-4BDD-97C6-F210C7D4EC42}" type="slidenum">
              <a:rPr lang="en-US" smtClean="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2EA96-C86A-40C9-8C5A-E85EB140F00E}" type="datetimeFigureOut">
              <a:rPr lang="en-US" smtClean="0"/>
              <a:t>5/21/2013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DFD150-77C8-4BDD-97C6-F210C7D4EC42}"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6E2EA96-C86A-40C9-8C5A-E85EB140F00E}" type="datetimeFigureOut">
              <a:rPr lang="en-US" smtClean="0"/>
              <a:t>5/21/2013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DFD150-77C8-4BDD-97C6-F210C7D4EC42}" type="slidenum">
              <a:rPr lang="en-US" smtClean="0"/>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6E2EA96-C86A-40C9-8C5A-E85EB140F00E}" type="datetimeFigureOut">
              <a:rPr lang="en-US" smtClean="0"/>
              <a:t>5/21/2013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DFD150-77C8-4BDD-97C6-F210C7D4EC42}" type="slidenum">
              <a:rPr lang="en-US" smtClean="0"/>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06E2EA96-C86A-40C9-8C5A-E85EB140F00E}" type="datetimeFigureOut">
              <a:rPr lang="en-US" smtClean="0"/>
              <a:t>5/21/2013</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50DFD150-77C8-4BDD-97C6-F210C7D4EC42}" type="slidenum">
              <a:rPr lang="en-US" smtClean="0"/>
              <a:t>‹Nº›</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slide" Target="slide32.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17.xml"/><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slide" Target="slide32.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17.xml"/><Relationship Id="rId4" Type="http://schemas.openxmlformats.org/officeDocument/2006/relationships/slide" Target="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slide" Target="slide32.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17.xml"/><Relationship Id="rId4" Type="http://schemas.openxmlformats.org/officeDocument/2006/relationships/slide" Target="slide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slide" Target="slide32.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17.xml"/><Relationship Id="rId4" Type="http://schemas.openxmlformats.org/officeDocument/2006/relationships/slide" Target="slide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slide" Target="slide32.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17.xml"/><Relationship Id="rId4" Type="http://schemas.openxmlformats.org/officeDocument/2006/relationships/slide" Target="slide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slide" Target="slide32.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17.xml"/><Relationship Id="rId4" Type="http://schemas.openxmlformats.org/officeDocument/2006/relationships/slide" Target="slide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691680" y="692696"/>
            <a:ext cx="5760640" cy="1800200"/>
          </a:xfrm>
        </p:spPr>
        <p:txBody>
          <a:bodyPr/>
          <a:lstStyle/>
          <a:p>
            <a:r>
              <a:rPr lang="es-EC" sz="3200" dirty="0" smtClean="0"/>
              <a:t/>
            </a:r>
            <a:br>
              <a:rPr lang="es-EC" sz="3200" dirty="0" smtClean="0"/>
            </a:br>
            <a:r>
              <a:rPr lang="es-EC" sz="3200" dirty="0"/>
              <a:t/>
            </a:r>
            <a:br>
              <a:rPr lang="es-EC" sz="3200" dirty="0"/>
            </a:br>
            <a:r>
              <a:rPr lang="es-EC" sz="3200" dirty="0" smtClean="0"/>
              <a:t/>
            </a:r>
            <a:br>
              <a:rPr lang="es-EC" sz="3200" dirty="0" smtClean="0"/>
            </a:br>
            <a:r>
              <a:rPr lang="es-EC" sz="3200" dirty="0"/>
              <a:t/>
            </a:r>
            <a:br>
              <a:rPr lang="es-EC" sz="3200" dirty="0"/>
            </a:br>
            <a:r>
              <a:rPr lang="es-EC" sz="3200" dirty="0" smtClean="0"/>
              <a:t>ESCUELA POLITÉCNICA DEL EJÉRCITO</a:t>
            </a:r>
            <a:br>
              <a:rPr lang="es-EC" sz="3200" dirty="0" smtClean="0"/>
            </a:br>
            <a:r>
              <a:rPr lang="es-EC" sz="3200" dirty="0"/>
              <a:t/>
            </a:r>
            <a:br>
              <a:rPr lang="es-EC" sz="3200" dirty="0"/>
            </a:br>
            <a:endParaRPr lang="en-US" sz="3200" dirty="0"/>
          </a:p>
        </p:txBody>
      </p:sp>
      <p:sp>
        <p:nvSpPr>
          <p:cNvPr id="3" name="2 Subtítulo"/>
          <p:cNvSpPr>
            <a:spLocks noGrp="1"/>
          </p:cNvSpPr>
          <p:nvPr>
            <p:ph type="subTitle" idx="1"/>
          </p:nvPr>
        </p:nvSpPr>
        <p:spPr>
          <a:xfrm>
            <a:off x="971600" y="2348880"/>
            <a:ext cx="7264896" cy="1219200"/>
          </a:xfrm>
        </p:spPr>
        <p:txBody>
          <a:bodyPr>
            <a:normAutofit fontScale="92500"/>
          </a:bodyPr>
          <a:lstStyle/>
          <a:p>
            <a:r>
              <a:rPr lang="es-EC" sz="3200" dirty="0" smtClean="0"/>
              <a:t>DEPARTAMENTO DE </a:t>
            </a:r>
            <a:r>
              <a:rPr lang="es-EC" sz="3200" dirty="0" smtClean="0"/>
              <a:t>ELECTRÓNICA, REDES </a:t>
            </a:r>
            <a:r>
              <a:rPr lang="es-EC" sz="3200" dirty="0" smtClean="0"/>
              <a:t>Y COMUNICACIÓN DE DATOS</a:t>
            </a:r>
            <a:endParaRPr lang="en-US" sz="3200" dirty="0"/>
          </a:p>
        </p:txBody>
      </p:sp>
      <p:sp>
        <p:nvSpPr>
          <p:cNvPr id="4" name="2 Subtítulo"/>
          <p:cNvSpPr txBox="1">
            <a:spLocks/>
          </p:cNvSpPr>
          <p:nvPr/>
        </p:nvSpPr>
        <p:spPr>
          <a:xfrm>
            <a:off x="1124000" y="3429000"/>
            <a:ext cx="7264896" cy="1219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endParaRPr lang="en-US" sz="3200" dirty="0">
              <a:solidFill>
                <a:schemeClr val="tx1"/>
              </a:solidFill>
            </a:endParaRPr>
          </a:p>
        </p:txBody>
      </p:sp>
      <p:sp>
        <p:nvSpPr>
          <p:cNvPr id="5" name="2 Subtítulo"/>
          <p:cNvSpPr txBox="1">
            <a:spLocks/>
          </p:cNvSpPr>
          <p:nvPr/>
        </p:nvSpPr>
        <p:spPr>
          <a:xfrm>
            <a:off x="1763688" y="5085184"/>
            <a:ext cx="5688632" cy="129614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es-EC" sz="2000" dirty="0" smtClean="0">
                <a:solidFill>
                  <a:schemeClr val="bg1">
                    <a:lumMod val="50000"/>
                  </a:schemeClr>
                </a:solidFill>
              </a:rPr>
              <a:t>AUTOR: NATALIA MATIZ MOYA</a:t>
            </a:r>
          </a:p>
          <a:p>
            <a:r>
              <a:rPr lang="es-EC" sz="2000" dirty="0" smtClean="0">
                <a:solidFill>
                  <a:schemeClr val="bg1">
                    <a:lumMod val="50000"/>
                  </a:schemeClr>
                </a:solidFill>
              </a:rPr>
              <a:t>DIRECTOR: ING. CARLOS ROMERO </a:t>
            </a:r>
          </a:p>
          <a:p>
            <a:r>
              <a:rPr lang="es-EC" sz="2000" dirty="0" smtClean="0">
                <a:solidFill>
                  <a:schemeClr val="bg1">
                    <a:lumMod val="50000"/>
                  </a:schemeClr>
                </a:solidFill>
              </a:rPr>
              <a:t>CO-DIRECTOR: RODOLFO GORDILLO</a:t>
            </a:r>
          </a:p>
          <a:p>
            <a:endParaRPr lang="es-EC" sz="2800" dirty="0" smtClean="0">
              <a:solidFill>
                <a:schemeClr val="bg1">
                  <a:lumMod val="50000"/>
                </a:schemeClr>
              </a:solidFill>
            </a:endParaRPr>
          </a:p>
          <a:p>
            <a:endParaRPr lang="en-US" sz="3200" dirty="0">
              <a:solidFill>
                <a:schemeClr val="tx1"/>
              </a:solidFill>
            </a:endParaRPr>
          </a:p>
        </p:txBody>
      </p:sp>
      <p:pic>
        <p:nvPicPr>
          <p:cNvPr id="6" name="Picture 3" descr="H:\Pictures\logo redes.jpg"/>
          <p:cNvPicPr>
            <a:picLocks noChangeAspect="1" noChangeArrowheads="1"/>
          </p:cNvPicPr>
          <p:nvPr/>
        </p:nvPicPr>
        <p:blipFill>
          <a:blip r:embed="rId2" cstate="print"/>
          <a:srcRect/>
          <a:stretch>
            <a:fillRect/>
          </a:stretch>
        </p:blipFill>
        <p:spPr bwMode="auto">
          <a:xfrm>
            <a:off x="7000947" y="299089"/>
            <a:ext cx="1982519" cy="1481933"/>
          </a:xfrm>
          <a:prstGeom prst="rect">
            <a:avLst/>
          </a:prstGeom>
          <a:noFill/>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32656"/>
            <a:ext cx="152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Subtítulo"/>
          <p:cNvSpPr txBox="1">
            <a:spLocks/>
          </p:cNvSpPr>
          <p:nvPr/>
        </p:nvSpPr>
        <p:spPr>
          <a:xfrm>
            <a:off x="1124000" y="3501008"/>
            <a:ext cx="7264896" cy="1219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r>
              <a:rPr lang="es-EC" sz="3200" dirty="0" smtClean="0">
                <a:solidFill>
                  <a:schemeClr val="tx1">
                    <a:lumMod val="65000"/>
                    <a:lumOff val="35000"/>
                  </a:schemeClr>
                </a:solidFill>
              </a:rPr>
              <a:t>PRESENTACIÓN DE </a:t>
            </a:r>
          </a:p>
          <a:p>
            <a:r>
              <a:rPr lang="es-EC" sz="3200" dirty="0" smtClean="0">
                <a:solidFill>
                  <a:schemeClr val="tx1">
                    <a:lumMod val="65000"/>
                    <a:lumOff val="35000"/>
                  </a:schemeClr>
                </a:solidFill>
              </a:rPr>
              <a:t>PROYECTO DE GRADO</a:t>
            </a:r>
            <a:endParaRPr lang="en-US" sz="3200" dirty="0">
              <a:solidFill>
                <a:schemeClr val="tx1">
                  <a:lumMod val="65000"/>
                  <a:lumOff val="35000"/>
                </a:schemeClr>
              </a:solidFill>
            </a:endParaRPr>
          </a:p>
        </p:txBody>
      </p:sp>
    </p:spTree>
    <p:extLst>
      <p:ext uri="{BB962C8B-B14F-4D97-AF65-F5344CB8AC3E}">
        <p14:creationId xmlns:p14="http://schemas.microsoft.com/office/powerpoint/2010/main" val="696469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dirty="0" smtClean="0"/>
              <a:t>CONCEPTOS</a:t>
            </a:r>
            <a:endParaRPr lang="en-US" dirty="0"/>
          </a:p>
        </p:txBody>
      </p:sp>
      <p:sp>
        <p:nvSpPr>
          <p:cNvPr id="5" name="4 Marcador de texto"/>
          <p:cNvSpPr>
            <a:spLocks noGrp="1"/>
          </p:cNvSpPr>
          <p:nvPr>
            <p:ph type="body" idx="1"/>
          </p:nvPr>
        </p:nvSpPr>
        <p:spPr/>
        <p:txBody>
          <a:bodyPr>
            <a:normAutofit/>
          </a:bodyPr>
          <a:lstStyle/>
          <a:p>
            <a:r>
              <a:rPr lang="es-EC" sz="2400" dirty="0" smtClean="0"/>
              <a:t>CLOUD </a:t>
            </a:r>
            <a:r>
              <a:rPr lang="es-EC" sz="2400" dirty="0" smtClean="0"/>
              <a:t>COMPUTING</a:t>
            </a:r>
            <a:endParaRPr lang="en-US" sz="2400" dirty="0"/>
          </a:p>
        </p:txBody>
      </p:sp>
    </p:spTree>
    <p:extLst>
      <p:ext uri="{BB962C8B-B14F-4D97-AF65-F5344CB8AC3E}">
        <p14:creationId xmlns:p14="http://schemas.microsoft.com/office/powerpoint/2010/main" val="4228530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600" dirty="0" smtClean="0"/>
              <a:t>TIPOS </a:t>
            </a:r>
            <a:r>
              <a:rPr lang="es-EC" sz="3600" dirty="0"/>
              <a:t>DE INFRAESTRUCTURA CLOUD</a:t>
            </a:r>
            <a:endParaRPr lang="en-US" sz="3600" dirty="0"/>
          </a:p>
        </p:txBody>
      </p:sp>
      <p:sp>
        <p:nvSpPr>
          <p:cNvPr id="4" name="3 Marcador de contenido"/>
          <p:cNvSpPr>
            <a:spLocks noGrp="1"/>
          </p:cNvSpPr>
          <p:nvPr>
            <p:ph sz="half" idx="2"/>
          </p:nvPr>
        </p:nvSpPr>
        <p:spPr/>
        <p:txBody>
          <a:bodyPr/>
          <a:lstStyle/>
          <a:p>
            <a:pPr marL="0" indent="0" algn="just">
              <a:buNone/>
            </a:pPr>
            <a:endParaRPr lang="es-EC" dirty="0" smtClean="0"/>
          </a:p>
          <a:p>
            <a:pPr marL="0" indent="0" algn="just">
              <a:buNone/>
            </a:pPr>
            <a:r>
              <a:rPr lang="es-EC" dirty="0" smtClean="0"/>
              <a:t>Modelos </a:t>
            </a:r>
            <a:r>
              <a:rPr lang="es-EC" dirty="0"/>
              <a:t>de </a:t>
            </a:r>
            <a:r>
              <a:rPr lang="es-EC" dirty="0" smtClean="0"/>
              <a:t>Servicios:</a:t>
            </a:r>
          </a:p>
          <a:p>
            <a:pPr marL="0" indent="0" algn="just">
              <a:buNone/>
            </a:pPr>
            <a:r>
              <a:rPr lang="es-EC" dirty="0" smtClean="0"/>
              <a:t>Son </a:t>
            </a:r>
            <a:r>
              <a:rPr lang="es-EC" dirty="0"/>
              <a:t>todos aquellos que puede proporcionar la nube, como software, plataforma o infraestructura.</a:t>
            </a:r>
          </a:p>
          <a:p>
            <a:endParaRPr lang="en-US" dirty="0"/>
          </a:p>
        </p:txBody>
      </p:sp>
      <p:sp>
        <p:nvSpPr>
          <p:cNvPr id="5" name="4 Marcador de contenido"/>
          <p:cNvSpPr>
            <a:spLocks noGrp="1"/>
          </p:cNvSpPr>
          <p:nvPr>
            <p:ph sz="quarter" idx="13"/>
          </p:nvPr>
        </p:nvSpPr>
        <p:spPr/>
        <p:txBody>
          <a:bodyPr>
            <a:normAutofit/>
          </a:bodyPr>
          <a:lstStyle/>
          <a:p>
            <a:pPr marL="0" indent="0" algn="just">
              <a:buNone/>
            </a:pPr>
            <a:endParaRPr lang="es-EC" dirty="0" smtClean="0"/>
          </a:p>
          <a:p>
            <a:pPr marL="0" indent="0" algn="just">
              <a:buNone/>
            </a:pPr>
            <a:r>
              <a:rPr lang="es-EC" dirty="0" smtClean="0"/>
              <a:t>Modelos </a:t>
            </a:r>
            <a:r>
              <a:rPr lang="es-EC" dirty="0"/>
              <a:t>de </a:t>
            </a:r>
            <a:r>
              <a:rPr lang="es-EC" dirty="0" smtClean="0"/>
              <a:t>Despliegue:</a:t>
            </a:r>
          </a:p>
          <a:p>
            <a:pPr marL="0" indent="0" algn="just">
              <a:buNone/>
            </a:pPr>
            <a:r>
              <a:rPr lang="es-EC" dirty="0" smtClean="0"/>
              <a:t>Describen </a:t>
            </a:r>
            <a:r>
              <a:rPr lang="es-EC" dirty="0"/>
              <a:t>el tipo de nube, es decir como se la crea y se la pone en </a:t>
            </a:r>
            <a:r>
              <a:rPr lang="es-EC" dirty="0" smtClean="0"/>
              <a:t>funcionamiento.</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4509120"/>
            <a:ext cx="3579846" cy="1553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398530"/>
            <a:ext cx="3816424" cy="1664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8421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495648"/>
            <a:ext cx="5752978" cy="5317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1 Título"/>
          <p:cNvSpPr>
            <a:spLocks noGrp="1"/>
          </p:cNvSpPr>
          <p:nvPr>
            <p:ph type="title"/>
          </p:nvPr>
        </p:nvSpPr>
        <p:spPr>
          <a:xfrm>
            <a:off x="525377" y="980728"/>
            <a:ext cx="8229600" cy="1340768"/>
          </a:xfrm>
        </p:spPr>
        <p:txBody>
          <a:bodyPr/>
          <a:lstStyle/>
          <a:p>
            <a:r>
              <a:rPr lang="es-EC" sz="3200" dirty="0">
                <a:effectLst>
                  <a:outerShdw blurRad="38100" dist="38100" dir="2700000" algn="tl">
                    <a:srgbClr val="000000">
                      <a:alpha val="43137"/>
                    </a:srgbClr>
                  </a:outerShdw>
                </a:effectLst>
              </a:rPr>
              <a:t>VULNERABILIDADES Y RIESGOS PRESENTES EN CLOUD COMPUTING</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endParaRPr lang="en-US" dirty="0"/>
          </a:p>
        </p:txBody>
      </p:sp>
    </p:spTree>
    <p:extLst>
      <p:ext uri="{BB962C8B-B14F-4D97-AF65-F5344CB8AC3E}">
        <p14:creationId xmlns:p14="http://schemas.microsoft.com/office/powerpoint/2010/main" val="28485687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mtClean="0"/>
              <a:t>AGENDA</a:t>
            </a:r>
            <a:endParaRPr lang="en-US" dirty="0"/>
          </a:p>
        </p:txBody>
      </p:sp>
      <p:sp>
        <p:nvSpPr>
          <p:cNvPr id="3" name="2 Marcador de contenido"/>
          <p:cNvSpPr>
            <a:spLocks noGrp="1"/>
          </p:cNvSpPr>
          <p:nvPr>
            <p:ph idx="1"/>
          </p:nvPr>
        </p:nvSpPr>
        <p:spPr/>
        <p:txBody>
          <a:bodyPr>
            <a:normAutofit fontScale="92500" lnSpcReduction="10000"/>
          </a:bodyPr>
          <a:lstStyle/>
          <a:p>
            <a:pPr marL="457200" indent="-457200">
              <a:buAutoNum type="arabicPeriod"/>
            </a:pPr>
            <a:r>
              <a:rPr lang="es-EC" sz="3200" dirty="0" smtClean="0">
                <a:hlinkClick r:id="rId2" action="ppaction://hlinksldjump"/>
              </a:rPr>
              <a:t>OBJETIVOS</a:t>
            </a:r>
            <a:endParaRPr lang="es-EC" sz="3200" dirty="0" smtClean="0"/>
          </a:p>
          <a:p>
            <a:pPr marL="457200" indent="-457200">
              <a:buFont typeface="Arial" pitchFamily="34" charset="0"/>
              <a:buAutoNum type="arabicPeriod"/>
            </a:pPr>
            <a:r>
              <a:rPr lang="es-EC" sz="3200" dirty="0">
                <a:hlinkClick r:id="rId3" action="ppaction://hlinksldjump"/>
              </a:rPr>
              <a:t>INTRODUCCIÓN</a:t>
            </a:r>
            <a:endParaRPr lang="es-EC" sz="3200" dirty="0"/>
          </a:p>
          <a:p>
            <a:pPr marL="457200" indent="-457200">
              <a:buAutoNum type="arabicPeriod"/>
            </a:pPr>
            <a:r>
              <a:rPr lang="es-EC" sz="3200" dirty="0" smtClean="0">
                <a:hlinkClick r:id="rId4" action="ppaction://hlinksldjump"/>
              </a:rPr>
              <a:t>CONCEPTOS</a:t>
            </a:r>
          </a:p>
          <a:p>
            <a:pPr marL="457200" indent="-457200">
              <a:buAutoNum type="arabicPeriod"/>
            </a:pPr>
            <a:r>
              <a:rPr lang="es-EC" sz="3200" dirty="0" smtClean="0">
                <a:hlinkClick r:id="rId4" action="ppaction://hlinksldjump"/>
              </a:rPr>
              <a:t>ANÁLISIS </a:t>
            </a:r>
            <a:r>
              <a:rPr lang="es-EC" sz="3200" dirty="0" smtClean="0">
                <a:hlinkClick r:id="rId4" action="ppaction://hlinksldjump"/>
              </a:rPr>
              <a:t>DE LA NUBE IMPLEMENTADA EN LOS LABORATORIOS DEL </a:t>
            </a:r>
            <a:r>
              <a:rPr lang="es-EC" sz="3200" dirty="0" smtClean="0">
                <a:hlinkClick r:id="rId4" action="ppaction://hlinksldjump"/>
              </a:rPr>
              <a:t>DEEE</a:t>
            </a:r>
            <a:endParaRPr lang="es-EC" sz="3200" dirty="0" smtClean="0"/>
          </a:p>
          <a:p>
            <a:pPr marL="457200" indent="-457200">
              <a:buAutoNum type="arabicPeriod"/>
            </a:pPr>
            <a:r>
              <a:rPr lang="es-EC" sz="3200" dirty="0" smtClean="0">
                <a:hlinkClick r:id="rId5" action="ppaction://hlinksldjump"/>
              </a:rPr>
              <a:t>ANÁLISIS DE LA SEGURIDAD EN LA NUBE</a:t>
            </a:r>
            <a:endParaRPr lang="es-EC" sz="3200" dirty="0" smtClean="0"/>
          </a:p>
          <a:p>
            <a:pPr marL="457200" indent="-457200">
              <a:buAutoNum type="arabicPeriod"/>
            </a:pPr>
            <a:r>
              <a:rPr lang="es-EC" sz="3200" dirty="0" smtClean="0">
                <a:hlinkClick r:id="rId6" action="ppaction://hlinksldjump"/>
              </a:rPr>
              <a:t>DISEÑO E </a:t>
            </a:r>
            <a:r>
              <a:rPr lang="es-EC" sz="3200" dirty="0">
                <a:hlinkClick r:id="rId6" action="ppaction://hlinksldjump"/>
              </a:rPr>
              <a:t>IMPLEMENTACIÓN </a:t>
            </a:r>
            <a:r>
              <a:rPr lang="es-EC" sz="3200" dirty="0" smtClean="0">
                <a:hlinkClick r:id="rId6" action="ppaction://hlinksldjump"/>
              </a:rPr>
              <a:t>DE LA SOLUCIÓN</a:t>
            </a:r>
            <a:endParaRPr lang="es-EC" sz="3200" dirty="0" smtClean="0"/>
          </a:p>
          <a:p>
            <a:pPr marL="457200" indent="-457200">
              <a:buAutoNum type="arabicPeriod"/>
            </a:pPr>
            <a:r>
              <a:rPr lang="es-EC" sz="3200" dirty="0" smtClean="0">
                <a:hlinkClick r:id="rId7" action="ppaction://hlinksldjump"/>
              </a:rPr>
              <a:t>CONCLUSIONES Y RECOMENDACIONES</a:t>
            </a:r>
            <a:endParaRPr lang="en-US" sz="3200" dirty="0"/>
          </a:p>
        </p:txBody>
      </p:sp>
    </p:spTree>
    <p:extLst>
      <p:ext uri="{BB962C8B-B14F-4D97-AF65-F5344CB8AC3E}">
        <p14:creationId xmlns:p14="http://schemas.microsoft.com/office/powerpoint/2010/main" val="39934611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b="1" dirty="0">
                <a:effectLst/>
              </a:rPr>
              <a:t>ANÁLISIS DE LA NUBE EN XEN CLOUD PLATFORM</a:t>
            </a:r>
            <a:endParaRPr lang="en-US" dirty="0">
              <a:effectLst/>
            </a:endParaRPr>
          </a:p>
        </p:txBody>
      </p:sp>
      <p:sp>
        <p:nvSpPr>
          <p:cNvPr id="5" name="4 Marcador de texto"/>
          <p:cNvSpPr>
            <a:spLocks noGrp="1"/>
          </p:cNvSpPr>
          <p:nvPr>
            <p:ph type="body" idx="1"/>
          </p:nvPr>
        </p:nvSpPr>
        <p:spPr/>
        <p:txBody>
          <a:bodyPr/>
          <a:lstStyle/>
          <a:p>
            <a:r>
              <a:rPr lang="es-EC" dirty="0" smtClean="0"/>
              <a:t>CARACTERÍSTICAS DE LA NUBE</a:t>
            </a:r>
            <a:endParaRPr lang="en-US" dirty="0"/>
          </a:p>
        </p:txBody>
      </p:sp>
    </p:spTree>
    <p:extLst>
      <p:ext uri="{BB962C8B-B14F-4D97-AF65-F5344CB8AC3E}">
        <p14:creationId xmlns:p14="http://schemas.microsoft.com/office/powerpoint/2010/main" val="2966454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n-US" sz="4000" dirty="0" smtClean="0"/>
              <a:t>TOPOLOGÍA IAAS EN </a:t>
            </a:r>
            <a:r>
              <a:rPr lang="en-US" sz="4000" dirty="0"/>
              <a:t>HARDWARE</a:t>
            </a: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548" y="2204864"/>
            <a:ext cx="8136904" cy="363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47936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4000" dirty="0"/>
              <a:t>TOPOLOGÍA IAAS EN </a:t>
            </a:r>
            <a:r>
              <a:rPr lang="en-US" sz="4000" dirty="0" smtClean="0"/>
              <a:t>HARDWARE VIRTUAL</a:t>
            </a:r>
            <a:endParaRPr lang="en-US" sz="40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35623" y="-667271"/>
            <a:ext cx="3105150" cy="856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0850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dirty="0" smtClean="0"/>
              <a:t>ANÁLISIS </a:t>
            </a:r>
            <a:r>
              <a:rPr lang="es-EC" dirty="0"/>
              <a:t>DE LA SEGURIDAD DE LA NUBE</a:t>
            </a:r>
            <a:endParaRPr lang="en-US" dirty="0"/>
          </a:p>
        </p:txBody>
      </p:sp>
      <p:sp>
        <p:nvSpPr>
          <p:cNvPr id="5" name="4 Marcador de texto"/>
          <p:cNvSpPr>
            <a:spLocks noGrp="1"/>
          </p:cNvSpPr>
          <p:nvPr>
            <p:ph type="body" idx="1"/>
          </p:nvPr>
        </p:nvSpPr>
        <p:spPr/>
        <p:txBody>
          <a:bodyPr/>
          <a:lstStyle/>
          <a:p>
            <a:r>
              <a:rPr lang="es-EC" dirty="0" smtClean="0"/>
              <a:t>VULNERABILIDADES EN IAAS, PAAS Y SAAS</a:t>
            </a:r>
            <a:endParaRPr lang="en-US" dirty="0"/>
          </a:p>
        </p:txBody>
      </p:sp>
    </p:spTree>
    <p:extLst>
      <p:ext uri="{BB962C8B-B14F-4D97-AF65-F5344CB8AC3E}">
        <p14:creationId xmlns:p14="http://schemas.microsoft.com/office/powerpoint/2010/main" val="13206699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51520" y="-675456"/>
            <a:ext cx="8229600" cy="1600200"/>
          </a:xfrm>
        </p:spPr>
        <p:txBody>
          <a:bodyPr/>
          <a:lstStyle/>
          <a:p>
            <a:r>
              <a:rPr lang="en-US" sz="3600" dirty="0"/>
              <a:t>	VULNERABILIDADES EN IAAS</a:t>
            </a:r>
          </a:p>
        </p:txBody>
      </p:sp>
      <p:graphicFrame>
        <p:nvGraphicFramePr>
          <p:cNvPr id="2" name="1 Tabla"/>
          <p:cNvGraphicFramePr>
            <a:graphicFrameLocks noGrp="1"/>
          </p:cNvGraphicFramePr>
          <p:nvPr>
            <p:extLst>
              <p:ext uri="{D42A27DB-BD31-4B8C-83A1-F6EECF244321}">
                <p14:modId xmlns:p14="http://schemas.microsoft.com/office/powerpoint/2010/main" val="412805899"/>
              </p:ext>
            </p:extLst>
          </p:nvPr>
        </p:nvGraphicFramePr>
        <p:xfrm>
          <a:off x="1403648" y="1124744"/>
          <a:ext cx="6707088" cy="5112568"/>
        </p:xfrm>
        <a:graphic>
          <a:graphicData uri="http://schemas.openxmlformats.org/drawingml/2006/table">
            <a:tbl>
              <a:tblPr firstRow="1" firstCol="1" bandRow="1">
                <a:tableStyleId>{5C22544A-7EE6-4342-B048-85BDC9FD1C3A}</a:tableStyleId>
              </a:tblPr>
              <a:tblGrid>
                <a:gridCol w="1594520"/>
                <a:gridCol w="2448272"/>
                <a:gridCol w="2664296"/>
              </a:tblGrid>
              <a:tr h="400812">
                <a:tc rowSpan="2">
                  <a:txBody>
                    <a:bodyPr/>
                    <a:lstStyle/>
                    <a:p>
                      <a:pPr algn="ctr">
                        <a:lnSpc>
                          <a:spcPct val="115000"/>
                        </a:lnSpc>
                        <a:spcAft>
                          <a:spcPts val="0"/>
                        </a:spcAft>
                      </a:pPr>
                      <a:r>
                        <a:rPr lang="es-EC" sz="1600" dirty="0">
                          <a:effectLst/>
                        </a:rPr>
                        <a:t>Modelo de servicio</a:t>
                      </a:r>
                      <a:endParaRPr lang="es-ES" sz="2800" dirty="0">
                        <a:effectLst/>
                        <a:latin typeface="Calibri"/>
                        <a:ea typeface="Calibri"/>
                        <a:cs typeface="Times New Roman"/>
                      </a:endParaRPr>
                    </a:p>
                  </a:txBody>
                  <a:tcPr marL="68580" marR="68580" marT="0" marB="0" anchor="ctr"/>
                </a:tc>
                <a:tc gridSpan="2">
                  <a:txBody>
                    <a:bodyPr/>
                    <a:lstStyle/>
                    <a:p>
                      <a:pPr algn="ctr">
                        <a:lnSpc>
                          <a:spcPct val="115000"/>
                        </a:lnSpc>
                        <a:spcAft>
                          <a:spcPts val="0"/>
                        </a:spcAft>
                      </a:pPr>
                      <a:r>
                        <a:rPr lang="es-EC" sz="1600">
                          <a:effectLst/>
                        </a:rPr>
                        <a:t>Vulnerabilidades detectadas</a:t>
                      </a:r>
                      <a:endParaRPr lang="es-ES" sz="2800">
                        <a:effectLst/>
                        <a:latin typeface="Calibri"/>
                        <a:ea typeface="Calibri"/>
                        <a:cs typeface="Times New Roman"/>
                      </a:endParaRPr>
                    </a:p>
                  </a:txBody>
                  <a:tcPr marL="68580" marR="68580" marT="0" marB="0" anchor="ctr"/>
                </a:tc>
                <a:tc hMerge="1">
                  <a:txBody>
                    <a:bodyPr/>
                    <a:lstStyle/>
                    <a:p>
                      <a:endParaRPr lang="es-ES"/>
                    </a:p>
                  </a:txBody>
                  <a:tcPr/>
                </a:tc>
              </a:tr>
              <a:tr h="334010">
                <a:tc vMerge="1">
                  <a:txBody>
                    <a:bodyPr/>
                    <a:lstStyle/>
                    <a:p>
                      <a:endParaRPr lang="es-ES"/>
                    </a:p>
                  </a:txBody>
                  <a:tcPr/>
                </a:tc>
                <a:tc>
                  <a:txBody>
                    <a:bodyPr/>
                    <a:lstStyle/>
                    <a:p>
                      <a:pPr algn="ctr">
                        <a:lnSpc>
                          <a:spcPct val="115000"/>
                        </a:lnSpc>
                        <a:spcAft>
                          <a:spcPts val="0"/>
                        </a:spcAft>
                      </a:pPr>
                      <a:r>
                        <a:rPr lang="es-EC" sz="1600" dirty="0">
                          <a:effectLst/>
                        </a:rPr>
                        <a:t>Infraestructura física</a:t>
                      </a:r>
                      <a:endParaRPr lang="es-ES" sz="28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Infraestructura lógica</a:t>
                      </a:r>
                      <a:endParaRPr lang="es-ES" sz="2800">
                        <a:effectLst/>
                        <a:latin typeface="Calibri"/>
                        <a:ea typeface="Calibri"/>
                        <a:cs typeface="Times New Roman"/>
                      </a:endParaRPr>
                    </a:p>
                  </a:txBody>
                  <a:tcPr marL="68580" marR="68580" marT="0" marB="0" anchor="ctr"/>
                </a:tc>
              </a:tr>
              <a:tr h="1101117">
                <a:tc rowSpan="4">
                  <a:txBody>
                    <a:bodyPr/>
                    <a:lstStyle/>
                    <a:p>
                      <a:pPr algn="ctr">
                        <a:lnSpc>
                          <a:spcPct val="115000"/>
                        </a:lnSpc>
                        <a:spcAft>
                          <a:spcPts val="0"/>
                        </a:spcAft>
                      </a:pPr>
                      <a:r>
                        <a:rPr lang="es-EC" sz="1600" dirty="0">
                          <a:effectLst/>
                        </a:rPr>
                        <a:t>IAAS</a:t>
                      </a:r>
                      <a:endParaRPr lang="es-ES" sz="28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dirty="0">
                          <a:effectLst/>
                        </a:rPr>
                        <a:t>Condiciones de la localidad inadecuadas</a:t>
                      </a:r>
                      <a:endParaRPr lang="es-ES" sz="28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No existe configuración de alta disponibilidad física y lógica</a:t>
                      </a:r>
                      <a:endParaRPr lang="es-ES" sz="2800">
                        <a:effectLst/>
                        <a:latin typeface="Calibri"/>
                        <a:ea typeface="Calibri"/>
                        <a:cs typeface="Times New Roman"/>
                      </a:endParaRPr>
                    </a:p>
                  </a:txBody>
                  <a:tcPr marL="68580" marR="68580" marT="0" marB="0" anchor="ctr"/>
                </a:tc>
              </a:tr>
              <a:tr h="1101117">
                <a:tc vMerge="1">
                  <a:txBody>
                    <a:bodyPr/>
                    <a:lstStyle/>
                    <a:p>
                      <a:endParaRPr lang="es-ES"/>
                    </a:p>
                  </a:txBody>
                  <a:tcPr/>
                </a:tc>
                <a:tc>
                  <a:txBody>
                    <a:bodyPr/>
                    <a:lstStyle/>
                    <a:p>
                      <a:pPr algn="ctr">
                        <a:lnSpc>
                          <a:spcPct val="115000"/>
                        </a:lnSpc>
                        <a:spcAft>
                          <a:spcPts val="0"/>
                        </a:spcAft>
                      </a:pPr>
                      <a:r>
                        <a:rPr lang="es-EC" sz="1600" dirty="0">
                          <a:effectLst/>
                        </a:rPr>
                        <a:t>Localidad sin sistema de autenticación de usuarios</a:t>
                      </a:r>
                      <a:endParaRPr lang="es-ES" sz="28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Distribución incorrecta de la topología física de la nube.</a:t>
                      </a:r>
                      <a:endParaRPr lang="es-ES" sz="2800">
                        <a:effectLst/>
                        <a:latin typeface="Calibri"/>
                        <a:ea typeface="Calibri"/>
                        <a:cs typeface="Times New Roman"/>
                      </a:endParaRPr>
                    </a:p>
                  </a:txBody>
                  <a:tcPr marL="68580" marR="68580" marT="0" marB="0" anchor="ctr"/>
                </a:tc>
              </a:tr>
              <a:tr h="1087756">
                <a:tc vMerge="1">
                  <a:txBody>
                    <a:bodyPr/>
                    <a:lstStyle/>
                    <a:p>
                      <a:endParaRPr lang="es-ES"/>
                    </a:p>
                  </a:txBody>
                  <a:tcPr/>
                </a:tc>
                <a:tc rowSpan="2">
                  <a:txBody>
                    <a:bodyPr/>
                    <a:lstStyle/>
                    <a:p>
                      <a:pPr algn="ctr">
                        <a:lnSpc>
                          <a:spcPct val="115000"/>
                        </a:lnSpc>
                        <a:spcAft>
                          <a:spcPts val="0"/>
                        </a:spcAft>
                      </a:pPr>
                      <a:r>
                        <a:rPr lang="es-EC" sz="1600" dirty="0">
                          <a:effectLst/>
                        </a:rPr>
                        <a:t>Falta protección de los equipos ante fallas eléctricas</a:t>
                      </a:r>
                      <a:endParaRPr lang="es-ES" sz="28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dirty="0">
                          <a:effectLst/>
                        </a:rPr>
                        <a:t>No se han establecido políticas de prestación de  servicios para usuarios.</a:t>
                      </a:r>
                      <a:endParaRPr lang="es-ES" sz="2800" dirty="0">
                        <a:effectLst/>
                        <a:latin typeface="Calibri"/>
                        <a:ea typeface="Calibri"/>
                        <a:cs typeface="Times New Roman"/>
                      </a:endParaRPr>
                    </a:p>
                  </a:txBody>
                  <a:tcPr marL="68580" marR="68580" marT="0" marB="0" anchor="ctr"/>
                </a:tc>
              </a:tr>
              <a:tr h="1087756">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C" sz="1600" dirty="0">
                          <a:effectLst/>
                        </a:rPr>
                        <a:t>No existe un plan de mantenimiento de elementos de la nube.</a:t>
                      </a:r>
                      <a:endParaRPr lang="es-ES" sz="28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9405976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1600200"/>
          </a:xfrm>
        </p:spPr>
        <p:txBody>
          <a:bodyPr/>
          <a:lstStyle/>
          <a:p>
            <a:r>
              <a:rPr lang="en-US" sz="4400" dirty="0" smtClean="0"/>
              <a:t>VULNERABILIDADES </a:t>
            </a:r>
            <a:r>
              <a:rPr lang="en-US" sz="4400" dirty="0"/>
              <a:t>EN PAAS</a:t>
            </a:r>
          </a:p>
        </p:txBody>
      </p:sp>
      <p:graphicFrame>
        <p:nvGraphicFramePr>
          <p:cNvPr id="4" name="3 Tabla"/>
          <p:cNvGraphicFramePr>
            <a:graphicFrameLocks noGrp="1"/>
          </p:cNvGraphicFramePr>
          <p:nvPr>
            <p:extLst>
              <p:ext uri="{D42A27DB-BD31-4B8C-83A1-F6EECF244321}">
                <p14:modId xmlns:p14="http://schemas.microsoft.com/office/powerpoint/2010/main" val="2139801298"/>
              </p:ext>
            </p:extLst>
          </p:nvPr>
        </p:nvGraphicFramePr>
        <p:xfrm>
          <a:off x="1331640" y="1844824"/>
          <a:ext cx="6552728" cy="4551948"/>
        </p:xfrm>
        <a:graphic>
          <a:graphicData uri="http://schemas.openxmlformats.org/drawingml/2006/table">
            <a:tbl>
              <a:tblPr firstRow="1" firstCol="1" bandRow="1">
                <a:tableStyleId>{5C22544A-7EE6-4342-B048-85BDC9FD1C3A}</a:tableStyleId>
              </a:tblPr>
              <a:tblGrid>
                <a:gridCol w="1368152"/>
                <a:gridCol w="5184576"/>
              </a:tblGrid>
              <a:tr h="321750">
                <a:tc>
                  <a:txBody>
                    <a:bodyPr/>
                    <a:lstStyle/>
                    <a:p>
                      <a:pPr algn="ctr">
                        <a:lnSpc>
                          <a:spcPct val="115000"/>
                        </a:lnSpc>
                        <a:spcAft>
                          <a:spcPts val="0"/>
                        </a:spcAft>
                      </a:pPr>
                      <a:r>
                        <a:rPr lang="en-US" sz="1600" dirty="0">
                          <a:effectLst/>
                        </a:rPr>
                        <a:t>MODELO DE SERVICIO</a:t>
                      </a:r>
                      <a:endParaRPr lang="es-ES" sz="28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a:effectLst/>
                        </a:rPr>
                        <a:t>VULNERABILIDADES DETECTADAS</a:t>
                      </a:r>
                      <a:endParaRPr lang="es-ES" sz="2800">
                        <a:effectLst/>
                        <a:latin typeface="Calibri"/>
                        <a:ea typeface="Calibri"/>
                        <a:cs typeface="Times New Roman"/>
                      </a:endParaRPr>
                    </a:p>
                  </a:txBody>
                  <a:tcPr marL="68580" marR="68580" marT="0" marB="0" anchor="ctr"/>
                </a:tc>
              </a:tr>
              <a:tr h="927675">
                <a:tc rowSpan="4">
                  <a:txBody>
                    <a:bodyPr/>
                    <a:lstStyle/>
                    <a:p>
                      <a:pPr algn="ctr">
                        <a:lnSpc>
                          <a:spcPct val="115000"/>
                        </a:lnSpc>
                        <a:spcAft>
                          <a:spcPts val="0"/>
                        </a:spcAft>
                      </a:pPr>
                      <a:r>
                        <a:rPr lang="en-US" sz="1600" dirty="0">
                          <a:effectLst/>
                        </a:rPr>
                        <a:t>PAAS</a:t>
                      </a:r>
                      <a:endParaRPr lang="es-ES" sz="28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dirty="0">
                          <a:effectLst/>
                        </a:rPr>
                        <a:t>No existe ningún método o control independiente de los sistemas operativos o máquinas virtuales.</a:t>
                      </a:r>
                      <a:endParaRPr lang="es-ES" sz="2800" dirty="0">
                        <a:effectLst/>
                        <a:latin typeface="Calibri"/>
                        <a:ea typeface="Calibri"/>
                        <a:cs typeface="Times New Roman"/>
                      </a:endParaRPr>
                    </a:p>
                  </a:txBody>
                  <a:tcPr marL="68580" marR="68580" marT="0" marB="0" anchor="ctr"/>
                </a:tc>
              </a:tr>
              <a:tr h="927675">
                <a:tc vMerge="1">
                  <a:txBody>
                    <a:bodyPr/>
                    <a:lstStyle/>
                    <a:p>
                      <a:endParaRPr lang="es-ES"/>
                    </a:p>
                  </a:txBody>
                  <a:tcPr/>
                </a:tc>
                <a:tc>
                  <a:txBody>
                    <a:bodyPr/>
                    <a:lstStyle/>
                    <a:p>
                      <a:pPr algn="ctr">
                        <a:lnSpc>
                          <a:spcPct val="115000"/>
                        </a:lnSpc>
                        <a:spcAft>
                          <a:spcPts val="0"/>
                        </a:spcAft>
                      </a:pPr>
                      <a:r>
                        <a:rPr lang="es-EC" sz="1600" dirty="0">
                          <a:effectLst/>
                        </a:rPr>
                        <a:t>No se encuentra implementado ningún sistema de administración de acceso a los usuarios.</a:t>
                      </a:r>
                      <a:endParaRPr lang="es-ES" sz="2800" dirty="0">
                        <a:effectLst/>
                        <a:latin typeface="Calibri"/>
                        <a:ea typeface="Calibri"/>
                        <a:cs typeface="Times New Roman"/>
                      </a:endParaRPr>
                    </a:p>
                  </a:txBody>
                  <a:tcPr marL="68580" marR="68580" marT="0" marB="0" anchor="ctr"/>
                </a:tc>
              </a:tr>
              <a:tr h="927675">
                <a:tc vMerge="1">
                  <a:txBody>
                    <a:bodyPr/>
                    <a:lstStyle/>
                    <a:p>
                      <a:endParaRPr lang="es-ES"/>
                    </a:p>
                  </a:txBody>
                  <a:tcPr/>
                </a:tc>
                <a:tc>
                  <a:txBody>
                    <a:bodyPr/>
                    <a:lstStyle/>
                    <a:p>
                      <a:pPr algn="ctr">
                        <a:lnSpc>
                          <a:spcPct val="115000"/>
                        </a:lnSpc>
                        <a:spcAft>
                          <a:spcPts val="0"/>
                        </a:spcAft>
                      </a:pPr>
                      <a:r>
                        <a:rPr lang="es-EC" sz="1600" dirty="0">
                          <a:effectLst/>
                        </a:rPr>
                        <a:t>Faltan medidas de seguridad para garantizar un acceso seguro a los clientes hacia la plataforma requerida</a:t>
                      </a:r>
                      <a:endParaRPr lang="es-ES" sz="2800" dirty="0">
                        <a:effectLst/>
                        <a:latin typeface="Calibri"/>
                        <a:ea typeface="Calibri"/>
                        <a:cs typeface="Times New Roman"/>
                      </a:endParaRPr>
                    </a:p>
                  </a:txBody>
                  <a:tcPr marL="68580" marR="68580" marT="0" marB="0" anchor="ctr"/>
                </a:tc>
              </a:tr>
              <a:tr h="927675">
                <a:tc vMerge="1">
                  <a:txBody>
                    <a:bodyPr/>
                    <a:lstStyle/>
                    <a:p>
                      <a:endParaRPr lang="es-ES"/>
                    </a:p>
                  </a:txBody>
                  <a:tcPr/>
                </a:tc>
                <a:tc>
                  <a:txBody>
                    <a:bodyPr/>
                    <a:lstStyle/>
                    <a:p>
                      <a:pPr algn="ctr">
                        <a:lnSpc>
                          <a:spcPct val="115000"/>
                        </a:lnSpc>
                        <a:spcAft>
                          <a:spcPts val="0"/>
                        </a:spcAft>
                      </a:pPr>
                      <a:r>
                        <a:rPr lang="es-EC" sz="1600" dirty="0">
                          <a:effectLst/>
                        </a:rPr>
                        <a:t>No existe ninguna protección de la plataforma mediante mecanismos como firewall, IDS y antivirus</a:t>
                      </a:r>
                      <a:endParaRPr lang="es-ES" sz="28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859088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683568" y="1844824"/>
            <a:ext cx="7772400" cy="3717032"/>
          </a:xfrm>
        </p:spPr>
        <p:txBody>
          <a:bodyPr/>
          <a:lstStyle/>
          <a:p>
            <a:r>
              <a:rPr lang="es-EC" sz="4000" dirty="0" smtClean="0">
                <a:solidFill>
                  <a:schemeClr val="tx1"/>
                </a:solidFill>
              </a:rPr>
              <a:t>IMPLEMENTACIÓN </a:t>
            </a:r>
            <a:r>
              <a:rPr lang="es-EC" sz="4000" dirty="0">
                <a:solidFill>
                  <a:schemeClr val="tx1"/>
                </a:solidFill>
              </a:rPr>
              <a:t>DE CLOUD SECURITY PARA UN SISTEMA BASADO EN XEN CLOUD PLATFORM</a:t>
            </a:r>
            <a:r>
              <a:rPr lang="en-US" dirty="0">
                <a:solidFill>
                  <a:schemeClr val="tx1"/>
                </a:solidFill>
              </a:rPr>
              <a:t/>
            </a:r>
            <a:br>
              <a:rPr lang="en-US" dirty="0">
                <a:solidFill>
                  <a:schemeClr val="tx1"/>
                </a:solidFill>
              </a:rPr>
            </a:br>
            <a:endParaRPr lang="en-US" dirty="0"/>
          </a:p>
        </p:txBody>
      </p:sp>
    </p:spTree>
    <p:extLst>
      <p:ext uri="{BB962C8B-B14F-4D97-AF65-F5344CB8AC3E}">
        <p14:creationId xmlns:p14="http://schemas.microsoft.com/office/powerpoint/2010/main" val="27145985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z="4400" dirty="0" smtClean="0"/>
              <a:t>VULNERABILIDADES </a:t>
            </a:r>
            <a:r>
              <a:rPr lang="en-US" sz="4400" dirty="0"/>
              <a:t>EN SAAS</a:t>
            </a:r>
          </a:p>
        </p:txBody>
      </p:sp>
      <p:sp>
        <p:nvSpPr>
          <p:cNvPr id="3" name="2 Marcador de contenido"/>
          <p:cNvSpPr>
            <a:spLocks noGrp="1"/>
          </p:cNvSpPr>
          <p:nvPr>
            <p:ph idx="1"/>
          </p:nvPr>
        </p:nvSpPr>
        <p:spPr>
          <a:xfrm>
            <a:off x="539552" y="2060848"/>
            <a:ext cx="8229600" cy="4525963"/>
          </a:xfrm>
        </p:spPr>
        <p:txBody>
          <a:bodyPr>
            <a:normAutofit fontScale="92500" lnSpcReduction="20000"/>
          </a:bodyPr>
          <a:lstStyle/>
          <a:p>
            <a:pPr algn="just"/>
            <a:r>
              <a:rPr lang="es-EC" sz="3000" dirty="0" smtClean="0"/>
              <a:t>Falta de </a:t>
            </a:r>
            <a:r>
              <a:rPr lang="es-EC" sz="3000" dirty="0"/>
              <a:t>políticas de seguridad adicionales en </a:t>
            </a:r>
            <a:r>
              <a:rPr lang="es-EC" sz="3000" dirty="0" err="1" smtClean="0"/>
              <a:t>Zimbra</a:t>
            </a:r>
            <a:r>
              <a:rPr lang="es-EC" sz="3000" dirty="0" smtClean="0"/>
              <a:t> y </a:t>
            </a:r>
            <a:r>
              <a:rPr lang="es-EC" sz="3000" dirty="0" err="1" smtClean="0"/>
              <a:t>OwnCloud</a:t>
            </a:r>
            <a:r>
              <a:rPr lang="es-EC" sz="3000" dirty="0" smtClean="0"/>
              <a:t>, como </a:t>
            </a:r>
            <a:r>
              <a:rPr lang="es-EC" sz="3000" dirty="0"/>
              <a:t>por ejemplo, autenticación de usuarios, protección de los </a:t>
            </a:r>
            <a:r>
              <a:rPr lang="es-EC" sz="3000" dirty="0" smtClean="0"/>
              <a:t>datos, </a:t>
            </a:r>
            <a:r>
              <a:rPr lang="es-EC" sz="3000" dirty="0"/>
              <a:t>administración de los recursos, etc. </a:t>
            </a:r>
            <a:endParaRPr lang="es-EC" sz="3000" dirty="0" smtClean="0"/>
          </a:p>
          <a:p>
            <a:pPr algn="just"/>
            <a:endParaRPr lang="es-EC" sz="3000" dirty="0" smtClean="0"/>
          </a:p>
          <a:p>
            <a:pPr algn="just"/>
            <a:r>
              <a:rPr lang="es-EC" sz="3000" dirty="0" smtClean="0"/>
              <a:t>Falta de configuración de reglas de seguridad en el firewall para evitar el acceso a los servidores.</a:t>
            </a:r>
            <a:endParaRPr lang="en-US" sz="3000" dirty="0"/>
          </a:p>
          <a:p>
            <a:pPr marL="0" indent="0">
              <a:buNone/>
            </a:pPr>
            <a:r>
              <a:rPr lang="es-EC" dirty="0"/>
              <a:t> </a:t>
            </a:r>
            <a:endParaRPr lang="en-US" dirty="0"/>
          </a:p>
          <a:p>
            <a:endParaRPr lang="en-US" dirty="0"/>
          </a:p>
          <a:p>
            <a:pPr marL="0" indent="0">
              <a:buNone/>
            </a:pPr>
            <a:r>
              <a:rPr lang="es-EC" dirty="0"/>
              <a:t> </a:t>
            </a:r>
            <a:endParaRPr lang="en-US" dirty="0"/>
          </a:p>
          <a:p>
            <a:pPr marL="0" indent="0">
              <a:buNone/>
            </a:pPr>
            <a:endParaRPr lang="en-US" dirty="0"/>
          </a:p>
        </p:txBody>
      </p:sp>
    </p:spTree>
    <p:extLst>
      <p:ext uri="{BB962C8B-B14F-4D97-AF65-F5344CB8AC3E}">
        <p14:creationId xmlns:p14="http://schemas.microsoft.com/office/powerpoint/2010/main" val="4129081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mtClean="0"/>
              <a:t>AGENDA</a:t>
            </a:r>
            <a:endParaRPr lang="en-US" dirty="0"/>
          </a:p>
        </p:txBody>
      </p:sp>
      <p:sp>
        <p:nvSpPr>
          <p:cNvPr id="3" name="2 Marcador de contenido"/>
          <p:cNvSpPr>
            <a:spLocks noGrp="1"/>
          </p:cNvSpPr>
          <p:nvPr>
            <p:ph idx="1"/>
          </p:nvPr>
        </p:nvSpPr>
        <p:spPr/>
        <p:txBody>
          <a:bodyPr>
            <a:normAutofit fontScale="92500" lnSpcReduction="10000"/>
          </a:bodyPr>
          <a:lstStyle/>
          <a:p>
            <a:pPr marL="457200" indent="-457200">
              <a:buAutoNum type="arabicPeriod"/>
            </a:pPr>
            <a:r>
              <a:rPr lang="es-EC" sz="3200" dirty="0" smtClean="0">
                <a:hlinkClick r:id="rId2" action="ppaction://hlinksldjump"/>
              </a:rPr>
              <a:t>OBJETIVOS</a:t>
            </a:r>
            <a:endParaRPr lang="es-EC" sz="3200" dirty="0" smtClean="0"/>
          </a:p>
          <a:p>
            <a:pPr marL="457200" indent="-457200">
              <a:buFont typeface="Arial" pitchFamily="34" charset="0"/>
              <a:buAutoNum type="arabicPeriod"/>
            </a:pPr>
            <a:r>
              <a:rPr lang="es-EC" sz="3200" dirty="0">
                <a:hlinkClick r:id="rId3" action="ppaction://hlinksldjump"/>
              </a:rPr>
              <a:t>INTRODUCCIÓN</a:t>
            </a:r>
            <a:endParaRPr lang="es-EC" sz="3200" dirty="0"/>
          </a:p>
          <a:p>
            <a:pPr marL="457200" indent="-457200">
              <a:buAutoNum type="arabicPeriod"/>
            </a:pPr>
            <a:r>
              <a:rPr lang="es-EC" sz="3200" dirty="0" smtClean="0">
                <a:hlinkClick r:id="rId4" action="ppaction://hlinksldjump"/>
              </a:rPr>
              <a:t>CONCEPTOS</a:t>
            </a:r>
          </a:p>
          <a:p>
            <a:pPr marL="457200" indent="-457200">
              <a:buAutoNum type="arabicPeriod"/>
            </a:pPr>
            <a:r>
              <a:rPr lang="es-EC" sz="3200" dirty="0" smtClean="0">
                <a:hlinkClick r:id="rId4" action="ppaction://hlinksldjump"/>
              </a:rPr>
              <a:t>ANÁLISIS </a:t>
            </a:r>
            <a:r>
              <a:rPr lang="es-EC" sz="3200" dirty="0" smtClean="0">
                <a:hlinkClick r:id="rId4" action="ppaction://hlinksldjump"/>
              </a:rPr>
              <a:t>DE LA NUBE IMPLEMENTADA EN LOS LABORATORIOS DEL </a:t>
            </a:r>
            <a:r>
              <a:rPr lang="es-EC" sz="3200" dirty="0" smtClean="0">
                <a:hlinkClick r:id="rId4" action="ppaction://hlinksldjump"/>
              </a:rPr>
              <a:t>DEEE</a:t>
            </a:r>
            <a:endParaRPr lang="es-EC" sz="3200" dirty="0" smtClean="0"/>
          </a:p>
          <a:p>
            <a:pPr marL="457200" indent="-457200">
              <a:buAutoNum type="arabicPeriod"/>
            </a:pPr>
            <a:r>
              <a:rPr lang="es-EC" sz="3200" dirty="0" smtClean="0">
                <a:hlinkClick r:id="rId5" action="ppaction://hlinksldjump"/>
              </a:rPr>
              <a:t>ANÁLISIS DE LA SEGURIDAD EN LA NUBE</a:t>
            </a:r>
            <a:endParaRPr lang="es-EC" sz="3200" dirty="0" smtClean="0"/>
          </a:p>
          <a:p>
            <a:pPr marL="457200" indent="-457200">
              <a:buAutoNum type="arabicPeriod"/>
            </a:pPr>
            <a:r>
              <a:rPr lang="es-EC" sz="3200" dirty="0" smtClean="0">
                <a:hlinkClick r:id="rId6" action="ppaction://hlinksldjump"/>
              </a:rPr>
              <a:t>DISEÑO E </a:t>
            </a:r>
            <a:r>
              <a:rPr lang="es-EC" sz="3200" dirty="0">
                <a:hlinkClick r:id="rId6" action="ppaction://hlinksldjump"/>
              </a:rPr>
              <a:t>IMPLEMENTACIÓN </a:t>
            </a:r>
            <a:r>
              <a:rPr lang="es-EC" sz="3200" dirty="0" smtClean="0">
                <a:hlinkClick r:id="rId6" action="ppaction://hlinksldjump"/>
              </a:rPr>
              <a:t>DE LA SOLUCIÓN</a:t>
            </a:r>
            <a:endParaRPr lang="es-EC" sz="3200" dirty="0" smtClean="0"/>
          </a:p>
          <a:p>
            <a:pPr marL="457200" indent="-457200">
              <a:buAutoNum type="arabicPeriod"/>
            </a:pPr>
            <a:r>
              <a:rPr lang="es-EC" sz="3200" dirty="0" smtClean="0">
                <a:hlinkClick r:id="rId7" action="ppaction://hlinksldjump"/>
              </a:rPr>
              <a:t>CONCLUSIONES Y RECOMENDACIONES</a:t>
            </a:r>
            <a:endParaRPr lang="en-US" sz="3200" dirty="0"/>
          </a:p>
        </p:txBody>
      </p:sp>
    </p:spTree>
    <p:extLst>
      <p:ext uri="{BB962C8B-B14F-4D97-AF65-F5344CB8AC3E}">
        <p14:creationId xmlns:p14="http://schemas.microsoft.com/office/powerpoint/2010/main" val="39934611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755576" y="1628800"/>
            <a:ext cx="7772400" cy="2505075"/>
          </a:xfrm>
        </p:spPr>
        <p:txBody>
          <a:bodyPr/>
          <a:lstStyle/>
          <a:p>
            <a:r>
              <a:rPr lang="es-EC" b="1" dirty="0">
                <a:effectLst/>
              </a:rPr>
              <a:t>DISEÑO </a:t>
            </a:r>
            <a:r>
              <a:rPr lang="es-EC" b="1" dirty="0" smtClean="0">
                <a:effectLst/>
              </a:rPr>
              <a:t>E IMPLEMENTACIÓN DE </a:t>
            </a:r>
            <a:r>
              <a:rPr lang="es-EC" b="1" dirty="0">
                <a:effectLst/>
              </a:rPr>
              <a:t>LA SOLUCIÓN</a:t>
            </a:r>
            <a:r>
              <a:rPr lang="en-US" dirty="0">
                <a:effectLst/>
              </a:rPr>
              <a:t/>
            </a:r>
            <a:br>
              <a:rPr lang="en-US" dirty="0">
                <a:effectLst/>
              </a:rPr>
            </a:br>
            <a:endParaRPr lang="en-US" dirty="0"/>
          </a:p>
        </p:txBody>
      </p:sp>
    </p:spTree>
    <p:extLst>
      <p:ext uri="{BB962C8B-B14F-4D97-AF65-F5344CB8AC3E}">
        <p14:creationId xmlns:p14="http://schemas.microsoft.com/office/powerpoint/2010/main" val="37049751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Título"/>
          <p:cNvSpPr>
            <a:spLocks noGrp="1"/>
          </p:cNvSpPr>
          <p:nvPr>
            <p:ph type="title"/>
          </p:nvPr>
        </p:nvSpPr>
        <p:spPr>
          <a:xfrm>
            <a:off x="493713" y="2132856"/>
            <a:ext cx="8229600" cy="4437112"/>
          </a:xfrm>
        </p:spPr>
        <p:txBody>
          <a:bodyPr/>
          <a:lstStyle/>
          <a:p>
            <a:r>
              <a:rPr lang="es-EC" sz="2400" dirty="0">
                <a:solidFill>
                  <a:schemeClr val="bg1">
                    <a:lumMod val="50000"/>
                  </a:schemeClr>
                </a:solidFill>
              </a:rPr>
              <a:t>“La seguridad física consiste en la aplicación de barreras físicas y procedimientos de control, como medidas de prevención y contramedidas ante amenazas a los recursos e información confidencial¨</a:t>
            </a:r>
            <a:r>
              <a:rPr lang="en-US" sz="2400" dirty="0">
                <a:solidFill>
                  <a:schemeClr val="bg1">
                    <a:lumMod val="50000"/>
                  </a:schemeClr>
                </a:solidFill>
              </a:rPr>
              <a:t/>
            </a:r>
            <a:br>
              <a:rPr lang="en-US" sz="2400" dirty="0">
                <a:solidFill>
                  <a:schemeClr val="bg1">
                    <a:lumMod val="50000"/>
                  </a:schemeClr>
                </a:solidFill>
              </a:rPr>
            </a:br>
            <a:endParaRPr lang="en-US" sz="2400" dirty="0">
              <a:solidFill>
                <a:schemeClr val="bg1">
                  <a:lumMod val="50000"/>
                </a:schemeClr>
              </a:solidFill>
            </a:endParaRPr>
          </a:p>
        </p:txBody>
      </p:sp>
      <p:sp>
        <p:nvSpPr>
          <p:cNvPr id="11" name="5 Marcador de texto"/>
          <p:cNvSpPr txBox="1">
            <a:spLocks/>
          </p:cNvSpPr>
          <p:nvPr/>
        </p:nvSpPr>
        <p:spPr>
          <a:xfrm>
            <a:off x="827584" y="1340768"/>
            <a:ext cx="7772400" cy="11318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buNone/>
            </a:pPr>
            <a:r>
              <a:rPr lang="es-EC" sz="3600" b="1" dirty="0" smtClean="0">
                <a:solidFill>
                  <a:schemeClr val="accent1"/>
                </a:solidFill>
                <a:effectLst>
                  <a:outerShdw blurRad="38100" dist="38100" dir="2700000" algn="tl">
                    <a:srgbClr val="000000">
                      <a:alpha val="43137"/>
                    </a:srgbClr>
                  </a:outerShdw>
                </a:effectLst>
                <a:latin typeface="+mn-lt"/>
              </a:rPr>
              <a:t>SEGURIDAD FÍSICA</a:t>
            </a:r>
            <a:endParaRPr lang="en-US" sz="3600" dirty="0">
              <a:solidFill>
                <a:schemeClr val="accent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6168516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4" y="-243408"/>
            <a:ext cx="8229600" cy="1600200"/>
          </a:xfrm>
        </p:spPr>
        <p:txBody>
          <a:bodyPr/>
          <a:lstStyle/>
          <a:p>
            <a:r>
              <a:rPr lang="es-EC" sz="3600" b="1" dirty="0" smtClean="0">
                <a:solidFill>
                  <a:schemeClr val="accent1"/>
                </a:solidFill>
                <a:effectLst>
                  <a:outerShdw blurRad="38100" dist="38100" dir="2700000" algn="tl">
                    <a:srgbClr val="000000">
                      <a:alpha val="43137"/>
                    </a:srgbClr>
                  </a:outerShdw>
                </a:effectLst>
              </a:rPr>
              <a:t>SEGURIDAD LÓGICA</a:t>
            </a:r>
            <a:endParaRPr lang="en-US" sz="3600" b="1" dirty="0">
              <a:solidFill>
                <a:schemeClr val="accent1"/>
              </a:solidFill>
              <a:effectLst>
                <a:outerShdw blurRad="38100" dist="38100" dir="2700000" algn="tl">
                  <a:srgbClr val="000000">
                    <a:alpha val="43137"/>
                  </a:srgbClr>
                </a:outerShdw>
              </a:effectLst>
            </a:endParaRPr>
          </a:p>
        </p:txBody>
      </p:sp>
      <p:sp>
        <p:nvSpPr>
          <p:cNvPr id="6" name="5 Marcador de contenido"/>
          <p:cNvSpPr>
            <a:spLocks noGrp="1"/>
          </p:cNvSpPr>
          <p:nvPr>
            <p:ph idx="1"/>
          </p:nvPr>
        </p:nvSpPr>
        <p:spPr>
          <a:xfrm>
            <a:off x="971600" y="1772816"/>
            <a:ext cx="7560840" cy="3701008"/>
          </a:xfrm>
        </p:spPr>
        <p:txBody>
          <a:bodyPr anchor="ctr">
            <a:normAutofit/>
          </a:bodyPr>
          <a:lstStyle/>
          <a:p>
            <a:pPr marL="0" indent="0" algn="ctr">
              <a:lnSpc>
                <a:spcPct val="150000"/>
              </a:lnSpc>
              <a:buNone/>
            </a:pPr>
            <a:r>
              <a:rPr lang="es-EC" b="1" dirty="0">
                <a:solidFill>
                  <a:schemeClr val="bg1">
                    <a:lumMod val="65000"/>
                  </a:schemeClr>
                </a:solidFill>
                <a:effectLst>
                  <a:outerShdw blurRad="38100" dist="38100" dir="2700000" algn="tl">
                    <a:srgbClr val="000000">
                      <a:alpha val="43137"/>
                    </a:srgbClr>
                  </a:outerShdw>
                </a:effectLst>
                <a:latin typeface="+mn-lt"/>
              </a:rPr>
              <a:t>“La seguridad Lógica es toda aquella relacionada con la protección del software y de los sistemas operativos, que en definitiva es la protección de los datos y la información”</a:t>
            </a:r>
            <a:endParaRPr lang="en-US" dirty="0">
              <a:solidFill>
                <a:schemeClr val="bg1">
                  <a:lumMod val="65000"/>
                </a:schemeClr>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5299873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pPr>
              <a:lnSpc>
                <a:spcPct val="100000"/>
              </a:lnSpc>
            </a:pPr>
            <a:r>
              <a:rPr lang="en-US" sz="3200" dirty="0" err="1" smtClean="0"/>
              <a:t>Topología</a:t>
            </a:r>
            <a:r>
              <a:rPr lang="en-US" sz="3200" dirty="0" smtClean="0"/>
              <a:t> de la </a:t>
            </a:r>
            <a:r>
              <a:rPr lang="en-US" sz="3200" dirty="0" err="1" smtClean="0"/>
              <a:t>nube</a:t>
            </a:r>
            <a:r>
              <a:rPr lang="en-US" sz="3200" dirty="0" smtClean="0"/>
              <a:t> </a:t>
            </a:r>
            <a:r>
              <a:rPr lang="en-US" sz="3200" dirty="0" err="1" smtClean="0"/>
              <a:t>implementada</a:t>
            </a:r>
            <a:r>
              <a:rPr lang="en-US" sz="3200" dirty="0" smtClean="0"/>
              <a:t> con Cloud Security</a:t>
            </a:r>
            <a:endParaRPr lang="en-US" sz="32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458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005517" y="-448724"/>
            <a:ext cx="5040560" cy="9051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47076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Soluciones Implementadas</a:t>
            </a:r>
            <a:endParaRPr lang="es-ES" dirty="0"/>
          </a:p>
        </p:txBody>
      </p:sp>
      <p:sp>
        <p:nvSpPr>
          <p:cNvPr id="3" name="2 Marcador de contenido"/>
          <p:cNvSpPr>
            <a:spLocks noGrp="1"/>
          </p:cNvSpPr>
          <p:nvPr>
            <p:ph idx="1"/>
          </p:nvPr>
        </p:nvSpPr>
        <p:spPr/>
        <p:txBody>
          <a:bodyPr>
            <a:normAutofit fontScale="92500" lnSpcReduction="10000"/>
          </a:bodyPr>
          <a:lstStyle/>
          <a:p>
            <a:r>
              <a:rPr lang="es-ES" b="1" dirty="0" smtClean="0"/>
              <a:t>Instalación </a:t>
            </a:r>
            <a:r>
              <a:rPr lang="es-ES" b="1" dirty="0"/>
              <a:t>de un sistema de detección de intrusos</a:t>
            </a:r>
          </a:p>
          <a:p>
            <a:pPr marL="0" indent="0" algn="just">
              <a:buNone/>
            </a:pPr>
            <a:r>
              <a:rPr lang="es-ES" dirty="0"/>
              <a:t>Con la instalación de un IDS (</a:t>
            </a:r>
            <a:r>
              <a:rPr lang="es-ES" dirty="0" err="1"/>
              <a:t>Intrusion</a:t>
            </a:r>
            <a:r>
              <a:rPr lang="es-ES" dirty="0"/>
              <a:t> </a:t>
            </a:r>
            <a:r>
              <a:rPr lang="es-ES" dirty="0" err="1"/>
              <a:t>Detection</a:t>
            </a:r>
            <a:r>
              <a:rPr lang="es-ES" dirty="0"/>
              <a:t> </a:t>
            </a:r>
            <a:r>
              <a:rPr lang="es-ES" dirty="0" err="1"/>
              <a:t>System</a:t>
            </a:r>
            <a:r>
              <a:rPr lang="es-ES" dirty="0"/>
              <a:t>), se logró detectar y proteger de intrusiones hacia la red. Además de garantizar que el administrador de la misma, siempre se encuentre alerta e identifique si existe algún intruso.</a:t>
            </a:r>
          </a:p>
          <a:p>
            <a:endParaRPr lang="es-ES" dirty="0"/>
          </a:p>
          <a:p>
            <a:r>
              <a:rPr lang="es-ES" b="1" dirty="0" smtClean="0"/>
              <a:t>Instalación </a:t>
            </a:r>
            <a:r>
              <a:rPr lang="es-ES" b="1" dirty="0"/>
              <a:t>antivirus</a:t>
            </a:r>
          </a:p>
          <a:p>
            <a:pPr marL="0" indent="0" algn="just">
              <a:buNone/>
            </a:pPr>
            <a:r>
              <a:rPr lang="es-ES" dirty="0"/>
              <a:t>Con la instalación de HAVP (HTTP Proxy Antivirus),  que es una solución proxy con un filtro anti virus llamado </a:t>
            </a:r>
            <a:r>
              <a:rPr lang="es-ES" dirty="0" err="1"/>
              <a:t>ClamAV</a:t>
            </a:r>
            <a:r>
              <a:rPr lang="es-ES" dirty="0"/>
              <a:t>, se logró tener un escaneo permanente del tráfico de la red WAN y LAN, permitiendo detectar código malicioso en navegación HTTP, y bloqueándolo para evitar riesgos.</a:t>
            </a:r>
          </a:p>
          <a:p>
            <a:endParaRPr lang="es-ES" dirty="0"/>
          </a:p>
        </p:txBody>
      </p:sp>
    </p:spTree>
    <p:extLst>
      <p:ext uri="{BB962C8B-B14F-4D97-AF65-F5344CB8AC3E}">
        <p14:creationId xmlns:p14="http://schemas.microsoft.com/office/powerpoint/2010/main" val="1144925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600" dirty="0" smtClean="0"/>
              <a:t>PRUEBA DE BLOQUEO DE PÁGINA WEB INFECTADA CON VIRUS</a:t>
            </a:r>
            <a:endParaRPr lang="en-US" sz="3600" dirty="0"/>
          </a:p>
        </p:txBody>
      </p:sp>
      <p:pic>
        <p:nvPicPr>
          <p:cNvPr id="4" name="3 Imagen"/>
          <p:cNvPicPr/>
          <p:nvPr/>
        </p:nvPicPr>
        <p:blipFill rotWithShape="1">
          <a:blip r:embed="rId2"/>
          <a:srcRect t="2718" r="22211" b="20381"/>
          <a:stretch/>
        </p:blipFill>
        <p:spPr bwMode="auto">
          <a:xfrm>
            <a:off x="179512" y="1556792"/>
            <a:ext cx="4608512" cy="3168352"/>
          </a:xfrm>
          <a:prstGeom prst="rect">
            <a:avLst/>
          </a:prstGeom>
          <a:ln>
            <a:noFill/>
          </a:ln>
          <a:extLst>
            <a:ext uri="{53640926-AAD7-44D8-BBD7-CCE9431645EC}">
              <a14:shadowObscured xmlns:a14="http://schemas.microsoft.com/office/drawing/2010/main"/>
            </a:ext>
          </a:extLst>
        </p:spPr>
      </p:pic>
      <p:pic>
        <p:nvPicPr>
          <p:cNvPr id="5" name="4 Marcador de contenido"/>
          <p:cNvPicPr>
            <a:picLocks noGrp="1"/>
          </p:cNvPicPr>
          <p:nvPr>
            <p:ph idx="1"/>
          </p:nvPr>
        </p:nvPicPr>
        <p:blipFill rotWithShape="1">
          <a:blip r:embed="rId3"/>
          <a:srcRect l="27854" t="22554" r="24929" b="19294"/>
          <a:stretch/>
        </p:blipFill>
        <p:spPr bwMode="auto">
          <a:xfrm>
            <a:off x="4904644" y="1499308"/>
            <a:ext cx="4246501" cy="3225836"/>
          </a:xfrm>
          <a:prstGeom prst="rect">
            <a:avLst/>
          </a:prstGeom>
          <a:ln>
            <a:noFill/>
          </a:ln>
          <a:extLst>
            <a:ext uri="{53640926-AAD7-44D8-BBD7-CCE9431645EC}">
              <a14:shadowObscured xmlns:a14="http://schemas.microsoft.com/office/drawing/2010/main"/>
            </a:ext>
          </a:extLst>
        </p:spPr>
      </p:pic>
      <p:pic>
        <p:nvPicPr>
          <p:cNvPr id="6" name="5 Imagen"/>
          <p:cNvPicPr/>
          <p:nvPr/>
        </p:nvPicPr>
        <p:blipFill rotWithShape="1">
          <a:blip r:embed="rId4"/>
          <a:srcRect l="25309" t="29607" r="26451" b="43806"/>
          <a:stretch/>
        </p:blipFill>
        <p:spPr bwMode="auto">
          <a:xfrm>
            <a:off x="1663941" y="4869160"/>
            <a:ext cx="5809615" cy="18002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254839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229600" cy="5505475"/>
          </a:xfrm>
        </p:spPr>
        <p:txBody>
          <a:bodyPr/>
          <a:lstStyle/>
          <a:p>
            <a:pPr lvl="0" algn="just"/>
            <a:r>
              <a:rPr lang="es-EC" b="1" dirty="0"/>
              <a:t>Instalación de Citrix Web </a:t>
            </a:r>
            <a:r>
              <a:rPr lang="es-EC" b="1" dirty="0" err="1"/>
              <a:t>Self</a:t>
            </a:r>
            <a:r>
              <a:rPr lang="es-EC" b="1" dirty="0"/>
              <a:t> </a:t>
            </a:r>
            <a:r>
              <a:rPr lang="es-EC" b="1" dirty="0" err="1"/>
              <a:t>Service</a:t>
            </a:r>
            <a:endParaRPr lang="es-ES" dirty="0"/>
          </a:p>
          <a:p>
            <a:pPr marL="0" indent="0" algn="just">
              <a:buNone/>
            </a:pPr>
            <a:r>
              <a:rPr lang="es-EC" dirty="0" smtClean="0"/>
              <a:t>Con </a:t>
            </a:r>
            <a:r>
              <a:rPr lang="es-EC" dirty="0"/>
              <a:t>la instalación de una aplicación a manera de consola de gestión, se logró delegar funciones y perfiles a usuarios que requieran hacer uso de la nube como plataforma como servicio. Y, además de permitir una fácil administración de las máquinas virtuales de la nube para usuarios PAAS. </a:t>
            </a:r>
            <a:endParaRPr lang="es-ES" dirty="0"/>
          </a:p>
          <a:p>
            <a:endParaRPr lang="es-ES" dirty="0"/>
          </a:p>
          <a:p>
            <a:endParaRPr lang="es-ES" dirty="0"/>
          </a:p>
        </p:txBody>
      </p:sp>
    </p:spTree>
    <p:extLst>
      <p:ext uri="{BB962C8B-B14F-4D97-AF65-F5344CB8AC3E}">
        <p14:creationId xmlns:p14="http://schemas.microsoft.com/office/powerpoint/2010/main" val="1255337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Petición y asignación servicio PAAS</a:t>
            </a:r>
            <a:endParaRPr lang="en-US" dirty="0"/>
          </a:p>
        </p:txBody>
      </p:sp>
      <p:pic>
        <p:nvPicPr>
          <p:cNvPr id="4" name="3 Imagen"/>
          <p:cNvPicPr/>
          <p:nvPr/>
        </p:nvPicPr>
        <p:blipFill rotWithShape="1">
          <a:blip r:embed="rId2"/>
          <a:srcRect l="566" t="16096" r="7576" b="28169"/>
          <a:stretch/>
        </p:blipFill>
        <p:spPr bwMode="auto">
          <a:xfrm>
            <a:off x="323528" y="1670050"/>
            <a:ext cx="5904656" cy="2190998"/>
          </a:xfrm>
          <a:prstGeom prst="rect">
            <a:avLst/>
          </a:prstGeom>
          <a:ln>
            <a:noFill/>
          </a:ln>
          <a:extLst>
            <a:ext uri="{53640926-AAD7-44D8-BBD7-CCE9431645EC}">
              <a14:shadowObscured xmlns:a14="http://schemas.microsoft.com/office/drawing/2010/main"/>
            </a:ext>
          </a:extLst>
        </p:spPr>
      </p:pic>
      <p:pic>
        <p:nvPicPr>
          <p:cNvPr id="5" name="4 Imagen"/>
          <p:cNvPicPr/>
          <p:nvPr/>
        </p:nvPicPr>
        <p:blipFill rotWithShape="1">
          <a:blip r:embed="rId3"/>
          <a:srcRect l="1018" t="16298" r="7915" b="24144"/>
          <a:stretch/>
        </p:blipFill>
        <p:spPr bwMode="auto">
          <a:xfrm>
            <a:off x="2339752" y="4077072"/>
            <a:ext cx="6408712" cy="23611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58002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692696"/>
            <a:ext cx="8229600" cy="5472608"/>
          </a:xfrm>
        </p:spPr>
        <p:txBody>
          <a:bodyPr>
            <a:normAutofit/>
          </a:bodyPr>
          <a:lstStyle/>
          <a:p>
            <a:pPr algn="just"/>
            <a:r>
              <a:rPr lang="es-ES" dirty="0"/>
              <a:t>El presente proyecto se ha desarrollado específicamente para implementar Cloud Security en una nube montada bajo la plataforma de virtualización llamada </a:t>
            </a:r>
            <a:r>
              <a:rPr lang="es-ES" dirty="0" err="1"/>
              <a:t>Xen</a:t>
            </a:r>
            <a:r>
              <a:rPr lang="es-ES" dirty="0"/>
              <a:t> Cloud </a:t>
            </a:r>
            <a:r>
              <a:rPr lang="es-ES" dirty="0" err="1"/>
              <a:t>Platform</a:t>
            </a:r>
            <a:r>
              <a:rPr lang="es-ES" dirty="0"/>
              <a:t>. Esta nube provee Software como Servicio (SAAS) a los usuarios de los Laboratorios del DEEE de la Escuela Politécnica del Ejército.</a:t>
            </a:r>
          </a:p>
          <a:p>
            <a:pPr algn="just"/>
            <a:endParaRPr lang="es-E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440920"/>
            <a:ext cx="5832649" cy="3014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34183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a:srcRect l="7240" t="16500" r="9048" b="8249"/>
          <a:stretch/>
        </p:blipFill>
        <p:spPr bwMode="auto">
          <a:xfrm>
            <a:off x="323528" y="404664"/>
            <a:ext cx="5328592" cy="3096344"/>
          </a:xfrm>
          <a:prstGeom prst="rect">
            <a:avLst/>
          </a:prstGeom>
          <a:ln>
            <a:noFill/>
          </a:ln>
          <a:extLst>
            <a:ext uri="{53640926-AAD7-44D8-BBD7-CCE9431645EC}">
              <a14:shadowObscured xmlns:a14="http://schemas.microsoft.com/office/drawing/2010/main"/>
            </a:ext>
          </a:extLst>
        </p:spPr>
      </p:pic>
      <p:pic>
        <p:nvPicPr>
          <p:cNvPr id="5" name="4 Imagen"/>
          <p:cNvPicPr/>
          <p:nvPr/>
        </p:nvPicPr>
        <p:blipFill rotWithShape="1">
          <a:blip r:embed="rId3"/>
          <a:srcRect l="1244" t="16901" r="8142" b="43864"/>
          <a:stretch/>
        </p:blipFill>
        <p:spPr bwMode="auto">
          <a:xfrm>
            <a:off x="1763688" y="4221088"/>
            <a:ext cx="7272808" cy="1944216"/>
          </a:xfrm>
          <a:prstGeom prst="rect">
            <a:avLst/>
          </a:prstGeom>
          <a:ln>
            <a:noFill/>
          </a:ln>
          <a:extLst>
            <a:ext uri="{53640926-AAD7-44D8-BBD7-CCE9431645EC}">
              <a14:shadowObscured xmlns:a14="http://schemas.microsoft.com/office/drawing/2010/main"/>
            </a:ext>
          </a:extLst>
        </p:spPr>
      </p:pic>
      <p:sp>
        <p:nvSpPr>
          <p:cNvPr id="6" name="5 Rectángulo"/>
          <p:cNvSpPr/>
          <p:nvPr/>
        </p:nvSpPr>
        <p:spPr>
          <a:xfrm>
            <a:off x="5868144" y="1772816"/>
            <a:ext cx="3096344" cy="954107"/>
          </a:xfrm>
          <a:prstGeom prst="rect">
            <a:avLst/>
          </a:prstGeom>
        </p:spPr>
        <p:txBody>
          <a:bodyPr wrap="square">
            <a:spAutoFit/>
          </a:bodyPr>
          <a:lstStyle/>
          <a:p>
            <a:pPr algn="ctr"/>
            <a:r>
              <a:rPr lang="es-EC" sz="2800" dirty="0" smtClean="0"/>
              <a:t>Asignación de VM</a:t>
            </a:r>
            <a:endParaRPr lang="en-US" sz="2800" dirty="0"/>
          </a:p>
        </p:txBody>
      </p:sp>
    </p:spTree>
    <p:extLst>
      <p:ext uri="{BB962C8B-B14F-4D97-AF65-F5344CB8AC3E}">
        <p14:creationId xmlns:p14="http://schemas.microsoft.com/office/powerpoint/2010/main" val="10032169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mtClean="0"/>
              <a:t>AGENDA</a:t>
            </a:r>
            <a:endParaRPr lang="en-US" dirty="0"/>
          </a:p>
        </p:txBody>
      </p:sp>
      <p:sp>
        <p:nvSpPr>
          <p:cNvPr id="3" name="2 Marcador de contenido"/>
          <p:cNvSpPr>
            <a:spLocks noGrp="1"/>
          </p:cNvSpPr>
          <p:nvPr>
            <p:ph idx="1"/>
          </p:nvPr>
        </p:nvSpPr>
        <p:spPr/>
        <p:txBody>
          <a:bodyPr>
            <a:normAutofit fontScale="92500" lnSpcReduction="10000"/>
          </a:bodyPr>
          <a:lstStyle/>
          <a:p>
            <a:pPr marL="457200" indent="-457200">
              <a:buAutoNum type="arabicPeriod"/>
            </a:pPr>
            <a:r>
              <a:rPr lang="es-EC" sz="3200" dirty="0" smtClean="0">
                <a:hlinkClick r:id="rId2" action="ppaction://hlinksldjump"/>
              </a:rPr>
              <a:t>OBJETIVOS</a:t>
            </a:r>
            <a:endParaRPr lang="es-EC" sz="3200" dirty="0" smtClean="0"/>
          </a:p>
          <a:p>
            <a:pPr marL="457200" indent="-457200">
              <a:buFont typeface="Arial" pitchFamily="34" charset="0"/>
              <a:buAutoNum type="arabicPeriod"/>
            </a:pPr>
            <a:r>
              <a:rPr lang="es-EC" sz="3200" dirty="0">
                <a:hlinkClick r:id="rId3" action="ppaction://hlinksldjump"/>
              </a:rPr>
              <a:t>INTRODUCCIÓN</a:t>
            </a:r>
            <a:endParaRPr lang="es-EC" sz="3200" dirty="0"/>
          </a:p>
          <a:p>
            <a:pPr marL="457200" indent="-457200">
              <a:buAutoNum type="arabicPeriod"/>
            </a:pPr>
            <a:r>
              <a:rPr lang="es-EC" sz="3200" dirty="0" smtClean="0">
                <a:hlinkClick r:id="rId4" action="ppaction://hlinksldjump"/>
              </a:rPr>
              <a:t>CONCEPTOS</a:t>
            </a:r>
          </a:p>
          <a:p>
            <a:pPr marL="457200" indent="-457200">
              <a:buAutoNum type="arabicPeriod"/>
            </a:pPr>
            <a:r>
              <a:rPr lang="es-EC" sz="3200" dirty="0" smtClean="0">
                <a:hlinkClick r:id="rId4" action="ppaction://hlinksldjump"/>
              </a:rPr>
              <a:t>ANÁLISIS </a:t>
            </a:r>
            <a:r>
              <a:rPr lang="es-EC" sz="3200" dirty="0" smtClean="0">
                <a:hlinkClick r:id="rId4" action="ppaction://hlinksldjump"/>
              </a:rPr>
              <a:t>DE LA NUBE IMPLEMENTADA EN LOS LABORATORIOS DEL </a:t>
            </a:r>
            <a:r>
              <a:rPr lang="es-EC" sz="3200" dirty="0" smtClean="0">
                <a:hlinkClick r:id="rId4" action="ppaction://hlinksldjump"/>
              </a:rPr>
              <a:t>DEEE</a:t>
            </a:r>
            <a:endParaRPr lang="es-EC" sz="3200" dirty="0" smtClean="0"/>
          </a:p>
          <a:p>
            <a:pPr marL="457200" indent="-457200">
              <a:buAutoNum type="arabicPeriod"/>
            </a:pPr>
            <a:r>
              <a:rPr lang="es-EC" sz="3200" dirty="0" smtClean="0">
                <a:hlinkClick r:id="rId5" action="ppaction://hlinksldjump"/>
              </a:rPr>
              <a:t>ANÁLISIS DE LA SEGURIDAD EN LA NUBE</a:t>
            </a:r>
            <a:endParaRPr lang="es-EC" sz="3200" dirty="0" smtClean="0"/>
          </a:p>
          <a:p>
            <a:pPr marL="457200" indent="-457200">
              <a:buAutoNum type="arabicPeriod"/>
            </a:pPr>
            <a:r>
              <a:rPr lang="es-EC" sz="3200" dirty="0" smtClean="0">
                <a:hlinkClick r:id="rId6" action="ppaction://hlinksldjump"/>
              </a:rPr>
              <a:t>DISEÑO E </a:t>
            </a:r>
            <a:r>
              <a:rPr lang="es-EC" sz="3200" dirty="0">
                <a:hlinkClick r:id="rId6" action="ppaction://hlinksldjump"/>
              </a:rPr>
              <a:t>IMPLEMENTACIÓN </a:t>
            </a:r>
            <a:r>
              <a:rPr lang="es-EC" sz="3200" dirty="0" smtClean="0">
                <a:hlinkClick r:id="rId6" action="ppaction://hlinksldjump"/>
              </a:rPr>
              <a:t>DE LA SOLUCIÓN</a:t>
            </a:r>
            <a:endParaRPr lang="es-EC" sz="3200" dirty="0" smtClean="0"/>
          </a:p>
          <a:p>
            <a:pPr marL="457200" indent="-457200">
              <a:buAutoNum type="arabicPeriod"/>
            </a:pPr>
            <a:r>
              <a:rPr lang="es-EC" sz="3200" dirty="0" smtClean="0">
                <a:hlinkClick r:id="rId7" action="ppaction://hlinksldjump"/>
              </a:rPr>
              <a:t>CONCLUSIONES Y RECOMENDACIONES</a:t>
            </a:r>
            <a:endParaRPr lang="en-US" sz="3200" dirty="0"/>
          </a:p>
        </p:txBody>
      </p:sp>
    </p:spTree>
    <p:extLst>
      <p:ext uri="{BB962C8B-B14F-4D97-AF65-F5344CB8AC3E}">
        <p14:creationId xmlns:p14="http://schemas.microsoft.com/office/powerpoint/2010/main" val="39934611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dirty="0" smtClean="0"/>
              <a:t>CONCLUSIONES Y RECOMENDACIONES</a:t>
            </a:r>
            <a:endParaRPr lang="en-US" dirty="0"/>
          </a:p>
        </p:txBody>
      </p:sp>
      <p:sp>
        <p:nvSpPr>
          <p:cNvPr id="5" name="4 Marcador de texto"/>
          <p:cNvSpPr>
            <a:spLocks noGrp="1"/>
          </p:cNvSpPr>
          <p:nvPr>
            <p:ph type="body" idx="1"/>
          </p:nvPr>
        </p:nvSpPr>
        <p:spPr/>
        <p:txBody>
          <a:bodyPr/>
          <a:lstStyle/>
          <a:p>
            <a:endParaRPr lang="en-US"/>
          </a:p>
        </p:txBody>
      </p:sp>
    </p:spTree>
    <p:extLst>
      <p:ext uri="{BB962C8B-B14F-4D97-AF65-F5344CB8AC3E}">
        <p14:creationId xmlns:p14="http://schemas.microsoft.com/office/powerpoint/2010/main" val="25868632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lgn="just"/>
            <a:r>
              <a:rPr lang="es-EC" dirty="0" smtClean="0"/>
              <a:t>Conclusiones:</a:t>
            </a:r>
            <a:endParaRPr lang="en-US" dirty="0"/>
          </a:p>
        </p:txBody>
      </p:sp>
      <p:sp>
        <p:nvSpPr>
          <p:cNvPr id="5" name="4 Marcador de contenido"/>
          <p:cNvSpPr>
            <a:spLocks noGrp="1"/>
          </p:cNvSpPr>
          <p:nvPr>
            <p:ph idx="1"/>
          </p:nvPr>
        </p:nvSpPr>
        <p:spPr/>
        <p:txBody>
          <a:bodyPr>
            <a:normAutofit fontScale="92500" lnSpcReduction="10000"/>
          </a:bodyPr>
          <a:lstStyle/>
          <a:p>
            <a:pPr algn="just"/>
            <a:r>
              <a:rPr lang="es-EC" dirty="0"/>
              <a:t>Cloud Computing, al ser una nueva tecnología que permite el uso de aplicaciones y servicios en una nube, cuyo modelo dependerá de las necesidades del cliente; demanda la necesidad de, no solo proveer servicios y recursos; sino también </a:t>
            </a:r>
            <a:r>
              <a:rPr lang="es-EC" i="1" dirty="0"/>
              <a:t>Cloud Security</a:t>
            </a:r>
            <a:r>
              <a:rPr lang="es-EC" dirty="0"/>
              <a:t>. La responsabilidad de su implementación y cumplimiento recae sobre el proveedor y el usuario según el tipo de nube implementada.</a:t>
            </a:r>
            <a:endParaRPr lang="es-ES" dirty="0"/>
          </a:p>
          <a:p>
            <a:pPr algn="just"/>
            <a:r>
              <a:rPr lang="es-EC" dirty="0"/>
              <a:t>Para implementar Cloud Security se debe realizar un análisis de las vulnerabilidades a las cuales se encuentra expuesta la nube, para tomar todas las medidas necesarias en el diseño de una nube que garantice integridad, confiabilidad y disponibilidad de sus recursos, servicios y aplicaciones.</a:t>
            </a:r>
            <a:endParaRPr lang="es-ES" dirty="0"/>
          </a:p>
          <a:p>
            <a:pPr marL="0" indent="0">
              <a:buNone/>
            </a:pPr>
            <a:endParaRPr lang="en-US" dirty="0"/>
          </a:p>
        </p:txBody>
      </p:sp>
    </p:spTree>
    <p:extLst>
      <p:ext uri="{BB962C8B-B14F-4D97-AF65-F5344CB8AC3E}">
        <p14:creationId xmlns:p14="http://schemas.microsoft.com/office/powerpoint/2010/main" val="24465409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6120680"/>
          </a:xfrm>
        </p:spPr>
        <p:txBody>
          <a:bodyPr>
            <a:normAutofit/>
          </a:bodyPr>
          <a:lstStyle/>
          <a:p>
            <a:pPr algn="just"/>
            <a:r>
              <a:rPr lang="es-EC" i="1" dirty="0"/>
              <a:t>Cloud Computing</a:t>
            </a:r>
            <a:r>
              <a:rPr lang="es-EC" dirty="0"/>
              <a:t> es una buena opción para implementar como solución en pequeñas y grandes empresas que manipulan información sensible, ya que ofrece ventajas como reducción de costos, alta disponibilidad de servicios y aplicaciones. Siempre y cuando el usuario o cliente de los servicios Cloud se cercioren de que su proveedor cumpla con los requisitos y políticas de seguridad.</a:t>
            </a:r>
            <a:endParaRPr lang="es-ES" dirty="0"/>
          </a:p>
          <a:p>
            <a:pPr marL="0" indent="0">
              <a:buNone/>
            </a:pPr>
            <a:endParaRPr lang="en-US" dirty="0"/>
          </a:p>
        </p:txBody>
      </p:sp>
    </p:spTree>
    <p:extLst>
      <p:ext uri="{BB962C8B-B14F-4D97-AF65-F5344CB8AC3E}">
        <p14:creationId xmlns:p14="http://schemas.microsoft.com/office/powerpoint/2010/main" val="3635867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59432"/>
            <a:ext cx="8229600" cy="1600200"/>
          </a:xfrm>
        </p:spPr>
        <p:txBody>
          <a:bodyPr/>
          <a:lstStyle/>
          <a:p>
            <a:pPr algn="just"/>
            <a:r>
              <a:rPr lang="es-EC" dirty="0" smtClean="0"/>
              <a:t>Recomendaciones:</a:t>
            </a:r>
            <a:endParaRPr lang="en-US" dirty="0"/>
          </a:p>
        </p:txBody>
      </p:sp>
      <p:sp>
        <p:nvSpPr>
          <p:cNvPr id="3" name="2 Marcador de contenido"/>
          <p:cNvSpPr>
            <a:spLocks noGrp="1"/>
          </p:cNvSpPr>
          <p:nvPr>
            <p:ph idx="1"/>
          </p:nvPr>
        </p:nvSpPr>
        <p:spPr>
          <a:xfrm>
            <a:off x="457200" y="1196752"/>
            <a:ext cx="8229600" cy="5400600"/>
          </a:xfrm>
        </p:spPr>
        <p:txBody>
          <a:bodyPr>
            <a:normAutofit fontScale="77500" lnSpcReduction="20000"/>
          </a:bodyPr>
          <a:lstStyle/>
          <a:p>
            <a:pPr lvl="0" algn="just"/>
            <a:r>
              <a:rPr lang="es-EC" dirty="0"/>
              <a:t>Es necesario readecuar el cuarto de equipos en donde se encuentran los servidores de la nube ya que bajo las condiciones actuales no se encuentran dotados de toda la seguridad física que debería tener un </a:t>
            </a:r>
            <a:r>
              <a:rPr lang="es-EC" dirty="0" err="1"/>
              <a:t>datacenter</a:t>
            </a:r>
            <a:r>
              <a:rPr lang="es-EC" dirty="0"/>
              <a:t> para evitar riesgos como robo de equipos físicos e información, daños por desastres naturales, fallas eléctricas, etc.</a:t>
            </a:r>
            <a:endParaRPr lang="en-US" dirty="0"/>
          </a:p>
          <a:p>
            <a:pPr lvl="0" algn="just"/>
            <a:r>
              <a:rPr lang="es-EC" dirty="0"/>
              <a:t>Se debe cumplir con un plan de actualizaciones de actualizaciones en todos los servidores y aplicaciones que conforman la nube, ya que una medida de seguridad mantener las plataformas actualizadas para garantizar su correcto funcionamiento, desempeño y funciones que cumplan para brindar servicios a los usuarios.</a:t>
            </a:r>
            <a:endParaRPr lang="en-US" dirty="0"/>
          </a:p>
          <a:p>
            <a:pPr lvl="0" algn="just"/>
            <a:r>
              <a:rPr lang="es-EC" dirty="0"/>
              <a:t>Si los requerimientos de la nube aumentan debido a la demanda por parte de los usuarios, se debe considerar la opción de realizar un diseño para implementar alta disponibilidad en los servidores físicos, y un plan de adquisición de equipos nuevos para escalar la nube a un nivel más seguro y con mayor capacidad; ya que bajo las condiciones actuales no fue posible realizar esta implementación; por lo tanto no se tiene una alta disponibilidad del </a:t>
            </a:r>
            <a:r>
              <a:rPr lang="es-EC" dirty="0" err="1"/>
              <a:t>hipervisor</a:t>
            </a:r>
            <a:r>
              <a:rPr lang="es-EC" dirty="0"/>
              <a:t>, sino únicamente de las máquinas virtuales que lo conforman.</a:t>
            </a:r>
            <a:endParaRPr lang="en-US" dirty="0"/>
          </a:p>
          <a:p>
            <a:endParaRPr lang="en-US" dirty="0"/>
          </a:p>
        </p:txBody>
      </p:sp>
    </p:spTree>
    <p:extLst>
      <p:ext uri="{BB962C8B-B14F-4D97-AF65-F5344CB8AC3E}">
        <p14:creationId xmlns:p14="http://schemas.microsoft.com/office/powerpoint/2010/main" val="1224894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mtClean="0"/>
              <a:t>AGENDA</a:t>
            </a:r>
            <a:endParaRPr lang="en-US" dirty="0"/>
          </a:p>
        </p:txBody>
      </p:sp>
      <p:sp>
        <p:nvSpPr>
          <p:cNvPr id="3" name="2 Marcador de contenido"/>
          <p:cNvSpPr>
            <a:spLocks noGrp="1"/>
          </p:cNvSpPr>
          <p:nvPr>
            <p:ph idx="1"/>
          </p:nvPr>
        </p:nvSpPr>
        <p:spPr/>
        <p:txBody>
          <a:bodyPr>
            <a:normAutofit fontScale="92500" lnSpcReduction="10000"/>
          </a:bodyPr>
          <a:lstStyle/>
          <a:p>
            <a:pPr marL="457200" indent="-457200">
              <a:buAutoNum type="arabicPeriod"/>
            </a:pPr>
            <a:r>
              <a:rPr lang="es-EC" sz="3200" dirty="0" smtClean="0">
                <a:hlinkClick r:id="rId2" action="ppaction://hlinksldjump"/>
              </a:rPr>
              <a:t>OBJETIVOS</a:t>
            </a:r>
            <a:endParaRPr lang="es-EC" sz="3200" dirty="0" smtClean="0"/>
          </a:p>
          <a:p>
            <a:pPr marL="457200" indent="-457200">
              <a:buFont typeface="Arial" pitchFamily="34" charset="0"/>
              <a:buAutoNum type="arabicPeriod"/>
            </a:pPr>
            <a:r>
              <a:rPr lang="es-EC" sz="3200" dirty="0">
                <a:hlinkClick r:id="rId3" action="ppaction://hlinksldjump"/>
              </a:rPr>
              <a:t>INTRODUCCIÓN</a:t>
            </a:r>
            <a:endParaRPr lang="es-EC" sz="3200" dirty="0"/>
          </a:p>
          <a:p>
            <a:pPr marL="457200" indent="-457200">
              <a:buAutoNum type="arabicPeriod"/>
            </a:pPr>
            <a:r>
              <a:rPr lang="es-EC" sz="3200" dirty="0" smtClean="0">
                <a:hlinkClick r:id="rId4" action="ppaction://hlinksldjump"/>
              </a:rPr>
              <a:t>CONCEPTOS</a:t>
            </a:r>
          </a:p>
          <a:p>
            <a:pPr marL="457200" indent="-457200">
              <a:buAutoNum type="arabicPeriod"/>
            </a:pPr>
            <a:r>
              <a:rPr lang="es-EC" sz="3200" dirty="0" smtClean="0">
                <a:hlinkClick r:id="rId4" action="ppaction://hlinksldjump"/>
              </a:rPr>
              <a:t>ANÁLISIS </a:t>
            </a:r>
            <a:r>
              <a:rPr lang="es-EC" sz="3200" dirty="0" smtClean="0">
                <a:hlinkClick r:id="rId4" action="ppaction://hlinksldjump"/>
              </a:rPr>
              <a:t>DE LA NUBE IMPLEMENTADA EN LOS LABORATORIOS DEL </a:t>
            </a:r>
            <a:r>
              <a:rPr lang="es-EC" sz="3200" dirty="0" smtClean="0">
                <a:hlinkClick r:id="rId4" action="ppaction://hlinksldjump"/>
              </a:rPr>
              <a:t>DEEE</a:t>
            </a:r>
            <a:endParaRPr lang="es-EC" sz="3200" dirty="0" smtClean="0"/>
          </a:p>
          <a:p>
            <a:pPr marL="457200" indent="-457200">
              <a:buAutoNum type="arabicPeriod"/>
            </a:pPr>
            <a:r>
              <a:rPr lang="es-EC" sz="3200" dirty="0" smtClean="0">
                <a:hlinkClick r:id="rId5" action="ppaction://hlinksldjump"/>
              </a:rPr>
              <a:t>ANÁLISIS DE LA SEGURIDAD EN LA NUBE</a:t>
            </a:r>
            <a:endParaRPr lang="es-EC" sz="3200" dirty="0" smtClean="0"/>
          </a:p>
          <a:p>
            <a:pPr marL="457200" indent="-457200">
              <a:buAutoNum type="arabicPeriod"/>
            </a:pPr>
            <a:r>
              <a:rPr lang="es-EC" sz="3200" dirty="0" smtClean="0">
                <a:hlinkClick r:id="rId6" action="ppaction://hlinksldjump"/>
              </a:rPr>
              <a:t>DISEÑO E </a:t>
            </a:r>
            <a:r>
              <a:rPr lang="es-EC" sz="3200" dirty="0">
                <a:hlinkClick r:id="rId6" action="ppaction://hlinksldjump"/>
              </a:rPr>
              <a:t>IMPLEMENTACIÓN </a:t>
            </a:r>
            <a:r>
              <a:rPr lang="es-EC" sz="3200" dirty="0" smtClean="0">
                <a:hlinkClick r:id="rId6" action="ppaction://hlinksldjump"/>
              </a:rPr>
              <a:t>DE LA SOLUCIÓN</a:t>
            </a:r>
            <a:endParaRPr lang="es-EC" sz="3200" dirty="0" smtClean="0"/>
          </a:p>
          <a:p>
            <a:pPr marL="457200" indent="-457200">
              <a:buAutoNum type="arabicPeriod"/>
            </a:pPr>
            <a:r>
              <a:rPr lang="es-EC" sz="3200" dirty="0" smtClean="0">
                <a:hlinkClick r:id="rId7" action="ppaction://hlinksldjump"/>
              </a:rPr>
              <a:t>CONCLUSIONES Y RECOMENDACIONES</a:t>
            </a:r>
            <a:endParaRPr lang="en-US" sz="3200" dirty="0"/>
          </a:p>
        </p:txBody>
      </p:sp>
    </p:spTree>
    <p:extLst>
      <p:ext uri="{BB962C8B-B14F-4D97-AF65-F5344CB8AC3E}">
        <p14:creationId xmlns:p14="http://schemas.microsoft.com/office/powerpoint/2010/main" val="1716314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67544" y="0"/>
            <a:ext cx="8229600" cy="1600200"/>
          </a:xfrm>
        </p:spPr>
        <p:txBody>
          <a:bodyPr/>
          <a:lstStyle/>
          <a:p>
            <a:r>
              <a:rPr lang="es-EC" dirty="0" smtClean="0"/>
              <a:t>OBJETIVOS</a:t>
            </a:r>
            <a:endParaRPr lang="en-US" dirty="0"/>
          </a:p>
        </p:txBody>
      </p:sp>
      <p:sp>
        <p:nvSpPr>
          <p:cNvPr id="6" name="5 Marcador de contenido"/>
          <p:cNvSpPr>
            <a:spLocks noGrp="1"/>
          </p:cNvSpPr>
          <p:nvPr>
            <p:ph idx="1"/>
          </p:nvPr>
        </p:nvSpPr>
        <p:spPr>
          <a:xfrm>
            <a:off x="395536" y="1340768"/>
            <a:ext cx="8229600" cy="5184576"/>
          </a:xfrm>
        </p:spPr>
        <p:txBody>
          <a:bodyPr>
            <a:normAutofit/>
          </a:bodyPr>
          <a:lstStyle/>
          <a:p>
            <a:pPr marL="0" indent="0">
              <a:buNone/>
            </a:pPr>
            <a:endParaRPr lang="es-EC" dirty="0" smtClean="0"/>
          </a:p>
          <a:p>
            <a:pPr marL="0" indent="0">
              <a:buNone/>
            </a:pPr>
            <a:endParaRPr lang="es-EC" dirty="0"/>
          </a:p>
          <a:p>
            <a:pPr marL="0" indent="0">
              <a:buNone/>
            </a:pPr>
            <a:r>
              <a:rPr lang="es-EC" dirty="0" smtClean="0"/>
              <a:t>GENERAL:</a:t>
            </a:r>
          </a:p>
          <a:p>
            <a:pPr marL="0" indent="0">
              <a:buNone/>
            </a:pPr>
            <a:endParaRPr lang="es-EC" dirty="0"/>
          </a:p>
          <a:p>
            <a:pPr marL="0" indent="0">
              <a:buNone/>
            </a:pPr>
            <a:endParaRPr lang="es-EC" dirty="0" smtClean="0"/>
          </a:p>
          <a:p>
            <a:pPr marL="0" lvl="0" indent="0" algn="just">
              <a:buNone/>
            </a:pPr>
            <a:r>
              <a:rPr lang="es-EC" dirty="0"/>
              <a:t>Implementar </a:t>
            </a:r>
            <a:r>
              <a:rPr lang="es-EC" i="1" dirty="0"/>
              <a:t>Cloud Security</a:t>
            </a:r>
            <a:r>
              <a:rPr lang="es-EC" dirty="0"/>
              <a:t> para un sistema basado en </a:t>
            </a:r>
            <a:r>
              <a:rPr lang="es-EC" dirty="0" err="1"/>
              <a:t>Xen</a:t>
            </a:r>
            <a:r>
              <a:rPr lang="es-EC" dirty="0"/>
              <a:t> Cloud </a:t>
            </a:r>
            <a:r>
              <a:rPr lang="es-EC" dirty="0" err="1"/>
              <a:t>Platform</a:t>
            </a:r>
            <a:r>
              <a:rPr lang="es-EC" dirty="0"/>
              <a:t>, a fin de garantizar la seguridad y la integridad de la información y sus respectivos usuarios.</a:t>
            </a:r>
            <a:endParaRPr lang="en-US" dirty="0"/>
          </a:p>
          <a:p>
            <a:pPr marL="0" indent="0">
              <a:buNone/>
            </a:pPr>
            <a:endParaRPr lang="es-EC" dirty="0" smtClean="0"/>
          </a:p>
        </p:txBody>
      </p:sp>
    </p:spTree>
    <p:extLst>
      <p:ext uri="{BB962C8B-B14F-4D97-AF65-F5344CB8AC3E}">
        <p14:creationId xmlns:p14="http://schemas.microsoft.com/office/powerpoint/2010/main" val="1504027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433467"/>
          </a:xfrm>
        </p:spPr>
        <p:txBody>
          <a:bodyPr>
            <a:normAutofit lnSpcReduction="10000"/>
          </a:bodyPr>
          <a:lstStyle/>
          <a:p>
            <a:pPr marL="0" indent="0">
              <a:buNone/>
            </a:pPr>
            <a:r>
              <a:rPr lang="es-EC" dirty="0"/>
              <a:t>ESPECÍFICOS:</a:t>
            </a:r>
          </a:p>
          <a:p>
            <a:pPr lvl="0" algn="just"/>
            <a:r>
              <a:rPr lang="es-EC" dirty="0"/>
              <a:t>Investigar las vulnerabilidades, riesgos y amenazas a las que se debe enfrentar un sistema de Cloud Computing.</a:t>
            </a:r>
            <a:endParaRPr lang="en-US" dirty="0"/>
          </a:p>
          <a:p>
            <a:pPr lvl="0" algn="just"/>
            <a:r>
              <a:rPr lang="es-EC" dirty="0"/>
              <a:t>Analizar el sistema Cloud basado en </a:t>
            </a:r>
            <a:r>
              <a:rPr lang="es-EC" dirty="0" err="1"/>
              <a:t>Xen</a:t>
            </a:r>
            <a:r>
              <a:rPr lang="es-EC" dirty="0"/>
              <a:t> Cloud </a:t>
            </a:r>
            <a:r>
              <a:rPr lang="es-EC" dirty="0" err="1"/>
              <a:t>Platform</a:t>
            </a:r>
            <a:r>
              <a:rPr lang="es-EC" dirty="0"/>
              <a:t>, y las diferentes vulnerabilidades a las que  está expuesto.</a:t>
            </a:r>
            <a:endParaRPr lang="en-US" dirty="0"/>
          </a:p>
          <a:p>
            <a:pPr lvl="0" algn="just"/>
            <a:r>
              <a:rPr lang="es-EC" dirty="0"/>
              <a:t>Rediseñar la nube implementada de tal manera que cuente con todas las medidas de seguridad necesarias para prevenir ataques y posibles vulnerabilidades.</a:t>
            </a:r>
            <a:endParaRPr lang="en-US" dirty="0"/>
          </a:p>
          <a:p>
            <a:pPr lvl="0" algn="just"/>
            <a:r>
              <a:rPr lang="es-EC" dirty="0"/>
              <a:t>Implementar </a:t>
            </a:r>
            <a:r>
              <a:rPr lang="es-EC" i="1" dirty="0"/>
              <a:t>Cloud Security</a:t>
            </a:r>
            <a:r>
              <a:rPr lang="es-EC" dirty="0"/>
              <a:t> en la nube para robustecer el sistema y dar mayor seguridad a los datos y la información de los usuarios, así como precautelar la integridad de los mismos.</a:t>
            </a:r>
            <a:endParaRPr lang="en-US" dirty="0"/>
          </a:p>
          <a:p>
            <a:pPr marL="0" indent="0">
              <a:buNone/>
            </a:pPr>
            <a:endParaRPr lang="en-US" dirty="0"/>
          </a:p>
          <a:p>
            <a:endParaRPr lang="en-US" dirty="0"/>
          </a:p>
        </p:txBody>
      </p:sp>
    </p:spTree>
    <p:extLst>
      <p:ext uri="{BB962C8B-B14F-4D97-AF65-F5344CB8AC3E}">
        <p14:creationId xmlns:p14="http://schemas.microsoft.com/office/powerpoint/2010/main" val="3679633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mtClean="0"/>
              <a:t>AGENDA</a:t>
            </a:r>
            <a:endParaRPr lang="en-US" dirty="0"/>
          </a:p>
        </p:txBody>
      </p:sp>
      <p:sp>
        <p:nvSpPr>
          <p:cNvPr id="3" name="2 Marcador de contenido"/>
          <p:cNvSpPr>
            <a:spLocks noGrp="1"/>
          </p:cNvSpPr>
          <p:nvPr>
            <p:ph idx="1"/>
          </p:nvPr>
        </p:nvSpPr>
        <p:spPr/>
        <p:txBody>
          <a:bodyPr>
            <a:normAutofit fontScale="92500" lnSpcReduction="10000"/>
          </a:bodyPr>
          <a:lstStyle/>
          <a:p>
            <a:pPr marL="457200" indent="-457200">
              <a:buAutoNum type="arabicPeriod"/>
            </a:pPr>
            <a:r>
              <a:rPr lang="es-EC" sz="3200" dirty="0" smtClean="0">
                <a:hlinkClick r:id="rId2" action="ppaction://hlinksldjump"/>
              </a:rPr>
              <a:t>OBJETIVOS</a:t>
            </a:r>
            <a:endParaRPr lang="es-EC" sz="3200" dirty="0" smtClean="0"/>
          </a:p>
          <a:p>
            <a:pPr marL="457200" indent="-457200">
              <a:buFont typeface="Arial" pitchFamily="34" charset="0"/>
              <a:buAutoNum type="arabicPeriod"/>
            </a:pPr>
            <a:r>
              <a:rPr lang="es-EC" sz="3200" dirty="0">
                <a:hlinkClick r:id="rId3" action="ppaction://hlinksldjump"/>
              </a:rPr>
              <a:t>INTRODUCCIÓN</a:t>
            </a:r>
            <a:endParaRPr lang="es-EC" sz="3200" dirty="0"/>
          </a:p>
          <a:p>
            <a:pPr marL="457200" indent="-457200">
              <a:buAutoNum type="arabicPeriod"/>
            </a:pPr>
            <a:r>
              <a:rPr lang="es-EC" sz="3200" dirty="0" smtClean="0">
                <a:hlinkClick r:id="rId4" action="ppaction://hlinksldjump"/>
              </a:rPr>
              <a:t>CONCEPTOS</a:t>
            </a:r>
          </a:p>
          <a:p>
            <a:pPr marL="457200" indent="-457200">
              <a:buAutoNum type="arabicPeriod"/>
            </a:pPr>
            <a:r>
              <a:rPr lang="es-EC" sz="3200" dirty="0" smtClean="0">
                <a:hlinkClick r:id="rId4" action="ppaction://hlinksldjump"/>
              </a:rPr>
              <a:t>ANÁLISIS </a:t>
            </a:r>
            <a:r>
              <a:rPr lang="es-EC" sz="3200" dirty="0" smtClean="0">
                <a:hlinkClick r:id="rId4" action="ppaction://hlinksldjump"/>
              </a:rPr>
              <a:t>DE LA NUBE IMPLEMENTADA EN LOS LABORATORIOS DEL </a:t>
            </a:r>
            <a:r>
              <a:rPr lang="es-EC" sz="3200" dirty="0" smtClean="0">
                <a:hlinkClick r:id="rId4" action="ppaction://hlinksldjump"/>
              </a:rPr>
              <a:t>DEEE</a:t>
            </a:r>
            <a:endParaRPr lang="es-EC" sz="3200" dirty="0" smtClean="0"/>
          </a:p>
          <a:p>
            <a:pPr marL="457200" indent="-457200">
              <a:buAutoNum type="arabicPeriod"/>
            </a:pPr>
            <a:r>
              <a:rPr lang="es-EC" sz="3200" dirty="0" smtClean="0">
                <a:hlinkClick r:id="rId5" action="ppaction://hlinksldjump"/>
              </a:rPr>
              <a:t>ANÁLISIS DE LA SEGURIDAD EN LA NUBE</a:t>
            </a:r>
            <a:endParaRPr lang="es-EC" sz="3200" dirty="0" smtClean="0"/>
          </a:p>
          <a:p>
            <a:pPr marL="457200" indent="-457200">
              <a:buAutoNum type="arabicPeriod"/>
            </a:pPr>
            <a:r>
              <a:rPr lang="es-EC" sz="3200" dirty="0" smtClean="0">
                <a:hlinkClick r:id="rId6" action="ppaction://hlinksldjump"/>
              </a:rPr>
              <a:t>DISEÑO E </a:t>
            </a:r>
            <a:r>
              <a:rPr lang="es-EC" sz="3200" dirty="0">
                <a:hlinkClick r:id="rId6" action="ppaction://hlinksldjump"/>
              </a:rPr>
              <a:t>IMPLEMENTACIÓN </a:t>
            </a:r>
            <a:r>
              <a:rPr lang="es-EC" sz="3200" dirty="0" smtClean="0">
                <a:hlinkClick r:id="rId6" action="ppaction://hlinksldjump"/>
              </a:rPr>
              <a:t>DE LA SOLUCIÓN</a:t>
            </a:r>
            <a:endParaRPr lang="es-EC" sz="3200" dirty="0" smtClean="0"/>
          </a:p>
          <a:p>
            <a:pPr marL="457200" indent="-457200">
              <a:buAutoNum type="arabicPeriod"/>
            </a:pPr>
            <a:r>
              <a:rPr lang="es-EC" sz="3200" dirty="0" smtClean="0">
                <a:hlinkClick r:id="rId7" action="ppaction://hlinksldjump"/>
              </a:rPr>
              <a:t>CONCLUSIONES Y RECOMENDACIONES</a:t>
            </a:r>
            <a:endParaRPr lang="en-US" sz="3200" dirty="0"/>
          </a:p>
        </p:txBody>
      </p:sp>
    </p:spTree>
    <p:extLst>
      <p:ext uri="{BB962C8B-B14F-4D97-AF65-F5344CB8AC3E}">
        <p14:creationId xmlns:p14="http://schemas.microsoft.com/office/powerpoint/2010/main" val="3993461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1340768"/>
          </a:xfrm>
        </p:spPr>
        <p:txBody>
          <a:bodyPr/>
          <a:lstStyle/>
          <a:p>
            <a:r>
              <a:rPr lang="es-EC" dirty="0" smtClean="0"/>
              <a:t>INTRODUCCIÓN</a:t>
            </a:r>
            <a:endParaRPr lang="en-US" dirty="0"/>
          </a:p>
        </p:txBody>
      </p:sp>
      <p:sp>
        <p:nvSpPr>
          <p:cNvPr id="4" name="3 Rectángulo"/>
          <p:cNvSpPr/>
          <p:nvPr/>
        </p:nvSpPr>
        <p:spPr>
          <a:xfrm>
            <a:off x="475617" y="2069430"/>
            <a:ext cx="8352928" cy="1754326"/>
          </a:xfrm>
          <a:prstGeom prst="rect">
            <a:avLst/>
          </a:prstGeom>
        </p:spPr>
        <p:txBody>
          <a:bodyPr wrap="square">
            <a:spAutoFit/>
          </a:bodyPr>
          <a:lstStyle/>
          <a:p>
            <a:endParaRPr lang="es-EC" b="1" dirty="0" smtClean="0"/>
          </a:p>
          <a:p>
            <a:pPr algn="just"/>
            <a:r>
              <a:rPr lang="es-EC" dirty="0" smtClean="0">
                <a:latin typeface="+mj-lt"/>
              </a:rPr>
              <a:t>Actualmente, “</a:t>
            </a:r>
            <a:r>
              <a:rPr lang="es-EC" i="1" dirty="0" smtClean="0">
                <a:latin typeface="+mj-lt"/>
              </a:rPr>
              <a:t>Cloud </a:t>
            </a:r>
            <a:r>
              <a:rPr lang="es-EC" i="1" dirty="0">
                <a:latin typeface="+mj-lt"/>
              </a:rPr>
              <a:t>Computing</a:t>
            </a:r>
            <a:r>
              <a:rPr lang="es-EC" dirty="0" smtClean="0">
                <a:latin typeface="+mj-lt"/>
              </a:rPr>
              <a:t>” es considerado como un </a:t>
            </a:r>
            <a:r>
              <a:rPr lang="es-ES" dirty="0" smtClean="0">
                <a:latin typeface="+mj-lt"/>
              </a:rPr>
              <a:t>conjunto </a:t>
            </a:r>
            <a:r>
              <a:rPr lang="es-ES" dirty="0">
                <a:latin typeface="+mj-lt"/>
              </a:rPr>
              <a:t>de </a:t>
            </a:r>
            <a:r>
              <a:rPr lang="es-ES" dirty="0" smtClean="0">
                <a:latin typeface="+mj-lt"/>
              </a:rPr>
              <a:t>servicios </a:t>
            </a:r>
            <a:r>
              <a:rPr lang="es-EC" dirty="0">
                <a:latin typeface="+mj-lt"/>
              </a:rPr>
              <a:t>y</a:t>
            </a:r>
            <a:r>
              <a:rPr lang="es-EC" dirty="0" smtClean="0">
                <a:latin typeface="+mj-lt"/>
              </a:rPr>
              <a:t> aplicaciones requeridas por el usuario</a:t>
            </a:r>
            <a:r>
              <a:rPr lang="es-ES" dirty="0" smtClean="0">
                <a:latin typeface="+mj-lt"/>
              </a:rPr>
              <a:t> </a:t>
            </a:r>
            <a:r>
              <a:rPr lang="es-ES" dirty="0">
                <a:latin typeface="+mj-lt"/>
              </a:rPr>
              <a:t>que se provee por un tercero a través de </a:t>
            </a:r>
            <a:r>
              <a:rPr lang="es-ES" dirty="0" smtClean="0">
                <a:latin typeface="+mj-lt"/>
              </a:rPr>
              <a:t>internet; mismos que son </a:t>
            </a:r>
            <a:r>
              <a:rPr lang="es-ES" dirty="0">
                <a:latin typeface="+mj-lt"/>
              </a:rPr>
              <a:t>suministrados cuando son requeridos, en ambientes distribuidos con alta disponibilidad y flexibilidad. </a:t>
            </a:r>
            <a:endParaRPr lang="es-EC" dirty="0" smtClean="0">
              <a:latin typeface="+mj-lt"/>
            </a:endParaRPr>
          </a:p>
        </p:txBody>
      </p:sp>
      <p:sp>
        <p:nvSpPr>
          <p:cNvPr id="5" name="4 Rectángulo"/>
          <p:cNvSpPr/>
          <p:nvPr/>
        </p:nvSpPr>
        <p:spPr>
          <a:xfrm>
            <a:off x="475617" y="4005064"/>
            <a:ext cx="8352928" cy="2308324"/>
          </a:xfrm>
          <a:prstGeom prst="rect">
            <a:avLst/>
          </a:prstGeom>
        </p:spPr>
        <p:txBody>
          <a:bodyPr wrap="square">
            <a:spAutoFit/>
          </a:bodyPr>
          <a:lstStyle/>
          <a:p>
            <a:pPr algn="just"/>
            <a:r>
              <a:rPr lang="es-ES" dirty="0" smtClean="0">
                <a:latin typeface="+mj-lt"/>
              </a:rPr>
              <a:t>Al </a:t>
            </a:r>
            <a:r>
              <a:rPr lang="es-ES" dirty="0">
                <a:latin typeface="+mj-lt"/>
              </a:rPr>
              <a:t>ser una tecnología tan cotizada en el mercado, también demanda por parte del proveedor; ofrecer servicios en la nube, y que estos sean seguros para que los usuarios puedan acceder a ellos con total confianza. Por esta razón, nace el concepto de Cloud Security, con lo cual el proveedor garantiza dar servicios y aplicaciones </a:t>
            </a:r>
            <a:r>
              <a:rPr lang="es-ES" dirty="0" err="1">
                <a:latin typeface="+mj-lt"/>
              </a:rPr>
              <a:t>cloud</a:t>
            </a:r>
            <a:r>
              <a:rPr lang="es-ES" dirty="0">
                <a:latin typeface="+mj-lt"/>
              </a:rPr>
              <a:t>; y por su parte, el cliente se compromete en cumplir con las normas de seguridad en lo que se refiere al trato de su información e identidad.</a:t>
            </a:r>
          </a:p>
          <a:p>
            <a:pPr algn="just"/>
            <a:endParaRPr lang="es-ES" dirty="0">
              <a:latin typeface="+mj-lt"/>
            </a:endParaRPr>
          </a:p>
        </p:txBody>
      </p:sp>
      <p:sp>
        <p:nvSpPr>
          <p:cNvPr id="6" name="5 Rectángulo"/>
          <p:cNvSpPr/>
          <p:nvPr/>
        </p:nvSpPr>
        <p:spPr>
          <a:xfrm>
            <a:off x="472169" y="1718116"/>
            <a:ext cx="2481770" cy="369332"/>
          </a:xfrm>
          <a:prstGeom prst="rect">
            <a:avLst/>
          </a:prstGeom>
        </p:spPr>
        <p:txBody>
          <a:bodyPr wrap="none">
            <a:spAutoFit/>
          </a:bodyPr>
          <a:lstStyle/>
          <a:p>
            <a:r>
              <a:rPr lang="es-EC" b="1" dirty="0" smtClean="0">
                <a:latin typeface="+mj-lt"/>
              </a:rPr>
              <a:t>CLOUD COMPUTING:</a:t>
            </a:r>
          </a:p>
        </p:txBody>
      </p:sp>
    </p:spTree>
    <p:extLst>
      <p:ext uri="{BB962C8B-B14F-4D97-AF65-F5344CB8AC3E}">
        <p14:creationId xmlns:p14="http://schemas.microsoft.com/office/powerpoint/2010/main" val="3148436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mtClean="0"/>
              <a:t>AGENDA</a:t>
            </a:r>
            <a:endParaRPr lang="en-US" dirty="0"/>
          </a:p>
        </p:txBody>
      </p:sp>
      <p:sp>
        <p:nvSpPr>
          <p:cNvPr id="3" name="2 Marcador de contenido"/>
          <p:cNvSpPr>
            <a:spLocks noGrp="1"/>
          </p:cNvSpPr>
          <p:nvPr>
            <p:ph idx="1"/>
          </p:nvPr>
        </p:nvSpPr>
        <p:spPr/>
        <p:txBody>
          <a:bodyPr>
            <a:normAutofit fontScale="92500" lnSpcReduction="10000"/>
          </a:bodyPr>
          <a:lstStyle/>
          <a:p>
            <a:pPr marL="457200" indent="-457200">
              <a:buAutoNum type="arabicPeriod"/>
            </a:pPr>
            <a:r>
              <a:rPr lang="es-EC" sz="3200" dirty="0" smtClean="0">
                <a:hlinkClick r:id="rId2" action="ppaction://hlinksldjump"/>
              </a:rPr>
              <a:t>OBJETIVOS</a:t>
            </a:r>
            <a:endParaRPr lang="es-EC" sz="3200" dirty="0" smtClean="0"/>
          </a:p>
          <a:p>
            <a:pPr marL="457200" indent="-457200">
              <a:buFont typeface="Arial" pitchFamily="34" charset="0"/>
              <a:buAutoNum type="arabicPeriod"/>
            </a:pPr>
            <a:r>
              <a:rPr lang="es-EC" sz="3200" dirty="0">
                <a:hlinkClick r:id="rId3" action="ppaction://hlinksldjump"/>
              </a:rPr>
              <a:t>INTRODUCCIÓN</a:t>
            </a:r>
            <a:endParaRPr lang="es-EC" sz="3200" dirty="0"/>
          </a:p>
          <a:p>
            <a:pPr marL="457200" indent="-457200">
              <a:buAutoNum type="arabicPeriod"/>
            </a:pPr>
            <a:r>
              <a:rPr lang="es-EC" sz="3200" dirty="0" smtClean="0">
                <a:hlinkClick r:id="rId4" action="ppaction://hlinksldjump"/>
              </a:rPr>
              <a:t>CONCEPTOS</a:t>
            </a:r>
          </a:p>
          <a:p>
            <a:pPr marL="457200" indent="-457200">
              <a:buAutoNum type="arabicPeriod"/>
            </a:pPr>
            <a:r>
              <a:rPr lang="es-EC" sz="3200" dirty="0" smtClean="0">
                <a:hlinkClick r:id="rId4" action="ppaction://hlinksldjump"/>
              </a:rPr>
              <a:t>ANÁLISIS </a:t>
            </a:r>
            <a:r>
              <a:rPr lang="es-EC" sz="3200" dirty="0" smtClean="0">
                <a:hlinkClick r:id="rId4" action="ppaction://hlinksldjump"/>
              </a:rPr>
              <a:t>DE LA NUBE IMPLEMENTADA EN LOS LABORATORIOS DEL </a:t>
            </a:r>
            <a:r>
              <a:rPr lang="es-EC" sz="3200" dirty="0" smtClean="0">
                <a:hlinkClick r:id="rId4" action="ppaction://hlinksldjump"/>
              </a:rPr>
              <a:t>DEEE</a:t>
            </a:r>
            <a:endParaRPr lang="es-EC" sz="3200" dirty="0" smtClean="0"/>
          </a:p>
          <a:p>
            <a:pPr marL="457200" indent="-457200">
              <a:buAutoNum type="arabicPeriod"/>
            </a:pPr>
            <a:r>
              <a:rPr lang="es-EC" sz="3200" dirty="0" smtClean="0">
                <a:hlinkClick r:id="rId5" action="ppaction://hlinksldjump"/>
              </a:rPr>
              <a:t>ANÁLISIS DE LA SEGURIDAD EN LA NUBE</a:t>
            </a:r>
            <a:endParaRPr lang="es-EC" sz="3200" dirty="0" smtClean="0"/>
          </a:p>
          <a:p>
            <a:pPr marL="457200" indent="-457200">
              <a:buAutoNum type="arabicPeriod"/>
            </a:pPr>
            <a:r>
              <a:rPr lang="es-EC" sz="3200" dirty="0" smtClean="0">
                <a:hlinkClick r:id="rId6" action="ppaction://hlinksldjump"/>
              </a:rPr>
              <a:t>DISEÑO E </a:t>
            </a:r>
            <a:r>
              <a:rPr lang="es-EC" sz="3200" dirty="0">
                <a:hlinkClick r:id="rId6" action="ppaction://hlinksldjump"/>
              </a:rPr>
              <a:t>IMPLEMENTACIÓN </a:t>
            </a:r>
            <a:r>
              <a:rPr lang="es-EC" sz="3200" dirty="0" smtClean="0">
                <a:hlinkClick r:id="rId6" action="ppaction://hlinksldjump"/>
              </a:rPr>
              <a:t>DE LA SOLUCIÓN</a:t>
            </a:r>
            <a:endParaRPr lang="es-EC" sz="3200" dirty="0" smtClean="0"/>
          </a:p>
          <a:p>
            <a:pPr marL="457200" indent="-457200">
              <a:buAutoNum type="arabicPeriod"/>
            </a:pPr>
            <a:r>
              <a:rPr lang="es-EC" sz="3200" dirty="0" smtClean="0">
                <a:hlinkClick r:id="rId7" action="ppaction://hlinksldjump"/>
              </a:rPr>
              <a:t>CONCLUSIONES Y RECOMENDACIONES</a:t>
            </a:r>
            <a:endParaRPr lang="en-US" sz="3200" dirty="0"/>
          </a:p>
        </p:txBody>
      </p:sp>
    </p:spTree>
    <p:extLst>
      <p:ext uri="{BB962C8B-B14F-4D97-AF65-F5344CB8AC3E}">
        <p14:creationId xmlns:p14="http://schemas.microsoft.com/office/powerpoint/2010/main" val="39934611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jecutivo">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jecutiv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j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895</TotalTime>
  <Words>1414</Words>
  <Application>Microsoft Office PowerPoint</Application>
  <PresentationFormat>Presentación en pantalla (4:3)</PresentationFormat>
  <Paragraphs>145</Paragraphs>
  <Slides>35</Slides>
  <Notes>1</Notes>
  <HiddenSlides>0</HiddenSlides>
  <MMClips>0</MMClips>
  <ScaleCrop>false</ScaleCrop>
  <HeadingPairs>
    <vt:vector size="6" baseType="variant">
      <vt:variant>
        <vt:lpstr>Tema</vt:lpstr>
      </vt:variant>
      <vt:variant>
        <vt:i4>1</vt:i4>
      </vt:variant>
      <vt:variant>
        <vt:lpstr>Títulos de diapositiva</vt:lpstr>
      </vt:variant>
      <vt:variant>
        <vt:i4>35</vt:i4>
      </vt:variant>
      <vt:variant>
        <vt:lpstr>Presentaciones personalizadas</vt:lpstr>
      </vt:variant>
      <vt:variant>
        <vt:i4>1</vt:i4>
      </vt:variant>
    </vt:vector>
  </HeadingPairs>
  <TitlesOfParts>
    <vt:vector size="37" baseType="lpstr">
      <vt:lpstr>Ejecutivo</vt:lpstr>
      <vt:lpstr>    ESCUELA POLITÉCNICA DEL EJÉRCITO  </vt:lpstr>
      <vt:lpstr>IMPLEMENTACIÓN DE CLOUD SECURITY PARA UN SISTEMA BASADO EN XEN CLOUD PLATFORM </vt:lpstr>
      <vt:lpstr>Presentación de PowerPoint</vt:lpstr>
      <vt:lpstr>AGENDA</vt:lpstr>
      <vt:lpstr>OBJETIVOS</vt:lpstr>
      <vt:lpstr>Presentación de PowerPoint</vt:lpstr>
      <vt:lpstr>AGENDA</vt:lpstr>
      <vt:lpstr>INTRODUCCIÓN</vt:lpstr>
      <vt:lpstr>AGENDA</vt:lpstr>
      <vt:lpstr>CONCEPTOS</vt:lpstr>
      <vt:lpstr>TIPOS DE INFRAESTRUCTURA CLOUD</vt:lpstr>
      <vt:lpstr>VULNERABILIDADES Y RIESGOS PRESENTES EN CLOUD COMPUTING </vt:lpstr>
      <vt:lpstr>AGENDA</vt:lpstr>
      <vt:lpstr>ANÁLISIS DE LA NUBE EN XEN CLOUD PLATFORM</vt:lpstr>
      <vt:lpstr>TOPOLOGÍA IAAS EN HARDWARE</vt:lpstr>
      <vt:lpstr>TOPOLOGÍA IAAS EN HARDWARE VIRTUAL</vt:lpstr>
      <vt:lpstr>ANÁLISIS DE LA SEGURIDAD DE LA NUBE</vt:lpstr>
      <vt:lpstr> VULNERABILIDADES EN IAAS</vt:lpstr>
      <vt:lpstr>VULNERABILIDADES EN PAAS</vt:lpstr>
      <vt:lpstr>VULNERABILIDADES EN SAAS</vt:lpstr>
      <vt:lpstr>AGENDA</vt:lpstr>
      <vt:lpstr>DISEÑO E IMPLEMENTACIÓN DE LA SOLUCIÓN </vt:lpstr>
      <vt:lpstr>“La seguridad física consiste en la aplicación de barreras físicas y procedimientos de control, como medidas de prevención y contramedidas ante amenazas a los recursos e información confidencial¨ </vt:lpstr>
      <vt:lpstr>SEGURIDAD LÓGICA</vt:lpstr>
      <vt:lpstr>Topología de la nube implementada con Cloud Security</vt:lpstr>
      <vt:lpstr>Soluciones Implementadas</vt:lpstr>
      <vt:lpstr>PRUEBA DE BLOQUEO DE PÁGINA WEB INFECTADA CON VIRUS</vt:lpstr>
      <vt:lpstr>Presentación de PowerPoint</vt:lpstr>
      <vt:lpstr>Petición y asignación servicio PAAS</vt:lpstr>
      <vt:lpstr>Presentación de PowerPoint</vt:lpstr>
      <vt:lpstr>AGENDA</vt:lpstr>
      <vt:lpstr>CONCLUSIONES Y RECOMENDACIONES</vt:lpstr>
      <vt:lpstr>Conclusiones:</vt:lpstr>
      <vt:lpstr>Presentación de PowerPoint</vt:lpstr>
      <vt:lpstr>Recomendaciones:</vt:lpstr>
      <vt:lpstr>Presentación personalizada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Naty</dc:creator>
  <cp:lastModifiedBy>caromero</cp:lastModifiedBy>
  <cp:revision>71</cp:revision>
  <dcterms:created xsi:type="dcterms:W3CDTF">2013-05-02T17:49:39Z</dcterms:created>
  <dcterms:modified xsi:type="dcterms:W3CDTF">2013-05-21T13:44:16Z</dcterms:modified>
</cp:coreProperties>
</file>