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58"/>
  </p:notesMasterIdLst>
  <p:sldIdLst>
    <p:sldId id="256" r:id="rId2"/>
    <p:sldId id="263" r:id="rId3"/>
    <p:sldId id="257" r:id="rId4"/>
    <p:sldId id="264" r:id="rId5"/>
    <p:sldId id="265" r:id="rId6"/>
    <p:sldId id="258" r:id="rId7"/>
    <p:sldId id="259" r:id="rId8"/>
    <p:sldId id="262" r:id="rId9"/>
    <p:sldId id="260" r:id="rId10"/>
    <p:sldId id="261"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2" r:id="rId24"/>
    <p:sldId id="283" r:id="rId25"/>
    <p:sldId id="284" r:id="rId26"/>
    <p:sldId id="280" r:id="rId27"/>
    <p:sldId id="281" r:id="rId28"/>
    <p:sldId id="285" r:id="rId29"/>
    <p:sldId id="286" r:id="rId30"/>
    <p:sldId id="287" r:id="rId31"/>
    <p:sldId id="288" r:id="rId32"/>
    <p:sldId id="289" r:id="rId33"/>
    <p:sldId id="293" r:id="rId34"/>
    <p:sldId id="290" r:id="rId35"/>
    <p:sldId id="294" r:id="rId36"/>
    <p:sldId id="291" r:id="rId37"/>
    <p:sldId id="292" r:id="rId38"/>
    <p:sldId id="295" r:id="rId39"/>
    <p:sldId id="296" r:id="rId40"/>
    <p:sldId id="297" r:id="rId41"/>
    <p:sldId id="298" r:id="rId42"/>
    <p:sldId id="299" r:id="rId43"/>
    <p:sldId id="300" r:id="rId44"/>
    <p:sldId id="305" r:id="rId45"/>
    <p:sldId id="302" r:id="rId46"/>
    <p:sldId id="306" r:id="rId47"/>
    <p:sldId id="303" r:id="rId48"/>
    <p:sldId id="313" r:id="rId49"/>
    <p:sldId id="304" r:id="rId50"/>
    <p:sldId id="307" r:id="rId51"/>
    <p:sldId id="308" r:id="rId52"/>
    <p:sldId id="309" r:id="rId53"/>
    <p:sldId id="310" r:id="rId54"/>
    <p:sldId id="314" r:id="rId55"/>
    <p:sldId id="311" r:id="rId56"/>
    <p:sldId id="312" r:id="rId57"/>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656" y="-2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D36086-6B87-4C08-9408-34A99DFADCE5}" type="datetimeFigureOut">
              <a:rPr lang="es-EC" smtClean="0"/>
              <a:t>11/04/2013</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53BE97-5DDB-42D6-B200-FC92DA468805}" type="slidenum">
              <a:rPr lang="es-EC" smtClean="0"/>
              <a:t>‹Nº›</a:t>
            </a:fld>
            <a:endParaRPr lang="es-EC"/>
          </a:p>
        </p:txBody>
      </p:sp>
    </p:spTree>
    <p:extLst>
      <p:ext uri="{BB962C8B-B14F-4D97-AF65-F5344CB8AC3E}">
        <p14:creationId xmlns:p14="http://schemas.microsoft.com/office/powerpoint/2010/main" val="1188691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smtClean="0"/>
          </a:p>
          <a:p>
            <a:endParaRPr lang="es-EC" dirty="0"/>
          </a:p>
        </p:txBody>
      </p:sp>
      <p:sp>
        <p:nvSpPr>
          <p:cNvPr id="4" name="3 Marcador de número de diapositiva"/>
          <p:cNvSpPr>
            <a:spLocks noGrp="1"/>
          </p:cNvSpPr>
          <p:nvPr>
            <p:ph type="sldNum" sz="quarter" idx="10"/>
          </p:nvPr>
        </p:nvSpPr>
        <p:spPr/>
        <p:txBody>
          <a:bodyPr/>
          <a:lstStyle/>
          <a:p>
            <a:fld id="{6153BE97-5DDB-42D6-B200-FC92DA468805}" type="slidenum">
              <a:rPr lang="es-EC" smtClean="0"/>
              <a:t>28</a:t>
            </a:fld>
            <a:endParaRPr lang="es-EC"/>
          </a:p>
        </p:txBody>
      </p:sp>
    </p:spTree>
    <p:extLst>
      <p:ext uri="{BB962C8B-B14F-4D97-AF65-F5344CB8AC3E}">
        <p14:creationId xmlns:p14="http://schemas.microsoft.com/office/powerpoint/2010/main" val="474998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smtClean="0"/>
          </a:p>
          <a:p>
            <a:endParaRPr lang="es-EC"/>
          </a:p>
        </p:txBody>
      </p:sp>
      <p:sp>
        <p:nvSpPr>
          <p:cNvPr id="4" name="3 Marcador de número de diapositiva"/>
          <p:cNvSpPr>
            <a:spLocks noGrp="1"/>
          </p:cNvSpPr>
          <p:nvPr>
            <p:ph type="sldNum" sz="quarter" idx="10"/>
          </p:nvPr>
        </p:nvSpPr>
        <p:spPr/>
        <p:txBody>
          <a:bodyPr/>
          <a:lstStyle/>
          <a:p>
            <a:fld id="{6153BE97-5DDB-42D6-B200-FC92DA468805}" type="slidenum">
              <a:rPr lang="es-EC" smtClean="0"/>
              <a:t>29</a:t>
            </a:fld>
            <a:endParaRPr lang="es-EC"/>
          </a:p>
        </p:txBody>
      </p:sp>
    </p:spTree>
    <p:extLst>
      <p:ext uri="{BB962C8B-B14F-4D97-AF65-F5344CB8AC3E}">
        <p14:creationId xmlns:p14="http://schemas.microsoft.com/office/powerpoint/2010/main" val="474998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BE5EDCE7-1F12-4E5A-B0D9-C85941242A84}" type="datetimeFigureOut">
              <a:rPr lang="es-EC" smtClean="0"/>
              <a:t>11/04/2013</a:t>
            </a:fld>
            <a:endParaRPr lang="es-EC"/>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s-EC"/>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AB1019BC-5F6E-4E47-B846-ABFD72D8FA40}" type="slidenum">
              <a:rPr lang="es-EC" smtClean="0"/>
              <a:t>‹Nº›</a:t>
            </a:fld>
            <a:endParaRPr lang="es-EC"/>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BE5EDCE7-1F12-4E5A-B0D9-C85941242A84}" type="datetimeFigureOut">
              <a:rPr lang="es-EC" smtClean="0"/>
              <a:t>11/04/2013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B1019BC-5F6E-4E47-B846-ABFD72D8FA40}"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BE5EDCE7-1F12-4E5A-B0D9-C85941242A84}" type="datetimeFigureOut">
              <a:rPr lang="es-EC" smtClean="0"/>
              <a:t>11/04/2013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B1019BC-5F6E-4E47-B846-ABFD72D8FA40}"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E5EDCE7-1F12-4E5A-B0D9-C85941242A84}" type="datetimeFigureOut">
              <a:rPr lang="es-EC" smtClean="0"/>
              <a:t>11/04/2013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B1019BC-5F6E-4E47-B846-ABFD72D8FA40}"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E5EDCE7-1F12-4E5A-B0D9-C85941242A84}" type="datetimeFigureOut">
              <a:rPr lang="es-EC" smtClean="0"/>
              <a:t>11/04/2013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B1019BC-5F6E-4E47-B846-ABFD72D8FA40}" type="slidenum">
              <a:rPr lang="es-EC" smtClean="0"/>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BE5EDCE7-1F12-4E5A-B0D9-C85941242A84}" type="datetimeFigureOut">
              <a:rPr lang="es-EC" smtClean="0"/>
              <a:t>11/04/2013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B1019BC-5F6E-4E47-B846-ABFD72D8FA40}" type="slidenum">
              <a:rPr lang="es-EC" smtClean="0"/>
              <a:t>‹Nº›</a:t>
            </a:fld>
            <a:endParaRPr lang="es-EC"/>
          </a:p>
        </p:txBody>
      </p:sp>
      <p:sp>
        <p:nvSpPr>
          <p:cNvPr id="9" name="Content Placeholder 8"/>
          <p:cNvSpPr>
            <a:spLocks noGrp="1"/>
          </p:cNvSpPr>
          <p:nvPr>
            <p:ph sz="quarter" idx="13"/>
          </p:nvPr>
        </p:nvSpPr>
        <p:spPr>
          <a:xfrm>
            <a:off x="1042416" y="2313432"/>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E5EDCE7-1F12-4E5A-B0D9-C85941242A84}" type="datetimeFigureOut">
              <a:rPr lang="es-EC" smtClean="0"/>
              <a:t>11/04/2013</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AB1019BC-5F6E-4E47-B846-ABFD72D8FA40}" type="slidenum">
              <a:rPr lang="es-EC" smtClean="0"/>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BE5EDCE7-1F12-4E5A-B0D9-C85941242A84}" type="datetimeFigureOut">
              <a:rPr lang="es-EC" smtClean="0"/>
              <a:t>11/04/2013</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AB1019BC-5F6E-4E47-B846-ABFD72D8FA40}"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5EDCE7-1F12-4E5A-B0D9-C85941242A84}" type="datetimeFigureOut">
              <a:rPr lang="es-EC" smtClean="0"/>
              <a:t>11/04/2013</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AB1019BC-5F6E-4E47-B846-ABFD72D8FA40}"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E5EDCE7-1F12-4E5A-B0D9-C85941242A84}" type="datetimeFigureOut">
              <a:rPr lang="es-EC" smtClean="0"/>
              <a:t>11/04/2013</a:t>
            </a:fld>
            <a:endParaRPr lang="es-EC"/>
          </a:p>
        </p:txBody>
      </p:sp>
      <p:sp>
        <p:nvSpPr>
          <p:cNvPr id="7" name="Slide Number Placeholder 6"/>
          <p:cNvSpPr>
            <a:spLocks noGrp="1"/>
          </p:cNvSpPr>
          <p:nvPr>
            <p:ph type="sldNum" sz="quarter" idx="12"/>
          </p:nvPr>
        </p:nvSpPr>
        <p:spPr/>
        <p:txBody>
          <a:bodyPr/>
          <a:lstStyle/>
          <a:p>
            <a:fld id="{AB1019BC-5F6E-4E47-B846-ABFD72D8FA40}" type="slidenum">
              <a:rPr lang="es-EC" smtClean="0"/>
              <a:t>‹Nº›</a:t>
            </a:fld>
            <a:endParaRPr lang="es-EC"/>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EC"/>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s-ES" smtClean="0"/>
              <a:t>Haga clic para modificar el estilo de título del patrón</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E5EDCE7-1F12-4E5A-B0D9-C85941242A84}" type="datetimeFigureOut">
              <a:rPr lang="es-EC" smtClean="0"/>
              <a:t>11/04/2013</a:t>
            </a:fld>
            <a:endParaRPr lang="es-EC"/>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EC"/>
          </a:p>
        </p:txBody>
      </p:sp>
      <p:sp>
        <p:nvSpPr>
          <p:cNvPr id="7" name="Slide Number Placeholder 6"/>
          <p:cNvSpPr>
            <a:spLocks noGrp="1"/>
          </p:cNvSpPr>
          <p:nvPr>
            <p:ph type="sldNum" sz="quarter" idx="12"/>
          </p:nvPr>
        </p:nvSpPr>
        <p:spPr/>
        <p:txBody>
          <a:bodyPr/>
          <a:lstStyle/>
          <a:p>
            <a:fld id="{AB1019BC-5F6E-4E47-B846-ABFD72D8FA40}" type="slidenum">
              <a:rPr lang="es-EC" smtClean="0"/>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BE5EDCE7-1F12-4E5A-B0D9-C85941242A84}" type="datetimeFigureOut">
              <a:rPr lang="es-EC" smtClean="0"/>
              <a:t>11/04/2013</a:t>
            </a:fld>
            <a:endParaRPr lang="es-EC"/>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s-EC"/>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AB1019BC-5F6E-4E47-B846-ABFD72D8FA40}" type="slidenum">
              <a:rPr lang="es-EC" smtClean="0"/>
              <a:t>‹Nº›</a:t>
            </a:fld>
            <a:endParaRPr lang="es-EC"/>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9.emf"/></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42.emf"/></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45.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58.e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59.emf"/></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827584" y="2492896"/>
            <a:ext cx="6840760" cy="1872208"/>
          </a:xfrm>
        </p:spPr>
        <p:txBody>
          <a:bodyPr>
            <a:noAutofit/>
          </a:bodyPr>
          <a:lstStyle/>
          <a:p>
            <a:pPr algn="just"/>
            <a:r>
              <a:rPr lang="es-ES" sz="2200" b="1" cap="all" dirty="0">
                <a:solidFill>
                  <a:schemeClr val="tx1"/>
                </a:solidFill>
              </a:rPr>
              <a:t>REDISEÑO, LEVANTAMIENTO Y MANTENIMIENTO del Enlace de Datos entre la Escuela Politécnica del Ejército y la Comandancia General de Ejército para proveer acceso </a:t>
            </a:r>
            <a:r>
              <a:rPr lang="es-ES" sz="2200" b="1" cap="all" dirty="0" smtClean="0">
                <a:solidFill>
                  <a:schemeClr val="tx1"/>
                </a:solidFill>
              </a:rPr>
              <a:t>Al SISTEMA </a:t>
            </a:r>
            <a:r>
              <a:rPr lang="es-ES" sz="2200" b="1" cap="all" dirty="0">
                <a:solidFill>
                  <a:schemeClr val="tx1"/>
                </a:solidFill>
              </a:rPr>
              <a:t>SIPER y a 8 líneas del sistema Mode</a:t>
            </a:r>
            <a:endParaRPr lang="es-EC" sz="2200" dirty="0">
              <a:solidFill>
                <a:schemeClr val="tx1"/>
              </a:solidFill>
            </a:endParaRPr>
          </a:p>
        </p:txBody>
      </p:sp>
      <p:sp>
        <p:nvSpPr>
          <p:cNvPr id="3" name="2 Subtítulo"/>
          <p:cNvSpPr>
            <a:spLocks noGrp="1"/>
          </p:cNvSpPr>
          <p:nvPr>
            <p:ph type="subTitle" idx="1"/>
          </p:nvPr>
        </p:nvSpPr>
        <p:spPr>
          <a:xfrm>
            <a:off x="4572000" y="5733256"/>
            <a:ext cx="3309803" cy="504056"/>
          </a:xfrm>
        </p:spPr>
        <p:txBody>
          <a:bodyPr/>
          <a:lstStyle/>
          <a:p>
            <a:r>
              <a:rPr lang="es-EC" b="1" dirty="0" smtClean="0">
                <a:solidFill>
                  <a:schemeClr val="tx1"/>
                </a:solidFill>
              </a:rPr>
              <a:t>CESAR UNDA S.</a:t>
            </a:r>
            <a:endParaRPr lang="es-EC" b="1" dirty="0">
              <a:solidFill>
                <a:schemeClr val="tx1"/>
              </a:solidFill>
            </a:endParaRPr>
          </a:p>
        </p:txBody>
      </p:sp>
    </p:spTree>
    <p:extLst>
      <p:ext uri="{BB962C8B-B14F-4D97-AF65-F5344CB8AC3E}">
        <p14:creationId xmlns:p14="http://schemas.microsoft.com/office/powerpoint/2010/main" val="977903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899592" y="1620996"/>
            <a:ext cx="3018458" cy="3982585"/>
          </a:xfrm>
          <a:prstGeom prst="rect">
            <a:avLst/>
          </a:prstGeom>
        </p:spPr>
      </p:pic>
      <p:pic>
        <p:nvPicPr>
          <p:cNvPr id="6" name="Imagen 5"/>
          <p:cNvPicPr/>
          <p:nvPr/>
        </p:nvPicPr>
        <p:blipFill>
          <a:blip r:embed="rId3" cstate="print">
            <a:extLst>
              <a:ext uri="{28A0092B-C50C-407E-A947-70E740481C1C}">
                <a14:useLocalDpi xmlns:a14="http://schemas.microsoft.com/office/drawing/2010/main" val="0"/>
              </a:ext>
            </a:extLst>
          </a:blip>
          <a:srcRect l="20213" t="29608" r="20676" b="27190"/>
          <a:stretch>
            <a:fillRect/>
          </a:stretch>
        </p:blipFill>
        <p:spPr bwMode="auto">
          <a:xfrm>
            <a:off x="4860030" y="1620996"/>
            <a:ext cx="2569845" cy="1069943"/>
          </a:xfrm>
          <a:prstGeom prst="rect">
            <a:avLst/>
          </a:prstGeom>
          <a:noFill/>
          <a:ln>
            <a:noFill/>
          </a:ln>
        </p:spPr>
      </p:pic>
      <p:pic>
        <p:nvPicPr>
          <p:cNvPr id="7" name="Imagen 6"/>
          <p:cNvPicPr/>
          <p:nvPr/>
        </p:nvPicPr>
        <p:blipFill>
          <a:blip r:embed="rId4" cstate="print">
            <a:extLst>
              <a:ext uri="{28A0092B-C50C-407E-A947-70E740481C1C}">
                <a14:useLocalDpi xmlns:a14="http://schemas.microsoft.com/office/drawing/2010/main" val="0"/>
              </a:ext>
            </a:extLst>
          </a:blip>
          <a:srcRect l="19525" t="7553" r="20033" b="51521"/>
          <a:stretch>
            <a:fillRect/>
          </a:stretch>
        </p:blipFill>
        <p:spPr bwMode="auto">
          <a:xfrm>
            <a:off x="4860030" y="2997459"/>
            <a:ext cx="2569845" cy="1031896"/>
          </a:xfrm>
          <a:prstGeom prst="rect">
            <a:avLst/>
          </a:prstGeom>
          <a:noFill/>
          <a:ln>
            <a:noFill/>
          </a:ln>
        </p:spPr>
      </p:pic>
      <p:pic>
        <p:nvPicPr>
          <p:cNvPr id="8" name="Imagen 7"/>
          <p:cNvPicPr/>
          <p:nvPr/>
        </p:nvPicPr>
        <p:blipFill>
          <a:blip r:embed="rId5" cstate="print">
            <a:extLst>
              <a:ext uri="{28A0092B-C50C-407E-A947-70E740481C1C}">
                <a14:useLocalDpi xmlns:a14="http://schemas.microsoft.com/office/drawing/2010/main" val="0"/>
              </a:ext>
            </a:extLst>
          </a:blip>
          <a:srcRect l="21732" t="17329" r="22920" b="39078"/>
          <a:stretch>
            <a:fillRect/>
          </a:stretch>
        </p:blipFill>
        <p:spPr bwMode="auto">
          <a:xfrm>
            <a:off x="4878485" y="4275622"/>
            <a:ext cx="2569843" cy="1296144"/>
          </a:xfrm>
          <a:prstGeom prst="rect">
            <a:avLst/>
          </a:prstGeom>
          <a:noFill/>
          <a:ln>
            <a:noFill/>
          </a:ln>
        </p:spPr>
      </p:pic>
      <p:sp>
        <p:nvSpPr>
          <p:cNvPr id="9" name="Título 1"/>
          <p:cNvSpPr>
            <a:spLocks noGrp="1"/>
          </p:cNvSpPr>
          <p:nvPr>
            <p:ph type="title"/>
          </p:nvPr>
        </p:nvSpPr>
        <p:spPr>
          <a:xfrm>
            <a:off x="899592" y="836712"/>
            <a:ext cx="7056784" cy="576064"/>
          </a:xfrm>
        </p:spPr>
        <p:txBody>
          <a:bodyPr>
            <a:noAutofit/>
          </a:bodyPr>
          <a:lstStyle/>
          <a:p>
            <a:r>
              <a:rPr lang="es-ES" sz="3000" dirty="0" smtClean="0"/>
              <a:t>Equipamiento del enlace de datos</a:t>
            </a:r>
            <a:endParaRPr lang="es-ES" sz="3000" dirty="0"/>
          </a:p>
        </p:txBody>
      </p:sp>
    </p:spTree>
    <p:extLst>
      <p:ext uri="{BB962C8B-B14F-4D97-AF65-F5344CB8AC3E}">
        <p14:creationId xmlns:p14="http://schemas.microsoft.com/office/powerpoint/2010/main" val="29410200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32040" y="-171400"/>
            <a:ext cx="3024336" cy="757888"/>
          </a:xfrm>
        </p:spPr>
        <p:txBody>
          <a:bodyPr/>
          <a:lstStyle/>
          <a:p>
            <a:r>
              <a:rPr lang="es-ES" dirty="0" smtClean="0"/>
              <a:t>Airmux-200</a:t>
            </a:r>
            <a:endParaRPr lang="es-ES" dirty="0"/>
          </a:p>
        </p:txBody>
      </p:sp>
      <p:pic>
        <p:nvPicPr>
          <p:cNvPr id="4" name="Imagen 3"/>
          <p:cNvPicPr/>
          <p:nvPr/>
        </p:nvPicPr>
        <p:blipFill>
          <a:blip r:embed="rId2" cstate="print">
            <a:extLst>
              <a:ext uri="{28A0092B-C50C-407E-A947-70E740481C1C}">
                <a14:useLocalDpi xmlns:a14="http://schemas.microsoft.com/office/drawing/2010/main" val="0"/>
              </a:ext>
            </a:extLst>
          </a:blip>
          <a:srcRect l="16985" t="25887" r="17793" b="13519"/>
          <a:stretch>
            <a:fillRect/>
          </a:stretch>
        </p:blipFill>
        <p:spPr bwMode="auto">
          <a:xfrm>
            <a:off x="1619672" y="1628800"/>
            <a:ext cx="5832648" cy="3456384"/>
          </a:xfrm>
          <a:prstGeom prst="rect">
            <a:avLst/>
          </a:prstGeom>
          <a:noFill/>
          <a:ln>
            <a:noFill/>
          </a:ln>
        </p:spPr>
      </p:pic>
    </p:spTree>
    <p:extLst>
      <p:ext uri="{BB962C8B-B14F-4D97-AF65-F5344CB8AC3E}">
        <p14:creationId xmlns:p14="http://schemas.microsoft.com/office/powerpoint/2010/main" val="23666076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l="50787" t="32327" r="21355" b="32628"/>
          <a:stretch>
            <a:fillRect/>
          </a:stretch>
        </p:blipFill>
        <p:spPr bwMode="auto">
          <a:xfrm>
            <a:off x="915340" y="1052736"/>
            <a:ext cx="3526155" cy="2304256"/>
          </a:xfrm>
          <a:prstGeom prst="rect">
            <a:avLst/>
          </a:prstGeom>
          <a:noFill/>
          <a:ln>
            <a:noFill/>
          </a:ln>
        </p:spPr>
      </p:pic>
      <p:pic>
        <p:nvPicPr>
          <p:cNvPr id="5" name="Imagen 4"/>
          <p:cNvPicPr/>
          <p:nvPr/>
        </p:nvPicPr>
        <p:blipFill>
          <a:blip r:embed="rId3">
            <a:extLst>
              <a:ext uri="{28A0092B-C50C-407E-A947-70E740481C1C}">
                <a14:useLocalDpi xmlns:a14="http://schemas.microsoft.com/office/drawing/2010/main" val="0"/>
              </a:ext>
            </a:extLst>
          </a:blip>
          <a:srcRect l="45352" t="25075" r="17789" b="20544"/>
          <a:stretch>
            <a:fillRect/>
          </a:stretch>
        </p:blipFill>
        <p:spPr bwMode="auto">
          <a:xfrm>
            <a:off x="4716016" y="2060848"/>
            <a:ext cx="3384376" cy="2808312"/>
          </a:xfrm>
          <a:prstGeom prst="rect">
            <a:avLst/>
          </a:prstGeom>
          <a:noFill/>
          <a:ln>
            <a:noFill/>
          </a:ln>
        </p:spPr>
      </p:pic>
      <p:pic>
        <p:nvPicPr>
          <p:cNvPr id="6" name="Imagen 5"/>
          <p:cNvPicPr/>
          <p:nvPr/>
        </p:nvPicPr>
        <p:blipFill>
          <a:blip r:embed="rId4">
            <a:extLst>
              <a:ext uri="{28A0092B-C50C-407E-A947-70E740481C1C}">
                <a14:useLocalDpi xmlns:a14="http://schemas.microsoft.com/office/drawing/2010/main" val="0"/>
              </a:ext>
            </a:extLst>
          </a:blip>
          <a:srcRect l="27347" t="16615" r="10994" b="6042"/>
          <a:stretch>
            <a:fillRect/>
          </a:stretch>
        </p:blipFill>
        <p:spPr bwMode="auto">
          <a:xfrm>
            <a:off x="915340" y="3645024"/>
            <a:ext cx="3526155" cy="2487930"/>
          </a:xfrm>
          <a:prstGeom prst="rect">
            <a:avLst/>
          </a:prstGeom>
          <a:noFill/>
          <a:ln>
            <a:noFill/>
          </a:ln>
        </p:spPr>
      </p:pic>
    </p:spTree>
    <p:extLst>
      <p:ext uri="{BB962C8B-B14F-4D97-AF65-F5344CB8AC3E}">
        <p14:creationId xmlns:p14="http://schemas.microsoft.com/office/powerpoint/2010/main" val="2479033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3490" y="764704"/>
            <a:ext cx="7024744" cy="1698512"/>
          </a:xfrm>
        </p:spPr>
        <p:txBody>
          <a:bodyPr>
            <a:normAutofit fontScale="90000"/>
          </a:bodyPr>
          <a:lstStyle/>
          <a:p>
            <a:pPr algn="just"/>
            <a:r>
              <a:rPr lang="es-ES" dirty="0" smtClean="0"/>
              <a:t>Análisis de la topología del terreno donde actualmente está instalado el enlace</a:t>
            </a:r>
            <a:endParaRPr lang="es-ES" dirty="0"/>
          </a:p>
        </p:txBody>
      </p:sp>
      <p:pic>
        <p:nvPicPr>
          <p:cNvPr id="4" name="Imagen 3"/>
          <p:cNvPicPr/>
          <p:nvPr/>
        </p:nvPicPr>
        <p:blipFill>
          <a:blip r:embed="rId2">
            <a:extLst>
              <a:ext uri="{28A0092B-C50C-407E-A947-70E740481C1C}">
                <a14:useLocalDpi xmlns:a14="http://schemas.microsoft.com/office/drawing/2010/main" val="0"/>
              </a:ext>
            </a:extLst>
          </a:blip>
          <a:srcRect l="20383" t="14227" r="19656" b="12688"/>
          <a:stretch>
            <a:fillRect/>
          </a:stretch>
        </p:blipFill>
        <p:spPr bwMode="auto">
          <a:xfrm>
            <a:off x="1187624" y="3221288"/>
            <a:ext cx="4896544" cy="2926760"/>
          </a:xfrm>
          <a:prstGeom prst="rect">
            <a:avLst/>
          </a:prstGeom>
          <a:noFill/>
          <a:ln>
            <a:noFill/>
          </a:ln>
        </p:spPr>
      </p:pic>
      <p:sp>
        <p:nvSpPr>
          <p:cNvPr id="5" name="Título 1"/>
          <p:cNvSpPr txBox="1">
            <a:spLocks/>
          </p:cNvSpPr>
          <p:nvPr/>
        </p:nvSpPr>
        <p:spPr>
          <a:xfrm>
            <a:off x="1043490" y="2636912"/>
            <a:ext cx="1368270" cy="410680"/>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000" b="1" dirty="0" smtClean="0"/>
              <a:t>Miravalle</a:t>
            </a:r>
            <a:endParaRPr lang="es-ES" sz="2000" b="1" dirty="0"/>
          </a:p>
        </p:txBody>
      </p:sp>
      <p:sp>
        <p:nvSpPr>
          <p:cNvPr id="6" name="Marcador de contenido 2"/>
          <p:cNvSpPr>
            <a:spLocks noGrp="1"/>
          </p:cNvSpPr>
          <p:nvPr>
            <p:ph idx="1"/>
          </p:nvPr>
        </p:nvSpPr>
        <p:spPr>
          <a:xfrm>
            <a:off x="6228184" y="3316516"/>
            <a:ext cx="2304256" cy="2736304"/>
          </a:xfrm>
        </p:spPr>
        <p:txBody>
          <a:bodyPr>
            <a:normAutofit fontScale="92500"/>
          </a:bodyPr>
          <a:lstStyle/>
          <a:p>
            <a:r>
              <a:rPr lang="es-ES" dirty="0" smtClean="0"/>
              <a:t>Latitud </a:t>
            </a:r>
            <a:r>
              <a:rPr lang="es-ES" dirty="0"/>
              <a:t>0°16'6.0" S</a:t>
            </a:r>
          </a:p>
          <a:p>
            <a:r>
              <a:rPr lang="es-ES" dirty="0" smtClean="0"/>
              <a:t>Longitud</a:t>
            </a:r>
          </a:p>
          <a:p>
            <a:pPr marL="68580" indent="0">
              <a:buNone/>
            </a:pPr>
            <a:r>
              <a:rPr lang="es-ES" dirty="0"/>
              <a:t> </a:t>
            </a:r>
            <a:r>
              <a:rPr lang="es-ES" dirty="0" smtClean="0"/>
              <a:t>   78°30'30.6</a:t>
            </a:r>
            <a:r>
              <a:rPr lang="es-ES" dirty="0"/>
              <a:t>" O</a:t>
            </a:r>
          </a:p>
          <a:p>
            <a:r>
              <a:rPr lang="es-ES" dirty="0" smtClean="0"/>
              <a:t>Altitud</a:t>
            </a:r>
          </a:p>
          <a:p>
            <a:pPr marL="68580" indent="0">
              <a:buNone/>
            </a:pPr>
            <a:r>
              <a:rPr lang="es-ES" dirty="0"/>
              <a:t> </a:t>
            </a:r>
            <a:r>
              <a:rPr lang="es-ES" dirty="0" smtClean="0"/>
              <a:t>   3200 </a:t>
            </a:r>
            <a:r>
              <a:rPr lang="es-ES" dirty="0" err="1" smtClean="0"/>
              <a:t>m.s.n.m</a:t>
            </a:r>
            <a:endParaRPr lang="es-ES" dirty="0"/>
          </a:p>
        </p:txBody>
      </p:sp>
    </p:spTree>
    <p:extLst>
      <p:ext uri="{BB962C8B-B14F-4D97-AF65-F5344CB8AC3E}">
        <p14:creationId xmlns:p14="http://schemas.microsoft.com/office/powerpoint/2010/main" val="5393489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1115616" y="1268760"/>
            <a:ext cx="5112568" cy="410680"/>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000" b="1" dirty="0" smtClean="0"/>
              <a:t>ESCUELA POLITÉCNICA DEL EJÉRCITO</a:t>
            </a:r>
            <a:endParaRPr lang="es-ES" sz="2000" b="1" dirty="0"/>
          </a:p>
        </p:txBody>
      </p:sp>
      <p:sp>
        <p:nvSpPr>
          <p:cNvPr id="8" name="Marcador de contenido 2"/>
          <p:cNvSpPr>
            <a:spLocks noGrp="1"/>
          </p:cNvSpPr>
          <p:nvPr>
            <p:ph idx="1"/>
          </p:nvPr>
        </p:nvSpPr>
        <p:spPr>
          <a:xfrm>
            <a:off x="6516216" y="2384255"/>
            <a:ext cx="2304256" cy="2736304"/>
          </a:xfrm>
        </p:spPr>
        <p:txBody>
          <a:bodyPr>
            <a:normAutofit/>
          </a:bodyPr>
          <a:lstStyle/>
          <a:p>
            <a:r>
              <a:rPr lang="es-EC" sz="2200" dirty="0" smtClean="0"/>
              <a:t>Latitud </a:t>
            </a:r>
            <a:r>
              <a:rPr lang="es-EC" sz="2200" dirty="0"/>
              <a:t>0°18'50.2" S</a:t>
            </a:r>
            <a:endParaRPr lang="es-ES" sz="2200" dirty="0"/>
          </a:p>
          <a:p>
            <a:r>
              <a:rPr lang="es-EC" sz="2200" dirty="0" smtClean="0"/>
              <a:t>Longitud </a:t>
            </a:r>
            <a:r>
              <a:rPr lang="es-EC" sz="2200" dirty="0"/>
              <a:t>78°26'43" O</a:t>
            </a:r>
            <a:endParaRPr lang="es-ES" sz="2200" dirty="0"/>
          </a:p>
          <a:p>
            <a:r>
              <a:rPr lang="es-ES" sz="2200" dirty="0" smtClean="0"/>
              <a:t>Altitud </a:t>
            </a:r>
          </a:p>
          <a:p>
            <a:pPr marL="68580" indent="0">
              <a:buNone/>
            </a:pPr>
            <a:r>
              <a:rPr lang="es-ES" sz="2200" dirty="0"/>
              <a:t> </a:t>
            </a:r>
            <a:r>
              <a:rPr lang="es-ES" sz="2200" dirty="0" smtClean="0"/>
              <a:t>   2522 </a:t>
            </a:r>
            <a:r>
              <a:rPr lang="es-ES" sz="2200" dirty="0" err="1" smtClean="0"/>
              <a:t>m.s.n.m</a:t>
            </a:r>
            <a:endParaRPr lang="es-ES" sz="2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060848"/>
            <a:ext cx="5295900" cy="3529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27596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971600" y="1196752"/>
            <a:ext cx="4752528" cy="482688"/>
          </a:xfrm>
          <a:prstGeom prst="rect">
            <a:avLst/>
          </a:prstGeom>
        </p:spPr>
        <p:txBody>
          <a:bodyPr vert="horz" lIns="91440" tIns="45720" rIns="91440" bIns="45720" rtlCol="0" anchor="b">
            <a:normAutofit fontScale="9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000" b="1" dirty="0" smtClean="0"/>
              <a:t>COMANDACIA GENERAL DEL EJERCITO </a:t>
            </a:r>
            <a:endParaRPr lang="es-ES" sz="2000" b="1" dirty="0"/>
          </a:p>
        </p:txBody>
      </p:sp>
      <p:sp>
        <p:nvSpPr>
          <p:cNvPr id="6" name="Marcador de contenido 2"/>
          <p:cNvSpPr>
            <a:spLocks noGrp="1"/>
          </p:cNvSpPr>
          <p:nvPr>
            <p:ph idx="1"/>
          </p:nvPr>
        </p:nvSpPr>
        <p:spPr>
          <a:xfrm>
            <a:off x="6516216" y="2384255"/>
            <a:ext cx="2304256" cy="2736304"/>
          </a:xfrm>
        </p:spPr>
        <p:txBody>
          <a:bodyPr>
            <a:normAutofit/>
          </a:bodyPr>
          <a:lstStyle/>
          <a:p>
            <a:r>
              <a:rPr lang="es-ES" sz="2200" dirty="0" smtClean="0"/>
              <a:t>Latitud </a:t>
            </a:r>
            <a:r>
              <a:rPr lang="es-ES" sz="2200" dirty="0"/>
              <a:t>0°13'54.7"S</a:t>
            </a:r>
          </a:p>
          <a:p>
            <a:r>
              <a:rPr lang="es-ES" sz="2200" dirty="0" smtClean="0"/>
              <a:t>Longitud </a:t>
            </a:r>
            <a:r>
              <a:rPr lang="es-ES" sz="2200" dirty="0"/>
              <a:t>78°30'39.3"O</a:t>
            </a:r>
          </a:p>
          <a:p>
            <a:r>
              <a:rPr lang="es-ES" sz="2200" dirty="0" smtClean="0"/>
              <a:t>Altitud </a:t>
            </a:r>
          </a:p>
          <a:p>
            <a:pPr marL="68580" indent="0">
              <a:buNone/>
            </a:pPr>
            <a:r>
              <a:rPr lang="es-ES" sz="2200" dirty="0"/>
              <a:t> </a:t>
            </a:r>
            <a:r>
              <a:rPr lang="es-ES" sz="2200" dirty="0" smtClean="0"/>
              <a:t>  2818 </a:t>
            </a:r>
            <a:r>
              <a:rPr lang="es-ES" sz="2200" dirty="0"/>
              <a:t>m.s.n.m.</a:t>
            </a:r>
          </a:p>
        </p:txBody>
      </p:sp>
      <p:pic>
        <p:nvPicPr>
          <p:cNvPr id="7" name="Imagen 6"/>
          <p:cNvPicPr/>
          <p:nvPr/>
        </p:nvPicPr>
        <p:blipFill>
          <a:blip r:embed="rId2">
            <a:extLst>
              <a:ext uri="{28A0092B-C50C-407E-A947-70E740481C1C}">
                <a14:useLocalDpi xmlns:a14="http://schemas.microsoft.com/office/drawing/2010/main" val="0"/>
              </a:ext>
            </a:extLst>
          </a:blip>
          <a:srcRect l="29726" t="28514" r="34792" b="32326"/>
          <a:stretch>
            <a:fillRect/>
          </a:stretch>
        </p:blipFill>
        <p:spPr bwMode="auto">
          <a:xfrm>
            <a:off x="1115616" y="2060848"/>
            <a:ext cx="5328592" cy="3600400"/>
          </a:xfrm>
          <a:prstGeom prst="rect">
            <a:avLst/>
          </a:prstGeom>
          <a:noFill/>
          <a:ln>
            <a:noFill/>
          </a:ln>
        </p:spPr>
      </p:pic>
    </p:spTree>
    <p:extLst>
      <p:ext uri="{BB962C8B-B14F-4D97-AF65-F5344CB8AC3E}">
        <p14:creationId xmlns:p14="http://schemas.microsoft.com/office/powerpoint/2010/main" val="25775129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3490" y="1027664"/>
            <a:ext cx="7024744" cy="1681256"/>
          </a:xfrm>
        </p:spPr>
        <p:txBody>
          <a:bodyPr>
            <a:normAutofit fontScale="90000"/>
          </a:bodyPr>
          <a:lstStyle/>
          <a:p>
            <a:r>
              <a:rPr lang="es-ES" dirty="0" smtClean="0"/>
              <a:t>Análisis de interferencias en el sector de Miravalle lugar en el cual se encuentra el repetidor</a:t>
            </a:r>
            <a:endParaRPr lang="es-ES" dirty="0"/>
          </a:p>
        </p:txBody>
      </p:sp>
      <p:pic>
        <p:nvPicPr>
          <p:cNvPr id="4" name="Imagen 3"/>
          <p:cNvPicPr/>
          <p:nvPr/>
        </p:nvPicPr>
        <p:blipFill>
          <a:blip r:embed="rId2">
            <a:extLst>
              <a:ext uri="{28A0092B-C50C-407E-A947-70E740481C1C}">
                <a14:useLocalDpi xmlns:a14="http://schemas.microsoft.com/office/drawing/2010/main" val="0"/>
              </a:ext>
            </a:extLst>
          </a:blip>
          <a:srcRect l="14098" t="29306" r="50232" b="20544"/>
          <a:stretch>
            <a:fillRect/>
          </a:stretch>
        </p:blipFill>
        <p:spPr bwMode="auto">
          <a:xfrm>
            <a:off x="2495565" y="2780928"/>
            <a:ext cx="4120594" cy="3240360"/>
          </a:xfrm>
          <a:prstGeom prst="rect">
            <a:avLst/>
          </a:prstGeom>
          <a:noFill/>
          <a:ln>
            <a:noFill/>
          </a:ln>
        </p:spPr>
      </p:pic>
    </p:spTree>
    <p:extLst>
      <p:ext uri="{BB962C8B-B14F-4D97-AF65-F5344CB8AC3E}">
        <p14:creationId xmlns:p14="http://schemas.microsoft.com/office/powerpoint/2010/main" val="40747645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l="38727" t="14804" r="33229" b="22357"/>
          <a:stretch>
            <a:fillRect/>
          </a:stretch>
        </p:blipFill>
        <p:spPr bwMode="auto">
          <a:xfrm>
            <a:off x="1043608" y="1268760"/>
            <a:ext cx="2448272" cy="2529605"/>
          </a:xfrm>
          <a:prstGeom prst="rect">
            <a:avLst/>
          </a:prstGeom>
          <a:noFill/>
          <a:ln>
            <a:noFill/>
          </a:ln>
        </p:spPr>
      </p:pic>
      <p:pic>
        <p:nvPicPr>
          <p:cNvPr id="5" name="Imagen 4"/>
          <p:cNvPicPr/>
          <p:nvPr/>
        </p:nvPicPr>
        <p:blipFill>
          <a:blip r:embed="rId3" cstate="print">
            <a:extLst>
              <a:ext uri="{28A0092B-C50C-407E-A947-70E740481C1C}">
                <a14:useLocalDpi xmlns:a14="http://schemas.microsoft.com/office/drawing/2010/main" val="0"/>
              </a:ext>
            </a:extLst>
          </a:blip>
          <a:srcRect l="27856" t="8762" r="26282" b="13596"/>
          <a:stretch>
            <a:fillRect/>
          </a:stretch>
        </p:blipFill>
        <p:spPr bwMode="auto">
          <a:xfrm>
            <a:off x="4427984" y="3933056"/>
            <a:ext cx="2448272" cy="2232248"/>
          </a:xfrm>
          <a:prstGeom prst="rect">
            <a:avLst/>
          </a:prstGeom>
          <a:noFill/>
          <a:ln>
            <a:noFill/>
          </a:ln>
        </p:spPr>
      </p:pic>
      <p:sp>
        <p:nvSpPr>
          <p:cNvPr id="6" name="Marcador de contenido 2"/>
          <p:cNvSpPr>
            <a:spLocks noGrp="1"/>
          </p:cNvSpPr>
          <p:nvPr>
            <p:ph idx="1"/>
          </p:nvPr>
        </p:nvSpPr>
        <p:spPr>
          <a:xfrm>
            <a:off x="4283968" y="1556792"/>
            <a:ext cx="3608849" cy="1800200"/>
          </a:xfrm>
        </p:spPr>
        <p:txBody>
          <a:bodyPr>
            <a:normAutofit fontScale="92500"/>
          </a:bodyPr>
          <a:lstStyle/>
          <a:p>
            <a:pPr marL="68580" indent="0" algn="just">
              <a:buNone/>
            </a:pPr>
            <a:r>
              <a:rPr lang="es-ES" dirty="0" smtClean="0"/>
              <a:t>Antena </a:t>
            </a:r>
            <a:r>
              <a:rPr lang="es-ES" dirty="0"/>
              <a:t>omnidireccional que funciona en </a:t>
            </a:r>
            <a:r>
              <a:rPr lang="es-ES" dirty="0" smtClean="0"/>
              <a:t>la </a:t>
            </a:r>
            <a:r>
              <a:rPr lang="es-ES" dirty="0"/>
              <a:t>frecuencia de 5.8 </a:t>
            </a:r>
            <a:r>
              <a:rPr lang="es-ES" dirty="0" err="1"/>
              <a:t>Ghz</a:t>
            </a:r>
            <a:r>
              <a:rPr lang="es-ES" dirty="0"/>
              <a:t> para hacer el barrido de frecuencias.</a:t>
            </a:r>
          </a:p>
          <a:p>
            <a:pPr marL="68580" indent="0">
              <a:buNone/>
            </a:pPr>
            <a:endParaRPr lang="es-ES" dirty="0"/>
          </a:p>
        </p:txBody>
      </p:sp>
    </p:spTree>
    <p:extLst>
      <p:ext uri="{BB962C8B-B14F-4D97-AF65-F5344CB8AC3E}">
        <p14:creationId xmlns:p14="http://schemas.microsoft.com/office/powerpoint/2010/main" val="25466275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just"/>
            <a:r>
              <a:rPr lang="es-ES" dirty="0" smtClean="0"/>
              <a:t>Lecturas direccionando a la ESPE</a:t>
            </a:r>
            <a:endParaRPr lang="es-ES" dirty="0"/>
          </a:p>
        </p:txBody>
      </p:sp>
      <p:pic>
        <p:nvPicPr>
          <p:cNvPr id="4" name="Imagen 3" descr="G:\ESPE-COMANDACIA\FOTOS\20130129_13375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2987240"/>
            <a:ext cx="4320480" cy="3322080"/>
          </a:xfrm>
          <a:prstGeom prst="rect">
            <a:avLst/>
          </a:prstGeom>
          <a:noFill/>
          <a:ln>
            <a:noFill/>
          </a:ln>
        </p:spPr>
      </p:pic>
      <p:sp>
        <p:nvSpPr>
          <p:cNvPr id="6" name="Título 1"/>
          <p:cNvSpPr txBox="1">
            <a:spLocks/>
          </p:cNvSpPr>
          <p:nvPr/>
        </p:nvSpPr>
        <p:spPr>
          <a:xfrm>
            <a:off x="1043608" y="2203194"/>
            <a:ext cx="2880320" cy="410680"/>
          </a:xfrm>
          <a:prstGeom prst="rect">
            <a:avLst/>
          </a:prstGeom>
        </p:spPr>
        <p:txBody>
          <a:bodyPr vert="horz" lIns="91440" tIns="45720" rIns="91440" bIns="45720" rtlCol="0" anchor="b">
            <a:normAutofit fontScale="9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000" b="1" dirty="0" smtClean="0"/>
              <a:t>5 </a:t>
            </a:r>
            <a:r>
              <a:rPr lang="es-ES" sz="2000" b="1" dirty="0" err="1" smtClean="0"/>
              <a:t>Ghz</a:t>
            </a:r>
            <a:r>
              <a:rPr lang="es-ES" sz="2000" b="1" dirty="0" smtClean="0"/>
              <a:t> – 6 </a:t>
            </a:r>
            <a:r>
              <a:rPr lang="es-ES" sz="2000" b="1" dirty="0" err="1" smtClean="0"/>
              <a:t>Ghz</a:t>
            </a:r>
            <a:r>
              <a:rPr lang="es-ES" sz="2000" b="1" dirty="0" smtClean="0"/>
              <a:t> Horizontal</a:t>
            </a:r>
            <a:endParaRPr lang="es-ES" sz="2000" b="1" dirty="0"/>
          </a:p>
        </p:txBody>
      </p:sp>
    </p:spTree>
    <p:extLst>
      <p:ext uri="{BB962C8B-B14F-4D97-AF65-F5344CB8AC3E}">
        <p14:creationId xmlns:p14="http://schemas.microsoft.com/office/powerpoint/2010/main" val="30787464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a:spLocks noGrp="1"/>
          </p:cNvSpPr>
          <p:nvPr>
            <p:ph idx="1"/>
          </p:nvPr>
        </p:nvSpPr>
        <p:spPr>
          <a:xfrm>
            <a:off x="1331640" y="4437112"/>
            <a:ext cx="6548556" cy="1944216"/>
          </a:xfrm>
        </p:spPr>
        <p:txBody>
          <a:bodyPr>
            <a:normAutofit fontScale="62500" lnSpcReduction="20000"/>
          </a:bodyPr>
          <a:lstStyle/>
          <a:p>
            <a:pPr marL="68580" indent="0">
              <a:buNone/>
            </a:pPr>
            <a:r>
              <a:rPr lang="es-ES" dirty="0"/>
              <a:t>M2 = -32.00 dBm </a:t>
            </a:r>
          </a:p>
          <a:p>
            <a:pPr marL="68580" indent="0">
              <a:buNone/>
            </a:pPr>
            <a:r>
              <a:rPr lang="es-ES" dirty="0"/>
              <a:t>Atenuación de entrada = 35.0 dB</a:t>
            </a:r>
          </a:p>
          <a:p>
            <a:pPr marL="68580" indent="0">
              <a:buNone/>
            </a:pPr>
            <a:r>
              <a:rPr lang="es-ES" dirty="0"/>
              <a:t> </a:t>
            </a:r>
          </a:p>
          <a:p>
            <a:pPr marL="68580" indent="0">
              <a:buNone/>
            </a:pPr>
            <a:r>
              <a:rPr lang="en-US" dirty="0"/>
              <a:t>P dB = 35.0 dB – 32.0 dB</a:t>
            </a:r>
            <a:endParaRPr lang="es-ES" dirty="0"/>
          </a:p>
          <a:p>
            <a:pPr marL="68580" indent="0">
              <a:buNone/>
            </a:pPr>
            <a:r>
              <a:rPr lang="en-US" dirty="0"/>
              <a:t>P dB = </a:t>
            </a:r>
            <a:r>
              <a:rPr lang="en-US" dirty="0" smtClean="0"/>
              <a:t>3</a:t>
            </a:r>
            <a:endParaRPr lang="es-ES" dirty="0" smtClean="0"/>
          </a:p>
          <a:p>
            <a:pPr marL="68580" indent="0">
              <a:buNone/>
            </a:pPr>
            <a:r>
              <a:rPr lang="en-US" dirty="0" smtClean="0"/>
              <a:t>P </a:t>
            </a:r>
            <a:r>
              <a:rPr lang="en-US" dirty="0" err="1"/>
              <a:t>mW</a:t>
            </a:r>
            <a:r>
              <a:rPr lang="en-US" dirty="0"/>
              <a:t> = 10 </a:t>
            </a:r>
            <a:r>
              <a:rPr lang="en-US" baseline="30000" dirty="0"/>
              <a:t>P dB /10</a:t>
            </a:r>
            <a:endParaRPr lang="es-ES" dirty="0"/>
          </a:p>
          <a:p>
            <a:pPr marL="68580" indent="0">
              <a:buNone/>
            </a:pPr>
            <a:r>
              <a:rPr lang="en-US" dirty="0"/>
              <a:t>P </a:t>
            </a:r>
            <a:r>
              <a:rPr lang="en-US" dirty="0" err="1"/>
              <a:t>mW</a:t>
            </a:r>
            <a:r>
              <a:rPr lang="en-US" dirty="0"/>
              <a:t> = 10 </a:t>
            </a:r>
            <a:r>
              <a:rPr lang="en-US" baseline="30000" dirty="0"/>
              <a:t>3 dB /</a:t>
            </a:r>
            <a:r>
              <a:rPr lang="en-US" baseline="30000" dirty="0" smtClean="0"/>
              <a:t>10</a:t>
            </a:r>
            <a:endParaRPr lang="es-ES" dirty="0"/>
          </a:p>
          <a:p>
            <a:pPr marL="68580" indent="0">
              <a:buNone/>
            </a:pPr>
            <a:r>
              <a:rPr lang="es-ES" dirty="0" smtClean="0"/>
              <a:t>P </a:t>
            </a:r>
            <a:r>
              <a:rPr lang="es-ES" dirty="0" err="1"/>
              <a:t>mW</a:t>
            </a:r>
            <a:r>
              <a:rPr lang="es-ES" dirty="0"/>
              <a:t> = </a:t>
            </a:r>
            <a:r>
              <a:rPr lang="es-ES" dirty="0" smtClean="0"/>
              <a:t>2</a:t>
            </a:r>
            <a:endParaRPr lang="es-ES" dirty="0"/>
          </a:p>
        </p:txBody>
      </p:sp>
      <p:pic>
        <p:nvPicPr>
          <p:cNvPr id="7" name="Imagen 6"/>
          <p:cNvPicPr/>
          <p:nvPr/>
        </p:nvPicPr>
        <p:blipFill>
          <a:blip r:embed="rId2">
            <a:extLst>
              <a:ext uri="{28A0092B-C50C-407E-A947-70E740481C1C}">
                <a14:useLocalDpi xmlns:a14="http://schemas.microsoft.com/office/drawing/2010/main" val="0"/>
              </a:ext>
            </a:extLst>
          </a:blip>
          <a:srcRect l="20383" t="7553" r="20676" b="14198"/>
          <a:stretch>
            <a:fillRect/>
          </a:stretch>
        </p:blipFill>
        <p:spPr bwMode="auto">
          <a:xfrm>
            <a:off x="1475656" y="692696"/>
            <a:ext cx="6048672" cy="3528392"/>
          </a:xfrm>
          <a:prstGeom prst="rect">
            <a:avLst/>
          </a:prstGeom>
          <a:noFill/>
          <a:ln>
            <a:noFill/>
          </a:ln>
        </p:spPr>
      </p:pic>
    </p:spTree>
    <p:extLst>
      <p:ext uri="{BB962C8B-B14F-4D97-AF65-F5344CB8AC3E}">
        <p14:creationId xmlns:p14="http://schemas.microsoft.com/office/powerpoint/2010/main" val="41168397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860032" y="-171400"/>
            <a:ext cx="3168470" cy="757888"/>
          </a:xfrm>
        </p:spPr>
        <p:txBody>
          <a:bodyPr>
            <a:normAutofit fontScale="90000"/>
          </a:bodyPr>
          <a:lstStyle/>
          <a:p>
            <a:r>
              <a:rPr lang="es-EC" dirty="0" smtClean="0"/>
              <a:t>CONTENIDO</a:t>
            </a:r>
            <a:endParaRPr lang="es-EC" dirty="0"/>
          </a:p>
        </p:txBody>
      </p:sp>
      <p:sp>
        <p:nvSpPr>
          <p:cNvPr id="3" name="2 Marcador de contenido"/>
          <p:cNvSpPr>
            <a:spLocks noGrp="1"/>
          </p:cNvSpPr>
          <p:nvPr>
            <p:ph idx="1"/>
          </p:nvPr>
        </p:nvSpPr>
        <p:spPr>
          <a:xfrm>
            <a:off x="1043492" y="1673443"/>
            <a:ext cx="6777317" cy="4635877"/>
          </a:xfrm>
        </p:spPr>
        <p:txBody>
          <a:bodyPr>
            <a:normAutofit/>
          </a:bodyPr>
          <a:lstStyle/>
          <a:p>
            <a:pPr algn="just"/>
            <a:r>
              <a:rPr lang="es-EC" sz="2600" dirty="0" smtClean="0"/>
              <a:t>Introducción</a:t>
            </a:r>
          </a:p>
          <a:p>
            <a:pPr algn="just"/>
            <a:r>
              <a:rPr lang="es-EC" sz="2600" dirty="0" smtClean="0"/>
              <a:t>Objetivos</a:t>
            </a:r>
          </a:p>
          <a:p>
            <a:pPr algn="just"/>
            <a:r>
              <a:rPr lang="es-EC" sz="2600" dirty="0" smtClean="0"/>
              <a:t>Situación actual del enlace de datos</a:t>
            </a:r>
          </a:p>
          <a:p>
            <a:pPr algn="just"/>
            <a:r>
              <a:rPr lang="es-EC" sz="2600" dirty="0" smtClean="0"/>
              <a:t>Diseño del enlace</a:t>
            </a:r>
          </a:p>
          <a:p>
            <a:pPr algn="just"/>
            <a:r>
              <a:rPr lang="es-EC" sz="2600" dirty="0" smtClean="0"/>
              <a:t>Implementación del enlace</a:t>
            </a:r>
          </a:p>
          <a:p>
            <a:pPr algn="just"/>
            <a:r>
              <a:rPr lang="es-EC" sz="2600" dirty="0" smtClean="0"/>
              <a:t>Pruebas y evaluación del enlace</a:t>
            </a:r>
          </a:p>
          <a:p>
            <a:pPr algn="just"/>
            <a:r>
              <a:rPr lang="es-EC" sz="2600" dirty="0" smtClean="0"/>
              <a:t>Conclusiones y recomendaciones</a:t>
            </a:r>
          </a:p>
        </p:txBody>
      </p:sp>
    </p:spTree>
    <p:extLst>
      <p:ext uri="{BB962C8B-B14F-4D97-AF65-F5344CB8AC3E}">
        <p14:creationId xmlns:p14="http://schemas.microsoft.com/office/powerpoint/2010/main" val="19791426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1115616" y="1168297"/>
            <a:ext cx="2880320" cy="410680"/>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000" b="1" dirty="0" smtClean="0"/>
              <a:t>5 </a:t>
            </a:r>
            <a:r>
              <a:rPr lang="es-ES" sz="2000" b="1" dirty="0" err="1" smtClean="0"/>
              <a:t>Ghz</a:t>
            </a:r>
            <a:r>
              <a:rPr lang="es-ES" sz="2000" b="1" dirty="0" smtClean="0"/>
              <a:t> – 6 </a:t>
            </a:r>
            <a:r>
              <a:rPr lang="es-ES" sz="2000" b="1" dirty="0" err="1" smtClean="0"/>
              <a:t>Ghz</a:t>
            </a:r>
            <a:r>
              <a:rPr lang="es-ES" sz="2000" b="1" dirty="0" smtClean="0"/>
              <a:t> Vertical</a:t>
            </a:r>
            <a:endParaRPr lang="es-ES" sz="2000" b="1" dirty="0"/>
          </a:p>
        </p:txBody>
      </p:sp>
      <p:pic>
        <p:nvPicPr>
          <p:cNvPr id="8" name="Imagen 7"/>
          <p:cNvPicPr/>
          <p:nvPr/>
        </p:nvPicPr>
        <p:blipFill>
          <a:blip r:embed="rId2">
            <a:extLst>
              <a:ext uri="{28A0092B-C50C-407E-A947-70E740481C1C}">
                <a14:useLocalDpi xmlns:a14="http://schemas.microsoft.com/office/drawing/2010/main" val="0"/>
              </a:ext>
            </a:extLst>
          </a:blip>
          <a:srcRect l="21062" t="8459" r="20676" b="13898"/>
          <a:stretch>
            <a:fillRect/>
          </a:stretch>
        </p:blipFill>
        <p:spPr bwMode="auto">
          <a:xfrm>
            <a:off x="1979712" y="1988840"/>
            <a:ext cx="5112568" cy="3744416"/>
          </a:xfrm>
          <a:prstGeom prst="rect">
            <a:avLst/>
          </a:prstGeom>
          <a:noFill/>
          <a:ln>
            <a:noFill/>
          </a:ln>
        </p:spPr>
      </p:pic>
    </p:spTree>
    <p:extLst>
      <p:ext uri="{BB962C8B-B14F-4D97-AF65-F5344CB8AC3E}">
        <p14:creationId xmlns:p14="http://schemas.microsoft.com/office/powerpoint/2010/main" val="4914575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a:spLocks noGrp="1"/>
          </p:cNvSpPr>
          <p:nvPr>
            <p:ph idx="1"/>
          </p:nvPr>
        </p:nvSpPr>
        <p:spPr>
          <a:xfrm>
            <a:off x="1331640" y="4509120"/>
            <a:ext cx="6548556" cy="2016224"/>
          </a:xfrm>
        </p:spPr>
        <p:txBody>
          <a:bodyPr>
            <a:normAutofit fontScale="62500" lnSpcReduction="20000"/>
          </a:bodyPr>
          <a:lstStyle/>
          <a:p>
            <a:pPr marL="68580" indent="0">
              <a:buNone/>
            </a:pPr>
            <a:r>
              <a:rPr lang="es-ES" dirty="0"/>
              <a:t>Frecuencia = 5.870 </a:t>
            </a:r>
            <a:r>
              <a:rPr lang="es-ES" dirty="0" err="1"/>
              <a:t>Ghz</a:t>
            </a:r>
            <a:r>
              <a:rPr lang="es-ES" dirty="0"/>
              <a:t> </a:t>
            </a:r>
          </a:p>
          <a:p>
            <a:pPr marL="68580" indent="0">
              <a:buNone/>
            </a:pPr>
            <a:r>
              <a:rPr lang="es-ES" dirty="0"/>
              <a:t>M2 = -30.98 dBm </a:t>
            </a:r>
          </a:p>
          <a:p>
            <a:pPr marL="68580" indent="0">
              <a:buNone/>
            </a:pPr>
            <a:r>
              <a:rPr lang="es-ES" dirty="0"/>
              <a:t>Atenuación de entrada = 35.0 </a:t>
            </a:r>
            <a:r>
              <a:rPr lang="es-ES" dirty="0" smtClean="0"/>
              <a:t>dB</a:t>
            </a:r>
            <a:r>
              <a:rPr lang="es-ES" dirty="0"/>
              <a:t> </a:t>
            </a:r>
          </a:p>
          <a:p>
            <a:pPr marL="68580" indent="0">
              <a:buNone/>
            </a:pPr>
            <a:r>
              <a:rPr lang="es-ES" dirty="0"/>
              <a:t>P dB = 35.0 dB – 30.98 dB</a:t>
            </a:r>
          </a:p>
          <a:p>
            <a:pPr marL="68580" indent="0">
              <a:buNone/>
            </a:pPr>
            <a:r>
              <a:rPr lang="en-US" dirty="0"/>
              <a:t>P dB = </a:t>
            </a:r>
            <a:r>
              <a:rPr lang="en-US" dirty="0" smtClean="0"/>
              <a:t>3</a:t>
            </a:r>
            <a:r>
              <a:rPr lang="en-US" dirty="0"/>
              <a:t> </a:t>
            </a:r>
            <a:endParaRPr lang="es-ES" dirty="0"/>
          </a:p>
          <a:p>
            <a:pPr marL="68580" indent="0">
              <a:buNone/>
            </a:pPr>
            <a:r>
              <a:rPr lang="en-US" dirty="0"/>
              <a:t>P </a:t>
            </a:r>
            <a:r>
              <a:rPr lang="en-US" dirty="0" err="1"/>
              <a:t>mW</a:t>
            </a:r>
            <a:r>
              <a:rPr lang="en-US" dirty="0"/>
              <a:t> = 10 </a:t>
            </a:r>
            <a:r>
              <a:rPr lang="en-US" baseline="30000" dirty="0"/>
              <a:t>P dB /10</a:t>
            </a:r>
            <a:endParaRPr lang="es-ES" dirty="0"/>
          </a:p>
          <a:p>
            <a:pPr marL="68580" indent="0">
              <a:buNone/>
            </a:pPr>
            <a:r>
              <a:rPr lang="en-US" dirty="0"/>
              <a:t>P </a:t>
            </a:r>
            <a:r>
              <a:rPr lang="en-US" dirty="0" err="1"/>
              <a:t>mW</a:t>
            </a:r>
            <a:r>
              <a:rPr lang="en-US" dirty="0"/>
              <a:t> = 10 </a:t>
            </a:r>
            <a:r>
              <a:rPr lang="en-US" baseline="30000" dirty="0"/>
              <a:t>3 dB /</a:t>
            </a:r>
            <a:r>
              <a:rPr lang="en-US" baseline="30000" dirty="0" smtClean="0"/>
              <a:t>10</a:t>
            </a:r>
            <a:endParaRPr lang="es-ES" dirty="0"/>
          </a:p>
          <a:p>
            <a:pPr marL="68580" indent="0">
              <a:buNone/>
            </a:pPr>
            <a:r>
              <a:rPr lang="es-ES" dirty="0" smtClean="0"/>
              <a:t>P </a:t>
            </a:r>
            <a:r>
              <a:rPr lang="es-ES" dirty="0" err="1"/>
              <a:t>mW</a:t>
            </a:r>
            <a:r>
              <a:rPr lang="es-ES" dirty="0"/>
              <a:t> = 2.52</a:t>
            </a:r>
          </a:p>
        </p:txBody>
      </p:sp>
      <p:pic>
        <p:nvPicPr>
          <p:cNvPr id="6" name="Imagen 5"/>
          <p:cNvPicPr/>
          <p:nvPr/>
        </p:nvPicPr>
        <p:blipFill>
          <a:blip r:embed="rId2">
            <a:extLst>
              <a:ext uri="{28A0092B-C50C-407E-A947-70E740481C1C}">
                <a14:useLocalDpi xmlns:a14="http://schemas.microsoft.com/office/drawing/2010/main" val="0"/>
              </a:ext>
            </a:extLst>
          </a:blip>
          <a:srcRect l="20723" t="8459" r="20506" b="13293"/>
          <a:stretch>
            <a:fillRect/>
          </a:stretch>
        </p:blipFill>
        <p:spPr bwMode="auto">
          <a:xfrm>
            <a:off x="1475656" y="692696"/>
            <a:ext cx="6048672" cy="3672408"/>
          </a:xfrm>
          <a:prstGeom prst="rect">
            <a:avLst/>
          </a:prstGeom>
          <a:noFill/>
          <a:ln>
            <a:noFill/>
          </a:ln>
        </p:spPr>
      </p:pic>
    </p:spTree>
    <p:extLst>
      <p:ext uri="{BB962C8B-B14F-4D97-AF65-F5344CB8AC3E}">
        <p14:creationId xmlns:p14="http://schemas.microsoft.com/office/powerpoint/2010/main" val="30710287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21548" y="692696"/>
            <a:ext cx="7024744" cy="1143000"/>
          </a:xfrm>
        </p:spPr>
        <p:txBody>
          <a:bodyPr>
            <a:normAutofit fontScale="90000"/>
          </a:bodyPr>
          <a:lstStyle/>
          <a:p>
            <a:r>
              <a:rPr lang="es-ES" dirty="0"/>
              <a:t>Lecturas direccionando a la </a:t>
            </a:r>
            <a:r>
              <a:rPr lang="es-ES" dirty="0" smtClean="0"/>
              <a:t>Comandancia</a:t>
            </a:r>
            <a:endParaRPr lang="es-EC" dirty="0"/>
          </a:p>
        </p:txBody>
      </p:sp>
      <p:sp>
        <p:nvSpPr>
          <p:cNvPr id="4" name="Título 1"/>
          <p:cNvSpPr txBox="1">
            <a:spLocks/>
          </p:cNvSpPr>
          <p:nvPr/>
        </p:nvSpPr>
        <p:spPr>
          <a:xfrm>
            <a:off x="1041407" y="1984321"/>
            <a:ext cx="2880320" cy="410680"/>
          </a:xfrm>
          <a:prstGeom prst="rect">
            <a:avLst/>
          </a:prstGeom>
        </p:spPr>
        <p:txBody>
          <a:bodyPr vert="horz" lIns="91440" tIns="45720" rIns="91440" bIns="45720" rtlCol="0" anchor="b">
            <a:normAutofit fontScale="9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000" b="1" dirty="0" smtClean="0"/>
              <a:t>5 </a:t>
            </a:r>
            <a:r>
              <a:rPr lang="es-ES" sz="2000" b="1" dirty="0" err="1" smtClean="0"/>
              <a:t>Ghz</a:t>
            </a:r>
            <a:r>
              <a:rPr lang="es-ES" sz="2000" b="1" dirty="0" smtClean="0"/>
              <a:t> – 6 </a:t>
            </a:r>
            <a:r>
              <a:rPr lang="es-ES" sz="2000" b="1" dirty="0" err="1" smtClean="0"/>
              <a:t>Ghz</a:t>
            </a:r>
            <a:r>
              <a:rPr lang="es-ES" sz="2000" b="1" dirty="0" smtClean="0"/>
              <a:t> Horizontal</a:t>
            </a:r>
            <a:endParaRPr lang="es-ES" sz="2000" b="1" dirty="0"/>
          </a:p>
        </p:txBody>
      </p:sp>
      <p:pic>
        <p:nvPicPr>
          <p:cNvPr id="6" name="5 Imagen"/>
          <p:cNvPicPr/>
          <p:nvPr/>
        </p:nvPicPr>
        <p:blipFill>
          <a:blip r:embed="rId2">
            <a:extLst>
              <a:ext uri="{28A0092B-C50C-407E-A947-70E740481C1C}">
                <a14:useLocalDpi xmlns:a14="http://schemas.microsoft.com/office/drawing/2010/main" val="0"/>
              </a:ext>
            </a:extLst>
          </a:blip>
          <a:srcRect l="20554" t="8459" r="20847" b="14804"/>
          <a:stretch>
            <a:fillRect/>
          </a:stretch>
        </p:blipFill>
        <p:spPr bwMode="auto">
          <a:xfrm>
            <a:off x="1043608" y="2512965"/>
            <a:ext cx="5184576" cy="3744416"/>
          </a:xfrm>
          <a:prstGeom prst="rect">
            <a:avLst/>
          </a:prstGeom>
          <a:noFill/>
          <a:ln>
            <a:noFill/>
          </a:ln>
        </p:spPr>
      </p:pic>
      <p:sp>
        <p:nvSpPr>
          <p:cNvPr id="7" name="Marcador de contenido 2"/>
          <p:cNvSpPr>
            <a:spLocks noGrp="1"/>
          </p:cNvSpPr>
          <p:nvPr>
            <p:ph idx="1"/>
          </p:nvPr>
        </p:nvSpPr>
        <p:spPr>
          <a:xfrm>
            <a:off x="6156176" y="3089029"/>
            <a:ext cx="2520280" cy="2592288"/>
          </a:xfrm>
        </p:spPr>
        <p:txBody>
          <a:bodyPr>
            <a:normAutofit fontScale="62500" lnSpcReduction="20000"/>
          </a:bodyPr>
          <a:lstStyle/>
          <a:p>
            <a:pPr marL="68580" indent="0">
              <a:buNone/>
            </a:pPr>
            <a:r>
              <a:rPr lang="es-ES" dirty="0"/>
              <a:t>Frecuencia = 5.976 </a:t>
            </a:r>
            <a:r>
              <a:rPr lang="es-ES" dirty="0" err="1" smtClean="0"/>
              <a:t>Ghz</a:t>
            </a:r>
            <a:endParaRPr lang="es-EC" dirty="0"/>
          </a:p>
          <a:p>
            <a:pPr marL="68580" indent="0">
              <a:buNone/>
            </a:pPr>
            <a:r>
              <a:rPr lang="es-ES" dirty="0"/>
              <a:t>M2 = -27.81 dBm </a:t>
            </a:r>
            <a:endParaRPr lang="es-EC" dirty="0"/>
          </a:p>
          <a:p>
            <a:pPr marL="68580" indent="0">
              <a:buNone/>
            </a:pPr>
            <a:r>
              <a:rPr lang="es-ES" dirty="0"/>
              <a:t>Atenuación de entrada </a:t>
            </a:r>
            <a:endParaRPr lang="es-ES" dirty="0" smtClean="0"/>
          </a:p>
          <a:p>
            <a:pPr marL="68580" indent="0">
              <a:buNone/>
            </a:pPr>
            <a:r>
              <a:rPr lang="es-ES" dirty="0" smtClean="0"/>
              <a:t>= </a:t>
            </a:r>
            <a:r>
              <a:rPr lang="es-ES" dirty="0"/>
              <a:t>35.0 dB</a:t>
            </a:r>
            <a:endParaRPr lang="es-EC" dirty="0"/>
          </a:p>
          <a:p>
            <a:pPr marL="68580" indent="0">
              <a:buNone/>
            </a:pPr>
            <a:r>
              <a:rPr lang="en-US" dirty="0"/>
              <a:t>P dB = 35.0 dB – 27.81 dB</a:t>
            </a:r>
            <a:endParaRPr lang="es-EC" dirty="0"/>
          </a:p>
          <a:p>
            <a:pPr marL="68580" indent="0">
              <a:buNone/>
            </a:pPr>
            <a:r>
              <a:rPr lang="en-US" dirty="0"/>
              <a:t>P dB = 7.19</a:t>
            </a:r>
            <a:endParaRPr lang="es-EC" dirty="0"/>
          </a:p>
          <a:p>
            <a:pPr marL="68580" indent="0">
              <a:buNone/>
            </a:pPr>
            <a:r>
              <a:rPr lang="en-US" dirty="0"/>
              <a:t> </a:t>
            </a:r>
            <a:endParaRPr lang="es-EC" dirty="0"/>
          </a:p>
          <a:p>
            <a:pPr marL="68580" indent="0">
              <a:buNone/>
            </a:pPr>
            <a:r>
              <a:rPr lang="en-US" dirty="0"/>
              <a:t>P </a:t>
            </a:r>
            <a:r>
              <a:rPr lang="en-US" dirty="0" err="1"/>
              <a:t>mW</a:t>
            </a:r>
            <a:r>
              <a:rPr lang="en-US" dirty="0"/>
              <a:t> = 10 </a:t>
            </a:r>
            <a:r>
              <a:rPr lang="en-US" baseline="30000" dirty="0"/>
              <a:t>P dB /10</a:t>
            </a:r>
            <a:endParaRPr lang="es-EC" dirty="0"/>
          </a:p>
          <a:p>
            <a:pPr marL="68580" indent="0">
              <a:buNone/>
            </a:pPr>
            <a:r>
              <a:rPr lang="en-US" dirty="0"/>
              <a:t>P </a:t>
            </a:r>
            <a:r>
              <a:rPr lang="en-US" dirty="0" err="1"/>
              <a:t>mW</a:t>
            </a:r>
            <a:r>
              <a:rPr lang="en-US" dirty="0"/>
              <a:t> = 10 </a:t>
            </a:r>
            <a:r>
              <a:rPr lang="en-US" baseline="30000" dirty="0"/>
              <a:t>7.19 dB /10</a:t>
            </a:r>
            <a:endParaRPr lang="es-EC" dirty="0"/>
          </a:p>
          <a:p>
            <a:pPr marL="68580" indent="0">
              <a:buNone/>
            </a:pPr>
            <a:r>
              <a:rPr lang="es-ES" dirty="0"/>
              <a:t>P </a:t>
            </a:r>
            <a:r>
              <a:rPr lang="es-ES" dirty="0" err="1"/>
              <a:t>mW</a:t>
            </a:r>
            <a:r>
              <a:rPr lang="es-ES" dirty="0"/>
              <a:t> = </a:t>
            </a:r>
            <a:r>
              <a:rPr lang="es-ES" dirty="0" smtClean="0"/>
              <a:t>5.23</a:t>
            </a:r>
            <a:endParaRPr lang="es-EC" dirty="0"/>
          </a:p>
        </p:txBody>
      </p:sp>
    </p:spTree>
    <p:extLst>
      <p:ext uri="{BB962C8B-B14F-4D97-AF65-F5344CB8AC3E}">
        <p14:creationId xmlns:p14="http://schemas.microsoft.com/office/powerpoint/2010/main" val="25227912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a:blip r:embed="rId2">
            <a:extLst>
              <a:ext uri="{28A0092B-C50C-407E-A947-70E740481C1C}">
                <a14:useLocalDpi xmlns:a14="http://schemas.microsoft.com/office/drawing/2010/main" val="0"/>
              </a:ext>
            </a:extLst>
          </a:blip>
          <a:srcRect l="20554" t="7553" r="20506" b="13898"/>
          <a:stretch>
            <a:fillRect/>
          </a:stretch>
        </p:blipFill>
        <p:spPr bwMode="auto">
          <a:xfrm>
            <a:off x="755576" y="1484784"/>
            <a:ext cx="5333350" cy="4320480"/>
          </a:xfrm>
          <a:prstGeom prst="rect">
            <a:avLst/>
          </a:prstGeom>
          <a:noFill/>
          <a:ln>
            <a:noFill/>
          </a:ln>
        </p:spPr>
      </p:pic>
      <p:sp>
        <p:nvSpPr>
          <p:cNvPr id="6" name="Marcador de contenido 2"/>
          <p:cNvSpPr>
            <a:spLocks noGrp="1"/>
          </p:cNvSpPr>
          <p:nvPr>
            <p:ph idx="1"/>
          </p:nvPr>
        </p:nvSpPr>
        <p:spPr>
          <a:xfrm>
            <a:off x="6156176" y="2420888"/>
            <a:ext cx="3168352" cy="2664296"/>
          </a:xfrm>
        </p:spPr>
        <p:txBody>
          <a:bodyPr>
            <a:normAutofit fontScale="62500" lnSpcReduction="20000"/>
          </a:bodyPr>
          <a:lstStyle/>
          <a:p>
            <a:pPr marL="68580" indent="0">
              <a:buNone/>
            </a:pPr>
            <a:r>
              <a:rPr lang="es-ES" dirty="0"/>
              <a:t>Frecuencia = 5.792 </a:t>
            </a:r>
            <a:r>
              <a:rPr lang="es-ES" dirty="0" err="1"/>
              <a:t>Ghz</a:t>
            </a:r>
            <a:endParaRPr lang="es-EC" dirty="0"/>
          </a:p>
          <a:p>
            <a:pPr marL="68580" indent="0">
              <a:buNone/>
            </a:pPr>
            <a:r>
              <a:rPr lang="es-ES" dirty="0"/>
              <a:t>M2 = -30.30 dBm </a:t>
            </a:r>
            <a:endParaRPr lang="es-EC" dirty="0"/>
          </a:p>
          <a:p>
            <a:pPr marL="68580" indent="0">
              <a:buNone/>
            </a:pPr>
            <a:r>
              <a:rPr lang="es-ES" dirty="0"/>
              <a:t>Atenuación de entrada </a:t>
            </a:r>
            <a:endParaRPr lang="es-ES" dirty="0" smtClean="0"/>
          </a:p>
          <a:p>
            <a:pPr marL="68580" indent="0">
              <a:buNone/>
            </a:pPr>
            <a:r>
              <a:rPr lang="es-ES" dirty="0" smtClean="0"/>
              <a:t>= </a:t>
            </a:r>
            <a:r>
              <a:rPr lang="es-ES" dirty="0"/>
              <a:t>35.0 dB</a:t>
            </a:r>
            <a:endParaRPr lang="es-EC" dirty="0"/>
          </a:p>
          <a:p>
            <a:pPr marL="68580" indent="0">
              <a:buNone/>
            </a:pPr>
            <a:r>
              <a:rPr lang="es-ES" dirty="0"/>
              <a:t> </a:t>
            </a:r>
            <a:endParaRPr lang="es-EC" dirty="0"/>
          </a:p>
          <a:p>
            <a:pPr marL="68580" indent="0">
              <a:buNone/>
            </a:pPr>
            <a:r>
              <a:rPr lang="es-ES" dirty="0"/>
              <a:t>P dB = 35.0 dB – 30.30 dB</a:t>
            </a:r>
            <a:endParaRPr lang="es-EC" dirty="0"/>
          </a:p>
          <a:p>
            <a:pPr marL="68580" indent="0">
              <a:buNone/>
            </a:pPr>
            <a:r>
              <a:rPr lang="en-US" dirty="0"/>
              <a:t>P dB = 4.7</a:t>
            </a:r>
            <a:endParaRPr lang="es-EC" dirty="0"/>
          </a:p>
          <a:p>
            <a:pPr marL="68580" indent="0">
              <a:buNone/>
            </a:pPr>
            <a:r>
              <a:rPr lang="en-US" dirty="0"/>
              <a:t> </a:t>
            </a:r>
            <a:endParaRPr lang="es-EC" dirty="0"/>
          </a:p>
          <a:p>
            <a:pPr marL="68580" indent="0">
              <a:buNone/>
            </a:pPr>
            <a:r>
              <a:rPr lang="en-US" dirty="0"/>
              <a:t>P </a:t>
            </a:r>
            <a:r>
              <a:rPr lang="en-US" dirty="0" err="1"/>
              <a:t>mW</a:t>
            </a:r>
            <a:r>
              <a:rPr lang="en-US" dirty="0"/>
              <a:t> = 10 </a:t>
            </a:r>
            <a:r>
              <a:rPr lang="en-US" baseline="30000" dirty="0"/>
              <a:t>P dB /10</a:t>
            </a:r>
            <a:endParaRPr lang="es-EC" dirty="0"/>
          </a:p>
          <a:p>
            <a:pPr marL="68580" indent="0">
              <a:buNone/>
            </a:pPr>
            <a:r>
              <a:rPr lang="en-US" dirty="0"/>
              <a:t>P </a:t>
            </a:r>
            <a:r>
              <a:rPr lang="en-US" dirty="0" err="1"/>
              <a:t>mW</a:t>
            </a:r>
            <a:r>
              <a:rPr lang="en-US" dirty="0"/>
              <a:t> = 10 </a:t>
            </a:r>
            <a:r>
              <a:rPr lang="en-US" baseline="30000" dirty="0"/>
              <a:t>4.7 dB /10</a:t>
            </a:r>
            <a:endParaRPr lang="es-EC" dirty="0"/>
          </a:p>
          <a:p>
            <a:pPr marL="68580" indent="0">
              <a:buNone/>
            </a:pPr>
            <a:r>
              <a:rPr lang="es-ES" dirty="0"/>
              <a:t>P </a:t>
            </a:r>
            <a:r>
              <a:rPr lang="es-ES" dirty="0" err="1"/>
              <a:t>mW</a:t>
            </a:r>
            <a:r>
              <a:rPr lang="es-ES" dirty="0"/>
              <a:t> = </a:t>
            </a:r>
            <a:r>
              <a:rPr lang="es-ES" dirty="0" smtClean="0"/>
              <a:t>2.95</a:t>
            </a:r>
            <a:endParaRPr lang="es-EC" dirty="0"/>
          </a:p>
        </p:txBody>
      </p:sp>
      <p:sp>
        <p:nvSpPr>
          <p:cNvPr id="7" name="Título 1"/>
          <p:cNvSpPr txBox="1">
            <a:spLocks/>
          </p:cNvSpPr>
          <p:nvPr/>
        </p:nvSpPr>
        <p:spPr>
          <a:xfrm>
            <a:off x="1110858" y="789841"/>
            <a:ext cx="2880320" cy="410680"/>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000" b="1" dirty="0" smtClean="0"/>
              <a:t>5 </a:t>
            </a:r>
            <a:r>
              <a:rPr lang="es-ES" sz="2000" b="1" dirty="0" err="1" smtClean="0"/>
              <a:t>Ghz</a:t>
            </a:r>
            <a:r>
              <a:rPr lang="es-ES" sz="2000" b="1" dirty="0" smtClean="0"/>
              <a:t> – 6 </a:t>
            </a:r>
            <a:r>
              <a:rPr lang="es-ES" sz="2000" b="1" dirty="0" err="1" smtClean="0"/>
              <a:t>Ghz</a:t>
            </a:r>
            <a:r>
              <a:rPr lang="es-ES" sz="2000" b="1" dirty="0" smtClean="0"/>
              <a:t> Vertical</a:t>
            </a:r>
            <a:endParaRPr lang="es-ES" sz="2000" b="1" dirty="0"/>
          </a:p>
        </p:txBody>
      </p:sp>
    </p:spTree>
    <p:extLst>
      <p:ext uri="{BB962C8B-B14F-4D97-AF65-F5344CB8AC3E}">
        <p14:creationId xmlns:p14="http://schemas.microsoft.com/office/powerpoint/2010/main" val="14503338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21548" y="692696"/>
            <a:ext cx="7024744" cy="1143000"/>
          </a:xfrm>
        </p:spPr>
        <p:txBody>
          <a:bodyPr>
            <a:normAutofit fontScale="90000"/>
          </a:bodyPr>
          <a:lstStyle/>
          <a:p>
            <a:r>
              <a:rPr lang="es-ES" dirty="0"/>
              <a:t>Lecturas direccionando a la C</a:t>
            </a:r>
            <a:r>
              <a:rPr lang="es-ES" dirty="0" smtClean="0"/>
              <a:t>aseta de Miravalle</a:t>
            </a:r>
            <a:endParaRPr lang="es-EC" dirty="0"/>
          </a:p>
        </p:txBody>
      </p:sp>
      <p:sp>
        <p:nvSpPr>
          <p:cNvPr id="4" name="Título 1"/>
          <p:cNvSpPr txBox="1">
            <a:spLocks/>
          </p:cNvSpPr>
          <p:nvPr/>
        </p:nvSpPr>
        <p:spPr>
          <a:xfrm>
            <a:off x="1041407" y="1984321"/>
            <a:ext cx="2880320" cy="410680"/>
          </a:xfrm>
          <a:prstGeom prst="rect">
            <a:avLst/>
          </a:prstGeom>
        </p:spPr>
        <p:txBody>
          <a:bodyPr vert="horz" lIns="91440" tIns="45720" rIns="91440" bIns="45720" rtlCol="0" anchor="b">
            <a:normAutofit fontScale="9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000" b="1" dirty="0" smtClean="0"/>
              <a:t>5 </a:t>
            </a:r>
            <a:r>
              <a:rPr lang="es-ES" sz="2000" b="1" dirty="0" err="1" smtClean="0"/>
              <a:t>Ghz</a:t>
            </a:r>
            <a:r>
              <a:rPr lang="es-ES" sz="2000" b="1" dirty="0" smtClean="0"/>
              <a:t> – 6 </a:t>
            </a:r>
            <a:r>
              <a:rPr lang="es-ES" sz="2000" b="1" dirty="0" err="1" smtClean="0"/>
              <a:t>Ghz</a:t>
            </a:r>
            <a:r>
              <a:rPr lang="es-ES" sz="2000" b="1" dirty="0" smtClean="0"/>
              <a:t> Horizontal</a:t>
            </a:r>
            <a:endParaRPr lang="es-ES" sz="2000" b="1" dirty="0"/>
          </a:p>
        </p:txBody>
      </p:sp>
      <p:sp>
        <p:nvSpPr>
          <p:cNvPr id="7" name="Marcador de contenido 2"/>
          <p:cNvSpPr>
            <a:spLocks noGrp="1"/>
          </p:cNvSpPr>
          <p:nvPr>
            <p:ph idx="1"/>
          </p:nvPr>
        </p:nvSpPr>
        <p:spPr>
          <a:xfrm>
            <a:off x="6156176" y="3089029"/>
            <a:ext cx="2520280" cy="2592288"/>
          </a:xfrm>
        </p:spPr>
        <p:txBody>
          <a:bodyPr>
            <a:normAutofit fontScale="62500" lnSpcReduction="20000"/>
          </a:bodyPr>
          <a:lstStyle/>
          <a:p>
            <a:pPr marL="68580" indent="0">
              <a:buNone/>
            </a:pPr>
            <a:r>
              <a:rPr lang="es-ES" dirty="0"/>
              <a:t>Frecuencia = 5.978 </a:t>
            </a:r>
            <a:r>
              <a:rPr lang="es-ES" dirty="0" err="1"/>
              <a:t>Ghz</a:t>
            </a:r>
            <a:endParaRPr lang="es-EC" dirty="0"/>
          </a:p>
          <a:p>
            <a:pPr marL="68580" indent="0">
              <a:buNone/>
            </a:pPr>
            <a:r>
              <a:rPr lang="es-ES" dirty="0"/>
              <a:t>M2 = -31.42 dBm </a:t>
            </a:r>
            <a:endParaRPr lang="es-EC" dirty="0"/>
          </a:p>
          <a:p>
            <a:pPr marL="68580" indent="0">
              <a:buNone/>
            </a:pPr>
            <a:r>
              <a:rPr lang="es-ES" dirty="0"/>
              <a:t>Atenuación de entrada = 35.0 dB</a:t>
            </a:r>
            <a:endParaRPr lang="es-EC" dirty="0"/>
          </a:p>
          <a:p>
            <a:pPr marL="68580" indent="0">
              <a:buNone/>
            </a:pPr>
            <a:r>
              <a:rPr lang="es-ES" dirty="0"/>
              <a:t>P dB = 35.0 dB – 31.42 dB</a:t>
            </a:r>
            <a:endParaRPr lang="es-EC" dirty="0"/>
          </a:p>
          <a:p>
            <a:pPr marL="68580" indent="0">
              <a:buNone/>
            </a:pPr>
            <a:r>
              <a:rPr lang="en-US" dirty="0"/>
              <a:t>P dB = 3.58</a:t>
            </a:r>
            <a:endParaRPr lang="es-EC" dirty="0"/>
          </a:p>
          <a:p>
            <a:pPr marL="68580" indent="0">
              <a:buNone/>
            </a:pPr>
            <a:r>
              <a:rPr lang="en-US" dirty="0"/>
              <a:t> </a:t>
            </a:r>
            <a:endParaRPr lang="es-EC" dirty="0"/>
          </a:p>
          <a:p>
            <a:pPr marL="68580" indent="0">
              <a:buNone/>
            </a:pPr>
            <a:r>
              <a:rPr lang="en-US" dirty="0"/>
              <a:t>P </a:t>
            </a:r>
            <a:r>
              <a:rPr lang="en-US" dirty="0" err="1"/>
              <a:t>mW</a:t>
            </a:r>
            <a:r>
              <a:rPr lang="en-US" dirty="0"/>
              <a:t> = 10 </a:t>
            </a:r>
            <a:r>
              <a:rPr lang="en-US" baseline="30000" dirty="0"/>
              <a:t>P dB /10</a:t>
            </a:r>
            <a:endParaRPr lang="es-EC" dirty="0"/>
          </a:p>
          <a:p>
            <a:pPr marL="68580" indent="0">
              <a:buNone/>
            </a:pPr>
            <a:r>
              <a:rPr lang="en-US" dirty="0"/>
              <a:t>P </a:t>
            </a:r>
            <a:r>
              <a:rPr lang="en-US" dirty="0" err="1"/>
              <a:t>mW</a:t>
            </a:r>
            <a:r>
              <a:rPr lang="en-US" dirty="0"/>
              <a:t> = 10 </a:t>
            </a:r>
            <a:r>
              <a:rPr lang="en-US" baseline="30000" dirty="0"/>
              <a:t>3.58 dB /10</a:t>
            </a:r>
            <a:endParaRPr lang="es-EC" dirty="0"/>
          </a:p>
          <a:p>
            <a:pPr marL="68580" indent="0">
              <a:buNone/>
            </a:pPr>
            <a:r>
              <a:rPr lang="es-ES" dirty="0"/>
              <a:t>P </a:t>
            </a:r>
            <a:r>
              <a:rPr lang="es-ES" dirty="0" err="1"/>
              <a:t>mW</a:t>
            </a:r>
            <a:r>
              <a:rPr lang="es-ES" dirty="0"/>
              <a:t> = 2.28</a:t>
            </a:r>
            <a:endParaRPr lang="es-EC" dirty="0"/>
          </a:p>
        </p:txBody>
      </p:sp>
      <p:pic>
        <p:nvPicPr>
          <p:cNvPr id="8" name="7 Imagen"/>
          <p:cNvPicPr/>
          <p:nvPr/>
        </p:nvPicPr>
        <p:blipFill>
          <a:blip r:embed="rId2">
            <a:extLst>
              <a:ext uri="{28A0092B-C50C-407E-A947-70E740481C1C}">
                <a14:useLocalDpi xmlns:a14="http://schemas.microsoft.com/office/drawing/2010/main" val="0"/>
              </a:ext>
            </a:extLst>
          </a:blip>
          <a:srcRect l="20721" t="8157" r="20677" b="14200"/>
          <a:stretch>
            <a:fillRect/>
          </a:stretch>
        </p:blipFill>
        <p:spPr bwMode="auto">
          <a:xfrm>
            <a:off x="899592" y="2564904"/>
            <a:ext cx="5184576" cy="3816424"/>
          </a:xfrm>
          <a:prstGeom prst="rect">
            <a:avLst/>
          </a:prstGeom>
          <a:noFill/>
          <a:ln>
            <a:noFill/>
          </a:ln>
        </p:spPr>
      </p:pic>
    </p:spTree>
    <p:extLst>
      <p:ext uri="{BB962C8B-B14F-4D97-AF65-F5344CB8AC3E}">
        <p14:creationId xmlns:p14="http://schemas.microsoft.com/office/powerpoint/2010/main" val="16789226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p:cNvSpPr>
            <a:spLocks noGrp="1"/>
          </p:cNvSpPr>
          <p:nvPr>
            <p:ph idx="1"/>
          </p:nvPr>
        </p:nvSpPr>
        <p:spPr>
          <a:xfrm>
            <a:off x="6156176" y="2420888"/>
            <a:ext cx="2592288" cy="2664296"/>
          </a:xfrm>
        </p:spPr>
        <p:txBody>
          <a:bodyPr>
            <a:normAutofit fontScale="62500" lnSpcReduction="20000"/>
          </a:bodyPr>
          <a:lstStyle/>
          <a:p>
            <a:pPr marL="68580" indent="0">
              <a:buNone/>
            </a:pPr>
            <a:r>
              <a:rPr lang="es-ES" dirty="0"/>
              <a:t>Frecuencia = 5.978 </a:t>
            </a:r>
            <a:r>
              <a:rPr lang="es-ES" dirty="0" err="1"/>
              <a:t>Ghz</a:t>
            </a:r>
            <a:endParaRPr lang="es-EC" dirty="0"/>
          </a:p>
          <a:p>
            <a:pPr marL="68580" indent="0">
              <a:buNone/>
            </a:pPr>
            <a:r>
              <a:rPr lang="es-ES" dirty="0"/>
              <a:t>M2 = -30.54 dBm </a:t>
            </a:r>
            <a:endParaRPr lang="es-EC" dirty="0"/>
          </a:p>
          <a:p>
            <a:pPr marL="68580" indent="0">
              <a:buNone/>
            </a:pPr>
            <a:r>
              <a:rPr lang="es-ES" dirty="0"/>
              <a:t>Atenuación de entrada </a:t>
            </a:r>
            <a:endParaRPr lang="es-ES" dirty="0" smtClean="0"/>
          </a:p>
          <a:p>
            <a:pPr marL="68580" indent="0">
              <a:buNone/>
            </a:pPr>
            <a:r>
              <a:rPr lang="es-ES" dirty="0" smtClean="0"/>
              <a:t>= </a:t>
            </a:r>
            <a:r>
              <a:rPr lang="es-ES" dirty="0"/>
              <a:t>35.0 dB</a:t>
            </a:r>
            <a:endParaRPr lang="es-EC" dirty="0"/>
          </a:p>
          <a:p>
            <a:pPr marL="68580" indent="0">
              <a:buNone/>
            </a:pPr>
            <a:r>
              <a:rPr lang="es-ES" dirty="0"/>
              <a:t> </a:t>
            </a:r>
            <a:endParaRPr lang="es-EC" dirty="0"/>
          </a:p>
          <a:p>
            <a:pPr marL="68580" indent="0">
              <a:buNone/>
            </a:pPr>
            <a:r>
              <a:rPr lang="es-ES" dirty="0"/>
              <a:t>P dB = 35.0 dB – 30.54 dB</a:t>
            </a:r>
            <a:endParaRPr lang="es-EC" dirty="0"/>
          </a:p>
          <a:p>
            <a:pPr marL="68580" indent="0">
              <a:buNone/>
            </a:pPr>
            <a:r>
              <a:rPr lang="en-US" dirty="0"/>
              <a:t>P dB = 4.46</a:t>
            </a:r>
            <a:endParaRPr lang="es-EC" dirty="0"/>
          </a:p>
          <a:p>
            <a:pPr marL="68580" indent="0">
              <a:buNone/>
            </a:pPr>
            <a:r>
              <a:rPr lang="en-US" dirty="0"/>
              <a:t> </a:t>
            </a:r>
            <a:endParaRPr lang="es-EC" dirty="0"/>
          </a:p>
          <a:p>
            <a:pPr marL="68580" indent="0">
              <a:buNone/>
            </a:pPr>
            <a:r>
              <a:rPr lang="en-US" dirty="0"/>
              <a:t>P </a:t>
            </a:r>
            <a:r>
              <a:rPr lang="en-US" dirty="0" err="1"/>
              <a:t>mW</a:t>
            </a:r>
            <a:r>
              <a:rPr lang="en-US" dirty="0"/>
              <a:t> = 10 </a:t>
            </a:r>
            <a:r>
              <a:rPr lang="en-US" baseline="30000" dirty="0"/>
              <a:t>P dB /10</a:t>
            </a:r>
            <a:endParaRPr lang="es-EC" dirty="0"/>
          </a:p>
          <a:p>
            <a:pPr marL="68580" indent="0">
              <a:buNone/>
            </a:pPr>
            <a:r>
              <a:rPr lang="en-US" dirty="0"/>
              <a:t>P </a:t>
            </a:r>
            <a:r>
              <a:rPr lang="en-US" dirty="0" err="1"/>
              <a:t>mW</a:t>
            </a:r>
            <a:r>
              <a:rPr lang="en-US" dirty="0"/>
              <a:t> = 10 </a:t>
            </a:r>
            <a:r>
              <a:rPr lang="en-US" baseline="30000" dirty="0"/>
              <a:t>4.46 dB /10</a:t>
            </a:r>
            <a:endParaRPr lang="es-EC" dirty="0"/>
          </a:p>
          <a:p>
            <a:pPr marL="68580" indent="0">
              <a:buNone/>
            </a:pPr>
            <a:r>
              <a:rPr lang="es-ES" dirty="0" smtClean="0"/>
              <a:t>P </a:t>
            </a:r>
            <a:r>
              <a:rPr lang="es-ES" dirty="0" err="1"/>
              <a:t>mW</a:t>
            </a:r>
            <a:r>
              <a:rPr lang="es-ES" dirty="0"/>
              <a:t> = </a:t>
            </a:r>
            <a:r>
              <a:rPr lang="es-ES" dirty="0" smtClean="0"/>
              <a:t>2.79</a:t>
            </a:r>
            <a:endParaRPr lang="es-EC" dirty="0"/>
          </a:p>
        </p:txBody>
      </p:sp>
      <p:sp>
        <p:nvSpPr>
          <p:cNvPr id="7" name="Título 1"/>
          <p:cNvSpPr txBox="1">
            <a:spLocks/>
          </p:cNvSpPr>
          <p:nvPr/>
        </p:nvSpPr>
        <p:spPr>
          <a:xfrm>
            <a:off x="1110858" y="789841"/>
            <a:ext cx="2880320" cy="410680"/>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000" b="1" dirty="0" smtClean="0"/>
              <a:t>5 </a:t>
            </a:r>
            <a:r>
              <a:rPr lang="es-ES" sz="2000" b="1" dirty="0" err="1" smtClean="0"/>
              <a:t>Ghz</a:t>
            </a:r>
            <a:r>
              <a:rPr lang="es-ES" sz="2000" b="1" dirty="0" smtClean="0"/>
              <a:t> – 6 </a:t>
            </a:r>
            <a:r>
              <a:rPr lang="es-ES" sz="2000" b="1" dirty="0" err="1" smtClean="0"/>
              <a:t>Ghz</a:t>
            </a:r>
            <a:r>
              <a:rPr lang="es-ES" sz="2000" b="1" dirty="0" smtClean="0"/>
              <a:t> Vertical</a:t>
            </a:r>
            <a:endParaRPr lang="es-ES" sz="2000" b="1" dirty="0"/>
          </a:p>
        </p:txBody>
      </p:sp>
      <p:pic>
        <p:nvPicPr>
          <p:cNvPr id="8" name="7 Imagen"/>
          <p:cNvPicPr/>
          <p:nvPr/>
        </p:nvPicPr>
        <p:blipFill>
          <a:blip r:embed="rId2">
            <a:extLst>
              <a:ext uri="{28A0092B-C50C-407E-A947-70E740481C1C}">
                <a14:useLocalDpi xmlns:a14="http://schemas.microsoft.com/office/drawing/2010/main" val="0"/>
              </a:ext>
            </a:extLst>
          </a:blip>
          <a:srcRect l="20723" t="8157" r="20506" b="13596"/>
          <a:stretch>
            <a:fillRect/>
          </a:stretch>
        </p:blipFill>
        <p:spPr bwMode="auto">
          <a:xfrm>
            <a:off x="827584" y="1484784"/>
            <a:ext cx="5256584" cy="4608512"/>
          </a:xfrm>
          <a:prstGeom prst="rect">
            <a:avLst/>
          </a:prstGeom>
          <a:noFill/>
          <a:ln>
            <a:noFill/>
          </a:ln>
        </p:spPr>
      </p:pic>
    </p:spTree>
    <p:extLst>
      <p:ext uri="{BB962C8B-B14F-4D97-AF65-F5344CB8AC3E}">
        <p14:creationId xmlns:p14="http://schemas.microsoft.com/office/powerpoint/2010/main" val="28277555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836712"/>
            <a:ext cx="7024744" cy="1872208"/>
          </a:xfrm>
        </p:spPr>
        <p:txBody>
          <a:bodyPr>
            <a:normAutofit fontScale="90000"/>
          </a:bodyPr>
          <a:lstStyle/>
          <a:p>
            <a:r>
              <a:rPr lang="es-EC" b="1" dirty="0" smtClean="0"/>
              <a:t>DISEÑO DEL ENLACE DE DATOS</a:t>
            </a:r>
            <a:br>
              <a:rPr lang="es-EC" b="1" dirty="0" smtClean="0"/>
            </a:br>
            <a:r>
              <a:rPr lang="es-EC" b="1" dirty="0" smtClean="0"/>
              <a:t/>
            </a:r>
            <a:br>
              <a:rPr lang="es-EC" b="1" dirty="0" smtClean="0"/>
            </a:br>
            <a:r>
              <a:rPr lang="es-EC" sz="2700" b="1" dirty="0" smtClean="0"/>
              <a:t>Parámetros de diseño</a:t>
            </a:r>
            <a:endParaRPr lang="es-EC" sz="2700" b="1" dirty="0"/>
          </a:p>
        </p:txBody>
      </p:sp>
      <p:graphicFrame>
        <p:nvGraphicFramePr>
          <p:cNvPr id="4" name="3 Tabla"/>
          <p:cNvGraphicFramePr>
            <a:graphicFrameLocks noGrp="1"/>
          </p:cNvGraphicFramePr>
          <p:nvPr>
            <p:extLst>
              <p:ext uri="{D42A27DB-BD31-4B8C-83A1-F6EECF244321}">
                <p14:modId xmlns:p14="http://schemas.microsoft.com/office/powerpoint/2010/main" val="1090930388"/>
              </p:ext>
            </p:extLst>
          </p:nvPr>
        </p:nvGraphicFramePr>
        <p:xfrm>
          <a:off x="827584" y="3027469"/>
          <a:ext cx="7560839" cy="3281851"/>
        </p:xfrm>
        <a:graphic>
          <a:graphicData uri="http://schemas.openxmlformats.org/drawingml/2006/table">
            <a:tbl>
              <a:tblPr firstRow="1" firstCol="1" bandRow="1">
                <a:tableStyleId>{5C22544A-7EE6-4342-B048-85BDC9FD1C3A}</a:tableStyleId>
              </a:tblPr>
              <a:tblGrid>
                <a:gridCol w="1008112"/>
                <a:gridCol w="1224136"/>
                <a:gridCol w="1368152"/>
                <a:gridCol w="1512168"/>
                <a:gridCol w="1296144"/>
                <a:gridCol w="1152127"/>
              </a:tblGrid>
              <a:tr h="1080121">
                <a:tc>
                  <a:txBody>
                    <a:bodyPr/>
                    <a:lstStyle/>
                    <a:p>
                      <a:pPr algn="ctr">
                        <a:lnSpc>
                          <a:spcPct val="150000"/>
                        </a:lnSpc>
                        <a:spcAft>
                          <a:spcPts val="0"/>
                        </a:spcAft>
                        <a:tabLst>
                          <a:tab pos="2700020" algn="ctr"/>
                          <a:tab pos="5400040" algn="r"/>
                          <a:tab pos="449580" algn="l"/>
                        </a:tabLst>
                      </a:pPr>
                      <a:r>
                        <a:rPr lang="es-ES" sz="1800" dirty="0">
                          <a:effectLst/>
                        </a:rPr>
                        <a:t>Sistema</a:t>
                      </a:r>
                      <a:endParaRPr lang="es-EC" sz="1800" dirty="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800">
                          <a:effectLst/>
                        </a:rPr>
                        <a:t>Ancho de Banda</a:t>
                      </a:r>
                      <a:endParaRPr lang="es-EC" sz="1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800" dirty="0">
                          <a:effectLst/>
                        </a:rPr>
                        <a:t>Tiempo de respuesta</a:t>
                      </a:r>
                      <a:endParaRPr lang="es-EC" sz="1800" dirty="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800">
                          <a:effectLst/>
                        </a:rPr>
                        <a:t>Sensibilidad</a:t>
                      </a:r>
                      <a:endParaRPr lang="es-EC" sz="1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800" dirty="0">
                          <a:effectLst/>
                        </a:rPr>
                        <a:t>Tolerancia</a:t>
                      </a:r>
                      <a:endParaRPr lang="es-EC" sz="1800" dirty="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800">
                          <a:effectLst/>
                        </a:rPr>
                        <a:t>Potencia</a:t>
                      </a:r>
                      <a:endParaRPr lang="es-EC" sz="1800">
                        <a:effectLst/>
                        <a:latin typeface="Times New Roman"/>
                        <a:ea typeface="Times New Roman"/>
                        <a:cs typeface="Times New Roman"/>
                      </a:endParaRPr>
                    </a:p>
                  </a:txBody>
                  <a:tcPr marL="68580" marR="68580" marT="0" marB="0"/>
                </a:tc>
              </a:tr>
              <a:tr h="1100865">
                <a:tc>
                  <a:txBody>
                    <a:bodyPr/>
                    <a:lstStyle/>
                    <a:p>
                      <a:pPr algn="ctr">
                        <a:lnSpc>
                          <a:spcPct val="150000"/>
                        </a:lnSpc>
                        <a:spcAft>
                          <a:spcPts val="0"/>
                        </a:spcAft>
                        <a:tabLst>
                          <a:tab pos="2700020" algn="ctr"/>
                          <a:tab pos="5400040" algn="r"/>
                          <a:tab pos="449580" algn="l"/>
                        </a:tabLst>
                      </a:pPr>
                      <a:r>
                        <a:rPr lang="es-ES" sz="1800">
                          <a:effectLst/>
                        </a:rPr>
                        <a:t>Siper</a:t>
                      </a:r>
                      <a:endParaRPr lang="es-EC" sz="1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800">
                          <a:effectLst/>
                        </a:rPr>
                        <a:t>512 [Kbps]</a:t>
                      </a:r>
                      <a:endParaRPr lang="es-EC" sz="1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800">
                          <a:effectLst/>
                        </a:rPr>
                        <a:t>1-9 ms</a:t>
                      </a:r>
                      <a:endParaRPr lang="es-EC" sz="1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800">
                          <a:effectLst/>
                        </a:rPr>
                        <a:t>-74 dBm</a:t>
                      </a:r>
                      <a:endParaRPr lang="es-EC" sz="1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800">
                          <a:effectLst/>
                        </a:rPr>
                        <a:t>+/- 1.5 dBm</a:t>
                      </a:r>
                      <a:endParaRPr lang="es-EC" sz="1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800" dirty="0">
                          <a:effectLst/>
                        </a:rPr>
                        <a:t>24 dBm</a:t>
                      </a:r>
                      <a:endParaRPr lang="es-EC" sz="1800" dirty="0">
                        <a:effectLst/>
                        <a:latin typeface="Times New Roman"/>
                        <a:ea typeface="Times New Roman"/>
                        <a:cs typeface="Times New Roman"/>
                      </a:endParaRPr>
                    </a:p>
                  </a:txBody>
                  <a:tcPr marL="68580" marR="68580" marT="0" marB="0"/>
                </a:tc>
              </a:tr>
              <a:tr h="1100865">
                <a:tc>
                  <a:txBody>
                    <a:bodyPr/>
                    <a:lstStyle/>
                    <a:p>
                      <a:pPr algn="ctr">
                        <a:lnSpc>
                          <a:spcPct val="150000"/>
                        </a:lnSpc>
                        <a:spcAft>
                          <a:spcPts val="0"/>
                        </a:spcAft>
                        <a:tabLst>
                          <a:tab pos="2700020" algn="ctr"/>
                          <a:tab pos="5400040" algn="r"/>
                          <a:tab pos="449580" algn="l"/>
                        </a:tabLst>
                      </a:pPr>
                      <a:r>
                        <a:rPr lang="es-ES" sz="1800">
                          <a:effectLst/>
                        </a:rPr>
                        <a:t>Mode</a:t>
                      </a:r>
                      <a:endParaRPr lang="es-EC" sz="1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800" dirty="0" smtClean="0">
                          <a:effectLst/>
                        </a:rPr>
                        <a:t>640[Kbps</a:t>
                      </a:r>
                      <a:r>
                        <a:rPr lang="es-ES" sz="1800" dirty="0">
                          <a:effectLst/>
                        </a:rPr>
                        <a:t>]</a:t>
                      </a:r>
                      <a:endParaRPr lang="es-EC" sz="1800" dirty="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800">
                          <a:effectLst/>
                        </a:rPr>
                        <a:t>1-9 ms</a:t>
                      </a:r>
                      <a:endParaRPr lang="es-EC" sz="1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800">
                          <a:effectLst/>
                        </a:rPr>
                        <a:t>-74 dBm</a:t>
                      </a:r>
                      <a:endParaRPr lang="es-EC" sz="1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800">
                          <a:effectLst/>
                        </a:rPr>
                        <a:t>+/- 1.5 dBm</a:t>
                      </a:r>
                      <a:endParaRPr lang="es-EC" sz="1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800" dirty="0">
                          <a:effectLst/>
                        </a:rPr>
                        <a:t>24 dBm</a:t>
                      </a:r>
                      <a:endParaRPr lang="es-EC" sz="1800" dirty="0">
                        <a:effectLst/>
                        <a:latin typeface="Times New Roman"/>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23286145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a:spLocks noGrp="1"/>
          </p:cNvSpPr>
          <p:nvPr>
            <p:ph type="title"/>
          </p:nvPr>
        </p:nvSpPr>
        <p:spPr>
          <a:xfrm>
            <a:off x="4679386" y="0"/>
            <a:ext cx="3421006" cy="613872"/>
          </a:xfrm>
        </p:spPr>
        <p:txBody>
          <a:bodyPr>
            <a:noAutofit/>
          </a:bodyPr>
          <a:lstStyle/>
          <a:p>
            <a:r>
              <a:rPr lang="es-EC" sz="3000" dirty="0" smtClean="0"/>
              <a:t>Perfil Topográfico</a:t>
            </a:r>
            <a:endParaRPr lang="es-EC" sz="3000" dirty="0"/>
          </a:p>
        </p:txBody>
      </p:sp>
      <p:sp>
        <p:nvSpPr>
          <p:cNvPr id="9" name="8 Rectángulo"/>
          <p:cNvSpPr/>
          <p:nvPr/>
        </p:nvSpPr>
        <p:spPr>
          <a:xfrm>
            <a:off x="5801104" y="1938235"/>
            <a:ext cx="3091376" cy="369332"/>
          </a:xfrm>
          <a:prstGeom prst="rect">
            <a:avLst/>
          </a:prstGeom>
        </p:spPr>
        <p:txBody>
          <a:bodyPr wrap="square">
            <a:spAutoFit/>
          </a:bodyPr>
          <a:lstStyle/>
          <a:p>
            <a:r>
              <a:rPr lang="es-EC" dirty="0"/>
              <a:t>ESPE – </a:t>
            </a:r>
            <a:r>
              <a:rPr lang="es-EC" dirty="0" smtClean="0"/>
              <a:t>Miravalle</a:t>
            </a:r>
          </a:p>
        </p:txBody>
      </p:sp>
      <p:pic>
        <p:nvPicPr>
          <p:cNvPr id="10" name="9 Imagen"/>
          <p:cNvPicPr/>
          <p:nvPr/>
        </p:nvPicPr>
        <p:blipFill>
          <a:blip r:embed="rId2">
            <a:extLst>
              <a:ext uri="{28A0092B-C50C-407E-A947-70E740481C1C}">
                <a14:useLocalDpi xmlns:a14="http://schemas.microsoft.com/office/drawing/2010/main" val="0"/>
              </a:ext>
            </a:extLst>
          </a:blip>
          <a:srcRect l="12914" t="7356" r="45665" b="42834"/>
          <a:stretch>
            <a:fillRect/>
          </a:stretch>
        </p:blipFill>
        <p:spPr bwMode="auto">
          <a:xfrm>
            <a:off x="1038398" y="3414712"/>
            <a:ext cx="4464496" cy="2477770"/>
          </a:xfrm>
          <a:prstGeom prst="rect">
            <a:avLst/>
          </a:prstGeom>
          <a:noFill/>
          <a:ln>
            <a:noFill/>
          </a:ln>
        </p:spPr>
      </p:pic>
      <p:pic>
        <p:nvPicPr>
          <p:cNvPr id="11" name="10 Imagen"/>
          <p:cNvPicPr/>
          <p:nvPr/>
        </p:nvPicPr>
        <p:blipFill rotWithShape="1">
          <a:blip r:embed="rId3"/>
          <a:srcRect l="28755" t="30947" r="28521" b="24703"/>
          <a:stretch/>
        </p:blipFill>
        <p:spPr bwMode="auto">
          <a:xfrm>
            <a:off x="1009951" y="996728"/>
            <a:ext cx="4464496" cy="2252345"/>
          </a:xfrm>
          <a:prstGeom prst="rect">
            <a:avLst/>
          </a:prstGeom>
          <a:ln>
            <a:noFill/>
          </a:ln>
          <a:extLst>
            <a:ext uri="{53640926-AAD7-44D8-BBD7-CCE9431645EC}">
              <a14:shadowObscured xmlns:a14="http://schemas.microsoft.com/office/drawing/2010/main"/>
            </a:ext>
          </a:extLst>
        </p:spPr>
      </p:pic>
      <p:sp>
        <p:nvSpPr>
          <p:cNvPr id="12" name="11 Rectángulo"/>
          <p:cNvSpPr/>
          <p:nvPr/>
        </p:nvSpPr>
        <p:spPr>
          <a:xfrm>
            <a:off x="5539185" y="4468931"/>
            <a:ext cx="3065263" cy="369332"/>
          </a:xfrm>
          <a:prstGeom prst="rect">
            <a:avLst/>
          </a:prstGeom>
        </p:spPr>
        <p:txBody>
          <a:bodyPr wrap="none">
            <a:spAutoFit/>
          </a:bodyPr>
          <a:lstStyle/>
          <a:p>
            <a:r>
              <a:rPr lang="es-EC" dirty="0"/>
              <a:t>Comandancia - Miravalle</a:t>
            </a:r>
          </a:p>
        </p:txBody>
      </p:sp>
    </p:spTree>
    <p:extLst>
      <p:ext uri="{BB962C8B-B14F-4D97-AF65-F5344CB8AC3E}">
        <p14:creationId xmlns:p14="http://schemas.microsoft.com/office/powerpoint/2010/main" val="29744776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5220072" y="0"/>
            <a:ext cx="2304374" cy="613872"/>
          </a:xfrm>
        </p:spPr>
        <p:txBody>
          <a:bodyPr>
            <a:normAutofit fontScale="90000"/>
          </a:bodyPr>
          <a:lstStyle/>
          <a:p>
            <a:r>
              <a:rPr lang="es-EC" dirty="0" smtClean="0"/>
              <a:t>Cálculos</a:t>
            </a:r>
            <a:endParaRPr lang="es-EC" dirty="0"/>
          </a:p>
        </p:txBody>
      </p:sp>
      <p:sp>
        <p:nvSpPr>
          <p:cNvPr id="5" name="3 Título"/>
          <p:cNvSpPr txBox="1">
            <a:spLocks/>
          </p:cNvSpPr>
          <p:nvPr/>
        </p:nvSpPr>
        <p:spPr>
          <a:xfrm>
            <a:off x="1043608" y="766272"/>
            <a:ext cx="2880320" cy="613872"/>
          </a:xfrm>
          <a:prstGeom prst="rect">
            <a:avLst/>
          </a:prstGeom>
        </p:spPr>
        <p:txBody>
          <a:bodyPr vert="horz" lIns="91440" tIns="45720" rIns="91440" bIns="45720" rtlCol="0" anchor="b">
            <a:normAutofit fontScale="6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ESPE - Miravalle</a:t>
            </a:r>
            <a:endParaRPr lang="es-EC" b="1" dirty="0"/>
          </a:p>
        </p:txBody>
      </p:sp>
      <mc:AlternateContent xmlns:mc="http://schemas.openxmlformats.org/markup-compatibility/2006" xmlns:a14="http://schemas.microsoft.com/office/drawing/2010/main">
        <mc:Choice Requires="a14">
          <p:sp>
            <p:nvSpPr>
              <p:cNvPr id="6" name="5 Rectángulo"/>
              <p:cNvSpPr/>
              <p:nvPr/>
            </p:nvSpPr>
            <p:spPr>
              <a:xfrm>
                <a:off x="1097538" y="2420888"/>
                <a:ext cx="2860817" cy="170566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s-EC" sz="1500" i="1">
                              <a:latin typeface="Cambria Math"/>
                            </a:rPr>
                          </m:ctrlPr>
                        </m:sSubPr>
                        <m:e>
                          <m:r>
                            <a:rPr lang="es-ES" sz="1500" i="1">
                              <a:latin typeface="Cambria Math"/>
                            </a:rPr>
                            <m:t>𝑟</m:t>
                          </m:r>
                        </m:e>
                        <m:sub>
                          <m:r>
                            <a:rPr lang="es-ES" sz="1500" i="1">
                              <a:latin typeface="Cambria Math"/>
                            </a:rPr>
                            <m:t>1</m:t>
                          </m:r>
                        </m:sub>
                      </m:sSub>
                      <m:r>
                        <a:rPr lang="es-ES" sz="1500" i="1">
                          <a:latin typeface="Cambria Math"/>
                        </a:rPr>
                        <m:t>=17.32</m:t>
                      </m:r>
                      <m:rad>
                        <m:radPr>
                          <m:degHide m:val="on"/>
                          <m:ctrlPr>
                            <a:rPr lang="es-EC" sz="1500" i="1">
                              <a:latin typeface="Cambria Math"/>
                            </a:rPr>
                          </m:ctrlPr>
                        </m:radPr>
                        <m:deg/>
                        <m:e>
                          <m:f>
                            <m:fPr>
                              <m:ctrlPr>
                                <a:rPr lang="es-EC" sz="1500" i="1">
                                  <a:latin typeface="Cambria Math"/>
                                </a:rPr>
                              </m:ctrlPr>
                            </m:fPr>
                            <m:num>
                              <m:r>
                                <a:rPr lang="es-ES" sz="1500" i="1">
                                  <a:latin typeface="Cambria Math"/>
                                </a:rPr>
                                <m:t>𝑑</m:t>
                              </m:r>
                              <m:r>
                                <a:rPr lang="es-ES" sz="1500" i="1">
                                  <a:latin typeface="Cambria Math"/>
                                </a:rPr>
                                <m:t>1.</m:t>
                              </m:r>
                              <m:r>
                                <a:rPr lang="es-ES" sz="1500" i="1">
                                  <a:latin typeface="Cambria Math"/>
                                </a:rPr>
                                <m:t>𝑑</m:t>
                              </m:r>
                              <m:r>
                                <a:rPr lang="es-ES" sz="1500" i="1">
                                  <a:latin typeface="Cambria Math"/>
                                </a:rPr>
                                <m:t>2</m:t>
                              </m:r>
                            </m:num>
                            <m:den>
                              <m:r>
                                <a:rPr lang="es-ES" sz="1500" i="1">
                                  <a:latin typeface="Cambria Math"/>
                                </a:rPr>
                                <m:t>𝑓</m:t>
                              </m:r>
                              <m:r>
                                <a:rPr lang="es-ES" sz="1500" i="1">
                                  <a:latin typeface="Cambria Math"/>
                                </a:rPr>
                                <m:t>.</m:t>
                              </m:r>
                              <m:r>
                                <a:rPr lang="es-ES" sz="1500" i="1">
                                  <a:latin typeface="Cambria Math"/>
                                </a:rPr>
                                <m:t>𝑑𝑡</m:t>
                              </m:r>
                            </m:den>
                          </m:f>
                        </m:e>
                      </m:rad>
                    </m:oMath>
                  </m:oMathPara>
                </a14:m>
                <a:endParaRPr lang="es-EC" sz="1500" dirty="0"/>
              </a:p>
              <a:p>
                <a:r>
                  <a:rPr lang="es-EC" sz="1500" dirty="0" smtClean="0"/>
                  <a:t> </a:t>
                </a:r>
                <a14:m>
                  <m:oMath xmlns:m="http://schemas.openxmlformats.org/officeDocument/2006/math">
                    <m:sSub>
                      <m:sSubPr>
                        <m:ctrlPr>
                          <a:rPr lang="es-EC" sz="1500" i="1">
                            <a:latin typeface="Cambria Math"/>
                          </a:rPr>
                        </m:ctrlPr>
                      </m:sSubPr>
                      <m:e>
                        <m:r>
                          <a:rPr lang="es-EC" sz="1500" i="1">
                            <a:latin typeface="Cambria Math"/>
                          </a:rPr>
                          <m:t>𝑟</m:t>
                        </m:r>
                      </m:e>
                      <m:sub>
                        <m:r>
                          <a:rPr lang="es-EC" sz="1500" i="1">
                            <a:latin typeface="Cambria Math"/>
                          </a:rPr>
                          <m:t>1</m:t>
                        </m:r>
                      </m:sub>
                    </m:sSub>
                    <m:r>
                      <a:rPr lang="es-EC" sz="1500" i="1">
                        <a:latin typeface="Cambria Math"/>
                      </a:rPr>
                      <m:t>=17.32</m:t>
                    </m:r>
                    <m:rad>
                      <m:radPr>
                        <m:degHide m:val="on"/>
                        <m:ctrlPr>
                          <a:rPr lang="es-EC" sz="1500" i="1">
                            <a:latin typeface="Cambria Math"/>
                          </a:rPr>
                        </m:ctrlPr>
                      </m:radPr>
                      <m:deg/>
                      <m:e>
                        <m:f>
                          <m:fPr>
                            <m:ctrlPr>
                              <a:rPr lang="es-EC" sz="1500" i="1">
                                <a:latin typeface="Cambria Math"/>
                              </a:rPr>
                            </m:ctrlPr>
                          </m:fPr>
                          <m:num>
                            <m:r>
                              <a:rPr lang="es-EC" sz="1500" i="1">
                                <a:latin typeface="Cambria Math"/>
                              </a:rPr>
                              <m:t>0.4∗8.278</m:t>
                            </m:r>
                          </m:num>
                          <m:den>
                            <m:r>
                              <a:rPr lang="es-EC" sz="1500" i="1">
                                <a:latin typeface="Cambria Math"/>
                              </a:rPr>
                              <m:t>5.8∗8.678</m:t>
                            </m:r>
                          </m:den>
                        </m:f>
                      </m:e>
                    </m:rad>
                  </m:oMath>
                </a14:m>
                <a:endParaRPr lang="es-EC" sz="1500" dirty="0"/>
              </a:p>
              <a:p>
                <a:r>
                  <a:rPr lang="es-EC" sz="1500" dirty="0"/>
                  <a:t> </a:t>
                </a:r>
              </a:p>
              <a:p>
                <a14:m>
                  <m:oMath xmlns:m="http://schemas.openxmlformats.org/officeDocument/2006/math">
                    <m:sSub>
                      <m:sSubPr>
                        <m:ctrlPr>
                          <a:rPr lang="es-EC" sz="1500" i="1" smtClean="0">
                            <a:latin typeface="Cambria Math"/>
                          </a:rPr>
                        </m:ctrlPr>
                      </m:sSubPr>
                      <m:e>
                        <m:r>
                          <a:rPr lang="es-EC" sz="1500" i="1">
                            <a:latin typeface="Cambria Math"/>
                          </a:rPr>
                          <m:t>𝑟</m:t>
                        </m:r>
                      </m:e>
                      <m:sub>
                        <m:r>
                          <a:rPr lang="es-EC" sz="1500" i="1">
                            <a:latin typeface="Cambria Math"/>
                          </a:rPr>
                          <m:t>1</m:t>
                        </m:r>
                      </m:sub>
                    </m:sSub>
                    <m:r>
                      <a:rPr lang="es-EC" sz="1500" i="1">
                        <a:latin typeface="Cambria Math"/>
                      </a:rPr>
                      <m:t>=4.44</m:t>
                    </m:r>
                  </m:oMath>
                </a14:m>
                <a:r>
                  <a:rPr lang="es-EC" sz="1500" dirty="0"/>
                  <a:t> [m</a:t>
                </a:r>
                <a:r>
                  <a:rPr lang="es-EC" sz="1500" dirty="0" smtClean="0"/>
                  <a:t>]</a:t>
                </a:r>
                <a:endParaRPr lang="es-EC" sz="1500" dirty="0"/>
              </a:p>
            </p:txBody>
          </p:sp>
        </mc:Choice>
        <mc:Fallback xmlns="">
          <p:sp>
            <p:nvSpPr>
              <p:cNvPr id="6" name="5 Rectángulo"/>
              <p:cNvSpPr>
                <a:spLocks noRot="1" noChangeAspect="1" noMove="1" noResize="1" noEditPoints="1" noAdjustHandles="1" noChangeArrowheads="1" noChangeShapeType="1" noTextEdit="1"/>
              </p:cNvSpPr>
              <p:nvPr/>
            </p:nvSpPr>
            <p:spPr>
              <a:xfrm>
                <a:off x="1097538" y="2420888"/>
                <a:ext cx="2860817" cy="1705660"/>
              </a:xfrm>
              <a:prstGeom prst="rect">
                <a:avLst/>
              </a:prstGeom>
              <a:blipFill rotWithShape="1">
                <a:blip r:embed="rId3"/>
                <a:stretch>
                  <a:fillRect b="-2857"/>
                </a:stretch>
              </a:blipFill>
            </p:spPr>
            <p:txBody>
              <a:bodyPr/>
              <a:lstStyle/>
              <a:p>
                <a:r>
                  <a:rPr lang="es-EC">
                    <a:noFill/>
                  </a:rPr>
                  <a:t> </a:t>
                </a:r>
              </a:p>
            </p:txBody>
          </p:sp>
        </mc:Fallback>
      </mc:AlternateContent>
      <p:sp>
        <p:nvSpPr>
          <p:cNvPr id="7" name="3 Título"/>
          <p:cNvSpPr txBox="1">
            <a:spLocks/>
          </p:cNvSpPr>
          <p:nvPr/>
        </p:nvSpPr>
        <p:spPr>
          <a:xfrm>
            <a:off x="971600" y="1772816"/>
            <a:ext cx="2592288" cy="576064"/>
          </a:xfrm>
          <a:prstGeom prst="rect">
            <a:avLst/>
          </a:prstGeom>
        </p:spPr>
        <p:txBody>
          <a:bodyPr vert="horz" lIns="91440" tIns="45720" rIns="91440" bIns="45720" rtlCol="0" anchor="b">
            <a:normAutofit fontScale="6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Zona de Fresnel</a:t>
            </a:r>
            <a:endParaRPr lang="es-EC" dirty="0"/>
          </a:p>
        </p:txBody>
      </p:sp>
      <mc:AlternateContent xmlns:mc="http://schemas.openxmlformats.org/markup-compatibility/2006" xmlns:a14="http://schemas.microsoft.com/office/drawing/2010/main">
        <mc:Choice Requires="a14">
          <p:sp>
            <p:nvSpPr>
              <p:cNvPr id="8" name="7 Rectángulo"/>
              <p:cNvSpPr/>
              <p:nvPr/>
            </p:nvSpPr>
            <p:spPr>
              <a:xfrm>
                <a:off x="3834974" y="2420888"/>
                <a:ext cx="4985498" cy="868443"/>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s-EC" sz="1500" i="1">
                              <a:latin typeface="Cambria Math"/>
                            </a:rPr>
                          </m:ctrlPr>
                        </m:sSubPr>
                        <m:e>
                          <m:r>
                            <a:rPr lang="es-ES" sz="1500" i="1">
                              <a:latin typeface="Cambria Math"/>
                            </a:rPr>
                            <m:t>h</m:t>
                          </m:r>
                        </m:e>
                        <m:sub>
                          <m:r>
                            <a:rPr lang="es-ES" sz="1500" i="1">
                              <a:latin typeface="Cambria Math"/>
                            </a:rPr>
                            <m:t>𝑑𝑒𝑠</m:t>
                          </m:r>
                        </m:sub>
                      </m:sSub>
                      <m:r>
                        <a:rPr lang="es-ES" sz="1500" i="1">
                          <a:latin typeface="Cambria Math"/>
                        </a:rPr>
                        <m:t>=</m:t>
                      </m:r>
                      <m:sSub>
                        <m:sSubPr>
                          <m:ctrlPr>
                            <a:rPr lang="es-EC" sz="1500" i="1">
                              <a:latin typeface="Cambria Math"/>
                            </a:rPr>
                          </m:ctrlPr>
                        </m:sSubPr>
                        <m:e>
                          <m:r>
                            <a:rPr lang="es-ES" sz="1500" i="1">
                              <a:latin typeface="Cambria Math"/>
                            </a:rPr>
                            <m:t>h</m:t>
                          </m:r>
                        </m:e>
                        <m:sub>
                          <m:r>
                            <a:rPr lang="es-ES" sz="1500" i="1">
                              <a:latin typeface="Cambria Math"/>
                            </a:rPr>
                            <m:t>1</m:t>
                          </m:r>
                        </m:sub>
                      </m:sSub>
                      <m:r>
                        <a:rPr lang="es-ES" sz="1500" i="1">
                          <a:latin typeface="Cambria Math"/>
                        </a:rPr>
                        <m:t>+</m:t>
                      </m:r>
                      <m:f>
                        <m:fPr>
                          <m:ctrlPr>
                            <a:rPr lang="es-EC" sz="1500" i="1">
                              <a:latin typeface="Cambria Math"/>
                            </a:rPr>
                          </m:ctrlPr>
                        </m:fPr>
                        <m:num>
                          <m:r>
                            <a:rPr lang="es-ES" sz="1500" i="1">
                              <a:latin typeface="Cambria Math"/>
                            </a:rPr>
                            <m:t>𝑑</m:t>
                          </m:r>
                          <m:r>
                            <a:rPr lang="es-ES" sz="1500" i="1">
                              <a:latin typeface="Cambria Math"/>
                            </a:rPr>
                            <m:t>1</m:t>
                          </m:r>
                        </m:num>
                        <m:den>
                          <m:r>
                            <a:rPr lang="es-ES" sz="1500" i="1">
                              <a:latin typeface="Cambria Math"/>
                            </a:rPr>
                            <m:t>𝑑</m:t>
                          </m:r>
                        </m:den>
                      </m:f>
                      <m:d>
                        <m:dPr>
                          <m:ctrlPr>
                            <a:rPr lang="es-EC" sz="1500" i="1">
                              <a:latin typeface="Cambria Math"/>
                            </a:rPr>
                          </m:ctrlPr>
                        </m:dPr>
                        <m:e>
                          <m:sSub>
                            <m:sSubPr>
                              <m:ctrlPr>
                                <a:rPr lang="es-EC" sz="1500" i="1">
                                  <a:latin typeface="Cambria Math"/>
                                </a:rPr>
                              </m:ctrlPr>
                            </m:sSubPr>
                            <m:e>
                              <m:r>
                                <a:rPr lang="es-ES" sz="1500" i="1">
                                  <a:latin typeface="Cambria Math"/>
                                </a:rPr>
                                <m:t>h</m:t>
                              </m:r>
                            </m:e>
                            <m:sub>
                              <m:r>
                                <a:rPr lang="es-ES" sz="1500" i="1">
                                  <a:latin typeface="Cambria Math"/>
                                </a:rPr>
                                <m:t>2</m:t>
                              </m:r>
                            </m:sub>
                          </m:sSub>
                          <m:r>
                            <a:rPr lang="es-ES" sz="1500" i="1">
                              <a:latin typeface="Cambria Math"/>
                            </a:rPr>
                            <m:t>−</m:t>
                          </m:r>
                          <m:sSub>
                            <m:sSubPr>
                              <m:ctrlPr>
                                <a:rPr lang="es-EC" sz="1500" i="1">
                                  <a:latin typeface="Cambria Math"/>
                                </a:rPr>
                              </m:ctrlPr>
                            </m:sSubPr>
                            <m:e>
                              <m:r>
                                <a:rPr lang="es-ES" sz="1500" i="1">
                                  <a:latin typeface="Cambria Math"/>
                                </a:rPr>
                                <m:t>h</m:t>
                              </m:r>
                            </m:e>
                            <m:sub>
                              <m:r>
                                <a:rPr lang="es-ES" sz="1500" i="1">
                                  <a:latin typeface="Cambria Math"/>
                                </a:rPr>
                                <m:t>1</m:t>
                              </m:r>
                            </m:sub>
                          </m:sSub>
                        </m:e>
                      </m:d>
                      <m:r>
                        <a:rPr lang="es-ES" sz="1500" i="1">
                          <a:latin typeface="Cambria Math"/>
                        </a:rPr>
                        <m:t>−</m:t>
                      </m:r>
                      <m:d>
                        <m:dPr>
                          <m:ctrlPr>
                            <a:rPr lang="es-EC" sz="1500" i="1">
                              <a:latin typeface="Cambria Math"/>
                            </a:rPr>
                          </m:ctrlPr>
                        </m:dPr>
                        <m:e>
                          <m:r>
                            <a:rPr lang="es-ES" sz="1500" i="1">
                              <a:latin typeface="Cambria Math"/>
                            </a:rPr>
                            <m:t>𝐻</m:t>
                          </m:r>
                          <m:r>
                            <a:rPr lang="es-ES" sz="1500" i="1">
                              <a:latin typeface="Cambria Math"/>
                            </a:rPr>
                            <m:t>+</m:t>
                          </m:r>
                          <m:f>
                            <m:fPr>
                              <m:ctrlPr>
                                <a:rPr lang="es-EC" sz="1500" i="1">
                                  <a:latin typeface="Cambria Math"/>
                                </a:rPr>
                              </m:ctrlPr>
                            </m:fPr>
                            <m:num>
                              <m:sSub>
                                <m:sSubPr>
                                  <m:ctrlPr>
                                    <a:rPr lang="es-EC" sz="1500" i="1">
                                      <a:latin typeface="Cambria Math"/>
                                    </a:rPr>
                                  </m:ctrlPr>
                                </m:sSubPr>
                                <m:e>
                                  <m:r>
                                    <a:rPr lang="es-ES" sz="1500" i="1">
                                      <a:latin typeface="Cambria Math"/>
                                    </a:rPr>
                                    <m:t>𝑑</m:t>
                                  </m:r>
                                </m:e>
                                <m:sub>
                                  <m:r>
                                    <a:rPr lang="es-ES" sz="1500" i="1">
                                      <a:latin typeface="Cambria Math"/>
                                    </a:rPr>
                                    <m:t>1</m:t>
                                  </m:r>
                                </m:sub>
                              </m:sSub>
                              <m:sSub>
                                <m:sSubPr>
                                  <m:ctrlPr>
                                    <a:rPr lang="es-EC" sz="1500" i="1">
                                      <a:latin typeface="Cambria Math"/>
                                    </a:rPr>
                                  </m:ctrlPr>
                                </m:sSubPr>
                                <m:e>
                                  <m:r>
                                    <a:rPr lang="es-ES" sz="1500" i="1">
                                      <a:latin typeface="Cambria Math"/>
                                    </a:rPr>
                                    <m:t>𝑑</m:t>
                                  </m:r>
                                </m:e>
                                <m:sub>
                                  <m:r>
                                    <a:rPr lang="es-ES" sz="1500" i="1">
                                      <a:latin typeface="Cambria Math"/>
                                    </a:rPr>
                                    <m:t>2</m:t>
                                  </m:r>
                                </m:sub>
                              </m:sSub>
                              <m:sSup>
                                <m:sSupPr>
                                  <m:ctrlPr>
                                    <a:rPr lang="es-EC" sz="1500" i="1">
                                      <a:latin typeface="Cambria Math"/>
                                    </a:rPr>
                                  </m:ctrlPr>
                                </m:sSupPr>
                                <m:e>
                                  <m:r>
                                    <a:rPr lang="es-ES" sz="1500" i="1">
                                      <a:latin typeface="Cambria Math"/>
                                    </a:rPr>
                                    <m:t>10</m:t>
                                  </m:r>
                                </m:e>
                                <m:sup>
                                  <m:r>
                                    <a:rPr lang="es-ES" sz="1500" i="1">
                                      <a:latin typeface="Cambria Math"/>
                                    </a:rPr>
                                    <m:t>3</m:t>
                                  </m:r>
                                </m:sup>
                              </m:sSup>
                            </m:num>
                            <m:den>
                              <m:r>
                                <a:rPr lang="es-ES" sz="1500" i="1">
                                  <a:latin typeface="Cambria Math"/>
                                </a:rPr>
                                <m:t>2</m:t>
                              </m:r>
                              <m:r>
                                <a:rPr lang="es-ES" sz="1500" i="1">
                                  <a:latin typeface="Cambria Math"/>
                                </a:rPr>
                                <m:t>𝐾𝑎</m:t>
                              </m:r>
                            </m:den>
                          </m:f>
                        </m:e>
                      </m:d>
                      <m:d>
                        <m:dPr>
                          <m:begChr m:val="["/>
                          <m:endChr m:val="]"/>
                          <m:ctrlPr>
                            <a:rPr lang="es-EC" sz="1500" i="1">
                              <a:latin typeface="Cambria Math"/>
                            </a:rPr>
                          </m:ctrlPr>
                        </m:dPr>
                        <m:e>
                          <m:r>
                            <a:rPr lang="es-ES" sz="1500" i="1">
                              <a:latin typeface="Cambria Math"/>
                            </a:rPr>
                            <m:t>𝑚</m:t>
                          </m:r>
                        </m:e>
                      </m:d>
                    </m:oMath>
                  </m:oMathPara>
                </a14:m>
                <a:endParaRPr lang="es-EC" sz="1500" dirty="0"/>
              </a:p>
              <a:p>
                <a14:m>
                  <m:oMath xmlns:m="http://schemas.openxmlformats.org/officeDocument/2006/math">
                    <m:sSub>
                      <m:sSubPr>
                        <m:ctrlPr>
                          <a:rPr lang="es-EC" sz="1500" i="1">
                            <a:latin typeface="Cambria Math"/>
                          </a:rPr>
                        </m:ctrlPr>
                      </m:sSubPr>
                      <m:e>
                        <m:r>
                          <a:rPr lang="es-ES" sz="1500" i="1">
                            <a:latin typeface="Cambria Math"/>
                          </a:rPr>
                          <m:t>h</m:t>
                        </m:r>
                      </m:e>
                      <m:sub>
                        <m:r>
                          <a:rPr lang="es-ES" sz="1500" i="1">
                            <a:latin typeface="Cambria Math"/>
                          </a:rPr>
                          <m:t>𝑑𝑒𝑠</m:t>
                        </m:r>
                      </m:sub>
                    </m:sSub>
                    <m:r>
                      <a:rPr lang="es-ES" sz="1500" i="1">
                        <a:latin typeface="Cambria Math"/>
                      </a:rPr>
                      <m:t>=</m:t>
                    </m:r>
                  </m:oMath>
                </a14:m>
                <a:r>
                  <a:rPr lang="es-ES" sz="1500" dirty="0"/>
                  <a:t> 75.11 m</a:t>
                </a:r>
                <a:endParaRPr lang="es-EC" sz="1500" dirty="0"/>
              </a:p>
            </p:txBody>
          </p:sp>
        </mc:Choice>
        <mc:Fallback xmlns="">
          <p:sp>
            <p:nvSpPr>
              <p:cNvPr id="8" name="7 Rectángulo"/>
              <p:cNvSpPr>
                <a:spLocks noRot="1" noChangeAspect="1" noMove="1" noResize="1" noEditPoints="1" noAdjustHandles="1" noChangeArrowheads="1" noChangeShapeType="1" noTextEdit="1"/>
              </p:cNvSpPr>
              <p:nvPr/>
            </p:nvSpPr>
            <p:spPr>
              <a:xfrm>
                <a:off x="3834974" y="2420888"/>
                <a:ext cx="4985498" cy="868443"/>
              </a:xfrm>
              <a:prstGeom prst="rect">
                <a:avLst/>
              </a:prstGeom>
              <a:blipFill rotWithShape="1">
                <a:blip r:embed="rId4"/>
                <a:stretch>
                  <a:fillRect b="-6294"/>
                </a:stretch>
              </a:blipFill>
            </p:spPr>
            <p:txBody>
              <a:bodyPr/>
              <a:lstStyle/>
              <a:p>
                <a:r>
                  <a:rPr lang="es-EC">
                    <a:noFill/>
                  </a:rPr>
                  <a:t> </a:t>
                </a:r>
              </a:p>
            </p:txBody>
          </p:sp>
        </mc:Fallback>
      </mc:AlternateContent>
      <p:sp>
        <p:nvSpPr>
          <p:cNvPr id="9" name="3 Título"/>
          <p:cNvSpPr txBox="1">
            <a:spLocks/>
          </p:cNvSpPr>
          <p:nvPr/>
        </p:nvSpPr>
        <p:spPr>
          <a:xfrm>
            <a:off x="4499992" y="1735008"/>
            <a:ext cx="3356846" cy="613872"/>
          </a:xfrm>
          <a:prstGeom prst="rect">
            <a:avLst/>
          </a:prstGeom>
        </p:spPr>
        <p:txBody>
          <a:bodyPr vert="horz" lIns="91440" tIns="45720" rIns="91440" bIns="45720" rtlCol="0" anchor="b">
            <a:normAutofit fontScale="6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Margen de despeje</a:t>
            </a:r>
            <a:endParaRPr lang="es-EC" dirty="0"/>
          </a:p>
        </p:txBody>
      </p:sp>
      <mc:AlternateContent xmlns:mc="http://schemas.openxmlformats.org/markup-compatibility/2006" xmlns:a14="http://schemas.microsoft.com/office/drawing/2010/main">
        <mc:Choice Requires="a14">
          <p:sp>
            <p:nvSpPr>
              <p:cNvPr id="10" name="9 Rectángulo"/>
              <p:cNvSpPr/>
              <p:nvPr/>
            </p:nvSpPr>
            <p:spPr>
              <a:xfrm>
                <a:off x="3851920" y="3501008"/>
                <a:ext cx="4788024" cy="553998"/>
              </a:xfrm>
              <a:prstGeom prst="rect">
                <a:avLst/>
              </a:prstGeom>
            </p:spPr>
            <p:txBody>
              <a:bodyPr wrap="square">
                <a:spAutoFit/>
              </a:bodyPr>
              <a:lstStyle/>
              <a:p>
                <a:r>
                  <a:rPr lang="es-EC" sz="1500" dirty="0"/>
                  <a:t>Si </a:t>
                </a:r>
                <a:r>
                  <a:rPr lang="es-EC" sz="1500" i="1" dirty="0" err="1"/>
                  <a:t>hdes</a:t>
                </a:r>
                <a:r>
                  <a:rPr lang="es-EC" sz="1500" i="1" dirty="0"/>
                  <a:t> </a:t>
                </a:r>
                <a:r>
                  <a:rPr lang="es-EC" sz="1500" dirty="0"/>
                  <a:t>≥ </a:t>
                </a:r>
                <a:r>
                  <a:rPr lang="es-EC" sz="1500" i="1" dirty="0"/>
                  <a:t>r</a:t>
                </a:r>
                <a:r>
                  <a:rPr lang="es-EC" sz="1500" i="1" baseline="-25000" dirty="0"/>
                  <a:t>1</a:t>
                </a:r>
                <a:r>
                  <a:rPr lang="es-EC" sz="1500" i="1" dirty="0"/>
                  <a:t> </a:t>
                </a:r>
                <a:r>
                  <a:rPr lang="es-EC" sz="1500" dirty="0"/>
                  <a:t>→ no existe obstrucción.</a:t>
                </a:r>
              </a:p>
              <a:p>
                <a14:m>
                  <m:oMath xmlns:m="http://schemas.openxmlformats.org/officeDocument/2006/math">
                    <m:r>
                      <a:rPr lang="es-EC" sz="1500" i="1">
                        <a:latin typeface="Cambria Math"/>
                      </a:rPr>
                      <m:t>75.11 </m:t>
                    </m:r>
                    <m:r>
                      <a:rPr lang="es-EC" sz="1500" i="1">
                        <a:latin typeface="Cambria Math"/>
                      </a:rPr>
                      <m:t>𝑚</m:t>
                    </m:r>
                  </m:oMath>
                </a14:m>
                <a:r>
                  <a:rPr lang="es-EC" sz="1500" dirty="0"/>
                  <a:t>  ≥ </a:t>
                </a:r>
                <a14:m>
                  <m:oMath xmlns:m="http://schemas.openxmlformats.org/officeDocument/2006/math">
                    <m:r>
                      <a:rPr lang="es-EC" sz="1500" i="1">
                        <a:latin typeface="Cambria Math"/>
                      </a:rPr>
                      <m:t>4.44 </m:t>
                    </m:r>
                    <m:r>
                      <a:rPr lang="es-EC" sz="1500" i="1">
                        <a:latin typeface="Cambria Math"/>
                      </a:rPr>
                      <m:t>𝑚</m:t>
                    </m:r>
                  </m:oMath>
                </a14:m>
                <a:r>
                  <a:rPr lang="es-EC" sz="1500" dirty="0"/>
                  <a:t> → no existe </a:t>
                </a:r>
                <a:r>
                  <a:rPr lang="es-EC" sz="1500" dirty="0" smtClean="0"/>
                  <a:t>obstrucción</a:t>
                </a:r>
                <a:endParaRPr lang="es-EC" sz="1500" dirty="0"/>
              </a:p>
            </p:txBody>
          </p:sp>
        </mc:Choice>
        <mc:Fallback xmlns="">
          <p:sp>
            <p:nvSpPr>
              <p:cNvPr id="10" name="9 Rectángulo"/>
              <p:cNvSpPr>
                <a:spLocks noRot="1" noChangeAspect="1" noMove="1" noResize="1" noEditPoints="1" noAdjustHandles="1" noChangeArrowheads="1" noChangeShapeType="1" noTextEdit="1"/>
              </p:cNvSpPr>
              <p:nvPr/>
            </p:nvSpPr>
            <p:spPr>
              <a:xfrm>
                <a:off x="3851920" y="3501008"/>
                <a:ext cx="4788024" cy="553998"/>
              </a:xfrm>
              <a:prstGeom prst="rect">
                <a:avLst/>
              </a:prstGeom>
              <a:blipFill rotWithShape="1">
                <a:blip r:embed="rId5"/>
                <a:stretch>
                  <a:fillRect l="-510" t="-1099" b="-1098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10 Rectángulo"/>
              <p:cNvSpPr/>
              <p:nvPr/>
            </p:nvSpPr>
            <p:spPr>
              <a:xfrm>
                <a:off x="792088" y="4581128"/>
                <a:ext cx="4572000" cy="784830"/>
              </a:xfrm>
              <a:prstGeom prst="rect">
                <a:avLst/>
              </a:prstGeom>
            </p:spPr>
            <p:txBody>
              <a:bodyPr>
                <a:spAutoFit/>
              </a:bodyPr>
              <a:lstStyle/>
              <a:p>
                <a:pPr/>
                <a14:m>
                  <m:oMathPara xmlns:m="http://schemas.openxmlformats.org/officeDocument/2006/math">
                    <m:oMathParaPr>
                      <m:jc m:val="left"/>
                    </m:oMathParaPr>
                    <m:oMath xmlns:m="http://schemas.openxmlformats.org/officeDocument/2006/math">
                      <m:sSub>
                        <m:sSubPr>
                          <m:ctrlPr>
                            <a:rPr lang="es-EC" sz="1500" i="1">
                              <a:latin typeface="Cambria Math"/>
                            </a:rPr>
                          </m:ctrlPr>
                        </m:sSubPr>
                        <m:e>
                          <m:r>
                            <a:rPr lang="es-ES" sz="1500" i="1">
                              <a:latin typeface="Cambria Math"/>
                            </a:rPr>
                            <m:t>𝐴</m:t>
                          </m:r>
                        </m:e>
                        <m:sub>
                          <m:r>
                            <a:rPr lang="es-ES" sz="1500" i="1">
                              <a:latin typeface="Cambria Math"/>
                            </a:rPr>
                            <m:t>𝐸𝐿</m:t>
                          </m:r>
                        </m:sub>
                      </m:sSub>
                      <m:d>
                        <m:dPr>
                          <m:ctrlPr>
                            <a:rPr lang="es-EC" sz="1500" i="1">
                              <a:latin typeface="Cambria Math"/>
                            </a:rPr>
                          </m:ctrlPr>
                        </m:dPr>
                        <m:e>
                          <m:r>
                            <a:rPr lang="es-ES" sz="1500" i="1">
                              <a:latin typeface="Cambria Math"/>
                            </a:rPr>
                            <m:t>𝑑𝐵</m:t>
                          </m:r>
                        </m:e>
                      </m:d>
                      <m:r>
                        <a:rPr lang="es-ES" sz="1500" i="1">
                          <a:latin typeface="Cambria Math"/>
                        </a:rPr>
                        <m:t>=32.45+20</m:t>
                      </m:r>
                      <m:func>
                        <m:funcPr>
                          <m:ctrlPr>
                            <a:rPr lang="es-EC" sz="1500" i="1">
                              <a:latin typeface="Cambria Math"/>
                            </a:rPr>
                          </m:ctrlPr>
                        </m:funcPr>
                        <m:fName>
                          <m:r>
                            <m:rPr>
                              <m:sty m:val="p"/>
                            </m:rPr>
                            <a:rPr lang="es-ES" sz="1500">
                              <a:latin typeface="Cambria Math"/>
                            </a:rPr>
                            <m:t>log</m:t>
                          </m:r>
                        </m:fName>
                        <m:e>
                          <m:r>
                            <a:rPr lang="es-ES" sz="1500" i="1">
                              <a:latin typeface="Cambria Math"/>
                            </a:rPr>
                            <m:t>.</m:t>
                          </m:r>
                          <m:r>
                            <a:rPr lang="es-ES" sz="1500" i="1">
                              <a:latin typeface="Cambria Math"/>
                            </a:rPr>
                            <m:t>𝑓</m:t>
                          </m:r>
                          <m:d>
                            <m:dPr>
                              <m:ctrlPr>
                                <a:rPr lang="es-EC" sz="1500" i="1">
                                  <a:latin typeface="Cambria Math"/>
                                </a:rPr>
                              </m:ctrlPr>
                            </m:dPr>
                            <m:e>
                              <m:r>
                                <a:rPr lang="es-ES" sz="1500" i="1">
                                  <a:latin typeface="Cambria Math"/>
                                </a:rPr>
                                <m:t>𝑀h𝑧</m:t>
                              </m:r>
                            </m:e>
                          </m:d>
                          <m:r>
                            <a:rPr lang="es-ES" sz="1500" i="1">
                              <a:latin typeface="Cambria Math"/>
                            </a:rPr>
                            <m:t>+20</m:t>
                          </m:r>
                          <m:r>
                            <a:rPr lang="es-ES" sz="1500" i="1">
                              <a:latin typeface="Cambria Math"/>
                            </a:rPr>
                            <m:t>𝑙𝑜𝑔</m:t>
                          </m:r>
                          <m:r>
                            <a:rPr lang="es-ES" sz="1500" i="1">
                              <a:latin typeface="Cambria Math"/>
                            </a:rPr>
                            <m:t>.</m:t>
                          </m:r>
                          <m:r>
                            <a:rPr lang="es-ES" sz="1500" i="1">
                              <a:latin typeface="Cambria Math"/>
                            </a:rPr>
                            <m:t>𝑑</m:t>
                          </m:r>
                          <m:d>
                            <m:dPr>
                              <m:ctrlPr>
                                <a:rPr lang="es-EC" sz="1500" i="1">
                                  <a:latin typeface="Cambria Math"/>
                                </a:rPr>
                              </m:ctrlPr>
                            </m:dPr>
                            <m:e>
                              <m:r>
                                <a:rPr lang="es-ES" sz="1500" i="1">
                                  <a:latin typeface="Cambria Math"/>
                                </a:rPr>
                                <m:t>𝐾𝑚</m:t>
                              </m:r>
                            </m:e>
                          </m:d>
                        </m:e>
                      </m:func>
                    </m:oMath>
                  </m:oMathPara>
                </a14:m>
                <a:endParaRPr lang="es-EC" sz="1500" dirty="0"/>
              </a:p>
              <a:p>
                <a:pPr/>
                <a14:m>
                  <m:oMathPara xmlns:m="http://schemas.openxmlformats.org/officeDocument/2006/math">
                    <m:oMathParaPr>
                      <m:jc m:val="centerGroup"/>
                    </m:oMathParaPr>
                    <m:oMath xmlns:m="http://schemas.openxmlformats.org/officeDocument/2006/math">
                      <m:sSub>
                        <m:sSubPr>
                          <m:ctrlPr>
                            <a:rPr lang="es-EC" sz="1500" i="1">
                              <a:latin typeface="Cambria Math"/>
                            </a:rPr>
                          </m:ctrlPr>
                        </m:sSubPr>
                        <m:e>
                          <m:r>
                            <a:rPr lang="es-ES" sz="1500" i="1">
                              <a:latin typeface="Cambria Math"/>
                            </a:rPr>
                            <m:t>𝐴</m:t>
                          </m:r>
                        </m:e>
                        <m:sub>
                          <m:r>
                            <a:rPr lang="es-ES" sz="1500" i="1">
                              <a:latin typeface="Cambria Math"/>
                            </a:rPr>
                            <m:t>𝐸𝐿</m:t>
                          </m:r>
                        </m:sub>
                      </m:sSub>
                      <m:d>
                        <m:dPr>
                          <m:ctrlPr>
                            <a:rPr lang="es-EC" sz="1500" i="1">
                              <a:latin typeface="Cambria Math"/>
                            </a:rPr>
                          </m:ctrlPr>
                        </m:dPr>
                        <m:e>
                          <m:r>
                            <a:rPr lang="es-ES" sz="1500" i="1">
                              <a:latin typeface="Cambria Math"/>
                            </a:rPr>
                            <m:t>𝑑𝐵</m:t>
                          </m:r>
                        </m:e>
                      </m:d>
                      <m:r>
                        <a:rPr lang="es-ES" sz="1500" i="1">
                          <a:latin typeface="Cambria Math"/>
                        </a:rPr>
                        <m:t>=32.45+20</m:t>
                      </m:r>
                      <m:func>
                        <m:funcPr>
                          <m:ctrlPr>
                            <a:rPr lang="es-EC" sz="1500" i="1">
                              <a:latin typeface="Cambria Math"/>
                            </a:rPr>
                          </m:ctrlPr>
                        </m:funcPr>
                        <m:fName>
                          <m:r>
                            <m:rPr>
                              <m:sty m:val="p"/>
                            </m:rPr>
                            <a:rPr lang="es-ES" sz="1500">
                              <a:latin typeface="Cambria Math"/>
                            </a:rPr>
                            <m:t>log</m:t>
                          </m:r>
                        </m:fName>
                        <m:e>
                          <m:r>
                            <a:rPr lang="es-ES" sz="1500" i="1">
                              <a:latin typeface="Cambria Math"/>
                            </a:rPr>
                            <m:t>.</m:t>
                          </m:r>
                          <m:r>
                            <a:rPr lang="es-ES" sz="1500" i="1">
                              <a:latin typeface="Cambria Math"/>
                            </a:rPr>
                            <m:t>𝑓</m:t>
                          </m:r>
                          <m:d>
                            <m:dPr>
                              <m:ctrlPr>
                                <a:rPr lang="es-EC" sz="1500" i="1">
                                  <a:latin typeface="Cambria Math"/>
                                </a:rPr>
                              </m:ctrlPr>
                            </m:dPr>
                            <m:e>
                              <m:r>
                                <a:rPr lang="es-ES" sz="1500" i="1">
                                  <a:latin typeface="Cambria Math"/>
                                </a:rPr>
                                <m:t>5800</m:t>
                              </m:r>
                            </m:e>
                          </m:d>
                          <m:r>
                            <a:rPr lang="es-ES" sz="1500" i="1">
                              <a:latin typeface="Cambria Math"/>
                            </a:rPr>
                            <m:t>+20</m:t>
                          </m:r>
                          <m:r>
                            <a:rPr lang="es-ES" sz="1500" i="1">
                              <a:latin typeface="Cambria Math"/>
                            </a:rPr>
                            <m:t>𝑙𝑜𝑔</m:t>
                          </m:r>
                          <m:r>
                            <a:rPr lang="es-ES" sz="1500" i="1">
                              <a:latin typeface="Cambria Math"/>
                            </a:rPr>
                            <m:t>.</m:t>
                          </m:r>
                          <m:r>
                            <a:rPr lang="es-ES" sz="1500" i="1">
                              <a:latin typeface="Cambria Math"/>
                            </a:rPr>
                            <m:t>𝑑</m:t>
                          </m:r>
                          <m:d>
                            <m:dPr>
                              <m:ctrlPr>
                                <a:rPr lang="es-EC" sz="1500" i="1">
                                  <a:latin typeface="Cambria Math"/>
                                </a:rPr>
                              </m:ctrlPr>
                            </m:dPr>
                            <m:e>
                              <m:r>
                                <a:rPr lang="es-ES" sz="1500" i="1">
                                  <a:latin typeface="Cambria Math"/>
                                </a:rPr>
                                <m:t>8.678</m:t>
                              </m:r>
                            </m:e>
                          </m:d>
                        </m:e>
                      </m:func>
                    </m:oMath>
                  </m:oMathPara>
                </a14:m>
                <a:endParaRPr lang="es-EC" sz="1500" dirty="0"/>
              </a:p>
              <a:p>
                <a14:m>
                  <m:oMath xmlns:m="http://schemas.openxmlformats.org/officeDocument/2006/math">
                    <m:sSub>
                      <m:sSubPr>
                        <m:ctrlPr>
                          <a:rPr lang="es-EC" sz="1500" i="1">
                            <a:latin typeface="Cambria Math"/>
                          </a:rPr>
                        </m:ctrlPr>
                      </m:sSubPr>
                      <m:e>
                        <m:r>
                          <a:rPr lang="es-ES" sz="1500" i="1">
                            <a:latin typeface="Cambria Math"/>
                          </a:rPr>
                          <m:t>𝐴</m:t>
                        </m:r>
                      </m:e>
                      <m:sub>
                        <m:r>
                          <a:rPr lang="es-ES" sz="1500" i="1">
                            <a:latin typeface="Cambria Math"/>
                          </a:rPr>
                          <m:t>𝐸𝐿</m:t>
                        </m:r>
                      </m:sub>
                    </m:sSub>
                    <m:d>
                      <m:dPr>
                        <m:ctrlPr>
                          <a:rPr lang="es-EC" sz="1500" i="1">
                            <a:latin typeface="Cambria Math"/>
                          </a:rPr>
                        </m:ctrlPr>
                      </m:dPr>
                      <m:e>
                        <m:r>
                          <a:rPr lang="es-ES" sz="1500" i="1">
                            <a:latin typeface="Cambria Math"/>
                          </a:rPr>
                          <m:t>𝑑𝐵</m:t>
                        </m:r>
                      </m:e>
                    </m:d>
                    <m:r>
                      <a:rPr lang="es-ES" sz="1500" i="1">
                        <a:latin typeface="Cambria Math"/>
                      </a:rPr>
                      <m:t>=</m:t>
                    </m:r>
                  </m:oMath>
                </a14:m>
                <a:r>
                  <a:rPr lang="es-ES" sz="1500" dirty="0"/>
                  <a:t> 126.487</a:t>
                </a:r>
                <a:endParaRPr lang="es-EC" sz="1500" dirty="0"/>
              </a:p>
            </p:txBody>
          </p:sp>
        </mc:Choice>
        <mc:Fallback xmlns="">
          <p:sp>
            <p:nvSpPr>
              <p:cNvPr id="11" name="10 Rectángulo"/>
              <p:cNvSpPr>
                <a:spLocks noRot="1" noChangeAspect="1" noMove="1" noResize="1" noEditPoints="1" noAdjustHandles="1" noChangeArrowheads="1" noChangeShapeType="1" noTextEdit="1"/>
              </p:cNvSpPr>
              <p:nvPr/>
            </p:nvSpPr>
            <p:spPr>
              <a:xfrm>
                <a:off x="792088" y="4581128"/>
                <a:ext cx="4572000" cy="784830"/>
              </a:xfrm>
              <a:prstGeom prst="rect">
                <a:avLst/>
              </a:prstGeom>
              <a:blipFill rotWithShape="1">
                <a:blip r:embed="rId6"/>
                <a:stretch>
                  <a:fillRect b="-7752"/>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11 Rectángulo"/>
              <p:cNvSpPr/>
              <p:nvPr/>
            </p:nvSpPr>
            <p:spPr>
              <a:xfrm>
                <a:off x="3975961" y="5581934"/>
                <a:ext cx="4572000" cy="784830"/>
              </a:xfrm>
              <a:prstGeom prst="rect">
                <a:avLst/>
              </a:prstGeom>
            </p:spPr>
            <p:txBody>
              <a:bodyPr>
                <a:spAutoFit/>
              </a:bodyPr>
              <a:lstStyle/>
              <a:p>
                <a:pPr/>
                <a14:m>
                  <m:oMathPara xmlns:m="http://schemas.openxmlformats.org/officeDocument/2006/math">
                    <m:oMathParaPr>
                      <m:jc m:val="left"/>
                    </m:oMathParaPr>
                    <m:oMath xmlns:m="http://schemas.openxmlformats.org/officeDocument/2006/math">
                      <m:sSub>
                        <m:sSubPr>
                          <m:ctrlPr>
                            <a:rPr lang="es-EC" sz="1500" i="1">
                              <a:latin typeface="Cambria Math"/>
                            </a:rPr>
                          </m:ctrlPr>
                        </m:sSubPr>
                        <m:e>
                          <m:r>
                            <a:rPr lang="es-ES" sz="1500" i="1">
                              <a:latin typeface="Cambria Math"/>
                            </a:rPr>
                            <m:t>𝑃</m:t>
                          </m:r>
                        </m:e>
                        <m:sub>
                          <m:r>
                            <a:rPr lang="es-ES" sz="1500" i="1">
                              <a:latin typeface="Cambria Math"/>
                            </a:rPr>
                            <m:t>𝑅𝑋</m:t>
                          </m:r>
                        </m:sub>
                      </m:sSub>
                      <m:r>
                        <a:rPr lang="es-ES" sz="1500" i="1">
                          <a:latin typeface="Cambria Math"/>
                        </a:rPr>
                        <m:t>=</m:t>
                      </m:r>
                      <m:sSub>
                        <m:sSubPr>
                          <m:ctrlPr>
                            <a:rPr lang="es-EC" sz="1500" i="1">
                              <a:latin typeface="Cambria Math"/>
                            </a:rPr>
                          </m:ctrlPr>
                        </m:sSubPr>
                        <m:e>
                          <m:r>
                            <a:rPr lang="es-ES" sz="1500" i="1">
                              <a:latin typeface="Cambria Math"/>
                            </a:rPr>
                            <m:t>𝑃</m:t>
                          </m:r>
                        </m:e>
                        <m:sub>
                          <m:r>
                            <a:rPr lang="es-ES" sz="1500" i="1">
                              <a:latin typeface="Cambria Math"/>
                            </a:rPr>
                            <m:t>𝑇𝑋</m:t>
                          </m:r>
                        </m:sub>
                      </m:sSub>
                      <m:r>
                        <a:rPr lang="es-ES" sz="1500" i="1">
                          <a:latin typeface="Cambria Math"/>
                        </a:rPr>
                        <m:t>−</m:t>
                      </m:r>
                      <m:sSub>
                        <m:sSubPr>
                          <m:ctrlPr>
                            <a:rPr lang="es-EC" sz="1500" i="1">
                              <a:latin typeface="Cambria Math"/>
                            </a:rPr>
                          </m:ctrlPr>
                        </m:sSubPr>
                        <m:e>
                          <m:r>
                            <a:rPr lang="es-ES" sz="1500" i="1">
                              <a:latin typeface="Cambria Math"/>
                            </a:rPr>
                            <m:t>𝐿</m:t>
                          </m:r>
                        </m:e>
                        <m:sub>
                          <m:r>
                            <a:rPr lang="es-ES" sz="1500" i="1">
                              <a:latin typeface="Cambria Math"/>
                            </a:rPr>
                            <m:t>𝐶𝑎𝑏𝑙𝑒</m:t>
                          </m:r>
                          <m:r>
                            <a:rPr lang="es-ES" sz="1500" i="1">
                              <a:latin typeface="Cambria Math"/>
                            </a:rPr>
                            <m:t> </m:t>
                          </m:r>
                          <m:r>
                            <a:rPr lang="es-ES" sz="1500" i="1">
                              <a:latin typeface="Cambria Math"/>
                            </a:rPr>
                            <m:t>𝑇𝑋</m:t>
                          </m:r>
                        </m:sub>
                      </m:sSub>
                      <m:r>
                        <a:rPr lang="es-ES" sz="1500" i="1">
                          <a:latin typeface="Cambria Math"/>
                        </a:rPr>
                        <m:t>−</m:t>
                      </m:r>
                      <m:sSub>
                        <m:sSubPr>
                          <m:ctrlPr>
                            <a:rPr lang="es-EC" sz="1500" i="1">
                              <a:latin typeface="Cambria Math"/>
                            </a:rPr>
                          </m:ctrlPr>
                        </m:sSubPr>
                        <m:e>
                          <m:r>
                            <a:rPr lang="es-ES" sz="1500" i="1">
                              <a:latin typeface="Cambria Math"/>
                            </a:rPr>
                            <m:t>𝐿</m:t>
                          </m:r>
                        </m:e>
                        <m:sub>
                          <m:r>
                            <a:rPr lang="es-ES" sz="1500" i="1">
                              <a:latin typeface="Cambria Math"/>
                            </a:rPr>
                            <m:t>𝐶𝑎𝑏𝑙𝑒</m:t>
                          </m:r>
                          <m:r>
                            <a:rPr lang="es-ES" sz="1500" i="1">
                              <a:latin typeface="Cambria Math"/>
                            </a:rPr>
                            <m:t> </m:t>
                          </m:r>
                          <m:r>
                            <a:rPr lang="es-ES" sz="1500" i="1">
                              <a:latin typeface="Cambria Math"/>
                            </a:rPr>
                            <m:t>𝑅𝑋</m:t>
                          </m:r>
                        </m:sub>
                      </m:sSub>
                      <m:r>
                        <a:rPr lang="es-ES" sz="1500" i="1">
                          <a:latin typeface="Cambria Math"/>
                        </a:rPr>
                        <m:t>−</m:t>
                      </m:r>
                      <m:sSub>
                        <m:sSubPr>
                          <m:ctrlPr>
                            <a:rPr lang="es-EC" sz="1500" i="1">
                              <a:latin typeface="Cambria Math"/>
                            </a:rPr>
                          </m:ctrlPr>
                        </m:sSubPr>
                        <m:e>
                          <m:r>
                            <a:rPr lang="es-ES" sz="1500" i="1">
                              <a:latin typeface="Cambria Math"/>
                            </a:rPr>
                            <m:t>𝐴</m:t>
                          </m:r>
                        </m:e>
                        <m:sub>
                          <m:r>
                            <a:rPr lang="es-ES" sz="1500" i="1">
                              <a:latin typeface="Cambria Math"/>
                            </a:rPr>
                            <m:t>𝐸𝐿</m:t>
                          </m:r>
                        </m:sub>
                      </m:sSub>
                      <m:r>
                        <a:rPr lang="es-ES" sz="1500" i="1">
                          <a:latin typeface="Cambria Math"/>
                        </a:rPr>
                        <m:t>+</m:t>
                      </m:r>
                      <m:sSub>
                        <m:sSubPr>
                          <m:ctrlPr>
                            <a:rPr lang="es-EC" sz="1500" i="1">
                              <a:latin typeface="Cambria Math"/>
                            </a:rPr>
                          </m:ctrlPr>
                        </m:sSubPr>
                        <m:e>
                          <m:r>
                            <a:rPr lang="es-ES" sz="1500" i="1">
                              <a:latin typeface="Cambria Math"/>
                            </a:rPr>
                            <m:t>𝐺</m:t>
                          </m:r>
                        </m:e>
                        <m:sub>
                          <m:r>
                            <a:rPr lang="es-ES" sz="1500" i="1">
                              <a:latin typeface="Cambria Math"/>
                            </a:rPr>
                            <m:t>𝑇𝑋</m:t>
                          </m:r>
                        </m:sub>
                      </m:sSub>
                      <m:r>
                        <a:rPr lang="es-ES" sz="1500" i="1">
                          <a:latin typeface="Cambria Math"/>
                        </a:rPr>
                        <m:t>+</m:t>
                      </m:r>
                      <m:sSub>
                        <m:sSubPr>
                          <m:ctrlPr>
                            <a:rPr lang="es-EC" sz="1500" i="1">
                              <a:latin typeface="Cambria Math"/>
                            </a:rPr>
                          </m:ctrlPr>
                        </m:sSubPr>
                        <m:e>
                          <m:r>
                            <a:rPr lang="es-ES" sz="1500" i="1">
                              <a:latin typeface="Cambria Math"/>
                            </a:rPr>
                            <m:t>𝐺</m:t>
                          </m:r>
                        </m:e>
                        <m:sub>
                          <m:r>
                            <a:rPr lang="es-ES" sz="1500" i="1">
                              <a:latin typeface="Cambria Math"/>
                            </a:rPr>
                            <m:t>𝑅𝑋</m:t>
                          </m:r>
                        </m:sub>
                      </m:sSub>
                    </m:oMath>
                  </m:oMathPara>
                </a14:m>
                <a:endParaRPr lang="es-EC" sz="1500" dirty="0" smtClean="0"/>
              </a:p>
              <a:p>
                <a:pPr/>
                <a14:m>
                  <m:oMathPara xmlns:m="http://schemas.openxmlformats.org/officeDocument/2006/math">
                    <m:oMathParaPr>
                      <m:jc m:val="left"/>
                    </m:oMathParaPr>
                    <m:oMath xmlns:m="http://schemas.openxmlformats.org/officeDocument/2006/math">
                      <m:sSub>
                        <m:sSubPr>
                          <m:ctrlPr>
                            <a:rPr lang="es-EC" sz="1500" i="1">
                              <a:latin typeface="Cambria Math"/>
                            </a:rPr>
                          </m:ctrlPr>
                        </m:sSubPr>
                        <m:e>
                          <m:r>
                            <a:rPr lang="es-ES" sz="1500" i="1">
                              <a:latin typeface="Cambria Math"/>
                            </a:rPr>
                            <m:t>𝑃</m:t>
                          </m:r>
                        </m:e>
                        <m:sub>
                          <m:r>
                            <a:rPr lang="es-ES" sz="1500" i="1">
                              <a:latin typeface="Cambria Math"/>
                            </a:rPr>
                            <m:t>𝑅𝑋</m:t>
                          </m:r>
                        </m:sub>
                      </m:sSub>
                      <m:r>
                        <a:rPr lang="es-ES" sz="1500" i="1">
                          <a:latin typeface="Cambria Math"/>
                        </a:rPr>
                        <m:t>=24−0−0−126.487+14+14</m:t>
                      </m:r>
                    </m:oMath>
                  </m:oMathPara>
                </a14:m>
                <a:endParaRPr lang="es-EC" sz="1500" dirty="0"/>
              </a:p>
              <a:p>
                <a14:m>
                  <m:oMath xmlns:m="http://schemas.openxmlformats.org/officeDocument/2006/math">
                    <m:sSub>
                      <m:sSubPr>
                        <m:ctrlPr>
                          <a:rPr lang="es-EC" sz="1500" i="1">
                            <a:latin typeface="Cambria Math"/>
                          </a:rPr>
                        </m:ctrlPr>
                      </m:sSubPr>
                      <m:e>
                        <m:r>
                          <a:rPr lang="es-ES" sz="1500" i="1">
                            <a:latin typeface="Cambria Math"/>
                          </a:rPr>
                          <m:t>𝑃</m:t>
                        </m:r>
                      </m:e>
                      <m:sub>
                        <m:r>
                          <a:rPr lang="es-ES" sz="1500" i="1">
                            <a:latin typeface="Cambria Math"/>
                          </a:rPr>
                          <m:t>𝑅𝑋</m:t>
                        </m:r>
                      </m:sub>
                    </m:sSub>
                    <m:r>
                      <a:rPr lang="es-ES" sz="1500" i="1">
                        <a:latin typeface="Cambria Math"/>
                      </a:rPr>
                      <m:t>= −74.487</m:t>
                    </m:r>
                  </m:oMath>
                </a14:m>
                <a:r>
                  <a:rPr lang="es-ES" sz="1500" dirty="0"/>
                  <a:t> dB</a:t>
                </a:r>
                <a:endParaRPr lang="es-EC" sz="1500" dirty="0"/>
              </a:p>
            </p:txBody>
          </p:sp>
        </mc:Choice>
        <mc:Fallback xmlns="">
          <p:sp>
            <p:nvSpPr>
              <p:cNvPr id="12" name="11 Rectángulo"/>
              <p:cNvSpPr>
                <a:spLocks noRot="1" noChangeAspect="1" noMove="1" noResize="1" noEditPoints="1" noAdjustHandles="1" noChangeArrowheads="1" noChangeShapeType="1" noTextEdit="1"/>
              </p:cNvSpPr>
              <p:nvPr/>
            </p:nvSpPr>
            <p:spPr>
              <a:xfrm>
                <a:off x="3975961" y="5581934"/>
                <a:ext cx="4572000" cy="784830"/>
              </a:xfrm>
              <a:prstGeom prst="rect">
                <a:avLst/>
              </a:prstGeom>
              <a:blipFill rotWithShape="1">
                <a:blip r:embed="rId7"/>
                <a:stretch>
                  <a:fillRect b="-8594"/>
                </a:stretch>
              </a:blipFill>
            </p:spPr>
            <p:txBody>
              <a:bodyPr/>
              <a:lstStyle/>
              <a:p>
                <a:r>
                  <a:rPr lang="es-EC">
                    <a:noFill/>
                  </a:rPr>
                  <a:t> </a:t>
                </a:r>
              </a:p>
            </p:txBody>
          </p:sp>
        </mc:Fallback>
      </mc:AlternateContent>
      <p:sp>
        <p:nvSpPr>
          <p:cNvPr id="13" name="3 Título"/>
          <p:cNvSpPr txBox="1">
            <a:spLocks/>
          </p:cNvSpPr>
          <p:nvPr/>
        </p:nvSpPr>
        <p:spPr>
          <a:xfrm>
            <a:off x="5508103" y="4581128"/>
            <a:ext cx="3039857" cy="576064"/>
          </a:xfrm>
          <a:prstGeom prst="rect">
            <a:avLst/>
          </a:prstGeom>
        </p:spPr>
        <p:txBody>
          <a:bodyPr vert="horz" lIns="91440" tIns="45720" rIns="91440" bIns="45720" rtlCol="0" anchor="b">
            <a:normAutofit fontScale="45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Perdidas por espacio libre</a:t>
            </a:r>
          </a:p>
        </p:txBody>
      </p:sp>
      <p:sp>
        <p:nvSpPr>
          <p:cNvPr id="14" name="3 Título"/>
          <p:cNvSpPr txBox="1">
            <a:spLocks/>
          </p:cNvSpPr>
          <p:nvPr/>
        </p:nvSpPr>
        <p:spPr>
          <a:xfrm>
            <a:off x="792088" y="5581934"/>
            <a:ext cx="3131840" cy="680447"/>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100" dirty="0" smtClean="0"/>
              <a:t>Ganancia del Sistema</a:t>
            </a:r>
            <a:endParaRPr lang="es-EC" sz="2100" dirty="0"/>
          </a:p>
        </p:txBody>
      </p:sp>
    </p:spTree>
    <p:extLst>
      <p:ext uri="{BB962C8B-B14F-4D97-AF65-F5344CB8AC3E}">
        <p14:creationId xmlns:p14="http://schemas.microsoft.com/office/powerpoint/2010/main" val="25392607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5220072" y="0"/>
            <a:ext cx="2304374" cy="613872"/>
          </a:xfrm>
        </p:spPr>
        <p:txBody>
          <a:bodyPr>
            <a:normAutofit fontScale="90000"/>
          </a:bodyPr>
          <a:lstStyle/>
          <a:p>
            <a:r>
              <a:rPr lang="es-EC" dirty="0" smtClean="0"/>
              <a:t>Cálculos</a:t>
            </a:r>
            <a:endParaRPr lang="es-EC" dirty="0"/>
          </a:p>
        </p:txBody>
      </p:sp>
      <p:sp>
        <p:nvSpPr>
          <p:cNvPr id="5" name="3 Título"/>
          <p:cNvSpPr txBox="1">
            <a:spLocks/>
          </p:cNvSpPr>
          <p:nvPr/>
        </p:nvSpPr>
        <p:spPr>
          <a:xfrm>
            <a:off x="1043607" y="692696"/>
            <a:ext cx="4680521" cy="687448"/>
          </a:xfrm>
          <a:prstGeom prst="rect">
            <a:avLst/>
          </a:prstGeom>
        </p:spPr>
        <p:txBody>
          <a:bodyPr vert="horz" lIns="91440" tIns="45720" rIns="91440" bIns="45720" rtlCol="0" anchor="b">
            <a:normAutofit fontScale="6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Comandancia - Miravalle</a:t>
            </a:r>
            <a:endParaRPr lang="es-EC" b="1" dirty="0"/>
          </a:p>
        </p:txBody>
      </p:sp>
      <p:sp>
        <p:nvSpPr>
          <p:cNvPr id="7" name="3 Título"/>
          <p:cNvSpPr txBox="1">
            <a:spLocks/>
          </p:cNvSpPr>
          <p:nvPr/>
        </p:nvSpPr>
        <p:spPr>
          <a:xfrm>
            <a:off x="971600" y="1772816"/>
            <a:ext cx="2592288" cy="576064"/>
          </a:xfrm>
          <a:prstGeom prst="rect">
            <a:avLst/>
          </a:prstGeom>
        </p:spPr>
        <p:txBody>
          <a:bodyPr vert="horz" lIns="91440" tIns="45720" rIns="91440" bIns="45720" rtlCol="0" anchor="b">
            <a:normAutofit fontScale="6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Zona de Fresnel</a:t>
            </a:r>
            <a:endParaRPr lang="es-EC" dirty="0"/>
          </a:p>
        </p:txBody>
      </p:sp>
      <p:sp>
        <p:nvSpPr>
          <p:cNvPr id="9" name="3 Título"/>
          <p:cNvSpPr txBox="1">
            <a:spLocks/>
          </p:cNvSpPr>
          <p:nvPr/>
        </p:nvSpPr>
        <p:spPr>
          <a:xfrm>
            <a:off x="4499992" y="1735008"/>
            <a:ext cx="3356846" cy="613872"/>
          </a:xfrm>
          <a:prstGeom prst="rect">
            <a:avLst/>
          </a:prstGeom>
        </p:spPr>
        <p:txBody>
          <a:bodyPr vert="horz" lIns="91440" tIns="45720" rIns="91440" bIns="45720" rtlCol="0" anchor="b">
            <a:normAutofit fontScale="6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Margen de despeje</a:t>
            </a:r>
            <a:endParaRPr lang="es-EC" dirty="0"/>
          </a:p>
        </p:txBody>
      </p:sp>
      <p:sp>
        <p:nvSpPr>
          <p:cNvPr id="13" name="3 Título"/>
          <p:cNvSpPr txBox="1">
            <a:spLocks/>
          </p:cNvSpPr>
          <p:nvPr/>
        </p:nvSpPr>
        <p:spPr>
          <a:xfrm>
            <a:off x="5508103" y="4581128"/>
            <a:ext cx="3039857" cy="576064"/>
          </a:xfrm>
          <a:prstGeom prst="rect">
            <a:avLst/>
          </a:prstGeom>
        </p:spPr>
        <p:txBody>
          <a:bodyPr vert="horz" lIns="91440" tIns="45720" rIns="91440" bIns="45720" rtlCol="0" anchor="b">
            <a:normAutofit fontScale="45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Perdidas por espacio libre</a:t>
            </a:r>
          </a:p>
        </p:txBody>
      </p:sp>
      <p:sp>
        <p:nvSpPr>
          <p:cNvPr id="14" name="3 Título"/>
          <p:cNvSpPr txBox="1">
            <a:spLocks/>
          </p:cNvSpPr>
          <p:nvPr/>
        </p:nvSpPr>
        <p:spPr>
          <a:xfrm>
            <a:off x="792088" y="5517232"/>
            <a:ext cx="3131840" cy="529125"/>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100" dirty="0" smtClean="0"/>
              <a:t>Ganancia del Sistema</a:t>
            </a:r>
            <a:endParaRPr lang="es-EC" sz="2100" dirty="0"/>
          </a:p>
        </p:txBody>
      </p:sp>
      <mc:AlternateContent xmlns:mc="http://schemas.openxmlformats.org/markup-compatibility/2006" xmlns:a14="http://schemas.microsoft.com/office/drawing/2010/main">
        <mc:Choice Requires="a14">
          <p:sp>
            <p:nvSpPr>
              <p:cNvPr id="2" name="1 Rectángulo"/>
              <p:cNvSpPr/>
              <p:nvPr/>
            </p:nvSpPr>
            <p:spPr>
              <a:xfrm>
                <a:off x="899592" y="2309100"/>
                <a:ext cx="2880320" cy="168712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s-EC" sz="1500" i="1">
                              <a:latin typeface="Cambria Math"/>
                            </a:rPr>
                          </m:ctrlPr>
                        </m:sSubPr>
                        <m:e>
                          <m:r>
                            <a:rPr lang="es-EC" sz="1500" i="1">
                              <a:latin typeface="Cambria Math"/>
                            </a:rPr>
                            <m:t>𝑟</m:t>
                          </m:r>
                        </m:e>
                        <m:sub>
                          <m:r>
                            <a:rPr lang="es-EC" sz="1500" i="1">
                              <a:latin typeface="Cambria Math"/>
                            </a:rPr>
                            <m:t>𝑛</m:t>
                          </m:r>
                        </m:sub>
                      </m:sSub>
                      <m:r>
                        <a:rPr lang="en-US" sz="1500" i="1">
                          <a:latin typeface="Cambria Math"/>
                        </a:rPr>
                        <m:t>=17.32</m:t>
                      </m:r>
                      <m:rad>
                        <m:radPr>
                          <m:degHide m:val="on"/>
                          <m:ctrlPr>
                            <a:rPr lang="es-EC" sz="1500" i="1">
                              <a:latin typeface="Cambria Math"/>
                            </a:rPr>
                          </m:ctrlPr>
                        </m:radPr>
                        <m:deg/>
                        <m:e>
                          <m:f>
                            <m:fPr>
                              <m:ctrlPr>
                                <a:rPr lang="es-EC" sz="1500" i="1">
                                  <a:latin typeface="Cambria Math"/>
                                </a:rPr>
                              </m:ctrlPr>
                            </m:fPr>
                            <m:num>
                              <m:r>
                                <a:rPr lang="es-EC" sz="1500" i="1">
                                  <a:latin typeface="Cambria Math"/>
                                </a:rPr>
                                <m:t>𝑑</m:t>
                              </m:r>
                              <m:r>
                                <a:rPr lang="en-US" sz="1500" i="1">
                                  <a:latin typeface="Cambria Math"/>
                                </a:rPr>
                                <m:t>1.</m:t>
                              </m:r>
                              <m:r>
                                <a:rPr lang="es-EC" sz="1500" i="1">
                                  <a:latin typeface="Cambria Math"/>
                                </a:rPr>
                                <m:t>𝑑</m:t>
                              </m:r>
                              <m:r>
                                <a:rPr lang="en-US" sz="1500" i="1">
                                  <a:latin typeface="Cambria Math"/>
                                </a:rPr>
                                <m:t>2</m:t>
                              </m:r>
                            </m:num>
                            <m:den>
                              <m:r>
                                <a:rPr lang="es-EC" sz="1500" i="1">
                                  <a:latin typeface="Cambria Math"/>
                                </a:rPr>
                                <m:t>𝑓</m:t>
                              </m:r>
                              <m:r>
                                <a:rPr lang="en-US" sz="1500" i="1">
                                  <a:latin typeface="Cambria Math"/>
                                </a:rPr>
                                <m:t>.</m:t>
                              </m:r>
                              <m:r>
                                <a:rPr lang="es-EC" sz="1500" i="1">
                                  <a:latin typeface="Cambria Math"/>
                                </a:rPr>
                                <m:t>𝑑𝑡</m:t>
                              </m:r>
                            </m:den>
                          </m:f>
                        </m:e>
                      </m:rad>
                    </m:oMath>
                  </m:oMathPara>
                </a14:m>
                <a:endParaRPr lang="es-EC" sz="1500" dirty="0"/>
              </a:p>
              <a:p>
                <a:pPr/>
                <a14:m>
                  <m:oMathPara xmlns:m="http://schemas.openxmlformats.org/officeDocument/2006/math">
                    <m:oMathParaPr>
                      <m:jc m:val="left"/>
                    </m:oMathParaPr>
                    <m:oMath xmlns:m="http://schemas.openxmlformats.org/officeDocument/2006/math">
                      <m:sSub>
                        <m:sSubPr>
                          <m:ctrlPr>
                            <a:rPr lang="es-EC" sz="1500" i="1">
                              <a:latin typeface="Cambria Math"/>
                            </a:rPr>
                          </m:ctrlPr>
                        </m:sSubPr>
                        <m:e>
                          <m:r>
                            <a:rPr lang="es-EC" sz="1500" i="1">
                              <a:latin typeface="Cambria Math"/>
                            </a:rPr>
                            <m:t>𝑟</m:t>
                          </m:r>
                        </m:e>
                        <m:sub>
                          <m:r>
                            <a:rPr lang="es-EC" sz="1500" i="1">
                              <a:latin typeface="Cambria Math"/>
                            </a:rPr>
                            <m:t>𝑛</m:t>
                          </m:r>
                        </m:sub>
                      </m:sSub>
                      <m:r>
                        <a:rPr lang="en-US" sz="1500" i="1">
                          <a:latin typeface="Cambria Math"/>
                        </a:rPr>
                        <m:t>=17.32</m:t>
                      </m:r>
                      <m:rad>
                        <m:radPr>
                          <m:degHide m:val="on"/>
                          <m:ctrlPr>
                            <a:rPr lang="es-EC" sz="1500" i="1">
                              <a:latin typeface="Cambria Math"/>
                            </a:rPr>
                          </m:ctrlPr>
                        </m:radPr>
                        <m:deg/>
                        <m:e>
                          <m:f>
                            <m:fPr>
                              <m:ctrlPr>
                                <a:rPr lang="es-EC" sz="1500" i="1">
                                  <a:latin typeface="Cambria Math"/>
                                </a:rPr>
                              </m:ctrlPr>
                            </m:fPr>
                            <m:num>
                              <m:r>
                                <a:rPr lang="en-US" sz="1500" i="1">
                                  <a:latin typeface="Cambria Math"/>
                                </a:rPr>
                                <m:t>3.5∗0.569</m:t>
                              </m:r>
                            </m:num>
                            <m:den>
                              <m:r>
                                <a:rPr lang="en-US" sz="1500" i="1">
                                  <a:latin typeface="Cambria Math"/>
                                </a:rPr>
                                <m:t>5.8∗4.069</m:t>
                              </m:r>
                            </m:den>
                          </m:f>
                        </m:e>
                      </m:rad>
                    </m:oMath>
                  </m:oMathPara>
                </a14:m>
                <a:endParaRPr lang="es-EC" sz="1500" dirty="0"/>
              </a:p>
              <a:p>
                <a14:m>
                  <m:oMath xmlns:m="http://schemas.openxmlformats.org/officeDocument/2006/math">
                    <m:sSub>
                      <m:sSubPr>
                        <m:ctrlPr>
                          <a:rPr lang="es-EC" sz="1500" i="1">
                            <a:latin typeface="Cambria Math"/>
                          </a:rPr>
                        </m:ctrlPr>
                      </m:sSubPr>
                      <m:e>
                        <m:r>
                          <a:rPr lang="es-EC" sz="1500" i="1">
                            <a:latin typeface="Cambria Math"/>
                          </a:rPr>
                          <m:t>𝑟</m:t>
                        </m:r>
                      </m:e>
                      <m:sub>
                        <m:r>
                          <a:rPr lang="es-EC" sz="1500" i="1">
                            <a:latin typeface="Cambria Math"/>
                          </a:rPr>
                          <m:t>𝑛</m:t>
                        </m:r>
                      </m:sub>
                    </m:sSub>
                    <m:r>
                      <a:rPr lang="es-EC" sz="1500" i="1">
                        <a:latin typeface="Cambria Math"/>
                      </a:rPr>
                      <m:t>=5.03 </m:t>
                    </m:r>
                    <m:r>
                      <a:rPr lang="es-EC" sz="1500" i="1">
                        <a:latin typeface="Cambria Math"/>
                      </a:rPr>
                      <m:t>𝑚</m:t>
                    </m:r>
                  </m:oMath>
                </a14:m>
                <a:r>
                  <a:rPr lang="es-EC" sz="1500" dirty="0"/>
                  <a:t> </a:t>
                </a:r>
              </a:p>
            </p:txBody>
          </p:sp>
        </mc:Choice>
        <mc:Fallback xmlns="">
          <p:sp>
            <p:nvSpPr>
              <p:cNvPr id="2" name="1 Rectángulo"/>
              <p:cNvSpPr>
                <a:spLocks noRot="1" noChangeAspect="1" noMove="1" noResize="1" noEditPoints="1" noAdjustHandles="1" noChangeArrowheads="1" noChangeShapeType="1" noTextEdit="1"/>
              </p:cNvSpPr>
              <p:nvPr/>
            </p:nvSpPr>
            <p:spPr>
              <a:xfrm>
                <a:off x="899592" y="2309100"/>
                <a:ext cx="2880320" cy="1687129"/>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2 Rectángulo"/>
              <p:cNvSpPr/>
              <p:nvPr/>
            </p:nvSpPr>
            <p:spPr>
              <a:xfrm>
                <a:off x="3888432" y="2488549"/>
                <a:ext cx="4572000" cy="868443"/>
              </a:xfrm>
              <a:prstGeom prst="rect">
                <a:avLst/>
              </a:prstGeom>
            </p:spPr>
            <p:txBody>
              <a:bodyPr>
                <a:spAutoFit/>
              </a:bodyPr>
              <a:lstStyle/>
              <a:p>
                <a:pPr/>
                <a14:m>
                  <m:oMathPara xmlns:m="http://schemas.openxmlformats.org/officeDocument/2006/math">
                    <m:oMathParaPr>
                      <m:jc m:val="left"/>
                    </m:oMathParaPr>
                    <m:oMath xmlns:m="http://schemas.openxmlformats.org/officeDocument/2006/math">
                      <m:sSub>
                        <m:sSubPr>
                          <m:ctrlPr>
                            <a:rPr lang="es-EC" sz="1500" i="1">
                              <a:latin typeface="Cambria Math"/>
                            </a:rPr>
                          </m:ctrlPr>
                        </m:sSubPr>
                        <m:e>
                          <m:r>
                            <a:rPr lang="es-ES" sz="1500" i="1">
                              <a:latin typeface="Cambria Math"/>
                            </a:rPr>
                            <m:t>h</m:t>
                          </m:r>
                        </m:e>
                        <m:sub>
                          <m:r>
                            <a:rPr lang="es-ES" sz="1500" i="1">
                              <a:latin typeface="Cambria Math"/>
                            </a:rPr>
                            <m:t>𝑑𝑒𝑠</m:t>
                          </m:r>
                        </m:sub>
                      </m:sSub>
                      <m:r>
                        <a:rPr lang="es-ES" sz="1500" i="1">
                          <a:latin typeface="Cambria Math"/>
                        </a:rPr>
                        <m:t>=</m:t>
                      </m:r>
                      <m:sSub>
                        <m:sSubPr>
                          <m:ctrlPr>
                            <a:rPr lang="es-EC" sz="1500" i="1">
                              <a:latin typeface="Cambria Math"/>
                            </a:rPr>
                          </m:ctrlPr>
                        </m:sSubPr>
                        <m:e>
                          <m:r>
                            <a:rPr lang="es-ES" sz="1500" i="1">
                              <a:latin typeface="Cambria Math"/>
                            </a:rPr>
                            <m:t>h</m:t>
                          </m:r>
                        </m:e>
                        <m:sub>
                          <m:r>
                            <a:rPr lang="es-ES" sz="1500" i="1">
                              <a:latin typeface="Cambria Math"/>
                            </a:rPr>
                            <m:t>1</m:t>
                          </m:r>
                        </m:sub>
                      </m:sSub>
                      <m:r>
                        <a:rPr lang="es-ES" sz="1500" i="1">
                          <a:latin typeface="Cambria Math"/>
                        </a:rPr>
                        <m:t>+</m:t>
                      </m:r>
                      <m:f>
                        <m:fPr>
                          <m:ctrlPr>
                            <a:rPr lang="es-EC" sz="1500" i="1">
                              <a:latin typeface="Cambria Math"/>
                            </a:rPr>
                          </m:ctrlPr>
                        </m:fPr>
                        <m:num>
                          <m:r>
                            <a:rPr lang="es-ES" sz="1500" i="1">
                              <a:latin typeface="Cambria Math"/>
                            </a:rPr>
                            <m:t>𝑑</m:t>
                          </m:r>
                          <m:r>
                            <a:rPr lang="es-ES" sz="1500" i="1">
                              <a:latin typeface="Cambria Math"/>
                            </a:rPr>
                            <m:t>1</m:t>
                          </m:r>
                        </m:num>
                        <m:den>
                          <m:r>
                            <a:rPr lang="es-ES" sz="1500" i="1">
                              <a:latin typeface="Cambria Math"/>
                            </a:rPr>
                            <m:t>𝑑</m:t>
                          </m:r>
                        </m:den>
                      </m:f>
                      <m:d>
                        <m:dPr>
                          <m:ctrlPr>
                            <a:rPr lang="es-EC" sz="1500" i="1">
                              <a:latin typeface="Cambria Math"/>
                            </a:rPr>
                          </m:ctrlPr>
                        </m:dPr>
                        <m:e>
                          <m:sSub>
                            <m:sSubPr>
                              <m:ctrlPr>
                                <a:rPr lang="es-EC" sz="1500" i="1">
                                  <a:latin typeface="Cambria Math"/>
                                </a:rPr>
                              </m:ctrlPr>
                            </m:sSubPr>
                            <m:e>
                              <m:r>
                                <a:rPr lang="es-ES" sz="1500" i="1">
                                  <a:latin typeface="Cambria Math"/>
                                </a:rPr>
                                <m:t>h</m:t>
                              </m:r>
                            </m:e>
                            <m:sub>
                              <m:r>
                                <a:rPr lang="es-ES" sz="1500" i="1">
                                  <a:latin typeface="Cambria Math"/>
                                </a:rPr>
                                <m:t>2</m:t>
                              </m:r>
                            </m:sub>
                          </m:sSub>
                          <m:r>
                            <a:rPr lang="es-ES" sz="1500" i="1">
                              <a:latin typeface="Cambria Math"/>
                            </a:rPr>
                            <m:t>−</m:t>
                          </m:r>
                          <m:sSub>
                            <m:sSubPr>
                              <m:ctrlPr>
                                <a:rPr lang="es-EC" sz="1500" i="1">
                                  <a:latin typeface="Cambria Math"/>
                                </a:rPr>
                              </m:ctrlPr>
                            </m:sSubPr>
                            <m:e>
                              <m:r>
                                <a:rPr lang="es-ES" sz="1500" i="1">
                                  <a:latin typeface="Cambria Math"/>
                                </a:rPr>
                                <m:t>h</m:t>
                              </m:r>
                            </m:e>
                            <m:sub>
                              <m:r>
                                <a:rPr lang="es-ES" sz="1500" i="1">
                                  <a:latin typeface="Cambria Math"/>
                                </a:rPr>
                                <m:t>1</m:t>
                              </m:r>
                            </m:sub>
                          </m:sSub>
                        </m:e>
                      </m:d>
                      <m:r>
                        <a:rPr lang="es-ES" sz="1500" i="1">
                          <a:latin typeface="Cambria Math"/>
                        </a:rPr>
                        <m:t>−</m:t>
                      </m:r>
                      <m:d>
                        <m:dPr>
                          <m:ctrlPr>
                            <a:rPr lang="es-EC" sz="1500" i="1">
                              <a:latin typeface="Cambria Math"/>
                            </a:rPr>
                          </m:ctrlPr>
                        </m:dPr>
                        <m:e>
                          <m:r>
                            <a:rPr lang="es-ES" sz="1500" i="1">
                              <a:latin typeface="Cambria Math"/>
                            </a:rPr>
                            <m:t>𝐻</m:t>
                          </m:r>
                          <m:r>
                            <a:rPr lang="es-ES" sz="1500" i="1">
                              <a:latin typeface="Cambria Math"/>
                            </a:rPr>
                            <m:t>+</m:t>
                          </m:r>
                          <m:f>
                            <m:fPr>
                              <m:ctrlPr>
                                <a:rPr lang="es-EC" sz="1500" i="1">
                                  <a:latin typeface="Cambria Math"/>
                                </a:rPr>
                              </m:ctrlPr>
                            </m:fPr>
                            <m:num>
                              <m:sSub>
                                <m:sSubPr>
                                  <m:ctrlPr>
                                    <a:rPr lang="es-EC" sz="1500" i="1">
                                      <a:latin typeface="Cambria Math"/>
                                    </a:rPr>
                                  </m:ctrlPr>
                                </m:sSubPr>
                                <m:e>
                                  <m:r>
                                    <a:rPr lang="es-ES" sz="1500" i="1">
                                      <a:latin typeface="Cambria Math"/>
                                    </a:rPr>
                                    <m:t>𝑑</m:t>
                                  </m:r>
                                </m:e>
                                <m:sub>
                                  <m:r>
                                    <a:rPr lang="es-ES" sz="1500" i="1">
                                      <a:latin typeface="Cambria Math"/>
                                    </a:rPr>
                                    <m:t>1</m:t>
                                  </m:r>
                                </m:sub>
                              </m:sSub>
                              <m:sSub>
                                <m:sSubPr>
                                  <m:ctrlPr>
                                    <a:rPr lang="es-EC" sz="1500" i="1">
                                      <a:latin typeface="Cambria Math"/>
                                    </a:rPr>
                                  </m:ctrlPr>
                                </m:sSubPr>
                                <m:e>
                                  <m:r>
                                    <a:rPr lang="es-ES" sz="1500" i="1">
                                      <a:latin typeface="Cambria Math"/>
                                    </a:rPr>
                                    <m:t>𝑑</m:t>
                                  </m:r>
                                </m:e>
                                <m:sub>
                                  <m:r>
                                    <a:rPr lang="es-ES" sz="1500" i="1">
                                      <a:latin typeface="Cambria Math"/>
                                    </a:rPr>
                                    <m:t>2</m:t>
                                  </m:r>
                                </m:sub>
                              </m:sSub>
                              <m:sSup>
                                <m:sSupPr>
                                  <m:ctrlPr>
                                    <a:rPr lang="es-EC" sz="1500" i="1">
                                      <a:latin typeface="Cambria Math"/>
                                    </a:rPr>
                                  </m:ctrlPr>
                                </m:sSupPr>
                                <m:e>
                                  <m:r>
                                    <a:rPr lang="es-ES" sz="1500" i="1">
                                      <a:latin typeface="Cambria Math"/>
                                    </a:rPr>
                                    <m:t>10</m:t>
                                  </m:r>
                                </m:e>
                                <m:sup>
                                  <m:r>
                                    <a:rPr lang="es-ES" sz="1500" i="1">
                                      <a:latin typeface="Cambria Math"/>
                                    </a:rPr>
                                    <m:t>3</m:t>
                                  </m:r>
                                </m:sup>
                              </m:sSup>
                            </m:num>
                            <m:den>
                              <m:r>
                                <a:rPr lang="es-ES" sz="1500" i="1">
                                  <a:latin typeface="Cambria Math"/>
                                </a:rPr>
                                <m:t>2</m:t>
                              </m:r>
                              <m:r>
                                <a:rPr lang="es-ES" sz="1500" i="1">
                                  <a:latin typeface="Cambria Math"/>
                                </a:rPr>
                                <m:t>𝐾𝑎</m:t>
                              </m:r>
                            </m:den>
                          </m:f>
                        </m:e>
                      </m:d>
                      <m:d>
                        <m:dPr>
                          <m:begChr m:val="["/>
                          <m:endChr m:val="]"/>
                          <m:ctrlPr>
                            <a:rPr lang="es-EC" sz="1500" i="1">
                              <a:latin typeface="Cambria Math"/>
                            </a:rPr>
                          </m:ctrlPr>
                        </m:dPr>
                        <m:e>
                          <m:r>
                            <a:rPr lang="es-ES" sz="1500" i="1">
                              <a:latin typeface="Cambria Math"/>
                            </a:rPr>
                            <m:t>𝑚</m:t>
                          </m:r>
                        </m:e>
                      </m:d>
                    </m:oMath>
                  </m:oMathPara>
                </a14:m>
                <a:endParaRPr lang="es-EC" sz="1500" dirty="0"/>
              </a:p>
              <a:p>
                <a:pPr/>
                <a14:m>
                  <m:oMathPara xmlns:m="http://schemas.openxmlformats.org/officeDocument/2006/math">
                    <m:oMathParaPr>
                      <m:jc m:val="centerGroup"/>
                    </m:oMathParaPr>
                    <m:oMath xmlns:m="http://schemas.openxmlformats.org/officeDocument/2006/math">
                      <m:sSub>
                        <m:sSubPr>
                          <m:ctrlPr>
                            <a:rPr lang="es-EC" sz="1500" i="1">
                              <a:latin typeface="Cambria Math"/>
                            </a:rPr>
                          </m:ctrlPr>
                        </m:sSubPr>
                        <m:e>
                          <m:r>
                            <a:rPr lang="es-ES" sz="1500" i="1">
                              <a:latin typeface="Cambria Math"/>
                            </a:rPr>
                            <m:t>h</m:t>
                          </m:r>
                        </m:e>
                        <m:sub>
                          <m:r>
                            <a:rPr lang="es-ES" sz="1500" i="1">
                              <a:latin typeface="Cambria Math"/>
                            </a:rPr>
                            <m:t>𝑑𝑒𝑠</m:t>
                          </m:r>
                        </m:sub>
                      </m:sSub>
                      <m:r>
                        <a:rPr lang="es-ES" sz="1500" i="1">
                          <a:latin typeface="Cambria Math"/>
                        </a:rPr>
                        <m:t>=42.22 </m:t>
                      </m:r>
                      <m:r>
                        <a:rPr lang="es-ES" sz="1500" i="1">
                          <a:latin typeface="Cambria Math"/>
                        </a:rPr>
                        <m:t>𝑚</m:t>
                      </m:r>
                    </m:oMath>
                  </m:oMathPara>
                </a14:m>
                <a:endParaRPr lang="es-EC" sz="1500" dirty="0"/>
              </a:p>
            </p:txBody>
          </p:sp>
        </mc:Choice>
        <mc:Fallback xmlns="">
          <p:sp>
            <p:nvSpPr>
              <p:cNvPr id="3" name="2 Rectángulo"/>
              <p:cNvSpPr>
                <a:spLocks noRot="1" noChangeAspect="1" noMove="1" noResize="1" noEditPoints="1" noAdjustHandles="1" noChangeArrowheads="1" noChangeShapeType="1" noTextEdit="1"/>
              </p:cNvSpPr>
              <p:nvPr/>
            </p:nvSpPr>
            <p:spPr>
              <a:xfrm>
                <a:off x="3888432" y="2488549"/>
                <a:ext cx="4572000" cy="868443"/>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14 Rectángulo"/>
              <p:cNvSpPr/>
              <p:nvPr/>
            </p:nvSpPr>
            <p:spPr>
              <a:xfrm>
                <a:off x="3851920" y="3501008"/>
                <a:ext cx="4572000" cy="553998"/>
              </a:xfrm>
              <a:prstGeom prst="rect">
                <a:avLst/>
              </a:prstGeom>
            </p:spPr>
            <p:txBody>
              <a:bodyPr>
                <a:spAutoFit/>
              </a:bodyPr>
              <a:lstStyle/>
              <a:p>
                <a:r>
                  <a:rPr lang="es-EC" sz="1500" dirty="0"/>
                  <a:t>Si </a:t>
                </a:r>
                <a:r>
                  <a:rPr lang="es-EC" sz="1500" i="1" dirty="0" err="1"/>
                  <a:t>hdes</a:t>
                </a:r>
                <a:r>
                  <a:rPr lang="es-EC" sz="1500" i="1" dirty="0"/>
                  <a:t> </a:t>
                </a:r>
                <a:r>
                  <a:rPr lang="es-EC" sz="1500" dirty="0"/>
                  <a:t>≥ </a:t>
                </a:r>
                <a:r>
                  <a:rPr lang="es-EC" sz="1500" i="1" dirty="0"/>
                  <a:t>r1 </a:t>
                </a:r>
                <a:r>
                  <a:rPr lang="es-EC" sz="1500" dirty="0"/>
                  <a:t>→ no existe obstrucción.</a:t>
                </a:r>
              </a:p>
              <a:p>
                <a14:m>
                  <m:oMath xmlns:m="http://schemas.openxmlformats.org/officeDocument/2006/math">
                    <m:r>
                      <a:rPr lang="es-EC" sz="1500">
                        <a:latin typeface="Cambria Math"/>
                      </a:rPr>
                      <m:t>42.22</m:t>
                    </m:r>
                    <m:r>
                      <m:rPr>
                        <m:sty m:val="p"/>
                      </m:rPr>
                      <a:rPr lang="es-EC" sz="1500">
                        <a:latin typeface="Cambria Math"/>
                      </a:rPr>
                      <m:t>m</m:t>
                    </m:r>
                  </m:oMath>
                </a14:m>
                <a:r>
                  <a:rPr lang="es-EC" sz="1500" dirty="0"/>
                  <a:t>  ≥ </a:t>
                </a:r>
                <a14:m>
                  <m:oMath xmlns:m="http://schemas.openxmlformats.org/officeDocument/2006/math">
                    <m:r>
                      <a:rPr lang="es-EC" sz="1500">
                        <a:latin typeface="Cambria Math"/>
                      </a:rPr>
                      <m:t>5.03 </m:t>
                    </m:r>
                    <m:r>
                      <m:rPr>
                        <m:sty m:val="p"/>
                      </m:rPr>
                      <a:rPr lang="es-EC" sz="1500">
                        <a:latin typeface="Cambria Math"/>
                      </a:rPr>
                      <m:t>m</m:t>
                    </m:r>
                  </m:oMath>
                </a14:m>
                <a:r>
                  <a:rPr lang="es-EC" sz="1500" dirty="0"/>
                  <a:t> → no existe </a:t>
                </a:r>
                <a:r>
                  <a:rPr lang="es-EC" sz="1500" dirty="0" smtClean="0"/>
                  <a:t>obstrucción</a:t>
                </a:r>
                <a:endParaRPr lang="es-EC" sz="1500" dirty="0"/>
              </a:p>
            </p:txBody>
          </p:sp>
        </mc:Choice>
        <mc:Fallback xmlns="">
          <p:sp>
            <p:nvSpPr>
              <p:cNvPr id="15" name="14 Rectángulo"/>
              <p:cNvSpPr>
                <a:spLocks noRot="1" noChangeAspect="1" noMove="1" noResize="1" noEditPoints="1" noAdjustHandles="1" noChangeArrowheads="1" noChangeShapeType="1" noTextEdit="1"/>
              </p:cNvSpPr>
              <p:nvPr/>
            </p:nvSpPr>
            <p:spPr>
              <a:xfrm>
                <a:off x="3851920" y="3501008"/>
                <a:ext cx="4572000" cy="553998"/>
              </a:xfrm>
              <a:prstGeom prst="rect">
                <a:avLst/>
              </a:prstGeom>
              <a:blipFill rotWithShape="1">
                <a:blip r:embed="rId5"/>
                <a:stretch>
                  <a:fillRect l="-533" t="-1099" b="-1098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15 Rectángulo"/>
              <p:cNvSpPr/>
              <p:nvPr/>
            </p:nvSpPr>
            <p:spPr>
              <a:xfrm>
                <a:off x="792088" y="4516378"/>
                <a:ext cx="4572000" cy="784830"/>
              </a:xfrm>
              <a:prstGeom prst="rect">
                <a:avLst/>
              </a:prstGeom>
            </p:spPr>
            <p:txBody>
              <a:bodyPr>
                <a:spAutoFit/>
              </a:bodyPr>
              <a:lstStyle/>
              <a:p>
                <a:pPr/>
                <a14:m>
                  <m:oMathPara xmlns:m="http://schemas.openxmlformats.org/officeDocument/2006/math">
                    <m:oMathParaPr>
                      <m:jc m:val="left"/>
                    </m:oMathParaPr>
                    <m:oMath xmlns:m="http://schemas.openxmlformats.org/officeDocument/2006/math">
                      <m:sSub>
                        <m:sSubPr>
                          <m:ctrlPr>
                            <a:rPr lang="es-EC" sz="1500" i="1">
                              <a:latin typeface="Cambria Math"/>
                            </a:rPr>
                          </m:ctrlPr>
                        </m:sSubPr>
                        <m:e>
                          <m:r>
                            <a:rPr lang="es-ES" sz="1500" i="1">
                              <a:latin typeface="Cambria Math"/>
                            </a:rPr>
                            <m:t>𝐴</m:t>
                          </m:r>
                        </m:e>
                        <m:sub>
                          <m:r>
                            <a:rPr lang="es-ES" sz="1500" i="1">
                              <a:latin typeface="Cambria Math"/>
                            </a:rPr>
                            <m:t>𝐸𝐿</m:t>
                          </m:r>
                        </m:sub>
                      </m:sSub>
                      <m:d>
                        <m:dPr>
                          <m:ctrlPr>
                            <a:rPr lang="es-EC" sz="1500" i="1">
                              <a:latin typeface="Cambria Math"/>
                            </a:rPr>
                          </m:ctrlPr>
                        </m:dPr>
                        <m:e>
                          <m:r>
                            <a:rPr lang="es-ES" sz="1500" i="1">
                              <a:latin typeface="Cambria Math"/>
                            </a:rPr>
                            <m:t>𝑑𝐵</m:t>
                          </m:r>
                        </m:e>
                      </m:d>
                      <m:r>
                        <a:rPr lang="es-ES" sz="1500" i="1">
                          <a:latin typeface="Cambria Math"/>
                        </a:rPr>
                        <m:t>=32.45+20</m:t>
                      </m:r>
                      <m:func>
                        <m:funcPr>
                          <m:ctrlPr>
                            <a:rPr lang="es-EC" sz="1500" i="1">
                              <a:latin typeface="Cambria Math"/>
                            </a:rPr>
                          </m:ctrlPr>
                        </m:funcPr>
                        <m:fName>
                          <m:r>
                            <m:rPr>
                              <m:sty m:val="p"/>
                            </m:rPr>
                            <a:rPr lang="es-ES" sz="1500">
                              <a:latin typeface="Cambria Math"/>
                            </a:rPr>
                            <m:t>log</m:t>
                          </m:r>
                        </m:fName>
                        <m:e>
                          <m:r>
                            <a:rPr lang="es-ES" sz="1500" i="1">
                              <a:latin typeface="Cambria Math"/>
                            </a:rPr>
                            <m:t>.</m:t>
                          </m:r>
                          <m:r>
                            <a:rPr lang="es-ES" sz="1500" i="1">
                              <a:latin typeface="Cambria Math"/>
                            </a:rPr>
                            <m:t>𝑓</m:t>
                          </m:r>
                          <m:d>
                            <m:dPr>
                              <m:ctrlPr>
                                <a:rPr lang="es-EC" sz="1500" i="1">
                                  <a:latin typeface="Cambria Math"/>
                                </a:rPr>
                              </m:ctrlPr>
                            </m:dPr>
                            <m:e>
                              <m:r>
                                <a:rPr lang="es-ES" sz="1500" i="1">
                                  <a:latin typeface="Cambria Math"/>
                                </a:rPr>
                                <m:t>𝑀h𝑧</m:t>
                              </m:r>
                            </m:e>
                          </m:d>
                          <m:r>
                            <a:rPr lang="es-ES" sz="1500" i="1">
                              <a:latin typeface="Cambria Math"/>
                            </a:rPr>
                            <m:t>+20</m:t>
                          </m:r>
                          <m:r>
                            <a:rPr lang="es-ES" sz="1500" i="1">
                              <a:latin typeface="Cambria Math"/>
                            </a:rPr>
                            <m:t>𝑙𝑜𝑔</m:t>
                          </m:r>
                          <m:r>
                            <a:rPr lang="es-ES" sz="1500" i="1">
                              <a:latin typeface="Cambria Math"/>
                            </a:rPr>
                            <m:t>.</m:t>
                          </m:r>
                          <m:r>
                            <a:rPr lang="es-ES" sz="1500" i="1">
                              <a:latin typeface="Cambria Math"/>
                            </a:rPr>
                            <m:t>𝑑</m:t>
                          </m:r>
                          <m:d>
                            <m:dPr>
                              <m:ctrlPr>
                                <a:rPr lang="es-EC" sz="1500" i="1">
                                  <a:latin typeface="Cambria Math"/>
                                </a:rPr>
                              </m:ctrlPr>
                            </m:dPr>
                            <m:e>
                              <m:r>
                                <a:rPr lang="es-ES" sz="1500" i="1">
                                  <a:latin typeface="Cambria Math"/>
                                </a:rPr>
                                <m:t>𝐾𝑚</m:t>
                              </m:r>
                            </m:e>
                          </m:d>
                        </m:e>
                      </m:func>
                    </m:oMath>
                  </m:oMathPara>
                </a14:m>
                <a:endParaRPr lang="es-EC" sz="1500" dirty="0"/>
              </a:p>
              <a:p>
                <a:pPr/>
                <a14:m>
                  <m:oMathPara xmlns:m="http://schemas.openxmlformats.org/officeDocument/2006/math">
                    <m:oMathParaPr>
                      <m:jc m:val="centerGroup"/>
                    </m:oMathParaPr>
                    <m:oMath xmlns:m="http://schemas.openxmlformats.org/officeDocument/2006/math">
                      <m:sSub>
                        <m:sSubPr>
                          <m:ctrlPr>
                            <a:rPr lang="es-EC" sz="1500" i="1">
                              <a:latin typeface="Cambria Math"/>
                            </a:rPr>
                          </m:ctrlPr>
                        </m:sSubPr>
                        <m:e>
                          <m:r>
                            <a:rPr lang="es-ES" sz="1500" i="1">
                              <a:latin typeface="Cambria Math"/>
                            </a:rPr>
                            <m:t>𝐴</m:t>
                          </m:r>
                        </m:e>
                        <m:sub>
                          <m:r>
                            <a:rPr lang="es-ES" sz="1500" i="1">
                              <a:latin typeface="Cambria Math"/>
                            </a:rPr>
                            <m:t>𝐸𝐿</m:t>
                          </m:r>
                        </m:sub>
                      </m:sSub>
                      <m:d>
                        <m:dPr>
                          <m:ctrlPr>
                            <a:rPr lang="es-EC" sz="1500" i="1">
                              <a:latin typeface="Cambria Math"/>
                            </a:rPr>
                          </m:ctrlPr>
                        </m:dPr>
                        <m:e>
                          <m:r>
                            <a:rPr lang="es-ES" sz="1500" i="1">
                              <a:latin typeface="Cambria Math"/>
                            </a:rPr>
                            <m:t>𝑑𝐵</m:t>
                          </m:r>
                        </m:e>
                      </m:d>
                      <m:r>
                        <a:rPr lang="es-ES" sz="1500" i="1">
                          <a:latin typeface="Cambria Math"/>
                        </a:rPr>
                        <m:t>=32.45+20</m:t>
                      </m:r>
                      <m:func>
                        <m:funcPr>
                          <m:ctrlPr>
                            <a:rPr lang="es-EC" sz="1500" i="1">
                              <a:latin typeface="Cambria Math"/>
                            </a:rPr>
                          </m:ctrlPr>
                        </m:funcPr>
                        <m:fName>
                          <m:r>
                            <m:rPr>
                              <m:sty m:val="p"/>
                            </m:rPr>
                            <a:rPr lang="es-ES" sz="1500">
                              <a:latin typeface="Cambria Math"/>
                            </a:rPr>
                            <m:t>log</m:t>
                          </m:r>
                        </m:fName>
                        <m:e>
                          <m:r>
                            <a:rPr lang="es-ES" sz="1500" i="1">
                              <a:latin typeface="Cambria Math"/>
                            </a:rPr>
                            <m:t>.</m:t>
                          </m:r>
                          <m:r>
                            <a:rPr lang="es-ES" sz="1500" i="1">
                              <a:latin typeface="Cambria Math"/>
                            </a:rPr>
                            <m:t>𝑓</m:t>
                          </m:r>
                          <m:d>
                            <m:dPr>
                              <m:ctrlPr>
                                <a:rPr lang="es-EC" sz="1500" i="1">
                                  <a:latin typeface="Cambria Math"/>
                                </a:rPr>
                              </m:ctrlPr>
                            </m:dPr>
                            <m:e>
                              <m:r>
                                <a:rPr lang="es-ES" sz="1500" i="1">
                                  <a:latin typeface="Cambria Math"/>
                                </a:rPr>
                                <m:t>5800</m:t>
                              </m:r>
                            </m:e>
                          </m:d>
                          <m:r>
                            <a:rPr lang="es-ES" sz="1500" i="1">
                              <a:latin typeface="Cambria Math"/>
                            </a:rPr>
                            <m:t>+20</m:t>
                          </m:r>
                          <m:r>
                            <a:rPr lang="es-ES" sz="1500" i="1">
                              <a:latin typeface="Cambria Math"/>
                            </a:rPr>
                            <m:t>𝑙𝑜𝑔</m:t>
                          </m:r>
                          <m:r>
                            <a:rPr lang="es-ES" sz="1500" i="1">
                              <a:latin typeface="Cambria Math"/>
                            </a:rPr>
                            <m:t>.</m:t>
                          </m:r>
                          <m:r>
                            <a:rPr lang="es-ES" sz="1500" i="1">
                              <a:latin typeface="Cambria Math"/>
                            </a:rPr>
                            <m:t>𝑑</m:t>
                          </m:r>
                          <m:d>
                            <m:dPr>
                              <m:ctrlPr>
                                <a:rPr lang="es-EC" sz="1500" i="1">
                                  <a:latin typeface="Cambria Math"/>
                                </a:rPr>
                              </m:ctrlPr>
                            </m:dPr>
                            <m:e>
                              <m:r>
                                <a:rPr lang="es-ES" sz="1500" i="1">
                                  <a:latin typeface="Cambria Math"/>
                                </a:rPr>
                                <m:t>4.069</m:t>
                              </m:r>
                            </m:e>
                          </m:d>
                        </m:e>
                      </m:func>
                    </m:oMath>
                  </m:oMathPara>
                </a14:m>
                <a:endParaRPr lang="es-EC" sz="1500" dirty="0"/>
              </a:p>
              <a:p>
                <a14:m>
                  <m:oMath xmlns:m="http://schemas.openxmlformats.org/officeDocument/2006/math">
                    <m:sSub>
                      <m:sSubPr>
                        <m:ctrlPr>
                          <a:rPr lang="es-EC" sz="1500" i="1">
                            <a:latin typeface="Cambria Math"/>
                          </a:rPr>
                        </m:ctrlPr>
                      </m:sSubPr>
                      <m:e>
                        <m:r>
                          <a:rPr lang="es-ES" sz="1500" i="1">
                            <a:latin typeface="Cambria Math"/>
                          </a:rPr>
                          <m:t>𝐴</m:t>
                        </m:r>
                      </m:e>
                      <m:sub>
                        <m:r>
                          <a:rPr lang="es-ES" sz="1500" i="1">
                            <a:latin typeface="Cambria Math"/>
                          </a:rPr>
                          <m:t>𝐸𝐿</m:t>
                        </m:r>
                      </m:sub>
                    </m:sSub>
                    <m:d>
                      <m:dPr>
                        <m:ctrlPr>
                          <a:rPr lang="es-EC" sz="1500" i="1">
                            <a:latin typeface="Cambria Math"/>
                          </a:rPr>
                        </m:ctrlPr>
                      </m:dPr>
                      <m:e>
                        <m:r>
                          <a:rPr lang="es-ES" sz="1500" i="1">
                            <a:latin typeface="Cambria Math"/>
                          </a:rPr>
                          <m:t>𝑑𝐵</m:t>
                        </m:r>
                      </m:e>
                    </m:d>
                    <m:r>
                      <a:rPr lang="es-ES" sz="1500" i="1">
                        <a:latin typeface="Cambria Math"/>
                      </a:rPr>
                      <m:t>=</m:t>
                    </m:r>
                  </m:oMath>
                </a14:m>
                <a:r>
                  <a:rPr lang="es-ES" sz="1500" dirty="0"/>
                  <a:t> 119.908</a:t>
                </a:r>
                <a:endParaRPr lang="es-EC" sz="1500" dirty="0"/>
              </a:p>
            </p:txBody>
          </p:sp>
        </mc:Choice>
        <mc:Fallback xmlns="">
          <p:sp>
            <p:nvSpPr>
              <p:cNvPr id="16" name="15 Rectángulo"/>
              <p:cNvSpPr>
                <a:spLocks noRot="1" noChangeAspect="1" noMove="1" noResize="1" noEditPoints="1" noAdjustHandles="1" noChangeArrowheads="1" noChangeShapeType="1" noTextEdit="1"/>
              </p:cNvSpPr>
              <p:nvPr/>
            </p:nvSpPr>
            <p:spPr>
              <a:xfrm>
                <a:off x="792088" y="4516378"/>
                <a:ext cx="4572000" cy="784830"/>
              </a:xfrm>
              <a:prstGeom prst="rect">
                <a:avLst/>
              </a:prstGeom>
              <a:blipFill rotWithShape="1">
                <a:blip r:embed="rId6"/>
                <a:stretch>
                  <a:fillRect b="-7752"/>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16 Rectángulo"/>
              <p:cNvSpPr/>
              <p:nvPr/>
            </p:nvSpPr>
            <p:spPr>
              <a:xfrm>
                <a:off x="4003847" y="5517232"/>
                <a:ext cx="4572000" cy="784830"/>
              </a:xfrm>
              <a:prstGeom prst="rect">
                <a:avLst/>
              </a:prstGeom>
            </p:spPr>
            <p:txBody>
              <a:bodyPr>
                <a:spAutoFit/>
              </a:bodyPr>
              <a:lstStyle/>
              <a:p>
                <a:pPr/>
                <a14:m>
                  <m:oMathPara xmlns:m="http://schemas.openxmlformats.org/officeDocument/2006/math">
                    <m:oMathParaPr>
                      <m:jc m:val="left"/>
                    </m:oMathParaPr>
                    <m:oMath xmlns:m="http://schemas.openxmlformats.org/officeDocument/2006/math">
                      <m:sSub>
                        <m:sSubPr>
                          <m:ctrlPr>
                            <a:rPr lang="es-EC" sz="1500" i="1">
                              <a:latin typeface="Cambria Math"/>
                            </a:rPr>
                          </m:ctrlPr>
                        </m:sSubPr>
                        <m:e>
                          <m:r>
                            <a:rPr lang="es-ES" sz="1500" i="1">
                              <a:latin typeface="Cambria Math"/>
                            </a:rPr>
                            <m:t>𝑃</m:t>
                          </m:r>
                        </m:e>
                        <m:sub>
                          <m:r>
                            <a:rPr lang="es-ES" sz="1500" i="1">
                              <a:latin typeface="Cambria Math"/>
                            </a:rPr>
                            <m:t>𝑅𝑋</m:t>
                          </m:r>
                        </m:sub>
                      </m:sSub>
                      <m:r>
                        <a:rPr lang="es-ES" sz="1500" i="1">
                          <a:latin typeface="Cambria Math"/>
                        </a:rPr>
                        <m:t>=</m:t>
                      </m:r>
                      <m:sSub>
                        <m:sSubPr>
                          <m:ctrlPr>
                            <a:rPr lang="es-EC" sz="1500" i="1">
                              <a:latin typeface="Cambria Math"/>
                            </a:rPr>
                          </m:ctrlPr>
                        </m:sSubPr>
                        <m:e>
                          <m:r>
                            <a:rPr lang="es-ES" sz="1500" i="1">
                              <a:latin typeface="Cambria Math"/>
                            </a:rPr>
                            <m:t>𝑃</m:t>
                          </m:r>
                        </m:e>
                        <m:sub>
                          <m:r>
                            <a:rPr lang="es-ES" sz="1500" i="1">
                              <a:latin typeface="Cambria Math"/>
                            </a:rPr>
                            <m:t>𝑇𝑋</m:t>
                          </m:r>
                        </m:sub>
                      </m:sSub>
                      <m:r>
                        <a:rPr lang="es-ES" sz="1500" i="1">
                          <a:latin typeface="Cambria Math"/>
                        </a:rPr>
                        <m:t>−</m:t>
                      </m:r>
                      <m:sSub>
                        <m:sSubPr>
                          <m:ctrlPr>
                            <a:rPr lang="es-EC" sz="1500" i="1">
                              <a:latin typeface="Cambria Math"/>
                            </a:rPr>
                          </m:ctrlPr>
                        </m:sSubPr>
                        <m:e>
                          <m:r>
                            <a:rPr lang="es-ES" sz="1500" i="1">
                              <a:latin typeface="Cambria Math"/>
                            </a:rPr>
                            <m:t>𝐿</m:t>
                          </m:r>
                        </m:e>
                        <m:sub>
                          <m:r>
                            <a:rPr lang="es-ES" sz="1500" i="1">
                              <a:latin typeface="Cambria Math"/>
                            </a:rPr>
                            <m:t>𝐶𝑎𝑏𝑙𝑒</m:t>
                          </m:r>
                          <m:r>
                            <a:rPr lang="es-ES" sz="1500" i="1">
                              <a:latin typeface="Cambria Math"/>
                            </a:rPr>
                            <m:t> </m:t>
                          </m:r>
                          <m:r>
                            <a:rPr lang="es-ES" sz="1500" i="1">
                              <a:latin typeface="Cambria Math"/>
                            </a:rPr>
                            <m:t>𝑇𝑋</m:t>
                          </m:r>
                        </m:sub>
                      </m:sSub>
                      <m:r>
                        <a:rPr lang="es-ES" sz="1500" i="1">
                          <a:latin typeface="Cambria Math"/>
                        </a:rPr>
                        <m:t>−</m:t>
                      </m:r>
                      <m:sSub>
                        <m:sSubPr>
                          <m:ctrlPr>
                            <a:rPr lang="es-EC" sz="1500" i="1">
                              <a:latin typeface="Cambria Math"/>
                            </a:rPr>
                          </m:ctrlPr>
                        </m:sSubPr>
                        <m:e>
                          <m:r>
                            <a:rPr lang="es-ES" sz="1500" i="1">
                              <a:latin typeface="Cambria Math"/>
                            </a:rPr>
                            <m:t>𝐿</m:t>
                          </m:r>
                        </m:e>
                        <m:sub>
                          <m:r>
                            <a:rPr lang="es-ES" sz="1500" i="1">
                              <a:latin typeface="Cambria Math"/>
                            </a:rPr>
                            <m:t>𝐶𝑎𝑏𝑙𝑒</m:t>
                          </m:r>
                          <m:r>
                            <a:rPr lang="es-ES" sz="1500" i="1">
                              <a:latin typeface="Cambria Math"/>
                            </a:rPr>
                            <m:t> </m:t>
                          </m:r>
                          <m:r>
                            <a:rPr lang="es-ES" sz="1500" i="1">
                              <a:latin typeface="Cambria Math"/>
                            </a:rPr>
                            <m:t>𝑅𝑋</m:t>
                          </m:r>
                        </m:sub>
                      </m:sSub>
                      <m:r>
                        <a:rPr lang="es-ES" sz="1500" i="1">
                          <a:latin typeface="Cambria Math"/>
                        </a:rPr>
                        <m:t>−</m:t>
                      </m:r>
                      <m:sSub>
                        <m:sSubPr>
                          <m:ctrlPr>
                            <a:rPr lang="es-EC" sz="1500" i="1">
                              <a:latin typeface="Cambria Math"/>
                            </a:rPr>
                          </m:ctrlPr>
                        </m:sSubPr>
                        <m:e>
                          <m:r>
                            <a:rPr lang="es-ES" sz="1500" i="1">
                              <a:latin typeface="Cambria Math"/>
                            </a:rPr>
                            <m:t>𝐴</m:t>
                          </m:r>
                        </m:e>
                        <m:sub>
                          <m:r>
                            <a:rPr lang="es-ES" sz="1500" i="1">
                              <a:latin typeface="Cambria Math"/>
                            </a:rPr>
                            <m:t>𝐸𝐿</m:t>
                          </m:r>
                        </m:sub>
                      </m:sSub>
                      <m:r>
                        <a:rPr lang="es-ES" sz="1500" i="1">
                          <a:latin typeface="Cambria Math"/>
                        </a:rPr>
                        <m:t>+</m:t>
                      </m:r>
                      <m:sSub>
                        <m:sSubPr>
                          <m:ctrlPr>
                            <a:rPr lang="es-EC" sz="1500" i="1">
                              <a:latin typeface="Cambria Math"/>
                            </a:rPr>
                          </m:ctrlPr>
                        </m:sSubPr>
                        <m:e>
                          <m:r>
                            <a:rPr lang="es-ES" sz="1500" i="1">
                              <a:latin typeface="Cambria Math"/>
                            </a:rPr>
                            <m:t>𝐺</m:t>
                          </m:r>
                        </m:e>
                        <m:sub>
                          <m:r>
                            <a:rPr lang="es-ES" sz="1500" i="1">
                              <a:latin typeface="Cambria Math"/>
                            </a:rPr>
                            <m:t>𝑇𝑋</m:t>
                          </m:r>
                        </m:sub>
                      </m:sSub>
                      <m:r>
                        <a:rPr lang="es-ES" sz="1500" i="1">
                          <a:latin typeface="Cambria Math"/>
                        </a:rPr>
                        <m:t>+</m:t>
                      </m:r>
                      <m:sSub>
                        <m:sSubPr>
                          <m:ctrlPr>
                            <a:rPr lang="es-EC" sz="1500" i="1">
                              <a:latin typeface="Cambria Math"/>
                            </a:rPr>
                          </m:ctrlPr>
                        </m:sSubPr>
                        <m:e>
                          <m:r>
                            <a:rPr lang="es-ES" sz="1500" i="1">
                              <a:latin typeface="Cambria Math"/>
                            </a:rPr>
                            <m:t>𝐺</m:t>
                          </m:r>
                        </m:e>
                        <m:sub>
                          <m:r>
                            <a:rPr lang="es-ES" sz="1500" i="1">
                              <a:latin typeface="Cambria Math"/>
                            </a:rPr>
                            <m:t>𝑅𝑋</m:t>
                          </m:r>
                        </m:sub>
                      </m:sSub>
                    </m:oMath>
                  </m:oMathPara>
                </a14:m>
                <a:endParaRPr lang="es-EC" sz="1500" dirty="0"/>
              </a:p>
              <a:p>
                <a:pPr/>
                <a14:m>
                  <m:oMathPara xmlns:m="http://schemas.openxmlformats.org/officeDocument/2006/math">
                    <m:oMathParaPr>
                      <m:jc m:val="left"/>
                    </m:oMathParaPr>
                    <m:oMath xmlns:m="http://schemas.openxmlformats.org/officeDocument/2006/math">
                      <m:sSub>
                        <m:sSubPr>
                          <m:ctrlPr>
                            <a:rPr lang="es-EC" sz="1500" i="1">
                              <a:latin typeface="Cambria Math"/>
                            </a:rPr>
                          </m:ctrlPr>
                        </m:sSubPr>
                        <m:e>
                          <m:r>
                            <a:rPr lang="es-ES" sz="1500" i="1">
                              <a:latin typeface="Cambria Math"/>
                            </a:rPr>
                            <m:t>𝑃</m:t>
                          </m:r>
                        </m:e>
                        <m:sub>
                          <m:r>
                            <a:rPr lang="es-ES" sz="1500" i="1">
                              <a:latin typeface="Cambria Math"/>
                            </a:rPr>
                            <m:t>𝑅𝑋</m:t>
                          </m:r>
                        </m:sub>
                      </m:sSub>
                      <m:r>
                        <a:rPr lang="es-ES" sz="1500" i="1">
                          <a:latin typeface="Cambria Math"/>
                        </a:rPr>
                        <m:t>=24−0−0−119.908+14+14</m:t>
                      </m:r>
                    </m:oMath>
                  </m:oMathPara>
                </a14:m>
                <a:endParaRPr lang="es-EC" sz="1500" dirty="0"/>
              </a:p>
              <a:p>
                <a14:m>
                  <m:oMath xmlns:m="http://schemas.openxmlformats.org/officeDocument/2006/math">
                    <m:sSub>
                      <m:sSubPr>
                        <m:ctrlPr>
                          <a:rPr lang="es-EC" sz="1500" i="1">
                            <a:latin typeface="Cambria Math"/>
                          </a:rPr>
                        </m:ctrlPr>
                      </m:sSubPr>
                      <m:e>
                        <m:r>
                          <a:rPr lang="es-ES" sz="1500" i="1">
                            <a:latin typeface="Cambria Math"/>
                          </a:rPr>
                          <m:t>𝑃</m:t>
                        </m:r>
                      </m:e>
                      <m:sub>
                        <m:r>
                          <a:rPr lang="es-ES" sz="1500" i="1">
                            <a:latin typeface="Cambria Math"/>
                          </a:rPr>
                          <m:t>𝑅𝑋</m:t>
                        </m:r>
                      </m:sub>
                    </m:sSub>
                    <m:r>
                      <a:rPr lang="es-ES" sz="1500" i="1">
                        <a:latin typeface="Cambria Math"/>
                      </a:rPr>
                      <m:t>= −67.908</m:t>
                    </m:r>
                  </m:oMath>
                </a14:m>
                <a:r>
                  <a:rPr lang="es-ES" sz="1500" dirty="0"/>
                  <a:t> dB</a:t>
                </a:r>
                <a:endParaRPr lang="es-EC" sz="1500" dirty="0"/>
              </a:p>
            </p:txBody>
          </p:sp>
        </mc:Choice>
        <mc:Fallback xmlns="">
          <p:sp>
            <p:nvSpPr>
              <p:cNvPr id="17" name="16 Rectángulo"/>
              <p:cNvSpPr>
                <a:spLocks noRot="1" noChangeAspect="1" noMove="1" noResize="1" noEditPoints="1" noAdjustHandles="1" noChangeArrowheads="1" noChangeShapeType="1" noTextEdit="1"/>
              </p:cNvSpPr>
              <p:nvPr/>
            </p:nvSpPr>
            <p:spPr>
              <a:xfrm>
                <a:off x="4003847" y="5517232"/>
                <a:ext cx="4572000" cy="784830"/>
              </a:xfrm>
              <a:prstGeom prst="rect">
                <a:avLst/>
              </a:prstGeom>
              <a:blipFill rotWithShape="1">
                <a:blip r:embed="rId7"/>
                <a:stretch>
                  <a:fillRect b="-7752"/>
                </a:stretch>
              </a:blipFill>
            </p:spPr>
            <p:txBody>
              <a:bodyPr/>
              <a:lstStyle/>
              <a:p>
                <a:r>
                  <a:rPr lang="es-EC">
                    <a:noFill/>
                  </a:rPr>
                  <a:t> </a:t>
                </a:r>
              </a:p>
            </p:txBody>
          </p:sp>
        </mc:Fallback>
      </mc:AlternateContent>
    </p:spTree>
    <p:extLst>
      <p:ext uri="{BB962C8B-B14F-4D97-AF65-F5344CB8AC3E}">
        <p14:creationId xmlns:p14="http://schemas.microsoft.com/office/powerpoint/2010/main" val="32740864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1882" y="-171400"/>
            <a:ext cx="3672526" cy="757888"/>
          </a:xfrm>
        </p:spPr>
        <p:txBody>
          <a:bodyPr>
            <a:normAutofit/>
          </a:bodyPr>
          <a:lstStyle/>
          <a:p>
            <a:r>
              <a:rPr lang="es-EC" sz="3500" dirty="0" smtClean="0"/>
              <a:t>INTRODUCCION</a:t>
            </a:r>
            <a:endParaRPr lang="es-EC" sz="3500" dirty="0"/>
          </a:p>
        </p:txBody>
      </p:sp>
      <p:sp>
        <p:nvSpPr>
          <p:cNvPr id="3" name="2 Marcador de contenido"/>
          <p:cNvSpPr>
            <a:spLocks noGrp="1"/>
          </p:cNvSpPr>
          <p:nvPr>
            <p:ph idx="1"/>
          </p:nvPr>
        </p:nvSpPr>
        <p:spPr>
          <a:xfrm>
            <a:off x="1043492" y="1700808"/>
            <a:ext cx="6777317" cy="4131821"/>
          </a:xfrm>
        </p:spPr>
        <p:txBody>
          <a:bodyPr>
            <a:normAutofit lnSpcReduction="10000"/>
          </a:bodyPr>
          <a:lstStyle/>
          <a:p>
            <a:pPr algn="just"/>
            <a:r>
              <a:rPr lang="es-EC" dirty="0"/>
              <a:t>Hoy en día las comunicaciones en todo ámbito de trabajo son muy transcendentales y más aún en el campo Militar. Los canales dedicados y seguros son los apropiados para transmitir información tan confidencias como es la Militar. El sistema de telefonía Mode del Ejército Ecuatoriano, necesita integrar a todos los destacamentos Militares que existen a nivel nacional, así como también el </a:t>
            </a:r>
            <a:r>
              <a:rPr lang="es-EC" dirty="0" smtClean="0"/>
              <a:t>Sistema </a:t>
            </a:r>
            <a:r>
              <a:rPr lang="es-EC" dirty="0"/>
              <a:t>personal Siper de las Fuerzas Armadas</a:t>
            </a:r>
            <a:r>
              <a:rPr lang="es-EC" dirty="0" smtClean="0"/>
              <a:t>.</a:t>
            </a:r>
            <a:endParaRPr lang="es-EC" dirty="0"/>
          </a:p>
        </p:txBody>
      </p:sp>
    </p:spTree>
    <p:extLst>
      <p:ext uri="{BB962C8B-B14F-4D97-AF65-F5344CB8AC3E}">
        <p14:creationId xmlns:p14="http://schemas.microsoft.com/office/powerpoint/2010/main" val="36886437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43890" y="7818"/>
            <a:ext cx="4032566" cy="541864"/>
          </a:xfrm>
        </p:spPr>
        <p:txBody>
          <a:bodyPr>
            <a:noAutofit/>
          </a:bodyPr>
          <a:lstStyle/>
          <a:p>
            <a:r>
              <a:rPr lang="es-EC" sz="2400" dirty="0" smtClean="0"/>
              <a:t>Elecciones de equipos</a:t>
            </a:r>
            <a:endParaRPr lang="es-EC" sz="2400" dirty="0"/>
          </a:p>
        </p:txBody>
      </p:sp>
      <p:graphicFrame>
        <p:nvGraphicFramePr>
          <p:cNvPr id="4" name="3 Tabla"/>
          <p:cNvGraphicFramePr>
            <a:graphicFrameLocks noGrp="1"/>
          </p:cNvGraphicFramePr>
          <p:nvPr>
            <p:extLst>
              <p:ext uri="{D42A27DB-BD31-4B8C-83A1-F6EECF244321}">
                <p14:modId xmlns:p14="http://schemas.microsoft.com/office/powerpoint/2010/main" val="3224621120"/>
              </p:ext>
            </p:extLst>
          </p:nvPr>
        </p:nvGraphicFramePr>
        <p:xfrm>
          <a:off x="1043608" y="1484785"/>
          <a:ext cx="6984776" cy="4570630"/>
        </p:xfrm>
        <a:graphic>
          <a:graphicData uri="http://schemas.openxmlformats.org/drawingml/2006/table">
            <a:tbl>
              <a:tblPr firstRow="1" firstCol="1" bandRow="1">
                <a:tableStyleId>{5C22544A-7EE6-4342-B048-85BDC9FD1C3A}</a:tableStyleId>
              </a:tblPr>
              <a:tblGrid>
                <a:gridCol w="2037226"/>
                <a:gridCol w="3062945"/>
                <a:gridCol w="1884605"/>
              </a:tblGrid>
              <a:tr h="586326">
                <a:tc>
                  <a:txBody>
                    <a:bodyPr/>
                    <a:lstStyle/>
                    <a:p>
                      <a:pPr algn="ctr">
                        <a:lnSpc>
                          <a:spcPct val="150000"/>
                        </a:lnSpc>
                        <a:spcAft>
                          <a:spcPts val="0"/>
                        </a:spcAft>
                      </a:pPr>
                      <a:r>
                        <a:rPr lang="es-ES" sz="1500" dirty="0">
                          <a:effectLst/>
                        </a:rPr>
                        <a:t>Características</a:t>
                      </a:r>
                      <a:endParaRPr lang="es-EC" sz="1500" dirty="0">
                        <a:effectLst/>
                        <a:latin typeface="Times New Roman"/>
                        <a:ea typeface="Times New Roman"/>
                        <a:cs typeface="Times New Roman"/>
                      </a:endParaRPr>
                    </a:p>
                  </a:txBody>
                  <a:tcPr marL="68580" marR="68580" marT="0" marB="0"/>
                </a:tc>
                <a:tc>
                  <a:txBody>
                    <a:bodyPr/>
                    <a:lstStyle/>
                    <a:p>
                      <a:pPr algn="ctr">
                        <a:lnSpc>
                          <a:spcPct val="150000"/>
                        </a:lnSpc>
                        <a:spcAft>
                          <a:spcPts val="0"/>
                        </a:spcAft>
                      </a:pPr>
                      <a:r>
                        <a:rPr lang="es-ES" sz="1500" dirty="0">
                          <a:effectLst/>
                        </a:rPr>
                        <a:t>Airmux-200</a:t>
                      </a:r>
                      <a:endParaRPr lang="es-EC" sz="1500" dirty="0">
                        <a:effectLst/>
                        <a:latin typeface="Times New Roman"/>
                        <a:ea typeface="Times New Roman"/>
                        <a:cs typeface="Times New Roman"/>
                      </a:endParaRPr>
                    </a:p>
                  </a:txBody>
                  <a:tcPr marL="68580" marR="68580" marT="0" marB="0"/>
                </a:tc>
                <a:tc>
                  <a:txBody>
                    <a:bodyPr/>
                    <a:lstStyle/>
                    <a:p>
                      <a:pPr algn="ctr">
                        <a:lnSpc>
                          <a:spcPct val="150000"/>
                        </a:lnSpc>
                        <a:spcAft>
                          <a:spcPts val="0"/>
                        </a:spcAft>
                      </a:pPr>
                      <a:r>
                        <a:rPr lang="es-ES" sz="1500">
                          <a:effectLst/>
                        </a:rPr>
                        <a:t>Ubiquiti NanoStation5</a:t>
                      </a:r>
                      <a:endParaRPr lang="es-EC" sz="1500">
                        <a:effectLst/>
                        <a:latin typeface="Times New Roman"/>
                        <a:ea typeface="Times New Roman"/>
                        <a:cs typeface="Times New Roman"/>
                      </a:endParaRPr>
                    </a:p>
                  </a:txBody>
                  <a:tcPr marL="68580" marR="68580" marT="0" marB="0"/>
                </a:tc>
              </a:tr>
              <a:tr h="502646">
                <a:tc>
                  <a:txBody>
                    <a:bodyPr/>
                    <a:lstStyle/>
                    <a:p>
                      <a:pPr algn="ctr">
                        <a:lnSpc>
                          <a:spcPct val="150000"/>
                        </a:lnSpc>
                        <a:spcAft>
                          <a:spcPts val="0"/>
                        </a:spcAft>
                      </a:pPr>
                      <a:r>
                        <a:rPr lang="es-EC" sz="1500" b="1" kern="1200" dirty="0" smtClean="0">
                          <a:solidFill>
                            <a:schemeClr val="lt1"/>
                          </a:solidFill>
                          <a:effectLst/>
                          <a:latin typeface="+mn-lt"/>
                          <a:ea typeface="+mn-ea"/>
                          <a:cs typeface="+mn-cs"/>
                        </a:rPr>
                        <a:t>Throughput</a:t>
                      </a:r>
                      <a:endParaRPr lang="es-EC" sz="1500" dirty="0">
                        <a:effectLst/>
                        <a:latin typeface="Times New Roman"/>
                        <a:ea typeface="Times New Roman"/>
                        <a:cs typeface="Times New Roman"/>
                      </a:endParaRPr>
                    </a:p>
                  </a:txBody>
                  <a:tcPr marL="68580" marR="68580" marT="0" marB="0"/>
                </a:tc>
                <a:tc>
                  <a:txBody>
                    <a:bodyPr/>
                    <a:lstStyle/>
                    <a:p>
                      <a:pPr algn="ctr">
                        <a:lnSpc>
                          <a:spcPct val="150000"/>
                        </a:lnSpc>
                        <a:spcAft>
                          <a:spcPts val="0"/>
                        </a:spcAft>
                      </a:pPr>
                      <a:r>
                        <a:rPr lang="es-ES" sz="1500" dirty="0">
                          <a:effectLst/>
                        </a:rPr>
                        <a:t>48 Mbps</a:t>
                      </a:r>
                      <a:endParaRPr lang="es-EC" sz="1500" dirty="0">
                        <a:effectLst/>
                        <a:latin typeface="Times New Roman"/>
                        <a:ea typeface="Times New Roman"/>
                        <a:cs typeface="Times New Roman"/>
                      </a:endParaRPr>
                    </a:p>
                  </a:txBody>
                  <a:tcPr marL="68580" marR="68580" marT="0" marB="0"/>
                </a:tc>
                <a:tc>
                  <a:txBody>
                    <a:bodyPr/>
                    <a:lstStyle/>
                    <a:p>
                      <a:pPr algn="ctr">
                        <a:lnSpc>
                          <a:spcPct val="150000"/>
                        </a:lnSpc>
                        <a:spcAft>
                          <a:spcPts val="0"/>
                        </a:spcAft>
                      </a:pPr>
                      <a:r>
                        <a:rPr lang="es-ES" sz="1500">
                          <a:effectLst/>
                        </a:rPr>
                        <a:t>6 Mbps</a:t>
                      </a:r>
                      <a:endParaRPr lang="es-EC" sz="1500">
                        <a:effectLst/>
                        <a:latin typeface="Times New Roman"/>
                        <a:ea typeface="Times New Roman"/>
                        <a:cs typeface="Times New Roman"/>
                      </a:endParaRPr>
                    </a:p>
                  </a:txBody>
                  <a:tcPr marL="68580" marR="68580" marT="0" marB="0"/>
                </a:tc>
              </a:tr>
              <a:tr h="502646">
                <a:tc>
                  <a:txBody>
                    <a:bodyPr/>
                    <a:lstStyle/>
                    <a:p>
                      <a:pPr algn="ctr">
                        <a:lnSpc>
                          <a:spcPct val="150000"/>
                        </a:lnSpc>
                        <a:spcAft>
                          <a:spcPts val="0"/>
                        </a:spcAft>
                      </a:pPr>
                      <a:r>
                        <a:rPr lang="es-ES" sz="1500" dirty="0">
                          <a:effectLst/>
                        </a:rPr>
                        <a:t>Sensibilidad</a:t>
                      </a:r>
                      <a:endParaRPr lang="es-EC" sz="1500" dirty="0">
                        <a:effectLst/>
                        <a:latin typeface="Times New Roman"/>
                        <a:ea typeface="Times New Roman"/>
                        <a:cs typeface="Times New Roman"/>
                      </a:endParaRPr>
                    </a:p>
                  </a:txBody>
                  <a:tcPr marL="68580" marR="68580" marT="0" marB="0"/>
                </a:tc>
                <a:tc>
                  <a:txBody>
                    <a:bodyPr/>
                    <a:lstStyle/>
                    <a:p>
                      <a:pPr algn="ctr">
                        <a:lnSpc>
                          <a:spcPct val="150000"/>
                        </a:lnSpc>
                        <a:spcAft>
                          <a:spcPts val="0"/>
                        </a:spcAft>
                      </a:pPr>
                      <a:r>
                        <a:rPr lang="es-ES" sz="1500">
                          <a:effectLst/>
                        </a:rPr>
                        <a:t>-74</a:t>
                      </a:r>
                      <a:endParaRPr lang="es-EC" sz="1500">
                        <a:effectLst/>
                        <a:latin typeface="Times New Roman"/>
                        <a:ea typeface="Times New Roman"/>
                        <a:cs typeface="Times New Roman"/>
                      </a:endParaRPr>
                    </a:p>
                  </a:txBody>
                  <a:tcPr marL="68580" marR="68580" marT="0" marB="0"/>
                </a:tc>
                <a:tc>
                  <a:txBody>
                    <a:bodyPr/>
                    <a:lstStyle/>
                    <a:p>
                      <a:pPr algn="ctr">
                        <a:lnSpc>
                          <a:spcPct val="150000"/>
                        </a:lnSpc>
                        <a:spcAft>
                          <a:spcPts val="0"/>
                        </a:spcAft>
                      </a:pPr>
                      <a:r>
                        <a:rPr lang="es-ES" sz="1500">
                          <a:effectLst/>
                        </a:rPr>
                        <a:t>-94</a:t>
                      </a:r>
                      <a:endParaRPr lang="es-EC" sz="1500">
                        <a:effectLst/>
                        <a:latin typeface="Times New Roman"/>
                        <a:ea typeface="Times New Roman"/>
                        <a:cs typeface="Times New Roman"/>
                      </a:endParaRPr>
                    </a:p>
                  </a:txBody>
                  <a:tcPr marL="68580" marR="68580" marT="0" marB="0"/>
                </a:tc>
              </a:tr>
              <a:tr h="502646">
                <a:tc>
                  <a:txBody>
                    <a:bodyPr/>
                    <a:lstStyle/>
                    <a:p>
                      <a:pPr algn="ctr">
                        <a:lnSpc>
                          <a:spcPct val="150000"/>
                        </a:lnSpc>
                        <a:spcAft>
                          <a:spcPts val="0"/>
                        </a:spcAft>
                      </a:pPr>
                      <a:r>
                        <a:rPr lang="es-ES" sz="1500">
                          <a:effectLst/>
                        </a:rPr>
                        <a:t>Polarización</a:t>
                      </a:r>
                      <a:endParaRPr lang="es-EC" sz="1500">
                        <a:effectLst/>
                        <a:latin typeface="Times New Roman"/>
                        <a:ea typeface="Times New Roman"/>
                        <a:cs typeface="Times New Roman"/>
                      </a:endParaRPr>
                    </a:p>
                  </a:txBody>
                  <a:tcPr marL="68580" marR="68580" marT="0" marB="0"/>
                </a:tc>
                <a:tc>
                  <a:txBody>
                    <a:bodyPr/>
                    <a:lstStyle/>
                    <a:p>
                      <a:pPr algn="ctr">
                        <a:lnSpc>
                          <a:spcPct val="150000"/>
                        </a:lnSpc>
                        <a:spcAft>
                          <a:spcPts val="0"/>
                        </a:spcAft>
                      </a:pPr>
                      <a:r>
                        <a:rPr lang="es-ES" sz="1500">
                          <a:effectLst/>
                        </a:rPr>
                        <a:t>Vertical / Horizontal</a:t>
                      </a:r>
                      <a:endParaRPr lang="es-EC" sz="1500">
                        <a:effectLst/>
                        <a:latin typeface="Times New Roman"/>
                        <a:ea typeface="Times New Roman"/>
                        <a:cs typeface="Times New Roman"/>
                      </a:endParaRPr>
                    </a:p>
                  </a:txBody>
                  <a:tcPr marL="68580" marR="68580" marT="0" marB="0"/>
                </a:tc>
                <a:tc>
                  <a:txBody>
                    <a:bodyPr/>
                    <a:lstStyle/>
                    <a:p>
                      <a:pPr algn="ctr">
                        <a:lnSpc>
                          <a:spcPct val="150000"/>
                        </a:lnSpc>
                        <a:spcAft>
                          <a:spcPts val="0"/>
                        </a:spcAft>
                      </a:pPr>
                      <a:r>
                        <a:rPr lang="es-ES" sz="1500">
                          <a:effectLst/>
                        </a:rPr>
                        <a:t>Vertical / Horizontal</a:t>
                      </a:r>
                      <a:endParaRPr lang="es-EC" sz="1500">
                        <a:effectLst/>
                        <a:latin typeface="Times New Roman"/>
                        <a:ea typeface="Times New Roman"/>
                        <a:cs typeface="Times New Roman"/>
                      </a:endParaRPr>
                    </a:p>
                  </a:txBody>
                  <a:tcPr marL="68580" marR="68580" marT="0" marB="0"/>
                </a:tc>
              </a:tr>
              <a:tr h="502646">
                <a:tc>
                  <a:txBody>
                    <a:bodyPr/>
                    <a:lstStyle/>
                    <a:p>
                      <a:pPr algn="ctr">
                        <a:lnSpc>
                          <a:spcPct val="150000"/>
                        </a:lnSpc>
                        <a:spcAft>
                          <a:spcPts val="0"/>
                        </a:spcAft>
                      </a:pPr>
                      <a:r>
                        <a:rPr lang="es-ES" sz="1500">
                          <a:effectLst/>
                        </a:rPr>
                        <a:t>Antena</a:t>
                      </a:r>
                      <a:endParaRPr lang="es-EC" sz="1500">
                        <a:effectLst/>
                        <a:latin typeface="Times New Roman"/>
                        <a:ea typeface="Times New Roman"/>
                        <a:cs typeface="Times New Roman"/>
                      </a:endParaRPr>
                    </a:p>
                  </a:txBody>
                  <a:tcPr marL="68580" marR="68580" marT="0" marB="0"/>
                </a:tc>
                <a:tc>
                  <a:txBody>
                    <a:bodyPr/>
                    <a:lstStyle/>
                    <a:p>
                      <a:pPr algn="ctr">
                        <a:lnSpc>
                          <a:spcPct val="150000"/>
                        </a:lnSpc>
                        <a:spcAft>
                          <a:spcPts val="0"/>
                        </a:spcAft>
                      </a:pPr>
                      <a:r>
                        <a:rPr lang="es-ES" sz="1500">
                          <a:effectLst/>
                        </a:rPr>
                        <a:t>Externa 28 dBi</a:t>
                      </a:r>
                      <a:endParaRPr lang="es-EC" sz="1500">
                        <a:effectLst/>
                        <a:latin typeface="Times New Roman"/>
                        <a:ea typeface="Times New Roman"/>
                        <a:cs typeface="Times New Roman"/>
                      </a:endParaRPr>
                    </a:p>
                  </a:txBody>
                  <a:tcPr marL="68580" marR="68580" marT="0" marB="0"/>
                </a:tc>
                <a:tc>
                  <a:txBody>
                    <a:bodyPr/>
                    <a:lstStyle/>
                    <a:p>
                      <a:pPr algn="ctr">
                        <a:lnSpc>
                          <a:spcPct val="150000"/>
                        </a:lnSpc>
                        <a:spcAft>
                          <a:spcPts val="0"/>
                        </a:spcAft>
                      </a:pPr>
                      <a:r>
                        <a:rPr lang="es-ES" sz="1500">
                          <a:effectLst/>
                        </a:rPr>
                        <a:t>Interna 14 dBi</a:t>
                      </a:r>
                      <a:endParaRPr lang="es-EC" sz="1500">
                        <a:effectLst/>
                        <a:latin typeface="Times New Roman"/>
                        <a:ea typeface="Times New Roman"/>
                        <a:cs typeface="Times New Roman"/>
                      </a:endParaRPr>
                    </a:p>
                  </a:txBody>
                  <a:tcPr marL="68580" marR="68580" marT="0" marB="0"/>
                </a:tc>
              </a:tr>
              <a:tr h="502646">
                <a:tc>
                  <a:txBody>
                    <a:bodyPr/>
                    <a:lstStyle/>
                    <a:p>
                      <a:pPr algn="ctr">
                        <a:lnSpc>
                          <a:spcPct val="150000"/>
                        </a:lnSpc>
                        <a:spcAft>
                          <a:spcPts val="0"/>
                        </a:spcAft>
                      </a:pPr>
                      <a:r>
                        <a:rPr lang="es-ES" sz="1500">
                          <a:effectLst/>
                        </a:rPr>
                        <a:t>Ancho de Banda de Canal</a:t>
                      </a:r>
                      <a:endParaRPr lang="es-EC" sz="1500">
                        <a:effectLst/>
                        <a:latin typeface="Times New Roman"/>
                        <a:ea typeface="Times New Roman"/>
                        <a:cs typeface="Times New Roman"/>
                      </a:endParaRPr>
                    </a:p>
                  </a:txBody>
                  <a:tcPr marL="68580" marR="68580" marT="0" marB="0"/>
                </a:tc>
                <a:tc>
                  <a:txBody>
                    <a:bodyPr/>
                    <a:lstStyle/>
                    <a:p>
                      <a:pPr algn="ctr">
                        <a:lnSpc>
                          <a:spcPct val="150000"/>
                        </a:lnSpc>
                        <a:spcAft>
                          <a:spcPts val="0"/>
                        </a:spcAft>
                      </a:pPr>
                      <a:r>
                        <a:rPr lang="en-US" sz="1500">
                          <a:effectLst/>
                        </a:rPr>
                        <a:t>20 MHz</a:t>
                      </a:r>
                      <a:endParaRPr lang="es-EC" sz="1500">
                        <a:effectLst/>
                        <a:latin typeface="Times New Roman"/>
                        <a:ea typeface="Times New Roman"/>
                        <a:cs typeface="Times New Roman"/>
                      </a:endParaRPr>
                    </a:p>
                  </a:txBody>
                  <a:tcPr marL="68580" marR="68580" marT="0" marB="0"/>
                </a:tc>
                <a:tc>
                  <a:txBody>
                    <a:bodyPr/>
                    <a:lstStyle/>
                    <a:p>
                      <a:pPr algn="ctr">
                        <a:lnSpc>
                          <a:spcPct val="150000"/>
                        </a:lnSpc>
                        <a:spcAft>
                          <a:spcPts val="0"/>
                        </a:spcAft>
                      </a:pPr>
                      <a:r>
                        <a:rPr lang="es-ES" sz="1500">
                          <a:effectLst/>
                        </a:rPr>
                        <a:t>5/10/20/40 MHz</a:t>
                      </a:r>
                      <a:endParaRPr lang="es-EC" sz="1500">
                        <a:effectLst/>
                        <a:latin typeface="Times New Roman"/>
                        <a:ea typeface="Times New Roman"/>
                        <a:cs typeface="Times New Roman"/>
                      </a:endParaRPr>
                    </a:p>
                  </a:txBody>
                  <a:tcPr marL="68580" marR="68580" marT="0" marB="0"/>
                </a:tc>
              </a:tr>
              <a:tr h="502646">
                <a:tc>
                  <a:txBody>
                    <a:bodyPr/>
                    <a:lstStyle/>
                    <a:p>
                      <a:pPr algn="ctr">
                        <a:lnSpc>
                          <a:spcPct val="150000"/>
                        </a:lnSpc>
                        <a:spcAft>
                          <a:spcPts val="0"/>
                        </a:spcAft>
                      </a:pPr>
                      <a:r>
                        <a:rPr lang="es-ES" sz="1500">
                          <a:effectLst/>
                        </a:rPr>
                        <a:t>Seguridad</a:t>
                      </a:r>
                      <a:endParaRPr lang="es-EC" sz="1500">
                        <a:effectLst/>
                        <a:latin typeface="Times New Roman"/>
                        <a:ea typeface="Times New Roman"/>
                        <a:cs typeface="Times New Roman"/>
                      </a:endParaRPr>
                    </a:p>
                  </a:txBody>
                  <a:tcPr marL="68580" marR="68580" marT="0" marB="0"/>
                </a:tc>
                <a:tc>
                  <a:txBody>
                    <a:bodyPr/>
                    <a:lstStyle/>
                    <a:p>
                      <a:pPr algn="ctr">
                        <a:lnSpc>
                          <a:spcPct val="150000"/>
                        </a:lnSpc>
                        <a:spcAft>
                          <a:spcPts val="0"/>
                        </a:spcAft>
                      </a:pPr>
                      <a:r>
                        <a:rPr lang="es-ES" sz="1500">
                          <a:effectLst/>
                        </a:rPr>
                        <a:t>SNMP</a:t>
                      </a:r>
                      <a:endParaRPr lang="es-EC" sz="1500">
                        <a:effectLst/>
                        <a:latin typeface="Times New Roman"/>
                        <a:ea typeface="Times New Roman"/>
                        <a:cs typeface="Times New Roman"/>
                      </a:endParaRPr>
                    </a:p>
                  </a:txBody>
                  <a:tcPr marL="68580" marR="68580" marT="0" marB="0"/>
                </a:tc>
                <a:tc>
                  <a:txBody>
                    <a:bodyPr/>
                    <a:lstStyle/>
                    <a:p>
                      <a:pPr algn="ctr">
                        <a:lnSpc>
                          <a:spcPct val="150000"/>
                        </a:lnSpc>
                        <a:spcAft>
                          <a:spcPts val="0"/>
                        </a:spcAft>
                      </a:pPr>
                      <a:r>
                        <a:rPr lang="es-ES" sz="1500">
                          <a:effectLst/>
                        </a:rPr>
                        <a:t>SSID</a:t>
                      </a:r>
                      <a:endParaRPr lang="es-EC" sz="1500">
                        <a:effectLst/>
                        <a:latin typeface="Times New Roman"/>
                        <a:ea typeface="Times New Roman"/>
                        <a:cs typeface="Times New Roman"/>
                      </a:endParaRPr>
                    </a:p>
                  </a:txBody>
                  <a:tcPr marL="68580" marR="68580" marT="0" marB="0"/>
                </a:tc>
              </a:tr>
              <a:tr h="502646">
                <a:tc>
                  <a:txBody>
                    <a:bodyPr/>
                    <a:lstStyle/>
                    <a:p>
                      <a:pPr algn="ctr">
                        <a:lnSpc>
                          <a:spcPct val="150000"/>
                        </a:lnSpc>
                        <a:spcAft>
                          <a:spcPts val="0"/>
                        </a:spcAft>
                      </a:pPr>
                      <a:r>
                        <a:rPr lang="es-ES" sz="1500" dirty="0" smtClean="0">
                          <a:effectLst/>
                        </a:rPr>
                        <a:t>Costo</a:t>
                      </a:r>
                      <a:endParaRPr lang="es-EC" sz="1500" dirty="0">
                        <a:effectLst/>
                        <a:latin typeface="Times New Roman"/>
                        <a:ea typeface="Times New Roman"/>
                        <a:cs typeface="Times New Roman"/>
                      </a:endParaRPr>
                    </a:p>
                  </a:txBody>
                  <a:tcPr marL="68580" marR="68580" marT="0" marB="0"/>
                </a:tc>
                <a:tc>
                  <a:txBody>
                    <a:bodyPr/>
                    <a:lstStyle/>
                    <a:p>
                      <a:pPr algn="ctr">
                        <a:lnSpc>
                          <a:spcPct val="150000"/>
                        </a:lnSpc>
                        <a:spcAft>
                          <a:spcPts val="0"/>
                        </a:spcAft>
                      </a:pPr>
                      <a:r>
                        <a:rPr lang="es-ES" sz="1500" dirty="0" smtClean="0">
                          <a:effectLst/>
                          <a:latin typeface="+mn-lt"/>
                          <a:ea typeface="+mn-ea"/>
                          <a:cs typeface="+mn-cs"/>
                        </a:rPr>
                        <a:t>$ 10.000</a:t>
                      </a:r>
                      <a:endParaRPr lang="es-EC" sz="1500" dirty="0">
                        <a:effectLst/>
                        <a:latin typeface="Times New Roman"/>
                        <a:ea typeface="Times New Roman"/>
                        <a:cs typeface="Times New Roman"/>
                      </a:endParaRPr>
                    </a:p>
                  </a:txBody>
                  <a:tcPr marL="68580" marR="68580" marT="0" marB="0"/>
                </a:tc>
                <a:tc>
                  <a:txBody>
                    <a:bodyPr/>
                    <a:lstStyle/>
                    <a:p>
                      <a:pPr algn="ctr">
                        <a:lnSpc>
                          <a:spcPct val="150000"/>
                        </a:lnSpc>
                        <a:spcAft>
                          <a:spcPts val="0"/>
                        </a:spcAft>
                      </a:pPr>
                      <a:r>
                        <a:rPr lang="es-EC" sz="1500" dirty="0" smtClean="0">
                          <a:effectLst/>
                          <a:latin typeface="Times New Roman"/>
                          <a:ea typeface="Times New Roman"/>
                          <a:cs typeface="Times New Roman"/>
                        </a:rPr>
                        <a:t>$ 600</a:t>
                      </a:r>
                      <a:endParaRPr lang="es-EC" sz="1500" dirty="0">
                        <a:effectLst/>
                        <a:latin typeface="Times New Roman"/>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16570602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908720"/>
            <a:ext cx="7024744" cy="901904"/>
          </a:xfrm>
        </p:spPr>
        <p:txBody>
          <a:bodyPr>
            <a:normAutofit fontScale="90000"/>
          </a:bodyPr>
          <a:lstStyle/>
          <a:p>
            <a:r>
              <a:rPr lang="es-EC" b="1" dirty="0" smtClean="0"/>
              <a:t>IMPLEMENTACIÓN DEL ENLACE</a:t>
            </a:r>
            <a:endParaRPr lang="es-EC" b="1"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2929130231"/>
              </p:ext>
            </p:extLst>
          </p:nvPr>
        </p:nvGraphicFramePr>
        <p:xfrm>
          <a:off x="755576" y="2276872"/>
          <a:ext cx="7632848" cy="3672408"/>
        </p:xfrm>
        <a:graphic>
          <a:graphicData uri="http://schemas.openxmlformats.org/presentationml/2006/ole">
            <mc:AlternateContent xmlns:mc="http://schemas.openxmlformats.org/markup-compatibility/2006">
              <mc:Choice xmlns:v="urn:schemas-microsoft-com:vml" Requires="v">
                <p:oleObj spid="_x0000_s6184" name="Visio" r:id="rId3" imgW="10379496" imgH="4739224" progId="Visio.Drawing.11">
                  <p:embed/>
                </p:oleObj>
              </mc:Choice>
              <mc:Fallback>
                <p:oleObj name="Visio" r:id="rId3" imgW="10379496" imgH="4739224"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276872"/>
                        <a:ext cx="7632848" cy="3672408"/>
                      </a:xfrm>
                      <a:prstGeom prst="rect">
                        <a:avLst/>
                      </a:prstGeom>
                      <a:noFill/>
                    </p:spPr>
                  </p:pic>
                </p:oleObj>
              </mc:Fallback>
            </mc:AlternateContent>
          </a:graphicData>
        </a:graphic>
      </p:graphicFrame>
    </p:spTree>
    <p:extLst>
      <p:ext uri="{BB962C8B-B14F-4D97-AF65-F5344CB8AC3E}">
        <p14:creationId xmlns:p14="http://schemas.microsoft.com/office/powerpoint/2010/main" val="13639854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76056" y="10910"/>
            <a:ext cx="2808312" cy="609778"/>
          </a:xfrm>
        </p:spPr>
        <p:txBody>
          <a:bodyPr>
            <a:noAutofit/>
          </a:bodyPr>
          <a:lstStyle/>
          <a:p>
            <a:r>
              <a:rPr lang="es-EC" dirty="0" smtClean="0"/>
              <a:t>Miravalle</a:t>
            </a:r>
            <a:endParaRPr lang="es-EC" dirty="0"/>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1039740" y="1268760"/>
            <a:ext cx="3604267" cy="4608512"/>
          </a:xfrm>
          <a:prstGeom prst="rect">
            <a:avLst/>
          </a:prstGeom>
          <a:noFill/>
          <a:ln>
            <a:noFill/>
          </a:ln>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268760"/>
            <a:ext cx="3096344" cy="4608512"/>
          </a:xfrm>
          <a:prstGeom prst="rect">
            <a:avLst/>
          </a:prstGeom>
          <a:noFill/>
          <a:ln>
            <a:noFill/>
          </a:ln>
        </p:spPr>
      </p:pic>
    </p:spTree>
    <p:extLst>
      <p:ext uri="{BB962C8B-B14F-4D97-AF65-F5344CB8AC3E}">
        <p14:creationId xmlns:p14="http://schemas.microsoft.com/office/powerpoint/2010/main" val="95525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Objeto"/>
          <p:cNvGraphicFramePr>
            <a:graphicFrameLocks noChangeAspect="1"/>
          </p:cNvGraphicFramePr>
          <p:nvPr>
            <p:extLst>
              <p:ext uri="{D42A27DB-BD31-4B8C-83A1-F6EECF244321}">
                <p14:modId xmlns:p14="http://schemas.microsoft.com/office/powerpoint/2010/main" val="683203930"/>
              </p:ext>
            </p:extLst>
          </p:nvPr>
        </p:nvGraphicFramePr>
        <p:xfrm>
          <a:off x="971599" y="1196752"/>
          <a:ext cx="7160697" cy="4536504"/>
        </p:xfrm>
        <a:graphic>
          <a:graphicData uri="http://schemas.openxmlformats.org/presentationml/2006/ole">
            <mc:AlternateContent xmlns:mc="http://schemas.openxmlformats.org/markup-compatibility/2006">
              <mc:Choice xmlns:v="urn:schemas-microsoft-com:vml" Requires="v">
                <p:oleObj spid="_x0000_s8224" name="Visio" r:id="rId3" imgW="7056524" imgH="4470910" progId="Visio.Drawing.11">
                  <p:embed/>
                </p:oleObj>
              </mc:Choice>
              <mc:Fallback>
                <p:oleObj name="Visio" r:id="rId3" imgW="7056524" imgH="4470910" progId="Visio.Drawing.11">
                  <p:embed/>
                  <p:pic>
                    <p:nvPicPr>
                      <p:cNvPr id="0" name="4 Obje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99" y="1196752"/>
                        <a:ext cx="7160697" cy="453650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0624416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971600" y="1268761"/>
            <a:ext cx="3672408" cy="4392487"/>
          </a:xfrm>
          <a:prstGeom prst="rect">
            <a:avLst/>
          </a:prstGeom>
          <a:noFill/>
          <a:ln>
            <a:noFill/>
          </a:ln>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268761"/>
            <a:ext cx="2808312" cy="4392488"/>
          </a:xfrm>
          <a:prstGeom prst="rect">
            <a:avLst/>
          </a:prstGeom>
          <a:noFill/>
          <a:ln>
            <a:noFill/>
          </a:ln>
        </p:spPr>
      </p:pic>
      <p:sp>
        <p:nvSpPr>
          <p:cNvPr id="6" name="1 Título"/>
          <p:cNvSpPr>
            <a:spLocks noGrp="1"/>
          </p:cNvSpPr>
          <p:nvPr>
            <p:ph type="title"/>
          </p:nvPr>
        </p:nvSpPr>
        <p:spPr>
          <a:xfrm>
            <a:off x="4572000" y="10910"/>
            <a:ext cx="3672408" cy="609778"/>
          </a:xfrm>
        </p:spPr>
        <p:txBody>
          <a:bodyPr>
            <a:noAutofit/>
          </a:bodyPr>
          <a:lstStyle/>
          <a:p>
            <a:r>
              <a:rPr lang="es-EC" sz="3800" dirty="0" smtClean="0"/>
              <a:t>Comandancia</a:t>
            </a:r>
            <a:endParaRPr lang="es-EC" sz="3800" dirty="0"/>
          </a:p>
        </p:txBody>
      </p:sp>
    </p:spTree>
    <p:extLst>
      <p:ext uri="{BB962C8B-B14F-4D97-AF65-F5344CB8AC3E}">
        <p14:creationId xmlns:p14="http://schemas.microsoft.com/office/powerpoint/2010/main" val="31839272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5 Objeto"/>
          <p:cNvGraphicFramePr>
            <a:graphicFrameLocks noChangeAspect="1"/>
          </p:cNvGraphicFramePr>
          <p:nvPr>
            <p:extLst>
              <p:ext uri="{D42A27DB-BD31-4B8C-83A1-F6EECF244321}">
                <p14:modId xmlns:p14="http://schemas.microsoft.com/office/powerpoint/2010/main" val="3263364691"/>
              </p:ext>
            </p:extLst>
          </p:nvPr>
        </p:nvGraphicFramePr>
        <p:xfrm>
          <a:off x="2195736" y="908720"/>
          <a:ext cx="4824536" cy="5357558"/>
        </p:xfrm>
        <a:graphic>
          <a:graphicData uri="http://schemas.openxmlformats.org/presentationml/2006/ole">
            <mc:AlternateContent xmlns:mc="http://schemas.openxmlformats.org/markup-compatibility/2006">
              <mc:Choice xmlns:v="urn:schemas-microsoft-com:vml" Requires="v">
                <p:oleObj spid="_x0000_s9250" name="Visio" r:id="rId3" imgW="4434049" imgH="4933576" progId="Visio.Drawing.11">
                  <p:embed/>
                </p:oleObj>
              </mc:Choice>
              <mc:Fallback>
                <p:oleObj name="Visio" r:id="rId3" imgW="4434049" imgH="4933576" progId="Visio.Drawing.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908720"/>
                        <a:ext cx="4824536" cy="5357558"/>
                      </a:xfrm>
                      <a:prstGeom prst="rect">
                        <a:avLst/>
                      </a:prstGeom>
                      <a:noFill/>
                    </p:spPr>
                  </p:pic>
                </p:oleObj>
              </mc:Fallback>
            </mc:AlternateContent>
          </a:graphicData>
        </a:graphic>
      </p:graphicFrame>
    </p:spTree>
    <p:extLst>
      <p:ext uri="{BB962C8B-B14F-4D97-AF65-F5344CB8AC3E}">
        <p14:creationId xmlns:p14="http://schemas.microsoft.com/office/powerpoint/2010/main" val="12893757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12776"/>
            <a:ext cx="4176464" cy="4320480"/>
          </a:xfrm>
          <a:prstGeom prst="rect">
            <a:avLst/>
          </a:prstGeom>
          <a:noFill/>
          <a:ln>
            <a:noFill/>
          </a:ln>
        </p:spPr>
      </p:pic>
      <p:pic>
        <p:nvPicPr>
          <p:cNvPr id="5" name="4 Imagen"/>
          <p:cNvPicPr/>
          <p:nvPr/>
        </p:nvPicPr>
        <p:blipFill rotWithShape="1">
          <a:blip r:embed="rId3">
            <a:extLst>
              <a:ext uri="{28A0092B-C50C-407E-A947-70E740481C1C}">
                <a14:useLocalDpi xmlns:a14="http://schemas.microsoft.com/office/drawing/2010/main" val="0"/>
              </a:ext>
            </a:extLst>
          </a:blip>
          <a:srcRect t="3558"/>
          <a:stretch/>
        </p:blipFill>
        <p:spPr bwMode="auto">
          <a:xfrm>
            <a:off x="5580112" y="1412776"/>
            <a:ext cx="2736304" cy="4320480"/>
          </a:xfrm>
          <a:prstGeom prst="rect">
            <a:avLst/>
          </a:prstGeom>
          <a:noFill/>
          <a:ln>
            <a:noFill/>
          </a:ln>
          <a:extLst>
            <a:ext uri="{53640926-AAD7-44D8-BBD7-CCE9431645EC}">
              <a14:shadowObscured xmlns:a14="http://schemas.microsoft.com/office/drawing/2010/main"/>
            </a:ext>
          </a:extLst>
        </p:spPr>
      </p:pic>
      <p:sp>
        <p:nvSpPr>
          <p:cNvPr id="6" name="1 Título"/>
          <p:cNvSpPr>
            <a:spLocks noGrp="1"/>
          </p:cNvSpPr>
          <p:nvPr>
            <p:ph type="title"/>
          </p:nvPr>
        </p:nvSpPr>
        <p:spPr>
          <a:xfrm>
            <a:off x="5724128" y="10910"/>
            <a:ext cx="1296144" cy="609778"/>
          </a:xfrm>
        </p:spPr>
        <p:txBody>
          <a:bodyPr>
            <a:noAutofit/>
          </a:bodyPr>
          <a:lstStyle/>
          <a:p>
            <a:r>
              <a:rPr lang="es-EC" sz="3800" dirty="0" smtClean="0"/>
              <a:t>ESPE</a:t>
            </a:r>
            <a:endParaRPr lang="es-EC" sz="3800" dirty="0"/>
          </a:p>
        </p:txBody>
      </p:sp>
    </p:spTree>
    <p:extLst>
      <p:ext uri="{BB962C8B-B14F-4D97-AF65-F5344CB8AC3E}">
        <p14:creationId xmlns:p14="http://schemas.microsoft.com/office/powerpoint/2010/main" val="34938177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6 Objeto"/>
          <p:cNvGraphicFramePr>
            <a:graphicFrameLocks noChangeAspect="1"/>
          </p:cNvGraphicFramePr>
          <p:nvPr>
            <p:extLst>
              <p:ext uri="{D42A27DB-BD31-4B8C-83A1-F6EECF244321}">
                <p14:modId xmlns:p14="http://schemas.microsoft.com/office/powerpoint/2010/main" val="877754175"/>
              </p:ext>
            </p:extLst>
          </p:nvPr>
        </p:nvGraphicFramePr>
        <p:xfrm>
          <a:off x="1115616" y="908720"/>
          <a:ext cx="6984776" cy="5296964"/>
        </p:xfrm>
        <a:graphic>
          <a:graphicData uri="http://schemas.openxmlformats.org/presentationml/2006/ole">
            <mc:AlternateContent xmlns:mc="http://schemas.openxmlformats.org/markup-compatibility/2006">
              <mc:Choice xmlns:v="urn:schemas-microsoft-com:vml" Requires="v">
                <p:oleObj spid="_x0000_s7203" name="Visio" r:id="rId3" imgW="5876073" imgH="4913061" progId="Visio.Drawing.11">
                  <p:embed/>
                </p:oleObj>
              </mc:Choice>
              <mc:Fallback>
                <p:oleObj name="Visio" r:id="rId3" imgW="5876073" imgH="4913061" progId="Visio.Drawing.11">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908720"/>
                        <a:ext cx="6984776" cy="5296964"/>
                      </a:xfrm>
                      <a:prstGeom prst="rect">
                        <a:avLst/>
                      </a:prstGeom>
                      <a:noFill/>
                    </p:spPr>
                  </p:pic>
                </p:oleObj>
              </mc:Fallback>
            </mc:AlternateContent>
          </a:graphicData>
        </a:graphic>
      </p:graphicFrame>
    </p:spTree>
    <p:extLst>
      <p:ext uri="{BB962C8B-B14F-4D97-AF65-F5344CB8AC3E}">
        <p14:creationId xmlns:p14="http://schemas.microsoft.com/office/powerpoint/2010/main" val="3738209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1052736"/>
            <a:ext cx="7024744" cy="685880"/>
          </a:xfrm>
        </p:spPr>
        <p:txBody>
          <a:bodyPr>
            <a:normAutofit fontScale="90000"/>
          </a:bodyPr>
          <a:lstStyle/>
          <a:p>
            <a:r>
              <a:rPr lang="es-EC" dirty="0" smtClean="0"/>
              <a:t>Programación de los equipos</a:t>
            </a:r>
            <a:endParaRPr lang="es-EC" dirty="0"/>
          </a:p>
        </p:txBody>
      </p:sp>
      <p:graphicFrame>
        <p:nvGraphicFramePr>
          <p:cNvPr id="6" name="5 Tabla"/>
          <p:cNvGraphicFramePr>
            <a:graphicFrameLocks noGrp="1"/>
          </p:cNvGraphicFramePr>
          <p:nvPr>
            <p:extLst>
              <p:ext uri="{D42A27DB-BD31-4B8C-83A1-F6EECF244321}">
                <p14:modId xmlns:p14="http://schemas.microsoft.com/office/powerpoint/2010/main" val="3531294837"/>
              </p:ext>
            </p:extLst>
          </p:nvPr>
        </p:nvGraphicFramePr>
        <p:xfrm>
          <a:off x="1403648" y="3068959"/>
          <a:ext cx="6264696" cy="2952329"/>
        </p:xfrm>
        <a:graphic>
          <a:graphicData uri="http://schemas.openxmlformats.org/drawingml/2006/table">
            <a:tbl>
              <a:tblPr firstRow="1" firstCol="1" bandRow="1">
                <a:tableStyleId>{5C22544A-7EE6-4342-B048-85BDC9FD1C3A}</a:tableStyleId>
              </a:tblPr>
              <a:tblGrid>
                <a:gridCol w="2088232"/>
                <a:gridCol w="2088232"/>
                <a:gridCol w="2088232"/>
              </a:tblGrid>
              <a:tr h="1228433">
                <a:tc>
                  <a:txBody>
                    <a:bodyPr/>
                    <a:lstStyle/>
                    <a:p>
                      <a:pPr algn="ctr">
                        <a:lnSpc>
                          <a:spcPct val="150000"/>
                        </a:lnSpc>
                        <a:spcAft>
                          <a:spcPts val="0"/>
                        </a:spcAft>
                        <a:tabLst>
                          <a:tab pos="2700020" algn="ctr"/>
                          <a:tab pos="5400040" algn="r"/>
                          <a:tab pos="449580" algn="l"/>
                        </a:tabLst>
                      </a:pPr>
                      <a:r>
                        <a:rPr lang="es-ES" sz="1800" dirty="0">
                          <a:effectLst/>
                        </a:rPr>
                        <a:t>Sitio de montaje</a:t>
                      </a:r>
                      <a:endParaRPr lang="es-EC" sz="1800" dirty="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800" dirty="0">
                          <a:effectLst/>
                        </a:rPr>
                        <a:t>Punto de Acceso</a:t>
                      </a:r>
                      <a:endParaRPr lang="es-EC" sz="1800" dirty="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800">
                          <a:effectLst/>
                        </a:rPr>
                        <a:t>Estación WDS</a:t>
                      </a:r>
                      <a:endParaRPr lang="es-EC" sz="1800">
                        <a:effectLst/>
                        <a:latin typeface="Times New Roman"/>
                        <a:ea typeface="Times New Roman"/>
                        <a:cs typeface="Times New Roman"/>
                      </a:endParaRPr>
                    </a:p>
                  </a:txBody>
                  <a:tcPr marL="68580" marR="68580" marT="0" marB="0"/>
                </a:tc>
              </a:tr>
              <a:tr h="574632">
                <a:tc>
                  <a:txBody>
                    <a:bodyPr/>
                    <a:lstStyle/>
                    <a:p>
                      <a:pPr algn="ctr">
                        <a:lnSpc>
                          <a:spcPct val="150000"/>
                        </a:lnSpc>
                        <a:spcAft>
                          <a:spcPts val="0"/>
                        </a:spcAft>
                        <a:tabLst>
                          <a:tab pos="2700020" algn="ctr"/>
                          <a:tab pos="5400040" algn="r"/>
                          <a:tab pos="449580" algn="l"/>
                        </a:tabLst>
                      </a:pPr>
                      <a:r>
                        <a:rPr lang="es-ES" sz="1800">
                          <a:effectLst/>
                        </a:rPr>
                        <a:t>Miravalle</a:t>
                      </a:r>
                      <a:endParaRPr lang="es-EC" sz="1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800">
                          <a:effectLst/>
                        </a:rPr>
                        <a:t>10.21.234.5</a:t>
                      </a:r>
                      <a:endParaRPr lang="es-EC" sz="1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800">
                          <a:effectLst/>
                        </a:rPr>
                        <a:t>10.21.234.4</a:t>
                      </a:r>
                      <a:endParaRPr lang="es-EC" sz="1800">
                        <a:effectLst/>
                        <a:latin typeface="Times New Roman"/>
                        <a:ea typeface="Times New Roman"/>
                        <a:cs typeface="Times New Roman"/>
                      </a:endParaRPr>
                    </a:p>
                  </a:txBody>
                  <a:tcPr marL="68580" marR="68580" marT="0" marB="0"/>
                </a:tc>
              </a:tr>
              <a:tr h="574632">
                <a:tc>
                  <a:txBody>
                    <a:bodyPr/>
                    <a:lstStyle/>
                    <a:p>
                      <a:pPr algn="ctr">
                        <a:lnSpc>
                          <a:spcPct val="150000"/>
                        </a:lnSpc>
                        <a:spcAft>
                          <a:spcPts val="0"/>
                        </a:spcAft>
                        <a:tabLst>
                          <a:tab pos="2700020" algn="ctr"/>
                          <a:tab pos="5400040" algn="r"/>
                          <a:tab pos="449580" algn="l"/>
                        </a:tabLst>
                      </a:pPr>
                      <a:r>
                        <a:rPr lang="es-ES" sz="1800">
                          <a:effectLst/>
                        </a:rPr>
                        <a:t>Comandancia</a:t>
                      </a:r>
                      <a:endParaRPr lang="es-EC" sz="1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800">
                          <a:effectLst/>
                        </a:rPr>
                        <a:t>10.21.234.3</a:t>
                      </a:r>
                      <a:endParaRPr lang="es-EC" sz="1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800">
                          <a:effectLst/>
                        </a:rPr>
                        <a:t>--------</a:t>
                      </a:r>
                      <a:endParaRPr lang="es-EC" sz="1800">
                        <a:effectLst/>
                        <a:latin typeface="Times New Roman"/>
                        <a:ea typeface="Times New Roman"/>
                        <a:cs typeface="Times New Roman"/>
                      </a:endParaRPr>
                    </a:p>
                  </a:txBody>
                  <a:tcPr marL="68580" marR="68580" marT="0" marB="0"/>
                </a:tc>
              </a:tr>
              <a:tr h="574632">
                <a:tc>
                  <a:txBody>
                    <a:bodyPr/>
                    <a:lstStyle/>
                    <a:p>
                      <a:pPr algn="ctr">
                        <a:lnSpc>
                          <a:spcPct val="150000"/>
                        </a:lnSpc>
                        <a:spcAft>
                          <a:spcPts val="0"/>
                        </a:spcAft>
                        <a:tabLst>
                          <a:tab pos="2700020" algn="ctr"/>
                          <a:tab pos="5400040" algn="r"/>
                          <a:tab pos="449580" algn="l"/>
                        </a:tabLst>
                      </a:pPr>
                      <a:r>
                        <a:rPr lang="es-ES" sz="1800">
                          <a:effectLst/>
                        </a:rPr>
                        <a:t>Espe</a:t>
                      </a:r>
                      <a:endParaRPr lang="es-EC" sz="1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800" dirty="0">
                          <a:effectLst/>
                        </a:rPr>
                        <a:t>--------</a:t>
                      </a:r>
                      <a:endParaRPr lang="es-EC" sz="1800" dirty="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800" dirty="0">
                          <a:effectLst/>
                        </a:rPr>
                        <a:t>10.21.235.6</a:t>
                      </a:r>
                      <a:endParaRPr lang="es-EC" sz="1800" dirty="0">
                        <a:effectLst/>
                        <a:latin typeface="Times New Roman"/>
                        <a:ea typeface="Times New Roman"/>
                        <a:cs typeface="Times New Roman"/>
                      </a:endParaRPr>
                    </a:p>
                  </a:txBody>
                  <a:tcPr marL="68580" marR="68580" marT="0" marB="0"/>
                </a:tc>
              </a:tr>
            </a:tbl>
          </a:graphicData>
        </a:graphic>
      </p:graphicFrame>
      <p:sp>
        <p:nvSpPr>
          <p:cNvPr id="7" name="1 Título"/>
          <p:cNvSpPr txBox="1">
            <a:spLocks/>
          </p:cNvSpPr>
          <p:nvPr/>
        </p:nvSpPr>
        <p:spPr>
          <a:xfrm>
            <a:off x="1043608" y="2060847"/>
            <a:ext cx="3528392" cy="515839"/>
          </a:xfrm>
          <a:prstGeom prst="rect">
            <a:avLst/>
          </a:prstGeom>
        </p:spPr>
        <p:txBody>
          <a:bodyPr vert="horz" lIns="91440" tIns="45720" rIns="91440" bIns="45720" rtlCol="0" anchor="b">
            <a:normAutofit fontScale="6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Ubiquiti NanoStation</a:t>
            </a:r>
            <a:r>
              <a:rPr lang="es-EC" b="1" dirty="0"/>
              <a:t>5</a:t>
            </a:r>
          </a:p>
        </p:txBody>
      </p:sp>
    </p:spTree>
    <p:extLst>
      <p:ext uri="{BB962C8B-B14F-4D97-AF65-F5344CB8AC3E}">
        <p14:creationId xmlns:p14="http://schemas.microsoft.com/office/powerpoint/2010/main" val="37985208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860032" y="21495"/>
            <a:ext cx="3024158" cy="469856"/>
          </a:xfrm>
          <a:prstGeom prst="rect">
            <a:avLst/>
          </a:prstGeom>
        </p:spPr>
        <p:txBody>
          <a:bodyPr vert="horz" lIns="91440" tIns="45720" rIns="91440" bIns="45720" rtlCol="0" anchor="b">
            <a:normAutofit fontScale="6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Punto de Acceso</a:t>
            </a:r>
            <a:endParaRPr lang="es-EC" dirty="0"/>
          </a:p>
        </p:txBody>
      </p:sp>
      <p:pic>
        <p:nvPicPr>
          <p:cNvPr id="5" name="4 Imagen"/>
          <p:cNvPicPr/>
          <p:nvPr/>
        </p:nvPicPr>
        <p:blipFill rotWithShape="1">
          <a:blip r:embed="rId2"/>
          <a:srcRect l="31933" t="36118" r="31377" b="29777"/>
          <a:stretch/>
        </p:blipFill>
        <p:spPr bwMode="auto">
          <a:xfrm>
            <a:off x="4716016" y="3356992"/>
            <a:ext cx="3960440" cy="3024336"/>
          </a:xfrm>
          <a:prstGeom prst="rect">
            <a:avLst/>
          </a:prstGeom>
          <a:ln>
            <a:noFill/>
          </a:ln>
          <a:extLst>
            <a:ext uri="{53640926-AAD7-44D8-BBD7-CCE9431645EC}">
              <a14:shadowObscured xmlns:a14="http://schemas.microsoft.com/office/drawing/2010/main"/>
            </a:ext>
          </a:extLst>
        </p:spPr>
      </p:pic>
      <p:pic>
        <p:nvPicPr>
          <p:cNvPr id="6" name="5 Imagen"/>
          <p:cNvPicPr/>
          <p:nvPr/>
        </p:nvPicPr>
        <p:blipFill rotWithShape="1">
          <a:blip r:embed="rId3">
            <a:extLst>
              <a:ext uri="{28A0092B-C50C-407E-A947-70E740481C1C}">
                <a14:useLocalDpi xmlns:a14="http://schemas.microsoft.com/office/drawing/2010/main" val="0"/>
              </a:ext>
            </a:extLst>
          </a:blip>
          <a:srcRect l="22581" t="14045" r="23769" b="7705"/>
          <a:stretch/>
        </p:blipFill>
        <p:spPr bwMode="auto">
          <a:xfrm>
            <a:off x="539552" y="836712"/>
            <a:ext cx="4176464" cy="3600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942020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43492" y="980728"/>
            <a:ext cx="6777317" cy="4851901"/>
          </a:xfrm>
        </p:spPr>
        <p:txBody>
          <a:bodyPr>
            <a:normAutofit fontScale="92500" lnSpcReduction="20000"/>
          </a:bodyPr>
          <a:lstStyle/>
          <a:p>
            <a:pPr algn="just"/>
            <a:r>
              <a:rPr lang="es-EC" dirty="0"/>
              <a:t>En el año del 2008 el presente proyecto fue ejecutado pero debido a la falta de mantenimiento y a la presencia de descargas eléctricas en el sector de Miravalle lugar donde se montaron los equipos de </a:t>
            </a:r>
            <a:r>
              <a:rPr lang="es-EC" dirty="0" smtClean="0"/>
              <a:t>repetición, </a:t>
            </a:r>
            <a:r>
              <a:rPr lang="es-EC" dirty="0"/>
              <a:t>el enlace dejo de funcionar en Noviembre del 2009, siendo necesario un rediseño del enlace que garantice un funcionamiento normal con un alto grado de servicio</a:t>
            </a:r>
            <a:r>
              <a:rPr lang="es-EC" dirty="0" smtClean="0"/>
              <a:t>.</a:t>
            </a:r>
            <a:endParaRPr lang="es-ES" dirty="0"/>
          </a:p>
          <a:p>
            <a:pPr algn="just"/>
            <a:r>
              <a:rPr lang="es-EC" dirty="0"/>
              <a:t>Es por tal motivo como objetivo principal del presente proyecto, enlazar a la ESPE con la Comandancia General de Ejército por medio de un enlace que logré cumplir con todas las necesidades que sean fundamentales para llevar los sistemas antes indicados a las instalaciones del centro educativo.</a:t>
            </a:r>
            <a:endParaRPr lang="es-ES" dirty="0"/>
          </a:p>
          <a:p>
            <a:endParaRPr lang="es-ES" dirty="0"/>
          </a:p>
        </p:txBody>
      </p:sp>
    </p:spTree>
    <p:extLst>
      <p:ext uri="{BB962C8B-B14F-4D97-AF65-F5344CB8AC3E}">
        <p14:creationId xmlns:p14="http://schemas.microsoft.com/office/powerpoint/2010/main" val="18162360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860032" y="21495"/>
            <a:ext cx="3024158" cy="469856"/>
          </a:xfrm>
          <a:prstGeom prst="rect">
            <a:avLst/>
          </a:prstGeom>
        </p:spPr>
        <p:txBody>
          <a:bodyPr vert="horz" lIns="91440" tIns="45720" rIns="91440" bIns="45720" rtlCol="0" anchor="b">
            <a:normAutofit fontScale="75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Estación WDS</a:t>
            </a:r>
            <a:endParaRPr lang="es-EC" dirty="0"/>
          </a:p>
        </p:txBody>
      </p:sp>
      <p:pic>
        <p:nvPicPr>
          <p:cNvPr id="5" name="4 Imagen"/>
          <p:cNvPicPr/>
          <p:nvPr/>
        </p:nvPicPr>
        <p:blipFill rotWithShape="1">
          <a:blip r:embed="rId2">
            <a:extLst>
              <a:ext uri="{28A0092B-C50C-407E-A947-70E740481C1C}">
                <a14:useLocalDpi xmlns:a14="http://schemas.microsoft.com/office/drawing/2010/main" val="0"/>
              </a:ext>
            </a:extLst>
          </a:blip>
          <a:srcRect l="23810" t="13304" r="23980" b="36570"/>
          <a:stretch/>
        </p:blipFill>
        <p:spPr bwMode="auto">
          <a:xfrm>
            <a:off x="4530416" y="3501008"/>
            <a:ext cx="4002024" cy="2791482"/>
          </a:xfrm>
          <a:prstGeom prst="rect">
            <a:avLst/>
          </a:prstGeom>
          <a:noFill/>
          <a:ln>
            <a:noFill/>
          </a:ln>
          <a:extLst>
            <a:ext uri="{53640926-AAD7-44D8-BBD7-CCE9431645EC}">
              <a14:shadowObscured xmlns:a14="http://schemas.microsoft.com/office/drawing/2010/main"/>
            </a:ext>
          </a:extLst>
        </p:spPr>
      </p:pic>
      <p:pic>
        <p:nvPicPr>
          <p:cNvPr id="6" name="5 Imagen"/>
          <p:cNvPicPr/>
          <p:nvPr/>
        </p:nvPicPr>
        <p:blipFill rotWithShape="1">
          <a:blip r:embed="rId3">
            <a:extLst>
              <a:ext uri="{28A0092B-C50C-407E-A947-70E740481C1C}">
                <a14:useLocalDpi xmlns:a14="http://schemas.microsoft.com/office/drawing/2010/main" val="0"/>
              </a:ext>
            </a:extLst>
          </a:blip>
          <a:srcRect l="23261" t="14016" r="24277" b="6845"/>
          <a:stretch/>
        </p:blipFill>
        <p:spPr bwMode="auto">
          <a:xfrm>
            <a:off x="676589" y="694371"/>
            <a:ext cx="3736975" cy="381545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085494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16016" y="-171400"/>
            <a:ext cx="3456502" cy="745152"/>
          </a:xfrm>
        </p:spPr>
        <p:txBody>
          <a:bodyPr>
            <a:normAutofit fontScale="90000"/>
          </a:bodyPr>
          <a:lstStyle/>
          <a:p>
            <a:r>
              <a:rPr lang="es-EC" dirty="0" smtClean="0"/>
              <a:t>Conectividad</a:t>
            </a:r>
            <a:endParaRPr lang="es-EC" dirty="0"/>
          </a:p>
        </p:txBody>
      </p:sp>
      <p:pic>
        <p:nvPicPr>
          <p:cNvPr id="4" name="3 Imagen"/>
          <p:cNvPicPr/>
          <p:nvPr/>
        </p:nvPicPr>
        <p:blipFill rotWithShape="1">
          <a:blip r:embed="rId2">
            <a:extLst>
              <a:ext uri="{28A0092B-C50C-407E-A947-70E740481C1C}">
                <a14:useLocalDpi xmlns:a14="http://schemas.microsoft.com/office/drawing/2010/main" val="0"/>
              </a:ext>
            </a:extLst>
          </a:blip>
          <a:srcRect l="23299" t="13606" r="24660" b="12016"/>
          <a:stretch/>
        </p:blipFill>
        <p:spPr bwMode="auto">
          <a:xfrm>
            <a:off x="1691680" y="1124744"/>
            <a:ext cx="5400600" cy="511256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0427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1777243211"/>
              </p:ext>
            </p:extLst>
          </p:nvPr>
        </p:nvGraphicFramePr>
        <p:xfrm>
          <a:off x="3795469" y="1124744"/>
          <a:ext cx="4592955" cy="2743200"/>
        </p:xfrm>
        <a:graphic>
          <a:graphicData uri="http://schemas.openxmlformats.org/drawingml/2006/table">
            <a:tbl>
              <a:tblPr firstRow="1" firstCol="1" bandRow="1">
                <a:tableStyleId>{5C22544A-7EE6-4342-B048-85BDC9FD1C3A}</a:tableStyleId>
              </a:tblPr>
              <a:tblGrid>
                <a:gridCol w="1530985"/>
                <a:gridCol w="1530985"/>
                <a:gridCol w="1530985"/>
              </a:tblGrid>
              <a:tr h="216024">
                <a:tc>
                  <a:txBody>
                    <a:bodyPr/>
                    <a:lstStyle/>
                    <a:p>
                      <a:pPr algn="ctr">
                        <a:lnSpc>
                          <a:spcPct val="150000"/>
                        </a:lnSpc>
                        <a:spcAft>
                          <a:spcPts val="0"/>
                        </a:spcAft>
                        <a:tabLst>
                          <a:tab pos="2700020" algn="ctr"/>
                          <a:tab pos="5400040" algn="r"/>
                          <a:tab pos="449580" algn="l"/>
                        </a:tabLst>
                      </a:pPr>
                      <a:r>
                        <a:rPr lang="es-ES" sz="1200" dirty="0">
                          <a:effectLst/>
                        </a:rPr>
                        <a:t> </a:t>
                      </a:r>
                      <a:endParaRPr lang="es-EC" sz="800" dirty="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200">
                          <a:effectLst/>
                        </a:rPr>
                        <a:t>IP</a:t>
                      </a:r>
                      <a:endParaRPr lang="es-EC" sz="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200">
                          <a:effectLst/>
                        </a:rPr>
                        <a:t>Número de Extensión</a:t>
                      </a:r>
                      <a:endParaRPr lang="es-EC" sz="800">
                        <a:effectLst/>
                        <a:latin typeface="Times New Roman"/>
                        <a:ea typeface="Times New Roman"/>
                        <a:cs typeface="Times New Roman"/>
                      </a:endParaRPr>
                    </a:p>
                  </a:txBody>
                  <a:tcPr marL="68580" marR="68580" marT="0" marB="0"/>
                </a:tc>
              </a:tr>
              <a:tr h="241300">
                <a:tc>
                  <a:txBody>
                    <a:bodyPr/>
                    <a:lstStyle/>
                    <a:p>
                      <a:pPr algn="ctr">
                        <a:lnSpc>
                          <a:spcPct val="150000"/>
                        </a:lnSpc>
                        <a:spcAft>
                          <a:spcPts val="0"/>
                        </a:spcAft>
                        <a:tabLst>
                          <a:tab pos="2700020" algn="ctr"/>
                          <a:tab pos="5400040" algn="r"/>
                          <a:tab pos="449580" algn="l"/>
                        </a:tabLst>
                      </a:pPr>
                      <a:r>
                        <a:rPr lang="es-ES" sz="1200">
                          <a:effectLst/>
                        </a:rPr>
                        <a:t>Telefono 1</a:t>
                      </a:r>
                      <a:endParaRPr lang="es-EC" sz="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200">
                          <a:effectLst/>
                        </a:rPr>
                        <a:t>10.21.234.8</a:t>
                      </a:r>
                      <a:endParaRPr lang="es-EC" sz="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200" dirty="0">
                          <a:effectLst/>
                        </a:rPr>
                        <a:t>27020</a:t>
                      </a:r>
                      <a:endParaRPr lang="es-EC" sz="800" dirty="0">
                        <a:effectLst/>
                        <a:latin typeface="Times New Roman"/>
                        <a:ea typeface="Times New Roman"/>
                        <a:cs typeface="Times New Roman"/>
                      </a:endParaRPr>
                    </a:p>
                  </a:txBody>
                  <a:tcPr marL="68580" marR="68580" marT="0" marB="0"/>
                </a:tc>
              </a:tr>
              <a:tr h="251460">
                <a:tc>
                  <a:txBody>
                    <a:bodyPr/>
                    <a:lstStyle/>
                    <a:p>
                      <a:pPr algn="ctr">
                        <a:lnSpc>
                          <a:spcPct val="150000"/>
                        </a:lnSpc>
                        <a:spcAft>
                          <a:spcPts val="0"/>
                        </a:spcAft>
                        <a:tabLst>
                          <a:tab pos="2700020" algn="ctr"/>
                          <a:tab pos="5400040" algn="r"/>
                          <a:tab pos="449580" algn="l"/>
                        </a:tabLst>
                      </a:pPr>
                      <a:r>
                        <a:rPr lang="es-ES" sz="1200">
                          <a:effectLst/>
                        </a:rPr>
                        <a:t>Telefono 2</a:t>
                      </a:r>
                      <a:endParaRPr lang="es-EC" sz="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200">
                          <a:effectLst/>
                        </a:rPr>
                        <a:t>10.21. 234.9</a:t>
                      </a:r>
                      <a:endParaRPr lang="es-EC" sz="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200" dirty="0">
                          <a:effectLst/>
                        </a:rPr>
                        <a:t>27021</a:t>
                      </a:r>
                      <a:endParaRPr lang="es-EC" sz="800" dirty="0">
                        <a:effectLst/>
                        <a:latin typeface="Times New Roman"/>
                        <a:ea typeface="Times New Roman"/>
                        <a:cs typeface="Times New Roman"/>
                      </a:endParaRPr>
                    </a:p>
                  </a:txBody>
                  <a:tcPr marL="68580" marR="68580" marT="0" marB="0"/>
                </a:tc>
              </a:tr>
              <a:tr h="241300">
                <a:tc>
                  <a:txBody>
                    <a:bodyPr/>
                    <a:lstStyle/>
                    <a:p>
                      <a:pPr algn="ctr">
                        <a:lnSpc>
                          <a:spcPct val="150000"/>
                        </a:lnSpc>
                        <a:spcAft>
                          <a:spcPts val="0"/>
                        </a:spcAft>
                        <a:tabLst>
                          <a:tab pos="2700020" algn="ctr"/>
                          <a:tab pos="5400040" algn="r"/>
                          <a:tab pos="449580" algn="l"/>
                        </a:tabLst>
                      </a:pPr>
                      <a:r>
                        <a:rPr lang="es-ES" sz="1200">
                          <a:effectLst/>
                        </a:rPr>
                        <a:t>Telefono 3</a:t>
                      </a:r>
                      <a:endParaRPr lang="es-EC" sz="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200">
                          <a:effectLst/>
                        </a:rPr>
                        <a:t>10.21. 234.10</a:t>
                      </a:r>
                      <a:endParaRPr lang="es-EC" sz="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200">
                          <a:effectLst/>
                        </a:rPr>
                        <a:t>27022</a:t>
                      </a:r>
                      <a:endParaRPr lang="es-EC" sz="800">
                        <a:effectLst/>
                        <a:latin typeface="Times New Roman"/>
                        <a:ea typeface="Times New Roman"/>
                        <a:cs typeface="Times New Roman"/>
                      </a:endParaRPr>
                    </a:p>
                  </a:txBody>
                  <a:tcPr marL="68580" marR="68580" marT="0" marB="0"/>
                </a:tc>
              </a:tr>
              <a:tr h="241300">
                <a:tc>
                  <a:txBody>
                    <a:bodyPr/>
                    <a:lstStyle/>
                    <a:p>
                      <a:pPr algn="ctr">
                        <a:lnSpc>
                          <a:spcPct val="150000"/>
                        </a:lnSpc>
                        <a:spcAft>
                          <a:spcPts val="0"/>
                        </a:spcAft>
                        <a:tabLst>
                          <a:tab pos="2700020" algn="ctr"/>
                          <a:tab pos="5400040" algn="r"/>
                          <a:tab pos="449580" algn="l"/>
                        </a:tabLst>
                      </a:pPr>
                      <a:r>
                        <a:rPr lang="es-ES" sz="1200">
                          <a:effectLst/>
                        </a:rPr>
                        <a:t>Telefono 4</a:t>
                      </a:r>
                      <a:endParaRPr lang="es-EC" sz="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200">
                          <a:effectLst/>
                        </a:rPr>
                        <a:t>10.21. 234.11</a:t>
                      </a:r>
                      <a:endParaRPr lang="es-EC" sz="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200">
                          <a:effectLst/>
                        </a:rPr>
                        <a:t>27023</a:t>
                      </a:r>
                      <a:endParaRPr lang="es-EC" sz="800">
                        <a:effectLst/>
                        <a:latin typeface="Times New Roman"/>
                        <a:ea typeface="Times New Roman"/>
                        <a:cs typeface="Times New Roman"/>
                      </a:endParaRPr>
                    </a:p>
                  </a:txBody>
                  <a:tcPr marL="68580" marR="68580" marT="0" marB="0"/>
                </a:tc>
              </a:tr>
              <a:tr h="251460">
                <a:tc>
                  <a:txBody>
                    <a:bodyPr/>
                    <a:lstStyle/>
                    <a:p>
                      <a:pPr algn="ctr">
                        <a:lnSpc>
                          <a:spcPct val="150000"/>
                        </a:lnSpc>
                        <a:spcAft>
                          <a:spcPts val="0"/>
                        </a:spcAft>
                        <a:tabLst>
                          <a:tab pos="2700020" algn="ctr"/>
                          <a:tab pos="5400040" algn="r"/>
                          <a:tab pos="449580" algn="l"/>
                        </a:tabLst>
                      </a:pPr>
                      <a:r>
                        <a:rPr lang="es-ES" sz="1200">
                          <a:effectLst/>
                        </a:rPr>
                        <a:t>Telefono 5</a:t>
                      </a:r>
                      <a:endParaRPr lang="es-EC" sz="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200">
                          <a:effectLst/>
                        </a:rPr>
                        <a:t>10.21. 234.12</a:t>
                      </a:r>
                      <a:endParaRPr lang="es-EC" sz="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200">
                          <a:effectLst/>
                        </a:rPr>
                        <a:t>27046</a:t>
                      </a:r>
                      <a:endParaRPr lang="es-EC" sz="800">
                        <a:effectLst/>
                        <a:latin typeface="Times New Roman"/>
                        <a:ea typeface="Times New Roman"/>
                        <a:cs typeface="Times New Roman"/>
                      </a:endParaRPr>
                    </a:p>
                  </a:txBody>
                  <a:tcPr marL="68580" marR="68580" marT="0" marB="0"/>
                </a:tc>
              </a:tr>
              <a:tr h="241300">
                <a:tc>
                  <a:txBody>
                    <a:bodyPr/>
                    <a:lstStyle/>
                    <a:p>
                      <a:pPr algn="ctr">
                        <a:lnSpc>
                          <a:spcPct val="150000"/>
                        </a:lnSpc>
                        <a:spcAft>
                          <a:spcPts val="0"/>
                        </a:spcAft>
                        <a:tabLst>
                          <a:tab pos="2700020" algn="ctr"/>
                          <a:tab pos="5400040" algn="r"/>
                          <a:tab pos="449580" algn="l"/>
                        </a:tabLst>
                      </a:pPr>
                      <a:r>
                        <a:rPr lang="es-ES" sz="1200">
                          <a:effectLst/>
                        </a:rPr>
                        <a:t>Telefono 6</a:t>
                      </a:r>
                      <a:endParaRPr lang="es-EC" sz="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200">
                          <a:effectLst/>
                        </a:rPr>
                        <a:t>10.21. 234.13</a:t>
                      </a:r>
                      <a:endParaRPr lang="es-EC" sz="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200">
                          <a:effectLst/>
                        </a:rPr>
                        <a:t>27047</a:t>
                      </a:r>
                      <a:endParaRPr lang="es-EC" sz="800">
                        <a:effectLst/>
                        <a:latin typeface="Times New Roman"/>
                        <a:ea typeface="Times New Roman"/>
                        <a:cs typeface="Times New Roman"/>
                      </a:endParaRPr>
                    </a:p>
                  </a:txBody>
                  <a:tcPr marL="68580" marR="68580" marT="0" marB="0"/>
                </a:tc>
              </a:tr>
              <a:tr h="207645">
                <a:tc>
                  <a:txBody>
                    <a:bodyPr/>
                    <a:lstStyle/>
                    <a:p>
                      <a:pPr algn="ctr">
                        <a:lnSpc>
                          <a:spcPct val="150000"/>
                        </a:lnSpc>
                        <a:spcAft>
                          <a:spcPts val="0"/>
                        </a:spcAft>
                        <a:tabLst>
                          <a:tab pos="2700020" algn="ctr"/>
                          <a:tab pos="5400040" algn="r"/>
                          <a:tab pos="449580" algn="l"/>
                        </a:tabLst>
                      </a:pPr>
                      <a:r>
                        <a:rPr lang="es-ES" sz="1200">
                          <a:effectLst/>
                        </a:rPr>
                        <a:t>Telefono 7</a:t>
                      </a:r>
                      <a:endParaRPr lang="es-EC" sz="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200">
                          <a:effectLst/>
                        </a:rPr>
                        <a:t>10.21. 234.14</a:t>
                      </a:r>
                      <a:endParaRPr lang="es-EC" sz="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200">
                          <a:effectLst/>
                        </a:rPr>
                        <a:t>27048</a:t>
                      </a:r>
                      <a:endParaRPr lang="es-EC" sz="800">
                        <a:effectLst/>
                        <a:latin typeface="Times New Roman"/>
                        <a:ea typeface="Times New Roman"/>
                        <a:cs typeface="Times New Roman"/>
                      </a:endParaRPr>
                    </a:p>
                  </a:txBody>
                  <a:tcPr marL="68580" marR="68580" marT="0" marB="0"/>
                </a:tc>
              </a:tr>
              <a:tr h="139065">
                <a:tc>
                  <a:txBody>
                    <a:bodyPr/>
                    <a:lstStyle/>
                    <a:p>
                      <a:pPr algn="ctr">
                        <a:lnSpc>
                          <a:spcPct val="150000"/>
                        </a:lnSpc>
                        <a:spcAft>
                          <a:spcPts val="0"/>
                        </a:spcAft>
                        <a:tabLst>
                          <a:tab pos="2700020" algn="ctr"/>
                          <a:tab pos="5400040" algn="r"/>
                          <a:tab pos="449580" algn="l"/>
                        </a:tabLst>
                      </a:pPr>
                      <a:r>
                        <a:rPr lang="es-ES" sz="1200">
                          <a:effectLst/>
                        </a:rPr>
                        <a:t>Telefono 8</a:t>
                      </a:r>
                      <a:endParaRPr lang="es-EC" sz="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200">
                          <a:effectLst/>
                        </a:rPr>
                        <a:t>10.21. 234.15</a:t>
                      </a:r>
                      <a:endParaRPr lang="es-EC" sz="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200" dirty="0">
                          <a:effectLst/>
                        </a:rPr>
                        <a:t>27049</a:t>
                      </a:r>
                      <a:endParaRPr lang="es-EC" sz="800" dirty="0">
                        <a:effectLst/>
                        <a:latin typeface="Times New Roman"/>
                        <a:ea typeface="Times New Roman"/>
                        <a:cs typeface="Times New Roman"/>
                      </a:endParaRPr>
                    </a:p>
                  </a:txBody>
                  <a:tcPr marL="68580" marR="68580" marT="0" marB="0"/>
                </a:tc>
              </a:tr>
            </a:tbl>
          </a:graphicData>
        </a:graphic>
      </p:graphicFrame>
      <p:pic>
        <p:nvPicPr>
          <p:cNvPr id="6" name="5 Imagen"/>
          <p:cNvPicPr/>
          <p:nvPr/>
        </p:nvPicPr>
        <p:blipFill rotWithShape="1">
          <a:blip r:embed="rId2" cstate="print">
            <a:extLst>
              <a:ext uri="{28A0092B-C50C-407E-A947-70E740481C1C}">
                <a14:useLocalDpi xmlns:a14="http://schemas.microsoft.com/office/drawing/2010/main" val="0"/>
              </a:ext>
            </a:extLst>
          </a:blip>
          <a:srcRect l="14263" t="20064" r="15279" b="6051"/>
          <a:stretch/>
        </p:blipFill>
        <p:spPr bwMode="auto">
          <a:xfrm>
            <a:off x="755576" y="3789040"/>
            <a:ext cx="4176464" cy="2592288"/>
          </a:xfrm>
          <a:prstGeom prst="rect">
            <a:avLst/>
          </a:prstGeom>
          <a:noFill/>
          <a:ln>
            <a:noFill/>
          </a:ln>
          <a:extLst>
            <a:ext uri="{53640926-AAD7-44D8-BBD7-CCE9431645EC}">
              <a14:shadowObscured xmlns:a14="http://schemas.microsoft.com/office/drawing/2010/main"/>
            </a:ext>
          </a:extLst>
        </p:spPr>
      </p:pic>
      <p:sp>
        <p:nvSpPr>
          <p:cNvPr id="7" name="1 Título"/>
          <p:cNvSpPr txBox="1">
            <a:spLocks/>
          </p:cNvSpPr>
          <p:nvPr/>
        </p:nvSpPr>
        <p:spPr>
          <a:xfrm>
            <a:off x="4644008" y="27500"/>
            <a:ext cx="3528392" cy="515839"/>
          </a:xfrm>
          <a:prstGeom prst="rect">
            <a:avLst/>
          </a:prstGeom>
        </p:spPr>
        <p:txBody>
          <a:bodyPr vert="horz" lIns="91440" tIns="45720" rIns="91440" bIns="45720" rtlCol="0" anchor="b">
            <a:normAutofit fontScale="6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Teléfono Grandstream</a:t>
            </a:r>
            <a:endParaRPr lang="es-EC" b="1" dirty="0"/>
          </a:p>
        </p:txBody>
      </p:sp>
      <p:pic>
        <p:nvPicPr>
          <p:cNvPr id="8" name="7 Imagen"/>
          <p:cNvPicPr/>
          <p:nvPr/>
        </p:nvPicPr>
        <p:blipFill rotWithShape="1">
          <a:blip r:embed="rId3"/>
          <a:srcRect l="11380" t="16314" r="46325" b="9668"/>
          <a:stretch/>
        </p:blipFill>
        <p:spPr bwMode="auto">
          <a:xfrm>
            <a:off x="1259632" y="1340768"/>
            <a:ext cx="1753870" cy="17259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79529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043608" y="980728"/>
            <a:ext cx="7024744" cy="1152128"/>
          </a:xfrm>
        </p:spPr>
        <p:txBody>
          <a:bodyPr>
            <a:normAutofit fontScale="90000"/>
          </a:bodyPr>
          <a:lstStyle/>
          <a:p>
            <a:pPr algn="ctr"/>
            <a:r>
              <a:rPr lang="es-EC" b="1" dirty="0" smtClean="0"/>
              <a:t>PRUEBAS Y EVALUACIÓN DEL ENLACE</a:t>
            </a:r>
            <a:endParaRPr lang="es-EC" b="1" dirty="0"/>
          </a:p>
        </p:txBody>
      </p:sp>
      <p:pic>
        <p:nvPicPr>
          <p:cNvPr id="6" name="5 Imagen"/>
          <p:cNvPicPr/>
          <p:nvPr/>
        </p:nvPicPr>
        <p:blipFill rotWithShape="1">
          <a:blip r:embed="rId2">
            <a:extLst>
              <a:ext uri="{28A0092B-C50C-407E-A947-70E740481C1C}">
                <a14:useLocalDpi xmlns:a14="http://schemas.microsoft.com/office/drawing/2010/main" val="0"/>
              </a:ext>
            </a:extLst>
          </a:blip>
          <a:srcRect t="1129"/>
          <a:stretch/>
        </p:blipFill>
        <p:spPr bwMode="auto">
          <a:xfrm>
            <a:off x="539552" y="2420888"/>
            <a:ext cx="5184576" cy="3672408"/>
          </a:xfrm>
          <a:prstGeom prst="rect">
            <a:avLst/>
          </a:prstGeom>
          <a:noFill/>
          <a:ln>
            <a:noFill/>
          </a:ln>
          <a:extLst>
            <a:ext uri="{53640926-AAD7-44D8-BBD7-CCE9431645EC}">
              <a14:shadowObscured xmlns:a14="http://schemas.microsoft.com/office/drawing/2010/main"/>
            </a:ext>
          </a:extLst>
        </p:spPr>
      </p:pic>
      <p:graphicFrame>
        <p:nvGraphicFramePr>
          <p:cNvPr id="7" name="6 Tabla"/>
          <p:cNvGraphicFramePr>
            <a:graphicFrameLocks noGrp="1"/>
          </p:cNvGraphicFramePr>
          <p:nvPr>
            <p:extLst>
              <p:ext uri="{D42A27DB-BD31-4B8C-83A1-F6EECF244321}">
                <p14:modId xmlns:p14="http://schemas.microsoft.com/office/powerpoint/2010/main" val="3744845671"/>
              </p:ext>
            </p:extLst>
          </p:nvPr>
        </p:nvGraphicFramePr>
        <p:xfrm>
          <a:off x="5940152" y="2846040"/>
          <a:ext cx="2645232" cy="2743200"/>
        </p:xfrm>
        <a:graphic>
          <a:graphicData uri="http://schemas.openxmlformats.org/drawingml/2006/table">
            <a:tbl>
              <a:tblPr firstRow="1" firstCol="1" bandRow="1">
                <a:tableStyleId>{5C22544A-7EE6-4342-B048-85BDC9FD1C3A}</a:tableStyleId>
              </a:tblPr>
              <a:tblGrid>
                <a:gridCol w="1322616"/>
                <a:gridCol w="1322616"/>
              </a:tblGrid>
              <a:tr h="253571">
                <a:tc>
                  <a:txBody>
                    <a:bodyPr/>
                    <a:lstStyle/>
                    <a:p>
                      <a:pPr algn="ctr">
                        <a:lnSpc>
                          <a:spcPct val="150000"/>
                        </a:lnSpc>
                        <a:spcAft>
                          <a:spcPts val="0"/>
                        </a:spcAft>
                        <a:tabLst>
                          <a:tab pos="2700020" algn="ctr"/>
                          <a:tab pos="5400040" algn="r"/>
                          <a:tab pos="449580" algn="l"/>
                        </a:tabLst>
                      </a:pPr>
                      <a:r>
                        <a:rPr lang="es-ES" sz="1200" dirty="0">
                          <a:effectLst/>
                        </a:rPr>
                        <a:t>Parámetros</a:t>
                      </a:r>
                      <a:endParaRPr lang="es-EC" sz="800" dirty="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200">
                          <a:effectLst/>
                        </a:rPr>
                        <a:t>Valor</a:t>
                      </a:r>
                      <a:endParaRPr lang="es-EC" sz="800">
                        <a:effectLst/>
                        <a:latin typeface="Times New Roman"/>
                        <a:ea typeface="Times New Roman"/>
                        <a:cs typeface="Times New Roman"/>
                      </a:endParaRPr>
                    </a:p>
                  </a:txBody>
                  <a:tcPr marL="68580" marR="68580" marT="0" marB="0"/>
                </a:tc>
              </a:tr>
              <a:tr h="253571">
                <a:tc>
                  <a:txBody>
                    <a:bodyPr/>
                    <a:lstStyle/>
                    <a:p>
                      <a:pPr algn="ctr">
                        <a:lnSpc>
                          <a:spcPct val="150000"/>
                        </a:lnSpc>
                        <a:spcAft>
                          <a:spcPts val="0"/>
                        </a:spcAft>
                        <a:tabLst>
                          <a:tab pos="2700020" algn="ctr"/>
                          <a:tab pos="5400040" algn="r"/>
                          <a:tab pos="449580" algn="l"/>
                        </a:tabLst>
                      </a:pPr>
                      <a:r>
                        <a:rPr lang="es-ES" sz="1200">
                          <a:effectLst/>
                        </a:rPr>
                        <a:t>Duration</a:t>
                      </a:r>
                      <a:endParaRPr lang="es-EC" sz="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200" dirty="0">
                          <a:effectLst/>
                        </a:rPr>
                        <a:t>30 (0.5 minutes)</a:t>
                      </a:r>
                      <a:endParaRPr lang="es-EC" sz="800" dirty="0">
                        <a:effectLst/>
                        <a:latin typeface="Times New Roman"/>
                        <a:ea typeface="Times New Roman"/>
                        <a:cs typeface="Times New Roman"/>
                      </a:endParaRPr>
                    </a:p>
                  </a:txBody>
                  <a:tcPr marL="68580" marR="68580" marT="0" marB="0"/>
                </a:tc>
              </a:tr>
              <a:tr h="806872">
                <a:tc>
                  <a:txBody>
                    <a:bodyPr/>
                    <a:lstStyle/>
                    <a:p>
                      <a:pPr algn="ctr">
                        <a:lnSpc>
                          <a:spcPct val="150000"/>
                        </a:lnSpc>
                        <a:spcAft>
                          <a:spcPts val="0"/>
                        </a:spcAft>
                        <a:tabLst>
                          <a:tab pos="2700020" algn="ctr"/>
                          <a:tab pos="5400040" algn="r"/>
                          <a:tab pos="449580" algn="l"/>
                        </a:tabLst>
                      </a:pPr>
                      <a:r>
                        <a:rPr lang="es-ES" sz="1200">
                          <a:effectLst/>
                        </a:rPr>
                        <a:t>Target Host (Dirección destino)</a:t>
                      </a:r>
                      <a:endParaRPr lang="es-EC" sz="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200">
                          <a:effectLst/>
                        </a:rPr>
                        <a:t>10.21.234.9</a:t>
                      </a:r>
                      <a:endParaRPr lang="es-EC" sz="800">
                        <a:effectLst/>
                        <a:latin typeface="Times New Roman"/>
                        <a:ea typeface="Times New Roman"/>
                        <a:cs typeface="Times New Roman"/>
                      </a:endParaRPr>
                    </a:p>
                  </a:txBody>
                  <a:tcPr marL="68580" marR="68580" marT="0" marB="0"/>
                </a:tc>
              </a:tr>
              <a:tr h="259549">
                <a:tc>
                  <a:txBody>
                    <a:bodyPr/>
                    <a:lstStyle/>
                    <a:p>
                      <a:pPr algn="ctr">
                        <a:lnSpc>
                          <a:spcPct val="150000"/>
                        </a:lnSpc>
                        <a:spcAft>
                          <a:spcPts val="0"/>
                        </a:spcAft>
                        <a:tabLst>
                          <a:tab pos="2700020" algn="ctr"/>
                          <a:tab pos="5400040" algn="r"/>
                          <a:tab pos="449580" algn="l"/>
                        </a:tabLst>
                      </a:pPr>
                      <a:r>
                        <a:rPr lang="es-ES" sz="1200">
                          <a:effectLst/>
                        </a:rPr>
                        <a:t>Protocol</a:t>
                      </a:r>
                      <a:endParaRPr lang="es-EC" sz="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200">
                          <a:effectLst/>
                        </a:rPr>
                        <a:t>UDP</a:t>
                      </a:r>
                      <a:endParaRPr lang="es-EC" sz="800">
                        <a:effectLst/>
                        <a:latin typeface="Times New Roman"/>
                        <a:ea typeface="Times New Roman"/>
                        <a:cs typeface="Times New Roman"/>
                      </a:endParaRPr>
                    </a:p>
                  </a:txBody>
                  <a:tcPr marL="68580" marR="68580" marT="0" marB="0"/>
                </a:tc>
              </a:tr>
              <a:tr h="806872">
                <a:tc>
                  <a:txBody>
                    <a:bodyPr/>
                    <a:lstStyle/>
                    <a:p>
                      <a:pPr algn="ctr">
                        <a:lnSpc>
                          <a:spcPct val="150000"/>
                        </a:lnSpc>
                        <a:spcAft>
                          <a:spcPts val="0"/>
                        </a:spcAft>
                        <a:tabLst>
                          <a:tab pos="2700020" algn="ctr"/>
                          <a:tab pos="5400040" algn="r"/>
                          <a:tab pos="449580" algn="l"/>
                        </a:tabLst>
                      </a:pPr>
                      <a:r>
                        <a:rPr lang="es-ES" sz="1200">
                          <a:effectLst/>
                        </a:rPr>
                        <a:t>Number (Paquetes por segundo)</a:t>
                      </a:r>
                      <a:endParaRPr lang="es-EC" sz="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200" dirty="0">
                          <a:effectLst/>
                        </a:rPr>
                        <a:t>1000 </a:t>
                      </a:r>
                      <a:r>
                        <a:rPr lang="es-ES" sz="1200" dirty="0" err="1">
                          <a:effectLst/>
                        </a:rPr>
                        <a:t>packests</a:t>
                      </a:r>
                      <a:r>
                        <a:rPr lang="es-ES" sz="1200" dirty="0">
                          <a:effectLst/>
                        </a:rPr>
                        <a:t>/</a:t>
                      </a:r>
                      <a:r>
                        <a:rPr lang="es-ES" sz="1200" dirty="0" err="1">
                          <a:effectLst/>
                        </a:rPr>
                        <a:t>sec</a:t>
                      </a:r>
                      <a:endParaRPr lang="es-EC" sz="800" dirty="0">
                        <a:effectLst/>
                        <a:latin typeface="Times New Roman"/>
                        <a:ea typeface="Times New Roman"/>
                        <a:cs typeface="Times New Roman"/>
                      </a:endParaRPr>
                    </a:p>
                  </a:txBody>
                  <a:tcPr marL="68580" marR="68580" marT="0" marB="0"/>
                </a:tc>
              </a:tr>
              <a:tr h="259549">
                <a:tc>
                  <a:txBody>
                    <a:bodyPr/>
                    <a:lstStyle/>
                    <a:p>
                      <a:pPr algn="ctr">
                        <a:lnSpc>
                          <a:spcPct val="150000"/>
                        </a:lnSpc>
                        <a:spcAft>
                          <a:spcPts val="0"/>
                        </a:spcAft>
                        <a:tabLst>
                          <a:tab pos="2700020" algn="ctr"/>
                          <a:tab pos="5400040" algn="r"/>
                          <a:tab pos="449580" algn="l"/>
                        </a:tabLst>
                      </a:pPr>
                      <a:r>
                        <a:rPr lang="es-ES" sz="1200">
                          <a:effectLst/>
                        </a:rPr>
                        <a:t>Size (Tamaño)</a:t>
                      </a:r>
                      <a:endParaRPr lang="es-EC" sz="8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2700020" algn="ctr"/>
                          <a:tab pos="5400040" algn="r"/>
                          <a:tab pos="449580" algn="l"/>
                        </a:tabLst>
                      </a:pPr>
                      <a:r>
                        <a:rPr lang="es-ES" sz="1200" dirty="0">
                          <a:effectLst/>
                        </a:rPr>
                        <a:t>512 Bytes</a:t>
                      </a:r>
                      <a:endParaRPr lang="es-EC" sz="800" dirty="0">
                        <a:effectLst/>
                        <a:latin typeface="Times New Roman"/>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16076774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683569" y="692696"/>
            <a:ext cx="4248471" cy="2952328"/>
          </a:xfrm>
          <a:prstGeom prst="rect">
            <a:avLst/>
          </a:prstGeom>
          <a:noFill/>
          <a:ln>
            <a:noFill/>
          </a:ln>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4355976" y="3717033"/>
            <a:ext cx="4248472" cy="2736304"/>
          </a:xfrm>
          <a:prstGeom prst="rect">
            <a:avLst/>
          </a:prstGeom>
          <a:noFill/>
          <a:ln>
            <a:noFill/>
          </a:ln>
        </p:spPr>
      </p:pic>
      <p:sp>
        <p:nvSpPr>
          <p:cNvPr id="6" name="1 Título"/>
          <p:cNvSpPr txBox="1">
            <a:spLocks/>
          </p:cNvSpPr>
          <p:nvPr/>
        </p:nvSpPr>
        <p:spPr>
          <a:xfrm>
            <a:off x="4644008" y="27500"/>
            <a:ext cx="3528392" cy="515839"/>
          </a:xfrm>
          <a:prstGeom prst="rect">
            <a:avLst/>
          </a:prstGeom>
        </p:spPr>
        <p:txBody>
          <a:bodyPr vert="horz" lIns="91440" tIns="45720" rIns="91440" bIns="45720" rtlCol="0" anchor="b">
            <a:normAutofit fontScale="82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b="1" dirty="0"/>
          </a:p>
        </p:txBody>
      </p:sp>
      <p:sp>
        <p:nvSpPr>
          <p:cNvPr id="7" name="1 Título"/>
          <p:cNvSpPr txBox="1">
            <a:spLocks/>
          </p:cNvSpPr>
          <p:nvPr/>
        </p:nvSpPr>
        <p:spPr>
          <a:xfrm>
            <a:off x="6048164" y="908720"/>
            <a:ext cx="1332148" cy="437940"/>
          </a:xfrm>
          <a:prstGeom prst="rect">
            <a:avLst/>
          </a:prstGeom>
        </p:spPr>
        <p:txBody>
          <a:bodyPr vert="horz" lIns="91440" tIns="45720" rIns="91440" bIns="45720" rtlCol="0" anchor="b">
            <a:normAutofit fontScale="6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Bitrate</a:t>
            </a:r>
            <a:endParaRPr lang="es-EC" b="1" dirty="0"/>
          </a:p>
        </p:txBody>
      </p:sp>
      <p:sp>
        <p:nvSpPr>
          <p:cNvPr id="8" name="1 Título"/>
          <p:cNvSpPr txBox="1">
            <a:spLocks/>
          </p:cNvSpPr>
          <p:nvPr/>
        </p:nvSpPr>
        <p:spPr>
          <a:xfrm>
            <a:off x="1808954" y="3933056"/>
            <a:ext cx="1178870" cy="401935"/>
          </a:xfrm>
          <a:prstGeom prst="rect">
            <a:avLst/>
          </a:prstGeom>
        </p:spPr>
        <p:txBody>
          <a:bodyPr vert="horz" lIns="91440" tIns="45720" rIns="91440" bIns="45720" rtlCol="0" anchor="b">
            <a:normAutofit fontScale="6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Delay</a:t>
            </a:r>
            <a:endParaRPr lang="es-EC" b="1" dirty="0"/>
          </a:p>
        </p:txBody>
      </p:sp>
      <p:sp>
        <p:nvSpPr>
          <p:cNvPr id="9" name="8 Rectángulo"/>
          <p:cNvSpPr/>
          <p:nvPr/>
        </p:nvSpPr>
        <p:spPr>
          <a:xfrm>
            <a:off x="4932040" y="1519624"/>
            <a:ext cx="3672408" cy="1477328"/>
          </a:xfrm>
          <a:prstGeom prst="rect">
            <a:avLst/>
          </a:prstGeom>
        </p:spPr>
        <p:txBody>
          <a:bodyPr wrap="square">
            <a:spAutoFit/>
          </a:bodyPr>
          <a:lstStyle/>
          <a:p>
            <a:pPr algn="just"/>
            <a:r>
              <a:rPr lang="es-ES" dirty="0"/>
              <a:t>Es el número de bits que se transmiten por unidad de tiempo a través de un sistema de transmisión digital o entre dos dispositivos digitales. </a:t>
            </a:r>
            <a:endParaRPr lang="es-EC" dirty="0"/>
          </a:p>
        </p:txBody>
      </p:sp>
      <p:sp>
        <p:nvSpPr>
          <p:cNvPr id="10" name="9 Rectángulo"/>
          <p:cNvSpPr/>
          <p:nvPr/>
        </p:nvSpPr>
        <p:spPr>
          <a:xfrm>
            <a:off x="539552" y="4485020"/>
            <a:ext cx="3685905" cy="1477328"/>
          </a:xfrm>
          <a:prstGeom prst="rect">
            <a:avLst/>
          </a:prstGeom>
        </p:spPr>
        <p:txBody>
          <a:bodyPr wrap="square">
            <a:spAutoFit/>
          </a:bodyPr>
          <a:lstStyle/>
          <a:p>
            <a:pPr algn="just"/>
            <a:r>
              <a:rPr lang="es-ES" dirty="0"/>
              <a:t>El retardo es la diferencia que existe entre el momento en que una señal es trasmitida y el momento que la señal llega a su destino.</a:t>
            </a:r>
            <a:endParaRPr lang="es-EC" dirty="0"/>
          </a:p>
        </p:txBody>
      </p:sp>
    </p:spTree>
    <p:extLst>
      <p:ext uri="{BB962C8B-B14F-4D97-AF65-F5344CB8AC3E}">
        <p14:creationId xmlns:p14="http://schemas.microsoft.com/office/powerpoint/2010/main" val="36758873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683568" y="764703"/>
            <a:ext cx="4032448" cy="2664297"/>
          </a:xfrm>
          <a:prstGeom prst="rect">
            <a:avLst/>
          </a:prstGeom>
          <a:noFill/>
          <a:ln>
            <a:noFill/>
          </a:ln>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4283968" y="3573017"/>
            <a:ext cx="4320480" cy="2808312"/>
          </a:xfrm>
          <a:prstGeom prst="rect">
            <a:avLst/>
          </a:prstGeom>
          <a:noFill/>
          <a:ln>
            <a:noFill/>
          </a:ln>
        </p:spPr>
      </p:pic>
      <p:sp>
        <p:nvSpPr>
          <p:cNvPr id="6" name="1 Título"/>
          <p:cNvSpPr txBox="1">
            <a:spLocks/>
          </p:cNvSpPr>
          <p:nvPr/>
        </p:nvSpPr>
        <p:spPr>
          <a:xfrm>
            <a:off x="5940152" y="974836"/>
            <a:ext cx="1548172" cy="437940"/>
          </a:xfrm>
          <a:prstGeom prst="rect">
            <a:avLst/>
          </a:prstGeom>
        </p:spPr>
        <p:txBody>
          <a:bodyPr vert="horz" lIns="91440" tIns="45720" rIns="91440" bIns="45720" rtlCol="0" anchor="b">
            <a:normAutofit fontScale="6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Jitter</a:t>
            </a:r>
            <a:endParaRPr lang="es-EC" b="1" dirty="0"/>
          </a:p>
        </p:txBody>
      </p:sp>
      <p:sp>
        <p:nvSpPr>
          <p:cNvPr id="7" name="1 Título"/>
          <p:cNvSpPr txBox="1">
            <a:spLocks/>
          </p:cNvSpPr>
          <p:nvPr/>
        </p:nvSpPr>
        <p:spPr>
          <a:xfrm>
            <a:off x="1619672" y="3702134"/>
            <a:ext cx="1854206" cy="590962"/>
          </a:xfrm>
          <a:prstGeom prst="rect">
            <a:avLst/>
          </a:prstGeom>
        </p:spPr>
        <p:txBody>
          <a:bodyPr vert="horz" lIns="91440" tIns="45720" rIns="91440" bIns="45720" rtlCol="0" anchor="b">
            <a:normAutofit fontScale="6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Packetloss</a:t>
            </a:r>
            <a:endParaRPr lang="es-EC" b="1" dirty="0"/>
          </a:p>
        </p:txBody>
      </p:sp>
      <p:sp>
        <p:nvSpPr>
          <p:cNvPr id="8" name="7 Rectángulo"/>
          <p:cNvSpPr/>
          <p:nvPr/>
        </p:nvSpPr>
        <p:spPr>
          <a:xfrm>
            <a:off x="4788024" y="1652607"/>
            <a:ext cx="3816424" cy="1200329"/>
          </a:xfrm>
          <a:prstGeom prst="rect">
            <a:avLst/>
          </a:prstGeom>
        </p:spPr>
        <p:txBody>
          <a:bodyPr wrap="square">
            <a:spAutoFit/>
          </a:bodyPr>
          <a:lstStyle/>
          <a:p>
            <a:pPr algn="just"/>
            <a:r>
              <a:rPr lang="es-ES" dirty="0" smtClean="0"/>
              <a:t>Variación </a:t>
            </a:r>
            <a:r>
              <a:rPr lang="es-ES" dirty="0"/>
              <a:t>en el tiempo en la llegada de los paquetes, causada por congestión de red, perdida de </a:t>
            </a:r>
            <a:r>
              <a:rPr lang="es-ES" dirty="0" smtClean="0"/>
              <a:t>sincronización. </a:t>
            </a:r>
            <a:r>
              <a:rPr lang="es-ES" dirty="0" err="1" smtClean="0"/>
              <a:t>etc</a:t>
            </a:r>
            <a:endParaRPr lang="es-EC" dirty="0"/>
          </a:p>
        </p:txBody>
      </p:sp>
      <p:sp>
        <p:nvSpPr>
          <p:cNvPr id="9" name="8 Rectángulo"/>
          <p:cNvSpPr/>
          <p:nvPr/>
        </p:nvSpPr>
        <p:spPr>
          <a:xfrm>
            <a:off x="686481" y="4460919"/>
            <a:ext cx="3453471" cy="1200329"/>
          </a:xfrm>
          <a:prstGeom prst="rect">
            <a:avLst/>
          </a:prstGeom>
        </p:spPr>
        <p:txBody>
          <a:bodyPr wrap="square">
            <a:spAutoFit/>
          </a:bodyPr>
          <a:lstStyle/>
          <a:p>
            <a:pPr algn="just"/>
            <a:r>
              <a:rPr lang="es-ES" dirty="0"/>
              <a:t>Es la probabilidad de pérdida de paquetes que puede darse en una red por diferentes </a:t>
            </a:r>
            <a:r>
              <a:rPr lang="es-ES" dirty="0" smtClean="0"/>
              <a:t>causas.</a:t>
            </a:r>
            <a:endParaRPr lang="es-EC" dirty="0"/>
          </a:p>
        </p:txBody>
      </p:sp>
    </p:spTree>
    <p:extLst>
      <p:ext uri="{BB962C8B-B14F-4D97-AF65-F5344CB8AC3E}">
        <p14:creationId xmlns:p14="http://schemas.microsoft.com/office/powerpoint/2010/main" val="39107388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508104" y="-99392"/>
            <a:ext cx="1728310" cy="757888"/>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MODE</a:t>
            </a:r>
            <a:endParaRPr lang="es-EC" b="1" dirty="0"/>
          </a:p>
        </p:txBody>
      </p:sp>
      <p:graphicFrame>
        <p:nvGraphicFramePr>
          <p:cNvPr id="5" name="4 Objeto"/>
          <p:cNvGraphicFramePr>
            <a:graphicFrameLocks noChangeAspect="1"/>
          </p:cNvGraphicFramePr>
          <p:nvPr>
            <p:extLst>
              <p:ext uri="{D42A27DB-BD31-4B8C-83A1-F6EECF244321}">
                <p14:modId xmlns:p14="http://schemas.microsoft.com/office/powerpoint/2010/main" val="2195035517"/>
              </p:ext>
            </p:extLst>
          </p:nvPr>
        </p:nvGraphicFramePr>
        <p:xfrm>
          <a:off x="877893" y="1196752"/>
          <a:ext cx="7294507" cy="4738861"/>
        </p:xfrm>
        <a:graphic>
          <a:graphicData uri="http://schemas.openxmlformats.org/presentationml/2006/ole">
            <mc:AlternateContent xmlns:mc="http://schemas.openxmlformats.org/markup-compatibility/2006">
              <mc:Choice xmlns:v="urn:schemas-microsoft-com:vml" Requires="v">
                <p:oleObj spid="_x0000_s19480" name="Visio" r:id="rId3" imgW="9400421" imgH="6115345" progId="Visio.Drawing.11">
                  <p:embed/>
                </p:oleObj>
              </mc:Choice>
              <mc:Fallback>
                <p:oleObj name="Visio" r:id="rId3" imgW="9400421" imgH="6115345" progId="Visio.Drawing.11">
                  <p:embed/>
                  <p:pic>
                    <p:nvPicPr>
                      <p:cNvPr id="0" name="4 Obje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893" y="1196752"/>
                        <a:ext cx="7294507" cy="4738861"/>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8650786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508104" y="-99392"/>
            <a:ext cx="1728310" cy="757888"/>
          </a:xfrm>
        </p:spPr>
        <p:txBody>
          <a:bodyPr/>
          <a:lstStyle/>
          <a:p>
            <a:r>
              <a:rPr lang="es-EC" b="1" dirty="0" smtClean="0"/>
              <a:t>SIPER</a:t>
            </a:r>
            <a:endParaRPr lang="es-EC" b="1"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6 Objeto"/>
          <p:cNvGraphicFramePr>
            <a:graphicFrameLocks noChangeAspect="1"/>
          </p:cNvGraphicFramePr>
          <p:nvPr>
            <p:extLst>
              <p:ext uri="{D42A27DB-BD31-4B8C-83A1-F6EECF244321}">
                <p14:modId xmlns:p14="http://schemas.microsoft.com/office/powerpoint/2010/main" val="398185383"/>
              </p:ext>
            </p:extLst>
          </p:nvPr>
        </p:nvGraphicFramePr>
        <p:xfrm>
          <a:off x="773339" y="1268760"/>
          <a:ext cx="7597321" cy="4392488"/>
        </p:xfrm>
        <a:graphic>
          <a:graphicData uri="http://schemas.openxmlformats.org/presentationml/2006/ole">
            <mc:AlternateContent xmlns:mc="http://schemas.openxmlformats.org/markup-compatibility/2006">
              <mc:Choice xmlns:v="urn:schemas-microsoft-com:vml" Requires="v">
                <p:oleObj spid="_x0000_s16411" name="Visio" r:id="rId3" imgW="9400421" imgH="5075021" progId="Visio.Drawing.11">
                  <p:embed/>
                </p:oleObj>
              </mc:Choice>
              <mc:Fallback>
                <p:oleObj name="Visio" r:id="rId3" imgW="9400421" imgH="5075021" progId="Visio.Drawing.11">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339" y="1268760"/>
                        <a:ext cx="7597321" cy="4392488"/>
                      </a:xfrm>
                      <a:prstGeom prst="rect">
                        <a:avLst/>
                      </a:prstGeom>
                      <a:noFill/>
                    </p:spPr>
                  </p:pic>
                </p:oleObj>
              </mc:Fallback>
            </mc:AlternateContent>
          </a:graphicData>
        </a:graphic>
      </p:graphicFrame>
    </p:spTree>
    <p:extLst>
      <p:ext uri="{BB962C8B-B14F-4D97-AF65-F5344CB8AC3E}">
        <p14:creationId xmlns:p14="http://schemas.microsoft.com/office/powerpoint/2010/main" val="33549021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755576" y="758815"/>
            <a:ext cx="3672408" cy="3318257"/>
          </a:xfrm>
          <a:prstGeom prst="rect">
            <a:avLst/>
          </a:prstGeom>
          <a:noFill/>
          <a:ln>
            <a:noFill/>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3140969"/>
            <a:ext cx="3600400" cy="3096344"/>
          </a:xfrm>
          <a:prstGeom prst="rect">
            <a:avLst/>
          </a:prstGeom>
          <a:noFill/>
          <a:ln>
            <a:noFill/>
          </a:ln>
        </p:spPr>
      </p:pic>
      <p:sp>
        <p:nvSpPr>
          <p:cNvPr id="6" name="1 Título"/>
          <p:cNvSpPr>
            <a:spLocks noGrp="1"/>
          </p:cNvSpPr>
          <p:nvPr>
            <p:ph type="title"/>
          </p:nvPr>
        </p:nvSpPr>
        <p:spPr>
          <a:xfrm>
            <a:off x="4572000" y="-99392"/>
            <a:ext cx="3960440" cy="757888"/>
          </a:xfrm>
        </p:spPr>
        <p:txBody>
          <a:bodyPr>
            <a:normAutofit fontScale="90000"/>
          </a:bodyPr>
          <a:lstStyle/>
          <a:p>
            <a:r>
              <a:rPr lang="es-EC" b="1" dirty="0" smtClean="0"/>
              <a:t>Ingreso al SIPER</a:t>
            </a:r>
            <a:endParaRPr lang="es-EC" b="1" dirty="0"/>
          </a:p>
        </p:txBody>
      </p:sp>
    </p:spTree>
    <p:extLst>
      <p:ext uri="{BB962C8B-B14F-4D97-AF65-F5344CB8AC3E}">
        <p14:creationId xmlns:p14="http://schemas.microsoft.com/office/powerpoint/2010/main" val="38162213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1995950" y="1196752"/>
            <a:ext cx="5168338" cy="1224136"/>
          </a:xfrm>
          <a:prstGeom prst="rect">
            <a:avLst/>
          </a:prstGeom>
          <a:noFill/>
          <a:ln>
            <a:noFill/>
          </a:ln>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780928"/>
            <a:ext cx="5168338" cy="3600400"/>
          </a:xfrm>
          <a:prstGeom prst="rect">
            <a:avLst/>
          </a:prstGeom>
          <a:noFill/>
          <a:ln>
            <a:noFill/>
          </a:ln>
        </p:spPr>
      </p:pic>
      <p:sp>
        <p:nvSpPr>
          <p:cNvPr id="6" name="1 Título"/>
          <p:cNvSpPr>
            <a:spLocks noGrp="1"/>
          </p:cNvSpPr>
          <p:nvPr>
            <p:ph type="title"/>
          </p:nvPr>
        </p:nvSpPr>
        <p:spPr>
          <a:xfrm>
            <a:off x="4572000" y="-99392"/>
            <a:ext cx="3960440" cy="757888"/>
          </a:xfrm>
        </p:spPr>
        <p:txBody>
          <a:bodyPr>
            <a:normAutofit fontScale="90000"/>
          </a:bodyPr>
          <a:lstStyle/>
          <a:p>
            <a:r>
              <a:rPr lang="es-EC" b="1" dirty="0" smtClean="0"/>
              <a:t>Ingreso al SIPER</a:t>
            </a:r>
            <a:endParaRPr lang="es-EC" b="1" dirty="0"/>
          </a:p>
        </p:txBody>
      </p:sp>
    </p:spTree>
    <p:extLst>
      <p:ext uri="{BB962C8B-B14F-4D97-AF65-F5344CB8AC3E}">
        <p14:creationId xmlns:p14="http://schemas.microsoft.com/office/powerpoint/2010/main" val="12469072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43608" y="1772816"/>
            <a:ext cx="6777317" cy="3508977"/>
          </a:xfrm>
        </p:spPr>
        <p:txBody>
          <a:bodyPr>
            <a:normAutofit fontScale="92500"/>
          </a:bodyPr>
          <a:lstStyle/>
          <a:p>
            <a:pPr algn="just"/>
            <a:r>
              <a:rPr lang="es-EC" dirty="0"/>
              <a:t>El hecho de que tanto Sistema Mode como Siper funcionen dentro de la Espe, brinda un gran beneficio al personal Militar que realiza sus labores académicas y administrativas en la Universidad, debido a que de esta manera tendrán una comunicación directa y optima con los demás centros militares a través de las líneas de telefonía ip y adicional tendrán acceso a la base de datos del Siper para obtener la información personal necesaria.</a:t>
            </a:r>
            <a:endParaRPr lang="es-ES" dirty="0"/>
          </a:p>
          <a:p>
            <a:endParaRPr lang="es-ES" dirty="0"/>
          </a:p>
        </p:txBody>
      </p:sp>
    </p:spTree>
    <p:extLst>
      <p:ext uri="{BB962C8B-B14F-4D97-AF65-F5344CB8AC3E}">
        <p14:creationId xmlns:p14="http://schemas.microsoft.com/office/powerpoint/2010/main" val="18416542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0" y="-19356"/>
            <a:ext cx="4104574" cy="685880"/>
          </a:xfrm>
        </p:spPr>
        <p:txBody>
          <a:bodyPr>
            <a:normAutofit fontScale="90000"/>
          </a:bodyPr>
          <a:lstStyle/>
          <a:p>
            <a:r>
              <a:rPr lang="es-EC" b="1" dirty="0" smtClean="0"/>
              <a:t>CONCLUSIONES</a:t>
            </a:r>
            <a:endParaRPr lang="es-EC" b="1" dirty="0"/>
          </a:p>
        </p:txBody>
      </p:sp>
      <p:sp>
        <p:nvSpPr>
          <p:cNvPr id="3" name="2 Marcador de contenido"/>
          <p:cNvSpPr>
            <a:spLocks noGrp="1"/>
          </p:cNvSpPr>
          <p:nvPr>
            <p:ph idx="1"/>
          </p:nvPr>
        </p:nvSpPr>
        <p:spPr>
          <a:xfrm>
            <a:off x="899592" y="836712"/>
            <a:ext cx="7200800" cy="5544616"/>
          </a:xfrm>
        </p:spPr>
        <p:txBody>
          <a:bodyPr>
            <a:normAutofit fontScale="92500" lnSpcReduction="10000"/>
          </a:bodyPr>
          <a:lstStyle/>
          <a:p>
            <a:pPr algn="just"/>
            <a:r>
              <a:rPr lang="es-EC" dirty="0"/>
              <a:t>Los equipos que conformaban el enlace entre la ESPE y la Comandancia del Ejército instalados en el año 2008, fueron desmontados completamente de las torres para revisión y mantenimiento técnico, en este proceso se detectó que las </a:t>
            </a:r>
            <a:r>
              <a:rPr lang="es-EC" dirty="0" err="1"/>
              <a:t>IDUs</a:t>
            </a:r>
            <a:r>
              <a:rPr lang="es-EC" dirty="0"/>
              <a:t> que estaban en Miravalle por descargas eléctricas estaban dañadas, se intentó repararlas pero el costo de reparación era  muy elevado, comparado con otras tecnologías  modernas y de costo bajo, por lo que se concluye que es necesario reemplazar los equipos del enlace instalado por equipos nuevos de bajo costo que permitan materializar nuevamente el enlace, es así que en el presente proyecto luego de un estudio comparativo de tecnologías, se emplea para las pruebas los equipos Ubiquiti, dejando de lado los equipos Airmux que fueron dados de baja.  </a:t>
            </a:r>
            <a:endParaRPr lang="es-EC" dirty="0" smtClean="0"/>
          </a:p>
          <a:p>
            <a:pPr algn="just"/>
            <a:endParaRPr lang="es-EC" dirty="0"/>
          </a:p>
        </p:txBody>
      </p:sp>
    </p:spTree>
    <p:extLst>
      <p:ext uri="{BB962C8B-B14F-4D97-AF65-F5344CB8AC3E}">
        <p14:creationId xmlns:p14="http://schemas.microsoft.com/office/powerpoint/2010/main" val="23456186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836712"/>
            <a:ext cx="7776864" cy="5472608"/>
          </a:xfrm>
        </p:spPr>
        <p:txBody>
          <a:bodyPr>
            <a:normAutofit fontScale="85000" lnSpcReduction="20000"/>
          </a:bodyPr>
          <a:lstStyle/>
          <a:p>
            <a:pPr algn="just"/>
            <a:r>
              <a:rPr lang="es-EC" dirty="0"/>
              <a:t>Al realizar la comparación de las dos tecnologías de radios que se disponían para la realización del presente proyecto, se logró establecer que la que ofrecía en cuanto a características técnicas y aspectos económicos más ventajas, son los Modelos Ubiquiti NanoStation5, esto debido a que los 6 Mbps que en teoría ofrece este equipo, son suficientes para cubrir el ancho de banda de 1.2 Mbps que requiere el enlace ESPE – Comandancia</a:t>
            </a:r>
            <a:r>
              <a:rPr lang="es-EC" dirty="0" smtClean="0"/>
              <a:t>.</a:t>
            </a:r>
          </a:p>
          <a:p>
            <a:pPr algn="just"/>
            <a:endParaRPr lang="es-EC" dirty="0"/>
          </a:p>
          <a:p>
            <a:pPr algn="just"/>
            <a:r>
              <a:rPr lang="es-EC" dirty="0"/>
              <a:t>Durante el proceso de rediseño de la red, se estableció que necesariamente se debía utilizar un punto de repetición, en este caso el lugar que cumplía con todas las características necesarias fue Miravalle, lugar donde se instalaron los equipos de radio direccionadas a la ESPE y la Comandancia a una altura de 25 metros, mientras que en la Espe el equipo de radio debía estar a una altura de 6 metros y del lado de la Comandancia a 14 metros para de esta forma cumplir la condición de que el margen de despeje sea mayor al radio de la primera zona de Fresnel para asegura que no exista obstrucción a lo largo del trayecto del enlace.</a:t>
            </a:r>
          </a:p>
          <a:p>
            <a:pPr lvl="0"/>
            <a:endParaRPr lang="es-EC" dirty="0"/>
          </a:p>
        </p:txBody>
      </p:sp>
    </p:spTree>
    <p:extLst>
      <p:ext uri="{BB962C8B-B14F-4D97-AF65-F5344CB8AC3E}">
        <p14:creationId xmlns:p14="http://schemas.microsoft.com/office/powerpoint/2010/main" val="41181042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3568" y="836712"/>
            <a:ext cx="7776864" cy="5472608"/>
          </a:xfrm>
        </p:spPr>
        <p:txBody>
          <a:bodyPr>
            <a:normAutofit fontScale="85000" lnSpcReduction="10000"/>
          </a:bodyPr>
          <a:lstStyle/>
          <a:p>
            <a:pPr algn="just"/>
            <a:r>
              <a:rPr lang="es-EC" dirty="0"/>
              <a:t>Analizando las interferencias en el sitio de Miravalle donde se instalarán los equipos de repetición del enlace, se comprobó que existen muchos dispositivos de radio trabajando en la banda de frecuencias de 5.4 GHz – 5,8 GHz, banda en la cual trabajan los equipos del enlace, por lo que se concluye que estas transmisiones no generarán inferencias, debido a que los equipos Ubiquiti, emplean algoritmos muy robustos para buscar la frecuencia que tenga la menor  interferencia para transmitir en la misma. </a:t>
            </a:r>
            <a:endParaRPr lang="es-EC" dirty="0" smtClean="0"/>
          </a:p>
          <a:p>
            <a:pPr algn="just"/>
            <a:endParaRPr lang="es-EC" dirty="0"/>
          </a:p>
          <a:p>
            <a:pPr algn="just"/>
            <a:r>
              <a:rPr lang="es-EC" dirty="0"/>
              <a:t>La implementación del Sistema Siper y Mode empleando el enlace ESPE - Comandancia, dentro de las instalaciones de la Espe, es de gran ayuda para el personal Militar que ejerce sus funciones académicas y administrativas dentro de este centro educativo, la diferente información que generan estos sistemas es de alta relevancia para las labores diarias de cada Miembro Militar. </a:t>
            </a:r>
          </a:p>
        </p:txBody>
      </p:sp>
    </p:spTree>
    <p:extLst>
      <p:ext uri="{BB962C8B-B14F-4D97-AF65-F5344CB8AC3E}">
        <p14:creationId xmlns:p14="http://schemas.microsoft.com/office/powerpoint/2010/main" val="17578883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55576" y="908720"/>
            <a:ext cx="7776864" cy="5472608"/>
          </a:xfrm>
        </p:spPr>
        <p:txBody>
          <a:bodyPr>
            <a:normAutofit fontScale="92500" lnSpcReduction="10000"/>
          </a:bodyPr>
          <a:lstStyle/>
          <a:p>
            <a:pPr algn="just"/>
            <a:r>
              <a:rPr lang="es-EC" dirty="0"/>
              <a:t>En las pruebas de inyección de trafico mediante el DITG, se determinó que el ancho de banda del enlace ESPE - Comandancia es de 2.5 Mbps, ya que se inundó el canal con un tráfico de 4.320 Mbps con 1000 paquetes de 512 bytes y solo circuló un tráfico de 2.5 Mbps, generándose un valor alto de retardo y perdidas de paquetes. </a:t>
            </a:r>
          </a:p>
          <a:p>
            <a:pPr lvl="0" algn="just"/>
            <a:endParaRPr lang="es-EC" dirty="0"/>
          </a:p>
          <a:p>
            <a:pPr algn="just"/>
            <a:r>
              <a:rPr lang="es-EC" dirty="0"/>
              <a:t>Los resultados del Delay al enviar 5000 paquetes con un tamaño de 512 bytes, muestra valores negativos debido a que se saturo el enlace y se perdió el sincronismo; ante lo cual la  herramienta DITG genera resultados absurdos, como lo son los valores negativos del Delay. Por lo que se concluye que para evitar perdida de paquetes en el enlace se debe enviar un tráfico que no sobrepase el ancho de banda disponible del enlace. </a:t>
            </a:r>
          </a:p>
        </p:txBody>
      </p:sp>
    </p:spTree>
    <p:extLst>
      <p:ext uri="{BB962C8B-B14F-4D97-AF65-F5344CB8AC3E}">
        <p14:creationId xmlns:p14="http://schemas.microsoft.com/office/powerpoint/2010/main" val="33201694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764704"/>
            <a:ext cx="7848872" cy="5688632"/>
          </a:xfrm>
        </p:spPr>
        <p:txBody>
          <a:bodyPr>
            <a:normAutofit lnSpcReduction="10000"/>
          </a:bodyPr>
          <a:lstStyle/>
          <a:p>
            <a:pPr lvl="0" algn="just"/>
            <a:r>
              <a:rPr lang="es-EC" dirty="0"/>
              <a:t>Al realizar la inyección de tráfico de voz en el enlace con el códec G.711 que genera un tráfico de 80 Kbps equivalente al tráfico de una línea telefónica IP, se pudo comprobar la eficiencia del enlace ya que no produjeron retardos significativos ni perdidas de paquetes, lo cual garantiza un correcto funcionamiento del enlace con las ocho líneas IP de la Red Mode</a:t>
            </a:r>
            <a:r>
              <a:rPr lang="es-EC" dirty="0" smtClean="0"/>
              <a:t>.</a:t>
            </a:r>
          </a:p>
          <a:p>
            <a:pPr lvl="0"/>
            <a:endParaRPr lang="es-EC" dirty="0" smtClean="0"/>
          </a:p>
          <a:p>
            <a:pPr algn="just"/>
            <a:r>
              <a:rPr lang="es-EC" dirty="0"/>
              <a:t>Una vez que se ha instalado el enlace ESPE - Comandancia y se han implementado sobre este, los servicios de telefonía Ip de la red Mode y el transporte de datos del sistema SIPER  con resultados satisfactorios, se concluye que se han cumplido exitosamente todos los objetivos planteados en el presente proyecto </a:t>
            </a:r>
          </a:p>
          <a:p>
            <a:endParaRPr lang="es-EC" dirty="0"/>
          </a:p>
        </p:txBody>
      </p:sp>
    </p:spTree>
    <p:extLst>
      <p:ext uri="{BB962C8B-B14F-4D97-AF65-F5344CB8AC3E}">
        <p14:creationId xmlns:p14="http://schemas.microsoft.com/office/powerpoint/2010/main" val="13603333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572000" y="-99392"/>
            <a:ext cx="3672408" cy="685880"/>
          </a:xfrm>
        </p:spPr>
        <p:txBody>
          <a:bodyPr>
            <a:noAutofit/>
          </a:bodyPr>
          <a:lstStyle/>
          <a:p>
            <a:r>
              <a:rPr lang="es-EC" sz="2700" b="1" dirty="0" smtClean="0"/>
              <a:t>RECOMENDACIONES</a:t>
            </a:r>
            <a:endParaRPr lang="es-EC" sz="2700" b="1" dirty="0"/>
          </a:p>
        </p:txBody>
      </p:sp>
      <p:sp>
        <p:nvSpPr>
          <p:cNvPr id="5" name="2 Marcador de contenido"/>
          <p:cNvSpPr>
            <a:spLocks noGrp="1"/>
          </p:cNvSpPr>
          <p:nvPr>
            <p:ph idx="1"/>
          </p:nvPr>
        </p:nvSpPr>
        <p:spPr>
          <a:xfrm>
            <a:off x="683568" y="836712"/>
            <a:ext cx="7776864" cy="5616624"/>
          </a:xfrm>
        </p:spPr>
        <p:txBody>
          <a:bodyPr>
            <a:normAutofit lnSpcReduction="10000"/>
          </a:bodyPr>
          <a:lstStyle/>
          <a:p>
            <a:pPr algn="just"/>
            <a:r>
              <a:rPr lang="es-EC" dirty="0" smtClean="0"/>
              <a:t>En </a:t>
            </a:r>
            <a:r>
              <a:rPr lang="es-EC" dirty="0"/>
              <a:t>vista de que el proyecto ejecutado logró enlazar a la Espe con la Comandancia, sería de gran factibilidad transmitir por el mismo canal de datos otro sistema que sea útil para los miembros del Ejército que cumplen sus labores en la Espe, para de esta forma no subutilizar este enlace. </a:t>
            </a:r>
          </a:p>
          <a:p>
            <a:pPr lvl="0" algn="just"/>
            <a:endParaRPr lang="es-EC" dirty="0"/>
          </a:p>
          <a:p>
            <a:pPr algn="just"/>
            <a:r>
              <a:rPr lang="es-EC" dirty="0"/>
              <a:t>Una vez que se ha realizado en este proyecto un análisis comparativo de tecnologías y costos para el enlace, se recomienda que la implementación definitiva del mismo  se lo realice con los equipos Ubiquiti NanoStation5, que tienen grandes prestaciones y son de bajo costo.</a:t>
            </a:r>
          </a:p>
          <a:p>
            <a:pPr lvl="0" algn="just"/>
            <a:endParaRPr lang="es-EC" dirty="0"/>
          </a:p>
        </p:txBody>
      </p:sp>
    </p:spTree>
    <p:extLst>
      <p:ext uri="{BB962C8B-B14F-4D97-AF65-F5344CB8AC3E}">
        <p14:creationId xmlns:p14="http://schemas.microsoft.com/office/powerpoint/2010/main" val="17499591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55576" y="1052736"/>
            <a:ext cx="7560840" cy="5256584"/>
          </a:xfrm>
        </p:spPr>
        <p:txBody>
          <a:bodyPr>
            <a:normAutofit fontScale="92500"/>
          </a:bodyPr>
          <a:lstStyle/>
          <a:p>
            <a:pPr algn="just"/>
            <a:r>
              <a:rPr lang="es-EC" dirty="0"/>
              <a:t>Una vez que se implementado el proyecto se recomienda realizar un cronograma de mantenimiento para garantizar la disponibilidad del enlace y evitar daños en los equipos, como sucedió con los equipos Airmux-200 que fueron instalados en el año 2008 y que sufrieron daños por falta de mantenimiento. </a:t>
            </a:r>
          </a:p>
          <a:p>
            <a:pPr lvl="0" algn="just"/>
            <a:endParaRPr lang="es-EC" dirty="0"/>
          </a:p>
          <a:p>
            <a:pPr lvl="0" algn="just"/>
            <a:r>
              <a:rPr lang="es-EC" dirty="0"/>
              <a:t>Debido a que no existe un sistema de respaldo eléctrico individual para los equipos que se encuentran instalados en la torre ubicada en la terraza del edificio académico de la ESPE, se recomienda la instalación de un sistema básico de Ups para garantizar el funcionamiento continuo de los equipos que conforman el enlace. </a:t>
            </a:r>
            <a:endParaRPr lang="es-EC" dirty="0"/>
          </a:p>
        </p:txBody>
      </p:sp>
    </p:spTree>
    <p:extLst>
      <p:ext uri="{BB962C8B-B14F-4D97-AF65-F5344CB8AC3E}">
        <p14:creationId xmlns:p14="http://schemas.microsoft.com/office/powerpoint/2010/main" val="13037951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48064" y="0"/>
            <a:ext cx="2952328" cy="620688"/>
          </a:xfrm>
        </p:spPr>
        <p:txBody>
          <a:bodyPr>
            <a:normAutofit fontScale="90000"/>
          </a:bodyPr>
          <a:lstStyle/>
          <a:p>
            <a:r>
              <a:rPr lang="es-EC" dirty="0" smtClean="0"/>
              <a:t>OBJETIVOS</a:t>
            </a:r>
            <a:endParaRPr lang="es-EC" dirty="0"/>
          </a:p>
        </p:txBody>
      </p:sp>
      <p:sp>
        <p:nvSpPr>
          <p:cNvPr id="3" name="2 Marcador de contenido"/>
          <p:cNvSpPr>
            <a:spLocks noGrp="1"/>
          </p:cNvSpPr>
          <p:nvPr>
            <p:ph idx="1"/>
          </p:nvPr>
        </p:nvSpPr>
        <p:spPr>
          <a:xfrm>
            <a:off x="1043492" y="1556792"/>
            <a:ext cx="6984892" cy="4608512"/>
          </a:xfrm>
        </p:spPr>
        <p:txBody>
          <a:bodyPr>
            <a:normAutofit/>
          </a:bodyPr>
          <a:lstStyle/>
          <a:p>
            <a:pPr marL="68580" indent="0" algn="just">
              <a:buNone/>
            </a:pPr>
            <a:r>
              <a:rPr lang="es-ES" dirty="0"/>
              <a:t> </a:t>
            </a:r>
            <a:r>
              <a:rPr lang="es-ES" dirty="0" smtClean="0"/>
              <a:t>  </a:t>
            </a:r>
            <a:r>
              <a:rPr lang="es-ES" b="1" dirty="0" smtClean="0">
                <a:solidFill>
                  <a:schemeClr val="accent1"/>
                </a:solidFill>
              </a:rPr>
              <a:t>GENERALES</a:t>
            </a:r>
          </a:p>
          <a:p>
            <a:pPr marL="68580" indent="0" algn="just">
              <a:buNone/>
            </a:pPr>
            <a:endParaRPr lang="es-ES" dirty="0" smtClean="0"/>
          </a:p>
          <a:p>
            <a:pPr algn="just"/>
            <a:r>
              <a:rPr lang="es-ES" dirty="0" smtClean="0"/>
              <a:t>Rediseño</a:t>
            </a:r>
            <a:r>
              <a:rPr lang="es-ES" dirty="0"/>
              <a:t>, Levantamiento y Mantenimiento del Enlace de Datos entre la Escuela Politécnica del Ejército y la Comandancia General de Ejército para proveer acceso al sistema Siper y a 8 líneas del sistema Mode mediante la ayuda de software que permitan realizar el correcto diseño de la red</a:t>
            </a:r>
            <a:r>
              <a:rPr lang="es-ES" dirty="0" smtClean="0"/>
              <a:t>.</a:t>
            </a:r>
            <a:endParaRPr lang="es-EC" dirty="0"/>
          </a:p>
        </p:txBody>
      </p:sp>
    </p:spTree>
    <p:extLst>
      <p:ext uri="{BB962C8B-B14F-4D97-AF65-F5344CB8AC3E}">
        <p14:creationId xmlns:p14="http://schemas.microsoft.com/office/powerpoint/2010/main" val="39917249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43492" y="980728"/>
            <a:ext cx="6777317" cy="5256584"/>
          </a:xfrm>
        </p:spPr>
        <p:txBody>
          <a:bodyPr>
            <a:normAutofit/>
          </a:bodyPr>
          <a:lstStyle/>
          <a:p>
            <a:pPr lvl="0" algn="just"/>
            <a:endParaRPr lang="es-ES" dirty="0" smtClean="0"/>
          </a:p>
          <a:p>
            <a:pPr marL="68580" indent="0" algn="just">
              <a:buNone/>
            </a:pPr>
            <a:r>
              <a:rPr lang="es-ES" b="1" dirty="0">
                <a:solidFill>
                  <a:schemeClr val="accent1"/>
                </a:solidFill>
              </a:rPr>
              <a:t> </a:t>
            </a:r>
            <a:r>
              <a:rPr lang="es-ES" b="1" dirty="0" smtClean="0">
                <a:solidFill>
                  <a:schemeClr val="accent1"/>
                </a:solidFill>
              </a:rPr>
              <a:t>  ESPECIFICOS</a:t>
            </a:r>
          </a:p>
          <a:p>
            <a:pPr algn="just"/>
            <a:endParaRPr lang="es-ES" dirty="0"/>
          </a:p>
          <a:p>
            <a:pPr lvl="0" algn="just"/>
            <a:r>
              <a:rPr lang="es-ES" dirty="0" smtClean="0"/>
              <a:t>Analizar </a:t>
            </a:r>
            <a:r>
              <a:rPr lang="es-ES" dirty="0"/>
              <a:t>la situación actual </a:t>
            </a:r>
            <a:r>
              <a:rPr lang="es-ES" dirty="0" smtClean="0"/>
              <a:t>del enlace </a:t>
            </a:r>
            <a:r>
              <a:rPr lang="es-ES" dirty="0"/>
              <a:t>de datos entre la ESPE y Comandancia General del Ejército</a:t>
            </a:r>
            <a:r>
              <a:rPr lang="es-ES" dirty="0" smtClean="0"/>
              <a:t>.</a:t>
            </a:r>
          </a:p>
          <a:p>
            <a:pPr marL="68580" lvl="0" indent="0" algn="just">
              <a:buNone/>
            </a:pPr>
            <a:endParaRPr lang="es-EC" dirty="0"/>
          </a:p>
          <a:p>
            <a:pPr lvl="0" algn="just"/>
            <a:r>
              <a:rPr lang="es-ES" dirty="0"/>
              <a:t>Diseñar el enlace de datos considerando la topología del terreno, la sensibilidad de los equipos para así garantizar un óptimo enlace</a:t>
            </a:r>
            <a:r>
              <a:rPr lang="es-ES" dirty="0" smtClean="0"/>
              <a:t>.</a:t>
            </a:r>
            <a:endParaRPr lang="es-EC" dirty="0"/>
          </a:p>
        </p:txBody>
      </p:sp>
    </p:spTree>
    <p:extLst>
      <p:ext uri="{BB962C8B-B14F-4D97-AF65-F5344CB8AC3E}">
        <p14:creationId xmlns:p14="http://schemas.microsoft.com/office/powerpoint/2010/main" val="9046462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43492" y="1556792"/>
            <a:ext cx="6777317" cy="4275837"/>
          </a:xfrm>
        </p:spPr>
        <p:txBody>
          <a:bodyPr>
            <a:normAutofit/>
          </a:bodyPr>
          <a:lstStyle/>
          <a:p>
            <a:pPr lvl="0" algn="just"/>
            <a:r>
              <a:rPr lang="es-ES" dirty="0"/>
              <a:t>Implementar el enlace teniendo en cuenta altura mínima de las antenas, aterrizaje a tierra e interferencias para garantizar un buen funcionamiento</a:t>
            </a:r>
            <a:r>
              <a:rPr lang="es-ES" dirty="0" smtClean="0"/>
              <a:t>.</a:t>
            </a:r>
          </a:p>
          <a:p>
            <a:pPr marL="68580" lvl="0" indent="0" algn="just">
              <a:buNone/>
            </a:pPr>
            <a:endParaRPr lang="es-EC" dirty="0"/>
          </a:p>
          <a:p>
            <a:pPr lvl="0" algn="just"/>
            <a:r>
              <a:rPr lang="es-ES" dirty="0"/>
              <a:t>Evaluar el enlace mediante inyección de tráfico desde la Comandancia General del Ejército hasta la ESPE utilizando software que ayuden a verificar parámetros como throughput, bitrate, etc</a:t>
            </a:r>
            <a:r>
              <a:rPr lang="es-ES" dirty="0" smtClean="0"/>
              <a:t>.</a:t>
            </a:r>
            <a:endParaRPr lang="es-EC" dirty="0"/>
          </a:p>
        </p:txBody>
      </p:sp>
    </p:spTree>
    <p:extLst>
      <p:ext uri="{BB962C8B-B14F-4D97-AF65-F5344CB8AC3E}">
        <p14:creationId xmlns:p14="http://schemas.microsoft.com/office/powerpoint/2010/main" val="39402103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C" b="1" dirty="0" smtClean="0"/>
              <a:t>SITUACIÓN ACTUAL DEL ENLACE DE DATOS</a:t>
            </a:r>
            <a:endParaRPr lang="es-EC" b="1" dirty="0"/>
          </a:p>
        </p:txBody>
      </p:sp>
      <p:graphicFrame>
        <p:nvGraphicFramePr>
          <p:cNvPr id="7" name="Objeto 6"/>
          <p:cNvGraphicFramePr>
            <a:graphicFrameLocks noChangeAspect="1"/>
          </p:cNvGraphicFramePr>
          <p:nvPr>
            <p:extLst>
              <p:ext uri="{D42A27DB-BD31-4B8C-83A1-F6EECF244321}">
                <p14:modId xmlns:p14="http://schemas.microsoft.com/office/powerpoint/2010/main" val="2301426406"/>
              </p:ext>
            </p:extLst>
          </p:nvPr>
        </p:nvGraphicFramePr>
        <p:xfrm>
          <a:off x="1080789" y="2492896"/>
          <a:ext cx="6931511" cy="3456384"/>
        </p:xfrm>
        <a:graphic>
          <a:graphicData uri="http://schemas.openxmlformats.org/presentationml/2006/ole">
            <mc:AlternateContent xmlns:mc="http://schemas.openxmlformats.org/markup-compatibility/2006">
              <mc:Choice xmlns:v="urn:schemas-microsoft-com:vml" Requires="v">
                <p:oleObj spid="_x0000_s1088" r:id="rId3" imgW="10379496" imgH="4739224" progId="Visio.Drawing.11">
                  <p:embed/>
                </p:oleObj>
              </mc:Choice>
              <mc:Fallback>
                <p:oleObj r:id="rId3" imgW="10379496" imgH="4739224"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789" y="2492896"/>
                        <a:ext cx="6931511" cy="3456384"/>
                      </a:xfrm>
                      <a:prstGeom prst="rect">
                        <a:avLst/>
                      </a:prstGeom>
                      <a:noFill/>
                    </p:spPr>
                  </p:pic>
                </p:oleObj>
              </mc:Fallback>
            </mc:AlternateContent>
          </a:graphicData>
        </a:graphic>
      </p:graphicFrame>
    </p:spTree>
    <p:extLst>
      <p:ext uri="{BB962C8B-B14F-4D97-AF65-F5344CB8AC3E}">
        <p14:creationId xmlns:p14="http://schemas.microsoft.com/office/powerpoint/2010/main" val="427000967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1141</TotalTime>
  <Words>2500</Words>
  <Application>Microsoft Office PowerPoint</Application>
  <PresentationFormat>Presentación en pantalla (4:3)</PresentationFormat>
  <Paragraphs>299</Paragraphs>
  <Slides>56</Slides>
  <Notes>2</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56</vt:i4>
      </vt:variant>
    </vt:vector>
  </HeadingPairs>
  <TitlesOfParts>
    <vt:vector size="59" baseType="lpstr">
      <vt:lpstr>Austin</vt:lpstr>
      <vt:lpstr>Dibujo de Microsoft Visio</vt:lpstr>
      <vt:lpstr>Visio</vt:lpstr>
      <vt:lpstr>REDISEÑO, LEVANTAMIENTO Y MANTENIMIENTO del Enlace de Datos entre la Escuela Politécnica del Ejército y la Comandancia General de Ejército para proveer acceso Al SISTEMA SIPER y a 8 líneas del sistema Mode</vt:lpstr>
      <vt:lpstr>CONTENIDO</vt:lpstr>
      <vt:lpstr>INTRODUCCION</vt:lpstr>
      <vt:lpstr>Presentación de PowerPoint</vt:lpstr>
      <vt:lpstr>Presentación de PowerPoint</vt:lpstr>
      <vt:lpstr>OBJETIVOS</vt:lpstr>
      <vt:lpstr>Presentación de PowerPoint</vt:lpstr>
      <vt:lpstr>Presentación de PowerPoint</vt:lpstr>
      <vt:lpstr>SITUACIÓN ACTUAL DEL ENLACE DE DATOS</vt:lpstr>
      <vt:lpstr>Equipamiento del enlace de datos</vt:lpstr>
      <vt:lpstr>Airmux-200</vt:lpstr>
      <vt:lpstr>Presentación de PowerPoint</vt:lpstr>
      <vt:lpstr>Análisis de la topología del terreno donde actualmente está instalado el enlace</vt:lpstr>
      <vt:lpstr>Presentación de PowerPoint</vt:lpstr>
      <vt:lpstr>Presentación de PowerPoint</vt:lpstr>
      <vt:lpstr>Análisis de interferencias en el sector de Miravalle lugar en el cual se encuentra el repetidor</vt:lpstr>
      <vt:lpstr>Presentación de PowerPoint</vt:lpstr>
      <vt:lpstr>Lecturas direccionando a la ESPE</vt:lpstr>
      <vt:lpstr>Presentación de PowerPoint</vt:lpstr>
      <vt:lpstr>Presentación de PowerPoint</vt:lpstr>
      <vt:lpstr>Presentación de PowerPoint</vt:lpstr>
      <vt:lpstr>Lecturas direccionando a la Comandancia</vt:lpstr>
      <vt:lpstr>Presentación de PowerPoint</vt:lpstr>
      <vt:lpstr>Lecturas direccionando a la Caseta de Miravalle</vt:lpstr>
      <vt:lpstr>Presentación de PowerPoint</vt:lpstr>
      <vt:lpstr>DISEÑO DEL ENLACE DE DATOS  Parámetros de diseño</vt:lpstr>
      <vt:lpstr>Perfil Topográfico</vt:lpstr>
      <vt:lpstr>Cálculos</vt:lpstr>
      <vt:lpstr>Cálculos</vt:lpstr>
      <vt:lpstr>Elecciones de equipos</vt:lpstr>
      <vt:lpstr>IMPLEMENTACIÓN DEL ENLACE</vt:lpstr>
      <vt:lpstr>Miravalle</vt:lpstr>
      <vt:lpstr>Presentación de PowerPoint</vt:lpstr>
      <vt:lpstr>Comandancia</vt:lpstr>
      <vt:lpstr>Presentación de PowerPoint</vt:lpstr>
      <vt:lpstr>ESPE</vt:lpstr>
      <vt:lpstr>Presentación de PowerPoint</vt:lpstr>
      <vt:lpstr>Programación de los equipos</vt:lpstr>
      <vt:lpstr>Presentación de PowerPoint</vt:lpstr>
      <vt:lpstr>Presentación de PowerPoint</vt:lpstr>
      <vt:lpstr>Conectividad</vt:lpstr>
      <vt:lpstr>Presentación de PowerPoint</vt:lpstr>
      <vt:lpstr>PRUEBAS Y EVALUACIÓN DEL ENLACE</vt:lpstr>
      <vt:lpstr>Presentación de PowerPoint</vt:lpstr>
      <vt:lpstr>Presentación de PowerPoint</vt:lpstr>
      <vt:lpstr>Presentación de PowerPoint</vt:lpstr>
      <vt:lpstr>SIPER</vt:lpstr>
      <vt:lpstr>Ingreso al SIPER</vt:lpstr>
      <vt:lpstr>Ingreso al SIPER</vt:lpstr>
      <vt:lpstr>CONCLUSIONES</vt:lpstr>
      <vt:lpstr>Presentación de PowerPoint</vt:lpstr>
      <vt:lpstr>Presentación de PowerPoint</vt:lpstr>
      <vt:lpstr>Presentación de PowerPoint</vt:lpstr>
      <vt:lpstr>Presentación de PowerPoint</vt:lpstr>
      <vt:lpstr>RECOMENDACIONES</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César Unda</dc:creator>
  <cp:lastModifiedBy>César Unda</cp:lastModifiedBy>
  <cp:revision>66</cp:revision>
  <dcterms:created xsi:type="dcterms:W3CDTF">2013-03-27T01:57:01Z</dcterms:created>
  <dcterms:modified xsi:type="dcterms:W3CDTF">2013-04-11T05:24:57Z</dcterms:modified>
</cp:coreProperties>
</file>