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3"/>
  </p:notesMasterIdLst>
  <p:sldIdLst>
    <p:sldId id="256" r:id="rId2"/>
    <p:sldId id="273" r:id="rId3"/>
    <p:sldId id="257" r:id="rId4"/>
    <p:sldId id="258" r:id="rId5"/>
    <p:sldId id="259" r:id="rId6"/>
    <p:sldId id="260" r:id="rId7"/>
    <p:sldId id="274" r:id="rId8"/>
    <p:sldId id="261" r:id="rId9"/>
    <p:sldId id="262" r:id="rId10"/>
    <p:sldId id="263" r:id="rId11"/>
    <p:sldId id="264" r:id="rId12"/>
    <p:sldId id="265" r:id="rId13"/>
    <p:sldId id="266" r:id="rId14"/>
    <p:sldId id="267" r:id="rId15"/>
    <p:sldId id="268" r:id="rId16"/>
    <p:sldId id="269" r:id="rId17"/>
    <p:sldId id="270" r:id="rId18"/>
    <p:sldId id="275" r:id="rId19"/>
    <p:sldId id="271" r:id="rId20"/>
    <p:sldId id="272" r:id="rId21"/>
    <p:sldId id="276" r:id="rId22"/>
    <p:sldId id="277" r:id="rId23"/>
    <p:sldId id="278" r:id="rId24"/>
    <p:sldId id="279" r:id="rId25"/>
    <p:sldId id="280" r:id="rId26"/>
    <p:sldId id="281" r:id="rId27"/>
    <p:sldId id="282" r:id="rId28"/>
    <p:sldId id="283" r:id="rId29"/>
    <p:sldId id="284" r:id="rId30"/>
    <p:sldId id="285" r:id="rId31"/>
    <p:sldId id="286" r:id="rId32"/>
    <p:sldId id="289"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2" r:id="rId74"/>
    <p:sldId id="333" r:id="rId75"/>
    <p:sldId id="334" r:id="rId76"/>
    <p:sldId id="335" r:id="rId77"/>
    <p:sldId id="336" r:id="rId78"/>
    <p:sldId id="337" r:id="rId79"/>
    <p:sldId id="338" r:id="rId80"/>
    <p:sldId id="339" r:id="rId81"/>
    <p:sldId id="341" r:id="rId82"/>
    <p:sldId id="342" r:id="rId83"/>
    <p:sldId id="343" r:id="rId84"/>
    <p:sldId id="288" r:id="rId85"/>
    <p:sldId id="345" r:id="rId86"/>
    <p:sldId id="346" r:id="rId87"/>
    <p:sldId id="347" r:id="rId88"/>
    <p:sldId id="348" r:id="rId89"/>
    <p:sldId id="349" r:id="rId90"/>
    <p:sldId id="350" r:id="rId91"/>
    <p:sldId id="351" r:id="rId92"/>
    <p:sldId id="352" r:id="rId93"/>
    <p:sldId id="353" r:id="rId94"/>
    <p:sldId id="355" r:id="rId95"/>
    <p:sldId id="356" r:id="rId96"/>
    <p:sldId id="357" r:id="rId97"/>
    <p:sldId id="358" r:id="rId98"/>
    <p:sldId id="359" r:id="rId99"/>
    <p:sldId id="361" r:id="rId100"/>
    <p:sldId id="362"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9" r:id="rId116"/>
    <p:sldId id="380" r:id="rId117"/>
    <p:sldId id="381" r:id="rId118"/>
    <p:sldId id="382" r:id="rId119"/>
    <p:sldId id="383" r:id="rId120"/>
    <p:sldId id="384" r:id="rId121"/>
    <p:sldId id="385" r:id="rId122"/>
    <p:sldId id="386" r:id="rId123"/>
    <p:sldId id="482" r:id="rId124"/>
    <p:sldId id="483" r:id="rId125"/>
    <p:sldId id="484" r:id="rId126"/>
    <p:sldId id="485" r:id="rId127"/>
    <p:sldId id="486" r:id="rId128"/>
    <p:sldId id="387" r:id="rId129"/>
    <p:sldId id="388" r:id="rId130"/>
    <p:sldId id="493" r:id="rId131"/>
    <p:sldId id="494" r:id="rId132"/>
    <p:sldId id="495" r:id="rId133"/>
    <p:sldId id="487" r:id="rId134"/>
    <p:sldId id="488" r:id="rId135"/>
    <p:sldId id="489" r:id="rId136"/>
    <p:sldId id="490" r:id="rId137"/>
    <p:sldId id="491" r:id="rId138"/>
    <p:sldId id="492" r:id="rId139"/>
    <p:sldId id="390"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96" r:id="rId155"/>
    <p:sldId id="412" r:id="rId156"/>
    <p:sldId id="415" r:id="rId157"/>
    <p:sldId id="416" r:id="rId158"/>
    <p:sldId id="417" r:id="rId159"/>
    <p:sldId id="418" r:id="rId160"/>
    <p:sldId id="419" r:id="rId161"/>
    <p:sldId id="420" r:id="rId162"/>
    <p:sldId id="421" r:id="rId163"/>
    <p:sldId id="422" r:id="rId164"/>
    <p:sldId id="423" r:id="rId165"/>
    <p:sldId id="424" r:id="rId166"/>
    <p:sldId id="425" r:id="rId167"/>
    <p:sldId id="426" r:id="rId168"/>
    <p:sldId id="427" r:id="rId169"/>
    <p:sldId id="428" r:id="rId170"/>
    <p:sldId id="429" r:id="rId171"/>
    <p:sldId id="430" r:id="rId172"/>
    <p:sldId id="431" r:id="rId173"/>
    <p:sldId id="432" r:id="rId174"/>
    <p:sldId id="433" r:id="rId175"/>
    <p:sldId id="434" r:id="rId176"/>
    <p:sldId id="435" r:id="rId177"/>
    <p:sldId id="436" r:id="rId178"/>
    <p:sldId id="437" r:id="rId179"/>
    <p:sldId id="438" r:id="rId180"/>
    <p:sldId id="439" r:id="rId181"/>
    <p:sldId id="440" r:id="rId182"/>
    <p:sldId id="441" r:id="rId183"/>
    <p:sldId id="442" r:id="rId184"/>
    <p:sldId id="447" r:id="rId185"/>
    <p:sldId id="452" r:id="rId186"/>
    <p:sldId id="456" r:id="rId187"/>
    <p:sldId id="457" r:id="rId188"/>
    <p:sldId id="458" r:id="rId189"/>
    <p:sldId id="459" r:id="rId190"/>
    <p:sldId id="460" r:id="rId191"/>
    <p:sldId id="461" r:id="rId192"/>
    <p:sldId id="462" r:id="rId193"/>
    <p:sldId id="463" r:id="rId194"/>
    <p:sldId id="464" r:id="rId195"/>
    <p:sldId id="465" r:id="rId196"/>
    <p:sldId id="466" r:id="rId197"/>
    <p:sldId id="467" r:id="rId198"/>
    <p:sldId id="468" r:id="rId199"/>
    <p:sldId id="469" r:id="rId200"/>
    <p:sldId id="470" r:id="rId201"/>
    <p:sldId id="471" r:id="rId202"/>
    <p:sldId id="472" r:id="rId203"/>
    <p:sldId id="474" r:id="rId204"/>
    <p:sldId id="475" r:id="rId205"/>
    <p:sldId id="476" r:id="rId206"/>
    <p:sldId id="477" r:id="rId207"/>
    <p:sldId id="478" r:id="rId208"/>
    <p:sldId id="479" r:id="rId209"/>
    <p:sldId id="480" r:id="rId210"/>
    <p:sldId id="481" r:id="rId211"/>
    <p:sldId id="497" r:id="rId21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uPX8CX+48OQxJUF7AjLttw==" hashData="zsTpfpNNa/WrLGxmFyTRBCkJwvA="/>
  <p:extLst>
    <p:ext uri="{521415D9-36F7-43E2-AB2F-B90AF26B5E84}">
      <p14:sectionLst xmlns:p14="http://schemas.microsoft.com/office/powerpoint/2010/main">
        <p14:section name="Sección sin título" id="{617D9C10-4374-425A-8E54-84B33C3289AB}">
          <p14:sldIdLst>
            <p14:sldId id="256"/>
            <p14:sldId id="273"/>
            <p14:sldId id="257"/>
            <p14:sldId id="258"/>
            <p14:sldId id="259"/>
            <p14:sldId id="260"/>
            <p14:sldId id="274"/>
            <p14:sldId id="261"/>
            <p14:sldId id="262"/>
            <p14:sldId id="263"/>
            <p14:sldId id="264"/>
            <p14:sldId id="265"/>
            <p14:sldId id="266"/>
            <p14:sldId id="267"/>
            <p14:sldId id="268"/>
            <p14:sldId id="269"/>
            <p14:sldId id="270"/>
            <p14:sldId id="275"/>
            <p14:sldId id="271"/>
            <p14:sldId id="272"/>
            <p14:sldId id="276"/>
            <p14:sldId id="277"/>
            <p14:sldId id="278"/>
            <p14:sldId id="279"/>
            <p14:sldId id="280"/>
            <p14:sldId id="281"/>
            <p14:sldId id="282"/>
            <p14:sldId id="283"/>
            <p14:sldId id="284"/>
            <p14:sldId id="285"/>
            <p14:sldId id="286"/>
            <p14:sldId id="289"/>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2"/>
            <p14:sldId id="333"/>
            <p14:sldId id="334"/>
            <p14:sldId id="335"/>
            <p14:sldId id="336"/>
            <p14:sldId id="337"/>
            <p14:sldId id="338"/>
            <p14:sldId id="339"/>
            <p14:sldId id="341"/>
            <p14:sldId id="342"/>
            <p14:sldId id="343"/>
            <p14:sldId id="288"/>
            <p14:sldId id="345"/>
            <p14:sldId id="346"/>
            <p14:sldId id="347"/>
            <p14:sldId id="348"/>
            <p14:sldId id="349"/>
            <p14:sldId id="350"/>
            <p14:sldId id="351"/>
            <p14:sldId id="352"/>
            <p14:sldId id="353"/>
            <p14:sldId id="355"/>
            <p14:sldId id="356"/>
            <p14:sldId id="357"/>
            <p14:sldId id="358"/>
            <p14:sldId id="359"/>
            <p14:sldId id="361"/>
            <p14:sldId id="362"/>
            <p14:sldId id="364"/>
            <p14:sldId id="365"/>
            <p14:sldId id="366"/>
            <p14:sldId id="367"/>
            <p14:sldId id="368"/>
            <p14:sldId id="369"/>
            <p14:sldId id="370"/>
            <p14:sldId id="371"/>
            <p14:sldId id="372"/>
            <p14:sldId id="373"/>
            <p14:sldId id="374"/>
            <p14:sldId id="375"/>
            <p14:sldId id="376"/>
            <p14:sldId id="377"/>
            <p14:sldId id="379"/>
            <p14:sldId id="380"/>
            <p14:sldId id="381"/>
            <p14:sldId id="382"/>
            <p14:sldId id="383"/>
            <p14:sldId id="384"/>
            <p14:sldId id="385"/>
            <p14:sldId id="386"/>
            <p14:sldId id="482"/>
            <p14:sldId id="483"/>
            <p14:sldId id="484"/>
            <p14:sldId id="485"/>
            <p14:sldId id="486"/>
            <p14:sldId id="387"/>
            <p14:sldId id="388"/>
            <p14:sldId id="493"/>
            <p14:sldId id="494"/>
            <p14:sldId id="495"/>
            <p14:sldId id="487"/>
            <p14:sldId id="488"/>
            <p14:sldId id="489"/>
            <p14:sldId id="490"/>
            <p14:sldId id="491"/>
            <p14:sldId id="492"/>
            <p14:sldId id="390"/>
            <p14:sldId id="392"/>
            <p14:sldId id="393"/>
            <p14:sldId id="394"/>
            <p14:sldId id="395"/>
            <p14:sldId id="396"/>
            <p14:sldId id="397"/>
            <p14:sldId id="398"/>
            <p14:sldId id="399"/>
            <p14:sldId id="400"/>
            <p14:sldId id="401"/>
            <p14:sldId id="402"/>
            <p14:sldId id="403"/>
            <p14:sldId id="404"/>
            <p14:sldId id="405"/>
            <p14:sldId id="496"/>
            <p14:sldId id="412"/>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7"/>
            <p14:sldId id="452"/>
            <p14:sldId id="456"/>
            <p14:sldId id="457"/>
            <p14:sldId id="458"/>
            <p14:sldId id="459"/>
            <p14:sldId id="460"/>
            <p14:sldId id="461"/>
            <p14:sldId id="462"/>
            <p14:sldId id="463"/>
            <p14:sldId id="464"/>
            <p14:sldId id="465"/>
            <p14:sldId id="466"/>
            <p14:sldId id="467"/>
            <p14:sldId id="468"/>
            <p14:sldId id="469"/>
            <p14:sldId id="470"/>
            <p14:sldId id="471"/>
            <p14:sldId id="472"/>
            <p14:sldId id="474"/>
            <p14:sldId id="475"/>
            <p14:sldId id="476"/>
            <p14:sldId id="477"/>
            <p14:sldId id="478"/>
            <p14:sldId id="479"/>
            <p14:sldId id="480"/>
            <p14:sldId id="481"/>
            <p14:sldId id="49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FF9900"/>
    <a:srgbClr val="FF9966"/>
    <a:srgbClr val="F3B211"/>
    <a:srgbClr val="6633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83" autoAdjust="0"/>
  </p:normalViewPr>
  <p:slideViewPr>
    <p:cSldViewPr>
      <p:cViewPr varScale="1">
        <p:scale>
          <a:sx n="111" d="100"/>
          <a:sy n="111" d="100"/>
        </p:scale>
        <p:origin x="-159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s%20and%20Settings\Administrador\Mis%20documentos\Documentos%20Universidad\Noveno%20semestre%20(Decimo%20semestre)\Tesis\Fuerza%20de%20sujecion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ocuments%20and%20Settings\Administrador\Mis%20documentos\Documentos%20Universidad\Noveno%20semestre%20(Decimo%20semestre)\Tesis\DESVIACION%20ESTANDA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Documents%20and%20Settings\Administrador\Mis%20documentos\Documentos%20Universidad\Noveno%20semestre%20(Decimo%20semestre)\Tesis\DESVIACION%20ESTANDA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Documents%20and%20Settings\Administrador\Mis%20documentos\Documentos%20Universidad\Noveno%20semestre%20(Decimo%20semestre)\Tesis\DESVIACION%20ESTAND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s-ES" sz="1400"/>
              <a:t>Fueza de sujeción de la entenalla</a:t>
            </a:r>
          </a:p>
          <a:p>
            <a:pPr>
              <a:defRPr sz="1400"/>
            </a:pPr>
            <a:r>
              <a:rPr lang="es-ES" sz="1400" baseline="0"/>
              <a:t> Fuerza vs Presión [psi]</a:t>
            </a:r>
            <a:endParaRPr lang="es-ES" sz="1400"/>
          </a:p>
        </c:rich>
      </c:tx>
      <c:overlay val="0"/>
    </c:title>
    <c:autoTitleDeleted val="0"/>
    <c:plotArea>
      <c:layout/>
      <c:scatterChart>
        <c:scatterStyle val="smoothMarker"/>
        <c:varyColors val="0"/>
        <c:ser>
          <c:idx val="0"/>
          <c:order val="0"/>
          <c:tx>
            <c:strRef>
              <c:f>Hoja1!$B$6</c:f>
              <c:strCache>
                <c:ptCount val="1"/>
                <c:pt idx="0">
                  <c:v>Fuerza de sujeción [lbs]</c:v>
                </c:pt>
              </c:strCache>
            </c:strRef>
          </c:tx>
          <c:marker>
            <c:symbol val="none"/>
          </c:marker>
          <c:xVal>
            <c:numRef>
              <c:f>Hoja1!$A$7:$A$42</c:f>
              <c:numCache>
                <c:formatCode>0.00</c:formatCode>
                <c:ptCount val="3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numCache>
            </c:numRef>
          </c:xVal>
          <c:yVal>
            <c:numRef>
              <c:f>Hoja1!$B$7:$B$42</c:f>
              <c:numCache>
                <c:formatCode>0.00</c:formatCode>
                <c:ptCount val="36"/>
                <c:pt idx="0">
                  <c:v>0</c:v>
                </c:pt>
                <c:pt idx="1">
                  <c:v>12.465864581173463</c:v>
                </c:pt>
                <c:pt idx="2">
                  <c:v>24.931729162346926</c:v>
                </c:pt>
                <c:pt idx="3">
                  <c:v>37.397593743520389</c:v>
                </c:pt>
                <c:pt idx="4">
                  <c:v>49.863458324693852</c:v>
                </c:pt>
                <c:pt idx="5">
                  <c:v>62.329322905867315</c:v>
                </c:pt>
                <c:pt idx="6">
                  <c:v>74.795187487040778</c:v>
                </c:pt>
                <c:pt idx="7">
                  <c:v>87.261052068214241</c:v>
                </c:pt>
                <c:pt idx="8">
                  <c:v>99.726916649387704</c:v>
                </c:pt>
                <c:pt idx="9">
                  <c:v>112.19278123056117</c:v>
                </c:pt>
                <c:pt idx="10">
                  <c:v>124.65864581173463</c:v>
                </c:pt>
                <c:pt idx="11">
                  <c:v>137.12451039290809</c:v>
                </c:pt>
                <c:pt idx="12">
                  <c:v>149.59037497408156</c:v>
                </c:pt>
                <c:pt idx="13">
                  <c:v>162.05623955525502</c:v>
                </c:pt>
                <c:pt idx="14">
                  <c:v>174.52210413642848</c:v>
                </c:pt>
                <c:pt idx="15">
                  <c:v>186.98796871760194</c:v>
                </c:pt>
                <c:pt idx="16">
                  <c:v>199.45383329877541</c:v>
                </c:pt>
                <c:pt idx="17">
                  <c:v>211.91969787994887</c:v>
                </c:pt>
                <c:pt idx="18">
                  <c:v>224.38556246112233</c:v>
                </c:pt>
              </c:numCache>
            </c:numRef>
          </c:yVal>
          <c:smooth val="1"/>
        </c:ser>
        <c:ser>
          <c:idx val="1"/>
          <c:order val="1"/>
          <c:tx>
            <c:strRef>
              <c:f>Hoja1!$C$6</c:f>
              <c:strCache>
                <c:ptCount val="1"/>
                <c:pt idx="0">
                  <c:v>Fuerza de sujeción [kg]</c:v>
                </c:pt>
              </c:strCache>
            </c:strRef>
          </c:tx>
          <c:marker>
            <c:symbol val="none"/>
          </c:marker>
          <c:xVal>
            <c:numRef>
              <c:f>Hoja1!$A$7:$A$42</c:f>
              <c:numCache>
                <c:formatCode>0.00</c:formatCode>
                <c:ptCount val="3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numCache>
            </c:numRef>
          </c:xVal>
          <c:yVal>
            <c:numRef>
              <c:f>Hoja1!$C$7:$C$42</c:f>
              <c:numCache>
                <c:formatCode>0.00</c:formatCode>
                <c:ptCount val="36"/>
                <c:pt idx="0">
                  <c:v>0</c:v>
                </c:pt>
                <c:pt idx="1">
                  <c:v>5.6663020823515735</c:v>
                </c:pt>
                <c:pt idx="2">
                  <c:v>11.332604164703147</c:v>
                </c:pt>
                <c:pt idx="3">
                  <c:v>16.99890624705472</c:v>
                </c:pt>
                <c:pt idx="4">
                  <c:v>22.665208329406294</c:v>
                </c:pt>
                <c:pt idx="5">
                  <c:v>28.331510411757868</c:v>
                </c:pt>
                <c:pt idx="6">
                  <c:v>33.997812494109439</c:v>
                </c:pt>
                <c:pt idx="7">
                  <c:v>39.664114576461017</c:v>
                </c:pt>
                <c:pt idx="8">
                  <c:v>45.330416658812588</c:v>
                </c:pt>
                <c:pt idx="9">
                  <c:v>50.996718741164166</c:v>
                </c:pt>
                <c:pt idx="10">
                  <c:v>56.663020823515737</c:v>
                </c:pt>
                <c:pt idx="11">
                  <c:v>62.329322905867308</c:v>
                </c:pt>
                <c:pt idx="12">
                  <c:v>67.995624988218879</c:v>
                </c:pt>
                <c:pt idx="13">
                  <c:v>73.661927070570457</c:v>
                </c:pt>
                <c:pt idx="14">
                  <c:v>79.328229152922034</c:v>
                </c:pt>
                <c:pt idx="15">
                  <c:v>84.994531235273598</c:v>
                </c:pt>
                <c:pt idx="16">
                  <c:v>90.660833317625176</c:v>
                </c:pt>
                <c:pt idx="17">
                  <c:v>96.327135399976754</c:v>
                </c:pt>
                <c:pt idx="18">
                  <c:v>101.99343748232833</c:v>
                </c:pt>
              </c:numCache>
            </c:numRef>
          </c:yVal>
          <c:smooth val="1"/>
        </c:ser>
        <c:dLbls>
          <c:showLegendKey val="0"/>
          <c:showVal val="0"/>
          <c:showCatName val="0"/>
          <c:showSerName val="0"/>
          <c:showPercent val="0"/>
          <c:showBubbleSize val="0"/>
        </c:dLbls>
        <c:axId val="84046912"/>
        <c:axId val="84048064"/>
      </c:scatterChart>
      <c:valAx>
        <c:axId val="84046912"/>
        <c:scaling>
          <c:orientation val="minMax"/>
        </c:scaling>
        <c:delete val="0"/>
        <c:axPos val="b"/>
        <c:numFmt formatCode="0" sourceLinked="0"/>
        <c:majorTickMark val="none"/>
        <c:minorTickMark val="none"/>
        <c:tickLblPos val="nextTo"/>
        <c:spPr>
          <a:ln>
            <a:solidFill>
              <a:schemeClr val="tx1"/>
            </a:solidFill>
            <a:tailEnd type="triangle"/>
          </a:ln>
        </c:spPr>
        <c:crossAx val="84048064"/>
        <c:crosses val="autoZero"/>
        <c:crossBetween val="midCat"/>
      </c:valAx>
      <c:valAx>
        <c:axId val="84048064"/>
        <c:scaling>
          <c:orientation val="minMax"/>
        </c:scaling>
        <c:delete val="0"/>
        <c:axPos val="l"/>
        <c:numFmt formatCode="#,##0" sourceLinked="0"/>
        <c:majorTickMark val="none"/>
        <c:minorTickMark val="none"/>
        <c:tickLblPos val="nextTo"/>
        <c:spPr>
          <a:ln>
            <a:solidFill>
              <a:schemeClr val="tx1"/>
            </a:solidFill>
            <a:tailEnd type="triangle"/>
          </a:ln>
        </c:spPr>
        <c:crossAx val="84046912"/>
        <c:crosses val="autoZero"/>
        <c:crossBetween val="midCat"/>
      </c:valAx>
    </c:plotArea>
    <c:legend>
      <c:legendPos val="b"/>
      <c:overlay val="0"/>
      <c:txPr>
        <a:bodyPr/>
        <a:lstStyle/>
        <a:p>
          <a:pPr>
            <a:defRPr b="1"/>
          </a:pPr>
          <a:endParaRPr lang="es-EC"/>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9"/>
    </mc:Choice>
    <mc:Fallback>
      <c:style val="39"/>
    </mc:Fallback>
  </mc:AlternateContent>
  <c:chart>
    <c:title>
      <c:tx>
        <c:rich>
          <a:bodyPr/>
          <a:lstStyle/>
          <a:p>
            <a:pPr>
              <a:defRPr/>
            </a:pPr>
            <a:r>
              <a:rPr lang="en-US"/>
              <a:t>DISTANCIA ENTRE AGUJEROS</a:t>
            </a:r>
          </a:p>
        </c:rich>
      </c:tx>
      <c:overlay val="0"/>
    </c:title>
    <c:autoTitleDeleted val="0"/>
    <c:plotArea>
      <c:layout>
        <c:manualLayout>
          <c:layoutTarget val="inner"/>
          <c:xMode val="edge"/>
          <c:yMode val="edge"/>
          <c:x val="0.11630009318762646"/>
          <c:y val="0.19030110819480897"/>
          <c:w val="0.51487888643913993"/>
          <c:h val="0.696026538349373"/>
        </c:manualLayout>
      </c:layout>
      <c:scatterChart>
        <c:scatterStyle val="lineMarker"/>
        <c:varyColors val="0"/>
        <c:ser>
          <c:idx val="0"/>
          <c:order val="0"/>
          <c:tx>
            <c:strRef>
              <c:f>Hoja1!$B$3</c:f>
              <c:strCache>
                <c:ptCount val="1"/>
                <c:pt idx="0">
                  <c:v>DISTANCIA ENTRE AGUJEROS (mm)</c:v>
                </c:pt>
              </c:strCache>
            </c:strRef>
          </c:tx>
          <c:spPr>
            <a:ln w="47625">
              <a:noFill/>
            </a:ln>
          </c:spPr>
          <c:trendline>
            <c:spPr>
              <a:ln w="25400">
                <a:solidFill>
                  <a:srgbClr val="C00000"/>
                </a:solidFill>
              </a:ln>
            </c:spPr>
            <c:trendlineType val="linear"/>
            <c:dispRSqr val="0"/>
            <c:dispEq val="0"/>
          </c:trendline>
          <c:xVal>
            <c:numRef>
              <c:f>Hoja1!$A$4:$A$9</c:f>
              <c:numCache>
                <c:formatCode>General</c:formatCode>
                <c:ptCount val="6"/>
                <c:pt idx="0">
                  <c:v>1</c:v>
                </c:pt>
                <c:pt idx="1">
                  <c:v>2</c:v>
                </c:pt>
                <c:pt idx="2">
                  <c:v>3</c:v>
                </c:pt>
                <c:pt idx="3">
                  <c:v>4</c:v>
                </c:pt>
                <c:pt idx="4">
                  <c:v>5</c:v>
                </c:pt>
                <c:pt idx="5">
                  <c:v>6</c:v>
                </c:pt>
              </c:numCache>
            </c:numRef>
          </c:xVal>
          <c:yVal>
            <c:numRef>
              <c:f>Hoja1!$B$4:$B$9</c:f>
              <c:numCache>
                <c:formatCode>General</c:formatCode>
                <c:ptCount val="6"/>
                <c:pt idx="0">
                  <c:v>45</c:v>
                </c:pt>
                <c:pt idx="1">
                  <c:v>44</c:v>
                </c:pt>
                <c:pt idx="2">
                  <c:v>46</c:v>
                </c:pt>
                <c:pt idx="3">
                  <c:v>45</c:v>
                </c:pt>
                <c:pt idx="4">
                  <c:v>44</c:v>
                </c:pt>
                <c:pt idx="5">
                  <c:v>45</c:v>
                </c:pt>
              </c:numCache>
            </c:numRef>
          </c:yVal>
          <c:smooth val="0"/>
        </c:ser>
        <c:dLbls>
          <c:showLegendKey val="0"/>
          <c:showVal val="0"/>
          <c:showCatName val="0"/>
          <c:showSerName val="0"/>
          <c:showPercent val="0"/>
          <c:showBubbleSize val="0"/>
        </c:dLbls>
        <c:axId val="93528064"/>
        <c:axId val="93528640"/>
      </c:scatterChart>
      <c:valAx>
        <c:axId val="93528064"/>
        <c:scaling>
          <c:orientation val="minMax"/>
          <c:max val="6"/>
          <c:min val="1"/>
        </c:scaling>
        <c:delete val="0"/>
        <c:axPos val="b"/>
        <c:numFmt formatCode="General" sourceLinked="1"/>
        <c:majorTickMark val="out"/>
        <c:minorTickMark val="none"/>
        <c:tickLblPos val="nextTo"/>
        <c:crossAx val="93528640"/>
        <c:crosses val="autoZero"/>
        <c:crossBetween val="midCat"/>
        <c:majorUnit val="1"/>
      </c:valAx>
      <c:valAx>
        <c:axId val="93528640"/>
        <c:scaling>
          <c:orientation val="minMax"/>
          <c:max val="55"/>
          <c:min val="35"/>
        </c:scaling>
        <c:delete val="0"/>
        <c:axPos val="l"/>
        <c:title>
          <c:tx>
            <c:rich>
              <a:bodyPr rot="-5400000" vert="horz"/>
              <a:lstStyle/>
              <a:p>
                <a:pPr>
                  <a:defRPr sz="1400"/>
                </a:pPr>
                <a:r>
                  <a:rPr lang="es-EC" sz="1400"/>
                  <a:t>[mm]</a:t>
                </a:r>
              </a:p>
            </c:rich>
          </c:tx>
          <c:overlay val="0"/>
        </c:title>
        <c:numFmt formatCode="General" sourceLinked="1"/>
        <c:majorTickMark val="out"/>
        <c:minorTickMark val="none"/>
        <c:tickLblPos val="nextTo"/>
        <c:crossAx val="93528064"/>
        <c:crosses val="autoZero"/>
        <c:crossBetween val="midCat"/>
        <c:majorUnit val="5"/>
        <c:minorUnit val="0.1"/>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9"/>
    </mc:Choice>
    <mc:Fallback>
      <c:style val="39"/>
    </mc:Fallback>
  </mc:AlternateContent>
  <c:chart>
    <c:title>
      <c:tx>
        <c:rich>
          <a:bodyPr/>
          <a:lstStyle/>
          <a:p>
            <a:pPr>
              <a:defRPr/>
            </a:pPr>
            <a:r>
              <a:rPr lang="en-US"/>
              <a:t>DIFERENCIA EJE X</a:t>
            </a:r>
          </a:p>
        </c:rich>
      </c:tx>
      <c:overlay val="0"/>
    </c:title>
    <c:autoTitleDeleted val="0"/>
    <c:plotArea>
      <c:layout/>
      <c:scatterChart>
        <c:scatterStyle val="lineMarker"/>
        <c:varyColors val="0"/>
        <c:ser>
          <c:idx val="0"/>
          <c:order val="0"/>
          <c:tx>
            <c:strRef>
              <c:f>Hoja1!$I$3</c:f>
              <c:strCache>
                <c:ptCount val="1"/>
                <c:pt idx="0">
                  <c:v>DIFERENCIA EJE X (mm)</c:v>
                </c:pt>
              </c:strCache>
            </c:strRef>
          </c:tx>
          <c:spPr>
            <a:ln w="47625">
              <a:noFill/>
            </a:ln>
          </c:spPr>
          <c:trendline>
            <c:spPr>
              <a:ln w="25400">
                <a:solidFill>
                  <a:srgbClr val="C00000"/>
                </a:solidFill>
              </a:ln>
            </c:spPr>
            <c:trendlineType val="linear"/>
            <c:dispRSqr val="0"/>
            <c:dispEq val="0"/>
          </c:trendline>
          <c:yVal>
            <c:numRef>
              <c:f>Hoja1!$I$4:$I$12</c:f>
              <c:numCache>
                <c:formatCode>General</c:formatCode>
                <c:ptCount val="9"/>
                <c:pt idx="0">
                  <c:v>1</c:v>
                </c:pt>
                <c:pt idx="1">
                  <c:v>0</c:v>
                </c:pt>
                <c:pt idx="2">
                  <c:v>0</c:v>
                </c:pt>
                <c:pt idx="3">
                  <c:v>1</c:v>
                </c:pt>
                <c:pt idx="4">
                  <c:v>2</c:v>
                </c:pt>
                <c:pt idx="5">
                  <c:v>0</c:v>
                </c:pt>
                <c:pt idx="6">
                  <c:v>2</c:v>
                </c:pt>
                <c:pt idx="7">
                  <c:v>1</c:v>
                </c:pt>
                <c:pt idx="8">
                  <c:v>0</c:v>
                </c:pt>
              </c:numCache>
            </c:numRef>
          </c:yVal>
          <c:smooth val="0"/>
        </c:ser>
        <c:dLbls>
          <c:showLegendKey val="0"/>
          <c:showVal val="0"/>
          <c:showCatName val="0"/>
          <c:showSerName val="0"/>
          <c:showPercent val="0"/>
          <c:showBubbleSize val="0"/>
        </c:dLbls>
        <c:axId val="93531520"/>
        <c:axId val="93532096"/>
      </c:scatterChart>
      <c:valAx>
        <c:axId val="93531520"/>
        <c:scaling>
          <c:orientation val="minMax"/>
          <c:max val="9"/>
          <c:min val="1"/>
        </c:scaling>
        <c:delete val="0"/>
        <c:axPos val="b"/>
        <c:majorTickMark val="out"/>
        <c:minorTickMark val="none"/>
        <c:tickLblPos val="nextTo"/>
        <c:crossAx val="93532096"/>
        <c:crosses val="autoZero"/>
        <c:crossBetween val="midCat"/>
        <c:majorUnit val="1"/>
      </c:valAx>
      <c:valAx>
        <c:axId val="93532096"/>
        <c:scaling>
          <c:orientation val="minMax"/>
          <c:max val="3"/>
          <c:min val="-1"/>
        </c:scaling>
        <c:delete val="0"/>
        <c:axPos val="l"/>
        <c:title>
          <c:tx>
            <c:rich>
              <a:bodyPr rot="-5400000" vert="horz"/>
              <a:lstStyle/>
              <a:p>
                <a:pPr>
                  <a:defRPr sz="800"/>
                </a:pPr>
                <a:r>
                  <a:rPr lang="es-EC" sz="1400" b="1" i="0" baseline="0">
                    <a:effectLst/>
                  </a:rPr>
                  <a:t>[mm]</a:t>
                </a:r>
                <a:endParaRPr lang="es-EC" sz="800">
                  <a:effectLst/>
                </a:endParaRPr>
              </a:p>
            </c:rich>
          </c:tx>
          <c:overlay val="0"/>
        </c:title>
        <c:numFmt formatCode="General" sourceLinked="1"/>
        <c:majorTickMark val="out"/>
        <c:minorTickMark val="none"/>
        <c:tickLblPos val="nextTo"/>
        <c:crossAx val="93531520"/>
        <c:crosses val="autoZero"/>
        <c:crossBetween val="midCat"/>
        <c:majorUnit val="1"/>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9"/>
    </mc:Choice>
    <mc:Fallback>
      <c:style val="39"/>
    </mc:Fallback>
  </mc:AlternateContent>
  <c:chart>
    <c:title>
      <c:tx>
        <c:rich>
          <a:bodyPr/>
          <a:lstStyle/>
          <a:p>
            <a:pPr>
              <a:defRPr/>
            </a:pPr>
            <a:r>
              <a:rPr lang="en-US"/>
              <a:t>DIFERENCIA EJE Y</a:t>
            </a:r>
          </a:p>
        </c:rich>
      </c:tx>
      <c:overlay val="0"/>
    </c:title>
    <c:autoTitleDeleted val="0"/>
    <c:plotArea>
      <c:layout/>
      <c:scatterChart>
        <c:scatterStyle val="lineMarker"/>
        <c:varyColors val="0"/>
        <c:ser>
          <c:idx val="0"/>
          <c:order val="0"/>
          <c:tx>
            <c:strRef>
              <c:f>Hoja1!$I$34</c:f>
              <c:strCache>
                <c:ptCount val="1"/>
                <c:pt idx="0">
                  <c:v>DIFERENCIA EJE Y (mm)</c:v>
                </c:pt>
              </c:strCache>
            </c:strRef>
          </c:tx>
          <c:spPr>
            <a:ln w="47625">
              <a:noFill/>
            </a:ln>
          </c:spPr>
          <c:trendline>
            <c:spPr>
              <a:ln w="25400">
                <a:solidFill>
                  <a:srgbClr val="C00000"/>
                </a:solidFill>
              </a:ln>
            </c:spPr>
            <c:trendlineType val="linear"/>
            <c:dispRSqr val="0"/>
            <c:dispEq val="0"/>
          </c:trendline>
          <c:yVal>
            <c:numRef>
              <c:f>Hoja1!$I$35:$I$43</c:f>
              <c:numCache>
                <c:formatCode>General</c:formatCode>
                <c:ptCount val="9"/>
                <c:pt idx="0">
                  <c:v>2</c:v>
                </c:pt>
                <c:pt idx="1">
                  <c:v>1</c:v>
                </c:pt>
                <c:pt idx="2">
                  <c:v>2</c:v>
                </c:pt>
                <c:pt idx="3">
                  <c:v>0</c:v>
                </c:pt>
                <c:pt idx="4">
                  <c:v>2</c:v>
                </c:pt>
                <c:pt idx="5">
                  <c:v>1</c:v>
                </c:pt>
                <c:pt idx="6">
                  <c:v>1</c:v>
                </c:pt>
                <c:pt idx="7">
                  <c:v>0</c:v>
                </c:pt>
                <c:pt idx="8">
                  <c:v>0</c:v>
                </c:pt>
              </c:numCache>
            </c:numRef>
          </c:yVal>
          <c:smooth val="0"/>
        </c:ser>
        <c:dLbls>
          <c:showLegendKey val="0"/>
          <c:showVal val="0"/>
          <c:showCatName val="0"/>
          <c:showSerName val="0"/>
          <c:showPercent val="0"/>
          <c:showBubbleSize val="0"/>
        </c:dLbls>
        <c:axId val="93534400"/>
        <c:axId val="93534976"/>
      </c:scatterChart>
      <c:valAx>
        <c:axId val="93534400"/>
        <c:scaling>
          <c:orientation val="minMax"/>
          <c:max val="9"/>
          <c:min val="1"/>
        </c:scaling>
        <c:delete val="0"/>
        <c:axPos val="b"/>
        <c:numFmt formatCode="General" sourceLinked="1"/>
        <c:majorTickMark val="out"/>
        <c:minorTickMark val="none"/>
        <c:tickLblPos val="nextTo"/>
        <c:crossAx val="93534976"/>
        <c:crosses val="autoZero"/>
        <c:crossBetween val="midCat"/>
        <c:majorUnit val="1"/>
      </c:valAx>
      <c:valAx>
        <c:axId val="93534976"/>
        <c:scaling>
          <c:orientation val="minMax"/>
          <c:max val="3"/>
          <c:min val="-1"/>
        </c:scaling>
        <c:delete val="0"/>
        <c:axPos val="l"/>
        <c:title>
          <c:tx>
            <c:rich>
              <a:bodyPr rot="-5400000" vert="horz"/>
              <a:lstStyle/>
              <a:p>
                <a:pPr>
                  <a:defRPr/>
                </a:pPr>
                <a:r>
                  <a:rPr lang="es-EC"/>
                  <a:t>[mm]</a:t>
                </a:r>
              </a:p>
            </c:rich>
          </c:tx>
          <c:overlay val="0"/>
        </c:title>
        <c:numFmt formatCode="General" sourceLinked="1"/>
        <c:majorTickMark val="out"/>
        <c:minorTickMark val="none"/>
        <c:tickLblPos val="nextTo"/>
        <c:crossAx val="93534400"/>
        <c:crosses val="autoZero"/>
        <c:crossBetween val="midCat"/>
        <c:majorUnit val="1"/>
      </c:valAx>
    </c:plotArea>
    <c:legend>
      <c:legendPos val="r"/>
      <c:overlay val="0"/>
    </c:legend>
    <c:plotVisOnly val="1"/>
    <c:dispBlanksAs val="gap"/>
    <c:showDLblsOverMax val="0"/>
  </c:chart>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diagrams/_rels/data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292EA-59BE-4C04-8184-8DD36810D034}"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s-EC"/>
        </a:p>
      </dgm:t>
    </dgm:pt>
    <dgm:pt modelId="{3538653F-BB7A-490A-B6A6-52D03AB4D585}">
      <dgm:prSet phldrT="[Texto]"/>
      <dgm:spPr/>
      <dgm:t>
        <a:bodyPr/>
        <a:lstStyle/>
        <a:p>
          <a:r>
            <a:rPr lang="es-EC" dirty="0" smtClean="0"/>
            <a:t>1</a:t>
          </a:r>
          <a:endParaRPr lang="es-EC" dirty="0"/>
        </a:p>
      </dgm:t>
    </dgm:pt>
    <dgm:pt modelId="{1E99575C-801E-4F3B-9F0F-D8F0E8969CCD}" type="parTrans" cxnId="{11213FD8-9A51-4EDB-8DAC-B4D56047E60F}">
      <dgm:prSet/>
      <dgm:spPr/>
      <dgm:t>
        <a:bodyPr/>
        <a:lstStyle/>
        <a:p>
          <a:endParaRPr lang="es-EC"/>
        </a:p>
      </dgm:t>
    </dgm:pt>
    <dgm:pt modelId="{062A7729-FD2D-4D76-B947-E26F92B2561B}" type="sibTrans" cxnId="{11213FD8-9A51-4EDB-8DAC-B4D56047E60F}">
      <dgm:prSet/>
      <dgm:spPr/>
      <dgm:t>
        <a:bodyPr/>
        <a:lstStyle/>
        <a:p>
          <a:endParaRPr lang="es-EC"/>
        </a:p>
      </dgm:t>
    </dgm:pt>
    <dgm:pt modelId="{9E0109AA-CCDE-4D7E-8536-6AE957088A56}">
      <dgm:prSet phldrT="[Texto]"/>
      <dgm:spPr/>
      <dgm:t>
        <a:bodyPr/>
        <a:lstStyle/>
        <a:p>
          <a:r>
            <a:rPr lang="es-EC" dirty="0" smtClean="0"/>
            <a:t>Celda flexible de manufactura [</a:t>
          </a:r>
          <a:r>
            <a:rPr lang="es-EC" dirty="0" err="1" smtClean="0"/>
            <a:t>FMC</a:t>
          </a:r>
          <a:r>
            <a:rPr lang="es-EC" dirty="0" smtClean="0"/>
            <a:t>]</a:t>
          </a:r>
          <a:endParaRPr lang="es-EC" dirty="0"/>
        </a:p>
      </dgm:t>
    </dgm:pt>
    <dgm:pt modelId="{3DA5A15A-F514-4A84-92D8-92DBDBA60739}" type="parTrans" cxnId="{46F4EE56-1F1C-4F8F-83D3-A778E8546597}">
      <dgm:prSet/>
      <dgm:spPr/>
      <dgm:t>
        <a:bodyPr/>
        <a:lstStyle/>
        <a:p>
          <a:endParaRPr lang="es-EC"/>
        </a:p>
      </dgm:t>
    </dgm:pt>
    <dgm:pt modelId="{E93FB0D0-9E81-40C2-BD03-14470319C29C}" type="sibTrans" cxnId="{46F4EE56-1F1C-4F8F-83D3-A778E8546597}">
      <dgm:prSet/>
      <dgm:spPr/>
      <dgm:t>
        <a:bodyPr/>
        <a:lstStyle/>
        <a:p>
          <a:endParaRPr lang="es-EC"/>
        </a:p>
      </dgm:t>
    </dgm:pt>
    <dgm:pt modelId="{FA16A308-3D04-4CE1-AB72-B2312AB31161}">
      <dgm:prSet phldrT="[Texto]"/>
      <dgm:spPr/>
      <dgm:t>
        <a:bodyPr/>
        <a:lstStyle/>
        <a:p>
          <a:r>
            <a:rPr lang="es-EC" dirty="0" smtClean="0"/>
            <a:t>2</a:t>
          </a:r>
          <a:endParaRPr lang="es-EC" dirty="0"/>
        </a:p>
      </dgm:t>
    </dgm:pt>
    <dgm:pt modelId="{1246FCE0-2CD5-48F6-A99F-F5D04B15E1F4}" type="parTrans" cxnId="{B08060B3-DD34-49B1-94B8-51A2D347A698}">
      <dgm:prSet/>
      <dgm:spPr/>
      <dgm:t>
        <a:bodyPr/>
        <a:lstStyle/>
        <a:p>
          <a:endParaRPr lang="es-EC"/>
        </a:p>
      </dgm:t>
    </dgm:pt>
    <dgm:pt modelId="{97341ADA-03D5-4F0D-BF5D-6F408F9F2076}" type="sibTrans" cxnId="{B08060B3-DD34-49B1-94B8-51A2D347A698}">
      <dgm:prSet/>
      <dgm:spPr/>
      <dgm:t>
        <a:bodyPr/>
        <a:lstStyle/>
        <a:p>
          <a:endParaRPr lang="es-EC"/>
        </a:p>
      </dgm:t>
    </dgm:pt>
    <dgm:pt modelId="{B6DDAFE4-AB3A-445B-8870-89097D39B5FE}">
      <dgm:prSet phldrT="[Texto]"/>
      <dgm:spPr/>
      <dgm:t>
        <a:bodyPr/>
        <a:lstStyle/>
        <a:p>
          <a:r>
            <a:rPr lang="es-EC" dirty="0" smtClean="0"/>
            <a:t>Sistema flexible de manufactura [</a:t>
          </a:r>
          <a:r>
            <a:rPr lang="es-EC" dirty="0" err="1" smtClean="0"/>
            <a:t>FMS</a:t>
          </a:r>
          <a:r>
            <a:rPr lang="es-EC" dirty="0" smtClean="0"/>
            <a:t>]</a:t>
          </a:r>
          <a:endParaRPr lang="es-EC" dirty="0"/>
        </a:p>
      </dgm:t>
    </dgm:pt>
    <dgm:pt modelId="{48A1A7A6-4274-4C78-B45B-67774DD4FF8F}" type="parTrans" cxnId="{91A041A8-760D-4910-828C-8C53BA1B86E3}">
      <dgm:prSet/>
      <dgm:spPr/>
      <dgm:t>
        <a:bodyPr/>
        <a:lstStyle/>
        <a:p>
          <a:endParaRPr lang="es-EC"/>
        </a:p>
      </dgm:t>
    </dgm:pt>
    <dgm:pt modelId="{86F27819-209C-4037-975F-A09AD4592087}" type="sibTrans" cxnId="{91A041A8-760D-4910-828C-8C53BA1B86E3}">
      <dgm:prSet/>
      <dgm:spPr/>
      <dgm:t>
        <a:bodyPr/>
        <a:lstStyle/>
        <a:p>
          <a:endParaRPr lang="es-EC"/>
        </a:p>
      </dgm:t>
    </dgm:pt>
    <dgm:pt modelId="{9EE378B8-4415-4252-A0F4-67CB85D233B1}" type="pres">
      <dgm:prSet presAssocID="{677292EA-59BE-4C04-8184-8DD36810D034}" presName="linearFlow" presStyleCnt="0">
        <dgm:presLayoutVars>
          <dgm:dir/>
          <dgm:animLvl val="lvl"/>
          <dgm:resizeHandles val="exact"/>
        </dgm:presLayoutVars>
      </dgm:prSet>
      <dgm:spPr/>
      <dgm:t>
        <a:bodyPr/>
        <a:lstStyle/>
        <a:p>
          <a:endParaRPr lang="es-EC"/>
        </a:p>
      </dgm:t>
    </dgm:pt>
    <dgm:pt modelId="{EF141C60-F41F-4920-B368-5DAEFA7993E7}" type="pres">
      <dgm:prSet presAssocID="{3538653F-BB7A-490A-B6A6-52D03AB4D585}" presName="composite" presStyleCnt="0"/>
      <dgm:spPr/>
    </dgm:pt>
    <dgm:pt modelId="{4C2316E9-03F2-4F49-950E-58DBF0143FF8}" type="pres">
      <dgm:prSet presAssocID="{3538653F-BB7A-490A-B6A6-52D03AB4D585}" presName="parentText" presStyleLbl="alignNode1" presStyleIdx="0" presStyleCnt="2">
        <dgm:presLayoutVars>
          <dgm:chMax val="1"/>
          <dgm:bulletEnabled val="1"/>
        </dgm:presLayoutVars>
      </dgm:prSet>
      <dgm:spPr/>
      <dgm:t>
        <a:bodyPr/>
        <a:lstStyle/>
        <a:p>
          <a:endParaRPr lang="es-EC"/>
        </a:p>
      </dgm:t>
    </dgm:pt>
    <dgm:pt modelId="{36A5BF06-8CF2-4369-A151-B50C3A19034E}" type="pres">
      <dgm:prSet presAssocID="{3538653F-BB7A-490A-B6A6-52D03AB4D585}" presName="descendantText" presStyleLbl="alignAcc1" presStyleIdx="0" presStyleCnt="2">
        <dgm:presLayoutVars>
          <dgm:bulletEnabled val="1"/>
        </dgm:presLayoutVars>
      </dgm:prSet>
      <dgm:spPr/>
      <dgm:t>
        <a:bodyPr/>
        <a:lstStyle/>
        <a:p>
          <a:endParaRPr lang="es-EC"/>
        </a:p>
      </dgm:t>
    </dgm:pt>
    <dgm:pt modelId="{0E8A626B-382F-45DF-BE25-92A64C6B8DDD}" type="pres">
      <dgm:prSet presAssocID="{062A7729-FD2D-4D76-B947-E26F92B2561B}" presName="sp" presStyleCnt="0"/>
      <dgm:spPr/>
    </dgm:pt>
    <dgm:pt modelId="{D677EC9E-3926-4EA2-A800-381F1490AC89}" type="pres">
      <dgm:prSet presAssocID="{FA16A308-3D04-4CE1-AB72-B2312AB31161}" presName="composite" presStyleCnt="0"/>
      <dgm:spPr/>
    </dgm:pt>
    <dgm:pt modelId="{F5F0CEA8-0048-45F8-AB79-F29D269215B6}" type="pres">
      <dgm:prSet presAssocID="{FA16A308-3D04-4CE1-AB72-B2312AB31161}" presName="parentText" presStyleLbl="alignNode1" presStyleIdx="1" presStyleCnt="2">
        <dgm:presLayoutVars>
          <dgm:chMax val="1"/>
          <dgm:bulletEnabled val="1"/>
        </dgm:presLayoutVars>
      </dgm:prSet>
      <dgm:spPr/>
      <dgm:t>
        <a:bodyPr/>
        <a:lstStyle/>
        <a:p>
          <a:endParaRPr lang="es-EC"/>
        </a:p>
      </dgm:t>
    </dgm:pt>
    <dgm:pt modelId="{68099CD8-D05D-42FE-9104-B06491C369DD}" type="pres">
      <dgm:prSet presAssocID="{FA16A308-3D04-4CE1-AB72-B2312AB31161}" presName="descendantText" presStyleLbl="alignAcc1" presStyleIdx="1" presStyleCnt="2" custLinFactNeighborX="293" custLinFactNeighborY="1058">
        <dgm:presLayoutVars>
          <dgm:bulletEnabled val="1"/>
        </dgm:presLayoutVars>
      </dgm:prSet>
      <dgm:spPr/>
      <dgm:t>
        <a:bodyPr/>
        <a:lstStyle/>
        <a:p>
          <a:endParaRPr lang="es-EC"/>
        </a:p>
      </dgm:t>
    </dgm:pt>
  </dgm:ptLst>
  <dgm:cxnLst>
    <dgm:cxn modelId="{A71C0DE6-013E-4EF9-AB42-089435A84845}" type="presOf" srcId="{677292EA-59BE-4C04-8184-8DD36810D034}" destId="{9EE378B8-4415-4252-A0F4-67CB85D233B1}" srcOrd="0" destOrd="0" presId="urn:microsoft.com/office/officeart/2005/8/layout/chevron2"/>
    <dgm:cxn modelId="{B08060B3-DD34-49B1-94B8-51A2D347A698}" srcId="{677292EA-59BE-4C04-8184-8DD36810D034}" destId="{FA16A308-3D04-4CE1-AB72-B2312AB31161}" srcOrd="1" destOrd="0" parTransId="{1246FCE0-2CD5-48F6-A99F-F5D04B15E1F4}" sibTransId="{97341ADA-03D5-4F0D-BF5D-6F408F9F2076}"/>
    <dgm:cxn modelId="{52FF7149-5AD1-4747-AE30-99BBAD3BB5E0}" type="presOf" srcId="{3538653F-BB7A-490A-B6A6-52D03AB4D585}" destId="{4C2316E9-03F2-4F49-950E-58DBF0143FF8}" srcOrd="0" destOrd="0" presId="urn:microsoft.com/office/officeart/2005/8/layout/chevron2"/>
    <dgm:cxn modelId="{315843B8-DF99-41C1-A5D6-CAE68A99ECBA}" type="presOf" srcId="{FA16A308-3D04-4CE1-AB72-B2312AB31161}" destId="{F5F0CEA8-0048-45F8-AB79-F29D269215B6}" srcOrd="0" destOrd="0" presId="urn:microsoft.com/office/officeart/2005/8/layout/chevron2"/>
    <dgm:cxn modelId="{91A041A8-760D-4910-828C-8C53BA1B86E3}" srcId="{FA16A308-3D04-4CE1-AB72-B2312AB31161}" destId="{B6DDAFE4-AB3A-445B-8870-89097D39B5FE}" srcOrd="0" destOrd="0" parTransId="{48A1A7A6-4274-4C78-B45B-67774DD4FF8F}" sibTransId="{86F27819-209C-4037-975F-A09AD4592087}"/>
    <dgm:cxn modelId="{46F4EE56-1F1C-4F8F-83D3-A778E8546597}" srcId="{3538653F-BB7A-490A-B6A6-52D03AB4D585}" destId="{9E0109AA-CCDE-4D7E-8536-6AE957088A56}" srcOrd="0" destOrd="0" parTransId="{3DA5A15A-F514-4A84-92D8-92DBDBA60739}" sibTransId="{E93FB0D0-9E81-40C2-BD03-14470319C29C}"/>
    <dgm:cxn modelId="{42E4C9B6-D5DB-478D-AE92-AF3E10BA5A7D}" type="presOf" srcId="{B6DDAFE4-AB3A-445B-8870-89097D39B5FE}" destId="{68099CD8-D05D-42FE-9104-B06491C369DD}" srcOrd="0" destOrd="0" presId="urn:microsoft.com/office/officeart/2005/8/layout/chevron2"/>
    <dgm:cxn modelId="{11213FD8-9A51-4EDB-8DAC-B4D56047E60F}" srcId="{677292EA-59BE-4C04-8184-8DD36810D034}" destId="{3538653F-BB7A-490A-B6A6-52D03AB4D585}" srcOrd="0" destOrd="0" parTransId="{1E99575C-801E-4F3B-9F0F-D8F0E8969CCD}" sibTransId="{062A7729-FD2D-4D76-B947-E26F92B2561B}"/>
    <dgm:cxn modelId="{36FC1BE9-5AEA-462C-9CD2-021640505D44}" type="presOf" srcId="{9E0109AA-CCDE-4D7E-8536-6AE957088A56}" destId="{36A5BF06-8CF2-4369-A151-B50C3A19034E}" srcOrd="0" destOrd="0" presId="urn:microsoft.com/office/officeart/2005/8/layout/chevron2"/>
    <dgm:cxn modelId="{944542CE-ED5D-4E6C-B786-1D0AB9767EAA}" type="presParOf" srcId="{9EE378B8-4415-4252-A0F4-67CB85D233B1}" destId="{EF141C60-F41F-4920-B368-5DAEFA7993E7}" srcOrd="0" destOrd="0" presId="urn:microsoft.com/office/officeart/2005/8/layout/chevron2"/>
    <dgm:cxn modelId="{2ABF894E-CF8C-49EB-A61E-7A166A406FE3}" type="presParOf" srcId="{EF141C60-F41F-4920-B368-5DAEFA7993E7}" destId="{4C2316E9-03F2-4F49-950E-58DBF0143FF8}" srcOrd="0" destOrd="0" presId="urn:microsoft.com/office/officeart/2005/8/layout/chevron2"/>
    <dgm:cxn modelId="{1D7F7639-45ED-4C76-96BE-23BE1614ECCD}" type="presParOf" srcId="{EF141C60-F41F-4920-B368-5DAEFA7993E7}" destId="{36A5BF06-8CF2-4369-A151-B50C3A19034E}" srcOrd="1" destOrd="0" presId="urn:microsoft.com/office/officeart/2005/8/layout/chevron2"/>
    <dgm:cxn modelId="{E4EC17B4-18AA-44F3-B4CE-D535D8C9A7AD}" type="presParOf" srcId="{9EE378B8-4415-4252-A0F4-67CB85D233B1}" destId="{0E8A626B-382F-45DF-BE25-92A64C6B8DDD}" srcOrd="1" destOrd="0" presId="urn:microsoft.com/office/officeart/2005/8/layout/chevron2"/>
    <dgm:cxn modelId="{6D2582B0-1BA7-446B-AFA3-65FCAA217215}" type="presParOf" srcId="{9EE378B8-4415-4252-A0F4-67CB85D233B1}" destId="{D677EC9E-3926-4EA2-A800-381F1490AC89}" srcOrd="2" destOrd="0" presId="urn:microsoft.com/office/officeart/2005/8/layout/chevron2"/>
    <dgm:cxn modelId="{0469FDC2-486F-4636-A365-106B4A3071DA}" type="presParOf" srcId="{D677EC9E-3926-4EA2-A800-381F1490AC89}" destId="{F5F0CEA8-0048-45F8-AB79-F29D269215B6}" srcOrd="0" destOrd="0" presId="urn:microsoft.com/office/officeart/2005/8/layout/chevron2"/>
    <dgm:cxn modelId="{BE306988-9C10-47F0-82B4-2AFB1FF5C920}" type="presParOf" srcId="{D677EC9E-3926-4EA2-A800-381F1490AC89}" destId="{68099CD8-D05D-42FE-9104-B06491C369D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E61032-47D6-4C85-8359-5D2AD1A8130D}" type="doc">
      <dgm:prSet loTypeId="urn:microsoft.com/office/officeart/2008/layout/SquareAccentList" loCatId="list" qsTypeId="urn:microsoft.com/office/officeart/2005/8/quickstyle/simple1" qsCatId="simple" csTypeId="urn:microsoft.com/office/officeart/2005/8/colors/colorful4" csCatId="colorful" phldr="1"/>
      <dgm:spPr/>
      <dgm:t>
        <a:bodyPr/>
        <a:lstStyle/>
        <a:p>
          <a:endParaRPr lang="es-EC"/>
        </a:p>
      </dgm:t>
    </dgm:pt>
    <dgm:pt modelId="{EF6863DC-11D5-4C78-9982-08345C200A5D}">
      <dgm:prSet phldrT="[Texto]"/>
      <dgm:spPr/>
      <dgm:t>
        <a:bodyPr/>
        <a:lstStyle/>
        <a:p>
          <a:r>
            <a:rPr lang="es-EC" b="1" dirty="0" smtClean="0">
              <a:solidFill>
                <a:srgbClr val="C00000"/>
              </a:solidFill>
            </a:rPr>
            <a:t>Adaptador de 24 </a:t>
          </a:r>
          <a:r>
            <a:rPr lang="es-EC" b="1" dirty="0" err="1" smtClean="0">
              <a:solidFill>
                <a:srgbClr val="C00000"/>
              </a:solidFill>
            </a:rPr>
            <a:t>Vdc</a:t>
          </a:r>
          <a:endParaRPr lang="es-EC" b="1" dirty="0">
            <a:solidFill>
              <a:srgbClr val="C00000"/>
            </a:solidFill>
          </a:endParaRPr>
        </a:p>
      </dgm:t>
    </dgm:pt>
    <dgm:pt modelId="{F3B880B6-E07C-4B0C-9686-02A689DB3209}" type="parTrans" cxnId="{6C3ABC69-9CB8-4C4F-8680-AC5F5A432B43}">
      <dgm:prSet/>
      <dgm:spPr/>
      <dgm:t>
        <a:bodyPr/>
        <a:lstStyle/>
        <a:p>
          <a:endParaRPr lang="es-EC"/>
        </a:p>
      </dgm:t>
    </dgm:pt>
    <dgm:pt modelId="{AB47366E-40F4-43EA-A97F-327CC1875E92}" type="sibTrans" cxnId="{6C3ABC69-9CB8-4C4F-8680-AC5F5A432B43}">
      <dgm:prSet/>
      <dgm:spPr/>
      <dgm:t>
        <a:bodyPr/>
        <a:lstStyle/>
        <a:p>
          <a:endParaRPr lang="es-EC"/>
        </a:p>
      </dgm:t>
    </dgm:pt>
    <dgm:pt modelId="{E787CD78-825F-4E70-AE78-FF0DA7800DAB}">
      <dgm:prSet phldrT="[Texto]"/>
      <dgm:spPr/>
      <dgm:t>
        <a:bodyPr/>
        <a:lstStyle/>
        <a:p>
          <a:r>
            <a:rPr lang="es-EC" b="1" dirty="0" smtClean="0"/>
            <a:t>No poseen control electrónico interno</a:t>
          </a:r>
          <a:endParaRPr lang="es-EC" b="1" dirty="0"/>
        </a:p>
      </dgm:t>
    </dgm:pt>
    <dgm:pt modelId="{A8C2F063-D8BE-4E2E-A8B3-AF9F1B22EBEF}" type="parTrans" cxnId="{139854BB-254C-4FC6-B218-D1334CD43A76}">
      <dgm:prSet/>
      <dgm:spPr/>
      <dgm:t>
        <a:bodyPr/>
        <a:lstStyle/>
        <a:p>
          <a:endParaRPr lang="es-EC"/>
        </a:p>
      </dgm:t>
    </dgm:pt>
    <dgm:pt modelId="{50B8A1B4-5B95-4864-B184-1202CEBBED13}" type="sibTrans" cxnId="{139854BB-254C-4FC6-B218-D1334CD43A76}">
      <dgm:prSet/>
      <dgm:spPr/>
      <dgm:t>
        <a:bodyPr/>
        <a:lstStyle/>
        <a:p>
          <a:endParaRPr lang="es-EC"/>
        </a:p>
      </dgm:t>
    </dgm:pt>
    <dgm:pt modelId="{66B30F93-22BF-4EEA-9FA5-4A766C2A8C9A}">
      <dgm:prSet phldrT="[Texto]"/>
      <dgm:spPr/>
      <dgm:t>
        <a:bodyPr/>
        <a:lstStyle/>
        <a:p>
          <a:r>
            <a:rPr lang="es-EC" b="1" dirty="0" smtClean="0"/>
            <a:t>No apta para uso prolongado</a:t>
          </a:r>
          <a:endParaRPr lang="es-EC" b="1" dirty="0"/>
        </a:p>
      </dgm:t>
    </dgm:pt>
    <dgm:pt modelId="{B1B059E3-C36A-428B-B834-C3A022FBCE81}" type="parTrans" cxnId="{3B2933C5-43B6-4D5B-B17B-C268FB0899A4}">
      <dgm:prSet/>
      <dgm:spPr/>
      <dgm:t>
        <a:bodyPr/>
        <a:lstStyle/>
        <a:p>
          <a:endParaRPr lang="es-EC"/>
        </a:p>
      </dgm:t>
    </dgm:pt>
    <dgm:pt modelId="{FC1C3037-0D3A-4592-898E-C9812B863A42}" type="sibTrans" cxnId="{3B2933C5-43B6-4D5B-B17B-C268FB0899A4}">
      <dgm:prSet/>
      <dgm:spPr/>
      <dgm:t>
        <a:bodyPr/>
        <a:lstStyle/>
        <a:p>
          <a:endParaRPr lang="es-EC"/>
        </a:p>
      </dgm:t>
    </dgm:pt>
    <dgm:pt modelId="{5B6F7A02-5A0D-4C33-AE96-8B1CA6249F95}">
      <dgm:prSet phldrT="[Texto]"/>
      <dgm:spPr/>
      <dgm:t>
        <a:bodyPr/>
        <a:lstStyle/>
        <a:p>
          <a:r>
            <a:rPr lang="es-EC" b="1" dirty="0" smtClean="0"/>
            <a:t>No apta para ambiente industrial</a:t>
          </a:r>
          <a:endParaRPr lang="es-EC" b="1" dirty="0"/>
        </a:p>
      </dgm:t>
    </dgm:pt>
    <dgm:pt modelId="{BCC88546-EB41-42E9-9D3D-3FE49B51ACC4}" type="parTrans" cxnId="{1D32FBEE-522E-45E9-A4EF-DA5ACBA4BEDF}">
      <dgm:prSet/>
      <dgm:spPr/>
      <dgm:t>
        <a:bodyPr/>
        <a:lstStyle/>
        <a:p>
          <a:endParaRPr lang="es-EC"/>
        </a:p>
      </dgm:t>
    </dgm:pt>
    <dgm:pt modelId="{B31A7A8D-46CB-47A8-B2FF-C2A429467C01}" type="sibTrans" cxnId="{1D32FBEE-522E-45E9-A4EF-DA5ACBA4BEDF}">
      <dgm:prSet/>
      <dgm:spPr/>
      <dgm:t>
        <a:bodyPr/>
        <a:lstStyle/>
        <a:p>
          <a:endParaRPr lang="es-EC"/>
        </a:p>
      </dgm:t>
    </dgm:pt>
    <dgm:pt modelId="{B4E557A8-EB2D-4EE2-AB5D-22D490D00572}">
      <dgm:prSet phldrT="[Texto]"/>
      <dgm:spPr/>
      <dgm:t>
        <a:bodyPr/>
        <a:lstStyle/>
        <a:p>
          <a:r>
            <a:rPr lang="es-EC" b="1" dirty="0" smtClean="0">
              <a:solidFill>
                <a:srgbClr val="C00000"/>
              </a:solidFill>
            </a:rPr>
            <a:t>Fuente de </a:t>
          </a:r>
          <a:r>
            <a:rPr lang="es-EC" b="1" dirty="0" err="1" smtClean="0">
              <a:solidFill>
                <a:srgbClr val="C00000"/>
              </a:solidFill>
            </a:rPr>
            <a:t>24Vdc</a:t>
          </a:r>
          <a:r>
            <a:rPr lang="es-EC" b="1" dirty="0" smtClean="0">
              <a:solidFill>
                <a:srgbClr val="C00000"/>
              </a:solidFill>
            </a:rPr>
            <a:t> </a:t>
          </a:r>
          <a:r>
            <a:rPr lang="es-EC" b="1" dirty="0" err="1" smtClean="0">
              <a:solidFill>
                <a:srgbClr val="C00000"/>
              </a:solidFill>
            </a:rPr>
            <a:t>MW</a:t>
          </a:r>
          <a:endParaRPr lang="es-EC" b="1" dirty="0">
            <a:solidFill>
              <a:srgbClr val="C00000"/>
            </a:solidFill>
          </a:endParaRPr>
        </a:p>
      </dgm:t>
    </dgm:pt>
    <dgm:pt modelId="{15212E83-28A9-4F22-B037-5D1CADA2D765}" type="parTrans" cxnId="{4A195CE9-0C8B-4329-AF8D-FF8B7E3F9EAA}">
      <dgm:prSet/>
      <dgm:spPr/>
      <dgm:t>
        <a:bodyPr/>
        <a:lstStyle/>
        <a:p>
          <a:endParaRPr lang="es-EC"/>
        </a:p>
      </dgm:t>
    </dgm:pt>
    <dgm:pt modelId="{C3D72A90-95B9-4706-8D4F-E01765C1C25F}" type="sibTrans" cxnId="{4A195CE9-0C8B-4329-AF8D-FF8B7E3F9EAA}">
      <dgm:prSet/>
      <dgm:spPr/>
      <dgm:t>
        <a:bodyPr/>
        <a:lstStyle/>
        <a:p>
          <a:endParaRPr lang="es-EC"/>
        </a:p>
      </dgm:t>
    </dgm:pt>
    <dgm:pt modelId="{1CAB3171-104A-4CE5-96CD-BE7FBC200E67}">
      <dgm:prSet phldrT="[Texto]"/>
      <dgm:spPr/>
      <dgm:t>
        <a:bodyPr/>
        <a:lstStyle/>
        <a:p>
          <a:r>
            <a:rPr lang="es-EC" b="1" dirty="0" smtClean="0"/>
            <a:t>Modelos Descontinuados</a:t>
          </a:r>
          <a:endParaRPr lang="es-EC" b="1" dirty="0"/>
        </a:p>
      </dgm:t>
    </dgm:pt>
    <dgm:pt modelId="{3CB01077-75D4-4821-A3A8-FEA58A332922}" type="parTrans" cxnId="{34BDBD3B-E404-4A19-9D37-B9D6865898C4}">
      <dgm:prSet/>
      <dgm:spPr/>
      <dgm:t>
        <a:bodyPr/>
        <a:lstStyle/>
        <a:p>
          <a:endParaRPr lang="es-EC"/>
        </a:p>
      </dgm:t>
    </dgm:pt>
    <dgm:pt modelId="{5E833159-5FA7-4D91-9EFE-3C182D7F9044}" type="sibTrans" cxnId="{34BDBD3B-E404-4A19-9D37-B9D6865898C4}">
      <dgm:prSet/>
      <dgm:spPr/>
      <dgm:t>
        <a:bodyPr/>
        <a:lstStyle/>
        <a:p>
          <a:endParaRPr lang="es-EC"/>
        </a:p>
      </dgm:t>
    </dgm:pt>
    <dgm:pt modelId="{1F40401C-925C-42F4-A1D2-D6297E13F813}">
      <dgm:prSet phldrT="[Texto]"/>
      <dgm:spPr/>
      <dgm:t>
        <a:bodyPr/>
        <a:lstStyle/>
        <a:p>
          <a:r>
            <a:rPr lang="es-EC" b="1" dirty="0" smtClean="0"/>
            <a:t>Carcasa expuesta al ambiente</a:t>
          </a:r>
          <a:endParaRPr lang="es-EC" b="1" dirty="0"/>
        </a:p>
      </dgm:t>
    </dgm:pt>
    <dgm:pt modelId="{054A8E6F-0837-4815-828C-2221EFB9847F}" type="parTrans" cxnId="{C9A02B50-E862-4BC3-8199-F3D679FA9F31}">
      <dgm:prSet/>
      <dgm:spPr/>
      <dgm:t>
        <a:bodyPr/>
        <a:lstStyle/>
        <a:p>
          <a:endParaRPr lang="es-EC"/>
        </a:p>
      </dgm:t>
    </dgm:pt>
    <dgm:pt modelId="{D8ECA15A-06A9-43B9-BAB0-9E633E2A7234}" type="sibTrans" cxnId="{C9A02B50-E862-4BC3-8199-F3D679FA9F31}">
      <dgm:prSet/>
      <dgm:spPr/>
      <dgm:t>
        <a:bodyPr/>
        <a:lstStyle/>
        <a:p>
          <a:endParaRPr lang="es-EC"/>
        </a:p>
      </dgm:t>
    </dgm:pt>
    <dgm:pt modelId="{C8CFA9FB-93A2-4952-B867-C6150069CB85}">
      <dgm:prSet phldrT="[Texto]"/>
      <dgm:spPr/>
      <dgm:t>
        <a:bodyPr/>
        <a:lstStyle/>
        <a:p>
          <a:r>
            <a:rPr lang="es-EC" b="1" dirty="0" smtClean="0"/>
            <a:t>No tiene garantía  de fabrica</a:t>
          </a:r>
          <a:endParaRPr lang="es-EC" b="1" dirty="0"/>
        </a:p>
      </dgm:t>
    </dgm:pt>
    <dgm:pt modelId="{80062590-366F-4A49-A93E-875D8CA07A5B}" type="parTrans" cxnId="{27320BAA-8654-4E4D-8A31-84D2EE7D3884}">
      <dgm:prSet/>
      <dgm:spPr/>
      <dgm:t>
        <a:bodyPr/>
        <a:lstStyle/>
        <a:p>
          <a:endParaRPr lang="es-EC"/>
        </a:p>
      </dgm:t>
    </dgm:pt>
    <dgm:pt modelId="{D4D45BFA-5438-4246-9A19-8561FF7A7FD3}" type="sibTrans" cxnId="{27320BAA-8654-4E4D-8A31-84D2EE7D3884}">
      <dgm:prSet/>
      <dgm:spPr/>
      <dgm:t>
        <a:bodyPr/>
        <a:lstStyle/>
        <a:p>
          <a:endParaRPr lang="es-EC"/>
        </a:p>
      </dgm:t>
    </dgm:pt>
    <dgm:pt modelId="{19CC29AD-16C5-4447-9BFC-13EB83076A93}" type="pres">
      <dgm:prSet presAssocID="{89E61032-47D6-4C85-8359-5D2AD1A8130D}" presName="layout" presStyleCnt="0">
        <dgm:presLayoutVars>
          <dgm:chMax/>
          <dgm:chPref/>
          <dgm:dir/>
          <dgm:resizeHandles/>
        </dgm:presLayoutVars>
      </dgm:prSet>
      <dgm:spPr/>
      <dgm:t>
        <a:bodyPr/>
        <a:lstStyle/>
        <a:p>
          <a:endParaRPr lang="es-EC"/>
        </a:p>
      </dgm:t>
    </dgm:pt>
    <dgm:pt modelId="{6499E2DC-8149-46B8-B842-28F9CC3C3FC9}" type="pres">
      <dgm:prSet presAssocID="{EF6863DC-11D5-4C78-9982-08345C200A5D}" presName="root" presStyleCnt="0">
        <dgm:presLayoutVars>
          <dgm:chMax/>
          <dgm:chPref/>
        </dgm:presLayoutVars>
      </dgm:prSet>
      <dgm:spPr/>
    </dgm:pt>
    <dgm:pt modelId="{11116FA3-A9B1-4296-BF6D-DBB6BA55E8A6}" type="pres">
      <dgm:prSet presAssocID="{EF6863DC-11D5-4C78-9982-08345C200A5D}" presName="rootComposite" presStyleCnt="0">
        <dgm:presLayoutVars/>
      </dgm:prSet>
      <dgm:spPr/>
    </dgm:pt>
    <dgm:pt modelId="{203AFA48-6302-4DAA-92E2-70D20CBDB157}" type="pres">
      <dgm:prSet presAssocID="{EF6863DC-11D5-4C78-9982-08345C200A5D}" presName="ParentAccent" presStyleLbl="alignNode1" presStyleIdx="0" presStyleCnt="2"/>
      <dgm:spPr/>
      <dgm:t>
        <a:bodyPr/>
        <a:lstStyle/>
        <a:p>
          <a:endParaRPr lang="es-EC"/>
        </a:p>
      </dgm:t>
    </dgm:pt>
    <dgm:pt modelId="{235F17AE-59E5-4FFC-AAC6-2C444F0E87AB}" type="pres">
      <dgm:prSet presAssocID="{EF6863DC-11D5-4C78-9982-08345C200A5D}" presName="ParentSmallAccent" presStyleLbl="fgAcc1" presStyleIdx="0" presStyleCnt="2"/>
      <dgm:spPr/>
    </dgm:pt>
    <dgm:pt modelId="{C5E99398-DFE3-4937-955C-69D5456096D6}" type="pres">
      <dgm:prSet presAssocID="{EF6863DC-11D5-4C78-9982-08345C200A5D}" presName="Parent" presStyleLbl="revTx" presStyleIdx="0" presStyleCnt="8">
        <dgm:presLayoutVars>
          <dgm:chMax/>
          <dgm:chPref val="4"/>
          <dgm:bulletEnabled val="1"/>
        </dgm:presLayoutVars>
      </dgm:prSet>
      <dgm:spPr/>
      <dgm:t>
        <a:bodyPr/>
        <a:lstStyle/>
        <a:p>
          <a:endParaRPr lang="es-EC"/>
        </a:p>
      </dgm:t>
    </dgm:pt>
    <dgm:pt modelId="{89B43A94-60C9-402B-AC5B-88119BF22E34}" type="pres">
      <dgm:prSet presAssocID="{EF6863DC-11D5-4C78-9982-08345C200A5D}" presName="childShape" presStyleCnt="0">
        <dgm:presLayoutVars>
          <dgm:chMax val="0"/>
          <dgm:chPref val="0"/>
        </dgm:presLayoutVars>
      </dgm:prSet>
      <dgm:spPr/>
    </dgm:pt>
    <dgm:pt modelId="{12B90EEC-3BB0-41BB-88BE-3D981DBF6969}" type="pres">
      <dgm:prSet presAssocID="{E787CD78-825F-4E70-AE78-FF0DA7800DAB}" presName="childComposite" presStyleCnt="0">
        <dgm:presLayoutVars>
          <dgm:chMax val="0"/>
          <dgm:chPref val="0"/>
        </dgm:presLayoutVars>
      </dgm:prSet>
      <dgm:spPr/>
    </dgm:pt>
    <dgm:pt modelId="{F0C0CABD-C767-4E07-8813-D32849C305C9}" type="pres">
      <dgm:prSet presAssocID="{E787CD78-825F-4E70-AE78-FF0DA7800DAB}" presName="ChildAccent" presStyleLbl="solidFgAcc1" presStyleIdx="0" presStyleCnt="6"/>
      <dgm:spPr/>
    </dgm:pt>
    <dgm:pt modelId="{7A0D5661-F0E6-4A8E-B020-83429046A5C8}" type="pres">
      <dgm:prSet presAssocID="{E787CD78-825F-4E70-AE78-FF0DA7800DAB}" presName="Child" presStyleLbl="revTx" presStyleIdx="1" presStyleCnt="8">
        <dgm:presLayoutVars>
          <dgm:chMax val="0"/>
          <dgm:chPref val="0"/>
          <dgm:bulletEnabled val="1"/>
        </dgm:presLayoutVars>
      </dgm:prSet>
      <dgm:spPr/>
      <dgm:t>
        <a:bodyPr/>
        <a:lstStyle/>
        <a:p>
          <a:endParaRPr lang="es-EC"/>
        </a:p>
      </dgm:t>
    </dgm:pt>
    <dgm:pt modelId="{06BA3579-F6B1-4919-8997-37DC39F2A405}" type="pres">
      <dgm:prSet presAssocID="{66B30F93-22BF-4EEA-9FA5-4A766C2A8C9A}" presName="childComposite" presStyleCnt="0">
        <dgm:presLayoutVars>
          <dgm:chMax val="0"/>
          <dgm:chPref val="0"/>
        </dgm:presLayoutVars>
      </dgm:prSet>
      <dgm:spPr/>
    </dgm:pt>
    <dgm:pt modelId="{1890DDBE-DA84-4D30-B62C-667D51B5F366}" type="pres">
      <dgm:prSet presAssocID="{66B30F93-22BF-4EEA-9FA5-4A766C2A8C9A}" presName="ChildAccent" presStyleLbl="solidFgAcc1" presStyleIdx="1" presStyleCnt="6"/>
      <dgm:spPr/>
    </dgm:pt>
    <dgm:pt modelId="{E7EFD2A4-8C13-444A-A104-6B8FEADCB56C}" type="pres">
      <dgm:prSet presAssocID="{66B30F93-22BF-4EEA-9FA5-4A766C2A8C9A}" presName="Child" presStyleLbl="revTx" presStyleIdx="2" presStyleCnt="8">
        <dgm:presLayoutVars>
          <dgm:chMax val="0"/>
          <dgm:chPref val="0"/>
          <dgm:bulletEnabled val="1"/>
        </dgm:presLayoutVars>
      </dgm:prSet>
      <dgm:spPr/>
      <dgm:t>
        <a:bodyPr/>
        <a:lstStyle/>
        <a:p>
          <a:endParaRPr lang="es-EC"/>
        </a:p>
      </dgm:t>
    </dgm:pt>
    <dgm:pt modelId="{89C96FD9-91F0-47E8-B92E-44E3D978B57E}" type="pres">
      <dgm:prSet presAssocID="{5B6F7A02-5A0D-4C33-AE96-8B1CA6249F95}" presName="childComposite" presStyleCnt="0">
        <dgm:presLayoutVars>
          <dgm:chMax val="0"/>
          <dgm:chPref val="0"/>
        </dgm:presLayoutVars>
      </dgm:prSet>
      <dgm:spPr/>
    </dgm:pt>
    <dgm:pt modelId="{5A5B5938-7C66-4312-96EF-3A281A07154A}" type="pres">
      <dgm:prSet presAssocID="{5B6F7A02-5A0D-4C33-AE96-8B1CA6249F95}" presName="ChildAccent" presStyleLbl="solidFgAcc1" presStyleIdx="2" presStyleCnt="6"/>
      <dgm:spPr/>
    </dgm:pt>
    <dgm:pt modelId="{78F33FAE-59D6-4011-B329-26BFA6FD678F}" type="pres">
      <dgm:prSet presAssocID="{5B6F7A02-5A0D-4C33-AE96-8B1CA6249F95}" presName="Child" presStyleLbl="revTx" presStyleIdx="3" presStyleCnt="8">
        <dgm:presLayoutVars>
          <dgm:chMax val="0"/>
          <dgm:chPref val="0"/>
          <dgm:bulletEnabled val="1"/>
        </dgm:presLayoutVars>
      </dgm:prSet>
      <dgm:spPr/>
      <dgm:t>
        <a:bodyPr/>
        <a:lstStyle/>
        <a:p>
          <a:endParaRPr lang="es-EC"/>
        </a:p>
      </dgm:t>
    </dgm:pt>
    <dgm:pt modelId="{63A8A42B-5DA4-494E-868D-A9E2E5802CAF}" type="pres">
      <dgm:prSet presAssocID="{B4E557A8-EB2D-4EE2-AB5D-22D490D00572}" presName="root" presStyleCnt="0">
        <dgm:presLayoutVars>
          <dgm:chMax/>
          <dgm:chPref/>
        </dgm:presLayoutVars>
      </dgm:prSet>
      <dgm:spPr/>
    </dgm:pt>
    <dgm:pt modelId="{E97BC0FA-40D0-4213-9559-DED840BEDA11}" type="pres">
      <dgm:prSet presAssocID="{B4E557A8-EB2D-4EE2-AB5D-22D490D00572}" presName="rootComposite" presStyleCnt="0">
        <dgm:presLayoutVars/>
      </dgm:prSet>
      <dgm:spPr/>
    </dgm:pt>
    <dgm:pt modelId="{219635BF-B767-455A-8626-48B3B4CF7BF8}" type="pres">
      <dgm:prSet presAssocID="{B4E557A8-EB2D-4EE2-AB5D-22D490D00572}" presName="ParentAccent" presStyleLbl="alignNode1" presStyleIdx="1" presStyleCnt="2"/>
      <dgm:spPr/>
    </dgm:pt>
    <dgm:pt modelId="{44A22FE0-E5DB-4DD5-9E5F-DCD37933B95B}" type="pres">
      <dgm:prSet presAssocID="{B4E557A8-EB2D-4EE2-AB5D-22D490D00572}" presName="ParentSmallAccent" presStyleLbl="fgAcc1" presStyleIdx="1" presStyleCnt="2"/>
      <dgm:spPr/>
    </dgm:pt>
    <dgm:pt modelId="{EBC95F5F-B70A-43D3-B3E0-6394CEEF523A}" type="pres">
      <dgm:prSet presAssocID="{B4E557A8-EB2D-4EE2-AB5D-22D490D00572}" presName="Parent" presStyleLbl="revTx" presStyleIdx="4" presStyleCnt="8">
        <dgm:presLayoutVars>
          <dgm:chMax/>
          <dgm:chPref val="4"/>
          <dgm:bulletEnabled val="1"/>
        </dgm:presLayoutVars>
      </dgm:prSet>
      <dgm:spPr/>
      <dgm:t>
        <a:bodyPr/>
        <a:lstStyle/>
        <a:p>
          <a:endParaRPr lang="es-EC"/>
        </a:p>
      </dgm:t>
    </dgm:pt>
    <dgm:pt modelId="{A8E4CAE7-F278-4FD6-B504-FFD974FB869A}" type="pres">
      <dgm:prSet presAssocID="{B4E557A8-EB2D-4EE2-AB5D-22D490D00572}" presName="childShape" presStyleCnt="0">
        <dgm:presLayoutVars>
          <dgm:chMax val="0"/>
          <dgm:chPref val="0"/>
        </dgm:presLayoutVars>
      </dgm:prSet>
      <dgm:spPr/>
    </dgm:pt>
    <dgm:pt modelId="{4619A904-205E-4701-895C-32163482F063}" type="pres">
      <dgm:prSet presAssocID="{1CAB3171-104A-4CE5-96CD-BE7FBC200E67}" presName="childComposite" presStyleCnt="0">
        <dgm:presLayoutVars>
          <dgm:chMax val="0"/>
          <dgm:chPref val="0"/>
        </dgm:presLayoutVars>
      </dgm:prSet>
      <dgm:spPr/>
    </dgm:pt>
    <dgm:pt modelId="{7F1B1CA5-6C52-4187-ADDC-40C6C44174C6}" type="pres">
      <dgm:prSet presAssocID="{1CAB3171-104A-4CE5-96CD-BE7FBC200E67}" presName="ChildAccent" presStyleLbl="solidFgAcc1" presStyleIdx="3" presStyleCnt="6"/>
      <dgm:spPr/>
    </dgm:pt>
    <dgm:pt modelId="{166B291C-76A9-4E2F-9894-014C16919E72}" type="pres">
      <dgm:prSet presAssocID="{1CAB3171-104A-4CE5-96CD-BE7FBC200E67}" presName="Child" presStyleLbl="revTx" presStyleIdx="5" presStyleCnt="8">
        <dgm:presLayoutVars>
          <dgm:chMax val="0"/>
          <dgm:chPref val="0"/>
          <dgm:bulletEnabled val="1"/>
        </dgm:presLayoutVars>
      </dgm:prSet>
      <dgm:spPr/>
      <dgm:t>
        <a:bodyPr/>
        <a:lstStyle/>
        <a:p>
          <a:endParaRPr lang="es-EC"/>
        </a:p>
      </dgm:t>
    </dgm:pt>
    <dgm:pt modelId="{9D9420C7-7F61-450F-8F75-CBEA3A325630}" type="pres">
      <dgm:prSet presAssocID="{1F40401C-925C-42F4-A1D2-D6297E13F813}" presName="childComposite" presStyleCnt="0">
        <dgm:presLayoutVars>
          <dgm:chMax val="0"/>
          <dgm:chPref val="0"/>
        </dgm:presLayoutVars>
      </dgm:prSet>
      <dgm:spPr/>
    </dgm:pt>
    <dgm:pt modelId="{F5326F76-BADF-4357-B539-D84725772A34}" type="pres">
      <dgm:prSet presAssocID="{1F40401C-925C-42F4-A1D2-D6297E13F813}" presName="ChildAccent" presStyleLbl="solidFgAcc1" presStyleIdx="4" presStyleCnt="6"/>
      <dgm:spPr/>
    </dgm:pt>
    <dgm:pt modelId="{43738E08-E631-4CA6-8469-6F6C9A5CD6AD}" type="pres">
      <dgm:prSet presAssocID="{1F40401C-925C-42F4-A1D2-D6297E13F813}" presName="Child" presStyleLbl="revTx" presStyleIdx="6" presStyleCnt="8">
        <dgm:presLayoutVars>
          <dgm:chMax val="0"/>
          <dgm:chPref val="0"/>
          <dgm:bulletEnabled val="1"/>
        </dgm:presLayoutVars>
      </dgm:prSet>
      <dgm:spPr/>
      <dgm:t>
        <a:bodyPr/>
        <a:lstStyle/>
        <a:p>
          <a:endParaRPr lang="es-EC"/>
        </a:p>
      </dgm:t>
    </dgm:pt>
    <dgm:pt modelId="{DC6E8C65-467D-4315-8950-7764DF89A616}" type="pres">
      <dgm:prSet presAssocID="{C8CFA9FB-93A2-4952-B867-C6150069CB85}" presName="childComposite" presStyleCnt="0">
        <dgm:presLayoutVars>
          <dgm:chMax val="0"/>
          <dgm:chPref val="0"/>
        </dgm:presLayoutVars>
      </dgm:prSet>
      <dgm:spPr/>
    </dgm:pt>
    <dgm:pt modelId="{D88A4237-DDC5-450B-9A1D-1738FE87A5F3}" type="pres">
      <dgm:prSet presAssocID="{C8CFA9FB-93A2-4952-B867-C6150069CB85}" presName="ChildAccent" presStyleLbl="solidFgAcc1" presStyleIdx="5" presStyleCnt="6"/>
      <dgm:spPr/>
    </dgm:pt>
    <dgm:pt modelId="{628B750E-501E-40DC-8635-75A14700CE32}" type="pres">
      <dgm:prSet presAssocID="{C8CFA9FB-93A2-4952-B867-C6150069CB85}" presName="Child" presStyleLbl="revTx" presStyleIdx="7" presStyleCnt="8">
        <dgm:presLayoutVars>
          <dgm:chMax val="0"/>
          <dgm:chPref val="0"/>
          <dgm:bulletEnabled val="1"/>
        </dgm:presLayoutVars>
      </dgm:prSet>
      <dgm:spPr/>
      <dgm:t>
        <a:bodyPr/>
        <a:lstStyle/>
        <a:p>
          <a:endParaRPr lang="es-EC"/>
        </a:p>
      </dgm:t>
    </dgm:pt>
  </dgm:ptLst>
  <dgm:cxnLst>
    <dgm:cxn modelId="{6C3ABC69-9CB8-4C4F-8680-AC5F5A432B43}" srcId="{89E61032-47D6-4C85-8359-5D2AD1A8130D}" destId="{EF6863DC-11D5-4C78-9982-08345C200A5D}" srcOrd="0" destOrd="0" parTransId="{F3B880B6-E07C-4B0C-9686-02A689DB3209}" sibTransId="{AB47366E-40F4-43EA-A97F-327CC1875E92}"/>
    <dgm:cxn modelId="{27320BAA-8654-4E4D-8A31-84D2EE7D3884}" srcId="{B4E557A8-EB2D-4EE2-AB5D-22D490D00572}" destId="{C8CFA9FB-93A2-4952-B867-C6150069CB85}" srcOrd="2" destOrd="0" parTransId="{80062590-366F-4A49-A93E-875D8CA07A5B}" sibTransId="{D4D45BFA-5438-4246-9A19-8561FF7A7FD3}"/>
    <dgm:cxn modelId="{AC4E5A38-2B67-46F2-9EC6-306758AC788D}" type="presOf" srcId="{E787CD78-825F-4E70-AE78-FF0DA7800DAB}" destId="{7A0D5661-F0E6-4A8E-B020-83429046A5C8}" srcOrd="0" destOrd="0" presId="urn:microsoft.com/office/officeart/2008/layout/SquareAccentList"/>
    <dgm:cxn modelId="{C9A02B50-E862-4BC3-8199-F3D679FA9F31}" srcId="{B4E557A8-EB2D-4EE2-AB5D-22D490D00572}" destId="{1F40401C-925C-42F4-A1D2-D6297E13F813}" srcOrd="1" destOrd="0" parTransId="{054A8E6F-0837-4815-828C-2221EFB9847F}" sibTransId="{D8ECA15A-06A9-43B9-BAB0-9E633E2A7234}"/>
    <dgm:cxn modelId="{A7262416-72A0-4A78-894B-22102B42DF62}" type="presOf" srcId="{66B30F93-22BF-4EEA-9FA5-4A766C2A8C9A}" destId="{E7EFD2A4-8C13-444A-A104-6B8FEADCB56C}" srcOrd="0" destOrd="0" presId="urn:microsoft.com/office/officeart/2008/layout/SquareAccentList"/>
    <dgm:cxn modelId="{7B02CCD8-E394-412B-B498-EB4254327B67}" type="presOf" srcId="{C8CFA9FB-93A2-4952-B867-C6150069CB85}" destId="{628B750E-501E-40DC-8635-75A14700CE32}" srcOrd="0" destOrd="0" presId="urn:microsoft.com/office/officeart/2008/layout/SquareAccentList"/>
    <dgm:cxn modelId="{1D32FBEE-522E-45E9-A4EF-DA5ACBA4BEDF}" srcId="{EF6863DC-11D5-4C78-9982-08345C200A5D}" destId="{5B6F7A02-5A0D-4C33-AE96-8B1CA6249F95}" srcOrd="2" destOrd="0" parTransId="{BCC88546-EB41-42E9-9D3D-3FE49B51ACC4}" sibTransId="{B31A7A8D-46CB-47A8-B2FF-C2A429467C01}"/>
    <dgm:cxn modelId="{EB89B4B4-58A9-4A69-8DCF-F2CE376C4CD4}" type="presOf" srcId="{B4E557A8-EB2D-4EE2-AB5D-22D490D00572}" destId="{EBC95F5F-B70A-43D3-B3E0-6394CEEF523A}" srcOrd="0" destOrd="0" presId="urn:microsoft.com/office/officeart/2008/layout/SquareAccentList"/>
    <dgm:cxn modelId="{139854BB-254C-4FC6-B218-D1334CD43A76}" srcId="{EF6863DC-11D5-4C78-9982-08345C200A5D}" destId="{E787CD78-825F-4E70-AE78-FF0DA7800DAB}" srcOrd="0" destOrd="0" parTransId="{A8C2F063-D8BE-4E2E-A8B3-AF9F1B22EBEF}" sibTransId="{50B8A1B4-5B95-4864-B184-1202CEBBED13}"/>
    <dgm:cxn modelId="{C4182C78-D918-44B0-9C14-A94F31052AC4}" type="presOf" srcId="{89E61032-47D6-4C85-8359-5D2AD1A8130D}" destId="{19CC29AD-16C5-4447-9BFC-13EB83076A93}" srcOrd="0" destOrd="0" presId="urn:microsoft.com/office/officeart/2008/layout/SquareAccentList"/>
    <dgm:cxn modelId="{4A195CE9-0C8B-4329-AF8D-FF8B7E3F9EAA}" srcId="{89E61032-47D6-4C85-8359-5D2AD1A8130D}" destId="{B4E557A8-EB2D-4EE2-AB5D-22D490D00572}" srcOrd="1" destOrd="0" parTransId="{15212E83-28A9-4F22-B037-5D1CADA2D765}" sibTransId="{C3D72A90-95B9-4706-8D4F-E01765C1C25F}"/>
    <dgm:cxn modelId="{3B2933C5-43B6-4D5B-B17B-C268FB0899A4}" srcId="{EF6863DC-11D5-4C78-9982-08345C200A5D}" destId="{66B30F93-22BF-4EEA-9FA5-4A766C2A8C9A}" srcOrd="1" destOrd="0" parTransId="{B1B059E3-C36A-428B-B834-C3A022FBCE81}" sibTransId="{FC1C3037-0D3A-4592-898E-C9812B863A42}"/>
    <dgm:cxn modelId="{477CFBF5-3185-4D12-A717-6CA3A10B44A3}" type="presOf" srcId="{5B6F7A02-5A0D-4C33-AE96-8B1CA6249F95}" destId="{78F33FAE-59D6-4011-B329-26BFA6FD678F}" srcOrd="0" destOrd="0" presId="urn:microsoft.com/office/officeart/2008/layout/SquareAccentList"/>
    <dgm:cxn modelId="{6BA76287-95FB-4542-A1E1-D5BE5078D190}" type="presOf" srcId="{1F40401C-925C-42F4-A1D2-D6297E13F813}" destId="{43738E08-E631-4CA6-8469-6F6C9A5CD6AD}" srcOrd="0" destOrd="0" presId="urn:microsoft.com/office/officeart/2008/layout/SquareAccentList"/>
    <dgm:cxn modelId="{34BDBD3B-E404-4A19-9D37-B9D6865898C4}" srcId="{B4E557A8-EB2D-4EE2-AB5D-22D490D00572}" destId="{1CAB3171-104A-4CE5-96CD-BE7FBC200E67}" srcOrd="0" destOrd="0" parTransId="{3CB01077-75D4-4821-A3A8-FEA58A332922}" sibTransId="{5E833159-5FA7-4D91-9EFE-3C182D7F9044}"/>
    <dgm:cxn modelId="{DFEC2F9C-442C-4C54-A51A-0AB1988DF845}" type="presOf" srcId="{EF6863DC-11D5-4C78-9982-08345C200A5D}" destId="{C5E99398-DFE3-4937-955C-69D5456096D6}" srcOrd="0" destOrd="0" presId="urn:microsoft.com/office/officeart/2008/layout/SquareAccentList"/>
    <dgm:cxn modelId="{B665DEFA-9303-4DFB-8193-2C80D61EE196}" type="presOf" srcId="{1CAB3171-104A-4CE5-96CD-BE7FBC200E67}" destId="{166B291C-76A9-4E2F-9894-014C16919E72}" srcOrd="0" destOrd="0" presId="urn:microsoft.com/office/officeart/2008/layout/SquareAccentList"/>
    <dgm:cxn modelId="{6D718DAE-7B08-440C-9DF1-D08AD91561D3}" type="presParOf" srcId="{19CC29AD-16C5-4447-9BFC-13EB83076A93}" destId="{6499E2DC-8149-46B8-B842-28F9CC3C3FC9}" srcOrd="0" destOrd="0" presId="urn:microsoft.com/office/officeart/2008/layout/SquareAccentList"/>
    <dgm:cxn modelId="{97D75C40-D795-48AB-8851-A07D535C7894}" type="presParOf" srcId="{6499E2DC-8149-46B8-B842-28F9CC3C3FC9}" destId="{11116FA3-A9B1-4296-BF6D-DBB6BA55E8A6}" srcOrd="0" destOrd="0" presId="urn:microsoft.com/office/officeart/2008/layout/SquareAccentList"/>
    <dgm:cxn modelId="{FD514B52-F452-495D-8930-749300C9BB90}" type="presParOf" srcId="{11116FA3-A9B1-4296-BF6D-DBB6BA55E8A6}" destId="{203AFA48-6302-4DAA-92E2-70D20CBDB157}" srcOrd="0" destOrd="0" presId="urn:microsoft.com/office/officeart/2008/layout/SquareAccentList"/>
    <dgm:cxn modelId="{7444D8D9-81D7-46D1-9163-8068C40C3231}" type="presParOf" srcId="{11116FA3-A9B1-4296-BF6D-DBB6BA55E8A6}" destId="{235F17AE-59E5-4FFC-AAC6-2C444F0E87AB}" srcOrd="1" destOrd="0" presId="urn:microsoft.com/office/officeart/2008/layout/SquareAccentList"/>
    <dgm:cxn modelId="{C2B3354A-7481-4AAA-BFD3-D834B6878ED9}" type="presParOf" srcId="{11116FA3-A9B1-4296-BF6D-DBB6BA55E8A6}" destId="{C5E99398-DFE3-4937-955C-69D5456096D6}" srcOrd="2" destOrd="0" presId="urn:microsoft.com/office/officeart/2008/layout/SquareAccentList"/>
    <dgm:cxn modelId="{41DD62A7-1B36-43FA-9E53-30CB0CBBC393}" type="presParOf" srcId="{6499E2DC-8149-46B8-B842-28F9CC3C3FC9}" destId="{89B43A94-60C9-402B-AC5B-88119BF22E34}" srcOrd="1" destOrd="0" presId="urn:microsoft.com/office/officeart/2008/layout/SquareAccentList"/>
    <dgm:cxn modelId="{EB39D1FC-35DC-48C5-8567-C0ED73721050}" type="presParOf" srcId="{89B43A94-60C9-402B-AC5B-88119BF22E34}" destId="{12B90EEC-3BB0-41BB-88BE-3D981DBF6969}" srcOrd="0" destOrd="0" presId="urn:microsoft.com/office/officeart/2008/layout/SquareAccentList"/>
    <dgm:cxn modelId="{F45D2DA5-F9F1-43B4-8E21-43A5D43072B4}" type="presParOf" srcId="{12B90EEC-3BB0-41BB-88BE-3D981DBF6969}" destId="{F0C0CABD-C767-4E07-8813-D32849C305C9}" srcOrd="0" destOrd="0" presId="urn:microsoft.com/office/officeart/2008/layout/SquareAccentList"/>
    <dgm:cxn modelId="{54D0468F-544A-4008-BA35-4917C1282043}" type="presParOf" srcId="{12B90EEC-3BB0-41BB-88BE-3D981DBF6969}" destId="{7A0D5661-F0E6-4A8E-B020-83429046A5C8}" srcOrd="1" destOrd="0" presId="urn:microsoft.com/office/officeart/2008/layout/SquareAccentList"/>
    <dgm:cxn modelId="{2A666E6D-59A0-4C57-A1A9-76D01D2A9AE4}" type="presParOf" srcId="{89B43A94-60C9-402B-AC5B-88119BF22E34}" destId="{06BA3579-F6B1-4919-8997-37DC39F2A405}" srcOrd="1" destOrd="0" presId="urn:microsoft.com/office/officeart/2008/layout/SquareAccentList"/>
    <dgm:cxn modelId="{D398C855-4B35-4441-A30B-04917D31022A}" type="presParOf" srcId="{06BA3579-F6B1-4919-8997-37DC39F2A405}" destId="{1890DDBE-DA84-4D30-B62C-667D51B5F366}" srcOrd="0" destOrd="0" presId="urn:microsoft.com/office/officeart/2008/layout/SquareAccentList"/>
    <dgm:cxn modelId="{EE2C4270-0C58-4CB4-AA9F-5AC861EDF006}" type="presParOf" srcId="{06BA3579-F6B1-4919-8997-37DC39F2A405}" destId="{E7EFD2A4-8C13-444A-A104-6B8FEADCB56C}" srcOrd="1" destOrd="0" presId="urn:microsoft.com/office/officeart/2008/layout/SquareAccentList"/>
    <dgm:cxn modelId="{2FDE8966-F20F-4E1C-8CFB-F8437616683B}" type="presParOf" srcId="{89B43A94-60C9-402B-AC5B-88119BF22E34}" destId="{89C96FD9-91F0-47E8-B92E-44E3D978B57E}" srcOrd="2" destOrd="0" presId="urn:microsoft.com/office/officeart/2008/layout/SquareAccentList"/>
    <dgm:cxn modelId="{1255BC9C-BA80-42B5-9C1D-542E1500D6B9}" type="presParOf" srcId="{89C96FD9-91F0-47E8-B92E-44E3D978B57E}" destId="{5A5B5938-7C66-4312-96EF-3A281A07154A}" srcOrd="0" destOrd="0" presId="urn:microsoft.com/office/officeart/2008/layout/SquareAccentList"/>
    <dgm:cxn modelId="{240F8EAA-0940-4B05-A99A-3096BDF108D7}" type="presParOf" srcId="{89C96FD9-91F0-47E8-B92E-44E3D978B57E}" destId="{78F33FAE-59D6-4011-B329-26BFA6FD678F}" srcOrd="1" destOrd="0" presId="urn:microsoft.com/office/officeart/2008/layout/SquareAccentList"/>
    <dgm:cxn modelId="{D66C2743-2C52-46AE-AA2E-8A29E5E61133}" type="presParOf" srcId="{19CC29AD-16C5-4447-9BFC-13EB83076A93}" destId="{63A8A42B-5DA4-494E-868D-A9E2E5802CAF}" srcOrd="1" destOrd="0" presId="urn:microsoft.com/office/officeart/2008/layout/SquareAccentList"/>
    <dgm:cxn modelId="{19B71FC2-C1EC-46C7-BFD4-12CC21F7539D}" type="presParOf" srcId="{63A8A42B-5DA4-494E-868D-A9E2E5802CAF}" destId="{E97BC0FA-40D0-4213-9559-DED840BEDA11}" srcOrd="0" destOrd="0" presId="urn:microsoft.com/office/officeart/2008/layout/SquareAccentList"/>
    <dgm:cxn modelId="{6A3F3583-1118-4030-8540-AC3CB81D9E86}" type="presParOf" srcId="{E97BC0FA-40D0-4213-9559-DED840BEDA11}" destId="{219635BF-B767-455A-8626-48B3B4CF7BF8}" srcOrd="0" destOrd="0" presId="urn:microsoft.com/office/officeart/2008/layout/SquareAccentList"/>
    <dgm:cxn modelId="{0EE46C53-CA2D-4BA3-8CCB-540B2F8625E5}" type="presParOf" srcId="{E97BC0FA-40D0-4213-9559-DED840BEDA11}" destId="{44A22FE0-E5DB-4DD5-9E5F-DCD37933B95B}" srcOrd="1" destOrd="0" presId="urn:microsoft.com/office/officeart/2008/layout/SquareAccentList"/>
    <dgm:cxn modelId="{BD5362F2-7EBB-4933-9B85-1284E705E858}" type="presParOf" srcId="{E97BC0FA-40D0-4213-9559-DED840BEDA11}" destId="{EBC95F5F-B70A-43D3-B3E0-6394CEEF523A}" srcOrd="2" destOrd="0" presId="urn:microsoft.com/office/officeart/2008/layout/SquareAccentList"/>
    <dgm:cxn modelId="{FB971487-B60C-4F43-9A5A-5BE4DC063F57}" type="presParOf" srcId="{63A8A42B-5DA4-494E-868D-A9E2E5802CAF}" destId="{A8E4CAE7-F278-4FD6-B504-FFD974FB869A}" srcOrd="1" destOrd="0" presId="urn:microsoft.com/office/officeart/2008/layout/SquareAccentList"/>
    <dgm:cxn modelId="{2C0D0364-F250-40AD-9BF2-A98FCC319051}" type="presParOf" srcId="{A8E4CAE7-F278-4FD6-B504-FFD974FB869A}" destId="{4619A904-205E-4701-895C-32163482F063}" srcOrd="0" destOrd="0" presId="urn:microsoft.com/office/officeart/2008/layout/SquareAccentList"/>
    <dgm:cxn modelId="{CB60ECE3-205F-48DC-9F28-E1874E600847}" type="presParOf" srcId="{4619A904-205E-4701-895C-32163482F063}" destId="{7F1B1CA5-6C52-4187-ADDC-40C6C44174C6}" srcOrd="0" destOrd="0" presId="urn:microsoft.com/office/officeart/2008/layout/SquareAccentList"/>
    <dgm:cxn modelId="{4465127F-3591-4AEB-93E4-FAC2ED95C097}" type="presParOf" srcId="{4619A904-205E-4701-895C-32163482F063}" destId="{166B291C-76A9-4E2F-9894-014C16919E72}" srcOrd="1" destOrd="0" presId="urn:microsoft.com/office/officeart/2008/layout/SquareAccentList"/>
    <dgm:cxn modelId="{932D01B4-D7E6-43C7-9A4D-04C54723B162}" type="presParOf" srcId="{A8E4CAE7-F278-4FD6-B504-FFD974FB869A}" destId="{9D9420C7-7F61-450F-8F75-CBEA3A325630}" srcOrd="1" destOrd="0" presId="urn:microsoft.com/office/officeart/2008/layout/SquareAccentList"/>
    <dgm:cxn modelId="{BFCD263B-54BE-46F4-872A-E7FCFD43A3E7}" type="presParOf" srcId="{9D9420C7-7F61-450F-8F75-CBEA3A325630}" destId="{F5326F76-BADF-4357-B539-D84725772A34}" srcOrd="0" destOrd="0" presId="urn:microsoft.com/office/officeart/2008/layout/SquareAccentList"/>
    <dgm:cxn modelId="{C25B03D1-E53A-44AE-A2F3-EFFFC6E0B2D3}" type="presParOf" srcId="{9D9420C7-7F61-450F-8F75-CBEA3A325630}" destId="{43738E08-E631-4CA6-8469-6F6C9A5CD6AD}" srcOrd="1" destOrd="0" presId="urn:microsoft.com/office/officeart/2008/layout/SquareAccentList"/>
    <dgm:cxn modelId="{DED34A5E-0E97-42A8-8BBF-7253D23FA77F}" type="presParOf" srcId="{A8E4CAE7-F278-4FD6-B504-FFD974FB869A}" destId="{DC6E8C65-467D-4315-8950-7764DF89A616}" srcOrd="2" destOrd="0" presId="urn:microsoft.com/office/officeart/2008/layout/SquareAccentList"/>
    <dgm:cxn modelId="{AABF2B91-D0C3-4C3F-9F67-B817F4ABE65F}" type="presParOf" srcId="{DC6E8C65-467D-4315-8950-7764DF89A616}" destId="{D88A4237-DDC5-450B-9A1D-1738FE87A5F3}" srcOrd="0" destOrd="0" presId="urn:microsoft.com/office/officeart/2008/layout/SquareAccentList"/>
    <dgm:cxn modelId="{3FD5B28B-18BF-4D04-92C9-C8BE77AF5EB1}" type="presParOf" srcId="{DC6E8C65-467D-4315-8950-7764DF89A616}" destId="{628B750E-501E-40DC-8635-75A14700CE32}"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9E61032-47D6-4C85-8359-5D2AD1A8130D}" type="doc">
      <dgm:prSet loTypeId="urn:microsoft.com/office/officeart/2008/layout/SquareAccentList" loCatId="list" qsTypeId="urn:microsoft.com/office/officeart/2005/8/quickstyle/simple1" qsCatId="simple" csTypeId="urn:microsoft.com/office/officeart/2005/8/colors/colorful4" csCatId="colorful" phldr="1"/>
      <dgm:spPr/>
      <dgm:t>
        <a:bodyPr/>
        <a:lstStyle/>
        <a:p>
          <a:endParaRPr lang="es-EC"/>
        </a:p>
      </dgm:t>
    </dgm:pt>
    <dgm:pt modelId="{EF6863DC-11D5-4C78-9982-08345C200A5D}">
      <dgm:prSet phldrT="[Texto]"/>
      <dgm:spPr/>
      <dgm:t>
        <a:bodyPr/>
        <a:lstStyle/>
        <a:p>
          <a:r>
            <a:rPr lang="es-EC" b="1" u="none" dirty="0" smtClean="0">
              <a:solidFill>
                <a:srgbClr val="FF0000"/>
              </a:solidFill>
            </a:rPr>
            <a:t>Sensor Infrarrojo reflexivo de </a:t>
          </a:r>
          <a:r>
            <a:rPr lang="es-EC" b="1" u="none" dirty="0" err="1" smtClean="0">
              <a:solidFill>
                <a:srgbClr val="FF0000"/>
              </a:solidFill>
            </a:rPr>
            <a:t>24Vdc</a:t>
          </a:r>
          <a:r>
            <a:rPr lang="es-EC" b="1" u="none" dirty="0" smtClean="0">
              <a:solidFill>
                <a:srgbClr val="FF0000"/>
              </a:solidFill>
            </a:rPr>
            <a:t> </a:t>
          </a:r>
          <a:r>
            <a:rPr lang="es-EC" b="1" u="none" dirty="0" err="1" smtClean="0">
              <a:solidFill>
                <a:srgbClr val="FF0000"/>
              </a:solidFill>
            </a:rPr>
            <a:t>Waloong</a:t>
          </a:r>
          <a:endParaRPr lang="es-EC" b="1" u="none" dirty="0">
            <a:solidFill>
              <a:srgbClr val="FF0000"/>
            </a:solidFill>
          </a:endParaRPr>
        </a:p>
      </dgm:t>
    </dgm:pt>
    <dgm:pt modelId="{F3B880B6-E07C-4B0C-9686-02A689DB3209}" type="parTrans" cxnId="{6C3ABC69-9CB8-4C4F-8680-AC5F5A432B43}">
      <dgm:prSet/>
      <dgm:spPr/>
      <dgm:t>
        <a:bodyPr/>
        <a:lstStyle/>
        <a:p>
          <a:endParaRPr lang="es-EC"/>
        </a:p>
      </dgm:t>
    </dgm:pt>
    <dgm:pt modelId="{AB47366E-40F4-43EA-A97F-327CC1875E92}" type="sibTrans" cxnId="{6C3ABC69-9CB8-4C4F-8680-AC5F5A432B43}">
      <dgm:prSet/>
      <dgm:spPr/>
      <dgm:t>
        <a:bodyPr/>
        <a:lstStyle/>
        <a:p>
          <a:endParaRPr lang="es-EC"/>
        </a:p>
      </dgm:t>
    </dgm:pt>
    <dgm:pt modelId="{E787CD78-825F-4E70-AE78-FF0DA7800DAB}">
      <dgm:prSet phldrT="[Texto]"/>
      <dgm:spPr/>
      <dgm:t>
        <a:bodyPr/>
        <a:lstStyle/>
        <a:p>
          <a:pPr algn="l"/>
          <a:r>
            <a:rPr lang="es-EC" b="1" dirty="0" smtClean="0"/>
            <a:t>Valor</a:t>
          </a:r>
          <a:r>
            <a:rPr lang="es-EC" b="1" baseline="0" dirty="0" smtClean="0"/>
            <a:t> de alcance máximo 30 cm</a:t>
          </a:r>
          <a:endParaRPr lang="es-EC" b="1" dirty="0"/>
        </a:p>
      </dgm:t>
    </dgm:pt>
    <dgm:pt modelId="{A8C2F063-D8BE-4E2E-A8B3-AF9F1B22EBEF}" type="parTrans" cxnId="{139854BB-254C-4FC6-B218-D1334CD43A76}">
      <dgm:prSet/>
      <dgm:spPr/>
      <dgm:t>
        <a:bodyPr/>
        <a:lstStyle/>
        <a:p>
          <a:endParaRPr lang="es-EC"/>
        </a:p>
      </dgm:t>
    </dgm:pt>
    <dgm:pt modelId="{50B8A1B4-5B95-4864-B184-1202CEBBED13}" type="sibTrans" cxnId="{139854BB-254C-4FC6-B218-D1334CD43A76}">
      <dgm:prSet/>
      <dgm:spPr/>
      <dgm:t>
        <a:bodyPr/>
        <a:lstStyle/>
        <a:p>
          <a:endParaRPr lang="es-EC"/>
        </a:p>
      </dgm:t>
    </dgm:pt>
    <dgm:pt modelId="{66B30F93-22BF-4EEA-9FA5-4A766C2A8C9A}">
      <dgm:prSet phldrT="[Texto]"/>
      <dgm:spPr/>
      <dgm:t>
        <a:bodyPr/>
        <a:lstStyle/>
        <a:p>
          <a:pPr algn="l"/>
          <a:r>
            <a:rPr lang="es-EC" b="1" dirty="0" smtClean="0"/>
            <a:t>Voltaje de salida 5 V</a:t>
          </a:r>
          <a:endParaRPr lang="es-EC" b="1" dirty="0"/>
        </a:p>
      </dgm:t>
    </dgm:pt>
    <dgm:pt modelId="{B1B059E3-C36A-428B-B834-C3A022FBCE81}" type="parTrans" cxnId="{3B2933C5-43B6-4D5B-B17B-C268FB0899A4}">
      <dgm:prSet/>
      <dgm:spPr/>
      <dgm:t>
        <a:bodyPr/>
        <a:lstStyle/>
        <a:p>
          <a:endParaRPr lang="es-EC"/>
        </a:p>
      </dgm:t>
    </dgm:pt>
    <dgm:pt modelId="{FC1C3037-0D3A-4592-898E-C9812B863A42}" type="sibTrans" cxnId="{3B2933C5-43B6-4D5B-B17B-C268FB0899A4}">
      <dgm:prSet/>
      <dgm:spPr/>
      <dgm:t>
        <a:bodyPr/>
        <a:lstStyle/>
        <a:p>
          <a:endParaRPr lang="es-EC"/>
        </a:p>
      </dgm:t>
    </dgm:pt>
    <dgm:pt modelId="{5B6F7A02-5A0D-4C33-AE96-8B1CA6249F95}">
      <dgm:prSet phldrT="[Texto]"/>
      <dgm:spPr/>
      <dgm:t>
        <a:bodyPr/>
        <a:lstStyle/>
        <a:p>
          <a:pPr algn="l"/>
          <a:r>
            <a:rPr lang="es-EC" b="1" dirty="0" smtClean="0"/>
            <a:t>Marca</a:t>
          </a:r>
          <a:r>
            <a:rPr lang="es-EC" b="1" baseline="0" dirty="0" smtClean="0"/>
            <a:t> no garantizada</a:t>
          </a:r>
          <a:endParaRPr lang="es-EC" b="1" dirty="0"/>
        </a:p>
      </dgm:t>
    </dgm:pt>
    <dgm:pt modelId="{BCC88546-EB41-42E9-9D3D-3FE49B51ACC4}" type="parTrans" cxnId="{1D32FBEE-522E-45E9-A4EF-DA5ACBA4BEDF}">
      <dgm:prSet/>
      <dgm:spPr/>
      <dgm:t>
        <a:bodyPr/>
        <a:lstStyle/>
        <a:p>
          <a:endParaRPr lang="es-EC"/>
        </a:p>
      </dgm:t>
    </dgm:pt>
    <dgm:pt modelId="{B31A7A8D-46CB-47A8-B2FF-C2A429467C01}" type="sibTrans" cxnId="{1D32FBEE-522E-45E9-A4EF-DA5ACBA4BEDF}">
      <dgm:prSet/>
      <dgm:spPr/>
      <dgm:t>
        <a:bodyPr/>
        <a:lstStyle/>
        <a:p>
          <a:endParaRPr lang="es-EC"/>
        </a:p>
      </dgm:t>
    </dgm:pt>
    <dgm:pt modelId="{19CC29AD-16C5-4447-9BFC-13EB83076A93}" type="pres">
      <dgm:prSet presAssocID="{89E61032-47D6-4C85-8359-5D2AD1A8130D}" presName="layout" presStyleCnt="0">
        <dgm:presLayoutVars>
          <dgm:chMax/>
          <dgm:chPref/>
          <dgm:dir/>
          <dgm:resizeHandles/>
        </dgm:presLayoutVars>
      </dgm:prSet>
      <dgm:spPr/>
      <dgm:t>
        <a:bodyPr/>
        <a:lstStyle/>
        <a:p>
          <a:endParaRPr lang="es-EC"/>
        </a:p>
      </dgm:t>
    </dgm:pt>
    <dgm:pt modelId="{6499E2DC-8149-46B8-B842-28F9CC3C3FC9}" type="pres">
      <dgm:prSet presAssocID="{EF6863DC-11D5-4C78-9982-08345C200A5D}" presName="root" presStyleCnt="0">
        <dgm:presLayoutVars>
          <dgm:chMax/>
          <dgm:chPref/>
        </dgm:presLayoutVars>
      </dgm:prSet>
      <dgm:spPr/>
    </dgm:pt>
    <dgm:pt modelId="{11116FA3-A9B1-4296-BF6D-DBB6BA55E8A6}" type="pres">
      <dgm:prSet presAssocID="{EF6863DC-11D5-4C78-9982-08345C200A5D}" presName="rootComposite" presStyleCnt="0">
        <dgm:presLayoutVars/>
      </dgm:prSet>
      <dgm:spPr/>
    </dgm:pt>
    <dgm:pt modelId="{203AFA48-6302-4DAA-92E2-70D20CBDB157}" type="pres">
      <dgm:prSet presAssocID="{EF6863DC-11D5-4C78-9982-08345C200A5D}" presName="ParentAccent" presStyleLbl="alignNode1" presStyleIdx="0" presStyleCnt="1" custLinFactNeighborX="-35716" custLinFactNeighborY="2648"/>
      <dgm:spPr/>
      <dgm:t>
        <a:bodyPr/>
        <a:lstStyle/>
        <a:p>
          <a:endParaRPr lang="es-EC"/>
        </a:p>
      </dgm:t>
    </dgm:pt>
    <dgm:pt modelId="{235F17AE-59E5-4FFC-AAC6-2C444F0E87AB}" type="pres">
      <dgm:prSet presAssocID="{EF6863DC-11D5-4C78-9982-08345C200A5D}" presName="ParentSmallAccent" presStyleLbl="fgAcc1" presStyleIdx="0" presStyleCnt="1"/>
      <dgm:spPr/>
    </dgm:pt>
    <dgm:pt modelId="{C5E99398-DFE3-4937-955C-69D5456096D6}" type="pres">
      <dgm:prSet presAssocID="{EF6863DC-11D5-4C78-9982-08345C200A5D}" presName="Parent" presStyleLbl="revTx" presStyleIdx="0" presStyleCnt="4" custScaleX="171339">
        <dgm:presLayoutVars>
          <dgm:chMax/>
          <dgm:chPref val="4"/>
          <dgm:bulletEnabled val="1"/>
        </dgm:presLayoutVars>
      </dgm:prSet>
      <dgm:spPr/>
      <dgm:t>
        <a:bodyPr/>
        <a:lstStyle/>
        <a:p>
          <a:endParaRPr lang="es-EC"/>
        </a:p>
      </dgm:t>
    </dgm:pt>
    <dgm:pt modelId="{89B43A94-60C9-402B-AC5B-88119BF22E34}" type="pres">
      <dgm:prSet presAssocID="{EF6863DC-11D5-4C78-9982-08345C200A5D}" presName="childShape" presStyleCnt="0">
        <dgm:presLayoutVars>
          <dgm:chMax val="0"/>
          <dgm:chPref val="0"/>
        </dgm:presLayoutVars>
      </dgm:prSet>
      <dgm:spPr/>
    </dgm:pt>
    <dgm:pt modelId="{12B90EEC-3BB0-41BB-88BE-3D981DBF6969}" type="pres">
      <dgm:prSet presAssocID="{E787CD78-825F-4E70-AE78-FF0DA7800DAB}" presName="childComposite" presStyleCnt="0">
        <dgm:presLayoutVars>
          <dgm:chMax val="0"/>
          <dgm:chPref val="0"/>
        </dgm:presLayoutVars>
      </dgm:prSet>
      <dgm:spPr/>
    </dgm:pt>
    <dgm:pt modelId="{F0C0CABD-C767-4E07-8813-D32849C305C9}" type="pres">
      <dgm:prSet presAssocID="{E787CD78-825F-4E70-AE78-FF0DA7800DAB}" presName="ChildAccent" presStyleLbl="solidFgAcc1" presStyleIdx="0" presStyleCnt="3"/>
      <dgm:spPr/>
    </dgm:pt>
    <dgm:pt modelId="{7A0D5661-F0E6-4A8E-B020-83429046A5C8}" type="pres">
      <dgm:prSet presAssocID="{E787CD78-825F-4E70-AE78-FF0DA7800DAB}" presName="Child" presStyleLbl="revTx" presStyleIdx="1" presStyleCnt="4">
        <dgm:presLayoutVars>
          <dgm:chMax val="0"/>
          <dgm:chPref val="0"/>
          <dgm:bulletEnabled val="1"/>
        </dgm:presLayoutVars>
      </dgm:prSet>
      <dgm:spPr/>
      <dgm:t>
        <a:bodyPr/>
        <a:lstStyle/>
        <a:p>
          <a:endParaRPr lang="es-EC"/>
        </a:p>
      </dgm:t>
    </dgm:pt>
    <dgm:pt modelId="{06BA3579-F6B1-4919-8997-37DC39F2A405}" type="pres">
      <dgm:prSet presAssocID="{66B30F93-22BF-4EEA-9FA5-4A766C2A8C9A}" presName="childComposite" presStyleCnt="0">
        <dgm:presLayoutVars>
          <dgm:chMax val="0"/>
          <dgm:chPref val="0"/>
        </dgm:presLayoutVars>
      </dgm:prSet>
      <dgm:spPr/>
    </dgm:pt>
    <dgm:pt modelId="{1890DDBE-DA84-4D30-B62C-667D51B5F366}" type="pres">
      <dgm:prSet presAssocID="{66B30F93-22BF-4EEA-9FA5-4A766C2A8C9A}" presName="ChildAccent" presStyleLbl="solidFgAcc1" presStyleIdx="1" presStyleCnt="3"/>
      <dgm:spPr/>
    </dgm:pt>
    <dgm:pt modelId="{E7EFD2A4-8C13-444A-A104-6B8FEADCB56C}" type="pres">
      <dgm:prSet presAssocID="{66B30F93-22BF-4EEA-9FA5-4A766C2A8C9A}" presName="Child" presStyleLbl="revTx" presStyleIdx="2" presStyleCnt="4">
        <dgm:presLayoutVars>
          <dgm:chMax val="0"/>
          <dgm:chPref val="0"/>
          <dgm:bulletEnabled val="1"/>
        </dgm:presLayoutVars>
      </dgm:prSet>
      <dgm:spPr/>
      <dgm:t>
        <a:bodyPr/>
        <a:lstStyle/>
        <a:p>
          <a:endParaRPr lang="es-EC"/>
        </a:p>
      </dgm:t>
    </dgm:pt>
    <dgm:pt modelId="{89C96FD9-91F0-47E8-B92E-44E3D978B57E}" type="pres">
      <dgm:prSet presAssocID="{5B6F7A02-5A0D-4C33-AE96-8B1CA6249F95}" presName="childComposite" presStyleCnt="0">
        <dgm:presLayoutVars>
          <dgm:chMax val="0"/>
          <dgm:chPref val="0"/>
        </dgm:presLayoutVars>
      </dgm:prSet>
      <dgm:spPr/>
    </dgm:pt>
    <dgm:pt modelId="{5A5B5938-7C66-4312-96EF-3A281A07154A}" type="pres">
      <dgm:prSet presAssocID="{5B6F7A02-5A0D-4C33-AE96-8B1CA6249F95}" presName="ChildAccent" presStyleLbl="solidFgAcc1" presStyleIdx="2" presStyleCnt="3"/>
      <dgm:spPr/>
    </dgm:pt>
    <dgm:pt modelId="{78F33FAE-59D6-4011-B329-26BFA6FD678F}" type="pres">
      <dgm:prSet presAssocID="{5B6F7A02-5A0D-4C33-AE96-8B1CA6249F95}" presName="Child" presStyleLbl="revTx" presStyleIdx="3" presStyleCnt="4">
        <dgm:presLayoutVars>
          <dgm:chMax val="0"/>
          <dgm:chPref val="0"/>
          <dgm:bulletEnabled val="1"/>
        </dgm:presLayoutVars>
      </dgm:prSet>
      <dgm:spPr/>
      <dgm:t>
        <a:bodyPr/>
        <a:lstStyle/>
        <a:p>
          <a:endParaRPr lang="es-EC"/>
        </a:p>
      </dgm:t>
    </dgm:pt>
  </dgm:ptLst>
  <dgm:cxnLst>
    <dgm:cxn modelId="{4CCA9078-EF51-4551-B2FE-CF9E37B55AF3}" type="presOf" srcId="{66B30F93-22BF-4EEA-9FA5-4A766C2A8C9A}" destId="{E7EFD2A4-8C13-444A-A104-6B8FEADCB56C}" srcOrd="0" destOrd="0" presId="urn:microsoft.com/office/officeart/2008/layout/SquareAccentList"/>
    <dgm:cxn modelId="{3B2933C5-43B6-4D5B-B17B-C268FB0899A4}" srcId="{EF6863DC-11D5-4C78-9982-08345C200A5D}" destId="{66B30F93-22BF-4EEA-9FA5-4A766C2A8C9A}" srcOrd="1" destOrd="0" parTransId="{B1B059E3-C36A-428B-B834-C3A022FBCE81}" sibTransId="{FC1C3037-0D3A-4592-898E-C9812B863A42}"/>
    <dgm:cxn modelId="{6C3ABC69-9CB8-4C4F-8680-AC5F5A432B43}" srcId="{89E61032-47D6-4C85-8359-5D2AD1A8130D}" destId="{EF6863DC-11D5-4C78-9982-08345C200A5D}" srcOrd="0" destOrd="0" parTransId="{F3B880B6-E07C-4B0C-9686-02A689DB3209}" sibTransId="{AB47366E-40F4-43EA-A97F-327CC1875E92}"/>
    <dgm:cxn modelId="{7EA4D8E7-A357-465D-B704-743AE3C31954}" type="presOf" srcId="{5B6F7A02-5A0D-4C33-AE96-8B1CA6249F95}" destId="{78F33FAE-59D6-4011-B329-26BFA6FD678F}" srcOrd="0" destOrd="0" presId="urn:microsoft.com/office/officeart/2008/layout/SquareAccentList"/>
    <dgm:cxn modelId="{139854BB-254C-4FC6-B218-D1334CD43A76}" srcId="{EF6863DC-11D5-4C78-9982-08345C200A5D}" destId="{E787CD78-825F-4E70-AE78-FF0DA7800DAB}" srcOrd="0" destOrd="0" parTransId="{A8C2F063-D8BE-4E2E-A8B3-AF9F1B22EBEF}" sibTransId="{50B8A1B4-5B95-4864-B184-1202CEBBED13}"/>
    <dgm:cxn modelId="{BA298E39-3134-46DE-85DF-106B07F668A6}" type="presOf" srcId="{E787CD78-825F-4E70-AE78-FF0DA7800DAB}" destId="{7A0D5661-F0E6-4A8E-B020-83429046A5C8}" srcOrd="0" destOrd="0" presId="urn:microsoft.com/office/officeart/2008/layout/SquareAccentList"/>
    <dgm:cxn modelId="{E42D5DB3-C758-4163-AC9C-4BFE07FEB81A}" type="presOf" srcId="{89E61032-47D6-4C85-8359-5D2AD1A8130D}" destId="{19CC29AD-16C5-4447-9BFC-13EB83076A93}" srcOrd="0" destOrd="0" presId="urn:microsoft.com/office/officeart/2008/layout/SquareAccentList"/>
    <dgm:cxn modelId="{1D32FBEE-522E-45E9-A4EF-DA5ACBA4BEDF}" srcId="{EF6863DC-11D5-4C78-9982-08345C200A5D}" destId="{5B6F7A02-5A0D-4C33-AE96-8B1CA6249F95}" srcOrd="2" destOrd="0" parTransId="{BCC88546-EB41-42E9-9D3D-3FE49B51ACC4}" sibTransId="{B31A7A8D-46CB-47A8-B2FF-C2A429467C01}"/>
    <dgm:cxn modelId="{A509169B-3519-41BE-AC63-FC3E517E0FF0}" type="presOf" srcId="{EF6863DC-11D5-4C78-9982-08345C200A5D}" destId="{C5E99398-DFE3-4937-955C-69D5456096D6}" srcOrd="0" destOrd="0" presId="urn:microsoft.com/office/officeart/2008/layout/SquareAccentList"/>
    <dgm:cxn modelId="{2C3C7E3B-7CA3-41A3-AE5D-06568832AE30}" type="presParOf" srcId="{19CC29AD-16C5-4447-9BFC-13EB83076A93}" destId="{6499E2DC-8149-46B8-B842-28F9CC3C3FC9}" srcOrd="0" destOrd="0" presId="urn:microsoft.com/office/officeart/2008/layout/SquareAccentList"/>
    <dgm:cxn modelId="{BF689570-2101-4CFC-A221-A33B4519A09B}" type="presParOf" srcId="{6499E2DC-8149-46B8-B842-28F9CC3C3FC9}" destId="{11116FA3-A9B1-4296-BF6D-DBB6BA55E8A6}" srcOrd="0" destOrd="0" presId="urn:microsoft.com/office/officeart/2008/layout/SquareAccentList"/>
    <dgm:cxn modelId="{388A7DCD-5877-4CB9-951A-970FA4411CD3}" type="presParOf" srcId="{11116FA3-A9B1-4296-BF6D-DBB6BA55E8A6}" destId="{203AFA48-6302-4DAA-92E2-70D20CBDB157}" srcOrd="0" destOrd="0" presId="urn:microsoft.com/office/officeart/2008/layout/SquareAccentList"/>
    <dgm:cxn modelId="{2DC36FD3-664E-472F-9E00-D438E444DAEB}" type="presParOf" srcId="{11116FA3-A9B1-4296-BF6D-DBB6BA55E8A6}" destId="{235F17AE-59E5-4FFC-AAC6-2C444F0E87AB}" srcOrd="1" destOrd="0" presId="urn:microsoft.com/office/officeart/2008/layout/SquareAccentList"/>
    <dgm:cxn modelId="{3F2B19D0-4E10-4779-AB3D-158BB7182358}" type="presParOf" srcId="{11116FA3-A9B1-4296-BF6D-DBB6BA55E8A6}" destId="{C5E99398-DFE3-4937-955C-69D5456096D6}" srcOrd="2" destOrd="0" presId="urn:microsoft.com/office/officeart/2008/layout/SquareAccentList"/>
    <dgm:cxn modelId="{37A13932-856B-482D-B90F-210B690ECFC7}" type="presParOf" srcId="{6499E2DC-8149-46B8-B842-28F9CC3C3FC9}" destId="{89B43A94-60C9-402B-AC5B-88119BF22E34}" srcOrd="1" destOrd="0" presId="urn:microsoft.com/office/officeart/2008/layout/SquareAccentList"/>
    <dgm:cxn modelId="{8C7B9D22-A91E-4BD7-9352-B83270008FCE}" type="presParOf" srcId="{89B43A94-60C9-402B-AC5B-88119BF22E34}" destId="{12B90EEC-3BB0-41BB-88BE-3D981DBF6969}" srcOrd="0" destOrd="0" presId="urn:microsoft.com/office/officeart/2008/layout/SquareAccentList"/>
    <dgm:cxn modelId="{37D2DF67-AE5F-45FD-B33E-13E9C4CCEA76}" type="presParOf" srcId="{12B90EEC-3BB0-41BB-88BE-3D981DBF6969}" destId="{F0C0CABD-C767-4E07-8813-D32849C305C9}" srcOrd="0" destOrd="0" presId="urn:microsoft.com/office/officeart/2008/layout/SquareAccentList"/>
    <dgm:cxn modelId="{79DC182B-68CA-4714-B246-A30CCB5C9D73}" type="presParOf" srcId="{12B90EEC-3BB0-41BB-88BE-3D981DBF6969}" destId="{7A0D5661-F0E6-4A8E-B020-83429046A5C8}" srcOrd="1" destOrd="0" presId="urn:microsoft.com/office/officeart/2008/layout/SquareAccentList"/>
    <dgm:cxn modelId="{38C4420B-D881-44D4-B59D-E281DE50A54D}" type="presParOf" srcId="{89B43A94-60C9-402B-AC5B-88119BF22E34}" destId="{06BA3579-F6B1-4919-8997-37DC39F2A405}" srcOrd="1" destOrd="0" presId="urn:microsoft.com/office/officeart/2008/layout/SquareAccentList"/>
    <dgm:cxn modelId="{1E0B46B0-858D-4321-A7D9-EC990F5BA504}" type="presParOf" srcId="{06BA3579-F6B1-4919-8997-37DC39F2A405}" destId="{1890DDBE-DA84-4D30-B62C-667D51B5F366}" srcOrd="0" destOrd="0" presId="urn:microsoft.com/office/officeart/2008/layout/SquareAccentList"/>
    <dgm:cxn modelId="{6C547F4B-A3C6-44A0-8A74-619C2B34B463}" type="presParOf" srcId="{06BA3579-F6B1-4919-8997-37DC39F2A405}" destId="{E7EFD2A4-8C13-444A-A104-6B8FEADCB56C}" srcOrd="1" destOrd="0" presId="urn:microsoft.com/office/officeart/2008/layout/SquareAccentList"/>
    <dgm:cxn modelId="{75D32021-2CE4-41A5-B690-4354482D14E8}" type="presParOf" srcId="{89B43A94-60C9-402B-AC5B-88119BF22E34}" destId="{89C96FD9-91F0-47E8-B92E-44E3D978B57E}" srcOrd="2" destOrd="0" presId="urn:microsoft.com/office/officeart/2008/layout/SquareAccentList"/>
    <dgm:cxn modelId="{A6A7EF0C-204B-4349-ABB4-AF48D309939C}" type="presParOf" srcId="{89C96FD9-91F0-47E8-B92E-44E3D978B57E}" destId="{5A5B5938-7C66-4312-96EF-3A281A07154A}" srcOrd="0" destOrd="0" presId="urn:microsoft.com/office/officeart/2008/layout/SquareAccentList"/>
    <dgm:cxn modelId="{24151DF0-9A27-4536-873C-A911247E8263}" type="presParOf" srcId="{89C96FD9-91F0-47E8-B92E-44E3D978B57E}" destId="{78F33FAE-59D6-4011-B329-26BFA6FD678F}" srcOrd="1" destOrd="0" presId="urn:microsoft.com/office/officeart/2008/layout/SquareAccen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EC004E9-CA6B-4D24-AA59-BE90BF50834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EC"/>
        </a:p>
      </dgm:t>
    </dgm:pt>
    <dgm:pt modelId="{43B63D28-4F55-4647-A260-5C15307CA744}">
      <dgm:prSet phldrT="[Texto]"/>
      <dgm:spPr/>
      <dgm:t>
        <a:bodyPr/>
        <a:lstStyle/>
        <a:p>
          <a:pPr algn="ctr"/>
          <a:r>
            <a:rPr lang="es-EC" b="1" dirty="0" smtClean="0"/>
            <a:t>Conocer la fisonomía de la celda flexible</a:t>
          </a:r>
          <a:endParaRPr lang="es-EC" b="1" dirty="0"/>
        </a:p>
      </dgm:t>
    </dgm:pt>
    <dgm:pt modelId="{47FA484A-4FB0-415C-B052-83731E708918}" type="parTrans" cxnId="{9B127BEB-57BA-4458-A5D3-48065EE321FA}">
      <dgm:prSet/>
      <dgm:spPr/>
      <dgm:t>
        <a:bodyPr/>
        <a:lstStyle/>
        <a:p>
          <a:pPr algn="ctr"/>
          <a:endParaRPr lang="es-EC" b="1"/>
        </a:p>
      </dgm:t>
    </dgm:pt>
    <dgm:pt modelId="{CCDBCF0E-1709-4E37-AB82-1310D5EF384B}" type="sibTrans" cxnId="{9B127BEB-57BA-4458-A5D3-48065EE321FA}">
      <dgm:prSet/>
      <dgm:spPr/>
      <dgm:t>
        <a:bodyPr/>
        <a:lstStyle/>
        <a:p>
          <a:pPr algn="ctr"/>
          <a:endParaRPr lang="es-EC" b="1"/>
        </a:p>
      </dgm:t>
    </dgm:pt>
    <dgm:pt modelId="{0295E0F1-F249-4FF2-AC73-F4ACF9FAD33A}">
      <dgm:prSet phldrT="[Texto]"/>
      <dgm:spPr/>
      <dgm:t>
        <a:bodyPr/>
        <a:lstStyle/>
        <a:p>
          <a:pPr algn="ctr"/>
          <a:r>
            <a:rPr lang="es-EC" b="1" dirty="0" smtClean="0"/>
            <a:t>Conocer íntegramente su funcionamiento</a:t>
          </a:r>
          <a:endParaRPr lang="es-EC" b="1" dirty="0"/>
        </a:p>
      </dgm:t>
    </dgm:pt>
    <dgm:pt modelId="{40B629CF-5FA4-4495-A603-EE89EB0CB77D}" type="parTrans" cxnId="{ABE37811-1722-4416-A224-C97D8C007429}">
      <dgm:prSet/>
      <dgm:spPr/>
      <dgm:t>
        <a:bodyPr/>
        <a:lstStyle/>
        <a:p>
          <a:pPr algn="ctr"/>
          <a:endParaRPr lang="es-EC" b="1"/>
        </a:p>
      </dgm:t>
    </dgm:pt>
    <dgm:pt modelId="{1A327806-3F06-4EC9-8600-DA45DF47786D}" type="sibTrans" cxnId="{ABE37811-1722-4416-A224-C97D8C007429}">
      <dgm:prSet/>
      <dgm:spPr/>
      <dgm:t>
        <a:bodyPr/>
        <a:lstStyle/>
        <a:p>
          <a:pPr algn="ctr"/>
          <a:endParaRPr lang="es-EC" b="1"/>
        </a:p>
      </dgm:t>
    </dgm:pt>
    <dgm:pt modelId="{9E691A6E-E364-4C8A-AB53-29CC37D22CD7}">
      <dgm:prSet phldrT="[Texto]"/>
      <dgm:spPr/>
      <dgm:t>
        <a:bodyPr/>
        <a:lstStyle/>
        <a:p>
          <a:pPr algn="ctr"/>
          <a:r>
            <a:rPr lang="es-EC" b="1" dirty="0" smtClean="0"/>
            <a:t>Verificar punto por punto el programa</a:t>
          </a:r>
          <a:endParaRPr lang="es-EC" b="1" dirty="0"/>
        </a:p>
      </dgm:t>
    </dgm:pt>
    <dgm:pt modelId="{82F7442D-8449-4434-9AE0-DA7C6DBD1B2A}" type="parTrans" cxnId="{EDBE3365-0564-4D0E-89C3-A748B8024482}">
      <dgm:prSet/>
      <dgm:spPr/>
      <dgm:t>
        <a:bodyPr/>
        <a:lstStyle/>
        <a:p>
          <a:pPr algn="ctr"/>
          <a:endParaRPr lang="es-EC" b="1"/>
        </a:p>
      </dgm:t>
    </dgm:pt>
    <dgm:pt modelId="{35406E8C-C4E2-428F-83F4-43F832E353AB}" type="sibTrans" cxnId="{EDBE3365-0564-4D0E-89C3-A748B8024482}">
      <dgm:prSet/>
      <dgm:spPr/>
      <dgm:t>
        <a:bodyPr/>
        <a:lstStyle/>
        <a:p>
          <a:pPr algn="ctr"/>
          <a:endParaRPr lang="es-EC" b="1"/>
        </a:p>
      </dgm:t>
    </dgm:pt>
    <dgm:pt modelId="{C9EED762-5F13-4438-8E6C-F3BA1CB3FC47}">
      <dgm:prSet phldrT="[Texto]"/>
      <dgm:spPr/>
      <dgm:t>
        <a:bodyPr/>
        <a:lstStyle/>
        <a:p>
          <a:pPr algn="ctr"/>
          <a:r>
            <a:rPr lang="es-EC" b="1" dirty="0" smtClean="0"/>
            <a:t>Encontrarse en condiciones adecuadas y concentrado</a:t>
          </a:r>
          <a:endParaRPr lang="es-EC" b="1" dirty="0"/>
        </a:p>
      </dgm:t>
    </dgm:pt>
    <dgm:pt modelId="{56812726-66C8-4ADC-BF84-1D704BBA28FB}" type="parTrans" cxnId="{65CD0C14-C6B0-4AF8-8633-8EFCDDCFA79E}">
      <dgm:prSet/>
      <dgm:spPr/>
      <dgm:t>
        <a:bodyPr/>
        <a:lstStyle/>
        <a:p>
          <a:pPr algn="ctr"/>
          <a:endParaRPr lang="es-EC" b="1"/>
        </a:p>
      </dgm:t>
    </dgm:pt>
    <dgm:pt modelId="{0E56C957-33C4-4764-92CF-052AAF9FEDBA}" type="sibTrans" cxnId="{65CD0C14-C6B0-4AF8-8633-8EFCDDCFA79E}">
      <dgm:prSet/>
      <dgm:spPr/>
      <dgm:t>
        <a:bodyPr/>
        <a:lstStyle/>
        <a:p>
          <a:pPr algn="ctr"/>
          <a:endParaRPr lang="es-EC" b="1"/>
        </a:p>
      </dgm:t>
    </dgm:pt>
    <dgm:pt modelId="{E0C08683-C3B3-442D-A9CA-2E9676A457FF}" type="pres">
      <dgm:prSet presAssocID="{FEC004E9-CA6B-4D24-AA59-BE90BF50834B}" presName="linear" presStyleCnt="0">
        <dgm:presLayoutVars>
          <dgm:animLvl val="lvl"/>
          <dgm:resizeHandles val="exact"/>
        </dgm:presLayoutVars>
      </dgm:prSet>
      <dgm:spPr/>
      <dgm:t>
        <a:bodyPr/>
        <a:lstStyle/>
        <a:p>
          <a:endParaRPr lang="es-EC"/>
        </a:p>
      </dgm:t>
    </dgm:pt>
    <dgm:pt modelId="{0B351DD7-A11B-4357-8C95-3378BB5875AA}" type="pres">
      <dgm:prSet presAssocID="{43B63D28-4F55-4647-A260-5C15307CA744}" presName="parentText" presStyleLbl="node1" presStyleIdx="0" presStyleCnt="4" custLinFactNeighborY="-55903">
        <dgm:presLayoutVars>
          <dgm:chMax val="0"/>
          <dgm:bulletEnabled val="1"/>
        </dgm:presLayoutVars>
      </dgm:prSet>
      <dgm:spPr/>
      <dgm:t>
        <a:bodyPr/>
        <a:lstStyle/>
        <a:p>
          <a:endParaRPr lang="es-EC"/>
        </a:p>
      </dgm:t>
    </dgm:pt>
    <dgm:pt modelId="{9EACF242-7F6A-4329-BA6E-828AA985EA41}" type="pres">
      <dgm:prSet presAssocID="{CCDBCF0E-1709-4E37-AB82-1310D5EF384B}" presName="spacer" presStyleCnt="0"/>
      <dgm:spPr/>
    </dgm:pt>
    <dgm:pt modelId="{FAE892B8-B61C-4D18-A9A4-37F4AA4B2102}" type="pres">
      <dgm:prSet presAssocID="{0295E0F1-F249-4FF2-AC73-F4ACF9FAD33A}" presName="parentText" presStyleLbl="node1" presStyleIdx="1" presStyleCnt="4">
        <dgm:presLayoutVars>
          <dgm:chMax val="0"/>
          <dgm:bulletEnabled val="1"/>
        </dgm:presLayoutVars>
      </dgm:prSet>
      <dgm:spPr/>
      <dgm:t>
        <a:bodyPr/>
        <a:lstStyle/>
        <a:p>
          <a:endParaRPr lang="es-EC"/>
        </a:p>
      </dgm:t>
    </dgm:pt>
    <dgm:pt modelId="{14B88736-3454-4161-89B8-01A214623265}" type="pres">
      <dgm:prSet presAssocID="{1A327806-3F06-4EC9-8600-DA45DF47786D}" presName="spacer" presStyleCnt="0"/>
      <dgm:spPr/>
    </dgm:pt>
    <dgm:pt modelId="{48AB25D4-4F23-4109-92FE-6F87CCEAA9DC}" type="pres">
      <dgm:prSet presAssocID="{9E691A6E-E364-4C8A-AB53-29CC37D22CD7}" presName="parentText" presStyleLbl="node1" presStyleIdx="2" presStyleCnt="4">
        <dgm:presLayoutVars>
          <dgm:chMax val="0"/>
          <dgm:bulletEnabled val="1"/>
        </dgm:presLayoutVars>
      </dgm:prSet>
      <dgm:spPr/>
      <dgm:t>
        <a:bodyPr/>
        <a:lstStyle/>
        <a:p>
          <a:endParaRPr lang="es-EC"/>
        </a:p>
      </dgm:t>
    </dgm:pt>
    <dgm:pt modelId="{F573E101-141C-493C-9B24-A185CB30C64C}" type="pres">
      <dgm:prSet presAssocID="{35406E8C-C4E2-428F-83F4-43F832E353AB}" presName="spacer" presStyleCnt="0"/>
      <dgm:spPr/>
    </dgm:pt>
    <dgm:pt modelId="{E1641BBC-A6DC-4AA1-8694-38339A3F956D}" type="pres">
      <dgm:prSet presAssocID="{C9EED762-5F13-4438-8E6C-F3BA1CB3FC47}" presName="parentText" presStyleLbl="node1" presStyleIdx="3" presStyleCnt="4">
        <dgm:presLayoutVars>
          <dgm:chMax val="0"/>
          <dgm:bulletEnabled val="1"/>
        </dgm:presLayoutVars>
      </dgm:prSet>
      <dgm:spPr/>
      <dgm:t>
        <a:bodyPr/>
        <a:lstStyle/>
        <a:p>
          <a:endParaRPr lang="es-EC"/>
        </a:p>
      </dgm:t>
    </dgm:pt>
  </dgm:ptLst>
  <dgm:cxnLst>
    <dgm:cxn modelId="{65CD0C14-C6B0-4AF8-8633-8EFCDDCFA79E}" srcId="{FEC004E9-CA6B-4D24-AA59-BE90BF50834B}" destId="{C9EED762-5F13-4438-8E6C-F3BA1CB3FC47}" srcOrd="3" destOrd="0" parTransId="{56812726-66C8-4ADC-BF84-1D704BBA28FB}" sibTransId="{0E56C957-33C4-4764-92CF-052AAF9FEDBA}"/>
    <dgm:cxn modelId="{05D2A867-F74D-4465-81A1-58DBD48D4346}" type="presOf" srcId="{9E691A6E-E364-4C8A-AB53-29CC37D22CD7}" destId="{48AB25D4-4F23-4109-92FE-6F87CCEAA9DC}" srcOrd="0" destOrd="0" presId="urn:microsoft.com/office/officeart/2005/8/layout/vList2"/>
    <dgm:cxn modelId="{9538199C-8173-46F0-82B0-31BDB4A8E35F}" type="presOf" srcId="{C9EED762-5F13-4438-8E6C-F3BA1CB3FC47}" destId="{E1641BBC-A6DC-4AA1-8694-38339A3F956D}" srcOrd="0" destOrd="0" presId="urn:microsoft.com/office/officeart/2005/8/layout/vList2"/>
    <dgm:cxn modelId="{8B627C07-B655-42D7-BA61-1BE81101F54D}" type="presOf" srcId="{0295E0F1-F249-4FF2-AC73-F4ACF9FAD33A}" destId="{FAE892B8-B61C-4D18-A9A4-37F4AA4B2102}" srcOrd="0" destOrd="0" presId="urn:microsoft.com/office/officeart/2005/8/layout/vList2"/>
    <dgm:cxn modelId="{9B127BEB-57BA-4458-A5D3-48065EE321FA}" srcId="{FEC004E9-CA6B-4D24-AA59-BE90BF50834B}" destId="{43B63D28-4F55-4647-A260-5C15307CA744}" srcOrd="0" destOrd="0" parTransId="{47FA484A-4FB0-415C-B052-83731E708918}" sibTransId="{CCDBCF0E-1709-4E37-AB82-1310D5EF384B}"/>
    <dgm:cxn modelId="{6BC4EEA6-1729-4FA0-BAFA-6402E0D468C8}" type="presOf" srcId="{43B63D28-4F55-4647-A260-5C15307CA744}" destId="{0B351DD7-A11B-4357-8C95-3378BB5875AA}" srcOrd="0" destOrd="0" presId="urn:microsoft.com/office/officeart/2005/8/layout/vList2"/>
    <dgm:cxn modelId="{60C811FE-A362-4A26-969E-57E78933621A}" type="presOf" srcId="{FEC004E9-CA6B-4D24-AA59-BE90BF50834B}" destId="{E0C08683-C3B3-442D-A9CA-2E9676A457FF}" srcOrd="0" destOrd="0" presId="urn:microsoft.com/office/officeart/2005/8/layout/vList2"/>
    <dgm:cxn modelId="{ABE37811-1722-4416-A224-C97D8C007429}" srcId="{FEC004E9-CA6B-4D24-AA59-BE90BF50834B}" destId="{0295E0F1-F249-4FF2-AC73-F4ACF9FAD33A}" srcOrd="1" destOrd="0" parTransId="{40B629CF-5FA4-4495-A603-EE89EB0CB77D}" sibTransId="{1A327806-3F06-4EC9-8600-DA45DF47786D}"/>
    <dgm:cxn modelId="{EDBE3365-0564-4D0E-89C3-A748B8024482}" srcId="{FEC004E9-CA6B-4D24-AA59-BE90BF50834B}" destId="{9E691A6E-E364-4C8A-AB53-29CC37D22CD7}" srcOrd="2" destOrd="0" parTransId="{82F7442D-8449-4434-9AE0-DA7C6DBD1B2A}" sibTransId="{35406E8C-C4E2-428F-83F4-43F832E353AB}"/>
    <dgm:cxn modelId="{AF72D283-95FC-427E-84D5-08C3F8E6C9CE}" type="presParOf" srcId="{E0C08683-C3B3-442D-A9CA-2E9676A457FF}" destId="{0B351DD7-A11B-4357-8C95-3378BB5875AA}" srcOrd="0" destOrd="0" presId="urn:microsoft.com/office/officeart/2005/8/layout/vList2"/>
    <dgm:cxn modelId="{A0DF2096-CB3F-4B0A-B3CE-CB4B95878CDA}" type="presParOf" srcId="{E0C08683-C3B3-442D-A9CA-2E9676A457FF}" destId="{9EACF242-7F6A-4329-BA6E-828AA985EA41}" srcOrd="1" destOrd="0" presId="urn:microsoft.com/office/officeart/2005/8/layout/vList2"/>
    <dgm:cxn modelId="{85FCEC19-D528-4901-85D5-CD3C93706A8E}" type="presParOf" srcId="{E0C08683-C3B3-442D-A9CA-2E9676A457FF}" destId="{FAE892B8-B61C-4D18-A9A4-37F4AA4B2102}" srcOrd="2" destOrd="0" presId="urn:microsoft.com/office/officeart/2005/8/layout/vList2"/>
    <dgm:cxn modelId="{D5CB971B-68C0-465D-9473-B3212F20F65C}" type="presParOf" srcId="{E0C08683-C3B3-442D-A9CA-2E9676A457FF}" destId="{14B88736-3454-4161-89B8-01A214623265}" srcOrd="3" destOrd="0" presId="urn:microsoft.com/office/officeart/2005/8/layout/vList2"/>
    <dgm:cxn modelId="{B37498BD-2145-474F-B3E6-FF19978B1079}" type="presParOf" srcId="{E0C08683-C3B3-442D-A9CA-2E9676A457FF}" destId="{48AB25D4-4F23-4109-92FE-6F87CCEAA9DC}" srcOrd="4" destOrd="0" presId="urn:microsoft.com/office/officeart/2005/8/layout/vList2"/>
    <dgm:cxn modelId="{A8B9D7C3-F004-44BC-9C28-30CD7B71319C}" type="presParOf" srcId="{E0C08683-C3B3-442D-A9CA-2E9676A457FF}" destId="{F573E101-141C-493C-9B24-A185CB30C64C}" srcOrd="5" destOrd="0" presId="urn:microsoft.com/office/officeart/2005/8/layout/vList2"/>
    <dgm:cxn modelId="{34C0CF55-4215-41E5-8016-2A297A751B98}" type="presParOf" srcId="{E0C08683-C3B3-442D-A9CA-2E9676A457FF}" destId="{E1641BBC-A6DC-4AA1-8694-38339A3F956D}"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E160CF-CCF6-400A-B6F5-EE8F71678199}"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s-EC"/>
        </a:p>
      </dgm:t>
    </dgm:pt>
    <dgm:pt modelId="{F97F7121-9A18-480E-A49B-A6AD6CAAC30A}">
      <dgm:prSet phldrT="[Texto]"/>
      <dgm:spPr/>
      <dgm:t>
        <a:bodyPr/>
        <a:lstStyle/>
        <a:p>
          <a:r>
            <a:rPr lang="es-EC" b="1" dirty="0" smtClean="0"/>
            <a:t>Probeta Cilíndrica</a:t>
          </a:r>
          <a:endParaRPr lang="es-EC" b="1" dirty="0"/>
        </a:p>
      </dgm:t>
    </dgm:pt>
    <dgm:pt modelId="{BB60E2CB-F4E9-492D-A742-D72058A903AD}" type="parTrans" cxnId="{E689C1CA-23E4-4FA4-B450-AA73821D8371}">
      <dgm:prSet/>
      <dgm:spPr/>
      <dgm:t>
        <a:bodyPr/>
        <a:lstStyle/>
        <a:p>
          <a:endParaRPr lang="es-EC"/>
        </a:p>
      </dgm:t>
    </dgm:pt>
    <dgm:pt modelId="{18961BBF-A9B1-47E5-A17E-00930D7F02EF}" type="sibTrans" cxnId="{E689C1CA-23E4-4FA4-B450-AA73821D8371}">
      <dgm:prSet/>
      <dgm:spPr/>
      <dgm:t>
        <a:bodyPr/>
        <a:lstStyle/>
        <a:p>
          <a:endParaRPr lang="es-EC"/>
        </a:p>
      </dgm:t>
    </dgm:pt>
    <dgm:pt modelId="{0BEA65AA-A51E-4BED-AF17-EEF3E9F76DC0}">
      <dgm:prSet phldrT="[Texto]" custT="1"/>
      <dgm:spPr/>
      <dgm:t>
        <a:bodyPr/>
        <a:lstStyle/>
        <a:p>
          <a:r>
            <a:rPr lang="es-EC" sz="1600" b="1" dirty="0" smtClean="0">
              <a:solidFill>
                <a:srgbClr val="00B050"/>
              </a:solidFill>
            </a:rPr>
            <a:t>SI Cumple</a:t>
          </a:r>
          <a:endParaRPr lang="es-EC" sz="1600" b="1" dirty="0">
            <a:solidFill>
              <a:srgbClr val="00B050"/>
            </a:solidFill>
          </a:endParaRPr>
        </a:p>
      </dgm:t>
    </dgm:pt>
    <dgm:pt modelId="{B2575630-4690-46AB-ABAC-C87BC97DAC36}" type="parTrans" cxnId="{CA3159AD-7AC7-4EE7-821F-B5A1E66A930B}">
      <dgm:prSet/>
      <dgm:spPr/>
      <dgm:t>
        <a:bodyPr/>
        <a:lstStyle/>
        <a:p>
          <a:endParaRPr lang="es-EC"/>
        </a:p>
      </dgm:t>
    </dgm:pt>
    <dgm:pt modelId="{135D7428-238B-4412-9BF6-BC840DDD6E40}" type="sibTrans" cxnId="{CA3159AD-7AC7-4EE7-821F-B5A1E66A930B}">
      <dgm:prSet/>
      <dgm:spPr/>
      <dgm:t>
        <a:bodyPr/>
        <a:lstStyle/>
        <a:p>
          <a:endParaRPr lang="es-EC"/>
        </a:p>
      </dgm:t>
    </dgm:pt>
    <dgm:pt modelId="{1D8FB1CC-A5A9-4549-B022-DCB4C97D4C1A}">
      <dgm:prSet phldrT="[Texto]"/>
      <dgm:spPr/>
      <dgm:t>
        <a:bodyPr/>
        <a:lstStyle/>
        <a:p>
          <a:r>
            <a:rPr lang="es-EC" b="1" dirty="0" smtClean="0"/>
            <a:t>Probeta Prismática</a:t>
          </a:r>
          <a:endParaRPr lang="es-EC" b="1" dirty="0"/>
        </a:p>
      </dgm:t>
    </dgm:pt>
    <dgm:pt modelId="{092A31D2-B89D-411C-8DBC-527A555F3C26}" type="parTrans" cxnId="{79D7183F-B445-4C0A-BDFF-45820F63E590}">
      <dgm:prSet/>
      <dgm:spPr/>
      <dgm:t>
        <a:bodyPr/>
        <a:lstStyle/>
        <a:p>
          <a:endParaRPr lang="es-EC"/>
        </a:p>
      </dgm:t>
    </dgm:pt>
    <dgm:pt modelId="{BF5198CD-28AC-44B3-9AE2-6C731404C15F}" type="sibTrans" cxnId="{79D7183F-B445-4C0A-BDFF-45820F63E590}">
      <dgm:prSet/>
      <dgm:spPr/>
      <dgm:t>
        <a:bodyPr/>
        <a:lstStyle/>
        <a:p>
          <a:endParaRPr lang="es-EC"/>
        </a:p>
      </dgm:t>
    </dgm:pt>
    <dgm:pt modelId="{BD710484-B51B-4E21-9ED2-03E0CF965921}">
      <dgm:prSet phldrT="[Texto]" custT="1"/>
      <dgm:spPr/>
      <dgm:t>
        <a:bodyPr/>
        <a:lstStyle/>
        <a:p>
          <a:r>
            <a:rPr lang="es-EC" sz="1600" b="1" dirty="0" smtClean="0">
              <a:solidFill>
                <a:srgbClr val="00B050"/>
              </a:solidFill>
            </a:rPr>
            <a:t>SI Cumple</a:t>
          </a:r>
          <a:endParaRPr lang="es-EC" sz="1600" dirty="0"/>
        </a:p>
      </dgm:t>
    </dgm:pt>
    <dgm:pt modelId="{1A7F1E4B-2A49-4818-BEBD-13608242B94F}" type="parTrans" cxnId="{C5C251FE-CF9E-499B-9DE3-C357732E3795}">
      <dgm:prSet/>
      <dgm:spPr/>
      <dgm:t>
        <a:bodyPr/>
        <a:lstStyle/>
        <a:p>
          <a:endParaRPr lang="es-EC"/>
        </a:p>
      </dgm:t>
    </dgm:pt>
    <dgm:pt modelId="{42B54644-8275-4393-A304-1FCB83F7902D}" type="sibTrans" cxnId="{C5C251FE-CF9E-499B-9DE3-C357732E3795}">
      <dgm:prSet/>
      <dgm:spPr/>
      <dgm:t>
        <a:bodyPr/>
        <a:lstStyle/>
        <a:p>
          <a:endParaRPr lang="es-EC"/>
        </a:p>
      </dgm:t>
    </dgm:pt>
    <dgm:pt modelId="{B470A336-D027-4CA4-BC25-66FACA480AD0}" type="pres">
      <dgm:prSet presAssocID="{EFE160CF-CCF6-400A-B6F5-EE8F71678199}" presName="Name0" presStyleCnt="0">
        <dgm:presLayoutVars>
          <dgm:chMax/>
          <dgm:chPref/>
          <dgm:dir/>
        </dgm:presLayoutVars>
      </dgm:prSet>
      <dgm:spPr/>
      <dgm:t>
        <a:bodyPr/>
        <a:lstStyle/>
        <a:p>
          <a:endParaRPr lang="es-EC"/>
        </a:p>
      </dgm:t>
    </dgm:pt>
    <dgm:pt modelId="{9BFEF432-5309-4C2E-94C1-A6D6ECCA40F9}" type="pres">
      <dgm:prSet presAssocID="{F97F7121-9A18-480E-A49B-A6AD6CAAC30A}" presName="parenttextcomposite" presStyleCnt="0"/>
      <dgm:spPr/>
    </dgm:pt>
    <dgm:pt modelId="{8C8EBDF4-D29A-4E2C-B172-27910128DBCB}" type="pres">
      <dgm:prSet presAssocID="{F97F7121-9A18-480E-A49B-A6AD6CAAC30A}" presName="parenttext" presStyleLbl="revTx" presStyleIdx="0" presStyleCnt="2">
        <dgm:presLayoutVars>
          <dgm:chMax/>
          <dgm:chPref val="2"/>
          <dgm:bulletEnabled val="1"/>
        </dgm:presLayoutVars>
      </dgm:prSet>
      <dgm:spPr/>
      <dgm:t>
        <a:bodyPr/>
        <a:lstStyle/>
        <a:p>
          <a:endParaRPr lang="es-EC"/>
        </a:p>
      </dgm:t>
    </dgm:pt>
    <dgm:pt modelId="{BE2413D1-2056-46B9-A19D-B149C00BB642}" type="pres">
      <dgm:prSet presAssocID="{F97F7121-9A18-480E-A49B-A6AD6CAAC30A}" presName="composite" presStyleCnt="0"/>
      <dgm:spPr/>
    </dgm:pt>
    <dgm:pt modelId="{86FACA04-DCB1-4B91-AC12-7DE65602FEFE}" type="pres">
      <dgm:prSet presAssocID="{F97F7121-9A18-480E-A49B-A6AD6CAAC30A}" presName="chevron1" presStyleLbl="alignNode1" presStyleIdx="0" presStyleCnt="14"/>
      <dgm:spPr/>
    </dgm:pt>
    <dgm:pt modelId="{5EB02C0A-61BC-4130-82FA-8CC4FEC666F7}" type="pres">
      <dgm:prSet presAssocID="{F97F7121-9A18-480E-A49B-A6AD6CAAC30A}" presName="chevron2" presStyleLbl="alignNode1" presStyleIdx="1" presStyleCnt="14"/>
      <dgm:spPr/>
    </dgm:pt>
    <dgm:pt modelId="{F6AE5BED-A958-4620-82EF-A9273F59E8AB}" type="pres">
      <dgm:prSet presAssocID="{F97F7121-9A18-480E-A49B-A6AD6CAAC30A}" presName="chevron3" presStyleLbl="alignNode1" presStyleIdx="2" presStyleCnt="14"/>
      <dgm:spPr/>
    </dgm:pt>
    <dgm:pt modelId="{2D946532-85E3-46F0-BA06-9C30ADE18874}" type="pres">
      <dgm:prSet presAssocID="{F97F7121-9A18-480E-A49B-A6AD6CAAC30A}" presName="chevron4" presStyleLbl="alignNode1" presStyleIdx="3" presStyleCnt="14"/>
      <dgm:spPr/>
    </dgm:pt>
    <dgm:pt modelId="{8397635F-33E4-455B-913E-A87153B283EF}" type="pres">
      <dgm:prSet presAssocID="{F97F7121-9A18-480E-A49B-A6AD6CAAC30A}" presName="chevron5" presStyleLbl="alignNode1" presStyleIdx="4" presStyleCnt="14"/>
      <dgm:spPr/>
    </dgm:pt>
    <dgm:pt modelId="{689E0030-FCB2-43CF-9276-0666BA812FAA}" type="pres">
      <dgm:prSet presAssocID="{F97F7121-9A18-480E-A49B-A6AD6CAAC30A}" presName="chevron6" presStyleLbl="alignNode1" presStyleIdx="5" presStyleCnt="14"/>
      <dgm:spPr/>
    </dgm:pt>
    <dgm:pt modelId="{C4DCB44C-FC25-42E1-9832-02EBA771254F}" type="pres">
      <dgm:prSet presAssocID="{F97F7121-9A18-480E-A49B-A6AD6CAAC30A}" presName="chevron7" presStyleLbl="alignNode1" presStyleIdx="6" presStyleCnt="14"/>
      <dgm:spPr/>
    </dgm:pt>
    <dgm:pt modelId="{5045DA06-5A7B-47ED-862C-941C41DF5DF7}" type="pres">
      <dgm:prSet presAssocID="{F97F7121-9A18-480E-A49B-A6AD6CAAC30A}" presName="childtext" presStyleLbl="solidFgAcc1" presStyleIdx="0" presStyleCnt="2">
        <dgm:presLayoutVars>
          <dgm:chMax/>
          <dgm:chPref val="0"/>
          <dgm:bulletEnabled val="1"/>
        </dgm:presLayoutVars>
      </dgm:prSet>
      <dgm:spPr/>
      <dgm:t>
        <a:bodyPr/>
        <a:lstStyle/>
        <a:p>
          <a:endParaRPr lang="es-EC"/>
        </a:p>
      </dgm:t>
    </dgm:pt>
    <dgm:pt modelId="{029F292E-2B98-4015-BAEC-67DB3239F9FC}" type="pres">
      <dgm:prSet presAssocID="{18961BBF-A9B1-47E5-A17E-00930D7F02EF}" presName="sibTrans" presStyleCnt="0"/>
      <dgm:spPr/>
    </dgm:pt>
    <dgm:pt modelId="{3A02507D-9BD8-43AA-AB62-9B6304A34FEF}" type="pres">
      <dgm:prSet presAssocID="{1D8FB1CC-A5A9-4549-B022-DCB4C97D4C1A}" presName="parenttextcomposite" presStyleCnt="0"/>
      <dgm:spPr/>
    </dgm:pt>
    <dgm:pt modelId="{782C3143-A3FA-4AFC-A6FC-0D5550A6CF6D}" type="pres">
      <dgm:prSet presAssocID="{1D8FB1CC-A5A9-4549-B022-DCB4C97D4C1A}" presName="parenttext" presStyleLbl="revTx" presStyleIdx="1" presStyleCnt="2">
        <dgm:presLayoutVars>
          <dgm:chMax/>
          <dgm:chPref val="2"/>
          <dgm:bulletEnabled val="1"/>
        </dgm:presLayoutVars>
      </dgm:prSet>
      <dgm:spPr/>
      <dgm:t>
        <a:bodyPr/>
        <a:lstStyle/>
        <a:p>
          <a:endParaRPr lang="es-EC"/>
        </a:p>
      </dgm:t>
    </dgm:pt>
    <dgm:pt modelId="{1814DBBC-7EA3-4C2D-AB66-9597FD767D5F}" type="pres">
      <dgm:prSet presAssocID="{1D8FB1CC-A5A9-4549-B022-DCB4C97D4C1A}" presName="composite" presStyleCnt="0"/>
      <dgm:spPr/>
    </dgm:pt>
    <dgm:pt modelId="{364BFA17-4E05-4A98-B526-493221083A62}" type="pres">
      <dgm:prSet presAssocID="{1D8FB1CC-A5A9-4549-B022-DCB4C97D4C1A}" presName="chevron1" presStyleLbl="alignNode1" presStyleIdx="7" presStyleCnt="14"/>
      <dgm:spPr/>
    </dgm:pt>
    <dgm:pt modelId="{1FAF31A1-3999-42EF-A528-30342A4B1BA4}" type="pres">
      <dgm:prSet presAssocID="{1D8FB1CC-A5A9-4549-B022-DCB4C97D4C1A}" presName="chevron2" presStyleLbl="alignNode1" presStyleIdx="8" presStyleCnt="14"/>
      <dgm:spPr/>
    </dgm:pt>
    <dgm:pt modelId="{1109597C-7CE0-4166-8B1F-8312BA387B2C}" type="pres">
      <dgm:prSet presAssocID="{1D8FB1CC-A5A9-4549-B022-DCB4C97D4C1A}" presName="chevron3" presStyleLbl="alignNode1" presStyleIdx="9" presStyleCnt="14"/>
      <dgm:spPr/>
    </dgm:pt>
    <dgm:pt modelId="{ECD55146-22C9-4F6D-A7B5-49917552E84A}" type="pres">
      <dgm:prSet presAssocID="{1D8FB1CC-A5A9-4549-B022-DCB4C97D4C1A}" presName="chevron4" presStyleLbl="alignNode1" presStyleIdx="10" presStyleCnt="14"/>
      <dgm:spPr/>
    </dgm:pt>
    <dgm:pt modelId="{BD8284DF-6CB9-4FB6-B567-DC60F689498E}" type="pres">
      <dgm:prSet presAssocID="{1D8FB1CC-A5A9-4549-B022-DCB4C97D4C1A}" presName="chevron5" presStyleLbl="alignNode1" presStyleIdx="11" presStyleCnt="14"/>
      <dgm:spPr/>
    </dgm:pt>
    <dgm:pt modelId="{7243ECC2-CF7E-48A2-94E4-9938C183A73A}" type="pres">
      <dgm:prSet presAssocID="{1D8FB1CC-A5A9-4549-B022-DCB4C97D4C1A}" presName="chevron6" presStyleLbl="alignNode1" presStyleIdx="12" presStyleCnt="14"/>
      <dgm:spPr/>
    </dgm:pt>
    <dgm:pt modelId="{E09DE45D-E1B4-4F1E-9C21-2E062C688ADD}" type="pres">
      <dgm:prSet presAssocID="{1D8FB1CC-A5A9-4549-B022-DCB4C97D4C1A}" presName="chevron7" presStyleLbl="alignNode1" presStyleIdx="13" presStyleCnt="14"/>
      <dgm:spPr/>
    </dgm:pt>
    <dgm:pt modelId="{E44E6A08-7EEB-479A-A06F-B3FCABCD156C}" type="pres">
      <dgm:prSet presAssocID="{1D8FB1CC-A5A9-4549-B022-DCB4C97D4C1A}" presName="childtext" presStyleLbl="solidFgAcc1" presStyleIdx="1" presStyleCnt="2">
        <dgm:presLayoutVars>
          <dgm:chMax/>
          <dgm:chPref val="0"/>
          <dgm:bulletEnabled val="1"/>
        </dgm:presLayoutVars>
      </dgm:prSet>
      <dgm:spPr/>
      <dgm:t>
        <a:bodyPr/>
        <a:lstStyle/>
        <a:p>
          <a:endParaRPr lang="es-EC"/>
        </a:p>
      </dgm:t>
    </dgm:pt>
  </dgm:ptLst>
  <dgm:cxnLst>
    <dgm:cxn modelId="{F89F2259-9B81-44BA-909C-8E7404F7E1D1}" type="presOf" srcId="{BD710484-B51B-4E21-9ED2-03E0CF965921}" destId="{E44E6A08-7EEB-479A-A06F-B3FCABCD156C}" srcOrd="0" destOrd="0" presId="urn:microsoft.com/office/officeart/2008/layout/VerticalAccentList"/>
    <dgm:cxn modelId="{BD520E15-1012-41C3-8820-FD4F506B59E1}" type="presOf" srcId="{F97F7121-9A18-480E-A49B-A6AD6CAAC30A}" destId="{8C8EBDF4-D29A-4E2C-B172-27910128DBCB}" srcOrd="0" destOrd="0" presId="urn:microsoft.com/office/officeart/2008/layout/VerticalAccentList"/>
    <dgm:cxn modelId="{C5C251FE-CF9E-499B-9DE3-C357732E3795}" srcId="{1D8FB1CC-A5A9-4549-B022-DCB4C97D4C1A}" destId="{BD710484-B51B-4E21-9ED2-03E0CF965921}" srcOrd="0" destOrd="0" parTransId="{1A7F1E4B-2A49-4818-BEBD-13608242B94F}" sibTransId="{42B54644-8275-4393-A304-1FCB83F7902D}"/>
    <dgm:cxn modelId="{E689C1CA-23E4-4FA4-B450-AA73821D8371}" srcId="{EFE160CF-CCF6-400A-B6F5-EE8F71678199}" destId="{F97F7121-9A18-480E-A49B-A6AD6CAAC30A}" srcOrd="0" destOrd="0" parTransId="{BB60E2CB-F4E9-492D-A742-D72058A903AD}" sibTransId="{18961BBF-A9B1-47E5-A17E-00930D7F02EF}"/>
    <dgm:cxn modelId="{62E5D5C2-369E-4C81-B8D3-27C77130B5A0}" type="presOf" srcId="{0BEA65AA-A51E-4BED-AF17-EEF3E9F76DC0}" destId="{5045DA06-5A7B-47ED-862C-941C41DF5DF7}" srcOrd="0" destOrd="0" presId="urn:microsoft.com/office/officeart/2008/layout/VerticalAccentList"/>
    <dgm:cxn modelId="{69ABE529-5650-4B57-B85C-F7400D2522F1}" type="presOf" srcId="{EFE160CF-CCF6-400A-B6F5-EE8F71678199}" destId="{B470A336-D027-4CA4-BC25-66FACA480AD0}" srcOrd="0" destOrd="0" presId="urn:microsoft.com/office/officeart/2008/layout/VerticalAccentList"/>
    <dgm:cxn modelId="{E11092AC-687F-489D-A90D-09D6B9E2BF95}" type="presOf" srcId="{1D8FB1CC-A5A9-4549-B022-DCB4C97D4C1A}" destId="{782C3143-A3FA-4AFC-A6FC-0D5550A6CF6D}" srcOrd="0" destOrd="0" presId="urn:microsoft.com/office/officeart/2008/layout/VerticalAccentList"/>
    <dgm:cxn modelId="{79D7183F-B445-4C0A-BDFF-45820F63E590}" srcId="{EFE160CF-CCF6-400A-B6F5-EE8F71678199}" destId="{1D8FB1CC-A5A9-4549-B022-DCB4C97D4C1A}" srcOrd="1" destOrd="0" parTransId="{092A31D2-B89D-411C-8DBC-527A555F3C26}" sibTransId="{BF5198CD-28AC-44B3-9AE2-6C731404C15F}"/>
    <dgm:cxn modelId="{CA3159AD-7AC7-4EE7-821F-B5A1E66A930B}" srcId="{F97F7121-9A18-480E-A49B-A6AD6CAAC30A}" destId="{0BEA65AA-A51E-4BED-AF17-EEF3E9F76DC0}" srcOrd="0" destOrd="0" parTransId="{B2575630-4690-46AB-ABAC-C87BC97DAC36}" sibTransId="{135D7428-238B-4412-9BF6-BC840DDD6E40}"/>
    <dgm:cxn modelId="{55E53585-154B-4970-ABC1-7F430D6B15F2}" type="presParOf" srcId="{B470A336-D027-4CA4-BC25-66FACA480AD0}" destId="{9BFEF432-5309-4C2E-94C1-A6D6ECCA40F9}" srcOrd="0" destOrd="0" presId="urn:microsoft.com/office/officeart/2008/layout/VerticalAccentList"/>
    <dgm:cxn modelId="{6D9B4BE2-7B2E-48ED-8488-9A34D6188D60}" type="presParOf" srcId="{9BFEF432-5309-4C2E-94C1-A6D6ECCA40F9}" destId="{8C8EBDF4-D29A-4E2C-B172-27910128DBCB}" srcOrd="0" destOrd="0" presId="urn:microsoft.com/office/officeart/2008/layout/VerticalAccentList"/>
    <dgm:cxn modelId="{BB1EE279-D8C6-4FFB-9EBF-5D0E28AE9D8B}" type="presParOf" srcId="{B470A336-D027-4CA4-BC25-66FACA480AD0}" destId="{BE2413D1-2056-46B9-A19D-B149C00BB642}" srcOrd="1" destOrd="0" presId="urn:microsoft.com/office/officeart/2008/layout/VerticalAccentList"/>
    <dgm:cxn modelId="{FC937CBD-667C-4110-8331-D48D5C6CCE4B}" type="presParOf" srcId="{BE2413D1-2056-46B9-A19D-B149C00BB642}" destId="{86FACA04-DCB1-4B91-AC12-7DE65602FEFE}" srcOrd="0" destOrd="0" presId="urn:microsoft.com/office/officeart/2008/layout/VerticalAccentList"/>
    <dgm:cxn modelId="{238EBC27-A6F1-425E-AA4D-B51336F0E019}" type="presParOf" srcId="{BE2413D1-2056-46B9-A19D-B149C00BB642}" destId="{5EB02C0A-61BC-4130-82FA-8CC4FEC666F7}" srcOrd="1" destOrd="0" presId="urn:microsoft.com/office/officeart/2008/layout/VerticalAccentList"/>
    <dgm:cxn modelId="{5DD9DD1D-BDEA-46AD-B0DD-1FC5D297C105}" type="presParOf" srcId="{BE2413D1-2056-46B9-A19D-B149C00BB642}" destId="{F6AE5BED-A958-4620-82EF-A9273F59E8AB}" srcOrd="2" destOrd="0" presId="urn:microsoft.com/office/officeart/2008/layout/VerticalAccentList"/>
    <dgm:cxn modelId="{3B850431-2AF8-48E9-BB78-059551037254}" type="presParOf" srcId="{BE2413D1-2056-46B9-A19D-B149C00BB642}" destId="{2D946532-85E3-46F0-BA06-9C30ADE18874}" srcOrd="3" destOrd="0" presId="urn:microsoft.com/office/officeart/2008/layout/VerticalAccentList"/>
    <dgm:cxn modelId="{E73C2697-1C1D-4D49-AB51-D1335B4E72DA}" type="presParOf" srcId="{BE2413D1-2056-46B9-A19D-B149C00BB642}" destId="{8397635F-33E4-455B-913E-A87153B283EF}" srcOrd="4" destOrd="0" presId="urn:microsoft.com/office/officeart/2008/layout/VerticalAccentList"/>
    <dgm:cxn modelId="{454E98D5-CADB-4C2D-9CF5-703D2EA1399F}" type="presParOf" srcId="{BE2413D1-2056-46B9-A19D-B149C00BB642}" destId="{689E0030-FCB2-43CF-9276-0666BA812FAA}" srcOrd="5" destOrd="0" presId="urn:microsoft.com/office/officeart/2008/layout/VerticalAccentList"/>
    <dgm:cxn modelId="{8FDBD01B-A066-434F-A7C8-1ADAC18911E6}" type="presParOf" srcId="{BE2413D1-2056-46B9-A19D-B149C00BB642}" destId="{C4DCB44C-FC25-42E1-9832-02EBA771254F}" srcOrd="6" destOrd="0" presId="urn:microsoft.com/office/officeart/2008/layout/VerticalAccentList"/>
    <dgm:cxn modelId="{BFD3F413-E850-4A29-A911-D391DA8B78BB}" type="presParOf" srcId="{BE2413D1-2056-46B9-A19D-B149C00BB642}" destId="{5045DA06-5A7B-47ED-862C-941C41DF5DF7}" srcOrd="7" destOrd="0" presId="urn:microsoft.com/office/officeart/2008/layout/VerticalAccentList"/>
    <dgm:cxn modelId="{13E5E0E4-78F4-4BD7-B380-D60BECF30E7C}" type="presParOf" srcId="{B470A336-D027-4CA4-BC25-66FACA480AD0}" destId="{029F292E-2B98-4015-BAEC-67DB3239F9FC}" srcOrd="2" destOrd="0" presId="urn:microsoft.com/office/officeart/2008/layout/VerticalAccentList"/>
    <dgm:cxn modelId="{001E766B-3CB7-4B24-9BCE-36553EC20CFF}" type="presParOf" srcId="{B470A336-D027-4CA4-BC25-66FACA480AD0}" destId="{3A02507D-9BD8-43AA-AB62-9B6304A34FEF}" srcOrd="3" destOrd="0" presId="urn:microsoft.com/office/officeart/2008/layout/VerticalAccentList"/>
    <dgm:cxn modelId="{A2B81FFF-5A7F-47B4-89C5-AA36CD72C52C}" type="presParOf" srcId="{3A02507D-9BD8-43AA-AB62-9B6304A34FEF}" destId="{782C3143-A3FA-4AFC-A6FC-0D5550A6CF6D}" srcOrd="0" destOrd="0" presId="urn:microsoft.com/office/officeart/2008/layout/VerticalAccentList"/>
    <dgm:cxn modelId="{4F73A4EB-29B8-48E7-8DAF-C07F66F2C069}" type="presParOf" srcId="{B470A336-D027-4CA4-BC25-66FACA480AD0}" destId="{1814DBBC-7EA3-4C2D-AB66-9597FD767D5F}" srcOrd="4" destOrd="0" presId="urn:microsoft.com/office/officeart/2008/layout/VerticalAccentList"/>
    <dgm:cxn modelId="{2BE5FA06-2815-4E72-AA4D-C54A50D5740F}" type="presParOf" srcId="{1814DBBC-7EA3-4C2D-AB66-9597FD767D5F}" destId="{364BFA17-4E05-4A98-B526-493221083A62}" srcOrd="0" destOrd="0" presId="urn:microsoft.com/office/officeart/2008/layout/VerticalAccentList"/>
    <dgm:cxn modelId="{2326EAD2-39F6-4EE5-8CD9-590FBF07943D}" type="presParOf" srcId="{1814DBBC-7EA3-4C2D-AB66-9597FD767D5F}" destId="{1FAF31A1-3999-42EF-A528-30342A4B1BA4}" srcOrd="1" destOrd="0" presId="urn:microsoft.com/office/officeart/2008/layout/VerticalAccentList"/>
    <dgm:cxn modelId="{8A7F7C6C-64E6-4C93-8147-337B2FAF57C4}" type="presParOf" srcId="{1814DBBC-7EA3-4C2D-AB66-9597FD767D5F}" destId="{1109597C-7CE0-4166-8B1F-8312BA387B2C}" srcOrd="2" destOrd="0" presId="urn:microsoft.com/office/officeart/2008/layout/VerticalAccentList"/>
    <dgm:cxn modelId="{77C3A253-9EF1-4933-A002-EE61346EFBC2}" type="presParOf" srcId="{1814DBBC-7EA3-4C2D-AB66-9597FD767D5F}" destId="{ECD55146-22C9-4F6D-A7B5-49917552E84A}" srcOrd="3" destOrd="0" presId="urn:microsoft.com/office/officeart/2008/layout/VerticalAccentList"/>
    <dgm:cxn modelId="{54A2B096-1DD5-4F20-83EC-63D1157DEE81}" type="presParOf" srcId="{1814DBBC-7EA3-4C2D-AB66-9597FD767D5F}" destId="{BD8284DF-6CB9-4FB6-B567-DC60F689498E}" srcOrd="4" destOrd="0" presId="urn:microsoft.com/office/officeart/2008/layout/VerticalAccentList"/>
    <dgm:cxn modelId="{823A4528-280A-4127-8DDC-6540C5CED49B}" type="presParOf" srcId="{1814DBBC-7EA3-4C2D-AB66-9597FD767D5F}" destId="{7243ECC2-CF7E-48A2-94E4-9938C183A73A}" srcOrd="5" destOrd="0" presId="urn:microsoft.com/office/officeart/2008/layout/VerticalAccentList"/>
    <dgm:cxn modelId="{2A5C22BE-97B3-40C6-933A-D80EB5487E83}" type="presParOf" srcId="{1814DBBC-7EA3-4C2D-AB66-9597FD767D5F}" destId="{E09DE45D-E1B4-4F1E-9C21-2E062C688ADD}" srcOrd="6" destOrd="0" presId="urn:microsoft.com/office/officeart/2008/layout/VerticalAccentList"/>
    <dgm:cxn modelId="{2478CCF2-216A-4DEE-853F-97DD7E56551F}" type="presParOf" srcId="{1814DBBC-7EA3-4C2D-AB66-9597FD767D5F}" destId="{E44E6A08-7EEB-479A-A06F-B3FCABCD156C}" srcOrd="7" destOrd="0" presId="urn:microsoft.com/office/officeart/2008/layout/Vertical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FE160CF-CCF6-400A-B6F5-EE8F71678199}"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s-EC"/>
        </a:p>
      </dgm:t>
    </dgm:pt>
    <dgm:pt modelId="{F97F7121-9A18-480E-A49B-A6AD6CAAC30A}">
      <dgm:prSet phldrT="[Texto]"/>
      <dgm:spPr/>
      <dgm:t>
        <a:bodyPr/>
        <a:lstStyle/>
        <a:p>
          <a:r>
            <a:rPr lang="es-EC" b="1" dirty="0" smtClean="0"/>
            <a:t>Fuerza de taladrado 60 </a:t>
          </a:r>
          <a:r>
            <a:rPr lang="es-EC" b="1" dirty="0" err="1" smtClean="0"/>
            <a:t>kgf</a:t>
          </a:r>
          <a:r>
            <a:rPr lang="es-EC" b="1" dirty="0" smtClean="0"/>
            <a:t> 0.009 m/s</a:t>
          </a:r>
          <a:endParaRPr lang="es-EC" b="1" dirty="0"/>
        </a:p>
      </dgm:t>
    </dgm:pt>
    <dgm:pt modelId="{BB60E2CB-F4E9-492D-A742-D72058A903AD}" type="parTrans" cxnId="{E689C1CA-23E4-4FA4-B450-AA73821D8371}">
      <dgm:prSet/>
      <dgm:spPr/>
      <dgm:t>
        <a:bodyPr/>
        <a:lstStyle/>
        <a:p>
          <a:endParaRPr lang="es-EC"/>
        </a:p>
      </dgm:t>
    </dgm:pt>
    <dgm:pt modelId="{18961BBF-A9B1-47E5-A17E-00930D7F02EF}" type="sibTrans" cxnId="{E689C1CA-23E4-4FA4-B450-AA73821D8371}">
      <dgm:prSet/>
      <dgm:spPr/>
      <dgm:t>
        <a:bodyPr/>
        <a:lstStyle/>
        <a:p>
          <a:endParaRPr lang="es-EC"/>
        </a:p>
      </dgm:t>
    </dgm:pt>
    <dgm:pt modelId="{0BEA65AA-A51E-4BED-AF17-EEF3E9F76DC0}">
      <dgm:prSet phldrT="[Texto]" custT="1"/>
      <dgm:spPr/>
      <dgm:t>
        <a:bodyPr/>
        <a:lstStyle/>
        <a:p>
          <a:r>
            <a:rPr lang="es-EC" sz="1600" b="1" dirty="0" smtClean="0">
              <a:solidFill>
                <a:srgbClr val="00B050"/>
              </a:solidFill>
            </a:rPr>
            <a:t>SI Cumple</a:t>
          </a:r>
          <a:endParaRPr lang="es-EC" sz="1600" dirty="0"/>
        </a:p>
      </dgm:t>
    </dgm:pt>
    <dgm:pt modelId="{B2575630-4690-46AB-ABAC-C87BC97DAC36}" type="parTrans" cxnId="{CA3159AD-7AC7-4EE7-821F-B5A1E66A930B}">
      <dgm:prSet/>
      <dgm:spPr/>
      <dgm:t>
        <a:bodyPr/>
        <a:lstStyle/>
        <a:p>
          <a:endParaRPr lang="es-EC"/>
        </a:p>
      </dgm:t>
    </dgm:pt>
    <dgm:pt modelId="{135D7428-238B-4412-9BF6-BC840DDD6E40}" type="sibTrans" cxnId="{CA3159AD-7AC7-4EE7-821F-B5A1E66A930B}">
      <dgm:prSet/>
      <dgm:spPr/>
      <dgm:t>
        <a:bodyPr/>
        <a:lstStyle/>
        <a:p>
          <a:endParaRPr lang="es-EC"/>
        </a:p>
      </dgm:t>
    </dgm:pt>
    <dgm:pt modelId="{B470A336-D027-4CA4-BC25-66FACA480AD0}" type="pres">
      <dgm:prSet presAssocID="{EFE160CF-CCF6-400A-B6F5-EE8F71678199}" presName="Name0" presStyleCnt="0">
        <dgm:presLayoutVars>
          <dgm:chMax/>
          <dgm:chPref/>
          <dgm:dir/>
        </dgm:presLayoutVars>
      </dgm:prSet>
      <dgm:spPr/>
      <dgm:t>
        <a:bodyPr/>
        <a:lstStyle/>
        <a:p>
          <a:endParaRPr lang="es-EC"/>
        </a:p>
      </dgm:t>
    </dgm:pt>
    <dgm:pt modelId="{9BFEF432-5309-4C2E-94C1-A6D6ECCA40F9}" type="pres">
      <dgm:prSet presAssocID="{F97F7121-9A18-480E-A49B-A6AD6CAAC30A}" presName="parenttextcomposite" presStyleCnt="0"/>
      <dgm:spPr/>
    </dgm:pt>
    <dgm:pt modelId="{8C8EBDF4-D29A-4E2C-B172-27910128DBCB}" type="pres">
      <dgm:prSet presAssocID="{F97F7121-9A18-480E-A49B-A6AD6CAAC30A}" presName="parenttext" presStyleLbl="revTx" presStyleIdx="0" presStyleCnt="1">
        <dgm:presLayoutVars>
          <dgm:chMax/>
          <dgm:chPref val="2"/>
          <dgm:bulletEnabled val="1"/>
        </dgm:presLayoutVars>
      </dgm:prSet>
      <dgm:spPr/>
      <dgm:t>
        <a:bodyPr/>
        <a:lstStyle/>
        <a:p>
          <a:endParaRPr lang="es-EC"/>
        </a:p>
      </dgm:t>
    </dgm:pt>
    <dgm:pt modelId="{BE2413D1-2056-46B9-A19D-B149C00BB642}" type="pres">
      <dgm:prSet presAssocID="{F97F7121-9A18-480E-A49B-A6AD6CAAC30A}" presName="composite" presStyleCnt="0"/>
      <dgm:spPr/>
    </dgm:pt>
    <dgm:pt modelId="{86FACA04-DCB1-4B91-AC12-7DE65602FEFE}" type="pres">
      <dgm:prSet presAssocID="{F97F7121-9A18-480E-A49B-A6AD6CAAC30A}" presName="chevron1" presStyleLbl="alignNode1" presStyleIdx="0" presStyleCnt="7"/>
      <dgm:spPr/>
    </dgm:pt>
    <dgm:pt modelId="{5EB02C0A-61BC-4130-82FA-8CC4FEC666F7}" type="pres">
      <dgm:prSet presAssocID="{F97F7121-9A18-480E-A49B-A6AD6CAAC30A}" presName="chevron2" presStyleLbl="alignNode1" presStyleIdx="1" presStyleCnt="7"/>
      <dgm:spPr/>
    </dgm:pt>
    <dgm:pt modelId="{F6AE5BED-A958-4620-82EF-A9273F59E8AB}" type="pres">
      <dgm:prSet presAssocID="{F97F7121-9A18-480E-A49B-A6AD6CAAC30A}" presName="chevron3" presStyleLbl="alignNode1" presStyleIdx="2" presStyleCnt="7"/>
      <dgm:spPr/>
    </dgm:pt>
    <dgm:pt modelId="{2D946532-85E3-46F0-BA06-9C30ADE18874}" type="pres">
      <dgm:prSet presAssocID="{F97F7121-9A18-480E-A49B-A6AD6CAAC30A}" presName="chevron4" presStyleLbl="alignNode1" presStyleIdx="3" presStyleCnt="7"/>
      <dgm:spPr/>
    </dgm:pt>
    <dgm:pt modelId="{8397635F-33E4-455B-913E-A87153B283EF}" type="pres">
      <dgm:prSet presAssocID="{F97F7121-9A18-480E-A49B-A6AD6CAAC30A}" presName="chevron5" presStyleLbl="alignNode1" presStyleIdx="4" presStyleCnt="7"/>
      <dgm:spPr/>
    </dgm:pt>
    <dgm:pt modelId="{689E0030-FCB2-43CF-9276-0666BA812FAA}" type="pres">
      <dgm:prSet presAssocID="{F97F7121-9A18-480E-A49B-A6AD6CAAC30A}" presName="chevron6" presStyleLbl="alignNode1" presStyleIdx="5" presStyleCnt="7"/>
      <dgm:spPr/>
    </dgm:pt>
    <dgm:pt modelId="{C4DCB44C-FC25-42E1-9832-02EBA771254F}" type="pres">
      <dgm:prSet presAssocID="{F97F7121-9A18-480E-A49B-A6AD6CAAC30A}" presName="chevron7" presStyleLbl="alignNode1" presStyleIdx="6" presStyleCnt="7"/>
      <dgm:spPr/>
    </dgm:pt>
    <dgm:pt modelId="{5045DA06-5A7B-47ED-862C-941C41DF5DF7}" type="pres">
      <dgm:prSet presAssocID="{F97F7121-9A18-480E-A49B-A6AD6CAAC30A}" presName="childtext" presStyleLbl="solidFgAcc1" presStyleIdx="0" presStyleCnt="1">
        <dgm:presLayoutVars>
          <dgm:chMax/>
          <dgm:chPref val="0"/>
          <dgm:bulletEnabled val="1"/>
        </dgm:presLayoutVars>
      </dgm:prSet>
      <dgm:spPr/>
      <dgm:t>
        <a:bodyPr/>
        <a:lstStyle/>
        <a:p>
          <a:endParaRPr lang="es-EC"/>
        </a:p>
      </dgm:t>
    </dgm:pt>
  </dgm:ptLst>
  <dgm:cxnLst>
    <dgm:cxn modelId="{9D8E2125-D778-46D8-99A4-132E30E17621}" type="presOf" srcId="{0BEA65AA-A51E-4BED-AF17-EEF3E9F76DC0}" destId="{5045DA06-5A7B-47ED-862C-941C41DF5DF7}" srcOrd="0" destOrd="0" presId="urn:microsoft.com/office/officeart/2008/layout/VerticalAccentList"/>
    <dgm:cxn modelId="{BC5723FF-D8B0-4BA0-A139-3D365990F323}" type="presOf" srcId="{EFE160CF-CCF6-400A-B6F5-EE8F71678199}" destId="{B470A336-D027-4CA4-BC25-66FACA480AD0}" srcOrd="0" destOrd="0" presId="urn:microsoft.com/office/officeart/2008/layout/VerticalAccentList"/>
    <dgm:cxn modelId="{7D51E52A-752D-4B16-B82B-4CD126387B37}" type="presOf" srcId="{F97F7121-9A18-480E-A49B-A6AD6CAAC30A}" destId="{8C8EBDF4-D29A-4E2C-B172-27910128DBCB}" srcOrd="0" destOrd="0" presId="urn:microsoft.com/office/officeart/2008/layout/VerticalAccentList"/>
    <dgm:cxn modelId="{E689C1CA-23E4-4FA4-B450-AA73821D8371}" srcId="{EFE160CF-CCF6-400A-B6F5-EE8F71678199}" destId="{F97F7121-9A18-480E-A49B-A6AD6CAAC30A}" srcOrd="0" destOrd="0" parTransId="{BB60E2CB-F4E9-492D-A742-D72058A903AD}" sibTransId="{18961BBF-A9B1-47E5-A17E-00930D7F02EF}"/>
    <dgm:cxn modelId="{CA3159AD-7AC7-4EE7-821F-B5A1E66A930B}" srcId="{F97F7121-9A18-480E-A49B-A6AD6CAAC30A}" destId="{0BEA65AA-A51E-4BED-AF17-EEF3E9F76DC0}" srcOrd="0" destOrd="0" parTransId="{B2575630-4690-46AB-ABAC-C87BC97DAC36}" sibTransId="{135D7428-238B-4412-9BF6-BC840DDD6E40}"/>
    <dgm:cxn modelId="{D090AB61-5572-472B-B588-2261C510C7D2}" type="presParOf" srcId="{B470A336-D027-4CA4-BC25-66FACA480AD0}" destId="{9BFEF432-5309-4C2E-94C1-A6D6ECCA40F9}" srcOrd="0" destOrd="0" presId="urn:microsoft.com/office/officeart/2008/layout/VerticalAccentList"/>
    <dgm:cxn modelId="{D74C74F8-AE93-4F3A-BFFA-B2832DB7EB2F}" type="presParOf" srcId="{9BFEF432-5309-4C2E-94C1-A6D6ECCA40F9}" destId="{8C8EBDF4-D29A-4E2C-B172-27910128DBCB}" srcOrd="0" destOrd="0" presId="urn:microsoft.com/office/officeart/2008/layout/VerticalAccentList"/>
    <dgm:cxn modelId="{CFC2C7CF-B356-437A-B096-860D7B59BAC8}" type="presParOf" srcId="{B470A336-D027-4CA4-BC25-66FACA480AD0}" destId="{BE2413D1-2056-46B9-A19D-B149C00BB642}" srcOrd="1" destOrd="0" presId="urn:microsoft.com/office/officeart/2008/layout/VerticalAccentList"/>
    <dgm:cxn modelId="{5FBF4F9C-0A71-41A5-9919-E89859EF0DBE}" type="presParOf" srcId="{BE2413D1-2056-46B9-A19D-B149C00BB642}" destId="{86FACA04-DCB1-4B91-AC12-7DE65602FEFE}" srcOrd="0" destOrd="0" presId="urn:microsoft.com/office/officeart/2008/layout/VerticalAccentList"/>
    <dgm:cxn modelId="{39934BB4-AB33-4DDF-B523-42544A9F0B4B}" type="presParOf" srcId="{BE2413D1-2056-46B9-A19D-B149C00BB642}" destId="{5EB02C0A-61BC-4130-82FA-8CC4FEC666F7}" srcOrd="1" destOrd="0" presId="urn:microsoft.com/office/officeart/2008/layout/VerticalAccentList"/>
    <dgm:cxn modelId="{90C2EDEF-B4A6-4037-BC7D-6FB40B58871B}" type="presParOf" srcId="{BE2413D1-2056-46B9-A19D-B149C00BB642}" destId="{F6AE5BED-A958-4620-82EF-A9273F59E8AB}" srcOrd="2" destOrd="0" presId="urn:microsoft.com/office/officeart/2008/layout/VerticalAccentList"/>
    <dgm:cxn modelId="{F3A010D6-DFDD-480C-9AE9-A430AD87693E}" type="presParOf" srcId="{BE2413D1-2056-46B9-A19D-B149C00BB642}" destId="{2D946532-85E3-46F0-BA06-9C30ADE18874}" srcOrd="3" destOrd="0" presId="urn:microsoft.com/office/officeart/2008/layout/VerticalAccentList"/>
    <dgm:cxn modelId="{88B85577-BBB2-4253-BD0E-57EB9AC5110B}" type="presParOf" srcId="{BE2413D1-2056-46B9-A19D-B149C00BB642}" destId="{8397635F-33E4-455B-913E-A87153B283EF}" srcOrd="4" destOrd="0" presId="urn:microsoft.com/office/officeart/2008/layout/VerticalAccentList"/>
    <dgm:cxn modelId="{D16082A5-2C1E-4BDB-BFFD-177C907B41D6}" type="presParOf" srcId="{BE2413D1-2056-46B9-A19D-B149C00BB642}" destId="{689E0030-FCB2-43CF-9276-0666BA812FAA}" srcOrd="5" destOrd="0" presId="urn:microsoft.com/office/officeart/2008/layout/VerticalAccentList"/>
    <dgm:cxn modelId="{9D3D4B2A-3F5F-432E-9A43-D6F5EA232B51}" type="presParOf" srcId="{BE2413D1-2056-46B9-A19D-B149C00BB642}" destId="{C4DCB44C-FC25-42E1-9832-02EBA771254F}" srcOrd="6" destOrd="0" presId="urn:microsoft.com/office/officeart/2008/layout/VerticalAccentList"/>
    <dgm:cxn modelId="{0151E7FB-CDDC-463E-9BDF-D61B1D195FFB}" type="presParOf" srcId="{BE2413D1-2056-46B9-A19D-B149C00BB642}" destId="{5045DA06-5A7B-47ED-862C-941C41DF5DF7}" srcOrd="7" destOrd="0" presId="urn:microsoft.com/office/officeart/2008/layout/VerticalAccent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FE160CF-CCF6-400A-B6F5-EE8F71678199}"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s-EC"/>
        </a:p>
      </dgm:t>
    </dgm:pt>
    <dgm:pt modelId="{F97F7121-9A18-480E-A49B-A6AD6CAAC30A}">
      <dgm:prSet phldrT="[Texto]"/>
      <dgm:spPr/>
      <dgm:t>
        <a:bodyPr/>
        <a:lstStyle/>
        <a:p>
          <a:r>
            <a:rPr lang="es-EC" b="1" dirty="0" smtClean="0"/>
            <a:t>Prueba halado manual</a:t>
          </a:r>
          <a:endParaRPr lang="es-EC" b="1" dirty="0"/>
        </a:p>
      </dgm:t>
    </dgm:pt>
    <dgm:pt modelId="{BB60E2CB-F4E9-492D-A742-D72058A903AD}" type="parTrans" cxnId="{E689C1CA-23E4-4FA4-B450-AA73821D8371}">
      <dgm:prSet/>
      <dgm:spPr/>
      <dgm:t>
        <a:bodyPr/>
        <a:lstStyle/>
        <a:p>
          <a:endParaRPr lang="es-EC"/>
        </a:p>
      </dgm:t>
    </dgm:pt>
    <dgm:pt modelId="{18961BBF-A9B1-47E5-A17E-00930D7F02EF}" type="sibTrans" cxnId="{E689C1CA-23E4-4FA4-B450-AA73821D8371}">
      <dgm:prSet/>
      <dgm:spPr/>
      <dgm:t>
        <a:bodyPr/>
        <a:lstStyle/>
        <a:p>
          <a:endParaRPr lang="es-EC"/>
        </a:p>
      </dgm:t>
    </dgm:pt>
    <dgm:pt modelId="{0BEA65AA-A51E-4BED-AF17-EEF3E9F76DC0}">
      <dgm:prSet phldrT="[Texto]" custT="1"/>
      <dgm:spPr/>
      <dgm:t>
        <a:bodyPr/>
        <a:lstStyle/>
        <a:p>
          <a:r>
            <a:rPr lang="es-EC" sz="1600" b="1" dirty="0" smtClean="0">
              <a:solidFill>
                <a:srgbClr val="00B050"/>
              </a:solidFill>
            </a:rPr>
            <a:t>SI Cumple</a:t>
          </a:r>
          <a:endParaRPr lang="es-EC" sz="1600" b="1" dirty="0">
            <a:solidFill>
              <a:srgbClr val="00B050"/>
            </a:solidFill>
          </a:endParaRPr>
        </a:p>
      </dgm:t>
    </dgm:pt>
    <dgm:pt modelId="{B2575630-4690-46AB-ABAC-C87BC97DAC36}" type="parTrans" cxnId="{CA3159AD-7AC7-4EE7-821F-B5A1E66A930B}">
      <dgm:prSet/>
      <dgm:spPr/>
      <dgm:t>
        <a:bodyPr/>
        <a:lstStyle/>
        <a:p>
          <a:endParaRPr lang="es-EC"/>
        </a:p>
      </dgm:t>
    </dgm:pt>
    <dgm:pt modelId="{135D7428-238B-4412-9BF6-BC840DDD6E40}" type="sibTrans" cxnId="{CA3159AD-7AC7-4EE7-821F-B5A1E66A930B}">
      <dgm:prSet/>
      <dgm:spPr/>
      <dgm:t>
        <a:bodyPr/>
        <a:lstStyle/>
        <a:p>
          <a:endParaRPr lang="es-EC"/>
        </a:p>
      </dgm:t>
    </dgm:pt>
    <dgm:pt modelId="{1D8FB1CC-A5A9-4549-B022-DCB4C97D4C1A}">
      <dgm:prSet phldrT="[Texto]"/>
      <dgm:spPr/>
      <dgm:t>
        <a:bodyPr/>
        <a:lstStyle/>
        <a:p>
          <a:r>
            <a:rPr lang="es-EC" b="1" dirty="0" smtClean="0"/>
            <a:t>Prueba con martillo de 10 </a:t>
          </a:r>
          <a:r>
            <a:rPr lang="es-EC" b="1" dirty="0" err="1" smtClean="0"/>
            <a:t>kgf</a:t>
          </a:r>
          <a:endParaRPr lang="es-EC" b="1" dirty="0"/>
        </a:p>
      </dgm:t>
    </dgm:pt>
    <dgm:pt modelId="{092A31D2-B89D-411C-8DBC-527A555F3C26}" type="parTrans" cxnId="{79D7183F-B445-4C0A-BDFF-45820F63E590}">
      <dgm:prSet/>
      <dgm:spPr/>
      <dgm:t>
        <a:bodyPr/>
        <a:lstStyle/>
        <a:p>
          <a:endParaRPr lang="es-EC"/>
        </a:p>
      </dgm:t>
    </dgm:pt>
    <dgm:pt modelId="{BF5198CD-28AC-44B3-9AE2-6C731404C15F}" type="sibTrans" cxnId="{79D7183F-B445-4C0A-BDFF-45820F63E590}">
      <dgm:prSet/>
      <dgm:spPr/>
      <dgm:t>
        <a:bodyPr/>
        <a:lstStyle/>
        <a:p>
          <a:endParaRPr lang="es-EC"/>
        </a:p>
      </dgm:t>
    </dgm:pt>
    <dgm:pt modelId="{BD710484-B51B-4E21-9ED2-03E0CF965921}">
      <dgm:prSet phldrT="[Texto]" custT="1"/>
      <dgm:spPr/>
      <dgm:t>
        <a:bodyPr/>
        <a:lstStyle/>
        <a:p>
          <a:r>
            <a:rPr lang="es-EC" sz="1600" b="1" dirty="0" smtClean="0">
              <a:solidFill>
                <a:srgbClr val="00B050"/>
              </a:solidFill>
            </a:rPr>
            <a:t>SI Cumple</a:t>
          </a:r>
          <a:endParaRPr lang="es-EC" sz="1600" dirty="0"/>
        </a:p>
      </dgm:t>
    </dgm:pt>
    <dgm:pt modelId="{1A7F1E4B-2A49-4818-BEBD-13608242B94F}" type="parTrans" cxnId="{C5C251FE-CF9E-499B-9DE3-C357732E3795}">
      <dgm:prSet/>
      <dgm:spPr/>
      <dgm:t>
        <a:bodyPr/>
        <a:lstStyle/>
        <a:p>
          <a:endParaRPr lang="es-EC"/>
        </a:p>
      </dgm:t>
    </dgm:pt>
    <dgm:pt modelId="{42B54644-8275-4393-A304-1FCB83F7902D}" type="sibTrans" cxnId="{C5C251FE-CF9E-499B-9DE3-C357732E3795}">
      <dgm:prSet/>
      <dgm:spPr/>
      <dgm:t>
        <a:bodyPr/>
        <a:lstStyle/>
        <a:p>
          <a:endParaRPr lang="es-EC"/>
        </a:p>
      </dgm:t>
    </dgm:pt>
    <dgm:pt modelId="{B470A336-D027-4CA4-BC25-66FACA480AD0}" type="pres">
      <dgm:prSet presAssocID="{EFE160CF-CCF6-400A-B6F5-EE8F71678199}" presName="Name0" presStyleCnt="0">
        <dgm:presLayoutVars>
          <dgm:chMax/>
          <dgm:chPref/>
          <dgm:dir/>
        </dgm:presLayoutVars>
      </dgm:prSet>
      <dgm:spPr/>
      <dgm:t>
        <a:bodyPr/>
        <a:lstStyle/>
        <a:p>
          <a:endParaRPr lang="es-EC"/>
        </a:p>
      </dgm:t>
    </dgm:pt>
    <dgm:pt modelId="{9BFEF432-5309-4C2E-94C1-A6D6ECCA40F9}" type="pres">
      <dgm:prSet presAssocID="{F97F7121-9A18-480E-A49B-A6AD6CAAC30A}" presName="parenttextcomposite" presStyleCnt="0"/>
      <dgm:spPr/>
    </dgm:pt>
    <dgm:pt modelId="{8C8EBDF4-D29A-4E2C-B172-27910128DBCB}" type="pres">
      <dgm:prSet presAssocID="{F97F7121-9A18-480E-A49B-A6AD6CAAC30A}" presName="parenttext" presStyleLbl="revTx" presStyleIdx="0" presStyleCnt="2">
        <dgm:presLayoutVars>
          <dgm:chMax/>
          <dgm:chPref val="2"/>
          <dgm:bulletEnabled val="1"/>
        </dgm:presLayoutVars>
      </dgm:prSet>
      <dgm:spPr/>
      <dgm:t>
        <a:bodyPr/>
        <a:lstStyle/>
        <a:p>
          <a:endParaRPr lang="es-EC"/>
        </a:p>
      </dgm:t>
    </dgm:pt>
    <dgm:pt modelId="{BE2413D1-2056-46B9-A19D-B149C00BB642}" type="pres">
      <dgm:prSet presAssocID="{F97F7121-9A18-480E-A49B-A6AD6CAAC30A}" presName="composite" presStyleCnt="0"/>
      <dgm:spPr/>
    </dgm:pt>
    <dgm:pt modelId="{86FACA04-DCB1-4B91-AC12-7DE65602FEFE}" type="pres">
      <dgm:prSet presAssocID="{F97F7121-9A18-480E-A49B-A6AD6CAAC30A}" presName="chevron1" presStyleLbl="alignNode1" presStyleIdx="0" presStyleCnt="14"/>
      <dgm:spPr/>
    </dgm:pt>
    <dgm:pt modelId="{5EB02C0A-61BC-4130-82FA-8CC4FEC666F7}" type="pres">
      <dgm:prSet presAssocID="{F97F7121-9A18-480E-A49B-A6AD6CAAC30A}" presName="chevron2" presStyleLbl="alignNode1" presStyleIdx="1" presStyleCnt="14"/>
      <dgm:spPr/>
    </dgm:pt>
    <dgm:pt modelId="{F6AE5BED-A958-4620-82EF-A9273F59E8AB}" type="pres">
      <dgm:prSet presAssocID="{F97F7121-9A18-480E-A49B-A6AD6CAAC30A}" presName="chevron3" presStyleLbl="alignNode1" presStyleIdx="2" presStyleCnt="14"/>
      <dgm:spPr/>
    </dgm:pt>
    <dgm:pt modelId="{2D946532-85E3-46F0-BA06-9C30ADE18874}" type="pres">
      <dgm:prSet presAssocID="{F97F7121-9A18-480E-A49B-A6AD6CAAC30A}" presName="chevron4" presStyleLbl="alignNode1" presStyleIdx="3" presStyleCnt="14"/>
      <dgm:spPr/>
    </dgm:pt>
    <dgm:pt modelId="{8397635F-33E4-455B-913E-A87153B283EF}" type="pres">
      <dgm:prSet presAssocID="{F97F7121-9A18-480E-A49B-A6AD6CAAC30A}" presName="chevron5" presStyleLbl="alignNode1" presStyleIdx="4" presStyleCnt="14"/>
      <dgm:spPr/>
    </dgm:pt>
    <dgm:pt modelId="{689E0030-FCB2-43CF-9276-0666BA812FAA}" type="pres">
      <dgm:prSet presAssocID="{F97F7121-9A18-480E-A49B-A6AD6CAAC30A}" presName="chevron6" presStyleLbl="alignNode1" presStyleIdx="5" presStyleCnt="14"/>
      <dgm:spPr/>
    </dgm:pt>
    <dgm:pt modelId="{C4DCB44C-FC25-42E1-9832-02EBA771254F}" type="pres">
      <dgm:prSet presAssocID="{F97F7121-9A18-480E-A49B-A6AD6CAAC30A}" presName="chevron7" presStyleLbl="alignNode1" presStyleIdx="6" presStyleCnt="14"/>
      <dgm:spPr/>
    </dgm:pt>
    <dgm:pt modelId="{5045DA06-5A7B-47ED-862C-941C41DF5DF7}" type="pres">
      <dgm:prSet presAssocID="{F97F7121-9A18-480E-A49B-A6AD6CAAC30A}" presName="childtext" presStyleLbl="solidFgAcc1" presStyleIdx="0" presStyleCnt="2">
        <dgm:presLayoutVars>
          <dgm:chMax/>
          <dgm:chPref val="0"/>
          <dgm:bulletEnabled val="1"/>
        </dgm:presLayoutVars>
      </dgm:prSet>
      <dgm:spPr/>
      <dgm:t>
        <a:bodyPr/>
        <a:lstStyle/>
        <a:p>
          <a:endParaRPr lang="es-EC"/>
        </a:p>
      </dgm:t>
    </dgm:pt>
    <dgm:pt modelId="{029F292E-2B98-4015-BAEC-67DB3239F9FC}" type="pres">
      <dgm:prSet presAssocID="{18961BBF-A9B1-47E5-A17E-00930D7F02EF}" presName="sibTrans" presStyleCnt="0"/>
      <dgm:spPr/>
    </dgm:pt>
    <dgm:pt modelId="{3A02507D-9BD8-43AA-AB62-9B6304A34FEF}" type="pres">
      <dgm:prSet presAssocID="{1D8FB1CC-A5A9-4549-B022-DCB4C97D4C1A}" presName="parenttextcomposite" presStyleCnt="0"/>
      <dgm:spPr/>
    </dgm:pt>
    <dgm:pt modelId="{782C3143-A3FA-4AFC-A6FC-0D5550A6CF6D}" type="pres">
      <dgm:prSet presAssocID="{1D8FB1CC-A5A9-4549-B022-DCB4C97D4C1A}" presName="parenttext" presStyleLbl="revTx" presStyleIdx="1" presStyleCnt="2">
        <dgm:presLayoutVars>
          <dgm:chMax/>
          <dgm:chPref val="2"/>
          <dgm:bulletEnabled val="1"/>
        </dgm:presLayoutVars>
      </dgm:prSet>
      <dgm:spPr/>
      <dgm:t>
        <a:bodyPr/>
        <a:lstStyle/>
        <a:p>
          <a:endParaRPr lang="es-EC"/>
        </a:p>
      </dgm:t>
    </dgm:pt>
    <dgm:pt modelId="{1814DBBC-7EA3-4C2D-AB66-9597FD767D5F}" type="pres">
      <dgm:prSet presAssocID="{1D8FB1CC-A5A9-4549-B022-DCB4C97D4C1A}" presName="composite" presStyleCnt="0"/>
      <dgm:spPr/>
    </dgm:pt>
    <dgm:pt modelId="{364BFA17-4E05-4A98-B526-493221083A62}" type="pres">
      <dgm:prSet presAssocID="{1D8FB1CC-A5A9-4549-B022-DCB4C97D4C1A}" presName="chevron1" presStyleLbl="alignNode1" presStyleIdx="7" presStyleCnt="14"/>
      <dgm:spPr/>
    </dgm:pt>
    <dgm:pt modelId="{1FAF31A1-3999-42EF-A528-30342A4B1BA4}" type="pres">
      <dgm:prSet presAssocID="{1D8FB1CC-A5A9-4549-B022-DCB4C97D4C1A}" presName="chevron2" presStyleLbl="alignNode1" presStyleIdx="8" presStyleCnt="14"/>
      <dgm:spPr/>
    </dgm:pt>
    <dgm:pt modelId="{1109597C-7CE0-4166-8B1F-8312BA387B2C}" type="pres">
      <dgm:prSet presAssocID="{1D8FB1CC-A5A9-4549-B022-DCB4C97D4C1A}" presName="chevron3" presStyleLbl="alignNode1" presStyleIdx="9" presStyleCnt="14"/>
      <dgm:spPr/>
    </dgm:pt>
    <dgm:pt modelId="{ECD55146-22C9-4F6D-A7B5-49917552E84A}" type="pres">
      <dgm:prSet presAssocID="{1D8FB1CC-A5A9-4549-B022-DCB4C97D4C1A}" presName="chevron4" presStyleLbl="alignNode1" presStyleIdx="10" presStyleCnt="14"/>
      <dgm:spPr/>
    </dgm:pt>
    <dgm:pt modelId="{BD8284DF-6CB9-4FB6-B567-DC60F689498E}" type="pres">
      <dgm:prSet presAssocID="{1D8FB1CC-A5A9-4549-B022-DCB4C97D4C1A}" presName="chevron5" presStyleLbl="alignNode1" presStyleIdx="11" presStyleCnt="14"/>
      <dgm:spPr/>
    </dgm:pt>
    <dgm:pt modelId="{7243ECC2-CF7E-48A2-94E4-9938C183A73A}" type="pres">
      <dgm:prSet presAssocID="{1D8FB1CC-A5A9-4549-B022-DCB4C97D4C1A}" presName="chevron6" presStyleLbl="alignNode1" presStyleIdx="12" presStyleCnt="14"/>
      <dgm:spPr/>
    </dgm:pt>
    <dgm:pt modelId="{E09DE45D-E1B4-4F1E-9C21-2E062C688ADD}" type="pres">
      <dgm:prSet presAssocID="{1D8FB1CC-A5A9-4549-B022-DCB4C97D4C1A}" presName="chevron7" presStyleLbl="alignNode1" presStyleIdx="13" presStyleCnt="14"/>
      <dgm:spPr/>
    </dgm:pt>
    <dgm:pt modelId="{E44E6A08-7EEB-479A-A06F-B3FCABCD156C}" type="pres">
      <dgm:prSet presAssocID="{1D8FB1CC-A5A9-4549-B022-DCB4C97D4C1A}" presName="childtext" presStyleLbl="solidFgAcc1" presStyleIdx="1" presStyleCnt="2">
        <dgm:presLayoutVars>
          <dgm:chMax/>
          <dgm:chPref val="0"/>
          <dgm:bulletEnabled val="1"/>
        </dgm:presLayoutVars>
      </dgm:prSet>
      <dgm:spPr/>
      <dgm:t>
        <a:bodyPr/>
        <a:lstStyle/>
        <a:p>
          <a:endParaRPr lang="es-EC"/>
        </a:p>
      </dgm:t>
    </dgm:pt>
  </dgm:ptLst>
  <dgm:cxnLst>
    <dgm:cxn modelId="{6D4CC4BE-2E50-4439-9BC4-8123E0FEE296}" type="presOf" srcId="{F97F7121-9A18-480E-A49B-A6AD6CAAC30A}" destId="{8C8EBDF4-D29A-4E2C-B172-27910128DBCB}" srcOrd="0" destOrd="0" presId="urn:microsoft.com/office/officeart/2008/layout/VerticalAccentList"/>
    <dgm:cxn modelId="{C37D1C5A-E876-4836-A802-385ABA0E6407}" type="presOf" srcId="{BD710484-B51B-4E21-9ED2-03E0CF965921}" destId="{E44E6A08-7EEB-479A-A06F-B3FCABCD156C}" srcOrd="0" destOrd="0" presId="urn:microsoft.com/office/officeart/2008/layout/VerticalAccentList"/>
    <dgm:cxn modelId="{F967BC9F-5B59-4B30-BF31-EE9E02869067}" type="presOf" srcId="{0BEA65AA-A51E-4BED-AF17-EEF3E9F76DC0}" destId="{5045DA06-5A7B-47ED-862C-941C41DF5DF7}" srcOrd="0" destOrd="0" presId="urn:microsoft.com/office/officeart/2008/layout/VerticalAccentList"/>
    <dgm:cxn modelId="{AF211BAE-9DFE-443B-8A22-DC14CC21087B}" type="presOf" srcId="{1D8FB1CC-A5A9-4549-B022-DCB4C97D4C1A}" destId="{782C3143-A3FA-4AFC-A6FC-0D5550A6CF6D}" srcOrd="0" destOrd="0" presId="urn:microsoft.com/office/officeart/2008/layout/VerticalAccentList"/>
    <dgm:cxn modelId="{C5C251FE-CF9E-499B-9DE3-C357732E3795}" srcId="{1D8FB1CC-A5A9-4549-B022-DCB4C97D4C1A}" destId="{BD710484-B51B-4E21-9ED2-03E0CF965921}" srcOrd="0" destOrd="0" parTransId="{1A7F1E4B-2A49-4818-BEBD-13608242B94F}" sibTransId="{42B54644-8275-4393-A304-1FCB83F7902D}"/>
    <dgm:cxn modelId="{7ED7FB77-97CB-484E-B654-4EABEDD5A136}" type="presOf" srcId="{EFE160CF-CCF6-400A-B6F5-EE8F71678199}" destId="{B470A336-D027-4CA4-BC25-66FACA480AD0}" srcOrd="0" destOrd="0" presId="urn:microsoft.com/office/officeart/2008/layout/VerticalAccentList"/>
    <dgm:cxn modelId="{E689C1CA-23E4-4FA4-B450-AA73821D8371}" srcId="{EFE160CF-CCF6-400A-B6F5-EE8F71678199}" destId="{F97F7121-9A18-480E-A49B-A6AD6CAAC30A}" srcOrd="0" destOrd="0" parTransId="{BB60E2CB-F4E9-492D-A742-D72058A903AD}" sibTransId="{18961BBF-A9B1-47E5-A17E-00930D7F02EF}"/>
    <dgm:cxn modelId="{79D7183F-B445-4C0A-BDFF-45820F63E590}" srcId="{EFE160CF-CCF6-400A-B6F5-EE8F71678199}" destId="{1D8FB1CC-A5A9-4549-B022-DCB4C97D4C1A}" srcOrd="1" destOrd="0" parTransId="{092A31D2-B89D-411C-8DBC-527A555F3C26}" sibTransId="{BF5198CD-28AC-44B3-9AE2-6C731404C15F}"/>
    <dgm:cxn modelId="{CA3159AD-7AC7-4EE7-821F-B5A1E66A930B}" srcId="{F97F7121-9A18-480E-A49B-A6AD6CAAC30A}" destId="{0BEA65AA-A51E-4BED-AF17-EEF3E9F76DC0}" srcOrd="0" destOrd="0" parTransId="{B2575630-4690-46AB-ABAC-C87BC97DAC36}" sibTransId="{135D7428-238B-4412-9BF6-BC840DDD6E40}"/>
    <dgm:cxn modelId="{77ADF28C-C4FB-4E1C-A432-95B10D5D6B7B}" type="presParOf" srcId="{B470A336-D027-4CA4-BC25-66FACA480AD0}" destId="{9BFEF432-5309-4C2E-94C1-A6D6ECCA40F9}" srcOrd="0" destOrd="0" presId="urn:microsoft.com/office/officeart/2008/layout/VerticalAccentList"/>
    <dgm:cxn modelId="{9E24B766-C1E2-44B3-B048-796ABC050D6C}" type="presParOf" srcId="{9BFEF432-5309-4C2E-94C1-A6D6ECCA40F9}" destId="{8C8EBDF4-D29A-4E2C-B172-27910128DBCB}" srcOrd="0" destOrd="0" presId="urn:microsoft.com/office/officeart/2008/layout/VerticalAccentList"/>
    <dgm:cxn modelId="{FAE484AE-C10E-488D-AFEA-2850D7694907}" type="presParOf" srcId="{B470A336-D027-4CA4-BC25-66FACA480AD0}" destId="{BE2413D1-2056-46B9-A19D-B149C00BB642}" srcOrd="1" destOrd="0" presId="urn:microsoft.com/office/officeart/2008/layout/VerticalAccentList"/>
    <dgm:cxn modelId="{EAE87C10-8A45-4FFE-945D-19B97439BE4D}" type="presParOf" srcId="{BE2413D1-2056-46B9-A19D-B149C00BB642}" destId="{86FACA04-DCB1-4B91-AC12-7DE65602FEFE}" srcOrd="0" destOrd="0" presId="urn:microsoft.com/office/officeart/2008/layout/VerticalAccentList"/>
    <dgm:cxn modelId="{B09BA03B-2301-4DC7-8CF9-657E9B8849D0}" type="presParOf" srcId="{BE2413D1-2056-46B9-A19D-B149C00BB642}" destId="{5EB02C0A-61BC-4130-82FA-8CC4FEC666F7}" srcOrd="1" destOrd="0" presId="urn:microsoft.com/office/officeart/2008/layout/VerticalAccentList"/>
    <dgm:cxn modelId="{EE8DB6B2-EA9C-4612-8E35-92F2A10B5052}" type="presParOf" srcId="{BE2413D1-2056-46B9-A19D-B149C00BB642}" destId="{F6AE5BED-A958-4620-82EF-A9273F59E8AB}" srcOrd="2" destOrd="0" presId="urn:microsoft.com/office/officeart/2008/layout/VerticalAccentList"/>
    <dgm:cxn modelId="{A4DB0F2B-5ED7-4724-9D0A-6A705E51A608}" type="presParOf" srcId="{BE2413D1-2056-46B9-A19D-B149C00BB642}" destId="{2D946532-85E3-46F0-BA06-9C30ADE18874}" srcOrd="3" destOrd="0" presId="urn:microsoft.com/office/officeart/2008/layout/VerticalAccentList"/>
    <dgm:cxn modelId="{92F57BED-DF4E-4B5D-BA46-7C590C7AAE9D}" type="presParOf" srcId="{BE2413D1-2056-46B9-A19D-B149C00BB642}" destId="{8397635F-33E4-455B-913E-A87153B283EF}" srcOrd="4" destOrd="0" presId="urn:microsoft.com/office/officeart/2008/layout/VerticalAccentList"/>
    <dgm:cxn modelId="{6C43547D-FDC5-43C8-BB61-760291CFB23A}" type="presParOf" srcId="{BE2413D1-2056-46B9-A19D-B149C00BB642}" destId="{689E0030-FCB2-43CF-9276-0666BA812FAA}" srcOrd="5" destOrd="0" presId="urn:microsoft.com/office/officeart/2008/layout/VerticalAccentList"/>
    <dgm:cxn modelId="{B2C708EE-7F50-43A1-A508-F4B23E4C23B2}" type="presParOf" srcId="{BE2413D1-2056-46B9-A19D-B149C00BB642}" destId="{C4DCB44C-FC25-42E1-9832-02EBA771254F}" srcOrd="6" destOrd="0" presId="urn:microsoft.com/office/officeart/2008/layout/VerticalAccentList"/>
    <dgm:cxn modelId="{3431F6E7-88F1-4E17-83DE-7AC56D56D832}" type="presParOf" srcId="{BE2413D1-2056-46B9-A19D-B149C00BB642}" destId="{5045DA06-5A7B-47ED-862C-941C41DF5DF7}" srcOrd="7" destOrd="0" presId="urn:microsoft.com/office/officeart/2008/layout/VerticalAccentList"/>
    <dgm:cxn modelId="{85D331A8-AFF8-4F32-BCA5-65B4FBE3E6AB}" type="presParOf" srcId="{B470A336-D027-4CA4-BC25-66FACA480AD0}" destId="{029F292E-2B98-4015-BAEC-67DB3239F9FC}" srcOrd="2" destOrd="0" presId="urn:microsoft.com/office/officeart/2008/layout/VerticalAccentList"/>
    <dgm:cxn modelId="{6225BDEA-324D-44CC-A238-D598A6364F2C}" type="presParOf" srcId="{B470A336-D027-4CA4-BC25-66FACA480AD0}" destId="{3A02507D-9BD8-43AA-AB62-9B6304A34FEF}" srcOrd="3" destOrd="0" presId="urn:microsoft.com/office/officeart/2008/layout/VerticalAccentList"/>
    <dgm:cxn modelId="{699EDF99-666D-4BDC-9C7F-BE3DEB358530}" type="presParOf" srcId="{3A02507D-9BD8-43AA-AB62-9B6304A34FEF}" destId="{782C3143-A3FA-4AFC-A6FC-0D5550A6CF6D}" srcOrd="0" destOrd="0" presId="urn:microsoft.com/office/officeart/2008/layout/VerticalAccentList"/>
    <dgm:cxn modelId="{865781D2-DBA7-4255-B7A9-E89989B76EB1}" type="presParOf" srcId="{B470A336-D027-4CA4-BC25-66FACA480AD0}" destId="{1814DBBC-7EA3-4C2D-AB66-9597FD767D5F}" srcOrd="4" destOrd="0" presId="urn:microsoft.com/office/officeart/2008/layout/VerticalAccentList"/>
    <dgm:cxn modelId="{399BA707-3CCF-4E40-91CA-C761EF25C970}" type="presParOf" srcId="{1814DBBC-7EA3-4C2D-AB66-9597FD767D5F}" destId="{364BFA17-4E05-4A98-B526-493221083A62}" srcOrd="0" destOrd="0" presId="urn:microsoft.com/office/officeart/2008/layout/VerticalAccentList"/>
    <dgm:cxn modelId="{92DB8F46-64DE-49FC-B046-8A5B7F1EC910}" type="presParOf" srcId="{1814DBBC-7EA3-4C2D-AB66-9597FD767D5F}" destId="{1FAF31A1-3999-42EF-A528-30342A4B1BA4}" srcOrd="1" destOrd="0" presId="urn:microsoft.com/office/officeart/2008/layout/VerticalAccentList"/>
    <dgm:cxn modelId="{F479AF67-D00A-4F3A-A02C-0CCC29DD5EE4}" type="presParOf" srcId="{1814DBBC-7EA3-4C2D-AB66-9597FD767D5F}" destId="{1109597C-7CE0-4166-8B1F-8312BA387B2C}" srcOrd="2" destOrd="0" presId="urn:microsoft.com/office/officeart/2008/layout/VerticalAccentList"/>
    <dgm:cxn modelId="{FDC1D5E0-EFF4-485A-959B-44A135DBC301}" type="presParOf" srcId="{1814DBBC-7EA3-4C2D-AB66-9597FD767D5F}" destId="{ECD55146-22C9-4F6D-A7B5-49917552E84A}" srcOrd="3" destOrd="0" presId="urn:microsoft.com/office/officeart/2008/layout/VerticalAccentList"/>
    <dgm:cxn modelId="{73C9881E-BD33-4EF0-AE56-44C787A2956A}" type="presParOf" srcId="{1814DBBC-7EA3-4C2D-AB66-9597FD767D5F}" destId="{BD8284DF-6CB9-4FB6-B567-DC60F689498E}" srcOrd="4" destOrd="0" presId="urn:microsoft.com/office/officeart/2008/layout/VerticalAccentList"/>
    <dgm:cxn modelId="{52A590C2-4C20-41EA-A233-AD58ED355787}" type="presParOf" srcId="{1814DBBC-7EA3-4C2D-AB66-9597FD767D5F}" destId="{7243ECC2-CF7E-48A2-94E4-9938C183A73A}" srcOrd="5" destOrd="0" presId="urn:microsoft.com/office/officeart/2008/layout/VerticalAccentList"/>
    <dgm:cxn modelId="{C0D12DF6-62E7-47E4-9416-C51E44D4BBE5}" type="presParOf" srcId="{1814DBBC-7EA3-4C2D-AB66-9597FD767D5F}" destId="{E09DE45D-E1B4-4F1E-9C21-2E062C688ADD}" srcOrd="6" destOrd="0" presId="urn:microsoft.com/office/officeart/2008/layout/VerticalAccentList"/>
    <dgm:cxn modelId="{6263B3BB-58FA-45CB-B006-CECBD053141D}" type="presParOf" srcId="{1814DBBC-7EA3-4C2D-AB66-9597FD767D5F}" destId="{E44E6A08-7EEB-479A-A06F-B3FCABCD156C}" srcOrd="7" destOrd="0" presId="urn:microsoft.com/office/officeart/2008/layout/VerticalAccentList"/>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06C56-5007-4739-8C1A-784D16AB3673}"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s-EC"/>
        </a:p>
      </dgm:t>
    </dgm:pt>
    <dgm:pt modelId="{DF78EFCF-16D3-4D7F-B23E-FC93FA993F51}">
      <dgm:prSet phldrT="[Texto]"/>
      <dgm:spPr/>
      <dgm:t>
        <a:bodyPr/>
        <a:lstStyle/>
        <a:p>
          <a:r>
            <a:rPr lang="es-EC" b="1" dirty="0" smtClean="0"/>
            <a:t>Estaciones de trabajo</a:t>
          </a:r>
          <a:endParaRPr lang="es-EC" dirty="0"/>
        </a:p>
      </dgm:t>
    </dgm:pt>
    <dgm:pt modelId="{D977CF8D-EFB8-4516-B725-6166E3F4B0AC}" type="parTrans" cxnId="{1B024CA8-9D07-4C64-AE57-849C384269B7}">
      <dgm:prSet/>
      <dgm:spPr/>
      <dgm:t>
        <a:bodyPr/>
        <a:lstStyle/>
        <a:p>
          <a:endParaRPr lang="es-EC"/>
        </a:p>
      </dgm:t>
    </dgm:pt>
    <dgm:pt modelId="{BC6EAF50-7829-4274-BFA5-E62955C28DF9}" type="sibTrans" cxnId="{1B024CA8-9D07-4C64-AE57-849C384269B7}">
      <dgm:prSet/>
      <dgm:spPr/>
      <dgm:t>
        <a:bodyPr/>
        <a:lstStyle/>
        <a:p>
          <a:endParaRPr lang="es-EC"/>
        </a:p>
      </dgm:t>
    </dgm:pt>
    <dgm:pt modelId="{C401F7C4-75E6-44BC-98A9-F66DBA453C38}">
      <dgm:prSet phldrT="[Texto]"/>
      <dgm:spPr/>
      <dgm:t>
        <a:bodyPr/>
        <a:lstStyle/>
        <a:p>
          <a:r>
            <a:rPr lang="es-EC" b="1" dirty="0" smtClean="0"/>
            <a:t>Sistema de almacenamiento </a:t>
          </a:r>
          <a:endParaRPr lang="es-EC" dirty="0"/>
        </a:p>
      </dgm:t>
    </dgm:pt>
    <dgm:pt modelId="{C3E1F02B-ED1C-4F7B-A40C-C1E2253C092A}" type="parTrans" cxnId="{69ED252F-FEF2-4ED5-BD7C-91E76E17EB90}">
      <dgm:prSet/>
      <dgm:spPr/>
      <dgm:t>
        <a:bodyPr/>
        <a:lstStyle/>
        <a:p>
          <a:endParaRPr lang="es-EC"/>
        </a:p>
      </dgm:t>
    </dgm:pt>
    <dgm:pt modelId="{519F8A15-6650-4D95-9A54-DE84AC99B72E}" type="sibTrans" cxnId="{69ED252F-FEF2-4ED5-BD7C-91E76E17EB90}">
      <dgm:prSet/>
      <dgm:spPr/>
      <dgm:t>
        <a:bodyPr/>
        <a:lstStyle/>
        <a:p>
          <a:endParaRPr lang="es-EC"/>
        </a:p>
      </dgm:t>
    </dgm:pt>
    <dgm:pt modelId="{1417AF60-BF11-4335-841B-453DED3F58B8}">
      <dgm:prSet phldrT="[Texto]"/>
      <dgm:spPr/>
      <dgm:t>
        <a:bodyPr/>
        <a:lstStyle/>
        <a:p>
          <a:r>
            <a:rPr lang="es-EC" b="1" dirty="0" smtClean="0"/>
            <a:t>Sistema de control computarizado</a:t>
          </a:r>
          <a:endParaRPr lang="es-EC" dirty="0"/>
        </a:p>
      </dgm:t>
    </dgm:pt>
    <dgm:pt modelId="{A037C673-E9A2-4284-85EF-81FB42EFE0F7}" type="parTrans" cxnId="{057030A2-D649-4570-AD00-64FBF29EB8A4}">
      <dgm:prSet/>
      <dgm:spPr/>
      <dgm:t>
        <a:bodyPr/>
        <a:lstStyle/>
        <a:p>
          <a:endParaRPr lang="es-EC"/>
        </a:p>
      </dgm:t>
    </dgm:pt>
    <dgm:pt modelId="{03ED202A-65D3-49BE-9212-A68D0A877629}" type="sibTrans" cxnId="{057030A2-D649-4570-AD00-64FBF29EB8A4}">
      <dgm:prSet/>
      <dgm:spPr/>
      <dgm:t>
        <a:bodyPr/>
        <a:lstStyle/>
        <a:p>
          <a:endParaRPr lang="es-EC"/>
        </a:p>
      </dgm:t>
    </dgm:pt>
    <dgm:pt modelId="{F1C8B682-75A1-4023-B4B8-D3B819BDC583}" type="pres">
      <dgm:prSet presAssocID="{36606C56-5007-4739-8C1A-784D16AB3673}" presName="linear" presStyleCnt="0">
        <dgm:presLayoutVars>
          <dgm:dir/>
          <dgm:resizeHandles val="exact"/>
        </dgm:presLayoutVars>
      </dgm:prSet>
      <dgm:spPr/>
      <dgm:t>
        <a:bodyPr/>
        <a:lstStyle/>
        <a:p>
          <a:endParaRPr lang="es-EC"/>
        </a:p>
      </dgm:t>
    </dgm:pt>
    <dgm:pt modelId="{AF16393D-BA64-4001-BFB1-340ADAA2E94D}" type="pres">
      <dgm:prSet presAssocID="{DF78EFCF-16D3-4D7F-B23E-FC93FA993F51}" presName="comp" presStyleCnt="0"/>
      <dgm:spPr/>
    </dgm:pt>
    <dgm:pt modelId="{BA7D0F75-0F91-4792-B786-23FAC04784B7}" type="pres">
      <dgm:prSet presAssocID="{DF78EFCF-16D3-4D7F-B23E-FC93FA993F51}" presName="box" presStyleLbl="node1" presStyleIdx="0" presStyleCnt="3" custLinFactNeighborX="-40298" custLinFactNeighborY="-11053"/>
      <dgm:spPr/>
      <dgm:t>
        <a:bodyPr/>
        <a:lstStyle/>
        <a:p>
          <a:endParaRPr lang="es-EC"/>
        </a:p>
      </dgm:t>
    </dgm:pt>
    <dgm:pt modelId="{402BD6AD-402A-4593-84C0-D127ADA6B72E}" type="pres">
      <dgm:prSet presAssocID="{DF78EFCF-16D3-4D7F-B23E-FC93FA993F51}" presName="img" presStyleLbl="fgImgPlace1" presStyleIdx="0" presStyleCnt="3"/>
      <dgm:spPr>
        <a:blipFill rotWithShape="1">
          <a:blip xmlns:r="http://schemas.openxmlformats.org/officeDocument/2006/relationships" r:embed="rId1"/>
          <a:stretch>
            <a:fillRect/>
          </a:stretch>
        </a:blipFill>
      </dgm:spPr>
    </dgm:pt>
    <dgm:pt modelId="{CC1350F9-4B7A-47BA-AF11-D6997922FFDE}" type="pres">
      <dgm:prSet presAssocID="{DF78EFCF-16D3-4D7F-B23E-FC93FA993F51}" presName="text" presStyleLbl="node1" presStyleIdx="0" presStyleCnt="3">
        <dgm:presLayoutVars>
          <dgm:bulletEnabled val="1"/>
        </dgm:presLayoutVars>
      </dgm:prSet>
      <dgm:spPr/>
      <dgm:t>
        <a:bodyPr/>
        <a:lstStyle/>
        <a:p>
          <a:endParaRPr lang="es-EC"/>
        </a:p>
      </dgm:t>
    </dgm:pt>
    <dgm:pt modelId="{3A6751EF-12D9-4744-8DA5-CB38CEA1D1AF}" type="pres">
      <dgm:prSet presAssocID="{BC6EAF50-7829-4274-BFA5-E62955C28DF9}" presName="spacer" presStyleCnt="0"/>
      <dgm:spPr/>
    </dgm:pt>
    <dgm:pt modelId="{2A3E0499-0EA7-4EF3-873B-92652618483D}" type="pres">
      <dgm:prSet presAssocID="{C401F7C4-75E6-44BC-98A9-F66DBA453C38}" presName="comp" presStyleCnt="0"/>
      <dgm:spPr/>
    </dgm:pt>
    <dgm:pt modelId="{486D62FB-5803-46AE-B069-7419C5F20014}" type="pres">
      <dgm:prSet presAssocID="{C401F7C4-75E6-44BC-98A9-F66DBA453C38}" presName="box" presStyleLbl="node1" presStyleIdx="1" presStyleCnt="3"/>
      <dgm:spPr/>
      <dgm:t>
        <a:bodyPr/>
        <a:lstStyle/>
        <a:p>
          <a:endParaRPr lang="es-EC"/>
        </a:p>
      </dgm:t>
    </dgm:pt>
    <dgm:pt modelId="{8FD1D3FF-0185-40F1-BCA0-57D2FAB36F65}" type="pres">
      <dgm:prSet presAssocID="{C401F7C4-75E6-44BC-98A9-F66DBA453C38}" presName="img" presStyleLbl="fgImgPlace1" presStyleIdx="1" presStyleCnt="3"/>
      <dgm:spPr>
        <a:blipFill rotWithShape="1">
          <a:blip xmlns:r="http://schemas.openxmlformats.org/officeDocument/2006/relationships" r:embed="rId2"/>
          <a:stretch>
            <a:fillRect/>
          </a:stretch>
        </a:blipFill>
      </dgm:spPr>
    </dgm:pt>
    <dgm:pt modelId="{24A0DB59-319E-487A-94C1-0952B1B6F1EA}" type="pres">
      <dgm:prSet presAssocID="{C401F7C4-75E6-44BC-98A9-F66DBA453C38}" presName="text" presStyleLbl="node1" presStyleIdx="1" presStyleCnt="3">
        <dgm:presLayoutVars>
          <dgm:bulletEnabled val="1"/>
        </dgm:presLayoutVars>
      </dgm:prSet>
      <dgm:spPr/>
      <dgm:t>
        <a:bodyPr/>
        <a:lstStyle/>
        <a:p>
          <a:endParaRPr lang="es-EC"/>
        </a:p>
      </dgm:t>
    </dgm:pt>
    <dgm:pt modelId="{1541E3CD-9F9D-4640-AA42-457B0A85F690}" type="pres">
      <dgm:prSet presAssocID="{519F8A15-6650-4D95-9A54-DE84AC99B72E}" presName="spacer" presStyleCnt="0"/>
      <dgm:spPr/>
    </dgm:pt>
    <dgm:pt modelId="{C5CE0D00-0D01-4032-BEBD-01DB8F1CE22E}" type="pres">
      <dgm:prSet presAssocID="{1417AF60-BF11-4335-841B-453DED3F58B8}" presName="comp" presStyleCnt="0"/>
      <dgm:spPr/>
    </dgm:pt>
    <dgm:pt modelId="{F9654310-175E-4581-8E64-45245828DCA5}" type="pres">
      <dgm:prSet presAssocID="{1417AF60-BF11-4335-841B-453DED3F58B8}" presName="box" presStyleLbl="node1" presStyleIdx="2" presStyleCnt="3"/>
      <dgm:spPr/>
      <dgm:t>
        <a:bodyPr/>
        <a:lstStyle/>
        <a:p>
          <a:endParaRPr lang="es-EC"/>
        </a:p>
      </dgm:t>
    </dgm:pt>
    <dgm:pt modelId="{A95F358A-7C27-4FD0-9A81-0F8FFC203ED7}" type="pres">
      <dgm:prSet presAssocID="{1417AF60-BF11-4335-841B-453DED3F58B8}" presName="img" presStyleLbl="fgImgPlace1" presStyleIdx="2" presStyleCnt="3"/>
      <dgm:spPr>
        <a:blipFill rotWithShape="1">
          <a:blip xmlns:r="http://schemas.openxmlformats.org/officeDocument/2006/relationships" r:embed="rId3"/>
          <a:stretch>
            <a:fillRect/>
          </a:stretch>
        </a:blipFill>
      </dgm:spPr>
    </dgm:pt>
    <dgm:pt modelId="{890998FE-881A-47D7-94A9-525F28A07BFC}" type="pres">
      <dgm:prSet presAssocID="{1417AF60-BF11-4335-841B-453DED3F58B8}" presName="text" presStyleLbl="node1" presStyleIdx="2" presStyleCnt="3">
        <dgm:presLayoutVars>
          <dgm:bulletEnabled val="1"/>
        </dgm:presLayoutVars>
      </dgm:prSet>
      <dgm:spPr/>
      <dgm:t>
        <a:bodyPr/>
        <a:lstStyle/>
        <a:p>
          <a:endParaRPr lang="es-EC"/>
        </a:p>
      </dgm:t>
    </dgm:pt>
  </dgm:ptLst>
  <dgm:cxnLst>
    <dgm:cxn modelId="{057030A2-D649-4570-AD00-64FBF29EB8A4}" srcId="{36606C56-5007-4739-8C1A-784D16AB3673}" destId="{1417AF60-BF11-4335-841B-453DED3F58B8}" srcOrd="2" destOrd="0" parTransId="{A037C673-E9A2-4284-85EF-81FB42EFE0F7}" sibTransId="{03ED202A-65D3-49BE-9212-A68D0A877629}"/>
    <dgm:cxn modelId="{AA3F9045-701C-4F5D-8385-5C423F2B19F5}" type="presOf" srcId="{1417AF60-BF11-4335-841B-453DED3F58B8}" destId="{890998FE-881A-47D7-94A9-525F28A07BFC}" srcOrd="1" destOrd="0" presId="urn:microsoft.com/office/officeart/2005/8/layout/vList4"/>
    <dgm:cxn modelId="{4D71889C-E932-46B6-82DB-E61C1789E4E5}" type="presOf" srcId="{C401F7C4-75E6-44BC-98A9-F66DBA453C38}" destId="{24A0DB59-319E-487A-94C1-0952B1B6F1EA}" srcOrd="1" destOrd="0" presId="urn:microsoft.com/office/officeart/2005/8/layout/vList4"/>
    <dgm:cxn modelId="{13B4023B-1F41-4417-A687-3DDE61E20B8F}" type="presOf" srcId="{36606C56-5007-4739-8C1A-784D16AB3673}" destId="{F1C8B682-75A1-4023-B4B8-D3B819BDC583}" srcOrd="0" destOrd="0" presId="urn:microsoft.com/office/officeart/2005/8/layout/vList4"/>
    <dgm:cxn modelId="{1B6A312A-AD8F-4885-B62C-87DD6675467E}" type="presOf" srcId="{DF78EFCF-16D3-4D7F-B23E-FC93FA993F51}" destId="{BA7D0F75-0F91-4792-B786-23FAC04784B7}" srcOrd="0" destOrd="0" presId="urn:microsoft.com/office/officeart/2005/8/layout/vList4"/>
    <dgm:cxn modelId="{1B024CA8-9D07-4C64-AE57-849C384269B7}" srcId="{36606C56-5007-4739-8C1A-784D16AB3673}" destId="{DF78EFCF-16D3-4D7F-B23E-FC93FA993F51}" srcOrd="0" destOrd="0" parTransId="{D977CF8D-EFB8-4516-B725-6166E3F4B0AC}" sibTransId="{BC6EAF50-7829-4274-BFA5-E62955C28DF9}"/>
    <dgm:cxn modelId="{3A2176FB-67D7-488D-A035-0414CAA5FC69}" type="presOf" srcId="{1417AF60-BF11-4335-841B-453DED3F58B8}" destId="{F9654310-175E-4581-8E64-45245828DCA5}" srcOrd="0" destOrd="0" presId="urn:microsoft.com/office/officeart/2005/8/layout/vList4"/>
    <dgm:cxn modelId="{98D966C3-F518-4957-82F1-CB185797D53B}" type="presOf" srcId="{C401F7C4-75E6-44BC-98A9-F66DBA453C38}" destId="{486D62FB-5803-46AE-B069-7419C5F20014}" srcOrd="0" destOrd="0" presId="urn:microsoft.com/office/officeart/2005/8/layout/vList4"/>
    <dgm:cxn modelId="{69ED252F-FEF2-4ED5-BD7C-91E76E17EB90}" srcId="{36606C56-5007-4739-8C1A-784D16AB3673}" destId="{C401F7C4-75E6-44BC-98A9-F66DBA453C38}" srcOrd="1" destOrd="0" parTransId="{C3E1F02B-ED1C-4F7B-A40C-C1E2253C092A}" sibTransId="{519F8A15-6650-4D95-9A54-DE84AC99B72E}"/>
    <dgm:cxn modelId="{B9AD2759-3EC0-4CF9-AA0A-F8B659E6475E}" type="presOf" srcId="{DF78EFCF-16D3-4D7F-B23E-FC93FA993F51}" destId="{CC1350F9-4B7A-47BA-AF11-D6997922FFDE}" srcOrd="1" destOrd="0" presId="urn:microsoft.com/office/officeart/2005/8/layout/vList4"/>
    <dgm:cxn modelId="{AB463721-71FC-40B7-A6BD-BE4F134D766F}" type="presParOf" srcId="{F1C8B682-75A1-4023-B4B8-D3B819BDC583}" destId="{AF16393D-BA64-4001-BFB1-340ADAA2E94D}" srcOrd="0" destOrd="0" presId="urn:microsoft.com/office/officeart/2005/8/layout/vList4"/>
    <dgm:cxn modelId="{8A18B41D-2DAC-48CC-B777-B93E15B637D3}" type="presParOf" srcId="{AF16393D-BA64-4001-BFB1-340ADAA2E94D}" destId="{BA7D0F75-0F91-4792-B786-23FAC04784B7}" srcOrd="0" destOrd="0" presId="urn:microsoft.com/office/officeart/2005/8/layout/vList4"/>
    <dgm:cxn modelId="{78FC5FA8-CAD2-4F5B-83B7-417795FE3E69}" type="presParOf" srcId="{AF16393D-BA64-4001-BFB1-340ADAA2E94D}" destId="{402BD6AD-402A-4593-84C0-D127ADA6B72E}" srcOrd="1" destOrd="0" presId="urn:microsoft.com/office/officeart/2005/8/layout/vList4"/>
    <dgm:cxn modelId="{69D3316F-4228-43BD-815C-CA1FAC2FECE4}" type="presParOf" srcId="{AF16393D-BA64-4001-BFB1-340ADAA2E94D}" destId="{CC1350F9-4B7A-47BA-AF11-D6997922FFDE}" srcOrd="2" destOrd="0" presId="urn:microsoft.com/office/officeart/2005/8/layout/vList4"/>
    <dgm:cxn modelId="{B34EA40D-98D8-4191-936A-1ECF8B52AB20}" type="presParOf" srcId="{F1C8B682-75A1-4023-B4B8-D3B819BDC583}" destId="{3A6751EF-12D9-4744-8DA5-CB38CEA1D1AF}" srcOrd="1" destOrd="0" presId="urn:microsoft.com/office/officeart/2005/8/layout/vList4"/>
    <dgm:cxn modelId="{C6C66DBC-B209-49D9-A0C3-A85780154F60}" type="presParOf" srcId="{F1C8B682-75A1-4023-B4B8-D3B819BDC583}" destId="{2A3E0499-0EA7-4EF3-873B-92652618483D}" srcOrd="2" destOrd="0" presId="urn:microsoft.com/office/officeart/2005/8/layout/vList4"/>
    <dgm:cxn modelId="{3E7E0F6D-0837-4D8F-BF41-1992E047CA1C}" type="presParOf" srcId="{2A3E0499-0EA7-4EF3-873B-92652618483D}" destId="{486D62FB-5803-46AE-B069-7419C5F20014}" srcOrd="0" destOrd="0" presId="urn:microsoft.com/office/officeart/2005/8/layout/vList4"/>
    <dgm:cxn modelId="{50C1ED11-222E-47AB-99B6-C38E3A4CAD61}" type="presParOf" srcId="{2A3E0499-0EA7-4EF3-873B-92652618483D}" destId="{8FD1D3FF-0185-40F1-BCA0-57D2FAB36F65}" srcOrd="1" destOrd="0" presId="urn:microsoft.com/office/officeart/2005/8/layout/vList4"/>
    <dgm:cxn modelId="{F4BBE241-6CA2-4972-8CE2-D2E5E9832514}" type="presParOf" srcId="{2A3E0499-0EA7-4EF3-873B-92652618483D}" destId="{24A0DB59-319E-487A-94C1-0952B1B6F1EA}" srcOrd="2" destOrd="0" presId="urn:microsoft.com/office/officeart/2005/8/layout/vList4"/>
    <dgm:cxn modelId="{6C21595B-02E2-4125-88B6-68CFCC66961B}" type="presParOf" srcId="{F1C8B682-75A1-4023-B4B8-D3B819BDC583}" destId="{1541E3CD-9F9D-4640-AA42-457B0A85F690}" srcOrd="3" destOrd="0" presId="urn:microsoft.com/office/officeart/2005/8/layout/vList4"/>
    <dgm:cxn modelId="{62A40302-F32C-4300-BF3D-5282BC366175}" type="presParOf" srcId="{F1C8B682-75A1-4023-B4B8-D3B819BDC583}" destId="{C5CE0D00-0D01-4032-BEBD-01DB8F1CE22E}" srcOrd="4" destOrd="0" presId="urn:microsoft.com/office/officeart/2005/8/layout/vList4"/>
    <dgm:cxn modelId="{60276082-8340-4CE5-A5ED-CE21459B6B70}" type="presParOf" srcId="{C5CE0D00-0D01-4032-BEBD-01DB8F1CE22E}" destId="{F9654310-175E-4581-8E64-45245828DCA5}" srcOrd="0" destOrd="0" presId="urn:microsoft.com/office/officeart/2005/8/layout/vList4"/>
    <dgm:cxn modelId="{CBF5B5E5-6C38-4ABA-A493-347BE977F7D5}" type="presParOf" srcId="{C5CE0D00-0D01-4032-BEBD-01DB8F1CE22E}" destId="{A95F358A-7C27-4FD0-9A81-0F8FFC203ED7}" srcOrd="1" destOrd="0" presId="urn:microsoft.com/office/officeart/2005/8/layout/vList4"/>
    <dgm:cxn modelId="{260DE14B-9CAF-4ACC-B584-8494E7DB787A}" type="presParOf" srcId="{C5CE0D00-0D01-4032-BEBD-01DB8F1CE22E}" destId="{890998FE-881A-47D7-94A9-525F28A07BFC}"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AF92A7-D227-4BB4-B05C-07F54228B7BD}" type="doc">
      <dgm:prSet loTypeId="urn:microsoft.com/office/officeart/2005/8/layout/vList4" loCatId="list" qsTypeId="urn:microsoft.com/office/officeart/2005/8/quickstyle/3d3" qsCatId="3D" csTypeId="urn:microsoft.com/office/officeart/2005/8/colors/colorful3" csCatId="colorful" phldr="1"/>
      <dgm:spPr/>
      <dgm:t>
        <a:bodyPr/>
        <a:lstStyle/>
        <a:p>
          <a:endParaRPr lang="es-EC"/>
        </a:p>
      </dgm:t>
    </dgm:pt>
    <dgm:pt modelId="{5F7DB03F-AA4C-44E1-BEBF-081B8CC20CC3}">
      <dgm:prSet phldrT="[Texto]"/>
      <dgm:spPr/>
      <dgm:t>
        <a:bodyPr/>
        <a:lstStyle/>
        <a:p>
          <a:r>
            <a:rPr lang="es-EC" dirty="0" smtClean="0"/>
            <a:t>Madera</a:t>
          </a:r>
          <a:endParaRPr lang="es-EC" dirty="0"/>
        </a:p>
      </dgm:t>
    </dgm:pt>
    <dgm:pt modelId="{C55724F1-C682-4130-AE1E-5ECCF196D95F}" type="parTrans" cxnId="{0A3F7D8F-8384-4B83-93CF-44827AF92A26}">
      <dgm:prSet/>
      <dgm:spPr/>
      <dgm:t>
        <a:bodyPr/>
        <a:lstStyle/>
        <a:p>
          <a:endParaRPr lang="es-EC"/>
        </a:p>
      </dgm:t>
    </dgm:pt>
    <dgm:pt modelId="{8EF21256-BD78-49B5-A986-D8FBD798DF10}" type="sibTrans" cxnId="{0A3F7D8F-8384-4B83-93CF-44827AF92A26}">
      <dgm:prSet/>
      <dgm:spPr/>
      <dgm:t>
        <a:bodyPr/>
        <a:lstStyle/>
        <a:p>
          <a:endParaRPr lang="es-EC"/>
        </a:p>
      </dgm:t>
    </dgm:pt>
    <dgm:pt modelId="{9A7B3D34-F083-40BE-A328-F4FDA81579F3}">
      <dgm:prSet phldrT="[Texto]"/>
      <dgm:spPr/>
      <dgm:t>
        <a:bodyPr/>
        <a:lstStyle/>
        <a:p>
          <a:r>
            <a:rPr lang="es-EC" dirty="0" smtClean="0"/>
            <a:t>Plástico</a:t>
          </a:r>
          <a:endParaRPr lang="es-EC" dirty="0"/>
        </a:p>
      </dgm:t>
    </dgm:pt>
    <dgm:pt modelId="{BE769EAD-E347-4380-B2D6-6D170F59328E}" type="parTrans" cxnId="{F99BD4B9-3DB5-4AE4-9226-9A5626CE0070}">
      <dgm:prSet/>
      <dgm:spPr/>
      <dgm:t>
        <a:bodyPr/>
        <a:lstStyle/>
        <a:p>
          <a:endParaRPr lang="es-EC"/>
        </a:p>
      </dgm:t>
    </dgm:pt>
    <dgm:pt modelId="{8816BE1F-DB62-45F2-B3A1-01631EABA8B1}" type="sibTrans" cxnId="{F99BD4B9-3DB5-4AE4-9226-9A5626CE0070}">
      <dgm:prSet/>
      <dgm:spPr/>
      <dgm:t>
        <a:bodyPr/>
        <a:lstStyle/>
        <a:p>
          <a:endParaRPr lang="es-EC"/>
        </a:p>
      </dgm:t>
    </dgm:pt>
    <dgm:pt modelId="{775F6EEB-51E0-41A7-8C1B-AB1078FA8271}" type="pres">
      <dgm:prSet presAssocID="{DDAF92A7-D227-4BB4-B05C-07F54228B7BD}" presName="linear" presStyleCnt="0">
        <dgm:presLayoutVars>
          <dgm:dir/>
          <dgm:resizeHandles val="exact"/>
        </dgm:presLayoutVars>
      </dgm:prSet>
      <dgm:spPr/>
      <dgm:t>
        <a:bodyPr/>
        <a:lstStyle/>
        <a:p>
          <a:endParaRPr lang="es-EC"/>
        </a:p>
      </dgm:t>
    </dgm:pt>
    <dgm:pt modelId="{3E5B3B6A-9918-4DFB-A8A6-DF1C80929401}" type="pres">
      <dgm:prSet presAssocID="{5F7DB03F-AA4C-44E1-BEBF-081B8CC20CC3}" presName="comp" presStyleCnt="0"/>
      <dgm:spPr/>
    </dgm:pt>
    <dgm:pt modelId="{70BF390E-E397-4CFF-B8DF-4894E3C34A09}" type="pres">
      <dgm:prSet presAssocID="{5F7DB03F-AA4C-44E1-BEBF-081B8CC20CC3}" presName="box" presStyleLbl="node1" presStyleIdx="0" presStyleCnt="2"/>
      <dgm:spPr/>
      <dgm:t>
        <a:bodyPr/>
        <a:lstStyle/>
        <a:p>
          <a:endParaRPr lang="es-EC"/>
        </a:p>
      </dgm:t>
    </dgm:pt>
    <dgm:pt modelId="{183A4A2B-64F2-4E6F-984E-59DF16BB0E87}" type="pres">
      <dgm:prSet presAssocID="{5F7DB03F-AA4C-44E1-BEBF-081B8CC20CC3}"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F92BD6ED-5249-407C-AA5E-37385A22AE53}" type="pres">
      <dgm:prSet presAssocID="{5F7DB03F-AA4C-44E1-BEBF-081B8CC20CC3}" presName="text" presStyleLbl="node1" presStyleIdx="0" presStyleCnt="2">
        <dgm:presLayoutVars>
          <dgm:bulletEnabled val="1"/>
        </dgm:presLayoutVars>
      </dgm:prSet>
      <dgm:spPr/>
      <dgm:t>
        <a:bodyPr/>
        <a:lstStyle/>
        <a:p>
          <a:endParaRPr lang="es-EC"/>
        </a:p>
      </dgm:t>
    </dgm:pt>
    <dgm:pt modelId="{B06A8282-3096-44DF-8377-64DB06B97C67}" type="pres">
      <dgm:prSet presAssocID="{8EF21256-BD78-49B5-A986-D8FBD798DF10}" presName="spacer" presStyleCnt="0"/>
      <dgm:spPr/>
    </dgm:pt>
    <dgm:pt modelId="{0059A664-95BB-440C-8D80-F540F343D4CC}" type="pres">
      <dgm:prSet presAssocID="{9A7B3D34-F083-40BE-A328-F4FDA81579F3}" presName="comp" presStyleCnt="0"/>
      <dgm:spPr/>
    </dgm:pt>
    <dgm:pt modelId="{98485ACE-EF28-4C86-990C-A32E81BF8846}" type="pres">
      <dgm:prSet presAssocID="{9A7B3D34-F083-40BE-A328-F4FDA81579F3}" presName="box" presStyleLbl="node1" presStyleIdx="1" presStyleCnt="2"/>
      <dgm:spPr/>
      <dgm:t>
        <a:bodyPr/>
        <a:lstStyle/>
        <a:p>
          <a:endParaRPr lang="es-EC"/>
        </a:p>
      </dgm:t>
    </dgm:pt>
    <dgm:pt modelId="{316409D5-FE42-473F-9E95-EF7CA2436851}" type="pres">
      <dgm:prSet presAssocID="{9A7B3D34-F083-40BE-A328-F4FDA81579F3}"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dgm:spPr>
    </dgm:pt>
    <dgm:pt modelId="{62DD7B3E-43EC-42D2-AC18-CFCCB31B89A1}" type="pres">
      <dgm:prSet presAssocID="{9A7B3D34-F083-40BE-A328-F4FDA81579F3}" presName="text" presStyleLbl="node1" presStyleIdx="1" presStyleCnt="2">
        <dgm:presLayoutVars>
          <dgm:bulletEnabled val="1"/>
        </dgm:presLayoutVars>
      </dgm:prSet>
      <dgm:spPr/>
      <dgm:t>
        <a:bodyPr/>
        <a:lstStyle/>
        <a:p>
          <a:endParaRPr lang="es-EC"/>
        </a:p>
      </dgm:t>
    </dgm:pt>
  </dgm:ptLst>
  <dgm:cxnLst>
    <dgm:cxn modelId="{F2F480E5-6BB1-4875-AC26-24A2FA934342}" type="presOf" srcId="{5F7DB03F-AA4C-44E1-BEBF-081B8CC20CC3}" destId="{F92BD6ED-5249-407C-AA5E-37385A22AE53}" srcOrd="1" destOrd="0" presId="urn:microsoft.com/office/officeart/2005/8/layout/vList4"/>
    <dgm:cxn modelId="{F230F607-A3BB-47AB-9E65-EDEDAF4EC71C}" type="presOf" srcId="{DDAF92A7-D227-4BB4-B05C-07F54228B7BD}" destId="{775F6EEB-51E0-41A7-8C1B-AB1078FA8271}" srcOrd="0" destOrd="0" presId="urn:microsoft.com/office/officeart/2005/8/layout/vList4"/>
    <dgm:cxn modelId="{F99BD4B9-3DB5-4AE4-9226-9A5626CE0070}" srcId="{DDAF92A7-D227-4BB4-B05C-07F54228B7BD}" destId="{9A7B3D34-F083-40BE-A328-F4FDA81579F3}" srcOrd="1" destOrd="0" parTransId="{BE769EAD-E347-4380-B2D6-6D170F59328E}" sibTransId="{8816BE1F-DB62-45F2-B3A1-01631EABA8B1}"/>
    <dgm:cxn modelId="{4153717D-1EDC-4CA9-92C6-2D3B3BA8CDFC}" type="presOf" srcId="{9A7B3D34-F083-40BE-A328-F4FDA81579F3}" destId="{62DD7B3E-43EC-42D2-AC18-CFCCB31B89A1}" srcOrd="1" destOrd="0" presId="urn:microsoft.com/office/officeart/2005/8/layout/vList4"/>
    <dgm:cxn modelId="{0A3F7D8F-8384-4B83-93CF-44827AF92A26}" srcId="{DDAF92A7-D227-4BB4-B05C-07F54228B7BD}" destId="{5F7DB03F-AA4C-44E1-BEBF-081B8CC20CC3}" srcOrd="0" destOrd="0" parTransId="{C55724F1-C682-4130-AE1E-5ECCF196D95F}" sibTransId="{8EF21256-BD78-49B5-A986-D8FBD798DF10}"/>
    <dgm:cxn modelId="{455DFF35-3155-4311-908F-AB0FD2C502A3}" type="presOf" srcId="{5F7DB03F-AA4C-44E1-BEBF-081B8CC20CC3}" destId="{70BF390E-E397-4CFF-B8DF-4894E3C34A09}" srcOrd="0" destOrd="0" presId="urn:microsoft.com/office/officeart/2005/8/layout/vList4"/>
    <dgm:cxn modelId="{72A4F2A4-C12D-4F9B-930F-FA66F6E4EBEF}" type="presOf" srcId="{9A7B3D34-F083-40BE-A328-F4FDA81579F3}" destId="{98485ACE-EF28-4C86-990C-A32E81BF8846}" srcOrd="0" destOrd="0" presId="urn:microsoft.com/office/officeart/2005/8/layout/vList4"/>
    <dgm:cxn modelId="{FBEC2577-F098-49D1-9C4F-EEC90B30D371}" type="presParOf" srcId="{775F6EEB-51E0-41A7-8C1B-AB1078FA8271}" destId="{3E5B3B6A-9918-4DFB-A8A6-DF1C80929401}" srcOrd="0" destOrd="0" presId="urn:microsoft.com/office/officeart/2005/8/layout/vList4"/>
    <dgm:cxn modelId="{82C56B25-C11E-4EBA-9C03-454B090955C5}" type="presParOf" srcId="{3E5B3B6A-9918-4DFB-A8A6-DF1C80929401}" destId="{70BF390E-E397-4CFF-B8DF-4894E3C34A09}" srcOrd="0" destOrd="0" presId="urn:microsoft.com/office/officeart/2005/8/layout/vList4"/>
    <dgm:cxn modelId="{B781C1C1-267A-4A48-8841-BF5CD0D32C5E}" type="presParOf" srcId="{3E5B3B6A-9918-4DFB-A8A6-DF1C80929401}" destId="{183A4A2B-64F2-4E6F-984E-59DF16BB0E87}" srcOrd="1" destOrd="0" presId="urn:microsoft.com/office/officeart/2005/8/layout/vList4"/>
    <dgm:cxn modelId="{10A11FB7-FE59-465B-8DF2-D18473683AD9}" type="presParOf" srcId="{3E5B3B6A-9918-4DFB-A8A6-DF1C80929401}" destId="{F92BD6ED-5249-407C-AA5E-37385A22AE53}" srcOrd="2" destOrd="0" presId="urn:microsoft.com/office/officeart/2005/8/layout/vList4"/>
    <dgm:cxn modelId="{A0280F81-A49B-4D38-B340-17356A039BE2}" type="presParOf" srcId="{775F6EEB-51E0-41A7-8C1B-AB1078FA8271}" destId="{B06A8282-3096-44DF-8377-64DB06B97C67}" srcOrd="1" destOrd="0" presId="urn:microsoft.com/office/officeart/2005/8/layout/vList4"/>
    <dgm:cxn modelId="{B0097004-D3D6-4B87-AE3A-DD0D02A15BFD}" type="presParOf" srcId="{775F6EEB-51E0-41A7-8C1B-AB1078FA8271}" destId="{0059A664-95BB-440C-8D80-F540F343D4CC}" srcOrd="2" destOrd="0" presId="urn:microsoft.com/office/officeart/2005/8/layout/vList4"/>
    <dgm:cxn modelId="{87E87FBD-0608-4623-9508-36D21FDCC916}" type="presParOf" srcId="{0059A664-95BB-440C-8D80-F540F343D4CC}" destId="{98485ACE-EF28-4C86-990C-A32E81BF8846}" srcOrd="0" destOrd="0" presId="urn:microsoft.com/office/officeart/2005/8/layout/vList4"/>
    <dgm:cxn modelId="{53BC90D7-36E9-425E-BD9F-C79CE44F61D4}" type="presParOf" srcId="{0059A664-95BB-440C-8D80-F540F343D4CC}" destId="{316409D5-FE42-473F-9E95-EF7CA2436851}" srcOrd="1" destOrd="0" presId="urn:microsoft.com/office/officeart/2005/8/layout/vList4"/>
    <dgm:cxn modelId="{ED4BC3F1-2897-4D0A-B304-3FF64E852384}" type="presParOf" srcId="{0059A664-95BB-440C-8D80-F540F343D4CC}" destId="{62DD7B3E-43EC-42D2-AC18-CFCCB31B89A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59838B-4C7A-4260-94BA-E07594858BDB}"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s-EC"/>
        </a:p>
      </dgm:t>
    </dgm:pt>
    <dgm:pt modelId="{4F35872D-47E1-4D31-BAD9-D71C68B92693}">
      <dgm:prSet phldrT="[Texto]"/>
      <dgm:spPr/>
      <dgm:t>
        <a:bodyPr/>
        <a:lstStyle/>
        <a:p>
          <a:r>
            <a:rPr lang="es-EC" b="1" dirty="0" smtClean="0"/>
            <a:t>Celdas Atendidas</a:t>
          </a:r>
          <a:endParaRPr lang="es-EC" b="1" dirty="0"/>
        </a:p>
      </dgm:t>
    </dgm:pt>
    <dgm:pt modelId="{F72692FE-5DDD-4A5B-8DEC-0E25E945F285}" type="parTrans" cxnId="{F30E8C7F-B22A-4CA4-9E22-61CE909ED930}">
      <dgm:prSet/>
      <dgm:spPr/>
      <dgm:t>
        <a:bodyPr/>
        <a:lstStyle/>
        <a:p>
          <a:endParaRPr lang="es-EC"/>
        </a:p>
      </dgm:t>
    </dgm:pt>
    <dgm:pt modelId="{266B3F55-DED4-47E6-B810-B42AF3C01391}" type="sibTrans" cxnId="{F30E8C7F-B22A-4CA4-9E22-61CE909ED930}">
      <dgm:prSet/>
      <dgm:spPr/>
      <dgm:t>
        <a:bodyPr/>
        <a:lstStyle/>
        <a:p>
          <a:endParaRPr lang="es-EC"/>
        </a:p>
      </dgm:t>
    </dgm:pt>
    <dgm:pt modelId="{4FE8B53B-507A-4DD8-A20D-58A9132711BA}">
      <dgm:prSet phldrT="[Texto]"/>
      <dgm:spPr/>
      <dgm:t>
        <a:bodyPr/>
        <a:lstStyle/>
        <a:p>
          <a:r>
            <a:rPr lang="es-EC" b="1" i="0" dirty="0" smtClean="0"/>
            <a:t>Celdas No Atendidas</a:t>
          </a:r>
          <a:endParaRPr lang="es-EC" b="1" i="0" dirty="0"/>
        </a:p>
      </dgm:t>
    </dgm:pt>
    <dgm:pt modelId="{AFEBE23D-B2EE-46B2-8E0D-2BDBB4265333}" type="parTrans" cxnId="{62895802-1E99-4CAC-BBAF-50618B5EFF2F}">
      <dgm:prSet/>
      <dgm:spPr/>
      <dgm:t>
        <a:bodyPr/>
        <a:lstStyle/>
        <a:p>
          <a:endParaRPr lang="es-EC"/>
        </a:p>
      </dgm:t>
    </dgm:pt>
    <dgm:pt modelId="{8F2D1F8D-E0E2-4B5F-9396-61ED545AE98D}" type="sibTrans" cxnId="{62895802-1E99-4CAC-BBAF-50618B5EFF2F}">
      <dgm:prSet/>
      <dgm:spPr/>
      <dgm:t>
        <a:bodyPr/>
        <a:lstStyle/>
        <a:p>
          <a:endParaRPr lang="es-EC"/>
        </a:p>
      </dgm:t>
    </dgm:pt>
    <dgm:pt modelId="{0AD6D73E-9A81-40BB-8B70-A4A4269BCB64}" type="pres">
      <dgm:prSet presAssocID="{1A59838B-4C7A-4260-94BA-E07594858BDB}" presName="linear" presStyleCnt="0">
        <dgm:presLayoutVars>
          <dgm:dir/>
          <dgm:resizeHandles val="exact"/>
        </dgm:presLayoutVars>
      </dgm:prSet>
      <dgm:spPr/>
      <dgm:t>
        <a:bodyPr/>
        <a:lstStyle/>
        <a:p>
          <a:endParaRPr lang="es-EC"/>
        </a:p>
      </dgm:t>
    </dgm:pt>
    <dgm:pt modelId="{427D4EA0-DD53-46FA-9590-51B2424C086A}" type="pres">
      <dgm:prSet presAssocID="{4F35872D-47E1-4D31-BAD9-D71C68B92693}" presName="comp" presStyleCnt="0"/>
      <dgm:spPr/>
    </dgm:pt>
    <dgm:pt modelId="{76BEC0E2-39A8-4FD7-B811-634454FEBAEB}" type="pres">
      <dgm:prSet presAssocID="{4F35872D-47E1-4D31-BAD9-D71C68B92693}" presName="box" presStyleLbl="node1" presStyleIdx="0" presStyleCnt="2" custLinFactNeighborX="5769"/>
      <dgm:spPr/>
      <dgm:t>
        <a:bodyPr/>
        <a:lstStyle/>
        <a:p>
          <a:endParaRPr lang="es-EC"/>
        </a:p>
      </dgm:t>
    </dgm:pt>
    <dgm:pt modelId="{3109ADD2-8121-4A25-BE86-49DDD9E7BC37}" type="pres">
      <dgm:prSet presAssocID="{4F35872D-47E1-4D31-BAD9-D71C68B92693}" presName="img" presStyleLbl="fgImgPlace1" presStyleIdx="0" presStyleCnt="2"/>
      <dgm:spPr>
        <a:blipFill rotWithShape="1">
          <a:blip xmlns:r="http://schemas.openxmlformats.org/officeDocument/2006/relationships" r:embed="rId1"/>
          <a:stretch>
            <a:fillRect/>
          </a:stretch>
        </a:blipFill>
      </dgm:spPr>
    </dgm:pt>
    <dgm:pt modelId="{AEE74523-00D3-442B-8528-0D0FDF371982}" type="pres">
      <dgm:prSet presAssocID="{4F35872D-47E1-4D31-BAD9-D71C68B92693}" presName="text" presStyleLbl="node1" presStyleIdx="0" presStyleCnt="2">
        <dgm:presLayoutVars>
          <dgm:bulletEnabled val="1"/>
        </dgm:presLayoutVars>
      </dgm:prSet>
      <dgm:spPr/>
      <dgm:t>
        <a:bodyPr/>
        <a:lstStyle/>
        <a:p>
          <a:endParaRPr lang="es-EC"/>
        </a:p>
      </dgm:t>
    </dgm:pt>
    <dgm:pt modelId="{249511AE-E11D-4157-A115-EFE69F2EED18}" type="pres">
      <dgm:prSet presAssocID="{266B3F55-DED4-47E6-B810-B42AF3C01391}" presName="spacer" presStyleCnt="0"/>
      <dgm:spPr/>
    </dgm:pt>
    <dgm:pt modelId="{C07CE261-8F85-4275-A82D-FCDB72F4BB3D}" type="pres">
      <dgm:prSet presAssocID="{4FE8B53B-507A-4DD8-A20D-58A9132711BA}" presName="comp" presStyleCnt="0"/>
      <dgm:spPr/>
    </dgm:pt>
    <dgm:pt modelId="{DBE32885-D985-4CAA-A497-83E14EFF0D47}" type="pres">
      <dgm:prSet presAssocID="{4FE8B53B-507A-4DD8-A20D-58A9132711BA}" presName="box" presStyleLbl="node1" presStyleIdx="1" presStyleCnt="2"/>
      <dgm:spPr/>
      <dgm:t>
        <a:bodyPr/>
        <a:lstStyle/>
        <a:p>
          <a:endParaRPr lang="es-EC"/>
        </a:p>
      </dgm:t>
    </dgm:pt>
    <dgm:pt modelId="{2AAE1BB6-DDF0-48F1-837B-EA0040C14AAB}" type="pres">
      <dgm:prSet presAssocID="{4FE8B53B-507A-4DD8-A20D-58A9132711BA}" presName="img" presStyleLbl="fgImgPlace1" presStyleIdx="1" presStyleCnt="2"/>
      <dgm:spPr>
        <a:blipFill rotWithShape="1">
          <a:blip xmlns:r="http://schemas.openxmlformats.org/officeDocument/2006/relationships" r:embed="rId2"/>
          <a:stretch>
            <a:fillRect/>
          </a:stretch>
        </a:blipFill>
      </dgm:spPr>
    </dgm:pt>
    <dgm:pt modelId="{5D7EA06B-7D80-4430-A7A6-44E21D9F6A40}" type="pres">
      <dgm:prSet presAssocID="{4FE8B53B-507A-4DD8-A20D-58A9132711BA}" presName="text" presStyleLbl="node1" presStyleIdx="1" presStyleCnt="2">
        <dgm:presLayoutVars>
          <dgm:bulletEnabled val="1"/>
        </dgm:presLayoutVars>
      </dgm:prSet>
      <dgm:spPr/>
      <dgm:t>
        <a:bodyPr/>
        <a:lstStyle/>
        <a:p>
          <a:endParaRPr lang="es-EC"/>
        </a:p>
      </dgm:t>
    </dgm:pt>
  </dgm:ptLst>
  <dgm:cxnLst>
    <dgm:cxn modelId="{3E8A8D6A-1054-4E13-87A9-8D9D6C4C83F1}" type="presOf" srcId="{4FE8B53B-507A-4DD8-A20D-58A9132711BA}" destId="{DBE32885-D985-4CAA-A497-83E14EFF0D47}" srcOrd="0" destOrd="0" presId="urn:microsoft.com/office/officeart/2005/8/layout/vList4"/>
    <dgm:cxn modelId="{77BF95C7-1D0A-450E-BA91-E545E2D9DDA4}" type="presOf" srcId="{4F35872D-47E1-4D31-BAD9-D71C68B92693}" destId="{AEE74523-00D3-442B-8528-0D0FDF371982}" srcOrd="1" destOrd="0" presId="urn:microsoft.com/office/officeart/2005/8/layout/vList4"/>
    <dgm:cxn modelId="{62895802-1E99-4CAC-BBAF-50618B5EFF2F}" srcId="{1A59838B-4C7A-4260-94BA-E07594858BDB}" destId="{4FE8B53B-507A-4DD8-A20D-58A9132711BA}" srcOrd="1" destOrd="0" parTransId="{AFEBE23D-B2EE-46B2-8E0D-2BDBB4265333}" sibTransId="{8F2D1F8D-E0E2-4B5F-9396-61ED545AE98D}"/>
    <dgm:cxn modelId="{F30E8C7F-B22A-4CA4-9E22-61CE909ED930}" srcId="{1A59838B-4C7A-4260-94BA-E07594858BDB}" destId="{4F35872D-47E1-4D31-BAD9-D71C68B92693}" srcOrd="0" destOrd="0" parTransId="{F72692FE-5DDD-4A5B-8DEC-0E25E945F285}" sibTransId="{266B3F55-DED4-47E6-B810-B42AF3C01391}"/>
    <dgm:cxn modelId="{9DBCFE5B-C482-4986-A7A3-8B0FF7B8CBD8}" type="presOf" srcId="{1A59838B-4C7A-4260-94BA-E07594858BDB}" destId="{0AD6D73E-9A81-40BB-8B70-A4A4269BCB64}" srcOrd="0" destOrd="0" presId="urn:microsoft.com/office/officeart/2005/8/layout/vList4"/>
    <dgm:cxn modelId="{5AC337FC-18B6-43A0-A9F0-5B6BD0E63675}" type="presOf" srcId="{4F35872D-47E1-4D31-BAD9-D71C68B92693}" destId="{76BEC0E2-39A8-4FD7-B811-634454FEBAEB}" srcOrd="0" destOrd="0" presId="urn:microsoft.com/office/officeart/2005/8/layout/vList4"/>
    <dgm:cxn modelId="{EA8A5DF6-9449-4C39-96D4-0445FC88BD6D}" type="presOf" srcId="{4FE8B53B-507A-4DD8-A20D-58A9132711BA}" destId="{5D7EA06B-7D80-4430-A7A6-44E21D9F6A40}" srcOrd="1" destOrd="0" presId="urn:microsoft.com/office/officeart/2005/8/layout/vList4"/>
    <dgm:cxn modelId="{01BDD424-2CE6-4DAA-ADBA-DDB887E586D0}" type="presParOf" srcId="{0AD6D73E-9A81-40BB-8B70-A4A4269BCB64}" destId="{427D4EA0-DD53-46FA-9590-51B2424C086A}" srcOrd="0" destOrd="0" presId="urn:microsoft.com/office/officeart/2005/8/layout/vList4"/>
    <dgm:cxn modelId="{3F97F2F8-F5E4-4D2C-A337-BCA96E353E10}" type="presParOf" srcId="{427D4EA0-DD53-46FA-9590-51B2424C086A}" destId="{76BEC0E2-39A8-4FD7-B811-634454FEBAEB}" srcOrd="0" destOrd="0" presId="urn:microsoft.com/office/officeart/2005/8/layout/vList4"/>
    <dgm:cxn modelId="{696AC7C4-62B7-4746-A957-38DFFEB44056}" type="presParOf" srcId="{427D4EA0-DD53-46FA-9590-51B2424C086A}" destId="{3109ADD2-8121-4A25-BE86-49DDD9E7BC37}" srcOrd="1" destOrd="0" presId="urn:microsoft.com/office/officeart/2005/8/layout/vList4"/>
    <dgm:cxn modelId="{52287FFD-3AE6-4F8C-BE68-D895042E58B9}" type="presParOf" srcId="{427D4EA0-DD53-46FA-9590-51B2424C086A}" destId="{AEE74523-00D3-442B-8528-0D0FDF371982}" srcOrd="2" destOrd="0" presId="urn:microsoft.com/office/officeart/2005/8/layout/vList4"/>
    <dgm:cxn modelId="{4DFDF7FC-0CA0-4F38-89DE-D86947A560AB}" type="presParOf" srcId="{0AD6D73E-9A81-40BB-8B70-A4A4269BCB64}" destId="{249511AE-E11D-4157-A115-EFE69F2EED18}" srcOrd="1" destOrd="0" presId="urn:microsoft.com/office/officeart/2005/8/layout/vList4"/>
    <dgm:cxn modelId="{B556D70F-04D4-4341-A40C-1E9F20099BE8}" type="presParOf" srcId="{0AD6D73E-9A81-40BB-8B70-A4A4269BCB64}" destId="{C07CE261-8F85-4275-A82D-FCDB72F4BB3D}" srcOrd="2" destOrd="0" presId="urn:microsoft.com/office/officeart/2005/8/layout/vList4"/>
    <dgm:cxn modelId="{ABBE2AB7-0C59-446D-969B-FA5D5F85F418}" type="presParOf" srcId="{C07CE261-8F85-4275-A82D-FCDB72F4BB3D}" destId="{DBE32885-D985-4CAA-A497-83E14EFF0D47}" srcOrd="0" destOrd="0" presId="urn:microsoft.com/office/officeart/2005/8/layout/vList4"/>
    <dgm:cxn modelId="{D9BF0EE0-6217-409F-8D45-240264580A40}" type="presParOf" srcId="{C07CE261-8F85-4275-A82D-FCDB72F4BB3D}" destId="{2AAE1BB6-DDF0-48F1-837B-EA0040C14AAB}" srcOrd="1" destOrd="0" presId="urn:microsoft.com/office/officeart/2005/8/layout/vList4"/>
    <dgm:cxn modelId="{C3671329-E4A7-4ED6-AC37-50BED45767F5}" type="presParOf" srcId="{C07CE261-8F85-4275-A82D-FCDB72F4BB3D}" destId="{5D7EA06B-7D80-4430-A7A6-44E21D9F6A4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EA2F06-AC27-4B87-900B-24A709766A28}" type="doc">
      <dgm:prSet loTypeId="urn:microsoft.com/office/officeart/2005/8/layout/hList3" loCatId="list" qsTypeId="urn:microsoft.com/office/officeart/2005/8/quickstyle/simple1" qsCatId="simple" csTypeId="urn:microsoft.com/office/officeart/2005/8/colors/colorful4" csCatId="colorful" phldr="1"/>
      <dgm:spPr/>
      <dgm:t>
        <a:bodyPr/>
        <a:lstStyle/>
        <a:p>
          <a:endParaRPr lang="es-EC"/>
        </a:p>
      </dgm:t>
    </dgm:pt>
    <dgm:pt modelId="{FA1E3731-A405-4999-8BB8-AA4FAD0B274F}">
      <dgm:prSet phldrT="[Texto]" custT="1"/>
      <dgm:spPr/>
      <dgm:t>
        <a:bodyPr/>
        <a:lstStyle/>
        <a:p>
          <a:r>
            <a:rPr lang="es-EC" sz="3600" b="1" dirty="0" smtClean="0"/>
            <a:t>Disposición de una Celda Flexible</a:t>
          </a:r>
          <a:endParaRPr lang="es-EC" sz="3600" b="1" dirty="0"/>
        </a:p>
      </dgm:t>
    </dgm:pt>
    <dgm:pt modelId="{A06E5EF3-9719-4296-8B61-9782BCA8F2D3}" type="parTrans" cxnId="{F55D1634-BB75-41BF-B347-82359460D172}">
      <dgm:prSet/>
      <dgm:spPr/>
      <dgm:t>
        <a:bodyPr/>
        <a:lstStyle/>
        <a:p>
          <a:endParaRPr lang="es-EC"/>
        </a:p>
      </dgm:t>
    </dgm:pt>
    <dgm:pt modelId="{6BDCD568-427A-42EF-9F5E-F12E6E786AEE}" type="sibTrans" cxnId="{F55D1634-BB75-41BF-B347-82359460D172}">
      <dgm:prSet/>
      <dgm:spPr/>
      <dgm:t>
        <a:bodyPr/>
        <a:lstStyle/>
        <a:p>
          <a:endParaRPr lang="es-EC"/>
        </a:p>
      </dgm:t>
    </dgm:pt>
    <dgm:pt modelId="{C447C9A6-8C93-4689-8DCF-919673D1E507}">
      <dgm:prSet phldrT="[Texto]" custT="1"/>
      <dgm:spPr/>
      <dgm:t>
        <a:bodyPr anchor="t"/>
        <a:lstStyle/>
        <a:p>
          <a:r>
            <a:rPr lang="es-EC" sz="3200" dirty="0" smtClean="0">
              <a:solidFill>
                <a:schemeClr val="tx2"/>
              </a:solidFill>
            </a:rPr>
            <a:t>En Línea</a:t>
          </a:r>
        </a:p>
      </dgm:t>
    </dgm:pt>
    <dgm:pt modelId="{A9C53189-E9E9-47D0-B060-CE0F8E10966D}" type="parTrans" cxnId="{8CCD823C-D718-48A7-861F-265EACF39230}">
      <dgm:prSet/>
      <dgm:spPr/>
      <dgm:t>
        <a:bodyPr/>
        <a:lstStyle/>
        <a:p>
          <a:endParaRPr lang="es-EC"/>
        </a:p>
      </dgm:t>
    </dgm:pt>
    <dgm:pt modelId="{6594A461-BA6E-4FFD-84A1-85186CC7120C}" type="sibTrans" cxnId="{8CCD823C-D718-48A7-861F-265EACF39230}">
      <dgm:prSet/>
      <dgm:spPr/>
      <dgm:t>
        <a:bodyPr/>
        <a:lstStyle/>
        <a:p>
          <a:endParaRPr lang="es-EC"/>
        </a:p>
      </dgm:t>
    </dgm:pt>
    <dgm:pt modelId="{350477E6-2063-456B-A22C-FA186FAB61EF}">
      <dgm:prSet phldrT="[Texto]" custT="1"/>
      <dgm:spPr/>
      <dgm:t>
        <a:bodyPr anchor="t"/>
        <a:lstStyle/>
        <a:p>
          <a:r>
            <a:rPr lang="es-EC" sz="3200" dirty="0" smtClean="0">
              <a:solidFill>
                <a:schemeClr val="tx2"/>
              </a:solidFill>
            </a:rPr>
            <a:t>En U</a:t>
          </a:r>
          <a:endParaRPr lang="es-EC" sz="3200" dirty="0">
            <a:solidFill>
              <a:schemeClr val="tx2"/>
            </a:solidFill>
          </a:endParaRPr>
        </a:p>
      </dgm:t>
    </dgm:pt>
    <dgm:pt modelId="{995D3BEE-44F6-4FD6-B215-81774AF6CAEA}" type="parTrans" cxnId="{B5F4E969-219A-4154-BC57-3504FBF61FE6}">
      <dgm:prSet/>
      <dgm:spPr/>
      <dgm:t>
        <a:bodyPr/>
        <a:lstStyle/>
        <a:p>
          <a:endParaRPr lang="es-EC"/>
        </a:p>
      </dgm:t>
    </dgm:pt>
    <dgm:pt modelId="{410921B3-A752-4D43-AEF4-A034EB5F3B57}" type="sibTrans" cxnId="{B5F4E969-219A-4154-BC57-3504FBF61FE6}">
      <dgm:prSet/>
      <dgm:spPr/>
      <dgm:t>
        <a:bodyPr/>
        <a:lstStyle/>
        <a:p>
          <a:endParaRPr lang="es-EC"/>
        </a:p>
      </dgm:t>
    </dgm:pt>
    <dgm:pt modelId="{4A8BF41F-F1BE-4C7A-A124-8805C3F0D883}">
      <dgm:prSet phldrT="[Texto]" custT="1"/>
      <dgm:spPr>
        <a:solidFill>
          <a:srgbClr val="F3B211"/>
        </a:solidFill>
        <a:ln>
          <a:solidFill>
            <a:srgbClr val="FF0000"/>
          </a:solidFill>
        </a:ln>
      </dgm:spPr>
      <dgm:t>
        <a:bodyPr anchor="t"/>
        <a:lstStyle/>
        <a:p>
          <a:r>
            <a:rPr lang="es-EC" sz="3200" b="1" dirty="0" smtClean="0">
              <a:solidFill>
                <a:schemeClr val="tx2"/>
              </a:solidFill>
            </a:rPr>
            <a:t>En Anillo</a:t>
          </a:r>
          <a:endParaRPr lang="es-EC" sz="3200" b="1" dirty="0">
            <a:solidFill>
              <a:schemeClr val="tx2"/>
            </a:solidFill>
          </a:endParaRPr>
        </a:p>
      </dgm:t>
    </dgm:pt>
    <dgm:pt modelId="{6AD86CCD-1DEA-4739-AA68-614B7D455AB2}" type="parTrans" cxnId="{564B044F-22C9-462F-B283-C9D43D0784AF}">
      <dgm:prSet/>
      <dgm:spPr/>
      <dgm:t>
        <a:bodyPr/>
        <a:lstStyle/>
        <a:p>
          <a:endParaRPr lang="es-EC"/>
        </a:p>
      </dgm:t>
    </dgm:pt>
    <dgm:pt modelId="{E64A58A3-F4E6-4B8A-8BE4-38D88ED8E368}" type="sibTrans" cxnId="{564B044F-22C9-462F-B283-C9D43D0784AF}">
      <dgm:prSet/>
      <dgm:spPr/>
      <dgm:t>
        <a:bodyPr/>
        <a:lstStyle/>
        <a:p>
          <a:endParaRPr lang="es-EC"/>
        </a:p>
      </dgm:t>
    </dgm:pt>
    <dgm:pt modelId="{EE62F61C-5A5F-402C-98A6-646DDBAAD724}" type="pres">
      <dgm:prSet presAssocID="{3BEA2F06-AC27-4B87-900B-24A709766A28}" presName="composite" presStyleCnt="0">
        <dgm:presLayoutVars>
          <dgm:chMax val="1"/>
          <dgm:dir/>
          <dgm:resizeHandles val="exact"/>
        </dgm:presLayoutVars>
      </dgm:prSet>
      <dgm:spPr/>
      <dgm:t>
        <a:bodyPr/>
        <a:lstStyle/>
        <a:p>
          <a:endParaRPr lang="es-EC"/>
        </a:p>
      </dgm:t>
    </dgm:pt>
    <dgm:pt modelId="{869C5377-4561-4007-B58F-6910326220E8}" type="pres">
      <dgm:prSet presAssocID="{FA1E3731-A405-4999-8BB8-AA4FAD0B274F}" presName="roof" presStyleLbl="dkBgShp" presStyleIdx="0" presStyleCnt="2" custScaleY="57091"/>
      <dgm:spPr/>
      <dgm:t>
        <a:bodyPr/>
        <a:lstStyle/>
        <a:p>
          <a:endParaRPr lang="es-EC"/>
        </a:p>
      </dgm:t>
    </dgm:pt>
    <dgm:pt modelId="{ED52D160-2EA0-4AD9-85D1-F4F612595F2B}" type="pres">
      <dgm:prSet presAssocID="{FA1E3731-A405-4999-8BB8-AA4FAD0B274F}" presName="pillars" presStyleCnt="0"/>
      <dgm:spPr/>
    </dgm:pt>
    <dgm:pt modelId="{2606640B-DB79-4390-9E9B-5E7394CBB052}" type="pres">
      <dgm:prSet presAssocID="{FA1E3731-A405-4999-8BB8-AA4FAD0B274F}" presName="pillar1" presStyleLbl="node1" presStyleIdx="0" presStyleCnt="3" custScaleX="53534" custScaleY="117697">
        <dgm:presLayoutVars>
          <dgm:bulletEnabled val="1"/>
        </dgm:presLayoutVars>
      </dgm:prSet>
      <dgm:spPr/>
      <dgm:t>
        <a:bodyPr/>
        <a:lstStyle/>
        <a:p>
          <a:endParaRPr lang="es-EC"/>
        </a:p>
      </dgm:t>
    </dgm:pt>
    <dgm:pt modelId="{FDC0F9BE-0639-4EC2-B56F-CD690E05AAA7}" type="pres">
      <dgm:prSet presAssocID="{350477E6-2063-456B-A22C-FA186FAB61EF}" presName="pillarX" presStyleLbl="node1" presStyleIdx="1" presStyleCnt="3" custScaleX="55231" custScaleY="117697">
        <dgm:presLayoutVars>
          <dgm:bulletEnabled val="1"/>
        </dgm:presLayoutVars>
      </dgm:prSet>
      <dgm:spPr/>
      <dgm:t>
        <a:bodyPr/>
        <a:lstStyle/>
        <a:p>
          <a:endParaRPr lang="es-EC"/>
        </a:p>
      </dgm:t>
    </dgm:pt>
    <dgm:pt modelId="{CF507DD5-60BD-444A-801D-3040F62B739A}" type="pres">
      <dgm:prSet presAssocID="{4A8BF41F-F1BE-4C7A-A124-8805C3F0D883}" presName="pillarX" presStyleLbl="node1" presStyleIdx="2" presStyleCnt="3" custScaleY="118716" custLinFactNeighborX="1" custLinFactNeighborY="-2746">
        <dgm:presLayoutVars>
          <dgm:bulletEnabled val="1"/>
        </dgm:presLayoutVars>
      </dgm:prSet>
      <dgm:spPr/>
      <dgm:t>
        <a:bodyPr/>
        <a:lstStyle/>
        <a:p>
          <a:endParaRPr lang="es-EC"/>
        </a:p>
      </dgm:t>
    </dgm:pt>
    <dgm:pt modelId="{3DACFEE5-8FF5-4A65-BBC1-4A8D2704DAD0}" type="pres">
      <dgm:prSet presAssocID="{FA1E3731-A405-4999-8BB8-AA4FAD0B274F}" presName="base" presStyleLbl="dkBgShp" presStyleIdx="1" presStyleCnt="2" custFlipVert="0" custScaleY="77592" custLinFactNeighborY="70681"/>
      <dgm:spPr/>
    </dgm:pt>
  </dgm:ptLst>
  <dgm:cxnLst>
    <dgm:cxn modelId="{F55D1634-BB75-41BF-B347-82359460D172}" srcId="{3BEA2F06-AC27-4B87-900B-24A709766A28}" destId="{FA1E3731-A405-4999-8BB8-AA4FAD0B274F}" srcOrd="0" destOrd="0" parTransId="{A06E5EF3-9719-4296-8B61-9782BCA8F2D3}" sibTransId="{6BDCD568-427A-42EF-9F5E-F12E6E786AEE}"/>
    <dgm:cxn modelId="{5C737632-578D-42A2-93F6-5B2A3FE7FF89}" type="presOf" srcId="{C447C9A6-8C93-4689-8DCF-919673D1E507}" destId="{2606640B-DB79-4390-9E9B-5E7394CBB052}" srcOrd="0" destOrd="0" presId="urn:microsoft.com/office/officeart/2005/8/layout/hList3"/>
    <dgm:cxn modelId="{A38BE8ED-2709-481B-9314-329E2F543F22}" type="presOf" srcId="{3BEA2F06-AC27-4B87-900B-24A709766A28}" destId="{EE62F61C-5A5F-402C-98A6-646DDBAAD724}" srcOrd="0" destOrd="0" presId="urn:microsoft.com/office/officeart/2005/8/layout/hList3"/>
    <dgm:cxn modelId="{38D05E23-3C72-47CE-9C2B-A2B00E696CE9}" type="presOf" srcId="{4A8BF41F-F1BE-4C7A-A124-8805C3F0D883}" destId="{CF507DD5-60BD-444A-801D-3040F62B739A}" srcOrd="0" destOrd="0" presId="urn:microsoft.com/office/officeart/2005/8/layout/hList3"/>
    <dgm:cxn modelId="{8CCD823C-D718-48A7-861F-265EACF39230}" srcId="{FA1E3731-A405-4999-8BB8-AA4FAD0B274F}" destId="{C447C9A6-8C93-4689-8DCF-919673D1E507}" srcOrd="0" destOrd="0" parTransId="{A9C53189-E9E9-47D0-B060-CE0F8E10966D}" sibTransId="{6594A461-BA6E-4FFD-84A1-85186CC7120C}"/>
    <dgm:cxn modelId="{D9172CCD-4954-44C8-B7FF-3A45D774F598}" type="presOf" srcId="{350477E6-2063-456B-A22C-FA186FAB61EF}" destId="{FDC0F9BE-0639-4EC2-B56F-CD690E05AAA7}" srcOrd="0" destOrd="0" presId="urn:microsoft.com/office/officeart/2005/8/layout/hList3"/>
    <dgm:cxn modelId="{564B044F-22C9-462F-B283-C9D43D0784AF}" srcId="{FA1E3731-A405-4999-8BB8-AA4FAD0B274F}" destId="{4A8BF41F-F1BE-4C7A-A124-8805C3F0D883}" srcOrd="2" destOrd="0" parTransId="{6AD86CCD-1DEA-4739-AA68-614B7D455AB2}" sibTransId="{E64A58A3-F4E6-4B8A-8BE4-38D88ED8E368}"/>
    <dgm:cxn modelId="{B5F4E969-219A-4154-BC57-3504FBF61FE6}" srcId="{FA1E3731-A405-4999-8BB8-AA4FAD0B274F}" destId="{350477E6-2063-456B-A22C-FA186FAB61EF}" srcOrd="1" destOrd="0" parTransId="{995D3BEE-44F6-4FD6-B215-81774AF6CAEA}" sibTransId="{410921B3-A752-4D43-AEF4-A034EB5F3B57}"/>
    <dgm:cxn modelId="{0A841898-D077-4D75-9FD9-6FF7E7A6D93F}" type="presOf" srcId="{FA1E3731-A405-4999-8BB8-AA4FAD0B274F}" destId="{869C5377-4561-4007-B58F-6910326220E8}" srcOrd="0" destOrd="0" presId="urn:microsoft.com/office/officeart/2005/8/layout/hList3"/>
    <dgm:cxn modelId="{94B6CF9D-BCA2-4AD1-B9F4-1FA2E23EEE37}" type="presParOf" srcId="{EE62F61C-5A5F-402C-98A6-646DDBAAD724}" destId="{869C5377-4561-4007-B58F-6910326220E8}" srcOrd="0" destOrd="0" presId="urn:microsoft.com/office/officeart/2005/8/layout/hList3"/>
    <dgm:cxn modelId="{E431D479-3E09-487F-9EF3-B5E5C55BA48F}" type="presParOf" srcId="{EE62F61C-5A5F-402C-98A6-646DDBAAD724}" destId="{ED52D160-2EA0-4AD9-85D1-F4F612595F2B}" srcOrd="1" destOrd="0" presId="urn:microsoft.com/office/officeart/2005/8/layout/hList3"/>
    <dgm:cxn modelId="{32301B2C-8826-4B9F-99AD-A9E246310B52}" type="presParOf" srcId="{ED52D160-2EA0-4AD9-85D1-F4F612595F2B}" destId="{2606640B-DB79-4390-9E9B-5E7394CBB052}" srcOrd="0" destOrd="0" presId="urn:microsoft.com/office/officeart/2005/8/layout/hList3"/>
    <dgm:cxn modelId="{71F6E71B-6383-46CC-8432-7BAEFD678DBF}" type="presParOf" srcId="{ED52D160-2EA0-4AD9-85D1-F4F612595F2B}" destId="{FDC0F9BE-0639-4EC2-B56F-CD690E05AAA7}" srcOrd="1" destOrd="0" presId="urn:microsoft.com/office/officeart/2005/8/layout/hList3"/>
    <dgm:cxn modelId="{2E21218C-6FB2-4265-8A8A-65D3D4FFE9F4}" type="presParOf" srcId="{ED52D160-2EA0-4AD9-85D1-F4F612595F2B}" destId="{CF507DD5-60BD-444A-801D-3040F62B739A}" srcOrd="2" destOrd="0" presId="urn:microsoft.com/office/officeart/2005/8/layout/hList3"/>
    <dgm:cxn modelId="{BDF056F7-FA7D-419C-8B26-133E37CB7CE2}" type="presParOf" srcId="{EE62F61C-5A5F-402C-98A6-646DDBAAD724}" destId="{3DACFEE5-8FF5-4A65-BBC1-4A8D2704DAD0}"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B8318A-DBA7-4E60-AADA-15F21EFC1499}"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EC"/>
        </a:p>
      </dgm:t>
    </dgm:pt>
    <dgm:pt modelId="{56260314-4AB8-4FB7-817A-26F2E9EF98D5}">
      <dgm:prSet phldrT="[Texto]"/>
      <dgm:spPr/>
      <dgm:t>
        <a:bodyPr/>
        <a:lstStyle/>
        <a:p>
          <a:r>
            <a:rPr lang="es-EC" dirty="0" smtClean="0"/>
            <a:t>Articulación Lineal</a:t>
          </a:r>
          <a:endParaRPr lang="es-EC" dirty="0"/>
        </a:p>
      </dgm:t>
    </dgm:pt>
    <dgm:pt modelId="{ADF4AEB8-1F2E-428C-8A54-3EC304997EFB}" type="parTrans" cxnId="{0D17A712-4E28-499A-84A0-20BDEC46ADC9}">
      <dgm:prSet/>
      <dgm:spPr/>
      <dgm:t>
        <a:bodyPr/>
        <a:lstStyle/>
        <a:p>
          <a:endParaRPr lang="es-EC"/>
        </a:p>
      </dgm:t>
    </dgm:pt>
    <dgm:pt modelId="{A8FF2A64-7AE3-4B86-AACF-57482FC05602}" type="sibTrans" cxnId="{0D17A712-4E28-499A-84A0-20BDEC46ADC9}">
      <dgm:prSet/>
      <dgm:spPr/>
      <dgm:t>
        <a:bodyPr/>
        <a:lstStyle/>
        <a:p>
          <a:endParaRPr lang="es-EC"/>
        </a:p>
      </dgm:t>
    </dgm:pt>
    <dgm:pt modelId="{2CB9468B-068D-4367-A56B-443CF098C52C}">
      <dgm:prSet phldrT="[Texto]"/>
      <dgm:spPr/>
      <dgm:t>
        <a:bodyPr/>
        <a:lstStyle/>
        <a:p>
          <a:r>
            <a:rPr lang="es-EC" dirty="0" smtClean="0"/>
            <a:t>Articulación Rotacional</a:t>
          </a:r>
          <a:endParaRPr lang="es-EC" dirty="0"/>
        </a:p>
      </dgm:t>
    </dgm:pt>
    <dgm:pt modelId="{471FF12E-5F61-43B0-AD25-74CEB562AC15}" type="parTrans" cxnId="{AACE37C2-BE32-4E4E-ADF1-8CEDE7B9665C}">
      <dgm:prSet/>
      <dgm:spPr/>
      <dgm:t>
        <a:bodyPr/>
        <a:lstStyle/>
        <a:p>
          <a:endParaRPr lang="es-EC"/>
        </a:p>
      </dgm:t>
    </dgm:pt>
    <dgm:pt modelId="{5366BC45-DFCD-46D4-9A98-1841DFB2BD20}" type="sibTrans" cxnId="{AACE37C2-BE32-4E4E-ADF1-8CEDE7B9665C}">
      <dgm:prSet/>
      <dgm:spPr/>
      <dgm:t>
        <a:bodyPr/>
        <a:lstStyle/>
        <a:p>
          <a:endParaRPr lang="es-EC"/>
        </a:p>
      </dgm:t>
    </dgm:pt>
    <dgm:pt modelId="{761ED427-6EA5-43D5-91C6-C1A2969AE6FE}">
      <dgm:prSet phldrT="[Texto]"/>
      <dgm:spPr/>
      <dgm:t>
        <a:bodyPr/>
        <a:lstStyle/>
        <a:p>
          <a:r>
            <a:rPr lang="es-EC" dirty="0" smtClean="0"/>
            <a:t>Punto terminal</a:t>
          </a:r>
          <a:endParaRPr lang="es-EC" dirty="0"/>
        </a:p>
      </dgm:t>
    </dgm:pt>
    <dgm:pt modelId="{236C1324-6490-49FD-A358-127D8F70A8DB}" type="parTrans" cxnId="{13746C9F-5E0F-48F5-A2C7-AE151CA0D910}">
      <dgm:prSet/>
      <dgm:spPr/>
      <dgm:t>
        <a:bodyPr/>
        <a:lstStyle/>
        <a:p>
          <a:endParaRPr lang="es-EC"/>
        </a:p>
      </dgm:t>
    </dgm:pt>
    <dgm:pt modelId="{86D7AD11-4E6B-4DC6-9DB2-041BDF664066}" type="sibTrans" cxnId="{13746C9F-5E0F-48F5-A2C7-AE151CA0D910}">
      <dgm:prSet/>
      <dgm:spPr/>
      <dgm:t>
        <a:bodyPr/>
        <a:lstStyle/>
        <a:p>
          <a:endParaRPr lang="es-EC"/>
        </a:p>
      </dgm:t>
    </dgm:pt>
    <dgm:pt modelId="{BE51E440-875F-4A29-B704-94F84652A0E2}" type="pres">
      <dgm:prSet presAssocID="{26B8318A-DBA7-4E60-AADA-15F21EFC1499}" presName="Name0" presStyleCnt="0">
        <dgm:presLayoutVars>
          <dgm:chMax val="7"/>
          <dgm:chPref val="7"/>
          <dgm:dir/>
        </dgm:presLayoutVars>
      </dgm:prSet>
      <dgm:spPr/>
      <dgm:t>
        <a:bodyPr/>
        <a:lstStyle/>
        <a:p>
          <a:endParaRPr lang="es-EC"/>
        </a:p>
      </dgm:t>
    </dgm:pt>
    <dgm:pt modelId="{E26BE447-E0C1-4DFC-8BD3-91AFA137BD4F}" type="pres">
      <dgm:prSet presAssocID="{26B8318A-DBA7-4E60-AADA-15F21EFC1499}" presName="Name1" presStyleCnt="0"/>
      <dgm:spPr/>
    </dgm:pt>
    <dgm:pt modelId="{F8D92F33-DD1E-4B2D-B21E-D6434D76EBD5}" type="pres">
      <dgm:prSet presAssocID="{26B8318A-DBA7-4E60-AADA-15F21EFC1499}" presName="cycle" presStyleCnt="0"/>
      <dgm:spPr/>
    </dgm:pt>
    <dgm:pt modelId="{5D84990A-CCC0-42A1-AB1F-C87079534515}" type="pres">
      <dgm:prSet presAssocID="{26B8318A-DBA7-4E60-AADA-15F21EFC1499}" presName="srcNode" presStyleLbl="node1" presStyleIdx="0" presStyleCnt="3"/>
      <dgm:spPr/>
    </dgm:pt>
    <dgm:pt modelId="{6477960E-F8CE-4394-A81D-A5AC14DF4F85}" type="pres">
      <dgm:prSet presAssocID="{26B8318A-DBA7-4E60-AADA-15F21EFC1499}" presName="conn" presStyleLbl="parChTrans1D2" presStyleIdx="0" presStyleCnt="1"/>
      <dgm:spPr/>
      <dgm:t>
        <a:bodyPr/>
        <a:lstStyle/>
        <a:p>
          <a:endParaRPr lang="es-EC"/>
        </a:p>
      </dgm:t>
    </dgm:pt>
    <dgm:pt modelId="{443E18DF-12E2-43DC-A7A8-9BA0B174ED79}" type="pres">
      <dgm:prSet presAssocID="{26B8318A-DBA7-4E60-AADA-15F21EFC1499}" presName="extraNode" presStyleLbl="node1" presStyleIdx="0" presStyleCnt="3"/>
      <dgm:spPr/>
    </dgm:pt>
    <dgm:pt modelId="{18A06EA2-C091-4E5A-93BF-3BE49B3F3A8B}" type="pres">
      <dgm:prSet presAssocID="{26B8318A-DBA7-4E60-AADA-15F21EFC1499}" presName="dstNode" presStyleLbl="node1" presStyleIdx="0" presStyleCnt="3"/>
      <dgm:spPr/>
    </dgm:pt>
    <dgm:pt modelId="{EA838C0D-2B44-4091-B93B-0B2D6766CF98}" type="pres">
      <dgm:prSet presAssocID="{56260314-4AB8-4FB7-817A-26F2E9EF98D5}" presName="text_1" presStyleLbl="node1" presStyleIdx="0" presStyleCnt="3">
        <dgm:presLayoutVars>
          <dgm:bulletEnabled val="1"/>
        </dgm:presLayoutVars>
      </dgm:prSet>
      <dgm:spPr/>
      <dgm:t>
        <a:bodyPr/>
        <a:lstStyle/>
        <a:p>
          <a:endParaRPr lang="es-EC"/>
        </a:p>
      </dgm:t>
    </dgm:pt>
    <dgm:pt modelId="{E4159D61-81A3-419C-8B47-D37F34C12B57}" type="pres">
      <dgm:prSet presAssocID="{56260314-4AB8-4FB7-817A-26F2E9EF98D5}" presName="accent_1" presStyleCnt="0"/>
      <dgm:spPr/>
    </dgm:pt>
    <dgm:pt modelId="{4FB68DB6-F61A-486F-B87F-18D184DD1AC8}" type="pres">
      <dgm:prSet presAssocID="{56260314-4AB8-4FB7-817A-26F2E9EF98D5}" presName="accentRepeatNode" presStyleLbl="solidFgAcc1" presStyleIdx="0" presStyleCnt="3"/>
      <dgm:spPr>
        <a:prstGeom prst="rect">
          <a:avLst/>
        </a:prstGeom>
        <a:blipFill rotWithShape="0">
          <a:blip xmlns:r="http://schemas.openxmlformats.org/officeDocument/2006/relationships" r:embed="rId1"/>
          <a:stretch>
            <a:fillRect/>
          </a:stretch>
        </a:blipFill>
      </dgm:spPr>
    </dgm:pt>
    <dgm:pt modelId="{00CA7B21-832B-487D-AB19-E3F7CD89BEC7}" type="pres">
      <dgm:prSet presAssocID="{2CB9468B-068D-4367-A56B-443CF098C52C}" presName="text_2" presStyleLbl="node1" presStyleIdx="1" presStyleCnt="3">
        <dgm:presLayoutVars>
          <dgm:bulletEnabled val="1"/>
        </dgm:presLayoutVars>
      </dgm:prSet>
      <dgm:spPr/>
      <dgm:t>
        <a:bodyPr/>
        <a:lstStyle/>
        <a:p>
          <a:endParaRPr lang="es-EC"/>
        </a:p>
      </dgm:t>
    </dgm:pt>
    <dgm:pt modelId="{87FA1F41-6ADD-4433-A5DA-11CB76489A17}" type="pres">
      <dgm:prSet presAssocID="{2CB9468B-068D-4367-A56B-443CF098C52C}" presName="accent_2" presStyleCnt="0"/>
      <dgm:spPr/>
    </dgm:pt>
    <dgm:pt modelId="{FC8621AC-8FED-4E74-8CE8-55F9CFAE5B0F}" type="pres">
      <dgm:prSet presAssocID="{2CB9468B-068D-4367-A56B-443CF098C52C}" presName="accentRepeatNode" presStyleLbl="solidFgAcc1" presStyleIdx="1" presStyleCnt="3"/>
      <dgm:spPr>
        <a:prstGeom prst="rect">
          <a:avLst/>
        </a:prstGeom>
        <a:blipFill rotWithShape="0">
          <a:blip xmlns:r="http://schemas.openxmlformats.org/officeDocument/2006/relationships" r:embed="rId2"/>
          <a:stretch>
            <a:fillRect/>
          </a:stretch>
        </a:blipFill>
      </dgm:spPr>
    </dgm:pt>
    <dgm:pt modelId="{F499454E-FDA8-401D-A2C5-090482D6765E}" type="pres">
      <dgm:prSet presAssocID="{761ED427-6EA5-43D5-91C6-C1A2969AE6FE}" presName="text_3" presStyleLbl="node1" presStyleIdx="2" presStyleCnt="3">
        <dgm:presLayoutVars>
          <dgm:bulletEnabled val="1"/>
        </dgm:presLayoutVars>
      </dgm:prSet>
      <dgm:spPr/>
      <dgm:t>
        <a:bodyPr/>
        <a:lstStyle/>
        <a:p>
          <a:endParaRPr lang="es-EC"/>
        </a:p>
      </dgm:t>
    </dgm:pt>
    <dgm:pt modelId="{C35D2047-0D66-457D-BB33-9D2EA56C23C1}" type="pres">
      <dgm:prSet presAssocID="{761ED427-6EA5-43D5-91C6-C1A2969AE6FE}" presName="accent_3" presStyleCnt="0"/>
      <dgm:spPr/>
    </dgm:pt>
    <dgm:pt modelId="{A32D6B32-3BFB-4DD8-9C7B-F271B3C57523}" type="pres">
      <dgm:prSet presAssocID="{761ED427-6EA5-43D5-91C6-C1A2969AE6FE}" presName="accentRepeatNode" presStyleLbl="solidFgAcc1" presStyleIdx="2" presStyleCnt="3"/>
      <dgm:spPr>
        <a:prstGeom prst="rect">
          <a:avLst/>
        </a:prstGeom>
        <a:blipFill rotWithShape="0">
          <a:blip xmlns:r="http://schemas.openxmlformats.org/officeDocument/2006/relationships" r:embed="rId3"/>
          <a:stretch>
            <a:fillRect/>
          </a:stretch>
        </a:blipFill>
      </dgm:spPr>
    </dgm:pt>
  </dgm:ptLst>
  <dgm:cxnLst>
    <dgm:cxn modelId="{0269C8DB-E28D-4DFC-836E-0C965171C3F9}" type="presOf" srcId="{2CB9468B-068D-4367-A56B-443CF098C52C}" destId="{00CA7B21-832B-487D-AB19-E3F7CD89BEC7}" srcOrd="0" destOrd="0" presId="urn:microsoft.com/office/officeart/2008/layout/VerticalCurvedList"/>
    <dgm:cxn modelId="{0D17A712-4E28-499A-84A0-20BDEC46ADC9}" srcId="{26B8318A-DBA7-4E60-AADA-15F21EFC1499}" destId="{56260314-4AB8-4FB7-817A-26F2E9EF98D5}" srcOrd="0" destOrd="0" parTransId="{ADF4AEB8-1F2E-428C-8A54-3EC304997EFB}" sibTransId="{A8FF2A64-7AE3-4B86-AACF-57482FC05602}"/>
    <dgm:cxn modelId="{A35D654F-2863-400C-A65C-648BF808D311}" type="presOf" srcId="{56260314-4AB8-4FB7-817A-26F2E9EF98D5}" destId="{EA838C0D-2B44-4091-B93B-0B2D6766CF98}" srcOrd="0" destOrd="0" presId="urn:microsoft.com/office/officeart/2008/layout/VerticalCurvedList"/>
    <dgm:cxn modelId="{AACE37C2-BE32-4E4E-ADF1-8CEDE7B9665C}" srcId="{26B8318A-DBA7-4E60-AADA-15F21EFC1499}" destId="{2CB9468B-068D-4367-A56B-443CF098C52C}" srcOrd="1" destOrd="0" parTransId="{471FF12E-5F61-43B0-AD25-74CEB562AC15}" sibTransId="{5366BC45-DFCD-46D4-9A98-1841DFB2BD20}"/>
    <dgm:cxn modelId="{4FAD0CD2-B601-4A97-BAD9-F3F5B3C8F9DD}" type="presOf" srcId="{A8FF2A64-7AE3-4B86-AACF-57482FC05602}" destId="{6477960E-F8CE-4394-A81D-A5AC14DF4F85}" srcOrd="0" destOrd="0" presId="urn:microsoft.com/office/officeart/2008/layout/VerticalCurvedList"/>
    <dgm:cxn modelId="{3E81C646-4E1A-45E0-A18C-5222A758F407}" type="presOf" srcId="{26B8318A-DBA7-4E60-AADA-15F21EFC1499}" destId="{BE51E440-875F-4A29-B704-94F84652A0E2}" srcOrd="0" destOrd="0" presId="urn:microsoft.com/office/officeart/2008/layout/VerticalCurvedList"/>
    <dgm:cxn modelId="{13746C9F-5E0F-48F5-A2C7-AE151CA0D910}" srcId="{26B8318A-DBA7-4E60-AADA-15F21EFC1499}" destId="{761ED427-6EA5-43D5-91C6-C1A2969AE6FE}" srcOrd="2" destOrd="0" parTransId="{236C1324-6490-49FD-A358-127D8F70A8DB}" sibTransId="{86D7AD11-4E6B-4DC6-9DB2-041BDF664066}"/>
    <dgm:cxn modelId="{C3B13FF6-A89D-4496-B3C3-C9EFB2EE90FA}" type="presOf" srcId="{761ED427-6EA5-43D5-91C6-C1A2969AE6FE}" destId="{F499454E-FDA8-401D-A2C5-090482D6765E}" srcOrd="0" destOrd="0" presId="urn:microsoft.com/office/officeart/2008/layout/VerticalCurvedList"/>
    <dgm:cxn modelId="{1DE15D32-572F-4F69-B888-043E412054E0}" type="presParOf" srcId="{BE51E440-875F-4A29-B704-94F84652A0E2}" destId="{E26BE447-E0C1-4DFC-8BD3-91AFA137BD4F}" srcOrd="0" destOrd="0" presId="urn:microsoft.com/office/officeart/2008/layout/VerticalCurvedList"/>
    <dgm:cxn modelId="{6C6F049A-8488-47CB-B583-DF4B9E35A761}" type="presParOf" srcId="{E26BE447-E0C1-4DFC-8BD3-91AFA137BD4F}" destId="{F8D92F33-DD1E-4B2D-B21E-D6434D76EBD5}" srcOrd="0" destOrd="0" presId="urn:microsoft.com/office/officeart/2008/layout/VerticalCurvedList"/>
    <dgm:cxn modelId="{1B509D6D-D8CB-4ECE-BCE5-3C11E8780847}" type="presParOf" srcId="{F8D92F33-DD1E-4B2D-B21E-D6434D76EBD5}" destId="{5D84990A-CCC0-42A1-AB1F-C87079534515}" srcOrd="0" destOrd="0" presId="urn:microsoft.com/office/officeart/2008/layout/VerticalCurvedList"/>
    <dgm:cxn modelId="{C5972237-C320-4ED0-B8CD-BE6A86DB68F2}" type="presParOf" srcId="{F8D92F33-DD1E-4B2D-B21E-D6434D76EBD5}" destId="{6477960E-F8CE-4394-A81D-A5AC14DF4F85}" srcOrd="1" destOrd="0" presId="urn:microsoft.com/office/officeart/2008/layout/VerticalCurvedList"/>
    <dgm:cxn modelId="{00155254-747F-4C64-8C34-1594AFF013AA}" type="presParOf" srcId="{F8D92F33-DD1E-4B2D-B21E-D6434D76EBD5}" destId="{443E18DF-12E2-43DC-A7A8-9BA0B174ED79}" srcOrd="2" destOrd="0" presId="urn:microsoft.com/office/officeart/2008/layout/VerticalCurvedList"/>
    <dgm:cxn modelId="{AE631C99-2C50-4584-A94D-4BC2D4D7268A}" type="presParOf" srcId="{F8D92F33-DD1E-4B2D-B21E-D6434D76EBD5}" destId="{18A06EA2-C091-4E5A-93BF-3BE49B3F3A8B}" srcOrd="3" destOrd="0" presId="urn:microsoft.com/office/officeart/2008/layout/VerticalCurvedList"/>
    <dgm:cxn modelId="{1F5D51E4-AEFD-47E0-A211-409628E35668}" type="presParOf" srcId="{E26BE447-E0C1-4DFC-8BD3-91AFA137BD4F}" destId="{EA838C0D-2B44-4091-B93B-0B2D6766CF98}" srcOrd="1" destOrd="0" presId="urn:microsoft.com/office/officeart/2008/layout/VerticalCurvedList"/>
    <dgm:cxn modelId="{F02E8AF2-0C55-4E81-95CA-A382BAF7E2EA}" type="presParOf" srcId="{E26BE447-E0C1-4DFC-8BD3-91AFA137BD4F}" destId="{E4159D61-81A3-419C-8B47-D37F34C12B57}" srcOrd="2" destOrd="0" presId="urn:microsoft.com/office/officeart/2008/layout/VerticalCurvedList"/>
    <dgm:cxn modelId="{A9F84576-E4BE-4F1C-AF26-CAF2EC63971F}" type="presParOf" srcId="{E4159D61-81A3-419C-8B47-D37F34C12B57}" destId="{4FB68DB6-F61A-486F-B87F-18D184DD1AC8}" srcOrd="0" destOrd="0" presId="urn:microsoft.com/office/officeart/2008/layout/VerticalCurvedList"/>
    <dgm:cxn modelId="{F4ACC8B5-908D-4C36-9074-58242EF75F5E}" type="presParOf" srcId="{E26BE447-E0C1-4DFC-8BD3-91AFA137BD4F}" destId="{00CA7B21-832B-487D-AB19-E3F7CD89BEC7}" srcOrd="3" destOrd="0" presId="urn:microsoft.com/office/officeart/2008/layout/VerticalCurvedList"/>
    <dgm:cxn modelId="{1EE3028B-21B8-4FAE-8F4E-8661F86999BE}" type="presParOf" srcId="{E26BE447-E0C1-4DFC-8BD3-91AFA137BD4F}" destId="{87FA1F41-6ADD-4433-A5DA-11CB76489A17}" srcOrd="4" destOrd="0" presId="urn:microsoft.com/office/officeart/2008/layout/VerticalCurvedList"/>
    <dgm:cxn modelId="{68F853FA-F156-440E-A534-3CF4EC5F1D39}" type="presParOf" srcId="{87FA1F41-6ADD-4433-A5DA-11CB76489A17}" destId="{FC8621AC-8FED-4E74-8CE8-55F9CFAE5B0F}" srcOrd="0" destOrd="0" presId="urn:microsoft.com/office/officeart/2008/layout/VerticalCurvedList"/>
    <dgm:cxn modelId="{BD8F09E5-E879-4516-BD8F-FB62DB8918D6}" type="presParOf" srcId="{E26BE447-E0C1-4DFC-8BD3-91AFA137BD4F}" destId="{F499454E-FDA8-401D-A2C5-090482D6765E}" srcOrd="5" destOrd="0" presId="urn:microsoft.com/office/officeart/2008/layout/VerticalCurvedList"/>
    <dgm:cxn modelId="{E796C63C-B030-497C-980D-74022FADEE48}" type="presParOf" srcId="{E26BE447-E0C1-4DFC-8BD3-91AFA137BD4F}" destId="{C35D2047-0D66-457D-BB33-9D2EA56C23C1}" srcOrd="6" destOrd="0" presId="urn:microsoft.com/office/officeart/2008/layout/VerticalCurvedList"/>
    <dgm:cxn modelId="{5251BD7D-D995-451B-AF5C-C7C0243F5B35}" type="presParOf" srcId="{C35D2047-0D66-457D-BB33-9D2EA56C23C1}" destId="{A32D6B32-3BFB-4DD8-9C7B-F271B3C5752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FEDCFD-7983-40B7-8827-80C0754D2709}" type="doc">
      <dgm:prSet loTypeId="urn:microsoft.com/office/officeart/2005/8/layout/bProcess3" loCatId="process" qsTypeId="urn:microsoft.com/office/officeart/2005/8/quickstyle/simple3" qsCatId="simple" csTypeId="urn:microsoft.com/office/officeart/2005/8/colors/colorful1" csCatId="colorful" phldr="1"/>
      <dgm:spPr/>
      <dgm:t>
        <a:bodyPr/>
        <a:lstStyle/>
        <a:p>
          <a:endParaRPr lang="es-EC"/>
        </a:p>
      </dgm:t>
    </dgm:pt>
    <dgm:pt modelId="{A1856D6B-C4C8-43EF-8DFD-88924089B3A2}">
      <dgm:prSet phldrT="[Texto]" custT="1"/>
      <dgm:spPr/>
      <dgm:t>
        <a:bodyPr/>
        <a:lstStyle/>
        <a:p>
          <a:r>
            <a:rPr lang="es-EC" sz="1200" b="1" dirty="0" smtClean="0"/>
            <a:t>Material a manejar</a:t>
          </a:r>
          <a:endParaRPr lang="es-EC" sz="1200" b="1" dirty="0"/>
        </a:p>
      </dgm:t>
    </dgm:pt>
    <dgm:pt modelId="{BDE74FF6-3D43-4260-B541-398C93C32BC9}" type="parTrans" cxnId="{67D3004F-DCCE-4BF7-96F0-8154B72B2E71}">
      <dgm:prSet/>
      <dgm:spPr/>
      <dgm:t>
        <a:bodyPr/>
        <a:lstStyle/>
        <a:p>
          <a:endParaRPr lang="es-EC"/>
        </a:p>
      </dgm:t>
    </dgm:pt>
    <dgm:pt modelId="{D37CD62B-CC1B-4674-BF77-DDDDA9E06F71}" type="sibTrans" cxnId="{67D3004F-DCCE-4BF7-96F0-8154B72B2E71}">
      <dgm:prSet/>
      <dgm:spPr/>
      <dgm:t>
        <a:bodyPr/>
        <a:lstStyle/>
        <a:p>
          <a:endParaRPr lang="es-EC"/>
        </a:p>
      </dgm:t>
    </dgm:pt>
    <dgm:pt modelId="{6912D770-44C8-4217-AD77-DFC0CDAB969F}">
      <dgm:prSet custT="1"/>
      <dgm:spPr/>
      <dgm:t>
        <a:bodyPr/>
        <a:lstStyle/>
        <a:p>
          <a:r>
            <a:rPr lang="es-EC" sz="1200" b="1" dirty="0" smtClean="0"/>
            <a:t>Capacidad y peso. </a:t>
          </a:r>
          <a:endParaRPr lang="es-EC" sz="1200" b="1" dirty="0"/>
        </a:p>
      </dgm:t>
    </dgm:pt>
    <dgm:pt modelId="{96AA4158-CB1E-4016-AD43-DA452FFAB766}" type="parTrans" cxnId="{FF93F9EA-7E8B-4716-9C24-548A88428367}">
      <dgm:prSet/>
      <dgm:spPr/>
      <dgm:t>
        <a:bodyPr/>
        <a:lstStyle/>
        <a:p>
          <a:endParaRPr lang="es-EC"/>
        </a:p>
      </dgm:t>
    </dgm:pt>
    <dgm:pt modelId="{0F939C5C-A6CB-42F5-8932-974F3216AF71}" type="sibTrans" cxnId="{FF93F9EA-7E8B-4716-9C24-548A88428367}">
      <dgm:prSet/>
      <dgm:spPr/>
      <dgm:t>
        <a:bodyPr/>
        <a:lstStyle/>
        <a:p>
          <a:endParaRPr lang="es-EC"/>
        </a:p>
      </dgm:t>
    </dgm:pt>
    <dgm:pt modelId="{8E8DABFB-E085-49B2-B34C-09B2D8F3C6AE}">
      <dgm:prSet custT="1"/>
      <dgm:spPr/>
      <dgm:t>
        <a:bodyPr/>
        <a:lstStyle/>
        <a:p>
          <a:r>
            <a:rPr lang="es-EC" sz="1200" b="1" dirty="0" smtClean="0"/>
            <a:t>Distancia de transporte. </a:t>
          </a:r>
          <a:endParaRPr lang="es-EC" sz="1200" b="1" dirty="0"/>
        </a:p>
      </dgm:t>
    </dgm:pt>
    <dgm:pt modelId="{118CC64F-0354-4D86-B48A-69A7333FCDEF}" type="parTrans" cxnId="{EFDC5EB0-737F-4712-9FBE-6C37A5842D5B}">
      <dgm:prSet/>
      <dgm:spPr/>
      <dgm:t>
        <a:bodyPr/>
        <a:lstStyle/>
        <a:p>
          <a:endParaRPr lang="es-EC"/>
        </a:p>
      </dgm:t>
    </dgm:pt>
    <dgm:pt modelId="{E4D025E1-4772-4173-B5E7-4EC020561320}" type="sibTrans" cxnId="{EFDC5EB0-737F-4712-9FBE-6C37A5842D5B}">
      <dgm:prSet/>
      <dgm:spPr/>
      <dgm:t>
        <a:bodyPr/>
        <a:lstStyle/>
        <a:p>
          <a:endParaRPr lang="es-EC"/>
        </a:p>
      </dgm:t>
    </dgm:pt>
    <dgm:pt modelId="{9FE26163-ABE6-4168-A95B-D8F8D8B82755}">
      <dgm:prSet custT="1"/>
      <dgm:spPr/>
      <dgm:t>
        <a:bodyPr/>
        <a:lstStyle/>
        <a:p>
          <a:r>
            <a:rPr lang="es-EC" sz="1200" b="1" dirty="0" smtClean="0"/>
            <a:t>Interferencias, limitaciones, apoyos. </a:t>
          </a:r>
          <a:endParaRPr lang="es-EC" sz="1200" b="1" dirty="0"/>
        </a:p>
      </dgm:t>
    </dgm:pt>
    <dgm:pt modelId="{B9DA9215-4A60-4B41-A5A4-E416C5DCA95F}" type="parTrans" cxnId="{0A5CEBCD-7480-464F-B97D-D0FE03F5740E}">
      <dgm:prSet/>
      <dgm:spPr/>
      <dgm:t>
        <a:bodyPr/>
        <a:lstStyle/>
        <a:p>
          <a:endParaRPr lang="es-EC"/>
        </a:p>
      </dgm:t>
    </dgm:pt>
    <dgm:pt modelId="{A796CDE4-24F8-417E-BABF-5AA94CACFB10}" type="sibTrans" cxnId="{0A5CEBCD-7480-464F-B97D-D0FE03F5740E}">
      <dgm:prSet/>
      <dgm:spPr/>
      <dgm:t>
        <a:bodyPr/>
        <a:lstStyle/>
        <a:p>
          <a:endParaRPr lang="es-EC"/>
        </a:p>
      </dgm:t>
    </dgm:pt>
    <dgm:pt modelId="{869CB677-FBE6-44F1-A83A-751166B49101}">
      <dgm:prSet custT="1"/>
      <dgm:spPr/>
      <dgm:t>
        <a:bodyPr/>
        <a:lstStyle/>
        <a:p>
          <a:r>
            <a:rPr lang="es-EC" sz="1200" b="1" dirty="0" smtClean="0"/>
            <a:t>Función requerida</a:t>
          </a:r>
          <a:endParaRPr lang="es-EC" sz="1200" b="1" dirty="0"/>
        </a:p>
      </dgm:t>
    </dgm:pt>
    <dgm:pt modelId="{4AF969E8-1899-49C2-99EA-1D58C3D95643}" type="parTrans" cxnId="{DA24BAF3-E6C5-48EB-A9EB-E7279BED9004}">
      <dgm:prSet/>
      <dgm:spPr/>
      <dgm:t>
        <a:bodyPr/>
        <a:lstStyle/>
        <a:p>
          <a:endParaRPr lang="es-EC"/>
        </a:p>
      </dgm:t>
    </dgm:pt>
    <dgm:pt modelId="{79E31886-6751-47D1-8D74-D3AE6686CF69}" type="sibTrans" cxnId="{DA24BAF3-E6C5-48EB-A9EB-E7279BED9004}">
      <dgm:prSet/>
      <dgm:spPr/>
      <dgm:t>
        <a:bodyPr/>
        <a:lstStyle/>
        <a:p>
          <a:endParaRPr lang="es-EC"/>
        </a:p>
      </dgm:t>
    </dgm:pt>
    <dgm:pt modelId="{DE5C604C-09D2-4115-BABE-20B544703EB6}">
      <dgm:prSet custT="1"/>
      <dgm:spPr/>
      <dgm:t>
        <a:bodyPr/>
        <a:lstStyle/>
        <a:p>
          <a:r>
            <a:rPr lang="es-EC" sz="1200" b="1" dirty="0" smtClean="0"/>
            <a:t>Recursos energéticos. </a:t>
          </a:r>
          <a:endParaRPr lang="es-EC" sz="1200" b="1" dirty="0"/>
        </a:p>
      </dgm:t>
    </dgm:pt>
    <dgm:pt modelId="{A189B6DA-9FAD-4887-A277-A316627922AF}" type="parTrans" cxnId="{EBCF6A2B-F077-4B5B-B497-19CF70859C9B}">
      <dgm:prSet/>
      <dgm:spPr/>
      <dgm:t>
        <a:bodyPr/>
        <a:lstStyle/>
        <a:p>
          <a:endParaRPr lang="es-EC"/>
        </a:p>
      </dgm:t>
    </dgm:pt>
    <dgm:pt modelId="{6FEC610F-9365-436E-8B5C-3B053E3A8CC3}" type="sibTrans" cxnId="{EBCF6A2B-F077-4B5B-B497-19CF70859C9B}">
      <dgm:prSet/>
      <dgm:spPr/>
      <dgm:t>
        <a:bodyPr/>
        <a:lstStyle/>
        <a:p>
          <a:endParaRPr lang="es-EC"/>
        </a:p>
      </dgm:t>
    </dgm:pt>
    <dgm:pt modelId="{DB541C20-BB26-47E2-8EC4-1CBD14565EF9}">
      <dgm:prSet custT="1"/>
      <dgm:spPr/>
      <dgm:t>
        <a:bodyPr/>
        <a:lstStyle/>
        <a:p>
          <a:r>
            <a:rPr lang="es-EC" sz="1200" b="1" dirty="0" smtClean="0"/>
            <a:t>Recursos financieros (presupuestos). </a:t>
          </a:r>
          <a:endParaRPr lang="es-EC" sz="1200" b="1" dirty="0"/>
        </a:p>
      </dgm:t>
    </dgm:pt>
    <dgm:pt modelId="{DAC35244-D89B-4C41-B47E-CCA69C0ACE9D}" type="parTrans" cxnId="{F29F30AE-CB46-48EC-B1AF-18DE54C27C7F}">
      <dgm:prSet/>
      <dgm:spPr/>
      <dgm:t>
        <a:bodyPr/>
        <a:lstStyle/>
        <a:p>
          <a:endParaRPr lang="es-EC"/>
        </a:p>
      </dgm:t>
    </dgm:pt>
    <dgm:pt modelId="{2D787D37-74A4-4640-B1F5-6A9CACC32975}" type="sibTrans" cxnId="{F29F30AE-CB46-48EC-B1AF-18DE54C27C7F}">
      <dgm:prSet/>
      <dgm:spPr/>
      <dgm:t>
        <a:bodyPr/>
        <a:lstStyle/>
        <a:p>
          <a:endParaRPr lang="es-EC"/>
        </a:p>
      </dgm:t>
    </dgm:pt>
    <dgm:pt modelId="{2043C735-CCBB-4A5E-A200-0872429915AF}">
      <dgm:prSet custT="1"/>
      <dgm:spPr/>
      <dgm:t>
        <a:bodyPr/>
        <a:lstStyle/>
        <a:p>
          <a:r>
            <a:rPr lang="es-EC" sz="1200" b="1" dirty="0" smtClean="0"/>
            <a:t>Tiempo de utilización.</a:t>
          </a:r>
          <a:endParaRPr lang="es-EC" sz="1200" b="1" dirty="0"/>
        </a:p>
      </dgm:t>
    </dgm:pt>
    <dgm:pt modelId="{AFC7DC16-2114-47F0-8ECF-2E734EE2DBC2}" type="parTrans" cxnId="{7A7D5CBE-FD3B-4E1F-8B36-8E9FBA00A299}">
      <dgm:prSet/>
      <dgm:spPr/>
      <dgm:t>
        <a:bodyPr/>
        <a:lstStyle/>
        <a:p>
          <a:endParaRPr lang="es-EC"/>
        </a:p>
      </dgm:t>
    </dgm:pt>
    <dgm:pt modelId="{6A5F9BAA-4473-47B6-89B1-602B298C8BEB}" type="sibTrans" cxnId="{7A7D5CBE-FD3B-4E1F-8B36-8E9FBA00A299}">
      <dgm:prSet/>
      <dgm:spPr/>
      <dgm:t>
        <a:bodyPr/>
        <a:lstStyle/>
        <a:p>
          <a:endParaRPr lang="es-EC"/>
        </a:p>
      </dgm:t>
    </dgm:pt>
    <dgm:pt modelId="{822925F2-B945-4A6D-9797-06EDC3B881D0}">
      <dgm:prSet custT="1"/>
      <dgm:spPr/>
      <dgm:t>
        <a:bodyPr/>
        <a:lstStyle/>
        <a:p>
          <a:r>
            <a:rPr lang="es-EC" sz="1200" b="1" dirty="0" smtClean="0"/>
            <a:t>Condiciones ambientales. </a:t>
          </a:r>
          <a:endParaRPr lang="es-EC" sz="1200" b="1" dirty="0"/>
        </a:p>
      </dgm:t>
    </dgm:pt>
    <dgm:pt modelId="{82B77A5A-C4E4-46DD-A73A-53313F75BCB5}" type="parTrans" cxnId="{005A5C45-39A8-4B20-8401-D5BD16FC5C41}">
      <dgm:prSet/>
      <dgm:spPr/>
      <dgm:t>
        <a:bodyPr/>
        <a:lstStyle/>
        <a:p>
          <a:endParaRPr lang="es-EC"/>
        </a:p>
      </dgm:t>
    </dgm:pt>
    <dgm:pt modelId="{50F8CC97-27DF-4D79-A9AA-DAF2D6F00C9B}" type="sibTrans" cxnId="{005A5C45-39A8-4B20-8401-D5BD16FC5C41}">
      <dgm:prSet/>
      <dgm:spPr/>
      <dgm:t>
        <a:bodyPr/>
        <a:lstStyle/>
        <a:p>
          <a:endParaRPr lang="es-EC"/>
        </a:p>
      </dgm:t>
    </dgm:pt>
    <dgm:pt modelId="{0BF05463-5982-4EC4-B04C-267B18D84D98}" type="pres">
      <dgm:prSet presAssocID="{91FEDCFD-7983-40B7-8827-80C0754D2709}" presName="Name0" presStyleCnt="0">
        <dgm:presLayoutVars>
          <dgm:dir/>
          <dgm:resizeHandles val="exact"/>
        </dgm:presLayoutVars>
      </dgm:prSet>
      <dgm:spPr/>
      <dgm:t>
        <a:bodyPr/>
        <a:lstStyle/>
        <a:p>
          <a:endParaRPr lang="es-EC"/>
        </a:p>
      </dgm:t>
    </dgm:pt>
    <dgm:pt modelId="{9B03FB2C-B0DF-46D0-A62F-08AB4E1D2B7C}" type="pres">
      <dgm:prSet presAssocID="{A1856D6B-C4C8-43EF-8DFD-88924089B3A2}" presName="node" presStyleLbl="node1" presStyleIdx="0" presStyleCnt="9">
        <dgm:presLayoutVars>
          <dgm:bulletEnabled val="1"/>
        </dgm:presLayoutVars>
      </dgm:prSet>
      <dgm:spPr/>
      <dgm:t>
        <a:bodyPr/>
        <a:lstStyle/>
        <a:p>
          <a:endParaRPr lang="es-EC"/>
        </a:p>
      </dgm:t>
    </dgm:pt>
    <dgm:pt modelId="{95F1CE87-9398-4369-9EBA-F7688B7912E7}" type="pres">
      <dgm:prSet presAssocID="{D37CD62B-CC1B-4674-BF77-DDDDA9E06F71}" presName="sibTrans" presStyleLbl="sibTrans1D1" presStyleIdx="0" presStyleCnt="8"/>
      <dgm:spPr/>
      <dgm:t>
        <a:bodyPr/>
        <a:lstStyle/>
        <a:p>
          <a:endParaRPr lang="es-EC"/>
        </a:p>
      </dgm:t>
    </dgm:pt>
    <dgm:pt modelId="{E017EB7B-F685-4682-ADBC-1EFCF5F79841}" type="pres">
      <dgm:prSet presAssocID="{D37CD62B-CC1B-4674-BF77-DDDDA9E06F71}" presName="connectorText" presStyleLbl="sibTrans1D1" presStyleIdx="0" presStyleCnt="8"/>
      <dgm:spPr/>
      <dgm:t>
        <a:bodyPr/>
        <a:lstStyle/>
        <a:p>
          <a:endParaRPr lang="es-EC"/>
        </a:p>
      </dgm:t>
    </dgm:pt>
    <dgm:pt modelId="{F0F29A51-7ED6-40CD-BCD2-F023A4E90FE5}" type="pres">
      <dgm:prSet presAssocID="{6912D770-44C8-4217-AD77-DFC0CDAB969F}" presName="node" presStyleLbl="node1" presStyleIdx="1" presStyleCnt="9">
        <dgm:presLayoutVars>
          <dgm:bulletEnabled val="1"/>
        </dgm:presLayoutVars>
      </dgm:prSet>
      <dgm:spPr/>
      <dgm:t>
        <a:bodyPr/>
        <a:lstStyle/>
        <a:p>
          <a:endParaRPr lang="es-EC"/>
        </a:p>
      </dgm:t>
    </dgm:pt>
    <dgm:pt modelId="{A07E27D9-B941-4582-A3F7-B7D1322B364A}" type="pres">
      <dgm:prSet presAssocID="{0F939C5C-A6CB-42F5-8932-974F3216AF71}" presName="sibTrans" presStyleLbl="sibTrans1D1" presStyleIdx="1" presStyleCnt="8"/>
      <dgm:spPr/>
      <dgm:t>
        <a:bodyPr/>
        <a:lstStyle/>
        <a:p>
          <a:endParaRPr lang="es-EC"/>
        </a:p>
      </dgm:t>
    </dgm:pt>
    <dgm:pt modelId="{D8F5481E-DBEF-4BAF-92E3-B96DC32FCD1C}" type="pres">
      <dgm:prSet presAssocID="{0F939C5C-A6CB-42F5-8932-974F3216AF71}" presName="connectorText" presStyleLbl="sibTrans1D1" presStyleIdx="1" presStyleCnt="8"/>
      <dgm:spPr/>
      <dgm:t>
        <a:bodyPr/>
        <a:lstStyle/>
        <a:p>
          <a:endParaRPr lang="es-EC"/>
        </a:p>
      </dgm:t>
    </dgm:pt>
    <dgm:pt modelId="{7EF88F36-482B-438E-9A24-B9B30A13E97B}" type="pres">
      <dgm:prSet presAssocID="{8E8DABFB-E085-49B2-B34C-09B2D8F3C6AE}" presName="node" presStyleLbl="node1" presStyleIdx="2" presStyleCnt="9">
        <dgm:presLayoutVars>
          <dgm:bulletEnabled val="1"/>
        </dgm:presLayoutVars>
      </dgm:prSet>
      <dgm:spPr/>
      <dgm:t>
        <a:bodyPr/>
        <a:lstStyle/>
        <a:p>
          <a:endParaRPr lang="es-EC"/>
        </a:p>
      </dgm:t>
    </dgm:pt>
    <dgm:pt modelId="{4441ADA4-0B2D-442F-A761-01BF17B03A5F}" type="pres">
      <dgm:prSet presAssocID="{E4D025E1-4772-4173-B5E7-4EC020561320}" presName="sibTrans" presStyleLbl="sibTrans1D1" presStyleIdx="2" presStyleCnt="8"/>
      <dgm:spPr/>
      <dgm:t>
        <a:bodyPr/>
        <a:lstStyle/>
        <a:p>
          <a:endParaRPr lang="es-EC"/>
        </a:p>
      </dgm:t>
    </dgm:pt>
    <dgm:pt modelId="{C7A89F2A-C58B-4293-8176-865067D6C6EA}" type="pres">
      <dgm:prSet presAssocID="{E4D025E1-4772-4173-B5E7-4EC020561320}" presName="connectorText" presStyleLbl="sibTrans1D1" presStyleIdx="2" presStyleCnt="8"/>
      <dgm:spPr/>
      <dgm:t>
        <a:bodyPr/>
        <a:lstStyle/>
        <a:p>
          <a:endParaRPr lang="es-EC"/>
        </a:p>
      </dgm:t>
    </dgm:pt>
    <dgm:pt modelId="{5BC7532F-4028-44A9-BDC7-E0EC71583DB8}" type="pres">
      <dgm:prSet presAssocID="{9FE26163-ABE6-4168-A95B-D8F8D8B82755}" presName="node" presStyleLbl="node1" presStyleIdx="3" presStyleCnt="9">
        <dgm:presLayoutVars>
          <dgm:bulletEnabled val="1"/>
        </dgm:presLayoutVars>
      </dgm:prSet>
      <dgm:spPr/>
      <dgm:t>
        <a:bodyPr/>
        <a:lstStyle/>
        <a:p>
          <a:endParaRPr lang="es-EC"/>
        </a:p>
      </dgm:t>
    </dgm:pt>
    <dgm:pt modelId="{C7737050-910F-4642-9982-1F397F7038A9}" type="pres">
      <dgm:prSet presAssocID="{A796CDE4-24F8-417E-BABF-5AA94CACFB10}" presName="sibTrans" presStyleLbl="sibTrans1D1" presStyleIdx="3" presStyleCnt="8"/>
      <dgm:spPr/>
      <dgm:t>
        <a:bodyPr/>
        <a:lstStyle/>
        <a:p>
          <a:endParaRPr lang="es-EC"/>
        </a:p>
      </dgm:t>
    </dgm:pt>
    <dgm:pt modelId="{F2DA2533-1EBD-47D4-84E2-4F1A61040738}" type="pres">
      <dgm:prSet presAssocID="{A796CDE4-24F8-417E-BABF-5AA94CACFB10}" presName="connectorText" presStyleLbl="sibTrans1D1" presStyleIdx="3" presStyleCnt="8"/>
      <dgm:spPr/>
      <dgm:t>
        <a:bodyPr/>
        <a:lstStyle/>
        <a:p>
          <a:endParaRPr lang="es-EC"/>
        </a:p>
      </dgm:t>
    </dgm:pt>
    <dgm:pt modelId="{48F9E73D-E40F-4280-AC89-80EF29D35610}" type="pres">
      <dgm:prSet presAssocID="{869CB677-FBE6-44F1-A83A-751166B49101}" presName="node" presStyleLbl="node1" presStyleIdx="4" presStyleCnt="9" custLinFactNeighborY="-5525">
        <dgm:presLayoutVars>
          <dgm:bulletEnabled val="1"/>
        </dgm:presLayoutVars>
      </dgm:prSet>
      <dgm:spPr/>
      <dgm:t>
        <a:bodyPr/>
        <a:lstStyle/>
        <a:p>
          <a:endParaRPr lang="es-EC"/>
        </a:p>
      </dgm:t>
    </dgm:pt>
    <dgm:pt modelId="{43B90AEA-2926-42CD-9665-AD8D9286A346}" type="pres">
      <dgm:prSet presAssocID="{79E31886-6751-47D1-8D74-D3AE6686CF69}" presName="sibTrans" presStyleLbl="sibTrans1D1" presStyleIdx="4" presStyleCnt="8"/>
      <dgm:spPr/>
      <dgm:t>
        <a:bodyPr/>
        <a:lstStyle/>
        <a:p>
          <a:endParaRPr lang="es-EC"/>
        </a:p>
      </dgm:t>
    </dgm:pt>
    <dgm:pt modelId="{2577F9ED-3356-4FBE-B84A-2C62ACFD6E5D}" type="pres">
      <dgm:prSet presAssocID="{79E31886-6751-47D1-8D74-D3AE6686CF69}" presName="connectorText" presStyleLbl="sibTrans1D1" presStyleIdx="4" presStyleCnt="8"/>
      <dgm:spPr/>
      <dgm:t>
        <a:bodyPr/>
        <a:lstStyle/>
        <a:p>
          <a:endParaRPr lang="es-EC"/>
        </a:p>
      </dgm:t>
    </dgm:pt>
    <dgm:pt modelId="{D9898BB0-2DF8-4E8F-9B2E-31752E4E1F05}" type="pres">
      <dgm:prSet presAssocID="{822925F2-B945-4A6D-9797-06EDC3B881D0}" presName="node" presStyleLbl="node1" presStyleIdx="5" presStyleCnt="9">
        <dgm:presLayoutVars>
          <dgm:bulletEnabled val="1"/>
        </dgm:presLayoutVars>
      </dgm:prSet>
      <dgm:spPr/>
      <dgm:t>
        <a:bodyPr/>
        <a:lstStyle/>
        <a:p>
          <a:endParaRPr lang="es-EC"/>
        </a:p>
      </dgm:t>
    </dgm:pt>
    <dgm:pt modelId="{20BC61E5-7871-4520-B2E6-31C513C9CBDD}" type="pres">
      <dgm:prSet presAssocID="{50F8CC97-27DF-4D79-A9AA-DAF2D6F00C9B}" presName="sibTrans" presStyleLbl="sibTrans1D1" presStyleIdx="5" presStyleCnt="8"/>
      <dgm:spPr/>
      <dgm:t>
        <a:bodyPr/>
        <a:lstStyle/>
        <a:p>
          <a:endParaRPr lang="es-EC"/>
        </a:p>
      </dgm:t>
    </dgm:pt>
    <dgm:pt modelId="{3729C331-C733-4BB7-B62D-A885AAA18297}" type="pres">
      <dgm:prSet presAssocID="{50F8CC97-27DF-4D79-A9AA-DAF2D6F00C9B}" presName="connectorText" presStyleLbl="sibTrans1D1" presStyleIdx="5" presStyleCnt="8"/>
      <dgm:spPr/>
      <dgm:t>
        <a:bodyPr/>
        <a:lstStyle/>
        <a:p>
          <a:endParaRPr lang="es-EC"/>
        </a:p>
      </dgm:t>
    </dgm:pt>
    <dgm:pt modelId="{AB6525E3-D187-4EEC-AEE9-2E9E0D4250AF}" type="pres">
      <dgm:prSet presAssocID="{DE5C604C-09D2-4115-BABE-20B544703EB6}" presName="node" presStyleLbl="node1" presStyleIdx="6" presStyleCnt="9">
        <dgm:presLayoutVars>
          <dgm:bulletEnabled val="1"/>
        </dgm:presLayoutVars>
      </dgm:prSet>
      <dgm:spPr/>
      <dgm:t>
        <a:bodyPr/>
        <a:lstStyle/>
        <a:p>
          <a:endParaRPr lang="es-EC"/>
        </a:p>
      </dgm:t>
    </dgm:pt>
    <dgm:pt modelId="{D6342F99-C266-477F-AF68-91119FB8D3D4}" type="pres">
      <dgm:prSet presAssocID="{6FEC610F-9365-436E-8B5C-3B053E3A8CC3}" presName="sibTrans" presStyleLbl="sibTrans1D1" presStyleIdx="6" presStyleCnt="8"/>
      <dgm:spPr/>
      <dgm:t>
        <a:bodyPr/>
        <a:lstStyle/>
        <a:p>
          <a:endParaRPr lang="es-EC"/>
        </a:p>
      </dgm:t>
    </dgm:pt>
    <dgm:pt modelId="{E2AED186-AD40-4D3A-9BFE-A87D3A541644}" type="pres">
      <dgm:prSet presAssocID="{6FEC610F-9365-436E-8B5C-3B053E3A8CC3}" presName="connectorText" presStyleLbl="sibTrans1D1" presStyleIdx="6" presStyleCnt="8"/>
      <dgm:spPr/>
      <dgm:t>
        <a:bodyPr/>
        <a:lstStyle/>
        <a:p>
          <a:endParaRPr lang="es-EC"/>
        </a:p>
      </dgm:t>
    </dgm:pt>
    <dgm:pt modelId="{7690C2F4-9FB0-4EBA-9E6A-17C99A6D8CC9}" type="pres">
      <dgm:prSet presAssocID="{DB541C20-BB26-47E2-8EC4-1CBD14565EF9}" presName="node" presStyleLbl="node1" presStyleIdx="7" presStyleCnt="9">
        <dgm:presLayoutVars>
          <dgm:bulletEnabled val="1"/>
        </dgm:presLayoutVars>
      </dgm:prSet>
      <dgm:spPr/>
      <dgm:t>
        <a:bodyPr/>
        <a:lstStyle/>
        <a:p>
          <a:endParaRPr lang="es-EC"/>
        </a:p>
      </dgm:t>
    </dgm:pt>
    <dgm:pt modelId="{EADC0380-B645-4737-ACCF-91F129A726E4}" type="pres">
      <dgm:prSet presAssocID="{2D787D37-74A4-4640-B1F5-6A9CACC32975}" presName="sibTrans" presStyleLbl="sibTrans1D1" presStyleIdx="7" presStyleCnt="8"/>
      <dgm:spPr/>
      <dgm:t>
        <a:bodyPr/>
        <a:lstStyle/>
        <a:p>
          <a:endParaRPr lang="es-EC"/>
        </a:p>
      </dgm:t>
    </dgm:pt>
    <dgm:pt modelId="{4E5E0C3D-DDE1-4139-AF9E-13C693B8BD6B}" type="pres">
      <dgm:prSet presAssocID="{2D787D37-74A4-4640-B1F5-6A9CACC32975}" presName="connectorText" presStyleLbl="sibTrans1D1" presStyleIdx="7" presStyleCnt="8"/>
      <dgm:spPr/>
      <dgm:t>
        <a:bodyPr/>
        <a:lstStyle/>
        <a:p>
          <a:endParaRPr lang="es-EC"/>
        </a:p>
      </dgm:t>
    </dgm:pt>
    <dgm:pt modelId="{20BF473E-E4E9-4648-A94E-CE85FC01A164}" type="pres">
      <dgm:prSet presAssocID="{2043C735-CCBB-4A5E-A200-0872429915AF}" presName="node" presStyleLbl="node1" presStyleIdx="8" presStyleCnt="9">
        <dgm:presLayoutVars>
          <dgm:bulletEnabled val="1"/>
        </dgm:presLayoutVars>
      </dgm:prSet>
      <dgm:spPr/>
      <dgm:t>
        <a:bodyPr/>
        <a:lstStyle/>
        <a:p>
          <a:endParaRPr lang="es-EC"/>
        </a:p>
      </dgm:t>
    </dgm:pt>
  </dgm:ptLst>
  <dgm:cxnLst>
    <dgm:cxn modelId="{16CD0328-698D-4F66-BA60-BB4D7615A4C3}" type="presOf" srcId="{2D787D37-74A4-4640-B1F5-6A9CACC32975}" destId="{EADC0380-B645-4737-ACCF-91F129A726E4}" srcOrd="0" destOrd="0" presId="urn:microsoft.com/office/officeart/2005/8/layout/bProcess3"/>
    <dgm:cxn modelId="{83DB3C69-42E5-4D8B-A1DB-FB9F8205AB82}" type="presOf" srcId="{6912D770-44C8-4217-AD77-DFC0CDAB969F}" destId="{F0F29A51-7ED6-40CD-BCD2-F023A4E90FE5}" srcOrd="0" destOrd="0" presId="urn:microsoft.com/office/officeart/2005/8/layout/bProcess3"/>
    <dgm:cxn modelId="{4BCDD28D-6C46-4DEA-BF54-5915A96EAE77}" type="presOf" srcId="{D37CD62B-CC1B-4674-BF77-DDDDA9E06F71}" destId="{95F1CE87-9398-4369-9EBA-F7688B7912E7}" srcOrd="0" destOrd="0" presId="urn:microsoft.com/office/officeart/2005/8/layout/bProcess3"/>
    <dgm:cxn modelId="{4F1C0F61-6E77-4CFF-8AA9-DED63637BC50}" type="presOf" srcId="{869CB677-FBE6-44F1-A83A-751166B49101}" destId="{48F9E73D-E40F-4280-AC89-80EF29D35610}" srcOrd="0" destOrd="0" presId="urn:microsoft.com/office/officeart/2005/8/layout/bProcess3"/>
    <dgm:cxn modelId="{67D3004F-DCCE-4BF7-96F0-8154B72B2E71}" srcId="{91FEDCFD-7983-40B7-8827-80C0754D2709}" destId="{A1856D6B-C4C8-43EF-8DFD-88924089B3A2}" srcOrd="0" destOrd="0" parTransId="{BDE74FF6-3D43-4260-B541-398C93C32BC9}" sibTransId="{D37CD62B-CC1B-4674-BF77-DDDDA9E06F71}"/>
    <dgm:cxn modelId="{61F1D301-98E9-4529-8951-57CD6D810A08}" type="presOf" srcId="{0F939C5C-A6CB-42F5-8932-974F3216AF71}" destId="{A07E27D9-B941-4582-A3F7-B7D1322B364A}" srcOrd="0" destOrd="0" presId="urn:microsoft.com/office/officeart/2005/8/layout/bProcess3"/>
    <dgm:cxn modelId="{4E57F521-C063-4B3E-8BCD-4A5C2AA9D9ED}" type="presOf" srcId="{6FEC610F-9365-436E-8B5C-3B053E3A8CC3}" destId="{E2AED186-AD40-4D3A-9BFE-A87D3A541644}" srcOrd="1" destOrd="0" presId="urn:microsoft.com/office/officeart/2005/8/layout/bProcess3"/>
    <dgm:cxn modelId="{C673CECE-1BEA-4DDB-9043-2BE153DF1BD2}" type="presOf" srcId="{0F939C5C-A6CB-42F5-8932-974F3216AF71}" destId="{D8F5481E-DBEF-4BAF-92E3-B96DC32FCD1C}" srcOrd="1" destOrd="0" presId="urn:microsoft.com/office/officeart/2005/8/layout/bProcess3"/>
    <dgm:cxn modelId="{0A5CEBCD-7480-464F-B97D-D0FE03F5740E}" srcId="{91FEDCFD-7983-40B7-8827-80C0754D2709}" destId="{9FE26163-ABE6-4168-A95B-D8F8D8B82755}" srcOrd="3" destOrd="0" parTransId="{B9DA9215-4A60-4B41-A5A4-E416C5DCA95F}" sibTransId="{A796CDE4-24F8-417E-BABF-5AA94CACFB10}"/>
    <dgm:cxn modelId="{7A7D5CBE-FD3B-4E1F-8B36-8E9FBA00A299}" srcId="{91FEDCFD-7983-40B7-8827-80C0754D2709}" destId="{2043C735-CCBB-4A5E-A200-0872429915AF}" srcOrd="8" destOrd="0" parTransId="{AFC7DC16-2114-47F0-8ECF-2E734EE2DBC2}" sibTransId="{6A5F9BAA-4473-47B6-89B1-602B298C8BEB}"/>
    <dgm:cxn modelId="{CE994EA9-7937-4170-86A3-615DE6B0428E}" type="presOf" srcId="{79E31886-6751-47D1-8D74-D3AE6686CF69}" destId="{43B90AEA-2926-42CD-9665-AD8D9286A346}" srcOrd="0" destOrd="0" presId="urn:microsoft.com/office/officeart/2005/8/layout/bProcess3"/>
    <dgm:cxn modelId="{C9D25F38-67A5-474F-8577-94F66409AEC1}" type="presOf" srcId="{DB541C20-BB26-47E2-8EC4-1CBD14565EF9}" destId="{7690C2F4-9FB0-4EBA-9E6A-17C99A6D8CC9}" srcOrd="0" destOrd="0" presId="urn:microsoft.com/office/officeart/2005/8/layout/bProcess3"/>
    <dgm:cxn modelId="{005A5C45-39A8-4B20-8401-D5BD16FC5C41}" srcId="{91FEDCFD-7983-40B7-8827-80C0754D2709}" destId="{822925F2-B945-4A6D-9797-06EDC3B881D0}" srcOrd="5" destOrd="0" parTransId="{82B77A5A-C4E4-46DD-A73A-53313F75BCB5}" sibTransId="{50F8CC97-27DF-4D79-A9AA-DAF2D6F00C9B}"/>
    <dgm:cxn modelId="{D5CF89C5-5AFE-4AC2-9C5F-295FD0DFD52C}" type="presOf" srcId="{E4D025E1-4772-4173-B5E7-4EC020561320}" destId="{4441ADA4-0B2D-442F-A761-01BF17B03A5F}" srcOrd="0" destOrd="0" presId="urn:microsoft.com/office/officeart/2005/8/layout/bProcess3"/>
    <dgm:cxn modelId="{63DBDE89-493A-4CAE-8F65-49B472591C60}" type="presOf" srcId="{6FEC610F-9365-436E-8B5C-3B053E3A8CC3}" destId="{D6342F99-C266-477F-AF68-91119FB8D3D4}" srcOrd="0" destOrd="0" presId="urn:microsoft.com/office/officeart/2005/8/layout/bProcess3"/>
    <dgm:cxn modelId="{EBCF6A2B-F077-4B5B-B497-19CF70859C9B}" srcId="{91FEDCFD-7983-40B7-8827-80C0754D2709}" destId="{DE5C604C-09D2-4115-BABE-20B544703EB6}" srcOrd="6" destOrd="0" parTransId="{A189B6DA-9FAD-4887-A277-A316627922AF}" sibTransId="{6FEC610F-9365-436E-8B5C-3B053E3A8CC3}"/>
    <dgm:cxn modelId="{26A8230F-368B-4AD0-843E-4C0E79009273}" type="presOf" srcId="{D37CD62B-CC1B-4674-BF77-DDDDA9E06F71}" destId="{E017EB7B-F685-4682-ADBC-1EFCF5F79841}" srcOrd="1" destOrd="0" presId="urn:microsoft.com/office/officeart/2005/8/layout/bProcess3"/>
    <dgm:cxn modelId="{69813C8F-1EB6-4624-8292-293EE2787367}" type="presOf" srcId="{8E8DABFB-E085-49B2-B34C-09B2D8F3C6AE}" destId="{7EF88F36-482B-438E-9A24-B9B30A13E97B}" srcOrd="0" destOrd="0" presId="urn:microsoft.com/office/officeart/2005/8/layout/bProcess3"/>
    <dgm:cxn modelId="{BD385942-15BC-4E76-91E0-181B924E7E27}" type="presOf" srcId="{9FE26163-ABE6-4168-A95B-D8F8D8B82755}" destId="{5BC7532F-4028-44A9-BDC7-E0EC71583DB8}" srcOrd="0" destOrd="0" presId="urn:microsoft.com/office/officeart/2005/8/layout/bProcess3"/>
    <dgm:cxn modelId="{FF93F9EA-7E8B-4716-9C24-548A88428367}" srcId="{91FEDCFD-7983-40B7-8827-80C0754D2709}" destId="{6912D770-44C8-4217-AD77-DFC0CDAB969F}" srcOrd="1" destOrd="0" parTransId="{96AA4158-CB1E-4016-AD43-DA452FFAB766}" sibTransId="{0F939C5C-A6CB-42F5-8932-974F3216AF71}"/>
    <dgm:cxn modelId="{F0DDEF6A-3DD1-4BE2-9536-F4E9484601F1}" type="presOf" srcId="{50F8CC97-27DF-4D79-A9AA-DAF2D6F00C9B}" destId="{3729C331-C733-4BB7-B62D-A885AAA18297}" srcOrd="1" destOrd="0" presId="urn:microsoft.com/office/officeart/2005/8/layout/bProcess3"/>
    <dgm:cxn modelId="{4045CDA2-7E5E-48B5-A8B9-84D378C2B561}" type="presOf" srcId="{2D787D37-74A4-4640-B1F5-6A9CACC32975}" destId="{4E5E0C3D-DDE1-4139-AF9E-13C693B8BD6B}" srcOrd="1" destOrd="0" presId="urn:microsoft.com/office/officeart/2005/8/layout/bProcess3"/>
    <dgm:cxn modelId="{F446A63C-0D45-42E0-8E78-FFCB008E7905}" type="presOf" srcId="{E4D025E1-4772-4173-B5E7-4EC020561320}" destId="{C7A89F2A-C58B-4293-8176-865067D6C6EA}" srcOrd="1" destOrd="0" presId="urn:microsoft.com/office/officeart/2005/8/layout/bProcess3"/>
    <dgm:cxn modelId="{EEDB0EB3-CBBA-423A-96D0-126914D6AC03}" type="presOf" srcId="{2043C735-CCBB-4A5E-A200-0872429915AF}" destId="{20BF473E-E4E9-4648-A94E-CE85FC01A164}" srcOrd="0" destOrd="0" presId="urn:microsoft.com/office/officeart/2005/8/layout/bProcess3"/>
    <dgm:cxn modelId="{DA24BAF3-E6C5-48EB-A9EB-E7279BED9004}" srcId="{91FEDCFD-7983-40B7-8827-80C0754D2709}" destId="{869CB677-FBE6-44F1-A83A-751166B49101}" srcOrd="4" destOrd="0" parTransId="{4AF969E8-1899-49C2-99EA-1D58C3D95643}" sibTransId="{79E31886-6751-47D1-8D74-D3AE6686CF69}"/>
    <dgm:cxn modelId="{D8A68B06-099D-4254-8811-A136C9B0596E}" type="presOf" srcId="{A796CDE4-24F8-417E-BABF-5AA94CACFB10}" destId="{C7737050-910F-4642-9982-1F397F7038A9}" srcOrd="0" destOrd="0" presId="urn:microsoft.com/office/officeart/2005/8/layout/bProcess3"/>
    <dgm:cxn modelId="{36CC4F59-3531-4971-BFCC-8D9E3EADF2E8}" type="presOf" srcId="{79E31886-6751-47D1-8D74-D3AE6686CF69}" destId="{2577F9ED-3356-4FBE-B84A-2C62ACFD6E5D}" srcOrd="1" destOrd="0" presId="urn:microsoft.com/office/officeart/2005/8/layout/bProcess3"/>
    <dgm:cxn modelId="{EC02A3A0-03E3-453C-8241-55C6B12E49B0}" type="presOf" srcId="{822925F2-B945-4A6D-9797-06EDC3B881D0}" destId="{D9898BB0-2DF8-4E8F-9B2E-31752E4E1F05}" srcOrd="0" destOrd="0" presId="urn:microsoft.com/office/officeart/2005/8/layout/bProcess3"/>
    <dgm:cxn modelId="{2F625084-BB6A-4C75-942F-863786C6A4FD}" type="presOf" srcId="{50F8CC97-27DF-4D79-A9AA-DAF2D6F00C9B}" destId="{20BC61E5-7871-4520-B2E6-31C513C9CBDD}" srcOrd="0" destOrd="0" presId="urn:microsoft.com/office/officeart/2005/8/layout/bProcess3"/>
    <dgm:cxn modelId="{E932B38F-796F-45B6-9929-B94EDA86B74E}" type="presOf" srcId="{A796CDE4-24F8-417E-BABF-5AA94CACFB10}" destId="{F2DA2533-1EBD-47D4-84E2-4F1A61040738}" srcOrd="1" destOrd="0" presId="urn:microsoft.com/office/officeart/2005/8/layout/bProcess3"/>
    <dgm:cxn modelId="{7AFCA720-9208-497E-AE72-91ABA805585F}" type="presOf" srcId="{91FEDCFD-7983-40B7-8827-80C0754D2709}" destId="{0BF05463-5982-4EC4-B04C-267B18D84D98}" srcOrd="0" destOrd="0" presId="urn:microsoft.com/office/officeart/2005/8/layout/bProcess3"/>
    <dgm:cxn modelId="{F29F30AE-CB46-48EC-B1AF-18DE54C27C7F}" srcId="{91FEDCFD-7983-40B7-8827-80C0754D2709}" destId="{DB541C20-BB26-47E2-8EC4-1CBD14565EF9}" srcOrd="7" destOrd="0" parTransId="{DAC35244-D89B-4C41-B47E-CCA69C0ACE9D}" sibTransId="{2D787D37-74A4-4640-B1F5-6A9CACC32975}"/>
    <dgm:cxn modelId="{EFDC5EB0-737F-4712-9FBE-6C37A5842D5B}" srcId="{91FEDCFD-7983-40B7-8827-80C0754D2709}" destId="{8E8DABFB-E085-49B2-B34C-09B2D8F3C6AE}" srcOrd="2" destOrd="0" parTransId="{118CC64F-0354-4D86-B48A-69A7333FCDEF}" sibTransId="{E4D025E1-4772-4173-B5E7-4EC020561320}"/>
    <dgm:cxn modelId="{579C7A1E-C8AE-4F45-A33D-C8A40A379850}" type="presOf" srcId="{DE5C604C-09D2-4115-BABE-20B544703EB6}" destId="{AB6525E3-D187-4EEC-AEE9-2E9E0D4250AF}" srcOrd="0" destOrd="0" presId="urn:microsoft.com/office/officeart/2005/8/layout/bProcess3"/>
    <dgm:cxn modelId="{1B6E7AA9-65AD-49DC-84D7-55272A75E147}" type="presOf" srcId="{A1856D6B-C4C8-43EF-8DFD-88924089B3A2}" destId="{9B03FB2C-B0DF-46D0-A62F-08AB4E1D2B7C}" srcOrd="0" destOrd="0" presId="urn:microsoft.com/office/officeart/2005/8/layout/bProcess3"/>
    <dgm:cxn modelId="{C53EEB46-B8D3-4E2B-AC16-6715BB904C55}" type="presParOf" srcId="{0BF05463-5982-4EC4-B04C-267B18D84D98}" destId="{9B03FB2C-B0DF-46D0-A62F-08AB4E1D2B7C}" srcOrd="0" destOrd="0" presId="urn:microsoft.com/office/officeart/2005/8/layout/bProcess3"/>
    <dgm:cxn modelId="{54AC70F2-A437-4CA2-87E1-66C60CD008C4}" type="presParOf" srcId="{0BF05463-5982-4EC4-B04C-267B18D84D98}" destId="{95F1CE87-9398-4369-9EBA-F7688B7912E7}" srcOrd="1" destOrd="0" presId="urn:microsoft.com/office/officeart/2005/8/layout/bProcess3"/>
    <dgm:cxn modelId="{671CA875-182D-4F41-8911-391B2FC1147E}" type="presParOf" srcId="{95F1CE87-9398-4369-9EBA-F7688B7912E7}" destId="{E017EB7B-F685-4682-ADBC-1EFCF5F79841}" srcOrd="0" destOrd="0" presId="urn:microsoft.com/office/officeart/2005/8/layout/bProcess3"/>
    <dgm:cxn modelId="{02C0E0E4-E4BF-4FB4-BA5D-EB2D6A028C1D}" type="presParOf" srcId="{0BF05463-5982-4EC4-B04C-267B18D84D98}" destId="{F0F29A51-7ED6-40CD-BCD2-F023A4E90FE5}" srcOrd="2" destOrd="0" presId="urn:microsoft.com/office/officeart/2005/8/layout/bProcess3"/>
    <dgm:cxn modelId="{171BE344-852F-4519-BE9F-5CBCF5E1F006}" type="presParOf" srcId="{0BF05463-5982-4EC4-B04C-267B18D84D98}" destId="{A07E27D9-B941-4582-A3F7-B7D1322B364A}" srcOrd="3" destOrd="0" presId="urn:microsoft.com/office/officeart/2005/8/layout/bProcess3"/>
    <dgm:cxn modelId="{3BAB4FCD-B457-4B4D-AAD3-2FF4543F419A}" type="presParOf" srcId="{A07E27D9-B941-4582-A3F7-B7D1322B364A}" destId="{D8F5481E-DBEF-4BAF-92E3-B96DC32FCD1C}" srcOrd="0" destOrd="0" presId="urn:microsoft.com/office/officeart/2005/8/layout/bProcess3"/>
    <dgm:cxn modelId="{A323FB3E-9716-4416-86FE-1F62318BF1AE}" type="presParOf" srcId="{0BF05463-5982-4EC4-B04C-267B18D84D98}" destId="{7EF88F36-482B-438E-9A24-B9B30A13E97B}" srcOrd="4" destOrd="0" presId="urn:microsoft.com/office/officeart/2005/8/layout/bProcess3"/>
    <dgm:cxn modelId="{F5543B04-10B5-48D3-BB63-D7DAEB83316C}" type="presParOf" srcId="{0BF05463-5982-4EC4-B04C-267B18D84D98}" destId="{4441ADA4-0B2D-442F-A761-01BF17B03A5F}" srcOrd="5" destOrd="0" presId="urn:microsoft.com/office/officeart/2005/8/layout/bProcess3"/>
    <dgm:cxn modelId="{2123B66B-64A0-4F2B-8B8C-A712758D34DB}" type="presParOf" srcId="{4441ADA4-0B2D-442F-A761-01BF17B03A5F}" destId="{C7A89F2A-C58B-4293-8176-865067D6C6EA}" srcOrd="0" destOrd="0" presId="urn:microsoft.com/office/officeart/2005/8/layout/bProcess3"/>
    <dgm:cxn modelId="{EF19EB30-3407-469E-A7B3-00B3A4B2434A}" type="presParOf" srcId="{0BF05463-5982-4EC4-B04C-267B18D84D98}" destId="{5BC7532F-4028-44A9-BDC7-E0EC71583DB8}" srcOrd="6" destOrd="0" presId="urn:microsoft.com/office/officeart/2005/8/layout/bProcess3"/>
    <dgm:cxn modelId="{E8B5919A-B7A9-4597-B31F-565213F2F1D2}" type="presParOf" srcId="{0BF05463-5982-4EC4-B04C-267B18D84D98}" destId="{C7737050-910F-4642-9982-1F397F7038A9}" srcOrd="7" destOrd="0" presId="urn:microsoft.com/office/officeart/2005/8/layout/bProcess3"/>
    <dgm:cxn modelId="{A75EBD3D-900C-4936-8345-9093FEEFC442}" type="presParOf" srcId="{C7737050-910F-4642-9982-1F397F7038A9}" destId="{F2DA2533-1EBD-47D4-84E2-4F1A61040738}" srcOrd="0" destOrd="0" presId="urn:microsoft.com/office/officeart/2005/8/layout/bProcess3"/>
    <dgm:cxn modelId="{0B1E78A7-913D-43D6-99BD-3602E9A2C07F}" type="presParOf" srcId="{0BF05463-5982-4EC4-B04C-267B18D84D98}" destId="{48F9E73D-E40F-4280-AC89-80EF29D35610}" srcOrd="8" destOrd="0" presId="urn:microsoft.com/office/officeart/2005/8/layout/bProcess3"/>
    <dgm:cxn modelId="{B479AC96-2FF8-4F92-83D8-1E7C60ABB7B9}" type="presParOf" srcId="{0BF05463-5982-4EC4-B04C-267B18D84D98}" destId="{43B90AEA-2926-42CD-9665-AD8D9286A346}" srcOrd="9" destOrd="0" presId="urn:microsoft.com/office/officeart/2005/8/layout/bProcess3"/>
    <dgm:cxn modelId="{171076B4-2189-40CC-9C58-ADD37642A655}" type="presParOf" srcId="{43B90AEA-2926-42CD-9665-AD8D9286A346}" destId="{2577F9ED-3356-4FBE-B84A-2C62ACFD6E5D}" srcOrd="0" destOrd="0" presId="urn:microsoft.com/office/officeart/2005/8/layout/bProcess3"/>
    <dgm:cxn modelId="{3000EA48-6819-4182-BF85-C2AF1213B238}" type="presParOf" srcId="{0BF05463-5982-4EC4-B04C-267B18D84D98}" destId="{D9898BB0-2DF8-4E8F-9B2E-31752E4E1F05}" srcOrd="10" destOrd="0" presId="urn:microsoft.com/office/officeart/2005/8/layout/bProcess3"/>
    <dgm:cxn modelId="{5279E59A-3FA3-467F-B0A4-C51E4071422A}" type="presParOf" srcId="{0BF05463-5982-4EC4-B04C-267B18D84D98}" destId="{20BC61E5-7871-4520-B2E6-31C513C9CBDD}" srcOrd="11" destOrd="0" presId="urn:microsoft.com/office/officeart/2005/8/layout/bProcess3"/>
    <dgm:cxn modelId="{DAC7C577-9B3D-4A3D-B4CB-3FB46EC0A84F}" type="presParOf" srcId="{20BC61E5-7871-4520-B2E6-31C513C9CBDD}" destId="{3729C331-C733-4BB7-B62D-A885AAA18297}" srcOrd="0" destOrd="0" presId="urn:microsoft.com/office/officeart/2005/8/layout/bProcess3"/>
    <dgm:cxn modelId="{C1B857D1-1985-44CA-8F8F-0422E42E4E66}" type="presParOf" srcId="{0BF05463-5982-4EC4-B04C-267B18D84D98}" destId="{AB6525E3-D187-4EEC-AEE9-2E9E0D4250AF}" srcOrd="12" destOrd="0" presId="urn:microsoft.com/office/officeart/2005/8/layout/bProcess3"/>
    <dgm:cxn modelId="{F617715E-1BE6-4DC7-980D-402A99208EB9}" type="presParOf" srcId="{0BF05463-5982-4EC4-B04C-267B18D84D98}" destId="{D6342F99-C266-477F-AF68-91119FB8D3D4}" srcOrd="13" destOrd="0" presId="urn:microsoft.com/office/officeart/2005/8/layout/bProcess3"/>
    <dgm:cxn modelId="{E0D1D7FC-8352-4E80-A49B-DFAB3D8B7DF4}" type="presParOf" srcId="{D6342F99-C266-477F-AF68-91119FB8D3D4}" destId="{E2AED186-AD40-4D3A-9BFE-A87D3A541644}" srcOrd="0" destOrd="0" presId="urn:microsoft.com/office/officeart/2005/8/layout/bProcess3"/>
    <dgm:cxn modelId="{3B839BE8-C753-4A32-ADA9-5CF9EB8AB5E4}" type="presParOf" srcId="{0BF05463-5982-4EC4-B04C-267B18D84D98}" destId="{7690C2F4-9FB0-4EBA-9E6A-17C99A6D8CC9}" srcOrd="14" destOrd="0" presId="urn:microsoft.com/office/officeart/2005/8/layout/bProcess3"/>
    <dgm:cxn modelId="{73FB8B4D-F09A-42B3-A641-FC74A43B8F36}" type="presParOf" srcId="{0BF05463-5982-4EC4-B04C-267B18D84D98}" destId="{EADC0380-B645-4737-ACCF-91F129A726E4}" srcOrd="15" destOrd="0" presId="urn:microsoft.com/office/officeart/2005/8/layout/bProcess3"/>
    <dgm:cxn modelId="{777E936C-B4CA-4088-B66C-2FA8EFD3C1BB}" type="presParOf" srcId="{EADC0380-B645-4737-ACCF-91F129A726E4}" destId="{4E5E0C3D-DDE1-4139-AF9E-13C693B8BD6B}" srcOrd="0" destOrd="0" presId="urn:microsoft.com/office/officeart/2005/8/layout/bProcess3"/>
    <dgm:cxn modelId="{F66945E2-EB8E-4135-8332-E125A2C9AA6D}" type="presParOf" srcId="{0BF05463-5982-4EC4-B04C-267B18D84D98}" destId="{20BF473E-E4E9-4648-A94E-CE85FC01A164}"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E61032-47D6-4C85-8359-5D2AD1A8130D}" type="doc">
      <dgm:prSet loTypeId="urn:microsoft.com/office/officeart/2008/layout/SquareAccentList" loCatId="list" qsTypeId="urn:microsoft.com/office/officeart/2005/8/quickstyle/simple1" qsCatId="simple" csTypeId="urn:microsoft.com/office/officeart/2005/8/colors/colorful4" csCatId="colorful" phldr="1"/>
      <dgm:spPr/>
      <dgm:t>
        <a:bodyPr/>
        <a:lstStyle/>
        <a:p>
          <a:endParaRPr lang="es-EC"/>
        </a:p>
      </dgm:t>
    </dgm:pt>
    <dgm:pt modelId="{EF6863DC-11D5-4C78-9982-08345C200A5D}">
      <dgm:prSet phldrT="[Texto]"/>
      <dgm:spPr/>
      <dgm:t>
        <a:bodyPr/>
        <a:lstStyle/>
        <a:p>
          <a:r>
            <a:rPr lang="es-EC" b="1" dirty="0" smtClean="0">
              <a:solidFill>
                <a:srgbClr val="C00000"/>
              </a:solidFill>
            </a:rPr>
            <a:t>Motores </a:t>
          </a:r>
          <a:r>
            <a:rPr lang="es-EC" b="1" dirty="0" err="1" smtClean="0">
              <a:solidFill>
                <a:srgbClr val="C00000"/>
              </a:solidFill>
            </a:rPr>
            <a:t>A.C</a:t>
          </a:r>
          <a:endParaRPr lang="es-EC" b="1" dirty="0">
            <a:solidFill>
              <a:srgbClr val="C00000"/>
            </a:solidFill>
          </a:endParaRPr>
        </a:p>
      </dgm:t>
    </dgm:pt>
    <dgm:pt modelId="{F3B880B6-E07C-4B0C-9686-02A689DB3209}" type="parTrans" cxnId="{6C3ABC69-9CB8-4C4F-8680-AC5F5A432B43}">
      <dgm:prSet/>
      <dgm:spPr/>
      <dgm:t>
        <a:bodyPr/>
        <a:lstStyle/>
        <a:p>
          <a:endParaRPr lang="es-EC"/>
        </a:p>
      </dgm:t>
    </dgm:pt>
    <dgm:pt modelId="{AB47366E-40F4-43EA-A97F-327CC1875E92}" type="sibTrans" cxnId="{6C3ABC69-9CB8-4C4F-8680-AC5F5A432B43}">
      <dgm:prSet/>
      <dgm:spPr/>
      <dgm:t>
        <a:bodyPr/>
        <a:lstStyle/>
        <a:p>
          <a:endParaRPr lang="es-EC"/>
        </a:p>
      </dgm:t>
    </dgm:pt>
    <dgm:pt modelId="{E787CD78-825F-4E70-AE78-FF0DA7800DAB}">
      <dgm:prSet phldrT="[Texto]"/>
      <dgm:spPr/>
      <dgm:t>
        <a:bodyPr/>
        <a:lstStyle/>
        <a:p>
          <a:r>
            <a:rPr lang="es-EC" dirty="0" smtClean="0"/>
            <a:t>Gran tamaño </a:t>
          </a:r>
          <a:endParaRPr lang="es-EC" dirty="0"/>
        </a:p>
      </dgm:t>
    </dgm:pt>
    <dgm:pt modelId="{A8C2F063-D8BE-4E2E-A8B3-AF9F1B22EBEF}" type="parTrans" cxnId="{139854BB-254C-4FC6-B218-D1334CD43A76}">
      <dgm:prSet/>
      <dgm:spPr/>
      <dgm:t>
        <a:bodyPr/>
        <a:lstStyle/>
        <a:p>
          <a:endParaRPr lang="es-EC"/>
        </a:p>
      </dgm:t>
    </dgm:pt>
    <dgm:pt modelId="{50B8A1B4-5B95-4864-B184-1202CEBBED13}" type="sibTrans" cxnId="{139854BB-254C-4FC6-B218-D1334CD43A76}">
      <dgm:prSet/>
      <dgm:spPr/>
      <dgm:t>
        <a:bodyPr/>
        <a:lstStyle/>
        <a:p>
          <a:endParaRPr lang="es-EC"/>
        </a:p>
      </dgm:t>
    </dgm:pt>
    <dgm:pt modelId="{66B30F93-22BF-4EEA-9FA5-4A766C2A8C9A}">
      <dgm:prSet phldrT="[Texto]"/>
      <dgm:spPr/>
      <dgm:t>
        <a:bodyPr/>
        <a:lstStyle/>
        <a:p>
          <a:r>
            <a:rPr lang="es-EC" dirty="0" smtClean="0"/>
            <a:t>Costos</a:t>
          </a:r>
          <a:endParaRPr lang="es-EC" dirty="0"/>
        </a:p>
      </dgm:t>
    </dgm:pt>
    <dgm:pt modelId="{B1B059E3-C36A-428B-B834-C3A022FBCE81}" type="parTrans" cxnId="{3B2933C5-43B6-4D5B-B17B-C268FB0899A4}">
      <dgm:prSet/>
      <dgm:spPr/>
      <dgm:t>
        <a:bodyPr/>
        <a:lstStyle/>
        <a:p>
          <a:endParaRPr lang="es-EC"/>
        </a:p>
      </dgm:t>
    </dgm:pt>
    <dgm:pt modelId="{FC1C3037-0D3A-4592-898E-C9812B863A42}" type="sibTrans" cxnId="{3B2933C5-43B6-4D5B-B17B-C268FB0899A4}">
      <dgm:prSet/>
      <dgm:spPr/>
      <dgm:t>
        <a:bodyPr/>
        <a:lstStyle/>
        <a:p>
          <a:endParaRPr lang="es-EC"/>
        </a:p>
      </dgm:t>
    </dgm:pt>
    <dgm:pt modelId="{5B6F7A02-5A0D-4C33-AE96-8B1CA6249F95}">
      <dgm:prSet phldrT="[Texto]"/>
      <dgm:spPr/>
      <dgm:t>
        <a:bodyPr/>
        <a:lstStyle/>
        <a:p>
          <a:r>
            <a:rPr lang="es-EC" dirty="0" smtClean="0"/>
            <a:t>Control de velocidad</a:t>
          </a:r>
          <a:endParaRPr lang="es-EC" dirty="0"/>
        </a:p>
      </dgm:t>
    </dgm:pt>
    <dgm:pt modelId="{BCC88546-EB41-42E9-9D3D-3FE49B51ACC4}" type="parTrans" cxnId="{1D32FBEE-522E-45E9-A4EF-DA5ACBA4BEDF}">
      <dgm:prSet/>
      <dgm:spPr/>
      <dgm:t>
        <a:bodyPr/>
        <a:lstStyle/>
        <a:p>
          <a:endParaRPr lang="es-EC"/>
        </a:p>
      </dgm:t>
    </dgm:pt>
    <dgm:pt modelId="{B31A7A8D-46CB-47A8-B2FF-C2A429467C01}" type="sibTrans" cxnId="{1D32FBEE-522E-45E9-A4EF-DA5ACBA4BEDF}">
      <dgm:prSet/>
      <dgm:spPr/>
      <dgm:t>
        <a:bodyPr/>
        <a:lstStyle/>
        <a:p>
          <a:endParaRPr lang="es-EC"/>
        </a:p>
      </dgm:t>
    </dgm:pt>
    <dgm:pt modelId="{B4E557A8-EB2D-4EE2-AB5D-22D490D00572}">
      <dgm:prSet phldrT="[Texto]"/>
      <dgm:spPr/>
      <dgm:t>
        <a:bodyPr/>
        <a:lstStyle/>
        <a:p>
          <a:r>
            <a:rPr lang="es-EC" b="1" dirty="0" smtClean="0">
              <a:solidFill>
                <a:srgbClr val="C00000"/>
              </a:solidFill>
            </a:rPr>
            <a:t>Servomotores</a:t>
          </a:r>
          <a:endParaRPr lang="es-EC" b="1" dirty="0">
            <a:solidFill>
              <a:srgbClr val="C00000"/>
            </a:solidFill>
          </a:endParaRPr>
        </a:p>
      </dgm:t>
    </dgm:pt>
    <dgm:pt modelId="{15212E83-28A9-4F22-B037-5D1CADA2D765}" type="parTrans" cxnId="{4A195CE9-0C8B-4329-AF8D-FF8B7E3F9EAA}">
      <dgm:prSet/>
      <dgm:spPr/>
      <dgm:t>
        <a:bodyPr/>
        <a:lstStyle/>
        <a:p>
          <a:endParaRPr lang="es-EC"/>
        </a:p>
      </dgm:t>
    </dgm:pt>
    <dgm:pt modelId="{C3D72A90-95B9-4706-8D4F-E01765C1C25F}" type="sibTrans" cxnId="{4A195CE9-0C8B-4329-AF8D-FF8B7E3F9EAA}">
      <dgm:prSet/>
      <dgm:spPr/>
      <dgm:t>
        <a:bodyPr/>
        <a:lstStyle/>
        <a:p>
          <a:endParaRPr lang="es-EC"/>
        </a:p>
      </dgm:t>
    </dgm:pt>
    <dgm:pt modelId="{1CAB3171-104A-4CE5-96CD-BE7FBC200E67}">
      <dgm:prSet phldrT="[Texto]"/>
      <dgm:spPr/>
      <dgm:t>
        <a:bodyPr/>
        <a:lstStyle/>
        <a:p>
          <a:r>
            <a:rPr lang="es-EC" dirty="0" smtClean="0"/>
            <a:t>Controlador Complejo</a:t>
          </a:r>
          <a:endParaRPr lang="es-EC" dirty="0"/>
        </a:p>
      </dgm:t>
    </dgm:pt>
    <dgm:pt modelId="{3CB01077-75D4-4821-A3A8-FEA58A332922}" type="parTrans" cxnId="{34BDBD3B-E404-4A19-9D37-B9D6865898C4}">
      <dgm:prSet/>
      <dgm:spPr/>
      <dgm:t>
        <a:bodyPr/>
        <a:lstStyle/>
        <a:p>
          <a:endParaRPr lang="es-EC"/>
        </a:p>
      </dgm:t>
    </dgm:pt>
    <dgm:pt modelId="{5E833159-5FA7-4D91-9EFE-3C182D7F9044}" type="sibTrans" cxnId="{34BDBD3B-E404-4A19-9D37-B9D6865898C4}">
      <dgm:prSet/>
      <dgm:spPr/>
      <dgm:t>
        <a:bodyPr/>
        <a:lstStyle/>
        <a:p>
          <a:endParaRPr lang="es-EC"/>
        </a:p>
      </dgm:t>
    </dgm:pt>
    <dgm:pt modelId="{1F40401C-925C-42F4-A1D2-D6297E13F813}">
      <dgm:prSet phldrT="[Texto]"/>
      <dgm:spPr/>
      <dgm:t>
        <a:bodyPr/>
        <a:lstStyle/>
        <a:p>
          <a:r>
            <a:rPr lang="es-EC" dirty="0" smtClean="0"/>
            <a:t>Costos</a:t>
          </a:r>
          <a:endParaRPr lang="es-EC" dirty="0"/>
        </a:p>
      </dgm:t>
    </dgm:pt>
    <dgm:pt modelId="{054A8E6F-0837-4815-828C-2221EFB9847F}" type="parTrans" cxnId="{C9A02B50-E862-4BC3-8199-F3D679FA9F31}">
      <dgm:prSet/>
      <dgm:spPr/>
      <dgm:t>
        <a:bodyPr/>
        <a:lstStyle/>
        <a:p>
          <a:endParaRPr lang="es-EC"/>
        </a:p>
      </dgm:t>
    </dgm:pt>
    <dgm:pt modelId="{D8ECA15A-06A9-43B9-BAB0-9E633E2A7234}" type="sibTrans" cxnId="{C9A02B50-E862-4BC3-8199-F3D679FA9F31}">
      <dgm:prSet/>
      <dgm:spPr/>
      <dgm:t>
        <a:bodyPr/>
        <a:lstStyle/>
        <a:p>
          <a:endParaRPr lang="es-EC"/>
        </a:p>
      </dgm:t>
    </dgm:pt>
    <dgm:pt modelId="{C8CFA9FB-93A2-4952-B867-C6150069CB85}">
      <dgm:prSet phldrT="[Texto]"/>
      <dgm:spPr/>
      <dgm:t>
        <a:bodyPr/>
        <a:lstStyle/>
        <a:p>
          <a:r>
            <a:rPr lang="es-EC" dirty="0" smtClean="0"/>
            <a:t>Velocidad y posición</a:t>
          </a:r>
          <a:endParaRPr lang="es-EC" dirty="0"/>
        </a:p>
      </dgm:t>
    </dgm:pt>
    <dgm:pt modelId="{80062590-366F-4A49-A93E-875D8CA07A5B}" type="parTrans" cxnId="{27320BAA-8654-4E4D-8A31-84D2EE7D3884}">
      <dgm:prSet/>
      <dgm:spPr/>
      <dgm:t>
        <a:bodyPr/>
        <a:lstStyle/>
        <a:p>
          <a:endParaRPr lang="es-EC"/>
        </a:p>
      </dgm:t>
    </dgm:pt>
    <dgm:pt modelId="{D4D45BFA-5438-4246-9A19-8561FF7A7FD3}" type="sibTrans" cxnId="{27320BAA-8654-4E4D-8A31-84D2EE7D3884}">
      <dgm:prSet/>
      <dgm:spPr/>
      <dgm:t>
        <a:bodyPr/>
        <a:lstStyle/>
        <a:p>
          <a:endParaRPr lang="es-EC"/>
        </a:p>
      </dgm:t>
    </dgm:pt>
    <dgm:pt modelId="{53C71B19-60CB-494E-969C-85307475349F}">
      <dgm:prSet phldrT="[Texto]"/>
      <dgm:spPr/>
      <dgm:t>
        <a:bodyPr/>
        <a:lstStyle/>
        <a:p>
          <a:r>
            <a:rPr lang="es-EC" b="1" dirty="0" smtClean="0">
              <a:solidFill>
                <a:srgbClr val="C00000"/>
              </a:solidFill>
            </a:rPr>
            <a:t>Motores DC con Reducción</a:t>
          </a:r>
          <a:endParaRPr lang="es-EC" b="1" dirty="0">
            <a:solidFill>
              <a:srgbClr val="C00000"/>
            </a:solidFill>
          </a:endParaRPr>
        </a:p>
      </dgm:t>
    </dgm:pt>
    <dgm:pt modelId="{7EDDE509-9DAF-4920-AB53-0559A6DC0F83}" type="parTrans" cxnId="{A6701DA6-B7BB-477B-94F0-4543D9276219}">
      <dgm:prSet/>
      <dgm:spPr/>
      <dgm:t>
        <a:bodyPr/>
        <a:lstStyle/>
        <a:p>
          <a:endParaRPr lang="es-EC"/>
        </a:p>
      </dgm:t>
    </dgm:pt>
    <dgm:pt modelId="{08BC0C9D-38AE-4973-8DA4-D1A909B907D4}" type="sibTrans" cxnId="{A6701DA6-B7BB-477B-94F0-4543D9276219}">
      <dgm:prSet/>
      <dgm:spPr/>
      <dgm:t>
        <a:bodyPr/>
        <a:lstStyle/>
        <a:p>
          <a:endParaRPr lang="es-EC"/>
        </a:p>
      </dgm:t>
    </dgm:pt>
    <dgm:pt modelId="{79189610-9D18-4F1D-8C5A-8B196E3F2982}">
      <dgm:prSet phldrT="[Texto]"/>
      <dgm:spPr/>
      <dgm:t>
        <a:bodyPr/>
        <a:lstStyle/>
        <a:p>
          <a:r>
            <a:rPr lang="es-EC" dirty="0" smtClean="0"/>
            <a:t>Diseño mecánico complejo</a:t>
          </a:r>
          <a:endParaRPr lang="es-EC" dirty="0"/>
        </a:p>
      </dgm:t>
    </dgm:pt>
    <dgm:pt modelId="{55D8A11D-3B69-44B3-BC7E-C56D8FF32F0D}" type="parTrans" cxnId="{933829FD-1F62-49A5-AA1E-E1C90F6ACAD7}">
      <dgm:prSet/>
      <dgm:spPr/>
      <dgm:t>
        <a:bodyPr/>
        <a:lstStyle/>
        <a:p>
          <a:endParaRPr lang="es-EC"/>
        </a:p>
      </dgm:t>
    </dgm:pt>
    <dgm:pt modelId="{8BD55D15-4621-4DF8-A7D4-F1C7A1BDC5C9}" type="sibTrans" cxnId="{933829FD-1F62-49A5-AA1E-E1C90F6ACAD7}">
      <dgm:prSet/>
      <dgm:spPr/>
      <dgm:t>
        <a:bodyPr/>
        <a:lstStyle/>
        <a:p>
          <a:endParaRPr lang="es-EC"/>
        </a:p>
      </dgm:t>
    </dgm:pt>
    <dgm:pt modelId="{5D93F286-88D3-4291-846B-C500CC35AB9E}">
      <dgm:prSet phldrT="[Texto]"/>
      <dgm:spPr/>
      <dgm:t>
        <a:bodyPr/>
        <a:lstStyle/>
        <a:p>
          <a:r>
            <a:rPr lang="es-EC" dirty="0" smtClean="0"/>
            <a:t>Mantenimiento</a:t>
          </a:r>
          <a:endParaRPr lang="es-EC" dirty="0"/>
        </a:p>
      </dgm:t>
    </dgm:pt>
    <dgm:pt modelId="{0910B1B7-D39E-4BB3-8467-C6F98A448B65}" type="parTrans" cxnId="{56D7DD41-0CEC-425B-AEE7-D79B2F9DC051}">
      <dgm:prSet/>
      <dgm:spPr/>
      <dgm:t>
        <a:bodyPr/>
        <a:lstStyle/>
        <a:p>
          <a:endParaRPr lang="es-EC"/>
        </a:p>
      </dgm:t>
    </dgm:pt>
    <dgm:pt modelId="{DC9E2ABA-D747-42F9-9B4C-083B4F6DF618}" type="sibTrans" cxnId="{56D7DD41-0CEC-425B-AEE7-D79B2F9DC051}">
      <dgm:prSet/>
      <dgm:spPr/>
      <dgm:t>
        <a:bodyPr/>
        <a:lstStyle/>
        <a:p>
          <a:endParaRPr lang="es-EC"/>
        </a:p>
      </dgm:t>
    </dgm:pt>
    <dgm:pt modelId="{E5276E5A-F29A-490E-8A76-0045AECCD0EF}">
      <dgm:prSet phldrT="[Texto]"/>
      <dgm:spPr/>
      <dgm:t>
        <a:bodyPr/>
        <a:lstStyle/>
        <a:p>
          <a:r>
            <a:rPr lang="es-EC" dirty="0" smtClean="0"/>
            <a:t>Reposición</a:t>
          </a:r>
          <a:endParaRPr lang="es-EC" dirty="0"/>
        </a:p>
      </dgm:t>
    </dgm:pt>
    <dgm:pt modelId="{7B7D3C72-D5F3-4347-BDE5-2544256F62CE}" type="parTrans" cxnId="{69315536-F7B9-4D30-B2DA-1D4A75D5FB1E}">
      <dgm:prSet/>
      <dgm:spPr/>
      <dgm:t>
        <a:bodyPr/>
        <a:lstStyle/>
        <a:p>
          <a:endParaRPr lang="es-EC"/>
        </a:p>
      </dgm:t>
    </dgm:pt>
    <dgm:pt modelId="{0D19E1BF-4150-41E3-8EBE-573286571059}" type="sibTrans" cxnId="{69315536-F7B9-4D30-B2DA-1D4A75D5FB1E}">
      <dgm:prSet/>
      <dgm:spPr/>
      <dgm:t>
        <a:bodyPr/>
        <a:lstStyle/>
        <a:p>
          <a:endParaRPr lang="es-EC"/>
        </a:p>
      </dgm:t>
    </dgm:pt>
    <dgm:pt modelId="{19CC29AD-16C5-4447-9BFC-13EB83076A93}" type="pres">
      <dgm:prSet presAssocID="{89E61032-47D6-4C85-8359-5D2AD1A8130D}" presName="layout" presStyleCnt="0">
        <dgm:presLayoutVars>
          <dgm:chMax/>
          <dgm:chPref/>
          <dgm:dir/>
          <dgm:resizeHandles/>
        </dgm:presLayoutVars>
      </dgm:prSet>
      <dgm:spPr/>
      <dgm:t>
        <a:bodyPr/>
        <a:lstStyle/>
        <a:p>
          <a:endParaRPr lang="es-EC"/>
        </a:p>
      </dgm:t>
    </dgm:pt>
    <dgm:pt modelId="{6499E2DC-8149-46B8-B842-28F9CC3C3FC9}" type="pres">
      <dgm:prSet presAssocID="{EF6863DC-11D5-4C78-9982-08345C200A5D}" presName="root" presStyleCnt="0">
        <dgm:presLayoutVars>
          <dgm:chMax/>
          <dgm:chPref/>
        </dgm:presLayoutVars>
      </dgm:prSet>
      <dgm:spPr/>
    </dgm:pt>
    <dgm:pt modelId="{11116FA3-A9B1-4296-BF6D-DBB6BA55E8A6}" type="pres">
      <dgm:prSet presAssocID="{EF6863DC-11D5-4C78-9982-08345C200A5D}" presName="rootComposite" presStyleCnt="0">
        <dgm:presLayoutVars/>
      </dgm:prSet>
      <dgm:spPr/>
    </dgm:pt>
    <dgm:pt modelId="{203AFA48-6302-4DAA-92E2-70D20CBDB157}" type="pres">
      <dgm:prSet presAssocID="{EF6863DC-11D5-4C78-9982-08345C200A5D}" presName="ParentAccent" presStyleLbl="alignNode1" presStyleIdx="0" presStyleCnt="3"/>
      <dgm:spPr/>
    </dgm:pt>
    <dgm:pt modelId="{235F17AE-59E5-4FFC-AAC6-2C444F0E87AB}" type="pres">
      <dgm:prSet presAssocID="{EF6863DC-11D5-4C78-9982-08345C200A5D}" presName="ParentSmallAccent" presStyleLbl="fgAcc1" presStyleIdx="0" presStyleCnt="3"/>
      <dgm:spPr/>
    </dgm:pt>
    <dgm:pt modelId="{C5E99398-DFE3-4937-955C-69D5456096D6}" type="pres">
      <dgm:prSet presAssocID="{EF6863DC-11D5-4C78-9982-08345C200A5D}" presName="Parent" presStyleLbl="revTx" presStyleIdx="0" presStyleCnt="12">
        <dgm:presLayoutVars>
          <dgm:chMax/>
          <dgm:chPref val="4"/>
          <dgm:bulletEnabled val="1"/>
        </dgm:presLayoutVars>
      </dgm:prSet>
      <dgm:spPr/>
      <dgm:t>
        <a:bodyPr/>
        <a:lstStyle/>
        <a:p>
          <a:endParaRPr lang="es-EC"/>
        </a:p>
      </dgm:t>
    </dgm:pt>
    <dgm:pt modelId="{89B43A94-60C9-402B-AC5B-88119BF22E34}" type="pres">
      <dgm:prSet presAssocID="{EF6863DC-11D5-4C78-9982-08345C200A5D}" presName="childShape" presStyleCnt="0">
        <dgm:presLayoutVars>
          <dgm:chMax val="0"/>
          <dgm:chPref val="0"/>
        </dgm:presLayoutVars>
      </dgm:prSet>
      <dgm:spPr/>
    </dgm:pt>
    <dgm:pt modelId="{12B90EEC-3BB0-41BB-88BE-3D981DBF6969}" type="pres">
      <dgm:prSet presAssocID="{E787CD78-825F-4E70-AE78-FF0DA7800DAB}" presName="childComposite" presStyleCnt="0">
        <dgm:presLayoutVars>
          <dgm:chMax val="0"/>
          <dgm:chPref val="0"/>
        </dgm:presLayoutVars>
      </dgm:prSet>
      <dgm:spPr/>
    </dgm:pt>
    <dgm:pt modelId="{F0C0CABD-C767-4E07-8813-D32849C305C9}" type="pres">
      <dgm:prSet presAssocID="{E787CD78-825F-4E70-AE78-FF0DA7800DAB}" presName="ChildAccent" presStyleLbl="solidFgAcc1" presStyleIdx="0" presStyleCnt="9"/>
      <dgm:spPr/>
    </dgm:pt>
    <dgm:pt modelId="{7A0D5661-F0E6-4A8E-B020-83429046A5C8}" type="pres">
      <dgm:prSet presAssocID="{E787CD78-825F-4E70-AE78-FF0DA7800DAB}" presName="Child" presStyleLbl="revTx" presStyleIdx="1" presStyleCnt="12">
        <dgm:presLayoutVars>
          <dgm:chMax val="0"/>
          <dgm:chPref val="0"/>
          <dgm:bulletEnabled val="1"/>
        </dgm:presLayoutVars>
      </dgm:prSet>
      <dgm:spPr/>
      <dgm:t>
        <a:bodyPr/>
        <a:lstStyle/>
        <a:p>
          <a:endParaRPr lang="es-EC"/>
        </a:p>
      </dgm:t>
    </dgm:pt>
    <dgm:pt modelId="{06BA3579-F6B1-4919-8997-37DC39F2A405}" type="pres">
      <dgm:prSet presAssocID="{66B30F93-22BF-4EEA-9FA5-4A766C2A8C9A}" presName="childComposite" presStyleCnt="0">
        <dgm:presLayoutVars>
          <dgm:chMax val="0"/>
          <dgm:chPref val="0"/>
        </dgm:presLayoutVars>
      </dgm:prSet>
      <dgm:spPr/>
    </dgm:pt>
    <dgm:pt modelId="{1890DDBE-DA84-4D30-B62C-667D51B5F366}" type="pres">
      <dgm:prSet presAssocID="{66B30F93-22BF-4EEA-9FA5-4A766C2A8C9A}" presName="ChildAccent" presStyleLbl="solidFgAcc1" presStyleIdx="1" presStyleCnt="9"/>
      <dgm:spPr/>
    </dgm:pt>
    <dgm:pt modelId="{E7EFD2A4-8C13-444A-A104-6B8FEADCB56C}" type="pres">
      <dgm:prSet presAssocID="{66B30F93-22BF-4EEA-9FA5-4A766C2A8C9A}" presName="Child" presStyleLbl="revTx" presStyleIdx="2" presStyleCnt="12">
        <dgm:presLayoutVars>
          <dgm:chMax val="0"/>
          <dgm:chPref val="0"/>
          <dgm:bulletEnabled val="1"/>
        </dgm:presLayoutVars>
      </dgm:prSet>
      <dgm:spPr/>
      <dgm:t>
        <a:bodyPr/>
        <a:lstStyle/>
        <a:p>
          <a:endParaRPr lang="es-EC"/>
        </a:p>
      </dgm:t>
    </dgm:pt>
    <dgm:pt modelId="{89C96FD9-91F0-47E8-B92E-44E3D978B57E}" type="pres">
      <dgm:prSet presAssocID="{5B6F7A02-5A0D-4C33-AE96-8B1CA6249F95}" presName="childComposite" presStyleCnt="0">
        <dgm:presLayoutVars>
          <dgm:chMax val="0"/>
          <dgm:chPref val="0"/>
        </dgm:presLayoutVars>
      </dgm:prSet>
      <dgm:spPr/>
    </dgm:pt>
    <dgm:pt modelId="{5A5B5938-7C66-4312-96EF-3A281A07154A}" type="pres">
      <dgm:prSet presAssocID="{5B6F7A02-5A0D-4C33-AE96-8B1CA6249F95}" presName="ChildAccent" presStyleLbl="solidFgAcc1" presStyleIdx="2" presStyleCnt="9"/>
      <dgm:spPr/>
    </dgm:pt>
    <dgm:pt modelId="{78F33FAE-59D6-4011-B329-26BFA6FD678F}" type="pres">
      <dgm:prSet presAssocID="{5B6F7A02-5A0D-4C33-AE96-8B1CA6249F95}" presName="Child" presStyleLbl="revTx" presStyleIdx="3" presStyleCnt="12">
        <dgm:presLayoutVars>
          <dgm:chMax val="0"/>
          <dgm:chPref val="0"/>
          <dgm:bulletEnabled val="1"/>
        </dgm:presLayoutVars>
      </dgm:prSet>
      <dgm:spPr/>
      <dgm:t>
        <a:bodyPr/>
        <a:lstStyle/>
        <a:p>
          <a:endParaRPr lang="es-EC"/>
        </a:p>
      </dgm:t>
    </dgm:pt>
    <dgm:pt modelId="{63A8A42B-5DA4-494E-868D-A9E2E5802CAF}" type="pres">
      <dgm:prSet presAssocID="{B4E557A8-EB2D-4EE2-AB5D-22D490D00572}" presName="root" presStyleCnt="0">
        <dgm:presLayoutVars>
          <dgm:chMax/>
          <dgm:chPref/>
        </dgm:presLayoutVars>
      </dgm:prSet>
      <dgm:spPr/>
    </dgm:pt>
    <dgm:pt modelId="{E97BC0FA-40D0-4213-9559-DED840BEDA11}" type="pres">
      <dgm:prSet presAssocID="{B4E557A8-EB2D-4EE2-AB5D-22D490D00572}" presName="rootComposite" presStyleCnt="0">
        <dgm:presLayoutVars/>
      </dgm:prSet>
      <dgm:spPr/>
    </dgm:pt>
    <dgm:pt modelId="{219635BF-B767-455A-8626-48B3B4CF7BF8}" type="pres">
      <dgm:prSet presAssocID="{B4E557A8-EB2D-4EE2-AB5D-22D490D00572}" presName="ParentAccent" presStyleLbl="alignNode1" presStyleIdx="1" presStyleCnt="3"/>
      <dgm:spPr/>
    </dgm:pt>
    <dgm:pt modelId="{44A22FE0-E5DB-4DD5-9E5F-DCD37933B95B}" type="pres">
      <dgm:prSet presAssocID="{B4E557A8-EB2D-4EE2-AB5D-22D490D00572}" presName="ParentSmallAccent" presStyleLbl="fgAcc1" presStyleIdx="1" presStyleCnt="3"/>
      <dgm:spPr/>
    </dgm:pt>
    <dgm:pt modelId="{EBC95F5F-B70A-43D3-B3E0-6394CEEF523A}" type="pres">
      <dgm:prSet presAssocID="{B4E557A8-EB2D-4EE2-AB5D-22D490D00572}" presName="Parent" presStyleLbl="revTx" presStyleIdx="4" presStyleCnt="12">
        <dgm:presLayoutVars>
          <dgm:chMax/>
          <dgm:chPref val="4"/>
          <dgm:bulletEnabled val="1"/>
        </dgm:presLayoutVars>
      </dgm:prSet>
      <dgm:spPr/>
      <dgm:t>
        <a:bodyPr/>
        <a:lstStyle/>
        <a:p>
          <a:endParaRPr lang="es-EC"/>
        </a:p>
      </dgm:t>
    </dgm:pt>
    <dgm:pt modelId="{A8E4CAE7-F278-4FD6-B504-FFD974FB869A}" type="pres">
      <dgm:prSet presAssocID="{B4E557A8-EB2D-4EE2-AB5D-22D490D00572}" presName="childShape" presStyleCnt="0">
        <dgm:presLayoutVars>
          <dgm:chMax val="0"/>
          <dgm:chPref val="0"/>
        </dgm:presLayoutVars>
      </dgm:prSet>
      <dgm:spPr/>
    </dgm:pt>
    <dgm:pt modelId="{4619A904-205E-4701-895C-32163482F063}" type="pres">
      <dgm:prSet presAssocID="{1CAB3171-104A-4CE5-96CD-BE7FBC200E67}" presName="childComposite" presStyleCnt="0">
        <dgm:presLayoutVars>
          <dgm:chMax val="0"/>
          <dgm:chPref val="0"/>
        </dgm:presLayoutVars>
      </dgm:prSet>
      <dgm:spPr/>
    </dgm:pt>
    <dgm:pt modelId="{7F1B1CA5-6C52-4187-ADDC-40C6C44174C6}" type="pres">
      <dgm:prSet presAssocID="{1CAB3171-104A-4CE5-96CD-BE7FBC200E67}" presName="ChildAccent" presStyleLbl="solidFgAcc1" presStyleIdx="3" presStyleCnt="9"/>
      <dgm:spPr/>
    </dgm:pt>
    <dgm:pt modelId="{166B291C-76A9-4E2F-9894-014C16919E72}" type="pres">
      <dgm:prSet presAssocID="{1CAB3171-104A-4CE5-96CD-BE7FBC200E67}" presName="Child" presStyleLbl="revTx" presStyleIdx="5" presStyleCnt="12">
        <dgm:presLayoutVars>
          <dgm:chMax val="0"/>
          <dgm:chPref val="0"/>
          <dgm:bulletEnabled val="1"/>
        </dgm:presLayoutVars>
      </dgm:prSet>
      <dgm:spPr/>
      <dgm:t>
        <a:bodyPr/>
        <a:lstStyle/>
        <a:p>
          <a:endParaRPr lang="es-EC"/>
        </a:p>
      </dgm:t>
    </dgm:pt>
    <dgm:pt modelId="{9D9420C7-7F61-450F-8F75-CBEA3A325630}" type="pres">
      <dgm:prSet presAssocID="{1F40401C-925C-42F4-A1D2-D6297E13F813}" presName="childComposite" presStyleCnt="0">
        <dgm:presLayoutVars>
          <dgm:chMax val="0"/>
          <dgm:chPref val="0"/>
        </dgm:presLayoutVars>
      </dgm:prSet>
      <dgm:spPr/>
    </dgm:pt>
    <dgm:pt modelId="{F5326F76-BADF-4357-B539-D84725772A34}" type="pres">
      <dgm:prSet presAssocID="{1F40401C-925C-42F4-A1D2-D6297E13F813}" presName="ChildAccent" presStyleLbl="solidFgAcc1" presStyleIdx="4" presStyleCnt="9"/>
      <dgm:spPr/>
    </dgm:pt>
    <dgm:pt modelId="{43738E08-E631-4CA6-8469-6F6C9A5CD6AD}" type="pres">
      <dgm:prSet presAssocID="{1F40401C-925C-42F4-A1D2-D6297E13F813}" presName="Child" presStyleLbl="revTx" presStyleIdx="6" presStyleCnt="12">
        <dgm:presLayoutVars>
          <dgm:chMax val="0"/>
          <dgm:chPref val="0"/>
          <dgm:bulletEnabled val="1"/>
        </dgm:presLayoutVars>
      </dgm:prSet>
      <dgm:spPr/>
      <dgm:t>
        <a:bodyPr/>
        <a:lstStyle/>
        <a:p>
          <a:endParaRPr lang="es-EC"/>
        </a:p>
      </dgm:t>
    </dgm:pt>
    <dgm:pt modelId="{DC6E8C65-467D-4315-8950-7764DF89A616}" type="pres">
      <dgm:prSet presAssocID="{C8CFA9FB-93A2-4952-B867-C6150069CB85}" presName="childComposite" presStyleCnt="0">
        <dgm:presLayoutVars>
          <dgm:chMax val="0"/>
          <dgm:chPref val="0"/>
        </dgm:presLayoutVars>
      </dgm:prSet>
      <dgm:spPr/>
    </dgm:pt>
    <dgm:pt modelId="{D88A4237-DDC5-450B-9A1D-1738FE87A5F3}" type="pres">
      <dgm:prSet presAssocID="{C8CFA9FB-93A2-4952-B867-C6150069CB85}" presName="ChildAccent" presStyleLbl="solidFgAcc1" presStyleIdx="5" presStyleCnt="9"/>
      <dgm:spPr/>
    </dgm:pt>
    <dgm:pt modelId="{628B750E-501E-40DC-8635-75A14700CE32}" type="pres">
      <dgm:prSet presAssocID="{C8CFA9FB-93A2-4952-B867-C6150069CB85}" presName="Child" presStyleLbl="revTx" presStyleIdx="7" presStyleCnt="12">
        <dgm:presLayoutVars>
          <dgm:chMax val="0"/>
          <dgm:chPref val="0"/>
          <dgm:bulletEnabled val="1"/>
        </dgm:presLayoutVars>
      </dgm:prSet>
      <dgm:spPr/>
      <dgm:t>
        <a:bodyPr/>
        <a:lstStyle/>
        <a:p>
          <a:endParaRPr lang="es-EC"/>
        </a:p>
      </dgm:t>
    </dgm:pt>
    <dgm:pt modelId="{04705482-317A-445A-8F91-83631B2D1850}" type="pres">
      <dgm:prSet presAssocID="{53C71B19-60CB-494E-969C-85307475349F}" presName="root" presStyleCnt="0">
        <dgm:presLayoutVars>
          <dgm:chMax/>
          <dgm:chPref/>
        </dgm:presLayoutVars>
      </dgm:prSet>
      <dgm:spPr/>
    </dgm:pt>
    <dgm:pt modelId="{3E23ACDD-138C-474E-8E60-3C6D1406C481}" type="pres">
      <dgm:prSet presAssocID="{53C71B19-60CB-494E-969C-85307475349F}" presName="rootComposite" presStyleCnt="0">
        <dgm:presLayoutVars/>
      </dgm:prSet>
      <dgm:spPr/>
    </dgm:pt>
    <dgm:pt modelId="{506AF3FB-26D5-4AEA-A71D-2F4A6C05862F}" type="pres">
      <dgm:prSet presAssocID="{53C71B19-60CB-494E-969C-85307475349F}" presName="ParentAccent" presStyleLbl="alignNode1" presStyleIdx="2" presStyleCnt="3"/>
      <dgm:spPr/>
    </dgm:pt>
    <dgm:pt modelId="{E148EA5A-9FDF-4AF1-9922-E5A62E30ADD0}" type="pres">
      <dgm:prSet presAssocID="{53C71B19-60CB-494E-969C-85307475349F}" presName="ParentSmallAccent" presStyleLbl="fgAcc1" presStyleIdx="2" presStyleCnt="3"/>
      <dgm:spPr/>
    </dgm:pt>
    <dgm:pt modelId="{D959FA6F-7A9A-4610-ADAF-0E6BA9EDC726}" type="pres">
      <dgm:prSet presAssocID="{53C71B19-60CB-494E-969C-85307475349F}" presName="Parent" presStyleLbl="revTx" presStyleIdx="8" presStyleCnt="12">
        <dgm:presLayoutVars>
          <dgm:chMax/>
          <dgm:chPref val="4"/>
          <dgm:bulletEnabled val="1"/>
        </dgm:presLayoutVars>
      </dgm:prSet>
      <dgm:spPr/>
      <dgm:t>
        <a:bodyPr/>
        <a:lstStyle/>
        <a:p>
          <a:endParaRPr lang="es-EC"/>
        </a:p>
      </dgm:t>
    </dgm:pt>
    <dgm:pt modelId="{DF375B8D-71BE-42A4-AA5B-C6429A9B8034}" type="pres">
      <dgm:prSet presAssocID="{53C71B19-60CB-494E-969C-85307475349F}" presName="childShape" presStyleCnt="0">
        <dgm:presLayoutVars>
          <dgm:chMax val="0"/>
          <dgm:chPref val="0"/>
        </dgm:presLayoutVars>
      </dgm:prSet>
      <dgm:spPr/>
    </dgm:pt>
    <dgm:pt modelId="{BD458881-0DCC-4379-9D11-C3C9AF033DDB}" type="pres">
      <dgm:prSet presAssocID="{79189610-9D18-4F1D-8C5A-8B196E3F2982}" presName="childComposite" presStyleCnt="0">
        <dgm:presLayoutVars>
          <dgm:chMax val="0"/>
          <dgm:chPref val="0"/>
        </dgm:presLayoutVars>
      </dgm:prSet>
      <dgm:spPr/>
    </dgm:pt>
    <dgm:pt modelId="{5EBDD031-8AD4-46DD-B519-811CBDDE65ED}" type="pres">
      <dgm:prSet presAssocID="{79189610-9D18-4F1D-8C5A-8B196E3F2982}" presName="ChildAccent" presStyleLbl="solidFgAcc1" presStyleIdx="6" presStyleCnt="9"/>
      <dgm:spPr/>
    </dgm:pt>
    <dgm:pt modelId="{A3BBF31D-BC9D-4FFB-A033-09AB48EEF94A}" type="pres">
      <dgm:prSet presAssocID="{79189610-9D18-4F1D-8C5A-8B196E3F2982}" presName="Child" presStyleLbl="revTx" presStyleIdx="9" presStyleCnt="12">
        <dgm:presLayoutVars>
          <dgm:chMax val="0"/>
          <dgm:chPref val="0"/>
          <dgm:bulletEnabled val="1"/>
        </dgm:presLayoutVars>
      </dgm:prSet>
      <dgm:spPr/>
      <dgm:t>
        <a:bodyPr/>
        <a:lstStyle/>
        <a:p>
          <a:endParaRPr lang="es-EC"/>
        </a:p>
      </dgm:t>
    </dgm:pt>
    <dgm:pt modelId="{C60B6EC1-1658-4AAE-85B2-A107056AA715}" type="pres">
      <dgm:prSet presAssocID="{5D93F286-88D3-4291-846B-C500CC35AB9E}" presName="childComposite" presStyleCnt="0">
        <dgm:presLayoutVars>
          <dgm:chMax val="0"/>
          <dgm:chPref val="0"/>
        </dgm:presLayoutVars>
      </dgm:prSet>
      <dgm:spPr/>
    </dgm:pt>
    <dgm:pt modelId="{ADF0BFC9-05E9-44C0-8123-01C8FC0B4893}" type="pres">
      <dgm:prSet presAssocID="{5D93F286-88D3-4291-846B-C500CC35AB9E}" presName="ChildAccent" presStyleLbl="solidFgAcc1" presStyleIdx="7" presStyleCnt="9"/>
      <dgm:spPr/>
    </dgm:pt>
    <dgm:pt modelId="{7D0D0ED2-6AE7-40CF-8173-FCB440B3FBEA}" type="pres">
      <dgm:prSet presAssocID="{5D93F286-88D3-4291-846B-C500CC35AB9E}" presName="Child" presStyleLbl="revTx" presStyleIdx="10" presStyleCnt="12">
        <dgm:presLayoutVars>
          <dgm:chMax val="0"/>
          <dgm:chPref val="0"/>
          <dgm:bulletEnabled val="1"/>
        </dgm:presLayoutVars>
      </dgm:prSet>
      <dgm:spPr/>
      <dgm:t>
        <a:bodyPr/>
        <a:lstStyle/>
        <a:p>
          <a:endParaRPr lang="es-EC"/>
        </a:p>
      </dgm:t>
    </dgm:pt>
    <dgm:pt modelId="{63738516-0DA4-4CA5-8E00-8BB1AAE55B52}" type="pres">
      <dgm:prSet presAssocID="{E5276E5A-F29A-490E-8A76-0045AECCD0EF}" presName="childComposite" presStyleCnt="0">
        <dgm:presLayoutVars>
          <dgm:chMax val="0"/>
          <dgm:chPref val="0"/>
        </dgm:presLayoutVars>
      </dgm:prSet>
      <dgm:spPr/>
    </dgm:pt>
    <dgm:pt modelId="{94A774DA-14E3-4288-92EB-6B488A3B4DA4}" type="pres">
      <dgm:prSet presAssocID="{E5276E5A-F29A-490E-8A76-0045AECCD0EF}" presName="ChildAccent" presStyleLbl="solidFgAcc1" presStyleIdx="8" presStyleCnt="9"/>
      <dgm:spPr/>
    </dgm:pt>
    <dgm:pt modelId="{99872CA3-34F4-4252-8F8F-A20CBB636438}" type="pres">
      <dgm:prSet presAssocID="{E5276E5A-F29A-490E-8A76-0045AECCD0EF}" presName="Child" presStyleLbl="revTx" presStyleIdx="11" presStyleCnt="12">
        <dgm:presLayoutVars>
          <dgm:chMax val="0"/>
          <dgm:chPref val="0"/>
          <dgm:bulletEnabled val="1"/>
        </dgm:presLayoutVars>
      </dgm:prSet>
      <dgm:spPr/>
      <dgm:t>
        <a:bodyPr/>
        <a:lstStyle/>
        <a:p>
          <a:endParaRPr lang="es-EC"/>
        </a:p>
      </dgm:t>
    </dgm:pt>
  </dgm:ptLst>
  <dgm:cxnLst>
    <dgm:cxn modelId="{C9A02B50-E862-4BC3-8199-F3D679FA9F31}" srcId="{B4E557A8-EB2D-4EE2-AB5D-22D490D00572}" destId="{1F40401C-925C-42F4-A1D2-D6297E13F813}" srcOrd="1" destOrd="0" parTransId="{054A8E6F-0837-4815-828C-2221EFB9847F}" sibTransId="{D8ECA15A-06A9-43B9-BAB0-9E633E2A7234}"/>
    <dgm:cxn modelId="{3B2933C5-43B6-4D5B-B17B-C268FB0899A4}" srcId="{EF6863DC-11D5-4C78-9982-08345C200A5D}" destId="{66B30F93-22BF-4EEA-9FA5-4A766C2A8C9A}" srcOrd="1" destOrd="0" parTransId="{B1B059E3-C36A-428B-B834-C3A022FBCE81}" sibTransId="{FC1C3037-0D3A-4592-898E-C9812B863A42}"/>
    <dgm:cxn modelId="{933829FD-1F62-49A5-AA1E-E1C90F6ACAD7}" srcId="{53C71B19-60CB-494E-969C-85307475349F}" destId="{79189610-9D18-4F1D-8C5A-8B196E3F2982}" srcOrd="0" destOrd="0" parTransId="{55D8A11D-3B69-44B3-BC7E-C56D8FF32F0D}" sibTransId="{8BD55D15-4621-4DF8-A7D4-F1C7A1BDC5C9}"/>
    <dgm:cxn modelId="{56D7DD41-0CEC-425B-AEE7-D79B2F9DC051}" srcId="{53C71B19-60CB-494E-969C-85307475349F}" destId="{5D93F286-88D3-4291-846B-C500CC35AB9E}" srcOrd="1" destOrd="0" parTransId="{0910B1B7-D39E-4BB3-8467-C6F98A448B65}" sibTransId="{DC9E2ABA-D747-42F9-9B4C-083B4F6DF618}"/>
    <dgm:cxn modelId="{5769977B-026B-4DDA-B1B6-14B5D217244D}" type="presOf" srcId="{1CAB3171-104A-4CE5-96CD-BE7FBC200E67}" destId="{166B291C-76A9-4E2F-9894-014C16919E72}" srcOrd="0" destOrd="0" presId="urn:microsoft.com/office/officeart/2008/layout/SquareAccentList"/>
    <dgm:cxn modelId="{27320BAA-8654-4E4D-8A31-84D2EE7D3884}" srcId="{B4E557A8-EB2D-4EE2-AB5D-22D490D00572}" destId="{C8CFA9FB-93A2-4952-B867-C6150069CB85}" srcOrd="2" destOrd="0" parTransId="{80062590-366F-4A49-A93E-875D8CA07A5B}" sibTransId="{D4D45BFA-5438-4246-9A19-8561FF7A7FD3}"/>
    <dgm:cxn modelId="{6C3ABC69-9CB8-4C4F-8680-AC5F5A432B43}" srcId="{89E61032-47D6-4C85-8359-5D2AD1A8130D}" destId="{EF6863DC-11D5-4C78-9982-08345C200A5D}" srcOrd="0" destOrd="0" parTransId="{F3B880B6-E07C-4B0C-9686-02A689DB3209}" sibTransId="{AB47366E-40F4-43EA-A97F-327CC1875E92}"/>
    <dgm:cxn modelId="{2E9F2688-6D4A-4D87-93FB-1988EB3FCA5D}" type="presOf" srcId="{E5276E5A-F29A-490E-8A76-0045AECCD0EF}" destId="{99872CA3-34F4-4252-8F8F-A20CBB636438}" srcOrd="0" destOrd="0" presId="urn:microsoft.com/office/officeart/2008/layout/SquareAccentList"/>
    <dgm:cxn modelId="{5E4D6C63-D31E-4072-AB01-39446D42E3A4}" type="presOf" srcId="{B4E557A8-EB2D-4EE2-AB5D-22D490D00572}" destId="{EBC95F5F-B70A-43D3-B3E0-6394CEEF523A}" srcOrd="0" destOrd="0" presId="urn:microsoft.com/office/officeart/2008/layout/SquareAccentList"/>
    <dgm:cxn modelId="{139854BB-254C-4FC6-B218-D1334CD43A76}" srcId="{EF6863DC-11D5-4C78-9982-08345C200A5D}" destId="{E787CD78-825F-4E70-AE78-FF0DA7800DAB}" srcOrd="0" destOrd="0" parTransId="{A8C2F063-D8BE-4E2E-A8B3-AF9F1B22EBEF}" sibTransId="{50B8A1B4-5B95-4864-B184-1202CEBBED13}"/>
    <dgm:cxn modelId="{1358908D-96B2-488B-8123-E81F2C4FF2FF}" type="presOf" srcId="{53C71B19-60CB-494E-969C-85307475349F}" destId="{D959FA6F-7A9A-4610-ADAF-0E6BA9EDC726}" srcOrd="0" destOrd="0" presId="urn:microsoft.com/office/officeart/2008/layout/SquareAccentList"/>
    <dgm:cxn modelId="{4ECB1ED2-B6F4-41AF-ACF1-9A16C9661138}" type="presOf" srcId="{C8CFA9FB-93A2-4952-B867-C6150069CB85}" destId="{628B750E-501E-40DC-8635-75A14700CE32}" srcOrd="0" destOrd="0" presId="urn:microsoft.com/office/officeart/2008/layout/SquareAccentList"/>
    <dgm:cxn modelId="{A6701DA6-B7BB-477B-94F0-4543D9276219}" srcId="{89E61032-47D6-4C85-8359-5D2AD1A8130D}" destId="{53C71B19-60CB-494E-969C-85307475349F}" srcOrd="2" destOrd="0" parTransId="{7EDDE509-9DAF-4920-AB53-0559A6DC0F83}" sibTransId="{08BC0C9D-38AE-4973-8DA4-D1A909B907D4}"/>
    <dgm:cxn modelId="{DBA4A14B-DE1B-4ACD-B24E-30FDCEB2A3BB}" type="presOf" srcId="{89E61032-47D6-4C85-8359-5D2AD1A8130D}" destId="{19CC29AD-16C5-4447-9BFC-13EB83076A93}" srcOrd="0" destOrd="0" presId="urn:microsoft.com/office/officeart/2008/layout/SquareAccentList"/>
    <dgm:cxn modelId="{007B5904-49F8-47D1-8091-96E16EFA3281}" type="presOf" srcId="{5D93F286-88D3-4291-846B-C500CC35AB9E}" destId="{7D0D0ED2-6AE7-40CF-8173-FCB440B3FBEA}" srcOrd="0" destOrd="0" presId="urn:microsoft.com/office/officeart/2008/layout/SquareAccentList"/>
    <dgm:cxn modelId="{E01790D3-DF74-4FA8-8ECF-067FFC1A9D37}" type="presOf" srcId="{66B30F93-22BF-4EEA-9FA5-4A766C2A8C9A}" destId="{E7EFD2A4-8C13-444A-A104-6B8FEADCB56C}" srcOrd="0" destOrd="0" presId="urn:microsoft.com/office/officeart/2008/layout/SquareAccentList"/>
    <dgm:cxn modelId="{2EBDEBBE-BC66-4036-8E85-EBE379BD18CE}" type="presOf" srcId="{E787CD78-825F-4E70-AE78-FF0DA7800DAB}" destId="{7A0D5661-F0E6-4A8E-B020-83429046A5C8}" srcOrd="0" destOrd="0" presId="urn:microsoft.com/office/officeart/2008/layout/SquareAccentList"/>
    <dgm:cxn modelId="{397DFF39-ACD8-4BA8-A534-4C7D4139158E}" type="presOf" srcId="{EF6863DC-11D5-4C78-9982-08345C200A5D}" destId="{C5E99398-DFE3-4937-955C-69D5456096D6}" srcOrd="0" destOrd="0" presId="urn:microsoft.com/office/officeart/2008/layout/SquareAccentList"/>
    <dgm:cxn modelId="{69315536-F7B9-4D30-B2DA-1D4A75D5FB1E}" srcId="{53C71B19-60CB-494E-969C-85307475349F}" destId="{E5276E5A-F29A-490E-8A76-0045AECCD0EF}" srcOrd="2" destOrd="0" parTransId="{7B7D3C72-D5F3-4347-BDE5-2544256F62CE}" sibTransId="{0D19E1BF-4150-41E3-8EBE-573286571059}"/>
    <dgm:cxn modelId="{64126F2D-D99C-45E6-925B-438405C88F5A}" type="presOf" srcId="{1F40401C-925C-42F4-A1D2-D6297E13F813}" destId="{43738E08-E631-4CA6-8469-6F6C9A5CD6AD}" srcOrd="0" destOrd="0" presId="urn:microsoft.com/office/officeart/2008/layout/SquareAccentList"/>
    <dgm:cxn modelId="{503D67CB-A312-4721-ADA5-8A2C0FBE7600}" type="presOf" srcId="{79189610-9D18-4F1D-8C5A-8B196E3F2982}" destId="{A3BBF31D-BC9D-4FFB-A033-09AB48EEF94A}" srcOrd="0" destOrd="0" presId="urn:microsoft.com/office/officeart/2008/layout/SquareAccentList"/>
    <dgm:cxn modelId="{4A195CE9-0C8B-4329-AF8D-FF8B7E3F9EAA}" srcId="{89E61032-47D6-4C85-8359-5D2AD1A8130D}" destId="{B4E557A8-EB2D-4EE2-AB5D-22D490D00572}" srcOrd="1" destOrd="0" parTransId="{15212E83-28A9-4F22-B037-5D1CADA2D765}" sibTransId="{C3D72A90-95B9-4706-8D4F-E01765C1C25F}"/>
    <dgm:cxn modelId="{1D32FBEE-522E-45E9-A4EF-DA5ACBA4BEDF}" srcId="{EF6863DC-11D5-4C78-9982-08345C200A5D}" destId="{5B6F7A02-5A0D-4C33-AE96-8B1CA6249F95}" srcOrd="2" destOrd="0" parTransId="{BCC88546-EB41-42E9-9D3D-3FE49B51ACC4}" sibTransId="{B31A7A8D-46CB-47A8-B2FF-C2A429467C01}"/>
    <dgm:cxn modelId="{34BDBD3B-E404-4A19-9D37-B9D6865898C4}" srcId="{B4E557A8-EB2D-4EE2-AB5D-22D490D00572}" destId="{1CAB3171-104A-4CE5-96CD-BE7FBC200E67}" srcOrd="0" destOrd="0" parTransId="{3CB01077-75D4-4821-A3A8-FEA58A332922}" sibTransId="{5E833159-5FA7-4D91-9EFE-3C182D7F9044}"/>
    <dgm:cxn modelId="{6B186185-727B-47BD-8B61-89BD9BCE24AB}" type="presOf" srcId="{5B6F7A02-5A0D-4C33-AE96-8B1CA6249F95}" destId="{78F33FAE-59D6-4011-B329-26BFA6FD678F}" srcOrd="0" destOrd="0" presId="urn:microsoft.com/office/officeart/2008/layout/SquareAccentList"/>
    <dgm:cxn modelId="{F3A02B99-528C-49DF-B162-8D2F02A27522}" type="presParOf" srcId="{19CC29AD-16C5-4447-9BFC-13EB83076A93}" destId="{6499E2DC-8149-46B8-B842-28F9CC3C3FC9}" srcOrd="0" destOrd="0" presId="urn:microsoft.com/office/officeart/2008/layout/SquareAccentList"/>
    <dgm:cxn modelId="{4DB09B54-2D57-48A5-A708-271F0D3B32B4}" type="presParOf" srcId="{6499E2DC-8149-46B8-B842-28F9CC3C3FC9}" destId="{11116FA3-A9B1-4296-BF6D-DBB6BA55E8A6}" srcOrd="0" destOrd="0" presId="urn:microsoft.com/office/officeart/2008/layout/SquareAccentList"/>
    <dgm:cxn modelId="{D252385F-CA36-4DB8-A5A5-F64CAF0F85D6}" type="presParOf" srcId="{11116FA3-A9B1-4296-BF6D-DBB6BA55E8A6}" destId="{203AFA48-6302-4DAA-92E2-70D20CBDB157}" srcOrd="0" destOrd="0" presId="urn:microsoft.com/office/officeart/2008/layout/SquareAccentList"/>
    <dgm:cxn modelId="{0EDF2013-8A51-4E88-8F1B-814AC0E2AA49}" type="presParOf" srcId="{11116FA3-A9B1-4296-BF6D-DBB6BA55E8A6}" destId="{235F17AE-59E5-4FFC-AAC6-2C444F0E87AB}" srcOrd="1" destOrd="0" presId="urn:microsoft.com/office/officeart/2008/layout/SquareAccentList"/>
    <dgm:cxn modelId="{C2863DBD-DDAD-4FAE-AC80-946B665772F2}" type="presParOf" srcId="{11116FA3-A9B1-4296-BF6D-DBB6BA55E8A6}" destId="{C5E99398-DFE3-4937-955C-69D5456096D6}" srcOrd="2" destOrd="0" presId="urn:microsoft.com/office/officeart/2008/layout/SquareAccentList"/>
    <dgm:cxn modelId="{28F0ECF9-2CE9-4423-9367-6B3B8502E21F}" type="presParOf" srcId="{6499E2DC-8149-46B8-B842-28F9CC3C3FC9}" destId="{89B43A94-60C9-402B-AC5B-88119BF22E34}" srcOrd="1" destOrd="0" presId="urn:microsoft.com/office/officeart/2008/layout/SquareAccentList"/>
    <dgm:cxn modelId="{34828F9E-FA62-4827-BAA0-23563E8D4386}" type="presParOf" srcId="{89B43A94-60C9-402B-AC5B-88119BF22E34}" destId="{12B90EEC-3BB0-41BB-88BE-3D981DBF6969}" srcOrd="0" destOrd="0" presId="urn:microsoft.com/office/officeart/2008/layout/SquareAccentList"/>
    <dgm:cxn modelId="{B3EED10D-0F20-494C-8874-2F4C2A6A0949}" type="presParOf" srcId="{12B90EEC-3BB0-41BB-88BE-3D981DBF6969}" destId="{F0C0CABD-C767-4E07-8813-D32849C305C9}" srcOrd="0" destOrd="0" presId="urn:microsoft.com/office/officeart/2008/layout/SquareAccentList"/>
    <dgm:cxn modelId="{45E51610-374E-403B-9DC9-C802DD69C6F0}" type="presParOf" srcId="{12B90EEC-3BB0-41BB-88BE-3D981DBF6969}" destId="{7A0D5661-F0E6-4A8E-B020-83429046A5C8}" srcOrd="1" destOrd="0" presId="urn:microsoft.com/office/officeart/2008/layout/SquareAccentList"/>
    <dgm:cxn modelId="{A391A5FF-EE20-4590-BDBA-29CD15ED7ADD}" type="presParOf" srcId="{89B43A94-60C9-402B-AC5B-88119BF22E34}" destId="{06BA3579-F6B1-4919-8997-37DC39F2A405}" srcOrd="1" destOrd="0" presId="urn:microsoft.com/office/officeart/2008/layout/SquareAccentList"/>
    <dgm:cxn modelId="{BB266E5B-78D7-4369-8C1A-23C03FC00929}" type="presParOf" srcId="{06BA3579-F6B1-4919-8997-37DC39F2A405}" destId="{1890DDBE-DA84-4D30-B62C-667D51B5F366}" srcOrd="0" destOrd="0" presId="urn:microsoft.com/office/officeart/2008/layout/SquareAccentList"/>
    <dgm:cxn modelId="{7CE65F29-D922-42EC-9E4D-19FA1D50D6C5}" type="presParOf" srcId="{06BA3579-F6B1-4919-8997-37DC39F2A405}" destId="{E7EFD2A4-8C13-444A-A104-6B8FEADCB56C}" srcOrd="1" destOrd="0" presId="urn:microsoft.com/office/officeart/2008/layout/SquareAccentList"/>
    <dgm:cxn modelId="{724C0041-C54A-46F8-99BA-A0B9FDE0E42C}" type="presParOf" srcId="{89B43A94-60C9-402B-AC5B-88119BF22E34}" destId="{89C96FD9-91F0-47E8-B92E-44E3D978B57E}" srcOrd="2" destOrd="0" presId="urn:microsoft.com/office/officeart/2008/layout/SquareAccentList"/>
    <dgm:cxn modelId="{15CF6C5E-D955-41FA-8F01-E3A8173C8387}" type="presParOf" srcId="{89C96FD9-91F0-47E8-B92E-44E3D978B57E}" destId="{5A5B5938-7C66-4312-96EF-3A281A07154A}" srcOrd="0" destOrd="0" presId="urn:microsoft.com/office/officeart/2008/layout/SquareAccentList"/>
    <dgm:cxn modelId="{ED80A8EE-3373-412C-ABA5-220F311C312B}" type="presParOf" srcId="{89C96FD9-91F0-47E8-B92E-44E3D978B57E}" destId="{78F33FAE-59D6-4011-B329-26BFA6FD678F}" srcOrd="1" destOrd="0" presId="urn:microsoft.com/office/officeart/2008/layout/SquareAccentList"/>
    <dgm:cxn modelId="{D02B15F1-37E5-43C5-8920-0BF484E5262E}" type="presParOf" srcId="{19CC29AD-16C5-4447-9BFC-13EB83076A93}" destId="{63A8A42B-5DA4-494E-868D-A9E2E5802CAF}" srcOrd="1" destOrd="0" presId="urn:microsoft.com/office/officeart/2008/layout/SquareAccentList"/>
    <dgm:cxn modelId="{D689D39E-40A0-44E4-BEAC-B66BE2E5EFBA}" type="presParOf" srcId="{63A8A42B-5DA4-494E-868D-A9E2E5802CAF}" destId="{E97BC0FA-40D0-4213-9559-DED840BEDA11}" srcOrd="0" destOrd="0" presId="urn:microsoft.com/office/officeart/2008/layout/SquareAccentList"/>
    <dgm:cxn modelId="{CD26E4CC-9CCF-4A79-8CE7-B5ABB3152196}" type="presParOf" srcId="{E97BC0FA-40D0-4213-9559-DED840BEDA11}" destId="{219635BF-B767-455A-8626-48B3B4CF7BF8}" srcOrd="0" destOrd="0" presId="urn:microsoft.com/office/officeart/2008/layout/SquareAccentList"/>
    <dgm:cxn modelId="{A8F0ED83-913F-42A9-9F15-2E9D53EE7E89}" type="presParOf" srcId="{E97BC0FA-40D0-4213-9559-DED840BEDA11}" destId="{44A22FE0-E5DB-4DD5-9E5F-DCD37933B95B}" srcOrd="1" destOrd="0" presId="urn:microsoft.com/office/officeart/2008/layout/SquareAccentList"/>
    <dgm:cxn modelId="{BA0B9937-DA1C-47E5-9BB9-E392F49EEABA}" type="presParOf" srcId="{E97BC0FA-40D0-4213-9559-DED840BEDA11}" destId="{EBC95F5F-B70A-43D3-B3E0-6394CEEF523A}" srcOrd="2" destOrd="0" presId="urn:microsoft.com/office/officeart/2008/layout/SquareAccentList"/>
    <dgm:cxn modelId="{DF5175F6-E25A-4D60-B81B-A6E79C312D1C}" type="presParOf" srcId="{63A8A42B-5DA4-494E-868D-A9E2E5802CAF}" destId="{A8E4CAE7-F278-4FD6-B504-FFD974FB869A}" srcOrd="1" destOrd="0" presId="urn:microsoft.com/office/officeart/2008/layout/SquareAccentList"/>
    <dgm:cxn modelId="{422172A9-4519-42C4-A53D-BF1DB9B83517}" type="presParOf" srcId="{A8E4CAE7-F278-4FD6-B504-FFD974FB869A}" destId="{4619A904-205E-4701-895C-32163482F063}" srcOrd="0" destOrd="0" presId="urn:microsoft.com/office/officeart/2008/layout/SquareAccentList"/>
    <dgm:cxn modelId="{939E8A70-01C4-4DE0-8959-BDF5E97DA89E}" type="presParOf" srcId="{4619A904-205E-4701-895C-32163482F063}" destId="{7F1B1CA5-6C52-4187-ADDC-40C6C44174C6}" srcOrd="0" destOrd="0" presId="urn:microsoft.com/office/officeart/2008/layout/SquareAccentList"/>
    <dgm:cxn modelId="{A611EFCF-1EA8-4042-B2A0-C23A640095CF}" type="presParOf" srcId="{4619A904-205E-4701-895C-32163482F063}" destId="{166B291C-76A9-4E2F-9894-014C16919E72}" srcOrd="1" destOrd="0" presId="urn:microsoft.com/office/officeart/2008/layout/SquareAccentList"/>
    <dgm:cxn modelId="{F2AE36B4-87A8-4286-9E0C-834895231EEA}" type="presParOf" srcId="{A8E4CAE7-F278-4FD6-B504-FFD974FB869A}" destId="{9D9420C7-7F61-450F-8F75-CBEA3A325630}" srcOrd="1" destOrd="0" presId="urn:microsoft.com/office/officeart/2008/layout/SquareAccentList"/>
    <dgm:cxn modelId="{B82C0BCA-31B3-454D-AAC9-7A06D6A23A4A}" type="presParOf" srcId="{9D9420C7-7F61-450F-8F75-CBEA3A325630}" destId="{F5326F76-BADF-4357-B539-D84725772A34}" srcOrd="0" destOrd="0" presId="urn:microsoft.com/office/officeart/2008/layout/SquareAccentList"/>
    <dgm:cxn modelId="{EABF29A4-D2EB-4346-9FFB-2AF9D70ECAAA}" type="presParOf" srcId="{9D9420C7-7F61-450F-8F75-CBEA3A325630}" destId="{43738E08-E631-4CA6-8469-6F6C9A5CD6AD}" srcOrd="1" destOrd="0" presId="urn:microsoft.com/office/officeart/2008/layout/SquareAccentList"/>
    <dgm:cxn modelId="{F93D2E87-0D2B-4365-88F2-6903528D385E}" type="presParOf" srcId="{A8E4CAE7-F278-4FD6-B504-FFD974FB869A}" destId="{DC6E8C65-467D-4315-8950-7764DF89A616}" srcOrd="2" destOrd="0" presId="urn:microsoft.com/office/officeart/2008/layout/SquareAccentList"/>
    <dgm:cxn modelId="{07CC40B6-9567-4C9F-84E8-39EDA928D26F}" type="presParOf" srcId="{DC6E8C65-467D-4315-8950-7764DF89A616}" destId="{D88A4237-DDC5-450B-9A1D-1738FE87A5F3}" srcOrd="0" destOrd="0" presId="urn:microsoft.com/office/officeart/2008/layout/SquareAccentList"/>
    <dgm:cxn modelId="{C1AE6C90-0E3D-4219-BC22-9422DEF525BB}" type="presParOf" srcId="{DC6E8C65-467D-4315-8950-7764DF89A616}" destId="{628B750E-501E-40DC-8635-75A14700CE32}" srcOrd="1" destOrd="0" presId="urn:microsoft.com/office/officeart/2008/layout/SquareAccentList"/>
    <dgm:cxn modelId="{C719808F-3196-4A4E-92CD-EAAEAB496388}" type="presParOf" srcId="{19CC29AD-16C5-4447-9BFC-13EB83076A93}" destId="{04705482-317A-445A-8F91-83631B2D1850}" srcOrd="2" destOrd="0" presId="urn:microsoft.com/office/officeart/2008/layout/SquareAccentList"/>
    <dgm:cxn modelId="{89B500A1-3DAA-487B-A882-6310290868A0}" type="presParOf" srcId="{04705482-317A-445A-8F91-83631B2D1850}" destId="{3E23ACDD-138C-474E-8E60-3C6D1406C481}" srcOrd="0" destOrd="0" presId="urn:microsoft.com/office/officeart/2008/layout/SquareAccentList"/>
    <dgm:cxn modelId="{04FB88BD-A3FA-4789-A3EC-F49C92AE2AC3}" type="presParOf" srcId="{3E23ACDD-138C-474E-8E60-3C6D1406C481}" destId="{506AF3FB-26D5-4AEA-A71D-2F4A6C05862F}" srcOrd="0" destOrd="0" presId="urn:microsoft.com/office/officeart/2008/layout/SquareAccentList"/>
    <dgm:cxn modelId="{AC4B7D7F-FA21-4347-817D-D0EB2B82ED2D}" type="presParOf" srcId="{3E23ACDD-138C-474E-8E60-3C6D1406C481}" destId="{E148EA5A-9FDF-4AF1-9922-E5A62E30ADD0}" srcOrd="1" destOrd="0" presId="urn:microsoft.com/office/officeart/2008/layout/SquareAccentList"/>
    <dgm:cxn modelId="{86B94AFD-D20D-473C-BF8A-81CDE8A179B1}" type="presParOf" srcId="{3E23ACDD-138C-474E-8E60-3C6D1406C481}" destId="{D959FA6F-7A9A-4610-ADAF-0E6BA9EDC726}" srcOrd="2" destOrd="0" presId="urn:microsoft.com/office/officeart/2008/layout/SquareAccentList"/>
    <dgm:cxn modelId="{BC06C8A7-2EB5-4483-BD24-492D92A4FE15}" type="presParOf" srcId="{04705482-317A-445A-8F91-83631B2D1850}" destId="{DF375B8D-71BE-42A4-AA5B-C6429A9B8034}" srcOrd="1" destOrd="0" presId="urn:microsoft.com/office/officeart/2008/layout/SquareAccentList"/>
    <dgm:cxn modelId="{3551B5A8-3F7D-4D13-B01A-D27CD4894D18}" type="presParOf" srcId="{DF375B8D-71BE-42A4-AA5B-C6429A9B8034}" destId="{BD458881-0DCC-4379-9D11-C3C9AF033DDB}" srcOrd="0" destOrd="0" presId="urn:microsoft.com/office/officeart/2008/layout/SquareAccentList"/>
    <dgm:cxn modelId="{62373EFB-BDEA-4BE5-B01C-24D2188AFC8B}" type="presParOf" srcId="{BD458881-0DCC-4379-9D11-C3C9AF033DDB}" destId="{5EBDD031-8AD4-46DD-B519-811CBDDE65ED}" srcOrd="0" destOrd="0" presId="urn:microsoft.com/office/officeart/2008/layout/SquareAccentList"/>
    <dgm:cxn modelId="{7FE2994C-801C-4DDE-8BFE-D7254AFF73A9}" type="presParOf" srcId="{BD458881-0DCC-4379-9D11-C3C9AF033DDB}" destId="{A3BBF31D-BC9D-4FFB-A033-09AB48EEF94A}" srcOrd="1" destOrd="0" presId="urn:microsoft.com/office/officeart/2008/layout/SquareAccentList"/>
    <dgm:cxn modelId="{90927B65-3988-4B2F-9939-F8BE390CCB62}" type="presParOf" srcId="{DF375B8D-71BE-42A4-AA5B-C6429A9B8034}" destId="{C60B6EC1-1658-4AAE-85B2-A107056AA715}" srcOrd="1" destOrd="0" presId="urn:microsoft.com/office/officeart/2008/layout/SquareAccentList"/>
    <dgm:cxn modelId="{23A5A21B-DA8B-4DA3-B105-536EEBCB4729}" type="presParOf" srcId="{C60B6EC1-1658-4AAE-85B2-A107056AA715}" destId="{ADF0BFC9-05E9-44C0-8123-01C8FC0B4893}" srcOrd="0" destOrd="0" presId="urn:microsoft.com/office/officeart/2008/layout/SquareAccentList"/>
    <dgm:cxn modelId="{68AB69E4-95D3-4E2D-AD39-0A6CBEFF259E}" type="presParOf" srcId="{C60B6EC1-1658-4AAE-85B2-A107056AA715}" destId="{7D0D0ED2-6AE7-40CF-8173-FCB440B3FBEA}" srcOrd="1" destOrd="0" presId="urn:microsoft.com/office/officeart/2008/layout/SquareAccentList"/>
    <dgm:cxn modelId="{CC7B5E69-E477-4E96-8E6A-A1AE8372D812}" type="presParOf" srcId="{DF375B8D-71BE-42A4-AA5B-C6429A9B8034}" destId="{63738516-0DA4-4CA5-8E00-8BB1AAE55B52}" srcOrd="2" destOrd="0" presId="urn:microsoft.com/office/officeart/2008/layout/SquareAccentList"/>
    <dgm:cxn modelId="{3305CF20-5B8C-4899-9D0A-F492CAC717F0}" type="presParOf" srcId="{63738516-0DA4-4CA5-8E00-8BB1AAE55B52}" destId="{94A774DA-14E3-4288-92EB-6B488A3B4DA4}" srcOrd="0" destOrd="0" presId="urn:microsoft.com/office/officeart/2008/layout/SquareAccentList"/>
    <dgm:cxn modelId="{A6725039-0819-4CA8-B80A-594663C9B7C2}" type="presParOf" srcId="{63738516-0DA4-4CA5-8E00-8BB1AAE55B52}" destId="{99872CA3-34F4-4252-8F8F-A20CBB636438}"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9AAB9C-4305-445C-A294-7FB59D224102}" type="doc">
      <dgm:prSet loTypeId="urn:microsoft.com/office/officeart/2005/8/layout/process1" loCatId="process" qsTypeId="urn:microsoft.com/office/officeart/2005/8/quickstyle/simple1" qsCatId="simple" csTypeId="urn:microsoft.com/office/officeart/2005/8/colors/colorful3" csCatId="colorful" phldr="1"/>
      <dgm:spPr/>
    </dgm:pt>
    <dgm:pt modelId="{EE19A126-8FD8-41EA-8FFA-153A5974BAA3}">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1800" b="1" dirty="0" smtClean="0"/>
            <a:t>40 RPM</a:t>
          </a:r>
          <a:endParaRPr lang="es-EC" sz="1800" b="1" dirty="0"/>
        </a:p>
      </dgm:t>
    </dgm:pt>
    <dgm:pt modelId="{B79654EB-79B7-4E60-BCB0-7B0B1ACE9134}" type="parTrans" cxnId="{4B7EBBD2-ACE9-43C5-9F04-FBA175C7354C}">
      <dgm:prSet/>
      <dgm:spPr/>
      <dgm:t>
        <a:bodyPr/>
        <a:lstStyle/>
        <a:p>
          <a:endParaRPr lang="es-EC"/>
        </a:p>
      </dgm:t>
    </dgm:pt>
    <dgm:pt modelId="{2C5FFE94-076F-49EA-9E55-F36F800F69FE}" type="sibTrans" cxnId="{4B7EBBD2-ACE9-43C5-9F04-FBA175C7354C}">
      <dgm:prSet/>
      <dgm:spPr/>
      <dgm:t>
        <a:bodyPr/>
        <a:lstStyle/>
        <a:p>
          <a:endParaRPr lang="es-EC"/>
        </a:p>
      </dgm:t>
    </dgm:pt>
    <dgm:pt modelId="{8788B021-6D37-4553-8481-EF3F168D9048}">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1800" b="1" dirty="0" smtClean="0"/>
            <a:t>4.188 rad/s</a:t>
          </a:r>
          <a:endParaRPr lang="es-EC" sz="1800" b="1" dirty="0"/>
        </a:p>
      </dgm:t>
    </dgm:pt>
    <dgm:pt modelId="{5449F37A-4C95-435F-9CD2-EA167C9410E5}" type="parTrans" cxnId="{88F58A96-0EA3-4405-BFB1-856A008CE5CF}">
      <dgm:prSet/>
      <dgm:spPr/>
      <dgm:t>
        <a:bodyPr/>
        <a:lstStyle/>
        <a:p>
          <a:endParaRPr lang="es-EC"/>
        </a:p>
      </dgm:t>
    </dgm:pt>
    <dgm:pt modelId="{6543B801-7E8E-467A-8B87-6C9343DF6C62}" type="sibTrans" cxnId="{88F58A96-0EA3-4405-BFB1-856A008CE5CF}">
      <dgm:prSet/>
      <dgm:spPr/>
      <dgm:t>
        <a:bodyPr/>
        <a:lstStyle/>
        <a:p>
          <a:endParaRPr lang="es-EC"/>
        </a:p>
      </dgm:t>
    </dgm:pt>
    <dgm:pt modelId="{52557C86-0C3B-4A3B-BB21-42C9F99DA47A}" type="pres">
      <dgm:prSet presAssocID="{809AAB9C-4305-445C-A294-7FB59D224102}" presName="Name0" presStyleCnt="0">
        <dgm:presLayoutVars>
          <dgm:dir/>
          <dgm:resizeHandles val="exact"/>
        </dgm:presLayoutVars>
      </dgm:prSet>
      <dgm:spPr/>
    </dgm:pt>
    <dgm:pt modelId="{3066E0E0-FD2F-4B46-8D0D-3319923D6EC6}" type="pres">
      <dgm:prSet presAssocID="{EE19A126-8FD8-41EA-8FFA-153A5974BAA3}" presName="node" presStyleLbl="node1" presStyleIdx="0" presStyleCnt="2" custScaleX="29158" custScaleY="16039">
        <dgm:presLayoutVars>
          <dgm:bulletEnabled val="1"/>
        </dgm:presLayoutVars>
      </dgm:prSet>
      <dgm:spPr/>
      <dgm:t>
        <a:bodyPr/>
        <a:lstStyle/>
        <a:p>
          <a:endParaRPr lang="es-EC"/>
        </a:p>
      </dgm:t>
    </dgm:pt>
    <dgm:pt modelId="{4652F4DE-5FFD-45FA-80CB-C7071B61E6AB}" type="pres">
      <dgm:prSet presAssocID="{2C5FFE94-076F-49EA-9E55-F36F800F69FE}" presName="sibTrans" presStyleLbl="sibTrans2D1" presStyleIdx="0" presStyleCnt="1" custScaleY="40561"/>
      <dgm:spPr/>
      <dgm:t>
        <a:bodyPr/>
        <a:lstStyle/>
        <a:p>
          <a:endParaRPr lang="es-EC"/>
        </a:p>
      </dgm:t>
    </dgm:pt>
    <dgm:pt modelId="{0510375A-1AFD-48D3-B7F3-840A03E15459}" type="pres">
      <dgm:prSet presAssocID="{2C5FFE94-076F-49EA-9E55-F36F800F69FE}" presName="connectorText" presStyleLbl="sibTrans2D1" presStyleIdx="0" presStyleCnt="1"/>
      <dgm:spPr/>
      <dgm:t>
        <a:bodyPr/>
        <a:lstStyle/>
        <a:p>
          <a:endParaRPr lang="es-EC"/>
        </a:p>
      </dgm:t>
    </dgm:pt>
    <dgm:pt modelId="{28324AA8-2662-4F4B-9C82-C345DA6982EE}" type="pres">
      <dgm:prSet presAssocID="{8788B021-6D37-4553-8481-EF3F168D9048}" presName="node" presStyleLbl="node1" presStyleIdx="1" presStyleCnt="2" custScaleX="29158" custScaleY="16869">
        <dgm:presLayoutVars>
          <dgm:bulletEnabled val="1"/>
        </dgm:presLayoutVars>
      </dgm:prSet>
      <dgm:spPr/>
      <dgm:t>
        <a:bodyPr/>
        <a:lstStyle/>
        <a:p>
          <a:endParaRPr lang="es-EC"/>
        </a:p>
      </dgm:t>
    </dgm:pt>
  </dgm:ptLst>
  <dgm:cxnLst>
    <dgm:cxn modelId="{ACC7C4F2-3307-4514-A55E-237B7891C9C5}" type="presOf" srcId="{2C5FFE94-076F-49EA-9E55-F36F800F69FE}" destId="{0510375A-1AFD-48D3-B7F3-840A03E15459}" srcOrd="1" destOrd="0" presId="urn:microsoft.com/office/officeart/2005/8/layout/process1"/>
    <dgm:cxn modelId="{CE1FED96-C0B4-40C7-AA00-17738A96D6FC}" type="presOf" srcId="{EE19A126-8FD8-41EA-8FFA-153A5974BAA3}" destId="{3066E0E0-FD2F-4B46-8D0D-3319923D6EC6}" srcOrd="0" destOrd="0" presId="urn:microsoft.com/office/officeart/2005/8/layout/process1"/>
    <dgm:cxn modelId="{63F93B95-5213-4892-BD24-30F2E54A041A}" type="presOf" srcId="{2C5FFE94-076F-49EA-9E55-F36F800F69FE}" destId="{4652F4DE-5FFD-45FA-80CB-C7071B61E6AB}" srcOrd="0" destOrd="0" presId="urn:microsoft.com/office/officeart/2005/8/layout/process1"/>
    <dgm:cxn modelId="{4B799A33-E008-43B0-9E1D-6E9D413E4E37}" type="presOf" srcId="{809AAB9C-4305-445C-A294-7FB59D224102}" destId="{52557C86-0C3B-4A3B-BB21-42C9F99DA47A}" srcOrd="0" destOrd="0" presId="urn:microsoft.com/office/officeart/2005/8/layout/process1"/>
    <dgm:cxn modelId="{4B7EBBD2-ACE9-43C5-9F04-FBA175C7354C}" srcId="{809AAB9C-4305-445C-A294-7FB59D224102}" destId="{EE19A126-8FD8-41EA-8FFA-153A5974BAA3}" srcOrd="0" destOrd="0" parTransId="{B79654EB-79B7-4E60-BCB0-7B0B1ACE9134}" sibTransId="{2C5FFE94-076F-49EA-9E55-F36F800F69FE}"/>
    <dgm:cxn modelId="{88F58A96-0EA3-4405-BFB1-856A008CE5CF}" srcId="{809AAB9C-4305-445C-A294-7FB59D224102}" destId="{8788B021-6D37-4553-8481-EF3F168D9048}" srcOrd="1" destOrd="0" parTransId="{5449F37A-4C95-435F-9CD2-EA167C9410E5}" sibTransId="{6543B801-7E8E-467A-8B87-6C9343DF6C62}"/>
    <dgm:cxn modelId="{5FC4203F-1B8F-4067-9F72-80448B653B1E}" type="presOf" srcId="{8788B021-6D37-4553-8481-EF3F168D9048}" destId="{28324AA8-2662-4F4B-9C82-C345DA6982EE}" srcOrd="0" destOrd="0" presId="urn:microsoft.com/office/officeart/2005/8/layout/process1"/>
    <dgm:cxn modelId="{11E48901-11C4-4D29-A160-A5EE5F6D7BDC}" type="presParOf" srcId="{52557C86-0C3B-4A3B-BB21-42C9F99DA47A}" destId="{3066E0E0-FD2F-4B46-8D0D-3319923D6EC6}" srcOrd="0" destOrd="0" presId="urn:microsoft.com/office/officeart/2005/8/layout/process1"/>
    <dgm:cxn modelId="{F0EEEA6C-65AC-4654-A28A-4CA064A05312}" type="presParOf" srcId="{52557C86-0C3B-4A3B-BB21-42C9F99DA47A}" destId="{4652F4DE-5FFD-45FA-80CB-C7071B61E6AB}" srcOrd="1" destOrd="0" presId="urn:microsoft.com/office/officeart/2005/8/layout/process1"/>
    <dgm:cxn modelId="{34F7CC62-9957-44F6-BDC9-4C6F7D873087}" type="presParOf" srcId="{4652F4DE-5FFD-45FA-80CB-C7071B61E6AB}" destId="{0510375A-1AFD-48D3-B7F3-840A03E15459}" srcOrd="0" destOrd="0" presId="urn:microsoft.com/office/officeart/2005/8/layout/process1"/>
    <dgm:cxn modelId="{CA55D1A9-08EE-4E88-B3DC-2986379FA7C0}" type="presParOf" srcId="{52557C86-0C3B-4A3B-BB21-42C9F99DA47A}" destId="{28324AA8-2662-4F4B-9C82-C345DA6982EE}"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316E9-03F2-4F49-950E-58DBF0143FF8}">
      <dsp:nvSpPr>
        <dsp:cNvPr id="0" name=""/>
        <dsp:cNvSpPr/>
      </dsp:nvSpPr>
      <dsp:spPr>
        <a:xfrm rot="5400000">
          <a:off x="-131714" y="132621"/>
          <a:ext cx="878098" cy="614669"/>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1</a:t>
          </a:r>
          <a:endParaRPr lang="es-EC" sz="1700" kern="1200" dirty="0"/>
        </a:p>
      </dsp:txBody>
      <dsp:txXfrm rot="-5400000">
        <a:off x="1" y="308242"/>
        <a:ext cx="614669" cy="263429"/>
      </dsp:txXfrm>
    </dsp:sp>
    <dsp:sp modelId="{36A5BF06-8CF2-4369-A151-B50C3A19034E}">
      <dsp:nvSpPr>
        <dsp:cNvPr id="0" name=""/>
        <dsp:cNvSpPr/>
      </dsp:nvSpPr>
      <dsp:spPr>
        <a:xfrm rot="5400000">
          <a:off x="1221916" y="-606341"/>
          <a:ext cx="570764" cy="1785258"/>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Celda flexible de manufactura [</a:t>
          </a:r>
          <a:r>
            <a:rPr lang="es-EC" sz="1400" kern="1200" dirty="0" err="1" smtClean="0"/>
            <a:t>FMC</a:t>
          </a:r>
          <a:r>
            <a:rPr lang="es-EC" sz="1400" kern="1200" dirty="0" smtClean="0"/>
            <a:t>]</a:t>
          </a:r>
          <a:endParaRPr lang="es-EC" sz="1400" kern="1200" dirty="0"/>
        </a:p>
      </dsp:txBody>
      <dsp:txXfrm rot="-5400000">
        <a:off x="614669" y="28768"/>
        <a:ext cx="1757396" cy="515040"/>
      </dsp:txXfrm>
    </dsp:sp>
    <dsp:sp modelId="{F5F0CEA8-0048-45F8-AB79-F29D269215B6}">
      <dsp:nvSpPr>
        <dsp:cNvPr id="0" name=""/>
        <dsp:cNvSpPr/>
      </dsp:nvSpPr>
      <dsp:spPr>
        <a:xfrm rot="5400000">
          <a:off x="-131714" y="852661"/>
          <a:ext cx="878098" cy="614669"/>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2</a:t>
          </a:r>
          <a:endParaRPr lang="es-EC" sz="1700" kern="1200" dirty="0"/>
        </a:p>
      </dsp:txBody>
      <dsp:txXfrm rot="-5400000">
        <a:off x="1" y="1028282"/>
        <a:ext cx="614669" cy="263429"/>
      </dsp:txXfrm>
    </dsp:sp>
    <dsp:sp modelId="{68099CD8-D05D-42FE-9104-B06491C369DD}">
      <dsp:nvSpPr>
        <dsp:cNvPr id="0" name=""/>
        <dsp:cNvSpPr/>
      </dsp:nvSpPr>
      <dsp:spPr>
        <a:xfrm rot="5400000">
          <a:off x="1221916" y="119738"/>
          <a:ext cx="570764" cy="1785258"/>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Sistema flexible de manufactura [</a:t>
          </a:r>
          <a:r>
            <a:rPr lang="es-EC" sz="1400" kern="1200" dirty="0" err="1" smtClean="0"/>
            <a:t>FMS</a:t>
          </a:r>
          <a:r>
            <a:rPr lang="es-EC" sz="1400" kern="1200" dirty="0" smtClean="0"/>
            <a:t>]</a:t>
          </a:r>
          <a:endParaRPr lang="es-EC" sz="1400" kern="1200" dirty="0"/>
        </a:p>
      </dsp:txBody>
      <dsp:txXfrm rot="-5400000">
        <a:off x="614669" y="754847"/>
        <a:ext cx="1757396" cy="5150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D0F75-0F91-4792-B786-23FAC04784B7}">
      <dsp:nvSpPr>
        <dsp:cNvPr id="0" name=""/>
        <dsp:cNvSpPr/>
      </dsp:nvSpPr>
      <dsp:spPr>
        <a:xfrm>
          <a:off x="0" y="0"/>
          <a:ext cx="4824536" cy="96698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b="1" kern="1200" dirty="0" smtClean="0"/>
            <a:t>Estaciones de trabajo</a:t>
          </a:r>
          <a:endParaRPr lang="es-EC" sz="2700" kern="1200" dirty="0"/>
        </a:p>
      </dsp:txBody>
      <dsp:txXfrm>
        <a:off x="1061605" y="0"/>
        <a:ext cx="3762930" cy="966983"/>
      </dsp:txXfrm>
    </dsp:sp>
    <dsp:sp modelId="{402BD6AD-402A-4593-84C0-D127ADA6B72E}">
      <dsp:nvSpPr>
        <dsp:cNvPr id="0" name=""/>
        <dsp:cNvSpPr/>
      </dsp:nvSpPr>
      <dsp:spPr>
        <a:xfrm>
          <a:off x="96698" y="96698"/>
          <a:ext cx="964907" cy="773586"/>
        </a:xfrm>
        <a:prstGeom prst="roundRect">
          <a:avLst>
            <a:gd name="adj" fmla="val 10000"/>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6D62FB-5803-46AE-B069-7419C5F20014}">
      <dsp:nvSpPr>
        <dsp:cNvPr id="0" name=""/>
        <dsp:cNvSpPr/>
      </dsp:nvSpPr>
      <dsp:spPr>
        <a:xfrm>
          <a:off x="0" y="1063681"/>
          <a:ext cx="4824536" cy="966983"/>
        </a:xfrm>
        <a:prstGeom prst="roundRect">
          <a:avLst>
            <a:gd name="adj" fmla="val 10000"/>
          </a:avLst>
        </a:prstGeom>
        <a:solidFill>
          <a:schemeClr val="accent2">
            <a:hueOff val="-2355276"/>
            <a:satOff val="-3145"/>
            <a:lumOff val="1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b="1" kern="1200" dirty="0" smtClean="0"/>
            <a:t>Sistema de almacenamiento </a:t>
          </a:r>
          <a:endParaRPr lang="es-EC" sz="2700" kern="1200" dirty="0"/>
        </a:p>
      </dsp:txBody>
      <dsp:txXfrm>
        <a:off x="1061605" y="1063681"/>
        <a:ext cx="3762930" cy="966983"/>
      </dsp:txXfrm>
    </dsp:sp>
    <dsp:sp modelId="{8FD1D3FF-0185-40F1-BCA0-57D2FAB36F65}">
      <dsp:nvSpPr>
        <dsp:cNvPr id="0" name=""/>
        <dsp:cNvSpPr/>
      </dsp:nvSpPr>
      <dsp:spPr>
        <a:xfrm>
          <a:off x="96698" y="1160379"/>
          <a:ext cx="964907" cy="773586"/>
        </a:xfrm>
        <a:prstGeom prst="roundRect">
          <a:avLst>
            <a:gd name="adj" fmla="val 10000"/>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654310-175E-4581-8E64-45245828DCA5}">
      <dsp:nvSpPr>
        <dsp:cNvPr id="0" name=""/>
        <dsp:cNvSpPr/>
      </dsp:nvSpPr>
      <dsp:spPr>
        <a:xfrm>
          <a:off x="0" y="2127362"/>
          <a:ext cx="4824536" cy="966983"/>
        </a:xfrm>
        <a:prstGeom prst="roundRect">
          <a:avLst>
            <a:gd name="adj" fmla="val 10000"/>
          </a:avLst>
        </a:prstGeom>
        <a:solidFill>
          <a:schemeClr val="accent2">
            <a:hueOff val="-4710551"/>
            <a:satOff val="-6290"/>
            <a:lumOff val="37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b="1" kern="1200" dirty="0" smtClean="0"/>
            <a:t>Sistema de control computarizado</a:t>
          </a:r>
          <a:endParaRPr lang="es-EC" sz="2700" kern="1200" dirty="0"/>
        </a:p>
      </dsp:txBody>
      <dsp:txXfrm>
        <a:off x="1061605" y="2127362"/>
        <a:ext cx="3762930" cy="966983"/>
      </dsp:txXfrm>
    </dsp:sp>
    <dsp:sp modelId="{A95F358A-7C27-4FD0-9A81-0F8FFC203ED7}">
      <dsp:nvSpPr>
        <dsp:cNvPr id="0" name=""/>
        <dsp:cNvSpPr/>
      </dsp:nvSpPr>
      <dsp:spPr>
        <a:xfrm>
          <a:off x="96698" y="2224061"/>
          <a:ext cx="964907" cy="773586"/>
        </a:xfrm>
        <a:prstGeom prst="roundRect">
          <a:avLst>
            <a:gd name="adj" fmla="val 10000"/>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F390E-E397-4CFF-B8DF-4894E3C34A09}">
      <dsp:nvSpPr>
        <dsp:cNvPr id="0" name=""/>
        <dsp:cNvSpPr/>
      </dsp:nvSpPr>
      <dsp:spPr>
        <a:xfrm>
          <a:off x="0" y="0"/>
          <a:ext cx="1584175" cy="453165"/>
        </a:xfrm>
        <a:prstGeom prst="roundRect">
          <a:avLst>
            <a:gd name="adj" fmla="val 10000"/>
          </a:avLst>
        </a:prstGeom>
        <a:solidFill>
          <a:schemeClr val="accent3">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Madera</a:t>
          </a:r>
          <a:endParaRPr lang="es-EC" sz="2100" kern="1200" dirty="0"/>
        </a:p>
      </dsp:txBody>
      <dsp:txXfrm>
        <a:off x="362151" y="0"/>
        <a:ext cx="1222024" cy="453165"/>
      </dsp:txXfrm>
    </dsp:sp>
    <dsp:sp modelId="{183A4A2B-64F2-4E6F-984E-59DF16BB0E87}">
      <dsp:nvSpPr>
        <dsp:cNvPr id="0" name=""/>
        <dsp:cNvSpPr/>
      </dsp:nvSpPr>
      <dsp:spPr>
        <a:xfrm>
          <a:off x="45316" y="45316"/>
          <a:ext cx="316835" cy="36253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8485ACE-EF28-4C86-990C-A32E81BF8846}">
      <dsp:nvSpPr>
        <dsp:cNvPr id="0" name=""/>
        <dsp:cNvSpPr/>
      </dsp:nvSpPr>
      <dsp:spPr>
        <a:xfrm>
          <a:off x="0" y="498482"/>
          <a:ext cx="1584175" cy="453165"/>
        </a:xfrm>
        <a:prstGeom prst="roundRect">
          <a:avLst>
            <a:gd name="adj" fmla="val 10000"/>
          </a:avLst>
        </a:prstGeom>
        <a:solidFill>
          <a:schemeClr val="accent3">
            <a:hueOff val="-3570814"/>
            <a:satOff val="12291"/>
            <a:lumOff val="-1000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Plástico</a:t>
          </a:r>
          <a:endParaRPr lang="es-EC" sz="2100" kern="1200" dirty="0"/>
        </a:p>
      </dsp:txBody>
      <dsp:txXfrm>
        <a:off x="362151" y="498482"/>
        <a:ext cx="1222024" cy="453165"/>
      </dsp:txXfrm>
    </dsp:sp>
    <dsp:sp modelId="{316409D5-FE42-473F-9E95-EF7CA2436851}">
      <dsp:nvSpPr>
        <dsp:cNvPr id="0" name=""/>
        <dsp:cNvSpPr/>
      </dsp:nvSpPr>
      <dsp:spPr>
        <a:xfrm>
          <a:off x="45316" y="543798"/>
          <a:ext cx="316835" cy="36253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EBAD8-27EB-4894-8640-E81F228DD613}" type="datetimeFigureOut">
              <a:rPr lang="es-EC" smtClean="0"/>
              <a:t>28/02/2013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5F854-439D-4F75-AFFB-06FA5B708A6D}" type="slidenum">
              <a:rPr lang="es-EC" smtClean="0"/>
              <a:t>‹Nº›</a:t>
            </a:fld>
            <a:endParaRPr lang="es-EC"/>
          </a:p>
        </p:txBody>
      </p:sp>
    </p:spTree>
    <p:extLst>
      <p:ext uri="{BB962C8B-B14F-4D97-AF65-F5344CB8AC3E}">
        <p14:creationId xmlns:p14="http://schemas.microsoft.com/office/powerpoint/2010/main" val="1199047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2B5F854-439D-4F75-AFFB-06FA5B708A6D}" type="slidenum">
              <a:rPr lang="es-EC" smtClean="0"/>
              <a:t>8</a:t>
            </a:fld>
            <a:endParaRPr lang="es-EC"/>
          </a:p>
        </p:txBody>
      </p:sp>
    </p:spTree>
    <p:extLst>
      <p:ext uri="{BB962C8B-B14F-4D97-AF65-F5344CB8AC3E}">
        <p14:creationId xmlns:p14="http://schemas.microsoft.com/office/powerpoint/2010/main" val="2092773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2B5F854-439D-4F75-AFFB-06FA5B708A6D}" type="slidenum">
              <a:rPr lang="es-EC" smtClean="0"/>
              <a:t>21</a:t>
            </a:fld>
            <a:endParaRPr lang="es-EC"/>
          </a:p>
        </p:txBody>
      </p:sp>
    </p:spTree>
    <p:extLst>
      <p:ext uri="{BB962C8B-B14F-4D97-AF65-F5344CB8AC3E}">
        <p14:creationId xmlns:p14="http://schemas.microsoft.com/office/powerpoint/2010/main" val="35476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2B5F854-439D-4F75-AFFB-06FA5B708A6D}" type="slidenum">
              <a:rPr lang="es-EC" smtClean="0"/>
              <a:t>25</a:t>
            </a:fld>
            <a:endParaRPr lang="es-EC"/>
          </a:p>
        </p:txBody>
      </p:sp>
    </p:spTree>
    <p:extLst>
      <p:ext uri="{BB962C8B-B14F-4D97-AF65-F5344CB8AC3E}">
        <p14:creationId xmlns:p14="http://schemas.microsoft.com/office/powerpoint/2010/main" val="304765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2B5F854-439D-4F75-AFFB-06FA5B708A6D}" type="slidenum">
              <a:rPr lang="es-EC" smtClean="0"/>
              <a:t>29</a:t>
            </a:fld>
            <a:endParaRPr lang="es-EC"/>
          </a:p>
        </p:txBody>
      </p:sp>
    </p:spTree>
    <p:extLst>
      <p:ext uri="{BB962C8B-B14F-4D97-AF65-F5344CB8AC3E}">
        <p14:creationId xmlns:p14="http://schemas.microsoft.com/office/powerpoint/2010/main" val="319034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B0AE11C-0E80-443C-BA8D-2493967A91FF}" type="datetimeFigureOut">
              <a:rPr lang="es-EC" smtClean="0"/>
              <a:t>28/02/2013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BCD8172-349E-4DB7-989E-B702C20ACA9C}"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B0AE11C-0E80-443C-BA8D-2493967A91FF}" type="datetimeFigureOut">
              <a:rPr lang="es-EC" smtClean="0"/>
              <a:t>28/02/2013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BCD8172-349E-4DB7-989E-B702C20ACA9C}"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B0AE11C-0E80-443C-BA8D-2493967A91FF}" type="datetimeFigureOut">
              <a:rPr lang="es-EC" smtClean="0"/>
              <a:t>28/02/2013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BCD8172-349E-4DB7-989E-B702C20ACA9C}" type="slidenum">
              <a:rPr lang="es-EC" smtClean="0"/>
              <a:t>‹Nº›</a:t>
            </a:fld>
            <a:endParaRPr lang="es-EC"/>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B0AE11C-0E80-443C-BA8D-2493967A91FF}" type="datetimeFigureOut">
              <a:rPr lang="es-EC" smtClean="0"/>
              <a:t>28/02/2013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BCD8172-349E-4DB7-989E-B702C20ACA9C}" type="slidenum">
              <a:rPr lang="es-EC" smtClean="0"/>
              <a:t>‹Nº›</a:t>
            </a:fld>
            <a:endParaRPr lang="es-EC"/>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0AE11C-0E80-443C-BA8D-2493967A91FF}" type="datetimeFigureOut">
              <a:rPr lang="es-EC" smtClean="0"/>
              <a:t>28/02/2013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BCD8172-349E-4DB7-989E-B702C20ACA9C}"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2B0AE11C-0E80-443C-BA8D-2493967A91FF}" type="datetimeFigureOut">
              <a:rPr lang="es-EC" smtClean="0"/>
              <a:t>28/02/2013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BCD8172-349E-4DB7-989E-B702C20ACA9C}" type="slidenum">
              <a:rPr lang="es-EC" smtClean="0"/>
              <a:t>‹Nº›</a:t>
            </a:fld>
            <a:endParaRPr lang="es-EC"/>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B0AE11C-0E80-443C-BA8D-2493967A91FF}" type="datetimeFigureOut">
              <a:rPr lang="es-EC" smtClean="0"/>
              <a:t>28/02/2013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BCD8172-349E-4DB7-989E-B702C20ACA9C}"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B0AE11C-0E80-443C-BA8D-2493967A91FF}" type="datetimeFigureOut">
              <a:rPr lang="es-EC" smtClean="0"/>
              <a:t>28/02/2013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BCD8172-349E-4DB7-989E-B702C20ACA9C}"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B0AE11C-0E80-443C-BA8D-2493967A91FF}" type="datetimeFigureOut">
              <a:rPr lang="es-EC" smtClean="0"/>
              <a:t>28/02/2013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BCD8172-349E-4DB7-989E-B702C20ACA9C}"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B0AE11C-0E80-443C-BA8D-2493967A91FF}" type="datetimeFigureOut">
              <a:rPr lang="es-EC" smtClean="0"/>
              <a:t>28/02/2013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BCD8172-349E-4DB7-989E-B702C20ACA9C}" type="slidenum">
              <a:rPr lang="es-EC" smtClean="0"/>
              <a:t>‹Nº›</a:t>
            </a:fld>
            <a:endParaRPr lang="es-EC"/>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0AE11C-0E80-443C-BA8D-2493967A91FF}" type="datetimeFigureOut">
              <a:rPr lang="es-EC" smtClean="0"/>
              <a:t>28/02/2013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BCD8172-349E-4DB7-989E-B702C20ACA9C}" type="slidenum">
              <a:rPr lang="es-EC" smtClean="0"/>
              <a:t>‹Nº›</a:t>
            </a:fld>
            <a:endParaRPr lang="es-EC"/>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B0AE11C-0E80-443C-BA8D-2493967A91FF}" type="datetimeFigureOut">
              <a:rPr lang="es-EC" smtClean="0"/>
              <a:t>28/02/2013</a:t>
            </a:fld>
            <a:endParaRPr lang="es-EC"/>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C"/>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BCD8172-349E-4DB7-989E-B702C20ACA9C}" type="slidenum">
              <a:rPr lang="es-EC" smtClean="0"/>
              <a:t>‹Nº›</a:t>
            </a:fld>
            <a:endParaRPr lang="es-EC"/>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20.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21.jpg"/></Relationships>
</file>

<file path=ppt/slides/_rels/slide12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2.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png"/></Relationships>
</file>

<file path=ppt/slides/_rels/slide13.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7.gif"/></Relationships>
</file>

<file path=ppt/slides/_rels/slide130.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7.jpe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jpeg"/><Relationship Id="rId4" Type="http://schemas.microsoft.com/office/2007/relationships/hdphoto" Target="../media/hdphoto24.wdp"/></Relationships>
</file>

<file path=ppt/slides/_rels/slide131.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83.jpeg"/><Relationship Id="rId7" Type="http://schemas.openxmlformats.org/officeDocument/2006/relationships/image" Target="../media/image220.jpeg"/><Relationship Id="rId2" Type="http://schemas.openxmlformats.org/officeDocument/2006/relationships/image" Target="../media/image82.jpeg"/><Relationship Id="rId1" Type="http://schemas.openxmlformats.org/officeDocument/2006/relationships/slideLayout" Target="../slideLayouts/slideLayout2.xml"/><Relationship Id="rId6" Type="http://schemas.microsoft.com/office/2007/relationships/hdphoto" Target="../media/hdphoto25.wdp"/><Relationship Id="rId5" Type="http://schemas.openxmlformats.org/officeDocument/2006/relationships/image" Target="../media/image219.png"/><Relationship Id="rId4" Type="http://schemas.openxmlformats.org/officeDocument/2006/relationships/image" Target="../media/image218.png"/><Relationship Id="rId9" Type="http://schemas.openxmlformats.org/officeDocument/2006/relationships/image" Target="../media/image221.png"/></Relationships>
</file>

<file path=ppt/slides/_rels/slide132.xml.rels><?xml version="1.0" encoding="UTF-8" standalone="yes"?>
<Relationships xmlns="http://schemas.openxmlformats.org/package/2006/relationships"><Relationship Id="rId8" Type="http://schemas.microsoft.com/office/2007/relationships/hdphoto" Target="../media/hdphoto29.wdp"/><Relationship Id="rId3" Type="http://schemas.microsoft.com/office/2007/relationships/hdphoto" Target="../media/hdphoto27.wdp"/><Relationship Id="rId7" Type="http://schemas.openxmlformats.org/officeDocument/2006/relationships/image" Target="../media/image225.jpeg"/><Relationship Id="rId2" Type="http://schemas.openxmlformats.org/officeDocument/2006/relationships/image" Target="../media/image222.png"/><Relationship Id="rId1" Type="http://schemas.openxmlformats.org/officeDocument/2006/relationships/slideLayout" Target="../slideLayouts/slideLayout2.xml"/><Relationship Id="rId6" Type="http://schemas.microsoft.com/office/2007/relationships/hdphoto" Target="../media/hdphoto28.wdp"/><Relationship Id="rId11" Type="http://schemas.openxmlformats.org/officeDocument/2006/relationships/image" Target="../media/image227.png"/><Relationship Id="rId5" Type="http://schemas.openxmlformats.org/officeDocument/2006/relationships/image" Target="../media/image224.jpeg"/><Relationship Id="rId10" Type="http://schemas.microsoft.com/office/2007/relationships/hdphoto" Target="../media/hdphoto30.wdp"/><Relationship Id="rId4" Type="http://schemas.openxmlformats.org/officeDocument/2006/relationships/image" Target="../media/image223.png"/><Relationship Id="rId9" Type="http://schemas.openxmlformats.org/officeDocument/2006/relationships/image" Target="../media/image226.jpeg"/></Relationships>
</file>

<file path=ppt/slides/_rels/slide13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4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241.jpeg"/><Relationship Id="rId1" Type="http://schemas.openxmlformats.org/officeDocument/2006/relationships/slideLayout" Target="../slideLayouts/slideLayout2.xml"/><Relationship Id="rId5" Type="http://schemas.microsoft.com/office/2007/relationships/hdphoto" Target="../media/hdphoto35.wdp"/><Relationship Id="rId4" Type="http://schemas.openxmlformats.org/officeDocument/2006/relationships/image" Target="../media/image242.jpeg"/></Relationships>
</file>

<file path=ppt/slides/_rels/slide145.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245.jpeg"/><Relationship Id="rId1" Type="http://schemas.openxmlformats.org/officeDocument/2006/relationships/slideLayout" Target="../slideLayouts/slideLayout2.xml"/><Relationship Id="rId5" Type="http://schemas.microsoft.com/office/2007/relationships/hdphoto" Target="../media/hdphoto38.wdp"/><Relationship Id="rId4" Type="http://schemas.openxmlformats.org/officeDocument/2006/relationships/image" Target="../media/image246.jpeg"/></Relationships>
</file>

<file path=ppt/slides/_rels/slide14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50.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252.jpeg"/><Relationship Id="rId7" Type="http://schemas.openxmlformats.org/officeDocument/2006/relationships/diagramQuickStyle" Target="../diagrams/quickStyle12.xml"/><Relationship Id="rId2" Type="http://schemas.openxmlformats.org/officeDocument/2006/relationships/image" Target="../media/image251.jpeg"/><Relationship Id="rId1" Type="http://schemas.openxmlformats.org/officeDocument/2006/relationships/slideLayout" Target="../slideLayouts/slideLayout2.xml"/><Relationship Id="rId6" Type="http://schemas.openxmlformats.org/officeDocument/2006/relationships/diagramLayout" Target="../diagrams/layout12.xml"/><Relationship Id="rId5" Type="http://schemas.openxmlformats.org/officeDocument/2006/relationships/diagramData" Target="../diagrams/data12.xml"/><Relationship Id="rId4" Type="http://schemas.microsoft.com/office/2007/relationships/hdphoto" Target="../media/hdphoto39.wdp"/><Relationship Id="rId9" Type="http://schemas.microsoft.com/office/2007/relationships/diagramDrawing" Target="../diagrams/drawing12.xml"/></Relationships>
</file>

<file path=ppt/slides/_rels/slide154.xml.rels><?xml version="1.0" encoding="UTF-8" standalone="yes"?>
<Relationships xmlns="http://schemas.openxmlformats.org/package/2006/relationships"><Relationship Id="rId3" Type="http://schemas.microsoft.com/office/2007/relationships/hdphoto" Target="../media/hdphoto40.wdp"/><Relationship Id="rId7" Type="http://schemas.microsoft.com/office/2007/relationships/hdphoto" Target="../media/hdphoto42.wdp"/><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55.png"/><Relationship Id="rId5" Type="http://schemas.microsoft.com/office/2007/relationships/hdphoto" Target="../media/hdphoto41.wdp"/><Relationship Id="rId4" Type="http://schemas.openxmlformats.org/officeDocument/2006/relationships/image" Target="../media/image254.png"/></Relationships>
</file>

<file path=ppt/slides/_rels/slide15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15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263.jpeg"/><Relationship Id="rId1" Type="http://schemas.openxmlformats.org/officeDocument/2006/relationships/slideLayout" Target="../slideLayouts/slideLayout2.xml"/><Relationship Id="rId4" Type="http://schemas.openxmlformats.org/officeDocument/2006/relationships/image" Target="../media/image264.jpeg"/></Relationships>
</file>

<file path=ppt/slides/_rels/slide173.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png"/><Relationship Id="rId1" Type="http://schemas.openxmlformats.org/officeDocument/2006/relationships/slideLayout" Target="../slideLayouts/slideLayout2.xml"/><Relationship Id="rId4" Type="http://schemas.microsoft.com/office/2007/relationships/hdphoto" Target="../media/hdphoto48.wdp"/></Relationships>
</file>

<file path=ppt/slides/_rels/slide184.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280.jpeg"/><Relationship Id="rId18" Type="http://schemas.openxmlformats.org/officeDocument/2006/relationships/diagramColors" Target="../diagrams/colors14.xml"/><Relationship Id="rId3" Type="http://schemas.microsoft.com/office/2007/relationships/hdphoto" Target="../media/hdphoto49.wdp"/><Relationship Id="rId21" Type="http://schemas.openxmlformats.org/officeDocument/2006/relationships/diagramLayout" Target="../diagrams/layout15.xml"/><Relationship Id="rId7" Type="http://schemas.microsoft.com/office/2007/relationships/hdphoto" Target="../media/hdphoto51.wdp"/><Relationship Id="rId12" Type="http://schemas.microsoft.com/office/2007/relationships/diagramDrawing" Target="../diagrams/drawing13.xml"/><Relationship Id="rId17" Type="http://schemas.openxmlformats.org/officeDocument/2006/relationships/diagramQuickStyle" Target="../diagrams/quickStyle14.xml"/><Relationship Id="rId2" Type="http://schemas.openxmlformats.org/officeDocument/2006/relationships/image" Target="../media/image277.jpeg"/><Relationship Id="rId16" Type="http://schemas.openxmlformats.org/officeDocument/2006/relationships/diagramLayout" Target="../diagrams/layout14.xml"/><Relationship Id="rId20" Type="http://schemas.openxmlformats.org/officeDocument/2006/relationships/diagramData" Target="../diagrams/data15.xml"/><Relationship Id="rId1" Type="http://schemas.openxmlformats.org/officeDocument/2006/relationships/slideLayout" Target="../slideLayouts/slideLayout2.xml"/><Relationship Id="rId6" Type="http://schemas.openxmlformats.org/officeDocument/2006/relationships/image" Target="../media/image279.jpeg"/><Relationship Id="rId11" Type="http://schemas.openxmlformats.org/officeDocument/2006/relationships/diagramColors" Target="../diagrams/colors13.xml"/><Relationship Id="rId24" Type="http://schemas.microsoft.com/office/2007/relationships/diagramDrawing" Target="../diagrams/drawing15.xml"/><Relationship Id="rId5" Type="http://schemas.microsoft.com/office/2007/relationships/hdphoto" Target="../media/hdphoto50.wdp"/><Relationship Id="rId15" Type="http://schemas.openxmlformats.org/officeDocument/2006/relationships/diagramData" Target="../diagrams/data14.xml"/><Relationship Id="rId23" Type="http://schemas.openxmlformats.org/officeDocument/2006/relationships/diagramColors" Target="../diagrams/colors15.xml"/><Relationship Id="rId10" Type="http://schemas.openxmlformats.org/officeDocument/2006/relationships/diagramQuickStyle" Target="../diagrams/quickStyle13.xml"/><Relationship Id="rId19" Type="http://schemas.microsoft.com/office/2007/relationships/diagramDrawing" Target="../diagrams/drawing14.xml"/><Relationship Id="rId4" Type="http://schemas.openxmlformats.org/officeDocument/2006/relationships/image" Target="../media/image278.jpeg"/><Relationship Id="rId9" Type="http://schemas.openxmlformats.org/officeDocument/2006/relationships/diagramLayout" Target="../diagrams/layout13.xml"/><Relationship Id="rId14" Type="http://schemas.microsoft.com/office/2007/relationships/hdphoto" Target="../media/hdphoto52.wdp"/><Relationship Id="rId22" Type="http://schemas.openxmlformats.org/officeDocument/2006/relationships/diagramQuickStyle" Target="../diagrams/quickStyle15.xml"/></Relationships>
</file>

<file path=ppt/slides/_rels/slide18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2.xml"/><Relationship Id="rId4" Type="http://schemas.openxmlformats.org/officeDocument/2006/relationships/image" Target="../media/image283.jpeg"/></Relationships>
</file>

<file path=ppt/slides/_rels/slide186.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287.jpeg"/><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1.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48.png"/><Relationship Id="rId5" Type="http://schemas.openxmlformats.org/officeDocument/2006/relationships/diagramQuickStyle" Target="../diagrams/quickStyle7.xml"/><Relationship Id="rId10" Type="http://schemas.openxmlformats.org/officeDocument/2006/relationships/image" Target="../media/image49.png"/><Relationship Id="rId4" Type="http://schemas.openxmlformats.org/officeDocument/2006/relationships/diagramLayout" Target="../diagrams/layout7.xml"/><Relationship Id="rId14" Type="http://schemas.openxmlformats.org/officeDocument/2006/relationships/image" Target="../media/image52.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3" Type="http://schemas.microsoft.com/office/2007/relationships/hdphoto" Target="../media/hdphoto1.wdp"/><Relationship Id="rId7" Type="http://schemas.openxmlformats.org/officeDocument/2006/relationships/image" Target="../media/image56.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0.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diagramLayout" Target="../diagrams/layout8.xml"/><Relationship Id="rId7" Type="http://schemas.openxmlformats.org/officeDocument/2006/relationships/image" Target="../media/image63.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67.jpeg"/><Relationship Id="rId5" Type="http://schemas.openxmlformats.org/officeDocument/2006/relationships/diagramColors" Target="../diagrams/colors8.xml"/><Relationship Id="rId10" Type="http://schemas.openxmlformats.org/officeDocument/2006/relationships/image" Target="../media/image66.jpg"/><Relationship Id="rId4" Type="http://schemas.openxmlformats.org/officeDocument/2006/relationships/diagramQuickStyle" Target="../diagrams/quickStyle8.xml"/><Relationship Id="rId9" Type="http://schemas.openxmlformats.org/officeDocument/2006/relationships/image" Target="../media/image65.jp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72.png"/><Relationship Id="rId18" Type="http://schemas.openxmlformats.org/officeDocument/2006/relationships/image" Target="../media/image76.png"/><Relationship Id="rId3" Type="http://schemas.openxmlformats.org/officeDocument/2006/relationships/image" Target="../media/image68.png"/><Relationship Id="rId7" Type="http://schemas.openxmlformats.org/officeDocument/2006/relationships/diagramData" Target="../diagrams/data9.xml"/><Relationship Id="rId12" Type="http://schemas.openxmlformats.org/officeDocument/2006/relationships/image" Target="../media/image710.png"/><Relationship Id="rId17" Type="http://schemas.openxmlformats.org/officeDocument/2006/relationships/image" Target="../media/image74.jpeg"/><Relationship Id="rId2" Type="http://schemas.openxmlformats.org/officeDocument/2006/relationships/notesSlide" Target="../notesSlides/notesSlide3.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1.png"/><Relationship Id="rId11" Type="http://schemas.microsoft.com/office/2007/relationships/diagramDrawing" Target="../diagrams/drawing9.xml"/><Relationship Id="rId5" Type="http://schemas.openxmlformats.org/officeDocument/2006/relationships/image" Target="../media/image70.png"/><Relationship Id="rId15" Type="http://schemas.openxmlformats.org/officeDocument/2006/relationships/image" Target="../media/image74.png"/><Relationship Id="rId10" Type="http://schemas.openxmlformats.org/officeDocument/2006/relationships/diagramColors" Target="../diagrams/colors9.xml"/><Relationship Id="rId4" Type="http://schemas.openxmlformats.org/officeDocument/2006/relationships/image" Target="../media/image69.jpeg"/><Relationship Id="rId9" Type="http://schemas.openxmlformats.org/officeDocument/2006/relationships/diagramQuickStyle" Target="../diagrams/quickStyle9.xml"/><Relationship Id="rId1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2.jpeg"/><Relationship Id="rId3" Type="http://schemas.openxmlformats.org/officeDocument/2006/relationships/diagramLayout" Target="../diagrams/layout10.xml"/><Relationship Id="rId7" Type="http://schemas.openxmlformats.org/officeDocument/2006/relationships/image" Target="../media/image77.jpg"/><Relationship Id="rId12" Type="http://schemas.openxmlformats.org/officeDocument/2006/relationships/image" Target="../media/image81.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hdphoto" Target="../media/hdphoto3.wdp"/><Relationship Id="rId5" Type="http://schemas.openxmlformats.org/officeDocument/2006/relationships/diagramColors" Target="../diagrams/colors10.xml"/><Relationship Id="rId10" Type="http://schemas.openxmlformats.org/officeDocument/2006/relationships/image" Target="../media/image80.jpeg"/><Relationship Id="rId4" Type="http://schemas.openxmlformats.org/officeDocument/2006/relationships/diagramQuickStyle" Target="../diagrams/quickStyle10.xml"/><Relationship Id="rId9" Type="http://schemas.openxmlformats.org/officeDocument/2006/relationships/image" Target="../media/image79.png"/><Relationship Id="rId14" Type="http://schemas.openxmlformats.org/officeDocument/2006/relationships/image" Target="../media/image83.jpeg"/></Relationships>
</file>

<file path=ppt/slides/_rels/slide27.xml.rels><?xml version="1.0" encoding="UTF-8" standalone="yes"?>
<Relationships xmlns="http://schemas.openxmlformats.org/package/2006/relationships"><Relationship Id="rId8" Type="http://schemas.openxmlformats.org/officeDocument/2006/relationships/image" Target="../media/image88.jpe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10" Type="http://schemas.openxmlformats.org/officeDocument/2006/relationships/image" Target="../media/image90.jpg"/><Relationship Id="rId4" Type="http://schemas.openxmlformats.org/officeDocument/2006/relationships/image" Target="../media/image85.jpeg"/><Relationship Id="rId9" Type="http://schemas.openxmlformats.org/officeDocument/2006/relationships/image" Target="../media/image89.jpe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11.xml"/><Relationship Id="rId13" Type="http://schemas.openxmlformats.org/officeDocument/2006/relationships/image" Target="../media/image95.png"/><Relationship Id="rId3" Type="http://schemas.microsoft.com/office/2007/relationships/hdphoto" Target="../media/hdphoto6.wdp"/><Relationship Id="rId7" Type="http://schemas.openxmlformats.org/officeDocument/2006/relationships/diagramLayout" Target="../diagrams/layout11.xml"/><Relationship Id="rId12" Type="http://schemas.openxmlformats.org/officeDocument/2006/relationships/image" Target="../media/image94.png"/><Relationship Id="rId2" Type="http://schemas.openxmlformats.org/officeDocument/2006/relationships/image" Target="../media/image91.jpeg"/><Relationship Id="rId16"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diagramData" Target="../diagrams/data11.xml"/><Relationship Id="rId11" Type="http://schemas.openxmlformats.org/officeDocument/2006/relationships/image" Target="../media/image93.jpeg"/><Relationship Id="rId5" Type="http://schemas.microsoft.com/office/2007/relationships/hdphoto" Target="../media/hdphoto7.wdp"/><Relationship Id="rId15" Type="http://schemas.openxmlformats.org/officeDocument/2006/relationships/image" Target="../media/image97.png"/><Relationship Id="rId10" Type="http://schemas.microsoft.com/office/2007/relationships/diagramDrawing" Target="../diagrams/drawing11.xml"/><Relationship Id="rId4" Type="http://schemas.openxmlformats.org/officeDocument/2006/relationships/image" Target="../media/image92.jpeg"/><Relationship Id="rId9" Type="http://schemas.openxmlformats.org/officeDocument/2006/relationships/diagramColors" Target="../diagrams/colors11.xml"/><Relationship Id="rId14" Type="http://schemas.openxmlformats.org/officeDocument/2006/relationships/image" Target="../media/image96.jpeg"/></Relationships>
</file>

<file path=ppt/slides/_rels/slide29.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6.png"/><Relationship Id="rId3" Type="http://schemas.openxmlformats.org/officeDocument/2006/relationships/image" Target="../media/image99.png"/><Relationship Id="rId7" Type="http://schemas.microsoft.com/office/2007/relationships/hdphoto" Target="../media/hdphoto8.wdp"/><Relationship Id="rId12" Type="http://schemas.openxmlformats.org/officeDocument/2006/relationships/image" Target="../media/image105.jpeg"/><Relationship Id="rId17" Type="http://schemas.openxmlformats.org/officeDocument/2006/relationships/image" Target="../media/image108.png"/><Relationship Id="rId2" Type="http://schemas.openxmlformats.org/officeDocument/2006/relationships/notesSlide" Target="../notesSlides/notesSlide4.xml"/><Relationship Id="rId16" Type="http://schemas.microsoft.com/office/2007/relationships/hdphoto" Target="../media/hdphoto12.wdp"/><Relationship Id="rId1" Type="http://schemas.openxmlformats.org/officeDocument/2006/relationships/slideLayout" Target="../slideLayouts/slideLayout2.xml"/><Relationship Id="rId6" Type="http://schemas.openxmlformats.org/officeDocument/2006/relationships/image" Target="../media/image102.jpeg"/><Relationship Id="rId11" Type="http://schemas.microsoft.com/office/2007/relationships/hdphoto" Target="../media/hdphoto10.wdp"/><Relationship Id="rId5" Type="http://schemas.openxmlformats.org/officeDocument/2006/relationships/image" Target="../media/image101.jpeg"/><Relationship Id="rId15" Type="http://schemas.openxmlformats.org/officeDocument/2006/relationships/image" Target="../media/image107.png"/><Relationship Id="rId10" Type="http://schemas.openxmlformats.org/officeDocument/2006/relationships/image" Target="../media/image104.jpeg"/><Relationship Id="rId4" Type="http://schemas.openxmlformats.org/officeDocument/2006/relationships/image" Target="../media/image100.jpeg"/><Relationship Id="rId9" Type="http://schemas.microsoft.com/office/2007/relationships/hdphoto" Target="../media/hdphoto9.wdp"/><Relationship Id="rId14" Type="http://schemas.microsoft.com/office/2007/relationships/hdphoto" Target="../media/hdphoto1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wmf"/><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55.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microsoft.com/office/2007/relationships/hdphoto" Target="../media/hdphoto15.wdp"/></Relationships>
</file>

<file path=ppt/slides/_rels/slide8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jpeg"/><Relationship Id="rId7" Type="http://schemas.openxmlformats.org/officeDocument/2006/relationships/diagramColors" Target="../diagrams/colors2.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9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260648"/>
            <a:ext cx="8420472" cy="2356172"/>
          </a:xfrm>
        </p:spPr>
        <p:txBody>
          <a:bodyPr>
            <a:normAutofit/>
          </a:bodyPr>
          <a:lstStyle/>
          <a:p>
            <a:pPr algn="just"/>
            <a:r>
              <a:rPr lang="es-EC" sz="2900" b="1" dirty="0" smtClean="0">
                <a:solidFill>
                  <a:schemeClr val="bg1"/>
                </a:solidFill>
              </a:rPr>
              <a:t>DISEÑO E IMPLEMENTACIÓN DE UN MÓDULO COMPLEMENTARIO AL ROBOT KUKA KR16 PARA LA ADAPTACIÓN DE UNA CELDA FLEXIBLE DE MANUFACTURA EN EL LABORATORIO DE ROBÓTICA INDUSTRIAL DE LA </a:t>
            </a:r>
            <a:r>
              <a:rPr lang="es-EC" sz="2900" b="1" dirty="0" err="1" smtClean="0">
                <a:solidFill>
                  <a:schemeClr val="bg1"/>
                </a:solidFill>
              </a:rPr>
              <a:t>ESPE</a:t>
            </a:r>
            <a:r>
              <a:rPr lang="es-EC" sz="2900" b="1" dirty="0" smtClean="0">
                <a:solidFill>
                  <a:schemeClr val="bg1"/>
                </a:solidFill>
              </a:rPr>
              <a:t>.</a:t>
            </a:r>
            <a:endParaRPr lang="es-EC" sz="2900" b="1" dirty="0">
              <a:solidFill>
                <a:schemeClr val="bg1"/>
              </a:solidFill>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126" y="2708920"/>
            <a:ext cx="5968202" cy="36724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4 CuadroTexto"/>
          <p:cNvSpPr txBox="1"/>
          <p:nvPr/>
        </p:nvSpPr>
        <p:spPr>
          <a:xfrm>
            <a:off x="248148" y="4774476"/>
            <a:ext cx="2022990" cy="400110"/>
          </a:xfrm>
          <a:prstGeom prst="rect">
            <a:avLst/>
          </a:prstGeom>
          <a:noFill/>
        </p:spPr>
        <p:txBody>
          <a:bodyPr wrap="none" rtlCol="0">
            <a:spAutoFit/>
          </a:bodyPr>
          <a:lstStyle/>
          <a:p>
            <a:r>
              <a:rPr lang="en-US" sz="2000" b="1" dirty="0" smtClean="0">
                <a:solidFill>
                  <a:schemeClr val="tx2"/>
                </a:solidFill>
              </a:rPr>
              <a:t>BYRON SUNTAXI</a:t>
            </a:r>
            <a:endParaRPr lang="es-EC" sz="2000" b="1" dirty="0">
              <a:solidFill>
                <a:schemeClr val="tx2"/>
              </a:solidFill>
            </a:endParaRPr>
          </a:p>
        </p:txBody>
      </p:sp>
      <p:sp>
        <p:nvSpPr>
          <p:cNvPr id="6" name="5 CuadroTexto"/>
          <p:cNvSpPr txBox="1"/>
          <p:nvPr/>
        </p:nvSpPr>
        <p:spPr>
          <a:xfrm>
            <a:off x="7004916" y="5189130"/>
            <a:ext cx="2175596" cy="400110"/>
          </a:xfrm>
          <a:prstGeom prst="rect">
            <a:avLst/>
          </a:prstGeom>
          <a:noFill/>
        </p:spPr>
        <p:txBody>
          <a:bodyPr wrap="none" rtlCol="0">
            <a:spAutoFit/>
          </a:bodyPr>
          <a:lstStyle/>
          <a:p>
            <a:r>
              <a:rPr lang="en-US" sz="2000" b="1" dirty="0" smtClean="0">
                <a:solidFill>
                  <a:schemeClr val="tx2"/>
                </a:solidFill>
              </a:rPr>
              <a:t>ALBERTO LLANOS</a:t>
            </a:r>
            <a:endParaRPr lang="es-EC" sz="2000" b="1" dirty="0">
              <a:solidFill>
                <a:schemeClr val="tx2"/>
              </a:solidFill>
            </a:endParaRPr>
          </a:p>
        </p:txBody>
      </p:sp>
      <p:sp>
        <p:nvSpPr>
          <p:cNvPr id="7" name="6 CuadroTexto"/>
          <p:cNvSpPr txBox="1"/>
          <p:nvPr/>
        </p:nvSpPr>
        <p:spPr>
          <a:xfrm>
            <a:off x="2803664" y="6381328"/>
            <a:ext cx="3608680" cy="369332"/>
          </a:xfrm>
          <a:prstGeom prst="rect">
            <a:avLst/>
          </a:prstGeom>
          <a:noFill/>
        </p:spPr>
        <p:txBody>
          <a:bodyPr wrap="none" rtlCol="0">
            <a:spAutoFit/>
          </a:bodyPr>
          <a:lstStyle/>
          <a:p>
            <a:r>
              <a:rPr lang="es-EC" b="1" smtClean="0">
                <a:solidFill>
                  <a:schemeClr val="tx2"/>
                </a:solidFill>
              </a:rPr>
              <a:t>Carrera de Ingeniería Mecatrónica</a:t>
            </a:r>
            <a:endParaRPr lang="es-EC" b="1">
              <a:solidFill>
                <a:schemeClr val="tx2"/>
              </a:solidFill>
            </a:endParaRPr>
          </a:p>
        </p:txBody>
      </p:sp>
    </p:spTree>
    <p:extLst>
      <p:ext uri="{BB962C8B-B14F-4D97-AF65-F5344CB8AC3E}">
        <p14:creationId xmlns:p14="http://schemas.microsoft.com/office/powerpoint/2010/main" val="99230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188640"/>
            <a:ext cx="8229600" cy="1061464"/>
          </a:xfrm>
        </p:spPr>
        <p:txBody>
          <a:bodyPr/>
          <a:lstStyle/>
          <a:p>
            <a:r>
              <a:rPr lang="es-EC" b="1" dirty="0" smtClean="0"/>
              <a:t>Celda flexible de manufactura</a:t>
            </a:r>
            <a:endParaRPr lang="es-EC" b="1" dirty="0"/>
          </a:p>
        </p:txBody>
      </p:sp>
      <p:pic>
        <p:nvPicPr>
          <p:cNvPr id="5" name="4 Marcador de contenido"/>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87625" y="1964447"/>
            <a:ext cx="6350466" cy="2400657"/>
          </a:xfrm>
          <a:prstGeom prst="rect">
            <a:avLst/>
          </a:prstGeom>
          <a:noFill/>
          <a:ln>
            <a:solidFill>
              <a:schemeClr val="accent1"/>
            </a:solidFill>
          </a:ln>
        </p:spPr>
      </p:pic>
      <p:sp>
        <p:nvSpPr>
          <p:cNvPr id="6" name="5 Rectángulo"/>
          <p:cNvSpPr/>
          <p:nvPr/>
        </p:nvSpPr>
        <p:spPr>
          <a:xfrm>
            <a:off x="270972" y="1052736"/>
            <a:ext cx="8640960" cy="923330"/>
          </a:xfrm>
          <a:prstGeom prst="rect">
            <a:avLst/>
          </a:prstGeom>
        </p:spPr>
        <p:txBody>
          <a:bodyPr wrap="square">
            <a:spAutoFit/>
          </a:bodyPr>
          <a:lstStyle/>
          <a:p>
            <a:pPr algn="just"/>
            <a:r>
              <a:rPr lang="es-EC" b="1" dirty="0">
                <a:solidFill>
                  <a:schemeClr val="tx2"/>
                </a:solidFill>
              </a:rPr>
              <a:t>Es un grupo de máquinas relacionadas, las cuales realizan un proceso en particular, o un paso en un proceso de manufactura más largo; producen una parte, un sub </a:t>
            </a:r>
            <a:r>
              <a:rPr lang="es-EC" b="1" dirty="0" smtClean="0">
                <a:solidFill>
                  <a:schemeClr val="tx2"/>
                </a:solidFill>
              </a:rPr>
              <a:t>ensamble</a:t>
            </a:r>
            <a:endParaRPr lang="es-EC" b="1" dirty="0">
              <a:solidFill>
                <a:schemeClr val="tx2"/>
              </a:solidFill>
            </a:endParaRPr>
          </a:p>
        </p:txBody>
      </p:sp>
      <p:sp>
        <p:nvSpPr>
          <p:cNvPr id="2" name="1 Rectángulo"/>
          <p:cNvSpPr/>
          <p:nvPr/>
        </p:nvSpPr>
        <p:spPr>
          <a:xfrm>
            <a:off x="107504" y="5229200"/>
            <a:ext cx="1872208"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solidFill>
                  <a:schemeClr val="tx2">
                    <a:lumMod val="75000"/>
                  </a:schemeClr>
                </a:solidFill>
              </a:rPr>
              <a:t>Flexibilidad en una celda</a:t>
            </a:r>
            <a:endParaRPr lang="es-EC" b="1" dirty="0">
              <a:solidFill>
                <a:schemeClr val="tx2">
                  <a:lumMod val="75000"/>
                </a:schemeClr>
              </a:solidFill>
            </a:endParaRPr>
          </a:p>
        </p:txBody>
      </p:sp>
      <p:cxnSp>
        <p:nvCxnSpPr>
          <p:cNvPr id="12" name="11 Conector angular"/>
          <p:cNvCxnSpPr>
            <a:stCxn id="2" idx="3"/>
            <a:endCxn id="16" idx="1"/>
          </p:cNvCxnSpPr>
          <p:nvPr/>
        </p:nvCxnSpPr>
        <p:spPr>
          <a:xfrm flipV="1">
            <a:off x="1979712" y="4869160"/>
            <a:ext cx="1584176" cy="648072"/>
          </a:xfrm>
          <a:prstGeom prst="bentConnector3">
            <a:avLst>
              <a:gd name="adj1" fmla="val 6972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13 Conector angular"/>
          <p:cNvCxnSpPr>
            <a:stCxn id="2" idx="3"/>
            <a:endCxn id="17" idx="1"/>
          </p:cNvCxnSpPr>
          <p:nvPr/>
        </p:nvCxnSpPr>
        <p:spPr>
          <a:xfrm>
            <a:off x="1979712" y="5517232"/>
            <a:ext cx="1584176" cy="720080"/>
          </a:xfrm>
          <a:prstGeom prst="bentConnector3">
            <a:avLst>
              <a:gd name="adj1" fmla="val 69721"/>
            </a:avLst>
          </a:prstGeom>
          <a:ln>
            <a:tailEnd type="arrow"/>
          </a:ln>
        </p:spPr>
        <p:style>
          <a:lnRef idx="3">
            <a:schemeClr val="accent1"/>
          </a:lnRef>
          <a:fillRef idx="0">
            <a:schemeClr val="accent1"/>
          </a:fillRef>
          <a:effectRef idx="2">
            <a:schemeClr val="accent1"/>
          </a:effectRef>
          <a:fontRef idx="minor">
            <a:schemeClr val="tx1"/>
          </a:fontRef>
        </p:style>
      </p:cxnSp>
      <p:sp>
        <p:nvSpPr>
          <p:cNvPr id="16" name="15 Rectángulo"/>
          <p:cNvSpPr/>
          <p:nvPr/>
        </p:nvSpPr>
        <p:spPr>
          <a:xfrm>
            <a:off x="3563888" y="4653136"/>
            <a:ext cx="1224136" cy="4320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Taladrado</a:t>
            </a:r>
            <a:endParaRPr lang="es-EC" dirty="0"/>
          </a:p>
        </p:txBody>
      </p:sp>
      <p:sp>
        <p:nvSpPr>
          <p:cNvPr id="17" name="16 Rectángulo"/>
          <p:cNvSpPr/>
          <p:nvPr/>
        </p:nvSpPr>
        <p:spPr>
          <a:xfrm>
            <a:off x="3563888" y="6021288"/>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Pintado</a:t>
            </a:r>
            <a:endParaRPr lang="es-EC" dirty="0"/>
          </a:p>
        </p:txBody>
      </p:sp>
      <p:sp>
        <p:nvSpPr>
          <p:cNvPr id="18" name="17 Rectángulo"/>
          <p:cNvSpPr/>
          <p:nvPr/>
        </p:nvSpPr>
        <p:spPr>
          <a:xfrm>
            <a:off x="3563888" y="5301208"/>
            <a:ext cx="1224136" cy="43204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Aspirado</a:t>
            </a:r>
            <a:endParaRPr lang="es-EC" dirty="0"/>
          </a:p>
        </p:txBody>
      </p:sp>
      <p:cxnSp>
        <p:nvCxnSpPr>
          <p:cNvPr id="20" name="19 Conector recto de flecha"/>
          <p:cNvCxnSpPr/>
          <p:nvPr/>
        </p:nvCxnSpPr>
        <p:spPr>
          <a:xfrm>
            <a:off x="3059832" y="5517232"/>
            <a:ext cx="504056"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2" name="31 CuadroTexto"/>
          <p:cNvSpPr txBox="1"/>
          <p:nvPr/>
        </p:nvSpPr>
        <p:spPr>
          <a:xfrm>
            <a:off x="2125087" y="5240233"/>
            <a:ext cx="862737" cy="276999"/>
          </a:xfrm>
          <a:prstGeom prst="rect">
            <a:avLst/>
          </a:prstGeom>
          <a:noFill/>
        </p:spPr>
        <p:txBody>
          <a:bodyPr wrap="none" rtlCol="0">
            <a:spAutoFit/>
          </a:bodyPr>
          <a:lstStyle/>
          <a:p>
            <a:r>
              <a:rPr lang="es-EC" sz="1200" dirty="0" smtClean="0"/>
              <a:t>Diferentes</a:t>
            </a:r>
            <a:endParaRPr lang="es-EC" sz="1200" dirty="0"/>
          </a:p>
        </p:txBody>
      </p:sp>
      <p:sp>
        <p:nvSpPr>
          <p:cNvPr id="33" name="32 CuadroTexto"/>
          <p:cNvSpPr txBox="1"/>
          <p:nvPr/>
        </p:nvSpPr>
        <p:spPr>
          <a:xfrm>
            <a:off x="2142847" y="5589240"/>
            <a:ext cx="772969" cy="276999"/>
          </a:xfrm>
          <a:prstGeom prst="rect">
            <a:avLst/>
          </a:prstGeom>
          <a:noFill/>
        </p:spPr>
        <p:txBody>
          <a:bodyPr wrap="none" rtlCol="0">
            <a:spAutoFit/>
          </a:bodyPr>
          <a:lstStyle/>
          <a:p>
            <a:r>
              <a:rPr lang="es-EC" sz="1200" dirty="0" smtClean="0"/>
              <a:t>Procesos</a:t>
            </a:r>
            <a:endParaRPr lang="es-EC" sz="1200" dirty="0"/>
          </a:p>
        </p:txBody>
      </p:sp>
      <p:cxnSp>
        <p:nvCxnSpPr>
          <p:cNvPr id="35" name="34 Conector angular"/>
          <p:cNvCxnSpPr/>
          <p:nvPr/>
        </p:nvCxnSpPr>
        <p:spPr>
          <a:xfrm>
            <a:off x="4788024" y="4797152"/>
            <a:ext cx="1728192" cy="720080"/>
          </a:xfrm>
          <a:prstGeom prst="bentConnector3">
            <a:avLst>
              <a:gd name="adj1" fmla="val 23104"/>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2" name="41 Conector angular"/>
          <p:cNvCxnSpPr>
            <a:stCxn id="17" idx="3"/>
          </p:cNvCxnSpPr>
          <p:nvPr/>
        </p:nvCxnSpPr>
        <p:spPr>
          <a:xfrm flipV="1">
            <a:off x="4788024" y="5517232"/>
            <a:ext cx="1728192" cy="720080"/>
          </a:xfrm>
          <a:prstGeom prst="bentConnector3">
            <a:avLst>
              <a:gd name="adj1" fmla="val 23545"/>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5" name="44 Conector recto"/>
          <p:cNvCxnSpPr>
            <a:stCxn id="18" idx="3"/>
          </p:cNvCxnSpPr>
          <p:nvPr/>
        </p:nvCxnSpPr>
        <p:spPr>
          <a:xfrm>
            <a:off x="4788024" y="5517232"/>
            <a:ext cx="396044" cy="0"/>
          </a:xfrm>
          <a:prstGeom prst="line">
            <a:avLst/>
          </a:prstGeom>
        </p:spPr>
        <p:style>
          <a:lnRef idx="3">
            <a:schemeClr val="accent1"/>
          </a:lnRef>
          <a:fillRef idx="0">
            <a:schemeClr val="accent1"/>
          </a:fillRef>
          <a:effectRef idx="2">
            <a:schemeClr val="accent1"/>
          </a:effectRef>
          <a:fontRef idx="minor">
            <a:schemeClr val="tx1"/>
          </a:fontRef>
        </p:style>
      </p:cxnSp>
      <p:sp>
        <p:nvSpPr>
          <p:cNvPr id="51" name="50 CuadroTexto"/>
          <p:cNvSpPr txBox="1"/>
          <p:nvPr/>
        </p:nvSpPr>
        <p:spPr>
          <a:xfrm>
            <a:off x="5344041" y="5225556"/>
            <a:ext cx="862737" cy="276999"/>
          </a:xfrm>
          <a:prstGeom prst="rect">
            <a:avLst/>
          </a:prstGeom>
          <a:noFill/>
        </p:spPr>
        <p:txBody>
          <a:bodyPr wrap="none" rtlCol="0">
            <a:spAutoFit/>
          </a:bodyPr>
          <a:lstStyle/>
          <a:p>
            <a:r>
              <a:rPr lang="es-EC" sz="1200" dirty="0" smtClean="0"/>
              <a:t>Diferentes</a:t>
            </a:r>
            <a:endParaRPr lang="es-EC" sz="1200" dirty="0"/>
          </a:p>
        </p:txBody>
      </p:sp>
      <p:sp>
        <p:nvSpPr>
          <p:cNvPr id="52" name="51 CuadroTexto"/>
          <p:cNvSpPr txBox="1"/>
          <p:nvPr/>
        </p:nvSpPr>
        <p:spPr>
          <a:xfrm>
            <a:off x="5344041" y="5589239"/>
            <a:ext cx="865943" cy="276999"/>
          </a:xfrm>
          <a:prstGeom prst="rect">
            <a:avLst/>
          </a:prstGeom>
          <a:noFill/>
        </p:spPr>
        <p:txBody>
          <a:bodyPr wrap="none" rtlCol="0">
            <a:spAutoFit/>
          </a:bodyPr>
          <a:lstStyle/>
          <a:p>
            <a:r>
              <a:rPr lang="es-EC" sz="1200" dirty="0" smtClean="0"/>
              <a:t>Materiales</a:t>
            </a:r>
            <a:endParaRPr lang="es-EC" sz="1200" dirty="0"/>
          </a:p>
        </p:txBody>
      </p:sp>
      <p:graphicFrame>
        <p:nvGraphicFramePr>
          <p:cNvPr id="59" name="58 Diagrama"/>
          <p:cNvGraphicFramePr/>
          <p:nvPr>
            <p:extLst>
              <p:ext uri="{D42A27DB-BD31-4B8C-83A1-F6EECF244321}">
                <p14:modId xmlns:p14="http://schemas.microsoft.com/office/powerpoint/2010/main" val="3072614988"/>
              </p:ext>
            </p:extLst>
          </p:nvPr>
        </p:nvGraphicFramePr>
        <p:xfrm>
          <a:off x="6516216" y="5069408"/>
          <a:ext cx="1584176" cy="951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96260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908720"/>
            <a:ext cx="8229600" cy="485408"/>
          </a:xfrm>
        </p:spPr>
        <p:txBody>
          <a:bodyPr>
            <a:normAutofit/>
          </a:bodyPr>
          <a:lstStyle/>
          <a:p>
            <a:r>
              <a:rPr lang="es-MX" dirty="0" smtClean="0"/>
              <a:t>Escalones</a:t>
            </a:r>
            <a:endParaRPr lang="es-MX"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72816"/>
            <a:ext cx="5408918" cy="41900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538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179512" y="2132856"/>
            <a:ext cx="8507288" cy="1440160"/>
          </a:xfrm>
        </p:spPr>
        <p:txBody>
          <a:bodyPr>
            <a:normAutofit fontScale="92500"/>
          </a:bodyPr>
          <a:lstStyle/>
          <a:p>
            <a:r>
              <a:rPr lang="es-EC" dirty="0"/>
              <a:t>Para realizar la simulación se ha decidido utilizar una fuerza de 100 kg sobre el bastidor de la banda, en toda la parte superior de éste, ya que dicha banda está diseñada para soportar una fuerza de 80 kg; se ha colocado como puntos fijos a la base de las patas</a:t>
            </a:r>
            <a:endParaRPr lang="es-MX" dirty="0"/>
          </a:p>
        </p:txBody>
      </p:sp>
      <p:pic>
        <p:nvPicPr>
          <p:cNvPr id="6" name="5 Imagen"/>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39752" y="3717032"/>
            <a:ext cx="3744416" cy="2880320"/>
          </a:xfrm>
          <a:prstGeom prst="rect">
            <a:avLst/>
          </a:prstGeom>
          <a:noFill/>
          <a:ln>
            <a:solidFill>
              <a:schemeClr val="tx1"/>
            </a:solidFill>
          </a:ln>
        </p:spPr>
      </p:pic>
      <p:sp>
        <p:nvSpPr>
          <p:cNvPr id="7" name="1 Título"/>
          <p:cNvSpPr>
            <a:spLocks noGrp="1"/>
          </p:cNvSpPr>
          <p:nvPr>
            <p:ph type="title"/>
          </p:nvPr>
        </p:nvSpPr>
        <p:spPr>
          <a:xfrm>
            <a:off x="611560" y="1052736"/>
            <a:ext cx="8363272" cy="794352"/>
          </a:xfrm>
        </p:spPr>
        <p:txBody>
          <a:bodyPr>
            <a:normAutofit/>
          </a:bodyPr>
          <a:lstStyle/>
          <a:p>
            <a:r>
              <a:rPr lang="es-MX" dirty="0" smtClean="0"/>
              <a:t>Banda Transportadora</a:t>
            </a:r>
            <a:endParaRPr lang="es-MX" dirty="0"/>
          </a:p>
        </p:txBody>
      </p:sp>
      <p:sp>
        <p:nvSpPr>
          <p:cNvPr id="8" name="2 Título"/>
          <p:cNvSpPr txBox="1">
            <a:spLocks/>
          </p:cNvSpPr>
          <p:nvPr/>
        </p:nvSpPr>
        <p:spPr>
          <a:xfrm>
            <a:off x="179512" y="116632"/>
            <a:ext cx="8712968" cy="125272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dirty="0" smtClean="0"/>
              <a:t>Simulación virtual de los esfuerzos de la bancada</a:t>
            </a:r>
            <a:endParaRPr lang="es-EC" sz="3200" b="1" dirty="0"/>
          </a:p>
        </p:txBody>
      </p:sp>
    </p:spTree>
    <p:extLst>
      <p:ext uri="{BB962C8B-B14F-4D97-AF65-F5344CB8AC3E}">
        <p14:creationId xmlns:p14="http://schemas.microsoft.com/office/powerpoint/2010/main" val="32276301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349504"/>
          </a:xfrm>
        </p:spPr>
        <p:txBody>
          <a:bodyPr/>
          <a:lstStyle/>
          <a:p>
            <a:r>
              <a:rPr lang="es-EC" dirty="0"/>
              <a:t>Para la simulación con elementos finitos, se usó un mallado con un número total de nodos de 180607, y un número total de elementos de </a:t>
            </a:r>
            <a:r>
              <a:rPr lang="es-EC" dirty="0" smtClean="0"/>
              <a:t>90384.</a:t>
            </a:r>
            <a:endParaRPr lang="es-MX" dirty="0"/>
          </a:p>
        </p:txBody>
      </p:sp>
      <p:pic>
        <p:nvPicPr>
          <p:cNvPr id="4" name="3 Imagen"/>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051720" y="2564904"/>
            <a:ext cx="5472608" cy="3554131"/>
          </a:xfrm>
          <a:prstGeom prst="rect">
            <a:avLst/>
          </a:prstGeom>
          <a:noFill/>
          <a:ln>
            <a:solidFill>
              <a:schemeClr val="tx1"/>
            </a:solidFill>
          </a:ln>
        </p:spPr>
      </p:pic>
    </p:spTree>
    <p:extLst>
      <p:ext uri="{BB962C8B-B14F-4D97-AF65-F5344CB8AC3E}">
        <p14:creationId xmlns:p14="http://schemas.microsoft.com/office/powerpoint/2010/main" val="34725680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080120"/>
          </a:xfrm>
        </p:spPr>
        <p:txBody>
          <a:bodyPr/>
          <a:lstStyle/>
          <a:p>
            <a:r>
              <a:rPr lang="es-MX" dirty="0"/>
              <a:t>S</a:t>
            </a:r>
            <a:r>
              <a:rPr lang="es-MX" dirty="0" smtClean="0"/>
              <a:t>e </a:t>
            </a:r>
            <a:r>
              <a:rPr lang="es-MX" dirty="0"/>
              <a:t>puede observar que el máximo esfuerzo que soporta la bancada es de </a:t>
            </a:r>
            <a:r>
              <a:rPr lang="es-MX" b="1" dirty="0"/>
              <a:t>142.07 </a:t>
            </a:r>
            <a:r>
              <a:rPr lang="es-MX" b="1" dirty="0" err="1"/>
              <a:t>Mpa</a:t>
            </a:r>
            <a:r>
              <a:rPr lang="es-MX" b="1" dirty="0"/>
              <a:t>.</a:t>
            </a:r>
            <a:endParaRPr lang="es-MX" dirty="0"/>
          </a:p>
          <a:p>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1988840"/>
            <a:ext cx="62103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8732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836712"/>
                <a:ext cx="8229600" cy="5688632"/>
              </a:xfrm>
            </p:spPr>
            <p:txBody>
              <a:bodyPr>
                <a:normAutofit fontScale="85000" lnSpcReduction="20000"/>
              </a:bodyPr>
              <a:lstStyle/>
              <a:p>
                <a:r>
                  <a:rPr lang="es-MX" dirty="0"/>
                  <a:t>La resistencia a la fluencia del acero estructural es de 250 </a:t>
                </a:r>
                <a:r>
                  <a:rPr lang="es-MX" dirty="0" err="1"/>
                  <a:t>Mpa</a:t>
                </a:r>
                <a:endParaRPr lang="es-MX" dirty="0"/>
              </a:p>
              <a:p>
                <a:pPr marL="0" indent="0">
                  <a:buNone/>
                </a:pPr>
                <a:r>
                  <a:rPr lang="es-MX" dirty="0"/>
                  <a:t> </a:t>
                </a:r>
              </a:p>
              <a:p>
                <a:r>
                  <a:rPr lang="es-MX" dirty="0"/>
                  <a:t>Para que se valide el diseño se debe cumplir la siguiente condición:</a:t>
                </a:r>
              </a:p>
              <a:p>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σr</m:t>
                      </m:r>
                      <m:r>
                        <a:rPr lang="es-EC">
                          <a:latin typeface="Cambria Math"/>
                        </a:rPr>
                        <m:t>≤[</m:t>
                      </m:r>
                      <m:r>
                        <m:rPr>
                          <m:sty m:val="p"/>
                        </m:rPr>
                        <a:rPr lang="es-EC">
                          <a:latin typeface="Cambria Math"/>
                        </a:rPr>
                        <m:t>σ</m:t>
                      </m:r>
                      <m:r>
                        <a:rPr lang="es-EC">
                          <a:latin typeface="Cambria Math"/>
                        </a:rPr>
                        <m:t>]</m:t>
                      </m:r>
                    </m:oMath>
                  </m:oMathPara>
                </a14:m>
                <a:endParaRPr lang="es-MX" dirty="0" smtClean="0"/>
              </a:p>
              <a:p>
                <a:endParaRPr lang="es-MX" dirty="0"/>
              </a:p>
              <a:p>
                <a14:m>
                  <m:oMath xmlns:m="http://schemas.openxmlformats.org/officeDocument/2006/math">
                    <m:r>
                      <m:rPr>
                        <m:sty m:val="p"/>
                      </m:rPr>
                      <a:rPr lang="es-EC">
                        <a:latin typeface="Cambria Math"/>
                      </a:rPr>
                      <m:t>σr</m:t>
                    </m:r>
                  </m:oMath>
                </a14:m>
                <a:r>
                  <a:rPr lang="es-EC" dirty="0"/>
                  <a:t> = 142.07MPa Esfuerzo que soporta la bancada </a:t>
                </a:r>
                <a:endParaRPr lang="es-MX" dirty="0"/>
              </a:p>
              <a:p>
                <a14:m>
                  <m:oMath xmlns:m="http://schemas.openxmlformats.org/officeDocument/2006/math">
                    <m:r>
                      <a:rPr lang="es-EC">
                        <a:latin typeface="Cambria Math"/>
                      </a:rPr>
                      <m:t>[</m:t>
                    </m:r>
                    <m:r>
                      <m:rPr>
                        <m:sty m:val="p"/>
                      </m:rPr>
                      <a:rPr lang="es-EC">
                        <a:latin typeface="Cambria Math"/>
                      </a:rPr>
                      <m:t>σ</m:t>
                    </m:r>
                    <m:r>
                      <a:rPr lang="es-EC">
                        <a:latin typeface="Cambria Math"/>
                      </a:rPr>
                      <m:t>]</m:t>
                    </m:r>
                  </m:oMath>
                </a14:m>
                <a:r>
                  <a:rPr lang="es-EC" dirty="0"/>
                  <a:t> = Esfuerzo permisible acero estructural  </a:t>
                </a:r>
                <a:endParaRPr lang="es-MX" dirty="0"/>
              </a:p>
              <a:p>
                <a:pPr marL="0" indent="0">
                  <a:buNone/>
                </a:pPr>
                <a:r>
                  <a:rPr lang="es-EC" i="1" dirty="0"/>
                  <a:t> </a:t>
                </a:r>
                <a:endParaRPr lang="es-MX"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s-MX" i="1">
                              <a:latin typeface="Cambria Math"/>
                            </a:rPr>
                          </m:ctrlPr>
                        </m:dPr>
                        <m:e>
                          <m:r>
                            <m:rPr>
                              <m:sty m:val="p"/>
                            </m:rPr>
                            <a:rPr lang="es-EC">
                              <a:latin typeface="Cambria Math"/>
                            </a:rPr>
                            <m:t>σ</m:t>
                          </m:r>
                        </m:e>
                      </m:d>
                      <m:r>
                        <a:rPr lang="es-EC">
                          <a:latin typeface="Cambria Math"/>
                        </a:rPr>
                        <m:t>=0.66</m:t>
                      </m:r>
                      <m:r>
                        <m:rPr>
                          <m:sty m:val="p"/>
                        </m:rPr>
                        <a:rPr lang="es-EC">
                          <a:latin typeface="Cambria Math"/>
                        </a:rPr>
                        <m:t>Sy</m:t>
                      </m:r>
                    </m:oMath>
                  </m:oMathPara>
                </a14:m>
                <a:endParaRPr lang="es-MX" dirty="0"/>
              </a:p>
              <a:p>
                <a:pPr marL="0" indent="0">
                  <a:buNone/>
                </a:pPr>
                <a:r>
                  <a:rPr lang="es-EC" dirty="0"/>
                  <a:t> </a:t>
                </a:r>
                <a:endParaRPr lang="es-MX" dirty="0"/>
              </a:p>
              <a:p>
                <a14:m>
                  <m:oMath xmlns:m="http://schemas.openxmlformats.org/officeDocument/2006/math">
                    <m:r>
                      <m:rPr>
                        <m:sty m:val="p"/>
                      </m:rPr>
                      <a:rPr lang="es-EC">
                        <a:latin typeface="Cambria Math"/>
                      </a:rPr>
                      <m:t>Sy</m:t>
                    </m:r>
                  </m:oMath>
                </a14:m>
                <a:r>
                  <a:rPr lang="es-EC" dirty="0"/>
                  <a:t> = 250MPa Resistencia a la fluencia acero estructural </a:t>
                </a:r>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s-MX" i="1">
                              <a:latin typeface="Cambria Math"/>
                            </a:rPr>
                          </m:ctrlPr>
                        </m:dPr>
                        <m:e>
                          <m:r>
                            <m:rPr>
                              <m:sty m:val="p"/>
                            </m:rPr>
                            <a:rPr lang="es-EC">
                              <a:latin typeface="Cambria Math"/>
                            </a:rPr>
                            <m:t>σ</m:t>
                          </m:r>
                        </m:e>
                      </m:d>
                      <m:r>
                        <a:rPr lang="es-EC">
                          <a:latin typeface="Cambria Math"/>
                        </a:rPr>
                        <m:t>=0.66</m:t>
                      </m:r>
                      <m:r>
                        <a:rPr lang="es-EC" i="1">
                          <a:latin typeface="Cambria Math"/>
                        </a:rPr>
                        <m:t>∗</m:t>
                      </m:r>
                      <m:r>
                        <a:rPr lang="es-EC">
                          <a:latin typeface="Cambria Math"/>
                        </a:rPr>
                        <m:t>250</m:t>
                      </m:r>
                      <m:r>
                        <m:rPr>
                          <m:sty m:val="p"/>
                        </m:rPr>
                        <a:rPr lang="es-EC">
                          <a:latin typeface="Cambria Math"/>
                        </a:rPr>
                        <m:t>MPa</m:t>
                      </m:r>
                      <m:r>
                        <a:rPr lang="es-EC">
                          <a:latin typeface="Cambria Math"/>
                        </a:rPr>
                        <m:t>=165</m:t>
                      </m:r>
                      <m:r>
                        <m:rPr>
                          <m:sty m:val="p"/>
                        </m:rPr>
                        <a:rPr lang="es-EC">
                          <a:latin typeface="Cambria Math"/>
                        </a:rPr>
                        <m:t>MPa</m:t>
                      </m:r>
                    </m:oMath>
                  </m:oMathPara>
                </a14:m>
                <a:endParaRPr lang="es-MX" dirty="0"/>
              </a:p>
              <a:p>
                <a:pPr marL="0" indent="0">
                  <a:buNone/>
                </a:pPr>
                <a:r>
                  <a:rPr lang="es-EC" dirty="0"/>
                  <a:t> </a:t>
                </a:r>
                <a:endParaRPr lang="es-MX" dirty="0"/>
              </a:p>
              <a:p>
                <a:r>
                  <a:rPr lang="es-EC" dirty="0"/>
                  <a:t>Por lo tanto</a:t>
                </a:r>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𝟏𝟒𝟐</m:t>
                      </m:r>
                      <m:r>
                        <a:rPr lang="es-EC" b="1">
                          <a:latin typeface="Cambria Math"/>
                        </a:rPr>
                        <m:t>.</m:t>
                      </m:r>
                      <m:r>
                        <a:rPr lang="es-EC" b="1" i="1">
                          <a:latin typeface="Cambria Math"/>
                        </a:rPr>
                        <m:t>𝟎𝟕𝐌𝐏𝐚</m:t>
                      </m:r>
                      <m:r>
                        <a:rPr lang="es-EC" b="1">
                          <a:latin typeface="Cambria Math"/>
                        </a:rPr>
                        <m:t>≤</m:t>
                      </m:r>
                      <m:r>
                        <a:rPr lang="es-EC" b="1" i="1">
                          <a:latin typeface="Cambria Math"/>
                        </a:rPr>
                        <m:t>𝟏𝟔𝟓𝐌𝐏𝐚</m:t>
                      </m:r>
                    </m:oMath>
                  </m:oMathPara>
                </a14:m>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836712"/>
                <a:ext cx="8229600" cy="5688632"/>
              </a:xfrm>
              <a:blipFill rotWithShape="1">
                <a:blip r:embed="rId2"/>
                <a:stretch>
                  <a:fillRect l="-444" t="-1501"/>
                </a:stretch>
              </a:blipFill>
            </p:spPr>
            <p:txBody>
              <a:bodyPr/>
              <a:lstStyle/>
              <a:p>
                <a:r>
                  <a:rPr lang="es-MX">
                    <a:noFill/>
                  </a:rPr>
                  <a:t> </a:t>
                </a:r>
              </a:p>
            </p:txBody>
          </p:sp>
        </mc:Fallback>
      </mc:AlternateContent>
    </p:spTree>
    <p:extLst>
      <p:ext uri="{BB962C8B-B14F-4D97-AF65-F5344CB8AC3E}">
        <p14:creationId xmlns:p14="http://schemas.microsoft.com/office/powerpoint/2010/main" val="41865646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989464"/>
          </a:xfrm>
        </p:spPr>
        <p:txBody>
          <a:bodyPr/>
          <a:lstStyle/>
          <a:p>
            <a:r>
              <a:rPr lang="es-MX" dirty="0"/>
              <a:t>S</a:t>
            </a:r>
            <a:r>
              <a:rPr lang="es-MX" dirty="0" smtClean="0"/>
              <a:t>e </a:t>
            </a:r>
            <a:r>
              <a:rPr lang="es-MX" dirty="0"/>
              <a:t>puede observar que la máxima deflexión que soporta la bancada es de </a:t>
            </a:r>
            <a:r>
              <a:rPr lang="es-MX" b="1" dirty="0"/>
              <a:t>0.7434 </a:t>
            </a:r>
            <a:r>
              <a:rPr lang="es-MX" b="1" dirty="0" err="1"/>
              <a:t>mm.</a:t>
            </a:r>
            <a:endParaRPr lang="es-MX"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2" y="1916832"/>
            <a:ext cx="59721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6823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836712"/>
                <a:ext cx="8229600" cy="5487888"/>
              </a:xfrm>
            </p:spPr>
            <p:txBody>
              <a:bodyPr>
                <a:normAutofit fontScale="92500" lnSpcReduction="20000"/>
              </a:bodyPr>
              <a:lstStyle/>
              <a:p>
                <a:r>
                  <a:rPr lang="es-MX" dirty="0"/>
                  <a:t>Para que se valide el diseño se debe cumplir la siguiente condición:</a:t>
                </a:r>
              </a:p>
              <a:p>
                <a:pPr marL="0" indent="0">
                  <a:buNone/>
                </a:pP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δr</m:t>
                      </m:r>
                      <m:r>
                        <a:rPr lang="es-EC">
                          <a:latin typeface="Cambria Math"/>
                        </a:rPr>
                        <m:t>≤[</m:t>
                      </m:r>
                      <m:r>
                        <m:rPr>
                          <m:sty m:val="p"/>
                        </m:rPr>
                        <a:rPr lang="es-EC">
                          <a:latin typeface="Cambria Math"/>
                        </a:rPr>
                        <m:t>δ</m:t>
                      </m:r>
                      <m:r>
                        <a:rPr lang="es-EC">
                          <a:latin typeface="Cambria Math"/>
                        </a:rPr>
                        <m:t>]</m:t>
                      </m:r>
                    </m:oMath>
                  </m:oMathPara>
                </a14:m>
                <a:endParaRPr lang="es-MX" dirty="0"/>
              </a:p>
              <a:p>
                <a:endParaRPr lang="es-MX" dirty="0"/>
              </a:p>
              <a:p>
                <a14:m>
                  <m:oMath xmlns:m="http://schemas.openxmlformats.org/officeDocument/2006/math">
                    <m:r>
                      <a:rPr lang="es-EC" b="1" i="1">
                        <a:latin typeface="Cambria Math"/>
                      </a:rPr>
                      <m:t>𝛅</m:t>
                    </m:r>
                    <m:r>
                      <a:rPr lang="es-EC" b="1" i="1">
                        <a:latin typeface="Cambria Math"/>
                      </a:rPr>
                      <m:t>𝐫</m:t>
                    </m:r>
                  </m:oMath>
                </a14:m>
                <a:r>
                  <a:rPr lang="es-EC" b="1" dirty="0"/>
                  <a:t> =</a:t>
                </a:r>
                <a:r>
                  <a:rPr lang="es-EC" dirty="0"/>
                  <a:t> 0.7434 mm Deflexión que soporta la bancada </a:t>
                </a:r>
                <a:endParaRPr lang="es-MX" dirty="0"/>
              </a:p>
              <a:p>
                <a14:m>
                  <m:oMath xmlns:m="http://schemas.openxmlformats.org/officeDocument/2006/math">
                    <m:r>
                      <a:rPr lang="es-EC" b="1">
                        <a:latin typeface="Cambria Math"/>
                      </a:rPr>
                      <m:t>[</m:t>
                    </m:r>
                    <m:r>
                      <a:rPr lang="es-EC" b="1" i="1">
                        <a:latin typeface="Cambria Math"/>
                      </a:rPr>
                      <m:t>𝛅</m:t>
                    </m:r>
                    <m:r>
                      <a:rPr lang="es-EC" b="1">
                        <a:latin typeface="Cambria Math"/>
                      </a:rPr>
                      <m:t>]</m:t>
                    </m:r>
                  </m:oMath>
                </a14:m>
                <a:r>
                  <a:rPr lang="es-EC" b="1" dirty="0"/>
                  <a:t> =</a:t>
                </a:r>
                <a:r>
                  <a:rPr lang="es-EC" dirty="0"/>
                  <a:t> Deflexión permisible bancada banda transportadora  </a:t>
                </a:r>
                <a:endParaRPr lang="es-MX" dirty="0"/>
              </a:p>
              <a:p>
                <a:pPr marL="0" indent="0">
                  <a:buNone/>
                </a:pPr>
                <a:r>
                  <a:rPr lang="es-MX" dirty="0" smtClean="0">
                    <a:effectLst/>
                  </a:rPr>
                  <a:t> </a:t>
                </a:r>
                <a:r>
                  <a:rPr lang="es-MX" dirty="0">
                    <a:effectLst/>
                  </a:rPr>
                  <a:t/>
                </a:r>
                <a:br>
                  <a:rPr lang="es-MX" dirty="0">
                    <a:effectLst/>
                  </a:rPr>
                </a:br>
                <a14:m>
                  <m:oMathPara xmlns:m="http://schemas.openxmlformats.org/officeDocument/2006/math">
                    <m:oMathParaPr>
                      <m:jc m:val="centerGroup"/>
                    </m:oMathParaPr>
                    <m:oMath xmlns:m="http://schemas.openxmlformats.org/officeDocument/2006/math">
                      <m:d>
                        <m:dPr>
                          <m:begChr m:val="["/>
                          <m:endChr m:val="]"/>
                          <m:ctrlPr>
                            <a:rPr lang="es-MX" i="1">
                              <a:latin typeface="Cambria Math"/>
                            </a:rPr>
                          </m:ctrlPr>
                        </m:dPr>
                        <m:e>
                          <m:r>
                            <m:rPr>
                              <m:sty m:val="p"/>
                            </m:rPr>
                            <a:rPr lang="es-EC">
                              <a:latin typeface="Cambria Math"/>
                            </a:rPr>
                            <m:t>δ</m:t>
                          </m:r>
                        </m:e>
                      </m:d>
                      <m:r>
                        <a:rPr lang="es-EC">
                          <a:latin typeface="Cambria Math"/>
                        </a:rPr>
                        <m:t>=</m:t>
                      </m:r>
                      <m:f>
                        <m:fPr>
                          <m:ctrlPr>
                            <a:rPr lang="es-MX" i="1">
                              <a:latin typeface="Cambria Math"/>
                            </a:rPr>
                          </m:ctrlPr>
                        </m:fPr>
                        <m:num>
                          <m:r>
                            <m:rPr>
                              <m:sty m:val="p"/>
                            </m:rPr>
                            <a:rPr lang="es-EC">
                              <a:latin typeface="Cambria Math"/>
                            </a:rPr>
                            <m:t>L</m:t>
                          </m:r>
                        </m:num>
                        <m:den>
                          <m:r>
                            <a:rPr lang="es-EC">
                              <a:latin typeface="Cambria Math"/>
                            </a:rPr>
                            <m:t>800</m:t>
                          </m:r>
                        </m:den>
                      </m:f>
                    </m:oMath>
                  </m:oMathPara>
                </a14:m>
                <a:endParaRPr lang="es-MX" dirty="0"/>
              </a:p>
              <a:p>
                <a:pPr marL="0" indent="0">
                  <a:buNone/>
                </a:pPr>
                <a:r>
                  <a:rPr lang="es-EC" dirty="0" smtClean="0"/>
                  <a:t>                                                </a:t>
                </a:r>
                <a:endParaRPr lang="es-MX" dirty="0"/>
              </a:p>
              <a:p>
                <a14:m>
                  <m:oMath xmlns:m="http://schemas.openxmlformats.org/officeDocument/2006/math">
                    <m:r>
                      <m:rPr>
                        <m:sty m:val="p"/>
                      </m:rPr>
                      <a:rPr lang="es-EC">
                        <a:latin typeface="Cambria Math"/>
                      </a:rPr>
                      <m:t>L</m:t>
                    </m:r>
                  </m:oMath>
                </a14:m>
                <a:r>
                  <a:rPr lang="es-EC" dirty="0"/>
                  <a:t> = 1350 </a:t>
                </a:r>
                <a:r>
                  <a:rPr lang="es-EC" dirty="0" err="1"/>
                  <a:t>mm.</a:t>
                </a:r>
                <a:r>
                  <a:rPr lang="es-EC" dirty="0"/>
                  <a:t> Luz; distancia entre apoyos. </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s-MX" i="1">
                              <a:latin typeface="Cambria Math"/>
                            </a:rPr>
                          </m:ctrlPr>
                        </m:dPr>
                        <m:e>
                          <m:r>
                            <a:rPr lang="es-EC" i="1">
                              <a:latin typeface="Cambria Math"/>
                            </a:rPr>
                            <m:t>𝛿</m:t>
                          </m:r>
                        </m:e>
                      </m:d>
                      <m:r>
                        <a:rPr lang="es-EC" i="1">
                          <a:latin typeface="Cambria Math"/>
                        </a:rPr>
                        <m:t>=</m:t>
                      </m:r>
                      <m:f>
                        <m:fPr>
                          <m:ctrlPr>
                            <a:rPr lang="es-MX" i="1">
                              <a:latin typeface="Cambria Math"/>
                            </a:rPr>
                          </m:ctrlPr>
                        </m:fPr>
                        <m:num>
                          <m:r>
                            <a:rPr lang="es-EC" i="1">
                              <a:latin typeface="Cambria Math"/>
                            </a:rPr>
                            <m:t>1350</m:t>
                          </m:r>
                          <m:r>
                            <a:rPr lang="es-EC" i="1">
                              <a:latin typeface="Cambria Math"/>
                            </a:rPr>
                            <m:t>𝑚𝑚</m:t>
                          </m:r>
                        </m:num>
                        <m:den>
                          <m:r>
                            <a:rPr lang="es-EC" i="1">
                              <a:latin typeface="Cambria Math"/>
                            </a:rPr>
                            <m:t>800</m:t>
                          </m:r>
                        </m:den>
                      </m:f>
                      <m:r>
                        <a:rPr lang="es-EC" i="1">
                          <a:latin typeface="Cambria Math"/>
                        </a:rPr>
                        <m:t>=1.6875</m:t>
                      </m:r>
                      <m:r>
                        <a:rPr lang="es-EC" i="1">
                          <a:latin typeface="Cambria Math"/>
                        </a:rPr>
                        <m:t>𝑚𝑚</m:t>
                      </m:r>
                    </m:oMath>
                  </m:oMathPara>
                </a14:m>
                <a:endParaRPr lang="es-MX" dirty="0"/>
              </a:p>
              <a:p>
                <a:r>
                  <a:rPr lang="es-EC" dirty="0"/>
                  <a:t>Por lo tanto</a:t>
                </a:r>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𝟎</m:t>
                      </m:r>
                      <m:r>
                        <a:rPr lang="es-EC" b="1">
                          <a:latin typeface="Cambria Math"/>
                        </a:rPr>
                        <m:t>.</m:t>
                      </m:r>
                      <m:r>
                        <a:rPr lang="es-EC" b="1" i="1">
                          <a:latin typeface="Cambria Math"/>
                        </a:rPr>
                        <m:t>𝟕𝟒𝟑𝟒𝐦𝐦</m:t>
                      </m:r>
                      <m:r>
                        <a:rPr lang="es-EC" b="1">
                          <a:latin typeface="Cambria Math"/>
                        </a:rPr>
                        <m:t>≤</m:t>
                      </m:r>
                      <m:r>
                        <a:rPr lang="es-EC" b="1" i="1">
                          <a:latin typeface="Cambria Math"/>
                        </a:rPr>
                        <m:t>𝟏</m:t>
                      </m:r>
                      <m:r>
                        <a:rPr lang="es-EC" b="1">
                          <a:latin typeface="Cambria Math"/>
                        </a:rPr>
                        <m:t>.</m:t>
                      </m:r>
                      <m:r>
                        <a:rPr lang="es-EC" b="1" i="1">
                          <a:latin typeface="Cambria Math"/>
                        </a:rPr>
                        <m:t>𝟔𝟖𝟕𝟓𝐦𝐦</m:t>
                      </m:r>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836712"/>
                <a:ext cx="8229600" cy="5487888"/>
              </a:xfrm>
              <a:blipFill rotWithShape="1">
                <a:blip r:embed="rId2"/>
                <a:stretch>
                  <a:fillRect l="-593" t="-1776"/>
                </a:stretch>
              </a:blipFill>
            </p:spPr>
            <p:txBody>
              <a:bodyPr/>
              <a:lstStyle/>
              <a:p>
                <a:r>
                  <a:rPr lang="es-MX">
                    <a:noFill/>
                  </a:rPr>
                  <a:t> </a:t>
                </a:r>
              </a:p>
            </p:txBody>
          </p:sp>
        </mc:Fallback>
      </mc:AlternateContent>
    </p:spTree>
    <p:extLst>
      <p:ext uri="{BB962C8B-B14F-4D97-AF65-F5344CB8AC3E}">
        <p14:creationId xmlns:p14="http://schemas.microsoft.com/office/powerpoint/2010/main" val="11958918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989464"/>
          </a:xfrm>
        </p:spPr>
        <p:txBody>
          <a:bodyPr/>
          <a:lstStyle/>
          <a:p>
            <a:r>
              <a:rPr lang="es-EC" dirty="0"/>
              <a:t>El mínimo factor de seguridad que se ha obtenido es de </a:t>
            </a:r>
            <a:r>
              <a:rPr lang="es-EC" b="1" dirty="0"/>
              <a:t>4.37</a:t>
            </a:r>
            <a:r>
              <a:rPr lang="es-EC" dirty="0"/>
              <a:t>, lo que indica que la bancada es </a:t>
            </a:r>
            <a:r>
              <a:rPr lang="es-EC" dirty="0" smtClean="0"/>
              <a:t>confiable.</a:t>
            </a:r>
            <a:endParaRPr lang="es-MX"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72816"/>
            <a:ext cx="68580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0725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1143000"/>
          </a:xfrm>
        </p:spPr>
        <p:txBody>
          <a:bodyPr>
            <a:normAutofit fontScale="90000"/>
          </a:bodyPr>
          <a:lstStyle/>
          <a:p>
            <a:r>
              <a:rPr lang="es-MX" dirty="0" err="1" smtClean="0"/>
              <a:t>Entenalla</a:t>
            </a:r>
            <a:r>
              <a:rPr lang="es-MX" dirty="0" smtClean="0"/>
              <a:t> Neumática Automatizada</a:t>
            </a:r>
            <a:endParaRPr lang="es-MX" dirty="0"/>
          </a:p>
        </p:txBody>
      </p:sp>
      <p:sp>
        <p:nvSpPr>
          <p:cNvPr id="3" name="2 Marcador de contenido"/>
          <p:cNvSpPr>
            <a:spLocks noGrp="1"/>
          </p:cNvSpPr>
          <p:nvPr>
            <p:ph idx="1"/>
          </p:nvPr>
        </p:nvSpPr>
        <p:spPr>
          <a:xfrm>
            <a:off x="467544" y="1556792"/>
            <a:ext cx="8229600" cy="1368152"/>
          </a:xfrm>
        </p:spPr>
        <p:txBody>
          <a:bodyPr>
            <a:normAutofit fontScale="92500" lnSpcReduction="10000"/>
          </a:bodyPr>
          <a:lstStyle/>
          <a:p>
            <a:r>
              <a:rPr lang="es-EC" dirty="0"/>
              <a:t>S</a:t>
            </a:r>
            <a:r>
              <a:rPr lang="es-EC" dirty="0" smtClean="0"/>
              <a:t>e </a:t>
            </a:r>
            <a:r>
              <a:rPr lang="es-EC" dirty="0"/>
              <a:t>ha decidido utilizar una fuerza de 200 kg sobre la placa de la </a:t>
            </a:r>
            <a:r>
              <a:rPr lang="es-EC" dirty="0" err="1"/>
              <a:t>entenalla</a:t>
            </a:r>
            <a:r>
              <a:rPr lang="es-EC" dirty="0"/>
              <a:t>, así mismo también sobre las sujeciones de los cilindros y la mordaza </a:t>
            </a:r>
            <a:r>
              <a:rPr lang="es-EC" dirty="0" smtClean="0"/>
              <a:t>fija, </a:t>
            </a:r>
            <a:r>
              <a:rPr lang="es-EC" dirty="0"/>
              <a:t>t</a:t>
            </a:r>
            <a:r>
              <a:rPr lang="es-EC" dirty="0" smtClean="0"/>
              <a:t>ambién </a:t>
            </a:r>
            <a:r>
              <a:rPr lang="es-EC" dirty="0"/>
              <a:t>se ha considerado una fuerza lateral de 50 </a:t>
            </a:r>
            <a:r>
              <a:rPr lang="es-EC" dirty="0" smtClean="0"/>
              <a:t>kg. </a:t>
            </a:r>
            <a:endParaRPr lang="es-MX" dirty="0"/>
          </a:p>
        </p:txBody>
      </p:sp>
      <p:pic>
        <p:nvPicPr>
          <p:cNvPr id="4" name="3 Imagen"/>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1429" t="4908" r="19958" b="3593"/>
          <a:stretch/>
        </p:blipFill>
        <p:spPr bwMode="auto">
          <a:xfrm>
            <a:off x="2771800" y="3068960"/>
            <a:ext cx="3384376" cy="32403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33164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1440160"/>
          </a:xfrm>
        </p:spPr>
        <p:txBody>
          <a:bodyPr/>
          <a:lstStyle/>
          <a:p>
            <a:r>
              <a:rPr lang="es-EC" dirty="0"/>
              <a:t>Para la simulación con elementos finitos, se usó un mallado con un número total de nodos de 77794, y un número total de elementos de </a:t>
            </a:r>
            <a:r>
              <a:rPr lang="es-EC" dirty="0" smtClean="0"/>
              <a:t>36964.</a:t>
            </a:r>
            <a:endParaRPr lang="es-MX" dirty="0"/>
          </a:p>
        </p:txBody>
      </p:sp>
      <p:pic>
        <p:nvPicPr>
          <p:cNvPr id="5" name="4 Imagen"/>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366153" y="2348880"/>
            <a:ext cx="4464496" cy="3585939"/>
          </a:xfrm>
          <a:prstGeom prst="rect">
            <a:avLst/>
          </a:prstGeom>
          <a:noFill/>
          <a:ln>
            <a:solidFill>
              <a:schemeClr val="tx1"/>
            </a:solidFill>
          </a:ln>
        </p:spPr>
      </p:pic>
    </p:spTree>
    <p:extLst>
      <p:ext uri="{BB962C8B-B14F-4D97-AF65-F5344CB8AC3E}">
        <p14:creationId xmlns:p14="http://schemas.microsoft.com/office/powerpoint/2010/main" val="2947715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1659692"/>
            <a:ext cx="3681928" cy="2057340"/>
          </a:xfrm>
          <a:prstGeom prst="upArrowCallout">
            <a:avLst/>
          </a:prstGeom>
          <a:ln/>
        </p:spPr>
        <p:style>
          <a:lnRef idx="1">
            <a:schemeClr val="accent4"/>
          </a:lnRef>
          <a:fillRef idx="3">
            <a:schemeClr val="accent4"/>
          </a:fillRef>
          <a:effectRef idx="2">
            <a:schemeClr val="accent4"/>
          </a:effectRef>
          <a:fontRef idx="minor">
            <a:schemeClr val="lt1"/>
          </a:fontRef>
        </p:style>
        <p:txBody>
          <a:bodyPr>
            <a:noAutofit/>
          </a:bodyPr>
          <a:lstStyle/>
          <a:p>
            <a:pPr marL="180000" indent="-180000" algn="just">
              <a:lnSpc>
                <a:spcPct val="125000"/>
              </a:lnSpc>
              <a:buClr>
                <a:schemeClr val="tx2"/>
              </a:buClr>
              <a:buFont typeface="+mj-lt"/>
              <a:buAutoNum type="arabicPeriod"/>
            </a:pPr>
            <a:r>
              <a:rPr lang="es-EC" sz="1400" dirty="0">
                <a:solidFill>
                  <a:schemeClr val="tx2"/>
                </a:solidFill>
              </a:rPr>
              <a:t>R</a:t>
            </a:r>
            <a:r>
              <a:rPr lang="es-EC" sz="1400" dirty="0" smtClean="0">
                <a:solidFill>
                  <a:schemeClr val="tx2"/>
                </a:solidFill>
              </a:rPr>
              <a:t>equiere un </a:t>
            </a:r>
            <a:r>
              <a:rPr lang="es-EC" sz="1400" dirty="0">
                <a:solidFill>
                  <a:schemeClr val="tx2"/>
                </a:solidFill>
              </a:rPr>
              <a:t>plan </a:t>
            </a:r>
            <a:r>
              <a:rPr lang="es-EC" sz="1400" dirty="0" err="1" smtClean="0">
                <a:solidFill>
                  <a:schemeClr val="tx2"/>
                </a:solidFill>
              </a:rPr>
              <a:t>C.I.M</a:t>
            </a:r>
            <a:r>
              <a:rPr lang="es-EC" sz="1400" dirty="0" smtClean="0">
                <a:solidFill>
                  <a:schemeClr val="tx2"/>
                </a:solidFill>
              </a:rPr>
              <a:t> </a:t>
            </a:r>
            <a:r>
              <a:rPr lang="es-EC" sz="1400" dirty="0">
                <a:solidFill>
                  <a:schemeClr val="tx2"/>
                </a:solidFill>
              </a:rPr>
              <a:t>(Manufactura Integrada por Computadora</a:t>
            </a:r>
            <a:r>
              <a:rPr lang="es-EC" sz="1400" dirty="0" smtClean="0">
                <a:solidFill>
                  <a:schemeClr val="tx2"/>
                </a:solidFill>
              </a:rPr>
              <a:t>)</a:t>
            </a:r>
          </a:p>
          <a:p>
            <a:pPr marL="180000" indent="-180000" algn="just">
              <a:lnSpc>
                <a:spcPct val="125000"/>
              </a:lnSpc>
              <a:buClr>
                <a:schemeClr val="tx2"/>
              </a:buClr>
              <a:buFont typeface="+mj-lt"/>
              <a:buAutoNum type="arabicPeriod"/>
            </a:pPr>
            <a:r>
              <a:rPr lang="es-EC" sz="1400" dirty="0" smtClean="0">
                <a:solidFill>
                  <a:schemeClr val="tx2"/>
                </a:solidFill>
              </a:rPr>
              <a:t>Requiere de </a:t>
            </a:r>
            <a:r>
              <a:rPr lang="es-EC" sz="1400" dirty="0">
                <a:solidFill>
                  <a:schemeClr val="tx2"/>
                </a:solidFill>
              </a:rPr>
              <a:t>grandes manipuladores de material </a:t>
            </a:r>
            <a:r>
              <a:rPr lang="es-EC" sz="1400" dirty="0" smtClean="0">
                <a:solidFill>
                  <a:schemeClr val="tx2"/>
                </a:solidFill>
              </a:rPr>
              <a:t>(vehículos </a:t>
            </a:r>
            <a:r>
              <a:rPr lang="es-EC" sz="1400" dirty="0">
                <a:solidFill>
                  <a:schemeClr val="tx2"/>
                </a:solidFill>
              </a:rPr>
              <a:t>guiados automáticos</a:t>
            </a:r>
            <a:r>
              <a:rPr lang="es-EC" sz="1050" dirty="0" smtClean="0">
                <a:solidFill>
                  <a:schemeClr val="tx2"/>
                </a:solidFill>
              </a:rPr>
              <a:t>) </a:t>
            </a:r>
            <a:endParaRPr lang="es-EC" sz="1050" dirty="0">
              <a:solidFill>
                <a:schemeClr val="tx2"/>
              </a:solidFill>
            </a:endParaRPr>
          </a:p>
        </p:txBody>
      </p:sp>
      <p:sp>
        <p:nvSpPr>
          <p:cNvPr id="3" name="2 Título"/>
          <p:cNvSpPr>
            <a:spLocks noGrp="1"/>
          </p:cNvSpPr>
          <p:nvPr>
            <p:ph type="title"/>
          </p:nvPr>
        </p:nvSpPr>
        <p:spPr>
          <a:xfrm>
            <a:off x="395536" y="232056"/>
            <a:ext cx="8229600" cy="964696"/>
          </a:xfrm>
        </p:spPr>
        <p:txBody>
          <a:bodyPr/>
          <a:lstStyle/>
          <a:p>
            <a:r>
              <a:rPr lang="es-EC" b="1" dirty="0"/>
              <a:t>Celda flexible de manufactura</a:t>
            </a:r>
            <a:endParaRPr lang="es-EC" dirty="0"/>
          </a:p>
        </p:txBody>
      </p:sp>
      <p:sp>
        <p:nvSpPr>
          <p:cNvPr id="4" name="3 Rectángulo"/>
          <p:cNvSpPr/>
          <p:nvPr/>
        </p:nvSpPr>
        <p:spPr>
          <a:xfrm>
            <a:off x="251520" y="1083628"/>
            <a:ext cx="36004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Diferencias Sistema y Celda Flexible de Manufactura</a:t>
            </a:r>
            <a:endParaRPr lang="es-EC" b="1" dirty="0"/>
          </a:p>
        </p:txBody>
      </p:sp>
      <p:sp>
        <p:nvSpPr>
          <p:cNvPr id="6" name="5 Rectángulo"/>
          <p:cNvSpPr/>
          <p:nvPr/>
        </p:nvSpPr>
        <p:spPr>
          <a:xfrm>
            <a:off x="4888180" y="1083628"/>
            <a:ext cx="36004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Aplicaciones de una Celda Flexible</a:t>
            </a:r>
            <a:endParaRPr lang="es-EC" b="1" dirty="0"/>
          </a:p>
        </p:txBody>
      </p:sp>
      <p:sp>
        <p:nvSpPr>
          <p:cNvPr id="7" name="1 Marcador de contenido"/>
          <p:cNvSpPr txBox="1">
            <a:spLocks/>
          </p:cNvSpPr>
          <p:nvPr/>
        </p:nvSpPr>
        <p:spPr>
          <a:xfrm>
            <a:off x="4823732" y="1659692"/>
            <a:ext cx="3924732" cy="2057340"/>
          </a:xfrm>
          <a:prstGeom prst="upArrowCallou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180000" lvl="0" indent="-180000" algn="just">
              <a:lnSpc>
                <a:spcPct val="150000"/>
              </a:lnSpc>
              <a:buClr>
                <a:schemeClr val="tx2"/>
              </a:buClr>
              <a:buFont typeface="+mj-lt"/>
              <a:buAutoNum type="arabicPeriod"/>
            </a:pPr>
            <a:r>
              <a:rPr lang="es-EC" sz="1200" b="1" dirty="0"/>
              <a:t>Mecanizado: </a:t>
            </a:r>
            <a:r>
              <a:rPr lang="es-EC" sz="1200" dirty="0"/>
              <a:t>30% de disminución de tiempo muerto y 55 a 85% de aumento en la utilización de las máquinas.</a:t>
            </a:r>
          </a:p>
          <a:p>
            <a:pPr marL="180000" lvl="0" indent="-180000" algn="just">
              <a:lnSpc>
                <a:spcPct val="150000"/>
              </a:lnSpc>
              <a:buClr>
                <a:schemeClr val="tx2"/>
              </a:buClr>
              <a:buFont typeface="+mj-lt"/>
              <a:buAutoNum type="arabicPeriod"/>
            </a:pPr>
            <a:r>
              <a:rPr lang="es-EC" sz="1200" b="1" dirty="0"/>
              <a:t>Utilización de robots: </a:t>
            </a:r>
            <a:r>
              <a:rPr lang="es-EC" sz="1200" dirty="0"/>
              <a:t>100% de aumento en la producción y 75% de ahorro en tiempo de producción.  </a:t>
            </a:r>
          </a:p>
        </p:txBody>
      </p:sp>
      <p:sp>
        <p:nvSpPr>
          <p:cNvPr id="8" name="7 Rectángulo"/>
          <p:cNvSpPr/>
          <p:nvPr/>
        </p:nvSpPr>
        <p:spPr>
          <a:xfrm>
            <a:off x="395536" y="3828276"/>
            <a:ext cx="36004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Instalación de una Celda Flexible</a:t>
            </a:r>
            <a:endParaRPr lang="es-EC" b="1" dirty="0"/>
          </a:p>
        </p:txBody>
      </p:sp>
      <p:sp>
        <p:nvSpPr>
          <p:cNvPr id="9" name="8 Rectángulo"/>
          <p:cNvSpPr/>
          <p:nvPr/>
        </p:nvSpPr>
        <p:spPr>
          <a:xfrm>
            <a:off x="5020032" y="3835896"/>
            <a:ext cx="36004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Sistema de Control</a:t>
            </a:r>
            <a:endParaRPr lang="es-EC" b="1" dirty="0"/>
          </a:p>
        </p:txBody>
      </p:sp>
      <p:sp>
        <p:nvSpPr>
          <p:cNvPr id="10" name="1 Marcador de contenido"/>
          <p:cNvSpPr txBox="1">
            <a:spLocks/>
          </p:cNvSpPr>
          <p:nvPr/>
        </p:nvSpPr>
        <p:spPr>
          <a:xfrm>
            <a:off x="338376" y="4411960"/>
            <a:ext cx="3681928" cy="2278400"/>
          </a:xfrm>
          <a:prstGeom prst="upArrowCallou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180000" lvl="0" indent="-180000">
              <a:lnSpc>
                <a:spcPct val="125000"/>
              </a:lnSpc>
              <a:buClr>
                <a:schemeClr val="tx2"/>
              </a:buClr>
              <a:buFont typeface="+mj-lt"/>
              <a:buAutoNum type="arabicPeriod"/>
            </a:pPr>
            <a:r>
              <a:rPr lang="es-EC" sz="1600" dirty="0"/>
              <a:t>Área de trabajo </a:t>
            </a:r>
            <a:r>
              <a:rPr lang="es-EC" sz="1600" dirty="0" smtClean="0"/>
              <a:t>directo </a:t>
            </a:r>
          </a:p>
          <a:p>
            <a:pPr marL="180000" lvl="0" indent="-180000">
              <a:lnSpc>
                <a:spcPct val="125000"/>
              </a:lnSpc>
              <a:buClr>
                <a:schemeClr val="tx2"/>
              </a:buClr>
              <a:buFont typeface="+mj-lt"/>
              <a:buAutoNum type="arabicPeriod"/>
            </a:pPr>
            <a:r>
              <a:rPr lang="es-EC" sz="1600" dirty="0" smtClean="0"/>
              <a:t>Área </a:t>
            </a:r>
            <a:r>
              <a:rPr lang="es-EC" sz="1600" dirty="0"/>
              <a:t>de trabajo </a:t>
            </a:r>
            <a:r>
              <a:rPr lang="es-EC" sz="1600" dirty="0" smtClean="0"/>
              <a:t>indirecto</a:t>
            </a:r>
            <a:endParaRPr lang="es-EC" sz="1600" dirty="0"/>
          </a:p>
          <a:p>
            <a:pPr marL="180000" lvl="0" indent="-180000">
              <a:lnSpc>
                <a:spcPct val="125000"/>
              </a:lnSpc>
              <a:buClr>
                <a:schemeClr val="tx2"/>
              </a:buClr>
              <a:buFont typeface="+mj-lt"/>
              <a:buAutoNum type="arabicPeriod"/>
            </a:pPr>
            <a:r>
              <a:rPr lang="es-EC" sz="1600" dirty="0"/>
              <a:t>Área de </a:t>
            </a:r>
            <a:r>
              <a:rPr lang="es-EC" sz="1600" dirty="0" smtClean="0"/>
              <a:t>mantenimiento máquinas</a:t>
            </a:r>
          </a:p>
          <a:p>
            <a:pPr marL="180000" lvl="0" indent="-180000">
              <a:lnSpc>
                <a:spcPct val="125000"/>
              </a:lnSpc>
              <a:buClr>
                <a:schemeClr val="tx2"/>
              </a:buClr>
              <a:buFont typeface="+mj-lt"/>
              <a:buAutoNum type="arabicPeriod"/>
            </a:pPr>
            <a:r>
              <a:rPr lang="es-EC" sz="1600" dirty="0" smtClean="0"/>
              <a:t>Área </a:t>
            </a:r>
            <a:r>
              <a:rPr lang="es-EC" sz="1600" dirty="0"/>
              <a:t>de manejo de </a:t>
            </a:r>
            <a:r>
              <a:rPr lang="es-EC" sz="1600" dirty="0" smtClean="0"/>
              <a:t>materiales</a:t>
            </a:r>
            <a:endParaRPr lang="es-EC" sz="1600" dirty="0"/>
          </a:p>
        </p:txBody>
      </p:sp>
      <p:sp>
        <p:nvSpPr>
          <p:cNvPr id="11" name="1 Marcador de contenido"/>
          <p:cNvSpPr txBox="1">
            <a:spLocks/>
          </p:cNvSpPr>
          <p:nvPr/>
        </p:nvSpPr>
        <p:spPr>
          <a:xfrm>
            <a:off x="5020032" y="4404340"/>
            <a:ext cx="3681928" cy="2286019"/>
          </a:xfrm>
          <a:prstGeom prst="upArrowCallou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180000" lvl="0" indent="-180000">
              <a:lnSpc>
                <a:spcPct val="135000"/>
              </a:lnSpc>
              <a:buClr>
                <a:schemeClr val="tx2"/>
              </a:buClr>
              <a:buFont typeface="+mj-lt"/>
              <a:buAutoNum type="arabicPeriod"/>
            </a:pPr>
            <a:r>
              <a:rPr lang="es-EC" sz="1600" dirty="0"/>
              <a:t>Monitoreo de equipos</a:t>
            </a:r>
          </a:p>
          <a:p>
            <a:pPr marL="180000" lvl="0" indent="-180000">
              <a:lnSpc>
                <a:spcPct val="135000"/>
              </a:lnSpc>
              <a:buClr>
                <a:schemeClr val="tx2"/>
              </a:buClr>
              <a:buFont typeface="+mj-lt"/>
              <a:buAutoNum type="arabicPeriod"/>
            </a:pPr>
            <a:r>
              <a:rPr lang="es-EC" sz="1600" dirty="0"/>
              <a:t>Monitoreo de alarma</a:t>
            </a:r>
          </a:p>
          <a:p>
            <a:pPr marL="180000" lvl="0" indent="-180000">
              <a:lnSpc>
                <a:spcPct val="135000"/>
              </a:lnSpc>
              <a:buClr>
                <a:schemeClr val="tx2"/>
              </a:buClr>
              <a:buFont typeface="+mj-lt"/>
              <a:buAutoNum type="arabicPeriod"/>
            </a:pPr>
            <a:r>
              <a:rPr lang="es-EC" sz="1600" dirty="0"/>
              <a:t>Administración de programas</a:t>
            </a:r>
          </a:p>
          <a:p>
            <a:pPr marL="180000" lvl="0" indent="-180000">
              <a:lnSpc>
                <a:spcPct val="135000"/>
              </a:lnSpc>
              <a:buClr>
                <a:schemeClr val="tx2"/>
              </a:buClr>
              <a:buFont typeface="+mj-lt"/>
              <a:buAutoNum type="arabicPeriod"/>
            </a:pPr>
            <a:r>
              <a:rPr lang="es-EC" sz="1600" dirty="0"/>
              <a:t>Control de producción</a:t>
            </a:r>
          </a:p>
        </p:txBody>
      </p:sp>
    </p:spTree>
    <p:extLst>
      <p:ext uri="{BB962C8B-B14F-4D97-AF65-F5344CB8AC3E}">
        <p14:creationId xmlns:p14="http://schemas.microsoft.com/office/powerpoint/2010/main" val="6301394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080120"/>
          </a:xfrm>
        </p:spPr>
        <p:txBody>
          <a:bodyPr/>
          <a:lstStyle/>
          <a:p>
            <a:r>
              <a:rPr lang="es-MX" dirty="0"/>
              <a:t>S</a:t>
            </a:r>
            <a:r>
              <a:rPr lang="es-MX" dirty="0" smtClean="0"/>
              <a:t>e </a:t>
            </a:r>
            <a:r>
              <a:rPr lang="es-MX" dirty="0"/>
              <a:t>puede observar que el máximo esfuerzo que soporta la bancada es de </a:t>
            </a:r>
            <a:r>
              <a:rPr lang="es-MX" b="1" dirty="0"/>
              <a:t>77.88 </a:t>
            </a:r>
            <a:r>
              <a:rPr lang="es-MX" b="1" dirty="0" err="1"/>
              <a:t>Mpa</a:t>
            </a:r>
            <a:r>
              <a:rPr lang="es-MX" b="1" dirty="0"/>
              <a:t>.</a:t>
            </a:r>
            <a:endParaRPr lang="es-MX" dirty="0"/>
          </a:p>
          <a:p>
            <a:endParaRPr lang="es-MX"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559" y="1988840"/>
            <a:ext cx="59245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4569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836712"/>
                <a:ext cx="8229600" cy="5472608"/>
              </a:xfrm>
            </p:spPr>
            <p:txBody>
              <a:bodyPr>
                <a:normAutofit fontScale="85000" lnSpcReduction="20000"/>
              </a:bodyPr>
              <a:lstStyle/>
              <a:p>
                <a:r>
                  <a:rPr lang="es-MX" dirty="0"/>
                  <a:t>La resistencia a la fluencia del acero estructural es de 250 </a:t>
                </a:r>
                <a:r>
                  <a:rPr lang="es-MX" dirty="0" err="1"/>
                  <a:t>MPa</a:t>
                </a:r>
                <a:endParaRPr lang="es-MX" dirty="0"/>
              </a:p>
              <a:p>
                <a:pPr marL="0" indent="0">
                  <a:buNone/>
                </a:pPr>
                <a:r>
                  <a:rPr lang="es-MX" dirty="0"/>
                  <a:t> </a:t>
                </a:r>
              </a:p>
              <a:p>
                <a:r>
                  <a:rPr lang="es-MX" dirty="0"/>
                  <a:t>Para que se valide el diseño se debe cumplir la condición de la </a:t>
                </a:r>
                <a:r>
                  <a:rPr lang="es-MX" dirty="0" err="1"/>
                  <a:t>Ec</a:t>
                </a:r>
                <a:r>
                  <a:rPr lang="es-MX" dirty="0"/>
                  <a:t>. 4.1:</a:t>
                </a:r>
              </a:p>
              <a:p>
                <a:pPr marL="0" indent="0">
                  <a:buNone/>
                </a:pPr>
                <a:r>
                  <a:rPr lang="es-MX" dirty="0"/>
                  <a:t> </a:t>
                </a:r>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σr</m:t>
                      </m:r>
                      <m:r>
                        <a:rPr lang="es-EC">
                          <a:latin typeface="Cambria Math"/>
                        </a:rPr>
                        <m:t>≤[</m:t>
                      </m:r>
                      <m:r>
                        <m:rPr>
                          <m:sty m:val="p"/>
                        </m:rPr>
                        <a:rPr lang="es-EC">
                          <a:latin typeface="Cambria Math"/>
                        </a:rPr>
                        <m:t>σ</m:t>
                      </m:r>
                      <m:r>
                        <a:rPr lang="es-EC">
                          <a:latin typeface="Cambria Math"/>
                        </a:rPr>
                        <m:t>]</m:t>
                      </m:r>
                    </m:oMath>
                  </m:oMathPara>
                </a14:m>
                <a:endParaRPr lang="es-MX" dirty="0"/>
              </a:p>
              <a:p>
                <a:endParaRPr lang="es-MX" dirty="0"/>
              </a:p>
              <a:p>
                <a14:m>
                  <m:oMath xmlns:m="http://schemas.openxmlformats.org/officeDocument/2006/math">
                    <m:r>
                      <a:rPr lang="es-EC" b="1" i="1">
                        <a:latin typeface="Cambria Math"/>
                      </a:rPr>
                      <m:t>𝛔</m:t>
                    </m:r>
                    <m:r>
                      <a:rPr lang="es-EC" b="1" i="1">
                        <a:latin typeface="Cambria Math"/>
                      </a:rPr>
                      <m:t>𝐫</m:t>
                    </m:r>
                  </m:oMath>
                </a14:m>
                <a:r>
                  <a:rPr lang="es-EC" b="1" dirty="0"/>
                  <a:t> =</a:t>
                </a:r>
                <a:r>
                  <a:rPr lang="es-EC" dirty="0"/>
                  <a:t> 77.88 </a:t>
                </a:r>
                <a:r>
                  <a:rPr lang="es-EC" dirty="0" err="1"/>
                  <a:t>MPa</a:t>
                </a:r>
                <a:r>
                  <a:rPr lang="es-EC" dirty="0"/>
                  <a:t> Esfuerzo que soporta la bancada </a:t>
                </a:r>
                <a:endParaRPr lang="es-MX" dirty="0"/>
              </a:p>
              <a:p>
                <a14:m>
                  <m:oMath xmlns:m="http://schemas.openxmlformats.org/officeDocument/2006/math">
                    <m:r>
                      <a:rPr lang="es-EC" b="1">
                        <a:latin typeface="Cambria Math"/>
                      </a:rPr>
                      <m:t>[</m:t>
                    </m:r>
                    <m:r>
                      <a:rPr lang="es-EC" b="1" i="1">
                        <a:latin typeface="Cambria Math"/>
                      </a:rPr>
                      <m:t>𝛔</m:t>
                    </m:r>
                    <m:r>
                      <a:rPr lang="es-EC" b="1">
                        <a:latin typeface="Cambria Math"/>
                      </a:rPr>
                      <m:t>]</m:t>
                    </m:r>
                  </m:oMath>
                </a14:m>
                <a:r>
                  <a:rPr lang="es-EC" b="1" dirty="0"/>
                  <a:t> =</a:t>
                </a:r>
                <a:r>
                  <a:rPr lang="es-EC" dirty="0"/>
                  <a:t> Esfuerzo permisible acero estructural  </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s-MX" i="1">
                              <a:latin typeface="Cambria Math"/>
                            </a:rPr>
                          </m:ctrlPr>
                        </m:dPr>
                        <m:e>
                          <m:r>
                            <a:rPr lang="es-EC" i="1">
                              <a:latin typeface="Cambria Math"/>
                            </a:rPr>
                            <m:t>𝜎</m:t>
                          </m:r>
                        </m:e>
                      </m:d>
                      <m:r>
                        <a:rPr lang="es-EC" i="1">
                          <a:latin typeface="Cambria Math"/>
                        </a:rPr>
                        <m:t>=0.66</m:t>
                      </m:r>
                      <m:r>
                        <a:rPr lang="es-EC" i="1">
                          <a:latin typeface="Cambria Math"/>
                        </a:rPr>
                        <m:t>𝑆𝑦</m:t>
                      </m:r>
                    </m:oMath>
                  </m:oMathPara>
                </a14:m>
                <a:endParaRPr lang="es-MX" dirty="0"/>
              </a:p>
              <a:p>
                <a:pPr marL="0" indent="0">
                  <a:buNone/>
                </a:pPr>
                <a:r>
                  <a:rPr lang="es-EC" dirty="0"/>
                  <a:t> </a:t>
                </a:r>
                <a:endParaRPr lang="es-MX" dirty="0"/>
              </a:p>
              <a:p>
                <a14:m>
                  <m:oMath xmlns:m="http://schemas.openxmlformats.org/officeDocument/2006/math">
                    <m:r>
                      <a:rPr lang="es-EC" b="1" i="1">
                        <a:latin typeface="Cambria Math"/>
                      </a:rPr>
                      <m:t>𝐒𝐲</m:t>
                    </m:r>
                  </m:oMath>
                </a14:m>
                <a:r>
                  <a:rPr lang="es-EC" b="1" dirty="0"/>
                  <a:t> =</a:t>
                </a:r>
                <a:r>
                  <a:rPr lang="es-EC" dirty="0"/>
                  <a:t> 250 </a:t>
                </a:r>
                <a:r>
                  <a:rPr lang="es-EC" dirty="0" err="1"/>
                  <a:t>MPa</a:t>
                </a:r>
                <a:r>
                  <a:rPr lang="es-EC" dirty="0"/>
                  <a:t> Resistencia a la fluencia acero estructural </a:t>
                </a:r>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s-MX" i="1">
                              <a:latin typeface="Cambria Math"/>
                            </a:rPr>
                          </m:ctrlPr>
                        </m:dPr>
                        <m:e>
                          <m:r>
                            <m:rPr>
                              <m:sty m:val="p"/>
                            </m:rPr>
                            <a:rPr lang="es-EC">
                              <a:latin typeface="Cambria Math"/>
                            </a:rPr>
                            <m:t>σ</m:t>
                          </m:r>
                        </m:e>
                      </m:d>
                      <m:r>
                        <a:rPr lang="es-EC">
                          <a:latin typeface="Cambria Math"/>
                        </a:rPr>
                        <m:t>=0.66</m:t>
                      </m:r>
                      <m:r>
                        <a:rPr lang="es-EC" i="1">
                          <a:latin typeface="Cambria Math"/>
                        </a:rPr>
                        <m:t>∗</m:t>
                      </m:r>
                      <m:r>
                        <a:rPr lang="es-EC">
                          <a:latin typeface="Cambria Math"/>
                        </a:rPr>
                        <m:t>250</m:t>
                      </m:r>
                      <m:r>
                        <m:rPr>
                          <m:sty m:val="p"/>
                        </m:rPr>
                        <a:rPr lang="es-EC">
                          <a:latin typeface="Cambria Math"/>
                        </a:rPr>
                        <m:t>MPa</m:t>
                      </m:r>
                      <m:r>
                        <a:rPr lang="es-EC">
                          <a:latin typeface="Cambria Math"/>
                        </a:rPr>
                        <m:t>=165</m:t>
                      </m:r>
                      <m:r>
                        <m:rPr>
                          <m:sty m:val="p"/>
                        </m:rPr>
                        <a:rPr lang="es-EC">
                          <a:latin typeface="Cambria Math"/>
                        </a:rPr>
                        <m:t>MPa</m:t>
                      </m:r>
                    </m:oMath>
                  </m:oMathPara>
                </a14:m>
                <a:endParaRPr lang="es-MX" dirty="0"/>
              </a:p>
              <a:p>
                <a:endParaRPr lang="es-MX" dirty="0"/>
              </a:p>
              <a:p>
                <a:r>
                  <a:rPr lang="es-EC" dirty="0"/>
                  <a:t>Entonces</a:t>
                </a:r>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𝟕𝟕</m:t>
                      </m:r>
                      <m:r>
                        <a:rPr lang="es-EC" b="1">
                          <a:latin typeface="Cambria Math"/>
                        </a:rPr>
                        <m:t>.</m:t>
                      </m:r>
                      <m:r>
                        <a:rPr lang="es-EC" b="1" i="1">
                          <a:latin typeface="Cambria Math"/>
                        </a:rPr>
                        <m:t>𝟖𝟖𝐌𝐏𝐚</m:t>
                      </m:r>
                      <m:r>
                        <a:rPr lang="es-EC" b="1">
                          <a:latin typeface="Cambria Math"/>
                        </a:rPr>
                        <m:t>≤</m:t>
                      </m:r>
                      <m:r>
                        <a:rPr lang="es-EC" b="1" i="1">
                          <a:latin typeface="Cambria Math"/>
                        </a:rPr>
                        <m:t>𝟏𝟔𝟓𝐌𝐏𝐚</m:t>
                      </m:r>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836712"/>
                <a:ext cx="8229600" cy="5472608"/>
              </a:xfrm>
              <a:blipFill rotWithShape="1">
                <a:blip r:embed="rId2"/>
                <a:stretch>
                  <a:fillRect l="-444" t="-1559"/>
                </a:stretch>
              </a:blipFill>
            </p:spPr>
            <p:txBody>
              <a:bodyPr/>
              <a:lstStyle/>
              <a:p>
                <a:r>
                  <a:rPr lang="es-MX">
                    <a:noFill/>
                  </a:rPr>
                  <a:t> </a:t>
                </a:r>
              </a:p>
            </p:txBody>
          </p:sp>
        </mc:Fallback>
      </mc:AlternateContent>
    </p:spTree>
    <p:extLst>
      <p:ext uri="{BB962C8B-B14F-4D97-AF65-F5344CB8AC3E}">
        <p14:creationId xmlns:p14="http://schemas.microsoft.com/office/powerpoint/2010/main" val="6307087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008112"/>
          </a:xfrm>
        </p:spPr>
        <p:txBody>
          <a:bodyPr/>
          <a:lstStyle/>
          <a:p>
            <a:r>
              <a:rPr lang="es-MX" dirty="0"/>
              <a:t>S</a:t>
            </a:r>
            <a:r>
              <a:rPr lang="es-MX" dirty="0" smtClean="0"/>
              <a:t>e </a:t>
            </a:r>
            <a:r>
              <a:rPr lang="es-MX" dirty="0"/>
              <a:t>puede observar que la máxima deflexión que soporta la bancada es de </a:t>
            </a:r>
            <a:r>
              <a:rPr lang="es-MX" b="1" dirty="0"/>
              <a:t>0.1935 </a:t>
            </a:r>
            <a:r>
              <a:rPr lang="es-MX" b="1" dirty="0" err="1"/>
              <a:t>mm.</a:t>
            </a:r>
            <a:endParaRPr lang="es-MX"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988840"/>
            <a:ext cx="5276850"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85055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395536" y="908720"/>
                <a:ext cx="8229600" cy="5472608"/>
              </a:xfrm>
            </p:spPr>
            <p:txBody>
              <a:bodyPr>
                <a:normAutofit fontScale="85000" lnSpcReduction="20000"/>
              </a:bodyPr>
              <a:lstStyle/>
              <a:p>
                <a:r>
                  <a:rPr lang="es-MX" dirty="0"/>
                  <a:t>Para que se valide el diseño se debe cumplir la siguiente condición:</a:t>
                </a:r>
              </a:p>
              <a:p>
                <a:endParaRPr lang="es-MX"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𝛿</m:t>
                      </m:r>
                      <m:r>
                        <a:rPr lang="es-EC" i="1">
                          <a:latin typeface="Cambria Math"/>
                        </a:rPr>
                        <m:t>𝑟</m:t>
                      </m:r>
                      <m:r>
                        <a:rPr lang="es-EC" i="1">
                          <a:latin typeface="Cambria Math"/>
                        </a:rPr>
                        <m:t>≤[</m:t>
                      </m:r>
                      <m:r>
                        <a:rPr lang="es-EC" i="1">
                          <a:latin typeface="Cambria Math"/>
                        </a:rPr>
                        <m:t>𝛿</m:t>
                      </m:r>
                      <m:r>
                        <a:rPr lang="es-EC" i="1">
                          <a:latin typeface="Cambria Math"/>
                        </a:rPr>
                        <m:t>]</m:t>
                      </m:r>
                    </m:oMath>
                  </m:oMathPara>
                </a14:m>
                <a:endParaRPr lang="es-MX" dirty="0"/>
              </a:p>
              <a:p>
                <a:endParaRPr lang="es-MX" dirty="0"/>
              </a:p>
              <a:p>
                <a14:m>
                  <m:oMath xmlns:m="http://schemas.openxmlformats.org/officeDocument/2006/math">
                    <m:r>
                      <a:rPr lang="es-EC" b="1" i="1">
                        <a:latin typeface="Cambria Math"/>
                      </a:rPr>
                      <m:t>𝛅</m:t>
                    </m:r>
                    <m:r>
                      <a:rPr lang="es-EC" b="1" i="1">
                        <a:latin typeface="Cambria Math"/>
                      </a:rPr>
                      <m:t>𝐫</m:t>
                    </m:r>
                  </m:oMath>
                </a14:m>
                <a:r>
                  <a:rPr lang="es-EC" b="1" dirty="0"/>
                  <a:t> =</a:t>
                </a:r>
                <a:r>
                  <a:rPr lang="es-EC" dirty="0"/>
                  <a:t> 0.1935 mm Deflexión que soporta la bancada </a:t>
                </a:r>
                <a:endParaRPr lang="es-MX" dirty="0"/>
              </a:p>
              <a:p>
                <a14:m>
                  <m:oMath xmlns:m="http://schemas.openxmlformats.org/officeDocument/2006/math">
                    <m:r>
                      <a:rPr lang="es-EC" b="1">
                        <a:latin typeface="Cambria Math"/>
                      </a:rPr>
                      <m:t>[</m:t>
                    </m:r>
                    <m:r>
                      <a:rPr lang="es-EC" b="1" i="1">
                        <a:latin typeface="Cambria Math"/>
                      </a:rPr>
                      <m:t>𝛅</m:t>
                    </m:r>
                    <m:r>
                      <a:rPr lang="es-EC" b="1">
                        <a:latin typeface="Cambria Math"/>
                      </a:rPr>
                      <m:t>]</m:t>
                    </m:r>
                  </m:oMath>
                </a14:m>
                <a:r>
                  <a:rPr lang="es-EC" b="1" dirty="0"/>
                  <a:t> =</a:t>
                </a:r>
                <a:r>
                  <a:rPr lang="es-EC" dirty="0"/>
                  <a:t> Deflexión permisible bancada banda transportadora  </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s-MX" i="1">
                              <a:latin typeface="Cambria Math"/>
                            </a:rPr>
                          </m:ctrlPr>
                        </m:dPr>
                        <m:e>
                          <m:r>
                            <m:rPr>
                              <m:sty m:val="p"/>
                            </m:rPr>
                            <a:rPr lang="es-EC">
                              <a:latin typeface="Cambria Math"/>
                            </a:rPr>
                            <m:t>δ</m:t>
                          </m:r>
                        </m:e>
                      </m:d>
                      <m:r>
                        <a:rPr lang="es-EC">
                          <a:latin typeface="Cambria Math"/>
                        </a:rPr>
                        <m:t>=</m:t>
                      </m:r>
                      <m:f>
                        <m:fPr>
                          <m:ctrlPr>
                            <a:rPr lang="es-MX" i="1">
                              <a:latin typeface="Cambria Math"/>
                            </a:rPr>
                          </m:ctrlPr>
                        </m:fPr>
                        <m:num>
                          <m:r>
                            <m:rPr>
                              <m:sty m:val="p"/>
                            </m:rPr>
                            <a:rPr lang="es-EC">
                              <a:latin typeface="Cambria Math"/>
                            </a:rPr>
                            <m:t>L</m:t>
                          </m:r>
                        </m:num>
                        <m:den>
                          <m:r>
                            <a:rPr lang="es-EC">
                              <a:latin typeface="Cambria Math"/>
                            </a:rPr>
                            <m:t>800</m:t>
                          </m:r>
                        </m:den>
                      </m:f>
                    </m:oMath>
                  </m:oMathPara>
                </a14:m>
                <a:endParaRPr lang="es-MX" dirty="0"/>
              </a:p>
              <a:p>
                <a:endParaRPr lang="es-MX" dirty="0"/>
              </a:p>
              <a:p>
                <a14:m>
                  <m:oMath xmlns:m="http://schemas.openxmlformats.org/officeDocument/2006/math">
                    <m:r>
                      <a:rPr lang="es-EC" b="1" i="1">
                        <a:latin typeface="Cambria Math"/>
                      </a:rPr>
                      <m:t>𝐋</m:t>
                    </m:r>
                  </m:oMath>
                </a14:m>
                <a:r>
                  <a:rPr lang="es-EC" b="1" dirty="0"/>
                  <a:t> =</a:t>
                </a:r>
                <a:r>
                  <a:rPr lang="es-EC" dirty="0"/>
                  <a:t> 1350 </a:t>
                </a:r>
                <a:r>
                  <a:rPr lang="es-EC" dirty="0" err="1"/>
                  <a:t>mm.</a:t>
                </a:r>
                <a:r>
                  <a:rPr lang="es-EC" dirty="0"/>
                  <a:t> Luz; distancia entre apoyos. </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s-MX" i="1">
                              <a:latin typeface="Cambria Math"/>
                            </a:rPr>
                          </m:ctrlPr>
                        </m:dPr>
                        <m:e>
                          <m:r>
                            <a:rPr lang="es-EC" i="1">
                              <a:latin typeface="Cambria Math"/>
                            </a:rPr>
                            <m:t>𝛿</m:t>
                          </m:r>
                        </m:e>
                      </m:d>
                      <m:r>
                        <a:rPr lang="es-EC" i="1">
                          <a:latin typeface="Cambria Math"/>
                        </a:rPr>
                        <m:t>=</m:t>
                      </m:r>
                      <m:f>
                        <m:fPr>
                          <m:ctrlPr>
                            <a:rPr lang="es-MX" i="1">
                              <a:latin typeface="Cambria Math"/>
                            </a:rPr>
                          </m:ctrlPr>
                        </m:fPr>
                        <m:num>
                          <m:r>
                            <a:rPr lang="es-EC" i="1">
                              <a:latin typeface="Cambria Math"/>
                            </a:rPr>
                            <m:t>565</m:t>
                          </m:r>
                          <m:r>
                            <a:rPr lang="es-EC" i="1">
                              <a:latin typeface="Cambria Math"/>
                            </a:rPr>
                            <m:t>𝑚𝑚</m:t>
                          </m:r>
                        </m:num>
                        <m:den>
                          <m:r>
                            <a:rPr lang="es-EC" i="1">
                              <a:latin typeface="Cambria Math"/>
                            </a:rPr>
                            <m:t>800</m:t>
                          </m:r>
                        </m:den>
                      </m:f>
                      <m:r>
                        <a:rPr lang="es-EC" i="1">
                          <a:latin typeface="Cambria Math"/>
                        </a:rPr>
                        <m:t>=0.7063</m:t>
                      </m:r>
                      <m:r>
                        <a:rPr lang="es-EC" i="1">
                          <a:latin typeface="Cambria Math"/>
                        </a:rPr>
                        <m:t>𝑚𝑚</m:t>
                      </m:r>
                    </m:oMath>
                  </m:oMathPara>
                </a14:m>
                <a:endParaRPr lang="es-MX" dirty="0"/>
              </a:p>
              <a:p>
                <a:pPr marL="0" indent="0">
                  <a:buNone/>
                </a:pPr>
                <a:r>
                  <a:rPr lang="es-EC" dirty="0" smtClean="0"/>
                  <a:t>                               </a:t>
                </a:r>
                <a:endParaRPr lang="es-MX" dirty="0"/>
              </a:p>
              <a:p>
                <a:r>
                  <a:rPr lang="es-EC" dirty="0"/>
                  <a:t>Por lo tanto</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𝟎</m:t>
                      </m:r>
                      <m:r>
                        <a:rPr lang="es-EC" b="1" i="1">
                          <a:latin typeface="Cambria Math"/>
                        </a:rPr>
                        <m:t>.</m:t>
                      </m:r>
                      <m:r>
                        <a:rPr lang="es-EC" b="1" i="1">
                          <a:latin typeface="Cambria Math"/>
                        </a:rPr>
                        <m:t>𝟏𝟗𝟑𝟓</m:t>
                      </m:r>
                      <m:r>
                        <a:rPr lang="es-EC" b="1" i="1">
                          <a:latin typeface="Cambria Math"/>
                        </a:rPr>
                        <m:t>𝒎𝒎</m:t>
                      </m:r>
                      <m:r>
                        <a:rPr lang="es-EC" b="1" i="1">
                          <a:latin typeface="Cambria Math"/>
                        </a:rPr>
                        <m:t>≤</m:t>
                      </m:r>
                      <m:r>
                        <a:rPr lang="es-EC" b="1" i="1">
                          <a:latin typeface="Cambria Math"/>
                        </a:rPr>
                        <m:t>𝟎</m:t>
                      </m:r>
                      <m:r>
                        <a:rPr lang="es-EC" b="1" i="1">
                          <a:latin typeface="Cambria Math"/>
                        </a:rPr>
                        <m:t>.</m:t>
                      </m:r>
                      <m:r>
                        <a:rPr lang="es-EC" b="1" i="1">
                          <a:latin typeface="Cambria Math"/>
                        </a:rPr>
                        <m:t>𝟕𝟎𝟔𝟑</m:t>
                      </m:r>
                      <m:r>
                        <a:rPr lang="es-EC" b="1" i="1">
                          <a:latin typeface="Cambria Math"/>
                        </a:rPr>
                        <m:t>𝒎𝒎</m:t>
                      </m:r>
                    </m:oMath>
                  </m:oMathPara>
                </a14:m>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395536" y="908720"/>
                <a:ext cx="8229600" cy="5472608"/>
              </a:xfrm>
              <a:blipFill rotWithShape="1">
                <a:blip r:embed="rId2"/>
                <a:stretch>
                  <a:fillRect l="-519" t="-1559"/>
                </a:stretch>
              </a:blipFill>
            </p:spPr>
            <p:txBody>
              <a:bodyPr/>
              <a:lstStyle/>
              <a:p>
                <a:r>
                  <a:rPr lang="es-MX">
                    <a:noFill/>
                  </a:rPr>
                  <a:t> </a:t>
                </a:r>
              </a:p>
            </p:txBody>
          </p:sp>
        </mc:Fallback>
      </mc:AlternateContent>
    </p:spTree>
    <p:extLst>
      <p:ext uri="{BB962C8B-B14F-4D97-AF65-F5344CB8AC3E}">
        <p14:creationId xmlns:p14="http://schemas.microsoft.com/office/powerpoint/2010/main" val="2298541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5989" y="711344"/>
            <a:ext cx="8229600" cy="917456"/>
          </a:xfrm>
        </p:spPr>
        <p:txBody>
          <a:bodyPr/>
          <a:lstStyle/>
          <a:p>
            <a:r>
              <a:rPr lang="es-EC" dirty="0"/>
              <a:t>El mínimo factor de seguridad que se ha obtenido es de </a:t>
            </a:r>
            <a:r>
              <a:rPr lang="es-EC" b="1" dirty="0"/>
              <a:t>7.19</a:t>
            </a:r>
            <a:r>
              <a:rPr lang="es-EC" dirty="0"/>
              <a:t>, lo que indica que la bancada es </a:t>
            </a:r>
            <a:r>
              <a:rPr lang="es-EC" dirty="0" smtClean="0"/>
              <a:t>confiable.</a:t>
            </a:r>
            <a:endParaRPr lang="es-MX"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9" y="1700808"/>
            <a:ext cx="7210425"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4242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395536" y="1077158"/>
            <a:ext cx="8229600" cy="1368152"/>
          </a:xfrm>
        </p:spPr>
        <p:txBody>
          <a:bodyPr>
            <a:normAutofit fontScale="92500" lnSpcReduction="10000"/>
          </a:bodyPr>
          <a:lstStyle/>
          <a:p>
            <a:r>
              <a:rPr lang="es-EC" dirty="0"/>
              <a:t>S</a:t>
            </a:r>
            <a:r>
              <a:rPr lang="es-EC" dirty="0" smtClean="0"/>
              <a:t>e </a:t>
            </a:r>
            <a:r>
              <a:rPr lang="es-EC" dirty="0"/>
              <a:t>aprecia la simulación que se ha realizado en el programa Fluid </a:t>
            </a:r>
            <a:r>
              <a:rPr lang="es-EC" dirty="0" err="1"/>
              <a:t>Sim</a:t>
            </a:r>
            <a:r>
              <a:rPr lang="es-EC" dirty="0"/>
              <a:t>, con todos los elementos neumáticos que tiene la </a:t>
            </a:r>
            <a:r>
              <a:rPr lang="es-EC" dirty="0" err="1"/>
              <a:t>entenalla</a:t>
            </a:r>
            <a:r>
              <a:rPr lang="es-EC" dirty="0"/>
              <a:t>, es decir, los cilindros, la electroválvula, el regulador de presión y válvulas estranguladoras.</a:t>
            </a:r>
            <a:endParaRPr lang="es-MX" dirty="0"/>
          </a:p>
          <a:p>
            <a:endParaRPr lang="es-MX" dirty="0"/>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3083918" y="2420888"/>
            <a:ext cx="2064146" cy="4216291"/>
          </a:xfrm>
          <a:prstGeom prst="rect">
            <a:avLst/>
          </a:prstGeom>
          <a:noFill/>
          <a:ln>
            <a:solidFill>
              <a:schemeClr val="tx1"/>
            </a:solidFill>
          </a:ln>
        </p:spPr>
      </p:pic>
      <p:sp>
        <p:nvSpPr>
          <p:cNvPr id="4" name="2 Título"/>
          <p:cNvSpPr>
            <a:spLocks noGrp="1"/>
          </p:cNvSpPr>
          <p:nvPr>
            <p:ph type="title"/>
          </p:nvPr>
        </p:nvSpPr>
        <p:spPr>
          <a:xfrm>
            <a:off x="457200" y="338328"/>
            <a:ext cx="8229600" cy="714408"/>
          </a:xfrm>
        </p:spPr>
        <p:txBody>
          <a:bodyPr>
            <a:normAutofit fontScale="90000"/>
          </a:bodyPr>
          <a:lstStyle/>
          <a:p>
            <a:r>
              <a:rPr lang="es-EC" dirty="0" smtClean="0"/>
              <a:t>Simulación neumática de la entenalla</a:t>
            </a:r>
            <a:endParaRPr lang="es-EC" dirty="0"/>
          </a:p>
        </p:txBody>
      </p:sp>
    </p:spTree>
    <p:extLst>
      <p:ext uri="{BB962C8B-B14F-4D97-AF65-F5344CB8AC3E}">
        <p14:creationId xmlns:p14="http://schemas.microsoft.com/office/powerpoint/2010/main" val="1532009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764704"/>
            <a:ext cx="8229600" cy="1224136"/>
          </a:xfrm>
        </p:spPr>
        <p:txBody>
          <a:bodyPr>
            <a:normAutofit/>
          </a:bodyPr>
          <a:lstStyle/>
          <a:p>
            <a:r>
              <a:rPr lang="es-EC" dirty="0"/>
              <a:t>S</a:t>
            </a:r>
            <a:r>
              <a:rPr lang="es-EC" dirty="0" smtClean="0"/>
              <a:t>e </a:t>
            </a:r>
            <a:r>
              <a:rPr lang="es-EC" dirty="0"/>
              <a:t>puede visualizar un esquema que representa el funcionamiento del módulo de salida WAGO en la simulación.</a:t>
            </a:r>
            <a:endParaRPr lang="es-MX" dirty="0"/>
          </a:p>
          <a:p>
            <a:endParaRPr lang="es-MX"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1225"/>
            <a:ext cx="2376264" cy="4104456"/>
          </a:xfrm>
          <a:prstGeom prst="rect">
            <a:avLst/>
          </a:prstGeom>
          <a:noFill/>
          <a:ln>
            <a:solidFill>
              <a:schemeClr val="tx1"/>
            </a:solidFill>
          </a:ln>
        </p:spPr>
      </p:pic>
    </p:spTree>
    <p:extLst>
      <p:ext uri="{BB962C8B-B14F-4D97-AF65-F5344CB8AC3E}">
        <p14:creationId xmlns:p14="http://schemas.microsoft.com/office/powerpoint/2010/main" val="11050674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36712"/>
            <a:ext cx="6840760" cy="55852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332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24743"/>
            <a:ext cx="6408712" cy="51400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6627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908720"/>
            <a:ext cx="6148951" cy="54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32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885783309"/>
              </p:ext>
            </p:extLst>
          </p:nvPr>
        </p:nvGraphicFramePr>
        <p:xfrm>
          <a:off x="2483768" y="1450802"/>
          <a:ext cx="3744416" cy="1474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107504" y="160048"/>
            <a:ext cx="8712968" cy="1252728"/>
          </a:xfrm>
        </p:spPr>
        <p:txBody>
          <a:bodyPr>
            <a:noAutofit/>
          </a:bodyPr>
          <a:lstStyle/>
          <a:p>
            <a:r>
              <a:rPr lang="es-EC" b="1" dirty="0" smtClean="0"/>
              <a:t>Tipos de Celdas Flexibles de Manufactura</a:t>
            </a:r>
            <a:endParaRPr lang="es-EC" b="1" dirty="0"/>
          </a:p>
        </p:txBody>
      </p:sp>
      <p:graphicFrame>
        <p:nvGraphicFramePr>
          <p:cNvPr id="5" name="4 Diagrama"/>
          <p:cNvGraphicFramePr/>
          <p:nvPr>
            <p:extLst>
              <p:ext uri="{D42A27DB-BD31-4B8C-83A1-F6EECF244321}">
                <p14:modId xmlns:p14="http://schemas.microsoft.com/office/powerpoint/2010/main" val="1765919827"/>
              </p:ext>
            </p:extLst>
          </p:nvPr>
        </p:nvGraphicFramePr>
        <p:xfrm>
          <a:off x="221040" y="2924944"/>
          <a:ext cx="8568952" cy="38164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5 Imagen"/>
          <p:cNvPicPr/>
          <p:nvPr/>
        </p:nvPicPr>
        <p:blipFill>
          <a:blip r:embed="rId12" cstate="print"/>
          <a:srcRect/>
          <a:stretch>
            <a:fillRect/>
          </a:stretch>
        </p:blipFill>
        <p:spPr bwMode="auto">
          <a:xfrm>
            <a:off x="323528" y="5216495"/>
            <a:ext cx="2016224" cy="372745"/>
          </a:xfrm>
          <a:prstGeom prst="rect">
            <a:avLst/>
          </a:prstGeom>
          <a:noFill/>
          <a:ln w="9525">
            <a:solidFill>
              <a:schemeClr val="tx1"/>
            </a:solidFill>
            <a:miter lim="800000"/>
            <a:headEnd/>
            <a:tailEnd/>
          </a:ln>
        </p:spPr>
      </p:pic>
      <p:pic>
        <p:nvPicPr>
          <p:cNvPr id="7" name="6 Imagen"/>
          <p:cNvPicPr/>
          <p:nvPr/>
        </p:nvPicPr>
        <p:blipFill>
          <a:blip r:embed="rId13" cstate="print"/>
          <a:srcRect/>
          <a:stretch>
            <a:fillRect/>
          </a:stretch>
        </p:blipFill>
        <p:spPr bwMode="auto">
          <a:xfrm>
            <a:off x="2791996" y="4941169"/>
            <a:ext cx="1635988" cy="979216"/>
          </a:xfrm>
          <a:prstGeom prst="rect">
            <a:avLst/>
          </a:prstGeom>
          <a:noFill/>
          <a:ln w="9525">
            <a:solidFill>
              <a:schemeClr val="tx1"/>
            </a:solidFill>
            <a:miter lim="800000"/>
            <a:headEnd/>
            <a:tailEnd/>
          </a:ln>
        </p:spPr>
      </p:pic>
      <p:pic>
        <p:nvPicPr>
          <p:cNvPr id="8" name="0 Imagen"/>
          <p:cNvPicPr/>
          <p:nvPr/>
        </p:nvPicPr>
        <p:blipFill>
          <a:blip r:embed="rId14">
            <a:extLst>
              <a:ext uri="{28A0092B-C50C-407E-A947-70E740481C1C}">
                <a14:useLocalDpi xmlns:a14="http://schemas.microsoft.com/office/drawing/2010/main" val="0"/>
              </a:ext>
            </a:extLst>
          </a:blip>
          <a:stretch>
            <a:fillRect/>
          </a:stretch>
        </p:blipFill>
        <p:spPr>
          <a:xfrm>
            <a:off x="4860032" y="4293096"/>
            <a:ext cx="3744416" cy="2088232"/>
          </a:xfrm>
          <a:prstGeom prst="rect">
            <a:avLst/>
          </a:prstGeom>
          <a:ln>
            <a:solidFill>
              <a:srgbClr val="FF0000"/>
            </a:solidFill>
          </a:ln>
        </p:spPr>
      </p:pic>
    </p:spTree>
    <p:extLst>
      <p:ext uri="{BB962C8B-B14F-4D97-AF65-F5344CB8AC3E}">
        <p14:creationId xmlns:p14="http://schemas.microsoft.com/office/powerpoint/2010/main" val="23442351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36712"/>
            <a:ext cx="6840760" cy="5813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82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501" y="692696"/>
            <a:ext cx="7056784" cy="59344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227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0 Imagen"/>
          <p:cNvPicPr/>
          <p:nvPr/>
        </p:nvPicPr>
        <p:blipFill>
          <a:blip r:embed="rId2">
            <a:extLst>
              <a:ext uri="{28A0092B-C50C-407E-A947-70E740481C1C}">
                <a14:useLocalDpi xmlns:a14="http://schemas.microsoft.com/office/drawing/2010/main" val="0"/>
              </a:ext>
            </a:extLst>
          </a:blip>
          <a:stretch>
            <a:fillRect/>
          </a:stretch>
        </p:blipFill>
        <p:spPr>
          <a:xfrm>
            <a:off x="1643171" y="2174048"/>
            <a:ext cx="2304256" cy="4305978"/>
          </a:xfrm>
          <a:prstGeom prst="rect">
            <a:avLst/>
          </a:prstGeom>
          <a:ln>
            <a:solidFill>
              <a:schemeClr val="tx1"/>
            </a:solidFill>
          </a:ln>
        </p:spPr>
      </p:pic>
      <p:pic>
        <p:nvPicPr>
          <p:cNvPr id="15" name="0 Imagen"/>
          <p:cNvPicPr/>
          <p:nvPr/>
        </p:nvPicPr>
        <p:blipFill>
          <a:blip r:embed="rId3" cstate="print">
            <a:extLst>
              <a:ext uri="{28A0092B-C50C-407E-A947-70E740481C1C}">
                <a14:useLocalDpi xmlns:a14="http://schemas.microsoft.com/office/drawing/2010/main" val="0"/>
              </a:ext>
            </a:extLst>
          </a:blip>
          <a:stretch>
            <a:fillRect/>
          </a:stretch>
        </p:blipFill>
        <p:spPr>
          <a:xfrm>
            <a:off x="4604082" y="2132856"/>
            <a:ext cx="2432094" cy="4388362"/>
          </a:xfrm>
          <a:prstGeom prst="rect">
            <a:avLst/>
          </a:prstGeom>
          <a:ln>
            <a:solidFill>
              <a:schemeClr val="tx1"/>
            </a:solidFill>
          </a:ln>
        </p:spPr>
      </p:pic>
      <p:sp>
        <p:nvSpPr>
          <p:cNvPr id="3" name="2 Título"/>
          <p:cNvSpPr>
            <a:spLocks noGrp="1"/>
          </p:cNvSpPr>
          <p:nvPr>
            <p:ph type="title"/>
          </p:nvPr>
        </p:nvSpPr>
        <p:spPr>
          <a:xfrm>
            <a:off x="251520" y="482344"/>
            <a:ext cx="8640960" cy="930432"/>
          </a:xfrm>
        </p:spPr>
        <p:txBody>
          <a:bodyPr>
            <a:normAutofit/>
          </a:bodyPr>
          <a:lstStyle/>
          <a:p>
            <a:r>
              <a:rPr lang="es-EC" sz="3200" b="1" dirty="0" smtClean="0"/>
              <a:t>Simulación eléctrica de la banda transportadora</a:t>
            </a:r>
            <a:endParaRPr lang="es-EC" sz="3200" b="1" dirty="0"/>
          </a:p>
        </p:txBody>
      </p:sp>
      <p:sp>
        <p:nvSpPr>
          <p:cNvPr id="4" name="3 Rectángulo"/>
          <p:cNvSpPr/>
          <p:nvPr/>
        </p:nvSpPr>
        <p:spPr>
          <a:xfrm>
            <a:off x="283325" y="1412776"/>
            <a:ext cx="540000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Encendido de la banda y uso del paro de emergencia</a:t>
            </a:r>
            <a:endParaRPr lang="es-EC" b="1" dirty="0"/>
          </a:p>
        </p:txBody>
      </p:sp>
      <p:sp>
        <p:nvSpPr>
          <p:cNvPr id="5" name="2067 Rectángulo"/>
          <p:cNvSpPr/>
          <p:nvPr/>
        </p:nvSpPr>
        <p:spPr>
          <a:xfrm>
            <a:off x="2795299" y="2756887"/>
            <a:ext cx="828040" cy="465455"/>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200" b="1" dirty="0">
                <a:effectLst/>
                <a:latin typeface="Times New Roman"/>
                <a:ea typeface="Times New Roman"/>
              </a:rPr>
              <a:t>Breaker</a:t>
            </a:r>
            <a:endParaRPr lang="es-EC" sz="1200" dirty="0">
              <a:effectLst/>
              <a:latin typeface="Times New Roman"/>
              <a:ea typeface="Times New Roman"/>
            </a:endParaRPr>
          </a:p>
          <a:p>
            <a:pPr algn="ctr">
              <a:spcAft>
                <a:spcPts val="0"/>
              </a:spcAft>
            </a:pPr>
            <a:r>
              <a:rPr lang="en-US" sz="1200" b="1" dirty="0">
                <a:effectLst/>
                <a:latin typeface="Times New Roman"/>
                <a:ea typeface="Times New Roman"/>
              </a:rPr>
              <a:t>ON</a:t>
            </a:r>
            <a:endParaRPr lang="es-EC" sz="1200" dirty="0">
              <a:effectLst/>
              <a:latin typeface="Times New Roman"/>
              <a:ea typeface="Times New Roman"/>
            </a:endParaRPr>
          </a:p>
        </p:txBody>
      </p:sp>
      <p:cxnSp>
        <p:nvCxnSpPr>
          <p:cNvPr id="6" name="2068 Conector recto de flecha"/>
          <p:cNvCxnSpPr/>
          <p:nvPr/>
        </p:nvCxnSpPr>
        <p:spPr>
          <a:xfrm flipH="1">
            <a:off x="2312064" y="2956277"/>
            <a:ext cx="4826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 name="2069 Rectángulo"/>
          <p:cNvSpPr/>
          <p:nvPr/>
        </p:nvSpPr>
        <p:spPr>
          <a:xfrm>
            <a:off x="3047379" y="5195351"/>
            <a:ext cx="828040" cy="4826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200" b="1" dirty="0">
                <a:effectLst/>
                <a:latin typeface="Times New Roman"/>
                <a:ea typeface="Times New Roman"/>
              </a:rPr>
              <a:t>Fuentes </a:t>
            </a:r>
            <a:r>
              <a:rPr lang="en-US" sz="1200" b="1" dirty="0" err="1">
                <a:effectLst/>
                <a:latin typeface="Times New Roman"/>
                <a:ea typeface="Times New Roman"/>
              </a:rPr>
              <a:t>24V</a:t>
            </a:r>
            <a:r>
              <a:rPr lang="en-US" sz="1200" b="1" dirty="0">
                <a:effectLst/>
                <a:latin typeface="Times New Roman"/>
                <a:ea typeface="Times New Roman"/>
              </a:rPr>
              <a:t> </a:t>
            </a:r>
            <a:endParaRPr lang="es-EC" sz="1200" dirty="0">
              <a:effectLst/>
              <a:latin typeface="Times New Roman"/>
              <a:ea typeface="Times New Roman"/>
            </a:endParaRPr>
          </a:p>
        </p:txBody>
      </p:sp>
      <p:cxnSp>
        <p:nvCxnSpPr>
          <p:cNvPr id="8" name="2070 Conector recto de flecha"/>
          <p:cNvCxnSpPr/>
          <p:nvPr/>
        </p:nvCxnSpPr>
        <p:spPr>
          <a:xfrm flipV="1">
            <a:off x="3651899" y="4895160"/>
            <a:ext cx="0" cy="2844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2071 Conector recto de flecha"/>
          <p:cNvCxnSpPr/>
          <p:nvPr/>
        </p:nvCxnSpPr>
        <p:spPr>
          <a:xfrm>
            <a:off x="3569984" y="5716686"/>
            <a:ext cx="0" cy="2241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2072 Rectángulo"/>
          <p:cNvSpPr/>
          <p:nvPr/>
        </p:nvSpPr>
        <p:spPr>
          <a:xfrm>
            <a:off x="5747627" y="3801001"/>
            <a:ext cx="972000" cy="629285"/>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dirty="0">
                <a:effectLst/>
                <a:latin typeface="Times New Roman"/>
                <a:ea typeface="Times New Roman"/>
              </a:rPr>
              <a:t>Paro de Emergencia</a:t>
            </a:r>
            <a:endParaRPr lang="es-EC" sz="1200" dirty="0">
              <a:effectLst/>
              <a:latin typeface="Times New Roman"/>
              <a:ea typeface="Times New Roman"/>
            </a:endParaRPr>
          </a:p>
          <a:p>
            <a:pPr algn="ctr">
              <a:spcAft>
                <a:spcPts val="0"/>
              </a:spcAft>
            </a:pPr>
            <a:r>
              <a:rPr lang="es-EC" sz="1200" b="1" dirty="0" err="1">
                <a:effectLst/>
                <a:latin typeface="Times New Roman"/>
                <a:ea typeface="Times New Roman"/>
              </a:rPr>
              <a:t>ON</a:t>
            </a:r>
            <a:endParaRPr lang="es-EC" sz="1200" dirty="0">
              <a:effectLst/>
              <a:latin typeface="Times New Roman"/>
              <a:ea typeface="Times New Roman"/>
            </a:endParaRPr>
          </a:p>
        </p:txBody>
      </p:sp>
      <p:sp>
        <p:nvSpPr>
          <p:cNvPr id="11" name="2074 Rectángulo"/>
          <p:cNvSpPr/>
          <p:nvPr/>
        </p:nvSpPr>
        <p:spPr>
          <a:xfrm>
            <a:off x="5820130" y="5337248"/>
            <a:ext cx="1089572" cy="3240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200" b="1">
                <a:effectLst/>
                <a:latin typeface="Times New Roman"/>
                <a:ea typeface="Times New Roman"/>
              </a:rPr>
              <a:t>Fuentes 0 V </a:t>
            </a:r>
            <a:endParaRPr lang="es-EC" sz="1200">
              <a:effectLst/>
              <a:latin typeface="Times New Roman"/>
              <a:ea typeface="Times New Roman"/>
            </a:endParaRPr>
          </a:p>
        </p:txBody>
      </p:sp>
      <p:cxnSp>
        <p:nvCxnSpPr>
          <p:cNvPr id="12" name="2075 Conector recto de flecha"/>
          <p:cNvCxnSpPr/>
          <p:nvPr/>
        </p:nvCxnSpPr>
        <p:spPr>
          <a:xfrm flipH="1" flipV="1">
            <a:off x="6686181" y="4945310"/>
            <a:ext cx="0" cy="41386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2076 Conector recto de flecha"/>
          <p:cNvCxnSpPr/>
          <p:nvPr/>
        </p:nvCxnSpPr>
        <p:spPr>
          <a:xfrm>
            <a:off x="6604266" y="5661248"/>
            <a:ext cx="0" cy="3140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2068 Conector recto de flecha"/>
          <p:cNvCxnSpPr/>
          <p:nvPr/>
        </p:nvCxnSpPr>
        <p:spPr>
          <a:xfrm flipH="1">
            <a:off x="5265027" y="4175080"/>
            <a:ext cx="4826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087163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251520" y="260648"/>
            <a:ext cx="8640960" cy="720080"/>
          </a:xfrm>
        </p:spPr>
        <p:txBody>
          <a:bodyPr>
            <a:normAutofit/>
          </a:bodyPr>
          <a:lstStyle/>
          <a:p>
            <a:r>
              <a:rPr lang="es-EC" sz="3200" b="1" dirty="0" smtClean="0"/>
              <a:t>Simulación eléctrica de la banda transportadora</a:t>
            </a:r>
            <a:endParaRPr lang="es-EC" sz="3200" b="1" dirty="0"/>
          </a:p>
        </p:txBody>
      </p:sp>
      <p:sp>
        <p:nvSpPr>
          <p:cNvPr id="5" name="4 Rectángulo"/>
          <p:cNvSpPr/>
          <p:nvPr/>
        </p:nvSpPr>
        <p:spPr>
          <a:xfrm>
            <a:off x="311560" y="980768"/>
            <a:ext cx="432000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Encendido en modo manual giro izquierdo</a:t>
            </a:r>
            <a:endParaRPr lang="es-EC" b="1" dirty="0"/>
          </a:p>
        </p:txBody>
      </p:sp>
      <p:pic>
        <p:nvPicPr>
          <p:cNvPr id="2049" name="0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420" y="1698496"/>
            <a:ext cx="4306280" cy="48010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2078 Rectángulo"/>
          <p:cNvSpPr/>
          <p:nvPr/>
        </p:nvSpPr>
        <p:spPr>
          <a:xfrm>
            <a:off x="3462152" y="3433039"/>
            <a:ext cx="608703" cy="350828"/>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900" b="1" dirty="0">
                <a:effectLst/>
                <a:latin typeface="Times New Roman"/>
                <a:ea typeface="Times New Roman"/>
              </a:rPr>
              <a:t>Modo Manual</a:t>
            </a:r>
            <a:endParaRPr lang="es-EC" sz="900" dirty="0">
              <a:effectLst/>
              <a:latin typeface="Times New Roman"/>
              <a:ea typeface="Times New Roman"/>
            </a:endParaRPr>
          </a:p>
        </p:txBody>
      </p:sp>
      <p:cxnSp>
        <p:nvCxnSpPr>
          <p:cNvPr id="9" name="2079 Conector recto de flecha"/>
          <p:cNvCxnSpPr/>
          <p:nvPr/>
        </p:nvCxnSpPr>
        <p:spPr>
          <a:xfrm>
            <a:off x="4070855" y="3608453"/>
            <a:ext cx="5607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2080 Rectángulo"/>
          <p:cNvSpPr/>
          <p:nvPr/>
        </p:nvSpPr>
        <p:spPr>
          <a:xfrm>
            <a:off x="4861726" y="1808253"/>
            <a:ext cx="1028766" cy="350828"/>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900" b="1" dirty="0">
                <a:effectLst/>
                <a:latin typeface="Times New Roman"/>
                <a:ea typeface="Times New Roman"/>
              </a:rPr>
              <a:t>Pulsador Giro Izquierdo (</a:t>
            </a:r>
            <a:r>
              <a:rPr lang="es-EC" sz="900" b="1" dirty="0" err="1">
                <a:effectLst/>
                <a:latin typeface="Times New Roman"/>
                <a:ea typeface="Times New Roman"/>
              </a:rPr>
              <a:t>ON</a:t>
            </a:r>
            <a:r>
              <a:rPr lang="en-US" sz="900" b="1" dirty="0">
                <a:effectLst/>
                <a:latin typeface="Times New Roman"/>
                <a:ea typeface="Times New Roman"/>
              </a:rPr>
              <a:t>)</a:t>
            </a:r>
            <a:endParaRPr lang="es-EC" sz="900" dirty="0">
              <a:effectLst/>
              <a:latin typeface="Times New Roman"/>
              <a:ea typeface="Times New Roman"/>
            </a:endParaRPr>
          </a:p>
        </p:txBody>
      </p:sp>
      <p:cxnSp>
        <p:nvCxnSpPr>
          <p:cNvPr id="11" name="2081 Conector recto de flecha"/>
          <p:cNvCxnSpPr>
            <a:stCxn id="10" idx="2"/>
          </p:cNvCxnSpPr>
          <p:nvPr/>
        </p:nvCxnSpPr>
        <p:spPr>
          <a:xfrm>
            <a:off x="5376109" y="2159081"/>
            <a:ext cx="751350" cy="8972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2085 Rectángulo"/>
          <p:cNvSpPr/>
          <p:nvPr/>
        </p:nvSpPr>
        <p:spPr>
          <a:xfrm>
            <a:off x="4219056" y="6152366"/>
            <a:ext cx="1315850" cy="350828"/>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900" b="1" dirty="0">
                <a:effectLst/>
                <a:latin typeface="Times New Roman"/>
                <a:ea typeface="Times New Roman"/>
              </a:rPr>
              <a:t>Motor 2 Encendido Giro Horario  </a:t>
            </a:r>
            <a:endParaRPr lang="es-EC" sz="900" dirty="0">
              <a:effectLst/>
              <a:latin typeface="Times New Roman"/>
              <a:ea typeface="Times New Roman"/>
            </a:endParaRPr>
          </a:p>
        </p:txBody>
      </p:sp>
      <p:cxnSp>
        <p:nvCxnSpPr>
          <p:cNvPr id="13" name="2086 Conector recto de flecha"/>
          <p:cNvCxnSpPr>
            <a:stCxn id="14" idx="3"/>
          </p:cNvCxnSpPr>
          <p:nvPr/>
        </p:nvCxnSpPr>
        <p:spPr>
          <a:xfrm>
            <a:off x="6041750" y="4130312"/>
            <a:ext cx="204398" cy="3821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2088 Rectángulo"/>
          <p:cNvSpPr/>
          <p:nvPr/>
        </p:nvSpPr>
        <p:spPr>
          <a:xfrm>
            <a:off x="4725900" y="3954898"/>
            <a:ext cx="1315850" cy="350828"/>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900" b="1" dirty="0">
                <a:effectLst/>
                <a:latin typeface="Times New Roman"/>
                <a:ea typeface="Times New Roman"/>
              </a:rPr>
              <a:t>Motor 1 Encendido Giro Anti Horario  </a:t>
            </a:r>
            <a:endParaRPr lang="es-EC" sz="900" dirty="0">
              <a:effectLst/>
              <a:latin typeface="Times New Roman"/>
              <a:ea typeface="Times New Roman"/>
            </a:endParaRPr>
          </a:p>
        </p:txBody>
      </p:sp>
      <p:cxnSp>
        <p:nvCxnSpPr>
          <p:cNvPr id="15" name="2089 Conector recto de flecha"/>
          <p:cNvCxnSpPr/>
          <p:nvPr/>
        </p:nvCxnSpPr>
        <p:spPr>
          <a:xfrm flipV="1">
            <a:off x="5534906" y="6109252"/>
            <a:ext cx="711242" cy="218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6247305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0 Imagen"/>
          <p:cNvPicPr/>
          <p:nvPr/>
        </p:nvPicPr>
        <p:blipFill>
          <a:blip r:embed="rId2">
            <a:extLst>
              <a:ext uri="{28A0092B-C50C-407E-A947-70E740481C1C}">
                <a14:useLocalDpi xmlns:a14="http://schemas.microsoft.com/office/drawing/2010/main" val="0"/>
              </a:ext>
            </a:extLst>
          </a:blip>
          <a:stretch>
            <a:fillRect/>
          </a:stretch>
        </p:blipFill>
        <p:spPr>
          <a:xfrm>
            <a:off x="2407802" y="1628800"/>
            <a:ext cx="4447515" cy="4885519"/>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pic>
      <p:sp>
        <p:nvSpPr>
          <p:cNvPr id="4" name="2 Título"/>
          <p:cNvSpPr>
            <a:spLocks noGrp="1"/>
          </p:cNvSpPr>
          <p:nvPr>
            <p:ph type="title"/>
          </p:nvPr>
        </p:nvSpPr>
        <p:spPr>
          <a:xfrm>
            <a:off x="251520" y="260648"/>
            <a:ext cx="8640960" cy="720080"/>
          </a:xfrm>
        </p:spPr>
        <p:txBody>
          <a:bodyPr>
            <a:normAutofit/>
          </a:bodyPr>
          <a:lstStyle/>
          <a:p>
            <a:r>
              <a:rPr lang="es-EC" sz="3200" b="1" dirty="0" smtClean="0"/>
              <a:t>Simulación eléctrica de la banda transportadora</a:t>
            </a:r>
            <a:endParaRPr lang="es-EC" sz="3200" b="1" dirty="0"/>
          </a:p>
        </p:txBody>
      </p:sp>
      <p:sp>
        <p:nvSpPr>
          <p:cNvPr id="5" name="4 Rectángulo"/>
          <p:cNvSpPr/>
          <p:nvPr/>
        </p:nvSpPr>
        <p:spPr>
          <a:xfrm>
            <a:off x="311560" y="980768"/>
            <a:ext cx="432000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Encendido en modo manual giro derecho</a:t>
            </a:r>
            <a:endParaRPr lang="es-EC" b="1" dirty="0"/>
          </a:p>
        </p:txBody>
      </p:sp>
      <p:sp>
        <p:nvSpPr>
          <p:cNvPr id="7" name="2100 Rectángulo"/>
          <p:cNvSpPr/>
          <p:nvPr/>
        </p:nvSpPr>
        <p:spPr>
          <a:xfrm>
            <a:off x="3477778" y="3365788"/>
            <a:ext cx="658216" cy="279236"/>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50" b="1">
                <a:effectLst/>
                <a:latin typeface="Times New Roman"/>
                <a:ea typeface="Times New Roman"/>
              </a:rPr>
              <a:t>Modo Manual</a:t>
            </a:r>
            <a:endParaRPr lang="es-EC" sz="1050">
              <a:effectLst/>
              <a:latin typeface="Times New Roman"/>
              <a:ea typeface="Times New Roman"/>
            </a:endParaRPr>
          </a:p>
        </p:txBody>
      </p:sp>
      <p:cxnSp>
        <p:nvCxnSpPr>
          <p:cNvPr id="8" name="2099 Conector recto de flecha"/>
          <p:cNvCxnSpPr/>
          <p:nvPr/>
        </p:nvCxnSpPr>
        <p:spPr>
          <a:xfrm>
            <a:off x="4147921" y="3526815"/>
            <a:ext cx="4921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2104 Rectángulo"/>
          <p:cNvSpPr/>
          <p:nvPr/>
        </p:nvSpPr>
        <p:spPr>
          <a:xfrm>
            <a:off x="5670716" y="1772816"/>
            <a:ext cx="1112447" cy="279236"/>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50" b="1" dirty="0">
                <a:effectLst/>
                <a:latin typeface="Times New Roman"/>
                <a:ea typeface="Times New Roman"/>
              </a:rPr>
              <a:t>Pulsador Giro Derecho (</a:t>
            </a:r>
            <a:r>
              <a:rPr lang="es-EC" sz="1050" b="1" dirty="0" err="1">
                <a:effectLst/>
                <a:latin typeface="Times New Roman"/>
                <a:ea typeface="Times New Roman"/>
              </a:rPr>
              <a:t>ON</a:t>
            </a:r>
            <a:r>
              <a:rPr lang="en-US" sz="1050" b="1" dirty="0">
                <a:effectLst/>
                <a:latin typeface="Times New Roman"/>
                <a:ea typeface="Times New Roman"/>
              </a:rPr>
              <a:t>)</a:t>
            </a:r>
            <a:endParaRPr lang="es-EC" sz="1050" dirty="0">
              <a:effectLst/>
              <a:latin typeface="Times New Roman"/>
              <a:ea typeface="Times New Roman"/>
            </a:endParaRPr>
          </a:p>
        </p:txBody>
      </p:sp>
      <p:cxnSp>
        <p:nvCxnSpPr>
          <p:cNvPr id="10" name="2103 Conector recto de flecha"/>
          <p:cNvCxnSpPr>
            <a:stCxn id="9" idx="2"/>
          </p:cNvCxnSpPr>
          <p:nvPr/>
        </p:nvCxnSpPr>
        <p:spPr>
          <a:xfrm flipH="1">
            <a:off x="5288123" y="2052052"/>
            <a:ext cx="938817" cy="9927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2101 Rectángulo"/>
          <p:cNvSpPr/>
          <p:nvPr/>
        </p:nvSpPr>
        <p:spPr>
          <a:xfrm>
            <a:off x="4072238" y="6110771"/>
            <a:ext cx="1422884" cy="279236"/>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50" b="1" dirty="0">
                <a:effectLst/>
                <a:latin typeface="Times New Roman"/>
                <a:ea typeface="Times New Roman"/>
              </a:rPr>
              <a:t>Motor 2 Encendido Giro Anti Horario  </a:t>
            </a:r>
            <a:endParaRPr lang="es-EC" sz="1050" dirty="0">
              <a:effectLst/>
              <a:latin typeface="Times New Roman"/>
              <a:ea typeface="Times New Roman"/>
            </a:endParaRPr>
          </a:p>
        </p:txBody>
      </p:sp>
      <p:cxnSp>
        <p:nvCxnSpPr>
          <p:cNvPr id="12" name="2105 Conector recto de flecha"/>
          <p:cNvCxnSpPr>
            <a:stCxn id="13" idx="3"/>
          </p:cNvCxnSpPr>
          <p:nvPr/>
        </p:nvCxnSpPr>
        <p:spPr>
          <a:xfrm>
            <a:off x="6206564" y="4153478"/>
            <a:ext cx="239409" cy="2092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2106 Rectángulo"/>
          <p:cNvSpPr/>
          <p:nvPr/>
        </p:nvSpPr>
        <p:spPr>
          <a:xfrm>
            <a:off x="4783680" y="4013860"/>
            <a:ext cx="1422884" cy="279236"/>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50" b="1" dirty="0">
                <a:effectLst/>
                <a:latin typeface="Times New Roman"/>
                <a:ea typeface="Times New Roman"/>
              </a:rPr>
              <a:t>Motor 1 Encendido Giro Horario  </a:t>
            </a:r>
            <a:endParaRPr lang="es-EC" sz="1050" dirty="0">
              <a:effectLst/>
              <a:latin typeface="Times New Roman"/>
              <a:ea typeface="Times New Roman"/>
            </a:endParaRPr>
          </a:p>
        </p:txBody>
      </p:sp>
      <p:cxnSp>
        <p:nvCxnSpPr>
          <p:cNvPr id="14" name="2102 Conector recto de flecha"/>
          <p:cNvCxnSpPr>
            <a:stCxn id="11" idx="3"/>
          </p:cNvCxnSpPr>
          <p:nvPr/>
        </p:nvCxnSpPr>
        <p:spPr>
          <a:xfrm flipV="1">
            <a:off x="5495122" y="5986459"/>
            <a:ext cx="756701" cy="263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28001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251520" y="260648"/>
            <a:ext cx="8640960" cy="720080"/>
          </a:xfrm>
        </p:spPr>
        <p:txBody>
          <a:bodyPr>
            <a:normAutofit/>
          </a:bodyPr>
          <a:lstStyle/>
          <a:p>
            <a:r>
              <a:rPr lang="es-EC" sz="3200" b="1" dirty="0" smtClean="0"/>
              <a:t>Simulación eléctrica de la banda transportadora</a:t>
            </a:r>
            <a:endParaRPr lang="es-EC" sz="3200" b="1" dirty="0"/>
          </a:p>
        </p:txBody>
      </p:sp>
      <p:sp>
        <p:nvSpPr>
          <p:cNvPr id="5" name="4 Rectángulo"/>
          <p:cNvSpPr/>
          <p:nvPr/>
        </p:nvSpPr>
        <p:spPr>
          <a:xfrm>
            <a:off x="311560" y="980768"/>
            <a:ext cx="472145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Encendido en modo automático giro izquierdo</a:t>
            </a:r>
            <a:endParaRPr lang="es-EC" b="1" dirty="0"/>
          </a:p>
        </p:txBody>
      </p:sp>
      <p:pic>
        <p:nvPicPr>
          <p:cNvPr id="3073" name="0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330" y="1548378"/>
            <a:ext cx="5295900" cy="4867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2111 Rectángulo"/>
          <p:cNvSpPr/>
          <p:nvPr/>
        </p:nvSpPr>
        <p:spPr>
          <a:xfrm>
            <a:off x="2778125" y="3061528"/>
            <a:ext cx="749935" cy="4826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Modo KRC2</a:t>
            </a:r>
            <a:endParaRPr lang="es-EC" sz="1200">
              <a:effectLst/>
              <a:latin typeface="Times New Roman"/>
              <a:ea typeface="Times New Roman"/>
            </a:endParaRPr>
          </a:p>
        </p:txBody>
      </p:sp>
      <p:cxnSp>
        <p:nvCxnSpPr>
          <p:cNvPr id="8" name="2110 Conector recto de flecha"/>
          <p:cNvCxnSpPr/>
          <p:nvPr/>
        </p:nvCxnSpPr>
        <p:spPr>
          <a:xfrm>
            <a:off x="3537585" y="3377123"/>
            <a:ext cx="5607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2109 Rectángulo"/>
          <p:cNvSpPr/>
          <p:nvPr/>
        </p:nvSpPr>
        <p:spPr>
          <a:xfrm>
            <a:off x="4201795" y="1599123"/>
            <a:ext cx="1267460" cy="4826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Contacto Giro Izquierdo (ON</a:t>
            </a:r>
            <a:r>
              <a:rPr lang="en-US" sz="1200" b="1">
                <a:effectLst/>
                <a:latin typeface="Times New Roman"/>
                <a:ea typeface="Times New Roman"/>
              </a:rPr>
              <a:t>)</a:t>
            </a:r>
            <a:endParaRPr lang="es-EC" sz="1200">
              <a:effectLst/>
              <a:latin typeface="Times New Roman"/>
              <a:ea typeface="Times New Roman"/>
            </a:endParaRPr>
          </a:p>
        </p:txBody>
      </p:sp>
      <p:cxnSp>
        <p:nvCxnSpPr>
          <p:cNvPr id="10" name="2108 Conector recto de flecha"/>
          <p:cNvCxnSpPr/>
          <p:nvPr/>
        </p:nvCxnSpPr>
        <p:spPr>
          <a:xfrm>
            <a:off x="4792345" y="2078548"/>
            <a:ext cx="1103630" cy="862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258 Conector recto de flecha"/>
          <p:cNvCxnSpPr/>
          <p:nvPr/>
        </p:nvCxnSpPr>
        <p:spPr>
          <a:xfrm>
            <a:off x="6077585" y="4157538"/>
            <a:ext cx="327660" cy="7327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259 Rectángulo"/>
          <p:cNvSpPr/>
          <p:nvPr/>
        </p:nvSpPr>
        <p:spPr>
          <a:xfrm>
            <a:off x="5332095" y="3664778"/>
            <a:ext cx="1621155" cy="4826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Activación Salida Digital 6 KRC2  </a:t>
            </a:r>
            <a:endParaRPr lang="es-EC" sz="1200">
              <a:effectLst/>
              <a:latin typeface="Times New Roman"/>
              <a:ea typeface="Times New Roman"/>
            </a:endParaRPr>
          </a:p>
        </p:txBody>
      </p:sp>
      <p:cxnSp>
        <p:nvCxnSpPr>
          <p:cNvPr id="13" name="262 Conector recto de flecha"/>
          <p:cNvCxnSpPr/>
          <p:nvPr/>
        </p:nvCxnSpPr>
        <p:spPr>
          <a:xfrm>
            <a:off x="4149725" y="3891473"/>
            <a:ext cx="249555" cy="4133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263 Rectángulo"/>
          <p:cNvSpPr/>
          <p:nvPr/>
        </p:nvSpPr>
        <p:spPr>
          <a:xfrm>
            <a:off x="2532380" y="3717483"/>
            <a:ext cx="1621155" cy="42164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Motor 1 Encendido Giro Anti Horario  </a:t>
            </a:r>
            <a:endParaRPr lang="es-EC" sz="1200">
              <a:effectLst/>
              <a:latin typeface="Times New Roman"/>
              <a:ea typeface="Times New Roman"/>
            </a:endParaRPr>
          </a:p>
        </p:txBody>
      </p:sp>
      <p:cxnSp>
        <p:nvCxnSpPr>
          <p:cNvPr id="15" name="264 Conector recto de flecha"/>
          <p:cNvCxnSpPr/>
          <p:nvPr/>
        </p:nvCxnSpPr>
        <p:spPr>
          <a:xfrm flipV="1">
            <a:off x="3787775" y="5888548"/>
            <a:ext cx="671830" cy="2933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265 Rectángulo"/>
          <p:cNvSpPr/>
          <p:nvPr/>
        </p:nvSpPr>
        <p:spPr>
          <a:xfrm>
            <a:off x="2122170" y="5896803"/>
            <a:ext cx="1621155" cy="4826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Motor 2 Encendido Giro Horario  </a:t>
            </a:r>
            <a:endParaRPr lang="es-EC" sz="1200">
              <a:effectLst/>
              <a:latin typeface="Times New Roman"/>
              <a:ea typeface="Times New Roman"/>
            </a:endParaRPr>
          </a:p>
        </p:txBody>
      </p:sp>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2342722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251520" y="260648"/>
            <a:ext cx="8640960" cy="720080"/>
          </a:xfrm>
        </p:spPr>
        <p:txBody>
          <a:bodyPr>
            <a:normAutofit/>
          </a:bodyPr>
          <a:lstStyle/>
          <a:p>
            <a:r>
              <a:rPr lang="es-EC" sz="3200" b="1" dirty="0" smtClean="0"/>
              <a:t>Simulación eléctrica de la banda transportadora</a:t>
            </a:r>
            <a:endParaRPr lang="es-EC" sz="3200" b="1" dirty="0"/>
          </a:p>
        </p:txBody>
      </p:sp>
      <p:sp>
        <p:nvSpPr>
          <p:cNvPr id="5" name="4 Rectángulo"/>
          <p:cNvSpPr/>
          <p:nvPr/>
        </p:nvSpPr>
        <p:spPr>
          <a:xfrm>
            <a:off x="311560" y="980768"/>
            <a:ext cx="472145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Encendido en modo automático giro derecho</a:t>
            </a:r>
            <a:endParaRPr lang="es-EC" b="1" dirty="0"/>
          </a:p>
        </p:txBody>
      </p:sp>
      <p:pic>
        <p:nvPicPr>
          <p:cNvPr id="5121" name="0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658069"/>
            <a:ext cx="4914900" cy="4867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275 Rectángulo"/>
          <p:cNvSpPr/>
          <p:nvPr/>
        </p:nvSpPr>
        <p:spPr>
          <a:xfrm>
            <a:off x="2755637" y="3115245"/>
            <a:ext cx="749935" cy="4826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Modo KRC2</a:t>
            </a:r>
            <a:endParaRPr lang="es-EC" sz="1200">
              <a:effectLst/>
              <a:latin typeface="Times New Roman"/>
              <a:ea typeface="Times New Roman"/>
            </a:endParaRPr>
          </a:p>
        </p:txBody>
      </p:sp>
      <p:cxnSp>
        <p:nvCxnSpPr>
          <p:cNvPr id="8" name="274 Conector recto de flecha"/>
          <p:cNvCxnSpPr/>
          <p:nvPr/>
        </p:nvCxnSpPr>
        <p:spPr>
          <a:xfrm>
            <a:off x="3515097" y="3430840"/>
            <a:ext cx="5607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273 Rectángulo"/>
          <p:cNvSpPr/>
          <p:nvPr/>
        </p:nvSpPr>
        <p:spPr>
          <a:xfrm>
            <a:off x="5206102" y="1722690"/>
            <a:ext cx="1267460" cy="4826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Contacto Giro Derecho (ON</a:t>
            </a:r>
            <a:r>
              <a:rPr lang="en-US" sz="1200" b="1">
                <a:effectLst/>
                <a:latin typeface="Times New Roman"/>
                <a:ea typeface="Times New Roman"/>
              </a:rPr>
              <a:t>)</a:t>
            </a:r>
            <a:endParaRPr lang="es-EC" sz="1200">
              <a:effectLst/>
              <a:latin typeface="Times New Roman"/>
              <a:ea typeface="Times New Roman"/>
            </a:endParaRPr>
          </a:p>
        </p:txBody>
      </p:sp>
      <p:cxnSp>
        <p:nvCxnSpPr>
          <p:cNvPr id="10" name="272 Conector recto de flecha"/>
          <p:cNvCxnSpPr/>
          <p:nvPr/>
        </p:nvCxnSpPr>
        <p:spPr>
          <a:xfrm flipH="1">
            <a:off x="4857487" y="2202115"/>
            <a:ext cx="939800" cy="7677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267 Conector recto de flecha"/>
          <p:cNvCxnSpPr>
            <a:stCxn id="12" idx="2"/>
          </p:cNvCxnSpPr>
          <p:nvPr/>
        </p:nvCxnSpPr>
        <p:spPr>
          <a:xfrm flipH="1">
            <a:off x="6056367" y="4178349"/>
            <a:ext cx="153555" cy="9053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268 Rectángulo"/>
          <p:cNvSpPr/>
          <p:nvPr/>
        </p:nvSpPr>
        <p:spPr>
          <a:xfrm>
            <a:off x="5543922" y="3818349"/>
            <a:ext cx="1332000" cy="3600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dirty="0">
                <a:effectLst/>
                <a:latin typeface="Times New Roman"/>
                <a:ea typeface="Times New Roman"/>
              </a:rPr>
              <a:t>Activación Salida Digital 7 </a:t>
            </a:r>
            <a:r>
              <a:rPr lang="es-EC" sz="1200" b="1" dirty="0" err="1">
                <a:effectLst/>
                <a:latin typeface="Times New Roman"/>
                <a:ea typeface="Times New Roman"/>
              </a:rPr>
              <a:t>KRC2</a:t>
            </a:r>
            <a:r>
              <a:rPr lang="es-EC" sz="1200" b="1" dirty="0">
                <a:effectLst/>
                <a:latin typeface="Times New Roman"/>
                <a:ea typeface="Times New Roman"/>
              </a:rPr>
              <a:t>  </a:t>
            </a:r>
            <a:endParaRPr lang="es-EC" sz="1200" dirty="0">
              <a:effectLst/>
              <a:latin typeface="Times New Roman"/>
              <a:ea typeface="Times New Roman"/>
            </a:endParaRPr>
          </a:p>
        </p:txBody>
      </p:sp>
      <p:cxnSp>
        <p:nvCxnSpPr>
          <p:cNvPr id="13" name="271 Conector recto de flecha"/>
          <p:cNvCxnSpPr/>
          <p:nvPr/>
        </p:nvCxnSpPr>
        <p:spPr>
          <a:xfrm>
            <a:off x="4365997" y="3988370"/>
            <a:ext cx="249555" cy="3105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266 Rectángulo"/>
          <p:cNvSpPr/>
          <p:nvPr/>
        </p:nvSpPr>
        <p:spPr>
          <a:xfrm>
            <a:off x="2879976" y="3756709"/>
            <a:ext cx="1476000" cy="42164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Motor 1 Encendido Giro Horario  </a:t>
            </a:r>
            <a:endParaRPr lang="es-EC" sz="1200">
              <a:effectLst/>
              <a:latin typeface="Times New Roman"/>
              <a:ea typeface="Times New Roman"/>
            </a:endParaRPr>
          </a:p>
        </p:txBody>
      </p:sp>
      <p:cxnSp>
        <p:nvCxnSpPr>
          <p:cNvPr id="15" name="270 Conector recto de flecha"/>
          <p:cNvCxnSpPr/>
          <p:nvPr/>
        </p:nvCxnSpPr>
        <p:spPr>
          <a:xfrm flipV="1">
            <a:off x="3994522" y="5989255"/>
            <a:ext cx="431165" cy="284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269 Rectángulo"/>
          <p:cNvSpPr/>
          <p:nvPr/>
        </p:nvSpPr>
        <p:spPr>
          <a:xfrm>
            <a:off x="2333997" y="5994970"/>
            <a:ext cx="1621155" cy="4826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Motor 2 Encendido Giro Anti Horario  </a:t>
            </a:r>
            <a:endParaRPr lang="es-EC" sz="1200">
              <a:effectLst/>
              <a:latin typeface="Times New Roman"/>
              <a:ea typeface="Times New Roman"/>
            </a:endParaRPr>
          </a:p>
        </p:txBody>
      </p:sp>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0332927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251520" y="116632"/>
            <a:ext cx="8640960" cy="720080"/>
          </a:xfrm>
        </p:spPr>
        <p:txBody>
          <a:bodyPr>
            <a:normAutofit/>
          </a:bodyPr>
          <a:lstStyle/>
          <a:p>
            <a:r>
              <a:rPr lang="es-EC" sz="3200" b="1" dirty="0" smtClean="0"/>
              <a:t>Simulación eléctrica de la banda transportadora</a:t>
            </a:r>
            <a:endParaRPr lang="es-EC" sz="3200" b="1" dirty="0"/>
          </a:p>
        </p:txBody>
      </p:sp>
      <p:sp>
        <p:nvSpPr>
          <p:cNvPr id="5" name="4 Rectángulo"/>
          <p:cNvSpPr/>
          <p:nvPr/>
        </p:nvSpPr>
        <p:spPr>
          <a:xfrm>
            <a:off x="2915816" y="764704"/>
            <a:ext cx="334800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Encendido entrada digital  Nro. 1</a:t>
            </a:r>
            <a:endParaRPr lang="es-EC" b="1" dirty="0"/>
          </a:p>
        </p:txBody>
      </p:sp>
      <p:pic>
        <p:nvPicPr>
          <p:cNvPr id="6" name="0 Imagen"/>
          <p:cNvPicPr/>
          <p:nvPr/>
        </p:nvPicPr>
        <p:blipFill>
          <a:blip r:embed="rId2">
            <a:extLst>
              <a:ext uri="{28A0092B-C50C-407E-A947-70E740481C1C}">
                <a14:useLocalDpi xmlns:a14="http://schemas.microsoft.com/office/drawing/2010/main" val="0"/>
              </a:ext>
            </a:extLst>
          </a:blip>
          <a:stretch>
            <a:fillRect/>
          </a:stretch>
        </p:blipFill>
        <p:spPr>
          <a:xfrm>
            <a:off x="2411760" y="1268760"/>
            <a:ext cx="4320480" cy="2376264"/>
          </a:xfrm>
          <a:prstGeom prst="rect">
            <a:avLst/>
          </a:prstGeom>
          <a:ln>
            <a:solidFill>
              <a:schemeClr val="tx1"/>
            </a:solidFill>
          </a:ln>
        </p:spPr>
      </p:pic>
      <p:sp>
        <p:nvSpPr>
          <p:cNvPr id="7" name="6 Rectángulo"/>
          <p:cNvSpPr/>
          <p:nvPr/>
        </p:nvSpPr>
        <p:spPr>
          <a:xfrm>
            <a:off x="2987824" y="3861088"/>
            <a:ext cx="3451557"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Encendido entrada digital  Nro. 2</a:t>
            </a:r>
            <a:endParaRPr lang="es-EC" b="1" dirty="0"/>
          </a:p>
        </p:txBody>
      </p:sp>
      <p:pic>
        <p:nvPicPr>
          <p:cNvPr id="8" name="0 Imagen"/>
          <p:cNvPicPr/>
          <p:nvPr/>
        </p:nvPicPr>
        <p:blipFill>
          <a:blip r:embed="rId3">
            <a:extLst>
              <a:ext uri="{28A0092B-C50C-407E-A947-70E740481C1C}">
                <a14:useLocalDpi xmlns:a14="http://schemas.microsoft.com/office/drawing/2010/main" val="0"/>
              </a:ext>
            </a:extLst>
          </a:blip>
          <a:stretch>
            <a:fillRect/>
          </a:stretch>
        </p:blipFill>
        <p:spPr>
          <a:xfrm>
            <a:off x="2411760" y="4365104"/>
            <a:ext cx="4320480" cy="2304256"/>
          </a:xfrm>
          <a:prstGeom prst="rect">
            <a:avLst/>
          </a:prstGeom>
          <a:ln>
            <a:solidFill>
              <a:schemeClr val="tx1"/>
            </a:solidFill>
          </a:ln>
        </p:spPr>
      </p:pic>
    </p:spTree>
    <p:extLst>
      <p:ext uri="{BB962C8B-B14F-4D97-AF65-F5344CB8AC3E}">
        <p14:creationId xmlns:p14="http://schemas.microsoft.com/office/powerpoint/2010/main" val="33464993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685800" y="404664"/>
            <a:ext cx="7772400" cy="178010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solidFill>
                  <a:srgbClr val="CCFF33"/>
                </a:solidFill>
              </a:rPr>
              <a:t>CONSTRUCCIÓN DEL MODULO COMPLEMENTARIO</a:t>
            </a:r>
            <a:endParaRPr lang="es-EC" b="1" dirty="0">
              <a:solidFill>
                <a:srgbClr val="CCFF33"/>
              </a:solidFill>
            </a:endParaRP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457" y="2060848"/>
            <a:ext cx="5832648" cy="3606778"/>
          </a:xfrm>
          <a:prstGeom prst="rect">
            <a:avLst/>
          </a:prstGeom>
          <a:ln>
            <a:solidFill>
              <a:srgbClr val="CCFF33"/>
            </a:solidFill>
          </a:ln>
        </p:spPr>
      </p:pic>
    </p:spTree>
    <p:extLst>
      <p:ext uri="{BB962C8B-B14F-4D97-AF65-F5344CB8AC3E}">
        <p14:creationId xmlns:p14="http://schemas.microsoft.com/office/powerpoint/2010/main" val="39494608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260648"/>
            <a:ext cx="8856984" cy="720080"/>
          </a:xfrm>
        </p:spPr>
        <p:txBody>
          <a:bodyPr>
            <a:normAutofit/>
          </a:bodyPr>
          <a:lstStyle/>
          <a:p>
            <a:r>
              <a:rPr lang="es-EC" sz="3600" b="1" dirty="0" smtClean="0"/>
              <a:t>Construcción de la Banda Transportadora</a:t>
            </a:r>
            <a:endParaRPr lang="es-EC" sz="3600" b="1" dirty="0"/>
          </a:p>
        </p:txBody>
      </p:sp>
      <p:pic>
        <p:nvPicPr>
          <p:cNvPr id="4" name="3 Imagen" descr="C:\Users\USER\Desktop\Escritorio1\Fotos Construccion\fotos construccion\091120124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172686"/>
            <a:ext cx="3312368" cy="2366130"/>
          </a:xfrm>
          <a:prstGeom prst="rect">
            <a:avLst/>
          </a:prstGeom>
          <a:noFill/>
          <a:ln>
            <a:solidFill>
              <a:schemeClr val="tx1"/>
            </a:solidFill>
          </a:ln>
        </p:spPr>
      </p:pic>
      <p:sp>
        <p:nvSpPr>
          <p:cNvPr id="5" name="4 Rectángulo"/>
          <p:cNvSpPr/>
          <p:nvPr/>
        </p:nvSpPr>
        <p:spPr>
          <a:xfrm>
            <a:off x="251520" y="980768"/>
            <a:ext cx="432048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Construcción de la estructura de soporte</a:t>
            </a:r>
            <a:endParaRPr lang="es-EC" b="1" dirty="0"/>
          </a:p>
        </p:txBody>
      </p:sp>
      <p:sp>
        <p:nvSpPr>
          <p:cNvPr id="6" name="1 Marcador de contenido"/>
          <p:cNvSpPr>
            <a:spLocks noGrp="1"/>
          </p:cNvSpPr>
          <p:nvPr>
            <p:ph idx="1"/>
          </p:nvPr>
        </p:nvSpPr>
        <p:spPr>
          <a:xfrm>
            <a:off x="1043608" y="4581128"/>
            <a:ext cx="1800200" cy="1332000"/>
          </a:xfrm>
          <a:prstGeom prst="upArrowCallout">
            <a:avLst/>
          </a:prstGeom>
          <a:ln/>
        </p:spPr>
        <p:style>
          <a:lnRef idx="1">
            <a:schemeClr val="accent4"/>
          </a:lnRef>
          <a:fillRef idx="3">
            <a:schemeClr val="accent4"/>
          </a:fillRef>
          <a:effectRef idx="2">
            <a:schemeClr val="accent4"/>
          </a:effectRef>
          <a:fontRef idx="minor">
            <a:schemeClr val="lt1"/>
          </a:fontRef>
        </p:style>
        <p:txBody>
          <a:bodyPr>
            <a:noAutofit/>
          </a:bodyPr>
          <a:lstStyle/>
          <a:p>
            <a:pPr marL="180000" indent="-180000" algn="just">
              <a:lnSpc>
                <a:spcPct val="125000"/>
              </a:lnSpc>
              <a:buClr>
                <a:schemeClr val="tx2"/>
              </a:buClr>
              <a:buFont typeface="+mj-lt"/>
              <a:buAutoNum type="arabicPeriod"/>
            </a:pPr>
            <a:r>
              <a:rPr lang="es-EC" sz="1200" b="1" dirty="0" smtClean="0">
                <a:solidFill>
                  <a:schemeClr val="tx2"/>
                </a:solidFill>
              </a:rPr>
              <a:t>4 tubos 	590 mm</a:t>
            </a:r>
          </a:p>
          <a:p>
            <a:pPr marL="180000" indent="-180000" algn="just">
              <a:lnSpc>
                <a:spcPct val="125000"/>
              </a:lnSpc>
              <a:buClr>
                <a:schemeClr val="tx2"/>
              </a:buClr>
              <a:buFont typeface="+mj-lt"/>
              <a:buAutoNum type="arabicPeriod"/>
            </a:pPr>
            <a:r>
              <a:rPr lang="es-EC" sz="1200" b="1" dirty="0" smtClean="0">
                <a:solidFill>
                  <a:schemeClr val="tx2"/>
                </a:solidFill>
              </a:rPr>
              <a:t>2 tubos 	425 mm</a:t>
            </a:r>
          </a:p>
          <a:p>
            <a:pPr marL="180000" indent="-180000" algn="just">
              <a:lnSpc>
                <a:spcPct val="125000"/>
              </a:lnSpc>
              <a:buClr>
                <a:schemeClr val="tx2"/>
              </a:buClr>
              <a:buFont typeface="+mj-lt"/>
              <a:buAutoNum type="arabicPeriod"/>
            </a:pPr>
            <a:r>
              <a:rPr lang="es-EC" sz="1200" b="1" dirty="0" smtClean="0">
                <a:solidFill>
                  <a:schemeClr val="tx2"/>
                </a:solidFill>
              </a:rPr>
              <a:t>2 tubos  	1350 mm</a:t>
            </a:r>
            <a:endParaRPr lang="es-EC" sz="1200" b="1" dirty="0">
              <a:solidFill>
                <a:schemeClr val="tx2"/>
              </a:solidFill>
            </a:endParaRPr>
          </a:p>
        </p:txBody>
      </p:sp>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2539" y="2183476"/>
            <a:ext cx="1947850" cy="2397652"/>
          </a:xfrm>
          <a:prstGeom prst="rect">
            <a:avLst/>
          </a:prstGeom>
          <a:noFill/>
          <a:ln>
            <a:solidFill>
              <a:schemeClr val="tx1"/>
            </a:solidFill>
          </a:ln>
        </p:spPr>
      </p:pic>
      <p:sp>
        <p:nvSpPr>
          <p:cNvPr id="8" name="7 Flecha a la derecha con bandas"/>
          <p:cNvSpPr/>
          <p:nvPr/>
        </p:nvSpPr>
        <p:spPr>
          <a:xfrm>
            <a:off x="719572" y="1423567"/>
            <a:ext cx="2448272" cy="576064"/>
          </a:xfrm>
          <a:prstGeom prst="strip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t>Corte de tubos</a:t>
            </a:r>
            <a:endParaRPr lang="es-EC" b="1" dirty="0"/>
          </a:p>
        </p:txBody>
      </p:sp>
      <p:sp>
        <p:nvSpPr>
          <p:cNvPr id="9" name="8 Flecha a la derecha con bandas"/>
          <p:cNvSpPr/>
          <p:nvPr/>
        </p:nvSpPr>
        <p:spPr>
          <a:xfrm>
            <a:off x="4067944" y="1412776"/>
            <a:ext cx="2448272" cy="576064"/>
          </a:xfrm>
          <a:prstGeom prst="strip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t>Soldadura de tubos</a:t>
            </a:r>
            <a:endParaRPr lang="es-EC" b="1" dirty="0"/>
          </a:p>
        </p:txBody>
      </p:sp>
      <p:sp>
        <p:nvSpPr>
          <p:cNvPr id="10" name="1 Marcador de contenido"/>
          <p:cNvSpPr txBox="1">
            <a:spLocks/>
          </p:cNvSpPr>
          <p:nvPr/>
        </p:nvSpPr>
        <p:spPr>
          <a:xfrm>
            <a:off x="4410189" y="4538815"/>
            <a:ext cx="1800200" cy="1194441"/>
          </a:xfrm>
          <a:prstGeom prst="upArrowCallou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lt1"/>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lt1"/>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lt1"/>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lt1"/>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lt1"/>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lt1"/>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lt1"/>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lt1"/>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lt1"/>
                </a:solidFill>
                <a:latin typeface="+mn-lt"/>
                <a:ea typeface="+mn-ea"/>
                <a:cs typeface="+mn-cs"/>
              </a:defRPr>
            </a:lvl9pPr>
          </a:lstStyle>
          <a:p>
            <a:pPr marL="180000" indent="-180000" algn="just">
              <a:lnSpc>
                <a:spcPct val="125000"/>
              </a:lnSpc>
              <a:buClr>
                <a:schemeClr val="tx2"/>
              </a:buClr>
              <a:buFont typeface="+mj-lt"/>
              <a:buAutoNum type="arabicPeriod"/>
            </a:pPr>
            <a:r>
              <a:rPr lang="es-EC" sz="1200" b="1" dirty="0" smtClean="0">
                <a:solidFill>
                  <a:schemeClr val="tx2"/>
                </a:solidFill>
              </a:rPr>
              <a:t>Suelda de arco con electrodo revestido E 6011</a:t>
            </a:r>
            <a:endParaRPr lang="es-EC" sz="1200" b="1" dirty="0">
              <a:solidFill>
                <a:schemeClr val="tx2"/>
              </a:solidFill>
            </a:endParaRPr>
          </a:p>
        </p:txBody>
      </p:sp>
      <p:pic>
        <p:nvPicPr>
          <p:cNvPr id="11" name="10 Imagen"/>
          <p:cNvPicPr/>
          <p:nvPr/>
        </p:nvPicPr>
        <p:blipFill>
          <a:blip r:embed="rId4">
            <a:extLst>
              <a:ext uri="{28A0092B-C50C-407E-A947-70E740481C1C}">
                <a14:useLocalDpi xmlns:a14="http://schemas.microsoft.com/office/drawing/2010/main" val="0"/>
              </a:ext>
            </a:extLst>
          </a:blip>
          <a:srcRect/>
          <a:stretch>
            <a:fillRect/>
          </a:stretch>
        </p:blipFill>
        <p:spPr bwMode="auto">
          <a:xfrm>
            <a:off x="3275857" y="5949280"/>
            <a:ext cx="4104456" cy="720080"/>
          </a:xfrm>
          <a:prstGeom prst="rect">
            <a:avLst/>
          </a:prstGeom>
          <a:noFill/>
          <a:ln>
            <a:noFill/>
          </a:ln>
        </p:spPr>
      </p:pic>
      <p:pic>
        <p:nvPicPr>
          <p:cNvPr id="12" name="0 Imagen"/>
          <p:cNvPicPr/>
          <p:nvPr/>
        </p:nvPicPr>
        <p:blipFill>
          <a:blip r:embed="rId5" cstate="print">
            <a:extLst>
              <a:ext uri="{28A0092B-C50C-407E-A947-70E740481C1C}">
                <a14:useLocalDpi xmlns:a14="http://schemas.microsoft.com/office/drawing/2010/main" val="0"/>
              </a:ext>
            </a:extLst>
          </a:blip>
          <a:stretch>
            <a:fillRect/>
          </a:stretch>
        </p:blipFill>
        <p:spPr>
          <a:xfrm>
            <a:off x="6660231" y="2262353"/>
            <a:ext cx="2224985" cy="1598695"/>
          </a:xfrm>
          <a:prstGeom prst="rect">
            <a:avLst/>
          </a:prstGeom>
          <a:ln>
            <a:solidFill>
              <a:schemeClr val="tx1"/>
            </a:solidFill>
          </a:ln>
        </p:spPr>
      </p:pic>
      <p:pic>
        <p:nvPicPr>
          <p:cNvPr id="13" name="0 Imagen"/>
          <p:cNvPicPr/>
          <p:nvPr/>
        </p:nvPicPr>
        <p:blipFill>
          <a:blip r:embed="rId6" cstate="print">
            <a:extLst>
              <a:ext uri="{28A0092B-C50C-407E-A947-70E740481C1C}">
                <a14:useLocalDpi xmlns:a14="http://schemas.microsoft.com/office/drawing/2010/main" val="0"/>
              </a:ext>
            </a:extLst>
          </a:blip>
          <a:stretch>
            <a:fillRect/>
          </a:stretch>
        </p:blipFill>
        <p:spPr>
          <a:xfrm>
            <a:off x="6660231" y="3834899"/>
            <a:ext cx="2224985" cy="1826349"/>
          </a:xfrm>
          <a:prstGeom prst="rect">
            <a:avLst/>
          </a:prstGeom>
          <a:ln>
            <a:solidFill>
              <a:schemeClr val="tx1"/>
            </a:solidFill>
          </a:ln>
        </p:spPr>
      </p:pic>
    </p:spTree>
    <p:extLst>
      <p:ext uri="{BB962C8B-B14F-4D97-AF65-F5344CB8AC3E}">
        <p14:creationId xmlns:p14="http://schemas.microsoft.com/office/powerpoint/2010/main" val="3526400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07504" y="836712"/>
            <a:ext cx="8712968" cy="936104"/>
          </a:xfrm>
        </p:spPr>
        <p:txBody>
          <a:bodyPr>
            <a:noAutofit/>
          </a:bodyPr>
          <a:lstStyle/>
          <a:p>
            <a:pPr algn="just"/>
            <a:r>
              <a:rPr lang="es-EC" sz="2000" b="1" dirty="0" smtClean="0"/>
              <a:t>Manipulador multifuncional reprogramable con varios grados de libertad, capaz de manipular materias, piezas, herramientas o dispositivos especiales en diferentes trayectorias programadas para realizar tareas diversas</a:t>
            </a:r>
            <a:endParaRPr lang="es-EC" sz="2000" b="1" dirty="0"/>
          </a:p>
        </p:txBody>
      </p:sp>
      <p:sp>
        <p:nvSpPr>
          <p:cNvPr id="3" name="2 Título"/>
          <p:cNvSpPr>
            <a:spLocks noGrp="1"/>
          </p:cNvSpPr>
          <p:nvPr>
            <p:ph type="title"/>
          </p:nvPr>
        </p:nvSpPr>
        <p:spPr>
          <a:xfrm>
            <a:off x="467544" y="116632"/>
            <a:ext cx="8229600" cy="826352"/>
          </a:xfrm>
        </p:spPr>
        <p:txBody>
          <a:bodyPr/>
          <a:lstStyle/>
          <a:p>
            <a:r>
              <a:rPr lang="es-EC" b="1" dirty="0" smtClean="0"/>
              <a:t>Robot KUKA KR-16</a:t>
            </a:r>
            <a:endParaRPr lang="es-EC" b="1" dirty="0"/>
          </a:p>
        </p:txBody>
      </p:sp>
      <p:sp>
        <p:nvSpPr>
          <p:cNvPr id="5" name="4 Rectángulo redondeado"/>
          <p:cNvSpPr/>
          <p:nvPr/>
        </p:nvSpPr>
        <p:spPr>
          <a:xfrm>
            <a:off x="1187624" y="1916832"/>
            <a:ext cx="6696744" cy="442674"/>
          </a:xfrm>
          <a:prstGeom prst="round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s-EC" sz="2000" b="1" dirty="0"/>
              <a:t>Elementos estructurales de un robot industrial </a:t>
            </a:r>
          </a:p>
        </p:txBody>
      </p:sp>
      <p:pic>
        <p:nvPicPr>
          <p:cNvPr id="6" name="5 Imagen" descr="http://platea.pntic.mec.es/vgonzale/cyr_0708/archivos/_15/html/mobligatorio/00045/tema_5.4/tema_56.gif"/>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528049"/>
            <a:ext cx="1955800" cy="1837055"/>
          </a:xfrm>
          <a:prstGeom prst="rect">
            <a:avLst/>
          </a:prstGeom>
          <a:noFill/>
          <a:ln>
            <a:solidFill>
              <a:schemeClr val="tx1"/>
            </a:solidFill>
          </a:ln>
        </p:spPr>
      </p:pic>
      <p:graphicFrame>
        <p:nvGraphicFramePr>
          <p:cNvPr id="7" name="6 Diagrama"/>
          <p:cNvGraphicFramePr/>
          <p:nvPr>
            <p:extLst>
              <p:ext uri="{D42A27DB-BD31-4B8C-83A1-F6EECF244321}">
                <p14:modId xmlns:p14="http://schemas.microsoft.com/office/powerpoint/2010/main" val="840803630"/>
              </p:ext>
            </p:extLst>
          </p:nvPr>
        </p:nvGraphicFramePr>
        <p:xfrm>
          <a:off x="3779912" y="2420888"/>
          <a:ext cx="4920208" cy="223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7 Imagen" descr="http://platea.pntic.mec.es/vgonzale/cyr_0708/archivos/_15/html/mobligatorio/00045/tema_5.4/tema_52.gif"/>
          <p:cNvPicPr/>
          <p:nvPr/>
        </p:nvPicPr>
        <p:blipFill>
          <a:blip r:embed="rId8">
            <a:extLst>
              <a:ext uri="{28A0092B-C50C-407E-A947-70E740481C1C}">
                <a14:useLocalDpi xmlns:a14="http://schemas.microsoft.com/office/drawing/2010/main" val="0"/>
              </a:ext>
            </a:extLst>
          </a:blip>
          <a:srcRect/>
          <a:stretch>
            <a:fillRect/>
          </a:stretch>
        </p:blipFill>
        <p:spPr bwMode="auto">
          <a:xfrm>
            <a:off x="1115616" y="4581128"/>
            <a:ext cx="1955800" cy="1800200"/>
          </a:xfrm>
          <a:prstGeom prst="rect">
            <a:avLst/>
          </a:prstGeom>
          <a:noFill/>
          <a:ln>
            <a:solidFill>
              <a:schemeClr val="tx1"/>
            </a:solidFill>
          </a:ln>
        </p:spPr>
      </p:pic>
      <p:sp>
        <p:nvSpPr>
          <p:cNvPr id="9" name="8 Rectángulo"/>
          <p:cNvSpPr/>
          <p:nvPr/>
        </p:nvSpPr>
        <p:spPr>
          <a:xfrm>
            <a:off x="251520" y="6408997"/>
            <a:ext cx="4176464"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sz="1400" b="1" dirty="0">
                <a:solidFill>
                  <a:srgbClr val="C00000"/>
                </a:solidFill>
              </a:rPr>
              <a:t>Semejanza de un brazo manipulador con el </a:t>
            </a:r>
            <a:r>
              <a:rPr lang="es-EC" sz="1400" b="1" dirty="0" smtClean="0">
                <a:solidFill>
                  <a:srgbClr val="C00000"/>
                </a:solidFill>
              </a:rPr>
              <a:t>humano</a:t>
            </a:r>
            <a:endParaRPr lang="es-EC" sz="1400" b="1" dirty="0">
              <a:solidFill>
                <a:srgbClr val="C00000"/>
              </a:solidFill>
            </a:endParaRPr>
          </a:p>
        </p:txBody>
      </p:sp>
      <p:pic>
        <p:nvPicPr>
          <p:cNvPr id="10" name="9 Imagen" descr="http://platea.pntic.mec.es/vgonzale/cyr_0708/archivos/_15/html/mobligatorio/00045/tema_5.4/tema_55.gif"/>
          <p:cNvPicPr/>
          <p:nvPr/>
        </p:nvPicPr>
        <p:blipFill>
          <a:blip r:embed="rId9">
            <a:extLst>
              <a:ext uri="{28A0092B-C50C-407E-A947-70E740481C1C}">
                <a14:useLocalDpi xmlns:a14="http://schemas.microsoft.com/office/drawing/2010/main" val="0"/>
              </a:ext>
            </a:extLst>
          </a:blip>
          <a:srcRect/>
          <a:stretch>
            <a:fillRect/>
          </a:stretch>
        </p:blipFill>
        <p:spPr bwMode="auto">
          <a:xfrm>
            <a:off x="5868144" y="4610618"/>
            <a:ext cx="1764704" cy="1765734"/>
          </a:xfrm>
          <a:prstGeom prst="rect">
            <a:avLst/>
          </a:prstGeom>
          <a:noFill/>
          <a:ln>
            <a:solidFill>
              <a:schemeClr val="tx1"/>
            </a:solidFill>
          </a:ln>
        </p:spPr>
      </p:pic>
      <p:sp>
        <p:nvSpPr>
          <p:cNvPr id="11" name="10 Rectángulo"/>
          <p:cNvSpPr/>
          <p:nvPr/>
        </p:nvSpPr>
        <p:spPr>
          <a:xfrm>
            <a:off x="4932040" y="6433591"/>
            <a:ext cx="3672408"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sz="1400" b="1" dirty="0" smtClean="0">
                <a:solidFill>
                  <a:srgbClr val="C00000"/>
                </a:solidFill>
              </a:rPr>
              <a:t>Grados de libertad de un brazo manipulador</a:t>
            </a:r>
            <a:endParaRPr lang="es-EC" sz="1400" b="1" dirty="0">
              <a:solidFill>
                <a:srgbClr val="C00000"/>
              </a:solidFill>
            </a:endParaRPr>
          </a:p>
        </p:txBody>
      </p:sp>
    </p:spTree>
    <p:extLst>
      <p:ext uri="{BB962C8B-B14F-4D97-AF65-F5344CB8AC3E}">
        <p14:creationId xmlns:p14="http://schemas.microsoft.com/office/powerpoint/2010/main" val="184847850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179512" y="260648"/>
            <a:ext cx="8856984" cy="720080"/>
          </a:xfrm>
        </p:spPr>
        <p:txBody>
          <a:bodyPr>
            <a:normAutofit/>
          </a:bodyPr>
          <a:lstStyle/>
          <a:p>
            <a:r>
              <a:rPr lang="es-EC" sz="3600" b="1" dirty="0" smtClean="0"/>
              <a:t>Construcción de la Banda Transportadora</a:t>
            </a:r>
            <a:endParaRPr lang="es-EC" sz="3600" b="1" dirty="0"/>
          </a:p>
        </p:txBody>
      </p:sp>
      <p:sp>
        <p:nvSpPr>
          <p:cNvPr id="5" name="4 Rectángulo"/>
          <p:cNvSpPr/>
          <p:nvPr/>
        </p:nvSpPr>
        <p:spPr>
          <a:xfrm>
            <a:off x="251520" y="980768"/>
            <a:ext cx="4824536"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Construcción del soporte inferior de la banda</a:t>
            </a:r>
            <a:endParaRPr lang="es-EC" b="1"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092" y="1484784"/>
            <a:ext cx="4829175" cy="1797050"/>
          </a:xfrm>
          <a:prstGeom prst="rect">
            <a:avLst/>
          </a:prstGeom>
          <a:noFill/>
          <a:ln>
            <a:solidFill>
              <a:schemeClr val="tx1"/>
            </a:solidFill>
          </a:ln>
        </p:spPr>
      </p:pic>
      <p:sp>
        <p:nvSpPr>
          <p:cNvPr id="8" name="7 Elipse"/>
          <p:cNvSpPr/>
          <p:nvPr/>
        </p:nvSpPr>
        <p:spPr>
          <a:xfrm>
            <a:off x="4822588" y="141277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
        <p:nvSpPr>
          <p:cNvPr id="9" name="8 Elipse"/>
          <p:cNvSpPr/>
          <p:nvPr/>
        </p:nvSpPr>
        <p:spPr>
          <a:xfrm>
            <a:off x="4822588" y="288303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
        <p:nvSpPr>
          <p:cNvPr id="10" name="9 Elipse"/>
          <p:cNvSpPr/>
          <p:nvPr/>
        </p:nvSpPr>
        <p:spPr>
          <a:xfrm>
            <a:off x="286084" y="141277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
        <p:nvSpPr>
          <p:cNvPr id="11" name="10 Elipse"/>
          <p:cNvSpPr/>
          <p:nvPr/>
        </p:nvSpPr>
        <p:spPr>
          <a:xfrm>
            <a:off x="273954" y="288303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
        <p:nvSpPr>
          <p:cNvPr id="12" name="11 Llamada de flecha a la izquierda"/>
          <p:cNvSpPr/>
          <p:nvPr/>
        </p:nvSpPr>
        <p:spPr>
          <a:xfrm>
            <a:off x="5364088" y="1916832"/>
            <a:ext cx="2232248" cy="828000"/>
          </a:xfrm>
          <a:prstGeom prst="left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180000" indent="-180000" algn="ctr">
              <a:lnSpc>
                <a:spcPct val="125000"/>
              </a:lnSpc>
              <a:buClr>
                <a:schemeClr val="tx2"/>
              </a:buClr>
              <a:buFont typeface="+mj-lt"/>
              <a:buAutoNum type="arabicPeriod"/>
            </a:pPr>
            <a:r>
              <a:rPr lang="es-EC" sz="1200" b="1" dirty="0">
                <a:solidFill>
                  <a:schemeClr val="tx2"/>
                </a:solidFill>
              </a:rPr>
              <a:t>2 tubos </a:t>
            </a:r>
            <a:r>
              <a:rPr lang="es-EC" sz="1200" b="1" dirty="0" smtClean="0">
                <a:solidFill>
                  <a:schemeClr val="tx2"/>
                </a:solidFill>
              </a:rPr>
              <a:t>1445 mm</a:t>
            </a:r>
            <a:endParaRPr lang="es-EC" sz="1200" b="1" dirty="0">
              <a:solidFill>
                <a:schemeClr val="tx2"/>
              </a:solidFill>
            </a:endParaRPr>
          </a:p>
          <a:p>
            <a:pPr marL="180000" indent="-180000" algn="just">
              <a:lnSpc>
                <a:spcPct val="125000"/>
              </a:lnSpc>
              <a:buClr>
                <a:schemeClr val="tx2"/>
              </a:buClr>
              <a:buFont typeface="+mj-lt"/>
              <a:buAutoNum type="arabicPeriod"/>
            </a:pPr>
            <a:r>
              <a:rPr lang="es-EC" sz="1200" b="1" dirty="0" smtClean="0">
                <a:solidFill>
                  <a:schemeClr val="tx2"/>
                </a:solidFill>
              </a:rPr>
              <a:t> 2 </a:t>
            </a:r>
            <a:r>
              <a:rPr lang="es-EC" sz="1200" b="1" dirty="0">
                <a:solidFill>
                  <a:schemeClr val="tx2"/>
                </a:solidFill>
              </a:rPr>
              <a:t>tubos </a:t>
            </a:r>
            <a:r>
              <a:rPr lang="es-EC" sz="1200" b="1" dirty="0" smtClean="0">
                <a:solidFill>
                  <a:schemeClr val="tx2"/>
                </a:solidFill>
              </a:rPr>
              <a:t>520 mm</a:t>
            </a:r>
            <a:endParaRPr lang="es-EC" sz="1200" b="1" dirty="0">
              <a:solidFill>
                <a:schemeClr val="tx2"/>
              </a:solidFill>
            </a:endParaRPr>
          </a:p>
        </p:txBody>
      </p:sp>
      <p:sp>
        <p:nvSpPr>
          <p:cNvPr id="14" name="13 Rectángulo"/>
          <p:cNvSpPr/>
          <p:nvPr/>
        </p:nvSpPr>
        <p:spPr>
          <a:xfrm>
            <a:off x="356307" y="3573016"/>
            <a:ext cx="4824536"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Construcción del soporte base de la banda</a:t>
            </a:r>
            <a:endParaRPr lang="es-EC" b="1" dirty="0"/>
          </a:p>
        </p:txBody>
      </p:sp>
      <p:pic>
        <p:nvPicPr>
          <p:cNvPr id="15" name="0 Imagen"/>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6145" y="4077072"/>
            <a:ext cx="1295400" cy="1727835"/>
          </a:xfrm>
          <a:prstGeom prst="rect">
            <a:avLst/>
          </a:prstGeom>
          <a:ln>
            <a:solidFill>
              <a:schemeClr val="tx1"/>
            </a:solidFill>
          </a:ln>
        </p:spPr>
      </p:pic>
      <p:pic>
        <p:nvPicPr>
          <p:cNvPr id="16" name="15 Imagen" descr="C:\Users\USER\Desktop\Nueva carpeta\Foto010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2865" y="4077072"/>
            <a:ext cx="2303780" cy="1727835"/>
          </a:xfrm>
          <a:prstGeom prst="rect">
            <a:avLst/>
          </a:prstGeom>
          <a:noFill/>
          <a:ln>
            <a:solidFill>
              <a:schemeClr val="tx1"/>
            </a:solidFill>
          </a:ln>
        </p:spPr>
      </p:pic>
      <p:pic>
        <p:nvPicPr>
          <p:cNvPr id="17" name="0 Imagen"/>
          <p:cNvPicPr/>
          <p:nvPr/>
        </p:nvPicPr>
        <p:blipFill>
          <a:blip r:embed="rId6" cstate="print">
            <a:extLst>
              <a:ext uri="{28A0092B-C50C-407E-A947-70E740481C1C}">
                <a14:useLocalDpi xmlns:a14="http://schemas.microsoft.com/office/drawing/2010/main" val="0"/>
              </a:ext>
            </a:extLst>
          </a:blip>
          <a:stretch>
            <a:fillRect/>
          </a:stretch>
        </p:blipFill>
        <p:spPr>
          <a:xfrm>
            <a:off x="4896261" y="4097942"/>
            <a:ext cx="1583951" cy="1727835"/>
          </a:xfrm>
          <a:prstGeom prst="rect">
            <a:avLst/>
          </a:prstGeom>
          <a:ln>
            <a:solidFill>
              <a:schemeClr val="tx1"/>
            </a:solidFill>
          </a:ln>
        </p:spPr>
      </p:pic>
      <p:pic>
        <p:nvPicPr>
          <p:cNvPr id="18" name="17 Imagen" descr="C:\Users\USER\Desktop\Nueva carpeta (2)\Foto005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248" y="4151918"/>
            <a:ext cx="2159635" cy="1619885"/>
          </a:xfrm>
          <a:prstGeom prst="rect">
            <a:avLst/>
          </a:prstGeom>
          <a:noFill/>
          <a:ln>
            <a:solidFill>
              <a:schemeClr val="tx1"/>
            </a:solidFill>
          </a:ln>
        </p:spPr>
      </p:pic>
      <p:sp>
        <p:nvSpPr>
          <p:cNvPr id="19" name="18 Pentágono"/>
          <p:cNvSpPr/>
          <p:nvPr/>
        </p:nvSpPr>
        <p:spPr>
          <a:xfrm>
            <a:off x="179512" y="5872011"/>
            <a:ext cx="1947623" cy="86409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t>Soporte Inferior</a:t>
            </a:r>
            <a:endParaRPr lang="es-EC" b="1" dirty="0"/>
          </a:p>
        </p:txBody>
      </p:sp>
      <p:sp>
        <p:nvSpPr>
          <p:cNvPr id="20" name="19 Pentágono"/>
          <p:cNvSpPr/>
          <p:nvPr/>
        </p:nvSpPr>
        <p:spPr>
          <a:xfrm>
            <a:off x="2440943" y="5872011"/>
            <a:ext cx="1947623" cy="86409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t>Doblado de plancha galvanizada</a:t>
            </a:r>
            <a:endParaRPr lang="es-EC" b="1" dirty="0"/>
          </a:p>
        </p:txBody>
      </p:sp>
      <p:sp>
        <p:nvSpPr>
          <p:cNvPr id="21" name="20 Pentágono"/>
          <p:cNvSpPr/>
          <p:nvPr/>
        </p:nvSpPr>
        <p:spPr>
          <a:xfrm>
            <a:off x="4714424" y="5877272"/>
            <a:ext cx="1947623" cy="86409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t>Remachada entre soporte y plancha</a:t>
            </a:r>
            <a:endParaRPr lang="es-EC" b="1" dirty="0"/>
          </a:p>
        </p:txBody>
      </p:sp>
      <p:sp>
        <p:nvSpPr>
          <p:cNvPr id="22" name="21 Pentágono"/>
          <p:cNvSpPr/>
          <p:nvPr/>
        </p:nvSpPr>
        <p:spPr>
          <a:xfrm>
            <a:off x="6948264" y="5878746"/>
            <a:ext cx="1947623" cy="86409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400" b="1" dirty="0" smtClean="0"/>
              <a:t>Acople con estructura de soporte de la banda</a:t>
            </a:r>
            <a:endParaRPr lang="es-EC" sz="1400" b="1" dirty="0"/>
          </a:p>
        </p:txBody>
      </p:sp>
    </p:spTree>
    <p:extLst>
      <p:ext uri="{BB962C8B-B14F-4D97-AF65-F5344CB8AC3E}">
        <p14:creationId xmlns:p14="http://schemas.microsoft.com/office/powerpoint/2010/main" val="12461801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179512" y="260648"/>
            <a:ext cx="8856984" cy="720080"/>
          </a:xfrm>
        </p:spPr>
        <p:txBody>
          <a:bodyPr>
            <a:normAutofit/>
          </a:bodyPr>
          <a:lstStyle/>
          <a:p>
            <a:r>
              <a:rPr lang="es-EC" sz="3600" b="1" dirty="0" smtClean="0"/>
              <a:t>Construcción de la Banda Transportadora</a:t>
            </a:r>
            <a:endParaRPr lang="es-EC" sz="3600" b="1" dirty="0"/>
          </a:p>
        </p:txBody>
      </p:sp>
      <p:sp>
        <p:nvSpPr>
          <p:cNvPr id="5" name="4 Rectángulo"/>
          <p:cNvSpPr/>
          <p:nvPr/>
        </p:nvSpPr>
        <p:spPr>
          <a:xfrm>
            <a:off x="251520" y="980768"/>
            <a:ext cx="432048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Construcción de los ejes de la banda</a:t>
            </a:r>
            <a:endParaRPr lang="es-EC" b="1" dirty="0"/>
          </a:p>
        </p:txBody>
      </p:sp>
      <p:pic>
        <p:nvPicPr>
          <p:cNvPr id="6" name="0 Imagen"/>
          <p:cNvPicPr/>
          <p:nvPr/>
        </p:nvPicPr>
        <p:blipFill>
          <a:blip r:embed="rId2" cstate="print">
            <a:extLst>
              <a:ext uri="{28A0092B-C50C-407E-A947-70E740481C1C}">
                <a14:useLocalDpi xmlns:a14="http://schemas.microsoft.com/office/drawing/2010/main" val="0"/>
              </a:ext>
            </a:extLst>
          </a:blip>
          <a:stretch>
            <a:fillRect/>
          </a:stretch>
        </p:blipFill>
        <p:spPr>
          <a:xfrm>
            <a:off x="221337" y="1470725"/>
            <a:ext cx="2304256" cy="1296144"/>
          </a:xfrm>
          <a:prstGeom prst="rect">
            <a:avLst/>
          </a:prstGeom>
          <a:ln>
            <a:solidFill>
              <a:schemeClr val="tx1"/>
            </a:solidFill>
          </a:ln>
        </p:spPr>
      </p:pic>
      <p:pic>
        <p:nvPicPr>
          <p:cNvPr id="7" name="0 Imagen"/>
          <p:cNvPicPr/>
          <p:nvPr/>
        </p:nvPicPr>
        <p:blipFill>
          <a:blip r:embed="rId3" cstate="print">
            <a:extLst>
              <a:ext uri="{28A0092B-C50C-407E-A947-70E740481C1C}">
                <a14:useLocalDpi xmlns:a14="http://schemas.microsoft.com/office/drawing/2010/main" val="0"/>
              </a:ext>
            </a:extLst>
          </a:blip>
          <a:stretch>
            <a:fillRect/>
          </a:stretch>
        </p:blipFill>
        <p:spPr>
          <a:xfrm>
            <a:off x="2743478" y="1485792"/>
            <a:ext cx="3981748" cy="1291626"/>
          </a:xfrm>
          <a:prstGeom prst="rect">
            <a:avLst/>
          </a:prstGeom>
          <a:ln>
            <a:solidFill>
              <a:schemeClr val="tx1"/>
            </a:solidFill>
          </a:ln>
        </p:spPr>
      </p:pic>
      <p:sp>
        <p:nvSpPr>
          <p:cNvPr id="8" name="7 Proceso"/>
          <p:cNvSpPr/>
          <p:nvPr/>
        </p:nvSpPr>
        <p:spPr>
          <a:xfrm>
            <a:off x="2734836" y="1484784"/>
            <a:ext cx="536362" cy="686578"/>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Llamada con línea 2"/>
          <p:cNvSpPr/>
          <p:nvPr/>
        </p:nvSpPr>
        <p:spPr>
          <a:xfrm>
            <a:off x="3565106" y="2428199"/>
            <a:ext cx="1469956" cy="338670"/>
          </a:xfrm>
          <a:prstGeom prst="borderCallout2">
            <a:avLst>
              <a:gd name="adj1" fmla="val 18750"/>
              <a:gd name="adj2" fmla="val -8333"/>
              <a:gd name="adj3" fmla="val 18750"/>
              <a:gd name="adj4" fmla="val -16667"/>
              <a:gd name="adj5" fmla="val -69748"/>
              <a:gd name="adj6" fmla="val -34674"/>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w="1905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1400" b="1" dirty="0" smtClean="0"/>
              <a:t>Φ</a:t>
            </a:r>
            <a:r>
              <a:rPr lang="en-US" sz="1400" b="1" dirty="0" smtClean="0"/>
              <a:t> del </a:t>
            </a:r>
            <a:r>
              <a:rPr lang="en-US" sz="1400" b="1" dirty="0" err="1" smtClean="0"/>
              <a:t>eje</a:t>
            </a:r>
            <a:r>
              <a:rPr lang="en-US" sz="1400" b="1" dirty="0" smtClean="0"/>
              <a:t>: 19 mm</a:t>
            </a:r>
            <a:endParaRPr lang="es-EC" sz="1400" b="1" dirty="0"/>
          </a:p>
        </p:txBody>
      </p:sp>
      <p:pic>
        <p:nvPicPr>
          <p:cNvPr id="10" name="9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1484481"/>
            <a:ext cx="2204035" cy="1656487"/>
          </a:xfrm>
          <a:prstGeom prst="rect">
            <a:avLst/>
          </a:prstGeom>
          <a:noFill/>
          <a:ln>
            <a:solidFill>
              <a:schemeClr val="tx1"/>
            </a:solidFill>
          </a:ln>
        </p:spPr>
      </p:pic>
      <p:sp>
        <p:nvSpPr>
          <p:cNvPr id="11" name="10 Flecha a la derecha con bandas"/>
          <p:cNvSpPr/>
          <p:nvPr/>
        </p:nvSpPr>
        <p:spPr>
          <a:xfrm>
            <a:off x="3635896" y="2780928"/>
            <a:ext cx="2448272" cy="576064"/>
          </a:xfrm>
          <a:prstGeom prst="strip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t>Torneado de los ejes </a:t>
            </a:r>
            <a:endParaRPr lang="es-EC" b="1" dirty="0"/>
          </a:p>
        </p:txBody>
      </p:sp>
      <p:sp>
        <p:nvSpPr>
          <p:cNvPr id="12" name="11 Flecha a la derecha con bandas"/>
          <p:cNvSpPr/>
          <p:nvPr/>
        </p:nvSpPr>
        <p:spPr>
          <a:xfrm>
            <a:off x="179512" y="2780928"/>
            <a:ext cx="2448272" cy="576064"/>
          </a:xfrm>
          <a:prstGeom prst="strip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t>Extracción del eje </a:t>
            </a:r>
            <a:endParaRPr lang="es-EC" b="1" dirty="0"/>
          </a:p>
        </p:txBody>
      </p:sp>
      <p:pic>
        <p:nvPicPr>
          <p:cNvPr id="14" name="13 Imagen"/>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91706" y="3704581"/>
            <a:ext cx="2184350" cy="1884659"/>
          </a:xfrm>
          <a:prstGeom prst="rect">
            <a:avLst/>
          </a:prstGeom>
          <a:noFill/>
          <a:ln>
            <a:solidFill>
              <a:schemeClr val="tx1"/>
            </a:solidFill>
          </a:ln>
        </p:spPr>
      </p:pic>
      <p:pic>
        <p:nvPicPr>
          <p:cNvPr id="15" name="14 Imagen" descr="C:\Users\USER\Desktop\Nueva carpeta\Foto0117.jpg"/>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607522" y="3717032"/>
            <a:ext cx="2420862" cy="1884659"/>
          </a:xfrm>
          <a:prstGeom prst="rect">
            <a:avLst/>
          </a:prstGeom>
          <a:noFill/>
          <a:ln>
            <a:solidFill>
              <a:schemeClr val="tx1"/>
            </a:solidFill>
          </a:ln>
        </p:spPr>
      </p:pic>
      <p:pic>
        <p:nvPicPr>
          <p:cNvPr id="17" name="16 Imagen"/>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537" y="3717032"/>
            <a:ext cx="1656184" cy="1884659"/>
          </a:xfrm>
          <a:prstGeom prst="rect">
            <a:avLst/>
          </a:prstGeom>
          <a:noFill/>
          <a:ln>
            <a:solidFill>
              <a:schemeClr val="tx1"/>
            </a:solidFill>
          </a:ln>
        </p:spPr>
      </p:pic>
      <p:sp>
        <p:nvSpPr>
          <p:cNvPr id="18" name="17 Pentágono"/>
          <p:cNvSpPr/>
          <p:nvPr/>
        </p:nvSpPr>
        <p:spPr>
          <a:xfrm>
            <a:off x="248113" y="5882533"/>
            <a:ext cx="1947623" cy="642811"/>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200" b="1" dirty="0" smtClean="0"/>
              <a:t>Ensamblaje del acople de los motores</a:t>
            </a:r>
            <a:endParaRPr lang="es-EC" sz="1200" b="1" dirty="0"/>
          </a:p>
        </p:txBody>
      </p:sp>
      <p:sp>
        <p:nvSpPr>
          <p:cNvPr id="19" name="18 Pentágono"/>
          <p:cNvSpPr/>
          <p:nvPr/>
        </p:nvSpPr>
        <p:spPr>
          <a:xfrm>
            <a:off x="3056425" y="5805264"/>
            <a:ext cx="1947623" cy="86409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200" b="1" dirty="0" smtClean="0"/>
              <a:t>Colocación del conjunto con las chumaceras fijas</a:t>
            </a:r>
            <a:endParaRPr lang="es-EC" sz="1200" b="1" dirty="0"/>
          </a:p>
        </p:txBody>
      </p:sp>
      <p:sp>
        <p:nvSpPr>
          <p:cNvPr id="20" name="19 Pentágono"/>
          <p:cNvSpPr/>
          <p:nvPr/>
        </p:nvSpPr>
        <p:spPr>
          <a:xfrm>
            <a:off x="5902444" y="5771890"/>
            <a:ext cx="1947623" cy="864096"/>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600" b="1" dirty="0" smtClean="0"/>
              <a:t>Verificación del rodamiento</a:t>
            </a:r>
            <a:endParaRPr lang="es-EC" sz="1600" b="1" dirty="0"/>
          </a:p>
        </p:txBody>
      </p:sp>
      <p:sp>
        <p:nvSpPr>
          <p:cNvPr id="22" name="21 Rectángulo"/>
          <p:cNvSpPr/>
          <p:nvPr/>
        </p:nvSpPr>
        <p:spPr>
          <a:xfrm>
            <a:off x="143760" y="3356992"/>
            <a:ext cx="2268000" cy="28799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b="1" dirty="0" smtClean="0"/>
              <a:t>Eje fijo de la banda</a:t>
            </a:r>
            <a:endParaRPr lang="es-EC" sz="1400" b="1" dirty="0"/>
          </a:p>
        </p:txBody>
      </p:sp>
    </p:spTree>
    <p:extLst>
      <p:ext uri="{BB962C8B-B14F-4D97-AF65-F5344CB8AC3E}">
        <p14:creationId xmlns:p14="http://schemas.microsoft.com/office/powerpoint/2010/main" val="7338477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179512" y="260648"/>
            <a:ext cx="8856984"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600" b="1" smtClean="0"/>
              <a:t>Construcción de la Banda Transportadora</a:t>
            </a:r>
            <a:endParaRPr lang="es-EC" sz="3600" b="1" dirty="0"/>
          </a:p>
        </p:txBody>
      </p:sp>
      <p:sp>
        <p:nvSpPr>
          <p:cNvPr id="6" name="5 Rectángulo"/>
          <p:cNvSpPr/>
          <p:nvPr/>
        </p:nvSpPr>
        <p:spPr>
          <a:xfrm>
            <a:off x="395536" y="908720"/>
            <a:ext cx="2268000" cy="28799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b="1" dirty="0" smtClean="0"/>
              <a:t>Eje móvil de la banda</a:t>
            </a:r>
            <a:endParaRPr lang="es-EC" sz="1400" b="1" dirty="0"/>
          </a:p>
        </p:txBody>
      </p:sp>
      <p:pic>
        <p:nvPicPr>
          <p:cNvPr id="7" name="6 Imagen"/>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23728" y="1340768"/>
            <a:ext cx="2952328" cy="1588886"/>
          </a:xfrm>
          <a:prstGeom prst="rect">
            <a:avLst/>
          </a:prstGeom>
          <a:noFill/>
          <a:ln>
            <a:solidFill>
              <a:schemeClr val="tx1"/>
            </a:solidFill>
          </a:ln>
        </p:spPr>
      </p:pic>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355129"/>
            <a:ext cx="1440160" cy="1574525"/>
          </a:xfrm>
          <a:prstGeom prst="rect">
            <a:avLst/>
          </a:prstGeom>
          <a:noFill/>
          <a:ln>
            <a:solidFill>
              <a:schemeClr val="tx1"/>
            </a:solidFill>
          </a:ln>
        </p:spPr>
      </p:pic>
      <p:pic>
        <p:nvPicPr>
          <p:cNvPr id="9" name="8 Imagen" descr="C:\Users\USER\Desktop\Nueva carpeta\Foto0112.jpg"/>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92080" y="1326920"/>
            <a:ext cx="2160240" cy="1616581"/>
          </a:xfrm>
          <a:prstGeom prst="rect">
            <a:avLst/>
          </a:prstGeom>
          <a:noFill/>
          <a:ln>
            <a:solidFill>
              <a:schemeClr val="tx1"/>
            </a:solidFill>
          </a:ln>
        </p:spPr>
      </p:pic>
      <p:sp>
        <p:nvSpPr>
          <p:cNvPr id="14" name="13 Pentágono"/>
          <p:cNvSpPr/>
          <p:nvPr/>
        </p:nvSpPr>
        <p:spPr>
          <a:xfrm>
            <a:off x="176105" y="2996952"/>
            <a:ext cx="1947623" cy="642811"/>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200" b="1" dirty="0" smtClean="0"/>
              <a:t>Ensamblaje de los tensores de la banda</a:t>
            </a:r>
            <a:endParaRPr lang="es-EC" sz="1200" b="1" dirty="0"/>
          </a:p>
        </p:txBody>
      </p:sp>
      <p:sp>
        <p:nvSpPr>
          <p:cNvPr id="15" name="14 Pentágono"/>
          <p:cNvSpPr/>
          <p:nvPr/>
        </p:nvSpPr>
        <p:spPr>
          <a:xfrm>
            <a:off x="2555776" y="2996952"/>
            <a:ext cx="2448272" cy="64807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200" b="1" dirty="0" smtClean="0"/>
              <a:t>Colocación del conjunto con las chumaceras móviles</a:t>
            </a:r>
            <a:endParaRPr lang="es-EC" sz="1200" b="1" dirty="0"/>
          </a:p>
        </p:txBody>
      </p:sp>
      <p:sp>
        <p:nvSpPr>
          <p:cNvPr id="16" name="15 Pentágono"/>
          <p:cNvSpPr/>
          <p:nvPr/>
        </p:nvSpPr>
        <p:spPr>
          <a:xfrm>
            <a:off x="5508104" y="2996952"/>
            <a:ext cx="1947623" cy="576064"/>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200" b="1" dirty="0" smtClean="0"/>
              <a:t>Calibración del tensiona miento de la banda</a:t>
            </a:r>
            <a:endParaRPr lang="es-EC" sz="1200" b="1" dirty="0"/>
          </a:p>
        </p:txBody>
      </p:sp>
      <p:sp>
        <p:nvSpPr>
          <p:cNvPr id="18" name="17 Rectángulo"/>
          <p:cNvSpPr/>
          <p:nvPr/>
        </p:nvSpPr>
        <p:spPr>
          <a:xfrm>
            <a:off x="5323154" y="3717032"/>
            <a:ext cx="3065270" cy="3600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b="1" dirty="0" smtClean="0"/>
              <a:t>Ensamblaje del soporte del sensor</a:t>
            </a:r>
            <a:endParaRPr lang="es-EC" sz="1400" b="1" dirty="0"/>
          </a:p>
        </p:txBody>
      </p:sp>
      <p:pic>
        <p:nvPicPr>
          <p:cNvPr id="19" name="18 Imagen"/>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3545269" y="4469105"/>
            <a:ext cx="5486400" cy="760095"/>
          </a:xfrm>
          <a:prstGeom prst="rect">
            <a:avLst/>
          </a:prstGeom>
          <a:noFill/>
          <a:ln>
            <a:solidFill>
              <a:schemeClr val="tx1"/>
            </a:solidFill>
          </a:ln>
        </p:spPr>
      </p:pic>
      <p:pic>
        <p:nvPicPr>
          <p:cNvPr id="20" name="19 Imagen"/>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3557683" y="5733256"/>
            <a:ext cx="5400675" cy="690880"/>
          </a:xfrm>
          <a:prstGeom prst="rect">
            <a:avLst/>
          </a:prstGeom>
          <a:noFill/>
          <a:ln>
            <a:solidFill>
              <a:schemeClr val="tx1"/>
            </a:solidFill>
          </a:ln>
        </p:spPr>
      </p:pic>
      <p:sp>
        <p:nvSpPr>
          <p:cNvPr id="21" name="20 Pentágono"/>
          <p:cNvSpPr/>
          <p:nvPr/>
        </p:nvSpPr>
        <p:spPr>
          <a:xfrm>
            <a:off x="3563888" y="4167936"/>
            <a:ext cx="2232248" cy="301169"/>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180000" indent="-180000" algn="ctr">
              <a:lnSpc>
                <a:spcPct val="125000"/>
              </a:lnSpc>
              <a:buClr>
                <a:schemeClr val="tx2"/>
              </a:buClr>
              <a:buFont typeface="+mj-lt"/>
              <a:buAutoNum type="arabicPeriod"/>
            </a:pPr>
            <a:r>
              <a:rPr lang="es-EC" sz="1200" b="1" dirty="0" smtClean="0">
                <a:solidFill>
                  <a:schemeClr val="tx2"/>
                </a:solidFill>
              </a:rPr>
              <a:t>Soporte del sensor</a:t>
            </a:r>
            <a:endParaRPr lang="es-EC" sz="1200" b="1" dirty="0">
              <a:solidFill>
                <a:schemeClr val="tx2"/>
              </a:solidFill>
            </a:endParaRPr>
          </a:p>
        </p:txBody>
      </p:sp>
      <p:sp>
        <p:nvSpPr>
          <p:cNvPr id="22" name="21 Pentágono"/>
          <p:cNvSpPr/>
          <p:nvPr/>
        </p:nvSpPr>
        <p:spPr>
          <a:xfrm>
            <a:off x="3563888" y="5387816"/>
            <a:ext cx="2232248" cy="34544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180000" indent="-180000" algn="ctr">
              <a:lnSpc>
                <a:spcPct val="125000"/>
              </a:lnSpc>
              <a:buClr>
                <a:schemeClr val="tx2"/>
              </a:buClr>
              <a:buFont typeface="+mj-lt"/>
              <a:buAutoNum type="arabicPeriod"/>
            </a:pPr>
            <a:r>
              <a:rPr lang="es-EC" sz="1200" b="1" dirty="0" smtClean="0">
                <a:solidFill>
                  <a:schemeClr val="tx2"/>
                </a:solidFill>
              </a:rPr>
              <a:t>Soporte del reflector</a:t>
            </a:r>
            <a:endParaRPr lang="es-EC" sz="1200" b="1" dirty="0">
              <a:solidFill>
                <a:schemeClr val="tx2"/>
              </a:solidFill>
            </a:endParaRPr>
          </a:p>
        </p:txBody>
      </p:sp>
      <p:sp>
        <p:nvSpPr>
          <p:cNvPr id="23" name="22 Rectángulo"/>
          <p:cNvSpPr/>
          <p:nvPr/>
        </p:nvSpPr>
        <p:spPr>
          <a:xfrm>
            <a:off x="231053" y="3897052"/>
            <a:ext cx="3065270" cy="3600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b="1" dirty="0" smtClean="0"/>
              <a:t>Ensamblaje del control de la banda</a:t>
            </a:r>
            <a:endParaRPr lang="es-EC" sz="1400" b="1" dirty="0"/>
          </a:p>
        </p:txBody>
      </p:sp>
      <p:pic>
        <p:nvPicPr>
          <p:cNvPr id="24" name="23 Image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2" y="4437112"/>
            <a:ext cx="3162300" cy="1931035"/>
          </a:xfrm>
          <a:prstGeom prst="rect">
            <a:avLst/>
          </a:prstGeom>
          <a:noFill/>
          <a:ln>
            <a:solidFill>
              <a:schemeClr val="tx1"/>
            </a:solidFill>
          </a:ln>
        </p:spPr>
      </p:pic>
      <p:sp>
        <p:nvSpPr>
          <p:cNvPr id="25" name="24 Rectángulo"/>
          <p:cNvSpPr/>
          <p:nvPr/>
        </p:nvSpPr>
        <p:spPr>
          <a:xfrm>
            <a:off x="8748464" y="4653136"/>
            <a:ext cx="283205"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CuadroTexto"/>
          <p:cNvSpPr txBox="1"/>
          <p:nvPr/>
        </p:nvSpPr>
        <p:spPr>
          <a:xfrm>
            <a:off x="7884368" y="4869160"/>
            <a:ext cx="819455" cy="369332"/>
          </a:xfrm>
          <a:prstGeom prst="rect">
            <a:avLst/>
          </a:prstGeom>
          <a:noFill/>
        </p:spPr>
        <p:txBody>
          <a:bodyPr wrap="none" rtlCol="0">
            <a:spAutoFit/>
          </a:bodyPr>
          <a:lstStyle/>
          <a:p>
            <a:r>
              <a:rPr lang="es-EC" b="1" dirty="0" smtClean="0">
                <a:solidFill>
                  <a:srgbClr val="FF0000"/>
                </a:solidFill>
              </a:rPr>
              <a:t>10 mm</a:t>
            </a:r>
            <a:endParaRPr lang="es-EC" b="1" dirty="0">
              <a:solidFill>
                <a:srgbClr val="FF0000"/>
              </a:solidFill>
            </a:endParaRPr>
          </a:p>
        </p:txBody>
      </p:sp>
    </p:spTree>
    <p:extLst>
      <p:ext uri="{BB962C8B-B14F-4D97-AF65-F5344CB8AC3E}">
        <p14:creationId xmlns:p14="http://schemas.microsoft.com/office/powerpoint/2010/main" val="9485811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29600" cy="1143000"/>
          </a:xfrm>
        </p:spPr>
        <p:txBody>
          <a:bodyPr>
            <a:normAutofit fontScale="90000"/>
          </a:bodyPr>
          <a:lstStyle/>
          <a:p>
            <a:r>
              <a:rPr lang="en-GB" dirty="0" smtClean="0"/>
              <a:t>CONSTRUCCI</a:t>
            </a:r>
            <a:r>
              <a:rPr lang="es-MX" dirty="0" smtClean="0"/>
              <a:t>ÓN DE LA ENTENALLA AUTOMATIZADA</a:t>
            </a:r>
            <a:endParaRPr lang="es-MX" dirty="0"/>
          </a:p>
        </p:txBody>
      </p:sp>
      <p:sp>
        <p:nvSpPr>
          <p:cNvPr id="3" name="2 Marcador de contenido"/>
          <p:cNvSpPr>
            <a:spLocks noGrp="1"/>
          </p:cNvSpPr>
          <p:nvPr>
            <p:ph idx="1"/>
          </p:nvPr>
        </p:nvSpPr>
        <p:spPr>
          <a:xfrm>
            <a:off x="467544" y="1412776"/>
            <a:ext cx="8229600" cy="2160240"/>
          </a:xfrm>
        </p:spPr>
        <p:txBody>
          <a:bodyPr>
            <a:normAutofit fontScale="92500" lnSpcReduction="20000"/>
          </a:bodyPr>
          <a:lstStyle/>
          <a:p>
            <a:pPr marL="0" lvl="2" indent="0">
              <a:buClr>
                <a:schemeClr val="accent3"/>
              </a:buClr>
              <a:buSzPct val="95000"/>
              <a:buNone/>
            </a:pPr>
            <a:r>
              <a:rPr lang="es-EC" sz="2400" b="1" dirty="0"/>
              <a:t>CONSTRUCCIÓN DE LA ESTRUCTURA DE </a:t>
            </a:r>
            <a:r>
              <a:rPr lang="es-EC" sz="2400" b="1" dirty="0" smtClean="0"/>
              <a:t>SOPORTE</a:t>
            </a:r>
            <a:endParaRPr lang="es-EC" dirty="0" smtClean="0"/>
          </a:p>
          <a:p>
            <a:r>
              <a:rPr lang="es-EC" dirty="0" smtClean="0"/>
              <a:t>Para </a:t>
            </a:r>
            <a:r>
              <a:rPr lang="es-EC" dirty="0"/>
              <a:t>la construcción de la estructura se empieza a cortar con una tronzadora con disco para metal, 2 tubos de 520 mm cada uno, 2 tubos de 500 mm para las patas, 2 tubos de  235 mm, para el soporte medio, 2 tubos de 565 mm, </a:t>
            </a:r>
            <a:r>
              <a:rPr lang="es-EC" dirty="0" smtClean="0"/>
              <a:t> </a:t>
            </a:r>
            <a:r>
              <a:rPr lang="es-EC" dirty="0"/>
              <a:t>2 tubos de 400 mm y 2 tubos de 300 mm para la viga de la estructura, se suelda, se pule y se cepilla la </a:t>
            </a:r>
            <a:r>
              <a:rPr lang="es-EC" dirty="0" smtClean="0"/>
              <a:t>estructura. </a:t>
            </a:r>
            <a:endParaRPr lang="es-MX" dirty="0"/>
          </a:p>
          <a:p>
            <a:endParaRPr lang="es-MX" dirty="0"/>
          </a:p>
        </p:txBody>
      </p:sp>
      <p:pic>
        <p:nvPicPr>
          <p:cNvPr id="1026" name="Imagen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534650"/>
            <a:ext cx="2779340" cy="27208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5" name="Imagen 98" descr="Descripción: C:\Users\USER\Desktop\Escritorio1\Fotos Construccion\fotos construccion\091120124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987" y="3534650"/>
            <a:ext cx="3627771" cy="27208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5" name="Rectangle 4"/>
          <p:cNvSpPr>
            <a:spLocks noChangeArrowheads="1"/>
          </p:cNvSpPr>
          <p:nvPr/>
        </p:nvSpPr>
        <p:spPr bwMode="auto">
          <a:xfrm>
            <a:off x="0" y="400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8847296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20688"/>
            <a:ext cx="8229600" cy="2880320"/>
          </a:xfrm>
        </p:spPr>
        <p:txBody>
          <a:bodyPr>
            <a:normAutofit/>
          </a:bodyPr>
          <a:lstStyle/>
          <a:p>
            <a:pPr marL="0" indent="0">
              <a:buNone/>
            </a:pPr>
            <a:r>
              <a:rPr lang="es-EC" b="1" dirty="0" smtClean="0"/>
              <a:t>CONSTRUCCIÓN DE LA ESTRUCTURA DE APOYO</a:t>
            </a:r>
          </a:p>
          <a:p>
            <a:r>
              <a:rPr lang="es-EC" dirty="0" smtClean="0"/>
              <a:t>Se </a:t>
            </a:r>
            <a:r>
              <a:rPr lang="es-EC" dirty="0"/>
              <a:t>cortan en 2 cuadrados, el primero tendrá  la mesa de apoyo con las mordazas y en el segundo estará instalado los cilindros con sus respectivos acoples para lo cual se necesitan 4 tubos de 400 mm, 4 tubos de 320 mm con una inclinación de 45 grados en los extremos se procede a soldar con soldadura de arco electrodo 6011.</a:t>
            </a:r>
            <a:endParaRPr lang="es-MX" dirty="0"/>
          </a:p>
        </p:txBody>
      </p:sp>
      <p:pic>
        <p:nvPicPr>
          <p:cNvPr id="2050" name="Imagen 1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268" y="3789039"/>
            <a:ext cx="3556732" cy="22250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49" name="Imagen 127" descr="Descripción: C:\Users\USER\Desktop\Escritorio1\Fotos Construccion\fotos construccion\091120124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89039"/>
            <a:ext cx="2972414" cy="22250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5" name="Rectangle 4"/>
          <p:cNvSpPr>
            <a:spLocks noChangeArrowheads="1"/>
          </p:cNvSpPr>
          <p:nvPr/>
        </p:nvSpPr>
        <p:spPr bwMode="auto">
          <a:xfrm>
            <a:off x="0" y="296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123324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92696"/>
            <a:ext cx="8229600" cy="2232248"/>
          </a:xfrm>
        </p:spPr>
        <p:txBody>
          <a:bodyPr/>
          <a:lstStyle/>
          <a:p>
            <a:r>
              <a:rPr lang="es-EC" dirty="0"/>
              <a:t>Se coloca una plancha de acero galvanizada de 340 mm X 420 mm con dobleces de 20 </a:t>
            </a:r>
            <a:r>
              <a:rPr lang="es-EC" dirty="0" err="1" smtClean="0"/>
              <a:t>mm.</a:t>
            </a:r>
            <a:endParaRPr lang="es-EC" dirty="0" smtClean="0"/>
          </a:p>
          <a:p>
            <a:r>
              <a:rPr lang="es-EC" dirty="0"/>
              <a:t>P</a:t>
            </a:r>
            <a:r>
              <a:rPr lang="es-EC" dirty="0" smtClean="0"/>
              <a:t>or </a:t>
            </a:r>
            <a:r>
              <a:rPr lang="es-EC" dirty="0"/>
              <a:t>último se remacha a la mesa de apoyo y se realiza los agujeros M12 de acuerdo al plano [2102 / hoja 31] para el acople de la mordaza.</a:t>
            </a:r>
            <a:endParaRPr lang="es-MX" dirty="0"/>
          </a:p>
          <a:p>
            <a:endParaRPr lang="es-MX" dirty="0"/>
          </a:p>
        </p:txBody>
      </p:sp>
      <p:pic>
        <p:nvPicPr>
          <p:cNvPr id="4" name="3 Imagen"/>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70891" y="3068960"/>
            <a:ext cx="3096344" cy="3312368"/>
          </a:xfrm>
          <a:prstGeom prst="rect">
            <a:avLst/>
          </a:prstGeom>
          <a:noFill/>
          <a:ln>
            <a:solidFill>
              <a:schemeClr val="tx1"/>
            </a:solidFill>
          </a:ln>
        </p:spPr>
      </p:pic>
    </p:spTree>
    <p:extLst>
      <p:ext uri="{BB962C8B-B14F-4D97-AF65-F5344CB8AC3E}">
        <p14:creationId xmlns:p14="http://schemas.microsoft.com/office/powerpoint/2010/main" val="17678666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2232248"/>
          </a:xfrm>
        </p:spPr>
        <p:txBody>
          <a:bodyPr/>
          <a:lstStyle/>
          <a:p>
            <a:pPr marL="0" indent="0">
              <a:buNone/>
            </a:pPr>
            <a:r>
              <a:rPr lang="es-EC" b="1" dirty="0"/>
              <a:t>ENSAMBLAJE PARTES NEUMÁTICAS DE LA </a:t>
            </a:r>
            <a:r>
              <a:rPr lang="es-EC" b="1" dirty="0" smtClean="0"/>
              <a:t>ENTENALLA</a:t>
            </a:r>
          </a:p>
          <a:p>
            <a:r>
              <a:rPr lang="es-EC" dirty="0"/>
              <a:t>Se procedió a instalar los cilindros FESTO con sus respectivos acoples que vienen con sus propios tornillos Allen </a:t>
            </a:r>
            <a:endParaRPr lang="es-MX" b="1" dirty="0"/>
          </a:p>
        </p:txBody>
      </p:sp>
      <p:pic>
        <p:nvPicPr>
          <p:cNvPr id="3074" name="Imagen 1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048" y="3202180"/>
            <a:ext cx="2616402" cy="30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3" name="Imagen 138" descr="Descripción: C:\Users\USER\Desktop\Foto01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449" y="3202180"/>
            <a:ext cx="4032447" cy="30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5" name="Rectangle 4"/>
          <p:cNvSpPr>
            <a:spLocks noChangeArrowheads="1"/>
          </p:cNvSpPr>
          <p:nvPr/>
        </p:nvSpPr>
        <p:spPr bwMode="auto">
          <a:xfrm>
            <a:off x="0" y="4562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683593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CONSTRUCCIÓN DE LA CAJA DE PINTURA</a:t>
            </a:r>
            <a:endParaRPr lang="es-MX" dirty="0"/>
          </a:p>
        </p:txBody>
      </p:sp>
      <p:sp>
        <p:nvSpPr>
          <p:cNvPr id="3" name="2 Marcador de contenido"/>
          <p:cNvSpPr>
            <a:spLocks noGrp="1"/>
          </p:cNvSpPr>
          <p:nvPr>
            <p:ph idx="1"/>
          </p:nvPr>
        </p:nvSpPr>
        <p:spPr/>
        <p:txBody>
          <a:bodyPr>
            <a:normAutofit fontScale="92500" lnSpcReduction="10000"/>
          </a:bodyPr>
          <a:lstStyle/>
          <a:p>
            <a:r>
              <a:rPr lang="es-EC" dirty="0"/>
              <a:t>Para la construcción de la caja de pintura se tomo en cuenta la movilidad del robot KUKA KR-16 con el </a:t>
            </a:r>
            <a:r>
              <a:rPr lang="es-EC" dirty="0" err="1"/>
              <a:t>gripper</a:t>
            </a:r>
            <a:r>
              <a:rPr lang="es-EC" dirty="0"/>
              <a:t> y sus conexiones además de no ocupar mucho espacio en el laboratorio de robótica de la </a:t>
            </a:r>
            <a:r>
              <a:rPr lang="es-EC" dirty="0" smtClean="0"/>
              <a:t>ESPE.</a:t>
            </a:r>
          </a:p>
          <a:p>
            <a:endParaRPr lang="es-EC" dirty="0" smtClean="0"/>
          </a:p>
          <a:p>
            <a:pPr marL="0" lvl="2" indent="0">
              <a:buClr>
                <a:schemeClr val="accent3"/>
              </a:buClr>
              <a:buSzPct val="95000"/>
              <a:buNone/>
            </a:pPr>
            <a:r>
              <a:rPr lang="es-EC" sz="2400" b="1" dirty="0"/>
              <a:t>CONSTRUCCIÓN DEL CAJÓN</a:t>
            </a:r>
            <a:endParaRPr lang="es-MX" sz="2400" b="1" dirty="0"/>
          </a:p>
          <a:p>
            <a:r>
              <a:rPr lang="es-EC" dirty="0"/>
              <a:t>Se cortaron 3 rectángulos de 1220 mm  x 620 mm de tabla </a:t>
            </a:r>
            <a:r>
              <a:rPr lang="es-EC" dirty="0" err="1"/>
              <a:t>triplex</a:t>
            </a:r>
            <a:r>
              <a:rPr lang="es-EC" dirty="0"/>
              <a:t> y 2 rectángulos de 620 mm x 720 mm de tabla </a:t>
            </a:r>
            <a:r>
              <a:rPr lang="es-EC" dirty="0" err="1"/>
              <a:t>triplex</a:t>
            </a:r>
            <a:r>
              <a:rPr lang="es-EC" dirty="0"/>
              <a:t>, también se coloco 4 patas de acero estructural obtenidas de la estructura de un anaquel.</a:t>
            </a:r>
            <a:endParaRPr lang="es-MX" dirty="0"/>
          </a:p>
          <a:p>
            <a:endParaRPr lang="es-MX" dirty="0"/>
          </a:p>
        </p:txBody>
      </p:sp>
    </p:spTree>
    <p:extLst>
      <p:ext uri="{BB962C8B-B14F-4D97-AF65-F5344CB8AC3E}">
        <p14:creationId xmlns:p14="http://schemas.microsoft.com/office/powerpoint/2010/main" val="22866710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1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05720"/>
            <a:ext cx="2612855" cy="33914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7" name="Imagen 140" descr="Descripción: C:\Users\USER\Desktop\Foto01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479" y="1905720"/>
            <a:ext cx="4515937" cy="33836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5" name="Rectangle 4"/>
          <p:cNvSpPr>
            <a:spLocks noChangeArrowheads="1"/>
          </p:cNvSpPr>
          <p:nvPr/>
        </p:nvSpPr>
        <p:spPr bwMode="auto">
          <a:xfrm>
            <a:off x="0" y="5353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5453126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685800" y="404664"/>
            <a:ext cx="7772400" cy="178010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solidFill>
                  <a:srgbClr val="CCFF33"/>
                </a:solidFill>
              </a:rPr>
              <a:t>IMPLEMENTACIÓN PRUEBAS EN EL LABORATORIO Y ANÁLISIS DE RESULTADOS</a:t>
            </a:r>
            <a:endParaRPr lang="es-EC" b="1" dirty="0">
              <a:solidFill>
                <a:srgbClr val="CCFF33"/>
              </a:solidFill>
            </a:endParaRP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457" y="2126478"/>
            <a:ext cx="5832648" cy="3606778"/>
          </a:xfrm>
          <a:prstGeom prst="rect">
            <a:avLst/>
          </a:prstGeom>
          <a:ln>
            <a:solidFill>
              <a:srgbClr val="CCFF33"/>
            </a:solidFill>
          </a:ln>
        </p:spPr>
      </p:pic>
    </p:spTree>
    <p:extLst>
      <p:ext uri="{BB962C8B-B14F-4D97-AF65-F5344CB8AC3E}">
        <p14:creationId xmlns:p14="http://schemas.microsoft.com/office/powerpoint/2010/main" val="3062971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1019283"/>
            <a:ext cx="4536504" cy="465501"/>
          </a:xfrm>
          <a:prstGeom prst="rect">
            <a:avLst/>
          </a:prstGeom>
        </p:spPr>
        <p:style>
          <a:lnRef idx="1">
            <a:schemeClr val="accent5"/>
          </a:lnRef>
          <a:fillRef idx="2">
            <a:schemeClr val="accent5"/>
          </a:fillRef>
          <a:effectRef idx="1">
            <a:schemeClr val="accent5"/>
          </a:effectRef>
          <a:fontRef idx="minor">
            <a:schemeClr val="dk1"/>
          </a:fontRef>
        </p:style>
        <p:txBody>
          <a:bodyPr/>
          <a:lstStyle/>
          <a:p>
            <a:pPr marL="0" indent="0">
              <a:buNone/>
            </a:pPr>
            <a:r>
              <a:rPr lang="es-EC" b="1" dirty="0" smtClean="0"/>
              <a:t>Generalidades Robot KUKA KR-16</a:t>
            </a:r>
            <a:endParaRPr lang="es-EC" b="1" dirty="0"/>
          </a:p>
        </p:txBody>
      </p:sp>
      <p:sp>
        <p:nvSpPr>
          <p:cNvPr id="3" name="2 Título"/>
          <p:cNvSpPr>
            <a:spLocks noGrp="1"/>
          </p:cNvSpPr>
          <p:nvPr>
            <p:ph type="title"/>
          </p:nvPr>
        </p:nvSpPr>
        <p:spPr>
          <a:xfrm>
            <a:off x="467544" y="90712"/>
            <a:ext cx="8229600" cy="890016"/>
          </a:xfrm>
        </p:spPr>
        <p:txBody>
          <a:bodyPr/>
          <a:lstStyle/>
          <a:p>
            <a:r>
              <a:rPr lang="es-EC" b="1" dirty="0" smtClean="0"/>
              <a:t>Robot KUKA KR-16</a:t>
            </a:r>
            <a:endParaRPr lang="es-EC" b="1" dirty="0"/>
          </a:p>
        </p:txBody>
      </p:sp>
      <p:pic>
        <p:nvPicPr>
          <p:cNvPr id="4" name="3 Imagen" descr="Robot KUKA KR 16"/>
          <p:cNvPicPr/>
          <p:nvPr/>
        </p:nvPicPr>
        <p:blipFill>
          <a:blip r:embed="rId2">
            <a:extLst>
              <a:ext uri="{28A0092B-C50C-407E-A947-70E740481C1C}">
                <a14:useLocalDpi xmlns:a14="http://schemas.microsoft.com/office/drawing/2010/main" val="0"/>
              </a:ext>
            </a:extLst>
          </a:blip>
          <a:srcRect/>
          <a:stretch>
            <a:fillRect/>
          </a:stretch>
        </p:blipFill>
        <p:spPr bwMode="auto">
          <a:xfrm>
            <a:off x="1872480" y="1568270"/>
            <a:ext cx="1296145" cy="1728193"/>
          </a:xfrm>
          <a:prstGeom prst="rect">
            <a:avLst/>
          </a:prstGeom>
          <a:noFill/>
          <a:ln>
            <a:solidFill>
              <a:schemeClr val="tx1"/>
            </a:solidFill>
          </a:ln>
        </p:spPr>
      </p:pic>
      <p:graphicFrame>
        <p:nvGraphicFramePr>
          <p:cNvPr id="7" name="6 Tabla"/>
          <p:cNvGraphicFramePr>
            <a:graphicFrameLocks noGrp="1"/>
          </p:cNvGraphicFramePr>
          <p:nvPr>
            <p:extLst>
              <p:ext uri="{D42A27DB-BD31-4B8C-83A1-F6EECF244321}">
                <p14:modId xmlns:p14="http://schemas.microsoft.com/office/powerpoint/2010/main" val="2256504423"/>
              </p:ext>
            </p:extLst>
          </p:nvPr>
        </p:nvGraphicFramePr>
        <p:xfrm>
          <a:off x="4860032" y="1117533"/>
          <a:ext cx="3960440" cy="2313432"/>
        </p:xfrm>
        <a:graphic>
          <a:graphicData uri="http://schemas.openxmlformats.org/drawingml/2006/table">
            <a:tbl>
              <a:tblPr firstRow="1" firstCol="1" bandRow="1">
                <a:tableStyleId>{FABFCF23-3B69-468F-B69F-88F6DE6A72F2}</a:tableStyleId>
              </a:tblPr>
              <a:tblGrid>
                <a:gridCol w="2935807"/>
                <a:gridCol w="302988"/>
                <a:gridCol w="721645"/>
              </a:tblGrid>
              <a:tr h="157108">
                <a:tc gridSpan="3">
                  <a:txBody>
                    <a:bodyPr/>
                    <a:lstStyle/>
                    <a:p>
                      <a:pPr algn="ctr">
                        <a:lnSpc>
                          <a:spcPct val="115000"/>
                        </a:lnSpc>
                        <a:spcAft>
                          <a:spcPts val="0"/>
                        </a:spcAft>
                      </a:pPr>
                      <a:r>
                        <a:rPr lang="es-EC" sz="1200" dirty="0">
                          <a:effectLst/>
                        </a:rPr>
                        <a:t>Cargas</a:t>
                      </a:r>
                      <a:endParaRPr lang="es-EC" sz="1200" dirty="0">
                        <a:effectLst/>
                        <a:latin typeface="Times New Roman"/>
                        <a:ea typeface="Times New Roman"/>
                      </a:endParaRPr>
                    </a:p>
                  </a:txBody>
                  <a:tcPr marL="68580" marR="68580" marT="0" marB="0"/>
                </a:tc>
                <a:tc hMerge="1">
                  <a:txBody>
                    <a:bodyPr/>
                    <a:lstStyle/>
                    <a:p>
                      <a:endParaRPr lang="es-EC"/>
                    </a:p>
                  </a:txBody>
                  <a:tcPr/>
                </a:tc>
                <a:tc hMerge="1">
                  <a:txBody>
                    <a:bodyPr/>
                    <a:lstStyle/>
                    <a:p>
                      <a:endParaRPr lang="es-EC"/>
                    </a:p>
                  </a:txBody>
                  <a:tcPr/>
                </a:tc>
              </a:tr>
              <a:tr h="157108">
                <a:tc>
                  <a:txBody>
                    <a:bodyPr/>
                    <a:lstStyle/>
                    <a:p>
                      <a:pPr>
                        <a:lnSpc>
                          <a:spcPct val="115000"/>
                        </a:lnSpc>
                        <a:spcAft>
                          <a:spcPts val="0"/>
                        </a:spcAft>
                      </a:pPr>
                      <a:r>
                        <a:rPr lang="es-EC" sz="1200" dirty="0">
                          <a:effectLst/>
                        </a:rPr>
                        <a:t>Carga</a:t>
                      </a:r>
                      <a:endParaRPr lang="es-EC" sz="1200" dirty="0">
                        <a:effectLst/>
                        <a:latin typeface="Times New Roman"/>
                        <a:ea typeface="Times New Roman"/>
                      </a:endParaRPr>
                    </a:p>
                  </a:txBody>
                  <a:tcPr marL="68580" marR="68580" marT="0" marB="0"/>
                </a:tc>
                <a:tc gridSpan="2">
                  <a:txBody>
                    <a:bodyPr/>
                    <a:lstStyle/>
                    <a:p>
                      <a:pPr algn="r">
                        <a:lnSpc>
                          <a:spcPct val="115000"/>
                        </a:lnSpc>
                        <a:spcAft>
                          <a:spcPts val="0"/>
                        </a:spcAft>
                      </a:pPr>
                      <a:r>
                        <a:rPr lang="es-EC" sz="1200">
                          <a:effectLst/>
                        </a:rPr>
                        <a:t>16 kg</a:t>
                      </a:r>
                      <a:endParaRPr lang="es-EC" sz="1200">
                        <a:effectLst/>
                        <a:latin typeface="Times New Roman"/>
                        <a:ea typeface="Times New Roman"/>
                      </a:endParaRPr>
                    </a:p>
                  </a:txBody>
                  <a:tcPr marL="68580" marR="68580" marT="0" marB="0"/>
                </a:tc>
                <a:tc hMerge="1">
                  <a:txBody>
                    <a:bodyPr/>
                    <a:lstStyle/>
                    <a:p>
                      <a:pPr algn="r">
                        <a:lnSpc>
                          <a:spcPct val="115000"/>
                        </a:lnSpc>
                        <a:spcAft>
                          <a:spcPts val="0"/>
                        </a:spcAft>
                      </a:pPr>
                      <a:endParaRPr lang="es-EC" sz="1200">
                        <a:effectLst/>
                        <a:latin typeface="Times New Roman"/>
                        <a:ea typeface="Times New Roman"/>
                      </a:endParaRPr>
                    </a:p>
                  </a:txBody>
                  <a:tcPr marL="68580" marR="68580" marT="0" marB="0"/>
                </a:tc>
              </a:tr>
              <a:tr h="157108">
                <a:tc>
                  <a:txBody>
                    <a:bodyPr/>
                    <a:lstStyle/>
                    <a:p>
                      <a:pPr>
                        <a:lnSpc>
                          <a:spcPct val="115000"/>
                        </a:lnSpc>
                        <a:spcAft>
                          <a:spcPts val="0"/>
                        </a:spcAft>
                      </a:pPr>
                      <a:r>
                        <a:rPr lang="es-EC" sz="1200" dirty="0">
                          <a:effectLst/>
                        </a:rPr>
                        <a:t>Carga adicional</a:t>
                      </a:r>
                      <a:endParaRPr lang="es-EC" sz="1200" dirty="0">
                        <a:effectLst/>
                        <a:latin typeface="Times New Roman"/>
                        <a:ea typeface="Times New Roman"/>
                      </a:endParaRPr>
                    </a:p>
                  </a:txBody>
                  <a:tcPr marL="68580" marR="68580" marT="0" marB="0"/>
                </a:tc>
                <a:tc gridSpan="2">
                  <a:txBody>
                    <a:bodyPr/>
                    <a:lstStyle/>
                    <a:p>
                      <a:pPr algn="r">
                        <a:lnSpc>
                          <a:spcPct val="115000"/>
                        </a:lnSpc>
                        <a:spcAft>
                          <a:spcPts val="0"/>
                        </a:spcAft>
                      </a:pPr>
                      <a:r>
                        <a:rPr lang="es-EC" sz="1200">
                          <a:effectLst/>
                        </a:rPr>
                        <a:t>10 kg</a:t>
                      </a:r>
                      <a:endParaRPr lang="es-EC" sz="1200">
                        <a:effectLst/>
                        <a:latin typeface="Times New Roman"/>
                        <a:ea typeface="Times New Roman"/>
                      </a:endParaRPr>
                    </a:p>
                  </a:txBody>
                  <a:tcPr marL="68580" marR="68580" marT="0" marB="0"/>
                </a:tc>
                <a:tc hMerge="1">
                  <a:txBody>
                    <a:bodyPr/>
                    <a:lstStyle/>
                    <a:p>
                      <a:pPr algn="r">
                        <a:lnSpc>
                          <a:spcPct val="115000"/>
                        </a:lnSpc>
                        <a:spcAft>
                          <a:spcPts val="0"/>
                        </a:spcAft>
                      </a:pPr>
                      <a:endParaRPr lang="es-EC" sz="1200">
                        <a:effectLst/>
                        <a:latin typeface="Times New Roman"/>
                        <a:ea typeface="Times New Roman"/>
                      </a:endParaRPr>
                    </a:p>
                  </a:txBody>
                  <a:tcPr marL="68580" marR="68580" marT="0" marB="0"/>
                </a:tc>
              </a:tr>
              <a:tr h="157108">
                <a:tc gridSpan="3">
                  <a:txBody>
                    <a:bodyPr/>
                    <a:lstStyle/>
                    <a:p>
                      <a:pPr algn="ctr">
                        <a:lnSpc>
                          <a:spcPct val="115000"/>
                        </a:lnSpc>
                        <a:spcAft>
                          <a:spcPts val="0"/>
                        </a:spcAft>
                      </a:pPr>
                      <a:r>
                        <a:rPr lang="es-EC" sz="1200" dirty="0">
                          <a:effectLst/>
                        </a:rPr>
                        <a:t>Zona de trabajo</a:t>
                      </a:r>
                      <a:endParaRPr lang="es-EC" sz="1200" dirty="0">
                        <a:effectLst/>
                        <a:latin typeface="Times New Roman"/>
                        <a:ea typeface="Times New Roman"/>
                      </a:endParaRPr>
                    </a:p>
                  </a:txBody>
                  <a:tcPr marL="68580" marR="68580" marT="0" marB="0"/>
                </a:tc>
                <a:tc hMerge="1">
                  <a:txBody>
                    <a:bodyPr/>
                    <a:lstStyle/>
                    <a:p>
                      <a:endParaRPr lang="es-EC"/>
                    </a:p>
                  </a:txBody>
                  <a:tcPr/>
                </a:tc>
                <a:tc hMerge="1">
                  <a:txBody>
                    <a:bodyPr/>
                    <a:lstStyle/>
                    <a:p>
                      <a:endParaRPr lang="es-EC"/>
                    </a:p>
                  </a:txBody>
                  <a:tcPr/>
                </a:tc>
              </a:tr>
              <a:tr h="157108">
                <a:tc gridSpan="2">
                  <a:txBody>
                    <a:bodyPr/>
                    <a:lstStyle/>
                    <a:p>
                      <a:pPr>
                        <a:lnSpc>
                          <a:spcPct val="115000"/>
                        </a:lnSpc>
                        <a:spcAft>
                          <a:spcPts val="0"/>
                        </a:spcAft>
                      </a:pPr>
                      <a:r>
                        <a:rPr lang="es-EC" sz="1200" dirty="0">
                          <a:effectLst/>
                        </a:rPr>
                        <a:t>Máx. alcance</a:t>
                      </a:r>
                      <a:endParaRPr lang="es-EC" sz="1200" dirty="0">
                        <a:effectLst/>
                        <a:latin typeface="Times New Roman"/>
                        <a:ea typeface="Times New Roman"/>
                      </a:endParaRPr>
                    </a:p>
                  </a:txBody>
                  <a:tcPr marL="68580" marR="68580" marT="0" marB="0"/>
                </a:tc>
                <a:tc hMerge="1">
                  <a:txBody>
                    <a:bodyPr/>
                    <a:lstStyle/>
                    <a:p>
                      <a:endParaRPr lang="es-EC"/>
                    </a:p>
                  </a:txBody>
                  <a:tcPr/>
                </a:tc>
                <a:tc>
                  <a:txBody>
                    <a:bodyPr/>
                    <a:lstStyle/>
                    <a:p>
                      <a:pPr algn="r">
                        <a:lnSpc>
                          <a:spcPct val="115000"/>
                        </a:lnSpc>
                        <a:spcAft>
                          <a:spcPts val="0"/>
                        </a:spcAft>
                      </a:pPr>
                      <a:r>
                        <a:rPr lang="es-EC" sz="1200">
                          <a:effectLst/>
                        </a:rPr>
                        <a:t>1610 mm</a:t>
                      </a:r>
                      <a:endParaRPr lang="es-EC" sz="1200">
                        <a:effectLst/>
                        <a:latin typeface="Times New Roman"/>
                        <a:ea typeface="Times New Roman"/>
                      </a:endParaRPr>
                    </a:p>
                  </a:txBody>
                  <a:tcPr marL="68580" marR="68580" marT="0" marB="0"/>
                </a:tc>
              </a:tr>
              <a:tr h="157108">
                <a:tc gridSpan="3">
                  <a:txBody>
                    <a:bodyPr/>
                    <a:lstStyle/>
                    <a:p>
                      <a:pPr algn="ctr">
                        <a:lnSpc>
                          <a:spcPct val="115000"/>
                        </a:lnSpc>
                        <a:spcAft>
                          <a:spcPts val="0"/>
                        </a:spcAft>
                      </a:pPr>
                      <a:r>
                        <a:rPr lang="es-EC" sz="1200" dirty="0">
                          <a:effectLst/>
                        </a:rPr>
                        <a:t>Otros datos y modelos</a:t>
                      </a:r>
                      <a:endParaRPr lang="es-EC" sz="1200" dirty="0">
                        <a:effectLst/>
                        <a:latin typeface="Times New Roman"/>
                        <a:ea typeface="Times New Roman"/>
                      </a:endParaRPr>
                    </a:p>
                  </a:txBody>
                  <a:tcPr marL="68580" marR="68580" marT="0" marB="0"/>
                </a:tc>
                <a:tc hMerge="1">
                  <a:txBody>
                    <a:bodyPr/>
                    <a:lstStyle/>
                    <a:p>
                      <a:endParaRPr lang="es-EC"/>
                    </a:p>
                  </a:txBody>
                  <a:tcPr/>
                </a:tc>
                <a:tc hMerge="1">
                  <a:txBody>
                    <a:bodyPr/>
                    <a:lstStyle/>
                    <a:p>
                      <a:endParaRPr lang="es-EC"/>
                    </a:p>
                  </a:txBody>
                  <a:tcPr/>
                </a:tc>
              </a:tr>
              <a:tr h="157108">
                <a:tc>
                  <a:txBody>
                    <a:bodyPr/>
                    <a:lstStyle/>
                    <a:p>
                      <a:pPr>
                        <a:lnSpc>
                          <a:spcPct val="115000"/>
                        </a:lnSpc>
                        <a:spcAft>
                          <a:spcPts val="0"/>
                        </a:spcAft>
                      </a:pPr>
                      <a:r>
                        <a:rPr lang="es-EC" sz="1200" dirty="0">
                          <a:effectLst/>
                        </a:rPr>
                        <a:t>Número de ejes</a:t>
                      </a:r>
                      <a:endParaRPr lang="es-EC" sz="1200" dirty="0">
                        <a:effectLst/>
                        <a:latin typeface="Times New Roman"/>
                        <a:ea typeface="Times New Roman"/>
                      </a:endParaRPr>
                    </a:p>
                  </a:txBody>
                  <a:tcPr marL="68580" marR="68580" marT="0" marB="0"/>
                </a:tc>
                <a:tc gridSpan="2">
                  <a:txBody>
                    <a:bodyPr/>
                    <a:lstStyle/>
                    <a:p>
                      <a:pPr algn="r">
                        <a:lnSpc>
                          <a:spcPct val="115000"/>
                        </a:lnSpc>
                        <a:spcAft>
                          <a:spcPts val="0"/>
                        </a:spcAft>
                      </a:pPr>
                      <a:r>
                        <a:rPr lang="es-EC" sz="1200" dirty="0">
                          <a:effectLst/>
                        </a:rPr>
                        <a:t>6</a:t>
                      </a:r>
                      <a:endParaRPr lang="es-EC" sz="1200" dirty="0">
                        <a:effectLst/>
                        <a:latin typeface="Times New Roman"/>
                        <a:ea typeface="Times New Roman"/>
                      </a:endParaRPr>
                    </a:p>
                  </a:txBody>
                  <a:tcPr marL="68580" marR="68580" marT="0" marB="0"/>
                </a:tc>
                <a:tc hMerge="1">
                  <a:txBody>
                    <a:bodyPr/>
                    <a:lstStyle/>
                    <a:p>
                      <a:pPr algn="r">
                        <a:lnSpc>
                          <a:spcPct val="115000"/>
                        </a:lnSpc>
                        <a:spcAft>
                          <a:spcPts val="0"/>
                        </a:spcAft>
                      </a:pPr>
                      <a:endParaRPr lang="es-EC" sz="1200" dirty="0">
                        <a:effectLst/>
                        <a:latin typeface="Times New Roman"/>
                        <a:ea typeface="Times New Roman"/>
                      </a:endParaRPr>
                    </a:p>
                  </a:txBody>
                  <a:tcPr marL="68580" marR="68580" marT="0" marB="0"/>
                </a:tc>
              </a:tr>
              <a:tr h="157108">
                <a:tc>
                  <a:txBody>
                    <a:bodyPr/>
                    <a:lstStyle/>
                    <a:p>
                      <a:pPr>
                        <a:lnSpc>
                          <a:spcPct val="115000"/>
                        </a:lnSpc>
                        <a:spcAft>
                          <a:spcPts val="0"/>
                        </a:spcAft>
                      </a:pPr>
                      <a:r>
                        <a:rPr lang="es-EC" sz="1200" dirty="0">
                          <a:effectLst/>
                        </a:rPr>
                        <a:t>Repetitividad</a:t>
                      </a:r>
                      <a:endParaRPr lang="es-EC" sz="1200" dirty="0">
                        <a:effectLst/>
                        <a:latin typeface="Times New Roman"/>
                        <a:ea typeface="Times New Roman"/>
                      </a:endParaRPr>
                    </a:p>
                  </a:txBody>
                  <a:tcPr marL="68580" marR="68580" marT="0" marB="0"/>
                </a:tc>
                <a:tc gridSpan="2">
                  <a:txBody>
                    <a:bodyPr/>
                    <a:lstStyle/>
                    <a:p>
                      <a:pPr algn="r">
                        <a:lnSpc>
                          <a:spcPct val="115000"/>
                        </a:lnSpc>
                        <a:spcAft>
                          <a:spcPts val="0"/>
                        </a:spcAft>
                      </a:pPr>
                      <a:r>
                        <a:rPr lang="es-EC" sz="1200" dirty="0">
                          <a:effectLst/>
                        </a:rPr>
                        <a:t>&lt;±0,05 mm</a:t>
                      </a:r>
                      <a:endParaRPr lang="es-EC" sz="1200" dirty="0">
                        <a:effectLst/>
                        <a:latin typeface="Times New Roman"/>
                        <a:ea typeface="Times New Roman"/>
                      </a:endParaRPr>
                    </a:p>
                  </a:txBody>
                  <a:tcPr marL="68580" marR="68580" marT="0" marB="0"/>
                </a:tc>
                <a:tc hMerge="1">
                  <a:txBody>
                    <a:bodyPr/>
                    <a:lstStyle/>
                    <a:p>
                      <a:pPr algn="r">
                        <a:lnSpc>
                          <a:spcPct val="115000"/>
                        </a:lnSpc>
                        <a:spcAft>
                          <a:spcPts val="0"/>
                        </a:spcAft>
                      </a:pPr>
                      <a:endParaRPr lang="es-EC" sz="1200" dirty="0">
                        <a:effectLst/>
                        <a:latin typeface="Times New Roman"/>
                        <a:ea typeface="Times New Roman"/>
                      </a:endParaRPr>
                    </a:p>
                  </a:txBody>
                  <a:tcPr marL="68580" marR="68580" marT="0" marB="0"/>
                </a:tc>
              </a:tr>
              <a:tr h="157108">
                <a:tc>
                  <a:txBody>
                    <a:bodyPr/>
                    <a:lstStyle/>
                    <a:p>
                      <a:pPr>
                        <a:lnSpc>
                          <a:spcPct val="115000"/>
                        </a:lnSpc>
                        <a:spcAft>
                          <a:spcPts val="0"/>
                        </a:spcAft>
                      </a:pPr>
                      <a:r>
                        <a:rPr lang="es-EC" sz="1200" dirty="0">
                          <a:effectLst/>
                        </a:rPr>
                        <a:t>Peso</a:t>
                      </a:r>
                      <a:endParaRPr lang="es-EC" sz="1200" dirty="0">
                        <a:effectLst/>
                        <a:latin typeface="Times New Roman"/>
                        <a:ea typeface="Times New Roman"/>
                      </a:endParaRPr>
                    </a:p>
                  </a:txBody>
                  <a:tcPr marL="68580" marR="68580" marT="0" marB="0"/>
                </a:tc>
                <a:tc gridSpan="2">
                  <a:txBody>
                    <a:bodyPr/>
                    <a:lstStyle/>
                    <a:p>
                      <a:pPr algn="r">
                        <a:lnSpc>
                          <a:spcPct val="115000"/>
                        </a:lnSpc>
                        <a:spcAft>
                          <a:spcPts val="0"/>
                        </a:spcAft>
                      </a:pPr>
                      <a:r>
                        <a:rPr lang="es-EC" sz="1200">
                          <a:effectLst/>
                        </a:rPr>
                        <a:t>235 kg</a:t>
                      </a:r>
                      <a:endParaRPr lang="es-EC" sz="1200">
                        <a:effectLst/>
                        <a:latin typeface="Times New Roman"/>
                        <a:ea typeface="Times New Roman"/>
                      </a:endParaRPr>
                    </a:p>
                  </a:txBody>
                  <a:tcPr marL="68580" marR="68580" marT="0" marB="0"/>
                </a:tc>
                <a:tc hMerge="1">
                  <a:txBody>
                    <a:bodyPr/>
                    <a:lstStyle/>
                    <a:p>
                      <a:pPr algn="r">
                        <a:lnSpc>
                          <a:spcPct val="115000"/>
                        </a:lnSpc>
                        <a:spcAft>
                          <a:spcPts val="0"/>
                        </a:spcAft>
                      </a:pPr>
                      <a:endParaRPr lang="es-EC" sz="1200" dirty="0">
                        <a:effectLst/>
                        <a:latin typeface="Times New Roman"/>
                        <a:ea typeface="Times New Roman"/>
                      </a:endParaRPr>
                    </a:p>
                  </a:txBody>
                  <a:tcPr marL="68580" marR="68580" marT="0" marB="0"/>
                </a:tc>
              </a:tr>
              <a:tr h="157108">
                <a:tc>
                  <a:txBody>
                    <a:bodyPr/>
                    <a:lstStyle/>
                    <a:p>
                      <a:pPr>
                        <a:lnSpc>
                          <a:spcPct val="115000"/>
                        </a:lnSpc>
                        <a:spcAft>
                          <a:spcPts val="0"/>
                        </a:spcAft>
                      </a:pPr>
                      <a:r>
                        <a:rPr lang="es-EC" sz="1200" dirty="0">
                          <a:effectLst/>
                        </a:rPr>
                        <a:t>Posiciones de montaje</a:t>
                      </a:r>
                      <a:endParaRPr lang="es-EC" sz="1200" dirty="0">
                        <a:effectLst/>
                        <a:latin typeface="Times New Roman"/>
                        <a:ea typeface="Times New Roman"/>
                      </a:endParaRPr>
                    </a:p>
                  </a:txBody>
                  <a:tcPr marL="68580" marR="68580" marT="0" marB="0"/>
                </a:tc>
                <a:tc gridSpan="2">
                  <a:txBody>
                    <a:bodyPr/>
                    <a:lstStyle/>
                    <a:p>
                      <a:pPr algn="r">
                        <a:lnSpc>
                          <a:spcPct val="115000"/>
                        </a:lnSpc>
                        <a:spcAft>
                          <a:spcPts val="0"/>
                        </a:spcAft>
                      </a:pPr>
                      <a:r>
                        <a:rPr lang="es-EC" sz="1200">
                          <a:effectLst/>
                        </a:rPr>
                        <a:t>Suelo, techo</a:t>
                      </a:r>
                      <a:endParaRPr lang="es-EC" sz="1200">
                        <a:effectLst/>
                        <a:latin typeface="Times New Roman"/>
                        <a:ea typeface="Times New Roman"/>
                      </a:endParaRPr>
                    </a:p>
                  </a:txBody>
                  <a:tcPr marL="68580" marR="68580" marT="0" marB="0"/>
                </a:tc>
                <a:tc hMerge="1">
                  <a:txBody>
                    <a:bodyPr/>
                    <a:lstStyle/>
                    <a:p>
                      <a:pPr algn="r">
                        <a:lnSpc>
                          <a:spcPct val="115000"/>
                        </a:lnSpc>
                        <a:spcAft>
                          <a:spcPts val="0"/>
                        </a:spcAft>
                      </a:pPr>
                      <a:endParaRPr lang="es-EC" sz="1200">
                        <a:effectLst/>
                        <a:latin typeface="Times New Roman"/>
                        <a:ea typeface="Times New Roman"/>
                      </a:endParaRPr>
                    </a:p>
                  </a:txBody>
                  <a:tcPr marL="68580" marR="68580" marT="0" marB="0"/>
                </a:tc>
              </a:tr>
              <a:tr h="157108">
                <a:tc>
                  <a:txBody>
                    <a:bodyPr/>
                    <a:lstStyle/>
                    <a:p>
                      <a:pPr>
                        <a:lnSpc>
                          <a:spcPct val="115000"/>
                        </a:lnSpc>
                        <a:spcAft>
                          <a:spcPts val="0"/>
                        </a:spcAft>
                      </a:pPr>
                      <a:r>
                        <a:rPr lang="es-EC" sz="1200" dirty="0" smtClean="0">
                          <a:effectLst/>
                        </a:rPr>
                        <a:t>Unidad</a:t>
                      </a:r>
                      <a:r>
                        <a:rPr lang="es-EC" sz="1200" baseline="0" dirty="0" smtClean="0">
                          <a:effectLst/>
                        </a:rPr>
                        <a:t> </a:t>
                      </a:r>
                      <a:r>
                        <a:rPr lang="es-EC" sz="1200" dirty="0" smtClean="0">
                          <a:effectLst/>
                        </a:rPr>
                        <a:t>de </a:t>
                      </a:r>
                      <a:r>
                        <a:rPr lang="es-EC" sz="1200" dirty="0">
                          <a:effectLst/>
                        </a:rPr>
                        <a:t>control</a:t>
                      </a:r>
                      <a:endParaRPr lang="es-EC" sz="1200" dirty="0">
                        <a:effectLst/>
                        <a:latin typeface="Times New Roman"/>
                        <a:ea typeface="Times New Roman"/>
                      </a:endParaRPr>
                    </a:p>
                  </a:txBody>
                  <a:tcPr marL="68580" marR="68580" marT="0" marB="0"/>
                </a:tc>
                <a:tc gridSpan="2">
                  <a:txBody>
                    <a:bodyPr/>
                    <a:lstStyle/>
                    <a:p>
                      <a:pPr algn="r">
                        <a:lnSpc>
                          <a:spcPct val="115000"/>
                        </a:lnSpc>
                        <a:spcAft>
                          <a:spcPts val="0"/>
                        </a:spcAft>
                      </a:pPr>
                      <a:r>
                        <a:rPr lang="es-EC" sz="1200" dirty="0">
                          <a:effectLst/>
                        </a:rPr>
                        <a:t>KR C2</a:t>
                      </a:r>
                      <a:endParaRPr lang="es-EC" sz="1200" dirty="0">
                        <a:effectLst/>
                        <a:latin typeface="Times New Roman"/>
                        <a:ea typeface="Times New Roman"/>
                      </a:endParaRPr>
                    </a:p>
                  </a:txBody>
                  <a:tcPr marL="68580" marR="68580" marT="0" marB="0"/>
                </a:tc>
                <a:tc hMerge="1">
                  <a:txBody>
                    <a:bodyPr/>
                    <a:lstStyle/>
                    <a:p>
                      <a:pPr algn="r">
                        <a:lnSpc>
                          <a:spcPct val="115000"/>
                        </a:lnSpc>
                        <a:spcAft>
                          <a:spcPts val="0"/>
                        </a:spcAft>
                      </a:pPr>
                      <a:endParaRPr lang="es-EC" sz="1200" dirty="0">
                        <a:effectLst/>
                        <a:latin typeface="Times New Roman"/>
                        <a:ea typeface="Times New Roman"/>
                      </a:endParaRPr>
                    </a:p>
                  </a:txBody>
                  <a:tcPr marL="68580" marR="68580" marT="0" marB="0"/>
                </a:tc>
              </a:tr>
            </a:tbl>
          </a:graphicData>
        </a:graphic>
      </p:graphicFrame>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421359"/>
            <a:ext cx="3817986" cy="3397361"/>
          </a:xfrm>
          <a:prstGeom prst="rect">
            <a:avLst/>
          </a:prstGeom>
        </p:spPr>
      </p:pic>
      <p:pic>
        <p:nvPicPr>
          <p:cNvPr id="9" name="8 Imagen"/>
          <p:cNvPicPr/>
          <p:nvPr/>
        </p:nvPicPr>
        <p:blipFill>
          <a:blip r:embed="rId4">
            <a:extLst>
              <a:ext uri="{28A0092B-C50C-407E-A947-70E740481C1C}">
                <a14:useLocalDpi xmlns:a14="http://schemas.microsoft.com/office/drawing/2010/main" val="0"/>
              </a:ext>
            </a:extLst>
          </a:blip>
          <a:stretch>
            <a:fillRect/>
          </a:stretch>
        </p:blipFill>
        <p:spPr bwMode="auto">
          <a:xfrm>
            <a:off x="4948493" y="3429000"/>
            <a:ext cx="3495485" cy="3320008"/>
          </a:xfrm>
          <a:prstGeom prst="rect">
            <a:avLst/>
          </a:prstGeom>
          <a:noFill/>
          <a:ln>
            <a:solidFill>
              <a:schemeClr val="tx1"/>
            </a:solidFill>
          </a:ln>
        </p:spPr>
      </p:pic>
      <p:sp>
        <p:nvSpPr>
          <p:cNvPr id="10" name="9 Rectángulo"/>
          <p:cNvSpPr/>
          <p:nvPr/>
        </p:nvSpPr>
        <p:spPr>
          <a:xfrm>
            <a:off x="395536" y="2564904"/>
            <a:ext cx="1368152" cy="50405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rgbClr val="C00000"/>
                </a:solidFill>
              </a:rPr>
              <a:t>Altura ideal de trabajo</a:t>
            </a:r>
            <a:endParaRPr lang="es-EC" dirty="0">
              <a:solidFill>
                <a:srgbClr val="C00000"/>
              </a:solidFill>
            </a:endParaRPr>
          </a:p>
        </p:txBody>
      </p:sp>
      <p:sp>
        <p:nvSpPr>
          <p:cNvPr id="11" name="10 Rectángulo"/>
          <p:cNvSpPr/>
          <p:nvPr/>
        </p:nvSpPr>
        <p:spPr>
          <a:xfrm>
            <a:off x="3347864" y="2564904"/>
            <a:ext cx="1368152"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600" dirty="0" smtClean="0"/>
              <a:t>Zona Ideal de Trabajo</a:t>
            </a:r>
            <a:endParaRPr lang="es-EC" sz="1600" dirty="0"/>
          </a:p>
        </p:txBody>
      </p:sp>
      <p:cxnSp>
        <p:nvCxnSpPr>
          <p:cNvPr id="13" name="12 Conector recto de flecha"/>
          <p:cNvCxnSpPr>
            <a:stCxn id="10" idx="2"/>
          </p:cNvCxnSpPr>
          <p:nvPr/>
        </p:nvCxnSpPr>
        <p:spPr>
          <a:xfrm>
            <a:off x="1079612" y="3068960"/>
            <a:ext cx="180020" cy="223224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14 Conector recto de flecha"/>
          <p:cNvCxnSpPr>
            <a:stCxn id="11" idx="2"/>
          </p:cNvCxnSpPr>
          <p:nvPr/>
        </p:nvCxnSpPr>
        <p:spPr>
          <a:xfrm flipH="1">
            <a:off x="2915816" y="3068960"/>
            <a:ext cx="1116124" cy="93610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15 Conector recto de flecha"/>
          <p:cNvCxnSpPr>
            <a:stCxn id="11" idx="2"/>
          </p:cNvCxnSpPr>
          <p:nvPr/>
        </p:nvCxnSpPr>
        <p:spPr>
          <a:xfrm>
            <a:off x="4031940" y="3068960"/>
            <a:ext cx="1620180" cy="79208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7239447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4665"/>
            <a:ext cx="8229600" cy="1224136"/>
          </a:xfrm>
        </p:spPr>
        <p:txBody>
          <a:bodyPr/>
          <a:lstStyle/>
          <a:p>
            <a:r>
              <a:rPr lang="en-GB" dirty="0" err="1" smtClean="0"/>
              <a:t>Disposici</a:t>
            </a:r>
            <a:r>
              <a:rPr lang="es-MX" dirty="0" err="1" smtClean="0"/>
              <a:t>ón</a:t>
            </a:r>
            <a:r>
              <a:rPr lang="es-MX" dirty="0" smtClean="0"/>
              <a:t> de las estaciones de trabajo de las celdas flexibles de manufactura</a:t>
            </a:r>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556792"/>
            <a:ext cx="6172200"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1902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8"/>
            <a:ext cx="8229600" cy="4525963"/>
          </a:xfrm>
        </p:spPr>
        <p:txBody>
          <a:bodyPr/>
          <a:lstStyle/>
          <a:p>
            <a:r>
              <a:rPr lang="es-MX" dirty="0" smtClean="0"/>
              <a:t>Disposición de la estación de transporte (banda transportadora)</a:t>
            </a:r>
          </a:p>
          <a:p>
            <a:pPr marL="0" indent="0">
              <a:buNone/>
            </a:pPr>
            <a:endParaRPr lang="es-MX" dirty="0"/>
          </a:p>
        </p:txBody>
      </p:sp>
      <p:pic>
        <p:nvPicPr>
          <p:cNvPr id="5" name="4 Imagen"/>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6923" t="9250" r="7724" b="1922"/>
          <a:stretch/>
        </p:blipFill>
        <p:spPr bwMode="auto">
          <a:xfrm>
            <a:off x="1907704" y="1628800"/>
            <a:ext cx="5400600" cy="4392488"/>
          </a:xfrm>
          <a:prstGeom prst="rect">
            <a:avLst/>
          </a:prstGeom>
          <a:noFill/>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39772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04665"/>
            <a:ext cx="8229600" cy="1152128"/>
          </a:xfrm>
        </p:spPr>
        <p:txBody>
          <a:bodyPr/>
          <a:lstStyle/>
          <a:p>
            <a:r>
              <a:rPr lang="es-MX" dirty="0" smtClean="0"/>
              <a:t>Disposición de la estación de procesamiento, </a:t>
            </a:r>
            <a:r>
              <a:rPr lang="es-MX" dirty="0" err="1" smtClean="0"/>
              <a:t>entenalla</a:t>
            </a:r>
            <a:r>
              <a:rPr lang="es-MX" dirty="0" smtClean="0"/>
              <a:t>.</a:t>
            </a:r>
            <a:endParaRPr lang="es-MX" dirty="0"/>
          </a:p>
        </p:txBody>
      </p:sp>
      <p:pic>
        <p:nvPicPr>
          <p:cNvPr id="5" name="4 Imagen"/>
          <p:cNvPicPr/>
          <p:nvPr/>
        </p:nvPicPr>
        <p:blipFill rotWithShape="1">
          <a:blip r:embed="rId2" cstate="print">
            <a:extLst>
              <a:ext uri="{28A0092B-C50C-407E-A947-70E740481C1C}">
                <a14:useLocalDpi xmlns:a14="http://schemas.microsoft.com/office/drawing/2010/main" val="0"/>
              </a:ext>
            </a:extLst>
          </a:blip>
          <a:srcRect l="10346" r="34482" b="3692"/>
          <a:stretch/>
        </p:blipFill>
        <p:spPr bwMode="auto">
          <a:xfrm>
            <a:off x="2987824" y="1556792"/>
            <a:ext cx="2952328" cy="4392488"/>
          </a:xfrm>
          <a:prstGeom prst="rect">
            <a:avLst/>
          </a:prstGeom>
          <a:noFill/>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95686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836712"/>
            <a:ext cx="8229600" cy="720080"/>
          </a:xfrm>
        </p:spPr>
        <p:txBody>
          <a:bodyPr/>
          <a:lstStyle/>
          <a:p>
            <a:r>
              <a:rPr lang="es-MX" dirty="0" smtClean="0"/>
              <a:t>Disposición de la caja de pintura</a:t>
            </a:r>
            <a:endParaRPr lang="es-MX" dirty="0"/>
          </a:p>
        </p:txBody>
      </p:sp>
      <p:pic>
        <p:nvPicPr>
          <p:cNvPr id="5" name="4 Imagen" descr="D:\Documents and Settings\Administrador\Mis documentos\Documentos Universidad\Noveno semestre (Decimo semestre)\Tesis\Fotos\Foto_A0474.jpg"/>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8723" t="18165" r="29365" b="4986"/>
          <a:stretch/>
        </p:blipFill>
        <p:spPr bwMode="auto">
          <a:xfrm>
            <a:off x="3131840" y="1700808"/>
            <a:ext cx="2880320" cy="4176464"/>
          </a:xfrm>
          <a:prstGeom prst="rect">
            <a:avLst/>
          </a:prstGeom>
          <a:noFill/>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48309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936104"/>
          </a:xfrm>
        </p:spPr>
        <p:txBody>
          <a:bodyPr/>
          <a:lstStyle/>
          <a:p>
            <a:r>
              <a:rPr lang="es-MX" dirty="0" smtClean="0"/>
              <a:t>Disposición de la estación de </a:t>
            </a:r>
            <a:r>
              <a:rPr lang="es-MX" dirty="0" err="1" smtClean="0"/>
              <a:t>paletizado</a:t>
            </a:r>
            <a:r>
              <a:rPr lang="es-MX" dirty="0" smtClean="0"/>
              <a:t> y del </a:t>
            </a:r>
            <a:r>
              <a:rPr lang="es-MX" dirty="0" err="1" smtClean="0"/>
              <a:t>palet</a:t>
            </a:r>
            <a:r>
              <a:rPr lang="es-MX" dirty="0" smtClean="0"/>
              <a:t> de suministro de material.</a:t>
            </a:r>
            <a:endParaRPr lang="es-MX" dirty="0"/>
          </a:p>
        </p:txBody>
      </p:sp>
      <p:pic>
        <p:nvPicPr>
          <p:cNvPr id="5" name="0 Imagen"/>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27584" y="2492896"/>
            <a:ext cx="3672408" cy="2808312"/>
          </a:xfrm>
          <a:prstGeom prst="rect">
            <a:avLst/>
          </a:prstGeom>
          <a:ln>
            <a:solidFill>
              <a:schemeClr val="tx1"/>
            </a:solidFill>
          </a:ln>
        </p:spPr>
      </p:pic>
      <p:pic>
        <p:nvPicPr>
          <p:cNvPr id="6" name="0 Imagen"/>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32040" y="2492896"/>
            <a:ext cx="3312368" cy="2808312"/>
          </a:xfrm>
          <a:prstGeom prst="rect">
            <a:avLst/>
          </a:prstGeom>
          <a:ln>
            <a:solidFill>
              <a:schemeClr val="tx1"/>
            </a:solidFill>
          </a:ln>
        </p:spPr>
      </p:pic>
    </p:spTree>
    <p:extLst>
      <p:ext uri="{BB962C8B-B14F-4D97-AF65-F5344CB8AC3E}">
        <p14:creationId xmlns:p14="http://schemas.microsoft.com/office/powerpoint/2010/main" val="32015246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720080"/>
          </a:xfrm>
        </p:spPr>
        <p:txBody>
          <a:bodyPr/>
          <a:lstStyle/>
          <a:p>
            <a:r>
              <a:rPr lang="es-MX" dirty="0" smtClean="0"/>
              <a:t>Anclaje de la </a:t>
            </a:r>
            <a:r>
              <a:rPr lang="es-MX" dirty="0" err="1" smtClean="0"/>
              <a:t>entenalla</a:t>
            </a:r>
            <a:r>
              <a:rPr lang="es-MX" dirty="0" smtClean="0"/>
              <a:t> al piso</a:t>
            </a:r>
            <a:endParaRPr lang="es-MX" dirty="0"/>
          </a:p>
        </p:txBody>
      </p:sp>
      <p:pic>
        <p:nvPicPr>
          <p:cNvPr id="4" name="3 Imagen" descr="D:\Documents and Settings\Administrador\Mis documentos\Documentos Universidad\Noveno semestre (Decimo semestre)\Tesis\Fotos\Foto_A0459.jpg"/>
          <p:cNvPicPr/>
          <p:nvPr/>
        </p:nvPicPr>
        <p:blipFill>
          <a:blip r:embed="rId2">
            <a:extLst>
              <a:ext uri="{28A0092B-C50C-407E-A947-70E740481C1C}">
                <a14:useLocalDpi xmlns:a14="http://schemas.microsoft.com/office/drawing/2010/main" val="0"/>
              </a:ext>
            </a:extLst>
          </a:blip>
          <a:srcRect/>
          <a:stretch>
            <a:fillRect/>
          </a:stretch>
        </p:blipFill>
        <p:spPr bwMode="auto">
          <a:xfrm>
            <a:off x="1766252" y="1700808"/>
            <a:ext cx="5611495" cy="4211955"/>
          </a:xfrm>
          <a:prstGeom prst="rect">
            <a:avLst/>
          </a:prstGeom>
          <a:noFill/>
          <a:ln>
            <a:noFill/>
          </a:ln>
        </p:spPr>
      </p:pic>
    </p:spTree>
    <p:extLst>
      <p:ext uri="{BB962C8B-B14F-4D97-AF65-F5344CB8AC3E}">
        <p14:creationId xmlns:p14="http://schemas.microsoft.com/office/powerpoint/2010/main" val="4926741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92696"/>
            <a:ext cx="8229600" cy="936104"/>
          </a:xfrm>
        </p:spPr>
        <p:txBody>
          <a:bodyPr/>
          <a:lstStyle/>
          <a:p>
            <a:r>
              <a:rPr lang="es-MX" dirty="0" smtClean="0"/>
              <a:t>Colocación de los pallets en el lugar adecuado para el proceso.</a:t>
            </a:r>
            <a:endParaRPr lang="es-MX" dirty="0"/>
          </a:p>
        </p:txBody>
      </p:sp>
      <p:pic>
        <p:nvPicPr>
          <p:cNvPr id="5" name="4 Imagen" descr="D:\Documents and Settings\Administrador\Mis documentos\Documentos Universidad\Noveno semestre (Decimo semestre)\Tesis\Fotos\Foto_A0480.jpg"/>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7192" t="37051" r="37102"/>
          <a:stretch/>
        </p:blipFill>
        <p:spPr bwMode="auto">
          <a:xfrm>
            <a:off x="2771800" y="1988840"/>
            <a:ext cx="3540703" cy="3888432"/>
          </a:xfrm>
          <a:prstGeom prst="rect">
            <a:avLst/>
          </a:prstGeom>
          <a:noFill/>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31861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648072"/>
          </a:xfrm>
        </p:spPr>
        <p:txBody>
          <a:bodyPr/>
          <a:lstStyle/>
          <a:p>
            <a:r>
              <a:rPr lang="es-MX" dirty="0" smtClean="0"/>
              <a:t>Realización de las conexiones eléctricas</a:t>
            </a:r>
            <a:endParaRPr lang="es-MX" dirty="0"/>
          </a:p>
        </p:txBody>
      </p:sp>
      <p:pic>
        <p:nvPicPr>
          <p:cNvPr id="6" name="5 Imagen" descr="D:\Documents and Settings\Administrador\Mis documentos\Documentos Universidad\Noveno semestre (Decimo semestre)\Tesis\Fotos\Foto_A0462.jpg"/>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22886" t="21541" r="14428"/>
          <a:stretch/>
        </p:blipFill>
        <p:spPr bwMode="auto">
          <a:xfrm>
            <a:off x="827584" y="1520788"/>
            <a:ext cx="3528392" cy="3240360"/>
          </a:xfrm>
          <a:prstGeom prst="rect">
            <a:avLst/>
          </a:prstGeom>
          <a:noFill/>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7" name="6 Imagen" descr="D:\Documents and Settings\Administrador\Mis documentos\Documentos Universidad\Noveno semestre (Decimo semestre)\Tesis\Fotos\Foto_A0478.jpg"/>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9654" t="3051" r="6255" b="10848"/>
          <a:stretch/>
        </p:blipFill>
        <p:spPr bwMode="auto">
          <a:xfrm>
            <a:off x="4499992" y="3140968"/>
            <a:ext cx="3888432" cy="3240360"/>
          </a:xfrm>
          <a:prstGeom prst="rect">
            <a:avLst/>
          </a:prstGeom>
          <a:noFill/>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63599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836712"/>
            <a:ext cx="8229600" cy="557416"/>
          </a:xfrm>
        </p:spPr>
        <p:txBody>
          <a:bodyPr/>
          <a:lstStyle/>
          <a:p>
            <a:r>
              <a:rPr lang="es-MX" dirty="0" smtClean="0"/>
              <a:t>Conexiones neumáticas</a:t>
            </a:r>
            <a:endParaRPr lang="es-MX" dirty="0"/>
          </a:p>
        </p:txBody>
      </p:sp>
      <p:pic>
        <p:nvPicPr>
          <p:cNvPr id="4" name="3 Imagen" descr="D:\Documents and Settings\Administrador\Mis documentos\Documentos Universidad\Noveno semestre (Decimo semestre)\Tesis\Fotos\Foto_A0476.jpg"/>
          <p:cNvPicPr/>
          <p:nvPr/>
        </p:nvPicPr>
        <p:blipFill>
          <a:blip r:embed="rId2">
            <a:extLst>
              <a:ext uri="{28A0092B-C50C-407E-A947-70E740481C1C}">
                <a14:useLocalDpi xmlns:a14="http://schemas.microsoft.com/office/drawing/2010/main" val="0"/>
              </a:ext>
            </a:extLst>
          </a:blip>
          <a:srcRect/>
          <a:stretch>
            <a:fillRect/>
          </a:stretch>
        </p:blipFill>
        <p:spPr bwMode="auto">
          <a:xfrm>
            <a:off x="2511317" y="2132856"/>
            <a:ext cx="4062730" cy="3044825"/>
          </a:xfrm>
          <a:prstGeom prst="rect">
            <a:avLst/>
          </a:prstGeom>
          <a:noFill/>
          <a:ln>
            <a:noFill/>
          </a:ln>
        </p:spPr>
      </p:pic>
    </p:spTree>
    <p:extLst>
      <p:ext uri="{BB962C8B-B14F-4D97-AF65-F5344CB8AC3E}">
        <p14:creationId xmlns:p14="http://schemas.microsoft.com/office/powerpoint/2010/main" val="15833706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415880"/>
          </a:xfrm>
        </p:spPr>
        <p:txBody>
          <a:bodyPr>
            <a:normAutofit/>
          </a:bodyPr>
          <a:lstStyle/>
          <a:p>
            <a:pPr lvl="0"/>
            <a:r>
              <a:rPr lang="es-MX" dirty="0"/>
              <a:t>Verificación de </a:t>
            </a:r>
            <a:r>
              <a:rPr lang="es-MX" dirty="0" smtClean="0"/>
              <a:t>las conexiones neumáticas para detectar y corregir cualquier fuga que podría existir.</a:t>
            </a:r>
            <a:endParaRPr lang="es-MX" dirty="0"/>
          </a:p>
          <a:p>
            <a:pPr lvl="0"/>
            <a:r>
              <a:rPr lang="es-MX" dirty="0"/>
              <a:t>Calibración de los reguladores de presión según las presiones de funcionamiento nominales.</a:t>
            </a:r>
          </a:p>
          <a:p>
            <a:pPr lvl="0"/>
            <a:r>
              <a:rPr lang="es-MX" dirty="0"/>
              <a:t>Verificación del funcionamiento del circuito neumático </a:t>
            </a:r>
            <a:r>
              <a:rPr lang="es-MX" dirty="0" smtClean="0"/>
              <a:t>mediante </a:t>
            </a:r>
            <a:r>
              <a:rPr lang="es-MX" dirty="0"/>
              <a:t>la activación manual de las electroválvulas.</a:t>
            </a:r>
          </a:p>
          <a:p>
            <a:pPr lvl="0"/>
            <a:r>
              <a:rPr lang="es-MX" dirty="0"/>
              <a:t>Verificación del funcionamiento </a:t>
            </a:r>
            <a:r>
              <a:rPr lang="es-MX" dirty="0" smtClean="0"/>
              <a:t>los componentes eléctricos y </a:t>
            </a:r>
            <a:r>
              <a:rPr lang="es-MX" dirty="0"/>
              <a:t>electrónicos </a:t>
            </a:r>
            <a:r>
              <a:rPr lang="es-MX" dirty="0" err="1" smtClean="0"/>
              <a:t>alimentandolos</a:t>
            </a:r>
            <a:r>
              <a:rPr lang="es-MX" dirty="0" smtClean="0"/>
              <a:t> con una fuente externa de 24 V DC.</a:t>
            </a:r>
            <a:endParaRPr lang="es-MX" dirty="0"/>
          </a:p>
        </p:txBody>
      </p:sp>
    </p:spTree>
    <p:extLst>
      <p:ext uri="{BB962C8B-B14F-4D97-AF65-F5344CB8AC3E}">
        <p14:creationId xmlns:p14="http://schemas.microsoft.com/office/powerpoint/2010/main" val="4154563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39552" y="82368"/>
            <a:ext cx="8229600" cy="898360"/>
          </a:xfrm>
        </p:spPr>
        <p:txBody>
          <a:bodyPr/>
          <a:lstStyle/>
          <a:p>
            <a:r>
              <a:rPr lang="es-EC" b="1" dirty="0" smtClean="0"/>
              <a:t>Robot KUKA KR-16</a:t>
            </a:r>
            <a:endParaRPr lang="es-EC" b="1" dirty="0"/>
          </a:p>
        </p:txBody>
      </p:sp>
      <p:sp>
        <p:nvSpPr>
          <p:cNvPr id="4" name="3 Rectángulo"/>
          <p:cNvSpPr/>
          <p:nvPr/>
        </p:nvSpPr>
        <p:spPr>
          <a:xfrm>
            <a:off x="553890" y="1475492"/>
            <a:ext cx="2577950"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u="sng" dirty="0"/>
              <a:t>Coordenadas específicas</a:t>
            </a:r>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99864" y="1919476"/>
            <a:ext cx="3016794" cy="1742274"/>
          </a:xfrm>
          <a:prstGeom prst="rect">
            <a:avLst/>
          </a:prstGeom>
          <a:noFill/>
          <a:ln>
            <a:solidFill>
              <a:schemeClr val="tx1"/>
            </a:solidFill>
          </a:ln>
        </p:spPr>
      </p:pic>
      <p:sp>
        <p:nvSpPr>
          <p:cNvPr id="6" name="5 Rectángulo"/>
          <p:cNvSpPr/>
          <p:nvPr/>
        </p:nvSpPr>
        <p:spPr>
          <a:xfrm>
            <a:off x="525036" y="3923764"/>
            <a:ext cx="2606804"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u="sng" dirty="0"/>
              <a:t>Coordenadas universales</a:t>
            </a:r>
            <a:endParaRPr lang="es-EC" dirty="0"/>
          </a:p>
        </p:txBody>
      </p:sp>
      <p:sp>
        <p:nvSpPr>
          <p:cNvPr id="7" name="6 Rectángulo"/>
          <p:cNvSpPr/>
          <p:nvPr/>
        </p:nvSpPr>
        <p:spPr>
          <a:xfrm>
            <a:off x="4928247" y="1475492"/>
            <a:ext cx="3015569"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u="sng" dirty="0"/>
              <a:t>Coordenadas de herramienta</a:t>
            </a:r>
            <a:endParaRPr lang="es-EC" dirty="0"/>
          </a:p>
        </p:txBody>
      </p:sp>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299864" y="4378414"/>
            <a:ext cx="3048000" cy="1786890"/>
          </a:xfrm>
          <a:prstGeom prst="rect">
            <a:avLst/>
          </a:prstGeom>
          <a:noFill/>
          <a:ln>
            <a:solidFill>
              <a:schemeClr val="tx1"/>
            </a:solidFill>
          </a:ln>
        </p:spPr>
      </p:pic>
      <p:sp>
        <p:nvSpPr>
          <p:cNvPr id="10" name="9 Rectángulo"/>
          <p:cNvSpPr/>
          <p:nvPr/>
        </p:nvSpPr>
        <p:spPr>
          <a:xfrm>
            <a:off x="3634179" y="4139788"/>
            <a:ext cx="2965877"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u="sng" dirty="0" smtClean="0"/>
              <a:t>Consola de Operaciones </a:t>
            </a:r>
            <a:r>
              <a:rPr lang="es-EC" u="sng" dirty="0" err="1" smtClean="0"/>
              <a:t>KCP</a:t>
            </a:r>
            <a:endParaRPr lang="es-EC" dirty="0"/>
          </a:p>
        </p:txBody>
      </p:sp>
      <p:pic>
        <p:nvPicPr>
          <p:cNvPr id="12" name="11 Imagen"/>
          <p:cNvPicPr/>
          <p:nvPr/>
        </p:nvPicPr>
        <p:blipFill>
          <a:blip r:embed="rId4">
            <a:extLst>
              <a:ext uri="{28A0092B-C50C-407E-A947-70E740481C1C}">
                <a14:useLocalDpi xmlns:a14="http://schemas.microsoft.com/office/drawing/2010/main" val="0"/>
              </a:ext>
            </a:extLst>
          </a:blip>
          <a:srcRect/>
          <a:stretch>
            <a:fillRect/>
          </a:stretch>
        </p:blipFill>
        <p:spPr bwMode="auto">
          <a:xfrm>
            <a:off x="4964419" y="1842770"/>
            <a:ext cx="2943225" cy="1586230"/>
          </a:xfrm>
          <a:prstGeom prst="rect">
            <a:avLst/>
          </a:prstGeom>
          <a:noFill/>
          <a:ln>
            <a:solidFill>
              <a:schemeClr val="tx1"/>
            </a:solidFill>
          </a:ln>
        </p:spPr>
      </p:pic>
      <p:pic>
        <p:nvPicPr>
          <p:cNvPr id="13" name="12 Imagen" descr="http://htmlimg2.scribdassets.com/2f857tibk01km8ds/images/8-3cd22a0ad5.png"/>
          <p:cNvPicPr/>
          <p:nvPr/>
        </p:nvPicPr>
        <p:blipFill rotWithShape="1">
          <a:blip r:embed="rId5">
            <a:extLst>
              <a:ext uri="{28A0092B-C50C-407E-A947-70E740481C1C}">
                <a14:useLocalDpi xmlns:a14="http://schemas.microsoft.com/office/drawing/2010/main" val="0"/>
              </a:ext>
            </a:extLst>
          </a:blip>
          <a:srcRect b="4846"/>
          <a:stretch/>
        </p:blipFill>
        <p:spPr bwMode="auto">
          <a:xfrm>
            <a:off x="4268100" y="4631779"/>
            <a:ext cx="1965960" cy="1533525"/>
          </a:xfrm>
          <a:prstGeom prst="rect">
            <a:avLst/>
          </a:prstGeom>
          <a:noFill/>
          <a:ln>
            <a:solidFill>
              <a:schemeClr val="tx1"/>
            </a:solidFill>
          </a:ln>
          <a:extLst>
            <a:ext uri="{53640926-AAD7-44D8-BBD7-CCE9431645EC}">
              <a14:shadowObscured xmlns:a14="http://schemas.microsoft.com/office/drawing/2010/main"/>
            </a:ext>
          </a:extLst>
        </p:spPr>
      </p:pic>
      <p:pic>
        <p:nvPicPr>
          <p:cNvPr id="14" name="1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0" y="4608513"/>
            <a:ext cx="1482283" cy="2132855"/>
          </a:xfrm>
          <a:prstGeom prst="rect">
            <a:avLst/>
          </a:prstGeom>
          <a:ln>
            <a:solidFill>
              <a:schemeClr val="tx1"/>
            </a:solidFill>
          </a:ln>
        </p:spPr>
      </p:pic>
      <p:sp>
        <p:nvSpPr>
          <p:cNvPr id="15" name="14 Rectángulo redondeado"/>
          <p:cNvSpPr/>
          <p:nvPr/>
        </p:nvSpPr>
        <p:spPr>
          <a:xfrm>
            <a:off x="2072781" y="836712"/>
            <a:ext cx="4803475" cy="510778"/>
          </a:xfrm>
          <a:prstGeom prst="round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s-EC" sz="2400" b="1" dirty="0" smtClean="0"/>
              <a:t>Sistema de Coordenadas del Robot</a:t>
            </a:r>
            <a:endParaRPr lang="es-EC" sz="2400" b="1" dirty="0"/>
          </a:p>
        </p:txBody>
      </p:sp>
      <p:sp>
        <p:nvSpPr>
          <p:cNvPr id="17" name="16 Rectángulo"/>
          <p:cNvSpPr/>
          <p:nvPr/>
        </p:nvSpPr>
        <p:spPr>
          <a:xfrm>
            <a:off x="6954602" y="4139788"/>
            <a:ext cx="1978427"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u="sng" dirty="0" smtClean="0"/>
              <a:t>Controlador KR-C2</a:t>
            </a:r>
            <a:endParaRPr lang="es-EC" dirty="0"/>
          </a:p>
        </p:txBody>
      </p:sp>
      <p:sp>
        <p:nvSpPr>
          <p:cNvPr id="18" name="17 Rectángulo redondeado"/>
          <p:cNvSpPr/>
          <p:nvPr/>
        </p:nvSpPr>
        <p:spPr>
          <a:xfrm>
            <a:off x="3923928" y="3566294"/>
            <a:ext cx="4803475" cy="510778"/>
          </a:xfrm>
          <a:prstGeom prst="round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s-EC" sz="2400" b="1" dirty="0" smtClean="0"/>
              <a:t>Controlador del Robot</a:t>
            </a:r>
            <a:endParaRPr lang="es-EC" sz="2400" b="1" dirty="0"/>
          </a:p>
        </p:txBody>
      </p:sp>
    </p:spTree>
    <p:extLst>
      <p:ext uri="{BB962C8B-B14F-4D97-AF65-F5344CB8AC3E}">
        <p14:creationId xmlns:p14="http://schemas.microsoft.com/office/powerpoint/2010/main" val="6245051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836712"/>
            <a:ext cx="8229600" cy="1008112"/>
          </a:xfrm>
        </p:spPr>
        <p:txBody>
          <a:bodyPr/>
          <a:lstStyle/>
          <a:p>
            <a:r>
              <a:rPr lang="es-MX" dirty="0" smtClean="0"/>
              <a:t>Conexiones a los módulos de entrada y salida digitales WAGO.</a:t>
            </a:r>
            <a:endParaRPr lang="es-MX" dirty="0"/>
          </a:p>
        </p:txBody>
      </p:sp>
      <p:pic>
        <p:nvPicPr>
          <p:cNvPr id="4" name="3 Imagen" descr="D:\Documents and Settings\Administrador\Mis documentos\Documentos Universidad\Noveno semestre (Decimo semestre)\Tesis\Fotos\Foto_A0479.jpg"/>
          <p:cNvPicPr/>
          <p:nvPr/>
        </p:nvPicPr>
        <p:blipFill>
          <a:blip r:embed="rId2">
            <a:extLst>
              <a:ext uri="{28A0092B-C50C-407E-A947-70E740481C1C}">
                <a14:useLocalDpi xmlns:a14="http://schemas.microsoft.com/office/drawing/2010/main" val="0"/>
              </a:ext>
            </a:extLst>
          </a:blip>
          <a:srcRect/>
          <a:stretch>
            <a:fillRect/>
          </a:stretch>
        </p:blipFill>
        <p:spPr bwMode="auto">
          <a:xfrm>
            <a:off x="2528325" y="2348880"/>
            <a:ext cx="4062730" cy="3044825"/>
          </a:xfrm>
          <a:prstGeom prst="rect">
            <a:avLst/>
          </a:prstGeom>
          <a:noFill/>
          <a:ln>
            <a:noFill/>
          </a:ln>
        </p:spPr>
      </p:pic>
    </p:spTree>
    <p:extLst>
      <p:ext uri="{BB962C8B-B14F-4D97-AF65-F5344CB8AC3E}">
        <p14:creationId xmlns:p14="http://schemas.microsoft.com/office/powerpoint/2010/main" val="34993770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629424"/>
          </a:xfrm>
        </p:spPr>
        <p:txBody>
          <a:bodyPr/>
          <a:lstStyle/>
          <a:p>
            <a:r>
              <a:rPr lang="es-MX" dirty="0" smtClean="0"/>
              <a:t>Esquema entradas digitales</a:t>
            </a:r>
            <a:endParaRPr lang="es-MX"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636912"/>
            <a:ext cx="628451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8928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648072"/>
          </a:xfrm>
        </p:spPr>
        <p:txBody>
          <a:bodyPr/>
          <a:lstStyle/>
          <a:p>
            <a:r>
              <a:rPr lang="es-MX" dirty="0" smtClean="0"/>
              <a:t>Esquema salidas digitales</a:t>
            </a:r>
            <a:endParaRPr lang="es-MX"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60848"/>
            <a:ext cx="565816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9348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D:\Documents and Settings\Administrador\Mis documentos\Documentos Universidad\Noveno semestre (Decimo semestre)\Tesis\Fotos\Foto_A0461.jpg"/>
          <p:cNvPicPr/>
          <p:nvPr/>
        </p:nvPicPr>
        <p:blipFill>
          <a:blip r:embed="rId2">
            <a:extLst>
              <a:ext uri="{28A0092B-C50C-407E-A947-70E740481C1C}">
                <a14:useLocalDpi xmlns:a14="http://schemas.microsoft.com/office/drawing/2010/main" val="0"/>
              </a:ext>
            </a:extLst>
          </a:blip>
          <a:srcRect/>
          <a:stretch>
            <a:fillRect/>
          </a:stretch>
        </p:blipFill>
        <p:spPr bwMode="auto">
          <a:xfrm>
            <a:off x="415211" y="836712"/>
            <a:ext cx="3384376" cy="2232248"/>
          </a:xfrm>
          <a:prstGeom prst="rect">
            <a:avLst/>
          </a:prstGeom>
          <a:noFill/>
          <a:ln>
            <a:solidFill>
              <a:srgbClr val="CCFF33"/>
            </a:solidFill>
          </a:ln>
        </p:spPr>
      </p:pic>
      <p:pic>
        <p:nvPicPr>
          <p:cNvPr id="6" name="0 Imagen"/>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04048" y="783406"/>
            <a:ext cx="3384376" cy="2304256"/>
          </a:xfrm>
          <a:prstGeom prst="rect">
            <a:avLst/>
          </a:prstGeom>
          <a:ln>
            <a:solidFill>
              <a:schemeClr val="tx1"/>
            </a:solidFill>
          </a:ln>
        </p:spPr>
      </p:pic>
      <p:sp>
        <p:nvSpPr>
          <p:cNvPr id="8" name="2 Título"/>
          <p:cNvSpPr>
            <a:spLocks noGrp="1"/>
          </p:cNvSpPr>
          <p:nvPr>
            <p:ph type="title"/>
          </p:nvPr>
        </p:nvSpPr>
        <p:spPr>
          <a:xfrm>
            <a:off x="251520" y="44624"/>
            <a:ext cx="8640000" cy="828032"/>
          </a:xfrm>
        </p:spPr>
        <p:txBody>
          <a:bodyPr>
            <a:normAutofit/>
          </a:bodyPr>
          <a:lstStyle/>
          <a:p>
            <a:r>
              <a:rPr lang="es-EC" sz="3200" b="1" dirty="0" smtClean="0"/>
              <a:t>Programación de la celda flexible con el robot</a:t>
            </a:r>
            <a:endParaRPr lang="es-EC" sz="3200" b="1" dirty="0"/>
          </a:p>
        </p:txBody>
      </p:sp>
      <p:graphicFrame>
        <p:nvGraphicFramePr>
          <p:cNvPr id="9" name="8 Diagrama"/>
          <p:cNvGraphicFramePr/>
          <p:nvPr>
            <p:extLst>
              <p:ext uri="{D42A27DB-BD31-4B8C-83A1-F6EECF244321}">
                <p14:modId xmlns:p14="http://schemas.microsoft.com/office/powerpoint/2010/main" val="1310203178"/>
              </p:ext>
            </p:extLst>
          </p:nvPr>
        </p:nvGraphicFramePr>
        <p:xfrm>
          <a:off x="1524000" y="3501008"/>
          <a:ext cx="6096000" cy="31278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1" name="10 Conector angular"/>
          <p:cNvCxnSpPr/>
          <p:nvPr/>
        </p:nvCxnSpPr>
        <p:spPr>
          <a:xfrm rot="5400000" flipH="1" flipV="1">
            <a:off x="6705587" y="3978411"/>
            <a:ext cx="2213546" cy="432048"/>
          </a:xfrm>
          <a:prstGeom prst="bentConnector3">
            <a:avLst>
              <a:gd name="adj1" fmla="val -649"/>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13 Conector angular"/>
          <p:cNvCxnSpPr/>
          <p:nvPr/>
        </p:nvCxnSpPr>
        <p:spPr>
          <a:xfrm rot="16200000" flipV="1">
            <a:off x="-180528" y="4149080"/>
            <a:ext cx="2808312" cy="648072"/>
          </a:xfrm>
          <a:prstGeom prst="bentConnector3">
            <a:avLst>
              <a:gd name="adj1" fmla="val -398"/>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7610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251520" y="44624"/>
            <a:ext cx="8640000" cy="828032"/>
          </a:xfrm>
        </p:spPr>
        <p:txBody>
          <a:bodyPr>
            <a:normAutofit/>
          </a:bodyPr>
          <a:lstStyle/>
          <a:p>
            <a:r>
              <a:rPr lang="es-EC" sz="3200" b="1" dirty="0" smtClean="0"/>
              <a:t>Programación de la celda flexible con el robot</a:t>
            </a:r>
            <a:endParaRPr lang="es-EC" sz="3200" b="1" dirty="0"/>
          </a:p>
        </p:txBody>
      </p:sp>
      <p:sp>
        <p:nvSpPr>
          <p:cNvPr id="5" name="4 Rectángulo"/>
          <p:cNvSpPr/>
          <p:nvPr/>
        </p:nvSpPr>
        <p:spPr>
          <a:xfrm>
            <a:off x="1187624" y="764704"/>
            <a:ext cx="6576114"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Tipo de movimientos programables en el robot </a:t>
            </a:r>
            <a:r>
              <a:rPr lang="es-EC" b="1" dirty="0" err="1" smtClean="0"/>
              <a:t>Kuka</a:t>
            </a:r>
            <a:r>
              <a:rPr lang="es-EC" b="1" dirty="0" smtClean="0"/>
              <a:t> </a:t>
            </a:r>
            <a:r>
              <a:rPr lang="es-EC" b="1" dirty="0" err="1" smtClean="0"/>
              <a:t>kR16</a:t>
            </a:r>
            <a:endParaRPr lang="es-EC" b="1" dirty="0"/>
          </a:p>
        </p:txBody>
      </p:sp>
      <p:pic>
        <p:nvPicPr>
          <p:cNvPr id="6" name="5 Imagen"/>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9695" r="4001"/>
          <a:stretch/>
        </p:blipFill>
        <p:spPr bwMode="auto">
          <a:xfrm>
            <a:off x="251520" y="1746366"/>
            <a:ext cx="3744416" cy="1551639"/>
          </a:xfrm>
          <a:prstGeom prst="rect">
            <a:avLst/>
          </a:prstGeom>
          <a:noFill/>
          <a:ln w="9525" cap="flat" cmpd="sng" algn="ctr">
            <a:solidFill>
              <a:srgbClr val="000000"/>
            </a:solidFill>
            <a:prstDash val="solid"/>
            <a:miter lim="800000"/>
            <a:headEnd type="none" w="med" len="med"/>
            <a:tailEnd type="none" w="med" len="med"/>
          </a:ln>
          <a:effectLst/>
          <a:extLst>
            <a:ext uri="{53640926-AAD7-44D8-BBD7-CCE9431645EC}">
              <a14:shadowObscured xmlns:a14="http://schemas.microsoft.com/office/drawing/2010/main"/>
            </a:ext>
          </a:extLst>
        </p:spPr>
      </p:pic>
      <p:sp>
        <p:nvSpPr>
          <p:cNvPr id="7" name="6 Rectángulo"/>
          <p:cNvSpPr/>
          <p:nvPr/>
        </p:nvSpPr>
        <p:spPr>
          <a:xfrm>
            <a:off x="265638" y="1340769"/>
            <a:ext cx="1282026" cy="40559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400" b="1" dirty="0" smtClean="0"/>
              <a:t>Movimiento </a:t>
            </a:r>
            <a:r>
              <a:rPr lang="es-EC" sz="1400" b="1" dirty="0" err="1" smtClean="0"/>
              <a:t>PTP</a:t>
            </a:r>
            <a:endParaRPr lang="es-EC" sz="1400" b="1" dirty="0"/>
          </a:p>
        </p:txBody>
      </p:sp>
      <p:pic>
        <p:nvPicPr>
          <p:cNvPr id="8" name="7 Imagen"/>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2310" r="7197"/>
          <a:stretch/>
        </p:blipFill>
        <p:spPr bwMode="auto">
          <a:xfrm>
            <a:off x="4644008" y="1713829"/>
            <a:ext cx="4306958" cy="1584176"/>
          </a:xfrm>
          <a:prstGeom prst="rect">
            <a:avLst/>
          </a:prstGeom>
          <a:noFill/>
          <a:ln>
            <a:solidFill>
              <a:schemeClr val="tx1"/>
            </a:solidFill>
          </a:ln>
          <a:extLst>
            <a:ext uri="{53640926-AAD7-44D8-BBD7-CCE9431645EC}">
              <a14:shadowObscured xmlns:a14="http://schemas.microsoft.com/office/drawing/2010/main"/>
            </a:ext>
          </a:extLst>
        </p:spPr>
      </p:pic>
      <p:sp>
        <p:nvSpPr>
          <p:cNvPr id="9" name="8 Rectángulo"/>
          <p:cNvSpPr/>
          <p:nvPr/>
        </p:nvSpPr>
        <p:spPr>
          <a:xfrm>
            <a:off x="4608470" y="1290370"/>
            <a:ext cx="1282026" cy="40559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400" b="1" dirty="0" smtClean="0"/>
              <a:t>Movimiento </a:t>
            </a:r>
            <a:r>
              <a:rPr lang="es-EC" sz="1400" b="1" dirty="0" err="1" smtClean="0"/>
              <a:t>LIN</a:t>
            </a:r>
            <a:endParaRPr lang="es-EC" sz="1400" b="1" dirty="0"/>
          </a:p>
        </p:txBody>
      </p:sp>
      <p:pic>
        <p:nvPicPr>
          <p:cNvPr id="10" name="9 Imagen"/>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1520" y="4437112"/>
            <a:ext cx="3697154" cy="1656184"/>
          </a:xfrm>
          <a:prstGeom prst="rect">
            <a:avLst/>
          </a:prstGeom>
          <a:noFill/>
          <a:ln w="9525" cmpd="sng">
            <a:solidFill>
              <a:srgbClr val="000000"/>
            </a:solidFill>
            <a:miter lim="800000"/>
            <a:headEnd/>
            <a:tailEnd/>
          </a:ln>
          <a:effectLst/>
        </p:spPr>
      </p:pic>
      <p:sp>
        <p:nvSpPr>
          <p:cNvPr id="11" name="10 Rectángulo"/>
          <p:cNvSpPr/>
          <p:nvPr/>
        </p:nvSpPr>
        <p:spPr>
          <a:xfrm>
            <a:off x="265638" y="4031514"/>
            <a:ext cx="1282026" cy="40559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400" b="1" dirty="0" smtClean="0"/>
              <a:t>Movimiento </a:t>
            </a:r>
            <a:r>
              <a:rPr lang="es-EC" sz="1400" b="1" dirty="0" err="1" smtClean="0"/>
              <a:t>CIRC</a:t>
            </a:r>
            <a:endParaRPr lang="es-EC" sz="1400" b="1" dirty="0"/>
          </a:p>
        </p:txBody>
      </p:sp>
      <p:sp>
        <p:nvSpPr>
          <p:cNvPr id="12" name="11 Rectángulo"/>
          <p:cNvSpPr/>
          <p:nvPr/>
        </p:nvSpPr>
        <p:spPr>
          <a:xfrm>
            <a:off x="4716016" y="4027782"/>
            <a:ext cx="1282026" cy="40559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400" b="1" dirty="0" smtClean="0"/>
              <a:t>Instrucción </a:t>
            </a:r>
            <a:r>
              <a:rPr lang="es-EC" sz="1400" b="1" dirty="0" err="1" smtClean="0"/>
              <a:t>WAIT</a:t>
            </a:r>
            <a:r>
              <a:rPr lang="es-EC" sz="1400" b="1" dirty="0" smtClean="0"/>
              <a:t> </a:t>
            </a:r>
            <a:r>
              <a:rPr lang="es-EC" sz="1400" b="1" dirty="0" err="1" smtClean="0"/>
              <a:t>FOR</a:t>
            </a:r>
            <a:endParaRPr lang="es-EC" sz="1400" b="1" dirty="0"/>
          </a:p>
        </p:txBody>
      </p:sp>
      <p:sp>
        <p:nvSpPr>
          <p:cNvPr id="13" name="12 Rectángulo redondeado"/>
          <p:cNvSpPr/>
          <p:nvPr/>
        </p:nvSpPr>
        <p:spPr>
          <a:xfrm>
            <a:off x="4729100" y="4509120"/>
            <a:ext cx="2723220"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tx1"/>
                </a:solidFill>
              </a:rPr>
              <a:t>WAIT</a:t>
            </a:r>
            <a:r>
              <a:rPr lang="es-ES" b="1" dirty="0">
                <a:solidFill>
                  <a:schemeClr val="tx1"/>
                </a:solidFill>
              </a:rPr>
              <a:t> </a:t>
            </a:r>
            <a:r>
              <a:rPr lang="es-ES" b="1" dirty="0" err="1">
                <a:solidFill>
                  <a:schemeClr val="tx1"/>
                </a:solidFill>
              </a:rPr>
              <a:t>FOR</a:t>
            </a:r>
            <a:r>
              <a:rPr lang="es-ES" b="1" dirty="0">
                <a:solidFill>
                  <a:schemeClr val="tx1"/>
                </a:solidFill>
              </a:rPr>
              <a:t> (</a:t>
            </a:r>
            <a:r>
              <a:rPr lang="es-ES" dirty="0">
                <a:solidFill>
                  <a:schemeClr val="tx1"/>
                </a:solidFill>
              </a:rPr>
              <a:t>Condición</a:t>
            </a:r>
            <a:r>
              <a:rPr lang="es-ES" b="1" dirty="0" smtClean="0">
                <a:solidFill>
                  <a:schemeClr val="tx1"/>
                </a:solidFill>
              </a:rPr>
              <a:t>)</a:t>
            </a:r>
            <a:endParaRPr lang="es-EC" dirty="0">
              <a:solidFill>
                <a:schemeClr val="tx1"/>
              </a:solidFill>
            </a:endParaRPr>
          </a:p>
        </p:txBody>
      </p:sp>
      <p:sp>
        <p:nvSpPr>
          <p:cNvPr id="14" name="13 Pentágono"/>
          <p:cNvSpPr/>
          <p:nvPr/>
        </p:nvSpPr>
        <p:spPr>
          <a:xfrm>
            <a:off x="4551635" y="5264231"/>
            <a:ext cx="1522361" cy="72008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Programa detenido </a:t>
            </a:r>
            <a:endParaRPr lang="es-EC" b="1" dirty="0"/>
          </a:p>
        </p:txBody>
      </p:sp>
      <p:sp>
        <p:nvSpPr>
          <p:cNvPr id="16" name="15 Proceso predefinido"/>
          <p:cNvSpPr/>
          <p:nvPr/>
        </p:nvSpPr>
        <p:spPr>
          <a:xfrm>
            <a:off x="6797487" y="5192223"/>
            <a:ext cx="1728192" cy="864096"/>
          </a:xfrm>
          <a:prstGeom prst="flowChartPredefined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Cumpla condición</a:t>
            </a:r>
            <a:endParaRPr lang="es-EC" dirty="0"/>
          </a:p>
        </p:txBody>
      </p:sp>
    </p:spTree>
    <p:extLst>
      <p:ext uri="{BB962C8B-B14F-4D97-AF65-F5344CB8AC3E}">
        <p14:creationId xmlns:p14="http://schemas.microsoft.com/office/powerpoint/2010/main" val="4748739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770" y="1621502"/>
            <a:ext cx="4176463" cy="142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2 Título"/>
          <p:cNvSpPr>
            <a:spLocks noGrp="1"/>
          </p:cNvSpPr>
          <p:nvPr>
            <p:ph type="title"/>
          </p:nvPr>
        </p:nvSpPr>
        <p:spPr>
          <a:xfrm>
            <a:off x="251520" y="44624"/>
            <a:ext cx="8640000" cy="828032"/>
          </a:xfrm>
        </p:spPr>
        <p:txBody>
          <a:bodyPr>
            <a:normAutofit/>
          </a:bodyPr>
          <a:lstStyle/>
          <a:p>
            <a:r>
              <a:rPr lang="es-EC" sz="3200" b="1" dirty="0" smtClean="0"/>
              <a:t>Programación de la celda flexible con el robot</a:t>
            </a:r>
            <a:endParaRPr lang="es-EC" sz="3200" b="1" dirty="0"/>
          </a:p>
        </p:txBody>
      </p:sp>
      <p:sp>
        <p:nvSpPr>
          <p:cNvPr id="6" name="5 Rectángulo"/>
          <p:cNvSpPr/>
          <p:nvPr/>
        </p:nvSpPr>
        <p:spPr>
          <a:xfrm>
            <a:off x="1835696" y="764704"/>
            <a:ext cx="540060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Programación de una línea del robot </a:t>
            </a:r>
            <a:r>
              <a:rPr lang="es-EC" b="1" dirty="0" err="1" smtClean="0"/>
              <a:t>KUKA</a:t>
            </a:r>
            <a:r>
              <a:rPr lang="es-EC" b="1" dirty="0" smtClean="0"/>
              <a:t> </a:t>
            </a:r>
            <a:r>
              <a:rPr lang="es-EC" b="1" dirty="0" err="1" smtClean="0"/>
              <a:t>KR16</a:t>
            </a:r>
            <a:endParaRPr lang="es-EC" b="1" dirty="0"/>
          </a:p>
        </p:txBody>
      </p:sp>
      <p:sp>
        <p:nvSpPr>
          <p:cNvPr id="7" name="6 Rectángulo"/>
          <p:cNvSpPr/>
          <p:nvPr/>
        </p:nvSpPr>
        <p:spPr>
          <a:xfrm>
            <a:off x="2522769" y="1268760"/>
            <a:ext cx="3010218" cy="3335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400" b="1" dirty="0" smtClean="0"/>
              <a:t>Programación de un movimiento</a:t>
            </a:r>
            <a:endParaRPr lang="es-EC" sz="1400" b="1"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501009"/>
            <a:ext cx="4215465" cy="132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074" y="5353774"/>
            <a:ext cx="4176463" cy="131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2522769" y="3167417"/>
            <a:ext cx="2376264" cy="3335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400" b="1" dirty="0" smtClean="0"/>
              <a:t>Programación de una salida </a:t>
            </a:r>
            <a:endParaRPr lang="es-EC" sz="1400" b="1" dirty="0"/>
          </a:p>
        </p:txBody>
      </p:sp>
      <p:sp>
        <p:nvSpPr>
          <p:cNvPr id="11" name="10 Rectángulo"/>
          <p:cNvSpPr/>
          <p:nvPr/>
        </p:nvSpPr>
        <p:spPr>
          <a:xfrm>
            <a:off x="2499305" y="5013176"/>
            <a:ext cx="3087960" cy="3335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400" b="1" dirty="0" smtClean="0"/>
              <a:t>Programación de una instrucción</a:t>
            </a:r>
            <a:endParaRPr lang="es-EC" sz="1400" b="1" dirty="0"/>
          </a:p>
        </p:txBody>
      </p:sp>
    </p:spTree>
    <p:extLst>
      <p:ext uri="{BB962C8B-B14F-4D97-AF65-F5344CB8AC3E}">
        <p14:creationId xmlns:p14="http://schemas.microsoft.com/office/powerpoint/2010/main" val="20972298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64704"/>
            <a:ext cx="8229600" cy="974894"/>
          </a:xfrm>
        </p:spPr>
        <p:txBody>
          <a:bodyPr>
            <a:normAutofit/>
          </a:bodyPr>
          <a:lstStyle/>
          <a:p>
            <a:r>
              <a:rPr lang="es-MX" dirty="0" smtClean="0"/>
              <a:t>La probetas utilizadas en el proceso son un </a:t>
            </a:r>
            <a:r>
              <a:rPr lang="es-MX" dirty="0"/>
              <a:t>prisma de dimensiones </a:t>
            </a:r>
            <a:r>
              <a:rPr lang="es-MX" dirty="0" smtClean="0"/>
              <a:t>73x76x96mm.</a:t>
            </a:r>
            <a:endParaRPr lang="es-MX" dirty="0"/>
          </a:p>
        </p:txBody>
      </p:sp>
      <p:pic>
        <p:nvPicPr>
          <p:cNvPr id="3074" name="0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996" y="2204864"/>
            <a:ext cx="2959988" cy="3312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3" name="Imagen 161" descr="Descripción: D:\Documents and Settings\Administrador\Mis documentos\Documentos Universidad\Noveno semestre (Decimo semestre)\Tesis\Fotos\Foto_A0466.jpg"/>
          <p:cNvPicPr>
            <a:picLocks noChangeAspect="1" noChangeArrowheads="1"/>
          </p:cNvPicPr>
          <p:nvPr/>
        </p:nvPicPr>
        <p:blipFill>
          <a:blip r:embed="rId3">
            <a:extLst>
              <a:ext uri="{28A0092B-C50C-407E-A947-70E740481C1C}">
                <a14:useLocalDpi xmlns:a14="http://schemas.microsoft.com/office/drawing/2010/main" val="0"/>
              </a:ext>
            </a:extLst>
          </a:blip>
          <a:srcRect l="28857" t="35460" r="32117" b="12468"/>
          <a:stretch>
            <a:fillRect/>
          </a:stretch>
        </p:blipFill>
        <p:spPr bwMode="auto">
          <a:xfrm>
            <a:off x="4427984" y="2213424"/>
            <a:ext cx="3298273" cy="3312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7"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8" name="Rectangle 8"/>
          <p:cNvSpPr>
            <a:spLocks noChangeArrowheads="1"/>
          </p:cNvSpPr>
          <p:nvPr/>
        </p:nvSpPr>
        <p:spPr bwMode="auto">
          <a:xfrm>
            <a:off x="0" y="2971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9" name="Rectangle 9"/>
          <p:cNvSpPr>
            <a:spLocks noChangeArrowheads="1"/>
          </p:cNvSpPr>
          <p:nvPr/>
        </p:nvSpPr>
        <p:spPr bwMode="auto">
          <a:xfrm>
            <a:off x="0" y="595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3189239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836712"/>
            <a:ext cx="8229600" cy="936104"/>
          </a:xfrm>
        </p:spPr>
        <p:txBody>
          <a:bodyPr/>
          <a:lstStyle/>
          <a:p>
            <a:r>
              <a:rPr lang="es-MX" dirty="0" smtClean="0"/>
              <a:t>Y </a:t>
            </a:r>
            <a:r>
              <a:rPr lang="es-MX" dirty="0"/>
              <a:t>un acople de polipropileno para conexiones hidráulicas de 2”, ½” y de 2” a ½”.</a:t>
            </a:r>
          </a:p>
          <a:p>
            <a:endParaRPr lang="es-MX" dirty="0"/>
          </a:p>
        </p:txBody>
      </p:sp>
      <p:pic>
        <p:nvPicPr>
          <p:cNvPr id="4" name="0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988838"/>
            <a:ext cx="2851052" cy="40685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Imagen 162" descr="Descripción: D:\Documents and Settings\Administrador\Mis documentos\Documentos Universidad\Noveno semestre (Decimo semestre)\Tesis\Fotos\Foto_A0467.jpg"/>
          <p:cNvPicPr>
            <a:picLocks noChangeAspect="1" noChangeArrowheads="1"/>
          </p:cNvPicPr>
          <p:nvPr/>
        </p:nvPicPr>
        <p:blipFill>
          <a:blip r:embed="rId3">
            <a:extLst>
              <a:ext uri="{28A0092B-C50C-407E-A947-70E740481C1C}">
                <a14:useLocalDpi xmlns:a14="http://schemas.microsoft.com/office/drawing/2010/main" val="0"/>
              </a:ext>
            </a:extLst>
          </a:blip>
          <a:srcRect l="39592" t="4562" r="25240" b="19087"/>
          <a:stretch>
            <a:fillRect/>
          </a:stretch>
        </p:blipFill>
        <p:spPr bwMode="auto">
          <a:xfrm>
            <a:off x="4771709" y="1973428"/>
            <a:ext cx="2512008" cy="4083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6325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836712"/>
                <a:ext cx="8229600" cy="5616624"/>
              </a:xfrm>
            </p:spPr>
            <p:txBody>
              <a:bodyPr>
                <a:normAutofit fontScale="92500"/>
              </a:bodyPr>
              <a:lstStyle/>
              <a:p>
                <a:r>
                  <a:rPr lang="es-EC" dirty="0"/>
                  <a:t>Para realizar un correcto taladrado de las probetas es necesario calcular la velocidad de avance con la que se va a trabajar en el proceso, la velocidad de avance se calcula con la ecuación 6.1.</a:t>
                </a:r>
                <a:endParaRPr lang="es-MX" dirty="0"/>
              </a:p>
              <a:p>
                <a:pPr marL="0" indent="0">
                  <a:buNone/>
                </a:pPr>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𝐅</m:t>
                      </m:r>
                      <m:r>
                        <a:rPr lang="es-EC" b="1">
                          <a:latin typeface="Cambria Math"/>
                        </a:rPr>
                        <m:t>=</m:t>
                      </m:r>
                      <m:r>
                        <a:rPr lang="es-EC" b="1" i="1">
                          <a:latin typeface="Cambria Math"/>
                        </a:rPr>
                        <m:t>𝐒</m:t>
                      </m:r>
                      <m:r>
                        <a:rPr lang="es-EC" b="1" i="1">
                          <a:latin typeface="Cambria Math"/>
                        </a:rPr>
                        <m:t>∗</m:t>
                      </m:r>
                      <m:r>
                        <a:rPr lang="es-EC" b="1" i="1">
                          <a:latin typeface="Cambria Math"/>
                        </a:rPr>
                        <m:t>𝐒𝐳</m:t>
                      </m:r>
                      <m:r>
                        <a:rPr lang="es-EC" b="1" i="1">
                          <a:latin typeface="Cambria Math"/>
                        </a:rPr>
                        <m:t>∗</m:t>
                      </m:r>
                      <m:r>
                        <a:rPr lang="es-EC" b="1" i="1">
                          <a:latin typeface="Cambria Math"/>
                        </a:rPr>
                        <m:t>𝐳</m:t>
                      </m:r>
                    </m:oMath>
                  </m:oMathPara>
                </a14:m>
                <a:endParaRPr lang="es-MX" dirty="0" smtClean="0"/>
              </a:p>
              <a:p>
                <a:endParaRPr lang="es-MX" dirty="0"/>
              </a:p>
              <a:p>
                <a14:m>
                  <m:oMath xmlns:m="http://schemas.openxmlformats.org/officeDocument/2006/math">
                    <m:r>
                      <a:rPr lang="es-EC" b="1" i="1">
                        <a:latin typeface="Cambria Math"/>
                      </a:rPr>
                      <m:t>𝐅</m:t>
                    </m:r>
                  </m:oMath>
                </a14:m>
                <a:r>
                  <a:rPr lang="es-EC" b="1" dirty="0"/>
                  <a:t> =</a:t>
                </a:r>
                <a:r>
                  <a:rPr lang="es-EC" dirty="0"/>
                  <a:t> Velocidad de avance </a:t>
                </a:r>
                <a:endParaRPr lang="es-MX" dirty="0"/>
              </a:p>
              <a:p>
                <a14:m>
                  <m:oMath xmlns:m="http://schemas.openxmlformats.org/officeDocument/2006/math">
                    <m:r>
                      <a:rPr lang="es-EC" b="1" i="1">
                        <a:latin typeface="Cambria Math"/>
                      </a:rPr>
                      <m:t>𝐒</m:t>
                    </m:r>
                  </m:oMath>
                </a14:m>
                <a:r>
                  <a:rPr lang="es-EC" b="1" dirty="0"/>
                  <a:t> =</a:t>
                </a:r>
                <a:r>
                  <a:rPr lang="es-EC" dirty="0"/>
                  <a:t> Velocidad de rotación del husillo</a:t>
                </a:r>
                <a:endParaRPr lang="es-MX" dirty="0"/>
              </a:p>
              <a:p>
                <a14:m>
                  <m:oMath xmlns:m="http://schemas.openxmlformats.org/officeDocument/2006/math">
                    <m:r>
                      <a:rPr lang="es-EC" b="1" i="1">
                        <a:latin typeface="Cambria Math"/>
                      </a:rPr>
                      <m:t>𝐒𝐳</m:t>
                    </m:r>
                  </m:oMath>
                </a14:m>
                <a:r>
                  <a:rPr lang="es-EC" b="1" dirty="0"/>
                  <a:t> =</a:t>
                </a:r>
                <a:r>
                  <a:rPr lang="es-EC" dirty="0"/>
                  <a:t> Avance por cada diente</a:t>
                </a:r>
                <a:endParaRPr lang="es-MX" dirty="0"/>
              </a:p>
              <a:p>
                <a:r>
                  <a:rPr lang="es-EC" b="1" dirty="0"/>
                  <a:t>z =</a:t>
                </a:r>
                <a:r>
                  <a:rPr lang="es-EC" dirty="0"/>
                  <a:t> Número de dientes de la broca </a:t>
                </a:r>
                <a:endParaRPr lang="es-MX" dirty="0"/>
              </a:p>
              <a:p>
                <a:pPr marL="0" indent="0">
                  <a:buNone/>
                </a:pPr>
                <a:r>
                  <a:rPr lang="es-EC" i="1" dirty="0"/>
                  <a:t>  </a:t>
                </a:r>
                <a:endParaRPr lang="es-MX" dirty="0"/>
              </a:p>
              <a:p>
                <a:r>
                  <a:rPr lang="es-EC" dirty="0"/>
                  <a:t>La velocidad de rotación del husillo para el taladro que se tiene en el </a:t>
                </a:r>
                <a:r>
                  <a:rPr lang="es-EC" dirty="0" err="1"/>
                  <a:t>gripper</a:t>
                </a:r>
                <a:r>
                  <a:rPr lang="es-EC" dirty="0"/>
                  <a:t> es de 1800 RPM, mientras que el número de dientes de la broca que se está utilizando es 2.</a:t>
                </a:r>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836712"/>
                <a:ext cx="8229600" cy="5616624"/>
              </a:xfrm>
              <a:blipFill rotWithShape="1">
                <a:blip r:embed="rId2"/>
                <a:stretch>
                  <a:fillRect l="-741" t="-2061" r="-1407"/>
                </a:stretch>
              </a:blipFill>
            </p:spPr>
            <p:txBody>
              <a:bodyPr/>
              <a:lstStyle/>
              <a:p>
                <a:r>
                  <a:rPr lang="es-MX">
                    <a:noFill/>
                  </a:rPr>
                  <a:t> </a:t>
                </a:r>
              </a:p>
            </p:txBody>
          </p:sp>
        </mc:Fallback>
      </mc:AlternateContent>
    </p:spTree>
    <p:extLst>
      <p:ext uri="{BB962C8B-B14F-4D97-AF65-F5344CB8AC3E}">
        <p14:creationId xmlns:p14="http://schemas.microsoft.com/office/powerpoint/2010/main" val="37432996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1080120"/>
          </a:xfrm>
        </p:spPr>
        <p:txBody>
          <a:bodyPr>
            <a:normAutofit/>
          </a:bodyPr>
          <a:lstStyle/>
          <a:p>
            <a:r>
              <a:rPr lang="es-EC" b="1" dirty="0"/>
              <a:t>Tabla de avance por diente para </a:t>
            </a:r>
            <a:r>
              <a:rPr lang="es-EC" b="1" dirty="0" smtClean="0"/>
              <a:t>taladrado. </a:t>
            </a:r>
            <a:r>
              <a:rPr lang="es-MX" b="1" dirty="0" smtClean="0"/>
              <a:t>Fuente: </a:t>
            </a:r>
            <a:r>
              <a:rPr lang="es-MX" b="1" dirty="0" err="1" smtClean="0"/>
              <a:t>Micor</a:t>
            </a:r>
            <a:r>
              <a:rPr lang="es-MX" b="1" dirty="0"/>
              <a:t>. www.micor.se</a:t>
            </a:r>
            <a:endParaRPr lang="es-MX" dirty="0"/>
          </a:p>
          <a:p>
            <a:endParaRPr lang="es-MX" dirty="0"/>
          </a:p>
        </p:txBody>
      </p:sp>
      <p:graphicFrame>
        <p:nvGraphicFramePr>
          <p:cNvPr id="2" name="1 Tabla"/>
          <p:cNvGraphicFramePr>
            <a:graphicFrameLocks noGrp="1"/>
          </p:cNvGraphicFramePr>
          <p:nvPr>
            <p:extLst>
              <p:ext uri="{D42A27DB-BD31-4B8C-83A1-F6EECF244321}">
                <p14:modId xmlns:p14="http://schemas.microsoft.com/office/powerpoint/2010/main" val="2137076382"/>
              </p:ext>
            </p:extLst>
          </p:nvPr>
        </p:nvGraphicFramePr>
        <p:xfrm>
          <a:off x="1979709" y="1844828"/>
          <a:ext cx="4968554" cy="4248466"/>
        </p:xfrm>
        <a:graphic>
          <a:graphicData uri="http://schemas.openxmlformats.org/drawingml/2006/table">
            <a:tbl>
              <a:tblPr>
                <a:tableStyleId>{5C22544A-7EE6-4342-B048-85BDC9FD1C3A}</a:tableStyleId>
              </a:tblPr>
              <a:tblGrid>
                <a:gridCol w="2484277"/>
                <a:gridCol w="2484277"/>
              </a:tblGrid>
              <a:tr h="353703">
                <a:tc>
                  <a:txBody>
                    <a:bodyPr/>
                    <a:lstStyle/>
                    <a:p>
                      <a:pPr algn="ctr"/>
                      <a:r>
                        <a:rPr lang="es-ES" sz="1200" dirty="0">
                          <a:effectLst/>
                        </a:rPr>
                        <a:t>Madera maciza, tronzado</a:t>
                      </a:r>
                      <a:endParaRPr lang="es-MX" sz="1200" dirty="0">
                        <a:effectLst/>
                        <a:latin typeface="Cambria"/>
                        <a:ea typeface="Times New Roman"/>
                      </a:endParaRPr>
                    </a:p>
                  </a:txBody>
                  <a:tcPr marL="68580" marR="68580" marT="0" marB="0" anchor="ctr"/>
                </a:tc>
                <a:tc>
                  <a:txBody>
                    <a:bodyPr/>
                    <a:lstStyle/>
                    <a:p>
                      <a:pPr algn="ctr">
                        <a:spcAft>
                          <a:spcPts val="0"/>
                        </a:spcAft>
                      </a:pPr>
                      <a:r>
                        <a:rPr lang="es-EC" sz="1200">
                          <a:effectLst/>
                        </a:rPr>
                        <a:t>0,10-0,35</a:t>
                      </a:r>
                      <a:endParaRPr lang="es-MX" sz="1200">
                        <a:effectLst/>
                        <a:latin typeface="Times New Roman"/>
                        <a:ea typeface="Times New Roman"/>
                      </a:endParaRPr>
                    </a:p>
                  </a:txBody>
                  <a:tcPr marL="68580" marR="68580" marT="0" marB="0" anchor="ctr"/>
                </a:tc>
              </a:tr>
              <a:tr h="353703">
                <a:tc>
                  <a:txBody>
                    <a:bodyPr/>
                    <a:lstStyle/>
                    <a:p>
                      <a:pPr algn="ctr">
                        <a:spcAft>
                          <a:spcPts val="0"/>
                        </a:spcAft>
                      </a:pPr>
                      <a:r>
                        <a:rPr lang="es-EC" sz="1200" dirty="0">
                          <a:effectLst/>
                        </a:rPr>
                        <a:t>hendido, madera seca</a:t>
                      </a:r>
                      <a:endParaRPr lang="es-MX" sz="1200" dirty="0">
                        <a:effectLst/>
                        <a:latin typeface="Times New Roman"/>
                        <a:ea typeface="Times New Roman"/>
                      </a:endParaRPr>
                    </a:p>
                  </a:txBody>
                  <a:tcPr marL="68580" marR="68580" marT="0" marB="0" anchor="ctr"/>
                </a:tc>
                <a:tc>
                  <a:txBody>
                    <a:bodyPr/>
                    <a:lstStyle/>
                    <a:p>
                      <a:pPr algn="ctr">
                        <a:spcAft>
                          <a:spcPts val="0"/>
                        </a:spcAft>
                      </a:pPr>
                      <a:r>
                        <a:rPr lang="es-ES" sz="1200">
                          <a:effectLst/>
                        </a:rPr>
                        <a:t>0,10-0,40</a:t>
                      </a:r>
                      <a:endParaRPr lang="es-MX" sz="1200">
                        <a:effectLst/>
                        <a:latin typeface="Cambria"/>
                        <a:ea typeface="Times New Roman"/>
                      </a:endParaRPr>
                    </a:p>
                  </a:txBody>
                  <a:tcPr marL="68580" marR="68580" marT="0" marB="0" anchor="ctr"/>
                </a:tc>
              </a:tr>
              <a:tr h="354509">
                <a:tc>
                  <a:txBody>
                    <a:bodyPr/>
                    <a:lstStyle/>
                    <a:p>
                      <a:pPr algn="ctr">
                        <a:spcAft>
                          <a:spcPts val="0"/>
                        </a:spcAft>
                      </a:pPr>
                      <a:r>
                        <a:rPr lang="es-EC" sz="1200">
                          <a:effectLst/>
                        </a:rPr>
                        <a:t>hendido, madera fresca</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0,20-0,80</a:t>
                      </a:r>
                      <a:endParaRPr lang="es-MX" sz="1200">
                        <a:effectLst/>
                        <a:latin typeface="Times New Roman"/>
                        <a:ea typeface="Times New Roman"/>
                      </a:endParaRPr>
                    </a:p>
                  </a:txBody>
                  <a:tcPr marL="68580" marR="68580" marT="0" marB="0" anchor="ctr"/>
                </a:tc>
              </a:tr>
              <a:tr h="353703">
                <a:tc>
                  <a:txBody>
                    <a:bodyPr/>
                    <a:lstStyle/>
                    <a:p>
                      <a:pPr algn="ctr">
                        <a:spcAft>
                          <a:spcPts val="0"/>
                        </a:spcAft>
                      </a:pPr>
                      <a:r>
                        <a:rPr lang="es-EC" sz="1200">
                          <a:effectLst/>
                        </a:rPr>
                        <a:t>Aserraderos</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0,70-1,50</a:t>
                      </a:r>
                      <a:endParaRPr lang="es-MX" sz="1200">
                        <a:effectLst/>
                        <a:latin typeface="Times New Roman"/>
                        <a:ea typeface="Times New Roman"/>
                      </a:endParaRPr>
                    </a:p>
                  </a:txBody>
                  <a:tcPr marL="68580" marR="68580" marT="0" marB="0" anchor="ctr"/>
                </a:tc>
              </a:tr>
              <a:tr h="354509">
                <a:tc>
                  <a:txBody>
                    <a:bodyPr/>
                    <a:lstStyle/>
                    <a:p>
                      <a:pPr algn="ctr">
                        <a:spcAft>
                          <a:spcPts val="0"/>
                        </a:spcAft>
                      </a:pPr>
                      <a:r>
                        <a:rPr lang="es-EC" sz="1200">
                          <a:effectLst/>
                        </a:rPr>
                        <a:t>Plásticos</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0,04-0,08</a:t>
                      </a:r>
                      <a:endParaRPr lang="es-MX" sz="1200">
                        <a:effectLst/>
                        <a:latin typeface="Times New Roman"/>
                        <a:ea typeface="Times New Roman"/>
                      </a:endParaRPr>
                    </a:p>
                  </a:txBody>
                  <a:tcPr marL="68580" marR="68580" marT="0" marB="0" anchor="ctr"/>
                </a:tc>
              </a:tr>
              <a:tr h="353703">
                <a:tc>
                  <a:txBody>
                    <a:bodyPr/>
                    <a:lstStyle/>
                    <a:p>
                      <a:pPr algn="ctr">
                        <a:spcAft>
                          <a:spcPts val="0"/>
                        </a:spcAft>
                      </a:pPr>
                      <a:r>
                        <a:rPr lang="es-EC" sz="1200">
                          <a:effectLst/>
                        </a:rPr>
                        <a:t>Aluminio puro</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0,05-0,12</a:t>
                      </a:r>
                      <a:endParaRPr lang="es-MX" sz="1200">
                        <a:effectLst/>
                        <a:latin typeface="Times New Roman"/>
                        <a:ea typeface="Times New Roman"/>
                      </a:endParaRPr>
                    </a:p>
                  </a:txBody>
                  <a:tcPr marL="68580" marR="68580" marT="0" marB="0" anchor="ctr"/>
                </a:tc>
              </a:tr>
              <a:tr h="353703">
                <a:tc>
                  <a:txBody>
                    <a:bodyPr/>
                    <a:lstStyle/>
                    <a:p>
                      <a:pPr algn="ctr">
                        <a:spcAft>
                          <a:spcPts val="0"/>
                        </a:spcAft>
                      </a:pPr>
                      <a:r>
                        <a:rPr lang="es-EC" sz="1200">
                          <a:effectLst/>
                        </a:rPr>
                        <a:t>Tableros de viruta</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0,08-0,25</a:t>
                      </a:r>
                      <a:endParaRPr lang="es-MX" sz="1200">
                        <a:effectLst/>
                        <a:latin typeface="Times New Roman"/>
                        <a:ea typeface="Times New Roman"/>
                      </a:endParaRPr>
                    </a:p>
                  </a:txBody>
                  <a:tcPr marL="68580" marR="68580" marT="0" marB="0" anchor="ctr"/>
                </a:tc>
              </a:tr>
              <a:tr h="354509">
                <a:tc>
                  <a:txBody>
                    <a:bodyPr/>
                    <a:lstStyle/>
                    <a:p>
                      <a:pPr algn="ctr">
                        <a:spcAft>
                          <a:spcPts val="0"/>
                        </a:spcAft>
                      </a:pPr>
                      <a:r>
                        <a:rPr lang="es-EC" sz="1200">
                          <a:effectLst/>
                        </a:rPr>
                        <a:t>Madera contrachapada</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0,08-0,25</a:t>
                      </a:r>
                      <a:endParaRPr lang="es-MX" sz="1200">
                        <a:effectLst/>
                        <a:latin typeface="Times New Roman"/>
                        <a:ea typeface="Times New Roman"/>
                      </a:endParaRPr>
                    </a:p>
                  </a:txBody>
                  <a:tcPr marL="68580" marR="68580" marT="0" marB="0" anchor="ctr"/>
                </a:tc>
              </a:tr>
              <a:tr h="353703">
                <a:tc>
                  <a:txBody>
                    <a:bodyPr/>
                    <a:lstStyle/>
                    <a:p>
                      <a:pPr algn="ctr">
                        <a:spcAft>
                          <a:spcPts val="0"/>
                        </a:spcAft>
                      </a:pPr>
                      <a:r>
                        <a:rPr lang="es-EC" sz="1200">
                          <a:effectLst/>
                        </a:rPr>
                        <a:t>Tableros MDF</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0,08-0,12</a:t>
                      </a:r>
                      <a:endParaRPr lang="es-MX" sz="1200">
                        <a:effectLst/>
                        <a:latin typeface="Times New Roman"/>
                        <a:ea typeface="Times New Roman"/>
                      </a:endParaRPr>
                    </a:p>
                  </a:txBody>
                  <a:tcPr marL="68580" marR="68580" marT="0" marB="0" anchor="ctr"/>
                </a:tc>
              </a:tr>
              <a:tr h="354509">
                <a:tc>
                  <a:txBody>
                    <a:bodyPr/>
                    <a:lstStyle/>
                    <a:p>
                      <a:pPr algn="ctr">
                        <a:spcAft>
                          <a:spcPts val="0"/>
                        </a:spcAft>
                      </a:pPr>
                      <a:r>
                        <a:rPr lang="es-EC" sz="1200">
                          <a:effectLst/>
                        </a:rPr>
                        <a:t>Tableros de fibra dura</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0,08-0,12</a:t>
                      </a:r>
                      <a:endParaRPr lang="es-MX" sz="1200">
                        <a:effectLst/>
                        <a:latin typeface="Times New Roman"/>
                        <a:ea typeface="Times New Roman"/>
                      </a:endParaRPr>
                    </a:p>
                  </a:txBody>
                  <a:tcPr marL="68580" marR="68580" marT="0" marB="0" anchor="ctr"/>
                </a:tc>
              </a:tr>
              <a:tr h="353703">
                <a:tc>
                  <a:txBody>
                    <a:bodyPr/>
                    <a:lstStyle/>
                    <a:p>
                      <a:pPr algn="ctr">
                        <a:spcAft>
                          <a:spcPts val="0"/>
                        </a:spcAft>
                      </a:pPr>
                      <a:r>
                        <a:rPr lang="es-EC" sz="1200">
                          <a:effectLst/>
                        </a:rPr>
                        <a:t>Tableros de fibra dura</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0,08-0,12</a:t>
                      </a:r>
                      <a:endParaRPr lang="es-MX" sz="1200">
                        <a:effectLst/>
                        <a:latin typeface="Times New Roman"/>
                        <a:ea typeface="Times New Roman"/>
                      </a:endParaRPr>
                    </a:p>
                  </a:txBody>
                  <a:tcPr marL="68580" marR="68580" marT="0" marB="0" anchor="ctr"/>
                </a:tc>
              </a:tr>
              <a:tr h="354509">
                <a:tc>
                  <a:txBody>
                    <a:bodyPr/>
                    <a:lstStyle/>
                    <a:p>
                      <a:pPr algn="ctr">
                        <a:spcAft>
                          <a:spcPts val="0"/>
                        </a:spcAft>
                      </a:pPr>
                      <a:r>
                        <a:rPr lang="es-EC" sz="1200">
                          <a:effectLst/>
                        </a:rPr>
                        <a:t>Tableros laminados</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dirty="0">
                          <a:effectLst/>
                        </a:rPr>
                        <a:t>0,08-0,12</a:t>
                      </a:r>
                      <a:endParaRPr lang="es-MX" sz="12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1874880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080" y="1782728"/>
            <a:ext cx="3096344" cy="4601110"/>
          </a:xfrm>
          <a:ln>
            <a:solidFill>
              <a:schemeClr val="tx1"/>
            </a:solidFill>
          </a:ln>
        </p:spPr>
      </p:pic>
      <p:sp>
        <p:nvSpPr>
          <p:cNvPr id="3" name="2 Título"/>
          <p:cNvSpPr>
            <a:spLocks noGrp="1"/>
          </p:cNvSpPr>
          <p:nvPr>
            <p:ph type="title"/>
          </p:nvPr>
        </p:nvSpPr>
        <p:spPr>
          <a:xfrm>
            <a:off x="518864" y="82368"/>
            <a:ext cx="8229600" cy="970368"/>
          </a:xfrm>
        </p:spPr>
        <p:txBody>
          <a:bodyPr>
            <a:normAutofit fontScale="90000"/>
          </a:bodyPr>
          <a:lstStyle/>
          <a:p>
            <a:r>
              <a:rPr lang="es-EC" b="1" dirty="0" smtClean="0"/>
              <a:t>Gripper Mecatrónico Multifuncional</a:t>
            </a:r>
            <a:endParaRPr lang="es-EC" b="1" dirty="0"/>
          </a:p>
        </p:txBody>
      </p:sp>
      <p:sp>
        <p:nvSpPr>
          <p:cNvPr id="4" name="3 Rectángulo"/>
          <p:cNvSpPr/>
          <p:nvPr/>
        </p:nvSpPr>
        <p:spPr>
          <a:xfrm>
            <a:off x="251520" y="836712"/>
            <a:ext cx="8352928" cy="707886"/>
          </a:xfrm>
          <a:prstGeom prst="rect">
            <a:avLst/>
          </a:prstGeom>
        </p:spPr>
        <p:txBody>
          <a:bodyPr wrap="square">
            <a:spAutoFit/>
          </a:bodyPr>
          <a:lstStyle/>
          <a:p>
            <a:pPr algn="just"/>
            <a:r>
              <a:rPr lang="es-EC" sz="2000" dirty="0">
                <a:solidFill>
                  <a:schemeClr val="tx2"/>
                </a:solidFill>
              </a:rPr>
              <a:t>Gripper multifuncional es </a:t>
            </a:r>
            <a:r>
              <a:rPr lang="es-EC" sz="2000" dirty="0" smtClean="0">
                <a:solidFill>
                  <a:schemeClr val="tx2"/>
                </a:solidFill>
              </a:rPr>
              <a:t>un prototipo de cuatro </a:t>
            </a:r>
            <a:r>
              <a:rPr lang="es-EC" sz="2000" dirty="0">
                <a:solidFill>
                  <a:schemeClr val="tx2"/>
                </a:solidFill>
              </a:rPr>
              <a:t>de herramientas especialmente diseñada para trabajar montada en un robot KUKA </a:t>
            </a:r>
            <a:r>
              <a:rPr lang="es-EC" sz="2000" dirty="0" smtClean="0">
                <a:solidFill>
                  <a:schemeClr val="tx2"/>
                </a:solidFill>
              </a:rPr>
              <a:t>KR16</a:t>
            </a:r>
            <a:endParaRPr lang="es-EC" sz="2000" dirty="0">
              <a:solidFill>
                <a:schemeClr val="tx2"/>
              </a:solidFill>
            </a:endParaRPr>
          </a:p>
        </p:txBody>
      </p:sp>
      <p:pic>
        <p:nvPicPr>
          <p:cNvPr id="5" name="4 Imagen"/>
          <p:cNvPicPr/>
          <p:nvPr/>
        </p:nvPicPr>
        <p:blipFill>
          <a:blip r:embed="rId3">
            <a:extLst>
              <a:ext uri="{28A0092B-C50C-407E-A947-70E740481C1C}">
                <a14:useLocalDpi xmlns:a14="http://schemas.microsoft.com/office/drawing/2010/main" val="0"/>
              </a:ext>
            </a:extLst>
          </a:blip>
          <a:stretch>
            <a:fillRect/>
          </a:stretch>
        </p:blipFill>
        <p:spPr bwMode="auto">
          <a:xfrm>
            <a:off x="452704" y="1772816"/>
            <a:ext cx="4467944" cy="4855229"/>
          </a:xfrm>
          <a:prstGeom prst="rect">
            <a:avLst/>
          </a:prstGeom>
          <a:noFill/>
          <a:ln>
            <a:solidFill>
              <a:schemeClr val="tx1"/>
            </a:solidFill>
          </a:ln>
        </p:spPr>
      </p:pic>
      <p:cxnSp>
        <p:nvCxnSpPr>
          <p:cNvPr id="8" name="7 Conector recto de flecha"/>
          <p:cNvCxnSpPr/>
          <p:nvPr/>
        </p:nvCxnSpPr>
        <p:spPr>
          <a:xfrm>
            <a:off x="4920648" y="2348880"/>
            <a:ext cx="371432" cy="7200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9 Conector recto de flecha"/>
          <p:cNvCxnSpPr/>
          <p:nvPr/>
        </p:nvCxnSpPr>
        <p:spPr>
          <a:xfrm>
            <a:off x="4920648" y="3573016"/>
            <a:ext cx="515448" cy="21602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11 Conector recto de flecha"/>
          <p:cNvCxnSpPr/>
          <p:nvPr/>
        </p:nvCxnSpPr>
        <p:spPr>
          <a:xfrm flipV="1">
            <a:off x="4920648" y="4653136"/>
            <a:ext cx="2099624" cy="144016"/>
          </a:xfrm>
          <a:prstGeom prst="straightConnector1">
            <a:avLst/>
          </a:prstGeom>
          <a:ln>
            <a:solidFill>
              <a:schemeClr val="accent4">
                <a:lumMod val="75000"/>
              </a:schemeClr>
            </a:solidFill>
            <a:tailEnd type="triangle"/>
          </a:ln>
        </p:spPr>
        <p:style>
          <a:lnRef idx="2">
            <a:schemeClr val="accent4"/>
          </a:lnRef>
          <a:fillRef idx="0">
            <a:schemeClr val="accent4"/>
          </a:fillRef>
          <a:effectRef idx="1">
            <a:schemeClr val="accent4"/>
          </a:effectRef>
          <a:fontRef idx="minor">
            <a:schemeClr val="tx1"/>
          </a:fontRef>
        </p:style>
      </p:cxnSp>
      <p:cxnSp>
        <p:nvCxnSpPr>
          <p:cNvPr id="14" name="13 Conector recto de flecha"/>
          <p:cNvCxnSpPr/>
          <p:nvPr/>
        </p:nvCxnSpPr>
        <p:spPr>
          <a:xfrm flipV="1">
            <a:off x="4920648" y="5661248"/>
            <a:ext cx="659464" cy="360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0464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268760"/>
                <a:ext cx="8229600" cy="5256584"/>
              </a:xfrm>
            </p:spPr>
            <p:txBody>
              <a:bodyPr/>
              <a:lstStyle/>
              <a:p>
                <a:r>
                  <a:rPr lang="es-EC" dirty="0"/>
                  <a:t>Por lo tanto para la probeta prismática que está hecha de madera contrachapada con un </a:t>
                </a:r>
                <a:r>
                  <a:rPr lang="es-EC" dirty="0" err="1"/>
                  <a:t>Sz</a:t>
                </a:r>
                <a:r>
                  <a:rPr lang="es-EC" dirty="0"/>
                  <a:t> de 0.08-0.25 mm, la velocidad de avance puede ser:</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F</m:t>
                      </m:r>
                      <m:r>
                        <a:rPr lang="es-EC">
                          <a:latin typeface="Cambria Math"/>
                        </a:rPr>
                        <m:t>=1800</m:t>
                      </m:r>
                      <m:r>
                        <m:rPr>
                          <m:sty m:val="p"/>
                        </m:rPr>
                        <a:rPr lang="es-EC">
                          <a:latin typeface="Cambria Math"/>
                        </a:rPr>
                        <m:t>RPM</m:t>
                      </m:r>
                      <m:r>
                        <a:rPr lang="es-EC" i="1">
                          <a:latin typeface="Cambria Math"/>
                        </a:rPr>
                        <m:t>∗</m:t>
                      </m:r>
                      <m:r>
                        <a:rPr lang="es-EC">
                          <a:latin typeface="Cambria Math"/>
                        </a:rPr>
                        <m:t>0.08</m:t>
                      </m:r>
                      <m:r>
                        <m:rPr>
                          <m:sty m:val="p"/>
                        </m:rPr>
                        <a:rPr lang="es-EC">
                          <a:latin typeface="Cambria Math"/>
                        </a:rPr>
                        <m:t>mm</m:t>
                      </m:r>
                      <m:r>
                        <a:rPr lang="es-EC" i="1">
                          <a:latin typeface="Cambria Math"/>
                        </a:rPr>
                        <m:t>∗</m:t>
                      </m:r>
                      <m:r>
                        <a:rPr lang="es-EC">
                          <a:latin typeface="Cambria Math"/>
                        </a:rPr>
                        <m:t>2=288</m:t>
                      </m:r>
                      <m:f>
                        <m:fPr>
                          <m:ctrlPr>
                            <a:rPr lang="es-MX" i="1">
                              <a:latin typeface="Cambria Math"/>
                            </a:rPr>
                          </m:ctrlPr>
                        </m:fPr>
                        <m:num>
                          <m:r>
                            <m:rPr>
                              <m:sty m:val="p"/>
                            </m:rPr>
                            <a:rPr lang="es-EC">
                              <a:latin typeface="Cambria Math"/>
                            </a:rPr>
                            <m:t>mm</m:t>
                          </m:r>
                        </m:num>
                        <m:den>
                          <m:r>
                            <m:rPr>
                              <m:sty m:val="p"/>
                            </m:rPr>
                            <a:rPr lang="es-EC">
                              <a:latin typeface="Cambria Math"/>
                            </a:rPr>
                            <m:t>min</m:t>
                          </m:r>
                        </m:den>
                      </m:f>
                    </m:oMath>
                  </m:oMathPara>
                </a14:m>
                <a:endParaRPr lang="es-MX" dirty="0"/>
              </a:p>
              <a:p>
                <a:pPr marL="0" indent="0">
                  <a:buNone/>
                </a:pPr>
                <a:r>
                  <a:rPr lang="es-EC" dirty="0" smtClean="0"/>
                  <a:t>                         </a:t>
                </a: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F</m:t>
                      </m:r>
                      <m:r>
                        <a:rPr lang="es-EC">
                          <a:latin typeface="Cambria Math"/>
                        </a:rPr>
                        <m:t>=1800</m:t>
                      </m:r>
                      <m:r>
                        <m:rPr>
                          <m:sty m:val="p"/>
                        </m:rPr>
                        <a:rPr lang="es-EC">
                          <a:latin typeface="Cambria Math"/>
                        </a:rPr>
                        <m:t>RPM</m:t>
                      </m:r>
                      <m:r>
                        <a:rPr lang="es-EC" i="1">
                          <a:latin typeface="Cambria Math"/>
                        </a:rPr>
                        <m:t>∗</m:t>
                      </m:r>
                      <m:r>
                        <a:rPr lang="es-EC">
                          <a:latin typeface="Cambria Math"/>
                        </a:rPr>
                        <m:t>0.25</m:t>
                      </m:r>
                      <m:r>
                        <m:rPr>
                          <m:sty m:val="p"/>
                        </m:rPr>
                        <a:rPr lang="es-EC">
                          <a:latin typeface="Cambria Math"/>
                        </a:rPr>
                        <m:t>mm</m:t>
                      </m:r>
                      <m:r>
                        <a:rPr lang="es-EC" i="1">
                          <a:latin typeface="Cambria Math"/>
                        </a:rPr>
                        <m:t>∗</m:t>
                      </m:r>
                      <m:r>
                        <a:rPr lang="es-EC">
                          <a:latin typeface="Cambria Math"/>
                        </a:rPr>
                        <m:t>2=900</m:t>
                      </m:r>
                      <m:f>
                        <m:fPr>
                          <m:ctrlPr>
                            <a:rPr lang="es-MX" i="1">
                              <a:latin typeface="Cambria Math"/>
                            </a:rPr>
                          </m:ctrlPr>
                        </m:fPr>
                        <m:num>
                          <m:r>
                            <m:rPr>
                              <m:sty m:val="p"/>
                            </m:rPr>
                            <a:rPr lang="es-EC">
                              <a:latin typeface="Cambria Math"/>
                            </a:rPr>
                            <m:t>mm</m:t>
                          </m:r>
                        </m:num>
                        <m:den>
                          <m:r>
                            <m:rPr>
                              <m:sty m:val="p"/>
                            </m:rPr>
                            <a:rPr lang="es-EC">
                              <a:latin typeface="Cambria Math"/>
                            </a:rPr>
                            <m:t>min</m:t>
                          </m:r>
                        </m:den>
                      </m:f>
                    </m:oMath>
                  </m:oMathPara>
                </a14:m>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268760"/>
                <a:ext cx="8229600" cy="5256584"/>
              </a:xfrm>
              <a:blipFill rotWithShape="1">
                <a:blip r:embed="rId2"/>
                <a:stretch>
                  <a:fillRect l="-963" t="-928" r="-667"/>
                </a:stretch>
              </a:blipFill>
            </p:spPr>
            <p:txBody>
              <a:bodyPr/>
              <a:lstStyle/>
              <a:p>
                <a:r>
                  <a:rPr lang="es-MX">
                    <a:noFill/>
                  </a:rPr>
                  <a:t> </a:t>
                </a:r>
              </a:p>
            </p:txBody>
          </p:sp>
        </mc:Fallback>
      </mc:AlternateContent>
    </p:spTree>
    <p:extLst>
      <p:ext uri="{BB962C8B-B14F-4D97-AF65-F5344CB8AC3E}">
        <p14:creationId xmlns:p14="http://schemas.microsoft.com/office/powerpoint/2010/main" val="13444679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356818"/>
                <a:ext cx="8229600" cy="5487888"/>
              </a:xfrm>
            </p:spPr>
            <p:txBody>
              <a:bodyPr/>
              <a:lstStyle/>
              <a:p>
                <a:r>
                  <a:rPr lang="es-EC" dirty="0"/>
                  <a:t>Por lo tanto para la probeta de acoples hidráulicos que está hecha de plástico con un </a:t>
                </a:r>
                <a:r>
                  <a:rPr lang="es-EC" dirty="0" err="1"/>
                  <a:t>Sz</a:t>
                </a:r>
                <a:r>
                  <a:rPr lang="es-EC" dirty="0"/>
                  <a:t> de 0.04-0.08 mm, la velocidad de avance puede ser:</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F</m:t>
                      </m:r>
                      <m:r>
                        <a:rPr lang="es-EC">
                          <a:latin typeface="Cambria Math"/>
                        </a:rPr>
                        <m:t>=1800</m:t>
                      </m:r>
                      <m:r>
                        <m:rPr>
                          <m:sty m:val="p"/>
                        </m:rPr>
                        <a:rPr lang="es-EC">
                          <a:latin typeface="Cambria Math"/>
                        </a:rPr>
                        <m:t>RPM</m:t>
                      </m:r>
                      <m:r>
                        <a:rPr lang="es-EC" i="1">
                          <a:latin typeface="Cambria Math"/>
                        </a:rPr>
                        <m:t>∗</m:t>
                      </m:r>
                      <m:r>
                        <a:rPr lang="es-EC">
                          <a:latin typeface="Cambria Math"/>
                        </a:rPr>
                        <m:t>0.04</m:t>
                      </m:r>
                      <m:r>
                        <m:rPr>
                          <m:sty m:val="p"/>
                        </m:rPr>
                        <a:rPr lang="es-EC">
                          <a:latin typeface="Cambria Math"/>
                        </a:rPr>
                        <m:t>mm</m:t>
                      </m:r>
                      <m:r>
                        <a:rPr lang="es-EC" i="1">
                          <a:latin typeface="Cambria Math"/>
                        </a:rPr>
                        <m:t>∗</m:t>
                      </m:r>
                      <m:r>
                        <a:rPr lang="es-EC">
                          <a:latin typeface="Cambria Math"/>
                        </a:rPr>
                        <m:t>2=144</m:t>
                      </m:r>
                      <m:f>
                        <m:fPr>
                          <m:ctrlPr>
                            <a:rPr lang="es-MX" i="1">
                              <a:latin typeface="Cambria Math"/>
                            </a:rPr>
                          </m:ctrlPr>
                        </m:fPr>
                        <m:num>
                          <m:r>
                            <m:rPr>
                              <m:sty m:val="p"/>
                            </m:rPr>
                            <a:rPr lang="es-EC">
                              <a:latin typeface="Cambria Math"/>
                            </a:rPr>
                            <m:t>mm</m:t>
                          </m:r>
                        </m:num>
                        <m:den>
                          <m:r>
                            <m:rPr>
                              <m:sty m:val="p"/>
                            </m:rPr>
                            <a:rPr lang="es-EC">
                              <a:latin typeface="Cambria Math"/>
                            </a:rPr>
                            <m:t>min</m:t>
                          </m:r>
                        </m:den>
                      </m:f>
                    </m:oMath>
                  </m:oMathPara>
                </a14:m>
                <a:endParaRPr lang="es-MX" dirty="0"/>
              </a:p>
              <a:p>
                <a:pPr marL="0" indent="0">
                  <a:buNone/>
                </a:pPr>
                <a:r>
                  <a:rPr lang="es-EC" dirty="0" smtClean="0"/>
                  <a:t>                        </a:t>
                </a: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F</m:t>
                      </m:r>
                      <m:r>
                        <a:rPr lang="es-EC">
                          <a:latin typeface="Cambria Math"/>
                        </a:rPr>
                        <m:t>=1800</m:t>
                      </m:r>
                      <m:r>
                        <m:rPr>
                          <m:sty m:val="p"/>
                        </m:rPr>
                        <a:rPr lang="es-EC">
                          <a:latin typeface="Cambria Math"/>
                        </a:rPr>
                        <m:t>RPM</m:t>
                      </m:r>
                      <m:r>
                        <a:rPr lang="es-EC" i="1">
                          <a:latin typeface="Cambria Math"/>
                        </a:rPr>
                        <m:t>∗</m:t>
                      </m:r>
                      <m:r>
                        <a:rPr lang="es-EC">
                          <a:latin typeface="Cambria Math"/>
                        </a:rPr>
                        <m:t>0.08</m:t>
                      </m:r>
                      <m:r>
                        <m:rPr>
                          <m:sty m:val="p"/>
                        </m:rPr>
                        <a:rPr lang="es-EC">
                          <a:latin typeface="Cambria Math"/>
                        </a:rPr>
                        <m:t>mm</m:t>
                      </m:r>
                      <m:r>
                        <a:rPr lang="es-EC" i="1">
                          <a:latin typeface="Cambria Math"/>
                        </a:rPr>
                        <m:t>∗</m:t>
                      </m:r>
                      <m:r>
                        <a:rPr lang="es-EC">
                          <a:latin typeface="Cambria Math"/>
                        </a:rPr>
                        <m:t>2=288</m:t>
                      </m:r>
                      <m:f>
                        <m:fPr>
                          <m:ctrlPr>
                            <a:rPr lang="es-MX" i="1">
                              <a:latin typeface="Cambria Math"/>
                            </a:rPr>
                          </m:ctrlPr>
                        </m:fPr>
                        <m:num>
                          <m:r>
                            <m:rPr>
                              <m:sty m:val="p"/>
                            </m:rPr>
                            <a:rPr lang="es-EC">
                              <a:latin typeface="Cambria Math"/>
                            </a:rPr>
                            <m:t>mm</m:t>
                          </m:r>
                        </m:num>
                        <m:den>
                          <m:r>
                            <m:rPr>
                              <m:sty m:val="p"/>
                            </m:rPr>
                            <a:rPr lang="es-EC">
                              <a:latin typeface="Cambria Math"/>
                            </a:rPr>
                            <m:t>min</m:t>
                          </m:r>
                        </m:den>
                      </m:f>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356818"/>
                <a:ext cx="8229600" cy="5487888"/>
              </a:xfrm>
              <a:blipFill rotWithShape="1">
                <a:blip r:embed="rId2"/>
                <a:stretch>
                  <a:fillRect l="-963" t="-889" r="-444"/>
                </a:stretch>
              </a:blipFill>
            </p:spPr>
            <p:txBody>
              <a:bodyPr/>
              <a:lstStyle/>
              <a:p>
                <a:r>
                  <a:rPr lang="es-MX">
                    <a:noFill/>
                  </a:rPr>
                  <a:t> </a:t>
                </a:r>
              </a:p>
            </p:txBody>
          </p:sp>
        </mc:Fallback>
      </mc:AlternateContent>
    </p:spTree>
    <p:extLst>
      <p:ext uri="{BB962C8B-B14F-4D97-AF65-F5344CB8AC3E}">
        <p14:creationId xmlns:p14="http://schemas.microsoft.com/office/powerpoint/2010/main" val="21054022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2232248"/>
          </a:xfrm>
        </p:spPr>
        <p:txBody>
          <a:bodyPr/>
          <a:lstStyle/>
          <a:p>
            <a:r>
              <a:rPr lang="es-EC" dirty="0"/>
              <a:t>Una vez concluido el proceso se ha procedido tomar las distancias entre los orificios de las probetas prismáticas, para sacar la desviación estándar en el proceso de taladrado.</a:t>
            </a:r>
            <a:endParaRPr lang="es-MX" dirty="0"/>
          </a:p>
          <a:p>
            <a:endParaRPr lang="es-MX" dirty="0"/>
          </a:p>
        </p:txBody>
      </p:sp>
      <p:graphicFrame>
        <p:nvGraphicFramePr>
          <p:cNvPr id="2" name="1 Tabla"/>
          <p:cNvGraphicFramePr>
            <a:graphicFrameLocks noGrp="1"/>
          </p:cNvGraphicFramePr>
          <p:nvPr>
            <p:extLst>
              <p:ext uri="{D42A27DB-BD31-4B8C-83A1-F6EECF244321}">
                <p14:modId xmlns:p14="http://schemas.microsoft.com/office/powerpoint/2010/main" val="925211633"/>
              </p:ext>
            </p:extLst>
          </p:nvPr>
        </p:nvGraphicFramePr>
        <p:xfrm>
          <a:off x="1619672" y="2996952"/>
          <a:ext cx="6136654" cy="2659205"/>
        </p:xfrm>
        <a:graphic>
          <a:graphicData uri="http://schemas.openxmlformats.org/drawingml/2006/table">
            <a:tbl>
              <a:tblPr firstRow="1" firstCol="1" bandRow="1">
                <a:tableStyleId>{5C22544A-7EE6-4342-B048-85BDC9FD1C3A}</a:tableStyleId>
              </a:tblPr>
              <a:tblGrid>
                <a:gridCol w="1691969"/>
                <a:gridCol w="3492253"/>
                <a:gridCol w="952432"/>
              </a:tblGrid>
              <a:tr h="302838">
                <a:tc>
                  <a:txBody>
                    <a:bodyPr/>
                    <a:lstStyle/>
                    <a:p>
                      <a:pPr algn="ctr">
                        <a:spcBef>
                          <a:spcPts val="300"/>
                        </a:spcBef>
                        <a:spcAft>
                          <a:spcPts val="300"/>
                        </a:spcAft>
                      </a:pPr>
                      <a:r>
                        <a:rPr lang="es-EC" sz="1200">
                          <a:effectLst/>
                        </a:rPr>
                        <a:t>N. DE PROBETA</a:t>
                      </a:r>
                      <a:endParaRPr lang="es-MX" sz="1200">
                        <a:effectLst/>
                        <a:latin typeface="Times New Roman"/>
                        <a:ea typeface="Times New Roman"/>
                      </a:endParaRPr>
                    </a:p>
                  </a:txBody>
                  <a:tcPr marL="44450" marR="44450" marT="0" marB="0" anchor="ctr"/>
                </a:tc>
                <a:tc>
                  <a:txBody>
                    <a:bodyPr/>
                    <a:lstStyle/>
                    <a:p>
                      <a:pPr algn="ctr">
                        <a:spcBef>
                          <a:spcPts val="300"/>
                        </a:spcBef>
                        <a:spcAft>
                          <a:spcPts val="300"/>
                        </a:spcAft>
                      </a:pPr>
                      <a:r>
                        <a:rPr lang="es-EC" sz="1200">
                          <a:effectLst/>
                        </a:rPr>
                        <a:t>DISTANCIA ENTRE AGUJEROS (mm)</a:t>
                      </a:r>
                      <a:endParaRPr lang="es-MX" sz="1200">
                        <a:effectLst/>
                        <a:latin typeface="Times New Roman"/>
                        <a:ea typeface="Times New Roman"/>
                      </a:endParaRPr>
                    </a:p>
                  </a:txBody>
                  <a:tcPr marL="44450" marR="44450" marT="0" marB="0" anchor="ctr"/>
                </a:tc>
                <a:tc>
                  <a:txBody>
                    <a:bodyPr/>
                    <a:lstStyle/>
                    <a:p>
                      <a:endParaRPr lang="es-MX" sz="1200">
                        <a:effectLst/>
                        <a:latin typeface="Cambria"/>
                      </a:endParaRPr>
                    </a:p>
                  </a:txBody>
                  <a:tcPr marL="44450" marR="44450" marT="0" marB="0" anchor="ctr"/>
                </a:tc>
              </a:tr>
              <a:tr h="288417">
                <a:tc>
                  <a:txBody>
                    <a:bodyPr/>
                    <a:lstStyle/>
                    <a:p>
                      <a:pPr algn="ctr">
                        <a:spcBef>
                          <a:spcPts val="300"/>
                        </a:spcBef>
                        <a:spcAft>
                          <a:spcPts val="300"/>
                        </a:spcAft>
                      </a:pPr>
                      <a:r>
                        <a:rPr lang="es-EC" sz="1200">
                          <a:effectLst/>
                        </a:rPr>
                        <a:t>1</a:t>
                      </a:r>
                      <a:endParaRPr lang="es-MX" sz="1200">
                        <a:effectLst/>
                        <a:latin typeface="Times New Roman"/>
                        <a:ea typeface="Times New Roman"/>
                      </a:endParaRPr>
                    </a:p>
                  </a:txBody>
                  <a:tcPr marL="44450" marR="44450" marT="0" marB="0" anchor="ctr"/>
                </a:tc>
                <a:tc>
                  <a:txBody>
                    <a:bodyPr/>
                    <a:lstStyle/>
                    <a:p>
                      <a:pPr algn="ctr">
                        <a:spcBef>
                          <a:spcPts val="300"/>
                        </a:spcBef>
                        <a:spcAft>
                          <a:spcPts val="300"/>
                        </a:spcAft>
                      </a:pPr>
                      <a:r>
                        <a:rPr lang="es-EC" sz="1200">
                          <a:effectLst/>
                        </a:rPr>
                        <a:t>45</a:t>
                      </a:r>
                      <a:endParaRPr lang="es-MX" sz="1200">
                        <a:effectLst/>
                        <a:latin typeface="Times New Roman"/>
                        <a:ea typeface="Times New Roman"/>
                      </a:endParaRPr>
                    </a:p>
                  </a:txBody>
                  <a:tcPr marL="44450" marR="44450" marT="0" marB="0" anchor="ctr"/>
                </a:tc>
                <a:tc>
                  <a:txBody>
                    <a:bodyPr/>
                    <a:lstStyle/>
                    <a:p>
                      <a:endParaRPr lang="es-MX" sz="1200">
                        <a:effectLst/>
                        <a:latin typeface="Cambria"/>
                      </a:endParaRPr>
                    </a:p>
                  </a:txBody>
                  <a:tcPr marL="44450" marR="44450" marT="0" marB="0" anchor="ctr"/>
                </a:tc>
              </a:tr>
              <a:tr h="288417">
                <a:tc>
                  <a:txBody>
                    <a:bodyPr/>
                    <a:lstStyle/>
                    <a:p>
                      <a:pPr algn="ctr">
                        <a:spcBef>
                          <a:spcPts val="300"/>
                        </a:spcBef>
                        <a:spcAft>
                          <a:spcPts val="300"/>
                        </a:spcAft>
                      </a:pPr>
                      <a:r>
                        <a:rPr lang="es-EC" sz="1200">
                          <a:effectLst/>
                        </a:rPr>
                        <a:t>2</a:t>
                      </a:r>
                      <a:endParaRPr lang="es-MX" sz="1200">
                        <a:effectLst/>
                        <a:latin typeface="Times New Roman"/>
                        <a:ea typeface="Times New Roman"/>
                      </a:endParaRPr>
                    </a:p>
                  </a:txBody>
                  <a:tcPr marL="44450" marR="44450" marT="0" marB="0" anchor="ctr"/>
                </a:tc>
                <a:tc>
                  <a:txBody>
                    <a:bodyPr/>
                    <a:lstStyle/>
                    <a:p>
                      <a:pPr algn="ctr">
                        <a:spcBef>
                          <a:spcPts val="300"/>
                        </a:spcBef>
                        <a:spcAft>
                          <a:spcPts val="300"/>
                        </a:spcAft>
                      </a:pPr>
                      <a:r>
                        <a:rPr lang="es-EC" sz="1200">
                          <a:effectLst/>
                        </a:rPr>
                        <a:t>44</a:t>
                      </a:r>
                      <a:endParaRPr lang="es-MX" sz="1200">
                        <a:effectLst/>
                        <a:latin typeface="Times New Roman"/>
                        <a:ea typeface="Times New Roman"/>
                      </a:endParaRPr>
                    </a:p>
                  </a:txBody>
                  <a:tcPr marL="44450" marR="44450" marT="0" marB="0" anchor="ctr"/>
                </a:tc>
                <a:tc>
                  <a:txBody>
                    <a:bodyPr/>
                    <a:lstStyle/>
                    <a:p>
                      <a:endParaRPr lang="es-MX" sz="1200">
                        <a:effectLst/>
                        <a:latin typeface="Cambria"/>
                      </a:endParaRPr>
                    </a:p>
                  </a:txBody>
                  <a:tcPr marL="44450" marR="44450" marT="0" marB="0" anchor="ctr"/>
                </a:tc>
              </a:tr>
              <a:tr h="288417">
                <a:tc>
                  <a:txBody>
                    <a:bodyPr/>
                    <a:lstStyle/>
                    <a:p>
                      <a:pPr algn="ctr">
                        <a:spcBef>
                          <a:spcPts val="300"/>
                        </a:spcBef>
                        <a:spcAft>
                          <a:spcPts val="300"/>
                        </a:spcAft>
                      </a:pPr>
                      <a:r>
                        <a:rPr lang="es-EC" sz="1200">
                          <a:effectLst/>
                        </a:rPr>
                        <a:t>3</a:t>
                      </a:r>
                      <a:endParaRPr lang="es-MX" sz="1200">
                        <a:effectLst/>
                        <a:latin typeface="Times New Roman"/>
                        <a:ea typeface="Times New Roman"/>
                      </a:endParaRPr>
                    </a:p>
                  </a:txBody>
                  <a:tcPr marL="44450" marR="44450" marT="0" marB="0" anchor="ctr"/>
                </a:tc>
                <a:tc>
                  <a:txBody>
                    <a:bodyPr/>
                    <a:lstStyle/>
                    <a:p>
                      <a:pPr algn="ctr">
                        <a:spcBef>
                          <a:spcPts val="300"/>
                        </a:spcBef>
                        <a:spcAft>
                          <a:spcPts val="300"/>
                        </a:spcAft>
                      </a:pPr>
                      <a:r>
                        <a:rPr lang="es-EC" sz="1200">
                          <a:effectLst/>
                        </a:rPr>
                        <a:t>46</a:t>
                      </a:r>
                      <a:endParaRPr lang="es-MX" sz="1200">
                        <a:effectLst/>
                        <a:latin typeface="Times New Roman"/>
                        <a:ea typeface="Times New Roman"/>
                      </a:endParaRPr>
                    </a:p>
                  </a:txBody>
                  <a:tcPr marL="44450" marR="44450" marT="0" marB="0" anchor="ctr"/>
                </a:tc>
                <a:tc>
                  <a:txBody>
                    <a:bodyPr/>
                    <a:lstStyle/>
                    <a:p>
                      <a:endParaRPr lang="es-MX" sz="1200">
                        <a:effectLst/>
                        <a:latin typeface="Cambria"/>
                      </a:endParaRPr>
                    </a:p>
                  </a:txBody>
                  <a:tcPr marL="44450" marR="44450" marT="0" marB="0" anchor="ctr"/>
                </a:tc>
              </a:tr>
              <a:tr h="288417">
                <a:tc>
                  <a:txBody>
                    <a:bodyPr/>
                    <a:lstStyle/>
                    <a:p>
                      <a:pPr algn="ctr">
                        <a:spcBef>
                          <a:spcPts val="300"/>
                        </a:spcBef>
                        <a:spcAft>
                          <a:spcPts val="300"/>
                        </a:spcAft>
                      </a:pPr>
                      <a:r>
                        <a:rPr lang="es-EC" sz="1200">
                          <a:effectLst/>
                        </a:rPr>
                        <a:t>4</a:t>
                      </a:r>
                      <a:endParaRPr lang="es-MX" sz="1200">
                        <a:effectLst/>
                        <a:latin typeface="Times New Roman"/>
                        <a:ea typeface="Times New Roman"/>
                      </a:endParaRPr>
                    </a:p>
                  </a:txBody>
                  <a:tcPr marL="44450" marR="44450" marT="0" marB="0" anchor="ctr"/>
                </a:tc>
                <a:tc>
                  <a:txBody>
                    <a:bodyPr/>
                    <a:lstStyle/>
                    <a:p>
                      <a:pPr algn="ctr">
                        <a:spcBef>
                          <a:spcPts val="300"/>
                        </a:spcBef>
                        <a:spcAft>
                          <a:spcPts val="300"/>
                        </a:spcAft>
                      </a:pPr>
                      <a:r>
                        <a:rPr lang="es-EC" sz="1200">
                          <a:effectLst/>
                        </a:rPr>
                        <a:t>45</a:t>
                      </a:r>
                      <a:endParaRPr lang="es-MX" sz="1200">
                        <a:effectLst/>
                        <a:latin typeface="Times New Roman"/>
                        <a:ea typeface="Times New Roman"/>
                      </a:endParaRPr>
                    </a:p>
                  </a:txBody>
                  <a:tcPr marL="44450" marR="44450" marT="0" marB="0" anchor="ctr"/>
                </a:tc>
                <a:tc>
                  <a:txBody>
                    <a:bodyPr/>
                    <a:lstStyle/>
                    <a:p>
                      <a:endParaRPr lang="es-MX" sz="1200">
                        <a:effectLst/>
                        <a:latin typeface="Cambria"/>
                      </a:endParaRPr>
                    </a:p>
                  </a:txBody>
                  <a:tcPr marL="44450" marR="44450" marT="0" marB="0" anchor="ctr"/>
                </a:tc>
              </a:tr>
              <a:tr h="288417">
                <a:tc>
                  <a:txBody>
                    <a:bodyPr/>
                    <a:lstStyle/>
                    <a:p>
                      <a:pPr algn="ctr">
                        <a:spcBef>
                          <a:spcPts val="300"/>
                        </a:spcBef>
                        <a:spcAft>
                          <a:spcPts val="300"/>
                        </a:spcAft>
                      </a:pPr>
                      <a:r>
                        <a:rPr lang="es-MX" sz="1200">
                          <a:effectLst/>
                        </a:rPr>
                        <a:t>5</a:t>
                      </a:r>
                      <a:endParaRPr lang="es-MX" sz="1200">
                        <a:effectLst/>
                        <a:latin typeface="Times New Roman"/>
                        <a:ea typeface="Times New Roman"/>
                      </a:endParaRPr>
                    </a:p>
                  </a:txBody>
                  <a:tcPr marL="44450" marR="44450" marT="0" marB="0" anchor="ctr"/>
                </a:tc>
                <a:tc>
                  <a:txBody>
                    <a:bodyPr/>
                    <a:lstStyle/>
                    <a:p>
                      <a:pPr algn="ctr">
                        <a:spcBef>
                          <a:spcPts val="300"/>
                        </a:spcBef>
                        <a:spcAft>
                          <a:spcPts val="300"/>
                        </a:spcAft>
                      </a:pPr>
                      <a:r>
                        <a:rPr lang="es-MX" sz="1200">
                          <a:effectLst/>
                        </a:rPr>
                        <a:t>44</a:t>
                      </a:r>
                      <a:endParaRPr lang="es-MX" sz="1200">
                        <a:effectLst/>
                        <a:latin typeface="Times New Roman"/>
                        <a:ea typeface="Times New Roman"/>
                      </a:endParaRPr>
                    </a:p>
                  </a:txBody>
                  <a:tcPr marL="44450" marR="44450" marT="0" marB="0" anchor="ctr"/>
                </a:tc>
                <a:tc>
                  <a:txBody>
                    <a:bodyPr/>
                    <a:lstStyle/>
                    <a:p>
                      <a:endParaRPr lang="es-MX" sz="1200">
                        <a:effectLst/>
                        <a:latin typeface="Cambria"/>
                      </a:endParaRPr>
                    </a:p>
                  </a:txBody>
                  <a:tcPr marL="44450" marR="44450" marT="0" marB="0" anchor="ctr"/>
                </a:tc>
              </a:tr>
              <a:tr h="288417">
                <a:tc>
                  <a:txBody>
                    <a:bodyPr/>
                    <a:lstStyle/>
                    <a:p>
                      <a:pPr algn="ctr">
                        <a:spcBef>
                          <a:spcPts val="300"/>
                        </a:spcBef>
                        <a:spcAft>
                          <a:spcPts val="300"/>
                        </a:spcAft>
                      </a:pPr>
                      <a:r>
                        <a:rPr lang="es-MX" sz="1200">
                          <a:effectLst/>
                        </a:rPr>
                        <a:t>6</a:t>
                      </a:r>
                      <a:endParaRPr lang="es-MX" sz="1200">
                        <a:effectLst/>
                        <a:latin typeface="Times New Roman"/>
                        <a:ea typeface="Times New Roman"/>
                      </a:endParaRPr>
                    </a:p>
                  </a:txBody>
                  <a:tcPr marL="44450" marR="44450" marT="0" marB="0" anchor="ctr"/>
                </a:tc>
                <a:tc>
                  <a:txBody>
                    <a:bodyPr/>
                    <a:lstStyle/>
                    <a:p>
                      <a:pPr algn="ctr">
                        <a:spcBef>
                          <a:spcPts val="300"/>
                        </a:spcBef>
                        <a:spcAft>
                          <a:spcPts val="300"/>
                        </a:spcAft>
                      </a:pPr>
                      <a:r>
                        <a:rPr lang="es-MX" sz="1200">
                          <a:effectLst/>
                        </a:rPr>
                        <a:t>45</a:t>
                      </a:r>
                      <a:endParaRPr lang="es-MX" sz="1200">
                        <a:effectLst/>
                        <a:latin typeface="Times New Roman"/>
                        <a:ea typeface="Times New Roman"/>
                      </a:endParaRPr>
                    </a:p>
                  </a:txBody>
                  <a:tcPr marL="44450" marR="44450" marT="0" marB="0" anchor="ctr"/>
                </a:tc>
                <a:tc>
                  <a:txBody>
                    <a:bodyPr/>
                    <a:lstStyle/>
                    <a:p>
                      <a:endParaRPr lang="es-MX" sz="1200">
                        <a:effectLst/>
                        <a:latin typeface="Cambria"/>
                      </a:endParaRPr>
                    </a:p>
                  </a:txBody>
                  <a:tcPr marL="44450" marR="44450" marT="0" marB="0" anchor="ctr"/>
                </a:tc>
              </a:tr>
              <a:tr h="302838">
                <a:tc>
                  <a:txBody>
                    <a:bodyPr/>
                    <a:lstStyle/>
                    <a:p>
                      <a:endParaRPr lang="es-MX" sz="1200">
                        <a:effectLst/>
                        <a:latin typeface="Cambria"/>
                      </a:endParaRPr>
                    </a:p>
                  </a:txBody>
                  <a:tcPr marL="44450" marR="44450" marT="0" marB="0" anchor="ctr"/>
                </a:tc>
                <a:tc>
                  <a:txBody>
                    <a:bodyPr/>
                    <a:lstStyle/>
                    <a:p>
                      <a:endParaRPr lang="es-MX" sz="1200">
                        <a:effectLst/>
                        <a:latin typeface="Cambria"/>
                      </a:endParaRPr>
                    </a:p>
                  </a:txBody>
                  <a:tcPr marL="44450" marR="44450" marT="0" marB="0" anchor="ctr"/>
                </a:tc>
                <a:tc>
                  <a:txBody>
                    <a:bodyPr/>
                    <a:lstStyle/>
                    <a:p>
                      <a:endParaRPr lang="es-MX" sz="1200">
                        <a:effectLst/>
                        <a:latin typeface="Cambria"/>
                      </a:endParaRPr>
                    </a:p>
                  </a:txBody>
                  <a:tcPr marL="44450" marR="44450" marT="0" marB="0" anchor="ctr"/>
                </a:tc>
              </a:tr>
              <a:tr h="323027">
                <a:tc>
                  <a:txBody>
                    <a:bodyPr/>
                    <a:lstStyle/>
                    <a:p>
                      <a:pPr>
                        <a:spcBef>
                          <a:spcPts val="600"/>
                        </a:spcBef>
                        <a:spcAft>
                          <a:spcPts val="0"/>
                        </a:spcAft>
                      </a:pPr>
                      <a:r>
                        <a:rPr lang="es-EC" sz="900">
                          <a:effectLst/>
                        </a:rPr>
                        <a:t>Fuente: Propia</a:t>
                      </a:r>
                      <a:endParaRPr lang="es-MX" sz="1200">
                        <a:effectLst/>
                        <a:latin typeface="Times New Roman"/>
                        <a:ea typeface="Times New Roman"/>
                      </a:endParaRPr>
                    </a:p>
                  </a:txBody>
                  <a:tcPr marL="44450" marR="44450" marT="0" marB="0" anchor="ctr"/>
                </a:tc>
                <a:tc>
                  <a:txBody>
                    <a:bodyPr/>
                    <a:lstStyle/>
                    <a:p>
                      <a:pPr algn="ctr">
                        <a:spcAft>
                          <a:spcPts val="0"/>
                        </a:spcAft>
                      </a:pPr>
                      <a:r>
                        <a:rPr lang="es-EC" sz="1200">
                          <a:effectLst/>
                        </a:rPr>
                        <a:t>DESVIACIÓN ESTÁNDAR (mm)</a:t>
                      </a:r>
                      <a:endParaRPr lang="es-MX" sz="1200">
                        <a:effectLst/>
                        <a:latin typeface="Times New Roman"/>
                        <a:ea typeface="Times New Roman"/>
                      </a:endParaRPr>
                    </a:p>
                  </a:txBody>
                  <a:tcPr marL="44450" marR="44450" marT="0" marB="0" anchor="ctr"/>
                </a:tc>
                <a:tc>
                  <a:txBody>
                    <a:bodyPr/>
                    <a:lstStyle/>
                    <a:p>
                      <a:pPr algn="ctr">
                        <a:spcAft>
                          <a:spcPts val="0"/>
                        </a:spcAft>
                      </a:pPr>
                      <a:r>
                        <a:rPr lang="es-EC" sz="1400" dirty="0">
                          <a:effectLst/>
                        </a:rPr>
                        <a:t>0.752773</a:t>
                      </a:r>
                      <a:endParaRPr lang="es-MX" sz="1200" dirty="0">
                        <a:effectLst/>
                        <a:latin typeface="Times New Roman"/>
                        <a:ea typeface="Times New Roman"/>
                      </a:endParaRPr>
                    </a:p>
                  </a:txBody>
                  <a:tcPr marL="44450" marR="44450" marT="0" marB="0" anchor="ctr"/>
                </a:tc>
              </a:tr>
            </a:tbl>
          </a:graphicData>
        </a:graphic>
      </p:graphicFrame>
    </p:spTree>
    <p:extLst>
      <p:ext uri="{BB962C8B-B14F-4D97-AF65-F5344CB8AC3E}">
        <p14:creationId xmlns:p14="http://schemas.microsoft.com/office/powerpoint/2010/main" val="1638383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936104"/>
          </a:xfrm>
        </p:spPr>
        <p:txBody>
          <a:bodyPr/>
          <a:lstStyle/>
          <a:p>
            <a:r>
              <a:rPr lang="es-EC" dirty="0"/>
              <a:t>S</a:t>
            </a:r>
            <a:r>
              <a:rPr lang="es-EC" dirty="0" smtClean="0"/>
              <a:t>e </a:t>
            </a:r>
            <a:r>
              <a:rPr lang="es-EC" dirty="0"/>
              <a:t>muestra una línea de tendencia entre la distancia de los agujeros y el número de probeta prismática. </a:t>
            </a:r>
            <a:endParaRPr lang="es-MX" dirty="0"/>
          </a:p>
        </p:txBody>
      </p:sp>
      <p:graphicFrame>
        <p:nvGraphicFramePr>
          <p:cNvPr id="5" name="4 Gráfico"/>
          <p:cNvGraphicFramePr/>
          <p:nvPr>
            <p:extLst>
              <p:ext uri="{D42A27DB-BD31-4B8C-83A1-F6EECF244321}">
                <p14:modId xmlns:p14="http://schemas.microsoft.com/office/powerpoint/2010/main" val="2043423019"/>
              </p:ext>
            </p:extLst>
          </p:nvPr>
        </p:nvGraphicFramePr>
        <p:xfrm>
          <a:off x="1547664" y="2060848"/>
          <a:ext cx="6252324" cy="37513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10495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628800"/>
                <a:ext cx="8229600" cy="3744416"/>
              </a:xfrm>
            </p:spPr>
            <p:txBody>
              <a:bodyPr/>
              <a:lstStyle/>
              <a:p>
                <a:r>
                  <a:rPr lang="es-EC" dirty="0"/>
                  <a:t>S</a:t>
                </a:r>
                <a:r>
                  <a:rPr lang="es-EC" dirty="0" smtClean="0"/>
                  <a:t>e </a:t>
                </a:r>
                <a:r>
                  <a:rPr lang="es-EC" dirty="0"/>
                  <a:t>puede observar que la línea de tendencia es: </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𝐲</m:t>
                      </m:r>
                      <m:r>
                        <a:rPr lang="es-EC" b="1">
                          <a:latin typeface="Cambria Math"/>
                        </a:rPr>
                        <m:t>=</m:t>
                      </m:r>
                      <m:r>
                        <a:rPr lang="es-EC" b="1" i="1">
                          <a:latin typeface="Cambria Math"/>
                        </a:rPr>
                        <m:t>−</m:t>
                      </m:r>
                      <m:r>
                        <a:rPr lang="es-EC" b="1" i="1">
                          <a:latin typeface="Cambria Math"/>
                        </a:rPr>
                        <m:t>𝟎</m:t>
                      </m:r>
                      <m:r>
                        <a:rPr lang="es-EC" b="1">
                          <a:latin typeface="Cambria Math"/>
                        </a:rPr>
                        <m:t>.</m:t>
                      </m:r>
                      <m:r>
                        <a:rPr lang="es-EC" b="1" i="1">
                          <a:latin typeface="Cambria Math"/>
                        </a:rPr>
                        <m:t>𝟎𝟐𝟖𝟔𝐱</m:t>
                      </m:r>
                      <m:r>
                        <a:rPr lang="es-EC" b="1">
                          <a:latin typeface="Cambria Math"/>
                        </a:rPr>
                        <m:t>+</m:t>
                      </m:r>
                      <m:r>
                        <a:rPr lang="es-EC" b="1" i="1">
                          <a:latin typeface="Cambria Math"/>
                        </a:rPr>
                        <m:t>𝟒𝟒</m:t>
                      </m:r>
                      <m:r>
                        <a:rPr lang="es-EC" b="1">
                          <a:latin typeface="Cambria Math"/>
                        </a:rPr>
                        <m:t>.</m:t>
                      </m:r>
                      <m:r>
                        <a:rPr lang="es-EC" b="1" i="1">
                          <a:latin typeface="Cambria Math"/>
                        </a:rPr>
                        <m:t>𝟗𝟑𝟑</m:t>
                      </m:r>
                    </m:oMath>
                  </m:oMathPara>
                </a14:m>
                <a:endParaRPr lang="es-MX" dirty="0"/>
              </a:p>
              <a:p>
                <a:pPr marL="0" indent="0">
                  <a:buNone/>
                </a:pPr>
                <a:r>
                  <a:rPr lang="es-EC" dirty="0"/>
                  <a:t> </a:t>
                </a:r>
                <a:endParaRPr lang="es-MX" dirty="0"/>
              </a:p>
              <a:p>
                <a:r>
                  <a:rPr lang="es-EC" dirty="0"/>
                  <a:t>Se puede notar que el término en función de x es aproximadamente 0, por lo que se concluye que la distancia calculada entre los dos orificios del taladrado es de 44.933 </a:t>
                </a:r>
                <a:r>
                  <a:rPr lang="es-EC" dirty="0" err="1"/>
                  <a:t>mm.</a:t>
                </a:r>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628800"/>
                <a:ext cx="8229600" cy="3744416"/>
              </a:xfrm>
              <a:blipFill rotWithShape="1">
                <a:blip r:embed="rId2"/>
                <a:stretch>
                  <a:fillRect l="-963" t="-1303" r="-1481"/>
                </a:stretch>
              </a:blipFill>
            </p:spPr>
            <p:txBody>
              <a:bodyPr/>
              <a:lstStyle/>
              <a:p>
                <a:r>
                  <a:rPr lang="es-MX">
                    <a:noFill/>
                  </a:rPr>
                  <a:t> </a:t>
                </a:r>
              </a:p>
            </p:txBody>
          </p:sp>
        </mc:Fallback>
      </mc:AlternateContent>
    </p:spTree>
    <p:extLst>
      <p:ext uri="{BB962C8B-B14F-4D97-AF65-F5344CB8AC3E}">
        <p14:creationId xmlns:p14="http://schemas.microsoft.com/office/powerpoint/2010/main" val="25813122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4608512"/>
          </a:xfrm>
        </p:spPr>
        <p:txBody>
          <a:bodyPr>
            <a:normAutofit/>
          </a:bodyPr>
          <a:lstStyle/>
          <a:p>
            <a:r>
              <a:rPr lang="es-EC" dirty="0"/>
              <a:t>S</a:t>
            </a:r>
            <a:r>
              <a:rPr lang="es-EC" dirty="0" smtClean="0"/>
              <a:t>e </a:t>
            </a:r>
            <a:r>
              <a:rPr lang="es-EC" dirty="0"/>
              <a:t>ha tomado las distancias de las probetas en cuando están en el pallet de llegada con el borde del pallet de llegada en el eje X, y en el eje Y; en los dos procesos</a:t>
            </a:r>
            <a:r>
              <a:rPr lang="es-EC" dirty="0" smtClean="0"/>
              <a:t>.</a:t>
            </a:r>
          </a:p>
          <a:p>
            <a:endParaRPr lang="es-EC" dirty="0"/>
          </a:p>
          <a:p>
            <a:r>
              <a:rPr lang="es-EC" dirty="0"/>
              <a:t>Se ha realizado la diferencia entre las medidas obtenidas en los dos procesos y el los dos ejes, para obtener la desviación estándar de esta diferencia.</a:t>
            </a:r>
            <a:endParaRPr lang="es-MX" dirty="0"/>
          </a:p>
          <a:p>
            <a:endParaRPr lang="es-MX" dirty="0"/>
          </a:p>
          <a:p>
            <a:endParaRPr lang="es-MX" dirty="0"/>
          </a:p>
        </p:txBody>
      </p:sp>
    </p:spTree>
    <p:extLst>
      <p:ext uri="{BB962C8B-B14F-4D97-AF65-F5344CB8AC3E}">
        <p14:creationId xmlns:p14="http://schemas.microsoft.com/office/powerpoint/2010/main" val="260835669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648072"/>
          </a:xfrm>
        </p:spPr>
        <p:txBody>
          <a:bodyPr/>
          <a:lstStyle/>
          <a:p>
            <a:r>
              <a:rPr lang="es-EC" dirty="0"/>
              <a:t>Los resultados de la medición en el eje X son:</a:t>
            </a:r>
            <a:endParaRPr lang="es-MX" dirty="0"/>
          </a:p>
          <a:p>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3635337293"/>
              </p:ext>
            </p:extLst>
          </p:nvPr>
        </p:nvGraphicFramePr>
        <p:xfrm>
          <a:off x="1331640" y="1844820"/>
          <a:ext cx="6120680" cy="3960441"/>
        </p:xfrm>
        <a:graphic>
          <a:graphicData uri="http://schemas.openxmlformats.org/drawingml/2006/table">
            <a:tbl>
              <a:tblPr firstRow="1" firstCol="1" bandRow="1">
                <a:tableStyleId>{5C22544A-7EE6-4342-B048-85BDC9FD1C3A}</a:tableStyleId>
              </a:tblPr>
              <a:tblGrid>
                <a:gridCol w="1234008"/>
                <a:gridCol w="1523119"/>
                <a:gridCol w="1555242"/>
                <a:gridCol w="1808311"/>
              </a:tblGrid>
              <a:tr h="467308">
                <a:tc>
                  <a:txBody>
                    <a:bodyPr/>
                    <a:lstStyle/>
                    <a:p>
                      <a:pPr algn="ctr">
                        <a:spcAft>
                          <a:spcPts val="0"/>
                        </a:spcAft>
                      </a:pPr>
                      <a:r>
                        <a:rPr lang="es-EC" sz="1000">
                          <a:effectLst/>
                        </a:rPr>
                        <a:t>N. DE PROBETA</a:t>
                      </a:r>
                      <a:endParaRPr lang="es-MX" sz="1200">
                        <a:effectLst/>
                        <a:latin typeface="Times New Roman"/>
                        <a:ea typeface="Times New Roman"/>
                      </a:endParaRPr>
                    </a:p>
                  </a:txBody>
                  <a:tcPr marL="44450" marR="44450" marT="0" marB="0" anchor="ctr"/>
                </a:tc>
                <a:tc>
                  <a:txBody>
                    <a:bodyPr/>
                    <a:lstStyle/>
                    <a:p>
                      <a:pPr algn="ctr">
                        <a:spcAft>
                          <a:spcPts val="0"/>
                        </a:spcAft>
                      </a:pPr>
                      <a:r>
                        <a:rPr lang="es-EC" sz="1000">
                          <a:effectLst/>
                        </a:rPr>
                        <a:t>DISTANCIA PROCESO 1(mm)</a:t>
                      </a:r>
                      <a:endParaRPr lang="es-MX" sz="1200">
                        <a:effectLst/>
                        <a:latin typeface="Times New Roman"/>
                        <a:ea typeface="Times New Roman"/>
                      </a:endParaRPr>
                    </a:p>
                  </a:txBody>
                  <a:tcPr marL="44450" marR="44450" marT="0" marB="0" anchor="ctr"/>
                </a:tc>
                <a:tc>
                  <a:txBody>
                    <a:bodyPr/>
                    <a:lstStyle/>
                    <a:p>
                      <a:pPr algn="ctr">
                        <a:spcAft>
                          <a:spcPts val="0"/>
                        </a:spcAft>
                      </a:pPr>
                      <a:r>
                        <a:rPr lang="es-EC" sz="1000">
                          <a:effectLst/>
                        </a:rPr>
                        <a:t>DISTANCIA PROCESO 2(mm)</a:t>
                      </a:r>
                      <a:endParaRPr lang="es-MX" sz="1200">
                        <a:effectLst/>
                        <a:latin typeface="Times New Roman"/>
                        <a:ea typeface="Times New Roman"/>
                      </a:endParaRPr>
                    </a:p>
                  </a:txBody>
                  <a:tcPr marL="44450" marR="44450" marT="0" marB="0" anchor="ctr"/>
                </a:tc>
                <a:tc>
                  <a:txBody>
                    <a:bodyPr/>
                    <a:lstStyle/>
                    <a:p>
                      <a:pPr algn="ctr">
                        <a:spcAft>
                          <a:spcPts val="0"/>
                        </a:spcAft>
                      </a:pPr>
                      <a:r>
                        <a:rPr lang="es-EC" sz="1000">
                          <a:effectLst/>
                        </a:rPr>
                        <a:t>DIFERENCIA EJE X (mm)</a:t>
                      </a:r>
                      <a:endParaRPr lang="es-MX" sz="1200">
                        <a:effectLst/>
                        <a:latin typeface="Times New Roman"/>
                        <a:ea typeface="Times New Roman"/>
                      </a:endParaRPr>
                    </a:p>
                  </a:txBody>
                  <a:tcPr marL="44450" marR="44450" marT="0" marB="0" anchor="ctr"/>
                </a:tc>
              </a:tr>
              <a:tr h="292068">
                <a:tc>
                  <a:txBody>
                    <a:bodyPr/>
                    <a:lstStyle/>
                    <a:p>
                      <a:pPr algn="ctr">
                        <a:spcAft>
                          <a:spcPts val="0"/>
                        </a:spcAft>
                      </a:pPr>
                      <a:r>
                        <a:rPr lang="es-MX" sz="1100">
                          <a:effectLst/>
                        </a:rPr>
                        <a:t>1</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85</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86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a:t>
                      </a:r>
                      <a:endParaRPr lang="es-MX" sz="1200">
                        <a:effectLst/>
                        <a:latin typeface="Times New Roman"/>
                        <a:ea typeface="Times New Roman"/>
                      </a:endParaRPr>
                    </a:p>
                  </a:txBody>
                  <a:tcPr marL="44450" marR="44450" marT="0" marB="0" anchor="b"/>
                </a:tc>
              </a:tr>
              <a:tr h="292068">
                <a:tc>
                  <a:txBody>
                    <a:bodyPr/>
                    <a:lstStyle/>
                    <a:p>
                      <a:pPr algn="ctr">
                        <a:spcAft>
                          <a:spcPts val="0"/>
                        </a:spcAft>
                      </a:pPr>
                      <a:r>
                        <a:rPr lang="es-MX" sz="1100">
                          <a:effectLst/>
                        </a:rPr>
                        <a:t>2</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86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86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0</a:t>
                      </a:r>
                      <a:endParaRPr lang="es-MX" sz="1200">
                        <a:effectLst/>
                        <a:latin typeface="Times New Roman"/>
                        <a:ea typeface="Times New Roman"/>
                      </a:endParaRPr>
                    </a:p>
                  </a:txBody>
                  <a:tcPr marL="44450" marR="44450" marT="0" marB="0" anchor="b"/>
                </a:tc>
              </a:tr>
              <a:tr h="292068">
                <a:tc>
                  <a:txBody>
                    <a:bodyPr/>
                    <a:lstStyle/>
                    <a:p>
                      <a:pPr algn="ctr">
                        <a:spcAft>
                          <a:spcPts val="0"/>
                        </a:spcAft>
                      </a:pPr>
                      <a:r>
                        <a:rPr lang="es-MX" sz="1100">
                          <a:effectLst/>
                        </a:rPr>
                        <a:t>3</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84</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84</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0</a:t>
                      </a:r>
                      <a:endParaRPr lang="es-MX" sz="1200">
                        <a:effectLst/>
                        <a:latin typeface="Times New Roman"/>
                        <a:ea typeface="Times New Roman"/>
                      </a:endParaRPr>
                    </a:p>
                  </a:txBody>
                  <a:tcPr marL="44450" marR="44450" marT="0" marB="0" anchor="b"/>
                </a:tc>
              </a:tr>
              <a:tr h="292068">
                <a:tc>
                  <a:txBody>
                    <a:bodyPr/>
                    <a:lstStyle/>
                    <a:p>
                      <a:pPr algn="ctr">
                        <a:spcAft>
                          <a:spcPts val="0"/>
                        </a:spcAft>
                      </a:pPr>
                      <a:r>
                        <a:rPr lang="es-MX" sz="1100">
                          <a:effectLst/>
                        </a:rPr>
                        <a:t>4</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367</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366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a:t>
                      </a:r>
                      <a:endParaRPr lang="es-MX" sz="1200">
                        <a:effectLst/>
                        <a:latin typeface="Times New Roman"/>
                        <a:ea typeface="Times New Roman"/>
                      </a:endParaRPr>
                    </a:p>
                  </a:txBody>
                  <a:tcPr marL="44450" marR="44450" marT="0" marB="0" anchor="b"/>
                </a:tc>
              </a:tr>
              <a:tr h="292068">
                <a:tc>
                  <a:txBody>
                    <a:bodyPr/>
                    <a:lstStyle/>
                    <a:p>
                      <a:pPr algn="ctr">
                        <a:spcAft>
                          <a:spcPts val="0"/>
                        </a:spcAft>
                      </a:pPr>
                      <a:r>
                        <a:rPr lang="es-MX" sz="1100">
                          <a:effectLst/>
                        </a:rPr>
                        <a:t>5</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368</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370</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a:t>
                      </a:r>
                      <a:endParaRPr lang="es-MX" sz="1200">
                        <a:effectLst/>
                        <a:latin typeface="Times New Roman"/>
                        <a:ea typeface="Times New Roman"/>
                      </a:endParaRPr>
                    </a:p>
                  </a:txBody>
                  <a:tcPr marL="44450" marR="44450" marT="0" marB="0" anchor="b"/>
                </a:tc>
              </a:tr>
              <a:tr h="292068">
                <a:tc>
                  <a:txBody>
                    <a:bodyPr/>
                    <a:lstStyle/>
                    <a:p>
                      <a:pPr algn="ctr">
                        <a:spcAft>
                          <a:spcPts val="0"/>
                        </a:spcAft>
                      </a:pPr>
                      <a:r>
                        <a:rPr lang="es-MX" sz="1100">
                          <a:effectLst/>
                        </a:rPr>
                        <a:t>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369</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369</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0</a:t>
                      </a:r>
                      <a:endParaRPr lang="es-MX" sz="1200">
                        <a:effectLst/>
                        <a:latin typeface="Times New Roman"/>
                        <a:ea typeface="Times New Roman"/>
                      </a:endParaRPr>
                    </a:p>
                  </a:txBody>
                  <a:tcPr marL="44450" marR="44450" marT="0" marB="0" anchor="b"/>
                </a:tc>
              </a:tr>
              <a:tr h="306671">
                <a:tc>
                  <a:txBody>
                    <a:bodyPr/>
                    <a:lstStyle/>
                    <a:p>
                      <a:pPr algn="ctr">
                        <a:spcAft>
                          <a:spcPts val="0"/>
                        </a:spcAft>
                      </a:pPr>
                      <a:r>
                        <a:rPr lang="es-MX" sz="1100">
                          <a:effectLst/>
                        </a:rPr>
                        <a:t>7</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725</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723</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a:t>
                      </a:r>
                      <a:endParaRPr lang="es-MX" sz="1200">
                        <a:effectLst/>
                        <a:latin typeface="Times New Roman"/>
                        <a:ea typeface="Times New Roman"/>
                      </a:endParaRPr>
                    </a:p>
                  </a:txBody>
                  <a:tcPr marL="44450" marR="44450" marT="0" marB="0" anchor="b"/>
                </a:tc>
              </a:tr>
              <a:tr h="321275">
                <a:tc>
                  <a:txBody>
                    <a:bodyPr/>
                    <a:lstStyle/>
                    <a:p>
                      <a:pPr algn="ctr">
                        <a:spcAft>
                          <a:spcPts val="0"/>
                        </a:spcAft>
                      </a:pPr>
                      <a:r>
                        <a:rPr lang="es-MX" sz="1100">
                          <a:effectLst/>
                        </a:rPr>
                        <a:t>8</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726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725</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a:t>
                      </a:r>
                      <a:endParaRPr lang="es-MX" sz="1200">
                        <a:effectLst/>
                        <a:latin typeface="Times New Roman"/>
                        <a:ea typeface="Times New Roman"/>
                      </a:endParaRPr>
                    </a:p>
                  </a:txBody>
                  <a:tcPr marL="44450" marR="44450" marT="0" marB="0" anchor="b"/>
                </a:tc>
              </a:tr>
              <a:tr h="292068">
                <a:tc>
                  <a:txBody>
                    <a:bodyPr/>
                    <a:lstStyle/>
                    <a:p>
                      <a:pPr algn="ctr">
                        <a:spcAft>
                          <a:spcPts val="0"/>
                        </a:spcAft>
                      </a:pPr>
                      <a:r>
                        <a:rPr lang="es-MX" sz="1100">
                          <a:effectLst/>
                        </a:rPr>
                        <a:t>9</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724</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724</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0</a:t>
                      </a:r>
                      <a:endParaRPr lang="es-MX" sz="1200">
                        <a:effectLst/>
                        <a:latin typeface="Times New Roman"/>
                        <a:ea typeface="Times New Roman"/>
                      </a:endParaRPr>
                    </a:p>
                  </a:txBody>
                  <a:tcPr marL="44450" marR="44450" marT="0" marB="0" anchor="b"/>
                </a:tc>
              </a:tr>
              <a:tr h="306671">
                <a:tc>
                  <a:txBody>
                    <a:bodyPr/>
                    <a:lstStyle/>
                    <a:p>
                      <a:endParaRPr lang="es-MX" sz="1200">
                        <a:effectLst/>
                        <a:latin typeface="Cambria"/>
                      </a:endParaRPr>
                    </a:p>
                  </a:txBody>
                  <a:tcPr marL="44450" marR="44450" marT="0" marB="0" anchor="b"/>
                </a:tc>
                <a:tc>
                  <a:txBody>
                    <a:bodyPr/>
                    <a:lstStyle/>
                    <a:p>
                      <a:endParaRPr lang="es-MX" sz="1200">
                        <a:effectLst/>
                        <a:latin typeface="Cambria"/>
                      </a:endParaRPr>
                    </a:p>
                  </a:txBody>
                  <a:tcPr marL="44450" marR="44450" marT="0" marB="0" anchor="b"/>
                </a:tc>
                <a:tc>
                  <a:txBody>
                    <a:bodyPr/>
                    <a:lstStyle/>
                    <a:p>
                      <a:endParaRPr lang="es-MX" sz="1200">
                        <a:effectLst/>
                        <a:latin typeface="Cambria"/>
                      </a:endParaRPr>
                    </a:p>
                  </a:txBody>
                  <a:tcPr marL="44450" marR="44450" marT="0" marB="0" anchor="b"/>
                </a:tc>
                <a:tc>
                  <a:txBody>
                    <a:bodyPr/>
                    <a:lstStyle/>
                    <a:p>
                      <a:endParaRPr lang="es-MX" sz="1200">
                        <a:effectLst/>
                        <a:latin typeface="Cambria"/>
                      </a:endParaRPr>
                    </a:p>
                  </a:txBody>
                  <a:tcPr marL="44450" marR="44450" marT="0" marB="0" anchor="b"/>
                </a:tc>
              </a:tr>
              <a:tr h="514040">
                <a:tc>
                  <a:txBody>
                    <a:bodyPr/>
                    <a:lstStyle/>
                    <a:p>
                      <a:pPr>
                        <a:spcBef>
                          <a:spcPts val="600"/>
                        </a:spcBef>
                        <a:spcAft>
                          <a:spcPts val="0"/>
                        </a:spcAft>
                      </a:pPr>
                      <a:r>
                        <a:rPr lang="es-EC" sz="900">
                          <a:effectLst/>
                        </a:rPr>
                        <a:t>Fuente: Propia</a:t>
                      </a:r>
                      <a:endParaRPr lang="es-MX" sz="1200">
                        <a:effectLst/>
                        <a:latin typeface="Times New Roman"/>
                        <a:ea typeface="Times New Roman"/>
                      </a:endParaRPr>
                    </a:p>
                  </a:txBody>
                  <a:tcPr marL="44450" marR="44450" marT="0" marB="0" anchor="b"/>
                </a:tc>
                <a:tc>
                  <a:txBody>
                    <a:bodyPr/>
                    <a:lstStyle/>
                    <a:p>
                      <a:endParaRPr lang="es-MX" sz="1200">
                        <a:effectLst/>
                        <a:latin typeface="Cambria"/>
                      </a:endParaRPr>
                    </a:p>
                  </a:txBody>
                  <a:tcPr marL="44450" marR="44450" marT="0" marB="0" anchor="b"/>
                </a:tc>
                <a:tc>
                  <a:txBody>
                    <a:bodyPr/>
                    <a:lstStyle/>
                    <a:p>
                      <a:pPr algn="ctr">
                        <a:spcAft>
                          <a:spcPts val="0"/>
                        </a:spcAft>
                      </a:pPr>
                      <a:r>
                        <a:rPr lang="es-EC" sz="1100">
                          <a:effectLst/>
                        </a:rPr>
                        <a:t>DESVIACIÓN ESTÁNDAR (mm)</a:t>
                      </a:r>
                      <a:endParaRPr lang="es-MX" sz="1200">
                        <a:effectLst/>
                        <a:latin typeface="Times New Roman"/>
                        <a:ea typeface="Times New Roman"/>
                      </a:endParaRPr>
                    </a:p>
                  </a:txBody>
                  <a:tcPr marL="44450" marR="44450" marT="0" marB="0" anchor="ctr"/>
                </a:tc>
                <a:tc>
                  <a:txBody>
                    <a:bodyPr/>
                    <a:lstStyle/>
                    <a:p>
                      <a:pPr algn="ctr">
                        <a:spcAft>
                          <a:spcPts val="0"/>
                        </a:spcAft>
                      </a:pPr>
                      <a:r>
                        <a:rPr lang="es-EC" sz="1400" dirty="0">
                          <a:effectLst/>
                        </a:rPr>
                        <a:t>0.833333333</a:t>
                      </a:r>
                      <a:endParaRPr lang="es-MX" sz="1200" dirty="0">
                        <a:effectLst/>
                        <a:latin typeface="Times New Roman"/>
                        <a:ea typeface="Times New Roman"/>
                      </a:endParaRPr>
                    </a:p>
                  </a:txBody>
                  <a:tcPr marL="44450" marR="44450" marT="0" marB="0" anchor="ctr"/>
                </a:tc>
              </a:tr>
            </a:tbl>
          </a:graphicData>
        </a:graphic>
      </p:graphicFrame>
    </p:spTree>
    <p:extLst>
      <p:ext uri="{BB962C8B-B14F-4D97-AF65-F5344CB8AC3E}">
        <p14:creationId xmlns:p14="http://schemas.microsoft.com/office/powerpoint/2010/main" val="5040949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936104"/>
          </a:xfrm>
        </p:spPr>
        <p:txBody>
          <a:bodyPr/>
          <a:lstStyle/>
          <a:p>
            <a:r>
              <a:rPr lang="es-EC" dirty="0"/>
              <a:t>S</a:t>
            </a:r>
            <a:r>
              <a:rPr lang="es-EC" dirty="0" smtClean="0"/>
              <a:t>e </a:t>
            </a:r>
            <a:r>
              <a:rPr lang="es-EC" dirty="0"/>
              <a:t>muestra una línea de tendencia entre la diferencia de distancias en el eje X y el número de probeta. </a:t>
            </a:r>
            <a:endParaRPr lang="es-MX" dirty="0"/>
          </a:p>
        </p:txBody>
      </p:sp>
      <p:graphicFrame>
        <p:nvGraphicFramePr>
          <p:cNvPr id="4" name="3 Gráfico"/>
          <p:cNvGraphicFramePr/>
          <p:nvPr>
            <p:extLst>
              <p:ext uri="{D42A27DB-BD31-4B8C-83A1-F6EECF244321}">
                <p14:modId xmlns:p14="http://schemas.microsoft.com/office/powerpoint/2010/main" val="949296790"/>
              </p:ext>
            </p:extLst>
          </p:nvPr>
        </p:nvGraphicFramePr>
        <p:xfrm>
          <a:off x="1187624" y="2060848"/>
          <a:ext cx="6624736" cy="39604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08695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628800"/>
                <a:ext cx="8229600" cy="3744416"/>
              </a:xfrm>
            </p:spPr>
            <p:txBody>
              <a:bodyPr/>
              <a:lstStyle/>
              <a:p>
                <a:r>
                  <a:rPr lang="es-EC" dirty="0"/>
                  <a:t>S</a:t>
                </a:r>
                <a:r>
                  <a:rPr lang="es-EC" dirty="0" smtClean="0"/>
                  <a:t>e </a:t>
                </a:r>
                <a:r>
                  <a:rPr lang="es-EC" dirty="0"/>
                  <a:t>puede observar que la línea de tendencia es: </a:t>
                </a:r>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𝐲</m:t>
                      </m:r>
                      <m:r>
                        <a:rPr lang="es-EC" b="1">
                          <a:latin typeface="Cambria Math"/>
                        </a:rPr>
                        <m:t>=</m:t>
                      </m:r>
                      <m:r>
                        <a:rPr lang="es-EC" b="1" i="1">
                          <a:latin typeface="Cambria Math"/>
                        </a:rPr>
                        <m:t>−</m:t>
                      </m:r>
                      <m:r>
                        <a:rPr lang="es-EC" b="1" i="1">
                          <a:latin typeface="Cambria Math"/>
                        </a:rPr>
                        <m:t>𝟎</m:t>
                      </m:r>
                      <m:r>
                        <a:rPr lang="es-EC" b="1">
                          <a:latin typeface="Cambria Math"/>
                        </a:rPr>
                        <m:t>.</m:t>
                      </m:r>
                      <m:r>
                        <a:rPr lang="es-EC" b="1" i="1">
                          <a:latin typeface="Cambria Math"/>
                        </a:rPr>
                        <m:t>𝟎𝟑𝟑𝟑𝐱</m:t>
                      </m:r>
                      <m:r>
                        <a:rPr lang="es-EC" b="1">
                          <a:latin typeface="Cambria Math"/>
                        </a:rPr>
                        <m:t>+</m:t>
                      </m:r>
                      <m:r>
                        <a:rPr lang="es-EC" b="1" i="1">
                          <a:latin typeface="Cambria Math"/>
                        </a:rPr>
                        <m:t>𝟎</m:t>
                      </m:r>
                      <m:r>
                        <a:rPr lang="es-EC" b="1">
                          <a:latin typeface="Cambria Math"/>
                        </a:rPr>
                        <m:t>.</m:t>
                      </m:r>
                      <m:r>
                        <a:rPr lang="es-EC" b="1" i="1">
                          <a:latin typeface="Cambria Math"/>
                        </a:rPr>
                        <m:t>𝟔𝟏𝟏𝟏</m:t>
                      </m:r>
                    </m:oMath>
                  </m:oMathPara>
                </a14:m>
                <a:endParaRPr lang="es-MX" dirty="0" smtClean="0"/>
              </a:p>
              <a:p>
                <a:pPr marL="0" indent="0">
                  <a:buNone/>
                </a:pPr>
                <a:endParaRPr lang="es-MX" dirty="0"/>
              </a:p>
              <a:p>
                <a:r>
                  <a:rPr lang="es-EC" dirty="0"/>
                  <a:t>Se puede notar que el término en función de x es aproximadamente 0, por lo que se concluye que la diferencia calculada de distancias en el eje X es de 0.6111 </a:t>
                </a:r>
                <a:r>
                  <a:rPr lang="es-EC" dirty="0" err="1"/>
                  <a:t>mm.</a:t>
                </a:r>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628800"/>
                <a:ext cx="8229600" cy="3744416"/>
              </a:xfrm>
              <a:blipFill rotWithShape="1">
                <a:blip r:embed="rId2"/>
                <a:stretch>
                  <a:fillRect l="-963" t="-1303"/>
                </a:stretch>
              </a:blipFill>
            </p:spPr>
            <p:txBody>
              <a:bodyPr/>
              <a:lstStyle/>
              <a:p>
                <a:r>
                  <a:rPr lang="es-MX">
                    <a:noFill/>
                  </a:rPr>
                  <a:t> </a:t>
                </a:r>
              </a:p>
            </p:txBody>
          </p:sp>
        </mc:Fallback>
      </mc:AlternateContent>
    </p:spTree>
    <p:extLst>
      <p:ext uri="{BB962C8B-B14F-4D97-AF65-F5344CB8AC3E}">
        <p14:creationId xmlns:p14="http://schemas.microsoft.com/office/powerpoint/2010/main" val="14005150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648072"/>
          </a:xfrm>
        </p:spPr>
        <p:txBody>
          <a:bodyPr/>
          <a:lstStyle/>
          <a:p>
            <a:r>
              <a:rPr lang="es-EC" dirty="0"/>
              <a:t>Los resultados de la medición en el eje </a:t>
            </a:r>
            <a:r>
              <a:rPr lang="es-EC" dirty="0" smtClean="0"/>
              <a:t>Y </a:t>
            </a:r>
            <a:r>
              <a:rPr lang="es-EC" dirty="0"/>
              <a:t>son:</a:t>
            </a:r>
            <a:endParaRPr lang="es-MX" dirty="0"/>
          </a:p>
          <a:p>
            <a:endParaRPr lang="es-MX" dirty="0"/>
          </a:p>
        </p:txBody>
      </p:sp>
      <p:graphicFrame>
        <p:nvGraphicFramePr>
          <p:cNvPr id="2" name="1 Tabla"/>
          <p:cNvGraphicFramePr>
            <a:graphicFrameLocks noGrp="1"/>
          </p:cNvGraphicFramePr>
          <p:nvPr>
            <p:extLst>
              <p:ext uri="{D42A27DB-BD31-4B8C-83A1-F6EECF244321}">
                <p14:modId xmlns:p14="http://schemas.microsoft.com/office/powerpoint/2010/main" val="93357274"/>
              </p:ext>
            </p:extLst>
          </p:nvPr>
        </p:nvGraphicFramePr>
        <p:xfrm>
          <a:off x="1403648" y="1772816"/>
          <a:ext cx="6363662" cy="4269300"/>
        </p:xfrm>
        <a:graphic>
          <a:graphicData uri="http://schemas.openxmlformats.org/drawingml/2006/table">
            <a:tbl>
              <a:tblPr firstRow="1" firstCol="1" bandRow="1">
                <a:tableStyleId>{5C22544A-7EE6-4342-B048-85BDC9FD1C3A}</a:tableStyleId>
              </a:tblPr>
              <a:tblGrid>
                <a:gridCol w="1273059"/>
                <a:gridCol w="1620109"/>
                <a:gridCol w="1620925"/>
                <a:gridCol w="1849569"/>
              </a:tblGrid>
              <a:tr h="468510">
                <a:tc>
                  <a:txBody>
                    <a:bodyPr/>
                    <a:lstStyle/>
                    <a:p>
                      <a:pPr algn="ctr">
                        <a:spcAft>
                          <a:spcPts val="0"/>
                        </a:spcAft>
                      </a:pPr>
                      <a:r>
                        <a:rPr lang="es-EC" sz="1000">
                          <a:effectLst/>
                        </a:rPr>
                        <a:t>N. DE PROBETA</a:t>
                      </a:r>
                      <a:endParaRPr lang="es-MX" sz="1200">
                        <a:effectLst/>
                        <a:latin typeface="Times New Roman"/>
                        <a:ea typeface="Times New Roman"/>
                      </a:endParaRPr>
                    </a:p>
                  </a:txBody>
                  <a:tcPr marL="44450" marR="44450" marT="0" marB="0" anchor="ctr"/>
                </a:tc>
                <a:tc>
                  <a:txBody>
                    <a:bodyPr/>
                    <a:lstStyle/>
                    <a:p>
                      <a:pPr algn="ctr">
                        <a:spcAft>
                          <a:spcPts val="0"/>
                        </a:spcAft>
                      </a:pPr>
                      <a:r>
                        <a:rPr lang="es-EC" sz="1000">
                          <a:effectLst/>
                        </a:rPr>
                        <a:t>DISTANCIA PROCESO 1(mm)</a:t>
                      </a:r>
                      <a:endParaRPr lang="es-MX" sz="1200">
                        <a:effectLst/>
                        <a:latin typeface="Times New Roman"/>
                        <a:ea typeface="Times New Roman"/>
                      </a:endParaRPr>
                    </a:p>
                  </a:txBody>
                  <a:tcPr marL="44450" marR="44450" marT="0" marB="0" anchor="ctr"/>
                </a:tc>
                <a:tc>
                  <a:txBody>
                    <a:bodyPr/>
                    <a:lstStyle/>
                    <a:p>
                      <a:pPr algn="ctr">
                        <a:spcAft>
                          <a:spcPts val="0"/>
                        </a:spcAft>
                      </a:pPr>
                      <a:r>
                        <a:rPr lang="es-EC" sz="1000">
                          <a:effectLst/>
                        </a:rPr>
                        <a:t>DISTANCIA PROCESO 2(mm)</a:t>
                      </a:r>
                      <a:endParaRPr lang="es-MX" sz="1200">
                        <a:effectLst/>
                        <a:latin typeface="Times New Roman"/>
                        <a:ea typeface="Times New Roman"/>
                      </a:endParaRPr>
                    </a:p>
                  </a:txBody>
                  <a:tcPr marL="44450" marR="44450" marT="0" marB="0" anchor="ctr"/>
                </a:tc>
                <a:tc>
                  <a:txBody>
                    <a:bodyPr/>
                    <a:lstStyle/>
                    <a:p>
                      <a:pPr algn="ctr">
                        <a:spcAft>
                          <a:spcPts val="0"/>
                        </a:spcAft>
                      </a:pPr>
                      <a:r>
                        <a:rPr lang="es-EC" sz="1000">
                          <a:effectLst/>
                        </a:rPr>
                        <a:t>DIFERENCIA EJE Y (mm)</a:t>
                      </a:r>
                      <a:endParaRPr lang="es-MX" sz="1200">
                        <a:effectLst/>
                        <a:latin typeface="Times New Roman"/>
                        <a:ea typeface="Times New Roman"/>
                      </a:endParaRPr>
                    </a:p>
                  </a:txBody>
                  <a:tcPr marL="44450" marR="44450" marT="0" marB="0" anchor="ctr"/>
                </a:tc>
              </a:tr>
              <a:tr h="292819">
                <a:tc>
                  <a:txBody>
                    <a:bodyPr/>
                    <a:lstStyle/>
                    <a:p>
                      <a:pPr algn="ctr">
                        <a:spcAft>
                          <a:spcPts val="0"/>
                        </a:spcAft>
                      </a:pPr>
                      <a:r>
                        <a:rPr lang="es-MX" sz="1100">
                          <a:effectLst/>
                        </a:rPr>
                        <a:t>1</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101</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99</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a:t>
                      </a:r>
                      <a:endParaRPr lang="es-MX" sz="1200">
                        <a:effectLst/>
                        <a:latin typeface="Times New Roman"/>
                        <a:ea typeface="Times New Roman"/>
                      </a:endParaRPr>
                    </a:p>
                  </a:txBody>
                  <a:tcPr marL="44450" marR="44450" marT="0" marB="0" anchor="b"/>
                </a:tc>
              </a:tr>
              <a:tr h="292819">
                <a:tc>
                  <a:txBody>
                    <a:bodyPr/>
                    <a:lstStyle/>
                    <a:p>
                      <a:pPr algn="ctr">
                        <a:spcAft>
                          <a:spcPts val="0"/>
                        </a:spcAft>
                      </a:pPr>
                      <a:r>
                        <a:rPr lang="es-MX" sz="1100">
                          <a:effectLst/>
                        </a:rPr>
                        <a:t>2</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100</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99</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a:t>
                      </a:r>
                      <a:endParaRPr lang="es-MX" sz="1200">
                        <a:effectLst/>
                        <a:latin typeface="Times New Roman"/>
                        <a:ea typeface="Times New Roman"/>
                      </a:endParaRPr>
                    </a:p>
                  </a:txBody>
                  <a:tcPr marL="44450" marR="44450" marT="0" marB="0" anchor="b"/>
                </a:tc>
              </a:tr>
              <a:tr h="292819">
                <a:tc>
                  <a:txBody>
                    <a:bodyPr/>
                    <a:lstStyle/>
                    <a:p>
                      <a:pPr algn="ctr">
                        <a:spcAft>
                          <a:spcPts val="0"/>
                        </a:spcAft>
                      </a:pPr>
                      <a:r>
                        <a:rPr lang="es-MX" sz="1100">
                          <a:effectLst/>
                        </a:rPr>
                        <a:t>3</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102</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100</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a:t>
                      </a:r>
                      <a:endParaRPr lang="es-MX" sz="1200">
                        <a:effectLst/>
                        <a:latin typeface="Times New Roman"/>
                        <a:ea typeface="Times New Roman"/>
                      </a:endParaRPr>
                    </a:p>
                  </a:txBody>
                  <a:tcPr marL="44450" marR="44450" marT="0" marB="0" anchor="b"/>
                </a:tc>
              </a:tr>
              <a:tr h="307460">
                <a:tc>
                  <a:txBody>
                    <a:bodyPr/>
                    <a:lstStyle/>
                    <a:p>
                      <a:pPr algn="ctr">
                        <a:spcAft>
                          <a:spcPts val="0"/>
                        </a:spcAft>
                      </a:pPr>
                      <a:r>
                        <a:rPr lang="es-MX" sz="1100">
                          <a:effectLst/>
                        </a:rPr>
                        <a:t>4</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236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236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0</a:t>
                      </a:r>
                      <a:endParaRPr lang="es-MX" sz="1200">
                        <a:effectLst/>
                        <a:latin typeface="Times New Roman"/>
                        <a:ea typeface="Times New Roman"/>
                      </a:endParaRPr>
                    </a:p>
                  </a:txBody>
                  <a:tcPr marL="44450" marR="44450" marT="0" marB="0" anchor="b"/>
                </a:tc>
              </a:tr>
              <a:tr h="292819">
                <a:tc>
                  <a:txBody>
                    <a:bodyPr/>
                    <a:lstStyle/>
                    <a:p>
                      <a:pPr algn="ctr">
                        <a:spcAft>
                          <a:spcPts val="0"/>
                        </a:spcAft>
                      </a:pPr>
                      <a:r>
                        <a:rPr lang="es-MX" sz="1100">
                          <a:effectLst/>
                        </a:rPr>
                        <a:t>5</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238</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236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a:t>
                      </a:r>
                      <a:endParaRPr lang="es-MX" sz="1200">
                        <a:effectLst/>
                        <a:latin typeface="Times New Roman"/>
                        <a:ea typeface="Times New Roman"/>
                      </a:endParaRPr>
                    </a:p>
                  </a:txBody>
                  <a:tcPr marL="44450" marR="44450" marT="0" marB="0" anchor="b"/>
                </a:tc>
              </a:tr>
              <a:tr h="292819">
                <a:tc>
                  <a:txBody>
                    <a:bodyPr/>
                    <a:lstStyle/>
                    <a:p>
                      <a:pPr algn="ctr">
                        <a:spcAft>
                          <a:spcPts val="0"/>
                        </a:spcAft>
                      </a:pPr>
                      <a:r>
                        <a:rPr lang="es-MX" sz="1100">
                          <a:effectLst/>
                        </a:rPr>
                        <a:t>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236</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235</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a:t>
                      </a:r>
                      <a:endParaRPr lang="es-MX" sz="1200">
                        <a:effectLst/>
                        <a:latin typeface="Times New Roman"/>
                        <a:ea typeface="Times New Roman"/>
                      </a:endParaRPr>
                    </a:p>
                  </a:txBody>
                  <a:tcPr marL="44450" marR="44450" marT="0" marB="0" anchor="b"/>
                </a:tc>
              </a:tr>
              <a:tr h="292819">
                <a:tc>
                  <a:txBody>
                    <a:bodyPr/>
                    <a:lstStyle/>
                    <a:p>
                      <a:pPr algn="ctr">
                        <a:spcAft>
                          <a:spcPts val="0"/>
                        </a:spcAft>
                      </a:pPr>
                      <a:r>
                        <a:rPr lang="es-MX" sz="1100">
                          <a:effectLst/>
                        </a:rPr>
                        <a:t>7</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410</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411</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1</a:t>
                      </a:r>
                      <a:endParaRPr lang="es-MX" sz="1200">
                        <a:effectLst/>
                        <a:latin typeface="Times New Roman"/>
                        <a:ea typeface="Times New Roman"/>
                      </a:endParaRPr>
                    </a:p>
                  </a:txBody>
                  <a:tcPr marL="44450" marR="44450" marT="0" marB="0" anchor="b"/>
                </a:tc>
              </a:tr>
              <a:tr h="292819">
                <a:tc>
                  <a:txBody>
                    <a:bodyPr/>
                    <a:lstStyle/>
                    <a:p>
                      <a:pPr algn="ctr">
                        <a:spcAft>
                          <a:spcPts val="0"/>
                        </a:spcAft>
                      </a:pPr>
                      <a:r>
                        <a:rPr lang="es-MX" sz="1100">
                          <a:effectLst/>
                        </a:rPr>
                        <a:t>8</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412</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412</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0</a:t>
                      </a:r>
                      <a:endParaRPr lang="es-MX" sz="1200">
                        <a:effectLst/>
                        <a:latin typeface="Times New Roman"/>
                        <a:ea typeface="Times New Roman"/>
                      </a:endParaRPr>
                    </a:p>
                  </a:txBody>
                  <a:tcPr marL="44450" marR="44450" marT="0" marB="0" anchor="b"/>
                </a:tc>
              </a:tr>
              <a:tr h="292819">
                <a:tc>
                  <a:txBody>
                    <a:bodyPr/>
                    <a:lstStyle/>
                    <a:p>
                      <a:pPr algn="ctr">
                        <a:spcAft>
                          <a:spcPts val="0"/>
                        </a:spcAft>
                      </a:pPr>
                      <a:r>
                        <a:rPr lang="es-MX" sz="1100">
                          <a:effectLst/>
                        </a:rPr>
                        <a:t>9</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412</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412</a:t>
                      </a:r>
                      <a:endParaRPr lang="es-MX" sz="1200">
                        <a:effectLst/>
                        <a:latin typeface="Times New Roman"/>
                        <a:ea typeface="Times New Roman"/>
                      </a:endParaRPr>
                    </a:p>
                  </a:txBody>
                  <a:tcPr marL="44450" marR="44450" marT="0" marB="0" anchor="b"/>
                </a:tc>
                <a:tc>
                  <a:txBody>
                    <a:bodyPr/>
                    <a:lstStyle/>
                    <a:p>
                      <a:pPr algn="ctr">
                        <a:spcAft>
                          <a:spcPts val="0"/>
                        </a:spcAft>
                      </a:pPr>
                      <a:r>
                        <a:rPr lang="es-MX" sz="1100">
                          <a:effectLst/>
                        </a:rPr>
                        <a:t>0</a:t>
                      </a:r>
                      <a:endParaRPr lang="es-MX" sz="1200">
                        <a:effectLst/>
                        <a:latin typeface="Times New Roman"/>
                        <a:ea typeface="Times New Roman"/>
                      </a:endParaRPr>
                    </a:p>
                  </a:txBody>
                  <a:tcPr marL="44450" marR="44450" marT="0" marB="0" anchor="b"/>
                </a:tc>
              </a:tr>
              <a:tr h="307460">
                <a:tc>
                  <a:txBody>
                    <a:bodyPr/>
                    <a:lstStyle/>
                    <a:p>
                      <a:endParaRPr lang="es-MX" sz="1200">
                        <a:effectLst/>
                        <a:latin typeface="Cambria"/>
                      </a:endParaRPr>
                    </a:p>
                  </a:txBody>
                  <a:tcPr marL="44450" marR="44450" marT="0" marB="0" anchor="b"/>
                </a:tc>
                <a:tc>
                  <a:txBody>
                    <a:bodyPr/>
                    <a:lstStyle/>
                    <a:p>
                      <a:endParaRPr lang="es-MX" sz="1200">
                        <a:effectLst/>
                        <a:latin typeface="Cambria"/>
                      </a:endParaRPr>
                    </a:p>
                  </a:txBody>
                  <a:tcPr marL="44450" marR="44450" marT="0" marB="0" anchor="b"/>
                </a:tc>
                <a:tc>
                  <a:txBody>
                    <a:bodyPr/>
                    <a:lstStyle/>
                    <a:p>
                      <a:endParaRPr lang="es-MX" sz="1200">
                        <a:effectLst/>
                        <a:latin typeface="Cambria"/>
                      </a:endParaRPr>
                    </a:p>
                  </a:txBody>
                  <a:tcPr marL="44450" marR="44450" marT="0" marB="0" anchor="b"/>
                </a:tc>
                <a:tc>
                  <a:txBody>
                    <a:bodyPr/>
                    <a:lstStyle/>
                    <a:p>
                      <a:endParaRPr lang="es-MX" sz="1200">
                        <a:effectLst/>
                        <a:latin typeface="Cambria"/>
                      </a:endParaRPr>
                    </a:p>
                  </a:txBody>
                  <a:tcPr marL="44450" marR="44450" marT="0" marB="0" anchor="b"/>
                </a:tc>
              </a:tr>
              <a:tr h="843318">
                <a:tc>
                  <a:txBody>
                    <a:bodyPr/>
                    <a:lstStyle/>
                    <a:p>
                      <a:pPr>
                        <a:spcBef>
                          <a:spcPts val="600"/>
                        </a:spcBef>
                        <a:spcAft>
                          <a:spcPts val="0"/>
                        </a:spcAft>
                      </a:pPr>
                      <a:r>
                        <a:rPr lang="es-EC" sz="900">
                          <a:effectLst/>
                        </a:rPr>
                        <a:t>Fuente:  Propia</a:t>
                      </a:r>
                      <a:endParaRPr lang="es-MX" sz="1200">
                        <a:effectLst/>
                        <a:latin typeface="Times New Roman"/>
                        <a:ea typeface="Times New Roman"/>
                      </a:endParaRPr>
                    </a:p>
                  </a:txBody>
                  <a:tcPr marL="44450" marR="44450" marT="0" marB="0" anchor="b"/>
                </a:tc>
                <a:tc>
                  <a:txBody>
                    <a:bodyPr/>
                    <a:lstStyle/>
                    <a:p>
                      <a:endParaRPr lang="es-MX" sz="1200">
                        <a:effectLst/>
                        <a:latin typeface="Cambria"/>
                      </a:endParaRPr>
                    </a:p>
                  </a:txBody>
                  <a:tcPr marL="44450" marR="44450" marT="0" marB="0" anchor="b"/>
                </a:tc>
                <a:tc>
                  <a:txBody>
                    <a:bodyPr/>
                    <a:lstStyle/>
                    <a:p>
                      <a:pPr algn="ctr">
                        <a:spcAft>
                          <a:spcPts val="0"/>
                        </a:spcAft>
                      </a:pPr>
                      <a:r>
                        <a:rPr lang="es-EC" sz="1200">
                          <a:effectLst/>
                        </a:rPr>
                        <a:t>DESVIACIÓN ESTÁNDAR (mm)</a:t>
                      </a:r>
                      <a:endParaRPr lang="es-MX" sz="1200">
                        <a:effectLst/>
                        <a:latin typeface="Times New Roman"/>
                        <a:ea typeface="Times New Roman"/>
                      </a:endParaRPr>
                    </a:p>
                  </a:txBody>
                  <a:tcPr marL="44450" marR="44450" marT="0" marB="0" anchor="ctr"/>
                </a:tc>
                <a:tc>
                  <a:txBody>
                    <a:bodyPr/>
                    <a:lstStyle/>
                    <a:p>
                      <a:pPr algn="ctr">
                        <a:spcAft>
                          <a:spcPts val="0"/>
                        </a:spcAft>
                      </a:pPr>
                      <a:r>
                        <a:rPr lang="es-EC" sz="1400" dirty="0">
                          <a:effectLst/>
                        </a:rPr>
                        <a:t>0.866025404</a:t>
                      </a:r>
                      <a:endParaRPr lang="es-MX" sz="1200" dirty="0">
                        <a:effectLst/>
                        <a:latin typeface="Times New Roman"/>
                        <a:ea typeface="Times New Roman"/>
                      </a:endParaRPr>
                    </a:p>
                  </a:txBody>
                  <a:tcPr marL="44450" marR="44450" marT="0" marB="0" anchor="ctr"/>
                </a:tc>
              </a:tr>
            </a:tbl>
          </a:graphicData>
        </a:graphic>
      </p:graphicFrame>
    </p:spTree>
    <p:extLst>
      <p:ext uri="{BB962C8B-B14F-4D97-AF65-F5344CB8AC3E}">
        <p14:creationId xmlns:p14="http://schemas.microsoft.com/office/powerpoint/2010/main" val="820009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467544" y="116632"/>
            <a:ext cx="8229600" cy="864096"/>
          </a:xfrm>
        </p:spPr>
        <p:txBody>
          <a:bodyPr>
            <a:normAutofit fontScale="90000"/>
          </a:bodyPr>
          <a:lstStyle/>
          <a:p>
            <a:r>
              <a:rPr lang="es-EC" b="1" dirty="0" smtClean="0"/>
              <a:t>Gripper Mecatrónico Multifuncional</a:t>
            </a:r>
            <a:endParaRPr lang="es-EC" b="1" dirty="0"/>
          </a:p>
        </p:txBody>
      </p:sp>
      <p:sp>
        <p:nvSpPr>
          <p:cNvPr id="5" name="4 Rectángulo"/>
          <p:cNvSpPr/>
          <p:nvPr/>
        </p:nvSpPr>
        <p:spPr>
          <a:xfrm>
            <a:off x="251520" y="908720"/>
            <a:ext cx="36004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Herramienta de  Sujeción</a:t>
            </a:r>
            <a:endParaRPr lang="es-EC" b="1" dirty="0"/>
          </a:p>
        </p:txBody>
      </p:sp>
      <p:sp>
        <p:nvSpPr>
          <p:cNvPr id="6" name="5 Rectángulo"/>
          <p:cNvSpPr/>
          <p:nvPr/>
        </p:nvSpPr>
        <p:spPr>
          <a:xfrm>
            <a:off x="4888180" y="908720"/>
            <a:ext cx="36004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Herramienta de Taladrado</a:t>
            </a:r>
            <a:endParaRPr lang="es-EC" b="1" dirty="0"/>
          </a:p>
        </p:txBody>
      </p:sp>
      <p:sp>
        <p:nvSpPr>
          <p:cNvPr id="7" name="6 Rectángulo"/>
          <p:cNvSpPr/>
          <p:nvPr/>
        </p:nvSpPr>
        <p:spPr>
          <a:xfrm>
            <a:off x="251520" y="5229200"/>
            <a:ext cx="360040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Herramienta de Aspirado</a:t>
            </a:r>
            <a:endParaRPr lang="es-EC" b="1" dirty="0"/>
          </a:p>
        </p:txBody>
      </p:sp>
      <p:sp>
        <p:nvSpPr>
          <p:cNvPr id="8" name="7 Rectángulo"/>
          <p:cNvSpPr/>
          <p:nvPr/>
        </p:nvSpPr>
        <p:spPr>
          <a:xfrm>
            <a:off x="5020032" y="3933056"/>
            <a:ext cx="36004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Herramienta de Pintura</a:t>
            </a:r>
            <a:endParaRPr lang="es-EC" b="1" dirty="0"/>
          </a:p>
        </p:txBody>
      </p:sp>
      <p:sp>
        <p:nvSpPr>
          <p:cNvPr id="13" name="12 Rectángulo"/>
          <p:cNvSpPr/>
          <p:nvPr/>
        </p:nvSpPr>
        <p:spPr>
          <a:xfrm>
            <a:off x="125428" y="1556792"/>
            <a:ext cx="3942516"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342900" lvl="0" indent="-342900">
              <a:buFont typeface="+mj-lt"/>
              <a:buAutoNum type="arabicPeriod"/>
            </a:pPr>
            <a:r>
              <a:rPr lang="es-EC" sz="1600" dirty="0"/>
              <a:t>Manipulación de superficies paralelas</a:t>
            </a:r>
          </a:p>
          <a:p>
            <a:pPr marL="342900" lvl="0" indent="-342900">
              <a:buFont typeface="+mj-lt"/>
              <a:buAutoNum type="arabicPeriod"/>
            </a:pPr>
            <a:r>
              <a:rPr lang="es-EC" sz="1600" dirty="0"/>
              <a:t>Manipulación de cilindros</a:t>
            </a:r>
          </a:p>
          <a:p>
            <a:pPr marL="342900" lvl="0" indent="-342900">
              <a:buFont typeface="+mj-lt"/>
              <a:buAutoNum type="arabicPeriod"/>
            </a:pPr>
            <a:r>
              <a:rPr lang="es-EC" sz="1600" dirty="0"/>
              <a:t>Manipulación por sujeción de </a:t>
            </a:r>
            <a:r>
              <a:rPr lang="es-EC" sz="1600" dirty="0" smtClean="0"/>
              <a:t>interiores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30992" y="2852936"/>
            <a:ext cx="3201673" cy="22658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4841444" y="1556792"/>
            <a:ext cx="403421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1600" dirty="0"/>
              <a:t>Apta para procesos de taladrado, fresado, o similares en las que se requiera el uso </a:t>
            </a:r>
            <a:r>
              <a:rPr lang="es-EC" sz="1600" dirty="0" smtClean="0"/>
              <a:t>como herramienta </a:t>
            </a:r>
            <a:r>
              <a:rPr lang="es-EC" sz="1600" dirty="0"/>
              <a:t>de giro.</a:t>
            </a:r>
          </a:p>
        </p:txBody>
      </p:sp>
      <p:sp>
        <p:nvSpPr>
          <p:cNvPr id="15" name="14 Rectángulo"/>
          <p:cNvSpPr/>
          <p:nvPr/>
        </p:nvSpPr>
        <p:spPr>
          <a:xfrm>
            <a:off x="4888180" y="2422629"/>
            <a:ext cx="3987482" cy="646331"/>
          </a:xfrm>
          <a:prstGeom prst="rect">
            <a:avLst/>
          </a:prstGeom>
        </p:spPr>
        <p:txBody>
          <a:bodyPr wrap="square">
            <a:spAutoFit/>
          </a:bodyPr>
          <a:lstStyle/>
          <a:p>
            <a:pPr lvl="0"/>
            <a:r>
              <a:rPr lang="es-EC" sz="1200" b="1" dirty="0"/>
              <a:t>Capacidad del porta herramienta: </a:t>
            </a:r>
            <a:r>
              <a:rPr lang="es-EC" sz="1200" dirty="0" smtClean="0"/>
              <a:t>	3/8</a:t>
            </a:r>
            <a:r>
              <a:rPr lang="es-EC" sz="1200" dirty="0"/>
              <a:t>’’(9.5mm)</a:t>
            </a:r>
          </a:p>
          <a:p>
            <a:pPr lvl="0"/>
            <a:r>
              <a:rPr lang="es-EC" sz="1200" b="1" dirty="0" smtClean="0"/>
              <a:t>Velocidad: </a:t>
            </a:r>
            <a:r>
              <a:rPr lang="es-EC" sz="1200" dirty="0" smtClean="0"/>
              <a:t>			1800 RPM</a:t>
            </a:r>
            <a:endParaRPr lang="es-EC" sz="1200" dirty="0"/>
          </a:p>
          <a:p>
            <a:pPr lvl="0"/>
            <a:r>
              <a:rPr lang="es-EC" sz="1200" b="1" dirty="0"/>
              <a:t>Presión nominal: </a:t>
            </a:r>
            <a:r>
              <a:rPr lang="es-EC" sz="1200" dirty="0" smtClean="0"/>
              <a:t>		90PSI</a:t>
            </a:r>
            <a:endParaRPr lang="es-EC" sz="1200" dirty="0"/>
          </a:p>
        </p:txBody>
      </p:sp>
      <p:sp>
        <p:nvSpPr>
          <p:cNvPr id="17" name="16 Rectángulo"/>
          <p:cNvSpPr/>
          <p:nvPr/>
        </p:nvSpPr>
        <p:spPr>
          <a:xfrm>
            <a:off x="4536504" y="4653136"/>
            <a:ext cx="4572000" cy="83099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just"/>
            <a:r>
              <a:rPr lang="es-EC" sz="1600" dirty="0" smtClean="0"/>
              <a:t>Apta </a:t>
            </a:r>
            <a:r>
              <a:rPr lang="es-EC" sz="1600" dirty="0"/>
              <a:t>para la dosificación de pinturas, </a:t>
            </a:r>
            <a:r>
              <a:rPr lang="es-EC" sz="1600" dirty="0" smtClean="0"/>
              <a:t>o </a:t>
            </a:r>
            <a:r>
              <a:rPr lang="es-EC" sz="1600" dirty="0"/>
              <a:t>cualquier tipo de fluido líquido en procesos que se </a:t>
            </a:r>
            <a:r>
              <a:rPr lang="es-EC" sz="1600" dirty="0" smtClean="0"/>
              <a:t>requiera un acabado uniforme y </a:t>
            </a:r>
            <a:r>
              <a:rPr lang="es-EC" sz="1600" dirty="0"/>
              <a:t>de alta calidad</a:t>
            </a:r>
          </a:p>
        </p:txBody>
      </p:sp>
      <p:sp>
        <p:nvSpPr>
          <p:cNvPr id="18" name="17 Rectángulo"/>
          <p:cNvSpPr/>
          <p:nvPr/>
        </p:nvSpPr>
        <p:spPr>
          <a:xfrm>
            <a:off x="179512" y="5805264"/>
            <a:ext cx="3888432"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C" sz="1600" dirty="0" smtClean="0"/>
              <a:t>Sirve para dotar al conjunto de un proceso de limpieza automático</a:t>
            </a:r>
            <a:endParaRPr lang="es-EC" sz="1600" dirty="0"/>
          </a:p>
        </p:txBody>
      </p:sp>
      <p:sp>
        <p:nvSpPr>
          <p:cNvPr id="19" name="18 Rectángulo"/>
          <p:cNvSpPr/>
          <p:nvPr/>
        </p:nvSpPr>
        <p:spPr>
          <a:xfrm>
            <a:off x="179512" y="2350621"/>
            <a:ext cx="2355132" cy="461665"/>
          </a:xfrm>
          <a:prstGeom prst="rect">
            <a:avLst/>
          </a:prstGeom>
        </p:spPr>
        <p:txBody>
          <a:bodyPr wrap="none">
            <a:spAutoFit/>
          </a:bodyPr>
          <a:lstStyle/>
          <a:p>
            <a:r>
              <a:rPr lang="es-EC" sz="1200" b="1" dirty="0"/>
              <a:t>Peso máximo admisible: </a:t>
            </a:r>
            <a:r>
              <a:rPr lang="es-EC" sz="1200" dirty="0" smtClean="0"/>
              <a:t>	6Kg</a:t>
            </a:r>
            <a:endParaRPr lang="es-EC" sz="1200" dirty="0"/>
          </a:p>
          <a:p>
            <a:pPr lvl="0"/>
            <a:r>
              <a:rPr lang="es-EC" sz="1200" b="1" dirty="0"/>
              <a:t>Presión mínima de trabajo: </a:t>
            </a:r>
            <a:r>
              <a:rPr lang="es-EC" sz="1200" dirty="0" smtClean="0"/>
              <a:t>	2 Bar</a:t>
            </a:r>
            <a:endParaRPr lang="es-EC" sz="1200" dirty="0"/>
          </a:p>
        </p:txBody>
      </p:sp>
      <p:pic>
        <p:nvPicPr>
          <p:cNvPr id="21" name="20 Imagen"/>
          <p:cNvPicPr/>
          <p:nvPr/>
        </p:nvPicPr>
        <p:blipFill>
          <a:blip r:embed="rId3" cstate="print">
            <a:biLevel thresh="50000"/>
            <a:extLst>
              <a:ext uri="{28A0092B-C50C-407E-A947-70E740481C1C}">
                <a14:useLocalDpi xmlns:a14="http://schemas.microsoft.com/office/drawing/2010/main" val="0"/>
              </a:ext>
            </a:extLst>
          </a:blip>
          <a:srcRect l="51345" t="18824" r="34784" b="41176"/>
          <a:stretch>
            <a:fillRect/>
          </a:stretch>
        </p:blipFill>
        <p:spPr bwMode="auto">
          <a:xfrm rot="16200000">
            <a:off x="6424740" y="2905474"/>
            <a:ext cx="648071" cy="1119060"/>
          </a:xfrm>
          <a:prstGeom prst="rect">
            <a:avLst/>
          </a:prstGeom>
          <a:noFill/>
          <a:ln w="9525">
            <a:solidFill>
              <a:schemeClr val="tx1"/>
            </a:solidFill>
            <a:miter lim="800000"/>
            <a:headEnd/>
            <a:tailEnd/>
          </a:ln>
        </p:spPr>
      </p:pic>
      <p:sp>
        <p:nvSpPr>
          <p:cNvPr id="20" name="19 Rectángulo"/>
          <p:cNvSpPr/>
          <p:nvPr/>
        </p:nvSpPr>
        <p:spPr>
          <a:xfrm>
            <a:off x="4974327" y="5661248"/>
            <a:ext cx="3853940" cy="830997"/>
          </a:xfrm>
          <a:prstGeom prst="rect">
            <a:avLst/>
          </a:prstGeom>
        </p:spPr>
        <p:txBody>
          <a:bodyPr wrap="none">
            <a:spAutoFit/>
          </a:bodyPr>
          <a:lstStyle/>
          <a:p>
            <a:r>
              <a:rPr lang="es-EC" sz="1200" b="1" dirty="0"/>
              <a:t>Presión de trabajo sugerida: </a:t>
            </a:r>
            <a:r>
              <a:rPr lang="es-EC" sz="1200" dirty="0" smtClean="0"/>
              <a:t>	0.75 </a:t>
            </a:r>
            <a:r>
              <a:rPr lang="es-EC" sz="1200" dirty="0"/>
              <a:t>a </a:t>
            </a:r>
            <a:r>
              <a:rPr lang="es-EC" sz="1200" dirty="0" smtClean="0"/>
              <a:t>2 Bar</a:t>
            </a:r>
          </a:p>
          <a:p>
            <a:pPr lvl="0"/>
            <a:r>
              <a:rPr lang="es-EC" sz="1200" b="1" dirty="0"/>
              <a:t>Distancia a la superficie de </a:t>
            </a:r>
            <a:r>
              <a:rPr lang="es-EC" sz="1200" b="1" dirty="0" smtClean="0"/>
              <a:t>pintado: </a:t>
            </a:r>
            <a:r>
              <a:rPr lang="es-EC" sz="1200" dirty="0" smtClean="0"/>
              <a:t>	10-25cm</a:t>
            </a:r>
            <a:endParaRPr lang="es-EC" sz="1200" dirty="0"/>
          </a:p>
          <a:p>
            <a:r>
              <a:rPr lang="es-EC" sz="1200" b="1" dirty="0"/>
              <a:t>Orientación sugerida: </a:t>
            </a:r>
            <a:r>
              <a:rPr lang="es-EC" sz="1200" dirty="0" smtClean="0"/>
              <a:t>		Perpendicular</a:t>
            </a:r>
          </a:p>
          <a:p>
            <a:pPr lvl="0"/>
            <a:r>
              <a:rPr lang="es-EC" sz="1200" b="1" dirty="0"/>
              <a:t>Capacidad del tanque de pintura: </a:t>
            </a:r>
            <a:r>
              <a:rPr lang="es-EC" sz="1200" dirty="0" smtClean="0"/>
              <a:t>	1-2.5Glns. </a:t>
            </a:r>
            <a:endParaRPr lang="es-EC" sz="1200" dirty="0"/>
          </a:p>
        </p:txBody>
      </p:sp>
      <p:sp>
        <p:nvSpPr>
          <p:cNvPr id="22" name="21 Rectángulo"/>
          <p:cNvSpPr/>
          <p:nvPr/>
        </p:nvSpPr>
        <p:spPr>
          <a:xfrm>
            <a:off x="107504" y="6381328"/>
            <a:ext cx="2592288" cy="461665"/>
          </a:xfrm>
          <a:prstGeom prst="rect">
            <a:avLst/>
          </a:prstGeom>
        </p:spPr>
        <p:txBody>
          <a:bodyPr wrap="square">
            <a:spAutoFit/>
          </a:bodyPr>
          <a:lstStyle/>
          <a:p>
            <a:pPr lvl="0"/>
            <a:r>
              <a:rPr lang="es-EC" sz="1200" b="1" dirty="0"/>
              <a:t>Capacidad del tanque: </a:t>
            </a:r>
            <a:r>
              <a:rPr lang="es-EC" sz="1200" dirty="0" smtClean="0"/>
              <a:t>	15Lts</a:t>
            </a:r>
            <a:endParaRPr lang="es-EC" sz="1200" dirty="0"/>
          </a:p>
          <a:p>
            <a:pPr lvl="0"/>
            <a:r>
              <a:rPr lang="es-EC" sz="1200" b="1" dirty="0" smtClean="0"/>
              <a:t>Succión</a:t>
            </a:r>
            <a:r>
              <a:rPr lang="es-EC" sz="1200" b="1" dirty="0"/>
              <a:t>: </a:t>
            </a:r>
            <a:r>
              <a:rPr lang="es-EC" sz="1200" dirty="0" smtClean="0"/>
              <a:t>		250mBar</a:t>
            </a:r>
            <a:endParaRPr lang="es-EC" sz="1200" dirty="0"/>
          </a:p>
        </p:txBody>
      </p:sp>
    </p:spTree>
    <p:extLst>
      <p:ext uri="{BB962C8B-B14F-4D97-AF65-F5344CB8AC3E}">
        <p14:creationId xmlns:p14="http://schemas.microsoft.com/office/powerpoint/2010/main" val="48502716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936104"/>
          </a:xfrm>
        </p:spPr>
        <p:txBody>
          <a:bodyPr/>
          <a:lstStyle/>
          <a:p>
            <a:r>
              <a:rPr lang="es-EC" dirty="0"/>
              <a:t>S</a:t>
            </a:r>
            <a:r>
              <a:rPr lang="es-EC" dirty="0" smtClean="0"/>
              <a:t>e </a:t>
            </a:r>
            <a:r>
              <a:rPr lang="es-EC" dirty="0"/>
              <a:t>muestra una línea de tendencia entre la diferencia de distancias en el eje </a:t>
            </a:r>
            <a:r>
              <a:rPr lang="es-EC" dirty="0" smtClean="0"/>
              <a:t>Y, </a:t>
            </a:r>
            <a:r>
              <a:rPr lang="es-EC" dirty="0"/>
              <a:t>y el número de probeta. </a:t>
            </a:r>
            <a:endParaRPr lang="es-MX" dirty="0"/>
          </a:p>
        </p:txBody>
      </p:sp>
      <p:graphicFrame>
        <p:nvGraphicFramePr>
          <p:cNvPr id="5" name="4 Gráfico"/>
          <p:cNvGraphicFramePr/>
          <p:nvPr>
            <p:extLst>
              <p:ext uri="{D42A27DB-BD31-4B8C-83A1-F6EECF244321}">
                <p14:modId xmlns:p14="http://schemas.microsoft.com/office/powerpoint/2010/main" val="2054710850"/>
              </p:ext>
            </p:extLst>
          </p:nvPr>
        </p:nvGraphicFramePr>
        <p:xfrm>
          <a:off x="1547664" y="2204864"/>
          <a:ext cx="6192688" cy="360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16755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628800"/>
                <a:ext cx="8229600" cy="3744416"/>
              </a:xfrm>
            </p:spPr>
            <p:txBody>
              <a:bodyPr/>
              <a:lstStyle/>
              <a:p>
                <a:r>
                  <a:rPr lang="es-EC" dirty="0"/>
                  <a:t>S</a:t>
                </a:r>
                <a:r>
                  <a:rPr lang="es-EC" dirty="0" smtClean="0"/>
                  <a:t>e </a:t>
                </a:r>
                <a:r>
                  <a:rPr lang="es-EC" dirty="0"/>
                  <a:t>puede observar que la línea de tendencia es: </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𝐲</m:t>
                      </m:r>
                      <m:r>
                        <a:rPr lang="es-EC" b="1">
                          <a:latin typeface="Cambria Math"/>
                        </a:rPr>
                        <m:t>=</m:t>
                      </m:r>
                      <m:r>
                        <a:rPr lang="es-EC" b="1" i="1">
                          <a:latin typeface="Cambria Math"/>
                        </a:rPr>
                        <m:t>−</m:t>
                      </m:r>
                      <m:r>
                        <a:rPr lang="es-EC" b="1" i="1">
                          <a:latin typeface="Cambria Math"/>
                        </a:rPr>
                        <m:t>𝟎</m:t>
                      </m:r>
                      <m:r>
                        <a:rPr lang="es-EC" b="1">
                          <a:latin typeface="Cambria Math"/>
                        </a:rPr>
                        <m:t>.</m:t>
                      </m:r>
                      <m:r>
                        <a:rPr lang="es-EC" b="1" i="1">
                          <a:latin typeface="Cambria Math"/>
                        </a:rPr>
                        <m:t>𝟐𝐱</m:t>
                      </m:r>
                      <m:r>
                        <a:rPr lang="es-EC" b="1">
                          <a:latin typeface="Cambria Math"/>
                        </a:rPr>
                        <m:t>+</m:t>
                      </m:r>
                      <m:r>
                        <a:rPr lang="es-EC" b="1" i="1">
                          <a:latin typeface="Cambria Math"/>
                        </a:rPr>
                        <m:t>𝟐</m:t>
                      </m:r>
                    </m:oMath>
                  </m:oMathPara>
                </a14:m>
                <a:endParaRPr lang="es-MX" dirty="0"/>
              </a:p>
              <a:p>
                <a:pPr marL="0" indent="0">
                  <a:buNone/>
                </a:pPr>
                <a:r>
                  <a:rPr lang="es-EC" dirty="0"/>
                  <a:t> </a:t>
                </a:r>
                <a:endParaRPr lang="es-MX" dirty="0"/>
              </a:p>
              <a:p>
                <a:r>
                  <a:rPr lang="es-EC" dirty="0"/>
                  <a:t>Se puede notar que el término en función de x es aproximadamente 0, se concluye que la diferencia calculada de distancias en el eje Y</a:t>
                </a:r>
                <a:r>
                  <a:rPr lang="es-EC" dirty="0" smtClean="0"/>
                  <a:t> </a:t>
                </a:r>
                <a:r>
                  <a:rPr lang="es-EC" dirty="0"/>
                  <a:t>es de 2 mm</a:t>
                </a:r>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628800"/>
                <a:ext cx="8229600" cy="3744416"/>
              </a:xfrm>
              <a:blipFill rotWithShape="1">
                <a:blip r:embed="rId2"/>
                <a:stretch>
                  <a:fillRect l="-963" t="-1303"/>
                </a:stretch>
              </a:blipFill>
            </p:spPr>
            <p:txBody>
              <a:bodyPr/>
              <a:lstStyle/>
              <a:p>
                <a:r>
                  <a:rPr lang="es-MX">
                    <a:noFill/>
                  </a:rPr>
                  <a:t> </a:t>
                </a:r>
              </a:p>
            </p:txBody>
          </p:sp>
        </mc:Fallback>
      </mc:AlternateContent>
    </p:spTree>
    <p:extLst>
      <p:ext uri="{BB962C8B-B14F-4D97-AF65-F5344CB8AC3E}">
        <p14:creationId xmlns:p14="http://schemas.microsoft.com/office/powerpoint/2010/main" val="39525996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1119" r="15189"/>
          <a:stretch/>
        </p:blipFill>
        <p:spPr bwMode="auto">
          <a:xfrm>
            <a:off x="683568" y="1844824"/>
            <a:ext cx="3600400" cy="3468373"/>
          </a:xfrm>
          <a:prstGeom prst="rect">
            <a:avLst/>
          </a:prstGeom>
          <a:ln>
            <a:solidFill>
              <a:srgbClr val="C00000"/>
            </a:solidFill>
          </a:ln>
          <a:extLst>
            <a:ext uri="{53640926-AAD7-44D8-BBD7-CCE9431645EC}">
              <a14:shadowObscured xmlns:a14="http://schemas.microsoft.com/office/drawing/2010/main"/>
            </a:ext>
          </a:extLst>
        </p:spPr>
      </p:pic>
      <p:pic>
        <p:nvPicPr>
          <p:cNvPr id="5" name="0 Imagen"/>
          <p:cNvPicPr/>
          <p:nvPr/>
        </p:nvPicPr>
        <p:blipFill rotWithShape="1">
          <a:blip r:embed="rId4" cstate="print">
            <a:extLst>
              <a:ext uri="{28A0092B-C50C-407E-A947-70E740481C1C}">
                <a14:useLocalDpi xmlns:a14="http://schemas.microsoft.com/office/drawing/2010/main" val="0"/>
              </a:ext>
            </a:extLst>
          </a:blip>
          <a:srcRect l="9157" t="14535" r="4585" b="3066"/>
          <a:stretch/>
        </p:blipFill>
        <p:spPr bwMode="auto">
          <a:xfrm>
            <a:off x="4572000" y="2074695"/>
            <a:ext cx="4199255" cy="3008630"/>
          </a:xfrm>
          <a:prstGeom prst="rect">
            <a:avLst/>
          </a:prstGeom>
          <a:ln>
            <a:solidFill>
              <a:schemeClr val="tx1"/>
            </a:solidFill>
          </a:ln>
          <a:extLst>
            <a:ext uri="{53640926-AAD7-44D8-BBD7-CCE9431645EC}">
              <a14:shadowObscured xmlns:a14="http://schemas.microsoft.com/office/drawing/2010/main"/>
            </a:ext>
          </a:extLst>
        </p:spPr>
      </p:pic>
      <p:cxnSp>
        <p:nvCxnSpPr>
          <p:cNvPr id="7" name="6 Conector recto de flecha"/>
          <p:cNvCxnSpPr/>
          <p:nvPr/>
        </p:nvCxnSpPr>
        <p:spPr>
          <a:xfrm>
            <a:off x="1403648" y="2074695"/>
            <a:ext cx="0" cy="778241"/>
          </a:xfrm>
          <a:prstGeom prst="straightConnector1">
            <a:avLst/>
          </a:prstGeom>
          <a:ln>
            <a:solidFill>
              <a:srgbClr val="FFFF00"/>
            </a:solidFill>
            <a:headEnd type="arrow"/>
            <a:tailEnd type="arrow"/>
          </a:ln>
        </p:spPr>
        <p:style>
          <a:lnRef idx="2">
            <a:schemeClr val="dk1"/>
          </a:lnRef>
          <a:fillRef idx="0">
            <a:schemeClr val="dk1"/>
          </a:fillRef>
          <a:effectRef idx="1">
            <a:schemeClr val="dk1"/>
          </a:effectRef>
          <a:fontRef idx="minor">
            <a:schemeClr val="tx1"/>
          </a:fontRef>
        </p:style>
      </p:cxnSp>
      <p:cxnSp>
        <p:nvCxnSpPr>
          <p:cNvPr id="8" name="7 Conector recto de flecha"/>
          <p:cNvCxnSpPr/>
          <p:nvPr/>
        </p:nvCxnSpPr>
        <p:spPr>
          <a:xfrm>
            <a:off x="3563888" y="2074695"/>
            <a:ext cx="0" cy="778241"/>
          </a:xfrm>
          <a:prstGeom prst="straightConnector1">
            <a:avLst/>
          </a:prstGeom>
          <a:ln>
            <a:solidFill>
              <a:srgbClr val="FFFF00"/>
            </a:solidFill>
            <a:headEnd type="arrow"/>
            <a:tailEnd type="arrow"/>
          </a:ln>
        </p:spPr>
        <p:style>
          <a:lnRef idx="2">
            <a:schemeClr val="dk1"/>
          </a:lnRef>
          <a:fillRef idx="0">
            <a:schemeClr val="dk1"/>
          </a:fillRef>
          <a:effectRef idx="1">
            <a:schemeClr val="dk1"/>
          </a:effectRef>
          <a:fontRef idx="minor">
            <a:schemeClr val="tx1"/>
          </a:fontRef>
        </p:style>
      </p:cxnSp>
      <p:cxnSp>
        <p:nvCxnSpPr>
          <p:cNvPr id="9" name="8 Conector recto de flecha"/>
          <p:cNvCxnSpPr/>
          <p:nvPr/>
        </p:nvCxnSpPr>
        <p:spPr>
          <a:xfrm>
            <a:off x="1403648" y="4305084"/>
            <a:ext cx="0" cy="778241"/>
          </a:xfrm>
          <a:prstGeom prst="straightConnector1">
            <a:avLst/>
          </a:prstGeom>
          <a:ln>
            <a:solidFill>
              <a:srgbClr val="FFFF00"/>
            </a:solidFill>
            <a:headEnd type="arrow"/>
            <a:tailEnd type="arrow"/>
          </a:ln>
        </p:spPr>
        <p:style>
          <a:lnRef idx="2">
            <a:schemeClr val="dk1"/>
          </a:lnRef>
          <a:fillRef idx="0">
            <a:schemeClr val="dk1"/>
          </a:fillRef>
          <a:effectRef idx="1">
            <a:schemeClr val="dk1"/>
          </a:effectRef>
          <a:fontRef idx="minor">
            <a:schemeClr val="tx1"/>
          </a:fontRef>
        </p:style>
      </p:cxnSp>
      <p:cxnSp>
        <p:nvCxnSpPr>
          <p:cNvPr id="10" name="9 Conector recto de flecha"/>
          <p:cNvCxnSpPr/>
          <p:nvPr/>
        </p:nvCxnSpPr>
        <p:spPr>
          <a:xfrm>
            <a:off x="3684824" y="4221088"/>
            <a:ext cx="0" cy="778241"/>
          </a:xfrm>
          <a:prstGeom prst="straightConnector1">
            <a:avLst/>
          </a:prstGeom>
          <a:ln>
            <a:solidFill>
              <a:srgbClr val="FFFF00"/>
            </a:solidFill>
            <a:headEnd type="arrow"/>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515421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OPCIONES DE POSIBLES PRÁCTICAS A REALIZARSE</a:t>
            </a:r>
            <a:endParaRPr lang="es-MX" dirty="0"/>
          </a:p>
        </p:txBody>
      </p:sp>
      <p:sp>
        <p:nvSpPr>
          <p:cNvPr id="3" name="2 Marcador de contenido"/>
          <p:cNvSpPr>
            <a:spLocks noGrp="1"/>
          </p:cNvSpPr>
          <p:nvPr>
            <p:ph idx="1"/>
          </p:nvPr>
        </p:nvSpPr>
        <p:spPr>
          <a:xfrm>
            <a:off x="457200" y="1935480"/>
            <a:ext cx="8229600" cy="773440"/>
          </a:xfrm>
        </p:spPr>
        <p:txBody>
          <a:bodyPr>
            <a:normAutofit fontScale="62500" lnSpcReduction="20000"/>
          </a:bodyPr>
          <a:lstStyle/>
          <a:p>
            <a:pPr marL="978408" lvl="3" indent="0">
              <a:buNone/>
            </a:pPr>
            <a:r>
              <a:rPr lang="es-EC" sz="2800" b="1" dirty="0"/>
              <a:t>Práctica Nro. 1</a:t>
            </a:r>
            <a:endParaRPr lang="es-MX" sz="2800" b="1" dirty="0"/>
          </a:p>
          <a:p>
            <a:r>
              <a:rPr lang="es-EC" sz="2800" b="1" dirty="0"/>
              <a:t>Tema: Reconocimiento de los elementos de la celda flexible de manufactura</a:t>
            </a:r>
            <a:r>
              <a:rPr lang="es-EC" sz="2800" dirty="0"/>
              <a:t>.</a:t>
            </a:r>
            <a:endParaRPr lang="es-MX" sz="2800" dirty="0"/>
          </a:p>
          <a:p>
            <a:endParaRPr lang="es-MX"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503235"/>
            <a:ext cx="508145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8028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512168"/>
          </a:xfrm>
        </p:spPr>
        <p:txBody>
          <a:bodyPr>
            <a:normAutofit fontScale="92500"/>
          </a:bodyPr>
          <a:lstStyle/>
          <a:p>
            <a:pPr marL="978408" lvl="3" indent="0">
              <a:buNone/>
            </a:pPr>
            <a:r>
              <a:rPr lang="es-EC" sz="2800" b="1" dirty="0"/>
              <a:t>Práctica Nro. 2</a:t>
            </a:r>
            <a:endParaRPr lang="es-MX" sz="2800" b="1" dirty="0"/>
          </a:p>
          <a:p>
            <a:r>
              <a:rPr lang="es-EC" sz="2800" b="1" dirty="0"/>
              <a:t>Tema: Movimiento manual del robot, y accionamientos manuales de las salidas conectadas al robot</a:t>
            </a:r>
            <a:endParaRPr lang="es-MX" sz="2800" dirty="0"/>
          </a:p>
          <a:p>
            <a:endParaRPr lang="es-MX" dirty="0"/>
          </a:p>
        </p:txBody>
      </p:sp>
      <p:pic>
        <p:nvPicPr>
          <p:cNvPr id="4" name="3 Imagen" descr="D:\Documents and Settings\Administrador\Mis documentos\Documentos Universidad\Noveno semestre (Decimo semestre)\Tesis\Fotos\Foto_A0468.jpg"/>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67744" y="2492896"/>
            <a:ext cx="4608512" cy="3528392"/>
          </a:xfrm>
          <a:prstGeom prst="rect">
            <a:avLst/>
          </a:prstGeom>
          <a:noFill/>
          <a:ln>
            <a:solidFill>
              <a:schemeClr val="tx2"/>
            </a:solidFill>
          </a:ln>
        </p:spPr>
      </p:pic>
    </p:spTree>
    <p:extLst>
      <p:ext uri="{BB962C8B-B14F-4D97-AF65-F5344CB8AC3E}">
        <p14:creationId xmlns:p14="http://schemas.microsoft.com/office/powerpoint/2010/main" val="388135218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1368152"/>
          </a:xfrm>
        </p:spPr>
        <p:txBody>
          <a:bodyPr>
            <a:normAutofit lnSpcReduction="10000"/>
          </a:bodyPr>
          <a:lstStyle/>
          <a:p>
            <a:pPr marL="978408" lvl="3" indent="0">
              <a:buNone/>
            </a:pPr>
            <a:r>
              <a:rPr lang="es-EC" sz="2800" b="1" dirty="0"/>
              <a:t>Práctica Nro. 3</a:t>
            </a:r>
            <a:endParaRPr lang="es-MX" sz="2800" b="1" dirty="0"/>
          </a:p>
          <a:p>
            <a:r>
              <a:rPr lang="es-EC" sz="2800" b="1" dirty="0"/>
              <a:t>Tema: Manipulación de probetas utilizando el </a:t>
            </a:r>
            <a:r>
              <a:rPr lang="es-EC" sz="2800" b="1" dirty="0" err="1"/>
              <a:t>gripper</a:t>
            </a:r>
            <a:r>
              <a:rPr lang="es-EC" sz="2800" b="1" dirty="0"/>
              <a:t> multifuncional </a:t>
            </a:r>
            <a:r>
              <a:rPr lang="es-EC" sz="2800" b="1" dirty="0" err="1"/>
              <a:t>Mecatrónico</a:t>
            </a:r>
            <a:r>
              <a:rPr lang="es-EC" sz="2800" b="1" dirty="0"/>
              <a:t> del robot</a:t>
            </a:r>
            <a:r>
              <a:rPr lang="es-EC" sz="2800" dirty="0"/>
              <a:t>.</a:t>
            </a:r>
            <a:endParaRPr lang="es-MX"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666" y="2420888"/>
            <a:ext cx="474764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60599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92696"/>
            <a:ext cx="8229600" cy="1584176"/>
          </a:xfrm>
        </p:spPr>
        <p:txBody>
          <a:bodyPr/>
          <a:lstStyle/>
          <a:p>
            <a:pPr marL="978408" lvl="3" indent="0">
              <a:buNone/>
            </a:pPr>
            <a:r>
              <a:rPr lang="es-EC" sz="2800" b="1" dirty="0"/>
              <a:t>Práctica Nro. 4</a:t>
            </a:r>
            <a:endParaRPr lang="es-MX" sz="2800" b="1" dirty="0"/>
          </a:p>
          <a:p>
            <a:r>
              <a:rPr lang="es-EC" sz="2800" b="1" dirty="0"/>
              <a:t>Tema: Manejo de la banda transportadora e interacción con la interfaz del robot</a:t>
            </a:r>
            <a:endParaRPr lang="es-MX" sz="2800" dirty="0"/>
          </a:p>
          <a:p>
            <a:endParaRPr lang="es-MX" dirty="0"/>
          </a:p>
        </p:txBody>
      </p:sp>
      <p:pic>
        <p:nvPicPr>
          <p:cNvPr id="4" name="3 Imagen" descr="D:\Documents and Settings\Administrador\Configuración local\Archivos temporales de Internet\Content.Word\Foto0296.jpg"/>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42930" y="2313304"/>
            <a:ext cx="5112568" cy="3779991"/>
          </a:xfrm>
          <a:prstGeom prst="rect">
            <a:avLst/>
          </a:prstGeom>
          <a:noFill/>
          <a:ln>
            <a:solidFill>
              <a:schemeClr val="tx1"/>
            </a:solidFill>
          </a:ln>
        </p:spPr>
      </p:pic>
    </p:spTree>
    <p:extLst>
      <p:ext uri="{BB962C8B-B14F-4D97-AF65-F5344CB8AC3E}">
        <p14:creationId xmlns:p14="http://schemas.microsoft.com/office/powerpoint/2010/main" val="14879304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1584176"/>
          </a:xfrm>
        </p:spPr>
        <p:txBody>
          <a:bodyPr/>
          <a:lstStyle/>
          <a:p>
            <a:pPr marL="978408" lvl="3" indent="0">
              <a:buNone/>
            </a:pPr>
            <a:r>
              <a:rPr lang="es-EC" sz="2800" b="1" dirty="0"/>
              <a:t>Práctica Nro. 5</a:t>
            </a:r>
            <a:endParaRPr lang="es-MX" sz="2800" b="1" dirty="0"/>
          </a:p>
          <a:p>
            <a:r>
              <a:rPr lang="es-EC" sz="2800" b="1" dirty="0"/>
              <a:t>Tema: Manejo de la </a:t>
            </a:r>
            <a:r>
              <a:rPr lang="es-EC" sz="2800" b="1" dirty="0" err="1"/>
              <a:t>entenalla</a:t>
            </a:r>
            <a:r>
              <a:rPr lang="es-EC" sz="2800" b="1" dirty="0"/>
              <a:t> automatizada e interacción con el robot</a:t>
            </a:r>
            <a:endParaRPr lang="es-MX" sz="2800" dirty="0"/>
          </a:p>
          <a:p>
            <a:endParaRPr lang="es-MX" dirty="0"/>
          </a:p>
        </p:txBody>
      </p:sp>
      <p:pic>
        <p:nvPicPr>
          <p:cNvPr id="4" name="3 Imagen" descr="D:\Documents and Settings\Administrador\Configuración local\Archivos temporales de Internet\Content.Word\Foto0291.jpg"/>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59637" y="2420888"/>
            <a:ext cx="4824536" cy="3631277"/>
          </a:xfrm>
          <a:prstGeom prst="rect">
            <a:avLst/>
          </a:prstGeom>
          <a:noFill/>
          <a:ln>
            <a:solidFill>
              <a:schemeClr val="tx1"/>
            </a:solidFill>
          </a:ln>
        </p:spPr>
      </p:pic>
    </p:spTree>
    <p:extLst>
      <p:ext uri="{BB962C8B-B14F-4D97-AF65-F5344CB8AC3E}">
        <p14:creationId xmlns:p14="http://schemas.microsoft.com/office/powerpoint/2010/main" val="1930836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584176"/>
          </a:xfrm>
        </p:spPr>
        <p:txBody>
          <a:bodyPr/>
          <a:lstStyle/>
          <a:p>
            <a:pPr marL="978408" lvl="3" indent="0">
              <a:buNone/>
            </a:pPr>
            <a:r>
              <a:rPr lang="es-EC" sz="2800" b="1" dirty="0"/>
              <a:t>Práctica Nro. 6</a:t>
            </a:r>
            <a:endParaRPr lang="es-MX" sz="2800" b="1" dirty="0"/>
          </a:p>
          <a:p>
            <a:r>
              <a:rPr lang="es-EC" sz="2800" b="1" dirty="0"/>
              <a:t>Tema: Programación procesal con instrucciones PTP y LIN.</a:t>
            </a:r>
            <a:endParaRPr lang="es-MX" sz="2800" dirty="0"/>
          </a:p>
          <a:p>
            <a:endParaRPr lang="es-MX"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452857"/>
            <a:ext cx="5112568" cy="379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5861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440160"/>
          </a:xfrm>
        </p:spPr>
        <p:txBody>
          <a:bodyPr>
            <a:normAutofit lnSpcReduction="10000"/>
          </a:bodyPr>
          <a:lstStyle/>
          <a:p>
            <a:pPr marL="978408" lvl="3" indent="0">
              <a:buNone/>
            </a:pPr>
            <a:r>
              <a:rPr lang="es-EC" sz="2800" b="1" dirty="0"/>
              <a:t>Práctica Nro. 7</a:t>
            </a:r>
            <a:endParaRPr lang="es-MX" sz="2800" b="1" dirty="0"/>
          </a:p>
          <a:p>
            <a:r>
              <a:rPr lang="es-EC" sz="2800" b="1" dirty="0"/>
              <a:t>Tema: Programación del robot utilizando las instrucciones PTP y LIN</a:t>
            </a:r>
            <a:r>
              <a:rPr lang="es-EC" sz="2800" dirty="0"/>
              <a:t>.</a:t>
            </a:r>
            <a:endParaRPr lang="es-MX" sz="2800" dirty="0"/>
          </a:p>
          <a:p>
            <a:endParaRPr lang="es-MX"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210" y="2204864"/>
            <a:ext cx="5263553"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4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5800" y="404664"/>
            <a:ext cx="7772400" cy="1780108"/>
          </a:xfrm>
        </p:spPr>
        <p:txBody>
          <a:bodyPr>
            <a:normAutofit fontScale="90000"/>
          </a:bodyPr>
          <a:lstStyle/>
          <a:p>
            <a:r>
              <a:rPr lang="es-EC" b="1" dirty="0" smtClean="0">
                <a:solidFill>
                  <a:srgbClr val="CCFF33"/>
                </a:solidFill>
              </a:rPr>
              <a:t>DISEÑO ANALÍTICO, TÉCNICO Y SISTEMÁTICO DEL MODULO COMPLEMENTARIO</a:t>
            </a:r>
            <a:endParaRPr lang="es-EC" b="1" dirty="0">
              <a:solidFill>
                <a:srgbClr val="CCFF33"/>
              </a:solidFill>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420888"/>
            <a:ext cx="5832648" cy="3606778"/>
          </a:xfrm>
          <a:prstGeom prst="rect">
            <a:avLst/>
          </a:prstGeom>
          <a:ln>
            <a:solidFill>
              <a:srgbClr val="CCFF33"/>
            </a:solidFill>
          </a:ln>
        </p:spPr>
      </p:pic>
    </p:spTree>
    <p:extLst>
      <p:ext uri="{BB962C8B-B14F-4D97-AF65-F5344CB8AC3E}">
        <p14:creationId xmlns:p14="http://schemas.microsoft.com/office/powerpoint/2010/main" val="77089474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440160"/>
          </a:xfrm>
        </p:spPr>
        <p:txBody>
          <a:bodyPr>
            <a:normAutofit lnSpcReduction="10000"/>
          </a:bodyPr>
          <a:lstStyle/>
          <a:p>
            <a:pPr marL="978408" lvl="3" indent="0">
              <a:buNone/>
            </a:pPr>
            <a:r>
              <a:rPr lang="es-EC" sz="2800" b="1" dirty="0"/>
              <a:t>Práctica Nro. 8</a:t>
            </a:r>
            <a:endParaRPr lang="es-MX" sz="2800" b="1" dirty="0"/>
          </a:p>
          <a:p>
            <a:r>
              <a:rPr lang="es-EC" sz="2800" b="1" dirty="0"/>
              <a:t>Tema: Programación del robot utilizando las instrucciones tipo CIRC</a:t>
            </a:r>
            <a:endParaRPr lang="es-MX"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348878"/>
            <a:ext cx="5040560" cy="378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84913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1800200"/>
          </a:xfrm>
        </p:spPr>
        <p:txBody>
          <a:bodyPr>
            <a:normAutofit lnSpcReduction="10000"/>
          </a:bodyPr>
          <a:lstStyle/>
          <a:p>
            <a:pPr marL="978408" lvl="3" indent="0">
              <a:buNone/>
            </a:pPr>
            <a:r>
              <a:rPr lang="es-EC" sz="2800" b="1" dirty="0"/>
              <a:t>Práctica Nro. 9</a:t>
            </a:r>
            <a:endParaRPr lang="es-MX" sz="2800" b="1" dirty="0"/>
          </a:p>
          <a:p>
            <a:r>
              <a:rPr lang="es-EC" sz="2800" b="1" dirty="0"/>
              <a:t>Tema: Manejo y aplicación del dosificador de pintura del robot con movimientos del robot tipo CIRC</a:t>
            </a:r>
            <a:endParaRPr lang="es-MX"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564904"/>
            <a:ext cx="4824536" cy="362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0960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1512168"/>
          </a:xfrm>
        </p:spPr>
        <p:txBody>
          <a:bodyPr/>
          <a:lstStyle/>
          <a:p>
            <a:pPr marL="978408" lvl="3" indent="0">
              <a:buNone/>
            </a:pPr>
            <a:r>
              <a:rPr lang="es-EC" sz="2800" b="1" dirty="0"/>
              <a:t>Práctica N 10</a:t>
            </a:r>
            <a:endParaRPr lang="es-MX" sz="2800" b="1" dirty="0"/>
          </a:p>
          <a:p>
            <a:r>
              <a:rPr lang="es-EC" sz="2800" b="1" dirty="0"/>
              <a:t>Tema: </a:t>
            </a:r>
            <a:r>
              <a:rPr lang="es-ES" sz="2800" b="1" dirty="0"/>
              <a:t>Elaboración de un proceso utilizando la celda flexible</a:t>
            </a:r>
            <a:endParaRPr lang="es-MX" sz="2800" dirty="0"/>
          </a:p>
          <a:p>
            <a:endParaRPr lang="es-MX" dirty="0"/>
          </a:p>
        </p:txBody>
      </p:sp>
      <p:pic>
        <p:nvPicPr>
          <p:cNvPr id="4" name="3 Imagen"/>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2195736" y="2420888"/>
            <a:ext cx="4608512" cy="3528392"/>
          </a:xfrm>
          <a:prstGeom prst="rect">
            <a:avLst/>
          </a:prstGeom>
          <a:noFill/>
          <a:ln>
            <a:solidFill>
              <a:schemeClr val="tx1"/>
            </a:solidFill>
          </a:ln>
        </p:spPr>
      </p:pic>
    </p:spTree>
    <p:extLst>
      <p:ext uri="{BB962C8B-B14F-4D97-AF65-F5344CB8AC3E}">
        <p14:creationId xmlns:p14="http://schemas.microsoft.com/office/powerpoint/2010/main" val="221824035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3528" y="260648"/>
            <a:ext cx="8229600" cy="1252728"/>
          </a:xfrm>
        </p:spPr>
        <p:txBody>
          <a:bodyPr>
            <a:noAutofit/>
          </a:bodyPr>
          <a:lstStyle/>
          <a:p>
            <a:pPr algn="just"/>
            <a:r>
              <a:rPr lang="es-EC" sz="2400" b="1" dirty="0"/>
              <a:t>PRUEBA DE VALIDACIÓN DEL MÓDULO COMPLEMENTARIO ADAPTADO A LA CELDA FLEXIBLE DE MANUFACTURA, A MÁXIMA CAPACIDAD</a:t>
            </a:r>
          </a:p>
        </p:txBody>
      </p:sp>
      <p:sp>
        <p:nvSpPr>
          <p:cNvPr id="5" name="4 Rectángulo"/>
          <p:cNvSpPr/>
          <p:nvPr/>
        </p:nvSpPr>
        <p:spPr>
          <a:xfrm>
            <a:off x="755944" y="1531274"/>
            <a:ext cx="3312000" cy="5295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Prueba de carga para la banda transportadora</a:t>
            </a:r>
            <a:endParaRPr lang="es-EC"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04864"/>
            <a:ext cx="2952328" cy="231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4788024" y="1531274"/>
            <a:ext cx="3744416" cy="5295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Prueba de inercia para la banda transportadora</a:t>
            </a:r>
            <a:endParaRPr lang="es-EC" b="1" dirty="0"/>
          </a:p>
        </p:txBody>
      </p:sp>
      <p:pic>
        <p:nvPicPr>
          <p:cNvPr id="9" name="0 Imagen"/>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43657" t="33982"/>
          <a:stretch/>
        </p:blipFill>
        <p:spPr bwMode="auto">
          <a:xfrm>
            <a:off x="5148064" y="2433617"/>
            <a:ext cx="2397760" cy="2106930"/>
          </a:xfrm>
          <a:prstGeom prst="rect">
            <a:avLst/>
          </a:prstGeom>
          <a:ln>
            <a:solidFill>
              <a:schemeClr val="tx1"/>
            </a:solidFill>
          </a:ln>
          <a:extLst>
            <a:ext uri="{53640926-AAD7-44D8-BBD7-CCE9431645EC}">
              <a14:shadowObscured xmlns:a14="http://schemas.microsoft.com/office/drawing/2010/main"/>
            </a:ext>
          </a:extLst>
        </p:spPr>
      </p:pic>
      <p:sp>
        <p:nvSpPr>
          <p:cNvPr id="10" name="19500 Flecha izquierda y derecha"/>
          <p:cNvSpPr/>
          <p:nvPr/>
        </p:nvSpPr>
        <p:spPr>
          <a:xfrm>
            <a:off x="5277598" y="2673362"/>
            <a:ext cx="1233170" cy="491490"/>
          </a:xfrm>
          <a:prstGeom prst="leftRightArrow">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dirty="0">
                <a:effectLst/>
                <a:latin typeface="Times New Roman"/>
                <a:ea typeface="Times New Roman"/>
              </a:rPr>
              <a:t>Movimiento</a:t>
            </a:r>
            <a:endParaRPr lang="es-EC" sz="1200" dirty="0">
              <a:effectLst/>
              <a:latin typeface="Times New Roman"/>
              <a:ea typeface="Times New Roman"/>
            </a:endParaRPr>
          </a:p>
        </p:txBody>
      </p:sp>
      <p:graphicFrame>
        <p:nvGraphicFramePr>
          <p:cNvPr id="11" name="10 Tabla"/>
          <p:cNvGraphicFramePr>
            <a:graphicFrameLocks noGrp="1"/>
          </p:cNvGraphicFramePr>
          <p:nvPr>
            <p:extLst>
              <p:ext uri="{D42A27DB-BD31-4B8C-83A1-F6EECF244321}">
                <p14:modId xmlns:p14="http://schemas.microsoft.com/office/powerpoint/2010/main" val="3069321324"/>
              </p:ext>
            </p:extLst>
          </p:nvPr>
        </p:nvGraphicFramePr>
        <p:xfrm>
          <a:off x="2234124" y="5301208"/>
          <a:ext cx="5362212" cy="1071055"/>
        </p:xfrm>
        <a:graphic>
          <a:graphicData uri="http://schemas.openxmlformats.org/drawingml/2006/table">
            <a:tbl>
              <a:tblPr firstRow="1" firstCol="1" bandRow="1">
                <a:tableStyleId>{EB9631B5-78F2-41C9-869B-9F39066F8104}</a:tableStyleId>
              </a:tblPr>
              <a:tblGrid>
                <a:gridCol w="969724"/>
                <a:gridCol w="1296144"/>
                <a:gridCol w="792088"/>
                <a:gridCol w="1296144"/>
                <a:gridCol w="1008112"/>
              </a:tblGrid>
              <a:tr h="0">
                <a:tc>
                  <a:txBody>
                    <a:bodyPr/>
                    <a:lstStyle/>
                    <a:p>
                      <a:pPr algn="ctr">
                        <a:lnSpc>
                          <a:spcPct val="115000"/>
                        </a:lnSpc>
                        <a:spcAft>
                          <a:spcPts val="0"/>
                        </a:spcAft>
                      </a:pPr>
                      <a:r>
                        <a:rPr lang="es-EC" sz="1400" dirty="0">
                          <a:effectLst/>
                        </a:rPr>
                        <a:t>Número</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r>
                        <a:rPr lang="es-EC" sz="1400">
                          <a:effectLst/>
                        </a:rPr>
                        <a:t>Prueba</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EC" sz="1400">
                          <a:effectLst/>
                        </a:rPr>
                        <a:t>Estado</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EC" sz="1400" dirty="0">
                          <a:effectLst/>
                        </a:rPr>
                        <a:t>Estado</a:t>
                      </a:r>
                      <a:endParaRPr lang="es-EC" sz="1200" dirty="0">
                        <a:effectLst/>
                        <a:latin typeface="Times New Roman"/>
                        <a:ea typeface="Times New Roman"/>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C" sz="1400" dirty="0" smtClean="0">
                          <a:effectLst/>
                        </a:rPr>
                        <a:t>Tiempo</a:t>
                      </a:r>
                      <a:endParaRPr lang="es-EC" sz="1200" dirty="0" smtClean="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dirty="0">
                          <a:effectLst/>
                        </a:rPr>
                        <a:t>1</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r>
                        <a:rPr lang="es-EC" sz="1200">
                          <a:effectLst/>
                        </a:rPr>
                        <a:t>Con 10 kgf</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endParaRPr lang="es-EC" sz="1200">
                        <a:effectLst/>
                        <a:latin typeface="Calibri"/>
                        <a:ea typeface="Times New Roman"/>
                      </a:endParaRPr>
                    </a:p>
                  </a:txBody>
                  <a:tcPr marL="68580" marR="68580" marT="0" marB="0"/>
                </a:tc>
                <a:tc>
                  <a:txBody>
                    <a:bodyPr/>
                    <a:lstStyle/>
                    <a:p>
                      <a:pPr algn="ctr">
                        <a:lnSpc>
                          <a:spcPct val="115000"/>
                        </a:lnSpc>
                        <a:spcAft>
                          <a:spcPts val="0"/>
                        </a:spcAft>
                      </a:pPr>
                      <a:r>
                        <a:rPr lang="es-EC" sz="1200" dirty="0">
                          <a:effectLst/>
                        </a:rPr>
                        <a:t>Aprobado</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r>
                        <a:rPr lang="es-EC" sz="1200" dirty="0" smtClean="0">
                          <a:effectLst/>
                          <a:latin typeface="Times New Roman"/>
                          <a:ea typeface="Times New Roman"/>
                        </a:rPr>
                        <a:t>6.1 s</a:t>
                      </a:r>
                      <a:endParaRPr lang="es-EC" sz="1200" dirty="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a:effectLst/>
                        </a:rPr>
                        <a:t>2</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EC" sz="1200" dirty="0">
                          <a:effectLst/>
                        </a:rPr>
                        <a:t>Con 40 </a:t>
                      </a:r>
                      <a:r>
                        <a:rPr lang="es-EC" sz="1200" dirty="0" err="1">
                          <a:effectLst/>
                        </a:rPr>
                        <a:t>kgf</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endParaRPr lang="es-EC" sz="1200">
                        <a:effectLst/>
                        <a:latin typeface="Calibri"/>
                        <a:ea typeface="Times New Roman"/>
                      </a:endParaRPr>
                    </a:p>
                  </a:txBody>
                  <a:tcPr marL="68580" marR="68580" marT="0" marB="0"/>
                </a:tc>
                <a:tc>
                  <a:txBody>
                    <a:bodyPr/>
                    <a:lstStyle/>
                    <a:p>
                      <a:pPr algn="ctr">
                        <a:lnSpc>
                          <a:spcPct val="115000"/>
                        </a:lnSpc>
                        <a:spcAft>
                          <a:spcPts val="0"/>
                        </a:spcAft>
                      </a:pPr>
                      <a:r>
                        <a:rPr lang="es-EC" sz="1200" dirty="0">
                          <a:effectLst/>
                        </a:rPr>
                        <a:t>Aprobado</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r>
                        <a:rPr lang="es-EC" sz="1200" dirty="0" smtClean="0">
                          <a:effectLst/>
                          <a:latin typeface="Times New Roman"/>
                          <a:ea typeface="Times New Roman"/>
                        </a:rPr>
                        <a:t>9.2</a:t>
                      </a:r>
                      <a:r>
                        <a:rPr lang="es-EC" sz="1200" baseline="0" dirty="0" smtClean="0">
                          <a:effectLst/>
                          <a:latin typeface="Times New Roman"/>
                          <a:ea typeface="Times New Roman"/>
                        </a:rPr>
                        <a:t> s</a:t>
                      </a:r>
                      <a:endParaRPr lang="es-EC" sz="1200" dirty="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a:effectLst/>
                        </a:rPr>
                        <a:t>3</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MX" sz="1200">
                          <a:effectLst/>
                        </a:rPr>
                        <a:t>Con 80 kgf</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endParaRPr lang="es-EC" sz="1200">
                        <a:effectLst/>
                        <a:latin typeface="Calibri"/>
                        <a:ea typeface="Times New Roman"/>
                      </a:endParaRPr>
                    </a:p>
                  </a:txBody>
                  <a:tcPr marL="68580" marR="68580" marT="0" marB="0"/>
                </a:tc>
                <a:tc>
                  <a:txBody>
                    <a:bodyPr/>
                    <a:lstStyle/>
                    <a:p>
                      <a:pPr algn="ctr">
                        <a:lnSpc>
                          <a:spcPct val="115000"/>
                        </a:lnSpc>
                        <a:spcAft>
                          <a:spcPts val="0"/>
                        </a:spcAft>
                      </a:pPr>
                      <a:r>
                        <a:rPr lang="es-EC" sz="1200" dirty="0">
                          <a:effectLst/>
                        </a:rPr>
                        <a:t>Aprobado</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r>
                        <a:rPr lang="es-EC" sz="1200" dirty="0" smtClean="0">
                          <a:effectLst/>
                          <a:latin typeface="Times New Roman"/>
                          <a:ea typeface="Times New Roman"/>
                        </a:rPr>
                        <a:t>12.9 s</a:t>
                      </a:r>
                      <a:endParaRPr lang="es-EC" sz="1200" dirty="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a:effectLst/>
                        </a:rPr>
                        <a:t>4</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MX" sz="1200">
                          <a:effectLst/>
                        </a:rPr>
                        <a:t>Prueba de inercia</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endParaRPr lang="es-EC" sz="1200" dirty="0">
                        <a:effectLst/>
                        <a:latin typeface="Calibri"/>
                        <a:ea typeface="Times New Roman"/>
                      </a:endParaRPr>
                    </a:p>
                  </a:txBody>
                  <a:tcPr marL="68580" marR="68580" marT="0" marB="0"/>
                </a:tc>
                <a:tc>
                  <a:txBody>
                    <a:bodyPr/>
                    <a:lstStyle/>
                    <a:p>
                      <a:pPr algn="ctr">
                        <a:lnSpc>
                          <a:spcPct val="115000"/>
                        </a:lnSpc>
                        <a:spcAft>
                          <a:spcPts val="0"/>
                        </a:spcAft>
                      </a:pPr>
                      <a:r>
                        <a:rPr lang="es-EC" sz="1200" dirty="0">
                          <a:effectLst/>
                        </a:rPr>
                        <a:t>Aprobado</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endParaRPr lang="es-EC" sz="1200" dirty="0">
                        <a:effectLst/>
                        <a:latin typeface="Times New Roman"/>
                        <a:ea typeface="Times New Roman"/>
                      </a:endParaRPr>
                    </a:p>
                  </a:txBody>
                  <a:tcPr marL="68580" marR="68580" marT="0" marB="0"/>
                </a:tc>
              </a:tr>
            </a:tbl>
          </a:graphicData>
        </a:graphic>
      </p:graphicFrame>
      <p:sp>
        <p:nvSpPr>
          <p:cNvPr id="12" name="19501 Elipse"/>
          <p:cNvSpPr/>
          <p:nvPr/>
        </p:nvSpPr>
        <p:spPr>
          <a:xfrm>
            <a:off x="6846888" y="12439650"/>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19502 Elipse"/>
          <p:cNvSpPr/>
          <p:nvPr/>
        </p:nvSpPr>
        <p:spPr>
          <a:xfrm>
            <a:off x="6846888" y="12647613"/>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4" name="19503 Elipse"/>
          <p:cNvSpPr/>
          <p:nvPr/>
        </p:nvSpPr>
        <p:spPr>
          <a:xfrm>
            <a:off x="6858000" y="12882563"/>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19504 Elipse"/>
          <p:cNvSpPr/>
          <p:nvPr/>
        </p:nvSpPr>
        <p:spPr>
          <a:xfrm>
            <a:off x="6854825" y="13103225"/>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6" name="19501 Elipse"/>
          <p:cNvSpPr/>
          <p:nvPr/>
        </p:nvSpPr>
        <p:spPr>
          <a:xfrm>
            <a:off x="4852412" y="5583513"/>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7" name="19502 Elipse"/>
          <p:cNvSpPr/>
          <p:nvPr/>
        </p:nvSpPr>
        <p:spPr>
          <a:xfrm>
            <a:off x="4853047" y="5791158"/>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8" name="19503 Elipse"/>
          <p:cNvSpPr/>
          <p:nvPr/>
        </p:nvSpPr>
        <p:spPr>
          <a:xfrm>
            <a:off x="4863842" y="6026108"/>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9" name="19504 Elipse"/>
          <p:cNvSpPr/>
          <p:nvPr/>
        </p:nvSpPr>
        <p:spPr>
          <a:xfrm>
            <a:off x="4860032" y="6245818"/>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val="18221099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20 Imagen" descr="D:\Documents and Settings\Administrador\Mis documentos\Mis imágenes\Imagenes pruebas banda\aguanta grndes fuerzas laterales.jpg"/>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39784" y="4742406"/>
            <a:ext cx="1872576" cy="1774960"/>
          </a:xfrm>
          <a:prstGeom prst="rect">
            <a:avLst/>
          </a:prstGeom>
          <a:noFill/>
          <a:ln>
            <a:solidFill>
              <a:schemeClr val="tx1"/>
            </a:solidFill>
          </a:ln>
        </p:spPr>
      </p:pic>
      <p:pic>
        <p:nvPicPr>
          <p:cNvPr id="15" name="14 Imagen" descr="D:\Documents and Settings\Administrador\Mis documentos\Mis imágenes\Imagenes pruebas banda\no se puede agarrar cosas.jpg"/>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59448" y="4797152"/>
            <a:ext cx="1728376" cy="1939779"/>
          </a:xfrm>
          <a:prstGeom prst="rect">
            <a:avLst/>
          </a:prstGeom>
          <a:noFill/>
          <a:ln>
            <a:solidFill>
              <a:schemeClr val="tx1"/>
            </a:solidFill>
          </a:ln>
        </p:spPr>
      </p:pic>
      <p:sp>
        <p:nvSpPr>
          <p:cNvPr id="4" name="3 Rectángulo"/>
          <p:cNvSpPr/>
          <p:nvPr/>
        </p:nvSpPr>
        <p:spPr>
          <a:xfrm>
            <a:off x="539552" y="404664"/>
            <a:ext cx="3024336" cy="5295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Prueba de sujeción para la entenalla automatizada</a:t>
            </a:r>
            <a:endParaRPr lang="es-EC" b="1" dirty="0"/>
          </a:p>
        </p:txBody>
      </p:sp>
      <p:pic>
        <p:nvPicPr>
          <p:cNvPr id="5" name="4 Imagen" descr="D:\Documents and Settings\Administrador\Mis documentos\Mis imágenes\Imagenes pruebas banda\sujeta bien cosas redondas.jpg"/>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9368" y="1052736"/>
            <a:ext cx="2808496" cy="1656184"/>
          </a:xfrm>
          <a:prstGeom prst="rect">
            <a:avLst/>
          </a:prstGeom>
          <a:noFill/>
          <a:ln>
            <a:solidFill>
              <a:schemeClr val="tx1"/>
            </a:solidFill>
          </a:ln>
        </p:spPr>
      </p:pic>
      <p:graphicFrame>
        <p:nvGraphicFramePr>
          <p:cNvPr id="6" name="5 Diagrama"/>
          <p:cNvGraphicFramePr/>
          <p:nvPr>
            <p:extLst>
              <p:ext uri="{D42A27DB-BD31-4B8C-83A1-F6EECF244321}">
                <p14:modId xmlns:p14="http://schemas.microsoft.com/office/powerpoint/2010/main" val="2455932663"/>
              </p:ext>
            </p:extLst>
          </p:nvPr>
        </p:nvGraphicFramePr>
        <p:xfrm>
          <a:off x="611560" y="2684979"/>
          <a:ext cx="2664296" cy="14641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7 Rectángulo"/>
          <p:cNvSpPr/>
          <p:nvPr/>
        </p:nvSpPr>
        <p:spPr>
          <a:xfrm>
            <a:off x="4788024" y="404664"/>
            <a:ext cx="3312000" cy="5295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Prueba de taladrado para la entenalla automatizada</a:t>
            </a:r>
            <a:endParaRPr lang="es-EC" b="1" dirty="0"/>
          </a:p>
        </p:txBody>
      </p:sp>
      <p:pic>
        <p:nvPicPr>
          <p:cNvPr id="9" name="8 Imagen" descr="D:\Documents and Settings\Administrador\Mis documentos\Mis imágenes\Imagenes pruebas banda\puede taladrar horizontalmente.jpg"/>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24292" y="1052736"/>
            <a:ext cx="3276100" cy="2016224"/>
          </a:xfrm>
          <a:prstGeom prst="rect">
            <a:avLst/>
          </a:prstGeom>
          <a:noFill/>
          <a:ln>
            <a:solidFill>
              <a:schemeClr val="tx1"/>
            </a:solidFill>
          </a:ln>
        </p:spPr>
      </p:pic>
      <p:graphicFrame>
        <p:nvGraphicFramePr>
          <p:cNvPr id="10" name="9 Diagrama"/>
          <p:cNvGraphicFramePr/>
          <p:nvPr>
            <p:extLst>
              <p:ext uri="{D42A27DB-BD31-4B8C-83A1-F6EECF244321}">
                <p14:modId xmlns:p14="http://schemas.microsoft.com/office/powerpoint/2010/main" val="2787727311"/>
              </p:ext>
            </p:extLst>
          </p:nvPr>
        </p:nvGraphicFramePr>
        <p:xfrm>
          <a:off x="5111876" y="3068960"/>
          <a:ext cx="2664296" cy="90872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1" name="10 Flecha izquierda"/>
          <p:cNvSpPr/>
          <p:nvPr/>
        </p:nvSpPr>
        <p:spPr>
          <a:xfrm>
            <a:off x="6084168" y="2348880"/>
            <a:ext cx="1368152" cy="5474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60 </a:t>
            </a:r>
            <a:r>
              <a:rPr lang="es-EC" b="1" dirty="0" err="1" smtClean="0"/>
              <a:t>Kgf</a:t>
            </a:r>
            <a:endParaRPr lang="es-EC" b="1" dirty="0"/>
          </a:p>
        </p:txBody>
      </p:sp>
      <p:sp>
        <p:nvSpPr>
          <p:cNvPr id="12" name="10286 Flecha arriba"/>
          <p:cNvSpPr/>
          <p:nvPr/>
        </p:nvSpPr>
        <p:spPr>
          <a:xfrm>
            <a:off x="2147038" y="5052988"/>
            <a:ext cx="232410" cy="828040"/>
          </a:xfrm>
          <a:prstGeom prst="upArrow">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10287 Rectángulo"/>
          <p:cNvSpPr/>
          <p:nvPr/>
        </p:nvSpPr>
        <p:spPr>
          <a:xfrm>
            <a:off x="1939418" y="6309320"/>
            <a:ext cx="1035050" cy="41609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Fuerza ejercida</a:t>
            </a:r>
            <a:endParaRPr lang="es-EC" sz="1200">
              <a:effectLst/>
              <a:latin typeface="Times New Roman"/>
              <a:ea typeface="Times New Roman"/>
            </a:endParaRPr>
          </a:p>
        </p:txBody>
      </p:sp>
      <p:cxnSp>
        <p:nvCxnSpPr>
          <p:cNvPr id="14" name="10288 Conector recto de flecha"/>
          <p:cNvCxnSpPr/>
          <p:nvPr/>
        </p:nvCxnSpPr>
        <p:spPr>
          <a:xfrm flipH="1" flipV="1">
            <a:off x="2263243" y="5881028"/>
            <a:ext cx="508636" cy="40614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7" name="16 Rectángulo"/>
          <p:cNvSpPr/>
          <p:nvPr/>
        </p:nvSpPr>
        <p:spPr>
          <a:xfrm>
            <a:off x="1547664" y="4257092"/>
            <a:ext cx="6768752" cy="3600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Pruebas comunes de sujeción para la entenalla automatizada</a:t>
            </a:r>
            <a:endParaRPr lang="es-EC" b="1" dirty="0"/>
          </a:p>
        </p:txBody>
      </p:sp>
      <p:sp>
        <p:nvSpPr>
          <p:cNvPr id="18" name="10290 Flecha arriba"/>
          <p:cNvSpPr/>
          <p:nvPr/>
        </p:nvSpPr>
        <p:spPr>
          <a:xfrm rot="6970559">
            <a:off x="6554638" y="4806040"/>
            <a:ext cx="232410" cy="461010"/>
          </a:xfrm>
          <a:prstGeom prst="upArrow">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9" name="10291 Rectángulo"/>
          <p:cNvSpPr/>
          <p:nvPr/>
        </p:nvSpPr>
        <p:spPr>
          <a:xfrm>
            <a:off x="5908208" y="6084099"/>
            <a:ext cx="1035050" cy="433266"/>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Fuerza ejercida</a:t>
            </a:r>
            <a:endParaRPr lang="es-EC" sz="1200">
              <a:effectLst/>
              <a:latin typeface="Times New Roman"/>
              <a:ea typeface="Times New Roman"/>
            </a:endParaRPr>
          </a:p>
        </p:txBody>
      </p:sp>
      <p:cxnSp>
        <p:nvCxnSpPr>
          <p:cNvPr id="20" name="10292 Conector recto de flecha"/>
          <p:cNvCxnSpPr>
            <a:stCxn id="19" idx="0"/>
          </p:cNvCxnSpPr>
          <p:nvPr/>
        </p:nvCxnSpPr>
        <p:spPr>
          <a:xfrm flipV="1">
            <a:off x="6425733" y="5089251"/>
            <a:ext cx="201295" cy="99484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aphicFrame>
        <p:nvGraphicFramePr>
          <p:cNvPr id="24" name="23 Diagrama"/>
          <p:cNvGraphicFramePr/>
          <p:nvPr>
            <p:extLst>
              <p:ext uri="{D42A27DB-BD31-4B8C-83A1-F6EECF244321}">
                <p14:modId xmlns:p14="http://schemas.microsoft.com/office/powerpoint/2010/main" val="922801200"/>
              </p:ext>
            </p:extLst>
          </p:nvPr>
        </p:nvGraphicFramePr>
        <p:xfrm>
          <a:off x="3131840" y="4830574"/>
          <a:ext cx="2664296" cy="1464101"/>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28765669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Documents and Settings\Administrador\Mis documentos\Mis imágenes\Imagenes pruebas banda\puede apretar cosas suave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55" y="1125111"/>
            <a:ext cx="2533730" cy="1944216"/>
          </a:xfrm>
          <a:prstGeom prst="rect">
            <a:avLst/>
          </a:prstGeom>
          <a:noFill/>
          <a:ln>
            <a:solidFill>
              <a:schemeClr val="tx1"/>
            </a:solidFill>
          </a:ln>
        </p:spPr>
      </p:pic>
      <p:sp>
        <p:nvSpPr>
          <p:cNvPr id="5" name="4 Rectángulo"/>
          <p:cNvSpPr/>
          <p:nvPr/>
        </p:nvSpPr>
        <p:spPr>
          <a:xfrm>
            <a:off x="539552" y="404664"/>
            <a:ext cx="3024336" cy="5295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Prueba de sujeción para objetos suaves</a:t>
            </a:r>
            <a:endParaRPr lang="es-EC" b="1" dirty="0"/>
          </a:p>
        </p:txBody>
      </p:sp>
      <p:pic>
        <p:nvPicPr>
          <p:cNvPr id="6" name="Imagen 10270" descr="Descripción: D:\Documents and Settings\Administrador\Mis documentos\Mis imágenes\Imagenes pruebas banda\prueba con forma no definida 1.jpg"/>
          <p:cNvPicPr>
            <a:picLocks noChangeAspect="1" noChangeArrowheads="1"/>
          </p:cNvPicPr>
          <p:nvPr/>
        </p:nvPicPr>
        <p:blipFill>
          <a:blip r:embed="rId3">
            <a:extLst>
              <a:ext uri="{28A0092B-C50C-407E-A947-70E740481C1C}">
                <a14:useLocalDpi xmlns:a14="http://schemas.microsoft.com/office/drawing/2010/main" val="0"/>
              </a:ext>
            </a:extLst>
          </a:blip>
          <a:srcRect l="5362" t="7698" r="6149" b="21693"/>
          <a:stretch>
            <a:fillRect/>
          </a:stretch>
        </p:blipFill>
        <p:spPr bwMode="auto">
          <a:xfrm>
            <a:off x="3707904" y="1340768"/>
            <a:ext cx="2546233" cy="153018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10272" descr="Descripción: D:\Documents and Settings\Administrador\Mis documentos\Mis imágenes\Imagenes pruebas banda\prueba con forma no definida 2.jpg"/>
          <p:cNvPicPr>
            <a:picLocks noChangeAspect="1" noChangeArrowheads="1"/>
          </p:cNvPicPr>
          <p:nvPr/>
        </p:nvPicPr>
        <p:blipFill>
          <a:blip r:embed="rId4">
            <a:extLst>
              <a:ext uri="{28A0092B-C50C-407E-A947-70E740481C1C}">
                <a14:useLocalDpi xmlns:a14="http://schemas.microsoft.com/office/drawing/2010/main" val="0"/>
              </a:ext>
            </a:extLst>
          </a:blip>
          <a:srcRect l="3148" t="7106" r="5258" b="15781"/>
          <a:stretch>
            <a:fillRect/>
          </a:stretch>
        </p:blipFill>
        <p:spPr bwMode="auto">
          <a:xfrm>
            <a:off x="6254137" y="1340768"/>
            <a:ext cx="2387093" cy="1530188"/>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4644008" y="404664"/>
            <a:ext cx="3024336" cy="5295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Prueba de sujeción para objetos de formas variables</a:t>
            </a:r>
            <a:endParaRPr lang="es-EC" b="1" dirty="0"/>
          </a:p>
        </p:txBody>
      </p:sp>
      <p:graphicFrame>
        <p:nvGraphicFramePr>
          <p:cNvPr id="11" name="10 Tabla"/>
          <p:cNvGraphicFramePr>
            <a:graphicFrameLocks noGrp="1"/>
          </p:cNvGraphicFramePr>
          <p:nvPr>
            <p:extLst>
              <p:ext uri="{D42A27DB-BD31-4B8C-83A1-F6EECF244321}">
                <p14:modId xmlns:p14="http://schemas.microsoft.com/office/powerpoint/2010/main" val="2809357252"/>
              </p:ext>
            </p:extLst>
          </p:nvPr>
        </p:nvGraphicFramePr>
        <p:xfrm>
          <a:off x="1943708" y="4271822"/>
          <a:ext cx="5400600" cy="1549904"/>
        </p:xfrm>
        <a:graphic>
          <a:graphicData uri="http://schemas.openxmlformats.org/drawingml/2006/table">
            <a:tbl>
              <a:tblPr firstRow="1" firstCol="1" bandRow="1">
                <a:tableStyleId>{EB9631B5-78F2-41C9-869B-9F39066F8104}</a:tableStyleId>
              </a:tblPr>
              <a:tblGrid>
                <a:gridCol w="864096"/>
                <a:gridCol w="2088232"/>
                <a:gridCol w="792088"/>
                <a:gridCol w="1656184"/>
              </a:tblGrid>
              <a:tr h="288032">
                <a:tc>
                  <a:txBody>
                    <a:bodyPr/>
                    <a:lstStyle/>
                    <a:p>
                      <a:pPr algn="ctr">
                        <a:lnSpc>
                          <a:spcPct val="115000"/>
                        </a:lnSpc>
                        <a:spcAft>
                          <a:spcPts val="0"/>
                        </a:spcAft>
                      </a:pPr>
                      <a:r>
                        <a:rPr lang="es-EC" sz="1400" dirty="0">
                          <a:effectLst/>
                        </a:rPr>
                        <a:t>Número</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r>
                        <a:rPr lang="es-EC" sz="1400" dirty="0">
                          <a:effectLst/>
                        </a:rPr>
                        <a:t>Prueba</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r>
                        <a:rPr lang="es-EC" sz="1400" dirty="0">
                          <a:effectLst/>
                        </a:rPr>
                        <a:t>Estado</a:t>
                      </a:r>
                      <a:endParaRPr lang="es-EC" sz="1200" dirty="0">
                        <a:effectLst/>
                        <a:latin typeface="Times New Roman"/>
                        <a:ea typeface="Times New Roman"/>
                      </a:endParaRPr>
                    </a:p>
                  </a:txBody>
                  <a:tcPr marL="68580" marR="68580" marT="0" marB="0"/>
                </a:tc>
                <a:tc>
                  <a:txBody>
                    <a:bodyPr/>
                    <a:lstStyle/>
                    <a:p>
                      <a:pPr algn="ctr">
                        <a:lnSpc>
                          <a:spcPct val="115000"/>
                        </a:lnSpc>
                        <a:spcAft>
                          <a:spcPts val="0"/>
                        </a:spcAft>
                      </a:pPr>
                      <a:r>
                        <a:rPr lang="es-EC" sz="1400">
                          <a:effectLst/>
                        </a:rPr>
                        <a:t>Estado</a:t>
                      </a:r>
                      <a:endParaRPr lang="es-EC" sz="120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a:effectLst/>
                        </a:rPr>
                        <a:t>1</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EC" sz="1200">
                          <a:effectLst/>
                        </a:rPr>
                        <a:t>Sujeción</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endParaRPr lang="es-EC" sz="1200" dirty="0">
                        <a:effectLst/>
                        <a:latin typeface="Calibri"/>
                        <a:ea typeface="Times New Roman"/>
                      </a:endParaRPr>
                    </a:p>
                  </a:txBody>
                  <a:tcPr marL="68580" marR="68580" marT="0" marB="0"/>
                </a:tc>
                <a:tc>
                  <a:txBody>
                    <a:bodyPr/>
                    <a:lstStyle/>
                    <a:p>
                      <a:pPr algn="ctr">
                        <a:lnSpc>
                          <a:spcPct val="115000"/>
                        </a:lnSpc>
                        <a:spcAft>
                          <a:spcPts val="0"/>
                        </a:spcAft>
                      </a:pPr>
                      <a:r>
                        <a:rPr lang="es-EC" sz="1200">
                          <a:effectLst/>
                        </a:rPr>
                        <a:t>Aprobado</a:t>
                      </a:r>
                      <a:endParaRPr lang="es-EC" sz="120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a:effectLst/>
                        </a:rPr>
                        <a:t>2</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EC" sz="1200">
                          <a:effectLst/>
                        </a:rPr>
                        <a:t>Taladrado</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endParaRPr lang="es-EC" sz="1200">
                        <a:effectLst/>
                        <a:latin typeface="Calibri"/>
                        <a:ea typeface="Times New Roman"/>
                      </a:endParaRPr>
                    </a:p>
                  </a:txBody>
                  <a:tcPr marL="68580" marR="68580" marT="0" marB="0"/>
                </a:tc>
                <a:tc>
                  <a:txBody>
                    <a:bodyPr/>
                    <a:lstStyle/>
                    <a:p>
                      <a:pPr algn="ctr">
                        <a:lnSpc>
                          <a:spcPct val="115000"/>
                        </a:lnSpc>
                        <a:spcAft>
                          <a:spcPts val="0"/>
                        </a:spcAft>
                      </a:pPr>
                      <a:r>
                        <a:rPr lang="es-EC" sz="1200">
                          <a:effectLst/>
                        </a:rPr>
                        <a:t>Aprobado</a:t>
                      </a:r>
                      <a:endParaRPr lang="es-EC" sz="120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a:effectLst/>
                        </a:rPr>
                        <a:t>3</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MX" sz="1200">
                          <a:effectLst/>
                        </a:rPr>
                        <a:t>Fuerza de sujeción 1</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endParaRPr lang="es-EC" sz="1200">
                        <a:effectLst/>
                        <a:latin typeface="Calibri"/>
                        <a:ea typeface="Times New Roman"/>
                      </a:endParaRPr>
                    </a:p>
                  </a:txBody>
                  <a:tcPr marL="68580" marR="68580" marT="0" marB="0"/>
                </a:tc>
                <a:tc>
                  <a:txBody>
                    <a:bodyPr/>
                    <a:lstStyle/>
                    <a:p>
                      <a:pPr algn="ctr">
                        <a:lnSpc>
                          <a:spcPct val="115000"/>
                        </a:lnSpc>
                        <a:spcAft>
                          <a:spcPts val="0"/>
                        </a:spcAft>
                      </a:pPr>
                      <a:r>
                        <a:rPr lang="es-EC" sz="1200">
                          <a:effectLst/>
                        </a:rPr>
                        <a:t>Aprobado</a:t>
                      </a:r>
                      <a:endParaRPr lang="es-EC" sz="120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a:effectLst/>
                        </a:rPr>
                        <a:t>4</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MX" sz="1200">
                          <a:effectLst/>
                        </a:rPr>
                        <a:t>Fuerza de sujeción 2</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endParaRPr lang="es-EC" sz="1200">
                        <a:effectLst/>
                        <a:latin typeface="Calibri"/>
                        <a:ea typeface="Times New Roman"/>
                      </a:endParaRPr>
                    </a:p>
                  </a:txBody>
                  <a:tcPr marL="68580" marR="68580" marT="0" marB="0"/>
                </a:tc>
                <a:tc>
                  <a:txBody>
                    <a:bodyPr/>
                    <a:lstStyle/>
                    <a:p>
                      <a:pPr algn="ctr">
                        <a:lnSpc>
                          <a:spcPct val="115000"/>
                        </a:lnSpc>
                        <a:spcAft>
                          <a:spcPts val="0"/>
                        </a:spcAft>
                      </a:pPr>
                      <a:r>
                        <a:rPr lang="es-EC" sz="1200">
                          <a:effectLst/>
                        </a:rPr>
                        <a:t>Aprobado</a:t>
                      </a:r>
                      <a:endParaRPr lang="es-EC" sz="120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a:effectLst/>
                        </a:rPr>
                        <a:t>5</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MX" sz="1200">
                          <a:effectLst/>
                        </a:rPr>
                        <a:t>Sujeción objetos suaves</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endParaRPr lang="es-EC" sz="1200">
                        <a:effectLst/>
                        <a:latin typeface="Calibri"/>
                        <a:ea typeface="Times New Roman"/>
                      </a:endParaRPr>
                    </a:p>
                  </a:txBody>
                  <a:tcPr marL="68580" marR="68580" marT="0" marB="0"/>
                </a:tc>
                <a:tc>
                  <a:txBody>
                    <a:bodyPr/>
                    <a:lstStyle/>
                    <a:p>
                      <a:pPr algn="ctr">
                        <a:lnSpc>
                          <a:spcPct val="115000"/>
                        </a:lnSpc>
                        <a:spcAft>
                          <a:spcPts val="0"/>
                        </a:spcAft>
                      </a:pPr>
                      <a:r>
                        <a:rPr lang="es-EC" sz="1200">
                          <a:effectLst/>
                        </a:rPr>
                        <a:t>Aprobado</a:t>
                      </a:r>
                      <a:endParaRPr lang="es-EC" sz="1200">
                        <a:effectLst/>
                        <a:latin typeface="Times New Roman"/>
                        <a:ea typeface="Times New Roman"/>
                      </a:endParaRPr>
                    </a:p>
                  </a:txBody>
                  <a:tcPr marL="68580" marR="68580" marT="0" marB="0"/>
                </a:tc>
              </a:tr>
              <a:tr h="0">
                <a:tc>
                  <a:txBody>
                    <a:bodyPr/>
                    <a:lstStyle/>
                    <a:p>
                      <a:pPr algn="ctr">
                        <a:lnSpc>
                          <a:spcPct val="115000"/>
                        </a:lnSpc>
                        <a:spcAft>
                          <a:spcPts val="0"/>
                        </a:spcAft>
                      </a:pPr>
                      <a:r>
                        <a:rPr lang="es-EC" sz="1200">
                          <a:effectLst/>
                        </a:rPr>
                        <a:t>6</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r>
                        <a:rPr lang="es-MX" sz="1200">
                          <a:effectLst/>
                        </a:rPr>
                        <a:t>Sujeción objetos irregulares</a:t>
                      </a:r>
                      <a:endParaRPr lang="es-EC" sz="1200">
                        <a:effectLst/>
                        <a:latin typeface="Times New Roman"/>
                        <a:ea typeface="Times New Roman"/>
                      </a:endParaRPr>
                    </a:p>
                  </a:txBody>
                  <a:tcPr marL="68580" marR="68580" marT="0" marB="0"/>
                </a:tc>
                <a:tc>
                  <a:txBody>
                    <a:bodyPr/>
                    <a:lstStyle/>
                    <a:p>
                      <a:pPr algn="ctr">
                        <a:lnSpc>
                          <a:spcPct val="115000"/>
                        </a:lnSpc>
                        <a:spcAft>
                          <a:spcPts val="0"/>
                        </a:spcAft>
                      </a:pPr>
                      <a:endParaRPr lang="es-EC" sz="1200">
                        <a:effectLst/>
                        <a:latin typeface="Calibri"/>
                        <a:ea typeface="Times New Roman"/>
                      </a:endParaRPr>
                    </a:p>
                  </a:txBody>
                  <a:tcPr marL="68580" marR="68580" marT="0" marB="0"/>
                </a:tc>
                <a:tc>
                  <a:txBody>
                    <a:bodyPr/>
                    <a:lstStyle/>
                    <a:p>
                      <a:pPr algn="ctr">
                        <a:lnSpc>
                          <a:spcPct val="115000"/>
                        </a:lnSpc>
                        <a:spcAft>
                          <a:spcPts val="0"/>
                        </a:spcAft>
                      </a:pPr>
                      <a:r>
                        <a:rPr lang="es-EC" sz="1200" dirty="0">
                          <a:effectLst/>
                        </a:rPr>
                        <a:t>Aprobado</a:t>
                      </a:r>
                      <a:endParaRPr lang="es-EC" sz="1200" dirty="0">
                        <a:effectLst/>
                        <a:latin typeface="Times New Roman"/>
                        <a:ea typeface="Times New Roman"/>
                      </a:endParaRPr>
                    </a:p>
                  </a:txBody>
                  <a:tcPr marL="68580" marR="68580" marT="0" marB="0"/>
                </a:tc>
              </a:tr>
            </a:tbl>
          </a:graphicData>
        </a:graphic>
      </p:graphicFrame>
      <p:sp>
        <p:nvSpPr>
          <p:cNvPr id="12" name="19509 Elipse"/>
          <p:cNvSpPr/>
          <p:nvPr/>
        </p:nvSpPr>
        <p:spPr>
          <a:xfrm>
            <a:off x="7404100" y="8769350"/>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19510 Elipse"/>
          <p:cNvSpPr/>
          <p:nvPr/>
        </p:nvSpPr>
        <p:spPr>
          <a:xfrm>
            <a:off x="7404100" y="8997950"/>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4" name="19511 Elipse"/>
          <p:cNvSpPr/>
          <p:nvPr/>
        </p:nvSpPr>
        <p:spPr>
          <a:xfrm>
            <a:off x="7405688" y="9215438"/>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19512 Elipse"/>
          <p:cNvSpPr/>
          <p:nvPr/>
        </p:nvSpPr>
        <p:spPr>
          <a:xfrm>
            <a:off x="7402513" y="9434513"/>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6" name="19514 Elipse"/>
          <p:cNvSpPr/>
          <p:nvPr/>
        </p:nvSpPr>
        <p:spPr>
          <a:xfrm>
            <a:off x="7399338" y="9859963"/>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7" name="19513 Elipse"/>
          <p:cNvSpPr/>
          <p:nvPr/>
        </p:nvSpPr>
        <p:spPr>
          <a:xfrm>
            <a:off x="7399338" y="9650413"/>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8" name="19509 Elipse"/>
          <p:cNvSpPr/>
          <p:nvPr/>
        </p:nvSpPr>
        <p:spPr>
          <a:xfrm>
            <a:off x="5254806" y="4606825"/>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9" name="19510 Elipse"/>
          <p:cNvSpPr/>
          <p:nvPr/>
        </p:nvSpPr>
        <p:spPr>
          <a:xfrm>
            <a:off x="5255441" y="4835425"/>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0" name="19511 Elipse"/>
          <p:cNvSpPr/>
          <p:nvPr/>
        </p:nvSpPr>
        <p:spPr>
          <a:xfrm>
            <a:off x="5256076" y="5052595"/>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1" name="19512 Elipse"/>
          <p:cNvSpPr/>
          <p:nvPr/>
        </p:nvSpPr>
        <p:spPr>
          <a:xfrm>
            <a:off x="5253536" y="5271670"/>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2" name="19514 Elipse"/>
          <p:cNvSpPr/>
          <p:nvPr/>
        </p:nvSpPr>
        <p:spPr>
          <a:xfrm>
            <a:off x="5250361" y="5697755"/>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3" name="19513 Elipse"/>
          <p:cNvSpPr/>
          <p:nvPr/>
        </p:nvSpPr>
        <p:spPr>
          <a:xfrm>
            <a:off x="5249726" y="5488205"/>
            <a:ext cx="142875" cy="142875"/>
          </a:xfrm>
          <a:prstGeom prst="ellipse">
            <a:avLst/>
          </a:prstGeom>
          <a:solidFill>
            <a:srgbClr val="92D050"/>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val="100468872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290120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188" y="2276872"/>
            <a:ext cx="2806700" cy="2111375"/>
          </a:xfrm>
          <a:prstGeom prst="rect">
            <a:avLst/>
          </a:prstGeom>
          <a:noFill/>
          <a:ln w="9525" cmpd="sng">
            <a:solidFill>
              <a:srgbClr val="000000"/>
            </a:solidFill>
            <a:miter lim="800000"/>
            <a:headEnd/>
            <a:tailEnd/>
          </a:ln>
          <a:effectLst/>
        </p:spPr>
      </p:pic>
      <p:pic>
        <p:nvPicPr>
          <p:cNvPr id="5" name="4 Imagen" descr="29012013(001)"/>
          <p:cNvPicPr/>
          <p:nvPr/>
        </p:nvPicPr>
        <p:blipFill rotWithShape="1">
          <a:blip r:embed="rId3" cstate="print">
            <a:extLst>
              <a:ext uri="{28A0092B-C50C-407E-A947-70E740481C1C}">
                <a14:useLocalDpi xmlns:a14="http://schemas.microsoft.com/office/drawing/2010/main" val="0"/>
              </a:ext>
            </a:extLst>
          </a:blip>
          <a:srcRect l="8809"/>
          <a:stretch/>
        </p:blipFill>
        <p:spPr bwMode="auto">
          <a:xfrm>
            <a:off x="5271778" y="2223947"/>
            <a:ext cx="2806700" cy="2187024"/>
          </a:xfrm>
          <a:prstGeom prst="rect">
            <a:avLst/>
          </a:prstGeom>
          <a:noFill/>
          <a:ln w="9525" cmpd="sng">
            <a:solidFill>
              <a:srgbClr val="000000"/>
            </a:solidFill>
            <a:miter lim="800000"/>
            <a:headEnd/>
            <a:tailEnd/>
          </a:ln>
          <a:effectLst/>
        </p:spPr>
      </p:pic>
      <p:sp>
        <p:nvSpPr>
          <p:cNvPr id="6" name="5 Rectángulo"/>
          <p:cNvSpPr/>
          <p:nvPr/>
        </p:nvSpPr>
        <p:spPr>
          <a:xfrm>
            <a:off x="2699792" y="980728"/>
            <a:ext cx="3744416" cy="38555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Prueba de pintado de probetas</a:t>
            </a:r>
            <a:endParaRPr lang="es-EC" b="1" dirty="0"/>
          </a:p>
        </p:txBody>
      </p:sp>
      <p:sp>
        <p:nvSpPr>
          <p:cNvPr id="7" name="1 Marcador de contenido"/>
          <p:cNvSpPr>
            <a:spLocks noGrp="1"/>
          </p:cNvSpPr>
          <p:nvPr>
            <p:ph idx="1"/>
          </p:nvPr>
        </p:nvSpPr>
        <p:spPr>
          <a:xfrm>
            <a:off x="1475656" y="4581128"/>
            <a:ext cx="2023208" cy="1296144"/>
          </a:xfrm>
          <a:prstGeom prst="upArrowCallout">
            <a:avLst/>
          </a:prstGeom>
          <a:ln/>
        </p:spPr>
        <p:style>
          <a:lnRef idx="1">
            <a:schemeClr val="accent4"/>
          </a:lnRef>
          <a:fillRef idx="3">
            <a:schemeClr val="accent4"/>
          </a:fillRef>
          <a:effectRef idx="2">
            <a:schemeClr val="accent4"/>
          </a:effectRef>
          <a:fontRef idx="minor">
            <a:schemeClr val="lt1"/>
          </a:fontRef>
        </p:style>
        <p:txBody>
          <a:bodyPr>
            <a:noAutofit/>
          </a:bodyPr>
          <a:lstStyle/>
          <a:p>
            <a:pPr marL="180000" indent="-180000" algn="just">
              <a:lnSpc>
                <a:spcPct val="125000"/>
              </a:lnSpc>
              <a:buClr>
                <a:schemeClr val="tx2"/>
              </a:buClr>
              <a:buFont typeface="+mj-lt"/>
              <a:buAutoNum type="arabicPeriod"/>
            </a:pPr>
            <a:r>
              <a:rPr lang="es-EC" sz="1200" b="1" dirty="0" smtClean="0">
                <a:solidFill>
                  <a:schemeClr val="tx2"/>
                </a:solidFill>
              </a:rPr>
              <a:t>Pintado 0.5 BAR</a:t>
            </a:r>
          </a:p>
          <a:p>
            <a:pPr marL="180000" indent="-180000" algn="just">
              <a:lnSpc>
                <a:spcPct val="125000"/>
              </a:lnSpc>
              <a:buClr>
                <a:schemeClr val="tx2"/>
              </a:buClr>
              <a:buFont typeface="+mj-lt"/>
              <a:buAutoNum type="arabicPeriod"/>
            </a:pPr>
            <a:r>
              <a:rPr lang="es-EC" sz="1200" b="1" dirty="0" smtClean="0">
                <a:solidFill>
                  <a:schemeClr val="tx2"/>
                </a:solidFill>
              </a:rPr>
              <a:t>Velocidad: 0.0805 m/s</a:t>
            </a:r>
          </a:p>
          <a:p>
            <a:pPr marL="180000" indent="-180000" algn="just">
              <a:lnSpc>
                <a:spcPct val="125000"/>
              </a:lnSpc>
              <a:buClr>
                <a:schemeClr val="tx2"/>
              </a:buClr>
              <a:buFont typeface="+mj-lt"/>
              <a:buAutoNum type="arabicPeriod"/>
            </a:pPr>
            <a:r>
              <a:rPr lang="es-EC" sz="1200" b="1" dirty="0" smtClean="0">
                <a:solidFill>
                  <a:schemeClr val="tx2"/>
                </a:solidFill>
              </a:rPr>
              <a:t>Capacidad: 80%</a:t>
            </a:r>
            <a:endParaRPr lang="es-EC" sz="1200" b="1" dirty="0">
              <a:solidFill>
                <a:schemeClr val="tx2"/>
              </a:solidFill>
            </a:endParaRPr>
          </a:p>
        </p:txBody>
      </p:sp>
      <p:sp>
        <p:nvSpPr>
          <p:cNvPr id="8" name="1 Marcador de contenido"/>
          <p:cNvSpPr txBox="1">
            <a:spLocks/>
          </p:cNvSpPr>
          <p:nvPr/>
        </p:nvSpPr>
        <p:spPr>
          <a:xfrm>
            <a:off x="5796136" y="4653136"/>
            <a:ext cx="2023208" cy="1296144"/>
          </a:xfrm>
          <a:prstGeom prst="upArrowCallou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lt1"/>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lt1"/>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lt1"/>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lt1"/>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lt1"/>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lt1"/>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lt1"/>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lt1"/>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lt1"/>
                </a:solidFill>
                <a:latin typeface="+mn-lt"/>
                <a:ea typeface="+mn-ea"/>
                <a:cs typeface="+mn-cs"/>
              </a:defRPr>
            </a:lvl9pPr>
          </a:lstStyle>
          <a:p>
            <a:pPr marL="180000" indent="-180000" algn="just">
              <a:lnSpc>
                <a:spcPct val="125000"/>
              </a:lnSpc>
              <a:buClr>
                <a:schemeClr val="tx2"/>
              </a:buClr>
              <a:buFont typeface="+mj-lt"/>
              <a:buAutoNum type="arabicPeriod"/>
            </a:pPr>
            <a:r>
              <a:rPr lang="es-EC" sz="1200" b="1" dirty="0" smtClean="0">
                <a:solidFill>
                  <a:schemeClr val="tx2"/>
                </a:solidFill>
              </a:rPr>
              <a:t>Pintado 1 BAR</a:t>
            </a:r>
          </a:p>
          <a:p>
            <a:pPr marL="180000" indent="-180000" algn="just">
              <a:lnSpc>
                <a:spcPct val="125000"/>
              </a:lnSpc>
              <a:buClr>
                <a:schemeClr val="tx2"/>
              </a:buClr>
              <a:buFont typeface="+mj-lt"/>
              <a:buAutoNum type="arabicPeriod"/>
            </a:pPr>
            <a:r>
              <a:rPr lang="es-EC" sz="1200" b="1" dirty="0" smtClean="0">
                <a:solidFill>
                  <a:schemeClr val="tx2"/>
                </a:solidFill>
              </a:rPr>
              <a:t>Velocidad: 0.0805 m/s</a:t>
            </a:r>
          </a:p>
          <a:p>
            <a:pPr marL="180000" indent="-180000" algn="just">
              <a:lnSpc>
                <a:spcPct val="125000"/>
              </a:lnSpc>
              <a:buClr>
                <a:schemeClr val="tx2"/>
              </a:buClr>
              <a:buFont typeface="+mj-lt"/>
              <a:buAutoNum type="arabicPeriod"/>
            </a:pPr>
            <a:r>
              <a:rPr lang="es-EC" sz="1200" b="1" dirty="0" smtClean="0">
                <a:solidFill>
                  <a:schemeClr val="tx2"/>
                </a:solidFill>
              </a:rPr>
              <a:t>Capacidad: 80%</a:t>
            </a:r>
            <a:endParaRPr lang="es-EC" sz="1200" b="1" dirty="0">
              <a:solidFill>
                <a:schemeClr val="tx2"/>
              </a:solidFill>
            </a:endParaRPr>
          </a:p>
        </p:txBody>
      </p:sp>
    </p:spTree>
    <p:extLst>
      <p:ext uri="{BB962C8B-B14F-4D97-AF65-F5344CB8AC3E}">
        <p14:creationId xmlns:p14="http://schemas.microsoft.com/office/powerpoint/2010/main" val="36424595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800" dirty="0"/>
              <a:t>PRUEBAS COMPARATIVAS DEL MÓDULO COMPLEMENTARIO ADAPTADO A LA CELDA FLEXIBLE DE MANUFACTURA FRENTE A OTRAS MÁQUINAS</a:t>
            </a:r>
            <a:endParaRPr lang="es-MX" sz="2800" dirty="0"/>
          </a:p>
        </p:txBody>
      </p:sp>
      <p:sp>
        <p:nvSpPr>
          <p:cNvPr id="3" name="2 Marcador de contenido"/>
          <p:cNvSpPr>
            <a:spLocks noGrp="1"/>
          </p:cNvSpPr>
          <p:nvPr>
            <p:ph idx="1"/>
          </p:nvPr>
        </p:nvSpPr>
        <p:spPr>
          <a:xfrm>
            <a:off x="395536" y="3356992"/>
            <a:ext cx="8229600" cy="917456"/>
          </a:xfrm>
        </p:spPr>
        <p:txBody>
          <a:bodyPr/>
          <a:lstStyle/>
          <a:p>
            <a:pPr marL="274320" lvl="2" indent="-274320">
              <a:buClr>
                <a:schemeClr val="accent3"/>
              </a:buClr>
              <a:buSzPct val="95000"/>
            </a:pPr>
            <a:r>
              <a:rPr lang="es-EC" sz="2400" b="1" dirty="0"/>
              <a:t>CAPACIDAD PROCESAL DE LA CELDA FLEXIBLE DE MANUFACTURA  PARA AGUJEREADO </a:t>
            </a:r>
            <a:endParaRPr lang="es-MX" sz="2400" b="1" dirty="0"/>
          </a:p>
          <a:p>
            <a:endParaRPr lang="es-MX" dirty="0"/>
          </a:p>
        </p:txBody>
      </p:sp>
    </p:spTree>
    <p:extLst>
      <p:ext uri="{BB962C8B-B14F-4D97-AF65-F5344CB8AC3E}">
        <p14:creationId xmlns:p14="http://schemas.microsoft.com/office/powerpoint/2010/main" val="42419140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836712"/>
            <a:ext cx="8229600" cy="5616624"/>
          </a:xfrm>
        </p:spPr>
        <p:txBody>
          <a:bodyPr>
            <a:normAutofit lnSpcReduction="10000"/>
          </a:bodyPr>
          <a:lstStyle/>
          <a:p>
            <a:r>
              <a:rPr lang="es-EC" dirty="0"/>
              <a:t>Después de realizar las pruebas en el laboratorio con los procesos descritos en el Anexo 4, se ha obtenido los siguientes </a:t>
            </a:r>
            <a:r>
              <a:rPr lang="es-EC" dirty="0" smtClean="0"/>
              <a:t>tiempos:</a:t>
            </a:r>
          </a:p>
          <a:p>
            <a:pPr marL="0" indent="0">
              <a:buNone/>
            </a:pPr>
            <a:endParaRPr lang="es-MX" dirty="0"/>
          </a:p>
          <a:p>
            <a:pPr marL="0" lvl="0" indent="0">
              <a:buNone/>
            </a:pPr>
            <a:r>
              <a:rPr lang="es-EC" b="1" dirty="0"/>
              <a:t>Proceso 1:</a:t>
            </a:r>
            <a:r>
              <a:rPr lang="es-EC" dirty="0"/>
              <a:t> 12 min, 55.08 s</a:t>
            </a:r>
            <a:r>
              <a:rPr lang="es-EC" dirty="0" smtClean="0"/>
              <a:t>.</a:t>
            </a:r>
          </a:p>
          <a:p>
            <a:pPr marL="0" lvl="0" indent="0">
              <a:buNone/>
            </a:pPr>
            <a:endParaRPr lang="es-MX" dirty="0"/>
          </a:p>
          <a:p>
            <a:pPr marL="0" lvl="0" indent="0">
              <a:buNone/>
            </a:pPr>
            <a:r>
              <a:rPr lang="es-EC" b="1" dirty="0"/>
              <a:t>Proceso 2:</a:t>
            </a:r>
            <a:endParaRPr lang="es-MX" dirty="0"/>
          </a:p>
          <a:p>
            <a:pPr marL="0" indent="0">
              <a:buNone/>
            </a:pPr>
            <a:r>
              <a:rPr lang="es-EC" dirty="0"/>
              <a:t>-Ciclo 1: 03 min, 45.77 s.</a:t>
            </a:r>
            <a:endParaRPr lang="es-MX" dirty="0"/>
          </a:p>
          <a:p>
            <a:pPr marL="0" indent="0">
              <a:buNone/>
            </a:pPr>
            <a:r>
              <a:rPr lang="es-EC" dirty="0"/>
              <a:t>-Ciclo 2: 07 min, 31.78 s.</a:t>
            </a:r>
            <a:endParaRPr lang="es-MX" dirty="0"/>
          </a:p>
          <a:p>
            <a:pPr marL="0" indent="0">
              <a:buNone/>
            </a:pPr>
            <a:r>
              <a:rPr lang="es-EC" dirty="0"/>
              <a:t>-Ciclo 3: 11 min, 19.83 s</a:t>
            </a:r>
            <a:r>
              <a:rPr lang="es-EC" dirty="0" smtClean="0"/>
              <a:t>.</a:t>
            </a:r>
          </a:p>
          <a:p>
            <a:pPr marL="0" indent="0">
              <a:buNone/>
            </a:pPr>
            <a:endParaRPr lang="es-MX" dirty="0"/>
          </a:p>
          <a:p>
            <a:pPr marL="0" lvl="0" indent="0">
              <a:buNone/>
            </a:pPr>
            <a:r>
              <a:rPr lang="es-EC" b="1" dirty="0"/>
              <a:t>Proceso 3:</a:t>
            </a:r>
            <a:r>
              <a:rPr lang="es-EC" dirty="0"/>
              <a:t> 03 min, 09 s.</a:t>
            </a:r>
            <a:endParaRPr lang="es-MX" dirty="0"/>
          </a:p>
          <a:p>
            <a:pPr marL="0" indent="0">
              <a:buNone/>
            </a:pPr>
            <a:r>
              <a:rPr lang="es-EC" dirty="0"/>
              <a:t>-Proceso taladrado de la probeta prismática: 2 min, 09 s.</a:t>
            </a:r>
            <a:endParaRPr lang="es-MX" dirty="0"/>
          </a:p>
          <a:p>
            <a:pPr marL="0" indent="0">
              <a:buNone/>
            </a:pPr>
            <a:r>
              <a:rPr lang="es-EC" dirty="0"/>
              <a:t>-Proceso pintado probeta cilíndrica: 1 min, 00 s.</a:t>
            </a:r>
            <a:endParaRPr lang="es-MX" dirty="0"/>
          </a:p>
          <a:p>
            <a:endParaRPr lang="es-MX" dirty="0"/>
          </a:p>
        </p:txBody>
      </p:sp>
    </p:spTree>
    <p:extLst>
      <p:ext uri="{BB962C8B-B14F-4D97-AF65-F5344CB8AC3E}">
        <p14:creationId xmlns:p14="http://schemas.microsoft.com/office/powerpoint/2010/main" val="60852090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628800"/>
            <a:ext cx="8229600" cy="4389120"/>
          </a:xfrm>
        </p:spPr>
        <p:txBody>
          <a:bodyPr/>
          <a:lstStyle/>
          <a:p>
            <a:r>
              <a:rPr lang="es-EC" dirty="0"/>
              <a:t>En el </a:t>
            </a:r>
            <a:r>
              <a:rPr lang="es-EC" b="1" dirty="0"/>
              <a:t>proceso 1</a:t>
            </a:r>
            <a:r>
              <a:rPr lang="es-EC" dirty="0"/>
              <a:t>, si en el tiempo establecido de </a:t>
            </a:r>
            <a:r>
              <a:rPr lang="es-EC" b="1" dirty="0"/>
              <a:t>12 min, 55.08 s</a:t>
            </a:r>
            <a:r>
              <a:rPr lang="es-EC" dirty="0"/>
              <a:t>, es decir </a:t>
            </a:r>
            <a:r>
              <a:rPr lang="es-EC" b="1" dirty="0"/>
              <a:t>775.08 s</a:t>
            </a:r>
            <a:r>
              <a:rPr lang="es-EC" dirty="0"/>
              <a:t> se manufacturan seis probetas prismáticas, y tres probetas cilíndricas, y como un día tiene </a:t>
            </a:r>
            <a:r>
              <a:rPr lang="es-EC" b="1" dirty="0"/>
              <a:t>24 h = 1440 min = 86400 s</a:t>
            </a:r>
            <a:r>
              <a:rPr lang="es-EC" dirty="0"/>
              <a:t>, se puede concluir que cada ciclo del primer proceso se repite </a:t>
            </a:r>
            <a:r>
              <a:rPr lang="es-EC" b="1" dirty="0"/>
              <a:t>111.47 veces,</a:t>
            </a:r>
            <a:r>
              <a:rPr lang="es-EC" dirty="0"/>
              <a:t> lo que significa que en un día se manufacturarán: </a:t>
            </a:r>
            <a:r>
              <a:rPr lang="es-EC" b="1" dirty="0">
                <a:solidFill>
                  <a:srgbClr val="FF0000"/>
                </a:solidFill>
              </a:rPr>
              <a:t>668.83 probetas prismáticas</a:t>
            </a:r>
            <a:endParaRPr lang="es-MX" dirty="0">
              <a:solidFill>
                <a:srgbClr val="FF0000"/>
              </a:solidFill>
            </a:endParaRPr>
          </a:p>
          <a:p>
            <a:pPr marL="0" indent="0">
              <a:buNone/>
            </a:pPr>
            <a:r>
              <a:rPr lang="es-EC" b="1" dirty="0" smtClean="0">
                <a:solidFill>
                  <a:srgbClr val="FF0000"/>
                </a:solidFill>
              </a:rPr>
              <a:t>                                  334.41 </a:t>
            </a:r>
            <a:r>
              <a:rPr lang="es-EC" b="1" dirty="0">
                <a:solidFill>
                  <a:srgbClr val="FF0000"/>
                </a:solidFill>
              </a:rPr>
              <a:t>probetas cilíndricas.</a:t>
            </a:r>
            <a:endParaRPr lang="es-MX" dirty="0">
              <a:solidFill>
                <a:srgbClr val="FF0000"/>
              </a:solidFill>
            </a:endParaRPr>
          </a:p>
          <a:p>
            <a:endParaRPr lang="es-MX" dirty="0"/>
          </a:p>
        </p:txBody>
      </p:sp>
    </p:spTree>
    <p:extLst>
      <p:ext uri="{BB962C8B-B14F-4D97-AF65-F5344CB8AC3E}">
        <p14:creationId xmlns:p14="http://schemas.microsoft.com/office/powerpoint/2010/main" val="165098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07504" y="122304"/>
            <a:ext cx="8949380" cy="930432"/>
          </a:xfrm>
        </p:spPr>
        <p:txBody>
          <a:bodyPr>
            <a:noAutofit/>
          </a:bodyPr>
          <a:lstStyle/>
          <a:p>
            <a:r>
              <a:rPr lang="es-EC" sz="3800" b="1" dirty="0" smtClean="0"/>
              <a:t>Disposición de Módulos en el Laboratorio</a:t>
            </a:r>
            <a:endParaRPr lang="es-EC" sz="3800" b="1" dirty="0"/>
          </a:p>
        </p:txBody>
      </p:sp>
      <p:pic>
        <p:nvPicPr>
          <p:cNvPr id="6" name="5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556792"/>
            <a:ext cx="8155619" cy="4320480"/>
          </a:xfrm>
          <a:ln>
            <a:solidFill>
              <a:schemeClr val="tx2"/>
            </a:solidFill>
          </a:ln>
        </p:spPr>
      </p:pic>
      <p:sp>
        <p:nvSpPr>
          <p:cNvPr id="8" name="7 Llamada de flecha hacia abajo"/>
          <p:cNvSpPr/>
          <p:nvPr/>
        </p:nvSpPr>
        <p:spPr>
          <a:xfrm>
            <a:off x="7380312" y="4509120"/>
            <a:ext cx="792088" cy="864096"/>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b="1" dirty="0" smtClean="0"/>
              <a:t>Ancho de la puerta de ingreso</a:t>
            </a:r>
            <a:endParaRPr lang="es-EC" sz="1000" b="1" dirty="0"/>
          </a:p>
        </p:txBody>
      </p:sp>
      <p:sp>
        <p:nvSpPr>
          <p:cNvPr id="12" name="11 Rectángulo"/>
          <p:cNvSpPr/>
          <p:nvPr/>
        </p:nvSpPr>
        <p:spPr>
          <a:xfrm>
            <a:off x="1043608" y="1916832"/>
            <a:ext cx="4608000" cy="2304000"/>
          </a:xfrm>
          <a:prstGeom prst="rect">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15" name="14 Rectángulo"/>
          <p:cNvSpPr/>
          <p:nvPr/>
        </p:nvSpPr>
        <p:spPr>
          <a:xfrm>
            <a:off x="7388696" y="5361806"/>
            <a:ext cx="783704" cy="207640"/>
          </a:xfrm>
          <a:prstGeom prst="rect">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17" name="16 Hexágono"/>
          <p:cNvSpPr/>
          <p:nvPr/>
        </p:nvSpPr>
        <p:spPr>
          <a:xfrm>
            <a:off x="4067944" y="2780928"/>
            <a:ext cx="648072" cy="576064"/>
          </a:xfrm>
          <a:prstGeom prst="hexagon">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Rectángulo"/>
          <p:cNvSpPr/>
          <p:nvPr/>
        </p:nvSpPr>
        <p:spPr>
          <a:xfrm>
            <a:off x="4572000" y="1063923"/>
            <a:ext cx="1664568" cy="288032"/>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100" b="1" dirty="0" err="1" smtClean="0"/>
              <a:t>Gripper</a:t>
            </a:r>
            <a:r>
              <a:rPr lang="es-EC" sz="1100" b="1" dirty="0" smtClean="0"/>
              <a:t> Implementado</a:t>
            </a:r>
            <a:endParaRPr lang="es-EC" sz="1100" b="1" dirty="0"/>
          </a:p>
        </p:txBody>
      </p:sp>
      <p:sp>
        <p:nvSpPr>
          <p:cNvPr id="25" name="24 Rectángulo"/>
          <p:cNvSpPr/>
          <p:nvPr/>
        </p:nvSpPr>
        <p:spPr>
          <a:xfrm>
            <a:off x="2195736" y="1916832"/>
            <a:ext cx="1944216"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Flecha abajo"/>
          <p:cNvSpPr/>
          <p:nvPr/>
        </p:nvSpPr>
        <p:spPr>
          <a:xfrm>
            <a:off x="2195736" y="1484784"/>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Flecha abajo"/>
          <p:cNvSpPr/>
          <p:nvPr/>
        </p:nvSpPr>
        <p:spPr>
          <a:xfrm>
            <a:off x="3023828" y="1484784"/>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Flecha abajo"/>
          <p:cNvSpPr/>
          <p:nvPr/>
        </p:nvSpPr>
        <p:spPr>
          <a:xfrm>
            <a:off x="3861346" y="1484784"/>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Proceso"/>
          <p:cNvSpPr/>
          <p:nvPr/>
        </p:nvSpPr>
        <p:spPr>
          <a:xfrm>
            <a:off x="2195736" y="1124744"/>
            <a:ext cx="2016224" cy="360040"/>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100" b="1" dirty="0" smtClean="0"/>
              <a:t>Mayor cantidad de Conectores 110V</a:t>
            </a:r>
            <a:endParaRPr lang="es-EC" sz="1100" b="1" dirty="0"/>
          </a:p>
        </p:txBody>
      </p:sp>
      <p:sp>
        <p:nvSpPr>
          <p:cNvPr id="31" name="30 Nube"/>
          <p:cNvSpPr/>
          <p:nvPr/>
        </p:nvSpPr>
        <p:spPr>
          <a:xfrm>
            <a:off x="6948264" y="1030362"/>
            <a:ext cx="1512168" cy="382414"/>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200" b="1" dirty="0" smtClean="0"/>
              <a:t>Ventilación</a:t>
            </a:r>
            <a:endParaRPr lang="es-EC" sz="1200" b="1" dirty="0"/>
          </a:p>
        </p:txBody>
      </p:sp>
      <p:sp>
        <p:nvSpPr>
          <p:cNvPr id="32" name="31 Flecha arriba"/>
          <p:cNvSpPr/>
          <p:nvPr/>
        </p:nvSpPr>
        <p:spPr>
          <a:xfrm rot="866950">
            <a:off x="4628037" y="1331232"/>
            <a:ext cx="212537" cy="1467549"/>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34" name="33 Proceso"/>
          <p:cNvSpPr/>
          <p:nvPr/>
        </p:nvSpPr>
        <p:spPr>
          <a:xfrm>
            <a:off x="1043608" y="3861048"/>
            <a:ext cx="1548172" cy="360040"/>
          </a:xfrm>
          <a:prstGeom prst="flowChartProcess">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100" b="1" dirty="0" smtClean="0"/>
              <a:t>Menor Espacio del Laboratorio Ocupado</a:t>
            </a:r>
            <a:endParaRPr lang="es-EC" sz="1100" b="1" dirty="0"/>
          </a:p>
        </p:txBody>
      </p:sp>
      <p:sp>
        <p:nvSpPr>
          <p:cNvPr id="33" name="32 Flecha abajo"/>
          <p:cNvSpPr/>
          <p:nvPr/>
        </p:nvSpPr>
        <p:spPr>
          <a:xfrm rot="4101027">
            <a:off x="6415152" y="1053923"/>
            <a:ext cx="216024" cy="996696"/>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Flecha izquierda y derecha"/>
          <p:cNvSpPr/>
          <p:nvPr/>
        </p:nvSpPr>
        <p:spPr>
          <a:xfrm>
            <a:off x="5496148" y="2924816"/>
            <a:ext cx="504056"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6 Proceso"/>
          <p:cNvSpPr/>
          <p:nvPr/>
        </p:nvSpPr>
        <p:spPr>
          <a:xfrm>
            <a:off x="5388136" y="2354206"/>
            <a:ext cx="1224136" cy="36016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50" b="1" dirty="0" smtClean="0"/>
              <a:t>Implementación de un </a:t>
            </a:r>
            <a:r>
              <a:rPr lang="es-EC" sz="1050" b="1" dirty="0" err="1" smtClean="0"/>
              <a:t>V.G.A</a:t>
            </a:r>
            <a:endParaRPr lang="es-EC" sz="1050" b="1" dirty="0"/>
          </a:p>
        </p:txBody>
      </p:sp>
      <p:sp>
        <p:nvSpPr>
          <p:cNvPr id="38" name="37 Rectángulo"/>
          <p:cNvSpPr/>
          <p:nvPr/>
        </p:nvSpPr>
        <p:spPr>
          <a:xfrm>
            <a:off x="5076056" y="2852936"/>
            <a:ext cx="420092" cy="43204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40" name="39 Elipse"/>
          <p:cNvSpPr/>
          <p:nvPr/>
        </p:nvSpPr>
        <p:spPr>
          <a:xfrm>
            <a:off x="2699792" y="3573016"/>
            <a:ext cx="504056" cy="288032"/>
          </a:xfrm>
          <a:prstGeom prst="ellipse">
            <a:avLst/>
          </a:prstGeom>
          <a:noFill/>
          <a:ln>
            <a:solidFill>
              <a:srgbClr val="CCFF3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42" name="41 Elipse"/>
          <p:cNvSpPr/>
          <p:nvPr/>
        </p:nvSpPr>
        <p:spPr>
          <a:xfrm>
            <a:off x="3308958" y="3753036"/>
            <a:ext cx="504056" cy="288032"/>
          </a:xfrm>
          <a:prstGeom prst="ellipse">
            <a:avLst/>
          </a:prstGeom>
          <a:noFill/>
          <a:ln>
            <a:solidFill>
              <a:srgbClr val="CCFF3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cxnSp>
        <p:nvCxnSpPr>
          <p:cNvPr id="43" name="42 Conector recto de flecha"/>
          <p:cNvCxnSpPr/>
          <p:nvPr/>
        </p:nvCxnSpPr>
        <p:spPr>
          <a:xfrm flipH="1">
            <a:off x="2591780" y="3897052"/>
            <a:ext cx="359234" cy="21242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5" name="44 Conector recto de flecha"/>
          <p:cNvCxnSpPr/>
          <p:nvPr/>
        </p:nvCxnSpPr>
        <p:spPr>
          <a:xfrm flipH="1">
            <a:off x="2591780" y="4041068"/>
            <a:ext cx="974750" cy="19802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6" name="45 CuadroTexto"/>
          <p:cNvSpPr txBox="1"/>
          <p:nvPr/>
        </p:nvSpPr>
        <p:spPr>
          <a:xfrm>
            <a:off x="107504" y="6021288"/>
            <a:ext cx="2529860" cy="461665"/>
          </a:xfrm>
          <a:prstGeom prst="rect">
            <a:avLst/>
          </a:prstGeom>
          <a:noFill/>
          <a:ln>
            <a:solidFill>
              <a:schemeClr val="accent4">
                <a:lumMod val="50000"/>
              </a:schemeClr>
            </a:solidFill>
          </a:ln>
        </p:spPr>
        <p:txBody>
          <a:bodyPr wrap="none" rtlCol="0">
            <a:spAutoFit/>
          </a:bodyPr>
          <a:lstStyle/>
          <a:p>
            <a:r>
              <a:rPr lang="es-EC" sz="1200" b="1" dirty="0" smtClean="0"/>
              <a:t>Radio de trabajo Robot </a:t>
            </a:r>
            <a:r>
              <a:rPr lang="es-EC" sz="1200" b="1" dirty="0" err="1" smtClean="0"/>
              <a:t>Kuka</a:t>
            </a:r>
            <a:r>
              <a:rPr lang="es-EC" sz="1200" b="1" dirty="0" smtClean="0"/>
              <a:t> KR-16: </a:t>
            </a:r>
          </a:p>
          <a:p>
            <a:r>
              <a:rPr lang="es-EC" sz="1200" dirty="0" smtClean="0"/>
              <a:t>1220mm</a:t>
            </a:r>
            <a:endParaRPr lang="es-EC" sz="1200" dirty="0"/>
          </a:p>
        </p:txBody>
      </p:sp>
      <p:sp>
        <p:nvSpPr>
          <p:cNvPr id="48" name="47 CuadroTexto"/>
          <p:cNvSpPr txBox="1"/>
          <p:nvPr/>
        </p:nvSpPr>
        <p:spPr>
          <a:xfrm>
            <a:off x="4139952" y="5911760"/>
            <a:ext cx="2552302" cy="600164"/>
          </a:xfrm>
          <a:prstGeom prst="rect">
            <a:avLst/>
          </a:prstGeom>
          <a:noFill/>
          <a:ln>
            <a:noFill/>
          </a:ln>
        </p:spPr>
        <p:txBody>
          <a:bodyPr wrap="none" rtlCol="0">
            <a:spAutoFit/>
          </a:bodyPr>
          <a:lstStyle/>
          <a:p>
            <a:r>
              <a:rPr lang="es-EC" sz="1050" b="1" dirty="0" smtClean="0"/>
              <a:t>Radio de trabajo 2 robots:  	</a:t>
            </a:r>
            <a:r>
              <a:rPr lang="es-EC" sz="1050" dirty="0" smtClean="0"/>
              <a:t>2240 mm</a:t>
            </a:r>
          </a:p>
          <a:p>
            <a:r>
              <a:rPr lang="es-EC" sz="1050" b="1" dirty="0" smtClean="0"/>
              <a:t>Largo brazo 2 robots:   </a:t>
            </a:r>
            <a:r>
              <a:rPr lang="es-EC" sz="1050" dirty="0" smtClean="0"/>
              <a:t>	785 mm</a:t>
            </a:r>
          </a:p>
          <a:p>
            <a:endParaRPr lang="es-EC" sz="1200" dirty="0"/>
          </a:p>
        </p:txBody>
      </p:sp>
      <p:sp>
        <p:nvSpPr>
          <p:cNvPr id="49" name="48 CuadroTexto"/>
          <p:cNvSpPr txBox="1"/>
          <p:nvPr/>
        </p:nvSpPr>
        <p:spPr>
          <a:xfrm>
            <a:off x="4156144" y="6320353"/>
            <a:ext cx="2581669" cy="461665"/>
          </a:xfrm>
          <a:prstGeom prst="rect">
            <a:avLst/>
          </a:prstGeom>
          <a:noFill/>
          <a:ln>
            <a:noFill/>
          </a:ln>
        </p:spPr>
        <p:txBody>
          <a:bodyPr wrap="none" rtlCol="0">
            <a:spAutoFit/>
          </a:bodyPr>
          <a:lstStyle/>
          <a:p>
            <a:r>
              <a:rPr lang="es-EC" sz="1200" b="1" dirty="0"/>
              <a:t>M</a:t>
            </a:r>
            <a:r>
              <a:rPr lang="es-EC" sz="1200" b="1" dirty="0" smtClean="0"/>
              <a:t>edida Tentativa</a:t>
            </a:r>
            <a:r>
              <a:rPr lang="es-EC" sz="1200" b="1" dirty="0"/>
              <a:t>:  </a:t>
            </a:r>
            <a:r>
              <a:rPr lang="es-EC" sz="1200" b="1" dirty="0" smtClean="0"/>
              <a:t>             </a:t>
            </a:r>
            <a:r>
              <a:rPr lang="es-EC" sz="1200" b="1" dirty="0">
                <a:solidFill>
                  <a:srgbClr val="FF0000"/>
                </a:solidFill>
              </a:rPr>
              <a:t>±</a:t>
            </a:r>
            <a:r>
              <a:rPr lang="es-EC" sz="1200" b="1" dirty="0" smtClean="0">
                <a:solidFill>
                  <a:srgbClr val="FF0000"/>
                </a:solidFill>
              </a:rPr>
              <a:t> </a:t>
            </a:r>
            <a:r>
              <a:rPr lang="es-EC" sz="1200" b="1" dirty="0">
                <a:solidFill>
                  <a:srgbClr val="FF0000"/>
                </a:solidFill>
              </a:rPr>
              <a:t>1455 </a:t>
            </a:r>
            <a:r>
              <a:rPr lang="es-EC" sz="1200" b="1" dirty="0" smtClean="0">
                <a:solidFill>
                  <a:srgbClr val="FF0000"/>
                </a:solidFill>
              </a:rPr>
              <a:t>mm</a:t>
            </a:r>
            <a:r>
              <a:rPr lang="es-EC" sz="1200" b="1" dirty="0" smtClean="0"/>
              <a:t> </a:t>
            </a:r>
          </a:p>
          <a:p>
            <a:r>
              <a:rPr lang="es-EC" sz="1200" b="1" dirty="0" smtClean="0"/>
              <a:t>Largo de la banda</a:t>
            </a:r>
            <a:endParaRPr lang="es-EC" sz="1200" b="1" dirty="0">
              <a:solidFill>
                <a:srgbClr val="FF0000"/>
              </a:solidFill>
            </a:endParaRPr>
          </a:p>
        </p:txBody>
      </p:sp>
      <p:cxnSp>
        <p:nvCxnSpPr>
          <p:cNvPr id="50" name="49 Conector recto"/>
          <p:cNvCxnSpPr/>
          <p:nvPr/>
        </p:nvCxnSpPr>
        <p:spPr>
          <a:xfrm>
            <a:off x="4018091" y="6320353"/>
            <a:ext cx="2594181" cy="0"/>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9167" y="5949280"/>
            <a:ext cx="988542" cy="823570"/>
          </a:xfrm>
          <a:prstGeom prst="rect">
            <a:avLst/>
          </a:prstGeom>
          <a:noFill/>
          <a:ln w="9525">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52 CuadroTexto"/>
          <p:cNvSpPr txBox="1"/>
          <p:nvPr/>
        </p:nvSpPr>
        <p:spPr>
          <a:xfrm>
            <a:off x="6912836" y="6309320"/>
            <a:ext cx="2144048" cy="461665"/>
          </a:xfrm>
          <a:prstGeom prst="rect">
            <a:avLst/>
          </a:prstGeom>
          <a:noFill/>
          <a:ln>
            <a:noFill/>
          </a:ln>
        </p:spPr>
        <p:txBody>
          <a:bodyPr wrap="none" rtlCol="0">
            <a:spAutoFit/>
          </a:bodyPr>
          <a:lstStyle/>
          <a:p>
            <a:r>
              <a:rPr lang="es-EC" sz="1200" b="1" dirty="0"/>
              <a:t>M</a:t>
            </a:r>
            <a:r>
              <a:rPr lang="es-EC" sz="1200" b="1" dirty="0" smtClean="0"/>
              <a:t>edida Tentativa </a:t>
            </a:r>
            <a:r>
              <a:rPr lang="es-EC" sz="1200" b="1" dirty="0"/>
              <a:t>:  </a:t>
            </a:r>
            <a:r>
              <a:rPr lang="es-EC" sz="1200" b="1" dirty="0">
                <a:solidFill>
                  <a:srgbClr val="FF0000"/>
                </a:solidFill>
              </a:rPr>
              <a:t>&lt;</a:t>
            </a:r>
            <a:r>
              <a:rPr lang="es-EC" sz="1200" b="1" dirty="0" smtClean="0">
                <a:solidFill>
                  <a:srgbClr val="FF0000"/>
                </a:solidFill>
              </a:rPr>
              <a:t> 640 mm</a:t>
            </a:r>
            <a:r>
              <a:rPr lang="es-EC" sz="1200" b="1" dirty="0" smtClean="0"/>
              <a:t> </a:t>
            </a:r>
          </a:p>
          <a:p>
            <a:r>
              <a:rPr lang="es-EC" sz="1200" b="1" dirty="0" smtClean="0"/>
              <a:t>Ancho de los Módulos</a:t>
            </a:r>
            <a:endParaRPr lang="es-EC" sz="1200" b="1" dirty="0">
              <a:solidFill>
                <a:srgbClr val="FF0000"/>
              </a:solidFill>
            </a:endParaRPr>
          </a:p>
        </p:txBody>
      </p:sp>
      <p:sp>
        <p:nvSpPr>
          <p:cNvPr id="57" name="56 CuadroTexto"/>
          <p:cNvSpPr txBox="1"/>
          <p:nvPr/>
        </p:nvSpPr>
        <p:spPr>
          <a:xfrm>
            <a:off x="7063005" y="5877272"/>
            <a:ext cx="1901483" cy="600164"/>
          </a:xfrm>
          <a:prstGeom prst="rect">
            <a:avLst/>
          </a:prstGeom>
          <a:noFill/>
          <a:ln>
            <a:noFill/>
          </a:ln>
        </p:spPr>
        <p:txBody>
          <a:bodyPr wrap="none" rtlCol="0">
            <a:spAutoFit/>
          </a:bodyPr>
          <a:lstStyle/>
          <a:p>
            <a:r>
              <a:rPr lang="es-EC" sz="1050" b="1" dirty="0" smtClean="0"/>
              <a:t>Ancho de la Puerta :  </a:t>
            </a:r>
            <a:r>
              <a:rPr lang="es-EC" sz="1050" dirty="0" smtClean="0"/>
              <a:t>1010 mm</a:t>
            </a:r>
          </a:p>
          <a:p>
            <a:r>
              <a:rPr lang="es-EC" sz="1050" b="1" dirty="0" smtClean="0"/>
              <a:t>20% de Apertura:  </a:t>
            </a:r>
            <a:r>
              <a:rPr lang="es-EC" sz="1050" dirty="0" smtClean="0"/>
              <a:t> `      404 mm</a:t>
            </a:r>
          </a:p>
          <a:p>
            <a:endParaRPr lang="es-EC" sz="1200" dirty="0"/>
          </a:p>
        </p:txBody>
      </p:sp>
      <p:cxnSp>
        <p:nvCxnSpPr>
          <p:cNvPr id="58" name="57 Conector recto"/>
          <p:cNvCxnSpPr/>
          <p:nvPr/>
        </p:nvCxnSpPr>
        <p:spPr>
          <a:xfrm>
            <a:off x="7063005" y="6320353"/>
            <a:ext cx="2080995" cy="0"/>
          </a:xfrm>
          <a:prstGeom prst="line">
            <a:avLst/>
          </a:prstGeom>
        </p:spPr>
        <p:style>
          <a:lnRef idx="1">
            <a:schemeClr val="dk1"/>
          </a:lnRef>
          <a:fillRef idx="0">
            <a:schemeClr val="dk1"/>
          </a:fillRef>
          <a:effectRef idx="0">
            <a:schemeClr val="dk1"/>
          </a:effectRef>
          <a:fontRef idx="minor">
            <a:schemeClr val="tx1"/>
          </a:fontRef>
        </p:style>
      </p:cxnSp>
      <p:sp>
        <p:nvSpPr>
          <p:cNvPr id="59" name="58 Forma libre"/>
          <p:cNvSpPr/>
          <p:nvPr/>
        </p:nvSpPr>
        <p:spPr>
          <a:xfrm>
            <a:off x="1041400" y="4290516"/>
            <a:ext cx="6223000" cy="364034"/>
          </a:xfrm>
          <a:custGeom>
            <a:avLst/>
            <a:gdLst>
              <a:gd name="connsiteX0" fmla="*/ 0 w 6223000"/>
              <a:gd name="connsiteY0" fmla="*/ 364034 h 364034"/>
              <a:gd name="connsiteX1" fmla="*/ 3340100 w 6223000"/>
              <a:gd name="connsiteY1" fmla="*/ 2084 h 364034"/>
              <a:gd name="connsiteX2" fmla="*/ 6223000 w 6223000"/>
              <a:gd name="connsiteY2" fmla="*/ 230684 h 364034"/>
            </a:gdLst>
            <a:ahLst/>
            <a:cxnLst>
              <a:cxn ang="0">
                <a:pos x="connsiteX0" y="connsiteY0"/>
              </a:cxn>
              <a:cxn ang="0">
                <a:pos x="connsiteX1" y="connsiteY1"/>
              </a:cxn>
              <a:cxn ang="0">
                <a:pos x="connsiteX2" y="connsiteY2"/>
              </a:cxn>
            </a:cxnLst>
            <a:rect l="l" t="t" r="r" b="b"/>
            <a:pathLst>
              <a:path w="6223000" h="364034">
                <a:moveTo>
                  <a:pt x="0" y="364034"/>
                </a:moveTo>
                <a:cubicBezTo>
                  <a:pt x="1151467" y="194171"/>
                  <a:pt x="2302934" y="24309"/>
                  <a:pt x="3340100" y="2084"/>
                </a:cubicBezTo>
                <a:cubicBezTo>
                  <a:pt x="4377266" y="-20141"/>
                  <a:pt x="5910792" y="140726"/>
                  <a:pt x="6223000" y="230684"/>
                </a:cubicBezTo>
              </a:path>
            </a:pathLst>
          </a:custGeom>
          <a:ln>
            <a:solidFill>
              <a:srgbClr val="7030A0"/>
            </a:solidFill>
            <a:prstDash val="lgDashDot"/>
          </a:ln>
        </p:spPr>
        <p:style>
          <a:lnRef idx="1">
            <a:schemeClr val="accent6"/>
          </a:lnRef>
          <a:fillRef idx="0">
            <a:schemeClr val="accent6"/>
          </a:fillRef>
          <a:effectRef idx="0">
            <a:schemeClr val="accent6"/>
          </a:effectRef>
          <a:fontRef idx="minor">
            <a:schemeClr val="tx1"/>
          </a:fontRef>
        </p:style>
        <p:txBody>
          <a:bodyPr rtlCol="0" anchor="ctr"/>
          <a:lstStyle/>
          <a:p>
            <a:pPr algn="ctr"/>
            <a:r>
              <a:rPr lang="es-EC" dirty="0" smtClean="0">
                <a:solidFill>
                  <a:srgbClr val="9999FF"/>
                </a:solidFill>
              </a:rPr>
              <a:t>Paso Peatonal</a:t>
            </a:r>
            <a:endParaRPr lang="es-EC" dirty="0">
              <a:solidFill>
                <a:srgbClr val="9999FF"/>
              </a:solidFill>
            </a:endParaRPr>
          </a:p>
        </p:txBody>
      </p:sp>
      <p:sp>
        <p:nvSpPr>
          <p:cNvPr id="62" name="61 Forma libre"/>
          <p:cNvSpPr/>
          <p:nvPr/>
        </p:nvSpPr>
        <p:spPr>
          <a:xfrm>
            <a:off x="1115616" y="4653136"/>
            <a:ext cx="6223000" cy="364034"/>
          </a:xfrm>
          <a:custGeom>
            <a:avLst/>
            <a:gdLst>
              <a:gd name="connsiteX0" fmla="*/ 0 w 6223000"/>
              <a:gd name="connsiteY0" fmla="*/ 364034 h 364034"/>
              <a:gd name="connsiteX1" fmla="*/ 3340100 w 6223000"/>
              <a:gd name="connsiteY1" fmla="*/ 2084 h 364034"/>
              <a:gd name="connsiteX2" fmla="*/ 6223000 w 6223000"/>
              <a:gd name="connsiteY2" fmla="*/ 230684 h 364034"/>
            </a:gdLst>
            <a:ahLst/>
            <a:cxnLst>
              <a:cxn ang="0">
                <a:pos x="connsiteX0" y="connsiteY0"/>
              </a:cxn>
              <a:cxn ang="0">
                <a:pos x="connsiteX1" y="connsiteY1"/>
              </a:cxn>
              <a:cxn ang="0">
                <a:pos x="connsiteX2" y="connsiteY2"/>
              </a:cxn>
            </a:cxnLst>
            <a:rect l="l" t="t" r="r" b="b"/>
            <a:pathLst>
              <a:path w="6223000" h="364034">
                <a:moveTo>
                  <a:pt x="0" y="364034"/>
                </a:moveTo>
                <a:cubicBezTo>
                  <a:pt x="1151467" y="194171"/>
                  <a:pt x="2302934" y="24309"/>
                  <a:pt x="3340100" y="2084"/>
                </a:cubicBezTo>
                <a:cubicBezTo>
                  <a:pt x="4377266" y="-20141"/>
                  <a:pt x="5910792" y="140726"/>
                  <a:pt x="6223000" y="230684"/>
                </a:cubicBezTo>
              </a:path>
            </a:pathLst>
          </a:custGeom>
          <a:ln>
            <a:solidFill>
              <a:srgbClr val="7030A0"/>
            </a:solidFill>
            <a:prstDash val="lgDash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75006139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484784"/>
            <a:ext cx="8229600" cy="4389120"/>
          </a:xfrm>
        </p:spPr>
        <p:txBody>
          <a:bodyPr/>
          <a:lstStyle/>
          <a:p>
            <a:r>
              <a:rPr lang="es-EC" dirty="0"/>
              <a:t>En el </a:t>
            </a:r>
            <a:r>
              <a:rPr lang="es-EC" b="1" dirty="0"/>
              <a:t>proceso 2</a:t>
            </a:r>
            <a:r>
              <a:rPr lang="es-EC" dirty="0"/>
              <a:t>, si en el tiempo establecido el momento que cumple con el tercer ciclo es de </a:t>
            </a:r>
            <a:r>
              <a:rPr lang="es-EC" b="1" dirty="0"/>
              <a:t>11 min, 19.83 s</a:t>
            </a:r>
            <a:r>
              <a:rPr lang="es-EC" dirty="0"/>
              <a:t>, es decir </a:t>
            </a:r>
            <a:r>
              <a:rPr lang="es-EC" b="1" dirty="0"/>
              <a:t>679.83 s</a:t>
            </a:r>
            <a:r>
              <a:rPr lang="es-EC" dirty="0"/>
              <a:t> se manufacturan seis probetas prismáticas, y tres probetas cilíndricas, y como un día tiene </a:t>
            </a:r>
            <a:r>
              <a:rPr lang="es-EC" b="1" dirty="0"/>
              <a:t>24 h = 1440 min = 86400 s</a:t>
            </a:r>
            <a:r>
              <a:rPr lang="es-EC" dirty="0"/>
              <a:t>, se puede concluir que cada tercer ciclo del segundo proceso se repite </a:t>
            </a:r>
            <a:r>
              <a:rPr lang="es-EC" b="1" dirty="0"/>
              <a:t>127.09 veces</a:t>
            </a:r>
            <a:r>
              <a:rPr lang="es-EC" dirty="0"/>
              <a:t>, lo que significa que en un día se manufacturarán: 	</a:t>
            </a:r>
            <a:r>
              <a:rPr lang="es-EC" b="1" dirty="0">
                <a:solidFill>
                  <a:srgbClr val="FF0000"/>
                </a:solidFill>
              </a:rPr>
              <a:t>762.54 probetas prismáticas, </a:t>
            </a:r>
            <a:endParaRPr lang="es-MX" dirty="0">
              <a:solidFill>
                <a:srgbClr val="FF0000"/>
              </a:solidFill>
            </a:endParaRPr>
          </a:p>
          <a:p>
            <a:pPr marL="0" indent="0">
              <a:buNone/>
            </a:pPr>
            <a:r>
              <a:rPr lang="es-EC" b="1" dirty="0" smtClean="0">
                <a:solidFill>
                  <a:srgbClr val="FF0000"/>
                </a:solidFill>
              </a:rPr>
              <a:t>                                  381.27 </a:t>
            </a:r>
            <a:r>
              <a:rPr lang="es-EC" b="1" dirty="0">
                <a:solidFill>
                  <a:srgbClr val="FF0000"/>
                </a:solidFill>
              </a:rPr>
              <a:t>probetas cilíndricas.</a:t>
            </a:r>
            <a:endParaRPr lang="es-MX" dirty="0">
              <a:solidFill>
                <a:srgbClr val="FF0000"/>
              </a:solidFill>
            </a:endParaRPr>
          </a:p>
          <a:p>
            <a:endParaRPr lang="es-MX" dirty="0"/>
          </a:p>
        </p:txBody>
      </p:sp>
    </p:spTree>
    <p:extLst>
      <p:ext uri="{BB962C8B-B14F-4D97-AF65-F5344CB8AC3E}">
        <p14:creationId xmlns:p14="http://schemas.microsoft.com/office/powerpoint/2010/main" val="28289897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628800"/>
            <a:ext cx="8229600" cy="4389120"/>
          </a:xfrm>
        </p:spPr>
        <p:txBody>
          <a:bodyPr/>
          <a:lstStyle/>
          <a:p>
            <a:r>
              <a:rPr lang="es-EC" dirty="0"/>
              <a:t>En el proceso 3, si en el tiempo establecido de </a:t>
            </a:r>
            <a:r>
              <a:rPr lang="es-EC" b="1" dirty="0"/>
              <a:t>03 min, 09 s,</a:t>
            </a:r>
            <a:r>
              <a:rPr lang="es-EC" dirty="0"/>
              <a:t> es decir </a:t>
            </a:r>
            <a:r>
              <a:rPr lang="es-EC" b="1" dirty="0"/>
              <a:t>189 s</a:t>
            </a:r>
            <a:r>
              <a:rPr lang="es-EC" dirty="0"/>
              <a:t> se manufacturan una probeta prismática, y una probeta cilíndrica, y como un día tiene </a:t>
            </a:r>
            <a:r>
              <a:rPr lang="es-EC" b="1" dirty="0"/>
              <a:t>24 h = 1440 min = 86400 s</a:t>
            </a:r>
            <a:r>
              <a:rPr lang="es-EC" dirty="0"/>
              <a:t>, se puede concluir que cada ciclo del tercer proceso se repite </a:t>
            </a:r>
            <a:r>
              <a:rPr lang="es-EC" b="1" dirty="0"/>
              <a:t>457.14 veces,</a:t>
            </a:r>
            <a:r>
              <a:rPr lang="es-EC" dirty="0"/>
              <a:t> lo que significa que en un día se manufacturarán: 	</a:t>
            </a:r>
            <a:r>
              <a:rPr lang="es-EC" b="1" dirty="0">
                <a:solidFill>
                  <a:srgbClr val="FF0000"/>
                </a:solidFill>
              </a:rPr>
              <a:t>457.14 probetas prismáticas </a:t>
            </a:r>
            <a:endParaRPr lang="es-MX" dirty="0">
              <a:solidFill>
                <a:srgbClr val="FF0000"/>
              </a:solidFill>
            </a:endParaRPr>
          </a:p>
          <a:p>
            <a:pPr marL="0" indent="0">
              <a:buNone/>
            </a:pPr>
            <a:r>
              <a:rPr lang="es-EC" b="1" dirty="0" smtClean="0">
                <a:solidFill>
                  <a:srgbClr val="FF0000"/>
                </a:solidFill>
              </a:rPr>
              <a:t>           457.14 </a:t>
            </a:r>
            <a:r>
              <a:rPr lang="es-EC" b="1" dirty="0">
                <a:solidFill>
                  <a:srgbClr val="FF0000"/>
                </a:solidFill>
              </a:rPr>
              <a:t>probetas </a:t>
            </a:r>
            <a:r>
              <a:rPr lang="es-EC" b="1" dirty="0" smtClean="0">
                <a:solidFill>
                  <a:srgbClr val="FF0000"/>
                </a:solidFill>
              </a:rPr>
              <a:t>cilíndricas</a:t>
            </a:r>
            <a:endParaRPr lang="es-MX" dirty="0">
              <a:solidFill>
                <a:srgbClr val="FF0000"/>
              </a:solidFill>
            </a:endParaRPr>
          </a:p>
          <a:p>
            <a:endParaRPr lang="es-MX" dirty="0"/>
          </a:p>
        </p:txBody>
      </p:sp>
    </p:spTree>
    <p:extLst>
      <p:ext uri="{BB962C8B-B14F-4D97-AF65-F5344CB8AC3E}">
        <p14:creationId xmlns:p14="http://schemas.microsoft.com/office/powerpoint/2010/main" val="20301965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296144"/>
          </a:xfrm>
        </p:spPr>
        <p:txBody>
          <a:bodyPr/>
          <a:lstStyle/>
          <a:p>
            <a:r>
              <a:rPr lang="es-EC" dirty="0"/>
              <a:t>Para poder realizar una comparación se ha usado el proceso 3; se ha realizado éste proceso con dos métodos diferentes utilizando otras maquinarias</a:t>
            </a:r>
            <a:endParaRPr lang="es-MX" dirty="0"/>
          </a:p>
        </p:txBody>
      </p:sp>
      <p:pic>
        <p:nvPicPr>
          <p:cNvPr id="4" name="3 Imagen" descr="D:\Documents and Settings\Administrador\Mis documentos\Documentos Universidad\Noveno semestre (Decimo semestre)\Tesis\Procesos de otras maquinas\Foto0336.jpg"/>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23728" y="2349182"/>
            <a:ext cx="4824536" cy="3672106"/>
          </a:xfrm>
          <a:prstGeom prst="rect">
            <a:avLst/>
          </a:prstGeom>
          <a:noFill/>
          <a:ln>
            <a:solidFill>
              <a:schemeClr val="tx1"/>
            </a:solidFill>
          </a:ln>
        </p:spPr>
      </p:pic>
    </p:spTree>
    <p:extLst>
      <p:ext uri="{BB962C8B-B14F-4D97-AF65-F5344CB8AC3E}">
        <p14:creationId xmlns:p14="http://schemas.microsoft.com/office/powerpoint/2010/main" val="286534924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864096"/>
          </a:xfrm>
        </p:spPr>
        <p:txBody>
          <a:bodyPr/>
          <a:lstStyle/>
          <a:p>
            <a:pPr marL="274320" lvl="2" indent="-274320">
              <a:buClr>
                <a:schemeClr val="accent3"/>
              </a:buClr>
              <a:buSzPct val="95000"/>
            </a:pPr>
            <a:r>
              <a:rPr lang="es-EC" sz="2400" b="1" dirty="0"/>
              <a:t>CAPACIDAD PROCESAL CON TALADRO DE BANCO PARA AGUJEREADO</a:t>
            </a:r>
            <a:endParaRPr lang="es-MX" sz="2400" b="1" dirty="0"/>
          </a:p>
          <a:p>
            <a:endParaRPr lang="es-MX" dirty="0"/>
          </a:p>
        </p:txBody>
      </p:sp>
      <p:pic>
        <p:nvPicPr>
          <p:cNvPr id="4" name="3 Imagen" descr="D:\Documents and Settings\Administrador\Mis documentos\Documentos Universidad\Noveno semestre (Decimo semestre)\Tesis\Procesos de otras maquinas\Foto0330.jpg"/>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5576" y="1844824"/>
            <a:ext cx="3888432" cy="2952928"/>
          </a:xfrm>
          <a:prstGeom prst="rect">
            <a:avLst/>
          </a:prstGeom>
          <a:noFill/>
          <a:ln>
            <a:solidFill>
              <a:schemeClr val="tx1"/>
            </a:solidFill>
          </a:ln>
        </p:spPr>
      </p:pic>
      <p:pic>
        <p:nvPicPr>
          <p:cNvPr id="5" name="4 Imagen" descr="D:\Documents and Settings\Administrador\Mis documentos\Documentos Universidad\Noveno semestre (Decimo semestre)\Tesis\Procesos de otras maquinas\Foto033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3303899"/>
            <a:ext cx="3960440" cy="3146898"/>
          </a:xfrm>
          <a:prstGeom prst="rect">
            <a:avLst/>
          </a:prstGeom>
          <a:noFill/>
          <a:ln>
            <a:solidFill>
              <a:schemeClr val="tx1"/>
            </a:solidFill>
          </a:ln>
        </p:spPr>
      </p:pic>
    </p:spTree>
    <p:extLst>
      <p:ext uri="{BB962C8B-B14F-4D97-AF65-F5344CB8AC3E}">
        <p14:creationId xmlns:p14="http://schemas.microsoft.com/office/powerpoint/2010/main" val="73350810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196752"/>
            <a:ext cx="8229600" cy="4389120"/>
          </a:xfrm>
        </p:spPr>
        <p:txBody>
          <a:bodyPr>
            <a:normAutofit/>
          </a:bodyPr>
          <a:lstStyle/>
          <a:p>
            <a:r>
              <a:rPr lang="es-EC" dirty="0"/>
              <a:t>Con éste método el proceso 3, se demoró un tiempo de </a:t>
            </a:r>
            <a:r>
              <a:rPr lang="es-EC" b="1" dirty="0"/>
              <a:t>19 min, 21 s,</a:t>
            </a:r>
            <a:r>
              <a:rPr lang="es-EC" dirty="0"/>
              <a:t> es decir </a:t>
            </a:r>
            <a:r>
              <a:rPr lang="es-EC" b="1" dirty="0"/>
              <a:t>1161 s,</a:t>
            </a:r>
            <a:r>
              <a:rPr lang="es-EC" dirty="0"/>
              <a:t> se manufacturan una probeta prismática, y una probeta cilíndrica, y como un día tiene 24 h = 1440 min = 86400 s, pero como el trabajo es </a:t>
            </a:r>
            <a:r>
              <a:rPr lang="es-EC" dirty="0" err="1"/>
              <a:t>semimanual</a:t>
            </a:r>
            <a:r>
              <a:rPr lang="es-EC" dirty="0"/>
              <a:t> y las personas no trabajan 24/7, se ha considerado dos turnos de 8 horas cada uno, es decir </a:t>
            </a:r>
            <a:r>
              <a:rPr lang="es-EC" b="1" dirty="0"/>
              <a:t>16 h = 960 min = 57600 s,</a:t>
            </a:r>
            <a:r>
              <a:rPr lang="es-EC" dirty="0"/>
              <a:t> se puede concluir que cada ciclo del tercer proceso se repite </a:t>
            </a:r>
            <a:r>
              <a:rPr lang="es-EC" b="1" dirty="0"/>
              <a:t>49.61 veces</a:t>
            </a:r>
            <a:r>
              <a:rPr lang="es-EC" dirty="0"/>
              <a:t>, lo que significa que en un día se manufacturarán: 	</a:t>
            </a:r>
            <a:r>
              <a:rPr lang="es-EC" b="1" dirty="0">
                <a:solidFill>
                  <a:srgbClr val="FF0000"/>
                </a:solidFill>
              </a:rPr>
              <a:t>49.61 probetas prismáticas</a:t>
            </a:r>
            <a:endParaRPr lang="es-MX" dirty="0">
              <a:solidFill>
                <a:srgbClr val="FF0000"/>
              </a:solidFill>
            </a:endParaRPr>
          </a:p>
          <a:p>
            <a:pPr marL="0" indent="0">
              <a:buNone/>
            </a:pPr>
            <a:r>
              <a:rPr lang="es-EC" b="1" dirty="0" smtClean="0">
                <a:solidFill>
                  <a:srgbClr val="FF0000"/>
                </a:solidFill>
              </a:rPr>
              <a:t>           49.61 </a:t>
            </a:r>
            <a:r>
              <a:rPr lang="es-EC" b="1" dirty="0">
                <a:solidFill>
                  <a:srgbClr val="FF0000"/>
                </a:solidFill>
              </a:rPr>
              <a:t>probetas cilíndricas.</a:t>
            </a:r>
            <a:endParaRPr lang="es-MX" dirty="0">
              <a:solidFill>
                <a:srgbClr val="FF0000"/>
              </a:solidFill>
            </a:endParaRPr>
          </a:p>
          <a:p>
            <a:endParaRPr lang="es-MX" dirty="0"/>
          </a:p>
        </p:txBody>
      </p:sp>
    </p:spTree>
    <p:extLst>
      <p:ext uri="{BB962C8B-B14F-4D97-AF65-F5344CB8AC3E}">
        <p14:creationId xmlns:p14="http://schemas.microsoft.com/office/powerpoint/2010/main" val="41936558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936104"/>
          </a:xfrm>
        </p:spPr>
        <p:txBody>
          <a:bodyPr>
            <a:normAutofit/>
          </a:bodyPr>
          <a:lstStyle/>
          <a:p>
            <a:r>
              <a:rPr lang="es-EC" sz="2400" b="1" dirty="0"/>
              <a:t>CAPACIDAD PROCESAL CON TALADRO MANUAL PARA AGUJEREADO</a:t>
            </a:r>
            <a:endParaRPr lang="es-MX" sz="2400" b="1" dirty="0"/>
          </a:p>
        </p:txBody>
      </p:sp>
      <p:pic>
        <p:nvPicPr>
          <p:cNvPr id="4" name="3 Imagen" descr="D:\Documents and Settings\Administrador\Mis documentos\Documentos Universidad\Noveno semestre (Decimo semestre)\Tesis\Procesos de otras maquinas\Foto0338.jpg"/>
          <p:cNvPicPr/>
          <p:nvPr/>
        </p:nvPicPr>
        <p:blipFill rotWithShape="1">
          <a:blip r:embed="rId2" cstate="print">
            <a:extLst>
              <a:ext uri="{28A0092B-C50C-407E-A947-70E740481C1C}">
                <a14:useLocalDpi xmlns:a14="http://schemas.microsoft.com/office/drawing/2010/main" val="0"/>
              </a:ext>
            </a:extLst>
          </a:blip>
          <a:srcRect l="17414"/>
          <a:stretch/>
        </p:blipFill>
        <p:spPr bwMode="auto">
          <a:xfrm>
            <a:off x="743517" y="1772816"/>
            <a:ext cx="3828483" cy="333037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5" name="4 Imagen" descr="D:\Documents and Settings\Administrador\Mis documentos\Documentos Universidad\Noveno semestre (Decimo semestre)\Tesis\Procesos de otras maquinas\Foto03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3483006"/>
            <a:ext cx="4104456" cy="3042338"/>
          </a:xfrm>
          <a:prstGeom prst="rect">
            <a:avLst/>
          </a:prstGeom>
          <a:noFill/>
          <a:ln>
            <a:solidFill>
              <a:schemeClr val="tx1"/>
            </a:solidFill>
          </a:ln>
        </p:spPr>
      </p:pic>
    </p:spTree>
    <p:extLst>
      <p:ext uri="{BB962C8B-B14F-4D97-AF65-F5344CB8AC3E}">
        <p14:creationId xmlns:p14="http://schemas.microsoft.com/office/powerpoint/2010/main" val="372609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412776"/>
            <a:ext cx="8229600" cy="4389120"/>
          </a:xfrm>
        </p:spPr>
        <p:txBody>
          <a:bodyPr>
            <a:normAutofit/>
          </a:bodyPr>
          <a:lstStyle/>
          <a:p>
            <a:r>
              <a:rPr lang="es-EC" dirty="0"/>
              <a:t>Con éste método el proceso 3, se demoró un tiempo de </a:t>
            </a:r>
            <a:r>
              <a:rPr lang="es-EC" b="1" dirty="0"/>
              <a:t>12 min, 46 s,</a:t>
            </a:r>
            <a:r>
              <a:rPr lang="es-EC" dirty="0"/>
              <a:t> es decir </a:t>
            </a:r>
            <a:r>
              <a:rPr lang="es-EC" b="1" dirty="0"/>
              <a:t>766 s,</a:t>
            </a:r>
            <a:r>
              <a:rPr lang="es-EC" dirty="0"/>
              <a:t> se manufacturan una probeta prismática, y una probeta cilíndrica, y como un día tiene 24 h = 1440 min = 86400 s, pero como el trabajo es </a:t>
            </a:r>
            <a:r>
              <a:rPr lang="es-EC" dirty="0" err="1"/>
              <a:t>semimanual</a:t>
            </a:r>
            <a:r>
              <a:rPr lang="es-EC" dirty="0"/>
              <a:t> y las personas no trabajan 24/7, se ha considerado dos turnos de 8 horas cada uno, es decir </a:t>
            </a:r>
            <a:r>
              <a:rPr lang="es-EC" b="1" dirty="0"/>
              <a:t>16 h = 960 min = 57600 s,</a:t>
            </a:r>
            <a:r>
              <a:rPr lang="es-EC" dirty="0"/>
              <a:t> se puede concluir que cada ciclo del tercer proceso se repite </a:t>
            </a:r>
            <a:r>
              <a:rPr lang="es-EC" b="1" dirty="0"/>
              <a:t>75.20 veces</a:t>
            </a:r>
            <a:r>
              <a:rPr lang="es-EC" dirty="0"/>
              <a:t>, lo que significa que en un día se manufacturarán: 	</a:t>
            </a:r>
            <a:r>
              <a:rPr lang="es-EC" b="1" dirty="0">
                <a:solidFill>
                  <a:srgbClr val="FF0000"/>
                </a:solidFill>
              </a:rPr>
              <a:t>75.20 probetas prismáticas, </a:t>
            </a:r>
            <a:endParaRPr lang="es-MX" dirty="0">
              <a:solidFill>
                <a:srgbClr val="FF0000"/>
              </a:solidFill>
            </a:endParaRPr>
          </a:p>
          <a:p>
            <a:pPr marL="0" indent="0">
              <a:buNone/>
            </a:pPr>
            <a:r>
              <a:rPr lang="es-EC" b="1" dirty="0" smtClean="0">
                <a:solidFill>
                  <a:srgbClr val="FF0000"/>
                </a:solidFill>
              </a:rPr>
              <a:t>           75.20 </a:t>
            </a:r>
            <a:r>
              <a:rPr lang="es-EC" b="1" dirty="0">
                <a:solidFill>
                  <a:srgbClr val="FF0000"/>
                </a:solidFill>
              </a:rPr>
              <a:t>probetas cilíndricas.</a:t>
            </a:r>
            <a:endParaRPr lang="es-MX" dirty="0">
              <a:solidFill>
                <a:srgbClr val="FF0000"/>
              </a:solidFill>
            </a:endParaRPr>
          </a:p>
          <a:p>
            <a:endParaRPr lang="es-MX" dirty="0"/>
          </a:p>
        </p:txBody>
      </p:sp>
    </p:spTree>
    <p:extLst>
      <p:ext uri="{BB962C8B-B14F-4D97-AF65-F5344CB8AC3E}">
        <p14:creationId xmlns:p14="http://schemas.microsoft.com/office/powerpoint/2010/main" val="7945633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008112"/>
          </a:xfrm>
        </p:spPr>
        <p:txBody>
          <a:bodyPr/>
          <a:lstStyle/>
          <a:p>
            <a:r>
              <a:rPr lang="es-EC" b="1" dirty="0"/>
              <a:t>Cuadro resumen tiempos de los diferentes métodos para cumplir el proceso</a:t>
            </a:r>
            <a:r>
              <a:rPr lang="es-EC" dirty="0"/>
              <a:t>.</a:t>
            </a:r>
            <a:endParaRPr lang="es-MX" dirty="0"/>
          </a:p>
        </p:txBody>
      </p:sp>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140968"/>
            <a:ext cx="7881937"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9072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1296144"/>
          </a:xfrm>
        </p:spPr>
        <p:txBody>
          <a:bodyPr/>
          <a:lstStyle/>
          <a:p>
            <a:pPr marL="274320" lvl="2" indent="-274320">
              <a:buClr>
                <a:schemeClr val="accent3"/>
              </a:buClr>
              <a:buSzPct val="95000"/>
            </a:pPr>
            <a:r>
              <a:rPr lang="es-EC" sz="2400" b="1" dirty="0"/>
              <a:t>DIFERENCIAS Y VENTAJAS COMPARATIVAS DE UNA CELDA FLEXIBLE DE MANUFACTURA SOBRE MAQUINARIAS CNC DE FRESADO Y TORNEADO.</a:t>
            </a:r>
            <a:endParaRPr lang="es-MX" sz="2400" b="1" dirty="0"/>
          </a:p>
          <a:p>
            <a:endParaRPr lang="es-MX" dirty="0"/>
          </a:p>
        </p:txBody>
      </p:sp>
      <p:pic>
        <p:nvPicPr>
          <p:cNvPr id="4" name="3 Imagen" descr="D:\Documents and Settings\Administrador\Mis documentos\Documentos Universidad\Noveno semestre (Decimo semestre)\Tesis\Procesos de otras maquinas\Foto0342.jpg"/>
          <p:cNvPicPr/>
          <p:nvPr/>
        </p:nvPicPr>
        <p:blipFill rotWithShape="1">
          <a:blip r:embed="rId2" cstate="print">
            <a:extLst>
              <a:ext uri="{28A0092B-C50C-407E-A947-70E740481C1C}">
                <a14:useLocalDpi xmlns:a14="http://schemas.microsoft.com/office/drawing/2010/main" val="0"/>
              </a:ext>
            </a:extLst>
          </a:blip>
          <a:srcRect t="14346"/>
          <a:stretch/>
        </p:blipFill>
        <p:spPr bwMode="auto">
          <a:xfrm>
            <a:off x="2195736" y="2276872"/>
            <a:ext cx="4968552" cy="352839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503384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836712"/>
            <a:ext cx="8229600" cy="5487888"/>
          </a:xfrm>
        </p:spPr>
        <p:txBody>
          <a:bodyPr>
            <a:normAutofit lnSpcReduction="10000"/>
          </a:bodyPr>
          <a:lstStyle/>
          <a:p>
            <a:r>
              <a:rPr lang="es-EC" dirty="0"/>
              <a:t>La principal diferencia entre una CNC y celda flexible de manufactura es el hecho de que la CNC es una herramienta más </a:t>
            </a:r>
            <a:r>
              <a:rPr lang="es-EC" dirty="0" smtClean="0"/>
              <a:t>especializada.</a:t>
            </a:r>
          </a:p>
          <a:p>
            <a:endParaRPr lang="es-EC" dirty="0" smtClean="0"/>
          </a:p>
          <a:p>
            <a:r>
              <a:rPr lang="es-EC" dirty="0"/>
              <a:t>Por éste motivo la CNC podría realizar operaciones, que una celda flexible de manufactura no; pero una celda flexible de manufactura, tiene infinitas oportunidades dependiendo de sus herramientas y equipos para poder realizar cualquier proceso</a:t>
            </a:r>
            <a:r>
              <a:rPr lang="es-EC" dirty="0" smtClean="0"/>
              <a:t>.</a:t>
            </a:r>
          </a:p>
          <a:p>
            <a:endParaRPr lang="es-MX" dirty="0"/>
          </a:p>
          <a:p>
            <a:r>
              <a:rPr lang="es-EC" dirty="0"/>
              <a:t>Un claro ejemplo de la afirmación sería que una CNC, tranquilamente podría ser una estación de trabajo de una celda flexible de manufactura, en ese punto la CNC se complementaría con los demás equipos y estaciones que la celda flexible disponga</a:t>
            </a:r>
            <a:endParaRPr lang="es-MX" dirty="0"/>
          </a:p>
        </p:txBody>
      </p:sp>
    </p:spTree>
    <p:extLst>
      <p:ext uri="{BB962C8B-B14F-4D97-AF65-F5344CB8AC3E}">
        <p14:creationId xmlns:p14="http://schemas.microsoft.com/office/powerpoint/2010/main" val="886623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5800" y="280740"/>
            <a:ext cx="7772400" cy="1564084"/>
          </a:xfrm>
        </p:spPr>
        <p:txBody>
          <a:bodyPr/>
          <a:lstStyle/>
          <a:p>
            <a:r>
              <a:rPr lang="es-EC" b="1" dirty="0" smtClean="0">
                <a:solidFill>
                  <a:srgbClr val="CCFF33"/>
                </a:solidFill>
              </a:rPr>
              <a:t>DESCRIPCIÓN GENERAL DEL PROYECTO</a:t>
            </a:r>
            <a:endParaRPr lang="es-EC" b="1" dirty="0">
              <a:solidFill>
                <a:srgbClr val="CCFF33"/>
              </a:solidFill>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988840"/>
            <a:ext cx="5832648" cy="3606778"/>
          </a:xfrm>
          <a:prstGeom prst="rect">
            <a:avLst/>
          </a:prstGeom>
          <a:ln>
            <a:solidFill>
              <a:srgbClr val="CCFF33"/>
            </a:solidFill>
          </a:ln>
        </p:spPr>
      </p:pic>
    </p:spTree>
    <p:extLst>
      <p:ext uri="{BB962C8B-B14F-4D97-AF65-F5344CB8AC3E}">
        <p14:creationId xmlns:p14="http://schemas.microsoft.com/office/powerpoint/2010/main" val="657974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3528" y="1340768"/>
            <a:ext cx="4752528" cy="321485"/>
          </a:xfrm>
        </p:spPr>
        <p:style>
          <a:lnRef idx="1">
            <a:schemeClr val="accent5"/>
          </a:lnRef>
          <a:fillRef idx="2">
            <a:schemeClr val="accent5"/>
          </a:fillRef>
          <a:effectRef idx="1">
            <a:schemeClr val="accent5"/>
          </a:effectRef>
          <a:fontRef idx="minor">
            <a:schemeClr val="dk1"/>
          </a:fontRef>
        </p:style>
        <p:txBody>
          <a:bodyPr>
            <a:noAutofit/>
          </a:bodyPr>
          <a:lstStyle/>
          <a:p>
            <a:pPr marL="0" indent="0">
              <a:buNone/>
            </a:pPr>
            <a:r>
              <a:rPr lang="es-EC" sz="2000" b="1" dirty="0" smtClean="0"/>
              <a:t>Alternativas de Bandas Transportadoras</a:t>
            </a:r>
            <a:endParaRPr lang="es-EC" sz="2000" b="1" dirty="0"/>
          </a:p>
        </p:txBody>
      </p:sp>
      <p:sp>
        <p:nvSpPr>
          <p:cNvPr id="3" name="2 Título"/>
          <p:cNvSpPr>
            <a:spLocks noGrp="1"/>
          </p:cNvSpPr>
          <p:nvPr>
            <p:ph type="title"/>
          </p:nvPr>
        </p:nvSpPr>
        <p:spPr>
          <a:xfrm>
            <a:off x="457200" y="116632"/>
            <a:ext cx="8229600" cy="1252728"/>
          </a:xfrm>
        </p:spPr>
        <p:txBody>
          <a:bodyPr>
            <a:normAutofit fontScale="90000"/>
          </a:bodyPr>
          <a:lstStyle/>
          <a:p>
            <a:r>
              <a:rPr lang="es-EC" b="1" dirty="0" smtClean="0"/>
              <a:t>Diseño de la Estación de Transporte </a:t>
            </a:r>
            <a:br>
              <a:rPr lang="es-EC" b="1" dirty="0" smtClean="0"/>
            </a:br>
            <a:r>
              <a:rPr lang="es-EC" b="1" dirty="0" smtClean="0"/>
              <a:t>Banda Transportadora</a:t>
            </a:r>
            <a:endParaRPr lang="es-EC" b="1" dirty="0"/>
          </a:p>
        </p:txBody>
      </p:sp>
      <p:pic>
        <p:nvPicPr>
          <p:cNvPr id="4" name="Picture 2" descr="http://espacioplastico.com/images/productos/bdde992aba566ab227f51c2932c5c7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293096"/>
            <a:ext cx="3384376" cy="207885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5" name="Picture 4" descr="http://www.anzeve.com/images/lissmac/c1_producto_cintas_transportador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772816"/>
            <a:ext cx="2934321" cy="2095944"/>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6" name="Picture 6" descr="http://img.directindustry.es/images_di/photo-m/cadena-transportadora-de-acero-inoxidable-14993-22795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820662"/>
            <a:ext cx="2000250" cy="2000251"/>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8 Rectángulo"/>
          <p:cNvSpPr/>
          <p:nvPr/>
        </p:nvSpPr>
        <p:spPr>
          <a:xfrm>
            <a:off x="647564" y="3872081"/>
            <a:ext cx="1476164" cy="27699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s-EC" sz="1200" b="1" dirty="0" smtClean="0"/>
              <a:t>Banda tipo </a:t>
            </a:r>
            <a:r>
              <a:rPr lang="es-EC" sz="1200" b="1" dirty="0"/>
              <a:t>f</a:t>
            </a:r>
            <a:r>
              <a:rPr lang="es-EC" sz="1200" b="1" dirty="0" smtClean="0"/>
              <a:t>edder</a:t>
            </a:r>
          </a:p>
        </p:txBody>
      </p:sp>
      <p:sp>
        <p:nvSpPr>
          <p:cNvPr id="10" name="9 Rectángulo"/>
          <p:cNvSpPr/>
          <p:nvPr/>
        </p:nvSpPr>
        <p:spPr>
          <a:xfrm>
            <a:off x="2843808" y="3887470"/>
            <a:ext cx="2520280" cy="2616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es-EC" sz="1100" b="1" dirty="0" smtClean="0"/>
              <a:t>Banda accionado por gravedad</a:t>
            </a:r>
          </a:p>
        </p:txBody>
      </p:sp>
      <p:sp>
        <p:nvSpPr>
          <p:cNvPr id="11" name="10 Rectángulo"/>
          <p:cNvSpPr/>
          <p:nvPr/>
        </p:nvSpPr>
        <p:spPr>
          <a:xfrm>
            <a:off x="395536" y="6353545"/>
            <a:ext cx="4320480" cy="338554"/>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es-EC" sz="1600" b="1" dirty="0" smtClean="0">
                <a:solidFill>
                  <a:schemeClr val="bg1"/>
                </a:solidFill>
              </a:rPr>
              <a:t>BANDA TRANSPORTADORA DE 2 RODILLOS</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1772816"/>
            <a:ext cx="3075840" cy="20722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6396559" y="3861048"/>
            <a:ext cx="1991865" cy="27699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s-EC" sz="1200" b="1" dirty="0" smtClean="0"/>
              <a:t>Sistema múltiples </a:t>
            </a:r>
            <a:r>
              <a:rPr lang="es-EC" sz="1200" b="1" dirty="0"/>
              <a:t>r</a:t>
            </a:r>
            <a:r>
              <a:rPr lang="es-EC" sz="1200" b="1" dirty="0" smtClean="0"/>
              <a:t>odillos</a:t>
            </a:r>
          </a:p>
        </p:txBody>
      </p:sp>
      <p:pic>
        <p:nvPicPr>
          <p:cNvPr id="2072" name="Picture 2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40685" y="4555927"/>
            <a:ext cx="3390849" cy="182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56624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916832"/>
            <a:ext cx="8229600" cy="3672408"/>
          </a:xfrm>
        </p:spPr>
        <p:txBody>
          <a:bodyPr/>
          <a:lstStyle/>
          <a:p>
            <a:r>
              <a:rPr lang="es-EC" dirty="0"/>
              <a:t>La celda flexible de manufactura, para el laboratorio de robótica industrial de la ESPE es una herramienta pedagógica para el desarrollo de Ingenieros </a:t>
            </a:r>
            <a:r>
              <a:rPr lang="es-EC" dirty="0" err="1"/>
              <a:t>Mecatrónicos</a:t>
            </a:r>
            <a:r>
              <a:rPr lang="es-EC" dirty="0"/>
              <a:t>, para el servicio del país y del mundo; de ésta manera los estudiantes podrán potencializar de una mejor manera sus aptitudes para desarrollarse de una mejor manera en el campo profesional.  </a:t>
            </a:r>
            <a:endParaRPr lang="es-MX" dirty="0"/>
          </a:p>
          <a:p>
            <a:endParaRPr lang="es-MX" dirty="0"/>
          </a:p>
        </p:txBody>
      </p:sp>
    </p:spTree>
    <p:extLst>
      <p:ext uri="{BB962C8B-B14F-4D97-AF65-F5344CB8AC3E}">
        <p14:creationId xmlns:p14="http://schemas.microsoft.com/office/powerpoint/2010/main" val="11541326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5" name="Rectangle 3"/>
          <p:cNvSpPr>
            <a:spLocks noChangeArrowheads="1"/>
          </p:cNvSpPr>
          <p:nvPr/>
        </p:nvSpPr>
        <p:spPr bwMode="auto">
          <a:xfrm>
            <a:off x="0" y="4667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pic>
        <p:nvPicPr>
          <p:cNvPr id="6" name="0 Imagen"/>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977" b="15989"/>
          <a:stretch/>
        </p:blipFill>
        <p:spPr bwMode="auto">
          <a:xfrm>
            <a:off x="971600" y="453024"/>
            <a:ext cx="7200800" cy="5184576"/>
          </a:xfrm>
          <a:prstGeom prst="rect">
            <a:avLst/>
          </a:prstGeom>
          <a:ln>
            <a:solidFill>
              <a:schemeClr val="tx1"/>
            </a:solidFill>
          </a:ln>
          <a:extLst>
            <a:ext uri="{53640926-AAD7-44D8-BBD7-CCE9431645EC}">
              <a14:shadowObscured xmlns:a14="http://schemas.microsoft.com/office/drawing/2010/main"/>
            </a:ext>
          </a:extLst>
        </p:spPr>
      </p:pic>
      <p:sp>
        <p:nvSpPr>
          <p:cNvPr id="2" name="1 Rectángulo redondeado"/>
          <p:cNvSpPr/>
          <p:nvPr/>
        </p:nvSpPr>
        <p:spPr>
          <a:xfrm>
            <a:off x="3131840" y="5877272"/>
            <a:ext cx="3960440"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t>PROYECTO FINALIZADO</a:t>
            </a:r>
            <a:endParaRPr lang="es-EC" sz="2800" b="1" dirty="0"/>
          </a:p>
        </p:txBody>
      </p:sp>
    </p:spTree>
    <p:extLst>
      <p:ext uri="{BB962C8B-B14F-4D97-AF65-F5344CB8AC3E}">
        <p14:creationId xmlns:p14="http://schemas.microsoft.com/office/powerpoint/2010/main" val="192165639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685800" y="404664"/>
            <a:ext cx="7772400" cy="178010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solidFill>
                  <a:srgbClr val="CCFF33"/>
                </a:solidFill>
              </a:rPr>
              <a:t>CONCLUSIONES Y RECOMENDACIONES</a:t>
            </a:r>
            <a:endParaRPr lang="es-EC" b="1" dirty="0">
              <a:solidFill>
                <a:srgbClr val="CCFF33"/>
              </a:solidFill>
            </a:endParaRP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457" y="2126478"/>
            <a:ext cx="5832648" cy="3606778"/>
          </a:xfrm>
          <a:prstGeom prst="rect">
            <a:avLst/>
          </a:prstGeom>
          <a:ln>
            <a:solidFill>
              <a:srgbClr val="CCFF33"/>
            </a:solidFill>
          </a:ln>
        </p:spPr>
      </p:pic>
    </p:spTree>
    <p:extLst>
      <p:ext uri="{BB962C8B-B14F-4D97-AF65-F5344CB8AC3E}">
        <p14:creationId xmlns:p14="http://schemas.microsoft.com/office/powerpoint/2010/main" val="305935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16632"/>
            <a:ext cx="8229600" cy="854968"/>
          </a:xfrm>
        </p:spPr>
        <p:txBody>
          <a:bodyPr/>
          <a:lstStyle/>
          <a:p>
            <a:r>
              <a:rPr lang="es-EC" b="1" dirty="0" smtClean="0"/>
              <a:t>Conclusiones</a:t>
            </a:r>
            <a:endParaRPr lang="es-EC" b="1" dirty="0"/>
          </a:p>
        </p:txBody>
      </p:sp>
      <p:sp>
        <p:nvSpPr>
          <p:cNvPr id="3" name="2 Marcador de contenido"/>
          <p:cNvSpPr>
            <a:spLocks noGrp="1"/>
          </p:cNvSpPr>
          <p:nvPr>
            <p:ph idx="1"/>
          </p:nvPr>
        </p:nvSpPr>
        <p:spPr>
          <a:xfrm>
            <a:off x="251520" y="908720"/>
            <a:ext cx="8640960" cy="5688632"/>
          </a:xfrm>
        </p:spPr>
        <p:txBody>
          <a:bodyPr>
            <a:normAutofit lnSpcReduction="10000"/>
          </a:bodyPr>
          <a:lstStyle/>
          <a:p>
            <a:pPr lvl="0" algn="just">
              <a:lnSpc>
                <a:spcPct val="114000"/>
              </a:lnSpc>
              <a:buClr>
                <a:schemeClr val="tx2"/>
              </a:buClr>
              <a:buFont typeface="Wingdings" pitchFamily="2" charset="2"/>
              <a:buChar char="Ø"/>
            </a:pPr>
            <a:r>
              <a:rPr lang="es-EC" b="1" dirty="0">
                <a:latin typeface="Calibri" pitchFamily="34" charset="0"/>
              </a:rPr>
              <a:t>Se construyó tres módulos complementarios al robot KUKA KR-16: una </a:t>
            </a:r>
            <a:r>
              <a:rPr lang="es-EC" b="1" dirty="0" err="1">
                <a:solidFill>
                  <a:srgbClr val="FF0000"/>
                </a:solidFill>
                <a:latin typeface="Calibri" pitchFamily="34" charset="0"/>
              </a:rPr>
              <a:t>entenalla</a:t>
            </a:r>
            <a:r>
              <a:rPr lang="es-EC" b="1" dirty="0">
                <a:solidFill>
                  <a:srgbClr val="FF0000"/>
                </a:solidFill>
                <a:latin typeface="Calibri" pitchFamily="34" charset="0"/>
              </a:rPr>
              <a:t> neumática automatizada </a:t>
            </a:r>
            <a:r>
              <a:rPr lang="es-EC" b="1" dirty="0">
                <a:latin typeface="Calibri" pitchFamily="34" charset="0"/>
              </a:rPr>
              <a:t>con dos actuadores lineales alimentados neumáticamente que sujetan objetos con una fuerza de </a:t>
            </a:r>
            <a:r>
              <a:rPr lang="es-EC" b="1" dirty="0">
                <a:solidFill>
                  <a:srgbClr val="FF0000"/>
                </a:solidFill>
                <a:latin typeface="Calibri" pitchFamily="34" charset="0"/>
              </a:rPr>
              <a:t>51 </a:t>
            </a:r>
            <a:r>
              <a:rPr lang="es-EC" b="1" dirty="0" err="1">
                <a:solidFill>
                  <a:srgbClr val="FF0000"/>
                </a:solidFill>
                <a:latin typeface="Calibri" pitchFamily="34" charset="0"/>
              </a:rPr>
              <a:t>kgf</a:t>
            </a:r>
            <a:r>
              <a:rPr lang="es-EC" b="1" dirty="0">
                <a:latin typeface="Calibri" pitchFamily="34" charset="0"/>
              </a:rPr>
              <a:t>, cada uno, a una presión de 90 Psi, diseñada para sujetar objetos de hasta 160 mm, aquí se podrán realizar trabajos de </a:t>
            </a:r>
            <a:r>
              <a:rPr lang="es-EC" b="1" dirty="0" err="1">
                <a:latin typeface="Calibri" pitchFamily="34" charset="0"/>
              </a:rPr>
              <a:t>drilling</a:t>
            </a:r>
            <a:r>
              <a:rPr lang="es-EC" b="1" dirty="0">
                <a:latin typeface="Calibri" pitchFamily="34" charset="0"/>
              </a:rPr>
              <a:t> y </a:t>
            </a:r>
            <a:r>
              <a:rPr lang="es-EC" b="1" dirty="0" err="1">
                <a:latin typeface="Calibri" pitchFamily="34" charset="0"/>
              </a:rPr>
              <a:t>milling</a:t>
            </a:r>
            <a:r>
              <a:rPr lang="es-EC" b="1" dirty="0">
                <a:latin typeface="Calibri" pitchFamily="34" charset="0"/>
              </a:rPr>
              <a:t>. Una </a:t>
            </a:r>
            <a:r>
              <a:rPr lang="es-EC" b="1" dirty="0">
                <a:solidFill>
                  <a:srgbClr val="FF0000"/>
                </a:solidFill>
                <a:latin typeface="Calibri" pitchFamily="34" charset="0"/>
              </a:rPr>
              <a:t>banda transportadora </a:t>
            </a:r>
            <a:r>
              <a:rPr lang="es-EC" b="1" dirty="0">
                <a:latin typeface="Calibri" pitchFamily="34" charset="0"/>
              </a:rPr>
              <a:t>que sirve para </a:t>
            </a:r>
            <a:r>
              <a:rPr lang="es-EC" b="1" dirty="0">
                <a:solidFill>
                  <a:srgbClr val="FF0000"/>
                </a:solidFill>
                <a:latin typeface="Calibri" pitchFamily="34" charset="0"/>
              </a:rPr>
              <a:t>trasladar objetos</a:t>
            </a:r>
            <a:r>
              <a:rPr lang="es-EC" b="1" dirty="0">
                <a:latin typeface="Calibri" pitchFamily="34" charset="0"/>
              </a:rPr>
              <a:t> entre dos robots del laboratorio y con ayuda de los sensores de presencia realizar procesos de </a:t>
            </a:r>
            <a:r>
              <a:rPr lang="es-EC" b="1" dirty="0" err="1">
                <a:latin typeface="Calibri" pitchFamily="34" charset="0"/>
              </a:rPr>
              <a:t>paletizado</a:t>
            </a:r>
            <a:r>
              <a:rPr lang="es-EC" b="1" dirty="0">
                <a:latin typeface="Calibri" pitchFamily="34" charset="0"/>
              </a:rPr>
              <a:t>; estos están conectados directamente al controlador del robot; una </a:t>
            </a:r>
            <a:r>
              <a:rPr lang="es-EC" b="1" dirty="0">
                <a:solidFill>
                  <a:srgbClr val="FF0000"/>
                </a:solidFill>
                <a:latin typeface="Calibri" pitchFamily="34" charset="0"/>
              </a:rPr>
              <a:t>cámara de pintado</a:t>
            </a:r>
            <a:r>
              <a:rPr lang="es-EC" b="1" dirty="0">
                <a:latin typeface="Calibri" pitchFamily="34" charset="0"/>
              </a:rPr>
              <a:t> adaptada para las necesidades y realidad del laboratorio, pues servirá principalmente para evitar que no exista </a:t>
            </a:r>
            <a:r>
              <a:rPr lang="es-EC" b="1" dirty="0">
                <a:solidFill>
                  <a:srgbClr val="FF0000"/>
                </a:solidFill>
                <a:latin typeface="Calibri" pitchFamily="34" charset="0"/>
              </a:rPr>
              <a:t>derrames de pintura</a:t>
            </a:r>
            <a:r>
              <a:rPr lang="es-EC" b="1" dirty="0">
                <a:latin typeface="Calibri" pitchFamily="34" charset="0"/>
              </a:rPr>
              <a:t> en el laboratorio y que exista un lugar específico donde se pueda realizar proceso de pintado o afines. </a:t>
            </a:r>
            <a:endParaRPr lang="es-MX" b="1" dirty="0">
              <a:latin typeface="Calibri" pitchFamily="34" charset="0"/>
            </a:endParaRPr>
          </a:p>
          <a:p>
            <a:pPr algn="just"/>
            <a:endParaRPr lang="es-MX" b="1" dirty="0"/>
          </a:p>
        </p:txBody>
      </p:sp>
    </p:spTree>
    <p:extLst>
      <p:ext uri="{BB962C8B-B14F-4D97-AF65-F5344CB8AC3E}">
        <p14:creationId xmlns:p14="http://schemas.microsoft.com/office/powerpoint/2010/main" val="27921797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260648"/>
            <a:ext cx="8507288" cy="6336704"/>
          </a:xfrm>
        </p:spPr>
        <p:txBody>
          <a:bodyPr>
            <a:normAutofit fontScale="92500" lnSpcReduction="20000"/>
          </a:bodyPr>
          <a:lstStyle/>
          <a:p>
            <a:pPr lvl="0" algn="just">
              <a:lnSpc>
                <a:spcPct val="114000"/>
              </a:lnSpc>
              <a:buClr>
                <a:schemeClr val="tx2"/>
              </a:buClr>
              <a:buFont typeface="Wingdings" pitchFamily="2" charset="2"/>
              <a:buChar char="Ø"/>
            </a:pPr>
            <a:r>
              <a:rPr lang="es-EC" b="1" dirty="0">
                <a:latin typeface="Calibri" pitchFamily="34" charset="0"/>
              </a:rPr>
              <a:t>Se realizaron giras técnicas a los laboratorios de robótica de la ESPE-L y a empresas dedicadas a la fabricación de bandas, además de revisar catálogos y libros para llegar a obtener el diseño definitivo de la banda transportadora, la </a:t>
            </a:r>
            <a:r>
              <a:rPr lang="es-EC" b="1" dirty="0" err="1">
                <a:latin typeface="Calibri" pitchFamily="34" charset="0"/>
              </a:rPr>
              <a:t>entenalla</a:t>
            </a:r>
            <a:r>
              <a:rPr lang="es-EC" b="1" dirty="0">
                <a:latin typeface="Calibri" pitchFamily="34" charset="0"/>
              </a:rPr>
              <a:t> es un resultado de investigación de la eficiencia en procesos de robótica pues el método convencional de </a:t>
            </a:r>
            <a:r>
              <a:rPr lang="es-EC" b="1" dirty="0" err="1">
                <a:latin typeface="Calibri" pitchFamily="34" charset="0"/>
              </a:rPr>
              <a:t>entenallas</a:t>
            </a:r>
            <a:r>
              <a:rPr lang="es-EC" b="1" dirty="0">
                <a:latin typeface="Calibri" pitchFamily="34" charset="0"/>
              </a:rPr>
              <a:t> mecánicas con tornillo sin fin hubiese demorado cualquier tarea, en cambio, el utilizar un principio neumático disminuye el factor hora / trabajo, siendo éste más eficiente, de ésta forma se llegaron a los diseños definitivos.</a:t>
            </a:r>
            <a:endParaRPr lang="es-MX" b="1" dirty="0">
              <a:latin typeface="Calibri" pitchFamily="34" charset="0"/>
            </a:endParaRPr>
          </a:p>
          <a:p>
            <a:pPr marL="0" indent="0">
              <a:lnSpc>
                <a:spcPct val="114000"/>
              </a:lnSpc>
              <a:buNone/>
            </a:pPr>
            <a:endParaRPr lang="es-MX" dirty="0" smtClean="0">
              <a:latin typeface="Calibri" pitchFamily="34" charset="0"/>
            </a:endParaRPr>
          </a:p>
          <a:p>
            <a:pPr marL="0" indent="0">
              <a:lnSpc>
                <a:spcPct val="114000"/>
              </a:lnSpc>
              <a:buNone/>
            </a:pPr>
            <a:endParaRPr lang="es-MX" dirty="0">
              <a:latin typeface="Calibri" pitchFamily="34" charset="0"/>
            </a:endParaRPr>
          </a:p>
          <a:p>
            <a:pPr lvl="0" algn="just">
              <a:lnSpc>
                <a:spcPct val="114000"/>
              </a:lnSpc>
              <a:buClr>
                <a:schemeClr val="tx2"/>
              </a:buClr>
              <a:buFont typeface="Wingdings" pitchFamily="2" charset="2"/>
              <a:buChar char="Ø"/>
            </a:pPr>
            <a:r>
              <a:rPr lang="es-EC" b="1" dirty="0">
                <a:latin typeface="Calibri" pitchFamily="34" charset="0"/>
              </a:rPr>
              <a:t>Para la construcción se utilizaron </a:t>
            </a:r>
            <a:r>
              <a:rPr lang="es-EC" b="1" dirty="0">
                <a:solidFill>
                  <a:srgbClr val="FF0000"/>
                </a:solidFill>
                <a:latin typeface="Calibri" pitchFamily="34" charset="0"/>
              </a:rPr>
              <a:t>materiales comunes</a:t>
            </a:r>
            <a:r>
              <a:rPr lang="es-EC" b="1" dirty="0">
                <a:latin typeface="Calibri" pitchFamily="34" charset="0"/>
              </a:rPr>
              <a:t> en el mercado ecuatoriano como el </a:t>
            </a:r>
            <a:r>
              <a:rPr lang="es-EC" b="1" dirty="0" err="1">
                <a:latin typeface="Calibri" pitchFamily="34" charset="0"/>
              </a:rPr>
              <a:t>grilón</a:t>
            </a:r>
            <a:r>
              <a:rPr lang="es-EC" b="1" dirty="0">
                <a:latin typeface="Calibri" pitchFamily="34" charset="0"/>
              </a:rPr>
              <a:t>, además se emplearon elementos industriales de  marcas reconocidas y </a:t>
            </a:r>
            <a:r>
              <a:rPr lang="es-EC" b="1" dirty="0">
                <a:solidFill>
                  <a:srgbClr val="FF0000"/>
                </a:solidFill>
                <a:latin typeface="Calibri" pitchFamily="34" charset="0"/>
              </a:rPr>
              <a:t>fácil adquisición </a:t>
            </a:r>
            <a:r>
              <a:rPr lang="es-EC" b="1" dirty="0">
                <a:latin typeface="Calibri" pitchFamily="34" charset="0"/>
              </a:rPr>
              <a:t>como motores Bosch y fuentes WAGO, sensores industriales reflexivos </a:t>
            </a:r>
            <a:r>
              <a:rPr lang="es-EC" b="1" dirty="0" err="1">
                <a:latin typeface="Calibri" pitchFamily="34" charset="0"/>
              </a:rPr>
              <a:t>Sick</a:t>
            </a:r>
            <a:r>
              <a:rPr lang="es-EC" b="1" dirty="0">
                <a:latin typeface="Calibri" pitchFamily="34" charset="0"/>
              </a:rPr>
              <a:t>, además de tubos de acero  estructurales ASTM A500 Gr-A perfiles angulares, donde se obtuvo </a:t>
            </a:r>
            <a:r>
              <a:rPr lang="es-EC" b="1" dirty="0">
                <a:solidFill>
                  <a:srgbClr val="FF0000"/>
                </a:solidFill>
                <a:latin typeface="Calibri" pitchFamily="34" charset="0"/>
              </a:rPr>
              <a:t>experiencia</a:t>
            </a:r>
            <a:r>
              <a:rPr lang="es-EC" b="1" dirty="0">
                <a:latin typeface="Calibri" pitchFamily="34" charset="0"/>
              </a:rPr>
              <a:t> con respecto a la adquisición de materiales y  proveedores de materiales mecánicos, electrónicos y de control</a:t>
            </a:r>
            <a:r>
              <a:rPr lang="es-EC" b="1" dirty="0"/>
              <a:t>. </a:t>
            </a:r>
            <a:endParaRPr lang="es-MX" b="1" dirty="0"/>
          </a:p>
        </p:txBody>
      </p:sp>
    </p:spTree>
    <p:extLst>
      <p:ext uri="{BB962C8B-B14F-4D97-AF65-F5344CB8AC3E}">
        <p14:creationId xmlns:p14="http://schemas.microsoft.com/office/powerpoint/2010/main" val="300699768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60648"/>
            <a:ext cx="8435280" cy="5832648"/>
          </a:xfrm>
        </p:spPr>
        <p:txBody>
          <a:bodyPr>
            <a:normAutofit/>
          </a:bodyPr>
          <a:lstStyle/>
          <a:p>
            <a:pPr lvl="0" algn="just">
              <a:buClr>
                <a:schemeClr val="tx2"/>
              </a:buClr>
              <a:buFont typeface="Wingdings" pitchFamily="2" charset="2"/>
              <a:buChar char="Ø"/>
            </a:pPr>
            <a:r>
              <a:rPr lang="es-EC" b="1" dirty="0">
                <a:latin typeface="Calibri" pitchFamily="34" charset="0"/>
              </a:rPr>
              <a:t>Se utilizó elementos de control a 24V, para así poder utilizar las salidas en los módulos WAGO del robot. Además se empleó entradas del mismo módulo para realizar el proceso de manufactura final del proyecto para así evitar cualquier tipo de daño hacia el controlador del robot, garantizando que el proyecto no signifique ninguna amenaza para el KUKA KR-16 por motivo de corriente eléctrica mal maniobrada.</a:t>
            </a:r>
            <a:endParaRPr lang="es-MX" b="1" dirty="0">
              <a:latin typeface="Calibri" pitchFamily="34" charset="0"/>
            </a:endParaRPr>
          </a:p>
          <a:p>
            <a:pPr algn="just"/>
            <a:endParaRPr lang="es-MX" b="1" dirty="0" smtClean="0">
              <a:latin typeface="Calibri" pitchFamily="34" charset="0"/>
            </a:endParaRPr>
          </a:p>
          <a:p>
            <a:pPr marL="0" indent="0" algn="just">
              <a:buNone/>
            </a:pPr>
            <a:endParaRPr lang="es-MX" b="1" dirty="0">
              <a:latin typeface="Calibri" pitchFamily="34" charset="0"/>
            </a:endParaRPr>
          </a:p>
          <a:p>
            <a:pPr lvl="0" algn="just">
              <a:buClr>
                <a:schemeClr val="tx2"/>
              </a:buClr>
              <a:buFont typeface="Wingdings" pitchFamily="2" charset="2"/>
              <a:buChar char="Ø"/>
            </a:pPr>
            <a:r>
              <a:rPr lang="es-EC" b="1" dirty="0">
                <a:latin typeface="Calibri" pitchFamily="34" charset="0"/>
              </a:rPr>
              <a:t>Una celda flexible de manufactura es mucho más eficiente que métodos manuales y otras maquinarias, ya que se demora mucho </a:t>
            </a:r>
            <a:r>
              <a:rPr lang="es-EC" b="1" dirty="0">
                <a:solidFill>
                  <a:srgbClr val="FF0000"/>
                </a:solidFill>
                <a:latin typeface="Calibri" pitchFamily="34" charset="0"/>
              </a:rPr>
              <a:t>menos tiempo</a:t>
            </a:r>
            <a:r>
              <a:rPr lang="es-EC" b="1" dirty="0">
                <a:latin typeface="Calibri" pitchFamily="34" charset="0"/>
              </a:rPr>
              <a:t> a la vez que manufactura una </a:t>
            </a:r>
            <a:r>
              <a:rPr lang="es-EC" b="1" dirty="0">
                <a:solidFill>
                  <a:srgbClr val="FF0000"/>
                </a:solidFill>
                <a:latin typeface="Calibri" pitchFamily="34" charset="0"/>
              </a:rPr>
              <a:t>mayor cantidad </a:t>
            </a:r>
            <a:r>
              <a:rPr lang="es-EC" b="1" dirty="0">
                <a:latin typeface="Calibri" pitchFamily="34" charset="0"/>
              </a:rPr>
              <a:t>de piezas; y como es flexible está abierto a la posibilidad de realizar </a:t>
            </a:r>
            <a:r>
              <a:rPr lang="es-EC" b="1" dirty="0">
                <a:solidFill>
                  <a:srgbClr val="FF0000"/>
                </a:solidFill>
                <a:latin typeface="Calibri" pitchFamily="34" charset="0"/>
              </a:rPr>
              <a:t>varios procesos</a:t>
            </a:r>
            <a:r>
              <a:rPr lang="es-EC" b="1" dirty="0">
                <a:latin typeface="Calibri" pitchFamily="34" charset="0"/>
              </a:rPr>
              <a:t> solo </a:t>
            </a:r>
            <a:r>
              <a:rPr lang="es-EC" b="1" dirty="0" smtClean="0">
                <a:latin typeface="Calibri" pitchFamily="34" charset="0"/>
              </a:rPr>
              <a:t>cambiando </a:t>
            </a:r>
            <a:r>
              <a:rPr lang="es-EC" b="1" dirty="0">
                <a:latin typeface="Calibri" pitchFamily="34" charset="0"/>
              </a:rPr>
              <a:t>la programación.</a:t>
            </a:r>
            <a:endParaRPr lang="es-MX" b="1" dirty="0">
              <a:latin typeface="Calibri" pitchFamily="34" charset="0"/>
            </a:endParaRPr>
          </a:p>
          <a:p>
            <a:pPr algn="just"/>
            <a:endParaRPr lang="es-MX" b="1" dirty="0"/>
          </a:p>
        </p:txBody>
      </p:sp>
    </p:spTree>
    <p:extLst>
      <p:ext uri="{BB962C8B-B14F-4D97-AF65-F5344CB8AC3E}">
        <p14:creationId xmlns:p14="http://schemas.microsoft.com/office/powerpoint/2010/main" val="382481572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260648"/>
            <a:ext cx="8856984" cy="6408712"/>
          </a:xfrm>
        </p:spPr>
        <p:txBody>
          <a:bodyPr>
            <a:normAutofit fontScale="70000" lnSpcReduction="20000"/>
          </a:bodyPr>
          <a:lstStyle/>
          <a:p>
            <a:pPr lvl="0" algn="just">
              <a:lnSpc>
                <a:spcPct val="134000"/>
              </a:lnSpc>
              <a:buClr>
                <a:schemeClr val="tx2"/>
              </a:buClr>
              <a:buFont typeface="Wingdings" pitchFamily="2" charset="2"/>
              <a:buChar char="Ø"/>
            </a:pPr>
            <a:r>
              <a:rPr lang="es-EC" sz="2600" b="1" dirty="0">
                <a:latin typeface="Calibri" pitchFamily="34" charset="0"/>
              </a:rPr>
              <a:t>Se dotó al laboratorio de robótica industrial de varios módulos para obtener una celda flexible que multiplicará la utilidad de los robots que se encuentran en el mismo, pues con las funciones de las que dispone el </a:t>
            </a:r>
            <a:r>
              <a:rPr lang="es-EC" sz="2600" b="1" dirty="0" err="1">
                <a:latin typeface="Calibri" pitchFamily="34" charset="0"/>
              </a:rPr>
              <a:t>gripper</a:t>
            </a:r>
            <a:r>
              <a:rPr lang="es-EC" sz="2600" b="1" dirty="0">
                <a:latin typeface="Calibri" pitchFamily="34" charset="0"/>
              </a:rPr>
              <a:t> se podrá apreciar la verdadera utilidad y potencia que pueden llegar a tener dichos robots, ampliando la capacidad de ingenio de los alumnos para posibles aplicaciones en la industria, aportando así modernidad e innovación al país.</a:t>
            </a:r>
            <a:endParaRPr lang="es-MX" sz="2600" b="1" dirty="0">
              <a:latin typeface="Calibri" pitchFamily="34" charset="0"/>
            </a:endParaRPr>
          </a:p>
          <a:p>
            <a:pPr algn="just">
              <a:lnSpc>
                <a:spcPct val="134000"/>
              </a:lnSpc>
              <a:buClr>
                <a:schemeClr val="tx2"/>
              </a:buClr>
              <a:buFont typeface="Wingdings" pitchFamily="2" charset="2"/>
              <a:buChar char="Ø"/>
            </a:pPr>
            <a:endParaRPr lang="es-MX" sz="2600" b="1" dirty="0">
              <a:latin typeface="Calibri" pitchFamily="34" charset="0"/>
            </a:endParaRPr>
          </a:p>
          <a:p>
            <a:pPr lvl="0" algn="just">
              <a:lnSpc>
                <a:spcPct val="134000"/>
              </a:lnSpc>
              <a:buClr>
                <a:schemeClr val="tx2"/>
              </a:buClr>
              <a:buFont typeface="Wingdings" pitchFamily="2" charset="2"/>
              <a:buChar char="Ø"/>
            </a:pPr>
            <a:r>
              <a:rPr lang="es-EC" sz="2600" b="1" dirty="0">
                <a:latin typeface="Calibri" pitchFamily="34" charset="0"/>
              </a:rPr>
              <a:t>El proyecto funciona, </a:t>
            </a:r>
            <a:r>
              <a:rPr lang="es-EC" sz="2600" b="1" dirty="0">
                <a:solidFill>
                  <a:srgbClr val="FF0000"/>
                </a:solidFill>
                <a:latin typeface="Calibri" pitchFamily="34" charset="0"/>
              </a:rPr>
              <a:t>cumpliendo</a:t>
            </a:r>
            <a:r>
              <a:rPr lang="es-EC" sz="2600" b="1" dirty="0">
                <a:latin typeface="Calibri" pitchFamily="34" charset="0"/>
              </a:rPr>
              <a:t> las expectativas en el </a:t>
            </a:r>
            <a:r>
              <a:rPr lang="es-EC" sz="2600" b="1" dirty="0">
                <a:solidFill>
                  <a:srgbClr val="FF0000"/>
                </a:solidFill>
                <a:latin typeface="Calibri" pitchFamily="34" charset="0"/>
              </a:rPr>
              <a:t>diseño</a:t>
            </a:r>
            <a:r>
              <a:rPr lang="es-EC" sz="2600" b="1" dirty="0">
                <a:latin typeface="Calibri" pitchFamily="34" charset="0"/>
              </a:rPr>
              <a:t>. Se </a:t>
            </a:r>
            <a:r>
              <a:rPr lang="es-EC" sz="2600" b="1" dirty="0">
                <a:solidFill>
                  <a:srgbClr val="FF0000"/>
                </a:solidFill>
                <a:latin typeface="Calibri" pitchFamily="34" charset="0"/>
              </a:rPr>
              <a:t>complementa </a:t>
            </a:r>
            <a:r>
              <a:rPr lang="es-EC" sz="2600" b="1" dirty="0">
                <a:latin typeface="Calibri" pitchFamily="34" charset="0"/>
              </a:rPr>
              <a:t>bien con el Robot KUKA KR16 y el </a:t>
            </a:r>
            <a:r>
              <a:rPr lang="es-EC" sz="2600" b="1" dirty="0" err="1">
                <a:latin typeface="Calibri" pitchFamily="34" charset="0"/>
              </a:rPr>
              <a:t>gripper</a:t>
            </a:r>
            <a:r>
              <a:rPr lang="es-EC" sz="2600" b="1" dirty="0">
                <a:latin typeface="Calibri" pitchFamily="34" charset="0"/>
              </a:rPr>
              <a:t> Mecatrónico existente a tal punto que el momento realizar un proceso de manufactura los módulos reaccionan </a:t>
            </a:r>
            <a:r>
              <a:rPr lang="es-EC" sz="2600" b="1" dirty="0">
                <a:solidFill>
                  <a:srgbClr val="FF0000"/>
                </a:solidFill>
                <a:latin typeface="Calibri" pitchFamily="34" charset="0"/>
              </a:rPr>
              <a:t>en tiempo real</a:t>
            </a:r>
            <a:r>
              <a:rPr lang="es-EC" sz="2600" b="1" dirty="0">
                <a:latin typeface="Calibri" pitchFamily="34" charset="0"/>
              </a:rPr>
              <a:t>. </a:t>
            </a:r>
            <a:r>
              <a:rPr lang="es-EC" sz="2600" b="1" dirty="0" smtClean="0">
                <a:latin typeface="Calibri" pitchFamily="34" charset="0"/>
              </a:rPr>
              <a:t>Las </a:t>
            </a:r>
            <a:r>
              <a:rPr lang="es-EC" sz="2600" b="1" dirty="0">
                <a:latin typeface="Calibri" pitchFamily="34" charset="0"/>
              </a:rPr>
              <a:t>posibles colisiones y el área de ocupación se han reducido al mínimo mientras que la cantidad de </a:t>
            </a:r>
            <a:r>
              <a:rPr lang="es-EC" sz="2600" b="1" dirty="0">
                <a:solidFill>
                  <a:srgbClr val="FF0000"/>
                </a:solidFill>
                <a:latin typeface="Calibri" pitchFamily="34" charset="0"/>
              </a:rPr>
              <a:t>actividades </a:t>
            </a:r>
            <a:r>
              <a:rPr lang="es-EC" sz="2600" b="1" dirty="0">
                <a:latin typeface="Calibri" pitchFamily="34" charset="0"/>
              </a:rPr>
              <a:t>que se puede realizar con el robot se ha incrementado a </a:t>
            </a:r>
            <a:r>
              <a:rPr lang="es-EC" sz="2600" b="1" dirty="0">
                <a:solidFill>
                  <a:srgbClr val="FF0000"/>
                </a:solidFill>
                <a:latin typeface="Calibri" pitchFamily="34" charset="0"/>
              </a:rPr>
              <a:t>máxima </a:t>
            </a:r>
            <a:r>
              <a:rPr lang="es-EC" sz="2600" b="1" dirty="0" smtClean="0">
                <a:solidFill>
                  <a:srgbClr val="FF0000"/>
                </a:solidFill>
                <a:latin typeface="Calibri" pitchFamily="34" charset="0"/>
              </a:rPr>
              <a:t>capacidad</a:t>
            </a:r>
            <a:r>
              <a:rPr lang="es-EC" sz="2600" b="1" dirty="0" smtClean="0">
                <a:latin typeface="Calibri" pitchFamily="34" charset="0"/>
              </a:rPr>
              <a:t>.</a:t>
            </a:r>
            <a:endParaRPr lang="es-MX" sz="2600" b="1" dirty="0">
              <a:latin typeface="Calibri" pitchFamily="34" charset="0"/>
            </a:endParaRPr>
          </a:p>
          <a:p>
            <a:pPr algn="just">
              <a:lnSpc>
                <a:spcPct val="134000"/>
              </a:lnSpc>
              <a:buClr>
                <a:schemeClr val="tx2"/>
              </a:buClr>
              <a:buFont typeface="Wingdings" pitchFamily="2" charset="2"/>
              <a:buChar char="Ø"/>
            </a:pPr>
            <a:endParaRPr lang="es-MX" sz="2600" b="1" dirty="0">
              <a:latin typeface="Calibri" pitchFamily="34" charset="0"/>
            </a:endParaRPr>
          </a:p>
          <a:p>
            <a:pPr lvl="0" algn="just">
              <a:lnSpc>
                <a:spcPct val="134000"/>
              </a:lnSpc>
              <a:buClr>
                <a:schemeClr val="tx2"/>
              </a:buClr>
              <a:buFont typeface="Wingdings" pitchFamily="2" charset="2"/>
              <a:buChar char="Ø"/>
            </a:pPr>
            <a:r>
              <a:rPr lang="es-EC" sz="2600" b="1" dirty="0">
                <a:latin typeface="Calibri" pitchFamily="34" charset="0"/>
              </a:rPr>
              <a:t>En el proceso de taladrado realizado se ha procedido tomar las distancias entre los orificios de las probetas prismáticas, y se obtuvo  desviación estándar 0.752773 mm, la cual es mínima y por lo tanto se ha obtenido un proceso de calidad, validando de esta manera la realización de procesos de taladrado de mayor complejidad con la celda flexible.</a:t>
            </a:r>
            <a:endParaRPr lang="es-MX" sz="2600" b="1" dirty="0">
              <a:latin typeface="Calibri" pitchFamily="34" charset="0"/>
            </a:endParaRPr>
          </a:p>
          <a:p>
            <a:pPr algn="just"/>
            <a:endParaRPr lang="es-MX" b="1" dirty="0"/>
          </a:p>
        </p:txBody>
      </p:sp>
    </p:spTree>
    <p:extLst>
      <p:ext uri="{BB962C8B-B14F-4D97-AF65-F5344CB8AC3E}">
        <p14:creationId xmlns:p14="http://schemas.microsoft.com/office/powerpoint/2010/main" val="30753764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60648"/>
            <a:ext cx="8640960" cy="6408712"/>
          </a:xfrm>
        </p:spPr>
        <p:txBody>
          <a:bodyPr>
            <a:normAutofit fontScale="62500" lnSpcReduction="20000"/>
          </a:bodyPr>
          <a:lstStyle/>
          <a:p>
            <a:pPr lvl="0" algn="just">
              <a:lnSpc>
                <a:spcPct val="134000"/>
              </a:lnSpc>
              <a:buClr>
                <a:schemeClr val="tx2"/>
              </a:buClr>
              <a:buFont typeface="Wingdings" pitchFamily="2" charset="2"/>
              <a:buChar char="Ø"/>
            </a:pPr>
            <a:r>
              <a:rPr lang="es-EC" sz="2900" b="1" dirty="0">
                <a:latin typeface="Calibri" pitchFamily="34" charset="0"/>
              </a:rPr>
              <a:t>En el proceso de </a:t>
            </a:r>
            <a:r>
              <a:rPr lang="es-EC" sz="2900" b="1" dirty="0" err="1">
                <a:latin typeface="Calibri" pitchFamily="34" charset="0"/>
              </a:rPr>
              <a:t>paletizado</a:t>
            </a:r>
            <a:r>
              <a:rPr lang="es-EC" sz="2900" b="1" dirty="0">
                <a:latin typeface="Calibri" pitchFamily="34" charset="0"/>
              </a:rPr>
              <a:t> realizado se ha procedido tomar las distancias de las probetas cuando están en el pallet de llegada, tanto en el </a:t>
            </a:r>
            <a:r>
              <a:rPr lang="es-EC" sz="2900" b="1" dirty="0">
                <a:solidFill>
                  <a:srgbClr val="FF0000"/>
                </a:solidFill>
                <a:latin typeface="Calibri" pitchFamily="34" charset="0"/>
              </a:rPr>
              <a:t>eje X</a:t>
            </a:r>
            <a:r>
              <a:rPr lang="es-EC" sz="2900" b="1" dirty="0">
                <a:latin typeface="Calibri" pitchFamily="34" charset="0"/>
              </a:rPr>
              <a:t> donde  se obtuvo  desviación estándar </a:t>
            </a:r>
            <a:r>
              <a:rPr lang="es-EC" sz="2900" b="1" dirty="0">
                <a:solidFill>
                  <a:srgbClr val="FF0000"/>
                </a:solidFill>
                <a:latin typeface="Calibri" pitchFamily="34" charset="0"/>
              </a:rPr>
              <a:t>0.833333 mm </a:t>
            </a:r>
            <a:r>
              <a:rPr lang="es-EC" sz="2900" b="1" dirty="0">
                <a:latin typeface="Calibri" pitchFamily="34" charset="0"/>
              </a:rPr>
              <a:t>y en el </a:t>
            </a:r>
            <a:r>
              <a:rPr lang="es-EC" sz="2900" b="1" dirty="0">
                <a:solidFill>
                  <a:srgbClr val="FF0000"/>
                </a:solidFill>
                <a:latin typeface="Calibri" pitchFamily="34" charset="0"/>
              </a:rPr>
              <a:t>eje Y</a:t>
            </a:r>
            <a:r>
              <a:rPr lang="es-EC" sz="2900" b="1" dirty="0">
                <a:latin typeface="Calibri" pitchFamily="34" charset="0"/>
              </a:rPr>
              <a:t> donde se obtuvo una desviación estándar de </a:t>
            </a:r>
            <a:r>
              <a:rPr lang="es-EC" sz="2900" b="1" dirty="0">
                <a:solidFill>
                  <a:srgbClr val="FF0000"/>
                </a:solidFill>
                <a:latin typeface="Calibri" pitchFamily="34" charset="0"/>
              </a:rPr>
              <a:t>0.866002 mm</a:t>
            </a:r>
            <a:r>
              <a:rPr lang="es-EC" sz="2900" b="1" dirty="0">
                <a:latin typeface="Calibri" pitchFamily="34" charset="0"/>
              </a:rPr>
              <a:t>, las cuales son </a:t>
            </a:r>
            <a:r>
              <a:rPr lang="es-EC" sz="2900" b="1" dirty="0">
                <a:solidFill>
                  <a:srgbClr val="FF0000"/>
                </a:solidFill>
                <a:latin typeface="Calibri" pitchFamily="34" charset="0"/>
              </a:rPr>
              <a:t>mínimas</a:t>
            </a:r>
            <a:r>
              <a:rPr lang="es-EC" sz="2900" b="1" dirty="0">
                <a:latin typeface="Calibri" pitchFamily="34" charset="0"/>
              </a:rPr>
              <a:t> y por lo tanto se ha obtenido un proceso de </a:t>
            </a:r>
            <a:r>
              <a:rPr lang="es-EC" sz="2900" b="1" dirty="0">
                <a:solidFill>
                  <a:srgbClr val="FF0000"/>
                </a:solidFill>
                <a:latin typeface="Calibri" pitchFamily="34" charset="0"/>
              </a:rPr>
              <a:t>calidad</a:t>
            </a:r>
            <a:r>
              <a:rPr lang="es-EC" sz="2900" b="1" dirty="0">
                <a:latin typeface="Calibri" pitchFamily="34" charset="0"/>
              </a:rPr>
              <a:t>, validando de esta manera la realización de procesos de </a:t>
            </a:r>
            <a:r>
              <a:rPr lang="es-EC" sz="2900" b="1" dirty="0" err="1">
                <a:latin typeface="Calibri" pitchFamily="34" charset="0"/>
              </a:rPr>
              <a:t>paletizado</a:t>
            </a:r>
            <a:r>
              <a:rPr lang="es-EC" sz="2900" b="1" dirty="0">
                <a:latin typeface="Calibri" pitchFamily="34" charset="0"/>
              </a:rPr>
              <a:t> y garantizando que el producto que se procese en esta celda va ha salir siempre bien </a:t>
            </a:r>
            <a:r>
              <a:rPr lang="es-EC" sz="2900" b="1" dirty="0">
                <a:solidFill>
                  <a:srgbClr val="FF0000"/>
                </a:solidFill>
                <a:latin typeface="Calibri" pitchFamily="34" charset="0"/>
              </a:rPr>
              <a:t>ordenado.</a:t>
            </a:r>
            <a:endParaRPr lang="es-MX" sz="2900" b="1" dirty="0">
              <a:solidFill>
                <a:srgbClr val="FF0000"/>
              </a:solidFill>
              <a:latin typeface="Calibri" pitchFamily="34" charset="0"/>
            </a:endParaRPr>
          </a:p>
          <a:p>
            <a:pPr algn="just">
              <a:lnSpc>
                <a:spcPct val="134000"/>
              </a:lnSpc>
              <a:buClr>
                <a:schemeClr val="tx2"/>
              </a:buClr>
              <a:buFont typeface="Wingdings" pitchFamily="2" charset="2"/>
              <a:buChar char="Ø"/>
            </a:pPr>
            <a:endParaRPr lang="es-MX" sz="2900" b="1" dirty="0">
              <a:latin typeface="Calibri" pitchFamily="34" charset="0"/>
            </a:endParaRPr>
          </a:p>
          <a:p>
            <a:pPr lvl="0" algn="just">
              <a:lnSpc>
                <a:spcPct val="134000"/>
              </a:lnSpc>
              <a:buClr>
                <a:schemeClr val="tx2"/>
              </a:buClr>
              <a:buFont typeface="Wingdings" pitchFamily="2" charset="2"/>
              <a:buChar char="Ø"/>
            </a:pPr>
            <a:r>
              <a:rPr lang="es-EC" sz="2900" b="1" dirty="0">
                <a:latin typeface="Calibri" pitchFamily="34" charset="0"/>
              </a:rPr>
              <a:t>Se ha determinado que con el </a:t>
            </a:r>
            <a:r>
              <a:rPr lang="es-EC" sz="2900" b="1" dirty="0" smtClean="0">
                <a:latin typeface="Calibri" pitchFamily="34" charset="0"/>
              </a:rPr>
              <a:t>m</a:t>
            </a:r>
            <a:r>
              <a:rPr lang="es-MX" sz="2900" b="1" dirty="0" smtClean="0">
                <a:latin typeface="Calibri" pitchFamily="34" charset="0"/>
              </a:rPr>
              <a:t>ó</a:t>
            </a:r>
            <a:r>
              <a:rPr lang="es-EC" sz="2900" b="1" dirty="0" err="1" smtClean="0">
                <a:latin typeface="Calibri" pitchFamily="34" charset="0"/>
              </a:rPr>
              <a:t>dulo</a:t>
            </a:r>
            <a:r>
              <a:rPr lang="es-EC" sz="2900" b="1" dirty="0" smtClean="0">
                <a:latin typeface="Calibri" pitchFamily="34" charset="0"/>
              </a:rPr>
              <a:t> </a:t>
            </a:r>
            <a:r>
              <a:rPr lang="es-EC" sz="2900" b="1" dirty="0">
                <a:latin typeface="Calibri" pitchFamily="34" charset="0"/>
              </a:rPr>
              <a:t>complementario al robot KUKA KR16 adaptado como una celda flexible se pueden realizar como mínimo 10 </a:t>
            </a:r>
            <a:r>
              <a:rPr lang="es-EC" sz="2900" b="1" dirty="0" smtClean="0">
                <a:latin typeface="Calibri" pitchFamily="34" charset="0"/>
              </a:rPr>
              <a:t>prácticas </a:t>
            </a:r>
            <a:r>
              <a:rPr lang="es-EC" sz="2900" b="1" dirty="0">
                <a:latin typeface="Calibri" pitchFamily="34" charset="0"/>
              </a:rPr>
              <a:t>de robótica, sistemas flexible ya que aquí se pueden realizar procesos de </a:t>
            </a:r>
            <a:r>
              <a:rPr lang="es-EC" sz="2900" b="1" dirty="0" err="1">
                <a:latin typeface="Calibri" pitchFamily="34" charset="0"/>
              </a:rPr>
              <a:t>drilling</a:t>
            </a:r>
            <a:r>
              <a:rPr lang="es-EC" sz="2900" b="1" dirty="0">
                <a:latin typeface="Calibri" pitchFamily="34" charset="0"/>
              </a:rPr>
              <a:t>, </a:t>
            </a:r>
            <a:r>
              <a:rPr lang="es-EC" sz="2900" b="1" dirty="0" err="1">
                <a:latin typeface="Calibri" pitchFamily="34" charset="0"/>
              </a:rPr>
              <a:t>milling</a:t>
            </a:r>
            <a:r>
              <a:rPr lang="es-EC" sz="2900" b="1" dirty="0">
                <a:latin typeface="Calibri" pitchFamily="34" charset="0"/>
              </a:rPr>
              <a:t>, pintado, reconocimiento de componentes industriales de una celda flexible, manipulación de objetos en un pallet con el robot, movimientos y programación del robot.</a:t>
            </a:r>
            <a:endParaRPr lang="es-MX" sz="2900" b="1" dirty="0">
              <a:latin typeface="Calibri" pitchFamily="34" charset="0"/>
            </a:endParaRPr>
          </a:p>
          <a:p>
            <a:pPr algn="just">
              <a:lnSpc>
                <a:spcPct val="134000"/>
              </a:lnSpc>
              <a:buClr>
                <a:schemeClr val="tx2"/>
              </a:buClr>
              <a:buFont typeface="Wingdings" pitchFamily="2" charset="2"/>
              <a:buChar char="Ø"/>
            </a:pPr>
            <a:endParaRPr lang="es-MX" sz="2900" b="1" dirty="0">
              <a:latin typeface="Calibri" pitchFamily="34" charset="0"/>
            </a:endParaRPr>
          </a:p>
          <a:p>
            <a:pPr lvl="0" algn="just">
              <a:lnSpc>
                <a:spcPct val="134000"/>
              </a:lnSpc>
              <a:buClr>
                <a:schemeClr val="tx2"/>
              </a:buClr>
              <a:buFont typeface="Wingdings" pitchFamily="2" charset="2"/>
              <a:buChar char="Ø"/>
            </a:pPr>
            <a:r>
              <a:rPr lang="es-EC" sz="2900" b="1" dirty="0">
                <a:latin typeface="Calibri" pitchFamily="34" charset="0"/>
              </a:rPr>
              <a:t>Se ha verificado mediante 3 pruebas de esfuerzo y 1 prueba de </a:t>
            </a:r>
            <a:r>
              <a:rPr lang="es-EC" sz="2900" b="1" dirty="0">
                <a:solidFill>
                  <a:srgbClr val="FF0000"/>
                </a:solidFill>
                <a:latin typeface="Calibri" pitchFamily="34" charset="0"/>
              </a:rPr>
              <a:t>inercia</a:t>
            </a:r>
            <a:r>
              <a:rPr lang="es-EC" sz="2900" b="1" dirty="0">
                <a:latin typeface="Calibri" pitchFamily="34" charset="0"/>
              </a:rPr>
              <a:t> el </a:t>
            </a:r>
            <a:r>
              <a:rPr lang="es-EC" sz="2900" b="1" dirty="0">
                <a:solidFill>
                  <a:srgbClr val="FF0000"/>
                </a:solidFill>
                <a:latin typeface="Calibri" pitchFamily="34" charset="0"/>
              </a:rPr>
              <a:t>correcto funcionamiento </a:t>
            </a:r>
            <a:r>
              <a:rPr lang="es-EC" sz="2900" b="1" dirty="0">
                <a:latin typeface="Calibri" pitchFamily="34" charset="0"/>
              </a:rPr>
              <a:t>de la banda transportadora y que la misma funcionó exitosamente a esfuerzos de </a:t>
            </a:r>
            <a:r>
              <a:rPr lang="es-EC" sz="2900" b="1" dirty="0">
                <a:solidFill>
                  <a:srgbClr val="FF0000"/>
                </a:solidFill>
                <a:latin typeface="Calibri" pitchFamily="34" charset="0"/>
              </a:rPr>
              <a:t>10, 40 y 80 </a:t>
            </a:r>
            <a:r>
              <a:rPr lang="es-EC" sz="2900" b="1" dirty="0" err="1">
                <a:solidFill>
                  <a:srgbClr val="FF0000"/>
                </a:solidFill>
                <a:latin typeface="Calibri" pitchFamily="34" charset="0"/>
              </a:rPr>
              <a:t>Kgf</a:t>
            </a:r>
            <a:r>
              <a:rPr lang="es-EC" sz="2900" b="1" dirty="0">
                <a:solidFill>
                  <a:srgbClr val="FF0000"/>
                </a:solidFill>
                <a:latin typeface="Calibri" pitchFamily="34" charset="0"/>
              </a:rPr>
              <a:t>, </a:t>
            </a:r>
            <a:r>
              <a:rPr lang="es-EC" sz="2900" b="1" dirty="0">
                <a:latin typeface="Calibri" pitchFamily="34" charset="0"/>
              </a:rPr>
              <a:t>además al poner varias probetas en forma de pila arrancando y parando la banda estas no se desparramaron </a:t>
            </a:r>
            <a:endParaRPr lang="es-MX" sz="2900" b="1" dirty="0">
              <a:latin typeface="Calibri" pitchFamily="34" charset="0"/>
            </a:endParaRPr>
          </a:p>
          <a:p>
            <a:endParaRPr lang="es-MX" dirty="0">
              <a:latin typeface="Calibri" pitchFamily="34" charset="0"/>
            </a:endParaRPr>
          </a:p>
        </p:txBody>
      </p:sp>
    </p:spTree>
    <p:extLst>
      <p:ext uri="{BB962C8B-B14F-4D97-AF65-F5344CB8AC3E}">
        <p14:creationId xmlns:p14="http://schemas.microsoft.com/office/powerpoint/2010/main" val="29338789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88640"/>
            <a:ext cx="8712968" cy="6408712"/>
          </a:xfrm>
        </p:spPr>
        <p:txBody>
          <a:bodyPr>
            <a:normAutofit lnSpcReduction="10000"/>
          </a:bodyPr>
          <a:lstStyle/>
          <a:p>
            <a:pPr lvl="0" algn="just">
              <a:buClr>
                <a:schemeClr val="tx2"/>
              </a:buClr>
              <a:buFont typeface="Wingdings" pitchFamily="2" charset="2"/>
              <a:buChar char="Ø"/>
            </a:pPr>
            <a:r>
              <a:rPr lang="es-EC" b="1" dirty="0">
                <a:latin typeface="Calibri" pitchFamily="34" charset="0"/>
              </a:rPr>
              <a:t>Se ha comprobado mediante 6 pruebas diferentes como se muestra en la tabla 6.7 que la </a:t>
            </a:r>
            <a:r>
              <a:rPr lang="es-EC" b="1" dirty="0" err="1">
                <a:latin typeface="Calibri" pitchFamily="34" charset="0"/>
              </a:rPr>
              <a:t>entenalla</a:t>
            </a:r>
            <a:r>
              <a:rPr lang="es-EC" b="1" dirty="0">
                <a:latin typeface="Calibri" pitchFamily="34" charset="0"/>
              </a:rPr>
              <a:t> automatizada puede realizar distintos tipos de  sujeciones tanto de objetos en forma curvilínea como recta, además tiene una fuerza total máxima de agarre de 102 </a:t>
            </a:r>
            <a:r>
              <a:rPr lang="es-EC" b="1" dirty="0" err="1">
                <a:latin typeface="Calibri" pitchFamily="34" charset="0"/>
              </a:rPr>
              <a:t>Kgf</a:t>
            </a:r>
            <a:r>
              <a:rPr lang="es-EC" b="1" dirty="0">
                <a:latin typeface="Calibri" pitchFamily="34" charset="0"/>
              </a:rPr>
              <a:t> con lo cual se ha podido realizar  procesos como el de taladrado sin ningún problema.</a:t>
            </a:r>
            <a:endParaRPr lang="es-MX" b="1" dirty="0">
              <a:latin typeface="Calibri" pitchFamily="34" charset="0"/>
            </a:endParaRPr>
          </a:p>
          <a:p>
            <a:pPr algn="just">
              <a:buClr>
                <a:schemeClr val="tx2"/>
              </a:buClr>
              <a:buFont typeface="Wingdings" pitchFamily="2" charset="2"/>
              <a:buChar char="Ø"/>
            </a:pPr>
            <a:endParaRPr lang="es-MX" b="1" dirty="0">
              <a:latin typeface="Calibri" pitchFamily="34" charset="0"/>
            </a:endParaRPr>
          </a:p>
          <a:p>
            <a:pPr lvl="0" algn="just">
              <a:buClr>
                <a:schemeClr val="tx2"/>
              </a:buClr>
              <a:buFont typeface="Wingdings" pitchFamily="2" charset="2"/>
              <a:buChar char="Ø"/>
            </a:pPr>
            <a:r>
              <a:rPr lang="es-EC" b="1" dirty="0">
                <a:latin typeface="Calibri" pitchFamily="34" charset="0"/>
              </a:rPr>
              <a:t>Se pudo observar que la cámara de </a:t>
            </a:r>
            <a:r>
              <a:rPr lang="es-EC" b="1" dirty="0">
                <a:solidFill>
                  <a:srgbClr val="FF0000"/>
                </a:solidFill>
                <a:latin typeface="Calibri" pitchFamily="34" charset="0"/>
              </a:rPr>
              <a:t>pintura</a:t>
            </a:r>
            <a:r>
              <a:rPr lang="es-EC" b="1" dirty="0">
                <a:latin typeface="Calibri" pitchFamily="34" charset="0"/>
              </a:rPr>
              <a:t> cumplió el objetivo de marcar un </a:t>
            </a:r>
            <a:r>
              <a:rPr lang="es-EC" b="1" dirty="0">
                <a:solidFill>
                  <a:srgbClr val="FF0000"/>
                </a:solidFill>
                <a:latin typeface="Calibri" pitchFamily="34" charset="0"/>
              </a:rPr>
              <a:t>espacio definido </a:t>
            </a:r>
            <a:r>
              <a:rPr lang="es-EC" b="1" dirty="0">
                <a:latin typeface="Calibri" pitchFamily="34" charset="0"/>
              </a:rPr>
              <a:t>para este proceso ya que aquí se trabajo con pintura industrial y </a:t>
            </a:r>
            <a:r>
              <a:rPr lang="es-EC" b="1" dirty="0">
                <a:solidFill>
                  <a:srgbClr val="FF0000"/>
                </a:solidFill>
                <a:latin typeface="Calibri" pitchFamily="34" charset="0"/>
              </a:rPr>
              <a:t>no </a:t>
            </a:r>
            <a:r>
              <a:rPr lang="es-EC" b="1" dirty="0">
                <a:latin typeface="Calibri" pitchFamily="34" charset="0"/>
              </a:rPr>
              <a:t>hubo </a:t>
            </a:r>
            <a:r>
              <a:rPr lang="es-EC" b="1" dirty="0" smtClean="0">
                <a:solidFill>
                  <a:srgbClr val="FF0000"/>
                </a:solidFill>
                <a:latin typeface="Calibri" pitchFamily="34" charset="0"/>
              </a:rPr>
              <a:t>derramamiento</a:t>
            </a:r>
            <a:r>
              <a:rPr lang="es-EC" b="1" dirty="0" smtClean="0">
                <a:latin typeface="Calibri" pitchFamily="34" charset="0"/>
              </a:rPr>
              <a:t> </a:t>
            </a:r>
            <a:r>
              <a:rPr lang="es-EC" b="1" dirty="0">
                <a:latin typeface="Calibri" pitchFamily="34" charset="0"/>
              </a:rPr>
              <a:t>del mismo en el resto del laboratorio.</a:t>
            </a:r>
            <a:endParaRPr lang="es-MX" b="1" dirty="0">
              <a:latin typeface="Calibri" pitchFamily="34" charset="0"/>
            </a:endParaRPr>
          </a:p>
          <a:p>
            <a:pPr algn="just">
              <a:buClr>
                <a:schemeClr val="tx2"/>
              </a:buClr>
              <a:buFont typeface="Wingdings" pitchFamily="2" charset="2"/>
              <a:buChar char="Ø"/>
            </a:pPr>
            <a:endParaRPr lang="es-MX" b="1" dirty="0">
              <a:latin typeface="Calibri" pitchFamily="34" charset="0"/>
            </a:endParaRPr>
          </a:p>
          <a:p>
            <a:pPr lvl="0" algn="just">
              <a:buClr>
                <a:schemeClr val="tx2"/>
              </a:buClr>
              <a:buFont typeface="Wingdings" pitchFamily="2" charset="2"/>
              <a:buChar char="Ø"/>
            </a:pPr>
            <a:r>
              <a:rPr lang="es-EC" b="1" dirty="0">
                <a:latin typeface="Calibri" pitchFamily="34" charset="0"/>
              </a:rPr>
              <a:t>Se demostró que el tiempo de ciclo de un proceso y el numero de piezas manufacturadas con la celda flexible es demasiado amplio comparado a otras </a:t>
            </a:r>
            <a:r>
              <a:rPr lang="es-EC" b="1" dirty="0" smtClean="0">
                <a:latin typeface="Calibri" pitchFamily="34" charset="0"/>
              </a:rPr>
              <a:t>máquinas </a:t>
            </a:r>
            <a:r>
              <a:rPr lang="es-EC" b="1" dirty="0">
                <a:latin typeface="Calibri" pitchFamily="34" charset="0"/>
              </a:rPr>
              <a:t>como se denota en el inciso 6.5 llegando a ser casi 9 veces más efectivo, esta cantidad es muy beneficiosa si se traslada este </a:t>
            </a:r>
            <a:r>
              <a:rPr lang="es-EC" b="1" dirty="0" smtClean="0">
                <a:latin typeface="Calibri" pitchFamily="34" charset="0"/>
              </a:rPr>
              <a:t>número </a:t>
            </a:r>
            <a:r>
              <a:rPr lang="es-EC" b="1" dirty="0">
                <a:latin typeface="Calibri" pitchFamily="34" charset="0"/>
              </a:rPr>
              <a:t>a la industria </a:t>
            </a:r>
            <a:endParaRPr lang="es-MX" b="1" dirty="0">
              <a:latin typeface="Calibri" pitchFamily="34" charset="0"/>
            </a:endParaRPr>
          </a:p>
        </p:txBody>
      </p:sp>
    </p:spTree>
    <p:extLst>
      <p:ext uri="{BB962C8B-B14F-4D97-AF65-F5344CB8AC3E}">
        <p14:creationId xmlns:p14="http://schemas.microsoft.com/office/powerpoint/2010/main" val="28223995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188640"/>
            <a:ext cx="6768752" cy="854968"/>
          </a:xfrm>
        </p:spPr>
        <p:txBody>
          <a:bodyPr>
            <a:noAutofit/>
          </a:bodyPr>
          <a:lstStyle/>
          <a:p>
            <a:r>
              <a:rPr lang="es-MX" sz="6000" b="1" dirty="0" smtClean="0"/>
              <a:t>Recomendaciones</a:t>
            </a:r>
            <a:endParaRPr lang="es-MX" sz="6000" b="1" dirty="0"/>
          </a:p>
        </p:txBody>
      </p:sp>
      <p:sp>
        <p:nvSpPr>
          <p:cNvPr id="3" name="2 Marcador de contenido"/>
          <p:cNvSpPr>
            <a:spLocks noGrp="1"/>
          </p:cNvSpPr>
          <p:nvPr>
            <p:ph idx="1"/>
          </p:nvPr>
        </p:nvSpPr>
        <p:spPr>
          <a:xfrm>
            <a:off x="251520" y="980728"/>
            <a:ext cx="8712968" cy="5616624"/>
          </a:xfrm>
        </p:spPr>
        <p:txBody>
          <a:bodyPr>
            <a:normAutofit fontScale="77500" lnSpcReduction="20000"/>
          </a:bodyPr>
          <a:lstStyle/>
          <a:p>
            <a:pPr lvl="0" algn="just">
              <a:lnSpc>
                <a:spcPct val="134000"/>
              </a:lnSpc>
              <a:buClr>
                <a:schemeClr val="tx2"/>
              </a:buClr>
              <a:buFont typeface="Wingdings" pitchFamily="2" charset="2"/>
              <a:buChar char="Ø"/>
            </a:pPr>
            <a:r>
              <a:rPr lang="es-EC" b="1" dirty="0">
                <a:latin typeface="Calibri" pitchFamily="34" charset="0"/>
              </a:rPr>
              <a:t>La Mecatrónica se debería aceptar que es una carrera con varias ciencias y especialidades afines, unidas sinérgicamente, por lo que, el utilizar materiales y equipos mecánicos, electrónicos y de control demuestra que la interacción y cooperación entre ramas es parte misma de la Mecatrónica.</a:t>
            </a:r>
            <a:endParaRPr lang="es-MX" b="1" dirty="0">
              <a:latin typeface="Calibri" pitchFamily="34" charset="0"/>
            </a:endParaRPr>
          </a:p>
          <a:p>
            <a:pPr algn="just">
              <a:lnSpc>
                <a:spcPct val="134000"/>
              </a:lnSpc>
              <a:buClr>
                <a:schemeClr val="tx2"/>
              </a:buClr>
              <a:buFont typeface="Wingdings" pitchFamily="2" charset="2"/>
              <a:buChar char="Ø"/>
            </a:pPr>
            <a:endParaRPr lang="es-MX" b="1" dirty="0">
              <a:latin typeface="Calibri" pitchFamily="34" charset="0"/>
            </a:endParaRPr>
          </a:p>
          <a:p>
            <a:pPr lvl="0" algn="just">
              <a:lnSpc>
                <a:spcPct val="134000"/>
              </a:lnSpc>
              <a:buClr>
                <a:schemeClr val="tx2"/>
              </a:buClr>
              <a:buFont typeface="Wingdings" pitchFamily="2" charset="2"/>
              <a:buChar char="Ø"/>
            </a:pPr>
            <a:r>
              <a:rPr lang="es-EC" b="1" dirty="0">
                <a:solidFill>
                  <a:srgbClr val="FF0000"/>
                </a:solidFill>
                <a:latin typeface="Calibri" pitchFamily="34" charset="0"/>
              </a:rPr>
              <a:t>Conocer</a:t>
            </a:r>
            <a:r>
              <a:rPr lang="es-EC" b="1" dirty="0">
                <a:latin typeface="Calibri" pitchFamily="34" charset="0"/>
              </a:rPr>
              <a:t> a fondo el funcionamiento, la fisonomía del </a:t>
            </a:r>
            <a:r>
              <a:rPr lang="es-EC" b="1" dirty="0">
                <a:solidFill>
                  <a:srgbClr val="FF0000"/>
                </a:solidFill>
                <a:latin typeface="Calibri" pitchFamily="34" charset="0"/>
              </a:rPr>
              <a:t>Robot KUKA KR16 </a:t>
            </a:r>
            <a:r>
              <a:rPr lang="es-EC" b="1" dirty="0">
                <a:latin typeface="Calibri" pitchFamily="34" charset="0"/>
              </a:rPr>
              <a:t>y su </a:t>
            </a:r>
            <a:r>
              <a:rPr lang="es-EC" b="1" dirty="0" err="1">
                <a:latin typeface="Calibri" pitchFamily="34" charset="0"/>
              </a:rPr>
              <a:t>gripper</a:t>
            </a:r>
            <a:r>
              <a:rPr lang="es-EC" b="1" dirty="0">
                <a:latin typeface="Calibri" pitchFamily="34" charset="0"/>
              </a:rPr>
              <a:t> Mecatrónico multifuncional.  Entender que los motores tienen una energía tal que el robot puede convertirse en un </a:t>
            </a:r>
            <a:r>
              <a:rPr lang="es-EC" b="1" dirty="0">
                <a:solidFill>
                  <a:srgbClr val="FF0000"/>
                </a:solidFill>
                <a:latin typeface="Calibri" pitchFamily="34" charset="0"/>
              </a:rPr>
              <a:t>arma</a:t>
            </a:r>
            <a:r>
              <a:rPr lang="es-EC" b="1" dirty="0">
                <a:latin typeface="Calibri" pitchFamily="34" charset="0"/>
              </a:rPr>
              <a:t> mortal si no se lo maneja con </a:t>
            </a:r>
            <a:r>
              <a:rPr lang="es-EC" b="1" dirty="0">
                <a:solidFill>
                  <a:srgbClr val="FF0000"/>
                </a:solidFill>
                <a:latin typeface="Calibri" pitchFamily="34" charset="0"/>
              </a:rPr>
              <a:t>cuidado</a:t>
            </a:r>
            <a:r>
              <a:rPr lang="es-EC" b="1" dirty="0">
                <a:latin typeface="Calibri" pitchFamily="34" charset="0"/>
              </a:rPr>
              <a:t>. por lo que se debería </a:t>
            </a:r>
            <a:r>
              <a:rPr lang="es-EC" b="1" dirty="0">
                <a:solidFill>
                  <a:srgbClr val="FF0000"/>
                </a:solidFill>
                <a:latin typeface="Calibri" pitchFamily="34" charset="0"/>
              </a:rPr>
              <a:t>implementar</a:t>
            </a:r>
            <a:r>
              <a:rPr lang="es-EC" b="1" dirty="0">
                <a:latin typeface="Calibri" pitchFamily="34" charset="0"/>
              </a:rPr>
              <a:t> seguridades externas al robot, como barreras tangibles e intangibles para garantizar extrema </a:t>
            </a:r>
            <a:r>
              <a:rPr lang="es-EC" b="1" dirty="0">
                <a:solidFill>
                  <a:srgbClr val="FF0000"/>
                </a:solidFill>
                <a:latin typeface="Calibri" pitchFamily="34" charset="0"/>
              </a:rPr>
              <a:t>seguridad</a:t>
            </a:r>
            <a:r>
              <a:rPr lang="es-EC" b="1" dirty="0">
                <a:latin typeface="Calibri" pitchFamily="34" charset="0"/>
              </a:rPr>
              <a:t>.</a:t>
            </a:r>
            <a:endParaRPr lang="es-MX" b="1" dirty="0">
              <a:latin typeface="Calibri" pitchFamily="34" charset="0"/>
            </a:endParaRPr>
          </a:p>
          <a:p>
            <a:pPr algn="just">
              <a:lnSpc>
                <a:spcPct val="134000"/>
              </a:lnSpc>
              <a:buClr>
                <a:schemeClr val="tx2"/>
              </a:buClr>
              <a:buFont typeface="Wingdings" pitchFamily="2" charset="2"/>
              <a:buChar char="Ø"/>
            </a:pPr>
            <a:endParaRPr lang="es-MX" b="1" dirty="0">
              <a:latin typeface="Calibri" pitchFamily="34" charset="0"/>
            </a:endParaRPr>
          </a:p>
          <a:p>
            <a:pPr lvl="0" algn="just">
              <a:lnSpc>
                <a:spcPct val="134000"/>
              </a:lnSpc>
              <a:buClr>
                <a:schemeClr val="tx2"/>
              </a:buClr>
              <a:buFont typeface="Wingdings" pitchFamily="2" charset="2"/>
              <a:buChar char="Ø"/>
            </a:pPr>
            <a:r>
              <a:rPr lang="es-EC" b="1" dirty="0">
                <a:latin typeface="Calibri" pitchFamily="34" charset="0"/>
              </a:rPr>
              <a:t>Debido a que </a:t>
            </a:r>
            <a:r>
              <a:rPr lang="es-EC" b="1" dirty="0" smtClean="0">
                <a:latin typeface="Calibri" pitchFamily="34" charset="0"/>
              </a:rPr>
              <a:t>esta </a:t>
            </a:r>
            <a:r>
              <a:rPr lang="es-EC" b="1" dirty="0">
                <a:latin typeface="Calibri" pitchFamily="34" charset="0"/>
              </a:rPr>
              <a:t>clase de robots están configurados para hacer actividades repetitivas por largos periodos de tiempo, la programación debe estar hecha con sumo cuidado, verificando cada punto que se programa ver, ya que muchas veces, cuando el proceso se encuentra en marcha un movimiento puede ser imperceptible al  sentido de reacción humana.</a:t>
            </a:r>
            <a:endParaRPr lang="es-MX" b="1" dirty="0">
              <a:latin typeface="Calibri" pitchFamily="34" charset="0"/>
            </a:endParaRPr>
          </a:p>
          <a:p>
            <a:endParaRPr lang="es-MX" dirty="0"/>
          </a:p>
        </p:txBody>
      </p:sp>
    </p:spTree>
    <p:extLst>
      <p:ext uri="{BB962C8B-B14F-4D97-AF65-F5344CB8AC3E}">
        <p14:creationId xmlns:p14="http://schemas.microsoft.com/office/powerpoint/2010/main" val="504212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087155136"/>
              </p:ext>
            </p:extLst>
          </p:nvPr>
        </p:nvGraphicFramePr>
        <p:xfrm>
          <a:off x="323528" y="620688"/>
          <a:ext cx="7416824" cy="2016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Título"/>
          <p:cNvSpPr>
            <a:spLocks noGrp="1"/>
          </p:cNvSpPr>
          <p:nvPr>
            <p:ph type="title"/>
          </p:nvPr>
        </p:nvSpPr>
        <p:spPr>
          <a:xfrm>
            <a:off x="179512" y="-55976"/>
            <a:ext cx="8784976" cy="964696"/>
          </a:xfrm>
        </p:spPr>
        <p:txBody>
          <a:bodyPr>
            <a:normAutofit/>
          </a:bodyPr>
          <a:lstStyle/>
          <a:p>
            <a:r>
              <a:rPr lang="es-EC" sz="3800" b="1" dirty="0" smtClean="0"/>
              <a:t>Dimensionamiento Analítico de la Banda</a:t>
            </a:r>
            <a:endParaRPr lang="es-EC" sz="3800" b="1" dirty="0"/>
          </a:p>
        </p:txBody>
      </p:sp>
      <p:pic>
        <p:nvPicPr>
          <p:cNvPr id="5" name="4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257" y="3573016"/>
            <a:ext cx="3574455" cy="996603"/>
          </a:xfrm>
          <a:prstGeom prst="rect">
            <a:avLst/>
          </a:prstGeom>
          <a:ln>
            <a:solidFill>
              <a:schemeClr val="tx2"/>
            </a:solidFill>
          </a:ln>
        </p:spPr>
      </p:pic>
      <p:sp>
        <p:nvSpPr>
          <p:cNvPr id="6" name="5 Llamada de flecha hacia abajo"/>
          <p:cNvSpPr/>
          <p:nvPr/>
        </p:nvSpPr>
        <p:spPr>
          <a:xfrm>
            <a:off x="340273" y="3068960"/>
            <a:ext cx="864096" cy="504056"/>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100" b="1" dirty="0" smtClean="0"/>
              <a:t>Banda Lisa</a:t>
            </a:r>
            <a:endParaRPr lang="es-EC" sz="1100" b="1" dirty="0"/>
          </a:p>
        </p:txBody>
      </p:sp>
      <p:sp>
        <p:nvSpPr>
          <p:cNvPr id="7" name="6 Llamada de flecha hacia abajo"/>
          <p:cNvSpPr/>
          <p:nvPr/>
        </p:nvSpPr>
        <p:spPr>
          <a:xfrm>
            <a:off x="1551436" y="3068960"/>
            <a:ext cx="864096" cy="50405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900" dirty="0" smtClean="0"/>
              <a:t>Banda Nervada</a:t>
            </a:r>
            <a:endParaRPr lang="es-EC" sz="900" dirty="0"/>
          </a:p>
        </p:txBody>
      </p:sp>
      <p:sp>
        <p:nvSpPr>
          <p:cNvPr id="8" name="7 Llamada de flecha hacia abajo"/>
          <p:cNvSpPr/>
          <p:nvPr/>
        </p:nvSpPr>
        <p:spPr>
          <a:xfrm>
            <a:off x="2906616" y="3068960"/>
            <a:ext cx="864096" cy="50405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50" dirty="0" smtClean="0"/>
              <a:t>Banda Rugosa</a:t>
            </a:r>
            <a:endParaRPr lang="es-EC" sz="1050" dirty="0"/>
          </a:p>
        </p:txBody>
      </p:sp>
      <p:sp>
        <p:nvSpPr>
          <p:cNvPr id="9" name="8 Proceso"/>
          <p:cNvSpPr/>
          <p:nvPr/>
        </p:nvSpPr>
        <p:spPr>
          <a:xfrm>
            <a:off x="196257" y="3573016"/>
            <a:ext cx="1152128" cy="996603"/>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Proceso"/>
          <p:cNvSpPr/>
          <p:nvPr/>
        </p:nvSpPr>
        <p:spPr>
          <a:xfrm>
            <a:off x="196257" y="4581128"/>
            <a:ext cx="1152128" cy="515565"/>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100" b="1" dirty="0" smtClean="0"/>
              <a:t>Transporte Horizontal y Corto</a:t>
            </a:r>
            <a:endParaRPr lang="es-EC" sz="1100" b="1" dirty="0"/>
          </a:p>
        </p:txBody>
      </p:sp>
      <p:sp>
        <p:nvSpPr>
          <p:cNvPr id="13" name="12 Proceso"/>
          <p:cNvSpPr/>
          <p:nvPr/>
        </p:nvSpPr>
        <p:spPr>
          <a:xfrm>
            <a:off x="1348385" y="4581128"/>
            <a:ext cx="2471464" cy="515565"/>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r>
              <a:rPr lang="es-MX" sz="1000" b="1" dirty="0"/>
              <a:t>Medidas de Longitud </a:t>
            </a:r>
            <a:r>
              <a:rPr lang="es-MX" sz="1000" b="1" dirty="0" smtClean="0"/>
              <a:t>Plana Estándar: </a:t>
            </a:r>
            <a:r>
              <a:rPr lang="es-MX" sz="1000" dirty="0"/>
              <a:t>300-400-500-600-650-700-800-1000-</a:t>
            </a:r>
            <a:r>
              <a:rPr lang="es-MX" sz="1050" b="1" dirty="0">
                <a:solidFill>
                  <a:srgbClr val="C00000"/>
                </a:solidFill>
              </a:rPr>
              <a:t>1200</a:t>
            </a:r>
            <a:r>
              <a:rPr lang="es-MX" sz="1000" dirty="0"/>
              <a:t> </a:t>
            </a:r>
            <a:r>
              <a:rPr lang="es-MX" sz="1050" b="1" dirty="0" err="1">
                <a:solidFill>
                  <a:srgbClr val="C00000"/>
                </a:solidFill>
              </a:rPr>
              <a:t>mm</a:t>
            </a:r>
            <a:r>
              <a:rPr lang="es-MX" sz="1000" dirty="0" err="1"/>
              <a:t>.</a:t>
            </a:r>
            <a:endParaRPr lang="es-MX" sz="1000" dirty="0"/>
          </a:p>
        </p:txBody>
      </p:sp>
      <p:sp>
        <p:nvSpPr>
          <p:cNvPr id="17" name="16 CuadroTexto"/>
          <p:cNvSpPr txBox="1"/>
          <p:nvPr/>
        </p:nvSpPr>
        <p:spPr>
          <a:xfrm>
            <a:off x="6588224" y="1988840"/>
            <a:ext cx="2269839" cy="515362"/>
          </a:xfrm>
          <a:prstGeom prst="cloud">
            <a:avLst/>
          </a:prstGeom>
          <a:ln/>
        </p:spPr>
        <p:style>
          <a:lnRef idx="2">
            <a:schemeClr val="accent6"/>
          </a:lnRef>
          <a:fillRef idx="1">
            <a:schemeClr val="lt1"/>
          </a:fillRef>
          <a:effectRef idx="0">
            <a:schemeClr val="accent6"/>
          </a:effectRef>
          <a:fontRef idx="minor">
            <a:schemeClr val="dk1"/>
          </a:fontRef>
        </p:style>
        <p:txBody>
          <a:bodyPr wrap="none" rtlCol="0">
            <a:spAutoFit/>
          </a:bodyPr>
          <a:lstStyle/>
          <a:p>
            <a:r>
              <a:rPr lang="es-EC" sz="800" b="1" dirty="0"/>
              <a:t>M</a:t>
            </a:r>
            <a:r>
              <a:rPr lang="es-EC" sz="800" b="1" dirty="0" smtClean="0"/>
              <a:t>edida Tentativa</a:t>
            </a:r>
            <a:r>
              <a:rPr lang="es-EC" sz="800" b="1" dirty="0"/>
              <a:t>:  </a:t>
            </a:r>
            <a:r>
              <a:rPr lang="es-EC" sz="800" b="1" dirty="0">
                <a:solidFill>
                  <a:srgbClr val="FF0000"/>
                </a:solidFill>
              </a:rPr>
              <a:t>±</a:t>
            </a:r>
            <a:r>
              <a:rPr lang="es-EC" sz="800" b="1" dirty="0" smtClean="0">
                <a:solidFill>
                  <a:srgbClr val="FF0000"/>
                </a:solidFill>
              </a:rPr>
              <a:t> </a:t>
            </a:r>
            <a:r>
              <a:rPr lang="es-EC" sz="800" b="1" dirty="0">
                <a:solidFill>
                  <a:srgbClr val="FF0000"/>
                </a:solidFill>
              </a:rPr>
              <a:t>1455 </a:t>
            </a:r>
            <a:r>
              <a:rPr lang="es-EC" sz="800" b="1" dirty="0" smtClean="0">
                <a:solidFill>
                  <a:srgbClr val="FF0000"/>
                </a:solidFill>
              </a:rPr>
              <a:t>mm</a:t>
            </a:r>
            <a:r>
              <a:rPr lang="es-EC" sz="800" b="1" dirty="0" smtClean="0"/>
              <a:t> </a:t>
            </a:r>
          </a:p>
          <a:p>
            <a:r>
              <a:rPr lang="es-EC" sz="800" b="1" dirty="0" smtClean="0"/>
              <a:t>Largo de la estación</a:t>
            </a:r>
            <a:endParaRPr lang="es-EC" sz="800" b="1" dirty="0">
              <a:solidFill>
                <a:srgbClr val="FF0000"/>
              </a:solidFill>
            </a:endParaRPr>
          </a:p>
        </p:txBody>
      </p:sp>
      <p:sp>
        <p:nvSpPr>
          <p:cNvPr id="18" name="17 Proceso"/>
          <p:cNvSpPr/>
          <p:nvPr/>
        </p:nvSpPr>
        <p:spPr>
          <a:xfrm>
            <a:off x="242641" y="5229200"/>
            <a:ext cx="1056928" cy="515565"/>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r>
              <a:rPr lang="es-MX" sz="1000" b="1" dirty="0" smtClean="0"/>
              <a:t>Ancho banda seleccionada: </a:t>
            </a:r>
            <a:r>
              <a:rPr lang="es-MX" sz="1050" b="1" dirty="0" smtClean="0">
                <a:solidFill>
                  <a:srgbClr val="C00000"/>
                </a:solidFill>
              </a:rPr>
              <a:t>400</a:t>
            </a:r>
            <a:r>
              <a:rPr lang="es-MX" sz="1000" dirty="0" smtClean="0"/>
              <a:t> </a:t>
            </a:r>
            <a:r>
              <a:rPr lang="es-MX" sz="1050" b="1" dirty="0">
                <a:solidFill>
                  <a:srgbClr val="C00000"/>
                </a:solidFill>
              </a:rPr>
              <a:t>mm</a:t>
            </a:r>
            <a:r>
              <a:rPr lang="es-MX" sz="1000" dirty="0"/>
              <a:t>.</a:t>
            </a:r>
          </a:p>
        </p:txBody>
      </p:sp>
      <mc:AlternateContent xmlns:mc="http://schemas.openxmlformats.org/markup-compatibility/2006" xmlns:a14="http://schemas.microsoft.com/office/drawing/2010/main">
        <mc:Choice Requires="a14">
          <p:sp>
            <p:nvSpPr>
              <p:cNvPr id="14" name="13 Rectángulo"/>
              <p:cNvSpPr/>
              <p:nvPr/>
            </p:nvSpPr>
            <p:spPr>
              <a:xfrm>
                <a:off x="4608512" y="4639313"/>
                <a:ext cx="4572000" cy="1475469"/>
              </a:xfrm>
              <a:prstGeom prst="rect">
                <a:avLst/>
              </a:prstGeom>
            </p:spPr>
            <p:txBody>
              <a:bodyPr>
                <a:spAutoFit/>
              </a:bodyPr>
              <a:lstStyle/>
              <a:p>
                <a:pPr algn="ctr"/>
                <a14:m>
                  <m:oMath xmlns:m="http://schemas.openxmlformats.org/officeDocument/2006/math">
                    <m:r>
                      <a:rPr lang="es-EC" sz="1100" b="1" i="1" smtClean="0">
                        <a:latin typeface="Cambria Math"/>
                      </a:rPr>
                      <m:t>𝑻</m:t>
                    </m:r>
                    <m:r>
                      <a:rPr lang="es-EC" sz="1100" b="1" i="1" smtClean="0">
                        <a:latin typeface="Cambria Math"/>
                      </a:rPr>
                      <m:t>=</m:t>
                    </m:r>
                    <m:r>
                      <a:rPr lang="es-EC" sz="1100" b="1" i="1" smtClean="0">
                        <a:latin typeface="Cambria Math"/>
                      </a:rPr>
                      <m:t>𝟐</m:t>
                    </m:r>
                    <m:r>
                      <a:rPr lang="es-EC" sz="1100" b="1" i="1" smtClean="0">
                        <a:latin typeface="Cambria Math"/>
                      </a:rPr>
                      <m:t>𝑳</m:t>
                    </m:r>
                    <m:r>
                      <a:rPr lang="es-EC" sz="1100" b="1" i="1" smtClean="0">
                        <a:latin typeface="Cambria Math"/>
                      </a:rPr>
                      <m:t>+</m:t>
                    </m:r>
                    <m:r>
                      <a:rPr lang="es-EC" sz="1100" b="1" i="1" smtClean="0">
                        <a:latin typeface="Cambria Math"/>
                      </a:rPr>
                      <m:t>𝟐</m:t>
                    </m:r>
                    <m:r>
                      <a:rPr lang="es-EC" sz="1100" b="1" i="1" smtClean="0">
                        <a:latin typeface="Cambria Math"/>
                      </a:rPr>
                      <m:t>𝝅</m:t>
                    </m:r>
                    <m:r>
                      <a:rPr lang="es-EC" sz="1100" b="1" i="1" smtClean="0">
                        <a:latin typeface="Cambria Math"/>
                      </a:rPr>
                      <m:t>𝑹</m:t>
                    </m:r>
                  </m:oMath>
                </a14:m>
                <a:r>
                  <a:rPr lang="es-EC" sz="1100" b="1" dirty="0"/>
                  <a:t>  </a:t>
                </a:r>
                <a:r>
                  <a:rPr lang="es-EC" sz="1100" dirty="0"/>
                  <a:t>                                                </a:t>
                </a:r>
                <a:endParaRPr lang="es-EC" sz="1100" dirty="0" smtClean="0"/>
              </a:p>
              <a:p>
                <a:r>
                  <a:rPr lang="es-EC" sz="1100" i="1" dirty="0" smtClean="0"/>
                  <a:t>T </a:t>
                </a:r>
                <a:r>
                  <a:rPr lang="es-EC" sz="1100" i="1" dirty="0"/>
                  <a:t>= Longitud de la banda (materia prima) = 2620mm </a:t>
                </a:r>
                <a:endParaRPr lang="es-EC" sz="1100" dirty="0"/>
              </a:p>
              <a:p>
                <a:r>
                  <a:rPr lang="es-EC" sz="1100" i="1" dirty="0"/>
                  <a:t>L = Longitud de la banda trasportadora ensamblada  </a:t>
                </a:r>
                <a:endParaRPr lang="es-EC" sz="1100" dirty="0"/>
              </a:p>
              <a:p>
                <a:r>
                  <a:rPr lang="es-EC" sz="1100" i="1" dirty="0"/>
                  <a:t>R = Radio del eje de la banda = 22.5mm</a:t>
                </a:r>
                <a:endParaRPr lang="es-EC" sz="1100" dirty="0"/>
              </a:p>
              <a:p>
                <a:r>
                  <a:rPr lang="es-EC" sz="1100" i="1" dirty="0"/>
                  <a:t> </a:t>
                </a:r>
                <a:endParaRPr lang="es-EC" sz="1100" dirty="0"/>
              </a:p>
              <a:p>
                <a:pPr/>
                <a14:m>
                  <m:oMathPara xmlns:m="http://schemas.openxmlformats.org/officeDocument/2006/math">
                    <m:oMathParaPr>
                      <m:jc m:val="centerGroup"/>
                    </m:oMathParaPr>
                    <m:oMath xmlns:m="http://schemas.openxmlformats.org/officeDocument/2006/math">
                      <m:r>
                        <a:rPr lang="es-EC" sz="1100" i="1">
                          <a:latin typeface="Cambria Math"/>
                        </a:rPr>
                        <m:t>𝐿</m:t>
                      </m:r>
                      <m:r>
                        <a:rPr lang="es-EC" sz="1100" i="1">
                          <a:latin typeface="Cambria Math"/>
                        </a:rPr>
                        <m:t>=</m:t>
                      </m:r>
                      <m:f>
                        <m:fPr>
                          <m:ctrlPr>
                            <a:rPr lang="es-EC" sz="1100" i="1">
                              <a:latin typeface="Cambria Math"/>
                            </a:rPr>
                          </m:ctrlPr>
                        </m:fPr>
                        <m:num>
                          <m:r>
                            <a:rPr lang="es-EC" sz="1100" i="1">
                              <a:latin typeface="Cambria Math"/>
                            </a:rPr>
                            <m:t>2620−2</m:t>
                          </m:r>
                          <m:r>
                            <a:rPr lang="es-EC" sz="1100" i="1">
                              <a:latin typeface="Cambria Math"/>
                            </a:rPr>
                            <m:t>𝜋</m:t>
                          </m:r>
                          <m:r>
                            <a:rPr lang="es-EC" sz="1100" i="1">
                              <a:latin typeface="Cambria Math"/>
                            </a:rPr>
                            <m:t>(22.5)</m:t>
                          </m:r>
                        </m:num>
                        <m:den>
                          <m:r>
                            <a:rPr lang="es-EC" sz="1100" i="1">
                              <a:latin typeface="Cambria Math"/>
                            </a:rPr>
                            <m:t>2</m:t>
                          </m:r>
                        </m:den>
                      </m:f>
                    </m:oMath>
                  </m:oMathPara>
                </a14:m>
                <a:endParaRPr lang="en-US" sz="1100" i="1" dirty="0" smtClean="0"/>
              </a:p>
              <a:p>
                <a:pPr/>
                <a14:m>
                  <m:oMathPara xmlns:m="http://schemas.openxmlformats.org/officeDocument/2006/math">
                    <m:oMathParaPr>
                      <m:jc m:val="centerGroup"/>
                    </m:oMathParaPr>
                    <m:oMath xmlns:m="http://schemas.openxmlformats.org/officeDocument/2006/math">
                      <m:r>
                        <a:rPr lang="es-EC" sz="1400" b="1" i="1" smtClean="0">
                          <a:solidFill>
                            <a:srgbClr val="C00000"/>
                          </a:solidFill>
                          <a:latin typeface="Cambria Math"/>
                        </a:rPr>
                        <m:t>𝑳</m:t>
                      </m:r>
                      <m:r>
                        <a:rPr lang="es-EC" sz="1400" b="1" i="1" smtClean="0">
                          <a:solidFill>
                            <a:srgbClr val="C00000"/>
                          </a:solidFill>
                          <a:latin typeface="Cambria Math"/>
                        </a:rPr>
                        <m:t>=</m:t>
                      </m:r>
                      <m:r>
                        <a:rPr lang="es-EC" sz="1400" b="1" i="1">
                          <a:solidFill>
                            <a:srgbClr val="C00000"/>
                          </a:solidFill>
                          <a:latin typeface="Cambria Math"/>
                        </a:rPr>
                        <m:t>𝟏𝟐𝟑𝟗</m:t>
                      </m:r>
                      <m:r>
                        <a:rPr lang="es-EC" sz="1400" b="1" i="1">
                          <a:solidFill>
                            <a:srgbClr val="C00000"/>
                          </a:solidFill>
                          <a:latin typeface="Cambria Math"/>
                        </a:rPr>
                        <m:t>𝒎𝒎</m:t>
                      </m:r>
                    </m:oMath>
                  </m:oMathPara>
                </a14:m>
                <a:endParaRPr lang="es-EC" sz="1400" b="1" dirty="0">
                  <a:solidFill>
                    <a:srgbClr val="C00000"/>
                  </a:solidFill>
                </a:endParaRPr>
              </a:p>
            </p:txBody>
          </p:sp>
        </mc:Choice>
        <mc:Fallback xmlns="">
          <p:sp>
            <p:nvSpPr>
              <p:cNvPr id="14" name="13 Rectángulo"/>
              <p:cNvSpPr>
                <a:spLocks noRot="1" noChangeAspect="1" noMove="1" noResize="1" noEditPoints="1" noAdjustHandles="1" noChangeArrowheads="1" noChangeShapeType="1" noTextEdit="1"/>
              </p:cNvSpPr>
              <p:nvPr/>
            </p:nvSpPr>
            <p:spPr>
              <a:xfrm>
                <a:off x="4608512" y="4639313"/>
                <a:ext cx="4572000" cy="1475469"/>
              </a:xfrm>
              <a:prstGeom prst="rect">
                <a:avLst/>
              </a:prstGeom>
              <a:blipFill rotWithShape="1">
                <a:blip r:embed="rId10"/>
                <a:stretch>
                  <a:fillRect/>
                </a:stretch>
              </a:blipFill>
            </p:spPr>
            <p:txBody>
              <a:bodyPr/>
              <a:lstStyle/>
              <a:p>
                <a:r>
                  <a:rPr lang="es-EC">
                    <a:noFill/>
                  </a:rPr>
                  <a:t> </a:t>
                </a:r>
              </a:p>
            </p:txBody>
          </p:sp>
        </mc:Fallback>
      </mc:AlternateContent>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257" y="5949280"/>
            <a:ext cx="1512763" cy="7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Flecha a la derecha con bandas"/>
          <p:cNvSpPr/>
          <p:nvPr/>
        </p:nvSpPr>
        <p:spPr>
          <a:xfrm>
            <a:off x="1758282" y="6068673"/>
            <a:ext cx="2237654" cy="519678"/>
          </a:xfrm>
          <a:prstGeom prst="stripedRightArrow">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C" sz="1100" b="1" dirty="0" smtClean="0"/>
              <a:t>Poliuretano </a:t>
            </a:r>
            <a:r>
              <a:rPr lang="es-EC" sz="1100" b="1" dirty="0"/>
              <a:t>cubierta de nylon</a:t>
            </a:r>
          </a:p>
        </p:txBody>
      </p:sp>
      <p:sp>
        <p:nvSpPr>
          <p:cNvPr id="23" name="22 Proceso"/>
          <p:cNvSpPr/>
          <p:nvPr/>
        </p:nvSpPr>
        <p:spPr>
          <a:xfrm>
            <a:off x="1356769" y="5949280"/>
            <a:ext cx="334911" cy="36004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79"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10818" y="3117682"/>
            <a:ext cx="5025678" cy="8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32040" y="2924944"/>
            <a:ext cx="613221" cy="29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29 Proceso"/>
          <p:cNvSpPr/>
          <p:nvPr/>
        </p:nvSpPr>
        <p:spPr>
          <a:xfrm>
            <a:off x="6588224" y="3840777"/>
            <a:ext cx="504056" cy="18002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30 Proceso"/>
          <p:cNvSpPr/>
          <p:nvPr/>
        </p:nvSpPr>
        <p:spPr>
          <a:xfrm>
            <a:off x="6735256" y="3561373"/>
            <a:ext cx="504056" cy="9001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Rectángulo"/>
          <p:cNvSpPr/>
          <p:nvPr/>
        </p:nvSpPr>
        <p:spPr>
          <a:xfrm>
            <a:off x="5292080" y="4258915"/>
            <a:ext cx="3193291" cy="348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Longitud Real de la Cinta</a:t>
            </a:r>
            <a:endParaRPr lang="es-EC" b="1" dirty="0"/>
          </a:p>
        </p:txBody>
      </p:sp>
      <p:sp>
        <p:nvSpPr>
          <p:cNvPr id="22" name="21 Rectángulo"/>
          <p:cNvSpPr/>
          <p:nvPr/>
        </p:nvSpPr>
        <p:spPr>
          <a:xfrm>
            <a:off x="5076056" y="6165304"/>
            <a:ext cx="2736304" cy="542441"/>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81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600" b="1" dirty="0" smtClean="0"/>
              <a:t>Banda no necesita de diseño especifico templadores</a:t>
            </a:r>
            <a:endParaRPr lang="es-EC" sz="1600" b="1" dirty="0"/>
          </a:p>
        </p:txBody>
      </p:sp>
      <p:sp>
        <p:nvSpPr>
          <p:cNvPr id="25" name="24 Flecha curvada hacia la izquierda"/>
          <p:cNvSpPr/>
          <p:nvPr/>
        </p:nvSpPr>
        <p:spPr>
          <a:xfrm>
            <a:off x="7812360" y="5930088"/>
            <a:ext cx="432048" cy="595256"/>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6" name="35 Rectángulo"/>
          <p:cNvSpPr/>
          <p:nvPr/>
        </p:nvSpPr>
        <p:spPr>
          <a:xfrm>
            <a:off x="253649" y="2636912"/>
            <a:ext cx="3350176" cy="34853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Dimensionamiento de la Banda</a:t>
            </a:r>
            <a:endParaRPr lang="es-EC" b="1" dirty="0"/>
          </a:p>
        </p:txBody>
      </p:sp>
      <p:pic>
        <p:nvPicPr>
          <p:cNvPr id="28" name="Picture 2"/>
          <p:cNvPicPr/>
          <p:nvPr/>
        </p:nvPicPr>
        <p:blipFill>
          <a:blip r:embed="rId14" cstate="print">
            <a:extLst>
              <a:ext uri="{28A0092B-C50C-407E-A947-70E740481C1C}">
                <a14:useLocalDpi xmlns:a14="http://schemas.microsoft.com/office/drawing/2010/main" val="0"/>
              </a:ext>
            </a:extLst>
          </a:blip>
          <a:stretch>
            <a:fillRect/>
          </a:stretch>
        </p:blipFill>
        <p:spPr bwMode="auto">
          <a:xfrm>
            <a:off x="1397384" y="5171540"/>
            <a:ext cx="2422465" cy="720000"/>
          </a:xfrm>
          <a:prstGeom prst="rect">
            <a:avLst/>
          </a:prstGeom>
          <a:noFill/>
          <a:ln w="9525">
            <a:solidFill>
              <a:schemeClr val="tx1"/>
            </a:solidFill>
            <a:miter lim="800000"/>
            <a:headEnd/>
            <a:tailEnd/>
          </a:ln>
          <a:effectLst/>
          <a:extLst/>
        </p:spPr>
      </p:pic>
    </p:spTree>
    <p:extLst>
      <p:ext uri="{BB962C8B-B14F-4D97-AF65-F5344CB8AC3E}">
        <p14:creationId xmlns:p14="http://schemas.microsoft.com/office/powerpoint/2010/main" val="144154658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60648"/>
            <a:ext cx="8435280" cy="6264696"/>
          </a:xfrm>
        </p:spPr>
        <p:txBody>
          <a:bodyPr>
            <a:normAutofit fontScale="77500" lnSpcReduction="20000"/>
          </a:bodyPr>
          <a:lstStyle/>
          <a:p>
            <a:pPr lvl="0" algn="just">
              <a:lnSpc>
                <a:spcPct val="134000"/>
              </a:lnSpc>
            </a:pPr>
            <a:r>
              <a:rPr lang="es-EC" sz="2600" b="1" dirty="0">
                <a:latin typeface="Calibri" pitchFamily="34" charset="0"/>
              </a:rPr>
              <a:t>Encontrarse en buenas </a:t>
            </a:r>
            <a:r>
              <a:rPr lang="es-EC" sz="2600" b="1" dirty="0">
                <a:solidFill>
                  <a:srgbClr val="FF0000"/>
                </a:solidFill>
                <a:latin typeface="Calibri" pitchFamily="34" charset="0"/>
              </a:rPr>
              <a:t>condiciones</a:t>
            </a:r>
            <a:r>
              <a:rPr lang="es-EC" sz="2600" b="1" dirty="0">
                <a:latin typeface="Calibri" pitchFamily="34" charset="0"/>
              </a:rPr>
              <a:t> físicas y sicológicas, ya que después de programar el robot se ha verificado que puede ser igual o más difícil que </a:t>
            </a:r>
            <a:r>
              <a:rPr lang="es-EC" sz="2600" b="1" dirty="0">
                <a:solidFill>
                  <a:srgbClr val="FF0000"/>
                </a:solidFill>
                <a:latin typeface="Calibri" pitchFamily="34" charset="0"/>
              </a:rPr>
              <a:t>reaccionar </a:t>
            </a:r>
            <a:r>
              <a:rPr lang="es-EC" sz="2600" b="1" dirty="0">
                <a:latin typeface="Calibri" pitchFamily="34" charset="0"/>
              </a:rPr>
              <a:t>frente a un automotor.</a:t>
            </a:r>
            <a:endParaRPr lang="es-MX" sz="2600" b="1" dirty="0">
              <a:latin typeface="Calibri" pitchFamily="34" charset="0"/>
            </a:endParaRPr>
          </a:p>
          <a:p>
            <a:pPr algn="just">
              <a:lnSpc>
                <a:spcPct val="134000"/>
              </a:lnSpc>
            </a:pPr>
            <a:endParaRPr lang="es-MX" sz="2600" b="1" dirty="0">
              <a:latin typeface="Calibri" pitchFamily="34" charset="0"/>
            </a:endParaRPr>
          </a:p>
          <a:p>
            <a:pPr lvl="0" algn="just">
              <a:lnSpc>
                <a:spcPct val="134000"/>
              </a:lnSpc>
            </a:pPr>
            <a:r>
              <a:rPr lang="es-EC" sz="2600" b="1" dirty="0">
                <a:latin typeface="Calibri" pitchFamily="34" charset="0"/>
              </a:rPr>
              <a:t>A pesar de la dotación que se realiza al laboratorio con la construcción de </a:t>
            </a:r>
            <a:r>
              <a:rPr lang="es-EC" sz="2600" b="1" dirty="0" smtClean="0">
                <a:latin typeface="Calibri" pitchFamily="34" charset="0"/>
              </a:rPr>
              <a:t>esta </a:t>
            </a:r>
            <a:r>
              <a:rPr lang="es-EC" sz="2600" b="1" dirty="0">
                <a:latin typeface="Calibri" pitchFamily="34" charset="0"/>
              </a:rPr>
              <a:t>celda, se debería equipar el laboratorio con otras herramientas que faciliten y amplíen el conocimiento de los alumnos que cursan asignaturas como robótica o automatización industrial.</a:t>
            </a:r>
            <a:endParaRPr lang="es-MX" sz="2600" b="1" dirty="0">
              <a:latin typeface="Calibri" pitchFamily="34" charset="0"/>
            </a:endParaRPr>
          </a:p>
          <a:p>
            <a:pPr algn="just">
              <a:lnSpc>
                <a:spcPct val="134000"/>
              </a:lnSpc>
            </a:pPr>
            <a:endParaRPr lang="es-MX" sz="2600" b="1" dirty="0">
              <a:latin typeface="Calibri" pitchFamily="34" charset="0"/>
            </a:endParaRPr>
          </a:p>
          <a:p>
            <a:pPr lvl="0" algn="just">
              <a:lnSpc>
                <a:spcPct val="134000"/>
              </a:lnSpc>
            </a:pPr>
            <a:r>
              <a:rPr lang="es-EC" sz="2600" b="1" dirty="0">
                <a:latin typeface="Calibri" pitchFamily="34" charset="0"/>
              </a:rPr>
              <a:t>Toda máquina o equipo requiere un </a:t>
            </a:r>
            <a:r>
              <a:rPr lang="es-EC" sz="2600" b="1" dirty="0">
                <a:solidFill>
                  <a:srgbClr val="FF0000"/>
                </a:solidFill>
                <a:latin typeface="Calibri" pitchFamily="34" charset="0"/>
              </a:rPr>
              <a:t>mantenimiento</a:t>
            </a:r>
            <a:r>
              <a:rPr lang="es-EC" sz="2600" b="1" dirty="0">
                <a:latin typeface="Calibri" pitchFamily="34" charset="0"/>
              </a:rPr>
              <a:t> adecuado para lograr una larga vida útil  y evitar posibles fallas prematuras, por lo que se sugiere </a:t>
            </a:r>
            <a:r>
              <a:rPr lang="es-EC" sz="2600" b="1" dirty="0">
                <a:solidFill>
                  <a:srgbClr val="FF0000"/>
                </a:solidFill>
                <a:latin typeface="Calibri" pitchFamily="34" charset="0"/>
              </a:rPr>
              <a:t>limpiar</a:t>
            </a:r>
            <a:r>
              <a:rPr lang="es-EC" sz="2600" b="1" dirty="0">
                <a:latin typeface="Calibri" pitchFamily="34" charset="0"/>
              </a:rPr>
              <a:t> la entenalla y la banda adecuadamente después de su uso, cuidar que las chumaceras tengan el nivel de grasa necesaria para </a:t>
            </a:r>
            <a:r>
              <a:rPr lang="es-EC" sz="2600" b="1" dirty="0">
                <a:solidFill>
                  <a:srgbClr val="FF0000"/>
                </a:solidFill>
                <a:latin typeface="Calibri" pitchFamily="34" charset="0"/>
              </a:rPr>
              <a:t>lubricar</a:t>
            </a:r>
            <a:r>
              <a:rPr lang="es-EC" sz="2600" b="1" dirty="0">
                <a:latin typeface="Calibri" pitchFamily="34" charset="0"/>
              </a:rPr>
              <a:t> continuamente los equipos y tener cuidados el momento de manipular el robot y los módulos pues su </a:t>
            </a:r>
            <a:r>
              <a:rPr lang="es-EC" sz="2600" b="1" dirty="0">
                <a:solidFill>
                  <a:srgbClr val="FF0000"/>
                </a:solidFill>
                <a:latin typeface="Calibri" pitchFamily="34" charset="0"/>
              </a:rPr>
              <a:t>mal uso </a:t>
            </a:r>
            <a:r>
              <a:rPr lang="es-EC" sz="2600" b="1" dirty="0">
                <a:latin typeface="Calibri" pitchFamily="34" charset="0"/>
              </a:rPr>
              <a:t>puede desembocar en </a:t>
            </a:r>
            <a:r>
              <a:rPr lang="es-EC" sz="2600" b="1" dirty="0">
                <a:solidFill>
                  <a:srgbClr val="FF0000"/>
                </a:solidFill>
                <a:latin typeface="Calibri" pitchFamily="34" charset="0"/>
              </a:rPr>
              <a:t>daños</a:t>
            </a:r>
            <a:r>
              <a:rPr lang="es-EC" sz="2600" b="1" dirty="0">
                <a:latin typeface="Calibri" pitchFamily="34" charset="0"/>
              </a:rPr>
              <a:t> irreparables</a:t>
            </a:r>
            <a:r>
              <a:rPr lang="es-EC" sz="2600" b="1" dirty="0" smtClean="0">
                <a:latin typeface="Calibri" pitchFamily="34" charset="0"/>
              </a:rPr>
              <a:t>.</a:t>
            </a:r>
            <a:endParaRPr lang="es-MX" sz="2600" b="1" dirty="0">
              <a:latin typeface="Calibri" pitchFamily="34" charset="0"/>
            </a:endParaRPr>
          </a:p>
        </p:txBody>
      </p:sp>
    </p:spTree>
    <p:extLst>
      <p:ext uri="{BB962C8B-B14F-4D97-AF65-F5344CB8AC3E}">
        <p14:creationId xmlns:p14="http://schemas.microsoft.com/office/powerpoint/2010/main" val="301291639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619672" y="2178730"/>
            <a:ext cx="5849678" cy="1754326"/>
          </a:xfrm>
          <a:prstGeom prst="rect">
            <a:avLst/>
          </a:prstGeom>
        </p:spPr>
        <p:txBody>
          <a:bodyPr wrap="none">
            <a:spAutoFit/>
          </a:bodyPr>
          <a:lstStyle/>
          <a:p>
            <a:pPr algn="ctr"/>
            <a:r>
              <a:rPr lang="es-EC" sz="5400" b="1" dirty="0" smtClean="0">
                <a:solidFill>
                  <a:srgbClr val="CCFF33"/>
                </a:solidFill>
              </a:rPr>
              <a:t>PROYECTO EN </a:t>
            </a:r>
          </a:p>
          <a:p>
            <a:pPr algn="ctr"/>
            <a:r>
              <a:rPr lang="es-EC" sz="5400" b="1" dirty="0" smtClean="0">
                <a:solidFill>
                  <a:srgbClr val="CCFF33"/>
                </a:solidFill>
              </a:rPr>
              <a:t>FUNCIONAMIENTO</a:t>
            </a:r>
            <a:endParaRPr lang="es-EC" sz="5400" b="1" dirty="0">
              <a:solidFill>
                <a:srgbClr val="CCFF33"/>
              </a:solidFill>
            </a:endParaRPr>
          </a:p>
        </p:txBody>
      </p:sp>
    </p:spTree>
    <p:extLst>
      <p:ext uri="{BB962C8B-B14F-4D97-AF65-F5344CB8AC3E}">
        <p14:creationId xmlns:p14="http://schemas.microsoft.com/office/powerpoint/2010/main" val="3574465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79512" y="82368"/>
            <a:ext cx="8712968" cy="898360"/>
          </a:xfrm>
        </p:spPr>
        <p:txBody>
          <a:bodyPr>
            <a:normAutofit/>
          </a:bodyPr>
          <a:lstStyle/>
          <a:p>
            <a:r>
              <a:rPr lang="es-EC" sz="3600" b="1" dirty="0"/>
              <a:t>Dimensionamiento Analítico de la Banda</a:t>
            </a:r>
            <a:endParaRPr lang="es-EC" sz="3600" dirty="0"/>
          </a:p>
        </p:txBody>
      </p:sp>
      <p:sp>
        <p:nvSpPr>
          <p:cNvPr id="5" name="4 Rectángulo"/>
          <p:cNvSpPr/>
          <p:nvPr/>
        </p:nvSpPr>
        <p:spPr>
          <a:xfrm>
            <a:off x="370597" y="836712"/>
            <a:ext cx="3193291" cy="57606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Dimensionamiento del Soporte de la Cinta</a:t>
            </a:r>
            <a:endParaRPr lang="es-EC" b="1" dirty="0"/>
          </a:p>
        </p:txBody>
      </p:sp>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5258" y="1526389"/>
            <a:ext cx="3240359" cy="1614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813426"/>
            <a:ext cx="5025678" cy="8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Proceso"/>
          <p:cNvSpPr/>
          <p:nvPr/>
        </p:nvSpPr>
        <p:spPr>
          <a:xfrm>
            <a:off x="6850360" y="1250758"/>
            <a:ext cx="457944" cy="9001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Rectángulo"/>
          <p:cNvSpPr/>
          <p:nvPr/>
        </p:nvSpPr>
        <p:spPr>
          <a:xfrm>
            <a:off x="203046" y="3212976"/>
            <a:ext cx="3528392"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C" sz="1100" dirty="0" smtClean="0"/>
              <a:t>Rodillos tentativos      = </a:t>
            </a:r>
            <a:r>
              <a:rPr lang="el-GR" sz="1100" dirty="0" smtClean="0"/>
              <a:t>Φ</a:t>
            </a:r>
            <a:r>
              <a:rPr lang="en-US" sz="1100" dirty="0" smtClean="0"/>
              <a:t> 45mm *2= 90mm</a:t>
            </a:r>
          </a:p>
          <a:p>
            <a:pPr algn="just"/>
            <a:r>
              <a:rPr lang="es-EC" sz="1100" dirty="0" smtClean="0"/>
              <a:t>Longitud del soporte  = 1239mm – 90mm</a:t>
            </a:r>
          </a:p>
          <a:p>
            <a:pPr algn="ctr"/>
            <a:r>
              <a:rPr lang="es-EC" sz="1100" b="1" dirty="0" smtClean="0">
                <a:solidFill>
                  <a:srgbClr val="C00000"/>
                </a:solidFill>
              </a:rPr>
              <a:t>Longitud del soporte  de la cinta= 1159 mm</a:t>
            </a:r>
            <a:endParaRPr lang="es-EC" sz="1100" b="1" dirty="0">
              <a:solidFill>
                <a:srgbClr val="C00000"/>
              </a:solidFill>
            </a:endParaRPr>
          </a:p>
        </p:txBody>
      </p:sp>
      <p:sp>
        <p:nvSpPr>
          <p:cNvPr id="12" name="11 Rectángulo"/>
          <p:cNvSpPr/>
          <p:nvPr/>
        </p:nvSpPr>
        <p:spPr>
          <a:xfrm>
            <a:off x="203046" y="3825104"/>
            <a:ext cx="3528392"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100" dirty="0" smtClean="0"/>
              <a:t>Ancho de la Real Banda     = </a:t>
            </a:r>
            <a:r>
              <a:rPr lang="en-US" sz="1100" dirty="0" smtClean="0"/>
              <a:t>430 mm </a:t>
            </a:r>
          </a:p>
          <a:p>
            <a:pPr algn="ctr"/>
            <a:r>
              <a:rPr lang="es-EC" sz="1100" dirty="0" smtClean="0"/>
              <a:t>Ancho del tubo = 430 mm – 100 mm</a:t>
            </a:r>
          </a:p>
          <a:p>
            <a:pPr algn="ctr"/>
            <a:r>
              <a:rPr lang="es-EC" sz="1100" b="1" dirty="0" smtClean="0">
                <a:solidFill>
                  <a:srgbClr val="C00000"/>
                </a:solidFill>
              </a:rPr>
              <a:t>Ancho del soporte de la cinta  = 530 mm</a:t>
            </a:r>
            <a:endParaRPr lang="es-EC" sz="1100" b="1" dirty="0">
              <a:solidFill>
                <a:srgbClr val="C00000"/>
              </a:solidFill>
            </a:endParaRPr>
          </a:p>
        </p:txBody>
      </p:sp>
      <p:sp>
        <p:nvSpPr>
          <p:cNvPr id="11" name="10 Rectángulo"/>
          <p:cNvSpPr/>
          <p:nvPr/>
        </p:nvSpPr>
        <p:spPr>
          <a:xfrm>
            <a:off x="4067944" y="1340768"/>
            <a:ext cx="3240360" cy="216024"/>
          </a:xfrm>
          <a:prstGeom prst="rect">
            <a:avLst/>
          </a:prstGeom>
          <a:no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13" name="12 Flecha abajo"/>
          <p:cNvSpPr/>
          <p:nvPr/>
        </p:nvSpPr>
        <p:spPr>
          <a:xfrm>
            <a:off x="7045736" y="1570524"/>
            <a:ext cx="360040" cy="418316"/>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Rectángulo"/>
          <p:cNvSpPr/>
          <p:nvPr/>
        </p:nvSpPr>
        <p:spPr>
          <a:xfrm>
            <a:off x="5220072" y="1988840"/>
            <a:ext cx="3240360" cy="72008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smtClean="0">
                <a:solidFill>
                  <a:schemeClr val="tx1"/>
                </a:solidFill>
              </a:rPr>
              <a:t>Forrado de  Chapa Metálica con </a:t>
            </a:r>
            <a:r>
              <a:rPr lang="es-EC" sz="1200" b="1" dirty="0">
                <a:solidFill>
                  <a:schemeClr val="tx1"/>
                </a:solidFill>
              </a:rPr>
              <a:t>acero A 653</a:t>
            </a:r>
          </a:p>
          <a:p>
            <a:pPr algn="ctr"/>
            <a:r>
              <a:rPr lang="es-EC" sz="1200" b="1" dirty="0" smtClean="0">
                <a:solidFill>
                  <a:schemeClr val="tx1"/>
                </a:solidFill>
              </a:rPr>
              <a:t> galvanizada </a:t>
            </a:r>
          </a:p>
          <a:p>
            <a:pPr algn="ctr"/>
            <a:r>
              <a:rPr lang="es-EC" sz="1200" b="1" dirty="0" smtClean="0">
                <a:solidFill>
                  <a:schemeClr val="tx1"/>
                </a:solidFill>
              </a:rPr>
              <a:t>Espesor:          1 mm</a:t>
            </a:r>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5129" y="2996952"/>
            <a:ext cx="2183295" cy="891460"/>
          </a:xfrm>
          <a:prstGeom prst="rect">
            <a:avLst/>
          </a:prstGeom>
          <a:noFill/>
          <a:ln w="95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9768" y="4293096"/>
            <a:ext cx="2426178" cy="236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Elipse"/>
          <p:cNvSpPr/>
          <p:nvPr/>
        </p:nvSpPr>
        <p:spPr>
          <a:xfrm>
            <a:off x="5076056" y="4077072"/>
            <a:ext cx="648072" cy="64807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Elipse"/>
          <p:cNvSpPr/>
          <p:nvPr/>
        </p:nvSpPr>
        <p:spPr>
          <a:xfrm>
            <a:off x="7308304" y="5229200"/>
            <a:ext cx="648072" cy="68407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Flecha abajo"/>
          <p:cNvSpPr/>
          <p:nvPr/>
        </p:nvSpPr>
        <p:spPr>
          <a:xfrm>
            <a:off x="7092280" y="2708920"/>
            <a:ext cx="360040" cy="288032"/>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p:cNvSpPr/>
          <p:nvPr/>
        </p:nvSpPr>
        <p:spPr>
          <a:xfrm>
            <a:off x="6012160" y="4221088"/>
            <a:ext cx="2213599" cy="28803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Espacio para rodillos</a:t>
            </a:r>
            <a:endParaRPr lang="es-EC" dirty="0"/>
          </a:p>
        </p:txBody>
      </p:sp>
      <p:sp>
        <p:nvSpPr>
          <p:cNvPr id="23" name="22 Rectángulo"/>
          <p:cNvSpPr/>
          <p:nvPr/>
        </p:nvSpPr>
        <p:spPr>
          <a:xfrm>
            <a:off x="5062716" y="6367902"/>
            <a:ext cx="1898888" cy="28803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Banda Centrada</a:t>
            </a:r>
            <a:endParaRPr lang="es-EC" dirty="0"/>
          </a:p>
        </p:txBody>
      </p:sp>
      <p:sp>
        <p:nvSpPr>
          <p:cNvPr id="18" name="17 Flecha arriba"/>
          <p:cNvSpPr/>
          <p:nvPr/>
        </p:nvSpPr>
        <p:spPr>
          <a:xfrm>
            <a:off x="5238074" y="5445224"/>
            <a:ext cx="342038" cy="922678"/>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Flecha arriba"/>
          <p:cNvSpPr/>
          <p:nvPr/>
        </p:nvSpPr>
        <p:spPr>
          <a:xfrm flipV="1">
            <a:off x="5238074" y="3442426"/>
            <a:ext cx="342038" cy="922678"/>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2" name="21 Conector recto de flecha"/>
          <p:cNvCxnSpPr>
            <a:stCxn id="16" idx="2"/>
            <a:endCxn id="20" idx="0"/>
          </p:cNvCxnSpPr>
          <p:nvPr/>
        </p:nvCxnSpPr>
        <p:spPr>
          <a:xfrm>
            <a:off x="7118960" y="4509120"/>
            <a:ext cx="513380" cy="72008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16" idx="1"/>
            <a:endCxn id="15" idx="6"/>
          </p:cNvCxnSpPr>
          <p:nvPr/>
        </p:nvCxnSpPr>
        <p:spPr>
          <a:xfrm flipH="1">
            <a:off x="5724128" y="4365104"/>
            <a:ext cx="288032" cy="3600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 name="23 Rectángulo"/>
          <p:cNvSpPr/>
          <p:nvPr/>
        </p:nvSpPr>
        <p:spPr>
          <a:xfrm>
            <a:off x="251520" y="4437112"/>
            <a:ext cx="410400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Selección del material para la estructura</a:t>
            </a:r>
            <a:endParaRPr lang="es-EC" b="1" dirty="0"/>
          </a:p>
        </p:txBody>
      </p:sp>
      <p:pic>
        <p:nvPicPr>
          <p:cNvPr id="26" name="0 Imagen"/>
          <p:cNvPicPr/>
          <p:nvPr/>
        </p:nvPicPr>
        <p:blipFill>
          <a:blip r:embed="rId7" cstate="print">
            <a:extLst>
              <a:ext uri="{28A0092B-C50C-407E-A947-70E740481C1C}">
                <a14:useLocalDpi xmlns:a14="http://schemas.microsoft.com/office/drawing/2010/main" val="0"/>
              </a:ext>
            </a:extLst>
          </a:blip>
          <a:stretch>
            <a:fillRect/>
          </a:stretch>
        </p:blipFill>
        <p:spPr>
          <a:xfrm>
            <a:off x="1585805" y="4891702"/>
            <a:ext cx="2880320" cy="1417618"/>
          </a:xfrm>
          <a:prstGeom prst="rect">
            <a:avLst/>
          </a:prstGeom>
          <a:ln>
            <a:solidFill>
              <a:schemeClr val="tx1"/>
            </a:solidFill>
          </a:ln>
        </p:spPr>
      </p:pic>
      <p:pic>
        <p:nvPicPr>
          <p:cNvPr id="27" name="26 Imagen" descr="http://www.formac.cl/imag/th_1039Tubo_Rectangular.JPG"/>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4418" y="4869160"/>
            <a:ext cx="1401387" cy="1417619"/>
          </a:xfrm>
          <a:prstGeom prst="rect">
            <a:avLst/>
          </a:prstGeom>
          <a:noFill/>
          <a:ln>
            <a:solidFill>
              <a:schemeClr val="tx1"/>
            </a:solidFill>
          </a:ln>
        </p:spPr>
      </p:pic>
      <p:sp>
        <p:nvSpPr>
          <p:cNvPr id="29" name="28 Flecha a la derecha con bandas"/>
          <p:cNvSpPr/>
          <p:nvPr/>
        </p:nvSpPr>
        <p:spPr>
          <a:xfrm>
            <a:off x="1043607" y="6309320"/>
            <a:ext cx="3422517" cy="519678"/>
          </a:xfrm>
          <a:prstGeom prst="stripedRightArrow">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C" sz="1100" b="1" dirty="0"/>
              <a:t>tubo estructural rectangular de acero </a:t>
            </a:r>
            <a:r>
              <a:rPr lang="es-EC" sz="1100" b="1" dirty="0" err="1"/>
              <a:t>A500</a:t>
            </a:r>
            <a:r>
              <a:rPr lang="es-EC" sz="1100" b="1" dirty="0"/>
              <a:t> </a:t>
            </a:r>
            <a:r>
              <a:rPr lang="es-EC" sz="1100" b="1" dirty="0" err="1"/>
              <a:t>Gr.A</a:t>
            </a:r>
            <a:r>
              <a:rPr lang="es-EC" sz="1100" b="1" dirty="0"/>
              <a:t>, </a:t>
            </a:r>
          </a:p>
        </p:txBody>
      </p:sp>
    </p:spTree>
    <p:extLst>
      <p:ext uri="{BB962C8B-B14F-4D97-AF65-F5344CB8AC3E}">
        <p14:creationId xmlns:p14="http://schemas.microsoft.com/office/powerpoint/2010/main" val="1323483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188640"/>
            <a:ext cx="8229600" cy="754344"/>
          </a:xfrm>
        </p:spPr>
        <p:txBody>
          <a:bodyPr>
            <a:normAutofit/>
          </a:bodyPr>
          <a:lstStyle/>
          <a:p>
            <a:r>
              <a:rPr lang="es-EC" sz="3600" b="1" dirty="0"/>
              <a:t>Dimensionamiento Analítico de la Banda</a:t>
            </a:r>
            <a:endParaRPr lang="es-EC" sz="3600" dirty="0"/>
          </a:p>
        </p:txBody>
      </p:sp>
      <p:sp>
        <p:nvSpPr>
          <p:cNvPr id="4" name="3 Rectángulo"/>
          <p:cNvSpPr/>
          <p:nvPr/>
        </p:nvSpPr>
        <p:spPr>
          <a:xfrm>
            <a:off x="370597" y="836712"/>
            <a:ext cx="2977267" cy="57606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Dimensionamiento de los motores</a:t>
            </a:r>
            <a:endParaRPr lang="es-EC" b="1" dirty="0"/>
          </a:p>
        </p:txBody>
      </p:sp>
      <mc:AlternateContent xmlns:mc="http://schemas.openxmlformats.org/markup-compatibility/2006" xmlns:a14="http://schemas.microsoft.com/office/drawing/2010/main">
        <mc:Choice Requires="a14">
          <p:sp>
            <p:nvSpPr>
              <p:cNvPr id="5" name="4 Rectángulo"/>
              <p:cNvSpPr/>
              <p:nvPr/>
            </p:nvSpPr>
            <p:spPr>
              <a:xfrm>
                <a:off x="179512" y="2137499"/>
                <a:ext cx="4104456" cy="29794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100" b="1" i="1" smtClean="0">
                          <a:latin typeface="Cambria Math"/>
                        </a:rPr>
                        <m:t>𝒇𝒓</m:t>
                      </m:r>
                      <m:r>
                        <a:rPr lang="es-EC" sz="1100" b="1" i="1" smtClean="0">
                          <a:latin typeface="Cambria Math"/>
                        </a:rPr>
                        <m:t>=</m:t>
                      </m:r>
                      <m:r>
                        <a:rPr lang="es-EC" sz="1100" b="1" i="1" smtClean="0">
                          <a:latin typeface="Cambria Math"/>
                        </a:rPr>
                        <m:t>𝝁</m:t>
                      </m:r>
                      <m:r>
                        <a:rPr lang="es-EC" sz="1100" b="1" i="1" smtClean="0">
                          <a:latin typeface="Cambria Math"/>
                        </a:rPr>
                        <m:t>∗</m:t>
                      </m:r>
                      <m:r>
                        <a:rPr lang="es-EC" sz="1100" b="1" i="1" smtClean="0">
                          <a:latin typeface="Cambria Math"/>
                        </a:rPr>
                        <m:t>𝑵𝒎𝒂𝒙</m:t>
                      </m:r>
                    </m:oMath>
                  </m:oMathPara>
                </a14:m>
                <a:endParaRPr lang="es-EC" sz="1100" b="1" dirty="0"/>
              </a:p>
              <a:p>
                <a:r>
                  <a:rPr lang="es-EC" sz="1100" b="1" dirty="0"/>
                  <a:t> </a:t>
                </a:r>
                <a:endParaRPr lang="es-EC" sz="1100" dirty="0"/>
              </a:p>
              <a:p>
                <a:pPr algn="just"/>
                <a14:m>
                  <m:oMath xmlns:m="http://schemas.openxmlformats.org/officeDocument/2006/math">
                    <m:r>
                      <a:rPr lang="es-EC" sz="1100" i="1">
                        <a:latin typeface="Cambria Math"/>
                      </a:rPr>
                      <m:t>𝜇</m:t>
                    </m:r>
                  </m:oMath>
                </a14:m>
                <a:r>
                  <a:rPr lang="es-EC" sz="1100" dirty="0"/>
                  <a:t> = Coeficiente estático de rozamiento entre cinta transportadora y soporte de chapa metálica.</a:t>
                </a:r>
              </a:p>
              <a:p>
                <a:pPr algn="just"/>
                <a14:m>
                  <m:oMath xmlns:m="http://schemas.openxmlformats.org/officeDocument/2006/math">
                    <m:r>
                      <a:rPr lang="es-EC" sz="1100" i="1">
                        <a:latin typeface="Cambria Math"/>
                      </a:rPr>
                      <m:t>𝑁𝑚𝑎𝑥</m:t>
                    </m:r>
                    <m:r>
                      <a:rPr lang="es-EC" sz="1100" i="1">
                        <a:latin typeface="Cambria Math"/>
                      </a:rPr>
                      <m:t>=</m:t>
                    </m:r>
                    <m:r>
                      <a:rPr lang="es-EC" sz="1100" i="1">
                        <a:latin typeface="Cambria Math"/>
                      </a:rPr>
                      <m:t>𝑃𝑚𝑎𝑥</m:t>
                    </m:r>
                    <m:r>
                      <a:rPr lang="es-EC" sz="1100" i="1">
                        <a:latin typeface="Cambria Math"/>
                      </a:rPr>
                      <m:t>=80</m:t>
                    </m:r>
                    <m:r>
                      <a:rPr lang="es-EC" sz="1100" i="1">
                        <a:latin typeface="Cambria Math"/>
                      </a:rPr>
                      <m:t>𝑘𝑔</m:t>
                    </m:r>
                  </m:oMath>
                </a14:m>
                <a:r>
                  <a:rPr lang="es-EC" sz="1100" dirty="0"/>
                  <a:t> = Fuerza normal equivalente al peso máximo que soporta la banda</a:t>
                </a:r>
                <a:r>
                  <a:rPr lang="es-EC" sz="1100" dirty="0" smtClean="0"/>
                  <a:t>.</a:t>
                </a:r>
              </a:p>
              <a:p>
                <a:endParaRPr lang="es-EC" sz="1100" dirty="0"/>
              </a:p>
              <a:p>
                <a:endParaRPr lang="es-EC" sz="1100" dirty="0" smtClean="0"/>
              </a:p>
              <a:p>
                <a:endParaRPr lang="es-EC" sz="1100" dirty="0"/>
              </a:p>
              <a:p>
                <a:endParaRPr lang="es-EC" sz="1100" dirty="0"/>
              </a:p>
              <a:p>
                <a:endParaRPr lang="en-US" sz="1100" i="1" dirty="0" smtClean="0"/>
              </a:p>
              <a:p>
                <a:endParaRPr lang="en-US" sz="1100" i="1" dirty="0" smtClean="0"/>
              </a:p>
              <a:p>
                <a:pPr algn="just"/>
                <a14:m>
                  <m:oMath xmlns:m="http://schemas.openxmlformats.org/officeDocument/2006/math">
                    <m:r>
                      <a:rPr lang="es-EC" sz="1100" i="1">
                        <a:latin typeface="Cambria Math"/>
                      </a:rPr>
                      <m:t>𝑓𝑟</m:t>
                    </m:r>
                  </m:oMath>
                </a14:m>
                <a:r>
                  <a:rPr lang="es-EC" sz="1100" dirty="0"/>
                  <a:t> = Fuerza de rozamiento dinámica entre cinta transportadora y soporte de chapa metálica.</a:t>
                </a:r>
              </a:p>
              <a:p>
                <a:pPr algn="ctr"/>
                <a14:m>
                  <m:oMath xmlns:m="http://schemas.openxmlformats.org/officeDocument/2006/math">
                    <m:r>
                      <a:rPr lang="es-EC" sz="1100" i="1">
                        <a:latin typeface="Cambria Math"/>
                      </a:rPr>
                      <m:t>𝑓𝑟</m:t>
                    </m:r>
                    <m:r>
                      <a:rPr lang="es-EC" sz="1100" i="1">
                        <a:latin typeface="Cambria Math"/>
                      </a:rPr>
                      <m:t>=0.35∗(80</m:t>
                    </m:r>
                    <m:r>
                      <a:rPr lang="es-EC" sz="1100" i="1">
                        <a:latin typeface="Cambria Math"/>
                      </a:rPr>
                      <m:t>𝑘𝑔</m:t>
                    </m:r>
                    <m:r>
                      <a:rPr lang="en-US" sz="1100" b="0" i="1" smtClean="0">
                        <a:latin typeface="Cambria Math"/>
                      </a:rPr>
                      <m:t>∗</m:t>
                    </m:r>
                    <m:f>
                      <m:fPr>
                        <m:ctrlPr>
                          <a:rPr lang="en-US" sz="1100" b="0" i="1" smtClean="0">
                            <a:latin typeface="Cambria Math"/>
                          </a:rPr>
                        </m:ctrlPr>
                      </m:fPr>
                      <m:num>
                        <m:r>
                          <a:rPr lang="en-US" sz="1100" b="0" i="1" smtClean="0">
                            <a:latin typeface="Cambria Math"/>
                          </a:rPr>
                          <m:t>9,8</m:t>
                        </m:r>
                        <m:r>
                          <a:rPr lang="en-US" sz="1100" b="0" i="1" smtClean="0">
                            <a:latin typeface="Cambria Math"/>
                          </a:rPr>
                          <m:t>𝑚</m:t>
                        </m:r>
                      </m:num>
                      <m:den>
                        <m:r>
                          <a:rPr lang="en-US" sz="1100" b="0" i="1" smtClean="0">
                            <a:latin typeface="Cambria Math"/>
                          </a:rPr>
                          <m:t>𝑠</m:t>
                        </m:r>
                        <m:r>
                          <a:rPr lang="en-US" sz="1100" b="0" i="1" baseline="30000" smtClean="0">
                            <a:latin typeface="Cambria Math"/>
                          </a:rPr>
                          <m:t>2</m:t>
                        </m:r>
                      </m:den>
                    </m:f>
                  </m:oMath>
                </a14:m>
                <a:r>
                  <a:rPr lang="en-US" sz="1100" b="0" i="1" baseline="30000" dirty="0" smtClean="0">
                    <a:latin typeface="Cambria Math"/>
                  </a:rPr>
                  <a:t> </a:t>
                </a:r>
                <a:r>
                  <a:rPr lang="en-US" sz="1100" b="0" dirty="0" smtClean="0">
                    <a:latin typeface="Cambria Math"/>
                  </a:rPr>
                  <a:t>)</a:t>
                </a:r>
                <a:endParaRPr lang="en-US" sz="1100" b="0" i="1" dirty="0" smtClean="0">
                  <a:latin typeface="Cambria Math"/>
                </a:endParaRPr>
              </a:p>
              <a:p>
                <a:pPr/>
                <a14:m>
                  <m:oMathPara xmlns:m="http://schemas.openxmlformats.org/officeDocument/2006/math">
                    <m:oMathParaPr>
                      <m:jc m:val="centerGroup"/>
                    </m:oMathParaPr>
                    <m:oMath xmlns:m="http://schemas.openxmlformats.org/officeDocument/2006/math">
                      <m:r>
                        <a:rPr lang="es-EC" b="1" i="1" smtClean="0">
                          <a:solidFill>
                            <a:srgbClr val="C00000"/>
                          </a:solidFill>
                          <a:latin typeface="Cambria Math"/>
                        </a:rPr>
                        <m:t>𝒇𝒓</m:t>
                      </m:r>
                      <m:r>
                        <a:rPr lang="es-EC" b="1" i="1" smtClean="0">
                          <a:solidFill>
                            <a:srgbClr val="C00000"/>
                          </a:solidFill>
                          <a:latin typeface="Cambria Math"/>
                        </a:rPr>
                        <m:t>=</m:t>
                      </m:r>
                      <m:r>
                        <a:rPr lang="en-US" b="1" i="1" smtClean="0">
                          <a:solidFill>
                            <a:srgbClr val="C00000"/>
                          </a:solidFill>
                          <a:latin typeface="Cambria Math"/>
                        </a:rPr>
                        <m:t>𝟐𝟕𝟒</m:t>
                      </m:r>
                      <m:r>
                        <a:rPr lang="en-US" b="1" i="1" smtClean="0">
                          <a:solidFill>
                            <a:srgbClr val="C00000"/>
                          </a:solidFill>
                          <a:latin typeface="Cambria Math"/>
                        </a:rPr>
                        <m:t>.</m:t>
                      </m:r>
                      <m:r>
                        <a:rPr lang="en-US" b="1" i="1" smtClean="0">
                          <a:solidFill>
                            <a:srgbClr val="C00000"/>
                          </a:solidFill>
                          <a:latin typeface="Cambria Math"/>
                        </a:rPr>
                        <m:t>𝟒</m:t>
                      </m:r>
                      <m:r>
                        <a:rPr lang="en-US" b="1" i="1" smtClean="0">
                          <a:solidFill>
                            <a:srgbClr val="C00000"/>
                          </a:solidFill>
                          <a:latin typeface="Cambria Math"/>
                        </a:rPr>
                        <m:t> </m:t>
                      </m:r>
                      <m:r>
                        <a:rPr lang="en-US" b="1" i="1" smtClean="0">
                          <a:solidFill>
                            <a:srgbClr val="C00000"/>
                          </a:solidFill>
                          <a:latin typeface="Cambria Math"/>
                        </a:rPr>
                        <m:t>𝑵</m:t>
                      </m:r>
                    </m:oMath>
                  </m:oMathPara>
                </a14:m>
                <a:endParaRPr lang="es-EC" b="1" dirty="0">
                  <a:solidFill>
                    <a:srgbClr val="C00000"/>
                  </a:solidFill>
                </a:endParaRPr>
              </a:p>
            </p:txBody>
          </p:sp>
        </mc:Choice>
        <mc:Fallback xmlns="">
          <p:sp>
            <p:nvSpPr>
              <p:cNvPr id="5" name="4 Rectángulo"/>
              <p:cNvSpPr>
                <a:spLocks noRot="1" noChangeAspect="1" noMove="1" noResize="1" noEditPoints="1" noAdjustHandles="1" noChangeArrowheads="1" noChangeShapeType="1" noTextEdit="1"/>
              </p:cNvSpPr>
              <p:nvPr/>
            </p:nvSpPr>
            <p:spPr>
              <a:xfrm>
                <a:off x="179512" y="2137499"/>
                <a:ext cx="4104456" cy="2979470"/>
              </a:xfrm>
              <a:prstGeom prst="rect">
                <a:avLst/>
              </a:prstGeom>
              <a:blipFill rotWithShape="1">
                <a:blip r:embed="rId2"/>
                <a:stretch>
                  <a:fillRect b="-820"/>
                </a:stretch>
              </a:blipFill>
            </p:spPr>
            <p:txBody>
              <a:bodyPr/>
              <a:lstStyle/>
              <a:p>
                <a:r>
                  <a:rPr lang="es-EC">
                    <a:noFill/>
                  </a:rPr>
                  <a:t> </a:t>
                </a:r>
              </a:p>
            </p:txBody>
          </p:sp>
        </mc:Fallback>
      </mc:AlternateContent>
      <p:sp>
        <p:nvSpPr>
          <p:cNvPr id="6" name="5 Rectángulo"/>
          <p:cNvSpPr/>
          <p:nvPr/>
        </p:nvSpPr>
        <p:spPr>
          <a:xfrm>
            <a:off x="184940" y="1556792"/>
            <a:ext cx="3306940" cy="538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Fuerza de </a:t>
            </a:r>
            <a:r>
              <a:rPr lang="es-EC" b="1" dirty="0"/>
              <a:t>r</a:t>
            </a:r>
            <a:r>
              <a:rPr lang="es-EC" b="1" dirty="0" smtClean="0"/>
              <a:t>ozamiento dinámica</a:t>
            </a:r>
            <a:endParaRPr lang="es-EC" b="1" dirty="0"/>
          </a:p>
        </p:txBody>
      </p:sp>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5373216"/>
            <a:ext cx="3240360" cy="858148"/>
          </a:xfrm>
          <a:prstGeom prst="rect">
            <a:avLst/>
          </a:prstGeom>
          <a:noFill/>
          <a:ln>
            <a:solidFill>
              <a:schemeClr val="tx1"/>
            </a:solidFill>
          </a:ln>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3" y="3301361"/>
            <a:ext cx="3888431" cy="6933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107504" y="3284984"/>
            <a:ext cx="720080" cy="369332"/>
          </a:xfrm>
          <a:prstGeom prst="rect">
            <a:avLst/>
          </a:prstGeom>
          <a:noFill/>
        </p:spPr>
        <p:txBody>
          <a:bodyPr wrap="square" rtlCol="0">
            <a:spAutoFit/>
          </a:bodyPr>
          <a:lstStyle/>
          <a:p>
            <a:r>
              <a:rPr lang="es-EC" b="1" dirty="0" smtClean="0">
                <a:solidFill>
                  <a:srgbClr val="663300"/>
                </a:solidFill>
              </a:rPr>
              <a:t>10 Kg</a:t>
            </a:r>
            <a:endParaRPr lang="es-EC" b="1" dirty="0">
              <a:solidFill>
                <a:srgbClr val="663300"/>
              </a:solidFill>
            </a:endParaRPr>
          </a:p>
        </p:txBody>
      </p:sp>
      <p:sp>
        <p:nvSpPr>
          <p:cNvPr id="9" name="8 Rectángulo"/>
          <p:cNvSpPr/>
          <p:nvPr/>
        </p:nvSpPr>
        <p:spPr>
          <a:xfrm>
            <a:off x="5292080" y="908720"/>
            <a:ext cx="2376264" cy="538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Momento del rodillo</a:t>
            </a:r>
            <a:endParaRPr lang="es-EC" b="1" dirty="0"/>
          </a:p>
        </p:txBody>
      </p:sp>
      <mc:AlternateContent xmlns:mc="http://schemas.openxmlformats.org/markup-compatibility/2006" xmlns:a14="http://schemas.microsoft.com/office/drawing/2010/main">
        <mc:Choice Requires="a14">
          <p:sp>
            <p:nvSpPr>
              <p:cNvPr id="2" name="1 Rectángulo"/>
              <p:cNvSpPr/>
              <p:nvPr/>
            </p:nvSpPr>
            <p:spPr>
              <a:xfrm>
                <a:off x="4716016" y="1446957"/>
                <a:ext cx="4572000" cy="155427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sz="1100" b="1" i="1" smtClean="0">
                          <a:latin typeface="Cambria Math"/>
                        </a:rPr>
                        <m:t>𝑴</m:t>
                      </m:r>
                      <m:r>
                        <a:rPr lang="en-US" sz="1100" b="1" i="1">
                          <a:latin typeface="Cambria Math"/>
                        </a:rPr>
                        <m:t>=</m:t>
                      </m:r>
                      <m:r>
                        <a:rPr lang="es-EC" sz="1100" b="1" i="1">
                          <a:latin typeface="Cambria Math"/>
                        </a:rPr>
                        <m:t>𝒇𝒓</m:t>
                      </m:r>
                      <m:r>
                        <a:rPr lang="en-US" sz="1100" b="1" i="1">
                          <a:latin typeface="Cambria Math"/>
                        </a:rPr>
                        <m:t>∗</m:t>
                      </m:r>
                      <m:r>
                        <a:rPr lang="es-EC" sz="1100" b="1" i="1">
                          <a:latin typeface="Cambria Math"/>
                        </a:rPr>
                        <m:t>𝑹</m:t>
                      </m:r>
                    </m:oMath>
                  </m:oMathPara>
                </a14:m>
                <a:endParaRPr lang="es-EC" sz="1100" b="1" dirty="0"/>
              </a:p>
              <a:p>
                <a:r>
                  <a:rPr lang="en-US" sz="1100" dirty="0"/>
                  <a:t> </a:t>
                </a:r>
                <a:endParaRPr lang="es-EC" sz="1100" dirty="0"/>
              </a:p>
              <a:p>
                <a14:m>
                  <m:oMath xmlns:m="http://schemas.openxmlformats.org/officeDocument/2006/math">
                    <m:r>
                      <a:rPr lang="es-EC" sz="1100" i="1">
                        <a:latin typeface="Cambria Math"/>
                      </a:rPr>
                      <m:t>𝑅</m:t>
                    </m:r>
                    <m:r>
                      <a:rPr lang="en-US" sz="1100" i="1">
                        <a:latin typeface="Cambria Math"/>
                      </a:rPr>
                      <m:t>=22.5</m:t>
                    </m:r>
                    <m:r>
                      <a:rPr lang="es-EC" sz="1100" i="1">
                        <a:latin typeface="Cambria Math"/>
                      </a:rPr>
                      <m:t>𝑚𝑚</m:t>
                    </m:r>
                    <m:r>
                      <a:rPr lang="en-US" sz="1100" i="1">
                        <a:latin typeface="Cambria Math"/>
                      </a:rPr>
                      <m:t>=0.0225</m:t>
                    </m:r>
                  </m:oMath>
                </a14:m>
                <a:r>
                  <a:rPr lang="en-US" sz="1100" dirty="0"/>
                  <a:t> = Radio </a:t>
                </a:r>
                <a:r>
                  <a:rPr lang="es-EC" sz="1100" dirty="0" smtClean="0"/>
                  <a:t>eje</a:t>
                </a:r>
              </a:p>
              <a:p>
                <a14:m>
                  <m:oMath xmlns:m="http://schemas.openxmlformats.org/officeDocument/2006/math">
                    <m:r>
                      <a:rPr lang="es-EC" sz="1100" i="1">
                        <a:latin typeface="Cambria Math"/>
                      </a:rPr>
                      <m:t>𝑀</m:t>
                    </m:r>
                  </m:oMath>
                </a14:m>
                <a:r>
                  <a:rPr lang="es-EC" sz="1100" dirty="0"/>
                  <a:t> = Momento o torque requerido para el movimiento</a:t>
                </a:r>
              </a:p>
              <a:p>
                <a:r>
                  <a:rPr lang="es-EC" sz="1100" dirty="0"/>
                  <a:t> </a:t>
                </a:r>
              </a:p>
              <a:p>
                <a:pPr/>
                <a14:m>
                  <m:oMathPara xmlns:m="http://schemas.openxmlformats.org/officeDocument/2006/math">
                    <m:oMathParaPr>
                      <m:jc m:val="centerGroup"/>
                    </m:oMathParaPr>
                    <m:oMath xmlns:m="http://schemas.openxmlformats.org/officeDocument/2006/math">
                      <m:r>
                        <a:rPr lang="es-EC" sz="1100" i="1">
                          <a:latin typeface="Cambria Math"/>
                        </a:rPr>
                        <m:t>𝑀</m:t>
                      </m:r>
                      <m:r>
                        <a:rPr lang="es-EC" sz="1100" i="1">
                          <a:latin typeface="Cambria Math"/>
                        </a:rPr>
                        <m:t>=274.4</m:t>
                      </m:r>
                      <m:r>
                        <a:rPr lang="es-EC" sz="1100" i="1">
                          <a:latin typeface="Cambria Math"/>
                        </a:rPr>
                        <m:t>𝑁</m:t>
                      </m:r>
                      <m:r>
                        <a:rPr lang="es-EC" sz="1100" i="1">
                          <a:latin typeface="Cambria Math"/>
                        </a:rPr>
                        <m:t>∗0.0225</m:t>
                      </m:r>
                      <m:r>
                        <a:rPr lang="es-EC" sz="1100" i="1">
                          <a:latin typeface="Cambria Math"/>
                        </a:rPr>
                        <m:t>𝑚</m:t>
                      </m:r>
                    </m:oMath>
                  </m:oMathPara>
                </a14:m>
                <a:endParaRPr lang="en-US" sz="1100" i="1" dirty="0" smtClean="0">
                  <a:latin typeface="Cambria Math"/>
                </a:endParaRPr>
              </a:p>
              <a:p>
                <a:pPr/>
                <a14:m>
                  <m:oMathPara xmlns:m="http://schemas.openxmlformats.org/officeDocument/2006/math">
                    <m:oMathParaPr>
                      <m:jc m:val="centerGroup"/>
                    </m:oMathParaPr>
                    <m:oMath xmlns:m="http://schemas.openxmlformats.org/officeDocument/2006/math">
                      <m:r>
                        <a:rPr lang="es-EC" sz="1100" i="1">
                          <a:latin typeface="Cambria Math"/>
                        </a:rPr>
                        <m:t>𝑀</m:t>
                      </m:r>
                      <m:r>
                        <a:rPr lang="en-US" sz="1100" b="0" i="1" smtClean="0">
                          <a:latin typeface="Cambria Math"/>
                        </a:rPr>
                        <m:t>=6.174</m:t>
                      </m:r>
                      <m:r>
                        <a:rPr lang="en-US" sz="1100" b="0" i="1" smtClean="0">
                          <a:latin typeface="Cambria Math"/>
                        </a:rPr>
                        <m:t>𝑁𝑚</m:t>
                      </m:r>
                      <m:r>
                        <a:rPr lang="en-US" sz="1100" b="0" i="1" smtClean="0">
                          <a:latin typeface="Cambria Math"/>
                        </a:rPr>
                        <m:t>/2</m:t>
                      </m:r>
                    </m:oMath>
                  </m:oMathPara>
                </a14:m>
                <a:endParaRPr lang="es-EC" sz="1100" dirty="0" smtClean="0"/>
              </a:p>
              <a:p>
                <a:pPr algn="ctr"/>
                <a14:m>
                  <m:oMath xmlns:m="http://schemas.openxmlformats.org/officeDocument/2006/math">
                    <m:r>
                      <a:rPr lang="en-US" b="1" i="0" smtClean="0">
                        <a:solidFill>
                          <a:srgbClr val="C00000"/>
                        </a:solidFill>
                        <a:latin typeface="Cambria Math"/>
                      </a:rPr>
                      <m:t>𝐌</m:t>
                    </m:r>
                    <m:r>
                      <a:rPr lang="es-EC" b="1" i="0">
                        <a:solidFill>
                          <a:srgbClr val="C00000"/>
                        </a:solidFill>
                        <a:latin typeface="Cambria Math"/>
                      </a:rPr>
                      <m:t>=</m:t>
                    </m:r>
                    <m:r>
                      <a:rPr lang="en-US" b="1" i="0" smtClean="0">
                        <a:solidFill>
                          <a:srgbClr val="C00000"/>
                        </a:solidFill>
                        <a:latin typeface="Cambria Math"/>
                      </a:rPr>
                      <m:t>𝟑</m:t>
                    </m:r>
                    <m:r>
                      <a:rPr lang="en-US" b="1" i="0" smtClean="0">
                        <a:solidFill>
                          <a:srgbClr val="C00000"/>
                        </a:solidFill>
                        <a:latin typeface="Cambria Math"/>
                      </a:rPr>
                      <m:t>.</m:t>
                    </m:r>
                    <m:r>
                      <a:rPr lang="en-US" b="1" i="0" smtClean="0">
                        <a:solidFill>
                          <a:srgbClr val="C00000"/>
                        </a:solidFill>
                        <a:latin typeface="Cambria Math"/>
                      </a:rPr>
                      <m:t>𝟎𝟖𝟕𝐍𝐦</m:t>
                    </m:r>
                  </m:oMath>
                </a14:m>
                <a:r>
                  <a:rPr lang="es-EC" b="1" dirty="0">
                    <a:solidFill>
                      <a:srgbClr val="C00000"/>
                    </a:solidFill>
                  </a:rPr>
                  <a:t> </a:t>
                </a:r>
              </a:p>
            </p:txBody>
          </p:sp>
        </mc:Choice>
        <mc:Fallback xmlns="">
          <p:sp>
            <p:nvSpPr>
              <p:cNvPr id="2" name="1 Rectángulo"/>
              <p:cNvSpPr>
                <a:spLocks noRot="1" noChangeAspect="1" noMove="1" noResize="1" noEditPoints="1" noAdjustHandles="1" noChangeArrowheads="1" noChangeShapeType="1" noTextEdit="1"/>
              </p:cNvSpPr>
              <p:nvPr/>
            </p:nvSpPr>
            <p:spPr>
              <a:xfrm>
                <a:off x="4716016" y="1446957"/>
                <a:ext cx="4572000" cy="1554272"/>
              </a:xfrm>
              <a:prstGeom prst="rect">
                <a:avLst/>
              </a:prstGeom>
              <a:blipFill rotWithShape="1">
                <a:blip r:embed="rId5"/>
                <a:stretch>
                  <a:fillRect/>
                </a:stretch>
              </a:blipFill>
            </p:spPr>
            <p:txBody>
              <a:bodyPr/>
              <a:lstStyle/>
              <a:p>
                <a:r>
                  <a:rPr lang="es-EC">
                    <a:noFill/>
                  </a:rPr>
                  <a:t> </a:t>
                </a:r>
              </a:p>
            </p:txBody>
          </p:sp>
        </mc:Fallback>
      </mc:AlternateContent>
      <p:sp>
        <p:nvSpPr>
          <p:cNvPr id="10" name="9 Rectángulo"/>
          <p:cNvSpPr/>
          <p:nvPr/>
        </p:nvSpPr>
        <p:spPr>
          <a:xfrm>
            <a:off x="5868144" y="2899973"/>
            <a:ext cx="2088232" cy="4570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t>Voltaje  = 24VDC</a:t>
            </a:r>
            <a:endParaRPr lang="es-EC" b="1" dirty="0"/>
          </a:p>
        </p:txBody>
      </p:sp>
      <p:sp>
        <p:nvSpPr>
          <p:cNvPr id="14" name="13 Flecha curvada hacia la izquierda"/>
          <p:cNvSpPr/>
          <p:nvPr/>
        </p:nvSpPr>
        <p:spPr>
          <a:xfrm>
            <a:off x="8028384" y="2721406"/>
            <a:ext cx="432048" cy="56357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2" name="21 Flecha curvada hacia la izquierda"/>
          <p:cNvSpPr/>
          <p:nvPr/>
        </p:nvSpPr>
        <p:spPr>
          <a:xfrm rot="10972935">
            <a:off x="5220607" y="2672770"/>
            <a:ext cx="485110" cy="7445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3" name="22 Rectángulo"/>
          <p:cNvSpPr/>
          <p:nvPr/>
        </p:nvSpPr>
        <p:spPr>
          <a:xfrm>
            <a:off x="4716079" y="6084004"/>
            <a:ext cx="4287392" cy="369332"/>
          </a:xfrm>
          <a:prstGeom prst="rect">
            <a:avLst/>
          </a:prstGeom>
        </p:spPr>
        <p:txBody>
          <a:bodyPr wrap="none">
            <a:spAutoFit/>
          </a:bodyPr>
          <a:lstStyle/>
          <a:p>
            <a:r>
              <a:rPr lang="es-EC" dirty="0" smtClean="0"/>
              <a:t>Salidas Digitales Modulo 	             </a:t>
            </a:r>
            <a:r>
              <a:rPr lang="en-US" dirty="0" smtClean="0"/>
              <a:t>DC </a:t>
            </a:r>
            <a:r>
              <a:rPr lang="en-US" dirty="0"/>
              <a:t>24V</a:t>
            </a:r>
            <a:endParaRPr lang="es-EC" dirty="0"/>
          </a:p>
        </p:txBody>
      </p:sp>
      <p:pic>
        <p:nvPicPr>
          <p:cNvPr id="2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2516" y="6127808"/>
            <a:ext cx="951653" cy="3317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p:nvPr/>
        </p:nvPicPr>
        <p:blipFill rotWithShape="1">
          <a:blip r:embed="rId7">
            <a:extLst>
              <a:ext uri="{28A0092B-C50C-407E-A947-70E740481C1C}">
                <a14:useLocalDpi xmlns:a14="http://schemas.microsoft.com/office/drawing/2010/main" val="0"/>
              </a:ext>
            </a:extLst>
          </a:blip>
          <a:srcRect r="37040"/>
          <a:stretch/>
        </p:blipFill>
        <p:spPr bwMode="auto">
          <a:xfrm>
            <a:off x="4296942" y="3639854"/>
            <a:ext cx="1643209" cy="2268000"/>
          </a:xfrm>
          <a:prstGeom prst="rect">
            <a:avLst/>
          </a:prstGeom>
          <a:noFill/>
          <a:ln w="9525" cap="flat" cmpd="sng" algn="ctr">
            <a:solidFill>
              <a:sysClr val="windowText" lastClr="000000"/>
            </a:solidFill>
            <a:prstDash val="solid"/>
            <a:miter lim="800000"/>
            <a:headEnd type="none" w="med" len="med"/>
            <a:tailEnd type="none" w="med" len="med"/>
          </a:ln>
          <a:effectLst/>
          <a:extLst>
            <a:ext uri="{53640926-AAD7-44D8-BBD7-CCE9431645EC}">
              <a14:shadowObscured xmlns:a14="http://schemas.microsoft.com/office/drawing/2010/main"/>
            </a:ext>
          </a:extLst>
        </p:spPr>
      </p:pic>
      <p:pic>
        <p:nvPicPr>
          <p:cNvPr id="19" name="0 Imagen"/>
          <p:cNvPicPr/>
          <p:nvPr/>
        </p:nvPicPr>
        <p:blipFill>
          <a:blip r:embed="rId8" cstate="print">
            <a:extLst>
              <a:ext uri="{28A0092B-C50C-407E-A947-70E740481C1C}">
                <a14:useLocalDpi xmlns:a14="http://schemas.microsoft.com/office/drawing/2010/main" val="0"/>
              </a:ext>
            </a:extLst>
          </a:blip>
          <a:stretch>
            <a:fillRect/>
          </a:stretch>
        </p:blipFill>
        <p:spPr>
          <a:xfrm>
            <a:off x="5940152" y="3645024"/>
            <a:ext cx="3028608" cy="2268000"/>
          </a:xfrm>
          <a:prstGeom prst="rect">
            <a:avLst/>
          </a:prstGeom>
          <a:ln>
            <a:solidFill>
              <a:schemeClr val="tx1"/>
            </a:solidFill>
          </a:ln>
        </p:spPr>
      </p:pic>
      <p:sp>
        <p:nvSpPr>
          <p:cNvPr id="28" name="27 Proceso"/>
          <p:cNvSpPr/>
          <p:nvPr/>
        </p:nvSpPr>
        <p:spPr>
          <a:xfrm>
            <a:off x="5202195" y="4578543"/>
            <a:ext cx="298907" cy="36004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037 Rectángulo"/>
          <p:cNvSpPr/>
          <p:nvPr/>
        </p:nvSpPr>
        <p:spPr>
          <a:xfrm>
            <a:off x="7526223" y="3674404"/>
            <a:ext cx="1436370" cy="2238619"/>
          </a:xfrm>
          <a:prstGeom prst="rect">
            <a:avLst/>
          </a:prstGeom>
          <a:noFill/>
          <a:ln w="5715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val="1539405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986710391"/>
              </p:ext>
            </p:extLst>
          </p:nvPr>
        </p:nvGraphicFramePr>
        <p:xfrm>
          <a:off x="899592" y="764704"/>
          <a:ext cx="7632848"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2 Título"/>
          <p:cNvSpPr>
            <a:spLocks noGrp="1"/>
          </p:cNvSpPr>
          <p:nvPr>
            <p:ph type="title"/>
          </p:nvPr>
        </p:nvSpPr>
        <p:spPr>
          <a:xfrm>
            <a:off x="467544" y="188640"/>
            <a:ext cx="8229600" cy="754344"/>
          </a:xfrm>
        </p:spPr>
        <p:txBody>
          <a:bodyPr>
            <a:normAutofit/>
          </a:bodyPr>
          <a:lstStyle/>
          <a:p>
            <a:r>
              <a:rPr lang="es-EC" sz="3600" b="1" dirty="0"/>
              <a:t>Dimensionamiento Analítico de la Banda</a:t>
            </a:r>
            <a:endParaRPr lang="es-EC" sz="3600" dirty="0"/>
          </a:p>
        </p:txBody>
      </p:sp>
      <p:pic>
        <p:nvPicPr>
          <p:cNvPr id="6" name="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5896" y="2852937"/>
            <a:ext cx="1728192" cy="1080870"/>
          </a:xfrm>
          <a:prstGeom prst="rect">
            <a:avLst/>
          </a:prstGeom>
          <a:ln>
            <a:solidFill>
              <a:schemeClr val="tx1"/>
            </a:solidFill>
          </a:ln>
        </p:spPr>
      </p:pic>
      <p:pic>
        <p:nvPicPr>
          <p:cNvPr id="7" name="6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3109" y="2851786"/>
            <a:ext cx="1064635" cy="1081270"/>
          </a:xfrm>
          <a:prstGeom prst="rect">
            <a:avLst/>
          </a:prstGeom>
          <a:ln>
            <a:solidFill>
              <a:schemeClr val="tx1"/>
            </a:solidFill>
          </a:ln>
        </p:spPr>
      </p:pic>
      <p:pic>
        <p:nvPicPr>
          <p:cNvPr id="8" name="7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8256" y="2830824"/>
            <a:ext cx="1986152" cy="1068980"/>
          </a:xfrm>
          <a:prstGeom prst="rect">
            <a:avLst/>
          </a:prstGeom>
          <a:ln>
            <a:solidFill>
              <a:schemeClr val="tx1"/>
            </a:solidFill>
          </a:ln>
        </p:spPr>
      </p:pic>
      <p:sp>
        <p:nvSpPr>
          <p:cNvPr id="10" name="9 Proceso"/>
          <p:cNvSpPr/>
          <p:nvPr/>
        </p:nvSpPr>
        <p:spPr>
          <a:xfrm>
            <a:off x="3707904" y="3213352"/>
            <a:ext cx="504056" cy="686452"/>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Proceso"/>
          <p:cNvSpPr/>
          <p:nvPr/>
        </p:nvSpPr>
        <p:spPr>
          <a:xfrm>
            <a:off x="7380312" y="2870126"/>
            <a:ext cx="504056" cy="686452"/>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Proceso"/>
          <p:cNvSpPr/>
          <p:nvPr/>
        </p:nvSpPr>
        <p:spPr>
          <a:xfrm>
            <a:off x="1403648" y="2941758"/>
            <a:ext cx="432048" cy="343226"/>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1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5736" y="4586312"/>
            <a:ext cx="2526213" cy="1945777"/>
          </a:xfrm>
          <a:prstGeom prst="rect">
            <a:avLst/>
          </a:prstGeom>
          <a:ln>
            <a:solidFill>
              <a:srgbClr val="C00000"/>
            </a:solidFill>
          </a:ln>
        </p:spPr>
      </p:pic>
      <p:sp>
        <p:nvSpPr>
          <p:cNvPr id="13" name="12 Rectángulo"/>
          <p:cNvSpPr/>
          <p:nvPr/>
        </p:nvSpPr>
        <p:spPr>
          <a:xfrm>
            <a:off x="2664296" y="4241012"/>
            <a:ext cx="3419872" cy="338554"/>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es-EC" sz="1600" b="1" dirty="0" smtClean="0">
                <a:solidFill>
                  <a:schemeClr val="bg1"/>
                </a:solidFill>
              </a:rPr>
              <a:t>MOTOR BOSCH 24VDC 13W</a:t>
            </a:r>
          </a:p>
        </p:txBody>
      </p:sp>
      <p:pic>
        <p:nvPicPr>
          <p:cNvPr id="14" name="0 Imagen"/>
          <p:cNvPicPr/>
          <p:nvPr/>
        </p:nvPicPr>
        <p:blipFill>
          <a:blip r:embed="rId11" cstate="print">
            <a:extLst>
              <a:ext uri="{28A0092B-C50C-407E-A947-70E740481C1C}">
                <a14:useLocalDpi xmlns:a14="http://schemas.microsoft.com/office/drawing/2010/main" val="0"/>
              </a:ext>
            </a:extLst>
          </a:blip>
          <a:stretch>
            <a:fillRect/>
          </a:stretch>
        </p:blipFill>
        <p:spPr>
          <a:xfrm>
            <a:off x="4860032" y="4586312"/>
            <a:ext cx="1584960" cy="1945778"/>
          </a:xfrm>
          <a:prstGeom prst="rect">
            <a:avLst/>
          </a:prstGeom>
          <a:ln>
            <a:solidFill>
              <a:srgbClr val="C00000"/>
            </a:solidFill>
          </a:ln>
        </p:spPr>
      </p:pic>
      <p:sp>
        <p:nvSpPr>
          <p:cNvPr id="9" name="8 Rectángulo"/>
          <p:cNvSpPr/>
          <p:nvPr/>
        </p:nvSpPr>
        <p:spPr>
          <a:xfrm>
            <a:off x="107504" y="4509120"/>
            <a:ext cx="1872208"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Requiere tensión </a:t>
            </a:r>
            <a:r>
              <a:rPr lang="es-EC" sz="1100" b="1" dirty="0"/>
              <a:t>de 24 </a:t>
            </a:r>
            <a:r>
              <a:rPr lang="es-EC" sz="1100" b="1" dirty="0" err="1" smtClean="0"/>
              <a:t>Vdc</a:t>
            </a:r>
            <a:endParaRPr lang="es-EC" sz="1100" b="1" dirty="0"/>
          </a:p>
        </p:txBody>
      </p:sp>
      <p:sp>
        <p:nvSpPr>
          <p:cNvPr id="15" name="14 Rectángulo"/>
          <p:cNvSpPr/>
          <p:nvPr/>
        </p:nvSpPr>
        <p:spPr>
          <a:xfrm>
            <a:off x="6516216" y="4496099"/>
            <a:ext cx="2304256"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Tamaño adecuado para el proyecto </a:t>
            </a:r>
            <a:endParaRPr lang="es-EC" sz="1100" b="1" dirty="0"/>
          </a:p>
        </p:txBody>
      </p:sp>
      <p:sp>
        <p:nvSpPr>
          <p:cNvPr id="16" name="15 Proceso"/>
          <p:cNvSpPr/>
          <p:nvPr/>
        </p:nvSpPr>
        <p:spPr>
          <a:xfrm>
            <a:off x="4860032" y="5229200"/>
            <a:ext cx="143470" cy="1152128"/>
          </a:xfrm>
          <a:prstGeom prst="flowChartProcess">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Rectángulo"/>
          <p:cNvSpPr/>
          <p:nvPr/>
        </p:nvSpPr>
        <p:spPr>
          <a:xfrm>
            <a:off x="6588224" y="5955790"/>
            <a:ext cx="2232248"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Costo asequible 2 motores</a:t>
            </a:r>
            <a:endParaRPr lang="es-EC" sz="1100" b="1" dirty="0"/>
          </a:p>
        </p:txBody>
      </p:sp>
      <p:sp>
        <p:nvSpPr>
          <p:cNvPr id="18" name="17 Rectángulo"/>
          <p:cNvSpPr/>
          <p:nvPr/>
        </p:nvSpPr>
        <p:spPr>
          <a:xfrm>
            <a:off x="155706" y="6165304"/>
            <a:ext cx="1872208"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Posee agujeros para posicionamiento horizontal</a:t>
            </a:r>
            <a:endParaRPr lang="es-EC" sz="1100" b="1" dirty="0"/>
          </a:p>
        </p:txBody>
      </p:sp>
      <p:sp>
        <p:nvSpPr>
          <p:cNvPr id="19" name="18 Rectángulo"/>
          <p:cNvSpPr/>
          <p:nvPr/>
        </p:nvSpPr>
        <p:spPr>
          <a:xfrm>
            <a:off x="6550794" y="5216179"/>
            <a:ext cx="2269678"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Ideal para un tipo de control </a:t>
            </a:r>
            <a:r>
              <a:rPr lang="es-EC" sz="1100" b="1" dirty="0" err="1" smtClean="0"/>
              <a:t>On</a:t>
            </a:r>
            <a:r>
              <a:rPr lang="es-EC" sz="1100" b="1" dirty="0" smtClean="0"/>
              <a:t>/Off</a:t>
            </a:r>
            <a:endParaRPr lang="es-EC" sz="1100" b="1" dirty="0"/>
          </a:p>
        </p:txBody>
      </p:sp>
      <p:sp>
        <p:nvSpPr>
          <p:cNvPr id="20" name="19 Rectángulo"/>
          <p:cNvSpPr/>
          <p:nvPr/>
        </p:nvSpPr>
        <p:spPr>
          <a:xfrm>
            <a:off x="166918" y="5366705"/>
            <a:ext cx="1872208"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Fácil adquisición motor de pluma limpiaparabrisas</a:t>
            </a:r>
            <a:endParaRPr lang="es-EC" sz="1100" b="1" dirty="0"/>
          </a:p>
        </p:txBody>
      </p:sp>
      <p:sp>
        <p:nvSpPr>
          <p:cNvPr id="21" name="20 Proceso"/>
          <p:cNvSpPr/>
          <p:nvPr/>
        </p:nvSpPr>
        <p:spPr>
          <a:xfrm>
            <a:off x="2267745" y="4579566"/>
            <a:ext cx="468000" cy="230607"/>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Proceso"/>
          <p:cNvSpPr/>
          <p:nvPr/>
        </p:nvSpPr>
        <p:spPr>
          <a:xfrm>
            <a:off x="3491880" y="4869160"/>
            <a:ext cx="720080" cy="237915"/>
          </a:xfrm>
          <a:prstGeom prst="flowChartProcess">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24" name="23 Elipse"/>
          <p:cNvSpPr/>
          <p:nvPr/>
        </p:nvSpPr>
        <p:spPr>
          <a:xfrm>
            <a:off x="2699792" y="5373216"/>
            <a:ext cx="360040" cy="360040"/>
          </a:xfrm>
          <a:prstGeom prst="ellipse">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25" name="24 Elipse"/>
          <p:cNvSpPr/>
          <p:nvPr/>
        </p:nvSpPr>
        <p:spPr>
          <a:xfrm>
            <a:off x="3311860" y="5229200"/>
            <a:ext cx="360040" cy="360040"/>
          </a:xfrm>
          <a:prstGeom prst="ellipse">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26" name="25 Elipse"/>
          <p:cNvSpPr/>
          <p:nvPr/>
        </p:nvSpPr>
        <p:spPr>
          <a:xfrm>
            <a:off x="3029372" y="5955790"/>
            <a:ext cx="360040" cy="360040"/>
          </a:xfrm>
          <a:prstGeom prst="ellipse">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cxnSp>
        <p:nvCxnSpPr>
          <p:cNvPr id="28" name="27 Conector recto de flecha"/>
          <p:cNvCxnSpPr>
            <a:stCxn id="9" idx="3"/>
            <a:endCxn id="21" idx="1"/>
          </p:cNvCxnSpPr>
          <p:nvPr/>
        </p:nvCxnSpPr>
        <p:spPr>
          <a:xfrm>
            <a:off x="1979712" y="4659647"/>
            <a:ext cx="288033" cy="352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a:stCxn id="20" idx="3"/>
            <a:endCxn id="22" idx="1"/>
          </p:cNvCxnSpPr>
          <p:nvPr/>
        </p:nvCxnSpPr>
        <p:spPr>
          <a:xfrm flipV="1">
            <a:off x="2039126" y="4988118"/>
            <a:ext cx="1452754" cy="529114"/>
          </a:xfrm>
          <a:prstGeom prst="straightConnector1">
            <a:avLst/>
          </a:prstGeom>
          <a:ln>
            <a:solidFill>
              <a:srgbClr val="00B050"/>
            </a:solidFill>
            <a:tailEnd type="triangle"/>
          </a:ln>
        </p:spPr>
        <p:style>
          <a:lnRef idx="1">
            <a:schemeClr val="accent3"/>
          </a:lnRef>
          <a:fillRef idx="0">
            <a:schemeClr val="accent3"/>
          </a:fillRef>
          <a:effectRef idx="0">
            <a:schemeClr val="accent3"/>
          </a:effectRef>
          <a:fontRef idx="minor">
            <a:schemeClr val="tx1"/>
          </a:fontRef>
        </p:style>
      </p:cxnSp>
      <p:cxnSp>
        <p:nvCxnSpPr>
          <p:cNvPr id="32" name="31 Conector recto de flecha"/>
          <p:cNvCxnSpPr>
            <a:endCxn id="24" idx="3"/>
          </p:cNvCxnSpPr>
          <p:nvPr/>
        </p:nvCxnSpPr>
        <p:spPr>
          <a:xfrm flipV="1">
            <a:off x="2023960" y="5680529"/>
            <a:ext cx="728559" cy="653849"/>
          </a:xfrm>
          <a:prstGeom prst="straightConnector1">
            <a:avLst/>
          </a:prstGeom>
          <a:ln>
            <a:solidFill>
              <a:srgbClr val="0070C0"/>
            </a:solidFill>
            <a:tailEnd type="triangle"/>
          </a:ln>
        </p:spPr>
        <p:style>
          <a:lnRef idx="1">
            <a:schemeClr val="accent3"/>
          </a:lnRef>
          <a:fillRef idx="0">
            <a:schemeClr val="accent3"/>
          </a:fillRef>
          <a:effectRef idx="0">
            <a:schemeClr val="accent3"/>
          </a:effectRef>
          <a:fontRef idx="minor">
            <a:schemeClr val="tx1"/>
          </a:fontRef>
        </p:style>
      </p:cxnSp>
      <p:cxnSp>
        <p:nvCxnSpPr>
          <p:cNvPr id="35" name="34 Conector recto de flecha"/>
          <p:cNvCxnSpPr>
            <a:stCxn id="18" idx="3"/>
            <a:endCxn id="25" idx="3"/>
          </p:cNvCxnSpPr>
          <p:nvPr/>
        </p:nvCxnSpPr>
        <p:spPr>
          <a:xfrm flipV="1">
            <a:off x="2027914" y="5536513"/>
            <a:ext cx="1336673" cy="779318"/>
          </a:xfrm>
          <a:prstGeom prst="straightConnector1">
            <a:avLst/>
          </a:prstGeom>
          <a:ln>
            <a:solidFill>
              <a:srgbClr val="0070C0"/>
            </a:solidFill>
            <a:tailEnd type="triangle"/>
          </a:ln>
        </p:spPr>
        <p:style>
          <a:lnRef idx="1">
            <a:schemeClr val="accent3"/>
          </a:lnRef>
          <a:fillRef idx="0">
            <a:schemeClr val="accent3"/>
          </a:fillRef>
          <a:effectRef idx="0">
            <a:schemeClr val="accent3"/>
          </a:effectRef>
          <a:fontRef idx="minor">
            <a:schemeClr val="tx1"/>
          </a:fontRef>
        </p:style>
      </p:cxnSp>
      <p:cxnSp>
        <p:nvCxnSpPr>
          <p:cNvPr id="38" name="37 Conector recto de flecha"/>
          <p:cNvCxnSpPr>
            <a:stCxn id="18" idx="3"/>
            <a:endCxn id="26" idx="2"/>
          </p:cNvCxnSpPr>
          <p:nvPr/>
        </p:nvCxnSpPr>
        <p:spPr>
          <a:xfrm flipV="1">
            <a:off x="2027914" y="6135810"/>
            <a:ext cx="1001458" cy="180021"/>
          </a:xfrm>
          <a:prstGeom prst="straightConnector1">
            <a:avLst/>
          </a:prstGeom>
          <a:ln>
            <a:solidFill>
              <a:srgbClr val="0070C0"/>
            </a:solidFill>
            <a:tailEnd type="triangle"/>
          </a:ln>
        </p:spPr>
        <p:style>
          <a:lnRef idx="1">
            <a:schemeClr val="accent3"/>
          </a:lnRef>
          <a:fillRef idx="0">
            <a:schemeClr val="accent3"/>
          </a:fillRef>
          <a:effectRef idx="0">
            <a:schemeClr val="accent3"/>
          </a:effectRef>
          <a:fontRef idx="minor">
            <a:schemeClr val="tx1"/>
          </a:fontRef>
        </p:style>
      </p:cxnSp>
      <p:cxnSp>
        <p:nvCxnSpPr>
          <p:cNvPr id="41" name="40 Conector recto de flecha"/>
          <p:cNvCxnSpPr>
            <a:stCxn id="15" idx="1"/>
          </p:cNvCxnSpPr>
          <p:nvPr/>
        </p:nvCxnSpPr>
        <p:spPr>
          <a:xfrm flipH="1">
            <a:off x="5021639" y="4646626"/>
            <a:ext cx="1494577" cy="606049"/>
          </a:xfrm>
          <a:prstGeom prst="straightConnector1">
            <a:avLst/>
          </a:prstGeom>
          <a:ln>
            <a:solidFill>
              <a:srgbClr val="7030A0"/>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24054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1760" y="1489614"/>
            <a:ext cx="3938568" cy="3528212"/>
          </a:xfrm>
          <a:ln>
            <a:solidFill>
              <a:schemeClr val="tx1"/>
            </a:solidFill>
          </a:ln>
        </p:spPr>
      </p:pic>
      <p:sp>
        <p:nvSpPr>
          <p:cNvPr id="4" name="2 Título"/>
          <p:cNvSpPr>
            <a:spLocks noGrp="1"/>
          </p:cNvSpPr>
          <p:nvPr>
            <p:ph type="title"/>
          </p:nvPr>
        </p:nvSpPr>
        <p:spPr>
          <a:xfrm>
            <a:off x="467544" y="260648"/>
            <a:ext cx="8229600" cy="682336"/>
          </a:xfrm>
        </p:spPr>
        <p:txBody>
          <a:bodyPr>
            <a:normAutofit/>
          </a:bodyPr>
          <a:lstStyle/>
          <a:p>
            <a:r>
              <a:rPr lang="es-EC" sz="3600" b="1" dirty="0"/>
              <a:t>Dimensionamiento Analítico de la Banda</a:t>
            </a:r>
            <a:endParaRPr lang="es-EC" sz="3600" dirty="0"/>
          </a:p>
        </p:txBody>
      </p:sp>
      <p:sp>
        <p:nvSpPr>
          <p:cNvPr id="6" name="5 Rectángulo"/>
          <p:cNvSpPr/>
          <p:nvPr/>
        </p:nvSpPr>
        <p:spPr>
          <a:xfrm>
            <a:off x="179512" y="940721"/>
            <a:ext cx="2493776"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CURVA CARACTERÍSTICA DEL MOTOR</a:t>
            </a:r>
            <a:endParaRPr lang="es-EC" sz="1100" b="1" dirty="0"/>
          </a:p>
        </p:txBody>
      </p:sp>
      <p:cxnSp>
        <p:nvCxnSpPr>
          <p:cNvPr id="8" name="7 Conector recto"/>
          <p:cNvCxnSpPr/>
          <p:nvPr/>
        </p:nvCxnSpPr>
        <p:spPr>
          <a:xfrm>
            <a:off x="2699792" y="3901882"/>
            <a:ext cx="1008112" cy="0"/>
          </a:xfrm>
          <a:prstGeom prst="line">
            <a:avLst/>
          </a:prstGeom>
          <a:ln>
            <a:headEnd type="diamond"/>
            <a:tailEnd type="oval"/>
          </a:ln>
        </p:spPr>
        <p:style>
          <a:lnRef idx="2">
            <a:schemeClr val="accent1"/>
          </a:lnRef>
          <a:fillRef idx="0">
            <a:schemeClr val="accent1"/>
          </a:fillRef>
          <a:effectRef idx="1">
            <a:schemeClr val="accent1"/>
          </a:effectRef>
          <a:fontRef idx="minor">
            <a:schemeClr val="tx1"/>
          </a:fontRef>
        </p:style>
      </p:cxnSp>
      <p:pic>
        <p:nvPicPr>
          <p:cNvPr id="10" name="9 Imagen"/>
          <p:cNvPicPr>
            <a:picLocks noChangeAspect="1"/>
          </p:cNvPicPr>
          <p:nvPr/>
        </p:nvPicPr>
        <p:blipFill rotWithShape="1">
          <a:blip r:embed="rId4" cstate="print">
            <a:extLst>
              <a:ext uri="{28A0092B-C50C-407E-A947-70E740481C1C}">
                <a14:useLocalDpi xmlns:a14="http://schemas.microsoft.com/office/drawing/2010/main" val="0"/>
              </a:ext>
            </a:extLst>
          </a:blip>
          <a:srcRect r="40380" b="44715"/>
          <a:stretch/>
        </p:blipFill>
        <p:spPr>
          <a:xfrm>
            <a:off x="1259632" y="2809700"/>
            <a:ext cx="1100780" cy="1696690"/>
          </a:xfrm>
          <a:prstGeom prst="rect">
            <a:avLst/>
          </a:prstGeom>
          <a:ln>
            <a:solidFill>
              <a:schemeClr val="tx1"/>
            </a:solidFill>
          </a:ln>
        </p:spPr>
      </p:pic>
      <p:cxnSp>
        <p:nvCxnSpPr>
          <p:cNvPr id="12" name="11 Conector recto"/>
          <p:cNvCxnSpPr/>
          <p:nvPr/>
        </p:nvCxnSpPr>
        <p:spPr>
          <a:xfrm>
            <a:off x="3703092" y="3253720"/>
            <a:ext cx="9624" cy="1548000"/>
          </a:xfrm>
          <a:prstGeom prst="line">
            <a:avLst/>
          </a:prstGeom>
          <a:ln>
            <a:solidFill>
              <a:srgbClr val="7030A0"/>
            </a:solidFill>
          </a:ln>
        </p:spPr>
        <p:style>
          <a:lnRef idx="2">
            <a:schemeClr val="accent3"/>
          </a:lnRef>
          <a:fillRef idx="0">
            <a:schemeClr val="accent3"/>
          </a:fillRef>
          <a:effectRef idx="1">
            <a:schemeClr val="accent3"/>
          </a:effectRef>
          <a:fontRef idx="minor">
            <a:schemeClr val="tx1"/>
          </a:fontRef>
        </p:style>
      </p:cxnSp>
      <p:cxnSp>
        <p:nvCxnSpPr>
          <p:cNvPr id="17" name="16 Conector recto"/>
          <p:cNvCxnSpPr/>
          <p:nvPr/>
        </p:nvCxnSpPr>
        <p:spPr>
          <a:xfrm>
            <a:off x="2987824" y="4369934"/>
            <a:ext cx="720080" cy="0"/>
          </a:xfrm>
          <a:prstGeom prst="line">
            <a:avLst/>
          </a:prstGeom>
          <a:ln>
            <a:solidFill>
              <a:srgbClr val="FF0000"/>
            </a:solidFill>
            <a:headEnd type="diamond"/>
            <a:tailEnd type="oval"/>
          </a:ln>
        </p:spPr>
        <p:style>
          <a:lnRef idx="2">
            <a:schemeClr val="accent1"/>
          </a:lnRef>
          <a:fillRef idx="0">
            <a:schemeClr val="accent1"/>
          </a:fillRef>
          <a:effectRef idx="1">
            <a:schemeClr val="accent1"/>
          </a:effectRef>
          <a:fontRef idx="minor">
            <a:schemeClr val="tx1"/>
          </a:fontRef>
        </p:style>
      </p:cxnSp>
      <p:cxnSp>
        <p:nvCxnSpPr>
          <p:cNvPr id="27" name="26 Conector recto"/>
          <p:cNvCxnSpPr/>
          <p:nvPr/>
        </p:nvCxnSpPr>
        <p:spPr>
          <a:xfrm>
            <a:off x="3343052" y="3289814"/>
            <a:ext cx="355228" cy="0"/>
          </a:xfrm>
          <a:prstGeom prst="line">
            <a:avLst/>
          </a:prstGeom>
          <a:ln>
            <a:solidFill>
              <a:srgbClr val="00B050"/>
            </a:solidFill>
            <a:headEnd type="diamond"/>
            <a:tailEnd type="oval"/>
          </a:ln>
        </p:spPr>
        <p:style>
          <a:lnRef idx="2">
            <a:schemeClr val="accent5"/>
          </a:lnRef>
          <a:fillRef idx="0">
            <a:schemeClr val="accent5"/>
          </a:fillRef>
          <a:effectRef idx="1">
            <a:schemeClr val="accent5"/>
          </a:effectRef>
          <a:fontRef idx="minor">
            <a:schemeClr val="tx1"/>
          </a:fontRef>
        </p:style>
      </p:cxnSp>
      <p:sp>
        <p:nvSpPr>
          <p:cNvPr id="2" name="1 CuadroTexto"/>
          <p:cNvSpPr txBox="1"/>
          <p:nvPr/>
        </p:nvSpPr>
        <p:spPr>
          <a:xfrm>
            <a:off x="3347931" y="4787706"/>
            <a:ext cx="772969" cy="276999"/>
          </a:xfrm>
          <a:prstGeom prst="rect">
            <a:avLst/>
          </a:prstGeom>
          <a:noFill/>
        </p:spPr>
        <p:txBody>
          <a:bodyPr wrap="none" rtlCol="0">
            <a:spAutoFit/>
          </a:bodyPr>
          <a:lstStyle/>
          <a:p>
            <a:r>
              <a:rPr lang="es-EC" sz="1200" b="1" dirty="0" smtClean="0">
                <a:solidFill>
                  <a:srgbClr val="7030A0"/>
                </a:solidFill>
              </a:rPr>
              <a:t>3.084Nm</a:t>
            </a:r>
            <a:endParaRPr lang="es-EC" sz="1200" b="1" dirty="0">
              <a:solidFill>
                <a:srgbClr val="7030A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616115"/>
            <a:ext cx="2113816" cy="10334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3447130"/>
            <a:ext cx="1066942" cy="98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10 Diagrama"/>
          <p:cNvGraphicFramePr/>
          <p:nvPr>
            <p:extLst>
              <p:ext uri="{D42A27DB-BD31-4B8C-83A1-F6EECF244321}">
                <p14:modId xmlns:p14="http://schemas.microsoft.com/office/powerpoint/2010/main" val="243563562"/>
              </p:ext>
            </p:extLst>
          </p:nvPr>
        </p:nvGraphicFramePr>
        <p:xfrm>
          <a:off x="2832544" y="703346"/>
          <a:ext cx="5640288" cy="8688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AlternateContent xmlns:mc="http://schemas.openxmlformats.org/markup-compatibility/2006" xmlns:a14="http://schemas.microsoft.com/office/drawing/2010/main">
        <mc:Choice Requires="a14">
          <p:sp>
            <p:nvSpPr>
              <p:cNvPr id="14" name="13 Rectángulo"/>
              <p:cNvSpPr/>
              <p:nvPr/>
            </p:nvSpPr>
            <p:spPr>
              <a:xfrm>
                <a:off x="7022956" y="2000706"/>
                <a:ext cx="11993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𝐕</m:t>
                      </m:r>
                      <m:r>
                        <a:rPr lang="es-EC" b="1">
                          <a:latin typeface="Cambria Math"/>
                        </a:rPr>
                        <m:t>=</m:t>
                      </m:r>
                      <m:r>
                        <a:rPr lang="es-EC" b="1" i="1">
                          <a:latin typeface="Cambria Math"/>
                        </a:rPr>
                        <m:t>𝐧</m:t>
                      </m:r>
                      <m:r>
                        <a:rPr lang="es-EC" b="1" i="1">
                          <a:latin typeface="Cambria Math"/>
                        </a:rPr>
                        <m:t>∗</m:t>
                      </m:r>
                      <m:r>
                        <a:rPr lang="es-EC" b="1" i="1">
                          <a:latin typeface="Cambria Math"/>
                        </a:rPr>
                        <m:t>𝐑</m:t>
                      </m:r>
                    </m:oMath>
                  </m:oMathPara>
                </a14:m>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7022956" y="2000706"/>
                <a:ext cx="1199366" cy="369332"/>
              </a:xfrm>
              <a:prstGeom prst="rect">
                <a:avLst/>
              </a:prstGeom>
              <a:blipFill rotWithShape="1">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6446892" y="2333434"/>
                <a:ext cx="2664296" cy="87344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z="1400">
                          <a:latin typeface="Cambria Math"/>
                        </a:rPr>
                        <m:t>V</m:t>
                      </m:r>
                      <m:r>
                        <a:rPr lang="es-EC" sz="1400">
                          <a:latin typeface="Cambria Math"/>
                        </a:rPr>
                        <m:t>=4.188</m:t>
                      </m:r>
                      <m:f>
                        <m:fPr>
                          <m:ctrlPr>
                            <a:rPr lang="es-EC" sz="1400" i="1">
                              <a:latin typeface="Cambria Math"/>
                            </a:rPr>
                          </m:ctrlPr>
                        </m:fPr>
                        <m:num>
                          <m:r>
                            <m:rPr>
                              <m:sty m:val="p"/>
                            </m:rPr>
                            <a:rPr lang="es-EC" sz="1400">
                              <a:latin typeface="Cambria Math"/>
                            </a:rPr>
                            <m:t>rad</m:t>
                          </m:r>
                        </m:num>
                        <m:den>
                          <m:r>
                            <m:rPr>
                              <m:sty m:val="p"/>
                            </m:rPr>
                            <a:rPr lang="es-EC" sz="1400">
                              <a:latin typeface="Cambria Math"/>
                            </a:rPr>
                            <m:t>s</m:t>
                          </m:r>
                        </m:den>
                      </m:f>
                      <m:r>
                        <a:rPr lang="es-EC" sz="1400" i="1">
                          <a:latin typeface="Cambria Math"/>
                        </a:rPr>
                        <m:t>∗</m:t>
                      </m:r>
                      <m:r>
                        <a:rPr lang="es-EC" sz="1400">
                          <a:latin typeface="Cambria Math"/>
                        </a:rPr>
                        <m:t>0.0225</m:t>
                      </m:r>
                      <m:r>
                        <m:rPr>
                          <m:sty m:val="p"/>
                        </m:rPr>
                        <a:rPr lang="es-EC" sz="1400">
                          <a:latin typeface="Cambria Math"/>
                        </a:rPr>
                        <m:t>m</m:t>
                      </m:r>
                    </m:oMath>
                  </m:oMathPara>
                </a14:m>
                <a:endParaRPr lang="es-EC" sz="1400" dirty="0"/>
              </a:p>
              <a:p>
                <a:pPr/>
                <a14:m>
                  <m:oMathPara xmlns:m="http://schemas.openxmlformats.org/officeDocument/2006/math">
                    <m:oMathParaPr>
                      <m:jc m:val="centerGroup"/>
                    </m:oMathParaPr>
                    <m:oMath xmlns:m="http://schemas.openxmlformats.org/officeDocument/2006/math">
                      <m:r>
                        <a:rPr lang="es-EC" sz="1400" b="1" i="1" smtClean="0">
                          <a:solidFill>
                            <a:srgbClr val="FF0000"/>
                          </a:solidFill>
                          <a:latin typeface="Cambria Math"/>
                        </a:rPr>
                        <m:t>𝐕</m:t>
                      </m:r>
                      <m:r>
                        <a:rPr lang="es-EC" sz="1400" b="1">
                          <a:solidFill>
                            <a:srgbClr val="FF0000"/>
                          </a:solidFill>
                          <a:latin typeface="Cambria Math"/>
                        </a:rPr>
                        <m:t>=</m:t>
                      </m:r>
                      <m:r>
                        <a:rPr lang="es-EC" sz="1400" b="1" i="1">
                          <a:solidFill>
                            <a:srgbClr val="FF0000"/>
                          </a:solidFill>
                          <a:latin typeface="Cambria Math"/>
                        </a:rPr>
                        <m:t>𝟎</m:t>
                      </m:r>
                      <m:r>
                        <a:rPr lang="es-EC" sz="1400" b="1">
                          <a:solidFill>
                            <a:srgbClr val="FF0000"/>
                          </a:solidFill>
                          <a:latin typeface="Cambria Math"/>
                        </a:rPr>
                        <m:t>.</m:t>
                      </m:r>
                      <m:r>
                        <a:rPr lang="es-EC" sz="1400" b="1" i="1">
                          <a:solidFill>
                            <a:srgbClr val="FF0000"/>
                          </a:solidFill>
                          <a:latin typeface="Cambria Math"/>
                        </a:rPr>
                        <m:t>𝟎𝟗𝟒</m:t>
                      </m:r>
                      <m:f>
                        <m:fPr>
                          <m:ctrlPr>
                            <a:rPr lang="es-EC" sz="1400" b="1" i="1">
                              <a:solidFill>
                                <a:srgbClr val="FF0000"/>
                              </a:solidFill>
                              <a:latin typeface="Cambria Math"/>
                            </a:rPr>
                          </m:ctrlPr>
                        </m:fPr>
                        <m:num>
                          <m:r>
                            <a:rPr lang="es-EC" sz="1400" b="1" i="1">
                              <a:solidFill>
                                <a:srgbClr val="FF0000"/>
                              </a:solidFill>
                              <a:latin typeface="Cambria Math"/>
                            </a:rPr>
                            <m:t>𝐦</m:t>
                          </m:r>
                        </m:num>
                        <m:den>
                          <m:r>
                            <a:rPr lang="es-EC" sz="1400" b="1" i="1">
                              <a:solidFill>
                                <a:srgbClr val="FF0000"/>
                              </a:solidFill>
                              <a:latin typeface="Cambria Math"/>
                            </a:rPr>
                            <m:t>𝐬</m:t>
                          </m:r>
                        </m:den>
                      </m:f>
                    </m:oMath>
                  </m:oMathPara>
                </a14:m>
                <a:endParaRPr lang="es-EC" dirty="0"/>
              </a:p>
            </p:txBody>
          </p:sp>
        </mc:Choice>
        <mc:Fallback xmlns="">
          <p:sp>
            <p:nvSpPr>
              <p:cNvPr id="15" name="14 Rectángulo"/>
              <p:cNvSpPr>
                <a:spLocks noRot="1" noChangeAspect="1" noMove="1" noResize="1" noEditPoints="1" noAdjustHandles="1" noChangeArrowheads="1" noChangeShapeType="1" noTextEdit="1"/>
              </p:cNvSpPr>
              <p:nvPr/>
            </p:nvSpPr>
            <p:spPr>
              <a:xfrm>
                <a:off x="6446892" y="2333434"/>
                <a:ext cx="2664296" cy="873444"/>
              </a:xfrm>
              <a:prstGeom prst="rect">
                <a:avLst/>
              </a:prstGeom>
              <a:blipFill rotWithShape="1">
                <a:blip r:embed="rId13"/>
                <a:stretch>
                  <a:fillRect/>
                </a:stretch>
              </a:blipFill>
            </p:spPr>
            <p:txBody>
              <a:bodyPr/>
              <a:lstStyle/>
              <a:p>
                <a:r>
                  <a:rPr lang="es-EC">
                    <a:noFill/>
                  </a:rPr>
                  <a:t> </a:t>
                </a:r>
              </a:p>
            </p:txBody>
          </p:sp>
        </mc:Fallback>
      </mc:AlternateContent>
      <p:sp>
        <p:nvSpPr>
          <p:cNvPr id="20" name="19 Rectángulo"/>
          <p:cNvSpPr/>
          <p:nvPr/>
        </p:nvSpPr>
        <p:spPr>
          <a:xfrm>
            <a:off x="6451951" y="1628800"/>
            <a:ext cx="2341376"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 VELOCIDAD LINEAL DEL MOTOR</a:t>
            </a:r>
            <a:endParaRPr lang="es-EC" sz="1100" b="1" dirty="0"/>
          </a:p>
        </p:txBody>
      </p:sp>
      <p:sp>
        <p:nvSpPr>
          <p:cNvPr id="21" name="20 Rectángulo"/>
          <p:cNvSpPr/>
          <p:nvPr/>
        </p:nvSpPr>
        <p:spPr>
          <a:xfrm>
            <a:off x="6516216" y="3356992"/>
            <a:ext cx="2341376"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TIEMPO TEÓRICO DE RECORRIDO CINTA TRANSPORTADORA</a:t>
            </a:r>
            <a:endParaRPr lang="es-EC" sz="1100" b="1" dirty="0"/>
          </a:p>
        </p:txBody>
      </p:sp>
      <p:pic>
        <p:nvPicPr>
          <p:cNvPr id="1034"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75143" y="3749678"/>
            <a:ext cx="2489604" cy="89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28 Rectángulo"/>
          <p:cNvSpPr/>
          <p:nvPr/>
        </p:nvSpPr>
        <p:spPr>
          <a:xfrm>
            <a:off x="6446892" y="4801720"/>
            <a:ext cx="2341376"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POTENCIA MECÁNICA TEÓRICA  </a:t>
            </a:r>
            <a:endParaRPr lang="es-EC" sz="1100" b="1" dirty="0"/>
          </a:p>
        </p:txBody>
      </p:sp>
      <mc:AlternateContent xmlns:mc="http://schemas.openxmlformats.org/markup-compatibility/2006" xmlns:a14="http://schemas.microsoft.com/office/drawing/2010/main">
        <mc:Choice Requires="a14">
          <p:sp>
            <p:nvSpPr>
              <p:cNvPr id="24" name="23 Rectángulo"/>
              <p:cNvSpPr/>
              <p:nvPr/>
            </p:nvSpPr>
            <p:spPr>
              <a:xfrm>
                <a:off x="6990450" y="5301208"/>
                <a:ext cx="14589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𝐏</m:t>
                          </m:r>
                        </m:e>
                        <m:sub>
                          <m:r>
                            <a:rPr lang="es-EC" b="1" i="1">
                              <a:latin typeface="Cambria Math"/>
                            </a:rPr>
                            <m:t>𝟏</m:t>
                          </m:r>
                        </m:sub>
                      </m:sSub>
                      <m:r>
                        <a:rPr lang="es-EC" b="1">
                          <a:latin typeface="Cambria Math"/>
                        </a:rPr>
                        <m:t>=</m:t>
                      </m:r>
                      <m:r>
                        <a:rPr lang="es-EC" b="1" i="1">
                          <a:latin typeface="Cambria Math"/>
                        </a:rPr>
                        <m:t>𝐧</m:t>
                      </m:r>
                      <m:r>
                        <a:rPr lang="es-EC" b="1" i="1">
                          <a:latin typeface="Cambria Math"/>
                        </a:rPr>
                        <m:t>∗</m:t>
                      </m:r>
                      <m:r>
                        <a:rPr lang="es-EC" b="1" i="1">
                          <a:latin typeface="Cambria Math"/>
                        </a:rPr>
                        <m:t>𝐌𝐜</m:t>
                      </m:r>
                    </m:oMath>
                  </m:oMathPara>
                </a14:m>
                <a:endParaRPr lang="es-EC" dirty="0"/>
              </a:p>
            </p:txBody>
          </p:sp>
        </mc:Choice>
        <mc:Fallback xmlns="">
          <p:sp>
            <p:nvSpPr>
              <p:cNvPr id="24" name="23 Rectángulo"/>
              <p:cNvSpPr>
                <a:spLocks noRot="1" noChangeAspect="1" noMove="1" noResize="1" noEditPoints="1" noAdjustHandles="1" noChangeArrowheads="1" noChangeShapeType="1" noTextEdit="1"/>
              </p:cNvSpPr>
              <p:nvPr/>
            </p:nvSpPr>
            <p:spPr>
              <a:xfrm>
                <a:off x="6990450" y="5301208"/>
                <a:ext cx="1458989" cy="369332"/>
              </a:xfrm>
              <a:prstGeom prst="rect">
                <a:avLst/>
              </a:prstGeom>
              <a:blipFill rotWithShape="1">
                <a:blip r:embed="rId1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24 Rectángulo"/>
              <p:cNvSpPr/>
              <p:nvPr/>
            </p:nvSpPr>
            <p:spPr>
              <a:xfrm>
                <a:off x="6476411" y="5670540"/>
                <a:ext cx="2488077" cy="71686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b="1" i="1" smtClean="0">
                              <a:latin typeface="Cambria Math"/>
                            </a:rPr>
                          </m:ctrlPr>
                        </m:sSubPr>
                        <m:e>
                          <m:r>
                            <a:rPr lang="es-EC" sz="1400" b="1" i="1">
                              <a:latin typeface="Cambria Math"/>
                            </a:rPr>
                            <m:t>𝐏</m:t>
                          </m:r>
                        </m:e>
                        <m:sub>
                          <m:r>
                            <a:rPr lang="es-EC" sz="1400" b="1" i="1">
                              <a:latin typeface="Cambria Math"/>
                            </a:rPr>
                            <m:t>𝟏</m:t>
                          </m:r>
                        </m:sub>
                      </m:sSub>
                      <m:r>
                        <a:rPr lang="es-EC" sz="1400" b="1">
                          <a:latin typeface="Cambria Math"/>
                        </a:rPr>
                        <m:t>=</m:t>
                      </m:r>
                      <m:r>
                        <a:rPr lang="es-EC" sz="1400">
                          <a:latin typeface="Cambria Math"/>
                        </a:rPr>
                        <m:t>4.188</m:t>
                      </m:r>
                      <m:f>
                        <m:fPr>
                          <m:ctrlPr>
                            <a:rPr lang="es-EC" sz="1400" i="1">
                              <a:latin typeface="Cambria Math"/>
                            </a:rPr>
                          </m:ctrlPr>
                        </m:fPr>
                        <m:num>
                          <m:r>
                            <m:rPr>
                              <m:sty m:val="p"/>
                            </m:rPr>
                            <a:rPr lang="es-EC" sz="1400">
                              <a:latin typeface="Cambria Math"/>
                            </a:rPr>
                            <m:t>rad</m:t>
                          </m:r>
                        </m:num>
                        <m:den>
                          <m:r>
                            <m:rPr>
                              <m:sty m:val="p"/>
                            </m:rPr>
                            <a:rPr lang="es-EC" sz="1400">
                              <a:latin typeface="Cambria Math"/>
                            </a:rPr>
                            <m:t>s</m:t>
                          </m:r>
                        </m:den>
                      </m:f>
                      <m:r>
                        <a:rPr lang="es-EC" sz="1400" i="1">
                          <a:latin typeface="Cambria Math"/>
                        </a:rPr>
                        <m:t>∗</m:t>
                      </m:r>
                      <m:r>
                        <a:rPr lang="es-EC" sz="1400">
                          <a:latin typeface="Cambria Math"/>
                        </a:rPr>
                        <m:t>3.087</m:t>
                      </m:r>
                      <m:r>
                        <m:rPr>
                          <m:sty m:val="p"/>
                        </m:rPr>
                        <a:rPr lang="es-EC" sz="1400">
                          <a:latin typeface="Cambria Math"/>
                        </a:rPr>
                        <m:t>Nm</m:t>
                      </m:r>
                    </m:oMath>
                  </m:oMathPara>
                </a14:m>
                <a:endParaRPr lang="en-US" sz="1400" dirty="0" smtClean="0"/>
              </a:p>
              <a:p>
                <a:pPr algn="ctr"/>
                <a:r>
                  <a:rPr lang="es-EC" sz="1400" b="1" dirty="0" smtClean="0">
                    <a:solidFill>
                      <a:srgbClr val="0070C0"/>
                    </a:solidFill>
                  </a:rPr>
                  <a:t>P</a:t>
                </a:r>
                <a14:m>
                  <m:oMath xmlns:m="http://schemas.openxmlformats.org/officeDocument/2006/math">
                    <m:r>
                      <a:rPr lang="es-EC" sz="1400" b="1" i="0">
                        <a:solidFill>
                          <a:srgbClr val="0070C0"/>
                        </a:solidFill>
                        <a:latin typeface="Cambria Math"/>
                      </a:rPr>
                      <m:t>=</m:t>
                    </m:r>
                    <m:r>
                      <a:rPr lang="es-EC" sz="1400" b="1" i="0">
                        <a:solidFill>
                          <a:srgbClr val="0070C0"/>
                        </a:solidFill>
                        <a:latin typeface="Cambria Math"/>
                      </a:rPr>
                      <m:t>𝟏𝟐</m:t>
                    </m:r>
                    <m:r>
                      <a:rPr lang="es-EC" sz="1400" b="1" i="0">
                        <a:solidFill>
                          <a:srgbClr val="0070C0"/>
                        </a:solidFill>
                        <a:latin typeface="Cambria Math"/>
                      </a:rPr>
                      <m:t>.</m:t>
                    </m:r>
                    <m:r>
                      <a:rPr lang="es-EC" sz="1400" b="1" i="0">
                        <a:solidFill>
                          <a:srgbClr val="0070C0"/>
                        </a:solidFill>
                        <a:latin typeface="Cambria Math"/>
                      </a:rPr>
                      <m:t>𝟗𝟑𝐖</m:t>
                    </m:r>
                    <m:r>
                      <a:rPr lang="es-EC" sz="1400" b="1" i="0">
                        <a:solidFill>
                          <a:srgbClr val="0070C0"/>
                        </a:solidFill>
                        <a:latin typeface="Cambria Math"/>
                      </a:rPr>
                      <m:t>≈</m:t>
                    </m:r>
                    <m:r>
                      <a:rPr lang="es-EC" sz="1400" b="1" i="0">
                        <a:solidFill>
                          <a:srgbClr val="0070C0"/>
                        </a:solidFill>
                        <a:latin typeface="Cambria Math"/>
                      </a:rPr>
                      <m:t>𝟏𝟑𝐖</m:t>
                    </m:r>
                  </m:oMath>
                </a14:m>
                <a:endParaRPr lang="es-EC" sz="1400" b="1" dirty="0">
                  <a:solidFill>
                    <a:srgbClr val="0070C0"/>
                  </a:solidFill>
                </a:endParaRPr>
              </a:p>
            </p:txBody>
          </p:sp>
        </mc:Choice>
        <mc:Fallback xmlns="">
          <p:sp>
            <p:nvSpPr>
              <p:cNvPr id="25" name="24 Rectángulo"/>
              <p:cNvSpPr>
                <a:spLocks noRot="1" noChangeAspect="1" noMove="1" noResize="1" noEditPoints="1" noAdjustHandles="1" noChangeArrowheads="1" noChangeShapeType="1" noTextEdit="1"/>
              </p:cNvSpPr>
              <p:nvPr/>
            </p:nvSpPr>
            <p:spPr>
              <a:xfrm>
                <a:off x="6476411" y="5670540"/>
                <a:ext cx="2488077" cy="716863"/>
              </a:xfrm>
              <a:prstGeom prst="rect">
                <a:avLst/>
              </a:prstGeom>
              <a:blipFill rotWithShape="1">
                <a:blip r:embed="rId16"/>
                <a:stretch>
                  <a:fillRect b="-7627"/>
                </a:stretch>
              </a:blipFill>
            </p:spPr>
            <p:txBody>
              <a:bodyPr/>
              <a:lstStyle/>
              <a:p>
                <a:r>
                  <a:rPr lang="es-EC">
                    <a:noFill/>
                  </a:rPr>
                  <a:t> </a:t>
                </a:r>
              </a:p>
            </p:txBody>
          </p:sp>
        </mc:Fallback>
      </mc:AlternateContent>
      <p:sp>
        <p:nvSpPr>
          <p:cNvPr id="22" name="21 Rectángulo"/>
          <p:cNvSpPr/>
          <p:nvPr/>
        </p:nvSpPr>
        <p:spPr>
          <a:xfrm>
            <a:off x="179512" y="4763652"/>
            <a:ext cx="211134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PROTECCIONES DEL ELÉCTRICAS</a:t>
            </a:r>
            <a:endParaRPr lang="es-EC" sz="1100" b="1" dirty="0"/>
          </a:p>
        </p:txBody>
      </p:sp>
      <p:pic>
        <p:nvPicPr>
          <p:cNvPr id="23" name="0 Imagen"/>
          <p:cNvPicPr/>
          <p:nvPr/>
        </p:nvPicPr>
        <p:blipFill>
          <a:blip r:embed="rId17" cstate="print">
            <a:extLst>
              <a:ext uri="{28A0092B-C50C-407E-A947-70E740481C1C}">
                <a14:useLocalDpi xmlns:a14="http://schemas.microsoft.com/office/drawing/2010/main" val="0"/>
              </a:ext>
            </a:extLst>
          </a:blip>
          <a:stretch>
            <a:fillRect/>
          </a:stretch>
        </p:blipFill>
        <p:spPr>
          <a:xfrm>
            <a:off x="240306" y="5157193"/>
            <a:ext cx="1050360" cy="1512167"/>
          </a:xfrm>
          <a:prstGeom prst="rect">
            <a:avLst/>
          </a:prstGeom>
          <a:ln>
            <a:solidFill>
              <a:schemeClr val="tx1"/>
            </a:solidFill>
          </a:ln>
        </p:spPr>
      </p:pic>
      <p:sp>
        <p:nvSpPr>
          <p:cNvPr id="26" name="25 Rectángulo"/>
          <p:cNvSpPr/>
          <p:nvPr/>
        </p:nvSpPr>
        <p:spPr>
          <a:xfrm>
            <a:off x="3600104" y="5141642"/>
            <a:ext cx="1908000" cy="276999"/>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es-EC" sz="1200" b="1" dirty="0" smtClean="0">
                <a:solidFill>
                  <a:schemeClr val="bg1"/>
                </a:solidFill>
              </a:rPr>
              <a:t>6 RELÉ BOSCH </a:t>
            </a:r>
            <a:r>
              <a:rPr lang="es-EC" sz="1200" b="1" dirty="0" err="1" smtClean="0">
                <a:solidFill>
                  <a:schemeClr val="bg1"/>
                </a:solidFill>
              </a:rPr>
              <a:t>24VDC</a:t>
            </a:r>
            <a:endParaRPr lang="es-EC" sz="1200" b="1" dirty="0" smtClean="0">
              <a:solidFill>
                <a:schemeClr val="bg1"/>
              </a:solidFill>
            </a:endParaRPr>
          </a:p>
        </p:txBody>
      </p:sp>
      <p:pic>
        <p:nvPicPr>
          <p:cNvPr id="28" name="27 Imagen"/>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90666" y="5150809"/>
            <a:ext cx="1069746" cy="1518551"/>
          </a:xfrm>
          <a:prstGeom prst="rect">
            <a:avLst/>
          </a:prstGeom>
          <a:noFill/>
          <a:ln>
            <a:solidFill>
              <a:schemeClr val="tx1"/>
            </a:solidFill>
          </a:ln>
        </p:spPr>
      </p:pic>
      <p:sp>
        <p:nvSpPr>
          <p:cNvPr id="7" name="6 Flecha izquierda, derecha y arriba"/>
          <p:cNvSpPr/>
          <p:nvPr/>
        </p:nvSpPr>
        <p:spPr>
          <a:xfrm>
            <a:off x="3880706" y="5418641"/>
            <a:ext cx="1339366" cy="508595"/>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2631432" y="5709736"/>
            <a:ext cx="1076472" cy="23954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200" b="1" dirty="0" smtClean="0"/>
              <a:t>Giro Motores</a:t>
            </a:r>
            <a:endParaRPr lang="es-EC" sz="1200" b="1" dirty="0"/>
          </a:p>
        </p:txBody>
      </p:sp>
      <p:sp>
        <p:nvSpPr>
          <p:cNvPr id="30" name="29 Rectángulo"/>
          <p:cNvSpPr/>
          <p:nvPr/>
        </p:nvSpPr>
        <p:spPr>
          <a:xfrm>
            <a:off x="5400208" y="5589964"/>
            <a:ext cx="1044000" cy="35931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100" b="1" dirty="0" smtClean="0"/>
              <a:t>Modo de operación</a:t>
            </a:r>
            <a:endParaRPr lang="es-EC" sz="1100" b="1" dirty="0"/>
          </a:p>
        </p:txBody>
      </p:sp>
      <p:sp>
        <p:nvSpPr>
          <p:cNvPr id="31" name="30 Rectángulo"/>
          <p:cNvSpPr/>
          <p:nvPr/>
        </p:nvSpPr>
        <p:spPr>
          <a:xfrm>
            <a:off x="3025668" y="5301208"/>
            <a:ext cx="288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400" b="1" dirty="0" smtClean="0">
                <a:solidFill>
                  <a:schemeClr val="tx1"/>
                </a:solidFill>
              </a:rPr>
              <a:t>4</a:t>
            </a:r>
            <a:endParaRPr lang="es-EC" sz="1400" b="1" dirty="0">
              <a:solidFill>
                <a:schemeClr val="tx1"/>
              </a:solidFill>
            </a:endParaRPr>
          </a:p>
        </p:txBody>
      </p:sp>
      <p:sp>
        <p:nvSpPr>
          <p:cNvPr id="33" name="32 Rectángulo"/>
          <p:cNvSpPr/>
          <p:nvPr/>
        </p:nvSpPr>
        <p:spPr>
          <a:xfrm>
            <a:off x="2444194" y="6062484"/>
            <a:ext cx="720000" cy="23954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200" b="1" dirty="0" smtClean="0"/>
              <a:t>Motor 1</a:t>
            </a:r>
            <a:endParaRPr lang="es-EC" sz="1200" b="1" dirty="0"/>
          </a:p>
        </p:txBody>
      </p:sp>
      <p:sp>
        <p:nvSpPr>
          <p:cNvPr id="34" name="33 Rectángulo"/>
          <p:cNvSpPr/>
          <p:nvPr/>
        </p:nvSpPr>
        <p:spPr>
          <a:xfrm>
            <a:off x="3312422" y="6062484"/>
            <a:ext cx="720000" cy="23954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200" b="1" dirty="0" smtClean="0"/>
              <a:t>Motor 2</a:t>
            </a:r>
            <a:endParaRPr lang="es-EC" sz="1200" b="1" dirty="0"/>
          </a:p>
        </p:txBody>
      </p:sp>
      <p:sp>
        <p:nvSpPr>
          <p:cNvPr id="16" name="15 Flecha curvada hacia la derecha"/>
          <p:cNvSpPr/>
          <p:nvPr/>
        </p:nvSpPr>
        <p:spPr>
          <a:xfrm>
            <a:off x="2444194" y="6387403"/>
            <a:ext cx="255598" cy="425973"/>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solidFill>
                <a:schemeClr val="tx1"/>
              </a:solidFill>
            </a:endParaRPr>
          </a:p>
        </p:txBody>
      </p:sp>
      <p:sp>
        <p:nvSpPr>
          <p:cNvPr id="36" name="35 Flecha curvada hacia la derecha"/>
          <p:cNvSpPr/>
          <p:nvPr/>
        </p:nvSpPr>
        <p:spPr>
          <a:xfrm>
            <a:off x="3776824" y="6387402"/>
            <a:ext cx="255598" cy="425973"/>
          </a:xfrm>
          <a:prstGeom prst="curv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solidFill>
                <a:schemeClr val="tx1"/>
              </a:solidFill>
            </a:endParaRPr>
          </a:p>
        </p:txBody>
      </p:sp>
      <p:sp>
        <p:nvSpPr>
          <p:cNvPr id="18" name="17 Flecha curvada hacia la izquierda"/>
          <p:cNvSpPr/>
          <p:nvPr/>
        </p:nvSpPr>
        <p:spPr>
          <a:xfrm>
            <a:off x="2917658" y="6387403"/>
            <a:ext cx="214182" cy="419822"/>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solidFill>
                <a:schemeClr val="tx1"/>
              </a:solidFill>
            </a:endParaRPr>
          </a:p>
        </p:txBody>
      </p:sp>
      <p:sp>
        <p:nvSpPr>
          <p:cNvPr id="38" name="37 Flecha curvada hacia la izquierda"/>
          <p:cNvSpPr/>
          <p:nvPr/>
        </p:nvSpPr>
        <p:spPr>
          <a:xfrm>
            <a:off x="3329364" y="6387403"/>
            <a:ext cx="214182" cy="419822"/>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solidFill>
                <a:schemeClr val="tx1"/>
              </a:solidFill>
            </a:endParaRPr>
          </a:p>
        </p:txBody>
      </p:sp>
      <p:sp>
        <p:nvSpPr>
          <p:cNvPr id="39" name="38 Rectángulo"/>
          <p:cNvSpPr/>
          <p:nvPr/>
        </p:nvSpPr>
        <p:spPr>
          <a:xfrm>
            <a:off x="5364088" y="6062484"/>
            <a:ext cx="1152128" cy="23954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200" b="1" dirty="0" smtClean="0"/>
              <a:t>Modo manual</a:t>
            </a:r>
            <a:endParaRPr lang="es-EC" sz="1200" b="1" dirty="0"/>
          </a:p>
        </p:txBody>
      </p:sp>
      <p:sp>
        <p:nvSpPr>
          <p:cNvPr id="40" name="39 Rectángulo"/>
          <p:cNvSpPr/>
          <p:nvPr/>
        </p:nvSpPr>
        <p:spPr>
          <a:xfrm>
            <a:off x="5364088" y="6477542"/>
            <a:ext cx="1152128" cy="23954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200" b="1" dirty="0" smtClean="0"/>
              <a:t>Modo </a:t>
            </a:r>
            <a:r>
              <a:rPr lang="es-EC" sz="1200" b="1" dirty="0" err="1" smtClean="0"/>
              <a:t>KRC</a:t>
            </a:r>
            <a:r>
              <a:rPr lang="es-EC" sz="1200" b="1" dirty="0" err="1"/>
              <a:t>2</a:t>
            </a:r>
            <a:endParaRPr lang="es-EC" sz="1200" b="1" dirty="0"/>
          </a:p>
        </p:txBody>
      </p:sp>
      <p:sp>
        <p:nvSpPr>
          <p:cNvPr id="41" name="40 Rectángulo"/>
          <p:cNvSpPr/>
          <p:nvPr/>
        </p:nvSpPr>
        <p:spPr>
          <a:xfrm>
            <a:off x="5828471" y="5229240"/>
            <a:ext cx="288000" cy="36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600" b="1" dirty="0">
                <a:solidFill>
                  <a:schemeClr val="tx1"/>
                </a:solidFill>
              </a:rPr>
              <a:t>2</a:t>
            </a:r>
          </a:p>
        </p:txBody>
      </p:sp>
    </p:spTree>
    <p:extLst>
      <p:ext uri="{BB962C8B-B14F-4D97-AF65-F5344CB8AC3E}">
        <p14:creationId xmlns:p14="http://schemas.microsoft.com/office/powerpoint/2010/main" val="2295584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5496" y="44624"/>
            <a:ext cx="8928992" cy="720080"/>
          </a:xfrm>
        </p:spPr>
        <p:txBody>
          <a:bodyPr>
            <a:normAutofit/>
          </a:bodyPr>
          <a:lstStyle/>
          <a:p>
            <a:r>
              <a:rPr lang="es-EC" sz="3800" b="1" dirty="0"/>
              <a:t>Dimensionamiento Analítico de la Banda</a:t>
            </a:r>
            <a:endParaRPr lang="es-EC" sz="3800" dirty="0"/>
          </a:p>
        </p:txBody>
      </p:sp>
      <p:sp>
        <p:nvSpPr>
          <p:cNvPr id="4" name="3 Rectángulo"/>
          <p:cNvSpPr/>
          <p:nvPr/>
        </p:nvSpPr>
        <p:spPr>
          <a:xfrm>
            <a:off x="251520" y="764704"/>
            <a:ext cx="3672408"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Dimensionamiento de las fuentes</a:t>
            </a:r>
            <a:endParaRPr lang="es-EC" b="1" dirty="0"/>
          </a:p>
        </p:txBody>
      </p:sp>
      <p:graphicFrame>
        <p:nvGraphicFramePr>
          <p:cNvPr id="6" name="3 Marcador de contenido"/>
          <p:cNvGraphicFramePr>
            <a:graphicFrameLocks noGrp="1"/>
          </p:cNvGraphicFramePr>
          <p:nvPr>
            <p:ph idx="1"/>
            <p:extLst>
              <p:ext uri="{D42A27DB-BD31-4B8C-83A1-F6EECF244321}">
                <p14:modId xmlns:p14="http://schemas.microsoft.com/office/powerpoint/2010/main" val="1749808283"/>
              </p:ext>
            </p:extLst>
          </p:nvPr>
        </p:nvGraphicFramePr>
        <p:xfrm>
          <a:off x="4427984" y="614639"/>
          <a:ext cx="4464496" cy="1950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0 Imagen"/>
          <p:cNvPicPr/>
          <p:nvPr/>
        </p:nvPicPr>
        <p:blipFill>
          <a:blip r:embed="rId7">
            <a:extLst>
              <a:ext uri="{28A0092B-C50C-407E-A947-70E740481C1C}">
                <a14:useLocalDpi xmlns:a14="http://schemas.microsoft.com/office/drawing/2010/main" val="0"/>
              </a:ext>
            </a:extLst>
          </a:blip>
          <a:stretch>
            <a:fillRect/>
          </a:stretch>
        </p:blipFill>
        <p:spPr>
          <a:xfrm>
            <a:off x="4788024" y="2492896"/>
            <a:ext cx="1224136" cy="1152128"/>
          </a:xfrm>
          <a:prstGeom prst="rect">
            <a:avLst/>
          </a:prstGeom>
          <a:ln>
            <a:solidFill>
              <a:schemeClr val="tx1"/>
            </a:solidFill>
          </a:ln>
        </p:spPr>
      </p:pic>
      <p:pic>
        <p:nvPicPr>
          <p:cNvPr id="8" name="0 Imagen"/>
          <p:cNvPicPr/>
          <p:nvPr/>
        </p:nvPicPr>
        <p:blipFill>
          <a:blip r:embed="rId8">
            <a:extLst>
              <a:ext uri="{28A0092B-C50C-407E-A947-70E740481C1C}">
                <a14:useLocalDpi xmlns:a14="http://schemas.microsoft.com/office/drawing/2010/main" val="0"/>
              </a:ext>
            </a:extLst>
          </a:blip>
          <a:stretch>
            <a:fillRect/>
          </a:stretch>
        </p:blipFill>
        <p:spPr>
          <a:xfrm>
            <a:off x="7164288" y="2492896"/>
            <a:ext cx="1152128" cy="1152128"/>
          </a:xfrm>
          <a:prstGeom prst="rect">
            <a:avLst/>
          </a:prstGeom>
          <a:ln>
            <a:solidFill>
              <a:schemeClr val="tx1"/>
            </a:solidFill>
          </a:ln>
        </p:spPr>
      </p:pic>
      <p:sp>
        <p:nvSpPr>
          <p:cNvPr id="9" name="8 Rectángulo"/>
          <p:cNvSpPr/>
          <p:nvPr/>
        </p:nvSpPr>
        <p:spPr>
          <a:xfrm>
            <a:off x="377788" y="1268760"/>
            <a:ext cx="3419872" cy="338554"/>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es-EC" sz="1600" b="1" dirty="0" smtClean="0">
                <a:solidFill>
                  <a:schemeClr val="bg1"/>
                </a:solidFill>
              </a:rPr>
              <a:t>FUENTE </a:t>
            </a:r>
            <a:r>
              <a:rPr lang="es-EC" sz="1600" b="1" dirty="0" err="1" smtClean="0">
                <a:solidFill>
                  <a:schemeClr val="bg1"/>
                </a:solidFill>
              </a:rPr>
              <a:t>WAGO</a:t>
            </a:r>
            <a:r>
              <a:rPr lang="es-EC" sz="1600" b="1" dirty="0" smtClean="0">
                <a:solidFill>
                  <a:schemeClr val="bg1"/>
                </a:solidFill>
              </a:rPr>
              <a:t> 24 </a:t>
            </a:r>
            <a:r>
              <a:rPr lang="es-EC" sz="1600" b="1" dirty="0" err="1" smtClean="0">
                <a:solidFill>
                  <a:schemeClr val="bg1"/>
                </a:solidFill>
              </a:rPr>
              <a:t>Vdc</a:t>
            </a:r>
            <a:r>
              <a:rPr lang="es-EC" sz="1600" b="1" dirty="0" smtClean="0">
                <a:solidFill>
                  <a:schemeClr val="bg1"/>
                </a:solidFill>
              </a:rPr>
              <a:t> </a:t>
            </a:r>
            <a:r>
              <a:rPr lang="es-EC" sz="1600" b="1" dirty="0" err="1" smtClean="0">
                <a:solidFill>
                  <a:schemeClr val="bg1"/>
                </a:solidFill>
              </a:rPr>
              <a:t>5A</a:t>
            </a:r>
            <a:endParaRPr lang="es-EC" sz="1600" b="1" dirty="0" smtClean="0">
              <a:solidFill>
                <a:schemeClr val="bg1"/>
              </a:solidFill>
            </a:endParaRPr>
          </a:p>
        </p:txBody>
      </p:sp>
      <p:pic>
        <p:nvPicPr>
          <p:cNvPr id="10" name="9 Imagen"/>
          <p:cNvPicPr/>
          <p:nvPr/>
        </p:nvPicPr>
        <p:blipFill>
          <a:blip r:embed="rId9">
            <a:extLst>
              <a:ext uri="{28A0092B-C50C-407E-A947-70E740481C1C}">
                <a14:useLocalDpi xmlns:a14="http://schemas.microsoft.com/office/drawing/2010/main" val="0"/>
              </a:ext>
            </a:extLst>
          </a:blip>
          <a:srcRect/>
          <a:stretch>
            <a:fillRect/>
          </a:stretch>
        </p:blipFill>
        <p:spPr bwMode="auto">
          <a:xfrm>
            <a:off x="1532796" y="1844824"/>
            <a:ext cx="2708156" cy="1596275"/>
          </a:xfrm>
          <a:prstGeom prst="rect">
            <a:avLst/>
          </a:prstGeom>
          <a:noFill/>
          <a:ln>
            <a:solidFill>
              <a:schemeClr val="tx1"/>
            </a:solidFill>
          </a:ln>
        </p:spPr>
      </p:pic>
      <p:sp>
        <p:nvSpPr>
          <p:cNvPr id="11" name="10 Rectángulo"/>
          <p:cNvSpPr/>
          <p:nvPr/>
        </p:nvSpPr>
        <p:spPr>
          <a:xfrm>
            <a:off x="1575158" y="3484322"/>
            <a:ext cx="2376000" cy="4853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Cumple especificaciones</a:t>
            </a:r>
          </a:p>
          <a:p>
            <a:pPr lvl="0" algn="ctr"/>
            <a:r>
              <a:rPr lang="es-EC" sz="1100" b="1" dirty="0" smtClean="0"/>
              <a:t> [Filtro de condensador] Rizado 0.1 V</a:t>
            </a:r>
            <a:endParaRPr lang="es-EC" sz="1100" b="1" dirty="0"/>
          </a:p>
        </p:txBody>
      </p:sp>
      <p:sp>
        <p:nvSpPr>
          <p:cNvPr id="12" name="11 Rectángulo"/>
          <p:cNvSpPr/>
          <p:nvPr/>
        </p:nvSpPr>
        <p:spPr>
          <a:xfrm>
            <a:off x="83617" y="3074619"/>
            <a:ext cx="118872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Trabaja 24/7 por calidad</a:t>
            </a:r>
            <a:endParaRPr lang="es-EC" sz="1100" b="1" dirty="0"/>
          </a:p>
        </p:txBody>
      </p:sp>
      <p:sp>
        <p:nvSpPr>
          <p:cNvPr id="13" name="12 Rectángulo"/>
          <p:cNvSpPr/>
          <p:nvPr/>
        </p:nvSpPr>
        <p:spPr>
          <a:xfrm>
            <a:off x="35496" y="1700808"/>
            <a:ext cx="118872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3 indicadores luminosos</a:t>
            </a:r>
            <a:endParaRPr lang="es-EC" sz="1100" b="1" dirty="0"/>
          </a:p>
        </p:txBody>
      </p:sp>
      <p:sp>
        <p:nvSpPr>
          <p:cNvPr id="14" name="13 Rectángulo"/>
          <p:cNvSpPr/>
          <p:nvPr/>
        </p:nvSpPr>
        <p:spPr>
          <a:xfrm>
            <a:off x="35496" y="2479875"/>
            <a:ext cx="118872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Tamaño adecuado</a:t>
            </a:r>
            <a:endParaRPr lang="es-EC" sz="1100" b="1" dirty="0"/>
          </a:p>
        </p:txBody>
      </p:sp>
      <p:sp>
        <p:nvSpPr>
          <p:cNvPr id="15" name="14 Proceso"/>
          <p:cNvSpPr/>
          <p:nvPr/>
        </p:nvSpPr>
        <p:spPr>
          <a:xfrm>
            <a:off x="2378142" y="3310246"/>
            <a:ext cx="468000" cy="130853"/>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Elipse"/>
          <p:cNvSpPr/>
          <p:nvPr/>
        </p:nvSpPr>
        <p:spPr>
          <a:xfrm>
            <a:off x="2272331" y="1898752"/>
            <a:ext cx="360040" cy="360040"/>
          </a:xfrm>
          <a:prstGeom prst="ellipse">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cxnSp>
        <p:nvCxnSpPr>
          <p:cNvPr id="20" name="19 Conector recto de flecha"/>
          <p:cNvCxnSpPr>
            <a:endCxn id="28" idx="1"/>
          </p:cNvCxnSpPr>
          <p:nvPr/>
        </p:nvCxnSpPr>
        <p:spPr>
          <a:xfrm flipV="1">
            <a:off x="1224216" y="2315936"/>
            <a:ext cx="308580" cy="3094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stCxn id="13" idx="3"/>
            <a:endCxn id="17" idx="2"/>
          </p:cNvCxnSpPr>
          <p:nvPr/>
        </p:nvCxnSpPr>
        <p:spPr>
          <a:xfrm>
            <a:off x="1224216" y="1851335"/>
            <a:ext cx="1048115" cy="227437"/>
          </a:xfrm>
          <a:prstGeom prst="straightConnector1">
            <a:avLst/>
          </a:prstGeom>
          <a:ln>
            <a:solidFill>
              <a:srgbClr val="0070C0"/>
            </a:solidFill>
            <a:tailEnd type="triangle"/>
          </a:ln>
        </p:spPr>
        <p:style>
          <a:lnRef idx="1">
            <a:schemeClr val="accent3"/>
          </a:lnRef>
          <a:fillRef idx="0">
            <a:schemeClr val="accent3"/>
          </a:fillRef>
          <a:effectRef idx="0">
            <a:schemeClr val="accent3"/>
          </a:effectRef>
          <a:fontRef idx="minor">
            <a:schemeClr val="tx1"/>
          </a:fontRef>
        </p:style>
      </p:cxnSp>
      <p:sp>
        <p:nvSpPr>
          <p:cNvPr id="28" name="27 Proceso"/>
          <p:cNvSpPr/>
          <p:nvPr/>
        </p:nvSpPr>
        <p:spPr>
          <a:xfrm>
            <a:off x="1532796" y="2139437"/>
            <a:ext cx="151718" cy="352997"/>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30 Proceso"/>
          <p:cNvSpPr/>
          <p:nvPr/>
        </p:nvSpPr>
        <p:spPr>
          <a:xfrm rot="3000000">
            <a:off x="1684590" y="2955437"/>
            <a:ext cx="425780" cy="210864"/>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2" name="31 Conector recto de flecha"/>
          <p:cNvCxnSpPr>
            <a:stCxn id="14" idx="3"/>
            <a:endCxn id="31" idx="2"/>
          </p:cNvCxnSpPr>
          <p:nvPr/>
        </p:nvCxnSpPr>
        <p:spPr>
          <a:xfrm>
            <a:off x="1224216" y="2630402"/>
            <a:ext cx="592498" cy="498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278885" y="4132944"/>
            <a:ext cx="3672408"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Dimensionamiento de los rodillos</a:t>
            </a:r>
            <a:endParaRPr lang="es-EC" b="1" dirty="0"/>
          </a:p>
        </p:txBody>
      </p:sp>
      <p:pic>
        <p:nvPicPr>
          <p:cNvPr id="40" name="0 Imagen"/>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1520" y="4581128"/>
            <a:ext cx="3989432" cy="1440000"/>
          </a:xfrm>
          <a:prstGeom prst="rect">
            <a:avLst/>
          </a:prstGeom>
          <a:noFill/>
          <a:ln>
            <a:solidFill>
              <a:schemeClr val="tx1"/>
            </a:solidFill>
          </a:ln>
        </p:spPr>
      </p:pic>
      <p:sp>
        <p:nvSpPr>
          <p:cNvPr id="41" name="40 Rectángulo"/>
          <p:cNvSpPr/>
          <p:nvPr/>
        </p:nvSpPr>
        <p:spPr>
          <a:xfrm>
            <a:off x="215516" y="6135312"/>
            <a:ext cx="1800000" cy="3326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a:t>Partes básicas de un rodillo </a:t>
            </a:r>
          </a:p>
        </p:txBody>
      </p:sp>
      <p:pic>
        <p:nvPicPr>
          <p:cNvPr id="43" name="0 Imagen"/>
          <p:cNvPicPr/>
          <p:nvPr/>
        </p:nvPicPr>
        <p:blipFill>
          <a:blip r:embed="rId12">
            <a:extLst>
              <a:ext uri="{28A0092B-C50C-407E-A947-70E740481C1C}">
                <a14:useLocalDpi xmlns:a14="http://schemas.microsoft.com/office/drawing/2010/main" val="0"/>
              </a:ext>
            </a:extLst>
          </a:blip>
          <a:stretch>
            <a:fillRect/>
          </a:stretch>
        </p:blipFill>
        <p:spPr>
          <a:xfrm>
            <a:off x="4523204" y="4236476"/>
            <a:ext cx="1980000" cy="1080000"/>
          </a:xfrm>
          <a:prstGeom prst="rect">
            <a:avLst/>
          </a:prstGeom>
          <a:ln>
            <a:solidFill>
              <a:schemeClr val="tx1"/>
            </a:solidFill>
          </a:ln>
        </p:spPr>
      </p:pic>
      <p:sp>
        <p:nvSpPr>
          <p:cNvPr id="44" name="43 Proceso"/>
          <p:cNvSpPr/>
          <p:nvPr/>
        </p:nvSpPr>
        <p:spPr>
          <a:xfrm>
            <a:off x="4546416" y="4936752"/>
            <a:ext cx="1956788" cy="397892"/>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45 CuadroTexto"/>
          <p:cNvSpPr txBox="1"/>
          <p:nvPr/>
        </p:nvSpPr>
        <p:spPr>
          <a:xfrm>
            <a:off x="2123728" y="6073009"/>
            <a:ext cx="2160000" cy="515362"/>
          </a:xfrm>
          <a:prstGeom prst="cloud">
            <a:avLst/>
          </a:prstGeom>
          <a:ln/>
        </p:spPr>
        <p:style>
          <a:lnRef idx="2">
            <a:schemeClr val="accent6"/>
          </a:lnRef>
          <a:fillRef idx="1">
            <a:schemeClr val="lt1"/>
          </a:fillRef>
          <a:effectRef idx="0">
            <a:schemeClr val="accent6"/>
          </a:effectRef>
          <a:fontRef idx="minor">
            <a:schemeClr val="dk1"/>
          </a:fontRef>
        </p:style>
        <p:txBody>
          <a:bodyPr wrap="none" rtlCol="0">
            <a:spAutoFit/>
          </a:bodyPr>
          <a:lstStyle/>
          <a:p>
            <a:r>
              <a:rPr lang="es-EC" sz="800" b="1" dirty="0" smtClean="0"/>
              <a:t>Radio del rodillo sugerido:  </a:t>
            </a:r>
            <a:r>
              <a:rPr lang="es-EC" sz="800" b="1" dirty="0">
                <a:solidFill>
                  <a:srgbClr val="FF0000"/>
                </a:solidFill>
              </a:rPr>
              <a:t>±</a:t>
            </a:r>
            <a:r>
              <a:rPr lang="es-EC" sz="800" b="1" dirty="0" smtClean="0">
                <a:solidFill>
                  <a:srgbClr val="FF0000"/>
                </a:solidFill>
              </a:rPr>
              <a:t> 22.5 mm</a:t>
            </a:r>
            <a:r>
              <a:rPr lang="es-EC" sz="800" b="1" dirty="0" smtClean="0"/>
              <a:t> </a:t>
            </a:r>
          </a:p>
          <a:p>
            <a:r>
              <a:rPr lang="es-EC" sz="800" b="1" dirty="0" smtClean="0"/>
              <a:t>por el fabricante</a:t>
            </a:r>
            <a:endParaRPr lang="es-EC" sz="800" b="1" dirty="0">
              <a:solidFill>
                <a:srgbClr val="FF0000"/>
              </a:solidFill>
            </a:endParaRPr>
          </a:p>
        </p:txBody>
      </p:sp>
      <p:pic>
        <p:nvPicPr>
          <p:cNvPr id="47" name="0 Imagen"/>
          <p:cNvPicPr/>
          <p:nvPr/>
        </p:nvPicPr>
        <p:blipFill>
          <a:blip r:embed="rId13" cstate="print">
            <a:extLst>
              <a:ext uri="{28A0092B-C50C-407E-A947-70E740481C1C}">
                <a14:useLocalDpi xmlns:a14="http://schemas.microsoft.com/office/drawing/2010/main" val="0"/>
              </a:ext>
            </a:extLst>
          </a:blip>
          <a:stretch>
            <a:fillRect/>
          </a:stretch>
        </p:blipFill>
        <p:spPr>
          <a:xfrm>
            <a:off x="6804348" y="4204116"/>
            <a:ext cx="1944216" cy="1099804"/>
          </a:xfrm>
          <a:prstGeom prst="rect">
            <a:avLst/>
          </a:prstGeom>
          <a:ln>
            <a:solidFill>
              <a:schemeClr val="tx1"/>
            </a:solidFill>
          </a:ln>
        </p:spPr>
      </p:pic>
      <p:pic>
        <p:nvPicPr>
          <p:cNvPr id="48" name="0 Imagen"/>
          <p:cNvPicPr/>
          <p:nvPr/>
        </p:nvPicPr>
        <p:blipFill>
          <a:blip r:embed="rId14" cstate="print">
            <a:extLst>
              <a:ext uri="{28A0092B-C50C-407E-A947-70E740481C1C}">
                <a14:useLocalDpi xmlns:a14="http://schemas.microsoft.com/office/drawing/2010/main" val="0"/>
              </a:ext>
            </a:extLst>
          </a:blip>
          <a:stretch>
            <a:fillRect/>
          </a:stretch>
        </p:blipFill>
        <p:spPr>
          <a:xfrm>
            <a:off x="4548336" y="5449742"/>
            <a:ext cx="3981748" cy="1291626"/>
          </a:xfrm>
          <a:prstGeom prst="rect">
            <a:avLst/>
          </a:prstGeom>
          <a:ln>
            <a:solidFill>
              <a:schemeClr val="tx1"/>
            </a:solidFill>
          </a:ln>
        </p:spPr>
      </p:pic>
      <p:sp>
        <p:nvSpPr>
          <p:cNvPr id="49" name="48 Rectángulo"/>
          <p:cNvSpPr/>
          <p:nvPr/>
        </p:nvSpPr>
        <p:spPr>
          <a:xfrm>
            <a:off x="4356232" y="3871461"/>
            <a:ext cx="2304000" cy="3326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Materiales para construir un rodillo </a:t>
            </a:r>
            <a:endParaRPr lang="es-EC" sz="1100" b="1" dirty="0"/>
          </a:p>
        </p:txBody>
      </p:sp>
      <p:sp>
        <p:nvSpPr>
          <p:cNvPr id="50" name="49 Rectángulo"/>
          <p:cNvSpPr/>
          <p:nvPr/>
        </p:nvSpPr>
        <p:spPr>
          <a:xfrm>
            <a:off x="6839920" y="3838736"/>
            <a:ext cx="1800000" cy="3326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Rodillo vulcanizado </a:t>
            </a:r>
            <a:endParaRPr lang="es-EC" sz="1100" b="1" dirty="0"/>
          </a:p>
        </p:txBody>
      </p:sp>
      <p:sp>
        <p:nvSpPr>
          <p:cNvPr id="51" name="50 Proceso"/>
          <p:cNvSpPr/>
          <p:nvPr/>
        </p:nvSpPr>
        <p:spPr>
          <a:xfrm>
            <a:off x="4539694" y="5448734"/>
            <a:ext cx="536362" cy="686578"/>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51 Llamada con línea 2"/>
          <p:cNvSpPr/>
          <p:nvPr/>
        </p:nvSpPr>
        <p:spPr>
          <a:xfrm>
            <a:off x="5369964" y="6392149"/>
            <a:ext cx="1469956" cy="338670"/>
          </a:xfrm>
          <a:prstGeom prst="borderCallout2">
            <a:avLst>
              <a:gd name="adj1" fmla="val 18750"/>
              <a:gd name="adj2" fmla="val -8333"/>
              <a:gd name="adj3" fmla="val 18750"/>
              <a:gd name="adj4" fmla="val -16667"/>
              <a:gd name="adj5" fmla="val -69748"/>
              <a:gd name="adj6" fmla="val -34674"/>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w="1905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1400" b="1" dirty="0" smtClean="0"/>
              <a:t>Φ</a:t>
            </a:r>
            <a:r>
              <a:rPr lang="en-US" sz="1400" b="1" dirty="0" smtClean="0"/>
              <a:t> del </a:t>
            </a:r>
            <a:r>
              <a:rPr lang="en-US" sz="1400" b="1" dirty="0" err="1" smtClean="0"/>
              <a:t>eje</a:t>
            </a:r>
            <a:r>
              <a:rPr lang="en-US" sz="1400" b="1" dirty="0" smtClean="0"/>
              <a:t>: 19 mm</a:t>
            </a:r>
            <a:endParaRPr lang="es-EC" sz="1400" b="1" dirty="0"/>
          </a:p>
        </p:txBody>
      </p:sp>
    </p:spTree>
    <p:extLst>
      <p:ext uri="{BB962C8B-B14F-4D97-AF65-F5344CB8AC3E}">
        <p14:creationId xmlns:p14="http://schemas.microsoft.com/office/powerpoint/2010/main" val="388553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0 Imagen"/>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67310" y="1303760"/>
            <a:ext cx="2672715" cy="2004060"/>
          </a:xfrm>
          <a:prstGeom prst="rect">
            <a:avLst/>
          </a:prstGeom>
          <a:ln>
            <a:solidFill>
              <a:schemeClr val="tx1"/>
            </a:solidFill>
          </a:ln>
        </p:spPr>
      </p:pic>
      <p:sp>
        <p:nvSpPr>
          <p:cNvPr id="4" name="3 Rectángulo"/>
          <p:cNvSpPr/>
          <p:nvPr/>
        </p:nvSpPr>
        <p:spPr>
          <a:xfrm>
            <a:off x="899592" y="836752"/>
            <a:ext cx="2952000"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Selección de las chumaceras</a:t>
            </a:r>
            <a:endParaRPr lang="es-EC" b="1" dirty="0"/>
          </a:p>
        </p:txBody>
      </p:sp>
      <p:sp>
        <p:nvSpPr>
          <p:cNvPr id="5" name="2 Título"/>
          <p:cNvSpPr>
            <a:spLocks noGrp="1"/>
          </p:cNvSpPr>
          <p:nvPr>
            <p:ph type="title"/>
          </p:nvPr>
        </p:nvSpPr>
        <p:spPr>
          <a:xfrm>
            <a:off x="107504" y="116712"/>
            <a:ext cx="8856984" cy="720000"/>
          </a:xfrm>
        </p:spPr>
        <p:txBody>
          <a:bodyPr>
            <a:normAutofit/>
          </a:bodyPr>
          <a:lstStyle/>
          <a:p>
            <a:r>
              <a:rPr lang="es-EC" sz="3800" b="1" dirty="0"/>
              <a:t>Dimensionamiento Analítico de la Banda</a:t>
            </a:r>
            <a:endParaRPr lang="es-EC" sz="3800" dirty="0"/>
          </a:p>
        </p:txBody>
      </p:sp>
      <p:pic>
        <p:nvPicPr>
          <p:cNvPr id="6" name="0 Imagen"/>
          <p:cNvPicPr/>
          <p:nvPr/>
        </p:nvPicPr>
        <p:blipFill>
          <a:blip r:embed="rId4" cstate="print">
            <a:extLst>
              <a:ext uri="{28A0092B-C50C-407E-A947-70E740481C1C}">
                <a14:useLocalDpi xmlns:a14="http://schemas.microsoft.com/office/drawing/2010/main" val="0"/>
              </a:ext>
            </a:extLst>
          </a:blip>
          <a:stretch>
            <a:fillRect/>
          </a:stretch>
        </p:blipFill>
        <p:spPr>
          <a:xfrm>
            <a:off x="179512" y="1340768"/>
            <a:ext cx="1553210" cy="1440000"/>
          </a:xfrm>
          <a:prstGeom prst="rect">
            <a:avLst/>
          </a:prstGeom>
          <a:ln>
            <a:solidFill>
              <a:schemeClr val="tx1"/>
            </a:solidFill>
          </a:ln>
        </p:spPr>
      </p:pic>
      <p:pic>
        <p:nvPicPr>
          <p:cNvPr id="7" name="0 Imagen"/>
          <p:cNvPicPr/>
          <p:nvPr/>
        </p:nvPicPr>
        <p:blipFill>
          <a:blip r:embed="rId5" cstate="print">
            <a:extLst>
              <a:ext uri="{28A0092B-C50C-407E-A947-70E740481C1C}">
                <a14:useLocalDpi xmlns:a14="http://schemas.microsoft.com/office/drawing/2010/main" val="0"/>
              </a:ext>
            </a:extLst>
          </a:blip>
          <a:stretch>
            <a:fillRect/>
          </a:stretch>
        </p:blipFill>
        <p:spPr>
          <a:xfrm>
            <a:off x="1691680" y="1340767"/>
            <a:ext cx="2520000" cy="1440000"/>
          </a:xfrm>
          <a:prstGeom prst="rect">
            <a:avLst/>
          </a:prstGeom>
          <a:ln>
            <a:solidFill>
              <a:schemeClr val="tx1"/>
            </a:solidFill>
          </a:ln>
        </p:spPr>
      </p:pic>
      <p:sp>
        <p:nvSpPr>
          <p:cNvPr id="8" name="7 Proceso"/>
          <p:cNvSpPr/>
          <p:nvPr/>
        </p:nvSpPr>
        <p:spPr>
          <a:xfrm>
            <a:off x="251520" y="2888976"/>
            <a:ext cx="1944216" cy="324000"/>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b="1" dirty="0" smtClean="0"/>
              <a:t>2 chumaceras móviles</a:t>
            </a:r>
            <a:endParaRPr lang="es-EC" sz="1400" b="1" dirty="0"/>
          </a:p>
        </p:txBody>
      </p:sp>
      <p:sp>
        <p:nvSpPr>
          <p:cNvPr id="9" name="8 Proceso"/>
          <p:cNvSpPr/>
          <p:nvPr/>
        </p:nvSpPr>
        <p:spPr>
          <a:xfrm>
            <a:off x="2445888" y="2888976"/>
            <a:ext cx="1584000" cy="324000"/>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b="1" dirty="0" smtClean="0"/>
              <a:t>2 chumaceras fijas</a:t>
            </a:r>
            <a:endParaRPr lang="es-EC" sz="1400" b="1" dirty="0"/>
          </a:p>
        </p:txBody>
      </p:sp>
      <p:sp>
        <p:nvSpPr>
          <p:cNvPr id="10" name="9 Proceso"/>
          <p:cNvSpPr/>
          <p:nvPr/>
        </p:nvSpPr>
        <p:spPr>
          <a:xfrm>
            <a:off x="467544" y="2401357"/>
            <a:ext cx="1008112" cy="364174"/>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4644008" y="836752"/>
            <a:ext cx="3744088"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Diseño de los tensores de la banda</a:t>
            </a:r>
            <a:endParaRPr lang="es-EC" b="1" dirty="0"/>
          </a:p>
        </p:txBody>
      </p:sp>
      <p:sp>
        <p:nvSpPr>
          <p:cNvPr id="12" name="4154 Rectángulo"/>
          <p:cNvSpPr/>
          <p:nvPr/>
        </p:nvSpPr>
        <p:spPr>
          <a:xfrm>
            <a:off x="5024100" y="3420776"/>
            <a:ext cx="988060" cy="44704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dirty="0">
                <a:effectLst/>
                <a:latin typeface="Times New Roman"/>
                <a:ea typeface="Times New Roman"/>
              </a:rPr>
              <a:t>Chumacera móvil</a:t>
            </a:r>
            <a:endParaRPr lang="es-EC" sz="1200" dirty="0">
              <a:effectLst/>
              <a:latin typeface="Times New Roman"/>
              <a:ea typeface="Times New Roman"/>
            </a:endParaRPr>
          </a:p>
        </p:txBody>
      </p:sp>
      <p:sp>
        <p:nvSpPr>
          <p:cNvPr id="13" name="4155 Rectángulo"/>
          <p:cNvSpPr/>
          <p:nvPr/>
        </p:nvSpPr>
        <p:spPr>
          <a:xfrm>
            <a:off x="6135464" y="3392960"/>
            <a:ext cx="988060" cy="447040"/>
          </a:xfrm>
          <a:prstGeom prst="rect">
            <a:avLst/>
          </a:prstGeom>
          <a:gradFill flip="none" rotWithShape="1">
            <a:gsLst>
              <a:gs pos="0">
                <a:srgbClr val="CC9900">
                  <a:tint val="66000"/>
                  <a:satMod val="160000"/>
                </a:srgbClr>
              </a:gs>
              <a:gs pos="50000">
                <a:srgbClr val="CC9900">
                  <a:tint val="44500"/>
                  <a:satMod val="160000"/>
                </a:srgbClr>
              </a:gs>
              <a:gs pos="100000">
                <a:srgbClr val="CC9900">
                  <a:tint val="23500"/>
                  <a:satMod val="160000"/>
                </a:srgbClr>
              </a:gs>
            </a:gsLst>
            <a:lin ang="2700000" scaled="1"/>
            <a:tileRect/>
          </a:gradFill>
          <a:ln>
            <a:solidFill>
              <a:schemeClr val="bg2">
                <a:lumMod val="10000"/>
              </a:schemeClr>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Plaqueta de apoyo</a:t>
            </a:r>
            <a:endParaRPr lang="es-EC" sz="1200">
              <a:effectLst/>
              <a:latin typeface="Times New Roman"/>
              <a:ea typeface="Times New Roman"/>
            </a:endParaRPr>
          </a:p>
        </p:txBody>
      </p:sp>
      <p:sp>
        <p:nvSpPr>
          <p:cNvPr id="14" name="152 Rectángulo"/>
          <p:cNvSpPr/>
          <p:nvPr/>
        </p:nvSpPr>
        <p:spPr>
          <a:xfrm>
            <a:off x="7899911" y="1303760"/>
            <a:ext cx="1075055" cy="285750"/>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dirty="0">
                <a:effectLst/>
                <a:latin typeface="Times New Roman"/>
                <a:ea typeface="Times New Roman"/>
              </a:rPr>
              <a:t>Eje Roscado</a:t>
            </a:r>
            <a:endParaRPr lang="es-EC" sz="1200" dirty="0">
              <a:effectLst/>
              <a:latin typeface="Times New Roman"/>
              <a:ea typeface="Times New Roman"/>
            </a:endParaRPr>
          </a:p>
        </p:txBody>
      </p:sp>
      <p:sp>
        <p:nvSpPr>
          <p:cNvPr id="15" name="154 Rectángulo"/>
          <p:cNvSpPr/>
          <p:nvPr/>
        </p:nvSpPr>
        <p:spPr>
          <a:xfrm>
            <a:off x="7904991" y="1987020"/>
            <a:ext cx="1075055" cy="285750"/>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dirty="0">
                <a:effectLst/>
                <a:latin typeface="Times New Roman"/>
                <a:ea typeface="Times New Roman"/>
              </a:rPr>
              <a:t>Tuerca </a:t>
            </a:r>
            <a:endParaRPr lang="es-EC" sz="1200" dirty="0">
              <a:effectLst/>
              <a:latin typeface="Times New Roman"/>
              <a:ea typeface="Times New Roman"/>
            </a:endParaRPr>
          </a:p>
        </p:txBody>
      </p:sp>
      <p:sp>
        <p:nvSpPr>
          <p:cNvPr id="16" name="1028 Rectángulo"/>
          <p:cNvSpPr/>
          <p:nvPr/>
        </p:nvSpPr>
        <p:spPr>
          <a:xfrm>
            <a:off x="7929756" y="2655040"/>
            <a:ext cx="1075055" cy="285750"/>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Contratuerca </a:t>
            </a:r>
            <a:endParaRPr lang="es-EC" sz="1200">
              <a:effectLst/>
              <a:latin typeface="Times New Roman"/>
              <a:ea typeface="Times New Roman"/>
            </a:endParaRPr>
          </a:p>
        </p:txBody>
      </p:sp>
      <p:cxnSp>
        <p:nvCxnSpPr>
          <p:cNvPr id="17" name="1030 Conector recto"/>
          <p:cNvCxnSpPr/>
          <p:nvPr/>
        </p:nvCxnSpPr>
        <p:spPr>
          <a:xfrm flipV="1">
            <a:off x="5533266" y="1730480"/>
            <a:ext cx="0" cy="1662480"/>
          </a:xfrm>
          <a:prstGeom prst="line">
            <a:avLst/>
          </a:prstGeom>
          <a:ln>
            <a:solidFill>
              <a:schemeClr val="accent6">
                <a:lumMod val="75000"/>
              </a:schemeClr>
            </a:solidFill>
            <a:tailEnd type="diamond"/>
          </a:ln>
        </p:spPr>
        <p:style>
          <a:lnRef idx="2">
            <a:schemeClr val="accent1"/>
          </a:lnRef>
          <a:fillRef idx="0">
            <a:schemeClr val="accent1"/>
          </a:fillRef>
          <a:effectRef idx="1">
            <a:schemeClr val="accent1"/>
          </a:effectRef>
          <a:fontRef idx="minor">
            <a:schemeClr val="tx1"/>
          </a:fontRef>
        </p:style>
      </p:cxnSp>
      <p:cxnSp>
        <p:nvCxnSpPr>
          <p:cNvPr id="18" name="1031 Conector recto"/>
          <p:cNvCxnSpPr/>
          <p:nvPr/>
        </p:nvCxnSpPr>
        <p:spPr>
          <a:xfrm>
            <a:off x="6115562" y="2589636"/>
            <a:ext cx="457834" cy="803324"/>
          </a:xfrm>
          <a:prstGeom prst="line">
            <a:avLst/>
          </a:prstGeom>
          <a:ln>
            <a:solidFill>
              <a:srgbClr val="CC9900"/>
            </a:solidFill>
            <a:headEnd type="diamond"/>
            <a:tailEnd type="none"/>
          </a:ln>
        </p:spPr>
        <p:style>
          <a:lnRef idx="2">
            <a:schemeClr val="accent1"/>
          </a:lnRef>
          <a:fillRef idx="0">
            <a:schemeClr val="accent1"/>
          </a:fillRef>
          <a:effectRef idx="1">
            <a:schemeClr val="accent1"/>
          </a:effectRef>
          <a:fontRef idx="minor">
            <a:schemeClr val="tx1"/>
          </a:fontRef>
        </p:style>
      </p:cxnSp>
      <p:cxnSp>
        <p:nvCxnSpPr>
          <p:cNvPr id="19" name="1032 Conector recto"/>
          <p:cNvCxnSpPr/>
          <p:nvPr/>
        </p:nvCxnSpPr>
        <p:spPr>
          <a:xfrm flipH="1">
            <a:off x="6573396" y="1439015"/>
            <a:ext cx="1325880" cy="1004570"/>
          </a:xfrm>
          <a:prstGeom prst="line">
            <a:avLst/>
          </a:prstGeom>
          <a:ln>
            <a:solidFill>
              <a:srgbClr val="00B050"/>
            </a:solidFill>
            <a:tailEnd type="diamond"/>
          </a:ln>
        </p:spPr>
        <p:style>
          <a:lnRef idx="2">
            <a:schemeClr val="accent3"/>
          </a:lnRef>
          <a:fillRef idx="0">
            <a:schemeClr val="accent3"/>
          </a:fillRef>
          <a:effectRef idx="1">
            <a:schemeClr val="accent3"/>
          </a:effectRef>
          <a:fontRef idx="minor">
            <a:schemeClr val="tx1"/>
          </a:fontRef>
        </p:style>
      </p:cxnSp>
      <p:cxnSp>
        <p:nvCxnSpPr>
          <p:cNvPr id="20" name="1033 Conector recto"/>
          <p:cNvCxnSpPr/>
          <p:nvPr/>
        </p:nvCxnSpPr>
        <p:spPr>
          <a:xfrm flipH="1">
            <a:off x="7266816" y="2147675"/>
            <a:ext cx="637540" cy="507365"/>
          </a:xfrm>
          <a:prstGeom prst="line">
            <a:avLst/>
          </a:prstGeom>
          <a:ln>
            <a:tailEnd type="diamond"/>
          </a:ln>
        </p:spPr>
        <p:style>
          <a:lnRef idx="2">
            <a:schemeClr val="accent2"/>
          </a:lnRef>
          <a:fillRef idx="0">
            <a:schemeClr val="accent2"/>
          </a:fillRef>
          <a:effectRef idx="1">
            <a:schemeClr val="accent2"/>
          </a:effectRef>
          <a:fontRef idx="minor">
            <a:schemeClr val="tx1"/>
          </a:fontRef>
        </p:style>
      </p:cxnSp>
      <p:cxnSp>
        <p:nvCxnSpPr>
          <p:cNvPr id="21" name="1034 Conector recto"/>
          <p:cNvCxnSpPr/>
          <p:nvPr/>
        </p:nvCxnSpPr>
        <p:spPr>
          <a:xfrm flipH="1" flipV="1">
            <a:off x="7437631" y="2765530"/>
            <a:ext cx="492125" cy="45085"/>
          </a:xfrm>
          <a:prstGeom prst="line">
            <a:avLst/>
          </a:prstGeom>
          <a:ln>
            <a:tailEnd type="diamond"/>
          </a:ln>
        </p:spPr>
        <p:style>
          <a:lnRef idx="2">
            <a:schemeClr val="accent5"/>
          </a:lnRef>
          <a:fillRef idx="0">
            <a:schemeClr val="accent5"/>
          </a:fillRef>
          <a:effectRef idx="1">
            <a:schemeClr val="accent5"/>
          </a:effectRef>
          <a:fontRef idx="minor">
            <a:schemeClr val="tx1"/>
          </a:fontRef>
        </p:style>
      </p:cxnSp>
      <p:pic>
        <p:nvPicPr>
          <p:cNvPr id="23" name="22 Imagen"/>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463416" y="4287142"/>
            <a:ext cx="2466340" cy="1986915"/>
          </a:xfrm>
          <a:prstGeom prst="rect">
            <a:avLst/>
          </a:prstGeom>
          <a:noFill/>
          <a:ln>
            <a:solidFill>
              <a:schemeClr val="tx1"/>
            </a:solidFill>
          </a:ln>
        </p:spPr>
      </p:pic>
      <p:sp>
        <p:nvSpPr>
          <p:cNvPr id="24" name="4159 Rectángulo"/>
          <p:cNvSpPr/>
          <p:nvPr/>
        </p:nvSpPr>
        <p:spPr>
          <a:xfrm>
            <a:off x="5601528" y="4301571"/>
            <a:ext cx="2190115" cy="251460"/>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00" b="1">
                <a:effectLst/>
                <a:latin typeface="Arial"/>
                <a:ea typeface="Times New Roman"/>
              </a:rPr>
              <a:t>Movimiento de ajuste del tensor</a:t>
            </a:r>
            <a:endParaRPr lang="es-EC" sz="1200">
              <a:effectLst/>
              <a:latin typeface="Times New Roman"/>
              <a:ea typeface="Times New Roman"/>
            </a:endParaRPr>
          </a:p>
        </p:txBody>
      </p:sp>
      <p:sp>
        <p:nvSpPr>
          <p:cNvPr id="25" name="4158 Flecha arriba y abajo"/>
          <p:cNvSpPr/>
          <p:nvPr/>
        </p:nvSpPr>
        <p:spPr>
          <a:xfrm rot="18506643">
            <a:off x="7211953" y="5222608"/>
            <a:ext cx="226060" cy="1012190"/>
          </a:xfrm>
          <a:prstGeom prst="upDownArrow">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26" name="151 Conector recto de flecha"/>
          <p:cNvCxnSpPr/>
          <p:nvPr/>
        </p:nvCxnSpPr>
        <p:spPr>
          <a:xfrm>
            <a:off x="7364988" y="4548873"/>
            <a:ext cx="80010" cy="121539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1" name="30 Rectángulo"/>
          <p:cNvSpPr/>
          <p:nvPr/>
        </p:nvSpPr>
        <p:spPr>
          <a:xfrm>
            <a:off x="395536" y="3371946"/>
            <a:ext cx="3744088"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Dimensionamiento de los sensores </a:t>
            </a:r>
            <a:endParaRPr lang="es-EC" b="1" dirty="0"/>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964" y="3861049"/>
            <a:ext cx="1239708" cy="13293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49" name="0 Ima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36407" y="3861048"/>
            <a:ext cx="1987521" cy="1298123"/>
          </a:xfrm>
          <a:prstGeom prst="rect">
            <a:avLst/>
          </a:prstGeom>
          <a:noFill/>
          <a:extLst>
            <a:ext uri="{909E8E84-426E-40DD-AFC4-6F175D3DCCD1}">
              <a14:hiddenFill xmlns:a14="http://schemas.microsoft.com/office/drawing/2010/main">
                <a:solidFill>
                  <a:srgbClr val="FFFFFF"/>
                </a:solidFill>
              </a14:hiddenFill>
            </a:ext>
          </a:extLst>
        </p:spPr>
      </p:pic>
      <p:sp>
        <p:nvSpPr>
          <p:cNvPr id="34" name="1038 Rectángulo"/>
          <p:cNvSpPr/>
          <p:nvPr/>
        </p:nvSpPr>
        <p:spPr>
          <a:xfrm>
            <a:off x="3662045" y="7458075"/>
            <a:ext cx="1280795" cy="1667510"/>
          </a:xfrm>
          <a:prstGeom prst="rect">
            <a:avLst/>
          </a:prstGeom>
          <a:noFill/>
          <a:ln w="38100">
            <a:solidFill>
              <a:srgbClr val="FFFF00"/>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7" name="1038 Rectángulo"/>
          <p:cNvSpPr/>
          <p:nvPr/>
        </p:nvSpPr>
        <p:spPr>
          <a:xfrm>
            <a:off x="2195737" y="3861048"/>
            <a:ext cx="936104" cy="1298123"/>
          </a:xfrm>
          <a:prstGeom prst="rect">
            <a:avLst/>
          </a:prstGeom>
          <a:noFill/>
          <a:ln w="38100">
            <a:solidFill>
              <a:srgbClr val="FFFF00"/>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35" name="34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689" y="5280599"/>
            <a:ext cx="2716093" cy="1440160"/>
          </a:xfrm>
          <a:prstGeom prst="rect">
            <a:avLst/>
          </a:prstGeom>
        </p:spPr>
      </p:pic>
      <p:sp>
        <p:nvSpPr>
          <p:cNvPr id="41" name="40 Llamada con línea 2"/>
          <p:cNvSpPr/>
          <p:nvPr/>
        </p:nvSpPr>
        <p:spPr>
          <a:xfrm>
            <a:off x="3648712" y="4694031"/>
            <a:ext cx="1469956" cy="338670"/>
          </a:xfrm>
          <a:prstGeom prst="borderCallout2">
            <a:avLst>
              <a:gd name="adj1" fmla="val 18750"/>
              <a:gd name="adj2" fmla="val -8333"/>
              <a:gd name="adj3" fmla="val 18750"/>
              <a:gd name="adj4" fmla="val -16667"/>
              <a:gd name="adj5" fmla="val -69748"/>
              <a:gd name="adj6" fmla="val -34674"/>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19050">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400" b="1" dirty="0" smtClean="0"/>
              <a:t>Entradas 24 </a:t>
            </a:r>
            <a:r>
              <a:rPr lang="es-EC" sz="1400" b="1" dirty="0" err="1" smtClean="0"/>
              <a:t>Vdc</a:t>
            </a:r>
            <a:r>
              <a:rPr lang="es-EC" sz="1400" b="1" dirty="0" smtClean="0"/>
              <a:t> Modulo </a:t>
            </a:r>
            <a:r>
              <a:rPr lang="es-EC" sz="1400" b="1" dirty="0" err="1" smtClean="0"/>
              <a:t>WAGO</a:t>
            </a:r>
            <a:endParaRPr lang="es-EC" sz="1400" b="1" dirty="0"/>
          </a:p>
        </p:txBody>
      </p:sp>
    </p:spTree>
    <p:extLst>
      <p:ext uri="{BB962C8B-B14F-4D97-AF65-F5344CB8AC3E}">
        <p14:creationId xmlns:p14="http://schemas.microsoft.com/office/powerpoint/2010/main" val="42722910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0 Imagen"/>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33005" y="4758710"/>
            <a:ext cx="2459846" cy="1838642"/>
          </a:xfrm>
          <a:prstGeom prst="rect">
            <a:avLst/>
          </a:prstGeom>
        </p:spPr>
      </p:pic>
      <p:pic>
        <p:nvPicPr>
          <p:cNvPr id="54" name="53 Imagen"/>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2447710" y="3074782"/>
            <a:ext cx="1043469" cy="1408052"/>
          </a:xfrm>
          <a:prstGeom prst="rect">
            <a:avLst/>
          </a:prstGeom>
          <a:noFill/>
          <a:ln>
            <a:solidFill>
              <a:schemeClr val="tx1"/>
            </a:solidFill>
          </a:ln>
        </p:spPr>
      </p:pic>
      <p:sp>
        <p:nvSpPr>
          <p:cNvPr id="4" name="2 Título"/>
          <p:cNvSpPr>
            <a:spLocks noGrp="1"/>
          </p:cNvSpPr>
          <p:nvPr>
            <p:ph type="title"/>
          </p:nvPr>
        </p:nvSpPr>
        <p:spPr>
          <a:xfrm>
            <a:off x="107504" y="116712"/>
            <a:ext cx="8856984" cy="720000"/>
          </a:xfrm>
        </p:spPr>
        <p:txBody>
          <a:bodyPr>
            <a:normAutofit/>
          </a:bodyPr>
          <a:lstStyle/>
          <a:p>
            <a:r>
              <a:rPr lang="es-EC" sz="3800" b="1" dirty="0"/>
              <a:t>Dimensionamiento Analítico de la Banda</a:t>
            </a:r>
            <a:endParaRPr lang="es-EC" sz="3800" dirty="0"/>
          </a:p>
        </p:txBody>
      </p:sp>
      <p:graphicFrame>
        <p:nvGraphicFramePr>
          <p:cNvPr id="3" name="3 Marcador de contenido"/>
          <p:cNvGraphicFramePr>
            <a:graphicFrameLocks noGrp="1"/>
          </p:cNvGraphicFramePr>
          <p:nvPr>
            <p:ph idx="1"/>
            <p:extLst>
              <p:ext uri="{D42A27DB-BD31-4B8C-83A1-F6EECF244321}">
                <p14:modId xmlns:p14="http://schemas.microsoft.com/office/powerpoint/2010/main" val="1259242210"/>
              </p:ext>
            </p:extLst>
          </p:nvPr>
        </p:nvGraphicFramePr>
        <p:xfrm>
          <a:off x="251520" y="764704"/>
          <a:ext cx="3456384" cy="19502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4 Imagen"/>
          <p:cNvPicPr/>
          <p:nvPr/>
        </p:nvPicPr>
        <p:blipFill>
          <a:blip r:embed="rId11" cstate="print">
            <a:extLst>
              <a:ext uri="{28A0092B-C50C-407E-A947-70E740481C1C}">
                <a14:useLocalDpi xmlns:a14="http://schemas.microsoft.com/office/drawing/2010/main" val="0"/>
              </a:ext>
            </a:extLst>
          </a:blip>
          <a:stretch>
            <a:fillRect/>
          </a:stretch>
        </p:blipFill>
        <p:spPr bwMode="auto">
          <a:xfrm>
            <a:off x="2411760" y="1196752"/>
            <a:ext cx="1565275" cy="1259840"/>
          </a:xfrm>
          <a:prstGeom prst="rect">
            <a:avLst/>
          </a:prstGeom>
          <a:noFill/>
          <a:ln>
            <a:solidFill>
              <a:schemeClr val="tx1"/>
            </a:solidFill>
          </a:ln>
        </p:spPr>
      </p:pic>
      <p:sp>
        <p:nvSpPr>
          <p:cNvPr id="6" name="5 Rectángulo"/>
          <p:cNvSpPr/>
          <p:nvPr/>
        </p:nvSpPr>
        <p:spPr>
          <a:xfrm>
            <a:off x="4379068" y="836712"/>
            <a:ext cx="4297387" cy="338554"/>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es-EC" sz="1600" b="1" dirty="0" smtClean="0">
                <a:solidFill>
                  <a:schemeClr val="bg1"/>
                </a:solidFill>
              </a:rPr>
              <a:t>Sensor fotoeléctrico de barrera 24 </a:t>
            </a:r>
            <a:r>
              <a:rPr lang="es-EC" sz="1600" b="1" dirty="0" err="1" smtClean="0">
                <a:solidFill>
                  <a:schemeClr val="bg1"/>
                </a:solidFill>
              </a:rPr>
              <a:t>VDC</a:t>
            </a:r>
            <a:r>
              <a:rPr lang="es-EC" sz="1600" b="1" dirty="0" smtClean="0">
                <a:solidFill>
                  <a:schemeClr val="bg1"/>
                </a:solidFill>
              </a:rPr>
              <a:t> </a:t>
            </a:r>
            <a:r>
              <a:rPr lang="es-EC" sz="1600" b="1" dirty="0" err="1" smtClean="0">
                <a:solidFill>
                  <a:schemeClr val="bg1"/>
                </a:solidFill>
              </a:rPr>
              <a:t>SICK</a:t>
            </a:r>
            <a:endParaRPr lang="es-EC" sz="1600" b="1" dirty="0" smtClean="0">
              <a:solidFill>
                <a:schemeClr val="bg1"/>
              </a:solidFill>
            </a:endParaRPr>
          </a:p>
        </p:txBody>
      </p:sp>
      <p:pic>
        <p:nvPicPr>
          <p:cNvPr id="7" name="6 Image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1456" y="1572394"/>
            <a:ext cx="1009650" cy="1352550"/>
          </a:xfrm>
          <a:prstGeom prst="rect">
            <a:avLst/>
          </a:prstGeom>
          <a:noFill/>
          <a:ln>
            <a:solidFill>
              <a:schemeClr val="tx1"/>
            </a:solidFill>
          </a:ln>
        </p:spPr>
      </p:pic>
      <p:pic>
        <p:nvPicPr>
          <p:cNvPr id="8" name="7 Imagen"/>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45556" y="1556792"/>
            <a:ext cx="1485900" cy="1346200"/>
          </a:xfrm>
          <a:prstGeom prst="rect">
            <a:avLst/>
          </a:prstGeom>
          <a:noFill/>
          <a:ln>
            <a:solidFill>
              <a:schemeClr val="tx1"/>
            </a:solidFill>
          </a:ln>
        </p:spPr>
      </p:pic>
      <p:sp>
        <p:nvSpPr>
          <p:cNvPr id="9" name="8 Rectángulo"/>
          <p:cNvSpPr/>
          <p:nvPr/>
        </p:nvSpPr>
        <p:spPr>
          <a:xfrm>
            <a:off x="7835160" y="3778808"/>
            <a:ext cx="118800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Entrada / salida digital </a:t>
            </a:r>
            <a:r>
              <a:rPr lang="es-EC" sz="1100" b="1" dirty="0" err="1" smtClean="0"/>
              <a:t>24Vdc</a:t>
            </a:r>
            <a:endParaRPr lang="es-EC" sz="1100" b="1" dirty="0"/>
          </a:p>
        </p:txBody>
      </p:sp>
      <p:sp>
        <p:nvSpPr>
          <p:cNvPr id="10" name="9 Rectángulo"/>
          <p:cNvSpPr/>
          <p:nvPr/>
        </p:nvSpPr>
        <p:spPr>
          <a:xfrm>
            <a:off x="7725200" y="5404320"/>
            <a:ext cx="129600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Tamaño adecuado para el proyecto </a:t>
            </a:r>
            <a:endParaRPr lang="es-EC" sz="1100" b="1" dirty="0"/>
          </a:p>
        </p:txBody>
      </p:sp>
      <p:sp>
        <p:nvSpPr>
          <p:cNvPr id="11" name="10 Rectángulo"/>
          <p:cNvSpPr/>
          <p:nvPr/>
        </p:nvSpPr>
        <p:spPr>
          <a:xfrm>
            <a:off x="4208139" y="1359346"/>
            <a:ext cx="936873"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Marca con garantía</a:t>
            </a:r>
            <a:endParaRPr lang="es-EC" sz="1100" b="1" dirty="0"/>
          </a:p>
        </p:txBody>
      </p:sp>
      <p:sp>
        <p:nvSpPr>
          <p:cNvPr id="12" name="11 Rectángulo"/>
          <p:cNvSpPr/>
          <p:nvPr/>
        </p:nvSpPr>
        <p:spPr>
          <a:xfrm>
            <a:off x="7812360" y="4293096"/>
            <a:ext cx="1224000" cy="4884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Ideal para un tipo de control </a:t>
            </a:r>
            <a:r>
              <a:rPr lang="es-EC" sz="1100" b="1" dirty="0" err="1" smtClean="0"/>
              <a:t>On</a:t>
            </a:r>
            <a:r>
              <a:rPr lang="es-EC" sz="1100" b="1" dirty="0" smtClean="0"/>
              <a:t>/Off</a:t>
            </a:r>
            <a:endParaRPr lang="es-EC" sz="1100" b="1" dirty="0"/>
          </a:p>
        </p:txBody>
      </p:sp>
      <p:sp>
        <p:nvSpPr>
          <p:cNvPr id="13" name="12 Rectángulo"/>
          <p:cNvSpPr/>
          <p:nvPr/>
        </p:nvSpPr>
        <p:spPr>
          <a:xfrm>
            <a:off x="7869500" y="3212976"/>
            <a:ext cx="118800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Máximo valor de reflexión </a:t>
            </a:r>
            <a:r>
              <a:rPr lang="es-EC" sz="1100" b="1" dirty="0" err="1" smtClean="0"/>
              <a:t>5m</a:t>
            </a:r>
            <a:endParaRPr lang="es-EC" sz="1100" b="1" dirty="0"/>
          </a:p>
        </p:txBody>
      </p:sp>
      <p:sp>
        <p:nvSpPr>
          <p:cNvPr id="15" name="14 Rectángulo"/>
          <p:cNvSpPr/>
          <p:nvPr/>
        </p:nvSpPr>
        <p:spPr>
          <a:xfrm>
            <a:off x="4119700" y="2132856"/>
            <a:ext cx="97200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Luz roja visible</a:t>
            </a:r>
            <a:endParaRPr lang="es-EC" sz="1100" b="1" dirty="0"/>
          </a:p>
        </p:txBody>
      </p:sp>
      <p:pic>
        <p:nvPicPr>
          <p:cNvPr id="16" name="15 Imagen"/>
          <p:cNvPicPr/>
          <p:nvPr/>
        </p:nvPicPr>
        <p:blipFill>
          <a:blip r:embed="rId14" cstate="print">
            <a:extLst>
              <a:ext uri="{28A0092B-C50C-407E-A947-70E740481C1C}">
                <a14:useLocalDpi xmlns:a14="http://schemas.microsoft.com/office/drawing/2010/main" val="0"/>
              </a:ext>
            </a:extLst>
          </a:blip>
          <a:stretch>
            <a:fillRect/>
          </a:stretch>
        </p:blipFill>
        <p:spPr bwMode="auto">
          <a:xfrm>
            <a:off x="5245556" y="2924944"/>
            <a:ext cx="2520000" cy="2160000"/>
          </a:xfrm>
          <a:prstGeom prst="rect">
            <a:avLst/>
          </a:prstGeom>
          <a:noFill/>
          <a:ln>
            <a:solidFill>
              <a:schemeClr val="tx1"/>
            </a:solidFill>
          </a:ln>
        </p:spPr>
      </p:pic>
      <p:pic>
        <p:nvPicPr>
          <p:cNvPr id="17" name="16 Imagen"/>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77318" y="5244367"/>
            <a:ext cx="1351280" cy="1439545"/>
          </a:xfrm>
          <a:prstGeom prst="rect">
            <a:avLst/>
          </a:prstGeom>
          <a:noFill/>
          <a:ln>
            <a:solidFill>
              <a:schemeClr val="tx1"/>
            </a:solidFill>
          </a:ln>
        </p:spPr>
      </p:pic>
      <p:pic>
        <p:nvPicPr>
          <p:cNvPr id="2" name="1 Image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18053" y="1175267"/>
            <a:ext cx="930212" cy="368158"/>
          </a:xfrm>
          <a:prstGeom prst="rect">
            <a:avLst/>
          </a:prstGeom>
        </p:spPr>
      </p:pic>
      <p:sp>
        <p:nvSpPr>
          <p:cNvPr id="18" name="17 Proceso"/>
          <p:cNvSpPr/>
          <p:nvPr/>
        </p:nvSpPr>
        <p:spPr>
          <a:xfrm>
            <a:off x="6015159" y="1151982"/>
            <a:ext cx="933106" cy="391443"/>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9" name="18 Conector recto de flecha"/>
          <p:cNvCxnSpPr>
            <a:stCxn id="11" idx="3"/>
            <a:endCxn id="18" idx="1"/>
          </p:cNvCxnSpPr>
          <p:nvPr/>
        </p:nvCxnSpPr>
        <p:spPr>
          <a:xfrm flipV="1">
            <a:off x="5145012" y="1347704"/>
            <a:ext cx="870147" cy="1621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20 Proceso"/>
          <p:cNvSpPr/>
          <p:nvPr/>
        </p:nvSpPr>
        <p:spPr>
          <a:xfrm>
            <a:off x="6731456" y="3861048"/>
            <a:ext cx="597142" cy="136575"/>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2" name="21 Conector recto de flecha"/>
          <p:cNvCxnSpPr>
            <a:stCxn id="9" idx="1"/>
            <a:endCxn id="21" idx="3"/>
          </p:cNvCxnSpPr>
          <p:nvPr/>
        </p:nvCxnSpPr>
        <p:spPr>
          <a:xfrm flipH="1">
            <a:off x="7328598" y="3929335"/>
            <a:ext cx="506562"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29 Proceso"/>
          <p:cNvSpPr/>
          <p:nvPr/>
        </p:nvSpPr>
        <p:spPr>
          <a:xfrm>
            <a:off x="6731456" y="3295214"/>
            <a:ext cx="597142" cy="136575"/>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1" name="30 Conector recto de flecha"/>
          <p:cNvCxnSpPr>
            <a:endCxn id="30" idx="3"/>
          </p:cNvCxnSpPr>
          <p:nvPr/>
        </p:nvCxnSpPr>
        <p:spPr>
          <a:xfrm flipH="1">
            <a:off x="7328598" y="3363501"/>
            <a:ext cx="506562"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31 Proceso"/>
          <p:cNvSpPr/>
          <p:nvPr/>
        </p:nvSpPr>
        <p:spPr>
          <a:xfrm>
            <a:off x="6731456" y="4224808"/>
            <a:ext cx="597142" cy="136575"/>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3" name="32 Conector recto de flecha"/>
          <p:cNvCxnSpPr>
            <a:stCxn id="12" idx="1"/>
            <a:endCxn id="32" idx="3"/>
          </p:cNvCxnSpPr>
          <p:nvPr/>
        </p:nvCxnSpPr>
        <p:spPr>
          <a:xfrm flipH="1" flipV="1">
            <a:off x="7328598" y="4293096"/>
            <a:ext cx="483762" cy="2442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34 Proceso"/>
          <p:cNvSpPr/>
          <p:nvPr/>
        </p:nvSpPr>
        <p:spPr>
          <a:xfrm>
            <a:off x="6697568" y="5244367"/>
            <a:ext cx="396000" cy="1080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6" name="35 Conector recto de flecha"/>
          <p:cNvCxnSpPr>
            <a:stCxn id="10" idx="1"/>
            <a:endCxn id="35" idx="3"/>
          </p:cNvCxnSpPr>
          <p:nvPr/>
        </p:nvCxnSpPr>
        <p:spPr>
          <a:xfrm flipH="1" flipV="1">
            <a:off x="7093568" y="5298367"/>
            <a:ext cx="631632" cy="2564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37 Proceso"/>
          <p:cNvSpPr/>
          <p:nvPr/>
        </p:nvSpPr>
        <p:spPr>
          <a:xfrm>
            <a:off x="6084208" y="6021288"/>
            <a:ext cx="360000" cy="136575"/>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9" name="38 Conector recto de flecha"/>
          <p:cNvCxnSpPr>
            <a:stCxn id="14" idx="2"/>
            <a:endCxn id="38" idx="0"/>
          </p:cNvCxnSpPr>
          <p:nvPr/>
        </p:nvCxnSpPr>
        <p:spPr>
          <a:xfrm>
            <a:off x="5868072" y="5705372"/>
            <a:ext cx="396136" cy="3159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41 Rectángulo"/>
          <p:cNvSpPr/>
          <p:nvPr/>
        </p:nvSpPr>
        <p:spPr>
          <a:xfrm>
            <a:off x="215952" y="2564904"/>
            <a:ext cx="3924000" cy="288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Diseño de los soportes de los sensores</a:t>
            </a:r>
            <a:endParaRPr lang="es-EC" b="1" dirty="0"/>
          </a:p>
        </p:txBody>
      </p:sp>
      <p:sp>
        <p:nvSpPr>
          <p:cNvPr id="14" name="13 Rectángulo"/>
          <p:cNvSpPr/>
          <p:nvPr/>
        </p:nvSpPr>
        <p:spPr>
          <a:xfrm>
            <a:off x="5220072" y="5404319"/>
            <a:ext cx="129600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100" b="1" dirty="0" smtClean="0"/>
              <a:t>Medida estandarizada </a:t>
            </a:r>
            <a:r>
              <a:rPr lang="es-EC" sz="1100" b="1" dirty="0" err="1" smtClean="0"/>
              <a:t>M18</a:t>
            </a:r>
            <a:endParaRPr lang="es-EC" sz="1100" b="1" dirty="0"/>
          </a:p>
        </p:txBody>
      </p:sp>
      <p:sp>
        <p:nvSpPr>
          <p:cNvPr id="45" name="44 Elipse"/>
          <p:cNvSpPr/>
          <p:nvPr/>
        </p:nvSpPr>
        <p:spPr>
          <a:xfrm>
            <a:off x="6325536" y="2471742"/>
            <a:ext cx="405920" cy="431249"/>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cxnSp>
        <p:nvCxnSpPr>
          <p:cNvPr id="46" name="45 Conector recto de flecha"/>
          <p:cNvCxnSpPr>
            <a:stCxn id="15" idx="3"/>
            <a:endCxn id="45" idx="1"/>
          </p:cNvCxnSpPr>
          <p:nvPr/>
        </p:nvCxnSpPr>
        <p:spPr>
          <a:xfrm>
            <a:off x="5091700" y="2283383"/>
            <a:ext cx="1293282" cy="251514"/>
          </a:xfrm>
          <a:prstGeom prst="straightConnector1">
            <a:avLst/>
          </a:prstGeom>
          <a:ln>
            <a:solidFill>
              <a:srgbClr val="FF0000"/>
            </a:solidFill>
            <a:tailEnd type="triangle"/>
          </a:ln>
        </p:spPr>
        <p:style>
          <a:lnRef idx="1">
            <a:schemeClr val="accent3"/>
          </a:lnRef>
          <a:fillRef idx="0">
            <a:schemeClr val="accent3"/>
          </a:fillRef>
          <a:effectRef idx="0">
            <a:schemeClr val="accent3"/>
          </a:effectRef>
          <a:fontRef idx="minor">
            <a:schemeClr val="tx1"/>
          </a:fontRef>
        </p:style>
      </p:cxnSp>
      <p:sp>
        <p:nvSpPr>
          <p:cNvPr id="49" name="41 Flecha izquierda"/>
          <p:cNvSpPr/>
          <p:nvPr/>
        </p:nvSpPr>
        <p:spPr>
          <a:xfrm rot="18730745">
            <a:off x="2718171" y="3067360"/>
            <a:ext cx="426261" cy="220076"/>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0" name="42 Flecha izquierda"/>
          <p:cNvSpPr/>
          <p:nvPr/>
        </p:nvSpPr>
        <p:spPr>
          <a:xfrm rot="7906644">
            <a:off x="2133952" y="3740952"/>
            <a:ext cx="426261" cy="220076"/>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1" name="55 Flecha izquierda y derecha"/>
          <p:cNvSpPr/>
          <p:nvPr/>
        </p:nvSpPr>
        <p:spPr>
          <a:xfrm rot="3245488">
            <a:off x="2247506" y="3107771"/>
            <a:ext cx="426261" cy="171808"/>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52" name="56 Rectángulo"/>
          <p:cNvSpPr/>
          <p:nvPr/>
        </p:nvSpPr>
        <p:spPr>
          <a:xfrm>
            <a:off x="1511043" y="3006722"/>
            <a:ext cx="756000" cy="46800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50" b="1" dirty="0">
                <a:effectLst/>
                <a:latin typeface="Times New Roman"/>
                <a:ea typeface="Times New Roman"/>
              </a:rPr>
              <a:t>Entrada y salida del sensor</a:t>
            </a:r>
            <a:endParaRPr lang="es-EC" sz="1050" dirty="0">
              <a:effectLst/>
              <a:latin typeface="Times New Roman"/>
              <a:ea typeface="Times New Roman"/>
            </a:endParaRPr>
          </a:p>
        </p:txBody>
      </p:sp>
      <p:sp>
        <p:nvSpPr>
          <p:cNvPr id="53" name="57 Rectángulo"/>
          <p:cNvSpPr/>
          <p:nvPr/>
        </p:nvSpPr>
        <p:spPr>
          <a:xfrm>
            <a:off x="1546963" y="3978778"/>
            <a:ext cx="612000" cy="2160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dirty="0">
                <a:effectLst/>
                <a:latin typeface="Times New Roman"/>
                <a:ea typeface="Times New Roman"/>
              </a:rPr>
              <a:t>21 mm</a:t>
            </a:r>
            <a:endParaRPr lang="es-EC" sz="1050" dirty="0">
              <a:effectLst/>
              <a:latin typeface="Times New Roman"/>
              <a:ea typeface="Times New Roman"/>
            </a:endParaRPr>
          </a:p>
        </p:txBody>
      </p:sp>
      <p:sp>
        <p:nvSpPr>
          <p:cNvPr id="55" name="4157 Rectángulo"/>
          <p:cNvSpPr/>
          <p:nvPr/>
        </p:nvSpPr>
        <p:spPr>
          <a:xfrm>
            <a:off x="282736" y="5279157"/>
            <a:ext cx="851800" cy="388937"/>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00" b="1">
                <a:effectLst/>
                <a:latin typeface="Times New Roman"/>
                <a:ea typeface="Times New Roman"/>
              </a:rPr>
              <a:t>Soporte vertical</a:t>
            </a:r>
            <a:endParaRPr lang="es-EC" sz="1000">
              <a:effectLst/>
              <a:latin typeface="Times New Roman"/>
              <a:ea typeface="Times New Roman"/>
            </a:endParaRPr>
          </a:p>
        </p:txBody>
      </p:sp>
      <p:sp>
        <p:nvSpPr>
          <p:cNvPr id="56" name="147 Rectángulo"/>
          <p:cNvSpPr/>
          <p:nvPr/>
        </p:nvSpPr>
        <p:spPr>
          <a:xfrm>
            <a:off x="209580" y="5908536"/>
            <a:ext cx="865049" cy="362078"/>
          </a:xfrm>
          <a:prstGeom prst="rect">
            <a:avLst/>
          </a:prstGeom>
          <a:gradFill flip="none" rotWithShape="1">
            <a:gsLst>
              <a:gs pos="0">
                <a:srgbClr val="CC9900">
                  <a:tint val="66000"/>
                  <a:satMod val="160000"/>
                </a:srgbClr>
              </a:gs>
              <a:gs pos="50000">
                <a:srgbClr val="CC9900">
                  <a:tint val="44500"/>
                  <a:satMod val="160000"/>
                </a:srgbClr>
              </a:gs>
              <a:gs pos="100000">
                <a:srgbClr val="CC9900">
                  <a:tint val="23500"/>
                  <a:satMod val="160000"/>
                </a:srgbClr>
              </a:gs>
            </a:gsLst>
            <a:lin ang="2700000" scaled="1"/>
            <a:tileRect/>
          </a:gradFill>
          <a:ln>
            <a:solidFill>
              <a:schemeClr val="bg2">
                <a:lumMod val="10000"/>
              </a:schemeClr>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00" b="1">
                <a:effectLst/>
                <a:latin typeface="Times New Roman"/>
                <a:ea typeface="Times New Roman"/>
              </a:rPr>
              <a:t>Guía del soporte</a:t>
            </a:r>
            <a:endParaRPr lang="es-EC" sz="1000">
              <a:effectLst/>
              <a:latin typeface="Times New Roman"/>
              <a:ea typeface="Times New Roman"/>
            </a:endParaRPr>
          </a:p>
        </p:txBody>
      </p:sp>
      <p:sp>
        <p:nvSpPr>
          <p:cNvPr id="57" name="149 Rectángulo"/>
          <p:cNvSpPr/>
          <p:nvPr/>
        </p:nvSpPr>
        <p:spPr>
          <a:xfrm>
            <a:off x="4211960" y="4725937"/>
            <a:ext cx="773962" cy="355363"/>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00" b="1">
                <a:effectLst/>
                <a:latin typeface="Times New Roman"/>
                <a:ea typeface="Times New Roman"/>
              </a:rPr>
              <a:t>Soporte del sensor</a:t>
            </a:r>
            <a:endParaRPr lang="es-EC" sz="1000">
              <a:effectLst/>
              <a:latin typeface="Times New Roman"/>
              <a:ea typeface="Times New Roman"/>
            </a:endParaRPr>
          </a:p>
        </p:txBody>
      </p:sp>
      <p:sp>
        <p:nvSpPr>
          <p:cNvPr id="58" name="150 Rectángulo"/>
          <p:cNvSpPr/>
          <p:nvPr/>
        </p:nvSpPr>
        <p:spPr>
          <a:xfrm>
            <a:off x="4223461" y="5301208"/>
            <a:ext cx="780587" cy="55577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00" b="1" dirty="0">
                <a:effectLst/>
                <a:latin typeface="Times New Roman"/>
                <a:ea typeface="Times New Roman"/>
              </a:rPr>
              <a:t>Tornillo de ajuste del sensor</a:t>
            </a:r>
            <a:endParaRPr lang="es-EC" sz="1000" dirty="0">
              <a:effectLst/>
              <a:latin typeface="Times New Roman"/>
              <a:ea typeface="Times New Roman"/>
            </a:endParaRPr>
          </a:p>
        </p:txBody>
      </p:sp>
      <p:sp>
        <p:nvSpPr>
          <p:cNvPr id="59" name="155 Rectángulo"/>
          <p:cNvSpPr/>
          <p:nvPr/>
        </p:nvSpPr>
        <p:spPr>
          <a:xfrm>
            <a:off x="4244439" y="6047778"/>
            <a:ext cx="759609" cy="549574"/>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00" b="1">
                <a:effectLst/>
                <a:latin typeface="Times New Roman"/>
                <a:ea typeface="Times New Roman"/>
              </a:rPr>
              <a:t>Tornillo de ajuste de la guía </a:t>
            </a:r>
            <a:endParaRPr lang="es-EC" sz="1000">
              <a:effectLst/>
              <a:latin typeface="Times New Roman"/>
              <a:ea typeface="Times New Roman"/>
            </a:endParaRPr>
          </a:p>
        </p:txBody>
      </p:sp>
      <p:cxnSp>
        <p:nvCxnSpPr>
          <p:cNvPr id="60" name="1039 Conector recto"/>
          <p:cNvCxnSpPr>
            <a:stCxn id="55" idx="3"/>
          </p:cNvCxnSpPr>
          <p:nvPr/>
        </p:nvCxnSpPr>
        <p:spPr>
          <a:xfrm>
            <a:off x="1134536" y="5473626"/>
            <a:ext cx="1364818" cy="301625"/>
          </a:xfrm>
          <a:prstGeom prst="line">
            <a:avLst/>
          </a:prstGeom>
          <a:ln>
            <a:solidFill>
              <a:schemeClr val="accent6">
                <a:lumMod val="75000"/>
              </a:schemeClr>
            </a:solidFill>
            <a:tailEnd type="diamond"/>
          </a:ln>
        </p:spPr>
        <p:style>
          <a:lnRef idx="2">
            <a:schemeClr val="accent1"/>
          </a:lnRef>
          <a:fillRef idx="0">
            <a:schemeClr val="accent1"/>
          </a:fillRef>
          <a:effectRef idx="1">
            <a:schemeClr val="accent1"/>
          </a:effectRef>
          <a:fontRef idx="minor">
            <a:schemeClr val="tx1"/>
          </a:fontRef>
        </p:style>
      </p:cxnSp>
      <p:cxnSp>
        <p:nvCxnSpPr>
          <p:cNvPr id="61" name="1040 Conector recto"/>
          <p:cNvCxnSpPr/>
          <p:nvPr/>
        </p:nvCxnSpPr>
        <p:spPr>
          <a:xfrm flipH="1" flipV="1">
            <a:off x="1077625" y="6089575"/>
            <a:ext cx="1334135" cy="0"/>
          </a:xfrm>
          <a:prstGeom prst="line">
            <a:avLst/>
          </a:prstGeom>
          <a:ln>
            <a:solidFill>
              <a:srgbClr val="CC9900"/>
            </a:solidFill>
            <a:headEnd type="diamond"/>
            <a:tailEnd type="none"/>
          </a:ln>
        </p:spPr>
        <p:style>
          <a:lnRef idx="2">
            <a:schemeClr val="accent1"/>
          </a:lnRef>
          <a:fillRef idx="0">
            <a:schemeClr val="accent1"/>
          </a:fillRef>
          <a:effectRef idx="1">
            <a:schemeClr val="accent1"/>
          </a:effectRef>
          <a:fontRef idx="minor">
            <a:schemeClr val="tx1"/>
          </a:fontRef>
        </p:style>
      </p:cxnSp>
      <p:cxnSp>
        <p:nvCxnSpPr>
          <p:cNvPr id="62" name="1041 Conector recto"/>
          <p:cNvCxnSpPr>
            <a:stCxn id="57" idx="1"/>
          </p:cNvCxnSpPr>
          <p:nvPr/>
        </p:nvCxnSpPr>
        <p:spPr>
          <a:xfrm flipH="1">
            <a:off x="2706652" y="4903619"/>
            <a:ext cx="1505308" cy="111125"/>
          </a:xfrm>
          <a:prstGeom prst="line">
            <a:avLst/>
          </a:prstGeom>
          <a:ln>
            <a:solidFill>
              <a:srgbClr val="00B050"/>
            </a:solidFill>
            <a:tailEnd type="diamond"/>
          </a:ln>
        </p:spPr>
        <p:style>
          <a:lnRef idx="2">
            <a:schemeClr val="accent3"/>
          </a:lnRef>
          <a:fillRef idx="0">
            <a:schemeClr val="accent3"/>
          </a:fillRef>
          <a:effectRef idx="1">
            <a:schemeClr val="accent3"/>
          </a:effectRef>
          <a:fontRef idx="minor">
            <a:schemeClr val="tx1"/>
          </a:fontRef>
        </p:style>
      </p:cxnSp>
      <p:cxnSp>
        <p:nvCxnSpPr>
          <p:cNvPr id="63" name="1042 Conector recto"/>
          <p:cNvCxnSpPr>
            <a:stCxn id="58" idx="1"/>
          </p:cNvCxnSpPr>
          <p:nvPr/>
        </p:nvCxnSpPr>
        <p:spPr>
          <a:xfrm flipH="1" flipV="1">
            <a:off x="2448201" y="5445638"/>
            <a:ext cx="1775260" cy="133456"/>
          </a:xfrm>
          <a:prstGeom prst="line">
            <a:avLst/>
          </a:prstGeom>
          <a:ln>
            <a:solidFill>
              <a:srgbClr val="FF0000"/>
            </a:solidFill>
            <a:tailEnd type="diamond"/>
          </a:ln>
        </p:spPr>
        <p:style>
          <a:lnRef idx="2">
            <a:schemeClr val="accent2"/>
          </a:lnRef>
          <a:fillRef idx="0">
            <a:schemeClr val="accent2"/>
          </a:fillRef>
          <a:effectRef idx="1">
            <a:schemeClr val="accent2"/>
          </a:effectRef>
          <a:fontRef idx="minor">
            <a:schemeClr val="tx1"/>
          </a:fontRef>
        </p:style>
      </p:cxnSp>
      <p:cxnSp>
        <p:nvCxnSpPr>
          <p:cNvPr id="64" name="1043 Conector recto"/>
          <p:cNvCxnSpPr>
            <a:stCxn id="59" idx="1"/>
          </p:cNvCxnSpPr>
          <p:nvPr/>
        </p:nvCxnSpPr>
        <p:spPr>
          <a:xfrm flipH="1" flipV="1">
            <a:off x="3347864" y="6194196"/>
            <a:ext cx="896575" cy="128369"/>
          </a:xfrm>
          <a:prstGeom prst="line">
            <a:avLst/>
          </a:prstGeom>
          <a:ln>
            <a:tailEnd type="diamond"/>
          </a:ln>
        </p:spPr>
        <p:style>
          <a:lnRef idx="2">
            <a:schemeClr val="accent5"/>
          </a:lnRef>
          <a:fillRef idx="0">
            <a:schemeClr val="accent5"/>
          </a:fillRef>
          <a:effectRef idx="1">
            <a:schemeClr val="accent5"/>
          </a:effectRef>
          <a:fontRef idx="minor">
            <a:schemeClr val="tx1"/>
          </a:fontRef>
        </p:style>
      </p:cxnSp>
      <p:sp>
        <p:nvSpPr>
          <p:cNvPr id="65" name="1044 Rectángulo"/>
          <p:cNvSpPr/>
          <p:nvPr/>
        </p:nvSpPr>
        <p:spPr>
          <a:xfrm>
            <a:off x="191808" y="4696247"/>
            <a:ext cx="851800" cy="388937"/>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000" b="1">
                <a:effectLst/>
                <a:latin typeface="Times New Roman"/>
                <a:ea typeface="Times New Roman"/>
              </a:rPr>
              <a:t>Movimiento del soporte</a:t>
            </a:r>
            <a:endParaRPr lang="es-EC" sz="1000">
              <a:effectLst/>
              <a:latin typeface="Times New Roman"/>
              <a:ea typeface="Times New Roman"/>
            </a:endParaRPr>
          </a:p>
        </p:txBody>
      </p:sp>
      <p:cxnSp>
        <p:nvCxnSpPr>
          <p:cNvPr id="66" name="1045 Conector recto"/>
          <p:cNvCxnSpPr>
            <a:stCxn id="65" idx="3"/>
          </p:cNvCxnSpPr>
          <p:nvPr/>
        </p:nvCxnSpPr>
        <p:spPr>
          <a:xfrm>
            <a:off x="1043608" y="4890716"/>
            <a:ext cx="1022785" cy="38105"/>
          </a:xfrm>
          <a:prstGeom prst="line">
            <a:avLst/>
          </a:prstGeom>
          <a:ln w="19050">
            <a:tailEnd type="diamond"/>
          </a:ln>
        </p:spPr>
        <p:style>
          <a:lnRef idx="1">
            <a:schemeClr val="accent4"/>
          </a:lnRef>
          <a:fillRef idx="0">
            <a:schemeClr val="accent4"/>
          </a:fillRef>
          <a:effectRef idx="0">
            <a:schemeClr val="accent4"/>
          </a:effectRef>
          <a:fontRef idx="minor">
            <a:schemeClr val="tx1"/>
          </a:fontRef>
        </p:style>
      </p:cxnSp>
      <p:sp>
        <p:nvSpPr>
          <p:cNvPr id="68" name="4146 Flecha circular"/>
          <p:cNvSpPr/>
          <p:nvPr/>
        </p:nvSpPr>
        <p:spPr>
          <a:xfrm flipH="1">
            <a:off x="1852963" y="4653136"/>
            <a:ext cx="1438910" cy="1327785"/>
          </a:xfrm>
          <a:prstGeom prst="circularArrow">
            <a:avLst>
              <a:gd name="adj1" fmla="val 2884"/>
              <a:gd name="adj2" fmla="val 1142319"/>
              <a:gd name="adj3" fmla="val 20698511"/>
              <a:gd name="adj4" fmla="val 13815058"/>
              <a:gd name="adj5" fmla="val 8162"/>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val="72024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3710499"/>
            <a:ext cx="2095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7 Imagen"/>
          <p:cNvPicPr/>
          <p:nvPr/>
        </p:nvPicPr>
        <p:blipFill>
          <a:blip r:embed="rId4" cstate="print">
            <a:extLst>
              <a:ext uri="{28A0092B-C50C-407E-A947-70E740481C1C}">
                <a14:useLocalDpi xmlns:a14="http://schemas.microsoft.com/office/drawing/2010/main" val="0"/>
              </a:ext>
            </a:extLst>
          </a:blip>
          <a:stretch>
            <a:fillRect/>
          </a:stretch>
        </p:blipFill>
        <p:spPr>
          <a:xfrm>
            <a:off x="246499" y="3465671"/>
            <a:ext cx="2159635" cy="1907545"/>
          </a:xfrm>
          <a:prstGeom prst="rect">
            <a:avLst/>
          </a:prstGeom>
        </p:spPr>
      </p:pic>
      <p:pic>
        <p:nvPicPr>
          <p:cNvPr id="30" name="0 Imagen"/>
          <p:cNvPicPr/>
          <p:nvPr/>
        </p:nvPicPr>
        <p:blipFill>
          <a:blip r:embed="rId5" cstate="print">
            <a:extLst>
              <a:ext uri="{28A0092B-C50C-407E-A947-70E740481C1C}">
                <a14:useLocalDpi xmlns:a14="http://schemas.microsoft.com/office/drawing/2010/main" val="0"/>
              </a:ext>
            </a:extLst>
          </a:blip>
          <a:stretch>
            <a:fillRect/>
          </a:stretch>
        </p:blipFill>
        <p:spPr>
          <a:xfrm>
            <a:off x="7092280" y="1340768"/>
            <a:ext cx="1877060" cy="1439545"/>
          </a:xfrm>
          <a:prstGeom prst="rect">
            <a:avLst/>
          </a:prstGeom>
          <a:ln>
            <a:solidFill>
              <a:schemeClr val="tx1"/>
            </a:solidFill>
          </a:ln>
        </p:spPr>
      </p:pic>
      <p:pic>
        <p:nvPicPr>
          <p:cNvPr id="29" name="0 Imagen"/>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99333" y="1339137"/>
            <a:ext cx="2192947" cy="1441791"/>
          </a:xfrm>
          <a:prstGeom prst="rect">
            <a:avLst/>
          </a:prstGeom>
          <a:ln>
            <a:solidFill>
              <a:schemeClr val="tx1"/>
            </a:solidFill>
          </a:ln>
        </p:spPr>
      </p:pic>
      <p:pic>
        <p:nvPicPr>
          <p:cNvPr id="21" name="0 Imagen"/>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83768" y="836712"/>
            <a:ext cx="2159635" cy="1619885"/>
          </a:xfrm>
          <a:prstGeom prst="rect">
            <a:avLst/>
          </a:prstGeom>
          <a:ln>
            <a:solidFill>
              <a:schemeClr val="tx1"/>
            </a:solidFill>
          </a:ln>
        </p:spPr>
      </p:pic>
      <p:pic>
        <p:nvPicPr>
          <p:cNvPr id="20" name="0 Imagen"/>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6499" y="842476"/>
            <a:ext cx="2159635" cy="1619885"/>
          </a:xfrm>
          <a:prstGeom prst="rect">
            <a:avLst/>
          </a:prstGeom>
          <a:ln>
            <a:solidFill>
              <a:schemeClr val="tx1"/>
            </a:solidFill>
          </a:ln>
        </p:spPr>
      </p:pic>
      <p:sp>
        <p:nvSpPr>
          <p:cNvPr id="4" name="2 Título"/>
          <p:cNvSpPr>
            <a:spLocks noGrp="1"/>
          </p:cNvSpPr>
          <p:nvPr>
            <p:ph type="title"/>
          </p:nvPr>
        </p:nvSpPr>
        <p:spPr>
          <a:xfrm>
            <a:off x="107504" y="116712"/>
            <a:ext cx="8856984" cy="720000"/>
          </a:xfrm>
        </p:spPr>
        <p:txBody>
          <a:bodyPr>
            <a:normAutofit/>
          </a:bodyPr>
          <a:lstStyle/>
          <a:p>
            <a:r>
              <a:rPr lang="es-EC" sz="3800" b="1" dirty="0"/>
              <a:t>Dimensionamiento Analítico de la Banda</a:t>
            </a:r>
            <a:endParaRPr lang="es-EC" sz="3800" dirty="0"/>
          </a:p>
        </p:txBody>
      </p:sp>
      <p:sp>
        <p:nvSpPr>
          <p:cNvPr id="15" name="1048 Rectángulo"/>
          <p:cNvSpPr/>
          <p:nvPr/>
        </p:nvSpPr>
        <p:spPr>
          <a:xfrm>
            <a:off x="832517" y="1930321"/>
            <a:ext cx="566111" cy="41692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6" name="1051 Rectángulo"/>
          <p:cNvSpPr/>
          <p:nvPr/>
        </p:nvSpPr>
        <p:spPr>
          <a:xfrm>
            <a:off x="246500" y="842477"/>
            <a:ext cx="786765" cy="83248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dirty="0">
                <a:effectLst/>
                <a:latin typeface="Times New Roman"/>
                <a:ea typeface="Times New Roman"/>
              </a:rPr>
              <a:t>Riel del soporte del sensor</a:t>
            </a:r>
            <a:endParaRPr lang="es-EC" sz="1200" dirty="0">
              <a:effectLst/>
              <a:latin typeface="Times New Roman"/>
              <a:ea typeface="Times New Roman"/>
            </a:endParaRPr>
          </a:p>
        </p:txBody>
      </p:sp>
      <p:cxnSp>
        <p:nvCxnSpPr>
          <p:cNvPr id="17" name="1053 Conector recto"/>
          <p:cNvCxnSpPr/>
          <p:nvPr/>
        </p:nvCxnSpPr>
        <p:spPr>
          <a:xfrm>
            <a:off x="639882" y="1674962"/>
            <a:ext cx="477828" cy="255141"/>
          </a:xfrm>
          <a:prstGeom prst="line">
            <a:avLst/>
          </a:prstGeom>
          <a:ln>
            <a:solidFill>
              <a:srgbClr val="FF0000"/>
            </a:solidFill>
            <a:tailEnd type="diamond"/>
          </a:ln>
        </p:spPr>
        <p:style>
          <a:lnRef idx="2">
            <a:schemeClr val="accent2"/>
          </a:lnRef>
          <a:fillRef idx="0">
            <a:schemeClr val="accent2"/>
          </a:fillRef>
          <a:effectRef idx="1">
            <a:schemeClr val="accent2"/>
          </a:effectRef>
          <a:fontRef idx="minor">
            <a:schemeClr val="tx1"/>
          </a:fontRef>
        </p:style>
      </p:cxnSp>
      <p:sp>
        <p:nvSpPr>
          <p:cNvPr id="18" name="1054 Flecha izquierda y derecha"/>
          <p:cNvSpPr/>
          <p:nvPr/>
        </p:nvSpPr>
        <p:spPr>
          <a:xfrm rot="443782">
            <a:off x="2924434" y="1681873"/>
            <a:ext cx="612140" cy="266700"/>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9" name="1055 Flecha izquierda y derecha"/>
          <p:cNvSpPr/>
          <p:nvPr/>
        </p:nvSpPr>
        <p:spPr>
          <a:xfrm rot="443782">
            <a:off x="3956472" y="928687"/>
            <a:ext cx="612140" cy="266700"/>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3" name="22 Rectángulo"/>
          <p:cNvSpPr/>
          <p:nvPr/>
        </p:nvSpPr>
        <p:spPr>
          <a:xfrm>
            <a:off x="395536" y="2551883"/>
            <a:ext cx="187200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050" b="1" dirty="0" smtClean="0"/>
              <a:t>Ubicación de la riel del sensor</a:t>
            </a:r>
            <a:endParaRPr lang="es-EC" sz="1050" b="1" dirty="0"/>
          </a:p>
        </p:txBody>
      </p:sp>
      <p:sp>
        <p:nvSpPr>
          <p:cNvPr id="24" name="23 Rectángulo"/>
          <p:cNvSpPr/>
          <p:nvPr/>
        </p:nvSpPr>
        <p:spPr>
          <a:xfrm>
            <a:off x="2627784" y="2528605"/>
            <a:ext cx="1800000" cy="3010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sz="1050" b="1" dirty="0" smtClean="0"/>
              <a:t>Movimiento de los sensores</a:t>
            </a:r>
            <a:endParaRPr lang="es-EC" sz="1050" b="1" dirty="0"/>
          </a:p>
        </p:txBody>
      </p:sp>
      <p:sp>
        <p:nvSpPr>
          <p:cNvPr id="25" name="24 Rectángulo"/>
          <p:cNvSpPr/>
          <p:nvPr/>
        </p:nvSpPr>
        <p:spPr>
          <a:xfrm>
            <a:off x="4752480" y="836744"/>
            <a:ext cx="4140000" cy="288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Diseño de los soportes de los reflectores</a:t>
            </a:r>
            <a:endParaRPr lang="es-EC" b="1" dirty="0"/>
          </a:p>
        </p:txBody>
      </p:sp>
      <p:sp>
        <p:nvSpPr>
          <p:cNvPr id="26" name="1060 Flecha izquierda"/>
          <p:cNvSpPr/>
          <p:nvPr/>
        </p:nvSpPr>
        <p:spPr>
          <a:xfrm rot="15902201">
            <a:off x="5346211" y="1407605"/>
            <a:ext cx="612140" cy="341630"/>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7" name="1061 Flecha izquierda"/>
          <p:cNvSpPr/>
          <p:nvPr/>
        </p:nvSpPr>
        <p:spPr>
          <a:xfrm rot="7906644">
            <a:off x="5245301" y="2052037"/>
            <a:ext cx="612140" cy="341630"/>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8" name="1062 Rectángulo"/>
          <p:cNvSpPr/>
          <p:nvPr/>
        </p:nvSpPr>
        <p:spPr>
          <a:xfrm>
            <a:off x="5796280" y="2523331"/>
            <a:ext cx="1296000" cy="2520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400" b="1" dirty="0">
                <a:effectLst/>
                <a:latin typeface="Times New Roman"/>
                <a:ea typeface="Times New Roman"/>
              </a:rPr>
              <a:t>Carril</a:t>
            </a:r>
            <a:r>
              <a:rPr lang="en-US" sz="1400" b="1" dirty="0">
                <a:effectLst/>
                <a:latin typeface="Times New Roman"/>
                <a:ea typeface="Times New Roman"/>
              </a:rPr>
              <a:t> a 5 mm</a:t>
            </a:r>
            <a:endParaRPr lang="es-EC" sz="1200" dirty="0">
              <a:effectLst/>
              <a:latin typeface="Times New Roman"/>
              <a:ea typeface="Times New Roman"/>
            </a:endParaRPr>
          </a:p>
        </p:txBody>
      </p:sp>
      <p:sp>
        <p:nvSpPr>
          <p:cNvPr id="34" name="1048 Rectángulo"/>
          <p:cNvSpPr/>
          <p:nvPr/>
        </p:nvSpPr>
        <p:spPr>
          <a:xfrm>
            <a:off x="7380312" y="2248136"/>
            <a:ext cx="285193" cy="208461"/>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35" name="1053 Conector recto"/>
          <p:cNvCxnSpPr/>
          <p:nvPr/>
        </p:nvCxnSpPr>
        <p:spPr>
          <a:xfrm flipV="1">
            <a:off x="7092280" y="2352366"/>
            <a:ext cx="288032" cy="295394"/>
          </a:xfrm>
          <a:prstGeom prst="line">
            <a:avLst/>
          </a:prstGeom>
          <a:ln>
            <a:solidFill>
              <a:srgbClr val="FF0000"/>
            </a:solidFill>
            <a:tailEnd type="diamond"/>
          </a:ln>
        </p:spPr>
        <p:style>
          <a:lnRef idx="2">
            <a:schemeClr val="accent2"/>
          </a:lnRef>
          <a:fillRef idx="0">
            <a:schemeClr val="accent2"/>
          </a:fillRef>
          <a:effectRef idx="1">
            <a:schemeClr val="accent2"/>
          </a:effectRef>
          <a:fontRef idx="minor">
            <a:schemeClr val="tx1"/>
          </a:fontRef>
        </p:style>
      </p:cxnSp>
      <p:sp>
        <p:nvSpPr>
          <p:cNvPr id="37" name="36 Rectángulo"/>
          <p:cNvSpPr/>
          <p:nvPr/>
        </p:nvSpPr>
        <p:spPr>
          <a:xfrm>
            <a:off x="216072" y="2960984"/>
            <a:ext cx="5004000" cy="324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Diseño de la estructura de soporte para la banda</a:t>
            </a:r>
            <a:endParaRPr lang="es-EC" b="1" dirty="0"/>
          </a:p>
        </p:txBody>
      </p:sp>
      <p:sp>
        <p:nvSpPr>
          <p:cNvPr id="38" name="9 Rectángulo"/>
          <p:cNvSpPr/>
          <p:nvPr/>
        </p:nvSpPr>
        <p:spPr>
          <a:xfrm>
            <a:off x="246500" y="3478371"/>
            <a:ext cx="1844675" cy="30162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es-ES" sz="1200" kern="1200" dirty="0">
                <a:solidFill>
                  <a:srgbClr val="C00000"/>
                </a:solidFill>
                <a:effectLst/>
                <a:ea typeface="Times New Roman"/>
                <a:cs typeface="Times New Roman"/>
              </a:rPr>
              <a:t>Altura ideal de trabajo</a:t>
            </a:r>
            <a:endParaRPr lang="es-EC" sz="1200" dirty="0">
              <a:effectLst/>
              <a:latin typeface="Times New Roman"/>
              <a:ea typeface="Times New Roman"/>
            </a:endParaRPr>
          </a:p>
        </p:txBody>
      </p:sp>
      <p:cxnSp>
        <p:nvCxnSpPr>
          <p:cNvPr id="39" name="12 Conector recto de flecha"/>
          <p:cNvCxnSpPr/>
          <p:nvPr/>
        </p:nvCxnSpPr>
        <p:spPr>
          <a:xfrm flipH="1">
            <a:off x="682745" y="3781266"/>
            <a:ext cx="309880" cy="9702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41" name="0 Imagen"/>
          <p:cNvPicPr/>
          <p:nvPr/>
        </p:nvPicPr>
        <p:blipFill>
          <a:blip r:embed="rId12" cstate="print">
            <a:extLst>
              <a:ext uri="{28A0092B-C50C-407E-A947-70E740481C1C}">
                <a14:useLocalDpi xmlns:a14="http://schemas.microsoft.com/office/drawing/2010/main" val="0"/>
              </a:ext>
            </a:extLst>
          </a:blip>
          <a:stretch>
            <a:fillRect/>
          </a:stretch>
        </p:blipFill>
        <p:spPr>
          <a:xfrm>
            <a:off x="2494189" y="3465671"/>
            <a:ext cx="2725884" cy="1835537"/>
          </a:xfrm>
          <a:prstGeom prst="rect">
            <a:avLst/>
          </a:prstGeom>
          <a:ln>
            <a:solidFill>
              <a:schemeClr val="tx1"/>
            </a:solidFill>
          </a:ln>
        </p:spPr>
      </p:pic>
      <p:sp>
        <p:nvSpPr>
          <p:cNvPr id="42" name="47 CuadroTexto"/>
          <p:cNvSpPr txBox="1"/>
          <p:nvPr/>
        </p:nvSpPr>
        <p:spPr>
          <a:xfrm>
            <a:off x="6228184" y="3629183"/>
            <a:ext cx="2675732" cy="584775"/>
          </a:xfrm>
          <a:prstGeom prst="rect">
            <a:avLst/>
          </a:prstGeom>
          <a:noFill/>
          <a:ln>
            <a:noFill/>
          </a:ln>
        </p:spPr>
        <p:txBody>
          <a:bodyPr wrap="none" rtlCol="0">
            <a:spAutoFit/>
          </a:bodyPr>
          <a:lstStyle/>
          <a:p>
            <a:pPr>
              <a:spcAft>
                <a:spcPts val="0"/>
              </a:spcAft>
            </a:pPr>
            <a:r>
              <a:rPr lang="es-ES" sz="1050" b="1" kern="1200" dirty="0">
                <a:solidFill>
                  <a:srgbClr val="000000"/>
                </a:solidFill>
                <a:effectLst/>
                <a:latin typeface="Arial"/>
                <a:ea typeface="Times New Roman"/>
              </a:rPr>
              <a:t>Largo soporte de la cinta	:</a:t>
            </a:r>
            <a:r>
              <a:rPr lang="es-ES" sz="1050" kern="1200" dirty="0">
                <a:solidFill>
                  <a:srgbClr val="000000"/>
                </a:solidFill>
                <a:effectLst/>
                <a:latin typeface="Arial"/>
                <a:ea typeface="Times New Roman"/>
              </a:rPr>
              <a:t> 1150 mm</a:t>
            </a:r>
            <a:endParaRPr lang="es-EC" sz="1050" dirty="0">
              <a:effectLst/>
              <a:latin typeface="Times New Roman"/>
              <a:ea typeface="Times New Roman"/>
            </a:endParaRPr>
          </a:p>
          <a:p>
            <a:pPr>
              <a:spcAft>
                <a:spcPts val="0"/>
              </a:spcAft>
            </a:pPr>
            <a:r>
              <a:rPr lang="es-ES" sz="1050" b="1" dirty="0">
                <a:solidFill>
                  <a:srgbClr val="000000"/>
                </a:solidFill>
                <a:latin typeface="Arial"/>
                <a:ea typeface="Times New Roman"/>
              </a:rPr>
              <a:t>P</a:t>
            </a:r>
            <a:r>
              <a:rPr lang="es-ES" sz="1050" b="1" kern="1200" dirty="0" smtClean="0">
                <a:solidFill>
                  <a:srgbClr val="000000"/>
                </a:solidFill>
                <a:effectLst/>
                <a:latin typeface="Arial"/>
                <a:ea typeface="Times New Roman"/>
              </a:rPr>
              <a:t>osición </a:t>
            </a:r>
            <a:r>
              <a:rPr lang="es-ES" sz="1050" b="1" kern="1200" dirty="0">
                <a:solidFill>
                  <a:srgbClr val="000000"/>
                </a:solidFill>
                <a:effectLst/>
                <a:latin typeface="Arial"/>
                <a:ea typeface="Times New Roman"/>
              </a:rPr>
              <a:t>de chumaceras </a:t>
            </a:r>
            <a:endParaRPr lang="es-EC" sz="1050" dirty="0">
              <a:effectLst/>
              <a:latin typeface="Times New Roman"/>
              <a:ea typeface="Times New Roman"/>
            </a:endParaRPr>
          </a:p>
          <a:p>
            <a:pPr>
              <a:spcAft>
                <a:spcPts val="0"/>
              </a:spcAft>
            </a:pPr>
            <a:r>
              <a:rPr lang="es-ES" sz="1100" b="1" dirty="0" smtClean="0">
                <a:solidFill>
                  <a:srgbClr val="000000"/>
                </a:solidFill>
                <a:latin typeface="Arial"/>
                <a:ea typeface="Times New Roman"/>
              </a:rPr>
              <a:t>y el </a:t>
            </a:r>
            <a:r>
              <a:rPr lang="es-ES" sz="1100" b="1" kern="1200" dirty="0" smtClean="0">
                <a:solidFill>
                  <a:srgbClr val="000000"/>
                </a:solidFill>
                <a:effectLst/>
                <a:latin typeface="Arial"/>
                <a:ea typeface="Times New Roman"/>
              </a:rPr>
              <a:t>eje </a:t>
            </a:r>
            <a:r>
              <a:rPr lang="es-ES" sz="1100" b="1" kern="1200" dirty="0">
                <a:solidFill>
                  <a:srgbClr val="000000"/>
                </a:solidFill>
                <a:effectLst/>
                <a:latin typeface="Arial"/>
                <a:ea typeface="Times New Roman"/>
              </a:rPr>
              <a:t>roscado</a:t>
            </a:r>
            <a:r>
              <a:rPr lang="es-ES" sz="1100" b="1" kern="1200" dirty="0">
                <a:solidFill>
                  <a:srgbClr val="000000"/>
                </a:solidFill>
                <a:effectLst/>
                <a:latin typeface="Cambria"/>
                <a:ea typeface="Times New Roman"/>
                <a:cs typeface="Times New Roman"/>
              </a:rPr>
              <a:t>   </a:t>
            </a:r>
            <a:r>
              <a:rPr lang="es-ES" sz="1000" kern="1200" dirty="0">
                <a:solidFill>
                  <a:srgbClr val="000000"/>
                </a:solidFill>
                <a:effectLst/>
                <a:latin typeface="Cambria"/>
                <a:ea typeface="Times New Roman"/>
                <a:cs typeface="Times New Roman"/>
              </a:rPr>
              <a:t>	</a:t>
            </a:r>
            <a:r>
              <a:rPr lang="es-ES" sz="1100" b="1" kern="1200" dirty="0" smtClean="0">
                <a:solidFill>
                  <a:srgbClr val="000000"/>
                </a:solidFill>
                <a:effectLst/>
                <a:latin typeface="Arial"/>
                <a:ea typeface="Times New Roman"/>
              </a:rPr>
              <a:t>:</a:t>
            </a:r>
            <a:r>
              <a:rPr lang="es-ES" sz="1100" dirty="0" smtClean="0">
                <a:solidFill>
                  <a:srgbClr val="000000"/>
                </a:solidFill>
                <a:latin typeface="Arial"/>
                <a:ea typeface="Times New Roman"/>
              </a:rPr>
              <a:t> </a:t>
            </a:r>
            <a:r>
              <a:rPr lang="es-ES" sz="1100" kern="1200" dirty="0" smtClean="0">
                <a:solidFill>
                  <a:srgbClr val="000000"/>
                </a:solidFill>
                <a:effectLst/>
                <a:latin typeface="Arial"/>
                <a:ea typeface="Times New Roman"/>
              </a:rPr>
              <a:t>300 </a:t>
            </a:r>
            <a:r>
              <a:rPr lang="es-ES" sz="1100" kern="1200" dirty="0">
                <a:solidFill>
                  <a:srgbClr val="000000"/>
                </a:solidFill>
                <a:effectLst/>
                <a:latin typeface="Arial"/>
                <a:ea typeface="Times New Roman"/>
              </a:rPr>
              <a:t>mm</a:t>
            </a:r>
            <a:endParaRPr lang="es-EC" sz="1100" dirty="0">
              <a:effectLst/>
              <a:latin typeface="Times New Roman"/>
              <a:ea typeface="Times New Roman"/>
            </a:endParaRPr>
          </a:p>
        </p:txBody>
      </p:sp>
      <p:sp>
        <p:nvSpPr>
          <p:cNvPr id="43" name="48 CuadroTexto"/>
          <p:cNvSpPr txBox="1"/>
          <p:nvPr/>
        </p:nvSpPr>
        <p:spPr>
          <a:xfrm>
            <a:off x="6228184" y="4238427"/>
            <a:ext cx="2870368" cy="367079"/>
          </a:xfrm>
          <a:prstGeom prst="rect">
            <a:avLst/>
          </a:prstGeom>
          <a:noFill/>
          <a:ln>
            <a:noFill/>
          </a:ln>
        </p:spPr>
        <p:txBody>
          <a:bodyPr wrap="none" rtlCol="0">
            <a:noAutofit/>
          </a:bodyPr>
          <a:lstStyle/>
          <a:p>
            <a:pPr>
              <a:spcAft>
                <a:spcPts val="0"/>
              </a:spcAft>
            </a:pPr>
            <a:r>
              <a:rPr lang="es-ES" sz="1050" b="1" kern="1200" dirty="0">
                <a:solidFill>
                  <a:srgbClr val="000000"/>
                </a:solidFill>
                <a:effectLst/>
                <a:latin typeface="Arial"/>
                <a:ea typeface="Times New Roman"/>
              </a:rPr>
              <a:t>Medida largo del </a:t>
            </a:r>
            <a:r>
              <a:rPr lang="es-ES" sz="1050" b="1" dirty="0" smtClean="0">
                <a:solidFill>
                  <a:srgbClr val="000000"/>
                </a:solidFill>
                <a:latin typeface="Arial"/>
                <a:ea typeface="Times New Roman"/>
              </a:rPr>
              <a:t>soporte</a:t>
            </a:r>
            <a:r>
              <a:rPr lang="es-ES" sz="1050" b="1" dirty="0">
                <a:solidFill>
                  <a:srgbClr val="000000"/>
                </a:solidFill>
                <a:latin typeface="Arial"/>
                <a:ea typeface="Times New Roman"/>
              </a:rPr>
              <a:t>	</a:t>
            </a:r>
            <a:r>
              <a:rPr lang="es-ES" sz="1050" b="1" dirty="0" smtClean="0">
                <a:solidFill>
                  <a:srgbClr val="000000"/>
                </a:solidFill>
                <a:latin typeface="Arial"/>
                <a:ea typeface="Times New Roman"/>
              </a:rPr>
              <a:t>: </a:t>
            </a:r>
            <a:r>
              <a:rPr lang="es-ES" sz="1050" b="1" dirty="0">
                <a:solidFill>
                  <a:srgbClr val="FF0000"/>
                </a:solidFill>
                <a:latin typeface="Arial"/>
                <a:ea typeface="Times New Roman"/>
              </a:rPr>
              <a:t>1450 mm</a:t>
            </a:r>
            <a:r>
              <a:rPr lang="es-ES" sz="1050" b="1" dirty="0">
                <a:solidFill>
                  <a:srgbClr val="000000"/>
                </a:solidFill>
                <a:latin typeface="Cambria"/>
                <a:ea typeface="Times New Roman"/>
                <a:cs typeface="Times New Roman"/>
              </a:rPr>
              <a:t> </a:t>
            </a:r>
            <a:endParaRPr lang="es-EC" sz="1050" dirty="0">
              <a:effectLst/>
              <a:latin typeface="Times New Roman"/>
              <a:ea typeface="Times New Roman"/>
            </a:endParaRPr>
          </a:p>
          <a:p>
            <a:pPr>
              <a:spcAft>
                <a:spcPts val="0"/>
              </a:spcAft>
            </a:pPr>
            <a:r>
              <a:rPr lang="es-ES" sz="1050" b="1" kern="1200" dirty="0" smtClean="0">
                <a:solidFill>
                  <a:srgbClr val="000000"/>
                </a:solidFill>
                <a:effectLst/>
                <a:latin typeface="Arial"/>
                <a:ea typeface="Times New Roman"/>
              </a:rPr>
              <a:t>superior de la banda</a:t>
            </a:r>
            <a:endParaRPr lang="es-EC" sz="1050" dirty="0">
              <a:effectLst/>
              <a:latin typeface="Times New Roman"/>
              <a:ea typeface="Times New Roman"/>
            </a:endParaRPr>
          </a:p>
          <a:p>
            <a:pPr>
              <a:spcAft>
                <a:spcPts val="0"/>
              </a:spcAft>
            </a:pPr>
            <a:r>
              <a:rPr lang="es-ES" sz="1200" dirty="0">
                <a:effectLst/>
                <a:latin typeface="Arial"/>
                <a:ea typeface="Times New Roman"/>
              </a:rPr>
              <a:t> </a:t>
            </a:r>
            <a:endParaRPr lang="es-EC" sz="1200" dirty="0">
              <a:effectLst/>
              <a:latin typeface="Times New Roman"/>
              <a:ea typeface="Times New Roman"/>
            </a:endParaRPr>
          </a:p>
        </p:txBody>
      </p:sp>
      <p:sp>
        <p:nvSpPr>
          <p:cNvPr id="44" name="9 Rectángulo"/>
          <p:cNvSpPr/>
          <p:nvPr/>
        </p:nvSpPr>
        <p:spPr>
          <a:xfrm>
            <a:off x="2494189" y="5085208"/>
            <a:ext cx="1728000" cy="2160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es-ES" sz="1200" kern="1200" dirty="0">
                <a:solidFill>
                  <a:srgbClr val="C00000"/>
                </a:solidFill>
                <a:effectLst/>
                <a:ea typeface="Times New Roman"/>
                <a:cs typeface="Times New Roman"/>
              </a:rPr>
              <a:t>Altura </a:t>
            </a:r>
            <a:r>
              <a:rPr lang="es-ES" sz="1200" kern="1200" dirty="0" smtClean="0">
                <a:solidFill>
                  <a:srgbClr val="C00000"/>
                </a:solidFill>
                <a:effectLst/>
                <a:ea typeface="Times New Roman"/>
                <a:cs typeface="Times New Roman"/>
              </a:rPr>
              <a:t>soporte</a:t>
            </a:r>
            <a:r>
              <a:rPr lang="en-US" sz="1200" kern="1200" dirty="0" smtClean="0">
                <a:solidFill>
                  <a:srgbClr val="C00000"/>
                </a:solidFill>
                <a:effectLst/>
                <a:ea typeface="Times New Roman"/>
                <a:cs typeface="Times New Roman"/>
              </a:rPr>
              <a:t>:</a:t>
            </a:r>
            <a:r>
              <a:rPr lang="es-ES" sz="1200" kern="1200" dirty="0" smtClean="0">
                <a:solidFill>
                  <a:srgbClr val="C00000"/>
                </a:solidFill>
                <a:effectLst/>
                <a:ea typeface="Times New Roman"/>
                <a:cs typeface="Times New Roman"/>
              </a:rPr>
              <a:t> 640 mm</a:t>
            </a:r>
            <a:endParaRPr lang="es-EC" sz="1200" dirty="0">
              <a:effectLst/>
              <a:latin typeface="Times New Roman"/>
              <a:ea typeface="Times New Roman"/>
            </a:endParaRPr>
          </a:p>
        </p:txBody>
      </p:sp>
      <p:sp>
        <p:nvSpPr>
          <p:cNvPr id="45" name="1048 Rectángulo"/>
          <p:cNvSpPr/>
          <p:nvPr/>
        </p:nvSpPr>
        <p:spPr>
          <a:xfrm>
            <a:off x="4583232" y="4174978"/>
            <a:ext cx="205331" cy="112623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46" name="12 Conector recto de flecha"/>
          <p:cNvCxnSpPr>
            <a:stCxn id="44" idx="0"/>
          </p:cNvCxnSpPr>
          <p:nvPr/>
        </p:nvCxnSpPr>
        <p:spPr>
          <a:xfrm flipV="1">
            <a:off x="3358189" y="4738093"/>
            <a:ext cx="1225043" cy="3471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50" name="49 Imagen"/>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04534" y="3795083"/>
            <a:ext cx="779780" cy="421005"/>
          </a:xfrm>
          <a:prstGeom prst="rect">
            <a:avLst/>
          </a:prstGeom>
          <a:noFill/>
          <a:ln>
            <a:solidFill>
              <a:schemeClr val="tx1"/>
            </a:solidFill>
          </a:ln>
        </p:spPr>
      </p:pic>
      <p:cxnSp>
        <p:nvCxnSpPr>
          <p:cNvPr id="51" name="1073 Conector recto de flecha"/>
          <p:cNvCxnSpPr>
            <a:stCxn id="50" idx="3"/>
          </p:cNvCxnSpPr>
          <p:nvPr/>
        </p:nvCxnSpPr>
        <p:spPr>
          <a:xfrm>
            <a:off x="6084314" y="4005586"/>
            <a:ext cx="199390" cy="629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49 Conector recto"/>
          <p:cNvCxnSpPr/>
          <p:nvPr/>
        </p:nvCxnSpPr>
        <p:spPr>
          <a:xfrm>
            <a:off x="5796136" y="4227131"/>
            <a:ext cx="3162300" cy="0"/>
          </a:xfrm>
          <a:prstGeom prst="line">
            <a:avLst/>
          </a:prstGeom>
        </p:spPr>
        <p:style>
          <a:lnRef idx="1">
            <a:schemeClr val="dk1"/>
          </a:lnRef>
          <a:fillRef idx="0">
            <a:schemeClr val="dk1"/>
          </a:fillRef>
          <a:effectRef idx="0">
            <a:schemeClr val="dk1"/>
          </a:effectRef>
          <a:fontRef idx="minor">
            <a:schemeClr val="tx1"/>
          </a:fontRef>
        </p:style>
      </p:cxnSp>
      <p:sp>
        <p:nvSpPr>
          <p:cNvPr id="55" name="54 CuadroTexto"/>
          <p:cNvSpPr txBox="1"/>
          <p:nvPr/>
        </p:nvSpPr>
        <p:spPr>
          <a:xfrm>
            <a:off x="6576948" y="3087370"/>
            <a:ext cx="1656000" cy="468000"/>
          </a:xfrm>
          <a:prstGeom prst="cloud">
            <a:avLst/>
          </a:prstGeom>
          <a:ln/>
        </p:spPr>
        <p:style>
          <a:lnRef idx="2">
            <a:schemeClr val="accent6"/>
          </a:lnRef>
          <a:fillRef idx="1">
            <a:schemeClr val="lt1"/>
          </a:fillRef>
          <a:effectRef idx="0">
            <a:schemeClr val="accent6"/>
          </a:effectRef>
          <a:fontRef idx="minor">
            <a:schemeClr val="dk1"/>
          </a:fontRef>
        </p:style>
        <p:txBody>
          <a:bodyPr wrap="none" rtlCol="0">
            <a:spAutoFit/>
          </a:bodyPr>
          <a:lstStyle/>
          <a:p>
            <a:r>
              <a:rPr lang="es-EC" sz="800" b="1" dirty="0" smtClean="0"/>
              <a:t>Ancho del soporte:  </a:t>
            </a:r>
            <a:r>
              <a:rPr lang="es-EC" sz="800" b="1" dirty="0" smtClean="0">
                <a:solidFill>
                  <a:srgbClr val="FF0000"/>
                </a:solidFill>
              </a:rPr>
              <a:t>525 mm</a:t>
            </a:r>
            <a:r>
              <a:rPr lang="es-EC" sz="800" b="1" dirty="0" smtClean="0"/>
              <a:t> </a:t>
            </a:r>
          </a:p>
          <a:p>
            <a:r>
              <a:rPr lang="en-US" sz="800" b="1" dirty="0"/>
              <a:t>d</a:t>
            </a:r>
            <a:r>
              <a:rPr lang="en-US" sz="800" b="1" dirty="0" smtClean="0"/>
              <a:t>e la </a:t>
            </a:r>
            <a:r>
              <a:rPr lang="es-EC" sz="800" b="1" dirty="0" smtClean="0"/>
              <a:t>cinta</a:t>
            </a:r>
            <a:endParaRPr lang="es-EC" sz="800" b="1" dirty="0">
              <a:solidFill>
                <a:srgbClr val="FF0000"/>
              </a:solidFill>
            </a:endParaRPr>
          </a:p>
        </p:txBody>
      </p:sp>
      <p:pic>
        <p:nvPicPr>
          <p:cNvPr id="59" name="58 Imagen"/>
          <p:cNvPicPr/>
          <p:nvPr/>
        </p:nvPicPr>
        <p:blipFill>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85416" y="4751546"/>
            <a:ext cx="3407064" cy="1341750"/>
          </a:xfrm>
          <a:prstGeom prst="rect">
            <a:avLst/>
          </a:prstGeom>
          <a:noFill/>
          <a:ln>
            <a:solidFill>
              <a:schemeClr val="tx1"/>
            </a:solidFill>
          </a:ln>
        </p:spPr>
      </p:pic>
      <p:sp>
        <p:nvSpPr>
          <p:cNvPr id="60" name="1 Marcador de contenido"/>
          <p:cNvSpPr>
            <a:spLocks noGrp="1"/>
          </p:cNvSpPr>
          <p:nvPr>
            <p:ph idx="1"/>
          </p:nvPr>
        </p:nvSpPr>
        <p:spPr>
          <a:xfrm>
            <a:off x="2340072" y="5373216"/>
            <a:ext cx="2880000" cy="468000"/>
          </a:xfrm>
          <a:prstGeom prst="upArrowCallou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a:noAutofit/>
          </a:bodyPr>
          <a:lstStyle/>
          <a:p>
            <a:pPr marL="0" indent="0" algn="just">
              <a:lnSpc>
                <a:spcPct val="125000"/>
              </a:lnSpc>
              <a:buClr>
                <a:schemeClr val="tx2"/>
              </a:buClr>
              <a:buNone/>
            </a:pPr>
            <a:r>
              <a:rPr lang="es-EC" sz="1000" b="1" dirty="0" smtClean="0"/>
              <a:t>Tubo </a:t>
            </a:r>
            <a:r>
              <a:rPr lang="es-EC" sz="1000" b="1" dirty="0"/>
              <a:t>estructural rectangular de acero </a:t>
            </a:r>
            <a:r>
              <a:rPr lang="es-EC" sz="1000" b="1" dirty="0" err="1"/>
              <a:t>A500</a:t>
            </a:r>
            <a:r>
              <a:rPr lang="es-EC" sz="1000" b="1" dirty="0"/>
              <a:t> </a:t>
            </a:r>
            <a:r>
              <a:rPr lang="es-EC" sz="1000" b="1" dirty="0" smtClean="0"/>
              <a:t> </a:t>
            </a:r>
            <a:r>
              <a:rPr lang="es-EC" sz="1000" b="1" dirty="0" err="1" smtClean="0"/>
              <a:t>Gr.A</a:t>
            </a:r>
            <a:r>
              <a:rPr lang="es-EC" sz="1000" b="1" dirty="0"/>
              <a:t>,</a:t>
            </a:r>
            <a:endParaRPr lang="es-EC" sz="1000" b="1" dirty="0">
              <a:solidFill>
                <a:schemeClr val="tx2"/>
              </a:solidFill>
            </a:endParaRPr>
          </a:p>
        </p:txBody>
      </p:sp>
      <p:pic>
        <p:nvPicPr>
          <p:cNvPr id="61" name="60 Imagen"/>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6793" y="5481870"/>
            <a:ext cx="1552944" cy="1222851"/>
          </a:xfrm>
          <a:prstGeom prst="rect">
            <a:avLst/>
          </a:prstGeom>
          <a:noFill/>
          <a:ln>
            <a:solidFill>
              <a:schemeClr val="tx1"/>
            </a:solidFill>
          </a:ln>
        </p:spPr>
      </p:pic>
      <p:sp>
        <p:nvSpPr>
          <p:cNvPr id="56" name="55 Flecha a la derecha con bandas"/>
          <p:cNvSpPr/>
          <p:nvPr/>
        </p:nvSpPr>
        <p:spPr>
          <a:xfrm flipH="1">
            <a:off x="1835696" y="6021288"/>
            <a:ext cx="2952098" cy="530993"/>
          </a:xfrm>
          <a:prstGeom prst="stripedRightArrow">
            <a:avLst>
              <a:gd name="adj1" fmla="val 53854"/>
              <a:gd name="adj2" fmla="val 50000"/>
            </a:avLst>
          </a:prstGeom>
          <a:ln>
            <a:solidFill>
              <a:srgbClr val="6633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Sujetador de la Banda</a:t>
            </a:r>
            <a:endParaRPr lang="es-EC" dirty="0"/>
          </a:p>
        </p:txBody>
      </p:sp>
    </p:spTree>
    <p:extLst>
      <p:ext uri="{BB962C8B-B14F-4D97-AF65-F5344CB8AC3E}">
        <p14:creationId xmlns:p14="http://schemas.microsoft.com/office/powerpoint/2010/main" val="3993334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79512" y="1340768"/>
            <a:ext cx="8640960" cy="5256584"/>
          </a:xfrm>
        </p:spPr>
        <p:txBody>
          <a:bodyPr>
            <a:normAutofit fontScale="77500" lnSpcReduction="20000"/>
          </a:bodyPr>
          <a:lstStyle/>
          <a:p>
            <a:pPr marL="514350" lvl="0" indent="-514350" algn="just">
              <a:lnSpc>
                <a:spcPct val="135000"/>
              </a:lnSpc>
              <a:buClr>
                <a:schemeClr val="tx2"/>
              </a:buClr>
              <a:buFont typeface="+mj-lt"/>
              <a:buAutoNum type="arabicPeriod"/>
            </a:pPr>
            <a:r>
              <a:rPr lang="es-EC" sz="2600" dirty="0"/>
              <a:t>Diseño, construcción e implementación de un módulo que consta de  banda transportadora con sensores de </a:t>
            </a:r>
            <a:r>
              <a:rPr lang="es-EC" sz="2600" dirty="0" smtClean="0"/>
              <a:t>presencia, </a:t>
            </a:r>
            <a:r>
              <a:rPr lang="es-EC" sz="2600" dirty="0"/>
              <a:t>entenalla neumática automatizada, una caja de pintura y dos módulos de paletizado , que permitan adaptar una </a:t>
            </a:r>
            <a:r>
              <a:rPr lang="es-EC" sz="2600" dirty="0" smtClean="0"/>
              <a:t>celda </a:t>
            </a:r>
            <a:r>
              <a:rPr lang="es-EC" sz="2600" dirty="0"/>
              <a:t>flexible de manufactura en el laboratorio de robótica industrial de la </a:t>
            </a:r>
            <a:r>
              <a:rPr lang="es-EC" sz="2600" dirty="0" err="1"/>
              <a:t>ESPE</a:t>
            </a:r>
            <a:r>
              <a:rPr lang="es-EC" sz="2600" dirty="0"/>
              <a:t> simulando un proceso de manufactura real y aplicable en </a:t>
            </a:r>
            <a:r>
              <a:rPr lang="es-EC" sz="2600"/>
              <a:t>la </a:t>
            </a:r>
            <a:r>
              <a:rPr lang="es-EC" sz="2600" smtClean="0"/>
              <a:t>industria </a:t>
            </a:r>
            <a:r>
              <a:rPr lang="es-EC" sz="2600" dirty="0"/>
              <a:t>local.</a:t>
            </a:r>
          </a:p>
          <a:p>
            <a:pPr marL="0" indent="0" algn="just">
              <a:buNone/>
            </a:pPr>
            <a:endParaRPr lang="es-EC" sz="2600" dirty="0"/>
          </a:p>
          <a:p>
            <a:pPr marL="514350" lvl="0" indent="-514350" algn="just">
              <a:lnSpc>
                <a:spcPct val="135000"/>
              </a:lnSpc>
              <a:buClr>
                <a:schemeClr val="tx2"/>
              </a:buClr>
              <a:buFont typeface="+mj-lt"/>
              <a:buAutoNum type="arabicPeriod" startAt="2"/>
            </a:pPr>
            <a:r>
              <a:rPr lang="es-EC" sz="2600" dirty="0"/>
              <a:t>Realizar determinados subprocesos del proceso de manufactura de acuerdo a las herramientas existentes en el robot KUKA KR-16 al momento de la finalización del </a:t>
            </a:r>
            <a:r>
              <a:rPr lang="es-EC" sz="2600" dirty="0" smtClean="0"/>
              <a:t>proyecto; donde se justifique </a:t>
            </a:r>
            <a:r>
              <a:rPr lang="es-EC" sz="2600" dirty="0"/>
              <a:t>el </a:t>
            </a:r>
            <a:r>
              <a:rPr lang="es-EC" sz="2600" dirty="0" smtClean="0"/>
              <a:t>poder </a:t>
            </a:r>
            <a:r>
              <a:rPr lang="es-EC" sz="2600" dirty="0"/>
              <a:t>y </a:t>
            </a:r>
            <a:r>
              <a:rPr lang="es-EC" sz="2600" dirty="0" smtClean="0"/>
              <a:t>los beneficios </a:t>
            </a:r>
            <a:r>
              <a:rPr lang="es-EC" sz="2600" dirty="0"/>
              <a:t>de </a:t>
            </a:r>
            <a:r>
              <a:rPr lang="es-EC" sz="2600" dirty="0" smtClean="0"/>
              <a:t>una </a:t>
            </a:r>
            <a:r>
              <a:rPr lang="es-EC" sz="2600" dirty="0"/>
              <a:t>celda flexible de manufactura, además de la utilidad y eficiencia del diseño del módulo, demostrando </a:t>
            </a:r>
            <a:r>
              <a:rPr lang="es-EC" sz="2600" dirty="0" smtClean="0"/>
              <a:t>sus ventajas en relación a otros sistemas o maquinas</a:t>
            </a:r>
            <a:r>
              <a:rPr lang="es-EC" sz="2600" dirty="0"/>
              <a:t>.</a:t>
            </a:r>
          </a:p>
          <a:p>
            <a:endParaRPr lang="es-EC" dirty="0"/>
          </a:p>
        </p:txBody>
      </p:sp>
      <p:sp>
        <p:nvSpPr>
          <p:cNvPr id="3" name="2 Título"/>
          <p:cNvSpPr>
            <a:spLocks noGrp="1"/>
          </p:cNvSpPr>
          <p:nvPr>
            <p:ph type="title"/>
          </p:nvPr>
        </p:nvSpPr>
        <p:spPr>
          <a:xfrm>
            <a:off x="457200" y="260648"/>
            <a:ext cx="8229600" cy="936104"/>
          </a:xfrm>
        </p:spPr>
        <p:txBody>
          <a:bodyPr/>
          <a:lstStyle/>
          <a:p>
            <a:r>
              <a:rPr lang="es-EC" b="1" dirty="0" smtClean="0"/>
              <a:t>Alcance del Proyecto</a:t>
            </a:r>
            <a:endParaRPr lang="es-EC" b="1" dirty="0"/>
          </a:p>
        </p:txBody>
      </p:sp>
    </p:spTree>
    <p:extLst>
      <p:ext uri="{BB962C8B-B14F-4D97-AF65-F5344CB8AC3E}">
        <p14:creationId xmlns:p14="http://schemas.microsoft.com/office/powerpoint/2010/main" val="4274174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107504" y="116712"/>
            <a:ext cx="8856984" cy="720000"/>
          </a:xfrm>
        </p:spPr>
        <p:txBody>
          <a:bodyPr>
            <a:normAutofit/>
          </a:bodyPr>
          <a:lstStyle/>
          <a:p>
            <a:r>
              <a:rPr lang="es-EC" sz="3800" b="1" dirty="0"/>
              <a:t>Dimensionamiento Analítico de la Banda</a:t>
            </a:r>
            <a:endParaRPr lang="es-EC" sz="3800" dirty="0"/>
          </a:p>
        </p:txBody>
      </p:sp>
      <p:sp>
        <p:nvSpPr>
          <p:cNvPr id="5" name="4 Rectángulo"/>
          <p:cNvSpPr/>
          <p:nvPr/>
        </p:nvSpPr>
        <p:spPr>
          <a:xfrm>
            <a:off x="4211960" y="764704"/>
            <a:ext cx="4716000" cy="324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Conexión eléctrica de la banda transportadora</a:t>
            </a:r>
            <a:endParaRPr lang="es-EC" b="1" dirty="0"/>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8784"/>
            <a:ext cx="9144000" cy="5502584"/>
          </a:xfrm>
          <a:prstGeom prst="rect">
            <a:avLst/>
          </a:prstGeom>
          <a:ln>
            <a:solidFill>
              <a:schemeClr val="tx1"/>
            </a:solidFill>
          </a:ln>
        </p:spPr>
      </p:pic>
      <p:sp>
        <p:nvSpPr>
          <p:cNvPr id="7" name="9 Rectángulo"/>
          <p:cNvSpPr/>
          <p:nvPr/>
        </p:nvSpPr>
        <p:spPr>
          <a:xfrm>
            <a:off x="755577" y="1628800"/>
            <a:ext cx="1512000" cy="396000"/>
          </a:xfrm>
          <a:prstGeom prst="rect">
            <a:avLst/>
          </a:prstGeom>
          <a:gradFill flip="none" rotWithShape="1">
            <a:gsLst>
              <a:gs pos="0">
                <a:srgbClr val="FF9966">
                  <a:tint val="66000"/>
                  <a:satMod val="160000"/>
                </a:srgbClr>
              </a:gs>
              <a:gs pos="50000">
                <a:srgbClr val="FF9966">
                  <a:tint val="44500"/>
                  <a:satMod val="160000"/>
                </a:srgbClr>
              </a:gs>
              <a:gs pos="100000">
                <a:srgbClr val="FF9966">
                  <a:tint val="23500"/>
                  <a:satMod val="160000"/>
                </a:srgbClr>
              </a:gs>
            </a:gsLst>
            <a:lin ang="27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es-EC" sz="1100" b="1" kern="1200" dirty="0" smtClean="0">
                <a:solidFill>
                  <a:srgbClr val="C00000"/>
                </a:solidFill>
                <a:effectLst/>
                <a:ea typeface="Times New Roman"/>
                <a:cs typeface="Times New Roman"/>
              </a:rPr>
              <a:t>Paro de Emergencia y </a:t>
            </a:r>
            <a:r>
              <a:rPr lang="es-EC" sz="1100" b="1" kern="1200" dirty="0" err="1" smtClean="0">
                <a:solidFill>
                  <a:srgbClr val="C00000"/>
                </a:solidFill>
                <a:effectLst/>
                <a:ea typeface="Times New Roman"/>
                <a:cs typeface="Times New Roman"/>
              </a:rPr>
              <a:t>Breaker</a:t>
            </a:r>
            <a:r>
              <a:rPr lang="es-EC" sz="1100" b="1" kern="1200" dirty="0" smtClean="0">
                <a:solidFill>
                  <a:srgbClr val="C00000"/>
                </a:solidFill>
                <a:effectLst/>
                <a:ea typeface="Times New Roman"/>
                <a:cs typeface="Times New Roman"/>
              </a:rPr>
              <a:t> de Protección</a:t>
            </a:r>
            <a:endParaRPr lang="es-EC" sz="1100" b="1" dirty="0">
              <a:effectLst/>
              <a:latin typeface="Times New Roman"/>
              <a:ea typeface="Times New Roman"/>
            </a:endParaRPr>
          </a:p>
        </p:txBody>
      </p:sp>
      <p:sp>
        <p:nvSpPr>
          <p:cNvPr id="8" name="1048 Rectángulo"/>
          <p:cNvSpPr/>
          <p:nvPr/>
        </p:nvSpPr>
        <p:spPr>
          <a:xfrm>
            <a:off x="1" y="1654674"/>
            <a:ext cx="755576" cy="2206374"/>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1048 Rectángulo"/>
          <p:cNvSpPr/>
          <p:nvPr/>
        </p:nvSpPr>
        <p:spPr>
          <a:xfrm>
            <a:off x="1403648" y="3717032"/>
            <a:ext cx="3312368" cy="2952328"/>
          </a:xfrm>
          <a:prstGeom prst="rect">
            <a:avLst/>
          </a:prstGeom>
          <a:noFill/>
          <a:ln w="28575">
            <a:solidFill>
              <a:srgbClr val="0070C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 name="9 Rectángulo"/>
          <p:cNvSpPr/>
          <p:nvPr/>
        </p:nvSpPr>
        <p:spPr>
          <a:xfrm>
            <a:off x="107504" y="5949280"/>
            <a:ext cx="1296144" cy="725820"/>
          </a:xfrm>
          <a:prstGeom prst="rect">
            <a:avLst/>
          </a:prstGeom>
          <a:solidFill>
            <a:schemeClr val="tx2">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es-EC" sz="1100" b="1" dirty="0" smtClean="0">
                <a:solidFill>
                  <a:schemeClr val="tx2"/>
                </a:solidFill>
                <a:ea typeface="Times New Roman"/>
                <a:cs typeface="Times New Roman"/>
              </a:rPr>
              <a:t>Fuentes de Alimentación y Motores de la banda</a:t>
            </a:r>
            <a:endParaRPr lang="es-EC" sz="1100" b="1" dirty="0">
              <a:solidFill>
                <a:schemeClr val="tx2"/>
              </a:solidFill>
              <a:effectLst/>
              <a:latin typeface="Times New Roman"/>
              <a:ea typeface="Times New Roman"/>
            </a:endParaRPr>
          </a:p>
        </p:txBody>
      </p:sp>
      <p:sp>
        <p:nvSpPr>
          <p:cNvPr id="12" name="1048 Rectángulo"/>
          <p:cNvSpPr/>
          <p:nvPr/>
        </p:nvSpPr>
        <p:spPr>
          <a:xfrm>
            <a:off x="2267577" y="1238784"/>
            <a:ext cx="2693467" cy="2478248"/>
          </a:xfrm>
          <a:prstGeom prst="rect">
            <a:avLst/>
          </a:prstGeom>
          <a:noFill/>
          <a:ln w="28575">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9 Rectángulo"/>
          <p:cNvSpPr/>
          <p:nvPr/>
        </p:nvSpPr>
        <p:spPr>
          <a:xfrm>
            <a:off x="2267577" y="985684"/>
            <a:ext cx="1512000" cy="26036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es-EC" sz="1100" b="1" kern="1200" dirty="0" smtClean="0">
                <a:solidFill>
                  <a:srgbClr val="00B050"/>
                </a:solidFill>
                <a:effectLst/>
                <a:ea typeface="Times New Roman"/>
                <a:cs typeface="Times New Roman"/>
              </a:rPr>
              <a:t>Conexión de Relés</a:t>
            </a:r>
            <a:endParaRPr lang="es-EC" sz="1100" b="1" dirty="0">
              <a:solidFill>
                <a:srgbClr val="00B050"/>
              </a:solidFill>
              <a:effectLst/>
              <a:latin typeface="Times New Roman"/>
              <a:ea typeface="Times New Roman"/>
            </a:endParaRPr>
          </a:p>
        </p:txBody>
      </p:sp>
      <p:sp>
        <p:nvSpPr>
          <p:cNvPr id="14" name="1048 Rectángulo"/>
          <p:cNvSpPr/>
          <p:nvPr/>
        </p:nvSpPr>
        <p:spPr>
          <a:xfrm>
            <a:off x="5652120" y="1412776"/>
            <a:ext cx="2304256" cy="2149936"/>
          </a:xfrm>
          <a:prstGeom prst="rect">
            <a:avLst/>
          </a:prstGeom>
          <a:noFill/>
          <a:ln w="28575">
            <a:solidFill>
              <a:srgbClr val="FF99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1048 Rectángulo"/>
          <p:cNvSpPr/>
          <p:nvPr/>
        </p:nvSpPr>
        <p:spPr>
          <a:xfrm>
            <a:off x="5220072" y="4149080"/>
            <a:ext cx="2016224" cy="2592288"/>
          </a:xfrm>
          <a:prstGeom prst="rect">
            <a:avLst/>
          </a:prstGeom>
          <a:noFill/>
          <a:ln w="28575">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6" name="1048 Rectángulo"/>
          <p:cNvSpPr/>
          <p:nvPr/>
        </p:nvSpPr>
        <p:spPr>
          <a:xfrm>
            <a:off x="7388696" y="4149080"/>
            <a:ext cx="1755304" cy="2592288"/>
          </a:xfrm>
          <a:prstGeom prst="rect">
            <a:avLst/>
          </a:prstGeom>
          <a:noFill/>
          <a:ln w="28575">
            <a:solidFill>
              <a:srgbClr val="7030A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7" name="9 Rectángulo"/>
          <p:cNvSpPr/>
          <p:nvPr/>
        </p:nvSpPr>
        <p:spPr>
          <a:xfrm>
            <a:off x="5220072" y="3789040"/>
            <a:ext cx="1512000" cy="36004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es-EC" sz="1100" b="1" kern="1200" dirty="0" smtClean="0">
                <a:solidFill>
                  <a:schemeClr val="accent6">
                    <a:lumMod val="50000"/>
                  </a:schemeClr>
                </a:solidFill>
                <a:effectLst/>
                <a:ea typeface="Times New Roman"/>
                <a:cs typeface="Times New Roman"/>
              </a:rPr>
              <a:t>Modulo de Salidas </a:t>
            </a:r>
            <a:r>
              <a:rPr lang="es-EC" sz="1100" b="1" kern="1200" dirty="0" err="1" smtClean="0">
                <a:solidFill>
                  <a:schemeClr val="accent6">
                    <a:lumMod val="50000"/>
                  </a:schemeClr>
                </a:solidFill>
                <a:effectLst/>
                <a:ea typeface="Times New Roman"/>
                <a:cs typeface="Times New Roman"/>
              </a:rPr>
              <a:t>WAGO</a:t>
            </a:r>
            <a:endParaRPr lang="es-EC" sz="1100" b="1" dirty="0">
              <a:solidFill>
                <a:schemeClr val="accent6">
                  <a:lumMod val="50000"/>
                </a:schemeClr>
              </a:solidFill>
              <a:effectLst/>
              <a:latin typeface="Times New Roman"/>
              <a:ea typeface="Times New Roman"/>
            </a:endParaRPr>
          </a:p>
        </p:txBody>
      </p:sp>
      <p:sp>
        <p:nvSpPr>
          <p:cNvPr id="18" name="9 Rectángulo"/>
          <p:cNvSpPr/>
          <p:nvPr/>
        </p:nvSpPr>
        <p:spPr>
          <a:xfrm>
            <a:off x="7388696" y="3717032"/>
            <a:ext cx="1512000" cy="403228"/>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es-EC" sz="1100" b="1" kern="1200" dirty="0" smtClean="0">
                <a:solidFill>
                  <a:srgbClr val="7030A0"/>
                </a:solidFill>
                <a:effectLst/>
                <a:ea typeface="Times New Roman"/>
                <a:cs typeface="Times New Roman"/>
              </a:rPr>
              <a:t>Modulo de Entradas </a:t>
            </a:r>
            <a:r>
              <a:rPr lang="es-EC" sz="1100" b="1" kern="1200" dirty="0" err="1" smtClean="0">
                <a:solidFill>
                  <a:srgbClr val="7030A0"/>
                </a:solidFill>
                <a:effectLst/>
                <a:ea typeface="Times New Roman"/>
                <a:cs typeface="Times New Roman"/>
              </a:rPr>
              <a:t>WAGO</a:t>
            </a:r>
            <a:endParaRPr lang="es-EC" sz="1100" b="1" dirty="0">
              <a:solidFill>
                <a:srgbClr val="7030A0"/>
              </a:solidFill>
              <a:effectLst/>
              <a:latin typeface="Times New Roman"/>
              <a:ea typeface="Times New Roman"/>
            </a:endParaRPr>
          </a:p>
        </p:txBody>
      </p:sp>
      <p:sp>
        <p:nvSpPr>
          <p:cNvPr id="19" name="9 Rectángulo"/>
          <p:cNvSpPr/>
          <p:nvPr/>
        </p:nvSpPr>
        <p:spPr>
          <a:xfrm>
            <a:off x="7990657" y="1412776"/>
            <a:ext cx="1045839" cy="612024"/>
          </a:xfrm>
          <a:prstGeom prst="rect">
            <a:avLst/>
          </a:prstGeom>
          <a:gradFill flip="none" rotWithShape="1">
            <a:gsLst>
              <a:gs pos="0">
                <a:srgbClr val="F3B211">
                  <a:tint val="66000"/>
                  <a:satMod val="160000"/>
                </a:srgbClr>
              </a:gs>
              <a:gs pos="50000">
                <a:srgbClr val="F3B211">
                  <a:tint val="44500"/>
                  <a:satMod val="160000"/>
                </a:srgbClr>
              </a:gs>
              <a:gs pos="100000">
                <a:srgbClr val="F3B211">
                  <a:tint val="23500"/>
                  <a:satMod val="160000"/>
                </a:srgbClr>
              </a:gs>
            </a:gsLst>
            <a:lin ang="2700000" scaled="1"/>
            <a:tileRect/>
          </a:gra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es-EC" sz="1000" b="1" dirty="0" smtClean="0">
                <a:solidFill>
                  <a:schemeClr val="accent5">
                    <a:lumMod val="50000"/>
                  </a:schemeClr>
                </a:solidFill>
                <a:ea typeface="Times New Roman"/>
                <a:cs typeface="Times New Roman"/>
              </a:rPr>
              <a:t>Representación de los sensores</a:t>
            </a:r>
            <a:endParaRPr lang="es-EC" sz="1000" b="1" dirty="0">
              <a:solidFill>
                <a:schemeClr val="accent5">
                  <a:lumMod val="50000"/>
                </a:schemeClr>
              </a:solidFill>
              <a:effectLst/>
              <a:latin typeface="Times New Roman"/>
              <a:ea typeface="Times New Roman"/>
            </a:endParaRPr>
          </a:p>
        </p:txBody>
      </p:sp>
    </p:spTree>
    <p:extLst>
      <p:ext uri="{BB962C8B-B14F-4D97-AF65-F5344CB8AC3E}">
        <p14:creationId xmlns:p14="http://schemas.microsoft.com/office/powerpoint/2010/main" val="11146370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107504" y="332656"/>
            <a:ext cx="8856984" cy="1008112"/>
          </a:xfrm>
        </p:spPr>
        <p:txBody>
          <a:bodyPr>
            <a:noAutofit/>
          </a:bodyPr>
          <a:lstStyle/>
          <a:p>
            <a:r>
              <a:rPr lang="es-EC" sz="4000" b="1" dirty="0"/>
              <a:t>Dimensionamiento Analítico de la </a:t>
            </a:r>
            <a:r>
              <a:rPr lang="es-EC" sz="4000" b="1" dirty="0" smtClean="0"/>
              <a:t>Banda Transportadora</a:t>
            </a:r>
            <a:endParaRPr lang="es-EC" sz="4000" dirty="0"/>
          </a:p>
        </p:txBody>
      </p:sp>
      <p:sp>
        <p:nvSpPr>
          <p:cNvPr id="5" name="4 Rectángulo"/>
          <p:cNvSpPr/>
          <p:nvPr/>
        </p:nvSpPr>
        <p:spPr>
          <a:xfrm>
            <a:off x="2267744" y="1664840"/>
            <a:ext cx="4716000" cy="4680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t>Diseño del mando de la banda transportadora</a:t>
            </a:r>
            <a:endParaRPr lang="es-EC" b="1" dirty="0"/>
          </a:p>
        </p:txBody>
      </p:sp>
      <p:pic>
        <p:nvPicPr>
          <p:cNvPr id="7" name="6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2843808" y="2739697"/>
            <a:ext cx="3625140" cy="2129463"/>
          </a:xfrm>
          <a:prstGeom prst="rect">
            <a:avLst/>
          </a:prstGeom>
          <a:noFill/>
          <a:ln>
            <a:solidFill>
              <a:schemeClr val="tx1"/>
            </a:solidFill>
          </a:ln>
        </p:spPr>
      </p:pic>
    </p:spTree>
    <p:extLst>
      <p:ext uri="{BB962C8B-B14F-4D97-AF65-F5344CB8AC3E}">
        <p14:creationId xmlns:p14="http://schemas.microsoft.com/office/powerpoint/2010/main" val="1882158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204864"/>
            <a:ext cx="8229600" cy="936104"/>
          </a:xfrm>
        </p:spPr>
        <p:txBody>
          <a:bodyPr>
            <a:normAutofit/>
          </a:bodyPr>
          <a:lstStyle/>
          <a:p>
            <a:r>
              <a:rPr lang="es-EC" dirty="0"/>
              <a:t>El </a:t>
            </a:r>
            <a:r>
              <a:rPr lang="es-EC" dirty="0" err="1"/>
              <a:t>gripper</a:t>
            </a:r>
            <a:r>
              <a:rPr lang="es-EC" dirty="0"/>
              <a:t> multifuncional tiene cuatro herramientas; de las cuales dos de ellas son el taladro, y la aspiradora</a:t>
            </a:r>
            <a:endParaRPr lang="es-MX" dirty="0"/>
          </a:p>
        </p:txBody>
      </p:sp>
      <p:pic>
        <p:nvPicPr>
          <p:cNvPr id="6" name="5 Imagen" descr="sds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3731882"/>
            <a:ext cx="2952328" cy="2160240"/>
          </a:xfrm>
          <a:prstGeom prst="rect">
            <a:avLst/>
          </a:prstGeom>
          <a:noFill/>
          <a:ln>
            <a:solidFill>
              <a:schemeClr val="tx1"/>
            </a:solidFill>
          </a:ln>
        </p:spPr>
      </p:pic>
      <p:pic>
        <p:nvPicPr>
          <p:cNvPr id="7" name="6 Imagen" descr="http://4.bp.blogspot.com/_967LFYmSRLM/TLy1dYV4dPI/AAAAAAAAAFE/1imevjfSYl4/s1600/tema+11.jpg"/>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343016"/>
            <a:ext cx="2232248" cy="2822288"/>
          </a:xfrm>
          <a:prstGeom prst="rect">
            <a:avLst/>
          </a:prstGeom>
          <a:noFill/>
          <a:ln>
            <a:solidFill>
              <a:schemeClr val="tx1"/>
            </a:solidFill>
          </a:ln>
        </p:spPr>
      </p:pic>
      <p:sp>
        <p:nvSpPr>
          <p:cNvPr id="5" name="2 Título"/>
          <p:cNvSpPr>
            <a:spLocks noGrp="1"/>
          </p:cNvSpPr>
          <p:nvPr>
            <p:ph type="title"/>
          </p:nvPr>
        </p:nvSpPr>
        <p:spPr>
          <a:xfrm>
            <a:off x="107504" y="332656"/>
            <a:ext cx="8856984" cy="1368152"/>
          </a:xfrm>
        </p:spPr>
        <p:txBody>
          <a:bodyPr>
            <a:noAutofit/>
          </a:bodyPr>
          <a:lstStyle/>
          <a:p>
            <a:r>
              <a:rPr lang="es-EC" sz="3200" b="1" dirty="0"/>
              <a:t>Dimensionamiento Analítico de la </a:t>
            </a:r>
            <a:r>
              <a:rPr lang="es-EC" sz="3200" b="1" dirty="0" smtClean="0"/>
              <a:t>Estación de procesamiento </a:t>
            </a:r>
            <a:br>
              <a:rPr lang="es-EC" sz="3200" b="1" dirty="0" smtClean="0"/>
            </a:br>
            <a:r>
              <a:rPr lang="es-EC" sz="3200" b="1" dirty="0" smtClean="0"/>
              <a:t>Entenalla Neumática Automatizada</a:t>
            </a:r>
            <a:endParaRPr lang="es-EC" sz="3200" dirty="0"/>
          </a:p>
        </p:txBody>
      </p:sp>
    </p:spTree>
    <p:extLst>
      <p:ext uri="{BB962C8B-B14F-4D97-AF65-F5344CB8AC3E}">
        <p14:creationId xmlns:p14="http://schemas.microsoft.com/office/powerpoint/2010/main" val="1953440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764704"/>
            <a:ext cx="8229600" cy="866360"/>
          </a:xfrm>
        </p:spPr>
        <p:txBody>
          <a:bodyPr/>
          <a:lstStyle/>
          <a:p>
            <a:r>
              <a:rPr lang="es-MX" dirty="0" smtClean="0"/>
              <a:t>Opciones descartadas</a:t>
            </a:r>
            <a:endParaRPr lang="es-MX" dirty="0"/>
          </a:p>
        </p:txBody>
      </p:sp>
      <p:pic>
        <p:nvPicPr>
          <p:cNvPr id="8" name="7 Imagen" descr="Stanley Tornillo de banco de carga pesada MaxSteel®"/>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78933"/>
            <a:ext cx="3114675" cy="1742440"/>
          </a:xfrm>
          <a:prstGeom prst="rect">
            <a:avLst/>
          </a:prstGeom>
          <a:noFill/>
          <a:ln>
            <a:solidFill>
              <a:schemeClr val="tx1"/>
            </a:solidFill>
          </a:ln>
        </p:spPr>
      </p:pic>
      <p:pic>
        <p:nvPicPr>
          <p:cNvPr id="10" name="9 Imagen" descr="http://salvifolia.files.wordpress.com/2012/04/sargento_peq.jpg?w=600"/>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060848"/>
            <a:ext cx="2879090" cy="1578610"/>
          </a:xfrm>
          <a:prstGeom prst="rect">
            <a:avLst/>
          </a:prstGeom>
          <a:noFill/>
          <a:ln>
            <a:solidFill>
              <a:schemeClr val="tx1"/>
            </a:solidFill>
          </a:ln>
        </p:spPr>
      </p:pic>
      <p:pic>
        <p:nvPicPr>
          <p:cNvPr id="11" name="10 Imagen" descr="MORDAZA PRECISION VK-6 CON BASE GIRATORIA - Haga click a la imagen para cerra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4077072"/>
            <a:ext cx="2875280" cy="1656080"/>
          </a:xfrm>
          <a:prstGeom prst="rect">
            <a:avLst/>
          </a:prstGeom>
          <a:noFill/>
          <a:ln>
            <a:solidFill>
              <a:schemeClr val="tx1"/>
            </a:solidFill>
          </a:ln>
        </p:spPr>
      </p:pic>
    </p:spTree>
    <p:extLst>
      <p:ext uri="{BB962C8B-B14F-4D97-AF65-F5344CB8AC3E}">
        <p14:creationId xmlns:p14="http://schemas.microsoft.com/office/powerpoint/2010/main" val="4178972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395536" y="764704"/>
            <a:ext cx="8229600" cy="866360"/>
          </a:xfrm>
        </p:spPr>
        <p:txBody>
          <a:bodyPr/>
          <a:lstStyle/>
          <a:p>
            <a:r>
              <a:rPr lang="es-MX" dirty="0" smtClean="0"/>
              <a:t>Diseño neumático</a:t>
            </a:r>
            <a:endParaRPr lang="es-MX" dirty="0"/>
          </a:p>
        </p:txBody>
      </p:sp>
      <mc:AlternateContent xmlns:mc="http://schemas.openxmlformats.org/markup-compatibility/2006" xmlns:a14="http://schemas.microsoft.com/office/drawing/2010/main">
        <mc:Choice Requires="a14">
          <p:sp>
            <p:nvSpPr>
              <p:cNvPr id="5" name="2 Marcador de contenido"/>
              <p:cNvSpPr>
                <a:spLocks noGrp="1"/>
              </p:cNvSpPr>
              <p:nvPr>
                <p:ph idx="1"/>
              </p:nvPr>
            </p:nvSpPr>
            <p:spPr>
              <a:xfrm>
                <a:off x="539552" y="1916832"/>
                <a:ext cx="8229600" cy="4176464"/>
              </a:xfrm>
            </p:spPr>
            <p:txBody>
              <a:bodyPr>
                <a:normAutofit/>
              </a:bodyPr>
              <a:lstStyle/>
              <a:p>
                <a:r>
                  <a:rPr lang="es-EC" dirty="0"/>
                  <a:t>La presión máxima de la instalación neumática en el laboratorio es 90 psi; por lo tanto se han realizado los diseños con esa presión; se asumido que se va usar un cilindro neumático de 32 </a:t>
                </a:r>
                <a:r>
                  <a:rPr lang="es-EC" dirty="0" err="1" smtClean="0"/>
                  <a:t>mm.</a:t>
                </a:r>
                <a:endParaRPr lang="es-EC" dirty="0" smtClean="0"/>
              </a:p>
              <a:p>
                <a:endParaRPr lang="es-EC" dirty="0" smtClean="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𝐅𝐓</m:t>
                      </m:r>
                      <m:r>
                        <a:rPr lang="es-EC" b="1">
                          <a:latin typeface="Cambria Math"/>
                        </a:rPr>
                        <m:t>=</m:t>
                      </m:r>
                      <m:r>
                        <a:rPr lang="es-EC" b="1" i="1">
                          <a:latin typeface="Cambria Math"/>
                        </a:rPr>
                        <m:t>𝐏</m:t>
                      </m:r>
                      <m:r>
                        <a:rPr lang="es-EC" b="1" i="1">
                          <a:latin typeface="Cambria Math"/>
                        </a:rPr>
                        <m:t>∗</m:t>
                      </m:r>
                      <m:r>
                        <a:rPr lang="es-EC" b="1" i="1">
                          <a:latin typeface="Cambria Math"/>
                        </a:rPr>
                        <m:t>𝐀</m:t>
                      </m:r>
                    </m:oMath>
                  </m:oMathPara>
                </a14:m>
                <a:endParaRPr lang="es-MX" dirty="0" smtClean="0"/>
              </a:p>
              <a:p>
                <a:pPr marL="0" indent="0">
                  <a:buNone/>
                </a:pPr>
                <a:endParaRPr lang="es-MX" dirty="0"/>
              </a:p>
              <a:p>
                <a14:m>
                  <m:oMath xmlns:m="http://schemas.openxmlformats.org/officeDocument/2006/math">
                    <m:r>
                      <a:rPr lang="es-EC" b="1" i="1">
                        <a:latin typeface="Cambria Math"/>
                      </a:rPr>
                      <m:t>𝐅𝐓</m:t>
                    </m:r>
                  </m:oMath>
                </a14:m>
                <a:r>
                  <a:rPr lang="es-EC" dirty="0"/>
                  <a:t> </a:t>
                </a:r>
                <a:r>
                  <a:rPr lang="es-EC" b="1" dirty="0"/>
                  <a:t>=</a:t>
                </a:r>
                <a:r>
                  <a:rPr lang="es-EC" dirty="0"/>
                  <a:t> Fuerza requerida por el cilindro</a:t>
                </a:r>
                <a:endParaRPr lang="es-MX" dirty="0"/>
              </a:p>
              <a:p>
                <a14:m>
                  <m:oMath xmlns:m="http://schemas.openxmlformats.org/officeDocument/2006/math">
                    <m:r>
                      <a:rPr lang="es-EC" b="1" i="1">
                        <a:latin typeface="Cambria Math"/>
                      </a:rPr>
                      <m:t>𝐏</m:t>
                    </m:r>
                  </m:oMath>
                </a14:m>
                <a:r>
                  <a:rPr lang="es-EC" dirty="0"/>
                  <a:t> </a:t>
                </a:r>
                <a:r>
                  <a:rPr lang="es-EC" b="1" dirty="0"/>
                  <a:t>=</a:t>
                </a:r>
                <a:r>
                  <a:rPr lang="es-EC" dirty="0"/>
                  <a:t> Presión cilindro</a:t>
                </a:r>
                <a:endParaRPr lang="es-MX" dirty="0"/>
              </a:p>
              <a:p>
                <a14:m>
                  <m:oMath xmlns:m="http://schemas.openxmlformats.org/officeDocument/2006/math">
                    <m:r>
                      <a:rPr lang="es-EC" b="1" i="1">
                        <a:latin typeface="Cambria Math"/>
                      </a:rPr>
                      <m:t>𝐀</m:t>
                    </m:r>
                  </m:oMath>
                </a14:m>
                <a:r>
                  <a:rPr lang="es-EC" dirty="0"/>
                  <a:t> </a:t>
                </a:r>
                <a:r>
                  <a:rPr lang="es-EC" b="1" dirty="0"/>
                  <a:t>=</a:t>
                </a:r>
                <a:r>
                  <a:rPr lang="es-EC" dirty="0"/>
                  <a:t> Área del pistón</a:t>
                </a:r>
                <a:endParaRPr lang="es-MX" dirty="0"/>
              </a:p>
              <a:p>
                <a:endParaRPr lang="es-MX" dirty="0"/>
              </a:p>
            </p:txBody>
          </p:sp>
        </mc:Choice>
        <mc:Fallback xmlns="">
          <p:sp>
            <p:nvSpPr>
              <p:cNvPr id="5" name="2 Marcador de contenido"/>
              <p:cNvSpPr>
                <a:spLocks noGrp="1" noRot="1" noChangeAspect="1" noMove="1" noResize="1" noEditPoints="1" noAdjustHandles="1" noChangeArrowheads="1" noChangeShapeType="1" noTextEdit="1"/>
              </p:cNvSpPr>
              <p:nvPr>
                <p:ph idx="1"/>
              </p:nvPr>
            </p:nvSpPr>
            <p:spPr>
              <a:xfrm>
                <a:off x="539552" y="1916832"/>
                <a:ext cx="8229600" cy="4176464"/>
              </a:xfrm>
              <a:blipFill rotWithShape="1">
                <a:blip r:embed="rId2"/>
                <a:stretch>
                  <a:fillRect l="-963" t="-2187" b="-1603"/>
                </a:stretch>
              </a:blipFill>
            </p:spPr>
            <p:txBody>
              <a:bodyPr/>
              <a:lstStyle/>
              <a:p>
                <a:r>
                  <a:rPr lang="es-MX">
                    <a:noFill/>
                  </a:rPr>
                  <a:t> </a:t>
                </a:r>
              </a:p>
            </p:txBody>
          </p:sp>
        </mc:Fallback>
      </mc:AlternateContent>
    </p:spTree>
    <p:extLst>
      <p:ext uri="{BB962C8B-B14F-4D97-AF65-F5344CB8AC3E}">
        <p14:creationId xmlns:p14="http://schemas.microsoft.com/office/powerpoint/2010/main" val="1175298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052736"/>
                <a:ext cx="8229600" cy="5271864"/>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𝐀</m:t>
                      </m:r>
                      <m:r>
                        <a:rPr lang="es-EC" b="1">
                          <a:latin typeface="Cambria Math"/>
                        </a:rPr>
                        <m:t>=</m:t>
                      </m:r>
                      <m:f>
                        <m:fPr>
                          <m:ctrlPr>
                            <a:rPr lang="es-MX" b="1" i="1">
                              <a:latin typeface="Cambria Math"/>
                            </a:rPr>
                          </m:ctrlPr>
                        </m:fPr>
                        <m:num>
                          <m:r>
                            <a:rPr lang="es-EC" b="1" i="1">
                              <a:latin typeface="Cambria Math"/>
                            </a:rPr>
                            <m:t>𝛑</m:t>
                          </m:r>
                          <m:r>
                            <a:rPr lang="es-EC" b="1" i="1">
                              <a:latin typeface="Cambria Math"/>
                            </a:rPr>
                            <m:t>∗</m:t>
                          </m:r>
                          <m:sSup>
                            <m:sSupPr>
                              <m:ctrlPr>
                                <a:rPr lang="es-MX" b="1" i="1">
                                  <a:latin typeface="Cambria Math"/>
                                </a:rPr>
                              </m:ctrlPr>
                            </m:sSupPr>
                            <m:e>
                              <m:r>
                                <a:rPr lang="es-EC" b="1" i="1">
                                  <a:latin typeface="Cambria Math"/>
                                </a:rPr>
                                <m:t>𝐃</m:t>
                              </m:r>
                            </m:e>
                            <m:sup>
                              <m:r>
                                <a:rPr lang="es-EC" b="1" i="1">
                                  <a:latin typeface="Cambria Math"/>
                                </a:rPr>
                                <m:t>𝟐</m:t>
                              </m:r>
                            </m:sup>
                          </m:sSup>
                        </m:num>
                        <m:den>
                          <m:r>
                            <a:rPr lang="es-EC" b="1" i="1">
                              <a:latin typeface="Cambria Math"/>
                            </a:rPr>
                            <m:t>𝟒</m:t>
                          </m:r>
                        </m:den>
                      </m:f>
                    </m:oMath>
                  </m:oMathPara>
                </a14:m>
                <a:endParaRPr lang="es-MX" dirty="0"/>
              </a:p>
              <a:p>
                <a:endParaRPr lang="es-MX" dirty="0"/>
              </a:p>
              <a:p>
                <a14:m>
                  <m:oMath xmlns:m="http://schemas.openxmlformats.org/officeDocument/2006/math">
                    <m:r>
                      <a:rPr lang="es-EC" i="1">
                        <a:latin typeface="Cambria Math"/>
                      </a:rPr>
                      <m:t>𝐷</m:t>
                    </m:r>
                  </m:oMath>
                </a14:m>
                <a:r>
                  <a:rPr lang="es-EC" dirty="0"/>
                  <a:t> = Diámetro del pistón</a:t>
                </a:r>
                <a:endParaRPr lang="es-MX" dirty="0"/>
              </a:p>
              <a:p>
                <a:pPr marL="0" indent="0">
                  <a:buNone/>
                </a:pPr>
                <a:r>
                  <a:rPr lang="es-EC" dirty="0"/>
                  <a:t> </a:t>
                </a:r>
                <a:endParaRPr lang="es-MX" dirty="0"/>
              </a:p>
              <a:p>
                <a:pPr marL="0" indent="0" algn="ctr">
                  <a:buNone/>
                </a:pPr>
                <a14:m>
                  <m:oMath xmlns:m="http://schemas.openxmlformats.org/officeDocument/2006/math">
                    <m:r>
                      <m:rPr>
                        <m:sty m:val="p"/>
                      </m:rPr>
                      <a:rPr lang="es-EC">
                        <a:latin typeface="Cambria Math"/>
                      </a:rPr>
                      <m:t>A</m:t>
                    </m:r>
                    <m:r>
                      <a:rPr lang="es-EC">
                        <a:latin typeface="Cambria Math"/>
                      </a:rPr>
                      <m:t>=</m:t>
                    </m:r>
                    <m:f>
                      <m:fPr>
                        <m:ctrlPr>
                          <a:rPr lang="es-MX" i="1">
                            <a:latin typeface="Cambria Math"/>
                          </a:rPr>
                        </m:ctrlPr>
                      </m:fPr>
                      <m:num>
                        <m:r>
                          <m:rPr>
                            <m:sty m:val="p"/>
                          </m:rPr>
                          <a:rPr lang="es-EC">
                            <a:latin typeface="Cambria Math"/>
                          </a:rPr>
                          <m:t>π</m:t>
                        </m:r>
                        <m:r>
                          <a:rPr lang="es-EC" i="1">
                            <a:latin typeface="Cambria Math"/>
                          </a:rPr>
                          <m:t>∗</m:t>
                        </m:r>
                        <m:sSup>
                          <m:sSupPr>
                            <m:ctrlPr>
                              <a:rPr lang="es-MX" i="1">
                                <a:latin typeface="Cambria Math"/>
                              </a:rPr>
                            </m:ctrlPr>
                          </m:sSupPr>
                          <m:e>
                            <m:r>
                              <a:rPr lang="es-EC">
                                <a:latin typeface="Cambria Math"/>
                              </a:rPr>
                              <m:t>(32</m:t>
                            </m:r>
                            <m:r>
                              <m:rPr>
                                <m:sty m:val="p"/>
                              </m:rPr>
                              <a:rPr lang="es-EC">
                                <a:latin typeface="Cambria Math"/>
                              </a:rPr>
                              <m:t>mm</m:t>
                            </m:r>
                            <m:r>
                              <a:rPr lang="es-EC">
                                <a:latin typeface="Cambria Math"/>
                              </a:rPr>
                              <m:t>)</m:t>
                            </m:r>
                          </m:e>
                          <m:sup>
                            <m:r>
                              <a:rPr lang="es-EC">
                                <a:latin typeface="Cambria Math"/>
                              </a:rPr>
                              <m:t>2</m:t>
                            </m:r>
                          </m:sup>
                        </m:sSup>
                      </m:num>
                      <m:den>
                        <m:r>
                          <a:rPr lang="es-EC">
                            <a:latin typeface="Cambria Math"/>
                          </a:rPr>
                          <m:t>4</m:t>
                        </m:r>
                      </m:den>
                    </m:f>
                    <m:r>
                      <a:rPr lang="es-EC">
                        <a:latin typeface="Cambria Math"/>
                      </a:rPr>
                      <m:t>=804.25</m:t>
                    </m:r>
                    <m:sSup>
                      <m:sSupPr>
                        <m:ctrlPr>
                          <a:rPr lang="es-MX" i="1">
                            <a:latin typeface="Cambria Math"/>
                          </a:rPr>
                        </m:ctrlPr>
                      </m:sSupPr>
                      <m:e>
                        <m:r>
                          <m:rPr>
                            <m:sty m:val="p"/>
                          </m:rPr>
                          <a:rPr lang="es-EC">
                            <a:latin typeface="Cambria Math"/>
                          </a:rPr>
                          <m:t>mm</m:t>
                        </m:r>
                      </m:e>
                      <m:sup>
                        <m:r>
                          <a:rPr lang="es-EC">
                            <a:latin typeface="Cambria Math"/>
                          </a:rPr>
                          <m:t>2</m:t>
                        </m:r>
                      </m:sup>
                    </m:sSup>
                  </m:oMath>
                </a14:m>
                <a:r>
                  <a:rPr lang="es-EC" dirty="0"/>
                  <a:t> </a:t>
                </a:r>
                <a:r>
                  <a:rPr lang="es-EC" b="1" dirty="0"/>
                  <a:t> </a:t>
                </a:r>
                <a:endParaRPr lang="es-EC" b="1" dirty="0" smtClean="0"/>
              </a:p>
              <a:p>
                <a:pPr marL="0" indent="0" algn="ctr">
                  <a:buNone/>
                </a:pP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P</m:t>
                      </m:r>
                      <m:r>
                        <a:rPr lang="es-EC">
                          <a:latin typeface="Cambria Math"/>
                        </a:rPr>
                        <m:t>=90</m:t>
                      </m:r>
                      <m:r>
                        <m:rPr>
                          <m:sty m:val="p"/>
                        </m:rPr>
                        <a:rPr lang="es-EC">
                          <a:latin typeface="Cambria Math"/>
                        </a:rPr>
                        <m:t>psi</m:t>
                      </m:r>
                      <m:r>
                        <a:rPr lang="es-EC">
                          <a:latin typeface="Cambria Math"/>
                        </a:rPr>
                        <m:t>=90</m:t>
                      </m:r>
                      <m:f>
                        <m:fPr>
                          <m:ctrlPr>
                            <a:rPr lang="es-MX" i="1">
                              <a:latin typeface="Cambria Math"/>
                            </a:rPr>
                          </m:ctrlPr>
                        </m:fPr>
                        <m:num>
                          <m:r>
                            <m:rPr>
                              <m:sty m:val="p"/>
                            </m:rPr>
                            <a:rPr lang="es-EC">
                              <a:latin typeface="Cambria Math"/>
                            </a:rPr>
                            <m:t>lb</m:t>
                          </m:r>
                        </m:num>
                        <m:den>
                          <m:sSup>
                            <m:sSupPr>
                              <m:ctrlPr>
                                <a:rPr lang="es-MX" i="1">
                                  <a:latin typeface="Cambria Math"/>
                                </a:rPr>
                              </m:ctrlPr>
                            </m:sSupPr>
                            <m:e>
                              <m:r>
                                <m:rPr>
                                  <m:sty m:val="p"/>
                                </m:rPr>
                                <a:rPr lang="es-EC">
                                  <a:latin typeface="Cambria Math"/>
                                </a:rPr>
                                <m:t>plg</m:t>
                              </m:r>
                            </m:e>
                            <m:sup>
                              <m:r>
                                <a:rPr lang="es-EC">
                                  <a:latin typeface="Cambria Math"/>
                                </a:rPr>
                                <m:t>2</m:t>
                              </m:r>
                            </m:sup>
                          </m:sSup>
                        </m:den>
                      </m:f>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052736"/>
                <a:ext cx="8229600" cy="5271864"/>
              </a:xfrm>
              <a:blipFill rotWithShape="1">
                <a:blip r:embed="rId2"/>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4019712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836712"/>
                <a:ext cx="8229600" cy="5487888"/>
              </a:xfrm>
            </p:spPr>
            <p:txBody>
              <a:bodyPr>
                <a:normAutofit fontScale="92500" lnSpcReduction="20000"/>
              </a:bodyPr>
              <a:lstStyle/>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P</m:t>
                      </m:r>
                      <m:r>
                        <a:rPr lang="es-EC">
                          <a:latin typeface="Cambria Math"/>
                        </a:rPr>
                        <m:t>=90</m:t>
                      </m:r>
                      <m:f>
                        <m:fPr>
                          <m:ctrlPr>
                            <a:rPr lang="es-MX" i="1">
                              <a:latin typeface="Cambria Math"/>
                            </a:rPr>
                          </m:ctrlPr>
                        </m:fPr>
                        <m:num>
                          <m:r>
                            <m:rPr>
                              <m:sty m:val="p"/>
                            </m:rPr>
                            <a:rPr lang="es-EC">
                              <a:latin typeface="Cambria Math"/>
                            </a:rPr>
                            <m:t>lb</m:t>
                          </m:r>
                        </m:num>
                        <m:den>
                          <m:sSup>
                            <m:sSupPr>
                              <m:ctrlPr>
                                <a:rPr lang="es-MX" i="1">
                                  <a:latin typeface="Cambria Math"/>
                                </a:rPr>
                              </m:ctrlPr>
                            </m:sSupPr>
                            <m:e>
                              <m:r>
                                <m:rPr>
                                  <m:sty m:val="p"/>
                                </m:rPr>
                                <a:rPr lang="es-EC">
                                  <a:latin typeface="Cambria Math"/>
                                </a:rPr>
                                <m:t>plg</m:t>
                              </m:r>
                            </m:e>
                            <m:sup>
                              <m:r>
                                <a:rPr lang="es-EC">
                                  <a:latin typeface="Cambria Math"/>
                                </a:rPr>
                                <m:t>2</m:t>
                              </m:r>
                            </m:sup>
                          </m:sSup>
                        </m:den>
                      </m:f>
                      <m:d>
                        <m:dPr>
                          <m:begChr m:val="|"/>
                          <m:endChr m:val="|"/>
                          <m:ctrlPr>
                            <a:rPr lang="es-MX" i="1">
                              <a:latin typeface="Cambria Math"/>
                            </a:rPr>
                          </m:ctrlPr>
                        </m:dPr>
                        <m:e>
                          <m:f>
                            <m:fPr>
                              <m:ctrlPr>
                                <a:rPr lang="es-MX" i="1">
                                  <a:latin typeface="Cambria Math"/>
                                </a:rPr>
                              </m:ctrlPr>
                            </m:fPr>
                            <m:num>
                              <m:r>
                                <a:rPr lang="es-EC">
                                  <a:latin typeface="Cambria Math"/>
                                </a:rPr>
                                <m:t>1</m:t>
                              </m:r>
                              <m:r>
                                <m:rPr>
                                  <m:sty m:val="p"/>
                                </m:rPr>
                                <a:rPr lang="es-EC">
                                  <a:latin typeface="Cambria Math"/>
                                </a:rPr>
                                <m:t>kg</m:t>
                              </m:r>
                            </m:num>
                            <m:den>
                              <m:r>
                                <a:rPr lang="es-EC">
                                  <a:latin typeface="Cambria Math"/>
                                </a:rPr>
                                <m:t>2.2</m:t>
                              </m:r>
                              <m:r>
                                <m:rPr>
                                  <m:sty m:val="p"/>
                                </m:rPr>
                                <a:rPr lang="es-EC">
                                  <a:latin typeface="Cambria Math"/>
                                </a:rPr>
                                <m:t>lb</m:t>
                              </m:r>
                            </m:den>
                          </m:f>
                        </m:e>
                      </m:d>
                      <m:d>
                        <m:dPr>
                          <m:begChr m:val=""/>
                          <m:endChr m:val="|"/>
                          <m:ctrlPr>
                            <a:rPr lang="es-MX" i="1">
                              <a:latin typeface="Cambria Math"/>
                            </a:rPr>
                          </m:ctrlPr>
                        </m:dPr>
                        <m:e>
                          <m:f>
                            <m:fPr>
                              <m:ctrlPr>
                                <a:rPr lang="es-MX" i="1">
                                  <a:latin typeface="Cambria Math"/>
                                </a:rPr>
                              </m:ctrlPr>
                            </m:fPr>
                            <m:num>
                              <m:sSup>
                                <m:sSupPr>
                                  <m:ctrlPr>
                                    <a:rPr lang="es-MX" i="1">
                                      <a:latin typeface="Cambria Math"/>
                                    </a:rPr>
                                  </m:ctrlPr>
                                </m:sSupPr>
                                <m:e>
                                  <m:r>
                                    <a:rPr lang="es-EC">
                                      <a:latin typeface="Cambria Math"/>
                                    </a:rPr>
                                    <m:t>(1</m:t>
                                  </m:r>
                                  <m:r>
                                    <m:rPr>
                                      <m:sty m:val="p"/>
                                    </m:rPr>
                                    <a:rPr lang="es-EC">
                                      <a:latin typeface="Cambria Math"/>
                                    </a:rPr>
                                    <m:t>plg</m:t>
                                  </m:r>
                                  <m:r>
                                    <a:rPr lang="es-EC">
                                      <a:latin typeface="Cambria Math"/>
                                    </a:rPr>
                                    <m:t>)</m:t>
                                  </m:r>
                                </m:e>
                                <m:sup>
                                  <m:r>
                                    <a:rPr lang="es-EC">
                                      <a:latin typeface="Cambria Math"/>
                                    </a:rPr>
                                    <m:t>2</m:t>
                                  </m:r>
                                </m:sup>
                              </m:sSup>
                            </m:num>
                            <m:den>
                              <m:sSup>
                                <m:sSupPr>
                                  <m:ctrlPr>
                                    <a:rPr lang="es-MX" i="1">
                                      <a:latin typeface="Cambria Math"/>
                                    </a:rPr>
                                  </m:ctrlPr>
                                </m:sSupPr>
                                <m:e>
                                  <m:r>
                                    <a:rPr lang="es-EC">
                                      <a:latin typeface="Cambria Math"/>
                                    </a:rPr>
                                    <m:t>(25.4</m:t>
                                  </m:r>
                                  <m:r>
                                    <m:rPr>
                                      <m:sty m:val="p"/>
                                    </m:rPr>
                                    <a:rPr lang="es-EC">
                                      <a:latin typeface="Cambria Math"/>
                                    </a:rPr>
                                    <m:t>mm</m:t>
                                  </m:r>
                                  <m:r>
                                    <a:rPr lang="es-EC">
                                      <a:latin typeface="Cambria Math"/>
                                    </a:rPr>
                                    <m:t>)</m:t>
                                  </m:r>
                                </m:e>
                                <m:sup>
                                  <m:r>
                                    <a:rPr lang="es-EC">
                                      <a:latin typeface="Cambria Math"/>
                                    </a:rPr>
                                    <m:t>2</m:t>
                                  </m:r>
                                </m:sup>
                              </m:sSup>
                            </m:den>
                          </m:f>
                        </m:e>
                      </m:d>
                      <m:r>
                        <a:rPr lang="es-EC">
                          <a:latin typeface="Cambria Math"/>
                        </a:rPr>
                        <m:t>=0.0634</m:t>
                      </m:r>
                      <m:f>
                        <m:fPr>
                          <m:ctrlPr>
                            <a:rPr lang="es-MX" i="1">
                              <a:latin typeface="Cambria Math"/>
                            </a:rPr>
                          </m:ctrlPr>
                        </m:fPr>
                        <m:num>
                          <m:r>
                            <m:rPr>
                              <m:sty m:val="p"/>
                            </m:rPr>
                            <a:rPr lang="es-EC">
                              <a:latin typeface="Cambria Math"/>
                            </a:rPr>
                            <m:t>kg</m:t>
                          </m:r>
                        </m:num>
                        <m:den>
                          <m:sSup>
                            <m:sSupPr>
                              <m:ctrlPr>
                                <a:rPr lang="es-MX" i="1">
                                  <a:latin typeface="Cambria Math"/>
                                </a:rPr>
                              </m:ctrlPr>
                            </m:sSupPr>
                            <m:e>
                              <m:r>
                                <m:rPr>
                                  <m:sty m:val="p"/>
                                </m:rPr>
                                <a:rPr lang="es-EC">
                                  <a:latin typeface="Cambria Math"/>
                                </a:rPr>
                                <m:t>mm</m:t>
                              </m:r>
                            </m:e>
                            <m:sup>
                              <m:r>
                                <a:rPr lang="es-EC">
                                  <a:latin typeface="Cambria Math"/>
                                </a:rPr>
                                <m:t>2</m:t>
                              </m:r>
                            </m:sup>
                          </m:sSup>
                        </m:den>
                      </m:f>
                    </m:oMath>
                  </m:oMathPara>
                </a14:m>
                <a:endParaRPr lang="es-MX" dirty="0"/>
              </a:p>
              <a:p>
                <a:pPr marL="0" indent="0">
                  <a:buNone/>
                </a:pPr>
                <a:r>
                  <a:rPr lang="es-EC" dirty="0"/>
                  <a:t> </a:t>
                </a:r>
                <a:endParaRPr lang="es-MX" dirty="0" smtClean="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𝐏</m:t>
                      </m:r>
                      <m:r>
                        <a:rPr lang="es-EC" b="1">
                          <a:latin typeface="Cambria Math"/>
                        </a:rPr>
                        <m:t>=</m:t>
                      </m:r>
                      <m:r>
                        <a:rPr lang="es-EC" b="1" i="1">
                          <a:latin typeface="Cambria Math"/>
                        </a:rPr>
                        <m:t>𝟎</m:t>
                      </m:r>
                      <m:r>
                        <a:rPr lang="es-EC" b="1">
                          <a:latin typeface="Cambria Math"/>
                        </a:rPr>
                        <m:t>.</m:t>
                      </m:r>
                      <m:r>
                        <a:rPr lang="es-EC" b="1" i="1">
                          <a:latin typeface="Cambria Math"/>
                        </a:rPr>
                        <m:t>𝟎𝟔𝟑𝟒</m:t>
                      </m:r>
                      <m:f>
                        <m:fPr>
                          <m:ctrlPr>
                            <a:rPr lang="es-MX" b="1" i="1">
                              <a:latin typeface="Cambria Math"/>
                            </a:rPr>
                          </m:ctrlPr>
                        </m:fPr>
                        <m:num>
                          <m:r>
                            <a:rPr lang="es-EC" b="1" i="1">
                              <a:latin typeface="Cambria Math"/>
                            </a:rPr>
                            <m:t>𝐤𝐠</m:t>
                          </m:r>
                        </m:num>
                        <m:den>
                          <m:sSup>
                            <m:sSupPr>
                              <m:ctrlPr>
                                <a:rPr lang="es-MX" b="1" i="1">
                                  <a:latin typeface="Cambria Math"/>
                                </a:rPr>
                              </m:ctrlPr>
                            </m:sSupPr>
                            <m:e>
                              <m:r>
                                <a:rPr lang="es-EC" b="1" i="1">
                                  <a:latin typeface="Cambria Math"/>
                                </a:rPr>
                                <m:t>𝐦𝐦</m:t>
                              </m:r>
                            </m:e>
                            <m:sup>
                              <m:r>
                                <a:rPr lang="es-EC" b="1" i="1">
                                  <a:latin typeface="Cambria Math"/>
                                </a:rPr>
                                <m:t>𝟐</m:t>
                              </m:r>
                            </m:sup>
                          </m:sSup>
                        </m:den>
                      </m:f>
                    </m:oMath>
                  </m:oMathPara>
                </a14:m>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P</m:t>
                      </m:r>
                      <m:r>
                        <a:rPr lang="es-EC">
                          <a:latin typeface="Cambria Math"/>
                        </a:rPr>
                        <m:t>=0.0634</m:t>
                      </m:r>
                      <m:f>
                        <m:fPr>
                          <m:ctrlPr>
                            <a:rPr lang="es-MX" i="1">
                              <a:latin typeface="Cambria Math"/>
                            </a:rPr>
                          </m:ctrlPr>
                        </m:fPr>
                        <m:num>
                          <m:r>
                            <m:rPr>
                              <m:sty m:val="p"/>
                            </m:rPr>
                            <a:rPr lang="es-EC">
                              <a:latin typeface="Cambria Math"/>
                            </a:rPr>
                            <m:t>kg</m:t>
                          </m:r>
                        </m:num>
                        <m:den>
                          <m:sSup>
                            <m:sSupPr>
                              <m:ctrlPr>
                                <a:rPr lang="es-MX" i="1">
                                  <a:latin typeface="Cambria Math"/>
                                </a:rPr>
                              </m:ctrlPr>
                            </m:sSupPr>
                            <m:e>
                              <m:r>
                                <m:rPr>
                                  <m:sty m:val="p"/>
                                </m:rPr>
                                <a:rPr lang="es-EC">
                                  <a:latin typeface="Cambria Math"/>
                                </a:rPr>
                                <m:t>mm</m:t>
                              </m:r>
                            </m:e>
                            <m:sup>
                              <m:r>
                                <a:rPr lang="es-EC">
                                  <a:latin typeface="Cambria Math"/>
                                </a:rPr>
                                <m:t>2</m:t>
                              </m:r>
                            </m:sup>
                          </m:sSup>
                        </m:den>
                      </m:f>
                      <m:d>
                        <m:dPr>
                          <m:begChr m:val="|"/>
                          <m:endChr m:val="|"/>
                          <m:ctrlPr>
                            <a:rPr lang="es-MX" i="1">
                              <a:latin typeface="Cambria Math"/>
                            </a:rPr>
                          </m:ctrlPr>
                        </m:dPr>
                        <m:e>
                          <m:f>
                            <m:fPr>
                              <m:ctrlPr>
                                <a:rPr lang="es-MX" i="1">
                                  <a:latin typeface="Cambria Math"/>
                                </a:rPr>
                              </m:ctrlPr>
                            </m:fPr>
                            <m:num>
                              <m:r>
                                <a:rPr lang="es-EC">
                                  <a:latin typeface="Cambria Math"/>
                                </a:rPr>
                                <m:t>9.8</m:t>
                              </m:r>
                              <m:r>
                                <m:rPr>
                                  <m:sty m:val="p"/>
                                </m:rPr>
                                <a:rPr lang="es-EC">
                                  <a:latin typeface="Cambria Math"/>
                                </a:rPr>
                                <m:t>N</m:t>
                              </m:r>
                            </m:num>
                            <m:den>
                              <m:r>
                                <a:rPr lang="es-EC">
                                  <a:latin typeface="Cambria Math"/>
                                </a:rPr>
                                <m:t>1</m:t>
                              </m:r>
                              <m:r>
                                <m:rPr>
                                  <m:sty m:val="p"/>
                                </m:rPr>
                                <a:rPr lang="es-EC">
                                  <a:latin typeface="Cambria Math"/>
                                </a:rPr>
                                <m:t>kg</m:t>
                              </m:r>
                            </m:den>
                          </m:f>
                        </m:e>
                      </m:d>
                      <m:r>
                        <a:rPr lang="es-EC">
                          <a:latin typeface="Cambria Math"/>
                        </a:rPr>
                        <m:t>=0.621</m:t>
                      </m:r>
                      <m:f>
                        <m:fPr>
                          <m:ctrlPr>
                            <a:rPr lang="es-MX" i="1">
                              <a:latin typeface="Cambria Math"/>
                            </a:rPr>
                          </m:ctrlPr>
                        </m:fPr>
                        <m:num>
                          <m:r>
                            <m:rPr>
                              <m:sty m:val="p"/>
                            </m:rPr>
                            <a:rPr lang="es-EC">
                              <a:latin typeface="Cambria Math"/>
                            </a:rPr>
                            <m:t>N</m:t>
                          </m:r>
                        </m:num>
                        <m:den>
                          <m:sSup>
                            <m:sSupPr>
                              <m:ctrlPr>
                                <a:rPr lang="es-MX" i="1">
                                  <a:latin typeface="Cambria Math"/>
                                </a:rPr>
                              </m:ctrlPr>
                            </m:sSupPr>
                            <m:e>
                              <m:r>
                                <m:rPr>
                                  <m:sty m:val="p"/>
                                </m:rPr>
                                <a:rPr lang="es-EC">
                                  <a:latin typeface="Cambria Math"/>
                                </a:rPr>
                                <m:t>mm</m:t>
                              </m:r>
                            </m:e>
                            <m:sup>
                              <m:r>
                                <a:rPr lang="es-EC">
                                  <a:latin typeface="Cambria Math"/>
                                </a:rPr>
                                <m:t>2</m:t>
                              </m:r>
                            </m:sup>
                          </m:sSup>
                        </m:den>
                      </m:f>
                    </m:oMath>
                  </m:oMathPara>
                </a14:m>
                <a:endParaRPr lang="es-MX" dirty="0"/>
              </a:p>
              <a:p>
                <a:pPr marL="0" indent="0">
                  <a:buNone/>
                </a:pPr>
                <a:r>
                  <a:rPr lang="es-EC" dirty="0"/>
                  <a:t> </a:t>
                </a:r>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P</m:t>
                      </m:r>
                      <m:r>
                        <a:rPr lang="es-EC">
                          <a:latin typeface="Cambria Math"/>
                        </a:rPr>
                        <m:t>=0.621</m:t>
                      </m:r>
                      <m:f>
                        <m:fPr>
                          <m:ctrlPr>
                            <a:rPr lang="es-MX" i="1">
                              <a:latin typeface="Cambria Math"/>
                            </a:rPr>
                          </m:ctrlPr>
                        </m:fPr>
                        <m:num>
                          <m:r>
                            <m:rPr>
                              <m:sty m:val="p"/>
                            </m:rPr>
                            <a:rPr lang="es-EC">
                              <a:latin typeface="Cambria Math"/>
                            </a:rPr>
                            <m:t>N</m:t>
                          </m:r>
                        </m:num>
                        <m:den>
                          <m:sSup>
                            <m:sSupPr>
                              <m:ctrlPr>
                                <a:rPr lang="es-MX" i="1">
                                  <a:latin typeface="Cambria Math"/>
                                </a:rPr>
                              </m:ctrlPr>
                            </m:sSupPr>
                            <m:e>
                              <m:r>
                                <m:rPr>
                                  <m:sty m:val="p"/>
                                </m:rPr>
                                <a:rPr lang="es-EC">
                                  <a:latin typeface="Cambria Math"/>
                                </a:rPr>
                                <m:t>mm</m:t>
                              </m:r>
                            </m:e>
                            <m:sup>
                              <m:r>
                                <a:rPr lang="es-EC">
                                  <a:latin typeface="Cambria Math"/>
                                </a:rPr>
                                <m:t>2</m:t>
                              </m:r>
                            </m:sup>
                          </m:sSup>
                        </m:den>
                      </m:f>
                      <m:d>
                        <m:dPr>
                          <m:begChr m:val="|"/>
                          <m:endChr m:val="|"/>
                          <m:ctrlPr>
                            <a:rPr lang="es-MX" i="1">
                              <a:latin typeface="Cambria Math"/>
                            </a:rPr>
                          </m:ctrlPr>
                        </m:dPr>
                        <m:e>
                          <m:f>
                            <m:fPr>
                              <m:ctrlPr>
                                <a:rPr lang="es-MX" i="1">
                                  <a:latin typeface="Cambria Math"/>
                                </a:rPr>
                              </m:ctrlPr>
                            </m:fPr>
                            <m:num>
                              <m:sSup>
                                <m:sSupPr>
                                  <m:ctrlPr>
                                    <a:rPr lang="es-MX" i="1">
                                      <a:latin typeface="Cambria Math"/>
                                    </a:rPr>
                                  </m:ctrlPr>
                                </m:sSupPr>
                                <m:e>
                                  <m:r>
                                    <a:rPr lang="es-EC">
                                      <a:latin typeface="Cambria Math"/>
                                    </a:rPr>
                                    <m:t>(1000</m:t>
                                  </m:r>
                                  <m:r>
                                    <m:rPr>
                                      <m:sty m:val="p"/>
                                    </m:rPr>
                                    <a:rPr lang="es-EC">
                                      <a:latin typeface="Cambria Math"/>
                                    </a:rPr>
                                    <m:t>mm</m:t>
                                  </m:r>
                                  <m:r>
                                    <a:rPr lang="es-EC">
                                      <a:latin typeface="Cambria Math"/>
                                    </a:rPr>
                                    <m:t>)</m:t>
                                  </m:r>
                                </m:e>
                                <m:sup>
                                  <m:r>
                                    <a:rPr lang="es-EC">
                                      <a:latin typeface="Cambria Math"/>
                                    </a:rPr>
                                    <m:t>2</m:t>
                                  </m:r>
                                </m:sup>
                              </m:sSup>
                            </m:num>
                            <m:den>
                              <m:sSup>
                                <m:sSupPr>
                                  <m:ctrlPr>
                                    <a:rPr lang="es-MX" i="1">
                                      <a:latin typeface="Cambria Math"/>
                                    </a:rPr>
                                  </m:ctrlPr>
                                </m:sSupPr>
                                <m:e>
                                  <m:r>
                                    <a:rPr lang="es-EC">
                                      <a:latin typeface="Cambria Math"/>
                                    </a:rPr>
                                    <m:t>(1</m:t>
                                  </m:r>
                                  <m:r>
                                    <m:rPr>
                                      <m:sty m:val="p"/>
                                    </m:rPr>
                                    <a:rPr lang="es-EC">
                                      <a:latin typeface="Cambria Math"/>
                                    </a:rPr>
                                    <m:t>m</m:t>
                                  </m:r>
                                  <m:r>
                                    <a:rPr lang="es-EC">
                                      <a:latin typeface="Cambria Math"/>
                                    </a:rPr>
                                    <m:t>)</m:t>
                                  </m:r>
                                </m:e>
                                <m:sup>
                                  <m:r>
                                    <a:rPr lang="es-EC">
                                      <a:latin typeface="Cambria Math"/>
                                    </a:rPr>
                                    <m:t>2</m:t>
                                  </m:r>
                                </m:sup>
                              </m:sSup>
                            </m:den>
                          </m:f>
                        </m:e>
                      </m:d>
                      <m:d>
                        <m:dPr>
                          <m:begChr m:val=""/>
                          <m:endChr m:val="|"/>
                          <m:ctrlPr>
                            <a:rPr lang="es-MX" i="1">
                              <a:latin typeface="Cambria Math"/>
                            </a:rPr>
                          </m:ctrlPr>
                        </m:dPr>
                        <m:e>
                          <m:f>
                            <m:fPr>
                              <m:ctrlPr>
                                <a:rPr lang="es-MX" i="1">
                                  <a:latin typeface="Cambria Math"/>
                                </a:rPr>
                              </m:ctrlPr>
                            </m:fPr>
                            <m:num>
                              <m:r>
                                <a:rPr lang="es-EC">
                                  <a:latin typeface="Cambria Math"/>
                                </a:rPr>
                                <m:t>1</m:t>
                              </m:r>
                              <m:r>
                                <m:rPr>
                                  <m:sty m:val="p"/>
                                </m:rPr>
                                <a:rPr lang="es-EC">
                                  <a:latin typeface="Cambria Math"/>
                                </a:rPr>
                                <m:t>bar</m:t>
                              </m:r>
                            </m:num>
                            <m:den>
                              <m:sSup>
                                <m:sSupPr>
                                  <m:ctrlPr>
                                    <a:rPr lang="es-MX" i="1">
                                      <a:latin typeface="Cambria Math"/>
                                    </a:rPr>
                                  </m:ctrlPr>
                                </m:sSupPr>
                                <m:e>
                                  <m:r>
                                    <a:rPr lang="es-EC">
                                      <a:latin typeface="Cambria Math"/>
                                    </a:rPr>
                                    <m:t>10</m:t>
                                  </m:r>
                                </m:e>
                                <m:sup>
                                  <m:r>
                                    <a:rPr lang="es-EC">
                                      <a:latin typeface="Cambria Math"/>
                                    </a:rPr>
                                    <m:t>5</m:t>
                                  </m:r>
                                </m:sup>
                              </m:sSup>
                              <m:f>
                                <m:fPr>
                                  <m:type m:val="skw"/>
                                  <m:ctrlPr>
                                    <a:rPr lang="es-MX" i="1">
                                      <a:latin typeface="Cambria Math"/>
                                    </a:rPr>
                                  </m:ctrlPr>
                                </m:fPr>
                                <m:num>
                                  <m:r>
                                    <m:rPr>
                                      <m:sty m:val="p"/>
                                    </m:rPr>
                                    <a:rPr lang="es-EC">
                                      <a:latin typeface="Cambria Math"/>
                                    </a:rPr>
                                    <m:t>N</m:t>
                                  </m:r>
                                </m:num>
                                <m:den>
                                  <m:sSup>
                                    <m:sSupPr>
                                      <m:ctrlPr>
                                        <a:rPr lang="es-MX" i="1">
                                          <a:latin typeface="Cambria Math"/>
                                        </a:rPr>
                                      </m:ctrlPr>
                                    </m:sSupPr>
                                    <m:e>
                                      <m:r>
                                        <m:rPr>
                                          <m:sty m:val="p"/>
                                        </m:rPr>
                                        <a:rPr lang="es-EC">
                                          <a:latin typeface="Cambria Math"/>
                                        </a:rPr>
                                        <m:t>m</m:t>
                                      </m:r>
                                    </m:e>
                                    <m:sup>
                                      <m:r>
                                        <a:rPr lang="es-EC">
                                          <a:latin typeface="Cambria Math"/>
                                        </a:rPr>
                                        <m:t>2</m:t>
                                      </m:r>
                                    </m:sup>
                                  </m:sSup>
                                </m:den>
                              </m:f>
                            </m:den>
                          </m:f>
                        </m:e>
                      </m:d>
                      <m:r>
                        <a:rPr lang="es-EC">
                          <a:latin typeface="Cambria Math"/>
                        </a:rPr>
                        <m:t>=6.21</m:t>
                      </m:r>
                      <m:r>
                        <m:rPr>
                          <m:sty m:val="p"/>
                        </m:rPr>
                        <a:rPr lang="es-EC">
                          <a:latin typeface="Cambria Math"/>
                        </a:rPr>
                        <m:t>bar</m:t>
                      </m:r>
                    </m:oMath>
                  </m:oMathPara>
                </a14:m>
                <a:endParaRPr lang="es-MX" dirty="0"/>
              </a:p>
              <a:p>
                <a:pPr marL="0" indent="0">
                  <a:buNone/>
                </a:pPr>
                <a:r>
                  <a:rPr lang="es-EC" dirty="0"/>
                  <a:t> </a:t>
                </a:r>
                <a:endParaRPr lang="es-MX" dirty="0"/>
              </a:p>
              <a:p>
                <a:pPr marL="0" indent="0">
                  <a:buNone/>
                </a:pPr>
                <a:r>
                  <a:rPr lang="es-EC" dirty="0"/>
                  <a:t> </a:t>
                </a:r>
                <a:r>
                  <a:rPr lang="es-EC" dirty="0" smtClean="0"/>
                  <a:t> </a:t>
                </a:r>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𝐏</m:t>
                      </m:r>
                      <m:r>
                        <a:rPr lang="es-EC" b="1">
                          <a:latin typeface="Cambria Math"/>
                        </a:rPr>
                        <m:t>=</m:t>
                      </m:r>
                      <m:r>
                        <a:rPr lang="es-EC" b="1" i="1">
                          <a:latin typeface="Cambria Math"/>
                        </a:rPr>
                        <m:t>𝟔</m:t>
                      </m:r>
                      <m:r>
                        <a:rPr lang="es-EC" b="1">
                          <a:latin typeface="Cambria Math"/>
                        </a:rPr>
                        <m:t>.</m:t>
                      </m:r>
                      <m:r>
                        <a:rPr lang="es-EC" b="1" i="1">
                          <a:latin typeface="Cambria Math"/>
                        </a:rPr>
                        <m:t>𝟐𝟏𝐛𝐚𝐫</m:t>
                      </m:r>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836712"/>
                <a:ext cx="8229600" cy="5487888"/>
              </a:xfrm>
              <a:blipFill rotWithShape="1">
                <a:blip r:embed="rId2"/>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2057598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628800"/>
                <a:ext cx="8229600" cy="3744416"/>
              </a:xfrm>
            </p:spPr>
            <p:txBody>
              <a:bodyPr/>
              <a:lstStyle/>
              <a:p>
                <a:r>
                  <a:rPr lang="es-EC" dirty="0"/>
                  <a:t>Por lo tanto</a:t>
                </a:r>
                <a:endParaRPr lang="es-MX" dirty="0"/>
              </a:p>
              <a:p>
                <a:pPr marL="0" indent="0">
                  <a:buNone/>
                </a:pPr>
                <a:r>
                  <a:rPr lang="es-EC" dirty="0"/>
                  <a:t> </a:t>
                </a:r>
                <a:endParaRPr lang="es-EC" dirty="0" smtClean="0"/>
              </a:p>
              <a:p>
                <a:pPr marL="0" indent="0">
                  <a:buNone/>
                </a:pP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FT</m:t>
                      </m:r>
                      <m:r>
                        <a:rPr lang="es-EC">
                          <a:latin typeface="Cambria Math"/>
                        </a:rPr>
                        <m:t>=0.0634</m:t>
                      </m:r>
                      <m:f>
                        <m:fPr>
                          <m:ctrlPr>
                            <a:rPr lang="es-MX" i="1">
                              <a:latin typeface="Cambria Math"/>
                            </a:rPr>
                          </m:ctrlPr>
                        </m:fPr>
                        <m:num>
                          <m:r>
                            <m:rPr>
                              <m:sty m:val="p"/>
                            </m:rPr>
                            <a:rPr lang="es-EC">
                              <a:latin typeface="Cambria Math"/>
                            </a:rPr>
                            <m:t>kg</m:t>
                          </m:r>
                        </m:num>
                        <m:den>
                          <m:sSup>
                            <m:sSupPr>
                              <m:ctrlPr>
                                <a:rPr lang="es-MX" i="1">
                                  <a:latin typeface="Cambria Math"/>
                                </a:rPr>
                              </m:ctrlPr>
                            </m:sSupPr>
                            <m:e>
                              <m:r>
                                <m:rPr>
                                  <m:sty m:val="p"/>
                                </m:rPr>
                                <a:rPr lang="es-EC">
                                  <a:latin typeface="Cambria Math"/>
                                </a:rPr>
                                <m:t>mm</m:t>
                              </m:r>
                            </m:e>
                            <m:sup>
                              <m:r>
                                <a:rPr lang="es-EC">
                                  <a:latin typeface="Cambria Math"/>
                                </a:rPr>
                                <m:t>2</m:t>
                              </m:r>
                            </m:sup>
                          </m:sSup>
                        </m:den>
                      </m:f>
                      <m:r>
                        <a:rPr lang="es-EC" i="1">
                          <a:latin typeface="Cambria Math"/>
                        </a:rPr>
                        <m:t>∗</m:t>
                      </m:r>
                      <m:r>
                        <a:rPr lang="es-EC">
                          <a:latin typeface="Cambria Math"/>
                        </a:rPr>
                        <m:t>804.25</m:t>
                      </m:r>
                      <m:sSup>
                        <m:sSupPr>
                          <m:ctrlPr>
                            <a:rPr lang="es-MX" i="1">
                              <a:latin typeface="Cambria Math"/>
                            </a:rPr>
                          </m:ctrlPr>
                        </m:sSupPr>
                        <m:e>
                          <m:r>
                            <m:rPr>
                              <m:sty m:val="p"/>
                            </m:rPr>
                            <a:rPr lang="es-EC">
                              <a:latin typeface="Cambria Math"/>
                            </a:rPr>
                            <m:t>mm</m:t>
                          </m:r>
                        </m:e>
                        <m:sup>
                          <m:r>
                            <a:rPr lang="es-EC">
                              <a:latin typeface="Cambria Math"/>
                            </a:rPr>
                            <m:t>2</m:t>
                          </m:r>
                        </m:sup>
                      </m:sSup>
                      <m:r>
                        <a:rPr lang="es-EC">
                          <a:latin typeface="Cambria Math"/>
                        </a:rPr>
                        <m:t>=51</m:t>
                      </m:r>
                      <m:r>
                        <m:rPr>
                          <m:sty m:val="p"/>
                        </m:rPr>
                        <a:rPr lang="es-EC">
                          <a:latin typeface="Cambria Math"/>
                        </a:rPr>
                        <m:t>kg</m:t>
                      </m:r>
                    </m:oMath>
                  </m:oMathPara>
                </a14:m>
                <a:endParaRPr lang="es-MX" dirty="0"/>
              </a:p>
              <a:p>
                <a:pPr marL="0" indent="0">
                  <a:buNone/>
                </a:pPr>
                <a:r>
                  <a:rPr lang="es-EC" dirty="0"/>
                  <a:t> </a:t>
                </a:r>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𝐅𝐓</m:t>
                      </m:r>
                      <m:r>
                        <a:rPr lang="es-EC" b="1">
                          <a:latin typeface="Cambria Math"/>
                        </a:rPr>
                        <m:t>=</m:t>
                      </m:r>
                      <m:r>
                        <a:rPr lang="es-EC" b="1" i="1">
                          <a:latin typeface="Cambria Math"/>
                        </a:rPr>
                        <m:t>𝟓𝟏𝐤𝐠</m:t>
                      </m:r>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628800"/>
                <a:ext cx="8229600" cy="3744416"/>
              </a:xfrm>
              <a:blipFill rotWithShape="1">
                <a:blip r:embed="rId2"/>
                <a:stretch>
                  <a:fillRect l="-963" t="-1303"/>
                </a:stretch>
              </a:blipFill>
            </p:spPr>
            <p:txBody>
              <a:bodyPr/>
              <a:lstStyle/>
              <a:p>
                <a:r>
                  <a:rPr lang="es-MX">
                    <a:noFill/>
                  </a:rPr>
                  <a:t> </a:t>
                </a:r>
              </a:p>
            </p:txBody>
          </p:sp>
        </mc:Fallback>
      </mc:AlternateContent>
    </p:spTree>
    <p:extLst>
      <p:ext uri="{BB962C8B-B14F-4D97-AF65-F5344CB8AC3E}">
        <p14:creationId xmlns:p14="http://schemas.microsoft.com/office/powerpoint/2010/main" val="3298497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196752"/>
            <a:ext cx="8229600" cy="1080120"/>
          </a:xfrm>
        </p:spPr>
        <p:txBody>
          <a:bodyPr/>
          <a:lstStyle/>
          <a:p>
            <a:r>
              <a:rPr lang="es-EC" dirty="0"/>
              <a:t>Se ha decidido usar dos cilindros para evitar pandeos en el eje del mismo</a:t>
            </a:r>
            <a:endParaRPr lang="es-MX"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348880"/>
            <a:ext cx="4464496" cy="3456384"/>
          </a:xfrm>
          <a:prstGeom prst="rect">
            <a:avLst/>
          </a:prstGeom>
          <a:noFill/>
          <a:ln>
            <a:solidFill>
              <a:schemeClr val="tx1"/>
            </a:solidFill>
          </a:ln>
        </p:spPr>
      </p:pic>
    </p:spTree>
    <p:extLst>
      <p:ext uri="{BB962C8B-B14F-4D97-AF65-F5344CB8AC3E}">
        <p14:creationId xmlns:p14="http://schemas.microsoft.com/office/powerpoint/2010/main" val="1246613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6038" y="1052736"/>
            <a:ext cx="8229600" cy="866360"/>
          </a:xfrm>
        </p:spPr>
        <p:txBody>
          <a:bodyPr>
            <a:normAutofit fontScale="90000"/>
          </a:bodyPr>
          <a:lstStyle/>
          <a:p>
            <a:r>
              <a:rPr lang="es-MX" dirty="0" smtClean="0"/>
              <a:t>Alternativas Selección (Cilindros Neumáticos)</a:t>
            </a:r>
            <a:endParaRPr lang="es-MX" dirty="0"/>
          </a:p>
        </p:txBody>
      </p:sp>
      <p:pic>
        <p:nvPicPr>
          <p:cNvPr id="8" name="Picture 5"/>
          <p:cNvPicPr/>
          <p:nvPr/>
        </p:nvPicPr>
        <p:blipFill>
          <a:blip r:embed="rId2">
            <a:extLst>
              <a:ext uri="{28A0092B-C50C-407E-A947-70E740481C1C}">
                <a14:useLocalDpi xmlns:a14="http://schemas.microsoft.com/office/drawing/2010/main" val="0"/>
              </a:ext>
            </a:extLst>
          </a:blip>
          <a:srcRect t="2177" b="6352"/>
          <a:stretch>
            <a:fillRect/>
          </a:stretch>
        </p:blipFill>
        <p:spPr bwMode="auto">
          <a:xfrm>
            <a:off x="1043609" y="2204864"/>
            <a:ext cx="3168352" cy="1944216"/>
          </a:xfrm>
          <a:prstGeom prst="rect">
            <a:avLst/>
          </a:prstGeom>
          <a:noFill/>
          <a:ln>
            <a:solidFill>
              <a:schemeClr val="tx1"/>
            </a:solidFill>
          </a:ln>
          <a:extLst/>
        </p:spPr>
      </p:pic>
      <p:pic>
        <p:nvPicPr>
          <p:cNvPr id="9"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277177"/>
            <a:ext cx="3503295" cy="1799590"/>
          </a:xfrm>
          <a:prstGeom prst="rect">
            <a:avLst/>
          </a:prstGeom>
          <a:noFill/>
          <a:ln>
            <a:solidFill>
              <a:schemeClr val="tx1"/>
            </a:solidFill>
          </a:ln>
          <a:extLst/>
        </p:spPr>
      </p:pic>
      <p:pic>
        <p:nvPicPr>
          <p:cNvPr id="10"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2573921" y="4365104"/>
            <a:ext cx="4013835" cy="1811655"/>
          </a:xfrm>
          <a:prstGeom prst="rect">
            <a:avLst/>
          </a:prstGeom>
          <a:noFill/>
          <a:ln>
            <a:solidFill>
              <a:schemeClr val="tx1"/>
            </a:solidFill>
          </a:ln>
          <a:extLst/>
        </p:spPr>
      </p:pic>
    </p:spTree>
    <p:extLst>
      <p:ext uri="{BB962C8B-B14F-4D97-AF65-F5344CB8AC3E}">
        <p14:creationId xmlns:p14="http://schemas.microsoft.com/office/powerpoint/2010/main" val="273379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txBox="1">
            <a:spLocks/>
          </p:cNvSpPr>
          <p:nvPr/>
        </p:nvSpPr>
        <p:spPr>
          <a:xfrm>
            <a:off x="457200" y="260648"/>
            <a:ext cx="8229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Objetivos del Proyecto</a:t>
            </a:r>
            <a:endParaRPr lang="es-EC" b="1" dirty="0"/>
          </a:p>
        </p:txBody>
      </p:sp>
      <p:sp>
        <p:nvSpPr>
          <p:cNvPr id="6" name="5 Rectángulo"/>
          <p:cNvSpPr/>
          <p:nvPr/>
        </p:nvSpPr>
        <p:spPr>
          <a:xfrm>
            <a:off x="251520" y="1196752"/>
            <a:ext cx="864096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b="1" dirty="0">
                <a:solidFill>
                  <a:schemeClr val="accent5">
                    <a:lumMod val="60000"/>
                    <a:lumOff val="40000"/>
                  </a:schemeClr>
                </a:solidFill>
              </a:rPr>
              <a:t>Diseñar, construir e implementar un módulo complementario al robot KUKA KR-16 para adaptar una celda flexible de manufactura, en la que se podrá evidenciar los beneficios de la misma, además de servir como herramienta para realizar </a:t>
            </a:r>
            <a:r>
              <a:rPr lang="es-EC" sz="1600" b="1" dirty="0" smtClean="0">
                <a:solidFill>
                  <a:schemeClr val="accent5">
                    <a:lumMod val="60000"/>
                    <a:lumOff val="40000"/>
                  </a:schemeClr>
                </a:solidFill>
              </a:rPr>
              <a:t>prácticas de laboratorios </a:t>
            </a:r>
            <a:r>
              <a:rPr lang="es-EC" sz="1600" b="1" dirty="0">
                <a:solidFill>
                  <a:schemeClr val="accent5">
                    <a:lumMod val="60000"/>
                    <a:lumOff val="40000"/>
                  </a:schemeClr>
                </a:solidFill>
              </a:rPr>
              <a:t>de materias afines al proyecto como sistemas flexibles de manufactura, automatización industrial y robótica</a:t>
            </a:r>
            <a:r>
              <a:rPr lang="es-EC" sz="1600" b="1" dirty="0" smtClean="0"/>
              <a:t>.</a:t>
            </a:r>
            <a:endParaRPr lang="es-EC" sz="1600" b="1" dirty="0"/>
          </a:p>
        </p:txBody>
      </p:sp>
      <p:sp>
        <p:nvSpPr>
          <p:cNvPr id="7" name="6 Rectángulo"/>
          <p:cNvSpPr/>
          <p:nvPr/>
        </p:nvSpPr>
        <p:spPr>
          <a:xfrm>
            <a:off x="251520" y="3158366"/>
            <a:ext cx="4032448" cy="32501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spAutoFit/>
          </a:bodyPr>
          <a:lstStyle/>
          <a:p>
            <a:pPr marL="342900" lvl="0" indent="-342900" algn="just">
              <a:lnSpc>
                <a:spcPct val="125000"/>
              </a:lnSpc>
              <a:buFont typeface="+mj-lt"/>
              <a:buAutoNum type="alphaLcParenR"/>
            </a:pPr>
            <a:r>
              <a:rPr lang="es-EC" sz="1400" dirty="0">
                <a:solidFill>
                  <a:schemeClr val="tx2"/>
                </a:solidFill>
              </a:rPr>
              <a:t>Investigar información técnica, práctica y científica acerca de las celdas flexibles de manufactura que servirá como soporte de conocimiento además de  fundamento teórico</a:t>
            </a:r>
            <a:r>
              <a:rPr lang="es-EC" sz="1400" dirty="0" smtClean="0">
                <a:solidFill>
                  <a:schemeClr val="tx2"/>
                </a:solidFill>
              </a:rPr>
              <a:t>.</a:t>
            </a:r>
          </a:p>
          <a:p>
            <a:pPr marL="342900" lvl="0" indent="-342900" algn="just">
              <a:buFont typeface="+mj-lt"/>
              <a:buAutoNum type="alphaLcParenR"/>
            </a:pPr>
            <a:endParaRPr lang="es-EC" sz="1400" dirty="0">
              <a:solidFill>
                <a:schemeClr val="tx2"/>
              </a:solidFill>
            </a:endParaRPr>
          </a:p>
          <a:p>
            <a:pPr marL="342900" indent="-342900" algn="just">
              <a:lnSpc>
                <a:spcPct val="125000"/>
              </a:lnSpc>
              <a:buFont typeface="+mj-lt"/>
              <a:buAutoNum type="alphaLcParenR"/>
            </a:pPr>
            <a:r>
              <a:rPr lang="es-EC" sz="1400" dirty="0">
                <a:solidFill>
                  <a:schemeClr val="tx2"/>
                </a:solidFill>
              </a:rPr>
              <a:t>Utilizar herramientas de: CAD/</a:t>
            </a:r>
            <a:r>
              <a:rPr lang="es-EC" sz="1400" dirty="0" err="1">
                <a:solidFill>
                  <a:schemeClr val="tx2"/>
                </a:solidFill>
              </a:rPr>
              <a:t>CAM</a:t>
            </a:r>
            <a:r>
              <a:rPr lang="es-EC" sz="1400" dirty="0">
                <a:solidFill>
                  <a:schemeClr val="tx2"/>
                </a:solidFill>
              </a:rPr>
              <a:t>/CAE para el diseño mecánico, programas simuladores de circuitos eléctricos-electrónicos para su diseño electrónico y otros software en área de simulación neumática y otras; garantizando y sustentando su diseño óptimo</a:t>
            </a:r>
          </a:p>
        </p:txBody>
      </p:sp>
      <p:sp>
        <p:nvSpPr>
          <p:cNvPr id="10" name="9 Rectángulo"/>
          <p:cNvSpPr/>
          <p:nvPr/>
        </p:nvSpPr>
        <p:spPr>
          <a:xfrm>
            <a:off x="4716016" y="3100490"/>
            <a:ext cx="4176464" cy="3323987"/>
          </a:xfrm>
          <a:prstGeom prst="rect">
            <a:avLst/>
          </a:prstGeom>
        </p:spPr>
        <p:style>
          <a:lnRef idx="1">
            <a:schemeClr val="accent1"/>
          </a:lnRef>
          <a:fillRef idx="2">
            <a:schemeClr val="accent1"/>
          </a:fillRef>
          <a:effectRef idx="1">
            <a:schemeClr val="accent1"/>
          </a:effectRef>
          <a:fontRef idx="minor">
            <a:schemeClr val="dk1"/>
          </a:fontRef>
        </p:style>
        <p:txBody>
          <a:bodyPr rtlCol="0" anchor="ctr">
            <a:spAutoFit/>
          </a:bodyPr>
          <a:lstStyle/>
          <a:p>
            <a:pPr marL="228600" lvl="0" indent="-228600" algn="just">
              <a:lnSpc>
                <a:spcPct val="125000"/>
              </a:lnSpc>
              <a:buFont typeface="+mj-lt"/>
              <a:buAutoNum type="alphaLcParenR"/>
            </a:pPr>
            <a:r>
              <a:rPr lang="es-EC" sz="1200" dirty="0">
                <a:solidFill>
                  <a:schemeClr val="tx2"/>
                </a:solidFill>
              </a:rPr>
              <a:t>Diseñar, simular y construir el módulo complementario que sirva para realizar determinados procesos de manufactura de acuerdo a la programación del robot verificando su utilidad y eficiencia comparada a la realizada por otras maquinas o sistemas similares</a:t>
            </a:r>
            <a:r>
              <a:rPr lang="es-EC" sz="1200" dirty="0" smtClean="0">
                <a:solidFill>
                  <a:schemeClr val="tx2"/>
                </a:solidFill>
              </a:rPr>
              <a:t>.</a:t>
            </a:r>
          </a:p>
          <a:p>
            <a:pPr marL="228600" lvl="0" indent="-228600" algn="just">
              <a:lnSpc>
                <a:spcPct val="125000"/>
              </a:lnSpc>
              <a:buFont typeface="+mj-lt"/>
              <a:buAutoNum type="alphaLcParenR"/>
            </a:pPr>
            <a:endParaRPr lang="es-EC" sz="1200" dirty="0">
              <a:solidFill>
                <a:schemeClr val="tx2"/>
              </a:solidFill>
            </a:endParaRPr>
          </a:p>
          <a:p>
            <a:pPr marL="228600" lvl="0" indent="-228600" algn="just">
              <a:lnSpc>
                <a:spcPct val="125000"/>
              </a:lnSpc>
              <a:buFont typeface="+mj-lt"/>
              <a:buAutoNum type="alphaLcParenR"/>
            </a:pPr>
            <a:r>
              <a:rPr lang="es-EC" sz="1200" dirty="0">
                <a:solidFill>
                  <a:schemeClr val="tx2"/>
                </a:solidFill>
              </a:rPr>
              <a:t>Desarrollar un módulo con varios elementos  mecánicos y electrónicos compuesto por una bancada con una banda transportadora, sensores, cilindros neumáticos, electroválvulas, módulo para paletizado, motores y un panel de control de la misma  adaptarlo con el robot KUKA KR16 su controlador KRC2, entradas y salidas digitales, efectuar una adecuada programación y obtener una celda flexible de manufactura eficiente</a:t>
            </a:r>
            <a:r>
              <a:rPr lang="es-EC" sz="1200" dirty="0"/>
              <a:t>.</a:t>
            </a:r>
          </a:p>
        </p:txBody>
      </p:sp>
      <p:sp>
        <p:nvSpPr>
          <p:cNvPr id="11" name="10 Rectángulo"/>
          <p:cNvSpPr/>
          <p:nvPr/>
        </p:nvSpPr>
        <p:spPr>
          <a:xfrm>
            <a:off x="251520" y="2492896"/>
            <a:ext cx="403244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gn="ctr"/>
            <a:r>
              <a:rPr lang="es-EC" b="1" dirty="0"/>
              <a:t>Objetivos específicos dentro del </a:t>
            </a:r>
            <a:r>
              <a:rPr lang="es-EC" b="1" dirty="0" smtClean="0"/>
              <a:t>diseño</a:t>
            </a:r>
            <a:endParaRPr lang="es-EC" b="1" dirty="0"/>
          </a:p>
        </p:txBody>
      </p:sp>
      <p:sp>
        <p:nvSpPr>
          <p:cNvPr id="12" name="11 Rectángulo"/>
          <p:cNvSpPr/>
          <p:nvPr/>
        </p:nvSpPr>
        <p:spPr>
          <a:xfrm>
            <a:off x="4741798" y="2508628"/>
            <a:ext cx="4150681"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gn="ctr"/>
            <a:r>
              <a:rPr lang="es-EC" b="1" dirty="0"/>
              <a:t>Objetivos específicos dentro de la </a:t>
            </a:r>
            <a:r>
              <a:rPr lang="es-EC" b="1" dirty="0" smtClean="0"/>
              <a:t>implementación</a:t>
            </a:r>
            <a:endParaRPr lang="es-EC" b="1" dirty="0"/>
          </a:p>
        </p:txBody>
      </p:sp>
    </p:spTree>
    <p:extLst>
      <p:ext uri="{BB962C8B-B14F-4D97-AF65-F5344CB8AC3E}">
        <p14:creationId xmlns:p14="http://schemas.microsoft.com/office/powerpoint/2010/main" val="2147834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Ponderación de alternativas (Cilindros Neumáticos) </a:t>
            </a:r>
            <a:endParaRPr lang="es-MX" dirty="0"/>
          </a:p>
        </p:txBody>
      </p:sp>
      <p:graphicFrame>
        <p:nvGraphicFramePr>
          <p:cNvPr id="4" name="3 Tabla"/>
          <p:cNvGraphicFramePr>
            <a:graphicFrameLocks noGrp="1"/>
          </p:cNvGraphicFramePr>
          <p:nvPr/>
        </p:nvGraphicFramePr>
        <p:xfrm>
          <a:off x="1860286" y="2306161"/>
          <a:ext cx="5423427" cy="3255010"/>
        </p:xfrm>
        <a:graphic>
          <a:graphicData uri="http://schemas.openxmlformats.org/drawingml/2006/table">
            <a:tbl>
              <a:tblPr firstRow="1" firstCol="1" bandRow="1">
                <a:tableStyleId>{5C22544A-7EE6-4342-B048-85BDC9FD1C3A}</a:tableStyleId>
              </a:tblPr>
              <a:tblGrid>
                <a:gridCol w="1772285"/>
                <a:gridCol w="484505"/>
                <a:gridCol w="485140"/>
                <a:gridCol w="485140"/>
                <a:gridCol w="485140"/>
                <a:gridCol w="485140"/>
                <a:gridCol w="145361"/>
                <a:gridCol w="450215"/>
                <a:gridCol w="145361"/>
                <a:gridCol w="485140"/>
              </a:tblGrid>
              <a:tr h="1407160">
                <a:tc>
                  <a:txBody>
                    <a:bodyPr/>
                    <a:lstStyle/>
                    <a:p>
                      <a:pPr>
                        <a:spcAft>
                          <a:spcPts val="0"/>
                        </a:spcAft>
                      </a:pPr>
                      <a:r>
                        <a:rPr lang="es-EC" sz="1200">
                          <a:effectLst/>
                        </a:rPr>
                        <a:t> </a:t>
                      </a:r>
                      <a:endParaRPr lang="es-MX" sz="1200">
                        <a:effectLst/>
                        <a:latin typeface="Times New Roman"/>
                        <a:ea typeface="Times New Roman"/>
                      </a:endParaRPr>
                    </a:p>
                  </a:txBody>
                  <a:tcPr marL="68580" marR="68580" marT="0" marB="0"/>
                </a:tc>
                <a:tc>
                  <a:txBody>
                    <a:bodyPr/>
                    <a:lstStyle/>
                    <a:p>
                      <a:pPr marL="71755" marR="71755" algn="ctr">
                        <a:spcAft>
                          <a:spcPts val="0"/>
                        </a:spcAft>
                      </a:pPr>
                      <a:r>
                        <a:rPr lang="es-EC" sz="1200">
                          <a:effectLst/>
                        </a:rPr>
                        <a:t>Económico</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Disponibilidad</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Factibilidad</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Instalación</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Espacio</a:t>
                      </a:r>
                      <a:endParaRPr lang="es-MX" sz="1200">
                        <a:effectLst/>
                        <a:latin typeface="Times New Roman"/>
                        <a:ea typeface="Times New Roman"/>
                      </a:endParaRPr>
                    </a:p>
                  </a:txBody>
                  <a:tcPr marL="68580" marR="68580" marT="0" marB="0" vert="vert270" anchor="ctr"/>
                </a:tc>
                <a:tc gridSpan="3">
                  <a:txBody>
                    <a:bodyPr/>
                    <a:lstStyle/>
                    <a:p>
                      <a:pPr marL="71755" marR="71755" algn="ctr">
                        <a:spcAft>
                          <a:spcPts val="0"/>
                        </a:spcAft>
                      </a:pPr>
                      <a:r>
                        <a:rPr lang="es-EC" sz="1200">
                          <a:effectLst/>
                        </a:rPr>
                        <a:t>Total</a:t>
                      </a:r>
                      <a:endParaRPr lang="es-MX" sz="1200">
                        <a:effectLst/>
                        <a:latin typeface="Times New Roman"/>
                        <a:ea typeface="Times New Roman"/>
                      </a:endParaRPr>
                    </a:p>
                  </a:txBody>
                  <a:tcPr marL="68580" marR="68580" marT="0" marB="0" vert="vert270" anchor="ctr"/>
                </a:tc>
                <a:tc hMerge="1">
                  <a:txBody>
                    <a:bodyPr/>
                    <a:lstStyle/>
                    <a:p>
                      <a:endParaRPr lang="es-MX"/>
                    </a:p>
                  </a:txBody>
                  <a:tcPr/>
                </a:tc>
                <a:tc hMerge="1">
                  <a:txBody>
                    <a:bodyPr/>
                    <a:lstStyle/>
                    <a:p>
                      <a:endParaRPr lang="es-MX"/>
                    </a:p>
                  </a:txBody>
                  <a:tcPr/>
                </a:tc>
                <a:tc>
                  <a:txBody>
                    <a:bodyPr/>
                    <a:lstStyle/>
                    <a:p>
                      <a:pPr marL="71755" marR="71755" algn="ctr">
                        <a:spcAft>
                          <a:spcPts val="0"/>
                        </a:spcAft>
                      </a:pPr>
                      <a:r>
                        <a:rPr lang="es-EC" sz="1200">
                          <a:effectLst/>
                        </a:rPr>
                        <a:t>%</a:t>
                      </a:r>
                      <a:endParaRPr lang="es-MX" sz="1200">
                        <a:effectLst/>
                        <a:latin typeface="Times New Roman"/>
                        <a:ea typeface="Times New Roman"/>
                      </a:endParaRPr>
                    </a:p>
                  </a:txBody>
                  <a:tcPr marL="68580" marR="68580" marT="0" marB="0" vert="vert270" anchor="ctr"/>
                </a:tc>
              </a:tr>
              <a:tr h="278130">
                <a:tc>
                  <a:txBody>
                    <a:bodyPr/>
                    <a:lstStyle/>
                    <a:p>
                      <a:pPr algn="ctr">
                        <a:spcAft>
                          <a:spcPts val="0"/>
                        </a:spcAft>
                      </a:pPr>
                      <a:r>
                        <a:rPr lang="es-EC" sz="1200">
                          <a:effectLst/>
                        </a:rPr>
                        <a:t>Económico</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gridSpan="3">
                  <a:txBody>
                    <a:bodyPr/>
                    <a:lstStyle/>
                    <a:p>
                      <a:pPr algn="ctr">
                        <a:spcAft>
                          <a:spcPts val="0"/>
                        </a:spcAft>
                      </a:pPr>
                      <a:r>
                        <a:rPr lang="es-EC" sz="1200">
                          <a:effectLst/>
                        </a:rPr>
                        <a:t>14</a:t>
                      </a:r>
                      <a:endParaRPr lang="es-MX" sz="1200">
                        <a:effectLst/>
                        <a:latin typeface="Times New Roman"/>
                        <a:ea typeface="Times New Roman"/>
                      </a:endParaRPr>
                    </a:p>
                  </a:txBody>
                  <a:tcPr marL="68580" marR="68580" marT="0" marB="0" anchor="ctr"/>
                </a:tc>
                <a:tc hMerge="1">
                  <a:txBody>
                    <a:bodyPr/>
                    <a:lstStyle/>
                    <a:p>
                      <a:endParaRPr lang="es-MX"/>
                    </a:p>
                  </a:txBody>
                  <a:tcPr/>
                </a:tc>
                <a:tc hMerge="1">
                  <a:txBody>
                    <a:bodyPr/>
                    <a:lstStyle/>
                    <a:p>
                      <a:endParaRPr lang="es-MX"/>
                    </a:p>
                  </a:txBody>
                  <a:tcPr/>
                </a:tc>
                <a:tc>
                  <a:txBody>
                    <a:bodyPr/>
                    <a:lstStyle/>
                    <a:p>
                      <a:pPr algn="ctr">
                        <a:spcAft>
                          <a:spcPts val="0"/>
                        </a:spcAft>
                      </a:pPr>
                      <a:r>
                        <a:rPr lang="es-EC" sz="1200">
                          <a:effectLst/>
                        </a:rPr>
                        <a:t>24.56</a:t>
                      </a:r>
                      <a:endParaRPr lang="es-MX" sz="1200">
                        <a:effectLst/>
                        <a:latin typeface="Times New Roman"/>
                        <a:ea typeface="Times New Roman"/>
                      </a:endParaRPr>
                    </a:p>
                  </a:txBody>
                  <a:tcPr marL="68580" marR="68580" marT="0" marB="0" anchor="ctr"/>
                </a:tc>
              </a:tr>
              <a:tr h="293370">
                <a:tc>
                  <a:txBody>
                    <a:bodyPr/>
                    <a:lstStyle/>
                    <a:p>
                      <a:pPr algn="ctr">
                        <a:spcAft>
                          <a:spcPts val="0"/>
                        </a:spcAft>
                      </a:pPr>
                      <a:r>
                        <a:rPr lang="es-EC" sz="1200">
                          <a:effectLst/>
                        </a:rPr>
                        <a:t>Disponibilidad</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gridSpan="3">
                  <a:txBody>
                    <a:bodyPr/>
                    <a:lstStyle/>
                    <a:p>
                      <a:pPr algn="ctr">
                        <a:spcAft>
                          <a:spcPts val="0"/>
                        </a:spcAft>
                      </a:pPr>
                      <a:r>
                        <a:rPr lang="es-EC" sz="1200">
                          <a:effectLst/>
                        </a:rPr>
                        <a:t>13</a:t>
                      </a:r>
                      <a:endParaRPr lang="es-MX" sz="1200">
                        <a:effectLst/>
                        <a:latin typeface="Times New Roman"/>
                        <a:ea typeface="Times New Roman"/>
                      </a:endParaRPr>
                    </a:p>
                  </a:txBody>
                  <a:tcPr marL="68580" marR="68580" marT="0" marB="0" anchor="ctr"/>
                </a:tc>
                <a:tc hMerge="1">
                  <a:txBody>
                    <a:bodyPr/>
                    <a:lstStyle/>
                    <a:p>
                      <a:endParaRPr lang="es-MX"/>
                    </a:p>
                  </a:txBody>
                  <a:tcPr/>
                </a:tc>
                <a:tc hMerge="1">
                  <a:txBody>
                    <a:bodyPr/>
                    <a:lstStyle/>
                    <a:p>
                      <a:endParaRPr lang="es-MX"/>
                    </a:p>
                  </a:txBody>
                  <a:tcPr/>
                </a:tc>
                <a:tc>
                  <a:txBody>
                    <a:bodyPr/>
                    <a:lstStyle/>
                    <a:p>
                      <a:pPr algn="ctr">
                        <a:spcAft>
                          <a:spcPts val="0"/>
                        </a:spcAft>
                      </a:pPr>
                      <a:r>
                        <a:rPr lang="es-EC" sz="1200">
                          <a:effectLst/>
                        </a:rPr>
                        <a:t>22.81</a:t>
                      </a:r>
                      <a:endParaRPr lang="es-MX" sz="1200">
                        <a:effectLst/>
                        <a:latin typeface="Times New Roman"/>
                        <a:ea typeface="Times New Roman"/>
                      </a:endParaRPr>
                    </a:p>
                  </a:txBody>
                  <a:tcPr marL="68580" marR="68580" marT="0" marB="0" anchor="ctr"/>
                </a:tc>
              </a:tr>
              <a:tr h="278130">
                <a:tc>
                  <a:txBody>
                    <a:bodyPr/>
                    <a:lstStyle/>
                    <a:p>
                      <a:pPr algn="ctr">
                        <a:spcAft>
                          <a:spcPts val="0"/>
                        </a:spcAft>
                      </a:pPr>
                      <a:r>
                        <a:rPr lang="es-EC" sz="1200">
                          <a:effectLst/>
                        </a:rPr>
                        <a:t>Factibilidad</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gridSpan="3">
                  <a:txBody>
                    <a:bodyPr/>
                    <a:lstStyle/>
                    <a:p>
                      <a:pPr algn="ctr">
                        <a:spcAft>
                          <a:spcPts val="0"/>
                        </a:spcAft>
                      </a:pPr>
                      <a:r>
                        <a:rPr lang="es-EC" sz="1200">
                          <a:effectLst/>
                        </a:rPr>
                        <a:t>13</a:t>
                      </a:r>
                      <a:endParaRPr lang="es-MX" sz="1200">
                        <a:effectLst/>
                        <a:latin typeface="Times New Roman"/>
                        <a:ea typeface="Times New Roman"/>
                      </a:endParaRPr>
                    </a:p>
                  </a:txBody>
                  <a:tcPr marL="68580" marR="68580" marT="0" marB="0" anchor="ctr"/>
                </a:tc>
                <a:tc hMerge="1">
                  <a:txBody>
                    <a:bodyPr/>
                    <a:lstStyle/>
                    <a:p>
                      <a:endParaRPr lang="es-MX"/>
                    </a:p>
                  </a:txBody>
                  <a:tcPr/>
                </a:tc>
                <a:tc hMerge="1">
                  <a:txBody>
                    <a:bodyPr/>
                    <a:lstStyle/>
                    <a:p>
                      <a:endParaRPr lang="es-MX"/>
                    </a:p>
                  </a:txBody>
                  <a:tcPr/>
                </a:tc>
                <a:tc>
                  <a:txBody>
                    <a:bodyPr/>
                    <a:lstStyle/>
                    <a:p>
                      <a:pPr algn="ctr">
                        <a:spcAft>
                          <a:spcPts val="0"/>
                        </a:spcAft>
                      </a:pPr>
                      <a:r>
                        <a:rPr lang="es-EC" sz="1200">
                          <a:effectLst/>
                        </a:rPr>
                        <a:t>22.81</a:t>
                      </a:r>
                      <a:endParaRPr lang="es-MX" sz="1200">
                        <a:effectLst/>
                        <a:latin typeface="Times New Roman"/>
                        <a:ea typeface="Times New Roman"/>
                      </a:endParaRPr>
                    </a:p>
                  </a:txBody>
                  <a:tcPr marL="68580" marR="68580" marT="0" marB="0" anchor="ctr"/>
                </a:tc>
              </a:tr>
              <a:tr h="293370">
                <a:tc>
                  <a:txBody>
                    <a:bodyPr/>
                    <a:lstStyle/>
                    <a:p>
                      <a:pPr algn="ctr">
                        <a:spcAft>
                          <a:spcPts val="0"/>
                        </a:spcAft>
                      </a:pPr>
                      <a:r>
                        <a:rPr lang="es-EC" sz="1200">
                          <a:effectLst/>
                        </a:rPr>
                        <a:t>Instalación</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1</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gridSpan="3">
                  <a:txBody>
                    <a:bodyPr/>
                    <a:lstStyle/>
                    <a:p>
                      <a:pPr algn="ctr">
                        <a:spcAft>
                          <a:spcPts val="0"/>
                        </a:spcAft>
                      </a:pPr>
                      <a:r>
                        <a:rPr lang="es-EC" sz="1200">
                          <a:effectLst/>
                        </a:rPr>
                        <a:t>8</a:t>
                      </a:r>
                      <a:endParaRPr lang="es-MX" sz="1200">
                        <a:effectLst/>
                        <a:latin typeface="Times New Roman"/>
                        <a:ea typeface="Times New Roman"/>
                      </a:endParaRPr>
                    </a:p>
                  </a:txBody>
                  <a:tcPr marL="68580" marR="68580" marT="0" marB="0" anchor="ctr"/>
                </a:tc>
                <a:tc hMerge="1">
                  <a:txBody>
                    <a:bodyPr/>
                    <a:lstStyle/>
                    <a:p>
                      <a:endParaRPr lang="es-MX"/>
                    </a:p>
                  </a:txBody>
                  <a:tcPr/>
                </a:tc>
                <a:tc hMerge="1">
                  <a:txBody>
                    <a:bodyPr/>
                    <a:lstStyle/>
                    <a:p>
                      <a:endParaRPr lang="es-MX"/>
                    </a:p>
                  </a:txBody>
                  <a:tcPr/>
                </a:tc>
                <a:tc>
                  <a:txBody>
                    <a:bodyPr/>
                    <a:lstStyle/>
                    <a:p>
                      <a:pPr algn="ctr">
                        <a:spcAft>
                          <a:spcPts val="0"/>
                        </a:spcAft>
                      </a:pPr>
                      <a:r>
                        <a:rPr lang="es-EC" sz="1200">
                          <a:effectLst/>
                        </a:rPr>
                        <a:t>14.04</a:t>
                      </a:r>
                      <a:endParaRPr lang="es-MX" sz="1200">
                        <a:effectLst/>
                        <a:latin typeface="Times New Roman"/>
                        <a:ea typeface="Times New Roman"/>
                      </a:endParaRPr>
                    </a:p>
                  </a:txBody>
                  <a:tcPr marL="68580" marR="68580" marT="0" marB="0" anchor="ctr"/>
                </a:tc>
              </a:tr>
              <a:tr h="293370">
                <a:tc>
                  <a:txBody>
                    <a:bodyPr/>
                    <a:lstStyle/>
                    <a:p>
                      <a:pPr algn="ctr">
                        <a:spcAft>
                          <a:spcPts val="0"/>
                        </a:spcAft>
                      </a:pPr>
                      <a:r>
                        <a:rPr lang="es-EC" sz="1200">
                          <a:effectLst/>
                        </a:rPr>
                        <a:t>Espacio</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gridSpan="3">
                  <a:txBody>
                    <a:bodyPr/>
                    <a:lstStyle/>
                    <a:p>
                      <a:pPr algn="ctr">
                        <a:spcAft>
                          <a:spcPts val="0"/>
                        </a:spcAft>
                      </a:pPr>
                      <a:r>
                        <a:rPr lang="es-EC" sz="1200">
                          <a:effectLst/>
                        </a:rPr>
                        <a:t>9</a:t>
                      </a:r>
                      <a:endParaRPr lang="es-MX" sz="1200">
                        <a:effectLst/>
                        <a:latin typeface="Times New Roman"/>
                        <a:ea typeface="Times New Roman"/>
                      </a:endParaRPr>
                    </a:p>
                  </a:txBody>
                  <a:tcPr marL="68580" marR="68580" marT="0" marB="0" anchor="ctr"/>
                </a:tc>
                <a:tc hMerge="1">
                  <a:txBody>
                    <a:bodyPr/>
                    <a:lstStyle/>
                    <a:p>
                      <a:endParaRPr lang="es-MX"/>
                    </a:p>
                  </a:txBody>
                  <a:tcPr/>
                </a:tc>
                <a:tc hMerge="1">
                  <a:txBody>
                    <a:bodyPr/>
                    <a:lstStyle/>
                    <a:p>
                      <a:endParaRPr lang="es-MX"/>
                    </a:p>
                  </a:txBody>
                  <a:tcPr/>
                </a:tc>
                <a:tc>
                  <a:txBody>
                    <a:bodyPr/>
                    <a:lstStyle/>
                    <a:p>
                      <a:pPr algn="ctr">
                        <a:spcAft>
                          <a:spcPts val="0"/>
                        </a:spcAft>
                      </a:pPr>
                      <a:r>
                        <a:rPr lang="es-EC" sz="1200">
                          <a:effectLst/>
                        </a:rPr>
                        <a:t>15.80</a:t>
                      </a:r>
                      <a:endParaRPr lang="es-MX" sz="1200">
                        <a:effectLst/>
                        <a:latin typeface="Times New Roman"/>
                        <a:ea typeface="Times New Roman"/>
                      </a:endParaRPr>
                    </a:p>
                  </a:txBody>
                  <a:tcPr marL="68580" marR="68580" marT="0" marB="0" anchor="ctr"/>
                </a:tc>
              </a:tr>
              <a:tr h="293370">
                <a:tc gridSpan="7">
                  <a:txBody>
                    <a:bodyPr/>
                    <a:lstStyle/>
                    <a:p>
                      <a:pPr algn="just">
                        <a:lnSpc>
                          <a:spcPct val="150000"/>
                        </a:lnSpc>
                        <a:spcBef>
                          <a:spcPts val="300"/>
                        </a:spcBef>
                        <a:spcAft>
                          <a:spcPts val="0"/>
                        </a:spcAft>
                      </a:pPr>
                      <a:r>
                        <a:rPr lang="es-EC" sz="1000">
                          <a:effectLst/>
                        </a:rPr>
                        <a:t>Fuente: Propia</a:t>
                      </a:r>
                      <a:endParaRPr lang="es-MX" sz="1200">
                        <a:effectLst/>
                      </a:endParaRPr>
                    </a:p>
                    <a:p>
                      <a:pPr algn="ctr">
                        <a:spcAft>
                          <a:spcPts val="0"/>
                        </a:spcAft>
                      </a:pPr>
                      <a:r>
                        <a:rPr lang="es-EC" sz="1200">
                          <a:effectLst/>
                        </a:rPr>
                        <a:t> </a:t>
                      </a:r>
                      <a:endParaRPr lang="es-MX" sz="1200">
                        <a:effectLst/>
                        <a:latin typeface="Times New Roman"/>
                        <a:ea typeface="Times New Roman"/>
                      </a:endParaRPr>
                    </a:p>
                  </a:txBody>
                  <a:tcPr marL="68580" marR="68580" marT="0"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spcAft>
                          <a:spcPts val="0"/>
                        </a:spcAft>
                      </a:pPr>
                      <a:r>
                        <a:rPr lang="es-EC" sz="1200">
                          <a:effectLst/>
                        </a:rPr>
                        <a:t>57</a:t>
                      </a:r>
                      <a:endParaRPr lang="es-MX" sz="1200">
                        <a:effectLst/>
                        <a:latin typeface="Times New Roman"/>
                        <a:ea typeface="Times New Roman"/>
                      </a:endParaRPr>
                    </a:p>
                  </a:txBody>
                  <a:tcPr marL="68580" marR="68580" marT="0" marB="0" anchor="ctr"/>
                </a:tc>
                <a:tc gridSpan="2">
                  <a:txBody>
                    <a:bodyPr/>
                    <a:lstStyle/>
                    <a:p>
                      <a:pPr algn="ctr">
                        <a:spcAft>
                          <a:spcPts val="0"/>
                        </a:spcAft>
                      </a:pPr>
                      <a:r>
                        <a:rPr lang="es-EC" sz="1200" dirty="0">
                          <a:effectLst/>
                        </a:rPr>
                        <a:t> </a:t>
                      </a:r>
                      <a:endParaRPr lang="es-MX" sz="1200" dirty="0">
                        <a:effectLst/>
                        <a:latin typeface="Times New Roman"/>
                        <a:ea typeface="Times New Roman"/>
                      </a:endParaRPr>
                    </a:p>
                  </a:txBody>
                  <a:tcPr marL="68580" marR="68580" marT="0" marB="0" anchor="ctr"/>
                </a:tc>
                <a:tc hMerge="1">
                  <a:txBody>
                    <a:bodyPr/>
                    <a:lstStyle/>
                    <a:p>
                      <a:endParaRPr lang="es-MX"/>
                    </a:p>
                  </a:txBody>
                  <a:tcPr/>
                </a:tc>
              </a:tr>
            </a:tbl>
          </a:graphicData>
        </a:graphic>
      </p:graphicFrame>
    </p:spTree>
    <p:extLst>
      <p:ext uri="{BB962C8B-B14F-4D97-AF65-F5344CB8AC3E}">
        <p14:creationId xmlns:p14="http://schemas.microsoft.com/office/powerpoint/2010/main" val="2080901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Toma de decisiones (Cilindros neumáticos)</a:t>
            </a:r>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1894313292"/>
              </p:ext>
            </p:extLst>
          </p:nvPr>
        </p:nvGraphicFramePr>
        <p:xfrm>
          <a:off x="1962149" y="2966244"/>
          <a:ext cx="5219701" cy="2281555"/>
        </p:xfrm>
        <a:graphic>
          <a:graphicData uri="http://schemas.openxmlformats.org/drawingml/2006/table">
            <a:tbl>
              <a:tblPr firstRow="1" firstCol="1" bandRow="1">
                <a:tableStyleId>{5C22544A-7EE6-4342-B048-85BDC9FD1C3A}</a:tableStyleId>
              </a:tblPr>
              <a:tblGrid>
                <a:gridCol w="2429554"/>
                <a:gridCol w="464707"/>
                <a:gridCol w="465342"/>
                <a:gridCol w="464707"/>
                <a:gridCol w="465342"/>
                <a:gridCol w="464707"/>
                <a:gridCol w="465342"/>
              </a:tblGrid>
              <a:tr h="1184275">
                <a:tc>
                  <a:txBody>
                    <a:bodyPr/>
                    <a:lstStyle/>
                    <a:p>
                      <a:pPr indent="450215">
                        <a:spcAft>
                          <a:spcPts val="0"/>
                        </a:spcAft>
                      </a:pPr>
                      <a:r>
                        <a:rPr lang="es-EC" sz="1200">
                          <a:effectLst/>
                        </a:rPr>
                        <a:t> </a:t>
                      </a:r>
                      <a:endParaRPr lang="es-MX" sz="1200">
                        <a:effectLst/>
                        <a:latin typeface="Times New Roman"/>
                        <a:ea typeface="Times New Roman"/>
                      </a:endParaRPr>
                    </a:p>
                  </a:txBody>
                  <a:tcPr marL="68580" marR="68580" marT="0" marB="0"/>
                </a:tc>
                <a:tc>
                  <a:txBody>
                    <a:bodyPr/>
                    <a:lstStyle/>
                    <a:p>
                      <a:pPr marL="71755" marR="71755" algn="ctr">
                        <a:spcAft>
                          <a:spcPts val="0"/>
                        </a:spcAft>
                      </a:pPr>
                      <a:r>
                        <a:rPr lang="es-EC" sz="1200">
                          <a:effectLst/>
                        </a:rPr>
                        <a:t>Económico</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Disponibilidad</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Factibilidad</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Instalación</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Espacio</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Total</a:t>
                      </a:r>
                      <a:endParaRPr lang="es-MX" sz="1200">
                        <a:effectLst/>
                        <a:latin typeface="Times New Roman"/>
                        <a:ea typeface="Times New Roman"/>
                      </a:endParaRPr>
                    </a:p>
                  </a:txBody>
                  <a:tcPr marL="68580" marR="68580" marT="0" marB="0" vert="vert270" anchor="ctr"/>
                </a:tc>
              </a:tr>
              <a:tr h="0">
                <a:tc>
                  <a:txBody>
                    <a:bodyPr/>
                    <a:lstStyle/>
                    <a:p>
                      <a:pPr>
                        <a:lnSpc>
                          <a:spcPct val="150000"/>
                        </a:lnSpc>
                        <a:spcBef>
                          <a:spcPts val="600"/>
                        </a:spcBef>
                        <a:spcAft>
                          <a:spcPts val="0"/>
                        </a:spcAft>
                        <a:tabLst>
                          <a:tab pos="1790700" algn="l"/>
                        </a:tabLst>
                      </a:pPr>
                      <a:r>
                        <a:rPr lang="es-EC" sz="1200">
                          <a:effectLst/>
                        </a:rPr>
                        <a:t>Ponderación	     Tipo</a:t>
                      </a:r>
                      <a:endParaRPr lang="es-MX" sz="1200">
                        <a:effectLst/>
                        <a:latin typeface="Times New Roman"/>
                        <a:ea typeface="Times New Roman"/>
                      </a:endParaRPr>
                    </a:p>
                  </a:txBody>
                  <a:tcPr marL="68580" marR="68580" marT="0" marB="0" anchor="b"/>
                </a:tc>
                <a:tc>
                  <a:txBody>
                    <a:bodyPr/>
                    <a:lstStyle/>
                    <a:p>
                      <a:pPr algn="ctr">
                        <a:lnSpc>
                          <a:spcPct val="150000"/>
                        </a:lnSpc>
                        <a:spcBef>
                          <a:spcPts val="600"/>
                        </a:spcBef>
                        <a:spcAft>
                          <a:spcPts val="0"/>
                        </a:spcAft>
                      </a:pPr>
                      <a:r>
                        <a:rPr lang="es-EC" sz="1200">
                          <a:effectLst/>
                        </a:rPr>
                        <a:t>0.25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0.23</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0.23</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0.14</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0.15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1</a:t>
                      </a:r>
                      <a:endParaRPr lang="es-MX" sz="1200">
                        <a:effectLst/>
                        <a:latin typeface="Times New Roman"/>
                        <a:ea typeface="Times New Roman"/>
                      </a:endParaRPr>
                    </a:p>
                  </a:txBody>
                  <a:tcPr marL="68580" marR="68580" marT="0" marB="0" anchor="ctr"/>
                </a:tc>
              </a:tr>
              <a:tr h="0">
                <a:tc>
                  <a:txBody>
                    <a:bodyPr/>
                    <a:lstStyle/>
                    <a:p>
                      <a:pPr>
                        <a:lnSpc>
                          <a:spcPct val="150000"/>
                        </a:lnSpc>
                        <a:spcBef>
                          <a:spcPts val="600"/>
                        </a:spcBef>
                        <a:spcAft>
                          <a:spcPts val="0"/>
                        </a:spcAft>
                      </a:pPr>
                      <a:r>
                        <a:rPr lang="es-EC" sz="1200">
                          <a:effectLst/>
                        </a:rPr>
                        <a:t>Cilindro de simple efecto</a:t>
                      </a:r>
                      <a:endParaRPr lang="es-MX" sz="1200">
                        <a:effectLst/>
                        <a:latin typeface="Times New Roman"/>
                        <a:ea typeface="Times New Roman"/>
                      </a:endParaRPr>
                    </a:p>
                  </a:txBody>
                  <a:tcPr marL="68580" marR="68580" marT="0" marB="0"/>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4.31</a:t>
                      </a:r>
                      <a:endParaRPr lang="es-MX" sz="1200">
                        <a:effectLst/>
                        <a:latin typeface="Times New Roman"/>
                        <a:ea typeface="Times New Roman"/>
                      </a:endParaRPr>
                    </a:p>
                  </a:txBody>
                  <a:tcPr marL="68580" marR="68580" marT="0" marB="0" anchor="ctr"/>
                </a:tc>
              </a:tr>
              <a:tr h="0">
                <a:tc>
                  <a:txBody>
                    <a:bodyPr/>
                    <a:lstStyle/>
                    <a:p>
                      <a:pPr>
                        <a:lnSpc>
                          <a:spcPct val="150000"/>
                        </a:lnSpc>
                        <a:spcBef>
                          <a:spcPts val="600"/>
                        </a:spcBef>
                        <a:spcAft>
                          <a:spcPts val="0"/>
                        </a:spcAft>
                      </a:pPr>
                      <a:r>
                        <a:rPr lang="es-EC" sz="1200">
                          <a:effectLst/>
                        </a:rPr>
                        <a:t>Cilindro de doble efecto</a:t>
                      </a:r>
                      <a:endParaRPr lang="es-MX" sz="1200">
                        <a:effectLst/>
                        <a:latin typeface="Times New Roman"/>
                        <a:ea typeface="Times New Roman"/>
                      </a:endParaRPr>
                    </a:p>
                  </a:txBody>
                  <a:tcPr marL="68580" marR="68580" marT="0" marB="0"/>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dirty="0">
                          <a:effectLst/>
                        </a:rPr>
                        <a:t>4.86</a:t>
                      </a:r>
                      <a:endParaRPr lang="es-MX" sz="1200" dirty="0">
                        <a:effectLst/>
                        <a:latin typeface="Times New Roman"/>
                        <a:ea typeface="Times New Roman"/>
                      </a:endParaRPr>
                    </a:p>
                  </a:txBody>
                  <a:tcPr marL="68580" marR="68580" marT="0" marB="0" anchor="ctr">
                    <a:solidFill>
                      <a:schemeClr val="accent4"/>
                    </a:solidFill>
                  </a:tcPr>
                </a:tc>
              </a:tr>
              <a:tr h="0">
                <a:tc>
                  <a:txBody>
                    <a:bodyPr/>
                    <a:lstStyle/>
                    <a:p>
                      <a:pPr>
                        <a:lnSpc>
                          <a:spcPct val="150000"/>
                        </a:lnSpc>
                        <a:spcBef>
                          <a:spcPts val="600"/>
                        </a:spcBef>
                        <a:spcAft>
                          <a:spcPts val="0"/>
                        </a:spcAft>
                      </a:pPr>
                      <a:r>
                        <a:rPr lang="es-EC" sz="1200">
                          <a:effectLst/>
                        </a:rPr>
                        <a:t>Cilindro de doble vástago</a:t>
                      </a:r>
                      <a:endParaRPr lang="es-MX" sz="1200">
                        <a:effectLst/>
                        <a:latin typeface="Times New Roman"/>
                        <a:ea typeface="Times New Roman"/>
                      </a:endParaRPr>
                    </a:p>
                  </a:txBody>
                  <a:tcPr marL="68580" marR="68580" marT="0" marB="0"/>
                </a:tc>
                <a:tc>
                  <a:txBody>
                    <a:bodyPr/>
                    <a:lstStyle/>
                    <a:p>
                      <a:pPr algn="ctr">
                        <a:lnSpc>
                          <a:spcPct val="150000"/>
                        </a:lnSpc>
                        <a:spcBef>
                          <a:spcPts val="600"/>
                        </a:spcBef>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dirty="0">
                          <a:effectLst/>
                        </a:rPr>
                        <a:t>3.45</a:t>
                      </a:r>
                      <a:endParaRPr lang="es-MX" sz="12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1298882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1080120"/>
          </a:xfrm>
        </p:spPr>
        <p:txBody>
          <a:bodyPr/>
          <a:lstStyle/>
          <a:p>
            <a:r>
              <a:rPr lang="es-EC" dirty="0"/>
              <a:t>Se ha escogido un cilindro de doble efecto </a:t>
            </a:r>
            <a:r>
              <a:rPr lang="es-EC" b="1" dirty="0"/>
              <a:t>FESTO DNCB-32-160-PPV-A</a:t>
            </a:r>
            <a:endParaRPr lang="es-MX"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3089413" y="1988840"/>
            <a:ext cx="3337029" cy="2304256"/>
          </a:xfrm>
          <a:prstGeom prst="rect">
            <a:avLst/>
          </a:prstGeom>
          <a:noFill/>
          <a:ln>
            <a:solidFill>
              <a:schemeClr val="tx1"/>
            </a:solidFill>
          </a:ln>
        </p:spPr>
      </p:pic>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1199440" y="4581128"/>
            <a:ext cx="7116976" cy="1440160"/>
          </a:xfrm>
          <a:prstGeom prst="rect">
            <a:avLst/>
          </a:prstGeom>
          <a:ln>
            <a:solidFill>
              <a:schemeClr val="tx1"/>
            </a:solidFill>
          </a:ln>
        </p:spPr>
      </p:pic>
    </p:spTree>
    <p:extLst>
      <p:ext uri="{BB962C8B-B14F-4D97-AF65-F5344CB8AC3E}">
        <p14:creationId xmlns:p14="http://schemas.microsoft.com/office/powerpoint/2010/main" val="326480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772816"/>
                <a:ext cx="8229600" cy="3024336"/>
              </a:xfrm>
            </p:spPr>
            <p:txBody>
              <a:bodyPr/>
              <a:lstStyle/>
              <a:p>
                <a:r>
                  <a:rPr lang="es-EC" dirty="0"/>
                  <a:t>Por consiguiente la máxima presión de operación del cilindro es menor que la presión requerida</a:t>
                </a:r>
                <a:r>
                  <a:rPr lang="es-EC" dirty="0" smtClean="0"/>
                  <a:t>.</a:t>
                </a:r>
              </a:p>
              <a:p>
                <a:endParaRPr lang="es-EC"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Pmax</m:t>
                      </m:r>
                      <m:r>
                        <a:rPr lang="es-EC">
                          <a:latin typeface="Cambria Math"/>
                        </a:rPr>
                        <m:t>&gt;</m:t>
                      </m:r>
                      <m:r>
                        <m:rPr>
                          <m:sty m:val="p"/>
                        </m:rPr>
                        <a:rPr lang="es-EC">
                          <a:latin typeface="Cambria Math"/>
                        </a:rPr>
                        <m:t>P</m:t>
                      </m:r>
                    </m:oMath>
                  </m:oMathPara>
                </a14:m>
                <a:endParaRPr lang="es-MX" dirty="0"/>
              </a:p>
              <a:p>
                <a:pPr marL="0" indent="0">
                  <a:buNone/>
                </a:pPr>
                <a14:m>
                  <m:oMathPara xmlns:m="http://schemas.openxmlformats.org/officeDocument/2006/math">
                    <m:oMathParaPr>
                      <m:jc m:val="centerGroup"/>
                    </m:oMathParaPr>
                    <m:oMath xmlns:m="http://schemas.openxmlformats.org/officeDocument/2006/math">
                      <m:r>
                        <a:rPr lang="es-EC">
                          <a:latin typeface="Cambria Math"/>
                        </a:rPr>
                        <m:t>12</m:t>
                      </m:r>
                      <m:r>
                        <m:rPr>
                          <m:sty m:val="p"/>
                        </m:rPr>
                        <a:rPr lang="es-EC">
                          <a:latin typeface="Cambria Math"/>
                        </a:rPr>
                        <m:t>bar</m:t>
                      </m:r>
                      <m:r>
                        <a:rPr lang="es-EC">
                          <a:latin typeface="Cambria Math"/>
                        </a:rPr>
                        <m:t>&gt;6.21</m:t>
                      </m:r>
                      <m:r>
                        <m:rPr>
                          <m:sty m:val="p"/>
                        </m:rPr>
                        <a:rPr lang="es-EC">
                          <a:latin typeface="Cambria Math"/>
                        </a:rPr>
                        <m:t>bar</m:t>
                      </m:r>
                    </m:oMath>
                  </m:oMathPara>
                </a14:m>
                <a:endParaRPr lang="es-MX" dirty="0"/>
              </a:p>
              <a:p>
                <a:pPr marL="0" indent="0">
                  <a:buNone/>
                </a:pPr>
                <a14:m>
                  <m:oMathPara xmlns:m="http://schemas.openxmlformats.org/officeDocument/2006/math">
                    <m:oMathParaPr>
                      <m:jc m:val="centerGroup"/>
                    </m:oMathParaPr>
                    <m:oMath xmlns:m="http://schemas.openxmlformats.org/officeDocument/2006/math">
                      <m:r>
                        <a:rPr lang="es-EC">
                          <a:latin typeface="Cambria Math"/>
                        </a:rPr>
                        <m:t>174</m:t>
                      </m:r>
                      <m:r>
                        <m:rPr>
                          <m:sty m:val="p"/>
                        </m:rPr>
                        <a:rPr lang="es-EC">
                          <a:latin typeface="Cambria Math"/>
                        </a:rPr>
                        <m:t>psi</m:t>
                      </m:r>
                      <m:r>
                        <a:rPr lang="es-EC">
                          <a:latin typeface="Cambria Math"/>
                        </a:rPr>
                        <m:t>&gt;90</m:t>
                      </m:r>
                      <m:r>
                        <m:rPr>
                          <m:sty m:val="p"/>
                        </m:rPr>
                        <a:rPr lang="es-EC">
                          <a:latin typeface="Cambria Math"/>
                        </a:rPr>
                        <m:t>psi</m:t>
                      </m:r>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772816"/>
                <a:ext cx="8229600" cy="3024336"/>
              </a:xfrm>
              <a:blipFill rotWithShape="1">
                <a:blip r:embed="rId2"/>
                <a:stretch>
                  <a:fillRect l="-963" t="-1613"/>
                </a:stretch>
              </a:blipFill>
            </p:spPr>
            <p:txBody>
              <a:bodyPr/>
              <a:lstStyle/>
              <a:p>
                <a:r>
                  <a:rPr lang="es-MX">
                    <a:noFill/>
                  </a:rPr>
                  <a:t> </a:t>
                </a:r>
              </a:p>
            </p:txBody>
          </p:sp>
        </mc:Fallback>
      </mc:AlternateContent>
    </p:spTree>
    <p:extLst>
      <p:ext uri="{BB962C8B-B14F-4D97-AF65-F5344CB8AC3E}">
        <p14:creationId xmlns:p14="http://schemas.microsoft.com/office/powerpoint/2010/main" val="1810075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648072"/>
          </a:xfrm>
        </p:spPr>
        <p:txBody>
          <a:bodyPr/>
          <a:lstStyle/>
          <a:p>
            <a:r>
              <a:rPr lang="es-EC" dirty="0"/>
              <a:t>Fuerzas de sujeción de la </a:t>
            </a:r>
            <a:r>
              <a:rPr lang="es-EC" dirty="0" err="1"/>
              <a:t>entenalla</a:t>
            </a:r>
            <a:r>
              <a:rPr lang="es-EC" dirty="0"/>
              <a:t> </a:t>
            </a:r>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101125912"/>
              </p:ext>
            </p:extLst>
          </p:nvPr>
        </p:nvGraphicFramePr>
        <p:xfrm>
          <a:off x="2267744" y="1700808"/>
          <a:ext cx="4608512" cy="4216400"/>
        </p:xfrm>
        <a:graphic>
          <a:graphicData uri="http://schemas.openxmlformats.org/drawingml/2006/table">
            <a:tbl>
              <a:tblPr firstRow="1" firstCol="1" bandRow="1">
                <a:tableStyleId>{5C22544A-7EE6-4342-B048-85BDC9FD1C3A}</a:tableStyleId>
              </a:tblPr>
              <a:tblGrid>
                <a:gridCol w="1539664"/>
                <a:gridCol w="1539664"/>
                <a:gridCol w="1529184"/>
              </a:tblGrid>
              <a:tr h="210820">
                <a:tc>
                  <a:txBody>
                    <a:bodyPr/>
                    <a:lstStyle/>
                    <a:p>
                      <a:pPr algn="ctr">
                        <a:spcAft>
                          <a:spcPts val="0"/>
                        </a:spcAft>
                      </a:pPr>
                      <a:r>
                        <a:rPr lang="es-MX" sz="1100">
                          <a:effectLst/>
                        </a:rPr>
                        <a:t>Presión  [psi]</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Fuerza de sujeción  [lb]</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Fuerza de sujeción [kg]</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0.00</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5.00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12.47</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5.67</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10.00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24.93</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11.33</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15.00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37.40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17.00</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20.00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49.86</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22.67</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25.00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62.33</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28.33</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30.00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74.80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34.00</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35.00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87.26</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39.66</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40.00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99.73</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45.33</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45.00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112.19</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51.00</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50.00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124.66</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56.66</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55.00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137.12</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62.33</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60.00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149.59</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68.00</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65.00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162.06</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73.66</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70.00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174.52</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79.33</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75.00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186.99</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84.99</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80.00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199.45</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90.66</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85.00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211.92</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96.33</a:t>
                      </a:r>
                      <a:endParaRPr lang="es-MX" sz="1200">
                        <a:effectLst/>
                        <a:latin typeface="Times New Roman"/>
                        <a:ea typeface="Times New Roman"/>
                      </a:endParaRPr>
                    </a:p>
                  </a:txBody>
                  <a:tcPr marL="68580" marR="68580" marT="0" marB="0" anchor="ctr"/>
                </a:tc>
              </a:tr>
              <a:tr h="210820">
                <a:tc>
                  <a:txBody>
                    <a:bodyPr/>
                    <a:lstStyle/>
                    <a:p>
                      <a:pPr algn="ctr">
                        <a:spcAft>
                          <a:spcPts val="0"/>
                        </a:spcAft>
                      </a:pPr>
                      <a:r>
                        <a:rPr lang="es-MX" sz="1100">
                          <a:effectLst/>
                        </a:rPr>
                        <a:t>90.00</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a:effectLst/>
                        </a:rPr>
                        <a:t>224.39</a:t>
                      </a:r>
                      <a:endParaRPr lang="es-MX" sz="1200">
                        <a:effectLst/>
                        <a:latin typeface="Times New Roman"/>
                        <a:ea typeface="Times New Roman"/>
                      </a:endParaRPr>
                    </a:p>
                  </a:txBody>
                  <a:tcPr marL="68580" marR="68580" marT="0" marB="0" anchor="ctr"/>
                </a:tc>
                <a:tc>
                  <a:txBody>
                    <a:bodyPr/>
                    <a:lstStyle/>
                    <a:p>
                      <a:pPr algn="ctr">
                        <a:spcAft>
                          <a:spcPts val="0"/>
                        </a:spcAft>
                      </a:pPr>
                      <a:r>
                        <a:rPr lang="es-MX" sz="1100" dirty="0">
                          <a:effectLst/>
                        </a:rPr>
                        <a:t>101.99</a:t>
                      </a:r>
                      <a:endParaRPr lang="es-MX" sz="12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915590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80728"/>
            <a:ext cx="8229600" cy="1008112"/>
          </a:xfrm>
        </p:spPr>
        <p:txBody>
          <a:bodyPr/>
          <a:lstStyle/>
          <a:p>
            <a:r>
              <a:rPr lang="es-EC" dirty="0"/>
              <a:t>Se puede apreciar un gráfico del comportamiento de las fuerzas de la </a:t>
            </a:r>
            <a:r>
              <a:rPr lang="es-EC" dirty="0" err="1"/>
              <a:t>entenalla</a:t>
            </a:r>
            <a:r>
              <a:rPr lang="es-EC" dirty="0"/>
              <a:t> con relación a la presión</a:t>
            </a:r>
            <a:endParaRPr lang="es-MX" dirty="0"/>
          </a:p>
        </p:txBody>
      </p:sp>
      <p:graphicFrame>
        <p:nvGraphicFramePr>
          <p:cNvPr id="4" name="3 Gráfico"/>
          <p:cNvGraphicFramePr/>
          <p:nvPr>
            <p:extLst>
              <p:ext uri="{D42A27DB-BD31-4B8C-83A1-F6EECF244321}">
                <p14:modId xmlns:p14="http://schemas.microsoft.com/office/powerpoint/2010/main" val="1111666954"/>
              </p:ext>
            </p:extLst>
          </p:nvPr>
        </p:nvGraphicFramePr>
        <p:xfrm>
          <a:off x="1331640" y="2060848"/>
          <a:ext cx="6408712" cy="3744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8966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052736"/>
            <a:ext cx="8363272" cy="794352"/>
          </a:xfrm>
        </p:spPr>
        <p:txBody>
          <a:bodyPr>
            <a:normAutofit fontScale="90000"/>
          </a:bodyPr>
          <a:lstStyle/>
          <a:p>
            <a:r>
              <a:rPr lang="es-EC" dirty="0"/>
              <a:t>SELECCIÓN DE LA ELECTROVÁLVULA</a:t>
            </a:r>
            <a:endParaRPr lang="es-MX"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lnSpcReduction="10000"/>
              </a:bodyPr>
              <a:lstStyle/>
              <a:p>
                <a:r>
                  <a:rPr lang="es-EC" dirty="0"/>
                  <a:t>Para validar la elección de ésta electroválvula se ha calculado el máximo caudal de los dos cilindros. </a:t>
                </a:r>
                <a:endParaRPr lang="es-MX" dirty="0"/>
              </a:p>
              <a:p>
                <a:pPr marL="0" indent="0">
                  <a:buNone/>
                </a:pPr>
                <a:r>
                  <a:rPr lang="es-EC" dirty="0"/>
                  <a:t> </a:t>
                </a:r>
                <a:r>
                  <a:rPr lang="es-MX" dirty="0">
                    <a:effectLst/>
                  </a:rPr>
                  <a:t> </a:t>
                </a:r>
                <a:br>
                  <a:rPr lang="es-MX" dirty="0">
                    <a:effectLst/>
                  </a:rPr>
                </a:br>
                <a14:m>
                  <m:oMathPara xmlns:m="http://schemas.openxmlformats.org/officeDocument/2006/math">
                    <m:oMathParaPr>
                      <m:jc m:val="centerGroup"/>
                    </m:oMathParaPr>
                    <m:oMath xmlns:m="http://schemas.openxmlformats.org/officeDocument/2006/math">
                      <m:r>
                        <a:rPr lang="es-EC" b="1" i="1">
                          <a:latin typeface="Cambria Math"/>
                        </a:rPr>
                        <m:t>𝐐</m:t>
                      </m:r>
                      <m:r>
                        <a:rPr lang="es-EC" b="1">
                          <a:latin typeface="Cambria Math"/>
                        </a:rPr>
                        <m:t>=</m:t>
                      </m:r>
                      <m:f>
                        <m:fPr>
                          <m:ctrlPr>
                            <a:rPr lang="es-MX" b="1" i="1">
                              <a:latin typeface="Cambria Math"/>
                            </a:rPr>
                          </m:ctrlPr>
                        </m:fPr>
                        <m:num>
                          <m:r>
                            <a:rPr lang="es-EC" b="1" i="1">
                              <a:latin typeface="Cambria Math"/>
                            </a:rPr>
                            <m:t>𝐕</m:t>
                          </m:r>
                        </m:num>
                        <m:den>
                          <m:r>
                            <a:rPr lang="es-EC" b="1" i="1">
                              <a:latin typeface="Cambria Math"/>
                            </a:rPr>
                            <m:t>𝐭</m:t>
                          </m:r>
                        </m:den>
                      </m:f>
                    </m:oMath>
                  </m:oMathPara>
                </a14:m>
                <a:endParaRPr lang="es-MX" dirty="0"/>
              </a:p>
              <a:p>
                <a:pPr marL="0" indent="0">
                  <a:buNone/>
                </a:pPr>
                <a:r>
                  <a:rPr lang="es-EC" dirty="0"/>
                  <a:t> </a:t>
                </a:r>
                <a:endParaRPr lang="es-MX" dirty="0"/>
              </a:p>
              <a:p>
                <a14:m>
                  <m:oMath xmlns:m="http://schemas.openxmlformats.org/officeDocument/2006/math">
                    <m:r>
                      <a:rPr lang="es-EC" b="1" i="1">
                        <a:latin typeface="Cambria Math"/>
                      </a:rPr>
                      <m:t>𝐐</m:t>
                    </m:r>
                  </m:oMath>
                </a14:m>
                <a:r>
                  <a:rPr lang="es-EC" dirty="0"/>
                  <a:t> </a:t>
                </a:r>
                <a:r>
                  <a:rPr lang="es-EC" b="1" dirty="0"/>
                  <a:t>= </a:t>
                </a:r>
                <a:r>
                  <a:rPr lang="es-EC" dirty="0"/>
                  <a:t>Caudal requerido por el cilindro</a:t>
                </a:r>
                <a:endParaRPr lang="es-MX" dirty="0"/>
              </a:p>
              <a:p>
                <a14:m>
                  <m:oMath xmlns:m="http://schemas.openxmlformats.org/officeDocument/2006/math">
                    <m:r>
                      <a:rPr lang="es-EC" b="1" i="1">
                        <a:latin typeface="Cambria Math"/>
                      </a:rPr>
                      <m:t>𝐕</m:t>
                    </m:r>
                  </m:oMath>
                </a14:m>
                <a:r>
                  <a:rPr lang="es-EC" b="1" dirty="0"/>
                  <a:t> =</a:t>
                </a:r>
                <a:r>
                  <a:rPr lang="es-EC" dirty="0"/>
                  <a:t> Volumen del cilindro</a:t>
                </a:r>
                <a:endParaRPr lang="es-MX" dirty="0"/>
              </a:p>
              <a:p>
                <a14:m>
                  <m:oMath xmlns:m="http://schemas.openxmlformats.org/officeDocument/2006/math">
                    <m:r>
                      <a:rPr lang="es-EC" b="1" i="1">
                        <a:latin typeface="Cambria Math"/>
                      </a:rPr>
                      <m:t>𝐭</m:t>
                    </m:r>
                  </m:oMath>
                </a14:m>
                <a:r>
                  <a:rPr lang="es-EC" dirty="0"/>
                  <a:t> </a:t>
                </a:r>
                <a:r>
                  <a:rPr lang="es-EC" b="1" dirty="0"/>
                  <a:t>=</a:t>
                </a:r>
                <a:r>
                  <a:rPr lang="es-EC" dirty="0"/>
                  <a:t> Tiempo mínimo del trabajo del cilindro</a:t>
                </a:r>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889" t="-1111"/>
                </a:stretch>
              </a:blipFill>
            </p:spPr>
            <p:txBody>
              <a:bodyPr/>
              <a:lstStyle/>
              <a:p>
                <a:r>
                  <a:rPr lang="es-MX">
                    <a:noFill/>
                  </a:rPr>
                  <a:t> </a:t>
                </a:r>
              </a:p>
            </p:txBody>
          </p:sp>
        </mc:Fallback>
      </mc:AlternateContent>
    </p:spTree>
    <p:extLst>
      <p:ext uri="{BB962C8B-B14F-4D97-AF65-F5344CB8AC3E}">
        <p14:creationId xmlns:p14="http://schemas.microsoft.com/office/powerpoint/2010/main" val="1234414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2132856"/>
                <a:ext cx="8229600" cy="3077696"/>
              </a:xfrm>
            </p:spPr>
            <p:txBody>
              <a:bodyPr/>
              <a:lstStyle/>
              <a:p>
                <a:pPr marL="0" indent="0" algn="ctr">
                  <a:buNone/>
                </a:pPr>
                <a14:m>
                  <m:oMath xmlns:m="http://schemas.openxmlformats.org/officeDocument/2006/math">
                    <m:r>
                      <a:rPr lang="es-EC" b="1" i="1">
                        <a:latin typeface="Cambria Math"/>
                      </a:rPr>
                      <m:t>𝐕</m:t>
                    </m:r>
                    <m:r>
                      <a:rPr lang="es-EC" b="1">
                        <a:latin typeface="Cambria Math"/>
                      </a:rPr>
                      <m:t>=</m:t>
                    </m:r>
                    <m:r>
                      <a:rPr lang="es-EC" b="1" i="1">
                        <a:latin typeface="Cambria Math"/>
                      </a:rPr>
                      <m:t>𝐀</m:t>
                    </m:r>
                    <m:r>
                      <a:rPr lang="es-EC" b="1" i="1">
                        <a:latin typeface="Cambria Math"/>
                      </a:rPr>
                      <m:t>∗</m:t>
                    </m:r>
                    <m:r>
                      <a:rPr lang="es-EC" b="1" i="1">
                        <a:latin typeface="Cambria Math"/>
                      </a:rPr>
                      <m:t>𝐜</m:t>
                    </m:r>
                  </m:oMath>
                </a14:m>
                <a:r>
                  <a:rPr lang="es-EC" b="1" dirty="0"/>
                  <a:t> </a:t>
                </a:r>
                <a:endParaRPr lang="es-EC" dirty="0"/>
              </a:p>
              <a:p>
                <a:pPr marL="0" indent="0" algn="ctr">
                  <a:buNone/>
                </a:pPr>
                <a:r>
                  <a:rPr lang="es-EC" dirty="0"/>
                  <a:t> </a:t>
                </a:r>
                <a:endParaRPr lang="es-MX" dirty="0"/>
              </a:p>
              <a:p>
                <a14:m>
                  <m:oMath xmlns:m="http://schemas.openxmlformats.org/officeDocument/2006/math">
                    <m:r>
                      <a:rPr lang="es-EC" b="1" i="1">
                        <a:latin typeface="Cambria Math"/>
                      </a:rPr>
                      <m:t>𝐜</m:t>
                    </m:r>
                  </m:oMath>
                </a14:m>
                <a:r>
                  <a:rPr lang="es-EC" dirty="0"/>
                  <a:t> </a:t>
                </a:r>
                <a:r>
                  <a:rPr lang="es-EC" b="1" dirty="0"/>
                  <a:t>= </a:t>
                </a:r>
                <a:r>
                  <a:rPr lang="es-EC" dirty="0"/>
                  <a:t>Carrera del cilindro = 160 mm</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V</m:t>
                      </m:r>
                      <m:r>
                        <a:rPr lang="es-EC">
                          <a:latin typeface="Cambria Math"/>
                        </a:rPr>
                        <m:t>=804.25</m:t>
                      </m:r>
                      <m:sSup>
                        <m:sSupPr>
                          <m:ctrlPr>
                            <a:rPr lang="es-MX" i="1">
                              <a:latin typeface="Cambria Math"/>
                            </a:rPr>
                          </m:ctrlPr>
                        </m:sSupPr>
                        <m:e>
                          <m:r>
                            <m:rPr>
                              <m:sty m:val="p"/>
                            </m:rPr>
                            <a:rPr lang="es-EC">
                              <a:latin typeface="Cambria Math"/>
                            </a:rPr>
                            <m:t>mm</m:t>
                          </m:r>
                        </m:e>
                        <m:sup>
                          <m:r>
                            <a:rPr lang="es-EC">
                              <a:latin typeface="Cambria Math"/>
                            </a:rPr>
                            <m:t>2</m:t>
                          </m:r>
                        </m:sup>
                      </m:sSup>
                      <m:r>
                        <a:rPr lang="es-EC" i="1">
                          <a:latin typeface="Cambria Math"/>
                        </a:rPr>
                        <m:t>∗</m:t>
                      </m:r>
                      <m:r>
                        <a:rPr lang="es-EC">
                          <a:latin typeface="Cambria Math"/>
                        </a:rPr>
                        <m:t>160</m:t>
                      </m:r>
                      <m:r>
                        <m:rPr>
                          <m:sty m:val="p"/>
                        </m:rPr>
                        <a:rPr lang="es-EC">
                          <a:latin typeface="Cambria Math"/>
                        </a:rPr>
                        <m:t>mm</m:t>
                      </m:r>
                      <m:r>
                        <a:rPr lang="es-EC">
                          <a:latin typeface="Cambria Math"/>
                        </a:rPr>
                        <m:t>=128679.64</m:t>
                      </m:r>
                      <m:sSup>
                        <m:sSupPr>
                          <m:ctrlPr>
                            <a:rPr lang="es-MX" i="1">
                              <a:latin typeface="Cambria Math"/>
                            </a:rPr>
                          </m:ctrlPr>
                        </m:sSupPr>
                        <m:e>
                          <m:r>
                            <m:rPr>
                              <m:sty m:val="p"/>
                            </m:rPr>
                            <a:rPr lang="es-EC">
                              <a:latin typeface="Cambria Math"/>
                            </a:rPr>
                            <m:t>mm</m:t>
                          </m:r>
                        </m:e>
                        <m:sup>
                          <m:r>
                            <a:rPr lang="es-EC">
                              <a:latin typeface="Cambria Math"/>
                            </a:rPr>
                            <m:t>3</m:t>
                          </m:r>
                        </m:sup>
                      </m:sSup>
                    </m:oMath>
                  </m:oMathPara>
                </a14:m>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V</m:t>
                      </m:r>
                      <m:r>
                        <a:rPr lang="es-EC">
                          <a:latin typeface="Cambria Math"/>
                        </a:rPr>
                        <m:t>=128679.64</m:t>
                      </m:r>
                      <m:sSup>
                        <m:sSupPr>
                          <m:ctrlPr>
                            <a:rPr lang="es-MX" i="1">
                              <a:latin typeface="Cambria Math"/>
                            </a:rPr>
                          </m:ctrlPr>
                        </m:sSupPr>
                        <m:e>
                          <m:r>
                            <m:rPr>
                              <m:sty m:val="p"/>
                            </m:rPr>
                            <a:rPr lang="es-EC">
                              <a:latin typeface="Cambria Math"/>
                            </a:rPr>
                            <m:t>mm</m:t>
                          </m:r>
                        </m:e>
                        <m:sup>
                          <m:r>
                            <a:rPr lang="es-EC">
                              <a:latin typeface="Cambria Math"/>
                            </a:rPr>
                            <m:t>3</m:t>
                          </m:r>
                        </m:sup>
                      </m:sSup>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2132856"/>
                <a:ext cx="8229600" cy="3077696"/>
              </a:xfrm>
              <a:blipFill rotWithShape="1">
                <a:blip r:embed="rId2"/>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3468456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908720"/>
                <a:ext cx="8229600" cy="5469240"/>
              </a:xfrm>
            </p:spPr>
            <p:txBody>
              <a:bodyPr>
                <a:normAutofit/>
              </a:bodyPr>
              <a:lstStyle/>
              <a:p>
                <a:r>
                  <a:rPr lang="es-EC" dirty="0"/>
                  <a:t>Considerando que el tiempo mínimo de trabajo del cilindro es de 0.1s.</a:t>
                </a:r>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Q</m:t>
                      </m:r>
                      <m:r>
                        <a:rPr lang="es-EC">
                          <a:latin typeface="Cambria Math"/>
                        </a:rPr>
                        <m:t>=</m:t>
                      </m:r>
                      <m:f>
                        <m:fPr>
                          <m:ctrlPr>
                            <a:rPr lang="es-MX" i="1">
                              <a:latin typeface="Cambria Math"/>
                            </a:rPr>
                          </m:ctrlPr>
                        </m:fPr>
                        <m:num>
                          <m:r>
                            <a:rPr lang="es-EC">
                              <a:latin typeface="Cambria Math"/>
                            </a:rPr>
                            <m:t>128679.64</m:t>
                          </m:r>
                          <m:sSup>
                            <m:sSupPr>
                              <m:ctrlPr>
                                <a:rPr lang="es-MX" i="1">
                                  <a:latin typeface="Cambria Math"/>
                                </a:rPr>
                              </m:ctrlPr>
                            </m:sSupPr>
                            <m:e>
                              <m:r>
                                <m:rPr>
                                  <m:sty m:val="p"/>
                                </m:rPr>
                                <a:rPr lang="es-EC">
                                  <a:latin typeface="Cambria Math"/>
                                </a:rPr>
                                <m:t>mm</m:t>
                              </m:r>
                            </m:e>
                            <m:sup>
                              <m:r>
                                <a:rPr lang="es-EC">
                                  <a:latin typeface="Cambria Math"/>
                                </a:rPr>
                                <m:t>3</m:t>
                              </m:r>
                            </m:sup>
                          </m:sSup>
                        </m:num>
                        <m:den>
                          <m:r>
                            <a:rPr lang="es-EC">
                              <a:latin typeface="Cambria Math"/>
                            </a:rPr>
                            <m:t>0.1</m:t>
                          </m:r>
                          <m:r>
                            <m:rPr>
                              <m:sty m:val="p"/>
                            </m:rPr>
                            <a:rPr lang="es-EC">
                              <a:latin typeface="Cambria Math"/>
                            </a:rPr>
                            <m:t>s</m:t>
                          </m:r>
                        </m:den>
                      </m:f>
                      <m:r>
                        <a:rPr lang="es-EC">
                          <a:latin typeface="Cambria Math"/>
                        </a:rPr>
                        <m:t>=1286796.35</m:t>
                      </m:r>
                      <m:f>
                        <m:fPr>
                          <m:ctrlPr>
                            <a:rPr lang="es-MX" i="1">
                              <a:latin typeface="Cambria Math"/>
                            </a:rPr>
                          </m:ctrlPr>
                        </m:fPr>
                        <m:num>
                          <m:sSup>
                            <m:sSupPr>
                              <m:ctrlPr>
                                <a:rPr lang="es-MX" i="1">
                                  <a:latin typeface="Cambria Math"/>
                                </a:rPr>
                              </m:ctrlPr>
                            </m:sSupPr>
                            <m:e>
                              <m:r>
                                <m:rPr>
                                  <m:sty m:val="p"/>
                                </m:rPr>
                                <a:rPr lang="es-EC">
                                  <a:latin typeface="Cambria Math"/>
                                </a:rPr>
                                <m:t>mm</m:t>
                              </m:r>
                            </m:e>
                            <m:sup>
                              <m:r>
                                <a:rPr lang="es-EC">
                                  <a:latin typeface="Cambria Math"/>
                                </a:rPr>
                                <m:t>3</m:t>
                              </m:r>
                            </m:sup>
                          </m:sSup>
                        </m:num>
                        <m:den>
                          <m:r>
                            <m:rPr>
                              <m:sty m:val="p"/>
                            </m:rPr>
                            <a:rPr lang="es-EC">
                              <a:latin typeface="Cambria Math"/>
                            </a:rPr>
                            <m:t>s</m:t>
                          </m:r>
                        </m:den>
                      </m:f>
                    </m:oMath>
                  </m:oMathPara>
                </a14:m>
                <a:endParaRPr lang="es-MX" dirty="0"/>
              </a:p>
              <a:p>
                <a:pPr marL="0" indent="0">
                  <a:buNone/>
                </a:pP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Q</m:t>
                      </m:r>
                      <m:r>
                        <a:rPr lang="es-EC">
                          <a:latin typeface="Cambria Math"/>
                        </a:rPr>
                        <m:t>=1286796.35</m:t>
                      </m:r>
                      <m:f>
                        <m:fPr>
                          <m:ctrlPr>
                            <a:rPr lang="es-MX" i="1">
                              <a:latin typeface="Cambria Math"/>
                            </a:rPr>
                          </m:ctrlPr>
                        </m:fPr>
                        <m:num>
                          <m:sSup>
                            <m:sSupPr>
                              <m:ctrlPr>
                                <a:rPr lang="es-MX" i="1">
                                  <a:latin typeface="Cambria Math"/>
                                </a:rPr>
                              </m:ctrlPr>
                            </m:sSupPr>
                            <m:e>
                              <m:r>
                                <m:rPr>
                                  <m:sty m:val="p"/>
                                </m:rPr>
                                <a:rPr lang="es-EC">
                                  <a:latin typeface="Cambria Math"/>
                                </a:rPr>
                                <m:t>mm</m:t>
                              </m:r>
                            </m:e>
                            <m:sup>
                              <m:r>
                                <a:rPr lang="es-EC">
                                  <a:latin typeface="Cambria Math"/>
                                </a:rPr>
                                <m:t>3</m:t>
                              </m:r>
                            </m:sup>
                          </m:sSup>
                        </m:num>
                        <m:den>
                          <m:r>
                            <m:rPr>
                              <m:sty m:val="p"/>
                            </m:rPr>
                            <a:rPr lang="es-EC">
                              <a:latin typeface="Cambria Math"/>
                            </a:rPr>
                            <m:t>s</m:t>
                          </m:r>
                        </m:den>
                      </m:f>
                      <m:d>
                        <m:dPr>
                          <m:begChr m:val="|"/>
                          <m:endChr m:val="|"/>
                          <m:ctrlPr>
                            <a:rPr lang="es-MX" i="1">
                              <a:latin typeface="Cambria Math"/>
                            </a:rPr>
                          </m:ctrlPr>
                        </m:dPr>
                        <m:e>
                          <m:f>
                            <m:fPr>
                              <m:ctrlPr>
                                <a:rPr lang="es-MX" i="1">
                                  <a:latin typeface="Cambria Math"/>
                                </a:rPr>
                              </m:ctrlPr>
                            </m:fPr>
                            <m:num>
                              <m:sSup>
                                <m:sSupPr>
                                  <m:ctrlPr>
                                    <a:rPr lang="es-MX" i="1">
                                      <a:latin typeface="Cambria Math"/>
                                    </a:rPr>
                                  </m:ctrlPr>
                                </m:sSupPr>
                                <m:e>
                                  <m:r>
                                    <a:rPr lang="es-EC">
                                      <a:latin typeface="Cambria Math"/>
                                    </a:rPr>
                                    <m:t>(1</m:t>
                                  </m:r>
                                  <m:r>
                                    <m:rPr>
                                      <m:sty m:val="p"/>
                                    </m:rPr>
                                    <a:rPr lang="es-EC">
                                      <a:latin typeface="Cambria Math"/>
                                    </a:rPr>
                                    <m:t>m</m:t>
                                  </m:r>
                                  <m:r>
                                    <a:rPr lang="es-EC">
                                      <a:latin typeface="Cambria Math"/>
                                    </a:rPr>
                                    <m:t>)</m:t>
                                  </m:r>
                                </m:e>
                                <m:sup>
                                  <m:r>
                                    <a:rPr lang="es-EC">
                                      <a:latin typeface="Cambria Math"/>
                                    </a:rPr>
                                    <m:t>3</m:t>
                                  </m:r>
                                </m:sup>
                              </m:sSup>
                            </m:num>
                            <m:den>
                              <m:sSup>
                                <m:sSupPr>
                                  <m:ctrlPr>
                                    <a:rPr lang="es-MX" i="1">
                                      <a:latin typeface="Cambria Math"/>
                                    </a:rPr>
                                  </m:ctrlPr>
                                </m:sSupPr>
                                <m:e>
                                  <m:r>
                                    <a:rPr lang="es-EC">
                                      <a:latin typeface="Cambria Math"/>
                                    </a:rPr>
                                    <m:t>(1000</m:t>
                                  </m:r>
                                  <m:r>
                                    <m:rPr>
                                      <m:sty m:val="p"/>
                                    </m:rPr>
                                    <a:rPr lang="es-EC">
                                      <a:latin typeface="Cambria Math"/>
                                    </a:rPr>
                                    <m:t>mm</m:t>
                                  </m:r>
                                  <m:r>
                                    <a:rPr lang="es-EC">
                                      <a:latin typeface="Cambria Math"/>
                                    </a:rPr>
                                    <m:t>)</m:t>
                                  </m:r>
                                </m:e>
                                <m:sup>
                                  <m:r>
                                    <a:rPr lang="es-EC">
                                      <a:latin typeface="Cambria Math"/>
                                    </a:rPr>
                                    <m:t>3</m:t>
                                  </m:r>
                                </m:sup>
                              </m:sSup>
                            </m:den>
                          </m:f>
                        </m:e>
                      </m:d>
                      <m:d>
                        <m:dPr>
                          <m:begChr m:val=""/>
                          <m:endChr m:val="|"/>
                          <m:ctrlPr>
                            <a:rPr lang="es-MX" i="1">
                              <a:latin typeface="Cambria Math"/>
                            </a:rPr>
                          </m:ctrlPr>
                        </m:dPr>
                        <m:e>
                          <m:f>
                            <m:fPr>
                              <m:ctrlPr>
                                <a:rPr lang="es-MX" i="1">
                                  <a:latin typeface="Cambria Math"/>
                                </a:rPr>
                              </m:ctrlPr>
                            </m:fPr>
                            <m:num>
                              <m:r>
                                <a:rPr lang="es-EC">
                                  <a:latin typeface="Cambria Math"/>
                                </a:rPr>
                                <m:t>1000</m:t>
                              </m:r>
                              <m:r>
                                <m:rPr>
                                  <m:sty m:val="p"/>
                                </m:rPr>
                                <a:rPr lang="es-EC">
                                  <a:latin typeface="Cambria Math"/>
                                </a:rPr>
                                <m:t>l</m:t>
                              </m:r>
                            </m:num>
                            <m:den>
                              <m:r>
                                <a:rPr lang="es-EC">
                                  <a:latin typeface="Cambria Math"/>
                                </a:rPr>
                                <m:t>1</m:t>
                              </m:r>
                              <m:sSup>
                                <m:sSupPr>
                                  <m:ctrlPr>
                                    <a:rPr lang="es-MX" i="1">
                                      <a:latin typeface="Cambria Math"/>
                                    </a:rPr>
                                  </m:ctrlPr>
                                </m:sSupPr>
                                <m:e>
                                  <m:r>
                                    <m:rPr>
                                      <m:sty m:val="p"/>
                                    </m:rPr>
                                    <a:rPr lang="es-EC">
                                      <a:latin typeface="Cambria Math"/>
                                    </a:rPr>
                                    <m:t>m</m:t>
                                  </m:r>
                                </m:e>
                                <m:sup>
                                  <m:r>
                                    <a:rPr lang="es-EC">
                                      <a:latin typeface="Cambria Math"/>
                                    </a:rPr>
                                    <m:t>3</m:t>
                                  </m:r>
                                </m:sup>
                              </m:sSup>
                            </m:den>
                          </m:f>
                        </m:e>
                      </m:d>
                      <m:d>
                        <m:dPr>
                          <m:begChr m:val=""/>
                          <m:endChr m:val="|"/>
                          <m:ctrlPr>
                            <a:rPr lang="es-MX" i="1">
                              <a:latin typeface="Cambria Math"/>
                            </a:rPr>
                          </m:ctrlPr>
                        </m:dPr>
                        <m:e>
                          <m:f>
                            <m:fPr>
                              <m:ctrlPr>
                                <a:rPr lang="es-MX" i="1">
                                  <a:latin typeface="Cambria Math"/>
                                </a:rPr>
                              </m:ctrlPr>
                            </m:fPr>
                            <m:num>
                              <m:r>
                                <a:rPr lang="es-EC">
                                  <a:latin typeface="Cambria Math"/>
                                </a:rPr>
                                <m:t>60</m:t>
                              </m:r>
                              <m:r>
                                <m:rPr>
                                  <m:sty m:val="p"/>
                                </m:rPr>
                                <a:rPr lang="es-EC">
                                  <a:latin typeface="Cambria Math"/>
                                </a:rPr>
                                <m:t>s</m:t>
                              </m:r>
                            </m:num>
                            <m:den>
                              <m:r>
                                <a:rPr lang="es-EC">
                                  <a:latin typeface="Cambria Math"/>
                                </a:rPr>
                                <m:t>1</m:t>
                              </m:r>
                              <m:r>
                                <m:rPr>
                                  <m:sty m:val="p"/>
                                </m:rPr>
                                <a:rPr lang="es-EC">
                                  <a:latin typeface="Cambria Math"/>
                                </a:rPr>
                                <m:t>min</m:t>
                              </m:r>
                            </m:den>
                          </m:f>
                        </m:e>
                      </m:d>
                      <m:r>
                        <a:rPr lang="es-EC">
                          <a:latin typeface="Cambria Math"/>
                        </a:rPr>
                        <m:t>=77.21</m:t>
                      </m:r>
                      <m:f>
                        <m:fPr>
                          <m:ctrlPr>
                            <a:rPr lang="es-MX" i="1">
                              <a:latin typeface="Cambria Math"/>
                            </a:rPr>
                          </m:ctrlPr>
                        </m:fPr>
                        <m:num>
                          <m:r>
                            <m:rPr>
                              <m:sty m:val="p"/>
                            </m:rPr>
                            <a:rPr lang="es-EC">
                              <a:latin typeface="Cambria Math"/>
                            </a:rPr>
                            <m:t>l</m:t>
                          </m:r>
                        </m:num>
                        <m:den>
                          <m:r>
                            <m:rPr>
                              <m:sty m:val="p"/>
                            </m:rPr>
                            <a:rPr lang="es-EC">
                              <a:latin typeface="Cambria Math"/>
                            </a:rPr>
                            <m:t>min</m:t>
                          </m:r>
                        </m:den>
                      </m:f>
                    </m:oMath>
                  </m:oMathPara>
                </a14:m>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𝐐</m:t>
                      </m:r>
                      <m:r>
                        <a:rPr lang="es-EC" b="1">
                          <a:latin typeface="Cambria Math"/>
                        </a:rPr>
                        <m:t>=</m:t>
                      </m:r>
                      <m:r>
                        <a:rPr lang="es-EC" b="1" i="1">
                          <a:latin typeface="Cambria Math"/>
                        </a:rPr>
                        <m:t>𝟕𝟕</m:t>
                      </m:r>
                      <m:r>
                        <a:rPr lang="es-EC" b="1">
                          <a:latin typeface="Cambria Math"/>
                        </a:rPr>
                        <m:t>.</m:t>
                      </m:r>
                      <m:r>
                        <a:rPr lang="es-EC" b="1" i="1">
                          <a:latin typeface="Cambria Math"/>
                        </a:rPr>
                        <m:t>𝟐𝟏</m:t>
                      </m:r>
                      <m:f>
                        <m:fPr>
                          <m:ctrlPr>
                            <a:rPr lang="es-MX" b="1" i="1">
                              <a:latin typeface="Cambria Math"/>
                            </a:rPr>
                          </m:ctrlPr>
                        </m:fPr>
                        <m:num>
                          <m:r>
                            <a:rPr lang="es-EC" b="1" i="1">
                              <a:latin typeface="Cambria Math"/>
                            </a:rPr>
                            <m:t>𝐥</m:t>
                          </m:r>
                        </m:num>
                        <m:den>
                          <m:r>
                            <a:rPr lang="es-EC" b="1" i="1">
                              <a:latin typeface="Cambria Math"/>
                            </a:rPr>
                            <m:t>𝐦𝐢𝐧</m:t>
                          </m:r>
                        </m:den>
                      </m:f>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908720"/>
                <a:ext cx="8229600" cy="5469240"/>
              </a:xfrm>
              <a:blipFill rotWithShape="1">
                <a:blip r:embed="rId2"/>
                <a:stretch>
                  <a:fillRect l="-963" t="-1672"/>
                </a:stretch>
              </a:blipFill>
            </p:spPr>
            <p:txBody>
              <a:bodyPr/>
              <a:lstStyle/>
              <a:p>
                <a:r>
                  <a:rPr lang="es-MX">
                    <a:noFill/>
                  </a:rPr>
                  <a:t> </a:t>
                </a:r>
              </a:p>
            </p:txBody>
          </p:sp>
        </mc:Fallback>
      </mc:AlternateContent>
    </p:spTree>
    <p:extLst>
      <p:ext uri="{BB962C8B-B14F-4D97-AF65-F5344CB8AC3E}">
        <p14:creationId xmlns:p14="http://schemas.microsoft.com/office/powerpoint/2010/main" val="506216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980728"/>
                <a:ext cx="8229600" cy="5343872"/>
              </a:xfrm>
            </p:spPr>
            <p:txBody>
              <a:bodyPr/>
              <a:lstStyle/>
              <a:p>
                <a:r>
                  <a:rPr lang="es-EC" dirty="0"/>
                  <a:t>Como se utilizan dos cilindros neumáticos sincronizados el máximo caudal sería:</a:t>
                </a:r>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𝐐𝐭𝐨𝐭𝐚𝐥</m:t>
                      </m:r>
                      <m:r>
                        <a:rPr lang="es-EC" b="1">
                          <a:latin typeface="Cambria Math"/>
                        </a:rPr>
                        <m:t>=</m:t>
                      </m:r>
                      <m:r>
                        <a:rPr lang="es-EC" b="1" i="1">
                          <a:latin typeface="Cambria Math"/>
                        </a:rPr>
                        <m:t>𝐐</m:t>
                      </m:r>
                      <m:r>
                        <a:rPr lang="es-EC" b="1" i="1">
                          <a:latin typeface="Cambria Math"/>
                        </a:rPr>
                        <m:t>∗</m:t>
                      </m:r>
                      <m:r>
                        <a:rPr lang="es-EC" b="1" i="1">
                          <a:latin typeface="Cambria Math"/>
                        </a:rPr>
                        <m:t>𝟐</m:t>
                      </m:r>
                    </m:oMath>
                  </m:oMathPara>
                </a14:m>
                <a:endParaRPr lang="es-MX" dirty="0"/>
              </a:p>
              <a:p>
                <a:pPr marL="0" indent="0">
                  <a:buNone/>
                </a:pP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Qtotal</m:t>
                      </m:r>
                      <m:r>
                        <a:rPr lang="es-EC">
                          <a:latin typeface="Cambria Math"/>
                        </a:rPr>
                        <m:t>=77.21</m:t>
                      </m:r>
                      <m:f>
                        <m:fPr>
                          <m:ctrlPr>
                            <a:rPr lang="es-MX" i="1">
                              <a:latin typeface="Cambria Math"/>
                            </a:rPr>
                          </m:ctrlPr>
                        </m:fPr>
                        <m:num>
                          <m:r>
                            <m:rPr>
                              <m:sty m:val="p"/>
                            </m:rPr>
                            <a:rPr lang="es-EC">
                              <a:latin typeface="Cambria Math"/>
                            </a:rPr>
                            <m:t>l</m:t>
                          </m:r>
                        </m:num>
                        <m:den>
                          <m:r>
                            <m:rPr>
                              <m:sty m:val="p"/>
                            </m:rPr>
                            <a:rPr lang="es-EC">
                              <a:latin typeface="Cambria Math"/>
                            </a:rPr>
                            <m:t>min</m:t>
                          </m:r>
                        </m:den>
                      </m:f>
                      <m:r>
                        <a:rPr lang="es-EC" i="1">
                          <a:latin typeface="Cambria Math"/>
                        </a:rPr>
                        <m:t>∗</m:t>
                      </m:r>
                      <m:r>
                        <a:rPr lang="es-EC">
                          <a:latin typeface="Cambria Math"/>
                        </a:rPr>
                        <m:t>2=154.42</m:t>
                      </m:r>
                      <m:f>
                        <m:fPr>
                          <m:ctrlPr>
                            <a:rPr lang="es-MX" i="1">
                              <a:latin typeface="Cambria Math"/>
                            </a:rPr>
                          </m:ctrlPr>
                        </m:fPr>
                        <m:num>
                          <m:r>
                            <m:rPr>
                              <m:sty m:val="p"/>
                            </m:rPr>
                            <a:rPr lang="es-EC">
                              <a:latin typeface="Cambria Math"/>
                            </a:rPr>
                            <m:t>l</m:t>
                          </m:r>
                        </m:num>
                        <m:den>
                          <m:r>
                            <m:rPr>
                              <m:sty m:val="p"/>
                            </m:rPr>
                            <a:rPr lang="es-EC">
                              <a:latin typeface="Cambria Math"/>
                            </a:rPr>
                            <m:t>min</m:t>
                          </m:r>
                        </m:den>
                      </m:f>
                    </m:oMath>
                  </m:oMathPara>
                </a14:m>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𝐐𝐭𝐨𝐭𝐚𝐥</m:t>
                      </m:r>
                      <m:r>
                        <a:rPr lang="es-EC" b="1">
                          <a:latin typeface="Cambria Math"/>
                        </a:rPr>
                        <m:t>=</m:t>
                      </m:r>
                      <m:r>
                        <a:rPr lang="es-EC" b="1" i="1">
                          <a:latin typeface="Cambria Math"/>
                        </a:rPr>
                        <m:t>𝟏𝟓𝟒</m:t>
                      </m:r>
                      <m:r>
                        <a:rPr lang="es-EC" b="1">
                          <a:latin typeface="Cambria Math"/>
                        </a:rPr>
                        <m:t>.</m:t>
                      </m:r>
                      <m:r>
                        <a:rPr lang="es-EC" b="1" i="1">
                          <a:latin typeface="Cambria Math"/>
                        </a:rPr>
                        <m:t>𝟒𝟐</m:t>
                      </m:r>
                      <m:f>
                        <m:fPr>
                          <m:ctrlPr>
                            <a:rPr lang="es-MX" b="1" i="1">
                              <a:latin typeface="Cambria Math"/>
                            </a:rPr>
                          </m:ctrlPr>
                        </m:fPr>
                        <m:num>
                          <m:r>
                            <a:rPr lang="es-EC" b="1" i="1">
                              <a:latin typeface="Cambria Math"/>
                            </a:rPr>
                            <m:t>𝐥</m:t>
                          </m:r>
                        </m:num>
                        <m:den>
                          <m:r>
                            <a:rPr lang="es-EC" b="1" i="1">
                              <a:latin typeface="Cambria Math"/>
                            </a:rPr>
                            <m:t>𝐦𝐢𝐧</m:t>
                          </m:r>
                        </m:den>
                      </m:f>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980728"/>
                <a:ext cx="8229600" cy="5343872"/>
              </a:xfrm>
              <a:blipFill rotWithShape="1">
                <a:blip r:embed="rId2"/>
                <a:stretch>
                  <a:fillRect l="-889" t="-912"/>
                </a:stretch>
              </a:blipFill>
            </p:spPr>
            <p:txBody>
              <a:bodyPr/>
              <a:lstStyle/>
              <a:p>
                <a:r>
                  <a:rPr lang="es-MX">
                    <a:noFill/>
                  </a:rPr>
                  <a:t> </a:t>
                </a:r>
              </a:p>
            </p:txBody>
          </p:sp>
        </mc:Fallback>
      </mc:AlternateContent>
    </p:spTree>
    <p:extLst>
      <p:ext uri="{BB962C8B-B14F-4D97-AF65-F5344CB8AC3E}">
        <p14:creationId xmlns:p14="http://schemas.microsoft.com/office/powerpoint/2010/main" val="241832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terfaz entre el Brazo Robtico KUKA KR16 y Bandas Transportadora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28499" y="764704"/>
            <a:ext cx="3111653" cy="1752847"/>
          </a:xfrm>
        </p:spPr>
      </p:pic>
      <p:sp>
        <p:nvSpPr>
          <p:cNvPr id="3" name="2 Título"/>
          <p:cNvSpPr>
            <a:spLocks noGrp="1"/>
          </p:cNvSpPr>
          <p:nvPr>
            <p:ph type="title"/>
          </p:nvPr>
        </p:nvSpPr>
        <p:spPr>
          <a:xfrm>
            <a:off x="457200" y="44624"/>
            <a:ext cx="8229600" cy="786416"/>
          </a:xfrm>
        </p:spPr>
        <p:txBody>
          <a:bodyPr/>
          <a:lstStyle/>
          <a:p>
            <a:r>
              <a:rPr lang="es-EC" b="1" dirty="0" smtClean="0"/>
              <a:t>Justificación del Proyecto</a:t>
            </a:r>
            <a:endParaRPr lang="es-EC" b="1" dirty="0"/>
          </a:p>
        </p:txBody>
      </p:sp>
      <p:sp>
        <p:nvSpPr>
          <p:cNvPr id="7" name="6 Rectángulo"/>
          <p:cNvSpPr/>
          <p:nvPr/>
        </p:nvSpPr>
        <p:spPr>
          <a:xfrm>
            <a:off x="2478944" y="2492896"/>
            <a:ext cx="3842719" cy="369332"/>
          </a:xfrm>
          <a:prstGeom prst="rect">
            <a:avLst/>
          </a:prstGeom>
        </p:spPr>
        <p:txBody>
          <a:bodyPr wrap="none">
            <a:spAutoFit/>
          </a:bodyPr>
          <a:lstStyle/>
          <a:p>
            <a:r>
              <a:rPr lang="es-EC" dirty="0"/>
              <a:t>Celda flexible de manufactura </a:t>
            </a:r>
            <a:r>
              <a:rPr lang="es-EC" dirty="0" err="1"/>
              <a:t>ESPE</a:t>
            </a:r>
            <a:r>
              <a:rPr lang="es-EC" dirty="0"/>
              <a:t>-L </a:t>
            </a:r>
          </a:p>
        </p:txBody>
      </p:sp>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6477" y="2940796"/>
            <a:ext cx="2731291" cy="2732413"/>
          </a:xfrm>
          <a:prstGeom prst="rect">
            <a:avLst/>
          </a:prstGeom>
          <a:ln>
            <a:solidFill>
              <a:schemeClr val="tx1"/>
            </a:solidFill>
          </a:ln>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2863930"/>
            <a:ext cx="2108236" cy="2810982"/>
          </a:xfrm>
          <a:prstGeom prst="rect">
            <a:avLst/>
          </a:prstGeom>
          <a:ln>
            <a:solidFill>
              <a:schemeClr val="tx1"/>
            </a:solidFill>
          </a:ln>
        </p:spPr>
      </p:pic>
      <p:sp>
        <p:nvSpPr>
          <p:cNvPr id="12" name="11 Rectángulo"/>
          <p:cNvSpPr/>
          <p:nvPr/>
        </p:nvSpPr>
        <p:spPr>
          <a:xfrm>
            <a:off x="1352536" y="5733256"/>
            <a:ext cx="2555508" cy="369332"/>
          </a:xfrm>
          <a:prstGeom prst="rect">
            <a:avLst/>
          </a:prstGeom>
        </p:spPr>
        <p:txBody>
          <a:bodyPr wrap="none">
            <a:spAutoFit/>
          </a:bodyPr>
          <a:lstStyle/>
          <a:p>
            <a:r>
              <a:rPr lang="es-EC" dirty="0" smtClean="0"/>
              <a:t>Laboratorio de Robótica</a:t>
            </a:r>
            <a:endParaRPr lang="es-EC" dirty="0"/>
          </a:p>
        </p:txBody>
      </p:sp>
      <p:sp>
        <p:nvSpPr>
          <p:cNvPr id="13" name="12 Rectángulo"/>
          <p:cNvSpPr/>
          <p:nvPr/>
        </p:nvSpPr>
        <p:spPr>
          <a:xfrm>
            <a:off x="5963805" y="5779422"/>
            <a:ext cx="2416046" cy="646331"/>
          </a:xfrm>
          <a:prstGeom prst="rect">
            <a:avLst/>
          </a:prstGeom>
        </p:spPr>
        <p:txBody>
          <a:bodyPr wrap="none">
            <a:spAutoFit/>
          </a:bodyPr>
          <a:lstStyle/>
          <a:p>
            <a:pPr algn="ctr"/>
            <a:r>
              <a:rPr lang="es-EC" dirty="0" smtClean="0"/>
              <a:t>Pruebas con el </a:t>
            </a:r>
            <a:r>
              <a:rPr lang="es-EC" dirty="0" err="1" smtClean="0"/>
              <a:t>gripper</a:t>
            </a:r>
            <a:r>
              <a:rPr lang="es-EC" dirty="0" smtClean="0"/>
              <a:t> </a:t>
            </a:r>
          </a:p>
          <a:p>
            <a:pPr algn="ctr"/>
            <a:r>
              <a:rPr lang="es-EC" dirty="0" smtClean="0"/>
              <a:t>implementado</a:t>
            </a:r>
            <a:endParaRPr lang="es-EC" dirty="0"/>
          </a:p>
        </p:txBody>
      </p:sp>
      <p:sp>
        <p:nvSpPr>
          <p:cNvPr id="14" name="13 Rectángulo"/>
          <p:cNvSpPr/>
          <p:nvPr/>
        </p:nvSpPr>
        <p:spPr>
          <a:xfrm>
            <a:off x="857522" y="6021288"/>
            <a:ext cx="3714478" cy="369332"/>
          </a:xfrm>
          <a:prstGeom prst="rect">
            <a:avLst/>
          </a:prstGeom>
        </p:spPr>
        <p:txBody>
          <a:bodyPr wrap="none">
            <a:spAutoFit/>
          </a:bodyPr>
          <a:lstStyle/>
          <a:p>
            <a:r>
              <a:rPr lang="es-EC" dirty="0" smtClean="0"/>
              <a:t>Antes de la  Implementación </a:t>
            </a:r>
            <a:r>
              <a:rPr lang="es-EC" dirty="0" err="1" smtClean="0"/>
              <a:t>gripper</a:t>
            </a:r>
            <a:endParaRPr lang="es-EC" dirty="0"/>
          </a:p>
        </p:txBody>
      </p:sp>
      <p:sp>
        <p:nvSpPr>
          <p:cNvPr id="15" name="14 Rectángulo"/>
          <p:cNvSpPr/>
          <p:nvPr/>
        </p:nvSpPr>
        <p:spPr>
          <a:xfrm>
            <a:off x="505349" y="6309320"/>
            <a:ext cx="4355680" cy="369332"/>
          </a:xfrm>
          <a:prstGeom prst="rect">
            <a:avLst/>
          </a:prstGeom>
        </p:spPr>
        <p:txBody>
          <a:bodyPr wrap="none">
            <a:spAutoFit/>
          </a:bodyPr>
          <a:lstStyle/>
          <a:p>
            <a:r>
              <a:rPr lang="es-EC" dirty="0" smtClean="0"/>
              <a:t> multifuncional y modulo complementario</a:t>
            </a:r>
            <a:endParaRPr lang="es-EC" dirty="0"/>
          </a:p>
        </p:txBody>
      </p:sp>
      <p:cxnSp>
        <p:nvCxnSpPr>
          <p:cNvPr id="18" name="17 Conector recto de flecha"/>
          <p:cNvCxnSpPr/>
          <p:nvPr/>
        </p:nvCxnSpPr>
        <p:spPr>
          <a:xfrm flipV="1">
            <a:off x="3835544" y="3501008"/>
            <a:ext cx="664448" cy="648072"/>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sp>
        <p:nvSpPr>
          <p:cNvPr id="24" name="23 Rectángulo"/>
          <p:cNvSpPr/>
          <p:nvPr/>
        </p:nvSpPr>
        <p:spPr>
          <a:xfrm>
            <a:off x="4499992" y="3284984"/>
            <a:ext cx="1152128" cy="5400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400" b="1" dirty="0" smtClean="0"/>
              <a:t>Herramienta del robot</a:t>
            </a:r>
            <a:endParaRPr lang="es-EC" sz="1400" b="1" dirty="0"/>
          </a:p>
        </p:txBody>
      </p:sp>
      <p:sp>
        <p:nvSpPr>
          <p:cNvPr id="26" name="25 Rectángulo"/>
          <p:cNvSpPr/>
          <p:nvPr/>
        </p:nvSpPr>
        <p:spPr>
          <a:xfrm>
            <a:off x="107505" y="3223740"/>
            <a:ext cx="1221840" cy="5545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400" b="1" dirty="0" smtClean="0"/>
              <a:t>Herramienta del robot</a:t>
            </a:r>
            <a:endParaRPr lang="es-EC" sz="1400" b="1" dirty="0"/>
          </a:p>
        </p:txBody>
      </p:sp>
      <p:cxnSp>
        <p:nvCxnSpPr>
          <p:cNvPr id="31" name="30 Conector recto de flecha"/>
          <p:cNvCxnSpPr/>
          <p:nvPr/>
        </p:nvCxnSpPr>
        <p:spPr>
          <a:xfrm>
            <a:off x="5652120" y="3501008"/>
            <a:ext cx="1008112" cy="504056"/>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sp>
        <p:nvSpPr>
          <p:cNvPr id="35" name="34 Rectángulo"/>
          <p:cNvSpPr/>
          <p:nvPr/>
        </p:nvSpPr>
        <p:spPr>
          <a:xfrm>
            <a:off x="4355976" y="4041068"/>
            <a:ext cx="1440160" cy="9001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400" b="1" dirty="0" smtClean="0"/>
              <a:t>Mesa de Pruebas del Gripper Multifuncional</a:t>
            </a:r>
            <a:endParaRPr lang="es-EC" sz="1400" b="1" dirty="0"/>
          </a:p>
        </p:txBody>
      </p:sp>
      <p:cxnSp>
        <p:nvCxnSpPr>
          <p:cNvPr id="36" name="35 Conector recto de flecha"/>
          <p:cNvCxnSpPr/>
          <p:nvPr/>
        </p:nvCxnSpPr>
        <p:spPr>
          <a:xfrm>
            <a:off x="5817607" y="4464634"/>
            <a:ext cx="1008112" cy="504056"/>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34037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69664"/>
            <a:ext cx="8229600" cy="722344"/>
          </a:xfrm>
        </p:spPr>
        <p:txBody>
          <a:bodyPr>
            <a:noAutofit/>
          </a:bodyPr>
          <a:lstStyle/>
          <a:p>
            <a:r>
              <a:rPr lang="es-MX" sz="4000" dirty="0" smtClean="0"/>
              <a:t>Alternativas Selección (Electroválvula)</a:t>
            </a:r>
            <a:endParaRPr lang="es-MX" sz="4000" dirty="0"/>
          </a:p>
        </p:txBody>
      </p:sp>
      <p:pic>
        <p:nvPicPr>
          <p:cNvPr id="4098" name="Imagen 15362" descr="Descripción: http://www.plcs.com.mx/images/fotos_productos/1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3084090" cy="23153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7" name="Imagen 153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755" y="1412776"/>
            <a:ext cx="1812454" cy="23108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5" name="Rectangle 4"/>
          <p:cNvSpPr>
            <a:spLocks noChangeArrowheads="1"/>
          </p:cNvSpPr>
          <p:nvPr/>
        </p:nvSpPr>
        <p:spPr bwMode="auto">
          <a:xfrm>
            <a:off x="0" y="2867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4103" name="Imagen 153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077072"/>
            <a:ext cx="3695984" cy="23915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Imagen 153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632" y="4077071"/>
            <a:ext cx="2379380" cy="23915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8" name="Rectangle 9"/>
          <p:cNvSpPr>
            <a:spLocks noChangeArrowheads="1"/>
          </p:cNvSpPr>
          <p:nvPr/>
        </p:nvSpPr>
        <p:spPr bwMode="auto">
          <a:xfrm>
            <a:off x="0" y="4219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514011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n 15365" descr="Descripción: G:\CPE18-M1H-5L-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156" y="725908"/>
            <a:ext cx="2698876" cy="24573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1" name="Imagen 153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725908"/>
            <a:ext cx="2217855" cy="24573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5126" name="Imagen 15382" descr="Descripción: http://www.rowse4pneumatics.co.uk/images/CPE10%2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678" y="3573016"/>
            <a:ext cx="2766414" cy="2704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5" name="Imagen 153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4092" y="3573016"/>
            <a:ext cx="1789733" cy="2704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7" name="Rectangle 8"/>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8" name="Rectangle 9"/>
          <p:cNvSpPr>
            <a:spLocks noChangeArrowheads="1"/>
          </p:cNvSpPr>
          <p:nvPr/>
        </p:nvSpPr>
        <p:spPr bwMode="auto">
          <a:xfrm>
            <a:off x="0" y="5505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704832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Ponderación de alternativas </a:t>
            </a:r>
            <a:r>
              <a:rPr lang="es-EC" b="1" dirty="0" smtClean="0"/>
              <a:t>(Electroválvula)</a:t>
            </a:r>
            <a:endParaRPr lang="es-MX" dirty="0"/>
          </a:p>
        </p:txBody>
      </p:sp>
      <p:graphicFrame>
        <p:nvGraphicFramePr>
          <p:cNvPr id="4" name="3 Tabla"/>
          <p:cNvGraphicFramePr>
            <a:graphicFrameLocks noGrp="1"/>
          </p:cNvGraphicFramePr>
          <p:nvPr/>
        </p:nvGraphicFramePr>
        <p:xfrm>
          <a:off x="2046133" y="2502376"/>
          <a:ext cx="5051733" cy="3255010"/>
        </p:xfrm>
        <a:graphic>
          <a:graphicData uri="http://schemas.openxmlformats.org/drawingml/2006/table">
            <a:tbl>
              <a:tblPr firstRow="1" firstCol="1" bandRow="1">
                <a:tableStyleId>{5C22544A-7EE6-4342-B048-85BDC9FD1C3A}</a:tableStyleId>
              </a:tblPr>
              <a:tblGrid>
                <a:gridCol w="1481455"/>
                <a:gridCol w="520065"/>
                <a:gridCol w="520065"/>
                <a:gridCol w="520065"/>
                <a:gridCol w="520700"/>
                <a:gridCol w="520065"/>
                <a:gridCol w="159276"/>
                <a:gridCol w="159276"/>
                <a:gridCol w="159276"/>
                <a:gridCol w="491490"/>
              </a:tblGrid>
              <a:tr h="1407160">
                <a:tc>
                  <a:txBody>
                    <a:bodyPr/>
                    <a:lstStyle/>
                    <a:p>
                      <a:pPr>
                        <a:spcAft>
                          <a:spcPts val="0"/>
                        </a:spcAft>
                      </a:pPr>
                      <a:r>
                        <a:rPr lang="es-EC" sz="1200">
                          <a:effectLst/>
                        </a:rPr>
                        <a:t> </a:t>
                      </a:r>
                      <a:endParaRPr lang="es-MX" sz="1200">
                        <a:effectLst/>
                        <a:latin typeface="Times New Roman"/>
                        <a:ea typeface="Times New Roman"/>
                      </a:endParaRPr>
                    </a:p>
                  </a:txBody>
                  <a:tcPr marL="68580" marR="68580" marT="0" marB="0"/>
                </a:tc>
                <a:tc>
                  <a:txBody>
                    <a:bodyPr/>
                    <a:lstStyle/>
                    <a:p>
                      <a:pPr marL="71755" marR="71755" algn="ctr">
                        <a:spcAft>
                          <a:spcPts val="0"/>
                        </a:spcAft>
                      </a:pPr>
                      <a:r>
                        <a:rPr lang="es-EC" sz="1200">
                          <a:effectLst/>
                        </a:rPr>
                        <a:t>Económico</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Disponibilidad</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Factibilidad</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Instalación</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Espacio</a:t>
                      </a:r>
                      <a:endParaRPr lang="es-MX" sz="1200">
                        <a:effectLst/>
                        <a:latin typeface="Times New Roman"/>
                        <a:ea typeface="Times New Roman"/>
                      </a:endParaRPr>
                    </a:p>
                  </a:txBody>
                  <a:tcPr marL="68580" marR="68580" marT="0" marB="0" vert="vert270" anchor="ctr"/>
                </a:tc>
                <a:tc gridSpan="2">
                  <a:txBody>
                    <a:bodyPr/>
                    <a:lstStyle/>
                    <a:p>
                      <a:pPr marL="71755" marR="71755" algn="ctr">
                        <a:spcAft>
                          <a:spcPts val="0"/>
                        </a:spcAft>
                      </a:pPr>
                      <a:r>
                        <a:rPr lang="es-EC" sz="1200">
                          <a:effectLst/>
                        </a:rPr>
                        <a:t>Total</a:t>
                      </a:r>
                      <a:endParaRPr lang="es-MX" sz="1200">
                        <a:effectLst/>
                        <a:latin typeface="Times New Roman"/>
                        <a:ea typeface="Times New Roman"/>
                      </a:endParaRPr>
                    </a:p>
                  </a:txBody>
                  <a:tcPr marL="68580" marR="68580" marT="0" marB="0" vert="vert270" anchor="ctr"/>
                </a:tc>
                <a:tc hMerge="1">
                  <a:txBody>
                    <a:bodyPr/>
                    <a:lstStyle/>
                    <a:p>
                      <a:endParaRPr lang="es-MX"/>
                    </a:p>
                  </a:txBody>
                  <a:tcPr/>
                </a:tc>
                <a:tc gridSpan="2">
                  <a:txBody>
                    <a:bodyPr/>
                    <a:lstStyle/>
                    <a:p>
                      <a:pPr marL="71755" marR="71755" algn="ctr">
                        <a:spcAft>
                          <a:spcPts val="0"/>
                        </a:spcAft>
                      </a:pPr>
                      <a:r>
                        <a:rPr lang="es-EC" sz="1200">
                          <a:effectLst/>
                        </a:rPr>
                        <a:t>%</a:t>
                      </a:r>
                      <a:endParaRPr lang="es-MX" sz="1200">
                        <a:effectLst/>
                        <a:latin typeface="Times New Roman"/>
                        <a:ea typeface="Times New Roman"/>
                      </a:endParaRPr>
                    </a:p>
                  </a:txBody>
                  <a:tcPr marL="68580" marR="68580" marT="0" marB="0" vert="vert270" anchor="ctr"/>
                </a:tc>
                <a:tc hMerge="1">
                  <a:txBody>
                    <a:bodyPr/>
                    <a:lstStyle/>
                    <a:p>
                      <a:endParaRPr lang="es-MX"/>
                    </a:p>
                  </a:txBody>
                  <a:tcPr/>
                </a:tc>
              </a:tr>
              <a:tr h="278130">
                <a:tc>
                  <a:txBody>
                    <a:bodyPr/>
                    <a:lstStyle/>
                    <a:p>
                      <a:pPr algn="ctr">
                        <a:spcAft>
                          <a:spcPts val="0"/>
                        </a:spcAft>
                      </a:pPr>
                      <a:r>
                        <a:rPr lang="es-EC" sz="1200">
                          <a:effectLst/>
                        </a:rPr>
                        <a:t>Económico</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gridSpan="2">
                  <a:txBody>
                    <a:bodyPr/>
                    <a:lstStyle/>
                    <a:p>
                      <a:pPr algn="ctr">
                        <a:spcAft>
                          <a:spcPts val="0"/>
                        </a:spcAft>
                      </a:pPr>
                      <a:r>
                        <a:rPr lang="es-EC" sz="1200">
                          <a:effectLst/>
                        </a:rPr>
                        <a:t>14</a:t>
                      </a:r>
                      <a:endParaRPr lang="es-MX" sz="1200">
                        <a:effectLst/>
                        <a:latin typeface="Times New Roman"/>
                        <a:ea typeface="Times New Roman"/>
                      </a:endParaRPr>
                    </a:p>
                  </a:txBody>
                  <a:tcPr marL="68580" marR="68580" marT="0" marB="0" anchor="ctr"/>
                </a:tc>
                <a:tc hMerge="1">
                  <a:txBody>
                    <a:bodyPr/>
                    <a:lstStyle/>
                    <a:p>
                      <a:endParaRPr lang="es-MX"/>
                    </a:p>
                  </a:txBody>
                  <a:tcPr/>
                </a:tc>
                <a:tc gridSpan="2">
                  <a:txBody>
                    <a:bodyPr/>
                    <a:lstStyle/>
                    <a:p>
                      <a:pPr algn="ctr">
                        <a:spcAft>
                          <a:spcPts val="0"/>
                        </a:spcAft>
                      </a:pPr>
                      <a:r>
                        <a:rPr lang="es-EC" sz="1200">
                          <a:effectLst/>
                        </a:rPr>
                        <a:t>24.56</a:t>
                      </a:r>
                      <a:endParaRPr lang="es-MX" sz="1200">
                        <a:effectLst/>
                        <a:latin typeface="Times New Roman"/>
                        <a:ea typeface="Times New Roman"/>
                      </a:endParaRPr>
                    </a:p>
                  </a:txBody>
                  <a:tcPr marL="68580" marR="68580" marT="0" marB="0" anchor="ctr"/>
                </a:tc>
                <a:tc hMerge="1">
                  <a:txBody>
                    <a:bodyPr/>
                    <a:lstStyle/>
                    <a:p>
                      <a:endParaRPr lang="es-MX"/>
                    </a:p>
                  </a:txBody>
                  <a:tcPr/>
                </a:tc>
              </a:tr>
              <a:tr h="293370">
                <a:tc>
                  <a:txBody>
                    <a:bodyPr/>
                    <a:lstStyle/>
                    <a:p>
                      <a:pPr algn="ctr">
                        <a:spcAft>
                          <a:spcPts val="0"/>
                        </a:spcAft>
                      </a:pPr>
                      <a:r>
                        <a:rPr lang="es-EC" sz="1200">
                          <a:effectLst/>
                        </a:rPr>
                        <a:t>Disponibilidad</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gridSpan="2">
                  <a:txBody>
                    <a:bodyPr/>
                    <a:lstStyle/>
                    <a:p>
                      <a:pPr algn="ctr">
                        <a:spcAft>
                          <a:spcPts val="0"/>
                        </a:spcAft>
                      </a:pPr>
                      <a:r>
                        <a:rPr lang="es-EC" sz="1200">
                          <a:effectLst/>
                        </a:rPr>
                        <a:t>13</a:t>
                      </a:r>
                      <a:endParaRPr lang="es-MX" sz="1200">
                        <a:effectLst/>
                        <a:latin typeface="Times New Roman"/>
                        <a:ea typeface="Times New Roman"/>
                      </a:endParaRPr>
                    </a:p>
                  </a:txBody>
                  <a:tcPr marL="68580" marR="68580" marT="0" marB="0" anchor="ctr"/>
                </a:tc>
                <a:tc hMerge="1">
                  <a:txBody>
                    <a:bodyPr/>
                    <a:lstStyle/>
                    <a:p>
                      <a:endParaRPr lang="es-MX"/>
                    </a:p>
                  </a:txBody>
                  <a:tcPr/>
                </a:tc>
                <a:tc gridSpan="2">
                  <a:txBody>
                    <a:bodyPr/>
                    <a:lstStyle/>
                    <a:p>
                      <a:pPr algn="ctr">
                        <a:spcAft>
                          <a:spcPts val="0"/>
                        </a:spcAft>
                      </a:pPr>
                      <a:r>
                        <a:rPr lang="es-EC" sz="1200">
                          <a:effectLst/>
                        </a:rPr>
                        <a:t>22.81</a:t>
                      </a:r>
                      <a:endParaRPr lang="es-MX" sz="1200">
                        <a:effectLst/>
                        <a:latin typeface="Times New Roman"/>
                        <a:ea typeface="Times New Roman"/>
                      </a:endParaRPr>
                    </a:p>
                  </a:txBody>
                  <a:tcPr marL="68580" marR="68580" marT="0" marB="0" anchor="ctr"/>
                </a:tc>
                <a:tc hMerge="1">
                  <a:txBody>
                    <a:bodyPr/>
                    <a:lstStyle/>
                    <a:p>
                      <a:endParaRPr lang="es-MX"/>
                    </a:p>
                  </a:txBody>
                  <a:tcPr/>
                </a:tc>
              </a:tr>
              <a:tr h="278130">
                <a:tc>
                  <a:txBody>
                    <a:bodyPr/>
                    <a:lstStyle/>
                    <a:p>
                      <a:pPr algn="ctr">
                        <a:spcAft>
                          <a:spcPts val="0"/>
                        </a:spcAft>
                      </a:pPr>
                      <a:r>
                        <a:rPr lang="es-EC" sz="1200">
                          <a:effectLst/>
                        </a:rPr>
                        <a:t>Factibilidad</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4</a:t>
                      </a:r>
                      <a:endParaRPr lang="es-MX" sz="1200">
                        <a:effectLst/>
                        <a:latin typeface="Times New Roman"/>
                        <a:ea typeface="Times New Roman"/>
                      </a:endParaRPr>
                    </a:p>
                  </a:txBody>
                  <a:tcPr marL="68580" marR="68580" marT="0" marB="0" anchor="ctr"/>
                </a:tc>
                <a:tc gridSpan="2">
                  <a:txBody>
                    <a:bodyPr/>
                    <a:lstStyle/>
                    <a:p>
                      <a:pPr algn="ctr">
                        <a:spcAft>
                          <a:spcPts val="0"/>
                        </a:spcAft>
                      </a:pPr>
                      <a:r>
                        <a:rPr lang="es-EC" sz="1200">
                          <a:effectLst/>
                        </a:rPr>
                        <a:t>13</a:t>
                      </a:r>
                      <a:endParaRPr lang="es-MX" sz="1200">
                        <a:effectLst/>
                        <a:latin typeface="Times New Roman"/>
                        <a:ea typeface="Times New Roman"/>
                      </a:endParaRPr>
                    </a:p>
                  </a:txBody>
                  <a:tcPr marL="68580" marR="68580" marT="0" marB="0" anchor="ctr"/>
                </a:tc>
                <a:tc hMerge="1">
                  <a:txBody>
                    <a:bodyPr/>
                    <a:lstStyle/>
                    <a:p>
                      <a:endParaRPr lang="es-MX"/>
                    </a:p>
                  </a:txBody>
                  <a:tcPr/>
                </a:tc>
                <a:tc gridSpan="2">
                  <a:txBody>
                    <a:bodyPr/>
                    <a:lstStyle/>
                    <a:p>
                      <a:pPr algn="ctr">
                        <a:spcAft>
                          <a:spcPts val="0"/>
                        </a:spcAft>
                      </a:pPr>
                      <a:r>
                        <a:rPr lang="es-EC" sz="1200">
                          <a:effectLst/>
                        </a:rPr>
                        <a:t>22.81</a:t>
                      </a:r>
                      <a:endParaRPr lang="es-MX" sz="1200">
                        <a:effectLst/>
                        <a:latin typeface="Times New Roman"/>
                        <a:ea typeface="Times New Roman"/>
                      </a:endParaRPr>
                    </a:p>
                  </a:txBody>
                  <a:tcPr marL="68580" marR="68580" marT="0" marB="0" anchor="ctr"/>
                </a:tc>
                <a:tc hMerge="1">
                  <a:txBody>
                    <a:bodyPr/>
                    <a:lstStyle/>
                    <a:p>
                      <a:endParaRPr lang="es-MX"/>
                    </a:p>
                  </a:txBody>
                  <a:tcPr/>
                </a:tc>
              </a:tr>
              <a:tr h="293370">
                <a:tc>
                  <a:txBody>
                    <a:bodyPr/>
                    <a:lstStyle/>
                    <a:p>
                      <a:pPr algn="ctr">
                        <a:spcAft>
                          <a:spcPts val="0"/>
                        </a:spcAft>
                      </a:pPr>
                      <a:r>
                        <a:rPr lang="es-EC" sz="1200">
                          <a:effectLst/>
                        </a:rPr>
                        <a:t>Instalación</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1</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gridSpan="2">
                  <a:txBody>
                    <a:bodyPr/>
                    <a:lstStyle/>
                    <a:p>
                      <a:pPr algn="ctr">
                        <a:spcAft>
                          <a:spcPts val="0"/>
                        </a:spcAft>
                      </a:pPr>
                      <a:r>
                        <a:rPr lang="es-EC" sz="1200">
                          <a:effectLst/>
                        </a:rPr>
                        <a:t>8</a:t>
                      </a:r>
                      <a:endParaRPr lang="es-MX" sz="1200">
                        <a:effectLst/>
                        <a:latin typeface="Times New Roman"/>
                        <a:ea typeface="Times New Roman"/>
                      </a:endParaRPr>
                    </a:p>
                  </a:txBody>
                  <a:tcPr marL="68580" marR="68580" marT="0" marB="0" anchor="ctr"/>
                </a:tc>
                <a:tc hMerge="1">
                  <a:txBody>
                    <a:bodyPr/>
                    <a:lstStyle/>
                    <a:p>
                      <a:endParaRPr lang="es-MX"/>
                    </a:p>
                  </a:txBody>
                  <a:tcPr/>
                </a:tc>
                <a:tc gridSpan="2">
                  <a:txBody>
                    <a:bodyPr/>
                    <a:lstStyle/>
                    <a:p>
                      <a:pPr algn="ctr">
                        <a:spcAft>
                          <a:spcPts val="0"/>
                        </a:spcAft>
                      </a:pPr>
                      <a:r>
                        <a:rPr lang="es-EC" sz="1200">
                          <a:effectLst/>
                        </a:rPr>
                        <a:t>14.04</a:t>
                      </a:r>
                      <a:endParaRPr lang="es-MX" sz="1200">
                        <a:effectLst/>
                        <a:latin typeface="Times New Roman"/>
                        <a:ea typeface="Times New Roman"/>
                      </a:endParaRPr>
                    </a:p>
                  </a:txBody>
                  <a:tcPr marL="68580" marR="68580" marT="0" marB="0" anchor="ctr"/>
                </a:tc>
                <a:tc hMerge="1">
                  <a:txBody>
                    <a:bodyPr/>
                    <a:lstStyle/>
                    <a:p>
                      <a:endParaRPr lang="es-MX"/>
                    </a:p>
                  </a:txBody>
                  <a:tcPr/>
                </a:tc>
              </a:tr>
              <a:tr h="293370">
                <a:tc>
                  <a:txBody>
                    <a:bodyPr/>
                    <a:lstStyle/>
                    <a:p>
                      <a:pPr algn="ctr">
                        <a:spcAft>
                          <a:spcPts val="0"/>
                        </a:spcAft>
                      </a:pPr>
                      <a:r>
                        <a:rPr lang="es-EC" sz="1200">
                          <a:effectLst/>
                        </a:rPr>
                        <a:t>Espacio</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spcAft>
                          <a:spcPts val="0"/>
                        </a:spcAft>
                      </a:pPr>
                      <a:r>
                        <a:rPr lang="es-EC" sz="1200">
                          <a:effectLst/>
                        </a:rPr>
                        <a:t> </a:t>
                      </a:r>
                      <a:endParaRPr lang="es-MX" sz="1200">
                        <a:effectLst/>
                        <a:latin typeface="Times New Roman"/>
                        <a:ea typeface="Times New Roman"/>
                      </a:endParaRPr>
                    </a:p>
                  </a:txBody>
                  <a:tcPr marL="68580" marR="68580" marT="0" marB="0" anchor="ctr"/>
                </a:tc>
                <a:tc gridSpan="2">
                  <a:txBody>
                    <a:bodyPr/>
                    <a:lstStyle/>
                    <a:p>
                      <a:pPr algn="ctr">
                        <a:spcAft>
                          <a:spcPts val="0"/>
                        </a:spcAft>
                      </a:pPr>
                      <a:r>
                        <a:rPr lang="es-EC" sz="1200">
                          <a:effectLst/>
                        </a:rPr>
                        <a:t>9</a:t>
                      </a:r>
                      <a:endParaRPr lang="es-MX" sz="1200">
                        <a:effectLst/>
                        <a:latin typeface="Times New Roman"/>
                        <a:ea typeface="Times New Roman"/>
                      </a:endParaRPr>
                    </a:p>
                  </a:txBody>
                  <a:tcPr marL="68580" marR="68580" marT="0" marB="0" anchor="ctr"/>
                </a:tc>
                <a:tc hMerge="1">
                  <a:txBody>
                    <a:bodyPr/>
                    <a:lstStyle/>
                    <a:p>
                      <a:endParaRPr lang="es-MX"/>
                    </a:p>
                  </a:txBody>
                  <a:tcPr/>
                </a:tc>
                <a:tc gridSpan="2">
                  <a:txBody>
                    <a:bodyPr/>
                    <a:lstStyle/>
                    <a:p>
                      <a:pPr algn="ctr">
                        <a:spcAft>
                          <a:spcPts val="0"/>
                        </a:spcAft>
                      </a:pPr>
                      <a:r>
                        <a:rPr lang="es-EC" sz="1200">
                          <a:effectLst/>
                        </a:rPr>
                        <a:t>15.80</a:t>
                      </a:r>
                      <a:endParaRPr lang="es-MX" sz="1200">
                        <a:effectLst/>
                        <a:latin typeface="Times New Roman"/>
                        <a:ea typeface="Times New Roman"/>
                      </a:endParaRPr>
                    </a:p>
                  </a:txBody>
                  <a:tcPr marL="68580" marR="68580" marT="0" marB="0" anchor="ctr"/>
                </a:tc>
                <a:tc hMerge="1">
                  <a:txBody>
                    <a:bodyPr/>
                    <a:lstStyle/>
                    <a:p>
                      <a:endParaRPr lang="es-MX"/>
                    </a:p>
                  </a:txBody>
                  <a:tcPr/>
                </a:tc>
              </a:tr>
              <a:tr h="323215">
                <a:tc gridSpan="7">
                  <a:txBody>
                    <a:bodyPr/>
                    <a:lstStyle/>
                    <a:p>
                      <a:pPr indent="450215" algn="just">
                        <a:lnSpc>
                          <a:spcPct val="150000"/>
                        </a:lnSpc>
                        <a:spcBef>
                          <a:spcPts val="300"/>
                        </a:spcBef>
                        <a:spcAft>
                          <a:spcPts val="0"/>
                        </a:spcAft>
                      </a:pPr>
                      <a:r>
                        <a:rPr lang="es-EC" sz="1000">
                          <a:effectLst/>
                        </a:rPr>
                        <a:t>Fuente: Propia</a:t>
                      </a:r>
                      <a:endParaRPr lang="es-MX" sz="1200">
                        <a:effectLst/>
                      </a:endParaRPr>
                    </a:p>
                    <a:p>
                      <a:pPr algn="ctr">
                        <a:spcAft>
                          <a:spcPts val="0"/>
                        </a:spcAft>
                      </a:pPr>
                      <a:r>
                        <a:rPr lang="es-EC" sz="1200">
                          <a:effectLst/>
                        </a:rPr>
                        <a:t> </a:t>
                      </a:r>
                      <a:endParaRPr lang="es-MX" sz="1200">
                        <a:effectLst/>
                        <a:latin typeface="Times New Roman"/>
                        <a:ea typeface="Times New Roman"/>
                      </a:endParaRPr>
                    </a:p>
                  </a:txBody>
                  <a:tcPr marL="68580" marR="68580" marT="0"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spcAft>
                          <a:spcPts val="0"/>
                        </a:spcAft>
                      </a:pPr>
                      <a:r>
                        <a:rPr lang="es-EC" sz="1200">
                          <a:effectLst/>
                        </a:rPr>
                        <a:t>57</a:t>
                      </a:r>
                      <a:endParaRPr lang="es-MX" sz="1200">
                        <a:effectLst/>
                        <a:latin typeface="Times New Roman"/>
                        <a:ea typeface="Times New Roman"/>
                      </a:endParaRPr>
                    </a:p>
                  </a:txBody>
                  <a:tcPr marL="68580" marR="68580" marT="0" marB="0" anchor="ctr"/>
                </a:tc>
                <a:tc hMerge="1">
                  <a:txBody>
                    <a:bodyPr/>
                    <a:lstStyle/>
                    <a:p>
                      <a:endParaRPr lang="es-MX"/>
                    </a:p>
                  </a:txBody>
                  <a:tcPr/>
                </a:tc>
                <a:tc>
                  <a:txBody>
                    <a:bodyPr/>
                    <a:lstStyle/>
                    <a:p>
                      <a:pPr algn="ctr">
                        <a:spcAft>
                          <a:spcPts val="0"/>
                        </a:spcAft>
                      </a:pPr>
                      <a:r>
                        <a:rPr lang="es-EC" sz="1200" dirty="0">
                          <a:effectLst/>
                        </a:rPr>
                        <a:t> </a:t>
                      </a:r>
                      <a:endParaRPr lang="es-MX" sz="12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4192504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Toma de decisiones (Electroválvula) </a:t>
            </a:r>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985161136"/>
              </p:ext>
            </p:extLst>
          </p:nvPr>
        </p:nvGraphicFramePr>
        <p:xfrm>
          <a:off x="1859597" y="2879566"/>
          <a:ext cx="5424805" cy="2500630"/>
        </p:xfrm>
        <a:graphic>
          <a:graphicData uri="http://schemas.openxmlformats.org/drawingml/2006/table">
            <a:tbl>
              <a:tblPr firstRow="1" firstCol="1" bandRow="1">
                <a:tableStyleId>{5C22544A-7EE6-4342-B048-85BDC9FD1C3A}</a:tableStyleId>
              </a:tblPr>
              <a:tblGrid>
                <a:gridCol w="2499995"/>
                <a:gridCol w="480060"/>
                <a:gridCol w="480060"/>
                <a:gridCol w="480060"/>
                <a:gridCol w="480060"/>
                <a:gridCol w="480060"/>
                <a:gridCol w="524510"/>
              </a:tblGrid>
              <a:tr h="1083310">
                <a:tc>
                  <a:txBody>
                    <a:bodyPr/>
                    <a:lstStyle/>
                    <a:p>
                      <a:pPr>
                        <a:spcAft>
                          <a:spcPts val="0"/>
                        </a:spcAft>
                      </a:pPr>
                      <a:r>
                        <a:rPr lang="es-EC" sz="1200" dirty="0">
                          <a:effectLst/>
                        </a:rPr>
                        <a:t> </a:t>
                      </a:r>
                      <a:endParaRPr lang="es-MX" sz="1200" dirty="0">
                        <a:effectLst/>
                        <a:latin typeface="Times New Roman"/>
                        <a:ea typeface="Times New Roman"/>
                      </a:endParaRPr>
                    </a:p>
                  </a:txBody>
                  <a:tcPr marL="68580" marR="68580" marT="0" marB="0"/>
                </a:tc>
                <a:tc>
                  <a:txBody>
                    <a:bodyPr/>
                    <a:lstStyle/>
                    <a:p>
                      <a:pPr marL="71755" marR="71755" algn="ctr">
                        <a:spcAft>
                          <a:spcPts val="0"/>
                        </a:spcAft>
                      </a:pPr>
                      <a:r>
                        <a:rPr lang="es-EC" sz="1200">
                          <a:effectLst/>
                        </a:rPr>
                        <a:t>Económico</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Disponibilidad</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Factibilidad</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Instalación</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Espacio</a:t>
                      </a:r>
                      <a:endParaRPr lang="es-MX" sz="1200">
                        <a:effectLst/>
                        <a:latin typeface="Times New Roman"/>
                        <a:ea typeface="Times New Roman"/>
                      </a:endParaRPr>
                    </a:p>
                  </a:txBody>
                  <a:tcPr marL="68580" marR="68580" marT="0" marB="0" vert="vert270" anchor="ctr"/>
                </a:tc>
                <a:tc>
                  <a:txBody>
                    <a:bodyPr/>
                    <a:lstStyle/>
                    <a:p>
                      <a:pPr marL="71755" marR="71755" algn="ctr">
                        <a:spcAft>
                          <a:spcPts val="0"/>
                        </a:spcAft>
                      </a:pPr>
                      <a:r>
                        <a:rPr lang="es-EC" sz="1200">
                          <a:effectLst/>
                        </a:rPr>
                        <a:t>Total</a:t>
                      </a:r>
                      <a:endParaRPr lang="es-MX" sz="1200">
                        <a:effectLst/>
                        <a:latin typeface="Times New Roman"/>
                        <a:ea typeface="Times New Roman"/>
                      </a:endParaRPr>
                    </a:p>
                  </a:txBody>
                  <a:tcPr marL="68580" marR="68580" marT="0" marB="0" vert="vert270" anchor="ctr"/>
                </a:tc>
              </a:tr>
              <a:tr h="0">
                <a:tc>
                  <a:txBody>
                    <a:bodyPr/>
                    <a:lstStyle/>
                    <a:p>
                      <a:pPr>
                        <a:lnSpc>
                          <a:spcPct val="150000"/>
                        </a:lnSpc>
                        <a:spcBef>
                          <a:spcPts val="600"/>
                        </a:spcBef>
                        <a:spcAft>
                          <a:spcPts val="0"/>
                        </a:spcAft>
                        <a:tabLst>
                          <a:tab pos="1790700" algn="l"/>
                        </a:tabLst>
                      </a:pPr>
                      <a:r>
                        <a:rPr lang="es-EC" sz="1200">
                          <a:effectLst/>
                        </a:rPr>
                        <a:t>Ponderación	     Tipo</a:t>
                      </a:r>
                      <a:endParaRPr lang="es-MX" sz="1200">
                        <a:effectLst/>
                        <a:latin typeface="Times New Roman"/>
                        <a:ea typeface="Times New Roman"/>
                      </a:endParaRPr>
                    </a:p>
                  </a:txBody>
                  <a:tcPr marL="68580" marR="68580" marT="0" marB="0" anchor="b"/>
                </a:tc>
                <a:tc>
                  <a:txBody>
                    <a:bodyPr/>
                    <a:lstStyle/>
                    <a:p>
                      <a:pPr algn="ctr">
                        <a:lnSpc>
                          <a:spcPct val="150000"/>
                        </a:lnSpc>
                        <a:spcBef>
                          <a:spcPts val="600"/>
                        </a:spcBef>
                        <a:spcAft>
                          <a:spcPts val="0"/>
                        </a:spcAft>
                      </a:pPr>
                      <a:r>
                        <a:rPr lang="es-EC" sz="1200">
                          <a:effectLst/>
                        </a:rPr>
                        <a:t>0.25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0.23</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0.23</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0.14</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0.15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1</a:t>
                      </a:r>
                      <a:endParaRPr lang="es-MX" sz="1200">
                        <a:effectLst/>
                        <a:latin typeface="Times New Roman"/>
                        <a:ea typeface="Times New Roman"/>
                      </a:endParaRPr>
                    </a:p>
                  </a:txBody>
                  <a:tcPr marL="68580" marR="68580" marT="0" marB="0" anchor="ctr"/>
                </a:tc>
              </a:tr>
              <a:tr h="0">
                <a:tc>
                  <a:txBody>
                    <a:bodyPr/>
                    <a:lstStyle/>
                    <a:p>
                      <a:pPr>
                        <a:lnSpc>
                          <a:spcPct val="150000"/>
                        </a:lnSpc>
                        <a:spcBef>
                          <a:spcPts val="600"/>
                        </a:spcBef>
                        <a:spcAft>
                          <a:spcPts val="0"/>
                        </a:spcAft>
                      </a:pPr>
                      <a:r>
                        <a:rPr lang="es-EC" sz="1200">
                          <a:effectLst/>
                        </a:rPr>
                        <a:t>Electroválvula distribuidora 4/2</a:t>
                      </a:r>
                      <a:endParaRPr lang="es-MX" sz="1200">
                        <a:effectLst/>
                        <a:latin typeface="Times New Roman"/>
                        <a:ea typeface="Times New Roman"/>
                      </a:endParaRPr>
                    </a:p>
                  </a:txBody>
                  <a:tcPr marL="68580" marR="68580" marT="0" marB="0"/>
                </a:tc>
                <a:tc>
                  <a:txBody>
                    <a:bodyPr/>
                    <a:lstStyle/>
                    <a:p>
                      <a:pPr algn="ctr">
                        <a:lnSpc>
                          <a:spcPct val="150000"/>
                        </a:lnSpc>
                        <a:spcBef>
                          <a:spcPts val="600"/>
                        </a:spcBef>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3.81</a:t>
                      </a:r>
                      <a:endParaRPr lang="es-MX" sz="1200">
                        <a:effectLst/>
                        <a:latin typeface="Times New Roman"/>
                        <a:ea typeface="Times New Roman"/>
                      </a:endParaRPr>
                    </a:p>
                  </a:txBody>
                  <a:tcPr marL="68580" marR="68580" marT="0" marB="0" anchor="ctr"/>
                </a:tc>
              </a:tr>
              <a:tr h="0">
                <a:tc>
                  <a:txBody>
                    <a:bodyPr/>
                    <a:lstStyle/>
                    <a:p>
                      <a:pPr>
                        <a:lnSpc>
                          <a:spcPct val="150000"/>
                        </a:lnSpc>
                        <a:spcBef>
                          <a:spcPts val="600"/>
                        </a:spcBef>
                        <a:spcAft>
                          <a:spcPts val="0"/>
                        </a:spcAft>
                      </a:pPr>
                      <a:r>
                        <a:rPr lang="es-EC" sz="1200">
                          <a:effectLst/>
                        </a:rPr>
                        <a:t>Electroválvula distribuidora 4/3</a:t>
                      </a:r>
                      <a:endParaRPr lang="es-MX" sz="1200">
                        <a:effectLst/>
                        <a:latin typeface="Times New Roman"/>
                        <a:ea typeface="Times New Roman"/>
                      </a:endParaRPr>
                    </a:p>
                  </a:txBody>
                  <a:tcPr marL="68580" marR="68580" marT="0" marB="0"/>
                </a:tc>
                <a:tc>
                  <a:txBody>
                    <a:bodyPr/>
                    <a:lstStyle/>
                    <a:p>
                      <a:pPr algn="ctr">
                        <a:lnSpc>
                          <a:spcPct val="150000"/>
                        </a:lnSpc>
                        <a:spcBef>
                          <a:spcPts val="600"/>
                        </a:spcBef>
                        <a:spcAft>
                          <a:spcPts val="0"/>
                        </a:spcAft>
                      </a:pPr>
                      <a:r>
                        <a:rPr lang="es-EC" sz="1200">
                          <a:effectLst/>
                        </a:rPr>
                        <a:t>2</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1</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3.33</a:t>
                      </a:r>
                      <a:endParaRPr lang="es-MX" sz="1200">
                        <a:effectLst/>
                        <a:latin typeface="Times New Roman"/>
                        <a:ea typeface="Times New Roman"/>
                      </a:endParaRPr>
                    </a:p>
                  </a:txBody>
                  <a:tcPr marL="68580" marR="68580" marT="0" marB="0" anchor="ctr"/>
                </a:tc>
              </a:tr>
              <a:tr h="0">
                <a:tc>
                  <a:txBody>
                    <a:bodyPr/>
                    <a:lstStyle/>
                    <a:p>
                      <a:pPr>
                        <a:lnSpc>
                          <a:spcPct val="150000"/>
                        </a:lnSpc>
                        <a:spcBef>
                          <a:spcPts val="600"/>
                        </a:spcBef>
                        <a:spcAft>
                          <a:spcPts val="0"/>
                        </a:spcAft>
                      </a:pPr>
                      <a:r>
                        <a:rPr lang="es-EC" sz="1200">
                          <a:effectLst/>
                        </a:rPr>
                        <a:t>Electroválvula distribuidora 5/2</a:t>
                      </a:r>
                      <a:endParaRPr lang="es-MX" sz="1200">
                        <a:effectLst/>
                        <a:latin typeface="Times New Roman"/>
                        <a:ea typeface="Times New Roman"/>
                      </a:endParaRPr>
                    </a:p>
                  </a:txBody>
                  <a:tcPr marL="68580" marR="68580" marT="0" marB="0"/>
                </a:tc>
                <a:tc>
                  <a:txBody>
                    <a:bodyPr/>
                    <a:lstStyle/>
                    <a:p>
                      <a:pPr algn="ctr">
                        <a:lnSpc>
                          <a:spcPct val="150000"/>
                        </a:lnSpc>
                        <a:spcBef>
                          <a:spcPts val="600"/>
                        </a:spcBef>
                        <a:spcAft>
                          <a:spcPts val="0"/>
                        </a:spcAft>
                      </a:pPr>
                      <a:r>
                        <a:rPr lang="es-EC" sz="1200">
                          <a:effectLst/>
                        </a:rPr>
                        <a:t>4</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400" dirty="0">
                          <a:effectLst/>
                        </a:rPr>
                        <a:t>4.75</a:t>
                      </a:r>
                      <a:endParaRPr lang="es-MX" sz="1200" dirty="0">
                        <a:effectLst/>
                        <a:latin typeface="Times New Roman"/>
                        <a:ea typeface="Times New Roman"/>
                      </a:endParaRPr>
                    </a:p>
                  </a:txBody>
                  <a:tcPr marL="68580" marR="68580" marT="0" marB="0" anchor="ctr">
                    <a:solidFill>
                      <a:schemeClr val="accent4"/>
                    </a:solidFill>
                  </a:tcPr>
                </a:tc>
              </a:tr>
              <a:tr h="0">
                <a:tc>
                  <a:txBody>
                    <a:bodyPr/>
                    <a:lstStyle/>
                    <a:p>
                      <a:pPr>
                        <a:lnSpc>
                          <a:spcPct val="150000"/>
                        </a:lnSpc>
                        <a:spcBef>
                          <a:spcPts val="600"/>
                        </a:spcBef>
                        <a:spcAft>
                          <a:spcPts val="0"/>
                        </a:spcAft>
                      </a:pPr>
                      <a:r>
                        <a:rPr lang="es-EC" sz="1200">
                          <a:effectLst/>
                        </a:rPr>
                        <a:t>Electroválvula distribuidora 5/3</a:t>
                      </a:r>
                      <a:endParaRPr lang="es-MX" sz="1200">
                        <a:effectLst/>
                        <a:latin typeface="Times New Roman"/>
                        <a:ea typeface="Times New Roman"/>
                      </a:endParaRPr>
                    </a:p>
                  </a:txBody>
                  <a:tcPr marL="68580" marR="68580" marT="0" marB="0"/>
                </a:tc>
                <a:tc>
                  <a:txBody>
                    <a:bodyPr/>
                    <a:lstStyle/>
                    <a:p>
                      <a:pPr algn="ctr">
                        <a:lnSpc>
                          <a:spcPct val="150000"/>
                        </a:lnSpc>
                        <a:spcBef>
                          <a:spcPts val="600"/>
                        </a:spcBef>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3</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a:effectLst/>
                        </a:rPr>
                        <a:t>5</a:t>
                      </a:r>
                      <a:endParaRPr lang="es-MX" sz="1200">
                        <a:effectLst/>
                        <a:latin typeface="Times New Roman"/>
                        <a:ea typeface="Times New Roman"/>
                      </a:endParaRPr>
                    </a:p>
                  </a:txBody>
                  <a:tcPr marL="68580" marR="68580" marT="0" marB="0" anchor="ctr"/>
                </a:tc>
                <a:tc>
                  <a:txBody>
                    <a:bodyPr/>
                    <a:lstStyle/>
                    <a:p>
                      <a:pPr algn="ctr">
                        <a:lnSpc>
                          <a:spcPct val="150000"/>
                        </a:lnSpc>
                        <a:spcBef>
                          <a:spcPts val="600"/>
                        </a:spcBef>
                        <a:spcAft>
                          <a:spcPts val="0"/>
                        </a:spcAft>
                      </a:pPr>
                      <a:r>
                        <a:rPr lang="es-EC" sz="1200" dirty="0">
                          <a:effectLst/>
                        </a:rPr>
                        <a:t>4.04</a:t>
                      </a:r>
                      <a:endParaRPr lang="es-MX" sz="12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1635227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1080120"/>
          </a:xfrm>
        </p:spPr>
        <p:txBody>
          <a:bodyPr/>
          <a:lstStyle/>
          <a:p>
            <a:r>
              <a:rPr lang="es-EC" dirty="0"/>
              <a:t>Se escogió una electroválvula distribuidora </a:t>
            </a:r>
            <a:r>
              <a:rPr lang="es-EC" b="1" dirty="0"/>
              <a:t>5/2 FESTO CPE18-M1H-5L-1/</a:t>
            </a:r>
            <a:r>
              <a:rPr lang="es-EC" dirty="0"/>
              <a:t>4</a:t>
            </a:r>
            <a:endParaRPr lang="es-MX" dirty="0"/>
          </a:p>
        </p:txBody>
      </p:sp>
      <p:pic>
        <p:nvPicPr>
          <p:cNvPr id="8194" name="Imagen 15365" descr="Descripción: G:\CPE18-M1H-5L-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44" y="2153133"/>
            <a:ext cx="2666644" cy="24279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3" name="Imagen 153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153133"/>
            <a:ext cx="2191368" cy="24279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5" name="Rectangle 4"/>
          <p:cNvSpPr>
            <a:spLocks noChangeArrowheads="1"/>
          </p:cNvSpPr>
          <p:nvPr/>
        </p:nvSpPr>
        <p:spPr bwMode="auto">
          <a:xfrm>
            <a:off x="0" y="4933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376" y="2445613"/>
            <a:ext cx="2939650" cy="3587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7" name="0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244" y="4581127"/>
            <a:ext cx="4858012" cy="14521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7" name="Rectangle 8"/>
          <p:cNvSpPr>
            <a:spLocks noChangeArrowheads="1"/>
          </p:cNvSpPr>
          <p:nvPr/>
        </p:nvSpPr>
        <p:spPr bwMode="auto">
          <a:xfrm>
            <a:off x="0" y="36671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604603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908720"/>
                <a:ext cx="8229600" cy="5472608"/>
              </a:xfrm>
            </p:spPr>
            <p:txBody>
              <a:bodyPr>
                <a:normAutofit/>
              </a:bodyPr>
              <a:lstStyle/>
              <a:p>
                <a:r>
                  <a:rPr lang="es-EC" dirty="0"/>
                  <a:t>Por lo tanto la máxima presión de operación de la electroválvula es menor que la presión requerida</a:t>
                </a:r>
                <a:r>
                  <a:rPr lang="es-EC" dirty="0" smtClean="0"/>
                  <a:t>.</a:t>
                </a:r>
              </a:p>
              <a:p>
                <a:endParaRPr lang="es-EC"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Pval</m:t>
                      </m:r>
                      <m:r>
                        <a:rPr lang="es-EC">
                          <a:latin typeface="Cambria Math"/>
                        </a:rPr>
                        <m:t>&gt;</m:t>
                      </m:r>
                      <m:r>
                        <m:rPr>
                          <m:sty m:val="p"/>
                        </m:rPr>
                        <a:rPr lang="es-EC">
                          <a:latin typeface="Cambria Math"/>
                        </a:rPr>
                        <m:t>P</m:t>
                      </m:r>
                    </m:oMath>
                  </m:oMathPara>
                </a14:m>
                <a:endParaRPr lang="es-MX" dirty="0"/>
              </a:p>
              <a:p>
                <a:pPr marL="0" indent="0">
                  <a:buNone/>
                </a:pPr>
                <a14:m>
                  <m:oMathPara xmlns:m="http://schemas.openxmlformats.org/officeDocument/2006/math">
                    <m:oMathParaPr>
                      <m:jc m:val="centerGroup"/>
                    </m:oMathParaPr>
                    <m:oMath xmlns:m="http://schemas.openxmlformats.org/officeDocument/2006/math">
                      <m:r>
                        <a:rPr lang="es-EC">
                          <a:latin typeface="Cambria Math"/>
                        </a:rPr>
                        <m:t>10</m:t>
                      </m:r>
                      <m:r>
                        <m:rPr>
                          <m:sty m:val="p"/>
                        </m:rPr>
                        <a:rPr lang="es-EC">
                          <a:latin typeface="Cambria Math"/>
                        </a:rPr>
                        <m:t>bar</m:t>
                      </m:r>
                      <m:r>
                        <a:rPr lang="es-EC">
                          <a:latin typeface="Cambria Math"/>
                        </a:rPr>
                        <m:t>&gt;6.21</m:t>
                      </m:r>
                      <m:r>
                        <m:rPr>
                          <m:sty m:val="p"/>
                        </m:rPr>
                        <a:rPr lang="es-EC">
                          <a:latin typeface="Cambria Math"/>
                        </a:rPr>
                        <m:t>bar</m:t>
                      </m:r>
                    </m:oMath>
                  </m:oMathPara>
                </a14:m>
                <a:endParaRPr lang="es-MX" dirty="0"/>
              </a:p>
              <a:p>
                <a:pPr marL="0" indent="0">
                  <a:buNone/>
                </a:pPr>
                <a14:m>
                  <m:oMathPara xmlns:m="http://schemas.openxmlformats.org/officeDocument/2006/math">
                    <m:oMathParaPr>
                      <m:jc m:val="centerGroup"/>
                    </m:oMathParaPr>
                    <m:oMath xmlns:m="http://schemas.openxmlformats.org/officeDocument/2006/math">
                      <m:r>
                        <a:rPr lang="es-EC">
                          <a:latin typeface="Cambria Math"/>
                        </a:rPr>
                        <m:t>150</m:t>
                      </m:r>
                      <m:r>
                        <m:rPr>
                          <m:sty m:val="p"/>
                        </m:rPr>
                        <a:rPr lang="es-EC">
                          <a:latin typeface="Cambria Math"/>
                        </a:rPr>
                        <m:t>psi</m:t>
                      </m:r>
                      <m:r>
                        <a:rPr lang="es-EC">
                          <a:latin typeface="Cambria Math"/>
                        </a:rPr>
                        <m:t>&gt;90</m:t>
                      </m:r>
                      <m:r>
                        <m:rPr>
                          <m:sty m:val="p"/>
                        </m:rPr>
                        <a:rPr lang="es-EC">
                          <a:latin typeface="Cambria Math"/>
                        </a:rPr>
                        <m:t>psi</m:t>
                      </m:r>
                    </m:oMath>
                  </m:oMathPara>
                </a14:m>
                <a:endParaRPr lang="es-MX" dirty="0" smtClean="0"/>
              </a:p>
              <a:p>
                <a:pPr marL="0" indent="0">
                  <a:buNone/>
                </a:pPr>
                <a:endParaRPr lang="es-MX" dirty="0"/>
              </a:p>
              <a:p>
                <a:r>
                  <a:rPr lang="es-EC" dirty="0"/>
                  <a:t>Por lo tanto el máximo caudal de operación de la electroválvula es menor que el caudal requerido.</a:t>
                </a:r>
                <a:endParaRPr lang="es-MX" dirty="0"/>
              </a:p>
              <a:p>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Qval</m:t>
                      </m:r>
                      <m:r>
                        <a:rPr lang="es-EC">
                          <a:latin typeface="Cambria Math"/>
                        </a:rPr>
                        <m:t>&gt;</m:t>
                      </m:r>
                      <m:r>
                        <m:rPr>
                          <m:sty m:val="p"/>
                        </m:rPr>
                        <a:rPr lang="es-EC">
                          <a:latin typeface="Cambria Math"/>
                        </a:rPr>
                        <m:t>Qtotal</m:t>
                      </m:r>
                    </m:oMath>
                  </m:oMathPara>
                </a14:m>
                <a:endParaRPr lang="es-MX" dirty="0"/>
              </a:p>
              <a:p>
                <a:pPr marL="0" indent="0">
                  <a:buNone/>
                </a:pPr>
                <a14:m>
                  <m:oMathPara xmlns:m="http://schemas.openxmlformats.org/officeDocument/2006/math">
                    <m:oMathParaPr>
                      <m:jc m:val="centerGroup"/>
                    </m:oMathParaPr>
                    <m:oMath xmlns:m="http://schemas.openxmlformats.org/officeDocument/2006/math">
                      <m:r>
                        <a:rPr lang="es-EC">
                          <a:latin typeface="Cambria Math"/>
                        </a:rPr>
                        <m:t>1500</m:t>
                      </m:r>
                      <m:f>
                        <m:fPr>
                          <m:ctrlPr>
                            <a:rPr lang="es-MX" i="1">
                              <a:latin typeface="Cambria Math"/>
                            </a:rPr>
                          </m:ctrlPr>
                        </m:fPr>
                        <m:num>
                          <m:r>
                            <m:rPr>
                              <m:sty m:val="p"/>
                            </m:rPr>
                            <a:rPr lang="es-EC">
                              <a:latin typeface="Cambria Math"/>
                            </a:rPr>
                            <m:t>l</m:t>
                          </m:r>
                        </m:num>
                        <m:den>
                          <m:r>
                            <m:rPr>
                              <m:sty m:val="p"/>
                            </m:rPr>
                            <a:rPr lang="es-EC">
                              <a:latin typeface="Cambria Math"/>
                            </a:rPr>
                            <m:t>min</m:t>
                          </m:r>
                        </m:den>
                      </m:f>
                      <m:r>
                        <a:rPr lang="es-EC">
                          <a:latin typeface="Cambria Math"/>
                        </a:rPr>
                        <m:t>&gt;154.42</m:t>
                      </m:r>
                      <m:f>
                        <m:fPr>
                          <m:ctrlPr>
                            <a:rPr lang="es-MX" i="1">
                              <a:latin typeface="Cambria Math"/>
                            </a:rPr>
                          </m:ctrlPr>
                        </m:fPr>
                        <m:num>
                          <m:r>
                            <m:rPr>
                              <m:sty m:val="p"/>
                            </m:rPr>
                            <a:rPr lang="es-EC">
                              <a:latin typeface="Cambria Math"/>
                            </a:rPr>
                            <m:t>l</m:t>
                          </m:r>
                        </m:num>
                        <m:den>
                          <m:r>
                            <m:rPr>
                              <m:sty m:val="p"/>
                            </m:rPr>
                            <a:rPr lang="es-EC">
                              <a:latin typeface="Cambria Math"/>
                            </a:rPr>
                            <m:t>min</m:t>
                          </m:r>
                        </m:den>
                      </m:f>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908720"/>
                <a:ext cx="8229600" cy="5472608"/>
              </a:xfrm>
              <a:blipFill rotWithShape="1">
                <a:blip r:embed="rId2"/>
                <a:stretch>
                  <a:fillRect l="-963" t="-1670"/>
                </a:stretch>
              </a:blipFill>
            </p:spPr>
            <p:txBody>
              <a:bodyPr/>
              <a:lstStyle/>
              <a:p>
                <a:r>
                  <a:rPr lang="es-MX">
                    <a:noFill/>
                  </a:rPr>
                  <a:t> </a:t>
                </a:r>
              </a:p>
            </p:txBody>
          </p:sp>
        </mc:Fallback>
      </mc:AlternateContent>
    </p:spTree>
    <p:extLst>
      <p:ext uri="{BB962C8B-B14F-4D97-AF65-F5344CB8AC3E}">
        <p14:creationId xmlns:p14="http://schemas.microsoft.com/office/powerpoint/2010/main" val="693095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ESPECIFICACIONES NEUMÁTICAS, MANGUERAS</a:t>
            </a:r>
            <a:endParaRPr lang="es-MX" dirty="0"/>
          </a:p>
        </p:txBody>
      </p:sp>
      <p:sp>
        <p:nvSpPr>
          <p:cNvPr id="3" name="2 Marcador de contenido"/>
          <p:cNvSpPr>
            <a:spLocks noGrp="1"/>
          </p:cNvSpPr>
          <p:nvPr>
            <p:ph idx="1"/>
          </p:nvPr>
        </p:nvSpPr>
        <p:spPr>
          <a:xfrm>
            <a:off x="457200" y="1935480"/>
            <a:ext cx="8229600" cy="1997576"/>
          </a:xfrm>
        </p:spPr>
        <p:txBody>
          <a:bodyPr>
            <a:normAutofit/>
          </a:bodyPr>
          <a:lstStyle/>
          <a:p>
            <a:r>
              <a:rPr lang="es-EC" dirty="0"/>
              <a:t>Se eligió unas mangueras que cumplan con el requerimiento de presión del sistema de 6.21 bar o 90 psi; las mangueras escogidas fueron: mangueras de poliuretano PHHU 6x4 neumáticas, cuya máxima resistencia a la presión es de 10 bar.</a:t>
            </a:r>
            <a:endParaRPr lang="es-MX" dirty="0"/>
          </a:p>
        </p:txBody>
      </p:sp>
      <p:pic>
        <p:nvPicPr>
          <p:cNvPr id="4" name="3 Imagen"/>
          <p:cNvPicPr/>
          <p:nvPr/>
        </p:nvPicPr>
        <p:blipFill>
          <a:blip r:embed="rId2">
            <a:extLst>
              <a:ext uri="{28A0092B-C50C-407E-A947-70E740481C1C}">
                <a14:useLocalDpi xmlns:a14="http://schemas.microsoft.com/office/drawing/2010/main" val="0"/>
              </a:ext>
            </a:extLst>
          </a:blip>
          <a:stretch>
            <a:fillRect/>
          </a:stretch>
        </p:blipFill>
        <p:spPr bwMode="auto">
          <a:xfrm>
            <a:off x="2627784" y="4058905"/>
            <a:ext cx="3528392" cy="2034391"/>
          </a:xfrm>
          <a:prstGeom prst="rect">
            <a:avLst/>
          </a:prstGeom>
          <a:noFill/>
          <a:ln>
            <a:solidFill>
              <a:schemeClr val="tx1"/>
            </a:solidFill>
          </a:ln>
        </p:spPr>
      </p:pic>
    </p:spTree>
    <p:extLst>
      <p:ext uri="{BB962C8B-B14F-4D97-AF65-F5344CB8AC3E}">
        <p14:creationId xmlns:p14="http://schemas.microsoft.com/office/powerpoint/2010/main" val="3260486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29600" cy="1143000"/>
          </a:xfrm>
        </p:spPr>
        <p:txBody>
          <a:bodyPr/>
          <a:lstStyle/>
          <a:p>
            <a:r>
              <a:rPr lang="es-MX" dirty="0" smtClean="0"/>
              <a:t>COMPRESOR</a:t>
            </a:r>
            <a:endParaRPr lang="es-MX" dirty="0"/>
          </a:p>
        </p:txBody>
      </p:sp>
      <p:sp>
        <p:nvSpPr>
          <p:cNvPr id="3" name="2 Marcador de contenido"/>
          <p:cNvSpPr>
            <a:spLocks noGrp="1"/>
          </p:cNvSpPr>
          <p:nvPr>
            <p:ph idx="1"/>
          </p:nvPr>
        </p:nvSpPr>
        <p:spPr>
          <a:xfrm>
            <a:off x="467544" y="1772816"/>
            <a:ext cx="8229600" cy="1080120"/>
          </a:xfrm>
        </p:spPr>
        <p:txBody>
          <a:bodyPr/>
          <a:lstStyle/>
          <a:p>
            <a:r>
              <a:rPr lang="es-EC" dirty="0"/>
              <a:t>Se utilizará el compresor que se encuentra en el laboratorio de Robótica industrial de la ESPE</a:t>
            </a:r>
            <a:endParaRPr lang="es-MX" dirty="0"/>
          </a:p>
        </p:txBody>
      </p:sp>
      <p:pic>
        <p:nvPicPr>
          <p:cNvPr id="4" name="3 Imagen" descr="D:\Documents and Settings\Administrador\Mis documentos\Documentos Universidad\Noveno semestre (Decimo semestre)\Tesis\Compresor"/>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31639" y="3140970"/>
            <a:ext cx="3384377" cy="2664296"/>
          </a:xfrm>
          <a:prstGeom prst="rect">
            <a:avLst/>
          </a:prstGeom>
          <a:noFill/>
          <a:ln>
            <a:solidFill>
              <a:schemeClr val="tx1"/>
            </a:solidFill>
          </a:ln>
        </p:spPr>
      </p:pic>
      <p:pic>
        <p:nvPicPr>
          <p:cNvPr id="5" name="4 Imagen" descr="D:\Documents and Settings\Administrador\Mis documentos\Documentos Universidad\Noveno semestre (Decimo semestre)\Tesis\Caracteristicas compresor"/>
          <p:cNvPicPr/>
          <p:nvPr/>
        </p:nvPicPr>
        <p:blipFill rotWithShape="1">
          <a:blip r:embed="rId3" cstate="print">
            <a:extLst>
              <a:ext uri="{28A0092B-C50C-407E-A947-70E740481C1C}">
                <a14:useLocalDpi xmlns:a14="http://schemas.microsoft.com/office/drawing/2010/main" val="0"/>
              </a:ext>
            </a:extLst>
          </a:blip>
          <a:srcRect t="23040" b="13126"/>
          <a:stretch/>
        </p:blipFill>
        <p:spPr bwMode="auto">
          <a:xfrm>
            <a:off x="4572000" y="3645026"/>
            <a:ext cx="3096344" cy="1656184"/>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6482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DISEÑO DE LAS PINZAS DE LA ENTENALLA</a:t>
            </a:r>
            <a:endParaRPr lang="es-MX" dirty="0"/>
          </a:p>
        </p:txBody>
      </p:sp>
      <p:sp>
        <p:nvSpPr>
          <p:cNvPr id="3" name="2 Marcador de contenido"/>
          <p:cNvSpPr>
            <a:spLocks noGrp="1"/>
          </p:cNvSpPr>
          <p:nvPr>
            <p:ph idx="1"/>
          </p:nvPr>
        </p:nvSpPr>
        <p:spPr>
          <a:xfrm>
            <a:off x="457200" y="1935480"/>
            <a:ext cx="8229600" cy="1421512"/>
          </a:xfrm>
        </p:spPr>
        <p:txBody>
          <a:bodyPr/>
          <a:lstStyle/>
          <a:p>
            <a:r>
              <a:rPr lang="es-EC" dirty="0"/>
              <a:t>Para el diseño de las pinzas de la </a:t>
            </a:r>
            <a:r>
              <a:rPr lang="es-EC" dirty="0" err="1"/>
              <a:t>entenalla</a:t>
            </a:r>
            <a:r>
              <a:rPr lang="es-EC" dirty="0"/>
              <a:t> se ha considerado que ésta debe ser capaz de sujetar objetos rectos, como cubos y objetos </a:t>
            </a:r>
            <a:r>
              <a:rPr lang="es-EC" dirty="0" smtClean="0"/>
              <a:t>cilíndricos.</a:t>
            </a:r>
            <a:endParaRPr lang="es-MX"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429000"/>
            <a:ext cx="3173757" cy="2664296"/>
          </a:xfrm>
          <a:prstGeom prst="rect">
            <a:avLst/>
          </a:prstGeom>
          <a:noFill/>
          <a:ln>
            <a:solidFill>
              <a:schemeClr val="tx1"/>
            </a:solidFill>
          </a:ln>
        </p:spPr>
      </p:pic>
    </p:spTree>
    <p:extLst>
      <p:ext uri="{BB962C8B-B14F-4D97-AF65-F5344CB8AC3E}">
        <p14:creationId xmlns:p14="http://schemas.microsoft.com/office/powerpoint/2010/main" val="2884898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1368152"/>
          </a:xfrm>
        </p:spPr>
        <p:txBody>
          <a:bodyPr/>
          <a:lstStyle/>
          <a:p>
            <a:r>
              <a:rPr lang="es-EC" dirty="0"/>
              <a:t>Con e</a:t>
            </a:r>
            <a:r>
              <a:rPr lang="es-EC" dirty="0" smtClean="0"/>
              <a:t>sta </a:t>
            </a:r>
            <a:r>
              <a:rPr lang="es-EC" dirty="0"/>
              <a:t>disposición es más segura la sujeción de un objeto cilíndrico ya que lo mantienen tres fuerzas en su sitio</a:t>
            </a:r>
            <a:endParaRPr lang="es-MX"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492896"/>
            <a:ext cx="4380761" cy="3351436"/>
          </a:xfrm>
          <a:prstGeom prst="rect">
            <a:avLst/>
          </a:prstGeom>
          <a:noFill/>
          <a:ln>
            <a:solidFill>
              <a:schemeClr val="tx1"/>
            </a:solidFill>
          </a:ln>
        </p:spPr>
      </p:pic>
    </p:spTree>
    <p:extLst>
      <p:ext uri="{BB962C8B-B14F-4D97-AF65-F5344CB8AC3E}">
        <p14:creationId xmlns:p14="http://schemas.microsoft.com/office/powerpoint/2010/main" val="1111209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1340768"/>
            <a:ext cx="4131981" cy="661392"/>
          </a:xfrm>
        </p:spPr>
        <p:txBody>
          <a:bodyPr>
            <a:noAutofit/>
          </a:bodyPr>
          <a:lstStyle/>
          <a:p>
            <a:pPr algn="ctr"/>
            <a:r>
              <a:rPr lang="es-EC" sz="1800" b="1" dirty="0" smtClean="0">
                <a:solidFill>
                  <a:schemeClr val="bg2">
                    <a:lumMod val="10000"/>
                  </a:schemeClr>
                </a:solidFill>
              </a:rPr>
              <a:t>Herramientas existentes en el </a:t>
            </a:r>
            <a:r>
              <a:rPr lang="es-EC" sz="1800" b="1" dirty="0" err="1" smtClean="0">
                <a:solidFill>
                  <a:schemeClr val="bg2">
                    <a:lumMod val="10000"/>
                  </a:schemeClr>
                </a:solidFill>
              </a:rPr>
              <a:t>gripper</a:t>
            </a:r>
            <a:r>
              <a:rPr lang="es-EC" sz="1800" b="1" dirty="0" smtClean="0">
                <a:solidFill>
                  <a:schemeClr val="bg2">
                    <a:lumMod val="10000"/>
                  </a:schemeClr>
                </a:solidFill>
              </a:rPr>
              <a:t> Mecatrónico</a:t>
            </a:r>
            <a:endParaRPr lang="es-EC" sz="1800" b="1" dirty="0">
              <a:solidFill>
                <a:schemeClr val="bg2">
                  <a:lumMod val="10000"/>
                </a:schemeClr>
              </a:solidFill>
            </a:endParaRPr>
          </a:p>
        </p:txBody>
      </p:sp>
      <p:sp>
        <p:nvSpPr>
          <p:cNvPr id="3" name="2 Título"/>
          <p:cNvSpPr>
            <a:spLocks noGrp="1"/>
          </p:cNvSpPr>
          <p:nvPr>
            <p:ph type="title"/>
          </p:nvPr>
        </p:nvSpPr>
        <p:spPr>
          <a:xfrm>
            <a:off x="395536" y="260648"/>
            <a:ext cx="8229600" cy="898360"/>
          </a:xfrm>
        </p:spPr>
        <p:txBody>
          <a:bodyPr/>
          <a:lstStyle/>
          <a:p>
            <a:r>
              <a:rPr lang="es-EC" b="1" dirty="0" smtClean="0"/>
              <a:t>Descripción del Proyecto</a:t>
            </a:r>
            <a:endParaRPr lang="es-EC" b="1"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06744"/>
            <a:ext cx="3870325" cy="3959860"/>
          </a:xfrm>
          <a:prstGeom prst="rect">
            <a:avLst/>
          </a:prstGeom>
          <a:noFill/>
          <a:ln>
            <a:solidFill>
              <a:schemeClr val="tx1"/>
            </a:solidFill>
          </a:ln>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464" y="2002160"/>
            <a:ext cx="3928265" cy="3959860"/>
          </a:xfrm>
          <a:prstGeom prst="rect">
            <a:avLst/>
          </a:prstGeom>
        </p:spPr>
      </p:pic>
      <p:sp>
        <p:nvSpPr>
          <p:cNvPr id="6" name="1 Marcador de contenido"/>
          <p:cNvSpPr txBox="1">
            <a:spLocks/>
          </p:cNvSpPr>
          <p:nvPr/>
        </p:nvSpPr>
        <p:spPr>
          <a:xfrm>
            <a:off x="4427984" y="1317649"/>
            <a:ext cx="4398746" cy="68909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ctr"/>
            <a:r>
              <a:rPr lang="es-EC" sz="1800" b="1" dirty="0" smtClean="0">
                <a:solidFill>
                  <a:schemeClr val="bg2">
                    <a:lumMod val="10000"/>
                  </a:schemeClr>
                </a:solidFill>
              </a:rPr>
              <a:t>Estaciones complementarias útiles para la herramientas del robot </a:t>
            </a:r>
            <a:r>
              <a:rPr lang="es-EC" sz="1800" b="1" dirty="0" err="1" smtClean="0">
                <a:solidFill>
                  <a:schemeClr val="bg2">
                    <a:lumMod val="10000"/>
                  </a:schemeClr>
                </a:solidFill>
              </a:rPr>
              <a:t>Kuka</a:t>
            </a:r>
            <a:r>
              <a:rPr lang="es-EC" sz="1800" b="1" dirty="0" smtClean="0">
                <a:solidFill>
                  <a:schemeClr val="bg2">
                    <a:lumMod val="10000"/>
                  </a:schemeClr>
                </a:solidFill>
              </a:rPr>
              <a:t> KR-16</a:t>
            </a:r>
            <a:endParaRPr lang="es-EC" sz="1800" b="1" dirty="0">
              <a:solidFill>
                <a:schemeClr val="bg2">
                  <a:lumMod val="10000"/>
                </a:schemeClr>
              </a:solidFill>
            </a:endParaRPr>
          </a:p>
        </p:txBody>
      </p:sp>
      <p:sp>
        <p:nvSpPr>
          <p:cNvPr id="7" name="6 Flecha derecha"/>
          <p:cNvSpPr/>
          <p:nvPr/>
        </p:nvSpPr>
        <p:spPr>
          <a:xfrm>
            <a:off x="4283968" y="2420888"/>
            <a:ext cx="6144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derecha"/>
          <p:cNvSpPr/>
          <p:nvPr/>
        </p:nvSpPr>
        <p:spPr>
          <a:xfrm>
            <a:off x="4283968" y="3284984"/>
            <a:ext cx="6144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Flecha derecha"/>
          <p:cNvSpPr/>
          <p:nvPr/>
        </p:nvSpPr>
        <p:spPr>
          <a:xfrm>
            <a:off x="4283968" y="4077072"/>
            <a:ext cx="6144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lecha derecha"/>
          <p:cNvSpPr/>
          <p:nvPr/>
        </p:nvSpPr>
        <p:spPr>
          <a:xfrm>
            <a:off x="4283968" y="4905164"/>
            <a:ext cx="6144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derecha"/>
          <p:cNvSpPr/>
          <p:nvPr/>
        </p:nvSpPr>
        <p:spPr>
          <a:xfrm>
            <a:off x="4283968" y="5625244"/>
            <a:ext cx="6144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187733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813" y="1772816"/>
            <a:ext cx="3960440" cy="35364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442" y="1766148"/>
            <a:ext cx="3531450" cy="35431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316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899592" y="809328"/>
                <a:ext cx="2602632" cy="6048672"/>
              </a:xfrm>
            </p:spPr>
            <p:txBody>
              <a:bodyPr>
                <a:normAutofit fontScale="92500" lnSpcReduction="20000"/>
              </a:bodyPr>
              <a:lstStyle/>
              <a:p>
                <a:pPr marL="0" indent="0">
                  <a:buNone/>
                </a:pPr>
                <a14:m>
                  <m:oMath xmlns:m="http://schemas.openxmlformats.org/officeDocument/2006/math">
                    <m:r>
                      <m:rPr>
                        <m:sty m:val="p"/>
                      </m:rPr>
                      <a:rPr lang="en-US">
                        <a:latin typeface="Cambria Math"/>
                      </a:rPr>
                      <m:t>C</m:t>
                    </m:r>
                    <m:r>
                      <a:rPr lang="en-GB">
                        <a:latin typeface="Cambria Math"/>
                      </a:rPr>
                      <m:t>=2</m:t>
                    </m:r>
                    <m:r>
                      <m:rPr>
                        <m:sty m:val="p"/>
                      </m:rPr>
                      <a:rPr lang="en-US">
                        <a:latin typeface="Cambria Math"/>
                      </a:rPr>
                      <m:t>F</m:t>
                    </m:r>
                  </m:oMath>
                </a14:m>
                <a:r>
                  <a:rPr lang="en-GB" dirty="0"/>
                  <a:t> </a:t>
                </a:r>
                <a:endParaRPr lang="es-MX" dirty="0"/>
              </a:p>
              <a:p>
                <a:pPr marL="0" indent="0">
                  <a:buNone/>
                </a:pPr>
                <a14:m>
                  <m:oMath xmlns:m="http://schemas.openxmlformats.org/officeDocument/2006/math">
                    <m:r>
                      <m:rPr>
                        <m:sty m:val="p"/>
                      </m:rPr>
                      <a:rPr lang="en-US">
                        <a:latin typeface="Cambria Math"/>
                      </a:rPr>
                      <m:t>C</m:t>
                    </m:r>
                    <m:r>
                      <a:rPr lang="en-GB">
                        <a:latin typeface="Cambria Math"/>
                      </a:rPr>
                      <m:t>=</m:t>
                    </m:r>
                    <m:r>
                      <m:rPr>
                        <m:sty m:val="p"/>
                      </m:rPr>
                      <a:rPr lang="en-US">
                        <a:latin typeface="Cambria Math"/>
                      </a:rPr>
                      <m:t>By</m:t>
                    </m:r>
                    <m:r>
                      <a:rPr lang="en-GB">
                        <a:latin typeface="Cambria Math"/>
                      </a:rPr>
                      <m:t>+</m:t>
                    </m:r>
                    <m:r>
                      <m:rPr>
                        <m:sty m:val="p"/>
                      </m:rPr>
                      <a:rPr lang="en-US" smtClean="0">
                        <a:latin typeface="Cambria Math"/>
                      </a:rPr>
                      <m:t>Ay</m:t>
                    </m:r>
                  </m:oMath>
                </a14:m>
                <a:r>
                  <a:rPr lang="en-GB" dirty="0" smtClean="0"/>
                  <a:t> </a:t>
                </a:r>
                <a:r>
                  <a:rPr lang="en-GB" dirty="0"/>
                  <a:t> </a:t>
                </a:r>
                <a:endParaRPr lang="es-MX" dirty="0"/>
              </a:p>
              <a:p>
                <a:pPr marL="0" indent="0">
                  <a:buNone/>
                </a:pPr>
                <a14:m>
                  <m:oMath xmlns:m="http://schemas.openxmlformats.org/officeDocument/2006/math">
                    <m:r>
                      <m:rPr>
                        <m:sty m:val="p"/>
                      </m:rPr>
                      <a:rPr lang="en-US">
                        <a:latin typeface="Cambria Math"/>
                      </a:rPr>
                      <m:t>Bx</m:t>
                    </m:r>
                    <m:r>
                      <a:rPr lang="en-GB">
                        <a:latin typeface="Cambria Math"/>
                      </a:rPr>
                      <m:t>=</m:t>
                    </m:r>
                    <m:r>
                      <m:rPr>
                        <m:sty m:val="p"/>
                      </m:rPr>
                      <a:rPr lang="en-US">
                        <a:latin typeface="Cambria Math"/>
                      </a:rPr>
                      <m:t>Ax</m:t>
                    </m:r>
                  </m:oMath>
                </a14:m>
                <a:r>
                  <a:rPr lang="en-GB" dirty="0"/>
                  <a:t> </a:t>
                </a:r>
                <a:endParaRPr lang="es-MX" dirty="0"/>
              </a:p>
              <a:p>
                <a:pPr marL="0" indent="0">
                  <a:buNone/>
                </a:pPr>
                <a14:m>
                  <m:oMathPara xmlns:m="http://schemas.openxmlformats.org/officeDocument/2006/math">
                    <m:oMathParaPr>
                      <m:jc m:val="left"/>
                    </m:oMathParaPr>
                    <m:oMath xmlns:m="http://schemas.openxmlformats.org/officeDocument/2006/math">
                      <m:r>
                        <a:rPr lang="en-GB">
                          <a:latin typeface="Cambria Math"/>
                        </a:rPr>
                        <m:t>→</m:t>
                      </m:r>
                      <m:r>
                        <m:rPr>
                          <m:sty m:val="p"/>
                        </m:rPr>
                        <a:rPr lang="en-US">
                          <a:latin typeface="Cambria Math"/>
                        </a:rPr>
                        <m:t>By</m:t>
                      </m:r>
                      <m:r>
                        <a:rPr lang="en-GB">
                          <a:latin typeface="Cambria Math"/>
                        </a:rPr>
                        <m:t>=</m:t>
                      </m:r>
                      <m:r>
                        <m:rPr>
                          <m:sty m:val="p"/>
                        </m:rPr>
                        <a:rPr lang="en-US">
                          <a:latin typeface="Cambria Math"/>
                        </a:rPr>
                        <m:t>Ay</m:t>
                      </m:r>
                    </m:oMath>
                  </m:oMathPara>
                </a14:m>
                <a:endParaRPr lang="es-MX" dirty="0"/>
              </a:p>
              <a:p>
                <a:pPr marL="0" indent="0">
                  <a:buNone/>
                </a:pPr>
                <a14:m>
                  <m:oMath xmlns:m="http://schemas.openxmlformats.org/officeDocument/2006/math">
                    <m:r>
                      <a:rPr lang="en-GB">
                        <a:latin typeface="Cambria Math"/>
                      </a:rPr>
                      <m:t>→</m:t>
                    </m:r>
                    <m:r>
                      <m:rPr>
                        <m:sty m:val="p"/>
                      </m:rPr>
                      <a:rPr lang="en-US">
                        <a:latin typeface="Cambria Math"/>
                      </a:rPr>
                      <m:t>C</m:t>
                    </m:r>
                    <m:r>
                      <a:rPr lang="en-GB">
                        <a:latin typeface="Cambria Math"/>
                      </a:rPr>
                      <m:t>=</m:t>
                    </m:r>
                    <m:r>
                      <m:rPr>
                        <m:sty m:val="p"/>
                      </m:rPr>
                      <a:rPr lang="en-US">
                        <a:latin typeface="Cambria Math"/>
                      </a:rPr>
                      <m:t>By</m:t>
                    </m:r>
                    <m:r>
                      <a:rPr lang="en-GB">
                        <a:latin typeface="Cambria Math"/>
                      </a:rPr>
                      <m:t>+</m:t>
                    </m:r>
                    <m:r>
                      <m:rPr>
                        <m:sty m:val="p"/>
                      </m:rPr>
                      <a:rPr lang="en-US">
                        <a:latin typeface="Cambria Math"/>
                      </a:rPr>
                      <m:t>By</m:t>
                    </m:r>
                  </m:oMath>
                </a14:m>
                <a:r>
                  <a:rPr lang="en-GB" dirty="0"/>
                  <a:t> </a:t>
                </a:r>
                <a:endParaRPr lang="es-MX" dirty="0"/>
              </a:p>
              <a:p>
                <a:pPr marL="0" indent="0">
                  <a:buNone/>
                </a:pPr>
                <a14:m>
                  <m:oMath xmlns:m="http://schemas.openxmlformats.org/officeDocument/2006/math">
                    <m:r>
                      <a:rPr lang="en-GB">
                        <a:latin typeface="Cambria Math"/>
                      </a:rPr>
                      <m:t>→</m:t>
                    </m:r>
                    <m:r>
                      <m:rPr>
                        <m:sty m:val="p"/>
                      </m:rPr>
                      <a:rPr lang="en-US">
                        <a:latin typeface="Cambria Math"/>
                      </a:rPr>
                      <m:t>C</m:t>
                    </m:r>
                    <m:r>
                      <a:rPr lang="en-GB">
                        <a:latin typeface="Cambria Math"/>
                      </a:rPr>
                      <m:t>=2</m:t>
                    </m:r>
                    <m:r>
                      <m:rPr>
                        <m:sty m:val="p"/>
                      </m:rPr>
                      <a:rPr lang="en-US">
                        <a:latin typeface="Cambria Math"/>
                      </a:rPr>
                      <m:t>By</m:t>
                    </m:r>
                  </m:oMath>
                </a14:m>
                <a:r>
                  <a:rPr lang="en-GB" dirty="0"/>
                  <a:t> </a:t>
                </a:r>
                <a:endParaRPr lang="es-MX" dirty="0"/>
              </a:p>
              <a:p>
                <a:pPr marL="0" indent="0">
                  <a:buNone/>
                </a:pPr>
                <a14:m>
                  <m:oMath xmlns:m="http://schemas.openxmlformats.org/officeDocument/2006/math">
                    <m:r>
                      <a:rPr lang="en-GB">
                        <a:latin typeface="Cambria Math"/>
                      </a:rPr>
                      <m:t>→</m:t>
                    </m:r>
                    <m:r>
                      <m:rPr>
                        <m:sty m:val="p"/>
                      </m:rPr>
                      <a:rPr lang="en-US">
                        <a:latin typeface="Cambria Math"/>
                      </a:rPr>
                      <m:t>C</m:t>
                    </m:r>
                    <m:r>
                      <a:rPr lang="en-GB">
                        <a:latin typeface="Cambria Math"/>
                      </a:rPr>
                      <m:t>=</m:t>
                    </m:r>
                    <m:r>
                      <m:rPr>
                        <m:sty m:val="p"/>
                      </m:rPr>
                      <a:rPr lang="en-US">
                        <a:latin typeface="Cambria Math"/>
                      </a:rPr>
                      <m:t>Ay</m:t>
                    </m:r>
                    <m:r>
                      <a:rPr lang="en-GB">
                        <a:latin typeface="Cambria Math"/>
                      </a:rPr>
                      <m:t>+</m:t>
                    </m:r>
                    <m:r>
                      <m:rPr>
                        <m:sty m:val="p"/>
                      </m:rPr>
                      <a:rPr lang="en-US">
                        <a:latin typeface="Cambria Math"/>
                      </a:rPr>
                      <m:t>Ay</m:t>
                    </m:r>
                  </m:oMath>
                </a14:m>
                <a:r>
                  <a:rPr lang="en-GB" dirty="0"/>
                  <a:t> </a:t>
                </a:r>
                <a:endParaRPr lang="es-MX" dirty="0"/>
              </a:p>
              <a:p>
                <a:pPr marL="0" indent="0">
                  <a:buNone/>
                </a:pPr>
                <a14:m>
                  <m:oMathPara xmlns:m="http://schemas.openxmlformats.org/officeDocument/2006/math">
                    <m:oMathParaPr>
                      <m:jc m:val="left"/>
                    </m:oMathParaPr>
                    <m:oMath xmlns:m="http://schemas.openxmlformats.org/officeDocument/2006/math">
                      <m:r>
                        <a:rPr lang="en-GB">
                          <a:latin typeface="Cambria Math"/>
                        </a:rPr>
                        <m:t>→</m:t>
                      </m:r>
                      <m:r>
                        <m:rPr>
                          <m:sty m:val="p"/>
                        </m:rPr>
                        <a:rPr lang="en-US">
                          <a:latin typeface="Cambria Math"/>
                        </a:rPr>
                        <m:t>C</m:t>
                      </m:r>
                      <m:r>
                        <a:rPr lang="en-GB">
                          <a:latin typeface="Cambria Math"/>
                        </a:rPr>
                        <m:t>=2</m:t>
                      </m:r>
                      <m:r>
                        <m:rPr>
                          <m:sty m:val="p"/>
                        </m:rPr>
                        <a:rPr lang="en-US">
                          <a:latin typeface="Cambria Math"/>
                        </a:rPr>
                        <m:t>Ay</m:t>
                      </m:r>
                    </m:oMath>
                  </m:oMathPara>
                </a14:m>
                <a:endParaRPr lang="es-MX" dirty="0"/>
              </a:p>
              <a:p>
                <a:pPr marL="0" indent="0">
                  <a:buNone/>
                </a:pPr>
                <a14:m>
                  <m:oMathPara xmlns:m="http://schemas.openxmlformats.org/officeDocument/2006/math">
                    <m:oMathParaPr>
                      <m:jc m:val="left"/>
                    </m:oMathParaPr>
                    <m:oMath xmlns:m="http://schemas.openxmlformats.org/officeDocument/2006/math">
                      <m:r>
                        <a:rPr lang="en-GB">
                          <a:latin typeface="Cambria Math"/>
                        </a:rPr>
                        <m:t>→</m:t>
                      </m:r>
                      <m:r>
                        <m:rPr>
                          <m:sty m:val="p"/>
                        </m:rPr>
                        <a:rPr lang="es-EC">
                          <a:latin typeface="Cambria Math"/>
                        </a:rPr>
                        <m:t>A</m:t>
                      </m:r>
                      <m:r>
                        <a:rPr lang="en-GB">
                          <a:latin typeface="Cambria Math"/>
                        </a:rPr>
                        <m:t>=</m:t>
                      </m:r>
                      <m:r>
                        <m:rPr>
                          <m:sty m:val="p"/>
                        </m:rPr>
                        <a:rPr lang="es-EC">
                          <a:latin typeface="Cambria Math"/>
                        </a:rPr>
                        <m:t>B</m:t>
                      </m:r>
                    </m:oMath>
                  </m:oMathPara>
                </a14:m>
                <a:endParaRPr lang="es-MX" dirty="0" smtClean="0"/>
              </a:p>
              <a:p>
                <a:pPr marL="0" indent="0">
                  <a:buNone/>
                </a:pPr>
                <a:r>
                  <a:rPr lang="en-GB" dirty="0"/>
                  <a:t> </a:t>
                </a:r>
                <a:r>
                  <a:rPr lang="es-MX" dirty="0">
                    <a:effectLst/>
                  </a:rPr>
                  <a:t/>
                </a:r>
                <a:br>
                  <a:rPr lang="es-MX" dirty="0">
                    <a:effectLst/>
                  </a:rPr>
                </a:br>
                <a14:m>
                  <m:oMathPara xmlns:m="http://schemas.openxmlformats.org/officeDocument/2006/math">
                    <m:oMathParaPr>
                      <m:jc m:val="left"/>
                    </m:oMathParaPr>
                    <m:oMath xmlns:m="http://schemas.openxmlformats.org/officeDocument/2006/math">
                      <m:r>
                        <a:rPr lang="en-GB">
                          <a:latin typeface="Cambria Math"/>
                        </a:rPr>
                        <m:t>→</m:t>
                      </m:r>
                      <m:r>
                        <m:rPr>
                          <m:sty m:val="p"/>
                        </m:rPr>
                        <a:rPr lang="es-EC">
                          <a:latin typeface="Cambria Math"/>
                        </a:rPr>
                        <m:t>A</m:t>
                      </m:r>
                      <m:r>
                        <a:rPr lang="en-GB">
                          <a:latin typeface="Cambria Math"/>
                        </a:rPr>
                        <m:t>=</m:t>
                      </m:r>
                      <m:r>
                        <m:rPr>
                          <m:sty m:val="p"/>
                        </m:rPr>
                        <a:rPr lang="es-EC">
                          <a:latin typeface="Cambria Math"/>
                        </a:rPr>
                        <m:t>B</m:t>
                      </m:r>
                      <m:r>
                        <a:rPr lang="en-GB">
                          <a:latin typeface="Cambria Math"/>
                        </a:rPr>
                        <m:t>=</m:t>
                      </m:r>
                      <m:f>
                        <m:fPr>
                          <m:ctrlPr>
                            <a:rPr lang="es-MX" i="1">
                              <a:latin typeface="Cambria Math"/>
                            </a:rPr>
                          </m:ctrlPr>
                        </m:fPr>
                        <m:num>
                          <m:r>
                            <m:rPr>
                              <m:sty m:val="p"/>
                            </m:rPr>
                            <a:rPr lang="es-EC">
                              <a:latin typeface="Cambria Math"/>
                            </a:rPr>
                            <m:t>By</m:t>
                          </m:r>
                        </m:num>
                        <m:den>
                          <m:func>
                            <m:funcPr>
                              <m:ctrlPr>
                                <a:rPr lang="es-MX" i="1">
                                  <a:latin typeface="Cambria Math"/>
                                </a:rPr>
                              </m:ctrlPr>
                            </m:funcPr>
                            <m:fName>
                              <m:r>
                                <m:rPr>
                                  <m:sty m:val="p"/>
                                </m:rPr>
                                <a:rPr lang="en-GB">
                                  <a:latin typeface="Cambria Math"/>
                                </a:rPr>
                                <m:t>sin</m:t>
                              </m:r>
                            </m:fName>
                            <m:e>
                              <m:r>
                                <m:rPr>
                                  <m:sty m:val="p"/>
                                </m:rPr>
                                <a:rPr lang="es-EC">
                                  <a:latin typeface="Cambria Math"/>
                                </a:rPr>
                                <m:t>t</m:t>
                              </m:r>
                            </m:e>
                          </m:func>
                        </m:den>
                      </m:f>
                    </m:oMath>
                  </m:oMathPara>
                </a14:m>
                <a:endParaRPr lang="es-MX" dirty="0" smtClean="0"/>
              </a:p>
              <a:p>
                <a:pPr marL="0" indent="0">
                  <a:buNone/>
                </a:pPr>
                <a:endParaRPr lang="es-MX" dirty="0"/>
              </a:p>
              <a:p>
                <a:pPr marL="0" indent="0">
                  <a:buNone/>
                </a:pPr>
                <a14:m>
                  <m:oMathPara xmlns:m="http://schemas.openxmlformats.org/officeDocument/2006/math">
                    <m:oMathParaPr>
                      <m:jc m:val="left"/>
                    </m:oMathParaPr>
                    <m:oMath xmlns:m="http://schemas.openxmlformats.org/officeDocument/2006/math">
                      <m:r>
                        <a:rPr lang="en-GB">
                          <a:latin typeface="Cambria Math"/>
                        </a:rPr>
                        <m:t>→</m:t>
                      </m:r>
                      <m:r>
                        <m:rPr>
                          <m:sty m:val="p"/>
                        </m:rPr>
                        <a:rPr lang="es-EC">
                          <a:latin typeface="Cambria Math"/>
                        </a:rPr>
                        <m:t>A</m:t>
                      </m:r>
                      <m:r>
                        <a:rPr lang="en-GB">
                          <a:latin typeface="Cambria Math"/>
                        </a:rPr>
                        <m:t>=</m:t>
                      </m:r>
                      <m:r>
                        <m:rPr>
                          <m:sty m:val="p"/>
                        </m:rPr>
                        <a:rPr lang="es-EC">
                          <a:latin typeface="Cambria Math"/>
                        </a:rPr>
                        <m:t>B</m:t>
                      </m:r>
                      <m:r>
                        <a:rPr lang="en-GB">
                          <a:latin typeface="Cambria Math"/>
                        </a:rPr>
                        <m:t>=</m:t>
                      </m:r>
                      <m:f>
                        <m:fPr>
                          <m:ctrlPr>
                            <a:rPr lang="es-MX" i="1">
                              <a:latin typeface="Cambria Math"/>
                            </a:rPr>
                          </m:ctrlPr>
                        </m:fPr>
                        <m:num>
                          <m:r>
                            <m:rPr>
                              <m:sty m:val="p"/>
                            </m:rPr>
                            <a:rPr lang="es-EC">
                              <a:latin typeface="Cambria Math"/>
                            </a:rPr>
                            <m:t>C</m:t>
                          </m:r>
                        </m:num>
                        <m:den>
                          <m:r>
                            <a:rPr lang="en-GB">
                              <a:latin typeface="Cambria Math"/>
                            </a:rPr>
                            <m:t>2</m:t>
                          </m:r>
                          <m:func>
                            <m:funcPr>
                              <m:ctrlPr>
                                <a:rPr lang="es-MX" i="1">
                                  <a:latin typeface="Cambria Math"/>
                                </a:rPr>
                              </m:ctrlPr>
                            </m:funcPr>
                            <m:fName>
                              <m:r>
                                <m:rPr>
                                  <m:sty m:val="p"/>
                                </m:rPr>
                                <a:rPr lang="en-GB">
                                  <a:latin typeface="Cambria Math"/>
                                </a:rPr>
                                <m:t>sin</m:t>
                              </m:r>
                            </m:fName>
                            <m:e>
                              <m:r>
                                <m:rPr>
                                  <m:sty m:val="p"/>
                                </m:rPr>
                                <a:rPr lang="es-EC">
                                  <a:latin typeface="Cambria Math"/>
                                </a:rPr>
                                <m:t>t</m:t>
                              </m:r>
                            </m:e>
                          </m:func>
                        </m:den>
                      </m:f>
                    </m:oMath>
                  </m:oMathPara>
                </a14:m>
                <a:endParaRPr lang="es-MX" dirty="0" smtClean="0"/>
              </a:p>
              <a:p>
                <a:pPr marL="0" indent="0">
                  <a:buNone/>
                </a:pPr>
                <a:endParaRPr lang="es-MX" dirty="0"/>
              </a:p>
              <a:p>
                <a:pPr marL="0" indent="0">
                  <a:buNone/>
                </a:pPr>
                <a14:m>
                  <m:oMathPara xmlns:m="http://schemas.openxmlformats.org/officeDocument/2006/math">
                    <m:oMathParaPr>
                      <m:jc m:val="left"/>
                    </m:oMathParaPr>
                    <m:oMath xmlns:m="http://schemas.openxmlformats.org/officeDocument/2006/math">
                      <m:r>
                        <a:rPr lang="en-GB">
                          <a:latin typeface="Cambria Math"/>
                        </a:rPr>
                        <m:t>→</m:t>
                      </m:r>
                      <m:r>
                        <a:rPr lang="es-EC" b="1" i="1">
                          <a:latin typeface="Cambria Math"/>
                        </a:rPr>
                        <m:t>𝐀</m:t>
                      </m:r>
                      <m:r>
                        <a:rPr lang="en-GB" b="1">
                          <a:latin typeface="Cambria Math"/>
                        </a:rPr>
                        <m:t>=</m:t>
                      </m:r>
                      <m:r>
                        <a:rPr lang="es-EC" b="1" i="1">
                          <a:latin typeface="Cambria Math"/>
                        </a:rPr>
                        <m:t>𝐁</m:t>
                      </m:r>
                      <m:r>
                        <a:rPr lang="en-GB" b="1">
                          <a:latin typeface="Cambria Math"/>
                        </a:rPr>
                        <m:t>=</m:t>
                      </m:r>
                      <m:f>
                        <m:fPr>
                          <m:ctrlPr>
                            <a:rPr lang="es-MX" b="1" i="1">
                              <a:latin typeface="Cambria Math"/>
                            </a:rPr>
                          </m:ctrlPr>
                        </m:fPr>
                        <m:num>
                          <m:r>
                            <a:rPr lang="es-EC" b="1" i="1">
                              <a:latin typeface="Cambria Math"/>
                            </a:rPr>
                            <m:t>𝐅</m:t>
                          </m:r>
                        </m:num>
                        <m:den>
                          <m:func>
                            <m:funcPr>
                              <m:ctrlPr>
                                <a:rPr lang="es-MX" b="1" i="1">
                                  <a:latin typeface="Cambria Math"/>
                                </a:rPr>
                              </m:ctrlPr>
                            </m:funcPr>
                            <m:fName>
                              <m:r>
                                <a:rPr lang="es-EC" b="1" i="1">
                                  <a:latin typeface="Cambria Math"/>
                                </a:rPr>
                                <m:t>𝐬𝐢𝐧</m:t>
                              </m:r>
                            </m:fName>
                            <m:e>
                              <m:r>
                                <a:rPr lang="es-EC" b="1" i="1">
                                  <a:latin typeface="Cambria Math"/>
                                </a:rPr>
                                <m:t>𝐭</m:t>
                              </m:r>
                            </m:e>
                          </m:func>
                        </m:den>
                      </m:f>
                    </m:oMath>
                  </m:oMathPara>
                </a14:m>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899592" y="809328"/>
                <a:ext cx="2602632" cy="6048672"/>
              </a:xfrm>
              <a:blipFill rotWithShape="1">
                <a:blip r:embed="rId2"/>
                <a:stretch>
                  <a:fillRect l="-234"/>
                </a:stretch>
              </a:blipFill>
            </p:spPr>
            <p:txBody>
              <a:bodyPr/>
              <a:lstStyle/>
              <a:p>
                <a:r>
                  <a:rPr lang="es-MX">
                    <a:noFill/>
                  </a:rPr>
                  <a:t> </a:t>
                </a:r>
              </a:p>
            </p:txBody>
          </p:sp>
        </mc:Fallback>
      </mc:AlternateContent>
      <p:pic>
        <p:nvPicPr>
          <p:cNvPr id="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766148"/>
            <a:ext cx="3531450" cy="35431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8965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080120"/>
          </a:xfrm>
        </p:spPr>
        <p:txBody>
          <a:bodyPr/>
          <a:lstStyle/>
          <a:p>
            <a:r>
              <a:rPr lang="es-EC" dirty="0"/>
              <a:t>Cabe recalcar que con esta distribución se genera un momento</a:t>
            </a:r>
            <a:endParaRPr lang="es-MX"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057400"/>
            <a:ext cx="4554863" cy="36038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350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836712"/>
                <a:ext cx="8229600" cy="5688632"/>
              </a:xfrm>
            </p:spPr>
            <p:txBody>
              <a:bodyPr>
                <a:normAutofit fontScale="85000" lnSpcReduction="10000"/>
              </a:bodyPr>
              <a:lstStyle/>
              <a:p>
                <a:r>
                  <a:rPr lang="es-EC" dirty="0" smtClean="0"/>
                  <a:t>Cuando </a:t>
                </a:r>
                <a:r>
                  <a:rPr lang="es-EC" dirty="0"/>
                  <a:t>el sistema se encuentre fijo o estático la sumatoria de momentos </a:t>
                </a:r>
                <a:r>
                  <a:rPr lang="es-EC" dirty="0" smtClean="0"/>
                  <a:t>en la mordaza móvil es </a:t>
                </a:r>
                <a:r>
                  <a:rPr lang="es-EC" dirty="0"/>
                  <a:t>cero</a:t>
                </a:r>
                <a:r>
                  <a:rPr lang="es-EC" dirty="0" smtClean="0"/>
                  <a:t>.</a:t>
                </a:r>
              </a:p>
              <a:p>
                <a:pPr marL="0" indent="0">
                  <a:buNone/>
                </a:pPr>
                <a:endParaRPr lang="es-MX" dirty="0"/>
              </a:p>
              <a:p>
                <a:pPr marL="0" indent="0">
                  <a:buNone/>
                </a:pPr>
                <a:endParaRPr lang="es-MX" dirty="0" smtClean="0"/>
              </a:p>
              <a:p>
                <a:pPr marL="0" indent="0">
                  <a:buNone/>
                </a:pPr>
                <a14:m>
                  <m:oMathPara xmlns:m="http://schemas.openxmlformats.org/officeDocument/2006/math">
                    <m:oMathParaPr>
                      <m:jc m:val="left"/>
                    </m:oMathParaPr>
                    <m:oMath xmlns:m="http://schemas.openxmlformats.org/officeDocument/2006/math">
                      <m:nary>
                        <m:naryPr>
                          <m:chr m:val="∑"/>
                          <m:limLoc m:val="undOvr"/>
                          <m:subHide m:val="on"/>
                          <m:supHide m:val="on"/>
                          <m:ctrlPr>
                            <a:rPr lang="es-MX" b="1" i="1">
                              <a:latin typeface="Cambria Math"/>
                            </a:rPr>
                          </m:ctrlPr>
                        </m:naryPr>
                        <m:sub/>
                        <m:sup/>
                        <m:e>
                          <m:r>
                            <a:rPr lang="es-EC" b="1" i="1">
                              <a:latin typeface="Cambria Math"/>
                            </a:rPr>
                            <m:t>𝐌𝐜</m:t>
                          </m:r>
                        </m:e>
                      </m:nary>
                      <m:r>
                        <a:rPr lang="es-EC" b="1">
                          <a:latin typeface="Cambria Math"/>
                        </a:rPr>
                        <m:t>=</m:t>
                      </m:r>
                      <m:r>
                        <a:rPr lang="es-EC" b="1" i="1">
                          <a:latin typeface="Cambria Math"/>
                        </a:rPr>
                        <m:t>𝟎</m:t>
                      </m:r>
                    </m:oMath>
                  </m:oMathPara>
                </a14:m>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r>
                  <a:rPr lang="es-MX" dirty="0"/>
                  <a:t>Remplazando los momentos generados por las fuerzas </a:t>
                </a:r>
                <a:r>
                  <a:rPr lang="es-MX" dirty="0" smtClean="0"/>
                  <a:t>mostradas.</a:t>
                </a:r>
              </a:p>
              <a:p>
                <a:pPr marL="0" indent="0">
                  <a:buNone/>
                </a:pPr>
                <a:endParaRPr lang="es-MX"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m:t>
                      </m:r>
                      <m:r>
                        <m:rPr>
                          <m:sty m:val="p"/>
                        </m:rPr>
                        <a:rPr lang="es-EC">
                          <a:latin typeface="Cambria Math"/>
                        </a:rPr>
                        <m:t>M</m:t>
                      </m:r>
                      <m:r>
                        <a:rPr lang="es-EC" i="1">
                          <a:latin typeface="Cambria Math"/>
                        </a:rPr>
                        <m:t>−</m:t>
                      </m:r>
                      <m:r>
                        <m:rPr>
                          <m:sty m:val="p"/>
                        </m:rPr>
                        <a:rPr lang="es-EC">
                          <a:latin typeface="Cambria Math"/>
                        </a:rPr>
                        <m:t>F</m:t>
                      </m:r>
                      <m:r>
                        <a:rPr lang="es-EC" i="1">
                          <a:latin typeface="Cambria Math"/>
                        </a:rPr>
                        <m:t>∗</m:t>
                      </m:r>
                      <m:r>
                        <a:rPr lang="es-EC">
                          <a:latin typeface="Cambria Math"/>
                        </a:rPr>
                        <m:t>276.71</m:t>
                      </m:r>
                      <m:r>
                        <m:rPr>
                          <m:sty m:val="p"/>
                        </m:rPr>
                        <a:rPr lang="es-EC">
                          <a:latin typeface="Cambria Math"/>
                        </a:rPr>
                        <m:t>mm</m:t>
                      </m:r>
                      <m:r>
                        <a:rPr lang="es-EC">
                          <a:latin typeface="Cambria Math"/>
                        </a:rPr>
                        <m:t>+</m:t>
                      </m:r>
                      <m:r>
                        <m:rPr>
                          <m:sty m:val="p"/>
                        </m:rPr>
                        <a:rPr lang="es-EC">
                          <a:latin typeface="Cambria Math"/>
                        </a:rPr>
                        <m:t>F</m:t>
                      </m:r>
                      <m:r>
                        <a:rPr lang="es-EC" i="1">
                          <a:latin typeface="Cambria Math"/>
                        </a:rPr>
                        <m:t>∗</m:t>
                      </m:r>
                      <m:r>
                        <a:rPr lang="es-EC">
                          <a:latin typeface="Cambria Math"/>
                        </a:rPr>
                        <m:t>77.38=0</m:t>
                      </m:r>
                    </m:oMath>
                  </m:oMathPara>
                </a14:m>
                <a:endParaRPr lang="es-MX" dirty="0"/>
              </a:p>
              <a:p>
                <a:pPr marL="0" indent="0">
                  <a:buNone/>
                </a:pP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M</m:t>
                      </m:r>
                      <m:r>
                        <a:rPr lang="es-EC">
                          <a:latin typeface="Cambria Math"/>
                        </a:rPr>
                        <m:t>=</m:t>
                      </m:r>
                      <m:r>
                        <a:rPr lang="es-EC" i="1">
                          <a:latin typeface="Cambria Math"/>
                        </a:rPr>
                        <m:t>−</m:t>
                      </m:r>
                      <m:r>
                        <m:rPr>
                          <m:sty m:val="p"/>
                        </m:rPr>
                        <a:rPr lang="es-EC">
                          <a:latin typeface="Cambria Math"/>
                        </a:rPr>
                        <m:t>F</m:t>
                      </m:r>
                      <m:r>
                        <a:rPr lang="es-EC" i="1">
                          <a:latin typeface="Cambria Math"/>
                        </a:rPr>
                        <m:t>∗</m:t>
                      </m:r>
                      <m:r>
                        <a:rPr lang="es-EC">
                          <a:latin typeface="Cambria Math"/>
                        </a:rPr>
                        <m:t>276.71</m:t>
                      </m:r>
                      <m:r>
                        <m:rPr>
                          <m:sty m:val="p"/>
                        </m:rPr>
                        <a:rPr lang="es-EC">
                          <a:latin typeface="Cambria Math"/>
                        </a:rPr>
                        <m:t>mm</m:t>
                      </m:r>
                      <m:r>
                        <a:rPr lang="es-EC">
                          <a:latin typeface="Cambria Math"/>
                        </a:rPr>
                        <m:t>+</m:t>
                      </m:r>
                      <m:r>
                        <m:rPr>
                          <m:sty m:val="p"/>
                        </m:rPr>
                        <a:rPr lang="es-EC">
                          <a:latin typeface="Cambria Math"/>
                        </a:rPr>
                        <m:t>F</m:t>
                      </m:r>
                      <m:r>
                        <a:rPr lang="es-EC" i="1">
                          <a:latin typeface="Cambria Math"/>
                        </a:rPr>
                        <m:t>∗</m:t>
                      </m:r>
                      <m:r>
                        <a:rPr lang="es-EC">
                          <a:latin typeface="Cambria Math"/>
                        </a:rPr>
                        <m:t>77.38</m:t>
                      </m:r>
                    </m:oMath>
                  </m:oMathPara>
                </a14:m>
                <a:endParaRPr lang="es-MX" dirty="0"/>
              </a:p>
              <a:p>
                <a:pPr marL="0" indent="0">
                  <a:buNone/>
                </a:pPr>
                <a:endParaRPr lang="es-MX" dirty="0"/>
              </a:p>
              <a:p>
                <a:pPr marL="0" indent="0">
                  <a:buNone/>
                </a:pPr>
                <a:endParaRPr lang="es-MX" dirty="0"/>
              </a:p>
              <a:p>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836712"/>
                <a:ext cx="8229600" cy="5688632"/>
              </a:xfrm>
              <a:blipFill rotWithShape="1">
                <a:blip r:embed="rId2"/>
                <a:stretch>
                  <a:fillRect l="-519" t="-1501"/>
                </a:stretch>
              </a:blipFill>
            </p:spPr>
            <p:txBody>
              <a:bodyPr/>
              <a:lstStyle/>
              <a:p>
                <a:r>
                  <a:rPr lang="es-MX">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556792"/>
            <a:ext cx="3672408" cy="29056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979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700808"/>
                <a:ext cx="8229600" cy="3888432"/>
              </a:xfrm>
            </p:spPr>
            <p:txBody>
              <a:bodyPr>
                <a:normAutofit/>
              </a:bodyPr>
              <a:lstStyle/>
              <a:p>
                <a:r>
                  <a:rPr lang="es-EC" dirty="0"/>
                  <a:t>Por lo tanto el momento sería:</a:t>
                </a:r>
                <a:endParaRPr lang="es-MX" dirty="0"/>
              </a:p>
              <a:p>
                <a:pPr marL="0" indent="0">
                  <a:buNone/>
                </a:pP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M</m:t>
                      </m:r>
                      <m:r>
                        <a:rPr lang="es-EC">
                          <a:latin typeface="Cambria Math"/>
                        </a:rPr>
                        <m:t>=</m:t>
                      </m:r>
                      <m:r>
                        <a:rPr lang="es-EC" i="1">
                          <a:latin typeface="Cambria Math"/>
                        </a:rPr>
                        <m:t>−</m:t>
                      </m:r>
                      <m:r>
                        <a:rPr lang="es-EC">
                          <a:latin typeface="Cambria Math"/>
                        </a:rPr>
                        <m:t>51 </m:t>
                      </m:r>
                      <m:r>
                        <m:rPr>
                          <m:sty m:val="p"/>
                        </m:rPr>
                        <a:rPr lang="es-EC">
                          <a:latin typeface="Cambria Math"/>
                        </a:rPr>
                        <m:t>kg</m:t>
                      </m:r>
                      <m:d>
                        <m:dPr>
                          <m:ctrlPr>
                            <a:rPr lang="es-MX" i="1">
                              <a:latin typeface="Cambria Math"/>
                            </a:rPr>
                          </m:ctrlPr>
                        </m:dPr>
                        <m:e>
                          <m:r>
                            <a:rPr lang="es-EC">
                              <a:latin typeface="Cambria Math"/>
                            </a:rPr>
                            <m:t>276.71</m:t>
                          </m:r>
                          <m:r>
                            <a:rPr lang="es-EC" i="1">
                              <a:latin typeface="Cambria Math"/>
                            </a:rPr>
                            <m:t>−</m:t>
                          </m:r>
                          <m:r>
                            <a:rPr lang="es-EC">
                              <a:latin typeface="Cambria Math"/>
                            </a:rPr>
                            <m:t>77.38</m:t>
                          </m:r>
                        </m:e>
                      </m:d>
                      <m:r>
                        <m:rPr>
                          <m:sty m:val="p"/>
                        </m:rPr>
                        <a:rPr lang="es-EC">
                          <a:latin typeface="Cambria Math"/>
                        </a:rPr>
                        <m:t>mm</m:t>
                      </m:r>
                      <m:r>
                        <a:rPr lang="es-EC">
                          <a:latin typeface="Cambria Math"/>
                        </a:rPr>
                        <m:t>=</m:t>
                      </m:r>
                      <m:r>
                        <a:rPr lang="es-EC" i="1">
                          <a:latin typeface="Cambria Math"/>
                        </a:rPr>
                        <m:t>−</m:t>
                      </m:r>
                      <m:r>
                        <a:rPr lang="es-EC">
                          <a:latin typeface="Cambria Math"/>
                        </a:rPr>
                        <m:t>10165.83</m:t>
                      </m:r>
                      <m:r>
                        <m:rPr>
                          <m:sty m:val="p"/>
                        </m:rPr>
                        <a:rPr lang="es-EC">
                          <a:latin typeface="Cambria Math"/>
                        </a:rPr>
                        <m:t>kg</m:t>
                      </m:r>
                      <m:r>
                        <a:rPr lang="es-EC" i="1">
                          <a:latin typeface="Cambria Math"/>
                        </a:rPr>
                        <m:t>∗</m:t>
                      </m:r>
                      <m:r>
                        <m:rPr>
                          <m:sty m:val="p"/>
                        </m:rPr>
                        <a:rPr lang="es-EC">
                          <a:latin typeface="Cambria Math"/>
                        </a:rPr>
                        <m:t>mm</m:t>
                      </m:r>
                    </m:oMath>
                  </m:oMathPara>
                </a14:m>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M</m:t>
                      </m:r>
                      <m:r>
                        <a:rPr lang="es-EC">
                          <a:latin typeface="Cambria Math"/>
                        </a:rPr>
                        <m:t>=</m:t>
                      </m:r>
                      <m:r>
                        <a:rPr lang="es-EC" i="1">
                          <a:latin typeface="Cambria Math"/>
                        </a:rPr>
                        <m:t>−</m:t>
                      </m:r>
                      <m:r>
                        <a:rPr lang="es-EC">
                          <a:latin typeface="Cambria Math"/>
                        </a:rPr>
                        <m:t>10165.83</m:t>
                      </m:r>
                      <m:r>
                        <m:rPr>
                          <m:sty m:val="p"/>
                        </m:rPr>
                        <a:rPr lang="es-EC">
                          <a:latin typeface="Cambria Math"/>
                        </a:rPr>
                        <m:t>kg</m:t>
                      </m:r>
                      <m:r>
                        <a:rPr lang="es-EC" i="1">
                          <a:latin typeface="Cambria Math"/>
                        </a:rPr>
                        <m:t>∗</m:t>
                      </m:r>
                      <m:r>
                        <m:rPr>
                          <m:sty m:val="p"/>
                        </m:rPr>
                        <a:rPr lang="es-EC">
                          <a:latin typeface="Cambria Math"/>
                        </a:rPr>
                        <m:t>mm</m:t>
                      </m:r>
                      <m:d>
                        <m:dPr>
                          <m:begChr m:val="|"/>
                          <m:endChr m:val="|"/>
                          <m:ctrlPr>
                            <a:rPr lang="es-MX" i="1">
                              <a:latin typeface="Cambria Math"/>
                            </a:rPr>
                          </m:ctrlPr>
                        </m:dPr>
                        <m:e>
                          <m:f>
                            <m:fPr>
                              <m:ctrlPr>
                                <a:rPr lang="es-MX" i="1">
                                  <a:latin typeface="Cambria Math"/>
                                </a:rPr>
                              </m:ctrlPr>
                            </m:fPr>
                            <m:num>
                              <m:r>
                                <a:rPr lang="es-EC">
                                  <a:latin typeface="Cambria Math"/>
                                </a:rPr>
                                <m:t>9.8</m:t>
                              </m:r>
                              <m:r>
                                <m:rPr>
                                  <m:sty m:val="p"/>
                                </m:rPr>
                                <a:rPr lang="es-EC">
                                  <a:latin typeface="Cambria Math"/>
                                </a:rPr>
                                <m:t>N</m:t>
                              </m:r>
                            </m:num>
                            <m:den>
                              <m:r>
                                <a:rPr lang="es-EC">
                                  <a:latin typeface="Cambria Math"/>
                                </a:rPr>
                                <m:t>1</m:t>
                              </m:r>
                              <m:r>
                                <m:rPr>
                                  <m:sty m:val="p"/>
                                </m:rPr>
                                <a:rPr lang="es-EC">
                                  <a:latin typeface="Cambria Math"/>
                                </a:rPr>
                                <m:t>kg</m:t>
                              </m:r>
                            </m:den>
                          </m:f>
                        </m:e>
                      </m:d>
                      <m:d>
                        <m:dPr>
                          <m:begChr m:val=""/>
                          <m:endChr m:val="|"/>
                          <m:ctrlPr>
                            <a:rPr lang="es-MX" i="1">
                              <a:latin typeface="Cambria Math"/>
                            </a:rPr>
                          </m:ctrlPr>
                        </m:dPr>
                        <m:e>
                          <m:f>
                            <m:fPr>
                              <m:ctrlPr>
                                <a:rPr lang="es-MX" i="1">
                                  <a:latin typeface="Cambria Math"/>
                                </a:rPr>
                              </m:ctrlPr>
                            </m:fPr>
                            <m:num>
                              <m:r>
                                <a:rPr lang="es-EC">
                                  <a:latin typeface="Cambria Math"/>
                                </a:rPr>
                                <m:t>1</m:t>
                              </m:r>
                              <m:r>
                                <m:rPr>
                                  <m:sty m:val="p"/>
                                </m:rPr>
                                <a:rPr lang="es-EC">
                                  <a:latin typeface="Cambria Math"/>
                                </a:rPr>
                                <m:t>m</m:t>
                              </m:r>
                            </m:num>
                            <m:den>
                              <m:r>
                                <a:rPr lang="es-EC">
                                  <a:latin typeface="Cambria Math"/>
                                </a:rPr>
                                <m:t>1000</m:t>
                              </m:r>
                              <m:r>
                                <m:rPr>
                                  <m:sty m:val="p"/>
                                </m:rPr>
                                <a:rPr lang="es-EC">
                                  <a:latin typeface="Cambria Math"/>
                                </a:rPr>
                                <m:t>mm</m:t>
                              </m:r>
                            </m:den>
                          </m:f>
                        </m:e>
                      </m:d>
                      <m:r>
                        <a:rPr lang="es-EC">
                          <a:latin typeface="Cambria Math"/>
                        </a:rPr>
                        <m:t>=</m:t>
                      </m:r>
                      <m:r>
                        <a:rPr lang="es-EC" i="1">
                          <a:latin typeface="Cambria Math"/>
                        </a:rPr>
                        <m:t>−</m:t>
                      </m:r>
                      <m:r>
                        <a:rPr lang="es-EC">
                          <a:latin typeface="Cambria Math"/>
                        </a:rPr>
                        <m:t>99.63</m:t>
                      </m:r>
                      <m:r>
                        <m:rPr>
                          <m:sty m:val="p"/>
                        </m:rPr>
                        <a:rPr lang="es-EC">
                          <a:latin typeface="Cambria Math"/>
                        </a:rPr>
                        <m:t>Nm</m:t>
                      </m:r>
                    </m:oMath>
                  </m:oMathPara>
                </a14:m>
                <a:endParaRPr lang="es-MX" dirty="0"/>
              </a:p>
              <a:p>
                <a:pPr marL="0" indent="0">
                  <a:buNone/>
                </a:pPr>
                <a:r>
                  <a:rPr lang="es-EC" dirty="0"/>
                  <a:t>  </a:t>
                </a:r>
                <a:endParaRPr lang="es-MX" dirty="0"/>
              </a:p>
              <a:p>
                <a:pPr marL="0" indent="0">
                  <a:buNone/>
                </a:pPr>
                <a14:m>
                  <m:oMathPara xmlns:m="http://schemas.openxmlformats.org/officeDocument/2006/math">
                    <m:oMathParaPr>
                      <m:jc m:val="centerGroup"/>
                    </m:oMathParaPr>
                    <m:oMath xmlns:m="http://schemas.openxmlformats.org/officeDocument/2006/math">
                      <m:r>
                        <a:rPr lang="es-EC" b="1" i="1">
                          <a:latin typeface="Cambria Math"/>
                        </a:rPr>
                        <m:t>𝐌</m:t>
                      </m:r>
                      <m:r>
                        <a:rPr lang="es-EC" b="1">
                          <a:latin typeface="Cambria Math"/>
                        </a:rPr>
                        <m:t>=</m:t>
                      </m:r>
                      <m:r>
                        <a:rPr lang="es-EC" b="1" i="1">
                          <a:latin typeface="Cambria Math"/>
                        </a:rPr>
                        <m:t>−</m:t>
                      </m:r>
                      <m:r>
                        <a:rPr lang="es-EC" b="1" i="1">
                          <a:latin typeface="Cambria Math"/>
                        </a:rPr>
                        <m:t>𝟗𝟗</m:t>
                      </m:r>
                      <m:r>
                        <a:rPr lang="es-EC" b="1">
                          <a:latin typeface="Cambria Math"/>
                        </a:rPr>
                        <m:t>.</m:t>
                      </m:r>
                      <m:r>
                        <a:rPr lang="es-EC" b="1" i="1">
                          <a:latin typeface="Cambria Math"/>
                        </a:rPr>
                        <m:t>𝟔𝟑𝐍𝐦</m:t>
                      </m:r>
                    </m:oMath>
                  </m:oMathPara>
                </a14:m>
                <a:endParaRPr lang="es-MX"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700808"/>
                <a:ext cx="8229600" cy="3888432"/>
              </a:xfrm>
              <a:blipFill rotWithShape="1">
                <a:blip r:embed="rId2"/>
                <a:stretch>
                  <a:fillRect l="-963" t="-1254"/>
                </a:stretch>
              </a:blipFill>
            </p:spPr>
            <p:txBody>
              <a:bodyPr/>
              <a:lstStyle/>
              <a:p>
                <a:r>
                  <a:rPr lang="es-MX">
                    <a:noFill/>
                  </a:rPr>
                  <a:t> </a:t>
                </a:r>
              </a:p>
            </p:txBody>
          </p:sp>
        </mc:Fallback>
      </mc:AlternateContent>
    </p:spTree>
    <p:extLst>
      <p:ext uri="{BB962C8B-B14F-4D97-AF65-F5344CB8AC3E}">
        <p14:creationId xmlns:p14="http://schemas.microsoft.com/office/powerpoint/2010/main" val="31494271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SOPORTE DE LA ENTENALLA; BANCADA</a:t>
            </a:r>
            <a:endParaRPr lang="es-MX" dirty="0"/>
          </a:p>
        </p:txBody>
      </p:sp>
      <p:sp>
        <p:nvSpPr>
          <p:cNvPr id="3" name="2 Marcador de contenido"/>
          <p:cNvSpPr>
            <a:spLocks noGrp="1"/>
          </p:cNvSpPr>
          <p:nvPr>
            <p:ph idx="1"/>
          </p:nvPr>
        </p:nvSpPr>
        <p:spPr>
          <a:xfrm>
            <a:off x="467544" y="2780928"/>
            <a:ext cx="8229600" cy="1853560"/>
          </a:xfrm>
        </p:spPr>
        <p:txBody>
          <a:bodyPr>
            <a:normAutofit/>
          </a:bodyPr>
          <a:lstStyle/>
          <a:p>
            <a:r>
              <a:rPr lang="es-EC" dirty="0"/>
              <a:t>El largo de la </a:t>
            </a:r>
            <a:r>
              <a:rPr lang="es-EC" dirty="0" err="1"/>
              <a:t>entenalla</a:t>
            </a:r>
            <a:r>
              <a:rPr lang="es-EC" dirty="0"/>
              <a:t> se ha elegido a partir de las dimensiones del cilindro neumático escogido, ya que dicho largo cubre el tamaño del cilindro, la carrera del cilindro y las mordazas.</a:t>
            </a:r>
            <a:endParaRPr lang="es-MX" dirty="0"/>
          </a:p>
          <a:p>
            <a:endParaRPr lang="es-MX" dirty="0"/>
          </a:p>
        </p:txBody>
      </p:sp>
    </p:spTree>
    <p:extLst>
      <p:ext uri="{BB962C8B-B14F-4D97-AF65-F5344CB8AC3E}">
        <p14:creationId xmlns:p14="http://schemas.microsoft.com/office/powerpoint/2010/main" val="1061855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9"/>
            <a:ext cx="3528392" cy="34002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692666"/>
            <a:ext cx="5078982" cy="13282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437112"/>
            <a:ext cx="6704391"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7328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08912" cy="864096"/>
          </a:xfrm>
        </p:spPr>
        <p:txBody>
          <a:bodyPr>
            <a:normAutofit fontScale="85000" lnSpcReduction="20000"/>
          </a:bodyPr>
          <a:lstStyle/>
          <a:p>
            <a:r>
              <a:rPr lang="es-EC" dirty="0"/>
              <a:t>Para dimensionar el alto de la bancada de la </a:t>
            </a:r>
            <a:r>
              <a:rPr lang="es-EC" dirty="0" err="1"/>
              <a:t>entenalla</a:t>
            </a:r>
            <a:r>
              <a:rPr lang="es-EC" dirty="0"/>
              <a:t>, se ha usado la morfología y dimensiones del robot KUKA KR16, y su zona de trabajo en el eje X</a:t>
            </a:r>
            <a:endParaRPr lang="es-MX" dirty="0"/>
          </a:p>
        </p:txBody>
      </p:sp>
      <p:pic>
        <p:nvPicPr>
          <p:cNvPr id="4" name="0 Imagen"/>
          <p:cNvPicPr/>
          <p:nvPr/>
        </p:nvPicPr>
        <p:blipFill>
          <a:blip r:embed="rId2">
            <a:extLst>
              <a:ext uri="{28A0092B-C50C-407E-A947-70E740481C1C}">
                <a14:useLocalDpi xmlns:a14="http://schemas.microsoft.com/office/drawing/2010/main" val="0"/>
              </a:ext>
            </a:extLst>
          </a:blip>
          <a:stretch>
            <a:fillRect/>
          </a:stretch>
        </p:blipFill>
        <p:spPr>
          <a:xfrm>
            <a:off x="1907704" y="1700808"/>
            <a:ext cx="5328592" cy="4555778"/>
          </a:xfrm>
          <a:prstGeom prst="rect">
            <a:avLst/>
          </a:prstGeom>
          <a:ln>
            <a:solidFill>
              <a:schemeClr val="tx1"/>
            </a:solidFill>
          </a:ln>
        </p:spPr>
      </p:pic>
    </p:spTree>
    <p:extLst>
      <p:ext uri="{BB962C8B-B14F-4D97-AF65-F5344CB8AC3E}">
        <p14:creationId xmlns:p14="http://schemas.microsoft.com/office/powerpoint/2010/main" val="2621057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28855"/>
            <a:ext cx="6290367" cy="43908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477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476672"/>
            <a:ext cx="8589640" cy="2664296"/>
          </a:xfrm>
        </p:spPr>
        <p:txBody>
          <a:bodyPr>
            <a:normAutofit/>
          </a:bodyPr>
          <a:lstStyle/>
          <a:p>
            <a:r>
              <a:rPr lang="es-EC" dirty="0"/>
              <a:t>La probeta de máximo tamaño que el </a:t>
            </a:r>
            <a:r>
              <a:rPr lang="es-EC" dirty="0" err="1"/>
              <a:t>gripper</a:t>
            </a:r>
            <a:r>
              <a:rPr lang="es-EC" dirty="0"/>
              <a:t> puede manipular es de 160 </a:t>
            </a:r>
            <a:r>
              <a:rPr lang="es-EC" dirty="0" smtClean="0"/>
              <a:t>mm, tanto rectangulares como cilíndricas, con estas </a:t>
            </a:r>
            <a:r>
              <a:rPr lang="es-EC" dirty="0"/>
              <a:t>dimensiones el ancho de la </a:t>
            </a:r>
            <a:r>
              <a:rPr lang="es-EC" dirty="0" err="1"/>
              <a:t>entenalla</a:t>
            </a:r>
            <a:r>
              <a:rPr lang="es-EC" dirty="0"/>
              <a:t> mínimo debería ser de 320 mm; para no trabajar con el tamaño mínimo por razones de seguridad se ha considerado el ancho como un 80%, por lo tanto el 100%, y el ancho de la </a:t>
            </a:r>
            <a:r>
              <a:rPr lang="es-EC" dirty="0" err="1"/>
              <a:t>entenalla</a:t>
            </a:r>
            <a:r>
              <a:rPr lang="es-EC" dirty="0"/>
              <a:t> es de 400 </a:t>
            </a:r>
            <a:r>
              <a:rPr lang="es-EC" dirty="0" err="1"/>
              <a:t>mm.</a:t>
            </a:r>
            <a:endParaRPr lang="es-MX" dirty="0"/>
          </a:p>
          <a:p>
            <a:endParaRPr lang="es-MX"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284984"/>
            <a:ext cx="5184576" cy="297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038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8032" y="188640"/>
            <a:ext cx="7772400" cy="1564084"/>
          </a:xfrm>
        </p:spPr>
        <p:txBody>
          <a:bodyPr/>
          <a:lstStyle/>
          <a:p>
            <a:r>
              <a:rPr lang="es-EC" b="1" dirty="0" smtClean="0">
                <a:solidFill>
                  <a:srgbClr val="CCFF33"/>
                </a:solidFill>
              </a:rPr>
              <a:t>MARCO TEÓRICO EN QUE SE DESARROLLA EL PROYECTO</a:t>
            </a:r>
            <a:endParaRPr lang="es-EC" b="1" dirty="0">
              <a:solidFill>
                <a:srgbClr val="CCFF33"/>
              </a:solidFill>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982462"/>
            <a:ext cx="5832648" cy="3606778"/>
          </a:xfrm>
          <a:prstGeom prst="rect">
            <a:avLst/>
          </a:prstGeom>
          <a:ln>
            <a:solidFill>
              <a:srgbClr val="CCFF33"/>
            </a:solidFill>
          </a:ln>
        </p:spPr>
      </p:pic>
    </p:spTree>
    <p:extLst>
      <p:ext uri="{BB962C8B-B14F-4D97-AF65-F5344CB8AC3E}">
        <p14:creationId xmlns:p14="http://schemas.microsoft.com/office/powerpoint/2010/main" val="5309972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1421512"/>
          </a:xfrm>
        </p:spPr>
        <p:txBody>
          <a:bodyPr/>
          <a:lstStyle/>
          <a:p>
            <a:r>
              <a:rPr lang="es-EC" dirty="0"/>
              <a:t>Para soporte de la bancada se ha utilizado el mismo perfil rectangular de 25 mm x 50 mm de acero estructural, con una </a:t>
            </a:r>
            <a:r>
              <a:rPr lang="es-EC" dirty="0" smtClean="0"/>
              <a:t>e </a:t>
            </a:r>
            <a:r>
              <a:rPr lang="es-EC" dirty="0"/>
              <a:t>= 1.5</a:t>
            </a:r>
            <a:endParaRPr lang="es-MX" dirty="0"/>
          </a:p>
        </p:txBody>
      </p:sp>
      <p:pic>
        <p:nvPicPr>
          <p:cNvPr id="17410" name="Imagen 4102" descr="Descripción: http://www.formac.cl/imag/th_1039Tubo_Rectangul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924944"/>
            <a:ext cx="280831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7409" name="0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924944"/>
            <a:ext cx="5304589"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5" name="Rectangle 4"/>
          <p:cNvSpPr>
            <a:spLocks noChangeArrowheads="1"/>
          </p:cNvSpPr>
          <p:nvPr/>
        </p:nvSpPr>
        <p:spPr bwMode="auto">
          <a:xfrm>
            <a:off x="0"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6" name="Rectangle 5"/>
          <p:cNvSpPr>
            <a:spLocks noChangeArrowheads="1"/>
          </p:cNvSpPr>
          <p:nvPr/>
        </p:nvSpPr>
        <p:spPr bwMode="auto">
          <a:xfrm>
            <a:off x="0"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744288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1479" y="116632"/>
            <a:ext cx="8229600" cy="854968"/>
          </a:xfrm>
        </p:spPr>
        <p:txBody>
          <a:bodyPr/>
          <a:lstStyle/>
          <a:p>
            <a:r>
              <a:rPr lang="es-EC" dirty="0"/>
              <a:t>CONEXIONES DE LA ENTENALLA</a:t>
            </a:r>
            <a:endParaRPr lang="es-MX"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699792" y="908720"/>
            <a:ext cx="3528391" cy="5723627"/>
          </a:xfrm>
          <a:prstGeom prst="rect">
            <a:avLst/>
          </a:prstGeom>
          <a:noFill/>
          <a:ln>
            <a:solidFill>
              <a:schemeClr val="tx1"/>
            </a:solidFill>
          </a:ln>
        </p:spPr>
      </p:pic>
    </p:spTree>
    <p:extLst>
      <p:ext uri="{BB962C8B-B14F-4D97-AF65-F5344CB8AC3E}">
        <p14:creationId xmlns:p14="http://schemas.microsoft.com/office/powerpoint/2010/main" val="23616059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827584" y="476672"/>
            <a:ext cx="7344816" cy="6192688"/>
          </a:xfrm>
          <a:prstGeom prst="rect">
            <a:avLst/>
          </a:prstGeom>
          <a:noFill/>
          <a:ln>
            <a:solidFill>
              <a:schemeClr val="tx1"/>
            </a:solidFill>
          </a:ln>
        </p:spPr>
      </p:pic>
    </p:spTree>
    <p:extLst>
      <p:ext uri="{BB962C8B-B14F-4D97-AF65-F5344CB8AC3E}">
        <p14:creationId xmlns:p14="http://schemas.microsoft.com/office/powerpoint/2010/main" val="9163478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395536" y="1628800"/>
            <a:ext cx="8229600" cy="1512168"/>
          </a:xfrm>
        </p:spPr>
        <p:txBody>
          <a:bodyPr>
            <a:normAutofit lnSpcReduction="10000"/>
          </a:bodyPr>
          <a:lstStyle/>
          <a:p>
            <a:r>
              <a:rPr lang="es-EC" dirty="0"/>
              <a:t>El </a:t>
            </a:r>
            <a:r>
              <a:rPr lang="es-EC" dirty="0" err="1"/>
              <a:t>gripper</a:t>
            </a:r>
            <a:r>
              <a:rPr lang="es-EC" dirty="0"/>
              <a:t> multifuncional tiene una pistola de pintura; para el correcto funcionamiento de e</a:t>
            </a:r>
            <a:r>
              <a:rPr lang="es-EC" dirty="0" smtClean="0"/>
              <a:t>sta </a:t>
            </a:r>
            <a:r>
              <a:rPr lang="es-EC" dirty="0"/>
              <a:t>herramienta es necesario un dispositivo que evite que ésta pistola manche los objetos que no son destinados a ser pintados. </a:t>
            </a:r>
            <a:endParaRPr lang="es-MX" dirty="0"/>
          </a:p>
        </p:txBody>
      </p:sp>
      <p:pic>
        <p:nvPicPr>
          <p:cNvPr id="6" name="5 Imagen" descr="http://bricomanias.com/wp-content/2011/06/trucos-para-pintar-con-pistola.jpg"/>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15168"/>
          <a:stretch/>
        </p:blipFill>
        <p:spPr bwMode="auto">
          <a:xfrm>
            <a:off x="2771800" y="4077072"/>
            <a:ext cx="3168352" cy="2016224"/>
          </a:xfrm>
          <a:prstGeom prst="rect">
            <a:avLst/>
          </a:prstGeom>
          <a:noFill/>
          <a:ln>
            <a:solidFill>
              <a:schemeClr val="tx1"/>
            </a:solidFill>
          </a:ln>
          <a:extLst>
            <a:ext uri="{53640926-AAD7-44D8-BBD7-CCE9431645EC}">
              <a14:shadowObscured xmlns:a14="http://schemas.microsoft.com/office/drawing/2010/main"/>
            </a:ext>
          </a:extLst>
        </p:spPr>
      </p:pic>
      <p:sp>
        <p:nvSpPr>
          <p:cNvPr id="4" name="2 Título"/>
          <p:cNvSpPr>
            <a:spLocks noGrp="1"/>
          </p:cNvSpPr>
          <p:nvPr>
            <p:ph type="title"/>
          </p:nvPr>
        </p:nvSpPr>
        <p:spPr>
          <a:xfrm>
            <a:off x="107504" y="332656"/>
            <a:ext cx="8856984" cy="1008112"/>
          </a:xfrm>
        </p:spPr>
        <p:txBody>
          <a:bodyPr>
            <a:noAutofit/>
          </a:bodyPr>
          <a:lstStyle/>
          <a:p>
            <a:r>
              <a:rPr lang="es-EC" sz="4000" b="1" dirty="0"/>
              <a:t>Dimensionamiento Analítico de la </a:t>
            </a:r>
            <a:r>
              <a:rPr lang="es-EC" sz="4000" b="1" dirty="0" smtClean="0"/>
              <a:t>Estación de Pintado Caja de Pintura</a:t>
            </a:r>
            <a:endParaRPr lang="es-EC" sz="4000" dirty="0"/>
          </a:p>
        </p:txBody>
      </p:sp>
    </p:spTree>
    <p:extLst>
      <p:ext uri="{BB962C8B-B14F-4D97-AF65-F5344CB8AC3E}">
        <p14:creationId xmlns:p14="http://schemas.microsoft.com/office/powerpoint/2010/main" val="30187215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199" y="837014"/>
            <a:ext cx="8229600" cy="1512168"/>
          </a:xfrm>
        </p:spPr>
        <p:txBody>
          <a:bodyPr/>
          <a:lstStyle/>
          <a:p>
            <a:pPr algn="just"/>
            <a:r>
              <a:rPr lang="es-EC" dirty="0"/>
              <a:t>En primer lugar se decidió elaborar un ambiente </a:t>
            </a:r>
            <a:r>
              <a:rPr lang="es-EC" dirty="0" err="1"/>
              <a:t>semicerrado</a:t>
            </a:r>
            <a:r>
              <a:rPr lang="es-EC" dirty="0"/>
              <a:t>, con el objetivo de que no se manche de pintura el entorno del laboratorio</a:t>
            </a:r>
            <a:endParaRPr lang="es-MX" dirty="0"/>
          </a:p>
        </p:txBody>
      </p:sp>
      <p:pic>
        <p:nvPicPr>
          <p:cNvPr id="5" name="4 Imagen"/>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63688" y="2171302"/>
            <a:ext cx="5760640" cy="3888432"/>
          </a:xfrm>
          <a:prstGeom prst="rect">
            <a:avLst/>
          </a:prstGeom>
          <a:noFill/>
          <a:ln>
            <a:solidFill>
              <a:schemeClr val="tx1"/>
            </a:solidFill>
          </a:ln>
        </p:spPr>
      </p:pic>
    </p:spTree>
    <p:extLst>
      <p:ext uri="{BB962C8B-B14F-4D97-AF65-F5344CB8AC3E}">
        <p14:creationId xmlns:p14="http://schemas.microsoft.com/office/powerpoint/2010/main" val="452122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1061472"/>
          </a:xfrm>
        </p:spPr>
        <p:txBody>
          <a:bodyPr/>
          <a:lstStyle/>
          <a:p>
            <a:r>
              <a:rPr lang="es-EC" dirty="0"/>
              <a:t>El alto del </a:t>
            </a:r>
            <a:r>
              <a:rPr lang="es-EC" dirty="0" err="1"/>
              <a:t>gripper</a:t>
            </a:r>
            <a:r>
              <a:rPr lang="es-EC" dirty="0"/>
              <a:t> instalado en el robot incluyendo las mangueras y el cableado es de 430 mm</a:t>
            </a:r>
            <a:endParaRPr lang="es-MX"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06361"/>
            <a:ext cx="5500637" cy="4053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318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1349504"/>
          </a:xfrm>
        </p:spPr>
        <p:txBody>
          <a:bodyPr/>
          <a:lstStyle/>
          <a:p>
            <a:r>
              <a:rPr lang="es-EC" dirty="0"/>
              <a:t>Por lo tanto se ha construido la caja con una altura de 720 mm; de ésta manera la altura del </a:t>
            </a:r>
            <a:r>
              <a:rPr lang="es-EC" dirty="0" err="1"/>
              <a:t>gripper</a:t>
            </a:r>
            <a:r>
              <a:rPr lang="es-EC" dirty="0"/>
              <a:t> representa el 60% de la altura seleccionada de la </a:t>
            </a:r>
            <a:r>
              <a:rPr lang="es-EC" dirty="0" smtClean="0"/>
              <a:t>caja.</a:t>
            </a:r>
            <a:endParaRPr lang="es-MX"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491" y="2780928"/>
            <a:ext cx="5353050" cy="2857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514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1421512"/>
          </a:xfrm>
        </p:spPr>
        <p:txBody>
          <a:bodyPr/>
          <a:lstStyle/>
          <a:p>
            <a:r>
              <a:rPr lang="es-EC" dirty="0" smtClean="0"/>
              <a:t>Se </a:t>
            </a:r>
            <a:r>
              <a:rPr lang="es-EC" dirty="0"/>
              <a:t>ha decidido que la profundidad de la caja de pintado sea de 620 </a:t>
            </a:r>
            <a:r>
              <a:rPr lang="es-EC" dirty="0" smtClean="0"/>
              <a:t>mm, para que ésta pueda ingresar por la puerta del laboratorio de 1010 </a:t>
            </a:r>
            <a:r>
              <a:rPr lang="es-EC" dirty="0" err="1" smtClean="0"/>
              <a:t>mm.</a:t>
            </a:r>
            <a:endParaRPr lang="es-MX"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8"/>
            <a:ext cx="2481670" cy="431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3486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1440160"/>
          </a:xfrm>
        </p:spPr>
        <p:txBody>
          <a:bodyPr/>
          <a:lstStyle/>
          <a:p>
            <a:r>
              <a:rPr lang="es-EC" dirty="0"/>
              <a:t>El criterio utilizado para determinar el ancho de la caja de pintado fue el posicionamiento de la caja en el laboratorio</a:t>
            </a:r>
            <a:endParaRPr lang="es-MX"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161" y="2420888"/>
            <a:ext cx="3349903" cy="37444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4000064" y="2420888"/>
            <a:ext cx="4536504" cy="3744416"/>
          </a:xfrm>
          <a:prstGeom prst="rect">
            <a:avLst/>
          </a:prstGeom>
          <a:noFill/>
          <a:ln>
            <a:solidFill>
              <a:schemeClr val="tx1"/>
            </a:solidFill>
          </a:ln>
        </p:spPr>
      </p:pic>
    </p:spTree>
    <p:extLst>
      <p:ext uri="{BB962C8B-B14F-4D97-AF65-F5344CB8AC3E}">
        <p14:creationId xmlns:p14="http://schemas.microsoft.com/office/powerpoint/2010/main" val="2437406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92696"/>
            <a:ext cx="8229600" cy="1800200"/>
          </a:xfrm>
        </p:spPr>
        <p:txBody>
          <a:bodyPr/>
          <a:lstStyle/>
          <a:p>
            <a:r>
              <a:rPr lang="es-EC" dirty="0"/>
              <a:t>Para determinar la altura a la que la estación de pintado debe estar implementada, se ha usado la morfología y dimensiones del robot KUKA KR16, en su zona de trabajo en el eje </a:t>
            </a:r>
            <a:r>
              <a:rPr lang="es-EC" dirty="0" smtClean="0"/>
              <a:t>X.</a:t>
            </a:r>
            <a:endParaRPr lang="es-MX"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2348880"/>
            <a:ext cx="4753322" cy="423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08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3528" y="1988840"/>
            <a:ext cx="3456384" cy="2376264"/>
          </a:xfrm>
        </p:spPr>
        <p:txBody>
          <a:bodyPr>
            <a:normAutofit/>
          </a:bodyPr>
          <a:lstStyle/>
          <a:p>
            <a:pPr lvl="0"/>
            <a:r>
              <a:rPr lang="es-EC" sz="2000" dirty="0"/>
              <a:t>Mejora de la calidad</a:t>
            </a:r>
          </a:p>
          <a:p>
            <a:pPr lvl="0"/>
            <a:r>
              <a:rPr lang="es-EC" sz="2000" dirty="0"/>
              <a:t>Reducción de costos</a:t>
            </a:r>
          </a:p>
          <a:p>
            <a:pPr lvl="0"/>
            <a:r>
              <a:rPr lang="es-EC" sz="2000" dirty="0" smtClean="0"/>
              <a:t>Mejor </a:t>
            </a:r>
            <a:r>
              <a:rPr lang="es-EC" sz="2000" dirty="0"/>
              <a:t>manejo del producto</a:t>
            </a:r>
          </a:p>
          <a:p>
            <a:pPr lvl="0"/>
            <a:r>
              <a:rPr lang="es-EC" sz="2000" dirty="0"/>
              <a:t>Disminución de errores</a:t>
            </a:r>
          </a:p>
          <a:p>
            <a:pPr lvl="0"/>
            <a:r>
              <a:rPr lang="es-EC" sz="2000" dirty="0"/>
              <a:t>Disminución del tiempo de producción</a:t>
            </a:r>
          </a:p>
        </p:txBody>
      </p:sp>
      <p:sp>
        <p:nvSpPr>
          <p:cNvPr id="3" name="2 Título"/>
          <p:cNvSpPr>
            <a:spLocks noGrp="1"/>
          </p:cNvSpPr>
          <p:nvPr>
            <p:ph type="title"/>
          </p:nvPr>
        </p:nvSpPr>
        <p:spPr>
          <a:xfrm>
            <a:off x="467544" y="344714"/>
            <a:ext cx="8229600" cy="1252728"/>
          </a:xfrm>
        </p:spPr>
        <p:txBody>
          <a:bodyPr>
            <a:normAutofit fontScale="90000"/>
          </a:bodyPr>
          <a:lstStyle/>
          <a:p>
            <a:r>
              <a:rPr lang="es-EC" b="1" dirty="0" smtClean="0"/>
              <a:t>Descripción de una celda flexible de manufactura</a:t>
            </a:r>
            <a:endParaRPr lang="es-EC" b="1" dirty="0"/>
          </a:p>
        </p:txBody>
      </p:sp>
      <p:pic>
        <p:nvPicPr>
          <p:cNvPr id="4" name="3 Imagen"/>
          <p:cNvPicPr/>
          <p:nvPr/>
        </p:nvPicPr>
        <p:blipFill>
          <a:blip r:embed="rId3">
            <a:extLst>
              <a:ext uri="{28A0092B-C50C-407E-A947-70E740481C1C}">
                <a14:useLocalDpi xmlns:a14="http://schemas.microsoft.com/office/drawing/2010/main" val="0"/>
              </a:ext>
            </a:extLst>
          </a:blip>
          <a:stretch>
            <a:fillRect/>
          </a:stretch>
        </p:blipFill>
        <p:spPr bwMode="auto">
          <a:xfrm>
            <a:off x="396527" y="4149080"/>
            <a:ext cx="3024336" cy="2280408"/>
          </a:xfrm>
          <a:prstGeom prst="rect">
            <a:avLst/>
          </a:prstGeom>
          <a:noFill/>
          <a:ln w="9525">
            <a:solidFill>
              <a:schemeClr val="tx1"/>
            </a:solidFill>
            <a:miter lim="800000"/>
            <a:headEnd/>
            <a:tailEnd/>
          </a:ln>
        </p:spPr>
      </p:pic>
      <p:sp>
        <p:nvSpPr>
          <p:cNvPr id="5" name="4 Rectángulo"/>
          <p:cNvSpPr/>
          <p:nvPr/>
        </p:nvSpPr>
        <p:spPr>
          <a:xfrm>
            <a:off x="396527" y="1597442"/>
            <a:ext cx="3470822" cy="369332"/>
          </a:xfrm>
          <a:prstGeom prst="rect">
            <a:avLst/>
          </a:prstGeom>
        </p:spPr>
        <p:txBody>
          <a:bodyPr wrap="none">
            <a:spAutoFit/>
          </a:bodyPr>
          <a:lstStyle/>
          <a:p>
            <a:r>
              <a:rPr lang="es-EC" b="1" dirty="0"/>
              <a:t>Estación de manufactura flexible </a:t>
            </a:r>
          </a:p>
        </p:txBody>
      </p:sp>
      <p:sp>
        <p:nvSpPr>
          <p:cNvPr id="7" name="6 Rectángulo"/>
          <p:cNvSpPr/>
          <p:nvPr/>
        </p:nvSpPr>
        <p:spPr>
          <a:xfrm>
            <a:off x="3723333" y="2292503"/>
            <a:ext cx="5169147"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mj-lt"/>
              <a:buAutoNum type="arabicPeriod"/>
            </a:pPr>
            <a:r>
              <a:rPr lang="es-EC" sz="2000" dirty="0"/>
              <a:t>Capacidad para distinguir entre los diferentes </a:t>
            </a:r>
            <a:r>
              <a:rPr lang="es-EC" sz="2000" dirty="0" smtClean="0"/>
              <a:t>productos </a:t>
            </a:r>
            <a:r>
              <a:rPr lang="es-EC" sz="2000" dirty="0"/>
              <a:t>procesados.</a:t>
            </a:r>
          </a:p>
          <a:p>
            <a:pPr marL="342900" lvl="0" indent="-342900" algn="just">
              <a:buFont typeface="+mj-lt"/>
              <a:buAutoNum type="arabicPeriod"/>
            </a:pPr>
            <a:r>
              <a:rPr lang="es-EC" sz="2000" dirty="0" smtClean="0"/>
              <a:t>Cambio </a:t>
            </a:r>
            <a:r>
              <a:rPr lang="es-EC" sz="2000" dirty="0"/>
              <a:t>de la programación o las instrucciones.</a:t>
            </a:r>
          </a:p>
          <a:p>
            <a:pPr marL="342900" lvl="0" indent="-342900" algn="just">
              <a:buFont typeface="+mj-lt"/>
              <a:buAutoNum type="arabicPeriod"/>
            </a:pPr>
            <a:r>
              <a:rPr lang="es-EC" sz="2000" dirty="0"/>
              <a:t>Rápido cambio de la disposición o configuración física</a:t>
            </a:r>
            <a:r>
              <a:rPr lang="es-EC" sz="2000" dirty="0" smtClean="0"/>
              <a:t>.</a:t>
            </a:r>
            <a:endParaRPr lang="es-EC" sz="2000" dirty="0"/>
          </a:p>
        </p:txBody>
      </p:sp>
      <p:sp>
        <p:nvSpPr>
          <p:cNvPr id="9" name="8 Flecha doblada"/>
          <p:cNvSpPr/>
          <p:nvPr/>
        </p:nvSpPr>
        <p:spPr>
          <a:xfrm rot="5400000">
            <a:off x="6309858" y="1606336"/>
            <a:ext cx="595515" cy="78445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0" name="9 Rectángulo"/>
          <p:cNvSpPr/>
          <p:nvPr/>
        </p:nvSpPr>
        <p:spPr>
          <a:xfrm>
            <a:off x="5174874" y="1579444"/>
            <a:ext cx="100811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Cumple</a:t>
            </a:r>
            <a:endParaRPr lang="es-EC" b="1" dirty="0"/>
          </a:p>
        </p:txBody>
      </p:sp>
      <p:graphicFrame>
        <p:nvGraphicFramePr>
          <p:cNvPr id="11" name="10 Diagrama"/>
          <p:cNvGraphicFramePr/>
          <p:nvPr>
            <p:extLst>
              <p:ext uri="{D42A27DB-BD31-4B8C-83A1-F6EECF244321}">
                <p14:modId xmlns:p14="http://schemas.microsoft.com/office/powerpoint/2010/main" val="2972296573"/>
              </p:ext>
            </p:extLst>
          </p:nvPr>
        </p:nvGraphicFramePr>
        <p:xfrm>
          <a:off x="4860032" y="4489308"/>
          <a:ext cx="2399928" cy="1599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18278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206"/>
          <a:stretch/>
        </p:blipFill>
        <p:spPr bwMode="auto">
          <a:xfrm>
            <a:off x="683568" y="1696546"/>
            <a:ext cx="3816424" cy="31299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853" t="13104" r="8115"/>
          <a:stretch/>
        </p:blipFill>
        <p:spPr bwMode="auto">
          <a:xfrm>
            <a:off x="4491241" y="1696546"/>
            <a:ext cx="4041199" cy="3096344"/>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4033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539552" y="1916832"/>
            <a:ext cx="8229600" cy="1061472"/>
          </a:xfrm>
        </p:spPr>
        <p:txBody>
          <a:bodyPr/>
          <a:lstStyle/>
          <a:p>
            <a:r>
              <a:rPr lang="es-EC" dirty="0"/>
              <a:t>La </a:t>
            </a:r>
            <a:r>
              <a:rPr lang="es-EC" dirty="0" err="1"/>
              <a:t>paletización</a:t>
            </a:r>
            <a:r>
              <a:rPr lang="es-EC" dirty="0"/>
              <a:t> es sinónimo de almacenamiento y sirve para agrupar sobre una superficie </a:t>
            </a:r>
            <a:r>
              <a:rPr lang="es-EC" dirty="0" smtClean="0"/>
              <a:t>plana.</a:t>
            </a:r>
            <a:endParaRPr lang="es-MX" dirty="0"/>
          </a:p>
        </p:txBody>
      </p:sp>
      <p:pic>
        <p:nvPicPr>
          <p:cNvPr id="9" name="8 Imagen" descr="http://www.interempresas.net/FotosArtProductos/P334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284718"/>
            <a:ext cx="3744416" cy="3096610"/>
          </a:xfrm>
          <a:prstGeom prst="rect">
            <a:avLst/>
          </a:prstGeom>
          <a:noFill/>
          <a:ln>
            <a:solidFill>
              <a:schemeClr val="tx1"/>
            </a:solidFill>
          </a:ln>
        </p:spPr>
      </p:pic>
      <p:pic>
        <p:nvPicPr>
          <p:cNvPr id="10" name="9 Imagen" descr="http://4.bp.blogspot.com/_P9pB0wRvPWI/TUgk0Tas-0I/AAAAAAAAB6Y/BxTLckh82b0/s400/paletF44.JPG"/>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284984"/>
            <a:ext cx="3528392" cy="3096344"/>
          </a:xfrm>
          <a:prstGeom prst="rect">
            <a:avLst/>
          </a:prstGeom>
          <a:noFill/>
          <a:ln>
            <a:solidFill>
              <a:schemeClr val="tx1"/>
            </a:solidFill>
          </a:ln>
        </p:spPr>
      </p:pic>
      <p:sp>
        <p:nvSpPr>
          <p:cNvPr id="11" name="2 Título"/>
          <p:cNvSpPr txBox="1">
            <a:spLocks/>
          </p:cNvSpPr>
          <p:nvPr/>
        </p:nvSpPr>
        <p:spPr>
          <a:xfrm>
            <a:off x="179512" y="332656"/>
            <a:ext cx="8856984"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4000" b="1" dirty="0" smtClean="0"/>
              <a:t>Dimensionamiento Analítico de la Estación de Paletizado</a:t>
            </a:r>
            <a:endParaRPr lang="es-EC" sz="4000" dirty="0"/>
          </a:p>
        </p:txBody>
      </p:sp>
    </p:spTree>
    <p:extLst>
      <p:ext uri="{BB962C8B-B14F-4D97-AF65-F5344CB8AC3E}">
        <p14:creationId xmlns:p14="http://schemas.microsoft.com/office/powerpoint/2010/main" val="19926505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38716"/>
            <a:ext cx="8229600" cy="1143000"/>
          </a:xfrm>
        </p:spPr>
        <p:txBody>
          <a:bodyPr>
            <a:normAutofit fontScale="90000"/>
          </a:bodyPr>
          <a:lstStyle/>
          <a:p>
            <a:r>
              <a:rPr lang="es-EC" dirty="0"/>
              <a:t>E</a:t>
            </a:r>
            <a:r>
              <a:rPr lang="es-EC" dirty="0" smtClean="0"/>
              <a:t>stación </a:t>
            </a:r>
            <a:r>
              <a:rPr lang="es-EC" dirty="0"/>
              <a:t>de suministro de material </a:t>
            </a:r>
            <a:endParaRPr lang="es-MX" dirty="0"/>
          </a:p>
        </p:txBody>
      </p:sp>
      <p:sp>
        <p:nvSpPr>
          <p:cNvPr id="3" name="2 Marcador de contenido"/>
          <p:cNvSpPr>
            <a:spLocks noGrp="1"/>
          </p:cNvSpPr>
          <p:nvPr>
            <p:ph idx="1"/>
          </p:nvPr>
        </p:nvSpPr>
        <p:spPr>
          <a:xfrm>
            <a:off x="462372" y="1628800"/>
            <a:ext cx="8219256" cy="1637536"/>
          </a:xfrm>
        </p:spPr>
        <p:txBody>
          <a:bodyPr/>
          <a:lstStyle/>
          <a:p>
            <a:pPr marL="0" indent="0" algn="ctr">
              <a:buNone/>
            </a:pPr>
            <a:r>
              <a:rPr lang="es-EC" b="1" dirty="0"/>
              <a:t>Altura:</a:t>
            </a:r>
            <a:r>
              <a:rPr lang="es-EC" dirty="0"/>
              <a:t> 140 mm</a:t>
            </a:r>
            <a:endParaRPr lang="es-MX" dirty="0"/>
          </a:p>
          <a:p>
            <a:pPr marL="0" indent="0" algn="ctr">
              <a:buNone/>
            </a:pPr>
            <a:r>
              <a:rPr lang="es-EC" b="1" dirty="0"/>
              <a:t>Longitud:</a:t>
            </a:r>
            <a:r>
              <a:rPr lang="es-EC" dirty="0"/>
              <a:t> 610 mm</a:t>
            </a:r>
            <a:endParaRPr lang="es-MX" dirty="0"/>
          </a:p>
          <a:p>
            <a:pPr marL="0" indent="0" algn="ctr">
              <a:buNone/>
            </a:pPr>
            <a:r>
              <a:rPr lang="es-EC" b="1" dirty="0"/>
              <a:t>Profundidad:</a:t>
            </a:r>
            <a:r>
              <a:rPr lang="es-EC" dirty="0"/>
              <a:t> 410 mm</a:t>
            </a:r>
            <a:endParaRPr lang="es-MX" dirty="0"/>
          </a:p>
          <a:p>
            <a:endParaRPr lang="es-MX" dirty="0"/>
          </a:p>
        </p:txBody>
      </p:sp>
      <p:pic>
        <p:nvPicPr>
          <p:cNvPr id="24578" name="Imagen 69" descr="Descripción: D:\Documents and Settings\Administrador\Configuración local\Archivos temporales de Internet\Content.Word\Foto02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573016"/>
            <a:ext cx="3312368" cy="2484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577" name="Imagen 70" descr="Descripción: D:\Documents and Settings\Administrador\Configuración local\Archivos temporales de Internet\Content.Word\Foto0288.jpg"/>
          <p:cNvPicPr>
            <a:picLocks noChangeAspect="1" noChangeArrowheads="1"/>
          </p:cNvPicPr>
          <p:nvPr/>
        </p:nvPicPr>
        <p:blipFill>
          <a:blip r:embed="rId3">
            <a:extLst>
              <a:ext uri="{28A0092B-C50C-407E-A947-70E740481C1C}">
                <a14:useLocalDpi xmlns:a14="http://schemas.microsoft.com/office/drawing/2010/main" val="0"/>
              </a:ext>
            </a:extLst>
          </a:blip>
          <a:srcRect b="11980"/>
          <a:stretch>
            <a:fillRect/>
          </a:stretch>
        </p:blipFill>
        <p:spPr bwMode="auto">
          <a:xfrm>
            <a:off x="4716016" y="3573016"/>
            <a:ext cx="3765231" cy="2484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5" name="Rectangle 4"/>
          <p:cNvSpPr>
            <a:spLocks noChangeArrowheads="1"/>
          </p:cNvSpPr>
          <p:nvPr/>
        </p:nvSpPr>
        <p:spPr bwMode="auto">
          <a:xfrm>
            <a:off x="0" y="2314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C" sz="1800" b="0" i="0" u="none" strike="noStrike" cap="none" normalizeH="0" baseline="0" smtClean="0">
              <a:ln>
                <a:noFill/>
              </a:ln>
              <a:solidFill>
                <a:schemeClr val="tx1"/>
              </a:solidFill>
              <a:effectLst/>
              <a:latin typeface="Arial" pitchFamily="34" charset="0"/>
            </a:endParaRPr>
          </a:p>
        </p:txBody>
      </p:sp>
      <p:sp>
        <p:nvSpPr>
          <p:cNvPr id="6" name="Rectangle 5"/>
          <p:cNvSpPr>
            <a:spLocks noChangeArrowheads="1"/>
          </p:cNvSpPr>
          <p:nvPr/>
        </p:nvSpPr>
        <p:spPr bwMode="auto">
          <a:xfrm>
            <a:off x="0" y="4143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4512198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1143000"/>
          </a:xfrm>
        </p:spPr>
        <p:txBody>
          <a:bodyPr/>
          <a:lstStyle/>
          <a:p>
            <a:r>
              <a:rPr lang="es-EC" dirty="0"/>
              <a:t>E</a:t>
            </a:r>
            <a:r>
              <a:rPr lang="es-EC" dirty="0" smtClean="0"/>
              <a:t>stación </a:t>
            </a:r>
            <a:r>
              <a:rPr lang="es-EC" dirty="0"/>
              <a:t>de </a:t>
            </a:r>
            <a:r>
              <a:rPr lang="es-EC" dirty="0" err="1"/>
              <a:t>paletizado</a:t>
            </a:r>
            <a:r>
              <a:rPr lang="es-EC" dirty="0"/>
              <a:t> </a:t>
            </a:r>
            <a:endParaRPr lang="es-MX" dirty="0"/>
          </a:p>
        </p:txBody>
      </p:sp>
      <p:sp>
        <p:nvSpPr>
          <p:cNvPr id="3" name="2 Marcador de contenido"/>
          <p:cNvSpPr>
            <a:spLocks noGrp="1"/>
          </p:cNvSpPr>
          <p:nvPr>
            <p:ph idx="1"/>
          </p:nvPr>
        </p:nvSpPr>
        <p:spPr>
          <a:xfrm>
            <a:off x="457200" y="1844824"/>
            <a:ext cx="8229600" cy="1493520"/>
          </a:xfrm>
        </p:spPr>
        <p:txBody>
          <a:bodyPr/>
          <a:lstStyle/>
          <a:p>
            <a:pPr marL="0" indent="0" algn="ctr">
              <a:buNone/>
            </a:pPr>
            <a:r>
              <a:rPr lang="es-EC" b="1" dirty="0"/>
              <a:t>Altura:</a:t>
            </a:r>
            <a:r>
              <a:rPr lang="es-EC" dirty="0"/>
              <a:t> 140 mm</a:t>
            </a:r>
            <a:endParaRPr lang="es-MX" dirty="0"/>
          </a:p>
          <a:p>
            <a:pPr marL="0" indent="0" algn="ctr">
              <a:buNone/>
            </a:pPr>
            <a:r>
              <a:rPr lang="es-EC" b="1" dirty="0"/>
              <a:t>Longitud:</a:t>
            </a:r>
            <a:r>
              <a:rPr lang="es-EC" dirty="0"/>
              <a:t> 810 mm</a:t>
            </a:r>
            <a:endParaRPr lang="es-MX" dirty="0"/>
          </a:p>
          <a:p>
            <a:pPr marL="0" indent="0" algn="ctr">
              <a:buNone/>
            </a:pPr>
            <a:r>
              <a:rPr lang="es-EC" b="1" dirty="0"/>
              <a:t>Profundidad:</a:t>
            </a:r>
            <a:r>
              <a:rPr lang="es-EC" dirty="0"/>
              <a:t> 610 mm</a:t>
            </a:r>
            <a:endParaRPr lang="es-MX" dirty="0"/>
          </a:p>
          <a:p>
            <a:endParaRPr lang="es-MX" dirty="0"/>
          </a:p>
        </p:txBody>
      </p:sp>
      <p:pic>
        <p:nvPicPr>
          <p:cNvPr id="25602" name="Imagen 75" descr="Descripción: D:\Documents and Settings\Administrador\Configuración local\Archivos temporales de Internet\Content.Word\Foto0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697085"/>
            <a:ext cx="3240360" cy="24331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601" name="Imagen 78" descr="Descripción: D:\Documents and Settings\Administrador\Configuración local\Archivos temporales de Internet\Content.Word\Foto0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696893"/>
            <a:ext cx="3240360" cy="24331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
        <p:nvSpPr>
          <p:cNvPr id="5" name="Rectangle 4"/>
          <p:cNvSpPr>
            <a:spLocks noChangeArrowheads="1"/>
          </p:cNvSpPr>
          <p:nvPr/>
        </p:nvSpPr>
        <p:spPr bwMode="auto">
          <a:xfrm>
            <a:off x="0" y="441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9047655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685800" y="404664"/>
            <a:ext cx="7772400" cy="178010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solidFill>
                  <a:srgbClr val="CCFF33"/>
                </a:solidFill>
              </a:rPr>
              <a:t>SIMULACIÓN, MODELACIÓN Y VALIDACIÓN VIRTUAL DEL MODULO MEDIANTE SOFTWARE </a:t>
            </a:r>
            <a:endParaRPr lang="es-EC" b="1" dirty="0">
              <a:solidFill>
                <a:srgbClr val="CCFF33"/>
              </a:solidFill>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420888"/>
            <a:ext cx="5832648" cy="3606778"/>
          </a:xfrm>
          <a:prstGeom prst="rect">
            <a:avLst/>
          </a:prstGeom>
          <a:ln>
            <a:solidFill>
              <a:srgbClr val="CCFF33"/>
            </a:solidFill>
          </a:ln>
        </p:spPr>
      </p:pic>
    </p:spTree>
    <p:extLst>
      <p:ext uri="{BB962C8B-B14F-4D97-AF65-F5344CB8AC3E}">
        <p14:creationId xmlns:p14="http://schemas.microsoft.com/office/powerpoint/2010/main" val="38674124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91680" y="2060848"/>
            <a:ext cx="5760640" cy="4608512"/>
          </a:xfrm>
          <a:prstGeom prst="rect">
            <a:avLst/>
          </a:prstGeom>
          <a:noFill/>
          <a:ln>
            <a:solidFill>
              <a:schemeClr val="tx1"/>
            </a:solidFill>
          </a:ln>
        </p:spPr>
      </p:pic>
      <p:sp>
        <p:nvSpPr>
          <p:cNvPr id="3" name="2 Título"/>
          <p:cNvSpPr>
            <a:spLocks noGrp="1"/>
          </p:cNvSpPr>
          <p:nvPr>
            <p:ph type="title"/>
          </p:nvPr>
        </p:nvSpPr>
        <p:spPr>
          <a:xfrm>
            <a:off x="457200" y="338328"/>
            <a:ext cx="8229600" cy="1252728"/>
          </a:xfrm>
        </p:spPr>
        <p:txBody>
          <a:bodyPr>
            <a:normAutofit fontScale="90000"/>
          </a:bodyPr>
          <a:lstStyle/>
          <a:p>
            <a:r>
              <a:rPr lang="es-EC" b="1" dirty="0" smtClean="0"/>
              <a:t>Modelación de la estación de transporte</a:t>
            </a:r>
            <a:endParaRPr lang="es-EC" b="1" dirty="0"/>
          </a:p>
        </p:txBody>
      </p:sp>
    </p:spTree>
    <p:extLst>
      <p:ext uri="{BB962C8B-B14F-4D97-AF65-F5344CB8AC3E}">
        <p14:creationId xmlns:p14="http://schemas.microsoft.com/office/powerpoint/2010/main" val="33478637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557416"/>
          </a:xfrm>
        </p:spPr>
        <p:txBody>
          <a:bodyPr/>
          <a:lstStyle/>
          <a:p>
            <a:r>
              <a:rPr lang="es-MX" dirty="0" smtClean="0"/>
              <a:t>Motores</a:t>
            </a:r>
            <a:endParaRPr lang="es-MX"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56792"/>
            <a:ext cx="6446430" cy="4320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3633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485408"/>
          </a:xfrm>
        </p:spPr>
        <p:txBody>
          <a:bodyPr>
            <a:normAutofit/>
          </a:bodyPr>
          <a:lstStyle/>
          <a:p>
            <a:r>
              <a:rPr lang="es-MX" dirty="0" smtClean="0"/>
              <a:t>Fuentes</a:t>
            </a:r>
            <a:endParaRPr lang="es-MX"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628800"/>
            <a:ext cx="6057279" cy="4392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3597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485408"/>
          </a:xfrm>
        </p:spPr>
        <p:txBody>
          <a:bodyPr>
            <a:normAutofit/>
          </a:bodyPr>
          <a:lstStyle/>
          <a:p>
            <a:r>
              <a:rPr lang="es-MX" dirty="0" smtClean="0"/>
              <a:t>Relés</a:t>
            </a:r>
            <a:endParaRPr lang="es-MX"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00808"/>
            <a:ext cx="7384093" cy="4032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4637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557416"/>
          </a:xfrm>
        </p:spPr>
        <p:txBody>
          <a:bodyPr/>
          <a:lstStyle/>
          <a:p>
            <a:r>
              <a:rPr lang="es-MX" dirty="0" smtClean="0"/>
              <a:t>Chumaceras fijas</a:t>
            </a:r>
            <a:endParaRPr lang="es-MX"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57852"/>
            <a:ext cx="5760640" cy="43402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75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947275"/>
            <a:ext cx="8640960" cy="1041565"/>
          </a:xfrm>
        </p:spPr>
        <p:txBody>
          <a:bodyPr>
            <a:normAutofit lnSpcReduction="10000"/>
          </a:bodyPr>
          <a:lstStyle/>
          <a:p>
            <a:pPr algn="just"/>
            <a:r>
              <a:rPr lang="es-EC" sz="2000" b="1" dirty="0" smtClean="0"/>
              <a:t>Conjunto </a:t>
            </a:r>
            <a:r>
              <a:rPr lang="es-EC" sz="2000" b="1" dirty="0"/>
              <a:t>de </a:t>
            </a:r>
            <a:r>
              <a:rPr lang="es-EC" sz="2000" b="1" dirty="0" smtClean="0"/>
              <a:t>celdas flexibles manufactura </a:t>
            </a:r>
            <a:r>
              <a:rPr lang="es-EC" sz="2000" b="1" dirty="0"/>
              <a:t>dedicadas a un propósito, </a:t>
            </a:r>
            <a:r>
              <a:rPr lang="es-EC" sz="2000" b="1" dirty="0" smtClean="0"/>
              <a:t>industrial suministrando flexibilidad</a:t>
            </a:r>
            <a:r>
              <a:rPr lang="es-EC" sz="2000" b="1" dirty="0"/>
              <a:t>, tanto en el flujo variable de material, así como en las diferentes combinaciones que pueden realizar</a:t>
            </a:r>
            <a:r>
              <a:rPr lang="es-EC" b="1" dirty="0"/>
              <a:t>.</a:t>
            </a:r>
          </a:p>
        </p:txBody>
      </p:sp>
      <p:sp>
        <p:nvSpPr>
          <p:cNvPr id="3" name="2 Título"/>
          <p:cNvSpPr>
            <a:spLocks noGrp="1"/>
          </p:cNvSpPr>
          <p:nvPr>
            <p:ph type="title"/>
          </p:nvPr>
        </p:nvSpPr>
        <p:spPr>
          <a:xfrm>
            <a:off x="457200" y="188640"/>
            <a:ext cx="8219256" cy="858424"/>
          </a:xfrm>
        </p:spPr>
        <p:txBody>
          <a:bodyPr/>
          <a:lstStyle/>
          <a:p>
            <a:r>
              <a:rPr lang="es-EC" b="1" dirty="0" smtClean="0"/>
              <a:t>Sistema </a:t>
            </a:r>
            <a:r>
              <a:rPr lang="es-EC" b="1" dirty="0"/>
              <a:t>flexible de manufactura </a:t>
            </a:r>
          </a:p>
        </p:txBody>
      </p:sp>
      <p:pic>
        <p:nvPicPr>
          <p:cNvPr id="4" name="0 Imagen"/>
          <p:cNvPicPr/>
          <p:nvPr/>
        </p:nvPicPr>
        <p:blipFill>
          <a:blip r:embed="rId2">
            <a:extLst>
              <a:ext uri="{28A0092B-C50C-407E-A947-70E740481C1C}">
                <a14:useLocalDpi xmlns:a14="http://schemas.microsoft.com/office/drawing/2010/main" val="0"/>
              </a:ext>
            </a:extLst>
          </a:blip>
          <a:stretch>
            <a:fillRect/>
          </a:stretch>
        </p:blipFill>
        <p:spPr>
          <a:xfrm>
            <a:off x="583764" y="1916832"/>
            <a:ext cx="3312368" cy="1944216"/>
          </a:xfrm>
          <a:prstGeom prst="rect">
            <a:avLst/>
          </a:prstGeom>
          <a:ln>
            <a:solidFill>
              <a:schemeClr val="tx1"/>
            </a:solidFill>
          </a:ln>
        </p:spPr>
      </p:pic>
      <p:pic>
        <p:nvPicPr>
          <p:cNvPr id="5" name="4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565116" y="4509120"/>
            <a:ext cx="3316580" cy="1751330"/>
          </a:xfrm>
          <a:prstGeom prst="rect">
            <a:avLst/>
          </a:prstGeom>
          <a:noFill/>
          <a:ln>
            <a:solidFill>
              <a:schemeClr val="tx1"/>
            </a:solidFill>
          </a:ln>
        </p:spPr>
      </p:pic>
      <p:sp>
        <p:nvSpPr>
          <p:cNvPr id="6" name="5 Llamada de flecha hacia abajo"/>
          <p:cNvSpPr/>
          <p:nvPr/>
        </p:nvSpPr>
        <p:spPr>
          <a:xfrm>
            <a:off x="1475656" y="4073076"/>
            <a:ext cx="1368152" cy="43604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Funciona</a:t>
            </a:r>
            <a:endParaRPr lang="es-EC" b="1" dirty="0"/>
          </a:p>
        </p:txBody>
      </p:sp>
      <p:sp>
        <p:nvSpPr>
          <p:cNvPr id="7" name="6 Rectángulo"/>
          <p:cNvSpPr/>
          <p:nvPr/>
        </p:nvSpPr>
        <p:spPr>
          <a:xfrm>
            <a:off x="459486" y="6384716"/>
            <a:ext cx="3457998" cy="338554"/>
          </a:xfrm>
          <a:prstGeom prst="rect">
            <a:avLst/>
          </a:prstGeom>
        </p:spPr>
        <p:txBody>
          <a:bodyPr wrap="none">
            <a:spAutoFit/>
          </a:bodyPr>
          <a:lstStyle/>
          <a:p>
            <a:r>
              <a:rPr lang="es-EC" sz="1600" dirty="0" smtClean="0"/>
              <a:t>Rango </a:t>
            </a:r>
            <a:r>
              <a:rPr lang="es-EC" sz="1600" dirty="0"/>
              <a:t>de automatización de un </a:t>
            </a:r>
            <a:r>
              <a:rPr lang="es-EC" sz="1600" dirty="0" err="1" smtClean="0"/>
              <a:t>F.M.S</a:t>
            </a:r>
            <a:endParaRPr lang="es-EC" sz="1600" dirty="0"/>
          </a:p>
        </p:txBody>
      </p:sp>
      <p:graphicFrame>
        <p:nvGraphicFramePr>
          <p:cNvPr id="8" name="7 Diagrama"/>
          <p:cNvGraphicFramePr/>
          <p:nvPr>
            <p:extLst>
              <p:ext uri="{D42A27DB-BD31-4B8C-83A1-F6EECF244321}">
                <p14:modId xmlns:p14="http://schemas.microsoft.com/office/powerpoint/2010/main" val="3466830590"/>
              </p:ext>
            </p:extLst>
          </p:nvPr>
        </p:nvGraphicFramePr>
        <p:xfrm>
          <a:off x="4067944" y="3032780"/>
          <a:ext cx="4824536" cy="3094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8 Llamada de flecha hacia abajo"/>
          <p:cNvSpPr/>
          <p:nvPr/>
        </p:nvSpPr>
        <p:spPr>
          <a:xfrm>
            <a:off x="5004048" y="1916832"/>
            <a:ext cx="3168352" cy="108012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Componentes de un sistema flexible de manufactura</a:t>
            </a:r>
            <a:endParaRPr lang="es-EC" b="1" dirty="0"/>
          </a:p>
        </p:txBody>
      </p:sp>
      <p:sp>
        <p:nvSpPr>
          <p:cNvPr id="16" name="193 Elipse"/>
          <p:cNvSpPr/>
          <p:nvPr/>
        </p:nvSpPr>
        <p:spPr>
          <a:xfrm>
            <a:off x="563702" y="2332673"/>
            <a:ext cx="934720" cy="483870"/>
          </a:xfrm>
          <a:prstGeom prst="ellipse">
            <a:avLst/>
          </a:prstGeom>
          <a:no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7" name="194 Elipse"/>
          <p:cNvSpPr/>
          <p:nvPr/>
        </p:nvSpPr>
        <p:spPr>
          <a:xfrm>
            <a:off x="3203848" y="2996952"/>
            <a:ext cx="644074" cy="648072"/>
          </a:xfrm>
          <a:prstGeom prst="ellipse">
            <a:avLst/>
          </a:prstGeom>
          <a:no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8" name="195 Rectángulo"/>
          <p:cNvSpPr/>
          <p:nvPr/>
        </p:nvSpPr>
        <p:spPr>
          <a:xfrm>
            <a:off x="179512" y="3077528"/>
            <a:ext cx="1111885" cy="474345"/>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a:effectLst/>
                <a:latin typeface="Times New Roman"/>
                <a:ea typeface="Times New Roman"/>
              </a:rPr>
              <a:t>Celda Flexible</a:t>
            </a:r>
            <a:endParaRPr lang="es-EC" sz="1200">
              <a:effectLst/>
              <a:latin typeface="Times New Roman"/>
              <a:ea typeface="Times New Roman"/>
            </a:endParaRPr>
          </a:p>
        </p:txBody>
      </p:sp>
      <p:cxnSp>
        <p:nvCxnSpPr>
          <p:cNvPr id="19" name="197 Conector recto de flecha"/>
          <p:cNvCxnSpPr>
            <a:stCxn id="18" idx="0"/>
            <a:endCxn id="16" idx="4"/>
          </p:cNvCxnSpPr>
          <p:nvPr/>
        </p:nvCxnSpPr>
        <p:spPr>
          <a:xfrm flipV="1">
            <a:off x="735455" y="2816543"/>
            <a:ext cx="295607" cy="26098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0" name="198 Rectángulo"/>
          <p:cNvSpPr/>
          <p:nvPr/>
        </p:nvSpPr>
        <p:spPr>
          <a:xfrm>
            <a:off x="3896132" y="2086928"/>
            <a:ext cx="878840" cy="48387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200" b="1" dirty="0">
                <a:effectLst/>
                <a:latin typeface="Times New Roman"/>
                <a:ea typeface="Times New Roman"/>
              </a:rPr>
              <a:t>Celda Flexible</a:t>
            </a:r>
            <a:endParaRPr lang="es-EC" sz="1200" dirty="0">
              <a:effectLst/>
              <a:latin typeface="Times New Roman"/>
              <a:ea typeface="Times New Roman"/>
            </a:endParaRPr>
          </a:p>
        </p:txBody>
      </p:sp>
      <p:cxnSp>
        <p:nvCxnSpPr>
          <p:cNvPr id="21" name="199 Conector recto de flecha"/>
          <p:cNvCxnSpPr>
            <a:stCxn id="20" idx="2"/>
          </p:cNvCxnSpPr>
          <p:nvPr/>
        </p:nvCxnSpPr>
        <p:spPr>
          <a:xfrm flipH="1">
            <a:off x="3825062" y="2570798"/>
            <a:ext cx="510490" cy="64262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547817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557416"/>
          </a:xfrm>
        </p:spPr>
        <p:txBody>
          <a:bodyPr/>
          <a:lstStyle/>
          <a:p>
            <a:r>
              <a:rPr lang="es-MX" dirty="0" smtClean="0"/>
              <a:t>Chumaceras móviles</a:t>
            </a:r>
            <a:endParaRPr lang="es-MX"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6048672" cy="4605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563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485408"/>
          </a:xfrm>
        </p:spPr>
        <p:txBody>
          <a:bodyPr>
            <a:normAutofit/>
          </a:bodyPr>
          <a:lstStyle/>
          <a:p>
            <a:r>
              <a:rPr lang="es-MX" dirty="0" smtClean="0"/>
              <a:t>Controlador de la banda</a:t>
            </a:r>
            <a:endParaRPr lang="es-MX"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628800"/>
            <a:ext cx="4824536" cy="41707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475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557416"/>
          </a:xfrm>
        </p:spPr>
        <p:txBody>
          <a:bodyPr/>
          <a:lstStyle/>
          <a:p>
            <a:r>
              <a:rPr lang="es-MX" dirty="0" smtClean="0"/>
              <a:t>Sensores</a:t>
            </a:r>
            <a:endParaRPr lang="es-MX"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5"/>
            <a:ext cx="3825279" cy="2520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175" y="4146752"/>
            <a:ext cx="4253533" cy="27163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826" y="1318002"/>
            <a:ext cx="3292326" cy="2853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74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836712"/>
            <a:ext cx="8229600" cy="485408"/>
          </a:xfrm>
        </p:spPr>
        <p:txBody>
          <a:bodyPr>
            <a:normAutofit/>
          </a:bodyPr>
          <a:lstStyle/>
          <a:p>
            <a:r>
              <a:rPr lang="es-MX" dirty="0" smtClean="0"/>
              <a:t>Reflectores de los sensores</a:t>
            </a:r>
            <a:endParaRPr lang="es-MX"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700808"/>
            <a:ext cx="5760640" cy="41044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3455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411760" y="1761451"/>
            <a:ext cx="4536504" cy="3744416"/>
          </a:xfrm>
          <a:prstGeom prst="rect">
            <a:avLst/>
          </a:prstGeom>
          <a:noFill/>
          <a:ln>
            <a:solidFill>
              <a:schemeClr val="tx1"/>
            </a:solidFill>
          </a:ln>
        </p:spPr>
      </p:pic>
      <p:sp>
        <p:nvSpPr>
          <p:cNvPr id="3" name="2 Título"/>
          <p:cNvSpPr>
            <a:spLocks noGrp="1"/>
          </p:cNvSpPr>
          <p:nvPr>
            <p:ph type="title"/>
          </p:nvPr>
        </p:nvSpPr>
        <p:spPr>
          <a:xfrm>
            <a:off x="457200" y="338328"/>
            <a:ext cx="8229600" cy="1252728"/>
          </a:xfrm>
        </p:spPr>
        <p:txBody>
          <a:bodyPr>
            <a:normAutofit fontScale="90000"/>
          </a:bodyPr>
          <a:lstStyle/>
          <a:p>
            <a:r>
              <a:rPr lang="es-EC" b="1" dirty="0" smtClean="0"/>
              <a:t>Modelación de la estación de procesamiento</a:t>
            </a:r>
            <a:endParaRPr lang="es-EC" b="1" dirty="0"/>
          </a:p>
        </p:txBody>
      </p:sp>
    </p:spTree>
    <p:extLst>
      <p:ext uri="{BB962C8B-B14F-4D97-AF65-F5344CB8AC3E}">
        <p14:creationId xmlns:p14="http://schemas.microsoft.com/office/powerpoint/2010/main" val="4929115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557416"/>
          </a:xfrm>
        </p:spPr>
        <p:txBody>
          <a:bodyPr/>
          <a:lstStyle/>
          <a:p>
            <a:r>
              <a:rPr lang="es-MX" dirty="0" smtClean="0"/>
              <a:t>Mordazas</a:t>
            </a:r>
            <a:endParaRPr lang="es-MX"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772816"/>
            <a:ext cx="5704259" cy="37444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3044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485408"/>
          </a:xfrm>
        </p:spPr>
        <p:txBody>
          <a:bodyPr>
            <a:normAutofit/>
          </a:bodyPr>
          <a:lstStyle/>
          <a:p>
            <a:r>
              <a:rPr lang="es-MX" dirty="0" smtClean="0"/>
              <a:t>Cilindros neumáticos</a:t>
            </a:r>
            <a:endParaRPr lang="es-MX"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00808"/>
            <a:ext cx="6485250" cy="42484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6888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836712"/>
            <a:ext cx="8229600" cy="557416"/>
          </a:xfrm>
        </p:spPr>
        <p:txBody>
          <a:bodyPr/>
          <a:lstStyle/>
          <a:p>
            <a:r>
              <a:rPr lang="es-MX" dirty="0" smtClean="0"/>
              <a:t>Electroválvula</a:t>
            </a:r>
            <a:endParaRPr lang="es-MX" dirty="0"/>
          </a:p>
        </p:txBody>
      </p:sp>
      <p:pic>
        <p:nvPicPr>
          <p:cNvPr id="4" name="3 Imagen"/>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15816" y="1641222"/>
            <a:ext cx="3456384" cy="4536504"/>
          </a:xfrm>
          <a:prstGeom prst="rect">
            <a:avLst/>
          </a:prstGeom>
          <a:noFill/>
          <a:ln>
            <a:solidFill>
              <a:schemeClr val="tx1"/>
            </a:solidFill>
          </a:ln>
        </p:spPr>
      </p:pic>
    </p:spTree>
    <p:extLst>
      <p:ext uri="{BB962C8B-B14F-4D97-AF65-F5344CB8AC3E}">
        <p14:creationId xmlns:p14="http://schemas.microsoft.com/office/powerpoint/2010/main" val="18925230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557416"/>
          </a:xfrm>
        </p:spPr>
        <p:txBody>
          <a:bodyPr/>
          <a:lstStyle/>
          <a:p>
            <a:r>
              <a:rPr lang="es-MX" dirty="0" smtClean="0"/>
              <a:t>Regulador de presión</a:t>
            </a:r>
            <a:endParaRPr lang="es-MX"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60848"/>
            <a:ext cx="5888396" cy="37444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9615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25778" y="1700808"/>
            <a:ext cx="5688632" cy="4751928"/>
          </a:xfrm>
          <a:prstGeom prst="rect">
            <a:avLst/>
          </a:prstGeom>
          <a:noFill/>
          <a:ln>
            <a:solidFill>
              <a:schemeClr val="tx1"/>
            </a:solidFill>
          </a:ln>
        </p:spPr>
      </p:pic>
      <p:sp>
        <p:nvSpPr>
          <p:cNvPr id="3" name="2 Título"/>
          <p:cNvSpPr>
            <a:spLocks noGrp="1"/>
          </p:cNvSpPr>
          <p:nvPr>
            <p:ph type="title"/>
          </p:nvPr>
        </p:nvSpPr>
        <p:spPr>
          <a:xfrm>
            <a:off x="457200" y="338328"/>
            <a:ext cx="8229600" cy="1252728"/>
          </a:xfrm>
        </p:spPr>
        <p:txBody>
          <a:bodyPr>
            <a:normAutofit fontScale="90000"/>
          </a:bodyPr>
          <a:lstStyle/>
          <a:p>
            <a:r>
              <a:rPr lang="es-EC" b="1" dirty="0" smtClean="0"/>
              <a:t>Modelación de la estación de pintado</a:t>
            </a:r>
            <a:endParaRPr lang="es-EC" b="1" dirty="0"/>
          </a:p>
        </p:txBody>
      </p:sp>
    </p:spTree>
    <p:extLst>
      <p:ext uri="{BB962C8B-B14F-4D97-AF65-F5344CB8AC3E}">
        <p14:creationId xmlns:p14="http://schemas.microsoft.com/office/powerpoint/2010/main" val="39173521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9440</TotalTime>
  <Words>7950</Words>
  <Application>Microsoft Office PowerPoint</Application>
  <PresentationFormat>Presentación en pantalla (4:3)</PresentationFormat>
  <Paragraphs>1359</Paragraphs>
  <Slides>211</Slides>
  <Notes>4</Notes>
  <HiddenSlides>0</HiddenSlides>
  <MMClips>1</MMClips>
  <ScaleCrop>false</ScaleCrop>
  <HeadingPairs>
    <vt:vector size="4" baseType="variant">
      <vt:variant>
        <vt:lpstr>Tema</vt:lpstr>
      </vt:variant>
      <vt:variant>
        <vt:i4>1</vt:i4>
      </vt:variant>
      <vt:variant>
        <vt:lpstr>Títulos de diapositiva</vt:lpstr>
      </vt:variant>
      <vt:variant>
        <vt:i4>211</vt:i4>
      </vt:variant>
    </vt:vector>
  </HeadingPairs>
  <TitlesOfParts>
    <vt:vector size="212" baseType="lpstr">
      <vt:lpstr>Forma de onda</vt:lpstr>
      <vt:lpstr>DISEÑO E IMPLEMENTACIÓN DE UN MÓDULO COMPLEMENTARIO AL ROBOT KUKA KR16 PARA LA ADAPTACIÓN DE UNA CELDA FLEXIBLE DE MANUFACTURA EN EL LABORATORIO DE ROBÓTICA INDUSTRIAL DE LA ESPE.</vt:lpstr>
      <vt:lpstr>DESCRIPCIÓN GENERAL DEL PROYECTO</vt:lpstr>
      <vt:lpstr>Alcance del Proyecto</vt:lpstr>
      <vt:lpstr>Presentación de PowerPoint</vt:lpstr>
      <vt:lpstr>Justificación del Proyecto</vt:lpstr>
      <vt:lpstr>Descripción del Proyecto</vt:lpstr>
      <vt:lpstr>MARCO TEÓRICO EN QUE SE DESARROLLA EL PROYECTO</vt:lpstr>
      <vt:lpstr>Descripción de una celda flexible de manufactura</vt:lpstr>
      <vt:lpstr>Sistema flexible de manufactura </vt:lpstr>
      <vt:lpstr>Celda flexible de manufactura</vt:lpstr>
      <vt:lpstr>Celda flexible de manufactura</vt:lpstr>
      <vt:lpstr>Tipos de Celdas Flexibles de Manufactura</vt:lpstr>
      <vt:lpstr>Robot KUKA KR-16</vt:lpstr>
      <vt:lpstr>Robot KUKA KR-16</vt:lpstr>
      <vt:lpstr>Robot KUKA KR-16</vt:lpstr>
      <vt:lpstr>Gripper Mecatrónico Multifuncional</vt:lpstr>
      <vt:lpstr>Gripper Mecatrónico Multifuncional</vt:lpstr>
      <vt:lpstr>DISEÑO ANALÍTICO, TÉCNICO Y SISTEMÁTICO DEL MODULO COMPLEMENTARIO</vt:lpstr>
      <vt:lpstr>Disposición de Módulos en el Laboratorio</vt:lpstr>
      <vt:lpstr>Diseño de la Estación de Transporte  Banda Transportadora</vt:lpstr>
      <vt:lpstr>Dimensionamiento Analítico de la Banda</vt:lpstr>
      <vt:lpstr>Dimensionamiento Analítico de la Banda</vt:lpstr>
      <vt:lpstr>Dimensionamiento Analítico de la Banda</vt:lpstr>
      <vt:lpstr>Dimensionamiento Analítico de la Banda</vt:lpstr>
      <vt:lpstr>Dimensionamiento Analítico de la Banda</vt:lpstr>
      <vt:lpstr>Dimensionamiento Analítico de la Banda</vt:lpstr>
      <vt:lpstr>Dimensionamiento Analítico de la Banda</vt:lpstr>
      <vt:lpstr>Dimensionamiento Analítico de la Banda</vt:lpstr>
      <vt:lpstr>Dimensionamiento Analítico de la Banda</vt:lpstr>
      <vt:lpstr>Dimensionamiento Analítico de la Banda</vt:lpstr>
      <vt:lpstr>Dimensionamiento Analítico de la Banda Transportadora</vt:lpstr>
      <vt:lpstr>Dimensionamiento Analítico de la Estación de procesamiento  Entenalla Neumática Automatizada</vt:lpstr>
      <vt:lpstr>Opciones descartadas</vt:lpstr>
      <vt:lpstr>Diseño neumático</vt:lpstr>
      <vt:lpstr>Presentación de PowerPoint</vt:lpstr>
      <vt:lpstr>Presentación de PowerPoint</vt:lpstr>
      <vt:lpstr>Presentación de PowerPoint</vt:lpstr>
      <vt:lpstr>Presentación de PowerPoint</vt:lpstr>
      <vt:lpstr>Alternativas Selección (Cilindros Neumáticos)</vt:lpstr>
      <vt:lpstr>Ponderación de alternativas (Cilindros Neumáticos) </vt:lpstr>
      <vt:lpstr>Toma de decisiones (Cilindros neumáticos)</vt:lpstr>
      <vt:lpstr>Presentación de PowerPoint</vt:lpstr>
      <vt:lpstr>Presentación de PowerPoint</vt:lpstr>
      <vt:lpstr>Presentación de PowerPoint</vt:lpstr>
      <vt:lpstr>Presentación de PowerPoint</vt:lpstr>
      <vt:lpstr>SELECCIÓN DE LA ELECTROVÁLVULA</vt:lpstr>
      <vt:lpstr>Presentación de PowerPoint</vt:lpstr>
      <vt:lpstr>Presentación de PowerPoint</vt:lpstr>
      <vt:lpstr>Presentación de PowerPoint</vt:lpstr>
      <vt:lpstr>Alternativas Selección (Electroválvula)</vt:lpstr>
      <vt:lpstr>Presentación de PowerPoint</vt:lpstr>
      <vt:lpstr>Ponderación de alternativas (Electroválvula)</vt:lpstr>
      <vt:lpstr>Toma de decisiones (Electroválvula) </vt:lpstr>
      <vt:lpstr>Presentación de PowerPoint</vt:lpstr>
      <vt:lpstr>Presentación de PowerPoint</vt:lpstr>
      <vt:lpstr>ESPECIFICACIONES NEUMÁTICAS, MANGUERAS</vt:lpstr>
      <vt:lpstr>COMPRESOR</vt:lpstr>
      <vt:lpstr>DISEÑO DE LAS PINZAS DE LA ENTENALLA</vt:lpstr>
      <vt:lpstr>Presentación de PowerPoint</vt:lpstr>
      <vt:lpstr>Presentación de PowerPoint</vt:lpstr>
      <vt:lpstr>Presentación de PowerPoint</vt:lpstr>
      <vt:lpstr>Presentación de PowerPoint</vt:lpstr>
      <vt:lpstr>Presentación de PowerPoint</vt:lpstr>
      <vt:lpstr>Presentación de PowerPoint</vt:lpstr>
      <vt:lpstr>SOPORTE DE LA ENTENALLA; BANCADA</vt:lpstr>
      <vt:lpstr>Presentación de PowerPoint</vt:lpstr>
      <vt:lpstr>Presentación de PowerPoint</vt:lpstr>
      <vt:lpstr>Presentación de PowerPoint</vt:lpstr>
      <vt:lpstr>Presentación de PowerPoint</vt:lpstr>
      <vt:lpstr>Presentación de PowerPoint</vt:lpstr>
      <vt:lpstr>CONEXIONES DE LA ENTENALLA</vt:lpstr>
      <vt:lpstr>Presentación de PowerPoint</vt:lpstr>
      <vt:lpstr>Dimensionamiento Analítico de la Estación de Pintado Caja de Pintura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Estación de suministro de material </vt:lpstr>
      <vt:lpstr>Estación de paletizado </vt:lpstr>
      <vt:lpstr>Presentación de PowerPoint</vt:lpstr>
      <vt:lpstr>Modelación de la estación de transporte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Modelación de la estación de procesamiento</vt:lpstr>
      <vt:lpstr>Presentación de PowerPoint</vt:lpstr>
      <vt:lpstr>Presentación de PowerPoint</vt:lpstr>
      <vt:lpstr>Presentación de PowerPoint</vt:lpstr>
      <vt:lpstr>Presentación de PowerPoint</vt:lpstr>
      <vt:lpstr>Modelación de la estación de pintado</vt:lpstr>
      <vt:lpstr>Presentación de PowerPoint</vt:lpstr>
      <vt:lpstr>Banda Transportadora</vt:lpstr>
      <vt:lpstr>Presentación de PowerPoint</vt:lpstr>
      <vt:lpstr>Presentación de PowerPoint</vt:lpstr>
      <vt:lpstr>Presentación de PowerPoint</vt:lpstr>
      <vt:lpstr>Presentación de PowerPoint</vt:lpstr>
      <vt:lpstr>Presentación de PowerPoint</vt:lpstr>
      <vt:lpstr>Presentación de PowerPoint</vt:lpstr>
      <vt:lpstr>Entenalla Neumática Automatizada</vt:lpstr>
      <vt:lpstr>Presentación de PowerPoint</vt:lpstr>
      <vt:lpstr>Presentación de PowerPoint</vt:lpstr>
      <vt:lpstr>Presentación de PowerPoint</vt:lpstr>
      <vt:lpstr>Presentación de PowerPoint</vt:lpstr>
      <vt:lpstr>Presentación de PowerPoint</vt:lpstr>
      <vt:lpstr>Presentación de PowerPoint</vt:lpstr>
      <vt:lpstr>Simulación neumática de la entenalla</vt:lpstr>
      <vt:lpstr>Presentación de PowerPoint</vt:lpstr>
      <vt:lpstr>Presentación de PowerPoint</vt:lpstr>
      <vt:lpstr>Presentación de PowerPoint</vt:lpstr>
      <vt:lpstr>Presentación de PowerPoint</vt:lpstr>
      <vt:lpstr>Presentación de PowerPoint</vt:lpstr>
      <vt:lpstr>Presentación de PowerPoint</vt:lpstr>
      <vt:lpstr>Simulación eléctrica de la banda transportadora</vt:lpstr>
      <vt:lpstr>Simulación eléctrica de la banda transportadora</vt:lpstr>
      <vt:lpstr>Simulación eléctrica de la banda transportadora</vt:lpstr>
      <vt:lpstr>Simulación eléctrica de la banda transportadora</vt:lpstr>
      <vt:lpstr>Simulación eléctrica de la banda transportadora</vt:lpstr>
      <vt:lpstr>Simulación eléctrica de la banda transportadora</vt:lpstr>
      <vt:lpstr>Presentación de PowerPoint</vt:lpstr>
      <vt:lpstr>Construcción de la Banda Transportadora</vt:lpstr>
      <vt:lpstr>Construcción de la Banda Transportadora</vt:lpstr>
      <vt:lpstr>Construcción de la Banda Transportadora</vt:lpstr>
      <vt:lpstr>Presentación de PowerPoint</vt:lpstr>
      <vt:lpstr>CONSTRUCCIÓN DE LA ENTENALLA AUTOMATIZADA</vt:lpstr>
      <vt:lpstr>Presentación de PowerPoint</vt:lpstr>
      <vt:lpstr>Presentación de PowerPoint</vt:lpstr>
      <vt:lpstr>Presentación de PowerPoint</vt:lpstr>
      <vt:lpstr>CONSTRUCCIÓN DE LA CAJA DE PINTURA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Programación de la celda flexible con el robot</vt:lpstr>
      <vt:lpstr>Programación de la celda flexible con el robot</vt:lpstr>
      <vt:lpstr>Programación de la celda flexible con el robot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OPCIONES DE POSIBLES PRÁCTICAS A REALIZARSE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PRUEBA DE VALIDACIÓN DEL MÓDULO COMPLEMENTARIO ADAPTADO A LA CELDA FLEXIBLE DE MANUFACTURA, A MÁXIMA CAPACIDAD</vt:lpstr>
      <vt:lpstr>Presentación de PowerPoint</vt:lpstr>
      <vt:lpstr>Presentación de PowerPoint</vt:lpstr>
      <vt:lpstr>Presentación de PowerPoint</vt:lpstr>
      <vt:lpstr>PRUEBAS COMPARATIVAS DEL MÓDULO COMPLEMENTARIO ADAPTADO A LA CELDA FLEXIBLE DE MANUFACTURA FRENTE A OTRAS MÁQUINAS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lpstr>Presentación de PowerPoint</vt:lpstr>
      <vt:lpstr>Presentación de PowerPoint</vt:lpstr>
      <vt:lpstr>Presentación de PowerPoint</vt:lpstr>
      <vt:lpstr>Recomendaciones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E IMPLEMENTACIÓN DE UN MODULO COMPLEMENTARIO AL ROBOT KUKA KR16 PARA LA ADAPTACIÓN DE UNA CELDA FLEXIBLE DE MANUFACTURA EN EL LABORATORIO DE ROBÓTICA INDUSTRIAL DE LA ESPE</dc:title>
  <dc:creator>Byron Suntaxi</dc:creator>
  <cp:lastModifiedBy>Byron Suntaxi</cp:lastModifiedBy>
  <cp:revision>225</cp:revision>
  <dcterms:created xsi:type="dcterms:W3CDTF">2013-01-04T14:08:59Z</dcterms:created>
  <dcterms:modified xsi:type="dcterms:W3CDTF">2013-02-28T18:16:05Z</dcterms:modified>
</cp:coreProperties>
</file>