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62" r:id="rId2"/>
    <p:sldId id="256" r:id="rId3"/>
    <p:sldId id="263" r:id="rId4"/>
    <p:sldId id="261" r:id="rId5"/>
    <p:sldId id="260" r:id="rId6"/>
    <p:sldId id="259" r:id="rId7"/>
    <p:sldId id="302" r:id="rId8"/>
    <p:sldId id="258" r:id="rId9"/>
    <p:sldId id="297" r:id="rId10"/>
    <p:sldId id="298" r:id="rId11"/>
    <p:sldId id="299" r:id="rId12"/>
    <p:sldId id="294" r:id="rId13"/>
    <p:sldId id="295" r:id="rId14"/>
    <p:sldId id="296" r:id="rId15"/>
    <p:sldId id="291" r:id="rId16"/>
    <p:sldId id="292" r:id="rId17"/>
    <p:sldId id="293" r:id="rId18"/>
    <p:sldId id="288" r:id="rId19"/>
    <p:sldId id="289" r:id="rId20"/>
    <p:sldId id="285" r:id="rId21"/>
    <p:sldId id="290" r:id="rId22"/>
    <p:sldId id="303" r:id="rId23"/>
    <p:sldId id="304" r:id="rId24"/>
    <p:sldId id="305" r:id="rId25"/>
    <p:sldId id="300" r:id="rId26"/>
    <p:sldId id="301" r:id="rId27"/>
    <p:sldId id="313" r:id="rId28"/>
    <p:sldId id="312" r:id="rId29"/>
    <p:sldId id="311" r:id="rId30"/>
    <p:sldId id="310" r:id="rId31"/>
    <p:sldId id="309" r:id="rId32"/>
    <p:sldId id="308" r:id="rId33"/>
    <p:sldId id="307" r:id="rId34"/>
    <p:sldId id="315" r:id="rId35"/>
    <p:sldId id="316" r:id="rId36"/>
    <p:sldId id="317" r:id="rId37"/>
    <p:sldId id="318" r:id="rId38"/>
    <p:sldId id="319" r:id="rId39"/>
    <p:sldId id="321" r:id="rId4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p:cViewPr varScale="1">
        <p:scale>
          <a:sx n="74" d="100"/>
          <a:sy n="74" d="100"/>
        </p:scale>
        <p:origin x="-104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Ramiro\Escritorio\Tesis%202011epanuevo\Graficos%20defens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Ramiro\Escritorio\Tesis%202011epanuevo\Graficos%20defens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Ramiro\Escritorio\Tesis%202011epanuevo\Graficos%20defens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Ramiro\Escritorio\Tesis%202011epanuevo\Graficos%20defens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Ramiro\Escritorio\Tesis%202011epanuevo\Graficos%20defens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sz="2000">
                <a:solidFill>
                  <a:srgbClr val="FFFF00"/>
                </a:solidFill>
                <a:latin typeface="Goudy Old Style" pitchFamily="18" charset="0"/>
              </a:defRPr>
            </a:pPr>
            <a:r>
              <a:rPr lang="es-ES" sz="1800" b="1" dirty="0">
                <a:solidFill>
                  <a:srgbClr val="FFFF00"/>
                </a:solidFill>
                <a:latin typeface="Goudy Old Style" pitchFamily="18" charset="0"/>
              </a:rPr>
              <a:t>Habilidad motriz de  </a:t>
            </a:r>
          </a:p>
          <a:p>
            <a:pPr>
              <a:defRPr sz="2000">
                <a:solidFill>
                  <a:srgbClr val="FFFF00"/>
                </a:solidFill>
                <a:latin typeface="Goudy Old Style" pitchFamily="18" charset="0"/>
              </a:defRPr>
            </a:pPr>
            <a:r>
              <a:rPr lang="es-ES" sz="1800" b="1" dirty="0">
                <a:solidFill>
                  <a:srgbClr val="FFFF00"/>
                </a:solidFill>
                <a:latin typeface="Goudy Old Style" pitchFamily="18" charset="0"/>
              </a:rPr>
              <a:t>Caminar</a:t>
            </a:r>
          </a:p>
        </c:rich>
      </c:tx>
      <c:layout/>
    </c:title>
    <c:plotArea>
      <c:layout>
        <c:manualLayout>
          <c:layoutTarget val="inner"/>
          <c:xMode val="edge"/>
          <c:yMode val="edge"/>
          <c:x val="0.11843285214348263"/>
          <c:y val="0.23525009373828271"/>
          <c:w val="0.67511661611559393"/>
          <c:h val="0.62520997375328524"/>
        </c:manualLayout>
      </c:layout>
      <c:lineChart>
        <c:grouping val="standard"/>
        <c:ser>
          <c:idx val="0"/>
          <c:order val="0"/>
          <c:tx>
            <c:strRef>
              <c:f>Hoja1!$C$4</c:f>
              <c:strCache>
                <c:ptCount val="1"/>
                <c:pt idx="0">
                  <c:v>1ra Evaluación</c:v>
                </c:pt>
              </c:strCache>
            </c:strRef>
          </c:tx>
          <c:spPr>
            <a:ln>
              <a:solidFill>
                <a:srgbClr val="FF0000"/>
              </a:solidFill>
            </a:ln>
          </c:spPr>
          <c:marker>
            <c:spPr>
              <a:solidFill>
                <a:schemeClr val="bg1"/>
              </a:solidFill>
              <a:ln>
                <a:solidFill>
                  <a:srgbClr val="FF0000"/>
                </a:solidFill>
              </a:ln>
            </c:spPr>
          </c:marker>
          <c:dLbls>
            <c:dLbl>
              <c:idx val="0"/>
              <c:layout>
                <c:manualLayout>
                  <c:x val="0"/>
                  <c:y val="2.3809523809523957E-2"/>
                </c:manualLayout>
              </c:layout>
              <c:showVal val="1"/>
            </c:dLbl>
            <c:dLbl>
              <c:idx val="1"/>
              <c:layout>
                <c:manualLayout>
                  <c:x val="0"/>
                  <c:y val="-2.3809523809523957E-2"/>
                </c:manualLayout>
              </c:layout>
              <c:showVal val="1"/>
            </c:dLbl>
            <c:dLbl>
              <c:idx val="2"/>
              <c:layout>
                <c:manualLayout>
                  <c:x val="0"/>
                  <c:y val="-1.4285714285714351E-2"/>
                </c:manualLayout>
              </c:layout>
              <c:showVal val="1"/>
            </c:dLbl>
            <c:dLbl>
              <c:idx val="3"/>
              <c:layout>
                <c:manualLayout>
                  <c:x val="-2.2770398481973982E-2"/>
                  <c:y val="3.3333333333333402E-2"/>
                </c:manualLayout>
              </c:layout>
              <c:showVal val="1"/>
            </c:dLbl>
            <c:txPr>
              <a:bodyPr/>
              <a:lstStyle/>
              <a:p>
                <a:pPr>
                  <a:defRPr sz="1400" b="1">
                    <a:solidFill>
                      <a:sysClr val="windowText" lastClr="000000"/>
                    </a:solidFill>
                  </a:defRPr>
                </a:pPr>
                <a:endParaRPr lang="es-ES"/>
              </a:p>
            </c:txPr>
            <c:showVal val="1"/>
          </c:dLbls>
          <c:cat>
            <c:strRef>
              <c:f>Hoja1!$B$5:$B$8</c:f>
              <c:strCache>
                <c:ptCount val="4"/>
                <c:pt idx="0">
                  <c:v>Regular </c:v>
                </c:pt>
                <c:pt idx="1">
                  <c:v>Buena</c:v>
                </c:pt>
                <c:pt idx="2">
                  <c:v>Muy buena</c:v>
                </c:pt>
                <c:pt idx="3">
                  <c:v>Excelente</c:v>
                </c:pt>
              </c:strCache>
            </c:strRef>
          </c:cat>
          <c:val>
            <c:numRef>
              <c:f>Hoja1!$C$5:$C$8</c:f>
              <c:numCache>
                <c:formatCode>0%</c:formatCode>
                <c:ptCount val="4"/>
                <c:pt idx="0">
                  <c:v>0.31000000000000172</c:v>
                </c:pt>
                <c:pt idx="1">
                  <c:v>0.69000000000000394</c:v>
                </c:pt>
                <c:pt idx="2">
                  <c:v>0</c:v>
                </c:pt>
                <c:pt idx="3">
                  <c:v>0</c:v>
                </c:pt>
              </c:numCache>
            </c:numRef>
          </c:val>
        </c:ser>
        <c:ser>
          <c:idx val="1"/>
          <c:order val="1"/>
          <c:tx>
            <c:strRef>
              <c:f>Hoja1!$D$4</c:f>
              <c:strCache>
                <c:ptCount val="1"/>
                <c:pt idx="0">
                  <c:v>2da    Evaluación</c:v>
                </c:pt>
              </c:strCache>
            </c:strRef>
          </c:tx>
          <c:spPr>
            <a:ln>
              <a:solidFill>
                <a:srgbClr val="FFFF00"/>
              </a:solidFill>
            </a:ln>
          </c:spPr>
          <c:marker>
            <c:spPr>
              <a:solidFill>
                <a:srgbClr val="FFFF00"/>
              </a:solidFill>
              <a:ln>
                <a:solidFill>
                  <a:srgbClr val="FFFF00"/>
                </a:solidFill>
              </a:ln>
            </c:spPr>
          </c:marker>
          <c:dLbls>
            <c:dLbl>
              <c:idx val="0"/>
              <c:layout>
                <c:manualLayout>
                  <c:x val="0"/>
                  <c:y val="-2.8571428571428612E-2"/>
                </c:manualLayout>
              </c:layout>
              <c:showVal val="1"/>
            </c:dLbl>
            <c:dLbl>
              <c:idx val="1"/>
              <c:layout>
                <c:manualLayout>
                  <c:x val="0"/>
                  <c:y val="-1.4285714285714351E-2"/>
                </c:manualLayout>
              </c:layout>
              <c:showVal val="1"/>
            </c:dLbl>
            <c:dLbl>
              <c:idx val="2"/>
              <c:layout>
                <c:manualLayout>
                  <c:x val="0"/>
                  <c:y val="-1.4285714285714351E-2"/>
                </c:manualLayout>
              </c:layout>
              <c:showVal val="1"/>
            </c:dLbl>
            <c:dLbl>
              <c:idx val="3"/>
              <c:layout>
                <c:manualLayout>
                  <c:x val="-2.2770398481973982E-2"/>
                  <c:y val="-4.2857142857142934E-2"/>
                </c:manualLayout>
              </c:layout>
              <c:showVal val="1"/>
            </c:dLbl>
            <c:txPr>
              <a:bodyPr/>
              <a:lstStyle/>
              <a:p>
                <a:pPr>
                  <a:defRPr sz="1400">
                    <a:solidFill>
                      <a:srgbClr val="FFFF00"/>
                    </a:solidFill>
                    <a:latin typeface="Goudy Old Style" pitchFamily="18" charset="0"/>
                  </a:defRPr>
                </a:pPr>
                <a:endParaRPr lang="es-ES"/>
              </a:p>
            </c:txPr>
            <c:showVal val="1"/>
          </c:dLbls>
          <c:cat>
            <c:strRef>
              <c:f>Hoja1!$B$5:$B$8</c:f>
              <c:strCache>
                <c:ptCount val="4"/>
                <c:pt idx="0">
                  <c:v>Regular </c:v>
                </c:pt>
                <c:pt idx="1">
                  <c:v>Buena</c:v>
                </c:pt>
                <c:pt idx="2">
                  <c:v>Muy buena</c:v>
                </c:pt>
                <c:pt idx="3">
                  <c:v>Excelente</c:v>
                </c:pt>
              </c:strCache>
            </c:strRef>
          </c:cat>
          <c:val>
            <c:numRef>
              <c:f>Hoja1!$D$5:$D$8</c:f>
              <c:numCache>
                <c:formatCode>0.0%</c:formatCode>
                <c:ptCount val="4"/>
                <c:pt idx="0" formatCode="0%">
                  <c:v>0</c:v>
                </c:pt>
                <c:pt idx="1">
                  <c:v>0.31000000000000172</c:v>
                </c:pt>
                <c:pt idx="2">
                  <c:v>0.69000000000000394</c:v>
                </c:pt>
                <c:pt idx="3" formatCode="0%">
                  <c:v>0</c:v>
                </c:pt>
              </c:numCache>
            </c:numRef>
          </c:val>
        </c:ser>
        <c:dLbls>
          <c:showVal val="1"/>
        </c:dLbls>
        <c:marker val="1"/>
        <c:axId val="83358848"/>
        <c:axId val="83360384"/>
      </c:lineChart>
      <c:catAx>
        <c:axId val="83358848"/>
        <c:scaling>
          <c:orientation val="minMax"/>
        </c:scaling>
        <c:axPos val="b"/>
        <c:majorTickMark val="none"/>
        <c:tickLblPos val="nextTo"/>
        <c:txPr>
          <a:bodyPr/>
          <a:lstStyle/>
          <a:p>
            <a:pPr>
              <a:defRPr sz="1400" b="1">
                <a:solidFill>
                  <a:srgbClr val="FFFF00"/>
                </a:solidFill>
                <a:latin typeface="Goudy Old Style" pitchFamily="18" charset="0"/>
              </a:defRPr>
            </a:pPr>
            <a:endParaRPr lang="es-ES"/>
          </a:p>
        </c:txPr>
        <c:crossAx val="83360384"/>
        <c:crosses val="autoZero"/>
        <c:auto val="1"/>
        <c:lblAlgn val="ctr"/>
        <c:lblOffset val="100"/>
      </c:catAx>
      <c:valAx>
        <c:axId val="83360384"/>
        <c:scaling>
          <c:orientation val="minMax"/>
        </c:scaling>
        <c:axPos val="l"/>
        <c:majorGridlines/>
        <c:numFmt formatCode="0%" sourceLinked="1"/>
        <c:majorTickMark val="none"/>
        <c:tickLblPos val="nextTo"/>
        <c:txPr>
          <a:bodyPr/>
          <a:lstStyle/>
          <a:p>
            <a:pPr>
              <a:defRPr sz="1400" b="1">
                <a:solidFill>
                  <a:srgbClr val="FFFF00"/>
                </a:solidFill>
                <a:latin typeface="Goudy Old Style" pitchFamily="18" charset="0"/>
              </a:defRPr>
            </a:pPr>
            <a:endParaRPr lang="es-ES"/>
          </a:p>
        </c:txPr>
        <c:crossAx val="83358848"/>
        <c:crosses val="autoZero"/>
        <c:crossBetween val="between"/>
      </c:valAx>
    </c:plotArea>
    <c:legend>
      <c:legendPos val="r"/>
      <c:legendEntry>
        <c:idx val="0"/>
        <c:txPr>
          <a:bodyPr/>
          <a:lstStyle/>
          <a:p>
            <a:pPr>
              <a:defRPr sz="1400" b="1">
                <a:solidFill>
                  <a:srgbClr val="FF0000"/>
                </a:solidFill>
                <a:latin typeface="Goudy Old Style" pitchFamily="18" charset="0"/>
              </a:defRPr>
            </a:pPr>
            <a:endParaRPr lang="es-ES"/>
          </a:p>
        </c:txPr>
      </c:legendEntry>
      <c:layout>
        <c:manualLayout>
          <c:xMode val="edge"/>
          <c:yMode val="edge"/>
          <c:x val="0.78192273404154655"/>
          <c:y val="0.51658417697787751"/>
          <c:w val="0.20289700030380456"/>
          <c:h val="0.14921259842519838"/>
        </c:manualLayout>
      </c:layout>
      <c:txPr>
        <a:bodyPr/>
        <a:lstStyle/>
        <a:p>
          <a:pPr>
            <a:defRPr sz="1400" b="1">
              <a:solidFill>
                <a:srgbClr val="FFFF00"/>
              </a:solidFill>
              <a:latin typeface="Goudy Old Style" pitchFamily="18" charset="0"/>
            </a:defRPr>
          </a:pPr>
          <a:endParaRPr lang="es-E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solidFill>
                  <a:srgbClr val="FFFF00"/>
                </a:solidFill>
                <a:latin typeface="Goudy Old Style" pitchFamily="18" charset="0"/>
              </a:defRPr>
            </a:pPr>
            <a:r>
              <a:rPr lang="es-ES" dirty="0">
                <a:solidFill>
                  <a:srgbClr val="FFFF00"/>
                </a:solidFill>
                <a:latin typeface="Goudy Old Style" pitchFamily="18" charset="0"/>
              </a:rPr>
              <a:t>Habilidad motriz de</a:t>
            </a:r>
          </a:p>
          <a:p>
            <a:pPr>
              <a:defRPr>
                <a:solidFill>
                  <a:srgbClr val="FFFF00"/>
                </a:solidFill>
                <a:latin typeface="Goudy Old Style" pitchFamily="18" charset="0"/>
              </a:defRPr>
            </a:pPr>
            <a:r>
              <a:rPr lang="es-ES" dirty="0" smtClean="0">
                <a:solidFill>
                  <a:srgbClr val="FFFF00"/>
                </a:solidFill>
                <a:latin typeface="Goudy Old Style" pitchFamily="18" charset="0"/>
              </a:rPr>
              <a:t>Cuadrúpeda </a:t>
            </a:r>
            <a:r>
              <a:rPr lang="es-ES" dirty="0">
                <a:solidFill>
                  <a:srgbClr val="FFFF00"/>
                </a:solidFill>
                <a:latin typeface="Goudy Old Style" pitchFamily="18" charset="0"/>
              </a:rPr>
              <a:t>y trepar</a:t>
            </a:r>
          </a:p>
        </c:rich>
      </c:tx>
      <c:layout/>
    </c:title>
    <c:plotArea>
      <c:layout/>
      <c:lineChart>
        <c:grouping val="standard"/>
        <c:ser>
          <c:idx val="0"/>
          <c:order val="0"/>
          <c:tx>
            <c:strRef>
              <c:f>Hoja1!$C$26</c:f>
              <c:strCache>
                <c:ptCount val="1"/>
                <c:pt idx="0">
                  <c:v>1ra Evaluación</c:v>
                </c:pt>
              </c:strCache>
            </c:strRef>
          </c:tx>
          <c:spPr>
            <a:ln>
              <a:solidFill>
                <a:srgbClr val="FF0000"/>
              </a:solidFill>
            </a:ln>
          </c:spPr>
          <c:marker>
            <c:spPr>
              <a:solidFill>
                <a:srgbClr val="FF0000"/>
              </a:solidFill>
              <a:ln>
                <a:solidFill>
                  <a:srgbClr val="FF0000"/>
                </a:solidFill>
              </a:ln>
            </c:spPr>
          </c:marker>
          <c:dLbls>
            <c:dLbl>
              <c:idx val="2"/>
              <c:layout>
                <c:manualLayout>
                  <c:x val="0"/>
                  <c:y val="-3.1188865525891014E-2"/>
                </c:manualLayout>
              </c:layout>
              <c:showVal val="1"/>
            </c:dLbl>
            <c:txPr>
              <a:bodyPr/>
              <a:lstStyle/>
              <a:p>
                <a:pPr>
                  <a:defRPr sz="1400">
                    <a:solidFill>
                      <a:sysClr val="windowText" lastClr="000000"/>
                    </a:solidFill>
                  </a:defRPr>
                </a:pPr>
                <a:endParaRPr lang="es-ES"/>
              </a:p>
            </c:txPr>
            <c:showVal val="1"/>
          </c:dLbls>
          <c:cat>
            <c:strRef>
              <c:f>Hoja1!$B$27:$B$30</c:f>
              <c:strCache>
                <c:ptCount val="4"/>
                <c:pt idx="0">
                  <c:v>Regular </c:v>
                </c:pt>
                <c:pt idx="1">
                  <c:v>Buena</c:v>
                </c:pt>
                <c:pt idx="2">
                  <c:v>Muy buena</c:v>
                </c:pt>
                <c:pt idx="3">
                  <c:v>Excelente</c:v>
                </c:pt>
              </c:strCache>
            </c:strRef>
          </c:cat>
          <c:val>
            <c:numRef>
              <c:f>Hoja1!$C$27:$C$30</c:f>
              <c:numCache>
                <c:formatCode>0.00%</c:formatCode>
                <c:ptCount val="4"/>
                <c:pt idx="0">
                  <c:v>0.37500000000000072</c:v>
                </c:pt>
                <c:pt idx="1">
                  <c:v>0.62500000000000155</c:v>
                </c:pt>
                <c:pt idx="2">
                  <c:v>0</c:v>
                </c:pt>
                <c:pt idx="3">
                  <c:v>0</c:v>
                </c:pt>
              </c:numCache>
            </c:numRef>
          </c:val>
        </c:ser>
        <c:ser>
          <c:idx val="1"/>
          <c:order val="1"/>
          <c:tx>
            <c:strRef>
              <c:f>Hoja1!$D$26</c:f>
              <c:strCache>
                <c:ptCount val="1"/>
                <c:pt idx="0">
                  <c:v>2da    Evaluación</c:v>
                </c:pt>
              </c:strCache>
            </c:strRef>
          </c:tx>
          <c:spPr>
            <a:ln>
              <a:solidFill>
                <a:srgbClr val="FFFF00"/>
              </a:solidFill>
            </a:ln>
          </c:spPr>
          <c:marker>
            <c:spPr>
              <a:ln>
                <a:solidFill>
                  <a:srgbClr val="FFFF00"/>
                </a:solidFill>
              </a:ln>
            </c:spPr>
          </c:marker>
          <c:dLbls>
            <c:dLbl>
              <c:idx val="1"/>
              <c:layout>
                <c:manualLayout>
                  <c:x val="-5.1538799141470894E-2"/>
                  <c:y val="-3.1188865525891014E-2"/>
                </c:manualLayout>
              </c:layout>
              <c:showVal val="1"/>
            </c:dLbl>
            <c:dLbl>
              <c:idx val="3"/>
              <c:layout>
                <c:manualLayout>
                  <c:x val="-2.2716151306987967E-3"/>
                  <c:y val="-6.9444444444444503E-2"/>
                </c:manualLayout>
              </c:layout>
              <c:showVal val="1"/>
            </c:dLbl>
            <c:txPr>
              <a:bodyPr/>
              <a:lstStyle/>
              <a:p>
                <a:pPr>
                  <a:defRPr sz="1400">
                    <a:solidFill>
                      <a:srgbClr val="FFFF00"/>
                    </a:solidFill>
                  </a:defRPr>
                </a:pPr>
                <a:endParaRPr lang="es-ES"/>
              </a:p>
            </c:txPr>
            <c:showVal val="1"/>
          </c:dLbls>
          <c:cat>
            <c:strRef>
              <c:f>Hoja1!$B$27:$B$30</c:f>
              <c:strCache>
                <c:ptCount val="4"/>
                <c:pt idx="0">
                  <c:v>Regular </c:v>
                </c:pt>
                <c:pt idx="1">
                  <c:v>Buena</c:v>
                </c:pt>
                <c:pt idx="2">
                  <c:v>Muy buena</c:v>
                </c:pt>
                <c:pt idx="3">
                  <c:v>Excelente</c:v>
                </c:pt>
              </c:strCache>
            </c:strRef>
          </c:cat>
          <c:val>
            <c:numRef>
              <c:f>Hoja1!$D$27:$D$30</c:f>
              <c:numCache>
                <c:formatCode>0.0%</c:formatCode>
                <c:ptCount val="4"/>
                <c:pt idx="0">
                  <c:v>0.125</c:v>
                </c:pt>
                <c:pt idx="1">
                  <c:v>0.43750000000000072</c:v>
                </c:pt>
                <c:pt idx="2">
                  <c:v>0.43750000000000072</c:v>
                </c:pt>
                <c:pt idx="3">
                  <c:v>0</c:v>
                </c:pt>
              </c:numCache>
            </c:numRef>
          </c:val>
        </c:ser>
        <c:dLbls>
          <c:showVal val="1"/>
        </c:dLbls>
        <c:marker val="1"/>
        <c:axId val="84027264"/>
        <c:axId val="47484928"/>
      </c:lineChart>
      <c:catAx>
        <c:axId val="84027264"/>
        <c:scaling>
          <c:orientation val="minMax"/>
        </c:scaling>
        <c:axPos val="b"/>
        <c:majorTickMark val="none"/>
        <c:tickLblPos val="nextTo"/>
        <c:txPr>
          <a:bodyPr/>
          <a:lstStyle/>
          <a:p>
            <a:pPr>
              <a:defRPr sz="1400">
                <a:solidFill>
                  <a:srgbClr val="FFFF00"/>
                </a:solidFill>
              </a:defRPr>
            </a:pPr>
            <a:endParaRPr lang="es-ES"/>
          </a:p>
        </c:txPr>
        <c:crossAx val="47484928"/>
        <c:crosses val="autoZero"/>
        <c:auto val="1"/>
        <c:lblAlgn val="ctr"/>
        <c:lblOffset val="100"/>
      </c:catAx>
      <c:valAx>
        <c:axId val="47484928"/>
        <c:scaling>
          <c:orientation val="minMax"/>
        </c:scaling>
        <c:axPos val="l"/>
        <c:majorGridlines/>
        <c:numFmt formatCode="0.00%" sourceLinked="1"/>
        <c:majorTickMark val="none"/>
        <c:tickLblPos val="nextTo"/>
        <c:txPr>
          <a:bodyPr/>
          <a:lstStyle/>
          <a:p>
            <a:pPr>
              <a:defRPr sz="1400">
                <a:solidFill>
                  <a:srgbClr val="FFFF00"/>
                </a:solidFill>
              </a:defRPr>
            </a:pPr>
            <a:endParaRPr lang="es-ES"/>
          </a:p>
        </c:txPr>
        <c:crossAx val="84027264"/>
        <c:crosses val="autoZero"/>
        <c:crossBetween val="between"/>
      </c:valAx>
    </c:plotArea>
    <c:legend>
      <c:legendPos val="r"/>
      <c:legendEntry>
        <c:idx val="0"/>
        <c:txPr>
          <a:bodyPr/>
          <a:lstStyle/>
          <a:p>
            <a:pPr>
              <a:defRPr sz="1400">
                <a:solidFill>
                  <a:srgbClr val="FF0000"/>
                </a:solidFill>
              </a:defRPr>
            </a:pPr>
            <a:endParaRPr lang="es-ES"/>
          </a:p>
        </c:txPr>
      </c:legendEntry>
      <c:legendEntry>
        <c:idx val="1"/>
        <c:txPr>
          <a:bodyPr/>
          <a:lstStyle/>
          <a:p>
            <a:pPr>
              <a:defRPr sz="1400">
                <a:solidFill>
                  <a:srgbClr val="FFFF00"/>
                </a:solidFill>
              </a:defRPr>
            </a:pPr>
            <a:endParaRPr lang="es-ES"/>
          </a:p>
        </c:txPr>
      </c:legendEntry>
      <c:layout/>
      <c:txPr>
        <a:bodyPr/>
        <a:lstStyle/>
        <a:p>
          <a:pPr>
            <a:defRPr sz="1400"/>
          </a:pPr>
          <a:endParaRPr lang="es-ES"/>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solidFill>
                  <a:srgbClr val="FFFF00"/>
                </a:solidFill>
                <a:latin typeface="Goudy Old Style" pitchFamily="18" charset="0"/>
              </a:defRPr>
            </a:pPr>
            <a:r>
              <a:rPr lang="en-US">
                <a:solidFill>
                  <a:srgbClr val="FFFF00"/>
                </a:solidFill>
                <a:latin typeface="Goudy Old Style" pitchFamily="18" charset="0"/>
              </a:rPr>
              <a:t>Habilidad</a:t>
            </a:r>
            <a:r>
              <a:rPr lang="en-US" baseline="0">
                <a:solidFill>
                  <a:srgbClr val="FFFF00"/>
                </a:solidFill>
                <a:latin typeface="Goudy Old Style" pitchFamily="18" charset="0"/>
              </a:rPr>
              <a:t> motriz de </a:t>
            </a:r>
          </a:p>
          <a:p>
            <a:pPr>
              <a:defRPr>
                <a:solidFill>
                  <a:srgbClr val="FFFF00"/>
                </a:solidFill>
                <a:latin typeface="Goudy Old Style" pitchFamily="18" charset="0"/>
              </a:defRPr>
            </a:pPr>
            <a:r>
              <a:rPr lang="en-US" baseline="0">
                <a:solidFill>
                  <a:srgbClr val="FFFF00"/>
                </a:solidFill>
                <a:latin typeface="Goudy Old Style" pitchFamily="18" charset="0"/>
              </a:rPr>
              <a:t>Saltar</a:t>
            </a:r>
            <a:endParaRPr lang="en-US">
              <a:solidFill>
                <a:srgbClr val="FFFF00"/>
              </a:solidFill>
              <a:latin typeface="Goudy Old Style" pitchFamily="18" charset="0"/>
            </a:endParaRPr>
          </a:p>
        </c:rich>
      </c:tx>
      <c:layout>
        <c:manualLayout>
          <c:xMode val="edge"/>
          <c:yMode val="edge"/>
          <c:x val="0.29408333333333331"/>
          <c:y val="1.851851851851857E-2"/>
        </c:manualLayout>
      </c:layout>
    </c:title>
    <c:plotArea>
      <c:layout/>
      <c:lineChart>
        <c:grouping val="standard"/>
        <c:ser>
          <c:idx val="0"/>
          <c:order val="0"/>
          <c:tx>
            <c:strRef>
              <c:f>Hoja1!$C$38</c:f>
              <c:strCache>
                <c:ptCount val="1"/>
                <c:pt idx="0">
                  <c:v>1ra Evaluación</c:v>
                </c:pt>
              </c:strCache>
            </c:strRef>
          </c:tx>
          <c:spPr>
            <a:ln>
              <a:solidFill>
                <a:srgbClr val="FF0000"/>
              </a:solidFill>
            </a:ln>
          </c:spPr>
          <c:marker>
            <c:spPr>
              <a:solidFill>
                <a:srgbClr val="FF0000"/>
              </a:solidFill>
              <a:ln>
                <a:solidFill>
                  <a:srgbClr val="FF0000"/>
                </a:solidFill>
              </a:ln>
            </c:spPr>
          </c:marker>
          <c:dLbls>
            <c:dLbl>
              <c:idx val="0"/>
              <c:layout>
                <c:manualLayout>
                  <c:x val="0"/>
                  <c:y val="-3.7426638631069202E-2"/>
                </c:manualLayout>
              </c:layout>
              <c:showVal val="1"/>
            </c:dLbl>
            <c:dLbl>
              <c:idx val="1"/>
              <c:layout>
                <c:manualLayout>
                  <c:x val="4.1501124046517392E-17"/>
                  <c:y val="2.7777777777777912E-2"/>
                </c:manualLayout>
              </c:layout>
              <c:showVal val="1"/>
            </c:dLbl>
            <c:txPr>
              <a:bodyPr/>
              <a:lstStyle/>
              <a:p>
                <a:pPr>
                  <a:defRPr sz="1400"/>
                </a:pPr>
                <a:endParaRPr lang="es-ES"/>
              </a:p>
            </c:txPr>
            <c:showVal val="1"/>
          </c:dLbls>
          <c:cat>
            <c:strRef>
              <c:f>Hoja1!$B$39:$B$42</c:f>
              <c:strCache>
                <c:ptCount val="4"/>
                <c:pt idx="0">
                  <c:v>Regular </c:v>
                </c:pt>
                <c:pt idx="1">
                  <c:v>Buena</c:v>
                </c:pt>
                <c:pt idx="2">
                  <c:v>Muy buena</c:v>
                </c:pt>
                <c:pt idx="3">
                  <c:v>Excelente</c:v>
                </c:pt>
              </c:strCache>
            </c:strRef>
          </c:cat>
          <c:val>
            <c:numRef>
              <c:f>Hoja1!$C$39:$C$42</c:f>
              <c:numCache>
                <c:formatCode>0.00%</c:formatCode>
                <c:ptCount val="4"/>
                <c:pt idx="0">
                  <c:v>0.5</c:v>
                </c:pt>
                <c:pt idx="1">
                  <c:v>0.5</c:v>
                </c:pt>
                <c:pt idx="2">
                  <c:v>0</c:v>
                </c:pt>
                <c:pt idx="3">
                  <c:v>0</c:v>
                </c:pt>
              </c:numCache>
            </c:numRef>
          </c:val>
        </c:ser>
        <c:ser>
          <c:idx val="1"/>
          <c:order val="1"/>
          <c:tx>
            <c:strRef>
              <c:f>Hoja1!$D$38</c:f>
              <c:strCache>
                <c:ptCount val="1"/>
                <c:pt idx="0">
                  <c:v>2da    Evaluación</c:v>
                </c:pt>
              </c:strCache>
            </c:strRef>
          </c:tx>
          <c:spPr>
            <a:ln>
              <a:solidFill>
                <a:srgbClr val="FFFF00"/>
              </a:solidFill>
            </a:ln>
          </c:spPr>
          <c:marker>
            <c:spPr>
              <a:ln>
                <a:solidFill>
                  <a:srgbClr val="FFFF00"/>
                </a:solidFill>
              </a:ln>
            </c:spPr>
          </c:marker>
          <c:dLbls>
            <c:dLbl>
              <c:idx val="1"/>
              <c:layout>
                <c:manualLayout>
                  <c:x val="-4.5274476513864886E-3"/>
                  <c:y val="-6.9444444444444503E-2"/>
                </c:manualLayout>
              </c:layout>
              <c:showVal val="1"/>
            </c:dLbl>
            <c:dLbl>
              <c:idx val="3"/>
              <c:layout>
                <c:manualLayout>
                  <c:x val="0"/>
                  <c:y val="-5.0925925925925923E-2"/>
                </c:manualLayout>
              </c:layout>
              <c:showVal val="1"/>
            </c:dLbl>
            <c:spPr>
              <a:noFill/>
              <a:ln>
                <a:noFill/>
              </a:ln>
            </c:spPr>
            <c:txPr>
              <a:bodyPr/>
              <a:lstStyle/>
              <a:p>
                <a:pPr>
                  <a:defRPr sz="1400">
                    <a:solidFill>
                      <a:srgbClr val="FFFF00"/>
                    </a:solidFill>
                  </a:defRPr>
                </a:pPr>
                <a:endParaRPr lang="es-ES"/>
              </a:p>
            </c:txPr>
            <c:showVal val="1"/>
          </c:dLbls>
          <c:cat>
            <c:strRef>
              <c:f>Hoja1!$B$39:$B$42</c:f>
              <c:strCache>
                <c:ptCount val="4"/>
                <c:pt idx="0">
                  <c:v>Regular </c:v>
                </c:pt>
                <c:pt idx="1">
                  <c:v>Buena</c:v>
                </c:pt>
                <c:pt idx="2">
                  <c:v>Muy buena</c:v>
                </c:pt>
                <c:pt idx="3">
                  <c:v>Excelente</c:v>
                </c:pt>
              </c:strCache>
            </c:strRef>
          </c:cat>
          <c:val>
            <c:numRef>
              <c:f>Hoja1!$D$39:$D$42</c:f>
              <c:numCache>
                <c:formatCode>0.0%</c:formatCode>
                <c:ptCount val="4"/>
                <c:pt idx="0">
                  <c:v>0</c:v>
                </c:pt>
                <c:pt idx="1">
                  <c:v>0.5</c:v>
                </c:pt>
                <c:pt idx="2">
                  <c:v>0.5</c:v>
                </c:pt>
                <c:pt idx="3">
                  <c:v>0</c:v>
                </c:pt>
              </c:numCache>
            </c:numRef>
          </c:val>
        </c:ser>
        <c:dLbls>
          <c:showVal val="1"/>
        </c:dLbls>
        <c:marker val="1"/>
        <c:axId val="47598592"/>
        <c:axId val="47637248"/>
      </c:lineChart>
      <c:catAx>
        <c:axId val="47598592"/>
        <c:scaling>
          <c:orientation val="minMax"/>
        </c:scaling>
        <c:axPos val="b"/>
        <c:majorTickMark val="none"/>
        <c:tickLblPos val="nextTo"/>
        <c:txPr>
          <a:bodyPr/>
          <a:lstStyle/>
          <a:p>
            <a:pPr>
              <a:defRPr sz="1400">
                <a:solidFill>
                  <a:srgbClr val="FFFF00"/>
                </a:solidFill>
                <a:latin typeface="Goudy Old Style" pitchFamily="18" charset="0"/>
              </a:defRPr>
            </a:pPr>
            <a:endParaRPr lang="es-ES"/>
          </a:p>
        </c:txPr>
        <c:crossAx val="47637248"/>
        <c:crosses val="autoZero"/>
        <c:auto val="1"/>
        <c:lblAlgn val="ctr"/>
        <c:lblOffset val="100"/>
      </c:catAx>
      <c:valAx>
        <c:axId val="47637248"/>
        <c:scaling>
          <c:orientation val="minMax"/>
        </c:scaling>
        <c:axPos val="l"/>
        <c:majorGridlines/>
        <c:numFmt formatCode="0.00%" sourceLinked="1"/>
        <c:majorTickMark val="none"/>
        <c:tickLblPos val="nextTo"/>
        <c:txPr>
          <a:bodyPr/>
          <a:lstStyle/>
          <a:p>
            <a:pPr>
              <a:defRPr sz="1400">
                <a:solidFill>
                  <a:srgbClr val="FFFF00"/>
                </a:solidFill>
              </a:defRPr>
            </a:pPr>
            <a:endParaRPr lang="es-ES"/>
          </a:p>
        </c:txPr>
        <c:crossAx val="47598592"/>
        <c:crosses val="autoZero"/>
        <c:crossBetween val="between"/>
      </c:valAx>
    </c:plotArea>
    <c:legend>
      <c:legendPos val="r"/>
      <c:legendEntry>
        <c:idx val="1"/>
        <c:txPr>
          <a:bodyPr/>
          <a:lstStyle/>
          <a:p>
            <a:pPr>
              <a:defRPr sz="1400">
                <a:solidFill>
                  <a:srgbClr val="FFFF00"/>
                </a:solidFill>
                <a:latin typeface="Goudy Old Style" pitchFamily="18" charset="0"/>
              </a:defRPr>
            </a:pPr>
            <a:endParaRPr lang="es-ES"/>
          </a:p>
        </c:txPr>
      </c:legendEntry>
      <c:legendEntry>
        <c:idx val="0"/>
        <c:txPr>
          <a:bodyPr/>
          <a:lstStyle/>
          <a:p>
            <a:pPr>
              <a:defRPr sz="1400">
                <a:solidFill>
                  <a:srgbClr val="FF0000"/>
                </a:solidFill>
                <a:latin typeface="Goudy Old Style" pitchFamily="18" charset="0"/>
              </a:defRPr>
            </a:pPr>
            <a:endParaRPr lang="es-ES"/>
          </a:p>
        </c:txPr>
      </c:legendEntry>
      <c:layout/>
      <c:txPr>
        <a:bodyPr/>
        <a:lstStyle/>
        <a:p>
          <a:pPr>
            <a:defRPr sz="1400">
              <a:latin typeface="Goudy Old Style" pitchFamily="18" charset="0"/>
            </a:defRPr>
          </a:pPr>
          <a:endParaRPr lang="es-ES"/>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solidFill>
                  <a:srgbClr val="FFFF00"/>
                </a:solidFill>
                <a:latin typeface="Goudy Old Style" pitchFamily="18" charset="0"/>
              </a:defRPr>
            </a:pPr>
            <a:r>
              <a:rPr lang="es-ES">
                <a:solidFill>
                  <a:srgbClr val="FFFF00"/>
                </a:solidFill>
                <a:latin typeface="Goudy Old Style" pitchFamily="18" charset="0"/>
              </a:rPr>
              <a:t>Habilidad </a:t>
            </a:r>
            <a:r>
              <a:rPr lang="es-ES" baseline="0">
                <a:solidFill>
                  <a:srgbClr val="FFFF00"/>
                </a:solidFill>
                <a:latin typeface="Goudy Old Style" pitchFamily="18" charset="0"/>
              </a:rPr>
              <a:t> motriz de </a:t>
            </a:r>
          </a:p>
          <a:p>
            <a:pPr>
              <a:defRPr>
                <a:solidFill>
                  <a:srgbClr val="FFFF00"/>
                </a:solidFill>
                <a:latin typeface="Goudy Old Style" pitchFamily="18" charset="0"/>
              </a:defRPr>
            </a:pPr>
            <a:r>
              <a:rPr lang="es-ES" baseline="0">
                <a:solidFill>
                  <a:srgbClr val="FFFF00"/>
                </a:solidFill>
                <a:latin typeface="Goudy Old Style" pitchFamily="18" charset="0"/>
              </a:rPr>
              <a:t>Correr</a:t>
            </a:r>
            <a:endParaRPr lang="es-ES">
              <a:solidFill>
                <a:srgbClr val="FFFF00"/>
              </a:solidFill>
              <a:latin typeface="Goudy Old Style" pitchFamily="18" charset="0"/>
            </a:endParaRPr>
          </a:p>
        </c:rich>
      </c:tx>
      <c:layout/>
    </c:title>
    <c:plotArea>
      <c:layout/>
      <c:lineChart>
        <c:grouping val="standard"/>
        <c:ser>
          <c:idx val="0"/>
          <c:order val="0"/>
          <c:tx>
            <c:strRef>
              <c:f>Hoja1!$C$53</c:f>
              <c:strCache>
                <c:ptCount val="1"/>
                <c:pt idx="0">
                  <c:v>1ra Evaluación</c:v>
                </c:pt>
              </c:strCache>
            </c:strRef>
          </c:tx>
          <c:spPr>
            <a:ln>
              <a:solidFill>
                <a:srgbClr val="FF0000"/>
              </a:solidFill>
            </a:ln>
          </c:spPr>
          <c:marker>
            <c:spPr>
              <a:ln>
                <a:solidFill>
                  <a:srgbClr val="FF0000"/>
                </a:solidFill>
              </a:ln>
            </c:spPr>
          </c:marker>
          <c:dLbls>
            <c:txPr>
              <a:bodyPr/>
              <a:lstStyle/>
              <a:p>
                <a:pPr>
                  <a:defRPr sz="1400"/>
                </a:pPr>
                <a:endParaRPr lang="es-ES"/>
              </a:p>
            </c:txPr>
            <c:showVal val="1"/>
          </c:dLbls>
          <c:cat>
            <c:strRef>
              <c:f>Hoja1!$B$54:$B$57</c:f>
              <c:strCache>
                <c:ptCount val="4"/>
                <c:pt idx="0">
                  <c:v>Regular </c:v>
                </c:pt>
                <c:pt idx="1">
                  <c:v>Buena</c:v>
                </c:pt>
                <c:pt idx="2">
                  <c:v>Muy buena</c:v>
                </c:pt>
                <c:pt idx="3">
                  <c:v>Excelente</c:v>
                </c:pt>
              </c:strCache>
            </c:strRef>
          </c:cat>
          <c:val>
            <c:numRef>
              <c:f>Hoja1!$C$54:$C$57</c:f>
              <c:numCache>
                <c:formatCode>0.00%</c:formatCode>
                <c:ptCount val="4"/>
                <c:pt idx="0">
                  <c:v>0.37500000000000072</c:v>
                </c:pt>
                <c:pt idx="1">
                  <c:v>0.62500000000000155</c:v>
                </c:pt>
                <c:pt idx="2">
                  <c:v>0</c:v>
                </c:pt>
                <c:pt idx="3">
                  <c:v>0</c:v>
                </c:pt>
              </c:numCache>
            </c:numRef>
          </c:val>
        </c:ser>
        <c:ser>
          <c:idx val="1"/>
          <c:order val="1"/>
          <c:tx>
            <c:strRef>
              <c:f>Hoja1!$D$53</c:f>
              <c:strCache>
                <c:ptCount val="1"/>
                <c:pt idx="0">
                  <c:v>2da    Evaluación</c:v>
                </c:pt>
              </c:strCache>
            </c:strRef>
          </c:tx>
          <c:spPr>
            <a:ln>
              <a:solidFill>
                <a:srgbClr val="FFFF00"/>
              </a:solidFill>
            </a:ln>
          </c:spPr>
          <c:marker>
            <c:spPr>
              <a:ln>
                <a:solidFill>
                  <a:srgbClr val="FFFF00"/>
                </a:solidFill>
              </a:ln>
            </c:spPr>
          </c:marker>
          <c:dLbls>
            <c:dLbl>
              <c:idx val="3"/>
              <c:layout>
                <c:manualLayout>
                  <c:x val="-2.2298299669063232E-3"/>
                  <c:y val="-6.9444444444444503E-2"/>
                </c:manualLayout>
              </c:layout>
              <c:showVal val="1"/>
            </c:dLbl>
            <c:txPr>
              <a:bodyPr/>
              <a:lstStyle/>
              <a:p>
                <a:pPr>
                  <a:defRPr sz="1400">
                    <a:solidFill>
                      <a:srgbClr val="FFFF00"/>
                    </a:solidFill>
                  </a:defRPr>
                </a:pPr>
                <a:endParaRPr lang="es-ES"/>
              </a:p>
            </c:txPr>
            <c:showVal val="1"/>
          </c:dLbls>
          <c:cat>
            <c:strRef>
              <c:f>Hoja1!$B$54:$B$57</c:f>
              <c:strCache>
                <c:ptCount val="4"/>
                <c:pt idx="0">
                  <c:v>Regular </c:v>
                </c:pt>
                <c:pt idx="1">
                  <c:v>Buena</c:v>
                </c:pt>
                <c:pt idx="2">
                  <c:v>Muy buena</c:v>
                </c:pt>
                <c:pt idx="3">
                  <c:v>Excelente</c:v>
                </c:pt>
              </c:strCache>
            </c:strRef>
          </c:cat>
          <c:val>
            <c:numRef>
              <c:f>Hoja1!$D$54:$D$57</c:f>
              <c:numCache>
                <c:formatCode>0.0%</c:formatCode>
                <c:ptCount val="4"/>
                <c:pt idx="0">
                  <c:v>6.25E-2</c:v>
                </c:pt>
                <c:pt idx="1">
                  <c:v>0.37500000000000072</c:v>
                </c:pt>
                <c:pt idx="2">
                  <c:v>0.5625</c:v>
                </c:pt>
                <c:pt idx="3">
                  <c:v>0</c:v>
                </c:pt>
              </c:numCache>
            </c:numRef>
          </c:val>
        </c:ser>
        <c:dLbls>
          <c:showVal val="1"/>
        </c:dLbls>
        <c:marker val="1"/>
        <c:axId val="47460352"/>
        <c:axId val="47461888"/>
      </c:lineChart>
      <c:catAx>
        <c:axId val="47460352"/>
        <c:scaling>
          <c:orientation val="minMax"/>
        </c:scaling>
        <c:axPos val="b"/>
        <c:majorTickMark val="none"/>
        <c:tickLblPos val="nextTo"/>
        <c:txPr>
          <a:bodyPr/>
          <a:lstStyle/>
          <a:p>
            <a:pPr>
              <a:defRPr sz="1400">
                <a:solidFill>
                  <a:srgbClr val="FFFF00"/>
                </a:solidFill>
                <a:latin typeface="Goudy Old Style" pitchFamily="18" charset="0"/>
              </a:defRPr>
            </a:pPr>
            <a:endParaRPr lang="es-ES"/>
          </a:p>
        </c:txPr>
        <c:crossAx val="47461888"/>
        <c:crosses val="autoZero"/>
        <c:auto val="1"/>
        <c:lblAlgn val="ctr"/>
        <c:lblOffset val="100"/>
      </c:catAx>
      <c:valAx>
        <c:axId val="47461888"/>
        <c:scaling>
          <c:orientation val="minMax"/>
        </c:scaling>
        <c:axPos val="l"/>
        <c:majorGridlines/>
        <c:numFmt formatCode="0.00%" sourceLinked="1"/>
        <c:majorTickMark val="none"/>
        <c:tickLblPos val="nextTo"/>
        <c:txPr>
          <a:bodyPr/>
          <a:lstStyle/>
          <a:p>
            <a:pPr>
              <a:defRPr sz="1400">
                <a:solidFill>
                  <a:srgbClr val="FFFF00"/>
                </a:solidFill>
              </a:defRPr>
            </a:pPr>
            <a:endParaRPr lang="es-ES"/>
          </a:p>
        </c:txPr>
        <c:crossAx val="47460352"/>
        <c:crosses val="autoZero"/>
        <c:crossBetween val="between"/>
      </c:valAx>
    </c:plotArea>
    <c:legend>
      <c:legendPos val="r"/>
      <c:legendEntry>
        <c:idx val="1"/>
        <c:txPr>
          <a:bodyPr/>
          <a:lstStyle/>
          <a:p>
            <a:pPr>
              <a:defRPr sz="1400">
                <a:solidFill>
                  <a:srgbClr val="FFFF00"/>
                </a:solidFill>
                <a:latin typeface="Goudy Old Style" pitchFamily="18" charset="0"/>
              </a:defRPr>
            </a:pPr>
            <a:endParaRPr lang="es-ES"/>
          </a:p>
        </c:txPr>
      </c:legendEntry>
      <c:legendEntry>
        <c:idx val="0"/>
        <c:txPr>
          <a:bodyPr/>
          <a:lstStyle/>
          <a:p>
            <a:pPr>
              <a:defRPr sz="1400">
                <a:solidFill>
                  <a:srgbClr val="FF0000"/>
                </a:solidFill>
                <a:latin typeface="Goudy Old Style" pitchFamily="18" charset="0"/>
              </a:defRPr>
            </a:pPr>
            <a:endParaRPr lang="es-ES"/>
          </a:p>
        </c:txPr>
      </c:legendEntry>
      <c:layout/>
      <c:txPr>
        <a:bodyPr/>
        <a:lstStyle/>
        <a:p>
          <a:pPr>
            <a:defRPr sz="1400">
              <a:latin typeface="Goudy Old Style" pitchFamily="18" charset="0"/>
            </a:defRPr>
          </a:pPr>
          <a:endParaRPr lang="es-ES"/>
        </a:p>
      </c:txPr>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solidFill>
                  <a:srgbClr val="FFFF00"/>
                </a:solidFill>
                <a:latin typeface="Goudy Old Style" pitchFamily="18" charset="0"/>
              </a:defRPr>
            </a:pPr>
            <a:r>
              <a:rPr lang="es-ES">
                <a:solidFill>
                  <a:srgbClr val="FFFF00"/>
                </a:solidFill>
                <a:latin typeface="Goudy Old Style" pitchFamily="18" charset="0"/>
              </a:rPr>
              <a:t>Habilidad</a:t>
            </a:r>
            <a:r>
              <a:rPr lang="es-ES" baseline="0">
                <a:solidFill>
                  <a:srgbClr val="FFFF00"/>
                </a:solidFill>
                <a:latin typeface="Goudy Old Style" pitchFamily="18" charset="0"/>
              </a:rPr>
              <a:t> motriz de </a:t>
            </a:r>
          </a:p>
          <a:p>
            <a:pPr>
              <a:defRPr>
                <a:solidFill>
                  <a:srgbClr val="FFFF00"/>
                </a:solidFill>
                <a:latin typeface="Goudy Old Style" pitchFamily="18" charset="0"/>
              </a:defRPr>
            </a:pPr>
            <a:r>
              <a:rPr lang="es-ES" baseline="0">
                <a:solidFill>
                  <a:srgbClr val="FFFF00"/>
                </a:solidFill>
                <a:latin typeface="Goudy Old Style" pitchFamily="18" charset="0"/>
              </a:rPr>
              <a:t>Lanzar y capturar</a:t>
            </a:r>
            <a:endParaRPr lang="es-ES">
              <a:solidFill>
                <a:srgbClr val="FFFF00"/>
              </a:solidFill>
              <a:latin typeface="Goudy Old Style" pitchFamily="18" charset="0"/>
            </a:endParaRPr>
          </a:p>
        </c:rich>
      </c:tx>
      <c:layout/>
    </c:title>
    <c:plotArea>
      <c:layout/>
      <c:lineChart>
        <c:grouping val="standard"/>
        <c:ser>
          <c:idx val="0"/>
          <c:order val="0"/>
          <c:tx>
            <c:strRef>
              <c:f>Hoja1!$C$68</c:f>
              <c:strCache>
                <c:ptCount val="1"/>
                <c:pt idx="0">
                  <c:v>1ra Evaluación</c:v>
                </c:pt>
              </c:strCache>
            </c:strRef>
          </c:tx>
          <c:spPr>
            <a:ln>
              <a:solidFill>
                <a:srgbClr val="FF0000"/>
              </a:solidFill>
            </a:ln>
          </c:spPr>
          <c:marker>
            <c:spPr>
              <a:ln>
                <a:solidFill>
                  <a:srgbClr val="FF0000"/>
                </a:solidFill>
              </a:ln>
            </c:spPr>
          </c:marker>
          <c:dLbls>
            <c:dLbl>
              <c:idx val="0"/>
              <c:layout>
                <c:manualLayout>
                  <c:x val="-8.0878105141536705E-2"/>
                  <c:y val="1.3888524351122835E-2"/>
                </c:manualLayout>
              </c:layout>
              <c:showVal val="1"/>
            </c:dLbl>
            <c:txPr>
              <a:bodyPr/>
              <a:lstStyle/>
              <a:p>
                <a:pPr>
                  <a:defRPr sz="1400"/>
                </a:pPr>
                <a:endParaRPr lang="es-ES"/>
              </a:p>
            </c:txPr>
            <c:showVal val="1"/>
          </c:dLbls>
          <c:cat>
            <c:strRef>
              <c:f>Hoja1!$B$69:$B$72</c:f>
              <c:strCache>
                <c:ptCount val="4"/>
                <c:pt idx="0">
                  <c:v>Regular </c:v>
                </c:pt>
                <c:pt idx="1">
                  <c:v>Buena</c:v>
                </c:pt>
                <c:pt idx="2">
                  <c:v>Muy buena</c:v>
                </c:pt>
                <c:pt idx="3">
                  <c:v>Excelente</c:v>
                </c:pt>
              </c:strCache>
            </c:strRef>
          </c:cat>
          <c:val>
            <c:numRef>
              <c:f>Hoja1!$C$69:$C$72</c:f>
              <c:numCache>
                <c:formatCode>0.00%</c:formatCode>
                <c:ptCount val="4"/>
                <c:pt idx="0">
                  <c:v>0.31000000000000072</c:v>
                </c:pt>
                <c:pt idx="1">
                  <c:v>0.69000000000000061</c:v>
                </c:pt>
                <c:pt idx="2">
                  <c:v>0</c:v>
                </c:pt>
                <c:pt idx="3">
                  <c:v>0</c:v>
                </c:pt>
              </c:numCache>
            </c:numRef>
          </c:val>
        </c:ser>
        <c:ser>
          <c:idx val="1"/>
          <c:order val="1"/>
          <c:tx>
            <c:strRef>
              <c:f>Hoja1!$D$68</c:f>
              <c:strCache>
                <c:ptCount val="1"/>
                <c:pt idx="0">
                  <c:v>2da    Evaluación</c:v>
                </c:pt>
              </c:strCache>
            </c:strRef>
          </c:tx>
          <c:spPr>
            <a:ln>
              <a:solidFill>
                <a:srgbClr val="FFFF00"/>
              </a:solidFill>
            </a:ln>
          </c:spPr>
          <c:marker>
            <c:spPr>
              <a:ln>
                <a:solidFill>
                  <a:srgbClr val="FFFF00"/>
                </a:solidFill>
              </a:ln>
            </c:spPr>
          </c:marker>
          <c:dLbls>
            <c:dLbl>
              <c:idx val="0"/>
              <c:layout>
                <c:manualLayout>
                  <c:x val="1.8486424032351293E-2"/>
                  <c:y val="8.4875562720134787E-17"/>
                </c:manualLayout>
              </c:layout>
              <c:showVal val="1"/>
            </c:dLbl>
            <c:dLbl>
              <c:idx val="3"/>
              <c:layout>
                <c:manualLayout>
                  <c:x val="-2.3108030040439047E-3"/>
                  <c:y val="-7.8703703703703734E-2"/>
                </c:manualLayout>
              </c:layout>
              <c:showVal val="1"/>
            </c:dLbl>
            <c:txPr>
              <a:bodyPr/>
              <a:lstStyle/>
              <a:p>
                <a:pPr>
                  <a:defRPr sz="1400">
                    <a:solidFill>
                      <a:srgbClr val="FFFF00"/>
                    </a:solidFill>
                  </a:defRPr>
                </a:pPr>
                <a:endParaRPr lang="es-ES"/>
              </a:p>
            </c:txPr>
            <c:showVal val="1"/>
          </c:dLbls>
          <c:cat>
            <c:strRef>
              <c:f>Hoja1!$B$69:$B$72</c:f>
              <c:strCache>
                <c:ptCount val="4"/>
                <c:pt idx="0">
                  <c:v>Regular </c:v>
                </c:pt>
                <c:pt idx="1">
                  <c:v>Buena</c:v>
                </c:pt>
                <c:pt idx="2">
                  <c:v>Muy buena</c:v>
                </c:pt>
                <c:pt idx="3">
                  <c:v>Excelente</c:v>
                </c:pt>
              </c:strCache>
            </c:strRef>
          </c:cat>
          <c:val>
            <c:numRef>
              <c:f>Hoja1!$D$69:$D$72</c:f>
              <c:numCache>
                <c:formatCode>0.0%</c:formatCode>
                <c:ptCount val="4"/>
                <c:pt idx="0">
                  <c:v>0</c:v>
                </c:pt>
                <c:pt idx="1">
                  <c:v>0.31000000000000072</c:v>
                </c:pt>
                <c:pt idx="2">
                  <c:v>0.69000000000000061</c:v>
                </c:pt>
                <c:pt idx="3">
                  <c:v>0</c:v>
                </c:pt>
              </c:numCache>
            </c:numRef>
          </c:val>
        </c:ser>
        <c:dLbls>
          <c:showVal val="1"/>
        </c:dLbls>
        <c:marker val="1"/>
        <c:axId val="47481600"/>
        <c:axId val="47483136"/>
      </c:lineChart>
      <c:catAx>
        <c:axId val="47481600"/>
        <c:scaling>
          <c:orientation val="minMax"/>
        </c:scaling>
        <c:axPos val="b"/>
        <c:majorTickMark val="none"/>
        <c:tickLblPos val="nextTo"/>
        <c:txPr>
          <a:bodyPr/>
          <a:lstStyle/>
          <a:p>
            <a:pPr>
              <a:defRPr sz="1400">
                <a:solidFill>
                  <a:srgbClr val="FFFF00"/>
                </a:solidFill>
                <a:latin typeface="Goudy Old Style" pitchFamily="18" charset="0"/>
              </a:defRPr>
            </a:pPr>
            <a:endParaRPr lang="es-ES"/>
          </a:p>
        </c:txPr>
        <c:crossAx val="47483136"/>
        <c:crosses val="autoZero"/>
        <c:auto val="1"/>
        <c:lblAlgn val="ctr"/>
        <c:lblOffset val="100"/>
      </c:catAx>
      <c:valAx>
        <c:axId val="47483136"/>
        <c:scaling>
          <c:orientation val="minMax"/>
        </c:scaling>
        <c:axPos val="l"/>
        <c:majorGridlines/>
        <c:numFmt formatCode="0.00%" sourceLinked="1"/>
        <c:majorTickMark val="none"/>
        <c:tickLblPos val="nextTo"/>
        <c:txPr>
          <a:bodyPr/>
          <a:lstStyle/>
          <a:p>
            <a:pPr>
              <a:defRPr sz="1400">
                <a:solidFill>
                  <a:srgbClr val="FFFF00"/>
                </a:solidFill>
              </a:defRPr>
            </a:pPr>
            <a:endParaRPr lang="es-ES"/>
          </a:p>
        </c:txPr>
        <c:crossAx val="47481600"/>
        <c:crosses val="autoZero"/>
        <c:crossBetween val="between"/>
      </c:valAx>
    </c:plotArea>
    <c:legend>
      <c:legendPos val="r"/>
      <c:legendEntry>
        <c:idx val="0"/>
        <c:txPr>
          <a:bodyPr/>
          <a:lstStyle/>
          <a:p>
            <a:pPr>
              <a:defRPr sz="1400">
                <a:solidFill>
                  <a:srgbClr val="FF0000"/>
                </a:solidFill>
                <a:latin typeface="Goudy Old Style" pitchFamily="18" charset="0"/>
              </a:defRPr>
            </a:pPr>
            <a:endParaRPr lang="es-ES"/>
          </a:p>
        </c:txPr>
      </c:legendEntry>
      <c:legendEntry>
        <c:idx val="1"/>
        <c:txPr>
          <a:bodyPr/>
          <a:lstStyle/>
          <a:p>
            <a:pPr>
              <a:defRPr sz="1400">
                <a:solidFill>
                  <a:srgbClr val="FFFF00"/>
                </a:solidFill>
                <a:latin typeface="Goudy Old Style" pitchFamily="18" charset="0"/>
              </a:defRPr>
            </a:pPr>
            <a:endParaRPr lang="es-ES"/>
          </a:p>
        </c:txPr>
      </c:legendEntry>
      <c:layout/>
      <c:txPr>
        <a:bodyPr/>
        <a:lstStyle/>
        <a:p>
          <a:pPr>
            <a:defRPr sz="1400">
              <a:latin typeface="Goudy Old Style" pitchFamily="18" charset="0"/>
            </a:defRPr>
          </a:pPr>
          <a:endParaRPr lang="es-ES"/>
        </a:p>
      </c:txPr>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F1B391-E550-4256-9240-875B2E0E1D0E}" type="datetimeFigureOut">
              <a:rPr lang="es-ES" smtClean="0"/>
              <a:pPr/>
              <a:t>10/01/2012</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39AE2E-8434-4770-9557-3A1640AEE677}"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8FA2CF0-C25F-4A50-86A8-81A5FC5335EC}" type="datetimeFigureOut">
              <a:rPr lang="es-ES" smtClean="0"/>
              <a:pPr/>
              <a:t>10/01/2012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6046F9E-950E-4E39-AD87-2819466D816E}"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8FA2CF0-C25F-4A50-86A8-81A5FC5335EC}" type="datetimeFigureOut">
              <a:rPr lang="es-ES" smtClean="0"/>
              <a:pPr/>
              <a:t>10/01/2012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6046F9E-950E-4E39-AD87-2819466D816E}"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8FA2CF0-C25F-4A50-86A8-81A5FC5335EC}" type="datetimeFigureOut">
              <a:rPr lang="es-ES" smtClean="0"/>
              <a:pPr/>
              <a:t>10/01/2012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6046F9E-950E-4E39-AD87-2819466D816E}"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8FA2CF0-C25F-4A50-86A8-81A5FC5335EC}" type="datetimeFigureOut">
              <a:rPr lang="es-ES" smtClean="0"/>
              <a:pPr/>
              <a:t>10/01/2012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6046F9E-950E-4E39-AD87-2819466D816E}"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8FA2CF0-C25F-4A50-86A8-81A5FC5335EC}" type="datetimeFigureOut">
              <a:rPr lang="es-ES" smtClean="0"/>
              <a:pPr/>
              <a:t>10/01/2012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86046F9E-950E-4E39-AD87-2819466D816E}"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8FA2CF0-C25F-4A50-86A8-81A5FC5335EC}" type="datetimeFigureOut">
              <a:rPr lang="es-ES" smtClean="0"/>
              <a:pPr/>
              <a:t>10/01/2012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6046F9E-950E-4E39-AD87-2819466D816E}"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8FA2CF0-C25F-4A50-86A8-81A5FC5335EC}" type="datetimeFigureOut">
              <a:rPr lang="es-ES" smtClean="0"/>
              <a:pPr/>
              <a:t>10/01/2012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86046F9E-950E-4E39-AD87-2819466D816E}"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8FA2CF0-C25F-4A50-86A8-81A5FC5335EC}" type="datetimeFigureOut">
              <a:rPr lang="es-ES" smtClean="0"/>
              <a:pPr/>
              <a:t>10/01/2012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86046F9E-950E-4E39-AD87-2819466D816E}"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8FA2CF0-C25F-4A50-86A8-81A5FC5335EC}" type="datetimeFigureOut">
              <a:rPr lang="es-ES" smtClean="0"/>
              <a:pPr/>
              <a:t>10/01/2012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86046F9E-950E-4E39-AD87-2819466D816E}"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8FA2CF0-C25F-4A50-86A8-81A5FC5335EC}" type="datetimeFigureOut">
              <a:rPr lang="es-ES" smtClean="0"/>
              <a:pPr/>
              <a:t>10/01/2012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6046F9E-950E-4E39-AD87-2819466D816E}"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8FA2CF0-C25F-4A50-86A8-81A5FC5335EC}" type="datetimeFigureOut">
              <a:rPr lang="es-ES" smtClean="0"/>
              <a:pPr/>
              <a:t>10/01/2012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86046F9E-950E-4E39-AD87-2819466D816E}"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FA2CF0-C25F-4A50-86A8-81A5FC5335EC}" type="datetimeFigureOut">
              <a:rPr lang="es-ES" smtClean="0"/>
              <a:pPr/>
              <a:t>10/01/2012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046F9E-950E-4E39-AD87-2819466D816E}"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572396" y="0"/>
            <a:ext cx="1571636" cy="1428744"/>
          </a:xfrm>
          <a:prstGeom prst="rect">
            <a:avLst/>
          </a:prstGeom>
          <a:noFill/>
          <a:ln w="9525">
            <a:noFill/>
            <a:miter lim="800000"/>
            <a:headEnd/>
            <a:tailEnd/>
          </a:ln>
        </p:spPr>
      </p:pic>
      <p:sp>
        <p:nvSpPr>
          <p:cNvPr id="10" name="Rectangle 19"/>
          <p:cNvSpPr txBox="1">
            <a:spLocks noChangeArrowheads="1"/>
          </p:cNvSpPr>
          <p:nvPr/>
        </p:nvSpPr>
        <p:spPr>
          <a:xfrm>
            <a:off x="1571604" y="1428736"/>
            <a:ext cx="7572428" cy="17526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3300" i="0" u="none" strike="noStrike" kern="1200" cap="none" spc="0" normalizeH="0" baseline="0" noProof="0" dirty="0" smtClean="0">
                <a:ln>
                  <a:noFill/>
                </a:ln>
                <a:solidFill>
                  <a:srgbClr val="FFFF00"/>
                </a:solidFill>
                <a:effectLst/>
                <a:uLnTx/>
                <a:uFillTx/>
                <a:latin typeface="Goudy Old Style" pitchFamily="18" charset="0"/>
                <a:ea typeface="+mj-ea"/>
                <a:cs typeface="+mj-cs"/>
              </a:rPr>
              <a:t>ESCUELA</a:t>
            </a:r>
            <a:r>
              <a:rPr kumimoji="0" lang="es-EC" sz="3300" i="0" u="none" strike="noStrike" kern="1200" cap="none" spc="0" normalizeH="0" noProof="0" dirty="0" smtClean="0">
                <a:ln>
                  <a:noFill/>
                </a:ln>
                <a:solidFill>
                  <a:srgbClr val="FFFF00"/>
                </a:solidFill>
                <a:effectLst/>
                <a:uLnTx/>
                <a:uFillTx/>
                <a:latin typeface="Goudy Old Style" pitchFamily="18" charset="0"/>
                <a:ea typeface="+mj-ea"/>
                <a:cs typeface="+mj-cs"/>
              </a:rPr>
              <a:t> POLITÉCNICA DEL EJERCITO</a:t>
            </a:r>
            <a:r>
              <a:rPr kumimoji="0" lang="es-EC" sz="4900" i="0" u="none" strike="noStrike" kern="1200" cap="none" spc="0" normalizeH="0" baseline="0" noProof="0" dirty="0" smtClean="0">
                <a:ln>
                  <a:noFill/>
                </a:ln>
                <a:solidFill>
                  <a:srgbClr val="FFFF00"/>
                </a:solidFill>
                <a:effectLst/>
                <a:uLnTx/>
                <a:uFillTx/>
                <a:latin typeface="Goudy Old Style" pitchFamily="18" charset="0"/>
                <a:ea typeface="+mj-ea"/>
                <a:cs typeface="+mj-cs"/>
              </a:rPr>
              <a:t/>
            </a:r>
            <a:br>
              <a:rPr kumimoji="0" lang="es-EC" sz="4900" i="0" u="none" strike="noStrike" kern="1200" cap="none" spc="0" normalizeH="0" baseline="0" noProof="0" dirty="0" smtClean="0">
                <a:ln>
                  <a:noFill/>
                </a:ln>
                <a:solidFill>
                  <a:srgbClr val="FFFF00"/>
                </a:solidFill>
                <a:effectLst/>
                <a:uLnTx/>
                <a:uFillTx/>
                <a:latin typeface="Goudy Old Style" pitchFamily="18" charset="0"/>
                <a:ea typeface="+mj-ea"/>
                <a:cs typeface="+mj-cs"/>
              </a:rPr>
            </a:br>
            <a:r>
              <a:rPr kumimoji="0" lang="es-EC" sz="2900" b="0" i="0" u="none" strike="noStrike" kern="1200" cap="none" spc="0" normalizeH="0" baseline="0" noProof="0" dirty="0" smtClean="0">
                <a:ln>
                  <a:noFill/>
                </a:ln>
                <a:solidFill>
                  <a:srgbClr val="FFFF00"/>
                </a:solidFill>
                <a:effectLst/>
                <a:uLnTx/>
                <a:uFillTx/>
                <a:latin typeface="Goudy Old Style" pitchFamily="18" charset="0"/>
                <a:ea typeface="+mj-ea"/>
                <a:cs typeface="+mj-cs"/>
              </a:rPr>
              <a:t>DIRECCIÓN DE POST GRADO</a:t>
            </a:r>
          </a:p>
        </p:txBody>
      </p:sp>
      <p:sp>
        <p:nvSpPr>
          <p:cNvPr id="11" name="Rectangle 19"/>
          <p:cNvSpPr txBox="1">
            <a:spLocks noChangeArrowheads="1"/>
          </p:cNvSpPr>
          <p:nvPr/>
        </p:nvSpPr>
        <p:spPr bwMode="auto">
          <a:xfrm>
            <a:off x="1843938" y="3786190"/>
            <a:ext cx="6362463" cy="1857364"/>
          </a:xfrm>
          <a:prstGeom prst="rect">
            <a:avLst/>
          </a:prstGeom>
          <a:noFill/>
          <a:ln w="9525">
            <a:noFill/>
            <a:miter lim="800000"/>
            <a:headEnd/>
            <a:tailEnd/>
          </a:ln>
        </p:spPr>
        <p:txBody>
          <a:bodyPr anchor="ctr"/>
          <a:lstStyle/>
          <a:p>
            <a:pPr algn="ctr">
              <a:defRPr/>
            </a:pPr>
            <a:r>
              <a:rPr lang="es-EC" sz="2800" kern="0" dirty="0" smtClean="0">
                <a:solidFill>
                  <a:srgbClr val="FFFF00"/>
                </a:solidFill>
                <a:latin typeface="Goudy Old Style" pitchFamily="18" charset="0"/>
                <a:ea typeface="+mj-ea"/>
                <a:cs typeface="+mj-cs"/>
              </a:rPr>
              <a:t>SANGOLQUI-ECUADOR</a:t>
            </a:r>
            <a:endParaRPr lang="es-EC" sz="2800" kern="0" dirty="0">
              <a:solidFill>
                <a:srgbClr val="FFFF00"/>
              </a:solidFill>
              <a:latin typeface="Goudy Old Style" pitchFamily="18"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643834" y="0"/>
            <a:ext cx="1500166" cy="1428744"/>
          </a:xfrm>
          <a:prstGeom prst="rect">
            <a:avLst/>
          </a:prstGeom>
          <a:noFill/>
          <a:ln w="9525">
            <a:noFill/>
            <a:miter lim="800000"/>
            <a:headEnd/>
            <a:tailEnd/>
          </a:ln>
        </p:spPr>
      </p:pic>
      <p:sp>
        <p:nvSpPr>
          <p:cNvPr id="10" name="9 Rectángulo"/>
          <p:cNvSpPr/>
          <p:nvPr/>
        </p:nvSpPr>
        <p:spPr>
          <a:xfrm>
            <a:off x="1571604" y="1643050"/>
            <a:ext cx="7572396" cy="3046988"/>
          </a:xfrm>
          <a:prstGeom prst="rect">
            <a:avLst/>
          </a:prstGeom>
        </p:spPr>
        <p:txBody>
          <a:bodyPr wrap="square">
            <a:spAutoFit/>
          </a:bodyPr>
          <a:lstStyle/>
          <a:p>
            <a:pPr lvl="0" algn="just">
              <a:buNone/>
            </a:pPr>
            <a:r>
              <a:rPr lang="es-AR" sz="2400" dirty="0" smtClean="0">
                <a:solidFill>
                  <a:srgbClr val="FFFF00"/>
                </a:solidFill>
                <a:latin typeface="Goudy Old Style" pitchFamily="18" charset="0"/>
              </a:rPr>
              <a:t>Examinar la estructura funcional  de la acción motora  del lanzamiento a través del juego orientado a fin de mejorar el comportamiento motriz de las habilidades básicas.</a:t>
            </a:r>
          </a:p>
          <a:p>
            <a:pPr lvl="0" algn="just">
              <a:buNone/>
            </a:pPr>
            <a:endParaRPr lang="es-AR" sz="2400" dirty="0" smtClean="0">
              <a:solidFill>
                <a:srgbClr val="FFFF00"/>
              </a:solidFill>
              <a:latin typeface="Goudy Old Style" pitchFamily="18" charset="0"/>
            </a:endParaRPr>
          </a:p>
          <a:p>
            <a:pPr lvl="0" algn="just">
              <a:buNone/>
            </a:pPr>
            <a:endParaRPr lang="es-ES" sz="2400" dirty="0" smtClean="0">
              <a:solidFill>
                <a:srgbClr val="FFFF00"/>
              </a:solidFill>
              <a:latin typeface="Goudy Old Style" pitchFamily="18" charset="0"/>
            </a:endParaRPr>
          </a:p>
          <a:p>
            <a:pPr lvl="0" algn="just">
              <a:buNone/>
            </a:pPr>
            <a:r>
              <a:rPr lang="es-AR" sz="2400" dirty="0" smtClean="0">
                <a:solidFill>
                  <a:srgbClr val="FFFF00"/>
                </a:solidFill>
                <a:latin typeface="Goudy Old Style" pitchFamily="18" charset="0"/>
              </a:rPr>
              <a:t>Determinar si el dominio psicomotor  a través  de las actividades lúdicas mejora considerablemente las coordinaciones motoras de las habilidades motrices.</a:t>
            </a:r>
            <a:endParaRPr lang="es-ES" sz="2400" dirty="0" smtClean="0">
              <a:solidFill>
                <a:srgbClr val="FFFF00"/>
              </a:solidFill>
              <a:latin typeface="Goudy Old Style"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643834" y="0"/>
            <a:ext cx="1500166" cy="1428744"/>
          </a:xfrm>
          <a:prstGeom prst="rect">
            <a:avLst/>
          </a:prstGeom>
          <a:noFill/>
          <a:ln w="9525">
            <a:noFill/>
            <a:miter lim="800000"/>
            <a:headEnd/>
            <a:tailEnd/>
          </a:ln>
        </p:spPr>
      </p:pic>
      <p:sp>
        <p:nvSpPr>
          <p:cNvPr id="10" name="1 Marcador de contenido"/>
          <p:cNvSpPr txBox="1">
            <a:spLocks/>
          </p:cNvSpPr>
          <p:nvPr/>
        </p:nvSpPr>
        <p:spPr>
          <a:xfrm>
            <a:off x="1928794" y="785794"/>
            <a:ext cx="5786446" cy="500042"/>
          </a:xfrm>
          <a:prstGeom prst="rect">
            <a:avLst/>
          </a:prstGeom>
        </p:spPr>
        <p:txBody>
          <a:bodyPr vert="horz">
            <a:normAutofit fontScale="25000" lnSpcReduction="20000"/>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s-MX" sz="12800" i="0" u="none" strike="noStrike" kern="1200" cap="none" spc="0" normalizeH="0" baseline="0" noProof="0" dirty="0" smtClean="0">
                <a:ln>
                  <a:noFill/>
                </a:ln>
                <a:solidFill>
                  <a:srgbClr val="FFFF00"/>
                </a:solidFill>
                <a:effectLst/>
                <a:uLnTx/>
                <a:uFillTx/>
                <a:latin typeface="Goudy Old Style" pitchFamily="18" charset="0"/>
                <a:ea typeface="+mn-ea"/>
                <a:cs typeface="+mn-cs"/>
              </a:rPr>
              <a:t>MARCO TEÓRICO</a:t>
            </a:r>
          </a:p>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endParaRPr kumimoji="0" lang="es-ES" sz="5300" b="0" i="0" u="none" strike="noStrike" kern="1200" cap="none" spc="0" normalizeH="0" baseline="0" noProof="0" dirty="0" smtClean="0">
              <a:ln>
                <a:noFill/>
              </a:ln>
              <a:solidFill>
                <a:srgbClr val="FFFF00"/>
              </a:solidFill>
              <a:effectLst/>
              <a:uLnTx/>
              <a:uFillTx/>
              <a:latin typeface="Goudy Old Style" pitchFamily="18" charset="0"/>
              <a:ea typeface="+mn-ea"/>
              <a:cs typeface="+mn-cs"/>
            </a:endParaRPr>
          </a:p>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s-AR" sz="2800" b="0" i="0" u="none" strike="noStrike" kern="1200" cap="none" spc="0" normalizeH="0" baseline="0" noProof="0" dirty="0" smtClean="0">
                <a:ln>
                  <a:noFill/>
                </a:ln>
                <a:solidFill>
                  <a:srgbClr val="FFFF00"/>
                </a:solidFill>
                <a:effectLst/>
                <a:uLnTx/>
                <a:uFillTx/>
                <a:latin typeface="Goudy Old Style" pitchFamily="18" charset="0"/>
                <a:ea typeface="+mn-ea"/>
                <a:cs typeface="+mn-cs"/>
              </a:rPr>
              <a:t>	</a:t>
            </a:r>
            <a:endParaRPr kumimoji="0" lang="es-ES" sz="5900" b="0" i="0" u="none" strike="noStrike" kern="1200" cap="none" spc="0" normalizeH="0" baseline="0" noProof="0" dirty="0">
              <a:ln>
                <a:noFill/>
              </a:ln>
              <a:solidFill>
                <a:schemeClr val="tx1"/>
              </a:solidFill>
              <a:effectLst/>
              <a:uLnTx/>
              <a:uFillTx/>
              <a:latin typeface="+mn-lt"/>
              <a:ea typeface="+mn-ea"/>
              <a:cs typeface="+mn-cs"/>
            </a:endParaRPr>
          </a:p>
        </p:txBody>
      </p:sp>
      <p:sp>
        <p:nvSpPr>
          <p:cNvPr id="11" name="1 Marcador de contenido"/>
          <p:cNvSpPr txBox="1">
            <a:spLocks/>
          </p:cNvSpPr>
          <p:nvPr/>
        </p:nvSpPr>
        <p:spPr>
          <a:xfrm>
            <a:off x="5643570" y="1785926"/>
            <a:ext cx="3500462" cy="4357694"/>
          </a:xfrm>
          <a:prstGeom prst="rect">
            <a:avLst/>
          </a:prstGeom>
        </p:spPr>
        <p:txBody>
          <a:bodyPr vert="horz">
            <a:normAutofit fontScale="25000" lnSpcReduction="20000"/>
          </a:bodyPr>
          <a:lstStyle/>
          <a:p>
            <a:pPr lvl="0"/>
            <a:endParaRPr lang="es-ES" dirty="0" smtClean="0"/>
          </a:p>
          <a:p>
            <a:r>
              <a:rPr lang="es-MX" b="1" dirty="0" smtClean="0"/>
              <a:t> </a:t>
            </a:r>
            <a:endParaRPr lang="es-ES" dirty="0" smtClean="0"/>
          </a:p>
          <a:p>
            <a:pPr lvl="1">
              <a:lnSpc>
                <a:spcPct val="120000"/>
              </a:lnSpc>
            </a:pPr>
            <a:r>
              <a:rPr lang="es-MX" sz="5600" dirty="0" smtClean="0">
                <a:latin typeface="Goudy Old Style" pitchFamily="18" charset="0"/>
              </a:rPr>
              <a:t>								 </a:t>
            </a:r>
            <a:endParaRPr lang="es-ES" sz="5600" dirty="0" smtClean="0">
              <a:latin typeface="Goudy Old Style" pitchFamily="18" charset="0"/>
            </a:endParaRPr>
          </a:p>
          <a:p>
            <a:pPr lvl="2">
              <a:lnSpc>
                <a:spcPct val="120000"/>
              </a:lnSpc>
            </a:pPr>
            <a:r>
              <a:rPr lang="es-MX" sz="8000" dirty="0" smtClean="0">
                <a:solidFill>
                  <a:srgbClr val="FFFF00"/>
                </a:solidFill>
                <a:latin typeface="Goudy Old Style" pitchFamily="18" charset="0"/>
              </a:rPr>
              <a:t>		</a:t>
            </a:r>
            <a:endParaRPr lang="es-ES" sz="8000" dirty="0" smtClean="0">
              <a:solidFill>
                <a:srgbClr val="FFFF00"/>
              </a:solidFill>
              <a:latin typeface="Goudy Old Style" pitchFamily="18" charset="0"/>
            </a:endParaRPr>
          </a:p>
          <a:p>
            <a:pPr lvl="1">
              <a:lnSpc>
                <a:spcPct val="120000"/>
              </a:lnSpc>
            </a:pPr>
            <a:r>
              <a:rPr lang="es-MX" sz="9600" dirty="0" smtClean="0">
                <a:solidFill>
                  <a:srgbClr val="FFFF00"/>
                </a:solidFill>
                <a:latin typeface="Goudy Old Style" pitchFamily="18" charset="0"/>
              </a:rPr>
              <a:t>Valores de la recreación</a:t>
            </a:r>
          </a:p>
          <a:p>
            <a:pPr lvl="1">
              <a:lnSpc>
                <a:spcPct val="120000"/>
              </a:lnSpc>
            </a:pPr>
            <a:r>
              <a:rPr lang="es-MX" sz="9600" dirty="0" smtClean="0">
                <a:solidFill>
                  <a:srgbClr val="FFFF00"/>
                </a:solidFill>
                <a:latin typeface="Goudy Old Style" pitchFamily="18" charset="0"/>
              </a:rPr>
              <a:t>	Biogenéticos 	</a:t>
            </a:r>
            <a:endParaRPr lang="es-ES" sz="9600" dirty="0" smtClean="0">
              <a:solidFill>
                <a:srgbClr val="FFFF00"/>
              </a:solidFill>
              <a:latin typeface="Goudy Old Style" pitchFamily="18" charset="0"/>
            </a:endParaRPr>
          </a:p>
          <a:p>
            <a:pPr lvl="2">
              <a:lnSpc>
                <a:spcPct val="120000"/>
              </a:lnSpc>
            </a:pPr>
            <a:r>
              <a:rPr lang="es-MX" sz="9600" dirty="0" smtClean="0">
                <a:solidFill>
                  <a:srgbClr val="FFFF00"/>
                </a:solidFill>
                <a:latin typeface="Goudy Old Style" pitchFamily="18" charset="0"/>
              </a:rPr>
              <a:t>Sociales	</a:t>
            </a:r>
          </a:p>
          <a:p>
            <a:pPr lvl="2">
              <a:lnSpc>
                <a:spcPct val="120000"/>
              </a:lnSpc>
            </a:pPr>
            <a:r>
              <a:rPr lang="es-MX" sz="9600" dirty="0" smtClean="0">
                <a:solidFill>
                  <a:srgbClr val="FFFF00"/>
                </a:solidFill>
                <a:latin typeface="Goudy Old Style" pitchFamily="18" charset="0"/>
              </a:rPr>
              <a:t>Físicos 		</a:t>
            </a:r>
            <a:endParaRPr lang="es-ES" sz="9600" dirty="0" smtClean="0">
              <a:solidFill>
                <a:srgbClr val="FFFF00"/>
              </a:solidFill>
              <a:latin typeface="Goudy Old Style" pitchFamily="18" charset="0"/>
            </a:endParaRPr>
          </a:p>
          <a:p>
            <a:pPr lvl="2">
              <a:lnSpc>
                <a:spcPct val="120000"/>
              </a:lnSpc>
            </a:pPr>
            <a:r>
              <a:rPr lang="es-MX" sz="9600" dirty="0" smtClean="0">
                <a:solidFill>
                  <a:srgbClr val="FFFF00"/>
                </a:solidFill>
                <a:latin typeface="Goudy Old Style" pitchFamily="18" charset="0"/>
              </a:rPr>
              <a:t>Psicológicos	</a:t>
            </a:r>
            <a:endParaRPr lang="es-ES" sz="9600" dirty="0" smtClean="0">
              <a:solidFill>
                <a:srgbClr val="FFFF00"/>
              </a:solidFill>
              <a:latin typeface="Goudy Old Style" pitchFamily="18" charset="0"/>
            </a:endParaRPr>
          </a:p>
          <a:p>
            <a:pPr lvl="2">
              <a:lnSpc>
                <a:spcPct val="120000"/>
              </a:lnSpc>
            </a:pPr>
            <a:r>
              <a:rPr lang="es-MX" sz="9600" dirty="0" smtClean="0">
                <a:solidFill>
                  <a:srgbClr val="FFFF00"/>
                </a:solidFill>
                <a:latin typeface="Goudy Old Style" pitchFamily="18" charset="0"/>
              </a:rPr>
              <a:t>Económico 	</a:t>
            </a:r>
            <a:endParaRPr lang="es-ES" sz="9600" dirty="0" smtClean="0">
              <a:solidFill>
                <a:srgbClr val="FFFF00"/>
              </a:solidFill>
              <a:latin typeface="Goudy Old Style" pitchFamily="18" charset="0"/>
            </a:endParaRPr>
          </a:p>
          <a:p>
            <a:pPr lvl="2">
              <a:lnSpc>
                <a:spcPct val="120000"/>
              </a:lnSpc>
            </a:pPr>
            <a:r>
              <a:rPr lang="es-MX" sz="9600" dirty="0" smtClean="0">
                <a:solidFill>
                  <a:srgbClr val="FFFF00"/>
                </a:solidFill>
                <a:latin typeface="Goudy Old Style" pitchFamily="18" charset="0"/>
              </a:rPr>
              <a:t>Educativo	</a:t>
            </a:r>
            <a:endParaRPr lang="es-ES" sz="9600" dirty="0" smtClean="0">
              <a:solidFill>
                <a:srgbClr val="FFFF00"/>
              </a:solidFill>
              <a:latin typeface="Goudy Old Style" pitchFamily="18" charset="0"/>
            </a:endParaRPr>
          </a:p>
          <a:p>
            <a:pPr lvl="2">
              <a:lnSpc>
                <a:spcPct val="120000"/>
              </a:lnSpc>
            </a:pPr>
            <a:r>
              <a:rPr lang="es-MX" sz="9600" dirty="0" smtClean="0">
                <a:solidFill>
                  <a:srgbClr val="FFFF00"/>
                </a:solidFill>
                <a:latin typeface="Goudy Old Style" pitchFamily="18" charset="0"/>
              </a:rPr>
              <a:t>Espiritual 	</a:t>
            </a:r>
            <a:endParaRPr lang="es-ES" sz="9600" dirty="0" smtClean="0">
              <a:solidFill>
                <a:srgbClr val="FFFF00"/>
              </a:solidFill>
              <a:latin typeface="Goudy Old Style" pitchFamily="18" charset="0"/>
            </a:endParaRPr>
          </a:p>
          <a:p>
            <a:pPr lvl="2">
              <a:lnSpc>
                <a:spcPct val="120000"/>
              </a:lnSpc>
            </a:pPr>
            <a:r>
              <a:rPr lang="es-MX" sz="9600" dirty="0" smtClean="0">
                <a:solidFill>
                  <a:srgbClr val="FFFF00"/>
                </a:solidFill>
                <a:latin typeface="Goudy Old Style" pitchFamily="18" charset="0"/>
              </a:rPr>
              <a:t>Valor ambiental	</a:t>
            </a:r>
            <a:r>
              <a:rPr lang="es-MX" sz="9600" dirty="0" smtClean="0">
                <a:latin typeface="Goudy Old Style" pitchFamily="18" charset="0"/>
              </a:rPr>
              <a:t>		</a:t>
            </a:r>
            <a:r>
              <a:rPr lang="es-MX" sz="7200" dirty="0" smtClean="0">
                <a:latin typeface="Goudy Old Style" pitchFamily="18" charset="0"/>
              </a:rPr>
              <a:t>	</a:t>
            </a:r>
            <a:r>
              <a:rPr lang="es-MX" sz="6400" dirty="0" smtClean="0">
                <a:latin typeface="Goudy Old Style" pitchFamily="18" charset="0"/>
              </a:rPr>
              <a:t>			 </a:t>
            </a:r>
            <a:endParaRPr lang="es-ES" sz="6400" dirty="0" smtClean="0">
              <a:latin typeface="Goudy Old Style" pitchFamily="18" charset="0"/>
            </a:endParaRPr>
          </a:p>
          <a:p>
            <a:r>
              <a:rPr lang="es-MX" sz="6400" dirty="0" smtClean="0">
                <a:latin typeface="Goudy Old Style" pitchFamily="18" charset="0"/>
              </a:rPr>
              <a:t> </a:t>
            </a:r>
            <a:endParaRPr lang="es-ES" sz="6400" dirty="0" smtClean="0">
              <a:latin typeface="Goudy Old Style" pitchFamily="18" charset="0"/>
            </a:endParaRPr>
          </a:p>
        </p:txBody>
      </p:sp>
      <p:sp>
        <p:nvSpPr>
          <p:cNvPr id="15" name="1 Marcador de contenido"/>
          <p:cNvSpPr txBox="1">
            <a:spLocks/>
          </p:cNvSpPr>
          <p:nvPr/>
        </p:nvSpPr>
        <p:spPr>
          <a:xfrm>
            <a:off x="1428728" y="357190"/>
            <a:ext cx="4714908" cy="4357694"/>
          </a:xfrm>
          <a:prstGeom prst="rect">
            <a:avLst/>
          </a:prstGeom>
        </p:spPr>
        <p:txBody>
          <a:bodyPr vert="horz">
            <a:normAutofit fontScale="25000" lnSpcReduction="20000"/>
          </a:bodyPr>
          <a:lstStyle/>
          <a:p>
            <a:pPr lvl="0"/>
            <a:endParaRPr lang="es-ES" dirty="0" smtClean="0"/>
          </a:p>
          <a:p>
            <a:r>
              <a:rPr lang="es-MX" b="1" dirty="0" smtClean="0"/>
              <a:t> </a:t>
            </a:r>
            <a:endParaRPr lang="es-ES" dirty="0" smtClean="0"/>
          </a:p>
          <a:p>
            <a:pPr lvl="1">
              <a:lnSpc>
                <a:spcPct val="120000"/>
              </a:lnSpc>
            </a:pPr>
            <a:r>
              <a:rPr lang="es-MX" sz="5600" dirty="0" smtClean="0">
                <a:latin typeface="Goudy Old Style" pitchFamily="18" charset="0"/>
              </a:rPr>
              <a:t>								 </a:t>
            </a:r>
            <a:endParaRPr lang="es-ES" sz="5600" dirty="0" smtClean="0">
              <a:latin typeface="Goudy Old Style" pitchFamily="18" charset="0"/>
            </a:endParaRPr>
          </a:p>
          <a:p>
            <a:pPr lvl="2">
              <a:lnSpc>
                <a:spcPct val="120000"/>
              </a:lnSpc>
            </a:pPr>
            <a:r>
              <a:rPr lang="es-MX" sz="8000" dirty="0" smtClean="0">
                <a:solidFill>
                  <a:srgbClr val="FFFF00"/>
                </a:solidFill>
                <a:latin typeface="Goudy Old Style" pitchFamily="18" charset="0"/>
              </a:rPr>
              <a:t>		</a:t>
            </a:r>
            <a:endParaRPr lang="es-ES" sz="8000" dirty="0" smtClean="0">
              <a:solidFill>
                <a:srgbClr val="FFFF00"/>
              </a:solidFill>
              <a:latin typeface="Goudy Old Style" pitchFamily="18" charset="0"/>
            </a:endParaRPr>
          </a:p>
          <a:p>
            <a:pPr lvl="1">
              <a:lnSpc>
                <a:spcPct val="120000"/>
              </a:lnSpc>
            </a:pPr>
            <a:r>
              <a:rPr lang="es-MX" sz="9600" dirty="0" smtClean="0">
                <a:solidFill>
                  <a:srgbClr val="FFFF00"/>
                </a:solidFill>
                <a:latin typeface="Goudy Old Style" pitchFamily="18" charset="0"/>
              </a:rPr>
              <a:t>Recreación 			Definición</a:t>
            </a:r>
          </a:p>
          <a:p>
            <a:pPr lvl="1">
              <a:lnSpc>
                <a:spcPct val="120000"/>
              </a:lnSpc>
            </a:pPr>
            <a:r>
              <a:rPr lang="es-MX" sz="9600" dirty="0" smtClean="0">
                <a:solidFill>
                  <a:srgbClr val="FFFF00"/>
                </a:solidFill>
                <a:latin typeface="Goudy Old Style" pitchFamily="18" charset="0"/>
              </a:rPr>
              <a:t>	Tendencias de la recreación 	Espontánea 		</a:t>
            </a:r>
            <a:endParaRPr lang="es-ES" sz="9600" dirty="0" smtClean="0">
              <a:solidFill>
                <a:srgbClr val="FFFF00"/>
              </a:solidFill>
              <a:latin typeface="Goudy Old Style" pitchFamily="18" charset="0"/>
            </a:endParaRPr>
          </a:p>
          <a:p>
            <a:pPr lvl="2">
              <a:lnSpc>
                <a:spcPct val="120000"/>
              </a:lnSpc>
            </a:pPr>
            <a:r>
              <a:rPr lang="es-MX" sz="9600" dirty="0" smtClean="0">
                <a:solidFill>
                  <a:srgbClr val="FFFF00"/>
                </a:solidFill>
                <a:latin typeface="Goudy Old Style" pitchFamily="18" charset="0"/>
              </a:rPr>
              <a:t>Dirigida		</a:t>
            </a:r>
            <a:endParaRPr lang="es-ES" sz="9600" dirty="0" smtClean="0">
              <a:solidFill>
                <a:srgbClr val="FFFF00"/>
              </a:solidFill>
              <a:latin typeface="Goudy Old Style" pitchFamily="18" charset="0"/>
            </a:endParaRPr>
          </a:p>
          <a:p>
            <a:pPr lvl="2">
              <a:lnSpc>
                <a:spcPct val="120000"/>
              </a:lnSpc>
            </a:pPr>
            <a:r>
              <a:rPr lang="es-MX" sz="9600" dirty="0" smtClean="0">
                <a:solidFill>
                  <a:srgbClr val="FFFF00"/>
                </a:solidFill>
                <a:latin typeface="Goudy Old Style" pitchFamily="18" charset="0"/>
              </a:rPr>
              <a:t>Educativa		</a:t>
            </a:r>
            <a:endParaRPr lang="es-ES" sz="9600" dirty="0" smtClean="0">
              <a:solidFill>
                <a:srgbClr val="FFFF00"/>
              </a:solidFill>
              <a:latin typeface="Goudy Old Style" pitchFamily="18" charset="0"/>
            </a:endParaRPr>
          </a:p>
          <a:p>
            <a:pPr lvl="2">
              <a:lnSpc>
                <a:spcPct val="120000"/>
              </a:lnSpc>
            </a:pPr>
            <a:r>
              <a:rPr lang="es-MX" sz="9600" dirty="0" err="1" smtClean="0">
                <a:solidFill>
                  <a:srgbClr val="FFFF00"/>
                </a:solidFill>
                <a:latin typeface="Goudy Old Style" pitchFamily="18" charset="0"/>
              </a:rPr>
              <a:t>Recreacionismo</a:t>
            </a:r>
            <a:r>
              <a:rPr lang="es-MX" sz="9600" dirty="0" smtClean="0">
                <a:solidFill>
                  <a:srgbClr val="FFFF00"/>
                </a:solidFill>
                <a:latin typeface="Goudy Old Style" pitchFamily="18" charset="0"/>
              </a:rPr>
              <a:t>	</a:t>
            </a:r>
            <a:endParaRPr lang="es-ES" sz="9600" dirty="0" smtClean="0">
              <a:solidFill>
                <a:srgbClr val="FFFF00"/>
              </a:solidFill>
              <a:latin typeface="Goudy Old Style" pitchFamily="18" charset="0"/>
            </a:endParaRPr>
          </a:p>
          <a:p>
            <a:pPr lvl="2">
              <a:lnSpc>
                <a:spcPct val="120000"/>
              </a:lnSpc>
            </a:pPr>
            <a:r>
              <a:rPr lang="es-MX" sz="9600" dirty="0" smtClean="0">
                <a:solidFill>
                  <a:srgbClr val="FFFF00"/>
                </a:solidFill>
                <a:latin typeface="Goudy Old Style" pitchFamily="18" charset="0"/>
              </a:rPr>
              <a:t>La animación socio cultural</a:t>
            </a:r>
          </a:p>
          <a:p>
            <a:pPr lvl="1">
              <a:lnSpc>
                <a:spcPct val="120000"/>
              </a:lnSpc>
            </a:pPr>
            <a:r>
              <a:rPr lang="es-MX" sz="7200" dirty="0" smtClean="0">
                <a:solidFill>
                  <a:srgbClr val="FFFF00"/>
                </a:solidFill>
                <a:latin typeface="Goudy Old Style" pitchFamily="18" charset="0"/>
              </a:rPr>
              <a:t>	</a:t>
            </a:r>
            <a:r>
              <a:rPr lang="es-MX" sz="7200" dirty="0" smtClean="0">
                <a:latin typeface="Goudy Old Style" pitchFamily="18" charset="0"/>
              </a:rPr>
              <a:t>			</a:t>
            </a:r>
            <a:r>
              <a:rPr lang="es-MX" sz="6400" dirty="0" smtClean="0">
                <a:latin typeface="Goudy Old Style" pitchFamily="18" charset="0"/>
              </a:rPr>
              <a:t>			 </a:t>
            </a:r>
            <a:endParaRPr lang="es-ES" sz="6400" dirty="0" smtClean="0">
              <a:latin typeface="Goudy Old Style" pitchFamily="18" charset="0"/>
            </a:endParaRPr>
          </a:p>
          <a:p>
            <a:r>
              <a:rPr lang="es-MX" sz="6400" dirty="0" smtClean="0">
                <a:latin typeface="Goudy Old Style" pitchFamily="18" charset="0"/>
              </a:rPr>
              <a:t> </a:t>
            </a:r>
            <a:endParaRPr lang="es-ES" sz="6400" dirty="0" smtClean="0">
              <a:latin typeface="Goudy Old Style"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643834" y="0"/>
            <a:ext cx="1500166" cy="1428744"/>
          </a:xfrm>
          <a:prstGeom prst="rect">
            <a:avLst/>
          </a:prstGeom>
          <a:noFill/>
          <a:ln w="9525">
            <a:noFill/>
            <a:miter lim="800000"/>
            <a:headEnd/>
            <a:tailEnd/>
          </a:ln>
        </p:spPr>
      </p:pic>
      <p:sp>
        <p:nvSpPr>
          <p:cNvPr id="14" name="1 Marcador de contenido"/>
          <p:cNvSpPr txBox="1">
            <a:spLocks/>
          </p:cNvSpPr>
          <p:nvPr/>
        </p:nvSpPr>
        <p:spPr>
          <a:xfrm>
            <a:off x="2000232" y="500042"/>
            <a:ext cx="6357982" cy="4286280"/>
          </a:xfrm>
          <a:prstGeom prst="rect">
            <a:avLst/>
          </a:prstGeom>
        </p:spPr>
        <p:txBody>
          <a:bodyPr vert="horz">
            <a:normAutofit fontScale="25000" lnSpcReduction="20000"/>
          </a:bodyPr>
          <a:lstStyle/>
          <a:p>
            <a:pPr lvl="0"/>
            <a:endParaRPr lang="es-ES" dirty="0" smtClean="0"/>
          </a:p>
          <a:p>
            <a:r>
              <a:rPr lang="es-MX" b="1" dirty="0" smtClean="0"/>
              <a:t> </a:t>
            </a:r>
            <a:endParaRPr lang="es-ES" dirty="0" smtClean="0"/>
          </a:p>
          <a:p>
            <a:pPr lvl="1">
              <a:lnSpc>
                <a:spcPct val="120000"/>
              </a:lnSpc>
            </a:pPr>
            <a:r>
              <a:rPr lang="es-MX" sz="5600" dirty="0" smtClean="0">
                <a:latin typeface="Goudy Old Style" pitchFamily="18" charset="0"/>
              </a:rPr>
              <a:t>								 </a:t>
            </a:r>
            <a:endParaRPr lang="es-ES" sz="5600" dirty="0" smtClean="0">
              <a:latin typeface="Goudy Old Style" pitchFamily="18" charset="0"/>
            </a:endParaRPr>
          </a:p>
          <a:p>
            <a:pPr lvl="2">
              <a:lnSpc>
                <a:spcPct val="120000"/>
              </a:lnSpc>
            </a:pPr>
            <a:r>
              <a:rPr lang="es-MX" sz="8000" dirty="0" smtClean="0">
                <a:solidFill>
                  <a:srgbClr val="FFFF00"/>
                </a:solidFill>
                <a:latin typeface="Goudy Old Style" pitchFamily="18" charset="0"/>
              </a:rPr>
              <a:t>		</a:t>
            </a:r>
            <a:endParaRPr lang="es-ES" sz="8000" dirty="0" smtClean="0">
              <a:solidFill>
                <a:srgbClr val="FFFF00"/>
              </a:solidFill>
              <a:latin typeface="Goudy Old Style" pitchFamily="18" charset="0"/>
            </a:endParaRPr>
          </a:p>
          <a:p>
            <a:pPr lvl="1"/>
            <a:r>
              <a:rPr lang="es-MX" sz="9600" b="1" dirty="0" smtClean="0">
                <a:solidFill>
                  <a:srgbClr val="FFFF00"/>
                </a:solidFill>
                <a:latin typeface="Goudy Old Style" pitchFamily="18" charset="0"/>
              </a:rPr>
              <a:t>Tiempo libre</a:t>
            </a:r>
            <a:endParaRPr lang="es-ES" sz="9600" dirty="0" smtClean="0">
              <a:solidFill>
                <a:srgbClr val="FFFF00"/>
              </a:solidFill>
              <a:latin typeface="Goudy Old Style" pitchFamily="18" charset="0"/>
            </a:endParaRPr>
          </a:p>
          <a:p>
            <a:pPr lvl="2"/>
            <a:endParaRPr lang="es-MX" sz="9600" dirty="0" smtClean="0">
              <a:solidFill>
                <a:srgbClr val="FFFF00"/>
              </a:solidFill>
              <a:latin typeface="Goudy Old Style" pitchFamily="18" charset="0"/>
            </a:endParaRPr>
          </a:p>
          <a:p>
            <a:pPr lvl="2"/>
            <a:r>
              <a:rPr lang="es-MX" sz="9600" dirty="0" smtClean="0">
                <a:solidFill>
                  <a:srgbClr val="FFFF00"/>
                </a:solidFill>
                <a:latin typeface="Goudy Old Style" pitchFamily="18" charset="0"/>
              </a:rPr>
              <a:t>Definición				</a:t>
            </a:r>
            <a:endParaRPr lang="es-ES" sz="9600" dirty="0" smtClean="0">
              <a:solidFill>
                <a:srgbClr val="FFFF00"/>
              </a:solidFill>
              <a:latin typeface="Goudy Old Style" pitchFamily="18" charset="0"/>
            </a:endParaRPr>
          </a:p>
          <a:p>
            <a:r>
              <a:rPr lang="es-MX" sz="9600" dirty="0" smtClean="0">
                <a:solidFill>
                  <a:srgbClr val="FFFF00"/>
                </a:solidFill>
                <a:latin typeface="Goudy Old Style" pitchFamily="18" charset="0"/>
              </a:rPr>
              <a:t>	Orígenes y contexto social del tiempo libre</a:t>
            </a:r>
          </a:p>
          <a:p>
            <a:endParaRPr lang="es-MX" sz="9600" b="1" dirty="0" smtClean="0">
              <a:solidFill>
                <a:srgbClr val="FFFF00"/>
              </a:solidFill>
              <a:latin typeface="Goudy Old Style" pitchFamily="18" charset="0"/>
            </a:endParaRPr>
          </a:p>
          <a:p>
            <a:endParaRPr lang="es-MX" sz="9600" b="1" dirty="0" smtClean="0">
              <a:solidFill>
                <a:srgbClr val="FFFF00"/>
              </a:solidFill>
              <a:latin typeface="Goudy Old Style" pitchFamily="18" charset="0"/>
            </a:endParaRPr>
          </a:p>
          <a:p>
            <a:r>
              <a:rPr lang="es-MX" sz="9600" b="1" dirty="0" smtClean="0">
                <a:solidFill>
                  <a:srgbClr val="FFFF00"/>
                </a:solidFill>
                <a:latin typeface="Goudy Old Style" pitchFamily="18" charset="0"/>
              </a:rPr>
              <a:t>      Ocio</a:t>
            </a:r>
          </a:p>
          <a:p>
            <a:endParaRPr lang="es-ES" sz="9600" dirty="0" smtClean="0">
              <a:solidFill>
                <a:srgbClr val="FFFF00"/>
              </a:solidFill>
              <a:latin typeface="Goudy Old Style" pitchFamily="18" charset="0"/>
            </a:endParaRPr>
          </a:p>
          <a:p>
            <a:pPr lvl="2"/>
            <a:r>
              <a:rPr lang="es-MX" sz="9600" dirty="0" smtClean="0">
                <a:solidFill>
                  <a:srgbClr val="FFFF00"/>
                </a:solidFill>
                <a:latin typeface="Goudy Old Style" pitchFamily="18" charset="0"/>
              </a:rPr>
              <a:t>Definición </a:t>
            </a:r>
          </a:p>
          <a:p>
            <a:pPr lvl="2"/>
            <a:r>
              <a:rPr lang="es-MX" sz="9600" dirty="0" smtClean="0">
                <a:solidFill>
                  <a:srgbClr val="FFFF00"/>
                </a:solidFill>
                <a:latin typeface="Goudy Old Style" pitchFamily="18" charset="0"/>
              </a:rPr>
              <a:t>Ocio desde la función humanista 	</a:t>
            </a:r>
          </a:p>
          <a:p>
            <a:pPr lvl="2">
              <a:lnSpc>
                <a:spcPct val="120000"/>
              </a:lnSpc>
            </a:pPr>
            <a:endParaRPr lang="es-MX" sz="9600" dirty="0" smtClean="0">
              <a:solidFill>
                <a:srgbClr val="FFFF00"/>
              </a:solidFill>
              <a:latin typeface="Goudy Old Style" pitchFamily="18" charset="0"/>
            </a:endParaRPr>
          </a:p>
          <a:p>
            <a:pPr lvl="2">
              <a:lnSpc>
                <a:spcPct val="120000"/>
              </a:lnSpc>
            </a:pPr>
            <a:endParaRPr lang="es-MX" sz="8000" dirty="0" smtClean="0">
              <a:solidFill>
                <a:srgbClr val="FFFF00"/>
              </a:solidFill>
              <a:latin typeface="Goudy Old Style" pitchFamily="18" charset="0"/>
            </a:endParaRPr>
          </a:p>
          <a:p>
            <a:pPr lvl="2">
              <a:lnSpc>
                <a:spcPct val="120000"/>
              </a:lnSpc>
            </a:pPr>
            <a:r>
              <a:rPr lang="es-MX" sz="8000" dirty="0" smtClean="0">
                <a:solidFill>
                  <a:srgbClr val="FFFF00"/>
                </a:solidFill>
                <a:latin typeface="Goudy Old Style" pitchFamily="18" charset="0"/>
              </a:rPr>
              <a:t>	</a:t>
            </a:r>
            <a:endParaRPr lang="es-ES" sz="8000" dirty="0" smtClean="0">
              <a:solidFill>
                <a:srgbClr val="FFFF00"/>
              </a:solidFill>
              <a:latin typeface="Goudy Old Style" pitchFamily="18" charset="0"/>
            </a:endParaRPr>
          </a:p>
          <a:p>
            <a:pPr lvl="2">
              <a:lnSpc>
                <a:spcPct val="120000"/>
              </a:lnSpc>
            </a:pPr>
            <a:r>
              <a:rPr lang="es-MX" sz="8000" dirty="0" smtClean="0">
                <a:solidFill>
                  <a:srgbClr val="FFFF00"/>
                </a:solidFill>
                <a:latin typeface="Goudy Old Style" pitchFamily="18" charset="0"/>
              </a:rPr>
              <a:t>	</a:t>
            </a:r>
            <a:r>
              <a:rPr lang="es-MX" sz="6400" dirty="0" smtClean="0">
                <a:solidFill>
                  <a:srgbClr val="FFFF00"/>
                </a:solidFill>
                <a:latin typeface="Goudy Old Style" pitchFamily="18" charset="0"/>
              </a:rPr>
              <a:t>					</a:t>
            </a:r>
            <a:endParaRPr lang="es-ES" sz="6400" dirty="0" smtClean="0">
              <a:solidFill>
                <a:srgbClr val="FFFF00"/>
              </a:solidFill>
              <a:latin typeface="Goudy Old Style" pitchFamily="18" charset="0"/>
            </a:endParaRPr>
          </a:p>
          <a:p>
            <a:r>
              <a:rPr lang="es-MX" sz="6400" dirty="0" smtClean="0">
                <a:solidFill>
                  <a:srgbClr val="FFFF00"/>
                </a:solidFill>
                <a:latin typeface="Goudy Old Style" pitchFamily="18" charset="0"/>
              </a:rPr>
              <a:t>              </a:t>
            </a:r>
            <a:r>
              <a:rPr lang="es-MX" sz="6400" b="1" dirty="0" smtClean="0">
                <a:solidFill>
                  <a:srgbClr val="FFFF00"/>
                </a:solidFill>
                <a:latin typeface="Goudy Old Style" pitchFamily="18" charset="0"/>
              </a:rPr>
              <a:t> </a:t>
            </a:r>
            <a:r>
              <a:rPr lang="es-MX" sz="8000" dirty="0" smtClean="0">
                <a:solidFill>
                  <a:srgbClr val="FFFF00"/>
                </a:solidFill>
                <a:latin typeface="Goudy Old Style" pitchFamily="18" charset="0"/>
              </a:rPr>
              <a:t>			</a:t>
            </a:r>
            <a:r>
              <a:rPr lang="es-MX" sz="7200" dirty="0" smtClean="0">
                <a:solidFill>
                  <a:srgbClr val="FFFF00"/>
                </a:solidFill>
                <a:latin typeface="Goudy Old Style" pitchFamily="18" charset="0"/>
              </a:rPr>
              <a:t>	</a:t>
            </a:r>
            <a:r>
              <a:rPr lang="es-MX" sz="7200" dirty="0" smtClean="0">
                <a:latin typeface="Goudy Old Style" pitchFamily="18" charset="0"/>
              </a:rPr>
              <a:t>			</a:t>
            </a:r>
            <a:r>
              <a:rPr lang="es-MX" sz="6400" dirty="0" smtClean="0">
                <a:latin typeface="Goudy Old Style" pitchFamily="18" charset="0"/>
              </a:rPr>
              <a:t>			 </a:t>
            </a:r>
            <a:endParaRPr lang="es-ES" sz="6400" dirty="0" smtClean="0">
              <a:latin typeface="Goudy Old Style" pitchFamily="18" charset="0"/>
            </a:endParaRPr>
          </a:p>
          <a:p>
            <a:r>
              <a:rPr lang="es-MX" sz="6400" dirty="0" smtClean="0">
                <a:latin typeface="Goudy Old Style" pitchFamily="18" charset="0"/>
              </a:rPr>
              <a:t> </a:t>
            </a:r>
            <a:endParaRPr lang="es-ES" sz="6400" dirty="0" smtClean="0">
              <a:latin typeface="Goudy Old Style" pitchFamily="18" charset="0"/>
            </a:endParaRPr>
          </a:p>
        </p:txBody>
      </p:sp>
      <p:sp>
        <p:nvSpPr>
          <p:cNvPr id="16" name="1 Marcador de contenido"/>
          <p:cNvSpPr txBox="1">
            <a:spLocks/>
          </p:cNvSpPr>
          <p:nvPr/>
        </p:nvSpPr>
        <p:spPr>
          <a:xfrm>
            <a:off x="3071802" y="2571744"/>
            <a:ext cx="6357982" cy="2357454"/>
          </a:xfrm>
          <a:prstGeom prst="rect">
            <a:avLst/>
          </a:prstGeom>
        </p:spPr>
        <p:txBody>
          <a:bodyPr vert="horz">
            <a:normAutofit fontScale="25000" lnSpcReduction="20000"/>
          </a:bodyPr>
          <a:lstStyle/>
          <a:p>
            <a:pPr lvl="0"/>
            <a:endParaRPr lang="es-ES" dirty="0" smtClean="0"/>
          </a:p>
          <a:p>
            <a:r>
              <a:rPr lang="es-MX" b="1" dirty="0" smtClean="0"/>
              <a:t> </a:t>
            </a:r>
            <a:endParaRPr lang="es-ES" dirty="0" smtClean="0"/>
          </a:p>
          <a:p>
            <a:pPr lvl="1">
              <a:lnSpc>
                <a:spcPct val="120000"/>
              </a:lnSpc>
            </a:pPr>
            <a:r>
              <a:rPr lang="es-MX" sz="5600" dirty="0" smtClean="0">
                <a:latin typeface="Goudy Old Style" pitchFamily="18" charset="0"/>
              </a:rPr>
              <a:t>								 </a:t>
            </a:r>
            <a:endParaRPr lang="es-ES" sz="5600" dirty="0" smtClean="0">
              <a:latin typeface="Goudy Old Style" pitchFamily="18" charset="0"/>
            </a:endParaRPr>
          </a:p>
          <a:p>
            <a:pPr lvl="2">
              <a:lnSpc>
                <a:spcPct val="120000"/>
              </a:lnSpc>
            </a:pPr>
            <a:r>
              <a:rPr lang="es-MX" sz="8000" dirty="0" smtClean="0">
                <a:solidFill>
                  <a:srgbClr val="FFFF00"/>
                </a:solidFill>
                <a:latin typeface="Goudy Old Style" pitchFamily="18" charset="0"/>
              </a:rPr>
              <a:t>		</a:t>
            </a:r>
            <a:endParaRPr lang="es-ES" sz="8000" dirty="0" smtClean="0">
              <a:solidFill>
                <a:srgbClr val="FFFF00"/>
              </a:solidFill>
              <a:latin typeface="Goudy Old Style" pitchFamily="18" charset="0"/>
            </a:endParaRPr>
          </a:p>
          <a:p>
            <a:pPr lvl="2">
              <a:lnSpc>
                <a:spcPct val="120000"/>
              </a:lnSpc>
            </a:pPr>
            <a:r>
              <a:rPr lang="es-MX" sz="6400" dirty="0" smtClean="0">
                <a:solidFill>
                  <a:srgbClr val="FFFF00"/>
                </a:solidFill>
                <a:latin typeface="Goudy Old Style" pitchFamily="18" charset="0"/>
              </a:rPr>
              <a:t>				</a:t>
            </a:r>
            <a:endParaRPr lang="es-ES" sz="6400" dirty="0" smtClean="0">
              <a:solidFill>
                <a:srgbClr val="FFFF00"/>
              </a:solidFill>
              <a:latin typeface="Goudy Old Style" pitchFamily="18" charset="0"/>
            </a:endParaRPr>
          </a:p>
          <a:p>
            <a:r>
              <a:rPr lang="es-MX" sz="6400" dirty="0" smtClean="0">
                <a:solidFill>
                  <a:srgbClr val="FFFF00"/>
                </a:solidFill>
                <a:latin typeface="Goudy Old Style" pitchFamily="18" charset="0"/>
              </a:rPr>
              <a:t> 			</a:t>
            </a:r>
          </a:p>
          <a:p>
            <a:pPr lvl="2"/>
            <a:r>
              <a:rPr lang="es-MX" sz="6400" dirty="0" smtClean="0">
                <a:solidFill>
                  <a:srgbClr val="FFFF00"/>
                </a:solidFill>
                <a:latin typeface="Goudy Old Style" pitchFamily="18" charset="0"/>
              </a:rPr>
              <a:t>	</a:t>
            </a:r>
            <a:endParaRPr lang="es-ES" sz="8000" dirty="0" smtClean="0">
              <a:solidFill>
                <a:srgbClr val="FFFF00"/>
              </a:solidFill>
              <a:latin typeface="Goudy Old Style" pitchFamily="18" charset="0"/>
            </a:endParaRPr>
          </a:p>
          <a:p>
            <a:pPr lvl="2"/>
            <a:endParaRPr lang="es-MX" sz="8000" dirty="0" smtClean="0">
              <a:solidFill>
                <a:srgbClr val="FFFF00"/>
              </a:solidFill>
              <a:latin typeface="Goudy Old Style" pitchFamily="18" charset="0"/>
            </a:endParaRPr>
          </a:p>
          <a:p>
            <a:pPr lvl="2"/>
            <a:r>
              <a:rPr lang="es-MX" sz="8000" dirty="0" smtClean="0">
                <a:solidFill>
                  <a:srgbClr val="FFFF00"/>
                </a:solidFill>
                <a:latin typeface="Goudy Old Style" pitchFamily="18" charset="0"/>
              </a:rPr>
              <a:t>	</a:t>
            </a:r>
            <a:endParaRPr lang="es-ES" sz="8000" dirty="0" smtClean="0">
              <a:solidFill>
                <a:srgbClr val="FFFF00"/>
              </a:solidFill>
              <a:latin typeface="Goudy Old Style" pitchFamily="18" charset="0"/>
            </a:endParaRPr>
          </a:p>
          <a:p>
            <a:pPr lvl="2">
              <a:lnSpc>
                <a:spcPct val="120000"/>
              </a:lnSpc>
            </a:pPr>
            <a:r>
              <a:rPr lang="es-MX" sz="8000" dirty="0" smtClean="0">
                <a:solidFill>
                  <a:srgbClr val="FFFF00"/>
                </a:solidFill>
                <a:latin typeface="Goudy Old Style" pitchFamily="18" charset="0"/>
              </a:rPr>
              <a:t>	</a:t>
            </a:r>
            <a:r>
              <a:rPr lang="es-MX" sz="6400" dirty="0" smtClean="0">
                <a:solidFill>
                  <a:srgbClr val="FFFF00"/>
                </a:solidFill>
                <a:latin typeface="Goudy Old Style" pitchFamily="18" charset="0"/>
              </a:rPr>
              <a:t>					</a:t>
            </a:r>
            <a:endParaRPr lang="es-ES" sz="6400" dirty="0" smtClean="0">
              <a:solidFill>
                <a:srgbClr val="FFFF00"/>
              </a:solidFill>
              <a:latin typeface="Goudy Old Style" pitchFamily="18" charset="0"/>
            </a:endParaRPr>
          </a:p>
          <a:p>
            <a:r>
              <a:rPr lang="es-MX" sz="6400" dirty="0" smtClean="0">
                <a:solidFill>
                  <a:srgbClr val="FFFF00"/>
                </a:solidFill>
                <a:latin typeface="Goudy Old Style" pitchFamily="18" charset="0"/>
              </a:rPr>
              <a:t>              </a:t>
            </a:r>
            <a:r>
              <a:rPr lang="es-MX" sz="6400" b="1" dirty="0" smtClean="0">
                <a:solidFill>
                  <a:srgbClr val="FFFF00"/>
                </a:solidFill>
                <a:latin typeface="Goudy Old Style" pitchFamily="18" charset="0"/>
              </a:rPr>
              <a:t> </a:t>
            </a:r>
            <a:r>
              <a:rPr lang="es-MX" sz="8000" dirty="0" smtClean="0">
                <a:solidFill>
                  <a:srgbClr val="FFFF00"/>
                </a:solidFill>
                <a:latin typeface="Goudy Old Style" pitchFamily="18" charset="0"/>
              </a:rPr>
              <a:t>			</a:t>
            </a:r>
            <a:r>
              <a:rPr lang="es-MX" sz="7200" dirty="0" smtClean="0">
                <a:solidFill>
                  <a:srgbClr val="FFFF00"/>
                </a:solidFill>
                <a:latin typeface="Goudy Old Style" pitchFamily="18" charset="0"/>
              </a:rPr>
              <a:t>	</a:t>
            </a:r>
            <a:r>
              <a:rPr lang="es-MX" sz="7200" dirty="0" smtClean="0">
                <a:latin typeface="Goudy Old Style" pitchFamily="18" charset="0"/>
              </a:rPr>
              <a:t>			</a:t>
            </a:r>
            <a:r>
              <a:rPr lang="es-MX" sz="6400" dirty="0" smtClean="0">
                <a:latin typeface="Goudy Old Style" pitchFamily="18" charset="0"/>
              </a:rPr>
              <a:t>			 </a:t>
            </a:r>
            <a:endParaRPr lang="es-ES" sz="6400" dirty="0" smtClean="0">
              <a:latin typeface="Goudy Old Style" pitchFamily="18" charset="0"/>
            </a:endParaRPr>
          </a:p>
          <a:p>
            <a:r>
              <a:rPr lang="es-MX" sz="6400" dirty="0" smtClean="0">
                <a:latin typeface="Goudy Old Style" pitchFamily="18" charset="0"/>
              </a:rPr>
              <a:t> </a:t>
            </a:r>
            <a:endParaRPr lang="es-ES" sz="6400" dirty="0" smtClean="0">
              <a:latin typeface="Goudy Old Style"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643834" y="0"/>
            <a:ext cx="1500166" cy="1428744"/>
          </a:xfrm>
          <a:prstGeom prst="rect">
            <a:avLst/>
          </a:prstGeom>
          <a:noFill/>
          <a:ln w="9525">
            <a:noFill/>
            <a:miter lim="800000"/>
            <a:headEnd/>
            <a:tailEnd/>
          </a:ln>
        </p:spPr>
      </p:pic>
      <p:sp>
        <p:nvSpPr>
          <p:cNvPr id="10" name="9 Rectángulo"/>
          <p:cNvSpPr/>
          <p:nvPr/>
        </p:nvSpPr>
        <p:spPr>
          <a:xfrm>
            <a:off x="5214942" y="2643182"/>
            <a:ext cx="3857652" cy="3046988"/>
          </a:xfrm>
          <a:prstGeom prst="rect">
            <a:avLst/>
          </a:prstGeom>
        </p:spPr>
        <p:txBody>
          <a:bodyPr wrap="square">
            <a:spAutoFit/>
          </a:bodyPr>
          <a:lstStyle/>
          <a:p>
            <a:r>
              <a:rPr lang="es-MX" sz="2400" dirty="0" smtClean="0">
                <a:solidFill>
                  <a:srgbClr val="FFFF00"/>
                </a:solidFill>
                <a:latin typeface="Goudy Old Style" pitchFamily="18" charset="0"/>
              </a:rPr>
              <a:t>Habilidades motrices básicas </a:t>
            </a:r>
            <a:endParaRPr lang="es-ES" sz="2400" dirty="0" smtClean="0">
              <a:solidFill>
                <a:srgbClr val="FFFF00"/>
              </a:solidFill>
              <a:latin typeface="Goudy Old Style" pitchFamily="18" charset="0"/>
            </a:endParaRPr>
          </a:p>
          <a:p>
            <a:r>
              <a:rPr lang="es-MX" sz="2400" dirty="0" smtClean="0">
                <a:solidFill>
                  <a:srgbClr val="FFFF00"/>
                </a:solidFill>
                <a:latin typeface="Goudy Old Style" pitchFamily="18" charset="0"/>
              </a:rPr>
              <a:t>Definición				Cuadrúpeda y trepar </a:t>
            </a:r>
          </a:p>
          <a:p>
            <a:r>
              <a:rPr lang="es-MX" sz="2400" dirty="0" smtClean="0">
                <a:solidFill>
                  <a:srgbClr val="FFFF00"/>
                </a:solidFill>
                <a:latin typeface="Goudy Old Style" pitchFamily="18" charset="0"/>
              </a:rPr>
              <a:t>	Lanzar y capturar</a:t>
            </a:r>
          </a:p>
          <a:p>
            <a:r>
              <a:rPr lang="es-MX" sz="2400" dirty="0" smtClean="0">
                <a:solidFill>
                  <a:srgbClr val="FFFF00"/>
                </a:solidFill>
                <a:latin typeface="Goudy Old Style" pitchFamily="18" charset="0"/>
              </a:rPr>
              <a:t>	Caminar</a:t>
            </a:r>
          </a:p>
          <a:p>
            <a:pPr lvl="1"/>
            <a:r>
              <a:rPr lang="es-MX" sz="2400" dirty="0" smtClean="0">
                <a:solidFill>
                  <a:srgbClr val="FFFF00"/>
                </a:solidFill>
                <a:latin typeface="Goudy Old Style" pitchFamily="18" charset="0"/>
              </a:rPr>
              <a:t>	Correr </a:t>
            </a:r>
          </a:p>
          <a:p>
            <a:pPr lvl="1"/>
            <a:r>
              <a:rPr lang="es-MX" sz="2400" dirty="0" smtClean="0">
                <a:solidFill>
                  <a:srgbClr val="FFFF00"/>
                </a:solidFill>
                <a:latin typeface="Goudy Old Style" pitchFamily="18" charset="0"/>
              </a:rPr>
              <a:t>	Saltar			</a:t>
            </a:r>
          </a:p>
          <a:p>
            <a:r>
              <a:rPr lang="es-MX" sz="2400" dirty="0" smtClean="0">
                <a:solidFill>
                  <a:srgbClr val="FFFF00"/>
                </a:solidFill>
                <a:latin typeface="Goudy Old Style" pitchFamily="18" charset="0"/>
              </a:rPr>
              <a:t>Motricidad,  Gruesa y Fina	</a:t>
            </a:r>
            <a:endParaRPr lang="es-ES" sz="2400" dirty="0"/>
          </a:p>
        </p:txBody>
      </p:sp>
      <p:sp>
        <p:nvSpPr>
          <p:cNvPr id="11" name="10 Rectángulo"/>
          <p:cNvSpPr/>
          <p:nvPr/>
        </p:nvSpPr>
        <p:spPr>
          <a:xfrm>
            <a:off x="1214414" y="1142984"/>
            <a:ext cx="6286544" cy="3354765"/>
          </a:xfrm>
          <a:prstGeom prst="rect">
            <a:avLst/>
          </a:prstGeom>
        </p:spPr>
        <p:txBody>
          <a:bodyPr wrap="square">
            <a:spAutoFit/>
          </a:bodyPr>
          <a:lstStyle/>
          <a:p>
            <a:r>
              <a:rPr lang="es-MX" sz="2000" b="1" dirty="0" smtClean="0">
                <a:solidFill>
                  <a:srgbClr val="FFFF00"/>
                </a:solidFill>
                <a:latin typeface="Goudy Old Style" pitchFamily="18" charset="0"/>
              </a:rPr>
              <a:t>	ORGANIZACIÓN MUNDIAL DE LA SALUD</a:t>
            </a:r>
          </a:p>
          <a:p>
            <a:r>
              <a:rPr lang="es-MX" sz="2400" b="1" dirty="0" smtClean="0">
                <a:solidFill>
                  <a:srgbClr val="FFFF00"/>
                </a:solidFill>
                <a:latin typeface="Goudy Old Style" pitchFamily="18" charset="0"/>
              </a:rPr>
              <a:t>                                  CIDDM		</a:t>
            </a:r>
          </a:p>
          <a:p>
            <a:r>
              <a:rPr lang="es-MX" sz="2400" b="1" dirty="0" smtClean="0">
                <a:solidFill>
                  <a:srgbClr val="FFFF00"/>
                </a:solidFill>
                <a:latin typeface="Goudy Old Style" pitchFamily="18" charset="0"/>
              </a:rPr>
              <a:t>	</a:t>
            </a:r>
            <a:r>
              <a:rPr lang="es-MX" sz="2400" dirty="0" smtClean="0">
                <a:solidFill>
                  <a:srgbClr val="FFFF00"/>
                </a:solidFill>
                <a:latin typeface="Goudy Old Style" pitchFamily="18" charset="0"/>
              </a:rPr>
              <a:t>Enfermedad</a:t>
            </a:r>
          </a:p>
          <a:p>
            <a:pPr lvl="2"/>
            <a:r>
              <a:rPr lang="es-MX" sz="2400" dirty="0" smtClean="0">
                <a:solidFill>
                  <a:srgbClr val="FFFF00"/>
                </a:solidFill>
                <a:latin typeface="Goudy Old Style" pitchFamily="18" charset="0"/>
              </a:rPr>
              <a:t>Deficiencia	</a:t>
            </a:r>
          </a:p>
          <a:p>
            <a:pPr lvl="2"/>
            <a:r>
              <a:rPr lang="es-MX" sz="2400" dirty="0" smtClean="0">
                <a:solidFill>
                  <a:srgbClr val="FFFF00"/>
                </a:solidFill>
                <a:latin typeface="Goudy Old Style" pitchFamily="18" charset="0"/>
              </a:rPr>
              <a:t>Discapacidad	</a:t>
            </a:r>
          </a:p>
          <a:p>
            <a:pPr lvl="2"/>
            <a:r>
              <a:rPr lang="es-MX" sz="2400" dirty="0" smtClean="0">
                <a:solidFill>
                  <a:srgbClr val="FFFF00"/>
                </a:solidFill>
                <a:latin typeface="Goudy Old Style" pitchFamily="18" charset="0"/>
              </a:rPr>
              <a:t>Minusvalía	</a:t>
            </a:r>
          </a:p>
          <a:p>
            <a:pPr lvl="3"/>
            <a:r>
              <a:rPr lang="es-MX" sz="2400" dirty="0" smtClean="0">
                <a:solidFill>
                  <a:srgbClr val="FFFF00"/>
                </a:solidFill>
                <a:latin typeface="Goudy Old Style" pitchFamily="18" charset="0"/>
              </a:rPr>
              <a:t>Física	</a:t>
            </a:r>
          </a:p>
          <a:p>
            <a:pPr lvl="3"/>
            <a:r>
              <a:rPr lang="es-MX" sz="2400" dirty="0" smtClean="0">
                <a:solidFill>
                  <a:srgbClr val="FFFF00"/>
                </a:solidFill>
                <a:latin typeface="Goudy Old Style" pitchFamily="18" charset="0"/>
              </a:rPr>
              <a:t>Psíquica	</a:t>
            </a:r>
          </a:p>
          <a:p>
            <a:pPr lvl="3"/>
            <a:r>
              <a:rPr lang="es-MX" sz="2400" dirty="0" smtClean="0">
                <a:solidFill>
                  <a:srgbClr val="FFFF00"/>
                </a:solidFill>
                <a:latin typeface="Goudy Old Style" pitchFamily="18" charset="0"/>
              </a:rPr>
              <a:t>Genéticas	</a:t>
            </a:r>
            <a:r>
              <a:rPr lang="es-MX" sz="1600" dirty="0" smtClean="0">
                <a:solidFill>
                  <a:srgbClr val="FFFF00"/>
                </a:solidFill>
                <a:latin typeface="Goudy Old Style" pitchFamily="18" charset="0"/>
              </a:rPr>
              <a:t>	</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643834" y="0"/>
            <a:ext cx="1500166" cy="1428744"/>
          </a:xfrm>
          <a:prstGeom prst="rect">
            <a:avLst/>
          </a:prstGeom>
          <a:noFill/>
          <a:ln w="9525">
            <a:noFill/>
            <a:miter lim="800000"/>
            <a:headEnd/>
            <a:tailEnd/>
          </a:ln>
        </p:spPr>
      </p:pic>
      <p:sp>
        <p:nvSpPr>
          <p:cNvPr id="10" name="Rectangle 1"/>
          <p:cNvSpPr>
            <a:spLocks noChangeArrowheads="1"/>
          </p:cNvSpPr>
          <p:nvPr/>
        </p:nvSpPr>
        <p:spPr bwMode="auto">
          <a:xfrm>
            <a:off x="571472" y="2571744"/>
            <a:ext cx="8572528"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es-ES" sz="2400" i="0" u="none" strike="noStrike" cap="none" normalizeH="0" baseline="0" dirty="0" err="1" smtClean="0">
                <a:ln>
                  <a:noFill/>
                </a:ln>
                <a:solidFill>
                  <a:srgbClr val="FFFF00"/>
                </a:solidFill>
                <a:effectLst/>
                <a:latin typeface="Goudy Old Style" pitchFamily="18" charset="0"/>
                <a:ea typeface="Times New Roman" pitchFamily="18" charset="0"/>
                <a:cs typeface="Arial" pitchFamily="34" charset="0"/>
              </a:rPr>
              <a:t>Hi</a:t>
            </a:r>
            <a:r>
              <a:rPr kumimoji="0" lang="es-ES" sz="2400"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	</a:t>
            </a:r>
            <a:r>
              <a:rPr kumimoji="0" lang="es-ES" sz="2400" i="0" u="none" strike="noStrike" cap="none" normalizeH="0" baseline="0" dirty="0" smtClean="0">
                <a:ln>
                  <a:noFill/>
                </a:ln>
                <a:solidFill>
                  <a:srgbClr val="FFFF00"/>
                </a:solidFill>
                <a:effectLst/>
                <a:latin typeface="Goudy Old Style" pitchFamily="18" charset="0"/>
                <a:ea typeface="MS Mincho" pitchFamily="49" charset="-128"/>
              </a:rPr>
              <a:t>La recreación dirigida  influye  en el desarrollo  de las 	habilidades	motrices básicas de los niños especiales 	Down de 6-	15 	años, de la fundación Virgen de la 	Merced del cantón 	</a:t>
            </a:r>
            <a:r>
              <a:rPr kumimoji="0" lang="es-ES" sz="2400" i="0" u="none" strike="noStrike" cap="none" normalizeH="0" baseline="0" dirty="0" err="1" smtClean="0">
                <a:ln>
                  <a:noFill/>
                </a:ln>
                <a:solidFill>
                  <a:srgbClr val="FFFF00"/>
                </a:solidFill>
                <a:effectLst/>
                <a:latin typeface="Goudy Old Style" pitchFamily="18" charset="0"/>
                <a:ea typeface="MS Mincho" pitchFamily="49" charset="-128"/>
              </a:rPr>
              <a:t>Rumiñahui</a:t>
            </a:r>
            <a:r>
              <a:rPr kumimoji="0" lang="es-ES" sz="2400" i="0" u="none" strike="noStrike" cap="none" normalizeH="0" baseline="0" dirty="0" smtClean="0">
                <a:ln>
                  <a:noFill/>
                </a:ln>
                <a:solidFill>
                  <a:srgbClr val="FFFF00"/>
                </a:solidFill>
                <a:effectLst/>
                <a:latin typeface="Goudy Old Style" pitchFamily="18" charset="0"/>
                <a:ea typeface="MS Mincho" pitchFamily="49" charset="-128"/>
              </a:rPr>
              <a:t>  2009-2010.</a:t>
            </a:r>
            <a:r>
              <a:rPr kumimoji="0" lang="es-ES" sz="2400"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 </a:t>
            </a:r>
            <a:endParaRPr kumimoji="0" lang="es-ES" sz="2400" i="0" u="none" strike="noStrike" cap="none" normalizeH="0" baseline="0" dirty="0" smtClean="0">
              <a:ln>
                <a:noFill/>
              </a:ln>
              <a:solidFill>
                <a:srgbClr val="FFFF00"/>
              </a:solidFill>
              <a:effectLst/>
              <a:latin typeface="Goudy Old Style" pitchFamily="18" charset="0"/>
            </a:endParaRPr>
          </a:p>
        </p:txBody>
      </p:sp>
      <p:sp>
        <p:nvSpPr>
          <p:cNvPr id="11" name="10 Rectángulo"/>
          <p:cNvSpPr/>
          <p:nvPr/>
        </p:nvSpPr>
        <p:spPr>
          <a:xfrm>
            <a:off x="2214546" y="1058275"/>
            <a:ext cx="6072198" cy="584775"/>
          </a:xfrm>
          <a:prstGeom prst="rect">
            <a:avLst/>
          </a:prstGeom>
        </p:spPr>
        <p:txBody>
          <a:bodyPr wrap="square">
            <a:spAutoFit/>
          </a:bodyPr>
          <a:lstStyle/>
          <a:p>
            <a:pPr lvl="0" indent="449263" algn="ctr" fontAlgn="base">
              <a:spcBef>
                <a:spcPct val="0"/>
              </a:spcBef>
              <a:spcAft>
                <a:spcPct val="0"/>
              </a:spcAft>
            </a:pPr>
            <a:r>
              <a:rPr lang="es-ES" sz="3200" dirty="0" smtClean="0">
                <a:solidFill>
                  <a:srgbClr val="FFFF00"/>
                </a:solidFill>
                <a:latin typeface="Goudy Old Style" pitchFamily="18" charset="0"/>
                <a:ea typeface="Times New Roman" pitchFamily="18" charset="0"/>
                <a:cs typeface="Arial" pitchFamily="34" charset="0"/>
              </a:rPr>
              <a:t>HIPÓTESIS DE TRABAJO</a:t>
            </a:r>
            <a:endParaRPr lang="es-ES" sz="3200" dirty="0" smtClean="0">
              <a:solidFill>
                <a:srgbClr val="FFFF00"/>
              </a:solidFill>
              <a:latin typeface="Goudy Old Style"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643834" y="0"/>
            <a:ext cx="1500166" cy="1428744"/>
          </a:xfrm>
          <a:prstGeom prst="rect">
            <a:avLst/>
          </a:prstGeom>
          <a:noFill/>
          <a:ln w="9525">
            <a:noFill/>
            <a:miter lim="800000"/>
            <a:headEnd/>
            <a:tailEnd/>
          </a:ln>
        </p:spPr>
      </p:pic>
      <p:sp>
        <p:nvSpPr>
          <p:cNvPr id="10" name="Rectangle 1"/>
          <p:cNvSpPr>
            <a:spLocks noChangeArrowheads="1"/>
          </p:cNvSpPr>
          <p:nvPr/>
        </p:nvSpPr>
        <p:spPr bwMode="auto">
          <a:xfrm>
            <a:off x="571536" y="2664923"/>
            <a:ext cx="857246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0" fontAlgn="base" latinLnBrk="0" hangingPunct="0">
              <a:lnSpc>
                <a:spcPct val="100000"/>
              </a:lnSpc>
              <a:spcBef>
                <a:spcPct val="0"/>
              </a:spcBef>
              <a:spcAft>
                <a:spcPct val="0"/>
              </a:spcAft>
              <a:buClrTx/>
              <a:buSzTx/>
              <a:buFontTx/>
              <a:buNone/>
              <a:tabLst/>
            </a:pPr>
            <a:r>
              <a:rPr kumimoji="0" lang="es-MX" sz="2400" b="0"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Ho:	</a:t>
            </a:r>
            <a:r>
              <a:rPr kumimoji="0" lang="es-ES" sz="2400" b="0" i="0" u="none" strike="noStrike" cap="none" normalizeH="0" baseline="0" dirty="0" smtClean="0">
                <a:ln>
                  <a:noFill/>
                </a:ln>
                <a:solidFill>
                  <a:srgbClr val="FFFF00"/>
                </a:solidFill>
                <a:effectLst/>
                <a:latin typeface="Goudy Old Style" pitchFamily="18" charset="0"/>
                <a:ea typeface="MS Mincho" pitchFamily="49" charset="-128"/>
              </a:rPr>
              <a:t>La recreación  dirigida  no  influye  en  el desarrollo  de las 		habilidades motrices básicas de los niños especiales 	Down  	6-15 años, de la fundación Virgen 	de la  Merced del	cantón Rumiñahui  2009-2010.</a:t>
            </a:r>
            <a:r>
              <a:rPr kumimoji="0" lang="es-ES" sz="2400" b="1"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 </a:t>
            </a:r>
            <a:endParaRPr kumimoji="0" lang="es-ES" sz="2400" b="0" i="0" u="none" strike="noStrike" cap="none" normalizeH="0" baseline="0" dirty="0" smtClean="0">
              <a:ln>
                <a:noFill/>
              </a:ln>
              <a:solidFill>
                <a:srgbClr val="FFFF00"/>
              </a:solidFill>
              <a:effectLst/>
              <a:latin typeface="Goudy Old Style" pitchFamily="18" charset="0"/>
            </a:endParaRPr>
          </a:p>
        </p:txBody>
      </p:sp>
      <p:sp>
        <p:nvSpPr>
          <p:cNvPr id="11" name="Rectangle 2"/>
          <p:cNvSpPr>
            <a:spLocks noChangeArrowheads="1"/>
          </p:cNvSpPr>
          <p:nvPr/>
        </p:nvSpPr>
        <p:spPr bwMode="auto">
          <a:xfrm>
            <a:off x="3214710" y="772523"/>
            <a:ext cx="3884718"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s-MX" sz="3200" b="0"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HIPÓTESIS NULA</a:t>
            </a:r>
            <a:endParaRPr kumimoji="0" lang="es-MX" sz="3200" b="0" i="0" u="none" strike="noStrike" cap="none" normalizeH="0" baseline="0" dirty="0" smtClean="0">
              <a:ln>
                <a:noFill/>
              </a:ln>
              <a:solidFill>
                <a:srgbClr val="FFFF00"/>
              </a:solidFill>
              <a:effectLst/>
              <a:latin typeface="Goudy Old Style"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643834" y="0"/>
            <a:ext cx="1500166" cy="1428744"/>
          </a:xfrm>
          <a:prstGeom prst="rect">
            <a:avLst/>
          </a:prstGeom>
          <a:noFill/>
          <a:ln w="9525">
            <a:noFill/>
            <a:miter lim="800000"/>
            <a:headEnd/>
            <a:tailEnd/>
          </a:ln>
        </p:spPr>
      </p:pic>
      <p:sp>
        <p:nvSpPr>
          <p:cNvPr id="10" name="Rectangle 2"/>
          <p:cNvSpPr>
            <a:spLocks noChangeArrowheads="1"/>
          </p:cNvSpPr>
          <p:nvPr/>
        </p:nvSpPr>
        <p:spPr bwMode="auto">
          <a:xfrm>
            <a:off x="1214414" y="1558341"/>
            <a:ext cx="8286807"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s-MX" sz="3200"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OPERACIONALIZACIÓN</a:t>
            </a:r>
            <a:r>
              <a:rPr kumimoji="0" lang="es-MX" sz="3200" i="0" u="none" strike="noStrike" cap="none" normalizeH="0" dirty="0" smtClean="0">
                <a:ln>
                  <a:noFill/>
                </a:ln>
                <a:solidFill>
                  <a:srgbClr val="FFFF00"/>
                </a:solidFill>
                <a:effectLst/>
                <a:latin typeface="Goudy Old Style" pitchFamily="18" charset="0"/>
                <a:ea typeface="Times New Roman" pitchFamily="18" charset="0"/>
                <a:cs typeface="Arial" pitchFamily="34" charset="0"/>
              </a:rPr>
              <a:t> DE VARIABLES</a:t>
            </a:r>
            <a:endParaRPr kumimoji="0" lang="es-MX" sz="3200" i="0" u="none" strike="noStrike" cap="none" normalizeH="0" baseline="0" dirty="0" smtClean="0">
              <a:ln>
                <a:noFill/>
              </a:ln>
              <a:solidFill>
                <a:srgbClr val="FFFF00"/>
              </a:solidFill>
              <a:effectLst/>
              <a:latin typeface="Goudy Old Style" pitchFamily="18" charset="0"/>
            </a:endParaRPr>
          </a:p>
        </p:txBody>
      </p:sp>
      <p:sp>
        <p:nvSpPr>
          <p:cNvPr id="11" name="Rectangle 1"/>
          <p:cNvSpPr>
            <a:spLocks noChangeArrowheads="1"/>
          </p:cNvSpPr>
          <p:nvPr/>
        </p:nvSpPr>
        <p:spPr bwMode="auto">
          <a:xfrm>
            <a:off x="2693816" y="2568355"/>
            <a:ext cx="5664398"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lang="es-AR" sz="2400" dirty="0" smtClean="0">
                <a:solidFill>
                  <a:srgbClr val="FFFF00"/>
                </a:solidFill>
                <a:latin typeface="Goudy Old Style" pitchFamily="18" charset="0"/>
                <a:ea typeface="Calibri" pitchFamily="34" charset="0"/>
                <a:cs typeface="Arial" pitchFamily="34" charset="0"/>
              </a:rPr>
              <a:t>    </a:t>
            </a:r>
            <a:r>
              <a:rPr kumimoji="0" lang="es-AR" sz="2400" b="0" i="0" u="none" strike="noStrike" cap="none" normalizeH="0" baseline="0" dirty="0" smtClean="0">
                <a:ln>
                  <a:noFill/>
                </a:ln>
                <a:solidFill>
                  <a:srgbClr val="FFFF00"/>
                </a:solidFill>
                <a:effectLst/>
                <a:latin typeface="Goudy Old Style" pitchFamily="18" charset="0"/>
                <a:ea typeface="Calibri" pitchFamily="34" charset="0"/>
                <a:cs typeface="Arial" pitchFamily="34" charset="0"/>
              </a:rPr>
              <a:t>Recreación dirigida(I)</a:t>
            </a:r>
            <a:endParaRPr kumimoji="0" lang="es-ES" sz="2400" b="0" i="0" u="none" strike="noStrike" cap="none" normalizeH="0" baseline="0" dirty="0" smtClean="0">
              <a:ln>
                <a:noFill/>
              </a:ln>
              <a:solidFill>
                <a:srgbClr val="FFFF00"/>
              </a:solidFill>
              <a:effectLst/>
              <a:latin typeface="Goudy Old Style" pitchFamily="18" charset="0"/>
            </a:endParaRPr>
          </a:p>
        </p:txBody>
      </p:sp>
      <p:sp>
        <p:nvSpPr>
          <p:cNvPr id="12" name="11 Rectángulo"/>
          <p:cNvSpPr/>
          <p:nvPr/>
        </p:nvSpPr>
        <p:spPr>
          <a:xfrm>
            <a:off x="2714612" y="3568487"/>
            <a:ext cx="5357850" cy="461665"/>
          </a:xfrm>
          <a:prstGeom prst="rect">
            <a:avLst/>
          </a:prstGeom>
        </p:spPr>
        <p:txBody>
          <a:bodyPr wrap="square">
            <a:spAutoFit/>
          </a:bodyPr>
          <a:lstStyle/>
          <a:p>
            <a:pPr lvl="0" algn="just" eaLnBrk="0" fontAlgn="base" hangingPunct="0">
              <a:spcBef>
                <a:spcPct val="0"/>
              </a:spcBef>
              <a:spcAft>
                <a:spcPct val="0"/>
              </a:spcAft>
              <a:buFont typeface="Wingdings" pitchFamily="2" charset="2"/>
              <a:buChar char="Ø"/>
            </a:pPr>
            <a:r>
              <a:rPr lang="es-AR" sz="2400" dirty="0" smtClean="0">
                <a:solidFill>
                  <a:srgbClr val="FFFF00"/>
                </a:solidFill>
                <a:latin typeface="Goudy Old Style" pitchFamily="18" charset="0"/>
                <a:ea typeface="Calibri" pitchFamily="34" charset="0"/>
                <a:cs typeface="Arial" pitchFamily="34" charset="0"/>
              </a:rPr>
              <a:t>     Habilidad motriz  básica(D)</a:t>
            </a:r>
            <a:endParaRPr lang="es-AR" sz="2400" dirty="0" smtClean="0">
              <a:solidFill>
                <a:srgbClr val="FFFF00"/>
              </a:solidFill>
              <a:latin typeface="Goudy Old Style"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572428" y="0"/>
            <a:ext cx="1571604" cy="1428744"/>
          </a:xfrm>
          <a:prstGeom prst="rect">
            <a:avLst/>
          </a:prstGeom>
          <a:noFill/>
          <a:ln w="9525">
            <a:noFill/>
            <a:miter lim="800000"/>
            <a:headEnd/>
            <a:tailEnd/>
          </a:ln>
        </p:spPr>
      </p:pic>
      <p:sp>
        <p:nvSpPr>
          <p:cNvPr id="10" name="Rectangle 2"/>
          <p:cNvSpPr>
            <a:spLocks noChangeArrowheads="1"/>
          </p:cNvSpPr>
          <p:nvPr/>
        </p:nvSpPr>
        <p:spPr bwMode="auto">
          <a:xfrm>
            <a:off x="1571604" y="1344027"/>
            <a:ext cx="771530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es-MX" sz="3200" b="0"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METODOLOGÍA  DE INVESTIGACIÓN</a:t>
            </a:r>
            <a:endParaRPr kumimoji="0" lang="es-MX" sz="3200" b="0" i="0" u="none" strike="noStrike" cap="none" normalizeH="0" baseline="0" dirty="0" smtClean="0">
              <a:ln>
                <a:noFill/>
              </a:ln>
              <a:solidFill>
                <a:srgbClr val="FFFF00"/>
              </a:solidFill>
              <a:effectLst/>
              <a:latin typeface="Goudy Old Style" pitchFamily="18" charset="0"/>
            </a:endParaRPr>
          </a:p>
        </p:txBody>
      </p:sp>
      <p:sp>
        <p:nvSpPr>
          <p:cNvPr id="11" name="10 Rectángulo"/>
          <p:cNvSpPr/>
          <p:nvPr/>
        </p:nvSpPr>
        <p:spPr>
          <a:xfrm>
            <a:off x="1214414" y="2036382"/>
            <a:ext cx="7929586" cy="830997"/>
          </a:xfrm>
          <a:prstGeom prst="rect">
            <a:avLst/>
          </a:prstGeom>
        </p:spPr>
        <p:txBody>
          <a:bodyPr wrap="square">
            <a:spAutoFit/>
          </a:bodyPr>
          <a:lstStyle/>
          <a:p>
            <a:pPr algn="just"/>
            <a:r>
              <a:rPr lang="es-ES" sz="2400" dirty="0" smtClean="0">
                <a:solidFill>
                  <a:srgbClr val="FFFF00"/>
                </a:solidFill>
                <a:latin typeface="Goudy Old Style" pitchFamily="18" charset="0"/>
              </a:rPr>
              <a:t>Diseño con pre prueba – pos prueba con un solo grupo, con  técnica inferencial de la prueba de homogeneidad marginal.</a:t>
            </a:r>
            <a:endParaRPr lang="es-ES" sz="2400" dirty="0">
              <a:solidFill>
                <a:srgbClr val="FFFF00"/>
              </a:solidFill>
              <a:latin typeface="Goudy Old Style" pitchFamily="18" charset="0"/>
            </a:endParaRPr>
          </a:p>
        </p:txBody>
      </p:sp>
      <p:sp>
        <p:nvSpPr>
          <p:cNvPr id="13" name="Rectangle 1"/>
          <p:cNvSpPr>
            <a:spLocks noChangeArrowheads="1"/>
          </p:cNvSpPr>
          <p:nvPr/>
        </p:nvSpPr>
        <p:spPr bwMode="auto">
          <a:xfrm>
            <a:off x="2857520" y="3000372"/>
            <a:ext cx="6286512"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s-AR" sz="2400" i="0" u="none" strike="noStrike" cap="none" normalizeH="0" baseline="0" dirty="0" smtClean="0">
                <a:ln>
                  <a:noFill/>
                </a:ln>
                <a:solidFill>
                  <a:srgbClr val="FFFF00"/>
                </a:solidFill>
                <a:effectLst/>
                <a:latin typeface="Goudy Old Style" pitchFamily="18" charset="0"/>
                <a:ea typeface="Calibri" pitchFamily="34" charset="0"/>
                <a:cs typeface="Arial" pitchFamily="34" charset="0"/>
              </a:rPr>
              <a:t>Se trata de un muestreo pareado.</a:t>
            </a:r>
            <a:endParaRPr kumimoji="0" lang="es-ES" sz="2400" i="0" u="none" strike="noStrike" cap="none" normalizeH="0" baseline="0" dirty="0" smtClean="0">
              <a:ln>
                <a:noFill/>
              </a:ln>
              <a:solidFill>
                <a:srgbClr val="FFFF00"/>
              </a:solidFill>
              <a:effectLst/>
              <a:latin typeface="Goudy Old Style"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AR" sz="2400" i="0" u="none" strike="noStrike" cap="none" normalizeH="0" baseline="0" dirty="0" smtClean="0">
                <a:ln>
                  <a:noFill/>
                </a:ln>
                <a:solidFill>
                  <a:srgbClr val="FFFF00"/>
                </a:solidFill>
                <a:effectLst/>
                <a:latin typeface="Goudy Old Style" pitchFamily="18" charset="0"/>
                <a:ea typeface="Calibri" pitchFamily="34" charset="0"/>
                <a:cs typeface="Arial" pitchFamily="34" charset="0"/>
              </a:rPr>
              <a:t>Este proceso se hizo para c/ variable a estudiar.</a:t>
            </a:r>
            <a:endParaRPr kumimoji="0" lang="es-ES" sz="2400" i="0" u="none" strike="noStrike" cap="none" normalizeH="0" baseline="0" dirty="0" smtClean="0">
              <a:ln>
                <a:noFill/>
              </a:ln>
              <a:solidFill>
                <a:srgbClr val="FFFF00"/>
              </a:solidFill>
              <a:effectLst/>
              <a:latin typeface="Goudy Old Style"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AR" sz="2400" i="0" u="none" strike="noStrike" cap="none" normalizeH="0" baseline="0" dirty="0" smtClean="0">
                <a:ln>
                  <a:noFill/>
                </a:ln>
                <a:solidFill>
                  <a:srgbClr val="FFFF00"/>
                </a:solidFill>
                <a:effectLst/>
                <a:latin typeface="Goudy Old Style" pitchFamily="18" charset="0"/>
                <a:ea typeface="Calibri" pitchFamily="34" charset="0"/>
                <a:cs typeface="Arial" pitchFamily="34" charset="0"/>
              </a:rPr>
              <a:t>El tipo de escala a medir c/variable fue ordinal.</a:t>
            </a:r>
            <a:endParaRPr kumimoji="0" lang="es-ES" sz="2400" i="0" u="none" strike="noStrike" cap="none" normalizeH="0" baseline="0" dirty="0" smtClean="0">
              <a:ln>
                <a:noFill/>
              </a:ln>
              <a:solidFill>
                <a:srgbClr val="FFFF00"/>
              </a:solidFill>
              <a:effectLst/>
              <a:latin typeface="Goudy Old Style"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AR" sz="2400" i="0" u="none" strike="noStrike" cap="none" normalizeH="0" baseline="0" dirty="0" smtClean="0">
                <a:ln>
                  <a:noFill/>
                </a:ln>
                <a:solidFill>
                  <a:srgbClr val="FFFF00"/>
                </a:solidFill>
                <a:effectLst/>
                <a:latin typeface="Goudy Old Style" pitchFamily="18" charset="0"/>
                <a:ea typeface="Calibri" pitchFamily="34" charset="0"/>
                <a:cs typeface="Arial" pitchFamily="34" charset="0"/>
              </a:rPr>
              <a:t>La variable es politómica, se asigna varias medidas (a, b, c o d, según la escala utilizada)</a:t>
            </a:r>
            <a:endParaRPr kumimoji="0" lang="es-ES" sz="2400" i="0" u="none" strike="noStrike" cap="none" normalizeH="0" baseline="0" dirty="0" smtClean="0">
              <a:ln>
                <a:noFill/>
              </a:ln>
              <a:solidFill>
                <a:srgbClr val="FFFF00"/>
              </a:solidFill>
              <a:effectLst/>
              <a:latin typeface="Goudy Old Style"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AR" sz="2400" i="0" u="none" strike="noStrike" cap="none" normalizeH="0" baseline="0" dirty="0" smtClean="0">
                <a:ln>
                  <a:noFill/>
                </a:ln>
                <a:solidFill>
                  <a:srgbClr val="FFFF00"/>
                </a:solidFill>
                <a:effectLst/>
                <a:latin typeface="Goudy Old Style" pitchFamily="18" charset="0"/>
                <a:ea typeface="Calibri" pitchFamily="34" charset="0"/>
                <a:cs typeface="Arial" pitchFamily="34" charset="0"/>
              </a:rPr>
              <a:t>El total de observaciones por c/muestra es de 16 datos.</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s-ES" sz="2400" b="0" i="0" u="none" strike="noStrike" cap="none" normalizeH="0" baseline="0" dirty="0" smtClean="0">
              <a:ln>
                <a:noFill/>
              </a:ln>
              <a:solidFill>
                <a:srgbClr val="FFFF00"/>
              </a:solidFill>
              <a:effectLst/>
              <a:latin typeface="Goudy Old Style"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rgbClr val="FFFF00"/>
              </a:solidFill>
              <a:effectLst/>
              <a:latin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572396" y="0"/>
            <a:ext cx="1571604" cy="1428744"/>
          </a:xfrm>
          <a:prstGeom prst="rect">
            <a:avLst/>
          </a:prstGeom>
          <a:noFill/>
          <a:ln w="9525">
            <a:noFill/>
            <a:miter lim="800000"/>
            <a:headEnd/>
            <a:tailEnd/>
          </a:ln>
        </p:spPr>
      </p:pic>
      <p:sp>
        <p:nvSpPr>
          <p:cNvPr id="10" name="9 Rectángulo"/>
          <p:cNvSpPr/>
          <p:nvPr/>
        </p:nvSpPr>
        <p:spPr>
          <a:xfrm>
            <a:off x="1428728" y="1857364"/>
            <a:ext cx="7715272" cy="2308324"/>
          </a:xfrm>
          <a:prstGeom prst="rect">
            <a:avLst/>
          </a:prstGeom>
        </p:spPr>
        <p:txBody>
          <a:bodyPr wrap="square">
            <a:spAutoFit/>
          </a:bodyPr>
          <a:lstStyle/>
          <a:p>
            <a:pPr lvl="0" algn="just" eaLnBrk="0" fontAlgn="base" hangingPunct="0">
              <a:spcBef>
                <a:spcPct val="0"/>
              </a:spcBef>
              <a:spcAft>
                <a:spcPct val="0"/>
              </a:spcAft>
            </a:pPr>
            <a:r>
              <a:rPr lang="es-ES" sz="2400" dirty="0" smtClean="0">
                <a:solidFill>
                  <a:srgbClr val="FFFF00"/>
                </a:solidFill>
                <a:latin typeface="Goudy Old Style" pitchFamily="18" charset="0"/>
                <a:ea typeface="Calibri" pitchFamily="34" charset="0"/>
                <a:cs typeface="Arial" pitchFamily="34" charset="0"/>
              </a:rPr>
              <a:t>En base a esta información, se debió utilizar un test de comparación de muestras relacionadas, que permitió estimar si las diferencias de las medidas pre y post test obtenidas para cada variable eran estadísticamente  significativas a un nivel del 95% de confiabilidad, es decir, con una significación del 5%.</a:t>
            </a:r>
            <a:endParaRPr lang="es-ES" sz="2400" dirty="0" smtClean="0">
              <a:solidFill>
                <a:srgbClr val="FFFF00"/>
              </a:solidFill>
              <a:latin typeface="Goudy Old Style"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643834" y="0"/>
            <a:ext cx="1500166" cy="1428744"/>
          </a:xfrm>
          <a:prstGeom prst="rect">
            <a:avLst/>
          </a:prstGeom>
          <a:noFill/>
          <a:ln w="9525">
            <a:noFill/>
            <a:miter lim="800000"/>
            <a:headEnd/>
            <a:tailEnd/>
          </a:ln>
        </p:spPr>
      </p:pic>
      <p:sp>
        <p:nvSpPr>
          <p:cNvPr id="10" name="Rectangle 2"/>
          <p:cNvSpPr>
            <a:spLocks noChangeArrowheads="1"/>
          </p:cNvSpPr>
          <p:nvPr/>
        </p:nvSpPr>
        <p:spPr bwMode="auto">
          <a:xfrm>
            <a:off x="1785918" y="1065898"/>
            <a:ext cx="7286644"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49263" algn="ctr" fontAlgn="base">
              <a:spcBef>
                <a:spcPct val="0"/>
              </a:spcBef>
              <a:spcAft>
                <a:spcPct val="0"/>
              </a:spcAft>
            </a:pPr>
            <a:r>
              <a:rPr kumimoji="0" lang="es-MX" sz="3200" b="0"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INSTRUMENTOS PARA LA RECOLECCIÓN DE DATOS</a:t>
            </a:r>
            <a:endParaRPr kumimoji="0" lang="es-MX" sz="3200" b="0" i="0" u="none" strike="noStrike" cap="none" normalizeH="0" baseline="0" dirty="0" smtClean="0">
              <a:ln>
                <a:noFill/>
              </a:ln>
              <a:solidFill>
                <a:srgbClr val="FFFF00"/>
              </a:solidFill>
              <a:effectLst/>
              <a:latin typeface="Goudy Old Style" pitchFamily="18" charset="0"/>
            </a:endParaRPr>
          </a:p>
        </p:txBody>
      </p:sp>
      <p:sp>
        <p:nvSpPr>
          <p:cNvPr id="11" name="Rectangle 2"/>
          <p:cNvSpPr>
            <a:spLocks noChangeArrowheads="1"/>
          </p:cNvSpPr>
          <p:nvPr/>
        </p:nvSpPr>
        <p:spPr bwMode="auto">
          <a:xfrm>
            <a:off x="1000132" y="2357430"/>
            <a:ext cx="81439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49263" algn="just" fontAlgn="base">
              <a:spcBef>
                <a:spcPct val="0"/>
              </a:spcBef>
              <a:spcAft>
                <a:spcPct val="0"/>
              </a:spcAft>
            </a:pPr>
            <a:r>
              <a:rPr kumimoji="0" lang="es-MX" sz="2400" b="0"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En esta investigación se utilizaron los siguientes instrumentos</a:t>
            </a:r>
            <a:endParaRPr kumimoji="0" lang="es-MX" sz="2400" b="0" i="0" u="none" strike="noStrike" cap="none" normalizeH="0" baseline="0" dirty="0" smtClean="0">
              <a:ln>
                <a:noFill/>
              </a:ln>
              <a:solidFill>
                <a:srgbClr val="FFFF00"/>
              </a:solidFill>
              <a:effectLst/>
              <a:latin typeface="Goudy Old Style" pitchFamily="18" charset="0"/>
            </a:endParaRPr>
          </a:p>
        </p:txBody>
      </p:sp>
      <p:sp>
        <p:nvSpPr>
          <p:cNvPr id="12" name="Rectangle 2"/>
          <p:cNvSpPr>
            <a:spLocks noChangeArrowheads="1"/>
          </p:cNvSpPr>
          <p:nvPr/>
        </p:nvSpPr>
        <p:spPr bwMode="auto">
          <a:xfrm>
            <a:off x="1919334" y="2857496"/>
            <a:ext cx="28669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49263" algn="just" fontAlgn="base">
              <a:spcBef>
                <a:spcPct val="0"/>
              </a:spcBef>
              <a:spcAft>
                <a:spcPct val="0"/>
              </a:spcAft>
              <a:buFont typeface="Wingdings" pitchFamily="2" charset="2"/>
              <a:buChar char="Ø"/>
            </a:pPr>
            <a:r>
              <a:rPr kumimoji="0" lang="es-MX" sz="2400" b="0"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Observación</a:t>
            </a:r>
            <a:endParaRPr kumimoji="0" lang="es-MX" sz="2400" b="0" i="0" u="none" strike="noStrike" cap="none" normalizeH="0" baseline="0" dirty="0" smtClean="0">
              <a:ln>
                <a:noFill/>
              </a:ln>
              <a:solidFill>
                <a:srgbClr val="FFFF00"/>
              </a:solidFill>
              <a:effectLst/>
              <a:latin typeface="Goudy Old Style" pitchFamily="18" charset="0"/>
            </a:endParaRPr>
          </a:p>
        </p:txBody>
      </p:sp>
      <p:sp>
        <p:nvSpPr>
          <p:cNvPr id="13" name="Rectangle 2"/>
          <p:cNvSpPr>
            <a:spLocks noChangeArrowheads="1"/>
          </p:cNvSpPr>
          <p:nvPr/>
        </p:nvSpPr>
        <p:spPr bwMode="auto">
          <a:xfrm>
            <a:off x="1919334" y="3214686"/>
            <a:ext cx="286698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49263" algn="just" fontAlgn="base">
              <a:spcBef>
                <a:spcPct val="0"/>
              </a:spcBef>
              <a:spcAft>
                <a:spcPct val="0"/>
              </a:spcAft>
              <a:buFont typeface="Wingdings" pitchFamily="2" charset="2"/>
              <a:buChar char="Ø"/>
            </a:pPr>
            <a:r>
              <a:rPr kumimoji="0" lang="es-MX" sz="2400" b="0"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Cuestionario</a:t>
            </a:r>
            <a:endParaRPr kumimoji="0" lang="es-MX" sz="2400" b="0" i="0" u="none" strike="noStrike" cap="none" normalizeH="0" baseline="0" dirty="0" smtClean="0">
              <a:ln>
                <a:noFill/>
              </a:ln>
              <a:solidFill>
                <a:srgbClr val="FFFF00"/>
              </a:solidFill>
              <a:effectLst/>
              <a:latin typeface="Goudy Old Style" pitchFamily="18" charset="0"/>
            </a:endParaRPr>
          </a:p>
        </p:txBody>
      </p:sp>
      <p:sp>
        <p:nvSpPr>
          <p:cNvPr id="14" name="Rectangle 2"/>
          <p:cNvSpPr>
            <a:spLocks noChangeArrowheads="1"/>
          </p:cNvSpPr>
          <p:nvPr/>
        </p:nvSpPr>
        <p:spPr bwMode="auto">
          <a:xfrm>
            <a:off x="1928794" y="3571876"/>
            <a:ext cx="2295476"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49263" algn="just" fontAlgn="base">
              <a:spcBef>
                <a:spcPct val="0"/>
              </a:spcBef>
              <a:spcAft>
                <a:spcPct val="0"/>
              </a:spcAft>
              <a:buFont typeface="Wingdings" pitchFamily="2" charset="2"/>
              <a:buChar char="Ø"/>
            </a:pPr>
            <a:r>
              <a:rPr kumimoji="0" lang="es-MX" sz="2400" b="0"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Entrevista</a:t>
            </a:r>
            <a:endParaRPr kumimoji="0" lang="es-MX" sz="2400" b="0" i="0" u="none" strike="noStrike" cap="none" normalizeH="0" baseline="0" dirty="0" smtClean="0">
              <a:ln>
                <a:noFill/>
              </a:ln>
              <a:solidFill>
                <a:srgbClr val="FFFF00"/>
              </a:solidFill>
              <a:effectLst/>
              <a:latin typeface="Goudy Old Style" pitchFamily="18" charset="0"/>
            </a:endParaRPr>
          </a:p>
        </p:txBody>
      </p:sp>
      <p:sp>
        <p:nvSpPr>
          <p:cNvPr id="15" name="Rectangle 2"/>
          <p:cNvSpPr>
            <a:spLocks noChangeArrowheads="1"/>
          </p:cNvSpPr>
          <p:nvPr/>
        </p:nvSpPr>
        <p:spPr bwMode="auto">
          <a:xfrm>
            <a:off x="2357422" y="6286520"/>
            <a:ext cx="678661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49263" algn="just" fontAlgn="base">
              <a:spcBef>
                <a:spcPct val="0"/>
              </a:spcBef>
              <a:spcAft>
                <a:spcPct val="0"/>
              </a:spcAft>
            </a:pPr>
            <a:r>
              <a:rPr lang="es-MX" sz="1000" dirty="0" smtClean="0">
                <a:solidFill>
                  <a:srgbClr val="FFFF00"/>
                </a:solidFill>
                <a:latin typeface="Goudy Old Style" pitchFamily="18" charset="0"/>
                <a:cs typeface="Arial" pitchFamily="34" charset="0"/>
              </a:rPr>
              <a:t>Fuente: La observación fueron  dirigidas a niños  con Síndrome de Down de la  Fundación Virgen de la Merced</a:t>
            </a:r>
          </a:p>
          <a:p>
            <a:pPr indent="449263" algn="just" fontAlgn="base">
              <a:spcBef>
                <a:spcPct val="0"/>
              </a:spcBef>
              <a:spcAft>
                <a:spcPct val="0"/>
              </a:spcAft>
            </a:pPr>
            <a:r>
              <a:rPr lang="es-MX" sz="1000" dirty="0" smtClean="0">
                <a:solidFill>
                  <a:srgbClr val="FFFF00"/>
                </a:solidFill>
                <a:latin typeface="Goudy Old Style" pitchFamily="18" charset="0"/>
                <a:cs typeface="Arial" pitchFamily="34" charset="0"/>
              </a:rPr>
              <a:t>             La entrevista  dirigidas  a los docentes del IVIME (Instituto  Virgen de la Merced) </a:t>
            </a:r>
          </a:p>
          <a:p>
            <a:pPr indent="449263" algn="just" fontAlgn="base">
              <a:spcBef>
                <a:spcPct val="0"/>
              </a:spcBef>
              <a:spcAft>
                <a:spcPct val="0"/>
              </a:spcAft>
            </a:pPr>
            <a:r>
              <a:rPr kumimoji="0" lang="es-MX" sz="1000" b="0" i="0" u="none" strike="noStrike" cap="none" normalizeH="0" baseline="0" dirty="0" smtClean="0">
                <a:ln>
                  <a:noFill/>
                </a:ln>
                <a:solidFill>
                  <a:srgbClr val="FFFF00"/>
                </a:solidFill>
                <a:effectLst/>
                <a:latin typeface="Goudy Old Style" pitchFamily="18" charset="0"/>
                <a:cs typeface="Arial" pitchFamily="34" charset="0"/>
              </a:rPr>
              <a:t>Autor:   Ramiro </a:t>
            </a:r>
            <a:r>
              <a:rPr kumimoji="0" lang="es-MX" sz="1000" b="0" i="0" u="none" strike="noStrike" cap="none" normalizeH="0" baseline="0" dirty="0" err="1" smtClean="0">
                <a:ln>
                  <a:noFill/>
                </a:ln>
                <a:solidFill>
                  <a:srgbClr val="FFFF00"/>
                </a:solidFill>
                <a:effectLst/>
                <a:latin typeface="Goudy Old Style" pitchFamily="18" charset="0"/>
                <a:cs typeface="Arial" pitchFamily="34" charset="0"/>
              </a:rPr>
              <a:t>Tamay</a:t>
            </a:r>
            <a:r>
              <a:rPr kumimoji="0" lang="es-MX" sz="1000" b="0" i="0" u="none" strike="noStrike" cap="none" normalizeH="0" baseline="0" dirty="0" smtClean="0">
                <a:ln>
                  <a:noFill/>
                </a:ln>
                <a:solidFill>
                  <a:srgbClr val="FFFF00"/>
                </a:solidFill>
                <a:effectLst/>
                <a:latin typeface="Goudy Old Style" pitchFamily="18" charset="0"/>
                <a:cs typeface="Arial" pitchFamily="34" charset="0"/>
              </a:rPr>
              <a:t>  A. </a:t>
            </a:r>
            <a:endParaRPr kumimoji="0" lang="es-MX" sz="1000" b="0" i="0" u="none" strike="noStrike" cap="none" normalizeH="0" baseline="0" dirty="0" smtClean="0">
              <a:ln>
                <a:noFill/>
              </a:ln>
              <a:solidFill>
                <a:srgbClr val="FFFF00"/>
              </a:solidFill>
              <a:effectLst/>
              <a:latin typeface="Goudy Old Style"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3968"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643834" y="-24"/>
            <a:ext cx="1500194" cy="1428744"/>
          </a:xfrm>
          <a:prstGeom prst="rect">
            <a:avLst/>
          </a:prstGeom>
          <a:noFill/>
          <a:ln w="9525">
            <a:noFill/>
            <a:miter lim="800000"/>
            <a:headEnd/>
            <a:tailEnd/>
          </a:ln>
        </p:spPr>
      </p:pic>
      <p:sp>
        <p:nvSpPr>
          <p:cNvPr id="11" name="2 Título"/>
          <p:cNvSpPr txBox="1">
            <a:spLocks/>
          </p:cNvSpPr>
          <p:nvPr/>
        </p:nvSpPr>
        <p:spPr>
          <a:xfrm>
            <a:off x="0" y="714356"/>
            <a:ext cx="9144000" cy="92869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3200" i="0" u="none" strike="noStrike" kern="1200" cap="none" spc="0" normalizeH="0" baseline="0" noProof="0" dirty="0" smtClean="0">
                <a:ln>
                  <a:noFill/>
                </a:ln>
                <a:solidFill>
                  <a:srgbClr val="FFFF00"/>
                </a:solidFill>
                <a:effectLst/>
                <a:uLnTx/>
                <a:uFillTx/>
                <a:latin typeface="Goudy Old Style" pitchFamily="18" charset="0"/>
                <a:ea typeface="+mj-ea"/>
                <a:cs typeface="+mj-cs"/>
              </a:rPr>
              <a:t>FRASE</a:t>
            </a:r>
            <a:endParaRPr kumimoji="0" lang="es-ES" sz="3200" i="0" u="none" strike="noStrike" kern="1200" cap="none" spc="0" normalizeH="0" baseline="0" noProof="0" dirty="0">
              <a:ln>
                <a:noFill/>
              </a:ln>
              <a:solidFill>
                <a:srgbClr val="FFFF00"/>
              </a:solidFill>
              <a:effectLst/>
              <a:uLnTx/>
              <a:uFillTx/>
              <a:latin typeface="Goudy Old Style" pitchFamily="18" charset="0"/>
              <a:ea typeface="+mj-ea"/>
              <a:cs typeface="+mj-cs"/>
            </a:endParaRPr>
          </a:p>
        </p:txBody>
      </p:sp>
      <p:sp>
        <p:nvSpPr>
          <p:cNvPr id="12" name="2 Título"/>
          <p:cNvSpPr txBox="1">
            <a:spLocks/>
          </p:cNvSpPr>
          <p:nvPr/>
        </p:nvSpPr>
        <p:spPr>
          <a:xfrm>
            <a:off x="1428728" y="1500174"/>
            <a:ext cx="7715240" cy="4214842"/>
          </a:xfrm>
          <a:prstGeom prst="rect">
            <a:avLst/>
          </a:prstGeom>
        </p:spPr>
        <p:txBody>
          <a:bodyPr vert="horz" lIns="91440" tIns="45720" rIns="91440" bIns="45720" rtlCol="0" anchor="ctr">
            <a:norm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lang="es-EC" sz="1400" dirty="0" smtClean="0">
                <a:solidFill>
                  <a:srgbClr val="FFFF00"/>
                </a:solidFill>
                <a:latin typeface="Goudy Old Style" pitchFamily="18" charset="0"/>
                <a:ea typeface="+mj-ea"/>
                <a:cs typeface="+mj-cs"/>
              </a:rPr>
              <a:t>                                                                    </a:t>
            </a:r>
            <a:r>
              <a:rPr lang="es-EC" sz="1600" dirty="0" smtClean="0">
                <a:solidFill>
                  <a:srgbClr val="FF0000"/>
                </a:solidFill>
                <a:latin typeface="Goudy Old Style" pitchFamily="18" charset="0"/>
                <a:ea typeface="+mj-ea"/>
                <a:cs typeface="+mj-cs"/>
              </a:rPr>
              <a:t>BIENAVENTURADOS</a:t>
            </a:r>
          </a:p>
          <a:p>
            <a:pPr marL="0" marR="0" lvl="0" indent="0" algn="just" defTabSz="914400" rtl="0" eaLnBrk="1" fontAlgn="auto" latinLnBrk="0" hangingPunct="1">
              <a:lnSpc>
                <a:spcPct val="100000"/>
              </a:lnSpc>
              <a:spcBef>
                <a:spcPct val="0"/>
              </a:spcBef>
              <a:spcAft>
                <a:spcPts val="0"/>
              </a:spcAft>
              <a:buClrTx/>
              <a:buSzTx/>
              <a:buFontTx/>
              <a:buNone/>
              <a:tabLst/>
              <a:defRPr/>
            </a:pPr>
            <a:endParaRPr lang="es-EC" sz="1600" dirty="0" smtClean="0">
              <a:solidFill>
                <a:srgbClr val="FF0000"/>
              </a:solidFill>
              <a:latin typeface="Goudy Old Style" pitchFamily="18" charset="0"/>
              <a:ea typeface="+mj-ea"/>
              <a:cs typeface="+mj-cs"/>
            </a:endParaRPr>
          </a:p>
          <a:p>
            <a:pPr marL="0" marR="0" lvl="0" indent="0" algn="just" defTabSz="914400" rtl="0" eaLnBrk="1" fontAlgn="auto" latinLnBrk="0" hangingPunct="1">
              <a:lnSpc>
                <a:spcPct val="100000"/>
              </a:lnSpc>
              <a:spcBef>
                <a:spcPct val="0"/>
              </a:spcBef>
              <a:spcAft>
                <a:spcPts val="0"/>
              </a:spcAft>
              <a:buClrTx/>
              <a:buSzTx/>
              <a:tabLst/>
              <a:defRPr/>
            </a:pPr>
            <a:r>
              <a:rPr kumimoji="0" lang="es-EC" sz="1400" i="0" u="none" strike="noStrike" kern="1200" cap="none" spc="0" normalizeH="0" baseline="0" noProof="0" dirty="0" smtClean="0">
                <a:ln>
                  <a:noFill/>
                </a:ln>
                <a:solidFill>
                  <a:srgbClr val="FFFF00"/>
                </a:solidFill>
                <a:effectLst/>
                <a:uLnTx/>
                <a:uFillTx/>
                <a:latin typeface="Goudy Old Style" pitchFamily="18" charset="0"/>
                <a:ea typeface="+mj-ea"/>
                <a:cs typeface="+mj-cs"/>
              </a:rPr>
              <a:t>LOS  QUE  COMPRENDEN  MI  ESTRAÑO</a:t>
            </a:r>
            <a:r>
              <a:rPr kumimoji="0" lang="es-EC" sz="1400" i="0" u="none" strike="noStrike" kern="1200" cap="none" spc="0" normalizeH="0" noProof="0" dirty="0" smtClean="0">
                <a:ln>
                  <a:noFill/>
                </a:ln>
                <a:solidFill>
                  <a:srgbClr val="FFFF00"/>
                </a:solidFill>
                <a:effectLst/>
                <a:uLnTx/>
                <a:uFillTx/>
                <a:latin typeface="Goudy Old Style" pitchFamily="18" charset="0"/>
                <a:ea typeface="+mj-ea"/>
                <a:cs typeface="+mj-cs"/>
              </a:rPr>
              <a:t>  PASO  AL CAMINAR Y  MIS  MANOS  TORPES……..</a:t>
            </a:r>
          </a:p>
          <a:p>
            <a:pPr marL="0" marR="0" lvl="0" indent="0" algn="just" defTabSz="914400" rtl="0" eaLnBrk="1" fontAlgn="auto" latinLnBrk="0" hangingPunct="1">
              <a:lnSpc>
                <a:spcPct val="100000"/>
              </a:lnSpc>
              <a:spcBef>
                <a:spcPct val="0"/>
              </a:spcBef>
              <a:spcAft>
                <a:spcPts val="0"/>
              </a:spcAft>
              <a:buClrTx/>
              <a:buSzTx/>
              <a:tabLst/>
              <a:defRPr/>
            </a:pPr>
            <a:r>
              <a:rPr lang="es-EC" sz="1400" dirty="0" smtClean="0">
                <a:solidFill>
                  <a:srgbClr val="FFFF00"/>
                </a:solidFill>
                <a:latin typeface="Goudy Old Style" pitchFamily="18" charset="0"/>
                <a:ea typeface="+mj-ea"/>
                <a:cs typeface="+mj-cs"/>
              </a:rPr>
              <a:t>LOS QUE  SABEN QUE MIS OIDOS TIENEN QUE ESFORZARSE  PARA COMPRENDER LO QUE OYEN……</a:t>
            </a:r>
          </a:p>
          <a:p>
            <a:pPr marL="0" marR="0" lvl="0" indent="0" algn="just" defTabSz="914400" rtl="0" eaLnBrk="1" fontAlgn="auto" latinLnBrk="0" hangingPunct="1">
              <a:lnSpc>
                <a:spcPct val="100000"/>
              </a:lnSpc>
              <a:spcBef>
                <a:spcPct val="0"/>
              </a:spcBef>
              <a:spcAft>
                <a:spcPts val="0"/>
              </a:spcAft>
              <a:buClrTx/>
              <a:buSzTx/>
              <a:tabLst/>
              <a:defRPr/>
            </a:pPr>
            <a:r>
              <a:rPr kumimoji="0" lang="es-EC" sz="1400" i="0" u="none" strike="noStrike" kern="1200" cap="none" spc="0" normalizeH="0" noProof="0" dirty="0" smtClean="0">
                <a:ln>
                  <a:noFill/>
                </a:ln>
                <a:solidFill>
                  <a:srgbClr val="FFFF00"/>
                </a:solidFill>
                <a:effectLst/>
                <a:uLnTx/>
                <a:uFillTx/>
                <a:latin typeface="Goudy Old Style" pitchFamily="18" charset="0"/>
                <a:ea typeface="+mj-ea"/>
                <a:cs typeface="+mj-cs"/>
              </a:rPr>
              <a:t>LOS QUE COMPRENDEN  QUE  AUNQUE MIS OJOS BRILLAN , MI MENTE ES LENTA……</a:t>
            </a:r>
          </a:p>
          <a:p>
            <a:pPr marL="0" marR="0" lvl="0" indent="0" algn="just" defTabSz="914400" rtl="0" eaLnBrk="1" fontAlgn="auto" latinLnBrk="0" hangingPunct="1">
              <a:lnSpc>
                <a:spcPct val="100000"/>
              </a:lnSpc>
              <a:spcBef>
                <a:spcPct val="0"/>
              </a:spcBef>
              <a:spcAft>
                <a:spcPts val="0"/>
              </a:spcAft>
              <a:buClrTx/>
              <a:buSzTx/>
              <a:tabLst/>
              <a:defRPr/>
            </a:pPr>
            <a:r>
              <a:rPr lang="es-EC" sz="1400" dirty="0" smtClean="0">
                <a:solidFill>
                  <a:srgbClr val="FFFF00"/>
                </a:solidFill>
                <a:latin typeface="Goudy Old Style" pitchFamily="18" charset="0"/>
                <a:ea typeface="+mj-ea"/>
                <a:cs typeface="+mj-cs"/>
              </a:rPr>
              <a:t>LOS QUE MIRAN Y NO VEN  LA COMIDA  QUE DEJO CAER FUERA DEL PLATO …….</a:t>
            </a:r>
          </a:p>
          <a:p>
            <a:pPr marL="0" marR="0" lvl="0" indent="0" algn="just" defTabSz="914400" rtl="0" eaLnBrk="1" fontAlgn="auto" latinLnBrk="0" hangingPunct="1">
              <a:lnSpc>
                <a:spcPct val="100000"/>
              </a:lnSpc>
              <a:spcBef>
                <a:spcPct val="0"/>
              </a:spcBef>
              <a:spcAft>
                <a:spcPts val="0"/>
              </a:spcAft>
              <a:buClrTx/>
              <a:buSzTx/>
              <a:tabLst/>
              <a:defRPr/>
            </a:pPr>
            <a:r>
              <a:rPr kumimoji="0" lang="es-EC" sz="1400" i="0" u="none" strike="noStrike" kern="1200" cap="none" spc="0" normalizeH="0" noProof="0" dirty="0" smtClean="0">
                <a:ln>
                  <a:noFill/>
                </a:ln>
                <a:solidFill>
                  <a:srgbClr val="FFFF00"/>
                </a:solidFill>
                <a:effectLst/>
                <a:uLnTx/>
                <a:uFillTx/>
                <a:latin typeface="Goudy Old Style" pitchFamily="18" charset="0"/>
                <a:ea typeface="+mj-ea"/>
                <a:cs typeface="+mj-cs"/>
              </a:rPr>
              <a:t>LOS QUE CON UNA SONRIZA EN  LOS LABIOS  ME ESTIMULAN  A TRATAR UNA VEZ MAS……</a:t>
            </a:r>
          </a:p>
          <a:p>
            <a:pPr marL="0" marR="0" lvl="0" indent="0" algn="just" defTabSz="914400" rtl="0" eaLnBrk="1" fontAlgn="auto" latinLnBrk="0" hangingPunct="1">
              <a:lnSpc>
                <a:spcPct val="100000"/>
              </a:lnSpc>
              <a:spcBef>
                <a:spcPct val="0"/>
              </a:spcBef>
              <a:spcAft>
                <a:spcPts val="0"/>
              </a:spcAft>
              <a:buClrTx/>
              <a:buSzTx/>
              <a:tabLst/>
              <a:defRPr/>
            </a:pPr>
            <a:r>
              <a:rPr lang="es-EC" sz="1400" dirty="0" smtClean="0">
                <a:solidFill>
                  <a:srgbClr val="FFFF00"/>
                </a:solidFill>
                <a:latin typeface="Goudy Old Style" pitchFamily="18" charset="0"/>
                <a:ea typeface="+mj-ea"/>
                <a:cs typeface="+mj-cs"/>
              </a:rPr>
              <a:t>LOS QUE NUNCA ME RECUERDAN QUE HICE DOS VECES LA MISMA PREGUNTA…..</a:t>
            </a:r>
          </a:p>
          <a:p>
            <a:pPr marL="0" marR="0" lvl="0" indent="0" algn="just" defTabSz="914400" rtl="0" eaLnBrk="1" fontAlgn="auto" latinLnBrk="0" hangingPunct="1">
              <a:lnSpc>
                <a:spcPct val="100000"/>
              </a:lnSpc>
              <a:spcBef>
                <a:spcPct val="0"/>
              </a:spcBef>
              <a:spcAft>
                <a:spcPts val="0"/>
              </a:spcAft>
              <a:buClrTx/>
              <a:buSzTx/>
              <a:tabLst/>
              <a:defRPr/>
            </a:pPr>
            <a:r>
              <a:rPr lang="es-EC" sz="1400" dirty="0" smtClean="0">
                <a:solidFill>
                  <a:srgbClr val="FFFF00"/>
                </a:solidFill>
                <a:latin typeface="Goudy Old Style" pitchFamily="18" charset="0"/>
                <a:ea typeface="+mj-ea"/>
                <a:cs typeface="+mj-cs"/>
              </a:rPr>
              <a:t>LOS QUE COMPRENDEN QUE  ME ES  DIFICIL CONVERTIR  EN PALABRAS MIS PENSAMIENTOS…….</a:t>
            </a:r>
          </a:p>
          <a:p>
            <a:pPr marL="0" marR="0" lvl="0" indent="0" algn="just" defTabSz="914400" rtl="0" eaLnBrk="1" fontAlgn="auto" latinLnBrk="0" hangingPunct="1">
              <a:lnSpc>
                <a:spcPct val="100000"/>
              </a:lnSpc>
              <a:spcBef>
                <a:spcPct val="0"/>
              </a:spcBef>
              <a:spcAft>
                <a:spcPts val="0"/>
              </a:spcAft>
              <a:buClrTx/>
              <a:buSzTx/>
              <a:tabLst/>
              <a:defRPr/>
            </a:pPr>
            <a:r>
              <a:rPr lang="es-EC" sz="1400" dirty="0" smtClean="0">
                <a:solidFill>
                  <a:srgbClr val="FFFF00"/>
                </a:solidFill>
                <a:latin typeface="Goudy Old Style" pitchFamily="18" charset="0"/>
                <a:ea typeface="+mj-ea"/>
                <a:cs typeface="+mj-cs"/>
              </a:rPr>
              <a:t>LOS QUE ME ESCUCHAN , PUES YO TAMBIEN TENGO ALGO QUE DECIR…….</a:t>
            </a:r>
          </a:p>
          <a:p>
            <a:pPr marL="0" marR="0" lvl="0" indent="0" algn="just" defTabSz="914400" rtl="0" eaLnBrk="1" fontAlgn="auto" latinLnBrk="0" hangingPunct="1">
              <a:lnSpc>
                <a:spcPct val="100000"/>
              </a:lnSpc>
              <a:spcBef>
                <a:spcPct val="0"/>
              </a:spcBef>
              <a:spcAft>
                <a:spcPts val="0"/>
              </a:spcAft>
              <a:buClrTx/>
              <a:buSzTx/>
              <a:tabLst/>
              <a:defRPr/>
            </a:pPr>
            <a:r>
              <a:rPr lang="es-EC" sz="1400" dirty="0" smtClean="0">
                <a:solidFill>
                  <a:srgbClr val="FFFF00"/>
                </a:solidFill>
                <a:latin typeface="Goudy Old Style" pitchFamily="18" charset="0"/>
                <a:ea typeface="+mj-ea"/>
                <a:cs typeface="+mj-cs"/>
              </a:rPr>
              <a:t>LOS QUE SABEN QUE MI CORAZON SIENTE  AUQUE NO PUEDA EXPRESARLO…….</a:t>
            </a:r>
          </a:p>
          <a:p>
            <a:pPr marL="0" marR="0" lvl="0" indent="0" algn="just" defTabSz="914400" rtl="0" eaLnBrk="1" fontAlgn="auto" latinLnBrk="0" hangingPunct="1">
              <a:lnSpc>
                <a:spcPct val="100000"/>
              </a:lnSpc>
              <a:spcBef>
                <a:spcPct val="0"/>
              </a:spcBef>
              <a:spcAft>
                <a:spcPts val="0"/>
              </a:spcAft>
              <a:buClrTx/>
              <a:buSzTx/>
              <a:tabLst/>
              <a:defRPr/>
            </a:pPr>
            <a:r>
              <a:rPr lang="es-EC" sz="1400" dirty="0" smtClean="0">
                <a:solidFill>
                  <a:srgbClr val="FFFF00"/>
                </a:solidFill>
                <a:latin typeface="Goudy Old Style" pitchFamily="18" charset="0"/>
                <a:ea typeface="+mj-ea"/>
                <a:cs typeface="+mj-cs"/>
              </a:rPr>
              <a:t>LOS QUE ME RESPETAN Y  ME AMAN COMO SOY, TAN SOLO COMO SOY, Y NO COMO ELLOS QUISIERA  QUE YO FUESE……..</a:t>
            </a:r>
          </a:p>
          <a:p>
            <a:pPr marL="0" marR="0" lvl="0" indent="0" algn="just" defTabSz="914400" rtl="0" eaLnBrk="1" fontAlgn="auto" latinLnBrk="0" hangingPunct="1">
              <a:lnSpc>
                <a:spcPct val="100000"/>
              </a:lnSpc>
              <a:spcBef>
                <a:spcPct val="0"/>
              </a:spcBef>
              <a:spcAft>
                <a:spcPts val="0"/>
              </a:spcAft>
              <a:buClrTx/>
              <a:buSzTx/>
              <a:tabLst/>
              <a:defRPr/>
            </a:pPr>
            <a:r>
              <a:rPr lang="es-EC" sz="1400" dirty="0" smtClean="0">
                <a:solidFill>
                  <a:srgbClr val="FFFF00"/>
                </a:solidFill>
                <a:latin typeface="Goudy Old Style" pitchFamily="18" charset="0"/>
                <a:ea typeface="+mj-ea"/>
                <a:cs typeface="+mj-cs"/>
              </a:rPr>
              <a:t>LOS QUE ME AYUDAN A PEREGRINAR   HACIA  NUESTRA INTERGRACIÓN , A SER INDENDIENTE  Y  UTILLES  A  NUESTRA  SOCIEDAD …..  </a:t>
            </a:r>
          </a:p>
          <a:p>
            <a:pPr marL="0" marR="0" lvl="0" indent="0" algn="just" defTabSz="914400" rtl="0" eaLnBrk="1" fontAlgn="auto" latinLnBrk="0" hangingPunct="1">
              <a:lnSpc>
                <a:spcPct val="100000"/>
              </a:lnSpc>
              <a:spcBef>
                <a:spcPct val="0"/>
              </a:spcBef>
              <a:spcAft>
                <a:spcPts val="0"/>
              </a:spcAft>
              <a:buClrTx/>
              <a:buSzTx/>
              <a:tabLst/>
              <a:defRPr/>
            </a:pPr>
            <a:endParaRPr kumimoji="0" lang="es-EC" sz="1200" i="0" u="none" strike="noStrike" kern="1200" cap="none" spc="0" normalizeH="0" noProof="0" dirty="0" smtClean="0">
              <a:ln>
                <a:noFill/>
              </a:ln>
              <a:solidFill>
                <a:srgbClr val="FFFF00"/>
              </a:solidFill>
              <a:effectLst/>
              <a:uLnTx/>
              <a:uFillTx/>
              <a:latin typeface="Goudy Old Style" pitchFamily="18" charset="0"/>
              <a:ea typeface="+mj-ea"/>
              <a:cs typeface="+mj-cs"/>
            </a:endParaRPr>
          </a:p>
          <a:p>
            <a:pPr marL="0" marR="0" lvl="0" indent="0" algn="just" defTabSz="914400" rtl="0" eaLnBrk="1" fontAlgn="auto" latinLnBrk="0" hangingPunct="1">
              <a:lnSpc>
                <a:spcPct val="100000"/>
              </a:lnSpc>
              <a:spcBef>
                <a:spcPct val="0"/>
              </a:spcBef>
              <a:spcAft>
                <a:spcPts val="0"/>
              </a:spcAft>
              <a:buClrTx/>
              <a:buSzTx/>
              <a:tabLst/>
              <a:defRPr/>
            </a:pPr>
            <a:endParaRPr kumimoji="0" lang="es-EC" sz="1200" i="0" u="none" strike="noStrike" kern="1200" cap="none" spc="0" normalizeH="0" noProof="0" dirty="0" smtClean="0">
              <a:ln>
                <a:noFill/>
              </a:ln>
              <a:solidFill>
                <a:srgbClr val="FFFF00"/>
              </a:solidFill>
              <a:effectLst/>
              <a:uLnTx/>
              <a:uFillTx/>
              <a:latin typeface="Goudy Old Style" pitchFamily="18" charset="0"/>
              <a:ea typeface="+mj-ea"/>
              <a:cs typeface="+mj-cs"/>
            </a:endParaRPr>
          </a:p>
          <a:p>
            <a:pPr marL="0" marR="0" lvl="0" indent="0" algn="just" defTabSz="914400" rtl="0" eaLnBrk="1" fontAlgn="auto" latinLnBrk="0" hangingPunct="1">
              <a:lnSpc>
                <a:spcPct val="100000"/>
              </a:lnSpc>
              <a:spcBef>
                <a:spcPct val="0"/>
              </a:spcBef>
              <a:spcAft>
                <a:spcPts val="0"/>
              </a:spcAft>
              <a:buClrTx/>
              <a:buSzTx/>
              <a:buFont typeface="Wingdings" pitchFamily="2" charset="2"/>
              <a:buChar char="Ø"/>
              <a:tabLst/>
              <a:defRPr/>
            </a:pPr>
            <a:endParaRPr kumimoji="0" lang="es-ES" sz="1200" i="0" u="none" strike="noStrike" kern="1200" cap="none" spc="0" normalizeH="0" baseline="0" noProof="0" dirty="0">
              <a:ln>
                <a:noFill/>
              </a:ln>
              <a:solidFill>
                <a:srgbClr val="FFFF00"/>
              </a:solidFill>
              <a:effectLst/>
              <a:uLnTx/>
              <a:uFillTx/>
              <a:latin typeface="Goudy Old Style" pitchFamily="18" charset="0"/>
              <a:ea typeface="+mj-ea"/>
              <a:cs typeface="+mj-cs"/>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572396" y="0"/>
            <a:ext cx="1571604" cy="1428744"/>
          </a:xfrm>
          <a:prstGeom prst="rect">
            <a:avLst/>
          </a:prstGeom>
          <a:noFill/>
          <a:ln w="9525">
            <a:noFill/>
            <a:miter lim="800000"/>
            <a:headEnd/>
            <a:tailEnd/>
          </a:ln>
        </p:spPr>
      </p:pic>
      <p:sp>
        <p:nvSpPr>
          <p:cNvPr id="10" name="Rectangle 2"/>
          <p:cNvSpPr>
            <a:spLocks noChangeArrowheads="1"/>
          </p:cNvSpPr>
          <p:nvPr/>
        </p:nvSpPr>
        <p:spPr bwMode="auto">
          <a:xfrm>
            <a:off x="1142976" y="2558473"/>
            <a:ext cx="792955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49263" algn="ctr" fontAlgn="base">
              <a:spcBef>
                <a:spcPct val="0"/>
              </a:spcBef>
              <a:spcAft>
                <a:spcPct val="0"/>
              </a:spcAft>
            </a:pPr>
            <a:r>
              <a:rPr lang="es-MX" sz="3200" dirty="0" smtClean="0">
                <a:solidFill>
                  <a:srgbClr val="FFFF00"/>
                </a:solidFill>
                <a:latin typeface="Goudy Old Style" pitchFamily="18" charset="0"/>
                <a:cs typeface="Arial" pitchFamily="34" charset="0"/>
              </a:rPr>
              <a:t>TABULACIÓN  Y ANÁLISIS DE DATOS</a:t>
            </a:r>
            <a:endParaRPr kumimoji="0" lang="es-MX" sz="3200" b="0" i="0" u="none" strike="noStrike" cap="none" normalizeH="0" baseline="0" dirty="0" smtClean="0">
              <a:ln>
                <a:noFill/>
              </a:ln>
              <a:solidFill>
                <a:srgbClr val="FFFF00"/>
              </a:solidFill>
              <a:effectLst/>
              <a:latin typeface="Goudy Old Style"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572396" y="0"/>
            <a:ext cx="1571604" cy="1428744"/>
          </a:xfrm>
          <a:prstGeom prst="rect">
            <a:avLst/>
          </a:prstGeom>
          <a:noFill/>
          <a:ln w="9525">
            <a:noFill/>
            <a:miter lim="800000"/>
            <a:headEnd/>
            <a:tailEnd/>
          </a:ln>
        </p:spPr>
      </p:pic>
      <p:graphicFrame>
        <p:nvGraphicFramePr>
          <p:cNvPr id="11" name="15 Gráfico"/>
          <p:cNvGraphicFramePr/>
          <p:nvPr/>
        </p:nvGraphicFramePr>
        <p:xfrm>
          <a:off x="1214382" y="785794"/>
          <a:ext cx="7929618" cy="433389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64" y="-32"/>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572396" y="0"/>
            <a:ext cx="1571604" cy="1428744"/>
          </a:xfrm>
          <a:prstGeom prst="rect">
            <a:avLst/>
          </a:prstGeom>
          <a:noFill/>
          <a:ln w="9525">
            <a:noFill/>
            <a:miter lim="800000"/>
            <a:headEnd/>
            <a:tailEnd/>
          </a:ln>
        </p:spPr>
      </p:pic>
      <p:graphicFrame>
        <p:nvGraphicFramePr>
          <p:cNvPr id="13" name="2 Gráfico"/>
          <p:cNvGraphicFramePr/>
          <p:nvPr/>
        </p:nvGraphicFramePr>
        <p:xfrm>
          <a:off x="1776412" y="1000108"/>
          <a:ext cx="6653240" cy="407196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64" y="-32"/>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643834" y="0"/>
            <a:ext cx="1500166" cy="1428744"/>
          </a:xfrm>
          <a:prstGeom prst="rect">
            <a:avLst/>
          </a:prstGeom>
          <a:noFill/>
          <a:ln w="9525">
            <a:noFill/>
            <a:miter lim="800000"/>
            <a:headEnd/>
            <a:tailEnd/>
          </a:ln>
        </p:spPr>
      </p:pic>
      <p:graphicFrame>
        <p:nvGraphicFramePr>
          <p:cNvPr id="11" name="3 Gráfico"/>
          <p:cNvGraphicFramePr/>
          <p:nvPr/>
        </p:nvGraphicFramePr>
        <p:xfrm>
          <a:off x="1766887" y="1142984"/>
          <a:ext cx="6948517" cy="407196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64" y="-32"/>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572396" y="0"/>
            <a:ext cx="1571604" cy="1428744"/>
          </a:xfrm>
          <a:prstGeom prst="rect">
            <a:avLst/>
          </a:prstGeom>
          <a:noFill/>
          <a:ln w="9525">
            <a:noFill/>
            <a:miter lim="800000"/>
            <a:headEnd/>
            <a:tailEnd/>
          </a:ln>
        </p:spPr>
      </p:pic>
      <p:graphicFrame>
        <p:nvGraphicFramePr>
          <p:cNvPr id="11" name="4 Gráfico"/>
          <p:cNvGraphicFramePr/>
          <p:nvPr/>
        </p:nvGraphicFramePr>
        <p:xfrm>
          <a:off x="1724024" y="857232"/>
          <a:ext cx="6848503" cy="428628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572396" y="0"/>
            <a:ext cx="1571604" cy="1428744"/>
          </a:xfrm>
          <a:prstGeom prst="rect">
            <a:avLst/>
          </a:prstGeom>
          <a:noFill/>
          <a:ln w="9525">
            <a:noFill/>
            <a:miter lim="800000"/>
            <a:headEnd/>
            <a:tailEnd/>
          </a:ln>
        </p:spPr>
      </p:pic>
      <p:graphicFrame>
        <p:nvGraphicFramePr>
          <p:cNvPr id="11" name="5 Gráfico"/>
          <p:cNvGraphicFramePr/>
          <p:nvPr/>
        </p:nvGraphicFramePr>
        <p:xfrm>
          <a:off x="1824037" y="1000108"/>
          <a:ext cx="6819929" cy="435771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643834" y="0"/>
            <a:ext cx="1500166" cy="1428744"/>
          </a:xfrm>
          <a:prstGeom prst="rect">
            <a:avLst/>
          </a:prstGeom>
          <a:noFill/>
          <a:ln w="9525">
            <a:noFill/>
            <a:miter lim="800000"/>
            <a:headEnd/>
            <a:tailEnd/>
          </a:ln>
        </p:spPr>
      </p:pic>
      <p:sp>
        <p:nvSpPr>
          <p:cNvPr id="10" name="Rectangle 1"/>
          <p:cNvSpPr>
            <a:spLocks noChangeArrowheads="1"/>
          </p:cNvSpPr>
          <p:nvPr/>
        </p:nvSpPr>
        <p:spPr bwMode="auto">
          <a:xfrm>
            <a:off x="1214414" y="1500174"/>
            <a:ext cx="792958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smtClean="0">
                <a:ln>
                  <a:noFill/>
                </a:ln>
                <a:solidFill>
                  <a:srgbClr val="FFFF00"/>
                </a:solidFill>
                <a:effectLst/>
                <a:latin typeface="Goudy Old Style" pitchFamily="18" charset="0"/>
                <a:ea typeface="Calibri" pitchFamily="34" charset="0"/>
                <a:cs typeface="Arial" pitchFamily="34" charset="0"/>
              </a:rPr>
              <a:t>Para la comprobación estadística de hipótesis, primero se definió la información generada en la presente investigación:</a:t>
            </a:r>
            <a:endParaRPr kumimoji="0" lang="es-ES" sz="2400" b="0" i="0" u="none" strike="noStrike" cap="none" normalizeH="0" baseline="0" dirty="0" smtClean="0">
              <a:ln>
                <a:noFill/>
              </a:ln>
              <a:solidFill>
                <a:srgbClr val="FFFF00"/>
              </a:solidFill>
              <a:effectLst/>
              <a:latin typeface="Goudy Old Style" pitchFamily="18" charset="0"/>
            </a:endParaRPr>
          </a:p>
          <a:p>
            <a:pPr algn="just" eaLnBrk="0" fontAlgn="base" hangingPunct="0">
              <a:spcBef>
                <a:spcPct val="0"/>
              </a:spcBef>
              <a:spcAft>
                <a:spcPct val="0"/>
              </a:spcAft>
              <a:buFontTx/>
              <a:buChar char="•"/>
            </a:pPr>
            <a:r>
              <a:rPr kumimoji="0" lang="es-AR" sz="2400" b="0" i="0" u="none" strike="noStrike" cap="none" normalizeH="0" baseline="0" dirty="0" smtClean="0">
                <a:ln>
                  <a:noFill/>
                </a:ln>
                <a:solidFill>
                  <a:srgbClr val="FFFF00"/>
                </a:solidFill>
                <a:effectLst/>
                <a:latin typeface="Goudy Old Style" pitchFamily="18" charset="0"/>
                <a:ea typeface="Calibri" pitchFamily="34" charset="0"/>
                <a:cs typeface="Arial" pitchFamily="34" charset="0"/>
              </a:rPr>
              <a:t>Variables analizadas: Género, Caminar, Saltar, Lanzar y Capturar, Correr, Cuadrúpeda y trepar</a:t>
            </a:r>
            <a:endParaRPr kumimoji="0" lang="es-ES" sz="2400" b="0" i="0" u="none" strike="noStrike" cap="none" normalizeH="0" baseline="0" dirty="0" smtClean="0">
              <a:ln>
                <a:noFill/>
              </a:ln>
              <a:solidFill>
                <a:srgbClr val="FFFF00"/>
              </a:solidFill>
              <a:effectLst/>
              <a:latin typeface="Goudy Old Style" pitchFamily="18" charset="0"/>
            </a:endParaRPr>
          </a:p>
          <a:p>
            <a:pPr algn="just" eaLnBrk="0" fontAlgn="base" hangingPunct="0">
              <a:spcBef>
                <a:spcPct val="0"/>
              </a:spcBef>
              <a:spcAft>
                <a:spcPct val="0"/>
              </a:spcAft>
              <a:buFontTx/>
              <a:buChar char="•"/>
            </a:pPr>
            <a:r>
              <a:rPr kumimoji="0" lang="es-AR" sz="2400" b="0" i="0" u="none" strike="noStrike" cap="none" normalizeH="0" baseline="0" dirty="0" smtClean="0">
                <a:ln>
                  <a:noFill/>
                </a:ln>
                <a:solidFill>
                  <a:srgbClr val="FFFF00"/>
                </a:solidFill>
                <a:effectLst/>
                <a:latin typeface="Goudy Old Style" pitchFamily="18" charset="0"/>
                <a:ea typeface="Calibri" pitchFamily="34" charset="0"/>
                <a:cs typeface="Arial" pitchFamily="34" charset="0"/>
              </a:rPr>
              <a:t>Tipo de variables: Categóricas ordinales politómicas</a:t>
            </a:r>
            <a:endParaRPr kumimoji="0" lang="es-ES" sz="2400" b="0" i="0" u="none" strike="noStrike" cap="none" normalizeH="0" baseline="0" dirty="0" smtClean="0">
              <a:ln>
                <a:noFill/>
              </a:ln>
              <a:solidFill>
                <a:srgbClr val="FFFF00"/>
              </a:solidFill>
              <a:effectLst/>
              <a:latin typeface="Goudy Old Style" pitchFamily="18" charset="0"/>
            </a:endParaRPr>
          </a:p>
          <a:p>
            <a:pPr algn="just" eaLnBrk="0" fontAlgn="base" hangingPunct="0">
              <a:spcBef>
                <a:spcPct val="0"/>
              </a:spcBef>
              <a:spcAft>
                <a:spcPct val="0"/>
              </a:spcAft>
              <a:buFontTx/>
              <a:buChar char="•"/>
            </a:pPr>
            <a:r>
              <a:rPr kumimoji="0" lang="es-AR" sz="2400" b="0" i="0" u="none" strike="noStrike" cap="none" normalizeH="0" baseline="0" dirty="0" smtClean="0">
                <a:ln>
                  <a:noFill/>
                </a:ln>
                <a:solidFill>
                  <a:srgbClr val="FFFF00"/>
                </a:solidFill>
                <a:effectLst/>
                <a:latin typeface="Goudy Old Style" pitchFamily="18" charset="0"/>
                <a:ea typeface="Calibri" pitchFamily="34" charset="0"/>
                <a:cs typeface="Arial" pitchFamily="34" charset="0"/>
              </a:rPr>
              <a:t>Escala de medición: a = excelente, b = muy buena, c = buena, d = regular</a:t>
            </a:r>
            <a:endParaRPr kumimoji="0" lang="es-ES" sz="2400" b="0" i="0" u="none" strike="noStrike" cap="none" normalizeH="0" baseline="0" dirty="0" smtClean="0">
              <a:ln>
                <a:noFill/>
              </a:ln>
              <a:solidFill>
                <a:srgbClr val="FFFF00"/>
              </a:solidFill>
              <a:effectLst/>
              <a:latin typeface="Goudy Old Style" pitchFamily="18" charset="0"/>
            </a:endParaRPr>
          </a:p>
          <a:p>
            <a:pPr algn="just" eaLnBrk="0" fontAlgn="base" hangingPunct="0">
              <a:spcBef>
                <a:spcPct val="0"/>
              </a:spcBef>
              <a:spcAft>
                <a:spcPct val="0"/>
              </a:spcAft>
              <a:buFontTx/>
              <a:buChar char="•"/>
            </a:pPr>
            <a:r>
              <a:rPr kumimoji="0" lang="es-AR" sz="2400" b="0" i="0" u="none" strike="noStrike" cap="none" normalizeH="0" baseline="0" dirty="0" smtClean="0">
                <a:ln>
                  <a:noFill/>
                </a:ln>
                <a:solidFill>
                  <a:srgbClr val="FFFF00"/>
                </a:solidFill>
                <a:effectLst/>
                <a:latin typeface="Goudy Old Style" pitchFamily="18" charset="0"/>
                <a:ea typeface="Calibri" pitchFamily="34" charset="0"/>
                <a:cs typeface="Arial" pitchFamily="34" charset="0"/>
              </a:rPr>
              <a:t>Tipo de muestreo: 2 muestras relacionadas (observaciones pre y post test por cada variable)</a:t>
            </a:r>
            <a:endParaRPr kumimoji="0" lang="es-AR" sz="2400" b="0" i="0" u="none" strike="noStrike" cap="none" normalizeH="0" baseline="0" dirty="0" smtClean="0">
              <a:ln>
                <a:noFill/>
              </a:ln>
              <a:solidFill>
                <a:srgbClr val="FFFF00"/>
              </a:solidFill>
              <a:effectLst/>
              <a:latin typeface="Goudy Old Style"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643834" y="0"/>
            <a:ext cx="1500166" cy="1428744"/>
          </a:xfrm>
          <a:prstGeom prst="rect">
            <a:avLst/>
          </a:prstGeom>
          <a:noFill/>
          <a:ln w="9525">
            <a:noFill/>
            <a:miter lim="800000"/>
            <a:headEnd/>
            <a:tailEnd/>
          </a:ln>
        </p:spPr>
      </p:pic>
      <p:sp>
        <p:nvSpPr>
          <p:cNvPr id="10" name="Rectangle 3"/>
          <p:cNvSpPr>
            <a:spLocks noChangeArrowheads="1"/>
          </p:cNvSpPr>
          <p:nvPr/>
        </p:nvSpPr>
        <p:spPr bwMode="auto">
          <a:xfrm>
            <a:off x="1357290" y="1896611"/>
            <a:ext cx="778671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smtClean="0">
                <a:ln>
                  <a:noFill/>
                </a:ln>
                <a:solidFill>
                  <a:srgbClr val="FFFF00"/>
                </a:solidFill>
                <a:effectLst/>
                <a:latin typeface="Goudy Old Style" pitchFamily="18" charset="0"/>
                <a:ea typeface="Calibri" pitchFamily="34" charset="0"/>
                <a:cs typeface="Arial" pitchFamily="34" charset="0"/>
              </a:rPr>
              <a:t>Con la utilización del software SPSS, se ingresó las variables y se ejecutó simultáneamente las pruebas para todas las variables.</a:t>
            </a:r>
            <a:endParaRPr kumimoji="0" lang="es-ES" sz="2400" b="0" i="0" u="none" strike="noStrike" cap="none" normalizeH="0" baseline="0" dirty="0" smtClean="0">
              <a:ln>
                <a:noFill/>
              </a:ln>
              <a:solidFill>
                <a:srgbClr val="FFFF00"/>
              </a:solidFill>
              <a:effectLst/>
              <a:latin typeface="Goudy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sz="1800" b="0" i="0" u="none" strike="noStrike" cap="none" normalizeH="0" baseline="0" dirty="0" smtClean="0">
              <a:ln>
                <a:noFill/>
              </a:ln>
              <a:solidFill>
                <a:schemeClr val="tx1"/>
              </a:solidFill>
              <a:effectLst/>
              <a:latin typeface="Arial" pitchFamily="34" charset="0"/>
            </a:endParaRPr>
          </a:p>
        </p:txBody>
      </p:sp>
      <p:sp>
        <p:nvSpPr>
          <p:cNvPr id="11" name="Rectangle 5"/>
          <p:cNvSpPr>
            <a:spLocks noChangeArrowheads="1"/>
          </p:cNvSpPr>
          <p:nvPr/>
        </p:nvSpPr>
        <p:spPr bwMode="auto">
          <a:xfrm>
            <a:off x="1357290" y="3290359"/>
            <a:ext cx="7786710" cy="11387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smtClean="0">
                <a:ln>
                  <a:noFill/>
                </a:ln>
                <a:solidFill>
                  <a:srgbClr val="FFFF00"/>
                </a:solidFill>
                <a:effectLst/>
                <a:latin typeface="Goudy Old Style" pitchFamily="18" charset="0"/>
                <a:ea typeface="Calibri" pitchFamily="34" charset="0"/>
                <a:cs typeface="Arial" pitchFamily="34" charset="0"/>
              </a:rPr>
              <a:t>Luego de definir la información en el SPSS, se obtuvo los siguientes resultados:</a:t>
            </a:r>
            <a:endParaRPr kumimoji="0" lang="es-ES" sz="2400" b="0" i="0" u="none" strike="noStrike" cap="none" normalizeH="0" baseline="0" dirty="0" smtClean="0">
              <a:ln>
                <a:noFill/>
              </a:ln>
              <a:solidFill>
                <a:srgbClr val="FFFF00"/>
              </a:solidFill>
              <a:effectLst/>
              <a:latin typeface="Goudy Old Style"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 sz="20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572396" y="0"/>
            <a:ext cx="1571604" cy="1428744"/>
          </a:xfrm>
          <a:prstGeom prst="rect">
            <a:avLst/>
          </a:prstGeom>
          <a:noFill/>
          <a:ln w="9525">
            <a:noFill/>
            <a:miter lim="800000"/>
            <a:headEnd/>
            <a:tailEnd/>
          </a:ln>
        </p:spPr>
      </p:pic>
      <p:graphicFrame>
        <p:nvGraphicFramePr>
          <p:cNvPr id="10" name="9 Tabla"/>
          <p:cNvGraphicFramePr>
            <a:graphicFrameLocks noGrp="1"/>
          </p:cNvGraphicFramePr>
          <p:nvPr/>
        </p:nvGraphicFramePr>
        <p:xfrm>
          <a:off x="2" y="0"/>
          <a:ext cx="9144031" cy="6786587"/>
        </p:xfrm>
        <a:graphic>
          <a:graphicData uri="http://schemas.openxmlformats.org/drawingml/2006/table">
            <a:tbl>
              <a:tblPr/>
              <a:tblGrid>
                <a:gridCol w="1662513"/>
                <a:gridCol w="1558650"/>
                <a:gridCol w="1480717"/>
                <a:gridCol w="1558650"/>
                <a:gridCol w="1402784"/>
                <a:gridCol w="1480717"/>
              </a:tblGrid>
              <a:tr h="516832">
                <a:tc gridSpan="6">
                  <a:txBody>
                    <a:bodyPr/>
                    <a:lstStyle/>
                    <a:p>
                      <a:pPr marL="38100" marR="38100" algn="ctr">
                        <a:lnSpc>
                          <a:spcPts val="1600"/>
                        </a:lnSpc>
                        <a:spcAft>
                          <a:spcPts val="0"/>
                        </a:spcAft>
                      </a:pPr>
                      <a:r>
                        <a:rPr lang="es-EC" sz="2000" b="1" dirty="0">
                          <a:solidFill>
                            <a:srgbClr val="000000"/>
                          </a:solidFill>
                          <a:latin typeface="Arial"/>
                          <a:ea typeface="Calibri"/>
                          <a:cs typeface="Times New Roman"/>
                        </a:rPr>
                        <a:t>Prueba de homogeneidad marginal</a:t>
                      </a:r>
                      <a:endParaRPr lang="es-ES" sz="2000" dirty="0">
                        <a:latin typeface="Calibri"/>
                        <a:ea typeface="Calibri"/>
                        <a:cs typeface="Times New Roman"/>
                      </a:endParaRPr>
                    </a:p>
                  </a:txBody>
                  <a:tcPr marL="0" marR="0" marT="0" marB="0" anchor="ctr">
                    <a:lnL>
                      <a:noFill/>
                    </a:lnL>
                    <a:lnR>
                      <a:noFill/>
                    </a:lnR>
                    <a:lnT>
                      <a:noFill/>
                    </a:lnT>
                    <a:lnB w="28575" cap="flat" cmpd="sng" algn="ctr">
                      <a:solidFill>
                        <a:srgbClr val="000000"/>
                      </a:solidFill>
                      <a:prstDash val="solid"/>
                      <a:round/>
                      <a:headEnd type="none" w="med" len="med"/>
                      <a:tailEnd type="none" w="med" len="med"/>
                    </a:lnB>
                    <a:solidFill>
                      <a:schemeClr val="tx2">
                        <a:lumMod val="60000"/>
                        <a:lumOff val="40000"/>
                      </a:schemeClr>
                    </a:solid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1516844">
                <a:tc>
                  <a:txBody>
                    <a:bodyPr/>
                    <a:lstStyle/>
                    <a:p>
                      <a:pPr algn="ctr">
                        <a:lnSpc>
                          <a:spcPct val="115000"/>
                        </a:lnSpc>
                        <a:spcAft>
                          <a:spcPts val="0"/>
                        </a:spcAft>
                      </a:pPr>
                      <a:endParaRPr lang="es-EC" sz="1200" dirty="0">
                        <a:solidFill>
                          <a:schemeClr val="tx1"/>
                        </a:solidFill>
                        <a:latin typeface="Times New Roman"/>
                        <a:ea typeface="Calibri"/>
                        <a:cs typeface="Times New Roman"/>
                      </a:endParaRPr>
                    </a:p>
                  </a:txBody>
                  <a:tcPr marL="0" marR="0" marT="0" marB="0" anchor="ct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38100" marR="38100" algn="just">
                        <a:lnSpc>
                          <a:spcPct val="100000"/>
                        </a:lnSpc>
                        <a:spcAft>
                          <a:spcPts val="0"/>
                        </a:spcAft>
                      </a:pPr>
                      <a:r>
                        <a:rPr lang="es-EC" sz="1600" dirty="0">
                          <a:solidFill>
                            <a:schemeClr val="tx1"/>
                          </a:solidFill>
                          <a:latin typeface="Arial"/>
                          <a:ea typeface="Calibri"/>
                          <a:cs typeface="Times New Roman"/>
                        </a:rPr>
                        <a:t>Caminar </a:t>
                      </a:r>
                      <a:endParaRPr lang="es-EC" sz="1600" dirty="0" smtClean="0">
                        <a:solidFill>
                          <a:schemeClr val="tx1"/>
                        </a:solidFill>
                        <a:latin typeface="Arial"/>
                        <a:ea typeface="Calibri"/>
                        <a:cs typeface="Times New Roman"/>
                      </a:endParaRPr>
                    </a:p>
                    <a:p>
                      <a:pPr marL="38100" marR="38100" algn="just">
                        <a:lnSpc>
                          <a:spcPct val="100000"/>
                        </a:lnSpc>
                        <a:spcAft>
                          <a:spcPts val="0"/>
                        </a:spcAft>
                      </a:pPr>
                      <a:r>
                        <a:rPr lang="es-EC" sz="1600" dirty="0" smtClean="0">
                          <a:solidFill>
                            <a:schemeClr val="tx1"/>
                          </a:solidFill>
                          <a:latin typeface="Arial"/>
                          <a:ea typeface="Calibri"/>
                          <a:cs typeface="Times New Roman"/>
                        </a:rPr>
                        <a:t>pre test </a:t>
                      </a:r>
                      <a:r>
                        <a:rPr lang="es-EC" sz="1600" dirty="0">
                          <a:solidFill>
                            <a:schemeClr val="tx1"/>
                          </a:solidFill>
                          <a:latin typeface="Arial"/>
                          <a:ea typeface="Calibri"/>
                          <a:cs typeface="Times New Roman"/>
                        </a:rPr>
                        <a:t>y Caminar post test</a:t>
                      </a:r>
                      <a:endParaRPr lang="es-ES" sz="1600" dirty="0">
                        <a:solidFill>
                          <a:schemeClr val="tx1"/>
                        </a:solidFill>
                        <a:latin typeface="Calibri"/>
                        <a:ea typeface="Calibri"/>
                        <a:cs typeface="Times New Roman"/>
                      </a:endParaRPr>
                    </a:p>
                  </a:txBody>
                  <a:tcPr marL="0" marR="0" marT="0" marB="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38100" marR="38100" algn="just">
                        <a:lnSpc>
                          <a:spcPct val="100000"/>
                        </a:lnSpc>
                        <a:spcAft>
                          <a:spcPts val="0"/>
                        </a:spcAft>
                      </a:pPr>
                      <a:r>
                        <a:rPr lang="es-EC" sz="1600" dirty="0">
                          <a:solidFill>
                            <a:schemeClr val="tx1"/>
                          </a:solidFill>
                          <a:latin typeface="Arial"/>
                          <a:ea typeface="Calibri"/>
                          <a:cs typeface="Times New Roman"/>
                        </a:rPr>
                        <a:t>Saltar </a:t>
                      </a:r>
                      <a:r>
                        <a:rPr lang="es-EC" sz="1600" dirty="0" smtClean="0">
                          <a:solidFill>
                            <a:schemeClr val="tx1"/>
                          </a:solidFill>
                          <a:latin typeface="Arial"/>
                          <a:ea typeface="Calibri"/>
                          <a:cs typeface="Times New Roman"/>
                        </a:rPr>
                        <a:t>pre test               y                                 Saltar </a:t>
                      </a:r>
                      <a:r>
                        <a:rPr lang="es-EC" sz="1600" dirty="0">
                          <a:solidFill>
                            <a:schemeClr val="tx1"/>
                          </a:solidFill>
                          <a:latin typeface="Arial"/>
                          <a:ea typeface="Calibri"/>
                          <a:cs typeface="Times New Roman"/>
                        </a:rPr>
                        <a:t>post test</a:t>
                      </a:r>
                      <a:endParaRPr lang="es-ES" sz="1600" dirty="0">
                        <a:solidFill>
                          <a:schemeClr val="tx1"/>
                        </a:solidFill>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38100" marR="38100" algn="just">
                        <a:lnSpc>
                          <a:spcPct val="100000"/>
                        </a:lnSpc>
                        <a:spcAft>
                          <a:spcPts val="0"/>
                        </a:spcAft>
                      </a:pPr>
                      <a:r>
                        <a:rPr lang="es-EC" sz="1600" dirty="0">
                          <a:solidFill>
                            <a:schemeClr val="tx1"/>
                          </a:solidFill>
                          <a:latin typeface="Arial"/>
                          <a:ea typeface="Calibri"/>
                          <a:cs typeface="Times New Roman"/>
                        </a:rPr>
                        <a:t>Lanzar y capturar </a:t>
                      </a:r>
                      <a:r>
                        <a:rPr lang="es-EC" sz="1600" dirty="0" smtClean="0">
                          <a:solidFill>
                            <a:schemeClr val="tx1"/>
                          </a:solidFill>
                          <a:latin typeface="Arial"/>
                          <a:ea typeface="Calibri"/>
                          <a:cs typeface="Times New Roman"/>
                        </a:rPr>
                        <a:t>pre test </a:t>
                      </a:r>
                      <a:r>
                        <a:rPr lang="es-EC" sz="1600" dirty="0">
                          <a:solidFill>
                            <a:schemeClr val="tx1"/>
                          </a:solidFill>
                          <a:latin typeface="Arial"/>
                          <a:ea typeface="Calibri"/>
                          <a:cs typeface="Times New Roman"/>
                        </a:rPr>
                        <a:t>y Lanzar y capturar post test</a:t>
                      </a:r>
                      <a:endParaRPr lang="es-ES" sz="1600" dirty="0">
                        <a:solidFill>
                          <a:schemeClr val="tx1"/>
                        </a:solidFill>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38100" marR="38100" algn="just">
                        <a:lnSpc>
                          <a:spcPct val="100000"/>
                        </a:lnSpc>
                        <a:spcAft>
                          <a:spcPts val="0"/>
                        </a:spcAft>
                      </a:pPr>
                      <a:r>
                        <a:rPr lang="en-US" sz="1600" dirty="0">
                          <a:solidFill>
                            <a:schemeClr val="tx1"/>
                          </a:solidFill>
                          <a:latin typeface="Arial"/>
                          <a:ea typeface="Calibri"/>
                          <a:cs typeface="Times New Roman"/>
                        </a:rPr>
                        <a:t>Correr </a:t>
                      </a:r>
                      <a:r>
                        <a:rPr lang="en-US" sz="1600" dirty="0" smtClean="0">
                          <a:solidFill>
                            <a:schemeClr val="tx1"/>
                          </a:solidFill>
                          <a:latin typeface="Arial"/>
                          <a:ea typeface="Calibri"/>
                          <a:cs typeface="Times New Roman"/>
                        </a:rPr>
                        <a:t> pre test </a:t>
                      </a:r>
                      <a:r>
                        <a:rPr lang="en-US" sz="1600" dirty="0">
                          <a:solidFill>
                            <a:schemeClr val="tx1"/>
                          </a:solidFill>
                          <a:latin typeface="Arial"/>
                          <a:ea typeface="Calibri"/>
                          <a:cs typeface="Times New Roman"/>
                        </a:rPr>
                        <a:t>y Correr post test</a:t>
                      </a:r>
                      <a:endParaRPr lang="es-ES" sz="1600" dirty="0">
                        <a:solidFill>
                          <a:schemeClr val="tx1"/>
                        </a:solidFill>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38100" marR="38100" algn="just">
                        <a:lnSpc>
                          <a:spcPct val="100000"/>
                        </a:lnSpc>
                        <a:spcAft>
                          <a:spcPts val="0"/>
                        </a:spcAft>
                      </a:pPr>
                      <a:r>
                        <a:rPr lang="es-EC" sz="1600" dirty="0" smtClean="0">
                          <a:solidFill>
                            <a:schemeClr val="tx1"/>
                          </a:solidFill>
                          <a:latin typeface="Arial"/>
                          <a:ea typeface="Calibri"/>
                          <a:cs typeface="Times New Roman"/>
                        </a:rPr>
                        <a:t>Cuadrúpeda </a:t>
                      </a:r>
                      <a:r>
                        <a:rPr lang="es-EC" sz="1600" dirty="0">
                          <a:solidFill>
                            <a:schemeClr val="tx1"/>
                          </a:solidFill>
                          <a:latin typeface="Arial"/>
                          <a:ea typeface="Calibri"/>
                          <a:cs typeface="Times New Roman"/>
                        </a:rPr>
                        <a:t>y trepar </a:t>
                      </a:r>
                      <a:r>
                        <a:rPr lang="es-EC" sz="1600" dirty="0" smtClean="0">
                          <a:solidFill>
                            <a:schemeClr val="tx1"/>
                          </a:solidFill>
                          <a:latin typeface="Arial"/>
                          <a:ea typeface="Calibri"/>
                          <a:cs typeface="Times New Roman"/>
                        </a:rPr>
                        <a:t>pre test      </a:t>
                      </a:r>
                      <a:r>
                        <a:rPr lang="es-EC" sz="1600" dirty="0">
                          <a:solidFill>
                            <a:schemeClr val="tx1"/>
                          </a:solidFill>
                          <a:latin typeface="Arial"/>
                          <a:ea typeface="Calibri"/>
                          <a:cs typeface="Times New Roman"/>
                        </a:rPr>
                        <a:t>y </a:t>
                      </a:r>
                      <a:r>
                        <a:rPr lang="es-EC" sz="1600" dirty="0" smtClean="0">
                          <a:solidFill>
                            <a:schemeClr val="tx1"/>
                          </a:solidFill>
                          <a:latin typeface="Arial"/>
                          <a:ea typeface="Calibri"/>
                          <a:cs typeface="Times New Roman"/>
                        </a:rPr>
                        <a:t>Cuadrúpeda </a:t>
                      </a:r>
                      <a:r>
                        <a:rPr lang="es-EC" sz="1600" dirty="0">
                          <a:solidFill>
                            <a:schemeClr val="tx1"/>
                          </a:solidFill>
                          <a:latin typeface="Arial"/>
                          <a:ea typeface="Calibri"/>
                          <a:cs typeface="Times New Roman"/>
                        </a:rPr>
                        <a:t>y trepar post test</a:t>
                      </a:r>
                      <a:endParaRPr lang="es-ES" sz="1600" dirty="0">
                        <a:solidFill>
                          <a:schemeClr val="tx1"/>
                        </a:solidFill>
                        <a:latin typeface="Calibri"/>
                        <a:ea typeface="Calibri"/>
                        <a:cs typeface="Times New Roman"/>
                      </a:endParaRPr>
                    </a:p>
                  </a:txBody>
                  <a:tcPr marL="0" marR="0" marT="0" marB="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chemeClr val="tx2">
                        <a:lumMod val="60000"/>
                        <a:lumOff val="40000"/>
                      </a:schemeClr>
                    </a:solidFill>
                  </a:tcPr>
                </a:tc>
              </a:tr>
              <a:tr h="516832">
                <a:tc>
                  <a:txBody>
                    <a:bodyPr/>
                    <a:lstStyle/>
                    <a:p>
                      <a:pPr marL="38100" marR="38100">
                        <a:lnSpc>
                          <a:spcPts val="1600"/>
                        </a:lnSpc>
                        <a:spcAft>
                          <a:spcPts val="0"/>
                        </a:spcAft>
                      </a:pPr>
                      <a:r>
                        <a:rPr lang="es-EC" sz="1000" b="1" dirty="0">
                          <a:solidFill>
                            <a:schemeClr val="tx1"/>
                          </a:solidFill>
                          <a:latin typeface="Arial"/>
                          <a:ea typeface="Calibri"/>
                          <a:cs typeface="Times New Roman"/>
                        </a:rPr>
                        <a:t>Valores distintos</a:t>
                      </a:r>
                      <a:endParaRPr lang="es-ES" sz="1000" b="1" dirty="0">
                        <a:solidFill>
                          <a:schemeClr val="tx1"/>
                        </a:solidFill>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3</a:t>
                      </a:r>
                      <a:endParaRPr lang="es-ES" sz="1100" b="1" dirty="0">
                        <a:solidFill>
                          <a:schemeClr val="tx1"/>
                        </a:solidFill>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3</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3</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3</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3</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chemeClr val="tx2">
                        <a:lumMod val="60000"/>
                        <a:lumOff val="40000"/>
                      </a:schemeClr>
                    </a:solidFill>
                  </a:tcPr>
                </a:tc>
              </a:tr>
              <a:tr h="516832">
                <a:tc>
                  <a:txBody>
                    <a:bodyPr/>
                    <a:lstStyle/>
                    <a:p>
                      <a:pPr marL="38100" marR="38100">
                        <a:lnSpc>
                          <a:spcPts val="1600"/>
                        </a:lnSpc>
                        <a:spcAft>
                          <a:spcPts val="0"/>
                        </a:spcAft>
                      </a:pPr>
                      <a:r>
                        <a:rPr lang="es-EC" sz="1000" b="1" dirty="0">
                          <a:solidFill>
                            <a:schemeClr val="tx1"/>
                          </a:solidFill>
                          <a:latin typeface="Arial"/>
                          <a:ea typeface="Calibri"/>
                          <a:cs typeface="Times New Roman"/>
                        </a:rPr>
                        <a:t>Casos no diagonales</a:t>
                      </a:r>
                      <a:endParaRPr lang="es-ES" sz="1000" b="1" dirty="0">
                        <a:solidFill>
                          <a:schemeClr val="tx1"/>
                        </a:solidFill>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a:solidFill>
                            <a:schemeClr val="tx1"/>
                          </a:solidFill>
                          <a:latin typeface="Arial"/>
                          <a:ea typeface="Calibri"/>
                          <a:cs typeface="Times New Roman"/>
                        </a:rPr>
                        <a:t>16</a:t>
                      </a:r>
                      <a:endParaRPr lang="es-ES" sz="1100" b="1">
                        <a:solidFill>
                          <a:schemeClr val="tx1"/>
                        </a:solidFill>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16</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16</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15</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13</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r>
              <a:tr h="1020908">
                <a:tc>
                  <a:txBody>
                    <a:bodyPr/>
                    <a:lstStyle/>
                    <a:p>
                      <a:pPr marL="38100" marR="38100">
                        <a:lnSpc>
                          <a:spcPts val="1600"/>
                        </a:lnSpc>
                        <a:spcAft>
                          <a:spcPts val="0"/>
                        </a:spcAft>
                      </a:pPr>
                      <a:r>
                        <a:rPr lang="es-EC" sz="1000" b="1" dirty="0">
                          <a:solidFill>
                            <a:schemeClr val="tx1"/>
                          </a:solidFill>
                          <a:latin typeface="Arial"/>
                          <a:ea typeface="Calibri"/>
                          <a:cs typeface="Times New Roman"/>
                        </a:rPr>
                        <a:t>Estadístico de HM observado</a:t>
                      </a:r>
                      <a:endParaRPr lang="es-ES" sz="1000" b="1" dirty="0">
                        <a:solidFill>
                          <a:schemeClr val="tx1"/>
                        </a:solidFill>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11,000</a:t>
                      </a:r>
                      <a:endParaRPr lang="es-ES" sz="1100" b="1" dirty="0">
                        <a:solidFill>
                          <a:schemeClr val="tx1"/>
                        </a:solidFill>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8,000</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11,000</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9,000</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10,000</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r>
              <a:tr h="516832">
                <a:tc>
                  <a:txBody>
                    <a:bodyPr/>
                    <a:lstStyle/>
                    <a:p>
                      <a:pPr marL="38100" marR="38100">
                        <a:lnSpc>
                          <a:spcPts val="1600"/>
                        </a:lnSpc>
                        <a:spcAft>
                          <a:spcPts val="0"/>
                        </a:spcAft>
                      </a:pPr>
                      <a:r>
                        <a:rPr lang="es-EC" sz="1000" b="1" dirty="0">
                          <a:solidFill>
                            <a:schemeClr val="tx1"/>
                          </a:solidFill>
                          <a:latin typeface="Arial"/>
                          <a:ea typeface="Calibri"/>
                          <a:cs typeface="Times New Roman"/>
                        </a:rPr>
                        <a:t>Media del estadístico HM</a:t>
                      </a:r>
                      <a:endParaRPr lang="es-ES" sz="1000" b="1" dirty="0">
                        <a:solidFill>
                          <a:schemeClr val="tx1"/>
                        </a:solidFill>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19,000</a:t>
                      </a:r>
                      <a:endParaRPr lang="es-ES" sz="1100" b="1" dirty="0">
                        <a:solidFill>
                          <a:schemeClr val="tx1"/>
                        </a:solidFill>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16,000</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19,000</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16,500</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16,500</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r>
              <a:tr h="1020908">
                <a:tc>
                  <a:txBody>
                    <a:bodyPr/>
                    <a:lstStyle/>
                    <a:p>
                      <a:pPr marL="38100" marR="38100">
                        <a:lnSpc>
                          <a:spcPts val="1600"/>
                        </a:lnSpc>
                        <a:spcAft>
                          <a:spcPts val="0"/>
                        </a:spcAft>
                      </a:pPr>
                      <a:r>
                        <a:rPr lang="es-EC" sz="1000" b="1" dirty="0">
                          <a:solidFill>
                            <a:schemeClr val="tx1"/>
                          </a:solidFill>
                          <a:latin typeface="Arial"/>
                          <a:ea typeface="Calibri"/>
                          <a:cs typeface="Times New Roman"/>
                        </a:rPr>
                        <a:t>Desviación típica del estadístico de HM</a:t>
                      </a:r>
                      <a:endParaRPr lang="es-ES" sz="1000" b="1" dirty="0">
                        <a:solidFill>
                          <a:schemeClr val="tx1"/>
                        </a:solidFill>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a:solidFill>
                            <a:schemeClr val="tx1"/>
                          </a:solidFill>
                          <a:latin typeface="Arial"/>
                          <a:ea typeface="Calibri"/>
                          <a:cs typeface="Times New Roman"/>
                        </a:rPr>
                        <a:t>2,000</a:t>
                      </a:r>
                      <a:endParaRPr lang="es-ES" sz="1100" b="1">
                        <a:solidFill>
                          <a:schemeClr val="tx1"/>
                        </a:solidFill>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2,000</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2,000</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1,936</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1,803</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r>
              <a:tr h="643767">
                <a:tc>
                  <a:txBody>
                    <a:bodyPr/>
                    <a:lstStyle/>
                    <a:p>
                      <a:pPr marL="38100" marR="38100">
                        <a:lnSpc>
                          <a:spcPts val="1600"/>
                        </a:lnSpc>
                        <a:spcAft>
                          <a:spcPts val="0"/>
                        </a:spcAft>
                      </a:pPr>
                      <a:r>
                        <a:rPr lang="es-EC" sz="1000" b="1" dirty="0">
                          <a:solidFill>
                            <a:schemeClr val="tx1"/>
                          </a:solidFill>
                          <a:latin typeface="Arial"/>
                          <a:ea typeface="Calibri"/>
                          <a:cs typeface="Times New Roman"/>
                        </a:rPr>
                        <a:t>Estadístico de HM tipificado</a:t>
                      </a:r>
                      <a:endParaRPr lang="es-ES" sz="1000" b="1" dirty="0">
                        <a:solidFill>
                          <a:schemeClr val="tx1"/>
                        </a:solidFill>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a:solidFill>
                            <a:schemeClr val="tx1"/>
                          </a:solidFill>
                          <a:latin typeface="Arial"/>
                          <a:ea typeface="Calibri"/>
                          <a:cs typeface="Times New Roman"/>
                        </a:rPr>
                        <a:t>-4,000</a:t>
                      </a:r>
                      <a:endParaRPr lang="es-ES" sz="1100" b="1">
                        <a:solidFill>
                          <a:schemeClr val="tx1"/>
                        </a:solidFill>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a:solidFill>
                            <a:schemeClr val="tx1"/>
                          </a:solidFill>
                          <a:latin typeface="Arial"/>
                          <a:ea typeface="Calibri"/>
                          <a:cs typeface="Times New Roman"/>
                        </a:rPr>
                        <a:t>-4,000</a:t>
                      </a:r>
                      <a:endParaRPr lang="es-ES" sz="1100" b="1">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-4,000</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a:solidFill>
                            <a:schemeClr val="tx1"/>
                          </a:solidFill>
                          <a:latin typeface="Arial"/>
                          <a:ea typeface="Calibri"/>
                          <a:cs typeface="Times New Roman"/>
                        </a:rPr>
                        <a:t>-3,873</a:t>
                      </a:r>
                      <a:endParaRPr lang="es-ES" sz="1100" b="1">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-3,606</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a:noFill/>
                    </a:lnB>
                    <a:solidFill>
                      <a:schemeClr val="tx2">
                        <a:lumMod val="60000"/>
                        <a:lumOff val="40000"/>
                      </a:schemeClr>
                    </a:solidFill>
                  </a:tcPr>
                </a:tc>
              </a:tr>
              <a:tr h="516832">
                <a:tc>
                  <a:txBody>
                    <a:bodyPr/>
                    <a:lstStyle/>
                    <a:p>
                      <a:pPr marL="38100" marR="38100">
                        <a:lnSpc>
                          <a:spcPts val="1600"/>
                        </a:lnSpc>
                        <a:spcAft>
                          <a:spcPts val="0"/>
                        </a:spcAft>
                      </a:pPr>
                      <a:r>
                        <a:rPr lang="es-EC" sz="1000" b="1" dirty="0">
                          <a:solidFill>
                            <a:schemeClr val="tx1"/>
                          </a:solidFill>
                          <a:latin typeface="Arial"/>
                          <a:ea typeface="Calibri"/>
                          <a:cs typeface="Times New Roman"/>
                        </a:rPr>
                        <a:t>Sig. </a:t>
                      </a:r>
                      <a:r>
                        <a:rPr lang="es-EC" sz="1000" b="1" dirty="0" err="1">
                          <a:solidFill>
                            <a:schemeClr val="tx1"/>
                          </a:solidFill>
                          <a:latin typeface="Arial"/>
                          <a:ea typeface="Calibri"/>
                          <a:cs typeface="Times New Roman"/>
                        </a:rPr>
                        <a:t>asintót</a:t>
                      </a:r>
                      <a:r>
                        <a:rPr lang="es-EC" sz="1000" b="1" dirty="0">
                          <a:solidFill>
                            <a:schemeClr val="tx1"/>
                          </a:solidFill>
                          <a:latin typeface="Arial"/>
                          <a:ea typeface="Calibri"/>
                          <a:cs typeface="Times New Roman"/>
                        </a:rPr>
                        <a:t>. (bilateral)</a:t>
                      </a:r>
                      <a:endParaRPr lang="es-ES" sz="1000" b="1" dirty="0">
                        <a:solidFill>
                          <a:schemeClr val="tx1"/>
                        </a:solidFill>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38100" marR="38100" algn="r">
                        <a:lnSpc>
                          <a:spcPts val="1600"/>
                        </a:lnSpc>
                        <a:spcAft>
                          <a:spcPts val="0"/>
                        </a:spcAft>
                      </a:pPr>
                      <a:r>
                        <a:rPr lang="es-EC" sz="900" b="1">
                          <a:solidFill>
                            <a:schemeClr val="tx1"/>
                          </a:solidFill>
                          <a:latin typeface="Arial"/>
                          <a:ea typeface="Calibri"/>
                          <a:cs typeface="Times New Roman"/>
                        </a:rPr>
                        <a:t>,000</a:t>
                      </a:r>
                      <a:endParaRPr lang="es-ES" sz="1100" b="1">
                        <a:solidFill>
                          <a:schemeClr val="tx1"/>
                        </a:solidFill>
                        <a:latin typeface="Calibri"/>
                        <a:ea typeface="Calibri"/>
                        <a:cs typeface="Times New Roman"/>
                      </a:endParaRPr>
                    </a:p>
                  </a:txBody>
                  <a:tcPr marL="0" marR="0" marT="0" marB="0">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38100" marR="38100" algn="r">
                        <a:lnSpc>
                          <a:spcPts val="1600"/>
                        </a:lnSpc>
                        <a:spcAft>
                          <a:spcPts val="0"/>
                        </a:spcAft>
                      </a:pPr>
                      <a:r>
                        <a:rPr lang="es-EC" sz="900" b="1">
                          <a:solidFill>
                            <a:schemeClr val="tx1"/>
                          </a:solidFill>
                          <a:latin typeface="Arial"/>
                          <a:ea typeface="Calibri"/>
                          <a:cs typeface="Times New Roman"/>
                        </a:rPr>
                        <a:t>,000</a:t>
                      </a:r>
                      <a:endParaRPr lang="es-ES" sz="1100" b="1">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,000</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,000</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chemeClr val="tx2">
                        <a:lumMod val="60000"/>
                        <a:lumOff val="40000"/>
                      </a:schemeClr>
                    </a:solidFill>
                  </a:tcPr>
                </a:tc>
                <a:tc>
                  <a:txBody>
                    <a:bodyPr/>
                    <a:lstStyle/>
                    <a:p>
                      <a:pPr marL="38100" marR="38100" algn="r">
                        <a:lnSpc>
                          <a:spcPts val="1600"/>
                        </a:lnSpc>
                        <a:spcAft>
                          <a:spcPts val="0"/>
                        </a:spcAft>
                      </a:pPr>
                      <a:r>
                        <a:rPr lang="es-EC" sz="900" b="1" dirty="0">
                          <a:solidFill>
                            <a:schemeClr val="tx1"/>
                          </a:solidFill>
                          <a:latin typeface="Arial"/>
                          <a:ea typeface="Calibri"/>
                          <a:cs typeface="Times New Roman"/>
                        </a:rPr>
                        <a:t>,000</a:t>
                      </a:r>
                      <a:endParaRPr lang="es-ES" sz="1100" b="1" dirty="0">
                        <a:solidFill>
                          <a:schemeClr val="tx1"/>
                        </a:solidFill>
                        <a:latin typeface="Calibri"/>
                        <a:ea typeface="Calibri"/>
                        <a:cs typeface="Times New Roman"/>
                      </a:endParaRPr>
                    </a:p>
                  </a:txBody>
                  <a:tcPr marL="0" marR="0" marT="0" marB="0">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chemeClr val="tx2">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572396" y="0"/>
            <a:ext cx="1571604" cy="1428744"/>
          </a:xfrm>
          <a:prstGeom prst="rect">
            <a:avLst/>
          </a:prstGeom>
          <a:noFill/>
          <a:ln w="9525">
            <a:noFill/>
            <a:miter lim="800000"/>
            <a:headEnd/>
            <a:tailEnd/>
          </a:ln>
        </p:spPr>
      </p:pic>
      <p:sp>
        <p:nvSpPr>
          <p:cNvPr id="10" name="Rectangle 2"/>
          <p:cNvSpPr>
            <a:spLocks noChangeArrowheads="1"/>
          </p:cNvSpPr>
          <p:nvPr/>
        </p:nvSpPr>
        <p:spPr bwMode="auto">
          <a:xfrm>
            <a:off x="1571604" y="1763618"/>
            <a:ext cx="757239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C" sz="2400" i="0" u="none" strike="noStrike" cap="none" normalizeH="0" baseline="0" dirty="0" smtClean="0">
                <a:ln>
                  <a:noFill/>
                </a:ln>
                <a:solidFill>
                  <a:srgbClr val="FFFF00"/>
                </a:solidFill>
                <a:effectLst/>
                <a:latin typeface="Goudy Old Style" pitchFamily="18" charset="0"/>
                <a:ea typeface="Calibri" pitchFamily="34" charset="0"/>
                <a:cs typeface="Times New Roman" pitchFamily="18" charset="0"/>
              </a:rPr>
              <a:t>Como se puede observar, en el último renglón de la tabla anterior, observamos que en todas las cinco pruebas, las diferencias son estadísticamente significativas al nivel del 5%.</a:t>
            </a:r>
            <a:endParaRPr kumimoji="0" lang="es-ES" sz="2400" i="0" u="none" strike="noStrike" cap="none" normalizeH="0" baseline="0" dirty="0" smtClean="0">
              <a:ln>
                <a:noFill/>
              </a:ln>
              <a:solidFill>
                <a:srgbClr val="FFFF00"/>
              </a:solidFill>
              <a:effectLst/>
              <a:latin typeface="Goudy Old Style"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C" sz="2400" i="0" u="none" strike="noStrike" cap="none" normalizeH="0" baseline="0" dirty="0" smtClean="0">
                <a:ln>
                  <a:noFill/>
                </a:ln>
                <a:solidFill>
                  <a:srgbClr val="FFFF00"/>
                </a:solidFill>
                <a:effectLst/>
                <a:latin typeface="Goudy Old Style" pitchFamily="18" charset="0"/>
                <a:ea typeface="Calibri" pitchFamily="34" charset="0"/>
                <a:cs typeface="Times New Roman" pitchFamily="18" charset="0"/>
              </a:rPr>
              <a:t>Por tanto, podemos corroborar que los datos no presentan la misma información en las variables pre y post test para cada variable.</a:t>
            </a:r>
            <a:endParaRPr kumimoji="0" lang="es-EC" sz="2400" i="0" u="none" strike="noStrike" cap="none" normalizeH="0" baseline="0" dirty="0" smtClean="0">
              <a:ln>
                <a:noFill/>
              </a:ln>
              <a:solidFill>
                <a:srgbClr val="FFFF00"/>
              </a:solidFill>
              <a:effectLst/>
              <a:latin typeface="Goudy Old Style"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643834" y="0"/>
            <a:ext cx="1500166" cy="1428744"/>
          </a:xfrm>
          <a:prstGeom prst="rect">
            <a:avLst/>
          </a:prstGeom>
          <a:noFill/>
          <a:ln w="9525">
            <a:noFill/>
            <a:miter lim="800000"/>
            <a:headEnd/>
            <a:tailEnd/>
          </a:ln>
        </p:spPr>
      </p:pic>
      <p:sp>
        <p:nvSpPr>
          <p:cNvPr id="10" name="11 Título"/>
          <p:cNvSpPr txBox="1">
            <a:spLocks/>
          </p:cNvSpPr>
          <p:nvPr/>
        </p:nvSpPr>
        <p:spPr>
          <a:xfrm>
            <a:off x="2928894" y="214290"/>
            <a:ext cx="5278282" cy="78581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3200" i="0" u="none" strike="noStrike" kern="1200" cap="none" spc="0" normalizeH="0" baseline="0" noProof="0" dirty="0" smtClean="0">
                <a:ln>
                  <a:noFill/>
                </a:ln>
                <a:solidFill>
                  <a:srgbClr val="FFFF00"/>
                </a:solidFill>
                <a:effectLst/>
                <a:uLnTx/>
                <a:uFillTx/>
                <a:latin typeface="Goudy Old Style" pitchFamily="18" charset="0"/>
                <a:ea typeface="+mj-ea"/>
                <a:cs typeface="Arial" charset="0"/>
              </a:rPr>
              <a:t>SUMARIO</a:t>
            </a:r>
            <a:endParaRPr kumimoji="0" lang="es-ES" sz="3200" i="0" u="none" strike="noStrike" kern="1200" cap="none" spc="0" normalizeH="0" baseline="0" noProof="0" dirty="0" smtClean="0">
              <a:ln>
                <a:noFill/>
              </a:ln>
              <a:solidFill>
                <a:srgbClr val="FFFF00"/>
              </a:solidFill>
              <a:effectLst/>
              <a:uLnTx/>
              <a:uFillTx/>
              <a:latin typeface="Goudy Old Style" pitchFamily="18" charset="0"/>
              <a:ea typeface="+mj-ea"/>
              <a:cs typeface="Arial" charset="0"/>
            </a:endParaRPr>
          </a:p>
        </p:txBody>
      </p:sp>
      <p:sp>
        <p:nvSpPr>
          <p:cNvPr id="11" name="11 Título"/>
          <p:cNvSpPr txBox="1">
            <a:spLocks/>
          </p:cNvSpPr>
          <p:nvPr/>
        </p:nvSpPr>
        <p:spPr bwMode="auto">
          <a:xfrm>
            <a:off x="3286052" y="928670"/>
            <a:ext cx="5072098" cy="540245"/>
          </a:xfrm>
          <a:prstGeom prst="rect">
            <a:avLst/>
          </a:prstGeom>
          <a:noFill/>
          <a:ln w="9525">
            <a:noFill/>
            <a:miter lim="800000"/>
            <a:headEnd/>
            <a:tailEnd/>
          </a:ln>
          <a:effectLst/>
        </p:spPr>
        <p:txBody>
          <a:bodyPr anchor="ctr"/>
          <a:lstStyle/>
          <a:p>
            <a:pPr>
              <a:defRPr/>
            </a:pPr>
            <a:r>
              <a:rPr lang="es-EC" sz="2000" dirty="0" smtClean="0">
                <a:solidFill>
                  <a:srgbClr val="FFFF00"/>
                </a:solidFill>
                <a:latin typeface="Goudy Old Style" pitchFamily="18" charset="0"/>
                <a:ea typeface="+mj-ea"/>
                <a:cs typeface="Arial" pitchFamily="34" charset="0"/>
              </a:rPr>
              <a:t>TEMA DE LA INVESTIGACIÓN</a:t>
            </a:r>
            <a:endParaRPr lang="es-ES" sz="2000" dirty="0">
              <a:solidFill>
                <a:srgbClr val="FFFF00"/>
              </a:solidFill>
              <a:latin typeface="Goudy Old Style" pitchFamily="18" charset="0"/>
              <a:ea typeface="+mj-ea"/>
              <a:cs typeface="Arial" pitchFamily="34" charset="0"/>
            </a:endParaRPr>
          </a:p>
        </p:txBody>
      </p:sp>
      <p:sp>
        <p:nvSpPr>
          <p:cNvPr id="12" name="11 Título"/>
          <p:cNvSpPr txBox="1">
            <a:spLocks/>
          </p:cNvSpPr>
          <p:nvPr/>
        </p:nvSpPr>
        <p:spPr bwMode="auto">
          <a:xfrm>
            <a:off x="3286052" y="1317119"/>
            <a:ext cx="5072098" cy="540245"/>
          </a:xfrm>
          <a:prstGeom prst="rect">
            <a:avLst/>
          </a:prstGeom>
          <a:noFill/>
          <a:ln w="9525">
            <a:noFill/>
            <a:miter lim="800000"/>
            <a:headEnd/>
            <a:tailEnd/>
          </a:ln>
          <a:effectLst/>
        </p:spPr>
        <p:txBody>
          <a:bodyPr anchor="ctr"/>
          <a:lstStyle/>
          <a:p>
            <a:pPr algn="just">
              <a:defRPr/>
            </a:pPr>
            <a:r>
              <a:rPr lang="es-EC" sz="2000" dirty="0" smtClean="0">
                <a:solidFill>
                  <a:srgbClr val="FFFF00"/>
                </a:solidFill>
                <a:latin typeface="Goudy Old Style" pitchFamily="18" charset="0"/>
                <a:ea typeface="+mj-ea"/>
                <a:cs typeface="Arial" pitchFamily="34" charset="0"/>
              </a:rPr>
              <a:t>EL PROBLEMA DE  LA INVESTIGACIÓN</a:t>
            </a:r>
            <a:endParaRPr lang="es-ES" sz="2000" dirty="0">
              <a:solidFill>
                <a:srgbClr val="FFFF00"/>
              </a:solidFill>
              <a:latin typeface="Goudy Old Style" pitchFamily="18" charset="0"/>
              <a:ea typeface="+mj-ea"/>
              <a:cs typeface="Arial" pitchFamily="34" charset="0"/>
            </a:endParaRPr>
          </a:p>
        </p:txBody>
      </p:sp>
      <p:sp>
        <p:nvSpPr>
          <p:cNvPr id="13" name="11 Título"/>
          <p:cNvSpPr txBox="1">
            <a:spLocks/>
          </p:cNvSpPr>
          <p:nvPr/>
        </p:nvSpPr>
        <p:spPr bwMode="auto">
          <a:xfrm>
            <a:off x="3286052" y="2152051"/>
            <a:ext cx="5072098" cy="491131"/>
          </a:xfrm>
          <a:prstGeom prst="rect">
            <a:avLst/>
          </a:prstGeom>
          <a:noFill/>
          <a:ln w="9525">
            <a:noFill/>
            <a:miter lim="800000"/>
            <a:headEnd/>
            <a:tailEnd/>
          </a:ln>
          <a:effectLst/>
        </p:spPr>
        <p:txBody>
          <a:bodyPr anchor="ctr"/>
          <a:lstStyle/>
          <a:p>
            <a:pPr>
              <a:defRPr/>
            </a:pPr>
            <a:r>
              <a:rPr lang="es-EC" sz="2000" dirty="0" smtClean="0">
                <a:solidFill>
                  <a:srgbClr val="FFFF00"/>
                </a:solidFill>
                <a:latin typeface="Goudy Old Style" pitchFamily="18" charset="0"/>
                <a:ea typeface="+mj-ea"/>
                <a:cs typeface="Arial" pitchFamily="34" charset="0"/>
              </a:rPr>
              <a:t>JUSTIFICACIÓN</a:t>
            </a:r>
            <a:endParaRPr lang="es-ES" sz="2000" dirty="0">
              <a:solidFill>
                <a:srgbClr val="FFFF00"/>
              </a:solidFill>
              <a:latin typeface="Goudy Old Style" pitchFamily="18" charset="0"/>
              <a:ea typeface="+mj-ea"/>
              <a:cs typeface="Arial" pitchFamily="34" charset="0"/>
            </a:endParaRPr>
          </a:p>
        </p:txBody>
      </p:sp>
      <p:sp>
        <p:nvSpPr>
          <p:cNvPr id="14" name="11 Título"/>
          <p:cNvSpPr txBox="1">
            <a:spLocks/>
          </p:cNvSpPr>
          <p:nvPr/>
        </p:nvSpPr>
        <p:spPr bwMode="auto">
          <a:xfrm>
            <a:off x="3286052" y="2571744"/>
            <a:ext cx="5072098" cy="491131"/>
          </a:xfrm>
          <a:prstGeom prst="rect">
            <a:avLst/>
          </a:prstGeom>
          <a:noFill/>
          <a:ln w="9525">
            <a:noFill/>
            <a:miter lim="800000"/>
            <a:headEnd/>
            <a:tailEnd/>
          </a:ln>
          <a:effectLst/>
        </p:spPr>
        <p:txBody>
          <a:bodyPr anchor="ctr"/>
          <a:lstStyle/>
          <a:p>
            <a:pPr>
              <a:defRPr/>
            </a:pPr>
            <a:r>
              <a:rPr lang="es-EC" sz="2000" dirty="0" smtClean="0">
                <a:solidFill>
                  <a:srgbClr val="FFFF00"/>
                </a:solidFill>
                <a:latin typeface="Goudy Old Style" pitchFamily="18" charset="0"/>
                <a:ea typeface="+mj-ea"/>
                <a:cs typeface="Arial" pitchFamily="34" charset="0"/>
              </a:rPr>
              <a:t>OBJETIVOS</a:t>
            </a:r>
            <a:endParaRPr lang="es-ES" sz="2000" dirty="0">
              <a:solidFill>
                <a:srgbClr val="FFFF00"/>
              </a:solidFill>
              <a:latin typeface="Goudy Old Style" pitchFamily="18" charset="0"/>
              <a:ea typeface="+mj-ea"/>
              <a:cs typeface="Arial" pitchFamily="34" charset="0"/>
            </a:endParaRPr>
          </a:p>
        </p:txBody>
      </p:sp>
      <p:sp>
        <p:nvSpPr>
          <p:cNvPr id="15" name="11 Título"/>
          <p:cNvSpPr txBox="1">
            <a:spLocks/>
          </p:cNvSpPr>
          <p:nvPr/>
        </p:nvSpPr>
        <p:spPr bwMode="auto">
          <a:xfrm>
            <a:off x="3286052" y="3000372"/>
            <a:ext cx="5072098" cy="540244"/>
          </a:xfrm>
          <a:prstGeom prst="rect">
            <a:avLst/>
          </a:prstGeom>
          <a:noFill/>
          <a:ln w="9525">
            <a:noFill/>
            <a:miter lim="800000"/>
            <a:headEnd/>
            <a:tailEnd/>
          </a:ln>
          <a:effectLst/>
        </p:spPr>
        <p:txBody>
          <a:bodyPr anchor="ctr"/>
          <a:lstStyle/>
          <a:p>
            <a:pPr>
              <a:defRPr/>
            </a:pPr>
            <a:r>
              <a:rPr lang="es-EC" sz="2000" dirty="0" smtClean="0">
                <a:solidFill>
                  <a:srgbClr val="FFFF00"/>
                </a:solidFill>
                <a:latin typeface="Goudy Old Style" pitchFamily="18" charset="0"/>
                <a:ea typeface="+mj-ea"/>
                <a:cs typeface="Arial" pitchFamily="34" charset="0"/>
              </a:rPr>
              <a:t>MARCO TEÓRICO</a:t>
            </a:r>
            <a:endParaRPr lang="es-ES" sz="2000" dirty="0">
              <a:solidFill>
                <a:srgbClr val="FF0000"/>
              </a:solidFill>
              <a:latin typeface="Goudy Old Style" pitchFamily="18" charset="0"/>
              <a:ea typeface="+mj-ea"/>
              <a:cs typeface="Arial" pitchFamily="34" charset="0"/>
            </a:endParaRPr>
          </a:p>
        </p:txBody>
      </p:sp>
      <p:sp>
        <p:nvSpPr>
          <p:cNvPr id="16" name="11 Título"/>
          <p:cNvSpPr txBox="1">
            <a:spLocks/>
          </p:cNvSpPr>
          <p:nvPr/>
        </p:nvSpPr>
        <p:spPr bwMode="auto">
          <a:xfrm>
            <a:off x="3286052" y="3429000"/>
            <a:ext cx="5072098" cy="540245"/>
          </a:xfrm>
          <a:prstGeom prst="rect">
            <a:avLst/>
          </a:prstGeom>
          <a:noFill/>
          <a:ln w="9525">
            <a:noFill/>
            <a:miter lim="800000"/>
            <a:headEnd/>
            <a:tailEnd/>
          </a:ln>
          <a:effectLst/>
        </p:spPr>
        <p:txBody>
          <a:bodyPr anchor="ctr"/>
          <a:lstStyle/>
          <a:p>
            <a:pPr>
              <a:defRPr/>
            </a:pPr>
            <a:r>
              <a:rPr lang="es-EC" sz="2000" dirty="0" smtClean="0">
                <a:solidFill>
                  <a:srgbClr val="FFFF00"/>
                </a:solidFill>
                <a:latin typeface="Goudy Old Style" pitchFamily="18" charset="0"/>
                <a:ea typeface="+mj-ea"/>
                <a:cs typeface="Arial" pitchFamily="34" charset="0"/>
              </a:rPr>
              <a:t>FORMULACIÓN DE LAS HIPOTESIS</a:t>
            </a:r>
            <a:endParaRPr lang="es-ES" sz="2000" dirty="0">
              <a:solidFill>
                <a:srgbClr val="FFFF00"/>
              </a:solidFill>
              <a:latin typeface="Goudy Old Style" pitchFamily="18" charset="0"/>
              <a:ea typeface="+mj-ea"/>
              <a:cs typeface="Arial" pitchFamily="34" charset="0"/>
            </a:endParaRPr>
          </a:p>
        </p:txBody>
      </p:sp>
      <p:sp>
        <p:nvSpPr>
          <p:cNvPr id="17" name="11 Título"/>
          <p:cNvSpPr txBox="1">
            <a:spLocks/>
          </p:cNvSpPr>
          <p:nvPr/>
        </p:nvSpPr>
        <p:spPr bwMode="auto">
          <a:xfrm>
            <a:off x="3286116" y="3857628"/>
            <a:ext cx="5072098" cy="540245"/>
          </a:xfrm>
          <a:prstGeom prst="rect">
            <a:avLst/>
          </a:prstGeom>
          <a:noFill/>
          <a:ln w="9525">
            <a:noFill/>
            <a:miter lim="800000"/>
            <a:headEnd/>
            <a:tailEnd/>
          </a:ln>
          <a:effectLst/>
        </p:spPr>
        <p:txBody>
          <a:bodyPr anchor="ctr"/>
          <a:lstStyle/>
          <a:p>
            <a:pPr>
              <a:defRPr/>
            </a:pPr>
            <a:r>
              <a:rPr lang="es-EC" sz="2000" dirty="0" smtClean="0">
                <a:solidFill>
                  <a:srgbClr val="FFFF00"/>
                </a:solidFill>
                <a:latin typeface="Goudy Old Style" pitchFamily="18" charset="0"/>
                <a:ea typeface="+mj-ea"/>
                <a:cs typeface="Arial" pitchFamily="34" charset="0"/>
              </a:rPr>
              <a:t>OPERACIONALIZACIÓN DE VARIABLES</a:t>
            </a:r>
            <a:endParaRPr lang="es-ES" sz="2000" dirty="0">
              <a:solidFill>
                <a:srgbClr val="FFFF00"/>
              </a:solidFill>
              <a:latin typeface="Goudy Old Style" pitchFamily="18" charset="0"/>
              <a:ea typeface="+mj-ea"/>
              <a:cs typeface="Arial" pitchFamily="34" charset="0"/>
            </a:endParaRPr>
          </a:p>
        </p:txBody>
      </p:sp>
      <p:sp>
        <p:nvSpPr>
          <p:cNvPr id="18" name="11 Título"/>
          <p:cNvSpPr txBox="1">
            <a:spLocks/>
          </p:cNvSpPr>
          <p:nvPr/>
        </p:nvSpPr>
        <p:spPr bwMode="auto">
          <a:xfrm>
            <a:off x="3286052" y="4286256"/>
            <a:ext cx="5072098" cy="540245"/>
          </a:xfrm>
          <a:prstGeom prst="rect">
            <a:avLst/>
          </a:prstGeom>
          <a:noFill/>
          <a:ln w="9525">
            <a:noFill/>
            <a:miter lim="800000"/>
            <a:headEnd/>
            <a:tailEnd/>
          </a:ln>
          <a:effectLst/>
        </p:spPr>
        <p:txBody>
          <a:bodyPr anchor="ctr"/>
          <a:lstStyle/>
          <a:p>
            <a:pPr>
              <a:defRPr/>
            </a:pPr>
            <a:r>
              <a:rPr lang="es-EC" sz="2000" dirty="0" smtClean="0">
                <a:solidFill>
                  <a:srgbClr val="FFFF00"/>
                </a:solidFill>
                <a:latin typeface="Goudy Old Style" pitchFamily="18" charset="0"/>
                <a:ea typeface="+mj-ea"/>
                <a:cs typeface="Arial" pitchFamily="34" charset="0"/>
              </a:rPr>
              <a:t>METODOLOGÍA DE LA INVESTIGACIÓN </a:t>
            </a:r>
            <a:endParaRPr lang="es-ES" sz="2000" dirty="0">
              <a:solidFill>
                <a:srgbClr val="FF0000"/>
              </a:solidFill>
              <a:latin typeface="Goudy Old Style" pitchFamily="18" charset="0"/>
              <a:ea typeface="+mj-ea"/>
              <a:cs typeface="Arial" pitchFamily="34" charset="0"/>
            </a:endParaRPr>
          </a:p>
        </p:txBody>
      </p:sp>
      <p:sp>
        <p:nvSpPr>
          <p:cNvPr id="19" name="11 Título"/>
          <p:cNvSpPr txBox="1">
            <a:spLocks/>
          </p:cNvSpPr>
          <p:nvPr/>
        </p:nvSpPr>
        <p:spPr bwMode="auto">
          <a:xfrm>
            <a:off x="3286052" y="4714884"/>
            <a:ext cx="5072098" cy="540245"/>
          </a:xfrm>
          <a:prstGeom prst="rect">
            <a:avLst/>
          </a:prstGeom>
          <a:noFill/>
          <a:ln w="9525">
            <a:noFill/>
            <a:miter lim="800000"/>
            <a:headEnd/>
            <a:tailEnd/>
          </a:ln>
          <a:effectLst/>
        </p:spPr>
        <p:txBody>
          <a:bodyPr anchor="ctr"/>
          <a:lstStyle/>
          <a:p>
            <a:pPr>
              <a:defRPr/>
            </a:pPr>
            <a:r>
              <a:rPr lang="es-EC" sz="2000" dirty="0" smtClean="0">
                <a:solidFill>
                  <a:srgbClr val="FFFF00"/>
                </a:solidFill>
                <a:latin typeface="Goudy Old Style" pitchFamily="18" charset="0"/>
                <a:ea typeface="+mj-ea"/>
                <a:cs typeface="Arial" pitchFamily="34" charset="0"/>
              </a:rPr>
              <a:t>TABULACIÓN DE DATOS</a:t>
            </a:r>
            <a:endParaRPr lang="es-ES" sz="2000" dirty="0">
              <a:solidFill>
                <a:srgbClr val="FF0000"/>
              </a:solidFill>
              <a:latin typeface="Goudy Old Style" pitchFamily="18" charset="0"/>
              <a:ea typeface="+mj-ea"/>
              <a:cs typeface="Arial" pitchFamily="34" charset="0"/>
            </a:endParaRPr>
          </a:p>
        </p:txBody>
      </p:sp>
      <p:sp>
        <p:nvSpPr>
          <p:cNvPr id="20" name="11 Título"/>
          <p:cNvSpPr txBox="1">
            <a:spLocks/>
          </p:cNvSpPr>
          <p:nvPr/>
        </p:nvSpPr>
        <p:spPr bwMode="auto">
          <a:xfrm>
            <a:off x="3286052" y="5143512"/>
            <a:ext cx="5072098" cy="540245"/>
          </a:xfrm>
          <a:prstGeom prst="rect">
            <a:avLst/>
          </a:prstGeom>
          <a:noFill/>
          <a:ln w="9525">
            <a:noFill/>
            <a:miter lim="800000"/>
            <a:headEnd/>
            <a:tailEnd/>
          </a:ln>
          <a:effectLst/>
        </p:spPr>
        <p:txBody>
          <a:bodyPr anchor="ctr"/>
          <a:lstStyle/>
          <a:p>
            <a:pPr>
              <a:defRPr/>
            </a:pPr>
            <a:r>
              <a:rPr lang="es-EC" sz="2000" dirty="0" smtClean="0">
                <a:solidFill>
                  <a:srgbClr val="FFFF00"/>
                </a:solidFill>
                <a:latin typeface="Goudy Old Style" pitchFamily="18" charset="0"/>
                <a:ea typeface="+mj-ea"/>
                <a:cs typeface="Arial" pitchFamily="34" charset="0"/>
              </a:rPr>
              <a:t>PROPUESTA ALTERNATIVA</a:t>
            </a:r>
            <a:endParaRPr lang="es-ES" sz="2000" dirty="0">
              <a:solidFill>
                <a:srgbClr val="FF0000"/>
              </a:solidFill>
              <a:latin typeface="Goudy Old Style" pitchFamily="18" charset="0"/>
              <a:ea typeface="+mj-ea"/>
              <a:cs typeface="Arial" pitchFamily="34" charset="0"/>
            </a:endParaRPr>
          </a:p>
        </p:txBody>
      </p:sp>
      <p:sp>
        <p:nvSpPr>
          <p:cNvPr id="21" name="11 Título"/>
          <p:cNvSpPr txBox="1">
            <a:spLocks/>
          </p:cNvSpPr>
          <p:nvPr/>
        </p:nvSpPr>
        <p:spPr bwMode="auto">
          <a:xfrm>
            <a:off x="3286116" y="1714488"/>
            <a:ext cx="5072098" cy="540245"/>
          </a:xfrm>
          <a:prstGeom prst="rect">
            <a:avLst/>
          </a:prstGeom>
          <a:noFill/>
          <a:ln w="9525">
            <a:noFill/>
            <a:miter lim="800000"/>
            <a:headEnd/>
            <a:tailEnd/>
          </a:ln>
          <a:effectLst/>
        </p:spPr>
        <p:txBody>
          <a:bodyPr anchor="ctr"/>
          <a:lstStyle/>
          <a:p>
            <a:pPr algn="just">
              <a:defRPr/>
            </a:pPr>
            <a:r>
              <a:rPr lang="es-EC" sz="2000" dirty="0" smtClean="0">
                <a:solidFill>
                  <a:srgbClr val="FFFF00"/>
                </a:solidFill>
                <a:latin typeface="Goudy Old Style" pitchFamily="18" charset="0"/>
                <a:ea typeface="+mj-ea"/>
                <a:cs typeface="Arial" pitchFamily="34" charset="0"/>
              </a:rPr>
              <a:t>FORMULACIÓN DEL </a:t>
            </a:r>
            <a:r>
              <a:rPr lang="es-EC" sz="2000" dirty="0" smtClean="0">
                <a:solidFill>
                  <a:srgbClr val="FFFF00"/>
                </a:solidFill>
                <a:latin typeface="Goudy Old Style" pitchFamily="18" charset="0"/>
                <a:ea typeface="+mj-ea"/>
                <a:cs typeface="Arial" pitchFamily="34" charset="0"/>
              </a:rPr>
              <a:t>PROBLEMA </a:t>
            </a:r>
            <a:endParaRPr lang="es-ES" sz="2000" dirty="0">
              <a:solidFill>
                <a:srgbClr val="FFFF00"/>
              </a:solidFill>
              <a:latin typeface="Goudy Old Style" pitchFamily="18" charset="0"/>
              <a:ea typeface="+mj-ea"/>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64" y="-32"/>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572396" y="0"/>
            <a:ext cx="1571604" cy="1428744"/>
          </a:xfrm>
          <a:prstGeom prst="rect">
            <a:avLst/>
          </a:prstGeom>
          <a:noFill/>
          <a:ln w="9525">
            <a:noFill/>
            <a:miter lim="800000"/>
            <a:headEnd/>
            <a:tailEnd/>
          </a:ln>
        </p:spPr>
      </p:pic>
      <p:sp>
        <p:nvSpPr>
          <p:cNvPr id="10" name="Rectangle 2"/>
          <p:cNvSpPr>
            <a:spLocks noChangeArrowheads="1"/>
          </p:cNvSpPr>
          <p:nvPr/>
        </p:nvSpPr>
        <p:spPr bwMode="auto">
          <a:xfrm>
            <a:off x="1857356" y="1129713"/>
            <a:ext cx="5857884"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49263" algn="ctr" fontAlgn="base">
              <a:spcBef>
                <a:spcPct val="0"/>
              </a:spcBef>
              <a:spcAft>
                <a:spcPct val="0"/>
              </a:spcAft>
            </a:pPr>
            <a:r>
              <a:rPr lang="es-MX" sz="3200" dirty="0" smtClean="0">
                <a:solidFill>
                  <a:srgbClr val="FFFF00"/>
                </a:solidFill>
                <a:latin typeface="Goudy Old Style" pitchFamily="18" charset="0"/>
                <a:cs typeface="Arial" pitchFamily="34" charset="0"/>
              </a:rPr>
              <a:t>PROPUESTA ALTERNATIVA</a:t>
            </a:r>
            <a:endParaRPr kumimoji="0" lang="es-MX" sz="3200" b="0" i="0" u="none" strike="noStrike" cap="none" normalizeH="0" baseline="0" dirty="0" smtClean="0">
              <a:ln>
                <a:noFill/>
              </a:ln>
              <a:solidFill>
                <a:srgbClr val="FFFF00"/>
              </a:solidFill>
              <a:effectLst/>
              <a:latin typeface="Goudy Old Style" pitchFamily="18" charset="0"/>
            </a:endParaRPr>
          </a:p>
        </p:txBody>
      </p:sp>
      <p:sp>
        <p:nvSpPr>
          <p:cNvPr id="11" name="Rectangle 1"/>
          <p:cNvSpPr>
            <a:spLocks noChangeArrowheads="1"/>
          </p:cNvSpPr>
          <p:nvPr/>
        </p:nvSpPr>
        <p:spPr bwMode="auto">
          <a:xfrm>
            <a:off x="1285852" y="2293332"/>
            <a:ext cx="7858148" cy="2492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400" b="0" i="0" u="none" strike="noStrike" cap="none" normalizeH="0" baseline="0" dirty="0" smtClean="0">
                <a:ln>
                  <a:noFill/>
                </a:ln>
                <a:solidFill>
                  <a:srgbClr val="FFFF00"/>
                </a:solidFill>
                <a:effectLst/>
                <a:latin typeface="Goudy Old Style" pitchFamily="18" charset="0"/>
                <a:ea typeface="Calibri" pitchFamily="34" charset="0"/>
                <a:cs typeface="Arial" pitchFamily="34" charset="0"/>
              </a:rPr>
              <a:t>Mantener y mejorar el desarrollo de las HMB desde FA hasta</a:t>
            </a:r>
            <a:r>
              <a:rPr kumimoji="0" lang="es-ES" sz="2400" b="0" i="0" u="none" strike="noStrike" cap="none" normalizeH="0" dirty="0" smtClean="0">
                <a:ln>
                  <a:noFill/>
                </a:ln>
                <a:solidFill>
                  <a:srgbClr val="FFFF00"/>
                </a:solidFill>
                <a:effectLst/>
                <a:latin typeface="Goudy Old Style" pitchFamily="18" charset="0"/>
                <a:ea typeface="Calibri" pitchFamily="34" charset="0"/>
                <a:cs typeface="Arial" pitchFamily="34" charset="0"/>
              </a:rPr>
              <a:t> TVA</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rgbClr val="FFFF00"/>
              </a:solidFill>
              <a:effectLst/>
              <a:latin typeface="Goudy Old Style"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sz="2400" b="0" i="0" u="none" strike="noStrike" cap="none" normalizeH="0" baseline="0" dirty="0" smtClean="0">
                <a:ln>
                  <a:noFill/>
                </a:ln>
                <a:solidFill>
                  <a:srgbClr val="FFFF00"/>
                </a:solidFill>
                <a:effectLst/>
                <a:latin typeface="Goudy Old Style" pitchFamily="18" charset="0"/>
                <a:ea typeface="Calibri" pitchFamily="34" charset="0"/>
                <a:cs typeface="Arial" pitchFamily="34" charset="0"/>
              </a:rPr>
              <a:t>Mejorar sus condiciones de vida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_tradnl" sz="2400" b="0" i="0" u="none" strike="noStrike" cap="none" normalizeH="0" baseline="0" dirty="0" smtClean="0">
              <a:ln>
                <a:noFill/>
              </a:ln>
              <a:solidFill>
                <a:srgbClr val="FFFF00"/>
              </a:solidFill>
              <a:effectLst/>
              <a:latin typeface="Goudy Old Style" pitchFamily="18"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s-ES_tradnl" sz="2400" b="0" i="0" u="none" strike="noStrike" cap="none" normalizeH="0" baseline="0" dirty="0" smtClean="0">
              <a:ln>
                <a:noFill/>
              </a:ln>
              <a:solidFill>
                <a:srgbClr val="FFFF00"/>
              </a:solidFill>
              <a:effectLst/>
              <a:latin typeface="Goudy Old Style" pitchFamily="18" charset="0"/>
              <a:ea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ES_tradnl" sz="12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a:t>
            </a:r>
            <a:endParaRPr kumimoji="0" lang="es-ES_tradnl"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643834" y="0"/>
            <a:ext cx="1500166" cy="1428744"/>
          </a:xfrm>
          <a:prstGeom prst="rect">
            <a:avLst/>
          </a:prstGeom>
          <a:noFill/>
          <a:ln w="9525">
            <a:noFill/>
            <a:miter lim="800000"/>
            <a:headEnd/>
            <a:tailEnd/>
          </a:ln>
        </p:spPr>
      </p:pic>
      <p:sp>
        <p:nvSpPr>
          <p:cNvPr id="10" name="9 Rectángulo"/>
          <p:cNvSpPr/>
          <p:nvPr/>
        </p:nvSpPr>
        <p:spPr>
          <a:xfrm>
            <a:off x="1785918" y="1071546"/>
            <a:ext cx="7358082" cy="4154984"/>
          </a:xfrm>
          <a:prstGeom prst="rect">
            <a:avLst/>
          </a:prstGeom>
        </p:spPr>
        <p:txBody>
          <a:bodyPr wrap="square">
            <a:spAutoFit/>
          </a:bodyPr>
          <a:lstStyle/>
          <a:p>
            <a:pPr algn="ctr"/>
            <a:r>
              <a:rPr lang="es-ES" sz="2400" b="1" dirty="0" smtClean="0">
                <a:solidFill>
                  <a:srgbClr val="FFFF00"/>
                </a:solidFill>
                <a:latin typeface="Goudy Old Style" pitchFamily="18" charset="0"/>
              </a:rPr>
              <a:t>MODELO FUNCIONAL Y ECOLÓGICO</a:t>
            </a:r>
          </a:p>
          <a:p>
            <a:pPr algn="just"/>
            <a:endParaRPr lang="es-ES" sz="2400" dirty="0" smtClean="0">
              <a:solidFill>
                <a:srgbClr val="FFFF00"/>
              </a:solidFill>
              <a:latin typeface="Goudy Old Style" pitchFamily="18" charset="0"/>
            </a:endParaRPr>
          </a:p>
          <a:p>
            <a:pPr algn="just"/>
            <a:r>
              <a:rPr lang="es-ES" sz="2400" dirty="0" smtClean="0">
                <a:solidFill>
                  <a:srgbClr val="FFFF00"/>
                </a:solidFill>
                <a:latin typeface="Goudy Old Style" pitchFamily="18" charset="0"/>
              </a:rPr>
              <a:t>El modelo que se presenta aquí es funcional, eso quiere decir que incluye todas las áreas de desarrollo referentes a las necesidades actuales y futuras del niño/a. </a:t>
            </a:r>
          </a:p>
          <a:p>
            <a:pPr algn="just"/>
            <a:endParaRPr lang="es-ES" sz="2400" dirty="0" smtClean="0">
              <a:solidFill>
                <a:srgbClr val="FFFF00"/>
              </a:solidFill>
              <a:latin typeface="Goudy Old Style" pitchFamily="18" charset="0"/>
            </a:endParaRPr>
          </a:p>
          <a:p>
            <a:pPr algn="just"/>
            <a:r>
              <a:rPr lang="es-ES" sz="2400" dirty="0" smtClean="0">
                <a:solidFill>
                  <a:srgbClr val="FFFF00"/>
                </a:solidFill>
                <a:latin typeface="Goudy Old Style" pitchFamily="18" charset="0"/>
              </a:rPr>
              <a:t>Hay también otro concepto que hace parte del modelo: ecológico, por considerar el ambiente diario del individuo y sus necesidades integrando a la escuela, casa, familia, comunidad, respetando el medio cultural, ambiental, social y económico del niño/a.</a:t>
            </a:r>
            <a:endParaRPr lang="es-ES" sz="2400" dirty="0">
              <a:solidFill>
                <a:srgbClr val="FFFF00"/>
              </a:solidFill>
              <a:latin typeface="Goudy Old Style" pitchFamily="18"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572396" y="0"/>
            <a:ext cx="1571604" cy="1428744"/>
          </a:xfrm>
          <a:prstGeom prst="rect">
            <a:avLst/>
          </a:prstGeom>
          <a:noFill/>
          <a:ln w="9525">
            <a:noFill/>
            <a:miter lim="800000"/>
            <a:headEnd/>
            <a:tailEnd/>
          </a:ln>
        </p:spPr>
      </p:pic>
      <p:graphicFrame>
        <p:nvGraphicFramePr>
          <p:cNvPr id="10" name="9 Tabla"/>
          <p:cNvGraphicFramePr>
            <a:graphicFrameLocks noGrp="1"/>
          </p:cNvGraphicFramePr>
          <p:nvPr/>
        </p:nvGraphicFramePr>
        <p:xfrm>
          <a:off x="0" y="2357430"/>
          <a:ext cx="9144001" cy="1857388"/>
        </p:xfrm>
        <a:graphic>
          <a:graphicData uri="http://schemas.openxmlformats.org/drawingml/2006/table">
            <a:tbl>
              <a:tblPr/>
              <a:tblGrid>
                <a:gridCol w="571474"/>
                <a:gridCol w="428626"/>
                <a:gridCol w="857258"/>
                <a:gridCol w="857256"/>
                <a:gridCol w="928694"/>
                <a:gridCol w="928694"/>
                <a:gridCol w="928694"/>
                <a:gridCol w="928694"/>
                <a:gridCol w="928694"/>
                <a:gridCol w="857256"/>
                <a:gridCol w="928661"/>
              </a:tblGrid>
              <a:tr h="177007">
                <a:tc>
                  <a:txBody>
                    <a:bodyPr/>
                    <a:lstStyle/>
                    <a:p>
                      <a:pPr algn="ctr">
                        <a:lnSpc>
                          <a:spcPct val="150000"/>
                        </a:lnSpc>
                        <a:spcAft>
                          <a:spcPts val="0"/>
                        </a:spcAft>
                      </a:pPr>
                      <a:r>
                        <a:rPr lang="es-ES_tradnl" sz="700" b="1" dirty="0" smtClean="0">
                          <a:solidFill>
                            <a:srgbClr val="FFFF00"/>
                          </a:solidFill>
                          <a:latin typeface="Arial"/>
                          <a:ea typeface="Times New Roman"/>
                        </a:rPr>
                        <a:t>DOMINIO</a:t>
                      </a:r>
                      <a:endParaRPr lang="es-ES" sz="700" dirty="0">
                        <a:solidFill>
                          <a:srgbClr val="FFFF00"/>
                        </a:solidFill>
                        <a:latin typeface="Times New Roman"/>
                        <a:ea typeface="Times New Roman"/>
                      </a:endParaRPr>
                    </a:p>
                  </a:txBody>
                  <a:tcPr marL="54704" marR="54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700" b="1" dirty="0" smtClean="0">
                          <a:solidFill>
                            <a:srgbClr val="FFFF00"/>
                          </a:solidFill>
                          <a:latin typeface="Arial"/>
                          <a:ea typeface="Times New Roman"/>
                        </a:rPr>
                        <a:t>NIVEL</a:t>
                      </a:r>
                      <a:endParaRPr lang="es-ES" sz="700" dirty="0">
                        <a:solidFill>
                          <a:srgbClr val="FFFF00"/>
                        </a:solidFill>
                        <a:latin typeface="Times New Roman"/>
                        <a:ea typeface="Times New Roman"/>
                      </a:endParaRPr>
                    </a:p>
                  </a:txBody>
                  <a:tcPr marL="54704" marR="54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700" b="1" dirty="0" smtClean="0">
                          <a:solidFill>
                            <a:srgbClr val="FFFF00"/>
                          </a:solidFill>
                          <a:latin typeface="Arial"/>
                          <a:ea typeface="Times New Roman"/>
                        </a:rPr>
                        <a:t>OCTUBRE</a:t>
                      </a:r>
                      <a:endParaRPr lang="es-ES" sz="700" dirty="0">
                        <a:solidFill>
                          <a:srgbClr val="FFFF00"/>
                        </a:solidFill>
                        <a:latin typeface="Times New Roman"/>
                        <a:ea typeface="Times New Roman"/>
                      </a:endParaRPr>
                    </a:p>
                  </a:txBody>
                  <a:tcPr marL="54704" marR="54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700" b="1" dirty="0" smtClean="0">
                          <a:solidFill>
                            <a:srgbClr val="FFFF00"/>
                          </a:solidFill>
                          <a:latin typeface="Arial"/>
                          <a:ea typeface="Times New Roman"/>
                        </a:rPr>
                        <a:t>NOVIEMBRE</a:t>
                      </a:r>
                      <a:endParaRPr lang="es-ES" sz="700" dirty="0">
                        <a:solidFill>
                          <a:srgbClr val="FFFF00"/>
                        </a:solidFill>
                        <a:latin typeface="Times New Roman"/>
                        <a:ea typeface="Times New Roman"/>
                      </a:endParaRPr>
                    </a:p>
                  </a:txBody>
                  <a:tcPr marL="54704" marR="54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700" b="1" dirty="0" smtClean="0">
                          <a:solidFill>
                            <a:srgbClr val="FFFF00"/>
                          </a:solidFill>
                          <a:latin typeface="Arial"/>
                          <a:ea typeface="Times New Roman"/>
                        </a:rPr>
                        <a:t>DICIEMBRE</a:t>
                      </a:r>
                      <a:endParaRPr lang="es-ES" sz="700" dirty="0">
                        <a:solidFill>
                          <a:srgbClr val="FFFF00"/>
                        </a:solidFill>
                        <a:latin typeface="Times New Roman"/>
                        <a:ea typeface="Times New Roman"/>
                      </a:endParaRPr>
                    </a:p>
                  </a:txBody>
                  <a:tcPr marL="54704" marR="54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700" b="1" dirty="0" smtClean="0">
                          <a:solidFill>
                            <a:srgbClr val="FFFF00"/>
                          </a:solidFill>
                          <a:latin typeface="Arial"/>
                          <a:ea typeface="Times New Roman"/>
                        </a:rPr>
                        <a:t>EENERO</a:t>
                      </a:r>
                      <a:endParaRPr lang="es-ES" sz="700" dirty="0">
                        <a:solidFill>
                          <a:srgbClr val="FFFF00"/>
                        </a:solidFill>
                        <a:latin typeface="Times New Roman"/>
                        <a:ea typeface="Times New Roman"/>
                      </a:endParaRPr>
                    </a:p>
                  </a:txBody>
                  <a:tcPr marL="54704" marR="54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700" b="1" dirty="0" smtClean="0">
                          <a:solidFill>
                            <a:srgbClr val="FFFF00"/>
                          </a:solidFill>
                          <a:latin typeface="Arial"/>
                          <a:ea typeface="Times New Roman"/>
                        </a:rPr>
                        <a:t>FEBRERO</a:t>
                      </a:r>
                      <a:endParaRPr lang="es-ES" sz="700" dirty="0">
                        <a:solidFill>
                          <a:srgbClr val="FFFF00"/>
                        </a:solidFill>
                        <a:latin typeface="Times New Roman"/>
                        <a:ea typeface="Times New Roman"/>
                      </a:endParaRPr>
                    </a:p>
                  </a:txBody>
                  <a:tcPr marL="54704" marR="54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700" b="1" dirty="0" smtClean="0">
                          <a:solidFill>
                            <a:srgbClr val="FFFF00"/>
                          </a:solidFill>
                          <a:latin typeface="Arial"/>
                          <a:ea typeface="Times New Roman"/>
                        </a:rPr>
                        <a:t>MARZO</a:t>
                      </a:r>
                      <a:endParaRPr lang="es-ES" sz="700" dirty="0">
                        <a:solidFill>
                          <a:srgbClr val="FFFF00"/>
                        </a:solidFill>
                        <a:latin typeface="Times New Roman"/>
                        <a:ea typeface="Times New Roman"/>
                      </a:endParaRPr>
                    </a:p>
                  </a:txBody>
                  <a:tcPr marL="54704" marR="54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700" b="1" dirty="0" smtClean="0">
                          <a:solidFill>
                            <a:srgbClr val="FFFF00"/>
                          </a:solidFill>
                          <a:latin typeface="Arial"/>
                          <a:ea typeface="Times New Roman"/>
                        </a:rPr>
                        <a:t>ABRIL</a:t>
                      </a:r>
                      <a:endParaRPr lang="es-ES" sz="700" dirty="0">
                        <a:solidFill>
                          <a:srgbClr val="FFFF00"/>
                        </a:solidFill>
                        <a:latin typeface="Times New Roman"/>
                        <a:ea typeface="Times New Roman"/>
                      </a:endParaRPr>
                    </a:p>
                  </a:txBody>
                  <a:tcPr marL="54704" marR="54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700" b="1" dirty="0" smtClean="0">
                          <a:solidFill>
                            <a:srgbClr val="FFFF00"/>
                          </a:solidFill>
                          <a:latin typeface="Arial"/>
                          <a:ea typeface="Times New Roman"/>
                        </a:rPr>
                        <a:t>MAYO</a:t>
                      </a:r>
                      <a:endParaRPr lang="es-ES" sz="700" dirty="0">
                        <a:solidFill>
                          <a:srgbClr val="FFFF00"/>
                        </a:solidFill>
                        <a:latin typeface="Times New Roman"/>
                        <a:ea typeface="Times New Roman"/>
                      </a:endParaRPr>
                    </a:p>
                  </a:txBody>
                  <a:tcPr marL="54704" marR="54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700" b="1" dirty="0" smtClean="0">
                          <a:solidFill>
                            <a:srgbClr val="FFFF00"/>
                          </a:solidFill>
                          <a:latin typeface="Arial"/>
                          <a:ea typeface="Times New Roman"/>
                        </a:rPr>
                        <a:t>JUNIO</a:t>
                      </a:r>
                      <a:endParaRPr lang="es-ES" sz="700" dirty="0">
                        <a:solidFill>
                          <a:srgbClr val="FFFF00"/>
                        </a:solidFill>
                        <a:latin typeface="Times New Roman"/>
                        <a:ea typeface="Times New Roman"/>
                      </a:endParaRPr>
                    </a:p>
                  </a:txBody>
                  <a:tcPr marL="54704" marR="54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0381">
                <a:tc>
                  <a:txBody>
                    <a:bodyPr/>
                    <a:lstStyle/>
                    <a:p>
                      <a:pPr algn="ctr">
                        <a:spcAft>
                          <a:spcPts val="0"/>
                        </a:spcAft>
                      </a:pPr>
                      <a:endParaRPr lang="es-ES_tradnl" sz="600" dirty="0" smtClean="0">
                        <a:solidFill>
                          <a:srgbClr val="FFFF00"/>
                        </a:solidFill>
                        <a:latin typeface="Arial"/>
                        <a:ea typeface="Times New Roman"/>
                      </a:endParaRPr>
                    </a:p>
                    <a:p>
                      <a:pPr algn="ctr">
                        <a:spcAft>
                          <a:spcPts val="0"/>
                        </a:spcAft>
                      </a:pPr>
                      <a:r>
                        <a:rPr lang="es-ES_tradnl" sz="800" dirty="0" smtClean="0">
                          <a:solidFill>
                            <a:srgbClr val="FFFF00"/>
                          </a:solidFill>
                          <a:latin typeface="Arial"/>
                          <a:ea typeface="Times New Roman"/>
                        </a:rPr>
                        <a:t>R</a:t>
                      </a:r>
                    </a:p>
                    <a:p>
                      <a:pPr algn="ctr">
                        <a:spcAft>
                          <a:spcPts val="0"/>
                        </a:spcAft>
                      </a:pPr>
                      <a:endParaRPr lang="es-ES_tradnl" sz="800" dirty="0" smtClean="0">
                        <a:solidFill>
                          <a:srgbClr val="FFFF00"/>
                        </a:solidFill>
                        <a:latin typeface="Arial"/>
                        <a:ea typeface="Times New Roman"/>
                      </a:endParaRPr>
                    </a:p>
                    <a:p>
                      <a:pPr algn="ctr">
                        <a:spcAft>
                          <a:spcPts val="0"/>
                        </a:spcAft>
                      </a:pPr>
                      <a:endParaRPr lang="es-ES_tradnl" sz="800" dirty="0" smtClean="0">
                        <a:solidFill>
                          <a:srgbClr val="FFFF00"/>
                        </a:solidFill>
                        <a:latin typeface="Arial"/>
                        <a:ea typeface="Times New Roman"/>
                      </a:endParaRPr>
                    </a:p>
                    <a:p>
                      <a:pPr algn="ctr">
                        <a:spcAft>
                          <a:spcPts val="0"/>
                        </a:spcAft>
                      </a:pPr>
                      <a:r>
                        <a:rPr lang="es-ES_tradnl" sz="800" dirty="0" smtClean="0">
                          <a:solidFill>
                            <a:srgbClr val="FFFF00"/>
                          </a:solidFill>
                          <a:latin typeface="Arial"/>
                          <a:ea typeface="Times New Roman"/>
                        </a:rPr>
                        <a:t>O</a:t>
                      </a:r>
                    </a:p>
                    <a:p>
                      <a:pPr algn="ctr">
                        <a:spcAft>
                          <a:spcPts val="0"/>
                        </a:spcAft>
                      </a:pPr>
                      <a:endParaRPr lang="es-ES_tradnl" sz="800" dirty="0" smtClean="0">
                        <a:solidFill>
                          <a:srgbClr val="FFFF00"/>
                        </a:solidFill>
                        <a:latin typeface="Arial"/>
                        <a:ea typeface="Times New Roman"/>
                      </a:endParaRPr>
                    </a:p>
                    <a:p>
                      <a:pPr algn="ctr">
                        <a:spcAft>
                          <a:spcPts val="0"/>
                        </a:spcAft>
                      </a:pPr>
                      <a:endParaRPr lang="es-ES_tradnl" sz="800" dirty="0" smtClean="0">
                        <a:solidFill>
                          <a:srgbClr val="FFFF00"/>
                        </a:solidFill>
                        <a:latin typeface="Arial"/>
                        <a:ea typeface="Times New Roman"/>
                      </a:endParaRPr>
                    </a:p>
                    <a:p>
                      <a:pPr algn="ctr">
                        <a:spcAft>
                          <a:spcPts val="0"/>
                        </a:spcAft>
                      </a:pPr>
                      <a:endParaRPr lang="es-ES_tradnl" sz="800" dirty="0" smtClean="0">
                        <a:solidFill>
                          <a:srgbClr val="FFFF00"/>
                        </a:solidFill>
                        <a:latin typeface="Arial"/>
                        <a:ea typeface="Times New Roman"/>
                      </a:endParaRPr>
                    </a:p>
                    <a:p>
                      <a:pPr algn="ctr">
                        <a:spcAft>
                          <a:spcPts val="0"/>
                        </a:spcAft>
                      </a:pPr>
                      <a:r>
                        <a:rPr lang="es-ES_tradnl" sz="800" dirty="0" smtClean="0">
                          <a:solidFill>
                            <a:srgbClr val="FFFF00"/>
                          </a:solidFill>
                          <a:latin typeface="Arial"/>
                          <a:ea typeface="Times New Roman"/>
                        </a:rPr>
                        <a:t>Y</a:t>
                      </a:r>
                    </a:p>
                    <a:p>
                      <a:pPr algn="ctr">
                        <a:spcAft>
                          <a:spcPts val="0"/>
                        </a:spcAft>
                      </a:pPr>
                      <a:endParaRPr lang="es-ES_tradnl" sz="800" dirty="0" smtClean="0">
                        <a:solidFill>
                          <a:srgbClr val="FFFF00"/>
                        </a:solidFill>
                        <a:latin typeface="Arial"/>
                        <a:ea typeface="Times New Roman"/>
                      </a:endParaRPr>
                    </a:p>
                    <a:p>
                      <a:pPr algn="ctr">
                        <a:spcAft>
                          <a:spcPts val="0"/>
                        </a:spcAft>
                      </a:pPr>
                      <a:endParaRPr lang="es-ES_tradnl" sz="800" dirty="0" smtClean="0">
                        <a:solidFill>
                          <a:srgbClr val="FFFF00"/>
                        </a:solidFill>
                        <a:latin typeface="Arial"/>
                        <a:ea typeface="Times New Roman"/>
                      </a:endParaRPr>
                    </a:p>
                    <a:p>
                      <a:pPr algn="ctr">
                        <a:spcAft>
                          <a:spcPts val="0"/>
                        </a:spcAft>
                      </a:pPr>
                      <a:r>
                        <a:rPr lang="es-ES_tradnl" sz="800" dirty="0" smtClean="0">
                          <a:solidFill>
                            <a:srgbClr val="FFFF00"/>
                          </a:solidFill>
                          <a:latin typeface="Arial"/>
                          <a:ea typeface="Times New Roman"/>
                        </a:rPr>
                        <a:t>TL.</a:t>
                      </a:r>
                    </a:p>
                  </a:txBody>
                  <a:tcPr marL="54704" marR="54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1200"/>
                        </a:spcBef>
                        <a:spcAft>
                          <a:spcPts val="0"/>
                        </a:spcAft>
                      </a:pPr>
                      <a:endParaRPr lang="es-ES_tradnl" sz="800" dirty="0" smtClean="0">
                        <a:solidFill>
                          <a:srgbClr val="FFFF00"/>
                        </a:solidFill>
                        <a:latin typeface="Arial"/>
                        <a:ea typeface="Times New Roman"/>
                      </a:endParaRPr>
                    </a:p>
                    <a:p>
                      <a:pPr algn="l">
                        <a:spcBef>
                          <a:spcPts val="1200"/>
                        </a:spcBef>
                        <a:spcAft>
                          <a:spcPts val="0"/>
                        </a:spcAft>
                      </a:pPr>
                      <a:r>
                        <a:rPr lang="es-ES_tradnl" sz="800" dirty="0" smtClean="0">
                          <a:solidFill>
                            <a:srgbClr val="FFFF00"/>
                          </a:solidFill>
                          <a:latin typeface="Arial"/>
                          <a:ea typeface="Times New Roman"/>
                        </a:rPr>
                        <a:t>FA</a:t>
                      </a:r>
                      <a:endParaRPr lang="es-ES" sz="800" dirty="0">
                        <a:solidFill>
                          <a:srgbClr val="FFFF00"/>
                        </a:solidFill>
                        <a:latin typeface="Times New Roman"/>
                        <a:ea typeface="Times New Roman"/>
                      </a:endParaRPr>
                    </a:p>
                  </a:txBody>
                  <a:tcPr marL="54704" marR="54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endParaRPr lang="es-ES_tradnl" sz="600" dirty="0" smtClean="0">
                        <a:solidFill>
                          <a:srgbClr val="FFFF00"/>
                        </a:solidFill>
                        <a:latin typeface="Arial"/>
                        <a:ea typeface="Times New Roman"/>
                      </a:endParaRPr>
                    </a:p>
                    <a:p>
                      <a:pPr algn="l">
                        <a:lnSpc>
                          <a:spcPct val="150000"/>
                        </a:lnSpc>
                        <a:spcAft>
                          <a:spcPts val="0"/>
                        </a:spcAft>
                      </a:pPr>
                      <a:r>
                        <a:rPr lang="es-ES_tradnl" sz="600" dirty="0" smtClean="0">
                          <a:solidFill>
                            <a:srgbClr val="FFFF00"/>
                          </a:solidFill>
                          <a:latin typeface="Arial"/>
                          <a:ea typeface="Times New Roman"/>
                        </a:rPr>
                        <a:t>ME </a:t>
                      </a:r>
                      <a:r>
                        <a:rPr lang="es-ES_tradnl" sz="600" dirty="0">
                          <a:solidFill>
                            <a:srgbClr val="FFFF00"/>
                          </a:solidFill>
                          <a:latin typeface="Arial"/>
                          <a:ea typeface="Times New Roman"/>
                        </a:rPr>
                        <a:t>ADAPTO A MI PROFESOR</a:t>
                      </a:r>
                      <a:endParaRPr lang="es-ES" sz="600" dirty="0">
                        <a:solidFill>
                          <a:srgbClr val="FFFF00"/>
                        </a:solidFill>
                        <a:latin typeface="Times New Roman"/>
                        <a:ea typeface="Times New Roman"/>
                      </a:endParaRPr>
                    </a:p>
                    <a:p>
                      <a:pPr algn="l">
                        <a:lnSpc>
                          <a:spcPct val="150000"/>
                        </a:lnSpc>
                        <a:spcAft>
                          <a:spcPts val="0"/>
                        </a:spcAft>
                      </a:pPr>
                      <a:r>
                        <a:rPr lang="es-ES_tradnl" sz="600" dirty="0">
                          <a:solidFill>
                            <a:srgbClr val="FFFF00"/>
                          </a:solidFill>
                          <a:latin typeface="Arial"/>
                          <a:ea typeface="Times New Roman"/>
                        </a:rPr>
                        <a:t>USAR LAS MANOS  Y JUGAR</a:t>
                      </a:r>
                      <a:endParaRPr lang="es-ES" sz="600" dirty="0">
                        <a:solidFill>
                          <a:srgbClr val="FFFF00"/>
                        </a:solidFill>
                        <a:latin typeface="Times New Roman"/>
                        <a:ea typeface="Times New Roman"/>
                      </a:endParaRPr>
                    </a:p>
                  </a:txBody>
                  <a:tcPr marL="54704" marR="54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1200"/>
                        </a:spcBef>
                        <a:spcAft>
                          <a:spcPts val="0"/>
                        </a:spcAft>
                      </a:pPr>
                      <a:endParaRPr lang="es-ES_tradnl" sz="600" dirty="0" smtClean="0">
                        <a:solidFill>
                          <a:srgbClr val="FFFF00"/>
                        </a:solidFill>
                        <a:latin typeface="Arial"/>
                        <a:ea typeface="Times New Roman"/>
                      </a:endParaRPr>
                    </a:p>
                    <a:p>
                      <a:pPr algn="l">
                        <a:spcBef>
                          <a:spcPts val="1200"/>
                        </a:spcBef>
                        <a:spcAft>
                          <a:spcPts val="0"/>
                        </a:spcAft>
                      </a:pPr>
                      <a:r>
                        <a:rPr lang="es-ES_tradnl" sz="600" dirty="0" smtClean="0">
                          <a:solidFill>
                            <a:srgbClr val="FFFF00"/>
                          </a:solidFill>
                          <a:latin typeface="Arial"/>
                          <a:ea typeface="Times New Roman"/>
                        </a:rPr>
                        <a:t>LA </a:t>
                      </a:r>
                      <a:r>
                        <a:rPr lang="es-ES_tradnl" sz="600" dirty="0">
                          <a:solidFill>
                            <a:srgbClr val="FFFF00"/>
                          </a:solidFill>
                          <a:latin typeface="Arial"/>
                          <a:ea typeface="Times New Roman"/>
                        </a:rPr>
                        <a:t>LUDOTECA Y YO</a:t>
                      </a:r>
                      <a:endParaRPr lang="es-ES" sz="600" dirty="0">
                        <a:solidFill>
                          <a:srgbClr val="FFFF00"/>
                        </a:solidFill>
                        <a:latin typeface="Times New Roman"/>
                        <a:ea typeface="Times New Roman"/>
                      </a:endParaRPr>
                    </a:p>
                    <a:p>
                      <a:pPr algn="l">
                        <a:spcBef>
                          <a:spcPts val="1200"/>
                        </a:spcBef>
                        <a:spcAft>
                          <a:spcPts val="0"/>
                        </a:spcAft>
                      </a:pPr>
                      <a:r>
                        <a:rPr lang="es-ES_tradnl" sz="600" dirty="0">
                          <a:solidFill>
                            <a:srgbClr val="FFFF00"/>
                          </a:solidFill>
                          <a:latin typeface="Arial"/>
                          <a:ea typeface="Times New Roman"/>
                        </a:rPr>
                        <a:t>CONOZCO Y DISFRUTO DE M I AMBIENTE </a:t>
                      </a:r>
                      <a:r>
                        <a:rPr lang="es-ES_tradnl" sz="600" dirty="0" smtClean="0">
                          <a:solidFill>
                            <a:srgbClr val="FFFF00"/>
                          </a:solidFill>
                          <a:latin typeface="Arial"/>
                          <a:ea typeface="Times New Roman"/>
                        </a:rPr>
                        <a:t>NATURAL</a:t>
                      </a:r>
                      <a:endParaRPr lang="es-ES" sz="600" dirty="0">
                        <a:solidFill>
                          <a:srgbClr val="FFFF00"/>
                        </a:solidFill>
                        <a:latin typeface="Times New Roman"/>
                        <a:ea typeface="Times New Roman"/>
                      </a:endParaRPr>
                    </a:p>
                  </a:txBody>
                  <a:tcPr marL="54704" marR="54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1200"/>
                        </a:spcBef>
                        <a:spcAft>
                          <a:spcPts val="0"/>
                        </a:spcAft>
                      </a:pPr>
                      <a:endParaRPr lang="es-ES_tradnl" sz="600" dirty="0" smtClean="0">
                        <a:solidFill>
                          <a:srgbClr val="FFFF00"/>
                        </a:solidFill>
                        <a:latin typeface="Arial"/>
                        <a:ea typeface="Times New Roman"/>
                      </a:endParaRPr>
                    </a:p>
                    <a:p>
                      <a:pPr algn="l">
                        <a:spcBef>
                          <a:spcPts val="1200"/>
                        </a:spcBef>
                        <a:spcAft>
                          <a:spcPts val="0"/>
                        </a:spcAft>
                      </a:pPr>
                      <a:r>
                        <a:rPr lang="es-ES_tradnl" sz="600" dirty="0" smtClean="0">
                          <a:solidFill>
                            <a:srgbClr val="FFFF00"/>
                          </a:solidFill>
                          <a:latin typeface="Arial"/>
                          <a:ea typeface="Times New Roman"/>
                        </a:rPr>
                        <a:t>SALIDAS </a:t>
                      </a:r>
                      <a:r>
                        <a:rPr lang="es-ES_tradnl" sz="600" dirty="0">
                          <a:solidFill>
                            <a:srgbClr val="FFFF00"/>
                          </a:solidFill>
                          <a:latin typeface="Arial"/>
                          <a:ea typeface="Times New Roman"/>
                        </a:rPr>
                        <a:t>CERCANAS  A MI </a:t>
                      </a:r>
                      <a:r>
                        <a:rPr lang="es-ES_tradnl" sz="600" baseline="0" dirty="0" smtClean="0">
                          <a:solidFill>
                            <a:srgbClr val="FFFF00"/>
                          </a:solidFill>
                          <a:latin typeface="Arial"/>
                          <a:ea typeface="Times New Roman"/>
                        </a:rPr>
                        <a:t> </a:t>
                      </a:r>
                      <a:r>
                        <a:rPr lang="es-ES_tradnl" sz="600" dirty="0" smtClean="0">
                          <a:solidFill>
                            <a:srgbClr val="FFFF00"/>
                          </a:solidFill>
                          <a:latin typeface="Arial"/>
                          <a:ea typeface="Times New Roman"/>
                        </a:rPr>
                        <a:t>CONTEXTO </a:t>
                      </a:r>
                      <a:r>
                        <a:rPr lang="es-ES_tradnl" sz="600" dirty="0">
                          <a:solidFill>
                            <a:srgbClr val="FFFF00"/>
                          </a:solidFill>
                          <a:latin typeface="Arial"/>
                          <a:ea typeface="Times New Roman"/>
                        </a:rPr>
                        <a:t>ESCOLAR </a:t>
                      </a:r>
                      <a:endParaRPr lang="es-ES" sz="600" dirty="0">
                        <a:solidFill>
                          <a:srgbClr val="FFFF00"/>
                        </a:solidFill>
                        <a:latin typeface="Times New Roman"/>
                        <a:ea typeface="Times New Roman"/>
                      </a:endParaRPr>
                    </a:p>
                  </a:txBody>
                  <a:tcPr marL="54704" marR="54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1200"/>
                        </a:spcBef>
                        <a:spcAft>
                          <a:spcPts val="0"/>
                        </a:spcAft>
                      </a:pPr>
                      <a:endParaRPr lang="es-ES_tradnl" sz="600" dirty="0" smtClean="0">
                        <a:solidFill>
                          <a:srgbClr val="FFFF00"/>
                        </a:solidFill>
                        <a:latin typeface="Arial"/>
                        <a:ea typeface="Times New Roman"/>
                      </a:endParaRPr>
                    </a:p>
                    <a:p>
                      <a:pPr algn="l">
                        <a:spcBef>
                          <a:spcPts val="1200"/>
                        </a:spcBef>
                        <a:spcAft>
                          <a:spcPts val="0"/>
                        </a:spcAft>
                      </a:pPr>
                      <a:r>
                        <a:rPr lang="es-ES_tradnl" sz="600" dirty="0" smtClean="0">
                          <a:solidFill>
                            <a:srgbClr val="FFFF00"/>
                          </a:solidFill>
                          <a:latin typeface="Arial"/>
                          <a:ea typeface="Times New Roman"/>
                        </a:rPr>
                        <a:t>HAY </a:t>
                      </a:r>
                      <a:r>
                        <a:rPr lang="es-ES_tradnl" sz="600" dirty="0">
                          <a:solidFill>
                            <a:srgbClr val="FFFF00"/>
                          </a:solidFill>
                          <a:latin typeface="Arial"/>
                          <a:ea typeface="Times New Roman"/>
                        </a:rPr>
                        <a:t>TIEMPO PARA TODO</a:t>
                      </a:r>
                      <a:endParaRPr lang="es-ES" sz="600" dirty="0">
                        <a:solidFill>
                          <a:srgbClr val="FFFF00"/>
                        </a:solidFill>
                        <a:latin typeface="Times New Roman"/>
                        <a:ea typeface="Times New Roman"/>
                      </a:endParaRPr>
                    </a:p>
                    <a:p>
                      <a:pPr algn="l">
                        <a:spcBef>
                          <a:spcPts val="1200"/>
                        </a:spcBef>
                        <a:spcAft>
                          <a:spcPts val="0"/>
                        </a:spcAft>
                      </a:pPr>
                      <a:r>
                        <a:rPr lang="es-ES_tradnl" sz="600" dirty="0">
                          <a:solidFill>
                            <a:srgbClr val="FFFF00"/>
                          </a:solidFill>
                          <a:latin typeface="Arial"/>
                          <a:ea typeface="Times New Roman"/>
                        </a:rPr>
                        <a:t>MIS JUEGOS GRUPALES</a:t>
                      </a:r>
                      <a:endParaRPr lang="es-ES" sz="600" dirty="0">
                        <a:solidFill>
                          <a:srgbClr val="FFFF00"/>
                        </a:solidFill>
                        <a:latin typeface="Times New Roman"/>
                        <a:ea typeface="Times New Roman"/>
                      </a:endParaRPr>
                    </a:p>
                  </a:txBody>
                  <a:tcPr marL="54704" marR="54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1200"/>
                        </a:spcBef>
                        <a:spcAft>
                          <a:spcPts val="0"/>
                        </a:spcAft>
                      </a:pPr>
                      <a:endParaRPr lang="es-ES_tradnl" sz="600" dirty="0" smtClean="0">
                        <a:solidFill>
                          <a:srgbClr val="FFFF00"/>
                        </a:solidFill>
                        <a:latin typeface="Arial"/>
                        <a:ea typeface="Times New Roman"/>
                      </a:endParaRPr>
                    </a:p>
                    <a:p>
                      <a:pPr algn="l">
                        <a:spcBef>
                          <a:spcPts val="1200"/>
                        </a:spcBef>
                        <a:spcAft>
                          <a:spcPts val="0"/>
                        </a:spcAft>
                      </a:pPr>
                      <a:r>
                        <a:rPr lang="es-ES_tradnl" sz="600" dirty="0" smtClean="0">
                          <a:solidFill>
                            <a:srgbClr val="FFFF00"/>
                          </a:solidFill>
                          <a:latin typeface="Arial"/>
                          <a:ea typeface="Times New Roman"/>
                        </a:rPr>
                        <a:t>DISFRUTO </a:t>
                      </a:r>
                      <a:r>
                        <a:rPr lang="es-ES_tradnl" sz="600" dirty="0">
                          <a:solidFill>
                            <a:srgbClr val="FFFF00"/>
                          </a:solidFill>
                          <a:latin typeface="Arial"/>
                          <a:ea typeface="Times New Roman"/>
                        </a:rPr>
                        <a:t>DE MIS AMIGOS</a:t>
                      </a:r>
                      <a:endParaRPr lang="es-ES" sz="600" dirty="0">
                        <a:solidFill>
                          <a:srgbClr val="FFFF00"/>
                        </a:solidFill>
                        <a:latin typeface="Times New Roman"/>
                        <a:ea typeface="Times New Roman"/>
                      </a:endParaRPr>
                    </a:p>
                  </a:txBody>
                  <a:tcPr marL="54704" marR="54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1200"/>
                        </a:spcBef>
                        <a:spcAft>
                          <a:spcPts val="0"/>
                        </a:spcAft>
                      </a:pPr>
                      <a:endParaRPr lang="es-ES_tradnl" sz="600" dirty="0" smtClean="0">
                        <a:solidFill>
                          <a:srgbClr val="FFFF00"/>
                        </a:solidFill>
                        <a:latin typeface="Arial"/>
                        <a:ea typeface="Times New Roman"/>
                      </a:endParaRPr>
                    </a:p>
                    <a:p>
                      <a:pPr algn="l">
                        <a:spcBef>
                          <a:spcPts val="1200"/>
                        </a:spcBef>
                        <a:spcAft>
                          <a:spcPts val="0"/>
                        </a:spcAft>
                      </a:pPr>
                      <a:r>
                        <a:rPr lang="es-ES_tradnl" sz="600" dirty="0" smtClean="0">
                          <a:solidFill>
                            <a:srgbClr val="FFFF00"/>
                          </a:solidFill>
                          <a:latin typeface="Arial"/>
                          <a:ea typeface="Times New Roman"/>
                        </a:rPr>
                        <a:t>JUEGOS </a:t>
                      </a:r>
                      <a:r>
                        <a:rPr lang="es-ES_tradnl" sz="600" dirty="0">
                          <a:solidFill>
                            <a:srgbClr val="FFFF00"/>
                          </a:solidFill>
                          <a:latin typeface="Arial"/>
                          <a:ea typeface="Times New Roman"/>
                        </a:rPr>
                        <a:t>EN LA COMUNIDAD</a:t>
                      </a:r>
                      <a:endParaRPr lang="es-ES" sz="600" dirty="0">
                        <a:solidFill>
                          <a:srgbClr val="FFFF00"/>
                        </a:solidFill>
                        <a:latin typeface="Times New Roman"/>
                        <a:ea typeface="Times New Roman"/>
                      </a:endParaRPr>
                    </a:p>
                  </a:txBody>
                  <a:tcPr marL="54704" marR="54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1200"/>
                        </a:spcBef>
                        <a:spcAft>
                          <a:spcPts val="0"/>
                        </a:spcAft>
                      </a:pPr>
                      <a:endParaRPr lang="es-ES_tradnl" sz="600" dirty="0" smtClean="0">
                        <a:solidFill>
                          <a:srgbClr val="FFFF00"/>
                        </a:solidFill>
                        <a:latin typeface="Arial"/>
                        <a:ea typeface="Times New Roman"/>
                      </a:endParaRPr>
                    </a:p>
                    <a:p>
                      <a:pPr algn="l">
                        <a:spcBef>
                          <a:spcPts val="1200"/>
                        </a:spcBef>
                        <a:spcAft>
                          <a:spcPts val="0"/>
                        </a:spcAft>
                      </a:pPr>
                      <a:r>
                        <a:rPr lang="es-ES_tradnl" sz="600" dirty="0" smtClean="0">
                          <a:solidFill>
                            <a:srgbClr val="FFFF00"/>
                          </a:solidFill>
                          <a:latin typeface="Arial"/>
                          <a:ea typeface="Times New Roman"/>
                        </a:rPr>
                        <a:t>JUGANDO </a:t>
                      </a:r>
                      <a:r>
                        <a:rPr lang="es-ES_tradnl" sz="600" dirty="0">
                          <a:solidFill>
                            <a:srgbClr val="FFFF00"/>
                          </a:solidFill>
                          <a:latin typeface="Arial"/>
                          <a:ea typeface="Times New Roman"/>
                        </a:rPr>
                        <a:t>APRENDO</a:t>
                      </a:r>
                      <a:endParaRPr lang="es-ES" sz="600" dirty="0">
                        <a:solidFill>
                          <a:srgbClr val="FFFF00"/>
                        </a:solidFill>
                        <a:latin typeface="Times New Roman"/>
                        <a:ea typeface="Times New Roman"/>
                      </a:endParaRPr>
                    </a:p>
                  </a:txBody>
                  <a:tcPr marL="54704" marR="54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1200"/>
                        </a:spcBef>
                        <a:spcAft>
                          <a:spcPts val="0"/>
                        </a:spcAft>
                      </a:pPr>
                      <a:endParaRPr lang="es-ES_tradnl" sz="600" dirty="0" smtClean="0">
                        <a:solidFill>
                          <a:srgbClr val="FFFF00"/>
                        </a:solidFill>
                        <a:latin typeface="Arial"/>
                        <a:ea typeface="Times New Roman"/>
                      </a:endParaRPr>
                    </a:p>
                    <a:p>
                      <a:pPr algn="l">
                        <a:spcBef>
                          <a:spcPts val="1200"/>
                        </a:spcBef>
                        <a:spcAft>
                          <a:spcPts val="0"/>
                        </a:spcAft>
                      </a:pPr>
                      <a:r>
                        <a:rPr lang="es-ES_tradnl" sz="600" dirty="0" smtClean="0">
                          <a:solidFill>
                            <a:srgbClr val="FFFF00"/>
                          </a:solidFill>
                          <a:latin typeface="Arial"/>
                          <a:ea typeface="Times New Roman"/>
                        </a:rPr>
                        <a:t>RECREACIÓN </a:t>
                      </a:r>
                      <a:r>
                        <a:rPr lang="es-ES_tradnl" sz="600" dirty="0">
                          <a:solidFill>
                            <a:srgbClr val="FFFF00"/>
                          </a:solidFill>
                          <a:latin typeface="Arial"/>
                          <a:ea typeface="Times New Roman"/>
                        </a:rPr>
                        <a:t>Y MIS ADAPTACIONES</a:t>
                      </a:r>
                      <a:endParaRPr lang="es-ES" sz="600" dirty="0">
                        <a:solidFill>
                          <a:srgbClr val="FFFF00"/>
                        </a:solidFill>
                        <a:latin typeface="Times New Roman"/>
                        <a:ea typeface="Times New Roman"/>
                      </a:endParaRPr>
                    </a:p>
                  </a:txBody>
                  <a:tcPr marL="54704" marR="54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Bef>
                          <a:spcPts val="1200"/>
                        </a:spcBef>
                        <a:spcAft>
                          <a:spcPts val="0"/>
                        </a:spcAft>
                      </a:pPr>
                      <a:endParaRPr lang="es-ES_tradnl" sz="600" dirty="0" smtClean="0">
                        <a:solidFill>
                          <a:srgbClr val="FFFF00"/>
                        </a:solidFill>
                        <a:latin typeface="Arial"/>
                        <a:ea typeface="Times New Roman"/>
                      </a:endParaRPr>
                    </a:p>
                    <a:p>
                      <a:pPr algn="l">
                        <a:spcBef>
                          <a:spcPts val="1200"/>
                        </a:spcBef>
                        <a:spcAft>
                          <a:spcPts val="0"/>
                        </a:spcAft>
                      </a:pPr>
                      <a:r>
                        <a:rPr lang="es-ES_tradnl" sz="600" dirty="0" smtClean="0">
                          <a:solidFill>
                            <a:srgbClr val="FFFF00"/>
                          </a:solidFill>
                          <a:latin typeface="Arial"/>
                          <a:ea typeface="Times New Roman"/>
                        </a:rPr>
                        <a:t>DISFRUTO </a:t>
                      </a:r>
                      <a:r>
                        <a:rPr lang="es-ES_tradnl" sz="600" dirty="0">
                          <a:solidFill>
                            <a:srgbClr val="FFFF00"/>
                          </a:solidFill>
                          <a:latin typeface="Arial"/>
                          <a:ea typeface="Times New Roman"/>
                        </a:rPr>
                        <a:t>CON MI FAMILIA  Y APRENDEMOS JUNTOS</a:t>
                      </a:r>
                      <a:endParaRPr lang="es-ES" sz="600" dirty="0">
                        <a:solidFill>
                          <a:srgbClr val="FFFF00"/>
                        </a:solidFill>
                        <a:latin typeface="Times New Roman"/>
                        <a:ea typeface="Times New Roman"/>
                      </a:endParaRPr>
                    </a:p>
                  </a:txBody>
                  <a:tcPr marL="54704" marR="5470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Rectangle 1"/>
          <p:cNvSpPr>
            <a:spLocks noChangeArrowheads="1"/>
          </p:cNvSpPr>
          <p:nvPr/>
        </p:nvSpPr>
        <p:spPr bwMode="auto">
          <a:xfrm>
            <a:off x="0" y="1285860"/>
            <a:ext cx="91440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1230313" algn="l"/>
              </a:tabLst>
            </a:pPr>
            <a:r>
              <a:rPr kumimoji="0" lang="es-ES_tradnl" sz="2400" b="1"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CRONOGRAMA   DE ACTIVIDADES</a:t>
            </a:r>
            <a:endParaRPr kumimoji="0" lang="es-ES_tradnl" sz="2400" b="0" i="0" u="none" strike="noStrike" cap="none" normalizeH="0" baseline="0" dirty="0" smtClean="0">
              <a:ln>
                <a:noFill/>
              </a:ln>
              <a:solidFill>
                <a:srgbClr val="FFFF00"/>
              </a:solidFill>
              <a:effectLst/>
              <a:latin typeface="Goudy Old Style"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643834" y="0"/>
            <a:ext cx="1500166" cy="1428744"/>
          </a:xfrm>
          <a:prstGeom prst="rect">
            <a:avLst/>
          </a:prstGeom>
          <a:noFill/>
          <a:ln w="9525">
            <a:noFill/>
            <a:miter lim="800000"/>
            <a:headEnd/>
            <a:tailEnd/>
          </a:ln>
        </p:spPr>
      </p:pic>
      <p:sp>
        <p:nvSpPr>
          <p:cNvPr id="10" name="Rectangle 1"/>
          <p:cNvSpPr>
            <a:spLocks noChangeArrowheads="1"/>
          </p:cNvSpPr>
          <p:nvPr/>
        </p:nvSpPr>
        <p:spPr bwMode="auto">
          <a:xfrm>
            <a:off x="1857356" y="857232"/>
            <a:ext cx="650082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ESTRUCTURA (</a:t>
            </a:r>
            <a:r>
              <a:rPr kumimoji="0" lang="es-ES_tradnl"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Funcional</a:t>
            </a:r>
            <a:r>
              <a:rPr kumimoji="0" lang="es-ES_tradnl" sz="2400" b="0"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 A</a:t>
            </a:r>
            <a:r>
              <a:rPr kumimoji="0" lang="es-ES_tradnl" sz="2400" b="1" i="0" u="none" strike="noStrike" cap="none" normalizeH="0" baseline="0" dirty="0" smtClean="0">
                <a:ln>
                  <a:noFill/>
                </a:ln>
                <a:solidFill>
                  <a:srgbClr val="FFFF00"/>
                </a:solidFill>
                <a:effectLst/>
                <a:latin typeface="Arial" pitchFamily="34" charset="0"/>
                <a:ea typeface="Times New Roman" pitchFamily="18" charset="0"/>
                <a:cs typeface="Arial" pitchFamily="34" charset="0"/>
              </a:rPr>
              <a:t>)</a:t>
            </a:r>
            <a:endParaRPr kumimoji="0" lang="es-ES" sz="2400" b="0" i="0" u="none" strike="noStrike" cap="none" normalizeH="0" baseline="0" dirty="0" smtClean="0">
              <a:ln>
                <a:noFill/>
              </a:ln>
              <a:solidFill>
                <a:srgbClr val="FFFF00"/>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rgbClr val="FFFF00"/>
              </a:solidFill>
              <a:effectLst/>
              <a:latin typeface="Arial" pitchFamily="34" charset="0"/>
            </a:endParaRPr>
          </a:p>
        </p:txBody>
      </p:sp>
      <p:graphicFrame>
        <p:nvGraphicFramePr>
          <p:cNvPr id="11" name="3 Marcador de contenido"/>
          <p:cNvGraphicFramePr>
            <a:graphicFrameLocks/>
          </p:cNvGraphicFramePr>
          <p:nvPr/>
        </p:nvGraphicFramePr>
        <p:xfrm>
          <a:off x="0" y="1491700"/>
          <a:ext cx="9143999" cy="5105400"/>
        </p:xfrm>
        <a:graphic>
          <a:graphicData uri="http://schemas.openxmlformats.org/drawingml/2006/table">
            <a:tbl>
              <a:tblPr/>
              <a:tblGrid>
                <a:gridCol w="714348"/>
                <a:gridCol w="1000132"/>
                <a:gridCol w="1643074"/>
                <a:gridCol w="2428892"/>
                <a:gridCol w="1870288"/>
                <a:gridCol w="1487265"/>
              </a:tblGrid>
              <a:tr h="343158">
                <a:tc>
                  <a:txBody>
                    <a:bodyPr/>
                    <a:lstStyle/>
                    <a:p>
                      <a:pPr algn="ctr">
                        <a:lnSpc>
                          <a:spcPct val="150000"/>
                        </a:lnSpc>
                        <a:spcAft>
                          <a:spcPts val="0"/>
                        </a:spcAft>
                      </a:pPr>
                      <a:r>
                        <a:rPr lang="es-ES_tradnl" sz="900" b="1" dirty="0">
                          <a:solidFill>
                            <a:srgbClr val="FFFF00"/>
                          </a:solidFill>
                          <a:latin typeface="Arial"/>
                          <a:ea typeface="Times New Roman"/>
                        </a:rPr>
                        <a:t>DOMINIO</a:t>
                      </a:r>
                      <a:endParaRPr lang="es-ES" sz="900" dirty="0">
                        <a:solidFill>
                          <a:srgbClr val="FFFF00"/>
                        </a:solidFill>
                        <a:latin typeface="Times New Roman"/>
                        <a:ea typeface="Times New Roman"/>
                      </a:endParaRPr>
                    </a:p>
                  </a:txBody>
                  <a:tcPr marL="48296" marR="48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900" b="1" dirty="0">
                          <a:solidFill>
                            <a:srgbClr val="FFFF00"/>
                          </a:solidFill>
                          <a:latin typeface="Arial"/>
                          <a:ea typeface="Times New Roman"/>
                        </a:rPr>
                        <a:t>COMPONENTE</a:t>
                      </a:r>
                      <a:endParaRPr lang="es-ES" sz="900" dirty="0">
                        <a:solidFill>
                          <a:srgbClr val="FFFF00"/>
                        </a:solidFill>
                        <a:latin typeface="Times New Roman"/>
                        <a:ea typeface="Times New Roman"/>
                      </a:endParaRPr>
                    </a:p>
                  </a:txBody>
                  <a:tcPr marL="48296" marR="48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900" b="1">
                          <a:solidFill>
                            <a:srgbClr val="FFFF00"/>
                          </a:solidFill>
                          <a:latin typeface="Arial"/>
                          <a:ea typeface="Times New Roman"/>
                        </a:rPr>
                        <a:t>CONTENIDOS</a:t>
                      </a:r>
                      <a:endParaRPr lang="es-ES" sz="900">
                        <a:solidFill>
                          <a:srgbClr val="FFFF00"/>
                        </a:solidFill>
                        <a:latin typeface="Times New Roman"/>
                        <a:ea typeface="Times New Roman"/>
                      </a:endParaRPr>
                    </a:p>
                  </a:txBody>
                  <a:tcPr marL="48296" marR="48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900" b="1" dirty="0">
                          <a:solidFill>
                            <a:srgbClr val="FFFF00"/>
                          </a:solidFill>
                          <a:latin typeface="Arial"/>
                          <a:ea typeface="Times New Roman"/>
                        </a:rPr>
                        <a:t>ACTIVIDAD FUNCIONAL</a:t>
                      </a:r>
                      <a:endParaRPr lang="es-ES" sz="900" dirty="0">
                        <a:solidFill>
                          <a:srgbClr val="FFFF00"/>
                        </a:solidFill>
                        <a:latin typeface="Times New Roman"/>
                        <a:ea typeface="Times New Roman"/>
                      </a:endParaRPr>
                    </a:p>
                  </a:txBody>
                  <a:tcPr marL="48296" marR="48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900" b="1" dirty="0">
                          <a:solidFill>
                            <a:srgbClr val="FFFF00"/>
                          </a:solidFill>
                          <a:latin typeface="Arial"/>
                          <a:ea typeface="Times New Roman"/>
                        </a:rPr>
                        <a:t>OBJETIVO</a:t>
                      </a:r>
                      <a:endParaRPr lang="es-ES" sz="900" dirty="0">
                        <a:solidFill>
                          <a:srgbClr val="FFFF00"/>
                        </a:solidFill>
                        <a:latin typeface="Times New Roman"/>
                        <a:ea typeface="Times New Roman"/>
                      </a:endParaRPr>
                    </a:p>
                  </a:txBody>
                  <a:tcPr marL="48296" marR="48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900" b="1">
                          <a:solidFill>
                            <a:srgbClr val="FFFF00"/>
                          </a:solidFill>
                          <a:latin typeface="Arial"/>
                          <a:ea typeface="Times New Roman"/>
                        </a:rPr>
                        <a:t>ESTRATEGIAS METODOLÓGICAS</a:t>
                      </a:r>
                      <a:endParaRPr lang="es-ES" sz="900">
                        <a:solidFill>
                          <a:srgbClr val="FFFF00"/>
                        </a:solidFill>
                        <a:latin typeface="Times New Roman"/>
                        <a:ea typeface="Times New Roman"/>
                      </a:endParaRPr>
                    </a:p>
                  </a:txBody>
                  <a:tcPr marL="48296" marR="48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65910">
                <a:tc>
                  <a:txBody>
                    <a:bodyPr/>
                    <a:lstStyle/>
                    <a:p>
                      <a:pPr algn="ctr">
                        <a:lnSpc>
                          <a:spcPct val="150000"/>
                        </a:lnSpc>
                        <a:spcAft>
                          <a:spcPts val="0"/>
                        </a:spcAft>
                      </a:pPr>
                      <a:endParaRPr lang="es-ES" sz="900" dirty="0">
                        <a:solidFill>
                          <a:srgbClr val="FFFF00"/>
                        </a:solidFill>
                        <a:latin typeface="Times New Roman"/>
                        <a:ea typeface="Times New Roman"/>
                      </a:endParaRPr>
                    </a:p>
                    <a:p>
                      <a:pPr algn="ctr">
                        <a:lnSpc>
                          <a:spcPct val="150000"/>
                        </a:lnSpc>
                        <a:spcAft>
                          <a:spcPts val="0"/>
                        </a:spcAft>
                      </a:pPr>
                      <a:endParaRPr lang="es-ES_tradnl" sz="900" b="1" dirty="0" smtClean="0">
                        <a:solidFill>
                          <a:srgbClr val="FFFF00"/>
                        </a:solidFill>
                        <a:latin typeface="Arial"/>
                        <a:ea typeface="Times New Roman"/>
                      </a:endParaRPr>
                    </a:p>
                    <a:p>
                      <a:pPr algn="ctr">
                        <a:lnSpc>
                          <a:spcPct val="150000"/>
                        </a:lnSpc>
                        <a:spcAft>
                          <a:spcPts val="0"/>
                        </a:spcAft>
                      </a:pPr>
                      <a:endParaRPr lang="es-ES_tradnl" sz="900" b="1" dirty="0" smtClean="0">
                        <a:solidFill>
                          <a:srgbClr val="FFFF00"/>
                        </a:solidFill>
                        <a:latin typeface="Arial"/>
                        <a:ea typeface="Times New Roman"/>
                      </a:endParaRPr>
                    </a:p>
                    <a:p>
                      <a:pPr algn="ctr">
                        <a:lnSpc>
                          <a:spcPct val="150000"/>
                        </a:lnSpc>
                        <a:spcAft>
                          <a:spcPts val="0"/>
                        </a:spcAft>
                      </a:pPr>
                      <a:endParaRPr lang="es-ES_tradnl" sz="900" b="1" dirty="0" smtClean="0">
                        <a:solidFill>
                          <a:srgbClr val="FFFF00"/>
                        </a:solidFill>
                        <a:latin typeface="Arial"/>
                        <a:ea typeface="Times New Roman"/>
                      </a:endParaRPr>
                    </a:p>
                    <a:p>
                      <a:pPr algn="ctr">
                        <a:lnSpc>
                          <a:spcPct val="150000"/>
                        </a:lnSpc>
                        <a:spcAft>
                          <a:spcPts val="0"/>
                        </a:spcAft>
                      </a:pPr>
                      <a:r>
                        <a:rPr lang="es-ES_tradnl" sz="900" b="1" dirty="0" smtClean="0">
                          <a:solidFill>
                            <a:srgbClr val="FFFF00"/>
                          </a:solidFill>
                          <a:latin typeface="Arial"/>
                          <a:ea typeface="Times New Roman"/>
                        </a:rPr>
                        <a:t>R</a:t>
                      </a:r>
                    </a:p>
                    <a:p>
                      <a:pPr algn="ctr">
                        <a:lnSpc>
                          <a:spcPct val="150000"/>
                        </a:lnSpc>
                        <a:spcAft>
                          <a:spcPts val="0"/>
                        </a:spcAft>
                      </a:pPr>
                      <a:r>
                        <a:rPr lang="es-ES_tradnl" sz="900" b="1" dirty="0" smtClean="0">
                          <a:solidFill>
                            <a:srgbClr val="FFFF00"/>
                          </a:solidFill>
                          <a:latin typeface="Arial"/>
                          <a:ea typeface="Times New Roman"/>
                        </a:rPr>
                        <a:t>E</a:t>
                      </a:r>
                    </a:p>
                    <a:p>
                      <a:pPr algn="ctr">
                        <a:lnSpc>
                          <a:spcPct val="150000"/>
                        </a:lnSpc>
                        <a:spcAft>
                          <a:spcPts val="0"/>
                        </a:spcAft>
                      </a:pPr>
                      <a:r>
                        <a:rPr lang="es-ES_tradnl" sz="900" b="1" dirty="0" smtClean="0">
                          <a:solidFill>
                            <a:srgbClr val="FFFF00"/>
                          </a:solidFill>
                          <a:latin typeface="Arial"/>
                          <a:ea typeface="Times New Roman"/>
                        </a:rPr>
                        <a:t>C</a:t>
                      </a:r>
                    </a:p>
                    <a:p>
                      <a:pPr algn="ctr">
                        <a:lnSpc>
                          <a:spcPct val="150000"/>
                        </a:lnSpc>
                        <a:spcAft>
                          <a:spcPts val="0"/>
                        </a:spcAft>
                      </a:pPr>
                      <a:r>
                        <a:rPr lang="es-ES_tradnl" sz="900" b="1" dirty="0" smtClean="0">
                          <a:solidFill>
                            <a:srgbClr val="FFFF00"/>
                          </a:solidFill>
                          <a:latin typeface="Arial"/>
                          <a:ea typeface="Times New Roman"/>
                        </a:rPr>
                        <a:t>R</a:t>
                      </a:r>
                    </a:p>
                    <a:p>
                      <a:pPr algn="ctr">
                        <a:lnSpc>
                          <a:spcPct val="150000"/>
                        </a:lnSpc>
                        <a:spcAft>
                          <a:spcPts val="0"/>
                        </a:spcAft>
                      </a:pPr>
                      <a:r>
                        <a:rPr lang="es-ES_tradnl" sz="900" b="1" dirty="0" smtClean="0">
                          <a:solidFill>
                            <a:srgbClr val="FFFF00"/>
                          </a:solidFill>
                          <a:latin typeface="Arial"/>
                          <a:ea typeface="Times New Roman"/>
                        </a:rPr>
                        <a:t>E</a:t>
                      </a:r>
                    </a:p>
                    <a:p>
                      <a:pPr algn="ctr">
                        <a:lnSpc>
                          <a:spcPct val="150000"/>
                        </a:lnSpc>
                        <a:spcAft>
                          <a:spcPts val="0"/>
                        </a:spcAft>
                      </a:pPr>
                      <a:r>
                        <a:rPr lang="es-ES_tradnl" sz="900" b="1" dirty="0" smtClean="0">
                          <a:solidFill>
                            <a:srgbClr val="FFFF00"/>
                          </a:solidFill>
                          <a:latin typeface="Arial"/>
                          <a:ea typeface="Times New Roman"/>
                        </a:rPr>
                        <a:t>A</a:t>
                      </a:r>
                    </a:p>
                    <a:p>
                      <a:pPr algn="ctr">
                        <a:lnSpc>
                          <a:spcPct val="150000"/>
                        </a:lnSpc>
                        <a:spcAft>
                          <a:spcPts val="0"/>
                        </a:spcAft>
                      </a:pPr>
                      <a:r>
                        <a:rPr lang="es-ES_tradnl" sz="900" b="1" dirty="0" smtClean="0">
                          <a:solidFill>
                            <a:srgbClr val="FFFF00"/>
                          </a:solidFill>
                          <a:latin typeface="Arial"/>
                          <a:ea typeface="Times New Roman"/>
                        </a:rPr>
                        <a:t>C</a:t>
                      </a:r>
                    </a:p>
                    <a:p>
                      <a:pPr algn="ctr">
                        <a:lnSpc>
                          <a:spcPct val="150000"/>
                        </a:lnSpc>
                        <a:spcAft>
                          <a:spcPts val="0"/>
                        </a:spcAft>
                      </a:pPr>
                      <a:r>
                        <a:rPr lang="es-ES_tradnl" sz="900" b="1" dirty="0" smtClean="0">
                          <a:solidFill>
                            <a:srgbClr val="FFFF00"/>
                          </a:solidFill>
                          <a:latin typeface="Arial"/>
                          <a:ea typeface="Times New Roman"/>
                        </a:rPr>
                        <a:t>I</a:t>
                      </a:r>
                    </a:p>
                    <a:p>
                      <a:pPr algn="ctr">
                        <a:lnSpc>
                          <a:spcPct val="150000"/>
                        </a:lnSpc>
                        <a:spcAft>
                          <a:spcPts val="0"/>
                        </a:spcAft>
                      </a:pPr>
                      <a:r>
                        <a:rPr lang="es-ES_tradnl" sz="900" b="1" dirty="0" smtClean="0">
                          <a:solidFill>
                            <a:srgbClr val="FFFF00"/>
                          </a:solidFill>
                          <a:latin typeface="Arial"/>
                          <a:ea typeface="Times New Roman"/>
                        </a:rPr>
                        <a:t>Ó</a:t>
                      </a:r>
                    </a:p>
                    <a:p>
                      <a:pPr algn="ctr">
                        <a:lnSpc>
                          <a:spcPct val="150000"/>
                        </a:lnSpc>
                        <a:spcAft>
                          <a:spcPts val="0"/>
                        </a:spcAft>
                      </a:pPr>
                      <a:r>
                        <a:rPr lang="es-ES_tradnl" sz="900" b="1" dirty="0" smtClean="0">
                          <a:solidFill>
                            <a:srgbClr val="FFFF00"/>
                          </a:solidFill>
                          <a:latin typeface="Arial"/>
                          <a:ea typeface="Times New Roman"/>
                        </a:rPr>
                        <a:t>N</a:t>
                      </a:r>
                    </a:p>
                    <a:p>
                      <a:pPr algn="ctr">
                        <a:lnSpc>
                          <a:spcPct val="150000"/>
                        </a:lnSpc>
                        <a:spcAft>
                          <a:spcPts val="0"/>
                        </a:spcAft>
                      </a:pPr>
                      <a:r>
                        <a:rPr lang="es-ES_tradnl" sz="900" b="1" dirty="0" smtClean="0">
                          <a:solidFill>
                            <a:srgbClr val="FFFF00"/>
                          </a:solidFill>
                          <a:latin typeface="Arial"/>
                          <a:ea typeface="Times New Roman"/>
                        </a:rPr>
                        <a:t> </a:t>
                      </a:r>
                      <a:endParaRPr lang="es-ES" sz="900" dirty="0">
                        <a:solidFill>
                          <a:srgbClr val="FFFF00"/>
                        </a:solidFill>
                        <a:latin typeface="Times New Roman"/>
                        <a:ea typeface="Times New Roman"/>
                      </a:endParaRPr>
                    </a:p>
                  </a:txBody>
                  <a:tcPr marL="48296" marR="48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Bef>
                          <a:spcPts val="1200"/>
                        </a:spcBef>
                        <a:spcAft>
                          <a:spcPts val="1200"/>
                        </a:spcAft>
                      </a:pPr>
                      <a:r>
                        <a:rPr lang="es-EC" sz="700" dirty="0" smtClean="0">
                          <a:solidFill>
                            <a:srgbClr val="FFFF00"/>
                          </a:solidFill>
                          <a:latin typeface="Times New Roman"/>
                          <a:ea typeface="Times New Roman"/>
                        </a:rPr>
                        <a:t>R</a:t>
                      </a:r>
                    </a:p>
                    <a:p>
                      <a:pPr algn="ctr">
                        <a:lnSpc>
                          <a:spcPct val="100000"/>
                        </a:lnSpc>
                        <a:spcBef>
                          <a:spcPts val="1200"/>
                        </a:spcBef>
                        <a:spcAft>
                          <a:spcPts val="1200"/>
                        </a:spcAft>
                      </a:pPr>
                      <a:r>
                        <a:rPr lang="es-EC" sz="700" dirty="0" smtClean="0">
                          <a:solidFill>
                            <a:srgbClr val="FFFF00"/>
                          </a:solidFill>
                          <a:latin typeface="Times New Roman"/>
                          <a:ea typeface="Times New Roman"/>
                        </a:rPr>
                        <a:t>E</a:t>
                      </a:r>
                    </a:p>
                    <a:p>
                      <a:pPr algn="ctr">
                        <a:lnSpc>
                          <a:spcPct val="100000"/>
                        </a:lnSpc>
                        <a:spcBef>
                          <a:spcPts val="1200"/>
                        </a:spcBef>
                        <a:spcAft>
                          <a:spcPts val="1200"/>
                        </a:spcAft>
                      </a:pPr>
                      <a:r>
                        <a:rPr lang="es-EC" sz="700" dirty="0" smtClean="0">
                          <a:solidFill>
                            <a:srgbClr val="FFFF00"/>
                          </a:solidFill>
                          <a:latin typeface="Times New Roman"/>
                          <a:ea typeface="Times New Roman"/>
                        </a:rPr>
                        <a:t>C</a:t>
                      </a:r>
                    </a:p>
                    <a:p>
                      <a:pPr algn="ctr">
                        <a:lnSpc>
                          <a:spcPct val="100000"/>
                        </a:lnSpc>
                        <a:spcBef>
                          <a:spcPts val="1200"/>
                        </a:spcBef>
                        <a:spcAft>
                          <a:spcPts val="1200"/>
                        </a:spcAft>
                      </a:pPr>
                      <a:r>
                        <a:rPr lang="es-EC" sz="700" dirty="0" smtClean="0">
                          <a:solidFill>
                            <a:srgbClr val="FFFF00"/>
                          </a:solidFill>
                          <a:latin typeface="Times New Roman"/>
                          <a:ea typeface="Times New Roman"/>
                        </a:rPr>
                        <a:t>R</a:t>
                      </a:r>
                    </a:p>
                    <a:p>
                      <a:pPr algn="ctr">
                        <a:lnSpc>
                          <a:spcPct val="100000"/>
                        </a:lnSpc>
                        <a:spcBef>
                          <a:spcPts val="1200"/>
                        </a:spcBef>
                        <a:spcAft>
                          <a:spcPts val="1200"/>
                        </a:spcAft>
                      </a:pPr>
                      <a:r>
                        <a:rPr lang="es-EC" sz="700" dirty="0" smtClean="0">
                          <a:solidFill>
                            <a:srgbClr val="FFFF00"/>
                          </a:solidFill>
                          <a:latin typeface="Times New Roman"/>
                          <a:ea typeface="Times New Roman"/>
                        </a:rPr>
                        <a:t>E</a:t>
                      </a:r>
                    </a:p>
                    <a:p>
                      <a:pPr algn="ctr">
                        <a:lnSpc>
                          <a:spcPct val="100000"/>
                        </a:lnSpc>
                        <a:spcBef>
                          <a:spcPts val="1200"/>
                        </a:spcBef>
                        <a:spcAft>
                          <a:spcPts val="1200"/>
                        </a:spcAft>
                      </a:pPr>
                      <a:r>
                        <a:rPr lang="es-EC" sz="700" dirty="0" smtClean="0">
                          <a:solidFill>
                            <a:srgbClr val="FFFF00"/>
                          </a:solidFill>
                          <a:latin typeface="Times New Roman"/>
                          <a:ea typeface="Times New Roman"/>
                        </a:rPr>
                        <a:t>A</a:t>
                      </a:r>
                    </a:p>
                    <a:p>
                      <a:pPr algn="ctr">
                        <a:lnSpc>
                          <a:spcPct val="100000"/>
                        </a:lnSpc>
                        <a:spcBef>
                          <a:spcPts val="1200"/>
                        </a:spcBef>
                        <a:spcAft>
                          <a:spcPts val="1200"/>
                        </a:spcAft>
                      </a:pPr>
                      <a:r>
                        <a:rPr lang="es-EC" sz="700" dirty="0" smtClean="0">
                          <a:solidFill>
                            <a:srgbClr val="FFFF00"/>
                          </a:solidFill>
                          <a:latin typeface="Times New Roman"/>
                          <a:ea typeface="Times New Roman"/>
                        </a:rPr>
                        <a:t>C</a:t>
                      </a:r>
                    </a:p>
                    <a:p>
                      <a:pPr algn="ctr">
                        <a:lnSpc>
                          <a:spcPct val="100000"/>
                        </a:lnSpc>
                        <a:spcBef>
                          <a:spcPts val="1200"/>
                        </a:spcBef>
                        <a:spcAft>
                          <a:spcPts val="1200"/>
                        </a:spcAft>
                      </a:pPr>
                      <a:r>
                        <a:rPr lang="es-EC" sz="700" dirty="0" smtClean="0">
                          <a:solidFill>
                            <a:srgbClr val="FFFF00"/>
                          </a:solidFill>
                          <a:latin typeface="Times New Roman"/>
                          <a:ea typeface="Times New Roman"/>
                        </a:rPr>
                        <a:t>I</a:t>
                      </a:r>
                    </a:p>
                    <a:p>
                      <a:pPr algn="ctr">
                        <a:lnSpc>
                          <a:spcPct val="100000"/>
                        </a:lnSpc>
                        <a:spcBef>
                          <a:spcPts val="1200"/>
                        </a:spcBef>
                        <a:spcAft>
                          <a:spcPts val="1200"/>
                        </a:spcAft>
                      </a:pPr>
                      <a:r>
                        <a:rPr lang="es-EC" sz="700" dirty="0" smtClean="0">
                          <a:solidFill>
                            <a:srgbClr val="FFFF00"/>
                          </a:solidFill>
                          <a:latin typeface="Times New Roman"/>
                          <a:ea typeface="Times New Roman"/>
                        </a:rPr>
                        <a:t>O</a:t>
                      </a:r>
                    </a:p>
                    <a:p>
                      <a:pPr algn="ctr">
                        <a:lnSpc>
                          <a:spcPct val="100000"/>
                        </a:lnSpc>
                        <a:spcBef>
                          <a:spcPts val="1200"/>
                        </a:spcBef>
                        <a:spcAft>
                          <a:spcPts val="1200"/>
                        </a:spcAft>
                      </a:pPr>
                      <a:r>
                        <a:rPr lang="es-EC" sz="700" dirty="0" smtClean="0">
                          <a:solidFill>
                            <a:srgbClr val="FFFF00"/>
                          </a:solidFill>
                          <a:latin typeface="Times New Roman"/>
                          <a:ea typeface="Times New Roman"/>
                        </a:rPr>
                        <a:t>N</a:t>
                      </a:r>
                    </a:p>
                    <a:p>
                      <a:pPr algn="ctr">
                        <a:lnSpc>
                          <a:spcPct val="100000"/>
                        </a:lnSpc>
                        <a:spcBef>
                          <a:spcPts val="1200"/>
                        </a:spcBef>
                        <a:spcAft>
                          <a:spcPts val="1200"/>
                        </a:spcAft>
                      </a:pPr>
                      <a:endParaRPr lang="es-EC" sz="900" dirty="0" smtClean="0">
                        <a:solidFill>
                          <a:srgbClr val="FFFF00"/>
                        </a:solidFill>
                        <a:latin typeface="Times New Roman"/>
                        <a:ea typeface="Times New Roman"/>
                      </a:endParaRPr>
                    </a:p>
                    <a:p>
                      <a:pPr algn="ctr">
                        <a:lnSpc>
                          <a:spcPct val="100000"/>
                        </a:lnSpc>
                        <a:spcBef>
                          <a:spcPts val="1200"/>
                        </a:spcBef>
                        <a:spcAft>
                          <a:spcPts val="1200"/>
                        </a:spcAft>
                      </a:pPr>
                      <a:endParaRPr lang="es-ES" sz="900" dirty="0">
                        <a:solidFill>
                          <a:srgbClr val="FFFF00"/>
                        </a:solidFill>
                        <a:latin typeface="Times New Roman"/>
                        <a:ea typeface="Times New Roman"/>
                      </a:endParaRPr>
                    </a:p>
                  </a:txBody>
                  <a:tcPr marL="48296" marR="48296"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nSpc>
                          <a:spcPct val="100000"/>
                        </a:lnSpc>
                        <a:spcBef>
                          <a:spcPts val="1200"/>
                        </a:spcBef>
                        <a:spcAft>
                          <a:spcPts val="0"/>
                        </a:spcAft>
                        <a:buFont typeface="Symbol"/>
                        <a:buChar char=""/>
                      </a:pPr>
                      <a:r>
                        <a:rPr lang="es-ES_tradnl" sz="700" dirty="0" smtClean="0">
                          <a:solidFill>
                            <a:srgbClr val="FFFF00"/>
                          </a:solidFill>
                          <a:latin typeface="Arial"/>
                          <a:ea typeface="Times New Roman"/>
                        </a:rPr>
                        <a:t>ME </a:t>
                      </a:r>
                      <a:r>
                        <a:rPr lang="es-ES_tradnl" sz="700" dirty="0">
                          <a:solidFill>
                            <a:srgbClr val="FFFF00"/>
                          </a:solidFill>
                          <a:latin typeface="Arial"/>
                          <a:ea typeface="Times New Roman"/>
                        </a:rPr>
                        <a:t>ADAPTO A MI PROFESOR</a:t>
                      </a:r>
                      <a:endParaRPr lang="es-ES" sz="700" dirty="0">
                        <a:solidFill>
                          <a:srgbClr val="FFFF00"/>
                        </a:solidFill>
                        <a:latin typeface="Times New Roman"/>
                        <a:ea typeface="Times New Roman"/>
                      </a:endParaRPr>
                    </a:p>
                    <a:p>
                      <a:pPr marL="342900" lvl="0" indent="-342900">
                        <a:lnSpc>
                          <a:spcPct val="100000"/>
                        </a:lnSpc>
                        <a:spcBef>
                          <a:spcPts val="1200"/>
                        </a:spcBef>
                        <a:spcAft>
                          <a:spcPts val="0"/>
                        </a:spcAft>
                        <a:buFont typeface="Symbol"/>
                        <a:buChar char=""/>
                      </a:pPr>
                      <a:r>
                        <a:rPr lang="es-ES_tradnl" sz="700" dirty="0">
                          <a:solidFill>
                            <a:srgbClr val="FFFF00"/>
                          </a:solidFill>
                          <a:latin typeface="Arial"/>
                          <a:ea typeface="Times New Roman"/>
                        </a:rPr>
                        <a:t>USAR LAS MANOS  Y JUGAR</a:t>
                      </a:r>
                      <a:endParaRPr lang="es-ES" sz="700" dirty="0">
                        <a:solidFill>
                          <a:srgbClr val="FFFF00"/>
                        </a:solidFill>
                        <a:latin typeface="Times New Roman"/>
                        <a:ea typeface="Times New Roman"/>
                      </a:endParaRPr>
                    </a:p>
                    <a:p>
                      <a:pPr marL="342900" lvl="0" indent="-342900">
                        <a:lnSpc>
                          <a:spcPct val="100000"/>
                        </a:lnSpc>
                        <a:spcBef>
                          <a:spcPts val="1200"/>
                        </a:spcBef>
                        <a:spcAft>
                          <a:spcPts val="0"/>
                        </a:spcAft>
                        <a:buFont typeface="Symbol"/>
                        <a:buChar char=""/>
                      </a:pPr>
                      <a:r>
                        <a:rPr lang="es-ES_tradnl" sz="700" dirty="0">
                          <a:solidFill>
                            <a:srgbClr val="FFFF00"/>
                          </a:solidFill>
                          <a:latin typeface="Arial"/>
                          <a:ea typeface="Times New Roman"/>
                        </a:rPr>
                        <a:t>LA LUDOTECA Y YO</a:t>
                      </a:r>
                      <a:endParaRPr lang="es-ES" sz="700" dirty="0">
                        <a:solidFill>
                          <a:srgbClr val="FFFF00"/>
                        </a:solidFill>
                        <a:latin typeface="Times New Roman"/>
                        <a:ea typeface="Times New Roman"/>
                      </a:endParaRPr>
                    </a:p>
                    <a:p>
                      <a:pPr marL="342900" lvl="0" indent="-342900">
                        <a:lnSpc>
                          <a:spcPct val="100000"/>
                        </a:lnSpc>
                        <a:spcBef>
                          <a:spcPts val="1200"/>
                        </a:spcBef>
                        <a:spcAft>
                          <a:spcPts val="0"/>
                        </a:spcAft>
                        <a:buFont typeface="Symbol"/>
                        <a:buChar char=""/>
                      </a:pPr>
                      <a:r>
                        <a:rPr lang="es-ES_tradnl" sz="700" dirty="0">
                          <a:solidFill>
                            <a:srgbClr val="FFFF00"/>
                          </a:solidFill>
                          <a:latin typeface="Arial"/>
                          <a:ea typeface="Times New Roman"/>
                        </a:rPr>
                        <a:t>CONOZCO Y DISFRUTO DE M I AMBIENTE NATURAL</a:t>
                      </a:r>
                      <a:endParaRPr lang="es-ES" sz="700" dirty="0">
                        <a:solidFill>
                          <a:srgbClr val="FFFF00"/>
                        </a:solidFill>
                        <a:latin typeface="Times New Roman"/>
                        <a:ea typeface="Times New Roman"/>
                      </a:endParaRPr>
                    </a:p>
                    <a:p>
                      <a:pPr marL="342900" lvl="0" indent="-342900">
                        <a:lnSpc>
                          <a:spcPct val="100000"/>
                        </a:lnSpc>
                        <a:spcBef>
                          <a:spcPts val="1200"/>
                        </a:spcBef>
                        <a:spcAft>
                          <a:spcPts val="0"/>
                        </a:spcAft>
                        <a:buFont typeface="Symbol"/>
                        <a:buChar char=""/>
                      </a:pPr>
                      <a:r>
                        <a:rPr lang="es-ES_tradnl" sz="700" dirty="0">
                          <a:solidFill>
                            <a:srgbClr val="FFFF00"/>
                          </a:solidFill>
                          <a:latin typeface="Arial"/>
                          <a:ea typeface="Times New Roman"/>
                        </a:rPr>
                        <a:t>SALIDAS CERCANAS  A MI CONTEXTO ESCOLAR </a:t>
                      </a:r>
                      <a:endParaRPr lang="es-ES" sz="700" dirty="0">
                        <a:solidFill>
                          <a:srgbClr val="FFFF00"/>
                        </a:solidFill>
                        <a:latin typeface="Times New Roman"/>
                        <a:ea typeface="Times New Roman"/>
                      </a:endParaRPr>
                    </a:p>
                    <a:p>
                      <a:pPr marL="342900" lvl="0" indent="-342900">
                        <a:lnSpc>
                          <a:spcPct val="100000"/>
                        </a:lnSpc>
                        <a:spcBef>
                          <a:spcPts val="1200"/>
                        </a:spcBef>
                        <a:spcAft>
                          <a:spcPts val="0"/>
                        </a:spcAft>
                        <a:buFont typeface="Symbol"/>
                        <a:buChar char=""/>
                      </a:pPr>
                      <a:r>
                        <a:rPr lang="es-ES_tradnl" sz="700" dirty="0">
                          <a:solidFill>
                            <a:srgbClr val="FFFF00"/>
                          </a:solidFill>
                          <a:latin typeface="Arial"/>
                          <a:ea typeface="Times New Roman"/>
                        </a:rPr>
                        <a:t>HAY TIEMPO PARA TODO</a:t>
                      </a:r>
                      <a:endParaRPr lang="es-ES" sz="700" dirty="0">
                        <a:solidFill>
                          <a:srgbClr val="FFFF00"/>
                        </a:solidFill>
                        <a:latin typeface="Times New Roman"/>
                        <a:ea typeface="Times New Roman"/>
                      </a:endParaRPr>
                    </a:p>
                    <a:p>
                      <a:pPr marL="342900" lvl="0" indent="-342900">
                        <a:lnSpc>
                          <a:spcPct val="100000"/>
                        </a:lnSpc>
                        <a:spcBef>
                          <a:spcPts val="1200"/>
                        </a:spcBef>
                        <a:spcAft>
                          <a:spcPts val="0"/>
                        </a:spcAft>
                        <a:buFont typeface="Symbol"/>
                        <a:buChar char=""/>
                      </a:pPr>
                      <a:r>
                        <a:rPr lang="es-ES_tradnl" sz="700" dirty="0">
                          <a:solidFill>
                            <a:srgbClr val="FFFF00"/>
                          </a:solidFill>
                          <a:latin typeface="Arial"/>
                          <a:ea typeface="Times New Roman"/>
                        </a:rPr>
                        <a:t>MIS JUEGOS GRUPALES</a:t>
                      </a:r>
                      <a:endParaRPr lang="es-ES" sz="700" dirty="0">
                        <a:solidFill>
                          <a:srgbClr val="FFFF00"/>
                        </a:solidFill>
                        <a:latin typeface="Times New Roman"/>
                        <a:ea typeface="Times New Roman"/>
                      </a:endParaRPr>
                    </a:p>
                    <a:p>
                      <a:pPr marL="342900" lvl="0" indent="-342900">
                        <a:lnSpc>
                          <a:spcPct val="100000"/>
                        </a:lnSpc>
                        <a:spcBef>
                          <a:spcPts val="1200"/>
                        </a:spcBef>
                        <a:spcAft>
                          <a:spcPts val="0"/>
                        </a:spcAft>
                        <a:buFont typeface="Symbol"/>
                        <a:buChar char=""/>
                      </a:pPr>
                      <a:r>
                        <a:rPr lang="es-ES_tradnl" sz="700" dirty="0">
                          <a:solidFill>
                            <a:srgbClr val="FFFF00"/>
                          </a:solidFill>
                          <a:latin typeface="Arial"/>
                          <a:ea typeface="Times New Roman"/>
                        </a:rPr>
                        <a:t>DISFRUTO DE MIS AMIGOS</a:t>
                      </a:r>
                      <a:endParaRPr lang="es-ES" sz="700" dirty="0">
                        <a:solidFill>
                          <a:srgbClr val="FFFF00"/>
                        </a:solidFill>
                        <a:latin typeface="Times New Roman"/>
                        <a:ea typeface="Times New Roman"/>
                      </a:endParaRPr>
                    </a:p>
                    <a:p>
                      <a:pPr marL="342900" lvl="0" indent="-342900">
                        <a:lnSpc>
                          <a:spcPct val="100000"/>
                        </a:lnSpc>
                        <a:spcBef>
                          <a:spcPts val="1200"/>
                        </a:spcBef>
                        <a:spcAft>
                          <a:spcPts val="0"/>
                        </a:spcAft>
                        <a:buFont typeface="Symbol"/>
                        <a:buChar char=""/>
                      </a:pPr>
                      <a:r>
                        <a:rPr lang="es-ES_tradnl" sz="700" dirty="0">
                          <a:solidFill>
                            <a:srgbClr val="FFFF00"/>
                          </a:solidFill>
                          <a:latin typeface="Arial"/>
                          <a:ea typeface="Times New Roman"/>
                        </a:rPr>
                        <a:t>JUEGOS EN LA COMUNIDAD</a:t>
                      </a:r>
                      <a:endParaRPr lang="es-ES" sz="700" dirty="0">
                        <a:solidFill>
                          <a:srgbClr val="FFFF00"/>
                        </a:solidFill>
                        <a:latin typeface="Times New Roman"/>
                        <a:ea typeface="Times New Roman"/>
                      </a:endParaRPr>
                    </a:p>
                    <a:p>
                      <a:pPr marL="342900" lvl="0" indent="-342900">
                        <a:lnSpc>
                          <a:spcPct val="100000"/>
                        </a:lnSpc>
                        <a:spcBef>
                          <a:spcPts val="1200"/>
                        </a:spcBef>
                        <a:spcAft>
                          <a:spcPts val="0"/>
                        </a:spcAft>
                        <a:buFont typeface="Symbol"/>
                        <a:buChar char=""/>
                      </a:pPr>
                      <a:r>
                        <a:rPr lang="es-ES_tradnl" sz="700" dirty="0">
                          <a:solidFill>
                            <a:srgbClr val="FFFF00"/>
                          </a:solidFill>
                          <a:latin typeface="Arial"/>
                          <a:ea typeface="Times New Roman"/>
                        </a:rPr>
                        <a:t>JUGANDO APRENDO</a:t>
                      </a:r>
                      <a:endParaRPr lang="es-ES" sz="700" dirty="0">
                        <a:solidFill>
                          <a:srgbClr val="FFFF00"/>
                        </a:solidFill>
                        <a:latin typeface="Times New Roman"/>
                        <a:ea typeface="Times New Roman"/>
                      </a:endParaRPr>
                    </a:p>
                    <a:p>
                      <a:pPr marL="342900" lvl="0" indent="-342900">
                        <a:lnSpc>
                          <a:spcPct val="100000"/>
                        </a:lnSpc>
                        <a:spcBef>
                          <a:spcPts val="1200"/>
                        </a:spcBef>
                        <a:spcAft>
                          <a:spcPts val="0"/>
                        </a:spcAft>
                        <a:buFont typeface="Symbol"/>
                        <a:buChar char=""/>
                      </a:pPr>
                      <a:r>
                        <a:rPr lang="es-ES_tradnl" sz="700" dirty="0">
                          <a:solidFill>
                            <a:srgbClr val="FFFF00"/>
                          </a:solidFill>
                          <a:latin typeface="Arial"/>
                          <a:ea typeface="Times New Roman"/>
                        </a:rPr>
                        <a:t>RECREACIÓN Y MIS ADAPTACIONES</a:t>
                      </a:r>
                      <a:endParaRPr lang="es-ES" sz="700" dirty="0">
                        <a:solidFill>
                          <a:srgbClr val="FFFF00"/>
                        </a:solidFill>
                        <a:latin typeface="Times New Roman"/>
                        <a:ea typeface="Times New Roman"/>
                      </a:endParaRPr>
                    </a:p>
                    <a:p>
                      <a:pPr marL="342900" lvl="0" indent="-342900">
                        <a:lnSpc>
                          <a:spcPct val="100000"/>
                        </a:lnSpc>
                        <a:spcBef>
                          <a:spcPts val="1200"/>
                        </a:spcBef>
                        <a:spcAft>
                          <a:spcPts val="0"/>
                        </a:spcAft>
                        <a:buFont typeface="Symbol"/>
                        <a:buChar char=""/>
                      </a:pPr>
                      <a:r>
                        <a:rPr lang="es-ES_tradnl" sz="700" dirty="0">
                          <a:solidFill>
                            <a:srgbClr val="FFFF00"/>
                          </a:solidFill>
                          <a:latin typeface="Arial"/>
                          <a:ea typeface="Times New Roman"/>
                        </a:rPr>
                        <a:t>DISFRUTO CON MI FAMILIA  Y APRENDEMOS JUNTOS</a:t>
                      </a:r>
                      <a:endParaRPr lang="es-ES" sz="700" dirty="0">
                        <a:solidFill>
                          <a:srgbClr val="FFFF00"/>
                        </a:solidFill>
                        <a:latin typeface="Times New Roman"/>
                        <a:ea typeface="Times New Roman"/>
                      </a:endParaRPr>
                    </a:p>
                  </a:txBody>
                  <a:tcPr marL="48296" marR="48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ES_tradnl" sz="700" dirty="0">
                        <a:solidFill>
                          <a:srgbClr val="FFFF00"/>
                        </a:solidFill>
                        <a:latin typeface="Arial"/>
                        <a:ea typeface="Times New Roman"/>
                      </a:endParaRPr>
                    </a:p>
                    <a:p>
                      <a:pPr algn="just">
                        <a:spcAft>
                          <a:spcPts val="0"/>
                        </a:spcAft>
                      </a:pPr>
                      <a:r>
                        <a:rPr lang="es-ES_tradnl" sz="700" dirty="0">
                          <a:solidFill>
                            <a:srgbClr val="FFFF00"/>
                          </a:solidFill>
                          <a:latin typeface="Arial"/>
                          <a:ea typeface="Times New Roman"/>
                        </a:rPr>
                        <a:t>INTERRELACIÓN VISUAL  ESTUDIANTE  Y DOCENTE </a:t>
                      </a:r>
                      <a:endParaRPr lang="es-ES" sz="700" dirty="0">
                        <a:solidFill>
                          <a:srgbClr val="FFFF00"/>
                        </a:solidFill>
                        <a:latin typeface="Times New Roman"/>
                        <a:ea typeface="Times New Roman"/>
                      </a:endParaRPr>
                    </a:p>
                    <a:p>
                      <a:pPr algn="just">
                        <a:spcAft>
                          <a:spcPts val="0"/>
                        </a:spcAft>
                      </a:pPr>
                      <a:endParaRPr lang="es-ES_tradnl" sz="700" dirty="0" smtClean="0">
                        <a:solidFill>
                          <a:srgbClr val="FFFF00"/>
                        </a:solidFill>
                        <a:latin typeface="Arial"/>
                        <a:ea typeface="Times New Roman"/>
                      </a:endParaRPr>
                    </a:p>
                    <a:p>
                      <a:pPr algn="just">
                        <a:spcAft>
                          <a:spcPts val="0"/>
                        </a:spcAft>
                      </a:pPr>
                      <a:r>
                        <a:rPr lang="es-ES_tradnl" sz="700" dirty="0" smtClean="0">
                          <a:solidFill>
                            <a:srgbClr val="FFFF00"/>
                          </a:solidFill>
                          <a:latin typeface="Arial"/>
                          <a:ea typeface="Times New Roman"/>
                        </a:rPr>
                        <a:t>SOCIALIZAR </a:t>
                      </a:r>
                      <a:r>
                        <a:rPr lang="es-ES_tradnl" sz="700" dirty="0">
                          <a:solidFill>
                            <a:srgbClr val="FFFF00"/>
                          </a:solidFill>
                          <a:latin typeface="Arial"/>
                          <a:ea typeface="Times New Roman"/>
                        </a:rPr>
                        <a:t>A TRAVÉS DEL TACTO CON OBJETOS</a:t>
                      </a:r>
                      <a:endParaRPr lang="es-ES" sz="700" dirty="0">
                        <a:solidFill>
                          <a:srgbClr val="FFFF00"/>
                        </a:solidFill>
                        <a:latin typeface="Times New Roman"/>
                        <a:ea typeface="Times New Roman"/>
                      </a:endParaRPr>
                    </a:p>
                    <a:p>
                      <a:pPr algn="just">
                        <a:spcAft>
                          <a:spcPts val="0"/>
                        </a:spcAft>
                      </a:pPr>
                      <a:endParaRPr lang="es-ES_tradnl" sz="700" dirty="0" smtClean="0">
                        <a:solidFill>
                          <a:srgbClr val="FFFF00"/>
                        </a:solidFill>
                        <a:latin typeface="Arial"/>
                        <a:ea typeface="Times New Roman"/>
                      </a:endParaRPr>
                    </a:p>
                    <a:p>
                      <a:pPr algn="just">
                        <a:spcAft>
                          <a:spcPts val="0"/>
                        </a:spcAft>
                      </a:pPr>
                      <a:r>
                        <a:rPr lang="es-ES_tradnl" sz="700" dirty="0" smtClean="0">
                          <a:solidFill>
                            <a:srgbClr val="FFFF00"/>
                          </a:solidFill>
                          <a:latin typeface="Arial"/>
                          <a:ea typeface="Times New Roman"/>
                        </a:rPr>
                        <a:t>VISITAR </a:t>
                      </a:r>
                      <a:r>
                        <a:rPr lang="es-ES_tradnl" sz="700" dirty="0">
                          <a:solidFill>
                            <a:srgbClr val="FFFF00"/>
                          </a:solidFill>
                          <a:latin typeface="Arial"/>
                          <a:ea typeface="Times New Roman"/>
                        </a:rPr>
                        <a:t>Y PARTICIPAR DEL MEDIO LÚDICO</a:t>
                      </a:r>
                      <a:endParaRPr lang="es-ES" sz="700" dirty="0">
                        <a:solidFill>
                          <a:srgbClr val="FFFF00"/>
                        </a:solidFill>
                        <a:latin typeface="Times New Roman"/>
                        <a:ea typeface="Times New Roman"/>
                      </a:endParaRPr>
                    </a:p>
                    <a:p>
                      <a:pPr algn="just">
                        <a:spcAft>
                          <a:spcPts val="0"/>
                        </a:spcAft>
                      </a:pPr>
                      <a:endParaRPr lang="es-ES_tradnl" sz="700" dirty="0" smtClean="0">
                        <a:solidFill>
                          <a:srgbClr val="FFFF00"/>
                        </a:solidFill>
                        <a:latin typeface="Arial"/>
                        <a:ea typeface="Times New Roman"/>
                      </a:endParaRPr>
                    </a:p>
                    <a:p>
                      <a:pPr algn="just">
                        <a:spcAft>
                          <a:spcPts val="0"/>
                        </a:spcAft>
                      </a:pPr>
                      <a:r>
                        <a:rPr lang="es-ES_tradnl" sz="700" dirty="0" smtClean="0">
                          <a:solidFill>
                            <a:srgbClr val="FFFF00"/>
                          </a:solidFill>
                          <a:latin typeface="Arial"/>
                          <a:ea typeface="Times New Roman"/>
                        </a:rPr>
                        <a:t>SALIR </a:t>
                      </a:r>
                      <a:r>
                        <a:rPr lang="es-ES_tradnl" sz="700" dirty="0">
                          <a:solidFill>
                            <a:srgbClr val="FFFF00"/>
                          </a:solidFill>
                          <a:latin typeface="Arial"/>
                          <a:ea typeface="Times New Roman"/>
                        </a:rPr>
                        <a:t>A RECORRER  EL CONTORNO DE NUESTRA ESCUELA</a:t>
                      </a:r>
                      <a:endParaRPr lang="es-ES" sz="700" dirty="0">
                        <a:solidFill>
                          <a:srgbClr val="FFFF00"/>
                        </a:solidFill>
                        <a:latin typeface="Times New Roman"/>
                        <a:ea typeface="Times New Roman"/>
                      </a:endParaRPr>
                    </a:p>
                    <a:p>
                      <a:pPr algn="just">
                        <a:spcAft>
                          <a:spcPts val="0"/>
                        </a:spcAft>
                      </a:pPr>
                      <a:endParaRPr lang="es-ES_tradnl" sz="700" dirty="0" smtClean="0">
                        <a:solidFill>
                          <a:srgbClr val="FFFF00"/>
                        </a:solidFill>
                        <a:latin typeface="Arial"/>
                        <a:ea typeface="Times New Roman"/>
                      </a:endParaRPr>
                    </a:p>
                    <a:p>
                      <a:pPr algn="just">
                        <a:spcAft>
                          <a:spcPts val="0"/>
                        </a:spcAft>
                      </a:pPr>
                      <a:r>
                        <a:rPr lang="es-ES_tradnl" sz="700" dirty="0" smtClean="0">
                          <a:solidFill>
                            <a:srgbClr val="FFFF00"/>
                          </a:solidFill>
                          <a:latin typeface="Arial"/>
                          <a:ea typeface="Times New Roman"/>
                        </a:rPr>
                        <a:t>REALIZAR </a:t>
                      </a:r>
                      <a:r>
                        <a:rPr lang="es-ES_tradnl" sz="700" dirty="0">
                          <a:solidFill>
                            <a:srgbClr val="FFFF00"/>
                          </a:solidFill>
                          <a:latin typeface="Arial"/>
                          <a:ea typeface="Times New Roman"/>
                        </a:rPr>
                        <a:t>ACTIVIDADES GENERALES DE VIDEOS Y MUSICA</a:t>
                      </a:r>
                      <a:endParaRPr lang="es-ES" sz="700" dirty="0">
                        <a:solidFill>
                          <a:srgbClr val="FFFF00"/>
                        </a:solidFill>
                        <a:latin typeface="Times New Roman"/>
                        <a:ea typeface="Times New Roman"/>
                      </a:endParaRPr>
                    </a:p>
                    <a:p>
                      <a:pPr algn="just">
                        <a:spcAft>
                          <a:spcPts val="0"/>
                        </a:spcAft>
                      </a:pPr>
                      <a:endParaRPr lang="es-ES_tradnl" sz="700" dirty="0" smtClean="0">
                        <a:solidFill>
                          <a:srgbClr val="FFFF00"/>
                        </a:solidFill>
                        <a:latin typeface="Arial"/>
                        <a:ea typeface="Times New Roman"/>
                      </a:endParaRPr>
                    </a:p>
                    <a:p>
                      <a:pPr algn="just">
                        <a:spcAft>
                          <a:spcPts val="0"/>
                        </a:spcAft>
                      </a:pPr>
                      <a:r>
                        <a:rPr lang="es-ES_tradnl" sz="700" dirty="0" smtClean="0">
                          <a:solidFill>
                            <a:srgbClr val="FFFF00"/>
                          </a:solidFill>
                          <a:latin typeface="Arial"/>
                          <a:ea typeface="Times New Roman"/>
                        </a:rPr>
                        <a:t>VISITAR </a:t>
                      </a:r>
                      <a:r>
                        <a:rPr lang="es-ES_tradnl" sz="700" dirty="0">
                          <a:solidFill>
                            <a:srgbClr val="FFFF00"/>
                          </a:solidFill>
                          <a:latin typeface="Arial"/>
                          <a:ea typeface="Times New Roman"/>
                        </a:rPr>
                        <a:t>PARQUES ECOLÓGICOS</a:t>
                      </a:r>
                      <a:endParaRPr lang="es-ES" sz="700" dirty="0">
                        <a:solidFill>
                          <a:srgbClr val="FFFF00"/>
                        </a:solidFill>
                        <a:latin typeface="Times New Roman"/>
                        <a:ea typeface="Times New Roman"/>
                      </a:endParaRPr>
                    </a:p>
                    <a:p>
                      <a:pPr algn="just">
                        <a:lnSpc>
                          <a:spcPct val="150000"/>
                        </a:lnSpc>
                        <a:spcAft>
                          <a:spcPts val="0"/>
                        </a:spcAft>
                      </a:pPr>
                      <a:endParaRPr lang="es-ES_tradnl" sz="700" dirty="0" smtClean="0">
                        <a:solidFill>
                          <a:srgbClr val="FFFF00"/>
                        </a:solidFill>
                        <a:latin typeface="Arial"/>
                        <a:ea typeface="Times New Roman"/>
                      </a:endParaRPr>
                    </a:p>
                    <a:p>
                      <a:pPr algn="just">
                        <a:lnSpc>
                          <a:spcPct val="100000"/>
                        </a:lnSpc>
                        <a:spcAft>
                          <a:spcPts val="0"/>
                        </a:spcAft>
                      </a:pPr>
                      <a:r>
                        <a:rPr lang="es-ES_tradnl" sz="700" dirty="0" smtClean="0">
                          <a:solidFill>
                            <a:srgbClr val="FFFF00"/>
                          </a:solidFill>
                          <a:latin typeface="Arial"/>
                          <a:ea typeface="Times New Roman"/>
                        </a:rPr>
                        <a:t>PARTICIPAR  </a:t>
                      </a:r>
                      <a:r>
                        <a:rPr lang="es-ES_tradnl" sz="700" dirty="0">
                          <a:solidFill>
                            <a:srgbClr val="FFFF00"/>
                          </a:solidFill>
                          <a:latin typeface="Arial"/>
                          <a:ea typeface="Times New Roman"/>
                        </a:rPr>
                        <a:t>CON MI PAPÁ EN JUEGOS  DE SALON Y CAMPO</a:t>
                      </a:r>
                      <a:endParaRPr lang="es-ES" sz="700" dirty="0">
                        <a:solidFill>
                          <a:srgbClr val="FFFF00"/>
                        </a:solidFill>
                        <a:latin typeface="Times New Roman"/>
                        <a:ea typeface="Times New Roman"/>
                      </a:endParaRPr>
                    </a:p>
                    <a:p>
                      <a:pPr algn="just">
                        <a:lnSpc>
                          <a:spcPct val="100000"/>
                        </a:lnSpc>
                        <a:spcAft>
                          <a:spcPts val="0"/>
                        </a:spcAft>
                      </a:pPr>
                      <a:endParaRPr lang="es-ES_tradnl" sz="700" dirty="0" smtClean="0">
                        <a:solidFill>
                          <a:srgbClr val="FFFF00"/>
                        </a:solidFill>
                        <a:latin typeface="Arial"/>
                        <a:ea typeface="Times New Roman"/>
                      </a:endParaRPr>
                    </a:p>
                    <a:p>
                      <a:pPr algn="just">
                        <a:lnSpc>
                          <a:spcPct val="100000"/>
                        </a:lnSpc>
                        <a:spcAft>
                          <a:spcPts val="0"/>
                        </a:spcAft>
                      </a:pPr>
                      <a:r>
                        <a:rPr lang="es-ES_tradnl" sz="700" dirty="0" smtClean="0">
                          <a:solidFill>
                            <a:srgbClr val="FFFF00"/>
                          </a:solidFill>
                          <a:latin typeface="Arial"/>
                          <a:ea typeface="Times New Roman"/>
                        </a:rPr>
                        <a:t>ASISTIR </a:t>
                      </a:r>
                      <a:r>
                        <a:rPr lang="es-ES_tradnl" sz="700" dirty="0">
                          <a:solidFill>
                            <a:srgbClr val="FFFF00"/>
                          </a:solidFill>
                          <a:latin typeface="Arial"/>
                          <a:ea typeface="Times New Roman"/>
                        </a:rPr>
                        <a:t>A EVENTOS  SOCIALES  DE NUESTRA CO MUNIDAD</a:t>
                      </a:r>
                      <a:endParaRPr lang="es-ES" sz="700" dirty="0">
                        <a:solidFill>
                          <a:srgbClr val="FFFF00"/>
                        </a:solidFill>
                        <a:latin typeface="Times New Roman"/>
                        <a:ea typeface="Times New Roman"/>
                      </a:endParaRPr>
                    </a:p>
                    <a:p>
                      <a:pPr algn="just">
                        <a:spcAft>
                          <a:spcPts val="0"/>
                        </a:spcAft>
                      </a:pPr>
                      <a:endParaRPr lang="es-ES_tradnl" sz="700" b="1" dirty="0" smtClean="0">
                        <a:solidFill>
                          <a:srgbClr val="FFFF00"/>
                        </a:solidFill>
                        <a:latin typeface="Arial"/>
                        <a:ea typeface="Times New Roman"/>
                      </a:endParaRPr>
                    </a:p>
                    <a:p>
                      <a:pPr algn="just">
                        <a:spcAft>
                          <a:spcPts val="0"/>
                        </a:spcAft>
                      </a:pPr>
                      <a:r>
                        <a:rPr lang="es-ES_tradnl" sz="700" b="1" dirty="0" smtClean="0">
                          <a:solidFill>
                            <a:srgbClr val="FFFF00"/>
                          </a:solidFill>
                          <a:latin typeface="Arial"/>
                          <a:ea typeface="Times New Roman"/>
                        </a:rPr>
                        <a:t>PARTICIPAR </a:t>
                      </a:r>
                      <a:r>
                        <a:rPr lang="es-ES_tradnl" sz="700" b="1" dirty="0">
                          <a:solidFill>
                            <a:srgbClr val="FFFF00"/>
                          </a:solidFill>
                          <a:latin typeface="Arial"/>
                          <a:ea typeface="Times New Roman"/>
                        </a:rPr>
                        <a:t>EN LOS JUEGOS DEL VECINDARIO</a:t>
                      </a:r>
                      <a:endParaRPr lang="es-ES" sz="700" dirty="0">
                        <a:solidFill>
                          <a:srgbClr val="FFFF00"/>
                        </a:solidFill>
                        <a:latin typeface="Times New Roman"/>
                        <a:ea typeface="Times New Roman"/>
                      </a:endParaRPr>
                    </a:p>
                    <a:p>
                      <a:pPr algn="just">
                        <a:spcAft>
                          <a:spcPts val="0"/>
                        </a:spcAft>
                      </a:pPr>
                      <a:endParaRPr lang="es-ES_tradnl" sz="700" b="1" dirty="0" smtClean="0">
                        <a:solidFill>
                          <a:srgbClr val="FFFF00"/>
                        </a:solidFill>
                        <a:latin typeface="Arial"/>
                        <a:ea typeface="Times New Roman"/>
                      </a:endParaRPr>
                    </a:p>
                    <a:p>
                      <a:pPr algn="just">
                        <a:spcAft>
                          <a:spcPts val="0"/>
                        </a:spcAft>
                      </a:pPr>
                      <a:r>
                        <a:rPr lang="es-ES_tradnl" sz="700" b="1" dirty="0" smtClean="0">
                          <a:solidFill>
                            <a:srgbClr val="FFFF00"/>
                          </a:solidFill>
                          <a:latin typeface="Arial"/>
                          <a:ea typeface="Times New Roman"/>
                        </a:rPr>
                        <a:t>DURANTE </a:t>
                      </a:r>
                      <a:r>
                        <a:rPr lang="es-ES_tradnl" sz="700" b="1" dirty="0">
                          <a:solidFill>
                            <a:srgbClr val="FFFF00"/>
                          </a:solidFill>
                          <a:latin typeface="Arial"/>
                          <a:ea typeface="Times New Roman"/>
                        </a:rPr>
                        <a:t>LA ACTIVIDAD LÚDICA  VAMOS  A ESTIMULAR SESACIONES  DE PLACER A TRAVÉS DEL CONTACTO DIRECTO CON LOS IMPLEMENTOS ESPECÍFICOS </a:t>
                      </a:r>
                      <a:endParaRPr lang="es-ES" sz="700" dirty="0">
                        <a:solidFill>
                          <a:srgbClr val="FFFF00"/>
                        </a:solidFill>
                        <a:latin typeface="Times New Roman"/>
                        <a:ea typeface="Times New Roman"/>
                      </a:endParaRPr>
                    </a:p>
                    <a:p>
                      <a:pPr algn="just">
                        <a:spcAft>
                          <a:spcPts val="0"/>
                        </a:spcAft>
                      </a:pPr>
                      <a:endParaRPr lang="es-ES_tradnl" sz="700" b="1" dirty="0" smtClean="0">
                        <a:solidFill>
                          <a:srgbClr val="FFFF00"/>
                        </a:solidFill>
                        <a:latin typeface="Arial"/>
                        <a:ea typeface="Times New Roman"/>
                      </a:endParaRPr>
                    </a:p>
                    <a:p>
                      <a:pPr algn="just">
                        <a:spcAft>
                          <a:spcPts val="0"/>
                        </a:spcAft>
                      </a:pPr>
                      <a:r>
                        <a:rPr lang="es-ES_tradnl" sz="700" b="1" dirty="0" smtClean="0">
                          <a:solidFill>
                            <a:srgbClr val="FFFF00"/>
                          </a:solidFill>
                          <a:latin typeface="Arial"/>
                          <a:ea typeface="Times New Roman"/>
                        </a:rPr>
                        <a:t>EJECUTAR </a:t>
                      </a:r>
                      <a:r>
                        <a:rPr lang="es-ES_tradnl" sz="700" b="1" dirty="0">
                          <a:solidFill>
                            <a:srgbClr val="FFFF00"/>
                          </a:solidFill>
                          <a:latin typeface="Arial"/>
                          <a:ea typeface="Times New Roman"/>
                        </a:rPr>
                        <a:t>DIFERENTES POSICIONES  A CADA UNO DE LOS CHICOS  MEDIANTE EL JUEGO  Y  ESTIMULAR  SUS REFLEJOS DESDE UNA POSICION VENTRAL Y DORZAL </a:t>
                      </a:r>
                      <a:endParaRPr lang="es-ES" sz="700" dirty="0">
                        <a:solidFill>
                          <a:srgbClr val="FFFF00"/>
                        </a:solidFill>
                        <a:latin typeface="Times New Roman"/>
                        <a:ea typeface="Times New Roman"/>
                      </a:endParaRPr>
                    </a:p>
                    <a:p>
                      <a:pPr algn="just">
                        <a:spcAft>
                          <a:spcPts val="0"/>
                        </a:spcAft>
                      </a:pPr>
                      <a:r>
                        <a:rPr lang="es-ES_tradnl" sz="700" b="1" dirty="0">
                          <a:solidFill>
                            <a:srgbClr val="FFFF00"/>
                          </a:solidFill>
                          <a:latin typeface="Arial"/>
                          <a:ea typeface="Times New Roman"/>
                        </a:rPr>
                        <a:t>PARTICIPAR CON MI FAMILIA EN ACTIVIDADES DE CAMPO O SALON </a:t>
                      </a:r>
                      <a:endParaRPr lang="es-ES" sz="700" dirty="0">
                        <a:solidFill>
                          <a:srgbClr val="FFFF00"/>
                        </a:solidFill>
                        <a:latin typeface="Times New Roman"/>
                        <a:ea typeface="Times New Roman"/>
                      </a:endParaRPr>
                    </a:p>
                  </a:txBody>
                  <a:tcPr marL="48296" marR="48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ES_tradnl" sz="700" dirty="0">
                        <a:solidFill>
                          <a:srgbClr val="FFFF00"/>
                        </a:solidFill>
                        <a:latin typeface="Arial"/>
                        <a:ea typeface="Times New Roman"/>
                      </a:endParaRPr>
                    </a:p>
                    <a:p>
                      <a:pPr algn="just">
                        <a:spcAft>
                          <a:spcPts val="0"/>
                        </a:spcAft>
                      </a:pPr>
                      <a:r>
                        <a:rPr lang="es-ES_tradnl" sz="700" dirty="0">
                          <a:solidFill>
                            <a:srgbClr val="FFFF00"/>
                          </a:solidFill>
                          <a:latin typeface="Arial"/>
                          <a:ea typeface="Times New Roman"/>
                        </a:rPr>
                        <a:t>DESARROLLAR  UNA SOCIALIZACIÓN DOCENTE Y ESTUDIANTE  A TRAVÉS DEL JUEGO  A FIN DE FAMILIARIZARNOS CON CONTACTO VISUAL Y TACTIL</a:t>
                      </a:r>
                      <a:endParaRPr lang="es-ES" sz="700" dirty="0">
                        <a:solidFill>
                          <a:srgbClr val="FFFF00"/>
                        </a:solidFill>
                        <a:latin typeface="Times New Roman"/>
                        <a:ea typeface="Times New Roman"/>
                      </a:endParaRPr>
                    </a:p>
                    <a:p>
                      <a:pPr algn="just">
                        <a:spcAft>
                          <a:spcPts val="0"/>
                        </a:spcAft>
                      </a:pPr>
                      <a:endParaRPr lang="es-ES_tradnl" sz="700" dirty="0" smtClean="0">
                        <a:solidFill>
                          <a:srgbClr val="FFFF00"/>
                        </a:solidFill>
                        <a:latin typeface="Arial"/>
                        <a:ea typeface="Times New Roman"/>
                      </a:endParaRPr>
                    </a:p>
                    <a:p>
                      <a:pPr algn="just">
                        <a:spcAft>
                          <a:spcPts val="0"/>
                        </a:spcAft>
                      </a:pPr>
                      <a:endParaRPr lang="es-ES_tradnl" sz="700" dirty="0" smtClean="0">
                        <a:solidFill>
                          <a:srgbClr val="FFFF00"/>
                        </a:solidFill>
                        <a:latin typeface="Arial"/>
                        <a:ea typeface="Times New Roman"/>
                      </a:endParaRPr>
                    </a:p>
                    <a:p>
                      <a:pPr algn="just">
                        <a:spcAft>
                          <a:spcPts val="0"/>
                        </a:spcAft>
                      </a:pPr>
                      <a:endParaRPr lang="es-ES_tradnl" sz="700" dirty="0" smtClean="0">
                        <a:solidFill>
                          <a:srgbClr val="FFFF00"/>
                        </a:solidFill>
                        <a:latin typeface="Arial"/>
                        <a:ea typeface="Times New Roman"/>
                      </a:endParaRPr>
                    </a:p>
                    <a:p>
                      <a:pPr algn="just">
                        <a:spcAft>
                          <a:spcPts val="0"/>
                        </a:spcAft>
                      </a:pPr>
                      <a:r>
                        <a:rPr lang="es-ES_tradnl" sz="700" dirty="0" smtClean="0">
                          <a:solidFill>
                            <a:srgbClr val="FFFF00"/>
                          </a:solidFill>
                          <a:latin typeface="Arial"/>
                          <a:ea typeface="Times New Roman"/>
                        </a:rPr>
                        <a:t>CONOCER </a:t>
                      </a:r>
                      <a:r>
                        <a:rPr lang="es-ES_tradnl" sz="700" dirty="0">
                          <a:solidFill>
                            <a:srgbClr val="FFFF00"/>
                          </a:solidFill>
                          <a:latin typeface="Arial"/>
                          <a:ea typeface="Times New Roman"/>
                        </a:rPr>
                        <a:t>DIFERENTES AMBIENTES NATURALES  A TRVÉS DE SALIDAS   DE VISITA  A LOS PARUQES  Y RESERVAS ECOLÓGICAS  A FIN DE ACRESENTAR   PROCESO  CAPTACIÓN DE IMÁGENES Y COLORES</a:t>
                      </a:r>
                      <a:endParaRPr lang="es-ES" sz="700" dirty="0">
                        <a:solidFill>
                          <a:srgbClr val="FFFF00"/>
                        </a:solidFill>
                        <a:latin typeface="Times New Roman"/>
                        <a:ea typeface="Times New Roman"/>
                      </a:endParaRPr>
                    </a:p>
                    <a:p>
                      <a:pPr algn="just">
                        <a:spcAft>
                          <a:spcPts val="0"/>
                        </a:spcAft>
                      </a:pPr>
                      <a:endParaRPr lang="es-ES_tradnl" sz="700" dirty="0" smtClean="0">
                        <a:solidFill>
                          <a:srgbClr val="FFFF00"/>
                        </a:solidFill>
                        <a:latin typeface="Arial"/>
                        <a:ea typeface="Times New Roman"/>
                      </a:endParaRPr>
                    </a:p>
                    <a:p>
                      <a:pPr algn="just">
                        <a:spcAft>
                          <a:spcPts val="0"/>
                        </a:spcAft>
                      </a:pPr>
                      <a:endParaRPr lang="es-ES_tradnl" sz="700" dirty="0" smtClean="0">
                        <a:solidFill>
                          <a:srgbClr val="FFFF00"/>
                        </a:solidFill>
                        <a:latin typeface="Arial"/>
                        <a:ea typeface="Times New Roman"/>
                      </a:endParaRPr>
                    </a:p>
                    <a:p>
                      <a:pPr algn="just">
                        <a:spcAft>
                          <a:spcPts val="0"/>
                        </a:spcAft>
                      </a:pPr>
                      <a:endParaRPr lang="es-ES_tradnl" sz="700" dirty="0" smtClean="0">
                        <a:solidFill>
                          <a:srgbClr val="FFFF00"/>
                        </a:solidFill>
                        <a:latin typeface="Arial"/>
                        <a:ea typeface="Times New Roman"/>
                      </a:endParaRPr>
                    </a:p>
                    <a:p>
                      <a:pPr algn="just">
                        <a:spcAft>
                          <a:spcPts val="0"/>
                        </a:spcAft>
                      </a:pPr>
                      <a:endParaRPr lang="es-ES_tradnl" sz="700" dirty="0" smtClean="0">
                        <a:solidFill>
                          <a:srgbClr val="FFFF00"/>
                        </a:solidFill>
                        <a:latin typeface="Arial"/>
                        <a:ea typeface="Times New Roman"/>
                      </a:endParaRPr>
                    </a:p>
                    <a:p>
                      <a:pPr algn="just">
                        <a:spcAft>
                          <a:spcPts val="0"/>
                        </a:spcAft>
                      </a:pPr>
                      <a:r>
                        <a:rPr lang="es-ES_tradnl" sz="700" dirty="0" smtClean="0">
                          <a:solidFill>
                            <a:srgbClr val="FFFF00"/>
                          </a:solidFill>
                          <a:latin typeface="Arial"/>
                          <a:ea typeface="Times New Roman"/>
                        </a:rPr>
                        <a:t>DESARROLLAR </a:t>
                      </a:r>
                      <a:r>
                        <a:rPr lang="es-ES_tradnl" sz="700" dirty="0">
                          <a:solidFill>
                            <a:srgbClr val="FFFF00"/>
                          </a:solidFill>
                          <a:latin typeface="Arial"/>
                          <a:ea typeface="Times New Roman"/>
                        </a:rPr>
                        <a:t>UN PROCESO DE APRENDIZAJE  A TRAVÉS DE  LA RECREACIÓN DIRIGIDA  A FIN  DE CREAR NORMAS  Y HÁBITOS DE DESARROLLO PERSONAL</a:t>
                      </a:r>
                      <a:endParaRPr lang="es-ES" sz="700" dirty="0">
                        <a:solidFill>
                          <a:srgbClr val="FFFF00"/>
                        </a:solidFill>
                        <a:latin typeface="Times New Roman"/>
                        <a:ea typeface="Times New Roman"/>
                      </a:endParaRPr>
                    </a:p>
                  </a:txBody>
                  <a:tcPr marL="48296" marR="48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endParaRPr lang="es-ES_tradnl" sz="700" dirty="0">
                        <a:solidFill>
                          <a:srgbClr val="FFFF00"/>
                        </a:solidFill>
                        <a:latin typeface="Arial"/>
                        <a:ea typeface="Times New Roman"/>
                      </a:endParaRPr>
                    </a:p>
                    <a:p>
                      <a:pPr marL="228600">
                        <a:spcAft>
                          <a:spcPts val="0"/>
                        </a:spcAft>
                      </a:pPr>
                      <a:r>
                        <a:rPr lang="es-ES_tradnl" sz="700" dirty="0">
                          <a:solidFill>
                            <a:srgbClr val="FFFF00"/>
                          </a:solidFill>
                          <a:latin typeface="Arial"/>
                          <a:ea typeface="Times New Roman"/>
                        </a:rPr>
                        <a:t>Método (inductivo y deductivo)</a:t>
                      </a:r>
                      <a:endParaRPr lang="es-ES" sz="700" dirty="0">
                        <a:solidFill>
                          <a:srgbClr val="FFFF00"/>
                        </a:solidFill>
                        <a:latin typeface="Times New Roman"/>
                        <a:ea typeface="Times New Roman"/>
                      </a:endParaRPr>
                    </a:p>
                    <a:p>
                      <a:pPr marL="228600">
                        <a:spcAft>
                          <a:spcPts val="0"/>
                        </a:spcAft>
                      </a:pPr>
                      <a:endParaRPr lang="es-ES_tradnl" sz="700" dirty="0" smtClean="0">
                        <a:solidFill>
                          <a:srgbClr val="FFFF00"/>
                        </a:solidFill>
                        <a:latin typeface="Arial"/>
                        <a:ea typeface="Times New Roman"/>
                      </a:endParaRPr>
                    </a:p>
                    <a:p>
                      <a:pPr marL="228600">
                        <a:spcAft>
                          <a:spcPts val="0"/>
                        </a:spcAft>
                      </a:pPr>
                      <a:r>
                        <a:rPr lang="es-ES_tradnl" sz="700" dirty="0" smtClean="0">
                          <a:solidFill>
                            <a:srgbClr val="FFFF00"/>
                          </a:solidFill>
                          <a:latin typeface="Arial"/>
                          <a:ea typeface="Times New Roman"/>
                        </a:rPr>
                        <a:t>Proceso </a:t>
                      </a:r>
                      <a:r>
                        <a:rPr lang="es-ES_tradnl" sz="700" dirty="0">
                          <a:solidFill>
                            <a:srgbClr val="FFFF00"/>
                          </a:solidFill>
                          <a:latin typeface="Arial"/>
                          <a:ea typeface="Times New Roman"/>
                        </a:rPr>
                        <a:t>(psicomotriz, social y cognitivo)</a:t>
                      </a:r>
                      <a:endParaRPr lang="es-ES" sz="700" dirty="0">
                        <a:solidFill>
                          <a:srgbClr val="FFFF00"/>
                        </a:solidFill>
                        <a:latin typeface="Times New Roman"/>
                        <a:ea typeface="Times New Roman"/>
                      </a:endParaRPr>
                    </a:p>
                    <a:p>
                      <a:pPr marL="228600">
                        <a:spcAft>
                          <a:spcPts val="0"/>
                        </a:spcAft>
                      </a:pPr>
                      <a:r>
                        <a:rPr lang="es-ES_tradnl" sz="700" dirty="0">
                          <a:solidFill>
                            <a:srgbClr val="FFFF00"/>
                          </a:solidFill>
                          <a:latin typeface="Arial"/>
                          <a:ea typeface="Times New Roman"/>
                        </a:rPr>
                        <a:t>Práctica (demostrativa)</a:t>
                      </a:r>
                      <a:endParaRPr lang="es-ES" sz="700" dirty="0">
                        <a:solidFill>
                          <a:srgbClr val="FFFF00"/>
                        </a:solidFill>
                        <a:latin typeface="Times New Roman"/>
                        <a:ea typeface="Times New Roman"/>
                      </a:endParaRPr>
                    </a:p>
                    <a:p>
                      <a:pPr marL="228600">
                        <a:spcAft>
                          <a:spcPts val="0"/>
                        </a:spcAft>
                      </a:pPr>
                      <a:endParaRPr lang="es-ES_tradnl" sz="700" dirty="0" smtClean="0">
                        <a:solidFill>
                          <a:srgbClr val="FFFF00"/>
                        </a:solidFill>
                        <a:latin typeface="Arial"/>
                        <a:ea typeface="Times New Roman"/>
                      </a:endParaRPr>
                    </a:p>
                    <a:p>
                      <a:pPr marL="228600">
                        <a:spcAft>
                          <a:spcPts val="0"/>
                        </a:spcAft>
                      </a:pPr>
                      <a:r>
                        <a:rPr lang="es-ES_tradnl" sz="700" dirty="0" smtClean="0">
                          <a:solidFill>
                            <a:srgbClr val="FFFF00"/>
                          </a:solidFill>
                          <a:latin typeface="Arial"/>
                          <a:ea typeface="Times New Roman"/>
                        </a:rPr>
                        <a:t>Mando </a:t>
                      </a:r>
                      <a:r>
                        <a:rPr lang="es-ES_tradnl" sz="700" dirty="0">
                          <a:solidFill>
                            <a:srgbClr val="FFFF00"/>
                          </a:solidFill>
                          <a:latin typeface="Arial"/>
                          <a:ea typeface="Times New Roman"/>
                        </a:rPr>
                        <a:t>(directo o mixto)</a:t>
                      </a:r>
                      <a:endParaRPr lang="es-ES" sz="700" dirty="0">
                        <a:solidFill>
                          <a:srgbClr val="FFFF00"/>
                        </a:solidFill>
                        <a:latin typeface="Times New Roman"/>
                        <a:ea typeface="Times New Roman"/>
                      </a:endParaRPr>
                    </a:p>
                    <a:p>
                      <a:pPr marL="228600">
                        <a:spcAft>
                          <a:spcPts val="0"/>
                        </a:spcAft>
                      </a:pPr>
                      <a:endParaRPr lang="es-ES_tradnl" sz="700" dirty="0" smtClean="0">
                        <a:solidFill>
                          <a:srgbClr val="FFFF00"/>
                        </a:solidFill>
                        <a:latin typeface="Arial"/>
                        <a:ea typeface="Times New Roman"/>
                      </a:endParaRPr>
                    </a:p>
                    <a:p>
                      <a:pPr marL="228600">
                        <a:spcAft>
                          <a:spcPts val="0"/>
                        </a:spcAft>
                      </a:pPr>
                      <a:r>
                        <a:rPr lang="es-ES_tradnl" sz="700" dirty="0" smtClean="0">
                          <a:solidFill>
                            <a:srgbClr val="FFFF00"/>
                          </a:solidFill>
                          <a:latin typeface="Arial"/>
                          <a:ea typeface="Times New Roman"/>
                        </a:rPr>
                        <a:t>Recursos </a:t>
                      </a:r>
                      <a:r>
                        <a:rPr lang="es-ES_tradnl" sz="700" dirty="0">
                          <a:solidFill>
                            <a:srgbClr val="FFFF00"/>
                          </a:solidFill>
                          <a:latin typeface="Arial"/>
                          <a:ea typeface="Times New Roman"/>
                        </a:rPr>
                        <a:t>didácticos  (observación, demostración y aplicación)</a:t>
                      </a:r>
                      <a:endParaRPr lang="es-ES" sz="700" dirty="0">
                        <a:solidFill>
                          <a:srgbClr val="FFFF00"/>
                        </a:solidFill>
                        <a:latin typeface="Times New Roman"/>
                        <a:ea typeface="Times New Roman"/>
                      </a:endParaRPr>
                    </a:p>
                  </a:txBody>
                  <a:tcPr marL="48296" marR="48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572396" y="0"/>
            <a:ext cx="1571604" cy="1428744"/>
          </a:xfrm>
          <a:prstGeom prst="rect">
            <a:avLst/>
          </a:prstGeom>
          <a:noFill/>
          <a:ln w="9525">
            <a:noFill/>
            <a:miter lim="800000"/>
            <a:headEnd/>
            <a:tailEnd/>
          </a:ln>
        </p:spPr>
      </p:pic>
      <p:sp>
        <p:nvSpPr>
          <p:cNvPr id="10" name="Rectangle 1"/>
          <p:cNvSpPr>
            <a:spLocks noChangeArrowheads="1"/>
          </p:cNvSpPr>
          <p:nvPr/>
        </p:nvSpPr>
        <p:spPr bwMode="auto">
          <a:xfrm>
            <a:off x="1428728" y="1324823"/>
            <a:ext cx="7715272"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b="1"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PLAN MENSUAL</a:t>
            </a:r>
            <a:endParaRPr kumimoji="0" lang="es-ES" b="0" i="0" u="none" strike="noStrike" cap="none" normalizeH="0" baseline="0" dirty="0" smtClean="0">
              <a:ln>
                <a:noFill/>
              </a:ln>
              <a:solidFill>
                <a:srgbClr val="FFFF00"/>
              </a:solidFill>
              <a:effectLst/>
              <a:latin typeface="Goudy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b="1" i="0" u="sng"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DATOS INFORMATIVOS</a:t>
            </a:r>
            <a:endParaRPr kumimoji="0" lang="es-ES" b="0" i="0" u="none" strike="noStrike" cap="none" normalizeH="0" baseline="0" dirty="0" smtClean="0">
              <a:ln>
                <a:noFill/>
              </a:ln>
              <a:solidFill>
                <a:srgbClr val="FFFF00"/>
              </a:solidFill>
              <a:effectLst/>
              <a:latin typeface="Goudy Old Style"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_tradnl" b="1" i="1"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Unidad</a:t>
            </a:r>
            <a:r>
              <a:rPr kumimoji="0" lang="es-ES_tradnl" b="1"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	</a:t>
            </a:r>
            <a:r>
              <a:rPr kumimoji="0" lang="es-ES_tradnl" b="0"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			Recreación  y tiempo libre</a:t>
            </a:r>
            <a:endParaRPr kumimoji="0" lang="es-ES" b="0" i="0" u="none" strike="noStrike" cap="none" normalizeH="0" baseline="0" dirty="0" smtClean="0">
              <a:ln>
                <a:noFill/>
              </a:ln>
              <a:solidFill>
                <a:srgbClr val="FFFF00"/>
              </a:solidFill>
              <a:effectLst/>
              <a:latin typeface="Goudy Old Style" pitchFamily="18"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pPr>
            <a:r>
              <a:rPr kumimoji="0" lang="es-ES_tradnl" b="1"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Objetivo	</a:t>
            </a:r>
            <a:r>
              <a:rPr kumimoji="0" lang="es-ES_tradnl" b="0"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desarrollar sistemas de aprendizaje 	 mediante acciones lúdicas  de campo y salón, para potenciar sus conocimientos básicos para su desenvolvimiento en el campo social.</a:t>
            </a:r>
            <a:endParaRPr kumimoji="0" lang="es-ES" b="0" i="0" u="none" strike="noStrike" cap="none" normalizeH="0" baseline="0" dirty="0" smtClean="0">
              <a:ln>
                <a:noFill/>
              </a:ln>
              <a:solidFill>
                <a:srgbClr val="FFFF00"/>
              </a:solidFill>
              <a:effectLst/>
              <a:latin typeface="Goudy Old Style"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_tradnl" b="1" i="1"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Fecha de inicio</a:t>
            </a:r>
            <a:r>
              <a:rPr kumimoji="0" lang="es-ES_tradnl" b="0"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	   4-OCT-2010               </a:t>
            </a:r>
            <a:r>
              <a:rPr kumimoji="0" lang="es-ES_tradnl" b="1"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Termina</a:t>
            </a:r>
            <a:r>
              <a:rPr kumimoji="0" lang="es-ES_tradnl" b="0"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    29-OCT-2010</a:t>
            </a:r>
            <a:endParaRPr kumimoji="0" lang="es-ES" b="0" i="0" u="none" strike="noStrike" cap="none" normalizeH="0" baseline="0" dirty="0" smtClean="0">
              <a:ln>
                <a:noFill/>
              </a:ln>
              <a:solidFill>
                <a:srgbClr val="FFFF00"/>
              </a:solidFill>
              <a:effectLst/>
              <a:latin typeface="Goudy Old Style"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_tradnl" b="1" i="1"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Dominio</a:t>
            </a:r>
            <a:r>
              <a:rPr kumimoji="0" lang="es-ES_tradnl" b="1"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 		</a:t>
            </a:r>
            <a:r>
              <a:rPr lang="es-ES_tradnl" b="1" dirty="0" smtClean="0">
                <a:solidFill>
                  <a:srgbClr val="FFFF00"/>
                </a:solidFill>
                <a:latin typeface="Goudy Old Style" pitchFamily="18" charset="0"/>
                <a:ea typeface="Times New Roman" pitchFamily="18" charset="0"/>
                <a:cs typeface="Arial" pitchFamily="34" charset="0"/>
              </a:rPr>
              <a:t>   </a:t>
            </a:r>
            <a:r>
              <a:rPr kumimoji="0" lang="es-ES_tradnl" b="0"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Recreación </a:t>
            </a:r>
            <a:endParaRPr kumimoji="0" lang="es-ES" b="0" i="0" u="none" strike="noStrike" cap="none" normalizeH="0" baseline="0" dirty="0" smtClean="0">
              <a:ln>
                <a:noFill/>
              </a:ln>
              <a:solidFill>
                <a:srgbClr val="FFFF00"/>
              </a:solidFill>
              <a:effectLst/>
              <a:latin typeface="Goudy Old Style"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_tradnl" b="1" i="1"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Eje transversal</a:t>
            </a:r>
            <a:r>
              <a:rPr kumimoji="0" lang="es-ES_tradnl" b="1"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			</a:t>
            </a:r>
            <a:endParaRPr kumimoji="0" lang="es-ES" b="0" i="0" u="none" strike="noStrike" cap="none" normalizeH="0" baseline="0" dirty="0" smtClean="0">
              <a:ln>
                <a:noFill/>
              </a:ln>
              <a:solidFill>
                <a:srgbClr val="FFFF00"/>
              </a:solidFill>
              <a:effectLst/>
              <a:latin typeface="Goudy Old Style"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_tradnl" b="1" i="1"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Aprender</a:t>
            </a:r>
            <a:r>
              <a:rPr kumimoji="0" lang="es-ES_tradnl" b="1"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  </a:t>
            </a:r>
            <a:r>
              <a:rPr kumimoji="0" lang="es-ES_tradnl"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El</a:t>
            </a:r>
            <a:r>
              <a:rPr kumimoji="0" lang="es-ES_tradnl" i="0" u="none" strike="noStrike" cap="none" normalizeH="0" dirty="0" smtClean="0">
                <a:ln>
                  <a:noFill/>
                </a:ln>
                <a:solidFill>
                  <a:srgbClr val="FFFF00"/>
                </a:solidFill>
                <a:effectLst/>
                <a:latin typeface="Goudy Old Style" pitchFamily="18" charset="0"/>
                <a:ea typeface="Times New Roman" pitchFamily="18" charset="0"/>
                <a:cs typeface="Arial" pitchFamily="34" charset="0"/>
              </a:rPr>
              <a:t> valor que nos ayuda a descubrir la importancia de adquirir conocimientos a través del estudio y la reflexión  de las experiencias cotidianas.</a:t>
            </a:r>
          </a:p>
          <a:p>
            <a:pPr marL="0" marR="0" lvl="0" indent="0" algn="just" defTabSz="914400" rtl="0" eaLnBrk="0" fontAlgn="base" latinLnBrk="0" hangingPunct="0">
              <a:lnSpc>
                <a:spcPct val="100000"/>
              </a:lnSpc>
              <a:spcBef>
                <a:spcPct val="0"/>
              </a:spcBef>
              <a:spcAft>
                <a:spcPct val="0"/>
              </a:spcAft>
              <a:buClrTx/>
              <a:buSzTx/>
              <a:buFontTx/>
              <a:buChar char="•"/>
              <a:tabLst/>
            </a:pPr>
            <a:r>
              <a:rPr lang="es-ES_tradnl" b="1" i="1" baseline="0" dirty="0" smtClean="0">
                <a:solidFill>
                  <a:srgbClr val="FFFF00"/>
                </a:solidFill>
                <a:latin typeface="Goudy Old Style" pitchFamily="18" charset="0"/>
                <a:cs typeface="Arial" pitchFamily="34" charset="0"/>
              </a:rPr>
              <a:t>La sana diversión</a:t>
            </a:r>
            <a:r>
              <a:rPr lang="es-ES_tradnl" b="1" baseline="0" dirty="0" smtClean="0">
                <a:solidFill>
                  <a:srgbClr val="FFFF00"/>
                </a:solidFill>
                <a:latin typeface="Goudy Old Style" pitchFamily="18" charset="0"/>
                <a:cs typeface="Arial" pitchFamily="34" charset="0"/>
              </a:rPr>
              <a:t>	</a:t>
            </a:r>
            <a:r>
              <a:rPr lang="es-ES_tradnl" baseline="0" dirty="0" smtClean="0">
                <a:solidFill>
                  <a:srgbClr val="FFFF00"/>
                </a:solidFill>
                <a:latin typeface="Goudy Old Style" pitchFamily="18" charset="0"/>
                <a:cs typeface="Arial" pitchFamily="34" charset="0"/>
              </a:rPr>
              <a:t>la importancia de buscar actividades recreativas  que nos permitan seguir creciendo</a:t>
            </a:r>
            <a:r>
              <a:rPr lang="es-ES_tradnl" dirty="0" smtClean="0">
                <a:solidFill>
                  <a:srgbClr val="FFFF00"/>
                </a:solidFill>
                <a:latin typeface="Goudy Old Style" pitchFamily="18" charset="0"/>
                <a:cs typeface="Arial" pitchFamily="34" charset="0"/>
              </a:rPr>
              <a:t> en los valores humanos.</a:t>
            </a:r>
            <a:endParaRPr kumimoji="0" lang="es-ES" strike="noStrike" cap="none" normalizeH="0" baseline="0" dirty="0" smtClean="0">
              <a:ln>
                <a:noFill/>
              </a:ln>
              <a:solidFill>
                <a:srgbClr val="FFFF00"/>
              </a:solidFill>
              <a:effectLst/>
              <a:latin typeface="Goudy Old Style"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ES_tradnl" b="1" i="1"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Formato</a:t>
            </a:r>
            <a:endParaRPr kumimoji="0" lang="es-ES" b="1" i="1" u="none" strike="noStrike" cap="none" normalizeH="0" baseline="0" dirty="0" smtClean="0">
              <a:ln>
                <a:noFill/>
              </a:ln>
              <a:solidFill>
                <a:srgbClr val="FFFF00"/>
              </a:solidFill>
              <a:effectLst/>
              <a:latin typeface="Goudy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ES"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572396" y="0"/>
            <a:ext cx="1571604" cy="1428744"/>
          </a:xfrm>
          <a:prstGeom prst="rect">
            <a:avLst/>
          </a:prstGeom>
          <a:noFill/>
          <a:ln w="9525">
            <a:noFill/>
            <a:miter lim="800000"/>
            <a:headEnd/>
            <a:tailEnd/>
          </a:ln>
        </p:spPr>
      </p:pic>
      <p:graphicFrame>
        <p:nvGraphicFramePr>
          <p:cNvPr id="10" name="3 Marcador de contenido"/>
          <p:cNvGraphicFramePr>
            <a:graphicFrameLocks/>
          </p:cNvGraphicFramePr>
          <p:nvPr/>
        </p:nvGraphicFramePr>
        <p:xfrm>
          <a:off x="1" y="500066"/>
          <a:ext cx="9144000" cy="6286520"/>
        </p:xfrm>
        <a:graphic>
          <a:graphicData uri="http://schemas.openxmlformats.org/drawingml/2006/table">
            <a:tbl>
              <a:tblPr/>
              <a:tblGrid>
                <a:gridCol w="785785"/>
                <a:gridCol w="571504"/>
                <a:gridCol w="1500198"/>
                <a:gridCol w="1500198"/>
                <a:gridCol w="1409424"/>
                <a:gridCol w="1211292"/>
                <a:gridCol w="1024634"/>
                <a:gridCol w="1140965"/>
              </a:tblGrid>
              <a:tr h="619915">
                <a:tc>
                  <a:txBody>
                    <a:bodyPr/>
                    <a:lstStyle/>
                    <a:p>
                      <a:pPr algn="ctr">
                        <a:lnSpc>
                          <a:spcPct val="150000"/>
                        </a:lnSpc>
                        <a:spcAft>
                          <a:spcPts val="0"/>
                        </a:spcAft>
                      </a:pPr>
                      <a:r>
                        <a:rPr lang="es-ES_tradnl" sz="800" b="1" dirty="0">
                          <a:solidFill>
                            <a:schemeClr val="bg1"/>
                          </a:solidFill>
                          <a:latin typeface="Goudy Old Style" pitchFamily="18" charset="0"/>
                          <a:ea typeface="Times New Roman"/>
                        </a:rPr>
                        <a:t>COMPONENTE</a:t>
                      </a:r>
                      <a:endParaRPr lang="es-ES" sz="800" dirty="0">
                        <a:solidFill>
                          <a:schemeClr val="bg1"/>
                        </a:solidFill>
                        <a:latin typeface="Goudy Old Style" pitchFamily="18" charset="0"/>
                        <a:ea typeface="Times New Roman"/>
                      </a:endParaRPr>
                    </a:p>
                  </a:txBody>
                  <a:tcPr marL="66279" marR="66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800" b="1" dirty="0">
                          <a:solidFill>
                            <a:schemeClr val="bg1"/>
                          </a:solidFill>
                          <a:latin typeface="Goudy Old Style" pitchFamily="18" charset="0"/>
                          <a:ea typeface="Times New Roman"/>
                        </a:rPr>
                        <a:t>NIVEL</a:t>
                      </a:r>
                      <a:endParaRPr lang="es-ES" sz="800" dirty="0">
                        <a:solidFill>
                          <a:schemeClr val="bg1"/>
                        </a:solidFill>
                        <a:latin typeface="Goudy Old Style" pitchFamily="18" charset="0"/>
                        <a:ea typeface="Times New Roman"/>
                      </a:endParaRPr>
                    </a:p>
                  </a:txBody>
                  <a:tcPr marL="66279" marR="66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800" b="1" dirty="0">
                          <a:solidFill>
                            <a:srgbClr val="FFFF00"/>
                          </a:solidFill>
                          <a:latin typeface="Goudy Old Style" pitchFamily="18" charset="0"/>
                          <a:ea typeface="Times New Roman"/>
                        </a:rPr>
                        <a:t>CONTENIDO</a:t>
                      </a:r>
                      <a:endParaRPr lang="es-ES" sz="800" dirty="0">
                        <a:solidFill>
                          <a:srgbClr val="FFFF00"/>
                        </a:solidFill>
                        <a:latin typeface="Goudy Old Style" pitchFamily="18" charset="0"/>
                        <a:ea typeface="Times New Roman"/>
                      </a:endParaRPr>
                    </a:p>
                  </a:txBody>
                  <a:tcPr marL="66279" marR="66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800" b="1" dirty="0">
                          <a:solidFill>
                            <a:srgbClr val="FFFF00"/>
                          </a:solidFill>
                          <a:latin typeface="Goudy Old Style" pitchFamily="18" charset="0"/>
                          <a:ea typeface="Times New Roman"/>
                        </a:rPr>
                        <a:t>ACTIVIDAD FUNCIONAL</a:t>
                      </a:r>
                      <a:endParaRPr lang="es-ES" sz="800" dirty="0">
                        <a:solidFill>
                          <a:srgbClr val="FFFF00"/>
                        </a:solidFill>
                        <a:latin typeface="Goudy Old Style" pitchFamily="18" charset="0"/>
                        <a:ea typeface="Times New Roman"/>
                      </a:endParaRPr>
                    </a:p>
                  </a:txBody>
                  <a:tcPr marL="66279" marR="66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800" b="1">
                          <a:solidFill>
                            <a:srgbClr val="FFFF00"/>
                          </a:solidFill>
                          <a:latin typeface="Goudy Old Style" pitchFamily="18" charset="0"/>
                          <a:ea typeface="Times New Roman"/>
                        </a:rPr>
                        <a:t>OBJETIVO</a:t>
                      </a:r>
                      <a:endParaRPr lang="es-ES" sz="800">
                        <a:solidFill>
                          <a:srgbClr val="FFFF00"/>
                        </a:solidFill>
                        <a:latin typeface="Goudy Old Style" pitchFamily="18" charset="0"/>
                        <a:ea typeface="Times New Roman"/>
                      </a:endParaRPr>
                    </a:p>
                  </a:txBody>
                  <a:tcPr marL="66279" marR="66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800" b="1" dirty="0">
                          <a:solidFill>
                            <a:srgbClr val="FFFF00"/>
                          </a:solidFill>
                          <a:latin typeface="Goudy Old Style" pitchFamily="18" charset="0"/>
                          <a:ea typeface="Times New Roman"/>
                        </a:rPr>
                        <a:t>ESTRATÉGIAS METODOLÓGICAS </a:t>
                      </a:r>
                      <a:endParaRPr lang="es-ES" sz="800" dirty="0">
                        <a:solidFill>
                          <a:srgbClr val="FFFF00"/>
                        </a:solidFill>
                        <a:latin typeface="Goudy Old Style" pitchFamily="18" charset="0"/>
                        <a:ea typeface="Times New Roman"/>
                      </a:endParaRPr>
                    </a:p>
                  </a:txBody>
                  <a:tcPr marL="66279" marR="66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800" b="1" dirty="0">
                          <a:solidFill>
                            <a:srgbClr val="FFFF00"/>
                          </a:solidFill>
                          <a:latin typeface="Goudy Old Style" pitchFamily="18" charset="0"/>
                          <a:ea typeface="Times New Roman"/>
                        </a:rPr>
                        <a:t>RECURSOS </a:t>
                      </a:r>
                      <a:endParaRPr lang="es-ES" sz="800" dirty="0">
                        <a:solidFill>
                          <a:srgbClr val="FFFF00"/>
                        </a:solidFill>
                        <a:latin typeface="Goudy Old Style" pitchFamily="18" charset="0"/>
                        <a:ea typeface="Times New Roman"/>
                      </a:endParaRPr>
                    </a:p>
                  </a:txBody>
                  <a:tcPr marL="66279" marR="66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s-ES_tradnl" sz="800" b="1" dirty="0">
                          <a:solidFill>
                            <a:srgbClr val="FFFF00"/>
                          </a:solidFill>
                          <a:latin typeface="Goudy Old Style" pitchFamily="18" charset="0"/>
                          <a:ea typeface="Times New Roman"/>
                        </a:rPr>
                        <a:t>EVALUACIÓN</a:t>
                      </a:r>
                      <a:endParaRPr lang="es-ES" sz="800" dirty="0">
                        <a:solidFill>
                          <a:srgbClr val="FFFF00"/>
                        </a:solidFill>
                        <a:latin typeface="Goudy Old Style" pitchFamily="18" charset="0"/>
                        <a:ea typeface="Times New Roman"/>
                      </a:endParaRPr>
                    </a:p>
                  </a:txBody>
                  <a:tcPr marL="66279" marR="66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6605">
                <a:tc>
                  <a:txBody>
                    <a:bodyPr/>
                    <a:lstStyle/>
                    <a:p>
                      <a:pPr algn="just">
                        <a:lnSpc>
                          <a:spcPct val="150000"/>
                        </a:lnSpc>
                        <a:spcAft>
                          <a:spcPts val="0"/>
                        </a:spcAft>
                      </a:pPr>
                      <a:endParaRPr lang="es-ES" sz="800" dirty="0">
                        <a:solidFill>
                          <a:srgbClr val="FFFF00"/>
                        </a:solidFill>
                        <a:latin typeface="Goudy Old Style" pitchFamily="18" charset="0"/>
                        <a:ea typeface="Times New Roman"/>
                      </a:endParaRPr>
                    </a:p>
                    <a:p>
                      <a:pPr algn="just">
                        <a:lnSpc>
                          <a:spcPct val="150000"/>
                        </a:lnSpc>
                        <a:spcAft>
                          <a:spcPts val="0"/>
                        </a:spcAft>
                      </a:pPr>
                      <a:r>
                        <a:rPr lang="es-ES_tradnl" sz="800" b="1" dirty="0" smtClean="0">
                          <a:solidFill>
                            <a:schemeClr val="bg1"/>
                          </a:solidFill>
                          <a:latin typeface="Goudy Old Style" pitchFamily="18" charset="0"/>
                          <a:ea typeface="Times New Roman"/>
                        </a:rPr>
                        <a:t>RECREA</a:t>
                      </a:r>
                    </a:p>
                    <a:p>
                      <a:pPr algn="just">
                        <a:lnSpc>
                          <a:spcPct val="150000"/>
                        </a:lnSpc>
                        <a:spcAft>
                          <a:spcPts val="0"/>
                        </a:spcAft>
                      </a:pPr>
                      <a:r>
                        <a:rPr lang="es-ES_tradnl" sz="800" b="1" dirty="0" smtClean="0">
                          <a:solidFill>
                            <a:schemeClr val="bg1"/>
                          </a:solidFill>
                          <a:latin typeface="Goudy Old Style" pitchFamily="18" charset="0"/>
                          <a:ea typeface="Times New Roman"/>
                        </a:rPr>
                        <a:t>CION </a:t>
                      </a:r>
                    </a:p>
                    <a:p>
                      <a:pPr algn="just">
                        <a:lnSpc>
                          <a:spcPct val="150000"/>
                        </a:lnSpc>
                        <a:spcAft>
                          <a:spcPts val="0"/>
                        </a:spcAft>
                      </a:pPr>
                      <a:r>
                        <a:rPr lang="es-ES_tradnl" sz="800" b="1" dirty="0" smtClean="0">
                          <a:solidFill>
                            <a:schemeClr val="bg1"/>
                          </a:solidFill>
                          <a:latin typeface="Goudy Old Style" pitchFamily="18" charset="0"/>
                          <a:ea typeface="Times New Roman"/>
                        </a:rPr>
                        <a:t>Y </a:t>
                      </a:r>
                    </a:p>
                    <a:p>
                      <a:pPr algn="just">
                        <a:lnSpc>
                          <a:spcPct val="150000"/>
                        </a:lnSpc>
                        <a:spcAft>
                          <a:spcPts val="0"/>
                        </a:spcAft>
                      </a:pPr>
                      <a:r>
                        <a:rPr lang="es-ES_tradnl" sz="800" b="1" dirty="0" smtClean="0">
                          <a:solidFill>
                            <a:schemeClr val="bg1"/>
                          </a:solidFill>
                          <a:latin typeface="Goudy Old Style" pitchFamily="18" charset="0"/>
                          <a:ea typeface="Times New Roman"/>
                        </a:rPr>
                        <a:t>TIEMPO LIBRE</a:t>
                      </a:r>
                    </a:p>
                    <a:p>
                      <a:pPr algn="just">
                        <a:lnSpc>
                          <a:spcPct val="150000"/>
                        </a:lnSpc>
                        <a:spcAft>
                          <a:spcPts val="0"/>
                        </a:spcAft>
                      </a:pPr>
                      <a:r>
                        <a:rPr lang="es-ES_tradnl" sz="800" b="1" dirty="0" smtClean="0">
                          <a:solidFill>
                            <a:schemeClr val="bg1"/>
                          </a:solidFill>
                          <a:latin typeface="Goudy Old Style" pitchFamily="18" charset="0"/>
                          <a:ea typeface="Times New Roman"/>
                        </a:rPr>
                        <a:t> </a:t>
                      </a:r>
                      <a:endParaRPr lang="es-ES" sz="800" b="1" dirty="0">
                        <a:solidFill>
                          <a:schemeClr val="bg1"/>
                        </a:solidFill>
                        <a:latin typeface="Goudy Old Style" pitchFamily="18" charset="0"/>
                        <a:ea typeface="Times New Roman"/>
                      </a:endParaRPr>
                    </a:p>
                    <a:p>
                      <a:pPr algn="just">
                        <a:lnSpc>
                          <a:spcPct val="150000"/>
                        </a:lnSpc>
                        <a:spcAft>
                          <a:spcPts val="0"/>
                        </a:spcAft>
                      </a:pPr>
                      <a:r>
                        <a:rPr lang="es-ES_tradnl" sz="800" b="1" dirty="0">
                          <a:solidFill>
                            <a:schemeClr val="bg1"/>
                          </a:solidFill>
                          <a:latin typeface="Goudy Old Style" pitchFamily="18" charset="0"/>
                          <a:ea typeface="Times New Roman"/>
                        </a:rPr>
                        <a:t>CULTURA FÍSICA</a:t>
                      </a:r>
                      <a:endParaRPr lang="es-ES" sz="800" b="1" dirty="0">
                        <a:solidFill>
                          <a:schemeClr val="bg1"/>
                        </a:solidFill>
                        <a:latin typeface="Goudy Old Style" pitchFamily="18" charset="0"/>
                        <a:ea typeface="Times New Roman"/>
                      </a:endParaRPr>
                    </a:p>
                  </a:txBody>
                  <a:tcPr marL="66279" marR="66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s-ES_tradnl" sz="800" b="1" dirty="0">
                          <a:solidFill>
                            <a:srgbClr val="FFFF00"/>
                          </a:solidFill>
                          <a:latin typeface="Goudy Old Style" pitchFamily="18" charset="0"/>
                          <a:ea typeface="Times New Roman"/>
                        </a:rPr>
                        <a:t> </a:t>
                      </a:r>
                      <a:endParaRPr lang="es-ES" sz="800" dirty="0">
                        <a:solidFill>
                          <a:srgbClr val="FFFF00"/>
                        </a:solidFill>
                        <a:latin typeface="Goudy Old Style" pitchFamily="18" charset="0"/>
                        <a:ea typeface="Times New Roman"/>
                      </a:endParaRPr>
                    </a:p>
                    <a:p>
                      <a:pPr algn="just">
                        <a:spcAft>
                          <a:spcPts val="0"/>
                        </a:spcAft>
                      </a:pPr>
                      <a:r>
                        <a:rPr lang="es-ES_tradnl" sz="800" dirty="0" smtClean="0">
                          <a:solidFill>
                            <a:srgbClr val="FFFF00"/>
                          </a:solidFill>
                          <a:latin typeface="Goudy Old Style" pitchFamily="18" charset="0"/>
                          <a:ea typeface="Times New Roman"/>
                        </a:rPr>
                        <a:t>FA</a:t>
                      </a:r>
                      <a:endParaRPr lang="es-ES" sz="800" dirty="0">
                        <a:solidFill>
                          <a:srgbClr val="FFFF00"/>
                        </a:solidFill>
                        <a:latin typeface="Goudy Old Style" pitchFamily="18" charset="0"/>
                        <a:ea typeface="Times New Roman"/>
                      </a:endParaRPr>
                    </a:p>
                    <a:p>
                      <a:pPr algn="just">
                        <a:spcAft>
                          <a:spcPts val="0"/>
                        </a:spcAft>
                      </a:pPr>
                      <a:endParaRPr lang="es-ES_tradnl" sz="800" b="1" dirty="0" smtClean="0">
                        <a:solidFill>
                          <a:srgbClr val="FFFF00"/>
                        </a:solidFill>
                        <a:latin typeface="Goudy Old Style" pitchFamily="18" charset="0"/>
                        <a:ea typeface="Times New Roman"/>
                      </a:endParaRPr>
                    </a:p>
                    <a:p>
                      <a:pPr algn="just">
                        <a:spcAft>
                          <a:spcPts val="0"/>
                        </a:spcAft>
                      </a:pPr>
                      <a:endParaRPr lang="es-ES_tradnl" sz="800" b="1" dirty="0" smtClean="0">
                        <a:solidFill>
                          <a:srgbClr val="FFFF00"/>
                        </a:solidFill>
                        <a:latin typeface="Goudy Old Style" pitchFamily="18" charset="0"/>
                        <a:ea typeface="Times New Roman"/>
                      </a:endParaRPr>
                    </a:p>
                    <a:p>
                      <a:pPr algn="just">
                        <a:spcAft>
                          <a:spcPts val="0"/>
                        </a:spcAft>
                      </a:pPr>
                      <a:endParaRPr lang="es-ES_tradnl" sz="800" b="1" dirty="0" smtClean="0">
                        <a:solidFill>
                          <a:srgbClr val="FFFF00"/>
                        </a:solidFill>
                        <a:latin typeface="Goudy Old Style" pitchFamily="18" charset="0"/>
                        <a:ea typeface="Times New Roman"/>
                      </a:endParaRPr>
                    </a:p>
                    <a:p>
                      <a:pPr algn="just">
                        <a:spcAft>
                          <a:spcPts val="0"/>
                        </a:spcAft>
                      </a:pPr>
                      <a:endParaRPr lang="es-ES_tradnl" sz="800" b="1" dirty="0" smtClean="0">
                        <a:solidFill>
                          <a:srgbClr val="FFFF00"/>
                        </a:solidFill>
                        <a:latin typeface="Goudy Old Style" pitchFamily="18" charset="0"/>
                        <a:ea typeface="Times New Roman"/>
                      </a:endParaRPr>
                    </a:p>
                    <a:p>
                      <a:pPr algn="just">
                        <a:spcAft>
                          <a:spcPts val="0"/>
                        </a:spcAft>
                      </a:pPr>
                      <a:endParaRPr lang="es-ES_tradnl" sz="800" b="1" dirty="0" smtClean="0">
                        <a:solidFill>
                          <a:srgbClr val="FFFF00"/>
                        </a:solidFill>
                        <a:latin typeface="Goudy Old Style" pitchFamily="18" charset="0"/>
                        <a:ea typeface="Times New Roman"/>
                      </a:endParaRPr>
                    </a:p>
                    <a:p>
                      <a:pPr algn="just">
                        <a:spcAft>
                          <a:spcPts val="0"/>
                        </a:spcAft>
                      </a:pPr>
                      <a:endParaRPr lang="es-ES_tradnl" sz="800" b="1" dirty="0" smtClean="0">
                        <a:solidFill>
                          <a:schemeClr val="bg1"/>
                        </a:solidFill>
                        <a:latin typeface="Goudy Old Style" pitchFamily="18" charset="0"/>
                        <a:ea typeface="Times New Roman"/>
                      </a:endParaRPr>
                    </a:p>
                    <a:p>
                      <a:pPr algn="just">
                        <a:spcAft>
                          <a:spcPts val="0"/>
                        </a:spcAft>
                      </a:pPr>
                      <a:endParaRPr lang="es-ES_tradnl" sz="800" b="1" dirty="0" smtClean="0">
                        <a:solidFill>
                          <a:schemeClr val="bg1"/>
                        </a:solidFill>
                        <a:latin typeface="Goudy Old Style" pitchFamily="18" charset="0"/>
                        <a:ea typeface="Times New Roman"/>
                      </a:endParaRPr>
                    </a:p>
                    <a:p>
                      <a:pPr algn="just">
                        <a:spcAft>
                          <a:spcPts val="0"/>
                        </a:spcAft>
                      </a:pPr>
                      <a:r>
                        <a:rPr lang="es-ES_tradnl" sz="800" b="1" dirty="0" smtClean="0">
                          <a:solidFill>
                            <a:schemeClr val="bg1"/>
                          </a:solidFill>
                          <a:latin typeface="Goudy Old Style" pitchFamily="18" charset="0"/>
                          <a:ea typeface="Times New Roman"/>
                        </a:rPr>
                        <a:t>FB</a:t>
                      </a:r>
                      <a:endParaRPr lang="es-ES" sz="800" dirty="0">
                        <a:solidFill>
                          <a:schemeClr val="bg1"/>
                        </a:solidFill>
                        <a:latin typeface="Goudy Old Style" pitchFamily="18" charset="0"/>
                        <a:ea typeface="Times New Roman"/>
                      </a:endParaRPr>
                    </a:p>
                    <a:p>
                      <a:pPr algn="just">
                        <a:spcAft>
                          <a:spcPts val="0"/>
                        </a:spcAft>
                      </a:pPr>
                      <a:r>
                        <a:rPr lang="es-ES_tradnl" sz="800" b="1" dirty="0">
                          <a:solidFill>
                            <a:schemeClr val="bg1"/>
                          </a:solidFill>
                          <a:latin typeface="Goudy Old Style" pitchFamily="18" charset="0"/>
                          <a:ea typeface="Times New Roman"/>
                        </a:rPr>
                        <a:t>FC</a:t>
                      </a:r>
                      <a:endParaRPr lang="es-ES" sz="800" dirty="0">
                        <a:solidFill>
                          <a:schemeClr val="bg1"/>
                        </a:solidFill>
                        <a:latin typeface="Goudy Old Style" pitchFamily="18" charset="0"/>
                        <a:ea typeface="Times New Roman"/>
                      </a:endParaRPr>
                    </a:p>
                    <a:p>
                      <a:pPr algn="just">
                        <a:spcAft>
                          <a:spcPts val="0"/>
                        </a:spcAft>
                      </a:pPr>
                      <a:r>
                        <a:rPr lang="es-ES_tradnl" sz="800" b="1" dirty="0">
                          <a:solidFill>
                            <a:schemeClr val="bg1"/>
                          </a:solidFill>
                          <a:latin typeface="Goudy Old Style" pitchFamily="18" charset="0"/>
                          <a:ea typeface="Times New Roman"/>
                        </a:rPr>
                        <a:t>FD</a:t>
                      </a:r>
                      <a:endParaRPr lang="es-ES" sz="800" dirty="0">
                        <a:solidFill>
                          <a:schemeClr val="bg1"/>
                        </a:solidFill>
                        <a:latin typeface="Goudy Old Style" pitchFamily="18" charset="0"/>
                        <a:ea typeface="Times New Roman"/>
                      </a:endParaRPr>
                    </a:p>
                    <a:p>
                      <a:pPr algn="just">
                        <a:spcAft>
                          <a:spcPts val="0"/>
                        </a:spcAft>
                      </a:pPr>
                      <a:endParaRPr lang="es-ES_tradnl" sz="800" b="1" dirty="0" smtClean="0">
                        <a:solidFill>
                          <a:schemeClr val="bg1"/>
                        </a:solidFill>
                        <a:latin typeface="Goudy Old Style" pitchFamily="18" charset="0"/>
                        <a:ea typeface="Times New Roman"/>
                      </a:endParaRPr>
                    </a:p>
                    <a:p>
                      <a:pPr algn="just">
                        <a:spcAft>
                          <a:spcPts val="0"/>
                        </a:spcAft>
                      </a:pPr>
                      <a:r>
                        <a:rPr lang="es-ES_tradnl" sz="800" b="1" dirty="0" smtClean="0">
                          <a:solidFill>
                            <a:schemeClr val="bg1"/>
                          </a:solidFill>
                          <a:latin typeface="Goudy Old Style" pitchFamily="18" charset="0"/>
                          <a:ea typeface="Times New Roman"/>
                        </a:rPr>
                        <a:t>INICIAL</a:t>
                      </a:r>
                      <a:endParaRPr lang="es-ES" sz="800" dirty="0">
                        <a:solidFill>
                          <a:schemeClr val="bg1"/>
                        </a:solidFill>
                        <a:latin typeface="Goudy Old Style" pitchFamily="18" charset="0"/>
                        <a:ea typeface="Times New Roman"/>
                      </a:endParaRPr>
                    </a:p>
                    <a:p>
                      <a:pPr algn="just">
                        <a:spcAft>
                          <a:spcPts val="0"/>
                        </a:spcAft>
                      </a:pPr>
                      <a:endParaRPr lang="es-ES_tradnl" sz="800" dirty="0" smtClean="0">
                        <a:solidFill>
                          <a:schemeClr val="bg1"/>
                        </a:solidFill>
                        <a:latin typeface="Goudy Old Style" pitchFamily="18" charset="0"/>
                        <a:ea typeface="Times New Roman"/>
                      </a:endParaRPr>
                    </a:p>
                    <a:p>
                      <a:pPr algn="just">
                        <a:spcAft>
                          <a:spcPts val="0"/>
                        </a:spcAft>
                      </a:pPr>
                      <a:endParaRPr lang="es-ES_tradnl" sz="800" dirty="0" smtClean="0">
                        <a:solidFill>
                          <a:schemeClr val="bg1"/>
                        </a:solidFill>
                        <a:latin typeface="Goudy Old Style" pitchFamily="18" charset="0"/>
                        <a:ea typeface="Times New Roman"/>
                      </a:endParaRPr>
                    </a:p>
                    <a:p>
                      <a:pPr algn="just">
                        <a:spcAft>
                          <a:spcPts val="0"/>
                        </a:spcAft>
                      </a:pPr>
                      <a:endParaRPr lang="es-ES_tradnl" sz="800" dirty="0" smtClean="0">
                        <a:solidFill>
                          <a:schemeClr val="bg1"/>
                        </a:solidFill>
                        <a:latin typeface="Goudy Old Style" pitchFamily="18" charset="0"/>
                        <a:ea typeface="Times New Roman"/>
                      </a:endParaRPr>
                    </a:p>
                    <a:p>
                      <a:pPr algn="just">
                        <a:spcAft>
                          <a:spcPts val="0"/>
                        </a:spcAft>
                      </a:pPr>
                      <a:endParaRPr lang="es-ES_tradnl" sz="800" dirty="0" smtClean="0">
                        <a:solidFill>
                          <a:schemeClr val="bg1"/>
                        </a:solidFill>
                        <a:latin typeface="Goudy Old Style" pitchFamily="18" charset="0"/>
                        <a:ea typeface="Times New Roman"/>
                      </a:endParaRPr>
                    </a:p>
                    <a:p>
                      <a:pPr algn="just">
                        <a:spcAft>
                          <a:spcPts val="0"/>
                        </a:spcAft>
                      </a:pPr>
                      <a:endParaRPr lang="es-ES_tradnl" sz="800" dirty="0" smtClean="0">
                        <a:solidFill>
                          <a:schemeClr val="bg1"/>
                        </a:solidFill>
                        <a:latin typeface="Goudy Old Style" pitchFamily="18" charset="0"/>
                        <a:ea typeface="Times New Roman"/>
                      </a:endParaRPr>
                    </a:p>
                    <a:p>
                      <a:pPr algn="just">
                        <a:spcAft>
                          <a:spcPts val="0"/>
                        </a:spcAft>
                      </a:pPr>
                      <a:endParaRPr lang="es-ES_tradnl" sz="800" dirty="0" smtClean="0">
                        <a:solidFill>
                          <a:schemeClr val="bg1"/>
                        </a:solidFill>
                        <a:latin typeface="Goudy Old Style" pitchFamily="18" charset="0"/>
                        <a:ea typeface="Times New Roman"/>
                      </a:endParaRPr>
                    </a:p>
                    <a:p>
                      <a:pPr algn="just">
                        <a:spcAft>
                          <a:spcPts val="0"/>
                        </a:spcAft>
                      </a:pPr>
                      <a:endParaRPr lang="es-ES_tradnl" sz="800" dirty="0" smtClean="0">
                        <a:solidFill>
                          <a:schemeClr val="bg1"/>
                        </a:solidFill>
                        <a:latin typeface="Goudy Old Style" pitchFamily="18" charset="0"/>
                        <a:ea typeface="Times New Roman"/>
                      </a:endParaRPr>
                    </a:p>
                    <a:p>
                      <a:pPr algn="just">
                        <a:spcAft>
                          <a:spcPts val="0"/>
                        </a:spcAft>
                      </a:pPr>
                      <a:endParaRPr lang="es-ES_tradnl" sz="800" dirty="0" smtClean="0">
                        <a:solidFill>
                          <a:schemeClr val="bg1"/>
                        </a:solidFill>
                        <a:latin typeface="Goudy Old Style" pitchFamily="18" charset="0"/>
                        <a:ea typeface="Times New Roman"/>
                      </a:endParaRPr>
                    </a:p>
                    <a:p>
                      <a:pPr algn="just">
                        <a:spcAft>
                          <a:spcPts val="0"/>
                        </a:spcAft>
                      </a:pPr>
                      <a:endParaRPr lang="es-ES_tradnl" sz="800" dirty="0" smtClean="0">
                        <a:solidFill>
                          <a:schemeClr val="bg1"/>
                        </a:solidFill>
                        <a:latin typeface="Goudy Old Style" pitchFamily="18" charset="0"/>
                        <a:ea typeface="Times New Roman"/>
                      </a:endParaRPr>
                    </a:p>
                    <a:p>
                      <a:pPr algn="just">
                        <a:spcAft>
                          <a:spcPts val="0"/>
                        </a:spcAft>
                      </a:pPr>
                      <a:endParaRPr lang="es-ES_tradnl" sz="800" dirty="0" smtClean="0">
                        <a:solidFill>
                          <a:schemeClr val="bg1"/>
                        </a:solidFill>
                        <a:latin typeface="Goudy Old Style" pitchFamily="18" charset="0"/>
                        <a:ea typeface="Times New Roman"/>
                      </a:endParaRPr>
                    </a:p>
                    <a:p>
                      <a:pPr algn="just">
                        <a:spcAft>
                          <a:spcPts val="0"/>
                        </a:spcAft>
                      </a:pPr>
                      <a:endParaRPr lang="es-ES_tradnl" sz="800" dirty="0" smtClean="0">
                        <a:solidFill>
                          <a:schemeClr val="bg1"/>
                        </a:solidFill>
                        <a:latin typeface="Goudy Old Style" pitchFamily="18" charset="0"/>
                        <a:ea typeface="Times New Roman"/>
                      </a:endParaRPr>
                    </a:p>
                    <a:p>
                      <a:pPr algn="just">
                        <a:spcAft>
                          <a:spcPts val="0"/>
                        </a:spcAft>
                      </a:pPr>
                      <a:endParaRPr lang="es-ES_tradnl" sz="800" dirty="0" smtClean="0">
                        <a:solidFill>
                          <a:schemeClr val="bg1"/>
                        </a:solidFill>
                        <a:latin typeface="Goudy Old Style" pitchFamily="18" charset="0"/>
                        <a:ea typeface="Times New Roman"/>
                      </a:endParaRPr>
                    </a:p>
                    <a:p>
                      <a:pPr algn="just">
                        <a:spcAft>
                          <a:spcPts val="0"/>
                        </a:spcAft>
                      </a:pPr>
                      <a:r>
                        <a:rPr lang="es-ES_tradnl" sz="800" dirty="0" smtClean="0">
                          <a:solidFill>
                            <a:schemeClr val="bg1"/>
                          </a:solidFill>
                          <a:latin typeface="Goudy Old Style" pitchFamily="18" charset="0"/>
                          <a:ea typeface="Times New Roman"/>
                        </a:rPr>
                        <a:t>B1</a:t>
                      </a:r>
                      <a:endParaRPr lang="es-ES" sz="800" dirty="0">
                        <a:solidFill>
                          <a:schemeClr val="bg1"/>
                        </a:solidFill>
                        <a:latin typeface="Goudy Old Style" pitchFamily="18" charset="0"/>
                        <a:ea typeface="Times New Roman"/>
                      </a:endParaRPr>
                    </a:p>
                    <a:p>
                      <a:pPr algn="just">
                        <a:spcAft>
                          <a:spcPts val="0"/>
                        </a:spcAft>
                      </a:pPr>
                      <a:r>
                        <a:rPr lang="es-ES_tradnl" sz="800" dirty="0">
                          <a:solidFill>
                            <a:schemeClr val="bg1"/>
                          </a:solidFill>
                          <a:latin typeface="Goudy Old Style" pitchFamily="18" charset="0"/>
                          <a:ea typeface="Times New Roman"/>
                        </a:rPr>
                        <a:t>B2</a:t>
                      </a:r>
                      <a:endParaRPr lang="es-ES" sz="800" dirty="0">
                        <a:solidFill>
                          <a:schemeClr val="bg1"/>
                        </a:solidFill>
                        <a:latin typeface="Goudy Old Style" pitchFamily="18" charset="0"/>
                        <a:ea typeface="Times New Roman"/>
                      </a:endParaRPr>
                    </a:p>
                    <a:p>
                      <a:pPr algn="just">
                        <a:spcAft>
                          <a:spcPts val="0"/>
                        </a:spcAft>
                      </a:pPr>
                      <a:r>
                        <a:rPr lang="es-ES_tradnl" sz="800" dirty="0" smtClean="0">
                          <a:solidFill>
                            <a:schemeClr val="bg1"/>
                          </a:solidFill>
                          <a:latin typeface="Goudy Old Style" pitchFamily="18" charset="0"/>
                          <a:ea typeface="Times New Roman"/>
                        </a:rPr>
                        <a:t>B3</a:t>
                      </a:r>
                    </a:p>
                    <a:p>
                      <a:pPr algn="just">
                        <a:spcAft>
                          <a:spcPts val="0"/>
                        </a:spcAft>
                      </a:pPr>
                      <a:endParaRPr lang="es-ES_tradnl" sz="800" dirty="0" smtClean="0">
                        <a:solidFill>
                          <a:schemeClr val="bg1"/>
                        </a:solidFill>
                        <a:latin typeface="Goudy Old Style" pitchFamily="18" charset="0"/>
                        <a:ea typeface="Times New Roman"/>
                      </a:endParaRPr>
                    </a:p>
                    <a:p>
                      <a:pPr algn="just">
                        <a:spcAft>
                          <a:spcPts val="0"/>
                        </a:spcAft>
                      </a:pPr>
                      <a:endParaRPr lang="es-ES_tradnl" sz="800" dirty="0" smtClean="0">
                        <a:solidFill>
                          <a:schemeClr val="bg1"/>
                        </a:solidFill>
                        <a:latin typeface="Goudy Old Style" pitchFamily="18" charset="0"/>
                        <a:ea typeface="Times New Roman"/>
                      </a:endParaRPr>
                    </a:p>
                    <a:p>
                      <a:pPr algn="just">
                        <a:spcAft>
                          <a:spcPts val="0"/>
                        </a:spcAft>
                      </a:pPr>
                      <a:endParaRPr lang="es-ES_tradnl" sz="800" dirty="0" smtClean="0">
                        <a:solidFill>
                          <a:schemeClr val="bg1"/>
                        </a:solidFill>
                        <a:latin typeface="Goudy Old Style" pitchFamily="18" charset="0"/>
                        <a:ea typeface="Times New Roman"/>
                      </a:endParaRPr>
                    </a:p>
                    <a:p>
                      <a:pPr algn="just">
                        <a:spcAft>
                          <a:spcPts val="0"/>
                        </a:spcAft>
                      </a:pPr>
                      <a:endParaRPr lang="es-ES_tradnl" sz="800" dirty="0" smtClean="0">
                        <a:solidFill>
                          <a:schemeClr val="bg1"/>
                        </a:solidFill>
                        <a:latin typeface="Goudy Old Style" pitchFamily="18" charset="0"/>
                        <a:ea typeface="Times New Roman"/>
                      </a:endParaRPr>
                    </a:p>
                    <a:p>
                      <a:pPr algn="just">
                        <a:spcAft>
                          <a:spcPts val="0"/>
                        </a:spcAft>
                      </a:pPr>
                      <a:endParaRPr lang="es-ES_tradnl" sz="800" dirty="0" smtClean="0">
                        <a:solidFill>
                          <a:schemeClr val="bg1"/>
                        </a:solidFill>
                        <a:latin typeface="Goudy Old Style" pitchFamily="18" charset="0"/>
                        <a:ea typeface="Times New Roman"/>
                      </a:endParaRPr>
                    </a:p>
                    <a:p>
                      <a:pPr algn="just">
                        <a:spcAft>
                          <a:spcPts val="0"/>
                        </a:spcAft>
                      </a:pPr>
                      <a:endParaRPr lang="es-ES_tradnl" sz="800" dirty="0" smtClean="0">
                        <a:solidFill>
                          <a:schemeClr val="bg1"/>
                        </a:solidFill>
                        <a:latin typeface="Goudy Old Style" pitchFamily="18" charset="0"/>
                        <a:ea typeface="Times New Roman"/>
                      </a:endParaRPr>
                    </a:p>
                    <a:p>
                      <a:pPr algn="just">
                        <a:spcAft>
                          <a:spcPts val="0"/>
                        </a:spcAft>
                      </a:pPr>
                      <a:endParaRPr lang="es-ES_tradnl" sz="800" dirty="0" smtClean="0">
                        <a:solidFill>
                          <a:schemeClr val="bg1"/>
                        </a:solidFill>
                        <a:latin typeface="Goudy Old Style" pitchFamily="18" charset="0"/>
                        <a:ea typeface="Times New Roman"/>
                      </a:endParaRPr>
                    </a:p>
                    <a:p>
                      <a:pPr algn="just">
                        <a:spcAft>
                          <a:spcPts val="0"/>
                        </a:spcAft>
                      </a:pPr>
                      <a:endParaRPr lang="es-ES" sz="800" dirty="0">
                        <a:solidFill>
                          <a:schemeClr val="bg1"/>
                        </a:solidFill>
                        <a:latin typeface="Goudy Old Style" pitchFamily="18" charset="0"/>
                        <a:ea typeface="Times New Roman"/>
                      </a:endParaRPr>
                    </a:p>
                    <a:p>
                      <a:pPr algn="just">
                        <a:spcAft>
                          <a:spcPts val="0"/>
                        </a:spcAft>
                      </a:pPr>
                      <a:r>
                        <a:rPr lang="es-ES_tradnl" sz="800" dirty="0">
                          <a:solidFill>
                            <a:schemeClr val="bg1"/>
                          </a:solidFill>
                          <a:latin typeface="Goudy Old Style" pitchFamily="18" charset="0"/>
                          <a:ea typeface="Times New Roman"/>
                        </a:rPr>
                        <a:t>T. V. A.</a:t>
                      </a:r>
                      <a:endParaRPr lang="es-ES" sz="800" dirty="0">
                        <a:solidFill>
                          <a:schemeClr val="bg1"/>
                        </a:solidFill>
                        <a:latin typeface="Goudy Old Style" pitchFamily="18" charset="0"/>
                        <a:ea typeface="Times New Roman"/>
                      </a:endParaRPr>
                    </a:p>
                  </a:txBody>
                  <a:tcPr marL="66279" marR="66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ES_tradnl" sz="800" b="1" dirty="0" smtClean="0">
                        <a:solidFill>
                          <a:srgbClr val="FFFF00"/>
                        </a:solidFill>
                        <a:latin typeface="Goudy Old Style" pitchFamily="18" charset="0"/>
                        <a:ea typeface="Times New Roman"/>
                      </a:endParaRPr>
                    </a:p>
                    <a:p>
                      <a:pPr algn="just">
                        <a:spcAft>
                          <a:spcPts val="0"/>
                        </a:spcAft>
                      </a:pPr>
                      <a:r>
                        <a:rPr lang="es-ES_tradnl" sz="800" b="1" dirty="0" smtClean="0">
                          <a:solidFill>
                            <a:srgbClr val="FFFF00"/>
                          </a:solidFill>
                          <a:latin typeface="Goudy Old Style" pitchFamily="18" charset="0"/>
                          <a:ea typeface="Times New Roman"/>
                        </a:rPr>
                        <a:t>ME </a:t>
                      </a:r>
                      <a:r>
                        <a:rPr lang="es-ES_tradnl" sz="800" b="1" dirty="0">
                          <a:solidFill>
                            <a:srgbClr val="FFFF00"/>
                          </a:solidFill>
                          <a:latin typeface="Goudy Old Style" pitchFamily="18" charset="0"/>
                          <a:ea typeface="Times New Roman"/>
                        </a:rPr>
                        <a:t>ADAPTO A MI PROFESOR </a:t>
                      </a:r>
                      <a:endParaRPr lang="es-ES" sz="800" dirty="0">
                        <a:solidFill>
                          <a:srgbClr val="FFFF00"/>
                        </a:solidFill>
                        <a:latin typeface="Goudy Old Style" pitchFamily="18" charset="0"/>
                        <a:ea typeface="Times New Roman"/>
                      </a:endParaRPr>
                    </a:p>
                    <a:p>
                      <a:pPr algn="just">
                        <a:spcAft>
                          <a:spcPts val="0"/>
                        </a:spcAft>
                      </a:pPr>
                      <a:endParaRPr lang="es-ES_tradnl" sz="800" b="1" dirty="0" smtClean="0">
                        <a:solidFill>
                          <a:srgbClr val="FFFF00"/>
                        </a:solidFill>
                        <a:latin typeface="Goudy Old Style" pitchFamily="18" charset="0"/>
                        <a:ea typeface="Times New Roman"/>
                      </a:endParaRPr>
                    </a:p>
                    <a:p>
                      <a:pPr algn="just">
                        <a:spcAft>
                          <a:spcPts val="0"/>
                        </a:spcAft>
                      </a:pPr>
                      <a:r>
                        <a:rPr lang="es-ES_tradnl" sz="800" b="1" dirty="0" smtClean="0">
                          <a:solidFill>
                            <a:srgbClr val="FFFF00"/>
                          </a:solidFill>
                          <a:latin typeface="Goudy Old Style" pitchFamily="18" charset="0"/>
                          <a:ea typeface="Times New Roman"/>
                        </a:rPr>
                        <a:t>USAR </a:t>
                      </a:r>
                      <a:r>
                        <a:rPr lang="es-ES_tradnl" sz="800" b="1" dirty="0">
                          <a:solidFill>
                            <a:srgbClr val="FFFF00"/>
                          </a:solidFill>
                          <a:latin typeface="Goudy Old Style" pitchFamily="18" charset="0"/>
                          <a:ea typeface="Times New Roman"/>
                        </a:rPr>
                        <a:t>LAS MANOS Y JUGAR</a:t>
                      </a:r>
                      <a:endParaRPr lang="es-ES" sz="800" dirty="0">
                        <a:solidFill>
                          <a:srgbClr val="FFFF00"/>
                        </a:solidFill>
                        <a:latin typeface="Goudy Old Style" pitchFamily="18" charset="0"/>
                        <a:ea typeface="Times New Roman"/>
                      </a:endParaRPr>
                    </a:p>
                    <a:p>
                      <a:pPr algn="just">
                        <a:spcAft>
                          <a:spcPts val="0"/>
                        </a:spcAft>
                      </a:pPr>
                      <a:endParaRPr lang="es-ES_tradnl" sz="800" dirty="0" smtClean="0">
                        <a:solidFill>
                          <a:srgbClr val="FFFF00"/>
                        </a:solidFill>
                        <a:latin typeface="Goudy Old Style" pitchFamily="18" charset="0"/>
                        <a:ea typeface="Times New Roman"/>
                      </a:endParaRPr>
                    </a:p>
                    <a:p>
                      <a:pPr algn="just">
                        <a:spcAft>
                          <a:spcPts val="0"/>
                        </a:spcAft>
                      </a:pPr>
                      <a:endParaRPr lang="es-ES_tradnl" sz="800" dirty="0" smtClean="0">
                        <a:solidFill>
                          <a:srgbClr val="FFFF00"/>
                        </a:solidFill>
                        <a:latin typeface="Goudy Old Style" pitchFamily="18" charset="0"/>
                        <a:ea typeface="Times New Roman"/>
                      </a:endParaRPr>
                    </a:p>
                    <a:p>
                      <a:pPr algn="just">
                        <a:spcAft>
                          <a:spcPts val="0"/>
                        </a:spcAft>
                      </a:pPr>
                      <a:endParaRPr lang="es-ES_tradnl" sz="800" dirty="0" smtClean="0">
                        <a:solidFill>
                          <a:srgbClr val="FFFF00"/>
                        </a:solidFill>
                        <a:latin typeface="Goudy Old Style" pitchFamily="18" charset="0"/>
                        <a:ea typeface="Times New Roman"/>
                      </a:endParaRPr>
                    </a:p>
                    <a:p>
                      <a:pPr algn="just">
                        <a:spcAft>
                          <a:spcPts val="0"/>
                        </a:spcAft>
                      </a:pPr>
                      <a:endParaRPr lang="es-ES_tradnl" sz="800" dirty="0" smtClean="0">
                        <a:solidFill>
                          <a:srgbClr val="FFFF00"/>
                        </a:solidFill>
                        <a:latin typeface="Goudy Old Style" pitchFamily="18" charset="0"/>
                        <a:ea typeface="Times New Roman"/>
                      </a:endParaRPr>
                    </a:p>
                    <a:p>
                      <a:pPr algn="just">
                        <a:spcAft>
                          <a:spcPts val="0"/>
                        </a:spcAft>
                      </a:pPr>
                      <a:r>
                        <a:rPr lang="es-ES_tradnl" sz="800" dirty="0" smtClean="0">
                          <a:solidFill>
                            <a:srgbClr val="FFFF00"/>
                          </a:solidFill>
                          <a:latin typeface="Goudy Old Style" pitchFamily="18" charset="0"/>
                          <a:ea typeface="Times New Roman"/>
                        </a:rPr>
                        <a:t>CONOZCO </a:t>
                      </a:r>
                      <a:r>
                        <a:rPr lang="es-ES_tradnl" sz="800" dirty="0">
                          <a:solidFill>
                            <a:srgbClr val="FFFF00"/>
                          </a:solidFill>
                          <a:latin typeface="Goudy Old Style" pitchFamily="18" charset="0"/>
                          <a:ea typeface="Times New Roman"/>
                        </a:rPr>
                        <a:t>Y DISFRUTO MI AMBIENTE NATURAL</a:t>
                      </a:r>
                      <a:endParaRPr lang="es-ES" sz="800" dirty="0">
                        <a:solidFill>
                          <a:srgbClr val="FFFF00"/>
                        </a:solidFill>
                        <a:latin typeface="Goudy Old Style" pitchFamily="18" charset="0"/>
                        <a:ea typeface="Times New Roman"/>
                      </a:endParaRPr>
                    </a:p>
                    <a:p>
                      <a:pPr algn="just">
                        <a:spcAft>
                          <a:spcPts val="0"/>
                        </a:spcAft>
                      </a:pPr>
                      <a:endParaRPr lang="es-ES_tradnl" sz="800" dirty="0" smtClean="0">
                        <a:solidFill>
                          <a:srgbClr val="FFFF00"/>
                        </a:solidFill>
                        <a:latin typeface="Goudy Old Style" pitchFamily="18" charset="0"/>
                        <a:ea typeface="Times New Roman"/>
                      </a:endParaRPr>
                    </a:p>
                    <a:p>
                      <a:pPr algn="just">
                        <a:spcAft>
                          <a:spcPts val="0"/>
                        </a:spcAft>
                      </a:pPr>
                      <a:r>
                        <a:rPr lang="es-ES_tradnl" sz="800" dirty="0" smtClean="0">
                          <a:solidFill>
                            <a:srgbClr val="FFFF00"/>
                          </a:solidFill>
                          <a:latin typeface="Goudy Old Style" pitchFamily="18" charset="0"/>
                          <a:ea typeface="Times New Roman"/>
                        </a:rPr>
                        <a:t>DEMOSTRAR </a:t>
                      </a:r>
                      <a:r>
                        <a:rPr lang="es-ES_tradnl" sz="800" dirty="0">
                          <a:solidFill>
                            <a:srgbClr val="FFFF00"/>
                          </a:solidFill>
                          <a:latin typeface="Goudy Old Style" pitchFamily="18" charset="0"/>
                          <a:ea typeface="Times New Roman"/>
                        </a:rPr>
                        <a:t>CAPACIDAD DE EXPRESIÓN  Y CREATIVIDAD A TRAVÉS DEL JUEGO</a:t>
                      </a:r>
                      <a:endParaRPr lang="es-ES" sz="800" dirty="0">
                        <a:solidFill>
                          <a:srgbClr val="FFFF00"/>
                        </a:solidFill>
                        <a:latin typeface="Goudy Old Style" pitchFamily="18" charset="0"/>
                        <a:ea typeface="Times New Roman"/>
                      </a:endParaRPr>
                    </a:p>
                    <a:p>
                      <a:pPr algn="just">
                        <a:spcAft>
                          <a:spcPts val="0"/>
                        </a:spcAft>
                      </a:pPr>
                      <a:endParaRPr lang="es-ES_tradnl" sz="800" dirty="0" smtClean="0">
                        <a:solidFill>
                          <a:srgbClr val="FFFF00"/>
                        </a:solidFill>
                        <a:latin typeface="Goudy Old Style" pitchFamily="18" charset="0"/>
                        <a:ea typeface="Times New Roman"/>
                      </a:endParaRPr>
                    </a:p>
                    <a:p>
                      <a:pPr algn="just">
                        <a:spcAft>
                          <a:spcPts val="0"/>
                        </a:spcAft>
                      </a:pPr>
                      <a:endParaRPr lang="es-ES_tradnl" sz="800" dirty="0" smtClean="0">
                        <a:solidFill>
                          <a:srgbClr val="FFFF00"/>
                        </a:solidFill>
                        <a:latin typeface="Goudy Old Style" pitchFamily="18" charset="0"/>
                        <a:ea typeface="Times New Roman"/>
                      </a:endParaRPr>
                    </a:p>
                    <a:p>
                      <a:pPr algn="just">
                        <a:spcAft>
                          <a:spcPts val="0"/>
                        </a:spcAft>
                      </a:pPr>
                      <a:endParaRPr lang="es-ES_tradnl" sz="800" dirty="0" smtClean="0">
                        <a:solidFill>
                          <a:srgbClr val="FFFF00"/>
                        </a:solidFill>
                        <a:latin typeface="Goudy Old Style" pitchFamily="18" charset="0"/>
                        <a:ea typeface="Times New Roman"/>
                      </a:endParaRPr>
                    </a:p>
                    <a:p>
                      <a:pPr algn="just">
                        <a:spcAft>
                          <a:spcPts val="0"/>
                        </a:spcAft>
                      </a:pPr>
                      <a:endParaRPr lang="es-ES_tradnl" sz="800" dirty="0" smtClean="0">
                        <a:solidFill>
                          <a:srgbClr val="FFFF00"/>
                        </a:solidFill>
                        <a:latin typeface="Goudy Old Style" pitchFamily="18" charset="0"/>
                        <a:ea typeface="Times New Roman"/>
                      </a:endParaRPr>
                    </a:p>
                    <a:p>
                      <a:pPr algn="just">
                        <a:spcAft>
                          <a:spcPts val="0"/>
                        </a:spcAft>
                      </a:pPr>
                      <a:endParaRPr lang="es-ES_tradnl" sz="800" dirty="0" smtClean="0">
                        <a:solidFill>
                          <a:srgbClr val="FFFF00"/>
                        </a:solidFill>
                        <a:latin typeface="Goudy Old Style" pitchFamily="18" charset="0"/>
                        <a:ea typeface="Times New Roman"/>
                      </a:endParaRPr>
                    </a:p>
                    <a:p>
                      <a:pPr algn="just">
                        <a:spcAft>
                          <a:spcPts val="0"/>
                        </a:spcAft>
                      </a:pPr>
                      <a:r>
                        <a:rPr lang="es-ES_tradnl" sz="800" dirty="0" smtClean="0">
                          <a:solidFill>
                            <a:srgbClr val="FFFF00"/>
                          </a:solidFill>
                          <a:latin typeface="Goudy Old Style" pitchFamily="18" charset="0"/>
                          <a:ea typeface="Times New Roman"/>
                        </a:rPr>
                        <a:t> </a:t>
                      </a:r>
                      <a:r>
                        <a:rPr lang="es-ES_tradnl" sz="800" dirty="0">
                          <a:solidFill>
                            <a:srgbClr val="FFFF00"/>
                          </a:solidFill>
                          <a:latin typeface="Goudy Old Style" pitchFamily="18" charset="0"/>
                          <a:ea typeface="Times New Roman"/>
                        </a:rPr>
                        <a:t>MOVIMIENTOS NATURALES</a:t>
                      </a:r>
                      <a:endParaRPr lang="es-ES" sz="800" dirty="0">
                        <a:solidFill>
                          <a:srgbClr val="FFFF00"/>
                        </a:solidFill>
                        <a:latin typeface="Goudy Old Style" pitchFamily="18" charset="0"/>
                        <a:ea typeface="Times New Roman"/>
                      </a:endParaRPr>
                    </a:p>
                    <a:p>
                      <a:pPr algn="just">
                        <a:spcAft>
                          <a:spcPts val="0"/>
                        </a:spcAft>
                      </a:pPr>
                      <a:r>
                        <a:rPr lang="es-ES_tradnl" sz="800" dirty="0">
                          <a:solidFill>
                            <a:srgbClr val="FFFF00"/>
                          </a:solidFill>
                          <a:latin typeface="Goudy Old Style" pitchFamily="18" charset="0"/>
                          <a:ea typeface="Times New Roman"/>
                        </a:rPr>
                        <a:t>PRÁCTICAR MOV.  DE HABILIDADES DE CONTROL </a:t>
                      </a:r>
                      <a:endParaRPr lang="es-ES" sz="800" dirty="0">
                        <a:solidFill>
                          <a:srgbClr val="FFFF00"/>
                        </a:solidFill>
                        <a:latin typeface="Goudy Old Style" pitchFamily="18" charset="0"/>
                        <a:ea typeface="Times New Roman"/>
                      </a:endParaRPr>
                    </a:p>
                    <a:p>
                      <a:pPr algn="just">
                        <a:spcAft>
                          <a:spcPts val="0"/>
                        </a:spcAft>
                      </a:pPr>
                      <a:endParaRPr lang="es-ES_tradnl" sz="800" dirty="0" smtClean="0">
                        <a:solidFill>
                          <a:srgbClr val="FFFF00"/>
                        </a:solidFill>
                        <a:latin typeface="Goudy Old Style" pitchFamily="18" charset="0"/>
                        <a:ea typeface="Times New Roman"/>
                      </a:endParaRPr>
                    </a:p>
                    <a:p>
                      <a:pPr algn="just">
                        <a:spcAft>
                          <a:spcPts val="0"/>
                        </a:spcAft>
                      </a:pPr>
                      <a:endParaRPr lang="es-ES_tradnl" sz="800" dirty="0" smtClean="0">
                        <a:solidFill>
                          <a:srgbClr val="FFFF00"/>
                        </a:solidFill>
                        <a:latin typeface="Goudy Old Style" pitchFamily="18" charset="0"/>
                        <a:ea typeface="Times New Roman"/>
                      </a:endParaRPr>
                    </a:p>
                    <a:p>
                      <a:pPr algn="just">
                        <a:spcAft>
                          <a:spcPts val="0"/>
                        </a:spcAft>
                      </a:pPr>
                      <a:endParaRPr lang="es-ES_tradnl" sz="800" dirty="0" smtClean="0">
                        <a:solidFill>
                          <a:srgbClr val="FFFF00"/>
                        </a:solidFill>
                        <a:latin typeface="Goudy Old Style" pitchFamily="18" charset="0"/>
                        <a:ea typeface="Times New Roman"/>
                      </a:endParaRPr>
                    </a:p>
                    <a:p>
                      <a:pPr algn="just">
                        <a:spcAft>
                          <a:spcPts val="0"/>
                        </a:spcAft>
                      </a:pPr>
                      <a:endParaRPr lang="es-ES_tradnl" sz="800" dirty="0" smtClean="0">
                        <a:solidFill>
                          <a:srgbClr val="FFFF00"/>
                        </a:solidFill>
                        <a:latin typeface="Goudy Old Style" pitchFamily="18" charset="0"/>
                        <a:ea typeface="Times New Roman"/>
                      </a:endParaRPr>
                    </a:p>
                    <a:p>
                      <a:pPr algn="just">
                        <a:spcAft>
                          <a:spcPts val="0"/>
                        </a:spcAft>
                      </a:pPr>
                      <a:r>
                        <a:rPr lang="es-ES_tradnl" sz="800" dirty="0" smtClean="0">
                          <a:solidFill>
                            <a:srgbClr val="FFFF00"/>
                          </a:solidFill>
                          <a:latin typeface="Goudy Old Style" pitchFamily="18" charset="0"/>
                          <a:ea typeface="Times New Roman"/>
                        </a:rPr>
                        <a:t>INDEPENDENCIA </a:t>
                      </a:r>
                      <a:r>
                        <a:rPr lang="es-ES_tradnl" sz="800" dirty="0">
                          <a:solidFill>
                            <a:srgbClr val="FFFF00"/>
                          </a:solidFill>
                          <a:latin typeface="Goudy Old Style" pitchFamily="18" charset="0"/>
                          <a:ea typeface="Times New Roman"/>
                        </a:rPr>
                        <a:t>EN EL </a:t>
                      </a:r>
                      <a:r>
                        <a:rPr lang="es-ES_tradnl" sz="800" dirty="0" smtClean="0">
                          <a:solidFill>
                            <a:srgbClr val="FFFF00"/>
                          </a:solidFill>
                          <a:latin typeface="Goudy Old Style" pitchFamily="18" charset="0"/>
                          <a:ea typeface="Times New Roman"/>
                        </a:rPr>
                        <a:t>JUEGO</a:t>
                      </a:r>
                    </a:p>
                    <a:p>
                      <a:pPr algn="just">
                        <a:spcAft>
                          <a:spcPts val="0"/>
                        </a:spcAft>
                      </a:pPr>
                      <a:endParaRPr lang="es-ES" sz="800" dirty="0">
                        <a:solidFill>
                          <a:srgbClr val="FFFF00"/>
                        </a:solidFill>
                        <a:latin typeface="Goudy Old Style" pitchFamily="18" charset="0"/>
                        <a:ea typeface="Times New Roman"/>
                      </a:endParaRPr>
                    </a:p>
                    <a:p>
                      <a:pPr algn="just">
                        <a:spcAft>
                          <a:spcPts val="0"/>
                        </a:spcAft>
                      </a:pPr>
                      <a:r>
                        <a:rPr lang="es-ES_tradnl" sz="800" dirty="0">
                          <a:solidFill>
                            <a:srgbClr val="FFFF00"/>
                          </a:solidFill>
                          <a:latin typeface="Goudy Old Style" pitchFamily="18" charset="0"/>
                          <a:ea typeface="Times New Roman"/>
                        </a:rPr>
                        <a:t>JUEGOS DE ROLES</a:t>
                      </a:r>
                      <a:endParaRPr lang="es-ES" sz="800" dirty="0">
                        <a:solidFill>
                          <a:srgbClr val="FFFF00"/>
                        </a:solidFill>
                        <a:latin typeface="Goudy Old Style" pitchFamily="18" charset="0"/>
                        <a:ea typeface="Times New Roman"/>
                      </a:endParaRPr>
                    </a:p>
                    <a:p>
                      <a:pPr algn="just">
                        <a:spcAft>
                          <a:spcPts val="0"/>
                        </a:spcAft>
                      </a:pPr>
                      <a:endParaRPr lang="es-ES_tradnl" sz="800" dirty="0" smtClean="0">
                        <a:solidFill>
                          <a:srgbClr val="FFFF00"/>
                        </a:solidFill>
                        <a:latin typeface="Goudy Old Style" pitchFamily="18" charset="0"/>
                        <a:ea typeface="Times New Roman"/>
                      </a:endParaRPr>
                    </a:p>
                    <a:p>
                      <a:pPr algn="just">
                        <a:spcAft>
                          <a:spcPts val="0"/>
                        </a:spcAft>
                      </a:pPr>
                      <a:endParaRPr lang="es-ES_tradnl" sz="800" dirty="0" smtClean="0">
                        <a:solidFill>
                          <a:srgbClr val="FFFF00"/>
                        </a:solidFill>
                        <a:latin typeface="Goudy Old Style" pitchFamily="18" charset="0"/>
                        <a:ea typeface="Times New Roman"/>
                      </a:endParaRPr>
                    </a:p>
                    <a:p>
                      <a:pPr algn="just">
                        <a:spcAft>
                          <a:spcPts val="0"/>
                        </a:spcAft>
                      </a:pPr>
                      <a:endParaRPr lang="es-ES_tradnl" sz="800" dirty="0" smtClean="0">
                        <a:solidFill>
                          <a:srgbClr val="FFFF00"/>
                        </a:solidFill>
                        <a:latin typeface="Goudy Old Style" pitchFamily="18" charset="0"/>
                        <a:ea typeface="Times New Roman"/>
                      </a:endParaRPr>
                    </a:p>
                    <a:p>
                      <a:pPr algn="just">
                        <a:spcAft>
                          <a:spcPts val="0"/>
                        </a:spcAft>
                      </a:pPr>
                      <a:endParaRPr lang="es-ES_tradnl" sz="800" dirty="0" smtClean="0">
                        <a:solidFill>
                          <a:srgbClr val="FFFF00"/>
                        </a:solidFill>
                        <a:latin typeface="Goudy Old Style" pitchFamily="18" charset="0"/>
                        <a:ea typeface="Times New Roman"/>
                      </a:endParaRPr>
                    </a:p>
                    <a:p>
                      <a:pPr algn="just">
                        <a:spcAft>
                          <a:spcPts val="0"/>
                        </a:spcAft>
                      </a:pPr>
                      <a:r>
                        <a:rPr lang="es-ES_tradnl" sz="800" dirty="0" smtClean="0">
                          <a:solidFill>
                            <a:srgbClr val="FFFF00"/>
                          </a:solidFill>
                          <a:latin typeface="Goudy Old Style" pitchFamily="18" charset="0"/>
                          <a:ea typeface="Times New Roman"/>
                        </a:rPr>
                        <a:t>MOVIMIENTO </a:t>
                      </a:r>
                      <a:r>
                        <a:rPr lang="es-ES_tradnl" sz="800" dirty="0">
                          <a:solidFill>
                            <a:srgbClr val="FFFF00"/>
                          </a:solidFill>
                          <a:latin typeface="Goudy Old Style" pitchFamily="18" charset="0"/>
                          <a:ea typeface="Times New Roman"/>
                        </a:rPr>
                        <a:t>Y MATERIAL</a:t>
                      </a:r>
                      <a:endParaRPr lang="es-ES" sz="800" dirty="0">
                        <a:solidFill>
                          <a:srgbClr val="FFFF00"/>
                        </a:solidFill>
                        <a:latin typeface="Goudy Old Style" pitchFamily="18" charset="0"/>
                        <a:ea typeface="Times New Roman"/>
                      </a:endParaRPr>
                    </a:p>
                    <a:p>
                      <a:pPr algn="just">
                        <a:spcAft>
                          <a:spcPts val="0"/>
                        </a:spcAft>
                      </a:pPr>
                      <a:endParaRPr lang="es-ES_tradnl" sz="800" dirty="0" smtClean="0">
                        <a:solidFill>
                          <a:srgbClr val="FFFF00"/>
                        </a:solidFill>
                        <a:latin typeface="Goudy Old Style" pitchFamily="18" charset="0"/>
                        <a:ea typeface="Times New Roman"/>
                      </a:endParaRPr>
                    </a:p>
                    <a:p>
                      <a:pPr algn="just">
                        <a:spcAft>
                          <a:spcPts val="0"/>
                        </a:spcAft>
                      </a:pPr>
                      <a:r>
                        <a:rPr lang="es-ES_tradnl" sz="800" dirty="0" smtClean="0">
                          <a:solidFill>
                            <a:srgbClr val="FFFF00"/>
                          </a:solidFill>
                          <a:latin typeface="Goudy Old Style" pitchFamily="18" charset="0"/>
                          <a:ea typeface="Times New Roman"/>
                        </a:rPr>
                        <a:t>MOVIMIENTO EXPRESIVOO</a:t>
                      </a:r>
                      <a:endParaRPr lang="es-ES" sz="800" dirty="0">
                        <a:solidFill>
                          <a:srgbClr val="FFFF00"/>
                        </a:solidFill>
                        <a:latin typeface="Goudy Old Style" pitchFamily="18" charset="0"/>
                        <a:ea typeface="Times New Roman"/>
                      </a:endParaRPr>
                    </a:p>
                  </a:txBody>
                  <a:tcPr marL="66279" marR="66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endParaRPr lang="es-ES_tradnl" sz="800" dirty="0">
                        <a:solidFill>
                          <a:srgbClr val="FFFF00"/>
                        </a:solidFill>
                        <a:latin typeface="Goudy Old Style" pitchFamily="18" charset="0"/>
                        <a:ea typeface="Times New Roman"/>
                      </a:endParaRPr>
                    </a:p>
                    <a:p>
                      <a:pPr algn="just">
                        <a:spcAft>
                          <a:spcPts val="0"/>
                        </a:spcAft>
                      </a:pPr>
                      <a:r>
                        <a:rPr lang="es-ES_tradnl" sz="800" b="1" dirty="0">
                          <a:solidFill>
                            <a:srgbClr val="FFFF00"/>
                          </a:solidFill>
                          <a:latin typeface="Goudy Old Style" pitchFamily="18" charset="0"/>
                          <a:ea typeface="Times New Roman"/>
                        </a:rPr>
                        <a:t>INTERRELACIONAR  A TRAVÉS DEL JUEGO</a:t>
                      </a:r>
                      <a:endParaRPr lang="es-ES" sz="800" dirty="0">
                        <a:solidFill>
                          <a:srgbClr val="FFFF00"/>
                        </a:solidFill>
                        <a:latin typeface="Goudy Old Style" pitchFamily="18" charset="0"/>
                        <a:ea typeface="Times New Roman"/>
                      </a:endParaRPr>
                    </a:p>
                    <a:p>
                      <a:pPr algn="just">
                        <a:spcAft>
                          <a:spcPts val="0"/>
                        </a:spcAft>
                      </a:pPr>
                      <a:endParaRPr lang="es-ES_tradnl" sz="800" b="1" dirty="0" smtClean="0">
                        <a:solidFill>
                          <a:srgbClr val="FFFF00"/>
                        </a:solidFill>
                        <a:latin typeface="Goudy Old Style" pitchFamily="18" charset="0"/>
                        <a:ea typeface="Times New Roman"/>
                      </a:endParaRPr>
                    </a:p>
                    <a:p>
                      <a:pPr algn="just">
                        <a:spcAft>
                          <a:spcPts val="0"/>
                        </a:spcAft>
                      </a:pPr>
                      <a:r>
                        <a:rPr lang="es-ES_tradnl" sz="800" b="1" dirty="0" smtClean="0">
                          <a:solidFill>
                            <a:srgbClr val="FFFF00"/>
                          </a:solidFill>
                          <a:latin typeface="Goudy Old Style" pitchFamily="18" charset="0"/>
                          <a:ea typeface="Times New Roman"/>
                        </a:rPr>
                        <a:t>REALIZAR </a:t>
                      </a:r>
                      <a:r>
                        <a:rPr lang="es-ES_tradnl" sz="800" b="1" dirty="0">
                          <a:solidFill>
                            <a:srgbClr val="FFFF00"/>
                          </a:solidFill>
                          <a:latin typeface="Goudy Old Style" pitchFamily="18" charset="0"/>
                          <a:ea typeface="Times New Roman"/>
                        </a:rPr>
                        <a:t>CONTACTO CON IMPLEMENTOS </a:t>
                      </a:r>
                      <a:endParaRPr lang="es-ES_tradnl" sz="800" b="1" dirty="0" smtClean="0">
                        <a:solidFill>
                          <a:srgbClr val="FFFF00"/>
                        </a:solidFill>
                        <a:latin typeface="Goudy Old Style" pitchFamily="18" charset="0"/>
                        <a:ea typeface="Times New Roman"/>
                      </a:endParaRPr>
                    </a:p>
                    <a:p>
                      <a:pPr algn="just">
                        <a:spcAft>
                          <a:spcPts val="0"/>
                        </a:spcAft>
                      </a:pPr>
                      <a:endParaRPr lang="es-ES_tradnl" sz="800" b="1" dirty="0" smtClean="0">
                        <a:solidFill>
                          <a:srgbClr val="FFFF00"/>
                        </a:solidFill>
                        <a:latin typeface="Goudy Old Style" pitchFamily="18" charset="0"/>
                        <a:ea typeface="Times New Roman"/>
                      </a:endParaRPr>
                    </a:p>
                    <a:p>
                      <a:pPr algn="just">
                        <a:spcAft>
                          <a:spcPts val="0"/>
                        </a:spcAft>
                      </a:pPr>
                      <a:r>
                        <a:rPr lang="es-ES_tradnl" sz="800" b="1" dirty="0" smtClean="0">
                          <a:solidFill>
                            <a:srgbClr val="FFFF00"/>
                          </a:solidFill>
                          <a:latin typeface="Goudy Old Style" pitchFamily="18" charset="0"/>
                          <a:ea typeface="Times New Roman"/>
                        </a:rPr>
                        <a:t>DEPORTIVOS </a:t>
                      </a:r>
                      <a:r>
                        <a:rPr lang="es-ES_tradnl" sz="800" b="1" dirty="0">
                          <a:solidFill>
                            <a:srgbClr val="FFFF00"/>
                          </a:solidFill>
                          <a:latin typeface="Goudy Old Style" pitchFamily="18" charset="0"/>
                          <a:ea typeface="Times New Roman"/>
                        </a:rPr>
                        <a:t>PEQUEÑOS Y GRANDES</a:t>
                      </a:r>
                      <a:endParaRPr lang="es-ES" sz="800" dirty="0">
                        <a:solidFill>
                          <a:srgbClr val="FFFF00"/>
                        </a:solidFill>
                        <a:latin typeface="Goudy Old Style" pitchFamily="18" charset="0"/>
                        <a:ea typeface="Times New Roman"/>
                      </a:endParaRPr>
                    </a:p>
                    <a:p>
                      <a:pPr algn="just">
                        <a:spcAft>
                          <a:spcPts val="0"/>
                        </a:spcAft>
                      </a:pPr>
                      <a:endParaRPr lang="es-ES_tradnl" sz="800" b="1" dirty="0" smtClean="0">
                        <a:solidFill>
                          <a:srgbClr val="FFFF00"/>
                        </a:solidFill>
                        <a:latin typeface="Goudy Old Style" pitchFamily="18" charset="0"/>
                        <a:ea typeface="Times New Roman"/>
                      </a:endParaRPr>
                    </a:p>
                    <a:p>
                      <a:pPr algn="just">
                        <a:spcAft>
                          <a:spcPts val="0"/>
                        </a:spcAft>
                      </a:pPr>
                      <a:r>
                        <a:rPr lang="es-ES_tradnl" sz="800" b="1" dirty="0" smtClean="0">
                          <a:solidFill>
                            <a:srgbClr val="FFFF00"/>
                          </a:solidFill>
                          <a:latin typeface="Goudy Old Style" pitchFamily="18" charset="0"/>
                          <a:ea typeface="Times New Roman"/>
                        </a:rPr>
                        <a:t>DESPLAZARME </a:t>
                      </a:r>
                      <a:r>
                        <a:rPr lang="es-ES_tradnl" sz="800" b="1" dirty="0">
                          <a:solidFill>
                            <a:srgbClr val="FFFF00"/>
                          </a:solidFill>
                          <a:latin typeface="Goudy Old Style" pitchFamily="18" charset="0"/>
                          <a:ea typeface="Times New Roman"/>
                        </a:rPr>
                        <a:t>POR  MI ENTORNO NATURAL  DE  LA  INSTITUCIÓN</a:t>
                      </a:r>
                      <a:endParaRPr lang="es-ES" sz="800" dirty="0">
                        <a:solidFill>
                          <a:srgbClr val="FFFF00"/>
                        </a:solidFill>
                        <a:latin typeface="Goudy Old Style" pitchFamily="18" charset="0"/>
                        <a:ea typeface="Times New Roman"/>
                      </a:endParaRPr>
                    </a:p>
                    <a:p>
                      <a:pPr algn="just">
                        <a:spcAft>
                          <a:spcPts val="0"/>
                        </a:spcAft>
                      </a:pPr>
                      <a:endParaRPr lang="es-ES_tradnl" sz="800" b="1" dirty="0" smtClean="0">
                        <a:solidFill>
                          <a:srgbClr val="FFFF00"/>
                        </a:solidFill>
                        <a:latin typeface="Goudy Old Style" pitchFamily="18" charset="0"/>
                        <a:ea typeface="Times New Roman"/>
                      </a:endParaRPr>
                    </a:p>
                    <a:p>
                      <a:pPr algn="just">
                        <a:spcAft>
                          <a:spcPts val="0"/>
                        </a:spcAft>
                      </a:pPr>
                      <a:r>
                        <a:rPr lang="es-ES_tradnl" sz="800" b="1" dirty="0" smtClean="0">
                          <a:solidFill>
                            <a:srgbClr val="FFFF00"/>
                          </a:solidFill>
                          <a:latin typeface="Goudy Old Style" pitchFamily="18" charset="0"/>
                          <a:ea typeface="Times New Roman"/>
                        </a:rPr>
                        <a:t>IMITAR </a:t>
                      </a:r>
                      <a:r>
                        <a:rPr lang="es-ES_tradnl" sz="800" b="1" dirty="0">
                          <a:solidFill>
                            <a:srgbClr val="FFFF00"/>
                          </a:solidFill>
                          <a:latin typeface="Goudy Old Style" pitchFamily="18" charset="0"/>
                          <a:ea typeface="Times New Roman"/>
                        </a:rPr>
                        <a:t>A LAS TAREAS COTIDIANAS DE NUESTRO ENTORNO(albañil)</a:t>
                      </a:r>
                      <a:endParaRPr lang="es-ES" sz="800" dirty="0">
                        <a:solidFill>
                          <a:srgbClr val="FFFF00"/>
                        </a:solidFill>
                        <a:latin typeface="Goudy Old Style" pitchFamily="18" charset="0"/>
                        <a:ea typeface="Times New Roman"/>
                      </a:endParaRPr>
                    </a:p>
                    <a:p>
                      <a:pPr algn="just">
                        <a:spcAft>
                          <a:spcPts val="0"/>
                        </a:spcAft>
                      </a:pPr>
                      <a:endParaRPr lang="es-ES_tradnl" sz="800" b="1" dirty="0" smtClean="0">
                        <a:solidFill>
                          <a:srgbClr val="FFFF00"/>
                        </a:solidFill>
                        <a:latin typeface="Goudy Old Style" pitchFamily="18" charset="0"/>
                        <a:ea typeface="Times New Roman"/>
                      </a:endParaRPr>
                    </a:p>
                    <a:p>
                      <a:pPr algn="just">
                        <a:spcAft>
                          <a:spcPts val="0"/>
                        </a:spcAft>
                      </a:pPr>
                      <a:r>
                        <a:rPr lang="es-ES_tradnl" sz="800" b="1" dirty="0" smtClean="0">
                          <a:solidFill>
                            <a:srgbClr val="FFFF00"/>
                          </a:solidFill>
                          <a:latin typeface="Goudy Old Style" pitchFamily="18" charset="0"/>
                          <a:ea typeface="Times New Roman"/>
                        </a:rPr>
                        <a:t>EJERCITAR  </a:t>
                      </a:r>
                      <a:r>
                        <a:rPr lang="es-ES_tradnl" sz="800" b="1" dirty="0">
                          <a:solidFill>
                            <a:srgbClr val="FFFF00"/>
                          </a:solidFill>
                          <a:latin typeface="Goudy Old Style" pitchFamily="18" charset="0"/>
                          <a:ea typeface="Times New Roman"/>
                        </a:rPr>
                        <a:t>A TRAVÉS DEL JUEGO DIFERENTES HABILIDADES MOTRICES BÁSICAS</a:t>
                      </a:r>
                      <a:endParaRPr lang="es-ES" sz="800" dirty="0">
                        <a:solidFill>
                          <a:srgbClr val="FFFF00"/>
                        </a:solidFill>
                        <a:latin typeface="Goudy Old Style" pitchFamily="18" charset="0"/>
                        <a:ea typeface="Times New Roman"/>
                      </a:endParaRPr>
                    </a:p>
                    <a:p>
                      <a:pPr algn="just">
                        <a:spcAft>
                          <a:spcPts val="0"/>
                        </a:spcAft>
                      </a:pPr>
                      <a:endParaRPr lang="es-ES_tradnl" sz="800" b="1" dirty="0" smtClean="0">
                        <a:solidFill>
                          <a:srgbClr val="FFFF00"/>
                        </a:solidFill>
                        <a:latin typeface="Goudy Old Style" pitchFamily="18" charset="0"/>
                        <a:ea typeface="Times New Roman"/>
                      </a:endParaRPr>
                    </a:p>
                    <a:p>
                      <a:pPr algn="just">
                        <a:spcAft>
                          <a:spcPts val="0"/>
                        </a:spcAft>
                      </a:pPr>
                      <a:r>
                        <a:rPr lang="es-ES_tradnl" sz="800" b="1" dirty="0" smtClean="0">
                          <a:solidFill>
                            <a:srgbClr val="FFFF00"/>
                          </a:solidFill>
                          <a:latin typeface="Goudy Old Style" pitchFamily="18" charset="0"/>
                          <a:ea typeface="Times New Roman"/>
                        </a:rPr>
                        <a:t>PRÁCTICAR </a:t>
                      </a:r>
                      <a:r>
                        <a:rPr lang="es-ES_tradnl" sz="800" b="1" dirty="0">
                          <a:solidFill>
                            <a:srgbClr val="FFFF00"/>
                          </a:solidFill>
                          <a:latin typeface="Goudy Old Style" pitchFamily="18" charset="0"/>
                          <a:ea typeface="Times New Roman"/>
                        </a:rPr>
                        <a:t>EJERCICIOS DE COORDINACIÓN  DURANTE EL JUEGO</a:t>
                      </a:r>
                      <a:endParaRPr lang="es-ES" sz="800" dirty="0">
                        <a:solidFill>
                          <a:srgbClr val="FFFF00"/>
                        </a:solidFill>
                        <a:latin typeface="Goudy Old Style" pitchFamily="18" charset="0"/>
                        <a:ea typeface="Times New Roman"/>
                      </a:endParaRPr>
                    </a:p>
                    <a:p>
                      <a:pPr algn="just">
                        <a:spcAft>
                          <a:spcPts val="0"/>
                        </a:spcAft>
                      </a:pPr>
                      <a:endParaRPr lang="es-ES_tradnl" sz="800" b="1" dirty="0" smtClean="0">
                        <a:solidFill>
                          <a:srgbClr val="FFFF00"/>
                        </a:solidFill>
                        <a:latin typeface="Goudy Old Style" pitchFamily="18" charset="0"/>
                        <a:ea typeface="Times New Roman"/>
                      </a:endParaRPr>
                    </a:p>
                    <a:p>
                      <a:pPr algn="just">
                        <a:spcAft>
                          <a:spcPts val="0"/>
                        </a:spcAft>
                      </a:pPr>
                      <a:r>
                        <a:rPr lang="es-ES_tradnl" sz="800" b="1" dirty="0" smtClean="0">
                          <a:solidFill>
                            <a:srgbClr val="FFFF00"/>
                          </a:solidFill>
                          <a:latin typeface="Goudy Old Style" pitchFamily="18" charset="0"/>
                          <a:ea typeface="Times New Roman"/>
                        </a:rPr>
                        <a:t>DESARROLLAR </a:t>
                      </a:r>
                      <a:r>
                        <a:rPr lang="es-ES_tradnl" sz="800" b="1" dirty="0">
                          <a:solidFill>
                            <a:srgbClr val="FFFF00"/>
                          </a:solidFill>
                          <a:latin typeface="Goudy Old Style" pitchFamily="18" charset="0"/>
                          <a:ea typeface="Times New Roman"/>
                        </a:rPr>
                        <a:t>ACTIVIDADES  QUE  SE MANEJEN SIN GUIA  ALGUNA</a:t>
                      </a:r>
                      <a:endParaRPr lang="es-ES" sz="800" dirty="0">
                        <a:solidFill>
                          <a:srgbClr val="FFFF00"/>
                        </a:solidFill>
                        <a:latin typeface="Goudy Old Style" pitchFamily="18" charset="0"/>
                        <a:ea typeface="Times New Roman"/>
                      </a:endParaRPr>
                    </a:p>
                    <a:p>
                      <a:pPr algn="just">
                        <a:spcAft>
                          <a:spcPts val="0"/>
                        </a:spcAft>
                      </a:pPr>
                      <a:endParaRPr lang="es-ES_tradnl" sz="800" b="1" dirty="0" smtClean="0">
                        <a:solidFill>
                          <a:srgbClr val="FFFF00"/>
                        </a:solidFill>
                        <a:latin typeface="Goudy Old Style" pitchFamily="18" charset="0"/>
                        <a:ea typeface="Times New Roman"/>
                      </a:endParaRPr>
                    </a:p>
                    <a:p>
                      <a:pPr algn="just">
                        <a:spcAft>
                          <a:spcPts val="0"/>
                        </a:spcAft>
                      </a:pPr>
                      <a:r>
                        <a:rPr lang="es-ES_tradnl" sz="800" b="1" dirty="0" smtClean="0">
                          <a:solidFill>
                            <a:srgbClr val="FFFF00"/>
                          </a:solidFill>
                          <a:latin typeface="Goudy Old Style" pitchFamily="18" charset="0"/>
                          <a:ea typeface="Times New Roman"/>
                        </a:rPr>
                        <a:t>REALIZAR </a:t>
                      </a:r>
                      <a:r>
                        <a:rPr lang="es-ES_tradnl" sz="800" b="1" dirty="0">
                          <a:solidFill>
                            <a:srgbClr val="FFFF00"/>
                          </a:solidFill>
                          <a:latin typeface="Goudy Old Style" pitchFamily="18" charset="0"/>
                          <a:ea typeface="Times New Roman"/>
                        </a:rPr>
                        <a:t>ACTIVIDADES  REPRESENTADO A PERSONAJES  </a:t>
                      </a:r>
                      <a:endParaRPr lang="es-ES" sz="800" dirty="0">
                        <a:solidFill>
                          <a:srgbClr val="FFFF00"/>
                        </a:solidFill>
                        <a:latin typeface="Goudy Old Style" pitchFamily="18" charset="0"/>
                        <a:ea typeface="Times New Roman"/>
                      </a:endParaRPr>
                    </a:p>
                    <a:p>
                      <a:pPr algn="just">
                        <a:spcAft>
                          <a:spcPts val="0"/>
                        </a:spcAft>
                      </a:pPr>
                      <a:endParaRPr lang="es-ES_tradnl" sz="800" b="1" dirty="0" smtClean="0">
                        <a:solidFill>
                          <a:srgbClr val="FFFF00"/>
                        </a:solidFill>
                        <a:latin typeface="Goudy Old Style" pitchFamily="18" charset="0"/>
                        <a:ea typeface="Times New Roman"/>
                      </a:endParaRPr>
                    </a:p>
                    <a:p>
                      <a:pPr algn="just">
                        <a:spcAft>
                          <a:spcPts val="0"/>
                        </a:spcAft>
                      </a:pPr>
                      <a:r>
                        <a:rPr lang="es-ES_tradnl" sz="800" b="1" dirty="0" smtClean="0">
                          <a:solidFill>
                            <a:srgbClr val="FFFF00"/>
                          </a:solidFill>
                          <a:latin typeface="Goudy Old Style" pitchFamily="18" charset="0"/>
                          <a:ea typeface="Times New Roman"/>
                        </a:rPr>
                        <a:t>DESPLAZAMIIENTO  </a:t>
                      </a:r>
                      <a:r>
                        <a:rPr lang="es-ES_tradnl" sz="800" b="1" dirty="0">
                          <a:solidFill>
                            <a:srgbClr val="FFFF00"/>
                          </a:solidFill>
                          <a:latin typeface="Goudy Old Style" pitchFamily="18" charset="0"/>
                          <a:ea typeface="Times New Roman"/>
                        </a:rPr>
                        <a:t>CON OBJETOS  EN DIRECCIONES  ESTABLECIDAS</a:t>
                      </a:r>
                      <a:endParaRPr lang="es-ES" sz="800" dirty="0">
                        <a:solidFill>
                          <a:srgbClr val="FFFF00"/>
                        </a:solidFill>
                        <a:latin typeface="Goudy Old Style" pitchFamily="18" charset="0"/>
                        <a:ea typeface="Times New Roman"/>
                      </a:endParaRPr>
                    </a:p>
                    <a:p>
                      <a:pPr algn="just">
                        <a:spcAft>
                          <a:spcPts val="0"/>
                        </a:spcAft>
                      </a:pPr>
                      <a:endParaRPr lang="es-ES_tradnl" sz="800" b="1" dirty="0" smtClean="0">
                        <a:solidFill>
                          <a:srgbClr val="FFFF00"/>
                        </a:solidFill>
                        <a:latin typeface="Goudy Old Style" pitchFamily="18" charset="0"/>
                        <a:ea typeface="Times New Roman"/>
                      </a:endParaRPr>
                    </a:p>
                    <a:p>
                      <a:pPr algn="just">
                        <a:spcAft>
                          <a:spcPts val="0"/>
                        </a:spcAft>
                      </a:pPr>
                      <a:r>
                        <a:rPr lang="es-ES_tradnl" sz="800" b="1" dirty="0" smtClean="0">
                          <a:solidFill>
                            <a:srgbClr val="FFFF00"/>
                          </a:solidFill>
                          <a:latin typeface="Goudy Old Style" pitchFamily="18" charset="0"/>
                          <a:ea typeface="Times New Roman"/>
                        </a:rPr>
                        <a:t>EXPRESAR </a:t>
                      </a:r>
                      <a:r>
                        <a:rPr lang="es-ES_tradnl" sz="800" b="1" dirty="0">
                          <a:solidFill>
                            <a:srgbClr val="FFFF00"/>
                          </a:solidFill>
                          <a:latin typeface="Goudy Old Style" pitchFamily="18" charset="0"/>
                          <a:ea typeface="Times New Roman"/>
                        </a:rPr>
                        <a:t>A TRAVÉS DE SEÑALES CONVECIONALES  </a:t>
                      </a:r>
                      <a:endParaRPr lang="es-ES" sz="800" dirty="0">
                        <a:solidFill>
                          <a:srgbClr val="FFFF00"/>
                        </a:solidFill>
                        <a:latin typeface="Goudy Old Style" pitchFamily="18" charset="0"/>
                        <a:ea typeface="Times New Roman"/>
                      </a:endParaRPr>
                    </a:p>
                  </a:txBody>
                  <a:tcPr marL="66279" marR="66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_tradnl" sz="800" b="1" dirty="0">
                          <a:solidFill>
                            <a:srgbClr val="FFFF00"/>
                          </a:solidFill>
                          <a:latin typeface="Goudy Old Style" pitchFamily="18" charset="0"/>
                          <a:ea typeface="Times New Roman"/>
                        </a:rPr>
                        <a:t>RELACIONAR  CON EL NIÑO A TRAVÉS DEL JUEGO  Y EL CONTÁCTO CON OBJETOS  A FIN DE  FAMILIARIZARSE </a:t>
                      </a:r>
                      <a:endParaRPr lang="es-ES" sz="800" dirty="0">
                        <a:solidFill>
                          <a:srgbClr val="FFFF00"/>
                        </a:solidFill>
                        <a:latin typeface="Goudy Old Style" pitchFamily="18" charset="0"/>
                        <a:ea typeface="Times New Roman"/>
                      </a:endParaRPr>
                    </a:p>
                    <a:p>
                      <a:pPr algn="just">
                        <a:lnSpc>
                          <a:spcPct val="150000"/>
                        </a:lnSpc>
                        <a:spcAft>
                          <a:spcPts val="0"/>
                        </a:spcAft>
                      </a:pPr>
                      <a:endParaRPr lang="es-ES_tradnl" sz="800" b="1" dirty="0" smtClean="0">
                        <a:solidFill>
                          <a:srgbClr val="FFFF00"/>
                        </a:solidFill>
                        <a:latin typeface="Goudy Old Style" pitchFamily="18" charset="0"/>
                        <a:ea typeface="Times New Roman"/>
                      </a:endParaRPr>
                    </a:p>
                    <a:p>
                      <a:pPr algn="just">
                        <a:lnSpc>
                          <a:spcPct val="150000"/>
                        </a:lnSpc>
                        <a:spcAft>
                          <a:spcPts val="0"/>
                        </a:spcAft>
                      </a:pPr>
                      <a:r>
                        <a:rPr lang="es-ES_tradnl" sz="800" b="1" dirty="0" smtClean="0">
                          <a:solidFill>
                            <a:srgbClr val="FFFF00"/>
                          </a:solidFill>
                          <a:latin typeface="Goudy Old Style" pitchFamily="18" charset="0"/>
                          <a:ea typeface="Times New Roman"/>
                        </a:rPr>
                        <a:t>DRAMATIZAR </a:t>
                      </a:r>
                      <a:r>
                        <a:rPr lang="es-ES_tradnl" sz="800" b="1" dirty="0">
                          <a:solidFill>
                            <a:srgbClr val="FFFF00"/>
                          </a:solidFill>
                          <a:latin typeface="Goudy Old Style" pitchFamily="18" charset="0"/>
                          <a:ea typeface="Times New Roman"/>
                        </a:rPr>
                        <a:t>ACCIONES  DE LA VIDA REAL A TRAVÉS DE  LA EXPRESIÓN CORPORAL  A FIN DE  DESARROLLAR SU CREATIVIDAD Y  SU ACONDICIONAMIENTO </a:t>
                      </a:r>
                      <a:r>
                        <a:rPr lang="es-ES_tradnl" sz="800" b="1" dirty="0" smtClean="0">
                          <a:solidFill>
                            <a:srgbClr val="FFFF00"/>
                          </a:solidFill>
                          <a:latin typeface="Goudy Old Style" pitchFamily="18" charset="0"/>
                          <a:ea typeface="Times New Roman"/>
                        </a:rPr>
                        <a:t>FÍSICO</a:t>
                      </a:r>
                    </a:p>
                    <a:p>
                      <a:pPr algn="just">
                        <a:lnSpc>
                          <a:spcPct val="150000"/>
                        </a:lnSpc>
                        <a:spcAft>
                          <a:spcPts val="0"/>
                        </a:spcAft>
                      </a:pPr>
                      <a:endParaRPr lang="es-ES" sz="800" dirty="0">
                        <a:solidFill>
                          <a:srgbClr val="FFFF00"/>
                        </a:solidFill>
                        <a:latin typeface="Goudy Old Style" pitchFamily="18" charset="0"/>
                        <a:ea typeface="Times New Roman"/>
                      </a:endParaRPr>
                    </a:p>
                    <a:p>
                      <a:pPr algn="just">
                        <a:lnSpc>
                          <a:spcPct val="150000"/>
                        </a:lnSpc>
                        <a:spcAft>
                          <a:spcPts val="0"/>
                        </a:spcAft>
                      </a:pPr>
                      <a:r>
                        <a:rPr lang="es-ES_tradnl" sz="800" b="1" dirty="0">
                          <a:solidFill>
                            <a:srgbClr val="FFFF00"/>
                          </a:solidFill>
                          <a:latin typeface="Goudy Old Style" pitchFamily="18" charset="0"/>
                          <a:ea typeface="Times New Roman"/>
                        </a:rPr>
                        <a:t> ACONDICIONAR  EN LAS DIFERENTES CAPACIDADES A TRAVÉS   DEL JUEGO  A FIN DE  ESTAR EN OBTIMAS CONDICONES  PARS SU EMPLEO </a:t>
                      </a:r>
                      <a:endParaRPr lang="es-ES" sz="800" dirty="0">
                        <a:solidFill>
                          <a:srgbClr val="FFFF00"/>
                        </a:solidFill>
                        <a:latin typeface="Goudy Old Style" pitchFamily="18" charset="0"/>
                        <a:ea typeface="Times New Roman"/>
                      </a:endParaRPr>
                    </a:p>
                  </a:txBody>
                  <a:tcPr marL="66279" marR="66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28600">
                        <a:spcAft>
                          <a:spcPts val="0"/>
                        </a:spcAft>
                      </a:pPr>
                      <a:endParaRPr lang="es-ES_tradnl" sz="800" dirty="0">
                        <a:solidFill>
                          <a:srgbClr val="FFFF00"/>
                        </a:solidFill>
                        <a:latin typeface="Goudy Old Style" pitchFamily="18" charset="0"/>
                        <a:ea typeface="Times New Roman"/>
                      </a:endParaRPr>
                    </a:p>
                    <a:p>
                      <a:pPr marL="342900" lvl="0" indent="-342900">
                        <a:spcAft>
                          <a:spcPts val="0"/>
                        </a:spcAft>
                        <a:buFont typeface="Symbol"/>
                        <a:buChar char=""/>
                      </a:pPr>
                      <a:r>
                        <a:rPr lang="es-ES_tradnl" sz="1000" dirty="0">
                          <a:solidFill>
                            <a:srgbClr val="FFFF00"/>
                          </a:solidFill>
                          <a:latin typeface="Goudy Old Style" pitchFamily="18" charset="0"/>
                          <a:ea typeface="Times New Roman"/>
                        </a:rPr>
                        <a:t>Método (inductivo y deductivo)</a:t>
                      </a:r>
                      <a:endParaRPr lang="es-ES" sz="1000" dirty="0">
                        <a:solidFill>
                          <a:srgbClr val="FFFF00"/>
                        </a:solidFill>
                        <a:latin typeface="Goudy Old Style" pitchFamily="18" charset="0"/>
                        <a:ea typeface="Times New Roman"/>
                      </a:endParaRPr>
                    </a:p>
                    <a:p>
                      <a:pPr marL="342900" lvl="0" indent="-342900">
                        <a:spcAft>
                          <a:spcPts val="0"/>
                        </a:spcAft>
                        <a:buFont typeface="Symbol"/>
                        <a:buChar char=""/>
                      </a:pPr>
                      <a:r>
                        <a:rPr lang="es-ES_tradnl" sz="1000" dirty="0">
                          <a:solidFill>
                            <a:srgbClr val="FFFF00"/>
                          </a:solidFill>
                          <a:latin typeface="Goudy Old Style" pitchFamily="18" charset="0"/>
                          <a:ea typeface="Times New Roman"/>
                        </a:rPr>
                        <a:t>Proceso (psicomotriz, social y cognitivo)</a:t>
                      </a:r>
                      <a:endParaRPr lang="es-ES" sz="1000" dirty="0">
                        <a:solidFill>
                          <a:srgbClr val="FFFF00"/>
                        </a:solidFill>
                        <a:latin typeface="Goudy Old Style" pitchFamily="18" charset="0"/>
                        <a:ea typeface="Times New Roman"/>
                      </a:endParaRPr>
                    </a:p>
                    <a:p>
                      <a:pPr marL="342900" lvl="0" indent="-342900">
                        <a:spcAft>
                          <a:spcPts val="0"/>
                        </a:spcAft>
                        <a:buFont typeface="Symbol"/>
                        <a:buChar char=""/>
                      </a:pPr>
                      <a:r>
                        <a:rPr lang="es-ES_tradnl" sz="1000" dirty="0">
                          <a:solidFill>
                            <a:srgbClr val="FFFF00"/>
                          </a:solidFill>
                          <a:latin typeface="Goudy Old Style" pitchFamily="18" charset="0"/>
                          <a:ea typeface="Times New Roman"/>
                        </a:rPr>
                        <a:t>Práctica (demostrativa)</a:t>
                      </a:r>
                      <a:endParaRPr lang="es-ES" sz="1000" dirty="0">
                        <a:solidFill>
                          <a:srgbClr val="FFFF00"/>
                        </a:solidFill>
                        <a:latin typeface="Goudy Old Style" pitchFamily="18" charset="0"/>
                        <a:ea typeface="Times New Roman"/>
                      </a:endParaRPr>
                    </a:p>
                    <a:p>
                      <a:pPr marL="342900" lvl="0" indent="-342900">
                        <a:spcAft>
                          <a:spcPts val="0"/>
                        </a:spcAft>
                        <a:buFont typeface="Symbol"/>
                        <a:buChar char=""/>
                      </a:pPr>
                      <a:r>
                        <a:rPr lang="es-ES_tradnl" sz="1000" dirty="0">
                          <a:solidFill>
                            <a:srgbClr val="FFFF00"/>
                          </a:solidFill>
                          <a:latin typeface="Goudy Old Style" pitchFamily="18" charset="0"/>
                          <a:ea typeface="Times New Roman"/>
                        </a:rPr>
                        <a:t>Mando (directo o mixto)</a:t>
                      </a:r>
                      <a:endParaRPr lang="es-ES" sz="1000" dirty="0">
                        <a:solidFill>
                          <a:srgbClr val="FFFF00"/>
                        </a:solidFill>
                        <a:latin typeface="Goudy Old Style" pitchFamily="18" charset="0"/>
                        <a:ea typeface="Times New Roman"/>
                      </a:endParaRPr>
                    </a:p>
                    <a:p>
                      <a:pPr marL="342900" lvl="0" indent="-342900">
                        <a:spcAft>
                          <a:spcPts val="0"/>
                        </a:spcAft>
                        <a:buFont typeface="Symbol"/>
                        <a:buChar char=""/>
                      </a:pPr>
                      <a:r>
                        <a:rPr lang="es-ES_tradnl" sz="1000" dirty="0">
                          <a:solidFill>
                            <a:srgbClr val="FFFF00"/>
                          </a:solidFill>
                          <a:latin typeface="Goudy Old Style" pitchFamily="18" charset="0"/>
                          <a:ea typeface="Times New Roman"/>
                        </a:rPr>
                        <a:t>Recursos didácticos  (observación, demostración y aplicación)</a:t>
                      </a:r>
                      <a:endParaRPr lang="es-ES" sz="1000" dirty="0">
                        <a:solidFill>
                          <a:srgbClr val="FFFF00"/>
                        </a:solidFill>
                        <a:latin typeface="Goudy Old Style" pitchFamily="18" charset="0"/>
                        <a:ea typeface="Times New Roman"/>
                      </a:endParaRPr>
                    </a:p>
                    <a:p>
                      <a:pPr algn="just">
                        <a:lnSpc>
                          <a:spcPct val="150000"/>
                        </a:lnSpc>
                        <a:spcAft>
                          <a:spcPts val="0"/>
                        </a:spcAft>
                      </a:pPr>
                      <a:r>
                        <a:rPr lang="es-ES_tradnl" sz="1000" b="1" dirty="0">
                          <a:solidFill>
                            <a:srgbClr val="FFFF00"/>
                          </a:solidFill>
                          <a:latin typeface="Goudy Old Style" pitchFamily="18" charset="0"/>
                          <a:ea typeface="Times New Roman"/>
                        </a:rPr>
                        <a:t>Convertirse </a:t>
                      </a:r>
                      <a:endParaRPr lang="es-ES" sz="1000" dirty="0">
                        <a:solidFill>
                          <a:srgbClr val="FFFF00"/>
                        </a:solidFill>
                        <a:latin typeface="Goudy Old Style" pitchFamily="18" charset="0"/>
                        <a:ea typeface="Times New Roman"/>
                      </a:endParaRPr>
                    </a:p>
                  </a:txBody>
                  <a:tcPr marL="66279" marR="66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s-ES_tradnl" sz="900" dirty="0">
                          <a:solidFill>
                            <a:srgbClr val="FFFF00"/>
                          </a:solidFill>
                          <a:latin typeface="Goudy Old Style" pitchFamily="18" charset="0"/>
                          <a:ea typeface="Times New Roman"/>
                        </a:rPr>
                        <a:t>Humanos</a:t>
                      </a:r>
                      <a:endParaRPr lang="es-ES" sz="900" dirty="0">
                        <a:solidFill>
                          <a:srgbClr val="FFFF00"/>
                        </a:solidFill>
                        <a:latin typeface="Goudy Old Style" pitchFamily="18" charset="0"/>
                        <a:ea typeface="Times New Roman"/>
                      </a:endParaRPr>
                    </a:p>
                    <a:p>
                      <a:pPr marL="342900" lvl="0" indent="-342900">
                        <a:spcAft>
                          <a:spcPts val="0"/>
                        </a:spcAft>
                        <a:buFont typeface="Wingdings"/>
                        <a:buChar char=""/>
                        <a:tabLst>
                          <a:tab pos="72390" algn="l"/>
                        </a:tabLst>
                      </a:pPr>
                      <a:r>
                        <a:rPr lang="es-ES_tradnl" sz="900" dirty="0">
                          <a:solidFill>
                            <a:srgbClr val="FFFF00"/>
                          </a:solidFill>
                          <a:latin typeface="Goudy Old Style" pitchFamily="18" charset="0"/>
                          <a:ea typeface="Times New Roman"/>
                        </a:rPr>
                        <a:t>Docente </a:t>
                      </a:r>
                      <a:endParaRPr lang="es-ES" sz="900" dirty="0">
                        <a:solidFill>
                          <a:srgbClr val="FFFF00"/>
                        </a:solidFill>
                        <a:latin typeface="Goudy Old Style" pitchFamily="18" charset="0"/>
                        <a:ea typeface="Times New Roman"/>
                      </a:endParaRPr>
                    </a:p>
                    <a:p>
                      <a:pPr marL="342900" lvl="0" indent="-342900">
                        <a:spcAft>
                          <a:spcPts val="0"/>
                        </a:spcAft>
                        <a:buFont typeface="Wingdings"/>
                        <a:buChar char=""/>
                        <a:tabLst>
                          <a:tab pos="72390" algn="l"/>
                        </a:tabLst>
                      </a:pPr>
                      <a:r>
                        <a:rPr lang="es-ES_tradnl" sz="900" dirty="0">
                          <a:solidFill>
                            <a:srgbClr val="FFFF00"/>
                          </a:solidFill>
                          <a:latin typeface="Goudy Old Style" pitchFamily="18" charset="0"/>
                          <a:ea typeface="Times New Roman"/>
                        </a:rPr>
                        <a:t>Estudiantes </a:t>
                      </a:r>
                      <a:endParaRPr lang="es-ES" sz="900" dirty="0">
                        <a:solidFill>
                          <a:srgbClr val="FFFF00"/>
                        </a:solidFill>
                        <a:latin typeface="Goudy Old Style" pitchFamily="18" charset="0"/>
                        <a:ea typeface="Times New Roman"/>
                      </a:endParaRPr>
                    </a:p>
                    <a:p>
                      <a:pPr>
                        <a:spcAft>
                          <a:spcPts val="0"/>
                        </a:spcAft>
                      </a:pPr>
                      <a:r>
                        <a:rPr lang="es-ES_tradnl" sz="900" dirty="0">
                          <a:solidFill>
                            <a:srgbClr val="FFFF00"/>
                          </a:solidFill>
                          <a:latin typeface="Goudy Old Style" pitchFamily="18" charset="0"/>
                          <a:ea typeface="Times New Roman"/>
                        </a:rPr>
                        <a:t>Materiales</a:t>
                      </a:r>
                      <a:endParaRPr lang="es-ES" sz="900" dirty="0">
                        <a:solidFill>
                          <a:srgbClr val="FFFF00"/>
                        </a:solidFill>
                        <a:latin typeface="Goudy Old Style" pitchFamily="18" charset="0"/>
                        <a:ea typeface="Times New Roman"/>
                      </a:endParaRPr>
                    </a:p>
                    <a:p>
                      <a:pPr marL="342900" lvl="0" indent="-342900">
                        <a:spcAft>
                          <a:spcPts val="0"/>
                        </a:spcAft>
                        <a:buFont typeface="Wingdings"/>
                        <a:buChar char=""/>
                        <a:tabLst>
                          <a:tab pos="72390" algn="l"/>
                        </a:tabLst>
                      </a:pPr>
                      <a:r>
                        <a:rPr lang="es-ES_tradnl" sz="900" dirty="0">
                          <a:solidFill>
                            <a:srgbClr val="FFFF00"/>
                          </a:solidFill>
                          <a:latin typeface="Goudy Old Style" pitchFamily="18" charset="0"/>
                          <a:ea typeface="Times New Roman"/>
                        </a:rPr>
                        <a:t>Balones </a:t>
                      </a:r>
                      <a:endParaRPr lang="es-ES" sz="900" dirty="0">
                        <a:solidFill>
                          <a:srgbClr val="FFFF00"/>
                        </a:solidFill>
                        <a:latin typeface="Goudy Old Style" pitchFamily="18" charset="0"/>
                        <a:ea typeface="Times New Roman"/>
                      </a:endParaRPr>
                    </a:p>
                    <a:p>
                      <a:pPr marL="342900" lvl="0" indent="-342900">
                        <a:spcAft>
                          <a:spcPts val="0"/>
                        </a:spcAft>
                        <a:buFont typeface="Wingdings"/>
                        <a:buChar char=""/>
                        <a:tabLst>
                          <a:tab pos="72390" algn="l"/>
                        </a:tabLst>
                      </a:pPr>
                      <a:r>
                        <a:rPr lang="es-ES_tradnl" sz="900" dirty="0">
                          <a:solidFill>
                            <a:srgbClr val="FFFF00"/>
                          </a:solidFill>
                          <a:latin typeface="Goudy Old Style" pitchFamily="18" charset="0"/>
                          <a:ea typeface="Times New Roman"/>
                        </a:rPr>
                        <a:t>Balones de baloncesto.</a:t>
                      </a:r>
                      <a:endParaRPr lang="es-ES" sz="900" dirty="0">
                        <a:solidFill>
                          <a:srgbClr val="FFFF00"/>
                        </a:solidFill>
                        <a:latin typeface="Goudy Old Style" pitchFamily="18" charset="0"/>
                        <a:ea typeface="Times New Roman"/>
                      </a:endParaRPr>
                    </a:p>
                    <a:p>
                      <a:pPr marL="342900" lvl="0" indent="-342900">
                        <a:spcAft>
                          <a:spcPts val="0"/>
                        </a:spcAft>
                        <a:buFont typeface="Wingdings"/>
                        <a:buChar char=""/>
                        <a:tabLst>
                          <a:tab pos="72390" algn="l"/>
                        </a:tabLst>
                      </a:pPr>
                      <a:r>
                        <a:rPr lang="es-ES_tradnl" sz="900" dirty="0">
                          <a:solidFill>
                            <a:srgbClr val="FFFF00"/>
                          </a:solidFill>
                          <a:latin typeface="Goudy Old Style" pitchFamily="18" charset="0"/>
                          <a:ea typeface="Times New Roman"/>
                        </a:rPr>
                        <a:t>Balones medicinales</a:t>
                      </a:r>
                      <a:endParaRPr lang="es-ES" sz="900" dirty="0">
                        <a:solidFill>
                          <a:srgbClr val="FFFF00"/>
                        </a:solidFill>
                        <a:latin typeface="Goudy Old Style" pitchFamily="18" charset="0"/>
                        <a:ea typeface="Times New Roman"/>
                      </a:endParaRPr>
                    </a:p>
                    <a:p>
                      <a:pPr marL="342900" lvl="0" indent="-342900">
                        <a:spcAft>
                          <a:spcPts val="0"/>
                        </a:spcAft>
                        <a:buFont typeface="Wingdings"/>
                        <a:buChar char=""/>
                        <a:tabLst>
                          <a:tab pos="72390" algn="l"/>
                        </a:tabLst>
                      </a:pPr>
                      <a:r>
                        <a:rPr lang="es-ES_tradnl" sz="900" dirty="0">
                          <a:solidFill>
                            <a:srgbClr val="FFFF00"/>
                          </a:solidFill>
                          <a:latin typeface="Goudy Old Style" pitchFamily="18" charset="0"/>
                          <a:ea typeface="Times New Roman"/>
                        </a:rPr>
                        <a:t>Colchonetas.</a:t>
                      </a:r>
                      <a:endParaRPr lang="es-ES" sz="900" dirty="0">
                        <a:solidFill>
                          <a:srgbClr val="FFFF00"/>
                        </a:solidFill>
                        <a:latin typeface="Goudy Old Style" pitchFamily="18" charset="0"/>
                        <a:ea typeface="Times New Roman"/>
                      </a:endParaRPr>
                    </a:p>
                    <a:p>
                      <a:pPr marL="342900" lvl="0" indent="-342900">
                        <a:spcAft>
                          <a:spcPts val="0"/>
                        </a:spcAft>
                        <a:buFont typeface="Wingdings"/>
                        <a:buChar char=""/>
                        <a:tabLst>
                          <a:tab pos="72390" algn="l"/>
                        </a:tabLst>
                      </a:pPr>
                      <a:r>
                        <a:rPr lang="es-ES_tradnl" sz="900" dirty="0">
                          <a:solidFill>
                            <a:srgbClr val="FFFF00"/>
                          </a:solidFill>
                          <a:latin typeface="Goudy Old Style" pitchFamily="18" charset="0"/>
                          <a:ea typeface="Times New Roman"/>
                        </a:rPr>
                        <a:t>Galletas.</a:t>
                      </a:r>
                      <a:endParaRPr lang="es-ES" sz="900" dirty="0">
                        <a:solidFill>
                          <a:srgbClr val="FFFF00"/>
                        </a:solidFill>
                        <a:latin typeface="Goudy Old Style" pitchFamily="18" charset="0"/>
                        <a:ea typeface="Times New Roman"/>
                      </a:endParaRPr>
                    </a:p>
                    <a:p>
                      <a:pPr marL="342900" lvl="0" indent="-342900">
                        <a:spcAft>
                          <a:spcPts val="0"/>
                        </a:spcAft>
                        <a:buFont typeface="Wingdings"/>
                        <a:buChar char=""/>
                        <a:tabLst>
                          <a:tab pos="72390" algn="l"/>
                        </a:tabLst>
                      </a:pPr>
                      <a:r>
                        <a:rPr lang="es-ES_tradnl" sz="900" dirty="0">
                          <a:solidFill>
                            <a:srgbClr val="FFFF00"/>
                          </a:solidFill>
                          <a:latin typeface="Goudy Old Style" pitchFamily="18" charset="0"/>
                          <a:ea typeface="Times New Roman"/>
                        </a:rPr>
                        <a:t>Aros.</a:t>
                      </a:r>
                      <a:endParaRPr lang="es-ES" sz="900" dirty="0">
                        <a:solidFill>
                          <a:srgbClr val="FFFF00"/>
                        </a:solidFill>
                        <a:latin typeface="Goudy Old Style" pitchFamily="18" charset="0"/>
                        <a:ea typeface="Times New Roman"/>
                      </a:endParaRPr>
                    </a:p>
                    <a:p>
                      <a:pPr marL="342900" lvl="0" indent="-342900">
                        <a:spcAft>
                          <a:spcPts val="0"/>
                        </a:spcAft>
                        <a:buFont typeface="Wingdings"/>
                        <a:buChar char=""/>
                        <a:tabLst>
                          <a:tab pos="72390" algn="l"/>
                        </a:tabLst>
                      </a:pPr>
                      <a:r>
                        <a:rPr lang="es-ES_tradnl" sz="900" dirty="0">
                          <a:solidFill>
                            <a:srgbClr val="FFFF00"/>
                          </a:solidFill>
                          <a:latin typeface="Goudy Old Style" pitchFamily="18" charset="0"/>
                          <a:ea typeface="Times New Roman"/>
                        </a:rPr>
                        <a:t>Conos.</a:t>
                      </a:r>
                      <a:endParaRPr lang="es-ES" sz="900" dirty="0">
                        <a:solidFill>
                          <a:srgbClr val="FFFF00"/>
                        </a:solidFill>
                        <a:latin typeface="Goudy Old Style" pitchFamily="18" charset="0"/>
                        <a:ea typeface="Times New Roman"/>
                      </a:endParaRPr>
                    </a:p>
                    <a:p>
                      <a:pPr marL="342900" lvl="0" indent="-342900">
                        <a:spcAft>
                          <a:spcPts val="0"/>
                        </a:spcAft>
                        <a:buFont typeface="Wingdings"/>
                        <a:buChar char=""/>
                        <a:tabLst>
                          <a:tab pos="72390" algn="l"/>
                        </a:tabLst>
                      </a:pPr>
                      <a:r>
                        <a:rPr lang="es-ES_tradnl" sz="900" dirty="0">
                          <a:solidFill>
                            <a:srgbClr val="FFFF00"/>
                          </a:solidFill>
                          <a:latin typeface="Goudy Old Style" pitchFamily="18" charset="0"/>
                          <a:ea typeface="Times New Roman"/>
                        </a:rPr>
                        <a:t>Pasillos sensoriales </a:t>
                      </a:r>
                      <a:endParaRPr lang="es-ES" sz="900" dirty="0">
                        <a:solidFill>
                          <a:srgbClr val="FFFF00"/>
                        </a:solidFill>
                        <a:latin typeface="Goudy Old Style" pitchFamily="18" charset="0"/>
                        <a:ea typeface="Times New Roman"/>
                      </a:endParaRPr>
                    </a:p>
                    <a:p>
                      <a:pPr marL="342900" lvl="0" indent="-342900">
                        <a:spcAft>
                          <a:spcPts val="0"/>
                        </a:spcAft>
                        <a:buFont typeface="Wingdings"/>
                        <a:buChar char=""/>
                        <a:tabLst>
                          <a:tab pos="72390" algn="l"/>
                        </a:tabLst>
                      </a:pPr>
                      <a:r>
                        <a:rPr lang="es-ES_tradnl" sz="900" dirty="0">
                          <a:solidFill>
                            <a:srgbClr val="FFFF00"/>
                          </a:solidFill>
                          <a:latin typeface="Goudy Old Style" pitchFamily="18" charset="0"/>
                          <a:ea typeface="Times New Roman"/>
                        </a:rPr>
                        <a:t>Pelotas cascabeles </a:t>
                      </a:r>
                      <a:endParaRPr lang="es-ES" sz="900" dirty="0">
                        <a:solidFill>
                          <a:srgbClr val="FFFF00"/>
                        </a:solidFill>
                        <a:latin typeface="Goudy Old Style" pitchFamily="18" charset="0"/>
                        <a:ea typeface="Times New Roman"/>
                      </a:endParaRPr>
                    </a:p>
                    <a:p>
                      <a:pPr marL="342900" lvl="0" indent="-342900">
                        <a:spcAft>
                          <a:spcPts val="0"/>
                        </a:spcAft>
                        <a:buFont typeface="Wingdings"/>
                        <a:buChar char=""/>
                        <a:tabLst>
                          <a:tab pos="72390" algn="l"/>
                        </a:tabLst>
                      </a:pPr>
                      <a:r>
                        <a:rPr lang="es-ES_tradnl" sz="900" dirty="0">
                          <a:solidFill>
                            <a:srgbClr val="FFFF00"/>
                          </a:solidFill>
                          <a:latin typeface="Goudy Old Style" pitchFamily="18" charset="0"/>
                          <a:ea typeface="Times New Roman"/>
                        </a:rPr>
                        <a:t>Cuerda cascabel</a:t>
                      </a:r>
                      <a:endParaRPr lang="es-ES" sz="900" dirty="0">
                        <a:solidFill>
                          <a:srgbClr val="FFFF00"/>
                        </a:solidFill>
                        <a:latin typeface="Goudy Old Style" pitchFamily="18" charset="0"/>
                        <a:ea typeface="Times New Roman"/>
                      </a:endParaRPr>
                    </a:p>
                    <a:p>
                      <a:pPr marL="342900" lvl="0" indent="-342900">
                        <a:spcAft>
                          <a:spcPts val="0"/>
                        </a:spcAft>
                        <a:buFont typeface="Wingdings"/>
                        <a:buChar char=""/>
                        <a:tabLst>
                          <a:tab pos="72390" algn="l"/>
                        </a:tabLst>
                      </a:pPr>
                      <a:r>
                        <a:rPr lang="es-ES_tradnl" sz="900" dirty="0">
                          <a:solidFill>
                            <a:srgbClr val="FFFF00"/>
                          </a:solidFill>
                          <a:latin typeface="Goudy Old Style" pitchFamily="18" charset="0"/>
                          <a:ea typeface="Times New Roman"/>
                        </a:rPr>
                        <a:t>Kit de gimnasia </a:t>
                      </a:r>
                      <a:endParaRPr lang="es-ES" sz="900" dirty="0">
                        <a:solidFill>
                          <a:srgbClr val="FFFF00"/>
                        </a:solidFill>
                        <a:latin typeface="Goudy Old Style" pitchFamily="18" charset="0"/>
                        <a:ea typeface="Times New Roman"/>
                      </a:endParaRPr>
                    </a:p>
                    <a:p>
                      <a:pPr marL="342900" lvl="0" indent="-342900">
                        <a:spcAft>
                          <a:spcPts val="0"/>
                        </a:spcAft>
                        <a:buFont typeface="Wingdings"/>
                        <a:buChar char=""/>
                        <a:tabLst>
                          <a:tab pos="72390" algn="l"/>
                        </a:tabLst>
                      </a:pPr>
                      <a:r>
                        <a:rPr lang="es-ES_tradnl" sz="900" dirty="0">
                          <a:solidFill>
                            <a:srgbClr val="FFFF00"/>
                          </a:solidFill>
                          <a:latin typeface="Goudy Old Style" pitchFamily="18" charset="0"/>
                          <a:ea typeface="Times New Roman"/>
                        </a:rPr>
                        <a:t>Pasillos de equilibrio</a:t>
                      </a:r>
                      <a:endParaRPr lang="es-ES" sz="900" dirty="0">
                        <a:solidFill>
                          <a:srgbClr val="FFFF00"/>
                        </a:solidFill>
                        <a:latin typeface="Goudy Old Style" pitchFamily="18" charset="0"/>
                        <a:ea typeface="Times New Roman"/>
                      </a:endParaRPr>
                    </a:p>
                    <a:p>
                      <a:pPr marL="342900" lvl="0" indent="-342900">
                        <a:spcAft>
                          <a:spcPts val="0"/>
                        </a:spcAft>
                        <a:buFont typeface="Wingdings"/>
                        <a:buChar char=""/>
                        <a:tabLst>
                          <a:tab pos="72390" algn="l"/>
                        </a:tabLst>
                      </a:pPr>
                      <a:r>
                        <a:rPr lang="es-ES_tradnl" sz="900" dirty="0">
                          <a:solidFill>
                            <a:srgbClr val="FFFF00"/>
                          </a:solidFill>
                          <a:latin typeface="Goudy Old Style" pitchFamily="18" charset="0"/>
                          <a:ea typeface="Times New Roman"/>
                        </a:rPr>
                        <a:t>Ludoteca </a:t>
                      </a:r>
                      <a:endParaRPr lang="es-ES" sz="900" dirty="0">
                        <a:solidFill>
                          <a:srgbClr val="FFFF00"/>
                        </a:solidFill>
                        <a:latin typeface="Goudy Old Style" pitchFamily="18" charset="0"/>
                        <a:ea typeface="Times New Roman"/>
                      </a:endParaRPr>
                    </a:p>
                    <a:p>
                      <a:pPr marL="342900" lvl="0" indent="-342900">
                        <a:spcAft>
                          <a:spcPts val="0"/>
                        </a:spcAft>
                        <a:buFont typeface="Wingdings"/>
                        <a:buChar char=""/>
                        <a:tabLst>
                          <a:tab pos="72390" algn="l"/>
                        </a:tabLst>
                      </a:pPr>
                      <a:r>
                        <a:rPr lang="es-ES_tradnl" sz="900" dirty="0">
                          <a:solidFill>
                            <a:srgbClr val="FFFF00"/>
                          </a:solidFill>
                          <a:latin typeface="Goudy Old Style" pitchFamily="18" charset="0"/>
                          <a:ea typeface="Times New Roman"/>
                        </a:rPr>
                        <a:t>Entre otros</a:t>
                      </a:r>
                      <a:endParaRPr lang="es-ES" sz="900" dirty="0">
                        <a:solidFill>
                          <a:srgbClr val="FFFF00"/>
                        </a:solidFill>
                        <a:latin typeface="Goudy Old Style" pitchFamily="18" charset="0"/>
                        <a:ea typeface="Times New Roman"/>
                      </a:endParaRPr>
                    </a:p>
                    <a:p>
                      <a:pPr>
                        <a:spcAft>
                          <a:spcPts val="0"/>
                        </a:spcAft>
                      </a:pPr>
                      <a:r>
                        <a:rPr lang="es-ES_tradnl" sz="900" dirty="0">
                          <a:solidFill>
                            <a:srgbClr val="FFFF00"/>
                          </a:solidFill>
                          <a:latin typeface="Goudy Old Style" pitchFamily="18" charset="0"/>
                          <a:ea typeface="Times New Roman"/>
                        </a:rPr>
                        <a:t>Infraestructura deportiva</a:t>
                      </a:r>
                      <a:endParaRPr lang="es-ES" sz="900" dirty="0">
                        <a:solidFill>
                          <a:srgbClr val="FFFF00"/>
                        </a:solidFill>
                        <a:latin typeface="Goudy Old Style" pitchFamily="18" charset="0"/>
                        <a:ea typeface="Times New Roman"/>
                      </a:endParaRPr>
                    </a:p>
                    <a:p>
                      <a:pPr marL="342900" lvl="0" indent="-342900">
                        <a:spcAft>
                          <a:spcPts val="0"/>
                        </a:spcAft>
                        <a:buFont typeface="Wingdings"/>
                        <a:buChar char=""/>
                      </a:pPr>
                      <a:r>
                        <a:rPr lang="es-ES_tradnl" sz="900" dirty="0">
                          <a:solidFill>
                            <a:srgbClr val="FFFF00"/>
                          </a:solidFill>
                          <a:latin typeface="Goudy Old Style" pitchFamily="18" charset="0"/>
                          <a:ea typeface="Times New Roman"/>
                        </a:rPr>
                        <a:t>Primer nivel</a:t>
                      </a:r>
                      <a:endParaRPr lang="es-ES" sz="900" dirty="0">
                        <a:solidFill>
                          <a:srgbClr val="FFFF00"/>
                        </a:solidFill>
                        <a:latin typeface="Goudy Old Style" pitchFamily="18" charset="0"/>
                        <a:ea typeface="Times New Roman"/>
                      </a:endParaRPr>
                    </a:p>
                    <a:p>
                      <a:pPr marL="342900" lvl="0" indent="-342900">
                        <a:spcAft>
                          <a:spcPts val="0"/>
                        </a:spcAft>
                        <a:buFont typeface="Wingdings"/>
                        <a:buChar char=""/>
                      </a:pPr>
                      <a:r>
                        <a:rPr lang="es-ES_tradnl" sz="900" dirty="0">
                          <a:solidFill>
                            <a:srgbClr val="FFFF00"/>
                          </a:solidFill>
                          <a:latin typeface="Goudy Old Style" pitchFamily="18" charset="0"/>
                          <a:ea typeface="Times New Roman"/>
                        </a:rPr>
                        <a:t>Segundo nivel</a:t>
                      </a:r>
                      <a:endParaRPr lang="es-ES" sz="900" dirty="0">
                        <a:solidFill>
                          <a:srgbClr val="FFFF00"/>
                        </a:solidFill>
                        <a:latin typeface="Goudy Old Style" pitchFamily="18" charset="0"/>
                        <a:ea typeface="Times New Roman"/>
                      </a:endParaRPr>
                    </a:p>
                    <a:p>
                      <a:pPr marL="342900" lvl="0" indent="-342900">
                        <a:spcAft>
                          <a:spcPts val="0"/>
                        </a:spcAft>
                        <a:buFont typeface="Wingdings"/>
                        <a:buChar char=""/>
                      </a:pPr>
                      <a:r>
                        <a:rPr lang="es-ES_tradnl" sz="900" dirty="0">
                          <a:solidFill>
                            <a:srgbClr val="FFFF00"/>
                          </a:solidFill>
                          <a:latin typeface="Goudy Old Style" pitchFamily="18" charset="0"/>
                          <a:ea typeface="Times New Roman"/>
                        </a:rPr>
                        <a:t>Tercer nivel</a:t>
                      </a:r>
                      <a:endParaRPr lang="es-ES" sz="900" dirty="0">
                        <a:solidFill>
                          <a:srgbClr val="FFFF00"/>
                        </a:solidFill>
                        <a:latin typeface="Goudy Old Style" pitchFamily="18" charset="0"/>
                        <a:ea typeface="Times New Roman"/>
                      </a:endParaRPr>
                    </a:p>
                  </a:txBody>
                  <a:tcPr marL="66279" marR="66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es-ES_tradnl" sz="900" b="1" dirty="0">
                          <a:solidFill>
                            <a:srgbClr val="FFFF00"/>
                          </a:solidFill>
                          <a:latin typeface="Goudy Old Style" pitchFamily="18" charset="0"/>
                          <a:ea typeface="Times New Roman"/>
                        </a:rPr>
                        <a:t>Diagnóstica</a:t>
                      </a:r>
                      <a:endParaRPr lang="es-ES" sz="900" dirty="0">
                        <a:solidFill>
                          <a:srgbClr val="FFFF00"/>
                        </a:solidFill>
                        <a:latin typeface="Goudy Old Style" pitchFamily="18" charset="0"/>
                        <a:ea typeface="Times New Roman"/>
                      </a:endParaRPr>
                    </a:p>
                    <a:p>
                      <a:pPr marL="228600" algn="just">
                        <a:lnSpc>
                          <a:spcPct val="150000"/>
                        </a:lnSpc>
                        <a:spcAft>
                          <a:spcPts val="0"/>
                        </a:spcAft>
                      </a:pPr>
                      <a:r>
                        <a:rPr lang="es-ES_tradnl" sz="900" b="1" dirty="0">
                          <a:solidFill>
                            <a:srgbClr val="FFFF00"/>
                          </a:solidFill>
                          <a:latin typeface="Goudy Old Style" pitchFamily="18" charset="0"/>
                          <a:ea typeface="Times New Roman"/>
                        </a:rPr>
                        <a:t>Inicio </a:t>
                      </a:r>
                      <a:endParaRPr lang="es-ES" sz="900" dirty="0">
                        <a:solidFill>
                          <a:srgbClr val="FFFF00"/>
                        </a:solidFill>
                        <a:latin typeface="Goudy Old Style" pitchFamily="18" charset="0"/>
                        <a:ea typeface="Times New Roman"/>
                      </a:endParaRPr>
                    </a:p>
                    <a:p>
                      <a:pPr algn="just">
                        <a:lnSpc>
                          <a:spcPct val="150000"/>
                        </a:lnSpc>
                        <a:spcAft>
                          <a:spcPts val="0"/>
                        </a:spcAft>
                      </a:pPr>
                      <a:r>
                        <a:rPr lang="es-ES_tradnl" sz="900" b="1" dirty="0">
                          <a:solidFill>
                            <a:srgbClr val="FFFF00"/>
                          </a:solidFill>
                          <a:latin typeface="Goudy Old Style" pitchFamily="18" charset="0"/>
                          <a:ea typeface="Times New Roman"/>
                        </a:rPr>
                        <a:t>Formativa </a:t>
                      </a:r>
                      <a:endParaRPr lang="es-ES" sz="900" dirty="0">
                        <a:solidFill>
                          <a:srgbClr val="FFFF00"/>
                        </a:solidFill>
                        <a:latin typeface="Goudy Old Style" pitchFamily="18" charset="0"/>
                        <a:ea typeface="Times New Roman"/>
                      </a:endParaRPr>
                    </a:p>
                    <a:p>
                      <a:pPr marL="342900" lvl="0" indent="-342900" algn="just">
                        <a:spcAft>
                          <a:spcPts val="0"/>
                        </a:spcAft>
                        <a:buFont typeface="Symbol"/>
                        <a:buChar char=""/>
                      </a:pPr>
                      <a:r>
                        <a:rPr lang="es-ES_tradnl" sz="900" dirty="0">
                          <a:solidFill>
                            <a:srgbClr val="FFFF00"/>
                          </a:solidFill>
                          <a:latin typeface="Goudy Old Style" pitchFamily="18" charset="0"/>
                          <a:ea typeface="Times New Roman"/>
                        </a:rPr>
                        <a:t>Observación sistemática de campo</a:t>
                      </a:r>
                      <a:endParaRPr lang="es-ES" sz="900" dirty="0">
                        <a:solidFill>
                          <a:srgbClr val="FFFF00"/>
                        </a:solidFill>
                        <a:latin typeface="Goudy Old Style" pitchFamily="18" charset="0"/>
                        <a:ea typeface="Times New Roman"/>
                      </a:endParaRPr>
                    </a:p>
                    <a:p>
                      <a:pPr marL="342900" lvl="0" indent="-342900" algn="just">
                        <a:spcAft>
                          <a:spcPts val="0"/>
                        </a:spcAft>
                        <a:buFont typeface="Symbol"/>
                        <a:buChar char=""/>
                      </a:pPr>
                      <a:r>
                        <a:rPr lang="es-ES_tradnl" sz="900" dirty="0">
                          <a:solidFill>
                            <a:srgbClr val="FFFF00"/>
                          </a:solidFill>
                          <a:latin typeface="Goudy Old Style" pitchFamily="18" charset="0"/>
                          <a:ea typeface="Times New Roman"/>
                        </a:rPr>
                        <a:t>Escalas de calificación</a:t>
                      </a:r>
                      <a:endParaRPr lang="es-ES" sz="900" dirty="0">
                        <a:solidFill>
                          <a:srgbClr val="FFFF00"/>
                        </a:solidFill>
                        <a:latin typeface="Goudy Old Style" pitchFamily="18" charset="0"/>
                        <a:ea typeface="Times New Roman"/>
                      </a:endParaRPr>
                    </a:p>
                    <a:p>
                      <a:pPr marL="342900" lvl="0" indent="-342900" algn="just">
                        <a:spcAft>
                          <a:spcPts val="0"/>
                        </a:spcAft>
                        <a:buFont typeface="Symbol"/>
                        <a:buChar char=""/>
                      </a:pPr>
                      <a:r>
                        <a:rPr lang="es-ES_tradnl" sz="900" dirty="0">
                          <a:solidFill>
                            <a:srgbClr val="FFFF00"/>
                          </a:solidFill>
                          <a:latin typeface="Goudy Old Style" pitchFamily="18" charset="0"/>
                          <a:ea typeface="Times New Roman"/>
                        </a:rPr>
                        <a:t>Escalas de actitud</a:t>
                      </a:r>
                      <a:endParaRPr lang="es-ES" sz="900" dirty="0">
                        <a:solidFill>
                          <a:srgbClr val="FFFF00"/>
                        </a:solidFill>
                        <a:latin typeface="Goudy Old Style" pitchFamily="18" charset="0"/>
                        <a:ea typeface="Times New Roman"/>
                      </a:endParaRPr>
                    </a:p>
                    <a:p>
                      <a:pPr marL="342900" lvl="0" indent="-342900" algn="just">
                        <a:spcAft>
                          <a:spcPts val="0"/>
                        </a:spcAft>
                        <a:buFont typeface="Symbol"/>
                        <a:buChar char=""/>
                      </a:pPr>
                      <a:r>
                        <a:rPr lang="es-ES_tradnl" sz="900" dirty="0">
                          <a:solidFill>
                            <a:srgbClr val="FFFF00"/>
                          </a:solidFill>
                          <a:latin typeface="Goudy Old Style" pitchFamily="18" charset="0"/>
                          <a:ea typeface="Times New Roman"/>
                        </a:rPr>
                        <a:t>Auto evaluación</a:t>
                      </a:r>
                      <a:endParaRPr lang="es-ES" sz="900" dirty="0">
                        <a:solidFill>
                          <a:srgbClr val="FFFF00"/>
                        </a:solidFill>
                        <a:latin typeface="Goudy Old Style" pitchFamily="18" charset="0"/>
                        <a:ea typeface="Times New Roman"/>
                      </a:endParaRPr>
                    </a:p>
                    <a:p>
                      <a:pPr marL="342900" lvl="0" indent="-342900" algn="just">
                        <a:spcAft>
                          <a:spcPts val="0"/>
                        </a:spcAft>
                        <a:buFont typeface="Symbol"/>
                        <a:buChar char=""/>
                      </a:pPr>
                      <a:r>
                        <a:rPr lang="es-ES_tradnl" sz="900" dirty="0">
                          <a:solidFill>
                            <a:srgbClr val="FFFF00"/>
                          </a:solidFill>
                          <a:latin typeface="Goudy Old Style" pitchFamily="18" charset="0"/>
                          <a:ea typeface="Times New Roman"/>
                        </a:rPr>
                        <a:t>Co evaluación</a:t>
                      </a:r>
                      <a:endParaRPr lang="es-ES" sz="900" dirty="0">
                        <a:solidFill>
                          <a:srgbClr val="FFFF00"/>
                        </a:solidFill>
                        <a:latin typeface="Goudy Old Style" pitchFamily="18" charset="0"/>
                        <a:ea typeface="Times New Roman"/>
                      </a:endParaRPr>
                    </a:p>
                    <a:p>
                      <a:pPr marL="342900" lvl="0" indent="-342900" algn="just">
                        <a:spcAft>
                          <a:spcPts val="0"/>
                        </a:spcAft>
                        <a:buFont typeface="Symbol"/>
                        <a:buChar char=""/>
                      </a:pPr>
                      <a:r>
                        <a:rPr lang="es-ES_tradnl" sz="900" dirty="0">
                          <a:solidFill>
                            <a:srgbClr val="FFFF00"/>
                          </a:solidFill>
                          <a:latin typeface="Goudy Old Style" pitchFamily="18" charset="0"/>
                          <a:ea typeface="Times New Roman"/>
                        </a:rPr>
                        <a:t>Trabajo individual y de campo</a:t>
                      </a:r>
                      <a:endParaRPr lang="es-ES" sz="900" dirty="0">
                        <a:solidFill>
                          <a:srgbClr val="FFFF00"/>
                        </a:solidFill>
                        <a:latin typeface="Goudy Old Style" pitchFamily="18" charset="0"/>
                        <a:ea typeface="Times New Roman"/>
                      </a:endParaRPr>
                    </a:p>
                    <a:p>
                      <a:pPr algn="just">
                        <a:lnSpc>
                          <a:spcPct val="150000"/>
                        </a:lnSpc>
                        <a:spcAft>
                          <a:spcPts val="0"/>
                        </a:spcAft>
                      </a:pPr>
                      <a:r>
                        <a:rPr lang="es-ES_tradnl" sz="900" b="1" dirty="0" err="1">
                          <a:solidFill>
                            <a:srgbClr val="FFFF00"/>
                          </a:solidFill>
                          <a:latin typeface="Goudy Old Style" pitchFamily="18" charset="0"/>
                          <a:ea typeface="Times New Roman"/>
                        </a:rPr>
                        <a:t>Sumativa</a:t>
                      </a:r>
                      <a:endParaRPr lang="es-ES" sz="900" dirty="0">
                        <a:solidFill>
                          <a:srgbClr val="FFFF00"/>
                        </a:solidFill>
                        <a:latin typeface="Goudy Old Style" pitchFamily="18" charset="0"/>
                        <a:ea typeface="Times New Roman"/>
                      </a:endParaRPr>
                    </a:p>
                    <a:p>
                      <a:pPr marL="342900" lvl="0" indent="-342900">
                        <a:spcAft>
                          <a:spcPts val="0"/>
                        </a:spcAft>
                        <a:buFont typeface="Symbol"/>
                        <a:buChar char=""/>
                        <a:tabLst>
                          <a:tab pos="2700020" algn="ctr"/>
                          <a:tab pos="5400040" algn="r"/>
                        </a:tabLst>
                      </a:pPr>
                      <a:r>
                        <a:rPr lang="es-EC" sz="900" dirty="0">
                          <a:solidFill>
                            <a:srgbClr val="FFFF00"/>
                          </a:solidFill>
                          <a:latin typeface="Goudy Old Style" pitchFamily="18" charset="0"/>
                          <a:ea typeface="Times New Roman"/>
                        </a:rPr>
                        <a:t>tres tipos de capacidades</a:t>
                      </a:r>
                      <a:endParaRPr lang="es-ES" sz="900" dirty="0">
                        <a:solidFill>
                          <a:srgbClr val="FFFF00"/>
                        </a:solidFill>
                        <a:latin typeface="Goudy Old Style" pitchFamily="18" charset="0"/>
                        <a:ea typeface="Times New Roman"/>
                      </a:endParaRPr>
                    </a:p>
                    <a:p>
                      <a:pPr marL="342900" lvl="0" indent="-342900">
                        <a:spcAft>
                          <a:spcPts val="0"/>
                        </a:spcAft>
                        <a:buFont typeface="Verdana"/>
                        <a:buChar char="-"/>
                        <a:tabLst>
                          <a:tab pos="2700020" algn="ctr"/>
                          <a:tab pos="5400040" algn="r"/>
                          <a:tab pos="457200" algn="l"/>
                          <a:tab pos="2700020" algn="ctr"/>
                          <a:tab pos="5400040" algn="r"/>
                        </a:tabLst>
                      </a:pPr>
                      <a:r>
                        <a:rPr lang="es-EC" sz="900" dirty="0">
                          <a:solidFill>
                            <a:srgbClr val="FFFF00"/>
                          </a:solidFill>
                          <a:latin typeface="Goudy Old Style" pitchFamily="18" charset="0"/>
                          <a:ea typeface="Times New Roman"/>
                        </a:rPr>
                        <a:t>Conceptual   </a:t>
                      </a:r>
                      <a:endParaRPr lang="es-ES" sz="900" dirty="0">
                        <a:solidFill>
                          <a:srgbClr val="FFFF00"/>
                        </a:solidFill>
                        <a:latin typeface="Goudy Old Style" pitchFamily="18" charset="0"/>
                        <a:ea typeface="Times New Roman"/>
                      </a:endParaRPr>
                    </a:p>
                    <a:p>
                      <a:pPr marL="342900" lvl="0" indent="-342900">
                        <a:spcAft>
                          <a:spcPts val="0"/>
                        </a:spcAft>
                        <a:buFont typeface="Verdana"/>
                        <a:buChar char="-"/>
                        <a:tabLst>
                          <a:tab pos="2700020" algn="ctr"/>
                          <a:tab pos="5400040" algn="r"/>
                          <a:tab pos="457200" algn="l"/>
                          <a:tab pos="2700020" algn="ctr"/>
                          <a:tab pos="5400040" algn="r"/>
                        </a:tabLst>
                      </a:pPr>
                      <a:r>
                        <a:rPr lang="es-EC" sz="900" dirty="0">
                          <a:solidFill>
                            <a:srgbClr val="FFFF00"/>
                          </a:solidFill>
                          <a:latin typeface="Goudy Old Style" pitchFamily="18" charset="0"/>
                          <a:ea typeface="Times New Roman"/>
                        </a:rPr>
                        <a:t>Procedimental</a:t>
                      </a:r>
                      <a:endParaRPr lang="es-ES" sz="900" dirty="0">
                        <a:solidFill>
                          <a:srgbClr val="FFFF00"/>
                        </a:solidFill>
                        <a:latin typeface="Goudy Old Style" pitchFamily="18" charset="0"/>
                        <a:ea typeface="Times New Roman"/>
                      </a:endParaRPr>
                    </a:p>
                    <a:p>
                      <a:pPr marL="342900" lvl="0" indent="-342900">
                        <a:spcAft>
                          <a:spcPts val="0"/>
                        </a:spcAft>
                        <a:buFont typeface="Verdana"/>
                        <a:buChar char="-"/>
                        <a:tabLst>
                          <a:tab pos="2700020" algn="ctr"/>
                          <a:tab pos="5400040" algn="r"/>
                          <a:tab pos="457200" algn="l"/>
                          <a:tab pos="2700020" algn="ctr"/>
                          <a:tab pos="5400040" algn="r"/>
                        </a:tabLst>
                      </a:pPr>
                      <a:r>
                        <a:rPr lang="es-EC" sz="900" dirty="0">
                          <a:solidFill>
                            <a:srgbClr val="FFFF00"/>
                          </a:solidFill>
                          <a:latin typeface="Goudy Old Style" pitchFamily="18" charset="0"/>
                          <a:ea typeface="Times New Roman"/>
                        </a:rPr>
                        <a:t>Actitudinal</a:t>
                      </a:r>
                      <a:endParaRPr lang="es-ES" sz="900" dirty="0">
                        <a:solidFill>
                          <a:srgbClr val="FFFF00"/>
                        </a:solidFill>
                        <a:latin typeface="Goudy Old Style" pitchFamily="18" charset="0"/>
                        <a:ea typeface="Times New Roman"/>
                      </a:endParaRPr>
                    </a:p>
                  </a:txBody>
                  <a:tcPr marL="66279" marR="6627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1" name="Rectangle 1"/>
          <p:cNvSpPr>
            <a:spLocks noChangeArrowheads="1"/>
          </p:cNvSpPr>
          <p:nvPr/>
        </p:nvSpPr>
        <p:spPr bwMode="auto">
          <a:xfrm>
            <a:off x="0" y="0"/>
            <a:ext cx="91440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700338" algn="ctr"/>
                <a:tab pos="5400675" algn="r"/>
              </a:tabLst>
            </a:pPr>
            <a:r>
              <a:rPr kumimoji="0" lang="es-ES_tradnl" sz="2400" b="1" i="0" u="none" strike="noStrike" cap="none" normalizeH="0" baseline="0" dirty="0" smtClean="0">
                <a:ln>
                  <a:noFill/>
                </a:ln>
                <a:solidFill>
                  <a:srgbClr val="FFFF00"/>
                </a:solidFill>
                <a:effectLst/>
                <a:latin typeface="Goudy Old Style" pitchFamily="18" charset="0"/>
                <a:ea typeface="Times New Roman" pitchFamily="18" charset="0"/>
                <a:cs typeface="Arial" pitchFamily="34" charset="0"/>
              </a:rPr>
              <a:t>ESTRUCTURA  (octubre) </a:t>
            </a:r>
            <a:endParaRPr kumimoji="0" lang="es-ES" sz="2400" b="0" i="0" u="none" strike="noStrike" cap="none" normalizeH="0" baseline="0" dirty="0" smtClean="0">
              <a:ln>
                <a:noFill/>
              </a:ln>
              <a:solidFill>
                <a:srgbClr val="FFFF00"/>
              </a:solidFill>
              <a:effectLst/>
              <a:latin typeface="Goudy Old Style"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700338" algn="ctr"/>
                <a:tab pos="5400675" algn="r"/>
              </a:tabLst>
            </a:pPr>
            <a:endParaRPr kumimoji="0" lang="es-ES"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643834" y="0"/>
            <a:ext cx="1500166" cy="1428744"/>
          </a:xfrm>
          <a:prstGeom prst="rect">
            <a:avLst/>
          </a:prstGeom>
          <a:noFill/>
          <a:ln w="9525">
            <a:noFill/>
            <a:miter lim="800000"/>
            <a:headEnd/>
            <a:tailEnd/>
          </a:ln>
        </p:spPr>
      </p:pic>
      <p:sp>
        <p:nvSpPr>
          <p:cNvPr id="10" name="1 Título"/>
          <p:cNvSpPr txBox="1">
            <a:spLocks/>
          </p:cNvSpPr>
          <p:nvPr/>
        </p:nvSpPr>
        <p:spPr>
          <a:xfrm>
            <a:off x="0" y="642918"/>
            <a:ext cx="9144000" cy="785818"/>
          </a:xfrm>
          <a:prstGeom prst="rect">
            <a:avLst/>
          </a:prstGeom>
          <a:ln>
            <a:noFill/>
          </a:ln>
        </p:spPr>
        <p:txBody>
          <a:bodyPr vert="horz" lIns="0" tIns="0" rIns="18288" bIns="0" anchor="b">
            <a:normAutofit lnSpcReduction="10000"/>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000" i="0" u="none" strike="noStrike" kern="1200" cap="none" spc="0" normalizeH="0" baseline="0" noProof="0" dirty="0" smtClean="0">
                <a:ln>
                  <a:noFill/>
                </a:ln>
                <a:solidFill>
                  <a:srgbClr val="FFFF00"/>
                </a:solidFill>
                <a:effectLst>
                  <a:outerShdw blurRad="38100" dist="25400" dir="5400000" algn="tl" rotWithShape="0">
                    <a:srgbClr val="000000">
                      <a:alpha val="43000"/>
                    </a:srgbClr>
                  </a:outerShdw>
                </a:effectLst>
                <a:uLnTx/>
                <a:uFillTx/>
                <a:latin typeface="Goudy Old Style" pitchFamily="18" charset="0"/>
                <a:ea typeface="+mj-ea"/>
                <a:cs typeface="+mj-cs"/>
              </a:rPr>
              <a:t>Conclusiones</a:t>
            </a:r>
            <a:r>
              <a:rPr kumimoji="0" lang="es-EC" sz="56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a:t>
            </a:r>
            <a:endParaRPr kumimoji="0" lang="es-ES" sz="56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11" name="2 Marcador de contenido"/>
          <p:cNvSpPr txBox="1">
            <a:spLocks/>
          </p:cNvSpPr>
          <p:nvPr/>
        </p:nvSpPr>
        <p:spPr>
          <a:xfrm>
            <a:off x="0" y="1643074"/>
            <a:ext cx="9144000" cy="5857892"/>
          </a:xfrm>
          <a:prstGeom prst="rect">
            <a:avLst/>
          </a:prstGeom>
        </p:spPr>
        <p:txBody>
          <a:bodyPr vert="horz" lIns="0" rIns="18288">
            <a:normAutofit fontScale="85000" lnSpcReduction="10000"/>
          </a:bodyPr>
          <a:lstStyle/>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s-MX" sz="2000" i="0" u="none" strike="noStrike" kern="1200" cap="none" spc="0" normalizeH="0" baseline="0" noProof="0" dirty="0" smtClean="0">
                <a:ln>
                  <a:noFill/>
                </a:ln>
                <a:solidFill>
                  <a:srgbClr val="FFFF00"/>
                </a:solidFill>
                <a:effectLst/>
                <a:uLnTx/>
                <a:uFillTx/>
                <a:latin typeface="Goudy Old Style" pitchFamily="18" charset="0"/>
              </a:rPr>
              <a:t>El 100%  de los niños /as que realizaron este tratamiento (caminar), mostraron cambios significativos de su patrón motor, el 69%,(once),  de los niños se ubicaron en la escala de muy buena y el 31%,(cinco),  se ubicaron en la escala buena, existiendo una mejoría en los niños donde su patrón motor se caracterizó por una acción  alternativa y progresiva de las piernas con un contacto continuo con la superficie de apoyo,  su balanceo de los brazos a la altura de los codos y su movimiento pendular  a partir de los hombros.  </a:t>
            </a:r>
            <a:endParaRPr kumimoji="0" lang="es-ES" sz="2000" i="0" u="none" strike="noStrike" kern="1200" cap="none" spc="0" normalizeH="0" baseline="0" noProof="0" dirty="0" smtClean="0">
              <a:ln>
                <a:noFill/>
              </a:ln>
              <a:solidFill>
                <a:srgbClr val="FFFF00"/>
              </a:solidFill>
              <a:effectLst/>
              <a:uLnTx/>
              <a:uFillTx/>
              <a:latin typeface="Goudy Old Style" pitchFamily="18" charset="0"/>
            </a:endParaRPr>
          </a:p>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s-MX" sz="2000" i="0" u="none" strike="noStrike" kern="1200" cap="none" spc="0" normalizeH="0" baseline="0" noProof="0" dirty="0" smtClean="0">
                <a:ln>
                  <a:noFill/>
                </a:ln>
                <a:solidFill>
                  <a:srgbClr val="FFFF00"/>
                </a:solidFill>
                <a:effectLst/>
                <a:uLnTx/>
                <a:uFillTx/>
                <a:latin typeface="Goudy Old Style" pitchFamily="18" charset="0"/>
              </a:rPr>
              <a:t> </a:t>
            </a:r>
            <a:endParaRPr kumimoji="0" lang="es-ES" sz="2000" i="0" u="none" strike="noStrike" kern="1200" cap="none" spc="0" normalizeH="0" baseline="0" noProof="0" dirty="0" smtClean="0">
              <a:ln>
                <a:noFill/>
              </a:ln>
              <a:solidFill>
                <a:srgbClr val="FFFF00"/>
              </a:solidFill>
              <a:effectLst/>
              <a:uLnTx/>
              <a:uFillTx/>
              <a:latin typeface="Goudy Old Style" pitchFamily="18" charset="0"/>
            </a:endParaRPr>
          </a:p>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s-MX" sz="2000" i="0" u="none" strike="noStrike" kern="1200" cap="none" spc="0" normalizeH="0" baseline="0" noProof="0" dirty="0" smtClean="0">
                <a:ln>
                  <a:noFill/>
                </a:ln>
                <a:solidFill>
                  <a:srgbClr val="FFFF00"/>
                </a:solidFill>
                <a:effectLst/>
                <a:uLnTx/>
                <a:uFillTx/>
                <a:latin typeface="Goudy Old Style" pitchFamily="18" charset="0"/>
              </a:rPr>
              <a:t>Del 100%  de los niños /as que realizaron este tratamiento (cuadrúpeda y trepar),  se determina que un 88% (catorce), de los niños/as, mejoraron su patrón cruzado, coordinando sus movimientos  de tal manera que su brazo derecho va sincronizado con el pie izquierdo y viceversa manteniendo la posición más tiempo, el contacto permanente con el suelo durante todo el movimiento mirando la mano de avance  situando a la altura de los ojos coordinadamente,  lo que no sucede con el 12%  (dos), de los niños no mejoraron su patrón cruzado, no hay el contacto continuo con el suelo, no soportan esa posición ejecutándole de una manera descoordinadamente deformándole su gesto motor. </a:t>
            </a:r>
            <a:endParaRPr kumimoji="0" lang="es-ES" sz="2000" i="0" u="none" strike="noStrike" kern="1200" cap="none" spc="0" normalizeH="0" baseline="0" noProof="0" dirty="0" smtClean="0">
              <a:ln>
                <a:noFill/>
              </a:ln>
              <a:solidFill>
                <a:srgbClr val="FFFF00"/>
              </a:solidFill>
              <a:effectLst/>
              <a:uLnTx/>
              <a:uFillTx/>
              <a:latin typeface="Goudy Old Style" pitchFamily="18" charset="0"/>
            </a:endParaRPr>
          </a:p>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s-MX" sz="2000" i="0" u="none" strike="noStrike" kern="1200" cap="none" spc="0" normalizeH="0" baseline="0" noProof="0" dirty="0" smtClean="0">
                <a:ln>
                  <a:noFill/>
                </a:ln>
                <a:solidFill>
                  <a:srgbClr val="FFFF00"/>
                </a:solidFill>
                <a:effectLst/>
                <a:uLnTx/>
                <a:uFillTx/>
                <a:latin typeface="Goudy Old Style" pitchFamily="18" charset="0"/>
              </a:rPr>
              <a:t> </a:t>
            </a:r>
            <a:endParaRPr kumimoji="0" lang="es-ES" sz="2000" i="0" u="none" strike="noStrike" kern="1200" cap="none" spc="0" normalizeH="0" baseline="0" noProof="0" dirty="0" smtClean="0">
              <a:ln>
                <a:noFill/>
              </a:ln>
              <a:solidFill>
                <a:srgbClr val="FFFF00"/>
              </a:solidFill>
              <a:effectLst/>
              <a:uLnTx/>
              <a:uFillTx/>
              <a:latin typeface="Goudy Old Style" pitchFamily="18" charset="0"/>
            </a:endParaRPr>
          </a:p>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s-MX" sz="2000" i="0" u="none" strike="noStrike" kern="1200" cap="none" spc="0" normalizeH="0" baseline="0" noProof="0" dirty="0" smtClean="0">
                <a:ln>
                  <a:noFill/>
                </a:ln>
                <a:solidFill>
                  <a:srgbClr val="FFFF00"/>
                </a:solidFill>
                <a:effectLst/>
                <a:uLnTx/>
                <a:uFillTx/>
                <a:latin typeface="Goudy Old Style" pitchFamily="18" charset="0"/>
              </a:rPr>
              <a:t>Del 100%  de los niños /as que realizaron este tratamiento (saltar), se determinó que el 50 % (ocho),obtuvieron cambios significativos, comenzando del salto  con elevación hacia delante  y hacia arriba de los brazos, continuando con un impulso con fuerte extensión de cadera,  rodillas y tobillos, con una extensión permanente del cuerpo en el aire hasta la caída  momento el cual los tobillos, rodillas y caderas  se preparan para amortiguar  la caída efectuando de una manera correcta en pequeñas distancias y el otro 50 % (ocho), mostro una leve mejoría de su patrón motor..</a:t>
            </a:r>
            <a:endParaRPr kumimoji="0" lang="es-ES" sz="2000" i="0" u="none" strike="noStrike" kern="1200" cap="none" spc="0" normalizeH="0" baseline="0" noProof="0" dirty="0" smtClean="0">
              <a:ln>
                <a:noFill/>
              </a:ln>
              <a:solidFill>
                <a:srgbClr val="FFFF00"/>
              </a:solidFill>
              <a:effectLst/>
              <a:uLnTx/>
              <a:uFillTx/>
              <a:latin typeface="Goudy Old Style" pitchFamily="18" charset="0"/>
            </a:endParaRPr>
          </a:p>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r>
              <a:rPr kumimoji="0" lang="es-MX" sz="2000" i="0" u="none" strike="noStrike" kern="1200" cap="none" spc="0" normalizeH="0" baseline="0" noProof="0" dirty="0" smtClean="0">
                <a:ln>
                  <a:noFill/>
                </a:ln>
                <a:solidFill>
                  <a:srgbClr val="FFFF00"/>
                </a:solidFill>
                <a:effectLst/>
                <a:uLnTx/>
                <a:uFillTx/>
                <a:latin typeface="Goudy Old Style" pitchFamily="18" charset="0"/>
              </a:rPr>
              <a:t> </a:t>
            </a:r>
            <a:endParaRPr kumimoji="0" lang="es-ES" sz="2000" i="0" u="none" strike="noStrike" kern="1200" cap="none" spc="0" normalizeH="0" baseline="0" noProof="0" dirty="0" smtClean="0">
              <a:ln>
                <a:noFill/>
              </a:ln>
              <a:solidFill>
                <a:srgbClr val="FFFF00"/>
              </a:solidFill>
              <a:effectLst/>
              <a:uLnTx/>
              <a:uFillTx/>
              <a:latin typeface="Goudy Old Style" pitchFamily="18" charset="0"/>
            </a:endParaRPr>
          </a:p>
          <a:p>
            <a:pPr marL="0" marR="45720" lvl="0" indent="0" algn="just" defTabSz="914400" rtl="0" eaLnBrk="1" fontAlgn="auto" latinLnBrk="0" hangingPunct="1">
              <a:lnSpc>
                <a:spcPct val="100000"/>
              </a:lnSpc>
              <a:spcBef>
                <a:spcPct val="20000"/>
              </a:spcBef>
              <a:spcAft>
                <a:spcPts val="0"/>
              </a:spcAft>
              <a:buClr>
                <a:schemeClr val="accent3"/>
              </a:buClr>
              <a:buSzPct val="95000"/>
              <a:buFont typeface="Wingdings 2"/>
              <a:buNone/>
              <a:tabLst/>
              <a:defRPr/>
            </a:pPr>
            <a:endParaRPr kumimoji="0" lang="es-ES" sz="2000" b="1" i="0" u="none" strike="noStrike" kern="1200" cap="none" spc="0" normalizeH="0" baseline="0" noProof="0" dirty="0" smtClean="0">
              <a:ln>
                <a:noFill/>
              </a:ln>
              <a:solidFill>
                <a:srgbClr val="FFFF00"/>
              </a:solidFill>
              <a:effectLst/>
              <a:uLnTx/>
              <a:uFillTx/>
              <a:latin typeface="Goudy Old Style" pitchFamily="18" charset="0"/>
            </a:endParaRPr>
          </a:p>
          <a:p>
            <a:pPr marL="0" marR="45720" lvl="0" indent="0" algn="just" defTabSz="914400" rtl="0" eaLnBrk="1" fontAlgn="auto" latinLnBrk="0" hangingPunct="1">
              <a:lnSpc>
                <a:spcPct val="90000"/>
              </a:lnSpc>
              <a:spcBef>
                <a:spcPct val="20000"/>
              </a:spcBef>
              <a:spcAft>
                <a:spcPts val="0"/>
              </a:spcAft>
              <a:buClr>
                <a:schemeClr val="accent3"/>
              </a:buClr>
              <a:buSzPct val="95000"/>
              <a:buFont typeface="Wingdings 2"/>
              <a:buNone/>
              <a:tabLst/>
              <a:defRPr/>
            </a:pPr>
            <a:r>
              <a:rPr kumimoji="0" lang="es-ES_tradnl" sz="2000" b="1" i="0" u="none" strike="noStrike" kern="1200" cap="none" spc="0" normalizeH="0" baseline="0" noProof="0" dirty="0" smtClean="0">
                <a:ln>
                  <a:noFill/>
                </a:ln>
                <a:solidFill>
                  <a:srgbClr val="FFFF00"/>
                </a:solidFill>
                <a:effectLst/>
                <a:uLnTx/>
                <a:uFillTx/>
                <a:latin typeface="Goudy Old Style" pitchFamily="18" charset="0"/>
              </a:rPr>
              <a:t> </a:t>
            </a:r>
            <a:endParaRPr kumimoji="0" lang="es-ES" sz="2000" b="1" i="0" u="none" strike="noStrike" kern="1200" cap="none" spc="0" normalizeH="0" baseline="0" noProof="0" dirty="0" smtClean="0">
              <a:ln>
                <a:noFill/>
              </a:ln>
              <a:solidFill>
                <a:srgbClr val="FFFF00"/>
              </a:solidFill>
              <a:effectLst/>
              <a:uLnTx/>
              <a:uFillTx/>
              <a:latin typeface="Goudy Old Style"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572396" y="0"/>
            <a:ext cx="1571604" cy="1428744"/>
          </a:xfrm>
          <a:prstGeom prst="rect">
            <a:avLst/>
          </a:prstGeom>
          <a:noFill/>
          <a:ln w="9525">
            <a:noFill/>
            <a:miter lim="800000"/>
            <a:headEnd/>
            <a:tailEnd/>
          </a:ln>
        </p:spPr>
      </p:pic>
      <p:sp>
        <p:nvSpPr>
          <p:cNvPr id="10" name="9 Rectángulo"/>
          <p:cNvSpPr/>
          <p:nvPr/>
        </p:nvSpPr>
        <p:spPr>
          <a:xfrm>
            <a:off x="0" y="1214422"/>
            <a:ext cx="9144000" cy="5816977"/>
          </a:xfrm>
          <a:prstGeom prst="rect">
            <a:avLst/>
          </a:prstGeom>
        </p:spPr>
        <p:txBody>
          <a:bodyPr wrap="square">
            <a:spAutoFit/>
          </a:bodyPr>
          <a:lstStyle/>
          <a:p>
            <a:pPr marR="45720" lvl="0" algn="just">
              <a:spcBef>
                <a:spcPct val="20000"/>
              </a:spcBef>
              <a:buClr>
                <a:schemeClr val="accent3"/>
              </a:buClr>
              <a:buSzPct val="95000"/>
              <a:defRPr/>
            </a:pPr>
            <a:r>
              <a:rPr lang="es-MX" sz="2000" dirty="0" smtClean="0">
                <a:solidFill>
                  <a:srgbClr val="FFFF00"/>
                </a:solidFill>
                <a:latin typeface="Goudy Old Style" pitchFamily="18" charset="0"/>
              </a:rPr>
              <a:t>Del 100%  de los niños /as que realizaron este tratamiento (correr), el 56,5% (nueve)de los niños/as se ubicaron en la escala de muy buena, el 37,5% (seis),  de niños se ubicaron en la escala de buena, el gesto motor de esta habilidad aumento la longitud de la zancada disminuyendo la cantidad de movimiento vertical en cada zancada, aumentando la extensión de la cadera, rodilla y tobillos en el impulso, aumento de la proporción temporal de las fases de suspensión, aumento de la aproximación del talón a los glúteos en el momento  que las piernas pasan por el centro de gravedad, aumento de la altura de la rodilla adelantada, disminución de la distancia entre el pie de apoyo y el centro de gravedad de apoyo   y finalmente 6% ( uno)de niños no mejoraron su patrón  motor de correr.</a:t>
            </a:r>
            <a:endParaRPr lang="es-ES" sz="2000" dirty="0" smtClean="0">
              <a:solidFill>
                <a:srgbClr val="FFFF00"/>
              </a:solidFill>
              <a:latin typeface="Goudy Old Style" pitchFamily="18" charset="0"/>
            </a:endParaRPr>
          </a:p>
          <a:p>
            <a:pPr marR="45720" lvl="0" algn="just">
              <a:spcBef>
                <a:spcPct val="20000"/>
              </a:spcBef>
              <a:buClr>
                <a:schemeClr val="accent3"/>
              </a:buClr>
              <a:buSzPct val="95000"/>
              <a:defRPr/>
            </a:pPr>
            <a:r>
              <a:rPr lang="es-MX" sz="2000" dirty="0" smtClean="0">
                <a:solidFill>
                  <a:srgbClr val="FFFF00"/>
                </a:solidFill>
                <a:latin typeface="Goudy Old Style" pitchFamily="18" charset="0"/>
              </a:rPr>
              <a:t> </a:t>
            </a:r>
            <a:endParaRPr lang="es-ES" sz="2000" dirty="0" smtClean="0">
              <a:solidFill>
                <a:srgbClr val="FFFF00"/>
              </a:solidFill>
              <a:latin typeface="Goudy Old Style" pitchFamily="18" charset="0"/>
            </a:endParaRPr>
          </a:p>
          <a:p>
            <a:pPr marR="45720" lvl="0" algn="just">
              <a:spcBef>
                <a:spcPct val="20000"/>
              </a:spcBef>
              <a:buClr>
                <a:schemeClr val="accent3"/>
              </a:buClr>
              <a:buSzPct val="95000"/>
              <a:defRPr/>
            </a:pPr>
            <a:r>
              <a:rPr lang="es-MX" sz="2000" dirty="0" smtClean="0">
                <a:solidFill>
                  <a:srgbClr val="FFFF00"/>
                </a:solidFill>
                <a:latin typeface="Goudy Old Style" pitchFamily="18" charset="0"/>
              </a:rPr>
              <a:t>Del 100%  de los niños /as que realizaron este tratamiento (coger y lanzar), el 69% (once) evidenció un dominio y control  de la habilidad de coger y lanzar un objeto sincronizando las acciones de una manera coordinada, perdiendo esa torpeza motriz  existiendo  ya una dirección establecida para proyectar un objeto de diferente manera (encima del hombro, lateral  y atrás o adelante) y un 31 % (cinco), mejorando levemente su dominio y control de los objetos.</a:t>
            </a:r>
            <a:endParaRPr lang="es-ES" sz="2000" dirty="0" smtClean="0">
              <a:solidFill>
                <a:srgbClr val="FFFF00"/>
              </a:solidFill>
              <a:latin typeface="Goudy Old Style" pitchFamily="18" charset="0"/>
            </a:endParaRPr>
          </a:p>
          <a:p>
            <a:pPr marR="45720" lvl="0" algn="just">
              <a:spcBef>
                <a:spcPct val="20000"/>
              </a:spcBef>
              <a:buClr>
                <a:schemeClr val="accent3"/>
              </a:buClr>
              <a:buSzPct val="95000"/>
              <a:defRPr/>
            </a:pPr>
            <a:r>
              <a:rPr lang="es-AR" sz="2000" dirty="0" smtClean="0">
                <a:solidFill>
                  <a:srgbClr val="FFFF00"/>
                </a:solidFill>
                <a:latin typeface="Goudy Old Style" pitchFamily="18" charset="0"/>
              </a:rPr>
              <a:t> </a:t>
            </a:r>
            <a:endParaRPr lang="es-ES" sz="2000" dirty="0">
              <a:solidFill>
                <a:srgbClr val="FFFF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572396" y="0"/>
            <a:ext cx="1571604" cy="1428744"/>
          </a:xfrm>
          <a:prstGeom prst="rect">
            <a:avLst/>
          </a:prstGeom>
          <a:noFill/>
          <a:ln w="9525">
            <a:noFill/>
            <a:miter lim="800000"/>
            <a:headEnd/>
            <a:tailEnd/>
          </a:ln>
        </p:spPr>
      </p:pic>
      <p:sp>
        <p:nvSpPr>
          <p:cNvPr id="10" name="1 Título"/>
          <p:cNvSpPr txBox="1">
            <a:spLocks/>
          </p:cNvSpPr>
          <p:nvPr/>
        </p:nvSpPr>
        <p:spPr>
          <a:xfrm>
            <a:off x="0" y="214290"/>
            <a:ext cx="9144000" cy="785818"/>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000" i="0" u="none" strike="noStrike" kern="1200" cap="none" spc="0" normalizeH="0" baseline="0" noProof="0" dirty="0" smtClean="0">
                <a:ln>
                  <a:noFill/>
                </a:ln>
                <a:solidFill>
                  <a:srgbClr val="FFFF00"/>
                </a:solidFill>
                <a:effectLst>
                  <a:outerShdw blurRad="38100" dist="25400" dir="5400000" algn="tl" rotWithShape="0">
                    <a:srgbClr val="000000">
                      <a:alpha val="43000"/>
                    </a:srgbClr>
                  </a:outerShdw>
                </a:effectLst>
                <a:uLnTx/>
                <a:uFillTx/>
                <a:latin typeface="Goudy Old Style" pitchFamily="18" charset="0"/>
                <a:ea typeface="+mj-ea"/>
                <a:cs typeface="+mj-cs"/>
              </a:rPr>
              <a:t>Recomendaciones</a:t>
            </a:r>
            <a:endParaRPr kumimoji="0" lang="es-ES" sz="56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11" name="10 Rectángulo"/>
          <p:cNvSpPr/>
          <p:nvPr/>
        </p:nvSpPr>
        <p:spPr>
          <a:xfrm>
            <a:off x="2285984" y="1102602"/>
            <a:ext cx="6858016" cy="5755422"/>
          </a:xfrm>
          <a:prstGeom prst="rect">
            <a:avLst/>
          </a:prstGeom>
        </p:spPr>
        <p:txBody>
          <a:bodyPr wrap="square">
            <a:spAutoFit/>
          </a:bodyPr>
          <a:lstStyle/>
          <a:p>
            <a:pPr lvl="0" algn="just"/>
            <a:r>
              <a:rPr lang="es-MX" sz="1600" dirty="0" smtClean="0">
                <a:solidFill>
                  <a:srgbClr val="FFFF00"/>
                </a:solidFill>
                <a:latin typeface="Goudy Old Style" pitchFamily="18" charset="0"/>
              </a:rPr>
              <a:t>Hacer especial énfasis en el desarrollo de las habilidades motrices básicas, dependiendo de cada uno de las posibilidades  y limitaciones de los chicos.</a:t>
            </a:r>
            <a:endParaRPr lang="es-ES" sz="1600" dirty="0" smtClean="0">
              <a:solidFill>
                <a:srgbClr val="FFFF00"/>
              </a:solidFill>
              <a:latin typeface="Goudy Old Style" pitchFamily="18" charset="0"/>
            </a:endParaRPr>
          </a:p>
          <a:p>
            <a:pPr algn="just">
              <a:buNone/>
            </a:pPr>
            <a:r>
              <a:rPr lang="es-MX" sz="1600" dirty="0" smtClean="0">
                <a:solidFill>
                  <a:srgbClr val="FFFF00"/>
                </a:solidFill>
                <a:latin typeface="Goudy Old Style" pitchFamily="18" charset="0"/>
              </a:rPr>
              <a:t> </a:t>
            </a:r>
            <a:endParaRPr lang="es-ES" sz="1600" dirty="0" smtClean="0">
              <a:solidFill>
                <a:srgbClr val="FFFF00"/>
              </a:solidFill>
              <a:latin typeface="Goudy Old Style" pitchFamily="18" charset="0"/>
            </a:endParaRPr>
          </a:p>
          <a:p>
            <a:pPr lvl="0" algn="just"/>
            <a:r>
              <a:rPr lang="es-MX" sz="1600" dirty="0" smtClean="0">
                <a:solidFill>
                  <a:srgbClr val="FFFF00"/>
                </a:solidFill>
                <a:latin typeface="Goudy Old Style" pitchFamily="18" charset="0"/>
              </a:rPr>
              <a:t>Es conveniente la monitorización periódica de los chicos en cuanto a  sus avances, desarrollo  y mantenimiento  de en cada una de sus habilidades motrices básicas.</a:t>
            </a:r>
            <a:endParaRPr lang="es-ES" sz="1600" dirty="0" smtClean="0">
              <a:solidFill>
                <a:srgbClr val="FFFF00"/>
              </a:solidFill>
              <a:latin typeface="Goudy Old Style" pitchFamily="18" charset="0"/>
            </a:endParaRPr>
          </a:p>
          <a:p>
            <a:pPr algn="just">
              <a:buNone/>
            </a:pPr>
            <a:endParaRPr lang="es-ES" sz="1600" dirty="0" smtClean="0">
              <a:solidFill>
                <a:srgbClr val="FFFF00"/>
              </a:solidFill>
              <a:latin typeface="Goudy Old Style" pitchFamily="18" charset="0"/>
            </a:endParaRPr>
          </a:p>
          <a:p>
            <a:pPr lvl="0" algn="just"/>
            <a:r>
              <a:rPr lang="es-MX" sz="1600" dirty="0" smtClean="0">
                <a:solidFill>
                  <a:srgbClr val="FFFF00"/>
                </a:solidFill>
                <a:latin typeface="Goudy Old Style" pitchFamily="18" charset="0"/>
              </a:rPr>
              <a:t>El trabajo especial debe basarse en la  recreación dirigida, guiada al  desarrollo de las habilidades motrices básicas que permita incrementar  la calidad  y el número de acciones propias del desenvolvimiento diario en el hogar  y en el campo social.</a:t>
            </a:r>
            <a:endParaRPr lang="es-ES" sz="1600" dirty="0" smtClean="0">
              <a:solidFill>
                <a:srgbClr val="FFFF00"/>
              </a:solidFill>
              <a:latin typeface="Goudy Old Style" pitchFamily="18" charset="0"/>
            </a:endParaRPr>
          </a:p>
          <a:p>
            <a:pPr algn="just">
              <a:buNone/>
            </a:pPr>
            <a:endParaRPr lang="es-ES" sz="1600" dirty="0" smtClean="0">
              <a:solidFill>
                <a:srgbClr val="FFFF00"/>
              </a:solidFill>
              <a:latin typeface="Goudy Old Style" pitchFamily="18" charset="0"/>
            </a:endParaRPr>
          </a:p>
          <a:p>
            <a:pPr lvl="0" algn="just"/>
            <a:r>
              <a:rPr lang="es-MX" sz="1600" dirty="0" smtClean="0">
                <a:solidFill>
                  <a:srgbClr val="FFFF00"/>
                </a:solidFill>
                <a:latin typeface="Goudy Old Style" pitchFamily="18" charset="0"/>
              </a:rPr>
              <a:t>Capacitar al personal  de docentes y auxiliares de cada nivel en las acciones lúdicas para el desarrollo de las habilidades motrices básicas,  a fin de prevenir el aumento de personas o niños dependientes de sus movimientos naturales y propios del ser humano.</a:t>
            </a:r>
            <a:endParaRPr lang="es-ES" sz="1600" dirty="0" smtClean="0">
              <a:solidFill>
                <a:srgbClr val="FFFF00"/>
              </a:solidFill>
              <a:latin typeface="Goudy Old Style" pitchFamily="18" charset="0"/>
            </a:endParaRPr>
          </a:p>
          <a:p>
            <a:pPr algn="just">
              <a:buNone/>
            </a:pPr>
            <a:endParaRPr lang="es-ES" sz="1600" dirty="0" smtClean="0">
              <a:solidFill>
                <a:srgbClr val="FFFF00"/>
              </a:solidFill>
              <a:latin typeface="Goudy Old Style" pitchFamily="18" charset="0"/>
            </a:endParaRPr>
          </a:p>
          <a:p>
            <a:pPr lvl="0" algn="just"/>
            <a:r>
              <a:rPr lang="es-ES_tradnl" sz="1600" dirty="0" smtClean="0">
                <a:solidFill>
                  <a:srgbClr val="FFFF00"/>
                </a:solidFill>
                <a:latin typeface="Goudy Old Style" pitchFamily="18" charset="0"/>
              </a:rPr>
              <a:t>Por todos los acontecimientos observados,  es necesario y primordial, que los niños mantengan un adecuado grado de interrelación con los materiales didácticos (lúdicos), para que de esta forma exista una conducta motora.</a:t>
            </a:r>
            <a:endParaRPr lang="es-ES" sz="1600" dirty="0" smtClean="0">
              <a:solidFill>
                <a:srgbClr val="FFFF00"/>
              </a:solidFill>
              <a:latin typeface="Goudy Old Style" pitchFamily="18" charset="0"/>
            </a:endParaRPr>
          </a:p>
          <a:p>
            <a:pPr algn="just">
              <a:buNone/>
            </a:pPr>
            <a:endParaRPr lang="es-ES" sz="1600" dirty="0" smtClean="0">
              <a:solidFill>
                <a:srgbClr val="FFFF00"/>
              </a:solidFill>
              <a:latin typeface="Goudy Old Style" pitchFamily="18" charset="0"/>
            </a:endParaRPr>
          </a:p>
          <a:p>
            <a:pPr lvl="0" algn="just"/>
            <a:r>
              <a:rPr lang="es-ES_tradnl" sz="1600" dirty="0" smtClean="0">
                <a:solidFill>
                  <a:srgbClr val="FFFF00"/>
                </a:solidFill>
                <a:latin typeface="Goudy Old Style" pitchFamily="18" charset="0"/>
              </a:rPr>
              <a:t>Por tratarse de niños con síndrome de Down y con RM (retraso mental),  se hace imperiosa la necesidad de incluir en la planificación curricular Institucional una recreación dirigida para cada uno de los niveles del Instituto.</a:t>
            </a:r>
            <a:endParaRPr lang="es-ES" sz="1600" dirty="0" smtClean="0">
              <a:solidFill>
                <a:srgbClr val="FFFF00"/>
              </a:solidFill>
              <a:latin typeface="Goudy Old Style"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643834" y="0"/>
            <a:ext cx="1500166" cy="1428744"/>
          </a:xfrm>
          <a:prstGeom prst="rect">
            <a:avLst/>
          </a:prstGeom>
          <a:noFill/>
          <a:ln w="9525">
            <a:noFill/>
            <a:miter lim="800000"/>
            <a:headEnd/>
            <a:tailEnd/>
          </a:ln>
        </p:spPr>
      </p:pic>
      <p:sp>
        <p:nvSpPr>
          <p:cNvPr id="10" name="1 Título"/>
          <p:cNvSpPr txBox="1">
            <a:spLocks/>
          </p:cNvSpPr>
          <p:nvPr/>
        </p:nvSpPr>
        <p:spPr>
          <a:xfrm>
            <a:off x="0" y="1142984"/>
            <a:ext cx="9144000" cy="785818"/>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4000" i="0" u="none" strike="noStrike" kern="1200" cap="none" spc="0" normalizeH="0" baseline="0" noProof="0" dirty="0" smtClean="0">
                <a:ln>
                  <a:noFill/>
                </a:ln>
                <a:solidFill>
                  <a:srgbClr val="FFFF00"/>
                </a:solidFill>
                <a:effectLst>
                  <a:outerShdw blurRad="38100" dist="25400" dir="5400000" algn="tl" rotWithShape="0">
                    <a:srgbClr val="000000">
                      <a:alpha val="43000"/>
                    </a:srgbClr>
                  </a:outerShdw>
                </a:effectLst>
                <a:uLnTx/>
                <a:uFillTx/>
                <a:latin typeface="Goudy Old Style" pitchFamily="18" charset="0"/>
                <a:ea typeface="+mj-ea"/>
                <a:cs typeface="+mj-cs"/>
              </a:rPr>
              <a:t>Videos</a:t>
            </a:r>
            <a:endParaRPr kumimoji="0" lang="es-ES" sz="56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643834" y="0"/>
            <a:ext cx="1500166" cy="1428744"/>
          </a:xfrm>
          <a:prstGeom prst="rect">
            <a:avLst/>
          </a:prstGeom>
          <a:noFill/>
          <a:ln w="9525">
            <a:noFill/>
            <a:miter lim="800000"/>
            <a:headEnd/>
            <a:tailEnd/>
          </a:ln>
        </p:spPr>
      </p:pic>
      <p:sp>
        <p:nvSpPr>
          <p:cNvPr id="10" name="1 Marcador de contenido"/>
          <p:cNvSpPr txBox="1">
            <a:spLocks/>
          </p:cNvSpPr>
          <p:nvPr/>
        </p:nvSpPr>
        <p:spPr>
          <a:xfrm>
            <a:off x="1285852" y="2143116"/>
            <a:ext cx="7586658" cy="2262190"/>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2400" i="0" u="none" strike="noStrike" kern="1200" cap="none" spc="0" normalizeH="0" baseline="0" noProof="0" dirty="0" smtClean="0">
                <a:ln>
                  <a:noFill/>
                </a:ln>
                <a:solidFill>
                  <a:srgbClr val="FFFF00"/>
                </a:solidFill>
                <a:effectLst/>
                <a:uLnTx/>
                <a:uFillTx/>
                <a:latin typeface="Goudy Old Style" pitchFamily="18" charset="0"/>
                <a:ea typeface="+mn-ea"/>
                <a:cs typeface="+mn-cs"/>
              </a:rPr>
              <a:t>RECREACIÓN  DIRIGIDA, AL DESARROLLO DE HABILIDADES MOTRICES BÁSICAS, DE LOS NIÑOS   ESPECIALES DOWN DE 6-15 AÑOS, DE LA FUNDACIÓN VIRGEN DE LA MERCED DEL CANTÓN RUMIÑAHUI  2009-2010</a:t>
            </a:r>
            <a:endParaRPr kumimoji="0" lang="es-ES" sz="240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0" y="-32"/>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643834" y="0"/>
            <a:ext cx="1500166" cy="1428744"/>
          </a:xfrm>
          <a:prstGeom prst="rect">
            <a:avLst/>
          </a:prstGeom>
          <a:noFill/>
          <a:ln w="9525">
            <a:noFill/>
            <a:miter lim="800000"/>
            <a:headEnd/>
            <a:tailEnd/>
          </a:ln>
        </p:spPr>
      </p:pic>
      <p:sp>
        <p:nvSpPr>
          <p:cNvPr id="10" name="2 Título"/>
          <p:cNvSpPr txBox="1">
            <a:spLocks/>
          </p:cNvSpPr>
          <p:nvPr/>
        </p:nvSpPr>
        <p:spPr>
          <a:xfrm>
            <a:off x="1571636" y="1057244"/>
            <a:ext cx="7572396" cy="80012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3200" b="0" i="0" u="none" strike="noStrike" kern="1200" cap="none" spc="0" normalizeH="0" baseline="0" noProof="0" dirty="0" smtClean="0">
                <a:ln>
                  <a:noFill/>
                </a:ln>
                <a:solidFill>
                  <a:srgbClr val="FFFF00"/>
                </a:solidFill>
                <a:effectLst/>
                <a:uLnTx/>
                <a:uFillTx/>
                <a:latin typeface="Goudy Old Style" pitchFamily="18" charset="0"/>
                <a:ea typeface="+mj-ea"/>
                <a:cs typeface="+mj-cs"/>
              </a:rPr>
              <a:t>PLANTEAMIENTO DEL PROBLEMA</a:t>
            </a:r>
            <a:endParaRPr kumimoji="0" lang="es-ES" sz="3200" b="0" i="0" u="none" strike="noStrike" kern="1200" cap="none" spc="0" normalizeH="0" baseline="0" noProof="0" dirty="0">
              <a:ln>
                <a:noFill/>
              </a:ln>
              <a:solidFill>
                <a:srgbClr val="FFFF00"/>
              </a:solidFill>
              <a:effectLst/>
              <a:uLnTx/>
              <a:uFillTx/>
              <a:latin typeface="Goudy Old Style" pitchFamily="18" charset="0"/>
              <a:ea typeface="+mj-ea"/>
              <a:cs typeface="+mj-cs"/>
            </a:endParaRPr>
          </a:p>
        </p:txBody>
      </p:sp>
      <p:sp>
        <p:nvSpPr>
          <p:cNvPr id="11" name="2 Título"/>
          <p:cNvSpPr txBox="1">
            <a:spLocks/>
          </p:cNvSpPr>
          <p:nvPr/>
        </p:nvSpPr>
        <p:spPr>
          <a:xfrm>
            <a:off x="2143108" y="2643182"/>
            <a:ext cx="5500694" cy="585806"/>
          </a:xfrm>
          <a:prstGeom prst="rect">
            <a:avLst/>
          </a:prstGeom>
          <a:ln w="6350" cap="rnd">
            <a:noFill/>
          </a:ln>
        </p:spPr>
        <p:txBody>
          <a:bodyPr vert="horz" rtlCol="0" anchor="b" anchorCtr="0">
            <a:noAutofit/>
          </a:bodyPr>
          <a:lstStyle/>
          <a:p>
            <a:pPr lvl="0">
              <a:spcBef>
                <a:spcPct val="0"/>
              </a:spcBef>
              <a:buFont typeface="Wingdings" pitchFamily="2" charset="2"/>
              <a:buChar char="Ø"/>
            </a:pPr>
            <a:r>
              <a:rPr lang="es-ES" sz="2400" dirty="0" smtClean="0">
                <a:solidFill>
                  <a:srgbClr val="FFFF00"/>
                </a:solidFill>
                <a:latin typeface="Goudy Old Style" pitchFamily="18" charset="0"/>
              </a:rPr>
              <a:t>LOS NIÑOS CON  S. DE DOWN</a:t>
            </a:r>
            <a:endParaRPr kumimoji="0" lang="es-ES" sz="2400" b="0" i="0" u="none" strike="noStrike" kern="1200" cap="none" spc="-100" normalizeH="0" baseline="0" noProof="0" dirty="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uLnTx/>
              <a:uFillTx/>
              <a:latin typeface="Goudy Old Style" pitchFamily="18" charset="0"/>
              <a:ea typeface="+mj-ea"/>
              <a:cs typeface="+mj-cs"/>
            </a:endParaRPr>
          </a:p>
        </p:txBody>
      </p:sp>
      <p:sp>
        <p:nvSpPr>
          <p:cNvPr id="12" name="2 Título"/>
          <p:cNvSpPr txBox="1">
            <a:spLocks/>
          </p:cNvSpPr>
          <p:nvPr/>
        </p:nvSpPr>
        <p:spPr>
          <a:xfrm>
            <a:off x="2155368" y="2071678"/>
            <a:ext cx="5917094" cy="442930"/>
          </a:xfrm>
          <a:prstGeom prst="rect">
            <a:avLst/>
          </a:prstGeom>
          <a:ln w="6350" cap="rnd">
            <a:noFill/>
          </a:ln>
        </p:spPr>
        <p:txBody>
          <a:bodyPr vert="horz" rtlCol="0" anchor="b" anchorCtr="0">
            <a:noAutofit/>
          </a:bodyPr>
          <a:lstStyle/>
          <a:p>
            <a:pPr lvl="0">
              <a:spcBef>
                <a:spcPct val="0"/>
              </a:spcBef>
              <a:buFont typeface="Wingdings" pitchFamily="2" charset="2"/>
              <a:buChar char="Ø"/>
            </a:pPr>
            <a:r>
              <a:rPr lang="es-ES" sz="2400" dirty="0" smtClean="0">
                <a:solidFill>
                  <a:srgbClr val="FFFF00"/>
                </a:solidFill>
                <a:latin typeface="Goudy Old Style" pitchFamily="18" charset="0"/>
              </a:rPr>
              <a:t> LA REALIDAD SOCIAL Y CULTURAL</a:t>
            </a:r>
            <a:endParaRPr kumimoji="0" lang="es-ES" sz="2400" b="0" i="0" u="none" strike="noStrike" kern="1200" cap="none" spc="-100" normalizeH="0" baseline="0" noProof="0" dirty="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uLnTx/>
              <a:uFillTx/>
              <a:latin typeface="Goudy Old Style" pitchFamily="18" charset="0"/>
              <a:ea typeface="+mj-ea"/>
              <a:cs typeface="+mj-cs"/>
            </a:endParaRPr>
          </a:p>
        </p:txBody>
      </p:sp>
      <p:sp>
        <p:nvSpPr>
          <p:cNvPr id="13" name="2 Título"/>
          <p:cNvSpPr txBox="1">
            <a:spLocks/>
          </p:cNvSpPr>
          <p:nvPr/>
        </p:nvSpPr>
        <p:spPr>
          <a:xfrm>
            <a:off x="2143108" y="3286124"/>
            <a:ext cx="5072066" cy="642942"/>
          </a:xfrm>
          <a:prstGeom prst="rect">
            <a:avLst/>
          </a:prstGeom>
          <a:ln w="6350" cap="rnd">
            <a:noFill/>
          </a:ln>
        </p:spPr>
        <p:txBody>
          <a:bodyPr vert="horz" rtlCol="0" anchor="b" anchorCtr="0">
            <a:noAutofit/>
          </a:bodyPr>
          <a:lstStyle/>
          <a:p>
            <a:pPr lvl="0" algn="just">
              <a:spcBef>
                <a:spcPct val="0"/>
              </a:spcBef>
              <a:buFont typeface="Wingdings" pitchFamily="2" charset="2"/>
              <a:buChar char="Ø"/>
            </a:pPr>
            <a:r>
              <a:rPr lang="es-ES" sz="2400" dirty="0" smtClean="0">
                <a:solidFill>
                  <a:srgbClr val="FFFF00"/>
                </a:solidFill>
                <a:latin typeface="Goudy Old Style" pitchFamily="18" charset="0"/>
              </a:rPr>
              <a:t>LA  RECREACIÓN  DIRIGIDA</a:t>
            </a:r>
            <a:endParaRPr kumimoji="0" lang="es-ES" sz="2400" b="0" i="0" u="none" strike="noStrike" kern="1200" cap="none" spc="-100" normalizeH="0" baseline="0" noProof="0" dirty="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uLnTx/>
              <a:uFillTx/>
              <a:latin typeface="Goudy Old Style" pitchFamily="18" charset="0"/>
              <a:ea typeface="+mj-ea"/>
              <a:cs typeface="+mj-cs"/>
            </a:endParaRPr>
          </a:p>
        </p:txBody>
      </p:sp>
      <p:sp>
        <p:nvSpPr>
          <p:cNvPr id="14" name="2 Título"/>
          <p:cNvSpPr txBox="1">
            <a:spLocks/>
          </p:cNvSpPr>
          <p:nvPr/>
        </p:nvSpPr>
        <p:spPr>
          <a:xfrm>
            <a:off x="2143108" y="4071942"/>
            <a:ext cx="2099585" cy="642942"/>
          </a:xfrm>
          <a:prstGeom prst="rect">
            <a:avLst/>
          </a:prstGeom>
          <a:ln w="6350" cap="rnd">
            <a:noFill/>
          </a:ln>
        </p:spPr>
        <p:txBody>
          <a:bodyPr vert="horz" rtlCol="0" anchor="b" anchorCtr="0">
            <a:noAutofit/>
          </a:bodyPr>
          <a:lstStyle/>
          <a:p>
            <a:pPr lvl="0" algn="just">
              <a:spcBef>
                <a:spcPct val="0"/>
              </a:spcBef>
              <a:buFont typeface="Wingdings" pitchFamily="2" charset="2"/>
              <a:buChar char="Ø"/>
            </a:pPr>
            <a:r>
              <a:rPr lang="es-ES" sz="2400" dirty="0" smtClean="0">
                <a:solidFill>
                  <a:srgbClr val="FFFF00"/>
                </a:solidFill>
                <a:latin typeface="Goudy Old Style" pitchFamily="18" charset="0"/>
              </a:rPr>
              <a:t>EL JUEGO</a:t>
            </a:r>
            <a:endParaRPr kumimoji="0" lang="es-ES" sz="2400" b="0" i="0" u="none" strike="noStrike" kern="1200" cap="none" spc="-100" normalizeH="0" baseline="0" noProof="0" dirty="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uLnTx/>
              <a:uFillTx/>
              <a:latin typeface="Goudy Old Style" pitchFamily="18" charset="0"/>
              <a:ea typeface="+mj-ea"/>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64" y="-32"/>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643834" y="0"/>
            <a:ext cx="1500166" cy="1428744"/>
          </a:xfrm>
          <a:prstGeom prst="rect">
            <a:avLst/>
          </a:prstGeom>
          <a:noFill/>
          <a:ln w="9525">
            <a:noFill/>
            <a:miter lim="800000"/>
            <a:headEnd/>
            <a:tailEnd/>
          </a:ln>
        </p:spPr>
      </p:pic>
      <p:sp>
        <p:nvSpPr>
          <p:cNvPr id="10" name="2 Título"/>
          <p:cNvSpPr txBox="1">
            <a:spLocks/>
          </p:cNvSpPr>
          <p:nvPr/>
        </p:nvSpPr>
        <p:spPr>
          <a:xfrm>
            <a:off x="1785918" y="1071546"/>
            <a:ext cx="7286676" cy="928694"/>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3200" i="0" u="none" strike="noStrike" kern="1200" cap="none" spc="0" normalizeH="0" baseline="0" noProof="0" dirty="0" smtClean="0">
                <a:ln>
                  <a:noFill/>
                </a:ln>
                <a:solidFill>
                  <a:srgbClr val="FFFF00"/>
                </a:solidFill>
                <a:effectLst/>
                <a:uLnTx/>
                <a:uFillTx/>
                <a:latin typeface="Goudy Old Style" pitchFamily="18" charset="0"/>
                <a:ea typeface="+mj-ea"/>
                <a:cs typeface="+mj-cs"/>
              </a:rPr>
              <a:t>PROBLEMA DE LA INVESTIGACIÓN</a:t>
            </a:r>
            <a:endParaRPr kumimoji="0" lang="es-ES" sz="3200" i="0" u="none" strike="noStrike" kern="1200" cap="none" spc="0" normalizeH="0" baseline="0" noProof="0" dirty="0">
              <a:ln>
                <a:noFill/>
              </a:ln>
              <a:solidFill>
                <a:srgbClr val="FFFF00"/>
              </a:solidFill>
              <a:effectLst/>
              <a:uLnTx/>
              <a:uFillTx/>
              <a:latin typeface="Goudy Old Style" pitchFamily="18" charset="0"/>
              <a:ea typeface="+mj-ea"/>
              <a:cs typeface="+mj-cs"/>
            </a:endParaRPr>
          </a:p>
        </p:txBody>
      </p:sp>
      <p:sp>
        <p:nvSpPr>
          <p:cNvPr id="11" name="1 Marcador de contenido"/>
          <p:cNvSpPr txBox="1">
            <a:spLocks/>
          </p:cNvSpPr>
          <p:nvPr/>
        </p:nvSpPr>
        <p:spPr>
          <a:xfrm>
            <a:off x="1643042" y="2214586"/>
            <a:ext cx="7500958" cy="3214678"/>
          </a:xfrm>
          <a:prstGeom prst="rect">
            <a:avLst/>
          </a:prstGeom>
        </p:spPr>
        <p:txBody>
          <a:bodyPr vert="horz" lIns="91440" tIns="45720" rIns="91440" bIns="45720" rtlCol="0">
            <a:normAutofit/>
          </a:bodyPr>
          <a:lstStyle/>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s-ES" sz="2800" i="0" u="none" strike="noStrike" kern="1200" cap="none" spc="0" normalizeH="0" baseline="0" noProof="0" dirty="0" smtClean="0">
                <a:ln>
                  <a:noFill/>
                </a:ln>
                <a:solidFill>
                  <a:srgbClr val="FFFF00"/>
                </a:solidFill>
                <a:effectLst/>
                <a:uLnTx/>
                <a:uFillTx/>
                <a:latin typeface="Goudy Old Style" pitchFamily="18" charset="0"/>
                <a:ea typeface="+mn-ea"/>
                <a:cs typeface="+mn-cs"/>
              </a:rPr>
              <a:t>¿CUÁL   ES EL NIVEL DE INCIDENCIA  DE LA RECREACIÓN  DIRIGIDA, AL DESARROLLO DE HABILIDADES MOTRICES BÁSICAS, DE LOS NIÑOS   ESPECIALES DOWN DE 6-15 AÑOS? </a:t>
            </a: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2800" i="0" u="none" strike="noStrike" kern="1200" cap="none" spc="0" normalizeH="0" baseline="0" noProof="0" dirty="0">
              <a:ln>
                <a:noFill/>
              </a:ln>
              <a:solidFill>
                <a:srgbClr val="FFFF00"/>
              </a:solidFill>
              <a:effectLst/>
              <a:uLnTx/>
              <a:uFillTx/>
              <a:latin typeface="Goudy Old Style" pitchFamily="18" charset="0"/>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643834" y="0"/>
            <a:ext cx="1500166" cy="1428744"/>
          </a:xfrm>
          <a:prstGeom prst="rect">
            <a:avLst/>
          </a:prstGeom>
          <a:noFill/>
          <a:ln w="9525">
            <a:noFill/>
            <a:miter lim="800000"/>
            <a:headEnd/>
            <a:tailEnd/>
          </a:ln>
        </p:spPr>
      </p:pic>
      <p:sp>
        <p:nvSpPr>
          <p:cNvPr id="10" name="2 Título"/>
          <p:cNvSpPr txBox="1">
            <a:spLocks/>
          </p:cNvSpPr>
          <p:nvPr/>
        </p:nvSpPr>
        <p:spPr>
          <a:xfrm>
            <a:off x="1928794" y="485740"/>
            <a:ext cx="6429356" cy="87155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EC" sz="3200" i="0" u="none" strike="noStrike" kern="1200" cap="none" spc="0" normalizeH="0" baseline="0" noProof="0" dirty="0" smtClean="0">
                <a:ln>
                  <a:noFill/>
                </a:ln>
                <a:solidFill>
                  <a:srgbClr val="FFFF00"/>
                </a:solidFill>
                <a:effectLst/>
                <a:uLnTx/>
                <a:uFillTx/>
                <a:latin typeface="Goudy Old Style" pitchFamily="18" charset="0"/>
                <a:ea typeface="+mj-ea"/>
                <a:cs typeface="+mj-cs"/>
              </a:rPr>
              <a:t>JUSTIFICACIÓN</a:t>
            </a:r>
            <a:endParaRPr kumimoji="0" lang="es-ES" sz="3200" i="0" u="none" strike="noStrike" kern="1200" cap="none" spc="0" normalizeH="0" baseline="0" noProof="0" dirty="0">
              <a:ln>
                <a:noFill/>
              </a:ln>
              <a:solidFill>
                <a:srgbClr val="FFFF00"/>
              </a:solidFill>
              <a:effectLst/>
              <a:uLnTx/>
              <a:uFillTx/>
              <a:latin typeface="Goudy Old Style" pitchFamily="18" charset="0"/>
              <a:ea typeface="+mj-ea"/>
              <a:cs typeface="+mj-cs"/>
            </a:endParaRPr>
          </a:p>
        </p:txBody>
      </p:sp>
      <p:sp>
        <p:nvSpPr>
          <p:cNvPr id="11" name="2 Título"/>
          <p:cNvSpPr txBox="1">
            <a:spLocks/>
          </p:cNvSpPr>
          <p:nvPr/>
        </p:nvSpPr>
        <p:spPr>
          <a:xfrm>
            <a:off x="2928926" y="2285992"/>
            <a:ext cx="3429024" cy="871558"/>
          </a:xfrm>
          <a:prstGeom prst="rect">
            <a:avLst/>
          </a:prstGeom>
          <a:ln w="6350" cap="rnd">
            <a:noFill/>
          </a:ln>
        </p:spPr>
        <p:txBody>
          <a:bodyPr vert="horz" rtlCol="0" anchor="b" anchorCtr="0">
            <a:normAutofit/>
          </a:bodyPr>
          <a:lstStyle/>
          <a:p>
            <a:pPr marL="0" marR="0" lvl="0" indent="0" algn="ctr" defTabSz="914400" rtl="0" eaLnBrk="1" fontAlgn="auto" latinLnBrk="0" hangingPunct="1">
              <a:lnSpc>
                <a:spcPct val="100000"/>
              </a:lnSpc>
              <a:spcBef>
                <a:spcPct val="0"/>
              </a:spcBef>
              <a:spcAft>
                <a:spcPts val="0"/>
              </a:spcAft>
              <a:buClrTx/>
              <a:buSzTx/>
              <a:buFont typeface="Wingdings" pitchFamily="2" charset="2"/>
              <a:buChar char="Ø"/>
              <a:tabLst/>
              <a:defRPr/>
            </a:pPr>
            <a:r>
              <a:rPr kumimoji="0" lang="es-EC" sz="2800" i="0" u="none" strike="noStrike" kern="1200" cap="none" spc="-100" normalizeH="0" baseline="0" noProof="0" dirty="0" smtClean="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uLnTx/>
                <a:uFillTx/>
                <a:latin typeface="Goudy Old Style" pitchFamily="18" charset="0"/>
                <a:ea typeface="+mj-ea"/>
                <a:cs typeface="+mj-cs"/>
              </a:rPr>
              <a:t>  DIAGNÓSTICO</a:t>
            </a:r>
            <a:endParaRPr kumimoji="0" lang="es-ES" sz="2800" i="0" u="none" strike="noStrike" kern="1200" cap="none" spc="-100" normalizeH="0" baseline="0" noProof="0" dirty="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uLnTx/>
              <a:uFillTx/>
              <a:latin typeface="Goudy Old Style" pitchFamily="18" charset="0"/>
              <a:ea typeface="+mj-ea"/>
              <a:cs typeface="+mj-cs"/>
            </a:endParaRPr>
          </a:p>
        </p:txBody>
      </p:sp>
      <p:sp>
        <p:nvSpPr>
          <p:cNvPr id="12" name="2 Título"/>
          <p:cNvSpPr txBox="1">
            <a:spLocks/>
          </p:cNvSpPr>
          <p:nvPr/>
        </p:nvSpPr>
        <p:spPr>
          <a:xfrm>
            <a:off x="2857488" y="3071810"/>
            <a:ext cx="3786214" cy="871558"/>
          </a:xfrm>
          <a:prstGeom prst="rect">
            <a:avLst/>
          </a:prstGeom>
          <a:ln w="6350" cap="rnd">
            <a:noFill/>
          </a:ln>
        </p:spPr>
        <p:txBody>
          <a:bodyPr vert="horz" rtlCol="0" anchor="b" anchorCtr="0">
            <a:normAutofit/>
          </a:bodyPr>
          <a:lstStyle/>
          <a:p>
            <a:pPr marL="0" marR="0" lvl="0" indent="0" algn="ctr" defTabSz="914400" rtl="0" eaLnBrk="1" fontAlgn="auto" latinLnBrk="0" hangingPunct="1">
              <a:lnSpc>
                <a:spcPct val="100000"/>
              </a:lnSpc>
              <a:spcBef>
                <a:spcPct val="0"/>
              </a:spcBef>
              <a:spcAft>
                <a:spcPts val="0"/>
              </a:spcAft>
              <a:buClrTx/>
              <a:buSzTx/>
              <a:buFont typeface="Wingdings" pitchFamily="2" charset="2"/>
              <a:buChar char="Ø"/>
              <a:tabLst/>
              <a:defRPr/>
            </a:pPr>
            <a:r>
              <a:rPr kumimoji="0" lang="es-EC" sz="2800" i="0" u="none" strike="noStrike" kern="1200" cap="none" spc="-100" normalizeH="0" baseline="0" noProof="0" dirty="0" smtClean="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uLnTx/>
                <a:uFillTx/>
                <a:latin typeface="Goudy Old Style" pitchFamily="18" charset="0"/>
                <a:ea typeface="+mj-ea"/>
                <a:cs typeface="+mj-cs"/>
              </a:rPr>
              <a:t>  CONSTITUCIÓN</a:t>
            </a:r>
            <a:endParaRPr kumimoji="0" lang="es-ES" sz="2800" i="0" u="none" strike="noStrike" kern="1200" cap="none" spc="-100" normalizeH="0" baseline="0" noProof="0" dirty="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uLnTx/>
              <a:uFillTx/>
              <a:latin typeface="Goudy Old Style" pitchFamily="18" charset="0"/>
              <a:ea typeface="+mj-ea"/>
              <a:cs typeface="+mj-cs"/>
            </a:endParaRPr>
          </a:p>
        </p:txBody>
      </p:sp>
      <p:sp>
        <p:nvSpPr>
          <p:cNvPr id="13" name="2 Título"/>
          <p:cNvSpPr txBox="1">
            <a:spLocks/>
          </p:cNvSpPr>
          <p:nvPr/>
        </p:nvSpPr>
        <p:spPr>
          <a:xfrm>
            <a:off x="2714612" y="1571612"/>
            <a:ext cx="4214842" cy="871558"/>
          </a:xfrm>
          <a:prstGeom prst="rect">
            <a:avLst/>
          </a:prstGeom>
          <a:ln w="6350" cap="rnd">
            <a:noFill/>
          </a:ln>
        </p:spPr>
        <p:txBody>
          <a:bodyPr vert="horz" rtlCol="0" anchor="b" anchorCtr="0">
            <a:normAutofit/>
          </a:bodyPr>
          <a:lstStyle/>
          <a:p>
            <a:pPr marL="0" marR="0" lvl="0" indent="0" algn="ctr" defTabSz="914400" rtl="0" eaLnBrk="1" fontAlgn="auto" latinLnBrk="0" hangingPunct="1">
              <a:lnSpc>
                <a:spcPct val="100000"/>
              </a:lnSpc>
              <a:spcBef>
                <a:spcPct val="0"/>
              </a:spcBef>
              <a:spcAft>
                <a:spcPts val="0"/>
              </a:spcAft>
              <a:buClrTx/>
              <a:buSzTx/>
              <a:buFont typeface="Wingdings" pitchFamily="2" charset="2"/>
              <a:buChar char="Ø"/>
              <a:tabLst/>
              <a:defRPr/>
            </a:pPr>
            <a:r>
              <a:rPr kumimoji="0" lang="es-EC" sz="2800" i="0" u="none" strike="noStrike" kern="1200" cap="none" spc="-100" normalizeH="0" baseline="0" noProof="0" dirty="0" smtClean="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uLnTx/>
                <a:uFillTx/>
                <a:latin typeface="Goudy Old Style" pitchFamily="18" charset="0"/>
                <a:ea typeface="+mj-ea"/>
                <a:cs typeface="+mj-cs"/>
              </a:rPr>
              <a:t> TORPEZA MOTRIZ </a:t>
            </a:r>
            <a:endParaRPr kumimoji="0" lang="es-ES" sz="2800" i="0" u="none" strike="noStrike" kern="1200" cap="none" spc="-100" normalizeH="0" baseline="0" noProof="0" dirty="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uLnTx/>
              <a:uFillTx/>
              <a:latin typeface="Goudy Old Style" pitchFamily="18" charset="0"/>
              <a:ea typeface="+mj-ea"/>
              <a:cs typeface="+mj-cs"/>
            </a:endParaRPr>
          </a:p>
        </p:txBody>
      </p:sp>
      <p:sp>
        <p:nvSpPr>
          <p:cNvPr id="14" name="2 Título"/>
          <p:cNvSpPr txBox="1">
            <a:spLocks/>
          </p:cNvSpPr>
          <p:nvPr/>
        </p:nvSpPr>
        <p:spPr>
          <a:xfrm>
            <a:off x="2786050" y="3857628"/>
            <a:ext cx="4643470" cy="871558"/>
          </a:xfrm>
          <a:prstGeom prst="rect">
            <a:avLst/>
          </a:prstGeom>
          <a:ln w="6350" cap="rnd">
            <a:noFill/>
          </a:ln>
        </p:spPr>
        <p:txBody>
          <a:bodyPr vert="horz" rtlCol="0" anchor="b" anchorCtr="0">
            <a:normAutofit/>
          </a:bodyPr>
          <a:lstStyle/>
          <a:p>
            <a:pPr marL="0" marR="0" lvl="0" indent="0" algn="ctr" defTabSz="914400" rtl="0" eaLnBrk="1" fontAlgn="auto" latinLnBrk="0" hangingPunct="1">
              <a:lnSpc>
                <a:spcPct val="100000"/>
              </a:lnSpc>
              <a:spcBef>
                <a:spcPct val="0"/>
              </a:spcBef>
              <a:spcAft>
                <a:spcPts val="0"/>
              </a:spcAft>
              <a:buClrTx/>
              <a:buSzTx/>
              <a:buFont typeface="Wingdings" pitchFamily="2" charset="2"/>
              <a:buChar char="Ø"/>
              <a:tabLst/>
              <a:defRPr/>
            </a:pPr>
            <a:r>
              <a:rPr kumimoji="0" lang="es-EC" sz="2800" i="0" u="none" strike="noStrike" kern="1200" cap="none" spc="-100" normalizeH="0" baseline="0" noProof="0" dirty="0" smtClean="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uLnTx/>
                <a:uFillTx/>
                <a:latin typeface="Goudy Old Style" pitchFamily="18" charset="0"/>
                <a:ea typeface="+mj-ea"/>
                <a:cs typeface="+mj-cs"/>
              </a:rPr>
              <a:t>  INFRAESTRUCTURA</a:t>
            </a:r>
            <a:endParaRPr kumimoji="0" lang="es-ES" sz="2800" i="0" u="none" strike="noStrike" kern="1200" cap="none" spc="-100" normalizeH="0" baseline="0" noProof="0" dirty="0">
              <a:ln w="3200">
                <a:solidFill>
                  <a:schemeClr val="bg2">
                    <a:shade val="75000"/>
                    <a:alpha val="25000"/>
                  </a:schemeClr>
                </a:solidFill>
                <a:prstDash val="solid"/>
                <a:round/>
              </a:ln>
              <a:solidFill>
                <a:srgbClr val="FFFF00"/>
              </a:solidFill>
              <a:effectLst>
                <a:innerShdw blurRad="50800" dist="25400" dir="13500000">
                  <a:prstClr val="black">
                    <a:alpha val="70000"/>
                  </a:prstClr>
                </a:innerShdw>
              </a:effectLst>
              <a:uLnTx/>
              <a:uFillTx/>
              <a:latin typeface="Goudy Old Style" pitchFamily="18" charset="0"/>
              <a:ea typeface="+mj-ea"/>
              <a:cs typeface="+mj-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643834" y="0"/>
            <a:ext cx="1500166" cy="1428744"/>
          </a:xfrm>
          <a:prstGeom prst="rect">
            <a:avLst/>
          </a:prstGeom>
          <a:noFill/>
          <a:ln w="9525">
            <a:noFill/>
            <a:miter lim="800000"/>
            <a:headEnd/>
            <a:tailEnd/>
          </a:ln>
        </p:spPr>
      </p:pic>
      <p:sp>
        <p:nvSpPr>
          <p:cNvPr id="10" name="1 Marcador de contenido"/>
          <p:cNvSpPr txBox="1">
            <a:spLocks/>
          </p:cNvSpPr>
          <p:nvPr/>
        </p:nvSpPr>
        <p:spPr>
          <a:xfrm>
            <a:off x="1428728" y="1857364"/>
            <a:ext cx="7572396" cy="3000372"/>
          </a:xfrm>
          <a:prstGeom prst="rect">
            <a:avLst/>
          </a:prstGeom>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3300" b="0" i="0" u="none" strike="noStrike" kern="1200" cap="none" spc="0" normalizeH="0" baseline="0" noProof="0" dirty="0" smtClean="0">
                <a:ln>
                  <a:noFill/>
                </a:ln>
                <a:solidFill>
                  <a:srgbClr val="FFFF00"/>
                </a:solidFill>
                <a:effectLst/>
                <a:uLnTx/>
                <a:uFillTx/>
                <a:latin typeface="Goudy Old Style" pitchFamily="18" charset="0"/>
                <a:ea typeface="+mn-ea"/>
                <a:cs typeface="+mn-cs"/>
              </a:rPr>
              <a:t>General </a:t>
            </a:r>
            <a:endParaRPr kumimoji="0" lang="es-ES" sz="3300" b="0" i="0" u="none" strike="noStrike" kern="1200" cap="none" spc="0" normalizeH="0" baseline="0" noProof="0" dirty="0" smtClean="0">
              <a:ln>
                <a:noFill/>
              </a:ln>
              <a:solidFill>
                <a:srgbClr val="FFFF00"/>
              </a:solidFill>
              <a:effectLst/>
              <a:uLnTx/>
              <a:uFillTx/>
              <a:latin typeface="Goudy Old Style" pitchFamily="18" charset="0"/>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2400" i="0" u="none" strike="noStrike" kern="1200" cap="none" spc="0" normalizeH="0" baseline="0" noProof="0" dirty="0" smtClean="0">
                <a:ln>
                  <a:noFill/>
                </a:ln>
                <a:solidFill>
                  <a:srgbClr val="FFFF00"/>
                </a:solidFill>
                <a:effectLst/>
                <a:uLnTx/>
                <a:uFillTx/>
                <a:latin typeface="Goudy Old Style" pitchFamily="18" charset="0"/>
                <a:ea typeface="+mn-ea"/>
                <a:cs typeface="+mn-cs"/>
              </a:rPr>
              <a:t>Analizar el nivel de incidencia  de la recreación dirigida a través del juego a fin de desarrollar las habilidades motrices básicas de los niños/as de capacidades especiales  Down de la fundación Virgen de la Merced.</a:t>
            </a:r>
            <a:endParaRPr kumimoji="0" lang="es-ES" sz="2400" i="0" u="none" strike="noStrike" kern="1200" cap="none" spc="0" normalizeH="0" baseline="0" noProof="0" dirty="0" smtClean="0">
              <a:ln>
                <a:noFill/>
              </a:ln>
              <a:solidFill>
                <a:srgbClr val="FFFF00"/>
              </a:solidFill>
              <a:effectLst/>
              <a:uLnTx/>
              <a:uFillTx/>
              <a:latin typeface="Goudy Old Style" pitchFamily="18" charset="0"/>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es-MX" sz="2400" b="0" i="0" u="none" strike="noStrike" kern="1200" cap="none" spc="0" normalizeH="0" baseline="0" noProof="0" dirty="0" smtClean="0">
                <a:ln>
                  <a:noFill/>
                </a:ln>
                <a:solidFill>
                  <a:srgbClr val="FFFF00"/>
                </a:solidFill>
                <a:effectLst/>
                <a:uLnTx/>
                <a:uFillTx/>
                <a:latin typeface="Goudy Old Style" pitchFamily="18" charset="0"/>
                <a:ea typeface="+mn-ea"/>
                <a:cs typeface="+mn-cs"/>
              </a:rPr>
              <a:t> </a:t>
            </a:r>
            <a:endParaRPr kumimoji="0" lang="es-ES" sz="2400" b="0" i="0" u="none" strike="noStrike" kern="1200" cap="none" spc="0" normalizeH="0" baseline="0" noProof="0" dirty="0" smtClean="0">
              <a:ln>
                <a:noFill/>
              </a:ln>
              <a:solidFill>
                <a:srgbClr val="FFFF00"/>
              </a:solidFill>
              <a:effectLst/>
              <a:uLnTx/>
              <a:uFillTx/>
              <a:latin typeface="Goudy Old Style" pitchFamily="18" charset="0"/>
              <a:ea typeface="+mn-ea"/>
              <a:cs typeface="+mn-cs"/>
            </a:endParaRPr>
          </a:p>
          <a:p>
            <a:pPr marL="0" marR="0" lvl="0" indent="0" algn="just"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s-ES" sz="2000" b="0" i="0" u="none" strike="noStrike" kern="1200" cap="none" spc="0" normalizeH="0" baseline="0" noProof="0" dirty="0">
              <a:ln>
                <a:noFill/>
              </a:ln>
              <a:solidFill>
                <a:srgbClr val="FFFF00"/>
              </a:solidFill>
              <a:effectLst/>
              <a:uLnTx/>
              <a:uFillTx/>
              <a:latin typeface="Goudy Old Style" pitchFamily="18" charset="0"/>
              <a:ea typeface="+mn-ea"/>
              <a:cs typeface="+mn-cs"/>
            </a:endParaRPr>
          </a:p>
        </p:txBody>
      </p:sp>
      <p:sp>
        <p:nvSpPr>
          <p:cNvPr id="11" name="1 Marcador de contenido"/>
          <p:cNvSpPr txBox="1">
            <a:spLocks/>
          </p:cNvSpPr>
          <p:nvPr/>
        </p:nvSpPr>
        <p:spPr>
          <a:xfrm>
            <a:off x="2071670" y="714356"/>
            <a:ext cx="6215042" cy="857256"/>
          </a:xfrm>
          <a:prstGeom prst="rect">
            <a:avLst/>
          </a:prstGeom>
        </p:spPr>
        <p:txBody>
          <a:bodyPr vert="horz">
            <a:noAutofit/>
          </a:bodyPr>
          <a:lstStyle/>
          <a:p>
            <a:pPr marL="274320" marR="0" lvl="0" indent="-274320" algn="ctr" defTabSz="914400" rtl="0" eaLnBrk="1" fontAlgn="auto" latinLnBrk="0" hangingPunct="1">
              <a:lnSpc>
                <a:spcPct val="100000"/>
              </a:lnSpc>
              <a:spcBef>
                <a:spcPts val="600"/>
              </a:spcBef>
              <a:spcAft>
                <a:spcPts val="0"/>
              </a:spcAft>
              <a:buClr>
                <a:schemeClr val="accent2"/>
              </a:buClr>
              <a:buSzPct val="85000"/>
              <a:buFont typeface="Wingdings 2"/>
              <a:buNone/>
              <a:tabLst/>
              <a:defRPr/>
            </a:pPr>
            <a:r>
              <a:rPr kumimoji="0" lang="es-MX" sz="3200" i="0" u="none" strike="noStrike" kern="1200" cap="none" spc="0" normalizeH="0" baseline="0" noProof="0" dirty="0" smtClean="0">
                <a:ln>
                  <a:noFill/>
                </a:ln>
                <a:solidFill>
                  <a:srgbClr val="FFFF00"/>
                </a:solidFill>
                <a:effectLst/>
                <a:uLnTx/>
                <a:uFillTx/>
                <a:latin typeface="Goudy Old Style" pitchFamily="18" charset="0"/>
                <a:ea typeface="+mn-ea"/>
                <a:cs typeface="+mn-cs"/>
              </a:rPr>
              <a:t>OBJETIVOS </a:t>
            </a:r>
            <a:endParaRPr kumimoji="0" lang="es-ES" sz="3200" i="0" u="none" strike="noStrike" kern="1200" cap="none" spc="0" normalizeH="0" baseline="0" noProof="0" dirty="0" smtClean="0">
              <a:ln>
                <a:noFill/>
              </a:ln>
              <a:solidFill>
                <a:srgbClr val="FFFF00"/>
              </a:solidFill>
              <a:effectLst/>
              <a:uLnTx/>
              <a:uFillTx/>
              <a:latin typeface="Goudy Old Style" pitchFamily="18" charset="0"/>
              <a:ea typeface="+mn-ea"/>
              <a:cs typeface="+mn-cs"/>
            </a:endParaRPr>
          </a:p>
          <a:p>
            <a:pPr marL="274320" marR="0" lvl="0" indent="-274320" algn="just" defTabSz="914400" rtl="0" eaLnBrk="1" fontAlgn="auto" latinLnBrk="0" hangingPunct="1">
              <a:lnSpc>
                <a:spcPct val="100000"/>
              </a:lnSpc>
              <a:spcBef>
                <a:spcPts val="600"/>
              </a:spcBef>
              <a:spcAft>
                <a:spcPts val="0"/>
              </a:spcAft>
              <a:buClr>
                <a:schemeClr val="accent2"/>
              </a:buClr>
              <a:buSzPct val="85000"/>
              <a:buFont typeface="Wingdings 2"/>
              <a:buNone/>
              <a:tabLst/>
              <a:defRPr/>
            </a:pPr>
            <a:endParaRPr kumimoji="0" lang="es-ES" sz="2000" b="0" i="0" u="none" strike="noStrike" kern="1200" cap="none" spc="0" normalizeH="0" baseline="0" noProof="0" dirty="0">
              <a:ln>
                <a:noFill/>
              </a:ln>
              <a:solidFill>
                <a:srgbClr val="FFFF00"/>
              </a:solidFill>
              <a:effectLst/>
              <a:uLnTx/>
              <a:uFillTx/>
              <a:latin typeface="Goudy Old Style" pitchFamily="18" charset="0"/>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ES"/>
          </a:p>
        </p:txBody>
      </p:sp>
      <p:sp>
        <p:nvSpPr>
          <p:cNvPr id="3" name="2 Subtítulo"/>
          <p:cNvSpPr>
            <a:spLocks noGrp="1"/>
          </p:cNvSpPr>
          <p:nvPr>
            <p:ph type="subTitle" idx="1"/>
          </p:nvPr>
        </p:nvSpPr>
        <p:spPr/>
        <p:txBody>
          <a:bodyPr/>
          <a:lstStyle/>
          <a:p>
            <a:endParaRPr lang="es-ES"/>
          </a:p>
        </p:txBody>
      </p:sp>
      <p:pic>
        <p:nvPicPr>
          <p:cNvPr id="5" name="Picture 5" descr="cortina camouflage4"/>
          <p:cNvPicPr>
            <a:picLocks noChangeAspect="1" noChangeArrowheads="1"/>
          </p:cNvPicPr>
          <p:nvPr/>
        </p:nvPicPr>
        <p:blipFill>
          <a:blip r:embed="rId2"/>
          <a:srcRect/>
          <a:stretch>
            <a:fillRect/>
          </a:stretch>
        </p:blipFill>
        <p:spPr bwMode="auto">
          <a:xfrm>
            <a:off x="-32" y="-24"/>
            <a:ext cx="9144000" cy="6858000"/>
          </a:xfrm>
          <a:prstGeom prst="rect">
            <a:avLst/>
          </a:prstGeom>
          <a:noFill/>
          <a:ln w="9525">
            <a:noFill/>
            <a:miter lim="800000"/>
            <a:headEnd/>
            <a:tailEnd/>
          </a:ln>
        </p:spPr>
      </p:pic>
      <p:pic>
        <p:nvPicPr>
          <p:cNvPr id="8" name="Picture 27" descr="aguila"/>
          <p:cNvPicPr>
            <a:picLocks noChangeAspect="1" noChangeArrowheads="1"/>
          </p:cNvPicPr>
          <p:nvPr/>
        </p:nvPicPr>
        <p:blipFill>
          <a:blip r:embed="rId3" cstate="print">
            <a:clrChange>
              <a:clrFrom>
                <a:srgbClr val="FFFFFF"/>
              </a:clrFrom>
              <a:clrTo>
                <a:srgbClr val="FFFFFF">
                  <a:alpha val="0"/>
                </a:srgbClr>
              </a:clrTo>
            </a:clrChange>
          </a:blip>
          <a:srcRect l="4721" t="5473" r="5658" b="5473"/>
          <a:stretch>
            <a:fillRect/>
          </a:stretch>
        </p:blipFill>
        <p:spPr bwMode="auto">
          <a:xfrm>
            <a:off x="7572396" y="0"/>
            <a:ext cx="1571604" cy="1428744"/>
          </a:xfrm>
          <a:prstGeom prst="rect">
            <a:avLst/>
          </a:prstGeom>
          <a:noFill/>
          <a:ln w="9525">
            <a:noFill/>
            <a:miter lim="800000"/>
            <a:headEnd/>
            <a:tailEnd/>
          </a:ln>
        </p:spPr>
      </p:pic>
      <p:sp>
        <p:nvSpPr>
          <p:cNvPr id="10" name="9 Rectángulo"/>
          <p:cNvSpPr/>
          <p:nvPr/>
        </p:nvSpPr>
        <p:spPr>
          <a:xfrm>
            <a:off x="1643042" y="1142984"/>
            <a:ext cx="7500958" cy="3785652"/>
          </a:xfrm>
          <a:prstGeom prst="rect">
            <a:avLst/>
          </a:prstGeom>
        </p:spPr>
        <p:txBody>
          <a:bodyPr wrap="square">
            <a:spAutoFit/>
          </a:bodyPr>
          <a:lstStyle/>
          <a:p>
            <a:pPr algn="just">
              <a:buNone/>
            </a:pPr>
            <a:endParaRPr lang="es-ES" sz="2400" dirty="0" smtClean="0">
              <a:solidFill>
                <a:srgbClr val="FFFF00"/>
              </a:solidFill>
              <a:latin typeface="Goudy Old Style" pitchFamily="18" charset="0"/>
            </a:endParaRPr>
          </a:p>
          <a:p>
            <a:pPr lvl="0" algn="just">
              <a:buNone/>
            </a:pPr>
            <a:r>
              <a:rPr lang="es-AR" sz="2400" dirty="0" smtClean="0">
                <a:solidFill>
                  <a:srgbClr val="FFFF00"/>
                </a:solidFill>
                <a:latin typeface="Goudy Old Style" pitchFamily="18" charset="0"/>
              </a:rPr>
              <a:t>Identificar el conjunto funcional psicomotor  de los niños/as de capacidades especiales, a través de la observación a fin de determinar las actividades óptimas para su ejecución.</a:t>
            </a:r>
          </a:p>
          <a:p>
            <a:pPr lvl="0" algn="just">
              <a:buNone/>
            </a:pPr>
            <a:endParaRPr lang="es-AR" sz="2400" dirty="0" smtClean="0">
              <a:solidFill>
                <a:srgbClr val="FFFF00"/>
              </a:solidFill>
              <a:latin typeface="Goudy Old Style" pitchFamily="18" charset="0"/>
            </a:endParaRPr>
          </a:p>
          <a:p>
            <a:pPr lvl="0" algn="just">
              <a:buNone/>
            </a:pPr>
            <a:r>
              <a:rPr lang="es-AR" sz="2400" dirty="0" smtClean="0">
                <a:solidFill>
                  <a:srgbClr val="FFFF00"/>
                </a:solidFill>
                <a:latin typeface="Goudy Old Style" pitchFamily="18" charset="0"/>
              </a:rPr>
              <a:t>Desarrollar la habilidad motriz  de la caminata, mediante la actividad lúdica de campo, a fin de corregir su postura durante el movimiento coordinadamente con objetos pequeños</a:t>
            </a:r>
          </a:p>
        </p:txBody>
      </p:sp>
      <p:sp>
        <p:nvSpPr>
          <p:cNvPr id="12" name="11 Rectángulo"/>
          <p:cNvSpPr/>
          <p:nvPr/>
        </p:nvSpPr>
        <p:spPr>
          <a:xfrm>
            <a:off x="4286248" y="500042"/>
            <a:ext cx="2786082" cy="584775"/>
          </a:xfrm>
          <a:prstGeom prst="rect">
            <a:avLst/>
          </a:prstGeom>
        </p:spPr>
        <p:txBody>
          <a:bodyPr wrap="square">
            <a:spAutoFit/>
          </a:bodyPr>
          <a:lstStyle/>
          <a:p>
            <a:pPr algn="ctr">
              <a:buNone/>
            </a:pPr>
            <a:r>
              <a:rPr lang="es-MX" sz="3200" dirty="0" smtClean="0">
                <a:solidFill>
                  <a:srgbClr val="FFFF00"/>
                </a:solidFill>
                <a:latin typeface="Goudy Old Style" pitchFamily="18" charset="0"/>
              </a:rPr>
              <a:t>ESPECÍFICOS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1658</TotalTime>
  <Words>2122</Words>
  <Application>Microsoft Office PowerPoint</Application>
  <PresentationFormat>Presentación en pantalla (4:3)</PresentationFormat>
  <Paragraphs>581</Paragraphs>
  <Slides>39</Slides>
  <Notes>0</Notes>
  <HiddenSlides>0</HiddenSlides>
  <MMClips>0</MMClips>
  <ScaleCrop>false</ScaleCrop>
  <HeadingPairs>
    <vt:vector size="4" baseType="variant">
      <vt:variant>
        <vt:lpstr>Tema</vt:lpstr>
      </vt:variant>
      <vt:variant>
        <vt:i4>1</vt:i4>
      </vt:variant>
      <vt:variant>
        <vt:lpstr>Títulos de diapositiva</vt:lpstr>
      </vt:variant>
      <vt:variant>
        <vt:i4>39</vt:i4>
      </vt:variant>
    </vt:vector>
  </HeadingPairs>
  <TitlesOfParts>
    <vt:vector size="40"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vector>
  </TitlesOfParts>
  <Company>pc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Ramiro</dc:creator>
  <cp:lastModifiedBy>Ramiro</cp:lastModifiedBy>
  <cp:revision>163</cp:revision>
  <dcterms:created xsi:type="dcterms:W3CDTF">2011-06-12T11:10:53Z</dcterms:created>
  <dcterms:modified xsi:type="dcterms:W3CDTF">2012-01-10T19:07:42Z</dcterms:modified>
</cp:coreProperties>
</file>