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93" r:id="rId4"/>
    <p:sldId id="258" r:id="rId5"/>
    <p:sldId id="298" r:id="rId6"/>
    <p:sldId id="291" r:id="rId7"/>
    <p:sldId id="290" r:id="rId8"/>
    <p:sldId id="259" r:id="rId9"/>
    <p:sldId id="260" r:id="rId10"/>
    <p:sldId id="274" r:id="rId11"/>
    <p:sldId id="299" r:id="rId12"/>
    <p:sldId id="276" r:id="rId13"/>
    <p:sldId id="280" r:id="rId14"/>
    <p:sldId id="277" r:id="rId15"/>
    <p:sldId id="300" r:id="rId16"/>
    <p:sldId id="302" r:id="rId17"/>
    <p:sldId id="301" r:id="rId18"/>
    <p:sldId id="306" r:id="rId19"/>
    <p:sldId id="281" r:id="rId20"/>
    <p:sldId id="285" r:id="rId21"/>
    <p:sldId id="304" r:id="rId22"/>
    <p:sldId id="294" r:id="rId23"/>
    <p:sldId id="261" r:id="rId24"/>
    <p:sldId id="262" r:id="rId25"/>
    <p:sldId id="263" r:id="rId26"/>
    <p:sldId id="305" r:id="rId27"/>
    <p:sldId id="272" r:id="rId28"/>
    <p:sldId id="273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60B1"/>
    <a:srgbClr val="9966FF"/>
    <a:srgbClr val="29A3FF"/>
    <a:srgbClr val="1B1BC7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5E0FB-462B-4EBF-9051-53CA665F287E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305B59-BC80-4FEE-AF54-F4A95A42B9E7}">
      <dgm:prSet phldrT="[Texto]" custT="1"/>
      <dgm:spPr/>
      <dgm:t>
        <a:bodyPr/>
        <a:lstStyle/>
        <a:p>
          <a:r>
            <a:rPr lang="es-EC" sz="1700" b="0" i="1" dirty="0" smtClean="0">
              <a:latin typeface="Arial (Cuerpo)"/>
            </a:rPr>
            <a:t>Las notas a los estados financieros  deberán incluir revelaciones no financieras</a:t>
          </a:r>
          <a:endParaRPr lang="en-US" sz="1700" b="0" i="1" dirty="0"/>
        </a:p>
      </dgm:t>
    </dgm:pt>
    <dgm:pt modelId="{E710EA77-9220-437D-9D5E-015C5C6DACD9}" type="parTrans" cxnId="{D4BCD43E-A3D8-4A4A-BE0B-8AED97CDF029}">
      <dgm:prSet/>
      <dgm:spPr/>
      <dgm:t>
        <a:bodyPr/>
        <a:lstStyle/>
        <a:p>
          <a:endParaRPr lang="en-US"/>
        </a:p>
      </dgm:t>
    </dgm:pt>
    <dgm:pt modelId="{E4872871-135E-46FB-98D9-C018E2802ABE}" type="sibTrans" cxnId="{D4BCD43E-A3D8-4A4A-BE0B-8AED97CDF029}">
      <dgm:prSet/>
      <dgm:spPr/>
      <dgm:t>
        <a:bodyPr/>
        <a:lstStyle/>
        <a:p>
          <a:endParaRPr lang="en-US"/>
        </a:p>
      </dgm:t>
    </dgm:pt>
    <dgm:pt modelId="{2B78A38B-7208-44BF-AAAE-D5879C1B58EB}">
      <dgm:prSet phldrT="[Texto]" custT="1"/>
      <dgm:spPr/>
      <dgm:t>
        <a:bodyPr/>
        <a:lstStyle/>
        <a:p>
          <a:r>
            <a:rPr lang="es-EC" sz="1700" i="1" dirty="0" smtClean="0"/>
            <a:t>a). Declaración  de  c</a:t>
          </a:r>
          <a:r>
            <a:rPr lang="es-ES" sz="1700" i="1" dirty="0" err="1" smtClean="0"/>
            <a:t>umplimiento</a:t>
          </a:r>
          <a:r>
            <a:rPr lang="es-ES" sz="1700" i="1" dirty="0" smtClean="0"/>
            <a:t> con NIIF</a:t>
          </a:r>
          <a:endParaRPr lang="en-US" sz="1700" dirty="0"/>
        </a:p>
      </dgm:t>
    </dgm:pt>
    <dgm:pt modelId="{34E53EE4-9508-4A18-A9A0-F10F7B5306BF}" type="parTrans" cxnId="{89D4F52D-2C69-42C4-B66E-4D637891F72E}">
      <dgm:prSet/>
      <dgm:spPr/>
      <dgm:t>
        <a:bodyPr/>
        <a:lstStyle/>
        <a:p>
          <a:endParaRPr lang="en-US"/>
        </a:p>
      </dgm:t>
    </dgm:pt>
    <dgm:pt modelId="{8B83AEEA-8F9E-4452-A803-E8793F488612}" type="sibTrans" cxnId="{89D4F52D-2C69-42C4-B66E-4D637891F72E}">
      <dgm:prSet/>
      <dgm:spPr/>
      <dgm:t>
        <a:bodyPr/>
        <a:lstStyle/>
        <a:p>
          <a:endParaRPr lang="en-US"/>
        </a:p>
      </dgm:t>
    </dgm:pt>
    <dgm:pt modelId="{CBF6BDEC-55C9-4BCE-906A-8DB854C0F823}">
      <dgm:prSet phldrT="[Texto]" custT="1"/>
      <dgm:spPr/>
      <dgm:t>
        <a:bodyPr/>
        <a:lstStyle/>
        <a:p>
          <a:r>
            <a:rPr lang="en-US" sz="1700" i="1" dirty="0" smtClean="0"/>
            <a:t>Juego completo </a:t>
          </a:r>
        </a:p>
        <a:p>
          <a:r>
            <a:rPr lang="en-US" sz="1700" i="1" dirty="0" smtClean="0"/>
            <a:t>de </a:t>
          </a:r>
        </a:p>
        <a:p>
          <a:r>
            <a:rPr lang="en-US" sz="1700" i="1" dirty="0" err="1" smtClean="0"/>
            <a:t>Estados</a:t>
          </a:r>
          <a:r>
            <a:rPr lang="en-US" sz="1700" i="1" dirty="0" smtClean="0"/>
            <a:t> Financieros</a:t>
          </a:r>
          <a:endParaRPr lang="en-US" sz="1700" i="1" dirty="0"/>
        </a:p>
      </dgm:t>
    </dgm:pt>
    <dgm:pt modelId="{A732C222-DDCC-4D51-A518-DD88E0CDCB84}" type="sibTrans" cxnId="{0253B0D8-5E4C-4CEF-B083-200043DC0E44}">
      <dgm:prSet/>
      <dgm:spPr/>
      <dgm:t>
        <a:bodyPr/>
        <a:lstStyle/>
        <a:p>
          <a:endParaRPr lang="en-US"/>
        </a:p>
      </dgm:t>
    </dgm:pt>
    <dgm:pt modelId="{27120324-2DDA-4E6C-B835-F07FE5AAB2EF}" type="parTrans" cxnId="{0253B0D8-5E4C-4CEF-B083-200043DC0E44}">
      <dgm:prSet/>
      <dgm:spPr/>
      <dgm:t>
        <a:bodyPr/>
        <a:lstStyle/>
        <a:p>
          <a:endParaRPr lang="en-US"/>
        </a:p>
      </dgm:t>
    </dgm:pt>
    <dgm:pt modelId="{E4CA11F1-EF0A-4E9C-998D-112920040ED0}">
      <dgm:prSet custT="1"/>
      <dgm:spPr/>
      <dgm:t>
        <a:bodyPr/>
        <a:lstStyle/>
        <a:p>
          <a:r>
            <a:rPr lang="en-US" sz="1600" i="1" dirty="0" smtClean="0"/>
            <a:t>Estado de Situaci</a:t>
          </a:r>
          <a:r>
            <a:rPr lang="es-ES" sz="1600" i="1" dirty="0" smtClean="0"/>
            <a:t>ón Financiera</a:t>
          </a:r>
          <a:endParaRPr lang="en-US" sz="1600" i="1" dirty="0"/>
        </a:p>
      </dgm:t>
    </dgm:pt>
    <dgm:pt modelId="{1DCC5E6C-220D-4CC9-BAED-D66257B99103}" type="parTrans" cxnId="{A936A6D7-C398-4D72-8C07-61DEA0C6D152}">
      <dgm:prSet/>
      <dgm:spPr/>
      <dgm:t>
        <a:bodyPr/>
        <a:lstStyle/>
        <a:p>
          <a:endParaRPr lang="en-US"/>
        </a:p>
      </dgm:t>
    </dgm:pt>
    <dgm:pt modelId="{4DCA6286-6863-4BB3-A829-70DEC14B0D6E}" type="sibTrans" cxnId="{A936A6D7-C398-4D72-8C07-61DEA0C6D152}">
      <dgm:prSet/>
      <dgm:spPr/>
      <dgm:t>
        <a:bodyPr/>
        <a:lstStyle/>
        <a:p>
          <a:endParaRPr lang="en-US"/>
        </a:p>
      </dgm:t>
    </dgm:pt>
    <dgm:pt modelId="{07ED4953-8103-4FF1-8C56-F6156A151B32}">
      <dgm:prSet custT="1"/>
      <dgm:spPr/>
      <dgm:t>
        <a:bodyPr/>
        <a:lstStyle/>
        <a:p>
          <a:r>
            <a:rPr lang="es-ES" sz="1600" i="1" dirty="0" smtClean="0"/>
            <a:t>Estado de Resultados</a:t>
          </a:r>
          <a:endParaRPr lang="en-US" sz="1600" i="1" dirty="0"/>
        </a:p>
      </dgm:t>
    </dgm:pt>
    <dgm:pt modelId="{4CD82CED-0322-476E-9926-AD1879A061EC}" type="parTrans" cxnId="{E47BC3E8-9744-4AC3-8113-8AD5B0CD8E83}">
      <dgm:prSet/>
      <dgm:spPr/>
      <dgm:t>
        <a:bodyPr/>
        <a:lstStyle/>
        <a:p>
          <a:endParaRPr lang="en-US"/>
        </a:p>
      </dgm:t>
    </dgm:pt>
    <dgm:pt modelId="{F0132DA6-D602-441E-BB19-C552A25723D6}" type="sibTrans" cxnId="{E47BC3E8-9744-4AC3-8113-8AD5B0CD8E83}">
      <dgm:prSet/>
      <dgm:spPr/>
      <dgm:t>
        <a:bodyPr/>
        <a:lstStyle/>
        <a:p>
          <a:endParaRPr lang="en-US"/>
        </a:p>
      </dgm:t>
    </dgm:pt>
    <dgm:pt modelId="{B900B13E-011E-44A8-8570-3D6232E837F3}">
      <dgm:prSet custT="1"/>
      <dgm:spPr/>
      <dgm:t>
        <a:bodyPr/>
        <a:lstStyle/>
        <a:p>
          <a:r>
            <a:rPr lang="es-ES" sz="1600" i="1" dirty="0" smtClean="0"/>
            <a:t>Estado de Cambios en el Patrimonio</a:t>
          </a:r>
          <a:endParaRPr lang="en-US" sz="1600" i="1" dirty="0"/>
        </a:p>
      </dgm:t>
    </dgm:pt>
    <dgm:pt modelId="{7585E5DC-2E7D-45D9-9987-9F769B08E205}" type="parTrans" cxnId="{9B4137C7-B28A-47F5-B943-BC37416B5D58}">
      <dgm:prSet/>
      <dgm:spPr/>
      <dgm:t>
        <a:bodyPr/>
        <a:lstStyle/>
        <a:p>
          <a:endParaRPr lang="en-US"/>
        </a:p>
      </dgm:t>
    </dgm:pt>
    <dgm:pt modelId="{BD71CFBE-2527-4F92-9EA9-945FCD2412E5}" type="sibTrans" cxnId="{9B4137C7-B28A-47F5-B943-BC37416B5D58}">
      <dgm:prSet/>
      <dgm:spPr/>
      <dgm:t>
        <a:bodyPr/>
        <a:lstStyle/>
        <a:p>
          <a:endParaRPr lang="en-US"/>
        </a:p>
      </dgm:t>
    </dgm:pt>
    <dgm:pt modelId="{7ECA342E-49C8-495B-ABE0-FCD0F8009EA6}">
      <dgm:prSet custT="1"/>
      <dgm:spPr/>
      <dgm:t>
        <a:bodyPr/>
        <a:lstStyle/>
        <a:p>
          <a:r>
            <a:rPr lang="es-ES" sz="1600" i="1" dirty="0" smtClean="0"/>
            <a:t>Estado de Flujos de Efectivo</a:t>
          </a:r>
          <a:endParaRPr lang="en-US" sz="1600" i="1" dirty="0"/>
        </a:p>
      </dgm:t>
    </dgm:pt>
    <dgm:pt modelId="{789609AE-619D-4C54-8F71-5528D2AD994A}" type="parTrans" cxnId="{9879CADA-0C1A-4CF8-A881-A60A0C5AD0A9}">
      <dgm:prSet/>
      <dgm:spPr/>
      <dgm:t>
        <a:bodyPr/>
        <a:lstStyle/>
        <a:p>
          <a:endParaRPr lang="en-US"/>
        </a:p>
      </dgm:t>
    </dgm:pt>
    <dgm:pt modelId="{B6D3079A-8F4D-4CFA-A991-1D8F9029EBFD}" type="sibTrans" cxnId="{9879CADA-0C1A-4CF8-A881-A60A0C5AD0A9}">
      <dgm:prSet/>
      <dgm:spPr/>
      <dgm:t>
        <a:bodyPr/>
        <a:lstStyle/>
        <a:p>
          <a:endParaRPr lang="en-US"/>
        </a:p>
      </dgm:t>
    </dgm:pt>
    <dgm:pt modelId="{BD969660-DC7E-4B20-A07D-D0AEE447FA12}">
      <dgm:prSet custT="1"/>
      <dgm:spPr/>
      <dgm:t>
        <a:bodyPr/>
        <a:lstStyle/>
        <a:p>
          <a:r>
            <a:rPr lang="es-ES" sz="1600" i="1" dirty="0" smtClean="0"/>
            <a:t>Notas a los Estados Financieros</a:t>
          </a:r>
          <a:endParaRPr lang="en-US" sz="1600" i="1" dirty="0"/>
        </a:p>
      </dgm:t>
    </dgm:pt>
    <dgm:pt modelId="{917E9B27-218A-4BA8-89C9-F3C1C82CB056}" type="parTrans" cxnId="{455A30FF-AE18-4E55-AB7D-D2FEEEC893F8}">
      <dgm:prSet/>
      <dgm:spPr/>
      <dgm:t>
        <a:bodyPr/>
        <a:lstStyle/>
        <a:p>
          <a:endParaRPr lang="en-US"/>
        </a:p>
      </dgm:t>
    </dgm:pt>
    <dgm:pt modelId="{885826EE-A6DD-4AB7-858C-20BEEBFD4FA6}" type="sibTrans" cxnId="{455A30FF-AE18-4E55-AB7D-D2FEEEC893F8}">
      <dgm:prSet/>
      <dgm:spPr/>
      <dgm:t>
        <a:bodyPr/>
        <a:lstStyle/>
        <a:p>
          <a:endParaRPr lang="en-US"/>
        </a:p>
      </dgm:t>
    </dgm:pt>
    <dgm:pt modelId="{939BA321-5AF9-483C-AA0F-A551C882326D}">
      <dgm:prSet custT="1"/>
      <dgm:spPr/>
      <dgm:t>
        <a:bodyPr/>
        <a:lstStyle/>
        <a:p>
          <a:r>
            <a:rPr lang="es-ES" sz="1700" i="1" smtClean="0"/>
            <a:t>b). Resumen de políticas contables significativas aplicables</a:t>
          </a:r>
          <a:endParaRPr lang="en-US" sz="1700" dirty="0"/>
        </a:p>
      </dgm:t>
    </dgm:pt>
    <dgm:pt modelId="{BAEF24FE-0965-44E3-9ADA-BCFF834BFB2C}" type="parTrans" cxnId="{1FB97B4B-063D-459D-9D4C-5B9217F6FD8A}">
      <dgm:prSet/>
      <dgm:spPr/>
      <dgm:t>
        <a:bodyPr/>
        <a:lstStyle/>
        <a:p>
          <a:endParaRPr lang="en-US"/>
        </a:p>
      </dgm:t>
    </dgm:pt>
    <dgm:pt modelId="{2F1312AA-CB77-43FA-8E1D-638F9FF3E774}" type="sibTrans" cxnId="{1FB97B4B-063D-459D-9D4C-5B9217F6FD8A}">
      <dgm:prSet/>
      <dgm:spPr/>
      <dgm:t>
        <a:bodyPr/>
        <a:lstStyle/>
        <a:p>
          <a:endParaRPr lang="en-US"/>
        </a:p>
      </dgm:t>
    </dgm:pt>
    <dgm:pt modelId="{EA6A78A2-4131-482C-9675-063BF59AE418}">
      <dgm:prSet custT="1"/>
      <dgm:spPr/>
      <dgm:t>
        <a:bodyPr/>
        <a:lstStyle/>
        <a:p>
          <a:r>
            <a:rPr lang="es-ES" sz="1700" i="1" smtClean="0"/>
            <a:t>c). Otra información explicativa</a:t>
          </a:r>
          <a:endParaRPr lang="en-US" sz="1700" i="1" dirty="0"/>
        </a:p>
      </dgm:t>
    </dgm:pt>
    <dgm:pt modelId="{9A851B5A-2C11-477A-A88F-42F0546C6D92}" type="parTrans" cxnId="{6923DED6-F589-4F66-9812-F742715CA771}">
      <dgm:prSet/>
      <dgm:spPr/>
      <dgm:t>
        <a:bodyPr/>
        <a:lstStyle/>
        <a:p>
          <a:endParaRPr lang="en-US"/>
        </a:p>
      </dgm:t>
    </dgm:pt>
    <dgm:pt modelId="{460DD7E4-790C-4B7F-817B-DC597D9B84EB}" type="sibTrans" cxnId="{6923DED6-F589-4F66-9812-F742715CA771}">
      <dgm:prSet/>
      <dgm:spPr/>
      <dgm:t>
        <a:bodyPr/>
        <a:lstStyle/>
        <a:p>
          <a:endParaRPr lang="en-US"/>
        </a:p>
      </dgm:t>
    </dgm:pt>
    <dgm:pt modelId="{90D54985-CCB9-40DD-B311-469BEAEF97BD}" type="pres">
      <dgm:prSet presAssocID="{0D85E0FB-462B-4EBF-9051-53CA665F28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0D346D-8CF5-4649-8CB1-983E52D94A87}" type="pres">
      <dgm:prSet presAssocID="{CBF6BDEC-55C9-4BCE-906A-8DB854C0F823}" presName="linNode" presStyleCnt="0"/>
      <dgm:spPr/>
      <dgm:t>
        <a:bodyPr/>
        <a:lstStyle/>
        <a:p>
          <a:endParaRPr lang="en-US"/>
        </a:p>
      </dgm:t>
    </dgm:pt>
    <dgm:pt modelId="{644659FE-3352-4377-AA8D-DAF992CFEEC1}" type="pres">
      <dgm:prSet presAssocID="{CBF6BDEC-55C9-4BCE-906A-8DB854C0F82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76B18-1278-45A5-ACA8-1F43BAF81E33}" type="pres">
      <dgm:prSet presAssocID="{CBF6BDEC-55C9-4BCE-906A-8DB854C0F823}" presName="childShp" presStyleLbl="bgAccFollowNode1" presStyleIdx="0" presStyleCnt="2" custScaleX="112223" custScaleY="2448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CE4E0-F35B-4912-B73C-7BCD5AE8D6FA}" type="pres">
      <dgm:prSet presAssocID="{A732C222-DDCC-4D51-A518-DD88E0CDCB84}" presName="spacing" presStyleCnt="0"/>
      <dgm:spPr/>
      <dgm:t>
        <a:bodyPr/>
        <a:lstStyle/>
        <a:p>
          <a:endParaRPr lang="en-US"/>
        </a:p>
      </dgm:t>
    </dgm:pt>
    <dgm:pt modelId="{A9FCD43F-6C75-4448-9642-369930ECC65D}" type="pres">
      <dgm:prSet presAssocID="{EF305B59-BC80-4FEE-AF54-F4A95A42B9E7}" presName="linNode" presStyleCnt="0"/>
      <dgm:spPr/>
      <dgm:t>
        <a:bodyPr/>
        <a:lstStyle/>
        <a:p>
          <a:endParaRPr lang="en-US"/>
        </a:p>
      </dgm:t>
    </dgm:pt>
    <dgm:pt modelId="{0C971D25-2081-4D70-AB61-8F1831B26559}" type="pres">
      <dgm:prSet presAssocID="{EF305B59-BC80-4FEE-AF54-F4A95A42B9E7}" presName="parentShp" presStyleLbl="node1" presStyleIdx="1" presStyleCnt="2" custScaleY="147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76A73-2371-4BFF-90CC-82F098DEDAF0}" type="pres">
      <dgm:prSet presAssocID="{EF305B59-BC80-4FEE-AF54-F4A95A42B9E7}" presName="childShp" presStyleLbl="bgAccFollowNode1" presStyleIdx="1" presStyleCnt="2" custScaleX="104183" custScaleY="2469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DE6511-2997-494E-A3E6-7A9E9B44A611}" type="presOf" srcId="{EF305B59-BC80-4FEE-AF54-F4A95A42B9E7}" destId="{0C971D25-2081-4D70-AB61-8F1831B26559}" srcOrd="0" destOrd="0" presId="urn:microsoft.com/office/officeart/2005/8/layout/vList6"/>
    <dgm:cxn modelId="{9879CADA-0C1A-4CF8-A881-A60A0C5AD0A9}" srcId="{CBF6BDEC-55C9-4BCE-906A-8DB854C0F823}" destId="{7ECA342E-49C8-495B-ABE0-FCD0F8009EA6}" srcOrd="3" destOrd="0" parTransId="{789609AE-619D-4C54-8F71-5528D2AD994A}" sibTransId="{B6D3079A-8F4D-4CFA-A991-1D8F9029EBFD}"/>
    <dgm:cxn modelId="{4CFCF128-3834-4FB9-8F30-5FF9742B6735}" type="presOf" srcId="{BD969660-DC7E-4B20-A07D-D0AEE447FA12}" destId="{56476B18-1278-45A5-ACA8-1F43BAF81E33}" srcOrd="0" destOrd="4" presId="urn:microsoft.com/office/officeart/2005/8/layout/vList6"/>
    <dgm:cxn modelId="{1FB97B4B-063D-459D-9D4C-5B9217F6FD8A}" srcId="{EF305B59-BC80-4FEE-AF54-F4A95A42B9E7}" destId="{939BA321-5AF9-483C-AA0F-A551C882326D}" srcOrd="1" destOrd="0" parTransId="{BAEF24FE-0965-44E3-9ADA-BCFF834BFB2C}" sibTransId="{2F1312AA-CB77-43FA-8E1D-638F9FF3E774}"/>
    <dgm:cxn modelId="{2C15C6E0-A491-471E-8558-F61F2F7D3F85}" type="presOf" srcId="{CBF6BDEC-55C9-4BCE-906A-8DB854C0F823}" destId="{644659FE-3352-4377-AA8D-DAF992CFEEC1}" srcOrd="0" destOrd="0" presId="urn:microsoft.com/office/officeart/2005/8/layout/vList6"/>
    <dgm:cxn modelId="{E47BC3E8-9744-4AC3-8113-8AD5B0CD8E83}" srcId="{CBF6BDEC-55C9-4BCE-906A-8DB854C0F823}" destId="{07ED4953-8103-4FF1-8C56-F6156A151B32}" srcOrd="1" destOrd="0" parTransId="{4CD82CED-0322-476E-9926-AD1879A061EC}" sibTransId="{F0132DA6-D602-441E-BB19-C552A25723D6}"/>
    <dgm:cxn modelId="{9B4137C7-B28A-47F5-B943-BC37416B5D58}" srcId="{CBF6BDEC-55C9-4BCE-906A-8DB854C0F823}" destId="{B900B13E-011E-44A8-8570-3D6232E837F3}" srcOrd="2" destOrd="0" parTransId="{7585E5DC-2E7D-45D9-9987-9F769B08E205}" sibTransId="{BD71CFBE-2527-4F92-9EA9-945FCD2412E5}"/>
    <dgm:cxn modelId="{455A30FF-AE18-4E55-AB7D-D2FEEEC893F8}" srcId="{CBF6BDEC-55C9-4BCE-906A-8DB854C0F823}" destId="{BD969660-DC7E-4B20-A07D-D0AEE447FA12}" srcOrd="4" destOrd="0" parTransId="{917E9B27-218A-4BA8-89C9-F3C1C82CB056}" sibTransId="{885826EE-A6DD-4AB7-858C-20BEEBFD4FA6}"/>
    <dgm:cxn modelId="{A936A6D7-C398-4D72-8C07-61DEA0C6D152}" srcId="{CBF6BDEC-55C9-4BCE-906A-8DB854C0F823}" destId="{E4CA11F1-EF0A-4E9C-998D-112920040ED0}" srcOrd="0" destOrd="0" parTransId="{1DCC5E6C-220D-4CC9-BAED-D66257B99103}" sibTransId="{4DCA6286-6863-4BB3-A829-70DEC14B0D6E}"/>
    <dgm:cxn modelId="{89D4F52D-2C69-42C4-B66E-4D637891F72E}" srcId="{EF305B59-BC80-4FEE-AF54-F4A95A42B9E7}" destId="{2B78A38B-7208-44BF-AAAE-D5879C1B58EB}" srcOrd="0" destOrd="0" parTransId="{34E53EE4-9508-4A18-A9A0-F10F7B5306BF}" sibTransId="{8B83AEEA-8F9E-4452-A803-E8793F488612}"/>
    <dgm:cxn modelId="{7115BE1F-514C-476E-B337-155DA7C95C19}" type="presOf" srcId="{E4CA11F1-EF0A-4E9C-998D-112920040ED0}" destId="{56476B18-1278-45A5-ACA8-1F43BAF81E33}" srcOrd="0" destOrd="0" presId="urn:microsoft.com/office/officeart/2005/8/layout/vList6"/>
    <dgm:cxn modelId="{0253B0D8-5E4C-4CEF-B083-200043DC0E44}" srcId="{0D85E0FB-462B-4EBF-9051-53CA665F287E}" destId="{CBF6BDEC-55C9-4BCE-906A-8DB854C0F823}" srcOrd="0" destOrd="0" parTransId="{27120324-2DDA-4E6C-B835-F07FE5AAB2EF}" sibTransId="{A732C222-DDCC-4D51-A518-DD88E0CDCB84}"/>
    <dgm:cxn modelId="{D4BCD43E-A3D8-4A4A-BE0B-8AED97CDF029}" srcId="{0D85E0FB-462B-4EBF-9051-53CA665F287E}" destId="{EF305B59-BC80-4FEE-AF54-F4A95A42B9E7}" srcOrd="1" destOrd="0" parTransId="{E710EA77-9220-437D-9D5E-015C5C6DACD9}" sibTransId="{E4872871-135E-46FB-98D9-C018E2802ABE}"/>
    <dgm:cxn modelId="{F8601702-962A-40C3-8059-68920DD4B231}" type="presOf" srcId="{EA6A78A2-4131-482C-9675-063BF59AE418}" destId="{9BF76A73-2371-4BFF-90CC-82F098DEDAF0}" srcOrd="0" destOrd="2" presId="urn:microsoft.com/office/officeart/2005/8/layout/vList6"/>
    <dgm:cxn modelId="{BBFC789C-1C9E-40B9-964C-00064103F063}" type="presOf" srcId="{939BA321-5AF9-483C-AA0F-A551C882326D}" destId="{9BF76A73-2371-4BFF-90CC-82F098DEDAF0}" srcOrd="0" destOrd="1" presId="urn:microsoft.com/office/officeart/2005/8/layout/vList6"/>
    <dgm:cxn modelId="{6923DED6-F589-4F66-9812-F742715CA771}" srcId="{EF305B59-BC80-4FEE-AF54-F4A95A42B9E7}" destId="{EA6A78A2-4131-482C-9675-063BF59AE418}" srcOrd="2" destOrd="0" parTransId="{9A851B5A-2C11-477A-A88F-42F0546C6D92}" sibTransId="{460DD7E4-790C-4B7F-817B-DC597D9B84EB}"/>
    <dgm:cxn modelId="{1FD02E55-5799-4932-84EB-3B26EBED8B0D}" type="presOf" srcId="{07ED4953-8103-4FF1-8C56-F6156A151B32}" destId="{56476B18-1278-45A5-ACA8-1F43BAF81E33}" srcOrd="0" destOrd="1" presId="urn:microsoft.com/office/officeart/2005/8/layout/vList6"/>
    <dgm:cxn modelId="{D4C852D5-A63E-4C31-BDC0-3DB5ACB43BE3}" type="presOf" srcId="{0D85E0FB-462B-4EBF-9051-53CA665F287E}" destId="{90D54985-CCB9-40DD-B311-469BEAEF97BD}" srcOrd="0" destOrd="0" presId="urn:microsoft.com/office/officeart/2005/8/layout/vList6"/>
    <dgm:cxn modelId="{E0188894-8D59-41B4-A728-FCC6EB19ABEE}" type="presOf" srcId="{7ECA342E-49C8-495B-ABE0-FCD0F8009EA6}" destId="{56476B18-1278-45A5-ACA8-1F43BAF81E33}" srcOrd="0" destOrd="3" presId="urn:microsoft.com/office/officeart/2005/8/layout/vList6"/>
    <dgm:cxn modelId="{55B3CB93-1F02-44BA-80C2-2FB7D7E524AD}" type="presOf" srcId="{2B78A38B-7208-44BF-AAAE-D5879C1B58EB}" destId="{9BF76A73-2371-4BFF-90CC-82F098DEDAF0}" srcOrd="0" destOrd="0" presId="urn:microsoft.com/office/officeart/2005/8/layout/vList6"/>
    <dgm:cxn modelId="{E4B38644-02B3-48D9-8DAD-77D98532184E}" type="presOf" srcId="{B900B13E-011E-44A8-8570-3D6232E837F3}" destId="{56476B18-1278-45A5-ACA8-1F43BAF81E33}" srcOrd="0" destOrd="2" presId="urn:microsoft.com/office/officeart/2005/8/layout/vList6"/>
    <dgm:cxn modelId="{DB97CACA-08C7-4A1D-BDF1-62BBD2041C8F}" type="presParOf" srcId="{90D54985-CCB9-40DD-B311-469BEAEF97BD}" destId="{920D346D-8CF5-4649-8CB1-983E52D94A87}" srcOrd="0" destOrd="0" presId="urn:microsoft.com/office/officeart/2005/8/layout/vList6"/>
    <dgm:cxn modelId="{27826109-1A73-4A97-B5E6-87964078E5EC}" type="presParOf" srcId="{920D346D-8CF5-4649-8CB1-983E52D94A87}" destId="{644659FE-3352-4377-AA8D-DAF992CFEEC1}" srcOrd="0" destOrd="0" presId="urn:microsoft.com/office/officeart/2005/8/layout/vList6"/>
    <dgm:cxn modelId="{C9F37C1F-BC31-48C6-86C5-B4807862C70D}" type="presParOf" srcId="{920D346D-8CF5-4649-8CB1-983E52D94A87}" destId="{56476B18-1278-45A5-ACA8-1F43BAF81E33}" srcOrd="1" destOrd="0" presId="urn:microsoft.com/office/officeart/2005/8/layout/vList6"/>
    <dgm:cxn modelId="{BCF460FB-0759-46DC-A9E3-20AF11FCFE78}" type="presParOf" srcId="{90D54985-CCB9-40DD-B311-469BEAEF97BD}" destId="{93DCE4E0-F35B-4912-B73C-7BCD5AE8D6FA}" srcOrd="1" destOrd="0" presId="urn:microsoft.com/office/officeart/2005/8/layout/vList6"/>
    <dgm:cxn modelId="{6F37703E-8F46-443E-B593-D66B84778CBE}" type="presParOf" srcId="{90D54985-CCB9-40DD-B311-469BEAEF97BD}" destId="{A9FCD43F-6C75-4448-9642-369930ECC65D}" srcOrd="2" destOrd="0" presId="urn:microsoft.com/office/officeart/2005/8/layout/vList6"/>
    <dgm:cxn modelId="{E264A072-334E-48FE-8121-D75CE8E0416D}" type="presParOf" srcId="{A9FCD43F-6C75-4448-9642-369930ECC65D}" destId="{0C971D25-2081-4D70-AB61-8F1831B26559}" srcOrd="0" destOrd="0" presId="urn:microsoft.com/office/officeart/2005/8/layout/vList6"/>
    <dgm:cxn modelId="{3A56420A-4C11-41EC-B57F-5D42DD4999DD}" type="presParOf" srcId="{A9FCD43F-6C75-4448-9642-369930ECC65D}" destId="{9BF76A73-2371-4BFF-90CC-82F098DEDA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85E0FB-462B-4EBF-9051-53CA665F287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AE36FB-1195-4D26-B8E2-D90E9CE31ECD}">
      <dgm:prSet phldrT="[Texto]" custT="1"/>
      <dgm:spPr/>
      <dgm:t>
        <a:bodyPr/>
        <a:lstStyle/>
        <a:p>
          <a:pPr algn="ctr"/>
          <a:r>
            <a:rPr lang="es-ES" sz="1700" b="0" i="1" dirty="0" smtClean="0">
              <a:latin typeface="Arial (Cuerpo)"/>
            </a:rPr>
            <a:t>La Compañía </a:t>
          </a:r>
        </a:p>
        <a:p>
          <a:pPr algn="ctr"/>
          <a:r>
            <a:rPr lang="es-ES" sz="1700" b="0" i="1" dirty="0" smtClean="0">
              <a:latin typeface="Arial (Cuerpo)"/>
            </a:rPr>
            <a:t>debe:</a:t>
          </a:r>
          <a:endParaRPr lang="en-US" sz="1700" b="0" i="1" dirty="0">
            <a:latin typeface="Arial (Cuerpo)"/>
          </a:endParaRPr>
        </a:p>
      </dgm:t>
    </dgm:pt>
    <dgm:pt modelId="{9AFE553D-23C5-4DF6-A847-D0780F4E7C12}" type="parTrans" cxnId="{BB6833AE-0B39-4AE5-B3E5-6412C9D083D2}">
      <dgm:prSet/>
      <dgm:spPr/>
      <dgm:t>
        <a:bodyPr/>
        <a:lstStyle/>
        <a:p>
          <a:endParaRPr lang="en-US"/>
        </a:p>
      </dgm:t>
    </dgm:pt>
    <dgm:pt modelId="{716DC6DD-8C36-4646-9F5C-E951FAAD4AB4}" type="sibTrans" cxnId="{BB6833AE-0B39-4AE5-B3E5-6412C9D083D2}">
      <dgm:prSet/>
      <dgm:spPr/>
      <dgm:t>
        <a:bodyPr/>
        <a:lstStyle/>
        <a:p>
          <a:endParaRPr lang="en-US"/>
        </a:p>
      </dgm:t>
    </dgm:pt>
    <dgm:pt modelId="{EF305B59-BC80-4FEE-AF54-F4A95A42B9E7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1700" b="0" i="1" dirty="0" smtClean="0"/>
            <a:t>Sustentación </a:t>
          </a:r>
        </a:p>
        <a:p>
          <a:pPr>
            <a:spcAft>
              <a:spcPts val="0"/>
            </a:spcAft>
          </a:pPr>
          <a:r>
            <a:rPr lang="es-ES" sz="1700" b="0" i="1" dirty="0" smtClean="0"/>
            <a:t>(</a:t>
          </a:r>
          <a:r>
            <a:rPr lang="es-ES" sz="1700" b="0" i="1" dirty="0" err="1" smtClean="0"/>
            <a:t>Memorandum</a:t>
          </a:r>
          <a:r>
            <a:rPr lang="es-ES" sz="1700" b="0" i="1" dirty="0" smtClean="0"/>
            <a:t> </a:t>
          </a:r>
        </a:p>
        <a:p>
          <a:pPr>
            <a:spcAft>
              <a:spcPts val="0"/>
            </a:spcAft>
          </a:pPr>
          <a:r>
            <a:rPr lang="es-ES" sz="1700" b="0" i="1" dirty="0" smtClean="0"/>
            <a:t>de adopción)</a:t>
          </a:r>
          <a:endParaRPr lang="en-US" sz="1700" b="0" i="1" dirty="0"/>
        </a:p>
      </dgm:t>
    </dgm:pt>
    <dgm:pt modelId="{E710EA77-9220-437D-9D5E-015C5C6DACD9}" type="parTrans" cxnId="{D4BCD43E-A3D8-4A4A-BE0B-8AED97CDF029}">
      <dgm:prSet/>
      <dgm:spPr/>
      <dgm:t>
        <a:bodyPr/>
        <a:lstStyle/>
        <a:p>
          <a:endParaRPr lang="en-US"/>
        </a:p>
      </dgm:t>
    </dgm:pt>
    <dgm:pt modelId="{E4872871-135E-46FB-98D9-C018E2802ABE}" type="sibTrans" cxnId="{D4BCD43E-A3D8-4A4A-BE0B-8AED97CDF029}">
      <dgm:prSet/>
      <dgm:spPr/>
      <dgm:t>
        <a:bodyPr/>
        <a:lstStyle/>
        <a:p>
          <a:endParaRPr lang="en-US"/>
        </a:p>
      </dgm:t>
    </dgm:pt>
    <dgm:pt modelId="{0EA1FFC3-3C8E-41A6-88E0-145365510ECC}">
      <dgm:prSet phldrT="[Texto]" custT="1"/>
      <dgm:spPr/>
      <dgm:t>
        <a:bodyPr/>
        <a:lstStyle/>
        <a:p>
          <a:r>
            <a:rPr lang="es-ES" sz="1600" i="1" dirty="0" smtClean="0"/>
            <a:t>Revisar reportes del sistema a fin de garantizar la información a revelar como parte de las Notas a los EE.FF.</a:t>
          </a:r>
          <a:endParaRPr lang="en-US" sz="1600" i="1" dirty="0"/>
        </a:p>
      </dgm:t>
    </dgm:pt>
    <dgm:pt modelId="{A49F6B74-16AC-4CD6-9220-F1775110F289}" type="parTrans" cxnId="{97D5D4C9-3FE6-477E-9834-59552777CD85}">
      <dgm:prSet/>
      <dgm:spPr/>
      <dgm:t>
        <a:bodyPr/>
        <a:lstStyle/>
        <a:p>
          <a:endParaRPr lang="en-US"/>
        </a:p>
      </dgm:t>
    </dgm:pt>
    <dgm:pt modelId="{8FB110D2-CCC5-4AD4-AF83-797FABD3C379}" type="sibTrans" cxnId="{97D5D4C9-3FE6-477E-9834-59552777CD85}">
      <dgm:prSet/>
      <dgm:spPr/>
      <dgm:t>
        <a:bodyPr/>
        <a:lstStyle/>
        <a:p>
          <a:endParaRPr lang="en-US"/>
        </a:p>
      </dgm:t>
    </dgm:pt>
    <dgm:pt modelId="{35248BE4-F81D-4563-AAFB-0994188C35BE}">
      <dgm:prSet phldrT="[Texto]" custT="1"/>
      <dgm:spPr/>
      <dgm:t>
        <a:bodyPr/>
        <a:lstStyle/>
        <a:p>
          <a:pPr algn="ctr"/>
          <a:r>
            <a:rPr lang="es-ES" sz="1600" i="1" dirty="0" smtClean="0"/>
            <a:t>Incremento de revelaciones en Notas a los EE.FF. de acuerdo a lo requerido por las normas internacionales</a:t>
          </a:r>
          <a:endParaRPr lang="en-US" sz="1600" dirty="0"/>
        </a:p>
      </dgm:t>
    </dgm:pt>
    <dgm:pt modelId="{BEB98FC4-9AC3-4336-8B4A-1598846A78B7}" type="parTrans" cxnId="{B538E9B7-BC25-4EFE-87BE-2E1E30F104D3}">
      <dgm:prSet/>
      <dgm:spPr/>
      <dgm:t>
        <a:bodyPr/>
        <a:lstStyle/>
        <a:p>
          <a:endParaRPr lang="en-US"/>
        </a:p>
      </dgm:t>
    </dgm:pt>
    <dgm:pt modelId="{5367AD44-5732-4EF4-A5F8-75DA05F16510}" type="sibTrans" cxnId="{B538E9B7-BC25-4EFE-87BE-2E1E30F104D3}">
      <dgm:prSet/>
      <dgm:spPr/>
      <dgm:t>
        <a:bodyPr/>
        <a:lstStyle/>
        <a:p>
          <a:endParaRPr lang="en-US"/>
        </a:p>
      </dgm:t>
    </dgm:pt>
    <dgm:pt modelId="{A4BCCFF1-F712-4B99-B749-14EA52B2E9DD}">
      <dgm:prSet phldrT="[Texto]" custT="1"/>
      <dgm:spPr/>
      <dgm:t>
        <a:bodyPr/>
        <a:lstStyle/>
        <a:p>
          <a:pPr algn="ctr"/>
          <a:endParaRPr lang="en-US" sz="1600" dirty="0"/>
        </a:p>
      </dgm:t>
    </dgm:pt>
    <dgm:pt modelId="{B8485434-2631-4574-AFD4-C5027FCB0D9B}" type="parTrans" cxnId="{CDE24A17-2103-4D22-AC5C-57EBB5618F4A}">
      <dgm:prSet/>
      <dgm:spPr/>
      <dgm:t>
        <a:bodyPr/>
        <a:lstStyle/>
        <a:p>
          <a:endParaRPr lang="en-US"/>
        </a:p>
      </dgm:t>
    </dgm:pt>
    <dgm:pt modelId="{A4C33F6D-2CCB-4D98-B5A7-3FE9799BC3D5}" type="sibTrans" cxnId="{CDE24A17-2103-4D22-AC5C-57EBB5618F4A}">
      <dgm:prSet/>
      <dgm:spPr/>
      <dgm:t>
        <a:bodyPr/>
        <a:lstStyle/>
        <a:p>
          <a:endParaRPr lang="en-US"/>
        </a:p>
      </dgm:t>
    </dgm:pt>
    <dgm:pt modelId="{2FAD4605-18C6-4234-950C-239BABB47D9C}">
      <dgm:prSet phldrT="[Texto]" custT="1"/>
      <dgm:spPr/>
      <dgm:t>
        <a:bodyPr/>
        <a:lstStyle/>
        <a:p>
          <a:endParaRPr lang="en-US" sz="1600" i="1" dirty="0"/>
        </a:p>
      </dgm:t>
    </dgm:pt>
    <dgm:pt modelId="{F34022B0-B73A-48C7-ABF1-D6ACD358E530}" type="parTrans" cxnId="{136B6CAF-15B2-4909-9BA6-0D75F6DE0D0B}">
      <dgm:prSet/>
      <dgm:spPr/>
      <dgm:t>
        <a:bodyPr/>
        <a:lstStyle/>
        <a:p>
          <a:endParaRPr lang="en-US"/>
        </a:p>
      </dgm:t>
    </dgm:pt>
    <dgm:pt modelId="{26418FD3-6785-4BF2-B9E8-15B5E2376F25}" type="sibTrans" cxnId="{136B6CAF-15B2-4909-9BA6-0D75F6DE0D0B}">
      <dgm:prSet/>
      <dgm:spPr/>
      <dgm:t>
        <a:bodyPr/>
        <a:lstStyle/>
        <a:p>
          <a:endParaRPr lang="en-US"/>
        </a:p>
      </dgm:t>
    </dgm:pt>
    <dgm:pt modelId="{AE8F6C75-816F-46E5-A277-63CA10493115}">
      <dgm:prSet phldrT="[Texto]" custT="1"/>
      <dgm:spPr/>
      <dgm:t>
        <a:bodyPr/>
        <a:lstStyle/>
        <a:p>
          <a:endParaRPr lang="en-US" sz="1700" i="1" dirty="0"/>
        </a:p>
      </dgm:t>
    </dgm:pt>
    <dgm:pt modelId="{BB8B5867-FA56-4F58-849E-3B3178108984}" type="parTrans" cxnId="{9ADDD546-EC2C-4ACF-A606-EB0007034CAF}">
      <dgm:prSet/>
      <dgm:spPr/>
      <dgm:t>
        <a:bodyPr/>
        <a:lstStyle/>
        <a:p>
          <a:endParaRPr lang="en-US"/>
        </a:p>
      </dgm:t>
    </dgm:pt>
    <dgm:pt modelId="{E7866B31-FECF-46C7-849A-DA5E7EC4885E}" type="sibTrans" cxnId="{9ADDD546-EC2C-4ACF-A606-EB0007034CAF}">
      <dgm:prSet/>
      <dgm:spPr/>
      <dgm:t>
        <a:bodyPr/>
        <a:lstStyle/>
        <a:p>
          <a:endParaRPr lang="en-US"/>
        </a:p>
      </dgm:t>
    </dgm:pt>
    <dgm:pt modelId="{90D54985-CCB9-40DD-B311-469BEAEF97BD}" type="pres">
      <dgm:prSet presAssocID="{0D85E0FB-462B-4EBF-9051-53CA665F28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238F9E-FF64-477E-A567-6E7F3609662F}" type="pres">
      <dgm:prSet presAssocID="{9EAE36FB-1195-4D26-B8E2-D90E9CE31ECD}" presName="linNode" presStyleCnt="0"/>
      <dgm:spPr/>
    </dgm:pt>
    <dgm:pt modelId="{3E05E5B0-3FCB-40B3-B0BD-7399B9CA84E7}" type="pres">
      <dgm:prSet presAssocID="{9EAE36FB-1195-4D26-B8E2-D90E9CE31EC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3080F-E6AB-44CA-B1FA-CB80A905EAC6}" type="pres">
      <dgm:prSet presAssocID="{9EAE36FB-1195-4D26-B8E2-D90E9CE31ECD}" presName="childShp" presStyleLbl="bgAccFollowNode1" presStyleIdx="0" presStyleCnt="2" custScaleY="172632" custLinFactNeighborY="-4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348BD-1968-4F51-8C29-492CC29C6D37}" type="pres">
      <dgm:prSet presAssocID="{716DC6DD-8C36-4646-9F5C-E951FAAD4AB4}" presName="spacing" presStyleCnt="0"/>
      <dgm:spPr/>
    </dgm:pt>
    <dgm:pt modelId="{A9FCD43F-6C75-4448-9642-369930ECC65D}" type="pres">
      <dgm:prSet presAssocID="{EF305B59-BC80-4FEE-AF54-F4A95A42B9E7}" presName="linNode" presStyleCnt="0"/>
      <dgm:spPr/>
    </dgm:pt>
    <dgm:pt modelId="{0C971D25-2081-4D70-AB61-8F1831B26559}" type="pres">
      <dgm:prSet presAssocID="{EF305B59-BC80-4FEE-AF54-F4A95A42B9E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76A73-2371-4BFF-90CC-82F098DEDAF0}" type="pres">
      <dgm:prSet presAssocID="{EF305B59-BC80-4FEE-AF54-F4A95A42B9E7}" presName="childShp" presStyleLbl="bgAccFollowNode1" presStyleIdx="1" presStyleCnt="2" custScaleY="169065" custLinFactNeighborX="-1154" custLinFactNeighborY="1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5D4C9-3FE6-477E-9834-59552777CD85}" srcId="{9EAE36FB-1195-4D26-B8E2-D90E9CE31ECD}" destId="{0EA1FFC3-3C8E-41A6-88E0-145365510ECC}" srcOrd="1" destOrd="0" parTransId="{A49F6B74-16AC-4CD6-9220-F1775110F289}" sibTransId="{8FB110D2-CCC5-4AD4-AF83-797FABD3C379}"/>
    <dgm:cxn modelId="{9ADDD546-EC2C-4ACF-A606-EB0007034CAF}" srcId="{9EAE36FB-1195-4D26-B8E2-D90E9CE31ECD}" destId="{AE8F6C75-816F-46E5-A277-63CA10493115}" srcOrd="0" destOrd="0" parTransId="{BB8B5867-FA56-4F58-849E-3B3178108984}" sibTransId="{E7866B31-FECF-46C7-849A-DA5E7EC4885E}"/>
    <dgm:cxn modelId="{91980809-0912-491C-BDE1-468EB8635257}" type="presOf" srcId="{0D85E0FB-462B-4EBF-9051-53CA665F287E}" destId="{90D54985-CCB9-40DD-B311-469BEAEF97BD}" srcOrd="0" destOrd="0" presId="urn:microsoft.com/office/officeart/2005/8/layout/vList6"/>
    <dgm:cxn modelId="{53E47F2C-3C37-48CB-AFEE-FAEC03B76C1D}" type="presOf" srcId="{2FAD4605-18C6-4234-950C-239BABB47D9C}" destId="{69D3080F-E6AB-44CA-B1FA-CB80A905EAC6}" srcOrd="0" destOrd="2" presId="urn:microsoft.com/office/officeart/2005/8/layout/vList6"/>
    <dgm:cxn modelId="{C09E35FE-2C2F-41D8-A5DD-86641C4411D8}" type="presOf" srcId="{0EA1FFC3-3C8E-41A6-88E0-145365510ECC}" destId="{69D3080F-E6AB-44CA-B1FA-CB80A905EAC6}" srcOrd="0" destOrd="1" presId="urn:microsoft.com/office/officeart/2005/8/layout/vList6"/>
    <dgm:cxn modelId="{6481B349-3052-4DE4-A793-9EE5A666A8BA}" type="presOf" srcId="{AE8F6C75-816F-46E5-A277-63CA10493115}" destId="{69D3080F-E6AB-44CA-B1FA-CB80A905EAC6}" srcOrd="0" destOrd="0" presId="urn:microsoft.com/office/officeart/2005/8/layout/vList6"/>
    <dgm:cxn modelId="{BB6833AE-0B39-4AE5-B3E5-6412C9D083D2}" srcId="{0D85E0FB-462B-4EBF-9051-53CA665F287E}" destId="{9EAE36FB-1195-4D26-B8E2-D90E9CE31ECD}" srcOrd="0" destOrd="0" parTransId="{9AFE553D-23C5-4DF6-A847-D0780F4E7C12}" sibTransId="{716DC6DD-8C36-4646-9F5C-E951FAAD4AB4}"/>
    <dgm:cxn modelId="{90ADEEFB-F7B2-4BA1-BBE6-8868C8042C28}" type="presOf" srcId="{EF305B59-BC80-4FEE-AF54-F4A95A42B9E7}" destId="{0C971D25-2081-4D70-AB61-8F1831B26559}" srcOrd="0" destOrd="0" presId="urn:microsoft.com/office/officeart/2005/8/layout/vList6"/>
    <dgm:cxn modelId="{B538E9B7-BC25-4EFE-87BE-2E1E30F104D3}" srcId="{EF305B59-BC80-4FEE-AF54-F4A95A42B9E7}" destId="{35248BE4-F81D-4563-AAFB-0994188C35BE}" srcOrd="1" destOrd="0" parTransId="{BEB98FC4-9AC3-4336-8B4A-1598846A78B7}" sibTransId="{5367AD44-5732-4EF4-A5F8-75DA05F16510}"/>
    <dgm:cxn modelId="{CDE24A17-2103-4D22-AC5C-57EBB5618F4A}" srcId="{EF305B59-BC80-4FEE-AF54-F4A95A42B9E7}" destId="{A4BCCFF1-F712-4B99-B749-14EA52B2E9DD}" srcOrd="0" destOrd="0" parTransId="{B8485434-2631-4574-AFD4-C5027FCB0D9B}" sibTransId="{A4C33F6D-2CCB-4D98-B5A7-3FE9799BC3D5}"/>
    <dgm:cxn modelId="{C1D8B501-A3C0-4E57-B3C3-2AE67C640A9D}" type="presOf" srcId="{35248BE4-F81D-4563-AAFB-0994188C35BE}" destId="{9BF76A73-2371-4BFF-90CC-82F098DEDAF0}" srcOrd="0" destOrd="1" presId="urn:microsoft.com/office/officeart/2005/8/layout/vList6"/>
    <dgm:cxn modelId="{D4BCD43E-A3D8-4A4A-BE0B-8AED97CDF029}" srcId="{0D85E0FB-462B-4EBF-9051-53CA665F287E}" destId="{EF305B59-BC80-4FEE-AF54-F4A95A42B9E7}" srcOrd="1" destOrd="0" parTransId="{E710EA77-9220-437D-9D5E-015C5C6DACD9}" sibTransId="{E4872871-135E-46FB-98D9-C018E2802ABE}"/>
    <dgm:cxn modelId="{E9B905ED-4E00-4DC2-9616-6814A5AE569F}" type="presOf" srcId="{A4BCCFF1-F712-4B99-B749-14EA52B2E9DD}" destId="{9BF76A73-2371-4BFF-90CC-82F098DEDAF0}" srcOrd="0" destOrd="0" presId="urn:microsoft.com/office/officeart/2005/8/layout/vList6"/>
    <dgm:cxn modelId="{136B6CAF-15B2-4909-9BA6-0D75F6DE0D0B}" srcId="{9EAE36FB-1195-4D26-B8E2-D90E9CE31ECD}" destId="{2FAD4605-18C6-4234-950C-239BABB47D9C}" srcOrd="2" destOrd="0" parTransId="{F34022B0-B73A-48C7-ABF1-D6ACD358E530}" sibTransId="{26418FD3-6785-4BF2-B9E8-15B5E2376F25}"/>
    <dgm:cxn modelId="{E7E8B466-6676-459E-A2DD-9E0BEFAE1E42}" type="presOf" srcId="{9EAE36FB-1195-4D26-B8E2-D90E9CE31ECD}" destId="{3E05E5B0-3FCB-40B3-B0BD-7399B9CA84E7}" srcOrd="0" destOrd="0" presId="urn:microsoft.com/office/officeart/2005/8/layout/vList6"/>
    <dgm:cxn modelId="{9B437C36-FD30-4A3F-A1F4-9D210A808DC3}" type="presParOf" srcId="{90D54985-CCB9-40DD-B311-469BEAEF97BD}" destId="{E5238F9E-FF64-477E-A567-6E7F3609662F}" srcOrd="0" destOrd="0" presId="urn:microsoft.com/office/officeart/2005/8/layout/vList6"/>
    <dgm:cxn modelId="{141DE6B9-C367-41A6-AE8E-EA0F0D6F5D8E}" type="presParOf" srcId="{E5238F9E-FF64-477E-A567-6E7F3609662F}" destId="{3E05E5B0-3FCB-40B3-B0BD-7399B9CA84E7}" srcOrd="0" destOrd="0" presId="urn:microsoft.com/office/officeart/2005/8/layout/vList6"/>
    <dgm:cxn modelId="{A4551BF5-C8D1-41FF-861C-F203D3F4E12C}" type="presParOf" srcId="{E5238F9E-FF64-477E-A567-6E7F3609662F}" destId="{69D3080F-E6AB-44CA-B1FA-CB80A905EAC6}" srcOrd="1" destOrd="0" presId="urn:microsoft.com/office/officeart/2005/8/layout/vList6"/>
    <dgm:cxn modelId="{40D4283F-2F70-4199-A464-7D7DA2057CFD}" type="presParOf" srcId="{90D54985-CCB9-40DD-B311-469BEAEF97BD}" destId="{A94348BD-1968-4F51-8C29-492CC29C6D37}" srcOrd="1" destOrd="0" presId="urn:microsoft.com/office/officeart/2005/8/layout/vList6"/>
    <dgm:cxn modelId="{B17D8613-DB35-4E16-8DA5-B8AB6A7487E6}" type="presParOf" srcId="{90D54985-CCB9-40DD-B311-469BEAEF97BD}" destId="{A9FCD43F-6C75-4448-9642-369930ECC65D}" srcOrd="2" destOrd="0" presId="urn:microsoft.com/office/officeart/2005/8/layout/vList6"/>
    <dgm:cxn modelId="{85C52659-4E72-41CB-A5E9-955E12C193ED}" type="presParOf" srcId="{A9FCD43F-6C75-4448-9642-369930ECC65D}" destId="{0C971D25-2081-4D70-AB61-8F1831B26559}" srcOrd="0" destOrd="0" presId="urn:microsoft.com/office/officeart/2005/8/layout/vList6"/>
    <dgm:cxn modelId="{FC02BE44-2D58-432E-A17E-BF7D7ADE6E5C}" type="presParOf" srcId="{A9FCD43F-6C75-4448-9642-369930ECC65D}" destId="{9BF76A73-2371-4BFF-90CC-82F098DEDA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11DEEE-4F07-439D-A0E2-FA917C0466C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2FC2E5-8E28-49A5-BC24-341CA7DDD7A0}">
      <dgm:prSet phldrT="[Texto]" custT="1"/>
      <dgm:spPr/>
      <dgm:t>
        <a:bodyPr/>
        <a:lstStyle/>
        <a:p>
          <a:endParaRPr lang="es-ES" sz="1400" dirty="0" smtClean="0"/>
        </a:p>
        <a:p>
          <a:endParaRPr lang="es-ES" sz="1400" dirty="0" smtClean="0"/>
        </a:p>
        <a:p>
          <a:r>
            <a:rPr lang="es-ES" sz="1400" dirty="0" smtClean="0"/>
            <a:t>Equipo de Campo e Instalaciones (10avu)</a:t>
          </a:r>
          <a:endParaRPr lang="en-US" sz="1400" dirty="0"/>
        </a:p>
      </dgm:t>
    </dgm:pt>
    <dgm:pt modelId="{40366FF8-1D6F-45EF-96CC-88120DAEA345}" type="parTrans" cxnId="{95ABC0B5-3A5F-4719-A712-E029E22E14E5}">
      <dgm:prSet/>
      <dgm:spPr/>
      <dgm:t>
        <a:bodyPr/>
        <a:lstStyle/>
        <a:p>
          <a:endParaRPr lang="en-US"/>
        </a:p>
      </dgm:t>
    </dgm:pt>
    <dgm:pt modelId="{39695C6A-551A-4D3C-9779-B8D7B7FD60A0}" type="sibTrans" cxnId="{95ABC0B5-3A5F-4719-A712-E029E22E14E5}">
      <dgm:prSet/>
      <dgm:spPr/>
      <dgm:t>
        <a:bodyPr/>
        <a:lstStyle/>
        <a:p>
          <a:endParaRPr lang="en-US"/>
        </a:p>
      </dgm:t>
    </dgm:pt>
    <dgm:pt modelId="{D102C799-0F29-440B-A4E2-5C5DD92D7EB2}">
      <dgm:prSet phldrT="[Texto]" custT="1"/>
      <dgm:spPr/>
      <dgm:t>
        <a:bodyPr/>
        <a:lstStyle/>
        <a:p>
          <a:r>
            <a:rPr lang="es-ES" sz="1200" dirty="0" err="1" smtClean="0"/>
            <a:t>Motosoldadoras</a:t>
          </a:r>
          <a:r>
            <a:rPr lang="es-ES" sz="1200" dirty="0" smtClean="0"/>
            <a:t> </a:t>
          </a:r>
          <a:endParaRPr lang="en-US" sz="1200" dirty="0"/>
        </a:p>
      </dgm:t>
    </dgm:pt>
    <dgm:pt modelId="{D3B45E8F-E888-4022-B3F5-EA810990C389}" type="parTrans" cxnId="{5FEE3526-303E-4156-ACB7-F8222077B2F4}">
      <dgm:prSet/>
      <dgm:spPr/>
      <dgm:t>
        <a:bodyPr/>
        <a:lstStyle/>
        <a:p>
          <a:endParaRPr lang="en-US"/>
        </a:p>
      </dgm:t>
    </dgm:pt>
    <dgm:pt modelId="{C1AEBC9C-CA0E-44B1-9DF6-7665D7AB43F5}" type="sibTrans" cxnId="{5FEE3526-303E-4156-ACB7-F8222077B2F4}">
      <dgm:prSet/>
      <dgm:spPr/>
      <dgm:t>
        <a:bodyPr/>
        <a:lstStyle/>
        <a:p>
          <a:endParaRPr lang="en-US"/>
        </a:p>
      </dgm:t>
    </dgm:pt>
    <dgm:pt modelId="{634DCDF5-26E8-4105-AE2B-70BB2F6E95C5}">
      <dgm:prSet phldrT="[Texto]" custT="1"/>
      <dgm:spPr/>
      <dgm:t>
        <a:bodyPr/>
        <a:lstStyle/>
        <a:p>
          <a:endParaRPr lang="es-ES" sz="1400" dirty="0" smtClean="0"/>
        </a:p>
        <a:p>
          <a:r>
            <a:rPr lang="es-ES" sz="1400" dirty="0" smtClean="0"/>
            <a:t>Equipo de comunicación (10avu)</a:t>
          </a:r>
          <a:endParaRPr lang="en-US" sz="1400" dirty="0"/>
        </a:p>
      </dgm:t>
    </dgm:pt>
    <dgm:pt modelId="{7E88B60B-5248-4252-8F4F-EA979EB43EC8}" type="parTrans" cxnId="{A8520724-177D-476B-9068-E015315089FF}">
      <dgm:prSet/>
      <dgm:spPr/>
      <dgm:t>
        <a:bodyPr/>
        <a:lstStyle/>
        <a:p>
          <a:endParaRPr lang="en-US"/>
        </a:p>
      </dgm:t>
    </dgm:pt>
    <dgm:pt modelId="{4E86FC50-8223-4B7F-9098-E02291A81893}" type="sibTrans" cxnId="{A8520724-177D-476B-9068-E015315089FF}">
      <dgm:prSet/>
      <dgm:spPr/>
      <dgm:t>
        <a:bodyPr/>
        <a:lstStyle/>
        <a:p>
          <a:endParaRPr lang="en-US"/>
        </a:p>
      </dgm:t>
    </dgm:pt>
    <dgm:pt modelId="{1334EDD3-BD91-4678-9CC5-20E8D53EBDDB}">
      <dgm:prSet phldrT="[Texto]" custT="1"/>
      <dgm:spPr/>
      <dgm:t>
        <a:bodyPr/>
        <a:lstStyle/>
        <a:p>
          <a:r>
            <a:rPr lang="es-ES" sz="1200" dirty="0" smtClean="0"/>
            <a:t>Radios </a:t>
          </a:r>
          <a:r>
            <a:rPr lang="es-ES" sz="1200" dirty="0" err="1" smtClean="0"/>
            <a:t>motorola</a:t>
          </a:r>
          <a:endParaRPr lang="en-US" sz="1200" dirty="0"/>
        </a:p>
      </dgm:t>
    </dgm:pt>
    <dgm:pt modelId="{7F8D813F-5060-4DC9-86BB-7F2D76A26399}" type="parTrans" cxnId="{97FEF307-DAD7-4B13-9EC7-965772FCB13B}">
      <dgm:prSet/>
      <dgm:spPr/>
      <dgm:t>
        <a:bodyPr/>
        <a:lstStyle/>
        <a:p>
          <a:endParaRPr lang="en-US"/>
        </a:p>
      </dgm:t>
    </dgm:pt>
    <dgm:pt modelId="{78F51D24-7646-41AF-AAD5-3F52936CE190}" type="sibTrans" cxnId="{97FEF307-DAD7-4B13-9EC7-965772FCB13B}">
      <dgm:prSet/>
      <dgm:spPr/>
      <dgm:t>
        <a:bodyPr/>
        <a:lstStyle/>
        <a:p>
          <a:endParaRPr lang="en-US"/>
        </a:p>
      </dgm:t>
    </dgm:pt>
    <dgm:pt modelId="{B39368FD-26AE-40DB-A307-CEE39A17CE9B}">
      <dgm:prSet phldrT="[Texto]" custT="1"/>
      <dgm:spPr/>
      <dgm:t>
        <a:bodyPr/>
        <a:lstStyle/>
        <a:p>
          <a:r>
            <a:rPr lang="es-ES" sz="1200" dirty="0" smtClean="0"/>
            <a:t>Sistema operativo </a:t>
          </a:r>
          <a:r>
            <a:rPr lang="es-ES" sz="1200" dirty="0" err="1" smtClean="0"/>
            <a:t>linux</a:t>
          </a:r>
          <a:endParaRPr lang="en-US" sz="1200" dirty="0"/>
        </a:p>
      </dgm:t>
    </dgm:pt>
    <dgm:pt modelId="{5309F5E7-ECF3-433B-BEC6-67A7DAD51888}" type="parTrans" cxnId="{A1002D0A-EFCE-40F9-B3B5-2B316ADFF665}">
      <dgm:prSet/>
      <dgm:spPr/>
      <dgm:t>
        <a:bodyPr/>
        <a:lstStyle/>
        <a:p>
          <a:endParaRPr lang="en-US"/>
        </a:p>
      </dgm:t>
    </dgm:pt>
    <dgm:pt modelId="{6D4F19CE-CFBE-4153-B9D1-1E7D02C298BB}" type="sibTrans" cxnId="{A1002D0A-EFCE-40F9-B3B5-2B316ADFF665}">
      <dgm:prSet/>
      <dgm:spPr/>
      <dgm:t>
        <a:bodyPr/>
        <a:lstStyle/>
        <a:p>
          <a:endParaRPr lang="en-US"/>
        </a:p>
      </dgm:t>
    </dgm:pt>
    <dgm:pt modelId="{38846F0B-DE0D-4FE8-89D6-AD0A3BFB978A}">
      <dgm:prSet phldrT="[Texto]" custT="1"/>
      <dgm:spPr/>
      <dgm:t>
        <a:bodyPr/>
        <a:lstStyle/>
        <a:p>
          <a:endParaRPr lang="es-ES" sz="1400" dirty="0" smtClean="0"/>
        </a:p>
        <a:p>
          <a:r>
            <a:rPr lang="es-ES" sz="1400" dirty="0" smtClean="0"/>
            <a:t>Equipo de Cómputo</a:t>
          </a:r>
        </a:p>
        <a:p>
          <a:r>
            <a:rPr lang="es-ES" sz="1400" dirty="0" smtClean="0"/>
            <a:t>(3/5avu)</a:t>
          </a:r>
          <a:endParaRPr lang="en-US" sz="1400" dirty="0"/>
        </a:p>
      </dgm:t>
    </dgm:pt>
    <dgm:pt modelId="{00E14AF5-445F-4E66-B31F-33CD7F3D5EFE}" type="parTrans" cxnId="{6C64B0FD-6F2C-4F7D-A9EF-BB9099405F06}">
      <dgm:prSet/>
      <dgm:spPr/>
      <dgm:t>
        <a:bodyPr/>
        <a:lstStyle/>
        <a:p>
          <a:endParaRPr lang="en-US"/>
        </a:p>
      </dgm:t>
    </dgm:pt>
    <dgm:pt modelId="{FB36F836-C230-423E-BE0F-3C948A2013C2}" type="sibTrans" cxnId="{6C64B0FD-6F2C-4F7D-A9EF-BB9099405F06}">
      <dgm:prSet/>
      <dgm:spPr/>
      <dgm:t>
        <a:bodyPr/>
        <a:lstStyle/>
        <a:p>
          <a:endParaRPr lang="en-US"/>
        </a:p>
      </dgm:t>
    </dgm:pt>
    <dgm:pt modelId="{3419CED4-3F49-4CAF-B9BF-51504C9AB1FC}">
      <dgm:prSet phldrT="[Texto]" custT="1"/>
      <dgm:spPr/>
      <dgm:t>
        <a:bodyPr/>
        <a:lstStyle/>
        <a:p>
          <a:r>
            <a:rPr lang="es-ES" sz="1200" dirty="0" smtClean="0"/>
            <a:t>Computadores</a:t>
          </a:r>
          <a:endParaRPr lang="en-US" sz="1200" dirty="0"/>
        </a:p>
      </dgm:t>
    </dgm:pt>
    <dgm:pt modelId="{403559A0-AB65-475F-B66A-C8716D38CE49}" type="parTrans" cxnId="{899B5BF0-10AA-4852-892C-EAE6176E5299}">
      <dgm:prSet/>
      <dgm:spPr/>
      <dgm:t>
        <a:bodyPr/>
        <a:lstStyle/>
        <a:p>
          <a:endParaRPr lang="en-US"/>
        </a:p>
      </dgm:t>
    </dgm:pt>
    <dgm:pt modelId="{096ECFCA-D6CA-49B5-8BC3-48D1471C8213}" type="sibTrans" cxnId="{899B5BF0-10AA-4852-892C-EAE6176E5299}">
      <dgm:prSet/>
      <dgm:spPr/>
      <dgm:t>
        <a:bodyPr/>
        <a:lstStyle/>
        <a:p>
          <a:endParaRPr lang="en-US"/>
        </a:p>
      </dgm:t>
    </dgm:pt>
    <dgm:pt modelId="{04D50F51-0840-4341-AEA2-F378F1B16B0A}">
      <dgm:prSet phldrT="[Texto]" custT="1"/>
      <dgm:spPr/>
      <dgm:t>
        <a:bodyPr/>
        <a:lstStyle/>
        <a:p>
          <a:r>
            <a:rPr lang="es-ES" sz="1200" dirty="0" smtClean="0"/>
            <a:t>Copiadoras</a:t>
          </a:r>
          <a:endParaRPr lang="en-US" sz="1200" dirty="0"/>
        </a:p>
      </dgm:t>
    </dgm:pt>
    <dgm:pt modelId="{429AE7AA-F6AA-49E9-9074-4F2D5CE34613}" type="parTrans" cxnId="{3FC1819D-E1F3-4D73-8319-26916354F4AD}">
      <dgm:prSet/>
      <dgm:spPr/>
      <dgm:t>
        <a:bodyPr/>
        <a:lstStyle/>
        <a:p>
          <a:endParaRPr lang="en-US"/>
        </a:p>
      </dgm:t>
    </dgm:pt>
    <dgm:pt modelId="{F3670700-3C4B-4AF0-9A3D-469A1B2F3AF2}" type="sibTrans" cxnId="{3FC1819D-E1F3-4D73-8319-26916354F4AD}">
      <dgm:prSet/>
      <dgm:spPr/>
      <dgm:t>
        <a:bodyPr/>
        <a:lstStyle/>
        <a:p>
          <a:endParaRPr lang="en-US"/>
        </a:p>
      </dgm:t>
    </dgm:pt>
    <dgm:pt modelId="{9C993B07-C712-4453-BC11-0A7345A4A555}">
      <dgm:prSet phldrT="[Texto]" custT="1"/>
      <dgm:spPr/>
      <dgm:t>
        <a:bodyPr/>
        <a:lstStyle/>
        <a:p>
          <a:r>
            <a:rPr lang="es-ES" sz="1200" dirty="0" smtClean="0"/>
            <a:t> </a:t>
          </a:r>
          <a:r>
            <a:rPr lang="es-ES" sz="1200" dirty="0" err="1" smtClean="0"/>
            <a:t>Concretera</a:t>
          </a:r>
          <a:r>
            <a:rPr lang="es-ES" sz="1200" dirty="0" smtClean="0"/>
            <a:t> </a:t>
          </a:r>
          <a:endParaRPr lang="en-US" sz="1200" dirty="0"/>
        </a:p>
      </dgm:t>
    </dgm:pt>
    <dgm:pt modelId="{22105821-672A-493C-87F0-7F6F050D2995}" type="parTrans" cxnId="{603B32E4-7E07-44A2-AAFB-FAB2F1052357}">
      <dgm:prSet/>
      <dgm:spPr/>
      <dgm:t>
        <a:bodyPr/>
        <a:lstStyle/>
        <a:p>
          <a:endParaRPr lang="en-US"/>
        </a:p>
      </dgm:t>
    </dgm:pt>
    <dgm:pt modelId="{7B1B8A65-A8B6-4159-B207-CD0DADC26CEC}" type="sibTrans" cxnId="{603B32E4-7E07-44A2-AAFB-FAB2F1052357}">
      <dgm:prSet/>
      <dgm:spPr/>
      <dgm:t>
        <a:bodyPr/>
        <a:lstStyle/>
        <a:p>
          <a:endParaRPr lang="en-US"/>
        </a:p>
      </dgm:t>
    </dgm:pt>
    <dgm:pt modelId="{C1CE147A-DE0E-4EC5-BC30-CDD1CBCF219F}">
      <dgm:prSet phldrT="[Texto]" custT="1"/>
      <dgm:spPr/>
      <dgm:t>
        <a:bodyPr/>
        <a:lstStyle/>
        <a:p>
          <a:r>
            <a:rPr lang="es-ES" sz="1200" dirty="0" smtClean="0"/>
            <a:t> </a:t>
          </a:r>
          <a:r>
            <a:rPr lang="es-ES" sz="1200" dirty="0" err="1" smtClean="0"/>
            <a:t>Motosierras</a:t>
          </a:r>
          <a:r>
            <a:rPr lang="es-ES" sz="1200" dirty="0" smtClean="0"/>
            <a:t> </a:t>
          </a:r>
          <a:endParaRPr lang="en-US" sz="1200" dirty="0"/>
        </a:p>
      </dgm:t>
    </dgm:pt>
    <dgm:pt modelId="{256505A5-297F-4619-8E5C-BCBAEEC1F18B}" type="parTrans" cxnId="{A4DF9980-FF72-4E92-A485-89241F2EA4D1}">
      <dgm:prSet/>
      <dgm:spPr/>
      <dgm:t>
        <a:bodyPr/>
        <a:lstStyle/>
        <a:p>
          <a:endParaRPr lang="en-US"/>
        </a:p>
      </dgm:t>
    </dgm:pt>
    <dgm:pt modelId="{6A73B7D1-028E-4372-8B36-9D7950A07B27}" type="sibTrans" cxnId="{A4DF9980-FF72-4E92-A485-89241F2EA4D1}">
      <dgm:prSet/>
      <dgm:spPr/>
      <dgm:t>
        <a:bodyPr/>
        <a:lstStyle/>
        <a:p>
          <a:endParaRPr lang="en-US"/>
        </a:p>
      </dgm:t>
    </dgm:pt>
    <dgm:pt modelId="{CCD5EC46-2739-444E-8377-5D52095CE578}">
      <dgm:prSet phldrT="[Texto]" custT="1"/>
      <dgm:spPr/>
      <dgm:t>
        <a:bodyPr/>
        <a:lstStyle/>
        <a:p>
          <a:r>
            <a:rPr lang="es-ES" sz="1200" dirty="0" smtClean="0"/>
            <a:t>Tanques 6000 </a:t>
          </a:r>
          <a:r>
            <a:rPr lang="es-ES" sz="1200" dirty="0" err="1" smtClean="0"/>
            <a:t>glns</a:t>
          </a:r>
          <a:r>
            <a:rPr lang="es-ES" sz="1200" dirty="0" smtClean="0"/>
            <a:t> </a:t>
          </a:r>
          <a:endParaRPr lang="en-US" sz="1200" dirty="0"/>
        </a:p>
      </dgm:t>
    </dgm:pt>
    <dgm:pt modelId="{6573DD79-0147-4DAD-88D2-BC5463053020}" type="parTrans" cxnId="{EB42A97C-2681-411B-8336-D22C70DEF505}">
      <dgm:prSet/>
      <dgm:spPr/>
      <dgm:t>
        <a:bodyPr/>
        <a:lstStyle/>
        <a:p>
          <a:endParaRPr lang="en-US"/>
        </a:p>
      </dgm:t>
    </dgm:pt>
    <dgm:pt modelId="{C1E0E8B4-B82A-47C9-9ADC-1854873BBACF}" type="sibTrans" cxnId="{EB42A97C-2681-411B-8336-D22C70DEF505}">
      <dgm:prSet/>
      <dgm:spPr/>
      <dgm:t>
        <a:bodyPr/>
        <a:lstStyle/>
        <a:p>
          <a:endParaRPr lang="en-US"/>
        </a:p>
      </dgm:t>
    </dgm:pt>
    <dgm:pt modelId="{2BE0AF58-C9BD-4245-B24F-DB00CC66711D}">
      <dgm:prSet phldrT="[Texto]" custT="1"/>
      <dgm:spPr/>
      <dgm:t>
        <a:bodyPr/>
        <a:lstStyle/>
        <a:p>
          <a:r>
            <a:rPr lang="es-ES" sz="1200" dirty="0" smtClean="0"/>
            <a:t>Contenedores de transporte </a:t>
          </a:r>
          <a:endParaRPr lang="en-US" sz="1200" dirty="0"/>
        </a:p>
      </dgm:t>
    </dgm:pt>
    <dgm:pt modelId="{4EAE3B54-C941-4FD6-B1F7-426376529F35}" type="parTrans" cxnId="{E3569706-DC70-4834-9B89-6BFFC31127DA}">
      <dgm:prSet/>
      <dgm:spPr/>
      <dgm:t>
        <a:bodyPr/>
        <a:lstStyle/>
        <a:p>
          <a:endParaRPr lang="en-US"/>
        </a:p>
      </dgm:t>
    </dgm:pt>
    <dgm:pt modelId="{15CA6D1A-23E9-4442-825F-FF92FE8A27C5}" type="sibTrans" cxnId="{E3569706-DC70-4834-9B89-6BFFC31127DA}">
      <dgm:prSet/>
      <dgm:spPr/>
      <dgm:t>
        <a:bodyPr/>
        <a:lstStyle/>
        <a:p>
          <a:endParaRPr lang="en-US"/>
        </a:p>
      </dgm:t>
    </dgm:pt>
    <dgm:pt modelId="{D4978B02-975E-4C3F-A48F-CD461AF16788}">
      <dgm:prSet phldrT="[Texto]" custT="1"/>
      <dgm:spPr/>
      <dgm:t>
        <a:bodyPr/>
        <a:lstStyle/>
        <a:p>
          <a:r>
            <a:rPr lang="es-ES" sz="1200" dirty="0" err="1" smtClean="0"/>
            <a:t>Cesion</a:t>
          </a:r>
          <a:r>
            <a:rPr lang="es-ES" sz="1200" dirty="0" smtClean="0"/>
            <a:t> de frecuencia</a:t>
          </a:r>
          <a:endParaRPr lang="en-US" sz="1200" dirty="0"/>
        </a:p>
      </dgm:t>
    </dgm:pt>
    <dgm:pt modelId="{624C3C49-CEF5-476B-858A-A146277AAF67}" type="parTrans" cxnId="{C78FA438-09A5-4A68-BFA3-4794FDB1169A}">
      <dgm:prSet/>
      <dgm:spPr/>
      <dgm:t>
        <a:bodyPr/>
        <a:lstStyle/>
        <a:p>
          <a:endParaRPr lang="en-US"/>
        </a:p>
      </dgm:t>
    </dgm:pt>
    <dgm:pt modelId="{1A9F3C3A-2D9C-4B69-BE15-9EA22B05C3A6}" type="sibTrans" cxnId="{C78FA438-09A5-4A68-BFA3-4794FDB1169A}">
      <dgm:prSet/>
      <dgm:spPr/>
      <dgm:t>
        <a:bodyPr/>
        <a:lstStyle/>
        <a:p>
          <a:endParaRPr lang="en-US"/>
        </a:p>
      </dgm:t>
    </dgm:pt>
    <dgm:pt modelId="{2A60A791-4C80-4378-B01C-E0A7CDC6D007}">
      <dgm:prSet phldrT="[Texto]" custT="1"/>
      <dgm:spPr/>
      <dgm:t>
        <a:bodyPr/>
        <a:lstStyle/>
        <a:p>
          <a:r>
            <a:rPr lang="es-ES" sz="1200" dirty="0" smtClean="0"/>
            <a:t>Centrales telefónicas</a:t>
          </a:r>
          <a:endParaRPr lang="en-US" sz="1200" dirty="0"/>
        </a:p>
      </dgm:t>
    </dgm:pt>
    <dgm:pt modelId="{03B75D4B-326D-4B53-83BD-DB7060B9CFB6}" type="parTrans" cxnId="{408A63DB-2801-47E4-B530-83A2E7B750A7}">
      <dgm:prSet/>
      <dgm:spPr/>
      <dgm:t>
        <a:bodyPr/>
        <a:lstStyle/>
        <a:p>
          <a:endParaRPr lang="en-US"/>
        </a:p>
      </dgm:t>
    </dgm:pt>
    <dgm:pt modelId="{D3DB364C-48AD-44D1-AD45-EFDD9A720020}" type="sibTrans" cxnId="{408A63DB-2801-47E4-B530-83A2E7B750A7}">
      <dgm:prSet/>
      <dgm:spPr/>
      <dgm:t>
        <a:bodyPr/>
        <a:lstStyle/>
        <a:p>
          <a:endParaRPr lang="en-US"/>
        </a:p>
      </dgm:t>
    </dgm:pt>
    <dgm:pt modelId="{5D4AE03A-6253-4FEF-BD9D-9BAD4B5A2EF3}">
      <dgm:prSet phldrT="[Texto]" custT="1"/>
      <dgm:spPr/>
      <dgm:t>
        <a:bodyPr/>
        <a:lstStyle/>
        <a:p>
          <a:r>
            <a:rPr lang="es-ES" sz="1200" dirty="0" smtClean="0"/>
            <a:t>Servidores</a:t>
          </a:r>
          <a:endParaRPr lang="en-US" sz="1200" dirty="0"/>
        </a:p>
      </dgm:t>
    </dgm:pt>
    <dgm:pt modelId="{00A5AEAC-BA8F-4DB3-A3F8-33DC46F0B74A}" type="parTrans" cxnId="{B79D90CB-5630-4E27-9A8F-8010150D97EE}">
      <dgm:prSet/>
      <dgm:spPr/>
      <dgm:t>
        <a:bodyPr/>
        <a:lstStyle/>
        <a:p>
          <a:endParaRPr lang="en-US"/>
        </a:p>
      </dgm:t>
    </dgm:pt>
    <dgm:pt modelId="{287C1430-B305-44A5-B1AA-47C54DCB7A92}" type="sibTrans" cxnId="{B79D90CB-5630-4E27-9A8F-8010150D97EE}">
      <dgm:prSet/>
      <dgm:spPr/>
      <dgm:t>
        <a:bodyPr/>
        <a:lstStyle/>
        <a:p>
          <a:endParaRPr lang="en-US"/>
        </a:p>
      </dgm:t>
    </dgm:pt>
    <dgm:pt modelId="{4A6241AD-25E7-4B95-B051-A00707C5F9C6}">
      <dgm:prSet phldrT="[Texto]" custT="1"/>
      <dgm:spPr/>
      <dgm:t>
        <a:bodyPr/>
        <a:lstStyle/>
        <a:p>
          <a:r>
            <a:rPr lang="es-ES" sz="1200" dirty="0" smtClean="0"/>
            <a:t>Impresoras</a:t>
          </a:r>
          <a:endParaRPr lang="en-US" sz="1200" dirty="0"/>
        </a:p>
      </dgm:t>
    </dgm:pt>
    <dgm:pt modelId="{FA24BC20-D711-4894-9525-C213F4DDABF0}" type="parTrans" cxnId="{9C4FB093-BB3C-48A1-B42B-CE378E5145C1}">
      <dgm:prSet/>
      <dgm:spPr/>
      <dgm:t>
        <a:bodyPr/>
        <a:lstStyle/>
        <a:p>
          <a:endParaRPr lang="en-US"/>
        </a:p>
      </dgm:t>
    </dgm:pt>
    <dgm:pt modelId="{0063DC85-A0EE-433F-8E9F-F2FB92A4A7D7}" type="sibTrans" cxnId="{9C4FB093-BB3C-48A1-B42B-CE378E5145C1}">
      <dgm:prSet/>
      <dgm:spPr/>
      <dgm:t>
        <a:bodyPr/>
        <a:lstStyle/>
        <a:p>
          <a:endParaRPr lang="en-US"/>
        </a:p>
      </dgm:t>
    </dgm:pt>
    <dgm:pt modelId="{16303CCA-496C-4C8D-9723-479A99E672DB}">
      <dgm:prSet phldrT="[Texto]" custT="1"/>
      <dgm:spPr/>
      <dgm:t>
        <a:bodyPr/>
        <a:lstStyle/>
        <a:p>
          <a:r>
            <a:rPr lang="es-ES" sz="1200" dirty="0" smtClean="0"/>
            <a:t>Sistemas</a:t>
          </a:r>
          <a:endParaRPr lang="en-US" sz="1200" dirty="0"/>
        </a:p>
      </dgm:t>
    </dgm:pt>
    <dgm:pt modelId="{035F3995-F57F-48E5-93F0-9290ED3DF9FC}" type="parTrans" cxnId="{C736A338-21EF-4FF8-861F-71EA1B31AD15}">
      <dgm:prSet/>
      <dgm:spPr/>
      <dgm:t>
        <a:bodyPr/>
        <a:lstStyle/>
        <a:p>
          <a:endParaRPr lang="en-US"/>
        </a:p>
      </dgm:t>
    </dgm:pt>
    <dgm:pt modelId="{27417707-BEF3-447D-A614-94E2B43E05DB}" type="sibTrans" cxnId="{C736A338-21EF-4FF8-861F-71EA1B31AD15}">
      <dgm:prSet/>
      <dgm:spPr/>
      <dgm:t>
        <a:bodyPr/>
        <a:lstStyle/>
        <a:p>
          <a:endParaRPr lang="en-US"/>
        </a:p>
      </dgm:t>
    </dgm:pt>
    <dgm:pt modelId="{F562E47B-6363-491D-88A1-2D00A25B5121}">
      <dgm:prSet phldrT="[Texto]" custT="1"/>
      <dgm:spPr/>
      <dgm:t>
        <a:bodyPr/>
        <a:lstStyle/>
        <a:p>
          <a:endParaRPr lang="es-ES" sz="1400" dirty="0" smtClean="0"/>
        </a:p>
        <a:p>
          <a:r>
            <a:rPr lang="es-ES" sz="1400" dirty="0" smtClean="0"/>
            <a:t>Vehículos </a:t>
          </a:r>
        </a:p>
        <a:p>
          <a:r>
            <a:rPr lang="es-ES" sz="1400" dirty="0" smtClean="0"/>
            <a:t>(5avu)</a:t>
          </a:r>
          <a:endParaRPr lang="en-US" sz="1400" dirty="0"/>
        </a:p>
      </dgm:t>
    </dgm:pt>
    <dgm:pt modelId="{EEB4170A-DF78-4192-977A-A1CA834DE223}" type="parTrans" cxnId="{A3A225F5-57EC-44E6-8D2D-435791563C47}">
      <dgm:prSet/>
      <dgm:spPr/>
      <dgm:t>
        <a:bodyPr/>
        <a:lstStyle/>
        <a:p>
          <a:endParaRPr lang="en-US"/>
        </a:p>
      </dgm:t>
    </dgm:pt>
    <dgm:pt modelId="{AB7677AF-6982-4B14-A021-75E203298046}" type="sibTrans" cxnId="{A3A225F5-57EC-44E6-8D2D-435791563C47}">
      <dgm:prSet/>
      <dgm:spPr/>
      <dgm:t>
        <a:bodyPr/>
        <a:lstStyle/>
        <a:p>
          <a:endParaRPr lang="en-US"/>
        </a:p>
      </dgm:t>
    </dgm:pt>
    <dgm:pt modelId="{922B25BA-30EF-4A10-AECD-3FAD3A897BDB}">
      <dgm:prSet custT="1"/>
      <dgm:spPr/>
      <dgm:t>
        <a:bodyPr/>
        <a:lstStyle/>
        <a:p>
          <a:r>
            <a:rPr lang="es-ES" sz="1200" dirty="0" smtClean="0"/>
            <a:t>Camionetas</a:t>
          </a:r>
          <a:endParaRPr lang="en-US" sz="1200" dirty="0"/>
        </a:p>
      </dgm:t>
    </dgm:pt>
    <dgm:pt modelId="{247B4797-EA32-4E0B-AA77-C40F8D40733D}" type="parTrans" cxnId="{E5F8A6B6-4092-4BC8-9C69-41F18D095E23}">
      <dgm:prSet/>
      <dgm:spPr/>
      <dgm:t>
        <a:bodyPr/>
        <a:lstStyle/>
        <a:p>
          <a:endParaRPr lang="en-US"/>
        </a:p>
      </dgm:t>
    </dgm:pt>
    <dgm:pt modelId="{0B917495-CAC8-4D12-A29A-2B86015F1D98}" type="sibTrans" cxnId="{E5F8A6B6-4092-4BC8-9C69-41F18D095E23}">
      <dgm:prSet/>
      <dgm:spPr/>
      <dgm:t>
        <a:bodyPr/>
        <a:lstStyle/>
        <a:p>
          <a:endParaRPr lang="en-US"/>
        </a:p>
      </dgm:t>
    </dgm:pt>
    <dgm:pt modelId="{A8FF2113-C317-47D6-9393-CC7036267942}">
      <dgm:prSet custT="1"/>
      <dgm:spPr/>
      <dgm:t>
        <a:bodyPr/>
        <a:lstStyle/>
        <a:p>
          <a:r>
            <a:rPr lang="es-ES" sz="1200" dirty="0" smtClean="0"/>
            <a:t>Grúa</a:t>
          </a:r>
          <a:endParaRPr lang="en-US" sz="1200" dirty="0"/>
        </a:p>
      </dgm:t>
    </dgm:pt>
    <dgm:pt modelId="{A3253171-692D-4044-B1CF-6C19C7FE93BD}" type="parTrans" cxnId="{B7F6D8A3-0F41-4952-B6ED-17B5208E0450}">
      <dgm:prSet/>
      <dgm:spPr/>
      <dgm:t>
        <a:bodyPr/>
        <a:lstStyle/>
        <a:p>
          <a:endParaRPr lang="en-US"/>
        </a:p>
      </dgm:t>
    </dgm:pt>
    <dgm:pt modelId="{FBECBA2F-85F5-45C9-A732-5A199187F1BA}" type="sibTrans" cxnId="{B7F6D8A3-0F41-4952-B6ED-17B5208E0450}">
      <dgm:prSet/>
      <dgm:spPr/>
      <dgm:t>
        <a:bodyPr/>
        <a:lstStyle/>
        <a:p>
          <a:endParaRPr lang="en-US"/>
        </a:p>
      </dgm:t>
    </dgm:pt>
    <dgm:pt modelId="{D0BB6768-D3C6-4FE3-B38E-7E481E4F9071}">
      <dgm:prSet custT="1"/>
      <dgm:spPr/>
      <dgm:t>
        <a:bodyPr/>
        <a:lstStyle/>
        <a:p>
          <a:r>
            <a:rPr lang="es-ES" sz="1200" dirty="0" smtClean="0"/>
            <a:t>Carrocería metálica tipo cajón</a:t>
          </a:r>
          <a:endParaRPr lang="en-US" sz="1200" dirty="0"/>
        </a:p>
      </dgm:t>
    </dgm:pt>
    <dgm:pt modelId="{2A08537E-816A-4FC4-AB2A-D255AE4E4113}" type="parTrans" cxnId="{D971FB03-6053-402A-A0C5-5D9AB7C22708}">
      <dgm:prSet/>
      <dgm:spPr/>
      <dgm:t>
        <a:bodyPr/>
        <a:lstStyle/>
        <a:p>
          <a:endParaRPr lang="en-US"/>
        </a:p>
      </dgm:t>
    </dgm:pt>
    <dgm:pt modelId="{F1F7A4DE-EE43-4465-8A7F-EC1AC544B86F}" type="sibTrans" cxnId="{D971FB03-6053-402A-A0C5-5D9AB7C22708}">
      <dgm:prSet/>
      <dgm:spPr/>
      <dgm:t>
        <a:bodyPr/>
        <a:lstStyle/>
        <a:p>
          <a:endParaRPr lang="en-US"/>
        </a:p>
      </dgm:t>
    </dgm:pt>
    <dgm:pt modelId="{668BBC58-0B0D-4CFC-972C-69CFD8454A48}" type="pres">
      <dgm:prSet presAssocID="{0E11DEEE-4F07-439D-A0E2-FA917C0466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D18CAA-CC53-477A-811F-64E002A416A5}" type="pres">
      <dgm:prSet presAssocID="{522FC2E5-8E28-49A5-BC24-341CA7DDD7A0}" presName="composite" presStyleCnt="0"/>
      <dgm:spPr/>
    </dgm:pt>
    <dgm:pt modelId="{76E15769-7CB9-4606-9BC0-B706754F6A45}" type="pres">
      <dgm:prSet presAssocID="{522FC2E5-8E28-49A5-BC24-341CA7DDD7A0}" presName="parentText" presStyleLbl="alignNode1" presStyleIdx="0" presStyleCnt="4" custScaleX="127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0E84B-C8E5-4D74-96D3-65CD42418741}" type="pres">
      <dgm:prSet presAssocID="{522FC2E5-8E28-49A5-BC24-341CA7DDD7A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B9C5B-7F73-4A23-9780-B61EC400C1F8}" type="pres">
      <dgm:prSet presAssocID="{39695C6A-551A-4D3C-9779-B8D7B7FD60A0}" presName="sp" presStyleCnt="0"/>
      <dgm:spPr/>
    </dgm:pt>
    <dgm:pt modelId="{7668E0AB-6224-45EF-91C9-F1BEAC6D430C}" type="pres">
      <dgm:prSet presAssocID="{634DCDF5-26E8-4105-AE2B-70BB2F6E95C5}" presName="composite" presStyleCnt="0"/>
      <dgm:spPr/>
    </dgm:pt>
    <dgm:pt modelId="{30DEB136-4F8F-4496-87D6-F361D0CBD392}" type="pres">
      <dgm:prSet presAssocID="{634DCDF5-26E8-4105-AE2B-70BB2F6E95C5}" presName="parentText" presStyleLbl="alignNode1" presStyleIdx="1" presStyleCnt="4" custScaleX="127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1E008-4979-4AF4-BC22-B64F96283F22}" type="pres">
      <dgm:prSet presAssocID="{634DCDF5-26E8-4105-AE2B-70BB2F6E95C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2EBD1-E30E-4830-AEEC-78AA6DE2C77C}" type="pres">
      <dgm:prSet presAssocID="{4E86FC50-8223-4B7F-9098-E02291A81893}" presName="sp" presStyleCnt="0"/>
      <dgm:spPr/>
    </dgm:pt>
    <dgm:pt modelId="{AA8EAAF1-93A0-4B36-B07F-D9264DDE4E8F}" type="pres">
      <dgm:prSet presAssocID="{38846F0B-DE0D-4FE8-89D6-AD0A3BFB978A}" presName="composite" presStyleCnt="0"/>
      <dgm:spPr/>
    </dgm:pt>
    <dgm:pt modelId="{B192BBF4-8410-4831-B93B-500DC6EA8C74}" type="pres">
      <dgm:prSet presAssocID="{38846F0B-DE0D-4FE8-89D6-AD0A3BFB978A}" presName="parentText" presStyleLbl="alignNode1" presStyleIdx="2" presStyleCnt="4" custScaleX="127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209B7-5440-4150-9AFD-F3A132CD6400}" type="pres">
      <dgm:prSet presAssocID="{38846F0B-DE0D-4FE8-89D6-AD0A3BFB978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68D69-F77F-455B-8050-931F7F32AC65}" type="pres">
      <dgm:prSet presAssocID="{FB36F836-C230-423E-BE0F-3C948A2013C2}" presName="sp" presStyleCnt="0"/>
      <dgm:spPr/>
    </dgm:pt>
    <dgm:pt modelId="{F2A8B261-B9EC-4266-B3AD-5872D457F548}" type="pres">
      <dgm:prSet presAssocID="{F562E47B-6363-491D-88A1-2D00A25B5121}" presName="composite" presStyleCnt="0"/>
      <dgm:spPr/>
    </dgm:pt>
    <dgm:pt modelId="{E59A1E9C-9E06-49E2-B790-CA009B2F3A41}" type="pres">
      <dgm:prSet presAssocID="{F562E47B-6363-491D-88A1-2D00A25B5121}" presName="parentText" presStyleLbl="alignNode1" presStyleIdx="3" presStyleCnt="4" custScaleX="1271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1CAC0-2A8A-4547-B448-E59FC57EBC58}" type="pres">
      <dgm:prSet presAssocID="{F562E47B-6363-491D-88A1-2D00A25B512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569706-DC70-4834-9B89-6BFFC31127DA}" srcId="{522FC2E5-8E28-49A5-BC24-341CA7DDD7A0}" destId="{2BE0AF58-C9BD-4245-B24F-DB00CC66711D}" srcOrd="4" destOrd="0" parTransId="{4EAE3B54-C941-4FD6-B1F7-426376529F35}" sibTransId="{15CA6D1A-23E9-4442-825F-FF92FE8A27C5}"/>
    <dgm:cxn modelId="{2A1D133E-4EEB-44FC-9CE5-24D6EB75CAB4}" type="presOf" srcId="{A8FF2113-C317-47D6-9393-CC7036267942}" destId="{8D51CAC0-2A8A-4547-B448-E59FC57EBC58}" srcOrd="0" destOrd="1" presId="urn:microsoft.com/office/officeart/2005/8/layout/chevron2"/>
    <dgm:cxn modelId="{899B5BF0-10AA-4852-892C-EAE6176E5299}" srcId="{38846F0B-DE0D-4FE8-89D6-AD0A3BFB978A}" destId="{3419CED4-3F49-4CAF-B9BF-51504C9AB1FC}" srcOrd="0" destOrd="0" parTransId="{403559A0-AB65-475F-B66A-C8716D38CE49}" sibTransId="{096ECFCA-D6CA-49B5-8BC3-48D1471C8213}"/>
    <dgm:cxn modelId="{10819345-DDDE-4325-A83E-1FE17EC5F3CC}" type="presOf" srcId="{D102C799-0F29-440B-A4E2-5C5DD92D7EB2}" destId="{6540E84B-C8E5-4D74-96D3-65CD42418741}" srcOrd="0" destOrd="0" presId="urn:microsoft.com/office/officeart/2005/8/layout/chevron2"/>
    <dgm:cxn modelId="{C78FA438-09A5-4A68-BFA3-4794FDB1169A}" srcId="{634DCDF5-26E8-4105-AE2B-70BB2F6E95C5}" destId="{D4978B02-975E-4C3F-A48F-CD461AF16788}" srcOrd="3" destOrd="0" parTransId="{624C3C49-CEF5-476B-858A-A146277AAF67}" sibTransId="{1A9F3C3A-2D9C-4B69-BE15-9EA22B05C3A6}"/>
    <dgm:cxn modelId="{163020A4-7DDF-4CEE-9725-D611B6725FC2}" type="presOf" srcId="{2BE0AF58-C9BD-4245-B24F-DB00CC66711D}" destId="{6540E84B-C8E5-4D74-96D3-65CD42418741}" srcOrd="0" destOrd="4" presId="urn:microsoft.com/office/officeart/2005/8/layout/chevron2"/>
    <dgm:cxn modelId="{97FEF307-DAD7-4B13-9EC7-965772FCB13B}" srcId="{634DCDF5-26E8-4105-AE2B-70BB2F6E95C5}" destId="{1334EDD3-BD91-4678-9CC5-20E8D53EBDDB}" srcOrd="1" destOrd="0" parTransId="{7F8D813F-5060-4DC9-86BB-7F2D76A26399}" sibTransId="{78F51D24-7646-41AF-AAD5-3F52936CE190}"/>
    <dgm:cxn modelId="{9FB2ABB4-50FB-40D1-B480-B18C688B8A00}" type="presOf" srcId="{D0BB6768-D3C6-4FE3-B38E-7E481E4F9071}" destId="{8D51CAC0-2A8A-4547-B448-E59FC57EBC58}" srcOrd="0" destOrd="2" presId="urn:microsoft.com/office/officeart/2005/8/layout/chevron2"/>
    <dgm:cxn modelId="{84354243-747A-4DD7-AFEF-09200800A3B4}" type="presOf" srcId="{2A60A791-4C80-4378-B01C-E0A7CDC6D007}" destId="{7651E008-4979-4AF4-BC22-B64F96283F22}" srcOrd="0" destOrd="0" presId="urn:microsoft.com/office/officeart/2005/8/layout/chevron2"/>
    <dgm:cxn modelId="{12993E80-359D-4065-8F1C-67A32DBFC74F}" type="presOf" srcId="{C1CE147A-DE0E-4EC5-BC30-CDD1CBCF219F}" destId="{6540E84B-C8E5-4D74-96D3-65CD42418741}" srcOrd="0" destOrd="2" presId="urn:microsoft.com/office/officeart/2005/8/layout/chevron2"/>
    <dgm:cxn modelId="{A4DF9980-FF72-4E92-A485-89241F2EA4D1}" srcId="{522FC2E5-8E28-49A5-BC24-341CA7DDD7A0}" destId="{C1CE147A-DE0E-4EC5-BC30-CDD1CBCF219F}" srcOrd="2" destOrd="0" parTransId="{256505A5-297F-4619-8E5C-BCBAEEC1F18B}" sibTransId="{6A73B7D1-028E-4372-8B36-9D7950A07B27}"/>
    <dgm:cxn modelId="{710A6208-7CE4-4825-8760-9D88EC6DE8A3}" type="presOf" srcId="{1334EDD3-BD91-4678-9CC5-20E8D53EBDDB}" destId="{7651E008-4979-4AF4-BC22-B64F96283F22}" srcOrd="0" destOrd="1" presId="urn:microsoft.com/office/officeart/2005/8/layout/chevron2"/>
    <dgm:cxn modelId="{8A593CD5-F014-49A5-8444-A6F3F5C9923A}" type="presOf" srcId="{CCD5EC46-2739-444E-8377-5D52095CE578}" destId="{6540E84B-C8E5-4D74-96D3-65CD42418741}" srcOrd="0" destOrd="3" presId="urn:microsoft.com/office/officeart/2005/8/layout/chevron2"/>
    <dgm:cxn modelId="{B79D90CB-5630-4E27-9A8F-8010150D97EE}" srcId="{38846F0B-DE0D-4FE8-89D6-AD0A3BFB978A}" destId="{5D4AE03A-6253-4FEF-BD9D-9BAD4B5A2EF3}" srcOrd="2" destOrd="0" parTransId="{00A5AEAC-BA8F-4DB3-A3F8-33DC46F0B74A}" sibTransId="{287C1430-B305-44A5-B1AA-47C54DCB7A92}"/>
    <dgm:cxn modelId="{3FC1819D-E1F3-4D73-8319-26916354F4AD}" srcId="{38846F0B-DE0D-4FE8-89D6-AD0A3BFB978A}" destId="{04D50F51-0840-4341-AEA2-F378F1B16B0A}" srcOrd="1" destOrd="0" parTransId="{429AE7AA-F6AA-49E9-9074-4F2D5CE34613}" sibTransId="{F3670700-3C4B-4AF0-9A3D-469A1B2F3AF2}"/>
    <dgm:cxn modelId="{EB42A97C-2681-411B-8336-D22C70DEF505}" srcId="{522FC2E5-8E28-49A5-BC24-341CA7DDD7A0}" destId="{CCD5EC46-2739-444E-8377-5D52095CE578}" srcOrd="3" destOrd="0" parTransId="{6573DD79-0147-4DAD-88D2-BC5463053020}" sibTransId="{C1E0E8B4-B82A-47C9-9ADC-1854873BBACF}"/>
    <dgm:cxn modelId="{9C4FB093-BB3C-48A1-B42B-CE378E5145C1}" srcId="{38846F0B-DE0D-4FE8-89D6-AD0A3BFB978A}" destId="{4A6241AD-25E7-4B95-B051-A00707C5F9C6}" srcOrd="4" destOrd="0" parTransId="{FA24BC20-D711-4894-9525-C213F4DDABF0}" sibTransId="{0063DC85-A0EE-433F-8E9F-F2FB92A4A7D7}"/>
    <dgm:cxn modelId="{F6CC0B24-A20A-4AA4-BE0B-3C1FE9BD894D}" type="presOf" srcId="{B39368FD-26AE-40DB-A307-CEE39A17CE9B}" destId="{7651E008-4979-4AF4-BC22-B64F96283F22}" srcOrd="0" destOrd="2" presId="urn:microsoft.com/office/officeart/2005/8/layout/chevron2"/>
    <dgm:cxn modelId="{B7F6D8A3-0F41-4952-B6ED-17B5208E0450}" srcId="{F562E47B-6363-491D-88A1-2D00A25B5121}" destId="{A8FF2113-C317-47D6-9393-CC7036267942}" srcOrd="1" destOrd="0" parTransId="{A3253171-692D-4044-B1CF-6C19C7FE93BD}" sibTransId="{FBECBA2F-85F5-45C9-A732-5A199187F1BA}"/>
    <dgm:cxn modelId="{C736A338-21EF-4FF8-861F-71EA1B31AD15}" srcId="{38846F0B-DE0D-4FE8-89D6-AD0A3BFB978A}" destId="{16303CCA-496C-4C8D-9723-479A99E672DB}" srcOrd="3" destOrd="0" parTransId="{035F3995-F57F-48E5-93F0-9290ED3DF9FC}" sibTransId="{27417707-BEF3-447D-A614-94E2B43E05DB}"/>
    <dgm:cxn modelId="{422CF4C0-4AE6-4B4B-AF3F-9C76D8AB73F2}" type="presOf" srcId="{D4978B02-975E-4C3F-A48F-CD461AF16788}" destId="{7651E008-4979-4AF4-BC22-B64F96283F22}" srcOrd="0" destOrd="3" presId="urn:microsoft.com/office/officeart/2005/8/layout/chevron2"/>
    <dgm:cxn modelId="{D5251F2B-0E93-4510-8708-1CD72B8CC89B}" type="presOf" srcId="{9C993B07-C712-4453-BC11-0A7345A4A555}" destId="{6540E84B-C8E5-4D74-96D3-65CD42418741}" srcOrd="0" destOrd="1" presId="urn:microsoft.com/office/officeart/2005/8/layout/chevron2"/>
    <dgm:cxn modelId="{D9A8924C-C484-40EC-847C-E825AC6727C3}" type="presOf" srcId="{4A6241AD-25E7-4B95-B051-A00707C5F9C6}" destId="{6C1209B7-5440-4150-9AFD-F3A132CD6400}" srcOrd="0" destOrd="4" presId="urn:microsoft.com/office/officeart/2005/8/layout/chevron2"/>
    <dgm:cxn modelId="{5FEE3526-303E-4156-ACB7-F8222077B2F4}" srcId="{522FC2E5-8E28-49A5-BC24-341CA7DDD7A0}" destId="{D102C799-0F29-440B-A4E2-5C5DD92D7EB2}" srcOrd="0" destOrd="0" parTransId="{D3B45E8F-E888-4022-B3F5-EA810990C389}" sibTransId="{C1AEBC9C-CA0E-44B1-9DF6-7665D7AB43F5}"/>
    <dgm:cxn modelId="{C9593A49-2AAA-4053-A07F-8841AD145831}" type="presOf" srcId="{922B25BA-30EF-4A10-AECD-3FAD3A897BDB}" destId="{8D51CAC0-2A8A-4547-B448-E59FC57EBC58}" srcOrd="0" destOrd="0" presId="urn:microsoft.com/office/officeart/2005/8/layout/chevron2"/>
    <dgm:cxn modelId="{A6DF2CC2-3279-4504-BCE2-C3C1933B1C7F}" type="presOf" srcId="{38846F0B-DE0D-4FE8-89D6-AD0A3BFB978A}" destId="{B192BBF4-8410-4831-B93B-500DC6EA8C74}" srcOrd="0" destOrd="0" presId="urn:microsoft.com/office/officeart/2005/8/layout/chevron2"/>
    <dgm:cxn modelId="{E5F8A6B6-4092-4BC8-9C69-41F18D095E23}" srcId="{F562E47B-6363-491D-88A1-2D00A25B5121}" destId="{922B25BA-30EF-4A10-AECD-3FAD3A897BDB}" srcOrd="0" destOrd="0" parTransId="{247B4797-EA32-4E0B-AA77-C40F8D40733D}" sibTransId="{0B917495-CAC8-4D12-A29A-2B86015F1D98}"/>
    <dgm:cxn modelId="{A8520724-177D-476B-9068-E015315089FF}" srcId="{0E11DEEE-4F07-439D-A0E2-FA917C0466C7}" destId="{634DCDF5-26E8-4105-AE2B-70BB2F6E95C5}" srcOrd="1" destOrd="0" parTransId="{7E88B60B-5248-4252-8F4F-EA979EB43EC8}" sibTransId="{4E86FC50-8223-4B7F-9098-E02291A81893}"/>
    <dgm:cxn modelId="{A3A225F5-57EC-44E6-8D2D-435791563C47}" srcId="{0E11DEEE-4F07-439D-A0E2-FA917C0466C7}" destId="{F562E47B-6363-491D-88A1-2D00A25B5121}" srcOrd="3" destOrd="0" parTransId="{EEB4170A-DF78-4192-977A-A1CA834DE223}" sibTransId="{AB7677AF-6982-4B14-A021-75E203298046}"/>
    <dgm:cxn modelId="{2C18CC2E-55D4-45F1-8A65-9068B57F2EAB}" type="presOf" srcId="{0E11DEEE-4F07-439D-A0E2-FA917C0466C7}" destId="{668BBC58-0B0D-4CFC-972C-69CFD8454A48}" srcOrd="0" destOrd="0" presId="urn:microsoft.com/office/officeart/2005/8/layout/chevron2"/>
    <dgm:cxn modelId="{603B32E4-7E07-44A2-AAFB-FAB2F1052357}" srcId="{522FC2E5-8E28-49A5-BC24-341CA7DDD7A0}" destId="{9C993B07-C712-4453-BC11-0A7345A4A555}" srcOrd="1" destOrd="0" parTransId="{22105821-672A-493C-87F0-7F6F050D2995}" sibTransId="{7B1B8A65-A8B6-4159-B207-CD0DADC26CEC}"/>
    <dgm:cxn modelId="{408A63DB-2801-47E4-B530-83A2E7B750A7}" srcId="{634DCDF5-26E8-4105-AE2B-70BB2F6E95C5}" destId="{2A60A791-4C80-4378-B01C-E0A7CDC6D007}" srcOrd="0" destOrd="0" parTransId="{03B75D4B-326D-4B53-83BD-DB7060B9CFB6}" sibTransId="{D3DB364C-48AD-44D1-AD45-EFDD9A720020}"/>
    <dgm:cxn modelId="{6F788727-39CD-4938-B1D1-E7D28CE84BBD}" type="presOf" srcId="{3419CED4-3F49-4CAF-B9BF-51504C9AB1FC}" destId="{6C1209B7-5440-4150-9AFD-F3A132CD6400}" srcOrd="0" destOrd="0" presId="urn:microsoft.com/office/officeart/2005/8/layout/chevron2"/>
    <dgm:cxn modelId="{95ABC0B5-3A5F-4719-A712-E029E22E14E5}" srcId="{0E11DEEE-4F07-439D-A0E2-FA917C0466C7}" destId="{522FC2E5-8E28-49A5-BC24-341CA7DDD7A0}" srcOrd="0" destOrd="0" parTransId="{40366FF8-1D6F-45EF-96CC-88120DAEA345}" sibTransId="{39695C6A-551A-4D3C-9779-B8D7B7FD60A0}"/>
    <dgm:cxn modelId="{CE0B8B39-28D3-4EE2-97A2-B23EE136F38D}" type="presOf" srcId="{5D4AE03A-6253-4FEF-BD9D-9BAD4B5A2EF3}" destId="{6C1209B7-5440-4150-9AFD-F3A132CD6400}" srcOrd="0" destOrd="2" presId="urn:microsoft.com/office/officeart/2005/8/layout/chevron2"/>
    <dgm:cxn modelId="{01D22452-04D3-4F94-AEEB-A6A81EA27EFC}" type="presOf" srcId="{522FC2E5-8E28-49A5-BC24-341CA7DDD7A0}" destId="{76E15769-7CB9-4606-9BC0-B706754F6A45}" srcOrd="0" destOrd="0" presId="urn:microsoft.com/office/officeart/2005/8/layout/chevron2"/>
    <dgm:cxn modelId="{56A69E71-4121-4CD2-9C91-876E2C6C5BB4}" type="presOf" srcId="{F562E47B-6363-491D-88A1-2D00A25B5121}" destId="{E59A1E9C-9E06-49E2-B790-CA009B2F3A41}" srcOrd="0" destOrd="0" presId="urn:microsoft.com/office/officeart/2005/8/layout/chevron2"/>
    <dgm:cxn modelId="{CD83EBCF-2D3F-44CB-8450-27A9FEEF3C75}" type="presOf" srcId="{634DCDF5-26E8-4105-AE2B-70BB2F6E95C5}" destId="{30DEB136-4F8F-4496-87D6-F361D0CBD392}" srcOrd="0" destOrd="0" presId="urn:microsoft.com/office/officeart/2005/8/layout/chevron2"/>
    <dgm:cxn modelId="{A1002D0A-EFCE-40F9-B3B5-2B316ADFF665}" srcId="{634DCDF5-26E8-4105-AE2B-70BB2F6E95C5}" destId="{B39368FD-26AE-40DB-A307-CEE39A17CE9B}" srcOrd="2" destOrd="0" parTransId="{5309F5E7-ECF3-433B-BEC6-67A7DAD51888}" sibTransId="{6D4F19CE-CFBE-4153-B9D1-1E7D02C298BB}"/>
    <dgm:cxn modelId="{015263A8-F757-4DCA-87F0-1870029982B4}" type="presOf" srcId="{04D50F51-0840-4341-AEA2-F378F1B16B0A}" destId="{6C1209B7-5440-4150-9AFD-F3A132CD6400}" srcOrd="0" destOrd="1" presId="urn:microsoft.com/office/officeart/2005/8/layout/chevron2"/>
    <dgm:cxn modelId="{D971FB03-6053-402A-A0C5-5D9AB7C22708}" srcId="{F562E47B-6363-491D-88A1-2D00A25B5121}" destId="{D0BB6768-D3C6-4FE3-B38E-7E481E4F9071}" srcOrd="2" destOrd="0" parTransId="{2A08537E-816A-4FC4-AB2A-D255AE4E4113}" sibTransId="{F1F7A4DE-EE43-4465-8A7F-EC1AC544B86F}"/>
    <dgm:cxn modelId="{6C64B0FD-6F2C-4F7D-A9EF-BB9099405F06}" srcId="{0E11DEEE-4F07-439D-A0E2-FA917C0466C7}" destId="{38846F0B-DE0D-4FE8-89D6-AD0A3BFB978A}" srcOrd="2" destOrd="0" parTransId="{00E14AF5-445F-4E66-B31F-33CD7F3D5EFE}" sibTransId="{FB36F836-C230-423E-BE0F-3C948A2013C2}"/>
    <dgm:cxn modelId="{3EC0A8D2-7D59-4B52-8FFE-DC77E7DD056E}" type="presOf" srcId="{16303CCA-496C-4C8D-9723-479A99E672DB}" destId="{6C1209B7-5440-4150-9AFD-F3A132CD6400}" srcOrd="0" destOrd="3" presId="urn:microsoft.com/office/officeart/2005/8/layout/chevron2"/>
    <dgm:cxn modelId="{0C2EFB23-0D75-4A17-9F27-E91CE77D556D}" type="presParOf" srcId="{668BBC58-0B0D-4CFC-972C-69CFD8454A48}" destId="{55D18CAA-CC53-477A-811F-64E002A416A5}" srcOrd="0" destOrd="0" presId="urn:microsoft.com/office/officeart/2005/8/layout/chevron2"/>
    <dgm:cxn modelId="{01356094-ADBE-42C2-995D-F1405E834708}" type="presParOf" srcId="{55D18CAA-CC53-477A-811F-64E002A416A5}" destId="{76E15769-7CB9-4606-9BC0-B706754F6A45}" srcOrd="0" destOrd="0" presId="urn:microsoft.com/office/officeart/2005/8/layout/chevron2"/>
    <dgm:cxn modelId="{9ED76232-3B74-4409-9C0C-F9B3970B4453}" type="presParOf" srcId="{55D18CAA-CC53-477A-811F-64E002A416A5}" destId="{6540E84B-C8E5-4D74-96D3-65CD42418741}" srcOrd="1" destOrd="0" presId="urn:microsoft.com/office/officeart/2005/8/layout/chevron2"/>
    <dgm:cxn modelId="{A84FC2A5-8028-4531-A11B-792D3A75EA22}" type="presParOf" srcId="{668BBC58-0B0D-4CFC-972C-69CFD8454A48}" destId="{6A7B9C5B-7F73-4A23-9780-B61EC400C1F8}" srcOrd="1" destOrd="0" presId="urn:microsoft.com/office/officeart/2005/8/layout/chevron2"/>
    <dgm:cxn modelId="{F7EBF9E2-3EA9-4C44-B7A0-94516D8BD3CA}" type="presParOf" srcId="{668BBC58-0B0D-4CFC-972C-69CFD8454A48}" destId="{7668E0AB-6224-45EF-91C9-F1BEAC6D430C}" srcOrd="2" destOrd="0" presId="urn:microsoft.com/office/officeart/2005/8/layout/chevron2"/>
    <dgm:cxn modelId="{FC8F9DCB-D1A3-4134-8F66-963525E8E58E}" type="presParOf" srcId="{7668E0AB-6224-45EF-91C9-F1BEAC6D430C}" destId="{30DEB136-4F8F-4496-87D6-F361D0CBD392}" srcOrd="0" destOrd="0" presId="urn:microsoft.com/office/officeart/2005/8/layout/chevron2"/>
    <dgm:cxn modelId="{6BA8FD2C-6EE0-4E08-86A7-30ACD41F7E74}" type="presParOf" srcId="{7668E0AB-6224-45EF-91C9-F1BEAC6D430C}" destId="{7651E008-4979-4AF4-BC22-B64F96283F22}" srcOrd="1" destOrd="0" presId="urn:microsoft.com/office/officeart/2005/8/layout/chevron2"/>
    <dgm:cxn modelId="{869B8EA3-E21E-46CB-8FC0-516F8607BF62}" type="presParOf" srcId="{668BBC58-0B0D-4CFC-972C-69CFD8454A48}" destId="{2AF2EBD1-E30E-4830-AEEC-78AA6DE2C77C}" srcOrd="3" destOrd="0" presId="urn:microsoft.com/office/officeart/2005/8/layout/chevron2"/>
    <dgm:cxn modelId="{CFF62601-8399-4F34-A425-BAB286B913DD}" type="presParOf" srcId="{668BBC58-0B0D-4CFC-972C-69CFD8454A48}" destId="{AA8EAAF1-93A0-4B36-B07F-D9264DDE4E8F}" srcOrd="4" destOrd="0" presId="urn:microsoft.com/office/officeart/2005/8/layout/chevron2"/>
    <dgm:cxn modelId="{9AEFCB9E-DFD4-42F3-B302-F9DD7CEFA2A1}" type="presParOf" srcId="{AA8EAAF1-93A0-4B36-B07F-D9264DDE4E8F}" destId="{B192BBF4-8410-4831-B93B-500DC6EA8C74}" srcOrd="0" destOrd="0" presId="urn:microsoft.com/office/officeart/2005/8/layout/chevron2"/>
    <dgm:cxn modelId="{EDD95085-6688-43A9-8548-0BCEA030D0F6}" type="presParOf" srcId="{AA8EAAF1-93A0-4B36-B07F-D9264DDE4E8F}" destId="{6C1209B7-5440-4150-9AFD-F3A132CD6400}" srcOrd="1" destOrd="0" presId="urn:microsoft.com/office/officeart/2005/8/layout/chevron2"/>
    <dgm:cxn modelId="{8030822F-BA34-44C4-B783-4AB1A554F9EE}" type="presParOf" srcId="{668BBC58-0B0D-4CFC-972C-69CFD8454A48}" destId="{93668D69-F77F-455B-8050-931F7F32AC65}" srcOrd="5" destOrd="0" presId="urn:microsoft.com/office/officeart/2005/8/layout/chevron2"/>
    <dgm:cxn modelId="{C0EF95B0-F92C-4DFA-B818-80EFAD1033AF}" type="presParOf" srcId="{668BBC58-0B0D-4CFC-972C-69CFD8454A48}" destId="{F2A8B261-B9EC-4266-B3AD-5872D457F548}" srcOrd="6" destOrd="0" presId="urn:microsoft.com/office/officeart/2005/8/layout/chevron2"/>
    <dgm:cxn modelId="{2005C184-454D-41BD-96F4-0AEDA927A8D5}" type="presParOf" srcId="{F2A8B261-B9EC-4266-B3AD-5872D457F548}" destId="{E59A1E9C-9E06-49E2-B790-CA009B2F3A41}" srcOrd="0" destOrd="0" presId="urn:microsoft.com/office/officeart/2005/8/layout/chevron2"/>
    <dgm:cxn modelId="{E81C3CC1-51D6-4ECB-96DE-05726B1876B3}" type="presParOf" srcId="{F2A8B261-B9EC-4266-B3AD-5872D457F548}" destId="{8D51CAC0-2A8A-4547-B448-E59FC57EBC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476B18-1278-45A5-ACA8-1F43BAF81E33}">
      <dsp:nvSpPr>
        <dsp:cNvPr id="0" name=""/>
        <dsp:cNvSpPr/>
      </dsp:nvSpPr>
      <dsp:spPr>
        <a:xfrm>
          <a:off x="2357011" y="925"/>
          <a:ext cx="3967478" cy="22671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Estado de Situaci</a:t>
          </a:r>
          <a:r>
            <a:rPr lang="es-ES" sz="1600" i="1" kern="1200" dirty="0" smtClean="0"/>
            <a:t>ón Financiera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Estado de Resultados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Estado de Cambios en el Patrimonio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Estado de Flujos de Efectivo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Notas a los Estados Financieros</a:t>
          </a:r>
          <a:endParaRPr lang="en-US" sz="1600" i="1" kern="1200" dirty="0"/>
        </a:p>
      </dsp:txBody>
      <dsp:txXfrm>
        <a:off x="2357011" y="925"/>
        <a:ext cx="3967478" cy="2267193"/>
      </dsp:txXfrm>
    </dsp:sp>
    <dsp:sp modelId="{644659FE-3352-4377-AA8D-DAF992CFEEC1}">
      <dsp:nvSpPr>
        <dsp:cNvPr id="0" name=""/>
        <dsp:cNvSpPr/>
      </dsp:nvSpPr>
      <dsp:spPr>
        <a:xfrm>
          <a:off x="109" y="671517"/>
          <a:ext cx="2356901" cy="9260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smtClean="0"/>
            <a:t>Juego completo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smtClean="0"/>
            <a:t>de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dirty="0" err="1" smtClean="0"/>
            <a:t>Estados</a:t>
          </a:r>
          <a:r>
            <a:rPr lang="en-US" sz="1700" i="1" kern="1200" dirty="0" smtClean="0"/>
            <a:t> Financieros</a:t>
          </a:r>
          <a:endParaRPr lang="en-US" sz="1700" i="1" kern="1200" dirty="0"/>
        </a:p>
      </dsp:txBody>
      <dsp:txXfrm>
        <a:off x="109" y="671517"/>
        <a:ext cx="2356901" cy="926008"/>
      </dsp:txXfrm>
    </dsp:sp>
    <dsp:sp modelId="{9BF76A73-2371-4BFF-90CC-82F098DEDAF0}">
      <dsp:nvSpPr>
        <dsp:cNvPr id="0" name=""/>
        <dsp:cNvSpPr/>
      </dsp:nvSpPr>
      <dsp:spPr>
        <a:xfrm>
          <a:off x="2468546" y="2360719"/>
          <a:ext cx="3853113" cy="22865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9474194"/>
            <a:satOff val="-1624"/>
            <a:lumOff val="-2929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9474194"/>
              <a:satOff val="-1624"/>
              <a:lumOff val="-29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700" i="1" kern="1200" dirty="0" smtClean="0"/>
            <a:t>a). Declaración  de  c</a:t>
          </a:r>
          <a:r>
            <a:rPr lang="es-ES" sz="1700" i="1" kern="1200" dirty="0" err="1" smtClean="0"/>
            <a:t>umplimiento</a:t>
          </a:r>
          <a:r>
            <a:rPr lang="es-ES" sz="1700" i="1" kern="1200" dirty="0" smtClean="0"/>
            <a:t> con NIIF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i="1" kern="1200" smtClean="0"/>
            <a:t>b). Resumen de políticas contables significativas aplicables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i="1" kern="1200" smtClean="0"/>
            <a:t>c). Otra información explicativa</a:t>
          </a:r>
          <a:endParaRPr lang="en-US" sz="1700" i="1" kern="1200" dirty="0"/>
        </a:p>
      </dsp:txBody>
      <dsp:txXfrm>
        <a:off x="2468546" y="2360719"/>
        <a:ext cx="3853113" cy="2286555"/>
      </dsp:txXfrm>
    </dsp:sp>
    <dsp:sp modelId="{0C971D25-2081-4D70-AB61-8F1831B26559}">
      <dsp:nvSpPr>
        <dsp:cNvPr id="0" name=""/>
        <dsp:cNvSpPr/>
      </dsp:nvSpPr>
      <dsp:spPr>
        <a:xfrm>
          <a:off x="2940" y="2819398"/>
          <a:ext cx="2465605" cy="1369196"/>
        </a:xfrm>
        <a:prstGeom prst="roundRect">
          <a:avLst/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b="0" i="1" kern="1200" dirty="0" smtClean="0">
              <a:latin typeface="Arial (Cuerpo)"/>
            </a:rPr>
            <a:t>Las notas a los estados financieros  deberán incluir revelaciones no financieras</a:t>
          </a:r>
          <a:endParaRPr lang="en-US" sz="1700" b="0" i="1" kern="1200" dirty="0"/>
        </a:p>
      </dsp:txBody>
      <dsp:txXfrm>
        <a:off x="2940" y="2819398"/>
        <a:ext cx="2465605" cy="13691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D3080F-E6AB-44CA-B1FA-CB80A905EAC6}">
      <dsp:nvSpPr>
        <dsp:cNvPr id="0" name=""/>
        <dsp:cNvSpPr/>
      </dsp:nvSpPr>
      <dsp:spPr>
        <a:xfrm>
          <a:off x="2438995" y="0"/>
          <a:ext cx="3654028" cy="228033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Revisar reportes del sistema a fin de garantizar la información a revelar como parte de las Notas a los EE.FF.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i="1" kern="1200" dirty="0"/>
        </a:p>
      </dsp:txBody>
      <dsp:txXfrm>
        <a:off x="2438995" y="0"/>
        <a:ext cx="3654028" cy="2280337"/>
      </dsp:txXfrm>
    </dsp:sp>
    <dsp:sp modelId="{3E05E5B0-3FCB-40B3-B0BD-7399B9CA84E7}">
      <dsp:nvSpPr>
        <dsp:cNvPr id="0" name=""/>
        <dsp:cNvSpPr/>
      </dsp:nvSpPr>
      <dsp:spPr>
        <a:xfrm>
          <a:off x="2976" y="480981"/>
          <a:ext cx="2436018" cy="1320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i="1" kern="1200" dirty="0" smtClean="0">
              <a:latin typeface="Arial (Cuerpo)"/>
            </a:rPr>
            <a:t>La Compañía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i="1" kern="1200" dirty="0" smtClean="0">
              <a:latin typeface="Arial (Cuerpo)"/>
            </a:rPr>
            <a:t>debe:</a:t>
          </a:r>
          <a:endParaRPr lang="en-US" sz="1700" b="0" i="1" kern="1200" dirty="0">
            <a:latin typeface="Arial (Cuerpo)"/>
          </a:endParaRPr>
        </a:p>
      </dsp:txBody>
      <dsp:txXfrm>
        <a:off x="2976" y="480981"/>
        <a:ext cx="2436018" cy="1320924"/>
      </dsp:txXfrm>
    </dsp:sp>
    <dsp:sp modelId="{9BF76A73-2371-4BFF-90CC-82F098DEDAF0}">
      <dsp:nvSpPr>
        <dsp:cNvPr id="0" name=""/>
        <dsp:cNvSpPr/>
      </dsp:nvSpPr>
      <dsp:spPr>
        <a:xfrm>
          <a:off x="2410883" y="2414979"/>
          <a:ext cx="3654028" cy="22332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i="1" kern="1200" dirty="0" smtClean="0"/>
            <a:t>Incremento de revelaciones en Notas a los EE.FF. de acuerdo a lo requerido por las normas internacionales</a:t>
          </a:r>
          <a:endParaRPr lang="en-US" sz="1600" kern="1200" dirty="0"/>
        </a:p>
      </dsp:txBody>
      <dsp:txXfrm>
        <a:off x="2410883" y="2414979"/>
        <a:ext cx="3654028" cy="2233220"/>
      </dsp:txXfrm>
    </dsp:sp>
    <dsp:sp modelId="{0C971D25-2081-4D70-AB61-8F1831B26559}">
      <dsp:nvSpPr>
        <dsp:cNvPr id="0" name=""/>
        <dsp:cNvSpPr/>
      </dsp:nvSpPr>
      <dsp:spPr>
        <a:xfrm>
          <a:off x="2976" y="2869852"/>
          <a:ext cx="2436018" cy="1320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0" i="1" kern="1200" dirty="0" smtClean="0"/>
            <a:t>Sustentación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0" i="1" kern="1200" dirty="0" smtClean="0"/>
            <a:t>(</a:t>
          </a:r>
          <a:r>
            <a:rPr lang="es-ES" sz="1700" b="0" i="1" kern="1200" dirty="0" err="1" smtClean="0"/>
            <a:t>Memorandum</a:t>
          </a:r>
          <a:r>
            <a:rPr lang="es-ES" sz="1700" b="0" i="1" kern="1200" dirty="0" smtClean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0" i="1" kern="1200" dirty="0" smtClean="0"/>
            <a:t>de adopción)</a:t>
          </a:r>
          <a:endParaRPr lang="en-US" sz="1700" b="0" i="1" kern="1200" dirty="0"/>
        </a:p>
      </dsp:txBody>
      <dsp:txXfrm>
        <a:off x="2976" y="2869852"/>
        <a:ext cx="2436018" cy="13209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15769-7CB9-4606-9BC0-B706754F6A45}">
      <dsp:nvSpPr>
        <dsp:cNvPr id="0" name=""/>
        <dsp:cNvSpPr/>
      </dsp:nvSpPr>
      <dsp:spPr>
        <a:xfrm rot="5400000">
          <a:off x="-163087" y="90955"/>
          <a:ext cx="1591723" cy="14168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Equipo de Campo e Instalaciones (10avu)</a:t>
          </a:r>
          <a:endParaRPr lang="en-US" sz="1400" kern="1200" dirty="0"/>
        </a:p>
      </dsp:txBody>
      <dsp:txXfrm rot="5400000">
        <a:off x="-163087" y="90955"/>
        <a:ext cx="1591723" cy="1416891"/>
      </dsp:txXfrm>
    </dsp:sp>
    <dsp:sp modelId="{6540E84B-C8E5-4D74-96D3-65CD42418741}">
      <dsp:nvSpPr>
        <dsp:cNvPr id="0" name=""/>
        <dsp:cNvSpPr/>
      </dsp:nvSpPr>
      <dsp:spPr>
        <a:xfrm rot="5400000">
          <a:off x="2667892" y="-1474475"/>
          <a:ext cx="1035164" cy="3991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err="1" smtClean="0"/>
            <a:t>Motosoldadoras</a:t>
          </a:r>
          <a:r>
            <a:rPr lang="es-ES" sz="1200" kern="1200" dirty="0" smtClean="0"/>
            <a:t>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 </a:t>
          </a:r>
          <a:r>
            <a:rPr lang="es-ES" sz="1200" kern="1200" dirty="0" err="1" smtClean="0"/>
            <a:t>Concretera</a:t>
          </a:r>
          <a:r>
            <a:rPr lang="es-ES" sz="1200" kern="1200" dirty="0" smtClean="0"/>
            <a:t>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 </a:t>
          </a:r>
          <a:r>
            <a:rPr lang="es-ES" sz="1200" kern="1200" dirty="0" err="1" smtClean="0"/>
            <a:t>Motosierras</a:t>
          </a:r>
          <a:r>
            <a:rPr lang="es-ES" sz="1200" kern="1200" dirty="0" smtClean="0"/>
            <a:t>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Tanques 6000 </a:t>
          </a:r>
          <a:r>
            <a:rPr lang="es-ES" sz="1200" kern="1200" dirty="0" err="1" smtClean="0"/>
            <a:t>glns</a:t>
          </a:r>
          <a:r>
            <a:rPr lang="es-ES" sz="1200" kern="1200" dirty="0" smtClean="0"/>
            <a:t>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Contenedores de transporte </a:t>
          </a:r>
          <a:endParaRPr lang="en-US" sz="1200" kern="1200" dirty="0"/>
        </a:p>
      </dsp:txBody>
      <dsp:txXfrm rot="5400000">
        <a:off x="2667892" y="-1474475"/>
        <a:ext cx="1035164" cy="3991193"/>
      </dsp:txXfrm>
    </dsp:sp>
    <dsp:sp modelId="{30DEB136-4F8F-4496-87D6-F361D0CBD392}">
      <dsp:nvSpPr>
        <dsp:cNvPr id="0" name=""/>
        <dsp:cNvSpPr/>
      </dsp:nvSpPr>
      <dsp:spPr>
        <a:xfrm rot="5400000">
          <a:off x="-163087" y="1539221"/>
          <a:ext cx="1591723" cy="14168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Equipo de comunicación (10avu)</a:t>
          </a:r>
          <a:endParaRPr lang="en-US" sz="1400" kern="1200" dirty="0"/>
        </a:p>
      </dsp:txBody>
      <dsp:txXfrm rot="5400000">
        <a:off x="-163087" y="1539221"/>
        <a:ext cx="1591723" cy="1416891"/>
      </dsp:txXfrm>
    </dsp:sp>
    <dsp:sp modelId="{7651E008-4979-4AF4-BC22-B64F96283F22}">
      <dsp:nvSpPr>
        <dsp:cNvPr id="0" name=""/>
        <dsp:cNvSpPr/>
      </dsp:nvSpPr>
      <dsp:spPr>
        <a:xfrm rot="5400000">
          <a:off x="2668164" y="-26481"/>
          <a:ext cx="1034620" cy="3991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Centrales telefónicas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Radios </a:t>
          </a:r>
          <a:r>
            <a:rPr lang="es-ES" sz="1200" kern="1200" dirty="0" err="1" smtClean="0"/>
            <a:t>motorola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Sistema operativo </a:t>
          </a:r>
          <a:r>
            <a:rPr lang="es-ES" sz="1200" kern="1200" dirty="0" err="1" smtClean="0"/>
            <a:t>linux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err="1" smtClean="0"/>
            <a:t>Cesion</a:t>
          </a:r>
          <a:r>
            <a:rPr lang="es-ES" sz="1200" kern="1200" dirty="0" smtClean="0"/>
            <a:t> de frecuencia</a:t>
          </a:r>
          <a:endParaRPr lang="en-US" sz="1200" kern="1200" dirty="0"/>
        </a:p>
      </dsp:txBody>
      <dsp:txXfrm rot="5400000">
        <a:off x="2668164" y="-26481"/>
        <a:ext cx="1034620" cy="3991193"/>
      </dsp:txXfrm>
    </dsp:sp>
    <dsp:sp modelId="{B192BBF4-8410-4831-B93B-500DC6EA8C74}">
      <dsp:nvSpPr>
        <dsp:cNvPr id="0" name=""/>
        <dsp:cNvSpPr/>
      </dsp:nvSpPr>
      <dsp:spPr>
        <a:xfrm rot="5400000">
          <a:off x="-163087" y="2987487"/>
          <a:ext cx="1591723" cy="14168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Equipo de Cómputo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(3/5avu)</a:t>
          </a:r>
          <a:endParaRPr lang="en-US" sz="1400" kern="1200" dirty="0"/>
        </a:p>
      </dsp:txBody>
      <dsp:txXfrm rot="5400000">
        <a:off x="-163087" y="2987487"/>
        <a:ext cx="1591723" cy="1416891"/>
      </dsp:txXfrm>
    </dsp:sp>
    <dsp:sp modelId="{6C1209B7-5440-4150-9AFD-F3A132CD6400}">
      <dsp:nvSpPr>
        <dsp:cNvPr id="0" name=""/>
        <dsp:cNvSpPr/>
      </dsp:nvSpPr>
      <dsp:spPr>
        <a:xfrm rot="5400000">
          <a:off x="2668164" y="1421784"/>
          <a:ext cx="1034620" cy="3991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Computadores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Copiadoras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Servidores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Sistemas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Impresoras</a:t>
          </a:r>
          <a:endParaRPr lang="en-US" sz="1200" kern="1200" dirty="0"/>
        </a:p>
      </dsp:txBody>
      <dsp:txXfrm rot="5400000">
        <a:off x="2668164" y="1421784"/>
        <a:ext cx="1034620" cy="3991193"/>
      </dsp:txXfrm>
    </dsp:sp>
    <dsp:sp modelId="{E59A1E9C-9E06-49E2-B790-CA009B2F3A41}">
      <dsp:nvSpPr>
        <dsp:cNvPr id="0" name=""/>
        <dsp:cNvSpPr/>
      </dsp:nvSpPr>
      <dsp:spPr>
        <a:xfrm rot="5400000">
          <a:off x="-163087" y="4435753"/>
          <a:ext cx="1591723" cy="14168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Vehículos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(5avu)</a:t>
          </a:r>
          <a:endParaRPr lang="en-US" sz="1400" kern="1200" dirty="0"/>
        </a:p>
      </dsp:txBody>
      <dsp:txXfrm rot="5400000">
        <a:off x="-163087" y="4435753"/>
        <a:ext cx="1591723" cy="1416891"/>
      </dsp:txXfrm>
    </dsp:sp>
    <dsp:sp modelId="{8D51CAC0-2A8A-4547-B448-E59FC57EBC58}">
      <dsp:nvSpPr>
        <dsp:cNvPr id="0" name=""/>
        <dsp:cNvSpPr/>
      </dsp:nvSpPr>
      <dsp:spPr>
        <a:xfrm rot="5400000">
          <a:off x="2668164" y="2870050"/>
          <a:ext cx="1034620" cy="39911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Camionetas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Grúa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Carrocería metálica tipo cajón</a:t>
          </a:r>
          <a:endParaRPr lang="en-US" sz="1200" kern="1200" dirty="0"/>
        </a:p>
      </dsp:txBody>
      <dsp:txXfrm rot="5400000">
        <a:off x="2668164" y="2870050"/>
        <a:ext cx="1034620" cy="3991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04879-CBD2-46DE-A74D-A54C8E5E279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84351-129D-40EB-A7BA-BF3A9F28229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A034-92E1-4DD7-A54C-9C084B5F4C04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9E7B-0FB2-4718-A434-C054F503D858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3357-3A39-4669-8711-84DBA3662E21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CF35-90A6-43BD-96D7-26AF78508847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97C7F-4AB8-45E2-AE61-10BE28198131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A565-FA57-47BB-A9B6-30810CE580BA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A2E4-B18F-4F8F-933D-9A333C0ED2DB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F5F2-CE90-45B9-A75E-62A43BD61424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3884-EA60-453E-8094-F033B1E17FD0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C978-C552-42E6-B42D-629E166278DB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5AC52F-B62B-43F8-99C8-F5CED62691FC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6EF1BC-F2A7-4A88-80F2-54886320E012}" type="datetime1">
              <a:rPr lang="en-US" smtClean="0"/>
              <a:pPr/>
              <a:t>10/27/2012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741F0D-BB3A-42D2-856B-C4157A687CF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848600" cy="2895600"/>
          </a:xfrm>
        </p:spPr>
        <p:txBody>
          <a:bodyPr>
            <a:noAutofit/>
          </a:bodyPr>
          <a:lstStyle/>
          <a:p>
            <a:pPr algn="ctr"/>
            <a: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  <a:t>“DISEÑO Y ESTRUCTURACIÓN </a:t>
            </a:r>
            <a:r>
              <a:rPr lang="en-US" sz="3700" dirty="0" smtClean="0">
                <a:effectLst/>
                <a:latin typeface="Britannic Bold" pitchFamily="34" charset="0"/>
                <a:cs typeface="Aharoni" pitchFamily="2" charset="-79"/>
              </a:rPr>
              <a:t/>
            </a:r>
            <a:br>
              <a:rPr lang="en-US" sz="3700" dirty="0" smtClean="0">
                <a:effectLst/>
                <a:latin typeface="Britannic Bold" pitchFamily="34" charset="0"/>
                <a:cs typeface="Aharoni" pitchFamily="2" charset="-79"/>
              </a:rPr>
            </a:br>
            <a: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  <a:t>DEL PLAN </a:t>
            </a:r>
            <a:b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</a:br>
            <a: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  <a:t>PARA LA IMPLEMENTACIÓN </a:t>
            </a:r>
            <a:b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</a:br>
            <a:r>
              <a:rPr lang="es-ES" sz="3700" dirty="0" smtClean="0">
                <a:effectLst/>
                <a:latin typeface="Britannic Bold" pitchFamily="34" charset="0"/>
                <a:cs typeface="Aharoni" pitchFamily="2" charset="-79"/>
              </a:rPr>
              <a:t>DE NIIF EN LA EMPRESA PETRO S.A.”</a:t>
            </a:r>
            <a:r>
              <a:rPr lang="en-US" sz="3700" dirty="0" smtClean="0">
                <a:effectLst/>
                <a:latin typeface="Britannic Bold" pitchFamily="34" charset="0"/>
                <a:cs typeface="Aharoni" pitchFamily="2" charset="-79"/>
              </a:rPr>
              <a:t/>
            </a:r>
            <a:br>
              <a:rPr lang="en-US" sz="3700" dirty="0" smtClean="0">
                <a:effectLst/>
                <a:latin typeface="Britannic Bold" pitchFamily="34" charset="0"/>
                <a:cs typeface="Aharoni" pitchFamily="2" charset="-79"/>
              </a:rPr>
            </a:br>
            <a:endParaRPr lang="en-US" sz="3700" dirty="0">
              <a:effectLst/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77000" y="5638800"/>
            <a:ext cx="2667000" cy="5334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Proyecto N. 2</a:t>
            </a:r>
          </a:p>
          <a:p>
            <a:pPr algn="r"/>
            <a:r>
              <a:rPr lang="en-US" sz="15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Ing. Maria Fernanda Flores</a:t>
            </a:r>
            <a:endParaRPr lang="en-US" sz="15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600" dirty="0" smtClean="0"/>
              <a:t>Matriz de Impactos</a:t>
            </a:r>
            <a:endParaRPr lang="en-US" sz="2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711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6324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04800" y="5867400"/>
            <a:ext cx="82296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600" i="1" dirty="0" smtClean="0"/>
              <a:t>Visión general de la Cía. y sus EE.FF., más no a una cuantificación de los montos de los efectos, puesto que estos efectos monetarios (ajustes) se determinarán en la fase de implementación NIIF  (evaluación cuantitativa)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609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NIVELES DE IMPACTO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76200" y="1219200"/>
            <a:ext cx="44196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800" b="1" i="1" dirty="0" smtClean="0"/>
              <a:t>ALTO IMPACTO</a:t>
            </a:r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r>
              <a:rPr lang="es-ES" sz="1800" i="1" dirty="0" smtClean="0"/>
              <a:t>El resultado de la aplicación de la norma: </a:t>
            </a:r>
          </a:p>
          <a:p>
            <a:pPr algn="ctr">
              <a:buNone/>
            </a:pPr>
            <a:r>
              <a:rPr lang="es-ES" sz="1800" i="1" dirty="0" smtClean="0"/>
              <a:t>- Puede ser material o significativo</a:t>
            </a:r>
          </a:p>
          <a:p>
            <a:pPr algn="ctr">
              <a:buNone/>
            </a:pPr>
            <a:r>
              <a:rPr lang="es-ES" sz="1800" i="1" dirty="0" smtClean="0"/>
              <a:t>- Requiere un gran trabajo de revelación o</a:t>
            </a:r>
          </a:p>
          <a:p>
            <a:pPr algn="ctr">
              <a:buNone/>
            </a:pPr>
            <a:r>
              <a:rPr lang="es-ES" sz="1800" i="1" dirty="0" smtClean="0"/>
              <a:t>- Búsqueda de la información</a:t>
            </a:r>
          </a:p>
          <a:p>
            <a:pPr algn="ctr">
              <a:buNone/>
            </a:pPr>
            <a:endParaRPr lang="es-ES" sz="1800" i="1" dirty="0" smtClean="0"/>
          </a:p>
          <a:p>
            <a:pPr algn="ctr">
              <a:buFontTx/>
              <a:buChar char="-"/>
            </a:pPr>
            <a:endParaRPr lang="en-US" sz="1800" i="1" dirty="0" smtClean="0"/>
          </a:p>
          <a:p>
            <a:pPr>
              <a:buNone/>
            </a:pPr>
            <a:r>
              <a:rPr lang="es-EC" sz="1800" i="1" dirty="0" smtClean="0"/>
              <a:t>	</a:t>
            </a:r>
            <a:endParaRPr lang="en-US" sz="1800" i="1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9 Flecha abajo"/>
          <p:cNvSpPr/>
          <p:nvPr/>
        </p:nvSpPr>
        <p:spPr>
          <a:xfrm>
            <a:off x="1600200" y="1676400"/>
            <a:ext cx="1371600" cy="457200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  <p:sp>
        <p:nvSpPr>
          <p:cNvPr id="11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724400" y="1905000"/>
            <a:ext cx="4038600" cy="3733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800" b="1" i="1" dirty="0" smtClean="0"/>
              <a:t>IMPACTO MEDIO</a:t>
            </a:r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r>
              <a:rPr lang="es-ES" sz="1800" i="1" dirty="0" smtClean="0"/>
              <a:t>El resultado de la aplicación de la norma: </a:t>
            </a:r>
          </a:p>
          <a:p>
            <a:pPr algn="ctr">
              <a:buNone/>
            </a:pPr>
            <a:r>
              <a:rPr lang="es-ES" sz="1800" i="1" dirty="0" smtClean="0"/>
              <a:t>- Tiene un impacto si bien no podrá ser significativo pero monetariamente podrá ser </a:t>
            </a:r>
            <a:r>
              <a:rPr lang="es-ES" sz="1500" i="1" dirty="0" smtClean="0"/>
              <a:t>IMPORTANTE</a:t>
            </a:r>
          </a:p>
          <a:p>
            <a:pPr algn="ctr">
              <a:buNone/>
            </a:pPr>
            <a:r>
              <a:rPr lang="es-ES" sz="1800" i="1" dirty="0" smtClean="0"/>
              <a:t>- El trabajo que se requiere y búsqueda de la información serán moderados</a:t>
            </a:r>
          </a:p>
          <a:p>
            <a:pPr algn="ctr">
              <a:buNone/>
            </a:pPr>
            <a:endParaRPr lang="es-ES" sz="1800" i="1" dirty="0" smtClean="0"/>
          </a:p>
          <a:p>
            <a:pPr algn="ctr">
              <a:buFontTx/>
              <a:buChar char="-"/>
            </a:pPr>
            <a:endParaRPr lang="en-US" sz="1800" i="1" dirty="0" smtClean="0"/>
          </a:p>
          <a:p>
            <a:pPr>
              <a:buNone/>
            </a:pPr>
            <a:r>
              <a:rPr lang="es-EC" sz="1800" i="1" dirty="0" smtClean="0"/>
              <a:t>	</a:t>
            </a:r>
            <a:endParaRPr lang="en-US" sz="1800" i="1" dirty="0"/>
          </a:p>
        </p:txBody>
      </p:sp>
      <p:sp>
        <p:nvSpPr>
          <p:cNvPr id="12" name="11 Flecha abajo"/>
          <p:cNvSpPr/>
          <p:nvPr/>
        </p:nvSpPr>
        <p:spPr>
          <a:xfrm>
            <a:off x="6096000" y="2328204"/>
            <a:ext cx="1371600" cy="304800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  <p:sp>
        <p:nvSpPr>
          <p:cNvPr id="13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1447800" y="4648200"/>
            <a:ext cx="40386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800" b="1" i="1" dirty="0" smtClean="0"/>
              <a:t>BAJO IMPACTO</a:t>
            </a:r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r>
              <a:rPr lang="es-ES" sz="1800" i="1" dirty="0" smtClean="0"/>
              <a:t>Impacto monetario o el trabajo requerido será mínimo</a:t>
            </a:r>
          </a:p>
          <a:p>
            <a:pPr algn="ctr">
              <a:buNone/>
            </a:pPr>
            <a:endParaRPr lang="es-ES" sz="1800" i="1" dirty="0" smtClean="0"/>
          </a:p>
          <a:p>
            <a:pPr algn="ctr">
              <a:buFontTx/>
              <a:buChar char="-"/>
            </a:pPr>
            <a:endParaRPr lang="en-US" sz="1800" i="1" dirty="0" smtClean="0"/>
          </a:p>
          <a:p>
            <a:pPr>
              <a:buNone/>
            </a:pPr>
            <a:r>
              <a:rPr lang="es-EC" sz="1800" i="1" dirty="0" smtClean="0"/>
              <a:t>	</a:t>
            </a:r>
            <a:endParaRPr lang="en-US" sz="1800" i="1" dirty="0"/>
          </a:p>
        </p:txBody>
      </p:sp>
      <p:sp>
        <p:nvSpPr>
          <p:cNvPr id="14" name="13 Flecha abajo"/>
          <p:cNvSpPr/>
          <p:nvPr/>
        </p:nvSpPr>
        <p:spPr>
          <a:xfrm>
            <a:off x="2743200" y="5105400"/>
            <a:ext cx="1371600" cy="228600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ADOPCI</a:t>
            </a:r>
            <a:r>
              <a:rPr lang="es-ES" sz="3200" dirty="0" smtClean="0">
                <a:solidFill>
                  <a:schemeClr val="tx1"/>
                </a:solidFill>
              </a:rPr>
              <a:t>Ó</a:t>
            </a:r>
            <a:r>
              <a:rPr lang="en-US" sz="3200" dirty="0" smtClean="0">
                <a:solidFill>
                  <a:schemeClr val="tx1"/>
                </a:solidFill>
              </a:rPr>
              <a:t>N POR PRIMERA VEZ DE LAS NIIF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76200" y="914400"/>
            <a:ext cx="4419600" cy="3733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800" b="1" i="1" dirty="0" smtClean="0"/>
              <a:t>NIIF 1</a:t>
            </a:r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r>
              <a:rPr lang="es-EC" sz="1800" i="1" dirty="0" smtClean="0"/>
              <a:t>	Asegurar que los estados financieros con arreglo a las NIIF de la entidad contengan información de alta calidad que:</a:t>
            </a:r>
            <a:endParaRPr lang="en-US" sz="1800" i="1" dirty="0" smtClean="0"/>
          </a:p>
          <a:p>
            <a:pPr>
              <a:buNone/>
            </a:pPr>
            <a:r>
              <a:rPr lang="es-EC" sz="1800" i="1" dirty="0" smtClean="0"/>
              <a:t> </a:t>
            </a:r>
          </a:p>
          <a:p>
            <a:pPr>
              <a:buNone/>
            </a:pPr>
            <a:endParaRPr lang="en-US" sz="1800" i="1" dirty="0" smtClean="0"/>
          </a:p>
          <a:p>
            <a:pPr algn="ctr">
              <a:buNone/>
            </a:pPr>
            <a:r>
              <a:rPr lang="es-EC" sz="1800" i="1" dirty="0" smtClean="0"/>
              <a:t>	a). Sea transparente para los     usuarios y comparable para todos los </a:t>
            </a:r>
            <a:r>
              <a:rPr lang="es-ES" sz="1800" i="1" dirty="0" smtClean="0"/>
              <a:t>períodos </a:t>
            </a:r>
            <a:r>
              <a:rPr lang="es-EC" sz="1800" i="1" dirty="0" smtClean="0"/>
              <a:t>que se presenten</a:t>
            </a:r>
            <a:endParaRPr lang="en-US" sz="1800" i="1" dirty="0" smtClean="0"/>
          </a:p>
          <a:p>
            <a:pPr>
              <a:buNone/>
            </a:pPr>
            <a:r>
              <a:rPr lang="es-EC" sz="1800" i="1" dirty="0" smtClean="0"/>
              <a:t>	</a:t>
            </a:r>
            <a:endParaRPr lang="en-US" sz="1800" i="1" dirty="0"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495800" y="3505200"/>
            <a:ext cx="4041775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b="1" i="1" dirty="0" smtClean="0"/>
          </a:p>
          <a:p>
            <a:pPr>
              <a:buNone/>
            </a:pPr>
            <a:r>
              <a:rPr lang="es-EC" sz="1800" i="1" dirty="0" smtClean="0"/>
              <a:t>b).  Suministre un punto de partida adecuado para la contabilización según las </a:t>
            </a:r>
            <a:r>
              <a:rPr lang="es-ES" sz="1800" i="1" dirty="0" smtClean="0"/>
              <a:t>Normas Internacionales de Información Financiera (NIIF); y,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s-ES" sz="1800" i="1" dirty="0" smtClean="0"/>
              <a:t>c).  Pueda ser obtenida a un costo  que no exceda a los beneficios proporcionados a los usuarios.</a:t>
            </a:r>
            <a:endParaRPr lang="en-US" sz="1800" i="1" dirty="0" smtClean="0"/>
          </a:p>
          <a:p>
            <a:pPr algn="ctr">
              <a:buNone/>
            </a:pPr>
            <a:endParaRPr lang="es-ES" sz="1800" b="1" i="1" dirty="0" smtClean="0"/>
          </a:p>
        </p:txBody>
      </p:sp>
      <p:pic>
        <p:nvPicPr>
          <p:cNvPr id="5" name="4 Imagen" descr="gente con m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600200"/>
            <a:ext cx="3733800" cy="2013122"/>
          </a:xfrm>
          <a:prstGeom prst="rect">
            <a:avLst/>
          </a:prstGeom>
        </p:spPr>
      </p:pic>
      <p:pic>
        <p:nvPicPr>
          <p:cNvPr id="7" name="6 Imagen" descr="NIIF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4766469"/>
            <a:ext cx="1600200" cy="1634332"/>
          </a:xfrm>
          <a:prstGeom prst="rect">
            <a:avLst/>
          </a:prstGeom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9 Flecha abajo"/>
          <p:cNvSpPr/>
          <p:nvPr/>
        </p:nvSpPr>
        <p:spPr>
          <a:xfrm>
            <a:off x="1752600" y="2819400"/>
            <a:ext cx="1371600" cy="457200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ADOPCI</a:t>
            </a:r>
            <a:r>
              <a:rPr lang="es-ES" sz="3200" dirty="0" smtClean="0">
                <a:solidFill>
                  <a:schemeClr val="tx1"/>
                </a:solidFill>
              </a:rPr>
              <a:t>Ó</a:t>
            </a:r>
            <a:r>
              <a:rPr lang="en-US" sz="3200" dirty="0" smtClean="0">
                <a:solidFill>
                  <a:schemeClr val="tx1"/>
                </a:solidFill>
              </a:rPr>
              <a:t>N POR PRIMERA VEZ DE LAS NIIF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81000" y="1524000"/>
            <a:ext cx="4041775" cy="3124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1800" b="1" i="1" dirty="0" smtClean="0"/>
              <a:t>NIIF  1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i="1" dirty="0" smtClean="0"/>
              <a:t>Requiere que la entidad aplique las normas efectivas a las fechas de reporte, consistentemente en todos los períodos </a:t>
            </a:r>
          </a:p>
          <a:p>
            <a:pPr algn="ctr">
              <a:buNone/>
            </a:pPr>
            <a:r>
              <a:rPr lang="es-ES" sz="2000" i="1" dirty="0" smtClean="0"/>
              <a:t>de los primeros estados financieros </a:t>
            </a:r>
          </a:p>
          <a:p>
            <a:pPr algn="ctr">
              <a:buNone/>
            </a:pPr>
            <a:r>
              <a:rPr lang="es-ES" sz="2000" i="1" dirty="0" smtClean="0"/>
              <a:t>bajo NIIF</a:t>
            </a:r>
            <a:endParaRPr lang="en-US" sz="2000" i="1" dirty="0" smtClean="0"/>
          </a:p>
          <a:p>
            <a:pPr algn="ctr">
              <a:buNone/>
            </a:pPr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9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797425" y="1981200"/>
            <a:ext cx="4041775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1800" dirty="0" smtClean="0"/>
              <a:t>La compañía deberá </a:t>
            </a:r>
          </a:p>
          <a:p>
            <a:pPr algn="ctr">
              <a:buNone/>
            </a:pPr>
            <a:r>
              <a:rPr lang="es-ES" sz="1800" dirty="0" smtClean="0"/>
              <a:t>analizar y emitir </a:t>
            </a:r>
          </a:p>
          <a:p>
            <a:pPr algn="ctr">
              <a:buNone/>
            </a:pPr>
            <a:r>
              <a:rPr lang="es-ES" sz="1800" dirty="0" smtClean="0"/>
              <a:t>tres (3) estados financieros:</a:t>
            </a:r>
            <a:endParaRPr lang="en-US" sz="1800" dirty="0"/>
          </a:p>
        </p:txBody>
      </p:sp>
      <p:sp>
        <p:nvSpPr>
          <p:cNvPr id="7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648200" y="3200400"/>
            <a:ext cx="43434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2200" dirty="0" smtClean="0"/>
          </a:p>
          <a:p>
            <a:pPr algn="ctr">
              <a:buNone/>
            </a:pPr>
            <a:r>
              <a:rPr lang="es-ES" sz="1800" dirty="0" smtClean="0"/>
              <a:t>1/1/2010</a:t>
            </a:r>
            <a:r>
              <a:rPr lang="es-ES" sz="2200" dirty="0" smtClean="0"/>
              <a:t> </a:t>
            </a:r>
            <a:r>
              <a:rPr lang="es-ES" sz="1400" dirty="0" smtClean="0"/>
              <a:t>(Balance de apertura)</a:t>
            </a:r>
            <a:r>
              <a:rPr lang="es-ES" sz="2200" dirty="0" smtClean="0"/>
              <a:t>	</a:t>
            </a:r>
          </a:p>
          <a:p>
            <a:pPr algn="ctr">
              <a:buNone/>
            </a:pPr>
            <a:r>
              <a:rPr lang="es-ES" sz="1800" dirty="0" smtClean="0"/>
              <a:t>	31/12/2010</a:t>
            </a:r>
            <a:r>
              <a:rPr lang="es-ES" sz="2200" dirty="0" smtClean="0"/>
              <a:t> </a:t>
            </a:r>
            <a:r>
              <a:rPr lang="es-ES" sz="1400" dirty="0" smtClean="0"/>
              <a:t>(Balance de transición)</a:t>
            </a:r>
            <a:r>
              <a:rPr lang="en-US" sz="2200" dirty="0" smtClean="0"/>
              <a:t>  	</a:t>
            </a:r>
          </a:p>
          <a:p>
            <a:pPr algn="ctr">
              <a:buNone/>
            </a:pPr>
            <a:r>
              <a:rPr lang="en-US" sz="2000" dirty="0" smtClean="0"/>
              <a:t>2011</a:t>
            </a:r>
            <a:r>
              <a:rPr lang="en-US" sz="2200" dirty="0" smtClean="0"/>
              <a:t> </a:t>
            </a:r>
            <a:r>
              <a:rPr lang="es-ES" sz="4000" dirty="0" smtClean="0"/>
              <a:t> </a:t>
            </a:r>
            <a:r>
              <a:rPr lang="es-ES" sz="1400" dirty="0" smtClean="0"/>
              <a:t>(Año de aplicación)</a:t>
            </a:r>
          </a:p>
          <a:p>
            <a:pPr algn="ctr">
              <a:buNone/>
            </a:pPr>
            <a:endParaRPr lang="es-ES" sz="1400" dirty="0" smtClean="0"/>
          </a:p>
          <a:p>
            <a:pPr algn="ctr">
              <a:buNone/>
            </a:pPr>
            <a:endParaRPr lang="es-ES" sz="1600" i="1" dirty="0" smtClean="0"/>
          </a:p>
          <a:p>
            <a:pPr algn="ctr">
              <a:buNone/>
            </a:pPr>
            <a:r>
              <a:rPr lang="es-ES" sz="1600" i="1" dirty="0" smtClean="0"/>
              <a:t>EE.FF. comparables</a:t>
            </a:r>
          </a:p>
          <a:p>
            <a:pPr algn="ctr">
              <a:buNone/>
            </a:pPr>
            <a:endParaRPr lang="en-US" sz="1400" dirty="0"/>
          </a:p>
        </p:txBody>
      </p:sp>
      <p:pic>
        <p:nvPicPr>
          <p:cNvPr id="8" name="7 Imagen" descr="NII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5257800"/>
            <a:ext cx="842974" cy="860955"/>
          </a:xfrm>
          <a:prstGeom prst="rect">
            <a:avLst/>
          </a:prstGeom>
        </p:spPr>
      </p:pic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10 Imagen" descr="NI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066800"/>
            <a:ext cx="891674" cy="1081392"/>
          </a:xfrm>
          <a:prstGeom prst="rect">
            <a:avLst/>
          </a:prstGeom>
        </p:spPr>
      </p:pic>
      <p:sp>
        <p:nvSpPr>
          <p:cNvPr id="12" name="11 Flecha abajo"/>
          <p:cNvSpPr/>
          <p:nvPr/>
        </p:nvSpPr>
        <p:spPr>
          <a:xfrm rot="14238008">
            <a:off x="3511066" y="4489731"/>
            <a:ext cx="1281117" cy="713881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  <p:sp>
        <p:nvSpPr>
          <p:cNvPr id="13" name="12 Flecha abajo"/>
          <p:cNvSpPr/>
          <p:nvPr/>
        </p:nvSpPr>
        <p:spPr>
          <a:xfrm rot="14238008">
            <a:off x="2516581" y="5154148"/>
            <a:ext cx="943320" cy="520095"/>
          </a:xfrm>
          <a:prstGeom prst="downArrow">
            <a:avLst/>
          </a:prstGeom>
          <a:solidFill>
            <a:srgbClr val="BE60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66FF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7620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ADOPCI</a:t>
            </a:r>
            <a:r>
              <a:rPr lang="es-ES" sz="3000" dirty="0" smtClean="0">
                <a:solidFill>
                  <a:schemeClr val="tx1"/>
                </a:solidFill>
              </a:rPr>
              <a:t>Ó</a:t>
            </a:r>
            <a:r>
              <a:rPr lang="en-US" sz="3000" dirty="0" smtClean="0">
                <a:solidFill>
                  <a:schemeClr val="tx1"/>
                </a:solidFill>
              </a:rPr>
              <a:t>N POR PRIMERA VEZ DE LAS NIIF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4041775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b="1" dirty="0" smtClean="0"/>
          </a:p>
          <a:p>
            <a:pPr algn="ctr">
              <a:buNone/>
            </a:pPr>
            <a:r>
              <a:rPr lang="es-ES" sz="1800" b="1" i="1" dirty="0" smtClean="0"/>
              <a:t>NIIF 1</a:t>
            </a:r>
          </a:p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600" dirty="0" smtClean="0"/>
              <a:t>Establece requerimientos generales para la presentación </a:t>
            </a:r>
          </a:p>
          <a:p>
            <a:pPr algn="ctr">
              <a:buNone/>
            </a:pPr>
            <a:r>
              <a:rPr lang="es-ES" sz="1600" dirty="0" smtClean="0"/>
              <a:t>de estados financieros:</a:t>
            </a:r>
          </a:p>
          <a:p>
            <a:pPr algn="ctr">
              <a:buNone/>
            </a:pPr>
            <a:endParaRPr lang="es-ES" sz="1600" dirty="0" smtClean="0"/>
          </a:p>
          <a:p>
            <a:pPr algn="ctr">
              <a:buNone/>
            </a:pPr>
            <a:r>
              <a:rPr lang="es-ES" sz="1600" dirty="0" smtClean="0"/>
              <a:t>- INCLUIR todos los activos y pasivos reconocidos por NIIF</a:t>
            </a:r>
          </a:p>
          <a:p>
            <a:pPr algn="ctr">
              <a:buNone/>
            </a:pPr>
            <a:endParaRPr lang="es-ES" sz="1600" dirty="0" smtClean="0"/>
          </a:p>
          <a:p>
            <a:pPr algn="ctr">
              <a:buNone/>
            </a:pPr>
            <a:r>
              <a:rPr lang="es-ES" sz="1600" dirty="0" smtClean="0"/>
              <a:t>- EXCLUIR todos los activos y pasivos no reconocidos por NIIF</a:t>
            </a:r>
          </a:p>
        </p:txBody>
      </p:sp>
      <p:sp>
        <p:nvSpPr>
          <p:cNvPr id="9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572000" y="4191000"/>
            <a:ext cx="4041775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600" dirty="0" smtClean="0"/>
              <a:t>- RECLASIFICAR las partidas que necesiten ser reclasificadas.</a:t>
            </a:r>
          </a:p>
          <a:p>
            <a:pPr algn="ctr">
              <a:buFontTx/>
              <a:buChar char="-"/>
            </a:pPr>
            <a:endParaRPr lang="es-ES" sz="1600" dirty="0" smtClean="0"/>
          </a:p>
          <a:p>
            <a:pPr algn="ctr">
              <a:buNone/>
            </a:pPr>
            <a:r>
              <a:rPr lang="es-ES" sz="1600" dirty="0" smtClean="0"/>
              <a:t>- VALORAR.- darle un valor razonable, medir los Activos y / o Pasivos de acuerdo a NIIF </a:t>
            </a:r>
          </a:p>
          <a:p>
            <a:pPr algn="ctr">
              <a:buFontTx/>
              <a:buChar char="-"/>
            </a:pPr>
            <a:endParaRPr lang="en-US" sz="1800" dirty="0" smtClean="0"/>
          </a:p>
          <a:p>
            <a:pPr algn="ctr">
              <a:buNone/>
            </a:pPr>
            <a:endParaRPr lang="es-ES" sz="1800" dirty="0" smtClean="0"/>
          </a:p>
        </p:txBody>
      </p:sp>
      <p:pic>
        <p:nvPicPr>
          <p:cNvPr id="7" name="6 Imagen" descr="fina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052455" cy="2133600"/>
          </a:xfrm>
          <a:prstGeom prst="rect">
            <a:avLst/>
          </a:prstGeom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7620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ADOPCI</a:t>
            </a:r>
            <a:r>
              <a:rPr lang="es-ES" sz="3000" dirty="0" smtClean="0">
                <a:solidFill>
                  <a:schemeClr val="tx1"/>
                </a:solidFill>
              </a:rPr>
              <a:t>Ó</a:t>
            </a:r>
            <a:r>
              <a:rPr lang="en-US" sz="3000" dirty="0" smtClean="0">
                <a:solidFill>
                  <a:schemeClr val="tx1"/>
                </a:solidFill>
              </a:rPr>
              <a:t>N POR PRIMERA VEZ DE LAS NIIF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4041775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b="1" dirty="0" smtClean="0"/>
          </a:p>
          <a:p>
            <a:pPr algn="ctr">
              <a:buNone/>
            </a:pPr>
            <a:r>
              <a:rPr lang="es-ES" sz="1800" b="1" i="1" dirty="0" smtClean="0"/>
              <a:t>NIIF 1 (PLAN)</a:t>
            </a:r>
          </a:p>
          <a:p>
            <a:pPr algn="ctr">
              <a:buNone/>
            </a:pPr>
            <a:r>
              <a:rPr lang="es-ES" sz="1800" i="1" dirty="0" smtClean="0"/>
              <a:t>La Compañía:</a:t>
            </a:r>
          </a:p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800" dirty="0" smtClean="0"/>
              <a:t>- Establecerá los procedimientos </a:t>
            </a:r>
          </a:p>
          <a:p>
            <a:pPr algn="ctr">
              <a:buNone/>
            </a:pPr>
            <a:r>
              <a:rPr lang="es-ES" sz="1800" dirty="0" smtClean="0"/>
              <a:t>a seguir al adoptar las NIIF por primera vez, como base de presentación de sus EE.FF.</a:t>
            </a:r>
          </a:p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800" dirty="0" smtClean="0"/>
              <a:t>- Seleccionará las políticas contables de futura aplicación.</a:t>
            </a:r>
          </a:p>
        </p:txBody>
      </p:sp>
      <p:sp>
        <p:nvSpPr>
          <p:cNvPr id="9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572000" y="4191000"/>
            <a:ext cx="4041775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600" i="1" dirty="0" smtClean="0"/>
              <a:t>ALTO IMPACTO: </a:t>
            </a:r>
          </a:p>
          <a:p>
            <a:pPr algn="ctr">
              <a:buNone/>
            </a:pPr>
            <a:r>
              <a:rPr lang="es-ES" sz="1600" i="1" dirty="0" smtClean="0"/>
              <a:t>Recopilación  de todos los efectos en los EE.FF., producto de la evaluación de las normas aplicables a cada saldo de cuenta y por los cambios a realizar en los sistemas contables y en los sistemas de reporte.</a:t>
            </a:r>
            <a:endParaRPr lang="en-US" sz="1600" i="1" dirty="0" smtClean="0"/>
          </a:p>
          <a:p>
            <a:pPr algn="ctr"/>
            <a:endParaRPr lang="en-US" sz="1800" dirty="0" smtClean="0"/>
          </a:p>
          <a:p>
            <a:pPr algn="ctr">
              <a:buNone/>
            </a:pPr>
            <a:endParaRPr lang="es-ES" sz="1800" dirty="0" smtClean="0"/>
          </a:p>
        </p:txBody>
      </p:sp>
      <p:pic>
        <p:nvPicPr>
          <p:cNvPr id="7" name="6 Imagen" descr="fina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052455" cy="2133600"/>
          </a:xfrm>
          <a:prstGeom prst="rect">
            <a:avLst/>
          </a:prstGeom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PRESENTACIÓN DE ESTADOS FINANCIEROS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04800" y="1143000"/>
            <a:ext cx="42672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800" b="1" i="1" smtClean="0"/>
              <a:t>Complemento NIIF 1</a:t>
            </a:r>
            <a:endParaRPr lang="es-ES" sz="1800" b="1" i="1" dirty="0" smtClean="0"/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C" sz="1800" i="1" dirty="0" smtClean="0"/>
          </a:p>
          <a:p>
            <a:pPr algn="ctr">
              <a:buNone/>
            </a:pPr>
            <a:endParaRPr lang="es-ES" sz="1800" i="1" dirty="0" smtClean="0"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7696200" y="838200"/>
            <a:ext cx="13716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i="1" dirty="0" smtClean="0"/>
          </a:p>
          <a:p>
            <a:pPr algn="r">
              <a:buNone/>
            </a:pPr>
            <a:r>
              <a:rPr lang="es-ES" sz="1400" i="1" dirty="0" smtClean="0"/>
              <a:t>NIC 1</a:t>
            </a:r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endParaRPr lang="es-ES" sz="1800" b="1" i="1" dirty="0" smtClean="0"/>
          </a:p>
        </p:txBody>
      </p:sp>
      <p:pic>
        <p:nvPicPr>
          <p:cNvPr id="5" name="4 Imagen" descr="gente con m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7584" y="2867464"/>
            <a:ext cx="3429000" cy="2438400"/>
          </a:xfrm>
          <a:prstGeom prst="rect">
            <a:avLst/>
          </a:prstGeom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0" name="9 Diagrama"/>
          <p:cNvGraphicFramePr/>
          <p:nvPr/>
        </p:nvGraphicFramePr>
        <p:xfrm>
          <a:off x="152400" y="1752600"/>
          <a:ext cx="6324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PRESENTACIÓN DE ESTADOS FINANCIEROS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04800" y="1143000"/>
            <a:ext cx="42672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700" b="1" i="1" dirty="0" smtClean="0"/>
              <a:t>INFORMACIÓN A REVELAR</a:t>
            </a:r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S" sz="1800" b="1" i="1" dirty="0" smtClean="0"/>
          </a:p>
          <a:p>
            <a:pPr algn="ctr">
              <a:buNone/>
            </a:pPr>
            <a:endParaRPr lang="es-EC" sz="1800" i="1" dirty="0" smtClean="0"/>
          </a:p>
          <a:p>
            <a:pPr algn="ctr">
              <a:buNone/>
            </a:pPr>
            <a:endParaRPr lang="es-ES" sz="1800" i="1" dirty="0" smtClean="0"/>
          </a:p>
        </p:txBody>
      </p:sp>
      <p:sp>
        <p:nvSpPr>
          <p:cNvPr id="8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7696200" y="838200"/>
            <a:ext cx="13716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s-ES" sz="1800" i="1" dirty="0" smtClean="0"/>
          </a:p>
          <a:p>
            <a:pPr algn="r">
              <a:buNone/>
            </a:pPr>
            <a:r>
              <a:rPr lang="es-ES" sz="1400" i="1" dirty="0" smtClean="0"/>
              <a:t>NIC 1</a:t>
            </a:r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endParaRPr lang="es-ES" sz="1800" i="1" dirty="0" smtClean="0"/>
          </a:p>
          <a:p>
            <a:pPr algn="ctr">
              <a:buNone/>
            </a:pPr>
            <a:endParaRPr lang="es-ES" sz="1800" b="1" i="1" dirty="0" smtClean="0"/>
          </a:p>
        </p:txBody>
      </p:sp>
      <p:pic>
        <p:nvPicPr>
          <p:cNvPr id="5" name="4 Imagen" descr="gente con mun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895600"/>
            <a:ext cx="3429000" cy="2438400"/>
          </a:xfrm>
          <a:prstGeom prst="rect">
            <a:avLst/>
          </a:prstGeom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0" name="9 Diagrama"/>
          <p:cNvGraphicFramePr/>
          <p:nvPr/>
        </p:nvGraphicFramePr>
        <p:xfrm>
          <a:off x="457200" y="1732672"/>
          <a:ext cx="6096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685800"/>
            <a:ext cx="3276600" cy="1371600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/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err="1" smtClean="0">
                <a:solidFill>
                  <a:schemeClr val="tx1"/>
                </a:solidFill>
              </a:rPr>
              <a:t>Propiedad</a:t>
            </a:r>
            <a:r>
              <a:rPr lang="en-US" sz="2000" i="1" dirty="0" smtClean="0">
                <a:solidFill>
                  <a:schemeClr val="tx1"/>
                </a:solidFill>
              </a:rPr>
              <a:t>, </a:t>
            </a:r>
            <a:r>
              <a:rPr lang="en-US" sz="2000" i="1" dirty="0" err="1" smtClean="0">
                <a:solidFill>
                  <a:schemeClr val="tx1"/>
                </a:solidFill>
              </a:rPr>
              <a:t>Planta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y </a:t>
            </a:r>
            <a:r>
              <a:rPr lang="en-US" sz="2000" i="1" dirty="0" err="1" smtClean="0">
                <a:solidFill>
                  <a:schemeClr val="tx1"/>
                </a:solidFill>
              </a:rPr>
              <a:t>Equipo</a:t>
            </a:r>
            <a:r>
              <a:rPr lang="en-US" sz="2000" i="1" dirty="0" smtClean="0">
                <a:solidFill>
                  <a:schemeClr val="tx1"/>
                </a:solidFill>
              </a:rPr>
              <a:t>  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- </a:t>
            </a:r>
            <a:r>
              <a:rPr lang="en-US" sz="2000" i="1" dirty="0" err="1" smtClean="0">
                <a:solidFill>
                  <a:schemeClr val="tx1"/>
                </a:solidFill>
              </a:rPr>
              <a:t>Composición</a:t>
            </a:r>
            <a:r>
              <a:rPr lang="en-US" sz="2000" i="1" dirty="0" smtClean="0">
                <a:solidFill>
                  <a:schemeClr val="tx1"/>
                </a:solidFill>
              </a:rPr>
              <a:t> -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200400" y="381000"/>
            <a:ext cx="5791200" cy="6096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b="1" dirty="0" smtClean="0"/>
          </a:p>
          <a:p>
            <a:pPr algn="ctr"/>
            <a:r>
              <a:rPr lang="es-ES" sz="1900" dirty="0" smtClean="0"/>
              <a:t> </a:t>
            </a:r>
          </a:p>
          <a:p>
            <a:pPr algn="ctr"/>
            <a:endParaRPr lang="en-US" sz="1900" dirty="0" smtClean="0"/>
          </a:p>
          <a:p>
            <a:pPr algn="ctr">
              <a:buNone/>
            </a:pPr>
            <a:endParaRPr lang="es-ES_tradnl" sz="1900" dirty="0" smtClean="0"/>
          </a:p>
        </p:txBody>
      </p:sp>
      <p:pic>
        <p:nvPicPr>
          <p:cNvPr id="6" name="5 Imagen" descr="fina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0"/>
            <a:ext cx="2514600" cy="1371600"/>
          </a:xfrm>
          <a:prstGeom prst="rect">
            <a:avLst/>
          </a:prstGeom>
        </p:spPr>
      </p:pic>
      <p:pic>
        <p:nvPicPr>
          <p:cNvPr id="9" name="8 Imagen" descr="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3886200"/>
            <a:ext cx="2133600" cy="1447800"/>
          </a:xfrm>
          <a:prstGeom prst="rect">
            <a:avLst/>
          </a:prstGeom>
        </p:spPr>
      </p:pic>
      <p:sp>
        <p:nvSpPr>
          <p:cNvPr id="10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191000" y="2362200"/>
            <a:ext cx="44958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endParaRPr lang="en-US" sz="1900" dirty="0" smtClean="0"/>
          </a:p>
          <a:p>
            <a:pPr algn="ctr"/>
            <a:endParaRPr lang="en-US" sz="1900" dirty="0"/>
          </a:p>
        </p:txBody>
      </p:sp>
      <p:sp>
        <p:nvSpPr>
          <p:cNvPr id="11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657600" y="304800"/>
            <a:ext cx="51816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es-ES" sz="2000" dirty="0" smtClean="0"/>
          </a:p>
          <a:p>
            <a:pPr algn="ctr"/>
            <a:endParaRPr lang="en-US" sz="2000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sz="quarter" idx="4294967295"/>
          </p:nvPr>
        </p:nvGraphicFramePr>
        <p:xfrm>
          <a:off x="3733800" y="685800"/>
          <a:ext cx="5105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685800"/>
            <a:ext cx="3657600" cy="2057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PROPIEDAD, PLANTA Y EQUIPO - PPE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200400" y="228600"/>
            <a:ext cx="5791200" cy="6400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r>
              <a:rPr lang="es-ES_tradnl" sz="1800" b="1" dirty="0" smtClean="0"/>
              <a:t>NIC 16</a:t>
            </a:r>
          </a:p>
          <a:p>
            <a:pPr algn="ctr">
              <a:buNone/>
            </a:pPr>
            <a:endParaRPr lang="es-ES_tradnl" sz="1800" b="1" dirty="0" smtClean="0"/>
          </a:p>
          <a:p>
            <a:pPr algn="ctr"/>
            <a:endParaRPr lang="es-ES" sz="1800" dirty="0" smtClean="0"/>
          </a:p>
          <a:p>
            <a:pPr algn="ctr"/>
            <a:endParaRPr lang="es-ES" sz="1800" dirty="0" smtClean="0"/>
          </a:p>
          <a:p>
            <a:pPr algn="ctr"/>
            <a:endParaRPr lang="es-ES" sz="1800" dirty="0" smtClean="0"/>
          </a:p>
          <a:p>
            <a:pPr algn="ctr"/>
            <a:r>
              <a:rPr lang="es-EC" sz="1800" dirty="0" smtClean="0"/>
              <a:t>Usuarios de los EE.FF. puedan:</a:t>
            </a:r>
          </a:p>
          <a:p>
            <a:pPr algn="ctr"/>
            <a:r>
              <a:rPr lang="es-EC" sz="1800" dirty="0" smtClean="0"/>
              <a:t>- Conocer la información acerca de la inversión que la entidad tiene en sus PPE</a:t>
            </a:r>
          </a:p>
          <a:p>
            <a:pPr algn="ctr">
              <a:buFontTx/>
              <a:buChar char="-"/>
            </a:pPr>
            <a:r>
              <a:rPr lang="es-EC" sz="1800" dirty="0" smtClean="0"/>
              <a:t> Los cambios que se hayan producido </a:t>
            </a:r>
          </a:p>
          <a:p>
            <a:pPr algn="ctr"/>
            <a:r>
              <a:rPr lang="es-EC" sz="1800" dirty="0" smtClean="0"/>
              <a:t>en dicha inversión</a:t>
            </a:r>
          </a:p>
          <a:p>
            <a:pPr algn="ctr"/>
            <a:endParaRPr lang="en-US" sz="1800" dirty="0" smtClean="0"/>
          </a:p>
          <a:p>
            <a:pPr algn="ctr">
              <a:buNone/>
            </a:pPr>
            <a:endParaRPr lang="es-ES_tradnl" sz="1800" dirty="0" smtClean="0"/>
          </a:p>
          <a:p>
            <a:pPr algn="ctr"/>
            <a:r>
              <a:rPr lang="es-ES_tradnl" sz="1800" i="1" dirty="0" smtClean="0"/>
              <a:t>- Reconocimiento inicial </a:t>
            </a:r>
          </a:p>
          <a:p>
            <a:pPr algn="ctr"/>
            <a:r>
              <a:rPr lang="es-ES_tradnl" sz="1800" i="1" dirty="0" smtClean="0"/>
              <a:t>(cumplimiento de requisitos PPE)</a:t>
            </a:r>
          </a:p>
          <a:p>
            <a:pPr algn="ctr">
              <a:buFontTx/>
              <a:buChar char="-"/>
            </a:pPr>
            <a:r>
              <a:rPr lang="es-ES_tradnl" sz="1800" i="1" dirty="0" smtClean="0"/>
              <a:t>Medición en el momento de reconocimiento</a:t>
            </a:r>
          </a:p>
          <a:p>
            <a:pPr algn="ctr">
              <a:buFontTx/>
              <a:buChar char="-"/>
            </a:pPr>
            <a:r>
              <a:rPr lang="es-ES_tradnl" sz="1800" i="1" dirty="0" smtClean="0"/>
              <a:t>- Medición posterior</a:t>
            </a:r>
          </a:p>
          <a:p>
            <a:pPr algn="ctr">
              <a:buFontTx/>
              <a:buChar char="-"/>
            </a:pPr>
            <a:r>
              <a:rPr lang="es-ES_tradnl" sz="1800" i="1" dirty="0" smtClean="0"/>
              <a:t>-  Método de depreciación</a:t>
            </a:r>
          </a:p>
          <a:p>
            <a:pPr algn="ctr">
              <a:buNone/>
            </a:pPr>
            <a:endParaRPr lang="en-US" sz="1800" dirty="0"/>
          </a:p>
        </p:txBody>
      </p:sp>
      <p:sp>
        <p:nvSpPr>
          <p:cNvPr id="7" name="6 Flecha abajo"/>
          <p:cNvSpPr/>
          <p:nvPr/>
        </p:nvSpPr>
        <p:spPr>
          <a:xfrm>
            <a:off x="5334000" y="1752600"/>
            <a:ext cx="1447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abajo"/>
          <p:cNvSpPr/>
          <p:nvPr/>
        </p:nvSpPr>
        <p:spPr>
          <a:xfrm>
            <a:off x="5486400" y="4191000"/>
            <a:ext cx="1447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5 Imagen" descr="fina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667000"/>
            <a:ext cx="2971800" cy="1828800"/>
          </a:xfrm>
          <a:prstGeom prst="rect">
            <a:avLst/>
          </a:prstGeom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Justificación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371600"/>
            <a:ext cx="7467600" cy="4754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900" dirty="0" smtClean="0"/>
              <a:t>A la fecha de este proyecto, la Cía. maneja sus:</a:t>
            </a:r>
          </a:p>
          <a:p>
            <a:pPr algn="ctr">
              <a:buFont typeface="Arial" pitchFamily="34" charset="0"/>
              <a:buChar char="&gt;"/>
            </a:pPr>
            <a:r>
              <a:rPr lang="es-ES" sz="1900" dirty="0" smtClean="0"/>
              <a:t>Políticas contables, </a:t>
            </a:r>
          </a:p>
          <a:p>
            <a:pPr algn="ctr">
              <a:buFont typeface="Arial" pitchFamily="34" charset="0"/>
              <a:buChar char="&gt;"/>
            </a:pPr>
            <a:r>
              <a:rPr lang="es-ES" sz="1900" dirty="0" smtClean="0"/>
              <a:t>Procedimientos de control interno, y </a:t>
            </a:r>
          </a:p>
          <a:p>
            <a:pPr algn="ctr">
              <a:buFont typeface="Arial" pitchFamily="34" charset="0"/>
              <a:buChar char="&gt;"/>
            </a:pPr>
            <a:r>
              <a:rPr lang="es-ES" sz="1900" dirty="0" smtClean="0"/>
              <a:t>Sistemas informáticos </a:t>
            </a:r>
          </a:p>
          <a:p>
            <a:pPr algn="ctr">
              <a:buFontTx/>
              <a:buChar char="-"/>
            </a:pPr>
            <a:endParaRPr lang="es-ES" sz="1900" dirty="0" smtClean="0"/>
          </a:p>
          <a:p>
            <a:pPr algn="ctr">
              <a:buNone/>
            </a:pPr>
            <a:r>
              <a:rPr lang="es-ES" sz="1900" dirty="0" smtClean="0"/>
              <a:t>de conformidad con Normas Ecuatorianas de Contabilidad (NEC) y directrices netamente tributarios.</a:t>
            </a:r>
          </a:p>
          <a:p>
            <a:pPr algn="ctr"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" sz="1900" i="1" u="sng" dirty="0" smtClean="0"/>
              <a:t>Políticas Contables bajo NIIF:</a:t>
            </a:r>
          </a:p>
          <a:p>
            <a:pPr algn="ctr">
              <a:buNone/>
            </a:pPr>
            <a:endParaRPr lang="es-ES" sz="1900" i="1" u="sng" dirty="0" smtClean="0"/>
          </a:p>
          <a:p>
            <a:pPr algn="ctr">
              <a:buNone/>
            </a:pPr>
            <a:r>
              <a:rPr lang="es-ES" sz="1900" i="1" dirty="0" smtClean="0"/>
              <a:t>“Mejores directrices de aplicación contable,</a:t>
            </a:r>
          </a:p>
          <a:p>
            <a:pPr algn="ctr">
              <a:buNone/>
            </a:pPr>
            <a:r>
              <a:rPr lang="es-ES" sz="1900" i="1" dirty="0" smtClean="0"/>
              <a:t>cómo, cuándo y por qué valores </a:t>
            </a:r>
          </a:p>
          <a:p>
            <a:pPr algn="ctr">
              <a:buNone/>
            </a:pPr>
            <a:r>
              <a:rPr lang="es-ES" sz="1900" i="1" dirty="0" smtClean="0"/>
              <a:t>deben registrarse sus transacciones económicas”</a:t>
            </a:r>
            <a:endParaRPr lang="en-US" sz="1900" i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Flecha a la derecha con bandas"/>
          <p:cNvSpPr/>
          <p:nvPr/>
        </p:nvSpPr>
        <p:spPr>
          <a:xfrm>
            <a:off x="838200" y="5181600"/>
            <a:ext cx="5334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Flecha a la derecha con bandas"/>
          <p:cNvSpPr/>
          <p:nvPr/>
        </p:nvSpPr>
        <p:spPr>
          <a:xfrm>
            <a:off x="838200" y="4114800"/>
            <a:ext cx="914400" cy="914400"/>
          </a:xfrm>
          <a:prstGeom prst="stripedRightArrow">
            <a:avLst>
              <a:gd name="adj1" fmla="val 6846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685800"/>
          </a:xfrm>
        </p:spPr>
        <p:txBody>
          <a:bodyPr>
            <a:noAutofit/>
          </a:bodyPr>
          <a:lstStyle/>
          <a:p>
            <a:pPr algn="ctr"/>
            <a:r>
              <a:rPr lang="en-US" sz="3700" dirty="0" smtClean="0">
                <a:solidFill>
                  <a:schemeClr val="tx1"/>
                </a:solidFill>
              </a:rPr>
              <a:t>Exigencias internacionales PPE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1219201"/>
            <a:ext cx="4040188" cy="320039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r>
              <a:rPr lang="es-ES_tradnl" sz="1800" b="1" dirty="0" smtClean="0"/>
              <a:t>NIC 16</a:t>
            </a:r>
          </a:p>
          <a:p>
            <a:pPr algn="ctr"/>
            <a:r>
              <a:rPr lang="es-ES" sz="1800" b="1" dirty="0" smtClean="0"/>
              <a:t>Reconocimiento inicial</a:t>
            </a:r>
            <a:r>
              <a:rPr lang="es-ES" sz="1800" dirty="0" smtClean="0"/>
              <a:t> </a:t>
            </a:r>
          </a:p>
          <a:p>
            <a:pPr algn="ctr"/>
            <a:endParaRPr lang="es-ES" sz="1800" dirty="0" smtClean="0"/>
          </a:p>
          <a:p>
            <a:pPr algn="ctr"/>
            <a:endParaRPr lang="es-ES" sz="1800" dirty="0" smtClean="0"/>
          </a:p>
          <a:p>
            <a:pPr algn="ctr"/>
            <a:r>
              <a:rPr lang="es-ES" sz="1700" dirty="0" smtClean="0"/>
              <a:t>Cumplimiento de todos los requisitos:</a:t>
            </a:r>
          </a:p>
          <a:p>
            <a:pPr algn="ctr"/>
            <a:endParaRPr lang="es-ES" sz="1700" dirty="0" smtClean="0"/>
          </a:p>
          <a:p>
            <a:pPr algn="ctr"/>
            <a:r>
              <a:rPr lang="es-ES" sz="1700" dirty="0" smtClean="0"/>
              <a:t>- Naturaleza corporal.</a:t>
            </a:r>
          </a:p>
          <a:p>
            <a:pPr algn="ctr"/>
            <a:r>
              <a:rPr lang="es-ES" sz="1700" dirty="0" smtClean="0"/>
              <a:t>- Vida útil mayor a 12 meses.</a:t>
            </a:r>
          </a:p>
          <a:p>
            <a:pPr algn="ctr"/>
            <a:r>
              <a:rPr lang="es-ES" sz="1700" dirty="0" smtClean="0"/>
              <a:t>- Genere beneficios económicos futuros.</a:t>
            </a:r>
            <a:endParaRPr lang="es-ES_tradnl" sz="1700" dirty="0" smtClean="0"/>
          </a:p>
          <a:p>
            <a:pPr algn="ctr">
              <a:buNone/>
            </a:pPr>
            <a:endParaRPr lang="en-US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267200" y="990600"/>
            <a:ext cx="4419600" cy="54864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/>
            <a:endParaRPr lang="es-ES" sz="1600" b="1" dirty="0" smtClean="0"/>
          </a:p>
          <a:p>
            <a:pPr algn="ctr">
              <a:buNone/>
            </a:pPr>
            <a:r>
              <a:rPr lang="es-ES" sz="2000" dirty="0" smtClean="0"/>
              <a:t>NIC 16</a:t>
            </a:r>
          </a:p>
          <a:p>
            <a:pPr algn="ctr">
              <a:buNone/>
            </a:pPr>
            <a:r>
              <a:rPr lang="es-ES_tradnl" sz="2000" b="1" dirty="0" smtClean="0"/>
              <a:t>Medición en el momento de reconocimiento</a:t>
            </a:r>
          </a:p>
          <a:p>
            <a:pPr algn="ctr">
              <a:buNone/>
            </a:pPr>
            <a:endParaRPr lang="es-ES" sz="1600" dirty="0" smtClean="0"/>
          </a:p>
          <a:p>
            <a:pPr algn="ctr">
              <a:buNone/>
            </a:pPr>
            <a:r>
              <a:rPr lang="es-ES" sz="1700" dirty="0" smtClean="0"/>
              <a:t>- “</a:t>
            </a:r>
            <a:r>
              <a:rPr lang="es-ES" sz="1700" b="1" dirty="0" smtClean="0"/>
              <a:t>COSTO DEL ACTIVO”</a:t>
            </a:r>
            <a:r>
              <a:rPr lang="es-ES" sz="1700" dirty="0" smtClean="0"/>
              <a:t> será el valor de adquisición más todos los costos atribuidos a la ubicación del activo en el lugar y condiciones necesarias para que pueda operar (costos de instalación, costos de prueba).</a:t>
            </a:r>
          </a:p>
          <a:p>
            <a:pPr algn="ctr">
              <a:buFontTx/>
              <a:buChar char="-"/>
            </a:pPr>
            <a:endParaRPr lang="es-ES" sz="1700" dirty="0" smtClean="0"/>
          </a:p>
          <a:p>
            <a:pPr algn="ctr">
              <a:buNone/>
            </a:pPr>
            <a:r>
              <a:rPr lang="es-ES" sz="1700" b="1" dirty="0" smtClean="0"/>
              <a:t>- Capitalización de activos fijos: </a:t>
            </a:r>
          </a:p>
          <a:p>
            <a:pPr algn="ctr">
              <a:buNone/>
            </a:pPr>
            <a:r>
              <a:rPr lang="es-ES" sz="1700" i="1" dirty="0" smtClean="0"/>
              <a:t>Un activo deberá ser capitalizado cuando se incurra en el costo si se cumplen los criterios de reconocimientos</a:t>
            </a:r>
          </a:p>
          <a:p>
            <a:pPr algn="ctr">
              <a:buFontTx/>
              <a:buChar char="-"/>
            </a:pPr>
            <a:endParaRPr lang="es-ES" sz="1700" dirty="0" smtClean="0"/>
          </a:p>
          <a:p>
            <a:pPr algn="ctr">
              <a:buNone/>
            </a:pPr>
            <a:r>
              <a:rPr lang="es-ES" sz="1700" dirty="0" smtClean="0"/>
              <a:t>- Las  PPE deben ser depreciadas </a:t>
            </a:r>
          </a:p>
          <a:p>
            <a:pPr algn="ctr">
              <a:buNone/>
            </a:pPr>
            <a:r>
              <a:rPr lang="es-ES" sz="1700" dirty="0" smtClean="0"/>
              <a:t>en función de sus </a:t>
            </a:r>
          </a:p>
          <a:p>
            <a:pPr algn="ctr">
              <a:buNone/>
            </a:pPr>
            <a:r>
              <a:rPr lang="es-ES" sz="1700" dirty="0" smtClean="0"/>
              <a:t>Años Reales de vida útil</a:t>
            </a:r>
          </a:p>
          <a:p>
            <a:pPr algn="ctr">
              <a:buFontTx/>
              <a:buChar char="-"/>
            </a:pPr>
            <a:endParaRPr lang="es-ES" sz="1700" dirty="0" smtClean="0"/>
          </a:p>
          <a:p>
            <a:pPr>
              <a:buNone/>
            </a:pPr>
            <a:endParaRPr lang="es-ES" sz="1700" dirty="0" smtClean="0"/>
          </a:p>
          <a:p>
            <a:pPr>
              <a:buNone/>
            </a:pPr>
            <a:r>
              <a:rPr lang="es-ES" sz="1700" dirty="0" smtClean="0"/>
              <a:t>               - Administración de la Compañía (Gerencia) </a:t>
            </a:r>
          </a:p>
          <a:p>
            <a:pPr>
              <a:buNone/>
            </a:pPr>
            <a:r>
              <a:rPr lang="es-ES" sz="1700" dirty="0" smtClean="0"/>
              <a:t>		    - Peritos externos a la Compañía</a:t>
            </a:r>
            <a:endParaRPr lang="en-US" sz="1700" dirty="0" smtClean="0"/>
          </a:p>
        </p:txBody>
      </p:sp>
      <p:sp>
        <p:nvSpPr>
          <p:cNvPr id="7" name="6 Flecha abajo"/>
          <p:cNvSpPr/>
          <p:nvPr/>
        </p:nvSpPr>
        <p:spPr>
          <a:xfrm>
            <a:off x="1905000" y="2057400"/>
            <a:ext cx="1066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7 Imagen" descr="equi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267200"/>
            <a:ext cx="3200400" cy="1981200"/>
          </a:xfrm>
          <a:prstGeom prst="rect">
            <a:avLst/>
          </a:prstGeom>
        </p:spPr>
      </p:pic>
      <p:cxnSp>
        <p:nvCxnSpPr>
          <p:cNvPr id="12" name="11 Conector recto de flecha"/>
          <p:cNvCxnSpPr/>
          <p:nvPr/>
        </p:nvCxnSpPr>
        <p:spPr>
          <a:xfrm>
            <a:off x="6477000" y="5562600"/>
            <a:ext cx="0" cy="152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457200"/>
            <a:ext cx="3276600" cy="16002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PROPIEDAD, PLANTA Y EQUIPO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NIC 16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114800" y="533400"/>
            <a:ext cx="4724400" cy="59436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>
              <a:buNone/>
            </a:pPr>
            <a:endParaRPr lang="es-ES_tradnl" sz="1900" b="1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dirty="0" smtClean="0"/>
          </a:p>
          <a:p>
            <a:pPr algn="ctr"/>
            <a:endParaRPr lang="es-ES_tradnl" sz="1900" b="1" dirty="0" smtClean="0"/>
          </a:p>
          <a:p>
            <a:pPr algn="ctr"/>
            <a:r>
              <a:rPr lang="es-ES" sz="1900" dirty="0" smtClean="0"/>
              <a:t> </a:t>
            </a:r>
          </a:p>
          <a:p>
            <a:pPr algn="ctr"/>
            <a:endParaRPr lang="en-US" sz="1900" dirty="0" smtClean="0"/>
          </a:p>
          <a:p>
            <a:pPr algn="ctr">
              <a:buNone/>
            </a:pPr>
            <a:endParaRPr lang="es-ES_tradnl" sz="1900" dirty="0" smtClean="0"/>
          </a:p>
        </p:txBody>
      </p:sp>
      <p:sp>
        <p:nvSpPr>
          <p:cNvPr id="7" name="6 Flecha abajo"/>
          <p:cNvSpPr/>
          <p:nvPr/>
        </p:nvSpPr>
        <p:spPr>
          <a:xfrm>
            <a:off x="5638800" y="1828800"/>
            <a:ext cx="1447800" cy="381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5 Imagen" descr="fina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0"/>
            <a:ext cx="2971800" cy="1524000"/>
          </a:xfrm>
          <a:prstGeom prst="rect">
            <a:avLst/>
          </a:prstGeom>
        </p:spPr>
      </p:pic>
      <p:pic>
        <p:nvPicPr>
          <p:cNvPr id="9" name="8 Imagen" descr="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4191001"/>
            <a:ext cx="2590800" cy="1600200"/>
          </a:xfrm>
          <a:prstGeom prst="rect">
            <a:avLst/>
          </a:prstGeom>
        </p:spPr>
      </p:pic>
      <p:sp>
        <p:nvSpPr>
          <p:cNvPr id="10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4191000" y="2514600"/>
            <a:ext cx="4495800" cy="3733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900" dirty="0" smtClean="0"/>
              <a:t>Con posterioridad </a:t>
            </a:r>
          </a:p>
          <a:p>
            <a:pPr algn="ctr">
              <a:buNone/>
            </a:pPr>
            <a:r>
              <a:rPr lang="es-ES" sz="1900" dirty="0" smtClean="0"/>
              <a:t>a su reconocimiento como activo,  </a:t>
            </a:r>
          </a:p>
          <a:p>
            <a:pPr algn="ctr">
              <a:buNone/>
            </a:pPr>
            <a:endParaRPr lang="es-ES" sz="1900" dirty="0" smtClean="0"/>
          </a:p>
          <a:p>
            <a:pPr algn="ctr">
              <a:buNone/>
            </a:pPr>
            <a:endParaRPr lang="es-ES" sz="1900" dirty="0" smtClean="0"/>
          </a:p>
          <a:p>
            <a:pPr algn="ctr">
              <a:buNone/>
            </a:pPr>
            <a:endParaRPr lang="es-ES" sz="1900" dirty="0" smtClean="0"/>
          </a:p>
          <a:p>
            <a:pPr algn="ctr">
              <a:buNone/>
            </a:pPr>
            <a:r>
              <a:rPr lang="es-ES" sz="1900" dirty="0" smtClean="0"/>
              <a:t>Analizar el grupo bienes comprendido como PPE de la compañía para </a:t>
            </a:r>
          </a:p>
          <a:p>
            <a:pPr algn="ctr">
              <a:buNone/>
            </a:pPr>
            <a:endParaRPr lang="es-ES" sz="1900" i="1" dirty="0" smtClean="0"/>
          </a:p>
          <a:p>
            <a:pPr algn="ctr">
              <a:buNone/>
            </a:pPr>
            <a:r>
              <a:rPr lang="es-ES" sz="1900" i="1" dirty="0" smtClean="0"/>
              <a:t>contabilizarlos por su valor razonable, </a:t>
            </a:r>
          </a:p>
          <a:p>
            <a:pPr algn="ctr">
              <a:buNone/>
            </a:pPr>
            <a:r>
              <a:rPr lang="es-ES" sz="1900" i="1" dirty="0" smtClean="0"/>
              <a:t>a través de su valor de mercado</a:t>
            </a:r>
          </a:p>
          <a:p>
            <a:pPr algn="ctr">
              <a:buNone/>
            </a:pPr>
            <a:endParaRPr lang="en-US" sz="1900" dirty="0" smtClean="0"/>
          </a:p>
          <a:p>
            <a:pPr algn="ctr"/>
            <a:endParaRPr lang="en-US" sz="1900" dirty="0"/>
          </a:p>
        </p:txBody>
      </p:sp>
      <p:sp>
        <p:nvSpPr>
          <p:cNvPr id="11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3657600" y="533400"/>
            <a:ext cx="5181600" cy="121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n-US" sz="2200" b="1" dirty="0" smtClean="0">
                <a:latin typeface="+mj-lt"/>
                <a:ea typeface="+mj-ea"/>
                <a:cs typeface="+mj-cs"/>
              </a:rPr>
              <a:t>MEDICIÓN POSTERIOR AL RECONOCIMIENTO </a:t>
            </a:r>
          </a:p>
          <a:p>
            <a:pPr algn="ctr">
              <a:buNone/>
            </a:pPr>
            <a:r>
              <a:rPr lang="en-US" sz="2200" b="1" dirty="0" smtClean="0">
                <a:latin typeface="+mj-lt"/>
                <a:ea typeface="+mj-ea"/>
                <a:cs typeface="+mj-cs"/>
              </a:rPr>
              <a:t>DE  LOS ACTIVOS</a:t>
            </a:r>
          </a:p>
          <a:p>
            <a:pPr algn="ctr"/>
            <a:endParaRPr lang="en-US" sz="2000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11 Flecha abajo"/>
          <p:cNvSpPr/>
          <p:nvPr/>
        </p:nvSpPr>
        <p:spPr>
          <a:xfrm>
            <a:off x="5791200" y="3581400"/>
            <a:ext cx="1447800" cy="381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Propiedades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Planta</a:t>
            </a:r>
            <a:r>
              <a:rPr lang="en-US" sz="3200" dirty="0" smtClean="0">
                <a:solidFill>
                  <a:schemeClr val="tx1"/>
                </a:solidFill>
              </a:rPr>
              <a:t> y </a:t>
            </a:r>
            <a:r>
              <a:rPr lang="en-US" sz="3200" dirty="0" err="1" smtClean="0">
                <a:solidFill>
                  <a:schemeClr val="tx1"/>
                </a:solidFill>
              </a:rPr>
              <a:t>Equipos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Conclusión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1219201"/>
            <a:ext cx="4040188" cy="320039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s-ES_tradnl" sz="1800" b="1" dirty="0" smtClean="0"/>
          </a:p>
          <a:p>
            <a:pPr algn="ctr">
              <a:buNone/>
            </a:pPr>
            <a:endParaRPr lang="en-US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1676400" y="1371600"/>
            <a:ext cx="5715000" cy="5105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/>
            <a:endParaRPr lang="es-ES" sz="1600" b="1" dirty="0" smtClean="0"/>
          </a:p>
          <a:p>
            <a:pPr algn="r">
              <a:buNone/>
            </a:pPr>
            <a:r>
              <a:rPr lang="es-ES" sz="1800" dirty="0" smtClean="0"/>
              <a:t>NIC 16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dirty="0" smtClean="0"/>
              <a:t>-  Adopción y aprobación </a:t>
            </a:r>
          </a:p>
          <a:p>
            <a:pPr algn="ctr">
              <a:buNone/>
            </a:pPr>
            <a:r>
              <a:rPr lang="es-ES" sz="2000" dirty="0" smtClean="0"/>
              <a:t>de políticas contables </a:t>
            </a:r>
          </a:p>
          <a:p>
            <a:pPr algn="ctr">
              <a:buNone/>
            </a:pPr>
            <a:r>
              <a:rPr lang="es-ES" sz="2000" dirty="0" smtClean="0"/>
              <a:t>en aplicación de la Norma (reconocimiento/costo, capitalización de activos fijos, valoración y</a:t>
            </a:r>
          </a:p>
          <a:p>
            <a:pPr algn="ctr">
              <a:buNone/>
            </a:pPr>
            <a:r>
              <a:rPr lang="es-ES" sz="2000" dirty="0" smtClean="0"/>
              <a:t>método de depreciación)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dirty="0" smtClean="0"/>
              <a:t>- Memorándum de adopción</a:t>
            </a:r>
          </a:p>
          <a:p>
            <a:pPr algn="ctr">
              <a:buNone/>
            </a:pPr>
            <a:r>
              <a:rPr lang="es-ES" sz="2000" dirty="0" smtClean="0"/>
              <a:t> </a:t>
            </a:r>
          </a:p>
          <a:p>
            <a:pPr algn="ctr">
              <a:buFontTx/>
              <a:buChar char="-"/>
            </a:pPr>
            <a:endParaRPr lang="es-ES" sz="2000" dirty="0" smtClean="0"/>
          </a:p>
        </p:txBody>
      </p:sp>
      <p:sp>
        <p:nvSpPr>
          <p:cNvPr id="7" name="6 Flecha abajo"/>
          <p:cNvSpPr/>
          <p:nvPr/>
        </p:nvSpPr>
        <p:spPr>
          <a:xfrm>
            <a:off x="3657600" y="4724400"/>
            <a:ext cx="1828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952" y="27432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Aspectos</a:t>
            </a:r>
            <a:r>
              <a:rPr lang="en-US" sz="4000" dirty="0" smtClean="0"/>
              <a:t> a </a:t>
            </a:r>
            <a:r>
              <a:rPr lang="en-US" sz="4000" dirty="0" err="1" smtClean="0"/>
              <a:t>considerar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838200" y="1676400"/>
            <a:ext cx="731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apacit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5296" y="4572000"/>
            <a:ext cx="2054704" cy="1219200"/>
          </a:xfrm>
          <a:prstGeom prst="rect">
            <a:avLst/>
          </a:prstGeom>
        </p:spPr>
      </p:pic>
      <p:pic>
        <p:nvPicPr>
          <p:cNvPr id="6" name="5 Imagen" descr="gente sobre el mu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3200400"/>
            <a:ext cx="1752600" cy="175260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2000" y="1371601"/>
            <a:ext cx="79247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952" y="27432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Aspectos</a:t>
            </a:r>
            <a:r>
              <a:rPr lang="en-US" sz="4000" dirty="0" smtClean="0"/>
              <a:t> a </a:t>
            </a:r>
            <a:r>
              <a:rPr lang="en-US" sz="4000" dirty="0" err="1" smtClean="0"/>
              <a:t>considerar</a:t>
            </a:r>
            <a:endParaRPr lang="en-US" sz="4000" dirty="0"/>
          </a:p>
        </p:txBody>
      </p:sp>
      <p:pic>
        <p:nvPicPr>
          <p:cNvPr id="4" name="3 Imagen" descr="c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8825" y="4267200"/>
            <a:ext cx="2162175" cy="1623354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037472" y="5715000"/>
            <a:ext cx="2133600" cy="233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5 Imagen" descr="C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761" y="3062068"/>
            <a:ext cx="1896792" cy="1457325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952" y="274320"/>
            <a:ext cx="7470648" cy="79248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Costos</a:t>
            </a:r>
            <a:r>
              <a:rPr lang="en-US" sz="3600" dirty="0" smtClean="0"/>
              <a:t> Financieros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28800" y="1066800"/>
            <a:ext cx="5638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95600" y="4263390"/>
          <a:ext cx="3446780" cy="129921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63190"/>
                <a:gridCol w="783590"/>
              </a:tblGrid>
              <a:tr h="3752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Diagnostico </a:t>
                      </a:r>
                      <a:r>
                        <a:rPr lang="en-US" sz="1200" b="1" dirty="0"/>
                        <a:t>y </a:t>
                      </a:r>
                      <a:r>
                        <a:rPr lang="en-US" sz="1200" b="1" dirty="0" smtClean="0"/>
                        <a:t>Evaluacion </a:t>
                      </a:r>
                      <a:r>
                        <a:rPr lang="en-US" sz="1200" b="1" dirty="0"/>
                        <a:t>NIIF</a:t>
                      </a: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    9,000 </a:t>
                      </a: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52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/>
                        <a:t>Ejecucion </a:t>
                      </a:r>
                      <a:r>
                        <a:rPr lang="en-US" sz="1200" b="1" dirty="0"/>
                        <a:t>del proceso </a:t>
                      </a: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   45,000 </a:t>
                      </a: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52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 smtClean="0"/>
                        <a:t>Acompañamiento </a:t>
                      </a:r>
                      <a:r>
                        <a:rPr lang="es-EC" sz="1200" b="1" dirty="0"/>
                        <a:t>en </a:t>
                      </a:r>
                      <a:r>
                        <a:rPr lang="es-EC" sz="1200" b="1" dirty="0" smtClean="0"/>
                        <a:t>obtención</a:t>
                      </a:r>
                      <a:r>
                        <a:rPr lang="es-EC" sz="1200" b="1" baseline="0" dirty="0" smtClean="0"/>
                        <a:t> </a:t>
                      </a:r>
                      <a:r>
                        <a:rPr lang="es-EC" sz="1200" b="1" dirty="0" smtClean="0"/>
                        <a:t>de </a:t>
                      </a:r>
                      <a:r>
                        <a:rPr lang="es-EC" sz="1200" b="1" dirty="0"/>
                        <a:t>EE.FF.</a:t>
                      </a: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1" dirty="0"/>
                        <a:t>     </a:t>
                      </a:r>
                      <a:r>
                        <a:rPr lang="en-US" sz="1200" b="1" dirty="0" smtClean="0"/>
                        <a:t>4,000 </a:t>
                      </a: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114800" y="4038601"/>
            <a:ext cx="4495800" cy="19811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371600" y="5867400"/>
            <a:ext cx="66294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s-ES" sz="1600" dirty="0" smtClean="0"/>
              <a:t>Fuente: Empresas Consultoras / Firmas de Auditoría</a:t>
            </a:r>
            <a:endPara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Conclusiones</a:t>
            </a:r>
            <a:endParaRPr lang="en-US" sz="36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14800" y="4038601"/>
            <a:ext cx="4495800" cy="19811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828800" y="1600200"/>
            <a:ext cx="6096000" cy="2819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sz="1700" dirty="0" smtClean="0"/>
              <a:t>La determinación de los principales impactos en la convergencia NIIF permitirá </a:t>
            </a:r>
          </a:p>
          <a:p>
            <a:pPr lvl="0" algn="ctr"/>
            <a:r>
              <a:rPr lang="es-ES" sz="1700" dirty="0" smtClean="0"/>
              <a:t>a la Administración de la Cía.: </a:t>
            </a:r>
          </a:p>
          <a:p>
            <a:pPr lvl="0" algn="ctr"/>
            <a:endParaRPr lang="es-ES" sz="1700" dirty="0" smtClean="0"/>
          </a:p>
          <a:p>
            <a:pPr lvl="0" algn="ctr"/>
            <a:r>
              <a:rPr lang="es-ES" sz="1700" dirty="0" smtClean="0"/>
              <a:t>SELECCIONAR, </a:t>
            </a:r>
          </a:p>
          <a:p>
            <a:pPr lvl="0" algn="ctr"/>
            <a:r>
              <a:rPr lang="es-ES" sz="1700" dirty="0" smtClean="0"/>
              <a:t>REVISAR Y </a:t>
            </a:r>
          </a:p>
          <a:p>
            <a:pPr lvl="0" algn="ctr"/>
            <a:r>
              <a:rPr lang="es-ES" sz="1700" dirty="0" smtClean="0"/>
              <a:t>MODIFICAR </a:t>
            </a:r>
          </a:p>
          <a:p>
            <a:pPr lvl="0" algn="ctr"/>
            <a:r>
              <a:rPr lang="es-ES" sz="1700" dirty="0" smtClean="0"/>
              <a:t>Políticas existentes, </a:t>
            </a:r>
          </a:p>
          <a:p>
            <a:pPr lvl="0" algn="ctr"/>
            <a:r>
              <a:rPr lang="es-ES" sz="1700" dirty="0" smtClean="0"/>
              <a:t>e incorporar nuevas políticas en adaptación de las normas internacionales. </a:t>
            </a:r>
            <a:endParaRPr kumimoji="0" lang="es-E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a la derecha con bandas"/>
          <p:cNvSpPr/>
          <p:nvPr/>
        </p:nvSpPr>
        <p:spPr>
          <a:xfrm>
            <a:off x="990600" y="2133600"/>
            <a:ext cx="762000" cy="11430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572000" y="4419600"/>
            <a:ext cx="3733800" cy="1981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sz="1700" i="1" dirty="0" smtClean="0"/>
              <a:t>Considerando los criterios evolucionados de reconocimiento, medición y revelación de las operaciones, que van de un concepto de “costo histórico” a </a:t>
            </a:r>
          </a:p>
          <a:p>
            <a:pPr lvl="0" algn="ctr"/>
            <a:r>
              <a:rPr lang="es-ES" sz="1700" b="1" i="1" dirty="0" smtClean="0"/>
              <a:t>CRITERIOS </a:t>
            </a:r>
          </a:p>
          <a:p>
            <a:pPr lvl="0" algn="ctr"/>
            <a:r>
              <a:rPr lang="es-ES" sz="1700" b="1" i="1" dirty="0" smtClean="0"/>
              <a:t>DE VALORACIÓN RAZONABLE</a:t>
            </a:r>
            <a:endParaRPr kumimoji="0" lang="es-ES" sz="17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Flecha a la derecha con bandas"/>
          <p:cNvSpPr/>
          <p:nvPr/>
        </p:nvSpPr>
        <p:spPr>
          <a:xfrm>
            <a:off x="3733800" y="4724400"/>
            <a:ext cx="762000" cy="12192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Conclusiones</a:t>
            </a:r>
            <a:endParaRPr lang="en-US" sz="36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14800" y="4038601"/>
            <a:ext cx="4495800" cy="19811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828800" y="1981200"/>
            <a:ext cx="6096000" cy="1981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dirty="0" smtClean="0"/>
              <a:t>Existen diferentes situaciones donde se requerirá que la entidad disponga de personas expertas</a:t>
            </a:r>
          </a:p>
          <a:p>
            <a:pPr lvl="0" algn="ctr"/>
            <a:r>
              <a:rPr lang="es-ES" dirty="0" smtClean="0"/>
              <a:t> (peritos externos), </a:t>
            </a:r>
          </a:p>
          <a:p>
            <a:pPr lvl="0" algn="ctr"/>
            <a:r>
              <a:rPr lang="es-ES" dirty="0" smtClean="0"/>
              <a:t>que puedan realizar </a:t>
            </a:r>
          </a:p>
          <a:p>
            <a:pPr lvl="0" algn="ctr"/>
            <a:r>
              <a:rPr lang="es-ES" dirty="0" smtClean="0"/>
              <a:t>ciertos cálculos requeridos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a la derecha con bandas"/>
          <p:cNvSpPr/>
          <p:nvPr/>
        </p:nvSpPr>
        <p:spPr>
          <a:xfrm>
            <a:off x="990600" y="2133600"/>
            <a:ext cx="762000" cy="11430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572000" y="4191000"/>
            <a:ext cx="3505200" cy="1905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dirty="0" smtClean="0"/>
              <a:t>Estudios realizados por Actuarios</a:t>
            </a:r>
          </a:p>
          <a:p>
            <a:pPr lvl="0" algn="ctr"/>
            <a:endParaRPr lang="es-ES" dirty="0" smtClean="0"/>
          </a:p>
          <a:p>
            <a:pPr lvl="0" algn="ctr">
              <a:buFontTx/>
              <a:buChar char="-"/>
            </a:pPr>
            <a:r>
              <a:rPr lang="es-ES" dirty="0" smtClean="0"/>
              <a:t>Cálculos actuariales</a:t>
            </a:r>
          </a:p>
          <a:p>
            <a:pPr lvl="0" algn="ctr"/>
            <a:r>
              <a:rPr lang="es-ES" dirty="0" smtClean="0"/>
              <a:t>(Beneficios a empleados)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Flecha a la derecha con bandas"/>
          <p:cNvSpPr/>
          <p:nvPr/>
        </p:nvSpPr>
        <p:spPr>
          <a:xfrm>
            <a:off x="3733800" y="4724400"/>
            <a:ext cx="762000" cy="12192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200" dirty="0" err="1" smtClean="0"/>
              <a:t>Recomendaciones</a:t>
            </a:r>
            <a:endParaRPr lang="en-US" sz="42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14800" y="4038601"/>
            <a:ext cx="4495800" cy="19811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1752600" y="1752600"/>
            <a:ext cx="4038600" cy="175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sz="1700" dirty="0"/>
              <a:t>Es necesario modificar e incrementar las políticas contables actuales, con el propósito de que estas se encuentren alineadas a los nuevos estándares </a:t>
            </a:r>
            <a:r>
              <a:rPr lang="es-ES" sz="1700" dirty="0" smtClean="0"/>
              <a:t>financieros internacionales</a:t>
            </a:r>
            <a:endParaRPr lang="en-US" sz="1700" dirty="0"/>
          </a:p>
        </p:txBody>
      </p:sp>
      <p:sp>
        <p:nvSpPr>
          <p:cNvPr id="10" name="9 Flecha a la derecha con bandas"/>
          <p:cNvSpPr/>
          <p:nvPr/>
        </p:nvSpPr>
        <p:spPr>
          <a:xfrm>
            <a:off x="762000" y="1752600"/>
            <a:ext cx="990600" cy="13716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2971800" y="3505200"/>
            <a:ext cx="5715000" cy="1371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sz="1700" dirty="0"/>
              <a:t>Documentar adecuadamente las decisiones de reconocimiento, valoración y revelación de las principales aéreas de los </a:t>
            </a:r>
            <a:r>
              <a:rPr lang="es-ES" sz="1700" dirty="0" smtClean="0"/>
              <a:t>EE.FF. a </a:t>
            </a:r>
            <a:r>
              <a:rPr lang="es-ES" sz="1700" dirty="0"/>
              <a:t>efectos de la </a:t>
            </a:r>
            <a:r>
              <a:rPr lang="es-ES" sz="1700" dirty="0" smtClean="0"/>
              <a:t>ejecución</a:t>
            </a:r>
          </a:p>
          <a:p>
            <a:pPr lvl="0" algn="ctr"/>
            <a:r>
              <a:rPr lang="es-ES" sz="1700" dirty="0" smtClean="0"/>
              <a:t> </a:t>
            </a:r>
            <a:r>
              <a:rPr lang="es-ES" sz="1700" dirty="0"/>
              <a:t>del plan de implantación del proyecto </a:t>
            </a:r>
            <a:r>
              <a:rPr lang="es-ES" sz="1700" dirty="0" smtClean="0"/>
              <a:t>NIIF</a:t>
            </a:r>
            <a:endParaRPr lang="en-US" sz="1700" dirty="0"/>
          </a:p>
        </p:txBody>
      </p:sp>
      <p:sp>
        <p:nvSpPr>
          <p:cNvPr id="12" name="11 Flecha a la derecha con bandas"/>
          <p:cNvSpPr/>
          <p:nvPr/>
        </p:nvSpPr>
        <p:spPr>
          <a:xfrm>
            <a:off x="3048000" y="4267200"/>
            <a:ext cx="838200" cy="1143000"/>
          </a:xfrm>
          <a:prstGeom prst="stripedRightArrow">
            <a:avLst/>
          </a:prstGeom>
          <a:solidFill>
            <a:srgbClr val="1B1B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4572000" y="5105400"/>
            <a:ext cx="4495800" cy="1371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ctr"/>
            <a:r>
              <a:rPr lang="es-ES" sz="1700" dirty="0" smtClean="0"/>
              <a:t>Disponer de asesoría externa de expertos en NIIF, para obtener el direccionamiento adecuado en la ejecución y control </a:t>
            </a:r>
          </a:p>
          <a:p>
            <a:pPr lvl="0" algn="ctr"/>
            <a:r>
              <a:rPr lang="es-ES" sz="1700" dirty="0" smtClean="0"/>
              <a:t>del proyecto NIIF</a:t>
            </a:r>
            <a:endParaRPr lang="en-US" sz="17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38400" y="2743200"/>
            <a:ext cx="4038600" cy="1143000"/>
          </a:xfrm>
        </p:spPr>
        <p:txBody>
          <a:bodyPr/>
          <a:lstStyle/>
          <a:p>
            <a:pPr algn="ctr"/>
            <a:r>
              <a:rPr lang="en-US" dirty="0" smtClean="0"/>
              <a:t>Gracias</a:t>
            </a:r>
            <a:endParaRPr lang="en-U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14800" y="4038601"/>
            <a:ext cx="4495800" cy="198119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Objetivos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830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1900" dirty="0" smtClean="0"/>
              <a:t>Objetivo General: </a:t>
            </a:r>
          </a:p>
          <a:p>
            <a:pPr algn="ctr">
              <a:buNone/>
            </a:pPr>
            <a:r>
              <a:rPr lang="es-ES" sz="1900" dirty="0" smtClean="0"/>
              <a:t>Diseñar y estructurar el plan </a:t>
            </a:r>
            <a:r>
              <a:rPr lang="es-ES" sz="1900" dirty="0" smtClean="0"/>
              <a:t>para la</a:t>
            </a:r>
            <a:r>
              <a:rPr lang="es-ES" sz="1900" dirty="0" smtClean="0"/>
              <a:t> </a:t>
            </a:r>
            <a:r>
              <a:rPr lang="es-ES" sz="1900" dirty="0" smtClean="0"/>
              <a:t>implementación de NIIF en la empresa Petro S.A.</a:t>
            </a:r>
          </a:p>
          <a:p>
            <a:pPr algn="ctr">
              <a:buNone/>
            </a:pPr>
            <a:endParaRPr lang="es-ES" sz="1900" dirty="0" smtClean="0"/>
          </a:p>
          <a:p>
            <a:pPr algn="ctr">
              <a:buNone/>
            </a:pPr>
            <a:r>
              <a:rPr lang="es-ES" sz="1700" dirty="0" smtClean="0"/>
              <a:t>Objetivos Específicos:</a:t>
            </a:r>
          </a:p>
          <a:p>
            <a:pPr algn="ctr">
              <a:buFont typeface="Arial" pitchFamily="34" charset="0"/>
              <a:buChar char="&gt;"/>
            </a:pPr>
            <a:r>
              <a:rPr lang="es-ES" sz="1700" dirty="0" smtClean="0"/>
              <a:t>Analizar la magnitud de los principales impactos conceptuales,  Planeación de la adopción de estándares internacionales, y </a:t>
            </a:r>
          </a:p>
          <a:p>
            <a:pPr algn="ctr">
              <a:buNone/>
            </a:pPr>
            <a:r>
              <a:rPr lang="es-ES" sz="1700" dirty="0" smtClean="0"/>
              <a:t>Estructurar el Plan detallado de actividades a efectuar para la implementación de NIIF</a:t>
            </a:r>
          </a:p>
          <a:p>
            <a:pPr algn="ctr">
              <a:buNone/>
            </a:pPr>
            <a:endParaRPr lang="es-ES" sz="1700" i="1" dirty="0" smtClean="0"/>
          </a:p>
          <a:p>
            <a:pPr algn="ctr">
              <a:buNone/>
            </a:pPr>
            <a:endParaRPr lang="es-ES" sz="1700" i="1" dirty="0" smtClean="0"/>
          </a:p>
          <a:p>
            <a:pPr algn="ctr"/>
            <a:r>
              <a:rPr lang="es-ES" sz="1700" i="1" dirty="0" smtClean="0"/>
              <a:t> Investigación de campo</a:t>
            </a:r>
          </a:p>
          <a:p>
            <a:pPr algn="ctr"/>
            <a:r>
              <a:rPr lang="es-ES" sz="1700" i="1" dirty="0" smtClean="0"/>
              <a:t> Levantamiento de procedimientos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 Flecha a la derecha con bandas"/>
          <p:cNvSpPr/>
          <p:nvPr/>
        </p:nvSpPr>
        <p:spPr>
          <a:xfrm>
            <a:off x="1143000" y="2133600"/>
            <a:ext cx="6096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Flecha curvada hacia la derecha"/>
          <p:cNvSpPr/>
          <p:nvPr/>
        </p:nvSpPr>
        <p:spPr>
          <a:xfrm>
            <a:off x="1219200" y="4648200"/>
            <a:ext cx="762000" cy="1219200"/>
          </a:xfrm>
          <a:prstGeom prst="curvedRightArrow">
            <a:avLst>
              <a:gd name="adj1" fmla="val 33040"/>
              <a:gd name="adj2" fmla="val 60714"/>
              <a:gd name="adj3" fmla="val 41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Alcance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74837"/>
            <a:ext cx="7467600" cy="4678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2000" i="1" dirty="0" smtClean="0"/>
              <a:t>a). Diagnóstico de impactos conceptuales.- </a:t>
            </a:r>
          </a:p>
          <a:p>
            <a:pPr algn="ctr">
              <a:buNone/>
            </a:pPr>
            <a:endParaRPr lang="es-ES" sz="2000" i="1" dirty="0" smtClean="0"/>
          </a:p>
          <a:p>
            <a:pPr algn="ctr">
              <a:buNone/>
            </a:pPr>
            <a:r>
              <a:rPr lang="es-ES" sz="2000" i="1" dirty="0" smtClean="0"/>
              <a:t>En el marco del proceso de implementación IFRS, consiste en una primera fase que proporciona a la empresa una visión conceptual de los principales impactos contables en el proyecto de convergencia a estándares financieros internacionales</a:t>
            </a:r>
          </a:p>
          <a:p>
            <a:pPr algn="ctr"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i="1" dirty="0" smtClean="0"/>
              <a:t>b). Estructuración </a:t>
            </a:r>
          </a:p>
          <a:p>
            <a:pPr algn="ctr">
              <a:buNone/>
            </a:pPr>
            <a:r>
              <a:rPr lang="es-ES" sz="2000" i="1" dirty="0" smtClean="0"/>
              <a:t>del Plan para la Implementación NIIF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endParaRPr lang="es-ES" sz="2000" dirty="0" smtClean="0"/>
          </a:p>
        </p:txBody>
      </p:sp>
      <p:sp>
        <p:nvSpPr>
          <p:cNvPr id="4" name="3 Flecha abajo"/>
          <p:cNvSpPr/>
          <p:nvPr/>
        </p:nvSpPr>
        <p:spPr>
          <a:xfrm>
            <a:off x="3810000" y="4267200"/>
            <a:ext cx="1295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sz="2700" b="1" dirty="0" smtClean="0"/>
              <a:t>ESTRUCTURACIÓN </a:t>
            </a:r>
            <a:br>
              <a:rPr lang="es-ES" sz="2700" b="1" dirty="0" smtClean="0"/>
            </a:br>
            <a:r>
              <a:rPr lang="es-ES" sz="2700" b="1" dirty="0" smtClean="0"/>
              <a:t>DEL PLAN DE IMPLEMENTACIÓN NIIF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514600"/>
            <a:ext cx="4343400" cy="3810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1800" i="1" dirty="0" smtClean="0"/>
              <a:t>- Áreas de los estados financieros</a:t>
            </a:r>
          </a:p>
          <a:p>
            <a:pPr algn="ctr">
              <a:buFontTx/>
              <a:buChar char="-"/>
            </a:pPr>
            <a:endParaRPr lang="es-ES" sz="1800" i="1" dirty="0" smtClean="0"/>
          </a:p>
          <a:p>
            <a:pPr algn="ctr">
              <a:buNone/>
            </a:pPr>
            <a:r>
              <a:rPr lang="es-ES" sz="1800" i="1" dirty="0" smtClean="0"/>
              <a:t>- Responsables</a:t>
            </a:r>
          </a:p>
          <a:p>
            <a:pPr algn="ctr">
              <a:buFontTx/>
              <a:buChar char="-"/>
            </a:pPr>
            <a:endParaRPr lang="es-ES" sz="1800" i="1" dirty="0" smtClean="0"/>
          </a:p>
          <a:p>
            <a:pPr algn="ctr">
              <a:buNone/>
            </a:pPr>
            <a:r>
              <a:rPr lang="es-ES" sz="1800" i="1" dirty="0" smtClean="0"/>
              <a:t>- Períodos de tiempo de ejecución de actividades y procedimientos que debería tomarle a la compañía el implementar </a:t>
            </a:r>
          </a:p>
          <a:p>
            <a:pPr algn="ctr">
              <a:buNone/>
            </a:pPr>
            <a:r>
              <a:rPr lang="es-ES" sz="1800" i="1" dirty="0" smtClean="0"/>
              <a:t>las normas internacionales</a:t>
            </a:r>
          </a:p>
          <a:p>
            <a:pPr>
              <a:buNone/>
            </a:pPr>
            <a:endParaRPr lang="es-ES" sz="1800" dirty="0" smtClean="0"/>
          </a:p>
          <a:p>
            <a:pPr algn="ctr">
              <a:buNone/>
            </a:pPr>
            <a:endParaRPr lang="es-ES" sz="1800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10 Marcador de texto"/>
          <p:cNvSpPr txBox="1">
            <a:spLocks/>
          </p:cNvSpPr>
          <p:nvPr/>
        </p:nvSpPr>
        <p:spPr>
          <a:xfrm>
            <a:off x="4570412" y="4191000"/>
            <a:ext cx="4116388" cy="2133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20624" indent="-38404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s-ES" sz="1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420624" indent="-38404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s-ES" i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Facilitar la creación de un plan de trabajo de conversión a utilizarse en la planificación de los próximos pasos del proyecto de conversión.</a:t>
            </a: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Flecha a la derecha con bandas"/>
          <p:cNvSpPr/>
          <p:nvPr/>
        </p:nvSpPr>
        <p:spPr>
          <a:xfrm rot="4396786">
            <a:off x="6053771" y="2905223"/>
            <a:ext cx="771343" cy="14379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a la derecha con bandas"/>
          <p:cNvSpPr/>
          <p:nvPr/>
        </p:nvSpPr>
        <p:spPr>
          <a:xfrm rot="4396786">
            <a:off x="2699886" y="1305023"/>
            <a:ext cx="771343" cy="143799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Requerimientos</a:t>
            </a:r>
            <a:r>
              <a:rPr lang="en-US" sz="3600" b="1" dirty="0" smtClean="0"/>
              <a:t> NIIF </a:t>
            </a:r>
            <a:br>
              <a:rPr lang="en-US" sz="3600" b="1" dirty="0" smtClean="0"/>
            </a:br>
            <a:r>
              <a:rPr lang="en-US" sz="3600" b="1" dirty="0" smtClean="0"/>
              <a:t>en el Ecuador</a:t>
            </a:r>
            <a:endParaRPr lang="en-US" sz="3600" b="1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2"/>
          </p:nvPr>
        </p:nvSpPr>
        <p:spPr>
          <a:xfrm>
            <a:off x="2057400" y="1516913"/>
            <a:ext cx="5105400" cy="69288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SUPERINTENDENCIA DE COMPA</a:t>
            </a:r>
            <a:r>
              <a:rPr lang="es-EC" dirty="0" smtClean="0"/>
              <a:t>ÑÍ</a:t>
            </a:r>
            <a:r>
              <a:rPr lang="en-US" dirty="0" smtClean="0"/>
              <a:t>AS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724400" y="2659913"/>
            <a:ext cx="3736975" cy="191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700" dirty="0" smtClean="0"/>
              <a:t>Primer Grupo:</a:t>
            </a:r>
          </a:p>
          <a:p>
            <a:pPr lvl="0" algn="ctr">
              <a:buNone/>
            </a:pPr>
            <a:r>
              <a:rPr lang="es-ES" sz="1700" dirty="0" smtClean="0"/>
              <a:t>-  Empresas y entes regulados por el mercado de valores.</a:t>
            </a:r>
            <a:endParaRPr lang="en-US" sz="1700" dirty="0" smtClean="0"/>
          </a:p>
          <a:p>
            <a:pPr lvl="0" algn="ctr">
              <a:buNone/>
            </a:pPr>
            <a:r>
              <a:rPr lang="es-ES" sz="1700" dirty="0" smtClean="0"/>
              <a:t>-  Compañías que ejercen actividades de auditoría externa.</a:t>
            </a:r>
            <a:endParaRPr lang="en-US" sz="1700" dirty="0" smtClean="0"/>
          </a:p>
          <a:p>
            <a:pPr algn="ctr">
              <a:buNone/>
            </a:pPr>
            <a:endParaRPr lang="en-US" sz="1700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4876800" y="4572000"/>
            <a:ext cx="3657600" cy="1295400"/>
          </a:xfrm>
        </p:spPr>
        <p:txBody>
          <a:bodyPr vert="horz">
            <a:normAutofit/>
          </a:bodyPr>
          <a:lstStyle/>
          <a:p>
            <a:pPr marL="420624" indent="-384048" algn="ctr"/>
            <a:r>
              <a:rPr lang="es-ES" sz="1700" b="0" dirty="0" smtClean="0">
                <a:solidFill>
                  <a:schemeClr val="tx1"/>
                </a:solidFill>
              </a:rPr>
              <a:t>Tercer Grupo:</a:t>
            </a:r>
          </a:p>
          <a:p>
            <a:pPr lvl="0" algn="ctr"/>
            <a:r>
              <a:rPr lang="es-ES" sz="1700" b="0" dirty="0" smtClean="0">
                <a:solidFill>
                  <a:schemeClr val="tx1"/>
                </a:solidFill>
              </a:rPr>
              <a:t>Todas las compañías que no pertenezcan a los anteriores grupos.</a:t>
            </a:r>
            <a:endParaRPr lang="en-US" sz="1700" b="0" dirty="0" smtClean="0">
              <a:solidFill>
                <a:schemeClr val="tx1"/>
              </a:solidFill>
            </a:endParaRPr>
          </a:p>
          <a:p>
            <a:pPr marL="420624" indent="-384048" algn="ctr"/>
            <a:endParaRPr lang="en-US" sz="1700" b="0" dirty="0" smtClean="0">
              <a:solidFill>
                <a:schemeClr val="tx1"/>
              </a:solidFill>
            </a:endParaRPr>
          </a:p>
        </p:txBody>
      </p:sp>
      <p:sp>
        <p:nvSpPr>
          <p:cNvPr id="12" name="10 Marcador de texto"/>
          <p:cNvSpPr txBox="1">
            <a:spLocks/>
          </p:cNvSpPr>
          <p:nvPr/>
        </p:nvSpPr>
        <p:spPr>
          <a:xfrm>
            <a:off x="836612" y="2971800"/>
            <a:ext cx="4040188" cy="3048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Grupo:</a:t>
            </a: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Compañías que al 31 de diciembre de 2007, tenían activos totales, iguales o superiores a USD 4`000.000.</a:t>
            </a: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Holding y tenedoras de acciones.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Compañías estatales y de economía mixta.</a:t>
            </a: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Sucursales de compañías extranjeras.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13 Imagen" descr="NI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838200"/>
            <a:ext cx="1524000" cy="1848256"/>
          </a:xfrm>
          <a:prstGeom prst="rect">
            <a:avLst/>
          </a:prstGeom>
        </p:spPr>
      </p:pic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Compa</a:t>
            </a:r>
            <a:r>
              <a:rPr lang="es-EC" dirty="0" smtClean="0"/>
              <a:t>ñ</a:t>
            </a:r>
            <a:r>
              <a:rPr lang="en-US" dirty="0" err="1" smtClean="0"/>
              <a:t>ía</a:t>
            </a:r>
            <a:r>
              <a:rPr lang="en-US" dirty="0" smtClean="0"/>
              <a:t> Petro S.A.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4040188" cy="2750288"/>
          </a:xfrm>
        </p:spPr>
        <p:txBody>
          <a:bodyPr>
            <a:normAutofit/>
          </a:bodyPr>
          <a:lstStyle/>
          <a:p>
            <a:pPr algn="ctr"/>
            <a:endParaRPr lang="es-ES_tradnl" dirty="0" smtClean="0"/>
          </a:p>
          <a:p>
            <a:pPr algn="ctr">
              <a:buNone/>
            </a:pPr>
            <a:r>
              <a:rPr lang="es-ES_tradnl" sz="1900" i="1" dirty="0" smtClean="0"/>
              <a:t>Finalidad: </a:t>
            </a:r>
          </a:p>
          <a:p>
            <a:pPr algn="ctr">
              <a:buNone/>
            </a:pPr>
            <a:endParaRPr lang="es-ES_tradnl" sz="1900" i="1" dirty="0" smtClean="0"/>
          </a:p>
          <a:p>
            <a:pPr algn="ctr">
              <a:buNone/>
            </a:pPr>
            <a:r>
              <a:rPr lang="es-ES_tradnl" sz="1900" i="1" dirty="0" smtClean="0"/>
              <a:t>	Llevar a cabo y ejecutar todas las actividades de explotación de crudo y exploración adicional de hidrocarburos</a:t>
            </a:r>
          </a:p>
          <a:p>
            <a:pPr algn="ctr">
              <a:buNone/>
            </a:pPr>
            <a:r>
              <a:rPr lang="es-ES_tradnl" sz="1900" i="1" dirty="0" smtClean="0"/>
              <a:t>(reservas probadas)</a:t>
            </a:r>
            <a:endParaRPr lang="en-US" sz="19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267201" y="1295400"/>
            <a:ext cx="4419600" cy="556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s-ES" sz="2000" b="1" dirty="0" smtClean="0"/>
          </a:p>
          <a:p>
            <a:pPr algn="ctr">
              <a:buNone/>
            </a:pPr>
            <a:endParaRPr lang="es-ES" sz="2000" b="1" dirty="0" smtClean="0"/>
          </a:p>
          <a:p>
            <a:pPr algn="ctr">
              <a:buNone/>
            </a:pPr>
            <a:r>
              <a:rPr lang="es-ES" sz="2000" dirty="0" smtClean="0"/>
              <a:t>Premisas del contrato con EP Petroecuador:</a:t>
            </a:r>
          </a:p>
          <a:p>
            <a:pPr algn="ctr">
              <a:buNone/>
            </a:pPr>
            <a:endParaRPr lang="es-ES" sz="2000" dirty="0" smtClean="0"/>
          </a:p>
          <a:p>
            <a:pPr algn="ctr"/>
            <a:r>
              <a:rPr lang="es-ES" sz="2000" dirty="0" smtClean="0"/>
              <a:t> EPP tiene derecho al pago de una tarifa de $29 por barril de petróleo.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 Por Cumplimiento obligatorio: Realizar actividades e inversiones en perforación, estudios de impacto ambiental e inversiones en activos fijos en el área del contrato.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Legislación Interna / </a:t>
            </a:r>
          </a:p>
          <a:p>
            <a:pPr algn="ctr">
              <a:buNone/>
            </a:pPr>
            <a:r>
              <a:rPr lang="es-ES" sz="2000" dirty="0" smtClean="0"/>
              <a:t>Impuesto a la Renta:</a:t>
            </a:r>
          </a:p>
          <a:p>
            <a:pPr algn="ctr">
              <a:buNone/>
            </a:pPr>
            <a:r>
              <a:rPr lang="es-ES" sz="2000" dirty="0" smtClean="0"/>
              <a:t> 24% - año 2011, 23% -2012 y</a:t>
            </a:r>
          </a:p>
          <a:p>
            <a:pPr algn="ctr">
              <a:buNone/>
            </a:pPr>
            <a:r>
              <a:rPr lang="es-ES" sz="2000" dirty="0" smtClean="0"/>
              <a:t> 22% - 2013 -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 Contrato hasta 30-jul-2020</a:t>
            </a:r>
          </a:p>
          <a:p>
            <a:pPr algn="ctr">
              <a:buNone/>
            </a:pPr>
            <a:endParaRPr lang="es-ES" sz="2000" dirty="0" smtClean="0"/>
          </a:p>
          <a:p>
            <a:pPr algn="ctr">
              <a:buNone/>
            </a:pPr>
            <a:r>
              <a:rPr lang="es-ES" sz="2000" dirty="0" smtClean="0"/>
              <a:t> </a:t>
            </a:r>
          </a:p>
        </p:txBody>
      </p:sp>
      <p:pic>
        <p:nvPicPr>
          <p:cNvPr id="7" name="6 Imagen" descr="po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419600"/>
            <a:ext cx="2057400" cy="1371600"/>
          </a:xfrm>
          <a:prstGeom prst="rect">
            <a:avLst/>
          </a:prstGeom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Compa</a:t>
            </a:r>
            <a:r>
              <a:rPr lang="es-EC" dirty="0" smtClean="0"/>
              <a:t>ñ</a:t>
            </a:r>
            <a:r>
              <a:rPr lang="en-US" dirty="0" err="1" smtClean="0"/>
              <a:t>ía</a:t>
            </a:r>
            <a:r>
              <a:rPr lang="en-US" dirty="0" smtClean="0"/>
              <a:t> Petro S.A. 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24600" y="5486400"/>
            <a:ext cx="2590800" cy="838200"/>
          </a:xfrm>
        </p:spPr>
        <p:txBody>
          <a:bodyPr>
            <a:normAutofit/>
          </a:bodyPr>
          <a:lstStyle/>
          <a:p>
            <a:pPr marL="420624" indent="-384048" algn="ctr">
              <a:buFont typeface="Wingdings 2"/>
              <a:buChar char=""/>
            </a:pPr>
            <a:r>
              <a:rPr lang="es-ES" sz="1600" dirty="0" smtClean="0">
                <a:solidFill>
                  <a:schemeClr val="tx1"/>
                </a:solidFill>
              </a:rPr>
              <a:t>INGRESOS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420624" indent="-384048" algn="ctr"/>
            <a:r>
              <a:rPr lang="en-US" sz="1600" dirty="0" smtClean="0"/>
              <a:t>    </a:t>
            </a:r>
            <a:r>
              <a:rPr lang="en-US" sz="1600" dirty="0" smtClean="0">
                <a:solidFill>
                  <a:schemeClr val="tx1"/>
                </a:solidFill>
              </a:rPr>
              <a:t>26,347,213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026025" y="4876800"/>
            <a:ext cx="3051175" cy="8382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s-ES" sz="1600" dirty="0" smtClean="0">
                <a:solidFill>
                  <a:schemeClr val="tx1"/>
                </a:solidFill>
              </a:rPr>
              <a:t>  COSTOS Y GASTOS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13,592,900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24400" y="2362199"/>
            <a:ext cx="3508375" cy="2590801"/>
          </a:xfrm>
        </p:spPr>
        <p:txBody>
          <a:bodyPr>
            <a:normAutofit/>
          </a:bodyPr>
          <a:lstStyle/>
          <a:p>
            <a:pPr algn="ctr"/>
            <a:r>
              <a:rPr lang="es-ES" sz="1600" b="1" dirty="0" smtClean="0"/>
              <a:t>ACTIVOS</a:t>
            </a:r>
            <a:endParaRPr lang="en-US" sz="1600" dirty="0" smtClean="0"/>
          </a:p>
          <a:p>
            <a:pPr algn="ctr">
              <a:buNone/>
            </a:pPr>
            <a:r>
              <a:rPr lang="es-ES" sz="1600" b="1" dirty="0" smtClean="0"/>
              <a:t>	</a:t>
            </a:r>
            <a:r>
              <a:rPr lang="en-US" sz="1600" b="1" dirty="0" smtClean="0"/>
              <a:t>14,807,531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endParaRPr lang="es-ES" sz="1600" b="1" dirty="0" smtClean="0"/>
          </a:p>
          <a:p>
            <a:pPr algn="ctr"/>
            <a:r>
              <a:rPr lang="es-ES" sz="1600" b="1" dirty="0" smtClean="0"/>
              <a:t>PASIVOS</a:t>
            </a:r>
            <a:endParaRPr lang="en-US" sz="1600" dirty="0" smtClean="0"/>
          </a:p>
          <a:p>
            <a:pPr algn="ctr">
              <a:buNone/>
            </a:pPr>
            <a:r>
              <a:rPr lang="en-US" sz="1600" b="1" dirty="0" smtClean="0"/>
              <a:t>     6,294,467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endParaRPr lang="en-US" sz="1600" dirty="0" smtClean="0"/>
          </a:p>
          <a:p>
            <a:pPr algn="ctr"/>
            <a:r>
              <a:rPr lang="en-US" sz="1600" b="1" dirty="0" smtClean="0"/>
              <a:t>PATRIMONIO</a:t>
            </a:r>
            <a:endParaRPr lang="en-US" sz="1600" dirty="0" smtClean="0"/>
          </a:p>
          <a:p>
            <a:pPr algn="ctr">
              <a:buNone/>
            </a:pPr>
            <a:r>
              <a:rPr lang="es-ES" sz="1600" b="1" dirty="0" smtClean="0"/>
              <a:t>	</a:t>
            </a:r>
            <a:r>
              <a:rPr lang="en-US" sz="1600" b="1" dirty="0" smtClean="0"/>
              <a:t>8,513,064</a:t>
            </a:r>
            <a:r>
              <a:rPr lang="en-US" sz="1600" dirty="0" smtClean="0"/>
              <a:t> </a:t>
            </a:r>
          </a:p>
          <a:p>
            <a:pPr algn="ctr">
              <a:buNone/>
            </a:pPr>
            <a:endParaRPr lang="en-US" sz="1500" dirty="0" smtClean="0"/>
          </a:p>
        </p:txBody>
      </p:sp>
      <p:pic>
        <p:nvPicPr>
          <p:cNvPr id="7" name="6 Imagen" descr="po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5486400"/>
            <a:ext cx="2438400" cy="1219200"/>
          </a:xfrm>
          <a:prstGeom prst="rect">
            <a:avLst/>
          </a:prstGeom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5 Marcador de contenido"/>
          <p:cNvSpPr>
            <a:spLocks noGrp="1"/>
          </p:cNvSpPr>
          <p:nvPr>
            <p:ph sz="quarter" idx="4"/>
          </p:nvPr>
        </p:nvSpPr>
        <p:spPr>
          <a:xfrm>
            <a:off x="228600" y="1295400"/>
            <a:ext cx="4419600" cy="4114800"/>
          </a:xfrm>
        </p:spPr>
        <p:txBody>
          <a:bodyPr>
            <a:noAutofit/>
          </a:bodyPr>
          <a:lstStyle/>
          <a:p>
            <a:pPr algn="ctr"/>
            <a:endParaRPr lang="es-ES" sz="1700" b="1" i="1" dirty="0" smtClean="0"/>
          </a:p>
          <a:p>
            <a:pPr algn="ctr"/>
            <a:r>
              <a:rPr lang="es-ES" sz="1700" i="1" dirty="0" smtClean="0"/>
              <a:t>Desde 27-jul-2010, </a:t>
            </a:r>
          </a:p>
          <a:p>
            <a:pPr algn="ctr">
              <a:buNone/>
            </a:pPr>
            <a:r>
              <a:rPr lang="es-ES" sz="1700" i="1" dirty="0" smtClean="0"/>
              <a:t>Ley de Hidrocarburos: </a:t>
            </a:r>
          </a:p>
          <a:p>
            <a:pPr algn="ctr">
              <a:buNone/>
            </a:pPr>
            <a:endParaRPr lang="es-ES" sz="1700" i="1" dirty="0" smtClean="0"/>
          </a:p>
          <a:p>
            <a:pPr algn="ctr">
              <a:buNone/>
            </a:pPr>
            <a:r>
              <a:rPr lang="es-ES" sz="1700" i="1" dirty="0" smtClean="0"/>
              <a:t>Los trabajadores vinculados a la actividad </a:t>
            </a:r>
            <a:r>
              <a:rPr lang="es-ES" sz="1700" i="1" dirty="0" err="1" smtClean="0"/>
              <a:t>hidrocarburífera</a:t>
            </a:r>
            <a:r>
              <a:rPr lang="es-ES" sz="1700" i="1" dirty="0" smtClean="0"/>
              <a:t> recibirán el </a:t>
            </a:r>
            <a:r>
              <a:rPr lang="es-ES" sz="1700" b="1" i="1" dirty="0" smtClean="0"/>
              <a:t>3% </a:t>
            </a:r>
            <a:r>
              <a:rPr lang="es-ES" sz="1700" i="1" dirty="0" smtClean="0"/>
              <a:t>de las utilidades del negocio y el restante </a:t>
            </a:r>
            <a:r>
              <a:rPr lang="es-ES" sz="1700" b="1" i="1" dirty="0" smtClean="0"/>
              <a:t>12%</a:t>
            </a:r>
            <a:r>
              <a:rPr lang="es-ES" sz="1700" i="1" dirty="0" smtClean="0"/>
              <a:t> será pagado al Estado (Proyectos de inversión en salud y educación en las áreas delimitadas del contrato donde se llevan a cabo actividades </a:t>
            </a:r>
            <a:r>
              <a:rPr lang="es-ES" sz="1700" i="1" dirty="0" err="1" smtClean="0"/>
              <a:t>hidrocarburíferas</a:t>
            </a:r>
            <a:r>
              <a:rPr lang="es-ES" sz="1700" i="1" dirty="0" smtClean="0"/>
              <a:t>)</a:t>
            </a:r>
          </a:p>
          <a:p>
            <a:pPr algn="ctr">
              <a:buNone/>
            </a:pPr>
            <a:r>
              <a:rPr lang="es-ES" sz="1700" i="1" dirty="0" smtClean="0"/>
              <a:t> </a:t>
            </a:r>
          </a:p>
        </p:txBody>
      </p:sp>
      <p:sp>
        <p:nvSpPr>
          <p:cNvPr id="10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1676400"/>
            <a:ext cx="3508375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400" i="1" dirty="0" smtClean="0"/>
              <a:t>Grandes elementos de los EE.FF. revelados 2011:</a:t>
            </a:r>
            <a:endParaRPr lang="en-US" sz="1400" i="1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09600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CRONOGRAMA DEL PLAN PARA LA IMPLEMENTACI</a:t>
            </a:r>
            <a:r>
              <a:rPr lang="es-ES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Ó</a:t>
            </a:r>
            <a:r>
              <a:rPr lang="en-US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 NIIF</a:t>
            </a:r>
            <a:endParaRPr lang="en-US" sz="2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presentationml/2006/ole">
            <p:oleObj spid="_x0000_s5122" name="Worksheet" r:id="rId3" imgW="10668063" imgH="8124731" progId="Excel.Sheet.8">
              <p:embed/>
            </p:oleObj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1F0D-BB3A-42D2-856B-C4157A687C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1598</Words>
  <Application>Microsoft Office PowerPoint</Application>
  <PresentationFormat>Presentación en pantalla (4:3)</PresentationFormat>
  <Paragraphs>549</Paragraphs>
  <Slides>29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Técnico</vt:lpstr>
      <vt:lpstr>Worksheet</vt:lpstr>
      <vt:lpstr>“DISEÑO Y ESTRUCTURACIÓN  DEL PLAN  PARA LA IMPLEMENTACIÓN  DE NIIF EN LA EMPRESA PETRO S.A.” </vt:lpstr>
      <vt:lpstr>Justificación</vt:lpstr>
      <vt:lpstr>Objetivos</vt:lpstr>
      <vt:lpstr>Alcance</vt:lpstr>
      <vt:lpstr>ESTRUCTURACIÓN  DEL PLAN DE IMPLEMENTACIÓN NIIF</vt:lpstr>
      <vt:lpstr>Requerimientos NIIF  en el Ecuador</vt:lpstr>
      <vt:lpstr>Compañía Petro S.A.</vt:lpstr>
      <vt:lpstr>Compañía Petro S.A.  </vt:lpstr>
      <vt:lpstr>CRONOGRAMA DEL PLAN PARA LA IMPLEMENTACIÓN NIIF</vt:lpstr>
      <vt:lpstr>Matriz de Impactos</vt:lpstr>
      <vt:lpstr>NIVELES DE IMPACTO</vt:lpstr>
      <vt:lpstr>ADOPCIÓN POR PRIMERA VEZ DE LAS NIIF</vt:lpstr>
      <vt:lpstr>ADOPCIÓN POR PRIMERA VEZ DE LAS NIIF</vt:lpstr>
      <vt:lpstr>ADOPCIÓN POR PRIMERA VEZ DE LAS NIIF</vt:lpstr>
      <vt:lpstr>ADOPCIÓN POR PRIMERA VEZ DE LAS NIIF</vt:lpstr>
      <vt:lpstr>PRESENTACIÓN DE ESTADOS FINANCIEROS</vt:lpstr>
      <vt:lpstr>PRESENTACIÓN DE ESTADOS FINANCIEROS</vt:lpstr>
      <vt:lpstr> Propiedad, Planta  y Equipo   - Composición -</vt:lpstr>
      <vt:lpstr>  PROPIEDAD, PLANTA Y EQUIPO - PPE</vt:lpstr>
      <vt:lpstr>Exigencias internacionales PPE</vt:lpstr>
      <vt:lpstr> PROPIEDAD, PLANTA Y EQUIPO  NIC 16 </vt:lpstr>
      <vt:lpstr>Propiedades, Planta y Equipos  Conclusión</vt:lpstr>
      <vt:lpstr>Aspectos a considerar</vt:lpstr>
      <vt:lpstr>Aspectos a considerar</vt:lpstr>
      <vt:lpstr>Costos Financieros</vt:lpstr>
      <vt:lpstr>Conclusiones</vt:lpstr>
      <vt:lpstr>Conclusiones</vt:lpstr>
      <vt:lpstr>Recomendaciones</vt:lpstr>
      <vt:lpstr>Gracias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“DISEÑO Y ESTRUCTURACIÓN  DEL PLAN  PARA LA IMPLEMENTACIÓN  DE NIIF EN LA EMPRESA  PETRO S.A.”</dc:title>
  <dc:creator>hp</dc:creator>
  <cp:lastModifiedBy>hp</cp:lastModifiedBy>
  <cp:revision>190</cp:revision>
  <dcterms:created xsi:type="dcterms:W3CDTF">2012-06-17T00:33:09Z</dcterms:created>
  <dcterms:modified xsi:type="dcterms:W3CDTF">2012-10-27T18:43:52Z</dcterms:modified>
</cp:coreProperties>
</file>