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76" r:id="rId4"/>
    <p:sldId id="259" r:id="rId5"/>
    <p:sldId id="261" r:id="rId6"/>
    <p:sldId id="262" r:id="rId7"/>
    <p:sldId id="265" r:id="rId8"/>
    <p:sldId id="269" r:id="rId9"/>
    <p:sldId id="271" r:id="rId10"/>
    <p:sldId id="272" r:id="rId11"/>
    <p:sldId id="273" r:id="rId12"/>
    <p:sldId id="275" r:id="rId13"/>
    <p:sldId id="278" r:id="rId14"/>
    <p:sldId id="279" r:id="rId15"/>
    <p:sldId id="303" r:id="rId16"/>
    <p:sldId id="301" r:id="rId17"/>
    <p:sldId id="315" r:id="rId18"/>
    <p:sldId id="319" r:id="rId19"/>
    <p:sldId id="316" r:id="rId20"/>
    <p:sldId id="318" r:id="rId21"/>
    <p:sldId id="320" r:id="rId22"/>
    <p:sldId id="321" r:id="rId23"/>
    <p:sldId id="302" r:id="rId24"/>
    <p:sldId id="293" r:id="rId25"/>
    <p:sldId id="294" r:id="rId26"/>
    <p:sldId id="296" r:id="rId27"/>
    <p:sldId id="298" r:id="rId28"/>
    <p:sldId id="32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4A3B-CCF2-4B20-AF68-78FFCAF987AB}" type="datetimeFigureOut">
              <a:rPr lang="es-ES_tradnl" smtClean="0"/>
              <a:pPr/>
              <a:t>04/06/2013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DED1-EE3C-407F-B6D5-6C4AB3BD41B8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839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785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23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25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27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15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17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18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19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20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DED1-EE3C-407F-B6D5-6C4AB3BD41B8}" type="slidenum">
              <a:rPr lang="es-ES_tradnl" smtClean="0"/>
              <a:pPr/>
              <a:t>22</a:t>
            </a:fld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D40E87-93C4-46B9-8D1A-BBE6FA63456D}" type="datetimeFigureOut">
              <a:rPr lang="es-ES" smtClean="0"/>
              <a:pPr/>
              <a:t>04/06/2013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CAB64-DF50-4600-B851-ECFF75F73989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2000240"/>
            <a:ext cx="8208912" cy="43810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s-ES_tradnl" b="1" dirty="0" smtClean="0"/>
          </a:p>
          <a:p>
            <a:pPr algn="ctr">
              <a:buNone/>
            </a:pPr>
            <a:r>
              <a:rPr lang="es-ES_tradnl" b="1" dirty="0" smtClean="0"/>
              <a:t>DEPARTAMENTO </a:t>
            </a:r>
            <a:r>
              <a:rPr lang="es-ES_tradnl" b="1" dirty="0"/>
              <a:t>DE CIENCIAS ECONÓMICAS, ADMINISTRATIVAS Y DE COMERCIO.</a:t>
            </a:r>
            <a:endParaRPr lang="es-ES" dirty="0"/>
          </a:p>
          <a:p>
            <a:pPr algn="ctr">
              <a:buNone/>
            </a:pPr>
            <a:endParaRPr lang="es-ES_tradnl" b="1" dirty="0" smtClean="0"/>
          </a:p>
          <a:p>
            <a:pPr algn="ctr">
              <a:buNone/>
            </a:pPr>
            <a:r>
              <a:rPr lang="es-ES_tradnl" b="1" dirty="0"/>
              <a:t> </a:t>
            </a:r>
            <a:r>
              <a:rPr lang="es-ES_tradnl" dirty="0" smtClean="0"/>
              <a:t>CARRERA</a:t>
            </a:r>
            <a:r>
              <a:rPr lang="es-ES_tradnl" dirty="0"/>
              <a:t>: INGENIERÍA EN FINANZAS </a:t>
            </a:r>
            <a:r>
              <a:rPr lang="es-ES_tradnl" dirty="0" smtClean="0"/>
              <a:t>Y AUDITORÍA </a:t>
            </a:r>
            <a:r>
              <a:rPr lang="es-ES_tradnl" dirty="0"/>
              <a:t>C.P.A</a:t>
            </a:r>
            <a:r>
              <a:rPr lang="es-ES_tradnl" dirty="0" smtClean="0"/>
              <a:t>.</a:t>
            </a:r>
          </a:p>
          <a:p>
            <a:pPr algn="ctr">
              <a:buNone/>
            </a:pPr>
            <a:endParaRPr lang="es-ES_tradnl" dirty="0" smtClean="0"/>
          </a:p>
          <a:p>
            <a:pPr algn="ctr">
              <a:buNone/>
            </a:pPr>
            <a:r>
              <a:rPr lang="es-ES_tradnl" b="1" dirty="0" smtClean="0"/>
              <a:t>PROYECTO </a:t>
            </a:r>
            <a:r>
              <a:rPr lang="es-ES_tradnl" b="1" dirty="0" smtClean="0"/>
              <a:t>PARA LA ADQUISICIÓN DE MAQUINARIA PESADA PARA EL GOBIERNO AUTÓNOMO DESCENTRALIZADO DE LA PARROQUIA </a:t>
            </a:r>
            <a:r>
              <a:rPr lang="es-ES_tradnl" b="1" smtClean="0"/>
              <a:t>DE </a:t>
            </a:r>
            <a:r>
              <a:rPr lang="es-ES_tradnl" b="1" smtClean="0"/>
              <a:t>CONOCOTO</a:t>
            </a:r>
            <a:endParaRPr lang="es-ES_tradnl" b="1" dirty="0" smtClean="0"/>
          </a:p>
          <a:p>
            <a:pPr algn="ctr">
              <a:buNone/>
            </a:pPr>
            <a:endParaRPr lang="es-ES_tradnl" dirty="0" smtClean="0"/>
          </a:p>
          <a:p>
            <a:pPr algn="ctr">
              <a:buNone/>
            </a:pPr>
            <a:r>
              <a:rPr lang="es-ES_tradnl" dirty="0" smtClean="0"/>
              <a:t>Elaborado por: Lorena Acosta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S_tradnl" dirty="0" smtClean="0"/>
              <a:t>Director: Ing. Jorge Villavicencio</a:t>
            </a:r>
          </a:p>
          <a:p>
            <a:pPr algn="ctr">
              <a:buNone/>
            </a:pPr>
            <a:r>
              <a:rPr lang="es-ES_tradnl" dirty="0" smtClean="0"/>
              <a:t>Codirector:</a:t>
            </a:r>
            <a:r>
              <a:rPr lang="es-ES_tradnl" dirty="0"/>
              <a:t> </a:t>
            </a:r>
            <a:r>
              <a:rPr lang="es-ES_tradnl" dirty="0" smtClean="0"/>
              <a:t>Econ. Edilberto Meneses 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il_fi" descr="LOGO-es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5467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DIAGNÓSTICO</a:t>
            </a:r>
            <a:r>
              <a:rPr lang="en-US" dirty="0" smtClean="0"/>
              <a:t> DEL </a:t>
            </a:r>
            <a:r>
              <a:rPr lang="es-ES_tradnl" dirty="0" smtClean="0"/>
              <a:t>PROBLEMA</a:t>
            </a:r>
            <a:endParaRPr lang="es-ES_tradnl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58204" cy="659352"/>
          </a:xfrm>
        </p:spPr>
        <p:txBody>
          <a:bodyPr/>
          <a:lstStyle/>
          <a:p>
            <a:pPr algn="ctr"/>
            <a:r>
              <a:rPr lang="es-ES_tradnl" dirty="0" smtClean="0"/>
              <a:t>ANÁLISIS DE OFERTA Y DEMANDA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2914664"/>
          </a:xfrm>
        </p:spPr>
        <p:txBody>
          <a:bodyPr/>
          <a:lstStyle/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	</a:t>
            </a:r>
            <a:endParaRPr lang="es-ES_tradnl" dirty="0"/>
          </a:p>
        </p:txBody>
      </p:sp>
      <p:pic>
        <p:nvPicPr>
          <p:cNvPr id="11" name="ctl00_cpContent_imgProdMain" descr="http://www.jcb.com/images/products/VibSingleDrumComp/VM1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tl00_cpContent_imgProdMain" descr="http://www.jcb.com/images/products/RapidBlowTamper/tamper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221457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29" y="4357694"/>
            <a:ext cx="2729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14818"/>
            <a:ext cx="2571768" cy="18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071942"/>
            <a:ext cx="306900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357430"/>
            <a:ext cx="2571768" cy="1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 redondeado"/>
          <p:cNvSpPr/>
          <p:nvPr/>
        </p:nvSpPr>
        <p:spPr>
          <a:xfrm>
            <a:off x="428596" y="6286520"/>
            <a:ext cx="3571900" cy="1428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Fuente: Automekano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DIAGNÓSTICO</a:t>
            </a:r>
            <a:r>
              <a:rPr lang="en-US" dirty="0" smtClean="0"/>
              <a:t> DEL </a:t>
            </a:r>
            <a:r>
              <a:rPr lang="es-ES_tradnl" dirty="0" smtClean="0"/>
              <a:t>PROBLEMA</a:t>
            </a:r>
            <a:endParaRPr lang="es-ES_tradnl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58204" cy="659352"/>
          </a:xfrm>
        </p:spPr>
        <p:txBody>
          <a:bodyPr/>
          <a:lstStyle/>
          <a:p>
            <a:pPr algn="ctr"/>
            <a:r>
              <a:rPr lang="es-ES_tradnl" dirty="0" smtClean="0"/>
              <a:t>IDENTIFICACIÓN Y CARACTERIZACIÓN DE LA POBLACIÓN OBJETIVO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357158" y="3071810"/>
            <a:ext cx="4040188" cy="33815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Beneficiarios Directos</a:t>
            </a: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>
              <a:buFont typeface="Wingdings" pitchFamily="2" charset="2"/>
              <a:buChar char="ü"/>
            </a:pPr>
            <a:r>
              <a:rPr lang="es-ES_tradnl" sz="1200" dirty="0" smtClean="0"/>
              <a:t>Los Habitantes de la parroquia (82072 personas)</a:t>
            </a:r>
          </a:p>
          <a:p>
            <a:pPr>
              <a:buNone/>
            </a:pPr>
            <a:endParaRPr lang="es-ES_tradnl" sz="1200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3438" y="3071810"/>
            <a:ext cx="4041775" cy="3453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Beneficiarios Indirectos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Font typeface="Wingdings" pitchFamily="2" charset="2"/>
              <a:buChar char="ü"/>
            </a:pPr>
            <a:r>
              <a:rPr lang="es-ES_tradnl" sz="1200" dirty="0" smtClean="0"/>
              <a:t>Los turistas.</a:t>
            </a:r>
          </a:p>
          <a:p>
            <a:pPr>
              <a:buFont typeface="Wingdings" pitchFamily="2" charset="2"/>
              <a:buChar char="ü"/>
            </a:pPr>
            <a:r>
              <a:rPr lang="es-ES_tradnl" sz="1200" dirty="0" smtClean="0"/>
              <a:t>Familiares de los habitantes del sector.</a:t>
            </a:r>
          </a:p>
          <a:p>
            <a:pPr>
              <a:buFont typeface="Wingdings" pitchFamily="2" charset="2"/>
              <a:buChar char="ü"/>
            </a:pPr>
            <a:r>
              <a:rPr lang="es-ES_tradnl" sz="1200" dirty="0" smtClean="0"/>
              <a:t>Empresas distribuidoras en el sector</a:t>
            </a:r>
            <a:endParaRPr lang="es-ES_tradn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1944216" cy="151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27" y="3519153"/>
            <a:ext cx="1574172" cy="149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5799"/>
            <a:ext cx="210596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1106"/>
            <a:ext cx="3312368" cy="22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DEL PROYECTO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OBJETIVO GENERAL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OBJETIVOS ESPECÍFICOS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10344"/>
          </a:xfrm>
        </p:spPr>
        <p:txBody>
          <a:bodyPr/>
          <a:lstStyle/>
          <a:p>
            <a:pPr algn="just"/>
            <a:r>
              <a:rPr lang="es-ES" dirty="0" smtClean="0"/>
              <a:t>Mejorar la red vial</a:t>
            </a:r>
            <a:endParaRPr lang="es-ES_tradn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S" dirty="0" smtClean="0"/>
              <a:t>Elaborar un proyecto.</a:t>
            </a:r>
          </a:p>
          <a:p>
            <a:pPr lvl="0" algn="just"/>
            <a:endParaRPr lang="es-ES_tradnl" dirty="0" smtClean="0"/>
          </a:p>
          <a:p>
            <a:pPr lvl="0" algn="just"/>
            <a:r>
              <a:rPr lang="es-ES" dirty="0" smtClean="0"/>
              <a:t>Diseñar la infraestructura adecuada basada en el Plan Operativo Anual.</a:t>
            </a:r>
            <a:endParaRPr lang="es-ES_tradnl" dirty="0" smtClean="0"/>
          </a:p>
          <a:p>
            <a:pPr lvl="0" algn="just">
              <a:buNone/>
            </a:pPr>
            <a:r>
              <a:rPr lang="es-ES" b="1" dirty="0" smtClean="0"/>
              <a:t> </a:t>
            </a:r>
            <a:endParaRPr lang="es-ES_tradnl" dirty="0" smtClean="0"/>
          </a:p>
          <a:p>
            <a:pPr lvl="0" algn="just"/>
            <a:r>
              <a:rPr lang="es-ES" dirty="0" smtClean="0"/>
              <a:t>Plantear al GAD de la parroquia de Conocoto a elaborar un presupuesto eficiente.</a:t>
            </a:r>
            <a:endParaRPr lang="es-ES_tradnl" dirty="0" smtClean="0"/>
          </a:p>
          <a:p>
            <a:pPr algn="just">
              <a:buNone/>
            </a:pPr>
            <a:r>
              <a:rPr lang="es-ES" b="1" dirty="0" smtClean="0"/>
              <a:t> </a:t>
            </a:r>
            <a:endParaRPr lang="es-ES_tradnl" dirty="0" smtClean="0"/>
          </a:p>
          <a:p>
            <a:pPr lvl="0" algn="just"/>
            <a:r>
              <a:rPr lang="es-ES" dirty="0" smtClean="0"/>
              <a:t>Creación de acuerdos para convenios.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1987"/>
            <a:ext cx="2232248" cy="213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8619"/>
            <a:ext cx="4176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941987"/>
            <a:ext cx="1944216" cy="14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INDICADORES DE RESULTADO</a:t>
            </a:r>
            <a:endParaRPr lang="es-ES_tradn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857225" y="2071678"/>
            <a:ext cx="7572428" cy="42886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    Al finalizar el año 2013 la Parroquia de Conocoto contará como parte de sus activos con: </a:t>
            </a: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 lvl="0"/>
            <a:r>
              <a:rPr lang="es-ES" dirty="0" smtClean="0"/>
              <a:t>Dos volquetas</a:t>
            </a:r>
            <a:endParaRPr lang="es-ES_tradnl" dirty="0" smtClean="0"/>
          </a:p>
          <a:p>
            <a:pPr lvl="0"/>
            <a:r>
              <a:rPr lang="es-ES" dirty="0" smtClean="0"/>
              <a:t>Un rodillo</a:t>
            </a:r>
            <a:endParaRPr lang="es-ES_tradnl" dirty="0" smtClean="0"/>
          </a:p>
          <a:p>
            <a:pPr lvl="0"/>
            <a:r>
              <a:rPr lang="es-ES" dirty="0" smtClean="0"/>
              <a:t>Una motoniveladora</a:t>
            </a:r>
            <a:endParaRPr lang="es-ES_tradnl" dirty="0" smtClean="0"/>
          </a:p>
          <a:p>
            <a:pPr lvl="0"/>
            <a:r>
              <a:rPr lang="es-ES" dirty="0" smtClean="0"/>
              <a:t>Una Cargadora</a:t>
            </a:r>
            <a:endParaRPr lang="es-ES_tradnl" dirty="0" smtClean="0"/>
          </a:p>
          <a:p>
            <a:pPr lvl="0"/>
            <a:r>
              <a:rPr lang="es-ES" dirty="0" smtClean="0"/>
              <a:t>Una retroexcavadora</a:t>
            </a:r>
            <a:endParaRPr lang="es-ES_tradnl" dirty="0" smtClean="0"/>
          </a:p>
          <a:p>
            <a:pPr lvl="0"/>
            <a:r>
              <a:rPr lang="es-ES" dirty="0" smtClean="0"/>
              <a:t>Dos vibroapisonadores</a:t>
            </a:r>
            <a:endParaRPr lang="es-ES_tradnl" dirty="0" smtClean="0"/>
          </a:p>
          <a:p>
            <a:pPr>
              <a:buNone/>
            </a:pPr>
            <a:r>
              <a:rPr lang="es-ES" dirty="0" smtClean="0"/>
              <a:t> </a:t>
            </a:r>
            <a:endParaRPr lang="es-ES_tradnl" dirty="0" smtClean="0"/>
          </a:p>
          <a:p>
            <a:pPr>
              <a:buNone/>
            </a:pPr>
            <a:r>
              <a:rPr lang="es-ES" dirty="0" smtClean="0"/>
              <a:t>     El GAD de la parroquia de Conocoto en el 2014 cumplirá  el Plan Operativo Anual en un 95%.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0749"/>
            <a:ext cx="85900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VIABILIDAD TÉCNICA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Sistema de trabajo basado en:</a:t>
            </a:r>
          </a:p>
          <a:p>
            <a:pPr>
              <a:buNone/>
            </a:pPr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Plan Estratégico.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Plan Operativo Anual.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Intervención Departamentos GAD de la Parroquia de Conocoto.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Maquinaria Pesada.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81227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279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dirty="0" smtClean="0"/>
              <a:t>Metodologías utilizadas para el cálculo de la inversión total, costos de operación y mantenimiento, ingresos y beneficios.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3643314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 Calculo de costo de alquiler de maquinaria</a:t>
            </a:r>
          </a:p>
          <a:p>
            <a:pPr>
              <a:buFont typeface="Arial" pitchFamily="34" charset="0"/>
              <a:buChar char="•"/>
            </a:pPr>
            <a:r>
              <a:rPr lang="es-EC" dirty="0"/>
              <a:t> H</a:t>
            </a:r>
            <a:r>
              <a:rPr lang="es-EC" dirty="0" smtClean="0"/>
              <a:t>oras de trabajo  para determinar costos de alquiler, mantenimiento y consumo combustible.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Costo combustible  anual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9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Identificación y valoración de la inversión total costos de operación y mantenimiento y beneficios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336704" cy="342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79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Identificación y valoración de la inversión total costos de operación y mantenimiento y beneficios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848872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TEMARIO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71477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sz="3200" dirty="0" smtClean="0">
                <a:latin typeface="+mj-lt"/>
              </a:rPr>
              <a:t> </a:t>
            </a:r>
            <a:r>
              <a:rPr lang="es-ES_tradnl" sz="3100" b="1" dirty="0" smtClean="0">
                <a:latin typeface="+mj-lt"/>
              </a:rPr>
              <a:t>CAPITULO</a:t>
            </a:r>
            <a:r>
              <a:rPr lang="en-US" sz="3100" b="1" dirty="0" smtClean="0">
                <a:latin typeface="+mj-lt"/>
              </a:rPr>
              <a:t> 1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100" dirty="0" smtClean="0">
                <a:latin typeface="+mj-lt"/>
              </a:rPr>
              <a:t>  </a:t>
            </a:r>
            <a:r>
              <a:rPr lang="es-ES_tradnl" sz="3100" dirty="0" smtClean="0">
                <a:latin typeface="+mj-lt"/>
              </a:rPr>
              <a:t>DATOS GENERALES</a:t>
            </a:r>
          </a:p>
          <a:p>
            <a:pPr marL="514350" indent="-514350">
              <a:buNone/>
            </a:pPr>
            <a:r>
              <a:rPr lang="es-ES_tradnl" sz="3100" b="1" dirty="0" smtClean="0">
                <a:latin typeface="+mj-lt"/>
              </a:rPr>
              <a:t>CAPITULO</a:t>
            </a:r>
            <a:r>
              <a:rPr lang="en-US" sz="3100" b="1" dirty="0" smtClean="0">
                <a:latin typeface="+mj-lt"/>
              </a:rPr>
              <a:t> 2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100" dirty="0" smtClean="0">
                <a:latin typeface="+mj-lt"/>
              </a:rPr>
              <a:t>  </a:t>
            </a:r>
            <a:r>
              <a:rPr lang="es-ES_tradnl" sz="3100" dirty="0" smtClean="0">
                <a:latin typeface="+mj-lt"/>
              </a:rPr>
              <a:t>DIAGNOSTICO DEL PROBLEMA</a:t>
            </a:r>
          </a:p>
          <a:p>
            <a:pPr marL="514350" indent="-514350">
              <a:buNone/>
            </a:pPr>
            <a:r>
              <a:rPr lang="es-ES_tradnl" sz="3100" b="1" dirty="0" smtClean="0">
                <a:latin typeface="+mj-lt"/>
              </a:rPr>
              <a:t>CAPITULO 3</a:t>
            </a:r>
          </a:p>
          <a:p>
            <a:pPr>
              <a:buFont typeface="Wingdings" pitchFamily="2" charset="2"/>
              <a:buChar char="Ø"/>
            </a:pPr>
            <a:r>
              <a:rPr lang="es-ES_tradnl" sz="3100" dirty="0" smtClean="0">
                <a:latin typeface="+mj-lt"/>
              </a:rPr>
              <a:t>     OBJETIVOS DEL PROYECTO</a:t>
            </a:r>
            <a:r>
              <a:rPr lang="en-US" sz="3100" dirty="0"/>
              <a:t> </a:t>
            </a:r>
            <a:endParaRPr lang="en-US" sz="3100" dirty="0" smtClean="0"/>
          </a:p>
          <a:p>
            <a:pPr marL="514350" indent="-514350">
              <a:buNone/>
            </a:pPr>
            <a:r>
              <a:rPr lang="es-ES_tradnl" sz="3100" b="1" dirty="0" smtClean="0"/>
              <a:t>CAPITULO</a:t>
            </a:r>
            <a:r>
              <a:rPr lang="en-US" sz="3100" b="1" dirty="0" smtClean="0"/>
              <a:t> </a:t>
            </a:r>
            <a:r>
              <a:rPr lang="en-US" sz="3100" b="1" dirty="0"/>
              <a:t>4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100" dirty="0"/>
              <a:t>  </a:t>
            </a:r>
            <a:r>
              <a:rPr lang="es-ES_tradnl" sz="3100" dirty="0"/>
              <a:t>VIABILIDAD Y PLAN DE SOSTENIBILIDAD</a:t>
            </a:r>
          </a:p>
          <a:p>
            <a:pPr marL="514350" indent="-514350">
              <a:buNone/>
            </a:pPr>
            <a:r>
              <a:rPr lang="es-ES_tradnl" sz="3100" b="1" dirty="0"/>
              <a:t>CAPITULO 5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100" dirty="0"/>
              <a:t>  </a:t>
            </a:r>
            <a:r>
              <a:rPr lang="es-ES_tradnl" sz="3100" dirty="0"/>
              <a:t>PRESUPUESTO</a:t>
            </a:r>
            <a:endParaRPr lang="es-ES_tradnl" sz="3100" dirty="0" smtClean="0">
              <a:latin typeface="+mj-lt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s-ES_tradnl" sz="3100" dirty="0" smtClean="0">
              <a:latin typeface="+mj-lt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s-ES_tradnl" sz="31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+mj-lt"/>
            </a:endParaRPr>
          </a:p>
          <a:p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63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Flujos Financieros y/o Económicos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8407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26369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consideran solo 5 años por su vida útil.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VIABILIDAD FINANCIERA Y/O ECONÓMICA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63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Indicadores Financieros y/o Económicos</a:t>
            </a:r>
            <a:endParaRPr lang="es-EC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6967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658332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VIABILIDAD FINANCIERA Y/O ECONÓMICA</a:t>
            </a:r>
            <a:endParaRPr lang="es-ES_tradnl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63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dirty="0" smtClean="0"/>
              <a:t>Evaluación Económica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" y="1628800"/>
            <a:ext cx="90868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ANÁLISIS DE SOSTENIBILIDAD</a:t>
            </a:r>
            <a:endParaRPr lang="es-ES_trad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04864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516637" cy="263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ESTRUCTURA OPERATIVA</a:t>
            </a:r>
            <a:endParaRPr lang="es-ES_tradnl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1"/>
            <a:ext cx="7715304" cy="484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ARREGLOS INSTITUCIONALES</a:t>
            </a:r>
            <a:endParaRPr lang="es-ES_tradnl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3694"/>
            <a:ext cx="3003550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613694"/>
            <a:ext cx="1944216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0355"/>
            <a:ext cx="2268537" cy="184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8" y="3573017"/>
            <a:ext cx="354806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97968" y="5810092"/>
            <a:ext cx="354806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CONVENIOS DIRECTOS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ORIGEN DE LOS INSUMOS</a:t>
            </a:r>
            <a:endParaRPr lang="es-ES_tradnl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572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4" y="3902999"/>
            <a:ext cx="3391908" cy="27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75" y="1647824"/>
            <a:ext cx="2562225" cy="214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7093"/>
            <a:ext cx="3580780" cy="230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36" y="286511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EVALUACIÓN Y MONITOREO DE RESULTADOS E IMPACTOS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17812"/>
            <a:ext cx="3168352" cy="28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32" y="4509120"/>
            <a:ext cx="2583160" cy="226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84" y="2496562"/>
            <a:ext cx="3024336" cy="20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92" y="4509120"/>
            <a:ext cx="3244924" cy="22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9"/>
            <a:ext cx="63367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84148" y="71814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600" b="1" dirty="0" smtClean="0">
                <a:latin typeface="Algerian" pitchFamily="82" charset="0"/>
              </a:rPr>
              <a:t>GRACIAS </a:t>
            </a:r>
            <a:endParaRPr lang="es-EC" sz="6600" b="1" dirty="0">
              <a:latin typeface="Algeri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24108" y="436510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ING. JORGE VILLAVICENCIO</a:t>
            </a:r>
          </a:p>
          <a:p>
            <a:pPr algn="ctr"/>
            <a:r>
              <a:rPr lang="es-EC" sz="3600" b="1" dirty="0" smtClean="0"/>
              <a:t>ECON. EDILBERTO MENESES</a:t>
            </a:r>
            <a:endParaRPr lang="es-EC" sz="3600" b="1" dirty="0"/>
          </a:p>
        </p:txBody>
      </p:sp>
    </p:spTree>
    <p:extLst>
      <p:ext uri="{BB962C8B-B14F-4D97-AF65-F5344CB8AC3E}">
        <p14:creationId xmlns:p14="http://schemas.microsoft.com/office/powerpoint/2010/main" val="38782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TEMARIO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7147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s-ES_tradnl" sz="2200" b="1" dirty="0" smtClean="0">
                <a:latin typeface="+mj-lt"/>
              </a:rPr>
              <a:t>CAPITULO 6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 </a:t>
            </a:r>
            <a:r>
              <a:rPr lang="es-ES_tradnl" sz="2200" dirty="0" smtClean="0">
                <a:latin typeface="+mj-lt"/>
              </a:rPr>
              <a:t>ESTRATEGIA DE EJECUCIÓN</a:t>
            </a:r>
            <a:r>
              <a:rPr lang="en-US" sz="2200" dirty="0"/>
              <a:t> </a:t>
            </a:r>
            <a:endParaRPr lang="en-US" sz="2200" dirty="0" smtClean="0"/>
          </a:p>
          <a:p>
            <a:pPr marL="514350" indent="-514350">
              <a:buNone/>
            </a:pPr>
            <a:r>
              <a:rPr lang="es-ES_tradnl" sz="2200" b="1" dirty="0" smtClean="0"/>
              <a:t>CAPITULO</a:t>
            </a:r>
            <a:r>
              <a:rPr lang="en-US" sz="2200" b="1" dirty="0" smtClean="0"/>
              <a:t> </a:t>
            </a:r>
            <a:r>
              <a:rPr lang="en-US" sz="2200" b="1" dirty="0"/>
              <a:t>7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ES_tradnl" sz="2200" dirty="0" smtClean="0"/>
              <a:t>ESTRATEGIA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s-ES_tradnl" sz="2200" dirty="0"/>
              <a:t>SEGUIMIENTO</a:t>
            </a:r>
            <a:r>
              <a:rPr lang="en-US" sz="2200" dirty="0"/>
              <a:t> Y </a:t>
            </a:r>
            <a:r>
              <a:rPr lang="es-ES_tradnl" sz="2200" dirty="0"/>
              <a:t>EVALUACIÓN</a:t>
            </a:r>
          </a:p>
          <a:p>
            <a:pPr marL="514350" indent="-514350">
              <a:buNone/>
            </a:pPr>
            <a:r>
              <a:rPr lang="es-ES_tradnl" sz="2200" b="1" dirty="0"/>
              <a:t>CAPITULO 8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ES_tradnl" sz="2200" dirty="0" smtClean="0"/>
              <a:t>PRESUPUESTO</a:t>
            </a:r>
            <a:endParaRPr lang="es-ES_tradnl" sz="2200" dirty="0" smtClean="0">
              <a:latin typeface="+mj-lt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s-ES_tradnl" sz="32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+mj-lt"/>
            </a:endParaRPr>
          </a:p>
          <a:p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DATOS</a:t>
            </a:r>
            <a:r>
              <a:rPr lang="en-US" dirty="0" smtClean="0"/>
              <a:t> </a:t>
            </a:r>
            <a:r>
              <a:rPr lang="es-ES" dirty="0" smtClean="0"/>
              <a:t>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1472" y="2143116"/>
            <a:ext cx="7858180" cy="3214710"/>
          </a:xfrm>
        </p:spPr>
        <p:txBody>
          <a:bodyPr/>
          <a:lstStyle/>
          <a:p>
            <a:r>
              <a:rPr lang="es-ES" b="1" dirty="0" smtClean="0"/>
              <a:t>NOMBRE DEL PROYECTO:</a:t>
            </a:r>
          </a:p>
          <a:p>
            <a:endParaRPr lang="en-US" dirty="0" smtClean="0"/>
          </a:p>
          <a:p>
            <a:pPr algn="just">
              <a:buNone/>
            </a:pPr>
            <a:r>
              <a:rPr lang="en-US" dirty="0" smtClean="0"/>
              <a:t>    “</a:t>
            </a:r>
            <a:r>
              <a:rPr lang="es-ES" dirty="0" smtClean="0"/>
              <a:t>Proyecto para la adquisición de maquinaria pesada para el Gobierno Autónomo Descentralizado de la Parroquia de Conocoto”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DATOS</a:t>
            </a:r>
            <a:r>
              <a:rPr lang="en-US" dirty="0" smtClean="0"/>
              <a:t> </a:t>
            </a:r>
            <a:r>
              <a:rPr lang="es-ES" dirty="0" smtClean="0"/>
              <a:t>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8174142" cy="5008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400" b="1" dirty="0" smtClean="0"/>
              <a:t>COBERTURA Y LOCALIZACIÓN</a:t>
            </a:r>
          </a:p>
          <a:p>
            <a:endParaRPr lang="en-US" dirty="0" smtClean="0"/>
          </a:p>
        </p:txBody>
      </p:sp>
      <p:pic>
        <p:nvPicPr>
          <p:cNvPr id="7" name="6 Marcador de contenido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426247"/>
            <a:ext cx="4560080" cy="33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55776" y="5805264"/>
            <a:ext cx="314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Fuente: </a:t>
            </a:r>
            <a:r>
              <a:rPr lang="es-ES_tradnl" sz="900" dirty="0" smtClean="0"/>
              <a:t>(GAD de la Parroquia de Conocoto, 2011)</a:t>
            </a:r>
            <a:endParaRPr lang="es-EC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DATOS</a:t>
            </a:r>
            <a:r>
              <a:rPr lang="en-US" dirty="0" smtClean="0"/>
              <a:t> </a:t>
            </a:r>
            <a:r>
              <a:rPr lang="es-ES" dirty="0" smtClean="0"/>
              <a:t>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0034" y="1920085"/>
            <a:ext cx="8001056" cy="3937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2400" b="1" dirty="0" smtClean="0"/>
              <a:t>MONTO:</a:t>
            </a:r>
          </a:p>
          <a:p>
            <a:pPr algn="ctr">
              <a:buNone/>
            </a:pPr>
            <a:r>
              <a:rPr lang="es-ES" sz="2400" dirty="0" smtClean="0"/>
              <a:t>Monto de inversión es de:</a:t>
            </a:r>
          </a:p>
          <a:p>
            <a:pPr algn="ctr">
              <a:buNone/>
            </a:pPr>
            <a:r>
              <a:rPr lang="es-ES" sz="4000" dirty="0" smtClean="0"/>
              <a:t>$ 804.272,00</a:t>
            </a:r>
          </a:p>
          <a:p>
            <a:pPr algn="ctr">
              <a:buNone/>
            </a:pPr>
            <a:endParaRPr lang="es-ES" sz="2000" dirty="0" smtClean="0"/>
          </a:p>
          <a:p>
            <a:pPr algn="ctr">
              <a:buNone/>
            </a:pPr>
            <a:endParaRPr lang="es-ES" sz="2000" dirty="0"/>
          </a:p>
          <a:p>
            <a:pPr algn="r">
              <a:buNone/>
            </a:pPr>
            <a:r>
              <a:rPr lang="es-ES" sz="2000" b="1" dirty="0" smtClean="0"/>
              <a:t>PERIODO DE EJECUCION DEL PROYECTO</a:t>
            </a:r>
          </a:p>
          <a:p>
            <a:pPr algn="ctr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</a:t>
            </a:r>
          </a:p>
          <a:p>
            <a:pPr algn="ctr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6 MESES</a:t>
            </a:r>
          </a:p>
          <a:p>
            <a:pPr>
              <a:buNone/>
            </a:pPr>
            <a:endParaRPr lang="es-ES" sz="2400" b="1" dirty="0" smtClean="0"/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s-ES" dirty="0" smtClean="0"/>
              <a:t>    </a:t>
            </a:r>
            <a:endParaRPr lang="es-ES" dirty="0"/>
          </a:p>
        </p:txBody>
      </p:sp>
      <p:pic>
        <p:nvPicPr>
          <p:cNvPr id="8" name="il_fi" descr="http://quito.nexolocal.com.ec/nl_imagenes/nl_posting/13/2/825/1551801/1306891865_69587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132856"/>
            <a:ext cx="182393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s://encrypted-tbn1.gstatic.com/images?q=tbn:ANd9GcTmtCf46kaX0nAiM9YseXhLx_Dhi7LB5TNvq8hveXfQxynsk3fJ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3789040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DATOS</a:t>
            </a:r>
            <a:r>
              <a:rPr lang="en-US" dirty="0" smtClean="0"/>
              <a:t> </a:t>
            </a:r>
            <a:r>
              <a:rPr lang="es-ES" dirty="0" smtClean="0"/>
              <a:t>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1538" y="1928802"/>
            <a:ext cx="7000924" cy="39378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s-ES" sz="2400" b="1" dirty="0" smtClean="0"/>
          </a:p>
          <a:p>
            <a:pPr>
              <a:buNone/>
            </a:pPr>
            <a:r>
              <a:rPr lang="es-ES" sz="2400" b="1" dirty="0" smtClean="0"/>
              <a:t>SECTOR Y TIPO DE PROYECTO:</a:t>
            </a:r>
          </a:p>
          <a:p>
            <a:pPr>
              <a:buNone/>
            </a:pPr>
            <a:endParaRPr lang="es-ES" sz="2400" b="1" dirty="0" smtClean="0"/>
          </a:p>
          <a:p>
            <a:pPr algn="just">
              <a:buNone/>
            </a:pPr>
            <a:r>
              <a:rPr lang="es-ES" sz="3600" dirty="0" smtClean="0"/>
              <a:t>Sector 10: </a:t>
            </a:r>
          </a:p>
          <a:p>
            <a:pPr algn="just">
              <a:buNone/>
            </a:pPr>
            <a:r>
              <a:rPr lang="es-ES" sz="3600" dirty="0" smtClean="0"/>
              <a:t>Transporte, comunicación y Viabilidad.</a:t>
            </a:r>
          </a:p>
          <a:p>
            <a:pPr algn="just">
              <a:buNone/>
            </a:pPr>
            <a:endParaRPr lang="es-ES" sz="3600" dirty="0" smtClean="0"/>
          </a:p>
          <a:p>
            <a:pPr algn="just">
              <a:buNone/>
            </a:pPr>
            <a:r>
              <a:rPr lang="es-ES" sz="3600" dirty="0" smtClean="0"/>
              <a:t>Sub Sector tipo de intervención: </a:t>
            </a:r>
          </a:p>
          <a:p>
            <a:pPr algn="just">
              <a:buNone/>
            </a:pPr>
            <a:r>
              <a:rPr lang="es-ES" sz="3600" dirty="0" smtClean="0"/>
              <a:t>10.9  Equipo camionero destinado a la ejecución y         	mantenimiento vial</a:t>
            </a:r>
          </a:p>
          <a:p>
            <a:pPr>
              <a:buNone/>
            </a:pPr>
            <a:endParaRPr lang="es-ES" sz="2400" b="1" dirty="0" smtClean="0"/>
          </a:p>
          <a:p>
            <a:endParaRPr lang="en-US" dirty="0" smtClean="0"/>
          </a:p>
          <a:p>
            <a:pPr algn="just">
              <a:buNone/>
            </a:pPr>
            <a:r>
              <a:rPr lang="es-ES" dirty="0" smtClean="0"/>
              <a:t>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DIAGNÓSTICO DEL PROBLEMA</a:t>
            </a:r>
            <a:r>
              <a:rPr lang="en-US" dirty="0" smtClean="0"/>
              <a:t/>
            </a:r>
            <a:br>
              <a:rPr lang="en-US" dirty="0" smtClean="0"/>
            </a:b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8186766" cy="871550"/>
          </a:xfrm>
        </p:spPr>
        <p:txBody>
          <a:bodyPr/>
          <a:lstStyle/>
          <a:p>
            <a:pPr algn="ctr"/>
            <a:r>
              <a:rPr lang="es-ES_tradnl" dirty="0" smtClean="0"/>
              <a:t>DESCRIPCIÓN DE LA SITUACIÓN ACTUAL DEL ÁREA DE INTERVENCIÓN DEL PROYECTO</a:t>
            </a:r>
          </a:p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199" y="2514600"/>
            <a:ext cx="8250451" cy="4103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sz="2800" dirty="0" smtClean="0"/>
              <a:t>Red vial de 201 km</a:t>
            </a:r>
          </a:p>
          <a:p>
            <a:pPr>
              <a:buFontTx/>
              <a:buChar char="-"/>
            </a:pPr>
            <a:endParaRPr lang="es-ES_tradnl" sz="2800" dirty="0" smtClean="0"/>
          </a:p>
        </p:txBody>
      </p:sp>
      <p:pic>
        <p:nvPicPr>
          <p:cNvPr id="3075" name="Picture 3" descr="D:\LORENA\ESPE\TESIS ESPE LORENA\DESRROLLO TESIS LORENA\IMAGE_5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" y="4714907"/>
            <a:ext cx="2304256" cy="19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LORENA\ESPE\TESIS ESPE LORENA\DESRROLLO TESIS LORENA\IMAGE_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" y="2819654"/>
            <a:ext cx="2304256" cy="19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62" y="2238172"/>
            <a:ext cx="494855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5710303"/>
            <a:ext cx="3168352" cy="9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DIAGNÓSTICO</a:t>
            </a:r>
            <a:r>
              <a:rPr lang="en-US" dirty="0" smtClean="0"/>
              <a:t> DEL </a:t>
            </a:r>
            <a:r>
              <a:rPr lang="es-ES_tradnl" dirty="0" smtClean="0"/>
              <a:t>PROBLEMA</a:t>
            </a:r>
            <a:endParaRPr lang="es-ES_tradnl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258204" cy="659352"/>
          </a:xfrm>
        </p:spPr>
        <p:txBody>
          <a:bodyPr/>
          <a:lstStyle/>
          <a:p>
            <a:pPr algn="ctr"/>
            <a:r>
              <a:rPr lang="es-ES_tradnl" dirty="0" smtClean="0"/>
              <a:t>ANÁLISIS DE OFERTA Y DEMANDA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2914664"/>
          </a:xfrm>
        </p:spPr>
        <p:txBody>
          <a:bodyPr/>
          <a:lstStyle/>
          <a:p>
            <a:r>
              <a:rPr lang="es-ES_tradnl" dirty="0" smtClean="0"/>
              <a:t>DEMANDA</a:t>
            </a:r>
          </a:p>
          <a:p>
            <a:endParaRPr lang="es-ES_tradnl" dirty="0" smtClean="0"/>
          </a:p>
          <a:p>
            <a:pPr>
              <a:buNone/>
            </a:pPr>
            <a:r>
              <a:rPr lang="es-ES_tradnl" dirty="0" smtClean="0"/>
              <a:t>Planificación anual:</a:t>
            </a:r>
          </a:p>
          <a:p>
            <a:pPr>
              <a:buFontTx/>
              <a:buChar char="-"/>
            </a:pPr>
            <a:r>
              <a:rPr lang="es-ES_tradnl" dirty="0" smtClean="0"/>
              <a:t>Lastrado y relastrado  30Km</a:t>
            </a:r>
          </a:p>
          <a:p>
            <a:pPr>
              <a:buFontTx/>
              <a:buChar char="-"/>
            </a:pPr>
            <a:r>
              <a:rPr lang="es-ES_tradnl" dirty="0" smtClean="0"/>
              <a:t>Mejoramiento  10Km</a:t>
            </a:r>
          </a:p>
          <a:p>
            <a:pPr>
              <a:buFontTx/>
              <a:buChar char="-"/>
            </a:pPr>
            <a:r>
              <a:rPr lang="es-ES_tradnl" dirty="0" smtClean="0"/>
              <a:t>Limpieza 30km</a:t>
            </a:r>
          </a:p>
          <a:p>
            <a:pPr>
              <a:buNone/>
            </a:pPr>
            <a:r>
              <a:rPr lang="es-ES_tradnl" dirty="0" smtClean="0"/>
              <a:t>	</a:t>
            </a:r>
            <a:endParaRPr lang="es-ES_tradn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057540"/>
          </a:xfrm>
        </p:spPr>
        <p:txBody>
          <a:bodyPr>
            <a:normAutofit/>
          </a:bodyPr>
          <a:lstStyle/>
          <a:p>
            <a:r>
              <a:rPr lang="es-ES_tradnl" dirty="0" smtClean="0"/>
              <a:t>OFERTA</a:t>
            </a:r>
          </a:p>
          <a:p>
            <a:pPr marL="0" indent="0">
              <a:buNone/>
            </a:pPr>
            <a:endParaRPr lang="es-ES_tradnl" dirty="0" smtClean="0"/>
          </a:p>
          <a:p>
            <a:pPr>
              <a:buFontTx/>
              <a:buChar char="-"/>
            </a:pPr>
            <a:r>
              <a:rPr lang="es-ES_tradnl" dirty="0" smtClean="0"/>
              <a:t>Personas naturales (alquiler)</a:t>
            </a:r>
          </a:p>
          <a:p>
            <a:pPr>
              <a:buFontTx/>
              <a:buChar char="-"/>
            </a:pPr>
            <a:r>
              <a:rPr lang="es-ES_tradnl" dirty="0" smtClean="0"/>
              <a:t>Empresas externas. </a:t>
            </a:r>
            <a:r>
              <a:rPr lang="es-ES" dirty="0" smtClean="0"/>
              <a:t> </a:t>
            </a: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878</TotalTime>
  <Words>502</Words>
  <Application>Microsoft Office PowerPoint</Application>
  <PresentationFormat>Presentación en pantalla (4:3)</PresentationFormat>
  <Paragraphs>174</Paragraphs>
  <Slides>28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Flujo</vt:lpstr>
      <vt:lpstr>Presentación de PowerPoint</vt:lpstr>
      <vt:lpstr>TEMARIO</vt:lpstr>
      <vt:lpstr>TEMARIO</vt:lpstr>
      <vt:lpstr>DATOS GENERALES</vt:lpstr>
      <vt:lpstr>DATOS GENERALES</vt:lpstr>
      <vt:lpstr>DATOS GENERALES</vt:lpstr>
      <vt:lpstr>DATOS GENERALES</vt:lpstr>
      <vt:lpstr>DIAGNÓSTICO DEL PROBLEMA </vt:lpstr>
      <vt:lpstr>DIAGNÓSTICO DEL PROBLEMA</vt:lpstr>
      <vt:lpstr>DIAGNÓSTICO DEL PROBLEMA</vt:lpstr>
      <vt:lpstr>DIAGNÓSTICO DEL PROBLEMA</vt:lpstr>
      <vt:lpstr>OBJETIVOS DEL PROYECTO</vt:lpstr>
      <vt:lpstr>INDICADORES DE RESULTADO</vt:lpstr>
      <vt:lpstr>Presentación de PowerPoint</vt:lpstr>
      <vt:lpstr>VIABILIDAD TÉCNICA</vt:lpstr>
      <vt:lpstr>VIABILIDAD FINANCIERA Y/O ECONÓMICA</vt:lpstr>
      <vt:lpstr>VIABILIDAD FINANCIERA Y/O ECONÓMICA</vt:lpstr>
      <vt:lpstr>VIABILIDAD FINANCIERA Y/O ECONÓMICA</vt:lpstr>
      <vt:lpstr>VIABILIDAD FINANCIERA Y/O ECONÓMICA</vt:lpstr>
      <vt:lpstr>VIABILIDAD FINANCIERA Y/O ECONÓMICA</vt:lpstr>
      <vt:lpstr>VIABILIDAD FINANCIERA Y/O ECONÓMICA</vt:lpstr>
      <vt:lpstr>VIABILIDAD FINANCIERA Y/O ECONÓMICA</vt:lpstr>
      <vt:lpstr>ANÁLISIS DE SOSTENIBILIDAD</vt:lpstr>
      <vt:lpstr>ESTRUCTURA OPERATIVA</vt:lpstr>
      <vt:lpstr>ARREGLOS INSTITUCIONALES</vt:lpstr>
      <vt:lpstr>ORIGEN DE LOS INSUMOS</vt:lpstr>
      <vt:lpstr>EVALUACIÓN Y MONITOREO DE RESULTADOS E IMPACTOS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manager</cp:lastModifiedBy>
  <cp:revision>95</cp:revision>
  <dcterms:created xsi:type="dcterms:W3CDTF">2013-01-23T13:27:57Z</dcterms:created>
  <dcterms:modified xsi:type="dcterms:W3CDTF">2013-06-04T15:27:00Z</dcterms:modified>
</cp:coreProperties>
</file>